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2" r:id="rId2"/>
    <p:sldId id="326" r:id="rId3"/>
    <p:sldId id="313" r:id="rId4"/>
    <p:sldId id="291" r:id="rId5"/>
    <p:sldId id="317" r:id="rId6"/>
    <p:sldId id="300" r:id="rId7"/>
    <p:sldId id="305" r:id="rId8"/>
    <p:sldId id="257" r:id="rId9"/>
    <p:sldId id="306" r:id="rId10"/>
    <p:sldId id="258" r:id="rId11"/>
    <p:sldId id="260" r:id="rId12"/>
    <p:sldId id="261" r:id="rId13"/>
    <p:sldId id="308" r:id="rId14"/>
    <p:sldId id="309" r:id="rId15"/>
    <p:sldId id="311" r:id="rId16"/>
    <p:sldId id="262" r:id="rId17"/>
    <p:sldId id="315" r:id="rId18"/>
    <p:sldId id="263" r:id="rId19"/>
    <p:sldId id="264" r:id="rId20"/>
    <p:sldId id="322" r:id="rId21"/>
    <p:sldId id="292" r:id="rId22"/>
    <p:sldId id="327" r:id="rId23"/>
    <p:sldId id="265" r:id="rId24"/>
    <p:sldId id="266" r:id="rId25"/>
    <p:sldId id="328" r:id="rId26"/>
    <p:sldId id="267" r:id="rId27"/>
    <p:sldId id="268" r:id="rId28"/>
    <p:sldId id="329" r:id="rId29"/>
    <p:sldId id="269" r:id="rId30"/>
    <p:sldId id="270" r:id="rId31"/>
    <p:sldId id="330" r:id="rId32"/>
    <p:sldId id="271" r:id="rId33"/>
    <p:sldId id="272" r:id="rId34"/>
    <p:sldId id="294" r:id="rId35"/>
    <p:sldId id="273" r:id="rId36"/>
    <p:sldId id="274" r:id="rId37"/>
    <p:sldId id="275" r:id="rId38"/>
    <p:sldId id="276" r:id="rId39"/>
    <p:sldId id="323" r:id="rId40"/>
    <p:sldId id="277" r:id="rId41"/>
    <p:sldId id="293" r:id="rId42"/>
    <p:sldId id="324" r:id="rId43"/>
    <p:sldId id="278" r:id="rId44"/>
    <p:sldId id="281" r:id="rId45"/>
    <p:sldId id="301" r:id="rId46"/>
    <p:sldId id="282" r:id="rId47"/>
    <p:sldId id="303" r:id="rId48"/>
    <p:sldId id="284" r:id="rId49"/>
    <p:sldId id="297" r:id="rId50"/>
    <p:sldId id="286" r:id="rId51"/>
    <p:sldId id="325" r:id="rId52"/>
    <p:sldId id="314" r:id="rId53"/>
    <p:sldId id="289" r:id="rId54"/>
    <p:sldId id="290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3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75629" autoAdjust="0"/>
  </p:normalViewPr>
  <p:slideViewPr>
    <p:cSldViewPr>
      <p:cViewPr varScale="1">
        <p:scale>
          <a:sx n="73" d="100"/>
          <a:sy n="73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notesMaster" Target="notesMasters/notesMaster1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D93EB-FCD5-435A-B70F-2CA30E376DE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0A8EFF4-D0A9-455A-A489-3B8F28A3A7C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system</a:t>
          </a:r>
        </a:p>
      </dgm:t>
    </dgm:pt>
    <dgm:pt modelId="{F57D0918-4CBF-4AD8-905E-C302E4652E2A}" type="parTrans" cxnId="{E2ECC964-D048-412E-9E40-595EA6937642}">
      <dgm:prSet/>
      <dgm:spPr/>
      <dgm:t>
        <a:bodyPr/>
        <a:lstStyle/>
        <a:p>
          <a:endParaRPr lang="en-US"/>
        </a:p>
      </dgm:t>
    </dgm:pt>
    <dgm:pt modelId="{3DE95A33-BCDD-4502-8EEA-2BCF18EC24C9}" type="sibTrans" cxnId="{E2ECC964-D048-412E-9E40-595EA6937642}">
      <dgm:prSet/>
      <dgm:spPr/>
      <dgm:t>
        <a:bodyPr/>
        <a:lstStyle/>
        <a:p>
          <a:endParaRPr lang="en-US"/>
        </a:p>
      </dgm:t>
    </dgm:pt>
    <dgm:pt modelId="{CE718D92-3BE8-4626-9078-810EA2316D4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portion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gm:t>
    </dgm:pt>
    <dgm:pt modelId="{5BCDE61E-7953-49BE-995B-0F030FAA3445}" type="parTrans" cxnId="{31564878-246A-4DAF-B8F6-2C3D330266DC}">
      <dgm:prSet/>
      <dgm:spPr/>
      <dgm:t>
        <a:bodyPr/>
        <a:lstStyle/>
        <a:p>
          <a:endParaRPr lang="en-US"/>
        </a:p>
      </dgm:t>
    </dgm:pt>
    <dgm:pt modelId="{A5EC9602-3496-486C-ABF5-5D495EA31655}" type="sibTrans" cxnId="{31564878-246A-4DAF-B8F6-2C3D330266DC}">
      <dgm:prSet/>
      <dgm:spPr/>
      <dgm:t>
        <a:bodyPr/>
        <a:lstStyle/>
        <a:p>
          <a:endParaRPr lang="en-US"/>
        </a:p>
      </dgm:t>
    </dgm:pt>
    <dgm:pt modelId="{1B5F3FBE-E82F-474C-9715-BB7BE955AAFF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Conduct, filters, warms &amp; moistens air</a:t>
          </a:r>
        </a:p>
      </dgm:t>
    </dgm:pt>
    <dgm:pt modelId="{12A6CA7F-6D4D-40F2-ACC7-064978A02045}" type="parTrans" cxnId="{89A607B0-D060-44A1-AFE8-4A64B562096C}">
      <dgm:prSet/>
      <dgm:spPr/>
      <dgm:t>
        <a:bodyPr/>
        <a:lstStyle/>
        <a:p>
          <a:endParaRPr lang="en-US"/>
        </a:p>
      </dgm:t>
    </dgm:pt>
    <dgm:pt modelId="{19EAF6C9-20AA-45CE-9ABE-C38405770F5A}" type="sibTrans" cxnId="{89A607B0-D060-44A1-AFE8-4A64B562096C}">
      <dgm:prSet/>
      <dgm:spPr/>
      <dgm:t>
        <a:bodyPr/>
        <a:lstStyle/>
        <a:p>
          <a:endParaRPr lang="en-US"/>
        </a:p>
      </dgm:t>
    </dgm:pt>
    <dgm:pt modelId="{C8A22B12-8D9B-45F7-96D1-905B13B2453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portion</a:t>
          </a:r>
        </a:p>
      </dgm:t>
    </dgm:pt>
    <dgm:pt modelId="{A61D3FD8-999E-4DB0-81B2-402198476B19}" type="parTrans" cxnId="{B6AE1001-4307-406D-8CD7-970C8976EB77}">
      <dgm:prSet/>
      <dgm:spPr/>
      <dgm:t>
        <a:bodyPr/>
        <a:lstStyle/>
        <a:p>
          <a:endParaRPr lang="en-US"/>
        </a:p>
      </dgm:t>
    </dgm:pt>
    <dgm:pt modelId="{78799333-BE81-44E1-A896-FFACFA8280C0}" type="sibTrans" cxnId="{B6AE1001-4307-406D-8CD7-970C8976EB77}">
      <dgm:prSet/>
      <dgm:spPr/>
      <dgm:t>
        <a:bodyPr/>
        <a:lstStyle/>
        <a:p>
          <a:endParaRPr lang="en-US"/>
        </a:p>
      </dgm:t>
    </dgm:pt>
    <dgm:pt modelId="{A7DD0158-708F-44C0-84C7-38940CC1A95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Gas exchange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secretion of Surfactant</a:t>
          </a:r>
        </a:p>
      </dgm:t>
    </dgm:pt>
    <dgm:pt modelId="{9790B75E-1720-4250-9D11-442B82D8FEBD}" type="parTrans" cxnId="{2AB4CDED-A192-400B-ACE6-54B431F1B162}">
      <dgm:prSet/>
      <dgm:spPr/>
      <dgm:t>
        <a:bodyPr/>
        <a:lstStyle/>
        <a:p>
          <a:endParaRPr lang="en-US"/>
        </a:p>
      </dgm:t>
    </dgm:pt>
    <dgm:pt modelId="{52268BA3-EEB8-4657-86F0-4D5156B5DCED}" type="sibTrans" cxnId="{2AB4CDED-A192-400B-ACE6-54B431F1B162}">
      <dgm:prSet/>
      <dgm:spPr/>
      <dgm:t>
        <a:bodyPr/>
        <a:lstStyle/>
        <a:p>
          <a:endParaRPr lang="en-US"/>
        </a:p>
      </dgm:t>
    </dgm:pt>
    <dgm:pt modelId="{9E371940-1624-46E2-8B73-B09B33714044}" type="pres">
      <dgm:prSet presAssocID="{878D93EB-FCD5-435A-B70F-2CA30E376D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9121325-5810-4519-8075-CD31ACE1F62A}" type="pres">
      <dgm:prSet presAssocID="{00A8EFF4-D0A9-455A-A489-3B8F28A3A7C3}" presName="hierRoot1" presStyleCnt="0">
        <dgm:presLayoutVars>
          <dgm:hierBranch/>
        </dgm:presLayoutVars>
      </dgm:prSet>
      <dgm:spPr/>
    </dgm:pt>
    <dgm:pt modelId="{E293C308-2A40-4F93-9385-CF224131CD5B}" type="pres">
      <dgm:prSet presAssocID="{00A8EFF4-D0A9-455A-A489-3B8F28A3A7C3}" presName="rootComposite1" presStyleCnt="0"/>
      <dgm:spPr/>
    </dgm:pt>
    <dgm:pt modelId="{1C62CEFD-AE13-4923-9534-1A9A89951730}" type="pres">
      <dgm:prSet presAssocID="{00A8EFF4-D0A9-455A-A489-3B8F28A3A7C3}" presName="rootText1" presStyleLbl="node0" presStyleIdx="0" presStyleCnt="1">
        <dgm:presLayoutVars>
          <dgm:chPref val="3"/>
        </dgm:presLayoutVars>
      </dgm:prSet>
      <dgm:spPr/>
    </dgm:pt>
    <dgm:pt modelId="{697F736A-BCBD-470B-AD5E-4BCB58150B1B}" type="pres">
      <dgm:prSet presAssocID="{00A8EFF4-D0A9-455A-A489-3B8F28A3A7C3}" presName="rootConnector1" presStyleLbl="node1" presStyleIdx="0" presStyleCnt="0"/>
      <dgm:spPr/>
    </dgm:pt>
    <dgm:pt modelId="{7C29C840-F8C4-4481-BBE3-7F9DA793464E}" type="pres">
      <dgm:prSet presAssocID="{00A8EFF4-D0A9-455A-A489-3B8F28A3A7C3}" presName="hierChild2" presStyleCnt="0"/>
      <dgm:spPr/>
    </dgm:pt>
    <dgm:pt modelId="{CF9D6B16-0F50-4C4D-AADA-DC5F7C10A04A}" type="pres">
      <dgm:prSet presAssocID="{5BCDE61E-7953-49BE-995B-0F030FAA3445}" presName="Name35" presStyleLbl="parChTrans1D2" presStyleIdx="0" presStyleCnt="2"/>
      <dgm:spPr/>
    </dgm:pt>
    <dgm:pt modelId="{81E22AB8-7DF7-45AF-84E8-19AE4463E60F}" type="pres">
      <dgm:prSet presAssocID="{CE718D92-3BE8-4626-9078-810EA2316D40}" presName="hierRoot2" presStyleCnt="0">
        <dgm:presLayoutVars>
          <dgm:hierBranch/>
        </dgm:presLayoutVars>
      </dgm:prSet>
      <dgm:spPr/>
    </dgm:pt>
    <dgm:pt modelId="{070416C4-0C0C-4E13-B3AA-CB7F05E805D3}" type="pres">
      <dgm:prSet presAssocID="{CE718D92-3BE8-4626-9078-810EA2316D40}" presName="rootComposite" presStyleCnt="0"/>
      <dgm:spPr/>
    </dgm:pt>
    <dgm:pt modelId="{F22A251B-369D-4614-9AED-59F3B71420FA}" type="pres">
      <dgm:prSet presAssocID="{CE718D92-3BE8-4626-9078-810EA2316D40}" presName="rootText" presStyleLbl="node2" presStyleIdx="0" presStyleCnt="2" custLinFactNeighborY="1424">
        <dgm:presLayoutVars>
          <dgm:chPref val="3"/>
        </dgm:presLayoutVars>
      </dgm:prSet>
      <dgm:spPr/>
    </dgm:pt>
    <dgm:pt modelId="{B11D880F-4D87-42A6-BE2C-F5B9F57CD38C}" type="pres">
      <dgm:prSet presAssocID="{CE718D92-3BE8-4626-9078-810EA2316D40}" presName="rootConnector" presStyleLbl="node2" presStyleIdx="0" presStyleCnt="2"/>
      <dgm:spPr/>
    </dgm:pt>
    <dgm:pt modelId="{24942EF6-D351-4F02-8FB0-512804C566B9}" type="pres">
      <dgm:prSet presAssocID="{CE718D92-3BE8-4626-9078-810EA2316D40}" presName="hierChild4" presStyleCnt="0"/>
      <dgm:spPr/>
    </dgm:pt>
    <dgm:pt modelId="{4216A001-3A8B-4127-AE8B-C6E0714FA099}" type="pres">
      <dgm:prSet presAssocID="{12A6CA7F-6D4D-40F2-ACC7-064978A02045}" presName="Name35" presStyleLbl="parChTrans1D3" presStyleIdx="0" presStyleCnt="2"/>
      <dgm:spPr/>
    </dgm:pt>
    <dgm:pt modelId="{93709AC9-D688-45C2-A112-7DCEC70AC04A}" type="pres">
      <dgm:prSet presAssocID="{1B5F3FBE-E82F-474C-9715-BB7BE955AAFF}" presName="hierRoot2" presStyleCnt="0">
        <dgm:presLayoutVars>
          <dgm:hierBranch val="r"/>
        </dgm:presLayoutVars>
      </dgm:prSet>
      <dgm:spPr/>
    </dgm:pt>
    <dgm:pt modelId="{8950F854-AE45-47EA-93DB-F9A6D125DC30}" type="pres">
      <dgm:prSet presAssocID="{1B5F3FBE-E82F-474C-9715-BB7BE955AAFF}" presName="rootComposite" presStyleCnt="0"/>
      <dgm:spPr/>
    </dgm:pt>
    <dgm:pt modelId="{CE9FA4AB-2421-4338-91D8-8CA8B5FBC92B}" type="pres">
      <dgm:prSet presAssocID="{1B5F3FBE-E82F-474C-9715-BB7BE955AAFF}" presName="rootText" presStyleLbl="node3" presStyleIdx="0" presStyleCnt="2" custScaleX="105183">
        <dgm:presLayoutVars>
          <dgm:chPref val="3"/>
        </dgm:presLayoutVars>
      </dgm:prSet>
      <dgm:spPr/>
    </dgm:pt>
    <dgm:pt modelId="{0F4094BD-13FA-4CD8-A3AB-CA8504CAAD5C}" type="pres">
      <dgm:prSet presAssocID="{1B5F3FBE-E82F-474C-9715-BB7BE955AAFF}" presName="rootConnector" presStyleLbl="node3" presStyleIdx="0" presStyleCnt="2"/>
      <dgm:spPr/>
    </dgm:pt>
    <dgm:pt modelId="{9AB5EC5A-A9E4-4801-8A2A-9CA5CA2C5016}" type="pres">
      <dgm:prSet presAssocID="{1B5F3FBE-E82F-474C-9715-BB7BE955AAFF}" presName="hierChild4" presStyleCnt="0"/>
      <dgm:spPr/>
    </dgm:pt>
    <dgm:pt modelId="{6B9E1F3E-D5A8-4B9E-B3E7-48F63278A195}" type="pres">
      <dgm:prSet presAssocID="{1B5F3FBE-E82F-474C-9715-BB7BE955AAFF}" presName="hierChild5" presStyleCnt="0"/>
      <dgm:spPr/>
    </dgm:pt>
    <dgm:pt modelId="{5F9E5E27-81C9-4E8A-97FC-EEDFABDCC55C}" type="pres">
      <dgm:prSet presAssocID="{CE718D92-3BE8-4626-9078-810EA2316D40}" presName="hierChild5" presStyleCnt="0"/>
      <dgm:spPr/>
    </dgm:pt>
    <dgm:pt modelId="{AF1D1755-A5BD-472A-B50E-3D5C34B122C9}" type="pres">
      <dgm:prSet presAssocID="{A61D3FD8-999E-4DB0-81B2-402198476B19}" presName="Name35" presStyleLbl="parChTrans1D2" presStyleIdx="1" presStyleCnt="2"/>
      <dgm:spPr/>
    </dgm:pt>
    <dgm:pt modelId="{C3A90B61-2E05-4F74-A918-4156D24CFD47}" type="pres">
      <dgm:prSet presAssocID="{C8A22B12-8D9B-45F7-96D1-905B13B24531}" presName="hierRoot2" presStyleCnt="0">
        <dgm:presLayoutVars>
          <dgm:hierBranch/>
        </dgm:presLayoutVars>
      </dgm:prSet>
      <dgm:spPr/>
    </dgm:pt>
    <dgm:pt modelId="{0946CF4C-CE1E-42FC-9B7A-B71CD1BA5A2C}" type="pres">
      <dgm:prSet presAssocID="{C8A22B12-8D9B-45F7-96D1-905B13B24531}" presName="rootComposite" presStyleCnt="0"/>
      <dgm:spPr/>
    </dgm:pt>
    <dgm:pt modelId="{B496D76C-ACD5-40E5-BE61-D9CE1C30FE98}" type="pres">
      <dgm:prSet presAssocID="{C8A22B12-8D9B-45F7-96D1-905B13B24531}" presName="rootText" presStyleLbl="node2" presStyleIdx="1" presStyleCnt="2">
        <dgm:presLayoutVars>
          <dgm:chPref val="3"/>
        </dgm:presLayoutVars>
      </dgm:prSet>
      <dgm:spPr/>
    </dgm:pt>
    <dgm:pt modelId="{37D81BE3-FAD9-4AE9-B19E-7B3F21297E8F}" type="pres">
      <dgm:prSet presAssocID="{C8A22B12-8D9B-45F7-96D1-905B13B24531}" presName="rootConnector" presStyleLbl="node2" presStyleIdx="1" presStyleCnt="2"/>
      <dgm:spPr/>
    </dgm:pt>
    <dgm:pt modelId="{9BE32AA1-34F8-403C-AD59-489EBAB9F811}" type="pres">
      <dgm:prSet presAssocID="{C8A22B12-8D9B-45F7-96D1-905B13B24531}" presName="hierChild4" presStyleCnt="0"/>
      <dgm:spPr/>
    </dgm:pt>
    <dgm:pt modelId="{41E0B242-1E46-49CF-BBE1-220939E4BF46}" type="pres">
      <dgm:prSet presAssocID="{9790B75E-1720-4250-9D11-442B82D8FEBD}" presName="Name35" presStyleLbl="parChTrans1D3" presStyleIdx="1" presStyleCnt="2"/>
      <dgm:spPr/>
    </dgm:pt>
    <dgm:pt modelId="{685FBE06-CB5E-4C4B-A0E5-00A84251239A}" type="pres">
      <dgm:prSet presAssocID="{A7DD0158-708F-44C0-84C7-38940CC1A95F}" presName="hierRoot2" presStyleCnt="0">
        <dgm:presLayoutVars>
          <dgm:hierBranch val="r"/>
        </dgm:presLayoutVars>
      </dgm:prSet>
      <dgm:spPr/>
    </dgm:pt>
    <dgm:pt modelId="{179ADA28-3282-4790-9505-A21271F86B41}" type="pres">
      <dgm:prSet presAssocID="{A7DD0158-708F-44C0-84C7-38940CC1A95F}" presName="rootComposite" presStyleCnt="0"/>
      <dgm:spPr/>
    </dgm:pt>
    <dgm:pt modelId="{C2A8B76C-0045-47AA-B51D-7704265A9A7E}" type="pres">
      <dgm:prSet presAssocID="{A7DD0158-708F-44C0-84C7-38940CC1A95F}" presName="rootText" presStyleLbl="node3" presStyleIdx="1" presStyleCnt="2">
        <dgm:presLayoutVars>
          <dgm:chPref val="3"/>
        </dgm:presLayoutVars>
      </dgm:prSet>
      <dgm:spPr/>
    </dgm:pt>
    <dgm:pt modelId="{0D1B1EBC-9A6A-4BFB-BBF3-74377C072456}" type="pres">
      <dgm:prSet presAssocID="{A7DD0158-708F-44C0-84C7-38940CC1A95F}" presName="rootConnector" presStyleLbl="node3" presStyleIdx="1" presStyleCnt="2"/>
      <dgm:spPr/>
    </dgm:pt>
    <dgm:pt modelId="{06C07925-7AD4-4705-820C-BCA82E53BB4A}" type="pres">
      <dgm:prSet presAssocID="{A7DD0158-708F-44C0-84C7-38940CC1A95F}" presName="hierChild4" presStyleCnt="0"/>
      <dgm:spPr/>
    </dgm:pt>
    <dgm:pt modelId="{DFC4AE33-4D02-4DAD-A2C7-5D9789635E69}" type="pres">
      <dgm:prSet presAssocID="{A7DD0158-708F-44C0-84C7-38940CC1A95F}" presName="hierChild5" presStyleCnt="0"/>
      <dgm:spPr/>
    </dgm:pt>
    <dgm:pt modelId="{FAC8EEA9-5992-4C31-9332-8FDB82DB4C01}" type="pres">
      <dgm:prSet presAssocID="{C8A22B12-8D9B-45F7-96D1-905B13B24531}" presName="hierChild5" presStyleCnt="0"/>
      <dgm:spPr/>
    </dgm:pt>
    <dgm:pt modelId="{DFAEE0C4-43DE-425C-972E-7A6B33853C26}" type="pres">
      <dgm:prSet presAssocID="{00A8EFF4-D0A9-455A-A489-3B8F28A3A7C3}" presName="hierChild3" presStyleCnt="0"/>
      <dgm:spPr/>
    </dgm:pt>
  </dgm:ptLst>
  <dgm:cxnLst>
    <dgm:cxn modelId="{B6AE1001-4307-406D-8CD7-970C8976EB77}" srcId="{00A8EFF4-D0A9-455A-A489-3B8F28A3A7C3}" destId="{C8A22B12-8D9B-45F7-96D1-905B13B24531}" srcOrd="1" destOrd="0" parTransId="{A61D3FD8-999E-4DB0-81B2-402198476B19}" sibTransId="{78799333-BE81-44E1-A896-FFACFA8280C0}"/>
    <dgm:cxn modelId="{7BEC8802-FEE9-4612-8A43-E7E3643AAF97}" type="presOf" srcId="{A61D3FD8-999E-4DB0-81B2-402198476B19}" destId="{AF1D1755-A5BD-472A-B50E-3D5C34B122C9}" srcOrd="0" destOrd="0" presId="urn:microsoft.com/office/officeart/2005/8/layout/orgChart1"/>
    <dgm:cxn modelId="{B213FF1F-EAE1-46AB-BF7D-060387C132FD}" type="presOf" srcId="{1B5F3FBE-E82F-474C-9715-BB7BE955AAFF}" destId="{0F4094BD-13FA-4CD8-A3AB-CA8504CAAD5C}" srcOrd="1" destOrd="0" presId="urn:microsoft.com/office/officeart/2005/8/layout/orgChart1"/>
    <dgm:cxn modelId="{18BCCF29-7A8A-41FD-AC66-E18B74E629C6}" type="presOf" srcId="{878D93EB-FCD5-435A-B70F-2CA30E376DEC}" destId="{9E371940-1624-46E2-8B73-B09B33714044}" srcOrd="0" destOrd="0" presId="urn:microsoft.com/office/officeart/2005/8/layout/orgChart1"/>
    <dgm:cxn modelId="{813F6361-5DFC-46BB-BC78-36CA7495543B}" type="presOf" srcId="{9790B75E-1720-4250-9D11-442B82D8FEBD}" destId="{41E0B242-1E46-49CF-BBE1-220939E4BF46}" srcOrd="0" destOrd="0" presId="urn:microsoft.com/office/officeart/2005/8/layout/orgChart1"/>
    <dgm:cxn modelId="{DE4BF543-C580-4815-A571-08812D17BE97}" type="presOf" srcId="{C8A22B12-8D9B-45F7-96D1-905B13B24531}" destId="{37D81BE3-FAD9-4AE9-B19E-7B3F21297E8F}" srcOrd="1" destOrd="0" presId="urn:microsoft.com/office/officeart/2005/8/layout/orgChart1"/>
    <dgm:cxn modelId="{E2ECC964-D048-412E-9E40-595EA6937642}" srcId="{878D93EB-FCD5-435A-B70F-2CA30E376DEC}" destId="{00A8EFF4-D0A9-455A-A489-3B8F28A3A7C3}" srcOrd="0" destOrd="0" parTransId="{F57D0918-4CBF-4AD8-905E-C302E4652E2A}" sibTransId="{3DE95A33-BCDD-4502-8EEA-2BCF18EC24C9}"/>
    <dgm:cxn modelId="{8A34F964-9EDD-4534-83FC-6B517421DF27}" type="presOf" srcId="{CE718D92-3BE8-4626-9078-810EA2316D40}" destId="{F22A251B-369D-4614-9AED-59F3B71420FA}" srcOrd="0" destOrd="0" presId="urn:microsoft.com/office/officeart/2005/8/layout/orgChart1"/>
    <dgm:cxn modelId="{EAFA6745-03FD-4504-B20B-6824A01EFFC6}" type="presOf" srcId="{C8A22B12-8D9B-45F7-96D1-905B13B24531}" destId="{B496D76C-ACD5-40E5-BE61-D9CE1C30FE98}" srcOrd="0" destOrd="0" presId="urn:microsoft.com/office/officeart/2005/8/layout/orgChart1"/>
    <dgm:cxn modelId="{31564878-246A-4DAF-B8F6-2C3D330266DC}" srcId="{00A8EFF4-D0A9-455A-A489-3B8F28A3A7C3}" destId="{CE718D92-3BE8-4626-9078-810EA2316D40}" srcOrd="0" destOrd="0" parTransId="{5BCDE61E-7953-49BE-995B-0F030FAA3445}" sibTransId="{A5EC9602-3496-486C-ABF5-5D495EA31655}"/>
    <dgm:cxn modelId="{C617B979-6B5E-48D5-8ADA-49F03BB63AF7}" type="presOf" srcId="{A7DD0158-708F-44C0-84C7-38940CC1A95F}" destId="{C2A8B76C-0045-47AA-B51D-7704265A9A7E}" srcOrd="0" destOrd="0" presId="urn:microsoft.com/office/officeart/2005/8/layout/orgChart1"/>
    <dgm:cxn modelId="{681A2488-198C-4980-B167-2E6F0FF80A0C}" type="presOf" srcId="{00A8EFF4-D0A9-455A-A489-3B8F28A3A7C3}" destId="{697F736A-BCBD-470B-AD5E-4BCB58150B1B}" srcOrd="1" destOrd="0" presId="urn:microsoft.com/office/officeart/2005/8/layout/orgChart1"/>
    <dgm:cxn modelId="{89A607B0-D060-44A1-AFE8-4A64B562096C}" srcId="{CE718D92-3BE8-4626-9078-810EA2316D40}" destId="{1B5F3FBE-E82F-474C-9715-BB7BE955AAFF}" srcOrd="0" destOrd="0" parTransId="{12A6CA7F-6D4D-40F2-ACC7-064978A02045}" sibTransId="{19EAF6C9-20AA-45CE-9ABE-C38405770F5A}"/>
    <dgm:cxn modelId="{4F0AACB2-A26E-4105-876A-45DC27F63EA5}" type="presOf" srcId="{CE718D92-3BE8-4626-9078-810EA2316D40}" destId="{B11D880F-4D87-42A6-BE2C-F5B9F57CD38C}" srcOrd="1" destOrd="0" presId="urn:microsoft.com/office/officeart/2005/8/layout/orgChart1"/>
    <dgm:cxn modelId="{3B12C1C1-6D07-4DA5-AAF1-8767BBA5BF54}" type="presOf" srcId="{5BCDE61E-7953-49BE-995B-0F030FAA3445}" destId="{CF9D6B16-0F50-4C4D-AADA-DC5F7C10A04A}" srcOrd="0" destOrd="0" presId="urn:microsoft.com/office/officeart/2005/8/layout/orgChart1"/>
    <dgm:cxn modelId="{897107C8-F63C-4B24-B224-5E13E1847F25}" type="presOf" srcId="{A7DD0158-708F-44C0-84C7-38940CC1A95F}" destId="{0D1B1EBC-9A6A-4BFB-BBF3-74377C072456}" srcOrd="1" destOrd="0" presId="urn:microsoft.com/office/officeart/2005/8/layout/orgChart1"/>
    <dgm:cxn modelId="{393088E4-4A82-4101-8041-44421789557C}" type="presOf" srcId="{00A8EFF4-D0A9-455A-A489-3B8F28A3A7C3}" destId="{1C62CEFD-AE13-4923-9534-1A9A89951730}" srcOrd="0" destOrd="0" presId="urn:microsoft.com/office/officeart/2005/8/layout/orgChart1"/>
    <dgm:cxn modelId="{F9D7B1EC-7ABD-4817-B5F8-F2E2A7C96108}" type="presOf" srcId="{1B5F3FBE-E82F-474C-9715-BB7BE955AAFF}" destId="{CE9FA4AB-2421-4338-91D8-8CA8B5FBC92B}" srcOrd="0" destOrd="0" presId="urn:microsoft.com/office/officeart/2005/8/layout/orgChart1"/>
    <dgm:cxn modelId="{2AB4CDED-A192-400B-ACE6-54B431F1B162}" srcId="{C8A22B12-8D9B-45F7-96D1-905B13B24531}" destId="{A7DD0158-708F-44C0-84C7-38940CC1A95F}" srcOrd="0" destOrd="0" parTransId="{9790B75E-1720-4250-9D11-442B82D8FEBD}" sibTransId="{52268BA3-EEB8-4657-86F0-4D5156B5DCED}"/>
    <dgm:cxn modelId="{92E605F6-89A2-48FF-863E-1D2EBC1156E2}" type="presOf" srcId="{12A6CA7F-6D4D-40F2-ACC7-064978A02045}" destId="{4216A001-3A8B-4127-AE8B-C6E0714FA099}" srcOrd="0" destOrd="0" presId="urn:microsoft.com/office/officeart/2005/8/layout/orgChart1"/>
    <dgm:cxn modelId="{44738D8B-F641-4F01-8CE1-C07E3A1C860D}" type="presParOf" srcId="{9E371940-1624-46E2-8B73-B09B33714044}" destId="{49121325-5810-4519-8075-CD31ACE1F62A}" srcOrd="0" destOrd="0" presId="urn:microsoft.com/office/officeart/2005/8/layout/orgChart1"/>
    <dgm:cxn modelId="{38B13403-6401-40A0-9723-D14460C052E1}" type="presParOf" srcId="{49121325-5810-4519-8075-CD31ACE1F62A}" destId="{E293C308-2A40-4F93-9385-CF224131CD5B}" srcOrd="0" destOrd="0" presId="urn:microsoft.com/office/officeart/2005/8/layout/orgChart1"/>
    <dgm:cxn modelId="{299F9B4C-7E86-48DF-B1D5-C3A247DA4791}" type="presParOf" srcId="{E293C308-2A40-4F93-9385-CF224131CD5B}" destId="{1C62CEFD-AE13-4923-9534-1A9A89951730}" srcOrd="0" destOrd="0" presId="urn:microsoft.com/office/officeart/2005/8/layout/orgChart1"/>
    <dgm:cxn modelId="{3ECE4173-4E4E-493C-A2CE-EC8121BC9483}" type="presParOf" srcId="{E293C308-2A40-4F93-9385-CF224131CD5B}" destId="{697F736A-BCBD-470B-AD5E-4BCB58150B1B}" srcOrd="1" destOrd="0" presId="urn:microsoft.com/office/officeart/2005/8/layout/orgChart1"/>
    <dgm:cxn modelId="{7A21AEE4-5439-4435-A253-BDBCA346703B}" type="presParOf" srcId="{49121325-5810-4519-8075-CD31ACE1F62A}" destId="{7C29C840-F8C4-4481-BBE3-7F9DA793464E}" srcOrd="1" destOrd="0" presId="urn:microsoft.com/office/officeart/2005/8/layout/orgChart1"/>
    <dgm:cxn modelId="{F3AA5610-63CE-4FA0-8C26-FB5385596D8B}" type="presParOf" srcId="{7C29C840-F8C4-4481-BBE3-7F9DA793464E}" destId="{CF9D6B16-0F50-4C4D-AADA-DC5F7C10A04A}" srcOrd="0" destOrd="0" presId="urn:microsoft.com/office/officeart/2005/8/layout/orgChart1"/>
    <dgm:cxn modelId="{F8E19615-EBB7-4094-B381-5F2094A82ACD}" type="presParOf" srcId="{7C29C840-F8C4-4481-BBE3-7F9DA793464E}" destId="{81E22AB8-7DF7-45AF-84E8-19AE4463E60F}" srcOrd="1" destOrd="0" presId="urn:microsoft.com/office/officeart/2005/8/layout/orgChart1"/>
    <dgm:cxn modelId="{E7E9FA72-D8AA-4EA8-A697-70E77FF1295A}" type="presParOf" srcId="{81E22AB8-7DF7-45AF-84E8-19AE4463E60F}" destId="{070416C4-0C0C-4E13-B3AA-CB7F05E805D3}" srcOrd="0" destOrd="0" presId="urn:microsoft.com/office/officeart/2005/8/layout/orgChart1"/>
    <dgm:cxn modelId="{08C84206-BD09-4AD5-A7E7-937C3261239B}" type="presParOf" srcId="{070416C4-0C0C-4E13-B3AA-CB7F05E805D3}" destId="{F22A251B-369D-4614-9AED-59F3B71420FA}" srcOrd="0" destOrd="0" presId="urn:microsoft.com/office/officeart/2005/8/layout/orgChart1"/>
    <dgm:cxn modelId="{3AF0CD80-D2AC-4F91-A79C-D6E0EDD83F4A}" type="presParOf" srcId="{070416C4-0C0C-4E13-B3AA-CB7F05E805D3}" destId="{B11D880F-4D87-42A6-BE2C-F5B9F57CD38C}" srcOrd="1" destOrd="0" presId="urn:microsoft.com/office/officeart/2005/8/layout/orgChart1"/>
    <dgm:cxn modelId="{4A91809F-A1A7-4666-B753-15223CB644C7}" type="presParOf" srcId="{81E22AB8-7DF7-45AF-84E8-19AE4463E60F}" destId="{24942EF6-D351-4F02-8FB0-512804C566B9}" srcOrd="1" destOrd="0" presId="urn:microsoft.com/office/officeart/2005/8/layout/orgChart1"/>
    <dgm:cxn modelId="{F834DA84-33FE-4B35-9436-34E1550C259D}" type="presParOf" srcId="{24942EF6-D351-4F02-8FB0-512804C566B9}" destId="{4216A001-3A8B-4127-AE8B-C6E0714FA099}" srcOrd="0" destOrd="0" presId="urn:microsoft.com/office/officeart/2005/8/layout/orgChart1"/>
    <dgm:cxn modelId="{7A3EC08F-457E-490C-893E-6B8C91B2A6E1}" type="presParOf" srcId="{24942EF6-D351-4F02-8FB0-512804C566B9}" destId="{93709AC9-D688-45C2-A112-7DCEC70AC04A}" srcOrd="1" destOrd="0" presId="urn:microsoft.com/office/officeart/2005/8/layout/orgChart1"/>
    <dgm:cxn modelId="{EA10ACE2-551A-4AD7-AF16-BD28D66B5431}" type="presParOf" srcId="{93709AC9-D688-45C2-A112-7DCEC70AC04A}" destId="{8950F854-AE45-47EA-93DB-F9A6D125DC30}" srcOrd="0" destOrd="0" presId="urn:microsoft.com/office/officeart/2005/8/layout/orgChart1"/>
    <dgm:cxn modelId="{71EF15FE-FEF4-4AC0-9C20-B9DF0F3F3FF5}" type="presParOf" srcId="{8950F854-AE45-47EA-93DB-F9A6D125DC30}" destId="{CE9FA4AB-2421-4338-91D8-8CA8B5FBC92B}" srcOrd="0" destOrd="0" presId="urn:microsoft.com/office/officeart/2005/8/layout/orgChart1"/>
    <dgm:cxn modelId="{28135B4B-26FA-4B3D-986C-598BDA500CD6}" type="presParOf" srcId="{8950F854-AE45-47EA-93DB-F9A6D125DC30}" destId="{0F4094BD-13FA-4CD8-A3AB-CA8504CAAD5C}" srcOrd="1" destOrd="0" presId="urn:microsoft.com/office/officeart/2005/8/layout/orgChart1"/>
    <dgm:cxn modelId="{1AF98C04-A6B4-489F-9B5E-52907270F483}" type="presParOf" srcId="{93709AC9-D688-45C2-A112-7DCEC70AC04A}" destId="{9AB5EC5A-A9E4-4801-8A2A-9CA5CA2C5016}" srcOrd="1" destOrd="0" presId="urn:microsoft.com/office/officeart/2005/8/layout/orgChart1"/>
    <dgm:cxn modelId="{4A4239DD-B97B-40DD-AF6E-6F6523773FA7}" type="presParOf" srcId="{93709AC9-D688-45C2-A112-7DCEC70AC04A}" destId="{6B9E1F3E-D5A8-4B9E-B3E7-48F63278A195}" srcOrd="2" destOrd="0" presId="urn:microsoft.com/office/officeart/2005/8/layout/orgChart1"/>
    <dgm:cxn modelId="{6CEF7674-3013-4AB6-8EE0-D08F2484809F}" type="presParOf" srcId="{81E22AB8-7DF7-45AF-84E8-19AE4463E60F}" destId="{5F9E5E27-81C9-4E8A-97FC-EEDFABDCC55C}" srcOrd="2" destOrd="0" presId="urn:microsoft.com/office/officeart/2005/8/layout/orgChart1"/>
    <dgm:cxn modelId="{6A432AD6-F9E0-4D26-AD0A-9403E8A1101C}" type="presParOf" srcId="{7C29C840-F8C4-4481-BBE3-7F9DA793464E}" destId="{AF1D1755-A5BD-472A-B50E-3D5C34B122C9}" srcOrd="2" destOrd="0" presId="urn:microsoft.com/office/officeart/2005/8/layout/orgChart1"/>
    <dgm:cxn modelId="{F6F9C59B-6E3B-445A-9C2A-F50CE4334043}" type="presParOf" srcId="{7C29C840-F8C4-4481-BBE3-7F9DA793464E}" destId="{C3A90B61-2E05-4F74-A918-4156D24CFD47}" srcOrd="3" destOrd="0" presId="urn:microsoft.com/office/officeart/2005/8/layout/orgChart1"/>
    <dgm:cxn modelId="{D01A2DD9-AD47-4B42-90D0-D80F890A03BA}" type="presParOf" srcId="{C3A90B61-2E05-4F74-A918-4156D24CFD47}" destId="{0946CF4C-CE1E-42FC-9B7A-B71CD1BA5A2C}" srcOrd="0" destOrd="0" presId="urn:microsoft.com/office/officeart/2005/8/layout/orgChart1"/>
    <dgm:cxn modelId="{EEC4BC2C-406E-4944-AF78-3B39AE612306}" type="presParOf" srcId="{0946CF4C-CE1E-42FC-9B7A-B71CD1BA5A2C}" destId="{B496D76C-ACD5-40E5-BE61-D9CE1C30FE98}" srcOrd="0" destOrd="0" presId="urn:microsoft.com/office/officeart/2005/8/layout/orgChart1"/>
    <dgm:cxn modelId="{B332F6D9-8847-4672-ACA6-82AAEDB4627B}" type="presParOf" srcId="{0946CF4C-CE1E-42FC-9B7A-B71CD1BA5A2C}" destId="{37D81BE3-FAD9-4AE9-B19E-7B3F21297E8F}" srcOrd="1" destOrd="0" presId="urn:microsoft.com/office/officeart/2005/8/layout/orgChart1"/>
    <dgm:cxn modelId="{46B85EA0-E0C1-4344-8700-20562953CCE4}" type="presParOf" srcId="{C3A90B61-2E05-4F74-A918-4156D24CFD47}" destId="{9BE32AA1-34F8-403C-AD59-489EBAB9F811}" srcOrd="1" destOrd="0" presId="urn:microsoft.com/office/officeart/2005/8/layout/orgChart1"/>
    <dgm:cxn modelId="{6D42511A-844B-4F16-B16C-BE2599E1DD44}" type="presParOf" srcId="{9BE32AA1-34F8-403C-AD59-489EBAB9F811}" destId="{41E0B242-1E46-49CF-BBE1-220939E4BF46}" srcOrd="0" destOrd="0" presId="urn:microsoft.com/office/officeart/2005/8/layout/orgChart1"/>
    <dgm:cxn modelId="{C875E1D1-8FE4-4696-8BEE-241835352447}" type="presParOf" srcId="{9BE32AA1-34F8-403C-AD59-489EBAB9F811}" destId="{685FBE06-CB5E-4C4B-A0E5-00A84251239A}" srcOrd="1" destOrd="0" presId="urn:microsoft.com/office/officeart/2005/8/layout/orgChart1"/>
    <dgm:cxn modelId="{D2AFC12E-4E9E-40C9-B8D2-9DC904F62B6E}" type="presParOf" srcId="{685FBE06-CB5E-4C4B-A0E5-00A84251239A}" destId="{179ADA28-3282-4790-9505-A21271F86B41}" srcOrd="0" destOrd="0" presId="urn:microsoft.com/office/officeart/2005/8/layout/orgChart1"/>
    <dgm:cxn modelId="{52CD9EEC-D356-47E6-91B2-8C3751C8D70B}" type="presParOf" srcId="{179ADA28-3282-4790-9505-A21271F86B41}" destId="{C2A8B76C-0045-47AA-B51D-7704265A9A7E}" srcOrd="0" destOrd="0" presId="urn:microsoft.com/office/officeart/2005/8/layout/orgChart1"/>
    <dgm:cxn modelId="{9A15BD39-52DF-4158-9137-597701B00DF9}" type="presParOf" srcId="{179ADA28-3282-4790-9505-A21271F86B41}" destId="{0D1B1EBC-9A6A-4BFB-BBF3-74377C072456}" srcOrd="1" destOrd="0" presId="urn:microsoft.com/office/officeart/2005/8/layout/orgChart1"/>
    <dgm:cxn modelId="{71CDA2FA-50C8-4D3C-8A71-17FFC7F43D7D}" type="presParOf" srcId="{685FBE06-CB5E-4C4B-A0E5-00A84251239A}" destId="{06C07925-7AD4-4705-820C-BCA82E53BB4A}" srcOrd="1" destOrd="0" presId="urn:microsoft.com/office/officeart/2005/8/layout/orgChart1"/>
    <dgm:cxn modelId="{B165F9D5-19AF-48DA-BC01-BB018C1C0F77}" type="presParOf" srcId="{685FBE06-CB5E-4C4B-A0E5-00A84251239A}" destId="{DFC4AE33-4D02-4DAD-A2C7-5D9789635E69}" srcOrd="2" destOrd="0" presId="urn:microsoft.com/office/officeart/2005/8/layout/orgChart1"/>
    <dgm:cxn modelId="{49B71326-C04C-42BC-A515-697A478B23B3}" type="presParOf" srcId="{C3A90B61-2E05-4F74-A918-4156D24CFD47}" destId="{FAC8EEA9-5992-4C31-9332-8FDB82DB4C01}" srcOrd="2" destOrd="0" presId="urn:microsoft.com/office/officeart/2005/8/layout/orgChart1"/>
    <dgm:cxn modelId="{F72067C6-196B-4F2D-AEFA-C5D7072E9C18}" type="presParOf" srcId="{49121325-5810-4519-8075-CD31ACE1F62A}" destId="{DFAEE0C4-43DE-425C-972E-7A6B33853C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0B242-1E46-49CF-BBE1-220939E4BF46}">
      <dsp:nvSpPr>
        <dsp:cNvPr id="0" name=""/>
        <dsp:cNvSpPr/>
      </dsp:nvSpPr>
      <dsp:spPr>
        <a:xfrm>
          <a:off x="6023282" y="3841160"/>
          <a:ext cx="91440" cy="666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D1755-A5BD-472A-B50E-3D5C34B122C9}">
      <dsp:nvSpPr>
        <dsp:cNvPr id="0" name=""/>
        <dsp:cNvSpPr/>
      </dsp:nvSpPr>
      <dsp:spPr>
        <a:xfrm>
          <a:off x="4108445" y="1588585"/>
          <a:ext cx="1960557" cy="666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27"/>
              </a:lnTo>
              <a:lnTo>
                <a:pt x="1960557" y="333127"/>
              </a:lnTo>
              <a:lnTo>
                <a:pt x="1960557" y="666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6A001-3A8B-4127-AE8B-C6E0714FA099}">
      <dsp:nvSpPr>
        <dsp:cNvPr id="0" name=""/>
        <dsp:cNvSpPr/>
      </dsp:nvSpPr>
      <dsp:spPr>
        <a:xfrm>
          <a:off x="2102168" y="3863749"/>
          <a:ext cx="91440" cy="6436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36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D6B16-0F50-4C4D-AADA-DC5F7C10A04A}">
      <dsp:nvSpPr>
        <dsp:cNvPr id="0" name=""/>
        <dsp:cNvSpPr/>
      </dsp:nvSpPr>
      <dsp:spPr>
        <a:xfrm>
          <a:off x="2147888" y="1588585"/>
          <a:ext cx="1960557" cy="688843"/>
        </a:xfrm>
        <a:custGeom>
          <a:avLst/>
          <a:gdLst/>
          <a:ahLst/>
          <a:cxnLst/>
          <a:rect l="0" t="0" r="0" b="0"/>
          <a:pathLst>
            <a:path>
              <a:moveTo>
                <a:pt x="1960557" y="0"/>
              </a:moveTo>
              <a:lnTo>
                <a:pt x="1960557" y="355716"/>
              </a:lnTo>
              <a:lnTo>
                <a:pt x="0" y="355716"/>
              </a:lnTo>
              <a:lnTo>
                <a:pt x="0" y="68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62CEFD-AE13-4923-9534-1A9A89951730}">
      <dsp:nvSpPr>
        <dsp:cNvPr id="0" name=""/>
        <dsp:cNvSpPr/>
      </dsp:nvSpPr>
      <dsp:spPr>
        <a:xfrm>
          <a:off x="2522124" y="2264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system</a:t>
          </a:r>
        </a:p>
      </dsp:txBody>
      <dsp:txXfrm>
        <a:off x="2522124" y="2264"/>
        <a:ext cx="3172641" cy="1586320"/>
      </dsp:txXfrm>
    </dsp:sp>
    <dsp:sp modelId="{F22A251B-369D-4614-9AED-59F3B71420FA}">
      <dsp:nvSpPr>
        <dsp:cNvPr id="0" name=""/>
        <dsp:cNvSpPr/>
      </dsp:nvSpPr>
      <dsp:spPr>
        <a:xfrm>
          <a:off x="561567" y="2277428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portion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sp:txBody>
      <dsp:txXfrm>
        <a:off x="561567" y="2277428"/>
        <a:ext cx="3172641" cy="1586320"/>
      </dsp:txXfrm>
    </dsp:sp>
    <dsp:sp modelId="{CE9FA4AB-2421-4338-91D8-8CA8B5FBC92B}">
      <dsp:nvSpPr>
        <dsp:cNvPr id="0" name=""/>
        <dsp:cNvSpPr/>
      </dsp:nvSpPr>
      <dsp:spPr>
        <a:xfrm>
          <a:off x="479348" y="4507414"/>
          <a:ext cx="3337079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Conduct, filters, warms &amp; moistens air</a:t>
          </a:r>
        </a:p>
      </dsp:txBody>
      <dsp:txXfrm>
        <a:off x="479348" y="4507414"/>
        <a:ext cx="3337079" cy="1586320"/>
      </dsp:txXfrm>
    </dsp:sp>
    <dsp:sp modelId="{B496D76C-ACD5-40E5-BE61-D9CE1C30FE98}">
      <dsp:nvSpPr>
        <dsp:cNvPr id="0" name=""/>
        <dsp:cNvSpPr/>
      </dsp:nvSpPr>
      <dsp:spPr>
        <a:xfrm>
          <a:off x="4482682" y="2254839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portion</a:t>
          </a:r>
        </a:p>
      </dsp:txBody>
      <dsp:txXfrm>
        <a:off x="4482682" y="2254839"/>
        <a:ext cx="3172641" cy="1586320"/>
      </dsp:txXfrm>
    </dsp:sp>
    <dsp:sp modelId="{C2A8B76C-0045-47AA-B51D-7704265A9A7E}">
      <dsp:nvSpPr>
        <dsp:cNvPr id="0" name=""/>
        <dsp:cNvSpPr/>
      </dsp:nvSpPr>
      <dsp:spPr>
        <a:xfrm>
          <a:off x="4482682" y="4507414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Gas exchange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secretion of Surfactant</a:t>
          </a:r>
        </a:p>
      </dsp:txBody>
      <dsp:txXfrm>
        <a:off x="4482682" y="4507414"/>
        <a:ext cx="3172641" cy="158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E8E060-A87E-43D7-8A02-471EF565B078}" type="datetimeFigureOut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80C49873-1F3B-4F5A-85C6-C782329A2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915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14A0E-848F-4D86-B2F9-6A216EB6C836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1AA8-8665-412E-9050-E78A3087C1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14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1A48A-D16D-422D-8E05-2DF642DF6D64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AFA6-DC3E-4961-99BC-745271D9E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7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229C-34D7-4B8B-99A0-D6C50B41B293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482E-DB75-4BAE-84DA-9A6D076D3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8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2834-6739-4B14-A741-FC6ED0FDE328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3706-2C00-40CC-99C7-F87D56F48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37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6A46F-287A-4D02-A78A-AF4624D6BD5D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BE9C-6B14-4E19-9DC8-264251731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39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9827-E7BE-4D24-B0C4-4C5EEB0090CF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4CCF-E84E-44F7-8C60-512A902E6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62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795E-CB23-4E2A-A386-FC3A5BE39F61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9958-B6C5-42C7-97E1-C38064951F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58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238E-FDF0-4247-B0FD-D1334E9A8B71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D05A9-6F2F-4E2A-AC1D-875738BAF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1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4F9AD-2410-446F-8AFA-A8B5862261F5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77DE-F2CB-45F2-A2E1-5809C4B69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38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55F1-96EF-40BA-8A0B-2C1719AE346E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2085-7399-45FA-8DCC-8DA439741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64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FC504-CCED-4EA0-9BC3-95861DEAC3C6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49B55-A5BE-4563-8886-37F05DB6B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32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5DE1CD-B075-47B6-812C-26418CA93A2C}" type="datetime1">
              <a:rPr lang="en-US"/>
              <a:pPr>
                <a:defRPr/>
              </a:pPr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01EC201F-9667-4CB0-BEF7-A945D67F0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4.wdp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6.wdp" /><Relationship Id="rId4" Type="http://schemas.openxmlformats.org/officeDocument/2006/relationships/image" Target="../media/image21.png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6.png" /><Relationship Id="rId4" Type="http://schemas.openxmlformats.org/officeDocument/2006/relationships/image" Target="../media/image25.jpeg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9.png" /><Relationship Id="rId5" Type="http://schemas.microsoft.com/office/2007/relationships/hdphoto" Target="../media/hdphoto9.wdp" /><Relationship Id="rId4" Type="http://schemas.openxmlformats.org/officeDocument/2006/relationships/image" Target="../media/image28.png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2.wdp" /><Relationship Id="rId4" Type="http://schemas.openxmlformats.org/officeDocument/2006/relationships/image" Target="../media/image33.png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png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14.wdp" /><Relationship Id="rId4" Type="http://schemas.openxmlformats.org/officeDocument/2006/relationships/image" Target="../media/image39.pn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2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15.wdp" 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 /><Relationship Id="rId7" Type="http://schemas.microsoft.com/office/2007/relationships/hdphoto" Target="../media/hdphoto18.wdp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9.png" /><Relationship Id="rId5" Type="http://schemas.microsoft.com/office/2007/relationships/hdphoto" Target="../media/hdphoto17.wdp" /><Relationship Id="rId4" Type="http://schemas.openxmlformats.org/officeDocument/2006/relationships/image" Target="../media/image48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19.wdp" /><Relationship Id="rId4" Type="http://schemas.openxmlformats.org/officeDocument/2006/relationships/image" Target="../media/image52.png" 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1.wdp" /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3.wdp" /><Relationship Id="rId5" Type="http://schemas.openxmlformats.org/officeDocument/2006/relationships/image" Target="../media/image59.png" /><Relationship Id="rId4" Type="http://schemas.microsoft.com/office/2007/relationships/hdphoto" Target="../media/hdphoto22.wdp" 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1.jpe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jpe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25.wdp" 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4.xml" /><Relationship Id="rId5" Type="http://schemas.microsoft.com/office/2007/relationships/hdphoto" Target="../media/hdphoto27.wdp" /><Relationship Id="rId4" Type="http://schemas.openxmlformats.org/officeDocument/2006/relationships/image" Target="../media/image68.png" 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8.wdp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0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5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9.wdp" /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30.wdp" /><Relationship Id="rId4" Type="http://schemas.openxmlformats.org/officeDocument/2006/relationships/image" Target="../media/image82.png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image" Target="../media/image83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31.wdp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 /><Relationship Id="rId2" Type="http://schemas.openxmlformats.org/officeDocument/2006/relationships/image" Target="../media/image8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8.png" /><Relationship Id="rId4" Type="http://schemas.openxmlformats.org/officeDocument/2006/relationships/image" Target="../media/image87.png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 /><Relationship Id="rId2" Type="http://schemas.openxmlformats.org/officeDocument/2006/relationships/image" Target="../media/image89.jpe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3.wdp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051" y="124569"/>
            <a:ext cx="4115157" cy="640135"/>
          </a:xfrm>
          <a:prstGeom prst="rect">
            <a:avLst/>
          </a:prstGeom>
        </p:spPr>
      </p:pic>
      <p:pic>
        <p:nvPicPr>
          <p:cNvPr id="1026" name="Picture 2" descr="103+ Good Morrning Flowers Images , Photos Free Download - GoodMorningIm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2434"/>
            <a:ext cx="7056784" cy="57239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6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10600" cy="6629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B- Parts of The respiratory portion 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Respiratory bronchioles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Alveolar ducts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Alveolar sacs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Alveoli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Function of respiratory portion: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Gas (O₂/CO₂) exchange between blood &amp; inspired air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Production of surfactant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4EC3D84-3162-43DD-B359-4488776A5C22}" type="slidenum">
              <a:rPr lang="en-US" altLang="en-US" smtClean="0">
                <a:solidFill>
                  <a:srgbClr val="898989"/>
                </a:solidFill>
              </a:rPr>
              <a:pPr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8197" name="Picture 4" descr="http://resources.med.fsu.edu/gsm/hp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5888"/>
            <a:ext cx="3097212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ttp://cnx.org/resources/f07465626127c3ceea628506693fde25/2309_The_Respiratory_Z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98" y="4221088"/>
            <a:ext cx="5418702" cy="24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10800000" flipV="1">
            <a:off x="6429375" y="1000125"/>
            <a:ext cx="1357313" cy="428625"/>
          </a:xfrm>
          <a:prstGeom prst="line">
            <a:avLst/>
          </a:prstGeom>
          <a:ln w="57150" cmpd="sng">
            <a:solidFill>
              <a:schemeClr val="tx1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83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A- Conducting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Nasal cavities</a:t>
            </a:r>
            <a:r>
              <a:rPr lang="en-US" sz="2800" dirty="0"/>
              <a:t>: separated by a septum (</a:t>
            </a:r>
            <a:r>
              <a:rPr lang="en-US" sz="2800" dirty="0">
                <a:solidFill>
                  <a:prstClr val="black"/>
                </a:solidFill>
              </a:rPr>
              <a:t>cartilaginous &amp; bony) parts 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each consists of: vestibule &amp; nasal fossa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Vestibule: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anterior part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dirty="0">
                <a:solidFill>
                  <a:srgbClr val="FF0000"/>
                </a:solidFill>
              </a:rPr>
              <a:t>thin skin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/>
              <a:t>deeper changes → </a:t>
            </a:r>
            <a:r>
              <a:rPr lang="en-US" sz="2800" dirty="0">
                <a:solidFill>
                  <a:srgbClr val="FF0000"/>
                </a:solidFill>
              </a:rPr>
              <a:t>non - keratinized </a:t>
            </a:r>
            <a:r>
              <a:rPr lang="en-US" sz="2800" dirty="0" err="1">
                <a:solidFill>
                  <a:srgbClr val="FF0000"/>
                </a:solidFill>
              </a:rPr>
              <a:t>st.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squ</a:t>
            </a:r>
            <a:r>
              <a:rPr lang="en-US" sz="2800" dirty="0">
                <a:solidFill>
                  <a:srgbClr val="FF0000"/>
                </a:solidFill>
              </a:rPr>
              <a:t>.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hair filters out large  dust particles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16889B6-FB46-47BD-8D2D-DD22FB07E8A2}" type="slidenum">
              <a:rPr lang="en-US" altLang="en-US" smtClean="0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9222" name="Picture 2" descr="http://www.constantrunnynose.com/wp-content/uploads/2013/08/nasopharynx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58" y="2071687"/>
            <a:ext cx="3500438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4" descr="http://upload.wikimedia.org/wikipedia/commons/0/0c/Nasal_ha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520950"/>
            <a:ext cx="20002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Nasal fossae: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2 cavities separated by nasal septum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lateral walls contain 3 bony projections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(conchae) superior, middle, inferior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B800BEA-0994-4061-A2A4-63B6B3682FB2}" type="slidenum">
              <a:rPr lang="en-US" altLang="en-US" smtClean="0">
                <a:solidFill>
                  <a:srgbClr val="898989"/>
                </a:solidFill>
              </a:rPr>
              <a:pPr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245" name="Picture 2" descr="http://img.tfd.com/dorland/thumbs/concha_nasi-inf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828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ttp://teachmeanatomy.info/wp-content/uploads/2013/02/conchae-and-meatu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" b="5734"/>
          <a:stretch>
            <a:fillRect/>
          </a:stretch>
        </p:blipFill>
        <p:spPr bwMode="auto">
          <a:xfrm>
            <a:off x="1331913" y="3235325"/>
            <a:ext cx="640873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356100" y="3068638"/>
            <a:ext cx="0" cy="8096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8912"/>
            <a:ext cx="9037935" cy="66690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Superior one covered e </a:t>
            </a:r>
            <a:r>
              <a:rPr lang="en-US" sz="2800" dirty="0">
                <a:solidFill>
                  <a:srgbClr val="FF0000"/>
                </a:solidFill>
              </a:rPr>
              <a:t>Olfactory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Middle &amp; inferior covered e </a:t>
            </a:r>
            <a:r>
              <a:rPr lang="en-US" sz="2800" dirty="0">
                <a:solidFill>
                  <a:srgbClr val="FF0000"/>
                </a:solidFill>
              </a:rPr>
              <a:t>respiratory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conchae </a:t>
            </a:r>
            <a:r>
              <a:rPr lang="en-US" sz="2800" u="sng" dirty="0"/>
              <a:t>slow flow of air </a:t>
            </a:r>
            <a:r>
              <a:rPr lang="en-US" sz="2800" dirty="0"/>
              <a:t>&amp;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</a:t>
            </a:r>
            <a:r>
              <a:rPr lang="en-US" sz="2800" u="sng" dirty="0"/>
              <a:t>increase the surface area</a:t>
            </a:r>
            <a:r>
              <a:rPr lang="en-US" sz="2800" dirty="0"/>
              <a:t> of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respiratory epithelium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for conditioning of the inspired air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r>
              <a:rPr lang="en-US" sz="2800" dirty="0"/>
              <a:t> beneath RS </a:t>
            </a:r>
            <a:r>
              <a:rPr lang="en-US" sz="2800" dirty="0" err="1"/>
              <a:t>epith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rich with superficial venous plexus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(</a:t>
            </a:r>
            <a:r>
              <a:rPr lang="en-US" sz="2800" dirty="0">
                <a:solidFill>
                  <a:srgbClr val="FF0000"/>
                </a:solidFill>
              </a:rPr>
              <a:t>swell bodies</a:t>
            </a:r>
            <a:r>
              <a:rPr lang="en-US" sz="2800" dirty="0"/>
              <a:t>)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06F88CD-2825-4222-BEC9-A2025152385A}" type="slidenum">
              <a:rPr lang="en-US" altLang="en-US" smtClean="0">
                <a:solidFill>
                  <a:srgbClr val="898989"/>
                </a:solidFill>
              </a:rPr>
              <a:pPr/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1269" name="Picture 2" descr="http://teachmeanatomy.info/wp-content/uploads/Sagittal-Section-of-the-Nasal-Cavity-The-Three-Anatomical-Reg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5652120" y="1700807"/>
            <a:ext cx="3385815" cy="2952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73" t="13019" b="8865"/>
          <a:stretch/>
        </p:blipFill>
        <p:spPr>
          <a:xfrm>
            <a:off x="5580112" y="4797152"/>
            <a:ext cx="3456384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214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Swell bodies: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Loops of venous plexus located in of lamina </a:t>
            </a:r>
            <a:r>
              <a:rPr lang="en-US" altLang="en-US" sz="2800" dirty="0" err="1"/>
              <a:t>propria</a:t>
            </a:r>
            <a:r>
              <a:rPr lang="en-US" altLang="en-US" sz="2800" dirty="0"/>
              <a:t> of  the respiratory epithelium of the </a:t>
            </a:r>
            <a:r>
              <a:rPr lang="en-US" altLang="en-US" sz="2800" u="sng" dirty="0"/>
              <a:t>nasal cavities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1- Important for conditioning &amp; warming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of inhaled air →  “counter current flow”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dirty="0"/>
              <a:t>2- Due to their thin wall &amp; proximity to the surface </a:t>
            </a:r>
            <a:r>
              <a:rPr lang="en-US" altLang="en-US" sz="2800" b="1" dirty="0">
                <a:solidFill>
                  <a:srgbClr val="FF0000"/>
                </a:solidFill>
              </a:rPr>
              <a:t>nosebleed</a:t>
            </a:r>
            <a:r>
              <a:rPr lang="en-US" altLang="en-US" sz="2800" dirty="0"/>
              <a:t>         occurs so common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dirty="0"/>
              <a:t>3- Responsible for </a:t>
            </a:r>
            <a:r>
              <a:rPr lang="en-US" altLang="en-US" sz="2800" b="1" dirty="0">
                <a:solidFill>
                  <a:srgbClr val="FF0000"/>
                </a:solidFill>
              </a:rPr>
              <a:t>nasal cycle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dirty="0"/>
              <a:t>4- Allergic reactions &amp; inflammation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can cause sever engorgement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 of swell bodies in both fossa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1812C7DC-F2FB-4F4C-A6A6-3B213CE32166}" type="slidenum">
              <a:rPr lang="en-US" altLang="en-US" smtClean="0">
                <a:solidFill>
                  <a:srgbClr val="898989"/>
                </a:solidFill>
              </a:rPr>
              <a:pPr/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8045A-AD01-4F5B-A70E-A38D16FC2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088" y="3717032"/>
            <a:ext cx="3672408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piratory Mucosa (Nasal Mucosa) Physiology">
            <a:extLst>
              <a:ext uri="{FF2B5EF4-FFF2-40B4-BE49-F238E27FC236}">
                <a16:creationId xmlns:a16="http://schemas.microsoft.com/office/drawing/2014/main" id="{EA1FAD0E-53C2-4638-9E45-63CA01A78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88" r="9051" b="39754"/>
          <a:stretch/>
        </p:blipFill>
        <p:spPr bwMode="auto">
          <a:xfrm>
            <a:off x="6372200" y="1124744"/>
            <a:ext cx="2560320" cy="2024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6388819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Nasal cycle: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Every 20-30 min. </a:t>
            </a:r>
            <a:r>
              <a:rPr lang="en-US" sz="2800" u="sng" dirty="0"/>
              <a:t>rhythmic cycles </a:t>
            </a:r>
            <a:r>
              <a:rPr lang="en-US" sz="2800" dirty="0"/>
              <a:t>of physiological congestion &amp; decongestion occurs in the mucosa of the nasal cavities. </a:t>
            </a:r>
            <a:r>
              <a:rPr lang="en-US" sz="2800" u="sng" dirty="0"/>
              <a:t>Normally we are not aware of it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 When Swell bodies in lamina </a:t>
            </a:r>
            <a:r>
              <a:rPr lang="en-US" sz="2800" dirty="0" err="1"/>
              <a:t>propria</a:t>
            </a:r>
            <a:r>
              <a:rPr lang="en-US" sz="2800" dirty="0"/>
              <a:t> of </a:t>
            </a:r>
            <a:r>
              <a:rPr lang="en-US" sz="2800" u="sng" dirty="0"/>
              <a:t>one nasal cavity </a:t>
            </a:r>
            <a:r>
              <a:rPr lang="en-US" sz="2800" dirty="0"/>
              <a:t>become engorged with blood → distention of </a:t>
            </a:r>
            <a:r>
              <a:rPr lang="en-US" sz="2800" dirty="0" err="1"/>
              <a:t>conchal</a:t>
            </a:r>
            <a:r>
              <a:rPr lang="en-US" sz="2800" dirty="0"/>
              <a:t> mucosa → ↓ flow of air → allowing the engorged Res. </a:t>
            </a:r>
            <a:r>
              <a:rPr lang="en-US" sz="2800" dirty="0" err="1"/>
              <a:t>Epith</a:t>
            </a:r>
            <a:r>
              <a:rPr lang="en-US" sz="2800" dirty="0"/>
              <a:t>. To recover from dehydration 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The cycle under the control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autonomic nervous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3861049"/>
            <a:ext cx="3384375" cy="28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786812" cy="66436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Q:What is the difference between the respiratory &amp; olfactory epithelium?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The respiratory epithelium: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dirty="0"/>
              <a:t>Pseudostratified columnar </a:t>
            </a:r>
            <a:r>
              <a:rPr lang="en-US" altLang="en-US" sz="2800" u="sng" dirty="0"/>
              <a:t>ciliated</a:t>
            </a:r>
            <a:r>
              <a:rPr lang="en-US" altLang="en-US" sz="2800" dirty="0"/>
              <a:t> e </a:t>
            </a:r>
            <a:r>
              <a:rPr lang="en-US" altLang="en-US" sz="2800" u="sng" dirty="0"/>
              <a:t>goblet cells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The olfactory epithelium</a:t>
            </a:r>
            <a:r>
              <a:rPr lang="en-US" altLang="en-US" sz="2800" u="sng" dirty="0"/>
              <a:t>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dirty="0"/>
              <a:t>Pseudostratified columnar e </a:t>
            </a:r>
            <a:r>
              <a:rPr lang="en-US" altLang="en-US" sz="2800" u="sng" dirty="0"/>
              <a:t>chemoreceptors</a:t>
            </a:r>
            <a:r>
              <a:rPr lang="en-US" altLang="en-US" sz="2800" dirty="0"/>
              <a:t> &amp; </a:t>
            </a:r>
            <a:r>
              <a:rPr lang="en-US" altLang="en-US" sz="2800" u="sng" dirty="0"/>
              <a:t>NO goblet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F5385C8-BE9A-410D-9DCC-5B9387075DEB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3317" name="Picture 2" descr="http://www.vetmed.vt.edu/education/curriculum/vm8054/Labs/Lab25/IMAGES/Olfactory%20epithelium%20nose%20WITH%20LABEL%20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88"/>
          <a:stretch>
            <a:fillRect/>
          </a:stretch>
        </p:blipFill>
        <p:spPr bwMode="auto">
          <a:xfrm>
            <a:off x="971550" y="1126356"/>
            <a:ext cx="7488882" cy="57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http://www.vetmed.vt.edu/education/curriculum/vm8054/Labs/Lab25/IMAGES/TRE%20DIAGRAM%20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08125"/>
            <a:ext cx="3889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http://media-1.web.britannica.com/eb-media/59/55759-004-CB892C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06925" y="1627188"/>
            <a:ext cx="4068763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4" descr="https://classconnection.s3.amazonaws.com/86/flashcards/1147086/png/psuedostratified_columnar13287416825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-6393" r="1286" b="26183"/>
          <a:stretch>
            <a:fillRect/>
          </a:stretch>
        </p:blipFill>
        <p:spPr bwMode="auto">
          <a:xfrm>
            <a:off x="395288" y="1627188"/>
            <a:ext cx="3889375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C9729-0C58-4E48-B163-12C9FA88E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9516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Respiratory mucosa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Epithelium</a:t>
            </a:r>
          </a:p>
          <a:p>
            <a:r>
              <a:rPr lang="en-US" dirty="0">
                <a:solidFill>
                  <a:srgbClr val="FF0000"/>
                </a:solidFill>
              </a:rPr>
              <a:t>Lamina propria</a:t>
            </a:r>
          </a:p>
          <a:p>
            <a:r>
              <a:rPr lang="en-US" u="sng" dirty="0"/>
              <a:t>Nasal glands </a:t>
            </a:r>
            <a:r>
              <a:rPr lang="en-US" b="1" u="sng" dirty="0"/>
              <a:t>(</a:t>
            </a:r>
            <a:r>
              <a:rPr lang="en-US" b="1" u="sng" dirty="0">
                <a:solidFill>
                  <a:srgbClr val="C00000"/>
                </a:solidFill>
              </a:rPr>
              <a:t>M &amp; S</a:t>
            </a:r>
            <a:r>
              <a:rPr lang="en-US" u="sng" dirty="0"/>
              <a:t>)</a:t>
            </a:r>
          </a:p>
          <a:p>
            <a:r>
              <a:rPr lang="en-US" dirty="0"/>
              <a:t>Blood vessels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B2A16-227D-4E1D-BDFB-045EAF8F0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16288" cy="59516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Olfactory mucosa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Epithelium</a:t>
            </a:r>
          </a:p>
          <a:p>
            <a:r>
              <a:rPr lang="en-US" dirty="0">
                <a:solidFill>
                  <a:srgbClr val="FF0000"/>
                </a:solidFill>
              </a:rPr>
              <a:t>Lamina propria</a:t>
            </a:r>
          </a:p>
          <a:p>
            <a:r>
              <a:rPr lang="en-US" u="sng" dirty="0"/>
              <a:t>Olfactory glands (</a:t>
            </a:r>
            <a:r>
              <a:rPr lang="en-US" b="1" u="sng" dirty="0">
                <a:solidFill>
                  <a:srgbClr val="C00000"/>
                </a:solidFill>
              </a:rPr>
              <a:t>S only</a:t>
            </a:r>
            <a:r>
              <a:rPr lang="en-US" u="sng" dirty="0"/>
              <a:t>)</a:t>
            </a:r>
          </a:p>
          <a:p>
            <a:r>
              <a:rPr lang="en-US" dirty="0"/>
              <a:t>Blood vessels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E43F6-FE54-48B6-A09B-713940F3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2CD7E-54ED-425C-AF3F-D6974CE4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54CCF-E84E-44F7-8C60-512A902E6A7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3894B-FBC8-4D41-81AE-028A83688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71599" y="2924943"/>
            <a:ext cx="3024336" cy="3456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BFB975-4356-4CF5-B636-DB1ED70CA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140967"/>
            <a:ext cx="3581400" cy="3024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eft Bracket 8">
            <a:extLst>
              <a:ext uri="{FF2B5EF4-FFF2-40B4-BE49-F238E27FC236}">
                <a16:creationId xmlns:a16="http://schemas.microsoft.com/office/drawing/2014/main" id="{8A7E1901-394D-423C-949A-6D9095529826}"/>
              </a:ext>
            </a:extLst>
          </p:cNvPr>
          <p:cNvSpPr/>
          <p:nvPr/>
        </p:nvSpPr>
        <p:spPr>
          <a:xfrm>
            <a:off x="611560" y="2045110"/>
            <a:ext cx="144014" cy="787002"/>
          </a:xfrm>
          <a:prstGeom prst="leftBracket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D46594-DA58-4E11-8E8E-C354F6DF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2060848"/>
            <a:ext cx="17679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62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88913"/>
            <a:ext cx="9001125" cy="61928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</a:t>
            </a:r>
            <a:r>
              <a:rPr lang="en-US" sz="2800" b="1" u="sng" dirty="0"/>
              <a:t>The respiratory epithelium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Lines most of the </a:t>
            </a:r>
            <a:r>
              <a:rPr lang="en-US" sz="2800" b="1" u="sng" dirty="0"/>
              <a:t>conducting portion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5 types of cells </a:t>
            </a:r>
            <a:r>
              <a:rPr lang="en-US" sz="2800" dirty="0"/>
              <a:t>are present:</a:t>
            </a:r>
            <a:endParaRPr lang="en-US" sz="2800" b="1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1- Columnar ciliated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2- Goblet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3- Brush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4- Basal (stem)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5- Granule cells (NE cells)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9B2D058-6946-49B5-B914-E953D4E001AE}" type="slidenum">
              <a:rPr lang="en-US" altLang="en-US" smtClean="0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101013" y="5805488"/>
            <a:ext cx="935037" cy="360362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2" descr="Specialized Cells In The Respiratory System Respiratory System | The Big Picture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87" r="4967" b="68987"/>
          <a:stretch>
            <a:fillRect/>
          </a:stretch>
        </p:blipFill>
        <p:spPr bwMode="auto">
          <a:xfrm>
            <a:off x="4787900" y="1860550"/>
            <a:ext cx="4256088" cy="430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525"/>
            <a:ext cx="9188450" cy="6964883"/>
          </a:xfrm>
        </p:spPr>
        <p:txBody>
          <a:bodyPr rtlCol="0">
            <a:normAutofit fontScale="47500" lnSpcReduction="20000"/>
          </a:bodyPr>
          <a:lstStyle/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>
                <a:solidFill>
                  <a:srgbClr val="FF0000"/>
                </a:solidFill>
              </a:rPr>
              <a:t>1- </a:t>
            </a:r>
            <a:r>
              <a:rPr lang="en-US" sz="5100" dirty="0">
                <a:solidFill>
                  <a:srgbClr val="FF0000"/>
                </a:solidFill>
              </a:rPr>
              <a:t>Columnar ciliated cells </a:t>
            </a:r>
            <a:r>
              <a:rPr lang="en-US" sz="5100" dirty="0"/>
              <a:t>: most cells, have </a:t>
            </a:r>
            <a:r>
              <a:rPr lang="en-US" sz="5100" b="1" dirty="0">
                <a:solidFill>
                  <a:srgbClr val="FF0000"/>
                </a:solidFill>
              </a:rPr>
              <a:t>motile cilia </a:t>
            </a:r>
            <a:r>
              <a:rPr lang="en-US" sz="5100" dirty="0"/>
              <a:t>(300) on apical surface ( unidirectional beating)  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1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>
                <a:solidFill>
                  <a:srgbClr val="FF0000"/>
                </a:solidFill>
              </a:rPr>
              <a:t>2- Goblet cells</a:t>
            </a:r>
            <a:r>
              <a:rPr lang="en-US" sz="5100" dirty="0"/>
              <a:t>: secrete mucus, cover surface to trap bacteria &amp; dust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1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>
                <a:solidFill>
                  <a:srgbClr val="FF0000"/>
                </a:solidFill>
              </a:rPr>
              <a:t>3- Brush cells</a:t>
            </a:r>
            <a:r>
              <a:rPr lang="en-US" sz="5100" dirty="0"/>
              <a:t>: columnar cells e </a:t>
            </a:r>
            <a:r>
              <a:rPr lang="en-US" sz="5100" b="1" dirty="0">
                <a:solidFill>
                  <a:srgbClr val="FF0000"/>
                </a:solidFill>
              </a:rPr>
              <a:t>apical microvilli</a:t>
            </a:r>
            <a:r>
              <a:rPr lang="en-US" sz="5100" dirty="0"/>
              <a:t>, have basal afferent nerve endings that communicate e trigeminal nerve 5</a:t>
            </a:r>
            <a:r>
              <a:rPr lang="en-US" sz="5100" baseline="30000" dirty="0"/>
              <a:t>th</a:t>
            </a:r>
            <a:r>
              <a:rPr lang="en-US" sz="5100" dirty="0"/>
              <a:t> → give sensory information about the mucosa = (chemosensory receptors i.e. O₂ &amp; Co₂ levels) 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100" dirty="0"/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>
                <a:solidFill>
                  <a:srgbClr val="FF0000"/>
                </a:solidFill>
              </a:rPr>
              <a:t>4- Basal cells</a:t>
            </a:r>
            <a:r>
              <a:rPr lang="en-US" sz="5100" dirty="0"/>
              <a:t>:  small cells, act as stem cells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51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>
                <a:solidFill>
                  <a:srgbClr val="FF0000"/>
                </a:solidFill>
              </a:rPr>
              <a:t>5- Granule cells</a:t>
            </a:r>
            <a:r>
              <a:rPr lang="en-US" sz="5100" dirty="0"/>
              <a:t>: (diffuse neuro-endocrine cells</a:t>
            </a:r>
            <a:r>
              <a:rPr lang="en-US" sz="5100" b="1" dirty="0"/>
              <a:t>): 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/>
              <a:t>     have basal cytoplasmic  granules, secret 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/>
              <a:t>     hormones ( serotonin &amp; catecholamine)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/>
              <a:t>     →regulate the caliber &amp; secretions of</a:t>
            </a:r>
          </a:p>
          <a:p>
            <a:pPr marL="514350" indent="-5143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100" dirty="0"/>
              <a:t>     airways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44374F7-1D46-4CA2-8E5A-0CFC6A93118A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365" name="Picture 2" descr="Specialized Cells In The Respiratory System Respiratory System | The Big Picture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87" r="4967" b="68987"/>
          <a:stretch>
            <a:fillRect/>
          </a:stretch>
        </p:blipFill>
        <p:spPr bwMode="auto">
          <a:xfrm>
            <a:off x="6553200" y="3717031"/>
            <a:ext cx="2490788" cy="2807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C77DE-F2CB-45F2-A2E1-5809C4B690F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357634"/>
            <a:ext cx="6768752" cy="6023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5-Point Star 4"/>
          <p:cNvSpPr/>
          <p:nvPr/>
        </p:nvSpPr>
        <p:spPr>
          <a:xfrm>
            <a:off x="323528" y="35436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740352" y="5661248"/>
            <a:ext cx="914400" cy="98640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30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ADFCB-334A-4EDA-8887-DD8A7CD9B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en-US" sz="2800" u="sng" dirty="0">
                <a:solidFill>
                  <a:srgbClr val="C00000"/>
                </a:solidFill>
              </a:rPr>
              <a:t>Granular cells</a:t>
            </a:r>
            <a:r>
              <a:rPr lang="en-US" sz="2800" dirty="0"/>
              <a:t>:</a:t>
            </a:r>
          </a:p>
          <a:p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u="sng" dirty="0">
                <a:solidFill>
                  <a:srgbClr val="00B0F0"/>
                </a:solidFill>
              </a:rPr>
              <a:t>during development </a:t>
            </a:r>
            <a:r>
              <a:rPr lang="en-US" sz="2800" dirty="0"/>
              <a:t>they exert a local mitogenic effect, they influence the lengthen of the individual airway branches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en-US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adult </a:t>
            </a:r>
            <a:r>
              <a:rPr lang="en-US" sz="2800" dirty="0"/>
              <a:t>they provide local regulation of </a:t>
            </a:r>
            <a:r>
              <a:rPr lang="en-US" sz="2800" u="sng" dirty="0"/>
              <a:t>bronchial</a:t>
            </a:r>
            <a:r>
              <a:rPr lang="en-US" sz="2800" dirty="0"/>
              <a:t> or </a:t>
            </a:r>
            <a:r>
              <a:rPr lang="en-US" sz="2800" u="sng" dirty="0"/>
              <a:t>vascular muscle tone </a:t>
            </a:r>
            <a:r>
              <a:rPr lang="en-US" sz="2800" dirty="0"/>
              <a:t>in response to </a:t>
            </a:r>
            <a:r>
              <a:rPr lang="en-US" sz="2800" u="sng" dirty="0">
                <a:solidFill>
                  <a:srgbClr val="C00000"/>
                </a:solidFill>
              </a:rPr>
              <a:t>hypoxia or hypercapnia</a:t>
            </a:r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Serotonin</a:t>
            </a:r>
            <a:r>
              <a:rPr lang="en-US" sz="2400" dirty="0"/>
              <a:t> is a </a:t>
            </a:r>
            <a:r>
              <a:rPr lang="en-US" sz="2400" dirty="0" err="1"/>
              <a:t>cilio</a:t>
            </a:r>
            <a:r>
              <a:rPr lang="en-US" sz="2400" dirty="0"/>
              <a:t>- stimulatory i.e. </a:t>
            </a:r>
            <a:r>
              <a:rPr lang="en-US" sz="2400" u="sng" dirty="0"/>
              <a:t>increase ciliary beat frequency </a:t>
            </a:r>
            <a:r>
              <a:rPr lang="en-US" sz="2400" dirty="0"/>
              <a:t>(CBF). </a:t>
            </a:r>
            <a:r>
              <a:rPr lang="en-US" sz="2400" dirty="0">
                <a:solidFill>
                  <a:srgbClr val="C00000"/>
                </a:solidFill>
              </a:rPr>
              <a:t>Serotonin </a:t>
            </a:r>
            <a:r>
              <a:rPr lang="en-US" sz="2400" dirty="0"/>
              <a:t>induces the release of Ach from columnar ciliated cells → release of Ca &amp; ATP → ↑CBF .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Serotonin</a:t>
            </a:r>
            <a:r>
              <a:rPr lang="en-US" sz="2400" dirty="0"/>
              <a:t> cause ↑in periciliary liquid &amp; thus facilitate </a:t>
            </a:r>
            <a:r>
              <a:rPr lang="en-US" sz="2400" dirty="0">
                <a:solidFill>
                  <a:srgbClr val="C00000"/>
                </a:solidFill>
              </a:rPr>
              <a:t>mucociliary clearance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serotonin</a:t>
            </a:r>
            <a:r>
              <a:rPr lang="en-US" sz="2400" dirty="0"/>
              <a:t> induces vasoconstriction in pulmonary vasculature → role in </a:t>
            </a:r>
            <a:r>
              <a:rPr lang="en-US" sz="2400" dirty="0">
                <a:solidFill>
                  <a:srgbClr val="FF0000"/>
                </a:solidFill>
              </a:rPr>
              <a:t>Pulmonary hypertension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FD37F-636E-4C2B-A254-6795055E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CE466-3BB6-4577-A880-3504844C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056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66908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2800" b="1" u="sng" dirty="0"/>
              <a:t>The respiratory epithelium</a:t>
            </a:r>
            <a:endParaRPr lang="en-US" sz="2800" b="1" dirty="0"/>
          </a:p>
          <a:p>
            <a:pPr eaLnBrk="1" hangingPunct="1">
              <a:defRPr/>
            </a:pPr>
            <a:r>
              <a:rPr lang="en-US" sz="2800" dirty="0"/>
              <a:t> Rests on lamina propria contain many </a:t>
            </a:r>
            <a:r>
              <a:rPr lang="en-US" sz="2800" u="sng" dirty="0">
                <a:solidFill>
                  <a:srgbClr val="FF0000"/>
                </a:solidFill>
              </a:rPr>
              <a:t>Nasal glands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i="1" dirty="0"/>
              <a:t>serous &amp; mucus</a:t>
            </a:r>
            <a:r>
              <a:rPr lang="en-US" sz="2800" dirty="0"/>
              <a:t>) + BV + immune cells 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spcBef>
                <a:spcPts val="0"/>
              </a:spcBef>
              <a:defRPr/>
            </a:pPr>
            <a:r>
              <a:rPr lang="en-US" sz="2800" u="sng" dirty="0">
                <a:solidFill>
                  <a:srgbClr val="7030A0"/>
                </a:solidFill>
              </a:rPr>
              <a:t>The serous glands sec</a:t>
            </a:r>
            <a:r>
              <a:rPr lang="en-US" sz="2800" dirty="0"/>
              <a:t>. serve to facilitate movement of cilia  </a:t>
            </a:r>
            <a:r>
              <a:rPr lang="en-US" sz="2800" u="sng" dirty="0">
                <a:solidFill>
                  <a:srgbClr val="7030A0"/>
                </a:solidFill>
              </a:rPr>
              <a:t>mucous glands sec. </a:t>
            </a:r>
            <a:r>
              <a:rPr lang="en-US" sz="2800" dirty="0"/>
              <a:t>serve to catch inhaled dirt &amp; bacteria particles inhaled &amp; prevent dryness of RS mucosa 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( both secretions form the mucous blanket)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8CC8651-5D9E-45F4-AA13-C048C1AD0372}" type="slidenum">
              <a:rPr lang="en-US" altLang="en-US" smtClean="0">
                <a:solidFill>
                  <a:srgbClr val="898989"/>
                </a:solidFill>
              </a:rPr>
              <a:pPr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52" name="Picture 4" descr="Nasal Physiology | Ento Key">
            <a:extLst>
              <a:ext uri="{FF2B5EF4-FFF2-40B4-BE49-F238E27FC236}">
                <a16:creationId xmlns:a16="http://schemas.microsoft.com/office/drawing/2014/main" id="{76096E40-9D37-43B9-B341-4679627C7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9" t="1158" r="-1620" b="4321"/>
          <a:stretch/>
        </p:blipFill>
        <p:spPr bwMode="auto">
          <a:xfrm>
            <a:off x="467544" y="3861048"/>
            <a:ext cx="3719264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CF471-0298-4479-9134-888F619F84D1}"/>
              </a:ext>
            </a:extLst>
          </p:cNvPr>
          <p:cNvSpPr txBox="1"/>
          <p:nvPr/>
        </p:nvSpPr>
        <p:spPr>
          <a:xfrm>
            <a:off x="1115616" y="4067780"/>
            <a:ext cx="235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Mucociliary escalator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7320"/>
          <a:stretch/>
        </p:blipFill>
        <p:spPr>
          <a:xfrm>
            <a:off x="4932040" y="3789040"/>
            <a:ext cx="396044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r>
              <a:rPr lang="en-US" sz="2800" dirty="0"/>
              <a:t> contains many immune cells e.g. mast cells , plasma cells &amp; lymphoid nodules as part of mucosa associated lymphoid follicles (MALT) </a:t>
            </a:r>
          </a:p>
          <a:p>
            <a:pPr marL="0" indent="0" eaLnBrk="1" hangingPunct="1">
              <a:buNone/>
              <a:defRPr/>
            </a:pPr>
            <a:r>
              <a:rPr lang="en-US" sz="2800" dirty="0"/>
              <a:t>   to protect the RS from the microbes inhaled with air  </a:t>
            </a:r>
            <a:r>
              <a:rPr lang="en-US" sz="2800" dirty="0">
                <a:solidFill>
                  <a:srgbClr val="FF0000"/>
                </a:solidFill>
              </a:rPr>
              <a:t>(explains the allergic reactions in upper respirator tract)</a:t>
            </a:r>
          </a:p>
          <a:p>
            <a:pPr marL="0" indent="0" eaLnBrk="1" hangingPunct="1">
              <a:buNone/>
              <a:defRPr/>
            </a:pPr>
            <a:r>
              <a:rPr lang="en-US" sz="2800" dirty="0"/>
              <a:t>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blood vessels </a:t>
            </a:r>
            <a:r>
              <a:rPr lang="en-US" sz="2800" dirty="0"/>
              <a:t>serve to warm the inspired air (humidity of the lung can be maintained) </a:t>
            </a:r>
          </a:p>
          <a:p>
            <a:pPr marL="0" indent="0" algn="ctr" eaLnBrk="1" hangingPunct="1"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(mechanism is called counter-current exchange)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In smokers the proportion of ciliated cells to goblet cells is altered (↑ goblet) to trap gaseous pollutants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C77DE-F2CB-45F2-A2E1-5809C4B690F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146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624"/>
            <a:ext cx="8856662" cy="6626225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     </a:t>
            </a:r>
            <a:r>
              <a:rPr lang="en-US" sz="3300" b="1" u="sng" dirty="0"/>
              <a:t>The olfactory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Covers  the roof of nasal cavities &amp; superior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conchae.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Contains </a:t>
            </a:r>
            <a:r>
              <a:rPr lang="en-US" sz="3000" b="1" dirty="0">
                <a:solidFill>
                  <a:srgbClr val="C00000"/>
                </a:solidFill>
              </a:rPr>
              <a:t>chemoreceptors of smell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/>
              <a:t>3 types of cells </a:t>
            </a:r>
            <a:r>
              <a:rPr lang="en-US" sz="3000" dirty="0"/>
              <a:t>are present: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>
                <a:solidFill>
                  <a:srgbClr val="FF0000"/>
                </a:solidFill>
              </a:rPr>
              <a:t>Olfactory neurons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>
                <a:solidFill>
                  <a:srgbClr val="FF0000"/>
                </a:solidFill>
              </a:rPr>
              <a:t>Supporting (</a:t>
            </a:r>
            <a:r>
              <a:rPr lang="en-US" sz="3000" dirty="0" err="1">
                <a:solidFill>
                  <a:srgbClr val="FF0000"/>
                </a:solidFill>
              </a:rPr>
              <a:t>sustentacular</a:t>
            </a:r>
            <a:r>
              <a:rPr lang="en-US" sz="3000" dirty="0">
                <a:solidFill>
                  <a:srgbClr val="FF0000"/>
                </a:solidFill>
              </a:rPr>
              <a:t>)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>
                <a:solidFill>
                  <a:srgbClr val="FF0000"/>
                </a:solidFill>
              </a:rPr>
              <a:t>Basal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olfactory epithelium rests on lamina propria contains: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000" dirty="0">
                <a:solidFill>
                  <a:srgbClr val="FA3912"/>
                </a:solidFill>
              </a:rPr>
              <a:t>BV &amp; olfactory nerve fibers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000" dirty="0">
                <a:solidFill>
                  <a:srgbClr val="FA3912"/>
                </a:solidFill>
              </a:rPr>
              <a:t>Bowman’s glands</a:t>
            </a:r>
            <a:r>
              <a:rPr lang="en-US" sz="3000" dirty="0"/>
              <a:t> secrete </a:t>
            </a:r>
            <a:r>
              <a:rPr lang="en-US" sz="3000" u="sng" dirty="0"/>
              <a:t>constant flow </a:t>
            </a:r>
            <a:r>
              <a:rPr lang="en-US" sz="3000" dirty="0"/>
              <a:t>of  </a:t>
            </a:r>
            <a:r>
              <a:rPr lang="en-US" sz="3000" u="sng" dirty="0">
                <a:solidFill>
                  <a:srgbClr val="FA3912"/>
                </a:solidFill>
              </a:rPr>
              <a:t>serous fluid</a:t>
            </a:r>
            <a:r>
              <a:rPr lang="en-US" sz="3000" dirty="0"/>
              <a:t>→ surface → facilitate dissolve of odoriferous substance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 Dr Hala </a:t>
            </a:r>
            <a:r>
              <a:rPr lang="en-US" dirty="0" err="1"/>
              <a:t>Elmazar</a:t>
            </a:r>
            <a:endParaRPr lang="en-US" dirty="0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3C352E7-8F28-4648-B04B-558CF8EBD9F7}" type="slidenum">
              <a:rPr lang="en-US" altLang="en-US" smtClean="0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7413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3104196" cy="30243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4" descr="http://www.sinomarin.com/images/nose_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15888"/>
            <a:ext cx="2057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6038"/>
            <a:ext cx="8928100" cy="66230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1- Olfactory neurons: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Bipolar nerve cells (renew 30- 60 days) </a:t>
            </a:r>
            <a:r>
              <a:rPr lang="en-US" sz="2800" dirty="0" err="1"/>
              <a:t>i.e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( </a:t>
            </a:r>
            <a:r>
              <a:rPr lang="en-US" sz="2800" u="sng" dirty="0">
                <a:solidFill>
                  <a:srgbClr val="FF0000"/>
                </a:solidFill>
              </a:rPr>
              <a:t>regenerative neuronal tissue !! 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dendrites extend toward  surface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→ end in swellings (</a:t>
            </a:r>
            <a:r>
              <a:rPr lang="en-US" sz="2800" dirty="0">
                <a:solidFill>
                  <a:srgbClr val="FF0000"/>
                </a:solidFill>
              </a:rPr>
              <a:t>olfactory vesicles</a:t>
            </a:r>
            <a:r>
              <a:rPr lang="en-US" sz="2800" dirty="0"/>
              <a:t>)from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which cilia arise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These cilia (10-20) are </a:t>
            </a:r>
            <a:r>
              <a:rPr lang="en-US" sz="2800" dirty="0">
                <a:solidFill>
                  <a:srgbClr val="FF0000"/>
                </a:solidFill>
              </a:rPr>
              <a:t>very long </a:t>
            </a:r>
            <a:r>
              <a:rPr lang="en-US" sz="2800" dirty="0"/>
              <a:t>&amp; </a:t>
            </a:r>
            <a:r>
              <a:rPr lang="en-US" sz="2800" u="sng" dirty="0">
                <a:solidFill>
                  <a:srgbClr val="FF0000"/>
                </a:solidFill>
              </a:rPr>
              <a:t>non motile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/>
              <a:t>It provides large surface for </a:t>
            </a:r>
            <a:r>
              <a:rPr lang="en-US" sz="2800" u="sng" dirty="0">
                <a:solidFill>
                  <a:srgbClr val="FF0000"/>
                </a:solidFill>
              </a:rPr>
              <a:t>transmembrane chemoreceptors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axons pass to lamina propria to form olfactory n. fibers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15972BA-5556-4BDF-A0E0-2F94F13F2675}" type="slidenum">
              <a:rPr lang="en-US" altLang="en-US" smtClean="0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8437" name="Picture 4" descr="http://classconnection.s3.amazonaws.com/876/flashcards/820876/png/organs_of_smell13193151224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88008"/>
            <a:ext cx="5760640" cy="1931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373540"/>
            <a:ext cx="2133600" cy="2623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467E3-B8EC-4E4C-A5AF-748D5EFAA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9" y="4663860"/>
            <a:ext cx="1162472" cy="19560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3074" name="Picture 2" descr="A) Schematic of the olfactory epithelium with olfactory receptor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300" y="332656"/>
            <a:ext cx="5291188" cy="4320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1146" y="5445224"/>
            <a:ext cx="869334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Schematic illustration of the of the olfactory epithelium with olfactory receptors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00" y="871556"/>
            <a:ext cx="3420000" cy="3421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550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4449"/>
            <a:ext cx="9036050" cy="66770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2- Supporting cells (</a:t>
            </a:r>
            <a:r>
              <a:rPr lang="en-US" sz="2800" u="sng" dirty="0">
                <a:solidFill>
                  <a:srgbClr val="FF0000"/>
                </a:solidFill>
              </a:rPr>
              <a:t>neuroglia</a:t>
            </a:r>
            <a:r>
              <a:rPr lang="en-US" sz="2800" u="sng" dirty="0"/>
              <a:t>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Tall columnar cells e wide apex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narrow base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free surface has </a:t>
            </a:r>
            <a:r>
              <a:rPr lang="en-US" sz="2800" b="1" dirty="0">
                <a:solidFill>
                  <a:srgbClr val="FF0000"/>
                </a:solidFill>
              </a:rPr>
              <a:t>microvilli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Tight junctions bind these cells e olfactory cells.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secrete </a:t>
            </a:r>
            <a:r>
              <a:rPr lang="en-US" sz="2800" b="1" u="sng" dirty="0">
                <a:solidFill>
                  <a:srgbClr val="FF0000"/>
                </a:solidFill>
              </a:rPr>
              <a:t>odorant binding proteins &amp;</a:t>
            </a:r>
            <a:r>
              <a:rPr lang="en-US" sz="2800" dirty="0"/>
              <a:t> express</a:t>
            </a:r>
            <a:r>
              <a:rPr lang="en-US" sz="2800" b="1" u="sng" dirty="0">
                <a:solidFill>
                  <a:srgbClr val="FF0000"/>
                </a:solidFill>
              </a:rPr>
              <a:t> abundant ion channels </a:t>
            </a:r>
            <a:r>
              <a:rPr lang="en-US" sz="2800" b="1" dirty="0">
                <a:solidFill>
                  <a:srgbClr val="FF0000"/>
                </a:solidFill>
              </a:rPr>
              <a:t>→ </a:t>
            </a:r>
            <a:r>
              <a:rPr lang="en-US" sz="2800" dirty="0"/>
              <a:t>role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in signal conduction of smell sensation . These cells play role in smell loss (anosmia) in COVID 19 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3- Basal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pyramidal cells e basophilic cytoplasm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Act as stem cells for both olfactory &amp; supporting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619F6EC-89D8-4FAA-814C-D3AF6B512CF1}" type="slidenum">
              <a:rPr lang="en-US" altLang="en-US" smtClean="0">
                <a:solidFill>
                  <a:srgbClr val="898989"/>
                </a:solidFill>
              </a:rPr>
              <a:pPr/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9461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459"/>
            <a:ext cx="3456509" cy="23044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220072" y="332656"/>
            <a:ext cx="0" cy="1296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88913"/>
            <a:ext cx="8569325" cy="61928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Paranasal</a:t>
            </a:r>
            <a:r>
              <a:rPr lang="en-US" sz="2800" b="1" u="sng" dirty="0"/>
              <a:t> sinuses (Bilateral)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Frontal, Ethmoidal, Sphenoidal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Maxillary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These cavities </a:t>
            </a:r>
            <a:r>
              <a:rPr lang="en-US" sz="2800" b="1" dirty="0"/>
              <a:t>open in nasal cavities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dirty="0">
                <a:solidFill>
                  <a:srgbClr val="FF0000"/>
                </a:solidFill>
              </a:rPr>
              <a:t>thin</a:t>
            </a:r>
            <a:r>
              <a:rPr lang="en-US" sz="2800" dirty="0"/>
              <a:t> respiratory </a:t>
            </a:r>
            <a:r>
              <a:rPr lang="en-US" sz="2800" dirty="0" err="1"/>
              <a:t>epith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e few goblet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Chronic sinusitis = immotile cilia syndrome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Nasopharynx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respiratory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lamina propria contains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C00000"/>
                </a:solidFill>
              </a:rPr>
              <a:t>pharyngeal tonsil &amp;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openings of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   Eustachian tubes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CFD1800-1514-455E-9734-712B6D303D8F}" type="slidenum">
              <a:rPr lang="en-US" altLang="en-US" smtClean="0">
                <a:solidFill>
                  <a:srgbClr val="898989"/>
                </a:solidFill>
              </a:rPr>
              <a:pPr/>
              <a:t>27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485" name="Picture 2" descr="http://careyvinson.fabpage.com/sinusitis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5888"/>
            <a:ext cx="2808287" cy="2233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8" descr="http://www.riversideonline.com/source/images/image_popup/c7_nasopharyn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3"/>
          <a:stretch>
            <a:fillRect/>
          </a:stretch>
        </p:blipFill>
        <p:spPr bwMode="auto">
          <a:xfrm>
            <a:off x="6227763" y="4076701"/>
            <a:ext cx="2837891" cy="27368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32588" y="4508500"/>
            <a:ext cx="936625" cy="8048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988841"/>
            <a:ext cx="2663850" cy="208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C77DE-F2CB-45F2-A2E1-5809C4B690F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475" b="7724"/>
          <a:stretch/>
        </p:blipFill>
        <p:spPr>
          <a:xfrm>
            <a:off x="2196232" y="740400"/>
            <a:ext cx="4392000" cy="4848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39752" y="5723964"/>
            <a:ext cx="404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Enlarged pharyngeal tensile = adenoids)</a:t>
            </a:r>
          </a:p>
        </p:txBody>
      </p:sp>
    </p:spTree>
    <p:extLst>
      <p:ext uri="{BB962C8B-B14F-4D97-AF65-F5344CB8AC3E}">
        <p14:creationId xmlns:p14="http://schemas.microsoft.com/office/powerpoint/2010/main" val="1028896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0"/>
            <a:ext cx="8816975" cy="659765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Larynx: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At the beginning of trachea (4x4cm)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beginning is guarded by epiglottis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Has 2 functions: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production of voice  (</a:t>
            </a:r>
            <a:r>
              <a:rPr lang="en-US" sz="2800" u="sng" dirty="0">
                <a:solidFill>
                  <a:srgbClr val="FF0000"/>
                </a:solidFill>
              </a:rPr>
              <a:t>vocal cords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Prevent food &amp; fluid from entering the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Trachea through the </a:t>
            </a:r>
            <a:r>
              <a:rPr lang="en-US" sz="2800" u="sng" dirty="0">
                <a:solidFill>
                  <a:srgbClr val="FF0000"/>
                </a:solidFill>
              </a:rPr>
              <a:t>epiglottis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(Epiglottis has </a:t>
            </a:r>
            <a:r>
              <a:rPr lang="en-US" sz="2800" dirty="0">
                <a:solidFill>
                  <a:srgbClr val="FF0000"/>
                </a:solidFill>
              </a:rPr>
              <a:t>elastic</a:t>
            </a:r>
            <a:r>
              <a:rPr lang="en-US" sz="2800" dirty="0"/>
              <a:t> cartilage)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lined with </a:t>
            </a:r>
            <a:r>
              <a:rPr lang="en-US" sz="2800" b="1" dirty="0"/>
              <a:t>respiratory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44EA933-B403-4EEA-8268-5C38BD35A3BF}" type="slidenum">
              <a:rPr lang="en-US" altLang="en-US" smtClean="0">
                <a:solidFill>
                  <a:srgbClr val="898989"/>
                </a:solidFill>
              </a:rPr>
              <a:pPr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1509" name="Picture 2" descr="Image result for lary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06115"/>
            <a:ext cx="2600325" cy="468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The respiratory system</a:t>
            </a:r>
            <a:br>
              <a:rPr lang="en-US" altLang="en-US" b="1" dirty="0"/>
            </a:br>
            <a:endParaRPr lang="en-US" altLang="en-US" sz="2800" b="1" dirty="0"/>
          </a:p>
        </p:txBody>
      </p:sp>
      <p:pic>
        <p:nvPicPr>
          <p:cNvPr id="1026" name="Picture 2" descr="http://www.teachpe.com/images/respiratory_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16113"/>
            <a:ext cx="4824412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2753ABCB-B2B8-444E-81B7-89A85AA44882}" type="slidenum">
              <a:rPr lang="en-US" altLang="en-US" smtClean="0">
                <a:solidFill>
                  <a:srgbClr val="898989"/>
                </a:solidFill>
              </a:rPr>
              <a:pPr/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913"/>
            <a:ext cx="9396536" cy="653256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Vocal cords: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2 pairs </a:t>
            </a:r>
            <a:r>
              <a:rPr lang="en-US" sz="2800" dirty="0"/>
              <a:t>of mucosal folds extend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in lumen of larynx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False vocal cords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(Upper pair)</a:t>
            </a:r>
            <a:endParaRPr lang="en-US" sz="2800" u="sng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called (</a:t>
            </a:r>
            <a:r>
              <a:rPr lang="en-US" sz="2800" b="1" dirty="0">
                <a:solidFill>
                  <a:srgbClr val="00B0F0"/>
                </a:solidFill>
              </a:rPr>
              <a:t>vestibular folds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covered e </a:t>
            </a:r>
            <a:r>
              <a:rPr lang="en-US" sz="2800" b="1" u="sng" dirty="0">
                <a:solidFill>
                  <a:srgbClr val="C00000"/>
                </a:solidFill>
              </a:rPr>
              <a:t>respiratory </a:t>
            </a:r>
            <a:r>
              <a:rPr lang="en-US" sz="2800" b="1" u="sng" dirty="0" err="1">
                <a:solidFill>
                  <a:srgbClr val="C00000"/>
                </a:solidFill>
              </a:rPr>
              <a:t>epith</a:t>
            </a:r>
            <a:r>
              <a:rPr lang="en-US" sz="2800" b="1" u="sng" dirty="0">
                <a:solidFill>
                  <a:srgbClr val="C0000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guard against entrance of food into larynx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(made of </a:t>
            </a:r>
            <a:r>
              <a:rPr lang="en-US" sz="2800" u="sng" dirty="0">
                <a:solidFill>
                  <a:schemeClr val="tx2"/>
                </a:solidFill>
              </a:rPr>
              <a:t>vestibular ligament 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True vocal cords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/>
              <a:t>(Lower pair)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covered e </a:t>
            </a:r>
            <a:r>
              <a:rPr lang="en-US" sz="2800" b="1" u="sng" dirty="0">
                <a:solidFill>
                  <a:srgbClr val="C00000"/>
                </a:solidFill>
              </a:rPr>
              <a:t>non-keratinized stratified squamous </a:t>
            </a:r>
            <a:r>
              <a:rPr lang="en-US" sz="2800" b="1" u="sng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made of</a:t>
            </a:r>
            <a:r>
              <a:rPr lang="en-US" sz="2800" b="1" dirty="0">
                <a:solidFill>
                  <a:srgbClr val="C00000"/>
                </a:solidFill>
              </a:rPr>
              <a:t> ligaments (</a:t>
            </a:r>
            <a:r>
              <a:rPr lang="en-US" sz="2800" b="1" u="sng" dirty="0">
                <a:solidFill>
                  <a:srgbClr val="C00000"/>
                </a:solidFill>
              </a:rPr>
              <a:t>vocal </a:t>
            </a:r>
            <a:r>
              <a:rPr lang="en-US" sz="2800" b="1" u="sng" dirty="0" err="1">
                <a:solidFill>
                  <a:srgbClr val="C00000"/>
                </a:solidFill>
              </a:rPr>
              <a:t>lig</a:t>
            </a:r>
            <a:r>
              <a:rPr lang="en-US" sz="2800" b="1" u="sng" dirty="0">
                <a:solidFill>
                  <a:srgbClr val="C00000"/>
                </a:solidFill>
              </a:rPr>
              <a:t>.) </a:t>
            </a:r>
            <a:r>
              <a:rPr lang="en-US" sz="2800" dirty="0"/>
              <a:t>&amp; </a:t>
            </a:r>
            <a:r>
              <a:rPr lang="en-US" sz="2800" b="1" dirty="0">
                <a:solidFill>
                  <a:srgbClr val="C00000"/>
                </a:solidFill>
              </a:rPr>
              <a:t>skeletal </a:t>
            </a:r>
            <a:r>
              <a:rPr lang="en-US" sz="2800" b="1" dirty="0" err="1">
                <a:solidFill>
                  <a:srgbClr val="C00000"/>
                </a:solidFill>
              </a:rPr>
              <a:t>ms.</a:t>
            </a:r>
            <a:r>
              <a:rPr lang="en-US" sz="2800" b="1" dirty="0">
                <a:solidFill>
                  <a:srgbClr val="C00000"/>
                </a:solidFill>
              </a:rPr>
              <a:t> (</a:t>
            </a:r>
            <a:r>
              <a:rPr lang="en-US" sz="2800" b="1" u="sng" dirty="0" err="1">
                <a:solidFill>
                  <a:srgbClr val="C00000"/>
                </a:solidFill>
              </a:rPr>
              <a:t>Vocalis</a:t>
            </a:r>
            <a:r>
              <a:rPr lang="en-US" sz="2800" b="1" u="sng" dirty="0">
                <a:solidFill>
                  <a:srgbClr val="C00000"/>
                </a:solidFill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</a:rPr>
              <a:t>ms.</a:t>
            </a:r>
            <a:r>
              <a:rPr lang="en-US" sz="2800" b="1" u="sng" dirty="0">
                <a:solidFill>
                  <a:srgbClr val="C00000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tension of cords &amp; distance between them produce sound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59BDA3F-5A25-4FCC-B9BE-88EC468D5445}" type="slidenum">
              <a:rPr lang="en-US" altLang="en-US" smtClean="0">
                <a:solidFill>
                  <a:srgbClr val="898989"/>
                </a:solidFill>
              </a:rPr>
              <a:pPr/>
              <a:t>30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2533" name="Picture 2" descr="http://www.gbmc.org/images/Medical%20Services/Additional%20Services/Dance/Larynxcut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6675"/>
            <a:ext cx="3131393" cy="285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7 True and false vocal folds (respiratory-system) | Download Scientific  Diagram">
            <a:extLst>
              <a:ext uri="{FF2B5EF4-FFF2-40B4-BE49-F238E27FC236}">
                <a16:creationId xmlns:a16="http://schemas.microsoft.com/office/drawing/2014/main" id="{FFF4A471-5A98-4D23-AA22-BC69C1DD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26" y="3047182"/>
            <a:ext cx="2181454" cy="1749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C77DE-F2CB-45F2-A2E1-5809C4B690F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491880" y="5517232"/>
            <a:ext cx="507145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True and false vocal cords and the importance</a:t>
            </a:r>
          </a:p>
          <a:p>
            <a:r>
              <a:rPr lang="en-US" sz="2000" b="1" dirty="0"/>
              <a:t> of the ventricle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429"/>
          <a:stretch/>
        </p:blipFill>
        <p:spPr>
          <a:xfrm>
            <a:off x="3268216" y="836712"/>
            <a:ext cx="5696272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7001"/>
          <a:stretch/>
        </p:blipFill>
        <p:spPr>
          <a:xfrm>
            <a:off x="179512" y="404663"/>
            <a:ext cx="2880320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5279" y="4200871"/>
            <a:ext cx="3352800" cy="1728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522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Trachea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836613"/>
            <a:ext cx="8856663" cy="58324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Tube (12- 14 cm) extends from larynx to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bifurcation of bronchi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Kept open by about 20 C- shaped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(horse shoe) cartilage rings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    (</a:t>
            </a:r>
            <a:r>
              <a:rPr lang="en-US" sz="2800" u="sng" dirty="0">
                <a:solidFill>
                  <a:srgbClr val="C00000"/>
                </a:solidFill>
              </a:rPr>
              <a:t>hyaline cartilage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wall is formed of 4 layers: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Mucosa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/>
              <a:t>Submucosa</a:t>
            </a: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Hyaline cartilage 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Adventitia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B72917E-DC7A-479E-9051-A13474095BDC}" type="slidenum">
              <a:rPr lang="en-US" altLang="en-US" smtClean="0">
                <a:solidFill>
                  <a:srgbClr val="898989"/>
                </a:solidFill>
              </a:rPr>
              <a:pPr/>
              <a:t>32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3558" name="Picture 2" descr="http://www.newhealthguide.org/images/10439275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979"/>
            <a:ext cx="2305050" cy="244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4" descr="http://classconnection.s3.amazonaws.com/583/flashcards/1721583/png/trachealis13583682892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35746"/>
            <a:ext cx="3168650" cy="165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istology-World! Audio Histology Slide-Trachea">
            <a:extLst>
              <a:ext uri="{FF2B5EF4-FFF2-40B4-BE49-F238E27FC236}">
                <a16:creationId xmlns:a16="http://schemas.microsoft.com/office/drawing/2014/main" id="{A9FA828E-7305-4403-AE9B-A754A530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3938"/>
            <a:ext cx="4392612" cy="2128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09652-007B-46C6-A9DA-39D7960D7B97}"/>
              </a:ext>
            </a:extLst>
          </p:cNvPr>
          <p:cNvSpPr txBox="1"/>
          <p:nvPr/>
        </p:nvSpPr>
        <p:spPr>
          <a:xfrm>
            <a:off x="7668344" y="4509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614272-0B16-428B-92D6-13BCDDE7DB0D}"/>
              </a:ext>
            </a:extLst>
          </p:cNvPr>
          <p:cNvSpPr txBox="1"/>
          <p:nvPr/>
        </p:nvSpPr>
        <p:spPr>
          <a:xfrm>
            <a:off x="7467600" y="49411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F0D8E-A37F-42EF-B829-9AB97BC6F0D8}"/>
              </a:ext>
            </a:extLst>
          </p:cNvPr>
          <p:cNvSpPr txBox="1"/>
          <p:nvPr/>
        </p:nvSpPr>
        <p:spPr>
          <a:xfrm>
            <a:off x="7236296" y="5805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98A7A-F12C-484F-8C03-C85BBE90564E}"/>
              </a:ext>
            </a:extLst>
          </p:cNvPr>
          <p:cNvSpPr txBox="1"/>
          <p:nvPr/>
        </p:nvSpPr>
        <p:spPr>
          <a:xfrm>
            <a:off x="5854490" y="6093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36050" cy="685800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u="sng" dirty="0"/>
              <a:t>Wall of trachea</a:t>
            </a:r>
            <a:r>
              <a:rPr lang="en-US" sz="30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u="sng" dirty="0"/>
              <a:t>Mucosa</a:t>
            </a:r>
            <a:r>
              <a:rPr lang="en-US" sz="3000" dirty="0"/>
              <a:t>: </a:t>
            </a:r>
            <a:r>
              <a:rPr lang="en-US" sz="3000" dirty="0">
                <a:solidFill>
                  <a:srgbClr val="FF0000"/>
                </a:solidFill>
              </a:rPr>
              <a:t>epithelium – lamina propria  – elastic fibers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    Epithelium</a:t>
            </a:r>
            <a:r>
              <a:rPr lang="en-US" sz="3000" dirty="0"/>
              <a:t>: 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respiratory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u="sng" dirty="0" err="1"/>
              <a:t>Submucosa</a:t>
            </a:r>
            <a:r>
              <a:rPr lang="en-US" sz="3000" dirty="0"/>
              <a:t>: loose CT. BV, nerves,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Lymphoid nodules, Tracheal glands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u="sng" dirty="0"/>
              <a:t>Cartilage layer</a:t>
            </a:r>
            <a:r>
              <a:rPr lang="en-US" sz="3000" dirty="0"/>
              <a:t>: C- shaped cartilage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rings, the gap between cartilage ends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connected by elastic ligament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</a:t>
            </a:r>
            <a:r>
              <a:rPr lang="en-US" sz="3000" b="1" dirty="0" err="1"/>
              <a:t>Trachealis</a:t>
            </a:r>
            <a:r>
              <a:rPr lang="en-US" sz="3000" b="1" dirty="0"/>
              <a:t> </a:t>
            </a:r>
            <a:r>
              <a:rPr lang="en-US" sz="3000" b="1" i="1" dirty="0" err="1"/>
              <a:t>ms</a:t>
            </a:r>
            <a:r>
              <a:rPr lang="en-US" sz="3000" b="1" i="1" dirty="0"/>
              <a:t> </a:t>
            </a:r>
            <a:r>
              <a:rPr lang="en-US" sz="3000" i="1" dirty="0"/>
              <a:t>(smooth </a:t>
            </a:r>
            <a:r>
              <a:rPr lang="en-US" sz="3000" i="1" dirty="0" err="1"/>
              <a:t>ms</a:t>
            </a:r>
            <a:r>
              <a:rPr lang="en-US" sz="3000" i="1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b="1" i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u="sng" dirty="0"/>
              <a:t>Adventitia</a:t>
            </a:r>
            <a:r>
              <a:rPr lang="en-US" sz="3000" dirty="0"/>
              <a:t>: loose CT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CAA444D-9188-4EC4-8C4E-607F234493C9}" type="slidenum">
              <a:rPr lang="en-US" altLang="en-US" smtClean="0">
                <a:solidFill>
                  <a:srgbClr val="898989"/>
                </a:solidFill>
              </a:rPr>
              <a:pPr/>
              <a:t>33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1A5FED-B842-4AD2-ABFE-53957A89B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457" b="12852"/>
          <a:stretch/>
        </p:blipFill>
        <p:spPr>
          <a:xfrm>
            <a:off x="5940152" y="2060848"/>
            <a:ext cx="3095898" cy="40324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BD0816-2BC5-40A1-A581-4FFDEBCC2C36}"/>
              </a:ext>
            </a:extLst>
          </p:cNvPr>
          <p:cNvCxnSpPr/>
          <p:nvPr/>
        </p:nvCxnSpPr>
        <p:spPr>
          <a:xfrm>
            <a:off x="7092280" y="2492896"/>
            <a:ext cx="216024" cy="2880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202B1F-32E1-42D8-ACDE-0E4F05FFFBB8}"/>
              </a:ext>
            </a:extLst>
          </p:cNvPr>
          <p:cNvCxnSpPr/>
          <p:nvPr/>
        </p:nvCxnSpPr>
        <p:spPr>
          <a:xfrm>
            <a:off x="6804248" y="3284984"/>
            <a:ext cx="504056" cy="7920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EB320E-8906-4F32-860E-5E3738FD44F3}"/>
              </a:ext>
            </a:extLst>
          </p:cNvPr>
          <p:cNvCxnSpPr/>
          <p:nvPr/>
        </p:nvCxnSpPr>
        <p:spPr>
          <a:xfrm>
            <a:off x="6804248" y="4437112"/>
            <a:ext cx="837456" cy="1152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8F6A50D-23A8-4E7B-8837-9D67E1A7730E}" type="slidenum">
              <a:rPr lang="en-US" altLang="en-US" smtClean="0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5604" name="Picture 2" descr="http://antranik.org/wp-content/uploads/2011/12/cross-section-of-trachea-and-esophagus-trachealis-muscle-mucosa-hyaline-cartilage-adventitia-and-lumen.jpg?502c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664"/>
            <a:ext cx="6769100" cy="4392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395536" y="4965700"/>
            <a:ext cx="8247386" cy="1231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</a:rPr>
              <a:t>Contraction of the trachealis </a:t>
            </a:r>
            <a:r>
              <a:rPr lang="en-US" altLang="en-US" sz="2000" b="1" dirty="0" err="1">
                <a:solidFill>
                  <a:srgbClr val="FF0000"/>
                </a:solidFill>
              </a:rPr>
              <a:t>ms.</a:t>
            </a:r>
            <a:r>
              <a:rPr lang="en-US" altLang="en-US" sz="2000" b="1" dirty="0">
                <a:solidFill>
                  <a:srgbClr val="FF0000"/>
                </a:solidFill>
              </a:rPr>
              <a:t>  is important  for  the </a:t>
            </a:r>
            <a:r>
              <a:rPr lang="en-US" altLang="en-US" sz="2000" b="1" u="sng" dirty="0">
                <a:solidFill>
                  <a:srgbClr val="FF0000"/>
                </a:solidFill>
              </a:rPr>
              <a:t>Cough Reflex</a:t>
            </a:r>
          </a:p>
          <a:p>
            <a:pPr eaLnBrk="1" hangingPunct="1"/>
            <a:r>
              <a:rPr lang="en-US" altLang="en-US" b="1" dirty="0"/>
              <a:t>Contraction → narrowing the tracheal lumen → ↑ the velocity of the expelled air → </a:t>
            </a:r>
          </a:p>
          <a:p>
            <a:pPr eaLnBrk="1" hangingPunct="1"/>
            <a:r>
              <a:rPr lang="en-US" altLang="en-US" b="1" dirty="0"/>
              <a:t>squeezed out → cough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20713"/>
            <a:ext cx="8928100" cy="62372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Primary (Extra pulmonary) bronchi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Secondary (Intra-pulmonary) bronchi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Terminal bronchioles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1ry bronchi</a:t>
            </a:r>
            <a:r>
              <a:rPr lang="en-US" sz="2800" dirty="0"/>
              <a:t>: RT &amp; LF→ similar to trachea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(but cartilage is a </a:t>
            </a:r>
            <a:r>
              <a:rPr lang="en-US" sz="2800" u="sng" dirty="0"/>
              <a:t>complete ring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2ry bronchi</a:t>
            </a:r>
            <a:r>
              <a:rPr lang="en-US" sz="2800" dirty="0"/>
              <a:t>: within the lung  → divide into 3ry bronchi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u="sng" dirty="0"/>
              <a:t>Its wall is formed of 4 layers </a:t>
            </a:r>
            <a:r>
              <a:rPr lang="en-US" sz="2800" u="sng" dirty="0">
                <a:solidFill>
                  <a:srgbClr val="FF0000"/>
                </a:solidFill>
              </a:rPr>
              <a:t>(NO Submucosa):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Mucosa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/>
              <a:t>Musculosa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Cartilage plates (isolated plates)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Adventitia</a:t>
            </a: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Bronchial tree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FB50949-8E55-470A-B619-F09CA9AF7A0B}" type="slidenum">
              <a:rPr lang="en-US" altLang="en-US" smtClean="0">
                <a:solidFill>
                  <a:srgbClr val="898989"/>
                </a:solidFill>
              </a:rPr>
              <a:pPr/>
              <a:t>35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6630" name="Picture 2" descr="http://antranik.org/wp-content/uploads/2011/12/bronchial-tree-branching-into-bronchioles-with-superior-middle-inferior-lobes-and-primary-bronch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6838"/>
            <a:ext cx="2663825" cy="383698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115888"/>
            <a:ext cx="9073579" cy="67421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Mucosa</a:t>
            </a:r>
            <a:r>
              <a:rPr lang="en-US" sz="2800" dirty="0"/>
              <a:t>: ↑folded, respiratory </a:t>
            </a:r>
            <a:r>
              <a:rPr lang="en-US" sz="2800" dirty="0" err="1"/>
              <a:t>epith</a:t>
            </a:r>
            <a:r>
              <a:rPr lang="en-US" sz="2800" dirty="0"/>
              <a:t>.,↓goblet cells, lamina propria has elastic fibers &amp;  MALT </a:t>
            </a: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u="sng" dirty="0">
                <a:solidFill>
                  <a:srgbClr val="FF0000"/>
                </a:solidFill>
              </a:rPr>
              <a:t>mucosa associated lymphatic tissue)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 err="1"/>
              <a:t>Musculosa</a:t>
            </a:r>
            <a:r>
              <a:rPr lang="en-US" sz="2800" dirty="0"/>
              <a:t>: </a:t>
            </a:r>
            <a:r>
              <a:rPr lang="en-US" sz="2800" u="sng" dirty="0"/>
              <a:t>spiral layers </a:t>
            </a:r>
            <a:r>
              <a:rPr lang="en-US" sz="2800" dirty="0"/>
              <a:t>of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smooth </a:t>
            </a:r>
            <a:r>
              <a:rPr lang="en-US" sz="2800" dirty="0" err="1"/>
              <a:t>ms.</a:t>
            </a:r>
            <a:r>
              <a:rPr lang="en-US" sz="2800" dirty="0"/>
              <a:t> encircling the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mucosa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Cartilage plates: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muco-serous glands &amp;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lymph nodules found between cartilage plates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Adventitia</a:t>
            </a:r>
            <a:r>
              <a:rPr lang="en-US" sz="2800" dirty="0"/>
              <a:t>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A145073-5128-45E3-B49D-23FCF8195F00}" type="slidenum">
              <a:rPr lang="en-US" altLang="en-US" smtClean="0">
                <a:solidFill>
                  <a:srgbClr val="898989"/>
                </a:solidFill>
              </a:rPr>
              <a:pPr/>
              <a:t>36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580112" y="4725144"/>
            <a:ext cx="287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Structure of 2ry, 3ry bronchi</a:t>
            </a:r>
          </a:p>
        </p:txBody>
      </p:sp>
      <p:pic>
        <p:nvPicPr>
          <p:cNvPr id="6150" name="Picture 6" descr="Respiratory - Bonchus and Cartilage - Histology | Human anatomy and  physiology, Respiratory system, Teaching biology">
            <a:extLst>
              <a:ext uri="{FF2B5EF4-FFF2-40B4-BE49-F238E27FC236}">
                <a16:creationId xmlns:a16="http://schemas.microsoft.com/office/drawing/2014/main" id="{8F196165-E786-4BB0-A7C5-31722C52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14" y="1052736"/>
            <a:ext cx="4513082" cy="3679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4450"/>
            <a:ext cx="8578850" cy="6697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airways  5 - ↓ mm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wall has (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tx2"/>
                </a:solidFill>
              </a:rPr>
              <a:t>submucosa,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i="1" dirty="0">
                <a:solidFill>
                  <a:schemeClr val="tx2"/>
                </a:solidFill>
              </a:rPr>
              <a:t> cartilage,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chemeClr val="tx2"/>
                </a:solidFill>
              </a:rPr>
              <a:t>     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i="1" dirty="0">
                <a:solidFill>
                  <a:schemeClr val="tx2"/>
                </a:solidFill>
              </a:rPr>
              <a:t> glands,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i="1" dirty="0">
                <a:solidFill>
                  <a:schemeClr val="tx2"/>
                </a:solidFill>
              </a:rPr>
              <a:t> lymphatic  nodules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wall formed of 3 layers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Mucosa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Simple columnar ciliated </a:t>
            </a:r>
            <a:r>
              <a:rPr lang="en-US" sz="2800" dirty="0"/>
              <a:t>epithelium 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dirty="0">
                <a:solidFill>
                  <a:srgbClr val="C00000"/>
                </a:solidFill>
              </a:rPr>
              <a:t>Clara cells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C00000"/>
                </a:solidFill>
              </a:rPr>
              <a:t>NE cells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C00000"/>
                </a:solidFill>
              </a:rPr>
              <a:t>neuroepithelial bodies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(chemosensory receptors → O₂ level)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 err="1">
                <a:solidFill>
                  <a:srgbClr val="FF0000"/>
                </a:solidFill>
              </a:rPr>
              <a:t>Musculosa</a:t>
            </a:r>
            <a:r>
              <a:rPr lang="en-US" sz="2800" u="sng" dirty="0"/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complete </a:t>
            </a:r>
            <a:r>
              <a:rPr lang="en-US" sz="2800" u="sng" dirty="0"/>
              <a:t>layer of circularly </a:t>
            </a:r>
            <a:r>
              <a:rPr lang="en-US" sz="2800" dirty="0"/>
              <a:t>arranged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smooth </a:t>
            </a:r>
            <a:r>
              <a:rPr lang="en-US" sz="2800" dirty="0" err="1"/>
              <a:t>ms.</a:t>
            </a:r>
            <a:r>
              <a:rPr lang="en-US" sz="2800" dirty="0"/>
              <a:t> (Asthma attacks)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Adventitia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D77A78B-4939-4800-A269-70693BE0DDED}" type="slidenum">
              <a:rPr lang="en-US" altLang="en-US" smtClean="0">
                <a:solidFill>
                  <a:srgbClr val="898989"/>
                </a:solidFill>
              </a:rPr>
              <a:pPr/>
              <a:t>37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8677" name="Picture 5" descr="http://dc463.4shared.com/doc/c_cEr0Bd/preview_html_29c9d8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35" y="1663"/>
            <a:ext cx="2503488" cy="26644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2" descr="http://www.lab.anhb.uwa.edu.au/mb140/CorePages/Respiratory/images/lun12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20703"/>
            <a:ext cx="2067351" cy="1904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563"/>
          <a:stretch/>
        </p:blipFill>
        <p:spPr>
          <a:xfrm>
            <a:off x="5796136" y="4797376"/>
            <a:ext cx="3240360" cy="201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"/>
            <a:ext cx="8928100" cy="666908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Clara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Also called </a:t>
            </a:r>
            <a:r>
              <a:rPr lang="en-US" sz="2800" dirty="0">
                <a:solidFill>
                  <a:srgbClr val="FF0000"/>
                </a:solidFill>
              </a:rPr>
              <a:t>club cells </a:t>
            </a:r>
            <a:r>
              <a:rPr lang="en-US" sz="2800" dirty="0"/>
              <a:t>or </a:t>
            </a:r>
            <a:r>
              <a:rPr lang="en-US" sz="2800" dirty="0">
                <a:solidFill>
                  <a:srgbClr val="FF0000"/>
                </a:solidFill>
              </a:rPr>
              <a:t>bronchiolar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exocrine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Dome- shaped, non- ciliated,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Cytoplasm has lots of secretory granules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(not mucus) basal </a:t>
            </a:r>
            <a:r>
              <a:rPr lang="en-US" sz="2800" dirty="0" err="1"/>
              <a:t>rER</a:t>
            </a:r>
            <a:r>
              <a:rPr lang="en-US" sz="2800" dirty="0"/>
              <a:t>, apical </a:t>
            </a:r>
            <a:r>
              <a:rPr lang="en-US" sz="2800" dirty="0" err="1"/>
              <a:t>sER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Function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AutoNum type="arabicPeriod"/>
              <a:defRPr/>
            </a:pPr>
            <a:r>
              <a:rPr lang="en-US" sz="2800" dirty="0"/>
              <a:t>Defensive role :glycoprotein granules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(contain proteolyase &amp; oxidase &amp; cytokines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2. Degradation of inhaled toxins (</a:t>
            </a:r>
            <a:r>
              <a:rPr lang="en-US" sz="2800" dirty="0" err="1"/>
              <a:t>sER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3. Secretion of surfactant-like substance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 to prevent collapse of bronchioles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 startAt="4"/>
              <a:defRPr/>
            </a:pPr>
            <a:r>
              <a:rPr lang="en-US" sz="2800" dirty="0"/>
              <a:t>Act as stem cells 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 startAt="4"/>
              <a:defRPr/>
            </a:pPr>
            <a:r>
              <a:rPr lang="en-US" sz="2800" dirty="0"/>
              <a:t>Mutation → adenocarcinoma of lung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FC5E936-C2DB-4666-BA87-E35F983367B7}" type="slidenum">
              <a:rPr lang="en-US" altLang="en-US" smtClean="0">
                <a:solidFill>
                  <a:srgbClr val="898989"/>
                </a:solidFill>
              </a:rPr>
              <a:pPr/>
              <a:t>38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9701" name="Picture 2" descr="http://www.utsouthwestern.edu/edumedia/eduimages/life_at/med_talks/blogposts/infamous_clara_cells/clara-cell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9914"/>
            <a:ext cx="2591842" cy="291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8" descr="http://classconnection.s3.amazonaws.com/340/flashcards/550340/jpg/clara_cells1307339032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68265"/>
            <a:ext cx="2591842" cy="291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7524750" y="2205038"/>
            <a:ext cx="111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Clara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14312" y="260648"/>
            <a:ext cx="8715375" cy="59658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dirty="0">
                <a:solidFill>
                  <a:srgbClr val="FF0000"/>
                </a:solidFill>
              </a:rPr>
              <a:t>Difference between structure of wall of trachea vs.  Wall of intra-pulmonary bronchi &amp; bronchiole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835C1F5-224C-421D-B952-9611F5FB46BD}" type="slidenum">
              <a:rPr lang="en-US" altLang="en-US" smtClean="0">
                <a:solidFill>
                  <a:srgbClr val="898989"/>
                </a:solidFill>
              </a:rPr>
              <a:pPr/>
              <a:t>39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1749" name="Picture 2" descr="http://www.histology.leeds.ac.uk/respiratory/assets/tracheadi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775"/>
            <a:ext cx="2952750" cy="2016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Box 5"/>
          <p:cNvSpPr txBox="1">
            <a:spLocks noChangeArrowheads="1"/>
          </p:cNvSpPr>
          <p:nvPr/>
        </p:nvSpPr>
        <p:spPr bwMode="auto">
          <a:xfrm>
            <a:off x="1835150" y="3644900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Trachea</a:t>
            </a:r>
          </a:p>
        </p:txBody>
      </p:sp>
      <p:sp>
        <p:nvSpPr>
          <p:cNvPr id="31752" name="TextBox 6"/>
          <p:cNvSpPr txBox="1">
            <a:spLocks noChangeArrowheads="1"/>
          </p:cNvSpPr>
          <p:nvPr/>
        </p:nvSpPr>
        <p:spPr bwMode="auto">
          <a:xfrm>
            <a:off x="5791200" y="3644900"/>
            <a:ext cx="2668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Intra pulmonary bronchus</a:t>
            </a:r>
          </a:p>
        </p:txBody>
      </p:sp>
      <p:pic>
        <p:nvPicPr>
          <p:cNvPr id="31753" name="Picture 6" descr="diagram of bronchi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45024"/>
            <a:ext cx="22987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TextBox 7"/>
          <p:cNvSpPr txBox="1">
            <a:spLocks noChangeArrowheads="1"/>
          </p:cNvSpPr>
          <p:nvPr/>
        </p:nvSpPr>
        <p:spPr bwMode="auto">
          <a:xfrm>
            <a:off x="3995738" y="5589588"/>
            <a:ext cx="1211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Bronchiole</a:t>
            </a: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6000750" y="4533106"/>
            <a:ext cx="278606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 u="sng" dirty="0"/>
              <a:t>N. B:</a:t>
            </a:r>
            <a:r>
              <a:rPr lang="en-US" altLang="en-US" b="1" dirty="0"/>
              <a:t>  if cartilage is present, it is a "bronchus," but if cartilage is absent the airway is a "bronchiole."</a:t>
            </a:r>
            <a:endParaRPr lang="ar-JO" altLang="en-US" dirty="0"/>
          </a:p>
        </p:txBody>
      </p:sp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395114" y="4134891"/>
            <a:ext cx="2952750" cy="203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u="sng" dirty="0"/>
              <a:t>N.B: </a:t>
            </a:r>
            <a:r>
              <a:rPr lang="en-US" altLang="en-US" b="1" dirty="0"/>
              <a:t> Smooth muscle component increases in proportion and continuity as the air passage decreases in size. Then decrease again till disappear in the respiratory portion</a:t>
            </a:r>
            <a:endParaRPr lang="ar-JO" altLang="en-US" dirty="0"/>
          </a:p>
        </p:txBody>
      </p:sp>
      <p:sp>
        <p:nvSpPr>
          <p:cNvPr id="9" name="Moon 8"/>
          <p:cNvSpPr/>
          <p:nvPr/>
        </p:nvSpPr>
        <p:spPr>
          <a:xfrm rot="12878262">
            <a:off x="5121275" y="4576763"/>
            <a:ext cx="204788" cy="706437"/>
          </a:xfrm>
          <a:prstGeom prst="moon">
            <a:avLst/>
          </a:prstGeom>
          <a:solidFill>
            <a:srgbClr val="FA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Moon 14"/>
          <p:cNvSpPr/>
          <p:nvPr/>
        </p:nvSpPr>
        <p:spPr>
          <a:xfrm rot="6594312">
            <a:off x="4595019" y="3686969"/>
            <a:ext cx="247650" cy="836612"/>
          </a:xfrm>
          <a:prstGeom prst="moon">
            <a:avLst/>
          </a:prstGeom>
          <a:solidFill>
            <a:srgbClr val="FA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oon 15"/>
          <p:cNvSpPr/>
          <p:nvPr/>
        </p:nvSpPr>
        <p:spPr>
          <a:xfrm rot="19133250">
            <a:off x="3697288" y="4495800"/>
            <a:ext cx="233362" cy="725488"/>
          </a:xfrm>
          <a:prstGeom prst="moon">
            <a:avLst/>
          </a:prstGeom>
          <a:solidFill>
            <a:srgbClr val="FA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Block Arc 16"/>
          <p:cNvSpPr/>
          <p:nvPr/>
        </p:nvSpPr>
        <p:spPr>
          <a:xfrm rot="18108410">
            <a:off x="6397625" y="2155825"/>
            <a:ext cx="500063" cy="373063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JO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 rot="11191450">
            <a:off x="6724650" y="2855913"/>
            <a:ext cx="500063" cy="36195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JO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C1D27D-BFDF-48EE-B572-5CED5490BFF5}"/>
              </a:ext>
            </a:extLst>
          </p:cNvPr>
          <p:cNvGrpSpPr/>
          <p:nvPr/>
        </p:nvGrpSpPr>
        <p:grpSpPr>
          <a:xfrm>
            <a:off x="5689600" y="1412776"/>
            <a:ext cx="2736850" cy="2610584"/>
            <a:chOff x="5651500" y="1412875"/>
            <a:chExt cx="2736850" cy="25209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C88039F-7886-4BD8-B96B-D0DE3ADDE40C}"/>
                </a:ext>
              </a:extLst>
            </p:cNvPr>
            <p:cNvGrpSpPr/>
            <p:nvPr/>
          </p:nvGrpSpPr>
          <p:grpSpPr>
            <a:xfrm>
              <a:off x="5651500" y="1412875"/>
              <a:ext cx="2736850" cy="2520950"/>
              <a:chOff x="5651500" y="1412875"/>
              <a:chExt cx="2736850" cy="2520950"/>
            </a:xfrm>
          </p:grpSpPr>
          <p:pic>
            <p:nvPicPr>
              <p:cNvPr id="31750" name="Picture 4" descr="http://www.histology.leeds.ac.uk/respiratory/assets/bronchus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1500" y="1412875"/>
                <a:ext cx="2736850" cy="25209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Block Arc 18"/>
              <p:cNvSpPr/>
              <p:nvPr/>
            </p:nvSpPr>
            <p:spPr>
              <a:xfrm rot="12624408">
                <a:off x="6357938" y="2843213"/>
                <a:ext cx="971550" cy="365125"/>
              </a:xfrm>
              <a:prstGeom prst="blockArc">
                <a:avLst>
                  <a:gd name="adj1" fmla="val 15369378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JO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Block Arc 20"/>
            <p:cNvSpPr/>
            <p:nvPr/>
          </p:nvSpPr>
          <p:spPr>
            <a:xfrm rot="5400000">
              <a:off x="7159625" y="2470150"/>
              <a:ext cx="682625" cy="428625"/>
            </a:xfrm>
            <a:prstGeom prst="blockArc">
              <a:avLst>
                <a:gd name="adj1" fmla="val 10896720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J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13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2875"/>
            <a:ext cx="8643938" cy="64293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u="sng" dirty="0"/>
              <a:t>Objectives of studying the respiratory system: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/>
            <a:r>
              <a:rPr lang="en-US" altLang="en-US" sz="2800" dirty="0"/>
              <a:t>Provides tissues for gas exchange between air and blood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/>
            <a:r>
              <a:rPr lang="en-US" altLang="en-US" sz="2800" dirty="0"/>
              <a:t> Provides chemoreceptors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     involved in sense of smell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Produces sounds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(Phonation)</a:t>
            </a:r>
            <a:endParaRPr lang="ar-JO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0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9495093-8717-4B25-942C-1B596D8710F5}" type="slidenum">
              <a:rPr lang="en-US" altLang="en-US" smtClean="0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077" name="Picture 4" descr="http://i.telegraph.co.uk/multimedia/archive/01628/smell_162898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714750"/>
            <a:ext cx="26035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en.docsity.com/news/wp-content/uploads/2014/01/breat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12789"/>
            <a:ext cx="28257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https://music-lessons.ca/wp-content/uploads/2012/04/Girl-singing-with-m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57192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0349"/>
            <a:ext cx="8928992" cy="646112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Terminal bronchioles: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smallest &amp; last part of conducting portion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Lining epithelium: </a:t>
            </a:r>
            <a:r>
              <a:rPr lang="en-US" sz="2800" dirty="0">
                <a:solidFill>
                  <a:srgbClr val="FF0000"/>
                </a:solidFill>
              </a:rPr>
              <a:t>Simple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cubical ciliated e Clara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Secondary pulmonary lobule: </a:t>
            </a:r>
            <a:r>
              <a:rPr lang="en-US" sz="2800" dirty="0"/>
              <a:t>is the lobule supplied by a terminal bronchiole that branches into respiratory bronchioles.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ED9C4A3-BBC1-4DBE-9E24-888F4189B468}" type="slidenum">
              <a:rPr lang="en-US" altLang="en-US" smtClean="0">
                <a:solidFill>
                  <a:srgbClr val="898989"/>
                </a:solidFill>
              </a:rPr>
              <a:pPr/>
              <a:t>40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0725" name="Picture 2" descr="http://img.tfd.com/mk/B/X2604-B-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4608512" cy="31680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32138" y="1764556"/>
            <a:ext cx="15113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 altLang="en-US"/>
          </a:p>
        </p:txBody>
      </p:sp>
      <p:pic>
        <p:nvPicPr>
          <p:cNvPr id="7172" name="Picture 4" descr="Histology 2 Respiratory Flashcards | Quizlet">
            <a:extLst>
              <a:ext uri="{FF2B5EF4-FFF2-40B4-BE49-F238E27FC236}">
                <a16:creationId xmlns:a16="http://schemas.microsoft.com/office/drawing/2014/main" id="{3C21DA3D-3BFE-4102-B676-CFE8C0B6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60" y="981075"/>
            <a:ext cx="3474720" cy="31680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  <p:bldP spid="2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36525"/>
            <a:ext cx="4316288" cy="6584949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Changes occur in the </a:t>
            </a:r>
            <a:r>
              <a:rPr lang="en-US" altLang="en-US" sz="2400" b="1" dirty="0" err="1">
                <a:solidFill>
                  <a:srgbClr val="FF0000"/>
                </a:solidFill>
              </a:rPr>
              <a:t>epith</a:t>
            </a:r>
            <a:r>
              <a:rPr lang="en-US" altLang="en-US" sz="2400" b="1" dirty="0">
                <a:solidFill>
                  <a:srgbClr val="FF0000"/>
                </a:solidFill>
              </a:rPr>
              <a:t>. of conducting portion as it branches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737DE-E37A-4F58-BCF7-60BED225C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4184" y="136526"/>
            <a:ext cx="4460304" cy="658494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Pulmonary lobule vs pulmonary acinus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CFED1A6-5AA3-4788-B5CE-694A7E64A336}" type="slidenum">
              <a:rPr lang="en-US" altLang="en-US" smtClean="0">
                <a:solidFill>
                  <a:srgbClr val="898989"/>
                </a:solidFill>
              </a:rPr>
              <a:pPr/>
              <a:t>41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317376" y="3735030"/>
            <a:ext cx="4038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Bronchial tree can be as small as 0.5 mm diameter and as they get smaller some changes occur. First, the glands disappear,  then goblet cells . there is also an epithelial transition from the pseudostratified RE to simple columnar, then to a low cuboidal type. Along the way ciliation disappears. </a:t>
            </a:r>
          </a:p>
          <a:p>
            <a:pPr eaLnBrk="1" hangingPunct="1"/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Why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secretion ends before ciliation does.?</a:t>
            </a:r>
            <a:endParaRPr lang="ar-JO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A6496-A7FF-43FF-9871-8DE2729E62E9}"/>
              </a:ext>
            </a:extLst>
          </p:cNvPr>
          <p:cNvSpPr txBox="1"/>
          <p:nvPr/>
        </p:nvSpPr>
        <p:spPr>
          <a:xfrm>
            <a:off x="4572000" y="3501008"/>
            <a:ext cx="4571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2ry Pulmonary lobule</a:t>
            </a:r>
            <a:r>
              <a:rPr lang="en-US" b="1" dirty="0"/>
              <a:t>:  </a:t>
            </a:r>
          </a:p>
          <a:p>
            <a:r>
              <a:rPr lang="en-US" b="1" dirty="0"/>
              <a:t>Bigger, lung unit supplied by 3-5 terminal bronchioles  derived from single bronchus &amp; surrounded by CT(3- 12 acini &amp; </a:t>
            </a:r>
            <a:r>
              <a:rPr lang="en-US" b="1" dirty="0">
                <a:solidFill>
                  <a:prstClr val="black"/>
                </a:solidFill>
              </a:rPr>
              <a:t>30- 50 1 </a:t>
            </a:r>
            <a:r>
              <a:rPr lang="en-US" b="1" dirty="0" err="1">
                <a:solidFill>
                  <a:prstClr val="black"/>
                </a:solidFill>
              </a:rPr>
              <a:t>ry</a:t>
            </a:r>
            <a:r>
              <a:rPr lang="en-US" b="1" dirty="0">
                <a:solidFill>
                  <a:prstClr val="black"/>
                </a:solidFill>
              </a:rPr>
              <a:t> L. 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r>
              <a:rPr lang="en-US" b="1" u="sng" dirty="0">
                <a:solidFill>
                  <a:srgbClr val="C00000"/>
                </a:solidFill>
              </a:rPr>
              <a:t>Pulmonary acinus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/>
              <a:t>lung unit distal to single terminal bronchiole includes </a:t>
            </a:r>
            <a:r>
              <a:rPr lang="en-US" b="1" dirty="0" err="1"/>
              <a:t>resp</a:t>
            </a:r>
            <a:r>
              <a:rPr lang="en-US" b="1" dirty="0"/>
              <a:t> .B, alveolar ducts , sacs, alveoli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u="sng" dirty="0">
                <a:solidFill>
                  <a:srgbClr val="C00000"/>
                </a:solidFill>
              </a:rPr>
              <a:t>1ry pulmonary lobule </a:t>
            </a:r>
            <a:r>
              <a:rPr lang="en-US" b="1" dirty="0"/>
              <a:t>: smaller than acinus includes lung unit distal to respiratory B, alveolar ducts, sacs ,alveoli</a:t>
            </a:r>
          </a:p>
          <a:p>
            <a:endParaRPr lang="en-US" b="1" dirty="0"/>
          </a:p>
        </p:txBody>
      </p:sp>
      <p:pic>
        <p:nvPicPr>
          <p:cNvPr id="10" name="Picture 2" descr="Introduction to Pulmonary Structure &amp; Mechanics | Basicmedical Key">
            <a:extLst>
              <a:ext uri="{FF2B5EF4-FFF2-40B4-BE49-F238E27FC236}">
                <a16:creationId xmlns:a16="http://schemas.microsoft.com/office/drawing/2014/main" id="{E5A5D314-F712-448E-9D90-AD98364C0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 bwMode="auto">
          <a:xfrm>
            <a:off x="278754" y="1495047"/>
            <a:ext cx="4149230" cy="16701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908720"/>
            <a:ext cx="3682752" cy="2520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DC77DE-F2CB-45F2-A2E1-5809C4B690F2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188640"/>
            <a:ext cx="3888432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74957" y="2555612"/>
            <a:ext cx="188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Pulmonary acinus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3037016"/>
            <a:ext cx="8532440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Open Sans"/>
              </a:rPr>
              <a:t>The secondary pulmonary lobule 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is a fundamental unit of lung structure, and it represents the lung in miniature. Airways, pulmonary arteries, veins, lymphatics, and the lung </a:t>
            </a:r>
            <a:r>
              <a:rPr lang="en-US" dirty="0" err="1">
                <a:solidFill>
                  <a:srgbClr val="000000"/>
                </a:solidFill>
                <a:latin typeface="Open Sans"/>
              </a:rPr>
              <a:t>interstitium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 are all represented at the level of the secondary lobule. Several of these components of the secondary lobule are normally visible on </a:t>
            </a:r>
            <a:r>
              <a:rPr lang="en-US" dirty="0">
                <a:solidFill>
                  <a:srgbClr val="FF0000"/>
                </a:solidFill>
                <a:latin typeface="Open Sans"/>
              </a:rPr>
              <a:t>thin-section computed tomographic (CT) scans of the lung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. The recognition of lung abnormalities relative to the structures of the secondary lobule is fundamental to the interpretation of thin-section CT scans. </a:t>
            </a:r>
            <a:r>
              <a:rPr lang="en-US" dirty="0">
                <a:solidFill>
                  <a:srgbClr val="FF0000"/>
                </a:solidFill>
                <a:latin typeface="Open Sans"/>
              </a:rPr>
              <a:t>Pathologic alterations in secondary lobular anatomy visible on thin-section CT scans include interlobular septal thickening and diseases with peripheral lobular distribution, </a:t>
            </a:r>
            <a:r>
              <a:rPr lang="en-US" dirty="0" err="1">
                <a:solidFill>
                  <a:srgbClr val="FF0000"/>
                </a:solidFill>
                <a:latin typeface="Open Sans"/>
              </a:rPr>
              <a:t>centrilobular</a:t>
            </a:r>
            <a:r>
              <a:rPr lang="en-US" dirty="0">
                <a:solidFill>
                  <a:srgbClr val="FF0000"/>
                </a:solidFill>
                <a:latin typeface="Open Sans"/>
              </a:rPr>
              <a:t> abnormalities, and </a:t>
            </a:r>
            <a:r>
              <a:rPr lang="en-US" dirty="0" err="1">
                <a:solidFill>
                  <a:srgbClr val="FF0000"/>
                </a:solidFill>
                <a:latin typeface="Open Sans"/>
              </a:rPr>
              <a:t>panlobular</a:t>
            </a:r>
            <a:r>
              <a:rPr lang="en-US" dirty="0">
                <a:solidFill>
                  <a:srgbClr val="FF0000"/>
                </a:solidFill>
                <a:latin typeface="Open Sans"/>
              </a:rPr>
              <a:t> abnormalities. </a:t>
            </a:r>
            <a:r>
              <a:rPr lang="en-US" dirty="0">
                <a:solidFill>
                  <a:srgbClr val="000000"/>
                </a:solidFill>
                <a:latin typeface="Open Sans"/>
              </a:rPr>
              <a:t>The differential diagnosis of lobular abnormalities is based on comparisons between lobular anatomy and lung pathology.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763" r="8697"/>
          <a:stretch/>
        </p:blipFill>
        <p:spPr>
          <a:xfrm>
            <a:off x="4716016" y="188640"/>
            <a:ext cx="360040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5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B- respiratory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61657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Is where gas exchange takes place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u="sng" dirty="0"/>
              <a:t>Includes: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Respiratory bronchioles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Alveolar ducts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Alveolar sacs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Alveoli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D6D2B40-4F98-4DBD-8D8A-D9D77E81AA62}" type="slidenum">
              <a:rPr lang="en-US" altLang="en-US" smtClean="0">
                <a:solidFill>
                  <a:srgbClr val="898989"/>
                </a:solidFill>
              </a:rPr>
              <a:pPr/>
              <a:t>43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3798" name="irc_mi" descr="http://resources.med.fsu.edu/gsm/hp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836613"/>
            <a:ext cx="3170237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" descr="http://upload.wikimedia.org/wikipedia/commons/d/db/Alveoli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49725"/>
            <a:ext cx="309562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6011863" y="2205038"/>
            <a:ext cx="2663825" cy="14398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0"/>
            <a:ext cx="9001126" cy="66690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Respiratory bronchioles (RB)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Transitional part </a:t>
            </a:r>
            <a:r>
              <a:rPr lang="en-US" sz="2800" dirty="0"/>
              <a:t>between conducting &amp; respiratory portions,   still bronchiole but shorter &amp; thinner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Lined with </a:t>
            </a:r>
            <a:r>
              <a:rPr lang="en-US" sz="2800" b="1" dirty="0">
                <a:solidFill>
                  <a:srgbClr val="C00000"/>
                </a:solidFill>
              </a:rPr>
              <a:t>simple cubical ciliated 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Clara cells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with Some alveoli open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 in its wall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Alveolar ducts (AD):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Alveoli open along its wall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u="sng" dirty="0">
                <a:solidFill>
                  <a:srgbClr val="C00000"/>
                </a:solidFill>
              </a:rPr>
              <a:t>squamous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b="1" u="sng" dirty="0">
                <a:solidFill>
                  <a:srgbClr val="C00000"/>
                </a:solidFill>
              </a:rPr>
              <a:t>alveolar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At the distal end of AD </a:t>
            </a:r>
            <a:r>
              <a:rPr lang="en-US" sz="2800" u="sng" dirty="0">
                <a:solidFill>
                  <a:srgbClr val="FF0000"/>
                </a:solidFill>
              </a:rPr>
              <a:t>smooth m. disappear</a:t>
            </a:r>
            <a:r>
              <a:rPr lang="en-US" sz="2800" dirty="0"/>
              <a:t>, elastic &amp; collagen fibers provide the only support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3C0D9C5-0DF1-4838-A310-E2A5893C9812}" type="slidenum">
              <a:rPr lang="en-US" altLang="en-US" smtClean="0">
                <a:solidFill>
                  <a:srgbClr val="898989"/>
                </a:solidFill>
              </a:rPr>
              <a:pPr/>
              <a:t>44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4821" name="Picture 2" descr="http://antranik.org/wp-content/uploads/2011/12/structures-of-respiratory-zone-alveoli-alveolar-duct-alceolar-sac-alveolar-duct-respiratory-bronchioles-terminal-bronchi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9" t="15314"/>
          <a:stretch>
            <a:fillRect/>
          </a:stretch>
        </p:blipFill>
        <p:spPr bwMode="auto">
          <a:xfrm>
            <a:off x="5724128" y="1412776"/>
            <a:ext cx="2980090" cy="1945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humanphysiology.tuars.com/program/section4/4ch1/4ch1img/page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/>
          <a:stretch>
            <a:fillRect/>
          </a:stretch>
        </p:blipFill>
        <p:spPr bwMode="auto">
          <a:xfrm>
            <a:off x="5796136" y="3501802"/>
            <a:ext cx="2557488" cy="2015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A25E152-5E93-43B8-A7AD-D36D3604CE6E}" type="slidenum">
              <a:rPr lang="en-US" altLang="en-US" smtClean="0">
                <a:solidFill>
                  <a:srgbClr val="898989"/>
                </a:solidFill>
              </a:rPr>
              <a:pPr/>
              <a:t>45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5844" name="Picture 2" descr="https://casweb.ou.edu/pbell/histology/Images/Slides/Respiratory/109.lung.mammal/109.bronchiole.c1.40.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14375"/>
            <a:ext cx="7715250" cy="485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642938" y="5715000"/>
            <a:ext cx="8215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Section is showing </a:t>
            </a:r>
            <a:r>
              <a:rPr lang="en-US" altLang="en-US" sz="2000" b="1">
                <a:solidFill>
                  <a:srgbClr val="FF0000"/>
                </a:solidFill>
              </a:rPr>
              <a:t>terminal bronchiole </a:t>
            </a:r>
            <a:r>
              <a:rPr lang="en-US" altLang="en-US" sz="2000" b="1"/>
              <a:t>and parts of the respiratory portion</a:t>
            </a:r>
            <a:r>
              <a:rPr lang="en-US" altLang="en-US"/>
              <a:t>    </a:t>
            </a:r>
            <a:endParaRPr lang="ar-JO" altLang="en-US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607219" y="1535906"/>
            <a:ext cx="1143000" cy="64293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60338"/>
            <a:ext cx="8809038" cy="643731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Alveolar sacs (AS):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Group of alveoli opens into common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Central space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squamous alveolar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Alveoli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Structural &amp; functional units of lung (gas exchange)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Alveoli found  open into RB, AD, AS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separated by </a:t>
            </a:r>
            <a:r>
              <a:rPr lang="en-US" sz="2800" b="1" dirty="0"/>
              <a:t>inter-alveolar septa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Alveolar pores of Kohn  </a:t>
            </a:r>
            <a:r>
              <a:rPr lang="en-US" sz="2800" dirty="0"/>
              <a:t>present in walls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between alveoli </a:t>
            </a:r>
            <a:r>
              <a:rPr lang="en-US" sz="2400" dirty="0">
                <a:solidFill>
                  <a:srgbClr val="00B050"/>
                </a:solidFill>
              </a:rPr>
              <a:t>(collateral ventilation ??)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>
                <a:solidFill>
                  <a:srgbClr val="FF0000"/>
                </a:solidFill>
              </a:rPr>
              <a:t>alveolar </a:t>
            </a:r>
            <a:r>
              <a:rPr lang="en-US" sz="2800" b="1" dirty="0" err="1">
                <a:solidFill>
                  <a:srgbClr val="FF0000"/>
                </a:solidFill>
              </a:rPr>
              <a:t>epith</a:t>
            </a:r>
            <a:r>
              <a:rPr lang="en-US" sz="2800" dirty="0"/>
              <a:t>. formed of </a:t>
            </a:r>
            <a:r>
              <a:rPr lang="en-US" sz="2800" b="1" dirty="0"/>
              <a:t>2</a:t>
            </a:r>
            <a:r>
              <a:rPr lang="en-US" sz="2800" dirty="0"/>
              <a:t> types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of cells </a:t>
            </a:r>
            <a:r>
              <a:rPr lang="en-US" sz="2800" b="1" dirty="0">
                <a:solidFill>
                  <a:srgbClr val="FF0000"/>
                </a:solidFill>
              </a:rPr>
              <a:t>type I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&amp; type II </a:t>
            </a:r>
            <a:r>
              <a:rPr lang="en-US" sz="2800" b="1" dirty="0" err="1">
                <a:solidFill>
                  <a:srgbClr val="FF0000"/>
                </a:solidFill>
              </a:rPr>
              <a:t>pneumocytes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A4B4E94-5BAA-426B-BD0E-14248EA9C602}" type="slidenum">
              <a:rPr lang="en-US" altLang="en-US" smtClean="0">
                <a:solidFill>
                  <a:srgbClr val="898989"/>
                </a:solidFill>
              </a:rPr>
              <a:pPr/>
              <a:t>46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6869" name="AutoShape 2" descr="data:image/jpeg;base64,/9j/4AAQSkZJRgABAQAAAQABAAD/2wCEAAkGBxQSEhQUEBQVFRUWGBkYFRUVGBkUGBwVFxYWHRcYGRcYHSggGRomHBcXITEhJSkrLjEuGB8zODMsNygtLisBCgoKDg0OGxAQGywkICQsLCwsLCwsLCwsLCwsLCwsLCwsLi8sLC8sLCwsLC0tLywsLCwsLCwsLywsLCwsLCwvLP/AABEIAMkA+wMBEQACEQEDEQH/xAAcAAACAgMBAQAAAAAAAAAAAAAABgQFAQMHAgj/xABKEAACAgAEBQIDAwYLBgQHAAABAgMRAAQSIQUGEyIxQVEHMmEUI3FCVIGRs9MVFjVSYnJzk5Sh0hclM8HR8ENEg7EkU4KjpLLC/8QAGgEBAAMBAQEAAAAAAAAAAAAAAAECAwQFBv/EADcRAAEDAgQEBQQCAQMEAwAAAAEAAhEhMQMSQVEEYXHwgZGhscETItHhMvEFFEJSBhUjomOCkv/aAAwDAQACEQMRAD8A5JgizgixgiMERgiMERgiMEWcERgixgiMERglVnBFjBJRgiMERgiMEXoDCUXsQnBEGE4IvBXBFisEWMERgiMEgowRZwRYwSqMERgiMEXWOR+UOHZnhqTZtNMhWYvP1pE06ZpVVwpbp9qqPK1tvd4rJzQPJbjBJZmC1LylkHzUaRRFkdQgDSTRqZLZtaEsWIKA+pUkADc3gD9s99z5Bel/osJuEXuGxFZ/GvldOC/DPhd19mJ/9ef/AJSYpmcuA4bSJhbR8MeF/m2/t18x+9xIc4qhwxsgfDHhf5sf7/MfvcRmcn02qNn/AIfcIhUs+VYgeizZgn8AOr5xYElaYXCnFMNWjJ8lcGlVWXKSBmqo5Jcwj771Rl329sRm2M9FH+mc2M4iVEzfwwy/UJiy1xEEgdeYFTXyi3BJ2JBog35qqkO5rqwW8GMMB85p5x6aeqXeX+VcizvDmI5GlWRh3GaEEAH7tCHp3XQxPi7JGw2nN9sjS+/fsujH4XAa61D/ABNddKmfGsq/z/KPCF0/cdMHUdUk2YQaY9OtraSqAYf8rxIBNqrkbwjGTn2milcvfD3hs6tJ9n1xGjGwmzA2IHkdQelGjRGqj4xDpaY1772VOJwsJuUNEGKjvuit/wDZfwr81/8Av5n97iuYrmyBL3PvJHDcpkzJFl6kd0jjYzTmixJJppCD2q3p9fTEgmCung+HZjY4Y63vW3dly2bIoPyb+tt5/Ximcr3z/iuGAjLPi78rIysVbrZ/rN/1wzlT/wBs4T/j/wCzvypuX4VCfKX/APW4/wD6xIcVP/auE/4ervynvlHkfITG5oTIsjFUHVlXpsqB67HGoMOpufGhR6knSZYDyr5x+PVeFx/CNwcUtaKX118U2p8KuF/mp/v8x+9xXMVwkNXv/ZVwwf8Alj/f5j97hJUQ1ZX4YcNHjLH+/wAx/wA5cRJUwFA458P+HRRMyZRnaiQBPmTZ9AAJd8S07rTCwmuJlQeCfCyBoVObiGtjZp5l0g12qFlrbxbFj6k/kg5wmRRHjDFAJKuh8LOF/mp/v8x+9wzO1WWULXmfhfwpVYnLNspO0+YJ2HoOpucRmKs1gJAG6o+UuQ+FZiJ/uuq8TlHPXlBsKtmkcDyTvXocXObK10XW/E4eE3FLG6K5/wBmPC/zU/3+Y/e4yzlZ/Tasj4X8L9cqf7/MfvcTncoOG1ev9l/C/wA1P9/mP3uIzu3UZGo/2X8L/NT/AH+Y/e4Z3JkC4lz3w6PLcQzMEC6Io2UIts1AxIx7mJJ3J8nGoMhZG6ocSoWcEXQ+Q+DLm44ctPK0cc/UOkFi8iRO7FEqwiFw5bUBui0Layc5wBLRann87eJ0XqMxCzhRzJ1vUfFDGhTjzHwtIssXWNco0bxKrUr1GslKKRyAnd5uxZJo4rhlxN81/b9dhdPDPglrTQitJoOz0BK3cV54HSV41cwg6XlRgGZhJQCHdjGSNLNQNSAg2KOjcNoMUm8EePSdR0tCwbwxLi6aAi8RWNtRtERyXvgOSnzs/wBokzEsaKzqYULBNlUKGL+QKuqNnc+d8n4mw772W/FHDwAMNoqN4rOtPyNk8QxBRQv8SbP/AH+GM15pcTUpA+KnFlZfsmWe80GjmZIxqkCpqYaaBOuwGoeAPSxfThNyjM6x37t3oujg2hxOYx7npvb1opvI/LgRxJJ86hghP3pOrSDOZGAIkZRRHgAke+MXPLjAPe0bBacZiHIG6divh/ZonvpViIXnF0hc754CQzGaFkXMga3S6LwAlijAkAxsyAHdTdbnxi7W2JFPn1g84oPBetwzXY2FFftBg8zSO6a9d2U5QmzatPnCDcTpDAgbLrocqw6qsX0M2kWBZANG6rEg6Cnr/fp4LmPGNDQy5P8AInmBIvNCNxqNVLyuYfhms5qFY8tS6ek/USNRW1kKdizD5fAXe9sSG5nZQZJ9e/KqjEyY2FnBALdNwpPEOOQsTrfVBda1AKdRJFCxmjrZy1EFQQQLvxirWYgdAvWekVnlB6+ahmGQ0EDS/wCPPspF524x3w5NNbRxFmkaUlmeU1trb5iiuzGh4OLFpLMx1qI0H7Xqf4/COHjB51G3t4STyCXOKcPtdaD8dvPvX1HvjncNl7TgDI78OexVEh9T6e/n8cVAVApUUh2PpiZVhMyulcg5lxl2CqXkLmRG/IVkDUrAEGmUsoPizv6Y6WFoAny69heH/lWEuDjzEW6V5FdQ4XmxLEkg8ML2/wA/87xDm5TBXz7hBhS8QoWKwReWjB8i8Qpko04Qkr1WCiV5kW8CpBKUcxyXAqt0XkgcqKlTRrtNxbFSWHuDsbxWXAyuwcZiRFK0UPgHFMxPNPCyMBlmROqzBRI5S22UeRsdtt8SSCAZ6wKcuffitn/SaTS+u/RMaSyB0UqKN6rO9Ud1ob76QQa2OKiCudzWlstUw/XFFkCsOaBNX9Pf6YKRVfMvxCzIk4lm3UggyAWpBHbGincEjyCP0Y6GiAssRuV5al7EqizhKLtHweyzGPLyBpNISbUpLaS4nlHbe2nTIpIG2pQdiGumI4ZaATbvn8eC72uA4WNzyp31TPz9w6aSLXBCJWEciMVNTKr6dTRKRUhIFaSR4Fb4nCIzATFdbGLT3yNE4bH+mYPmNKGO6aTRIUyR5eMKV+zBdKhX0hiDZDlA5buIO7USR+GAa50vNRqe/wCgve4fFw2NOGwQBaTf8yaRuuu8HjjWCIQA9PSCuoENvuSwO+okm/reMjcr5t7nOxCcT+Wqmhq381Zobk19PfFgJVHVokrkrhizK+acEvKzqpIGpYgxJF+mpiWavoPTE4gBMbe69XjsYsxsgs0CPJOmTySpqKqAWrURtekUt/gMJK8l7sxkqQ7YKAFz/nbh8U3Esh1xrjKlXjIJDan7b9Agpi5J8Koo6gDowmKc++v7XbgOcMDEFhWtbkVHiBGlbG66Kq14xVedCgccybSwuiP03K9rjfS3oaPkYgtBFVphvyPBNtd45c0k8lnMZiVnzDQoIyiL0QJFeNBIGiEmplU6wrGu760cWflE0MzNd949jbxXdxTgwZGTF/O9I/rmpfN/KPVQLlgFAWlUV2lVpdIbbxX6sZl0mTf36ro4Hj2saWYh6HvYrnXEOHZjKBhnYGjFKPtHmJgtgE6WYRHc7GvP4WNRRetw/G4GI8yRMCTYU9r6xtpJUpNBJKspAP8A3/7j9eMyNIXWCx1WuBr33qLLesJAsBjZ0gMaXUSKu/bfx6XiWjN3VHNyCRJNQJtJPxyrEiphdB5RbpqSaB2C+av1of8Af441BoVzcW3NA8+uyYuW+ZlSdIZGA6harIA1eSfoSSPoTt5OLMEgjb1C8f8AyXBjDAxWCmq6ErXiF4yzgiMERgixiEWCcJUgKh5oz3Qj6oWR2pgqxrrtgpK6j4UX6nbGRbLg8uAAuDrNO7rowQXfYBPv8KNyfw9o4dbySSPMRIzS/MAVG2k/LZttO1FiMXcSKHv+rK3EYmZ8CwoB6Kdx3hS5mPSaDKdcTHUNMgB0t2MGI3ogEWCRikuBlphUw8U4bp01S3wriWYZ0ys7zxSl2KtoS3WDTrNnVpha9jue4C7BxvUguEQPOvpPkunFGDlDwBsYt1HfIwVf5vhruHHXlAZWXSCq6NS1asqhgwO4N+cYZ7UFN/x+lzhzNWr515/yvS4jmYwdWlkBY1bMYYyzmqGpmLMa9WONwZElc7jJKX8SqowRdl+D3MEcUMWWmpOoZTHIxJBkEhJQk7IdJBCjY1dlmIFXYc1F9te+9F15HHCa4A3Pv79jVdWU+oIP1G4/XjMiKFUmVB4rCFhnZIlaQxPQ0Bi1KaU35F+hNYlokgE0V2POduYmARqk/lzmOLJ5dIAmZzMnfIyoA0qajbK6lv8AiFrPTUkjVeNXNzfcSBpbvSk0XTj8OXPL2wBHgYvG+280hT+ZueoostI0QlRiNCSSROqpIwIUkVZo+lf++DcMa9/hVZwTpl72j/2nYQN/lXPJmXRMpCIyp2JcqKHVJPU9yDqsEEk3d2cZuJLpPe3osOJP/ldPfv1umAnbBcy1nFSrgpT54yGuTKsxJj1qkiWdOnrRnXtvY/Gt9x7XaYrtPW3fwu7gyCzFbyt33dOccgYAjwRY/DErzSIoh1vY+DtgiR+TZDFNmMtIV1JMwCRoESOJgzRAEDcMBq82C1YPFo28zTv8ruxyXs+ppt6d+6Y8nntbaXUKa2o6t9wy3QGoV6fX2xk3Ea4louNKTG8TafjdcxaWgFTGWxTUQfIIsEfW8TVRMVC5hkOQsnm8xmBmZpXmDlhHGVjRIrOhQgUqBRoA/MO6qONmk5ZiB5+ffJdePi4jAJJMjUmPKxpQyCpXF/hLAIkGVvUt6nkdmJo2hKAU4FVoGnb67GpJmfZWwePc0w4SJF+VpqJaNj6JHcnLt0Z2B6JUrONYhZ3UkDUQAGAYimPp64gzGYWNxqK9le7hcSx/2Ywgisk0NSB/RpapVnk9VhnF7gixt9CPb6H6YqKmV1vAc0gJp4LzTJHmysgkeB11SzPqYJpQ6RGo7VAI3Fams3uBfR9rmVInTTzXz3GcBFWCvL18dU/Q8UhaLrLLGYgCTIGBQAeba6FYocN4dlIqvJAJOUCuy15LiayuQtgAAmxR3utj71eMwQVtiYBw2glWIxZc61TShfJ87D13/RihKu1pNlWZri4VgF7hvbeaA84kXjuV0M4fM0ucYSlxnm7LzmBQdSEdSZEXqlKTUCwHzKPl7b3avfFnYUOgnx9PDoV1cJhOYHOAJNh0i/73hXj85ZJQgMjBnrQhRg1t8qmxSsfFE4HDrcd/C5f9Ni0JgTuVJ4NzHDmX6aB1k0GTSw/JDKpsjawWG3/TFCwZS4d/pRxHDvwCA6s2IUXj56LqQ6qZjojDqzDrkErenetrPjYecQxsmYmKmsUWuFitLMrtFawZpSsfUeMSPsFDfM4W3CBqLDYnxdYktJkgGFzFpZQr5z+KA/3tnP66fsYsaNssTdK+JUIwRdM5OycJy+UcypHIyZhXUR6ndDmJNLA+NaMi0WsAMfTbEGoIInx9+vKuy9bhQ76bckg1rpfv1pquvcsZFoctErHUxXUxI0ku5LNdnzZrck0BucUeZee+x2AFxYrvvPf5ULmLmHojpQRyyzudAEQHZd3JZ8hfwIuga84sxrRUlbYfDPOXEf8Ax7uFu5N5aXKQrq752DNNMwBkZ3bUwL+SAaHn8kYYji88tB6LDGxM7r0Fu+9lfmO7Dbg+QdxX1GKLKYqEqcmoYps1le4dKVmRdSkCCQgxClG3h6vfbcnFn19P335Bd3FOzNbiEyXb35+E9VIzfEZZ3hEBmiT7uR2CRsHjctUYZmtW7RqABoPXnFhlZIMHTpz/ALhYswqEmP6vT8x7xSx8yZg52VY/vcqARrgqUI8QbVGSaCOxYWO75QBuSVk5RhgOEHnS/nTSsRrsd24Ae1tp173meS8cd5ifMPl4kEcaHpvMZQ3VuQMEgEFhw72tb0dLb0N5ytyuAknlaNTNRHrWynAb9IlzL1vQAWB89xvqrH4fcyvPqhmvVEsdsyiNg7KdULJqNMpFg7drL6gkniteaw4rADTmb49+viE7jFFyKn4hwKOSQyilkKhWYAWwUkqCfpZr8cFvgY/0ppMpF4rw+VZhI6yx5gTaoFSaSaF1VFMgX5VhVlQ3rAHc1ee3PEc5p+2CI2AM1FbzPLqbV6vqMewyCRyvpBPTTnrUyxcN5sVjCkph1v8AO8cymLSWCqyWdThmKAbVbEFtsasYMRpxGzFoIqCLg6Aj8GKrnfgOiRWbDUjdRvh4gL5p4EiXLllSJkfqFumDvqDMNPcQF2KihWwxZ0mriSdZp6QP2aq/Gn+I1HKKeZ1nQJo5hzZiy00i7FUYg0Wo1saG5rzX0xSYXPghpxGh1pVfyVkmTKqZJWnMrGXWwTcPuKCCqIo/pxJoYiOSvxLw99LCle/JUvGvh+m7ZGo/fLsaiP8AZkbwn1oWp9heoQ4T1XTwn+QfgQ01b3bZc9eKaOd4nUx3YkjJAaiFqW/SvHaSO6wCCDhMVBt336r3cPEZjQ9tRUdeZmtO6VXjI5Yqw+05sohOlzSMHTuC9UuAJGs3bAnYetYu3FMjK33vyi3gssbhSGEgxbQTtBMeGnjY9A+G2cVjNG8RjzCrF1Xa/vwqaBKhrTosHx6sbAJ3h5Dvua6RJ5RXxXhcSHNdlINN/PTr3YPobGcrlSr8Q83oy1L1y7MCEyxAlZR8wW/TcXQwYYcIjxErr4TCzOL9GiUuwcN6EKJIQcwYow4ttJiUlVGk9poGmoAX+OL4hL/4WmPHcar0MDEBdGgm8T4/lOvCuAwxBToVpKBLsAzX52J8C/AHj0xnABovNxuJxMU1NNlKfMQdYQs8XW0l1jJXqaNwXC/Np2Iv6YmKLmBVXzDwdyRmMpSzx2QDq0vtRVghFkjbe/TawKgSDI1v331XRh4oy/Tfb2KiZ3j3WjMMayxzSAAMAp0sQdYTX8zKPNrtqF14wcwH7hX469dNVq3hi0yXCAlnhvEM3HCyjLiQxNMOtmHiVQ6M6nSIRbPRPoLHk2RdyMP/AHGJAoJtte3xst3APIAJM+cUifDpHmuR83tIc5MZyTK3TZ7CghmhiJU6e3tvTt503i1NF5mJBeSLSqbBURgi638PslG/C1YMzTR5guFC6mQMTGNII3QhnYsNhb7ijUE107r57c4XfwmKWEB4lsEDz075K6z3OubgRZ80oEcZQTJApYMzkh9JbchV7vIoldyDWJ+0yGi8xy69em9Nul3CYTMK0mJPLnHdJ5w5cr8L0ossg+8Ybk2aWyQPwF7Ch71ZxQuzFc/GY0uLBbkmKsFwLw2KlSua5XNZvMZ7NPw5FClxHNJOHj2gZlXQ5VlbuDmgpNNvpsE7OhrcprqPGJ28D5SvTf8ARZh4YeJI0tIPPlppWbXt4+VZ44m05m2t3VRrRdROurjZSE6lnTuKNbjFC+uaPavmImKT4qp4rCeMmWAddu/ylDl/JSGMq7rG6apIzCph+1aZQxla9MbMxGlGLEgMW00QRs54Do3oZg5ZpFJNLkRUqX5ACbmLi1rm/l4zomrl1FPEprm1yLCC3yglZZC0cUyLah4gpC+CQ7HxZOX+2Yv7DUcjr6LmxiMgIFbGtqkiE7QZdVJKqqljbEAC2oCzXk0ALPtgTK5i5xgE2tyW7EKEYIqXmxIvs7yTEoIlaQSAKzI2ll1qGBFgMdiDeJjMMpEg0I35Fa4Ic5+UGPhcy5T5TfOyF5ZScqEKI0Ex0uTNreNSEFxGhqA0gNstVSxmc2jRE1qOUAx/ygxO3r6GLxDcMfaZdfNr584FrdF1vhXDo8vEsUCLGi+FQBRv5ND1+uIAXlkyZUzBQjEosDBEt86cv/aUDxhesny6jpVkJGpGIB9LIPofoTaJXbwPGHh8TkbrkkGXMkLKjgkMyk6kmC9xoWNj2+PxwcMroI+F9PhvDgRNdvyrbLM6z5eSNpFKBxqVgulSNwVIIcMQNiK2v2xLXQCN/K3cLHiuGZjMhw6VqO+aZ+GcfzUTMsjrmI9tDOoSUG91Yp2keKIXEFzXXAHTv5Xln/F4cTJ7+PCiWnzrvxDq54ZjUQskaQBnijQAKFcoWtWKt52JLHSNsbAZ2/YRHOh9Y6x7qWB2E36QtJrBj0vfX4CtuW4WzedMmaF61YRKGpUy6ErpWN6fuaiWIo7EVqGIc8QGtplr/wDbmbSNtOa53uGHhktNbczuV1BcYBeYuRcu8EkynMarNmJMzJJk3leST3aRhpUWaQBRQ9MX0ULrpGMyrJLiaKLiGbeVpBUYddba0axTtDGbYOoUBtFfOLB2xo3M/DIEXGlup5855G663NP02ZZ57e/fNRefiTlQBI6K+zsoBcLKulFaNhqBLMD6EaT6E4zZLXxSZodKc+wteGM4lKc/kLinPuXEfEMxGAAE6SgDYALl4gAB6AVjWSalcOJGY5bKgwWaMEXa/gtMFy51o9bjqMjdMDqSkqrEaWYnTYFnYA+BiuIKDz7H5+V3D78BjWmomnUm3furfnvMJFm8irxosJclpRpoFmBZXUUVU6EJko7A37izasIFeXt80W3DZyx0TJpaTa1TNfGNYT9A+oalIKncEEEEEeQRsRjIDLRedyK36sSSoha5BsfwO+KhJqEtcqydOaeBinzFogNQYoukSFrABp2q1/A+MXyfYHAU+T+t13cYXPh5t+U0hcQuFQcxwuF1ZHiQqdVrpFHWbaxVGybN+fXE5nTmmu/Sy0GI7dKOVjTJZ6DLQuaKaVSV1B0aSfugEGsdpu2sFR74s8l5zxU1p11rfaBaJXUcX6mCS6B5zIoE/wCIXAjBEYIl3n7JCbJTBmZVVdbKukdRUsmIlgaD/LtvZH4G7LwPO8c1pgvyumJ77B5FVPJHFNCJl3WJWRQSkW6oLCgA2RS+DdG96o3ikGAYIB3vTunlouzicMOAc3bw6fjSPJO4wXnrOCIwRGCKFxeNGidZAGVlKspuiD5XbfcXsMQZAltDur4Q+8QuVcL5SaHKmaM1NMsYiRo+nTdR2iGYSPSKaLSjbdhYkN641e9kkEUGs8oprQ86hegOKc2jKHfU7T9vPa1EZCUyZdpvs+YjZdeuIxsxtPOggdw81+H6TiGjMIcOq9UcX9sup7+Q7OijScU7ASkgjkFCawqajGHC9RSe6mXfwDe5rGgwSDSvcW7kV5J/rMOxoe/Bb+XM6sqF42cnaO2fU5CFtNmqJtmqrsEe+Ixa0urlzDeKHvwV/wAI4jFl5mlnpCY93dAO1D/80jz3EaSRd7YYYcRl775rz+MDMQAMO55U+NfNPuRzKyIsiG1YAg/Q++Ic0tMFeM4FpIOirZOW4jn1z5aTrLD0Atr09GotZGnVqtj619MRKqrgnFSUXNJpJHzgzCNENiHWdnV45zpjWKHSjaSxaNSSDdmsahhdhm/hEReTvAnbqvTLgzDaCPDyM+/pzXqXg9S5RZpnMxjCOVkDl0iOt9WtO5dRKh6Vu8jbFfqEyR/GZFLGKR77eilmKMpgQaxGkwT7bdKlcn+J38q5z+un7GLFl5ZuljBQs4Iu9fDOcnhmQh2CyfaLYncuuZnZUVbs7K7H6KB67QWiJ19uZ9gunB+0HEOnfynDjnAcvPGROtaEZRIO1kUju0tWw2BI8bA14xRpdKYWO9mIHN38508Ul5TKZjKGA5MSDLvIwZO5mjDudMixIzp0aogaQV+l40aWlprUDlBjQSBXxqu3PhPYQ5gEH50NPKgF9ITjLxDNRsA2XEqVZkSRY6o7gq5323Bvfe6xUBpE5q7Qe+9VxPw2H+B8DdKPO/OepzlFjzEa6gsraQvVjlUKqpJdIhZ938gLtuca4bYZnBE+3hvSxXRgcM0Avcbcj5zS1+UVTDynwoZcoCoUhd1DM6rI4TqdN28glRZO5O/qbxdiF1/Pe8eICjiCCygjp/Q9vVNoOIC4FhxiCpBVLzBwD7QYpEbRLCSY3rcahRo+V9PoRYIINYNpbvrv3ULowccYctc0EHuiVIOLcSaCOHVG04kCTSoyppj0+rOCplN7FV+YfLtR3DmyXEU0FTPgNKb2N1u/hsJkTNRTl8/BumHk3jMuYVxmF0yIdJHTZVLIzq5WQsUkFr+T4o35GIeGg07BqKU089Fy4+GGO+23d+aZ8UWK1zwhxTAMPUEWNjfg/hgDCKo4dy8sckkjMzPI+osSflUt00IJOyhiPrt7Ys9wcQQLfN/Nbu4hxEaRCuxiq50YKUYIgnBEt83cQTpmAM6yyjTH0+2SypJaEtQZ1AvyKsWRe8ilYB6inj15CStsHDLjMwO6a+yjxySfZVvaYx0dSh+/+mkR0m63VTuSQDteMnRWLeXlNRG+i3w2uJ2O57/pV3w74UrZPMA3omdgdMiOq0oRkhKfIikEBfSvXzjpcS0tpUbiNdRzWeK92HjUM5TTw5adPlWHHeVlMJEUSysFjWpXYmk1U6n+eNbeNOqzZO2Ma1gkcgpweIh4LvE2W7kTMq+UjUtE0sQ0yrEEURvv2aI9kK/LX0/HE4grIEefzXzWeOIeayr3PZVZYnjkUMrKQVIsEYziKqjHFrgQlfg3HnjeXLywyBYUBWUBRGQATpWvQAe21V7Y0ocMOmto1XZxGCHPzNoO/VTJubYUhE0zxxoRt94GJar0BaFt9BZ28DEFpzZQD5LnbgEug+tFR8d4tmWgdsxeTjKFiy6y3TUdwDaR05GJUU1Gte21jRn2ukAHSpF+mutuS3wxhNMQXEG4235R6b6qn5b4lJk+quZoIX2kCKqsx0rGwdV+8LMD22SoZLxD3Me1sCvc69+/ZjYLXOkkWF/L38bVKk8WKvJHmo4j9oV2i6rCVB0kI6u9USAx0agQSGNGsVaSBDict4p4eE3jlYysxhDOQ2/dKaRJ8lyr4kSq/E82yG1LIQfp0YsWXlPa5riHXS3gqowRdI5Xgllj4PGkyxbzsrDdgUzbswJNUCLWlNm1FVZF82XDJjv9exMar08CPoaxXNF9Irt3XTpOSimizOl5mmMkThxI7ojmiwMK9w1XpUiwQpBF+MUzTS1aGBTramvmmO1uIwPY0Ng6adfz2YvCW6sGXbKt0YwgqN0Eh7XQ0w1UtIkgvyeoD6bwTkcQ+p3mNCKb1I8o5piNxJOUxv49+e6eopFcAghgwsEHUCDW4I2I384ygi686qoubFCAOySOtd+lTIAF3YMq70y6hspBqjV4uGggmk9Y6V5dfNdfDY2UZP7t35qo4jxYZaHqzCUqys3UNLIJHK9KERhF37iLaq09xJxZjMxOWJ25amZPK3gIWrWOLi1tR3ZNvDOIJNEkkbKyuoII3G9YqWkGCFwvYWuIW1M6pcoCCy/NXgE1Sk/ziDde2/qLFpiVGU5cy2ySUCTQAF7mh+vFQFAEmAuZcFy2XnRnnkiaQ5mWDKMdEiq4ZWBWGzH1dWqmIBKhL8jHSS9ggAigc69Z3N40j/lOi9DGfLpnMP7jvwur3h/Eo0zSiXRDmHCoAzaJJlYm5GgQlBboSpJ1VYNXRoWuy/bUX5DlJgx4RK5i2W1qB6VPpfz3lOwxRc6MERgiMERgi1ZmcIrMxpVBZj7KAST+oYASYCKLFxSKSMyRSJInujAix5BN0D734wcIoaKzWOLssKm5X4VJG0jyuZFe2UyBtetmbqEBmPTQqIwEA/Jv1IxdxkVEG3KNPHmtMY5ftB6991lXrcOjLh6YEEkhWZVYlQtugOl9gK1A1VjfFZpBjyE+BuFnnKkogAoCh9NsQqrLYhEocroseczUKE9ndoIsBZWLCnAphYY0dxZBurMkRa1O++S7cfEzYLM1Xbxpb0ThiFxKvz/CY5b1g77GiRY9rG9YqRqt8PiHsEBLnNPBMqkJeWONq3BZQTSkOdgCSO2yANwN7wZmLgASunC4gvJzWAM9+AUrhHBG1h5QgA13GCz95YnUGJACEb6NPknFnQ68nme69Zqq4vEQ0sYIB9e9UwtEpGkgFfGkgEV7V4xXKuLmkHnDgkeTkXNZeJiJX0Sxo1IXcBVdk8fzhZKiyt+hGjHktLHOpzEx35xbZejwuL9Qw+4rNJOgFq/jlbi3OaVnZ/PlfIKneNDuDuDv4O/viYIoe/z1XFxD8+K53dgqTBYrIwRda5E4M0WRymfUJIodzJFoptSz5hFkDlqsBgNls6I19MS4yIF/e1O5pK7uGeXgYI1Ne+yumPwRJgGcitLdN1sHQ/Tazdgm0BB2r09SaZ9O/D8V3UN4jI/M26WcpwSLKS5mF1hWGVohEh1gtpieRklYmtC6X0AELSsD6DGmZ5gtJ+3XaTFPGJ1k3uVcEPaDF9r9P0LC2qv+EccykeqJZ4UWMfItIiLZvTQC6QQfGwpvbajsPEoXA18SflZ4mA6zWmiouauK/b458tEskcQDhswVddhHasoK1IrNtSNqKgnwd7tH04cIO1j1qDSOfPZXwcLKINzTaL1G8eUx4TMzkMucvFnGzM+mKBpDJsS4OmUu6yITYdQQgAA+Wq2xVrnhxZAkm3O2kUjXxusQ5wJFh40H9f0jhnL+YkjjeGR8upbVuAsnT2GkpRAV1VW09pU0fIrE0bSh735b6rqxeKwiYcCSOfX0rtXkqXi2Xg4XmnllizExnkil1ECWHqhlBdF/IkU7Abt3oF8mrtzmxAEHrGx3GugpWyza5uNNInn4eJtQax0DLkcrNnys0rPFAGJjiBKa10kKXU+ltqtt7jUgKPmzoBHffL3NoxHYeD9uF/IGppHOOXdVA49yvJl2ilyqyTxLLqfJkxrGA9F5R2gs+pSbJ/8AEYfKWGGahmki+vntyHvCYWK3EJDzBOtAN6iK2kak3O3jkvJmfMtmZkmUxLpRJwzlJZHZpgsroC4UkKtEqATXnGjnfYGjeaa2Appva6jGxIw8jTe/deVqU5LoWMVxowRGCIwRGCKPnsuXRlB0kjZgAaPoaOx/D1xBANCrMdldKTeA8gmCaKVp2+7JYxRDRCzMHViUJPkMu5s9lXQWtfqULYvFdfPsa0rO+JjhwoKnVPIxmuVZwUowRVXHJpwoGWUM+5onSKWtgxUqGNigSL332wiQVphfTn/yAxyVLyM0hbNmZdLiYroKhGAssLVWKkHUCGGxBHrZJwESNf6XRxWIHNZlmBMSPnVN+IXGsE4golbicpbiMEZNL0ywsWGIayB7P2ij7FsWZBaT3/X6XS05cExc+3NMuIXOqrhfMWXzM08MEgeTLkCYAGlJuhqqmNqQaOxG+JUK0kjDAqwBBFEHcEH0OKFSCQZC+Yef8iIM/mowzMFk2ZzbEMqsAT61qr9GNBYI9xe4uOvffKiWcSqrOCL6J+ETK3BoFoPXXDJYs3mJjp+lgj9eKkVVgS2HCmys+QkKQGMJGkMRKxhXMjK+pjLGzHZgrGgRXkihpssUyZMzzEdDHMVPnNVtjtDXjLERorjinDBMY9YBCsGO5B2V6ojz83g7UTiGPyzF/wBqrMQsmCRsqrIcl5eNgVB06AnTukAUVYStOo2barN4gvJv1nVbHi35co77/RU7jXDvuUiy9RqpWkVAYzGNjGyAfIVPgVVA+BRswiSSJ/O/nffkarLBdldM/wB6JcyJebPZjLsjdOKeKTUPk09JbXc6dIeJdl7ra6AvFwBkaeXyR7HVdT3FmHnj+Qj9921uE/KMZheclznzJlso7hS5iuTQqCQsoVtQVT+UQSARRF+xINmxqunhcQMcZ1BHOdPXw91d8NzQlijlUFRIiuFYUwDKCAR6EXRGDhBIXOQQYKkkYhF5CDBF6wRGCIwRGCIwRGCIwRGCIwRGCLywwUJDbiKrxtopLA6KtEVc6bZWEnVA2BP3ekNfyX6jFoytNhN96Wj1/a7i17+GAiYkimxrPLbnOyds1mNClvav88YErlw2Z3ZUhcZ+IZy83RnikiDj7uUKZK23dowt6QTXrfsPONsNmeoPh+5752Xc7g2CMpzdAT7d+CYOW4pZGbMzMpWRV6OkEXFptWIO4JstX9KvTFSGg0ELLHfhhgw2V1KtuKZITwywsWVZUeMshpgHUqSpN0d9sSuRc5+FnCo8pxPi+XgBEcZy4UEljRWQ+T53JwKgLqIxVylfNPxSb/emc/rr+xjxcWCqlDEojBF2T4ecpGfIZaeKQo7pPCxFBkU5mbUyt5BK2Nt9xuPIn6rmiBaZjfu67sLHw/phmI2QJjevPTvoW3k3PpG7QOyXM8kkRV1KuiiIKUo2SVIJsAk6vNXimI13OkAzOs+xkdE4mXn6hEchoBSvfwmjifE44IXmkP3aLqZlDPSjyaQEmvpigaZjVcgBmCpWXkDKCPB33FHf3B3B+mIuodeqoObeLZiMpFkYllnkDbOdKKoBALEMCu5u6N6SNiQRswNFXLfCwQWnEcYA9e+hVjwDgy5aMKpJNDUWNkmh5Pk73uSTiCZqbqmNjHEI0AsFaYhZLxOgZSCLBFEedj52OESgJBBCUuT+IsuYzWRcN9w2uJiKHSfbT5P5YYgmrDUB2nFo+0HwXXxbSSMXRwnx77pKcMVXIjBEYIjBElc7ca4iuYgyvC4Ft1MkmZmVjAijX2FgKDdt++67b4BQt3wv5pk4jlGkzCoJYpWhcx7oxVVOpSCRRDDwa9tsCpTfgiMERgiMERgiMEVNzHxj7Oq1WpjQLbL5UVd/MSygD1JxBoJhb8NhNxHw4wN0qcuct/aTmf4RSaSVwFeSQJENLi+knTPdoXSpbxZIHg4u8xGU15ad/tdOLxJw4bhfxrQjQ6HueaspOT5Ehjiizc9IQGZ21P09V0Gr5gNht6eh3xT6n3ElMPjQ0QWDl3t5lKucyTL9ty3QlkURQpE6902s9QKvUPdJENLMS7batIU2MaMe1+RznRBPTfwPRaYZOG9jm2Iv8f1+ZaeV+Y7eOGUV1FBhIQilCeJF/wDC3SRVB86DROIcy/I73rodYpPXRYcRhNjOwciNk3YouJQclwaCKaaeKMLLPpMz2xLaAQtgmhVnwBhKLdxHOLCmpj60N6s+3+WKF2y0wsI4jsoXy5znmnkzuYeS9bOCQyNERaLQMb9y0KG/mr9cbRFP36qr4zHKZCpcFRGCLt3wn5kMWTymXkhcq7yLHIqGiHmlJbWTRprUqNxsfXAtEF0inP4XUzAnBzg1Fxt18uacOMcOiz6RmJwkkTgxSLoLDSytSOVYAHSBYseRRxVstkciIPPcKzHHDJDqtMTHf4PNUPKeZzQ4hLDmJpHQPIQKLR6WBdbZu4ML07AAaSDdqcWxSMoIiw5Hb97kkbLfHw2jCztFLabzPPb8rohiA3AF1WMhQLzSUp5XMLmM6s7Bekg6cYeN42GYDMC1uATQJUbUC5onxjYnIctjyINPBdj8NzcKAaXj09fYTYpyxRcaMEQRgijxZGNWd1VQ71rYAAtQoWfWvrgSTdSSTdSMFCMERgiMEXNPjIOJTImV4dBI0Uik5iSPSCwJoRBidhQJbbe1HiwZChMHw0iePJiJ8k2RETFViaQSswpSZSwUbli36sQUTXgpRgiMERgiMERgiUfiIh+zFgpICyhmGkhFMbHUVb5gCo+uAqRXUeNbLs4IjMWnX8++3NXnL0JXLwhhREaD1GwUUCGJINVYJ83g4DMQFyOurFhtiCFC5jwyVVzuf6mafqrG+qc10I9zpJibtEiKo2sggN63i75LAMoqbamOd666r0sRgOExzbaja3fqrjg8TZwZeeR43uJkYwm0kUkW2ooGU2gOlSKNjfFCMjzAiut/karJxaxn2k/lW38YVVQqxyOykAqFYUvU6ZJeSgSpG4u/B3BBMGZr3rYf1zXOMOSYPffoqbjPHMysvTCyxrINImWMOkbuH0kCjrYELYbSu539DLCCMxIppr47eq6voYcQ2/j8dwo3G+LZrNwj7NAYQPM0/TP3gKaQEBI3Us1nwVojfFiMNrxJmvPv8isq2BhHCcQT9xBiPD3rHquPfEtgeKZsiiNSVX9hFgOa89wIcZSziVVGCLrXKBd+G5aOxEy9eWHMBOoERZ5errDgrrJ2AAYhV1fQWDbECZpEwSdPDrQmi7+Ec4MLZienvpryT7wRlMMDQqir0mdVjXogayWFR6j4L7gn8a3xTEzB7s9SDBkz6qw/iQ43I/fTktnEuIwxS5I5hh9oZmCmI0rN09LlhYtKogG91A8+UOyucLUmb8u+axw8N5a5ulL3mse0bW5JqaUe/wD2cZrlyk2SJzzCsRMsUQlmdlRD8xWU6FbVYYKgjFnbYFiKJvG7cSkOP2394iokyd66gruwDLIioIpuO9Uzct59nQJM2qUIHYiNo0Ku7hQuom60EXZvY+GGKuGota82/M7ctFy4zcryFdYqs0YIjBEYIjBEYIjBEYIjBEYIjBEYIsE4IjVgoReClKXMPERLLFlkDl2kulogIl3JJ/NQNVepK+NsA3NXQd0+eq7+HacFpxXbe6bYhQrAFcBqsscSoVPPy3lmZ3EKJI4ppUASQ7384384qQSImi2w8d+GZBVPk8vLw80zSTZcIqIiorPq1sdQWNV30kWoHpe582H3mHQDv38k9Vu7JjYcj+WvP4XieIyTkBiyNKJSswEyUilUEakjpgOFk9Ta+l7UGIQbaRIofH26K/8Ap4w5Jtor/wDgoNCY5WaTUhSRydDMCKY3HWm7PiqxU3kU27K5M5W/7Epj6dUtaQBtS1QA/RiCSbo15Y7M1fMnxEg6fE82hN067/8ApR42FlGK/O8u3S7iVmjBF1v4cZu8plk6qRdKSSZmVwH6CSSGUOmktZJ/JoaaJPoQaHA/aST9oEf7iabCnj0F16GGHHBHeqc88WjEs8eZjbsV40l6SwpG1Gy0ahytepvY+DvgRZuQiJtMk+JjqPULTCMzIMeNx3W/gtXK3KsM2U6ueUzTOxaSa2UyLG//AMO4CkaQIxGQFoe9m8Diku+2woBSk3HnNb7LDFe8Pygg62HLboF45u4vNlsormFyzyKoWCYD73XYjJZRcbiwaW72oXeLMw5JyusDcV67A+YHNVLtde4Pp1rrZW/B+R4YtBZncKdXRdi8KyklmdEa6aztZNAbeTgcV2hj55dOVvIKMTinPcSrDjHCpHmizEUgVoVkAjIIEhcLs7Bvk28aTvpN7VigdlBEX+P7KyY5v8X2m6rcxz2kLrFmIJI5TG8joCrhVQgWGB7tTEqoG/iwLxYspIMiY76a/K2bwb3fxIM28P7Hnurvlzi/2vLxzdN4td2jghlIJBG4F7jz64h7criLrme3K7KrTFVCMERgiMERgiMERgiMERgiMEVZzHmTFl5HVtLBG0tWumrY6Bu2/oNzizRJAPLktMJoLxKoOGZTO6H1mJTJ5kDSuW+7066tOmSQraYwo8jybxL8VpggGm8DXx6Vney1IwQTmJ7p8f3c6Wy/FQjDqB2ZlHeYQojU91FYhRcWaKtXaLFFjVzxNhHj+T76Wqrt/wBL/I15Cfkek6c6VEHA85ks8M5NOrwNSSKt6iumXQrUAoCkoB6eBti4c0sy5bwOlqj1nqtA8YwOG2gFgb708/JTOZPizlcqxjhR55F2IowqDY2LOt+LIIUjxvvePd4H/pviMdoe8hjf/wBE+APuQvKdigGAonBPjDlWhBzYdZrYusaFlA1nQASd+3Tf1vG3E/8ATHEDFIwYLaQSa2r6yoGMIqvXOs0vEcnDnMlPmUyqajJDllZczKRIEAWjQog+boEmj4x4XFcK/hsU4WJcRbmJWjXBwkKP8Mc0+e4STPI2Yny8z9MFvvUKpSAuy7vTMQxvyPahzFxHei2wXAOqnTlOTXAmvql11KTPp6hpyLYrtuKI8bEbYo+C4xHhZXxWuZTsq9xmsV6xKL5g+KX8rZ3+0T9jFjYWVUq4lEYIujcF4TIeHZLM5WB5JYmmLmPpksBPLSsrb1tWoWQNq3xdhaQ5jzAPp0/BgL0+GxAzCEHWwivibaWrtqrjliPrS5WKWkh6olhbaVWZdReAlUURd/y7AEBltjsavgOdvEfg6zTeVvxWbDYRcGsjfnGxtWsaWXZ1G1YwBC8adUsc3RhYF1qlLPAQZCNNlxYj86X8hfWyMdGGJtPh87hdDHBzj0N+7prXGa5gs4KVV8xcFjzcLRSqpBHaWUOFcfK2g7NRo6Tsao4lri00UtcW9FOy0AQaV8YqBClzi4yVuxKqjBEYIjBEYIjBEYIjBFqzCkqdNg0aIrY1t52xIQXqqfl6UKHg1FzEQC5l6rM7amYN6q12dPgAiqAoWeS77nCJ5QPDlputsVgADm6/lQP4K+2TZgZlmkiWRVWMjQtLpOnzZFqCT+Vq9thDnZYind+/BbHE+lhAMu4V3g077KatF4zjVcYKzWHJFG4llBLE8Z21qRfsfQ/oNH9GKkCFfDxDhuDm3CTeFjLZrLCDiXRnaJmh6n9JWMfzCmjYkEWKFkUbx3YHF4+C/NgOLTfr8HpXWdVfiMFpJcLGqbOB8JiykKwZcERoWKgktWt2YizuRbHzjPieJxOJxTi4hlxidLCFzhsCAl/nrk+XOS5bM5PMfZs1liwRyodSrimBUjz+sUSCPbNSo/LXCV4LlZXzMzzzTymSVlRmLzPeyRqCx2BJP4nYeIIJFFdjMxheuGcvdYSZoFkkzDiR13jZXj7QpZGGpQVPa1g2bvxicQ4jPtBtPMGs692E6rqONhycMiQKT01sjk/jEzZjM5edy/2fSuoxsrtZIDs2wJNH5VANWCcQ4MOG1w1mazEX7kxZVx8JrQ0g3E9+vtoU1z5+JCQ7qCAG03baSSAdI3NkEeMY5SsGYbn/AMQvmf4myBuK5xlNguhB+nRjxsLKjmlpg3SxiVCMEX0R8KgBwSA6Sb65IWtRIzM24JI32HkjwN8VJE1WmETnEJIgIGYlYxTZaMOryHUA0cyjqdU3asp7TpUUL3U+nRig/aQQ46UuJjl5mvNe6MuIxzdJrcWkzc0pobzO66c3Mg0Qq0irLIw2KtTopYyURYT7tGYEmtvbGLGSHOAkDnqaCmtTC8h/D5XEaaW6o4jmhncoRE7VIokhkRSGIRw1qWUgEhTpLebwEsJkCnOk97eas1mR4MxoSCNfcbq/4PnBNCkm3cN9JDDUDTAEfUHFSIXNiNyOLdlMwVUYIjBEYIjBEYIjBEYIjBEYIvIbfEIvWJRUHM3A+qmuJikkYkkTSivczIQr0w+cHcEEH0uiRi7H5SecT0Gi2wsQNMOEii1/D+ZnyMJlFSDWJe9ZCZBI+sllAGomyRWxJG9XjJ4AcYt0hRjAh5B5e3h7JiGE0WSziJReW8YhQUs8Ats3nGKxAHphWW+qRp8PY2GxIo+vgYs2uGJnW9r6eK7OJaWsYOX59kxzSBEZqJ0iyACxIA9ANyfpiBJsuUVKpzzTCYetHqdTWkFWissTp/4gBANEg1uPF2LsZBI28f78Fq3h3kgbrTk+GPmbfOirPZGrkUoawSVordAlbPsxPgSb99+PoFZ2KGDJh+e/fcJhRABQ8Youc1ukPmTOT5TMrL92YWlAkCRPPKIz9FrQTuNX4bHFsMNcS2smekj3i/ou5pz4EDSvfZhTl5dhzA6vQWMtIJJE1aCWLL1RN0jUh2vQSRqUX64sHOaSCZpApbaJtfSDssDiFoABqNuVBXui4b8T1riucA/np+xjwaIELAmTJSviVCMEXYOSsw2a4ZkshlwdQkZ55A+kRquamcKwFksRpYKa1XtYDVcfa0unvvuYXXw8YY+tNjbvy7q35Ll+KaGGExSQoDrdNQEhYiQW8o7tZJ1FlYE2QSQSDVzyHkkg6Tp4C0bUppyu77AXMPfn49Qt7coyQhvszhl1a1hktbctZPU7gDe47Pf6VDiHmTffuPfxWrf8gCIe3S47HuqXgfF3yMi5eWKJSpA0wF2ARmbfVp0dT+jalqJAvbE4gBOck1mpifKZjnpI2VnMbjNoamSBbw78lacucXK5sZbLIsuWYSSM8eiLoF3ZkVoxR0nfu3JZvpiz2CM3hrXcz100XJxGC7DAzCvfvVPWMlzIwRGCIwRGCIwRGCIwRGCIwRUHLZubOELIoM5HeQQzKihmX8qrFd380VtizpoCVriiMvQePfwr/FVkl/j3Ma5d1QKXZiFC9ykuysY1QaCJCSN6NINz6A6Mwi5pM26etacqV8FdjM55Km5H5gjMDV09HVcRdBSqMCdz3VbltVjb6WN8Z4kk5azAmSCfGNO5XViYJxHZmWP5hW8XF8yxkAyjDQRpYyAI8bXRUsFIcUQykdtjc3hlEAg38x702qsm4WF/vf6FHDeaFeRYZopcvMwvpyge5A70JU2VO4PqBsWFyWUkFZnBdGYVHL5WvnnjqZbLNql6Jf7sS0x0FgbYaQSXAB0j3r0vDBa5z4a2SKxMdhMPDLvu2ULkgGI5nqq6SSzvI0bi9IoCMqy2pXpqp2Y76h6Vij3gBokEACPmmleQpC6uJZm+5vx3513qnAnb8cI0K4UnHKx5jiasH1DLx2E7WXqOWt/cNQC6vYkD1wAytpr8aeei7iHYeBLhB7/fnVOYwC4VnAolHmnKo2Zy6s0cSzNeYZlUmSOFl6UWojsuSVaYEEHwbIxrgzVzanStpuY6BWDjHdq08ymqKMD5QBuTsANySSfxJ3xg5xN1VfMXxS/lbO/2i/sY8ahQlbEojBF3L4LSRfZUu+rckYNGh97I5G+xJVl7h9R6HEunKBpf49x8rqIccEEaTPmuqRxBfGMVzkk3XpvpiwULmfMPCoZ85JEQqzSBazEcKt0ptKlWk1NYJKivXcV4Jx0te5ozGra/bNwaU6XrbrRehT6AIv8AHtTuFJnH8HuzQl/vQzvmJQZI43Vk1LJpH3cTA+VoCt/FjPDZmAAilMopIi43PWT51YuJ9SmIKdTTzPp1Txw7iaTF1GzxmnQ7EXelhfzI1GmGxojyCBnsQuBwymFNwUIwRGCJe49zSuXkEYTXJQZkLGM9LWql1YqUNFgO5kFkCxYxdjJEm1t6+c+QMLRuEXCZ76dhTYuPQnSC4QuSFWT7s2Bemmqmq+07miRYF4oBNu++SqWOAlWd4hVUXPcRjhrqNRPgAFmq/OlQTX1qsXDSRP6UgEqXiqhGCJR5c4tEubz8DNIGWYSjqjSuiVF/4ZodmsP+u/XF8RhaGkxB781tiS4DkO+9+StOM8zQZbpBnUtM2mIA7M3oNXgC9r/QLO2H03QTBpdUw2ZzEwlrlfKyrmsy7Q0jfeCQu02onqAKrue0rrYUiABasnUKjEeMTDaZpXlExp4C5rygrrx4kNJW7lzKO87/AGiaT7QAjuvSiRTCQSI02LCPUwBDG9UTEVZxYubk+wDLJipMHe8TG1FlimPuaKGg+fFPGnGK5lC4vwiHNR9PMRrIt3TC6I8MPYj3GJDiP4mFLXFpoljhOXYZmVXllJiNJG7xMlEKwkCqC8ezaaJ33PrilCBT3nz1qD49F2uN3RAd3TxB0ULmLgWXkIJE5mGpk6Tv1NBcWgb8mLqMtX4JNbA1uzFxSIbAHMCJi/WL6HW6luJlMOt+Yn91qtic0yooy6xs0zRgxavU2AY5GGwNlbZSQO/xQumGz6jc02Inoe6D9qcbhw0h+hB8xG037opfAI3izEjSosfUEaWrsynRGCANRrtaQjUAurUdtrwJZ9rWHfQb8txpJi0xCpiH6rCbkfmqchillxLOCKslza/aUi1AMUZwpO7KCASB61tftYxDWzXaFqABhknU0VkBgsl8v/FL+Vs7/aL+xjxqFCVsSiMEXY/h4J4uHwT79JVm6J6tL1GnmDKYtNk9tgg/lN74mBA9aVpz9138IGvIYTe/OvfXwC63wrOCaKOVbp1DC/O49sZEQYK43tyuLdlW8xcRdCqRMAbGslSw0+q7EFTVkNvuBsfGLt7r35Lp4fh87cx8Eu5vILPnGhzAjaKSEEENcjyQvCwoeV0WSFFjuNiybsDlZmbMg30AOnjvRXe5wA2uPM/qvtRR+bON9COZApzDF406MikRqHQWqsFHVHjts7yVvYGLYDASHE5YFxfx26+KszDzy4mnh7a92V5yZlp1eZswL1BWL0FHVcXIkSBiUjFIKYA6gx7rsVeWmrel9BaaVPOSNoXPjGGhs1m0crzzTXqxRc6LxCLOJRKvMaRfasuJgG6weJUZQ6khGLDfwSp39woHoMSAauFOlOi68HFAwy0mDcfhVOc4HCuYbsiRY40VIE0feoGHfKhUkojdq0NrO5uhc4jjhCJNf5bUsDTx397YInS4jkNac+4Ttw6EJGqKFCqKUL4CjwBjMkuMlcbrqDx/hXVMUitpaJrPzEMjKyuhUMASQatg1WaAJvFmuAa4EXHfPwEK+E6DCxwbNuHOXlVwyrqV6tGQkbBwKDKTWk0SAD74qB9s9j+/1opxoLszbFSOP5kxwuyvoatKvQanY6VIUkajqIpb3NYlv8pInl32Aq4TM7oXP5tMDTRZp1CEhIZFUSJHL50SrGwkIOvqFH7SdRJ8Xq1ucS0VuZME8xNrRIgldI/+Px9PflFKWTTwTlbKRrqy8SoCNmjJWwx1X5NiyaHgBiBjB7i/+ZmN+SzOK5hEewhWHFoRHCSNlWh6CrNBhXiiQT9LxU1Eq2DiF2J92qoeXJDBNFCwVmkhBkKkBkru1MHYuY2dyFA+W6AoHTofvBdatOehsIEQJ3ve88Q05LzBNevdk7DFAuRGJRKXGsl/vLKzCEk9OZDMrEVvHSyKPnUgvV7A7+gIrmhpaTAmY8FvhgObXSf17enNTQmhW0lgWLsLYv5BJCBje3oo2/DFQczhTbTSdfyrmLpG4dnJH0OpRM0g6idupXjACnXahlDmzSkHcem2NgAwmn2zB3nlXSi9HEwy/DAd338Ldn87xGXKGeKF0k6sbNBIhNQhQCsetR+Uyt7/ADUdsaZMJr8jxTKag67mOVPhcbHMzANPx3408wmLg/MOYRLz8Ii0omrpt1tcjtXYEshQNN6t9z5As4uyf7DI50gc+fT0mFk/BzCWivp+fZTeJ80ooZMoBmJwNo1agDZHe29CwdgCe0isGjNegVG8O+pNI3MKi5aSVM+ZM4w++jaSMS7PAZDEeghY3poEEihagUN71LmkFouI6EDXryiy2xGA4IcwWNT5fv8AC6BeOdcUr5f+KX8rZ3+un7GPGosoStiUWcEXW+WOKBuBx5fSSUdjrU0Yz9pldXF+WsUAPO+/pi7L9R5zTs7hehwnDhxa/MN66c11zl/KtFl4o38qtfos1f1ryfe8ZEyZXJjuDsRxG6puLtLE8ohQzysvUjie1VwrUV6h7QRf6LX3xZrQ4jMYG948F0/Ua7D2gHvx/eirsvwGbNRo+egSKZGMiBJGKhgTorQwKtpIBpqtb32GLFwYT9M0Iior+PRW/wBQwDKTNach1OvheyvP4AjfJyQSB3WRCGti0nuO+QklgdwSTv8AqxAcc0/A9hHouc4mV4iwtPffVLvBuYIslG8NzSTr8uXZi+lVUBTqIuNWAvvNk3Vggmz2/aHmADrv+Y5LqxOFdi40MtTr157T+1A4lzRnGDMZY8vGNzShqH9J2NVXnYfiMYZ4NF6A/wAbw7Gy7TXuimcA53kRFOaKzRse2aI7hfdl8OPcqb+hxYOzGLFcmN/jPtz4Jkd27/K6FDKGFqbB8EYheSQRQqg50zghy5cKXmJCZdQDqaVz2oK99N70O0XXnGjGBx+6y1wJDpigv0t8hLvA89NHDJDnoWjYdR4SdDBlsEwlg5RGLHZbCkHbZTjTFYHuBY7ab33tJ5kSV1uAOIHYdo8tPPz9Ew8rcdjlgUmTVo0RtKQsau76QhUA0rMWUdPyrNpobYpiYZa6IjWNR+r1sYkLjxcN7XVB8VP5jzDplpTHevTpTSyI2pu1dLSdoaztfrWx8YjCALq2v5V0VGiTCq+WswPv8xMZEtgSs5Q9ICNEYK6MVAYpqIvz5AOIEuOVtek184/pa4uGWADdeuMxvmc1FCNSwxFJpXpSGZHDRxLq8nUoZjXaFA8sCqWgTNSDQaTSfxv0oag5WWupOb5fy4pzGGZZC6s3cQ0l6wLPynU3b4tiaxR2I+IB78FLHFzqrby1GY4RExBKMwFF2pC7dMapCWY6as+4IGwxL3BziW69L62p4KuIDMlWOcyqSxtHIoZHUqysLBUjcEYqCRZUCWc5ypolbMZd26pUC2NlQDdRkmkUncqBR0j63OYhoAsNN+u/Karuw+Iw30xG+I77KteA8cGY2KkMFUlqIjfUtnpMfmrwR5Fi/IJs5sAEH8jrsuXFw8jiFbM1YpdZJE4hwz+EswZonqOG4kMisyarKzFUIUkstoGDVVNuQK1l2GMo11mtqeA73XU3EYzCAN5qI7091E4lyrmllzOZR0MytHJlZX1OQFDBodGwRDdE73qPsKDGDcMNrliC0UFxXmtBiYT3BoHnb49/ZR+Uc2xEJlARnolLYlQxsBi27PubJ9bxQx9QgVv47+C9DEaTw8xBg02XROIOAjavFFiACxpd9lG7H6DfFK2/S8TDBmQqLheWaaSXqUICkfRC7SamDNI72LUnUtKfFehxMNAiubXaNF1YmKWw5p77hMGWySR3oUD3PqfxPnEArle9z/5GVF49lEeCTqHSFUtqrVp0gm6G5HmwPIsYXKvgvex32XNOqV+Bcx505brZnKuqIDfaeo6qFPVEYspfdSEH0s+p1eGTAMk66d81o3DwnkyYI0Ijuq4hz/mjLxHNSFSutkYKw0sAYo9Ooehqr+uJIinfeo5Lne3K4hL+IVUYIvpL4NV/BGV/Gc//AJM2KlTonisVReWQEg1uPB/HziQUk2WTiVCqs1x2FNRaRFCret2CRk3QGs7CyQMXbhuJiPK61OA8AEhch4BmGkmzDyX1JCBIT2KJUsGJVZy0mkX3gC9LWPU34pv8eVtaHWwjppSui+g4UxQjU/G99bACiXfiJxi2+yK/TAQvKTfcQpMcQo72av8AR7YxDYXL/keIzH6IoLnnsFZ8rza8hF02B0UrD2ZaJU+53H68ZPE0Xof4/EBwWwbXT5wzjskOXaVXdkhVhIhU6EZIy6SF6BEbKNJA19zKRvYPXhgYgaCKnbXw5dWiKGkFeNx2GxuMQTH4V8eKpmDlmV49QYmWLXqZXMfdEV2N0X2YA9u4HjFHNgSRe1O9rrnZhloc03ge6tuKZHqr2abqu7wVPpsPqf1n3sUlVwMX6bvuskBY4s3qip2bLhtSxsdUNHT0w0TadTH8kmqBJPbjQDEwnS0wSfPnBFtqXXXiY+CW549vW/fimrOyyOqwI7apVK6wbIioKZleqBXUpB3JLfpFWkipAp77Rz9vJYRhtOaeYA32VXzHyxHl8qpyavHIpiiDo8upY5JgJXpG3anZix80CflFXbiOJLnVuaxBOn68lkx78Q5ST799ymjhKo1yqbLeR7HyRvve/n12PtjnylsAmVOM538DorGVARRAP47+NwcFgCRZLPC2BncQ2TD04ppWUvrUK9RrJY70NFjuO/1J20Li3DBdrJAm3MiNdOmy1fDqJjy2YSRQ0bK62RakEWpKsLHqGBB+oOKlpBgrEL1Odj+B2/QcRzUgVSBy/C0AnXKxUqOkcSimh6ml7cFTqjsFOoxv0re8aGXNDnOqZmb/AL1hd724YIBkU7pF1IzGczzzw5fMhY48wHR3jZWCukWuomrVTBJQQ42oU3obfaWy2hbvqDTpSlt7LH/xs+4CfP1/X9OmUyyxoqIKVRQ/D9G2MCuckuMlepRsfw9MQo1C4rHmJmuQTorBQOnGySKh6jVICCdeuNdh4tjfjbUgYZjKb3IIJ5coPp1X0Lc2I05TcU1pNzz66p4yfMzSFmZCGEYOlQZO7Sx0IB8zXe34e+KGCQNJ1pTn7rkPBfTaAVp5S5kOiQTFGdWHbGrq5AROqWQ6iCrtpJNC7G1Y2xWMYBEidzvQDTTqubHwvqPGU6axf8W6W62cfNTSUcvlMw6sNSuwKoykAqVKhj6+GC+PwuhYBc+A79iVmOGEw54Cg5z+Es4MxEojy0TVEGdCz6WX7yRSWF+SoUrd73tiRkaAYmkkfHdFJGFh/wAScwsfG+vY5pr4YDpphRU15vGZqscWJkGZXzZ8Uv5Wzv8AXX9jFi4WSVcSizgi7t8MObslleGZWLMZmJJNUoKF11LqzMpBdbtAQwNn0N+MMhdZXa0kE0pzA/tO/wDHLh/5/k/8RD/qxSFVZ/jlw78/yf8AiIv9WJhQqrmXnjILA2jOZZ2alUJOrdx8a+nqYJ/OIB2xdgBNfifCSB6rTCOV00pulk84ZWTVBqynS6ci6p5YGUyahp1BZO6I7saBLemkijcBrYdmOaR/GRSNyL9YA5hdTnhxmf3y7pHqvTccy8UsjGeCRC7dN43WSRtbK+onUDGPvCunSBSaST0ySxWNc1pB0qJoIEW1tvef+QXXwvFMH8jQWB3Oxm3XqvPFZeHzBw8uVLOpUyaoS4sVYffcehxz10Xa9/C4oOYtk60lacpncll40ihmiKqd+9AzbbliAATtV4q6VbAxeGwmBjXjzCduROY8kscjSZuCIs/ySZiMUqdq0pbtBADfXV+rTKAAAvH/AMjjNxMSW10vPc39VbcRzfBZ2DSZvJagwcMuZiVgwINhg9gmhdVdC8XDnCx778tIXE17miAVaNzZw4gj+EMoLFbZmIED6HXscVFCqKs4RxzIQlr4jkmUqii54jJaahqeQvb2unzZvUbOrAxpNz08vP0otHvDojQK0/jdw78/yf8AiIf9WKws1Xcd5lyEkdLnsmdLBtIzEFmgdlJkAVrIIJ22+uJa0VBWuFiZHApW4VztFlW0GbJrEC5CRTrMrWBXeo+5K0PQqxMgA+U4vlBGp5mAfKa89QIrcLfFDMR05gJ/PfTmnPJ89cPkQN9syyX5V54lYH2I1/5ixihZBXK5uUwuXpx2KWX7EMzHBGJ5ZpM2MyEWQlpGUqQzqAAyjQW30714x252NH1BU0gHT2O9Y8NV2Z2t+6ZNIE2150np8LpHBuaOHxKY/t2TCoSIwJoUCx/kIKfeh6443HNXz66nxXGY0W7inOHDjE6nPZamGj7ueMsNfbY0kkVqvVVAAk7DEBvfftrZQBJSXytzrCuWn1ywddZSVR544uogodrnSGNByGNWavTqxo/CaHNE0jrHZ9F24zml0yIjQg6fn8q8h47li8LycVyjaJZHZetClxOjaI6Vz3I2nuv0PkHFczRMNuAPyeh7ssHPaQQOSY/448P/AD/J/wCIh/1YzylYry/OXD/P27JmvbMQ3/8AvgGlQucZfMZNIY9OcyikJTos0IBcMTrouSGtms+u13QxbFcXuLiKk3+O7bL28DHw2OguHdfdQDxVCDHHncojup+9LpoG4/KLnSasV3EnegASLYWQODnAwDbv3p5rTiOKYWwHAlXvMHHsg+Ujya5uJVZUV2y0ka0gZA25ZtAJa67jpVj6YkFz8U4nvXn3aq83D+mwklxtpU+CdMrzVw5EVBn8pSgKC2ZiY0oA3ZnsnbydzihJJJ/S4lt/jhw78/yf+Ih/1YqQUWV5w4cP/P5P/EQ/6sTCmV87fEfNJLxPNyQukkbOpV0YOrARRgkMux3BG3scXUJbwRGCIwRGCIwRGCLOEojBFjBEYIjBEYIjBEYIjBEYIjBEYIjBEYIjBFnBFjBEYIjBEYIjBEYIjBEYIjBEYIjBEYIjBEYIjBEYIjBEYIjBEYIjBEYIjBEYIjBEYIjBEYIjBEYIjBEYIjBEYIjBEYIjBEYIjBEYIjBEYIjB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36870" name="AutoShape 4" descr="data:image/jpeg;base64,/9j/4AAQSkZJRgABAQAAAQABAAD/2wCEAAkGBxQSEhQUEBQVFRUWGBkYFRUVGBkUGBwVFxYWHRcYGRcYHSggGRomHBcXITEhJSkrLjEuGB8zODMsNygtLisBCgoKDg0OGxAQGywkICQsLCwsLCwsLCwsLCwsLCwsLCwsLi8sLC8sLCwsLC0tLywsLCwsLCwsLywsLCwsLCwvLP/AABEIAMkA+wMBEQACEQEDEQH/xAAcAAACAgMBAQAAAAAAAAAAAAAABgQFAQMHAgj/xABKEAACAgAEBQIDAwYLBgQHAAABAgMRAAQSIQUGEyIxQVEHMmEUI3FCVIGRs9MVFjVSYnJzk5Sh0hclM8HR8ENEg7EkU4KjpLLC/8QAGgEBAAMBAQEAAAAAAAAAAAAAAAECAwQFBv/EADcRAAEDAgQEBQQCAQMEAwAAAAEAAhEhMQMSQVEEYXHwgZGhscETItHhMvEFFEJSBhUjomOCkv/aAAwDAQACEQMRAD8A5JgizgixgiMERgiMERgiMEWcERgixgiMERglVnBFjBJRgiMERgiMEXoDCUXsQnBEGE4IvBXBFisEWMERgiMEgowRZwRYwSqMERgiMEXWOR+UOHZnhqTZtNMhWYvP1pE06ZpVVwpbp9qqPK1tvd4rJzQPJbjBJZmC1LylkHzUaRRFkdQgDSTRqZLZtaEsWIKA+pUkADc3gD9s99z5Bel/osJuEXuGxFZ/GvldOC/DPhd19mJ/9ef/AJSYpmcuA4bSJhbR8MeF/m2/t18x+9xIc4qhwxsgfDHhf5sf7/MfvcRmcn02qNn/AIfcIhUs+VYgeizZgn8AOr5xYElaYXCnFMNWjJ8lcGlVWXKSBmqo5Jcwj771Rl329sRm2M9FH+mc2M4iVEzfwwy/UJiy1xEEgdeYFTXyi3BJ2JBog35qqkO5rqwW8GMMB85p5x6aeqXeX+VcizvDmI5GlWRh3GaEEAH7tCHp3XQxPi7JGw2nN9sjS+/fsujH4XAa61D/ABNddKmfGsq/z/KPCF0/cdMHUdUk2YQaY9OtraSqAYf8rxIBNqrkbwjGTn2milcvfD3hs6tJ9n1xGjGwmzA2IHkdQelGjRGqj4xDpaY1772VOJwsJuUNEGKjvuit/wDZfwr81/8Av5n97iuYrmyBL3PvJHDcpkzJFl6kd0jjYzTmixJJppCD2q3p9fTEgmCung+HZjY4Y63vW3dly2bIoPyb+tt5/Ximcr3z/iuGAjLPi78rIysVbrZ/rN/1wzlT/wBs4T/j/wCzvypuX4VCfKX/APW4/wD6xIcVP/auE/4ervynvlHkfITG5oTIsjFUHVlXpsqB67HGoMOpufGhR6knSZYDyr5x+PVeFx/CNwcUtaKX118U2p8KuF/mp/v8x+9xXMVwkNXv/ZVwwf8Alj/f5j97hJUQ1ZX4YcNHjLH+/wAx/wA5cRJUwFA458P+HRRMyZRnaiQBPmTZ9AAJd8S07rTCwmuJlQeCfCyBoVObiGtjZp5l0g12qFlrbxbFj6k/kg5wmRRHjDFAJKuh8LOF/mp/v8x+9wzO1WWULXmfhfwpVYnLNspO0+YJ2HoOpucRmKs1gJAG6o+UuQ+FZiJ/uuq8TlHPXlBsKtmkcDyTvXocXObK10XW/E4eE3FLG6K5/wBmPC/zU/3+Y/e4yzlZ/Tasj4X8L9cqf7/MfvcTncoOG1ev9l/C/wA1P9/mP3uIzu3UZGo/2X8L/NT/AH+Y/e4Z3JkC4lz3w6PLcQzMEC6Io2UIts1AxIx7mJJ3J8nGoMhZG6ocSoWcEXQ+Q+DLm44ctPK0cc/UOkFi8iRO7FEqwiFw5bUBui0Layc5wBLRann87eJ0XqMxCzhRzJ1vUfFDGhTjzHwtIssXWNco0bxKrUr1GslKKRyAnd5uxZJo4rhlxN81/b9dhdPDPglrTQitJoOz0BK3cV54HSV41cwg6XlRgGZhJQCHdjGSNLNQNSAg2KOjcNoMUm8EePSdR0tCwbwxLi6aAi8RWNtRtERyXvgOSnzs/wBokzEsaKzqYULBNlUKGL+QKuqNnc+d8n4mw772W/FHDwAMNoqN4rOtPyNk8QxBRQv8SbP/AH+GM15pcTUpA+KnFlZfsmWe80GjmZIxqkCpqYaaBOuwGoeAPSxfThNyjM6x37t3oujg2hxOYx7npvb1opvI/LgRxJJ86hghP3pOrSDOZGAIkZRRHgAke+MXPLjAPe0bBacZiHIG6divh/ZonvpViIXnF0hc754CQzGaFkXMga3S6LwAlijAkAxsyAHdTdbnxi7W2JFPn1g84oPBetwzXY2FFftBg8zSO6a9d2U5QmzatPnCDcTpDAgbLrocqw6qsX0M2kWBZANG6rEg6Cnr/fp4LmPGNDQy5P8AInmBIvNCNxqNVLyuYfhms5qFY8tS6ek/USNRW1kKdizD5fAXe9sSG5nZQZJ9e/KqjEyY2FnBALdNwpPEOOQsTrfVBda1AKdRJFCxmjrZy1EFQQQLvxirWYgdAvWekVnlB6+ahmGQ0EDS/wCPPspF524x3w5NNbRxFmkaUlmeU1trb5iiuzGh4OLFpLMx1qI0H7Xqf4/COHjB51G3t4STyCXOKcPtdaD8dvPvX1HvjncNl7TgDI78OexVEh9T6e/n8cVAVApUUh2PpiZVhMyulcg5lxl2CqXkLmRG/IVkDUrAEGmUsoPizv6Y6WFoAny69heH/lWEuDjzEW6V5FdQ4XmxLEkg8ML2/wA/87xDm5TBXz7hBhS8QoWKwReWjB8i8Qpko04Qkr1WCiV5kW8CpBKUcxyXAqt0XkgcqKlTRrtNxbFSWHuDsbxWXAyuwcZiRFK0UPgHFMxPNPCyMBlmROqzBRI5S22UeRsdtt8SSCAZ6wKcuffitn/SaTS+u/RMaSyB0UqKN6rO9Ud1ob76QQa2OKiCudzWlstUw/XFFkCsOaBNX9Pf6YKRVfMvxCzIk4lm3UggyAWpBHbGincEjyCP0Y6GiAssRuV5al7EqizhKLtHweyzGPLyBpNISbUpLaS4nlHbe2nTIpIG2pQdiGumI4ZaATbvn8eC72uA4WNzyp31TPz9w6aSLXBCJWEciMVNTKr6dTRKRUhIFaSR4Fb4nCIzATFdbGLT3yNE4bH+mYPmNKGO6aTRIUyR5eMKV+zBdKhX0hiDZDlA5buIO7USR+GAa50vNRqe/wCgve4fFw2NOGwQBaTf8yaRuuu8HjjWCIQA9PSCuoENvuSwO+okm/reMjcr5t7nOxCcT+Wqmhq381Zobk19PfFgJVHVokrkrhizK+acEvKzqpIGpYgxJF+mpiWavoPTE4gBMbe69XjsYsxsgs0CPJOmTySpqKqAWrURtekUt/gMJK8l7sxkqQ7YKAFz/nbh8U3Esh1xrjKlXjIJDan7b9Agpi5J8Koo6gDowmKc++v7XbgOcMDEFhWtbkVHiBGlbG66Kq14xVedCgccybSwuiP03K9rjfS3oaPkYgtBFVphvyPBNtd45c0k8lnMZiVnzDQoIyiL0QJFeNBIGiEmplU6wrGu760cWflE0MzNd949jbxXdxTgwZGTF/O9I/rmpfN/KPVQLlgFAWlUV2lVpdIbbxX6sZl0mTf36ro4Hj2saWYh6HvYrnXEOHZjKBhnYGjFKPtHmJgtgE6WYRHc7GvP4WNRRetw/G4GI8yRMCTYU9r6xtpJUpNBJKspAP8A3/7j9eMyNIXWCx1WuBr33qLLesJAsBjZ0gMaXUSKu/bfx6XiWjN3VHNyCRJNQJtJPxyrEiphdB5RbpqSaB2C+av1of8Af441BoVzcW3NA8+uyYuW+ZlSdIZGA6harIA1eSfoSSPoTt5OLMEgjb1C8f8AyXBjDAxWCmq6ErXiF4yzgiMERgixiEWCcJUgKh5oz3Qj6oWR2pgqxrrtgpK6j4UX6nbGRbLg8uAAuDrNO7rowQXfYBPv8KNyfw9o4dbySSPMRIzS/MAVG2k/LZttO1FiMXcSKHv+rK3EYmZ8CwoB6Kdx3hS5mPSaDKdcTHUNMgB0t2MGI3ogEWCRikuBlphUw8U4bp01S3wriWYZ0ys7zxSl2KtoS3WDTrNnVpha9jue4C7BxvUguEQPOvpPkunFGDlDwBsYt1HfIwVf5vhruHHXlAZWXSCq6NS1asqhgwO4N+cYZ7UFN/x+lzhzNWr515/yvS4jmYwdWlkBY1bMYYyzmqGpmLMa9WONwZElc7jJKX8SqowRdl+D3MEcUMWWmpOoZTHIxJBkEhJQk7IdJBCjY1dlmIFXYc1F9te+9F15HHCa4A3Pv79jVdWU+oIP1G4/XjMiKFUmVB4rCFhnZIlaQxPQ0Bi1KaU35F+hNYlokgE0V2POduYmARqk/lzmOLJ5dIAmZzMnfIyoA0qajbK6lv8AiFrPTUkjVeNXNzfcSBpbvSk0XTj8OXPL2wBHgYvG+280hT+ZueoostI0QlRiNCSSROqpIwIUkVZo+lf++DcMa9/hVZwTpl72j/2nYQN/lXPJmXRMpCIyp2JcqKHVJPU9yDqsEEk3d2cZuJLpPe3osOJP/ldPfv1umAnbBcy1nFSrgpT54yGuTKsxJj1qkiWdOnrRnXtvY/Gt9x7XaYrtPW3fwu7gyCzFbyt33dOccgYAjwRY/DErzSIoh1vY+DtgiR+TZDFNmMtIV1JMwCRoESOJgzRAEDcMBq82C1YPFo28zTv8ruxyXs+ppt6d+6Y8nntbaXUKa2o6t9wy3QGoV6fX2xk3Ea4louNKTG8TafjdcxaWgFTGWxTUQfIIsEfW8TVRMVC5hkOQsnm8xmBmZpXmDlhHGVjRIrOhQgUqBRoA/MO6qONmk5ZiB5+ffJdePi4jAJJMjUmPKxpQyCpXF/hLAIkGVvUt6nkdmJo2hKAU4FVoGnb67GpJmfZWwePc0w4SJF+VpqJaNj6JHcnLt0Z2B6JUrONYhZ3UkDUQAGAYimPp64gzGYWNxqK9le7hcSx/2Ywgisk0NSB/RpapVnk9VhnF7gixt9CPb6H6YqKmV1vAc0gJp4LzTJHmysgkeB11SzPqYJpQ6RGo7VAI3Fams3uBfR9rmVInTTzXz3GcBFWCvL18dU/Q8UhaLrLLGYgCTIGBQAeba6FYocN4dlIqvJAJOUCuy15LiayuQtgAAmxR3utj71eMwQVtiYBw2glWIxZc61TShfJ87D13/RihKu1pNlWZri4VgF7hvbeaA84kXjuV0M4fM0ucYSlxnm7LzmBQdSEdSZEXqlKTUCwHzKPl7b3avfFnYUOgnx9PDoV1cJhOYHOAJNh0i/73hXj85ZJQgMjBnrQhRg1t8qmxSsfFE4HDrcd/C5f9Ni0JgTuVJ4NzHDmX6aB1k0GTSw/JDKpsjawWG3/TFCwZS4d/pRxHDvwCA6s2IUXj56LqQ6qZjojDqzDrkErenetrPjYecQxsmYmKmsUWuFitLMrtFawZpSsfUeMSPsFDfM4W3CBqLDYnxdYktJkgGFzFpZQr5z+KA/3tnP66fsYsaNssTdK+JUIwRdM5OycJy+UcypHIyZhXUR6ndDmJNLA+NaMi0WsAMfTbEGoIInx9+vKuy9bhQ76bckg1rpfv1pquvcsZFoctErHUxXUxI0ku5LNdnzZrck0BucUeZee+x2AFxYrvvPf5ULmLmHojpQRyyzudAEQHZd3JZ8hfwIuga84sxrRUlbYfDPOXEf8Ax7uFu5N5aXKQrq752DNNMwBkZ3bUwL+SAaHn8kYYji88tB6LDGxM7r0Fu+9lfmO7Dbg+QdxX1GKLKYqEqcmoYps1le4dKVmRdSkCCQgxClG3h6vfbcnFn19P335Bd3FOzNbiEyXb35+E9VIzfEZZ3hEBmiT7uR2CRsHjctUYZmtW7RqABoPXnFhlZIMHTpz/ALhYswqEmP6vT8x7xSx8yZg52VY/vcqARrgqUI8QbVGSaCOxYWO75QBuSVk5RhgOEHnS/nTSsRrsd24Ae1tp173meS8cd5ifMPl4kEcaHpvMZQ3VuQMEgEFhw72tb0dLb0N5ytyuAknlaNTNRHrWynAb9IlzL1vQAWB89xvqrH4fcyvPqhmvVEsdsyiNg7KdULJqNMpFg7drL6gkniteaw4rADTmb49+viE7jFFyKn4hwKOSQyilkKhWYAWwUkqCfpZr8cFvgY/0ppMpF4rw+VZhI6yx5gTaoFSaSaF1VFMgX5VhVlQ3rAHc1ee3PEc5p+2CI2AM1FbzPLqbV6vqMewyCRyvpBPTTnrUyxcN5sVjCkph1v8AO8cymLSWCqyWdThmKAbVbEFtsasYMRpxGzFoIqCLg6Aj8GKrnfgOiRWbDUjdRvh4gL5p4EiXLllSJkfqFumDvqDMNPcQF2KihWwxZ0mriSdZp6QP2aq/Gn+I1HKKeZ1nQJo5hzZiy00i7FUYg0Wo1saG5rzX0xSYXPghpxGh1pVfyVkmTKqZJWnMrGXWwTcPuKCCqIo/pxJoYiOSvxLw99LCle/JUvGvh+m7ZGo/fLsaiP8AZkbwn1oWp9heoQ4T1XTwn+QfgQ01b3bZc9eKaOd4nUx3YkjJAaiFqW/SvHaSO6wCCDhMVBt336r3cPEZjQ9tRUdeZmtO6VXjI5Yqw+05sohOlzSMHTuC9UuAJGs3bAnYetYu3FMjK33vyi3gssbhSGEgxbQTtBMeGnjY9A+G2cVjNG8RjzCrF1Xa/vwqaBKhrTosHx6sbAJ3h5Dvua6RJ5RXxXhcSHNdlINN/PTr3YPobGcrlSr8Q83oy1L1y7MCEyxAlZR8wW/TcXQwYYcIjxErr4TCzOL9GiUuwcN6EKJIQcwYow4ttJiUlVGk9poGmoAX+OL4hL/4WmPHcar0MDEBdGgm8T4/lOvCuAwxBToVpKBLsAzX52J8C/AHj0xnABovNxuJxMU1NNlKfMQdYQs8XW0l1jJXqaNwXC/Np2Iv6YmKLmBVXzDwdyRmMpSzx2QDq0vtRVghFkjbe/TawKgSDI1v331XRh4oy/Tfb2KiZ3j3WjMMayxzSAAMAp0sQdYTX8zKPNrtqF14wcwH7hX469dNVq3hi0yXCAlnhvEM3HCyjLiQxNMOtmHiVQ6M6nSIRbPRPoLHk2RdyMP/AHGJAoJtte3xst3APIAJM+cUifDpHmuR83tIc5MZyTK3TZ7CghmhiJU6e3tvTt503i1NF5mJBeSLSqbBURgi638PslG/C1YMzTR5guFC6mQMTGNII3QhnYsNhb7ijUE107r57c4XfwmKWEB4lsEDz075K6z3OubgRZ80oEcZQTJApYMzkh9JbchV7vIoldyDWJ+0yGi8xy69em9Nul3CYTMK0mJPLnHdJ5w5cr8L0ossg+8Ybk2aWyQPwF7Ch71ZxQuzFc/GY0uLBbkmKsFwLw2KlSua5XNZvMZ7NPw5FClxHNJOHj2gZlXQ5VlbuDmgpNNvpsE7OhrcprqPGJ28D5SvTf8ARZh4YeJI0tIPPlppWbXt4+VZ44m05m2t3VRrRdROurjZSE6lnTuKNbjFC+uaPavmImKT4qp4rCeMmWAddu/ylDl/JSGMq7rG6apIzCph+1aZQxla9MbMxGlGLEgMW00QRs54Do3oZg5ZpFJNLkRUqX5ACbmLi1rm/l4zomrl1FPEprm1yLCC3yglZZC0cUyLah4gpC+CQ7HxZOX+2Yv7DUcjr6LmxiMgIFbGtqkiE7QZdVJKqqljbEAC2oCzXk0ALPtgTK5i5xgE2tyW7EKEYIqXmxIvs7yTEoIlaQSAKzI2ll1qGBFgMdiDeJjMMpEg0I35Fa4Ic5+UGPhcy5T5TfOyF5ZScqEKI0Ex0uTNreNSEFxGhqA0gNstVSxmc2jRE1qOUAx/ygxO3r6GLxDcMfaZdfNr584FrdF1vhXDo8vEsUCLGi+FQBRv5ND1+uIAXlkyZUzBQjEosDBEt86cv/aUDxhesny6jpVkJGpGIB9LIPofoTaJXbwPGHh8TkbrkkGXMkLKjgkMyk6kmC9xoWNj2+PxwcMroI+F9PhvDgRNdvyrbLM6z5eSNpFKBxqVgulSNwVIIcMQNiK2v2xLXQCN/K3cLHiuGZjMhw6VqO+aZ+GcfzUTMsjrmI9tDOoSUG91Yp2keKIXEFzXXAHTv5Xln/F4cTJ7+PCiWnzrvxDq54ZjUQskaQBnijQAKFcoWtWKt52JLHSNsbAZ2/YRHOh9Y6x7qWB2E36QtJrBj0vfX4CtuW4WzedMmaF61YRKGpUy6ErpWN6fuaiWIo7EVqGIc8QGtplr/wDbmbSNtOa53uGHhktNbczuV1BcYBeYuRcu8EkynMarNmJMzJJk3leST3aRhpUWaQBRQ9MX0ULrpGMyrJLiaKLiGbeVpBUYddba0axTtDGbYOoUBtFfOLB2xo3M/DIEXGlup5855G663NP02ZZ57e/fNRefiTlQBI6K+zsoBcLKulFaNhqBLMD6EaT6E4zZLXxSZodKc+wteGM4lKc/kLinPuXEfEMxGAAE6SgDYALl4gAB6AVjWSalcOJGY5bKgwWaMEXa/gtMFy51o9bjqMjdMDqSkqrEaWYnTYFnYA+BiuIKDz7H5+V3D78BjWmomnUm3furfnvMJFm8irxosJclpRpoFmBZXUUVU6EJko7A37izasIFeXt80W3DZyx0TJpaTa1TNfGNYT9A+oalIKncEEEEEeQRsRjIDLRedyK36sSSoha5BsfwO+KhJqEtcqydOaeBinzFogNQYoukSFrABp2q1/A+MXyfYHAU+T+t13cYXPh5t+U0hcQuFQcxwuF1ZHiQqdVrpFHWbaxVGybN+fXE5nTmmu/Sy0GI7dKOVjTJZ6DLQuaKaVSV1B0aSfugEGsdpu2sFR74s8l5zxU1p11rfaBaJXUcX6mCS6B5zIoE/wCIXAjBEYIl3n7JCbJTBmZVVdbKukdRUsmIlgaD/LtvZH4G7LwPO8c1pgvyumJ77B5FVPJHFNCJl3WJWRQSkW6oLCgA2RS+DdG96o3ikGAYIB3vTunlouzicMOAc3bw6fjSPJO4wXnrOCIwRGCKFxeNGidZAGVlKspuiD5XbfcXsMQZAltDur4Q+8QuVcL5SaHKmaM1NMsYiRo+nTdR2iGYSPSKaLSjbdhYkN641e9kkEUGs8oprQ86hegOKc2jKHfU7T9vPa1EZCUyZdpvs+YjZdeuIxsxtPOggdw81+H6TiGjMIcOq9UcX9sup7+Q7OijScU7ASkgjkFCawqajGHC9RSe6mXfwDe5rGgwSDSvcW7kV5J/rMOxoe/Bb+XM6sqF42cnaO2fU5CFtNmqJtmqrsEe+Ixa0urlzDeKHvwV/wAI4jFl5mlnpCY93dAO1D/80jz3EaSRd7YYYcRl775rz+MDMQAMO55U+NfNPuRzKyIsiG1YAg/Q++Ic0tMFeM4FpIOirZOW4jn1z5aTrLD0Atr09GotZGnVqtj619MRKqrgnFSUXNJpJHzgzCNENiHWdnV45zpjWKHSjaSxaNSSDdmsahhdhm/hEReTvAnbqvTLgzDaCPDyM+/pzXqXg9S5RZpnMxjCOVkDl0iOt9WtO5dRKh6Vu8jbFfqEyR/GZFLGKR77eilmKMpgQaxGkwT7bdKlcn+J38q5z+un7GLFl5ZuljBQs4Iu9fDOcnhmQh2CyfaLYncuuZnZUVbs7K7H6KB67QWiJ19uZ9gunB+0HEOnfynDjnAcvPGROtaEZRIO1kUju0tWw2BI8bA14xRpdKYWO9mIHN38508Ul5TKZjKGA5MSDLvIwZO5mjDudMixIzp0aogaQV+l40aWlprUDlBjQSBXxqu3PhPYQ5gEH50NPKgF9ITjLxDNRsA2XEqVZkSRY6o7gq5323Bvfe6xUBpE5q7Qe+9VxPw2H+B8DdKPO/OepzlFjzEa6gsraQvVjlUKqpJdIhZ938gLtuca4bYZnBE+3hvSxXRgcM0Avcbcj5zS1+UVTDynwoZcoCoUhd1DM6rI4TqdN28glRZO5O/qbxdiF1/Pe8eICjiCCygjp/Q9vVNoOIC4FhxiCpBVLzBwD7QYpEbRLCSY3rcahRo+V9PoRYIINYNpbvrv3ULowccYctc0EHuiVIOLcSaCOHVG04kCTSoyppj0+rOCplN7FV+YfLtR3DmyXEU0FTPgNKb2N1u/hsJkTNRTl8/BumHk3jMuYVxmF0yIdJHTZVLIzq5WQsUkFr+T4o35GIeGg07BqKU089Fy4+GGO+23d+aZ8UWK1zwhxTAMPUEWNjfg/hgDCKo4dy8sckkjMzPI+osSflUt00IJOyhiPrt7Ys9wcQQLfN/Nbu4hxEaRCuxiq50YKUYIgnBEt83cQTpmAM6yyjTH0+2SypJaEtQZ1AvyKsWRe8ilYB6inj15CStsHDLjMwO6a+yjxySfZVvaYx0dSh+/+mkR0m63VTuSQDteMnRWLeXlNRG+i3w2uJ2O57/pV3w74UrZPMA3omdgdMiOq0oRkhKfIikEBfSvXzjpcS0tpUbiNdRzWeK92HjUM5TTw5adPlWHHeVlMJEUSysFjWpXYmk1U6n+eNbeNOqzZO2Ma1gkcgpweIh4LvE2W7kTMq+UjUtE0sQ0yrEEURvv2aI9kK/LX0/HE4grIEefzXzWeOIeayr3PZVZYnjkUMrKQVIsEYziKqjHFrgQlfg3HnjeXLywyBYUBWUBRGQATpWvQAe21V7Y0ocMOmto1XZxGCHPzNoO/VTJubYUhE0zxxoRt94GJar0BaFt9BZ28DEFpzZQD5LnbgEug+tFR8d4tmWgdsxeTjKFiy6y3TUdwDaR05GJUU1Gte21jRn2ukAHSpF+mutuS3wxhNMQXEG4235R6b6qn5b4lJk+quZoIX2kCKqsx0rGwdV+8LMD22SoZLxD3Me1sCvc69+/ZjYLXOkkWF/L38bVKk8WKvJHmo4j9oV2i6rCVB0kI6u9USAx0agQSGNGsVaSBDict4p4eE3jlYysxhDOQ2/dKaRJ8lyr4kSq/E82yG1LIQfp0YsWXlPa5riHXS3gqowRdI5Xgllj4PGkyxbzsrDdgUzbswJNUCLWlNm1FVZF82XDJjv9exMar08CPoaxXNF9Irt3XTpOSimizOl5mmMkThxI7ojmiwMK9w1XpUiwQpBF+MUzTS1aGBTramvmmO1uIwPY0Ng6adfz2YvCW6sGXbKt0YwgqN0Eh7XQ0w1UtIkgvyeoD6bwTkcQ+p3mNCKb1I8o5piNxJOUxv49+e6eopFcAghgwsEHUCDW4I2I384ygi686qoubFCAOySOtd+lTIAF3YMq70y6hspBqjV4uGggmk9Y6V5dfNdfDY2UZP7t35qo4jxYZaHqzCUqys3UNLIJHK9KERhF37iLaq09xJxZjMxOWJ25amZPK3gIWrWOLi1tR3ZNvDOIJNEkkbKyuoII3G9YqWkGCFwvYWuIW1M6pcoCCy/NXgE1Sk/ziDde2/qLFpiVGU5cy2ySUCTQAF7mh+vFQFAEmAuZcFy2XnRnnkiaQ5mWDKMdEiq4ZWBWGzH1dWqmIBKhL8jHSS9ggAigc69Z3N40j/lOi9DGfLpnMP7jvwur3h/Eo0zSiXRDmHCoAzaJJlYm5GgQlBboSpJ1VYNXRoWuy/bUX5DlJgx4RK5i2W1qB6VPpfz3lOwxRc6MERgiMERgi1ZmcIrMxpVBZj7KAST+oYASYCKLFxSKSMyRSJInujAix5BN0D734wcIoaKzWOLssKm5X4VJG0jyuZFe2UyBtetmbqEBmPTQqIwEA/Jv1IxdxkVEG3KNPHmtMY5ftB6991lXrcOjLh6YEEkhWZVYlQtugOl9gK1A1VjfFZpBjyE+BuFnnKkogAoCh9NsQqrLYhEocroseczUKE9ndoIsBZWLCnAphYY0dxZBurMkRa1O++S7cfEzYLM1Xbxpb0ThiFxKvz/CY5b1g77GiRY9rG9YqRqt8PiHsEBLnNPBMqkJeWONq3BZQTSkOdgCSO2yANwN7wZmLgASunC4gvJzWAM9+AUrhHBG1h5QgA13GCz95YnUGJACEb6NPknFnQ68nme69Zqq4vEQ0sYIB9e9UwtEpGkgFfGkgEV7V4xXKuLmkHnDgkeTkXNZeJiJX0Sxo1IXcBVdk8fzhZKiyt+hGjHktLHOpzEx35xbZejwuL9Qw+4rNJOgFq/jlbi3OaVnZ/PlfIKneNDuDuDv4O/viYIoe/z1XFxD8+K53dgqTBYrIwRda5E4M0WRymfUJIodzJFoptSz5hFkDlqsBgNls6I19MS4yIF/e1O5pK7uGeXgYI1Ne+yumPwRJgGcitLdN1sHQ/Tazdgm0BB2r09SaZ9O/D8V3UN4jI/M26WcpwSLKS5mF1hWGVohEh1gtpieRklYmtC6X0AELSsD6DGmZ5gtJ+3XaTFPGJ1k3uVcEPaDF9r9P0LC2qv+EccykeqJZ4UWMfItIiLZvTQC6QQfGwpvbajsPEoXA18SflZ4mA6zWmiouauK/b458tEskcQDhswVddhHasoK1IrNtSNqKgnwd7tH04cIO1j1qDSOfPZXwcLKINzTaL1G8eUx4TMzkMucvFnGzM+mKBpDJsS4OmUu6yITYdQQgAA+Wq2xVrnhxZAkm3O2kUjXxusQ5wJFh40H9f0jhnL+YkjjeGR8upbVuAsnT2GkpRAV1VW09pU0fIrE0bSh735b6rqxeKwiYcCSOfX0rtXkqXi2Xg4XmnllizExnkil1ECWHqhlBdF/IkU7Abt3oF8mrtzmxAEHrGx3GugpWyza5uNNInn4eJtQax0DLkcrNnys0rPFAGJjiBKa10kKXU+ltqtt7jUgKPmzoBHffL3NoxHYeD9uF/IGppHOOXdVA49yvJl2ilyqyTxLLqfJkxrGA9F5R2gs+pSbJ/8AEYfKWGGahmki+vntyHvCYWK3EJDzBOtAN6iK2kak3O3jkvJmfMtmZkmUxLpRJwzlJZHZpgsroC4UkKtEqATXnGjnfYGjeaa2Appva6jGxIw8jTe/deVqU5LoWMVxowRGCIwRGCKPnsuXRlB0kjZgAaPoaOx/D1xBANCrMdldKTeA8gmCaKVp2+7JYxRDRCzMHViUJPkMu5s9lXQWtfqULYvFdfPsa0rO+JjhwoKnVPIxmuVZwUowRVXHJpwoGWUM+5onSKWtgxUqGNigSL332wiQVphfTn/yAxyVLyM0hbNmZdLiYroKhGAssLVWKkHUCGGxBHrZJwESNf6XRxWIHNZlmBMSPnVN+IXGsE4golbicpbiMEZNL0ywsWGIayB7P2ij7FsWZBaT3/X6XS05cExc+3NMuIXOqrhfMWXzM08MEgeTLkCYAGlJuhqqmNqQaOxG+JUK0kjDAqwBBFEHcEH0OKFSCQZC+Yef8iIM/mowzMFk2ZzbEMqsAT61qr9GNBYI9xe4uOvffKiWcSqrOCL6J+ETK3BoFoPXXDJYs3mJjp+lgj9eKkVVgS2HCmys+QkKQGMJGkMRKxhXMjK+pjLGzHZgrGgRXkihpssUyZMzzEdDHMVPnNVtjtDXjLERorjinDBMY9YBCsGO5B2V6ojz83g7UTiGPyzF/wBqrMQsmCRsqrIcl5eNgVB06AnTukAUVYStOo2barN4gvJv1nVbHi35co77/RU7jXDvuUiy9RqpWkVAYzGNjGyAfIVPgVVA+BRswiSSJ/O/nffkarLBdldM/wB6JcyJebPZjLsjdOKeKTUPk09JbXc6dIeJdl7ra6AvFwBkaeXyR7HVdT3FmHnj+Qj9921uE/KMZheclznzJlso7hS5iuTQqCQsoVtQVT+UQSARRF+xINmxqunhcQMcZ1BHOdPXw91d8NzQlijlUFRIiuFYUwDKCAR6EXRGDhBIXOQQYKkkYhF5CDBF6wRGCIwRGCIwRGCIwRGCIwRGCLywwUJDbiKrxtopLA6KtEVc6bZWEnVA2BP3ekNfyX6jFoytNhN96Wj1/a7i17+GAiYkimxrPLbnOyds1mNClvav88YErlw2Z3ZUhcZ+IZy83RnikiDj7uUKZK23dowt6QTXrfsPONsNmeoPh+5752Xc7g2CMpzdAT7d+CYOW4pZGbMzMpWRV6OkEXFptWIO4JstX9KvTFSGg0ELLHfhhgw2V1KtuKZITwywsWVZUeMshpgHUqSpN0d9sSuRc5+FnCo8pxPi+XgBEcZy4UEljRWQ+T53JwKgLqIxVylfNPxSb/emc/rr+xjxcWCqlDEojBF2T4ecpGfIZaeKQo7pPCxFBkU5mbUyt5BK2Nt9xuPIn6rmiBaZjfu67sLHw/phmI2QJjevPTvoW3k3PpG7QOyXM8kkRV1KuiiIKUo2SVIJsAk6vNXimI13OkAzOs+xkdE4mXn6hEchoBSvfwmjifE44IXmkP3aLqZlDPSjyaQEmvpigaZjVcgBmCpWXkDKCPB33FHf3B3B+mIuodeqoObeLZiMpFkYllnkDbOdKKoBALEMCu5u6N6SNiQRswNFXLfCwQWnEcYA9e+hVjwDgy5aMKpJNDUWNkmh5Pk73uSTiCZqbqmNjHEI0AsFaYhZLxOgZSCLBFEedj52OESgJBBCUuT+IsuYzWRcN9w2uJiKHSfbT5P5YYgmrDUB2nFo+0HwXXxbSSMXRwnx77pKcMVXIjBEYIjBElc7ca4iuYgyvC4Ft1MkmZmVjAijX2FgKDdt++67b4BQt3wv5pk4jlGkzCoJYpWhcx7oxVVOpSCRRDDwa9tsCpTfgiMERgiMERgiMEVNzHxj7Oq1WpjQLbL5UVd/MSygD1JxBoJhb8NhNxHw4wN0qcuct/aTmf4RSaSVwFeSQJENLi+knTPdoXSpbxZIHg4u8xGU15ad/tdOLxJw4bhfxrQjQ6HueaspOT5Ehjiizc9IQGZ21P09V0Gr5gNht6eh3xT6n3ElMPjQ0QWDl3t5lKucyTL9ty3QlkURQpE6902s9QKvUPdJENLMS7batIU2MaMe1+RznRBPTfwPRaYZOG9jm2Iv8f1+ZaeV+Y7eOGUV1FBhIQilCeJF/wDC3SRVB86DROIcy/I73rodYpPXRYcRhNjOwciNk3YouJQclwaCKaaeKMLLPpMz2xLaAQtgmhVnwBhKLdxHOLCmpj60N6s+3+WKF2y0wsI4jsoXy5znmnkzuYeS9bOCQyNERaLQMb9y0KG/mr9cbRFP36qr4zHKZCpcFRGCLt3wn5kMWTymXkhcq7yLHIqGiHmlJbWTRprUqNxsfXAtEF0inP4XUzAnBzg1Fxt18uacOMcOiz6RmJwkkTgxSLoLDSytSOVYAHSBYseRRxVstkciIPPcKzHHDJDqtMTHf4PNUPKeZzQ4hLDmJpHQPIQKLR6WBdbZu4ML07AAaSDdqcWxSMoIiw5Hb97kkbLfHw2jCztFLabzPPb8rohiA3AF1WMhQLzSUp5XMLmM6s7Bekg6cYeN42GYDMC1uATQJUbUC5onxjYnIctjyINPBdj8NzcKAaXj09fYTYpyxRcaMEQRgijxZGNWd1VQ71rYAAtQoWfWvrgSTdSSTdSMFCMERgiMEXNPjIOJTImV4dBI0Uik5iSPSCwJoRBidhQJbbe1HiwZChMHw0iePJiJ8k2RETFViaQSswpSZSwUbli36sQUTXgpRgiMERgiMERgiUfiIh+zFgpICyhmGkhFMbHUVb5gCo+uAqRXUeNbLs4IjMWnX8++3NXnL0JXLwhhREaD1GwUUCGJINVYJ83g4DMQFyOurFhtiCFC5jwyVVzuf6mafqrG+qc10I9zpJibtEiKo2sggN63i75LAMoqbamOd666r0sRgOExzbaja3fqrjg8TZwZeeR43uJkYwm0kUkW2ooGU2gOlSKNjfFCMjzAiut/karJxaxn2k/lW38YVVQqxyOykAqFYUvU6ZJeSgSpG4u/B3BBMGZr3rYf1zXOMOSYPffoqbjPHMysvTCyxrINImWMOkbuH0kCjrYELYbSu539DLCCMxIppr47eq6voYcQ2/j8dwo3G+LZrNwj7NAYQPM0/TP3gKaQEBI3Us1nwVojfFiMNrxJmvPv8isq2BhHCcQT9xBiPD3rHquPfEtgeKZsiiNSVX9hFgOa89wIcZSziVVGCLrXKBd+G5aOxEy9eWHMBOoERZ5errDgrrJ2AAYhV1fQWDbECZpEwSdPDrQmi7+Ec4MLZienvpryT7wRlMMDQqir0mdVjXogayWFR6j4L7gn8a3xTEzB7s9SDBkz6qw/iQ43I/fTktnEuIwxS5I5hh9oZmCmI0rN09LlhYtKogG91A8+UOyucLUmb8u+axw8N5a5ulL3mse0bW5JqaUe/wD2cZrlyk2SJzzCsRMsUQlmdlRD8xWU6FbVYYKgjFnbYFiKJvG7cSkOP2394iokyd66gruwDLIioIpuO9Uzct59nQJM2qUIHYiNo0Ku7hQuom60EXZvY+GGKuGota82/M7ctFy4zcryFdYqs0YIjBEYIjBEYIjBEYIjBEYIjBEYIsE4IjVgoReClKXMPERLLFlkDl2kulogIl3JJ/NQNVepK+NsA3NXQd0+eq7+HacFpxXbe6bYhQrAFcBqsscSoVPPy3lmZ3EKJI4ppUASQ7384384qQSImi2w8d+GZBVPk8vLw80zSTZcIqIiorPq1sdQWNV30kWoHpe582H3mHQDv38k9Vu7JjYcj+WvP4XieIyTkBiyNKJSswEyUilUEakjpgOFk9Ta+l7UGIQbaRIofH26K/8Ap4w5Jtor/wDgoNCY5WaTUhSRydDMCKY3HWm7PiqxU3kU27K5M5W/7Epj6dUtaQBtS1QA/RiCSbo15Y7M1fMnxEg6fE82hN067/8ApR42FlGK/O8u3S7iVmjBF1v4cZu8plk6qRdKSSZmVwH6CSSGUOmktZJ/JoaaJPoQaHA/aST9oEf7iabCnj0F16GGHHBHeqc88WjEs8eZjbsV40l6SwpG1Gy0ahytepvY+DvgRZuQiJtMk+JjqPULTCMzIMeNx3W/gtXK3KsM2U6ueUzTOxaSa2UyLG//AMO4CkaQIxGQFoe9m8Diku+2woBSk3HnNb7LDFe8Pygg62HLboF45u4vNlsormFyzyKoWCYD73XYjJZRcbiwaW72oXeLMw5JyusDcV67A+YHNVLtde4Pp1rrZW/B+R4YtBZncKdXRdi8KyklmdEa6aztZNAbeTgcV2hj55dOVvIKMTinPcSrDjHCpHmizEUgVoVkAjIIEhcLs7Bvk28aTvpN7VigdlBEX+P7KyY5v8X2m6rcxz2kLrFmIJI5TG8joCrhVQgWGB7tTEqoG/iwLxYspIMiY76a/K2bwb3fxIM28P7Hnurvlzi/2vLxzdN4td2jghlIJBG4F7jz64h7criLrme3K7KrTFVCMERgiMERgiMERgiMERgiMEVZzHmTFl5HVtLBG0tWumrY6Bu2/oNzizRJAPLktMJoLxKoOGZTO6H1mJTJ5kDSuW+7066tOmSQraYwo8jybxL8VpggGm8DXx6Vney1IwQTmJ7p8f3c6Wy/FQjDqB2ZlHeYQojU91FYhRcWaKtXaLFFjVzxNhHj+T76Wqrt/wBL/I15Cfkek6c6VEHA85ks8M5NOrwNSSKt6iumXQrUAoCkoB6eBti4c0sy5bwOlqj1nqtA8YwOG2gFgb708/JTOZPizlcqxjhR55F2IowqDY2LOt+LIIUjxvvePd4H/pviMdoe8hjf/wBE+APuQvKdigGAonBPjDlWhBzYdZrYusaFlA1nQASd+3Tf1vG3E/8ATHEDFIwYLaQSa2r6yoGMIqvXOs0vEcnDnMlPmUyqajJDllZczKRIEAWjQog+boEmj4x4XFcK/hsU4WJcRbmJWjXBwkKP8Mc0+e4STPI2Yny8z9MFvvUKpSAuy7vTMQxvyPahzFxHei2wXAOqnTlOTXAmvql11KTPp6hpyLYrtuKI8bEbYo+C4xHhZXxWuZTsq9xmsV6xKL5g+KX8rZ3+0T9jFjYWVUq4lEYIujcF4TIeHZLM5WB5JYmmLmPpksBPLSsrb1tWoWQNq3xdhaQ5jzAPp0/BgL0+GxAzCEHWwivibaWrtqrjliPrS5WKWkh6olhbaVWZdReAlUURd/y7AEBltjsavgOdvEfg6zTeVvxWbDYRcGsjfnGxtWsaWXZ1G1YwBC8adUsc3RhYF1qlLPAQZCNNlxYj86X8hfWyMdGGJtPh87hdDHBzj0N+7prXGa5gs4KVV8xcFjzcLRSqpBHaWUOFcfK2g7NRo6Tsao4lri00UtcW9FOy0AQaV8YqBClzi4yVuxKqjBEYIjBEYIjBEYIjBFqzCkqdNg0aIrY1t52xIQXqqfl6UKHg1FzEQC5l6rM7amYN6q12dPgAiqAoWeS77nCJ5QPDlputsVgADm6/lQP4K+2TZgZlmkiWRVWMjQtLpOnzZFqCT+Vq9thDnZYind+/BbHE+lhAMu4V3g077KatF4zjVcYKzWHJFG4llBLE8Z21qRfsfQ/oNH9GKkCFfDxDhuDm3CTeFjLZrLCDiXRnaJmh6n9JWMfzCmjYkEWKFkUbx3YHF4+C/NgOLTfr8HpXWdVfiMFpJcLGqbOB8JiykKwZcERoWKgktWt2YizuRbHzjPieJxOJxTi4hlxidLCFzhsCAl/nrk+XOS5bM5PMfZs1liwRyodSrimBUjz+sUSCPbNSo/LXCV4LlZXzMzzzTymSVlRmLzPeyRqCx2BJP4nYeIIJFFdjMxheuGcvdYSZoFkkzDiR13jZXj7QpZGGpQVPa1g2bvxicQ4jPtBtPMGs692E6rqONhycMiQKT01sjk/jEzZjM5edy/2fSuoxsrtZIDs2wJNH5VANWCcQ4MOG1w1mazEX7kxZVx8JrQ0g3E9+vtoU1z5+JCQ7qCAG03baSSAdI3NkEeMY5SsGYbn/AMQvmf4myBuK5xlNguhB+nRjxsLKjmlpg3SxiVCMEX0R8KgBwSA6Sb65IWtRIzM24JI32HkjwN8VJE1WmETnEJIgIGYlYxTZaMOryHUA0cyjqdU3asp7TpUUL3U+nRig/aQQ46UuJjl5mvNe6MuIxzdJrcWkzc0pobzO66c3Mg0Qq0irLIw2KtTopYyURYT7tGYEmtvbGLGSHOAkDnqaCmtTC8h/D5XEaaW6o4jmhncoRE7VIokhkRSGIRw1qWUgEhTpLebwEsJkCnOk97eas1mR4MxoSCNfcbq/4PnBNCkm3cN9JDDUDTAEfUHFSIXNiNyOLdlMwVUYIjBEYIjBEYIjBEYIjBEYIvIbfEIvWJRUHM3A+qmuJikkYkkTSivczIQr0w+cHcEEH0uiRi7H5SecT0Gi2wsQNMOEii1/D+ZnyMJlFSDWJe9ZCZBI+sllAGomyRWxJG9XjJ4AcYt0hRjAh5B5e3h7JiGE0WSziJReW8YhQUs8Ats3nGKxAHphWW+qRp8PY2GxIo+vgYs2uGJnW9r6eK7OJaWsYOX59kxzSBEZqJ0iyACxIA9ANyfpiBJsuUVKpzzTCYetHqdTWkFWissTp/4gBANEg1uPF2LsZBI28f78Fq3h3kgbrTk+GPmbfOirPZGrkUoawSVordAlbPsxPgSb99+PoFZ2KGDJh+e/fcJhRABQ8Youc1ukPmTOT5TMrL92YWlAkCRPPKIz9FrQTuNX4bHFsMNcS2smekj3i/ou5pz4EDSvfZhTl5dhzA6vQWMtIJJE1aCWLL1RN0jUh2vQSRqUX64sHOaSCZpApbaJtfSDssDiFoABqNuVBXui4b8T1riucA/np+xjwaIELAmTJSviVCMEXYOSsw2a4ZkshlwdQkZ55A+kRquamcKwFksRpYKa1XtYDVcfa0unvvuYXXw8YY+tNjbvy7q35Ll+KaGGExSQoDrdNQEhYiQW8o7tZJ1FlYE2QSQSDVzyHkkg6Tp4C0bUppyu77AXMPfn49Qt7coyQhvszhl1a1hktbctZPU7gDe47Pf6VDiHmTffuPfxWrf8gCIe3S47HuqXgfF3yMi5eWKJSpA0wF2ARmbfVp0dT+jalqJAvbE4gBOck1mpifKZjnpI2VnMbjNoamSBbw78lacucXK5sZbLIsuWYSSM8eiLoF3ZkVoxR0nfu3JZvpiz2CM3hrXcz100XJxGC7DAzCvfvVPWMlzIwRGCIwRGCIwRGCIwRGCIwRUHLZubOELIoM5HeQQzKihmX8qrFd380VtizpoCVriiMvQePfwr/FVkl/j3Ma5d1QKXZiFC9ykuysY1QaCJCSN6NINz6A6Mwi5pM26etacqV8FdjM55Km5H5gjMDV09HVcRdBSqMCdz3VbltVjb6WN8Z4kk5azAmSCfGNO5XViYJxHZmWP5hW8XF8yxkAyjDQRpYyAI8bXRUsFIcUQykdtjc3hlEAg38x702qsm4WF/vf6FHDeaFeRYZopcvMwvpyge5A70JU2VO4PqBsWFyWUkFZnBdGYVHL5WvnnjqZbLNql6Jf7sS0x0FgbYaQSXAB0j3r0vDBa5z4a2SKxMdhMPDLvu2ULkgGI5nqq6SSzvI0bi9IoCMqy2pXpqp2Y76h6Vij3gBokEACPmmleQpC6uJZm+5vx3513qnAnb8cI0K4UnHKx5jiasH1DLx2E7WXqOWt/cNQC6vYkD1wAytpr8aeei7iHYeBLhB7/fnVOYwC4VnAolHmnKo2Zy6s0cSzNeYZlUmSOFl6UWojsuSVaYEEHwbIxrgzVzanStpuY6BWDjHdq08ymqKMD5QBuTsANySSfxJ3xg5xN1VfMXxS/lbO/2i/sY8ahQlbEojBF3L4LSRfZUu+rckYNGh97I5G+xJVl7h9R6HEunKBpf49x8rqIccEEaTPmuqRxBfGMVzkk3XpvpiwULmfMPCoZ85JEQqzSBazEcKt0ptKlWk1NYJKivXcV4Jx0te5ozGra/bNwaU6XrbrRehT6AIv8AHtTuFJnH8HuzQl/vQzvmJQZI43Vk1LJpH3cTA+VoCt/FjPDZmAAilMopIi43PWT51YuJ9SmIKdTTzPp1Txw7iaTF1GzxmnQ7EXelhfzI1GmGxojyCBnsQuBwymFNwUIwRGCJe49zSuXkEYTXJQZkLGM9LWql1YqUNFgO5kFkCxYxdjJEm1t6+c+QMLRuEXCZ76dhTYuPQnSC4QuSFWT7s2Bemmqmq+07miRYF4oBNu++SqWOAlWd4hVUXPcRjhrqNRPgAFmq/OlQTX1qsXDSRP6UgEqXiqhGCJR5c4tEubz8DNIGWYSjqjSuiVF/4ZodmsP+u/XF8RhaGkxB781tiS4DkO+9+StOM8zQZbpBnUtM2mIA7M3oNXgC9r/QLO2H03QTBpdUw2ZzEwlrlfKyrmsy7Q0jfeCQu02onqAKrue0rrYUiABasnUKjEeMTDaZpXlExp4C5rygrrx4kNJW7lzKO87/AGiaT7QAjuvSiRTCQSI02LCPUwBDG9UTEVZxYubk+wDLJipMHe8TG1FlimPuaKGg+fFPGnGK5lC4vwiHNR9PMRrIt3TC6I8MPYj3GJDiP4mFLXFpoljhOXYZmVXllJiNJG7xMlEKwkCqC8ezaaJ33PrilCBT3nz1qD49F2uN3RAd3TxB0ULmLgWXkIJE5mGpk6Tv1NBcWgb8mLqMtX4JNbA1uzFxSIbAHMCJi/WL6HW6luJlMOt+Yn91qtic0yooy6xs0zRgxavU2AY5GGwNlbZSQO/xQumGz6jc02Inoe6D9qcbhw0h+hB8xG037opfAI3izEjSosfUEaWrsynRGCANRrtaQjUAurUdtrwJZ9rWHfQb8txpJi0xCpiH6rCbkfmqchillxLOCKslza/aUi1AMUZwpO7KCASB61tftYxDWzXaFqABhknU0VkBgsl8v/FL+Vs7/aL+xjxqFCVsSiMEXY/h4J4uHwT79JVm6J6tL1GnmDKYtNk9tgg/lN74mBA9aVpz9138IGvIYTe/OvfXwC63wrOCaKOVbp1DC/O49sZEQYK43tyuLdlW8xcRdCqRMAbGslSw0+q7EFTVkNvuBsfGLt7r35Lp4fh87cx8Eu5vILPnGhzAjaKSEEENcjyQvCwoeV0WSFFjuNiybsDlZmbMg30AOnjvRXe5wA2uPM/qvtRR+bON9COZApzDF406MikRqHQWqsFHVHjts7yVvYGLYDASHE5YFxfx26+KszDzy4mnh7a92V5yZlp1eZswL1BWL0FHVcXIkSBiUjFIKYA6gx7rsVeWmrel9BaaVPOSNoXPjGGhs1m0crzzTXqxRc6LxCLOJRKvMaRfasuJgG6weJUZQ6khGLDfwSp39woHoMSAauFOlOi68HFAwy0mDcfhVOc4HCuYbsiRY40VIE0feoGHfKhUkojdq0NrO5uhc4jjhCJNf5bUsDTx397YInS4jkNac+4Ttw6EJGqKFCqKUL4CjwBjMkuMlcbrqDx/hXVMUitpaJrPzEMjKyuhUMASQatg1WaAJvFmuAa4EXHfPwEK+E6DCxwbNuHOXlVwyrqV6tGQkbBwKDKTWk0SAD74qB9s9j+/1opxoLszbFSOP5kxwuyvoatKvQanY6VIUkajqIpb3NYlv8pInl32Aq4TM7oXP5tMDTRZp1CEhIZFUSJHL50SrGwkIOvqFH7SdRJ8Xq1ucS0VuZME8xNrRIgldI/+Px9PflFKWTTwTlbKRrqy8SoCNmjJWwx1X5NiyaHgBiBjB7i/+ZmN+SzOK5hEewhWHFoRHCSNlWh6CrNBhXiiQT9LxU1Eq2DiF2J92qoeXJDBNFCwVmkhBkKkBkru1MHYuY2dyFA+W6AoHTofvBdatOehsIEQJ3ve88Q05LzBNevdk7DFAuRGJRKXGsl/vLKzCEk9OZDMrEVvHSyKPnUgvV7A7+gIrmhpaTAmY8FvhgObXSf17enNTQmhW0lgWLsLYv5BJCBje3oo2/DFQczhTbTSdfyrmLpG4dnJH0OpRM0g6idupXjACnXahlDmzSkHcem2NgAwmn2zB3nlXSi9HEwy/DAd338Ldn87xGXKGeKF0k6sbNBIhNQhQCsetR+Uyt7/ADUdsaZMJr8jxTKag67mOVPhcbHMzANPx3408wmLg/MOYRLz8Ii0omrpt1tcjtXYEshQNN6t9z5As4uyf7DI50gc+fT0mFk/BzCWivp+fZTeJ80ooZMoBmJwNo1agDZHe29CwdgCe0isGjNegVG8O+pNI3MKi5aSVM+ZM4w++jaSMS7PAZDEeghY3poEEihagUN71LmkFouI6EDXryiy2xGA4IcwWNT5fv8AC6BeOdcUr5f+KX8rZ3+un7GPGosoStiUWcEXW+WOKBuBx5fSSUdjrU0Yz9pldXF+WsUAPO+/pi7L9R5zTs7hehwnDhxa/MN66c11zl/KtFl4o38qtfos1f1ryfe8ZEyZXJjuDsRxG6puLtLE8ohQzysvUjie1VwrUV6h7QRf6LX3xZrQ4jMYG948F0/Ua7D2gHvx/eirsvwGbNRo+egSKZGMiBJGKhgTorQwKtpIBpqtb32GLFwYT9M0Iior+PRW/wBQwDKTNach1OvheyvP4AjfJyQSB3WRCGti0nuO+QklgdwSTv8AqxAcc0/A9hHouc4mV4iwtPffVLvBuYIslG8NzSTr8uXZi+lVUBTqIuNWAvvNk3Vggmz2/aHmADrv+Y5LqxOFdi40MtTr157T+1A4lzRnGDMZY8vGNzShqH9J2NVXnYfiMYZ4NF6A/wAbw7Gy7TXuimcA53kRFOaKzRse2aI7hfdl8OPcqb+hxYOzGLFcmN/jPtz4Jkd27/K6FDKGFqbB8EYheSQRQqg50zghy5cKXmJCZdQDqaVz2oK99N70O0XXnGjGBx+6y1wJDpigv0t8hLvA89NHDJDnoWjYdR4SdDBlsEwlg5RGLHZbCkHbZTjTFYHuBY7ab33tJ5kSV1uAOIHYdo8tPPz9Ew8rcdjlgUmTVo0RtKQsau76QhUA0rMWUdPyrNpobYpiYZa6IjWNR+r1sYkLjxcN7XVB8VP5jzDplpTHevTpTSyI2pu1dLSdoaztfrWx8YjCALq2v5V0VGiTCq+WswPv8xMZEtgSs5Q9ICNEYK6MVAYpqIvz5AOIEuOVtek184/pa4uGWADdeuMxvmc1FCNSwxFJpXpSGZHDRxLq8nUoZjXaFA8sCqWgTNSDQaTSfxv0oag5WWupOb5fy4pzGGZZC6s3cQ0l6wLPynU3b4tiaxR2I+IB78FLHFzqrby1GY4RExBKMwFF2pC7dMapCWY6as+4IGwxL3BziW69L62p4KuIDMlWOcyqSxtHIoZHUqysLBUjcEYqCRZUCWc5ypolbMZd26pUC2NlQDdRkmkUncqBR0j63OYhoAsNN+u/Karuw+Iw30xG+I77KteA8cGY2KkMFUlqIjfUtnpMfmrwR5Fi/IJs5sAEH8jrsuXFw8jiFbM1YpdZJE4hwz+EswZonqOG4kMisyarKzFUIUkstoGDVVNuQK1l2GMo11mtqeA73XU3EYzCAN5qI7091E4lyrmllzOZR0MytHJlZX1OQFDBodGwRDdE73qPsKDGDcMNrliC0UFxXmtBiYT3BoHnb49/ZR+Uc2xEJlARnolLYlQxsBi27PubJ9bxQx9QgVv47+C9DEaTw8xBg02XROIOAjavFFiACxpd9lG7H6DfFK2/S8TDBmQqLheWaaSXqUICkfRC7SamDNI72LUnUtKfFehxMNAiubXaNF1YmKWw5p77hMGWySR3oUD3PqfxPnEArle9z/5GVF49lEeCTqHSFUtqrVp0gm6G5HmwPIsYXKvgvex32XNOqV+Bcx505brZnKuqIDfaeo6qFPVEYspfdSEH0s+p1eGTAMk66d81o3DwnkyYI0Ijuq4hz/mjLxHNSFSutkYKw0sAYo9Ooehqr+uJIinfeo5Lne3K4hL+IVUYIvpL4NV/BGV/Gc//AJM2KlTonisVReWQEg1uPB/HziQUk2WTiVCqs1x2FNRaRFCret2CRk3QGs7CyQMXbhuJiPK61OA8AEhch4BmGkmzDyX1JCBIT2KJUsGJVZy0mkX3gC9LWPU34pv8eVtaHWwjppSui+g4UxQjU/G99bACiXfiJxi2+yK/TAQvKTfcQpMcQo72av8AR7YxDYXL/keIzH6IoLnnsFZ8rza8hF02B0UrD2ZaJU+53H68ZPE0Xof4/EBwWwbXT5wzjskOXaVXdkhVhIhU6EZIy6SF6BEbKNJA19zKRvYPXhgYgaCKnbXw5dWiKGkFeNx2GxuMQTH4V8eKpmDlmV49QYmWLXqZXMfdEV2N0X2YA9u4HjFHNgSRe1O9rrnZhloc03ge6tuKZHqr2abqu7wVPpsPqf1n3sUlVwMX6bvuskBY4s3qip2bLhtSxsdUNHT0w0TadTH8kmqBJPbjQDEwnS0wSfPnBFtqXXXiY+CW549vW/fimrOyyOqwI7apVK6wbIioKZleqBXUpB3JLfpFWkipAp77Rz9vJYRhtOaeYA32VXzHyxHl8qpyavHIpiiDo8upY5JgJXpG3anZix80CflFXbiOJLnVuaxBOn68lkx78Q5ST799ymjhKo1yqbLeR7HyRvve/n12PtjnylsAmVOM538DorGVARRAP47+NwcFgCRZLPC2BncQ2TD04ppWUvrUK9RrJY70NFjuO/1J20Li3DBdrJAm3MiNdOmy1fDqJjy2YSRQ0bK62RakEWpKsLHqGBB+oOKlpBgrEL1Odj+B2/QcRzUgVSBy/C0AnXKxUqOkcSimh6ml7cFTqjsFOoxv0re8aGXNDnOqZmb/AL1hd724YIBkU7pF1IzGczzzw5fMhY48wHR3jZWCukWuomrVTBJQQ42oU3obfaWy2hbvqDTpSlt7LH/xs+4CfP1/X9OmUyyxoqIKVRQ/D9G2MCuckuMlepRsfw9MQo1C4rHmJmuQTorBQOnGySKh6jVICCdeuNdh4tjfjbUgYZjKb3IIJ5coPp1X0Lc2I05TcU1pNzz66p4yfMzSFmZCGEYOlQZO7Sx0IB8zXe34e+KGCQNJ1pTn7rkPBfTaAVp5S5kOiQTFGdWHbGrq5AROqWQ6iCrtpJNC7G1Y2xWMYBEidzvQDTTqubHwvqPGU6axf8W6W62cfNTSUcvlMw6sNSuwKoykAqVKhj6+GC+PwuhYBc+A79iVmOGEw54Cg5z+Es4MxEojy0TVEGdCz6WX7yRSWF+SoUrd73tiRkaAYmkkfHdFJGFh/wAScwsfG+vY5pr4YDpphRU15vGZqscWJkGZXzZ8Uv5Wzv8AXX9jFi4WSVcSizgi7t8MObslleGZWLMZmJJNUoKF11LqzMpBdbtAQwNn0N+MMhdZXa0kE0pzA/tO/wDHLh/5/k/8RD/qxSFVZ/jlw78/yf8AiIv9WJhQqrmXnjILA2jOZZ2alUJOrdx8a+nqYJ/OIB2xdgBNfifCSB6rTCOV00pulk84ZWTVBqynS6ci6p5YGUyahp1BZO6I7saBLemkijcBrYdmOaR/GRSNyL9YA5hdTnhxmf3y7pHqvTccy8UsjGeCRC7dN43WSRtbK+onUDGPvCunSBSaST0ySxWNc1pB0qJoIEW1tvef+QXXwvFMH8jQWB3Oxm3XqvPFZeHzBw8uVLOpUyaoS4sVYffcehxz10Xa9/C4oOYtk60lacpncll40ihmiKqd+9AzbbliAATtV4q6VbAxeGwmBjXjzCduROY8kscjSZuCIs/ySZiMUqdq0pbtBADfXV+rTKAAAvH/AMjjNxMSW10vPc39VbcRzfBZ2DSZvJagwcMuZiVgwINhg9gmhdVdC8XDnCx778tIXE17miAVaNzZw4gj+EMoLFbZmIED6HXscVFCqKs4RxzIQlr4jkmUqii54jJaahqeQvb2unzZvUbOrAxpNz08vP0otHvDojQK0/jdw78/yf8AiIf9WKws1Xcd5lyEkdLnsmdLBtIzEFmgdlJkAVrIIJ22+uJa0VBWuFiZHApW4VztFlW0GbJrEC5CRTrMrWBXeo+5K0PQqxMgA+U4vlBGp5mAfKa89QIrcLfFDMR05gJ/PfTmnPJ89cPkQN9syyX5V54lYH2I1/5ixihZBXK5uUwuXpx2KWX7EMzHBGJ5ZpM2MyEWQlpGUqQzqAAyjQW30714x252NH1BU0gHT2O9Y8NV2Z2t+6ZNIE2150np8LpHBuaOHxKY/t2TCoSIwJoUCx/kIKfeh6443HNXz66nxXGY0W7inOHDjE6nPZamGj7ueMsNfbY0kkVqvVVAAk7DEBvfftrZQBJSXytzrCuWn1ywddZSVR544uogodrnSGNByGNWavTqxo/CaHNE0jrHZ9F24zml0yIjQg6fn8q8h47li8LycVyjaJZHZetClxOjaI6Vz3I2nuv0PkHFczRMNuAPyeh7ssHPaQQOSY/448P/AD/J/wCIh/1YzylYry/OXD/P27JmvbMQ3/8AvgGlQucZfMZNIY9OcyikJTos0IBcMTrouSGtms+u13QxbFcXuLiKk3+O7bL28DHw2OguHdfdQDxVCDHHncojup+9LpoG4/KLnSasV3EnegASLYWQODnAwDbv3p5rTiOKYWwHAlXvMHHsg+Ujya5uJVZUV2y0ka0gZA25ZtAJa67jpVj6YkFz8U4nvXn3aq83D+mwklxtpU+CdMrzVw5EVBn8pSgKC2ZiY0oA3ZnsnbydzihJJJ/S4lt/jhw78/yf+Ih/1YqQUWV5w4cP/P5P/EQ/6sTCmV87fEfNJLxPNyQukkbOpV0YOrARRgkMux3BG3scXUJbwRGCIwRGCIwRGCLOEojBFjBEYIjBEYIjBEYIjBEYIjBEYIjBEYIjBFnBFjBEYIjBEYIjBEYIjBEYIjBEYIjBEYIjBEYIjBEYIjBEYIjBEYIjBEYIjBEYIjBEYIjBEYIjBEYIjBEYIjBEYIjBEYIjBEYIjBEYIjBEYIjB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36871" name="Picture 6" descr="http://humanphysiology.tuars.com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/>
          <a:stretch>
            <a:fillRect/>
          </a:stretch>
        </p:blipFill>
        <p:spPr bwMode="auto">
          <a:xfrm>
            <a:off x="6107113" y="165100"/>
            <a:ext cx="2857500" cy="261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2" descr="http://legacy.owensboro.kctcs.edu/gcaplan/anat2/notes/Image19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10838" r="54060" b="21654"/>
          <a:stretch>
            <a:fillRect/>
          </a:stretch>
        </p:blipFill>
        <p:spPr bwMode="auto">
          <a:xfrm>
            <a:off x="6516688" y="3621088"/>
            <a:ext cx="2519362" cy="2687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459788" y="3357563"/>
            <a:ext cx="0" cy="1800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56550" y="3357563"/>
            <a:ext cx="503238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1"/>
          <p:cNvSpPr txBox="1">
            <a:spLocks noChangeArrowheads="1"/>
          </p:cNvSpPr>
          <p:nvPr/>
        </p:nvSpPr>
        <p:spPr bwMode="auto">
          <a:xfrm>
            <a:off x="7916863" y="3121025"/>
            <a:ext cx="1192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Pores of Kohn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993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DF501E6-01B2-4DE1-8A05-C6D0AF3E12B3}" type="slidenum">
              <a:rPr lang="en-US" altLang="en-US" smtClean="0">
                <a:solidFill>
                  <a:srgbClr val="898989"/>
                </a:solidFill>
              </a:rPr>
              <a:pPr/>
              <a:t>47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9940" name="Picture 2" descr="http://neurobio.drexelmed.edu/education/pil/microanatomy/Cases/01_Quintana/4_Epithelium/Images/alveolarepithe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642938"/>
            <a:ext cx="6572250" cy="47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500313" y="5500688"/>
            <a:ext cx="4233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Type I and type II pneumocytes </a:t>
            </a:r>
            <a:endParaRPr lang="ar-JO" altLang="en-US" sz="2400" b="1"/>
          </a:p>
        </p:txBody>
      </p:sp>
    </p:spTree>
    <p:extLst>
      <p:ext uri="{BB962C8B-B14F-4D97-AF65-F5344CB8AC3E}">
        <p14:creationId xmlns:p14="http://schemas.microsoft.com/office/powerpoint/2010/main" val="1458717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 Lining epithelium of alveoli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9275"/>
            <a:ext cx="4040188" cy="503238"/>
          </a:xfrm>
        </p:spPr>
        <p:txBody>
          <a:bodyPr/>
          <a:lstStyle/>
          <a:p>
            <a:pPr eaLnBrk="1" hangingPunct="1"/>
            <a:r>
              <a:rPr lang="en-US" altLang="en-US"/>
              <a:t>     Type I pneumocytes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924399"/>
            <a:ext cx="4464050" cy="3817714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Cover </a:t>
            </a:r>
            <a:r>
              <a:rPr lang="en-US" b="1" dirty="0"/>
              <a:t>97%</a:t>
            </a:r>
            <a:r>
              <a:rPr lang="en-US" dirty="0"/>
              <a:t> of alveolar surface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Flat</a:t>
            </a:r>
            <a:r>
              <a:rPr lang="en-US" dirty="0"/>
              <a:t> </a:t>
            </a:r>
            <a:r>
              <a:rPr lang="en-US" b="1" dirty="0"/>
              <a:t>simple squamous cells </a:t>
            </a:r>
            <a:r>
              <a:rPr lang="en-US" dirty="0"/>
              <a:t>e flat nuclei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 cytoplasm has </a:t>
            </a:r>
            <a:r>
              <a:rPr lang="en-US" b="1" dirty="0"/>
              <a:t>few organelles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Cells joined together by </a:t>
            </a:r>
            <a:r>
              <a:rPr lang="en-US" b="1" dirty="0"/>
              <a:t>tight junctions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Gas exchange </a:t>
            </a:r>
            <a:r>
              <a:rPr lang="en-US" dirty="0"/>
              <a:t>occurs through them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463" y="620713"/>
            <a:ext cx="3970337" cy="431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Type II pneumocytes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9992" y="2924399"/>
            <a:ext cx="4608512" cy="3817714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Cover </a:t>
            </a:r>
            <a:r>
              <a:rPr lang="en-US" b="1" dirty="0"/>
              <a:t>3%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Cuboidal ce</a:t>
            </a:r>
            <a:r>
              <a:rPr lang="en-US" dirty="0"/>
              <a:t>ll</a:t>
            </a:r>
            <a:r>
              <a:rPr lang="en-US" b="1" dirty="0"/>
              <a:t>s</a:t>
            </a:r>
            <a:r>
              <a:rPr lang="en-US" dirty="0"/>
              <a:t> e central nuclei &amp; foamy cytoplasm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Free surface has </a:t>
            </a:r>
            <a:r>
              <a:rPr lang="en-US" b="1" dirty="0"/>
              <a:t>short microvilli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Cytoplasm rich in </a:t>
            </a:r>
            <a:r>
              <a:rPr lang="en-US" b="1" dirty="0"/>
              <a:t>organelles, </a:t>
            </a:r>
            <a:r>
              <a:rPr lang="en-US" b="1" dirty="0" err="1"/>
              <a:t>multilamellar</a:t>
            </a:r>
            <a:r>
              <a:rPr lang="en-US" b="1" dirty="0"/>
              <a:t> bodies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Secrete surfactant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↓ tension </a:t>
            </a:r>
            <a:r>
              <a:rPr lang="en-US" dirty="0"/>
              <a:t>&amp; </a:t>
            </a:r>
            <a:r>
              <a:rPr lang="en-US" dirty="0">
                <a:solidFill>
                  <a:srgbClr val="FF0000"/>
                </a:solidFill>
              </a:rPr>
              <a:t>bactericidal</a:t>
            </a:r>
            <a:r>
              <a:rPr lang="en-US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Act as stem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Have ACE2 receptors where Covid-19 spikes attack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38920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898989"/>
                </a:solidFill>
              </a:rPr>
              <a:t>C</a:t>
            </a:r>
            <a:fld id="{2579F21F-EFB5-4528-9EA4-8411F5EA3B1D}" type="slidenum">
              <a:rPr lang="en-US" altLang="en-US" smtClean="0">
                <a:solidFill>
                  <a:srgbClr val="898989"/>
                </a:solidFill>
              </a:rPr>
              <a:pPr/>
              <a:t>48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pic>
        <p:nvPicPr>
          <p:cNvPr id="38921" name="Picture 2" descr="http://classconnection.s3.amazonaws.com/361/flashcards/596361/png/alveoli13229500536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52736"/>
            <a:ext cx="3357562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irc_mi" descr="http://www.vetmed.vt.edu/education/curriculum/vm8054/Labs/Lab25/IMAGES/TYPE%202%20COMPOSITE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36"/>
          <a:stretch>
            <a:fillRect/>
          </a:stretch>
        </p:blipFill>
        <p:spPr bwMode="auto">
          <a:xfrm>
            <a:off x="5643563" y="1143000"/>
            <a:ext cx="2163762" cy="1781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403077" y="1052513"/>
            <a:ext cx="571501" cy="864319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5364088" y="1052513"/>
            <a:ext cx="571501" cy="661987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096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EEE420-CC13-480F-A0A8-5C70236C37A4}" type="slidenum">
              <a:rPr lang="en-US" altLang="en-US" smtClean="0">
                <a:solidFill>
                  <a:srgbClr val="898989"/>
                </a:solidFill>
              </a:rPr>
              <a:pPr/>
              <a:t>49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0964" name="TextBox 11"/>
          <p:cNvSpPr txBox="1">
            <a:spLocks noChangeArrowheads="1"/>
          </p:cNvSpPr>
          <p:nvPr/>
        </p:nvSpPr>
        <p:spPr bwMode="auto">
          <a:xfrm>
            <a:off x="500063" y="188640"/>
            <a:ext cx="2168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Multilamellar bodies</a:t>
            </a:r>
            <a:endParaRPr lang="ar-JO" altLang="en-US" b="1" dirty="0"/>
          </a:p>
        </p:txBody>
      </p:sp>
      <p:sp>
        <p:nvSpPr>
          <p:cNvPr id="40965" name="TextBox 18"/>
          <p:cNvSpPr txBox="1">
            <a:spLocks noChangeArrowheads="1"/>
          </p:cNvSpPr>
          <p:nvPr/>
        </p:nvSpPr>
        <p:spPr bwMode="auto">
          <a:xfrm>
            <a:off x="2483768" y="5157192"/>
            <a:ext cx="3929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(E/M of type II pneumocyte)</a:t>
            </a:r>
            <a:endParaRPr lang="ar-JO" altLang="en-US" sz="2400" b="1" dirty="0"/>
          </a:p>
        </p:txBody>
      </p:sp>
      <p:pic>
        <p:nvPicPr>
          <p:cNvPr id="40966" name="Picture 2" descr="https://classconnection.s3.amazonaws.com/690/flashcards/629690/png/lamellar_bodies13168708675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09123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40964" idx="2"/>
          </p:cNvCxnSpPr>
          <p:nvPr/>
        </p:nvCxnSpPr>
        <p:spPr>
          <a:xfrm>
            <a:off x="1584325" y="556940"/>
            <a:ext cx="1201738" cy="12144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0964" idx="2"/>
          </p:cNvCxnSpPr>
          <p:nvPr/>
        </p:nvCxnSpPr>
        <p:spPr>
          <a:xfrm>
            <a:off x="1584325" y="556940"/>
            <a:ext cx="2051050" cy="495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5536" y="5661248"/>
            <a:ext cx="82563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Respiratory Distress Syndrome (RDS): occurs In premature babies because surfactant </a:t>
            </a:r>
          </a:p>
          <a:p>
            <a:r>
              <a:rPr lang="en-US" b="1" dirty="0"/>
              <a:t>appears in last weeks of gestation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8895E-06D9-41A4-B3D5-92C1A22D0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526"/>
            <a:ext cx="9144000" cy="658495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Learning objectives: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1-</a:t>
            </a:r>
            <a:r>
              <a:rPr lang="en-US" sz="2400" dirty="0"/>
              <a:t> Recognize &amp; describe the cellular components of respiratory epithelium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2-</a:t>
            </a:r>
            <a:r>
              <a:rPr lang="en-US" sz="2400" dirty="0"/>
              <a:t> Understand the structure &amp; function of conchae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3-</a:t>
            </a:r>
            <a:r>
              <a:rPr lang="en-US" sz="2400" dirty="0"/>
              <a:t> Recognize &amp; describe the cellular components of olfactory epithelium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4-</a:t>
            </a:r>
            <a:r>
              <a:rPr lang="en-US" sz="2400" dirty="0"/>
              <a:t> Describe components of the vocal cords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5-</a:t>
            </a:r>
            <a:r>
              <a:rPr lang="en-US" sz="2400" dirty="0"/>
              <a:t> Recognize &amp; understand function of epiglottis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6-</a:t>
            </a:r>
            <a:r>
              <a:rPr lang="en-US" sz="2400" dirty="0"/>
              <a:t>List the tubes that make up the conducting and respiratory portions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7-</a:t>
            </a:r>
            <a:r>
              <a:rPr lang="en-US" sz="2400" dirty="0"/>
              <a:t> Distinguish between a bronchus, bronchioles &amp; respiratory bronchiole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8-</a:t>
            </a:r>
            <a:r>
              <a:rPr lang="en-US" sz="2400" dirty="0"/>
              <a:t> List all components that make up the interalveolar septum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9-</a:t>
            </a:r>
            <a:r>
              <a:rPr lang="en-US" sz="2400" dirty="0"/>
              <a:t> Distinguish between type I &amp; type II alveolar cells , macrophage and endothelium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10-</a:t>
            </a:r>
            <a:r>
              <a:rPr lang="en-US" sz="2400" dirty="0"/>
              <a:t>  Describe the two separate blood supplies to the lung &amp; understand their function   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607C6-3653-4E55-9D50-1F41A28D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14587-DCB7-468E-8CF0-192DE904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523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60350"/>
            <a:ext cx="8795801" cy="63373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Inter-alveolar septa: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Delicate walls separate adjacent alveoli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Have </a:t>
            </a:r>
            <a:r>
              <a:rPr lang="en-US" sz="2800" b="1" dirty="0"/>
              <a:t>richest capillary network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Where Gas exchange Take place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Contains Blood –air barrier 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Rich in elastic &amp; reticular fibers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(support &amp; prevent over expansion)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No smooth </a:t>
            </a:r>
            <a:r>
              <a:rPr lang="en-US" sz="2800" u="sng" dirty="0" err="1">
                <a:solidFill>
                  <a:srgbClr val="FF0000"/>
                </a:solidFill>
              </a:rPr>
              <a:t>ms.</a:t>
            </a:r>
            <a:r>
              <a:rPr lang="en-US" sz="2800" u="sng" dirty="0">
                <a:solidFill>
                  <a:srgbClr val="FF0000"/>
                </a:solidFill>
              </a:rPr>
              <a:t>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dirty="0" err="1"/>
              <a:t>extravasated</a:t>
            </a:r>
            <a:r>
              <a:rPr lang="en-US" sz="2800" dirty="0"/>
              <a:t> leucocytes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(</a:t>
            </a:r>
            <a:r>
              <a:rPr lang="en-US" sz="2800" b="1" dirty="0"/>
              <a:t>monocytes</a:t>
            </a:r>
            <a:r>
              <a:rPr lang="en-US" sz="2800" dirty="0"/>
              <a:t>), which will migrate through the wall →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to the lumen and become alveolar macrophages (A)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This septa is destructed in </a:t>
            </a:r>
            <a:r>
              <a:rPr lang="en-US" sz="2800" u="sng" dirty="0"/>
              <a:t>emphysema &amp;  </a:t>
            </a:r>
            <a:r>
              <a:rPr lang="en-US" sz="2800" u="sng" dirty="0">
                <a:solidFill>
                  <a:srgbClr val="C00000"/>
                </a:solidFill>
              </a:rPr>
              <a:t>Covid - 19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B1AEA0D-422F-497B-9AC6-8032AF6F4A62}" type="slidenum">
              <a:rPr lang="en-US" altLang="en-US" smtClean="0">
                <a:solidFill>
                  <a:srgbClr val="898989"/>
                </a:solidFill>
              </a:rPr>
              <a:pPr/>
              <a:t>50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1989" name="Picture 4" descr="http://www.vetmed.vt.edu/education/curriculum/vm8054/Labs/Lab25/IMAGES/LUNGCAPS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39" y="404664"/>
            <a:ext cx="2359409" cy="2103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6084888" y="2492375"/>
            <a:ext cx="369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7293248" y="1238845"/>
            <a:ext cx="519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68344" y="909092"/>
            <a:ext cx="1539875" cy="6477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OVID-19 Autopsies, Oklahoma, USA">
            <a:extLst>
              <a:ext uri="{FF2B5EF4-FFF2-40B4-BE49-F238E27FC236}">
                <a16:creationId xmlns:a16="http://schemas.microsoft.com/office/drawing/2014/main" id="{37DAA2F0-F9B9-4140-810C-BF8B616B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2" y="2652098"/>
            <a:ext cx="3122448" cy="2217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435975" cy="8636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Blood- air barrier ( respiratory membrane)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856663" cy="59055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Its where O₂&amp; CO₂ cross for exchange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u="sng" dirty="0">
                <a:solidFill>
                  <a:srgbClr val="FF0000"/>
                </a:solidFill>
              </a:rPr>
              <a:t>Composed of 4 layers: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Thin film of </a:t>
            </a:r>
            <a:r>
              <a:rPr lang="en-US" sz="2800" b="1" dirty="0"/>
              <a:t>surfactant </a:t>
            </a:r>
            <a:r>
              <a:rPr lang="en-US" sz="2800" dirty="0"/>
              <a:t>on the surface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Cytoplasm of type </a:t>
            </a:r>
            <a:r>
              <a:rPr lang="en-US" sz="2800" b="1" dirty="0"/>
              <a:t>I </a:t>
            </a:r>
            <a:r>
              <a:rPr lang="en-US" sz="2800" b="1" dirty="0" err="1"/>
              <a:t>pneumocyte</a:t>
            </a:r>
            <a:r>
              <a:rPr lang="en-US" sz="2800" b="1" dirty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/>
              <a:t>Fused basal lamina </a:t>
            </a:r>
            <a:r>
              <a:rPr lang="en-US" sz="2800" dirty="0"/>
              <a:t>of type I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dirty="0" err="1"/>
              <a:t>pneumocytes</a:t>
            </a:r>
            <a:r>
              <a:rPr lang="en-US" sz="2800" dirty="0"/>
              <a:t> + capillary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endothelia cells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Cytoplasm of </a:t>
            </a:r>
            <a:r>
              <a:rPr lang="en-US" sz="2800" b="1" dirty="0"/>
              <a:t>endothelial cells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1BE914B1-9B17-4A4A-A7D2-2D51977C9107}" type="slidenum">
              <a:rPr lang="en-US" altLang="en-US" smtClean="0">
                <a:solidFill>
                  <a:srgbClr val="898989"/>
                </a:solidFill>
              </a:rPr>
              <a:pPr/>
              <a:t>51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3014" name="Picture 2" descr="نتيجة بحث الصور عن ‪blood air barrier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765175"/>
            <a:ext cx="2701925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E7154-3CE6-4AA4-8F51-78E4E42B3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637"/>
          <a:stretch/>
        </p:blipFill>
        <p:spPr>
          <a:xfrm>
            <a:off x="5353744" y="3021930"/>
            <a:ext cx="3538736" cy="34314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67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-104775"/>
            <a:ext cx="8229600" cy="8699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Alveolar phagocytes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549275"/>
            <a:ext cx="8785225" cy="6308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Blood monocytes → CT in alveolar septa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→lumen of alveoli→ </a:t>
            </a:r>
            <a:r>
              <a:rPr lang="en-US" sz="2800" b="1" dirty="0"/>
              <a:t>macrophages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2 types </a:t>
            </a:r>
            <a:r>
              <a:rPr lang="en-US" sz="2800" dirty="0"/>
              <a:t>of alveolar macrophages: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Dust cells</a:t>
            </a:r>
            <a:r>
              <a:rPr lang="en-US" sz="2800" dirty="0"/>
              <a:t>:  macrophages engulfing dust particles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Heart failure cells</a:t>
            </a:r>
            <a:r>
              <a:rPr lang="en-US" sz="2800" dirty="0"/>
              <a:t>: macrophages engulfing erythrocytes (</a:t>
            </a:r>
            <a:r>
              <a:rPr lang="en-US" sz="2800" dirty="0" err="1"/>
              <a:t>hemosidren</a:t>
            </a:r>
            <a:r>
              <a:rPr lang="en-US" sz="2800" dirty="0"/>
              <a:t> granules) found in congestive heart failure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8695398-8A56-4BE5-ABA4-BBEBA60BFEA4}" type="slidenum">
              <a:rPr lang="en-US" altLang="en-US" smtClean="0">
                <a:solidFill>
                  <a:srgbClr val="898989"/>
                </a:solidFill>
              </a:rPr>
              <a:pPr/>
              <a:t>52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4038" name="Picture 2" descr="http://classconnection.s3.amazonaws.com/678/flashcards/1123678/jpg/heart_failure_cells_--_chf1339971825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92600"/>
            <a:ext cx="3706813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4" descr="http://www.ouhsc.edu/histology/Glass%20slides/14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292600"/>
            <a:ext cx="3810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5"/>
          <p:cNvSpPr txBox="1">
            <a:spLocks noChangeArrowheads="1"/>
          </p:cNvSpPr>
          <p:nvPr/>
        </p:nvSpPr>
        <p:spPr bwMode="auto">
          <a:xfrm>
            <a:off x="6443663" y="3995738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Heart failure cells</a:t>
            </a:r>
          </a:p>
        </p:txBody>
      </p:sp>
      <p:sp>
        <p:nvSpPr>
          <p:cNvPr id="44041" name="TextBox 6"/>
          <p:cNvSpPr txBox="1">
            <a:spLocks noChangeArrowheads="1"/>
          </p:cNvSpPr>
          <p:nvPr/>
        </p:nvSpPr>
        <p:spPr bwMode="auto">
          <a:xfrm>
            <a:off x="1692275" y="4005263"/>
            <a:ext cx="1090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Dust cells</a:t>
            </a:r>
          </a:p>
        </p:txBody>
      </p:sp>
      <p:pic>
        <p:nvPicPr>
          <p:cNvPr id="44042" name="Picture 2" descr="http://www.histology.leeds.ac.uk/respiratory/assets/alveoliH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0"/>
            <a:ext cx="3857625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5775"/>
          <a:stretch/>
        </p:blipFill>
        <p:spPr>
          <a:xfrm>
            <a:off x="6553200" y="188640"/>
            <a:ext cx="2411411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Fetal Lung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543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err="1"/>
              <a:t>Lobulation</a:t>
            </a:r>
            <a:r>
              <a:rPr lang="en-US" sz="2800" dirty="0"/>
              <a:t> is clear due to thick CT septa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Fetal lung </a:t>
            </a:r>
            <a:r>
              <a:rPr lang="en-US" sz="2800" b="1" dirty="0"/>
              <a:t>similar to gland </a:t>
            </a:r>
            <a:r>
              <a:rPr lang="en-US" sz="2800" dirty="0"/>
              <a:t>in histological section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Alveoli collapsed </a:t>
            </a:r>
            <a:r>
              <a:rPr lang="en-US" sz="2800" dirty="0"/>
              <a:t>lined e simple cubical </a:t>
            </a:r>
            <a:r>
              <a:rPr lang="en-US" sz="2800" dirty="0" err="1"/>
              <a:t>epith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Pulmonary BV are congested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Whole lung sinks in water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EE9FEFE-D33B-4883-BC56-22E503EC6618}" type="slidenum">
              <a:rPr lang="en-US" altLang="en-US" smtClean="0">
                <a:solidFill>
                  <a:srgbClr val="898989"/>
                </a:solidFill>
              </a:rPr>
              <a:pPr/>
              <a:t>53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5062" name="Picture 6" descr="http://www.histology-world.com/photoalbum/albums/uploads/normal_800px-Tertiary_bronch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3892550"/>
            <a:ext cx="3810000" cy="248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Box 5"/>
          <p:cNvSpPr txBox="1">
            <a:spLocks noChangeArrowheads="1"/>
          </p:cNvSpPr>
          <p:nvPr/>
        </p:nvSpPr>
        <p:spPr bwMode="auto">
          <a:xfrm>
            <a:off x="1585913" y="3573463"/>
            <a:ext cx="1114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Fetal lung</a:t>
            </a:r>
          </a:p>
        </p:txBody>
      </p:sp>
      <p:sp>
        <p:nvSpPr>
          <p:cNvPr id="45064" name="TextBox 6"/>
          <p:cNvSpPr txBox="1">
            <a:spLocks noChangeArrowheads="1"/>
          </p:cNvSpPr>
          <p:nvPr/>
        </p:nvSpPr>
        <p:spPr bwMode="auto">
          <a:xfrm>
            <a:off x="6516688" y="3573463"/>
            <a:ext cx="136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Normal lung</a:t>
            </a:r>
          </a:p>
        </p:txBody>
      </p:sp>
      <p:pic>
        <p:nvPicPr>
          <p:cNvPr id="45065" name="Picture 2" descr="http://www.lab.anhb.uwa.edu.au/mb140/Big/luf20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933825"/>
            <a:ext cx="4056063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ADD288A-72CD-44BE-907A-59331BD6BC15}" type="slidenum">
              <a:rPr lang="en-US" altLang="en-US" smtClean="0">
                <a:solidFill>
                  <a:srgbClr val="898989"/>
                </a:solidFill>
              </a:rPr>
              <a:pPr/>
              <a:t>54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6085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0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2D1103F-C3A5-426E-8D56-5CA75ED1582D}" type="slidenum">
              <a:rPr lang="en-US" altLang="en-US" smtClean="0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13000216"/>
              </p:ext>
            </p:extLst>
          </p:nvPr>
        </p:nvGraphicFramePr>
        <p:xfrm>
          <a:off x="395536" y="213320"/>
          <a:ext cx="813467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350"/>
            <a:ext cx="8712968" cy="6096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Types of epithelium in the respiratory system: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1- Non- K stratified squamous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→ found at nostrils, lingual surface of epiglottis, &amp; true vocal cords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2- Respiratory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Cover most of the conducting portion of the respiratory tract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3- Olfactory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Contains chemoreceptors of smell sensation → superior conchae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4- Alveolar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r>
              <a:rPr lang="en-US" sz="2800" dirty="0"/>
              <a:t> Found in Respiratory portion / alveoli where gas exchange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730E24F-7E41-4C5A-915E-AAD2C5217204}" type="slidenum">
              <a:rPr lang="en-US" altLang="en-US" smtClean="0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A- Parts of The conducting portion 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Nasal cavities &amp; sinuses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Nasopharynx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Larynx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Trachea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Bronchi (</a:t>
            </a:r>
            <a:r>
              <a:rPr lang="en-US" sz="2800" dirty="0" err="1"/>
              <a:t>Rt</a:t>
            </a:r>
            <a:r>
              <a:rPr lang="en-US" sz="2800" dirty="0"/>
              <a:t> &amp; Lf)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2ry , 3ry bronchi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Terminal bronchioles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476D3D3-BB94-44E7-85A2-8657403BA699}" type="slidenum">
              <a:rPr lang="en-US" altLang="en-US" smtClean="0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6149" name="Picture 2" descr="http://image.tutorvista.com/content/feed/u80/respiratory%20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2725"/>
            <a:ext cx="2971800" cy="323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9592" y="3284984"/>
            <a:ext cx="3482008" cy="3456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7818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Structure / Function relation in  Conducting portion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Cartilage to prevent collapse </a:t>
            </a:r>
            <a:r>
              <a:rPr lang="en-US" sz="2800" dirty="0">
                <a:solidFill>
                  <a:srgbClr val="FF0000"/>
                </a:solidFill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Maintain an open lumen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Elastic fibers  &amp; smooth </a:t>
            </a:r>
            <a:r>
              <a:rPr lang="en-US" sz="2800" dirty="0" err="1"/>
              <a:t>ms.</a:t>
            </a:r>
            <a:r>
              <a:rPr lang="en-US" sz="2800" dirty="0"/>
              <a:t> fibers for flexibility </a:t>
            </a:r>
            <a:r>
              <a:rPr lang="en-US" sz="2800" dirty="0">
                <a:solidFill>
                  <a:srgbClr val="FF0000"/>
                </a:solidFill>
              </a:rPr>
              <a:t>→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70C0"/>
                </a:solidFill>
              </a:rPr>
              <a:t>     Ability to accommodate expansion &amp; contraction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Respiratory epithelium </a:t>
            </a:r>
            <a:r>
              <a:rPr lang="en-US" sz="2800" dirty="0">
                <a:solidFill>
                  <a:srgbClr val="FF0000"/>
                </a:solidFill>
              </a:rPr>
              <a:t>→ </a:t>
            </a:r>
            <a:r>
              <a:rPr lang="en-US" sz="2800" dirty="0">
                <a:solidFill>
                  <a:srgbClr val="0070C0"/>
                </a:solidFill>
              </a:rPr>
              <a:t>Filtering,  moisturizing  &amp; warming of inspired air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5C8E222-4EDE-409C-8466-9E541671B606}" type="slidenum">
              <a:rPr lang="en-US" altLang="en-US" smtClean="0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173" name="Picture 2" descr="http://www.rci.rutgers.edu/%7Euzwiak/AnatPhys/PPFall03Lect7_files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44528"/>
            <a:ext cx="4143375" cy="233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2" descr="http://t0.gstatic.com/images?q=tbn:ANd9GcRXPI7RmQ3jwY9aZdGVk3PUdG7wsF1nH9SZ9R8bmFXD8h0m1UM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8163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5929313" y="6372225"/>
            <a:ext cx="236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Respiratory epithelium</a:t>
            </a:r>
            <a:endParaRPr lang="ar-JO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15527</TotalTime>
  <Words>3097</Words>
  <Application>Microsoft Office PowerPoint</Application>
  <PresentationFormat>On-screen Show (4:3)</PresentationFormat>
  <Paragraphs>594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The respiratory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 Conducting 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Trachea</vt:lpstr>
      <vt:lpstr>PowerPoint Presentation</vt:lpstr>
      <vt:lpstr>PowerPoint Presentation</vt:lpstr>
      <vt:lpstr>Bronchial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B- respiratory portion</vt:lpstr>
      <vt:lpstr>PowerPoint Presentation</vt:lpstr>
      <vt:lpstr>PowerPoint Presentation</vt:lpstr>
      <vt:lpstr>PowerPoint Presentation</vt:lpstr>
      <vt:lpstr>PowerPoint Presentation</vt:lpstr>
      <vt:lpstr> Lining epithelium of alveoli</vt:lpstr>
      <vt:lpstr>PowerPoint Presentation</vt:lpstr>
      <vt:lpstr>PowerPoint Presentation</vt:lpstr>
      <vt:lpstr>Blood- air barrier ( respiratory membrane)</vt:lpstr>
      <vt:lpstr>Alveolar phagocytes</vt:lpstr>
      <vt:lpstr>Fetal Lung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respiratory system</dc:title>
  <dc:creator>lion</dc:creator>
  <cp:lastModifiedBy>Hamza Muhammad</cp:lastModifiedBy>
  <cp:revision>675</cp:revision>
  <dcterms:created xsi:type="dcterms:W3CDTF">2014-09-03T05:10:02Z</dcterms:created>
  <dcterms:modified xsi:type="dcterms:W3CDTF">2023-10-08T09:54:18Z</dcterms:modified>
</cp:coreProperties>
</file>