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ableStyles" Target="tableStyle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3868234-ED23-4327-A97F-3A1A00FE94D4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2A13C7F-3700-4CD1-8BD2-6C7D9553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439EC-CC37-4C45-A780-2EE88A6C07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13C7F-3700-4CD1-8BD2-6C7D955397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CA8B-60F0-F680-0AD8-615A7D8B7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1CA98-C636-D399-DA2F-2ECC12136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D7F81-1479-FBA6-D5D7-3179385C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AE08-C020-5EFA-C3CE-BAE28264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166B-725D-4663-B40F-21218618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9C17-EFFA-7BCB-6612-5F970BA0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FEB44-2323-DE2F-9594-FD5EDDB10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957F6-842C-EAE3-7894-1C96BD67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4F65C-BB8B-6268-75D6-2EB4CA8B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5651-30C2-9B99-4169-FFE4CC48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4B805-C0C4-8E59-B91C-3996FAF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0B19F-4B22-DE78-C426-05A2032C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9E9-62FB-720E-1A9A-AD45A0D5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644CD-7B5D-0773-6D07-74B89104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AAC08-E6A2-322C-3B61-6C54E571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35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8D3F-8710-6288-1CA6-3EA095B6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BC00-E4DB-4421-C5B7-33B87826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0FC93-1FBF-98DC-0B8B-018D6DD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3225-6067-DAEB-7518-80817A87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27D9-D257-A7BB-671A-D8F52F6F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C2B-68D0-0640-47A0-858461A3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91A9-3ED8-5543-D972-C572EC51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25AF2-FD81-D188-570A-6960A2A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4632-09DD-C243-B31D-6D705F9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B5F9-368D-84F1-3148-01FFA462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0B75-55C0-5560-B6C5-1C14C3E3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418B-A6EC-C747-46EC-A4E8FF823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161E0-FE5A-DD7F-997B-EA76DC5D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80967-A964-8467-AF1A-66C8F9F8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45F68-ACB5-62E3-C65E-FADB83C7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845EB-5343-6D50-BCFB-53BE0B10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2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0F58-71E7-8439-C1D8-D7BD1B09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92177-292B-1872-C584-65BA95CF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4CDB-B995-CB52-7E7D-AD8D0DEC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BCB32-0F56-0758-306D-11A231F75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0608B-255D-301C-8B5F-DCE5CB30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E78A0-4EF6-26F7-7D9B-4EC3B9DF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44DB5-EABB-1376-8291-F8E9E2B3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F1D2C-B0D7-4D1B-2CB0-43CFC08E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0F9F-C4F2-202D-04F8-BF300A8B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E8387-DAC3-E461-A6DD-5C50247D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7BE3-87EB-68B8-07CE-AE09DB99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4BA06-FC8D-0A28-701E-484ABAA4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AD5D7-4A75-EB2F-6D9F-C9E77FC2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355D9-9D36-9731-A00B-2EEB4ADE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3440-E664-A913-4B17-CF103501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BBA9-5B71-D79D-5B93-F236CE2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0EBD-D141-EAAA-7FA9-DA84546C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BCB4D-AC34-1AD4-B179-E0341123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6715B-BE25-AC8D-97D5-B8A026D4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78574-3F45-7B66-4308-E88830A0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FC892-486D-5329-0CA8-E8F5B9EB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B835-F438-00BB-92C5-66064703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D2706-D927-3F3C-46BD-221BF26FB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EFA5E-BE5D-E5D7-2322-6B9A1EF58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463F-940B-F12D-6CF1-77266216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91251-8C10-4ADE-068E-BEE7B0D1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54945-9E0E-122F-9568-37F971FF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935570-6429-1E25-A8A6-49D33E52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1C9B-BCF5-1EAA-2F93-676C1C4B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2EF7-2FE9-03AB-EE3F-CEB834E69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3BE3-FE79-43C7-AF10-9867080103F1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DBC4-C4E4-B8EF-DC96-678A6DF9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A733-E1B9-29BD-DB3F-DC6E11476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image" Target="../media/image19.jpe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osigmoid_colon" TargetMode="External" /><Relationship Id="rId2" Type="http://schemas.openxmlformats.org/officeDocument/2006/relationships/hyperlink" Target="https://en.wikipedia.org/wiki/Segmental_resection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en.wikipedia.org/wiki/Colostomy" TargetMode="Externa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0" name="Google Shape;234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5745"/>
            <a:ext cx="9248358" cy="82534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1" name="Google Shape;2341;p1"/>
          <p:cNvSpPr/>
          <p:nvPr/>
        </p:nvSpPr>
        <p:spPr>
          <a:xfrm>
            <a:off x="-215915" y="308488"/>
            <a:ext cx="9144000" cy="838200"/>
          </a:xfrm>
          <a:prstGeom prst="rect">
            <a:avLst/>
          </a:prstGeom>
          <a:solidFill>
            <a:srgbClr val="C55A11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Colostomy</a:t>
            </a:r>
            <a:endParaRPr lang="en-GB"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2179" y="477184"/>
            <a:ext cx="7704667" cy="1981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Types of colostomy : 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2057400"/>
            <a:ext cx="7704667" cy="3332816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1- according to anatomical location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2- according to function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3- according to appearance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4- according to duration </a:t>
            </a:r>
            <a:endParaRPr lang="ar-JO" b="1" dirty="0">
              <a:latin typeface="Arial Rounded MT Bold" pitchFamily="34" charset="0"/>
            </a:endParaRPr>
          </a:p>
          <a:p>
            <a:pPr>
              <a:buNone/>
            </a:pPr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57200"/>
            <a:ext cx="7704667" cy="198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1 - According to anatomical location 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119257"/>
            <a:ext cx="7010400" cy="3603812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1- end sigmoid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2- end descending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3</a:t>
            </a:r>
            <a:r>
              <a:rPr lang="en-GB" b="1" dirty="0">
                <a:latin typeface="Arial Rounded MT Bold" pitchFamily="34" charset="0"/>
              </a:rPr>
              <a:t>-</a:t>
            </a:r>
            <a:r>
              <a:rPr lang="en-US" b="1" dirty="0">
                <a:latin typeface="Arial Rounded MT Bold" pitchFamily="34" charset="0"/>
              </a:rPr>
              <a:t> transverse colostomy : above and right to umbilicus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4</a:t>
            </a:r>
            <a:r>
              <a:rPr lang="en-GB" b="1" dirty="0">
                <a:latin typeface="Arial Rounded MT Bold" pitchFamily="34" charset="0"/>
              </a:rPr>
              <a:t>- </a:t>
            </a:r>
            <a:r>
              <a:rPr lang="en-US" b="1" dirty="0" err="1">
                <a:latin typeface="Arial Rounded MT Bold" pitchFamily="34" charset="0"/>
              </a:rPr>
              <a:t>caecostomy</a:t>
            </a:r>
            <a:r>
              <a:rPr lang="en-US" b="1" dirty="0">
                <a:latin typeface="Arial Rounded MT Bold" pitchFamily="34" charset="0"/>
              </a:rPr>
              <a:t> : right iliac fossa  </a:t>
            </a:r>
          </a:p>
          <a:p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345" y="457200"/>
            <a:ext cx="7704667" cy="198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 – according to duration  : 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 Rounded MT Bold" pitchFamily="34" charset="0"/>
              </a:rPr>
              <a:t>Temporary colostomy:</a:t>
            </a: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 </a:t>
            </a:r>
            <a:r>
              <a:rPr lang="en-US" b="1" dirty="0">
                <a:latin typeface="Arial Rounded MT Bold" pitchFamily="34" charset="0"/>
              </a:rPr>
              <a:t>May be required to give a portion of the bowel a chance to rest and heal. When healing has occurred, the colostomy can be reversed and normal bowel </a:t>
            </a:r>
            <a:endParaRPr lang="ar-JO" b="1" dirty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b="1" dirty="0">
                <a:latin typeface="Arial Rounded MT Bold" pitchFamily="34" charset="0"/>
              </a:rPr>
              <a:t>function restored.</a:t>
            </a:r>
            <a:br>
              <a:rPr lang="en-US" b="1" dirty="0">
                <a:latin typeface="Arial Rounded MT Bold" pitchFamily="34" charset="0"/>
              </a:rPr>
            </a:br>
            <a:r>
              <a:rPr lang="ar-JO" b="1" dirty="0"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 Rounded MT Bold" pitchFamily="34" charset="0"/>
              </a:rPr>
              <a:t>Permanent colostomy:</a:t>
            </a: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 </a:t>
            </a:r>
            <a:r>
              <a:rPr lang="en-US" b="1" dirty="0">
                <a:latin typeface="Arial Rounded MT Bold" pitchFamily="34" charset="0"/>
              </a:rPr>
              <a:t>May be required when a disease affects the end part of the colon or rectum .</a:t>
            </a:r>
          </a:p>
          <a:p>
            <a:pPr algn="ctr"/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133" y="492369"/>
            <a:ext cx="7704667" cy="198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3- according to morphology: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2133600"/>
            <a:ext cx="3947159" cy="343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</a:rPr>
              <a:t>1</a:t>
            </a:r>
            <a:r>
              <a:rPr lang="en-GB" sz="3500" b="1" dirty="0">
                <a:solidFill>
                  <a:schemeClr val="bg1"/>
                </a:solidFill>
              </a:rPr>
              <a:t>)</a:t>
            </a:r>
            <a:r>
              <a:rPr lang="en-US" sz="3500" b="1" dirty="0">
                <a:solidFill>
                  <a:schemeClr val="bg1"/>
                </a:solidFill>
              </a:rPr>
              <a:t> end colostomy 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The proximal end of transected colon brought to the skin for stool drainage.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Single opening (permanent usually)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The site usually in the left iliac fossa.</a:t>
            </a:r>
            <a:r>
              <a:rPr lang="en-US" b="1" dirty="0"/>
              <a:t> </a:t>
            </a:r>
            <a:endParaRPr lang="ar-J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81022" cy="276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3" y="92786"/>
            <a:ext cx="7704667" cy="1981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2) Double barrel colostomy 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86840" y="2362200"/>
            <a:ext cx="3870960" cy="3603812"/>
          </a:xfrm>
        </p:spPr>
        <p:txBody>
          <a:bodyPr>
            <a:normAutofit/>
          </a:bodyPr>
          <a:lstStyle/>
          <a:p>
            <a:pPr marL="365760" indent="-365760" algn="ctr">
              <a:defRPr/>
            </a:pPr>
            <a:r>
              <a:rPr lang="en-US" b="1" dirty="0"/>
              <a:t>Has two ends are brought out into the abdomen as 2 separate stoma  :</a:t>
            </a:r>
          </a:p>
          <a:p>
            <a:pPr marL="0" indent="0" algn="ctr">
              <a:buNone/>
              <a:defRPr/>
            </a:pPr>
            <a:r>
              <a:rPr lang="en-US" b="1" dirty="0"/>
              <a:t>     1 - (proximal end) : functional stoma </a:t>
            </a:r>
          </a:p>
          <a:p>
            <a:pPr marL="0" indent="0" algn="ctr">
              <a:buNone/>
              <a:defRPr/>
            </a:pPr>
            <a:r>
              <a:rPr lang="en-US" b="1" dirty="0"/>
              <a:t>     2 -(distal end) : non- functioning</a:t>
            </a:r>
          </a:p>
          <a:p>
            <a:pPr marL="0" indent="0" algn="ctr">
              <a:buNone/>
              <a:defRPr/>
            </a:pPr>
            <a:r>
              <a:rPr lang="en-US" b="1" dirty="0"/>
              <a:t> ( mucus fistula )</a:t>
            </a:r>
          </a:p>
          <a:p>
            <a:pPr marL="0" indent="0" algn="ctr"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ar-JO" b="1" dirty="0"/>
          </a:p>
          <a:p>
            <a:endParaRPr lang="ar-JO" dirty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4200" cy="34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3) Loop Colostomy 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0843" y="2119257"/>
            <a:ext cx="4826958" cy="3678560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effectLst/>
              </a:rPr>
              <a:t>Loop colostomy :</a:t>
            </a:r>
            <a:br>
              <a:rPr lang="en-GB" sz="2400" dirty="0"/>
            </a:br>
            <a:r>
              <a:rPr lang="en-GB" sz="2400" dirty="0">
                <a:effectLst/>
              </a:rPr>
              <a:t>-Loop of colon is pulled out through a cut in abdomen to form opening (stoma) .</a:t>
            </a:r>
            <a:br>
              <a:rPr lang="en-GB" sz="2400" dirty="0"/>
            </a:br>
            <a:r>
              <a:rPr lang="en-GB" sz="2400" dirty="0">
                <a:effectLst/>
              </a:rPr>
              <a:t>- stoma here has two openings: </a:t>
            </a:r>
            <a:br>
              <a:rPr lang="en-GB" sz="2400" dirty="0"/>
            </a:br>
            <a:r>
              <a:rPr lang="en-GB" sz="2400" dirty="0">
                <a:effectLst/>
              </a:rPr>
              <a:t>    1- Proximal end ( functional end ) </a:t>
            </a:r>
            <a:br>
              <a:rPr lang="en-GB" sz="2400" dirty="0"/>
            </a:br>
            <a:r>
              <a:rPr lang="en-GB" sz="2400" dirty="0">
                <a:effectLst/>
              </a:rPr>
              <a:t>    2-distal end</a:t>
            </a:r>
            <a:endParaRPr lang="ar-JO" sz="2400" b="1" dirty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2907681" cy="36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7172" y="824876"/>
            <a:ext cx="7704667" cy="3332816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effectLst/>
              </a:rPr>
              <a:t> Disadvantages of loop colostomy :</a:t>
            </a:r>
            <a:br>
              <a:rPr lang="en-GB" sz="3200" dirty="0"/>
            </a:br>
            <a:r>
              <a:rPr lang="en-GB" sz="3200" dirty="0">
                <a:effectLst/>
              </a:rPr>
              <a:t>  1- difficult to manage.</a:t>
            </a:r>
            <a:br>
              <a:rPr lang="en-GB" sz="3200" dirty="0"/>
            </a:br>
            <a:r>
              <a:rPr lang="en-GB" sz="3200" dirty="0">
                <a:effectLst/>
              </a:rPr>
              <a:t>  2- disrupts the marginal arterial supply to the anastomosis. </a:t>
            </a:r>
            <a:br>
              <a:rPr lang="en-GB" sz="3200" dirty="0"/>
            </a:br>
            <a:r>
              <a:rPr lang="en-GB" sz="3200" dirty="0">
                <a:effectLst/>
              </a:rPr>
              <a:t>  3- prone to prolapse.</a:t>
            </a:r>
            <a:r>
              <a:rPr lang="en-GB" sz="3200" dirty="0"/>
              <a:t>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>
                <a:effectLst/>
              </a:rPr>
              <a:t>-It’s mostly done in transverse colon but according to disadvantages it’s now less commonly employed.</a:t>
            </a:r>
            <a:br>
              <a:rPr lang="en-GB" sz="3200" dirty="0"/>
            </a:br>
            <a:r>
              <a:rPr lang="en-GB" sz="3200" dirty="0">
                <a:effectLst/>
              </a:rPr>
              <a:t>- Loop ileostomy is now more commonly used</a:t>
            </a:r>
            <a:endParaRPr lang="ar-JO" sz="32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4C85-D339-D5B9-07D3-D31AAA7B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Loop Ileostomy: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0B0D-6B31-2593-00B3-BAB39B5AF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Often used for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defunctioning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b="0" i="0" dirty="0">
                <a:effectLst/>
                <a:latin typeface="Segoe UI Historic" panose="020B0502040204020203" pitchFamily="34" charset="0"/>
              </a:rPr>
              <a:t>of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low rectal anastomosis or an ileal pouch.</a:t>
            </a:r>
          </a:p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 A knuckle of ileum is pulled out through a skin trephine in the right iliac fossa.</a:t>
            </a:r>
          </a:p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 The advantages of a loop ileostomy over a loop colostomy are the ease with which the bowel can be brought to the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urface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and the absence of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odour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370-3C9F-E39F-71AC-1F454B0C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69" y="243673"/>
            <a:ext cx="7886700" cy="1325563"/>
          </a:xfrm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End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lleostomy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FC2D-C0B6-B4C3-4010-5C066015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INDICATIONS:</a:t>
            </a:r>
          </a:p>
          <a:p>
            <a:pPr marL="457200" indent="-457200">
              <a:buFont typeface="+mj-lt"/>
              <a:buAutoNum type="arabicPeriod"/>
            </a:pPr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 After a subtotal colectomy without anastomosis when it may later be reversed 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>
                <a:latin typeface="Segoe UI Historic" panose="020B0502040204020203" pitchFamily="34" charset="0"/>
              </a:rPr>
              <a:t>Permanant</a:t>
            </a:r>
            <a:r>
              <a:rPr lang="en-US" dirty="0">
                <a:latin typeface="Segoe UI Historic" panose="020B0502040204020203" pitchFamily="34" charset="0"/>
              </a:rPr>
              <a:t> after </a:t>
            </a:r>
            <a:r>
              <a:rPr lang="en-US" dirty="0" err="1">
                <a:latin typeface="Segoe UI Historic" panose="020B0502040204020203" pitchFamily="34" charset="0"/>
              </a:rPr>
              <a:t>panproctocolectomy</a:t>
            </a:r>
            <a:endParaRPr lang="en-US" dirty="0">
              <a:latin typeface="Segoe UI Historic" panose="020B0502040204020203" pitchFamily="34" charset="0"/>
            </a:endParaRPr>
          </a:p>
          <a:p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endParaRPr lang="en-US" dirty="0">
              <a:latin typeface="Segoe UI Historic" panose="020B0502040204020203" pitchFamily="34" charset="0"/>
            </a:endParaRPr>
          </a:p>
          <a:p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BE30-6A94-4297-1494-1FF9EC9C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57200"/>
            <a:ext cx="8458200" cy="5943600"/>
          </a:xfrm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The ileum is normally brought through the rectus abdominis muscle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Segoe UI Historic" panose="020B0502040204020203" pitchFamily="34" charset="0"/>
              </a:rPr>
              <a:t>. </a:t>
            </a: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There may be an 'ileostomy flux' while the ileum adapts to the loss of the colon.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 While ileostomy output can amount to 4 or 5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litres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per day, losses of 1-2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litres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are more common. 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A consistent ileostomy output in excess of 1.5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litres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is usually associated with dehydration and sodium depletion in the absence of intravenous </a:t>
            </a:r>
            <a:r>
              <a:rPr lang="en-GB" sz="2000" b="0" i="0" dirty="0">
                <a:effectLst/>
                <a:latin typeface="Segoe UI Historic" panose="020B0502040204020203" pitchFamily="34" charset="0"/>
              </a:rPr>
              <a:t>therapy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. 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The stools thicken in a few weeks and are semisolid in a few months.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28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10200" y="2573396"/>
            <a:ext cx="5612780" cy="3492191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</a:rPr>
              <a:t>A colostomy</a:t>
            </a: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>
                <a:latin typeface="Arial Rounded MT Bold" pitchFamily="34" charset="0"/>
              </a:rPr>
              <a:t>: </a:t>
            </a:r>
          </a:p>
          <a:p>
            <a:pPr>
              <a:buNone/>
            </a:pPr>
            <a:r>
              <a:rPr lang="en-US" b="1" dirty="0"/>
              <a:t>   </a:t>
            </a:r>
            <a:r>
              <a:rPr lang="en-US" sz="2400" b="1" dirty="0"/>
              <a:t>is an artificial opening made in the colon to divert faeces and flatus outside the abdomen where they can be collected in an external appliance</a:t>
            </a:r>
            <a:endParaRPr lang="ar-JO" sz="24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E597-C09F-16AF-F0CD-920C0767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Caecostomy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E079-33B0-DE02-B53F-4A96C98F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41939"/>
            <a:ext cx="7704667" cy="3332816"/>
          </a:xfrm>
        </p:spPr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In late cases of obstruction, the caecum may become so distended and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ischaemic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that rupture of the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caecal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wall may be anticipated.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95500DE-A07A-114A-095D-961BA4D6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0" y="2059172"/>
            <a:ext cx="8262039" cy="47988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866FBB9-C394-4BE7-D81E-023855CCD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9" y="67584"/>
            <a:ext cx="8262039" cy="4640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A2FA58-7C57-426E-8EDE-4C2857A93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Indications for colostomy.</a:t>
            </a:r>
          </a:p>
        </p:txBody>
      </p:sp>
    </p:spTree>
    <p:extLst>
      <p:ext uri="{BB962C8B-B14F-4D97-AF65-F5344CB8AC3E}">
        <p14:creationId xmlns:p14="http://schemas.microsoft.com/office/powerpoint/2010/main" val="392757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56063E-0982-4A8C-AC56-7D2B4585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556" y="2288649"/>
            <a:ext cx="5723468" cy="1371068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ct val="110000"/>
            </a:pPr>
            <a:r>
              <a:rPr lang="en-US" sz="3075" dirty="0"/>
              <a:t>A colostomy is created as a mean to treat various disorders of the large intestine.</a:t>
            </a:r>
          </a:p>
        </p:txBody>
      </p:sp>
    </p:spTree>
    <p:extLst>
      <p:ext uri="{BB962C8B-B14F-4D97-AF65-F5344CB8AC3E}">
        <p14:creationId xmlns:p14="http://schemas.microsoft.com/office/powerpoint/2010/main" val="24823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BCD521-5387-4CA8-8105-DBE4B2E0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Colostomy goals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4AC22-55B3-4AC2-B955-34F8B204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5334264" cy="4966481"/>
          </a:xfrm>
        </p:spPr>
        <p:txBody>
          <a:bodyPr>
            <a:normAutofit/>
          </a:bodyPr>
          <a:lstStyle/>
          <a:p>
            <a:r>
              <a:rPr lang="en-US" dirty="0"/>
              <a:t>1. to relive a distal obstruction of the sigmoid colon due to any cause</a:t>
            </a:r>
            <a:endParaRPr lang="ar-JO" dirty="0"/>
          </a:p>
          <a:p>
            <a:r>
              <a:rPr lang="en-US" dirty="0"/>
              <a:t>2. to defunction the distal colon</a:t>
            </a:r>
            <a:endParaRPr lang="ar-JO" dirty="0"/>
          </a:p>
          <a:p>
            <a:r>
              <a:rPr lang="en-US" dirty="0"/>
              <a:t>3. to prevent fecal peritonitis </a:t>
            </a:r>
          </a:p>
          <a:p>
            <a:r>
              <a:rPr lang="en-US" dirty="0"/>
              <a:t>4. to facilitate the operative repair of high fistula in </a:t>
            </a:r>
            <a:r>
              <a:rPr lang="en-US" dirty="0" err="1"/>
              <a:t>ano</a:t>
            </a:r>
            <a:endParaRPr lang="en-US" dirty="0"/>
          </a:p>
          <a:p>
            <a:r>
              <a:rPr lang="en-US" dirty="0"/>
              <a:t>5. to prevent spoiling of the urinary bladder in </a:t>
            </a:r>
            <a:r>
              <a:rPr lang="en-US" dirty="0" err="1"/>
              <a:t>vesico</a:t>
            </a:r>
            <a:r>
              <a:rPr lang="en-US" dirty="0"/>
              <a:t>-colic fistula or vagina in vagino-colic fistula.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B3DF3DC-60DF-3265-6EC4-552FF7AE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56" y="1825624"/>
            <a:ext cx="2947242" cy="28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2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CD131-9976-4B98-8995-AA141527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31410"/>
            <a:ext cx="7704667" cy="1981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1" dirty="0"/>
              <a:t> </a:t>
            </a:r>
            <a:r>
              <a:rPr lang="en-GB" sz="2800" b="1" dirty="0"/>
              <a:t>Some of the most common conditions that</a:t>
            </a:r>
            <a:br>
              <a:rPr lang="en-GB" sz="2800" b="1" dirty="0"/>
            </a:br>
            <a:r>
              <a:rPr lang="en-GB" sz="2800" b="1" dirty="0"/>
              <a:t>might necessitate a stoma are:</a:t>
            </a:r>
            <a:br>
              <a:rPr lang="en-GB" sz="2800" b="1" dirty="0"/>
            </a:br>
            <a:endParaRPr lang="en-US" sz="1800" b="1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481D49-AAA1-48F6-8831-7529A059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2412610"/>
            <a:ext cx="7704667" cy="333281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 Imperforate anus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 err="1">
                <a:solidFill>
                  <a:schemeClr val="bg1"/>
                </a:solidFill>
              </a:rPr>
              <a:t>Hirschsprungs</a:t>
            </a:r>
            <a:r>
              <a:rPr lang="en-GB" sz="2800" b="1" dirty="0">
                <a:solidFill>
                  <a:schemeClr val="bg1"/>
                </a:solidFill>
              </a:rPr>
              <a:t> disease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Inflammatory bowel disease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Colitis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F5E2B0-A70C-44FB-945C-A1B7A243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519" y="-335667"/>
            <a:ext cx="7455931" cy="4234656"/>
          </a:xfrm>
        </p:spPr>
        <p:txBody>
          <a:bodyPr anchor="ctr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 Neonatal necrotising enterocolitis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Spina bifida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8FDE326-343B-E7FE-BC09-55BCB21D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81" y="2889661"/>
            <a:ext cx="6096000" cy="3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7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03AE53-A58B-4F90-A681-EA68F68C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00" y="466500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/>
              <a:t>A.Obstructions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26CBD3-0F5D-41A8-9E33-E1EBE38DE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120" y="1792063"/>
            <a:ext cx="3200400" cy="3602736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1. </a:t>
            </a:r>
            <a:r>
              <a:rPr lang="en-US" sz="2400" b="1" dirty="0">
                <a:solidFill>
                  <a:schemeClr val="bg1"/>
                </a:solidFill>
              </a:rPr>
              <a:t>congenital</a:t>
            </a:r>
            <a:r>
              <a:rPr lang="en-US" sz="2400" b="1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rectovesical/rectovaginal fistula.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-cloacal exstrophy.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-colonic atresia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2.</a:t>
            </a:r>
            <a:r>
              <a:rPr lang="en-US" sz="2400" b="1" i="1" dirty="0">
                <a:solidFill>
                  <a:schemeClr val="bg1"/>
                </a:solidFill>
              </a:rPr>
              <a:t>colon tumors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-colorectal/anorectal tumors.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3.</a:t>
            </a:r>
            <a:r>
              <a:rPr lang="en-US" sz="2400" b="1" i="1" dirty="0">
                <a:solidFill>
                  <a:schemeClr val="bg1"/>
                </a:solidFill>
              </a:rPr>
              <a:t>gangrenous sigmoid volvulus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4259BE-DBB3-0564-63FB-26015126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12" y="1792063"/>
            <a:ext cx="340684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58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شخص, رضيع&#10;&#10;تم إنشاء الوصف تلقائياً">
            <a:extLst>
              <a:ext uri="{FF2B5EF4-FFF2-40B4-BE49-F238E27FC236}">
                <a16:creationId xmlns:a16="http://schemas.microsoft.com/office/drawing/2014/main" id="{504BCD32-39C2-449C-AE27-892CA901B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1" r="35625" b="-1"/>
          <a:stretch/>
        </p:blipFill>
        <p:spPr>
          <a:xfrm>
            <a:off x="4685223" y="2077974"/>
            <a:ext cx="1662823" cy="27020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C8B052B-388A-44A2-976D-5B029F8B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9" r="21429"/>
          <a:stretch/>
        </p:blipFill>
        <p:spPr>
          <a:xfrm>
            <a:off x="784370" y="2077974"/>
            <a:ext cx="1665159" cy="2702052"/>
          </a:xfrm>
          <a:prstGeom prst="rect">
            <a:avLst/>
          </a:prstGeom>
        </p:spPr>
      </p:pic>
      <p:pic>
        <p:nvPicPr>
          <p:cNvPr id="11" name="صورة 10" descr="صورة تحتوي على صورة بالأشعة السينية, سلحفاة&#10;&#10;تم إنشاء الوصف تلقائياً">
            <a:extLst>
              <a:ext uri="{FF2B5EF4-FFF2-40B4-BE49-F238E27FC236}">
                <a16:creationId xmlns:a16="http://schemas.microsoft.com/office/drawing/2014/main" id="{E18E70C3-8814-4690-8051-40C3C6481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021" r="15345" b="-4"/>
          <a:stretch/>
        </p:blipFill>
        <p:spPr>
          <a:xfrm>
            <a:off x="2697020" y="2077974"/>
            <a:ext cx="1665317" cy="27020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EB5C82C-2879-47B9-A237-0DAA2396E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6" r="27234"/>
          <a:stretch/>
        </p:blipFill>
        <p:spPr>
          <a:xfrm>
            <a:off x="6694473" y="2077974"/>
            <a:ext cx="1665167" cy="27020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7D52E2D-FEF9-40CA-92F7-57B3CD6B5F1B}"/>
              </a:ext>
            </a:extLst>
          </p:cNvPr>
          <p:cNvSpPr txBox="1"/>
          <p:nvPr/>
        </p:nvSpPr>
        <p:spPr>
          <a:xfrm>
            <a:off x="7086600" y="4953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 tumor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B3208F-BEC8-4782-B577-0D0F8ACA1606}"/>
              </a:ext>
            </a:extLst>
          </p:cNvPr>
          <p:cNvSpPr txBox="1"/>
          <p:nvPr/>
        </p:nvSpPr>
        <p:spPr>
          <a:xfrm>
            <a:off x="4702156" y="4953000"/>
            <a:ext cx="18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Imperforate anus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5BD44E-B519-42FD-B997-A7519B7B82AF}"/>
              </a:ext>
            </a:extLst>
          </p:cNvPr>
          <p:cNvSpPr txBox="1"/>
          <p:nvPr/>
        </p:nvSpPr>
        <p:spPr>
          <a:xfrm>
            <a:off x="3083210" y="4953000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Volvuls</a:t>
            </a:r>
            <a:r>
              <a:rPr lang="en-US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61FCF3-388C-45A4-9695-9AB05545827D}"/>
              </a:ext>
            </a:extLst>
          </p:cNvPr>
          <p:cNvSpPr txBox="1"/>
          <p:nvPr/>
        </p:nvSpPr>
        <p:spPr>
          <a:xfrm>
            <a:off x="868903" y="4953000"/>
            <a:ext cx="158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/>
              <a:t>Hirschsprungs</a:t>
            </a:r>
            <a:endParaRPr lang="en-GB" sz="1800" dirty="0"/>
          </a:p>
          <a:p>
            <a:pPr algn="ctr"/>
            <a:r>
              <a:rPr lang="en-GB" sz="1800" dirty="0"/>
              <a:t>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2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B5236C-795B-41D7-8C1A-C03D3880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B.Inflammation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801279-1CC5-40CA-AB21-A7884115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372" y="1690689"/>
            <a:ext cx="7704667" cy="3332816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1.</a:t>
            </a:r>
            <a:r>
              <a:rPr lang="en-US" sz="3200" b="1" dirty="0">
                <a:solidFill>
                  <a:schemeClr val="bg1"/>
                </a:solidFill>
              </a:rPr>
              <a:t>Crohn’s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3200" b="1" dirty="0"/>
              <a:t>2. </a:t>
            </a:r>
            <a:r>
              <a:rPr lang="en-GB" sz="3200" b="1" dirty="0">
                <a:solidFill>
                  <a:schemeClr val="bg1"/>
                </a:solidFill>
              </a:rPr>
              <a:t>ulcerative colitis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3200" b="1" dirty="0"/>
              <a:t>3. </a:t>
            </a:r>
            <a:r>
              <a:rPr lang="en-GB" sz="3200" b="1" dirty="0">
                <a:solidFill>
                  <a:schemeClr val="bg1"/>
                </a:solidFill>
              </a:rPr>
              <a:t>diverticular disease</a:t>
            </a:r>
            <a:r>
              <a:rPr lang="en-GB" sz="3200" b="1" dirty="0"/>
              <a:t> </a:t>
            </a:r>
            <a:r>
              <a:rPr lang="en-GB" sz="3200" dirty="0"/>
              <a:t>If </a:t>
            </a:r>
            <a:r>
              <a:rPr lang="en-GB" sz="3200" b="1" dirty="0">
                <a:solidFill>
                  <a:schemeClr val="bg1"/>
                </a:solidFill>
              </a:rPr>
              <a:t>diverticula</a:t>
            </a:r>
            <a:r>
              <a:rPr lang="en-GB" sz="3200" dirty="0"/>
              <a:t> become infected this is called </a:t>
            </a:r>
            <a:r>
              <a:rPr lang="en-GB" sz="3200" b="1" dirty="0">
                <a:solidFill>
                  <a:schemeClr val="bg1"/>
                </a:solidFill>
              </a:rPr>
              <a:t>diverticulitis</a:t>
            </a:r>
            <a:r>
              <a:rPr lang="en-GB" sz="1800" b="1" dirty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26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btee\Desktop\CDR415506-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685800"/>
            <a:ext cx="6477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عنصر نائب للمحتوى 53">
            <a:extLst>
              <a:ext uri="{FF2B5EF4-FFF2-40B4-BE49-F238E27FC236}">
                <a16:creationId xmlns:a16="http://schemas.microsoft.com/office/drawing/2014/main" id="{14930D7B-67CA-462D-923E-5D7A05F65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9706" y="2515914"/>
            <a:ext cx="2484589" cy="1689520"/>
          </a:xfrm>
          <a:prstGeom prst="rect">
            <a:avLst/>
          </a:prstGeom>
        </p:spPr>
      </p:pic>
      <p:pic>
        <p:nvPicPr>
          <p:cNvPr id="84" name="صورة 8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6A11ED-8307-4317-A7A2-1408FE0445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83" y="2503492"/>
            <a:ext cx="2484588" cy="1851017"/>
          </a:xfrm>
          <a:prstGeom prst="rect">
            <a:avLst/>
          </a:prstGeom>
        </p:spPr>
      </p:pic>
      <p:pic>
        <p:nvPicPr>
          <p:cNvPr id="82" name="صورة 81" descr="صورة تحتوي على صورة بالأشعة السينية&#10;&#10;تم إنشاء الوصف تلقائياً">
            <a:extLst>
              <a:ext uri="{FF2B5EF4-FFF2-40B4-BE49-F238E27FC236}">
                <a16:creationId xmlns:a16="http://schemas.microsoft.com/office/drawing/2014/main" id="{6D84BD7C-F9DE-4777-894F-07BA20F70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929" y="2503492"/>
            <a:ext cx="2484588" cy="170194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0509E86-E339-43C1-82B9-EA92F3C9AEC1}"/>
              </a:ext>
            </a:extLst>
          </p:cNvPr>
          <p:cNvSpPr txBox="1"/>
          <p:nvPr/>
        </p:nvSpPr>
        <p:spPr>
          <a:xfrm>
            <a:off x="1267184" y="4495800"/>
            <a:ext cx="148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Crohn’s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4E8941-783E-4BA7-A6F8-B153EA37BDBF}"/>
              </a:ext>
            </a:extLst>
          </p:cNvPr>
          <p:cNvSpPr txBox="1"/>
          <p:nvPr/>
        </p:nvSpPr>
        <p:spPr>
          <a:xfrm>
            <a:off x="3695445" y="4495799"/>
            <a:ext cx="17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diverticulitis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A8A0851-30AE-4845-8E19-7B6AE0F16971}"/>
              </a:ext>
            </a:extLst>
          </p:cNvPr>
          <p:cNvSpPr txBox="1"/>
          <p:nvPr/>
        </p:nvSpPr>
        <p:spPr>
          <a:xfrm>
            <a:off x="6098759" y="4495798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70546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605F4-8330-4938-87AD-40954089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C.operative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AF8D5E74-D99B-4F7B-8DDA-03D306FAE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3279" y="2133600"/>
            <a:ext cx="3200400" cy="36027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1.</a:t>
            </a:r>
            <a:r>
              <a:rPr lang="en-US" sz="3200" dirty="0">
                <a:solidFill>
                  <a:schemeClr val="bg1"/>
                </a:solidFill>
              </a:rPr>
              <a:t>distal anastomosis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2.</a:t>
            </a:r>
            <a:r>
              <a:rPr lang="en-US" sz="3200" dirty="0">
                <a:solidFill>
                  <a:schemeClr val="bg1"/>
                </a:solidFill>
              </a:rPr>
              <a:t>distal repair</a:t>
            </a:r>
          </a:p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>
                <a:solidFill>
                  <a:schemeClr val="bg1"/>
                </a:solidFill>
              </a:rPr>
              <a:t>Hartmann's operation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205E12E5-D164-48F6-8030-C54B5A556D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63679" y="2732931"/>
            <a:ext cx="3200400" cy="2131516"/>
          </a:xfrm>
        </p:spPr>
      </p:pic>
    </p:spTree>
    <p:extLst>
      <p:ext uri="{BB962C8B-B14F-4D97-AF65-F5344CB8AC3E}">
        <p14:creationId xmlns:p14="http://schemas.microsoft.com/office/powerpoint/2010/main" val="315301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3AA743-CE87-491A-9ADF-AE9D7DE9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Hartmann's operation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0961CE-E20D-4E0F-A112-5F2A316E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proctosigmoidectomy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operation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procedure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the surgical 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Segmental res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resection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 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rectosigmoid</a:t>
            </a:r>
            <a:r>
              <a:rPr lang="en-GB" sz="2800" b="0" i="0" u="none" strike="noStrike" dirty="0">
                <a:solidFill>
                  <a:srgbClr val="D83E2C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with closure of the anorectal stump and formation of an end 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Colostom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colostomy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7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2BFEE-FF90-4D91-8C5E-70F299BE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8" y="1995761"/>
            <a:ext cx="6965245" cy="901864"/>
          </a:xfrm>
        </p:spPr>
        <p:txBody>
          <a:bodyPr>
            <a:normAutofit fontScale="90000"/>
          </a:bodyPr>
          <a:lstStyle/>
          <a:p>
            <a:r>
              <a:rPr lang="en-GB" dirty="0"/>
              <a:t>The indications for this procedure include: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C70572-26B4-45B5-A435-B1CD6427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667000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dirty="0"/>
              <a:t>a. </a:t>
            </a:r>
            <a:r>
              <a:rPr lang="en-GB" sz="3200" dirty="0">
                <a:solidFill>
                  <a:schemeClr val="bg1"/>
                </a:solidFill>
              </a:rPr>
              <a:t>Localized or generalized peritonitis</a:t>
            </a:r>
          </a:p>
          <a:p>
            <a:pPr marL="0" indent="0">
              <a:buNone/>
            </a:pPr>
            <a:r>
              <a:rPr lang="en-GB" sz="3200" dirty="0"/>
              <a:t>b. </a:t>
            </a:r>
            <a:r>
              <a:rPr lang="en-GB" sz="3200" dirty="0">
                <a:solidFill>
                  <a:schemeClr val="bg1"/>
                </a:solidFill>
              </a:rPr>
              <a:t>Viable</a:t>
            </a:r>
            <a:r>
              <a:rPr lang="en-GB" sz="3200" dirty="0"/>
              <a:t> but </a:t>
            </a:r>
            <a:r>
              <a:rPr lang="en-GB" sz="3200" dirty="0">
                <a:solidFill>
                  <a:schemeClr val="bg1"/>
                </a:solidFill>
              </a:rPr>
              <a:t>injured</a:t>
            </a:r>
            <a:r>
              <a:rPr lang="en-GB" sz="3200" dirty="0"/>
              <a:t> proximal bowel.</a:t>
            </a:r>
          </a:p>
          <a:p>
            <a:pPr marL="0" indent="0">
              <a:buNone/>
            </a:pPr>
            <a:r>
              <a:rPr lang="en-GB" sz="3200" dirty="0"/>
              <a:t>c. </a:t>
            </a:r>
            <a:r>
              <a:rPr lang="en-GB" sz="3200" dirty="0">
                <a:solidFill>
                  <a:schemeClr val="bg1"/>
                </a:solidFill>
              </a:rPr>
              <a:t>Complicated diverticulitis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17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FEA44F-805C-478B-94B9-A0E30382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D.others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98F646-6864-40C6-87A3-98A98917E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4611" y="2133600"/>
            <a:ext cx="3200400" cy="36027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1. penetrating trauma to the colon</a:t>
            </a:r>
          </a:p>
          <a:p>
            <a:pPr marL="0" indent="0">
              <a:buNone/>
            </a:pPr>
            <a:r>
              <a:rPr lang="en-US" dirty="0"/>
              <a:t>2.perineal trauma</a:t>
            </a:r>
          </a:p>
          <a:p>
            <a:pPr marL="0" indent="0">
              <a:buNone/>
            </a:pPr>
            <a:r>
              <a:rPr lang="en-US" dirty="0"/>
              <a:t>3.perineal infection</a:t>
            </a:r>
          </a:p>
          <a:p>
            <a:pPr marL="0" indent="0">
              <a:buNone/>
            </a:pPr>
            <a:r>
              <a:rPr lang="en-US" dirty="0"/>
              <a:t>4.radiation injury</a:t>
            </a:r>
          </a:p>
          <a:p>
            <a:pPr marL="0" indent="0">
              <a:buNone/>
            </a:pPr>
            <a:r>
              <a:rPr lang="en-US" dirty="0"/>
              <a:t>5.incontinence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6BEF42D-1247-4780-A10A-AE856CE5DD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63679" y="2501340"/>
            <a:ext cx="3200400" cy="2594698"/>
          </a:xfrm>
        </p:spPr>
      </p:pic>
    </p:spTree>
    <p:extLst>
      <p:ext uri="{BB962C8B-B14F-4D97-AF65-F5344CB8AC3E}">
        <p14:creationId xmlns:p14="http://schemas.microsoft.com/office/powerpoint/2010/main" val="4215150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عنوان 1">
            <a:extLst>
              <a:ext uri="{FF2B5EF4-FFF2-40B4-BE49-F238E27FC236}">
                <a16:creationId xmlns:a16="http://schemas.microsoft.com/office/drawing/2014/main" id="{BC681602-4C4C-4D87-8C64-3990CBC7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41" y="1690189"/>
            <a:ext cx="2551471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825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most common indications for colostomy.</a:t>
            </a:r>
          </a:p>
        </p:txBody>
      </p:sp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58C5D2C-C914-4577-881C-D30840C63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"/>
          <a:stretch/>
        </p:blipFill>
        <p:spPr>
          <a:xfrm>
            <a:off x="796489" y="1533692"/>
            <a:ext cx="4483359" cy="37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0DE2-62DD-6682-5FAE-EEB1F0F9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ffectLst/>
              </a:rPr>
              <a:t>Stoma Bags and appliances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9DA1-4799-B4FE-DE64-6F76950A6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 output is collected in disposable adhesive bags. </a:t>
            </a:r>
          </a:p>
          <a:p>
            <a:endParaRPr lang="en-US" sz="2000">
              <a:solidFill>
                <a:srgbClr val="102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Ileostomy appliances tend to be drainable bags, which are left in place for 48 hours.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000">
              <a:solidFill>
                <a:srgbClr val="102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Colostomy appliances are simply changed two or three times each day. </a:t>
            </a:r>
          </a:p>
          <a:p>
            <a:endParaRPr lang="en-US" sz="2000">
              <a:solidFill>
                <a:srgbClr val="102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wide range of such bags is currently available. Many now incorporate an adhesive backing, which can be left in place for several days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AF94-23AF-58B3-DBEB-CA13CA56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Colostomy pouches </a:t>
            </a:r>
            <a:endParaRPr lang="en-US" b="1" dirty="0"/>
          </a:p>
        </p:txBody>
      </p:sp>
      <p:pic>
        <p:nvPicPr>
          <p:cNvPr id="6" name="صورة 6" descr="صورة تحتوي على مختلف, العديد  تم إنشاء الوصف تلقائياً">
            <a:extLst>
              <a:ext uri="{FF2B5EF4-FFF2-40B4-BE49-F238E27FC236}">
                <a16:creationId xmlns:a16="http://schemas.microsoft.com/office/drawing/2014/main" id="{74A584CE-DB72-61D9-BFD2-EE13539475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6706" y="1733685"/>
            <a:ext cx="4140301" cy="42280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A430723-037E-F27A-4267-9884CB1E6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" y="2127044"/>
            <a:ext cx="4592962" cy="37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5581-B5FC-983D-B58A-938047D3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1149758"/>
            <a:ext cx="7924800" cy="5029200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Bag should be emptied frequently, typically at 1\3 - 1\2 full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 Never wait till it is full, because it might blow up or pull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awayfrom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the skin 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Appliance (adhesive disk that goes around the stoma to attach it to the skin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 Needs to be changed every 3-5 days or as needed to prevent leaking but we try to keep it in place for as long as possible to avoid causing damage to the skin around the stoma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30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1BB-9E01-60D1-21A1-CE03508E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29066"/>
            <a:ext cx="7704667" cy="1981200"/>
          </a:xfrm>
        </p:spPr>
        <p:txBody>
          <a:bodyPr/>
          <a:lstStyle/>
          <a:p>
            <a:r>
              <a:rPr lang="en-US" dirty="0"/>
              <a:t>Care of patient </a:t>
            </a:r>
            <a:r>
              <a:rPr lang="en-GB" dirty="0"/>
              <a:t>o</a:t>
            </a:r>
            <a:r>
              <a:rPr lang="en-US" dirty="0" err="1"/>
              <a:t>stomy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0A4F-30A0-6B42-4431-3101F944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82" y="2667000"/>
            <a:ext cx="7886700" cy="4351338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Psychological preparation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 Nutrition low in residue 1-2 days prior to surgery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Sterilization of bowel : Laxatives and enema </a:t>
            </a:r>
            <a:endParaRPr lang="en-GB" b="0" i="0" dirty="0">
              <a:effectLst/>
              <a:latin typeface="Segoe UI Historic" panose="020B0502040204020203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pPr>
              <a:buSzPct val="100000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Post-operative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: Skin care around the stoma (Don’t use alcohol to clean the skin around the stoma, it may irritate or cause the skin to dry) use soap and water.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FEEED-85BA-2DFE-9929-4B49FE99E153}"/>
              </a:ext>
            </a:extLst>
          </p:cNvPr>
          <p:cNvSpPr txBox="1"/>
          <p:nvPr/>
        </p:nvSpPr>
        <p:spPr>
          <a:xfrm>
            <a:off x="941232" y="188704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</a:t>
            </a:r>
            <a:r>
              <a:rPr lang="en-GB" sz="2800" dirty="0"/>
              <a:t>-</a:t>
            </a:r>
            <a:r>
              <a:rPr lang="en-US" sz="2800" dirty="0"/>
              <a:t>operative care</a:t>
            </a:r>
          </a:p>
        </p:txBody>
      </p:sp>
    </p:spTree>
    <p:extLst>
      <p:ext uri="{BB962C8B-B14F-4D97-AF65-F5344CB8AC3E}">
        <p14:creationId xmlns:p14="http://schemas.microsoft.com/office/powerpoint/2010/main" val="276175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447800"/>
            <a:ext cx="6501205" cy="3886200"/>
          </a:xfrm>
        </p:spPr>
        <p:txBody>
          <a:bodyPr>
            <a:normAutofit fontScale="92500" lnSpcReduction="20000"/>
          </a:bodyPr>
          <a:lstStyle/>
          <a:p>
            <a:pPr marL="274320" lvl="1">
              <a:buNone/>
            </a:pPr>
            <a:r>
              <a:rPr lang="en-US" sz="4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Normal stoma </a:t>
            </a:r>
            <a:r>
              <a:rPr lang="en-US" sz="2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:</a:t>
            </a:r>
          </a:p>
          <a:p>
            <a:pPr marL="274320" lvl="1">
              <a:buNone/>
            </a:pPr>
            <a:endParaRPr lang="en-US" sz="28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Above the skin level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 Red and moist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 Normal surrounding skin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 </a:t>
            </a:r>
            <a:r>
              <a:rPr lang="en-US" sz="2400" b="1" dirty="0">
                <a:latin typeface="Bahnschrift SemiBold" panose="020B0502040204020203" pitchFamily="34" charset="0"/>
                <a:cs typeface="Aharoni" pitchFamily="2" charset="-79"/>
              </a:rPr>
              <a:t>It has no nerve endings,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>
                <a:latin typeface="Bahnschrift SemiBold" panose="020B0502040204020203" pitchFamily="34" charset="0"/>
                <a:cs typeface="Aharoni" pitchFamily="2" charset="-79"/>
              </a:rPr>
              <a:t> so it is </a:t>
            </a:r>
            <a:r>
              <a:rPr lang="en-US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haroni" pitchFamily="2" charset="-79"/>
              </a:rPr>
              <a:t>not painful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Bahnschrift SemiBold" panose="020B0502040204020203" pitchFamily="34" charset="0"/>
                <a:cs typeface="Aharoni" pitchFamily="2" charset="-79"/>
              </a:rPr>
              <a:t> </a:t>
            </a:r>
            <a:r>
              <a:rPr lang="en-US" sz="2400" b="1" dirty="0">
                <a:latin typeface="Bahnschrift SemiBold" panose="020B0502040204020203" pitchFamily="34" charset="0"/>
                <a:cs typeface="Aharoni" pitchFamily="2" charset="-79"/>
              </a:rPr>
              <a:t>to touch.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ahnschrift SemiBold" panose="020B0502040204020203" pitchFamily="34" charset="0"/>
            </a:endParaRPr>
          </a:p>
          <a:p>
            <a:pPr lvl="1"/>
            <a:endParaRPr lang="en-US" sz="2000" b="1" dirty="0">
              <a:latin typeface="Bahnschrift SemiBold" panose="020B0502040204020203" pitchFamily="34" charset="0"/>
            </a:endParaRPr>
          </a:p>
          <a:p>
            <a:endParaRPr lang="ar-JO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2" descr="ÙØªÙØ¬Ø© Ø¨Ø­Ø« Ø§ÙØµÙØ± Ø¹Ù âªnormal stomaâ¬â">
            <a:extLst>
              <a:ext uri="{FF2B5EF4-FFF2-40B4-BE49-F238E27FC236}">
                <a16:creationId xmlns:a16="http://schemas.microsoft.com/office/drawing/2014/main" id="{08DD9767-FE23-4B11-88A5-59AF5DF2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9007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500809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I. Intraoperative—</a:t>
            </a:r>
            <a:r>
              <a:rPr lang="en-US" sz="2800" dirty="0"/>
              <a:t>occurring immediately in the operative room.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II. Early—</a:t>
            </a:r>
            <a:r>
              <a:rPr lang="en-US" sz="2800" dirty="0"/>
              <a:t>occur 1–30 days after surgery.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III. Late—</a:t>
            </a:r>
            <a:r>
              <a:rPr lang="en-US" sz="2800" dirty="0"/>
              <a:t>occur after more than 1 month of surgery. </a:t>
            </a:r>
          </a:p>
        </p:txBody>
      </p:sp>
    </p:spTree>
    <p:extLst>
      <p:ext uri="{BB962C8B-B14F-4D97-AF65-F5344CB8AC3E}">
        <p14:creationId xmlns:p14="http://schemas.microsoft.com/office/powerpoint/2010/main" val="410884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2"/>
          <p:cNvSpPr txBox="1">
            <a:spLocks noGrp="1"/>
          </p:cNvSpPr>
          <p:nvPr>
            <p:ph type="title"/>
          </p:nvPr>
        </p:nvSpPr>
        <p:spPr>
          <a:xfrm>
            <a:off x="628650" y="173925"/>
            <a:ext cx="78867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highlight>
                  <a:srgbClr val="F3F3F3"/>
                </a:highlight>
              </a:rPr>
              <a:t>Peristomal dermatitis </a:t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2344" name="Google Shape;2344;p2"/>
          <p:cNvSpPr txBox="1">
            <a:spLocks noGrp="1"/>
          </p:cNvSpPr>
          <p:nvPr>
            <p:ph type="body" idx="1"/>
          </p:nvPr>
        </p:nvSpPr>
        <p:spPr>
          <a:xfrm>
            <a:off x="1198001" y="1179025"/>
            <a:ext cx="7581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It is the most common stoma complication. It is characterized by skin irritation around the stoma.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    </a:t>
            </a:r>
            <a:endParaRPr/>
          </a:p>
        </p:txBody>
      </p:sp>
      <p:sp>
        <p:nvSpPr>
          <p:cNvPr id="2345" name="Google Shape;2345;p2"/>
          <p:cNvSpPr txBox="1">
            <a:spLocks noGrp="1"/>
          </p:cNvSpPr>
          <p:nvPr>
            <p:ph type="body" idx="1"/>
          </p:nvPr>
        </p:nvSpPr>
        <p:spPr>
          <a:xfrm>
            <a:off x="719704" y="2515638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1- </a:t>
            </a:r>
            <a:r>
              <a:rPr lang="en-US" sz="2400" b="1">
                <a:solidFill>
                  <a:srgbClr val="000000"/>
                </a:solidFill>
              </a:rPr>
              <a:t>Irritation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2- </a:t>
            </a:r>
            <a:r>
              <a:rPr lang="en-US" sz="2400" b="1">
                <a:solidFill>
                  <a:srgbClr val="000000"/>
                </a:solidFill>
              </a:rPr>
              <a:t>Contact with the products used in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</a:rPr>
              <a:t>     colostomy.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3- </a:t>
            </a:r>
            <a:r>
              <a:rPr lang="en-US" sz="2400" b="1">
                <a:solidFill>
                  <a:srgbClr val="000000"/>
                </a:solidFill>
              </a:rPr>
              <a:t>Contact allergy.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4- </a:t>
            </a:r>
            <a:r>
              <a:rPr lang="en-US" sz="2400" b="1">
                <a:solidFill>
                  <a:srgbClr val="000000"/>
                </a:solidFill>
              </a:rPr>
              <a:t>Mechanical trauma.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5- </a:t>
            </a:r>
            <a:r>
              <a:rPr lang="en-US" sz="2400" b="1">
                <a:solidFill>
                  <a:srgbClr val="000000"/>
                </a:solidFill>
              </a:rPr>
              <a:t>Bacterial or fungal skin infection.</a:t>
            </a:r>
            <a:r>
              <a:rPr lang="en-US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2346" name="Google Shape;2346;p2"/>
          <p:cNvSpPr txBox="1">
            <a:spLocks noGrp="1"/>
          </p:cNvSpPr>
          <p:nvPr>
            <p:ph type="title"/>
          </p:nvPr>
        </p:nvSpPr>
        <p:spPr>
          <a:xfrm>
            <a:off x="371889" y="160828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chemeClr val="accent5"/>
                </a:solidFill>
              </a:rPr>
              <a:t>Peristomal dermatitis (causes):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561" y="858091"/>
            <a:ext cx="7704667" cy="1981200"/>
          </a:xfrm>
        </p:spPr>
        <p:txBody>
          <a:bodyPr/>
          <a:lstStyle/>
          <a:p>
            <a:r>
              <a:rPr lang="en-US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62438"/>
            <a:ext cx="7704667" cy="3332816"/>
          </a:xfrm>
        </p:spPr>
        <p:txBody>
          <a:bodyPr/>
          <a:lstStyle/>
          <a:p>
            <a:r>
              <a:rPr lang="en-US" dirty="0"/>
              <a:t>The most common symptoms are </a:t>
            </a:r>
            <a:r>
              <a:rPr lang="en-US" b="1" dirty="0">
                <a:solidFill>
                  <a:schemeClr val="bg1"/>
                </a:solidFill>
              </a:rPr>
              <a:t>itching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burning sensation</a:t>
            </a:r>
            <a:r>
              <a:rPr lang="en-US" dirty="0"/>
              <a:t>, and </a:t>
            </a:r>
            <a:r>
              <a:rPr lang="en-US" b="1" dirty="0">
                <a:solidFill>
                  <a:schemeClr val="bg1"/>
                </a:solidFill>
              </a:rPr>
              <a:t>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7662"/>
            <a:ext cx="5744065" cy="33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Peristomal dermatitis (management)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49" name="Google Shape;234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The use of </a:t>
            </a:r>
            <a:r>
              <a:rPr lang="en-US" b="1">
                <a:solidFill>
                  <a:srgbClr val="000000"/>
                </a:solidFill>
              </a:rPr>
              <a:t>azoles</a:t>
            </a:r>
            <a:r>
              <a:rPr lang="en-US">
                <a:solidFill>
                  <a:srgbClr val="000000"/>
                </a:solidFill>
              </a:rPr>
              <a:t> is the best first-line treatment.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 If antifungal treatment does not clear the problem, it is likely to be bacterial and an </a:t>
            </a:r>
            <a:r>
              <a:rPr lang="en-US" b="1">
                <a:solidFill>
                  <a:srgbClr val="000000"/>
                </a:solidFill>
              </a:rPr>
              <a:t>antibacterial powder</a:t>
            </a:r>
            <a:r>
              <a:rPr lang="en-US">
                <a:solidFill>
                  <a:srgbClr val="000000"/>
                </a:solidFill>
              </a:rPr>
              <a:t> is indicated such as sucralfate powder.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"/>
          <p:cNvSpPr txBox="1">
            <a:spLocks noGrp="1"/>
          </p:cNvSpPr>
          <p:nvPr>
            <p:ph type="title"/>
          </p:nvPr>
        </p:nvSpPr>
        <p:spPr>
          <a:xfrm>
            <a:off x="0" y="-12421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4200">
                <a:highlight>
                  <a:srgbClr val="F3F3F3"/>
                </a:highlight>
              </a:rPr>
              <a:t>Necrosis/Ischemia </a:t>
            </a:r>
            <a:endParaRPr sz="4200">
              <a:highlight>
                <a:srgbClr val="F3F3F3"/>
              </a:highlight>
            </a:endParaRPr>
          </a:p>
        </p:txBody>
      </p:sp>
      <p:sp>
        <p:nvSpPr>
          <p:cNvPr id="2352" name="Google Shape;2352;p4"/>
          <p:cNvSpPr txBox="1">
            <a:spLocks noGrp="1"/>
          </p:cNvSpPr>
          <p:nvPr>
            <p:ph type="body" idx="1"/>
          </p:nvPr>
        </p:nvSpPr>
        <p:spPr>
          <a:xfrm>
            <a:off x="141138" y="1055256"/>
            <a:ext cx="91440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Necrosis may occur when the </a:t>
            </a:r>
            <a:r>
              <a:rPr lang="en-US" b="1">
                <a:solidFill>
                  <a:srgbClr val="000000"/>
                </a:solidFill>
              </a:rPr>
              <a:t>blood flow </a:t>
            </a:r>
            <a:r>
              <a:rPr lang="en-US">
                <a:solidFill>
                  <a:srgbClr val="000000"/>
                </a:solidFill>
              </a:rPr>
              <a:t>to or from the stoma </a:t>
            </a:r>
            <a:r>
              <a:rPr lang="en-US" b="1">
                <a:solidFill>
                  <a:srgbClr val="000000"/>
                </a:solidFill>
              </a:rPr>
              <a:t>is impaired or interrupted</a:t>
            </a:r>
            <a:r>
              <a:rPr lang="en-US">
                <a:solidFill>
                  <a:srgbClr val="000000"/>
                </a:solidFill>
              </a:rPr>
              <a:t>,</a:t>
            </a: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 resulting in severe tissue ischemia with </a:t>
            </a:r>
            <a:r>
              <a:rPr lang="en-US" b="1">
                <a:solidFill>
                  <a:srgbClr val="000000"/>
                </a:solidFill>
              </a:rPr>
              <a:t>impairment of stoma </a:t>
            </a:r>
            <a:r>
              <a:rPr lang="en-US">
                <a:solidFill>
                  <a:srgbClr val="000000"/>
                </a:solidFill>
              </a:rPr>
              <a:t>viability or </a:t>
            </a:r>
            <a:r>
              <a:rPr lang="en-US" b="1">
                <a:solidFill>
                  <a:srgbClr val="000000"/>
                </a:solidFill>
              </a:rPr>
              <a:t>tissue death.</a:t>
            </a: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Initially the mucosa turns pale evolving to a purple, brown, and black color. The consistency becomes soft or hard and dry with loss of the characteristic brightness of a normal mucosa.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3" name="Google Shape;2353;p4"/>
          <p:cNvSpPr txBox="1">
            <a:spLocks noGrp="1"/>
          </p:cNvSpPr>
          <p:nvPr>
            <p:ph type="body" idx="1"/>
          </p:nvPr>
        </p:nvSpPr>
        <p:spPr>
          <a:xfrm>
            <a:off x="320824" y="3922428"/>
            <a:ext cx="8823175" cy="421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tension or stripping 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  <a:endParaRPr lang="en-GB" sz="3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sz="3200" dirty="0">
                <a:solidFill>
                  <a:srgbClr val="000000"/>
                </a:solidFill>
              </a:rPr>
              <a:t>Sutures too </a:t>
            </a:r>
            <a:r>
              <a:rPr lang="en-US" sz="3200" b="1" dirty="0">
                <a:solidFill>
                  <a:srgbClr val="000000"/>
                </a:solidFill>
              </a:rPr>
              <a:t>n</a:t>
            </a:r>
            <a:r>
              <a:rPr lang="en-GB" sz="3200" b="1" dirty="0">
                <a:solidFill>
                  <a:srgbClr val="000000"/>
                </a:solidFill>
              </a:rPr>
              <a:t>a</a:t>
            </a:r>
            <a:r>
              <a:rPr lang="en-US" sz="3200" b="1" dirty="0" err="1">
                <a:solidFill>
                  <a:srgbClr val="000000"/>
                </a:solidFill>
              </a:rPr>
              <a:t>rrowly</a:t>
            </a:r>
            <a:r>
              <a:rPr lang="en-US" sz="3200" b="1" dirty="0">
                <a:solidFill>
                  <a:srgbClr val="000000"/>
                </a:solidFill>
              </a:rPr>
              <a:t> spaced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GB" sz="3200" dirty="0">
                <a:solidFill>
                  <a:srgbClr val="000000"/>
                </a:solidFill>
              </a:rPr>
              <a:t>or </a:t>
            </a:r>
            <a:r>
              <a:rPr lang="en-GB" sz="3200" dirty="0" err="1">
                <a:solidFill>
                  <a:srgbClr val="000000"/>
                </a:solidFill>
              </a:rPr>
              <a:t>constrictin</a:t>
            </a:r>
            <a:endParaRPr lang="en-GB" sz="3200" dirty="0">
              <a:solidFill>
                <a:srgbClr val="000000"/>
              </a:solidFill>
            </a:endParaRPr>
          </a:p>
          <a:p>
            <a:pPr marL="590550" indent="-457200">
              <a:buClr>
                <a:schemeClr val="dk1"/>
              </a:buClr>
              <a:buSzPts val="2100"/>
            </a:pPr>
            <a:r>
              <a:rPr lang="en-GB" sz="3200" b="1" dirty="0" err="1">
                <a:solidFill>
                  <a:srgbClr val="000000"/>
                </a:solidFill>
              </a:rPr>
              <a:t>Embolizatio</a:t>
            </a:r>
            <a:endParaRPr lang="en-GB" sz="3200" b="1" dirty="0">
              <a:solidFill>
                <a:srgbClr val="000000"/>
              </a:solidFill>
            </a:endParaRPr>
          </a:p>
          <a:p>
            <a:pPr marL="590550" indent="-457200">
              <a:buClr>
                <a:schemeClr val="dk1"/>
              </a:buClr>
              <a:buSzPts val="2100"/>
            </a:pP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1" dirty="0">
                <a:solidFill>
                  <a:srgbClr val="000000"/>
                </a:solidFill>
              </a:rPr>
              <a:t>Hypotension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4" name="Google Shape;2354;p4"/>
          <p:cNvSpPr txBox="1">
            <a:spLocks noGrp="1"/>
          </p:cNvSpPr>
          <p:nvPr>
            <p:ph type="title"/>
          </p:nvPr>
        </p:nvSpPr>
        <p:spPr>
          <a:xfrm>
            <a:off x="697817" y="30614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Necrosis (causes)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Necrosis (management)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57" name="Google Shape;235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In cases of </a:t>
            </a:r>
            <a:r>
              <a:rPr lang="en-US" sz="2400" b="1">
                <a:solidFill>
                  <a:srgbClr val="000000"/>
                </a:solidFill>
              </a:rPr>
              <a:t>superficial or partial  </a:t>
            </a:r>
            <a:r>
              <a:rPr lang="en-US" sz="2400">
                <a:solidFill>
                  <a:srgbClr val="000000"/>
                </a:solidFill>
              </a:rPr>
              <a:t>mucosal necrosis </a:t>
            </a:r>
            <a:r>
              <a:rPr lang="en-US" sz="2400" b="1">
                <a:solidFill>
                  <a:srgbClr val="000000"/>
                </a:solidFill>
              </a:rPr>
              <a:t>observation</a:t>
            </a:r>
            <a:r>
              <a:rPr lang="en-US" sz="2400">
                <a:solidFill>
                  <a:srgbClr val="000000"/>
                </a:solidFill>
              </a:rPr>
              <a:t> is the best approach.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  In cases of </a:t>
            </a:r>
            <a:r>
              <a:rPr lang="en-US" sz="2400" b="1">
                <a:solidFill>
                  <a:srgbClr val="000000"/>
                </a:solidFill>
              </a:rPr>
              <a:t>deep mucosal necrosis</a:t>
            </a:r>
            <a:r>
              <a:rPr lang="en-US" sz="2400">
                <a:solidFill>
                  <a:srgbClr val="000000"/>
                </a:solidFill>
              </a:rPr>
              <a:t>, a </a:t>
            </a:r>
            <a:r>
              <a:rPr lang="en-US" sz="2400" b="1">
                <a:solidFill>
                  <a:srgbClr val="000000"/>
                </a:solidFill>
              </a:rPr>
              <a:t>surgical intervention</a:t>
            </a:r>
            <a:r>
              <a:rPr lang="en-US" sz="2400">
                <a:solidFill>
                  <a:srgbClr val="000000"/>
                </a:solidFill>
              </a:rPr>
              <a:t> is indicated.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58" name="Google Shape;2358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936752" y="4847991"/>
            <a:ext cx="4906200" cy="20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5"/>
          <p:cNvSpPr txBox="1"/>
          <p:nvPr/>
        </p:nvSpPr>
        <p:spPr>
          <a:xfrm>
            <a:off x="4572000" y="4323534"/>
            <a:ext cx="32766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Extensive necrosis </a:t>
            </a:r>
            <a:endParaRPr/>
          </a:p>
        </p:txBody>
      </p:sp>
      <p:sp>
        <p:nvSpPr>
          <p:cNvPr id="2360" name="Google Shape;2360;p5"/>
          <p:cNvSpPr txBox="1"/>
          <p:nvPr/>
        </p:nvSpPr>
        <p:spPr>
          <a:xfrm>
            <a:off x="2118975" y="4323524"/>
            <a:ext cx="30480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Partial necrosis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6"/>
          <p:cNvSpPr txBox="1">
            <a:spLocks noGrp="1"/>
          </p:cNvSpPr>
          <p:nvPr>
            <p:ph type="body" idx="1"/>
          </p:nvPr>
        </p:nvSpPr>
        <p:spPr>
          <a:xfrm>
            <a:off x="318476" y="608900"/>
            <a:ext cx="8684700" cy="41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A retraction of the stoma occurs when the stoma lays flat to the skin or below the skin surface level.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900">
              <a:solidFill>
                <a:srgbClr val="000000"/>
              </a:solidFill>
            </a:endParaRPr>
          </a:p>
          <a:p>
            <a:pPr marL="171450" lvl="0" indent="-139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 Can be </a:t>
            </a:r>
            <a:r>
              <a:rPr lang="en-US" sz="1900" b="1">
                <a:solidFill>
                  <a:srgbClr val="000000"/>
                </a:solidFill>
              </a:rPr>
              <a:t>partial</a:t>
            </a:r>
            <a:r>
              <a:rPr lang="en-US" sz="1900">
                <a:solidFill>
                  <a:srgbClr val="000000"/>
                </a:solidFill>
              </a:rPr>
              <a:t>  or </a:t>
            </a:r>
            <a:r>
              <a:rPr lang="en-US" sz="1900" b="1">
                <a:solidFill>
                  <a:srgbClr val="000000"/>
                </a:solidFill>
              </a:rPr>
              <a:t>complete</a:t>
            </a:r>
            <a:r>
              <a:rPr lang="en-US" sz="1900">
                <a:solidFill>
                  <a:srgbClr val="000000"/>
                </a:solidFill>
              </a:rPr>
              <a:t>.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900">
              <a:solidFill>
                <a:srgbClr val="000000"/>
              </a:solidFill>
            </a:endParaRPr>
          </a:p>
          <a:p>
            <a:pPr marL="171450" lvl="0" indent="-139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 sz="1900">
                <a:solidFill>
                  <a:srgbClr val="000000"/>
                </a:solidFill>
              </a:rPr>
              <a:t>can occur </a:t>
            </a:r>
            <a:r>
              <a:rPr lang="en-US" sz="1900" b="1">
                <a:solidFill>
                  <a:srgbClr val="000000"/>
                </a:solidFill>
              </a:rPr>
              <a:t>early</a:t>
            </a:r>
            <a:r>
              <a:rPr lang="en-US" sz="1900">
                <a:solidFill>
                  <a:srgbClr val="000000"/>
                </a:solidFill>
              </a:rPr>
              <a:t> or </a:t>
            </a:r>
            <a:r>
              <a:rPr lang="en-US" sz="1900" b="1">
                <a:solidFill>
                  <a:srgbClr val="000000"/>
                </a:solidFill>
              </a:rPr>
              <a:t>late.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2363" name="Google Shape;2363;p6"/>
          <p:cNvSpPr txBox="1">
            <a:spLocks noGrp="1"/>
          </p:cNvSpPr>
          <p:nvPr>
            <p:ph type="title"/>
          </p:nvPr>
        </p:nvSpPr>
        <p:spPr>
          <a:xfrm>
            <a:off x="628650" y="-34786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4100">
                <a:highlight>
                  <a:srgbClr val="F3F3F3"/>
                </a:highlight>
              </a:rPr>
              <a:t>Retraction </a:t>
            </a:r>
            <a:endParaRPr sz="4100">
              <a:highlight>
                <a:srgbClr val="F3F3F3"/>
              </a:highlight>
            </a:endParaRPr>
          </a:p>
        </p:txBody>
      </p:sp>
      <p:sp>
        <p:nvSpPr>
          <p:cNvPr id="2364" name="Google Shape;2364;p6"/>
          <p:cNvSpPr txBox="1">
            <a:spLocks noGrp="1"/>
          </p:cNvSpPr>
          <p:nvPr>
            <p:ph type="body" idx="1"/>
          </p:nvPr>
        </p:nvSpPr>
        <p:spPr>
          <a:xfrm>
            <a:off x="318473" y="279687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Exteriorization of intestinal loop under </a:t>
            </a:r>
            <a:r>
              <a:rPr lang="en-US" sz="2400" b="1">
                <a:solidFill>
                  <a:srgbClr val="000000"/>
                </a:solidFill>
              </a:rPr>
              <a:t>tension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b="1">
                <a:solidFill>
                  <a:srgbClr val="000000"/>
                </a:solidFill>
              </a:rPr>
              <a:t>insufficient stomal length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b="1">
                <a:solidFill>
                  <a:srgbClr val="000000"/>
                </a:solidFill>
              </a:rPr>
              <a:t>poor fixation of the loop to the abdominal wall</a:t>
            </a:r>
            <a:r>
              <a:rPr lang="en-US" sz="2400">
                <a:solidFill>
                  <a:srgbClr val="000000"/>
                </a:solidFill>
              </a:rPr>
              <a:t>, or </a:t>
            </a:r>
            <a:r>
              <a:rPr lang="en-US" sz="2400" b="1">
                <a:solidFill>
                  <a:srgbClr val="000000"/>
                </a:solidFill>
              </a:rPr>
              <a:t>lack of stoma support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Secondary to </a:t>
            </a:r>
            <a:r>
              <a:rPr lang="en-US" sz="2400" b="1">
                <a:solidFill>
                  <a:srgbClr val="000000"/>
                </a:solidFill>
              </a:rPr>
              <a:t>abdominal structure anomalies.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The </a:t>
            </a:r>
            <a:r>
              <a:rPr lang="en-US" sz="2400" b="1">
                <a:solidFill>
                  <a:srgbClr val="000000"/>
                </a:solidFill>
              </a:rPr>
              <a:t>premature removal </a:t>
            </a:r>
            <a:r>
              <a:rPr lang="en-US" sz="2400">
                <a:solidFill>
                  <a:srgbClr val="000000"/>
                </a:solidFill>
              </a:rPr>
              <a:t>of the loop device to support the intestine outside the abdominal wall.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later scar formation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365" name="Google Shape;2365;p6"/>
          <p:cNvSpPr txBox="1">
            <a:spLocks noGrp="1"/>
          </p:cNvSpPr>
          <p:nvPr>
            <p:ph type="title"/>
          </p:nvPr>
        </p:nvSpPr>
        <p:spPr>
          <a:xfrm>
            <a:off x="4727940" y="177631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Retraction (causes)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Retraction (consequences)</a:t>
            </a:r>
            <a:endParaRPr/>
          </a:p>
        </p:txBody>
      </p:sp>
      <p:sp>
        <p:nvSpPr>
          <p:cNvPr id="2368" name="Google Shape;2368;p7"/>
          <p:cNvSpPr txBox="1">
            <a:spLocks noGrp="1"/>
          </p:cNvSpPr>
          <p:nvPr>
            <p:ph type="body" idx="1"/>
          </p:nvPr>
        </p:nvSpPr>
        <p:spPr>
          <a:xfrm>
            <a:off x="838200" y="1427872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Patients with retracted stomas present with </a:t>
            </a:r>
            <a:r>
              <a:rPr lang="en-US" b="1">
                <a:solidFill>
                  <a:srgbClr val="000000"/>
                </a:solidFill>
              </a:rPr>
              <a:t>effluent undermining the pouching system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b="1">
                <a:solidFill>
                  <a:srgbClr val="000000"/>
                </a:solidFill>
              </a:rPr>
              <a:t>persistent leakage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b="1">
                <a:solidFill>
                  <a:srgbClr val="000000"/>
                </a:solidFill>
              </a:rPr>
              <a:t>shortened pouch wear time</a:t>
            </a:r>
            <a:r>
              <a:rPr lang="en-US">
                <a:solidFill>
                  <a:srgbClr val="000000"/>
                </a:solidFill>
              </a:rPr>
              <a:t>, and resultant </a:t>
            </a:r>
            <a:r>
              <a:rPr lang="en-US" b="1">
                <a:solidFill>
                  <a:srgbClr val="000000"/>
                </a:solidFill>
              </a:rPr>
              <a:t>peristomal irritant dermatitis.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69" name="Google Shape;236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9154" y="3886200"/>
            <a:ext cx="3571755" cy="239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Retraction (management)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72" name="Google Shape;2372;p8"/>
          <p:cNvSpPr txBox="1">
            <a:spLocks noGrp="1"/>
          </p:cNvSpPr>
          <p:nvPr>
            <p:ph type="body" idx="1"/>
          </p:nvPr>
        </p:nvSpPr>
        <p:spPr>
          <a:xfrm>
            <a:off x="971582" y="2286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Conservative treatment </a:t>
            </a:r>
            <a:r>
              <a:rPr lang="en-US" sz="2400">
                <a:solidFill>
                  <a:srgbClr val="000000"/>
                </a:solidFill>
              </a:rPr>
              <a:t>with </a:t>
            </a:r>
            <a:r>
              <a:rPr lang="en-US" sz="2400" b="1">
                <a:solidFill>
                  <a:srgbClr val="000000"/>
                </a:solidFill>
              </a:rPr>
              <a:t>convex devices </a:t>
            </a:r>
            <a:r>
              <a:rPr lang="en-US" sz="2400">
                <a:solidFill>
                  <a:srgbClr val="000000"/>
                </a:solidFill>
              </a:rPr>
              <a:t>attached to the belt and </a:t>
            </a:r>
            <a:r>
              <a:rPr lang="en-US" sz="2400" b="1">
                <a:solidFill>
                  <a:srgbClr val="000000"/>
                </a:solidFill>
              </a:rPr>
              <a:t>protective skin pastes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Surgical intervention (stoma revision).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Choosing a stoma site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chemeClr val="bg1"/>
                </a:solidFill>
              </a:rPr>
              <a:t>optimum site of stoma </a:t>
            </a:r>
            <a:r>
              <a:rPr lang="en-US" sz="2800" b="1" dirty="0"/>
              <a:t> will depend on the type of stoma, previous incisions, scars, the patient’s build, and clothing </a:t>
            </a:r>
            <a:r>
              <a:rPr lang="ar-JO" sz="2800" b="1" dirty="0"/>
              <a:t> </a:t>
            </a:r>
            <a:r>
              <a:rPr lang="en-US" sz="2800" b="1" dirty="0"/>
              <a:t> habits</a:t>
            </a:r>
          </a:p>
          <a:p>
            <a:pPr>
              <a:buNone/>
            </a:pPr>
            <a:endParaRPr lang="ar-JO" sz="2800" b="1" dirty="0"/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chemeClr val="bg1"/>
                </a:solidFill>
              </a:rPr>
              <a:t>optimum stoma site </a:t>
            </a:r>
            <a:r>
              <a:rPr lang="en-US" sz="2800" b="1" dirty="0"/>
              <a:t>must be accessible, visible, and comfortable to the patient. </a:t>
            </a:r>
          </a:p>
          <a:p>
            <a:pPr>
              <a:buNone/>
            </a:pPr>
            <a:endParaRPr lang="en-US" b="1" dirty="0"/>
          </a:p>
          <a:p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4100">
                <a:highlight>
                  <a:srgbClr val="F3F3F3"/>
                </a:highlight>
              </a:rPr>
              <a:t>Prolapse </a:t>
            </a:r>
            <a:endParaRPr sz="4100">
              <a:highlight>
                <a:srgbClr val="F3F3F3"/>
              </a:highlight>
            </a:endParaRPr>
          </a:p>
        </p:txBody>
      </p:sp>
      <p:sp>
        <p:nvSpPr>
          <p:cNvPr id="2375" name="Google Shape;237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Is the </a:t>
            </a:r>
            <a:r>
              <a:rPr lang="en-US" sz="2400" b="1">
                <a:solidFill>
                  <a:srgbClr val="000000"/>
                </a:solidFill>
              </a:rPr>
              <a:t>telescoping</a:t>
            </a:r>
            <a:r>
              <a:rPr lang="en-US" sz="2400">
                <a:solidFill>
                  <a:srgbClr val="000000"/>
                </a:solidFill>
              </a:rPr>
              <a:t>  of the bowel out through the stoma.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Prolapse can be </a:t>
            </a:r>
            <a:r>
              <a:rPr lang="en-US" sz="2400" b="1">
                <a:solidFill>
                  <a:srgbClr val="000000"/>
                </a:solidFill>
              </a:rPr>
              <a:t>partial</a:t>
            </a:r>
            <a:r>
              <a:rPr lang="en-US" sz="2400">
                <a:solidFill>
                  <a:srgbClr val="000000"/>
                </a:solidFill>
              </a:rPr>
              <a:t> or </a:t>
            </a:r>
            <a:r>
              <a:rPr lang="en-US" sz="2400" b="1">
                <a:solidFill>
                  <a:srgbClr val="000000"/>
                </a:solidFill>
              </a:rPr>
              <a:t>complete</a:t>
            </a:r>
            <a:r>
              <a:rPr lang="en-US" sz="2400">
                <a:solidFill>
                  <a:srgbClr val="000000"/>
                </a:solidFill>
              </a:rPr>
              <a:t>, and either the </a:t>
            </a:r>
            <a:r>
              <a:rPr lang="en-US" sz="2400" b="1">
                <a:solidFill>
                  <a:srgbClr val="000000"/>
                </a:solidFill>
              </a:rPr>
              <a:t>distal</a:t>
            </a:r>
            <a:r>
              <a:rPr lang="en-US" sz="2400">
                <a:solidFill>
                  <a:srgbClr val="000000"/>
                </a:solidFill>
              </a:rPr>
              <a:t> or the </a:t>
            </a:r>
            <a:r>
              <a:rPr lang="en-US" sz="2400" b="1">
                <a:solidFill>
                  <a:srgbClr val="000000"/>
                </a:solidFill>
              </a:rPr>
              <a:t>proximal</a:t>
            </a:r>
            <a:r>
              <a:rPr lang="en-US" sz="2400">
                <a:solidFill>
                  <a:srgbClr val="000000"/>
                </a:solidFill>
              </a:rPr>
              <a:t> segment of the loop ostomy may prolapse.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Can be classified as </a:t>
            </a:r>
            <a:r>
              <a:rPr lang="en-US" sz="2400" b="1">
                <a:solidFill>
                  <a:srgbClr val="000000"/>
                </a:solidFill>
              </a:rPr>
              <a:t>sliding</a:t>
            </a:r>
            <a:r>
              <a:rPr lang="en-US" sz="2400">
                <a:solidFill>
                  <a:srgbClr val="000000"/>
                </a:solidFill>
              </a:rPr>
              <a:t>  or </a:t>
            </a:r>
            <a:r>
              <a:rPr lang="en-US" sz="2400" b="1">
                <a:solidFill>
                  <a:srgbClr val="000000"/>
                </a:solidFill>
              </a:rPr>
              <a:t>fixed.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376" name="Google Shape;2376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615600" y="3603200"/>
            <a:ext cx="3528300" cy="30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769" y="4581925"/>
            <a:ext cx="2786571" cy="205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10"/>
          <p:cNvSpPr txBox="1">
            <a:spLocks noGrp="1"/>
          </p:cNvSpPr>
          <p:nvPr>
            <p:ph type="title"/>
          </p:nvPr>
        </p:nvSpPr>
        <p:spPr>
          <a:xfrm>
            <a:off x="719666" y="29308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Prolapse (causes)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80" name="Google Shape;2380;p10"/>
          <p:cNvSpPr txBox="1">
            <a:spLocks noGrp="1"/>
          </p:cNvSpPr>
          <p:nvPr>
            <p:ph type="body" idx="1"/>
          </p:nvPr>
        </p:nvSpPr>
        <p:spPr>
          <a:xfrm>
            <a:off x="1033177" y="1389243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Weak abdominal wall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Creation of excessively </a:t>
            </a:r>
            <a:r>
              <a:rPr lang="en-US" sz="2400" b="1">
                <a:solidFill>
                  <a:srgbClr val="000000"/>
                </a:solidFill>
              </a:rPr>
              <a:t>large opening in</a:t>
            </a:r>
            <a:r>
              <a:rPr lang="en-US" sz="2400">
                <a:solidFill>
                  <a:srgbClr val="000000"/>
                </a:solidFill>
              </a:rPr>
              <a:t> the abdominal wall.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Positioning the stoma </a:t>
            </a:r>
            <a:r>
              <a:rPr lang="en-US" sz="2400" b="1">
                <a:solidFill>
                  <a:srgbClr val="000000"/>
                </a:solidFill>
              </a:rPr>
              <a:t>out of the rectus abdominal muscle.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Postoperative </a:t>
            </a:r>
            <a:r>
              <a:rPr lang="en-US" sz="2400" b="1">
                <a:solidFill>
                  <a:srgbClr val="000000"/>
                </a:solidFill>
              </a:rPr>
              <a:t>increase of the abdominal pressure.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Bowel edema.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 Inadequate fixation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Prolapse (clinical manifestation)</a:t>
            </a:r>
            <a:endParaRPr/>
          </a:p>
        </p:txBody>
      </p:sp>
      <p:sp>
        <p:nvSpPr>
          <p:cNvPr id="2383" name="Google Shape;2383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Makes the stoma </a:t>
            </a:r>
            <a:r>
              <a:rPr lang="en-US" sz="2400" b="1">
                <a:solidFill>
                  <a:srgbClr val="000000"/>
                </a:solidFill>
              </a:rPr>
              <a:t>longer and more susceptible to abrasion or infection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Makes the patient’s ability to </a:t>
            </a:r>
            <a:r>
              <a:rPr lang="en-US" sz="2400" b="1">
                <a:solidFill>
                  <a:srgbClr val="000000"/>
                </a:solidFill>
              </a:rPr>
              <a:t>conceal the stoma beneath clothing difficult.</a:t>
            </a: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Makes the stoma </a:t>
            </a:r>
            <a:r>
              <a:rPr lang="en-US" sz="2400" b="1">
                <a:solidFill>
                  <a:srgbClr val="000000"/>
                </a:solidFill>
              </a:rPr>
              <a:t>more susceptible to bleeding </a:t>
            </a:r>
            <a:r>
              <a:rPr lang="en-US" sz="2400">
                <a:solidFill>
                  <a:srgbClr val="000000"/>
                </a:solidFill>
              </a:rPr>
              <a:t>and </a:t>
            </a:r>
            <a:r>
              <a:rPr lang="en-US" sz="2400" b="1">
                <a:solidFill>
                  <a:srgbClr val="000000"/>
                </a:solidFill>
              </a:rPr>
              <a:t>more prone to trauma.</a:t>
            </a:r>
            <a:endParaRPr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 A prolapsed stoma could also become </a:t>
            </a:r>
            <a:r>
              <a:rPr lang="en-US" sz="2400" b="1">
                <a:solidFill>
                  <a:srgbClr val="000000"/>
                </a:solidFill>
              </a:rPr>
              <a:t>obstructed</a:t>
            </a:r>
            <a:endParaRPr sz="2400">
              <a:solidFill>
                <a:srgbClr val="000000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12"/>
          <p:cNvSpPr txBox="1">
            <a:spLocks noGrp="1"/>
          </p:cNvSpPr>
          <p:nvPr>
            <p:ph type="title"/>
          </p:nvPr>
        </p:nvSpPr>
        <p:spPr>
          <a:xfrm>
            <a:off x="719666" y="304800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Prolapse (management)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86" name="Google Shape;2386;p12"/>
          <p:cNvSpPr txBox="1">
            <a:spLocks noGrp="1"/>
          </p:cNvSpPr>
          <p:nvPr>
            <p:ph type="body" idx="1"/>
          </p:nvPr>
        </p:nvSpPr>
        <p:spPr>
          <a:xfrm>
            <a:off x="982133" y="1762592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Conservative management.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Surgical correction </a:t>
            </a:r>
            <a:r>
              <a:rPr lang="en-US" sz="2400">
                <a:solidFill>
                  <a:srgbClr val="000000"/>
                </a:solidFill>
              </a:rPr>
              <a:t>of prolapse.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highlight>
                  <a:srgbClr val="F3F3F3"/>
                </a:highlight>
              </a:rPr>
              <a:t>Parastomal hernia (PSH)</a:t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2389" name="Google Shape;2389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A </a:t>
            </a:r>
            <a:r>
              <a:rPr lang="en-US" sz="2400" b="1">
                <a:solidFill>
                  <a:srgbClr val="000000"/>
                </a:solidFill>
              </a:rPr>
              <a:t>protrusion</a:t>
            </a:r>
            <a:r>
              <a:rPr lang="en-US" sz="2400">
                <a:solidFill>
                  <a:srgbClr val="000000"/>
                </a:solidFill>
              </a:rPr>
              <a:t> of the bowel or loops of intestine through the fascial opening into the </a:t>
            </a:r>
            <a:r>
              <a:rPr lang="en-US" sz="2400" b="1">
                <a:solidFill>
                  <a:srgbClr val="000000"/>
                </a:solidFill>
              </a:rPr>
              <a:t>subcutaneous tissue around the stoma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may be </a:t>
            </a:r>
            <a:r>
              <a:rPr lang="en-US" sz="2400" b="1">
                <a:solidFill>
                  <a:srgbClr val="000000"/>
                </a:solidFill>
              </a:rPr>
              <a:t>partial </a:t>
            </a:r>
            <a:r>
              <a:rPr lang="en-US" sz="2400">
                <a:solidFill>
                  <a:srgbClr val="000000"/>
                </a:solidFill>
              </a:rPr>
              <a:t>or </a:t>
            </a:r>
            <a:r>
              <a:rPr lang="en-US" sz="2400" b="1">
                <a:solidFill>
                  <a:srgbClr val="000000"/>
                </a:solidFill>
              </a:rPr>
              <a:t>circumferential.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The hernia change in position.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Occurs </a:t>
            </a:r>
            <a:r>
              <a:rPr lang="en-US" sz="2400" b="1">
                <a:solidFill>
                  <a:srgbClr val="000000"/>
                </a:solidFill>
              </a:rPr>
              <a:t>months to years</a:t>
            </a:r>
            <a:r>
              <a:rPr lang="en-US" sz="2400">
                <a:solidFill>
                  <a:srgbClr val="000000"/>
                </a:solidFill>
              </a:rPr>
              <a:t> after surgery because of </a:t>
            </a:r>
            <a:r>
              <a:rPr lang="en-US" sz="2400" b="1">
                <a:solidFill>
                  <a:srgbClr val="000000"/>
                </a:solidFill>
              </a:rPr>
              <a:t>surgical technical error </a:t>
            </a:r>
            <a:r>
              <a:rPr lang="en-US" sz="2400">
                <a:solidFill>
                  <a:srgbClr val="000000"/>
                </a:solidFill>
              </a:rPr>
              <a:t>or following </a:t>
            </a:r>
            <a:r>
              <a:rPr lang="en-US" sz="2400" b="1">
                <a:solidFill>
                  <a:srgbClr val="000000"/>
                </a:solidFill>
              </a:rPr>
              <a:t>gradual enlargement of the fascial defect.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90" name="Google Shape;23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7725" y="2601625"/>
            <a:ext cx="3669651" cy="23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14"/>
          <p:cNvSpPr txBox="1">
            <a:spLocks noGrp="1"/>
          </p:cNvSpPr>
          <p:nvPr>
            <p:ph type="title"/>
          </p:nvPr>
        </p:nvSpPr>
        <p:spPr>
          <a:xfrm>
            <a:off x="719666" y="152400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PSH (risk factors)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93" name="Google Shape;2393;p14"/>
          <p:cNvSpPr txBox="1">
            <a:spLocks noGrp="1"/>
          </p:cNvSpPr>
          <p:nvPr>
            <p:ph type="body" idx="1"/>
          </p:nvPr>
        </p:nvSpPr>
        <p:spPr>
          <a:xfrm>
            <a:off x="1439333" y="1999448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Intra-abdominal pressure.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Advanced age.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Obesity.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Chronic cough.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Long-term use of corticosteroids.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PSH (clinical manifestation)</a:t>
            </a:r>
            <a:endParaRPr/>
          </a:p>
        </p:txBody>
      </p:sp>
      <p:sp>
        <p:nvSpPr>
          <p:cNvPr id="2396" name="Google Shape;2396;p15"/>
          <p:cNvSpPr txBox="1">
            <a:spLocks noGrp="1"/>
          </p:cNvSpPr>
          <p:nvPr>
            <p:ph type="body" idx="1"/>
          </p:nvPr>
        </p:nvSpPr>
        <p:spPr>
          <a:xfrm>
            <a:off x="968065" y="2438401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Most patients are </a:t>
            </a:r>
            <a:r>
              <a:rPr lang="en-US" sz="2400" b="1">
                <a:solidFill>
                  <a:srgbClr val="000000"/>
                </a:solidFill>
              </a:rPr>
              <a:t>asymptomatic.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Symptoms include </a:t>
            </a:r>
            <a:r>
              <a:rPr lang="en-US" sz="2400" b="1">
                <a:solidFill>
                  <a:srgbClr val="000000"/>
                </a:solidFill>
              </a:rPr>
              <a:t>mild peristomal discomfort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b="1">
                <a:solidFill>
                  <a:srgbClr val="000000"/>
                </a:solidFill>
              </a:rPr>
              <a:t>stoma appliance issues </a:t>
            </a:r>
            <a:r>
              <a:rPr lang="en-US" sz="2400">
                <a:solidFill>
                  <a:srgbClr val="000000"/>
                </a:solidFill>
              </a:rPr>
              <a:t>with </a:t>
            </a:r>
            <a:r>
              <a:rPr lang="en-US" sz="2400" b="1">
                <a:solidFill>
                  <a:srgbClr val="000000"/>
                </a:solidFill>
              </a:rPr>
              <a:t>leaks and skin irritation 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b="1">
                <a:solidFill>
                  <a:srgbClr val="000000"/>
                </a:solidFill>
              </a:rPr>
              <a:t>obstruction</a:t>
            </a:r>
            <a:r>
              <a:rPr lang="en-US" sz="2400">
                <a:solidFill>
                  <a:srgbClr val="000000"/>
                </a:solidFill>
              </a:rPr>
              <a:t>, and </a:t>
            </a:r>
            <a:r>
              <a:rPr lang="en-US" sz="2400" b="1">
                <a:solidFill>
                  <a:srgbClr val="000000"/>
                </a:solidFill>
              </a:rPr>
              <a:t>strangulation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16"/>
          <p:cNvSpPr txBox="1">
            <a:spLocks noGrp="1"/>
          </p:cNvSpPr>
          <p:nvPr>
            <p:ph type="title"/>
          </p:nvPr>
        </p:nvSpPr>
        <p:spPr>
          <a:xfrm>
            <a:off x="347100" y="-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PSH (management)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99" name="Google Shape;2399;p16"/>
          <p:cNvSpPr txBox="1">
            <a:spLocks noGrp="1"/>
          </p:cNvSpPr>
          <p:nvPr>
            <p:ph type="body" idx="1"/>
          </p:nvPr>
        </p:nvSpPr>
        <p:spPr>
          <a:xfrm>
            <a:off x="347098" y="101535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CT scan with oral contrast </a:t>
            </a:r>
            <a:r>
              <a:rPr lang="en-US" sz="2400">
                <a:solidFill>
                  <a:srgbClr val="000000"/>
                </a:solidFill>
              </a:rPr>
              <a:t>confirms the diagnosis.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Asymptomatic</a:t>
            </a:r>
            <a:r>
              <a:rPr lang="en-US" sz="2400">
                <a:solidFill>
                  <a:srgbClr val="000000"/>
                </a:solidFill>
              </a:rPr>
              <a:t> patients can be treated </a:t>
            </a:r>
            <a:r>
              <a:rPr lang="en-US" sz="2400" b="1">
                <a:solidFill>
                  <a:srgbClr val="000000"/>
                </a:solidFill>
              </a:rPr>
              <a:t>conservatively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If signs of obstruction, incarceration, perforation, or recurrent pouching difficulties are present, the patient should be referred to a surgeon.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00" name="Google Shape;2400;p16"/>
          <p:cNvSpPr txBox="1">
            <a:spLocks noGrp="1"/>
          </p:cNvSpPr>
          <p:nvPr>
            <p:ph type="body" idx="1"/>
          </p:nvPr>
        </p:nvSpPr>
        <p:spPr>
          <a:xfrm>
            <a:off x="438148" y="3980044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Surgery repair of parastomal hernia can be done by </a:t>
            </a:r>
            <a:r>
              <a:rPr lang="en-US" sz="2400" b="1">
                <a:solidFill>
                  <a:srgbClr val="000000"/>
                </a:solidFill>
              </a:rPr>
              <a:t>fascial repair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b="1">
                <a:solidFill>
                  <a:srgbClr val="000000"/>
                </a:solidFill>
              </a:rPr>
              <a:t>prosthetic mesh</a:t>
            </a:r>
            <a:r>
              <a:rPr lang="en-US" sz="2400">
                <a:solidFill>
                  <a:srgbClr val="000000"/>
                </a:solidFill>
              </a:rPr>
              <a:t>, or </a:t>
            </a:r>
            <a:r>
              <a:rPr lang="en-US" sz="2400" b="1">
                <a:solidFill>
                  <a:srgbClr val="000000"/>
                </a:solidFill>
              </a:rPr>
              <a:t>stoma relocation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4100">
                <a:highlight>
                  <a:srgbClr val="F3F3F3"/>
                </a:highlight>
              </a:rPr>
              <a:t>stenosis</a:t>
            </a:r>
            <a:endParaRPr sz="4100">
              <a:highlight>
                <a:srgbClr val="F3F3F3"/>
              </a:highlight>
            </a:endParaRPr>
          </a:p>
        </p:txBody>
      </p:sp>
      <p:sp>
        <p:nvSpPr>
          <p:cNvPr id="2403" name="Google Shape;240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Is a </a:t>
            </a:r>
            <a:r>
              <a:rPr lang="en-US" sz="2400" b="1">
                <a:solidFill>
                  <a:srgbClr val="000000"/>
                </a:solidFill>
              </a:rPr>
              <a:t>stricture</a:t>
            </a:r>
            <a:r>
              <a:rPr lang="en-US" sz="2400">
                <a:solidFill>
                  <a:srgbClr val="000000"/>
                </a:solidFill>
              </a:rPr>
              <a:t> or </a:t>
            </a:r>
            <a:r>
              <a:rPr lang="en-US" sz="2400" b="1">
                <a:solidFill>
                  <a:srgbClr val="000000"/>
                </a:solidFill>
              </a:rPr>
              <a:t>retraction</a:t>
            </a:r>
            <a:r>
              <a:rPr lang="en-US" sz="2400">
                <a:solidFill>
                  <a:srgbClr val="000000"/>
                </a:solidFill>
              </a:rPr>
              <a:t> of the stomal opening.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The symptoms include </a:t>
            </a:r>
            <a:r>
              <a:rPr lang="en-US" sz="2400" b="1">
                <a:solidFill>
                  <a:srgbClr val="000000"/>
                </a:solidFill>
              </a:rPr>
              <a:t>abdominal excess of gases</a:t>
            </a:r>
            <a:r>
              <a:rPr lang="en-US" sz="2400">
                <a:solidFill>
                  <a:srgbClr val="000000"/>
                </a:solidFill>
              </a:rPr>
              <a:t>, frequent </a:t>
            </a:r>
            <a:r>
              <a:rPr lang="en-US" sz="2400" b="1">
                <a:solidFill>
                  <a:srgbClr val="000000"/>
                </a:solidFill>
              </a:rPr>
              <a:t>cramps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b="1">
                <a:solidFill>
                  <a:srgbClr val="000000"/>
                </a:solidFill>
              </a:rPr>
              <a:t>diarrhea</a:t>
            </a:r>
            <a:r>
              <a:rPr lang="en-US" sz="2400">
                <a:solidFill>
                  <a:srgbClr val="000000"/>
                </a:solidFill>
              </a:rPr>
              <a:t>, as well as </a:t>
            </a:r>
            <a:r>
              <a:rPr lang="en-US" sz="2400" b="1">
                <a:solidFill>
                  <a:srgbClr val="000000"/>
                </a:solidFill>
              </a:rPr>
              <a:t>thin feces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404" name="Google Shape;24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2205" y="3733800"/>
            <a:ext cx="6013595" cy="228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18"/>
          <p:cNvSpPr txBox="1">
            <a:spLocks noGrp="1"/>
          </p:cNvSpPr>
          <p:nvPr>
            <p:ph type="title"/>
          </p:nvPr>
        </p:nvSpPr>
        <p:spPr>
          <a:xfrm>
            <a:off x="719665" y="-151893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Stenosis (causes)</a:t>
            </a:r>
            <a:endParaRPr/>
          </a:p>
        </p:txBody>
      </p:sp>
      <p:sp>
        <p:nvSpPr>
          <p:cNvPr id="2407" name="Google Shape;2407;p18"/>
          <p:cNvSpPr txBox="1">
            <a:spLocks noGrp="1"/>
          </p:cNvSpPr>
          <p:nvPr>
            <p:ph type="body" idx="1"/>
          </p:nvPr>
        </p:nvSpPr>
        <p:spPr>
          <a:xfrm>
            <a:off x="719665" y="1314854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Inadequate excision </a:t>
            </a:r>
            <a:r>
              <a:rPr lang="en-US" sz="2400">
                <a:solidFill>
                  <a:srgbClr val="000000"/>
                </a:solidFill>
              </a:rPr>
              <a:t>of the skin during construction of a stoma or poor stoma site.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Stomal </a:t>
            </a:r>
            <a:r>
              <a:rPr lang="en-US" sz="2400" b="1">
                <a:solidFill>
                  <a:srgbClr val="000000"/>
                </a:solidFill>
              </a:rPr>
              <a:t>ischemia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 b="1">
                <a:solidFill>
                  <a:srgbClr val="000000"/>
                </a:solidFill>
              </a:rPr>
              <a:t>necrosis</a:t>
            </a:r>
            <a:r>
              <a:rPr lang="en-US" sz="2400">
                <a:solidFill>
                  <a:srgbClr val="000000"/>
                </a:solidFill>
              </a:rPr>
              <a:t>, or </a:t>
            </a:r>
            <a:r>
              <a:rPr lang="en-US" sz="2400" b="1">
                <a:solidFill>
                  <a:srgbClr val="000000"/>
                </a:solidFill>
              </a:rPr>
              <a:t>retraction</a:t>
            </a:r>
            <a:r>
              <a:rPr lang="en-US" sz="240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Recurrent disease.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Recurrent episodes of </a:t>
            </a:r>
            <a:r>
              <a:rPr lang="en-US" sz="2400" b="1">
                <a:solidFill>
                  <a:srgbClr val="000000"/>
                </a:solidFill>
              </a:rPr>
              <a:t>skin irritation.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Weight gain.</a:t>
            </a:r>
            <a:endParaRPr>
              <a:solidFill>
                <a:srgbClr val="000000"/>
              </a:solidFill>
            </a:endParaRPr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00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</a:rPr>
              <a:t>Radiotherapy.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44177" cy="120248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A stoma site should have the following criteria: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ar-JO" sz="24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rmAutofit/>
          </a:bodyPr>
          <a:lstStyle/>
          <a:p>
            <a:r>
              <a:rPr lang="en-US" sz="2400" b="1" dirty="0"/>
              <a:t>It should be at least 5 cm away from the planned incision line  </a:t>
            </a:r>
            <a:r>
              <a:rPr lang="en-US" sz="2400" b="1" dirty="0">
                <a:solidFill>
                  <a:schemeClr val="bg1"/>
                </a:solidFill>
              </a:rPr>
              <a:t>to reduce the risk of prolapse, hernia, and stoma retraction . 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The stoma site should be </a:t>
            </a:r>
            <a:r>
              <a:rPr lang="en-US" sz="2400" b="1" dirty="0">
                <a:solidFill>
                  <a:schemeClr val="bg1"/>
                </a:solidFill>
              </a:rPr>
              <a:t>away from creases, scars, the umbilicus, and bony prominences . </a:t>
            </a:r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Stenosis (management)</a:t>
            </a:r>
            <a:endParaRPr/>
          </a:p>
        </p:txBody>
      </p:sp>
      <p:sp>
        <p:nvSpPr>
          <p:cNvPr id="2410" name="Google Shape;2410;p19"/>
          <p:cNvSpPr txBox="1">
            <a:spLocks noGrp="1"/>
          </p:cNvSpPr>
          <p:nvPr>
            <p:ph type="body" idx="1"/>
          </p:nvPr>
        </p:nvSpPr>
        <p:spPr>
          <a:xfrm>
            <a:off x="838200" y="1683351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best option for the treatment of this complication is </a:t>
            </a:r>
            <a:r>
              <a:rPr lang="en-US" sz="2400" b="1">
                <a:solidFill>
                  <a:schemeClr val="lt1"/>
                </a:solidFill>
              </a:rPr>
              <a:t>surgery.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0183" y="2967335"/>
            <a:ext cx="390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5891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9100" y="0"/>
            <a:ext cx="8305800" cy="1562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Examination of patient presenting with intestinal stoma </a:t>
            </a:r>
            <a:endParaRPr lang="ar-JO" sz="32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3603812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1</a:t>
            </a:r>
            <a:r>
              <a:rPr lang="en-GB" sz="2400" b="1" u="sng" dirty="0">
                <a:solidFill>
                  <a:schemeClr val="bg1"/>
                </a:solidFill>
              </a:rPr>
              <a:t>.</a:t>
            </a:r>
            <a:r>
              <a:rPr lang="en-US" sz="2400" b="1" u="sng" dirty="0">
                <a:solidFill>
                  <a:schemeClr val="bg1"/>
                </a:solidFill>
              </a:rPr>
              <a:t>Inspection :</a:t>
            </a: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b="1" dirty="0"/>
              <a:t> site  :</a:t>
            </a:r>
            <a:r>
              <a:rPr lang="en-GB" sz="2400" b="1" dirty="0"/>
              <a:t> usually </a:t>
            </a:r>
            <a:r>
              <a:rPr lang="en-US" sz="2400" b="1" dirty="0"/>
              <a:t>LIF</a:t>
            </a:r>
            <a:r>
              <a:rPr lang="en-GB" sz="2400" b="1" dirty="0"/>
              <a:t>,  RIF</a:t>
            </a:r>
          </a:p>
          <a:p>
            <a:r>
              <a:rPr lang="en-GB" sz="2400" b="1" dirty="0"/>
              <a:t>Shape : flush </a:t>
            </a:r>
          </a:p>
          <a:p>
            <a:r>
              <a:rPr lang="en-GB" sz="2400" b="1" dirty="0"/>
              <a:t>Effluent : solid or semisolid</a:t>
            </a:r>
            <a:endParaRPr lang="en-US" sz="2400" b="1" dirty="0"/>
          </a:p>
          <a:p>
            <a:r>
              <a:rPr lang="en-US" sz="2400" b="1" dirty="0"/>
              <a:t>Number  of opening </a:t>
            </a:r>
          </a:p>
          <a:p>
            <a:r>
              <a:rPr lang="en-US" sz="2400" b="1" dirty="0"/>
              <a:t>Color : Red , black </a:t>
            </a:r>
          </a:p>
          <a:p>
            <a:r>
              <a:rPr lang="en-US" sz="2400" b="1" dirty="0"/>
              <a:t>Output  : </a:t>
            </a:r>
            <a:r>
              <a:rPr lang="en-GB" sz="2400" b="1" dirty="0"/>
              <a:t>episodic, not continuous.</a:t>
            </a:r>
            <a:endParaRPr lang="en-US" sz="2400" b="1" dirty="0"/>
          </a:p>
          <a:p>
            <a:r>
              <a:rPr lang="en-US" sz="2400" b="1" dirty="0"/>
              <a:t>Surrounding skin  : clean and dry </a:t>
            </a:r>
          </a:p>
          <a:p>
            <a:r>
              <a:rPr lang="en-US" sz="2400" b="1" dirty="0"/>
              <a:t>Spout  : present or not </a:t>
            </a:r>
          </a:p>
          <a:p>
            <a:r>
              <a:rPr lang="en-US" sz="2400" b="1" dirty="0"/>
              <a:t>Any evidence of complication  : hernia, prolapse ,,,</a:t>
            </a:r>
          </a:p>
          <a:p>
            <a:pPr>
              <a:buNone/>
            </a:pPr>
            <a:r>
              <a:rPr lang="en-US" sz="1800" b="1" dirty="0"/>
              <a:t>  </a:t>
            </a:r>
          </a:p>
          <a:p>
            <a:endParaRPr lang="ar-JO" sz="1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2</a:t>
            </a:r>
            <a:r>
              <a:rPr lang="en-GB" sz="2400" b="1" u="sng" dirty="0">
                <a:solidFill>
                  <a:schemeClr val="bg1"/>
                </a:solidFill>
              </a:rPr>
              <a:t>.</a:t>
            </a:r>
            <a:r>
              <a:rPr lang="en-US" sz="2400" b="1" u="sng" dirty="0">
                <a:solidFill>
                  <a:schemeClr val="bg1"/>
                </a:solidFill>
              </a:rPr>
              <a:t>palpation :</a:t>
            </a:r>
          </a:p>
          <a:p>
            <a:r>
              <a:rPr lang="en-US" sz="2400" b="1" dirty="0"/>
              <a:t>Feel around the stoma site for any tenderness </a:t>
            </a:r>
          </a:p>
          <a:p>
            <a:r>
              <a:rPr lang="en-US" sz="2400" b="1" dirty="0"/>
              <a:t>Ask patient to cough and feel for a cough impulse for any </a:t>
            </a:r>
            <a:endParaRPr lang="ar-JO" sz="2400" b="1" dirty="0"/>
          </a:p>
          <a:p>
            <a:r>
              <a:rPr lang="en-US" sz="2400" b="1" dirty="0" err="1"/>
              <a:t>parastomal</a:t>
            </a:r>
            <a:r>
              <a:rPr lang="en-US" sz="2400" b="1" dirty="0"/>
              <a:t> hernia</a:t>
            </a:r>
          </a:p>
          <a:p>
            <a:pPr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3</a:t>
            </a:r>
            <a:r>
              <a:rPr lang="en-GB" sz="2400" b="1" u="sng" dirty="0">
                <a:solidFill>
                  <a:schemeClr val="bg1"/>
                </a:solidFill>
              </a:rPr>
              <a:t>.</a:t>
            </a:r>
            <a:r>
              <a:rPr lang="en-US" sz="2400" b="1" u="sng" dirty="0">
                <a:solidFill>
                  <a:schemeClr val="bg1"/>
                </a:solidFill>
              </a:rPr>
              <a:t>Auscultation : </a:t>
            </a:r>
          </a:p>
          <a:p>
            <a:r>
              <a:rPr lang="en-US" sz="2400" b="1" dirty="0" err="1"/>
              <a:t>Auscultate</a:t>
            </a:r>
            <a:r>
              <a:rPr lang="en-US" sz="2400" b="1" dirty="0"/>
              <a:t> for bowel sound   </a:t>
            </a:r>
          </a:p>
          <a:p>
            <a:pPr>
              <a:buNone/>
            </a:pPr>
            <a:r>
              <a:rPr lang="en-US" b="1" dirty="0"/>
              <a:t>  </a:t>
            </a:r>
          </a:p>
          <a:p>
            <a:endParaRPr lang="ar-JO" dirty="0"/>
          </a:p>
          <a:p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4131" y="533400"/>
            <a:ext cx="8048977" cy="120248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Digital examination of stoma </a:t>
            </a:r>
            <a:endParaRPr lang="ar-JO" sz="36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en-US" sz="2400" b="1" dirty="0">
                <a:latin typeface="Bahnschrift" pitchFamily="34" charset="0"/>
              </a:rPr>
              <a:t> It includes the insertion of a gloved lubricated index finger into the </a:t>
            </a:r>
            <a:r>
              <a:rPr lang="en-US" sz="2400" b="1" dirty="0">
                <a:solidFill>
                  <a:schemeClr val="bg1"/>
                </a:solidFill>
                <a:latin typeface="Bahnschrift" pitchFamily="34" charset="0"/>
              </a:rPr>
              <a:t>stoma lumen</a:t>
            </a:r>
            <a:r>
              <a:rPr lang="en-US" sz="2400" b="1" dirty="0">
                <a:latin typeface="Bahnschrift" pitchFamily="34" charset="0"/>
              </a:rPr>
              <a:t>.</a:t>
            </a:r>
          </a:p>
          <a:p>
            <a:pPr algn="ctr"/>
            <a:r>
              <a:rPr lang="en-US" sz="2400" b="1" dirty="0">
                <a:latin typeface="Bahnschrift" pitchFamily="34" charset="0"/>
              </a:rPr>
              <a:t>  At times, this may be all that is needed to </a:t>
            </a:r>
            <a:r>
              <a:rPr lang="en-US" sz="2400" b="1" dirty="0">
                <a:solidFill>
                  <a:schemeClr val="bg1"/>
                </a:solidFill>
                <a:latin typeface="Bahnschrift" pitchFamily="34" charset="0"/>
              </a:rPr>
              <a:t>relieve an obstruction</a:t>
            </a:r>
            <a:r>
              <a:rPr lang="en-US" sz="2400" b="1" dirty="0">
                <a:latin typeface="Bahnschrift" pitchFamily="34" charset="0"/>
              </a:rPr>
              <a:t> due to adhesions or fibrosis. </a:t>
            </a:r>
          </a:p>
          <a:p>
            <a:pPr algn="ctr"/>
            <a:r>
              <a:rPr lang="en-US" sz="2400" b="1" dirty="0">
                <a:latin typeface="Bahnschrift" pitchFamily="34" charset="0"/>
              </a:rPr>
              <a:t> The removed gloved finger is then inspected for feces, blood or mucus</a:t>
            </a:r>
            <a:r>
              <a:rPr lang="en-US" sz="2400" b="1" dirty="0"/>
              <a:t>.</a:t>
            </a:r>
            <a:endParaRPr lang="ar-JO" sz="2400" b="1" dirty="0"/>
          </a:p>
          <a:p>
            <a:pPr algn="ctr"/>
            <a:endParaRPr lang="ar-JO" b="1" dirty="0"/>
          </a:p>
          <a:p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61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Choosing a stoma site</vt:lpstr>
      <vt:lpstr> A stoma site should have the following criteria: </vt:lpstr>
      <vt:lpstr>Examination of patient presenting with intestinal stoma </vt:lpstr>
      <vt:lpstr>PowerPoint Presentation</vt:lpstr>
      <vt:lpstr>Digital examination of stoma </vt:lpstr>
      <vt:lpstr>Types of colostomy : </vt:lpstr>
      <vt:lpstr>1 - According to anatomical location :</vt:lpstr>
      <vt:lpstr>2 – according to duration  : </vt:lpstr>
      <vt:lpstr>3- according to morphology:</vt:lpstr>
      <vt:lpstr>2) Double barrel colostomy :</vt:lpstr>
      <vt:lpstr> 3) Loop Colostomy :</vt:lpstr>
      <vt:lpstr>PowerPoint Presentation</vt:lpstr>
      <vt:lpstr>Loop Ileostomy:</vt:lpstr>
      <vt:lpstr>End lleostomy:</vt:lpstr>
      <vt:lpstr>PowerPoint Presentation</vt:lpstr>
      <vt:lpstr>Caecostomy:</vt:lpstr>
      <vt:lpstr>PowerPoint Presentation</vt:lpstr>
      <vt:lpstr>Indications for colostomy.</vt:lpstr>
      <vt:lpstr>A colostomy is created as a mean to treat various disorders of the large intestine.</vt:lpstr>
      <vt:lpstr>Colostomy goals</vt:lpstr>
      <vt:lpstr> Some of the most common conditions that might necessitate a stoma are: </vt:lpstr>
      <vt:lpstr>PowerPoint Presentation</vt:lpstr>
      <vt:lpstr>A.Obstructions</vt:lpstr>
      <vt:lpstr>PowerPoint Presentation</vt:lpstr>
      <vt:lpstr>B.Inflammation</vt:lpstr>
      <vt:lpstr>PowerPoint Presentation</vt:lpstr>
      <vt:lpstr>C.operative</vt:lpstr>
      <vt:lpstr>Hartmann's operation</vt:lpstr>
      <vt:lpstr>The indications for this procedure include:  </vt:lpstr>
      <vt:lpstr>D.others</vt:lpstr>
      <vt:lpstr>The most common indications for colostomy.</vt:lpstr>
      <vt:lpstr>Stoma Bags and appliances</vt:lpstr>
      <vt:lpstr>Colostomy pouches </vt:lpstr>
      <vt:lpstr>PowerPoint Presentation</vt:lpstr>
      <vt:lpstr>Care of patient ostomy</vt:lpstr>
      <vt:lpstr>Complications </vt:lpstr>
      <vt:lpstr>Complications </vt:lpstr>
      <vt:lpstr>Peristomal dermatitis </vt:lpstr>
      <vt:lpstr>Peristomal dermatitis </vt:lpstr>
      <vt:lpstr>Peristomal dermatitis (management)</vt:lpstr>
      <vt:lpstr>Necrosis/Ischemia </vt:lpstr>
      <vt:lpstr>Necrosis (management)</vt:lpstr>
      <vt:lpstr>Retraction </vt:lpstr>
      <vt:lpstr>Retraction (consequences)</vt:lpstr>
      <vt:lpstr>Retraction (management)</vt:lpstr>
      <vt:lpstr>Prolapse </vt:lpstr>
      <vt:lpstr>Prolapse (causes)</vt:lpstr>
      <vt:lpstr>Prolapse (clinical manifestation)</vt:lpstr>
      <vt:lpstr>Prolapse (management)</vt:lpstr>
      <vt:lpstr>Parastomal hernia (PSH)</vt:lpstr>
      <vt:lpstr>PSH (risk factors)</vt:lpstr>
      <vt:lpstr>PSH (clinical manifestation)</vt:lpstr>
      <vt:lpstr>PSH (management)</vt:lpstr>
      <vt:lpstr>stenosis</vt:lpstr>
      <vt:lpstr>Stenosis (causes)</vt:lpstr>
      <vt:lpstr>Stenosis (management)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Sanabil Hassanat</cp:lastModifiedBy>
  <cp:revision>4</cp:revision>
  <dcterms:modified xsi:type="dcterms:W3CDTF">2023-04-15T03:14:28Z</dcterms:modified>
</cp:coreProperties>
</file>