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1" r:id="rId3"/>
    <p:sldId id="292" r:id="rId5"/>
    <p:sldId id="293" r:id="rId6"/>
    <p:sldId id="294" r:id="rId7"/>
    <p:sldId id="295" r:id="rId8"/>
    <p:sldId id="297" r:id="rId9"/>
    <p:sldId id="298" r:id="rId10"/>
    <p:sldId id="299" r:id="rId11"/>
    <p:sldId id="300" r:id="rId12"/>
    <p:sldId id="301" r:id="rId13"/>
    <p:sldId id="302" r:id="rId14"/>
    <p:sldId id="303" r:id="rId15"/>
    <p:sldId id="304" r:id="rId16"/>
    <p:sldId id="305" r:id="rId17"/>
    <p:sldId id="306" r:id="rId18"/>
    <p:sldId id="356" r:id="rId19"/>
    <p:sldId id="289" r:id="rId20"/>
    <p:sldId id="290" r:id="rId21"/>
    <p:sldId id="263" r:id="rId22"/>
    <p:sldId id="266" r:id="rId23"/>
    <p:sldId id="267" r:id="rId24"/>
    <p:sldId id="269" r:id="rId25"/>
    <p:sldId id="270" r:id="rId26"/>
    <p:sldId id="271" r:id="rId27"/>
    <p:sldId id="353" r:id="rId28"/>
    <p:sldId id="354" r:id="rId29"/>
    <p:sldId id="327" r:id="rId30"/>
    <p:sldId id="277" r:id="rId31"/>
    <p:sldId id="280" r:id="rId32"/>
    <p:sldId id="281" r:id="rId33"/>
    <p:sldId id="283" r:id="rId34"/>
    <p:sldId id="284" r:id="rId35"/>
    <p:sldId id="286" r:id="rId36"/>
    <p:sldId id="287" r:id="rId37"/>
    <p:sldId id="288" r:id="rId38"/>
    <p:sldId id="329" r:id="rId39"/>
    <p:sldId id="309"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60" y="73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BA2BFB0-BA41-433D-809C-0DCC8670B533}"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4006D688-D6FC-4680-AC76-BA7329DDF689}">
      <dgm:prSet/>
      <dgm:spPr/>
      <dgm:t>
        <a:bodyPr/>
        <a:lstStyle/>
        <a:p>
          <a:r>
            <a:rPr lang="en-US" b="0" i="0"/>
            <a:t>Patients with electrical injury should be initially evaluated as a trauma patient.</a:t>
          </a:r>
          <a:r>
            <a:rPr lang="en-US" b="0" i="0" baseline="30000"/>
            <a:t> </a:t>
          </a:r>
          <a:endParaRPr lang="en-US"/>
        </a:p>
      </dgm:t>
    </dgm:pt>
    <dgm:pt modelId="{8114E52A-7D8D-4C47-870A-01F9E6BE7877}" cxnId="{34C706CA-2D28-4F43-BFC5-0FFBE8E018D4}" type="parTrans">
      <dgm:prSet/>
      <dgm:spPr/>
      <dgm:t>
        <a:bodyPr/>
        <a:lstStyle/>
        <a:p>
          <a:endParaRPr lang="en-US"/>
        </a:p>
      </dgm:t>
    </dgm:pt>
    <dgm:pt modelId="{48EBFDB4-CD86-4AE5-9AEF-49EEB2ED390D}" cxnId="{34C706CA-2D28-4F43-BFC5-0FFBE8E018D4}" type="sibTrans">
      <dgm:prSet/>
      <dgm:spPr/>
      <dgm:t>
        <a:bodyPr/>
        <a:lstStyle/>
        <a:p>
          <a:endParaRPr lang="en-US"/>
        </a:p>
      </dgm:t>
    </dgm:pt>
    <dgm:pt modelId="{6F2CA65E-9050-4532-89BF-B4E0242F0930}">
      <dgm:prSet/>
      <dgm:spPr/>
      <dgm:t>
        <a:bodyPr/>
        <a:lstStyle/>
        <a:p>
          <a:r>
            <a:rPr lang="en-US" b="0" i="0"/>
            <a:t>Airway, breathing, circulation, and inline immobilization of the spine should be performed as a part of primary survey. Maintain a high index of suspicion and evaluate for hidden injuries.</a:t>
          </a:r>
          <a:endParaRPr lang="en-US"/>
        </a:p>
      </dgm:t>
    </dgm:pt>
    <dgm:pt modelId="{0DE1B865-4702-4707-971E-D87C1861E823}" cxnId="{12011395-171C-4299-BCF0-077FB36845FE}" type="parTrans">
      <dgm:prSet/>
      <dgm:spPr/>
      <dgm:t>
        <a:bodyPr/>
        <a:lstStyle/>
        <a:p>
          <a:endParaRPr lang="en-US"/>
        </a:p>
      </dgm:t>
    </dgm:pt>
    <dgm:pt modelId="{777354CA-6186-40F2-96A8-6EC83B47307C}" cxnId="{12011395-171C-4299-BCF0-077FB36845FE}" type="sibTrans">
      <dgm:prSet/>
      <dgm:spPr/>
      <dgm:t>
        <a:bodyPr/>
        <a:lstStyle/>
        <a:p>
          <a:endParaRPr lang="en-US"/>
        </a:p>
      </dgm:t>
    </dgm:pt>
    <dgm:pt modelId="{B8AA4586-FEC2-4ECE-A6E8-21A89B821B94}">
      <dgm:prSet/>
      <dgm:spPr/>
      <dgm:t>
        <a:bodyPr/>
        <a:lstStyle/>
        <a:p>
          <a:r>
            <a:rPr lang="en-US" b="0" i="0" dirty="0"/>
            <a:t>Intravenous access, cardiac monitoring, and measurement of oxygen saturation should be started during the primary survey.</a:t>
          </a:r>
          <a:endParaRPr lang="en-US" dirty="0"/>
        </a:p>
      </dgm:t>
    </dgm:pt>
    <dgm:pt modelId="{C3837CFC-E632-488C-8FD3-5AA4A3C4970C}" cxnId="{8A69725E-DA8D-4AD5-9E99-F84730FDA73B}" type="parTrans">
      <dgm:prSet/>
      <dgm:spPr/>
      <dgm:t>
        <a:bodyPr/>
        <a:lstStyle/>
        <a:p>
          <a:endParaRPr lang="en-US"/>
        </a:p>
      </dgm:t>
    </dgm:pt>
    <dgm:pt modelId="{126E8993-1690-4761-B9F7-CEDF00F24FCC}" cxnId="{8A69725E-DA8D-4AD5-9E99-F84730FDA73B}" type="sibTrans">
      <dgm:prSet/>
      <dgm:spPr/>
      <dgm:t>
        <a:bodyPr/>
        <a:lstStyle/>
        <a:p>
          <a:endParaRPr lang="en-US"/>
        </a:p>
      </dgm:t>
    </dgm:pt>
    <dgm:pt modelId="{B7EE140E-86E5-4081-81CE-8B668BB7FAB5}">
      <dgm:prSet/>
      <dgm:spPr/>
      <dgm:t>
        <a:bodyPr/>
        <a:lstStyle/>
        <a:p>
          <a:r>
            <a:rPr lang="en-US" b="0" i="0"/>
            <a:t>Fluid replacement is the most important aspect of the initial resuscitation.</a:t>
          </a:r>
          <a:endParaRPr lang="en-US"/>
        </a:p>
      </dgm:t>
    </dgm:pt>
    <dgm:pt modelId="{05D6D62A-DBE8-49C3-A8A3-21CEBABC7473}" cxnId="{7B3DE153-D830-4E21-9209-9E8D8EBE392A}" type="parTrans">
      <dgm:prSet/>
      <dgm:spPr/>
      <dgm:t>
        <a:bodyPr/>
        <a:lstStyle/>
        <a:p>
          <a:endParaRPr lang="en-US"/>
        </a:p>
      </dgm:t>
    </dgm:pt>
    <dgm:pt modelId="{835F0ABE-5AAC-4D76-96B3-F53583E35FA1}" cxnId="{7B3DE153-D830-4E21-9209-9E8D8EBE392A}" type="sibTrans">
      <dgm:prSet/>
      <dgm:spPr/>
      <dgm:t>
        <a:bodyPr/>
        <a:lstStyle/>
        <a:p>
          <a:endParaRPr lang="en-US"/>
        </a:p>
      </dgm:t>
    </dgm:pt>
    <dgm:pt modelId="{62AC967F-ABCC-458C-A9C9-29BCECB15719}">
      <dgm:prSet/>
      <dgm:spPr/>
      <dgm:t>
        <a:bodyPr/>
        <a:lstStyle/>
        <a:p>
          <a:r>
            <a:rPr lang="en-US" b="0" i="0" dirty="0"/>
            <a:t>As with conventional thermal injury, electrical injuries cause massive fluid shifts with extensive tissue damage and acidosis; therefore, monitoring a patient's hemodynamics is important. A Foley catheter is helpful in monitoring urine output and, therefore, tissue perfusion.</a:t>
          </a:r>
          <a:endParaRPr lang="en-US" dirty="0"/>
        </a:p>
      </dgm:t>
    </dgm:pt>
    <dgm:pt modelId="{A79747DD-682D-4F4A-BA63-07A1E780CC47}" cxnId="{CF982855-8A24-422A-8162-C8D3D875BA57}" type="parTrans">
      <dgm:prSet/>
      <dgm:spPr/>
      <dgm:t>
        <a:bodyPr/>
        <a:lstStyle/>
        <a:p>
          <a:endParaRPr lang="en-US"/>
        </a:p>
      </dgm:t>
    </dgm:pt>
    <dgm:pt modelId="{867C8AAB-B7F9-4326-8E4E-D9DEA14D1571}" cxnId="{CF982855-8A24-422A-8162-C8D3D875BA57}" type="sibTrans">
      <dgm:prSet/>
      <dgm:spPr/>
      <dgm:t>
        <a:bodyPr/>
        <a:lstStyle/>
        <a:p>
          <a:endParaRPr lang="en-US"/>
        </a:p>
      </dgm:t>
    </dgm:pt>
    <dgm:pt modelId="{E41470F1-EF8A-46F6-806B-C0BBDB888B15}" type="pres">
      <dgm:prSet presAssocID="{1BA2BFB0-BA41-433D-809C-0DCC8670B533}" presName="linear" presStyleCnt="0">
        <dgm:presLayoutVars>
          <dgm:animLvl val="lvl"/>
          <dgm:resizeHandles val="exact"/>
        </dgm:presLayoutVars>
      </dgm:prSet>
      <dgm:spPr/>
    </dgm:pt>
    <dgm:pt modelId="{24F9A9A1-63E7-477F-A5AB-AEE0D5616B24}" type="pres">
      <dgm:prSet presAssocID="{4006D688-D6FC-4680-AC76-BA7329DDF689}" presName="parentText" presStyleLbl="node1" presStyleIdx="0" presStyleCnt="5">
        <dgm:presLayoutVars>
          <dgm:chMax val="0"/>
          <dgm:bulletEnabled val="1"/>
        </dgm:presLayoutVars>
      </dgm:prSet>
      <dgm:spPr/>
    </dgm:pt>
    <dgm:pt modelId="{4732FA21-FB54-4CA2-A779-EDB368BC19DB}" type="pres">
      <dgm:prSet presAssocID="{48EBFDB4-CD86-4AE5-9AEF-49EEB2ED390D}" presName="spacer" presStyleCnt="0"/>
      <dgm:spPr/>
    </dgm:pt>
    <dgm:pt modelId="{0D58F7AF-9557-44CD-B614-01D8B5F06295}" type="pres">
      <dgm:prSet presAssocID="{6F2CA65E-9050-4532-89BF-B4E0242F0930}" presName="parentText" presStyleLbl="node1" presStyleIdx="1" presStyleCnt="5">
        <dgm:presLayoutVars>
          <dgm:chMax val="0"/>
          <dgm:bulletEnabled val="1"/>
        </dgm:presLayoutVars>
      </dgm:prSet>
      <dgm:spPr/>
    </dgm:pt>
    <dgm:pt modelId="{F612FBC7-8360-40FB-8DB8-0D2D1FCF4C72}" type="pres">
      <dgm:prSet presAssocID="{777354CA-6186-40F2-96A8-6EC83B47307C}" presName="spacer" presStyleCnt="0"/>
      <dgm:spPr/>
    </dgm:pt>
    <dgm:pt modelId="{AE612703-D0D8-4D3E-830B-5A2780DABB4B}" type="pres">
      <dgm:prSet presAssocID="{B8AA4586-FEC2-4ECE-A6E8-21A89B821B94}" presName="parentText" presStyleLbl="node1" presStyleIdx="2" presStyleCnt="5" custScaleY="95461">
        <dgm:presLayoutVars>
          <dgm:chMax val="0"/>
          <dgm:bulletEnabled val="1"/>
        </dgm:presLayoutVars>
      </dgm:prSet>
      <dgm:spPr/>
    </dgm:pt>
    <dgm:pt modelId="{A99BF3DC-355F-417D-9508-2D4F9FA23797}" type="pres">
      <dgm:prSet presAssocID="{126E8993-1690-4761-B9F7-CEDF00F24FCC}" presName="spacer" presStyleCnt="0"/>
      <dgm:spPr/>
    </dgm:pt>
    <dgm:pt modelId="{6C566B99-4990-4463-A57A-CF11F9D78016}" type="pres">
      <dgm:prSet presAssocID="{B7EE140E-86E5-4081-81CE-8B668BB7FAB5}" presName="parentText" presStyleLbl="node1" presStyleIdx="3" presStyleCnt="5">
        <dgm:presLayoutVars>
          <dgm:chMax val="0"/>
          <dgm:bulletEnabled val="1"/>
        </dgm:presLayoutVars>
      </dgm:prSet>
      <dgm:spPr/>
    </dgm:pt>
    <dgm:pt modelId="{AF897BA3-0936-4070-95A9-A8B7472667A6}" type="pres">
      <dgm:prSet presAssocID="{835F0ABE-5AAC-4D76-96B3-F53583E35FA1}" presName="spacer" presStyleCnt="0"/>
      <dgm:spPr/>
    </dgm:pt>
    <dgm:pt modelId="{0A91ED81-4E70-43C7-BC54-A6F13E64B7AD}" type="pres">
      <dgm:prSet presAssocID="{62AC967F-ABCC-458C-A9C9-29BCECB15719}" presName="parentText" presStyleLbl="node1" presStyleIdx="4" presStyleCnt="5">
        <dgm:presLayoutVars>
          <dgm:chMax val="0"/>
          <dgm:bulletEnabled val="1"/>
        </dgm:presLayoutVars>
      </dgm:prSet>
      <dgm:spPr/>
    </dgm:pt>
  </dgm:ptLst>
  <dgm:cxnLst>
    <dgm:cxn modelId="{D2FCB827-B147-4CB9-8E43-E0B3D38FCB92}" type="presOf" srcId="{B7EE140E-86E5-4081-81CE-8B668BB7FAB5}" destId="{6C566B99-4990-4463-A57A-CF11F9D78016}" srcOrd="0" destOrd="0" presId="urn:microsoft.com/office/officeart/2005/8/layout/vList2"/>
    <dgm:cxn modelId="{8A69725E-DA8D-4AD5-9E99-F84730FDA73B}" srcId="{1BA2BFB0-BA41-433D-809C-0DCC8670B533}" destId="{B8AA4586-FEC2-4ECE-A6E8-21A89B821B94}" srcOrd="2" destOrd="0" parTransId="{C3837CFC-E632-488C-8FD3-5AA4A3C4970C}" sibTransId="{126E8993-1690-4761-B9F7-CEDF00F24FCC}"/>
    <dgm:cxn modelId="{EE8D3B43-7E9E-47A2-8DA1-366F5A3F727E}" type="presOf" srcId="{62AC967F-ABCC-458C-A9C9-29BCECB15719}" destId="{0A91ED81-4E70-43C7-BC54-A6F13E64B7AD}" srcOrd="0" destOrd="0" presId="urn:microsoft.com/office/officeart/2005/8/layout/vList2"/>
    <dgm:cxn modelId="{7B3DE153-D830-4E21-9209-9E8D8EBE392A}" srcId="{1BA2BFB0-BA41-433D-809C-0DCC8670B533}" destId="{B7EE140E-86E5-4081-81CE-8B668BB7FAB5}" srcOrd="3" destOrd="0" parTransId="{05D6D62A-DBE8-49C3-A8A3-21CEBABC7473}" sibTransId="{835F0ABE-5AAC-4D76-96B3-F53583E35FA1}"/>
    <dgm:cxn modelId="{CF982855-8A24-422A-8162-C8D3D875BA57}" srcId="{1BA2BFB0-BA41-433D-809C-0DCC8670B533}" destId="{62AC967F-ABCC-458C-A9C9-29BCECB15719}" srcOrd="4" destOrd="0" parTransId="{A79747DD-682D-4F4A-BA63-07A1E780CC47}" sibTransId="{867C8AAB-B7F9-4326-8E4E-D9DEA14D1571}"/>
    <dgm:cxn modelId="{77B2CD7E-5928-469E-A4B7-9B6DEC539FC4}" type="presOf" srcId="{1BA2BFB0-BA41-433D-809C-0DCC8670B533}" destId="{E41470F1-EF8A-46F6-806B-C0BBDB888B15}" srcOrd="0" destOrd="0" presId="urn:microsoft.com/office/officeart/2005/8/layout/vList2"/>
    <dgm:cxn modelId="{12011395-171C-4299-BCF0-077FB36845FE}" srcId="{1BA2BFB0-BA41-433D-809C-0DCC8670B533}" destId="{6F2CA65E-9050-4532-89BF-B4E0242F0930}" srcOrd="1" destOrd="0" parTransId="{0DE1B865-4702-4707-971E-D87C1861E823}" sibTransId="{777354CA-6186-40F2-96A8-6EC83B47307C}"/>
    <dgm:cxn modelId="{41E87BC0-7A15-42B1-A3F7-5B504EB0F4A3}" type="presOf" srcId="{B8AA4586-FEC2-4ECE-A6E8-21A89B821B94}" destId="{AE612703-D0D8-4D3E-830B-5A2780DABB4B}" srcOrd="0" destOrd="0" presId="urn:microsoft.com/office/officeart/2005/8/layout/vList2"/>
    <dgm:cxn modelId="{34C706CA-2D28-4F43-BFC5-0FFBE8E018D4}" srcId="{1BA2BFB0-BA41-433D-809C-0DCC8670B533}" destId="{4006D688-D6FC-4680-AC76-BA7329DDF689}" srcOrd="0" destOrd="0" parTransId="{8114E52A-7D8D-4C47-870A-01F9E6BE7877}" sibTransId="{48EBFDB4-CD86-4AE5-9AEF-49EEB2ED390D}"/>
    <dgm:cxn modelId="{2F7544CF-A996-4D82-A649-63F8DCF24E75}" type="presOf" srcId="{6F2CA65E-9050-4532-89BF-B4E0242F0930}" destId="{0D58F7AF-9557-44CD-B614-01D8B5F06295}" srcOrd="0" destOrd="0" presId="urn:microsoft.com/office/officeart/2005/8/layout/vList2"/>
    <dgm:cxn modelId="{081D1ED1-513E-4226-B08D-EEA60E2F76AA}" type="presOf" srcId="{4006D688-D6FC-4680-AC76-BA7329DDF689}" destId="{24F9A9A1-63E7-477F-A5AB-AEE0D5616B24}" srcOrd="0" destOrd="0" presId="urn:microsoft.com/office/officeart/2005/8/layout/vList2"/>
    <dgm:cxn modelId="{6A514132-D860-4AD5-A8DC-BAEE87EB638B}" type="presParOf" srcId="{E41470F1-EF8A-46F6-806B-C0BBDB888B15}" destId="{24F9A9A1-63E7-477F-A5AB-AEE0D5616B24}" srcOrd="0" destOrd="0" presId="urn:microsoft.com/office/officeart/2005/8/layout/vList2"/>
    <dgm:cxn modelId="{32D023B5-4C8A-4F6E-9AF8-F2745D76520C}" type="presParOf" srcId="{E41470F1-EF8A-46F6-806B-C0BBDB888B15}" destId="{4732FA21-FB54-4CA2-A779-EDB368BC19DB}" srcOrd="1" destOrd="0" presId="urn:microsoft.com/office/officeart/2005/8/layout/vList2"/>
    <dgm:cxn modelId="{C580B7D6-42FB-405E-8566-E30632CDC39B}" type="presParOf" srcId="{E41470F1-EF8A-46F6-806B-C0BBDB888B15}" destId="{0D58F7AF-9557-44CD-B614-01D8B5F06295}" srcOrd="2" destOrd="0" presId="urn:microsoft.com/office/officeart/2005/8/layout/vList2"/>
    <dgm:cxn modelId="{A927BDD1-63B3-48DD-B5CD-3DC558305A0F}" type="presParOf" srcId="{E41470F1-EF8A-46F6-806B-C0BBDB888B15}" destId="{F612FBC7-8360-40FB-8DB8-0D2D1FCF4C72}" srcOrd="3" destOrd="0" presId="urn:microsoft.com/office/officeart/2005/8/layout/vList2"/>
    <dgm:cxn modelId="{753D2405-C5EE-4643-893E-E7EE20FE443F}" type="presParOf" srcId="{E41470F1-EF8A-46F6-806B-C0BBDB888B15}" destId="{AE612703-D0D8-4D3E-830B-5A2780DABB4B}" srcOrd="4" destOrd="0" presId="urn:microsoft.com/office/officeart/2005/8/layout/vList2"/>
    <dgm:cxn modelId="{D96E0743-5D99-4A6F-B501-56D9D16EE711}" type="presParOf" srcId="{E41470F1-EF8A-46F6-806B-C0BBDB888B15}" destId="{A99BF3DC-355F-417D-9508-2D4F9FA23797}" srcOrd="5" destOrd="0" presId="urn:microsoft.com/office/officeart/2005/8/layout/vList2"/>
    <dgm:cxn modelId="{7061C47A-25CD-4011-A2CA-7DF973B81000}" type="presParOf" srcId="{E41470F1-EF8A-46F6-806B-C0BBDB888B15}" destId="{6C566B99-4990-4463-A57A-CF11F9D78016}" srcOrd="6" destOrd="0" presId="urn:microsoft.com/office/officeart/2005/8/layout/vList2"/>
    <dgm:cxn modelId="{54E6375B-2AEB-46E7-9E29-97DACABDB831}" type="presParOf" srcId="{E41470F1-EF8A-46F6-806B-C0BBDB888B15}" destId="{AF897BA3-0936-4070-95A9-A8B7472667A6}" srcOrd="7" destOrd="0" presId="urn:microsoft.com/office/officeart/2005/8/layout/vList2"/>
    <dgm:cxn modelId="{CEF2174F-A389-4447-9518-00F140CFC46A}" type="presParOf" srcId="{E41470F1-EF8A-46F6-806B-C0BBDB888B15}" destId="{0A91ED81-4E70-43C7-BC54-A6F13E64B7AD}" srcOrd="8"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507288-27A0-4E58-A797-4ED2315BE864}" type="doc">
      <dgm:prSet loTypeId="urn:microsoft.com/office/officeart/2016/7/layout/ChevronBlockProcess" loCatId="process" qsTypeId="urn:microsoft.com/office/officeart/2005/8/quickstyle/simple1" qsCatId="simple" csTypeId="urn:microsoft.com/office/officeart/2005/8/colors/colorful5" csCatId="colorful" phldr="1"/>
      <dgm:spPr/>
      <dgm:t>
        <a:bodyPr/>
        <a:lstStyle/>
        <a:p>
          <a:endParaRPr lang="en-US"/>
        </a:p>
      </dgm:t>
    </dgm:pt>
    <dgm:pt modelId="{32931DAC-C28C-4C4B-BFF9-1DA85C1E67E7}">
      <dgm:prSet/>
      <dgm:spPr/>
      <dgm:t>
        <a:bodyPr/>
        <a:lstStyle/>
        <a:p>
          <a:r>
            <a:rPr lang="en-US" dirty="0"/>
            <a:t>1) Stop</a:t>
          </a:r>
        </a:p>
      </dgm:t>
    </dgm:pt>
    <dgm:pt modelId="{C069E8C0-BD85-41AA-82FA-B9A20E8643B6}" cxnId="{97961F82-EB9B-47AC-B8B5-2F7084FCD82F}" type="parTrans">
      <dgm:prSet/>
      <dgm:spPr/>
      <dgm:t>
        <a:bodyPr/>
        <a:lstStyle/>
        <a:p>
          <a:endParaRPr lang="en-US"/>
        </a:p>
      </dgm:t>
    </dgm:pt>
    <dgm:pt modelId="{9AA6AEB3-C90D-4CD1-AA43-06D751954995}" cxnId="{97961F82-EB9B-47AC-B8B5-2F7084FCD82F}" type="sibTrans">
      <dgm:prSet/>
      <dgm:spPr/>
      <dgm:t>
        <a:bodyPr/>
        <a:lstStyle/>
        <a:p>
          <a:endParaRPr lang="en-US"/>
        </a:p>
      </dgm:t>
    </dgm:pt>
    <dgm:pt modelId="{5A143D4B-152F-4819-A851-8B91C4443577}">
      <dgm:prSet custT="1"/>
      <dgm:spPr/>
      <dgm:t>
        <a:bodyPr/>
        <a:lstStyle/>
        <a:p>
          <a:r>
            <a:rPr lang="en-US" sz="1600" dirty="0"/>
            <a:t>Stop the burning process: Use water for smoldering clothes, chemicals, hot tar, etc. </a:t>
          </a:r>
        </a:p>
      </dgm:t>
    </dgm:pt>
    <dgm:pt modelId="{0B70C9FD-85D4-4893-B77C-26D1FF9590DE}" cxnId="{FBE1F008-E4F2-4EFF-B8DB-F0FF9AB04522}" type="parTrans">
      <dgm:prSet/>
      <dgm:spPr/>
      <dgm:t>
        <a:bodyPr/>
        <a:lstStyle/>
        <a:p>
          <a:endParaRPr lang="en-US"/>
        </a:p>
      </dgm:t>
    </dgm:pt>
    <dgm:pt modelId="{1D945388-22BB-4F48-B435-B7E04C6445A9}" cxnId="{FBE1F008-E4F2-4EFF-B8DB-F0FF9AB04522}" type="sibTrans">
      <dgm:prSet/>
      <dgm:spPr/>
      <dgm:t>
        <a:bodyPr/>
        <a:lstStyle/>
        <a:p>
          <a:endParaRPr lang="en-US"/>
        </a:p>
      </dgm:t>
    </dgm:pt>
    <dgm:pt modelId="{05B98B80-6EDD-4D8F-9047-E9EE5BEDCD83}">
      <dgm:prSet/>
      <dgm:spPr/>
      <dgm:t>
        <a:bodyPr/>
        <a:lstStyle/>
        <a:p>
          <a:r>
            <a:rPr lang="en-US" dirty="0"/>
            <a:t>2) Check</a:t>
          </a:r>
        </a:p>
      </dgm:t>
    </dgm:pt>
    <dgm:pt modelId="{29EA9795-AEF9-4EA7-A222-1CA2B4ED0FD8}" cxnId="{2E0B1704-8C27-4A8D-85FC-8D42BE2BB9AD}" type="parTrans">
      <dgm:prSet/>
      <dgm:spPr/>
      <dgm:t>
        <a:bodyPr/>
        <a:lstStyle/>
        <a:p>
          <a:endParaRPr lang="en-US"/>
        </a:p>
      </dgm:t>
    </dgm:pt>
    <dgm:pt modelId="{2EAD7717-C83D-4BF8-B466-3356D183947E}" cxnId="{2E0B1704-8C27-4A8D-85FC-8D42BE2BB9AD}" type="sibTrans">
      <dgm:prSet/>
      <dgm:spPr/>
      <dgm:t>
        <a:bodyPr/>
        <a:lstStyle/>
        <a:p>
          <a:endParaRPr lang="en-US"/>
        </a:p>
      </dgm:t>
    </dgm:pt>
    <dgm:pt modelId="{87516A3F-8015-4185-AC2F-4C8B709D1775}">
      <dgm:prSet custT="1"/>
      <dgm:spPr/>
      <dgm:t>
        <a:bodyPr/>
        <a:lstStyle/>
        <a:p>
          <a:r>
            <a:rPr lang="en-US" sz="1400" dirty="0"/>
            <a:t>Check airway: If deep facial burns are present and/or there is a history of smoke exposure with obtundation or stridor or other symptoms of impaired airway – INTUBATE </a:t>
          </a:r>
        </a:p>
      </dgm:t>
    </dgm:pt>
    <dgm:pt modelId="{EF5EFF0C-5314-4C69-99CC-06592FCDA797}" cxnId="{70A47BAE-94F1-4920-AC37-0B8B3472566A}" type="parTrans">
      <dgm:prSet/>
      <dgm:spPr/>
      <dgm:t>
        <a:bodyPr/>
        <a:lstStyle/>
        <a:p>
          <a:endParaRPr lang="en-US"/>
        </a:p>
      </dgm:t>
    </dgm:pt>
    <dgm:pt modelId="{C8EABC91-5083-4308-B2D2-997BF62CA1AF}" cxnId="{70A47BAE-94F1-4920-AC37-0B8B3472566A}" type="sibTrans">
      <dgm:prSet/>
      <dgm:spPr/>
      <dgm:t>
        <a:bodyPr/>
        <a:lstStyle/>
        <a:p>
          <a:endParaRPr lang="en-US"/>
        </a:p>
      </dgm:t>
    </dgm:pt>
    <dgm:pt modelId="{115E8CCE-81FE-4959-B059-F3C8AE05E200}">
      <dgm:prSet/>
      <dgm:spPr/>
      <dgm:t>
        <a:bodyPr/>
        <a:lstStyle/>
        <a:p>
          <a:r>
            <a:rPr lang="en-US" dirty="0"/>
            <a:t>3) Initiate</a:t>
          </a:r>
        </a:p>
      </dgm:t>
    </dgm:pt>
    <dgm:pt modelId="{8356F628-0043-48EC-BF91-C75ED53A30CA}" cxnId="{4B9C2C11-1FCE-4055-A3EB-07AF3FF7CD70}" type="parTrans">
      <dgm:prSet/>
      <dgm:spPr/>
      <dgm:t>
        <a:bodyPr/>
        <a:lstStyle/>
        <a:p>
          <a:endParaRPr lang="en-US"/>
        </a:p>
      </dgm:t>
    </dgm:pt>
    <dgm:pt modelId="{B75B6107-281F-4373-8B75-AD8D9F2A86BC}" cxnId="{4B9C2C11-1FCE-4055-A3EB-07AF3FF7CD70}" type="sibTrans">
      <dgm:prSet/>
      <dgm:spPr/>
      <dgm:t>
        <a:bodyPr/>
        <a:lstStyle/>
        <a:p>
          <a:endParaRPr lang="en-US"/>
        </a:p>
      </dgm:t>
    </dgm:pt>
    <dgm:pt modelId="{E38D3AFA-BC56-4CD4-80DF-C696AB3B9FD2}">
      <dgm:prSet custT="1"/>
      <dgm:spPr/>
      <dgm:t>
        <a:bodyPr/>
        <a:lstStyle/>
        <a:p>
          <a:r>
            <a:rPr lang="en-US" sz="1600" dirty="0"/>
            <a:t>Initiate high flow oxygen therapy if history of smoke exposure is present, to treat carbon monoxide toxicity. </a:t>
          </a:r>
        </a:p>
      </dgm:t>
    </dgm:pt>
    <dgm:pt modelId="{5CBB5A59-0F27-47EA-B702-6026152A4B6B}" cxnId="{BCD8BC86-3409-4AC0-A8A3-893C7FACE46B}" type="parTrans">
      <dgm:prSet/>
      <dgm:spPr/>
      <dgm:t>
        <a:bodyPr/>
        <a:lstStyle/>
        <a:p>
          <a:endParaRPr lang="en-US"/>
        </a:p>
      </dgm:t>
    </dgm:pt>
    <dgm:pt modelId="{B6EE8601-D2EA-4341-91D3-7ED114FAD93C}" cxnId="{BCD8BC86-3409-4AC0-A8A3-893C7FACE46B}" type="sibTrans">
      <dgm:prSet/>
      <dgm:spPr/>
      <dgm:t>
        <a:bodyPr/>
        <a:lstStyle/>
        <a:p>
          <a:endParaRPr lang="en-US"/>
        </a:p>
      </dgm:t>
    </dgm:pt>
    <dgm:pt modelId="{6B4F7A69-C00D-4870-9737-DB39D67F48EB}">
      <dgm:prSet/>
      <dgm:spPr/>
      <dgm:t>
        <a:bodyPr/>
        <a:lstStyle/>
        <a:p>
          <a:r>
            <a:rPr lang="en-US" dirty="0"/>
            <a:t>4) Check</a:t>
          </a:r>
        </a:p>
      </dgm:t>
    </dgm:pt>
    <dgm:pt modelId="{B4CED277-0857-4AC9-B7A2-002C314D957B}" cxnId="{0C179C7A-D908-4FAC-9468-4C46FD2733EB}" type="parTrans">
      <dgm:prSet/>
      <dgm:spPr/>
      <dgm:t>
        <a:bodyPr/>
        <a:lstStyle/>
        <a:p>
          <a:endParaRPr lang="en-US"/>
        </a:p>
      </dgm:t>
    </dgm:pt>
    <dgm:pt modelId="{551A34B9-E12D-4622-AD2C-288BA4C892E9}" cxnId="{0C179C7A-D908-4FAC-9468-4C46FD2733EB}" type="sibTrans">
      <dgm:prSet/>
      <dgm:spPr/>
      <dgm:t>
        <a:bodyPr/>
        <a:lstStyle/>
        <a:p>
          <a:endParaRPr lang="en-US"/>
        </a:p>
      </dgm:t>
    </dgm:pt>
    <dgm:pt modelId="{5682B8CC-40C4-4D70-AFE4-7350415BB6CC}">
      <dgm:prSet custT="1"/>
      <dgm:spPr/>
      <dgm:t>
        <a:bodyPr/>
        <a:lstStyle/>
        <a:p>
          <a:r>
            <a:rPr lang="en-US" sz="1600" dirty="0">
              <a:solidFill>
                <a:schemeClr val="tx1"/>
              </a:solidFill>
            </a:rPr>
            <a:t>Check for other Injuries especially to chest (rib fractures, pneumothorax, etc.) due to other trauma suffered in the accident. </a:t>
          </a:r>
        </a:p>
      </dgm:t>
    </dgm:pt>
    <dgm:pt modelId="{EDC7B9A3-FA83-4099-B519-9BAD0134A43F}" cxnId="{59F1A0D3-9177-4296-8BD8-39532B0EBB6D}" type="parTrans">
      <dgm:prSet/>
      <dgm:spPr/>
      <dgm:t>
        <a:bodyPr/>
        <a:lstStyle/>
        <a:p>
          <a:endParaRPr lang="en-US"/>
        </a:p>
      </dgm:t>
    </dgm:pt>
    <dgm:pt modelId="{8FE3E5B9-ADF3-4388-AD67-4173D126E3AF}" cxnId="{59F1A0D3-9177-4296-8BD8-39532B0EBB6D}" type="sibTrans">
      <dgm:prSet/>
      <dgm:spPr/>
      <dgm:t>
        <a:bodyPr/>
        <a:lstStyle/>
        <a:p>
          <a:endParaRPr lang="en-US"/>
        </a:p>
      </dgm:t>
    </dgm:pt>
    <dgm:pt modelId="{DE86BE88-242C-4FF4-A2E5-0FA7ED483501}">
      <dgm:prSet/>
      <dgm:spPr/>
      <dgm:t>
        <a:bodyPr/>
        <a:lstStyle/>
        <a:p>
          <a:r>
            <a:rPr lang="en-US" dirty="0"/>
            <a:t>5) Assess</a:t>
          </a:r>
        </a:p>
      </dgm:t>
    </dgm:pt>
    <dgm:pt modelId="{396B5A72-79C7-4196-A398-48F5A3016B99}" cxnId="{F2266F54-9368-4CF6-9BDC-50364A8E9284}" type="parTrans">
      <dgm:prSet/>
      <dgm:spPr/>
      <dgm:t>
        <a:bodyPr/>
        <a:lstStyle/>
        <a:p>
          <a:endParaRPr lang="en-US"/>
        </a:p>
      </dgm:t>
    </dgm:pt>
    <dgm:pt modelId="{618F5D7A-47FE-4E6F-93E2-979692F87732}" cxnId="{F2266F54-9368-4CF6-9BDC-50364A8E9284}" type="sibTrans">
      <dgm:prSet/>
      <dgm:spPr/>
      <dgm:t>
        <a:bodyPr/>
        <a:lstStyle/>
        <a:p>
          <a:endParaRPr lang="en-US"/>
        </a:p>
      </dgm:t>
    </dgm:pt>
    <dgm:pt modelId="{BD979E2F-6625-4271-9650-6C002B6AAF5C}">
      <dgm:prSet custT="1"/>
      <dgm:spPr/>
      <dgm:t>
        <a:bodyPr/>
        <a:lstStyle/>
        <a:p>
          <a:r>
            <a:rPr lang="en-US" sz="1600" dirty="0"/>
            <a:t>Assess hemodynamic stability and perfusion by looking for evidence of impending burn shock.</a:t>
          </a:r>
          <a:endParaRPr lang="en-US" sz="2800" dirty="0"/>
        </a:p>
      </dgm:t>
    </dgm:pt>
    <dgm:pt modelId="{AAFC9E79-9DA2-4730-9905-0B1D0C0F3B56}" cxnId="{2A9FE981-2101-4285-AF43-CAA2E859F3D6}" type="sibTrans">
      <dgm:prSet/>
      <dgm:spPr/>
      <dgm:t>
        <a:bodyPr/>
        <a:lstStyle/>
        <a:p>
          <a:endParaRPr lang="en-US"/>
        </a:p>
      </dgm:t>
    </dgm:pt>
    <dgm:pt modelId="{2285B33C-B1E2-45A4-A983-4AB698E65404}" cxnId="{2A9FE981-2101-4285-AF43-CAA2E859F3D6}" type="parTrans">
      <dgm:prSet/>
      <dgm:spPr/>
      <dgm:t>
        <a:bodyPr/>
        <a:lstStyle/>
        <a:p>
          <a:endParaRPr lang="en-US"/>
        </a:p>
      </dgm:t>
    </dgm:pt>
    <dgm:pt modelId="{8AC09B0A-3D5C-422C-96E2-987998815E29}" type="pres">
      <dgm:prSet presAssocID="{D6507288-27A0-4E58-A797-4ED2315BE864}" presName="Name0" presStyleCnt="0">
        <dgm:presLayoutVars>
          <dgm:dir/>
          <dgm:animLvl val="lvl"/>
          <dgm:resizeHandles val="exact"/>
        </dgm:presLayoutVars>
      </dgm:prSet>
      <dgm:spPr/>
    </dgm:pt>
    <dgm:pt modelId="{CF0D63D7-CE11-41D2-BFF3-6E63DD81E0AA}" type="pres">
      <dgm:prSet presAssocID="{32931DAC-C28C-4C4B-BFF9-1DA85C1E67E7}" presName="composite" presStyleCnt="0"/>
      <dgm:spPr/>
    </dgm:pt>
    <dgm:pt modelId="{F260E432-D031-451A-8BC8-57420F561864}" type="pres">
      <dgm:prSet presAssocID="{32931DAC-C28C-4C4B-BFF9-1DA85C1E67E7}" presName="parTx" presStyleLbl="alignNode1" presStyleIdx="0" presStyleCnt="5">
        <dgm:presLayoutVars>
          <dgm:chMax val="0"/>
          <dgm:chPref val="0"/>
        </dgm:presLayoutVars>
      </dgm:prSet>
      <dgm:spPr/>
    </dgm:pt>
    <dgm:pt modelId="{5B44F11E-26ED-49B2-B28F-E771FD766FDD}" type="pres">
      <dgm:prSet presAssocID="{32931DAC-C28C-4C4B-BFF9-1DA85C1E67E7}" presName="desTx" presStyleLbl="alignAccFollowNode1" presStyleIdx="0" presStyleCnt="5">
        <dgm:presLayoutVars/>
      </dgm:prSet>
      <dgm:spPr/>
    </dgm:pt>
    <dgm:pt modelId="{92951C4A-572F-4215-81F7-FC97485D2FF2}" type="pres">
      <dgm:prSet presAssocID="{9AA6AEB3-C90D-4CD1-AA43-06D751954995}" presName="space" presStyleCnt="0"/>
      <dgm:spPr/>
    </dgm:pt>
    <dgm:pt modelId="{C990C7C3-66A0-47AA-BCFE-5D587F38011C}" type="pres">
      <dgm:prSet presAssocID="{05B98B80-6EDD-4D8F-9047-E9EE5BEDCD83}" presName="composite" presStyleCnt="0"/>
      <dgm:spPr/>
    </dgm:pt>
    <dgm:pt modelId="{448297B2-D77D-437A-AE3B-5B06C34979D4}" type="pres">
      <dgm:prSet presAssocID="{05B98B80-6EDD-4D8F-9047-E9EE5BEDCD83}" presName="parTx" presStyleLbl="alignNode1" presStyleIdx="1" presStyleCnt="5">
        <dgm:presLayoutVars>
          <dgm:chMax val="0"/>
          <dgm:chPref val="0"/>
        </dgm:presLayoutVars>
      </dgm:prSet>
      <dgm:spPr/>
    </dgm:pt>
    <dgm:pt modelId="{DDE4313F-6C23-4719-9115-FAD815A75E44}" type="pres">
      <dgm:prSet presAssocID="{05B98B80-6EDD-4D8F-9047-E9EE5BEDCD83}" presName="desTx" presStyleLbl="alignAccFollowNode1" presStyleIdx="1" presStyleCnt="5">
        <dgm:presLayoutVars/>
      </dgm:prSet>
      <dgm:spPr/>
    </dgm:pt>
    <dgm:pt modelId="{1A5A2A8E-D367-4642-86BC-1C49952D0A5F}" type="pres">
      <dgm:prSet presAssocID="{2EAD7717-C83D-4BF8-B466-3356D183947E}" presName="space" presStyleCnt="0"/>
      <dgm:spPr/>
    </dgm:pt>
    <dgm:pt modelId="{C1FC20AF-3C67-43CD-8670-3751E3CB8A7A}" type="pres">
      <dgm:prSet presAssocID="{115E8CCE-81FE-4959-B059-F3C8AE05E200}" presName="composite" presStyleCnt="0"/>
      <dgm:spPr/>
    </dgm:pt>
    <dgm:pt modelId="{5BD0DEFA-5C53-4C08-8782-5A64AA82EA09}" type="pres">
      <dgm:prSet presAssocID="{115E8CCE-81FE-4959-B059-F3C8AE05E200}" presName="parTx" presStyleLbl="alignNode1" presStyleIdx="2" presStyleCnt="5">
        <dgm:presLayoutVars>
          <dgm:chMax val="0"/>
          <dgm:chPref val="0"/>
        </dgm:presLayoutVars>
      </dgm:prSet>
      <dgm:spPr/>
    </dgm:pt>
    <dgm:pt modelId="{505A78DC-D043-4D21-A0DB-D08CCC519C34}" type="pres">
      <dgm:prSet presAssocID="{115E8CCE-81FE-4959-B059-F3C8AE05E200}" presName="desTx" presStyleLbl="alignAccFollowNode1" presStyleIdx="2" presStyleCnt="5">
        <dgm:presLayoutVars/>
      </dgm:prSet>
      <dgm:spPr/>
    </dgm:pt>
    <dgm:pt modelId="{CC5EAF6B-EAB9-4D80-A22A-754A0D5DBAFC}" type="pres">
      <dgm:prSet presAssocID="{B75B6107-281F-4373-8B75-AD8D9F2A86BC}" presName="space" presStyleCnt="0"/>
      <dgm:spPr/>
    </dgm:pt>
    <dgm:pt modelId="{F4AA0853-3139-4ED7-9B99-2AD2DC789BB8}" type="pres">
      <dgm:prSet presAssocID="{6B4F7A69-C00D-4870-9737-DB39D67F48EB}" presName="composite" presStyleCnt="0"/>
      <dgm:spPr/>
    </dgm:pt>
    <dgm:pt modelId="{6075AD87-0906-439A-B296-157BF8835AAF}" type="pres">
      <dgm:prSet presAssocID="{6B4F7A69-C00D-4870-9737-DB39D67F48EB}" presName="parTx" presStyleLbl="alignNode1" presStyleIdx="3" presStyleCnt="5">
        <dgm:presLayoutVars>
          <dgm:chMax val="0"/>
          <dgm:chPref val="0"/>
        </dgm:presLayoutVars>
      </dgm:prSet>
      <dgm:spPr/>
    </dgm:pt>
    <dgm:pt modelId="{8C1751A3-35F3-4FB6-871D-B2D3F017C52F}" type="pres">
      <dgm:prSet presAssocID="{6B4F7A69-C00D-4870-9737-DB39D67F48EB}" presName="desTx" presStyleLbl="alignAccFollowNode1" presStyleIdx="3" presStyleCnt="5">
        <dgm:presLayoutVars/>
      </dgm:prSet>
      <dgm:spPr/>
    </dgm:pt>
    <dgm:pt modelId="{48EBE415-F8B6-4A1F-B76D-4251388EE3B9}" type="pres">
      <dgm:prSet presAssocID="{551A34B9-E12D-4622-AD2C-288BA4C892E9}" presName="space" presStyleCnt="0"/>
      <dgm:spPr/>
    </dgm:pt>
    <dgm:pt modelId="{EC3ED4A6-E43D-4FF2-B0DC-6DBFBB399E7E}" type="pres">
      <dgm:prSet presAssocID="{DE86BE88-242C-4FF4-A2E5-0FA7ED483501}" presName="composite" presStyleCnt="0"/>
      <dgm:spPr/>
    </dgm:pt>
    <dgm:pt modelId="{5825DB3B-742C-4E5A-823E-823D30080512}" type="pres">
      <dgm:prSet presAssocID="{DE86BE88-242C-4FF4-A2E5-0FA7ED483501}" presName="parTx" presStyleLbl="alignNode1" presStyleIdx="4" presStyleCnt="5">
        <dgm:presLayoutVars>
          <dgm:chMax val="0"/>
          <dgm:chPref val="0"/>
        </dgm:presLayoutVars>
      </dgm:prSet>
      <dgm:spPr/>
    </dgm:pt>
    <dgm:pt modelId="{FD313403-66E2-4760-83A1-B301EAAA8C2D}" type="pres">
      <dgm:prSet presAssocID="{DE86BE88-242C-4FF4-A2E5-0FA7ED483501}" presName="desTx" presStyleLbl="alignAccFollowNode1" presStyleIdx="4" presStyleCnt="5">
        <dgm:presLayoutVars/>
      </dgm:prSet>
      <dgm:spPr/>
    </dgm:pt>
  </dgm:ptLst>
  <dgm:cxnLst>
    <dgm:cxn modelId="{2E0B1704-8C27-4A8D-85FC-8D42BE2BB9AD}" srcId="{D6507288-27A0-4E58-A797-4ED2315BE864}" destId="{05B98B80-6EDD-4D8F-9047-E9EE5BEDCD83}" srcOrd="1" destOrd="0" parTransId="{29EA9795-AEF9-4EA7-A222-1CA2B4ED0FD8}" sibTransId="{2EAD7717-C83D-4BF8-B466-3356D183947E}"/>
    <dgm:cxn modelId="{96144404-CBFE-443E-8FD0-7631F021EEC2}" type="presOf" srcId="{32931DAC-C28C-4C4B-BFF9-1DA85C1E67E7}" destId="{F260E432-D031-451A-8BC8-57420F561864}" srcOrd="0" destOrd="0" presId="urn:microsoft.com/office/officeart/2016/7/layout/ChevronBlockProcess"/>
    <dgm:cxn modelId="{FBE1F008-E4F2-4EFF-B8DB-F0FF9AB04522}" srcId="{32931DAC-C28C-4C4B-BFF9-1DA85C1E67E7}" destId="{5A143D4B-152F-4819-A851-8B91C4443577}" srcOrd="0" destOrd="0" parTransId="{0B70C9FD-85D4-4893-B77C-26D1FF9590DE}" sibTransId="{1D945388-22BB-4F48-B435-B7E04C6445A9}"/>
    <dgm:cxn modelId="{4B9C2C11-1FCE-4055-A3EB-07AF3FF7CD70}" srcId="{D6507288-27A0-4E58-A797-4ED2315BE864}" destId="{115E8CCE-81FE-4959-B059-F3C8AE05E200}" srcOrd="2" destOrd="0" parTransId="{8356F628-0043-48EC-BF91-C75ED53A30CA}" sibTransId="{B75B6107-281F-4373-8B75-AD8D9F2A86BC}"/>
    <dgm:cxn modelId="{586B9D1B-CF72-444D-9D70-0E22FCB22AD1}" type="presOf" srcId="{05B98B80-6EDD-4D8F-9047-E9EE5BEDCD83}" destId="{448297B2-D77D-437A-AE3B-5B06C34979D4}" srcOrd="0" destOrd="0" presId="urn:microsoft.com/office/officeart/2016/7/layout/ChevronBlockProcess"/>
    <dgm:cxn modelId="{21171D29-9D77-4FFA-B7E4-8B38B148D07A}" type="presOf" srcId="{BD979E2F-6625-4271-9650-6C002B6AAF5C}" destId="{FD313403-66E2-4760-83A1-B301EAAA8C2D}" srcOrd="0" destOrd="0" presId="urn:microsoft.com/office/officeart/2016/7/layout/ChevronBlockProcess"/>
    <dgm:cxn modelId="{F372503A-0052-4D6F-90A3-7D86EF3E208A}" type="presOf" srcId="{E38D3AFA-BC56-4CD4-80DF-C696AB3B9FD2}" destId="{505A78DC-D043-4D21-A0DB-D08CCC519C34}" srcOrd="0" destOrd="0" presId="urn:microsoft.com/office/officeart/2016/7/layout/ChevronBlockProcess"/>
    <dgm:cxn modelId="{F2266F54-9368-4CF6-9BDC-50364A8E9284}" srcId="{D6507288-27A0-4E58-A797-4ED2315BE864}" destId="{DE86BE88-242C-4FF4-A2E5-0FA7ED483501}" srcOrd="4" destOrd="0" parTransId="{396B5A72-79C7-4196-A398-48F5A3016B99}" sibTransId="{618F5D7A-47FE-4E6F-93E2-979692F87732}"/>
    <dgm:cxn modelId="{0C179C7A-D908-4FAC-9468-4C46FD2733EB}" srcId="{D6507288-27A0-4E58-A797-4ED2315BE864}" destId="{6B4F7A69-C00D-4870-9737-DB39D67F48EB}" srcOrd="3" destOrd="0" parTransId="{B4CED277-0857-4AC9-B7A2-002C314D957B}" sibTransId="{551A34B9-E12D-4622-AD2C-288BA4C892E9}"/>
    <dgm:cxn modelId="{2A9FE981-2101-4285-AF43-CAA2E859F3D6}" srcId="{DE86BE88-242C-4FF4-A2E5-0FA7ED483501}" destId="{BD979E2F-6625-4271-9650-6C002B6AAF5C}" srcOrd="0" destOrd="0" parTransId="{2285B33C-B1E2-45A4-A983-4AB698E65404}" sibTransId="{AAFC9E79-9DA2-4730-9905-0B1D0C0F3B56}"/>
    <dgm:cxn modelId="{97961F82-EB9B-47AC-B8B5-2F7084FCD82F}" srcId="{D6507288-27A0-4E58-A797-4ED2315BE864}" destId="{32931DAC-C28C-4C4B-BFF9-1DA85C1E67E7}" srcOrd="0" destOrd="0" parTransId="{C069E8C0-BD85-41AA-82FA-B9A20E8643B6}" sibTransId="{9AA6AEB3-C90D-4CD1-AA43-06D751954995}"/>
    <dgm:cxn modelId="{BCD8BC86-3409-4AC0-A8A3-893C7FACE46B}" srcId="{115E8CCE-81FE-4959-B059-F3C8AE05E200}" destId="{E38D3AFA-BC56-4CD4-80DF-C696AB3B9FD2}" srcOrd="0" destOrd="0" parTransId="{5CBB5A59-0F27-47EA-B702-6026152A4B6B}" sibTransId="{B6EE8601-D2EA-4341-91D3-7ED114FAD93C}"/>
    <dgm:cxn modelId="{78C16393-192A-4C9E-A2E9-F65341B980D0}" type="presOf" srcId="{5682B8CC-40C4-4D70-AFE4-7350415BB6CC}" destId="{8C1751A3-35F3-4FB6-871D-B2D3F017C52F}" srcOrd="0" destOrd="0" presId="urn:microsoft.com/office/officeart/2016/7/layout/ChevronBlockProcess"/>
    <dgm:cxn modelId="{588E17AC-8F8E-4EBF-81BF-B0DC2AD11587}" type="presOf" srcId="{115E8CCE-81FE-4959-B059-F3C8AE05E200}" destId="{5BD0DEFA-5C53-4C08-8782-5A64AA82EA09}" srcOrd="0" destOrd="0" presId="urn:microsoft.com/office/officeart/2016/7/layout/ChevronBlockProcess"/>
    <dgm:cxn modelId="{70A47BAE-94F1-4920-AC37-0B8B3472566A}" srcId="{05B98B80-6EDD-4D8F-9047-E9EE5BEDCD83}" destId="{87516A3F-8015-4185-AC2F-4C8B709D1775}" srcOrd="0" destOrd="0" parTransId="{EF5EFF0C-5314-4C69-99CC-06592FCDA797}" sibTransId="{C8EABC91-5083-4308-B2D2-997BF62CA1AF}"/>
    <dgm:cxn modelId="{5213EBB3-6CBA-4697-9F9C-5638193B10F3}" type="presOf" srcId="{6B4F7A69-C00D-4870-9737-DB39D67F48EB}" destId="{6075AD87-0906-439A-B296-157BF8835AAF}" srcOrd="0" destOrd="0" presId="urn:microsoft.com/office/officeart/2016/7/layout/ChevronBlockProcess"/>
    <dgm:cxn modelId="{18F9BDC1-4555-42E7-B6CD-355BA16D4F2D}" type="presOf" srcId="{87516A3F-8015-4185-AC2F-4C8B709D1775}" destId="{DDE4313F-6C23-4719-9115-FAD815A75E44}" srcOrd="0" destOrd="0" presId="urn:microsoft.com/office/officeart/2016/7/layout/ChevronBlockProcess"/>
    <dgm:cxn modelId="{3B312AC6-0BF0-42DB-89EA-A3A9EFCE6709}" type="presOf" srcId="{DE86BE88-242C-4FF4-A2E5-0FA7ED483501}" destId="{5825DB3B-742C-4E5A-823E-823D30080512}" srcOrd="0" destOrd="0" presId="urn:microsoft.com/office/officeart/2016/7/layout/ChevronBlockProcess"/>
    <dgm:cxn modelId="{59F1A0D3-9177-4296-8BD8-39532B0EBB6D}" srcId="{6B4F7A69-C00D-4870-9737-DB39D67F48EB}" destId="{5682B8CC-40C4-4D70-AFE4-7350415BB6CC}" srcOrd="0" destOrd="0" parTransId="{EDC7B9A3-FA83-4099-B519-9BAD0134A43F}" sibTransId="{8FE3E5B9-ADF3-4388-AD67-4173D126E3AF}"/>
    <dgm:cxn modelId="{0DBFA5E2-F1DD-4378-984F-63BD29861F69}" type="presOf" srcId="{5A143D4B-152F-4819-A851-8B91C4443577}" destId="{5B44F11E-26ED-49B2-B28F-E771FD766FDD}" srcOrd="0" destOrd="0" presId="urn:microsoft.com/office/officeart/2016/7/layout/ChevronBlockProcess"/>
    <dgm:cxn modelId="{A858C8F5-545C-42F4-81E8-713B674996AA}" type="presOf" srcId="{D6507288-27A0-4E58-A797-4ED2315BE864}" destId="{8AC09B0A-3D5C-422C-96E2-987998815E29}" srcOrd="0" destOrd="0" presId="urn:microsoft.com/office/officeart/2016/7/layout/ChevronBlockProcess"/>
    <dgm:cxn modelId="{CFDC4314-11F7-4E08-8322-91766C2DDAC2}" type="presParOf" srcId="{8AC09B0A-3D5C-422C-96E2-987998815E29}" destId="{CF0D63D7-CE11-41D2-BFF3-6E63DD81E0AA}" srcOrd="0" destOrd="0" presId="urn:microsoft.com/office/officeart/2016/7/layout/ChevronBlockProcess"/>
    <dgm:cxn modelId="{F90C0BF0-59EE-457C-9EBC-28850C6C5515}" type="presParOf" srcId="{CF0D63D7-CE11-41D2-BFF3-6E63DD81E0AA}" destId="{F260E432-D031-451A-8BC8-57420F561864}" srcOrd="0" destOrd="0" presId="urn:microsoft.com/office/officeart/2016/7/layout/ChevronBlockProcess"/>
    <dgm:cxn modelId="{A2C76C6D-59FD-4C4A-AF40-08BF77B83150}" type="presParOf" srcId="{CF0D63D7-CE11-41D2-BFF3-6E63DD81E0AA}" destId="{5B44F11E-26ED-49B2-B28F-E771FD766FDD}" srcOrd="1" destOrd="0" presId="urn:microsoft.com/office/officeart/2016/7/layout/ChevronBlockProcess"/>
    <dgm:cxn modelId="{44942B43-AF3A-4161-9066-3EB7B3684087}" type="presParOf" srcId="{8AC09B0A-3D5C-422C-96E2-987998815E29}" destId="{92951C4A-572F-4215-81F7-FC97485D2FF2}" srcOrd="1" destOrd="0" presId="urn:microsoft.com/office/officeart/2016/7/layout/ChevronBlockProcess"/>
    <dgm:cxn modelId="{9D6ADB10-7B9E-47D4-B1C8-AA059DDAFC2D}" type="presParOf" srcId="{8AC09B0A-3D5C-422C-96E2-987998815E29}" destId="{C990C7C3-66A0-47AA-BCFE-5D587F38011C}" srcOrd="2" destOrd="0" presId="urn:microsoft.com/office/officeart/2016/7/layout/ChevronBlockProcess"/>
    <dgm:cxn modelId="{9420EA9E-21A8-4929-B332-70C6DE0B9D39}" type="presParOf" srcId="{C990C7C3-66A0-47AA-BCFE-5D587F38011C}" destId="{448297B2-D77D-437A-AE3B-5B06C34979D4}" srcOrd="0" destOrd="0" presId="urn:microsoft.com/office/officeart/2016/7/layout/ChevronBlockProcess"/>
    <dgm:cxn modelId="{E2385E48-5971-4697-AE1D-B28B37A3EF8C}" type="presParOf" srcId="{C990C7C3-66A0-47AA-BCFE-5D587F38011C}" destId="{DDE4313F-6C23-4719-9115-FAD815A75E44}" srcOrd="1" destOrd="0" presId="urn:microsoft.com/office/officeart/2016/7/layout/ChevronBlockProcess"/>
    <dgm:cxn modelId="{0CF20DE3-C7C7-4D69-90FE-4F346CB11B89}" type="presParOf" srcId="{8AC09B0A-3D5C-422C-96E2-987998815E29}" destId="{1A5A2A8E-D367-4642-86BC-1C49952D0A5F}" srcOrd="3" destOrd="0" presId="urn:microsoft.com/office/officeart/2016/7/layout/ChevronBlockProcess"/>
    <dgm:cxn modelId="{D0AF67DA-6F32-4FD2-B27A-6EE999D1E3D1}" type="presParOf" srcId="{8AC09B0A-3D5C-422C-96E2-987998815E29}" destId="{C1FC20AF-3C67-43CD-8670-3751E3CB8A7A}" srcOrd="4" destOrd="0" presId="urn:microsoft.com/office/officeart/2016/7/layout/ChevronBlockProcess"/>
    <dgm:cxn modelId="{BA544E95-F1A6-419C-A0FC-2D7F489FDA98}" type="presParOf" srcId="{C1FC20AF-3C67-43CD-8670-3751E3CB8A7A}" destId="{5BD0DEFA-5C53-4C08-8782-5A64AA82EA09}" srcOrd="0" destOrd="0" presId="urn:microsoft.com/office/officeart/2016/7/layout/ChevronBlockProcess"/>
    <dgm:cxn modelId="{448EE0A6-AC08-4A36-82F9-7AD5034D6B90}" type="presParOf" srcId="{C1FC20AF-3C67-43CD-8670-3751E3CB8A7A}" destId="{505A78DC-D043-4D21-A0DB-D08CCC519C34}" srcOrd="1" destOrd="0" presId="urn:microsoft.com/office/officeart/2016/7/layout/ChevronBlockProcess"/>
    <dgm:cxn modelId="{37DD19F7-FF96-49BA-BDB1-939C54850A00}" type="presParOf" srcId="{8AC09B0A-3D5C-422C-96E2-987998815E29}" destId="{CC5EAF6B-EAB9-4D80-A22A-754A0D5DBAFC}" srcOrd="5" destOrd="0" presId="urn:microsoft.com/office/officeart/2016/7/layout/ChevronBlockProcess"/>
    <dgm:cxn modelId="{B7B64765-5159-44B2-88F9-26E37509E135}" type="presParOf" srcId="{8AC09B0A-3D5C-422C-96E2-987998815E29}" destId="{F4AA0853-3139-4ED7-9B99-2AD2DC789BB8}" srcOrd="6" destOrd="0" presId="urn:microsoft.com/office/officeart/2016/7/layout/ChevronBlockProcess"/>
    <dgm:cxn modelId="{331E3164-140B-43A9-B44F-4A3008280F10}" type="presParOf" srcId="{F4AA0853-3139-4ED7-9B99-2AD2DC789BB8}" destId="{6075AD87-0906-439A-B296-157BF8835AAF}" srcOrd="0" destOrd="0" presId="urn:microsoft.com/office/officeart/2016/7/layout/ChevronBlockProcess"/>
    <dgm:cxn modelId="{80EA3368-1F11-490F-A95F-76B7BE18328A}" type="presParOf" srcId="{F4AA0853-3139-4ED7-9B99-2AD2DC789BB8}" destId="{8C1751A3-35F3-4FB6-871D-B2D3F017C52F}" srcOrd="1" destOrd="0" presId="urn:microsoft.com/office/officeart/2016/7/layout/ChevronBlockProcess"/>
    <dgm:cxn modelId="{D767F43A-1FC0-4F20-9968-5E488E45E55A}" type="presParOf" srcId="{8AC09B0A-3D5C-422C-96E2-987998815E29}" destId="{48EBE415-F8B6-4A1F-B76D-4251388EE3B9}" srcOrd="7" destOrd="0" presId="urn:microsoft.com/office/officeart/2016/7/layout/ChevronBlockProcess"/>
    <dgm:cxn modelId="{F2323CD7-FB01-40B6-B60A-833228EFE48B}" type="presParOf" srcId="{8AC09B0A-3D5C-422C-96E2-987998815E29}" destId="{EC3ED4A6-E43D-4FF2-B0DC-6DBFBB399E7E}" srcOrd="8" destOrd="0" presId="urn:microsoft.com/office/officeart/2016/7/layout/ChevronBlockProcess"/>
    <dgm:cxn modelId="{00AF206A-1BAB-49AC-9C13-718B01E38901}" type="presParOf" srcId="{EC3ED4A6-E43D-4FF2-B0DC-6DBFBB399E7E}" destId="{5825DB3B-742C-4E5A-823E-823D30080512}" srcOrd="0" destOrd="0" presId="urn:microsoft.com/office/officeart/2016/7/layout/ChevronBlockProcess"/>
    <dgm:cxn modelId="{0C7FFD16-9525-452C-83F7-C44E38FD8909}" type="presParOf" srcId="{EC3ED4A6-E43D-4FF2-B0DC-6DBFBB399E7E}" destId="{FD313403-66E2-4760-83A1-B301EAAA8C2D}" srcOrd="1" destOrd="0" presId="urn:microsoft.com/office/officeart/2016/7/layout/ChevronBlock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BCAEB9-7AF1-4E8C-81B3-4BEFD6B6D06D}"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493199F1-D7A4-4E8B-ADC6-B03715CE6EB2}">
      <dgm:prSet phldr="0" custT="0"/>
      <dgm:spPr/>
      <dgm:t>
        <a:bodyPr vert="horz" wrap="square"/>
        <a:p>
          <a:pPr>
            <a:lnSpc>
              <a:spcPct val="100000"/>
            </a:lnSpc>
            <a:spcBef>
              <a:spcPct val="0"/>
            </a:spcBef>
            <a:spcAft>
              <a:spcPct val="35000"/>
            </a:spcAft>
          </a:pPr>
          <a:r>
            <a:rPr lang="en-GB" b="1" dirty="0"/>
            <a:t>6) Start I / V infusion </a:t>
          </a:r>
          <a:r>
            <a:rPr lang="en-GB" dirty="0"/>
            <a:t>if burn size is greater than 15% of total body surface (or if there are other injuries). An estimate of fluid requirement is: </a:t>
          </a:r>
          <a:r>
            <a:rPr lang="en-US" dirty="0"/>
            <a:t/>
          </a:r>
          <a:endParaRPr lang="en-US" dirty="0"/>
        </a:p>
      </dgm:t>
    </dgm:pt>
    <dgm:pt modelId="{26576043-D472-4871-94AD-350B3325DA3F}" cxnId="{44A7096C-57BB-4EA9-AA7F-C2E1AF9ADE57}" type="parTrans">
      <dgm:prSet/>
      <dgm:spPr/>
      <dgm:t>
        <a:bodyPr/>
        <a:lstStyle/>
        <a:p>
          <a:endParaRPr lang="en-US"/>
        </a:p>
      </dgm:t>
    </dgm:pt>
    <dgm:pt modelId="{973CCB06-48D6-4968-A312-44B22DAEFE4A}" cxnId="{44A7096C-57BB-4EA9-AA7F-C2E1AF9ADE57}" type="sibTrans">
      <dgm:prSet/>
      <dgm:spPr/>
      <dgm:t>
        <a:bodyPr/>
        <a:lstStyle/>
        <a:p>
          <a:endParaRPr lang="en-US"/>
        </a:p>
      </dgm:t>
    </dgm:pt>
    <dgm:pt modelId="{EE0335F9-A357-4DD8-8C39-2D0084680CFA}">
      <dgm:prSet/>
      <dgm:spPr/>
      <dgm:t>
        <a:bodyPr/>
        <a:lstStyle/>
        <a:p>
          <a:r>
            <a:rPr lang="en-GB"/>
            <a:t>15-25% BSA = 500 ml per hour </a:t>
          </a:r>
          <a:endParaRPr lang="en-US"/>
        </a:p>
      </dgm:t>
    </dgm:pt>
    <dgm:pt modelId="{C6113E02-17F3-45A4-B8BF-5D79272487C2}" cxnId="{5685BB8B-3AEB-4842-94C9-2EE2C2EF96A1}" type="parTrans">
      <dgm:prSet/>
      <dgm:spPr/>
      <dgm:t>
        <a:bodyPr/>
        <a:lstStyle/>
        <a:p>
          <a:endParaRPr lang="en-US"/>
        </a:p>
      </dgm:t>
    </dgm:pt>
    <dgm:pt modelId="{55856CC6-1028-44B9-B0CA-4EF423FD5CEA}" cxnId="{5685BB8B-3AEB-4842-94C9-2EE2C2EF96A1}" type="sibTrans">
      <dgm:prSet/>
      <dgm:spPr/>
      <dgm:t>
        <a:bodyPr/>
        <a:lstStyle/>
        <a:p>
          <a:endParaRPr lang="en-US"/>
        </a:p>
      </dgm:t>
    </dgm:pt>
    <dgm:pt modelId="{12DEB9F9-F614-4A6A-9531-C807595BBB64}">
      <dgm:prSet/>
      <dgm:spPr/>
      <dgm:t>
        <a:bodyPr/>
        <a:lstStyle/>
        <a:p>
          <a:r>
            <a:rPr lang="en-GB"/>
            <a:t>b. 25-50% BSA = 750 ml per hour </a:t>
          </a:r>
          <a:endParaRPr lang="en-US"/>
        </a:p>
      </dgm:t>
    </dgm:pt>
    <dgm:pt modelId="{5F892AF2-777A-4FA2-B945-6996B7785C4B}" cxnId="{C42D76CD-5C1D-492A-B7FE-06DBAE537D81}" type="parTrans">
      <dgm:prSet/>
      <dgm:spPr/>
      <dgm:t>
        <a:bodyPr/>
        <a:lstStyle/>
        <a:p>
          <a:endParaRPr lang="en-US"/>
        </a:p>
      </dgm:t>
    </dgm:pt>
    <dgm:pt modelId="{52B41273-3DBD-4519-ACCC-C44B92DE9B2B}" cxnId="{C42D76CD-5C1D-492A-B7FE-06DBAE537D81}" type="sibTrans">
      <dgm:prSet/>
      <dgm:spPr/>
      <dgm:t>
        <a:bodyPr/>
        <a:lstStyle/>
        <a:p>
          <a:endParaRPr lang="en-US"/>
        </a:p>
      </dgm:t>
    </dgm:pt>
    <dgm:pt modelId="{877B1058-7BC0-4294-86B4-22D42B69B38A}">
      <dgm:prSet/>
      <dgm:spPr/>
      <dgm:t>
        <a:bodyPr/>
        <a:lstStyle/>
        <a:p>
          <a:r>
            <a:rPr lang="en-GB"/>
            <a:t>c. &gt; 50% BSA = 1 Liter per hour</a:t>
          </a:r>
          <a:endParaRPr lang="en-US"/>
        </a:p>
      </dgm:t>
    </dgm:pt>
    <dgm:pt modelId="{5E6A1BEB-8DDA-489D-B864-7036F2E74688}" cxnId="{668D7464-EEEC-4DAB-ABBA-5BA254819201}" type="parTrans">
      <dgm:prSet/>
      <dgm:spPr/>
      <dgm:t>
        <a:bodyPr/>
        <a:lstStyle/>
        <a:p>
          <a:endParaRPr lang="en-US"/>
        </a:p>
      </dgm:t>
    </dgm:pt>
    <dgm:pt modelId="{544D29C2-CA5F-4CF3-8524-F451778FD155}" cxnId="{668D7464-EEEC-4DAB-ABBA-5BA254819201}" type="sibTrans">
      <dgm:prSet/>
      <dgm:spPr/>
      <dgm:t>
        <a:bodyPr/>
        <a:lstStyle/>
        <a:p>
          <a:endParaRPr lang="en-US"/>
        </a:p>
      </dgm:t>
    </dgm:pt>
    <dgm:pt modelId="{5EA0C079-29CD-4AFE-BF0B-1648D8C747CE}">
      <dgm:prSet/>
      <dgm:spPr/>
      <dgm:t>
        <a:bodyPr/>
        <a:lstStyle/>
        <a:p>
          <a:r>
            <a:rPr lang="en-GB" b="1" dirty="0"/>
            <a:t>7) Assess depth and size of burn </a:t>
          </a:r>
          <a:r>
            <a:rPr lang="en-GB" dirty="0"/>
            <a:t>while keeping the patient warm (remove wet clothes). Cover patient with clean and dry dressing to conserve heat. </a:t>
          </a:r>
          <a:endParaRPr lang="en-US" dirty="0"/>
        </a:p>
      </dgm:t>
    </dgm:pt>
    <dgm:pt modelId="{87ABE312-96AC-4ACB-9AEA-B23E5EAC98CE}" cxnId="{49F20E39-590B-4ABA-8E8B-31D1F3BD6134}" type="parTrans">
      <dgm:prSet/>
      <dgm:spPr/>
      <dgm:t>
        <a:bodyPr/>
        <a:lstStyle/>
        <a:p>
          <a:endParaRPr lang="en-US"/>
        </a:p>
      </dgm:t>
    </dgm:pt>
    <dgm:pt modelId="{C2DAA2BD-FE68-4C88-A2AF-D360D6D3C27E}" cxnId="{49F20E39-590B-4ABA-8E8B-31D1F3BD6134}" type="sibTrans">
      <dgm:prSet/>
      <dgm:spPr/>
      <dgm:t>
        <a:bodyPr/>
        <a:lstStyle/>
        <a:p>
          <a:endParaRPr lang="en-US"/>
        </a:p>
      </dgm:t>
    </dgm:pt>
    <dgm:pt modelId="{EA72C4A2-F7AF-4DF4-A4B5-7A6D9074C322}">
      <dgm:prSet/>
      <dgm:spPr/>
      <dgm:t>
        <a:bodyPr/>
        <a:lstStyle/>
        <a:p>
          <a:r>
            <a:rPr lang="en-GB" b="1" dirty="0"/>
            <a:t>8) High tension (&gt; 1000 Volts) injury</a:t>
          </a:r>
          <a:r>
            <a:rPr lang="en-GB" dirty="0"/>
            <a:t>—Look for cardiac abnormalities, entrance and exit sites and other injuries.</a:t>
          </a:r>
          <a:endParaRPr lang="en-US" dirty="0"/>
        </a:p>
      </dgm:t>
    </dgm:pt>
    <dgm:pt modelId="{EB26006A-0EC1-452B-9CA1-2EE2591ED854}" cxnId="{56AD8EC0-5176-47A9-9836-38EC29CE5809}" type="parTrans">
      <dgm:prSet/>
      <dgm:spPr/>
      <dgm:t>
        <a:bodyPr/>
        <a:lstStyle/>
        <a:p>
          <a:endParaRPr lang="en-US"/>
        </a:p>
      </dgm:t>
    </dgm:pt>
    <dgm:pt modelId="{36FDBA27-B1EA-42BE-BB15-5F940CF1A285}" cxnId="{56AD8EC0-5176-47A9-9836-38EC29CE5809}" type="sibTrans">
      <dgm:prSet/>
      <dgm:spPr/>
      <dgm:t>
        <a:bodyPr/>
        <a:lstStyle/>
        <a:p>
          <a:endParaRPr lang="en-US"/>
        </a:p>
      </dgm:t>
    </dgm:pt>
    <dgm:pt modelId="{1667AC2A-AB69-4D1C-B09A-E7693F521019}" type="pres">
      <dgm:prSet presAssocID="{CCBCAEB9-7AF1-4E8C-81B3-4BEFD6B6D06D}" presName="linear" presStyleCnt="0">
        <dgm:presLayoutVars>
          <dgm:animLvl val="lvl"/>
          <dgm:resizeHandles val="exact"/>
        </dgm:presLayoutVars>
      </dgm:prSet>
      <dgm:spPr/>
    </dgm:pt>
    <dgm:pt modelId="{E5B99D32-A284-4882-8452-B1A1FE4BE2FC}" type="pres">
      <dgm:prSet presAssocID="{493199F1-D7A4-4E8B-ADC6-B03715CE6EB2}" presName="parentText" presStyleLbl="node1" presStyleIdx="0" presStyleCnt="3">
        <dgm:presLayoutVars>
          <dgm:chMax val="0"/>
          <dgm:bulletEnabled val="1"/>
        </dgm:presLayoutVars>
      </dgm:prSet>
      <dgm:spPr/>
    </dgm:pt>
    <dgm:pt modelId="{45FB7ACE-BC55-4582-B8D3-1693A111767B}" type="pres">
      <dgm:prSet presAssocID="{493199F1-D7A4-4E8B-ADC6-B03715CE6EB2}" presName="childText" presStyleLbl="revTx" presStyleIdx="0" presStyleCnt="1">
        <dgm:presLayoutVars>
          <dgm:bulletEnabled val="1"/>
        </dgm:presLayoutVars>
      </dgm:prSet>
      <dgm:spPr/>
    </dgm:pt>
    <dgm:pt modelId="{D4B72A37-795E-41E0-970C-25B0AC741023}" type="pres">
      <dgm:prSet presAssocID="{5EA0C079-29CD-4AFE-BF0B-1648D8C747CE}" presName="parentText" presStyleLbl="node1" presStyleIdx="1" presStyleCnt="3">
        <dgm:presLayoutVars>
          <dgm:chMax val="0"/>
          <dgm:bulletEnabled val="1"/>
        </dgm:presLayoutVars>
      </dgm:prSet>
      <dgm:spPr/>
    </dgm:pt>
    <dgm:pt modelId="{BD9F04C1-6EF0-4054-AA66-F415AE168CE1}" type="pres">
      <dgm:prSet presAssocID="{C2DAA2BD-FE68-4C88-A2AF-D360D6D3C27E}" presName="spacer" presStyleCnt="0"/>
      <dgm:spPr/>
    </dgm:pt>
    <dgm:pt modelId="{8B1F80FA-B80C-4869-BE9B-D7BB294D62D3}" type="pres">
      <dgm:prSet presAssocID="{EA72C4A2-F7AF-4DF4-A4B5-7A6D9074C322}" presName="parentText" presStyleLbl="node1" presStyleIdx="2" presStyleCnt="3">
        <dgm:presLayoutVars>
          <dgm:chMax val="0"/>
          <dgm:bulletEnabled val="1"/>
        </dgm:presLayoutVars>
      </dgm:prSet>
      <dgm:spPr/>
    </dgm:pt>
  </dgm:ptLst>
  <dgm:cxnLst>
    <dgm:cxn modelId="{44A7096C-57BB-4EA9-AA7F-C2E1AF9ADE57}" srcId="{CCBCAEB9-7AF1-4E8C-81B3-4BEFD6B6D06D}" destId="{493199F1-D7A4-4E8B-ADC6-B03715CE6EB2}" srcOrd="0" destOrd="0" parTransId="{26576043-D472-4871-94AD-350B3325DA3F}" sibTransId="{973CCB06-48D6-4968-A312-44B22DAEFE4A}"/>
    <dgm:cxn modelId="{5685BB8B-3AEB-4842-94C9-2EE2C2EF96A1}" srcId="{493199F1-D7A4-4E8B-ADC6-B03715CE6EB2}" destId="{EE0335F9-A357-4DD8-8C39-2D0084680CFA}" srcOrd="0" destOrd="0" parTransId="{C6113E02-17F3-45A4-B8BF-5D79272487C2}" sibTransId="{55856CC6-1028-44B9-B0CA-4EF423FD5CEA}"/>
    <dgm:cxn modelId="{C42D76CD-5C1D-492A-B7FE-06DBAE537D81}" srcId="{493199F1-D7A4-4E8B-ADC6-B03715CE6EB2}" destId="{12DEB9F9-F614-4A6A-9531-C807595BBB64}" srcOrd="1" destOrd="0" parTransId="{5F892AF2-777A-4FA2-B945-6996B7785C4B}" sibTransId="{52B41273-3DBD-4519-ACCC-C44B92DE9B2B}"/>
    <dgm:cxn modelId="{668D7464-EEEC-4DAB-ABBA-5BA254819201}" srcId="{493199F1-D7A4-4E8B-ADC6-B03715CE6EB2}" destId="{877B1058-7BC0-4294-86B4-22D42B69B38A}" srcOrd="2" destOrd="0" parTransId="{5E6A1BEB-8DDA-489D-B864-7036F2E74688}" sibTransId="{544D29C2-CA5F-4CF3-8524-F451778FD155}"/>
    <dgm:cxn modelId="{49F20E39-590B-4ABA-8E8B-31D1F3BD6134}" srcId="{CCBCAEB9-7AF1-4E8C-81B3-4BEFD6B6D06D}" destId="{5EA0C079-29CD-4AFE-BF0B-1648D8C747CE}" srcOrd="1" destOrd="0" parTransId="{87ABE312-96AC-4ACB-9AEA-B23E5EAC98CE}" sibTransId="{C2DAA2BD-FE68-4C88-A2AF-D360D6D3C27E}"/>
    <dgm:cxn modelId="{56AD8EC0-5176-47A9-9836-38EC29CE5809}" srcId="{CCBCAEB9-7AF1-4E8C-81B3-4BEFD6B6D06D}" destId="{EA72C4A2-F7AF-4DF4-A4B5-7A6D9074C322}" srcOrd="2" destOrd="0" parTransId="{EB26006A-0EC1-452B-9CA1-2EE2591ED854}" sibTransId="{36FDBA27-B1EA-42BE-BB15-5F940CF1A285}"/>
    <dgm:cxn modelId="{FFFFAD7F-D1A4-4E5E-B233-3F9B5130CB64}" type="presOf" srcId="{CCBCAEB9-7AF1-4E8C-81B3-4BEFD6B6D06D}" destId="{1667AC2A-AB69-4D1C-B09A-E7693F521019}" srcOrd="0" destOrd="0" presId="urn:microsoft.com/office/officeart/2005/8/layout/vList2"/>
    <dgm:cxn modelId="{5E4FEB26-4B95-48FE-A480-EEA6ECCE6012}" type="presParOf" srcId="{1667AC2A-AB69-4D1C-B09A-E7693F521019}" destId="{E5B99D32-A284-4882-8452-B1A1FE4BE2FC}" srcOrd="0" destOrd="0" presId="urn:microsoft.com/office/officeart/2005/8/layout/vList2"/>
    <dgm:cxn modelId="{8E9CD032-25BF-444C-AE75-D9D23C3E2A5D}" type="presOf" srcId="{493199F1-D7A4-4E8B-ADC6-B03715CE6EB2}" destId="{E5B99D32-A284-4882-8452-B1A1FE4BE2FC}" srcOrd="0" destOrd="0" presId="urn:microsoft.com/office/officeart/2005/8/layout/vList2"/>
    <dgm:cxn modelId="{6B488791-5CED-4BDF-B8F0-4AFC4F2C9499}" type="presParOf" srcId="{1667AC2A-AB69-4D1C-B09A-E7693F521019}" destId="{45FB7ACE-BC55-4582-B8D3-1693A111767B}" srcOrd="1" destOrd="0" presId="urn:microsoft.com/office/officeart/2005/8/layout/vList2"/>
    <dgm:cxn modelId="{9D5CBD99-C7A3-4019-BF75-DA94F066F377}" type="presOf" srcId="{EE0335F9-A357-4DD8-8C39-2D0084680CFA}" destId="{45FB7ACE-BC55-4582-B8D3-1693A111767B}" srcOrd="0" destOrd="0" presId="urn:microsoft.com/office/officeart/2005/8/layout/vList2"/>
    <dgm:cxn modelId="{D943550F-85B6-4ABA-893E-CD5E99B3976B}" type="presOf" srcId="{12DEB9F9-F614-4A6A-9531-C807595BBB64}" destId="{45FB7ACE-BC55-4582-B8D3-1693A111767B}" srcOrd="0" destOrd="1" presId="urn:microsoft.com/office/officeart/2005/8/layout/vList2"/>
    <dgm:cxn modelId="{4601B619-EA3B-491C-9F04-E9FA068A1F40}" type="presOf" srcId="{877B1058-7BC0-4294-86B4-22D42B69B38A}" destId="{45FB7ACE-BC55-4582-B8D3-1693A111767B}" srcOrd="0" destOrd="2" presId="urn:microsoft.com/office/officeart/2005/8/layout/vList2"/>
    <dgm:cxn modelId="{782E1105-C152-490F-97D9-584F5E4F1F82}" type="presParOf" srcId="{1667AC2A-AB69-4D1C-B09A-E7693F521019}" destId="{D4B72A37-795E-41E0-970C-25B0AC741023}" srcOrd="2" destOrd="0" presId="urn:microsoft.com/office/officeart/2005/8/layout/vList2"/>
    <dgm:cxn modelId="{D787AA28-F33A-45A0-B2FE-1573403BCFE0}" type="presOf" srcId="{5EA0C079-29CD-4AFE-BF0B-1648D8C747CE}" destId="{D4B72A37-795E-41E0-970C-25B0AC741023}" srcOrd="0" destOrd="0" presId="urn:microsoft.com/office/officeart/2005/8/layout/vList2"/>
    <dgm:cxn modelId="{DE8524DF-5688-435F-A3A8-00FB630067B0}" type="presParOf" srcId="{1667AC2A-AB69-4D1C-B09A-E7693F521019}" destId="{BD9F04C1-6EF0-4054-AA66-F415AE168CE1}" srcOrd="3" destOrd="0" presId="urn:microsoft.com/office/officeart/2005/8/layout/vList2"/>
    <dgm:cxn modelId="{3E2CD9A0-2CDF-4689-956C-3F4680196016}" type="presParOf" srcId="{1667AC2A-AB69-4D1C-B09A-E7693F521019}" destId="{8B1F80FA-B80C-4869-BE9B-D7BB294D62D3}" srcOrd="4" destOrd="0" presId="urn:microsoft.com/office/officeart/2005/8/layout/vList2"/>
    <dgm:cxn modelId="{AEC0D1C0-8B74-4DE9-8493-C8EA5963AA46}" type="presOf" srcId="{EA72C4A2-F7AF-4DF4-A4B5-7A6D9074C322}" destId="{8B1F80FA-B80C-4869-BE9B-D7BB294D62D3}"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9B0D3F-33D5-460F-81A5-87226F0ADB07}"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0F8A638E-6783-4A93-993F-570AE5C47742}">
      <dgm:prSet/>
      <dgm:spPr/>
      <dgm:t>
        <a:bodyPr/>
        <a:lstStyle/>
        <a:p>
          <a:r>
            <a:rPr lang="en-US"/>
            <a:t>The location and extent of injury, the development of complications, and the functional result determine outcome and prognosis.</a:t>
          </a:r>
        </a:p>
      </dgm:t>
    </dgm:pt>
    <dgm:pt modelId="{4CC63CBE-B659-4507-B6DA-80EA5C1EE8CD}" cxnId="{A83B0B71-682D-4728-899C-FBD8B46CC854}" type="parTrans">
      <dgm:prSet/>
      <dgm:spPr/>
      <dgm:t>
        <a:bodyPr/>
        <a:lstStyle/>
        <a:p>
          <a:endParaRPr lang="en-US"/>
        </a:p>
      </dgm:t>
    </dgm:pt>
    <dgm:pt modelId="{207DBA28-F2DC-471A-B94B-6A85289CE6BB}" cxnId="{A83B0B71-682D-4728-899C-FBD8B46CC854}" type="sibTrans">
      <dgm:prSet/>
      <dgm:spPr/>
      <dgm:t>
        <a:bodyPr/>
        <a:lstStyle/>
        <a:p>
          <a:endParaRPr lang="en-US"/>
        </a:p>
      </dgm:t>
    </dgm:pt>
    <dgm:pt modelId="{7B65D945-2032-4D67-9111-E8CEF691486A}">
      <dgm:prSet/>
      <dgm:spPr/>
      <dgm:t>
        <a:bodyPr/>
        <a:lstStyle/>
        <a:p>
          <a:r>
            <a:rPr lang="en-US"/>
            <a:t>Recent advances in ICU care, resuscitation, nutritional support, and surgical techniques, along with new skin substitutes, have significantly improved outcomes.</a:t>
          </a:r>
        </a:p>
      </dgm:t>
    </dgm:pt>
    <dgm:pt modelId="{197A00FB-5464-4D65-853D-17C1F55622E7}" cxnId="{0F3E4309-F2F6-4F76-9C85-B002FDE0E9A5}" type="parTrans">
      <dgm:prSet/>
      <dgm:spPr/>
      <dgm:t>
        <a:bodyPr/>
        <a:lstStyle/>
        <a:p>
          <a:endParaRPr lang="en-US"/>
        </a:p>
      </dgm:t>
    </dgm:pt>
    <dgm:pt modelId="{B3AC6EA5-159A-4616-8D6E-482D6FCDF3A3}" cxnId="{0F3E4309-F2F6-4F76-9C85-B002FDE0E9A5}" type="sibTrans">
      <dgm:prSet/>
      <dgm:spPr/>
      <dgm:t>
        <a:bodyPr/>
        <a:lstStyle/>
        <a:p>
          <a:endParaRPr lang="en-US"/>
        </a:p>
      </dgm:t>
    </dgm:pt>
    <dgm:pt modelId="{227D425A-7488-463C-A04D-807BD1734288}">
      <dgm:prSet/>
      <dgm:spPr/>
      <dgm:t>
        <a:bodyPr/>
        <a:lstStyle/>
        <a:p>
          <a:r>
            <a:rPr lang="en-US" dirty="0"/>
            <a:t>Since most electrical injuries are preventable, prevention, education, and adherence to safety measures both at home and at work constitute the most important aspect of management</a:t>
          </a:r>
        </a:p>
      </dgm:t>
    </dgm:pt>
    <dgm:pt modelId="{3AD9912E-2D97-43C0-81FB-86B9B5F7332B}" cxnId="{9FBE51CA-622F-4607-A106-692CD7F3D208}" type="parTrans">
      <dgm:prSet/>
      <dgm:spPr/>
      <dgm:t>
        <a:bodyPr/>
        <a:lstStyle/>
        <a:p>
          <a:endParaRPr lang="en-US"/>
        </a:p>
      </dgm:t>
    </dgm:pt>
    <dgm:pt modelId="{4514C4DF-AF3D-4B5B-85C4-36F9D32D9218}" cxnId="{9FBE51CA-622F-4607-A106-692CD7F3D208}" type="sibTrans">
      <dgm:prSet/>
      <dgm:spPr/>
      <dgm:t>
        <a:bodyPr/>
        <a:lstStyle/>
        <a:p>
          <a:endParaRPr lang="en-US"/>
        </a:p>
      </dgm:t>
    </dgm:pt>
    <dgm:pt modelId="{EC0362F6-422C-4110-BC64-5B180FB227C6}" type="pres">
      <dgm:prSet presAssocID="{359B0D3F-33D5-460F-81A5-87226F0ADB07}" presName="linear" presStyleCnt="0">
        <dgm:presLayoutVars>
          <dgm:animLvl val="lvl"/>
          <dgm:resizeHandles val="exact"/>
        </dgm:presLayoutVars>
      </dgm:prSet>
      <dgm:spPr/>
    </dgm:pt>
    <dgm:pt modelId="{FCCAC44A-B8DE-45DF-80B9-62822B4A4EB9}" type="pres">
      <dgm:prSet presAssocID="{0F8A638E-6783-4A93-993F-570AE5C47742}" presName="parentText" presStyleLbl="node1" presStyleIdx="0" presStyleCnt="3">
        <dgm:presLayoutVars>
          <dgm:chMax val="0"/>
          <dgm:bulletEnabled val="1"/>
        </dgm:presLayoutVars>
      </dgm:prSet>
      <dgm:spPr/>
    </dgm:pt>
    <dgm:pt modelId="{69E9779D-C3A8-48CA-AF17-7B5E12B8CF20}" type="pres">
      <dgm:prSet presAssocID="{207DBA28-F2DC-471A-B94B-6A85289CE6BB}" presName="spacer" presStyleCnt="0"/>
      <dgm:spPr/>
    </dgm:pt>
    <dgm:pt modelId="{07EF0782-7A37-4A4E-8AC2-1C7EB8FD0E2B}" type="pres">
      <dgm:prSet presAssocID="{7B65D945-2032-4D67-9111-E8CEF691486A}" presName="parentText" presStyleLbl="node1" presStyleIdx="1" presStyleCnt="3">
        <dgm:presLayoutVars>
          <dgm:chMax val="0"/>
          <dgm:bulletEnabled val="1"/>
        </dgm:presLayoutVars>
      </dgm:prSet>
      <dgm:spPr/>
    </dgm:pt>
    <dgm:pt modelId="{2076937C-0354-4C7C-8CE6-E096307361FF}" type="pres">
      <dgm:prSet presAssocID="{B3AC6EA5-159A-4616-8D6E-482D6FCDF3A3}" presName="spacer" presStyleCnt="0"/>
      <dgm:spPr/>
    </dgm:pt>
    <dgm:pt modelId="{024EE8EE-F399-475B-9ECC-F35D28168247}" type="pres">
      <dgm:prSet presAssocID="{227D425A-7488-463C-A04D-807BD1734288}" presName="parentText" presStyleLbl="node1" presStyleIdx="2" presStyleCnt="3">
        <dgm:presLayoutVars>
          <dgm:chMax val="0"/>
          <dgm:bulletEnabled val="1"/>
        </dgm:presLayoutVars>
      </dgm:prSet>
      <dgm:spPr/>
    </dgm:pt>
  </dgm:ptLst>
  <dgm:cxnLst>
    <dgm:cxn modelId="{0F3E4309-F2F6-4F76-9C85-B002FDE0E9A5}" srcId="{359B0D3F-33D5-460F-81A5-87226F0ADB07}" destId="{7B65D945-2032-4D67-9111-E8CEF691486A}" srcOrd="1" destOrd="0" parTransId="{197A00FB-5464-4D65-853D-17C1F55622E7}" sibTransId="{B3AC6EA5-159A-4616-8D6E-482D6FCDF3A3}"/>
    <dgm:cxn modelId="{A0686320-D058-436F-9E93-E7D832AD69FD}" type="presOf" srcId="{359B0D3F-33D5-460F-81A5-87226F0ADB07}" destId="{EC0362F6-422C-4110-BC64-5B180FB227C6}" srcOrd="0" destOrd="0" presId="urn:microsoft.com/office/officeart/2005/8/layout/vList2"/>
    <dgm:cxn modelId="{40A6462A-9034-41B5-8EBE-16938F865C0A}" type="presOf" srcId="{227D425A-7488-463C-A04D-807BD1734288}" destId="{024EE8EE-F399-475B-9ECC-F35D28168247}" srcOrd="0" destOrd="0" presId="urn:microsoft.com/office/officeart/2005/8/layout/vList2"/>
    <dgm:cxn modelId="{78490D3A-AC12-49D3-B78E-357FFF8CA273}" type="presOf" srcId="{7B65D945-2032-4D67-9111-E8CEF691486A}" destId="{07EF0782-7A37-4A4E-8AC2-1C7EB8FD0E2B}" srcOrd="0" destOrd="0" presId="urn:microsoft.com/office/officeart/2005/8/layout/vList2"/>
    <dgm:cxn modelId="{A83B0B71-682D-4728-899C-FBD8B46CC854}" srcId="{359B0D3F-33D5-460F-81A5-87226F0ADB07}" destId="{0F8A638E-6783-4A93-993F-570AE5C47742}" srcOrd="0" destOrd="0" parTransId="{4CC63CBE-B659-4507-B6DA-80EA5C1EE8CD}" sibTransId="{207DBA28-F2DC-471A-B94B-6A85289CE6BB}"/>
    <dgm:cxn modelId="{B45EA7AB-52FC-478D-AA24-3ECBEF8B96DA}" type="presOf" srcId="{0F8A638E-6783-4A93-993F-570AE5C47742}" destId="{FCCAC44A-B8DE-45DF-80B9-62822B4A4EB9}" srcOrd="0" destOrd="0" presId="urn:microsoft.com/office/officeart/2005/8/layout/vList2"/>
    <dgm:cxn modelId="{9FBE51CA-622F-4607-A106-692CD7F3D208}" srcId="{359B0D3F-33D5-460F-81A5-87226F0ADB07}" destId="{227D425A-7488-463C-A04D-807BD1734288}" srcOrd="2" destOrd="0" parTransId="{3AD9912E-2D97-43C0-81FB-86B9B5F7332B}" sibTransId="{4514C4DF-AF3D-4B5B-85C4-36F9D32D9218}"/>
    <dgm:cxn modelId="{759B4DF8-730B-4387-A636-8F78E50C754F}" type="presParOf" srcId="{EC0362F6-422C-4110-BC64-5B180FB227C6}" destId="{FCCAC44A-B8DE-45DF-80B9-62822B4A4EB9}" srcOrd="0" destOrd="0" presId="urn:microsoft.com/office/officeart/2005/8/layout/vList2"/>
    <dgm:cxn modelId="{77C748FC-5607-4993-A738-F8AFC15183A5}" type="presParOf" srcId="{EC0362F6-422C-4110-BC64-5B180FB227C6}" destId="{69E9779D-C3A8-48CA-AF17-7B5E12B8CF20}" srcOrd="1" destOrd="0" presId="urn:microsoft.com/office/officeart/2005/8/layout/vList2"/>
    <dgm:cxn modelId="{96180AAC-8FF9-4FE4-91B0-9FA408184765}" type="presParOf" srcId="{EC0362F6-422C-4110-BC64-5B180FB227C6}" destId="{07EF0782-7A37-4A4E-8AC2-1C7EB8FD0E2B}" srcOrd="2" destOrd="0" presId="urn:microsoft.com/office/officeart/2005/8/layout/vList2"/>
    <dgm:cxn modelId="{7932A0E6-4A0D-431D-8EDB-B863D5BC4512}" type="presParOf" srcId="{EC0362F6-422C-4110-BC64-5B180FB227C6}" destId="{2076937C-0354-4C7C-8CE6-E096307361FF}" srcOrd="3" destOrd="0" presId="urn:microsoft.com/office/officeart/2005/8/layout/vList2"/>
    <dgm:cxn modelId="{F9A084A8-7E18-4C50-BC60-30EADD6177A4}" type="presParOf" srcId="{EC0362F6-422C-4110-BC64-5B180FB227C6}" destId="{024EE8EE-F399-475B-9ECC-F35D28168247}" srcOrd="4"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E268B6-6E12-49F8-B2C1-C42BB2913919}"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A46534C7-2236-4958-A804-F5FBD1CBE14E}">
      <dgm:prSet/>
      <dgm:spPr/>
      <dgm:t>
        <a:bodyPr/>
        <a:lstStyle/>
        <a:p>
          <a:r>
            <a:rPr lang="en-US" dirty="0"/>
            <a:t>If no significant burns are present and if consciousness returns before arriving to the ED, full recovery is expected. </a:t>
          </a:r>
        </a:p>
      </dgm:t>
    </dgm:pt>
    <dgm:pt modelId="{E0551339-5477-4600-9E3F-49F6D9148361}" cxnId="{DB0651F5-711F-4939-949C-70FDD2012736}" type="parTrans">
      <dgm:prSet/>
      <dgm:spPr/>
      <dgm:t>
        <a:bodyPr/>
        <a:lstStyle/>
        <a:p>
          <a:endParaRPr lang="en-US"/>
        </a:p>
      </dgm:t>
    </dgm:pt>
    <dgm:pt modelId="{7BB0E165-297D-4FFE-B579-ED7AB443461E}" cxnId="{DB0651F5-711F-4939-949C-70FDD2012736}" type="sibTrans">
      <dgm:prSet/>
      <dgm:spPr/>
      <dgm:t>
        <a:bodyPr/>
        <a:lstStyle/>
        <a:p>
          <a:endParaRPr lang="en-US"/>
        </a:p>
      </dgm:t>
    </dgm:pt>
    <dgm:pt modelId="{25BB8E9D-36FA-4BA7-9F0B-AE591D552CFE}">
      <dgm:prSet/>
      <dgm:spPr/>
      <dgm:t>
        <a:bodyPr/>
        <a:lstStyle/>
        <a:p>
          <a:r>
            <a:rPr lang="en-US"/>
            <a:t>Rare persistent arrhythmias have been reported.</a:t>
          </a:r>
        </a:p>
      </dgm:t>
    </dgm:pt>
    <dgm:pt modelId="{C3D441AE-5CE5-4BE8-BE89-2BD10DDB5089}" cxnId="{0A3F43F3-EAA0-41BB-8CB6-8A4B0714FE09}" type="parTrans">
      <dgm:prSet/>
      <dgm:spPr/>
      <dgm:t>
        <a:bodyPr/>
        <a:lstStyle/>
        <a:p>
          <a:endParaRPr lang="en-US"/>
        </a:p>
      </dgm:t>
    </dgm:pt>
    <dgm:pt modelId="{356248D7-C174-448C-8B9B-F5D3E176D435}" cxnId="{0A3F43F3-EAA0-41BB-8CB6-8A4B0714FE09}" type="sibTrans">
      <dgm:prSet/>
      <dgm:spPr/>
      <dgm:t>
        <a:bodyPr/>
        <a:lstStyle/>
        <a:p>
          <a:endParaRPr lang="en-US"/>
        </a:p>
      </dgm:t>
    </dgm:pt>
    <dgm:pt modelId="{242923A5-2EC9-49E0-9612-20470513D9AC}">
      <dgm:prSet/>
      <dgm:spPr/>
      <dgm:t>
        <a:bodyPr/>
        <a:lstStyle/>
        <a:p>
          <a:r>
            <a:rPr lang="en-US"/>
            <a:t>Persistence of unconsciousness carries a worse prognosis, and full recovery is not expected after 24 hours of unconsciousness.</a:t>
          </a:r>
        </a:p>
      </dgm:t>
    </dgm:pt>
    <dgm:pt modelId="{EF1F040C-5A32-4009-A6AC-F9ED8636D9ED}" cxnId="{3AD8E644-754C-4EC9-BFDD-894CD284F183}" type="parTrans">
      <dgm:prSet/>
      <dgm:spPr/>
      <dgm:t>
        <a:bodyPr/>
        <a:lstStyle/>
        <a:p>
          <a:endParaRPr lang="en-US"/>
        </a:p>
      </dgm:t>
    </dgm:pt>
    <dgm:pt modelId="{58F31DBB-1468-4B65-9C79-184F24FB4545}" cxnId="{3AD8E644-754C-4EC9-BFDD-894CD284F183}" type="sibTrans">
      <dgm:prSet/>
      <dgm:spPr/>
      <dgm:t>
        <a:bodyPr/>
        <a:lstStyle/>
        <a:p>
          <a:endParaRPr lang="en-US"/>
        </a:p>
      </dgm:t>
    </dgm:pt>
    <dgm:pt modelId="{142BB6CA-3AB0-4D9B-93FB-F73E56401E2F}">
      <dgm:prSet/>
      <dgm:spPr/>
      <dgm:t>
        <a:bodyPr/>
        <a:lstStyle/>
        <a:p>
          <a:r>
            <a:rPr lang="en-US"/>
            <a:t>With proper treatment, the disfigurement of low-voltage mouth injuries can be minimized. </a:t>
          </a:r>
        </a:p>
      </dgm:t>
    </dgm:pt>
    <dgm:pt modelId="{572123DD-13C5-405C-926C-F007D39E7729}" cxnId="{BE366E93-8633-4276-A2DE-674BE20AD856}" type="parTrans">
      <dgm:prSet/>
      <dgm:spPr/>
      <dgm:t>
        <a:bodyPr/>
        <a:lstStyle/>
        <a:p>
          <a:endParaRPr lang="en-US"/>
        </a:p>
      </dgm:t>
    </dgm:pt>
    <dgm:pt modelId="{CE7D23F0-3545-4BE9-9C4D-0DE0C5E0E154}" cxnId="{BE366E93-8633-4276-A2DE-674BE20AD856}" type="sibTrans">
      <dgm:prSet/>
      <dgm:spPr/>
      <dgm:t>
        <a:bodyPr/>
        <a:lstStyle/>
        <a:p>
          <a:endParaRPr lang="en-US"/>
        </a:p>
      </dgm:t>
    </dgm:pt>
    <dgm:pt modelId="{AF5B5390-6A88-4458-A893-2F7AC9B8E175}">
      <dgm:prSet/>
      <dgm:spPr/>
      <dgm:t>
        <a:bodyPr/>
        <a:lstStyle/>
        <a:p>
          <a:r>
            <a:rPr lang="en-US"/>
            <a:t>Scarring is almost always present.</a:t>
          </a:r>
        </a:p>
      </dgm:t>
    </dgm:pt>
    <dgm:pt modelId="{AFCD37DF-EBD9-4CCE-97D9-4376720B93DD}" cxnId="{DBA8F0A6-B2C4-41D2-A377-ECA6F94B3748}" type="parTrans">
      <dgm:prSet/>
      <dgm:spPr/>
      <dgm:t>
        <a:bodyPr/>
        <a:lstStyle/>
        <a:p>
          <a:endParaRPr lang="en-US"/>
        </a:p>
      </dgm:t>
    </dgm:pt>
    <dgm:pt modelId="{5FACBAB0-C3D8-4EA6-8128-4A75B586A138}" cxnId="{DBA8F0A6-B2C4-41D2-A377-ECA6F94B3748}" type="sibTrans">
      <dgm:prSet/>
      <dgm:spPr/>
      <dgm:t>
        <a:bodyPr/>
        <a:lstStyle/>
        <a:p>
          <a:endParaRPr lang="en-US"/>
        </a:p>
      </dgm:t>
    </dgm:pt>
    <dgm:pt modelId="{0EC2A54A-8E0D-4386-9530-0E108A220EE7}" type="pres">
      <dgm:prSet presAssocID="{93E268B6-6E12-49F8-B2C1-C42BB2913919}" presName="linear" presStyleCnt="0">
        <dgm:presLayoutVars>
          <dgm:animLvl val="lvl"/>
          <dgm:resizeHandles val="exact"/>
        </dgm:presLayoutVars>
      </dgm:prSet>
      <dgm:spPr/>
    </dgm:pt>
    <dgm:pt modelId="{9BB7F001-B3DF-40EA-B32C-41BB16A37A20}" type="pres">
      <dgm:prSet presAssocID="{A46534C7-2236-4958-A804-F5FBD1CBE14E}" presName="parentText" presStyleLbl="node1" presStyleIdx="0" presStyleCnt="5">
        <dgm:presLayoutVars>
          <dgm:chMax val="0"/>
          <dgm:bulletEnabled val="1"/>
        </dgm:presLayoutVars>
      </dgm:prSet>
      <dgm:spPr/>
    </dgm:pt>
    <dgm:pt modelId="{093F6C58-3800-4F41-A9E5-397E8A1F7874}" type="pres">
      <dgm:prSet presAssocID="{7BB0E165-297D-4FFE-B579-ED7AB443461E}" presName="spacer" presStyleCnt="0"/>
      <dgm:spPr/>
    </dgm:pt>
    <dgm:pt modelId="{FC6CFC37-B11D-4136-BEAB-9D4CFD29C1A9}" type="pres">
      <dgm:prSet presAssocID="{25BB8E9D-36FA-4BA7-9F0B-AE591D552CFE}" presName="parentText" presStyleLbl="node1" presStyleIdx="1" presStyleCnt="5">
        <dgm:presLayoutVars>
          <dgm:chMax val="0"/>
          <dgm:bulletEnabled val="1"/>
        </dgm:presLayoutVars>
      </dgm:prSet>
      <dgm:spPr/>
    </dgm:pt>
    <dgm:pt modelId="{E39F1846-6026-4DBD-B1D2-943D361F7AF7}" type="pres">
      <dgm:prSet presAssocID="{356248D7-C174-448C-8B9B-F5D3E176D435}" presName="spacer" presStyleCnt="0"/>
      <dgm:spPr/>
    </dgm:pt>
    <dgm:pt modelId="{CF228FC3-845D-4B48-8723-6D40EC1929C7}" type="pres">
      <dgm:prSet presAssocID="{242923A5-2EC9-49E0-9612-20470513D9AC}" presName="parentText" presStyleLbl="node1" presStyleIdx="2" presStyleCnt="5">
        <dgm:presLayoutVars>
          <dgm:chMax val="0"/>
          <dgm:bulletEnabled val="1"/>
        </dgm:presLayoutVars>
      </dgm:prSet>
      <dgm:spPr/>
    </dgm:pt>
    <dgm:pt modelId="{EF87FE49-E88D-497D-858C-C92F67AF6250}" type="pres">
      <dgm:prSet presAssocID="{58F31DBB-1468-4B65-9C79-184F24FB4545}" presName="spacer" presStyleCnt="0"/>
      <dgm:spPr/>
    </dgm:pt>
    <dgm:pt modelId="{2DD0B5D6-12E4-4220-B108-BFD0F354EDB3}" type="pres">
      <dgm:prSet presAssocID="{142BB6CA-3AB0-4D9B-93FB-F73E56401E2F}" presName="parentText" presStyleLbl="node1" presStyleIdx="3" presStyleCnt="5">
        <dgm:presLayoutVars>
          <dgm:chMax val="0"/>
          <dgm:bulletEnabled val="1"/>
        </dgm:presLayoutVars>
      </dgm:prSet>
      <dgm:spPr/>
    </dgm:pt>
    <dgm:pt modelId="{9B07571D-17F1-4576-AEC4-62082FB68A41}" type="pres">
      <dgm:prSet presAssocID="{CE7D23F0-3545-4BE9-9C4D-0DE0C5E0E154}" presName="spacer" presStyleCnt="0"/>
      <dgm:spPr/>
    </dgm:pt>
    <dgm:pt modelId="{0E5093EB-2124-4D65-80CB-7F3B4C4950B5}" type="pres">
      <dgm:prSet presAssocID="{AF5B5390-6A88-4458-A893-2F7AC9B8E175}" presName="parentText" presStyleLbl="node1" presStyleIdx="4" presStyleCnt="5">
        <dgm:presLayoutVars>
          <dgm:chMax val="0"/>
          <dgm:bulletEnabled val="1"/>
        </dgm:presLayoutVars>
      </dgm:prSet>
      <dgm:spPr/>
    </dgm:pt>
  </dgm:ptLst>
  <dgm:cxnLst>
    <dgm:cxn modelId="{36740A2D-9694-42F3-8356-2013D110CA31}" type="presOf" srcId="{AF5B5390-6A88-4458-A893-2F7AC9B8E175}" destId="{0E5093EB-2124-4D65-80CB-7F3B4C4950B5}" srcOrd="0" destOrd="0" presId="urn:microsoft.com/office/officeart/2005/8/layout/vList2"/>
    <dgm:cxn modelId="{3AD8E644-754C-4EC9-BFDD-894CD284F183}" srcId="{93E268B6-6E12-49F8-B2C1-C42BB2913919}" destId="{242923A5-2EC9-49E0-9612-20470513D9AC}" srcOrd="2" destOrd="0" parTransId="{EF1F040C-5A32-4009-A6AC-F9ED8636D9ED}" sibTransId="{58F31DBB-1468-4B65-9C79-184F24FB4545}"/>
    <dgm:cxn modelId="{52084C47-FDC4-4B85-97B6-DB8C5FE78EE9}" type="presOf" srcId="{142BB6CA-3AB0-4D9B-93FB-F73E56401E2F}" destId="{2DD0B5D6-12E4-4220-B108-BFD0F354EDB3}" srcOrd="0" destOrd="0" presId="urn:microsoft.com/office/officeart/2005/8/layout/vList2"/>
    <dgm:cxn modelId="{0ACEC68A-8328-465F-AFB4-F9FBD3B8E1CB}" type="presOf" srcId="{242923A5-2EC9-49E0-9612-20470513D9AC}" destId="{CF228FC3-845D-4B48-8723-6D40EC1929C7}" srcOrd="0" destOrd="0" presId="urn:microsoft.com/office/officeart/2005/8/layout/vList2"/>
    <dgm:cxn modelId="{BE366E93-8633-4276-A2DE-674BE20AD856}" srcId="{93E268B6-6E12-49F8-B2C1-C42BB2913919}" destId="{142BB6CA-3AB0-4D9B-93FB-F73E56401E2F}" srcOrd="3" destOrd="0" parTransId="{572123DD-13C5-405C-926C-F007D39E7729}" sibTransId="{CE7D23F0-3545-4BE9-9C4D-0DE0C5E0E154}"/>
    <dgm:cxn modelId="{B1181696-DEDD-4FAF-9900-F01E059F0593}" type="presOf" srcId="{A46534C7-2236-4958-A804-F5FBD1CBE14E}" destId="{9BB7F001-B3DF-40EA-B32C-41BB16A37A20}" srcOrd="0" destOrd="0" presId="urn:microsoft.com/office/officeart/2005/8/layout/vList2"/>
    <dgm:cxn modelId="{DBA8F0A6-B2C4-41D2-A377-ECA6F94B3748}" srcId="{93E268B6-6E12-49F8-B2C1-C42BB2913919}" destId="{AF5B5390-6A88-4458-A893-2F7AC9B8E175}" srcOrd="4" destOrd="0" parTransId="{AFCD37DF-EBD9-4CCE-97D9-4376720B93DD}" sibTransId="{5FACBAB0-C3D8-4EA6-8128-4A75B586A138}"/>
    <dgm:cxn modelId="{B254F3B2-89FE-4020-A50F-CCAA114914B2}" type="presOf" srcId="{25BB8E9D-36FA-4BA7-9F0B-AE591D552CFE}" destId="{FC6CFC37-B11D-4136-BEAB-9D4CFD29C1A9}" srcOrd="0" destOrd="0" presId="urn:microsoft.com/office/officeart/2005/8/layout/vList2"/>
    <dgm:cxn modelId="{631344ED-34FF-4EDB-A8AC-6981AF5BC729}" type="presOf" srcId="{93E268B6-6E12-49F8-B2C1-C42BB2913919}" destId="{0EC2A54A-8E0D-4386-9530-0E108A220EE7}" srcOrd="0" destOrd="0" presId="urn:microsoft.com/office/officeart/2005/8/layout/vList2"/>
    <dgm:cxn modelId="{0A3F43F3-EAA0-41BB-8CB6-8A4B0714FE09}" srcId="{93E268B6-6E12-49F8-B2C1-C42BB2913919}" destId="{25BB8E9D-36FA-4BA7-9F0B-AE591D552CFE}" srcOrd="1" destOrd="0" parTransId="{C3D441AE-5CE5-4BE8-BE89-2BD10DDB5089}" sibTransId="{356248D7-C174-448C-8B9B-F5D3E176D435}"/>
    <dgm:cxn modelId="{DB0651F5-711F-4939-949C-70FDD2012736}" srcId="{93E268B6-6E12-49F8-B2C1-C42BB2913919}" destId="{A46534C7-2236-4958-A804-F5FBD1CBE14E}" srcOrd="0" destOrd="0" parTransId="{E0551339-5477-4600-9E3F-49F6D9148361}" sibTransId="{7BB0E165-297D-4FFE-B579-ED7AB443461E}"/>
    <dgm:cxn modelId="{B5C51ECF-819B-425B-9BF9-AB49D8C623DD}" type="presParOf" srcId="{0EC2A54A-8E0D-4386-9530-0E108A220EE7}" destId="{9BB7F001-B3DF-40EA-B32C-41BB16A37A20}" srcOrd="0" destOrd="0" presId="urn:microsoft.com/office/officeart/2005/8/layout/vList2"/>
    <dgm:cxn modelId="{AA1C567D-2DF0-4C27-AC4F-39A7FB1FDD92}" type="presParOf" srcId="{0EC2A54A-8E0D-4386-9530-0E108A220EE7}" destId="{093F6C58-3800-4F41-A9E5-397E8A1F7874}" srcOrd="1" destOrd="0" presId="urn:microsoft.com/office/officeart/2005/8/layout/vList2"/>
    <dgm:cxn modelId="{3A5738FC-E587-4EF6-92D8-B256D823F52D}" type="presParOf" srcId="{0EC2A54A-8E0D-4386-9530-0E108A220EE7}" destId="{FC6CFC37-B11D-4136-BEAB-9D4CFD29C1A9}" srcOrd="2" destOrd="0" presId="urn:microsoft.com/office/officeart/2005/8/layout/vList2"/>
    <dgm:cxn modelId="{DF12A8A7-BE6D-465B-9697-C0FD89C802EB}" type="presParOf" srcId="{0EC2A54A-8E0D-4386-9530-0E108A220EE7}" destId="{E39F1846-6026-4DBD-B1D2-943D361F7AF7}" srcOrd="3" destOrd="0" presId="urn:microsoft.com/office/officeart/2005/8/layout/vList2"/>
    <dgm:cxn modelId="{9EC9D925-F424-4832-BB2F-57899534A734}" type="presParOf" srcId="{0EC2A54A-8E0D-4386-9530-0E108A220EE7}" destId="{CF228FC3-845D-4B48-8723-6D40EC1929C7}" srcOrd="4" destOrd="0" presId="urn:microsoft.com/office/officeart/2005/8/layout/vList2"/>
    <dgm:cxn modelId="{37A39344-A101-45C5-A716-6246AD27FD53}" type="presParOf" srcId="{0EC2A54A-8E0D-4386-9530-0E108A220EE7}" destId="{EF87FE49-E88D-497D-858C-C92F67AF6250}" srcOrd="5" destOrd="0" presId="urn:microsoft.com/office/officeart/2005/8/layout/vList2"/>
    <dgm:cxn modelId="{3B18C96B-9958-44FB-B99A-D13504D291EB}" type="presParOf" srcId="{0EC2A54A-8E0D-4386-9530-0E108A220EE7}" destId="{2DD0B5D6-12E4-4220-B108-BFD0F354EDB3}" srcOrd="6" destOrd="0" presId="urn:microsoft.com/office/officeart/2005/8/layout/vList2"/>
    <dgm:cxn modelId="{E9544C17-2195-4809-87CE-3131DA784FBC}" type="presParOf" srcId="{0EC2A54A-8E0D-4386-9530-0E108A220EE7}" destId="{9B07571D-17F1-4576-AEC4-62082FB68A41}" srcOrd="7" destOrd="0" presId="urn:microsoft.com/office/officeart/2005/8/layout/vList2"/>
    <dgm:cxn modelId="{2A75C43C-7540-4142-8397-521603BFE4FC}" type="presParOf" srcId="{0EC2A54A-8E0D-4386-9530-0E108A220EE7}" destId="{0E5093EB-2124-4D65-80CB-7F3B4C4950B5}" srcOrd="8"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82D644-613B-4F2D-87C1-C51DCFB3CBFD}"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42C10D89-CC64-462B-A675-6D60D5CD6216}">
      <dgm:prSet/>
      <dgm:spPr/>
      <dgm:t>
        <a:bodyPr/>
        <a:lstStyle/>
        <a:p>
          <a:r>
            <a:rPr lang="en-US"/>
            <a:t>Survival with massive burns is now the rule rather than the exception. </a:t>
          </a:r>
        </a:p>
      </dgm:t>
    </dgm:pt>
    <dgm:pt modelId="{B5C57B21-7C76-4BE4-A7BC-566D8FC53408}" cxnId="{CD1EEC60-38B3-46BE-B3B3-277D544A313B}" type="parTrans">
      <dgm:prSet/>
      <dgm:spPr/>
      <dgm:t>
        <a:bodyPr/>
        <a:lstStyle/>
        <a:p>
          <a:endParaRPr lang="en-US"/>
        </a:p>
      </dgm:t>
    </dgm:pt>
    <dgm:pt modelId="{EA4456D6-8BFD-4D68-8ACF-67F552D37347}" cxnId="{CD1EEC60-38B3-46BE-B3B3-277D544A313B}" type="sibTrans">
      <dgm:prSet/>
      <dgm:spPr/>
      <dgm:t>
        <a:bodyPr/>
        <a:lstStyle/>
        <a:p>
          <a:endParaRPr lang="en-US"/>
        </a:p>
      </dgm:t>
    </dgm:pt>
    <dgm:pt modelId="{5C05EA7C-E014-46AB-9A70-0993E7ADC0CD}">
      <dgm:prSet/>
      <dgm:spPr/>
      <dgm:t>
        <a:bodyPr/>
        <a:lstStyle/>
        <a:p>
          <a:r>
            <a:rPr lang="en-US"/>
            <a:t>However, rates of amputation and significant morbidity from traumatic injuries and burns remain high.</a:t>
          </a:r>
        </a:p>
      </dgm:t>
    </dgm:pt>
    <dgm:pt modelId="{9C5562B9-1AC2-4F5A-8672-31E93CC3E703}" cxnId="{9C4B1229-9F62-4600-8881-C9EDC0D97AF9}" type="parTrans">
      <dgm:prSet/>
      <dgm:spPr/>
      <dgm:t>
        <a:bodyPr/>
        <a:lstStyle/>
        <a:p>
          <a:endParaRPr lang="en-US"/>
        </a:p>
      </dgm:t>
    </dgm:pt>
    <dgm:pt modelId="{9446D763-71B5-43C8-93D8-E9F2D459C9CC}" cxnId="{9C4B1229-9F62-4600-8881-C9EDC0D97AF9}" type="sibTrans">
      <dgm:prSet/>
      <dgm:spPr/>
      <dgm:t>
        <a:bodyPr/>
        <a:lstStyle/>
        <a:p>
          <a:endParaRPr lang="en-US"/>
        </a:p>
      </dgm:t>
    </dgm:pt>
    <dgm:pt modelId="{CA64CD86-1B85-4BF7-BAF4-53C562B20B81}" type="pres">
      <dgm:prSet presAssocID="{2D82D644-613B-4F2D-87C1-C51DCFB3CBFD}" presName="linear" presStyleCnt="0">
        <dgm:presLayoutVars>
          <dgm:animLvl val="lvl"/>
          <dgm:resizeHandles val="exact"/>
        </dgm:presLayoutVars>
      </dgm:prSet>
      <dgm:spPr/>
    </dgm:pt>
    <dgm:pt modelId="{70972B21-6B81-4FCA-8161-2E28E471811B}" type="pres">
      <dgm:prSet presAssocID="{42C10D89-CC64-462B-A675-6D60D5CD6216}" presName="parentText" presStyleLbl="node1" presStyleIdx="0" presStyleCnt="2">
        <dgm:presLayoutVars>
          <dgm:chMax val="0"/>
          <dgm:bulletEnabled val="1"/>
        </dgm:presLayoutVars>
      </dgm:prSet>
      <dgm:spPr/>
    </dgm:pt>
    <dgm:pt modelId="{7308E26A-75E8-41BC-B81B-C91FD1E3A0B0}" type="pres">
      <dgm:prSet presAssocID="{EA4456D6-8BFD-4D68-8ACF-67F552D37347}" presName="spacer" presStyleCnt="0"/>
      <dgm:spPr/>
    </dgm:pt>
    <dgm:pt modelId="{D8BBA4E9-432F-4CA2-BE50-E0FA1B44F5ED}" type="pres">
      <dgm:prSet presAssocID="{5C05EA7C-E014-46AB-9A70-0993E7ADC0CD}" presName="parentText" presStyleLbl="node1" presStyleIdx="1" presStyleCnt="2">
        <dgm:presLayoutVars>
          <dgm:chMax val="0"/>
          <dgm:bulletEnabled val="1"/>
        </dgm:presLayoutVars>
      </dgm:prSet>
      <dgm:spPr/>
    </dgm:pt>
  </dgm:ptLst>
  <dgm:cxnLst>
    <dgm:cxn modelId="{9C4B1229-9F62-4600-8881-C9EDC0D97AF9}" srcId="{2D82D644-613B-4F2D-87C1-C51DCFB3CBFD}" destId="{5C05EA7C-E014-46AB-9A70-0993E7ADC0CD}" srcOrd="1" destOrd="0" parTransId="{9C5562B9-1AC2-4F5A-8672-31E93CC3E703}" sibTransId="{9446D763-71B5-43C8-93D8-E9F2D459C9CC}"/>
    <dgm:cxn modelId="{CD1EEC60-38B3-46BE-B3B3-277D544A313B}" srcId="{2D82D644-613B-4F2D-87C1-C51DCFB3CBFD}" destId="{42C10D89-CC64-462B-A675-6D60D5CD6216}" srcOrd="0" destOrd="0" parTransId="{B5C57B21-7C76-4BE4-A7BC-566D8FC53408}" sibTransId="{EA4456D6-8BFD-4D68-8ACF-67F552D37347}"/>
    <dgm:cxn modelId="{B5163C8C-5E05-4D4B-B6CB-7398DDC949A7}" type="presOf" srcId="{2D82D644-613B-4F2D-87C1-C51DCFB3CBFD}" destId="{CA64CD86-1B85-4BF7-BAF4-53C562B20B81}" srcOrd="0" destOrd="0" presId="urn:microsoft.com/office/officeart/2005/8/layout/vList2"/>
    <dgm:cxn modelId="{75922CEB-9664-4834-83E8-00BEE6010514}" type="presOf" srcId="{5C05EA7C-E014-46AB-9A70-0993E7ADC0CD}" destId="{D8BBA4E9-432F-4CA2-BE50-E0FA1B44F5ED}" srcOrd="0" destOrd="0" presId="urn:microsoft.com/office/officeart/2005/8/layout/vList2"/>
    <dgm:cxn modelId="{B2EA7EF1-D093-4ECE-B6EB-711DB2EC732C}" type="presOf" srcId="{42C10D89-CC64-462B-A675-6D60D5CD6216}" destId="{70972B21-6B81-4FCA-8161-2E28E471811B}" srcOrd="0" destOrd="0" presId="urn:microsoft.com/office/officeart/2005/8/layout/vList2"/>
    <dgm:cxn modelId="{CD0ACD83-AD67-41FC-BB9D-B06AA338FC9A}" type="presParOf" srcId="{CA64CD86-1B85-4BF7-BAF4-53C562B20B81}" destId="{70972B21-6B81-4FCA-8161-2E28E471811B}" srcOrd="0" destOrd="0" presId="urn:microsoft.com/office/officeart/2005/8/layout/vList2"/>
    <dgm:cxn modelId="{717556CD-CD71-4DAC-AF0C-D682788C7D4D}" type="presParOf" srcId="{CA64CD86-1B85-4BF7-BAF4-53C562B20B81}" destId="{7308E26A-75E8-41BC-B81B-C91FD1E3A0B0}" srcOrd="1" destOrd="0" presId="urn:microsoft.com/office/officeart/2005/8/layout/vList2"/>
    <dgm:cxn modelId="{55DC0945-08EE-47E2-918D-C8F5AB4AADAE}" type="presParOf" srcId="{CA64CD86-1B85-4BF7-BAF4-53C562B20B81}" destId="{D8BBA4E9-432F-4CA2-BE50-E0FA1B44F5ED}"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9A9A1-63E7-477F-A5AB-AEE0D5616B24}">
      <dsp:nvSpPr>
        <dsp:cNvPr id="0" name=""/>
        <dsp:cNvSpPr/>
      </dsp:nvSpPr>
      <dsp:spPr>
        <a:xfrm>
          <a:off x="0" y="160514"/>
          <a:ext cx="5528938" cy="8527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Patients with electrical injury should be initially evaluated as a trauma patient.</a:t>
          </a:r>
          <a:r>
            <a:rPr lang="en-US" sz="1200" b="0" i="0" kern="1200" baseline="30000"/>
            <a:t> </a:t>
          </a:r>
          <a:endParaRPr lang="en-US" sz="1200" kern="1200"/>
        </a:p>
      </dsp:txBody>
      <dsp:txXfrm>
        <a:off x="41629" y="202143"/>
        <a:ext cx="5445680" cy="769521"/>
      </dsp:txXfrm>
    </dsp:sp>
    <dsp:sp modelId="{0D58F7AF-9557-44CD-B614-01D8B5F06295}">
      <dsp:nvSpPr>
        <dsp:cNvPr id="0" name=""/>
        <dsp:cNvSpPr/>
      </dsp:nvSpPr>
      <dsp:spPr>
        <a:xfrm>
          <a:off x="0" y="1047853"/>
          <a:ext cx="5528938" cy="852779"/>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Airway, breathing, circulation, and inline immobilization of the spine should be performed as a part of primary survey. Maintain a high index of suspicion and evaluate for hidden injuries.</a:t>
          </a:r>
          <a:endParaRPr lang="en-US" sz="1200" kern="1200"/>
        </a:p>
      </dsp:txBody>
      <dsp:txXfrm>
        <a:off x="41629" y="1089482"/>
        <a:ext cx="5445680" cy="769521"/>
      </dsp:txXfrm>
    </dsp:sp>
    <dsp:sp modelId="{AE612703-D0D8-4D3E-830B-5A2780DABB4B}">
      <dsp:nvSpPr>
        <dsp:cNvPr id="0" name=""/>
        <dsp:cNvSpPr/>
      </dsp:nvSpPr>
      <dsp:spPr>
        <a:xfrm>
          <a:off x="0" y="1935192"/>
          <a:ext cx="5528938" cy="814071"/>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Intravenous access, cardiac monitoring, and measurement of oxygen saturation should be started during the primary survey.</a:t>
          </a:r>
          <a:endParaRPr lang="en-US" sz="1200" kern="1200" dirty="0"/>
        </a:p>
      </dsp:txBody>
      <dsp:txXfrm>
        <a:off x="39740" y="1974932"/>
        <a:ext cx="5449458" cy="734591"/>
      </dsp:txXfrm>
    </dsp:sp>
    <dsp:sp modelId="{6C566B99-4990-4463-A57A-CF11F9D78016}">
      <dsp:nvSpPr>
        <dsp:cNvPr id="0" name=""/>
        <dsp:cNvSpPr/>
      </dsp:nvSpPr>
      <dsp:spPr>
        <a:xfrm>
          <a:off x="0" y="2783824"/>
          <a:ext cx="5528938" cy="852779"/>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Fluid replacement is the most important aspect of the initial resuscitation.</a:t>
          </a:r>
          <a:endParaRPr lang="en-US" sz="1200" kern="1200"/>
        </a:p>
      </dsp:txBody>
      <dsp:txXfrm>
        <a:off x="41629" y="2825453"/>
        <a:ext cx="5445680" cy="769521"/>
      </dsp:txXfrm>
    </dsp:sp>
    <dsp:sp modelId="{0A91ED81-4E70-43C7-BC54-A6F13E64B7AD}">
      <dsp:nvSpPr>
        <dsp:cNvPr id="0" name=""/>
        <dsp:cNvSpPr/>
      </dsp:nvSpPr>
      <dsp:spPr>
        <a:xfrm>
          <a:off x="0" y="3671163"/>
          <a:ext cx="5528938" cy="85277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As with conventional thermal injury, electrical injuries cause massive fluid shifts with extensive tissue damage and acidosis; therefore, monitoring a patient's hemodynamics is important. A Foley catheter is helpful in monitoring urine output and, therefore, tissue perfusion.</a:t>
          </a:r>
          <a:endParaRPr lang="en-US" sz="1200" kern="1200" dirty="0"/>
        </a:p>
      </dsp:txBody>
      <dsp:txXfrm>
        <a:off x="41629" y="3712792"/>
        <a:ext cx="5445680" cy="769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0E432-D031-451A-8BC8-57420F561864}">
      <dsp:nvSpPr>
        <dsp:cNvPr id="0" name=""/>
        <dsp:cNvSpPr/>
      </dsp:nvSpPr>
      <dsp:spPr>
        <a:xfrm>
          <a:off x="7229" y="113201"/>
          <a:ext cx="1743644" cy="523093"/>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87" tIns="64587" rIns="64587" bIns="64587" numCol="1" spcCol="1270" anchor="ctr" anchorCtr="0">
          <a:noAutofit/>
        </a:bodyPr>
        <a:lstStyle/>
        <a:p>
          <a:pPr marL="0" lvl="0" indent="0" algn="ctr" defTabSz="1155700">
            <a:lnSpc>
              <a:spcPct val="90000"/>
            </a:lnSpc>
            <a:spcBef>
              <a:spcPct val="0"/>
            </a:spcBef>
            <a:spcAft>
              <a:spcPct val="35000"/>
            </a:spcAft>
            <a:buNone/>
          </a:pPr>
          <a:r>
            <a:rPr lang="en-US" sz="2600" kern="1200" dirty="0"/>
            <a:t>1) Stop</a:t>
          </a:r>
        </a:p>
      </dsp:txBody>
      <dsp:txXfrm>
        <a:off x="164157" y="113201"/>
        <a:ext cx="1429788" cy="523093"/>
      </dsp:txXfrm>
    </dsp:sp>
    <dsp:sp modelId="{5B44F11E-26ED-49B2-B28F-E771FD766FDD}">
      <dsp:nvSpPr>
        <dsp:cNvPr id="0" name=""/>
        <dsp:cNvSpPr/>
      </dsp:nvSpPr>
      <dsp:spPr>
        <a:xfrm>
          <a:off x="7229" y="636294"/>
          <a:ext cx="1586716" cy="260874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386" tIns="125386" rIns="125386" bIns="250772" numCol="1" spcCol="1270" anchor="t" anchorCtr="0">
          <a:noAutofit/>
        </a:bodyPr>
        <a:lstStyle/>
        <a:p>
          <a:pPr marL="0" lvl="0" indent="0" algn="l" defTabSz="711200">
            <a:lnSpc>
              <a:spcPct val="90000"/>
            </a:lnSpc>
            <a:spcBef>
              <a:spcPct val="0"/>
            </a:spcBef>
            <a:spcAft>
              <a:spcPct val="35000"/>
            </a:spcAft>
            <a:buNone/>
          </a:pPr>
          <a:r>
            <a:rPr lang="en-US" sz="1600" kern="1200" dirty="0"/>
            <a:t>Stop the burning process: Use water for smoldering clothes, chemicals, hot tar, etc. </a:t>
          </a:r>
        </a:p>
      </dsp:txBody>
      <dsp:txXfrm>
        <a:off x="7229" y="636294"/>
        <a:ext cx="1586716" cy="2608746"/>
      </dsp:txXfrm>
    </dsp:sp>
    <dsp:sp modelId="{448297B2-D77D-437A-AE3B-5B06C34979D4}">
      <dsp:nvSpPr>
        <dsp:cNvPr id="0" name=""/>
        <dsp:cNvSpPr/>
      </dsp:nvSpPr>
      <dsp:spPr>
        <a:xfrm>
          <a:off x="1708107" y="113201"/>
          <a:ext cx="1743644" cy="523093"/>
        </a:xfrm>
        <a:prstGeom prst="chevron">
          <a:avLst>
            <a:gd name="adj" fmla="val 3000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87" tIns="64587" rIns="64587" bIns="64587" numCol="1" spcCol="1270" anchor="ctr" anchorCtr="0">
          <a:noAutofit/>
        </a:bodyPr>
        <a:lstStyle/>
        <a:p>
          <a:pPr marL="0" lvl="0" indent="0" algn="ctr" defTabSz="1155700">
            <a:lnSpc>
              <a:spcPct val="90000"/>
            </a:lnSpc>
            <a:spcBef>
              <a:spcPct val="0"/>
            </a:spcBef>
            <a:spcAft>
              <a:spcPct val="35000"/>
            </a:spcAft>
            <a:buNone/>
          </a:pPr>
          <a:r>
            <a:rPr lang="en-US" sz="2600" kern="1200" dirty="0"/>
            <a:t>2) Check</a:t>
          </a:r>
        </a:p>
      </dsp:txBody>
      <dsp:txXfrm>
        <a:off x="1865035" y="113201"/>
        <a:ext cx="1429788" cy="523093"/>
      </dsp:txXfrm>
    </dsp:sp>
    <dsp:sp modelId="{DDE4313F-6C23-4719-9115-FAD815A75E44}">
      <dsp:nvSpPr>
        <dsp:cNvPr id="0" name=""/>
        <dsp:cNvSpPr/>
      </dsp:nvSpPr>
      <dsp:spPr>
        <a:xfrm>
          <a:off x="1708107" y="636294"/>
          <a:ext cx="1586716" cy="2608746"/>
        </a:xfrm>
        <a:prstGeom prst="rect">
          <a:avLst/>
        </a:prstGeom>
        <a:solidFill>
          <a:schemeClr val="accent5">
            <a:tint val="40000"/>
            <a:alpha val="90000"/>
            <a:hueOff val="-2685120"/>
            <a:satOff val="12063"/>
            <a:lumOff val="829"/>
            <a:alphaOff val="0"/>
          </a:schemeClr>
        </a:solidFill>
        <a:ln w="25400" cap="flat" cmpd="sng" algn="ctr">
          <a:solidFill>
            <a:schemeClr val="accent5">
              <a:tint val="40000"/>
              <a:alpha val="90000"/>
              <a:hueOff val="-2685120"/>
              <a:satOff val="12063"/>
              <a:lumOff val="8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386" tIns="125386" rIns="125386" bIns="250772" numCol="1" spcCol="1270" anchor="t" anchorCtr="0">
          <a:noAutofit/>
        </a:bodyPr>
        <a:lstStyle/>
        <a:p>
          <a:pPr marL="0" lvl="0" indent="0" algn="l" defTabSz="622300">
            <a:lnSpc>
              <a:spcPct val="90000"/>
            </a:lnSpc>
            <a:spcBef>
              <a:spcPct val="0"/>
            </a:spcBef>
            <a:spcAft>
              <a:spcPct val="35000"/>
            </a:spcAft>
            <a:buNone/>
          </a:pPr>
          <a:r>
            <a:rPr lang="en-US" sz="1400" kern="1200" dirty="0"/>
            <a:t>Check airway: If deep facial burns are present and/or there is a history of smoke exposure with obtundation or stridor or other symptoms of impaired airway – INTUBATE </a:t>
          </a:r>
        </a:p>
      </dsp:txBody>
      <dsp:txXfrm>
        <a:off x="1708107" y="636294"/>
        <a:ext cx="1586716" cy="2608746"/>
      </dsp:txXfrm>
    </dsp:sp>
    <dsp:sp modelId="{5BD0DEFA-5C53-4C08-8782-5A64AA82EA09}">
      <dsp:nvSpPr>
        <dsp:cNvPr id="0" name=""/>
        <dsp:cNvSpPr/>
      </dsp:nvSpPr>
      <dsp:spPr>
        <a:xfrm>
          <a:off x="3408984" y="113201"/>
          <a:ext cx="1743644" cy="523093"/>
        </a:xfrm>
        <a:prstGeom prst="chevron">
          <a:avLst>
            <a:gd name="adj" fmla="val 3000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87" tIns="64587" rIns="64587" bIns="64587" numCol="1" spcCol="1270" anchor="ctr" anchorCtr="0">
          <a:noAutofit/>
        </a:bodyPr>
        <a:lstStyle/>
        <a:p>
          <a:pPr marL="0" lvl="0" indent="0" algn="ctr" defTabSz="1155700">
            <a:lnSpc>
              <a:spcPct val="90000"/>
            </a:lnSpc>
            <a:spcBef>
              <a:spcPct val="0"/>
            </a:spcBef>
            <a:spcAft>
              <a:spcPct val="35000"/>
            </a:spcAft>
            <a:buNone/>
          </a:pPr>
          <a:r>
            <a:rPr lang="en-US" sz="2600" kern="1200" dirty="0"/>
            <a:t>3) Initiate</a:t>
          </a:r>
        </a:p>
      </dsp:txBody>
      <dsp:txXfrm>
        <a:off x="3565912" y="113201"/>
        <a:ext cx="1429788" cy="523093"/>
      </dsp:txXfrm>
    </dsp:sp>
    <dsp:sp modelId="{505A78DC-D043-4D21-A0DB-D08CCC519C34}">
      <dsp:nvSpPr>
        <dsp:cNvPr id="0" name=""/>
        <dsp:cNvSpPr/>
      </dsp:nvSpPr>
      <dsp:spPr>
        <a:xfrm>
          <a:off x="3408984" y="636294"/>
          <a:ext cx="1586716" cy="2608746"/>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386" tIns="125386" rIns="125386" bIns="250772" numCol="1" spcCol="1270" anchor="t" anchorCtr="0">
          <a:noAutofit/>
        </a:bodyPr>
        <a:lstStyle/>
        <a:p>
          <a:pPr marL="0" lvl="0" indent="0" algn="l" defTabSz="711200">
            <a:lnSpc>
              <a:spcPct val="90000"/>
            </a:lnSpc>
            <a:spcBef>
              <a:spcPct val="0"/>
            </a:spcBef>
            <a:spcAft>
              <a:spcPct val="35000"/>
            </a:spcAft>
            <a:buNone/>
          </a:pPr>
          <a:r>
            <a:rPr lang="en-US" sz="1600" kern="1200" dirty="0"/>
            <a:t>Initiate high flow oxygen therapy if history of smoke exposure is present, to treat carbon monoxide toxicity. </a:t>
          </a:r>
        </a:p>
      </dsp:txBody>
      <dsp:txXfrm>
        <a:off x="3408984" y="636294"/>
        <a:ext cx="1586716" cy="2608746"/>
      </dsp:txXfrm>
    </dsp:sp>
    <dsp:sp modelId="{6075AD87-0906-439A-B296-157BF8835AAF}">
      <dsp:nvSpPr>
        <dsp:cNvPr id="0" name=""/>
        <dsp:cNvSpPr/>
      </dsp:nvSpPr>
      <dsp:spPr>
        <a:xfrm>
          <a:off x="5109862" y="113201"/>
          <a:ext cx="1743644" cy="523093"/>
        </a:xfrm>
        <a:prstGeom prst="chevron">
          <a:avLst>
            <a:gd name="adj" fmla="val 3000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87" tIns="64587" rIns="64587" bIns="64587" numCol="1" spcCol="1270" anchor="ctr" anchorCtr="0">
          <a:noAutofit/>
        </a:bodyPr>
        <a:lstStyle/>
        <a:p>
          <a:pPr marL="0" lvl="0" indent="0" algn="ctr" defTabSz="1155700">
            <a:lnSpc>
              <a:spcPct val="90000"/>
            </a:lnSpc>
            <a:spcBef>
              <a:spcPct val="0"/>
            </a:spcBef>
            <a:spcAft>
              <a:spcPct val="35000"/>
            </a:spcAft>
            <a:buNone/>
          </a:pPr>
          <a:r>
            <a:rPr lang="en-US" sz="2600" kern="1200" dirty="0"/>
            <a:t>4) Check</a:t>
          </a:r>
        </a:p>
      </dsp:txBody>
      <dsp:txXfrm>
        <a:off x="5266790" y="113201"/>
        <a:ext cx="1429788" cy="523093"/>
      </dsp:txXfrm>
    </dsp:sp>
    <dsp:sp modelId="{8C1751A3-35F3-4FB6-871D-B2D3F017C52F}">
      <dsp:nvSpPr>
        <dsp:cNvPr id="0" name=""/>
        <dsp:cNvSpPr/>
      </dsp:nvSpPr>
      <dsp:spPr>
        <a:xfrm>
          <a:off x="5109862" y="636294"/>
          <a:ext cx="1586716" cy="2608746"/>
        </a:xfrm>
        <a:prstGeom prst="rect">
          <a:avLst/>
        </a:prstGeom>
        <a:solidFill>
          <a:schemeClr val="accent5">
            <a:tint val="40000"/>
            <a:alpha val="90000"/>
            <a:hueOff val="-8055361"/>
            <a:satOff val="36190"/>
            <a:lumOff val="2488"/>
            <a:alphaOff val="0"/>
          </a:schemeClr>
        </a:solidFill>
        <a:ln w="25400" cap="flat" cmpd="sng" algn="ctr">
          <a:solidFill>
            <a:schemeClr val="accent5">
              <a:tint val="40000"/>
              <a:alpha val="90000"/>
              <a:hueOff val="-8055361"/>
              <a:satOff val="36190"/>
              <a:lumOff val="24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386" tIns="125386" rIns="125386" bIns="250772"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Check for other Injuries especially to chest (rib fractures, pneumothorax, etc.) due to other trauma suffered in the accident. </a:t>
          </a:r>
        </a:p>
      </dsp:txBody>
      <dsp:txXfrm>
        <a:off x="5109862" y="636294"/>
        <a:ext cx="1586716" cy="2608746"/>
      </dsp:txXfrm>
    </dsp:sp>
    <dsp:sp modelId="{5825DB3B-742C-4E5A-823E-823D30080512}">
      <dsp:nvSpPr>
        <dsp:cNvPr id="0" name=""/>
        <dsp:cNvSpPr/>
      </dsp:nvSpPr>
      <dsp:spPr>
        <a:xfrm>
          <a:off x="6810740" y="113201"/>
          <a:ext cx="1743644" cy="523093"/>
        </a:xfrm>
        <a:prstGeom prst="chevron">
          <a:avLst>
            <a:gd name="adj" fmla="val 3000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87" tIns="64587" rIns="64587" bIns="64587" numCol="1" spcCol="1270" anchor="ctr" anchorCtr="0">
          <a:noAutofit/>
        </a:bodyPr>
        <a:lstStyle/>
        <a:p>
          <a:pPr marL="0" lvl="0" indent="0" algn="ctr" defTabSz="1155700">
            <a:lnSpc>
              <a:spcPct val="90000"/>
            </a:lnSpc>
            <a:spcBef>
              <a:spcPct val="0"/>
            </a:spcBef>
            <a:spcAft>
              <a:spcPct val="35000"/>
            </a:spcAft>
            <a:buNone/>
          </a:pPr>
          <a:r>
            <a:rPr lang="en-US" sz="2600" kern="1200" dirty="0"/>
            <a:t>5) Assess</a:t>
          </a:r>
        </a:p>
      </dsp:txBody>
      <dsp:txXfrm>
        <a:off x="6967668" y="113201"/>
        <a:ext cx="1429788" cy="523093"/>
      </dsp:txXfrm>
    </dsp:sp>
    <dsp:sp modelId="{FD313403-66E2-4760-83A1-B301EAAA8C2D}">
      <dsp:nvSpPr>
        <dsp:cNvPr id="0" name=""/>
        <dsp:cNvSpPr/>
      </dsp:nvSpPr>
      <dsp:spPr>
        <a:xfrm>
          <a:off x="6810740" y="636294"/>
          <a:ext cx="1586716" cy="2608746"/>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386" tIns="125386" rIns="125386" bIns="250772" numCol="1" spcCol="1270" anchor="t" anchorCtr="0">
          <a:noAutofit/>
        </a:bodyPr>
        <a:lstStyle/>
        <a:p>
          <a:pPr marL="0" lvl="0" indent="0" algn="l" defTabSz="711200">
            <a:lnSpc>
              <a:spcPct val="90000"/>
            </a:lnSpc>
            <a:spcBef>
              <a:spcPct val="0"/>
            </a:spcBef>
            <a:spcAft>
              <a:spcPct val="35000"/>
            </a:spcAft>
            <a:buNone/>
          </a:pPr>
          <a:r>
            <a:rPr lang="en-US" sz="1600" kern="1200" dirty="0"/>
            <a:t>Assess hemodynamic stability and perfusion by looking for evidence of impending burn shock.</a:t>
          </a:r>
          <a:endParaRPr lang="en-US" sz="2800" kern="1200" dirty="0"/>
        </a:p>
      </dsp:txBody>
      <dsp:txXfrm>
        <a:off x="6810740" y="636294"/>
        <a:ext cx="1586716" cy="26087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99D32-A284-4882-8452-B1A1FE4BE2FC}">
      <dsp:nvSpPr>
        <dsp:cNvPr id="0" name=""/>
        <dsp:cNvSpPr/>
      </dsp:nvSpPr>
      <dsp:spPr>
        <a:xfrm>
          <a:off x="0" y="202118"/>
          <a:ext cx="5175384" cy="9898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6) Start I / V infusion </a:t>
          </a:r>
          <a:r>
            <a:rPr lang="en-GB" sz="1800" kern="1200" dirty="0"/>
            <a:t>if burn size is greater than 15% of total body surface (or if there are other injuries). An estimate of fluid requirement is: </a:t>
          </a:r>
          <a:endParaRPr lang="en-US" sz="1800" kern="1200" dirty="0"/>
        </a:p>
      </dsp:txBody>
      <dsp:txXfrm>
        <a:off x="48319" y="250437"/>
        <a:ext cx="5078746" cy="893182"/>
      </dsp:txXfrm>
    </dsp:sp>
    <dsp:sp modelId="{45FB7ACE-BC55-4582-B8D3-1693A111767B}">
      <dsp:nvSpPr>
        <dsp:cNvPr id="0" name=""/>
        <dsp:cNvSpPr/>
      </dsp:nvSpPr>
      <dsp:spPr>
        <a:xfrm>
          <a:off x="0" y="1191938"/>
          <a:ext cx="5175384"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1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kern="1200"/>
            <a:t>15-25% BSA = 500 ml per hour </a:t>
          </a:r>
          <a:endParaRPr lang="en-US" sz="1400" kern="1200"/>
        </a:p>
        <a:p>
          <a:pPr marL="114300" lvl="1" indent="-114300" algn="l" defTabSz="622300">
            <a:lnSpc>
              <a:spcPct val="90000"/>
            </a:lnSpc>
            <a:spcBef>
              <a:spcPct val="0"/>
            </a:spcBef>
            <a:spcAft>
              <a:spcPct val="20000"/>
            </a:spcAft>
            <a:buChar char="•"/>
          </a:pPr>
          <a:r>
            <a:rPr lang="en-GB" sz="1400" kern="1200"/>
            <a:t>b. 25-50% BSA = 750 ml per hour </a:t>
          </a:r>
          <a:endParaRPr lang="en-US" sz="1400" kern="1200"/>
        </a:p>
        <a:p>
          <a:pPr marL="114300" lvl="1" indent="-114300" algn="l" defTabSz="622300">
            <a:lnSpc>
              <a:spcPct val="90000"/>
            </a:lnSpc>
            <a:spcBef>
              <a:spcPct val="0"/>
            </a:spcBef>
            <a:spcAft>
              <a:spcPct val="20000"/>
            </a:spcAft>
            <a:buChar char="•"/>
          </a:pPr>
          <a:r>
            <a:rPr lang="en-GB" sz="1400" kern="1200"/>
            <a:t>c. &gt; 50% BSA = 1 Liter per hour</a:t>
          </a:r>
          <a:endParaRPr lang="en-US" sz="1400" kern="1200"/>
        </a:p>
      </dsp:txBody>
      <dsp:txXfrm>
        <a:off x="0" y="1191938"/>
        <a:ext cx="5175384" cy="726570"/>
      </dsp:txXfrm>
    </dsp:sp>
    <dsp:sp modelId="{D4B72A37-795E-41E0-970C-25B0AC741023}">
      <dsp:nvSpPr>
        <dsp:cNvPr id="0" name=""/>
        <dsp:cNvSpPr/>
      </dsp:nvSpPr>
      <dsp:spPr>
        <a:xfrm>
          <a:off x="0" y="1918508"/>
          <a:ext cx="5175384" cy="98982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7) Assess depth and size of burn </a:t>
          </a:r>
          <a:r>
            <a:rPr lang="en-GB" sz="1800" kern="1200" dirty="0"/>
            <a:t>while keeping the patient warm (remove wet clothes). Cover patient with clean and dry dressing to conserve heat. </a:t>
          </a:r>
          <a:endParaRPr lang="en-US" sz="1800" kern="1200" dirty="0"/>
        </a:p>
      </dsp:txBody>
      <dsp:txXfrm>
        <a:off x="48319" y="1966827"/>
        <a:ext cx="5078746" cy="893182"/>
      </dsp:txXfrm>
    </dsp:sp>
    <dsp:sp modelId="{8B1F80FA-B80C-4869-BE9B-D7BB294D62D3}">
      <dsp:nvSpPr>
        <dsp:cNvPr id="0" name=""/>
        <dsp:cNvSpPr/>
      </dsp:nvSpPr>
      <dsp:spPr>
        <a:xfrm>
          <a:off x="0" y="2960168"/>
          <a:ext cx="5175384" cy="9898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8) High tension (&gt; 1000 Volts) injury</a:t>
          </a:r>
          <a:r>
            <a:rPr lang="en-GB" sz="1800" kern="1200" dirty="0"/>
            <a:t>—Look for cardiac abnormalities, entrance and exit sites and other injuries.</a:t>
          </a:r>
          <a:endParaRPr lang="en-US" sz="1800" kern="1200" dirty="0"/>
        </a:p>
      </dsp:txBody>
      <dsp:txXfrm>
        <a:off x="48319" y="3008487"/>
        <a:ext cx="5078746" cy="893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AC44A-B8DE-45DF-80B9-62822B4A4EB9}">
      <dsp:nvSpPr>
        <dsp:cNvPr id="0" name=""/>
        <dsp:cNvSpPr/>
      </dsp:nvSpPr>
      <dsp:spPr>
        <a:xfrm>
          <a:off x="0" y="392309"/>
          <a:ext cx="4358346" cy="11272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location and extent of injury, the development of complications, and the functional result determine outcome and prognosis.</a:t>
          </a:r>
        </a:p>
      </dsp:txBody>
      <dsp:txXfrm>
        <a:off x="55030" y="447339"/>
        <a:ext cx="4248286" cy="1017235"/>
      </dsp:txXfrm>
    </dsp:sp>
    <dsp:sp modelId="{07EF0782-7A37-4A4E-8AC2-1C7EB8FD0E2B}">
      <dsp:nvSpPr>
        <dsp:cNvPr id="0" name=""/>
        <dsp:cNvSpPr/>
      </dsp:nvSpPr>
      <dsp:spPr>
        <a:xfrm>
          <a:off x="0" y="1565684"/>
          <a:ext cx="4358346" cy="112729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Recent advances in ICU care, resuscitation, nutritional support, and surgical techniques, along with new skin substitutes, have significantly improved outcomes.</a:t>
          </a:r>
        </a:p>
      </dsp:txBody>
      <dsp:txXfrm>
        <a:off x="55030" y="1620714"/>
        <a:ext cx="4248286" cy="1017235"/>
      </dsp:txXfrm>
    </dsp:sp>
    <dsp:sp modelId="{024EE8EE-F399-475B-9ECC-F35D28168247}">
      <dsp:nvSpPr>
        <dsp:cNvPr id="0" name=""/>
        <dsp:cNvSpPr/>
      </dsp:nvSpPr>
      <dsp:spPr>
        <a:xfrm>
          <a:off x="0" y="2739059"/>
          <a:ext cx="4358346" cy="112729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Since most electrical injuries are preventable, prevention, education, and adherence to safety measures both at home and at work constitute the most important aspect of management</a:t>
          </a:r>
        </a:p>
      </dsp:txBody>
      <dsp:txXfrm>
        <a:off x="55030" y="2794089"/>
        <a:ext cx="4248286" cy="10172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7F001-B3DF-40EA-B32C-41BB16A37A20}">
      <dsp:nvSpPr>
        <dsp:cNvPr id="0" name=""/>
        <dsp:cNvSpPr/>
      </dsp:nvSpPr>
      <dsp:spPr>
        <a:xfrm>
          <a:off x="0" y="490990"/>
          <a:ext cx="7886700" cy="2638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If no significant burns are present and if consciousness returns before arriving to the ED, full recovery is expected. </a:t>
          </a:r>
        </a:p>
      </dsp:txBody>
      <dsp:txXfrm>
        <a:off x="12879" y="503869"/>
        <a:ext cx="7860942" cy="238077"/>
      </dsp:txXfrm>
    </dsp:sp>
    <dsp:sp modelId="{FC6CFC37-B11D-4136-BEAB-9D4CFD29C1A9}">
      <dsp:nvSpPr>
        <dsp:cNvPr id="0" name=""/>
        <dsp:cNvSpPr/>
      </dsp:nvSpPr>
      <dsp:spPr>
        <a:xfrm>
          <a:off x="0" y="786505"/>
          <a:ext cx="7886700" cy="2638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Rare persistent arrhythmias have been reported.</a:t>
          </a:r>
        </a:p>
      </dsp:txBody>
      <dsp:txXfrm>
        <a:off x="12879" y="799384"/>
        <a:ext cx="7860942" cy="238077"/>
      </dsp:txXfrm>
    </dsp:sp>
    <dsp:sp modelId="{CF228FC3-845D-4B48-8723-6D40EC1929C7}">
      <dsp:nvSpPr>
        <dsp:cNvPr id="0" name=""/>
        <dsp:cNvSpPr/>
      </dsp:nvSpPr>
      <dsp:spPr>
        <a:xfrm>
          <a:off x="0" y="1082020"/>
          <a:ext cx="7886700" cy="2638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Persistence of unconsciousness carries a worse prognosis, and full recovery is not expected after 24 hours of unconsciousness.</a:t>
          </a:r>
        </a:p>
      </dsp:txBody>
      <dsp:txXfrm>
        <a:off x="12879" y="1094899"/>
        <a:ext cx="7860942" cy="238077"/>
      </dsp:txXfrm>
    </dsp:sp>
    <dsp:sp modelId="{2DD0B5D6-12E4-4220-B108-BFD0F354EDB3}">
      <dsp:nvSpPr>
        <dsp:cNvPr id="0" name=""/>
        <dsp:cNvSpPr/>
      </dsp:nvSpPr>
      <dsp:spPr>
        <a:xfrm>
          <a:off x="0" y="1377535"/>
          <a:ext cx="7886700" cy="26383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With proper treatment, the disfigurement of low-voltage mouth injuries can be minimized. </a:t>
          </a:r>
        </a:p>
      </dsp:txBody>
      <dsp:txXfrm>
        <a:off x="12879" y="1390414"/>
        <a:ext cx="7860942" cy="238077"/>
      </dsp:txXfrm>
    </dsp:sp>
    <dsp:sp modelId="{0E5093EB-2124-4D65-80CB-7F3B4C4950B5}">
      <dsp:nvSpPr>
        <dsp:cNvPr id="0" name=""/>
        <dsp:cNvSpPr/>
      </dsp:nvSpPr>
      <dsp:spPr>
        <a:xfrm>
          <a:off x="0" y="1673050"/>
          <a:ext cx="7886700" cy="26383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Scarring is almost always present.</a:t>
          </a:r>
        </a:p>
      </dsp:txBody>
      <dsp:txXfrm>
        <a:off x="12879" y="1685929"/>
        <a:ext cx="7860942" cy="2380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72B21-6B81-4FCA-8161-2E28E471811B}">
      <dsp:nvSpPr>
        <dsp:cNvPr id="0" name=""/>
        <dsp:cNvSpPr/>
      </dsp:nvSpPr>
      <dsp:spPr>
        <a:xfrm>
          <a:off x="0" y="62966"/>
          <a:ext cx="5175384" cy="197276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Survival with massive burns is now the rule rather than the exception. </a:t>
          </a:r>
        </a:p>
      </dsp:txBody>
      <dsp:txXfrm>
        <a:off x="96302" y="159268"/>
        <a:ext cx="4982780" cy="1780162"/>
      </dsp:txXfrm>
    </dsp:sp>
    <dsp:sp modelId="{D8BBA4E9-432F-4CA2-BE50-E0FA1B44F5ED}">
      <dsp:nvSpPr>
        <dsp:cNvPr id="0" name=""/>
        <dsp:cNvSpPr/>
      </dsp:nvSpPr>
      <dsp:spPr>
        <a:xfrm>
          <a:off x="0" y="2116373"/>
          <a:ext cx="5175384" cy="197276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However, rates of amputation and significant morbidity from traumatic injuries and burns remain high.</a:t>
          </a:r>
        </a:p>
      </dsp:txBody>
      <dsp:txXfrm>
        <a:off x="96302" y="2212675"/>
        <a:ext cx="4982780" cy="17801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parTxLTRAlign" val="l"/>
            <dgm:param type="parTxRTLAlign" val="r"/>
            <dgm:param type="shpTxLTRAlignCh" val="l"/>
            <dgm:param type="shpTxRTLAlignCh" val="r"/>
            <dgm:param type="stBulletLvl" val="0"/>
            <dgm:param type="txAnchorVert" val="t"/>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CEF57-3E43-421A-802C-92EBB52C60E1}"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28BE7-08D4-4FE1-ACB1-7F4113FD4C7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3"/>
        <p:cNvGrpSpPr/>
        <p:nvPr/>
      </p:nvGrpSpPr>
      <p:grpSpPr>
        <a:xfrm>
          <a:off x="0" y="0"/>
          <a:ext cx="0" cy="0"/>
          <a:chOff x="0" y="0"/>
          <a:chExt cx="0" cy="0"/>
        </a:xfrm>
      </p:grpSpPr>
      <p:sp>
        <p:nvSpPr>
          <p:cNvPr id="114" name="Google Shape;114;gf5ea6845d6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5ea6845d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8"/>
        <p:cNvGrpSpPr/>
        <p:nvPr/>
      </p:nvGrpSpPr>
      <p:grpSpPr>
        <a:xfrm>
          <a:off x="0" y="0"/>
          <a:ext cx="0" cy="0"/>
          <a:chOff x="0" y="0"/>
          <a:chExt cx="0" cy="0"/>
        </a:xfrm>
      </p:grpSpPr>
      <p:sp>
        <p:nvSpPr>
          <p:cNvPr id="119" name="Google Shape;119;gf5ea6845d6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5ea6845d6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gf5ea6845d6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5ea6845d6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1"/>
        <p:cNvGrpSpPr/>
        <p:nvPr/>
      </p:nvGrpSpPr>
      <p:grpSpPr>
        <a:xfrm>
          <a:off x="0" y="0"/>
          <a:ext cx="0" cy="0"/>
          <a:chOff x="0" y="0"/>
          <a:chExt cx="0" cy="0"/>
        </a:xfrm>
      </p:grpSpPr>
      <p:sp>
        <p:nvSpPr>
          <p:cNvPr id="132" name="Google Shape;132;gf5ea6845d6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5ea6845d6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6"/>
        <p:cNvGrpSpPr/>
        <p:nvPr/>
      </p:nvGrpSpPr>
      <p:grpSpPr>
        <a:xfrm>
          <a:off x="0" y="0"/>
          <a:ext cx="0" cy="0"/>
          <a:chOff x="0" y="0"/>
          <a:chExt cx="0" cy="0"/>
        </a:xfrm>
      </p:grpSpPr>
      <p:sp>
        <p:nvSpPr>
          <p:cNvPr id="137" name="Google Shape;137;gf5ea6845d6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5ea6845d6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3"/>
        <p:cNvGrpSpPr/>
        <p:nvPr/>
      </p:nvGrpSpPr>
      <p:grpSpPr>
        <a:xfrm>
          <a:off x="0" y="0"/>
          <a:ext cx="0" cy="0"/>
          <a:chOff x="0" y="0"/>
          <a:chExt cx="0" cy="0"/>
        </a:xfrm>
      </p:grpSpPr>
      <p:sp>
        <p:nvSpPr>
          <p:cNvPr id="144" name="Google Shape;144;gf5ea6845d6_1_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45" name="Google Shape;145;gf5ea6845d6_1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28BE7-08D4-4FE1-ACB1-7F4113FD4C71}"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
        <p:cNvGrpSpPr/>
        <p:nvPr/>
      </p:nvGrpSpPr>
      <p:grpSpPr>
        <a:xfrm>
          <a:off x="0" y="0"/>
          <a:ext cx="0" cy="0"/>
          <a:chOff x="0" y="0"/>
          <a:chExt cx="0" cy="0"/>
        </a:xfrm>
      </p:grpSpPr>
      <p:sp>
        <p:nvSpPr>
          <p:cNvPr id="69" name="Google Shape;69;gf5ea6845d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f5ea6845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3"/>
        <p:cNvGrpSpPr/>
        <p:nvPr/>
      </p:nvGrpSpPr>
      <p:grpSpPr>
        <a:xfrm>
          <a:off x="0" y="0"/>
          <a:ext cx="0" cy="0"/>
          <a:chOff x="0" y="0"/>
          <a:chExt cx="0" cy="0"/>
        </a:xfrm>
      </p:grpSpPr>
      <p:sp>
        <p:nvSpPr>
          <p:cNvPr id="74" name="Google Shape;74;gf5ea6845d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5ea6845d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
        <p:cNvGrpSpPr/>
        <p:nvPr/>
      </p:nvGrpSpPr>
      <p:grpSpPr>
        <a:xfrm>
          <a:off x="0" y="0"/>
          <a:ext cx="0" cy="0"/>
          <a:chOff x="0" y="0"/>
          <a:chExt cx="0" cy="0"/>
        </a:xfrm>
      </p:grpSpPr>
      <p:sp>
        <p:nvSpPr>
          <p:cNvPr id="79" name="Google Shape;79;gf5ea6845d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f5ea6845d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
        <p:cNvGrpSpPr/>
        <p:nvPr/>
      </p:nvGrpSpPr>
      <p:grpSpPr>
        <a:xfrm>
          <a:off x="0" y="0"/>
          <a:ext cx="0" cy="0"/>
          <a:chOff x="0" y="0"/>
          <a:chExt cx="0" cy="0"/>
        </a:xfrm>
      </p:grpSpPr>
      <p:sp>
        <p:nvSpPr>
          <p:cNvPr id="84" name="Google Shape;84;gf5ea6845d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f5ea6845d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0"/>
        <p:cNvGrpSpPr/>
        <p:nvPr/>
      </p:nvGrpSpPr>
      <p:grpSpPr>
        <a:xfrm>
          <a:off x="0" y="0"/>
          <a:ext cx="0" cy="0"/>
          <a:chOff x="0" y="0"/>
          <a:chExt cx="0" cy="0"/>
        </a:xfrm>
      </p:grpSpPr>
      <p:sp>
        <p:nvSpPr>
          <p:cNvPr id="91" name="Google Shape;91;gf5ea6845d6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5ea6845d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6"/>
        <p:cNvGrpSpPr/>
        <p:nvPr/>
      </p:nvGrpSpPr>
      <p:grpSpPr>
        <a:xfrm>
          <a:off x="0" y="0"/>
          <a:ext cx="0" cy="0"/>
          <a:chOff x="0" y="0"/>
          <a:chExt cx="0" cy="0"/>
        </a:xfrm>
      </p:grpSpPr>
      <p:sp>
        <p:nvSpPr>
          <p:cNvPr id="97" name="Google Shape;97;gf5ea6845d6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f5ea6845d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
        <p:cNvGrpSpPr/>
        <p:nvPr/>
      </p:nvGrpSpPr>
      <p:grpSpPr>
        <a:xfrm>
          <a:off x="0" y="0"/>
          <a:ext cx="0" cy="0"/>
          <a:chOff x="0" y="0"/>
          <a:chExt cx="0" cy="0"/>
        </a:xfrm>
      </p:grpSpPr>
      <p:sp>
        <p:nvSpPr>
          <p:cNvPr id="102" name="Google Shape;102;gf5ea6845d6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5ea6845d6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7"/>
        <p:cNvGrpSpPr/>
        <p:nvPr/>
      </p:nvGrpSpPr>
      <p:grpSpPr>
        <a:xfrm>
          <a:off x="0" y="0"/>
          <a:ext cx="0" cy="0"/>
          <a:chOff x="0" y="0"/>
          <a:chExt cx="0" cy="0"/>
        </a:xfrm>
      </p:grpSpPr>
      <p:sp>
        <p:nvSpPr>
          <p:cNvPr id="108" name="Google Shape;108;gf5ea6845d6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5ea6845d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E420EF4-C8B9-462D-A7C9-A570BFED15C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B0EAD-3E97-40EB-9169-DB7A6278CE3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E420EF4-C8B9-462D-A7C9-A570BFED15C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B0EAD-3E97-40EB-9169-DB7A6278CE3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E420EF4-C8B9-462D-A7C9-A570BFED15C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B0EAD-3E97-40EB-9169-DB7A6278CE34}"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E420EF4-C8B9-462D-A7C9-A570BFED15C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B0EAD-3E97-40EB-9169-DB7A6278CE3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E420EF4-C8B9-462D-A7C9-A570BFED15C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B0EAD-3E97-40EB-9169-DB7A6278CE3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E420EF4-C8B9-462D-A7C9-A570BFED15C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B0EAD-3E97-40EB-9169-DB7A6278CE3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E420EF4-C8B9-462D-A7C9-A570BFED15C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B0EAD-3E97-40EB-9169-DB7A6278CE3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E420EF4-C8B9-462D-A7C9-A570BFED15C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B0EAD-3E97-40EB-9169-DB7A6278CE3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20EF4-C8B9-462D-A7C9-A570BFED15C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B0EAD-3E97-40EB-9169-DB7A6278CE3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E420EF4-C8B9-462D-A7C9-A570BFED15C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B0EAD-3E97-40EB-9169-DB7A6278CE3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E420EF4-C8B9-462D-A7C9-A570BFED15C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B0EAD-3E97-40EB-9169-DB7A6278CE3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E420EF4-C8B9-462D-A7C9-A570BFED15C1}"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C0B0EAD-3E97-40EB-9169-DB7A6278CE3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b="1" dirty="0">
                <a:solidFill>
                  <a:schemeClr val="tx2">
                    <a:lumMod val="60000"/>
                    <a:lumOff val="40000"/>
                  </a:schemeClr>
                </a:solidFill>
              </a:rPr>
              <a:t>CHEMICAL BURNS</a:t>
            </a:r>
            <a:endParaRPr lang="en-GB" b="1" dirty="0">
              <a:solidFill>
                <a:schemeClr val="tx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0" y="101000"/>
            <a:ext cx="8520600" cy="3302700"/>
          </a:xfrm>
          <a:prstGeom prst="rect">
            <a:avLst/>
          </a:prstGeom>
        </p:spPr>
        <p:txBody>
          <a:bodyPr spcFirstLastPara="1" wrap="square" lIns="91425" tIns="91425" rIns="91425" bIns="91425" anchor="t" anchorCtr="0">
            <a:normAutofit fontScale="50000" lnSpcReduction="20000"/>
          </a:bodyPr>
          <a:lstStyle/>
          <a:p>
            <a:pPr marL="0" lvl="0" indent="0" algn="l" rtl="0">
              <a:lnSpc>
                <a:spcPct val="90000"/>
              </a:lnSpc>
              <a:spcBef>
                <a:spcPts val="0"/>
              </a:spcBef>
              <a:spcAft>
                <a:spcPts val="0"/>
              </a:spcAft>
              <a:buClr>
                <a:srgbClr val="000000"/>
              </a:buClr>
              <a:buSzPct val="100000"/>
              <a:buFont typeface="Arial" panose="020B0604020202020204"/>
              <a:buNone/>
            </a:pPr>
            <a:r>
              <a:rPr lang="en-GB" sz="3200" b="1">
                <a:solidFill>
                  <a:schemeClr val="tx2">
                    <a:lumMod val="60000"/>
                    <a:lumOff val="40000"/>
                  </a:schemeClr>
                </a:solidFill>
                <a:latin typeface="Calibri" panose="020F0502020204030204"/>
                <a:ea typeface="Calibri" panose="020F0502020204030204"/>
                <a:cs typeface="Calibri" panose="020F0502020204030204"/>
                <a:sym typeface="Calibri" panose="020F0502020204030204"/>
              </a:rPr>
              <a:t> </a:t>
            </a:r>
            <a:r>
              <a:rPr lang="en-GB" sz="3200" b="1">
                <a:solidFill>
                  <a:schemeClr val="tx2">
                    <a:lumMod val="60000"/>
                    <a:lumOff val="40000"/>
                  </a:schemeClr>
                </a:solidFill>
                <a:latin typeface="Playfair Display"/>
                <a:ea typeface="Playfair Display"/>
                <a:cs typeface="Playfair Display"/>
                <a:sym typeface="Playfair Display"/>
              </a:rPr>
              <a:t>In dermal exposures, consider the following:</a:t>
            </a:r>
            <a:endParaRPr sz="2800">
              <a:solidFill>
                <a:schemeClr val="tx2">
                  <a:lumMod val="60000"/>
                  <a:lumOff val="40000"/>
                </a:schemeClr>
              </a:solidFill>
              <a:latin typeface="Playfair Display"/>
              <a:ea typeface="Playfair Display"/>
              <a:cs typeface="Playfair Display"/>
              <a:sym typeface="Playfair Display"/>
            </a:endParaRPr>
          </a:p>
          <a:p>
            <a:pPr marL="228600" lvl="0" indent="-148590" algn="l" rtl="0">
              <a:lnSpc>
                <a:spcPct val="90000"/>
              </a:lnSpc>
              <a:spcBef>
                <a:spcPts val="1000"/>
              </a:spcBef>
              <a:spcAft>
                <a:spcPts val="0"/>
              </a:spcAft>
              <a:buClr>
                <a:srgbClr val="000000"/>
              </a:buClr>
              <a:buSzPct val="100000"/>
              <a:buFont typeface="Playfair Display"/>
              <a:buChar char="•"/>
            </a:pPr>
            <a:r>
              <a:rPr lang="en-US" sz="4000" dirty="0">
                <a:sym typeface="Playfair Display"/>
              </a:rPr>
              <a:t>Size</a:t>
            </a:r>
            <a:endParaRPr lang="en-US" sz="4000" dirty="0">
              <a:sym typeface="Playfair Display"/>
            </a:endParaRPr>
          </a:p>
          <a:p>
            <a:pPr marL="228600" lvl="0" indent="-148590" algn="l" rtl="0">
              <a:lnSpc>
                <a:spcPct val="90000"/>
              </a:lnSpc>
              <a:spcBef>
                <a:spcPts val="1000"/>
              </a:spcBef>
              <a:spcAft>
                <a:spcPts val="0"/>
              </a:spcAft>
              <a:buClr>
                <a:srgbClr val="000000"/>
              </a:buClr>
              <a:buSzPct val="100000"/>
              <a:buFont typeface="Playfair Display"/>
              <a:buChar char="•"/>
            </a:pPr>
            <a:r>
              <a:rPr lang="en-US" sz="4000" dirty="0">
                <a:sym typeface="Playfair Display"/>
              </a:rPr>
              <a:t>Depth</a:t>
            </a:r>
            <a:endParaRPr lang="en-US" sz="4000" dirty="0">
              <a:sym typeface="Playfair Display"/>
            </a:endParaRPr>
          </a:p>
          <a:p>
            <a:pPr marL="228600" lvl="0" indent="-148590" algn="l" rtl="0">
              <a:lnSpc>
                <a:spcPct val="90000"/>
              </a:lnSpc>
              <a:spcBef>
                <a:spcPts val="1000"/>
              </a:spcBef>
              <a:spcAft>
                <a:spcPts val="0"/>
              </a:spcAft>
              <a:buClr>
                <a:srgbClr val="000000"/>
              </a:buClr>
              <a:buSzPct val="100000"/>
              <a:buFont typeface="Playfair Display"/>
              <a:buChar char="•"/>
            </a:pPr>
            <a:r>
              <a:rPr lang="en-US" sz="4000" dirty="0">
                <a:sym typeface="Playfair Display"/>
              </a:rPr>
              <a:t>Location</a:t>
            </a:r>
            <a:endParaRPr lang="en-US" sz="4000" dirty="0">
              <a:sym typeface="Playfair Display"/>
            </a:endParaRPr>
          </a:p>
          <a:p>
            <a:pPr marL="228600" lvl="0" indent="-148590" algn="l" rtl="0">
              <a:lnSpc>
                <a:spcPct val="90000"/>
              </a:lnSpc>
              <a:spcBef>
                <a:spcPts val="1000"/>
              </a:spcBef>
              <a:spcAft>
                <a:spcPts val="0"/>
              </a:spcAft>
              <a:buClr>
                <a:srgbClr val="000000"/>
              </a:buClr>
              <a:buSzPct val="100000"/>
              <a:buFont typeface="Playfair Display"/>
              <a:buChar char="•"/>
            </a:pPr>
            <a:r>
              <a:rPr lang="en-US" sz="4000" dirty="0">
                <a:sym typeface="Playfair Display"/>
              </a:rPr>
              <a:t>Circumferential burns</a:t>
            </a:r>
            <a:endParaRPr lang="en-US" sz="4000" dirty="0">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GB" sz="3200" b="1">
                <a:solidFill>
                  <a:schemeClr val="tx2">
                    <a:lumMod val="60000"/>
                    <a:lumOff val="40000"/>
                  </a:schemeClr>
                </a:solidFill>
                <a:latin typeface="Playfair Display"/>
                <a:ea typeface="Playfair Display"/>
                <a:cs typeface="Playfair Display"/>
                <a:sym typeface="Playfair Display"/>
              </a:rPr>
              <a:t>in ocular and periorbital exposures, consider the following</a:t>
            </a:r>
            <a:r>
              <a:rPr lang="en-GB" sz="2800">
                <a:solidFill>
                  <a:srgbClr val="E6B8AF"/>
                </a:solidFill>
                <a:latin typeface="Playfair Display"/>
                <a:ea typeface="Playfair Display"/>
                <a:cs typeface="Playfair Display"/>
                <a:sym typeface="Playfair Display"/>
              </a:rPr>
              <a:t>:</a:t>
            </a:r>
            <a:endParaRPr sz="2800">
              <a:solidFill>
                <a:srgbClr val="E6B8AF"/>
              </a:solidFill>
              <a:latin typeface="Playfair Display"/>
              <a:ea typeface="Playfair Display"/>
              <a:cs typeface="Playfair Display"/>
              <a:sym typeface="Playfair Display"/>
            </a:endParaRPr>
          </a:p>
          <a:p>
            <a:pPr marL="228600" lvl="0" indent="-148590" algn="l" rtl="0">
              <a:lnSpc>
                <a:spcPct val="90000"/>
              </a:lnSpc>
              <a:spcBef>
                <a:spcPts val="1000"/>
              </a:spcBef>
              <a:spcAft>
                <a:spcPts val="0"/>
              </a:spcAft>
              <a:buClr>
                <a:srgbClr val="000000"/>
              </a:buClr>
              <a:buSzPct val="100000"/>
              <a:buFont typeface="Playfair Display"/>
              <a:buChar char="•"/>
            </a:pPr>
            <a:r>
              <a:rPr lang="en-US" sz="4000" dirty="0">
                <a:sym typeface="Playfair Display"/>
              </a:rPr>
              <a:t>Visual acuity</a:t>
            </a:r>
            <a:endParaRPr lang="en-US" sz="4000" dirty="0">
              <a:sym typeface="Playfair Display"/>
            </a:endParaRPr>
          </a:p>
          <a:p>
            <a:pPr marL="228600" lvl="0" indent="-148590" algn="l" rtl="0">
              <a:lnSpc>
                <a:spcPct val="90000"/>
              </a:lnSpc>
              <a:spcBef>
                <a:spcPts val="1000"/>
              </a:spcBef>
              <a:spcAft>
                <a:spcPts val="0"/>
              </a:spcAft>
              <a:buClr>
                <a:srgbClr val="000000"/>
              </a:buClr>
              <a:buSzPct val="100000"/>
              <a:buFont typeface="Playfair Display"/>
              <a:buChar char="•"/>
            </a:pPr>
            <a:r>
              <a:rPr lang="en-US" sz="4000" dirty="0">
                <a:sym typeface="Playfair Display"/>
              </a:rPr>
              <a:t>Scleral and corneal lesions (eg, ulcerations, fluorescein uptake)</a:t>
            </a:r>
            <a:endParaRPr lang="en-US" sz="4000" dirty="0">
              <a:sym typeface="Playfair Display"/>
            </a:endParaRPr>
          </a:p>
          <a:p>
            <a:pPr marL="228600" lvl="0" indent="-148590" algn="l" rtl="0">
              <a:lnSpc>
                <a:spcPct val="90000"/>
              </a:lnSpc>
              <a:spcBef>
                <a:spcPts val="1000"/>
              </a:spcBef>
              <a:spcAft>
                <a:spcPts val="0"/>
              </a:spcAft>
              <a:buClr>
                <a:srgbClr val="000000"/>
              </a:buClr>
              <a:buSzPct val="100000"/>
              <a:buFont typeface="Playfair Display"/>
              <a:buChar char="•"/>
            </a:pPr>
            <a:r>
              <a:rPr lang="en-US" sz="4000" dirty="0">
                <a:sym typeface="Playfair Display"/>
              </a:rPr>
              <a:t>Leakage of vitreous humor</a:t>
            </a:r>
            <a:endParaRPr lang="en-US" sz="4000" dirty="0">
              <a:sym typeface="Playfair Display"/>
            </a:endParaRPr>
          </a:p>
          <a:p>
            <a:pPr marL="228600" lvl="0" indent="-50800" algn="l" rtl="0">
              <a:lnSpc>
                <a:spcPct val="90000"/>
              </a:lnSpc>
              <a:spcBef>
                <a:spcPts val="1000"/>
              </a:spcBef>
              <a:spcAft>
                <a:spcPts val="0"/>
              </a:spcAft>
              <a:buClr>
                <a:srgbClr val="000000"/>
              </a:buClr>
              <a:buSzPct val="100000"/>
              <a:buFont typeface="Arial" panose="020B0604020202020204"/>
              <a:buNone/>
            </a:pPr>
            <a:endParaRPr sz="2800">
              <a:solidFill>
                <a:srgbClr val="000000"/>
              </a:solidFill>
              <a:latin typeface="Playfair Display"/>
              <a:ea typeface="Playfair Display"/>
              <a:cs typeface="Playfair Display"/>
              <a:sym typeface="Playfair Display"/>
            </a:endParaRPr>
          </a:p>
          <a:p>
            <a:pPr marL="0" lvl="0" indent="0" algn="l" rtl="0">
              <a:spcBef>
                <a:spcPts val="0"/>
              </a:spcBef>
              <a:spcAft>
                <a:spcPts val="1200"/>
              </a:spcAft>
              <a:buNone/>
            </a:p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191150" y="2039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PreHospital care </a:t>
            </a:r>
            <a:endParaRPr lang="en-GB"/>
          </a:p>
        </p:txBody>
      </p:sp>
      <p:sp>
        <p:nvSpPr>
          <p:cNvPr id="123" name="Google Shape;123;p23"/>
          <p:cNvSpPr txBox="1">
            <a:spLocks noGrp="1"/>
          </p:cNvSpPr>
          <p:nvPr>
            <p:ph type="body" idx="1"/>
          </p:nvPr>
        </p:nvSpPr>
        <p:spPr>
          <a:xfrm>
            <a:off x="191150" y="784125"/>
            <a:ext cx="8520600" cy="3302700"/>
          </a:xfrm>
          <a:prstGeom prst="rect">
            <a:avLst/>
          </a:prstGeom>
        </p:spPr>
        <p:txBody>
          <a:bodyPr spcFirstLastPara="1" wrap="square" lIns="91425" tIns="91425" rIns="91425" bIns="91425" anchor="t" anchorCtr="0">
            <a:normAutofit/>
          </a:bodyPr>
          <a:lstStyle/>
          <a:p>
            <a:pPr marL="457200" lvl="0" indent="-371475" algn="l" rtl="0">
              <a:lnSpc>
                <a:spcPct val="80000"/>
              </a:lnSpc>
              <a:spcBef>
                <a:spcPts val="0"/>
              </a:spcBef>
              <a:spcAft>
                <a:spcPts val="0"/>
              </a:spcAft>
              <a:buClr>
                <a:srgbClr val="000000"/>
              </a:buClr>
              <a:buSzPts val="1450"/>
              <a:buFont typeface="Playfair Display"/>
              <a:buChar char="•"/>
            </a:pPr>
            <a:r>
              <a:rPr lang="en-US" sz="1800" dirty="0">
                <a:sym typeface="Playfair Display"/>
              </a:rPr>
              <a:t>Remove contaminated clothes and jewelry </a:t>
            </a:r>
            <a:endParaRPr lang="en-US" sz="1800" dirty="0">
              <a:sym typeface="Playfair Display"/>
            </a:endParaRPr>
          </a:p>
          <a:p>
            <a:pPr marL="457200" lvl="0" indent="-371475" algn="l" rtl="0">
              <a:lnSpc>
                <a:spcPct val="80000"/>
              </a:lnSpc>
              <a:spcBef>
                <a:spcPts val="0"/>
              </a:spcBef>
              <a:spcAft>
                <a:spcPts val="0"/>
              </a:spcAft>
              <a:buClr>
                <a:srgbClr val="000000"/>
              </a:buClr>
              <a:buSzPts val="1450"/>
              <a:buFont typeface="Playfair Display"/>
              <a:buChar char="•"/>
            </a:pPr>
            <a:r>
              <a:rPr lang="en-US" sz="1800" dirty="0">
                <a:sym typeface="Playfair Display"/>
              </a:rPr>
              <a:t>Remove any foreign objects from the affected body part</a:t>
            </a:r>
            <a:endParaRPr lang="en-US" sz="1800" dirty="0">
              <a:sym typeface="Playfair Display"/>
            </a:endParaRPr>
          </a:p>
          <a:p>
            <a:pPr marL="457200" lvl="0" indent="-390525" algn="l" rtl="0">
              <a:lnSpc>
                <a:spcPct val="80000"/>
              </a:lnSpc>
              <a:spcBef>
                <a:spcPts val="0"/>
              </a:spcBef>
              <a:spcAft>
                <a:spcPts val="0"/>
              </a:spcAft>
              <a:buClr>
                <a:srgbClr val="000000"/>
              </a:buClr>
              <a:buSzPts val="1750"/>
              <a:buFont typeface="Playfair Display"/>
              <a:buChar char="•"/>
            </a:pPr>
            <a:r>
              <a:rPr lang="en-US" sz="1800" dirty="0">
                <a:sym typeface="Playfair Display"/>
              </a:rPr>
              <a:t>Gently brush away any solid materials. If the chemical is in the powder form brush off as much as possible before using water. </a:t>
            </a:r>
            <a:endParaRPr lang="en-US" sz="1800" dirty="0">
              <a:sym typeface="Playfair Display"/>
            </a:endParaRPr>
          </a:p>
          <a:p>
            <a:pPr marL="457200" lvl="0" indent="-390525" algn="l" rtl="0">
              <a:lnSpc>
                <a:spcPct val="80000"/>
              </a:lnSpc>
              <a:spcBef>
                <a:spcPts val="0"/>
              </a:spcBef>
              <a:spcAft>
                <a:spcPts val="0"/>
              </a:spcAft>
              <a:buClr>
                <a:srgbClr val="000000"/>
              </a:buClr>
              <a:buSzPts val="1750"/>
              <a:buFont typeface="Playfair Display"/>
              <a:buChar char="•"/>
            </a:pPr>
            <a:r>
              <a:rPr lang="en-US" sz="1800" dirty="0">
                <a:sym typeface="Playfair Display"/>
              </a:rPr>
              <a:t>Wash the injured area to dilute or remove the substance, using large volumes of water. Wash for at least 20 minutes</a:t>
            </a:r>
            <a:br>
              <a:rPr lang="en-US" sz="1800" dirty="0">
                <a:sym typeface="Playfair Display"/>
              </a:rPr>
            </a:br>
            <a:r>
              <a:rPr lang="en-US" sz="1800" dirty="0">
                <a:sym typeface="Playfair Display"/>
              </a:rPr>
              <a:t> *Especially wash away any chemical in your or the person's eye. Sometimes the best way to get large amounts of water to your eye is to step into the shower.</a:t>
            </a:r>
            <a:endParaRPr lang="en-US" sz="1800" dirty="0">
              <a:sym typeface="Playfair Display"/>
            </a:endParaRPr>
          </a:p>
          <a:p>
            <a:pPr marL="0" lvl="0" indent="0" algn="l" rtl="0">
              <a:lnSpc>
                <a:spcPct val="80000"/>
              </a:lnSpc>
              <a:spcBef>
                <a:spcPts val="0"/>
              </a:spcBef>
              <a:spcAft>
                <a:spcPts val="0"/>
              </a:spcAft>
              <a:buClr>
                <a:srgbClr val="000000"/>
              </a:buClr>
              <a:buSzPts val="688"/>
              <a:buFont typeface="Arial" panose="020B0604020202020204"/>
              <a:buNone/>
            </a:pPr>
            <a:endParaRPr sz="1450">
              <a:solidFill>
                <a:srgbClr val="000000"/>
              </a:solidFill>
              <a:latin typeface="Playfair Display"/>
              <a:ea typeface="Playfair Display"/>
              <a:cs typeface="Playfair Display"/>
              <a:sym typeface="Playfair Display"/>
            </a:endParaRPr>
          </a:p>
          <a:p>
            <a:pPr marL="0" lvl="0" indent="0" algn="l" rtl="0">
              <a:lnSpc>
                <a:spcPct val="80000"/>
              </a:lnSpc>
              <a:spcBef>
                <a:spcPts val="0"/>
              </a:spcBef>
              <a:spcAft>
                <a:spcPts val="0"/>
              </a:spcAft>
              <a:buClr>
                <a:srgbClr val="000000"/>
              </a:buClr>
              <a:buSzPts val="688"/>
              <a:buFont typeface="Arial" panose="020B0604020202020204"/>
              <a:buNone/>
            </a:pPr>
            <a:endParaRPr sz="3075" b="1">
              <a:solidFill>
                <a:schemeClr val="lt1"/>
              </a:solidFill>
              <a:latin typeface="Playfair Display"/>
              <a:ea typeface="Playfair Display"/>
              <a:cs typeface="Playfair Display"/>
              <a:sym typeface="Playfair Display"/>
            </a:endParaRPr>
          </a:p>
          <a:p>
            <a:pPr marL="0" lvl="0" indent="0" algn="l" rtl="0">
              <a:lnSpc>
                <a:spcPct val="80000"/>
              </a:lnSpc>
              <a:spcBef>
                <a:spcPts val="0"/>
              </a:spcBef>
              <a:spcAft>
                <a:spcPts val="0"/>
              </a:spcAft>
              <a:buClr>
                <a:srgbClr val="000000"/>
              </a:buClr>
              <a:buSzPts val="688"/>
              <a:buFont typeface="Arial" panose="020B0604020202020204"/>
              <a:buNone/>
            </a:pPr>
            <a:endParaRPr sz="3075" b="1">
              <a:solidFill>
                <a:schemeClr val="lt1"/>
              </a:solidFill>
              <a:latin typeface="Playfair Display"/>
              <a:ea typeface="Playfair Display"/>
              <a:cs typeface="Playfair Display"/>
              <a:sym typeface="Playfair Display"/>
            </a:endParaRPr>
          </a:p>
          <a:p>
            <a:pPr marL="0" lvl="0" indent="0" algn="l" rtl="0">
              <a:lnSpc>
                <a:spcPct val="95000"/>
              </a:lnSpc>
              <a:spcBef>
                <a:spcPts val="0"/>
              </a:spcBef>
              <a:spcAft>
                <a:spcPts val="1200"/>
              </a:spcAft>
              <a:buSzPts val="688"/>
              <a:buNone/>
            </a:pPr>
            <a:endParaRPr sz="825">
              <a:latin typeface="Playfair Display"/>
              <a:ea typeface="Playfair Display"/>
              <a:cs typeface="Playfair Display"/>
              <a:sym typeface="Playfair Display"/>
            </a:endParaRPr>
          </a:p>
        </p:txBody>
      </p:sp>
      <p:sp>
        <p:nvSpPr>
          <p:cNvPr id="124" name="Google Shape;124;p23"/>
          <p:cNvSpPr txBox="1"/>
          <p:nvPr/>
        </p:nvSpPr>
        <p:spPr>
          <a:xfrm>
            <a:off x="0" y="2632025"/>
            <a:ext cx="9144000" cy="21202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ym typeface="Playfair Display"/>
              </a:rPr>
              <a:t>If contamination with metallic lithium, sodium, potassium, or magnesium has occurred, irrigation with water can result in a chemical reaction that causes burns to worsen. In these situations, the area should be covered with mineral oil and the metallic pieces should be removed with forceps and placed in mineral oi</a:t>
            </a:r>
            <a:endParaRPr lang="en-US" dirty="0">
              <a:sym typeface="Playfair Display"/>
            </a:endParaRPr>
          </a:p>
          <a:p>
            <a:pPr marL="0" lvl="0" indent="0" algn="l" rtl="0">
              <a:spcBef>
                <a:spcPts val="0"/>
              </a:spcBef>
              <a:spcAft>
                <a:spcPts val="0"/>
              </a:spcAft>
              <a:buNone/>
            </a:pPr>
            <a:endParaRPr lang="en-US" dirty="0">
              <a:sym typeface="Playfair Display"/>
            </a:endParaRPr>
          </a:p>
          <a:p>
            <a:pPr marL="0" lvl="0" indent="0" algn="l" rtl="0">
              <a:spcBef>
                <a:spcPts val="0"/>
              </a:spcBef>
              <a:spcAft>
                <a:spcPts val="0"/>
              </a:spcAft>
              <a:buNone/>
            </a:pPr>
            <a:r>
              <a:rPr lang="en-US" dirty="0">
                <a:sym typeface="Playfair Display"/>
              </a:rPr>
              <a:t>If contamination with white phosphorus has occurred, thoroughly irrigate the area with water then cover the area with water-soaked gauze. Keep the area moist at all times.</a:t>
            </a:r>
            <a:endParaRPr lang="en-US" dirty="0">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990"/>
              <a:buFont typeface="Arial" panose="020B0604020202020204"/>
              <a:buNone/>
            </a:pPr>
            <a:r>
              <a:rPr lang="en-GB" sz="3960" b="0">
                <a:solidFill>
                  <a:schemeClr val="tx2">
                    <a:lumMod val="60000"/>
                    <a:lumOff val="40000"/>
                  </a:schemeClr>
                </a:solidFill>
                <a:latin typeface="Playfair Display"/>
                <a:ea typeface="Playfair Display"/>
                <a:cs typeface="Playfair Display"/>
                <a:sym typeface="Playfair Display"/>
              </a:rPr>
              <a:t>Emergency Department care:</a:t>
            </a:r>
            <a:endParaRPr lang="en-GB" sz="3960" b="0">
              <a:solidFill>
                <a:schemeClr val="tx2">
                  <a:lumMod val="60000"/>
                  <a:lumOff val="40000"/>
                </a:schemeClr>
              </a:solidFill>
              <a:latin typeface="Playfair Display"/>
              <a:ea typeface="Playfair Display"/>
              <a:cs typeface="Playfair Display"/>
              <a:sym typeface="Playfair Display"/>
            </a:endParaRPr>
          </a:p>
        </p:txBody>
      </p:sp>
      <p:sp>
        <p:nvSpPr>
          <p:cNvPr id="130" name="Google Shape;130;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25000"/>
          </a:bodyPr>
          <a:lstStyle/>
          <a:p>
            <a:pPr marL="0" lvl="0" indent="0" algn="l" rtl="0">
              <a:lnSpc>
                <a:spcPct val="80000"/>
              </a:lnSpc>
              <a:spcBef>
                <a:spcPts val="0"/>
              </a:spcBef>
              <a:spcAft>
                <a:spcPts val="0"/>
              </a:spcAft>
              <a:buSzPts val="852"/>
              <a:buNone/>
            </a:pPr>
            <a:r>
              <a:rPr lang="en-US" sz="7385" dirty="0">
                <a:sym typeface="Playfair Display"/>
              </a:rPr>
              <a:t>Evaluate ABC (Airway, Breathing,Circulation)</a:t>
            </a:r>
            <a:endParaRPr lang="en-US" sz="7385" dirty="0">
              <a:sym typeface="Playfair Display"/>
            </a:endParaRPr>
          </a:p>
          <a:p>
            <a:pPr marL="0" lvl="0" indent="0" algn="l" rtl="0">
              <a:lnSpc>
                <a:spcPct val="80000"/>
              </a:lnSpc>
              <a:spcBef>
                <a:spcPts val="0"/>
              </a:spcBef>
              <a:spcAft>
                <a:spcPts val="0"/>
              </a:spcAft>
              <a:buSzPts val="852"/>
              <a:buNone/>
            </a:pPr>
            <a:r>
              <a:rPr lang="en-US" sz="7385" dirty="0">
                <a:sym typeface="Playfair Display"/>
              </a:rPr>
              <a:t>Start decontamination:</a:t>
            </a:r>
            <a:endParaRPr lang="en-US" sz="7385" dirty="0">
              <a:sym typeface="Playfair Display"/>
            </a:endParaRPr>
          </a:p>
          <a:p>
            <a:pPr marL="0" lvl="0" indent="0" algn="l" rtl="0">
              <a:lnSpc>
                <a:spcPct val="80000"/>
              </a:lnSpc>
              <a:spcBef>
                <a:spcPts val="0"/>
              </a:spcBef>
              <a:spcAft>
                <a:spcPts val="0"/>
              </a:spcAft>
              <a:buSzPts val="852"/>
              <a:buNone/>
            </a:pPr>
            <a:r>
              <a:rPr lang="en-US" sz="7385" dirty="0">
                <a:sym typeface="Playfair Display"/>
              </a:rPr>
              <a:t>The first priority in treatment is to ensure complete removal of the offending agent. Continuous water irrigation remains the most preferred method of decontamination.</a:t>
            </a:r>
            <a:endParaRPr lang="en-US" sz="7385" dirty="0">
              <a:sym typeface="Playfair Display"/>
            </a:endParaRPr>
          </a:p>
          <a:p>
            <a:pPr marL="0" lvl="0" indent="0" algn="l" rtl="0">
              <a:lnSpc>
                <a:spcPct val="80000"/>
              </a:lnSpc>
              <a:spcBef>
                <a:spcPts val="0"/>
              </a:spcBef>
              <a:spcAft>
                <a:spcPts val="0"/>
              </a:spcAft>
              <a:buSzPts val="852"/>
              <a:buNone/>
            </a:pPr>
            <a:r>
              <a:rPr lang="en-US" sz="7385" dirty="0">
                <a:sym typeface="Playfair Display"/>
              </a:rPr>
              <a:t>Pressure is the Key to effective irrigation, Low-pressure is desired; high pressures may exacerbate the tissue injury.</a:t>
            </a:r>
            <a:endParaRPr lang="en-US" sz="7385" dirty="0">
              <a:sym typeface="Playfair Display"/>
            </a:endParaRPr>
          </a:p>
          <a:p>
            <a:pPr marL="0" lvl="0" indent="0" algn="l" rtl="0">
              <a:lnSpc>
                <a:spcPct val="80000"/>
              </a:lnSpc>
              <a:spcBef>
                <a:spcPts val="0"/>
              </a:spcBef>
              <a:spcAft>
                <a:spcPts val="0"/>
              </a:spcAft>
              <a:buSzPts val="852"/>
              <a:buNone/>
            </a:pPr>
            <a:r>
              <a:rPr lang="en-US" sz="7385" dirty="0">
                <a:sym typeface="Playfair Display"/>
              </a:rPr>
              <a:t>Using litmus paper to measure the pH of the affected area or the irrigating solution is helpful.</a:t>
            </a:r>
            <a:endParaRPr lang="en-US" sz="7385" dirty="0">
              <a:sym typeface="Playfair Display"/>
            </a:endParaRPr>
          </a:p>
          <a:p>
            <a:pPr marL="0" lvl="0" indent="0" algn="l" rtl="0">
              <a:lnSpc>
                <a:spcPct val="100000"/>
              </a:lnSpc>
              <a:spcBef>
                <a:spcPts val="1200"/>
              </a:spcBef>
              <a:spcAft>
                <a:spcPts val="0"/>
              </a:spcAft>
              <a:buClr>
                <a:srgbClr val="000000"/>
              </a:buClr>
              <a:buFont typeface="Arial" panose="020B0604020202020204"/>
              <a:buNone/>
            </a:pPr>
            <a:r>
              <a:rPr lang="en-US" sz="7385" dirty="0">
                <a:sym typeface="Playfair Display"/>
              </a:rPr>
              <a:t>Complete removal and neutralization of concentrated acids and alkalis may require several hours of irrigation.</a:t>
            </a:r>
            <a:endParaRPr lang="en-US" sz="7385" dirty="0">
              <a:sym typeface="Playfair Display"/>
            </a:endParaRPr>
          </a:p>
          <a:p>
            <a:pPr marL="0" lvl="0" indent="-95250" algn="l" rtl="0">
              <a:lnSpc>
                <a:spcPct val="100000"/>
              </a:lnSpc>
              <a:spcBef>
                <a:spcPts val="0"/>
              </a:spcBef>
              <a:spcAft>
                <a:spcPts val="0"/>
              </a:spcAft>
              <a:buClr>
                <a:srgbClr val="000000"/>
              </a:buClr>
              <a:buSzPts val="1500"/>
              <a:buFont typeface="Arial" panose="020B0604020202020204"/>
              <a:buChar char="•"/>
            </a:pPr>
            <a:r>
              <a:rPr lang="en-US" sz="7385" dirty="0">
                <a:sym typeface="Playfair Display"/>
              </a:rPr>
              <a:t>Start treatment with specific antidotes if applicable (only after initial thorough irrigation with water )</a:t>
            </a:r>
            <a:endParaRPr lang="en-US" sz="7385" dirty="0">
              <a:sym typeface="Playfair Display"/>
            </a:endParaRPr>
          </a:p>
          <a:p>
            <a:pPr marL="0" lvl="0" indent="0" algn="l" rtl="0">
              <a:lnSpc>
                <a:spcPct val="100000"/>
              </a:lnSpc>
              <a:spcBef>
                <a:spcPts val="0"/>
              </a:spcBef>
              <a:spcAft>
                <a:spcPts val="0"/>
              </a:spcAft>
              <a:buClr>
                <a:srgbClr val="000000"/>
              </a:buClr>
              <a:buSzPts val="3200"/>
              <a:buFont typeface="Arial" panose="020B0604020202020204"/>
              <a:buNone/>
            </a:pPr>
            <a:endParaRPr sz="1500">
              <a:solidFill>
                <a:srgbClr val="DD7E6B"/>
              </a:solidFill>
              <a:latin typeface="Playfair Display"/>
              <a:ea typeface="Playfair Display"/>
              <a:cs typeface="Playfair Display"/>
              <a:sym typeface="Playfair Display"/>
            </a:endParaRPr>
          </a:p>
          <a:p>
            <a:pPr marL="0" lvl="0" indent="0" algn="l" rtl="0">
              <a:lnSpc>
                <a:spcPct val="95000"/>
              </a:lnSpc>
              <a:spcBef>
                <a:spcPts val="0"/>
              </a:spcBef>
              <a:spcAft>
                <a:spcPts val="1200"/>
              </a:spcAft>
              <a:buSzPts val="852"/>
              <a:buNone/>
            </a:pPr>
            <a:endParaRPr sz="1500">
              <a:solidFill>
                <a:srgbClr val="000000"/>
              </a:solidFill>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body" idx="1"/>
          </p:nvPr>
        </p:nvSpPr>
        <p:spPr>
          <a:xfrm>
            <a:off x="70325" y="261200"/>
            <a:ext cx="8601300" cy="4390200"/>
          </a:xfrm>
          <a:prstGeom prst="rect">
            <a:avLst/>
          </a:prstGeom>
        </p:spPr>
        <p:txBody>
          <a:bodyPr spcFirstLastPara="1" wrap="square" lIns="91425" tIns="91425" rIns="91425" bIns="91425" anchor="t" anchorCtr="0">
            <a:normAutofit fontScale="25000" lnSpcReduction="20000"/>
          </a:bodyPr>
          <a:lstStyle/>
          <a:p>
            <a:pPr marL="0" lvl="0" indent="-109855" algn="l" rtl="0">
              <a:lnSpc>
                <a:spcPct val="90000"/>
              </a:lnSpc>
              <a:spcBef>
                <a:spcPts val="0"/>
              </a:spcBef>
              <a:spcAft>
                <a:spcPts val="0"/>
              </a:spcAft>
              <a:buClr>
                <a:srgbClr val="000000"/>
              </a:buClr>
              <a:buSzPct val="100000"/>
              <a:buFont typeface="Playfair Display"/>
              <a:buChar char="•"/>
            </a:pPr>
            <a:r>
              <a:rPr lang="en-US" sz="8000" dirty="0">
                <a:sym typeface="Playfair Display"/>
              </a:rPr>
              <a:t>After initial decontamination, the patient must be treated as a typical burn patient:</a:t>
            </a:r>
            <a:endParaRPr lang="en-US" sz="8000" dirty="0">
              <a:sym typeface="Playfair Display"/>
            </a:endParaRPr>
          </a:p>
          <a:p>
            <a:pPr marL="0" lvl="0" indent="-109855" algn="l" rtl="0">
              <a:lnSpc>
                <a:spcPct val="90000"/>
              </a:lnSpc>
              <a:spcBef>
                <a:spcPts val="0"/>
              </a:spcBef>
              <a:spcAft>
                <a:spcPts val="0"/>
              </a:spcAft>
              <a:buClr>
                <a:srgbClr val="000000"/>
              </a:buClr>
              <a:buSzPct val="100000"/>
              <a:buFont typeface="Playfair Display"/>
              <a:buChar char="•"/>
            </a:pPr>
            <a:r>
              <a:rPr lang="en-US" sz="8000" dirty="0">
                <a:sym typeface="Playfair Display"/>
              </a:rPr>
              <a:t>If there is any indication of breathing problems, a breathing tube may be placed in the patient's airway to help maintain the airway and provide adequate ventilation.</a:t>
            </a:r>
            <a:endParaRPr lang="en-US" sz="8000" dirty="0">
              <a:sym typeface="Playfair Display"/>
            </a:endParaRPr>
          </a:p>
          <a:p>
            <a:pPr marL="0" lvl="0" indent="-109855" algn="l" rtl="0">
              <a:lnSpc>
                <a:spcPct val="90000"/>
              </a:lnSpc>
              <a:spcBef>
                <a:spcPts val="0"/>
              </a:spcBef>
              <a:spcAft>
                <a:spcPts val="0"/>
              </a:spcAft>
              <a:buClr>
                <a:srgbClr val="000000"/>
              </a:buClr>
              <a:buSzPct val="100000"/>
              <a:buFont typeface="Playfair Display"/>
              <a:buChar char="•"/>
            </a:pPr>
            <a:r>
              <a:rPr lang="en-US" sz="8000" dirty="0">
                <a:sym typeface="Playfair Display"/>
              </a:rPr>
              <a:t>IV fluids may be needed to normalize blood pressure and heart rate.</a:t>
            </a:r>
            <a:endParaRPr lang="en-US" sz="8000" dirty="0">
              <a:sym typeface="Playfair Display"/>
            </a:endParaRPr>
          </a:p>
          <a:p>
            <a:pPr marL="0" lvl="0" indent="-109855" algn="l" rtl="0">
              <a:lnSpc>
                <a:spcPct val="90000"/>
              </a:lnSpc>
              <a:spcBef>
                <a:spcPts val="0"/>
              </a:spcBef>
              <a:spcAft>
                <a:spcPts val="0"/>
              </a:spcAft>
              <a:buClr>
                <a:srgbClr val="000000"/>
              </a:buClr>
              <a:buSzPct val="100000"/>
              <a:buFont typeface="Playfair Display"/>
              <a:buChar char="•"/>
            </a:pPr>
            <a:r>
              <a:rPr lang="en-US" sz="8000" dirty="0">
                <a:sym typeface="Playfair Display"/>
              </a:rPr>
              <a:t>The IV access may also be used for any medications needed to treat pain or protect against infection. </a:t>
            </a:r>
            <a:endParaRPr lang="en-US" sz="8000" dirty="0">
              <a:sym typeface="Playfair Display"/>
            </a:endParaRPr>
          </a:p>
          <a:p>
            <a:pPr marL="0" lvl="0" indent="-109855" algn="l" rtl="0">
              <a:lnSpc>
                <a:spcPct val="90000"/>
              </a:lnSpc>
              <a:spcBef>
                <a:spcPts val="0"/>
              </a:spcBef>
              <a:spcAft>
                <a:spcPts val="0"/>
              </a:spcAft>
              <a:buClr>
                <a:srgbClr val="000000"/>
              </a:buClr>
              <a:buSzPct val="100000"/>
              <a:buFont typeface="Playfair Display"/>
              <a:buChar char="•"/>
            </a:pPr>
            <a:r>
              <a:rPr lang="en-US" sz="8000" dirty="0">
                <a:sym typeface="Playfair Display"/>
              </a:rPr>
              <a:t>Large surface burns require the same Fluid Resuscitation as that for thermal burns.</a:t>
            </a:r>
            <a:endParaRPr lang="en-US" sz="8000" dirty="0">
              <a:sym typeface="Playfair Display"/>
            </a:endParaRPr>
          </a:p>
          <a:p>
            <a:pPr marL="0" lvl="0" indent="-109855" algn="l" rtl="0">
              <a:lnSpc>
                <a:spcPct val="90000"/>
              </a:lnSpc>
              <a:spcBef>
                <a:spcPts val="0"/>
              </a:spcBef>
              <a:spcAft>
                <a:spcPts val="0"/>
              </a:spcAft>
              <a:buClr>
                <a:srgbClr val="000000"/>
              </a:buClr>
              <a:buSzPct val="100000"/>
              <a:buFont typeface="Playfair Display"/>
              <a:buChar char="•"/>
            </a:pPr>
            <a:endParaRPr sz="2765">
              <a:solidFill>
                <a:srgbClr val="000000"/>
              </a:solidFill>
              <a:latin typeface="Playfair Display"/>
              <a:ea typeface="Playfair Display"/>
              <a:cs typeface="Playfair Display"/>
              <a:sym typeface="Playfair Display"/>
            </a:endParaRPr>
          </a:p>
          <a:p>
            <a:pPr marL="0" lvl="0" indent="0" algn="l" rtl="0">
              <a:lnSpc>
                <a:spcPct val="90000"/>
              </a:lnSpc>
              <a:spcBef>
                <a:spcPts val="0"/>
              </a:spcBef>
              <a:spcAft>
                <a:spcPts val="0"/>
              </a:spcAft>
              <a:buNone/>
            </a:pPr>
            <a:endParaRPr sz="7385">
              <a:solidFill>
                <a:srgbClr val="000000"/>
              </a:solidFill>
              <a:latin typeface="Playfair Display"/>
              <a:ea typeface="Playfair Display"/>
              <a:cs typeface="Playfair Display"/>
              <a:sym typeface="Playfair Display"/>
            </a:endParaRPr>
          </a:p>
          <a:p>
            <a:pPr marL="0" lvl="0" indent="0" algn="ctr" rtl="0">
              <a:lnSpc>
                <a:spcPct val="105000"/>
              </a:lnSpc>
              <a:spcBef>
                <a:spcPts val="0"/>
              </a:spcBef>
              <a:spcAft>
                <a:spcPts val="0"/>
              </a:spcAft>
              <a:buSzPct val="36000"/>
              <a:buNone/>
            </a:pPr>
            <a:r>
              <a:rPr lang="en-GB" sz="7385">
                <a:solidFill>
                  <a:srgbClr val="DD7E6B"/>
                </a:solidFill>
                <a:latin typeface="Playfair Display"/>
                <a:ea typeface="Playfair Display"/>
                <a:cs typeface="Playfair Display"/>
                <a:sym typeface="Playfair Display"/>
              </a:rPr>
              <a:t> </a:t>
            </a:r>
            <a:r>
              <a:rPr lang="en-GB" sz="7385" b="1">
                <a:solidFill>
                  <a:schemeClr val="tx2">
                    <a:lumMod val="60000"/>
                    <a:lumOff val="40000"/>
                  </a:schemeClr>
                </a:solidFill>
                <a:latin typeface="Playfair Display"/>
                <a:ea typeface="Playfair Display"/>
                <a:cs typeface="Playfair Display"/>
                <a:sym typeface="Playfair Display"/>
              </a:rPr>
              <a:t>Hydrofluoric acid burns</a:t>
            </a:r>
            <a:endParaRPr sz="7385" b="1">
              <a:solidFill>
                <a:srgbClr val="DD7E6B"/>
              </a:solidFill>
              <a:latin typeface="Playfair Display"/>
              <a:ea typeface="Playfair Display"/>
              <a:cs typeface="Playfair Display"/>
              <a:sym typeface="Playfair Display"/>
            </a:endParaRPr>
          </a:p>
          <a:p>
            <a:pPr marL="0" lvl="0" indent="0" algn="l" rtl="0">
              <a:lnSpc>
                <a:spcPct val="100000"/>
              </a:lnSpc>
              <a:spcBef>
                <a:spcPts val="1200"/>
              </a:spcBef>
              <a:spcAft>
                <a:spcPts val="0"/>
              </a:spcAft>
              <a:buClr>
                <a:srgbClr val="000000"/>
              </a:buClr>
              <a:buFont typeface="Arial" panose="020B0604020202020204"/>
              <a:buNone/>
            </a:pPr>
            <a:r>
              <a:rPr lang="en-US" sz="7385" dirty="0">
                <a:sym typeface="Playfair Display"/>
              </a:rPr>
              <a:t>These burns should initially be treated as any other burn, with thorough irrigation. However, due to the penetrating power of the fluoride ion, specific neutralization procedures are indicated. Fluoride can be neutralized by either calcium or magnesium. For small superficial burns, topical calcium or magnesium gels can be applied. Deeper burns usually require Deeper burns usually require subcutaneous injections of calcium gluconate. </a:t>
            </a:r>
            <a:endParaRPr lang="en-US" sz="7385" dirty="0">
              <a:sym typeface="Playfair Display"/>
            </a:endParaRPr>
          </a:p>
          <a:p>
            <a:pPr marL="0" lvl="0" indent="-107950" algn="l" rtl="0">
              <a:lnSpc>
                <a:spcPct val="100000"/>
              </a:lnSpc>
              <a:spcBef>
                <a:spcPts val="0"/>
              </a:spcBef>
              <a:spcAft>
                <a:spcPts val="0"/>
              </a:spcAft>
              <a:buClr>
                <a:srgbClr val="000000"/>
              </a:buClr>
              <a:buSzPct val="100000"/>
              <a:buFont typeface="Playfair Display"/>
              <a:buChar char="•"/>
            </a:pPr>
            <a:r>
              <a:rPr lang="en-US" sz="7385" dirty="0">
                <a:sym typeface="Playfair Display"/>
              </a:rPr>
              <a:t>Relief of pain is a good marker of efficacy of treatment.</a:t>
            </a:r>
            <a:endParaRPr lang="en-US" sz="7385" dirty="0">
              <a:sym typeface="Playfair Display"/>
            </a:endParaRPr>
          </a:p>
          <a:p>
            <a:pPr marL="0" lvl="0" indent="-107950" algn="l" rtl="0">
              <a:lnSpc>
                <a:spcPct val="100000"/>
              </a:lnSpc>
              <a:spcBef>
                <a:spcPts val="0"/>
              </a:spcBef>
              <a:spcAft>
                <a:spcPts val="0"/>
              </a:spcAft>
              <a:buClr>
                <a:srgbClr val="000000"/>
              </a:buClr>
              <a:buSzPct val="100000"/>
              <a:buFont typeface="Playfair Display"/>
              <a:buChar char="•"/>
            </a:pPr>
            <a:r>
              <a:rPr lang="en-US" sz="7385" dirty="0">
                <a:sym typeface="Playfair Display"/>
              </a:rPr>
              <a:t> Monitoring of calcium and magnesium levels is important </a:t>
            </a:r>
            <a:r>
              <a:rPr lang="en-US" sz="3840" dirty="0">
                <a:sym typeface="Playfair Display"/>
              </a:rPr>
              <a:t>.</a:t>
            </a:r>
            <a:endParaRPr lang="en-US" sz="3840" dirty="0">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body" idx="1"/>
          </p:nvPr>
        </p:nvSpPr>
        <p:spPr>
          <a:xfrm>
            <a:off x="150975" y="472700"/>
            <a:ext cx="8520600" cy="3302700"/>
          </a:xfrm>
          <a:prstGeom prst="rect">
            <a:avLst/>
          </a:prstGeom>
        </p:spPr>
        <p:txBody>
          <a:bodyPr spcFirstLastPara="1" wrap="square" lIns="91425" tIns="91425" rIns="91425" bIns="91425" anchor="t" anchorCtr="0">
            <a:normAutofit fontScale="92500"/>
          </a:bodyPr>
          <a:lstStyle/>
          <a:p>
            <a:pPr marL="0" lvl="0" indent="0" algn="l" rtl="0">
              <a:lnSpc>
                <a:spcPct val="100000"/>
              </a:lnSpc>
              <a:spcBef>
                <a:spcPts val="0"/>
              </a:spcBef>
              <a:spcAft>
                <a:spcPts val="0"/>
              </a:spcAft>
              <a:buClr>
                <a:srgbClr val="000000"/>
              </a:buClr>
              <a:buFont typeface="Arial" panose="020B0604020202020204"/>
              <a:buNone/>
            </a:pPr>
            <a:r>
              <a:rPr lang="en-GB" sz="2845" b="1">
                <a:solidFill>
                  <a:schemeClr val="tx2">
                    <a:lumMod val="60000"/>
                    <a:lumOff val="40000"/>
                  </a:schemeClr>
                </a:solidFill>
                <a:latin typeface="Playfair Display"/>
                <a:ea typeface="Playfair Display"/>
                <a:cs typeface="Playfair Display"/>
                <a:sym typeface="Playfair Display"/>
              </a:rPr>
              <a:t>Ocular Exposures to Chemicals</a:t>
            </a:r>
            <a:r>
              <a:rPr lang="en-GB" sz="445" b="1">
                <a:solidFill>
                  <a:schemeClr val="tx2">
                    <a:lumMod val="60000"/>
                    <a:lumOff val="40000"/>
                  </a:schemeClr>
                </a:solidFill>
                <a:latin typeface="Playfair Display"/>
                <a:ea typeface="Playfair Display"/>
                <a:cs typeface="Playfair Display"/>
                <a:sym typeface="Playfair Display"/>
              </a:rPr>
              <a:t> </a:t>
            </a:r>
            <a:endParaRPr sz="300">
              <a:solidFill>
                <a:schemeClr val="tx2">
                  <a:lumMod val="60000"/>
                  <a:lumOff val="40000"/>
                </a:schemeClr>
              </a:solidFill>
              <a:latin typeface="Playfair Display"/>
              <a:ea typeface="Playfair Display"/>
              <a:cs typeface="Playfair Display"/>
              <a:sym typeface="Playfair Display"/>
            </a:endParaRPr>
          </a:p>
          <a:p>
            <a:pPr marL="0" lvl="0" indent="0" algn="l" rtl="0">
              <a:lnSpc>
                <a:spcPct val="100000"/>
              </a:lnSpc>
              <a:spcBef>
                <a:spcPts val="0"/>
              </a:spcBef>
              <a:spcAft>
                <a:spcPts val="0"/>
              </a:spcAft>
              <a:buClr>
                <a:srgbClr val="000000"/>
              </a:buClr>
              <a:buFont typeface="Arial" panose="020B0604020202020204"/>
              <a:buNone/>
            </a:pPr>
            <a:r>
              <a:rPr lang="en-GB" sz="1645">
                <a:solidFill>
                  <a:srgbClr val="000000"/>
                </a:solidFill>
                <a:latin typeface="Playfair Display"/>
                <a:ea typeface="Playfair Display"/>
                <a:cs typeface="Playfair Display"/>
                <a:sym typeface="Playfair Display"/>
              </a:rPr>
              <a:t>•</a:t>
            </a:r>
            <a:r>
              <a:rPr lang="en-US" sz="2000" dirty="0">
                <a:sym typeface="Playfair Display"/>
              </a:rPr>
              <a:t> The goal for decontamination should be to achieve a pH (of the eye wash) of at least 7.2, preferably 7.4. </a:t>
            </a:r>
            <a:endParaRPr lang="en-US" sz="2000" dirty="0">
              <a:sym typeface="Playfair Display"/>
            </a:endParaRPr>
          </a:p>
          <a:p>
            <a:pPr marL="0" lvl="0" indent="0" algn="l" rtl="0">
              <a:lnSpc>
                <a:spcPct val="100000"/>
              </a:lnSpc>
              <a:spcBef>
                <a:spcPts val="0"/>
              </a:spcBef>
              <a:spcAft>
                <a:spcPts val="0"/>
              </a:spcAft>
              <a:buClr>
                <a:srgbClr val="000000"/>
              </a:buClr>
              <a:buFont typeface="Arial" panose="020B0604020202020204"/>
              <a:buNone/>
            </a:pPr>
            <a:r>
              <a:rPr lang="en-US" sz="2000" dirty="0">
                <a:sym typeface="Playfair Display"/>
              </a:rPr>
              <a:t>• If pH paper is not available, an adequate guideline is decontamination with 1-2 L of irrigation fluid over 30- 60 minutes. </a:t>
            </a:r>
            <a:endParaRPr lang="en-US" sz="2000" dirty="0">
              <a:sym typeface="Playfair Display"/>
            </a:endParaRPr>
          </a:p>
          <a:p>
            <a:pPr marL="0" lvl="0" indent="0" algn="l" rtl="0">
              <a:lnSpc>
                <a:spcPct val="100000"/>
              </a:lnSpc>
              <a:spcBef>
                <a:spcPts val="0"/>
              </a:spcBef>
              <a:spcAft>
                <a:spcPts val="0"/>
              </a:spcAft>
              <a:buClr>
                <a:srgbClr val="000000"/>
              </a:buClr>
              <a:buFont typeface="Arial" panose="020B0604020202020204"/>
              <a:buNone/>
            </a:pPr>
            <a:r>
              <a:rPr lang="en-US" sz="2000" dirty="0">
                <a:sym typeface="Playfair Display"/>
              </a:rPr>
              <a:t>• Ocular burns can result in opacification </a:t>
            </a:r>
            <a:endParaRPr lang="en-US" sz="2000" dirty="0">
              <a:sym typeface="Playfair Display"/>
            </a:endParaRPr>
          </a:p>
          <a:p>
            <a:pPr marL="0" lvl="0" indent="0" algn="l" rtl="0">
              <a:lnSpc>
                <a:spcPct val="100000"/>
              </a:lnSpc>
              <a:spcBef>
                <a:spcPts val="0"/>
              </a:spcBef>
              <a:spcAft>
                <a:spcPts val="0"/>
              </a:spcAft>
              <a:buNone/>
            </a:pPr>
            <a:r>
              <a:rPr lang="en-US" sz="2000" dirty="0">
                <a:sym typeface="Playfair Display"/>
              </a:rPr>
              <a:t>of the cornea and complete loss of vision </a:t>
            </a:r>
            <a:endParaRPr lang="en-US" sz="2000" dirty="0">
              <a:sym typeface="Playfair Display"/>
            </a:endParaRPr>
          </a:p>
          <a:p>
            <a:pPr marL="0" lvl="0" indent="0" algn="l" rtl="0">
              <a:lnSpc>
                <a:spcPct val="100000"/>
              </a:lnSpc>
              <a:spcBef>
                <a:spcPts val="0"/>
              </a:spcBef>
              <a:spcAft>
                <a:spcPts val="0"/>
              </a:spcAft>
              <a:buClr>
                <a:srgbClr val="000000"/>
              </a:buClr>
              <a:buFont typeface="Arial" panose="020B0604020202020204"/>
              <a:buNone/>
            </a:pPr>
            <a:endParaRPr lang="en-US" sz="2000" dirty="0">
              <a:sym typeface="Playfair Display"/>
            </a:endParaRPr>
          </a:p>
          <a:p>
            <a:pPr marL="0" lvl="0" indent="0" algn="l" rtl="0">
              <a:lnSpc>
                <a:spcPct val="100000"/>
              </a:lnSpc>
              <a:spcBef>
                <a:spcPts val="0"/>
              </a:spcBef>
              <a:spcAft>
                <a:spcPts val="0"/>
              </a:spcAft>
              <a:buNone/>
            </a:pPr>
            <a:r>
              <a:rPr lang="en-US" sz="2000" dirty="0">
                <a:sym typeface="Playfair Display"/>
              </a:rPr>
              <a:t>A Morgan lens is recommended for irrigation. Use a topical anaesthetic prior to use. </a:t>
            </a:r>
            <a:endParaRPr lang="en-US" sz="2000" dirty="0">
              <a:sym typeface="Playfair Display"/>
            </a:endParaRPr>
          </a:p>
          <a:p>
            <a:pPr marL="0" lvl="0" indent="0" algn="l" rtl="0">
              <a:lnSpc>
                <a:spcPct val="100000"/>
              </a:lnSpc>
              <a:spcBef>
                <a:spcPts val="0"/>
              </a:spcBef>
              <a:spcAft>
                <a:spcPts val="0"/>
              </a:spcAft>
              <a:buNone/>
            </a:pPr>
            <a:r>
              <a:rPr lang="en-US" sz="2000" dirty="0">
                <a:sym typeface="Playfair Display"/>
              </a:rPr>
              <a:t>Patients with eye burns need to rechecked in 24 hours</a:t>
            </a:r>
            <a:endParaRPr lang="en-US" sz="2000" dirty="0">
              <a:sym typeface="Playfair Display"/>
            </a:endParaRPr>
          </a:p>
          <a:p>
            <a:pPr marL="0" lvl="0" indent="0" algn="l" rtl="0">
              <a:lnSpc>
                <a:spcPct val="100000"/>
              </a:lnSpc>
              <a:spcBef>
                <a:spcPts val="0"/>
              </a:spcBef>
              <a:spcAft>
                <a:spcPts val="0"/>
              </a:spcAft>
              <a:buClr>
                <a:srgbClr val="000000"/>
              </a:buClr>
              <a:buFont typeface="Arial" panose="020B0604020202020204"/>
              <a:buNone/>
            </a:pPr>
            <a:endParaRPr sz="2000">
              <a:solidFill>
                <a:srgbClr val="000000"/>
              </a:solidFill>
              <a:latin typeface="Playfair Display"/>
              <a:ea typeface="Playfair Display"/>
              <a:cs typeface="Playfair Display"/>
              <a:sym typeface="Playfair Display"/>
            </a:endParaRPr>
          </a:p>
          <a:p>
            <a:pPr marL="0" lvl="0" indent="0" algn="l" rtl="0">
              <a:spcBef>
                <a:spcPts val="0"/>
              </a:spcBef>
              <a:spcAft>
                <a:spcPts val="1200"/>
              </a:spcAft>
              <a:buNone/>
            </a:pPr>
            <a:endParaRPr sz="2000">
              <a:latin typeface="Playfair Display"/>
              <a:ea typeface="Playfair Display"/>
              <a:cs typeface="Playfair Display"/>
              <a:sym typeface="Playfair Display"/>
            </a:endParaRPr>
          </a:p>
        </p:txBody>
      </p:sp>
      <p:pic>
        <p:nvPicPr>
          <p:cNvPr id="141" name="Google Shape;141;p26" descr="C:\Users\ahmadaser\Downloads\s4.png"/>
          <p:cNvPicPr preferRelativeResize="0"/>
          <p:nvPr/>
        </p:nvPicPr>
        <p:blipFill rotWithShape="1">
          <a:blip r:embed="rId1"/>
          <a:srcRect/>
          <a:stretch>
            <a:fillRect/>
          </a:stretch>
        </p:blipFill>
        <p:spPr>
          <a:xfrm>
            <a:off x="2133600" y="4004945"/>
            <a:ext cx="2251710" cy="1068705"/>
          </a:xfrm>
          <a:prstGeom prst="rect">
            <a:avLst/>
          </a:prstGeom>
          <a:noFill/>
          <a:ln>
            <a:noFill/>
          </a:ln>
        </p:spPr>
      </p:pic>
      <p:pic>
        <p:nvPicPr>
          <p:cNvPr id="142" name="Google Shape;142;p26" descr="C:\Users\ahmadaser\Downloads\s5.png"/>
          <p:cNvPicPr preferRelativeResize="0"/>
          <p:nvPr/>
        </p:nvPicPr>
        <p:blipFill rotWithShape="1">
          <a:blip r:embed="rId2"/>
          <a:srcRect/>
          <a:stretch>
            <a:fillRect/>
          </a:stretch>
        </p:blipFill>
        <p:spPr>
          <a:xfrm>
            <a:off x="5943600" y="4004945"/>
            <a:ext cx="2019935" cy="9925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p:nvPr/>
        </p:nvSpPr>
        <p:spPr>
          <a:xfrm>
            <a:off x="138413" y="180825"/>
            <a:ext cx="4408800" cy="762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4100" b="1" i="1">
                <a:solidFill>
                  <a:schemeClr val="tx2">
                    <a:lumMod val="60000"/>
                    <a:lumOff val="40000"/>
                  </a:schemeClr>
                </a:solidFill>
                <a:latin typeface="Playfair Display"/>
                <a:ea typeface="Playfair Display"/>
                <a:cs typeface="Playfair Display"/>
                <a:sym typeface="Playfair Display"/>
              </a:rPr>
              <a:t>Caustic ingestions</a:t>
            </a:r>
            <a:endParaRPr lang="en-GB" sz="4100" b="1" i="1">
              <a:solidFill>
                <a:schemeClr val="tx2">
                  <a:lumMod val="60000"/>
                  <a:lumOff val="40000"/>
                </a:schemeClr>
              </a:solidFill>
              <a:latin typeface="Playfair Display"/>
              <a:ea typeface="Playfair Display"/>
              <a:cs typeface="Playfair Display"/>
              <a:sym typeface="Playfair Display"/>
            </a:endParaRPr>
          </a:p>
        </p:txBody>
      </p:sp>
      <p:sp>
        <p:nvSpPr>
          <p:cNvPr id="148" name="Google Shape;148;p27"/>
          <p:cNvSpPr/>
          <p:nvPr/>
        </p:nvSpPr>
        <p:spPr>
          <a:xfrm>
            <a:off x="92076" y="1657350"/>
            <a:ext cx="8517900" cy="2564848"/>
          </a:xfrm>
          <a:prstGeom prst="rect">
            <a:avLst/>
          </a:prstGeom>
          <a:noFill/>
          <a:ln>
            <a:noFill/>
          </a:ln>
        </p:spPr>
        <p:txBody>
          <a:bodyPr spcFirstLastPara="1" wrap="square" lIns="68575" tIns="34275" rIns="68575" bIns="34275" anchor="t" anchorCtr="0">
            <a:noAutofit/>
          </a:bodyPr>
          <a:lstStyle/>
          <a:p>
            <a:pPr marL="0" marR="0" lvl="0" indent="-114300" algn="l" rtl="0">
              <a:spcBef>
                <a:spcPts val="0"/>
              </a:spcBef>
              <a:spcAft>
                <a:spcPts val="0"/>
              </a:spcAft>
              <a:buSzPts val="1800"/>
              <a:buFont typeface="Playfair Display"/>
              <a:buChar char="•"/>
            </a:pPr>
            <a:r>
              <a:rPr lang="en-US" sz="2000" dirty="0">
                <a:sym typeface="Playfair Display"/>
              </a:rPr>
              <a:t>Gastric emptying is contraindicated.</a:t>
            </a:r>
            <a:endParaRPr lang="en-US" sz="2000" dirty="0">
              <a:sym typeface="Playfair Display"/>
            </a:endParaRPr>
          </a:p>
          <a:p>
            <a:pPr marL="0" marR="0" lvl="0" indent="-114300" algn="l" rtl="0">
              <a:spcBef>
                <a:spcPts val="0"/>
              </a:spcBef>
              <a:spcAft>
                <a:spcPts val="0"/>
              </a:spcAft>
              <a:buSzPts val="1800"/>
              <a:buFont typeface="Playfair Display"/>
              <a:buChar char="•"/>
            </a:pPr>
            <a:r>
              <a:rPr lang="en-US" sz="2000" dirty="0">
                <a:sym typeface="Playfair Display"/>
              </a:rPr>
              <a:t> Activated charcoal is not useful and may interfere with subsequent endoscopy.</a:t>
            </a:r>
            <a:endParaRPr lang="en-US" sz="2000" dirty="0">
              <a:sym typeface="Playfair Display"/>
            </a:endParaRPr>
          </a:p>
          <a:p>
            <a:pPr marL="0" marR="0" lvl="0" indent="-114300" algn="l" rtl="0">
              <a:spcBef>
                <a:spcPts val="0"/>
              </a:spcBef>
              <a:spcAft>
                <a:spcPts val="0"/>
              </a:spcAft>
              <a:buSzPts val="1800"/>
              <a:buFont typeface="Playfair Display"/>
              <a:buChar char="•"/>
            </a:pPr>
            <a:r>
              <a:rPr lang="en-US" sz="2000" dirty="0">
                <a:sym typeface="Playfair Display"/>
              </a:rPr>
              <a:t> Dilution with milk or water is contraindicated if any degree of airway compromise is present</a:t>
            </a:r>
            <a:endParaRPr lang="en-US" sz="2000" dirty="0">
              <a:sym typeface="Playfair Display"/>
            </a:endParaRPr>
          </a:p>
          <a:p>
            <a:pPr marL="0" marR="0" lvl="0" indent="-114300" algn="l" rtl="0">
              <a:spcBef>
                <a:spcPts val="0"/>
              </a:spcBef>
              <a:spcAft>
                <a:spcPts val="0"/>
              </a:spcAft>
              <a:buSzPts val="1800"/>
              <a:buFont typeface="Playfair Display"/>
              <a:buChar char="•"/>
            </a:pPr>
            <a:r>
              <a:rPr lang="en-US" sz="2000" dirty="0">
                <a:sym typeface="Playfair Display"/>
              </a:rPr>
              <a:t>Do not attempt to neutralize the caustic agent. Neutralizing the caustic agent may generate excessive heat from the exothermic reaction of neutralization.</a:t>
            </a:r>
            <a:endParaRPr lang="en-US" sz="2000" dirty="0">
              <a:sym typeface="Playfair Display"/>
            </a:endParaRPr>
          </a:p>
          <a:p>
            <a:pPr marL="0" marR="0" lvl="0" indent="0" algn="l" rtl="0">
              <a:spcBef>
                <a:spcPts val="0"/>
              </a:spcBef>
              <a:spcAft>
                <a:spcPts val="0"/>
              </a:spcAft>
              <a:buNone/>
            </a:pPr>
            <a:br>
              <a:rPr lang="en-GB" sz="1800" dirty="0">
                <a:latin typeface="Playfair Display"/>
                <a:ea typeface="Playfair Display"/>
                <a:cs typeface="Playfair Display"/>
                <a:sym typeface="Playfair Display"/>
              </a:rPr>
            </a:br>
            <a:endParaRPr sz="1800" dirty="0">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GB" b="1">
                <a:solidFill>
                  <a:schemeClr val="tx2">
                    <a:lumMod val="60000"/>
                    <a:lumOff val="40000"/>
                  </a:schemeClr>
                </a:solidFill>
                <a:latin typeface="Playfair Display"/>
                <a:ea typeface="Playfair Display"/>
                <a:cs typeface="Playfair Display"/>
                <a:sym typeface="Playfair Display"/>
              </a:rPr>
              <a:t>Endoscopy for Ingestions</a:t>
            </a:r>
            <a:r>
              <a:rPr lang="en-GB" b="1">
                <a:solidFill>
                  <a:srgbClr val="DD7E6B"/>
                </a:solidFill>
                <a:latin typeface="Playfair Display"/>
                <a:ea typeface="Playfair Display"/>
                <a:cs typeface="Playfair Display"/>
                <a:sym typeface="Playfair Display"/>
              </a:rPr>
              <a:t> </a:t>
            </a:r>
            <a:br>
              <a:rPr>
                <a:solidFill>
                  <a:srgbClr val="DD7E6B"/>
                </a:solidFill>
                <a:latin typeface="Playfair Display"/>
                <a:ea typeface="Playfair Display"/>
                <a:cs typeface="Playfair Display"/>
                <a:sym typeface="Playfair Display"/>
              </a:rPr>
            </a:br>
            <a:endParaRPr lang="en-US"/>
          </a:p>
        </p:txBody>
      </p:sp>
      <p:sp>
        <p:nvSpPr>
          <p:cNvPr id="3" name="Content Placeholder 2"/>
          <p:cNvSpPr>
            <a:spLocks noGrp="1"/>
          </p:cNvSpPr>
          <p:nvPr>
            <p:ph idx="1"/>
          </p:nvPr>
        </p:nvSpPr>
        <p:spPr/>
        <p:txBody>
          <a:bodyPr>
            <a:normAutofit fontScale="50000"/>
          </a:bodyPr>
          <a:p>
            <a:pPr marL="457200" lvl="0" indent="-323850" algn="l" rtl="0">
              <a:lnSpc>
                <a:spcPct val="100000"/>
              </a:lnSpc>
              <a:spcBef>
                <a:spcPts val="0"/>
              </a:spcBef>
              <a:spcAft>
                <a:spcPts val="0"/>
              </a:spcAft>
              <a:buClr>
                <a:srgbClr val="000000"/>
              </a:buClr>
              <a:buSzPts val="1500"/>
              <a:buFont typeface="Playfair Display"/>
              <a:buChar char="❖"/>
            </a:pPr>
            <a:r>
              <a:rPr lang="en-US" sz="4200" dirty="0">
                <a:sym typeface="Playfair Display"/>
              </a:rPr>
              <a:t>Perform esophagoscopy and gastroscopy on all patients with symptomatic ingestions and on patients who are asymptomatic but have a history of a significant ingestion of a substance with the potential to cause major injury</a:t>
            </a:r>
            <a:endParaRPr lang="en-US" sz="4200" dirty="0">
              <a:sym typeface="Playfair Display"/>
            </a:endParaRPr>
          </a:p>
          <a:p>
            <a:pPr marL="457200" lvl="0" indent="-323850" algn="l" rtl="0">
              <a:lnSpc>
                <a:spcPct val="100000"/>
              </a:lnSpc>
              <a:spcBef>
                <a:spcPts val="0"/>
              </a:spcBef>
              <a:spcAft>
                <a:spcPts val="0"/>
              </a:spcAft>
              <a:buClr>
                <a:srgbClr val="000000"/>
              </a:buClr>
              <a:buSzPts val="1500"/>
              <a:buFont typeface="Playfair Display"/>
              <a:buChar char="❖"/>
            </a:pPr>
            <a:r>
              <a:rPr lang="en-US" sz="4200" dirty="0">
                <a:sym typeface="Playfair Display"/>
              </a:rPr>
              <a:t>Esophageal and gastric burns can result in stricture formation. </a:t>
            </a:r>
            <a:endParaRPr lang="en-US" sz="4200" dirty="0">
              <a:sym typeface="Playfair Display"/>
            </a:endParaRPr>
          </a:p>
          <a:p>
            <a:pPr marL="457200" lvl="0" indent="-323850" algn="l" rtl="0">
              <a:lnSpc>
                <a:spcPct val="100000"/>
              </a:lnSpc>
              <a:spcBef>
                <a:spcPts val="0"/>
              </a:spcBef>
              <a:spcAft>
                <a:spcPts val="0"/>
              </a:spcAft>
              <a:buClr>
                <a:srgbClr val="000000"/>
              </a:buClr>
              <a:buSzPts val="1500"/>
              <a:buFont typeface="Playfair Display"/>
              <a:buChar char="❖"/>
            </a:pPr>
            <a:r>
              <a:rPr lang="en-US" sz="4200" dirty="0">
                <a:sym typeface="Playfair Display"/>
              </a:rPr>
              <a:t>Strictures can be treated with balloon catheters.</a:t>
            </a:r>
            <a:endParaRPr lang="en-US" sz="4200" dirty="0">
              <a:sym typeface="Playfair Display"/>
            </a:endParaRPr>
          </a:p>
          <a:p>
            <a:pPr marL="457200" lvl="0" indent="-323850" algn="l" rtl="0">
              <a:lnSpc>
                <a:spcPct val="100000"/>
              </a:lnSpc>
              <a:spcBef>
                <a:spcPts val="0"/>
              </a:spcBef>
              <a:spcAft>
                <a:spcPts val="0"/>
              </a:spcAft>
              <a:buClr>
                <a:srgbClr val="000000"/>
              </a:buClr>
              <a:buSzPts val="1500"/>
              <a:buFont typeface="Playfair Display"/>
              <a:buChar char="❖"/>
            </a:pPr>
            <a:r>
              <a:rPr lang="en-US" sz="4200" dirty="0">
                <a:sym typeface="Playfair Display"/>
              </a:rPr>
              <a:t>For those who suffer a burn to the esophagus, endoscopy has to be repeated in 14-21 days to ensure that there is no stricture formation</a:t>
            </a:r>
            <a:r>
              <a:rPr lang="en-GB">
                <a:solidFill>
                  <a:srgbClr val="000000"/>
                </a:solidFill>
                <a:latin typeface="Playfair Display"/>
                <a:ea typeface="Playfair Display"/>
                <a:cs typeface="Playfair Display"/>
                <a:sym typeface="Playfair Display"/>
              </a:rPr>
              <a:t> </a:t>
            </a:r>
            <a:endParaRPr>
              <a:solidFill>
                <a:srgbClr val="000000"/>
              </a:solidFill>
              <a:latin typeface="Playfair Display"/>
              <a:ea typeface="Playfair Display"/>
              <a:cs typeface="Playfair Display"/>
              <a:sym typeface="Playfair Display"/>
            </a:endParaRPr>
          </a:p>
          <a:p>
            <a:pPr marL="0" lvl="0" indent="0" algn="l" rtl="0">
              <a:spcBef>
                <a:spcPts val="0"/>
              </a:spcBef>
              <a:spcAft>
                <a:spcPts val="1200"/>
              </a:spcAft>
              <a:buNone/>
            </a:pPr>
            <a:endParaRPr>
              <a:latin typeface="Playfair Display"/>
              <a:ea typeface="Playfair Display"/>
              <a:cs typeface="Playfair Display"/>
              <a:sym typeface="Playfair Display"/>
            </a:endParaRPr>
          </a:p>
          <a:p>
            <a:pPr marL="0" indent="0">
              <a:buNone/>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507" y="628651"/>
            <a:ext cx="8126895" cy="4372415"/>
          </a:xfrm>
        </p:spPr>
        <p:txBody>
          <a:bodyPr>
            <a:normAutofit fontScale="32500" lnSpcReduction="20000"/>
          </a:bodyPr>
          <a:lstStyle/>
          <a:p>
            <a:pPr marL="0" indent="0">
              <a:buNone/>
            </a:pPr>
            <a:endParaRPr kumimoji="0" lang="en-US" sz="4200" b="1" i="1" u="none" strike="noStrike" kern="1200" cap="none" spc="0" normalizeH="0" baseline="0" noProof="0" dirty="0">
              <a:ln>
                <a:noFill/>
              </a:ln>
              <a:solidFill>
                <a:srgbClr val="231F20"/>
              </a:solidFill>
              <a:effectLst/>
              <a:uLnTx/>
              <a:uFillTx/>
              <a:latin typeface="Proxima Nova"/>
            </a:endParaRPr>
          </a:p>
          <a:p>
            <a:pPr marL="0" indent="0">
              <a:buNone/>
            </a:pPr>
            <a:r>
              <a:rPr kumimoji="0" lang="en-US" sz="4200" b="1" i="1" u="none" strike="noStrike" kern="1200" cap="none" spc="0" normalizeH="0" baseline="0" noProof="0" dirty="0">
                <a:ln>
                  <a:noFill/>
                </a:ln>
                <a:solidFill>
                  <a:srgbClr val="231F20"/>
                </a:solidFill>
                <a:effectLst/>
                <a:uLnTx/>
                <a:uFillTx/>
                <a:latin typeface="Proxima Nova"/>
              </a:rPr>
              <a:t>Analgesic </a:t>
            </a:r>
            <a:endParaRPr kumimoji="0" lang="en-US" sz="4200" b="1" i="1" u="none" strike="noStrike" kern="1200" cap="none" spc="0" normalizeH="0" baseline="0" noProof="0" dirty="0">
              <a:ln>
                <a:noFill/>
              </a:ln>
              <a:solidFill>
                <a:srgbClr val="231F20"/>
              </a:solidFill>
              <a:effectLst/>
              <a:uLnTx/>
              <a:uFillTx/>
              <a:latin typeface="Proxima Nova"/>
            </a:endParaRPr>
          </a:p>
          <a:p>
            <a:pPr marL="0" indent="0">
              <a:buNone/>
            </a:pPr>
            <a:r>
              <a:rPr lang="en-US" sz="4200" dirty="0"/>
              <a:t>Pain control is essential to quality patient care</a:t>
            </a:r>
            <a:endParaRPr lang="en-US" sz="4200" dirty="0"/>
          </a:p>
          <a:p>
            <a:pPr>
              <a:buFont typeface="Wingdings" panose="05000000000000000000" pitchFamily="2" charset="2"/>
              <a:buChar char="§"/>
            </a:pPr>
            <a:r>
              <a:rPr lang="en-US" sz="4200" dirty="0"/>
              <a:t>Nonsteroidal anti-inflammatory drugs </a:t>
            </a:r>
            <a:r>
              <a:rPr lang="en-US" sz="4200" b="1" dirty="0"/>
              <a:t>(NSAIDs) </a:t>
            </a:r>
            <a:r>
              <a:rPr lang="en-US" sz="4200" dirty="0"/>
              <a:t>are most commonly used for the relief of mild to moderate pain.</a:t>
            </a:r>
            <a:endParaRPr kumimoji="0" lang="en-US" sz="4200" b="0" i="0" u="none" strike="noStrike" kern="1200" cap="none" spc="0" normalizeH="0" baseline="0" noProof="0" dirty="0">
              <a:ln>
                <a:noFill/>
              </a:ln>
              <a:solidFill>
                <a:srgbClr val="231F20"/>
              </a:solidFill>
              <a:effectLst/>
              <a:uLnTx/>
              <a:uFillTx/>
              <a:latin typeface="Proxima Nova"/>
            </a:endParaRPr>
          </a:p>
          <a:p>
            <a:pPr>
              <a:buFont typeface="Wingdings" panose="05000000000000000000" pitchFamily="2" charset="2"/>
              <a:buChar char="§"/>
            </a:pPr>
            <a:r>
              <a:rPr lang="en-US" sz="4200" b="1" dirty="0"/>
              <a:t>Ibuprofen</a:t>
            </a:r>
            <a:r>
              <a:rPr lang="en-US" sz="4200" dirty="0"/>
              <a:t> is the drug of choice in relieving mild to moderate pain.</a:t>
            </a:r>
            <a:endParaRPr lang="en-US" sz="4200" dirty="0"/>
          </a:p>
          <a:p>
            <a:pPr>
              <a:buFont typeface="Wingdings" panose="05000000000000000000" pitchFamily="2" charset="2"/>
              <a:buChar char="§"/>
            </a:pPr>
            <a:r>
              <a:rPr lang="en-US" sz="4200" b="1" dirty="0"/>
              <a:t>Acetaminophen with oxycodone </a:t>
            </a:r>
            <a:r>
              <a:rPr lang="en-US" sz="4200" dirty="0"/>
              <a:t>is the drug of choice for aspirin-hypersensitive patients for the relief of mild to moderate pain.</a:t>
            </a:r>
            <a:endParaRPr lang="en-US" sz="4200" dirty="0"/>
          </a:p>
          <a:p>
            <a:pPr>
              <a:buFont typeface="Wingdings" panose="05000000000000000000" pitchFamily="2" charset="2"/>
              <a:buChar char="§"/>
            </a:pPr>
            <a:r>
              <a:rPr lang="en-US" sz="4200" b="1" dirty="0"/>
              <a:t>Morphine Sulfate </a:t>
            </a:r>
            <a:r>
              <a:rPr lang="en-US" sz="4200" dirty="0"/>
              <a:t>is the drug of choice for narcotic analgesia. During the ED treatment of the acute burn, use it intravenously (preferred) or intramuscularly for moderate or severe pain.</a:t>
            </a:r>
            <a:endParaRPr lang="en-US" sz="4200" b="1" dirty="0"/>
          </a:p>
          <a:p>
            <a:pPr marL="0" indent="0">
              <a:buNone/>
            </a:pPr>
            <a:endParaRPr lang="en-US" sz="4200" b="1" dirty="0"/>
          </a:p>
          <a:p>
            <a:pPr marL="0" indent="0">
              <a:buNone/>
            </a:pPr>
            <a:r>
              <a:rPr lang="en-US" sz="4200" b="1" i="1" dirty="0"/>
              <a:t>Antibiotics</a:t>
            </a:r>
            <a:endParaRPr lang="en-US" sz="4200" b="1" i="1" dirty="0"/>
          </a:p>
          <a:p>
            <a:pPr marL="0" indent="0">
              <a:buNone/>
            </a:pPr>
            <a:r>
              <a:rPr lang="en-US" sz="4200" dirty="0"/>
              <a:t>Topical and ophthalmic antibiotics are used for dermal and ocular burns;</a:t>
            </a:r>
            <a:endParaRPr lang="en-US" sz="4200" b="1" i="1" dirty="0"/>
          </a:p>
          <a:p>
            <a:pPr marL="0" indent="0">
              <a:buNone/>
            </a:pPr>
            <a:r>
              <a:rPr lang="en-US" sz="4200" dirty="0"/>
              <a:t>(1) </a:t>
            </a:r>
            <a:r>
              <a:rPr lang="en-US" sz="4200" b="1" dirty="0"/>
              <a:t>Sliver sulfadiazine:  </a:t>
            </a:r>
            <a:r>
              <a:rPr lang="en-US" sz="4200" dirty="0"/>
              <a:t>topically for dermal burns to prevent infection and useful in the prevention of infections from second or third-degree burns.</a:t>
            </a:r>
            <a:endParaRPr lang="en-US" sz="4200" dirty="0"/>
          </a:p>
          <a:p>
            <a:pPr marL="0" indent="0">
              <a:buNone/>
            </a:pPr>
            <a:r>
              <a:rPr lang="en-US" sz="4200" dirty="0"/>
              <a:t>(2) </a:t>
            </a:r>
            <a:r>
              <a:rPr lang="en-US" sz="4200" b="1" dirty="0"/>
              <a:t>Neomycin/</a:t>
            </a:r>
            <a:r>
              <a:rPr lang="en-US" sz="4200" b="1" dirty="0" err="1"/>
              <a:t>polymyxin</a:t>
            </a:r>
            <a:r>
              <a:rPr lang="en-US" sz="4200" b="1" dirty="0"/>
              <a:t>:  </a:t>
            </a:r>
            <a:r>
              <a:rPr lang="en-US" sz="4200" dirty="0"/>
              <a:t>topically for dermal burns to prevent infection and useful in the prevention of infections from second- or third degree burns. Preferable for the face and visible areas.</a:t>
            </a:r>
            <a:br>
              <a:rPr lang="en-US" sz="4200" dirty="0"/>
            </a:br>
            <a:r>
              <a:rPr lang="en-US" sz="4200" dirty="0"/>
              <a:t>(3) </a:t>
            </a:r>
            <a:r>
              <a:rPr lang="en-US" sz="4200" b="1" dirty="0"/>
              <a:t>Erythromycin </a:t>
            </a:r>
            <a:r>
              <a:rPr lang="en-US" sz="4200" b="1" dirty="0" err="1"/>
              <a:t>Opththalmic</a:t>
            </a:r>
            <a:r>
              <a:rPr lang="en-US" sz="4200" b="1" dirty="0"/>
              <a:t>:  </a:t>
            </a:r>
            <a:r>
              <a:rPr lang="en-US" sz="4200" dirty="0"/>
              <a:t>prophylactically to prevent infections following ocular burns.</a:t>
            </a:r>
            <a:endParaRPr lang="en-US" sz="4200" dirty="0"/>
          </a:p>
          <a:p>
            <a:pPr marL="0" indent="0">
              <a:buNone/>
            </a:pPr>
            <a:endParaRPr lang="en-US" sz="4200" dirty="0"/>
          </a:p>
          <a:p>
            <a:endParaRPr lang="en-US" dirty="0"/>
          </a:p>
          <a:p>
            <a:endParaRPr lang="en-US" dirty="0"/>
          </a:p>
        </p:txBody>
      </p:sp>
      <p:sp>
        <p:nvSpPr>
          <p:cNvPr id="4" name="Rectangle 3"/>
          <p:cNvSpPr/>
          <p:nvPr/>
        </p:nvSpPr>
        <p:spPr>
          <a:xfrm>
            <a:off x="533401" y="285750"/>
            <a:ext cx="2133600" cy="3416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MEDICATIONS</a:t>
            </a:r>
            <a:endParaRPr lang="en-US"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7" y="129211"/>
            <a:ext cx="8356324" cy="4860235"/>
          </a:xfrm>
          <a:noFill/>
        </p:spPr>
        <p:txBody>
          <a:bodyPr>
            <a:normAutofit fontScale="55000" lnSpcReduction="20000"/>
          </a:bodyPr>
          <a:lstStyle/>
          <a:p>
            <a:pPr marL="0" indent="0">
              <a:buNone/>
            </a:pPr>
            <a:endParaRPr lang="en-GB" sz="2900" b="1" dirty="0"/>
          </a:p>
          <a:p>
            <a:pPr marL="0" indent="0">
              <a:buNone/>
            </a:pPr>
            <a:endParaRPr lang="en-GB" sz="2900" b="1" dirty="0"/>
          </a:p>
          <a:p>
            <a:pPr>
              <a:buFont typeface="Wingdings" panose="05000000000000000000" pitchFamily="2" charset="2"/>
              <a:buChar char="v"/>
            </a:pPr>
            <a:endParaRPr lang="en-GB" sz="2900" b="1" dirty="0"/>
          </a:p>
          <a:p>
            <a:pPr>
              <a:buFont typeface="Wingdings" panose="05000000000000000000" pitchFamily="2" charset="2"/>
              <a:buChar char="v"/>
            </a:pPr>
            <a:r>
              <a:rPr lang="en-GB" sz="2900" b="1" dirty="0"/>
              <a:t>Outpatient Care:</a:t>
            </a:r>
            <a:endParaRPr lang="en-GB" sz="2900" b="1" dirty="0"/>
          </a:p>
          <a:p>
            <a:endParaRPr lang="en-GB" sz="2900" dirty="0"/>
          </a:p>
          <a:p>
            <a:r>
              <a:rPr lang="en-GB" sz="2900" dirty="0"/>
              <a:t>Dermal burns treated on an outpatient basis should be rechecked every 2-3 days. </a:t>
            </a:r>
            <a:endParaRPr lang="en-GB" sz="2900" dirty="0"/>
          </a:p>
          <a:p>
            <a:r>
              <a:rPr lang="en-GB" sz="2900" dirty="0"/>
              <a:t>Any ocular burns treated on an outpatient basis should be rechecked in 24 hours. </a:t>
            </a:r>
            <a:endParaRPr lang="en-GB" sz="2900" dirty="0"/>
          </a:p>
          <a:p>
            <a:r>
              <a:rPr lang="en-GB" sz="2900" dirty="0"/>
              <a:t>Endoscopic examination of all </a:t>
            </a:r>
            <a:r>
              <a:rPr lang="en-GB" sz="2900" dirty="0" err="1"/>
              <a:t>transmucosal</a:t>
            </a:r>
            <a:r>
              <a:rPr lang="en-GB" sz="2900" dirty="0"/>
              <a:t> or </a:t>
            </a:r>
            <a:r>
              <a:rPr lang="en-GB" sz="2900" dirty="0" err="1"/>
              <a:t>transmural</a:t>
            </a:r>
            <a:r>
              <a:rPr lang="en-GB" sz="2900" dirty="0"/>
              <a:t> oesophageal burns should be repeated in 2-3 weeks</a:t>
            </a:r>
            <a:br>
              <a:rPr lang="en-GB" sz="2900" dirty="0"/>
            </a:br>
            <a:br>
              <a:rPr lang="en-GB" sz="2900" dirty="0"/>
            </a:br>
            <a:endParaRPr lang="en-GB" sz="2900" dirty="0"/>
          </a:p>
          <a:p>
            <a:pPr>
              <a:buFont typeface="Wingdings" panose="05000000000000000000" pitchFamily="2" charset="2"/>
              <a:buChar char="v"/>
            </a:pPr>
            <a:r>
              <a:rPr lang="en-GB" sz="2900" b="1" dirty="0"/>
              <a:t>Inpatient Care:</a:t>
            </a:r>
            <a:endParaRPr lang="en-GB" sz="2900" b="1" dirty="0"/>
          </a:p>
          <a:p>
            <a:pPr marL="0" indent="0">
              <a:buNone/>
            </a:pPr>
            <a:endParaRPr lang="en-GB" sz="2900" dirty="0"/>
          </a:p>
          <a:p>
            <a:r>
              <a:rPr lang="en-GB" sz="2900" dirty="0"/>
              <a:t>Admission is recommended for large surface area or circumferential dermal burns, for burns by substances with systemic toxicity, or for pain control.</a:t>
            </a:r>
            <a:endParaRPr lang="en-GB" sz="2900" dirty="0"/>
          </a:p>
          <a:p>
            <a:pPr marL="0" indent="0">
              <a:buNone/>
            </a:pPr>
            <a:r>
              <a:rPr lang="en-GB" sz="2900" dirty="0"/>
              <a:t> </a:t>
            </a:r>
            <a:endParaRPr lang="en-GB" sz="2900" dirty="0"/>
          </a:p>
          <a:p>
            <a:r>
              <a:rPr lang="en-GB" sz="2900" dirty="0"/>
              <a:t>Following caustic ingestions, admission is recommended for any patient with oral burns; any patient who is symptomatic; or any patient who ingested a strong acid, or base, hydrofluoric acid, or other highly caustic substance.</a:t>
            </a:r>
            <a:endParaRPr lang="ar-JO" sz="2900" dirty="0">
              <a:solidFill>
                <a:schemeClr val="accent1"/>
              </a:solidFill>
            </a:endParaRPr>
          </a:p>
          <a:p>
            <a:endParaRPr lang="en-GB" sz="2400" b="1" dirty="0"/>
          </a:p>
        </p:txBody>
      </p:sp>
      <p:sp>
        <p:nvSpPr>
          <p:cNvPr id="2" name="Rectangle 1"/>
          <p:cNvSpPr/>
          <p:nvPr/>
        </p:nvSpPr>
        <p:spPr>
          <a:xfrm>
            <a:off x="533400" y="361950"/>
            <a:ext cx="1752600"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FOLLOW UP</a:t>
            </a:r>
            <a:endParaRPr lang="en-US"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71550"/>
            <a:ext cx="8734840" cy="4067589"/>
          </a:xfrm>
        </p:spPr>
        <p:txBody>
          <a:bodyPr>
            <a:normAutofit fontScale="25000" lnSpcReduction="20000"/>
          </a:bodyPr>
          <a:lstStyle/>
          <a:p>
            <a:pPr marL="0" indent="0" algn="l">
              <a:buNone/>
            </a:pPr>
            <a:endParaRPr lang="en-US" sz="6200" b="1" i="1" dirty="0">
              <a:solidFill>
                <a:srgbClr val="111111"/>
              </a:solidFill>
              <a:effectLst/>
              <a:highlight>
                <a:srgbClr val="FFFF00"/>
              </a:highlight>
              <a:latin typeface="Helvetica" panose="020B0604020202020204" pitchFamily="34" charset="0"/>
            </a:endParaRPr>
          </a:p>
          <a:p>
            <a:pPr algn="l">
              <a:buFont typeface="Arial" panose="020B0604020202020204" pitchFamily="34" charset="0"/>
              <a:buChar char="•"/>
            </a:pPr>
            <a:r>
              <a:rPr lang="en-US" sz="6200" b="1" i="0" dirty="0">
                <a:solidFill>
                  <a:srgbClr val="111111"/>
                </a:solidFill>
                <a:effectLst/>
              </a:rPr>
              <a:t>Bacterial infection</a:t>
            </a:r>
            <a:r>
              <a:rPr lang="en-US" sz="6200" i="0" dirty="0">
                <a:solidFill>
                  <a:srgbClr val="111111"/>
                </a:solidFill>
                <a:effectLst/>
              </a:rPr>
              <a:t>, which may lead to a bloodstream infection (sepsis)</a:t>
            </a:r>
            <a:endParaRPr lang="en-US" sz="6200" i="0" dirty="0">
              <a:solidFill>
                <a:srgbClr val="111111"/>
              </a:solidFill>
              <a:effectLst/>
            </a:endParaRPr>
          </a:p>
          <a:p>
            <a:pPr algn="l">
              <a:buFont typeface="Arial" panose="020B0604020202020204" pitchFamily="34" charset="0"/>
              <a:buChar char="•"/>
            </a:pPr>
            <a:r>
              <a:rPr lang="en-US" sz="6200" b="1" i="0" dirty="0">
                <a:effectLst/>
              </a:rPr>
              <a:t>Fluid loss</a:t>
            </a:r>
            <a:r>
              <a:rPr lang="en-US" sz="6200" i="0" dirty="0">
                <a:solidFill>
                  <a:srgbClr val="111111"/>
                </a:solidFill>
                <a:effectLst/>
              </a:rPr>
              <a:t>, including low blood volume (</a:t>
            </a:r>
            <a:r>
              <a:rPr lang="en-US" sz="6200" i="0" dirty="0" err="1">
                <a:solidFill>
                  <a:srgbClr val="111111"/>
                </a:solidFill>
                <a:effectLst/>
              </a:rPr>
              <a:t>hypovolemia</a:t>
            </a:r>
            <a:r>
              <a:rPr lang="en-US" sz="6200" i="0" dirty="0">
                <a:solidFill>
                  <a:srgbClr val="111111"/>
                </a:solidFill>
                <a:effectLst/>
              </a:rPr>
              <a:t>)</a:t>
            </a:r>
            <a:endParaRPr lang="en-US" sz="6200" i="0" dirty="0">
              <a:solidFill>
                <a:srgbClr val="111111"/>
              </a:solidFill>
              <a:effectLst/>
            </a:endParaRPr>
          </a:p>
          <a:p>
            <a:pPr algn="l">
              <a:buFont typeface="Arial" panose="020B0604020202020204" pitchFamily="34" charset="0"/>
              <a:buChar char="•"/>
            </a:pPr>
            <a:r>
              <a:rPr lang="en-GB" sz="6200" dirty="0"/>
              <a:t>Many people have </a:t>
            </a:r>
            <a:r>
              <a:rPr lang="en-GB" sz="6200" b="1" dirty="0"/>
              <a:t>pain and scarring. </a:t>
            </a:r>
            <a:endParaRPr lang="en-GB" sz="6200" b="1" dirty="0"/>
          </a:p>
          <a:p>
            <a:pPr algn="l">
              <a:buFont typeface="Arial" panose="020B0604020202020204" pitchFamily="34" charset="0"/>
              <a:buChar char="•"/>
            </a:pPr>
            <a:r>
              <a:rPr lang="en-GB" sz="6200" dirty="0"/>
              <a:t>Burns in the eye can lead to </a:t>
            </a:r>
            <a:r>
              <a:rPr lang="en-GB" sz="6200" b="1" dirty="0"/>
              <a:t>blindness.</a:t>
            </a:r>
            <a:endParaRPr lang="en-GB" sz="6200" b="1" dirty="0"/>
          </a:p>
          <a:p>
            <a:pPr algn="l">
              <a:buFont typeface="Arial" panose="020B0604020202020204" pitchFamily="34" charset="0"/>
              <a:buChar char="•"/>
            </a:pPr>
            <a:r>
              <a:rPr lang="en-GB" sz="6200" dirty="0"/>
              <a:t>Swallowing harmful chemicals can lead to problems in your gastrointestinal tract, potentially leading to permanent disability.</a:t>
            </a:r>
            <a:endParaRPr lang="en-GB" sz="6200" dirty="0"/>
          </a:p>
          <a:p>
            <a:pPr algn="l">
              <a:buFont typeface="Arial" panose="020B0604020202020204" pitchFamily="34" charset="0"/>
              <a:buChar char="•"/>
            </a:pPr>
            <a:r>
              <a:rPr lang="en-GB" sz="6200" dirty="0"/>
              <a:t>Some acid burns can cause </a:t>
            </a:r>
            <a:r>
              <a:rPr lang="en-GB" sz="6200" b="1" dirty="0"/>
              <a:t>the loss of fingers or toes. </a:t>
            </a:r>
            <a:endParaRPr lang="en-GB" sz="6200" b="1" dirty="0"/>
          </a:p>
          <a:p>
            <a:pPr algn="l">
              <a:buFont typeface="Arial" panose="020B0604020202020204" pitchFamily="34" charset="0"/>
              <a:buChar char="•"/>
            </a:pPr>
            <a:r>
              <a:rPr lang="en-GB" sz="6200" dirty="0"/>
              <a:t>Burns can cause </a:t>
            </a:r>
            <a:r>
              <a:rPr lang="en-GB" sz="6200" b="1" dirty="0"/>
              <a:t>emotional issues </a:t>
            </a:r>
            <a:r>
              <a:rPr lang="en-GB" sz="6200" dirty="0"/>
              <a:t>including anxiety, depression, and insomnia.</a:t>
            </a:r>
            <a:endParaRPr lang="en-GB" sz="6200" dirty="0"/>
          </a:p>
          <a:p>
            <a:pPr algn="l">
              <a:buFont typeface="Arial" panose="020B0604020202020204" pitchFamily="34" charset="0"/>
              <a:buChar char="•"/>
            </a:pPr>
            <a:r>
              <a:rPr lang="en-US" sz="6200" dirty="0"/>
              <a:t>Bone and joint problems, such as when scar tissue causes the shortening and tightening of skin, muscles or tendons </a:t>
            </a:r>
            <a:r>
              <a:rPr lang="en-US" sz="6200" b="1" dirty="0"/>
              <a:t>(contractures).</a:t>
            </a:r>
            <a:endParaRPr lang="en-US" sz="6200" b="1" dirty="0"/>
          </a:p>
          <a:p>
            <a:pPr algn="l">
              <a:buFont typeface="Arial" panose="020B0604020202020204" pitchFamily="34" charset="0"/>
              <a:buChar char="•"/>
            </a:pPr>
            <a:r>
              <a:rPr lang="en-US" sz="6200" i="0" dirty="0">
                <a:effectLst/>
              </a:rPr>
              <a:t>Complication due to absorption of some chemical may cause renal failure, </a:t>
            </a:r>
            <a:r>
              <a:rPr lang="en-US" sz="6200" dirty="0"/>
              <a:t>CVS </a:t>
            </a:r>
            <a:r>
              <a:rPr lang="en-US" sz="6200" i="0" dirty="0">
                <a:effectLst/>
              </a:rPr>
              <a:t>and neurological complications.</a:t>
            </a:r>
            <a:endParaRPr lang="en-US" sz="6200" i="0" dirty="0">
              <a:effectLst/>
            </a:endParaRPr>
          </a:p>
          <a:p>
            <a:pPr marL="0" indent="0" algn="l">
              <a:buNone/>
            </a:pPr>
            <a:br>
              <a:rPr lang="en-GB" dirty="0"/>
            </a:br>
            <a:endParaRPr lang="en-GB" dirty="0"/>
          </a:p>
          <a:p>
            <a:pPr marL="0" indent="0" algn="l">
              <a:buNone/>
            </a:pPr>
            <a:endParaRPr lang="en-US" b="0" i="0" dirty="0">
              <a:solidFill>
                <a:srgbClr val="111111"/>
              </a:solidFill>
              <a:effectLst/>
              <a:latin typeface="Helvetica" panose="020B0604020202020204" pitchFamily="34" charset="0"/>
            </a:endParaRPr>
          </a:p>
        </p:txBody>
      </p:sp>
      <p:sp>
        <p:nvSpPr>
          <p:cNvPr id="4" name="Rectangle 3"/>
          <p:cNvSpPr/>
          <p:nvPr/>
        </p:nvSpPr>
        <p:spPr>
          <a:xfrm>
            <a:off x="457200" y="209550"/>
            <a:ext cx="3124200" cy="609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COMPLICATIONS</a:t>
            </a:r>
            <a:endParaRPr lang="en-US" sz="32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140925" y="362200"/>
            <a:ext cx="8520600" cy="3302700"/>
          </a:xfrm>
          <a:prstGeom prst="rect">
            <a:avLst/>
          </a:prstGeom>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rmAutofit fontScale="47500" lnSpcReduction="20000"/>
          </a:bodyPr>
          <a:lstStyle/>
          <a:p>
            <a:pPr marL="0" lvl="0" indent="0" algn="l" rtl="0">
              <a:lnSpc>
                <a:spcPct val="90000"/>
              </a:lnSpc>
              <a:spcBef>
                <a:spcPts val="0"/>
              </a:spcBef>
              <a:spcAft>
                <a:spcPts val="0"/>
              </a:spcAft>
              <a:buNone/>
            </a:pPr>
            <a:r>
              <a:rPr lang="en-GB" sz="3200" b="1">
                <a:solidFill>
                  <a:schemeClr val="tx2">
                    <a:lumMod val="60000"/>
                    <a:lumOff val="40000"/>
                  </a:schemeClr>
                </a:solidFill>
                <a:latin typeface="Playfair Display"/>
                <a:ea typeface="Playfair Display"/>
                <a:cs typeface="Playfair Display"/>
                <a:sym typeface="Playfair Display"/>
              </a:rPr>
              <a:t>Chemical burn (caustic burns)</a:t>
            </a:r>
            <a:r>
              <a:rPr lang="en-GB" sz="3200" b="1">
                <a:solidFill>
                  <a:srgbClr val="FF0000"/>
                </a:solidFill>
                <a:latin typeface="Playfair Display"/>
                <a:ea typeface="Playfair Display"/>
                <a:cs typeface="Playfair Display"/>
                <a:sym typeface="Playfair Display"/>
              </a:rPr>
              <a:t> </a:t>
            </a:r>
            <a:r>
              <a:rPr lang="en-US" sz="5055" dirty="0">
                <a:sym typeface="Playfair Display"/>
              </a:rPr>
              <a:t>destruction of the skin due to acute exposure to hazardous chemicals. Unlike other forms of burn, there is extensive and deeper damage due to prolonged exposure and continuous reaction of the chemical with tissues</a:t>
            </a:r>
            <a:endParaRPr sz="2800">
              <a:solidFill>
                <a:srgbClr val="000000"/>
              </a:solidFill>
              <a:latin typeface="Playfair Display"/>
              <a:ea typeface="Playfair Display"/>
              <a:cs typeface="Playfair Display"/>
              <a:sym typeface="Playfair Display"/>
            </a:endParaRPr>
          </a:p>
          <a:p>
            <a:pPr marL="0" lvl="0" indent="0" algn="l" rtl="0">
              <a:lnSpc>
                <a:spcPct val="90000"/>
              </a:lnSpc>
              <a:spcBef>
                <a:spcPts val="0"/>
              </a:spcBef>
              <a:spcAft>
                <a:spcPts val="0"/>
              </a:spcAft>
              <a:buNone/>
            </a:pPr>
            <a:endParaRPr sz="28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GB" sz="3200" b="1">
                <a:solidFill>
                  <a:schemeClr val="tx2">
                    <a:lumMod val="60000"/>
                    <a:lumOff val="40000"/>
                  </a:schemeClr>
                </a:solidFill>
                <a:latin typeface="Playfair Display"/>
                <a:ea typeface="Playfair Display"/>
                <a:cs typeface="Playfair Display"/>
                <a:sym typeface="Playfair Display"/>
              </a:rPr>
              <a:t>Causes</a:t>
            </a:r>
            <a:endParaRPr sz="3200" b="1">
              <a:solidFill>
                <a:schemeClr val="tx2">
                  <a:lumMod val="60000"/>
                  <a:lumOff val="40000"/>
                </a:schemeClr>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US" sz="3555" b="1" dirty="0">
                <a:sym typeface="Playfair Display"/>
              </a:rPr>
              <a:t>Acids </a:t>
            </a:r>
            <a:r>
              <a:rPr lang="en-US" sz="3555" dirty="0">
                <a:sym typeface="Playfair Display"/>
              </a:rPr>
              <a:t>(Hydrochloric acid ,Nitric acid, Hydrofluoric acid, Chromic acid and Sulfuric acid)</a:t>
            </a:r>
            <a:endParaRPr lang="en-US" sz="3555" dirty="0">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US" sz="3555" b="1" dirty="0">
                <a:sym typeface="Playfair Display"/>
              </a:rPr>
              <a:t>Alkalis</a:t>
            </a:r>
            <a:r>
              <a:rPr lang="en-US" sz="3555" dirty="0">
                <a:sym typeface="Playfair Display"/>
              </a:rPr>
              <a:t> (Sodium hydroxide, Potassium hydroxide, Calcium oxide, Metallic Sodium ,Metallic potassium and Sodium hypochlorite)</a:t>
            </a:r>
            <a:endParaRPr lang="en-US" sz="3555" dirty="0">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US" sz="3555" b="1" dirty="0">
                <a:sym typeface="Playfair Display"/>
              </a:rPr>
              <a:t> Inorganic</a:t>
            </a:r>
            <a:r>
              <a:rPr lang="en-US" sz="3555" dirty="0">
                <a:sym typeface="Playfair Display"/>
              </a:rPr>
              <a:t> (Phosphorus, Cyanide)</a:t>
            </a:r>
            <a:endParaRPr lang="en-US" sz="3555" dirty="0">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US" sz="3555" b="1" dirty="0">
                <a:sym typeface="Playfair Display"/>
              </a:rPr>
              <a:t>Organic</a:t>
            </a:r>
            <a:r>
              <a:rPr lang="en-US" sz="3555" dirty="0">
                <a:sym typeface="Playfair Display"/>
              </a:rPr>
              <a:t> (Phenol, Lysol, Cresol)</a:t>
            </a:r>
            <a:endParaRPr lang="en-US" sz="3555" dirty="0">
              <a:sym typeface="Playfair Display"/>
            </a:endParaRPr>
          </a:p>
          <a:p>
            <a:pPr marL="0" lvl="0" indent="0" algn="l" rtl="0">
              <a:spcBef>
                <a:spcPts val="0"/>
              </a:spcBef>
              <a:spcAft>
                <a:spcPts val="1200"/>
              </a:spcAft>
              <a:buNone/>
            </a:pPr>
            <a:endParaRPr sz="3555">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fade">
                                      <p:cBhvr>
                                        <p:cTn id="7" dur="1000"/>
                                        <p:tgtEl>
                                          <p:spTgt spid="7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animEffect transition="in" filter="fade">
                                      <p:cBhvr>
                                        <p:cTn id="11" dur="1000"/>
                                        <p:tgtEl>
                                          <p:spTgt spid="72">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animEffect transition="in" filter="fade">
                                      <p:cBhvr>
                                        <p:cTn id="15" dur="1000"/>
                                        <p:tgtEl>
                                          <p:spTgt spid="72">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2">
                                            <p:txEl>
                                              <p:pRg st="3" end="3"/>
                                            </p:txEl>
                                          </p:spTgt>
                                        </p:tgtEl>
                                        <p:attrNameLst>
                                          <p:attrName>style.visibility</p:attrName>
                                        </p:attrNameLst>
                                      </p:cBhvr>
                                      <p:to>
                                        <p:strVal val="visible"/>
                                      </p:to>
                                    </p:set>
                                    <p:animEffect transition="in" filter="fade">
                                      <p:cBhvr>
                                        <p:cTn id="19" dur="1000"/>
                                        <p:tgtEl>
                                          <p:spTgt spid="72">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2">
                                            <p:txEl>
                                              <p:pRg st="4" end="4"/>
                                            </p:txEl>
                                          </p:spTgt>
                                        </p:tgtEl>
                                        <p:attrNameLst>
                                          <p:attrName>style.visibility</p:attrName>
                                        </p:attrNameLst>
                                      </p:cBhvr>
                                      <p:to>
                                        <p:strVal val="visible"/>
                                      </p:to>
                                    </p:set>
                                    <p:animEffect transition="in" filter="fade">
                                      <p:cBhvr>
                                        <p:cTn id="23" dur="1000"/>
                                        <p:tgtEl>
                                          <p:spTgt spid="72">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72">
                                            <p:txEl>
                                              <p:pRg st="5" end="5"/>
                                            </p:txEl>
                                          </p:spTgt>
                                        </p:tgtEl>
                                        <p:attrNameLst>
                                          <p:attrName>style.visibility</p:attrName>
                                        </p:attrNameLst>
                                      </p:cBhvr>
                                      <p:to>
                                        <p:strVal val="visible"/>
                                      </p:to>
                                    </p:set>
                                    <p:animEffect transition="in" filter="fade">
                                      <p:cBhvr>
                                        <p:cTn id="27" dur="1000"/>
                                        <p:tgtEl>
                                          <p:spTgt spid="72">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72">
                                            <p:txEl>
                                              <p:pRg st="6" end="6"/>
                                            </p:txEl>
                                          </p:spTgt>
                                        </p:tgtEl>
                                        <p:attrNameLst>
                                          <p:attrName>style.visibility</p:attrName>
                                        </p:attrNameLst>
                                      </p:cBhvr>
                                      <p:to>
                                        <p:strVal val="visible"/>
                                      </p:to>
                                    </p:set>
                                    <p:animEffect transition="in" filter="fade">
                                      <p:cBhvr>
                                        <p:cTn id="31" dur="1000"/>
                                        <p:tgtEl>
                                          <p:spTgt spid="72">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72">
                                            <p:txEl>
                                              <p:pRg st="7" end="7"/>
                                            </p:txEl>
                                          </p:spTgt>
                                        </p:tgtEl>
                                        <p:attrNameLst>
                                          <p:attrName>style.visibility</p:attrName>
                                        </p:attrNameLst>
                                      </p:cBhvr>
                                      <p:to>
                                        <p:strVal val="visible"/>
                                      </p:to>
                                    </p:set>
                                    <p:animEffect transition="in" filter="fade">
                                      <p:cBhvr>
                                        <p:cTn id="35" dur="1000"/>
                                        <p:tgtEl>
                                          <p:spTgt spid="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8844" y="461873"/>
            <a:ext cx="6768548" cy="2954655"/>
          </a:xfrm>
          <a:prstGeom prst="rect">
            <a:avLst/>
          </a:prstGeom>
          <a:noFill/>
        </p:spPr>
        <p:txBody>
          <a:bodyPr wrap="square" rtlCol="1">
            <a:spAutoFit/>
          </a:bodyPr>
          <a:lstStyle/>
          <a:p>
            <a:r>
              <a:rPr lang="en-US" sz="800" b="1" i="0" dirty="0">
                <a:effectLst/>
                <a:latin typeface="Arial" panose="020B0604020202020204" pitchFamily="34" charset="0"/>
              </a:rPr>
              <a:t> </a:t>
            </a:r>
            <a:br>
              <a:rPr lang="en-US" sz="1800" i="0" dirty="0">
                <a:effectLst/>
                <a:latin typeface="Arial" panose="020B0604020202020204" pitchFamily="34" charset="0"/>
              </a:rPr>
            </a:br>
            <a:endParaRPr lang="en-US" sz="1800" i="0" dirty="0">
              <a:effectLst/>
              <a:latin typeface="Arial" panose="020B0604020202020204" pitchFamily="34" charset="0"/>
            </a:endParaRPr>
          </a:p>
          <a:p>
            <a:endParaRPr lang="en-US" sz="2000" dirty="0">
              <a:latin typeface="Arial" panose="020B0604020202020204" pitchFamily="34" charset="0"/>
            </a:endParaRPr>
          </a:p>
          <a:p>
            <a:pPr marL="171450" indent="-171450">
              <a:buFont typeface="Courier New" panose="02070309020205020404" pitchFamily="49" charset="0"/>
              <a:buChar char="o"/>
            </a:pPr>
            <a:r>
              <a:rPr lang="en-US" sz="2000" dirty="0">
                <a:latin typeface="Arial" panose="020B0604020202020204" pitchFamily="34" charset="0"/>
              </a:rPr>
              <a:t> </a:t>
            </a:r>
            <a:r>
              <a:rPr lang="en-US" sz="2000" dirty="0"/>
              <a:t>Loss of vision. </a:t>
            </a:r>
            <a:r>
              <a:rPr lang="en-US" sz="2000" dirty="0" err="1"/>
              <a:t>Conjunctival</a:t>
            </a:r>
            <a:r>
              <a:rPr lang="en-US" sz="2000" dirty="0"/>
              <a:t> inflammation. Corneal Abrasions. Cornea Scarring.</a:t>
            </a:r>
            <a:endParaRPr lang="en-US" sz="2000" dirty="0"/>
          </a:p>
          <a:p>
            <a:pPr marL="171450" indent="-171450">
              <a:buFont typeface="Courier New" panose="02070309020205020404" pitchFamily="49" charset="0"/>
              <a:buChar char="o"/>
            </a:pPr>
            <a:r>
              <a:rPr lang="en-US" sz="2000" dirty="0"/>
              <a:t>  Deformity of the face with facial nerve injury causing dropping of angle of the mouth.</a:t>
            </a:r>
            <a:endParaRPr lang="en-US" sz="2000" dirty="0"/>
          </a:p>
          <a:p>
            <a:pPr marL="171450" indent="-171450">
              <a:buFont typeface="Courier New" panose="02070309020205020404" pitchFamily="49" charset="0"/>
              <a:buChar char="o"/>
            </a:pPr>
            <a:r>
              <a:rPr lang="en-US" sz="2000" dirty="0"/>
              <a:t> Scar formation and face deformity, tightness of nose opening and all face loss of ears after 3</a:t>
            </a:r>
            <a:r>
              <a:rPr lang="en-US" sz="2000" baseline="30000" dirty="0"/>
              <a:t>rd</a:t>
            </a:r>
            <a:r>
              <a:rPr lang="en-US" sz="2000" dirty="0"/>
              <a:t> degree burn. </a:t>
            </a:r>
            <a:br>
              <a:rPr lang="en-US" sz="2000" dirty="0"/>
            </a:br>
            <a:endParaRPr lang="ar-JO" sz="2000" dirty="0"/>
          </a:p>
        </p:txBody>
      </p:sp>
      <p:sp>
        <p:nvSpPr>
          <p:cNvPr id="2" name="Rectangle 1"/>
          <p:cNvSpPr/>
          <p:nvPr/>
        </p:nvSpPr>
        <p:spPr>
          <a:xfrm>
            <a:off x="304800" y="461872"/>
            <a:ext cx="4267200" cy="50967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rPr>
              <a:t>OCULAR AND PERIOCULAR BURNS:</a:t>
            </a:r>
            <a:endParaRPr lang="en-US" b="1" dirty="0"/>
          </a:p>
        </p:txBody>
      </p:sp>
      <p:pic>
        <p:nvPicPr>
          <p:cNvPr id="1026" name="Picture 2" descr="https://img.medscapestatic.com/pi/meds/ckb/12/3081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86400" y="2861207"/>
            <a:ext cx="3457575" cy="2176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026" y="387626"/>
            <a:ext cx="8222974" cy="1815882"/>
          </a:xfrm>
          <a:prstGeom prst="rect">
            <a:avLst/>
          </a:prstGeom>
          <a:noFill/>
        </p:spPr>
        <p:txBody>
          <a:bodyPr wrap="square" rtlCol="1">
            <a:spAutoFit/>
          </a:bodyPr>
          <a:lstStyle/>
          <a:p>
            <a:r>
              <a:rPr lang="en-GB" sz="3200" b="1" i="0" dirty="0">
                <a:solidFill>
                  <a:schemeClr val="tx2"/>
                </a:solidFill>
                <a:effectLst/>
                <a:latin typeface="+mj-lt"/>
              </a:rPr>
              <a:t>Complications due to</a:t>
            </a:r>
            <a:r>
              <a:rPr lang="en-US" sz="3200" b="1" i="1" dirty="0">
                <a:solidFill>
                  <a:schemeClr val="tx2"/>
                </a:solidFill>
                <a:latin typeface="+mj-lt"/>
              </a:rPr>
              <a:t> Caustic ingestions</a:t>
            </a:r>
            <a:r>
              <a:rPr lang="en-GB" sz="3200" b="1" dirty="0">
                <a:solidFill>
                  <a:schemeClr val="tx2"/>
                </a:solidFill>
                <a:latin typeface="+mj-lt"/>
              </a:rPr>
              <a:t>:</a:t>
            </a:r>
            <a:endParaRPr lang="en-GB" sz="3200" b="1" i="0" dirty="0">
              <a:solidFill>
                <a:schemeClr val="tx2"/>
              </a:solidFill>
              <a:effectLst/>
              <a:latin typeface="+mj-lt"/>
            </a:endParaRPr>
          </a:p>
          <a:p>
            <a:endParaRPr lang="en-GB" sz="2000" b="1" i="0" dirty="0">
              <a:effectLst/>
              <a:latin typeface="+mj-lt"/>
            </a:endParaRPr>
          </a:p>
          <a:p>
            <a:pPr marL="342900" indent="-342900">
              <a:buFont typeface="Wingdings" panose="05000000000000000000" pitchFamily="2" charset="2"/>
              <a:buChar char="q"/>
            </a:pPr>
            <a:r>
              <a:rPr lang="en-GB" sz="2000" dirty="0">
                <a:solidFill>
                  <a:srgbClr val="202124"/>
                </a:solidFill>
                <a:latin typeface="+mj-lt"/>
              </a:rPr>
              <a:t>B</a:t>
            </a:r>
            <a:r>
              <a:rPr lang="en-GB" sz="2000" i="0" dirty="0">
                <a:solidFill>
                  <a:srgbClr val="202124"/>
                </a:solidFill>
                <a:effectLst/>
                <a:latin typeface="+mj-lt"/>
              </a:rPr>
              <a:t>urns and ulcers in the oral mucosa, oesophagus, stomach, and upper digestive tract if swallowed.</a:t>
            </a:r>
            <a:endParaRPr lang="en-GB" sz="2000" i="0" dirty="0">
              <a:solidFill>
                <a:srgbClr val="202124"/>
              </a:solidFill>
              <a:effectLst/>
              <a:latin typeface="+mj-lt"/>
            </a:endParaRPr>
          </a:p>
          <a:p>
            <a:pPr marL="342900" indent="-342900">
              <a:buFont typeface="Wingdings" panose="05000000000000000000" pitchFamily="2" charset="2"/>
              <a:buChar char="q"/>
            </a:pPr>
            <a:r>
              <a:rPr lang="en-GB" sz="2000" dirty="0">
                <a:latin typeface="+mj-lt"/>
              </a:rPr>
              <a:t>Oesophageal lesions can result in future stricture formation.</a:t>
            </a:r>
            <a:endParaRPr lang="ar-JO" sz="2000" dirty="0">
              <a:latin typeface="+mj-lt"/>
            </a:endParaRPr>
          </a:p>
        </p:txBody>
      </p:sp>
      <p:pic>
        <p:nvPicPr>
          <p:cNvPr id="2050" name="Picture 2" descr="Image for - Clinical Characteristics and Complications in Oral Caustic Ingestion in Childre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10400" y="1962150"/>
            <a:ext cx="1838325" cy="283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57250" y="1390622"/>
            <a:ext cx="7219950" cy="3314727"/>
          </a:xfrm>
        </p:spPr>
        <p:txBody>
          <a:bodyPr>
            <a:noAutofit/>
          </a:bodyPr>
          <a:lstStyle/>
          <a:p>
            <a:r>
              <a:rPr lang="en-US" sz="2800" dirty="0">
                <a:latin typeface="+mj-lt"/>
              </a:rPr>
              <a:t>Is a burn that results from electricity passing through the body causing rapid injury</a:t>
            </a:r>
            <a:r>
              <a:rPr lang="en-US" sz="2800" b="1" dirty="0">
                <a:latin typeface="+mj-lt"/>
              </a:rPr>
              <a:t>.</a:t>
            </a:r>
            <a:endParaRPr lang="en-US" sz="2800" b="1" dirty="0">
              <a:latin typeface="+mj-lt"/>
            </a:endParaRPr>
          </a:p>
        </p:txBody>
      </p:sp>
      <p:sp>
        <p:nvSpPr>
          <p:cNvPr id="5" name="Rectangle 4"/>
          <p:cNvSpPr/>
          <p:nvPr/>
        </p:nvSpPr>
        <p:spPr>
          <a:xfrm>
            <a:off x="381000" y="474134"/>
            <a:ext cx="3733800" cy="762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ELECTRICAL BURNS</a:t>
            </a:r>
            <a:endParaRPr lang="en-US" sz="3200" b="1" dirty="0">
              <a:solidFill>
                <a:schemeClr val="tx1"/>
              </a:solidFill>
            </a:endParaRPr>
          </a:p>
        </p:txBody>
      </p:sp>
      <p:pic>
        <p:nvPicPr>
          <p:cNvPr id="1026" name="Picture 2" descr="a,b. Left hand of patient 3. (a) Severe electrical burns of hand and... |  Download Scientific Diagr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2571750"/>
            <a:ext cx="57150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ctrical bu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343150"/>
            <a:ext cx="2514600" cy="2497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0" y="628650"/>
            <a:ext cx="7258050" cy="4114800"/>
          </a:xfrm>
        </p:spPr>
        <p:txBody>
          <a:bodyPr>
            <a:normAutofit fontScale="70000" lnSpcReduction="20000"/>
          </a:bodyPr>
          <a:lstStyle/>
          <a:p>
            <a:r>
              <a:rPr lang="en-US" sz="4000" dirty="0"/>
              <a:t>Electrical injuries are relatively uncommon.</a:t>
            </a:r>
            <a:endParaRPr lang="en-US" sz="4000" dirty="0"/>
          </a:p>
          <a:p>
            <a:r>
              <a:rPr lang="en-GB" sz="4000" dirty="0">
                <a:latin typeface="+mj-lt"/>
              </a:rPr>
              <a:t>Electrical burns differ from thermal or chemical burns in that they cause much more </a:t>
            </a:r>
            <a:r>
              <a:rPr lang="en-GB" sz="4000" b="1" dirty="0" err="1">
                <a:latin typeface="+mj-lt"/>
              </a:rPr>
              <a:t>subdermal</a:t>
            </a:r>
            <a:r>
              <a:rPr lang="en-GB" sz="4000" b="1" dirty="0">
                <a:latin typeface="+mj-lt"/>
              </a:rPr>
              <a:t> damage.</a:t>
            </a:r>
            <a:endParaRPr lang="en-GB" sz="4000" b="1" dirty="0">
              <a:latin typeface="+mj-lt"/>
            </a:endParaRPr>
          </a:p>
          <a:p>
            <a:r>
              <a:rPr lang="en-US" sz="4000" dirty="0">
                <a:latin typeface="+mj-lt"/>
              </a:rPr>
              <a:t>Electrical burn sometimes cause mild skin damage but there can still be sever internal organ and tissue damage. </a:t>
            </a:r>
            <a:endParaRPr lang="en-US" sz="4000" dirty="0">
              <a:latin typeface="+mj-lt"/>
            </a:endParaRPr>
          </a:p>
          <a:p>
            <a:r>
              <a:rPr lang="en-GB" sz="4000" dirty="0">
                <a:latin typeface="+mj-lt"/>
              </a:rPr>
              <a:t>The </a:t>
            </a:r>
            <a:r>
              <a:rPr lang="en-GB" sz="4000" b="1" dirty="0">
                <a:latin typeface="+mj-lt"/>
              </a:rPr>
              <a:t>spectrum of electrical injury is broad, </a:t>
            </a:r>
            <a:r>
              <a:rPr lang="en-GB" sz="4000" dirty="0">
                <a:latin typeface="+mj-lt"/>
              </a:rPr>
              <a:t>ranging from minimal injury to severe </a:t>
            </a:r>
            <a:r>
              <a:rPr lang="en-GB" sz="4000" dirty="0" err="1">
                <a:latin typeface="+mj-lt"/>
              </a:rPr>
              <a:t>multiorgan</a:t>
            </a:r>
            <a:r>
              <a:rPr lang="en-GB" sz="4000" dirty="0">
                <a:latin typeface="+mj-lt"/>
              </a:rPr>
              <a:t> involvement to death.</a:t>
            </a:r>
            <a:endParaRPr lang="en-GB" sz="4000" dirty="0">
              <a:latin typeface="+mj-lt"/>
            </a:endParaRPr>
          </a:p>
          <a:p>
            <a:endParaRPr lang="en-US" sz="3200" dirty="0">
              <a:solidFill>
                <a:schemeClr val="accent2">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00100" y="628650"/>
            <a:ext cx="7429500" cy="4286250"/>
          </a:xfrm>
        </p:spPr>
        <p:txBody>
          <a:bodyPr>
            <a:normAutofit/>
          </a:bodyPr>
          <a:lstStyle/>
          <a:p>
            <a:pPr>
              <a:buFont typeface="Arial" panose="020B0604020202020204" pitchFamily="34" charset="0"/>
              <a:buChar char="•"/>
            </a:pPr>
            <a:r>
              <a:rPr lang="en-GB" sz="2800" dirty="0">
                <a:latin typeface="+mj-lt"/>
              </a:rPr>
              <a:t>Electrical injuries </a:t>
            </a:r>
            <a:r>
              <a:rPr lang="en-GB" sz="2800" b="1" dirty="0">
                <a:latin typeface="+mj-lt"/>
              </a:rPr>
              <a:t>in adults </a:t>
            </a:r>
            <a:r>
              <a:rPr lang="en-GB" sz="2800" dirty="0">
                <a:latin typeface="+mj-lt"/>
              </a:rPr>
              <a:t>are most commonly </a:t>
            </a:r>
            <a:r>
              <a:rPr lang="en-GB" sz="2800" b="1" dirty="0">
                <a:latin typeface="+mj-lt"/>
              </a:rPr>
              <a:t>occupational.</a:t>
            </a:r>
            <a:endParaRPr lang="en-GB" sz="2800" b="1" dirty="0">
              <a:latin typeface="+mj-lt"/>
            </a:endParaRPr>
          </a:p>
          <a:p>
            <a:pPr>
              <a:buFont typeface="Arial" panose="020B0604020202020204" pitchFamily="34" charset="0"/>
              <a:buChar char="•"/>
            </a:pPr>
            <a:r>
              <a:rPr lang="en-GB" sz="2800" dirty="0">
                <a:latin typeface="+mj-lt"/>
              </a:rPr>
              <a:t>With </a:t>
            </a:r>
            <a:r>
              <a:rPr lang="en-GB" sz="2800" b="1" dirty="0">
                <a:latin typeface="+mj-lt"/>
              </a:rPr>
              <a:t>children household electrical injuries </a:t>
            </a:r>
            <a:r>
              <a:rPr lang="en-GB" sz="2800" dirty="0">
                <a:latin typeface="+mj-lt"/>
              </a:rPr>
              <a:t>are most common.</a:t>
            </a:r>
            <a:endParaRPr lang="en-GB" sz="2800" dirty="0">
              <a:latin typeface="+mj-lt"/>
            </a:endParaRPr>
          </a:p>
          <a:p>
            <a:pPr>
              <a:buFont typeface="Arial" panose="020B0604020202020204" pitchFamily="34" charset="0"/>
              <a:buChar char="•"/>
            </a:pPr>
            <a:r>
              <a:rPr lang="en-GB" sz="2800" b="1" dirty="0">
                <a:latin typeface="+mj-lt"/>
              </a:rPr>
              <a:t>Males </a:t>
            </a:r>
            <a:r>
              <a:rPr lang="en-GB" sz="2800" dirty="0">
                <a:latin typeface="+mj-lt"/>
              </a:rPr>
              <a:t>are more commonly injured via electricity than females.</a:t>
            </a:r>
            <a:endParaRPr lang="en-GB" sz="2800" dirty="0">
              <a:latin typeface="+mj-lt"/>
            </a:endParaRPr>
          </a:p>
          <a:p>
            <a:pPr>
              <a:buFont typeface="Arial" panose="020B0604020202020204" pitchFamily="34" charset="0"/>
              <a:buChar char="•"/>
            </a:pPr>
            <a:r>
              <a:rPr lang="en-GB" sz="2800" dirty="0">
                <a:latin typeface="+mj-lt"/>
              </a:rPr>
              <a:t>The hands are the most common source point, followed by the head and feet are usually the ground point.</a:t>
            </a:r>
            <a:endParaRPr lang="en-US" sz="2800" dirty="0">
              <a:latin typeface="+mj-lt"/>
            </a:endParaRPr>
          </a:p>
          <a:p>
            <a:pPr>
              <a:buFont typeface="Arial" panose="020B0604020202020204" pitchFamily="34" charset="0"/>
              <a:buChar char="•"/>
            </a:pPr>
            <a:endParaRPr lang="en-US" sz="3200" dirty="0">
              <a:solidFill>
                <a:schemeClr val="accent2">
                  <a:lumMod val="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60000"/>
          </a:bodyPr>
          <a:p>
            <a:pPr marL="114300" indent="0">
              <a:buNone/>
            </a:pPr>
            <a:r>
              <a:rPr lang="en-US" dirty="0">
                <a:solidFill>
                  <a:schemeClr val="accent2">
                    <a:lumMod val="50000"/>
                  </a:schemeClr>
                </a:solidFill>
                <a:latin typeface="+mj-lt"/>
                <a:sym typeface="+mn-ea"/>
              </a:rPr>
              <a:t>Electricity is generated by the flow of electrons across a potential gradient from high to low concentration through a conductive material.</a:t>
            </a:r>
            <a:endParaRPr lang="en-US" dirty="0">
              <a:solidFill>
                <a:schemeClr val="accent2">
                  <a:lumMod val="50000"/>
                </a:schemeClr>
              </a:solidFill>
              <a:latin typeface="+mj-lt"/>
            </a:endParaRPr>
          </a:p>
          <a:p>
            <a:pPr marL="0" indent="0">
              <a:buNone/>
            </a:pPr>
            <a:r>
              <a:rPr lang="en-US" dirty="0">
                <a:solidFill>
                  <a:schemeClr val="accent2">
                    <a:lumMod val="50000"/>
                  </a:schemeClr>
                </a:solidFill>
                <a:latin typeface="+mj-lt"/>
                <a:sym typeface="+mn-ea"/>
              </a:rPr>
              <a:t> As the body comes into contact with an electrical source, it becomes part of the electrical current. </a:t>
            </a:r>
            <a:endParaRPr lang="en-US" dirty="0">
              <a:solidFill>
                <a:schemeClr val="accent2">
                  <a:lumMod val="50000"/>
                </a:schemeClr>
              </a:solidFill>
              <a:latin typeface="+mj-lt"/>
            </a:endParaRPr>
          </a:p>
          <a:p>
            <a:pPr marL="0" indent="0">
              <a:buNone/>
            </a:pPr>
            <a:r>
              <a:rPr lang="en-GB" dirty="0">
                <a:solidFill>
                  <a:schemeClr val="accent2">
                    <a:lumMod val="50000"/>
                  </a:schemeClr>
                </a:solidFill>
                <a:latin typeface="+mj-lt"/>
                <a:sym typeface="+mn-ea"/>
              </a:rPr>
              <a:t>Electrical severity is defined by:</a:t>
            </a:r>
            <a:endParaRPr lang="en-GB" dirty="0">
              <a:solidFill>
                <a:schemeClr val="accent2">
                  <a:lumMod val="50000"/>
                </a:schemeClr>
              </a:solidFill>
              <a:latin typeface="+mj-lt"/>
            </a:endParaRPr>
          </a:p>
          <a:p>
            <a:pPr marL="457200" indent="-457200">
              <a:buFont typeface="+mj-lt"/>
              <a:buAutoNum type="arabicPeriod"/>
            </a:pPr>
            <a:r>
              <a:rPr lang="en-GB" dirty="0">
                <a:solidFill>
                  <a:schemeClr val="accent2">
                    <a:lumMod val="50000"/>
                  </a:schemeClr>
                </a:solidFill>
                <a:latin typeface="+mj-lt"/>
                <a:sym typeface="+mn-ea"/>
              </a:rPr>
              <a:t>Current</a:t>
            </a:r>
            <a:endParaRPr lang="en-GB" dirty="0">
              <a:solidFill>
                <a:schemeClr val="accent2">
                  <a:lumMod val="50000"/>
                </a:schemeClr>
              </a:solidFill>
              <a:latin typeface="+mj-lt"/>
            </a:endParaRPr>
          </a:p>
          <a:p>
            <a:pPr marL="457200" indent="-457200">
              <a:buFont typeface="+mj-lt"/>
              <a:buAutoNum type="arabicPeriod"/>
            </a:pPr>
            <a:r>
              <a:rPr lang="en-GB" dirty="0">
                <a:solidFill>
                  <a:schemeClr val="accent2">
                    <a:lumMod val="50000"/>
                  </a:schemeClr>
                </a:solidFill>
                <a:latin typeface="+mj-lt"/>
                <a:sym typeface="+mn-ea"/>
              </a:rPr>
              <a:t>Voltage</a:t>
            </a:r>
            <a:endParaRPr lang="en-GB" dirty="0">
              <a:solidFill>
                <a:schemeClr val="accent2">
                  <a:lumMod val="50000"/>
                </a:schemeClr>
              </a:solidFill>
              <a:latin typeface="+mj-lt"/>
            </a:endParaRPr>
          </a:p>
          <a:p>
            <a:pPr marL="457200" indent="-457200">
              <a:buFont typeface="+mj-lt"/>
              <a:buAutoNum type="arabicPeriod"/>
            </a:pPr>
            <a:r>
              <a:rPr lang="en-GB" dirty="0">
                <a:solidFill>
                  <a:schemeClr val="accent2">
                    <a:lumMod val="50000"/>
                  </a:schemeClr>
                </a:solidFill>
                <a:latin typeface="+mj-lt"/>
                <a:sym typeface="+mn-ea"/>
              </a:rPr>
              <a:t>Resistance</a:t>
            </a:r>
            <a:endParaRPr lang="en-GB" dirty="0">
              <a:solidFill>
                <a:schemeClr val="accent2">
                  <a:lumMod val="50000"/>
                </a:schemeClr>
              </a:solidFill>
              <a:latin typeface="+mj-lt"/>
            </a:endParaRPr>
          </a:p>
          <a:p>
            <a:pPr marL="457200" indent="-457200">
              <a:buFont typeface="+mj-lt"/>
              <a:buAutoNum type="arabicPeriod"/>
            </a:pPr>
            <a:r>
              <a:rPr lang="en-GB" dirty="0">
                <a:solidFill>
                  <a:schemeClr val="accent2">
                    <a:lumMod val="50000"/>
                  </a:schemeClr>
                </a:solidFill>
                <a:latin typeface="+mj-lt"/>
                <a:sym typeface="+mn-ea"/>
              </a:rPr>
              <a:t>Frequency and contact time</a:t>
            </a:r>
            <a:endParaRPr lang="en-GB" dirty="0">
              <a:solidFill>
                <a:schemeClr val="accent2">
                  <a:lumMod val="50000"/>
                </a:schemeClr>
              </a:solidFill>
              <a:latin typeface="+mj-lt"/>
            </a:endParaRPr>
          </a:p>
          <a:p>
            <a:pPr marL="457200" indent="-457200">
              <a:buFont typeface="+mj-lt"/>
              <a:buAutoNum type="arabicPeriod"/>
            </a:pPr>
            <a:r>
              <a:rPr lang="en-GB" dirty="0">
                <a:solidFill>
                  <a:schemeClr val="accent2">
                    <a:lumMod val="50000"/>
                  </a:schemeClr>
                </a:solidFill>
                <a:latin typeface="+mj-lt"/>
                <a:sym typeface="+mn-ea"/>
              </a:rPr>
              <a:t>Pathway of current</a:t>
            </a:r>
            <a:endParaRPr lang="en-GB" dirty="0">
              <a:solidFill>
                <a:schemeClr val="accent2">
                  <a:lumMod val="50000"/>
                </a:schemeClr>
              </a:solidFill>
              <a:latin typeface="+mj-lt"/>
            </a:endParaRPr>
          </a:p>
          <a:p>
            <a:pPr marL="0" indent="0">
              <a:buNone/>
            </a:pPr>
            <a:endParaRPr lang="en-US"/>
          </a:p>
        </p:txBody>
      </p:sp>
      <p:sp>
        <p:nvSpPr>
          <p:cNvPr id="4" name="Title 3"/>
          <p:cNvSpPr>
            <a:spLocks noGrp="1"/>
          </p:cNvSpPr>
          <p:nvPr/>
        </p:nvSpPr>
        <p:spPr>
          <a:xfrm>
            <a:off x="609600" y="253365"/>
            <a:ext cx="4108704" cy="762000"/>
          </a:xfrm>
          <a:prstGeom prst="rect">
            <a:avLst/>
          </a:prstGeom>
          <a:solidFill>
            <a:srgbClr val="002060"/>
          </a:solidFill>
        </p:spPr>
        <p:txBody>
          <a:bodyPr vert="horz" lIns="91440" tIns="45720" rIns="91440" bIns="45720" rtlCol="0" anchor="ctr">
            <a:normAutofit fontScale="8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dirty="0" smtClean="0">
                <a:solidFill>
                  <a:schemeClr val="accent3">
                    <a:lumMod val="20000"/>
                    <a:lumOff val="80000"/>
                  </a:schemeClr>
                </a:solidFill>
              </a:rPr>
              <a:t>characteristics</a:t>
            </a:r>
            <a:endParaRPr lang="en-GB" dirty="0" smtClean="0">
              <a:solidFill>
                <a:schemeClr val="accent3">
                  <a:lumMod val="20000"/>
                  <a:lumOff val="8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278130"/>
            <a:ext cx="8229600" cy="4316730"/>
          </a:xfrm>
          <a:ln>
            <a:solidFill>
              <a:srgbClr val="002060"/>
            </a:solidFill>
          </a:ln>
        </p:spPr>
        <p:style>
          <a:lnRef idx="2">
            <a:schemeClr val="accent5"/>
          </a:lnRef>
          <a:fillRef idx="1">
            <a:schemeClr val="lt1"/>
          </a:fillRef>
          <a:effectRef idx="0">
            <a:schemeClr val="accent5"/>
          </a:effectRef>
          <a:fontRef idx="minor">
            <a:schemeClr val="dk1"/>
          </a:fontRef>
        </p:style>
        <p:txBody>
          <a:bodyPr>
            <a:normAutofit fontScale="50000"/>
          </a:bodyPr>
          <a:p>
            <a:pPr marL="0" indent="0">
              <a:buNone/>
            </a:pPr>
            <a:r>
              <a:rPr lang="en-GB" dirty="0">
                <a:solidFill>
                  <a:schemeClr val="accent2">
                    <a:lumMod val="50000"/>
                  </a:schemeClr>
                </a:solidFill>
                <a:latin typeface="+mj-lt"/>
                <a:sym typeface="+mn-ea"/>
              </a:rPr>
              <a:t>Human tissues differ in their resistance to electrical energy , The skin offers varying resistance levels, depending on its condition: dry skin offers the most </a:t>
            </a:r>
            <a:r>
              <a:rPr lang="en-GB" dirty="0" smtClean="0">
                <a:solidFill>
                  <a:schemeClr val="accent2">
                    <a:lumMod val="50000"/>
                  </a:schemeClr>
                </a:solidFill>
                <a:latin typeface="+mj-lt"/>
                <a:sym typeface="+mn-ea"/>
              </a:rPr>
              <a:t>resistance, </a:t>
            </a:r>
            <a:r>
              <a:rPr lang="en-GB" dirty="0">
                <a:solidFill>
                  <a:schemeClr val="accent2">
                    <a:lumMod val="50000"/>
                  </a:schemeClr>
                </a:solidFill>
                <a:latin typeface="+mj-lt"/>
                <a:sym typeface="+mn-ea"/>
              </a:rPr>
              <a:t>but as skin absorbs more energy, its resistance breaks down. Wet or lacerated skin offers much less resistance to electricity </a:t>
            </a:r>
            <a:endParaRPr lang="en-GB" dirty="0" smtClean="0">
              <a:solidFill>
                <a:schemeClr val="accent2">
                  <a:lumMod val="50000"/>
                </a:schemeClr>
              </a:solidFill>
              <a:latin typeface="+mj-lt"/>
            </a:endParaRPr>
          </a:p>
          <a:p>
            <a:pPr marL="0" indent="0">
              <a:buNone/>
            </a:pPr>
            <a:r>
              <a:rPr lang="en-GB" dirty="0" smtClean="0">
                <a:solidFill>
                  <a:schemeClr val="accent2">
                    <a:lumMod val="50000"/>
                  </a:schemeClr>
                </a:solidFill>
                <a:latin typeface="+mj-lt"/>
                <a:sym typeface="+mn-ea"/>
              </a:rPr>
              <a:t>Nerve </a:t>
            </a:r>
            <a:r>
              <a:rPr lang="en-GB" dirty="0">
                <a:solidFill>
                  <a:schemeClr val="accent2">
                    <a:lumMod val="50000"/>
                  </a:schemeClr>
                </a:solidFill>
                <a:latin typeface="+mj-lt"/>
                <a:sym typeface="+mn-ea"/>
              </a:rPr>
              <a:t>tissue typically has the least resistance to electrical energy, and may be damaged even when current is of low voltage and no cutaneous or musculoskeletal manifestations are present.  </a:t>
            </a:r>
            <a:endParaRPr lang="en-GB" dirty="0">
              <a:solidFill>
                <a:schemeClr val="accent2">
                  <a:lumMod val="50000"/>
                </a:schemeClr>
              </a:solidFill>
              <a:latin typeface="+mj-lt"/>
            </a:endParaRPr>
          </a:p>
          <a:p>
            <a:pPr marL="0" indent="0">
              <a:buNone/>
            </a:pPr>
            <a:r>
              <a:rPr lang="en-GB" dirty="0">
                <a:solidFill>
                  <a:schemeClr val="accent2">
                    <a:lumMod val="50000"/>
                  </a:schemeClr>
                </a:solidFill>
                <a:latin typeface="+mj-lt"/>
                <a:sym typeface="+mn-ea"/>
              </a:rPr>
              <a:t>Blood and vascular tissue have low resistance to current, and muscle and viscera have slightly higher resistance.</a:t>
            </a:r>
            <a:endParaRPr lang="en-GB" dirty="0">
              <a:solidFill>
                <a:schemeClr val="accent2">
                  <a:lumMod val="50000"/>
                </a:schemeClr>
              </a:solidFill>
              <a:latin typeface="+mj-lt"/>
            </a:endParaRPr>
          </a:p>
          <a:p>
            <a:pPr marL="0" indent="0">
              <a:buNone/>
            </a:pPr>
            <a:r>
              <a:rPr lang="en-GB" dirty="0">
                <a:solidFill>
                  <a:schemeClr val="accent2">
                    <a:lumMod val="50000"/>
                  </a:schemeClr>
                </a:solidFill>
                <a:latin typeface="+mj-lt"/>
                <a:sym typeface="+mn-ea"/>
              </a:rPr>
              <a:t> Bone and fat have the highest resistance to current. The consequence of higher resistance is that more energy is lost to higher-resistance tissue in the form of heat, causing coagulation necrosis and burns both in the high resistance tissues and in surrounding tissues. </a:t>
            </a:r>
            <a:endParaRPr lang="en-GB" dirty="0">
              <a:solidFill>
                <a:schemeClr val="accent2">
                  <a:lumMod val="50000"/>
                </a:schemeClr>
              </a:solidFill>
              <a:latin typeface="+mj-lt"/>
            </a:endParaRPr>
          </a:p>
          <a:p>
            <a:pPr marL="0" indent="0">
              <a:buNone/>
            </a:pPr>
            <a:r>
              <a:rPr lang="en-GB" dirty="0">
                <a:solidFill>
                  <a:schemeClr val="accent2">
                    <a:lumMod val="50000"/>
                  </a:schemeClr>
                </a:solidFill>
                <a:latin typeface="+mj-lt"/>
                <a:sym typeface="+mn-ea"/>
              </a:rPr>
              <a:t>This poses a challenge for the emergency clinician, as the extent of surface burns may not reveal the extent of burns to visceral and deep muscular </a:t>
            </a:r>
            <a:r>
              <a:rPr lang="en-GB" dirty="0" smtClean="0">
                <a:solidFill>
                  <a:schemeClr val="accent2">
                    <a:lumMod val="50000"/>
                  </a:schemeClr>
                </a:solidFill>
                <a:latin typeface="+mj-lt"/>
                <a:sym typeface="+mn-ea"/>
              </a:rPr>
              <a:t>tissues</a:t>
            </a:r>
            <a:endParaRPr lang="en-US" dirty="0">
              <a:solidFill>
                <a:schemeClr val="accent2">
                  <a:lumMod val="50000"/>
                </a:schemeClr>
              </a:solidFill>
              <a:latin typeface="+mj-lt"/>
            </a:endParaRPr>
          </a:p>
          <a:p>
            <a:pPr marL="0" indent="0">
              <a:buNone/>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2397027"/>
            <a:ext cx="4038600" cy="2308324"/>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br>
              <a:rPr lang="en-GB" sz="1600" dirty="0">
                <a:latin typeface="+mj-lt"/>
              </a:rPr>
            </a:br>
            <a:r>
              <a:rPr lang="en-GB" sz="1600" dirty="0">
                <a:latin typeface="+mj-lt"/>
              </a:rPr>
              <a:t>At the entry point is a marble </a:t>
            </a:r>
            <a:r>
              <a:rPr lang="en-GB" sz="1600" dirty="0" err="1">
                <a:latin typeface="+mj-lt"/>
              </a:rPr>
              <a:t>colored</a:t>
            </a:r>
            <a:r>
              <a:rPr lang="en-GB" sz="1600" dirty="0">
                <a:latin typeface="+mj-lt"/>
              </a:rPr>
              <a:t> or whitish area , charred, insensitive and does not bleed when scarification is done  </a:t>
            </a:r>
            <a:endParaRPr lang="en-GB" sz="1600" dirty="0">
              <a:latin typeface="+mj-lt"/>
            </a:endParaRPr>
          </a:p>
          <a:p>
            <a:pPr marL="457200" indent="-457200">
              <a:buClr>
                <a:schemeClr val="accent1">
                  <a:lumMod val="75000"/>
                </a:schemeClr>
              </a:buClr>
              <a:buFont typeface="Arial" panose="020B0604020202020204" pitchFamily="34" charset="0"/>
              <a:buChar char="•"/>
            </a:pPr>
            <a:endParaRPr lang="en-GB" sz="1600" dirty="0">
              <a:latin typeface="+mj-lt"/>
            </a:endParaRPr>
          </a:p>
          <a:p>
            <a:pPr marL="285750" indent="-285750">
              <a:buClr>
                <a:schemeClr val="accent1">
                  <a:lumMod val="75000"/>
                </a:schemeClr>
              </a:buClr>
              <a:buFont typeface="Arial" panose="020B0604020202020204" pitchFamily="34" charset="0"/>
              <a:buChar char="•"/>
            </a:pPr>
            <a:endParaRPr lang="en-GB" sz="1600" dirty="0">
              <a:latin typeface="+mj-lt"/>
            </a:endParaRPr>
          </a:p>
          <a:p>
            <a:pPr marL="285750" indent="-285750">
              <a:buClr>
                <a:schemeClr val="accent1">
                  <a:lumMod val="75000"/>
                </a:schemeClr>
              </a:buClr>
              <a:buFont typeface="Arial" panose="020B0604020202020204" pitchFamily="34" charset="0"/>
              <a:buChar char="•"/>
            </a:pPr>
            <a:r>
              <a:rPr lang="en-GB" sz="1600" dirty="0">
                <a:latin typeface="+mj-lt"/>
              </a:rPr>
              <a:t>At the exit point, there is a small area of white and </a:t>
            </a:r>
            <a:r>
              <a:rPr lang="en-GB" sz="1600" dirty="0" err="1">
                <a:latin typeface="+mj-lt"/>
              </a:rPr>
              <a:t>gray</a:t>
            </a:r>
            <a:r>
              <a:rPr lang="en-GB" sz="1600" dirty="0">
                <a:latin typeface="+mj-lt"/>
              </a:rPr>
              <a:t> necrosis but wider than the entry point.</a:t>
            </a:r>
            <a:endParaRPr lang="en-GB" sz="1600" dirty="0">
              <a:latin typeface="+mj-lt"/>
            </a:endParaRPr>
          </a:p>
        </p:txBody>
      </p:sp>
      <p:pic>
        <p:nvPicPr>
          <p:cNvPr id="3074" name="Picture 2" descr="Entry wound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86400" y="163102"/>
            <a:ext cx="3426196" cy="256964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63103"/>
            <a:ext cx="4267200" cy="2103848"/>
          </a:xfrm>
        </p:spPr>
        <p:txBody>
          <a:bodyPr>
            <a:normAutofit/>
          </a:bodyPr>
          <a:lstStyle/>
          <a:p>
            <a:r>
              <a:rPr lang="en-GB" sz="1600" dirty="0"/>
              <a:t>Electrical burns have an </a:t>
            </a:r>
            <a:r>
              <a:rPr lang="en-GB" sz="1600" u="sng" dirty="0"/>
              <a:t>entry point </a:t>
            </a:r>
            <a:r>
              <a:rPr lang="en-GB" sz="1600" dirty="0"/>
              <a:t>and an </a:t>
            </a:r>
            <a:r>
              <a:rPr lang="en-GB" sz="1600" u="sng" dirty="0"/>
              <a:t>exit point</a:t>
            </a:r>
            <a:r>
              <a:rPr lang="en-GB" sz="1600" dirty="0"/>
              <a:t>, which will make it possible to imagine the path of the current and thus evaluate the severity of the damage and lesions. </a:t>
            </a:r>
            <a:endParaRPr lang="en-GB" sz="1600" dirty="0"/>
          </a:p>
          <a:p>
            <a:r>
              <a:rPr lang="en-GB" sz="1600" dirty="0"/>
              <a:t>It is hard to accurately diagnose an electrical burn because only the entry and exit wounds are visible and the internal damage is not.</a:t>
            </a:r>
            <a:endParaRPr lang="en-US" sz="1600" dirty="0"/>
          </a:p>
          <a:p>
            <a:endParaRPr lang="en-GB" sz="1600" dirty="0"/>
          </a:p>
          <a:p>
            <a:endParaRPr lang="en-US" dirty="0"/>
          </a:p>
        </p:txBody>
      </p:sp>
      <p:pic>
        <p:nvPicPr>
          <p:cNvPr id="3076" name="Picture 4" descr="Exit wou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762860"/>
            <a:ext cx="2737504" cy="21710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00200" y="2343150"/>
            <a:ext cx="4038600" cy="2362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63102"/>
            <a:ext cx="4267200" cy="2103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250" y="685800"/>
            <a:ext cx="2971800" cy="514350"/>
          </a:xfrm>
          <a:solidFill>
            <a:schemeClr val="tx2"/>
          </a:solidFill>
        </p:spPr>
        <p:txBody>
          <a:bodyPr>
            <a:normAutofit fontScale="90000"/>
          </a:bodyPr>
          <a:lstStyle/>
          <a:p>
            <a:r>
              <a:rPr lang="en-US" sz="4000" b="1" dirty="0"/>
              <a:t>Classifications</a:t>
            </a:r>
            <a:r>
              <a:rPr lang="en-US" dirty="0"/>
              <a:t> </a:t>
            </a:r>
            <a:endParaRPr lang="en-US" dirty="0"/>
          </a:p>
        </p:txBody>
      </p:sp>
      <p:sp>
        <p:nvSpPr>
          <p:cNvPr id="3" name="عنصر نائب للمحتوى 2"/>
          <p:cNvSpPr>
            <a:spLocks noGrp="1"/>
          </p:cNvSpPr>
          <p:nvPr>
            <p:ph idx="1"/>
          </p:nvPr>
        </p:nvSpPr>
        <p:spPr>
          <a:xfrm>
            <a:off x="857250" y="1428750"/>
            <a:ext cx="7943850" cy="3543300"/>
          </a:xfrm>
        </p:spPr>
        <p:txBody>
          <a:bodyPr>
            <a:normAutofit/>
          </a:bodyPr>
          <a:lstStyle/>
          <a:p>
            <a:pPr marL="0" indent="0">
              <a:buNone/>
            </a:pPr>
            <a:endParaRPr lang="en-US" sz="2800" dirty="0"/>
          </a:p>
          <a:p>
            <a:pPr marL="0" indent="0">
              <a:buNone/>
            </a:pPr>
            <a:endParaRPr lang="en-US" sz="2800" dirty="0"/>
          </a:p>
        </p:txBody>
      </p:sp>
      <p:sp>
        <p:nvSpPr>
          <p:cNvPr id="4" name="Rectangle 3"/>
          <p:cNvSpPr/>
          <p:nvPr/>
        </p:nvSpPr>
        <p:spPr>
          <a:xfrm>
            <a:off x="838201" y="1419496"/>
            <a:ext cx="5575714" cy="369332"/>
          </a:xfrm>
          <a:prstGeom prst="rect">
            <a:avLst/>
          </a:prstGeom>
        </p:spPr>
        <p:txBody>
          <a:bodyPr wrap="square">
            <a:spAutoFit/>
          </a:bodyPr>
          <a:lstStyle/>
          <a:p>
            <a:r>
              <a:rPr lang="en-US" b="1" u="sng" dirty="0"/>
              <a:t>Electrical burns can be classified into:</a:t>
            </a:r>
            <a:endParaRPr lang="en-US" b="1" u="sng" dirty="0"/>
          </a:p>
        </p:txBody>
      </p:sp>
      <p:sp>
        <p:nvSpPr>
          <p:cNvPr id="5" name="Rectangle 4"/>
          <p:cNvSpPr/>
          <p:nvPr/>
        </p:nvSpPr>
        <p:spPr>
          <a:xfrm>
            <a:off x="1600200" y="1962150"/>
            <a:ext cx="2895600" cy="838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Depolarization Lesions</a:t>
            </a:r>
            <a:endParaRPr lang="en-US" sz="2800" b="1" dirty="0">
              <a:solidFill>
                <a:schemeClr val="tx1"/>
              </a:solidFill>
            </a:endParaRPr>
          </a:p>
        </p:txBody>
      </p:sp>
      <p:sp>
        <p:nvSpPr>
          <p:cNvPr id="6" name="Rectangle 5"/>
          <p:cNvSpPr/>
          <p:nvPr/>
        </p:nvSpPr>
        <p:spPr>
          <a:xfrm>
            <a:off x="3505200" y="3028950"/>
            <a:ext cx="4572000" cy="2031325"/>
          </a:xfrm>
          <a:prstGeom prst="rect">
            <a:avLst/>
          </a:prstGeom>
        </p:spPr>
        <p:txBody>
          <a:bodyPr>
            <a:spAutoFit/>
          </a:bodyPr>
          <a:lstStyle/>
          <a:p>
            <a:r>
              <a:rPr lang="en-GB" dirty="0"/>
              <a:t>they are due to the direct action of the current on the human cell whatever its type. It can induce a direct lesion of the nervous, cardiac, or muscular cells, which can cause cardio-respiratory arrest. In this case, we speak of an electrocution accident. The depolarization effect is a function of the current intensity.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00100" y="685800"/>
            <a:ext cx="2805168" cy="514350"/>
          </a:xfrm>
          <a:solidFill>
            <a:schemeClr val="accent1">
              <a:lumMod val="75000"/>
            </a:schemeClr>
          </a:solidFill>
        </p:spPr>
        <p:txBody>
          <a:bodyPr>
            <a:noAutofit/>
          </a:bodyPr>
          <a:lstStyle/>
          <a:p>
            <a:r>
              <a:rPr lang="en-US" sz="2800" b="1" dirty="0"/>
              <a:t>Low Voltage Burn</a:t>
            </a:r>
            <a:endParaRPr lang="en-US" sz="2800" b="1" dirty="0"/>
          </a:p>
        </p:txBody>
      </p:sp>
      <p:sp>
        <p:nvSpPr>
          <p:cNvPr id="3" name="عنصر نائب للمحتوى 2"/>
          <p:cNvSpPr>
            <a:spLocks noGrp="1"/>
          </p:cNvSpPr>
          <p:nvPr>
            <p:ph idx="1"/>
          </p:nvPr>
        </p:nvSpPr>
        <p:spPr>
          <a:xfrm>
            <a:off x="800100" y="1428750"/>
            <a:ext cx="4000500" cy="3165872"/>
          </a:xfrm>
        </p:spPr>
        <p:txBody>
          <a:bodyPr>
            <a:normAutofit fontScale="62500" lnSpcReduction="20000"/>
          </a:bodyPr>
          <a:lstStyle/>
          <a:p>
            <a:pPr marL="0" indent="0">
              <a:buNone/>
            </a:pPr>
            <a:r>
              <a:rPr lang="en-US" sz="3200" dirty="0">
                <a:latin typeface="+mj-lt"/>
              </a:rPr>
              <a:t>A burn produced by contact with a power source of 500 volts or less . </a:t>
            </a:r>
            <a:endParaRPr lang="en-US" sz="3200" dirty="0">
              <a:latin typeface="+mj-lt"/>
            </a:endParaRPr>
          </a:p>
          <a:p>
            <a:r>
              <a:rPr lang="en-US" sz="3200" dirty="0">
                <a:latin typeface="+mj-lt"/>
              </a:rPr>
              <a:t>The current at this voltage is not enough to cause tissue damage along its path except at the contact site. </a:t>
            </a:r>
            <a:endParaRPr lang="en-US" sz="3200" dirty="0">
              <a:latin typeface="+mj-lt"/>
            </a:endParaRPr>
          </a:p>
          <a:p>
            <a:r>
              <a:rPr lang="en-US" sz="3200" dirty="0">
                <a:latin typeface="+mj-lt"/>
              </a:rPr>
              <a:t>This type of burn may be mild, superficial, or severe depending on the contact time.</a:t>
            </a:r>
            <a:endParaRPr lang="en-US" sz="3200" dirty="0">
              <a:latin typeface="+mj-lt"/>
            </a:endParaRPr>
          </a:p>
        </p:txBody>
      </p:sp>
      <p:pic>
        <p:nvPicPr>
          <p:cNvPr id="4" name="صورة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15000" y="1371600"/>
            <a:ext cx="2628900" cy="29056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0" y="211500"/>
            <a:ext cx="8520600" cy="3302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rgbClr val="000000"/>
              </a:buClr>
              <a:buSzPts val="4000"/>
              <a:buFont typeface="Arial" panose="020B0604020202020204"/>
              <a:buNone/>
            </a:pPr>
            <a:r>
              <a:rPr lang="en-GB" sz="4000" b="1">
                <a:solidFill>
                  <a:srgbClr val="000000"/>
                </a:solidFill>
                <a:latin typeface="Calibri" panose="020F0502020204030204"/>
                <a:ea typeface="Calibri" panose="020F0502020204030204"/>
                <a:cs typeface="Calibri" panose="020F0502020204030204"/>
                <a:sym typeface="Calibri" panose="020F0502020204030204"/>
              </a:rPr>
              <a:t> </a:t>
            </a:r>
            <a:r>
              <a:rPr lang="en-GB" sz="4000" b="1">
                <a:solidFill>
                  <a:srgbClr val="F4CCCC"/>
                </a:solidFill>
                <a:latin typeface="Calibri" panose="020F0502020204030204"/>
                <a:ea typeface="Calibri" panose="020F0502020204030204"/>
                <a:cs typeface="Calibri" panose="020F0502020204030204"/>
                <a:sym typeface="Calibri" panose="020F0502020204030204"/>
              </a:rPr>
              <a:t> </a:t>
            </a:r>
            <a:r>
              <a:rPr lang="en-GB" sz="4000" b="1">
                <a:solidFill>
                  <a:schemeClr val="tx2">
                    <a:lumMod val="60000"/>
                    <a:lumOff val="40000"/>
                  </a:schemeClr>
                </a:solidFill>
                <a:latin typeface="Calibri" panose="020F0502020204030204"/>
                <a:ea typeface="Calibri" panose="020F0502020204030204"/>
                <a:cs typeface="Calibri" panose="020F0502020204030204"/>
                <a:sym typeface="Calibri" panose="020F0502020204030204"/>
              </a:rPr>
              <a:t>  </a:t>
            </a:r>
            <a:r>
              <a:rPr lang="en-GB" sz="2685" b="1">
                <a:solidFill>
                  <a:schemeClr val="tx2">
                    <a:lumMod val="60000"/>
                    <a:lumOff val="40000"/>
                  </a:schemeClr>
                </a:solidFill>
                <a:latin typeface="Playfair Display"/>
                <a:ea typeface="Playfair Display"/>
                <a:cs typeface="Playfair Display"/>
                <a:sym typeface="Playfair Display"/>
              </a:rPr>
              <a:t>Epidemiology</a:t>
            </a:r>
            <a:endParaRPr sz="1485">
              <a:solidFill>
                <a:srgbClr val="F4CCCC"/>
              </a:solidFill>
              <a:latin typeface="Playfair Display"/>
              <a:ea typeface="Playfair Display"/>
              <a:cs typeface="Playfair Display"/>
              <a:sym typeface="Playfair Display"/>
            </a:endParaRPr>
          </a:p>
          <a:p>
            <a:pPr marL="228600" lvl="0" indent="-144780" algn="l" rtl="0">
              <a:lnSpc>
                <a:spcPct val="90000"/>
              </a:lnSpc>
              <a:spcBef>
                <a:spcPts val="1000"/>
              </a:spcBef>
              <a:spcAft>
                <a:spcPts val="0"/>
              </a:spcAft>
              <a:buClr>
                <a:srgbClr val="000000"/>
              </a:buClr>
              <a:buSzPts val="1484"/>
              <a:buFont typeface="Playfair Display"/>
              <a:buChar char="•"/>
            </a:pPr>
            <a:r>
              <a:rPr lang="en-US" sz="2000" dirty="0">
                <a:sym typeface="Playfair Display"/>
              </a:rPr>
              <a:t>Chemical burns make up to 10.7% of all burns but account for up to 30% of all burn-related deaths.</a:t>
            </a:r>
            <a:endParaRPr lang="en-US" sz="2000" dirty="0">
              <a:sym typeface="Playfair Display"/>
            </a:endParaRPr>
          </a:p>
          <a:p>
            <a:pPr marL="228600" lvl="0" indent="-144780" algn="l" rtl="0">
              <a:lnSpc>
                <a:spcPct val="90000"/>
              </a:lnSpc>
              <a:spcBef>
                <a:spcPts val="1000"/>
              </a:spcBef>
              <a:spcAft>
                <a:spcPts val="0"/>
              </a:spcAft>
              <a:buClr>
                <a:srgbClr val="000000"/>
              </a:buClr>
              <a:buSzPts val="1484"/>
              <a:buFont typeface="Playfair Display"/>
              <a:buChar char="•"/>
            </a:pPr>
            <a:r>
              <a:rPr lang="en-US" sz="2000" dirty="0">
                <a:sym typeface="Playfair Display"/>
              </a:rPr>
              <a:t>Chemical burns occur commonly in children who explore at their "cruiser" level.</a:t>
            </a:r>
            <a:endParaRPr lang="en-US" sz="2000" dirty="0">
              <a:sym typeface="Playfair Display"/>
            </a:endParaRPr>
          </a:p>
          <a:p>
            <a:pPr marL="228600" lvl="0" indent="-144780" algn="l" rtl="0">
              <a:lnSpc>
                <a:spcPct val="90000"/>
              </a:lnSpc>
              <a:spcBef>
                <a:spcPts val="1000"/>
              </a:spcBef>
              <a:spcAft>
                <a:spcPts val="0"/>
              </a:spcAft>
              <a:buClr>
                <a:srgbClr val="000000"/>
              </a:buClr>
              <a:buSzPts val="1484"/>
              <a:buFont typeface="Playfair Display"/>
              <a:buChar char="•"/>
            </a:pPr>
            <a:r>
              <a:rPr lang="en-US" sz="2000" dirty="0">
                <a:sym typeface="Playfair Display"/>
              </a:rPr>
              <a:t>Children tend to suffer chemical injuries in the home; whereas, adults suffer chemical injuries in the workplace.</a:t>
            </a:r>
            <a:endParaRPr lang="en-US" sz="2000" dirty="0">
              <a:sym typeface="Playfair Display"/>
            </a:endParaRPr>
          </a:p>
          <a:p>
            <a:pPr marL="228600" lvl="0" indent="0" algn="l" rtl="0">
              <a:lnSpc>
                <a:spcPct val="90000"/>
              </a:lnSpc>
              <a:spcBef>
                <a:spcPts val="1000"/>
              </a:spcBef>
              <a:spcAft>
                <a:spcPts val="0"/>
              </a:spcAft>
              <a:buNone/>
            </a:pPr>
            <a:endParaRPr sz="1485">
              <a:solidFill>
                <a:srgbClr val="000000"/>
              </a:solidFill>
              <a:latin typeface="Playfair Display"/>
              <a:ea typeface="Playfair Display"/>
              <a:cs typeface="Playfair Display"/>
              <a:sym typeface="Playfair Display"/>
            </a:endParaRPr>
          </a:p>
          <a:p>
            <a:pPr marL="0" lvl="0" indent="0" algn="l" rtl="0">
              <a:spcBef>
                <a:spcPts val="0"/>
              </a:spcBef>
              <a:spcAft>
                <a:spcPts val="1200"/>
              </a:spcAft>
              <a:buNone/>
            </a:pPr>
            <a:endParaRPr sz="485">
              <a:latin typeface="Playfair Display"/>
              <a:ea typeface="Playfair Display"/>
              <a:cs typeface="Playfair Display"/>
              <a:sym typeface="Playfair Display"/>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00100" y="685800"/>
            <a:ext cx="3300654" cy="514350"/>
          </a:xfrm>
          <a:solidFill>
            <a:schemeClr val="accent1">
              <a:lumMod val="75000"/>
            </a:schemeClr>
          </a:solidFill>
        </p:spPr>
        <p:txBody>
          <a:bodyPr>
            <a:noAutofit/>
          </a:bodyPr>
          <a:lstStyle/>
          <a:p>
            <a:r>
              <a:rPr lang="en-US" sz="2800" b="1" dirty="0"/>
              <a:t>High Voltage Burn</a:t>
            </a:r>
            <a:endParaRPr lang="en-US" sz="2800" b="1" dirty="0"/>
          </a:p>
        </p:txBody>
      </p:sp>
      <p:sp>
        <p:nvSpPr>
          <p:cNvPr id="3" name="عنصر نائب للمحتوى 2"/>
          <p:cNvSpPr>
            <a:spLocks noGrp="1"/>
          </p:cNvSpPr>
          <p:nvPr>
            <p:ph idx="1"/>
          </p:nvPr>
        </p:nvSpPr>
        <p:spPr>
          <a:xfrm>
            <a:off x="800100" y="1323120"/>
            <a:ext cx="4629150" cy="3706080"/>
          </a:xfrm>
        </p:spPr>
        <p:txBody>
          <a:bodyPr>
            <a:noAutofit/>
          </a:bodyPr>
          <a:lstStyle/>
          <a:p>
            <a:r>
              <a:rPr lang="en-US" sz="1800" dirty="0">
                <a:latin typeface="+mj-lt"/>
              </a:rPr>
              <a:t>This burn is very severe as the victim makes direct contact with the high voltage supply and the damage runs its course throughout the body. </a:t>
            </a:r>
            <a:endParaRPr lang="en-US" sz="1800" dirty="0">
              <a:latin typeface="+mj-lt"/>
            </a:endParaRPr>
          </a:p>
          <a:p>
            <a:r>
              <a:rPr lang="en-GB" sz="1800" dirty="0">
                <a:latin typeface="+mj-lt"/>
              </a:rPr>
              <a:t>The resistance of dry skin is significantly reduced when current voltage exceeds 500 V.</a:t>
            </a:r>
            <a:endParaRPr lang="en-US" sz="1800" dirty="0">
              <a:latin typeface="+mj-lt"/>
            </a:endParaRPr>
          </a:p>
          <a:p>
            <a:r>
              <a:rPr lang="en-US" sz="1800" dirty="0">
                <a:latin typeface="+mj-lt"/>
              </a:rPr>
              <a:t>Exterior injuries are misleading as most of the damage occurs underneath the skin. In this case, </a:t>
            </a:r>
            <a:r>
              <a:rPr lang="en-US" sz="1800" dirty="0" err="1">
                <a:latin typeface="+mj-lt"/>
              </a:rPr>
              <a:t>subdermal</a:t>
            </a:r>
            <a:r>
              <a:rPr lang="en-US" sz="1800" dirty="0">
                <a:latin typeface="+mj-lt"/>
              </a:rPr>
              <a:t> tissues are severely damage.</a:t>
            </a:r>
            <a:endParaRPr lang="en-US" sz="1800" dirty="0">
              <a:latin typeface="+mj-lt"/>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72200" y="800101"/>
            <a:ext cx="2171700" cy="408443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96587" y="685800"/>
            <a:ext cx="2834934" cy="514350"/>
          </a:xfrm>
          <a:solidFill>
            <a:schemeClr val="accent1">
              <a:lumMod val="75000"/>
            </a:schemeClr>
          </a:solidFill>
        </p:spPr>
        <p:txBody>
          <a:bodyPr>
            <a:normAutofit fontScale="90000"/>
          </a:bodyPr>
          <a:lstStyle/>
          <a:p>
            <a:r>
              <a:rPr lang="en-US" sz="4000" b="1" dirty="0"/>
              <a:t>Arc Burns</a:t>
            </a:r>
            <a:endParaRPr lang="en-US" sz="4000" b="1" dirty="0"/>
          </a:p>
        </p:txBody>
      </p:sp>
      <p:sp>
        <p:nvSpPr>
          <p:cNvPr id="3" name="عنصر نائب للمحتوى 2"/>
          <p:cNvSpPr>
            <a:spLocks noGrp="1"/>
          </p:cNvSpPr>
          <p:nvPr>
            <p:ph idx="1"/>
          </p:nvPr>
        </p:nvSpPr>
        <p:spPr>
          <a:xfrm>
            <a:off x="696586" y="1428750"/>
            <a:ext cx="4332614" cy="3257550"/>
          </a:xfrm>
        </p:spPr>
        <p:txBody>
          <a:bodyPr>
            <a:normAutofit fontScale="77500" lnSpcReduction="20000"/>
          </a:bodyPr>
          <a:lstStyle/>
          <a:p>
            <a:r>
              <a:rPr lang="en-US" sz="2400" dirty="0"/>
              <a:t>This type of burn occurs when electrical energy passes from a high-resistance area to a low-resistance area. </a:t>
            </a:r>
            <a:endParaRPr lang="en-US" sz="2400" dirty="0"/>
          </a:p>
          <a:p>
            <a:r>
              <a:rPr lang="en-GB" sz="2400" dirty="0"/>
              <a:t>It is a rare phenomenon but which must not be neglected. In some cases when the voltage is very high, there can be an attack without direct contact with the current. The electric jump distance is 2–3 m per 10,000 V. This high voltage generated remotely can cause real skin and muscle damage.</a:t>
            </a:r>
            <a:endParaRPr lang="en-US" sz="2400" dirty="0"/>
          </a:p>
        </p:txBody>
      </p:sp>
      <p:pic>
        <p:nvPicPr>
          <p:cNvPr id="4" name="صورة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43550" y="742951"/>
            <a:ext cx="2228850" cy="383884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3013" y="524120"/>
            <a:ext cx="2371725" cy="813683"/>
          </a:xfrm>
          <a:solidFill>
            <a:schemeClr val="accent1">
              <a:lumMod val="75000"/>
            </a:schemeClr>
          </a:solidFill>
        </p:spPr>
        <p:txBody>
          <a:bodyPr>
            <a:noAutofit/>
          </a:bodyPr>
          <a:lstStyle/>
          <a:p>
            <a:r>
              <a:rPr lang="en-US" sz="3200" b="1" dirty="0"/>
              <a:t>Flash Burns</a:t>
            </a:r>
            <a:endParaRPr lang="en-US" sz="3200" b="1" dirty="0"/>
          </a:p>
        </p:txBody>
      </p:sp>
      <p:pic>
        <p:nvPicPr>
          <p:cNvPr id="6" name="Content Placeholder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229350" y="1143001"/>
            <a:ext cx="2286000" cy="3447737"/>
          </a:xfrm>
        </p:spPr>
      </p:pic>
      <p:sp>
        <p:nvSpPr>
          <p:cNvPr id="5" name="مربع نص 4"/>
          <p:cNvSpPr txBox="1"/>
          <p:nvPr/>
        </p:nvSpPr>
        <p:spPr>
          <a:xfrm>
            <a:off x="381000" y="1441430"/>
            <a:ext cx="4743450"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Flash burns are caused by electrical arcs that pass over the skin.</a:t>
            </a:r>
            <a:endParaRPr lang="en-US" dirty="0">
              <a:latin typeface="+mj-lt"/>
            </a:endParaRPr>
          </a:p>
          <a:p>
            <a:pPr marL="285750" indent="-285750">
              <a:buFont typeface="Arial" panose="020B0604020202020204" pitchFamily="34" charset="0"/>
              <a:buChar char="•"/>
            </a:pPr>
            <a:r>
              <a:rPr lang="en-US" dirty="0">
                <a:latin typeface="+mj-lt"/>
              </a:rPr>
              <a:t> The intense heat and light of an arc flash can cause severe burns.</a:t>
            </a:r>
            <a:endParaRPr lang="en-US" dirty="0">
              <a:latin typeface="+mj-lt"/>
            </a:endParaRPr>
          </a:p>
          <a:p>
            <a:pPr marL="285750" indent="-285750">
              <a:buFont typeface="Arial" panose="020B0604020202020204" pitchFamily="34" charset="0"/>
              <a:buChar char="•"/>
            </a:pPr>
            <a:r>
              <a:rPr lang="en-US" dirty="0">
                <a:latin typeface="+mj-lt"/>
              </a:rPr>
              <a:t> Although the burns on the skin are largely superficial and cover a large area, these types of burns do not penetrate into tissues.</a:t>
            </a:r>
            <a:endParaRPr lang="en-US" dirty="0">
              <a:latin typeface="+mj-lt"/>
            </a:endParaRPr>
          </a:p>
          <a:p>
            <a:pPr marL="285750" indent="-285750">
              <a:buFont typeface="Arial" panose="020B0604020202020204" pitchFamily="34" charset="0"/>
              <a:buChar char="•"/>
            </a:pPr>
            <a:r>
              <a:rPr lang="en-GB" dirty="0">
                <a:latin typeface="+mj-lt"/>
              </a:rPr>
              <a:t>They occur when heat from a nearby electrical arc causes thermal burns but current does not actually enter the body.</a:t>
            </a:r>
            <a:endParaRPr lang="en-US"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9390" y="571500"/>
            <a:ext cx="5462364" cy="331440"/>
          </a:xfrm>
        </p:spPr>
        <p:txBody>
          <a:bodyPr>
            <a:normAutofit fontScale="90000"/>
          </a:bodyPr>
          <a:lstStyle/>
          <a:p>
            <a:r>
              <a:rPr lang="en-US" sz="4000" dirty="0"/>
              <a:t> </a:t>
            </a:r>
            <a:endParaRPr lang="en-US" sz="4000" dirty="0"/>
          </a:p>
        </p:txBody>
      </p:sp>
      <p:sp>
        <p:nvSpPr>
          <p:cNvPr id="6" name="Content Placeholder 5"/>
          <p:cNvSpPr>
            <a:spLocks noGrp="1"/>
          </p:cNvSpPr>
          <p:nvPr>
            <p:ph idx="1"/>
          </p:nvPr>
        </p:nvSpPr>
        <p:spPr>
          <a:xfrm>
            <a:off x="762000" y="1047750"/>
            <a:ext cx="7315200" cy="3630530"/>
          </a:xfrm>
        </p:spPr>
        <p:txBody>
          <a:bodyPr>
            <a:noAutofit/>
          </a:bodyPr>
          <a:lstStyle/>
          <a:p>
            <a:r>
              <a:rPr lang="en-GB" sz="2000" dirty="0">
                <a:latin typeface="+mj-lt"/>
              </a:rPr>
              <a:t>Produced by the </a:t>
            </a:r>
            <a:r>
              <a:rPr lang="en-GB" sz="2000" b="1" dirty="0">
                <a:latin typeface="+mj-lt"/>
              </a:rPr>
              <a:t>passage of the current</a:t>
            </a:r>
            <a:r>
              <a:rPr lang="en-GB" sz="2000" dirty="0">
                <a:latin typeface="+mj-lt"/>
              </a:rPr>
              <a:t> </a:t>
            </a:r>
            <a:r>
              <a:rPr lang="en-GB" sz="2000" u="sng" dirty="0">
                <a:latin typeface="+mj-lt"/>
              </a:rPr>
              <a:t>according to the resistance of the tissues.</a:t>
            </a:r>
            <a:endParaRPr lang="en-GB" sz="2000" u="sng" dirty="0">
              <a:latin typeface="+mj-lt"/>
            </a:endParaRPr>
          </a:p>
          <a:p>
            <a:r>
              <a:rPr lang="en-GB" sz="2000" dirty="0">
                <a:effectLst>
                  <a:outerShdw blurRad="38100" dist="38100" dir="2700000" algn="tl">
                    <a:srgbClr val="000000">
                      <a:alpha val="43137"/>
                    </a:srgbClr>
                  </a:outerShdw>
                </a:effectLst>
                <a:latin typeface="+mj-lt"/>
              </a:rPr>
              <a:t>The higher the tissue resistance is, the more heat will be emitted and the more serious the lesions will be</a:t>
            </a:r>
            <a:r>
              <a:rPr lang="en-GB" sz="2000" dirty="0">
                <a:latin typeface="+mj-lt"/>
              </a:rPr>
              <a:t>. </a:t>
            </a:r>
            <a:endParaRPr lang="en-GB" sz="2000" dirty="0">
              <a:latin typeface="+mj-lt"/>
            </a:endParaRPr>
          </a:p>
          <a:p>
            <a:pPr lvl="1"/>
            <a:r>
              <a:rPr lang="en-GB" sz="1600" dirty="0">
                <a:latin typeface="+mj-lt"/>
              </a:rPr>
              <a:t>So fluid environments, nerves, blood, and vessels are low resistance tissues that emit little heat during the passage of electric current and lesions will be minimal.</a:t>
            </a:r>
            <a:endParaRPr lang="en-GB" sz="1600" dirty="0">
              <a:latin typeface="+mj-lt"/>
            </a:endParaRPr>
          </a:p>
          <a:p>
            <a:pPr lvl="1"/>
            <a:r>
              <a:rPr lang="en-GB" sz="1600" dirty="0">
                <a:latin typeface="+mj-lt"/>
              </a:rPr>
              <a:t>However, the skin (mainly the stratum </a:t>
            </a:r>
            <a:r>
              <a:rPr lang="en-GB" sz="1600" dirty="0" err="1">
                <a:latin typeface="+mj-lt"/>
              </a:rPr>
              <a:t>corneum</a:t>
            </a:r>
            <a:r>
              <a:rPr lang="en-GB" sz="1600" dirty="0">
                <a:latin typeface="+mj-lt"/>
              </a:rPr>
              <a:t>) and the bone tissues are of high resistance and emit a lot of heat, which will cause lesions in the tissue cells in addition to a devastating action on the surrounding tissues like the muscles.</a:t>
            </a:r>
            <a:endParaRPr lang="en-US" sz="1600" dirty="0">
              <a:latin typeface="+mj-lt"/>
            </a:endParaRPr>
          </a:p>
        </p:txBody>
      </p:sp>
      <p:sp>
        <p:nvSpPr>
          <p:cNvPr id="7" name="TextBox 6"/>
          <p:cNvSpPr txBox="1"/>
          <p:nvPr/>
        </p:nvSpPr>
        <p:spPr>
          <a:xfrm>
            <a:off x="609600" y="325219"/>
            <a:ext cx="4343400" cy="646331"/>
          </a:xfrm>
          <a:prstGeom prst="rect">
            <a:avLst/>
          </a:prstGeom>
          <a:solidFill>
            <a:schemeClr val="accent1">
              <a:lumMod val="75000"/>
            </a:schemeClr>
          </a:solidFill>
        </p:spPr>
        <p:txBody>
          <a:bodyPr wrap="square" rtlCol="0">
            <a:spAutoFit/>
          </a:bodyPr>
          <a:lstStyle/>
          <a:p>
            <a:r>
              <a:rPr lang="en-GB" sz="3600" b="1" dirty="0">
                <a:latin typeface="+mj-lt"/>
              </a:rPr>
              <a:t>Heat Induced Lesions</a:t>
            </a:r>
            <a:endParaRPr lang="en-US" sz="3600" b="1"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42950" y="736848"/>
            <a:ext cx="2971800" cy="453839"/>
          </a:xfrm>
          <a:solidFill>
            <a:schemeClr val="accent1">
              <a:lumMod val="75000"/>
            </a:schemeClr>
          </a:solidFill>
        </p:spPr>
        <p:txBody>
          <a:bodyPr>
            <a:normAutofit fontScale="90000"/>
          </a:bodyPr>
          <a:lstStyle/>
          <a:p>
            <a:r>
              <a:rPr lang="en-US" sz="4000" b="1" dirty="0"/>
              <a:t> </a:t>
            </a:r>
            <a:r>
              <a:rPr lang="en-US" b="1" dirty="0"/>
              <a:t>Flame Burns</a:t>
            </a:r>
            <a:endParaRPr lang="en-US" sz="4000" b="1" dirty="0"/>
          </a:p>
        </p:txBody>
      </p:sp>
      <p:pic>
        <p:nvPicPr>
          <p:cNvPr id="5" name="صورة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69778" y="2090835"/>
            <a:ext cx="3673719" cy="1852515"/>
          </a:xfrm>
          <a:prstGeom prst="rect">
            <a:avLst/>
          </a:prstGeom>
        </p:spPr>
      </p:pic>
      <p:sp>
        <p:nvSpPr>
          <p:cNvPr id="6" name="Rectangle 5"/>
          <p:cNvSpPr/>
          <p:nvPr/>
        </p:nvSpPr>
        <p:spPr>
          <a:xfrm>
            <a:off x="731184" y="1428751"/>
            <a:ext cx="2892549" cy="3046988"/>
          </a:xfrm>
          <a:prstGeom prst="rect">
            <a:avLst/>
          </a:prstGeom>
        </p:spPr>
        <p:txBody>
          <a:bodyPr wrap="square">
            <a:spAutoFit/>
          </a:bodyPr>
          <a:lstStyle/>
          <a:p>
            <a:pPr marL="285750" indent="-285750">
              <a:buFont typeface="Arial" panose="020B0604020202020204" pitchFamily="34" charset="0"/>
              <a:buChar char="•"/>
            </a:pPr>
            <a:r>
              <a:rPr lang="en-GB" dirty="0"/>
              <a:t> </a:t>
            </a:r>
            <a:r>
              <a:rPr lang="en-GB" sz="2400" dirty="0">
                <a:latin typeface="+mj-lt"/>
              </a:rPr>
              <a:t>Electrical burns of this type are caused by </a:t>
            </a:r>
            <a:r>
              <a:rPr lang="en-GB" sz="2400" u="sng" dirty="0">
                <a:latin typeface="+mj-lt"/>
              </a:rPr>
              <a:t>contact to things that were set in flame </a:t>
            </a:r>
            <a:r>
              <a:rPr lang="en-GB" sz="2400" dirty="0">
                <a:latin typeface="+mj-lt"/>
              </a:rPr>
              <a:t>as a result to </a:t>
            </a:r>
            <a:r>
              <a:rPr lang="en-GB" sz="2400" b="1" dirty="0">
                <a:latin typeface="+mj-lt"/>
              </a:rPr>
              <a:t>electrical fires</a:t>
            </a:r>
            <a:r>
              <a:rPr lang="en-GB" sz="2400" dirty="0">
                <a:latin typeface="+mj-lt"/>
              </a:rPr>
              <a:t> such as </a:t>
            </a:r>
            <a:r>
              <a:rPr lang="en-GB" sz="2400" b="1" dirty="0">
                <a:latin typeface="+mj-lt"/>
              </a:rPr>
              <a:t>clothing.</a:t>
            </a:r>
            <a:endParaRPr lang="en-US" sz="2400" b="1"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742950"/>
            <a:ext cx="3028950" cy="514350"/>
          </a:xfrm>
          <a:solidFill>
            <a:schemeClr val="accent1">
              <a:lumMod val="75000"/>
            </a:schemeClr>
          </a:solidFill>
        </p:spPr>
        <p:txBody>
          <a:bodyPr>
            <a:normAutofit fontScale="90000"/>
          </a:bodyPr>
          <a:lstStyle/>
          <a:p>
            <a:r>
              <a:rPr lang="en-US" b="1" dirty="0"/>
              <a:t>Oral Burns</a:t>
            </a:r>
            <a:endParaRPr lang="en-US" b="1" dirty="0"/>
          </a:p>
        </p:txBody>
      </p:sp>
      <p:sp>
        <p:nvSpPr>
          <p:cNvPr id="3" name="عنصر نائب للمحتوى 2"/>
          <p:cNvSpPr>
            <a:spLocks noGrp="1"/>
          </p:cNvSpPr>
          <p:nvPr>
            <p:ph idx="1"/>
          </p:nvPr>
        </p:nvSpPr>
        <p:spPr>
          <a:xfrm>
            <a:off x="742950" y="1600201"/>
            <a:ext cx="3657600" cy="3010331"/>
          </a:xfrm>
        </p:spPr>
        <p:txBody>
          <a:bodyPr>
            <a:normAutofit fontScale="55000" lnSpcReduction="20000"/>
          </a:bodyPr>
          <a:lstStyle/>
          <a:p>
            <a:r>
              <a:rPr lang="en-US" sz="3600" dirty="0">
                <a:latin typeface="+mj-lt"/>
              </a:rPr>
              <a:t>This is caused by </a:t>
            </a:r>
            <a:r>
              <a:rPr lang="en-US" sz="3600" u="sng" dirty="0">
                <a:latin typeface="+mj-lt"/>
              </a:rPr>
              <a:t>biting or sucking on electrical cords</a:t>
            </a:r>
            <a:r>
              <a:rPr lang="en-US" sz="3600" dirty="0">
                <a:latin typeface="+mj-lt"/>
              </a:rPr>
              <a:t>, and it most commonly happens to </a:t>
            </a:r>
            <a:r>
              <a:rPr lang="en-US" sz="3600" b="1" dirty="0">
                <a:latin typeface="+mj-lt"/>
              </a:rPr>
              <a:t>children</a:t>
            </a:r>
            <a:r>
              <a:rPr lang="en-US" sz="3600" dirty="0">
                <a:latin typeface="+mj-lt"/>
              </a:rPr>
              <a:t>. </a:t>
            </a:r>
            <a:endParaRPr lang="en-US" sz="3600" dirty="0">
              <a:latin typeface="+mj-lt"/>
            </a:endParaRPr>
          </a:p>
          <a:p>
            <a:endParaRPr lang="en-US" sz="3600" dirty="0">
              <a:latin typeface="+mj-lt"/>
            </a:endParaRPr>
          </a:p>
          <a:p>
            <a:r>
              <a:rPr lang="en-US" sz="3600" dirty="0">
                <a:latin typeface="+mj-lt"/>
              </a:rPr>
              <a:t>Electric current typically passes from one side of the child's mouth to the other, possibly causing deformity.</a:t>
            </a:r>
            <a:endParaRPr lang="en-US" sz="3600" dirty="0">
              <a:latin typeface="+mj-lt"/>
            </a:endParaRPr>
          </a:p>
          <a:p>
            <a:endParaRPr lang="en-US" sz="2400" dirty="0"/>
          </a:p>
        </p:txBody>
      </p:sp>
      <p:pic>
        <p:nvPicPr>
          <p:cNvPr id="4" name="صورة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48200" y="1657350"/>
            <a:ext cx="3655136" cy="2743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a:xfrm>
            <a:off x="0" y="0"/>
            <a:ext cx="9144000" cy="5143500"/>
          </a:xfrm>
          <a:prstGeom prst="rect">
            <a:avLst/>
          </a:prstGeom>
          <a:solidFill>
            <a:schemeClr val="tx2">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a:grpSpLocks noGrp="1" noRot="1" noChangeAspect="1" noMove="1" noResize="1" noUngrp="1"/>
          </p:cNvGrpSpPr>
          <p:nvPr/>
        </p:nvGrpSpPr>
        <p:grpSpPr>
          <a:xfrm>
            <a:off x="0" y="2472008"/>
            <a:ext cx="9144000" cy="2671492"/>
            <a:chOff x="0" y="3296011"/>
            <a:chExt cx="12192000" cy="3561989"/>
          </a:xfrm>
          <a:effectLst>
            <a:outerShdw blurRad="254000" dist="152400" dir="16200000" rotWithShape="0">
              <a:prstClr val="black">
                <a:alpha val="10000"/>
              </a:prstClr>
            </a:outerShdw>
          </a:effectLst>
        </p:grpSpPr>
        <p:grpSp>
          <p:nvGrpSpPr>
            <p:cNvPr id="19" name="Group 18"/>
            <p:cNvGrpSpPr/>
            <p:nvPr/>
          </p:nvGrpSpPr>
          <p:grpSpPr>
            <a:xfrm>
              <a:off x="0" y="3681702"/>
              <a:ext cx="12192000" cy="3176298"/>
              <a:chOff x="0" y="3681702"/>
              <a:chExt cx="12192000" cy="3176298"/>
            </a:xfrm>
          </p:grpSpPr>
          <p:sp>
            <p:nvSpPr>
              <p:cNvPr id="23" name="Freeform: Shape 22"/>
              <p:cNvSpPr/>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p:cNvGrpSpPr/>
            <p:nvPr/>
          </p:nvGrpSpPr>
          <p:grpSpPr>
            <a:xfrm>
              <a:off x="544" y="3296011"/>
              <a:ext cx="12191456" cy="2849975"/>
              <a:chOff x="544" y="3296011"/>
              <a:chExt cx="12191456" cy="2849975"/>
            </a:xfrm>
          </p:grpSpPr>
          <p:sp>
            <p:nvSpPr>
              <p:cNvPr id="21" name="Freeform: Shape 20"/>
              <p:cNvSpPr/>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p:cNvSpPr/>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1">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p:cNvSpPr>
            <a:spLocks noGrp="1"/>
          </p:cNvSpPr>
          <p:nvPr>
            <p:ph type="ctrTitle"/>
          </p:nvPr>
        </p:nvSpPr>
        <p:spPr>
          <a:xfrm>
            <a:off x="628649" y="840507"/>
            <a:ext cx="3943351" cy="1731243"/>
          </a:xfrm>
        </p:spPr>
        <p:txBody>
          <a:bodyPr>
            <a:normAutofit/>
          </a:bodyPr>
          <a:lstStyle/>
          <a:p>
            <a:pPr algn="l">
              <a:lnSpc>
                <a:spcPct val="90000"/>
              </a:lnSpc>
            </a:pPr>
            <a:r>
              <a:rPr lang="en-US" sz="5400">
                <a:solidFill>
                  <a:schemeClr val="bg1"/>
                </a:solidFill>
              </a:rPr>
              <a:t>Electrical burns</a:t>
            </a:r>
            <a:endParaRPr lang="en-US" sz="5400">
              <a:solidFill>
                <a:schemeClr val="bg1"/>
              </a:solidFill>
            </a:endParaRPr>
          </a:p>
        </p:txBody>
      </p:sp>
      <p:sp>
        <p:nvSpPr>
          <p:cNvPr id="3" name="Subtitle 2"/>
          <p:cNvSpPr>
            <a:spLocks noGrp="1"/>
          </p:cNvSpPr>
          <p:nvPr>
            <p:ph type="subTitle" idx="1"/>
          </p:nvPr>
        </p:nvSpPr>
        <p:spPr>
          <a:xfrm>
            <a:off x="626268" y="2857499"/>
            <a:ext cx="5269314" cy="759583"/>
          </a:xfrm>
        </p:spPr>
        <p:txBody>
          <a:bodyPr>
            <a:normAutofit/>
          </a:bodyPr>
          <a:lstStyle/>
          <a:p>
            <a:pPr algn="l"/>
            <a:r>
              <a:rPr lang="en-US">
                <a:solidFill>
                  <a:schemeClr val="bg1"/>
                </a:solidFill>
              </a:rPr>
              <a:t>management</a:t>
            </a:r>
            <a:endParaRPr lang="en-US">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0" name="Freeform: Shape 29"/>
          <p:cNvSpPr>
            <a:spLocks noGrp="1" noRot="1" noChangeAspect="1" noMove="1" noResize="1" noEditPoints="1" noAdjustHandles="1" noChangeArrowheads="1" noChangeShapeType="1" noTextEdit="1"/>
          </p:cNvSpPr>
          <p:nvPr/>
        </p:nvSpPr>
        <p:spPr>
          <a:xfrm>
            <a:off x="0" y="0"/>
            <a:ext cx="3067917" cy="51435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r>
              <a:rPr lang="en-US" b="1" dirty="0">
                <a:solidFill>
                  <a:schemeClr val="tx1"/>
                </a:solidFill>
              </a:rPr>
              <a:t>Management</a:t>
            </a:r>
            <a:endParaRPr lang="en-US" dirty="0"/>
          </a:p>
        </p:txBody>
      </p:sp>
      <p:graphicFrame>
        <p:nvGraphicFramePr>
          <p:cNvPr id="24" name="Content Placeholder 2"/>
          <p:cNvGraphicFramePr>
            <a:graphicFrameLocks noGrp="1"/>
          </p:cNvGraphicFramePr>
          <p:nvPr>
            <p:ph idx="1"/>
          </p:nvPr>
        </p:nvGraphicFramePr>
        <p:xfrm>
          <a:off x="3486013" y="265471"/>
          <a:ext cx="5528938" cy="468445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5" name="Freeform: Shape 22"/>
          <p:cNvSpPr>
            <a:spLocks noGrp="1" noRot="1" noChangeAspect="1" noMove="1" noResize="1" noEditPoints="1" noAdjustHandles="1" noChangeArrowheads="1" noChangeShapeType="1" noTextEdit="1"/>
          </p:cNvSpPr>
          <p:nvPr/>
        </p:nvSpPr>
        <p:spPr>
          <a:xfrm rot="5400000" flipV="1">
            <a:off x="3828362" y="-3828361"/>
            <a:ext cx="1487278" cy="9144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2" name="Title 1"/>
          <p:cNvSpPr>
            <a:spLocks noGrp="1"/>
          </p:cNvSpPr>
          <p:nvPr>
            <p:ph type="title"/>
          </p:nvPr>
        </p:nvSpPr>
        <p:spPr>
          <a:xfrm>
            <a:off x="628650" y="273844"/>
            <a:ext cx="7886700" cy="994172"/>
          </a:xfrm>
        </p:spPr>
        <p:txBody>
          <a:bodyPr>
            <a:normAutofit fontScale="90000"/>
          </a:bodyPr>
          <a:lstStyle/>
          <a:p>
            <a:pPr>
              <a:lnSpc>
                <a:spcPct val="90000"/>
              </a:lnSpc>
            </a:pPr>
            <a:br>
              <a:rPr lang="en-GB" sz="2200" dirty="0">
                <a:solidFill>
                  <a:schemeClr val="bg1"/>
                </a:solidFill>
              </a:rPr>
            </a:br>
            <a:r>
              <a:rPr lang="en-GB" sz="2200" dirty="0">
                <a:solidFill>
                  <a:schemeClr val="bg1"/>
                </a:solidFill>
              </a:rPr>
              <a:t>Emergency department management </a:t>
            </a:r>
            <a:br>
              <a:rPr lang="en-US" sz="2200" dirty="0">
                <a:solidFill>
                  <a:schemeClr val="bg1"/>
                </a:solidFill>
              </a:rPr>
            </a:br>
            <a:endParaRPr lang="en-US" sz="2200" dirty="0">
              <a:solidFill>
                <a:schemeClr val="bg1"/>
              </a:solidFill>
            </a:endParaRPr>
          </a:p>
        </p:txBody>
      </p:sp>
      <p:graphicFrame>
        <p:nvGraphicFramePr>
          <p:cNvPr id="17" name="Content Placeholder 2"/>
          <p:cNvGraphicFramePr/>
          <p:nvPr/>
        </p:nvGraphicFramePr>
        <p:xfrm>
          <a:off x="299358" y="1638300"/>
          <a:ext cx="8561614" cy="335824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0" y="0"/>
            <a:ext cx="3067917" cy="51435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2" name="Title 1"/>
          <p:cNvSpPr>
            <a:spLocks noGrp="1"/>
          </p:cNvSpPr>
          <p:nvPr>
            <p:ph type="title"/>
          </p:nvPr>
        </p:nvSpPr>
        <p:spPr>
          <a:xfrm>
            <a:off x="152400" y="480617"/>
            <a:ext cx="2651247" cy="4187361"/>
          </a:xfrm>
        </p:spPr>
        <p:txBody>
          <a:bodyPr anchor="ctr">
            <a:normAutofit/>
          </a:bodyPr>
          <a:lstStyle/>
          <a:p>
            <a:br>
              <a:rPr lang="en-GB" sz="3600" dirty="0">
                <a:solidFill>
                  <a:schemeClr val="bg1"/>
                </a:solidFill>
              </a:rPr>
            </a:br>
            <a:r>
              <a:rPr lang="en-GB" sz="3600" dirty="0">
                <a:solidFill>
                  <a:schemeClr val="bg1"/>
                </a:solidFill>
              </a:rPr>
              <a:t>Emergency department management </a:t>
            </a:r>
            <a:br>
              <a:rPr lang="en-US" sz="3600" dirty="0">
                <a:solidFill>
                  <a:schemeClr val="bg1"/>
                </a:solidFill>
              </a:rPr>
            </a:br>
            <a:endParaRPr lang="en-US" sz="3600" dirty="0">
              <a:solidFill>
                <a:schemeClr val="bg1"/>
              </a:solidFill>
            </a:endParaRPr>
          </a:p>
        </p:txBody>
      </p:sp>
      <p:graphicFrame>
        <p:nvGraphicFramePr>
          <p:cNvPr id="5" name="Content Placeholder 2"/>
          <p:cNvGraphicFramePr>
            <a:graphicFrameLocks noGrp="1"/>
          </p:cNvGraphicFramePr>
          <p:nvPr>
            <p:ph idx="1"/>
          </p:nvPr>
        </p:nvGraphicFramePr>
        <p:xfrm>
          <a:off x="3486014" y="480617"/>
          <a:ext cx="5175384" cy="415210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body" idx="1"/>
          </p:nvPr>
        </p:nvSpPr>
        <p:spPr>
          <a:xfrm>
            <a:off x="60550" y="181375"/>
            <a:ext cx="8520600" cy="33027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r>
              <a:rPr lang="en-GB" sz="3000" b="1">
                <a:solidFill>
                  <a:schemeClr val="tx2">
                    <a:lumMod val="60000"/>
                    <a:lumOff val="40000"/>
                  </a:schemeClr>
                </a:solidFill>
                <a:latin typeface="Playfair Display"/>
                <a:ea typeface="Playfair Display"/>
                <a:cs typeface="Playfair Display"/>
                <a:sym typeface="Playfair Display"/>
              </a:rPr>
              <a:t>Types of Chemical Burns</a:t>
            </a:r>
            <a:endParaRPr sz="3000" b="1">
              <a:solidFill>
                <a:schemeClr val="tx2">
                  <a:lumMod val="60000"/>
                  <a:lumOff val="40000"/>
                </a:schemeClr>
              </a:solidFill>
              <a:latin typeface="Playfair Display"/>
              <a:ea typeface="Playfair Display"/>
              <a:cs typeface="Playfair Display"/>
              <a:sym typeface="Playfair Display"/>
            </a:endParaRPr>
          </a:p>
          <a:p>
            <a:pPr marL="0" lvl="0" algn="l" rtl="0">
              <a:lnSpc>
                <a:spcPct val="80000"/>
              </a:lnSpc>
              <a:spcBef>
                <a:spcPts val="1000"/>
              </a:spcBef>
              <a:spcAft>
                <a:spcPts val="0"/>
              </a:spcAft>
              <a:buClr>
                <a:srgbClr val="000000"/>
              </a:buClr>
              <a:buSzPts val="605"/>
              <a:buNone/>
            </a:pPr>
            <a:r>
              <a:rPr lang="en-US" sz="2000" dirty="0">
                <a:sym typeface="Playfair Display"/>
              </a:rPr>
              <a:t>Chemical burns are classified like other burns based on the amount of damage done:</a:t>
            </a:r>
            <a:endParaRPr lang="en-US" sz="2000" dirty="0">
              <a:sym typeface="Playfair Display"/>
            </a:endParaRPr>
          </a:p>
          <a:p>
            <a:pPr marL="0" lvl="0" indent="0" algn="l" rtl="0">
              <a:lnSpc>
                <a:spcPct val="80000"/>
              </a:lnSpc>
              <a:spcBef>
                <a:spcPts val="1000"/>
              </a:spcBef>
              <a:spcAft>
                <a:spcPts val="0"/>
              </a:spcAft>
              <a:buClr>
                <a:srgbClr val="000000"/>
              </a:buClr>
              <a:buSzPts val="605"/>
              <a:buFont typeface="Arial" panose="020B0604020202020204"/>
              <a:buNone/>
            </a:pPr>
            <a:r>
              <a:rPr lang="en-GB" sz="1740">
                <a:solidFill>
                  <a:schemeClr val="tx2">
                    <a:lumMod val="60000"/>
                    <a:lumOff val="40000"/>
                  </a:schemeClr>
                </a:solidFill>
                <a:latin typeface="Playfair Display"/>
                <a:ea typeface="Playfair Display"/>
                <a:cs typeface="Playfair Display"/>
                <a:sym typeface="Playfair Display"/>
              </a:rPr>
              <a:t>• </a:t>
            </a:r>
            <a:r>
              <a:rPr lang="en-GB" sz="1740" b="1">
                <a:solidFill>
                  <a:schemeClr val="tx2">
                    <a:lumMod val="60000"/>
                    <a:lumOff val="40000"/>
                  </a:schemeClr>
                </a:solidFill>
                <a:latin typeface="Playfair Display"/>
                <a:ea typeface="Playfair Display"/>
                <a:cs typeface="Playfair Display"/>
                <a:sym typeface="Playfair Display"/>
              </a:rPr>
              <a:t>Superficial or first-degree burns</a:t>
            </a:r>
            <a:r>
              <a:rPr lang="en-GB" sz="1740" b="1">
                <a:solidFill>
                  <a:srgbClr val="DD7E6B"/>
                </a:solidFill>
                <a:latin typeface="Playfair Display"/>
                <a:ea typeface="Playfair Display"/>
                <a:cs typeface="Playfair Display"/>
                <a:sym typeface="Playfair Display"/>
              </a:rPr>
              <a:t> </a:t>
            </a:r>
            <a:r>
              <a:rPr lang="en-US" sz="2000" dirty="0">
                <a:sym typeface="Playfair Display"/>
              </a:rPr>
              <a:t>only affect the outer layer of skin, called</a:t>
            </a:r>
            <a:endParaRPr lang="en-US" sz="2000" dirty="0">
              <a:sym typeface="Playfair Display"/>
            </a:endParaRPr>
          </a:p>
          <a:p>
            <a:pPr marL="0" lvl="0" indent="0" algn="l" rtl="0">
              <a:lnSpc>
                <a:spcPct val="80000"/>
              </a:lnSpc>
              <a:spcBef>
                <a:spcPts val="1000"/>
              </a:spcBef>
              <a:spcAft>
                <a:spcPts val="0"/>
              </a:spcAft>
              <a:buClr>
                <a:srgbClr val="000000"/>
              </a:buClr>
              <a:buSzPts val="605"/>
              <a:buFont typeface="Arial" panose="020B0604020202020204"/>
              <a:buNone/>
            </a:pPr>
            <a:r>
              <a:rPr lang="en-US" sz="2000" dirty="0">
                <a:sym typeface="Playfair Display"/>
              </a:rPr>
              <a:t>the epidermis. The area will be red and painful, but there usually is no</a:t>
            </a:r>
            <a:endParaRPr lang="en-US" sz="2000" dirty="0">
              <a:sym typeface="Playfair Display"/>
            </a:endParaRPr>
          </a:p>
          <a:p>
            <a:pPr marL="0" lvl="0" indent="0" algn="l" rtl="0">
              <a:lnSpc>
                <a:spcPct val="80000"/>
              </a:lnSpc>
              <a:spcBef>
                <a:spcPts val="1000"/>
              </a:spcBef>
              <a:spcAft>
                <a:spcPts val="0"/>
              </a:spcAft>
              <a:buClr>
                <a:srgbClr val="000000"/>
              </a:buClr>
              <a:buSzPts val="605"/>
              <a:buFont typeface="Arial" panose="020B0604020202020204"/>
              <a:buNone/>
            </a:pPr>
            <a:r>
              <a:rPr lang="en-US" sz="2000" dirty="0">
                <a:sym typeface="Playfair Display"/>
              </a:rPr>
              <a:t>permanent damage</a:t>
            </a:r>
            <a:r>
              <a:rPr lang="en-GB" sz="1740">
                <a:solidFill>
                  <a:srgbClr val="000000"/>
                </a:solidFill>
                <a:latin typeface="Playfair Display"/>
                <a:ea typeface="Playfair Display"/>
                <a:cs typeface="Playfair Display"/>
                <a:sym typeface="Playfair Display"/>
              </a:rPr>
              <a:t>.</a:t>
            </a:r>
            <a:endParaRPr sz="1740">
              <a:solidFill>
                <a:srgbClr val="000000"/>
              </a:solidFill>
              <a:latin typeface="Playfair Display"/>
              <a:ea typeface="Playfair Display"/>
              <a:cs typeface="Playfair Display"/>
              <a:sym typeface="Playfair Display"/>
            </a:endParaRPr>
          </a:p>
          <a:p>
            <a:pPr marL="0" lvl="0" indent="0" algn="l" rtl="0">
              <a:lnSpc>
                <a:spcPct val="80000"/>
              </a:lnSpc>
              <a:spcBef>
                <a:spcPts val="1000"/>
              </a:spcBef>
              <a:spcAft>
                <a:spcPts val="0"/>
              </a:spcAft>
              <a:buClr>
                <a:srgbClr val="000000"/>
              </a:buClr>
              <a:buSzPts val="605"/>
              <a:buFont typeface="Arial" panose="020B0604020202020204"/>
              <a:buNone/>
            </a:pPr>
            <a:r>
              <a:rPr lang="en-GB" sz="1740">
                <a:solidFill>
                  <a:schemeClr val="tx2">
                    <a:lumMod val="60000"/>
                    <a:lumOff val="40000"/>
                  </a:schemeClr>
                </a:solidFill>
                <a:latin typeface="Playfair Display"/>
                <a:ea typeface="Playfair Display"/>
                <a:cs typeface="Playfair Display"/>
                <a:sym typeface="Playfair Display"/>
              </a:rPr>
              <a:t>• </a:t>
            </a:r>
            <a:r>
              <a:rPr lang="en-GB" sz="1740" b="1">
                <a:solidFill>
                  <a:schemeClr val="tx2">
                    <a:lumMod val="60000"/>
                    <a:lumOff val="40000"/>
                  </a:schemeClr>
                </a:solidFill>
                <a:latin typeface="Playfair Display"/>
                <a:ea typeface="Playfair Display"/>
                <a:cs typeface="Playfair Display"/>
                <a:sym typeface="Playfair Display"/>
              </a:rPr>
              <a:t>Partial thickness or second-degree burns</a:t>
            </a:r>
            <a:r>
              <a:rPr lang="en-GB" sz="1740" b="1">
                <a:solidFill>
                  <a:srgbClr val="DD7E6B"/>
                </a:solidFill>
                <a:latin typeface="Playfair Display"/>
                <a:ea typeface="Playfair Display"/>
                <a:cs typeface="Playfair Display"/>
                <a:sym typeface="Playfair Display"/>
              </a:rPr>
              <a:t> </a:t>
            </a:r>
            <a:r>
              <a:rPr lang="en-US" sz="2000" dirty="0">
                <a:sym typeface="Playfair Display"/>
              </a:rPr>
              <a:t>extend into the second layer of</a:t>
            </a:r>
            <a:endParaRPr lang="en-US" sz="2000" dirty="0">
              <a:sym typeface="Playfair Display"/>
            </a:endParaRPr>
          </a:p>
          <a:p>
            <a:pPr marL="0" lvl="0" indent="0" algn="l" rtl="0">
              <a:lnSpc>
                <a:spcPct val="80000"/>
              </a:lnSpc>
              <a:spcBef>
                <a:spcPts val="1000"/>
              </a:spcBef>
              <a:spcAft>
                <a:spcPts val="0"/>
              </a:spcAft>
              <a:buClr>
                <a:srgbClr val="000000"/>
              </a:buClr>
              <a:buSzPts val="605"/>
              <a:buFont typeface="Arial" panose="020B0604020202020204"/>
              <a:buNone/>
            </a:pPr>
            <a:r>
              <a:rPr lang="en-US" sz="2000" dirty="0">
                <a:sym typeface="Playfair Display"/>
              </a:rPr>
              <a:t>skin called the dermis. You may have blisters and swelling, and it may</a:t>
            </a:r>
            <a:endParaRPr lang="en-US" sz="2000" dirty="0">
              <a:sym typeface="Playfair Display"/>
            </a:endParaRPr>
          </a:p>
          <a:p>
            <a:pPr marL="0" lvl="0" indent="0" algn="l" rtl="0">
              <a:lnSpc>
                <a:spcPct val="80000"/>
              </a:lnSpc>
              <a:spcBef>
                <a:spcPts val="1000"/>
              </a:spcBef>
              <a:spcAft>
                <a:spcPts val="0"/>
              </a:spcAft>
              <a:buClr>
                <a:srgbClr val="000000"/>
              </a:buClr>
              <a:buSzPts val="605"/>
              <a:buFont typeface="Arial" panose="020B0604020202020204"/>
              <a:buNone/>
            </a:pPr>
            <a:r>
              <a:rPr lang="en-US" sz="2000" dirty="0">
                <a:sym typeface="Playfair Display"/>
              </a:rPr>
              <a:t>leave scars.</a:t>
            </a:r>
            <a:endParaRPr lang="en-US" sz="2000" dirty="0">
              <a:sym typeface="Playfair Display"/>
            </a:endParaRPr>
          </a:p>
          <a:p>
            <a:pPr marL="0" lvl="0" indent="0" algn="l" rtl="0">
              <a:lnSpc>
                <a:spcPct val="80000"/>
              </a:lnSpc>
              <a:spcBef>
                <a:spcPts val="1000"/>
              </a:spcBef>
              <a:spcAft>
                <a:spcPts val="0"/>
              </a:spcAft>
              <a:buClr>
                <a:srgbClr val="000000"/>
              </a:buClr>
              <a:buSzPts val="605"/>
              <a:buFont typeface="Arial" panose="020B0604020202020204"/>
              <a:buNone/>
            </a:pPr>
            <a:r>
              <a:rPr lang="en-GB" sz="1740">
                <a:solidFill>
                  <a:srgbClr val="000000"/>
                </a:solidFill>
                <a:latin typeface="Playfair Display"/>
                <a:ea typeface="Playfair Display"/>
                <a:cs typeface="Playfair Display"/>
                <a:sym typeface="Playfair Display"/>
              </a:rPr>
              <a:t>•</a:t>
            </a:r>
            <a:r>
              <a:rPr lang="en-GB" sz="1740">
                <a:solidFill>
                  <a:schemeClr val="tx2">
                    <a:lumMod val="60000"/>
                    <a:lumOff val="40000"/>
                  </a:schemeClr>
                </a:solidFill>
                <a:latin typeface="Playfair Display"/>
                <a:ea typeface="Playfair Display"/>
                <a:cs typeface="Playfair Display"/>
                <a:sym typeface="Playfair Display"/>
              </a:rPr>
              <a:t> </a:t>
            </a:r>
            <a:r>
              <a:rPr lang="en-GB" sz="1740" b="1">
                <a:solidFill>
                  <a:schemeClr val="tx2">
                    <a:lumMod val="60000"/>
                    <a:lumOff val="40000"/>
                  </a:schemeClr>
                </a:solidFill>
                <a:latin typeface="Playfair Display"/>
                <a:ea typeface="Playfair Display"/>
                <a:cs typeface="Playfair Display"/>
                <a:sym typeface="Playfair Display"/>
              </a:rPr>
              <a:t>Full thickness or third-degree burns</a:t>
            </a:r>
            <a:r>
              <a:rPr lang="en-GB" sz="1740" b="1">
                <a:solidFill>
                  <a:srgbClr val="DD7E6B"/>
                </a:solidFill>
                <a:latin typeface="Playfair Display"/>
                <a:ea typeface="Playfair Display"/>
                <a:cs typeface="Playfair Display"/>
                <a:sym typeface="Playfair Display"/>
              </a:rPr>
              <a:t> </a:t>
            </a:r>
            <a:r>
              <a:rPr lang="en-US" sz="2400" dirty="0">
                <a:sym typeface="Playfair Display"/>
              </a:rPr>
              <a:t>go through the skin and may damage tissue underneath. The area may look black or white. Because nerves are destroyed, you may not feel pain</a:t>
            </a:r>
            <a:endParaRPr sz="1740">
              <a:solidFill>
                <a:srgbClr val="000000"/>
              </a:solidFill>
              <a:latin typeface="Playfair Display"/>
              <a:ea typeface="Playfair Display"/>
              <a:cs typeface="Playfair Display"/>
              <a:sym typeface="Playfair Display"/>
            </a:endParaRPr>
          </a:p>
          <a:p>
            <a:pPr marL="0" lvl="0" indent="0" algn="l" rtl="0">
              <a:lnSpc>
                <a:spcPct val="105000"/>
              </a:lnSpc>
              <a:spcBef>
                <a:spcPts val="0"/>
              </a:spcBef>
              <a:spcAft>
                <a:spcPts val="0"/>
              </a:spcAft>
              <a:buClr>
                <a:srgbClr val="000000"/>
              </a:buClr>
              <a:buSzPts val="605"/>
              <a:buFont typeface="Arial" panose="020B0604020202020204"/>
              <a:buNone/>
            </a:pPr>
            <a:endParaRPr sz="1190">
              <a:latin typeface="Playfair Display"/>
              <a:ea typeface="Playfair Display"/>
              <a:cs typeface="Playfair Display"/>
              <a:sym typeface="Playfair Display"/>
            </a:endParaRPr>
          </a:p>
          <a:p>
            <a:pPr marL="0" lvl="0" indent="0" algn="l" rtl="0">
              <a:lnSpc>
                <a:spcPct val="80000"/>
              </a:lnSpc>
              <a:spcBef>
                <a:spcPts val="1200"/>
              </a:spcBef>
              <a:spcAft>
                <a:spcPts val="0"/>
              </a:spcAft>
              <a:buClr>
                <a:srgbClr val="000000"/>
              </a:buClr>
              <a:buSzPts val="605"/>
              <a:buFont typeface="Arial" panose="020B0604020202020204"/>
              <a:buNone/>
            </a:pPr>
            <a:endParaRPr sz="1740">
              <a:solidFill>
                <a:srgbClr val="000000"/>
              </a:solidFill>
              <a:latin typeface="Playfair Display"/>
              <a:ea typeface="Playfair Display"/>
              <a:cs typeface="Playfair Display"/>
              <a:sym typeface="Playfair Display"/>
            </a:endParaRPr>
          </a:p>
          <a:p>
            <a:pPr marL="0" lvl="0" indent="0" algn="l" rtl="0">
              <a:lnSpc>
                <a:spcPct val="105000"/>
              </a:lnSpc>
              <a:spcBef>
                <a:spcPts val="0"/>
              </a:spcBef>
              <a:spcAft>
                <a:spcPts val="1200"/>
              </a:spcAft>
              <a:buSzPts val="605"/>
              <a:buNone/>
            </a:pPr>
            <a:endParaRPr sz="1190">
              <a:latin typeface="Playfair Display"/>
              <a:ea typeface="Playfair Display"/>
              <a:cs typeface="Playfair Display"/>
              <a:sym typeface="Playfair Displa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tle 1"/>
          <p:cNvSpPr>
            <a:spLocks noGrp="1"/>
          </p:cNvSpPr>
          <p:nvPr>
            <p:ph type="title"/>
          </p:nvPr>
        </p:nvSpPr>
        <p:spPr>
          <a:xfrm>
            <a:off x="627507" y="131929"/>
            <a:ext cx="7886700" cy="994172"/>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en-GB" sz="5000" dirty="0"/>
              <a:t>Emergency department management</a:t>
            </a:r>
            <a:endParaRPr lang="en-US" sz="5000" dirty="0"/>
          </a:p>
        </p:txBody>
      </p:sp>
      <p:sp>
        <p:nvSpPr>
          <p:cNvPr id="19" name="Content Placeholder 2"/>
          <p:cNvSpPr>
            <a:spLocks noGrp="1"/>
          </p:cNvSpPr>
          <p:nvPr>
            <p:ph idx="1"/>
          </p:nvPr>
        </p:nvSpPr>
        <p:spPr>
          <a:xfrm>
            <a:off x="228600" y="1447038"/>
            <a:ext cx="8763000" cy="3696462"/>
          </a:xfrm>
        </p:spPr>
        <p:txBody>
          <a:bodyPr>
            <a:normAutofit fontScale="92500" lnSpcReduction="10000"/>
          </a:bodyPr>
          <a:lstStyle/>
          <a:p>
            <a:pPr marL="0" indent="0">
              <a:buNone/>
            </a:pPr>
            <a:r>
              <a:rPr lang="en-GB" sz="2000" b="1" dirty="0">
                <a:latin typeface="+mj-lt"/>
              </a:rPr>
              <a:t>9. Remove any constricting objects (Rings, Bangles, etc) </a:t>
            </a:r>
            <a:endParaRPr lang="en-GB" sz="2000" b="1" dirty="0">
              <a:latin typeface="+mj-lt"/>
            </a:endParaRPr>
          </a:p>
          <a:p>
            <a:pPr marL="0" indent="0">
              <a:buNone/>
            </a:pPr>
            <a:r>
              <a:rPr lang="en-GB" sz="2000" b="1" dirty="0">
                <a:latin typeface="+mj-lt"/>
              </a:rPr>
              <a:t>10. Evaluate the following </a:t>
            </a:r>
            <a:endParaRPr lang="en-GB" sz="2000" b="1" dirty="0">
              <a:latin typeface="+mj-lt"/>
            </a:endParaRPr>
          </a:p>
          <a:p>
            <a:pPr marL="0" indent="0">
              <a:buNone/>
            </a:pPr>
            <a:r>
              <a:rPr lang="en-GB" sz="2000" dirty="0">
                <a:latin typeface="+mj-lt"/>
              </a:rPr>
              <a:t>A. Neurologic status at scene</a:t>
            </a:r>
            <a:r>
              <a:rPr lang="en-US" sz="2000" dirty="0">
                <a:latin typeface="+mj-lt"/>
              </a:rPr>
              <a:t> </a:t>
            </a:r>
            <a:endParaRPr lang="en-US" sz="2000" dirty="0">
              <a:latin typeface="+mj-lt"/>
            </a:endParaRPr>
          </a:p>
          <a:p>
            <a:pPr>
              <a:lnSpc>
                <a:spcPct val="100000"/>
              </a:lnSpc>
              <a:buFont typeface="Wingdings" panose="05000000000000000000" pitchFamily="2" charset="2"/>
              <a:buChar char="§"/>
            </a:pPr>
            <a:r>
              <a:rPr lang="en-US" sz="2000" b="1" dirty="0">
                <a:latin typeface="+mj-lt"/>
              </a:rPr>
              <a:t>All patients should be assessed for responsiveness with the Glasgow coma scale; they may be confused because of hypoxia or hypovolemia.</a:t>
            </a:r>
            <a:endParaRPr lang="en-US" sz="2000" b="1" dirty="0">
              <a:latin typeface="+mj-lt"/>
            </a:endParaRPr>
          </a:p>
          <a:p>
            <a:pPr>
              <a:lnSpc>
                <a:spcPct val="100000"/>
              </a:lnSpc>
              <a:buFont typeface="Wingdings" panose="05000000000000000000" pitchFamily="2" charset="2"/>
              <a:buChar char="§"/>
            </a:pPr>
            <a:r>
              <a:rPr lang="en-US" sz="2000" b="1" dirty="0">
                <a:latin typeface="+mj-lt"/>
              </a:rPr>
              <a:t>So , Cervical spine immobilization with or without spinal immobilization is needed based on the mechanism of injury/neurologic examination</a:t>
            </a:r>
            <a:r>
              <a:rPr lang="en-GB" sz="2000" dirty="0">
                <a:latin typeface="+mj-lt"/>
              </a:rPr>
              <a:t> </a:t>
            </a:r>
            <a:endParaRPr lang="en-GB" sz="2000" dirty="0">
              <a:latin typeface="+mj-lt"/>
            </a:endParaRPr>
          </a:p>
          <a:p>
            <a:pPr marL="0" indent="0">
              <a:buNone/>
            </a:pPr>
            <a:r>
              <a:rPr lang="en-GB" sz="2000" dirty="0">
                <a:latin typeface="+mj-lt"/>
              </a:rPr>
              <a:t>b. Smoke exposure and airway status </a:t>
            </a:r>
            <a:endParaRPr lang="en-GB" sz="2000" dirty="0">
              <a:latin typeface="+mj-lt"/>
            </a:endParaRPr>
          </a:p>
          <a:p>
            <a:pPr marL="0" indent="0">
              <a:buNone/>
            </a:pPr>
            <a:r>
              <a:rPr lang="en-GB" sz="2000" dirty="0">
                <a:latin typeface="+mj-lt"/>
              </a:rPr>
              <a:t>c. Hemodynamic stability </a:t>
            </a:r>
            <a:endParaRPr lang="en-GB" sz="2000" dirty="0">
              <a:latin typeface="+mj-lt"/>
            </a:endParaRPr>
          </a:p>
          <a:p>
            <a:pPr marL="0" indent="0">
              <a:buNone/>
            </a:pPr>
            <a:r>
              <a:rPr lang="en-GB" sz="2000" dirty="0">
                <a:latin typeface="+mj-lt"/>
              </a:rPr>
              <a:t>d. Approximate size, depth and areas involved in burn</a:t>
            </a:r>
            <a:endParaRPr lang="en-GB" sz="2000" dirty="0">
              <a:latin typeface="+mj-lt"/>
            </a:endParaRPr>
          </a:p>
          <a:p>
            <a:pPr marL="0" indent="0">
              <a:buNone/>
            </a:pPr>
            <a:r>
              <a:rPr lang="en-GB" sz="2000" dirty="0">
                <a:latin typeface="+mj-lt"/>
              </a:rPr>
              <a:t>e.</a:t>
            </a:r>
            <a:r>
              <a:rPr lang="en-US" sz="2000" dirty="0">
                <a:latin typeface="+mj-lt"/>
              </a:rPr>
              <a:t> evaluate for hidden injuries.</a:t>
            </a:r>
            <a:endParaRPr lang="ar-JO" sz="2000" dirty="0">
              <a:latin typeface="+mj-lt"/>
            </a:endParaRPr>
          </a:p>
          <a:p>
            <a:pPr>
              <a:lnSpc>
                <a:spcPct val="100000"/>
              </a:lnSpc>
            </a:pPr>
            <a:endParaRPr lang="en-US" sz="15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6"/>
          <p:cNvSpPr>
            <a:spLocks noGrp="1" noRot="1" noChangeAspect="1" noMove="1" noResize="1" noEditPoints="1" noAdjustHandles="1" noChangeArrowheads="1" noChangeShapeType="1" noTextEdit="1"/>
          </p:cNvSpPr>
          <p:nvPr/>
        </p:nvSpPr>
        <p:spPr>
          <a:xfrm>
            <a:off x="628650" y="3552662"/>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sp useBgFill="1">
        <p:nvSpPr>
          <p:cNvPr id="25" name="Rectangle 19"/>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tle 1"/>
          <p:cNvSpPr>
            <a:spLocks noGrp="1"/>
          </p:cNvSpPr>
          <p:nvPr>
            <p:ph type="title"/>
          </p:nvPr>
        </p:nvSpPr>
        <p:spPr>
          <a:xfrm>
            <a:off x="667753" y="480060"/>
            <a:ext cx="2800511" cy="2674620"/>
          </a:xfrm>
        </p:spPr>
        <p:txBody>
          <a:bodyPr vert="horz" lIns="68580" tIns="34290" rIns="68580" bIns="34290" rtlCol="0" anchor="b">
            <a:normAutofit fontScale="90000"/>
          </a:bodyPr>
          <a:lstStyle/>
          <a:p>
            <a:pPr>
              <a:lnSpc>
                <a:spcPct val="90000"/>
              </a:lnSpc>
            </a:pPr>
            <a:r>
              <a:rPr lang="en-US" sz="4700"/>
              <a:t>Electrical burn effects on different bodily systems</a:t>
            </a:r>
            <a:endParaRPr lang="en-US" sz="4700"/>
          </a:p>
        </p:txBody>
      </p:sp>
      <p:sp>
        <p:nvSpPr>
          <p:cNvPr id="26" name="Rectangle 6"/>
          <p:cNvSpPr>
            <a:spLocks noGrp="1" noRot="1" noChangeAspect="1" noMove="1" noResize="1" noEditPoints="1" noAdjustHandles="1" noChangeArrowheads="1" noChangeShapeType="1" noTextEdit="1"/>
          </p:cNvSpPr>
          <p:nvPr/>
        </p:nvSpPr>
        <p:spPr>
          <a:xfrm>
            <a:off x="667754" y="3306950"/>
            <a:ext cx="2606040" cy="20574"/>
          </a:xfrm>
          <a:custGeom>
            <a:avLst/>
            <a:gdLst>
              <a:gd name="connsiteX0" fmla="*/ 0 w 2606040"/>
              <a:gd name="connsiteY0" fmla="*/ 0 h 20574"/>
              <a:gd name="connsiteX1" fmla="*/ 625450 w 2606040"/>
              <a:gd name="connsiteY1" fmla="*/ 0 h 20574"/>
              <a:gd name="connsiteX2" fmla="*/ 1276960 w 2606040"/>
              <a:gd name="connsiteY2" fmla="*/ 0 h 20574"/>
              <a:gd name="connsiteX3" fmla="*/ 1928470 w 2606040"/>
              <a:gd name="connsiteY3" fmla="*/ 0 h 20574"/>
              <a:gd name="connsiteX4" fmla="*/ 2606040 w 2606040"/>
              <a:gd name="connsiteY4" fmla="*/ 0 h 20574"/>
              <a:gd name="connsiteX5" fmla="*/ 2606040 w 2606040"/>
              <a:gd name="connsiteY5" fmla="*/ 20574 h 20574"/>
              <a:gd name="connsiteX6" fmla="*/ 1954530 w 2606040"/>
              <a:gd name="connsiteY6" fmla="*/ 20574 h 20574"/>
              <a:gd name="connsiteX7" fmla="*/ 1355141 w 2606040"/>
              <a:gd name="connsiteY7" fmla="*/ 20574 h 20574"/>
              <a:gd name="connsiteX8" fmla="*/ 755752 w 2606040"/>
              <a:gd name="connsiteY8" fmla="*/ 20574 h 20574"/>
              <a:gd name="connsiteX9" fmla="*/ 0 w 2606040"/>
              <a:gd name="connsiteY9" fmla="*/ 20574 h 20574"/>
              <a:gd name="connsiteX10" fmla="*/ 0 w 2606040"/>
              <a:gd name="connsiteY10"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20574" fill="none" extrusionOk="0">
                <a:moveTo>
                  <a:pt x="0" y="0"/>
                </a:moveTo>
                <a:cubicBezTo>
                  <a:pt x="306348" y="-18050"/>
                  <a:pt x="440119" y="21450"/>
                  <a:pt x="625450" y="0"/>
                </a:cubicBezTo>
                <a:cubicBezTo>
                  <a:pt x="810781" y="-21450"/>
                  <a:pt x="1134187" y="-16143"/>
                  <a:pt x="1276960" y="0"/>
                </a:cubicBezTo>
                <a:cubicBezTo>
                  <a:pt x="1419733" y="16143"/>
                  <a:pt x="1670272" y="-724"/>
                  <a:pt x="1928470" y="0"/>
                </a:cubicBezTo>
                <a:cubicBezTo>
                  <a:pt x="2186668" y="724"/>
                  <a:pt x="2458074" y="10259"/>
                  <a:pt x="2606040" y="0"/>
                </a:cubicBezTo>
                <a:cubicBezTo>
                  <a:pt x="2605315" y="4299"/>
                  <a:pt x="2606642" y="10959"/>
                  <a:pt x="2606040" y="20574"/>
                </a:cubicBezTo>
                <a:cubicBezTo>
                  <a:pt x="2467432" y="7736"/>
                  <a:pt x="2174707" y="22487"/>
                  <a:pt x="1954530" y="20574"/>
                </a:cubicBezTo>
                <a:cubicBezTo>
                  <a:pt x="1734353" y="18662"/>
                  <a:pt x="1571980" y="6524"/>
                  <a:pt x="1355141" y="20574"/>
                </a:cubicBezTo>
                <a:cubicBezTo>
                  <a:pt x="1138302" y="34624"/>
                  <a:pt x="943808" y="7394"/>
                  <a:pt x="755752" y="20574"/>
                </a:cubicBezTo>
                <a:cubicBezTo>
                  <a:pt x="567696" y="33754"/>
                  <a:pt x="345146" y="47388"/>
                  <a:pt x="0" y="20574"/>
                </a:cubicBezTo>
                <a:cubicBezTo>
                  <a:pt x="569" y="11858"/>
                  <a:pt x="-153" y="10223"/>
                  <a:pt x="0" y="0"/>
                </a:cubicBezTo>
                <a:close/>
              </a:path>
              <a:path w="2606040" h="20574" stroke="0" extrusionOk="0">
                <a:moveTo>
                  <a:pt x="0" y="0"/>
                </a:moveTo>
                <a:cubicBezTo>
                  <a:pt x="281971" y="23935"/>
                  <a:pt x="485873" y="-14021"/>
                  <a:pt x="625450" y="0"/>
                </a:cubicBezTo>
                <a:cubicBezTo>
                  <a:pt x="765027" y="14021"/>
                  <a:pt x="1038822" y="8749"/>
                  <a:pt x="1198778" y="0"/>
                </a:cubicBezTo>
                <a:cubicBezTo>
                  <a:pt x="1358734" y="-8749"/>
                  <a:pt x="1650228" y="-23972"/>
                  <a:pt x="1902409" y="0"/>
                </a:cubicBezTo>
                <a:cubicBezTo>
                  <a:pt x="2154590" y="23972"/>
                  <a:pt x="2312095" y="29803"/>
                  <a:pt x="2606040" y="0"/>
                </a:cubicBezTo>
                <a:cubicBezTo>
                  <a:pt x="2605197" y="7175"/>
                  <a:pt x="2605012" y="11160"/>
                  <a:pt x="2606040" y="20574"/>
                </a:cubicBezTo>
                <a:cubicBezTo>
                  <a:pt x="2378599" y="28177"/>
                  <a:pt x="2277604" y="16856"/>
                  <a:pt x="2006651" y="20574"/>
                </a:cubicBezTo>
                <a:cubicBezTo>
                  <a:pt x="1735698" y="24292"/>
                  <a:pt x="1650989" y="28047"/>
                  <a:pt x="1407262" y="20574"/>
                </a:cubicBezTo>
                <a:cubicBezTo>
                  <a:pt x="1163535" y="13101"/>
                  <a:pt x="989403" y="32033"/>
                  <a:pt x="703631" y="20574"/>
                </a:cubicBezTo>
                <a:cubicBezTo>
                  <a:pt x="417859" y="9115"/>
                  <a:pt x="348131" y="-3980"/>
                  <a:pt x="0" y="20574"/>
                </a:cubicBezTo>
                <a:cubicBezTo>
                  <a:pt x="-463" y="16409"/>
                  <a:pt x="-355" y="8937"/>
                  <a:pt x="0" y="0"/>
                </a:cubicBezTo>
                <a:close/>
              </a:path>
            </a:pathLst>
          </a:custGeom>
          <a:solidFill>
            <a:schemeClr val="tx2">
              <a:lumMod val="40000"/>
              <a:lumOff val="60000"/>
            </a:schemeClr>
          </a:solidFill>
          <a:ln w="28575" cap="rnd" cmpd="sng">
            <a:solidFill>
              <a:schemeClr val="accent1">
                <a:shade val="5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5" name="Picture 4" descr="Sound wave pattern on pixilated monitor"/>
          <p:cNvPicPr>
            <a:picLocks noChangeAspect="1"/>
          </p:cNvPicPr>
          <p:nvPr/>
        </p:nvPicPr>
        <p:blipFill rotWithShape="1">
          <a:blip r:embed="rId1"/>
          <a:srcRect l="11320" r="21727" b="-1"/>
          <a:stretch>
            <a:fillRect/>
          </a:stretch>
        </p:blipFill>
        <p:spPr>
          <a:xfrm>
            <a:off x="3983777" y="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tle 1"/>
          <p:cNvSpPr>
            <a:spLocks noGrp="1"/>
          </p:cNvSpPr>
          <p:nvPr>
            <p:ph type="title"/>
          </p:nvPr>
        </p:nvSpPr>
        <p:spPr>
          <a:xfrm>
            <a:off x="609600" y="263684"/>
            <a:ext cx="7886700" cy="994172"/>
          </a:xfrm>
        </p:spPr>
        <p:style>
          <a:lnRef idx="2">
            <a:schemeClr val="accent5"/>
          </a:lnRef>
          <a:fillRef idx="1">
            <a:schemeClr val="lt1"/>
          </a:fillRef>
          <a:effectRef idx="0">
            <a:schemeClr val="accent5"/>
          </a:effectRef>
          <a:fontRef idx="minor">
            <a:schemeClr val="dk1"/>
          </a:fontRef>
        </p:style>
        <p:txBody>
          <a:bodyPr>
            <a:normAutofit/>
          </a:bodyPr>
          <a:lstStyle/>
          <a:p>
            <a:r>
              <a:rPr lang="en-US" sz="5000" dirty="0"/>
              <a:t>Cutaneous injury</a:t>
            </a:r>
            <a:endParaRPr lang="en-US" sz="5000" dirty="0"/>
          </a:p>
        </p:txBody>
      </p:sp>
      <p:sp>
        <p:nvSpPr>
          <p:cNvPr id="3" name="Content Placeholder 2"/>
          <p:cNvSpPr>
            <a:spLocks noGrp="1"/>
          </p:cNvSpPr>
          <p:nvPr>
            <p:ph idx="1"/>
          </p:nvPr>
        </p:nvSpPr>
        <p:spPr>
          <a:xfrm>
            <a:off x="628650" y="1258030"/>
            <a:ext cx="7886700" cy="1847120"/>
          </a:xfrm>
        </p:spPr>
        <p:txBody>
          <a:bodyPr>
            <a:noAutofit/>
          </a:bodyPr>
          <a:lstStyle/>
          <a:p>
            <a:r>
              <a:rPr lang="en-US" sz="1400" dirty="0"/>
              <a:t>Most electrical injuries present as burns to the skin. Injuries from low-voltage exposures are more likely to be superficial burns at the entry and exit sites, not significant cutaneous injuries. However, if exposure time is prolonged, tissue damage can become more extensive, causing deep burns that may require skin grafts or debridement.</a:t>
            </a:r>
            <a:endParaRPr lang="en-US" sz="1400" dirty="0"/>
          </a:p>
          <a:p>
            <a:r>
              <a:rPr lang="en-US" sz="1400" dirty="0"/>
              <a:t>High voltage exposures are more serious, causing larger, deeper burns that are more likely to require extensive skin grafting, debridement, or amputation. In high-voltage exposures, skin can be burned deeply enough to compromise the underlying vascular supply, especially when the burns are circumferential, necessitating escharotomy.</a:t>
            </a:r>
            <a:endParaRPr lang="en-US" sz="1400" dirty="0"/>
          </a:p>
        </p:txBody>
      </p:sp>
      <p:pic>
        <p:nvPicPr>
          <p:cNvPr id="4" name="Picture 3"/>
          <p:cNvPicPr>
            <a:picLocks noChangeAspect="1"/>
          </p:cNvPicPr>
          <p:nvPr/>
        </p:nvPicPr>
        <p:blipFill>
          <a:blip r:embed="rId1"/>
          <a:stretch>
            <a:fillRect/>
          </a:stretch>
        </p:blipFill>
        <p:spPr>
          <a:xfrm>
            <a:off x="431673" y="3103021"/>
            <a:ext cx="8210550" cy="204260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28357" y="3319760"/>
            <a:ext cx="5355771" cy="1577355"/>
          </a:xfrm>
          <a:prstGeom prst="rect">
            <a:avLst/>
          </a:prstGeom>
          <a:noFill/>
        </p:spPr>
        <p:txBody>
          <a:bodyPr wrap="square" lIns="68580" tIns="34290" rIns="68580" bIns="34290">
            <a:spAutoFit/>
          </a:bodyPr>
          <a:lstStyle/>
          <a:p>
            <a:r>
              <a:rPr lang="en-US" sz="1400" b="1" dirty="0"/>
              <a:t>Flash burns can be caused by </a:t>
            </a:r>
            <a:endParaRPr lang="en-US" sz="1400" b="1" dirty="0"/>
          </a:p>
          <a:p>
            <a:r>
              <a:rPr lang="en-US" sz="1400" b="1" dirty="0"/>
              <a:t>the arcing of high-voltage electrical energy through </a:t>
            </a:r>
            <a:endParaRPr lang="en-US" sz="1400" b="1" dirty="0"/>
          </a:p>
          <a:p>
            <a:r>
              <a:rPr lang="en-US" sz="1400" b="1" dirty="0"/>
              <a:t>the air across large areas of skin. (See Figure 1.) </a:t>
            </a:r>
            <a:endParaRPr lang="en-US" sz="1400" b="1" dirty="0"/>
          </a:p>
          <a:p>
            <a:r>
              <a:rPr lang="en-US" sz="1400" b="1" dirty="0"/>
              <a:t>The direct conversion of electrical energy to thermal </a:t>
            </a:r>
            <a:endParaRPr lang="en-US" sz="1400" b="1" dirty="0"/>
          </a:p>
          <a:p>
            <a:r>
              <a:rPr lang="en-US" sz="1400" b="1" dirty="0"/>
              <a:t>energy can be so vigorous that tissue can be heated </a:t>
            </a:r>
            <a:endParaRPr lang="en-US" sz="1400" b="1" dirty="0"/>
          </a:p>
          <a:p>
            <a:r>
              <a:rPr lang="en-US" sz="1400" b="1" dirty="0"/>
              <a:t>sufficiently to cause explosive loss of skin, subcutaneous tissue, or muscle. (see figure 2)</a:t>
            </a:r>
            <a:endParaRPr lang="en-US" sz="1400" b="1" dirty="0"/>
          </a:p>
        </p:txBody>
      </p:sp>
      <p:pic>
        <p:nvPicPr>
          <p:cNvPr id="5" name="Picture 4" descr="A picture containing indoor, clos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5443" y="92498"/>
            <a:ext cx="4831184" cy="3150432"/>
          </a:xfrm>
          <a:prstGeom prst="rect">
            <a:avLst/>
          </a:prstGeom>
        </p:spPr>
      </p:pic>
      <p:pic>
        <p:nvPicPr>
          <p:cNvPr id="7" name="Picture 6" descr="A picture containing indoo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15" y="92498"/>
            <a:ext cx="2912861" cy="4490463"/>
          </a:xfrm>
          <a:prstGeom prst="rect">
            <a:avLst/>
          </a:prstGeom>
        </p:spPr>
      </p:pic>
      <p:sp>
        <p:nvSpPr>
          <p:cNvPr id="8" name="TextBox 7"/>
          <p:cNvSpPr txBox="1"/>
          <p:nvPr/>
        </p:nvSpPr>
        <p:spPr>
          <a:xfrm>
            <a:off x="5670526" y="2315958"/>
            <a:ext cx="1045960" cy="346249"/>
          </a:xfrm>
          <a:prstGeom prst="rect">
            <a:avLst/>
          </a:prstGeom>
          <a:noFill/>
        </p:spPr>
        <p:txBody>
          <a:bodyPr wrap="square" lIns="68580" tIns="34290" rIns="68580" bIns="34290" rtlCol="0">
            <a:spAutoFit/>
          </a:bodyPr>
          <a:lstStyle/>
          <a:p>
            <a:pPr algn="ctr"/>
            <a:r>
              <a:rPr lang="en-US" dirty="0"/>
              <a:t>Figure 1</a:t>
            </a:r>
            <a:endParaRPr lang="en-US" dirty="0"/>
          </a:p>
        </p:txBody>
      </p:sp>
      <p:sp>
        <p:nvSpPr>
          <p:cNvPr id="9" name="TextBox 8"/>
          <p:cNvSpPr txBox="1"/>
          <p:nvPr/>
        </p:nvSpPr>
        <p:spPr>
          <a:xfrm>
            <a:off x="611856" y="208848"/>
            <a:ext cx="947057" cy="346249"/>
          </a:xfrm>
          <a:prstGeom prst="rect">
            <a:avLst/>
          </a:prstGeom>
          <a:noFill/>
        </p:spPr>
        <p:txBody>
          <a:bodyPr wrap="square" lIns="68580" tIns="34290" rIns="68580" bIns="34290" rtlCol="0">
            <a:spAutoFit/>
          </a:bodyPr>
          <a:lstStyle/>
          <a:p>
            <a:pPr algn="ctr"/>
            <a:r>
              <a:rPr lang="en-US" dirty="0"/>
              <a:t>Figure 2</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309" y="209384"/>
            <a:ext cx="8285260" cy="1075811"/>
          </a:xfrm>
        </p:spPr>
        <p:style>
          <a:lnRef idx="2">
            <a:schemeClr val="accent5"/>
          </a:lnRef>
          <a:fillRef idx="1">
            <a:schemeClr val="lt1"/>
          </a:fillRef>
          <a:effectRef idx="0">
            <a:schemeClr val="accent5"/>
          </a:effectRef>
          <a:fontRef idx="minor">
            <a:schemeClr val="dk1"/>
          </a:fontRef>
        </p:style>
        <p:txBody>
          <a:bodyPr anchor="b">
            <a:normAutofit/>
          </a:bodyPr>
          <a:lstStyle/>
          <a:p>
            <a:r>
              <a:rPr lang="en-US" sz="4100" dirty="0"/>
              <a:t>Musculoskeletal injury</a:t>
            </a:r>
            <a:endParaRPr lang="en-US" sz="4100" dirty="0"/>
          </a:p>
        </p:txBody>
      </p:sp>
      <p:pic>
        <p:nvPicPr>
          <p:cNvPr id="4" name="Picture 3"/>
          <p:cNvPicPr>
            <a:picLocks noChangeAspect="1"/>
          </p:cNvPicPr>
          <p:nvPr/>
        </p:nvPicPr>
        <p:blipFill rotWithShape="1">
          <a:blip r:embed="rId1"/>
          <a:srcRect l="7721" r="21114" b="1"/>
          <a:stretch>
            <a:fillRect/>
          </a:stretch>
        </p:blipFill>
        <p:spPr>
          <a:xfrm>
            <a:off x="228600" y="1537910"/>
            <a:ext cx="2957886" cy="3138045"/>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p:cNvSpPr>
            <a:spLocks noGrp="1"/>
          </p:cNvSpPr>
          <p:nvPr>
            <p:ph idx="1"/>
          </p:nvPr>
        </p:nvSpPr>
        <p:spPr>
          <a:xfrm>
            <a:off x="3276600" y="1553486"/>
            <a:ext cx="5715000" cy="3411110"/>
          </a:xfrm>
        </p:spPr>
        <p:txBody>
          <a:bodyPr anchor="t">
            <a:normAutofit fontScale="92500" lnSpcReduction="10000"/>
          </a:bodyPr>
          <a:lstStyle/>
          <a:p>
            <a:pPr>
              <a:lnSpc>
                <a:spcPct val="90000"/>
              </a:lnSpc>
            </a:pPr>
            <a:r>
              <a:rPr lang="en-US" sz="1600" dirty="0"/>
              <a:t>Patients commonly suffer injured muscles, tendons, and bones after electrical exposure. Injury mechanism is by either thermal or mechanical means. Thermal injury leads to muscle breakdown, rhabdomyolysis, myonecrosis, and edema that can become severe, and compartment syndrome can occur. Myonecrosis can be a late finding, occurring days after the initial injury.</a:t>
            </a:r>
            <a:endParaRPr lang="en-US" sz="1600" dirty="0"/>
          </a:p>
          <a:p>
            <a:pPr>
              <a:lnSpc>
                <a:spcPct val="90000"/>
              </a:lnSpc>
            </a:pPr>
            <a:r>
              <a:rPr lang="en-US" sz="1600" dirty="0"/>
              <a:t>When voltage and current are sufficient to overcome the very high resistance of bone, large amounts of heat are deposited in the bone and periosteal tissues. This leads to osteonecrosis and periosteal burns, with subsequently poor bone healing.</a:t>
            </a:r>
            <a:endParaRPr lang="en-US" sz="1600" dirty="0"/>
          </a:p>
          <a:p>
            <a:pPr>
              <a:lnSpc>
                <a:spcPct val="90000"/>
              </a:lnSpc>
            </a:pPr>
            <a:r>
              <a:rPr lang="en-US" sz="1600" dirty="0"/>
              <a:t>Mechanical injury is caused by forceful muscular contraction as a result of the current and by falls. Traumatic injuries include fractures, dislocations, and significant muscular injuries. High-voltage injuries have an especially high surgical injury rate, with debridement, fasciotomy, and amputations for limb ischemia or widespread tissue damage being common.</a:t>
            </a:r>
            <a:endParaRPr lang="en-US"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tle 1"/>
          <p:cNvSpPr>
            <a:spLocks noGrp="1"/>
          </p:cNvSpPr>
          <p:nvPr>
            <p:ph type="title"/>
          </p:nvPr>
        </p:nvSpPr>
        <p:spPr>
          <a:xfrm>
            <a:off x="628650" y="273844"/>
            <a:ext cx="7886700" cy="994172"/>
          </a:xfrm>
        </p:spPr>
        <p:style>
          <a:lnRef idx="2">
            <a:schemeClr val="accent5"/>
          </a:lnRef>
          <a:fillRef idx="1">
            <a:schemeClr val="lt1"/>
          </a:fillRef>
          <a:effectRef idx="0">
            <a:schemeClr val="accent5"/>
          </a:effectRef>
          <a:fontRef idx="minor">
            <a:schemeClr val="dk1"/>
          </a:fontRef>
        </p:style>
        <p:txBody>
          <a:bodyPr>
            <a:normAutofit/>
          </a:bodyPr>
          <a:lstStyle/>
          <a:p>
            <a:r>
              <a:rPr lang="en-US" sz="5000"/>
              <a:t>Cardiovascular Injury</a:t>
            </a:r>
            <a:endParaRPr lang="en-US" sz="5000"/>
          </a:p>
        </p:txBody>
      </p:sp>
      <p:sp>
        <p:nvSpPr>
          <p:cNvPr id="3" name="Content Placeholder 2"/>
          <p:cNvSpPr>
            <a:spLocks noGrp="1"/>
          </p:cNvSpPr>
          <p:nvPr>
            <p:ph idx="1"/>
          </p:nvPr>
        </p:nvSpPr>
        <p:spPr>
          <a:xfrm>
            <a:off x="628650" y="1447038"/>
            <a:ext cx="7886700" cy="3188970"/>
          </a:xfrm>
        </p:spPr>
        <p:txBody>
          <a:bodyPr>
            <a:normAutofit fontScale="62500" lnSpcReduction="20000"/>
          </a:bodyPr>
          <a:lstStyle/>
          <a:p>
            <a:r>
              <a:rPr lang="en-US" dirty="0"/>
              <a:t>Electrical injury to the cardiovascular system is a feared, though rare, complication of both high- and low-voltage electrical shock. The pathway of the electric shock is predictive of potential myocardial injury or arrhythmia. </a:t>
            </a:r>
            <a:endParaRPr lang="en-US" dirty="0"/>
          </a:p>
          <a:p>
            <a:r>
              <a:rPr lang="en-US" dirty="0"/>
              <a:t> Common electrocardiogram (ECG) abnormalities from electrical exposure include atrioventricular block, bundle branch blocks, atrial fibrillation, QT prolongation, and ventricular arrhythmias. In the worst-case scenario, electrical energy that travels through the heart can induce ventricular tachycardia or ventricular fibrillation; this is usually seen immediately after exposure. </a:t>
            </a:r>
            <a:endParaRPr lang="en-US" dirty="0"/>
          </a:p>
          <a:p>
            <a:r>
              <a:rPr lang="en-US" dirty="0"/>
              <a:t>Patients can have thermal and electrical injury to the myocardium, causing myocardial infarction, pericardial injury, and heart failure.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254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tle 1"/>
          <p:cNvSpPr>
            <a:spLocks noGrp="1"/>
          </p:cNvSpPr>
          <p:nvPr>
            <p:ph type="title"/>
          </p:nvPr>
        </p:nvSpPr>
        <p:spPr>
          <a:xfrm>
            <a:off x="628650" y="273844"/>
            <a:ext cx="7886700" cy="994172"/>
          </a:xfrm>
        </p:spPr>
        <p:style>
          <a:lnRef idx="2">
            <a:schemeClr val="accent5"/>
          </a:lnRef>
          <a:fillRef idx="1">
            <a:schemeClr val="lt1"/>
          </a:fillRef>
          <a:effectRef idx="0">
            <a:schemeClr val="accent5"/>
          </a:effectRef>
          <a:fontRef idx="minor">
            <a:schemeClr val="dk1"/>
          </a:fontRef>
        </p:style>
        <p:txBody>
          <a:bodyPr>
            <a:normAutofit/>
          </a:bodyPr>
          <a:lstStyle/>
          <a:p>
            <a:r>
              <a:rPr lang="en-US" sz="5000"/>
              <a:t>Respiratory injury</a:t>
            </a:r>
            <a:endParaRPr lang="en-US" sz="5000"/>
          </a:p>
        </p:txBody>
      </p:sp>
      <p:sp>
        <p:nvSpPr>
          <p:cNvPr id="3" name="Content Placeholder 2"/>
          <p:cNvSpPr>
            <a:spLocks noGrp="1"/>
          </p:cNvSpPr>
          <p:nvPr>
            <p:ph idx="1"/>
          </p:nvPr>
        </p:nvSpPr>
        <p:spPr>
          <a:xfrm>
            <a:off x="628650" y="1447038"/>
            <a:ext cx="7886700" cy="3188970"/>
          </a:xfrm>
        </p:spPr>
        <p:txBody>
          <a:bodyPr>
            <a:normAutofit fontScale="92500" lnSpcReduction="10000"/>
          </a:bodyPr>
          <a:lstStyle/>
          <a:p>
            <a:r>
              <a:rPr lang="en-US" sz="2400" dirty="0"/>
              <a:t>Respiratory failure secondary to electric shock is usually due to underlying cardiac arrest. Thoracic tetany can cause paralysis of the respiratory muscles.</a:t>
            </a:r>
            <a:endParaRPr lang="en-US" sz="2400" dirty="0"/>
          </a:p>
          <a:p>
            <a:r>
              <a:rPr lang="en-US" sz="2400" dirty="0"/>
              <a:t>Trauma from falls secondary to electrical exposure can cause pneumothorax or pulmonary contusion. Late findings include pulmonary effusions, pneumonitis, or pneumonia. These are usually seen within a week of exposure.</a:t>
            </a:r>
            <a:endParaRPr lang="en-US" sz="2400" dirty="0"/>
          </a:p>
          <a:p>
            <a:r>
              <a:rPr lang="en-US" sz="2400" dirty="0"/>
              <a:t>Another potential late finding is pulmonary embolus from deep venous thrombosis (DVT) after injury. </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tle 1"/>
          <p:cNvSpPr>
            <a:spLocks noGrp="1"/>
          </p:cNvSpPr>
          <p:nvPr>
            <p:ph type="title"/>
          </p:nvPr>
        </p:nvSpPr>
        <p:spPr>
          <a:xfrm>
            <a:off x="628650" y="273844"/>
            <a:ext cx="7886700" cy="994172"/>
          </a:xfrm>
        </p:spPr>
        <p:style>
          <a:lnRef idx="2">
            <a:schemeClr val="accent5"/>
          </a:lnRef>
          <a:fillRef idx="1">
            <a:schemeClr val="lt1"/>
          </a:fillRef>
          <a:effectRef idx="0">
            <a:schemeClr val="accent5"/>
          </a:effectRef>
          <a:fontRef idx="minor">
            <a:schemeClr val="dk1"/>
          </a:fontRef>
        </p:style>
        <p:txBody>
          <a:bodyPr>
            <a:normAutofit/>
          </a:bodyPr>
          <a:lstStyle/>
          <a:p>
            <a:r>
              <a:rPr lang="en-US" sz="5000"/>
              <a:t>Vascular Injury</a:t>
            </a:r>
            <a:endParaRPr lang="en-US" sz="5000"/>
          </a:p>
        </p:txBody>
      </p:sp>
      <p:sp>
        <p:nvSpPr>
          <p:cNvPr id="3" name="Content Placeholder 2"/>
          <p:cNvSpPr>
            <a:spLocks noGrp="1"/>
          </p:cNvSpPr>
          <p:nvPr>
            <p:ph idx="1"/>
          </p:nvPr>
        </p:nvSpPr>
        <p:spPr>
          <a:xfrm>
            <a:off x="628650" y="1447038"/>
            <a:ext cx="7886700" cy="3188970"/>
          </a:xfrm>
        </p:spPr>
        <p:txBody>
          <a:bodyPr>
            <a:normAutofit fontScale="92500"/>
          </a:bodyPr>
          <a:lstStyle/>
          <a:p>
            <a:r>
              <a:rPr lang="en-US" sz="2400" dirty="0"/>
              <a:t>Blood vessels are highly conductive and are commonly injured by electrical burns, leading to localized vascular injury or thrombosis. Coagulation necrosis and thrombosis in vascular structures causes damage to both the vessel and surrounding tissues.</a:t>
            </a:r>
            <a:endParaRPr lang="en-US" sz="2400" dirty="0"/>
          </a:p>
          <a:p>
            <a:r>
              <a:rPr lang="en-US" sz="2400" dirty="0"/>
              <a:t>This small-vessel injury can lead to decreased tissue perfusion in muscles and visceral organs, with the consequence of tissue necrosis, edema, and compartment syndrome. Arterial thrombosis can cause acute limb ischemia.</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tle 1"/>
          <p:cNvSpPr>
            <a:spLocks noGrp="1"/>
          </p:cNvSpPr>
          <p:nvPr>
            <p:ph type="title"/>
          </p:nvPr>
        </p:nvSpPr>
        <p:spPr>
          <a:xfrm>
            <a:off x="628650" y="273844"/>
            <a:ext cx="7886700" cy="994172"/>
          </a:xfrm>
        </p:spPr>
        <p:style>
          <a:lnRef idx="2">
            <a:schemeClr val="accent5"/>
          </a:lnRef>
          <a:fillRef idx="1">
            <a:schemeClr val="lt1"/>
          </a:fillRef>
          <a:effectRef idx="0">
            <a:schemeClr val="accent5"/>
          </a:effectRef>
          <a:fontRef idx="minor">
            <a:schemeClr val="dk1"/>
          </a:fontRef>
        </p:style>
        <p:txBody>
          <a:bodyPr>
            <a:normAutofit/>
          </a:bodyPr>
          <a:lstStyle/>
          <a:p>
            <a:r>
              <a:rPr lang="en-US" sz="5000"/>
              <a:t>Neurological Injury </a:t>
            </a:r>
            <a:endParaRPr lang="en-US" sz="5000"/>
          </a:p>
        </p:txBody>
      </p:sp>
      <p:sp>
        <p:nvSpPr>
          <p:cNvPr id="3" name="Content Placeholder 2"/>
          <p:cNvSpPr>
            <a:spLocks noGrp="1"/>
          </p:cNvSpPr>
          <p:nvPr>
            <p:ph idx="1"/>
          </p:nvPr>
        </p:nvSpPr>
        <p:spPr>
          <a:xfrm>
            <a:off x="628650" y="1447038"/>
            <a:ext cx="7886700" cy="3188970"/>
          </a:xfrm>
        </p:spPr>
        <p:txBody>
          <a:bodyPr>
            <a:normAutofit fontScale="55000" lnSpcReduction="20000"/>
          </a:bodyPr>
          <a:lstStyle/>
          <a:p>
            <a:r>
              <a:rPr lang="en-US" dirty="0"/>
              <a:t>The most common neurological complaint after electric shock is loss of consciousness. </a:t>
            </a:r>
            <a:endParaRPr lang="en-US" dirty="0"/>
          </a:p>
          <a:p>
            <a:r>
              <a:rPr lang="en-US" dirty="0"/>
              <a:t>most patients have delayed neurological complaints, including numbness, weakness, paresthesia, and difficulty concentrating.</a:t>
            </a:r>
            <a:endParaRPr lang="en-US" dirty="0"/>
          </a:p>
          <a:p>
            <a:r>
              <a:rPr lang="en-US" dirty="0"/>
              <a:t>Patients may also develop secondary neurological injury from hypoxia and subsequent ischemia after cardiac arrest or spinal cord injury due to spinal artery vasospasm. </a:t>
            </a:r>
            <a:endParaRPr lang="en-US" dirty="0"/>
          </a:p>
          <a:p>
            <a:r>
              <a:rPr lang="en-US" dirty="0"/>
              <a:t>There is a higher incidence of spinal cord injury in high-voltage trauma. These are most often reported as transverse lesions with posterior cord syndrome. </a:t>
            </a:r>
            <a:endParaRPr lang="en-US" dirty="0"/>
          </a:p>
          <a:p>
            <a:r>
              <a:rPr lang="en-US" dirty="0"/>
              <a:t>Depression, chronic pain, anxiety, mood swings, and cognitive difficulty are all commonly described.</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1" y="1"/>
            <a:ext cx="3912767" cy="2996083"/>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2" name="Title 1"/>
          <p:cNvSpPr>
            <a:spLocks noGrp="1"/>
          </p:cNvSpPr>
          <p:nvPr>
            <p:ph type="title"/>
          </p:nvPr>
        </p:nvSpPr>
        <p:spPr>
          <a:xfrm>
            <a:off x="381000" y="285750"/>
            <a:ext cx="2415247" cy="1520420"/>
          </a:xfrm>
        </p:spPr>
        <p:txBody>
          <a:bodyPr anchor="t">
            <a:noAutofit/>
          </a:bodyPr>
          <a:lstStyle/>
          <a:p>
            <a:pPr>
              <a:lnSpc>
                <a:spcPct val="90000"/>
              </a:lnSpc>
            </a:pPr>
            <a:r>
              <a:rPr lang="en-US" dirty="0">
                <a:solidFill>
                  <a:schemeClr val="bg1"/>
                </a:solidFill>
              </a:rPr>
              <a:t>Outcome and prognosis</a:t>
            </a:r>
            <a:endParaRPr lang="en-US" dirty="0">
              <a:solidFill>
                <a:schemeClr val="bg1"/>
              </a:solidFill>
            </a:endParaRPr>
          </a:p>
        </p:txBody>
      </p:sp>
      <p:graphicFrame>
        <p:nvGraphicFramePr>
          <p:cNvPr id="5" name="Content Placeholder 2"/>
          <p:cNvGraphicFramePr>
            <a:graphicFrameLocks noGrp="1"/>
          </p:cNvGraphicFramePr>
          <p:nvPr>
            <p:ph idx="1"/>
          </p:nvPr>
        </p:nvGraphicFramePr>
        <p:xfrm>
          <a:off x="4157004" y="406205"/>
          <a:ext cx="4358346" cy="42586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body" idx="1"/>
          </p:nvPr>
        </p:nvSpPr>
        <p:spPr>
          <a:xfrm>
            <a:off x="80625" y="121075"/>
            <a:ext cx="8520600" cy="3302700"/>
          </a:xfrm>
          <a:prstGeom prst="rect">
            <a:avLst/>
          </a:prstGeom>
        </p:spPr>
        <p:txBody>
          <a:bodyPr spcFirstLastPara="1" wrap="square" lIns="91425" tIns="91425" rIns="91425" bIns="91425" anchor="t" anchorCtr="0">
            <a:normAutofit lnSpcReduction="10000"/>
          </a:bodyPr>
          <a:lstStyle/>
          <a:p>
            <a:pPr marL="0" lvl="0" indent="0" algn="l" rtl="0">
              <a:lnSpc>
                <a:spcPct val="70000"/>
              </a:lnSpc>
              <a:spcBef>
                <a:spcPts val="0"/>
              </a:spcBef>
              <a:spcAft>
                <a:spcPts val="0"/>
              </a:spcAft>
              <a:buClr>
                <a:srgbClr val="000000"/>
              </a:buClr>
              <a:buSzPts val="688"/>
              <a:buFont typeface="Arial" panose="020B0604020202020204"/>
              <a:buNone/>
            </a:pPr>
            <a:r>
              <a:rPr lang="en-GB" sz="1900" b="1">
                <a:solidFill>
                  <a:schemeClr val="tx2">
                    <a:lumMod val="60000"/>
                    <a:lumOff val="40000"/>
                  </a:schemeClr>
                </a:solidFill>
                <a:latin typeface="Playfair Display"/>
                <a:ea typeface="Playfair Display"/>
                <a:cs typeface="Playfair Display"/>
                <a:sym typeface="Playfair Display"/>
              </a:rPr>
              <a:t>The severity of signs and symptoms of a chemical burn depend on</a:t>
            </a:r>
            <a:r>
              <a:rPr lang="en-GB" sz="1900" b="1">
                <a:solidFill>
                  <a:srgbClr val="E6B8AF"/>
                </a:solidFill>
                <a:latin typeface="Playfair Display"/>
                <a:ea typeface="Playfair Display"/>
                <a:cs typeface="Playfair Display"/>
                <a:sym typeface="Playfair Display"/>
              </a:rPr>
              <a:t>:</a:t>
            </a:r>
            <a:endParaRPr sz="1650">
              <a:solidFill>
                <a:srgbClr val="E6B8AF"/>
              </a:solidFill>
              <a:latin typeface="Playfair Display"/>
              <a:ea typeface="Playfair Display"/>
              <a:cs typeface="Playfair Display"/>
              <a:sym typeface="Playfair Display"/>
            </a:endParaRPr>
          </a:p>
          <a:p>
            <a:pPr marL="228600" lvl="0" indent="-50800" algn="l" rtl="0">
              <a:lnSpc>
                <a:spcPct val="70000"/>
              </a:lnSpc>
              <a:spcBef>
                <a:spcPts val="1000"/>
              </a:spcBef>
              <a:spcAft>
                <a:spcPts val="0"/>
              </a:spcAft>
              <a:buClr>
                <a:srgbClr val="000000"/>
              </a:buClr>
              <a:buSzPts val="688"/>
              <a:buFont typeface="Arial" panose="020B0604020202020204"/>
              <a:buNone/>
            </a:pPr>
            <a:endParaRPr sz="1650">
              <a:solidFill>
                <a:srgbClr val="E6B8AF"/>
              </a:solidFill>
              <a:latin typeface="Playfair Display"/>
              <a:ea typeface="Playfair Display"/>
              <a:cs typeface="Playfair Display"/>
              <a:sym typeface="Playfair Display"/>
            </a:endParaRPr>
          </a:p>
          <a:p>
            <a:pPr marL="0" lvl="0" indent="0" algn="l" rtl="0">
              <a:lnSpc>
                <a:spcPct val="70000"/>
              </a:lnSpc>
              <a:spcBef>
                <a:spcPts val="1000"/>
              </a:spcBef>
              <a:spcAft>
                <a:spcPts val="0"/>
              </a:spcAft>
              <a:buClr>
                <a:srgbClr val="000000"/>
              </a:buClr>
              <a:buSzPts val="688"/>
              <a:buFont typeface="Arial" panose="020B0604020202020204"/>
              <a:buNone/>
            </a:pPr>
            <a:r>
              <a:rPr lang="en-US" sz="2400" dirty="0">
                <a:sym typeface="Playfair Display"/>
              </a:rPr>
              <a:t>• The strength or concentration of the chemical </a:t>
            </a:r>
            <a:endParaRPr lang="en-US" sz="2400" dirty="0">
              <a:sym typeface="Playfair Display"/>
            </a:endParaRPr>
          </a:p>
          <a:p>
            <a:pPr marL="0" lvl="0" indent="0" algn="l" rtl="0">
              <a:lnSpc>
                <a:spcPct val="70000"/>
              </a:lnSpc>
              <a:spcBef>
                <a:spcPts val="1000"/>
              </a:spcBef>
              <a:spcAft>
                <a:spcPts val="0"/>
              </a:spcAft>
              <a:buClr>
                <a:srgbClr val="000000"/>
              </a:buClr>
              <a:buSzPts val="688"/>
              <a:buFont typeface="Arial" panose="020B0604020202020204"/>
              <a:buNone/>
            </a:pPr>
            <a:r>
              <a:rPr lang="en-US" sz="2400" dirty="0">
                <a:sym typeface="Playfair Display"/>
              </a:rPr>
              <a:t>• The site of contact (eye, skin, mucous membrane) </a:t>
            </a:r>
            <a:endParaRPr lang="en-US" sz="2400" dirty="0">
              <a:sym typeface="Playfair Display"/>
            </a:endParaRPr>
          </a:p>
          <a:p>
            <a:pPr marL="0" lvl="0" indent="0" algn="l" rtl="0">
              <a:lnSpc>
                <a:spcPct val="70000"/>
              </a:lnSpc>
              <a:spcBef>
                <a:spcPts val="1000"/>
              </a:spcBef>
              <a:spcAft>
                <a:spcPts val="0"/>
              </a:spcAft>
              <a:buClr>
                <a:srgbClr val="000000"/>
              </a:buClr>
              <a:buSzPts val="688"/>
              <a:buFont typeface="Arial" panose="020B0604020202020204"/>
              <a:buNone/>
            </a:pPr>
            <a:r>
              <a:rPr lang="en-US" sz="2400" dirty="0">
                <a:sym typeface="Playfair Display"/>
              </a:rPr>
              <a:t>• Whether it's swallowed or inhaled</a:t>
            </a:r>
            <a:endParaRPr lang="en-US" sz="2400" dirty="0">
              <a:sym typeface="Playfair Display"/>
            </a:endParaRPr>
          </a:p>
          <a:p>
            <a:pPr marL="0" lvl="0" indent="0" algn="l" rtl="0">
              <a:lnSpc>
                <a:spcPct val="70000"/>
              </a:lnSpc>
              <a:spcBef>
                <a:spcPts val="1000"/>
              </a:spcBef>
              <a:spcAft>
                <a:spcPts val="0"/>
              </a:spcAft>
              <a:buClr>
                <a:srgbClr val="000000"/>
              </a:buClr>
              <a:buSzPts val="688"/>
              <a:buFont typeface="Arial" panose="020B0604020202020204"/>
              <a:buNone/>
            </a:pPr>
            <a:r>
              <a:rPr lang="en-US" sz="2400" dirty="0">
                <a:sym typeface="Playfair Display"/>
              </a:rPr>
              <a:t>• Whether or not skin is intact </a:t>
            </a:r>
            <a:endParaRPr lang="en-US" sz="2400" dirty="0">
              <a:sym typeface="Playfair Display"/>
            </a:endParaRPr>
          </a:p>
          <a:p>
            <a:pPr marL="0" lvl="0" indent="0" algn="l" rtl="0">
              <a:lnSpc>
                <a:spcPct val="70000"/>
              </a:lnSpc>
              <a:spcBef>
                <a:spcPts val="1000"/>
              </a:spcBef>
              <a:spcAft>
                <a:spcPts val="0"/>
              </a:spcAft>
              <a:buClr>
                <a:srgbClr val="000000"/>
              </a:buClr>
              <a:buSzPts val="688"/>
              <a:buFont typeface="Arial" panose="020B0604020202020204"/>
              <a:buNone/>
            </a:pPr>
            <a:r>
              <a:rPr lang="en-US" sz="2400" dirty="0">
                <a:sym typeface="Playfair Display"/>
              </a:rPr>
              <a:t>• How much of the chemical you came into contact with </a:t>
            </a:r>
            <a:endParaRPr lang="en-US" sz="2400" dirty="0">
              <a:sym typeface="Playfair Display"/>
            </a:endParaRPr>
          </a:p>
          <a:p>
            <a:pPr marL="0" lvl="0" indent="0" algn="l" rtl="0">
              <a:lnSpc>
                <a:spcPct val="70000"/>
              </a:lnSpc>
              <a:spcBef>
                <a:spcPts val="1000"/>
              </a:spcBef>
              <a:spcAft>
                <a:spcPts val="0"/>
              </a:spcAft>
              <a:buClr>
                <a:srgbClr val="000000"/>
              </a:buClr>
              <a:buSzPts val="688"/>
              <a:buFont typeface="Arial" panose="020B0604020202020204"/>
              <a:buNone/>
            </a:pPr>
            <a:r>
              <a:rPr lang="en-US" sz="2400" dirty="0">
                <a:sym typeface="Playfair Display"/>
              </a:rPr>
              <a:t>• Duration of exposure</a:t>
            </a:r>
            <a:endParaRPr lang="en-US" sz="2400" dirty="0">
              <a:sym typeface="Playfair Display"/>
            </a:endParaRPr>
          </a:p>
          <a:p>
            <a:pPr marL="0" lvl="0" indent="0" algn="l" rtl="0">
              <a:lnSpc>
                <a:spcPct val="70000"/>
              </a:lnSpc>
              <a:spcBef>
                <a:spcPts val="1000"/>
              </a:spcBef>
              <a:spcAft>
                <a:spcPts val="0"/>
              </a:spcAft>
              <a:buClr>
                <a:srgbClr val="000000"/>
              </a:buClr>
              <a:buSzPts val="688"/>
              <a:buFont typeface="Arial" panose="020B0604020202020204"/>
              <a:buNone/>
            </a:pPr>
            <a:r>
              <a:rPr lang="en-US" sz="2400" dirty="0">
                <a:sym typeface="Playfair Display"/>
              </a:rPr>
              <a:t>• How the chemical works</a:t>
            </a:r>
            <a:endParaRPr lang="en-US" sz="2400" dirty="0">
              <a:sym typeface="Playfair Display"/>
            </a:endParaRPr>
          </a:p>
          <a:p>
            <a:pPr marL="0" lvl="0" indent="0" algn="l" rtl="0">
              <a:lnSpc>
                <a:spcPct val="95000"/>
              </a:lnSpc>
              <a:spcBef>
                <a:spcPts val="0"/>
              </a:spcBef>
              <a:spcAft>
                <a:spcPts val="1200"/>
              </a:spcAft>
              <a:buSzPts val="688"/>
              <a:buNone/>
            </a:pPr>
            <a:endParaRPr sz="2400">
              <a:latin typeface="Playfair Display"/>
              <a:ea typeface="Playfair Display"/>
              <a:cs typeface="Playfair Display"/>
              <a:sym typeface="Playfair Display"/>
            </a:endParaRPr>
          </a:p>
        </p:txBody>
      </p:sp>
      <p:pic>
        <p:nvPicPr>
          <p:cNvPr id="89" name="Google Shape;89;p17"/>
          <p:cNvPicPr preferRelativeResize="0"/>
          <p:nvPr/>
        </p:nvPicPr>
        <p:blipFill rotWithShape="1">
          <a:blip r:embed="rId1"/>
          <a:srcRect/>
          <a:stretch>
            <a:fillRect/>
          </a:stretch>
        </p:blipFill>
        <p:spPr>
          <a:xfrm>
            <a:off x="6067202" y="3029032"/>
            <a:ext cx="2533650" cy="1809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2" name="Freeform: Shape 11"/>
          <p:cNvSpPr>
            <a:spLocks noGrp="1" noRot="1" noChangeAspect="1" noMove="1" noResize="1" noEditPoints="1" noAdjustHandles="1" noChangeArrowheads="1" noChangeShapeType="1" noTextEdit="1"/>
          </p:cNvSpPr>
          <p:nvPr/>
        </p:nvSpPr>
        <p:spPr>
          <a:xfrm>
            <a:off x="0" y="0"/>
            <a:ext cx="9144000" cy="1760561"/>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endParaRPr lang="en-US"/>
          </a:p>
        </p:txBody>
      </p:sp>
      <p:sp>
        <p:nvSpPr>
          <p:cNvPr id="2" name="Title 1"/>
          <p:cNvSpPr>
            <a:spLocks noGrp="1"/>
          </p:cNvSpPr>
          <p:nvPr>
            <p:ph type="title"/>
          </p:nvPr>
        </p:nvSpPr>
        <p:spPr>
          <a:xfrm>
            <a:off x="628650" y="300916"/>
            <a:ext cx="7886700" cy="1011049"/>
          </a:xfrm>
        </p:spPr>
        <p:txBody>
          <a:bodyPr>
            <a:normAutofit/>
          </a:bodyPr>
          <a:lstStyle/>
          <a:p>
            <a:r>
              <a:rPr lang="en-US" sz="5100">
                <a:solidFill>
                  <a:schemeClr val="tx1"/>
                </a:solidFill>
              </a:rPr>
              <a:t>Low voltage injuries</a:t>
            </a:r>
            <a:endParaRPr lang="en-US" sz="5100">
              <a:solidFill>
                <a:schemeClr val="tx1"/>
              </a:solidFill>
            </a:endParaRPr>
          </a:p>
        </p:txBody>
      </p:sp>
      <p:graphicFrame>
        <p:nvGraphicFramePr>
          <p:cNvPr id="5" name="Content Placeholder 2"/>
          <p:cNvGraphicFramePr>
            <a:graphicFrameLocks noGrp="1"/>
          </p:cNvGraphicFramePr>
          <p:nvPr>
            <p:ph idx="1"/>
          </p:nvPr>
        </p:nvGraphicFramePr>
        <p:xfrm>
          <a:off x="628650" y="2061476"/>
          <a:ext cx="7886700" cy="24278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0" y="0"/>
            <a:ext cx="3067917" cy="51435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2" name="Title 1"/>
          <p:cNvSpPr>
            <a:spLocks noGrp="1"/>
          </p:cNvSpPr>
          <p:nvPr>
            <p:ph type="title"/>
          </p:nvPr>
        </p:nvSpPr>
        <p:spPr>
          <a:xfrm>
            <a:off x="476251" y="480617"/>
            <a:ext cx="2327396" cy="4187361"/>
          </a:xfrm>
        </p:spPr>
        <p:txBody>
          <a:bodyPr anchor="ctr">
            <a:normAutofit/>
          </a:bodyPr>
          <a:lstStyle/>
          <a:p>
            <a:r>
              <a:rPr lang="en-US">
                <a:solidFill>
                  <a:schemeClr val="bg1"/>
                </a:solidFill>
              </a:rPr>
              <a:t>High voltage Injuries</a:t>
            </a:r>
            <a:endParaRPr lang="en-US">
              <a:solidFill>
                <a:schemeClr val="bg1"/>
              </a:solidFill>
            </a:endParaRPr>
          </a:p>
        </p:txBody>
      </p:sp>
      <p:graphicFrame>
        <p:nvGraphicFramePr>
          <p:cNvPr id="5" name="Content Placeholder 2"/>
          <p:cNvGraphicFramePr>
            <a:graphicFrameLocks noGrp="1"/>
          </p:cNvGraphicFramePr>
          <p:nvPr>
            <p:ph idx="1"/>
          </p:nvPr>
        </p:nvGraphicFramePr>
        <p:xfrm>
          <a:off x="3486014" y="480617"/>
          <a:ext cx="5175384" cy="415210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
          <p:cNvSpPr>
            <a:spLocks noGrp="1" noRot="1" noChangeAspect="1" noMove="1" noResize="1" noEditPoints="1" noAdjustHandles="1" noChangeArrowheads="1" noChangeShapeType="1" noTextEdit="1"/>
          </p:cNvSpPr>
          <p:nvPr/>
        </p:nvSpPr>
        <p:spPr>
          <a:xfrm>
            <a:off x="628650" y="3552662"/>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tx1"/>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sp useBgFill="1">
        <p:nvSpPr>
          <p:cNvPr id="22" name="Rectangle 21"/>
          <p:cNvSpPr>
            <a:spLocks noGrp="1" noRot="1" noChangeAspect="1" noMove="1" noResize="1" noEditPoints="1" noAdjustHandles="1" noChangeArrowheads="1" noChangeShapeType="1" noTextEdit="1"/>
          </p:cNvSpPr>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4" name="Freeform: Shape 23"/>
          <p:cNvSpPr>
            <a:spLocks noGrp="1" noRot="1" noChangeAspect="1" noMove="1" noResize="1" noEditPoints="1" noAdjustHandles="1" noChangeArrowheads="1" noChangeShapeType="1" noTextEdit="1"/>
          </p:cNvSpPr>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p:spPr>
        <p:style>
          <a:lnRef idx="2">
            <a:schemeClr val="accent5"/>
          </a:lnRef>
          <a:fillRef idx="1">
            <a:schemeClr val="lt1"/>
          </a:fillRef>
          <a:effectRef idx="0">
            <a:schemeClr val="accent5"/>
          </a:effectRef>
          <a:fontRef idx="minor">
            <a:schemeClr val="dk1"/>
          </a:fontRef>
        </p:style>
        <p:txBody>
          <a:bodyPr wrap="square" lIns="68580" tIns="34290" rIns="68580" bIns="34290" rtlCol="0" anchor="ctr">
            <a:noAutofit/>
          </a:bodyPr>
          <a:lstStyle/>
          <a:p>
            <a:endParaRPr lang="en-US"/>
          </a:p>
        </p:txBody>
      </p:sp>
      <p:sp>
        <p:nvSpPr>
          <p:cNvPr id="2" name="TextBox 1"/>
          <p:cNvSpPr txBox="1"/>
          <p:nvPr/>
        </p:nvSpPr>
        <p:spPr>
          <a:xfrm>
            <a:off x="4267346" y="514118"/>
            <a:ext cx="4237012" cy="2399897"/>
          </a:xfrm>
          <a:prstGeom prst="rect">
            <a:avLst/>
          </a:prstGeom>
        </p:spPr>
        <p:txBody>
          <a:bodyPr vert="horz" lIns="68580" tIns="34290" rIns="68580" bIns="34290" rtlCol="0" anchor="b">
            <a:normAutofit/>
          </a:bodyPr>
          <a:lstStyle/>
          <a:p>
            <a:pPr>
              <a:spcBef>
                <a:spcPct val="0"/>
              </a:spcBef>
              <a:spcAft>
                <a:spcPts val="450"/>
              </a:spcAft>
            </a:pPr>
            <a:r>
              <a:rPr lang="en-US" sz="6000" dirty="0">
                <a:solidFill>
                  <a:schemeClr val="tx1"/>
                </a:solidFill>
                <a:latin typeface="+mj-lt"/>
                <a:ea typeface="+mj-ea"/>
                <a:cs typeface="+mj-cs"/>
              </a:rPr>
              <a:t>Thank you </a:t>
            </a:r>
            <a:endParaRPr lang="en-US" sz="6000" dirty="0">
              <a:solidFill>
                <a:schemeClr val="tx1"/>
              </a:solidFill>
              <a:latin typeface="+mj-lt"/>
              <a:ea typeface="+mj-ea"/>
              <a:cs typeface="+mj-cs"/>
            </a:endParaRPr>
          </a:p>
        </p:txBody>
      </p:sp>
      <p:pic>
        <p:nvPicPr>
          <p:cNvPr id="6" name="Graphic 5" descr="Smiling Face with No Fill"/>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73741" y="1308387"/>
            <a:ext cx="2526727" cy="2526727"/>
          </a:xfrm>
          <a:prstGeom prst="rect">
            <a:avLst/>
          </a:prstGeom>
        </p:spPr>
      </p:pic>
      <p:sp>
        <p:nvSpPr>
          <p:cNvPr id="26" name="Rectangle 6"/>
          <p:cNvSpPr>
            <a:spLocks noGrp="1" noRot="1" noChangeAspect="1" noMove="1" noResize="1" noEditPoints="1" noAdjustHandles="1" noChangeArrowheads="1" noChangeShapeType="1" noTextEdit="1"/>
          </p:cNvSpPr>
          <p:nvPr/>
        </p:nvSpPr>
        <p:spPr>
          <a:xfrm>
            <a:off x="4288262" y="3032477"/>
            <a:ext cx="3977640" cy="20574"/>
          </a:xfrm>
          <a:custGeom>
            <a:avLst/>
            <a:gdLst>
              <a:gd name="connsiteX0" fmla="*/ 0 w 3977640"/>
              <a:gd name="connsiteY0" fmla="*/ 0 h 20574"/>
              <a:gd name="connsiteX1" fmla="*/ 742493 w 3977640"/>
              <a:gd name="connsiteY1" fmla="*/ 0 h 20574"/>
              <a:gd name="connsiteX2" fmla="*/ 1445209 w 3977640"/>
              <a:gd name="connsiteY2" fmla="*/ 0 h 20574"/>
              <a:gd name="connsiteX3" fmla="*/ 2147926 w 3977640"/>
              <a:gd name="connsiteY3" fmla="*/ 0 h 20574"/>
              <a:gd name="connsiteX4" fmla="*/ 2691536 w 3977640"/>
              <a:gd name="connsiteY4" fmla="*/ 0 h 20574"/>
              <a:gd name="connsiteX5" fmla="*/ 3274924 w 3977640"/>
              <a:gd name="connsiteY5" fmla="*/ 0 h 20574"/>
              <a:gd name="connsiteX6" fmla="*/ 3977640 w 3977640"/>
              <a:gd name="connsiteY6" fmla="*/ 0 h 20574"/>
              <a:gd name="connsiteX7" fmla="*/ 3977640 w 3977640"/>
              <a:gd name="connsiteY7" fmla="*/ 20574 h 20574"/>
              <a:gd name="connsiteX8" fmla="*/ 3314700 w 3977640"/>
              <a:gd name="connsiteY8" fmla="*/ 20574 h 20574"/>
              <a:gd name="connsiteX9" fmla="*/ 2771089 w 3977640"/>
              <a:gd name="connsiteY9" fmla="*/ 20574 h 20574"/>
              <a:gd name="connsiteX10" fmla="*/ 2227478 w 3977640"/>
              <a:gd name="connsiteY10" fmla="*/ 20574 h 20574"/>
              <a:gd name="connsiteX11" fmla="*/ 1524762 w 3977640"/>
              <a:gd name="connsiteY11" fmla="*/ 20574 h 20574"/>
              <a:gd name="connsiteX12" fmla="*/ 941375 w 3977640"/>
              <a:gd name="connsiteY12" fmla="*/ 20574 h 20574"/>
              <a:gd name="connsiteX13" fmla="*/ 0 w 3977640"/>
              <a:gd name="connsiteY13" fmla="*/ 20574 h 20574"/>
              <a:gd name="connsiteX14" fmla="*/ 0 w 3977640"/>
              <a:gd name="connsiteY14"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7640" h="20574" fill="none" extrusionOk="0">
                <a:moveTo>
                  <a:pt x="0" y="0"/>
                </a:moveTo>
                <a:cubicBezTo>
                  <a:pt x="362724" y="-2785"/>
                  <a:pt x="438784" y="-35866"/>
                  <a:pt x="742493" y="0"/>
                </a:cubicBezTo>
                <a:cubicBezTo>
                  <a:pt x="1046202" y="35866"/>
                  <a:pt x="1214361" y="6330"/>
                  <a:pt x="1445209" y="0"/>
                </a:cubicBezTo>
                <a:cubicBezTo>
                  <a:pt x="1676057" y="-6330"/>
                  <a:pt x="1906372" y="-3266"/>
                  <a:pt x="2147926" y="0"/>
                </a:cubicBezTo>
                <a:cubicBezTo>
                  <a:pt x="2389480" y="3266"/>
                  <a:pt x="2520714" y="16824"/>
                  <a:pt x="2691536" y="0"/>
                </a:cubicBezTo>
                <a:cubicBezTo>
                  <a:pt x="2862358" y="-16824"/>
                  <a:pt x="3036508" y="-14038"/>
                  <a:pt x="3274924" y="0"/>
                </a:cubicBezTo>
                <a:cubicBezTo>
                  <a:pt x="3513340" y="14038"/>
                  <a:pt x="3634141" y="-18809"/>
                  <a:pt x="3977640" y="0"/>
                </a:cubicBezTo>
                <a:cubicBezTo>
                  <a:pt x="3978397" y="8789"/>
                  <a:pt x="3978320" y="15768"/>
                  <a:pt x="3977640" y="20574"/>
                </a:cubicBezTo>
                <a:cubicBezTo>
                  <a:pt x="3757007" y="34315"/>
                  <a:pt x="3469003" y="-2826"/>
                  <a:pt x="3314700" y="20574"/>
                </a:cubicBezTo>
                <a:cubicBezTo>
                  <a:pt x="3160397" y="43974"/>
                  <a:pt x="2914663" y="21798"/>
                  <a:pt x="2771089" y="20574"/>
                </a:cubicBezTo>
                <a:cubicBezTo>
                  <a:pt x="2627515" y="19350"/>
                  <a:pt x="2417576" y="44320"/>
                  <a:pt x="2227478" y="20574"/>
                </a:cubicBezTo>
                <a:cubicBezTo>
                  <a:pt x="2037380" y="-3172"/>
                  <a:pt x="1775246" y="254"/>
                  <a:pt x="1524762" y="20574"/>
                </a:cubicBezTo>
                <a:cubicBezTo>
                  <a:pt x="1274278" y="40894"/>
                  <a:pt x="1225405" y="49226"/>
                  <a:pt x="941375" y="20574"/>
                </a:cubicBezTo>
                <a:cubicBezTo>
                  <a:pt x="657345" y="-8078"/>
                  <a:pt x="468340" y="60137"/>
                  <a:pt x="0" y="20574"/>
                </a:cubicBezTo>
                <a:cubicBezTo>
                  <a:pt x="-803" y="10498"/>
                  <a:pt x="381" y="9686"/>
                  <a:pt x="0" y="0"/>
                </a:cubicBezTo>
                <a:close/>
              </a:path>
              <a:path w="3977640" h="20574" stroke="0" extrusionOk="0">
                <a:moveTo>
                  <a:pt x="0" y="0"/>
                </a:moveTo>
                <a:cubicBezTo>
                  <a:pt x="167643" y="7540"/>
                  <a:pt x="416663" y="12011"/>
                  <a:pt x="623164" y="0"/>
                </a:cubicBezTo>
                <a:cubicBezTo>
                  <a:pt x="829665" y="-12011"/>
                  <a:pt x="908844" y="7531"/>
                  <a:pt x="1166774" y="0"/>
                </a:cubicBezTo>
                <a:cubicBezTo>
                  <a:pt x="1424704" y="-7531"/>
                  <a:pt x="1745729" y="22552"/>
                  <a:pt x="1909267" y="0"/>
                </a:cubicBezTo>
                <a:cubicBezTo>
                  <a:pt x="2072805" y="-22552"/>
                  <a:pt x="2313264" y="2550"/>
                  <a:pt x="2532431" y="0"/>
                </a:cubicBezTo>
                <a:cubicBezTo>
                  <a:pt x="2751598" y="-2550"/>
                  <a:pt x="2914229" y="-1772"/>
                  <a:pt x="3155594" y="0"/>
                </a:cubicBezTo>
                <a:cubicBezTo>
                  <a:pt x="3396959" y="1772"/>
                  <a:pt x="3603015" y="-38331"/>
                  <a:pt x="3977640" y="0"/>
                </a:cubicBezTo>
                <a:cubicBezTo>
                  <a:pt x="3976628" y="5521"/>
                  <a:pt x="3978152" y="12325"/>
                  <a:pt x="3977640" y="20574"/>
                </a:cubicBezTo>
                <a:cubicBezTo>
                  <a:pt x="3733612" y="46312"/>
                  <a:pt x="3504694" y="36990"/>
                  <a:pt x="3314700" y="20574"/>
                </a:cubicBezTo>
                <a:cubicBezTo>
                  <a:pt x="3124706" y="4158"/>
                  <a:pt x="2970848" y="43514"/>
                  <a:pt x="2771089" y="20574"/>
                </a:cubicBezTo>
                <a:cubicBezTo>
                  <a:pt x="2571330" y="-2366"/>
                  <a:pt x="2374617" y="34867"/>
                  <a:pt x="2108149" y="20574"/>
                </a:cubicBezTo>
                <a:cubicBezTo>
                  <a:pt x="1841681" y="6281"/>
                  <a:pt x="1730147" y="-4901"/>
                  <a:pt x="1445209" y="20574"/>
                </a:cubicBezTo>
                <a:cubicBezTo>
                  <a:pt x="1160271" y="46049"/>
                  <a:pt x="1128446" y="33267"/>
                  <a:pt x="822046" y="20574"/>
                </a:cubicBezTo>
                <a:cubicBezTo>
                  <a:pt x="515646" y="7881"/>
                  <a:pt x="401539" y="50494"/>
                  <a:pt x="0" y="20574"/>
                </a:cubicBezTo>
                <a:cubicBezTo>
                  <a:pt x="-457" y="11715"/>
                  <a:pt x="-926" y="6556"/>
                  <a:pt x="0" y="0"/>
                </a:cubicBezTo>
                <a:close/>
              </a:path>
            </a:pathLst>
          </a:custGeom>
          <a:solidFill>
            <a:srgbClr val="FBF9F6"/>
          </a:solidFill>
          <a:ln w="41275" cap="rnd">
            <a:solidFill>
              <a:srgbClr val="FBF9F6"/>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 name="TextBox 2"/>
          <p:cNvSpPr txBox="1"/>
          <p:nvPr/>
        </p:nvSpPr>
        <p:spPr>
          <a:xfrm>
            <a:off x="4343400" y="3257550"/>
            <a:ext cx="2819400" cy="1372235"/>
          </a:xfrm>
          <a:prstGeom prst="rect">
            <a:avLst/>
          </a:prstGeom>
          <a:noFill/>
        </p:spPr>
        <p:txBody>
          <a:bodyPr wrap="square" rtlCol="0">
            <a:spAutoFit/>
          </a:bodyPr>
          <a:lstStyle/>
          <a:p>
            <a:pPr>
              <a:spcBef>
                <a:spcPct val="0"/>
              </a:spcBef>
              <a:spcAft>
                <a:spcPts val="450"/>
              </a:spcAft>
            </a:pPr>
            <a:r>
              <a:rPr lang="ar-JO" altLang="en-US" sz="1800" dirty="0">
                <a:solidFill>
                  <a:schemeClr val="tx1"/>
                </a:solidFill>
                <a:latin typeface="+mj-lt"/>
                <a:ea typeface="+mj-ea"/>
                <a:cs typeface="+mj-cs"/>
              </a:rPr>
              <a:t>براءه صالح الطراونه</a:t>
            </a:r>
            <a:endParaRPr lang="ar-JO" altLang="en-US" sz="1800" dirty="0">
              <a:solidFill>
                <a:schemeClr val="tx1"/>
              </a:solidFill>
              <a:latin typeface="+mj-lt"/>
              <a:ea typeface="+mj-ea"/>
              <a:cs typeface="+mj-cs"/>
            </a:endParaRPr>
          </a:p>
          <a:p>
            <a:pPr>
              <a:spcBef>
                <a:spcPct val="0"/>
              </a:spcBef>
              <a:spcAft>
                <a:spcPts val="450"/>
              </a:spcAft>
            </a:pPr>
            <a:r>
              <a:rPr lang="ar-JO" altLang="en-US" sz="1800" dirty="0">
                <a:solidFill>
                  <a:schemeClr val="tx1"/>
                </a:solidFill>
                <a:latin typeface="+mj-lt"/>
                <a:ea typeface="+mj-ea"/>
                <a:cs typeface="+mj-cs"/>
              </a:rPr>
              <a:t>عمر ذيزن القعقاع</a:t>
            </a:r>
            <a:endParaRPr lang="ar-JO" altLang="en-US" sz="1800" dirty="0">
              <a:solidFill>
                <a:schemeClr val="tx1"/>
              </a:solidFill>
              <a:latin typeface="+mj-lt"/>
              <a:ea typeface="+mj-ea"/>
              <a:cs typeface="+mj-cs"/>
            </a:endParaRPr>
          </a:p>
          <a:p>
            <a:pPr>
              <a:spcBef>
                <a:spcPct val="0"/>
              </a:spcBef>
              <a:spcAft>
                <a:spcPts val="450"/>
              </a:spcAft>
            </a:pPr>
            <a:r>
              <a:rPr lang="ar-JO" altLang="en-US" sz="1800" dirty="0">
                <a:solidFill>
                  <a:schemeClr val="tx1"/>
                </a:solidFill>
                <a:latin typeface="+mj-lt"/>
                <a:ea typeface="+mj-ea"/>
                <a:cs typeface="+mj-cs"/>
              </a:rPr>
              <a:t>احمد عزيز المحادين</a:t>
            </a:r>
            <a:r>
              <a:rPr lang="ar-JO" altLang="en-US" sz="1800" dirty="0">
                <a:solidFill>
                  <a:srgbClr val="FBF9F6"/>
                </a:solidFill>
                <a:latin typeface="+mj-lt"/>
                <a:ea typeface="+mj-ea"/>
                <a:cs typeface="+mj-cs"/>
              </a:rPr>
              <a:t>ن</a:t>
            </a:r>
            <a:endParaRPr lang="en-US" sz="1800" dirty="0">
              <a:solidFill>
                <a:srgbClr val="FBF9F6"/>
              </a:solidFill>
              <a:latin typeface="+mj-lt"/>
              <a:ea typeface="+mj-ea"/>
              <a:cs typeface="+mj-cs"/>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120850" y="161275"/>
            <a:ext cx="8520600" cy="2511000"/>
          </a:xfrm>
          <a:prstGeom prst="rect">
            <a:avLst/>
          </a:prstGeom>
        </p:spPr>
        <p:txBody>
          <a:bodyPr spcFirstLastPara="1" wrap="square" lIns="91425" tIns="91425" rIns="91425" bIns="91425" anchor="t" anchorCtr="0">
            <a:normAutofit/>
          </a:bodyPr>
          <a:lstStyle/>
          <a:p>
            <a:pPr marL="0" lvl="0" indent="0" algn="l" rtl="0">
              <a:lnSpc>
                <a:spcPct val="70000"/>
              </a:lnSpc>
              <a:spcBef>
                <a:spcPts val="0"/>
              </a:spcBef>
              <a:spcAft>
                <a:spcPts val="0"/>
              </a:spcAft>
              <a:buClr>
                <a:srgbClr val="000000"/>
              </a:buClr>
              <a:buSzPts val="852"/>
              <a:buFont typeface="Arial" panose="020B0604020202020204"/>
              <a:buNone/>
            </a:pPr>
            <a:r>
              <a:rPr lang="en-GB" sz="2280" b="1">
                <a:solidFill>
                  <a:schemeClr val="tx2">
                    <a:lumMod val="60000"/>
                    <a:lumOff val="40000"/>
                  </a:schemeClr>
                </a:solidFill>
                <a:latin typeface="Playfair Display"/>
                <a:ea typeface="Playfair Display"/>
                <a:cs typeface="Playfair Display"/>
                <a:sym typeface="Playfair Display"/>
              </a:rPr>
              <a:t>signs and symptoms of chemical burns</a:t>
            </a:r>
            <a:r>
              <a:rPr lang="en-GB" sz="2280" b="1">
                <a:solidFill>
                  <a:srgbClr val="E6B8AF"/>
                </a:solidFill>
                <a:latin typeface="Playfair Display"/>
                <a:ea typeface="Playfair Display"/>
                <a:cs typeface="Playfair Display"/>
                <a:sym typeface="Playfair Display"/>
              </a:rPr>
              <a:t> </a:t>
            </a:r>
            <a:endParaRPr sz="1970">
              <a:solidFill>
                <a:srgbClr val="E6B8AF"/>
              </a:solidFill>
              <a:latin typeface="Playfair Display"/>
              <a:ea typeface="Playfair Display"/>
              <a:cs typeface="Playfair Display"/>
              <a:sym typeface="Playfair Display"/>
            </a:endParaRPr>
          </a:p>
          <a:p>
            <a:pPr marL="228600" lvl="0" indent="-76200" algn="l" rtl="0">
              <a:lnSpc>
                <a:spcPct val="70000"/>
              </a:lnSpc>
              <a:spcBef>
                <a:spcPts val="1000"/>
              </a:spcBef>
              <a:spcAft>
                <a:spcPts val="0"/>
              </a:spcAft>
              <a:buClr>
                <a:srgbClr val="000000"/>
              </a:buClr>
              <a:buSzPts val="852"/>
              <a:buFont typeface="Arial" panose="020B0604020202020204"/>
              <a:buNone/>
            </a:pPr>
            <a:endParaRPr sz="1660">
              <a:solidFill>
                <a:srgbClr val="000000"/>
              </a:solidFill>
              <a:latin typeface="Playfair Display"/>
              <a:ea typeface="Playfair Display"/>
              <a:cs typeface="Playfair Display"/>
              <a:sym typeface="Playfair Display"/>
            </a:endParaRPr>
          </a:p>
          <a:p>
            <a:pPr marL="228600" lvl="0" indent="-226060" algn="l" rtl="0">
              <a:lnSpc>
                <a:spcPct val="70000"/>
              </a:lnSpc>
              <a:spcBef>
                <a:spcPts val="1000"/>
              </a:spcBef>
              <a:spcAft>
                <a:spcPts val="0"/>
              </a:spcAft>
              <a:buClr>
                <a:srgbClr val="000000"/>
              </a:buClr>
              <a:buSzPts val="1760"/>
              <a:buFont typeface="Playfair Display"/>
              <a:buChar char="•"/>
            </a:pPr>
            <a:r>
              <a:rPr lang="en-US" sz="1400" dirty="0">
                <a:sym typeface="Playfair Display"/>
              </a:rPr>
              <a:t>Redness, irritation, or burning at the site of contact</a:t>
            </a:r>
            <a:endParaRPr lang="en-US" sz="1400" dirty="0">
              <a:sym typeface="Playfair Display"/>
            </a:endParaRPr>
          </a:p>
          <a:p>
            <a:pPr marL="228600" lvl="0" indent="-226060" algn="l" rtl="0">
              <a:lnSpc>
                <a:spcPct val="70000"/>
              </a:lnSpc>
              <a:spcBef>
                <a:spcPts val="0"/>
              </a:spcBef>
              <a:spcAft>
                <a:spcPts val="0"/>
              </a:spcAft>
              <a:buClr>
                <a:srgbClr val="000000"/>
              </a:buClr>
              <a:buSzPts val="1760"/>
              <a:buFont typeface="Playfair Display"/>
              <a:buChar char="•"/>
            </a:pPr>
            <a:r>
              <a:rPr lang="en-US" sz="1400" dirty="0">
                <a:sym typeface="Playfair Display"/>
              </a:rPr>
              <a:t>Pain or numbness at the site of contact</a:t>
            </a:r>
            <a:endParaRPr lang="en-US" sz="1400" dirty="0">
              <a:sym typeface="Playfair Display"/>
            </a:endParaRPr>
          </a:p>
          <a:p>
            <a:pPr marL="228600" lvl="0" indent="-226060" algn="l" rtl="0">
              <a:lnSpc>
                <a:spcPct val="70000"/>
              </a:lnSpc>
              <a:spcBef>
                <a:spcPts val="0"/>
              </a:spcBef>
              <a:spcAft>
                <a:spcPts val="0"/>
              </a:spcAft>
              <a:buClr>
                <a:srgbClr val="000000"/>
              </a:buClr>
              <a:buSzPts val="1760"/>
              <a:buFont typeface="Playfair Display"/>
              <a:buChar char="•"/>
            </a:pPr>
            <a:r>
              <a:rPr lang="en-US" sz="1400" dirty="0">
                <a:sym typeface="Playfair Display"/>
              </a:rPr>
              <a:t>Formation of black dead skin (eschar) — this occurs</a:t>
            </a:r>
            <a:endParaRPr lang="en-US" sz="1400" dirty="0">
              <a:sym typeface="Playfair Display"/>
            </a:endParaRPr>
          </a:p>
          <a:p>
            <a:pPr marL="228600" lvl="0" indent="-226060" algn="l" rtl="0">
              <a:lnSpc>
                <a:spcPct val="70000"/>
              </a:lnSpc>
              <a:spcBef>
                <a:spcPts val="0"/>
              </a:spcBef>
              <a:spcAft>
                <a:spcPts val="0"/>
              </a:spcAft>
              <a:buClr>
                <a:srgbClr val="000000"/>
              </a:buClr>
              <a:buSzPts val="1760"/>
              <a:buFont typeface="Playfair Display"/>
              <a:buChar char="•"/>
            </a:pPr>
            <a:r>
              <a:rPr lang="en-US" sz="1400" dirty="0">
                <a:sym typeface="Playfair Display"/>
              </a:rPr>
              <a:t>    particularly with acid chemical burns</a:t>
            </a:r>
            <a:endParaRPr lang="en-US" sz="1400" dirty="0">
              <a:sym typeface="Playfair Display"/>
            </a:endParaRPr>
          </a:p>
          <a:p>
            <a:pPr marL="228600" lvl="0" indent="-226060" algn="l" rtl="0">
              <a:lnSpc>
                <a:spcPct val="70000"/>
              </a:lnSpc>
              <a:spcBef>
                <a:spcPts val="0"/>
              </a:spcBef>
              <a:spcAft>
                <a:spcPts val="0"/>
              </a:spcAft>
              <a:buClr>
                <a:srgbClr val="000000"/>
              </a:buClr>
              <a:buSzPts val="1760"/>
              <a:buFont typeface="Playfair Display"/>
              <a:buChar char="•"/>
            </a:pPr>
            <a:r>
              <a:rPr lang="en-US" sz="1400" dirty="0">
                <a:sym typeface="Playfair Display"/>
              </a:rPr>
              <a:t>Deep tissue injury to the skin is caused by alkali chemical burns</a:t>
            </a:r>
            <a:endParaRPr lang="en-US" sz="1400" dirty="0">
              <a:sym typeface="Playfair Display"/>
            </a:endParaRPr>
          </a:p>
          <a:p>
            <a:pPr marL="228600" lvl="0" indent="-226060" algn="l" rtl="0">
              <a:lnSpc>
                <a:spcPct val="70000"/>
              </a:lnSpc>
              <a:spcBef>
                <a:spcPts val="0"/>
              </a:spcBef>
              <a:spcAft>
                <a:spcPts val="0"/>
              </a:spcAft>
              <a:buClr>
                <a:srgbClr val="000000"/>
              </a:buClr>
              <a:buSzPts val="1760"/>
              <a:buFont typeface="Playfair Display"/>
              <a:buChar char="•"/>
            </a:pPr>
            <a:r>
              <a:rPr lang="en-US" sz="1400" dirty="0">
                <a:sym typeface="Playfair Display"/>
              </a:rPr>
              <a:t>Vision changes or complete loss of vision if chemicals get into the eyes.</a:t>
            </a:r>
            <a:endParaRPr lang="en-US" sz="1400" dirty="0">
              <a:sym typeface="Playfair Display"/>
            </a:endParaRPr>
          </a:p>
          <a:p>
            <a:pPr marL="0" lvl="0" indent="0" algn="l" rtl="0">
              <a:lnSpc>
                <a:spcPct val="95000"/>
              </a:lnSpc>
              <a:spcBef>
                <a:spcPts val="0"/>
              </a:spcBef>
              <a:spcAft>
                <a:spcPts val="1200"/>
              </a:spcAft>
              <a:buNone/>
            </a:pPr>
            <a:endParaRPr sz="1295">
              <a:latin typeface="Playfair Display"/>
              <a:ea typeface="Playfair Display"/>
              <a:cs typeface="Playfair Display"/>
              <a:sym typeface="Playfair Display"/>
            </a:endParaRPr>
          </a:p>
        </p:txBody>
      </p:sp>
      <p:sp>
        <p:nvSpPr>
          <p:cNvPr id="95" name="Google Shape;95;p18"/>
          <p:cNvSpPr txBox="1"/>
          <p:nvPr/>
        </p:nvSpPr>
        <p:spPr>
          <a:xfrm>
            <a:off x="0" y="2038610"/>
            <a:ext cx="9081600" cy="276669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2500" b="1">
                <a:solidFill>
                  <a:schemeClr val="tx2">
                    <a:lumMod val="60000"/>
                    <a:lumOff val="40000"/>
                  </a:schemeClr>
                </a:solidFill>
                <a:latin typeface="Playfair Display"/>
                <a:ea typeface="Playfair Display"/>
                <a:cs typeface="Playfair Display"/>
                <a:sym typeface="Playfair Display"/>
              </a:rPr>
              <a:t>systemic symptoms</a:t>
            </a:r>
            <a:endParaRPr sz="2100">
              <a:solidFill>
                <a:schemeClr val="tx2">
                  <a:lumMod val="60000"/>
                  <a:lumOff val="40000"/>
                </a:schemeClr>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None/>
            </a:pPr>
            <a:r>
              <a:rPr lang="en-GB" sz="1300" b="1">
                <a:solidFill>
                  <a:schemeClr val="tx2">
                    <a:lumMod val="60000"/>
                    <a:lumOff val="40000"/>
                  </a:schemeClr>
                </a:solidFill>
                <a:latin typeface="Playfair Display"/>
                <a:ea typeface="Playfair Display"/>
                <a:cs typeface="Playfair Display"/>
                <a:sym typeface="Playfair Display"/>
              </a:rPr>
              <a:t>which occur when the agent has been swallowed, inhaled or  absorbed into the bloodstream</a:t>
            </a:r>
            <a:r>
              <a:rPr lang="en-GB" sz="1300" b="1">
                <a:solidFill>
                  <a:srgbClr val="DD7E6B"/>
                </a:solidFill>
                <a:latin typeface="Playfair Display"/>
                <a:ea typeface="Playfair Display"/>
                <a:cs typeface="Playfair Display"/>
                <a:sym typeface="Playfair Display"/>
              </a:rPr>
              <a:t> </a:t>
            </a:r>
            <a:endParaRPr sz="1300">
              <a:solidFill>
                <a:srgbClr val="DD7E6B"/>
              </a:solidFill>
              <a:latin typeface="Playfair Display"/>
              <a:ea typeface="Playfair Display"/>
              <a:cs typeface="Playfair Display"/>
              <a:sym typeface="Playfair Display"/>
            </a:endParaRPr>
          </a:p>
          <a:p>
            <a:pPr marL="228600" lvl="0" indent="-133350" algn="l" rtl="0">
              <a:lnSpc>
                <a:spcPct val="90000"/>
              </a:lnSpc>
              <a:spcBef>
                <a:spcPts val="1000"/>
              </a:spcBef>
              <a:spcAft>
                <a:spcPts val="0"/>
              </a:spcAft>
              <a:buSzPts val="1300"/>
              <a:buFont typeface="Playfair Display"/>
              <a:buChar char="•"/>
            </a:pPr>
            <a:r>
              <a:rPr lang="en-US" sz="1400" dirty="0">
                <a:sym typeface="Playfair Display"/>
              </a:rPr>
              <a:t>Cough or shortness of breath</a:t>
            </a:r>
            <a:endParaRPr lang="en-US" sz="1400" dirty="0">
              <a:sym typeface="Playfair Display"/>
            </a:endParaRPr>
          </a:p>
          <a:p>
            <a:pPr marL="228600" lvl="0" indent="-133350" algn="l" rtl="0">
              <a:lnSpc>
                <a:spcPct val="90000"/>
              </a:lnSpc>
              <a:spcBef>
                <a:spcPts val="1000"/>
              </a:spcBef>
              <a:spcAft>
                <a:spcPts val="0"/>
              </a:spcAft>
              <a:buSzPts val="1300"/>
              <a:buFont typeface="Playfair Display"/>
              <a:buChar char="•"/>
            </a:pPr>
            <a:r>
              <a:rPr lang="en-US" sz="1400" dirty="0">
                <a:sym typeface="Playfair Display"/>
              </a:rPr>
              <a:t>Low blood pressure</a:t>
            </a:r>
            <a:endParaRPr lang="en-US" sz="1400" dirty="0">
              <a:sym typeface="Playfair Display"/>
            </a:endParaRPr>
          </a:p>
          <a:p>
            <a:pPr marL="228600" lvl="0" indent="-133350" algn="l" rtl="0">
              <a:lnSpc>
                <a:spcPct val="90000"/>
              </a:lnSpc>
              <a:spcBef>
                <a:spcPts val="1000"/>
              </a:spcBef>
              <a:spcAft>
                <a:spcPts val="0"/>
              </a:spcAft>
              <a:buSzPts val="1300"/>
              <a:buFont typeface="Playfair Display"/>
              <a:buChar char="•"/>
            </a:pPr>
            <a:r>
              <a:rPr lang="en-US" sz="1400" dirty="0">
                <a:sym typeface="Playfair Display"/>
              </a:rPr>
              <a:t>Faintness, weakness, dizziness</a:t>
            </a:r>
            <a:endParaRPr lang="en-US" sz="1400" dirty="0">
              <a:sym typeface="Playfair Display"/>
            </a:endParaRPr>
          </a:p>
          <a:p>
            <a:pPr marL="228600" lvl="0" indent="-133350" algn="l" rtl="0">
              <a:lnSpc>
                <a:spcPct val="90000"/>
              </a:lnSpc>
              <a:spcBef>
                <a:spcPts val="1000"/>
              </a:spcBef>
              <a:spcAft>
                <a:spcPts val="0"/>
              </a:spcAft>
              <a:buSzPts val="1300"/>
              <a:buFont typeface="Playfair Display"/>
              <a:buChar char="•"/>
            </a:pPr>
            <a:r>
              <a:rPr lang="en-US" sz="1400" dirty="0">
                <a:sym typeface="Playfair Display"/>
              </a:rPr>
              <a:t>Headache</a:t>
            </a:r>
            <a:endParaRPr lang="en-US" sz="1400" dirty="0">
              <a:sym typeface="Playfair Display"/>
            </a:endParaRPr>
          </a:p>
          <a:p>
            <a:pPr marL="228600" lvl="0" indent="-133350" algn="l" rtl="0">
              <a:lnSpc>
                <a:spcPct val="90000"/>
              </a:lnSpc>
              <a:spcBef>
                <a:spcPts val="1000"/>
              </a:spcBef>
              <a:spcAft>
                <a:spcPts val="0"/>
              </a:spcAft>
              <a:buSzPts val="1300"/>
              <a:buFont typeface="Playfair Display"/>
              <a:buChar char="•"/>
            </a:pPr>
            <a:r>
              <a:rPr lang="en-US" sz="1400" dirty="0">
                <a:sym typeface="Playfair Display"/>
              </a:rPr>
              <a:t>Muscle twitching or seizures</a:t>
            </a:r>
            <a:endParaRPr lang="en-US" sz="1400" dirty="0">
              <a:sym typeface="Playfair Display"/>
            </a:endParaRPr>
          </a:p>
          <a:p>
            <a:pPr marL="228600" lvl="0" indent="-133350" algn="l" rtl="0">
              <a:lnSpc>
                <a:spcPct val="90000"/>
              </a:lnSpc>
              <a:spcBef>
                <a:spcPts val="1000"/>
              </a:spcBef>
              <a:spcAft>
                <a:spcPts val="0"/>
              </a:spcAft>
              <a:buSzPts val="1300"/>
              <a:buFont typeface="Playfair Display"/>
              <a:buChar char="•"/>
            </a:pPr>
            <a:r>
              <a:rPr lang="en-US" sz="1400" dirty="0">
                <a:sym typeface="Playfair Display"/>
              </a:rPr>
              <a:t>Cardiac arrest or irregular heartbeat</a:t>
            </a:r>
            <a:endParaRPr lang="en-US" sz="1400" dirty="0">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body" idx="1"/>
          </p:nvPr>
        </p:nvSpPr>
        <p:spPr>
          <a:xfrm>
            <a:off x="181125" y="271800"/>
            <a:ext cx="8520600" cy="3302700"/>
          </a:xfrm>
          <a:prstGeom prst="rect">
            <a:avLst/>
          </a:prstGeom>
        </p:spPr>
        <p:txBody>
          <a:bodyPr spcFirstLastPara="1" wrap="square" lIns="91425" tIns="91425" rIns="91425" bIns="91425" anchor="t" anchorCtr="0">
            <a:normAutofit fontScale="45000" lnSpcReduction="20000"/>
          </a:bodyPr>
          <a:lstStyle/>
          <a:p>
            <a:pPr marL="0" lvl="0" indent="0" algn="l" rtl="0">
              <a:lnSpc>
                <a:spcPct val="90000"/>
              </a:lnSpc>
              <a:spcBef>
                <a:spcPts val="0"/>
              </a:spcBef>
              <a:spcAft>
                <a:spcPts val="0"/>
              </a:spcAft>
              <a:buClr>
                <a:srgbClr val="000000"/>
              </a:buClr>
              <a:buSzPct val="100000"/>
              <a:buFont typeface="Arial" panose="020B0604020202020204"/>
              <a:buNone/>
            </a:pPr>
            <a:r>
              <a:rPr lang="en-GB" sz="3200" b="1">
                <a:solidFill>
                  <a:schemeClr val="tx2">
                    <a:lumMod val="60000"/>
                    <a:lumOff val="40000"/>
                  </a:schemeClr>
                </a:solidFill>
                <a:latin typeface="Playfair Display"/>
                <a:ea typeface="Playfair Display"/>
                <a:cs typeface="Playfair Display"/>
                <a:sym typeface="Playfair Display"/>
              </a:rPr>
              <a:t>Mechanisms of action </a:t>
            </a:r>
            <a:endParaRPr sz="2800">
              <a:solidFill>
                <a:schemeClr val="tx2">
                  <a:lumMod val="60000"/>
                  <a:lumOff val="40000"/>
                </a:schemeClr>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GB" sz="2800" b="1">
                <a:solidFill>
                  <a:schemeClr val="tx2">
                    <a:lumMod val="60000"/>
                    <a:lumOff val="40000"/>
                  </a:schemeClr>
                </a:solidFill>
                <a:latin typeface="Playfair Display"/>
                <a:ea typeface="Playfair Display"/>
                <a:cs typeface="Playfair Display"/>
                <a:sym typeface="Playfair Display"/>
              </a:rPr>
              <a:t>Acids</a:t>
            </a:r>
            <a:r>
              <a:rPr lang="en-GB" sz="2800">
                <a:solidFill>
                  <a:schemeClr val="tx2">
                    <a:lumMod val="60000"/>
                    <a:lumOff val="40000"/>
                  </a:schemeClr>
                </a:solidFill>
                <a:latin typeface="Playfair Display"/>
                <a:ea typeface="Playfair Display"/>
                <a:cs typeface="Playfair Display"/>
                <a:sym typeface="Playfair Display"/>
              </a:rPr>
              <a:t> </a:t>
            </a:r>
            <a:r>
              <a:rPr lang="en-GB" sz="2800">
                <a:solidFill>
                  <a:srgbClr val="000000"/>
                </a:solidFill>
                <a:latin typeface="Playfair Display"/>
                <a:ea typeface="Playfair Display"/>
                <a:cs typeface="Playfair Display"/>
                <a:sym typeface="Playfair Display"/>
              </a:rPr>
              <a:t>cause </a:t>
            </a:r>
            <a:r>
              <a:rPr lang="en-GB" sz="2800">
                <a:solidFill>
                  <a:schemeClr val="tx2">
                    <a:lumMod val="60000"/>
                    <a:lumOff val="40000"/>
                  </a:schemeClr>
                </a:solidFill>
                <a:latin typeface="Playfair Display"/>
                <a:ea typeface="Playfair Display"/>
                <a:cs typeface="Playfair Display"/>
                <a:sym typeface="Playfair Display"/>
              </a:rPr>
              <a:t>coagulation necrosis </a:t>
            </a:r>
            <a:r>
              <a:rPr lang="en-US" sz="3690" dirty="0">
                <a:sym typeface="Playfair Display"/>
              </a:rPr>
              <a:t>with </a:t>
            </a:r>
            <a:endParaRPr lang="en-US" sz="3690" dirty="0">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US" sz="3690" dirty="0">
                <a:sym typeface="Playfair Display"/>
              </a:rPr>
              <a:t>precipitation of protein, creating an impermeable</a:t>
            </a:r>
            <a:endParaRPr lang="en-US" sz="3690" dirty="0">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US" sz="3690" dirty="0">
                <a:sym typeface="Playfair Display"/>
              </a:rPr>
              <a:t> barrier that limits further penetration of the acid</a:t>
            </a:r>
            <a:endParaRPr lang="en-US" sz="3690" dirty="0">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endParaRPr sz="28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GB" sz="4445" b="1">
                <a:solidFill>
                  <a:schemeClr val="tx2">
                    <a:lumMod val="60000"/>
                    <a:lumOff val="40000"/>
                  </a:schemeClr>
                </a:solidFill>
                <a:latin typeface="Playfair Display"/>
                <a:ea typeface="Playfair Display"/>
                <a:cs typeface="Playfair Display"/>
                <a:sym typeface="Playfair Display"/>
              </a:rPr>
              <a:t>Alkali</a:t>
            </a:r>
            <a:r>
              <a:rPr lang="en-GB" sz="4445">
                <a:solidFill>
                  <a:srgbClr val="DD7E6B"/>
                </a:solidFill>
                <a:latin typeface="Playfair Display"/>
                <a:ea typeface="Playfair Display"/>
                <a:cs typeface="Playfair Display"/>
                <a:sym typeface="Playfair Display"/>
              </a:rPr>
              <a:t>.</a:t>
            </a:r>
            <a:r>
              <a:rPr lang="en-GB" sz="4445">
                <a:solidFill>
                  <a:srgbClr val="000000"/>
                </a:solidFill>
                <a:latin typeface="Playfair Display"/>
                <a:ea typeface="Playfair Display"/>
                <a:cs typeface="Playfair Display"/>
                <a:sym typeface="Playfair Display"/>
              </a:rPr>
              <a:t> </a:t>
            </a:r>
            <a:r>
              <a:rPr lang="en-US" sz="3690" dirty="0">
                <a:sym typeface="Playfair Display"/>
              </a:rPr>
              <a:t>alkali cause</a:t>
            </a:r>
            <a:r>
              <a:rPr lang="en-GB" sz="4445">
                <a:solidFill>
                  <a:srgbClr val="000000"/>
                </a:solidFill>
                <a:latin typeface="Playfair Display"/>
                <a:ea typeface="Playfair Display"/>
                <a:cs typeface="Playfair Display"/>
                <a:sym typeface="Playfair Display"/>
              </a:rPr>
              <a:t> </a:t>
            </a:r>
            <a:r>
              <a:rPr lang="en-GB" sz="4445">
                <a:solidFill>
                  <a:schemeClr val="tx2">
                    <a:lumMod val="60000"/>
                    <a:lumOff val="40000"/>
                  </a:schemeClr>
                </a:solidFill>
                <a:latin typeface="Playfair Display"/>
                <a:ea typeface="Playfair Display"/>
                <a:cs typeface="Playfair Display"/>
                <a:sym typeface="Playfair Display"/>
              </a:rPr>
              <a:t>‘liquefaction’ necrosis</a:t>
            </a:r>
            <a:r>
              <a:rPr lang="en-GB" sz="4445">
                <a:solidFill>
                  <a:srgbClr val="A5A5A5"/>
                </a:solidFill>
                <a:latin typeface="Playfair Display"/>
                <a:ea typeface="Playfair Display"/>
                <a:cs typeface="Playfair Display"/>
                <a:sym typeface="Playfair Display"/>
              </a:rPr>
              <a:t> </a:t>
            </a:r>
            <a:r>
              <a:rPr lang="en-US" sz="3690" dirty="0">
                <a:sym typeface="Playfair Display"/>
              </a:rPr>
              <a:t>allowing the alkali to penetrate deeper into the injured tissue. The presence of hydroxyl ions within these tissues increases their solubility, </a:t>
            </a:r>
            <a:endParaRPr lang="en-US" sz="3690" dirty="0">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US" sz="3690" dirty="0">
                <a:sym typeface="Playfair Display"/>
              </a:rPr>
              <a:t>allowing alkaline proteinates to </a:t>
            </a:r>
            <a:endParaRPr lang="en-US" sz="3690" dirty="0">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US" sz="3690" dirty="0">
                <a:sym typeface="Playfair Display"/>
              </a:rPr>
              <a:t>form when the alkalis dissolve the</a:t>
            </a:r>
            <a:endParaRPr lang="en-US" sz="3690" dirty="0">
              <a:sym typeface="Playfair Display"/>
            </a:endParaRPr>
          </a:p>
          <a:p>
            <a:pPr marL="0" lvl="0" indent="0" algn="l" rtl="0">
              <a:lnSpc>
                <a:spcPct val="90000"/>
              </a:lnSpc>
              <a:spcBef>
                <a:spcPts val="1000"/>
              </a:spcBef>
              <a:spcAft>
                <a:spcPts val="0"/>
              </a:spcAft>
              <a:buClr>
                <a:srgbClr val="000000"/>
              </a:buClr>
              <a:buSzPct val="100000"/>
              <a:buFont typeface="Arial" panose="020B0604020202020204"/>
              <a:buNone/>
            </a:pPr>
            <a:r>
              <a:rPr lang="en-US" sz="3690" dirty="0">
                <a:sym typeface="Playfair Display"/>
              </a:rPr>
              <a:t>proteins of the tissues.</a:t>
            </a:r>
            <a:endParaRPr lang="en-US" sz="3690" dirty="0">
              <a:sym typeface="Playfair Display"/>
            </a:endParaRPr>
          </a:p>
          <a:p>
            <a:pPr marL="0" lvl="0" indent="0" algn="l" rtl="0">
              <a:spcBef>
                <a:spcPts val="0"/>
              </a:spcBef>
              <a:spcAft>
                <a:spcPts val="1200"/>
              </a:spcAft>
              <a:buNone/>
            </a:pPr>
            <a:endParaRPr sz="369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110775" y="261725"/>
            <a:ext cx="8520600" cy="3302700"/>
          </a:xfrm>
          <a:prstGeom prst="rect">
            <a:avLst/>
          </a:prstGeom>
        </p:spPr>
        <p:txBody>
          <a:bodyPr spcFirstLastPara="1" wrap="square" lIns="91425" tIns="91425" rIns="91425" bIns="91425" anchor="t" anchorCtr="0">
            <a:normAutofit/>
          </a:bodyPr>
          <a:lstStyle/>
          <a:p>
            <a:pPr marL="0" lvl="0" indent="0" algn="l" rtl="0">
              <a:lnSpc>
                <a:spcPct val="70000"/>
              </a:lnSpc>
              <a:spcBef>
                <a:spcPts val="0"/>
              </a:spcBef>
              <a:spcAft>
                <a:spcPts val="0"/>
              </a:spcAft>
              <a:buSzPts val="770"/>
              <a:buNone/>
            </a:pPr>
            <a:r>
              <a:rPr lang="en-GB" sz="2010" b="1">
                <a:solidFill>
                  <a:schemeClr val="tx2">
                    <a:lumMod val="60000"/>
                    <a:lumOff val="40000"/>
                  </a:schemeClr>
                </a:solidFill>
                <a:latin typeface="Playfair Display"/>
                <a:ea typeface="Playfair Display"/>
                <a:cs typeface="Playfair Display"/>
                <a:sym typeface="Playfair Display"/>
              </a:rPr>
              <a:t>Hydrofluoric acid</a:t>
            </a:r>
            <a:r>
              <a:rPr lang="en-GB" sz="2010" b="1">
                <a:solidFill>
                  <a:srgbClr val="000000"/>
                </a:solidFill>
                <a:latin typeface="Playfair Display"/>
                <a:ea typeface="Playfair Display"/>
                <a:cs typeface="Playfair Display"/>
                <a:sym typeface="Playfair Display"/>
              </a:rPr>
              <a:t> </a:t>
            </a:r>
            <a:r>
              <a:rPr lang="en-GB" sz="2010" b="1">
                <a:solidFill>
                  <a:schemeClr val="lt1"/>
                </a:solidFill>
                <a:latin typeface="Playfair Display"/>
                <a:ea typeface="Playfair Display"/>
                <a:cs typeface="Playfair Display"/>
                <a:sym typeface="Playfair Display"/>
              </a:rPr>
              <a:t>:</a:t>
            </a:r>
            <a:r>
              <a:rPr lang="en-US" sz="2000" dirty="0">
                <a:sym typeface="Playfair Display"/>
              </a:rPr>
              <a:t>The acid component causes coagulation necrosis and cellular death. Fluoride ion then gains portal of entry that chelates positively charged ions such a calcium and magnesium, resulting in hypocalcemia and</a:t>
            </a:r>
            <a:endParaRPr lang="en-US" sz="2000" dirty="0">
              <a:sym typeface="Playfair Display"/>
            </a:endParaRPr>
          </a:p>
          <a:p>
            <a:pPr marL="0" lvl="0" indent="0" algn="l" rtl="0">
              <a:lnSpc>
                <a:spcPct val="70000"/>
              </a:lnSpc>
              <a:spcBef>
                <a:spcPts val="1000"/>
              </a:spcBef>
              <a:spcAft>
                <a:spcPts val="0"/>
              </a:spcAft>
              <a:buSzPts val="770"/>
              <a:buNone/>
            </a:pPr>
            <a:r>
              <a:rPr lang="en-US" sz="2000" dirty="0">
                <a:sym typeface="Playfair Display"/>
              </a:rPr>
              <a:t>Hypomagnesemia This causes an efflux of intracellular calcium with resultant cell death. Systemic complications of HFA toxicity include</a:t>
            </a:r>
            <a:r>
              <a:rPr lang="en-GB" sz="1660">
                <a:solidFill>
                  <a:srgbClr val="000000"/>
                </a:solidFill>
                <a:latin typeface="Playfair Display"/>
                <a:ea typeface="Playfair Display"/>
                <a:cs typeface="Playfair Display"/>
                <a:sym typeface="Playfair Display"/>
              </a:rPr>
              <a:t> </a:t>
            </a:r>
            <a:r>
              <a:rPr lang="en-GB" sz="1660">
                <a:solidFill>
                  <a:schemeClr val="tx2">
                    <a:lumMod val="60000"/>
                    <a:lumOff val="40000"/>
                  </a:schemeClr>
                </a:solidFill>
                <a:latin typeface="Playfair Display"/>
                <a:ea typeface="Playfair Display"/>
                <a:cs typeface="Playfair Display"/>
                <a:sym typeface="Playfair Display"/>
              </a:rPr>
              <a:t>hypocalcemia and pulmonary edema</a:t>
            </a:r>
            <a:endParaRPr sz="1660" b="1">
              <a:solidFill>
                <a:schemeClr val="tx2">
                  <a:lumMod val="60000"/>
                  <a:lumOff val="40000"/>
                </a:schemeClr>
              </a:solidFill>
              <a:latin typeface="Playfair Display"/>
              <a:ea typeface="Playfair Display"/>
              <a:cs typeface="Playfair Display"/>
              <a:sym typeface="Playfair Display"/>
            </a:endParaRPr>
          </a:p>
          <a:p>
            <a:pPr marL="0" lvl="0" indent="0" algn="l" rtl="0">
              <a:lnSpc>
                <a:spcPct val="70000"/>
              </a:lnSpc>
              <a:spcBef>
                <a:spcPts val="1000"/>
              </a:spcBef>
              <a:spcAft>
                <a:spcPts val="0"/>
              </a:spcAft>
              <a:buSzPts val="770"/>
              <a:buNone/>
            </a:pPr>
            <a:r>
              <a:rPr lang="en-US" sz="2000" dirty="0">
                <a:sym typeface="Playfair Display"/>
              </a:rPr>
              <a:t>white phosphorus causes burn by both chemical and thermal reactions, as</a:t>
            </a:r>
            <a:r>
              <a:rPr lang="en-GB" sz="1660">
                <a:solidFill>
                  <a:srgbClr val="000000"/>
                </a:solidFill>
                <a:latin typeface="Playfair Display"/>
                <a:ea typeface="Playfair Display"/>
                <a:cs typeface="Playfair Display"/>
                <a:sym typeface="Playfair Display"/>
              </a:rPr>
              <a:t> </a:t>
            </a:r>
            <a:r>
              <a:rPr lang="en-GB" sz="1660">
                <a:solidFill>
                  <a:schemeClr val="tx2">
                    <a:lumMod val="60000"/>
                    <a:lumOff val="40000"/>
                  </a:schemeClr>
                </a:solidFill>
                <a:latin typeface="Playfair Display"/>
                <a:ea typeface="Playfair Display"/>
                <a:cs typeface="Playfair Display"/>
                <a:sym typeface="Playfair Display"/>
              </a:rPr>
              <a:t>particles are spontaneously react with prolonged exposure to air</a:t>
            </a:r>
            <a:endParaRPr sz="1660">
              <a:solidFill>
                <a:srgbClr val="DD7E6B"/>
              </a:solidFill>
              <a:latin typeface="Playfair Display"/>
              <a:ea typeface="Playfair Display"/>
              <a:cs typeface="Playfair Display"/>
              <a:sym typeface="Playfair Display"/>
            </a:endParaRPr>
          </a:p>
          <a:p>
            <a:pPr marL="0" lvl="0" indent="0" algn="l" rtl="0">
              <a:lnSpc>
                <a:spcPct val="70000"/>
              </a:lnSpc>
              <a:spcBef>
                <a:spcPts val="1000"/>
              </a:spcBef>
              <a:spcAft>
                <a:spcPts val="0"/>
              </a:spcAft>
              <a:buSzPts val="770"/>
              <a:buNone/>
            </a:pPr>
            <a:endParaRPr sz="1660">
              <a:solidFill>
                <a:srgbClr val="DD7E6B"/>
              </a:solidFill>
              <a:latin typeface="Playfair Display"/>
              <a:ea typeface="Playfair Display"/>
              <a:cs typeface="Playfair Display"/>
              <a:sym typeface="Playfair Display"/>
            </a:endParaRPr>
          </a:p>
          <a:p>
            <a:pPr marL="0" lvl="0" indent="0" algn="l" rtl="0">
              <a:lnSpc>
                <a:spcPct val="95000"/>
              </a:lnSpc>
              <a:spcBef>
                <a:spcPts val="0"/>
              </a:spcBef>
              <a:spcAft>
                <a:spcPts val="1200"/>
              </a:spcAft>
              <a:buSzPts val="770"/>
              <a:buNone/>
            </a:pPr>
            <a:endParaRPr sz="960">
              <a:latin typeface="Playfair Display"/>
              <a:ea typeface="Playfair Display"/>
              <a:cs typeface="Playfair Display"/>
              <a:sym typeface="Playfair Display"/>
            </a:endParaRPr>
          </a:p>
        </p:txBody>
      </p:sp>
      <p:sp>
        <p:nvSpPr>
          <p:cNvPr id="106" name="Google Shape;106;p20"/>
          <p:cNvSpPr txBox="1"/>
          <p:nvPr/>
        </p:nvSpPr>
        <p:spPr>
          <a:xfrm>
            <a:off x="170775" y="2230200"/>
            <a:ext cx="9814800" cy="286131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b="1">
                <a:solidFill>
                  <a:schemeClr val="tx2">
                    <a:lumMod val="60000"/>
                    <a:lumOff val="40000"/>
                  </a:schemeClr>
                </a:solidFill>
                <a:latin typeface="Playfair Display"/>
                <a:ea typeface="Playfair Display"/>
                <a:cs typeface="Playfair Display"/>
                <a:sym typeface="Playfair Display"/>
              </a:rPr>
              <a:t>Patient history should include the following</a:t>
            </a:r>
            <a:r>
              <a:rPr lang="en-GB">
                <a:solidFill>
                  <a:schemeClr val="tx2">
                    <a:lumMod val="60000"/>
                    <a:lumOff val="40000"/>
                  </a:schemeClr>
                </a:solidFill>
                <a:latin typeface="Playfair Display"/>
                <a:ea typeface="Playfair Display"/>
                <a:cs typeface="Playfair Display"/>
                <a:sym typeface="Playfair Display"/>
              </a:rPr>
              <a:t>:</a:t>
            </a:r>
            <a:endParaRPr>
              <a:solidFill>
                <a:schemeClr val="tx2">
                  <a:lumMod val="60000"/>
                  <a:lumOff val="40000"/>
                </a:schemeClr>
              </a:solidFill>
              <a:latin typeface="Playfair Display"/>
              <a:ea typeface="Playfair Display"/>
              <a:cs typeface="Playfair Display"/>
              <a:sym typeface="Playfair Display"/>
            </a:endParaRPr>
          </a:p>
          <a:p>
            <a:pPr marL="228600" lvl="0" indent="-139700" algn="l" rtl="0">
              <a:lnSpc>
                <a:spcPct val="90000"/>
              </a:lnSpc>
              <a:spcBef>
                <a:spcPts val="1000"/>
              </a:spcBef>
              <a:spcAft>
                <a:spcPts val="0"/>
              </a:spcAft>
              <a:buSzPts val="1400"/>
              <a:buFont typeface="Playfair Display"/>
              <a:buChar char="•"/>
            </a:pPr>
            <a:r>
              <a:rPr lang="en-US" sz="2000" dirty="0">
                <a:sym typeface="Playfair Display"/>
              </a:rPr>
              <a:t>Offending agent, concentration, physical form, pH</a:t>
            </a:r>
            <a:endParaRPr lang="en-US" sz="2000" dirty="0">
              <a:sym typeface="Playfair Display"/>
            </a:endParaRPr>
          </a:p>
          <a:p>
            <a:pPr marL="228600" lvl="0" indent="-139700" algn="l" rtl="0">
              <a:lnSpc>
                <a:spcPct val="90000"/>
              </a:lnSpc>
              <a:spcBef>
                <a:spcPts val="1000"/>
              </a:spcBef>
              <a:spcAft>
                <a:spcPts val="0"/>
              </a:spcAft>
              <a:buSzPts val="1400"/>
              <a:buFont typeface="Playfair Display"/>
              <a:buChar char="•"/>
            </a:pPr>
            <a:r>
              <a:rPr lang="en-US" sz="2000" dirty="0">
                <a:sym typeface="Playfair Display"/>
              </a:rPr>
              <a:t>Route of exposure</a:t>
            </a:r>
            <a:endParaRPr lang="en-US" sz="2000" dirty="0">
              <a:sym typeface="Playfair Display"/>
            </a:endParaRPr>
          </a:p>
          <a:p>
            <a:pPr marL="228600" lvl="0" indent="-139700" algn="l" rtl="0">
              <a:lnSpc>
                <a:spcPct val="90000"/>
              </a:lnSpc>
              <a:spcBef>
                <a:spcPts val="1000"/>
              </a:spcBef>
              <a:spcAft>
                <a:spcPts val="0"/>
              </a:spcAft>
              <a:buSzPts val="1400"/>
              <a:buFont typeface="Playfair Display"/>
              <a:buChar char="•"/>
            </a:pPr>
            <a:r>
              <a:rPr lang="en-US" sz="2000" dirty="0">
                <a:sym typeface="Playfair Display"/>
              </a:rPr>
              <a:t>Time of exposure</a:t>
            </a:r>
            <a:endParaRPr lang="en-US" sz="2000" dirty="0">
              <a:sym typeface="Playfair Display"/>
            </a:endParaRPr>
          </a:p>
          <a:p>
            <a:pPr marL="228600" lvl="0" indent="-139700" algn="l" rtl="0">
              <a:lnSpc>
                <a:spcPct val="90000"/>
              </a:lnSpc>
              <a:spcBef>
                <a:spcPts val="1000"/>
              </a:spcBef>
              <a:spcAft>
                <a:spcPts val="0"/>
              </a:spcAft>
              <a:buSzPts val="1400"/>
              <a:buFont typeface="Playfair Display"/>
              <a:buChar char="•"/>
            </a:pPr>
            <a:r>
              <a:rPr lang="en-US" sz="2000" dirty="0">
                <a:sym typeface="Playfair Display"/>
              </a:rPr>
              <a:t>Volume of exposure</a:t>
            </a:r>
            <a:endParaRPr lang="en-US" sz="2000" dirty="0">
              <a:sym typeface="Playfair Display"/>
            </a:endParaRPr>
          </a:p>
          <a:p>
            <a:pPr marL="228600" lvl="0" indent="-139700" algn="l" rtl="0">
              <a:lnSpc>
                <a:spcPct val="90000"/>
              </a:lnSpc>
              <a:spcBef>
                <a:spcPts val="1000"/>
              </a:spcBef>
              <a:spcAft>
                <a:spcPts val="0"/>
              </a:spcAft>
              <a:buSzPts val="1400"/>
              <a:buFont typeface="Playfair Display"/>
              <a:buChar char="•"/>
            </a:pPr>
            <a:r>
              <a:rPr lang="en-US" sz="2000" dirty="0">
                <a:sym typeface="Playfair Display"/>
              </a:rPr>
              <a:t>Possibility of coexisting injury</a:t>
            </a:r>
            <a:endParaRPr lang="en-US" sz="2000" dirty="0">
              <a:sym typeface="Playfair Display"/>
            </a:endParaRPr>
          </a:p>
          <a:p>
            <a:pPr marL="228600" lvl="0" indent="-139700" algn="l" rtl="0">
              <a:lnSpc>
                <a:spcPct val="90000"/>
              </a:lnSpc>
              <a:spcBef>
                <a:spcPts val="1000"/>
              </a:spcBef>
              <a:spcAft>
                <a:spcPts val="0"/>
              </a:spcAft>
              <a:buSzPts val="1400"/>
              <a:buFont typeface="Playfair Display"/>
              <a:buChar char="•"/>
            </a:pPr>
            <a:r>
              <a:rPr lang="en-US" sz="2000" dirty="0">
                <a:sym typeface="Playfair Display"/>
              </a:rPr>
              <a:t>The timing and extent of irrigation</a:t>
            </a:r>
            <a:endParaRPr lang="en-US" sz="2000" dirty="0">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body" idx="1"/>
          </p:nvPr>
        </p:nvSpPr>
        <p:spPr>
          <a:xfrm>
            <a:off x="110490" y="71120"/>
            <a:ext cx="8520430" cy="2337435"/>
          </a:xfrm>
          <a:prstGeom prst="rect">
            <a:avLst/>
          </a:prstGeom>
        </p:spPr>
        <p:txBody>
          <a:bodyPr spcFirstLastPara="1" wrap="square" lIns="91425" tIns="91425" rIns="91425" bIns="91425" anchor="t" anchorCtr="0">
            <a:normAutofit fontScale="70000"/>
          </a:bodyPr>
          <a:lstStyle/>
          <a:p>
            <a:pPr marL="0" lvl="0" indent="0" algn="l" rtl="0">
              <a:lnSpc>
                <a:spcPct val="90000"/>
              </a:lnSpc>
              <a:spcBef>
                <a:spcPts val="0"/>
              </a:spcBef>
              <a:spcAft>
                <a:spcPts val="0"/>
              </a:spcAft>
              <a:buClr>
                <a:srgbClr val="000000"/>
              </a:buClr>
              <a:buSzPts val="2800"/>
              <a:buFont typeface="Arial" panose="020B0604020202020204"/>
              <a:buNone/>
            </a:pPr>
            <a:r>
              <a:rPr lang="en-GB" sz="1700" b="1">
                <a:solidFill>
                  <a:schemeClr val="tx2">
                    <a:lumMod val="60000"/>
                    <a:lumOff val="40000"/>
                  </a:schemeClr>
                </a:solidFill>
                <a:latin typeface="Playfair Display"/>
                <a:ea typeface="Playfair Display"/>
                <a:cs typeface="Playfair Display"/>
                <a:sym typeface="Playfair Display"/>
              </a:rPr>
              <a:t>Physical examination </a:t>
            </a:r>
            <a:r>
              <a:rPr lang="en-GB" sz="1700" u="sng">
                <a:solidFill>
                  <a:schemeClr val="tx2">
                    <a:lumMod val="60000"/>
                    <a:lumOff val="40000"/>
                  </a:schemeClr>
                </a:solidFill>
                <a:latin typeface="Playfair Display"/>
                <a:ea typeface="Playfair Display"/>
                <a:cs typeface="Playfair Display"/>
                <a:sym typeface="Playfair Display"/>
              </a:rPr>
              <a:t>manly by inspection</a:t>
            </a:r>
            <a:r>
              <a:rPr lang="en-GB" sz="1700" u="sng">
                <a:solidFill>
                  <a:srgbClr val="FF0000"/>
                </a:solidFill>
                <a:latin typeface="Playfair Display"/>
                <a:ea typeface="Playfair Display"/>
                <a:cs typeface="Playfair Display"/>
                <a:sym typeface="Playfair Display"/>
              </a:rPr>
              <a:t> </a:t>
            </a:r>
            <a:endParaRPr sz="1700" u="sng">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Clr>
                <a:srgbClr val="000000"/>
              </a:buClr>
              <a:buSzPts val="2800"/>
              <a:buFont typeface="Arial" panose="020B0604020202020204"/>
              <a:buNone/>
            </a:pPr>
            <a:r>
              <a:rPr lang="en-US" sz="2400" dirty="0">
                <a:sym typeface="Playfair Display"/>
              </a:rPr>
              <a:t>A. Exposure by ingestion may lead to esophageal edema, stridor, use of accessory muscles,etc.</a:t>
            </a:r>
            <a:endParaRPr lang="en-US" sz="2400" dirty="0">
              <a:sym typeface="Playfair Display"/>
            </a:endParaRPr>
          </a:p>
          <a:p>
            <a:pPr marL="0" lvl="0" indent="0" algn="l" rtl="0">
              <a:lnSpc>
                <a:spcPct val="90000"/>
              </a:lnSpc>
              <a:spcBef>
                <a:spcPts val="1000"/>
              </a:spcBef>
              <a:spcAft>
                <a:spcPts val="0"/>
              </a:spcAft>
              <a:buClr>
                <a:srgbClr val="000000"/>
              </a:buClr>
              <a:buSzPts val="2800"/>
              <a:buFont typeface="Arial" panose="020B0604020202020204"/>
              <a:buNone/>
            </a:pPr>
            <a:r>
              <a:rPr lang="en-US" sz="2400" dirty="0">
                <a:sym typeface="Playfair Display"/>
              </a:rPr>
              <a:t>B. Dermal exposure: Size, depth, location, circumferential burns, etc.</a:t>
            </a:r>
            <a:endParaRPr lang="en-US" sz="2400" dirty="0">
              <a:sym typeface="Playfair Display"/>
            </a:endParaRPr>
          </a:p>
          <a:p>
            <a:pPr marL="0" lvl="0" indent="0" algn="l" rtl="0">
              <a:lnSpc>
                <a:spcPct val="90000"/>
              </a:lnSpc>
              <a:spcBef>
                <a:spcPts val="1000"/>
              </a:spcBef>
              <a:spcAft>
                <a:spcPts val="0"/>
              </a:spcAft>
              <a:buClr>
                <a:srgbClr val="000000"/>
              </a:buClr>
              <a:buSzPts val="2800"/>
              <a:buFont typeface="Arial" panose="020B0604020202020204"/>
              <a:buNone/>
            </a:pPr>
            <a:r>
              <a:rPr lang="en-US" sz="2400" dirty="0">
                <a:sym typeface="Playfair Display"/>
              </a:rPr>
              <a:t>C. Ocular exposure</a:t>
            </a:r>
            <a:endParaRPr lang="en-US" sz="2400" dirty="0">
              <a:sym typeface="Playfair Display"/>
            </a:endParaRPr>
          </a:p>
          <a:p>
            <a:pPr marL="0" lvl="0" indent="0" algn="l" rtl="0">
              <a:lnSpc>
                <a:spcPct val="90000"/>
              </a:lnSpc>
              <a:spcBef>
                <a:spcPts val="1000"/>
              </a:spcBef>
              <a:spcAft>
                <a:spcPts val="0"/>
              </a:spcAft>
              <a:buClr>
                <a:srgbClr val="000000"/>
              </a:buClr>
              <a:buSzPts val="2800"/>
              <a:buFont typeface="Arial" panose="020B0604020202020204"/>
              <a:buNone/>
            </a:pPr>
            <a:r>
              <a:rPr lang="en-US" sz="2400" dirty="0">
                <a:sym typeface="Playfair Display"/>
              </a:rPr>
              <a:t>D. Visual acuity</a:t>
            </a:r>
            <a:endParaRPr lang="en-US" sz="2400" dirty="0">
              <a:sym typeface="Playfair Display"/>
            </a:endParaRPr>
          </a:p>
          <a:p>
            <a:pPr marL="0" lvl="0" indent="0" algn="l" rtl="0">
              <a:lnSpc>
                <a:spcPct val="90000"/>
              </a:lnSpc>
              <a:spcBef>
                <a:spcPts val="1000"/>
              </a:spcBef>
              <a:spcAft>
                <a:spcPts val="0"/>
              </a:spcAft>
              <a:buClr>
                <a:srgbClr val="000000"/>
              </a:buClr>
              <a:buSzPts val="2800"/>
              <a:buFont typeface="Arial" panose="020B0604020202020204"/>
              <a:buNone/>
            </a:pPr>
            <a:r>
              <a:rPr lang="en-US" sz="2400" dirty="0">
                <a:sym typeface="Playfair Display"/>
              </a:rPr>
              <a:t>E. Presence of periorbital dermal lesion</a:t>
            </a:r>
            <a:endParaRPr lang="en-US" sz="2400" dirty="0">
              <a:sym typeface="Playfair Display"/>
            </a:endParaRPr>
          </a:p>
          <a:p>
            <a:pPr marL="0" lvl="0" indent="0" algn="l" rtl="0">
              <a:spcBef>
                <a:spcPts val="0"/>
              </a:spcBef>
              <a:spcAft>
                <a:spcPts val="1200"/>
              </a:spcAft>
              <a:buNone/>
            </a:pPr>
            <a:endParaRPr sz="1700">
              <a:latin typeface="Playfair Display"/>
              <a:ea typeface="Playfair Display"/>
              <a:cs typeface="Playfair Display"/>
              <a:sym typeface="Playfair Display"/>
            </a:endParaRPr>
          </a:p>
        </p:txBody>
      </p:sp>
      <p:sp>
        <p:nvSpPr>
          <p:cNvPr id="112" name="Google Shape;112;p21"/>
          <p:cNvSpPr txBox="1"/>
          <p:nvPr/>
        </p:nvSpPr>
        <p:spPr>
          <a:xfrm>
            <a:off x="-160" y="1352490"/>
            <a:ext cx="8277900" cy="360807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endParaRPr lang="en-US" sz="2400" dirty="0">
              <a:sym typeface="Calibri" panose="020F0502020204030204"/>
            </a:endParaRPr>
          </a:p>
          <a:p>
            <a:pPr marL="0" lvl="0" indent="0" algn="l" rtl="0">
              <a:lnSpc>
                <a:spcPct val="90000"/>
              </a:lnSpc>
              <a:spcBef>
                <a:spcPts val="1000"/>
              </a:spcBef>
              <a:spcAft>
                <a:spcPts val="0"/>
              </a:spcAft>
              <a:buNone/>
            </a:pPr>
            <a:endParaRPr lang="en-US" sz="2400" dirty="0">
              <a:sym typeface="Calibri" panose="020F0502020204030204"/>
            </a:endParaRPr>
          </a:p>
          <a:p>
            <a:pPr marL="0" lvl="0" indent="0" algn="l" rtl="0">
              <a:lnSpc>
                <a:spcPct val="90000"/>
              </a:lnSpc>
              <a:spcBef>
                <a:spcPts val="1000"/>
              </a:spcBef>
              <a:spcAft>
                <a:spcPts val="0"/>
              </a:spcAft>
              <a:buNone/>
            </a:pPr>
            <a:r>
              <a:rPr lang="en-US" sz="2400" dirty="0">
                <a:sym typeface="Calibri" panose="020F0502020204030204"/>
              </a:rPr>
              <a:t>     </a:t>
            </a:r>
            <a:r>
              <a:rPr lang="en-US" sz="2400" b="1" dirty="0">
                <a:solidFill>
                  <a:schemeClr val="tx2">
                    <a:lumMod val="60000"/>
                    <a:lumOff val="40000"/>
                  </a:schemeClr>
                </a:solidFill>
                <a:sym typeface="Playfair Display"/>
              </a:rPr>
              <a:t>For ingestions, consider the following</a:t>
            </a:r>
            <a:r>
              <a:rPr lang="en-US" sz="2400" dirty="0">
                <a:sym typeface="Playfair Display"/>
              </a:rPr>
              <a:t>:</a:t>
            </a:r>
            <a:endParaRPr lang="en-US" sz="2400" dirty="0">
              <a:sym typeface="Playfair Display"/>
            </a:endParaRPr>
          </a:p>
          <a:p>
            <a:pPr marL="228600" lvl="0" indent="-158750" algn="l" rtl="0">
              <a:lnSpc>
                <a:spcPct val="90000"/>
              </a:lnSpc>
              <a:spcBef>
                <a:spcPts val="1000"/>
              </a:spcBef>
              <a:spcAft>
                <a:spcPts val="0"/>
              </a:spcAft>
              <a:buSzPts val="1700"/>
              <a:buFont typeface="Playfair Display"/>
              <a:buChar char="•"/>
            </a:pPr>
            <a:r>
              <a:rPr lang="en-US" sz="2400" dirty="0">
                <a:sym typeface="Playfair Display"/>
              </a:rPr>
              <a:t>Presence of oral burns or edema, drooling</a:t>
            </a:r>
            <a:endParaRPr lang="en-US" sz="2400" dirty="0">
              <a:sym typeface="Playfair Display"/>
            </a:endParaRPr>
          </a:p>
          <a:p>
            <a:pPr marL="228600" lvl="0" indent="-158750" algn="l" rtl="0">
              <a:lnSpc>
                <a:spcPct val="90000"/>
              </a:lnSpc>
              <a:spcBef>
                <a:spcPts val="1000"/>
              </a:spcBef>
              <a:spcAft>
                <a:spcPts val="0"/>
              </a:spcAft>
              <a:buSzPts val="1700"/>
              <a:buFont typeface="Playfair Display"/>
              <a:buChar char="•"/>
            </a:pPr>
            <a:r>
              <a:rPr lang="en-US" sz="2400" dirty="0">
                <a:sym typeface="Playfair Display"/>
              </a:rPr>
              <a:t>Dysphagia, stridor, wheezing, dyspnea, tachypnea</a:t>
            </a:r>
            <a:endParaRPr lang="en-US" sz="2400" dirty="0">
              <a:sym typeface="Playfair Display"/>
            </a:endParaRPr>
          </a:p>
          <a:p>
            <a:pPr marL="228600" lvl="0" indent="-158750" algn="l" rtl="0">
              <a:lnSpc>
                <a:spcPct val="90000"/>
              </a:lnSpc>
              <a:spcBef>
                <a:spcPts val="1000"/>
              </a:spcBef>
              <a:spcAft>
                <a:spcPts val="0"/>
              </a:spcAft>
              <a:buSzPts val="1700"/>
              <a:buFont typeface="Playfair Display"/>
              <a:buChar char="•"/>
            </a:pPr>
            <a:r>
              <a:rPr lang="en-US" sz="2400" dirty="0">
                <a:sym typeface="Playfair Display"/>
              </a:rPr>
              <a:t>Abdominal tenderness, guarding, crepitus, subcutaneous air (Hamman crunch)</a:t>
            </a:r>
            <a:endParaRPr lang="en-US" sz="2400" dirty="0">
              <a:sym typeface="Playfair Display"/>
            </a:endParaRPr>
          </a:p>
          <a:p>
            <a:pPr marL="228600" lvl="0" indent="-50800" algn="l" rtl="0">
              <a:lnSpc>
                <a:spcPct val="90000"/>
              </a:lnSpc>
              <a:spcBef>
                <a:spcPts val="1000"/>
              </a:spcBef>
              <a:spcAft>
                <a:spcPts val="0"/>
              </a:spcAft>
              <a:buNone/>
            </a:pPr>
            <a:endParaRPr sz="2400">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22210</Words>
  <Application>WPS Presentation</Application>
  <PresentationFormat>On-screen Show (16:9)</PresentationFormat>
  <Paragraphs>424</Paragraphs>
  <Slides>52</Slides>
  <Notes>17</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52</vt:i4>
      </vt:variant>
    </vt:vector>
  </HeadingPairs>
  <TitlesOfParts>
    <vt:vector size="67" baseType="lpstr">
      <vt:lpstr>Arial</vt:lpstr>
      <vt:lpstr>SimSun</vt:lpstr>
      <vt:lpstr>Wingdings</vt:lpstr>
      <vt:lpstr>Playfair Display</vt:lpstr>
      <vt:lpstr>Segoe Print</vt:lpstr>
      <vt:lpstr>Arial</vt:lpstr>
      <vt:lpstr>Calibri</vt:lpstr>
      <vt:lpstr>Microsoft YaHei</vt:lpstr>
      <vt:lpstr>Arial Unicode MS</vt:lpstr>
      <vt:lpstr>Proxima Nova</vt:lpstr>
      <vt:lpstr>Helvetica</vt:lpstr>
      <vt:lpstr>Courier New</vt:lpstr>
      <vt:lpstr>Calibri</vt:lpstr>
      <vt:lpstr>Times New Roman</vt:lpstr>
      <vt:lpstr>Office Theme</vt:lpstr>
      <vt:lpstr>CHEMICAL BURNS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PreHospital care </vt:lpstr>
      <vt:lpstr>Emergency Department care: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characteristics</vt:lpstr>
      <vt:lpstr>PowerPoint 演示文稿</vt:lpstr>
      <vt:lpstr>PowerPoint 演示文稿</vt:lpstr>
      <vt:lpstr>Classifications </vt:lpstr>
      <vt:lpstr>Low Voltage Burn</vt:lpstr>
      <vt:lpstr>High Voltage Burn</vt:lpstr>
      <vt:lpstr>Arc Burns</vt:lpstr>
      <vt:lpstr>Flash Burns</vt:lpstr>
      <vt:lpstr> </vt:lpstr>
      <vt:lpstr> Flame Burns</vt:lpstr>
      <vt:lpstr>Oral Burns</vt:lpstr>
      <vt:lpstr>Electrical burns</vt:lpstr>
      <vt:lpstr>PowerPoint 演示文稿</vt:lpstr>
      <vt:lpstr> Emergency department management  </vt:lpstr>
      <vt:lpstr> Emergency department management  </vt:lpstr>
      <vt:lpstr>Emergency department management</vt:lpstr>
      <vt:lpstr>Electrical burn effects on different bodily systems</vt:lpstr>
      <vt:lpstr>Cutaneous injury</vt:lpstr>
      <vt:lpstr>PowerPoint 演示文稿</vt:lpstr>
      <vt:lpstr>Musculoskeletal injury</vt:lpstr>
      <vt:lpstr>Cardiovascular Injury</vt:lpstr>
      <vt:lpstr>Respiratory injury</vt:lpstr>
      <vt:lpstr>Vascular Injury</vt:lpstr>
      <vt:lpstr>Neurological Injury </vt:lpstr>
      <vt:lpstr>Outcome and prognosis</vt:lpstr>
      <vt:lpstr>Low voltage injuries</vt:lpstr>
      <vt:lpstr>High voltage Injuries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Teeba</dc:creator>
  <cp:lastModifiedBy>windows</cp:lastModifiedBy>
  <cp:revision>35</cp:revision>
  <dcterms:created xsi:type="dcterms:W3CDTF">2021-10-08T10:53:00Z</dcterms:created>
  <dcterms:modified xsi:type="dcterms:W3CDTF">2021-11-26T16:41:30Z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2B4E03116EF24686943E95B47687CD1D</vt:lpwstr>
  </property>
  <property fmtid="{D5CDD505-2E9C-101B-9397-08002B2CF9AE}" pid="3" name="KSOProductBuildVer">
    <vt:lpwstr>1033-11.2.0.10307</vt:lpwstr>
  </property>
</Properties>
</file>