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3509B-F650-4F7E-A784-2622963763AB}" v="13" dt="2022-08-08T10:53:16.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autoAdjust="0"/>
    <p:restoredTop sz="94660"/>
  </p:normalViewPr>
  <p:slideViewPr>
    <p:cSldViewPr snapToGrid="0">
      <p:cViewPr varScale="1">
        <p:scale>
          <a:sx n="89" d="100"/>
          <a:sy n="89" d="100"/>
        </p:scale>
        <p:origin x="21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PmQN2pqPsM" TargetMode="External"/><Relationship Id="rId2" Type="http://schemas.openxmlformats.org/officeDocument/2006/relationships/hyperlink" Target="https://www.youtube.com/watch?v=sJBpai74tlU&amp;t=606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Light"/>
              </a:rPr>
              <a:t>Neuro Notes</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9761" y="249168"/>
            <a:ext cx="10425700" cy="4072539"/>
          </a:xfrm>
          <a:prstGeom prst="rect">
            <a:avLst/>
          </a:prstGeom>
        </p:spPr>
      </p:pic>
      <p:pic>
        <p:nvPicPr>
          <p:cNvPr id="3" name="Picture 2"/>
          <p:cNvPicPr>
            <a:picLocks noChangeAspect="1"/>
          </p:cNvPicPr>
          <p:nvPr/>
        </p:nvPicPr>
        <p:blipFill>
          <a:blip r:embed="rId3"/>
          <a:stretch>
            <a:fillRect/>
          </a:stretch>
        </p:blipFill>
        <p:spPr>
          <a:xfrm>
            <a:off x="1199749" y="4433486"/>
            <a:ext cx="8220075" cy="1905000"/>
          </a:xfrm>
          <a:prstGeom prst="rect">
            <a:avLst/>
          </a:prstGeom>
        </p:spPr>
      </p:pic>
    </p:spTree>
    <p:extLst>
      <p:ext uri="{BB962C8B-B14F-4D97-AF65-F5344CB8AC3E}">
        <p14:creationId xmlns:p14="http://schemas.microsoft.com/office/powerpoint/2010/main" val="256867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674" y="118929"/>
            <a:ext cx="8927685" cy="2597145"/>
          </a:xfrm>
          <a:prstGeom prst="rect">
            <a:avLst/>
          </a:prstGeom>
        </p:spPr>
      </p:pic>
      <p:pic>
        <p:nvPicPr>
          <p:cNvPr id="3" name="Picture 2"/>
          <p:cNvPicPr>
            <a:picLocks noChangeAspect="1"/>
          </p:cNvPicPr>
          <p:nvPr/>
        </p:nvPicPr>
        <p:blipFill>
          <a:blip r:embed="rId3"/>
          <a:stretch>
            <a:fillRect/>
          </a:stretch>
        </p:blipFill>
        <p:spPr>
          <a:xfrm>
            <a:off x="184251" y="2809884"/>
            <a:ext cx="6883121" cy="3829498"/>
          </a:xfrm>
          <a:prstGeom prst="rect">
            <a:avLst/>
          </a:prstGeom>
        </p:spPr>
      </p:pic>
      <p:sp>
        <p:nvSpPr>
          <p:cNvPr id="4" name="TextBox 3"/>
          <p:cNvSpPr txBox="1"/>
          <p:nvPr/>
        </p:nvSpPr>
        <p:spPr>
          <a:xfrm>
            <a:off x="7067372" y="5047234"/>
            <a:ext cx="5033473" cy="369332"/>
          </a:xfrm>
          <a:prstGeom prst="rect">
            <a:avLst/>
          </a:prstGeom>
          <a:noFill/>
        </p:spPr>
        <p:txBody>
          <a:bodyPr wrap="square" rtlCol="0">
            <a:spAutoFit/>
          </a:bodyPr>
          <a:lstStyle/>
          <a:p>
            <a:r>
              <a:rPr lang="en-US" dirty="0"/>
              <a:t>https://www.youtube.com/watch?v=LjlqP1uMUo0</a:t>
            </a:r>
          </a:p>
        </p:txBody>
      </p:sp>
      <p:sp>
        <p:nvSpPr>
          <p:cNvPr id="5" name="TextBox 4"/>
          <p:cNvSpPr txBox="1"/>
          <p:nvPr/>
        </p:nvSpPr>
        <p:spPr>
          <a:xfrm>
            <a:off x="7887768" y="4497220"/>
            <a:ext cx="3038029" cy="646331"/>
          </a:xfrm>
          <a:prstGeom prst="rect">
            <a:avLst/>
          </a:prstGeom>
          <a:noFill/>
        </p:spPr>
        <p:txBody>
          <a:bodyPr wrap="square" rtlCol="0">
            <a:spAutoFit/>
          </a:bodyPr>
          <a:lstStyle/>
          <a:p>
            <a:r>
              <a:rPr lang="ar-JO" dirty="0" smtClean="0"/>
              <a:t>اعملوا نسخ لصق للرابط على اليوتيوب</a:t>
            </a:r>
          </a:p>
          <a:p>
            <a:endParaRPr lang="en-US" dirty="0"/>
          </a:p>
        </p:txBody>
      </p:sp>
    </p:spTree>
    <p:extLst>
      <p:ext uri="{BB962C8B-B14F-4D97-AF65-F5344CB8AC3E}">
        <p14:creationId xmlns:p14="http://schemas.microsoft.com/office/powerpoint/2010/main" val="237934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114" y="786213"/>
            <a:ext cx="10331865" cy="400110"/>
          </a:xfrm>
          <a:prstGeom prst="rect">
            <a:avLst/>
          </a:prstGeom>
          <a:noFill/>
        </p:spPr>
        <p:txBody>
          <a:bodyPr wrap="square" rtlCol="0">
            <a:spAutoFit/>
          </a:bodyPr>
          <a:lstStyle/>
          <a:p>
            <a:r>
              <a:rPr lang="ar-JO" sz="2000" u="sng" dirty="0" smtClean="0"/>
              <a:t>ضروري الرجوع لسلايدات الدكتور عمر الرواشدة</a:t>
            </a:r>
            <a:endParaRPr lang="en-US" sz="2000" u="sng" dirty="0"/>
          </a:p>
        </p:txBody>
      </p:sp>
      <p:sp>
        <p:nvSpPr>
          <p:cNvPr id="3" name="TextBox 2"/>
          <p:cNvSpPr txBox="1"/>
          <p:nvPr/>
        </p:nvSpPr>
        <p:spPr>
          <a:xfrm>
            <a:off x="452927" y="2102266"/>
            <a:ext cx="6332434" cy="923330"/>
          </a:xfrm>
          <a:prstGeom prst="rect">
            <a:avLst/>
          </a:prstGeom>
          <a:noFill/>
        </p:spPr>
        <p:txBody>
          <a:bodyPr wrap="square" rtlCol="0">
            <a:spAutoFit/>
          </a:bodyPr>
          <a:lstStyle/>
          <a:p>
            <a:r>
              <a:rPr lang="en-US" dirty="0">
                <a:hlinkClick r:id="rId2"/>
              </a:rPr>
              <a:t>https://</a:t>
            </a:r>
            <a:r>
              <a:rPr lang="en-US" dirty="0" smtClean="0">
                <a:hlinkClick r:id="rId2"/>
              </a:rPr>
              <a:t>www.youtube.com/watch?v=sJBpai74tlU&amp;t=606s</a:t>
            </a:r>
            <a:endParaRPr lang="ar-JO" dirty="0" smtClean="0"/>
          </a:p>
          <a:p>
            <a:endParaRPr lang="ar-JO" dirty="0"/>
          </a:p>
          <a:p>
            <a:r>
              <a:rPr lang="en-US" dirty="0" smtClean="0"/>
              <a:t>Cranial nerve examination geeky medics</a:t>
            </a:r>
            <a:endParaRPr lang="en-US" dirty="0"/>
          </a:p>
        </p:txBody>
      </p:sp>
      <p:sp>
        <p:nvSpPr>
          <p:cNvPr id="4" name="TextBox 3"/>
          <p:cNvSpPr txBox="1"/>
          <p:nvPr/>
        </p:nvSpPr>
        <p:spPr>
          <a:xfrm>
            <a:off x="367469" y="3845607"/>
            <a:ext cx="6597353" cy="923330"/>
          </a:xfrm>
          <a:prstGeom prst="rect">
            <a:avLst/>
          </a:prstGeom>
          <a:noFill/>
        </p:spPr>
        <p:txBody>
          <a:bodyPr wrap="square" rtlCol="0">
            <a:spAutoFit/>
          </a:bodyPr>
          <a:lstStyle/>
          <a:p>
            <a:r>
              <a:rPr lang="en-US" dirty="0">
                <a:hlinkClick r:id="rId3"/>
              </a:rPr>
              <a:t>https://</a:t>
            </a:r>
            <a:r>
              <a:rPr lang="en-US" dirty="0" smtClean="0">
                <a:hlinkClick r:id="rId3"/>
              </a:rPr>
              <a:t>www.youtube.com/watch?v=aPmQN2pqPsM</a:t>
            </a:r>
            <a:endParaRPr lang="en-US" dirty="0" smtClean="0"/>
          </a:p>
          <a:p>
            <a:endParaRPr lang="en-US" dirty="0"/>
          </a:p>
          <a:p>
            <a:r>
              <a:rPr lang="en-US" dirty="0" smtClean="0"/>
              <a:t>Macleod's clinical examination (cranial nerves)</a:t>
            </a:r>
            <a:endParaRPr lang="en-US" dirty="0"/>
          </a:p>
        </p:txBody>
      </p:sp>
    </p:spTree>
    <p:extLst>
      <p:ext uri="{BB962C8B-B14F-4D97-AF65-F5344CB8AC3E}">
        <p14:creationId xmlns:p14="http://schemas.microsoft.com/office/powerpoint/2010/main" val="252936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553" y="205099"/>
            <a:ext cx="11314632" cy="6217087"/>
          </a:xfrm>
          <a:prstGeom prst="rect">
            <a:avLst/>
          </a:prstGeom>
          <a:noFill/>
        </p:spPr>
        <p:txBody>
          <a:bodyPr wrap="square" rtlCol="0">
            <a:spAutoFit/>
          </a:bodyPr>
          <a:lstStyle/>
          <a:p>
            <a:r>
              <a:rPr lang="en-US" sz="2000" dirty="0"/>
              <a:t>Meningitis is an inflammation (swelling) of the protective membranes covering the brain and spinal cord. A bacterial or viral infection of the fluid surrounding the brain and spinal cord usually causes the swelling. However, injuries, cancer, certain drugs, and other types of infections also can cause meningitis. It is important to know the specific cause of meningitis because the treatment differs depending on the cause</a:t>
            </a:r>
            <a:r>
              <a:rPr lang="en-US" sz="2000" dirty="0" smtClean="0"/>
              <a:t>.</a:t>
            </a:r>
          </a:p>
          <a:p>
            <a:endParaRPr lang="en-US" dirty="0"/>
          </a:p>
          <a:p>
            <a:r>
              <a:rPr lang="en-US" sz="2000" dirty="0"/>
              <a:t>Early meningitis symptoms may mimic the flu (influenza). Symptoms may develop over several hours or over a few days</a:t>
            </a:r>
            <a:r>
              <a:rPr lang="en-US" sz="2000" dirty="0" smtClean="0"/>
              <a:t>.</a:t>
            </a:r>
          </a:p>
          <a:p>
            <a:endParaRPr lang="en-US" sz="2000" dirty="0"/>
          </a:p>
          <a:p>
            <a:r>
              <a:rPr lang="en-US" sz="2400" b="1" u="sng" dirty="0">
                <a:solidFill>
                  <a:srgbClr val="C00000"/>
                </a:solidFill>
              </a:rPr>
              <a:t>Possible signs and symptoms in anyone older than the age of 2 include</a:t>
            </a:r>
            <a:r>
              <a:rPr lang="en-US" sz="2400" b="1" u="sng" dirty="0" smtClean="0">
                <a:solidFill>
                  <a:srgbClr val="C00000"/>
                </a:solidFill>
              </a:rPr>
              <a:t>: </a:t>
            </a:r>
            <a:r>
              <a:rPr lang="ar-JO" sz="2400" b="1" u="sng" dirty="0" smtClean="0">
                <a:solidFill>
                  <a:srgbClr val="C00000"/>
                </a:solidFill>
              </a:rPr>
              <a:t>مهماات</a:t>
            </a:r>
            <a:endParaRPr lang="en-US" b="1" u="sng" dirty="0">
              <a:solidFill>
                <a:srgbClr val="C00000"/>
              </a:solidFill>
            </a:endParaRPr>
          </a:p>
          <a:p>
            <a:r>
              <a:rPr lang="en-US" sz="2000" b="1" dirty="0"/>
              <a:t>Sudden high fever</a:t>
            </a:r>
          </a:p>
          <a:p>
            <a:r>
              <a:rPr lang="en-US" sz="2000" b="1" dirty="0"/>
              <a:t>Stiff neck</a:t>
            </a:r>
          </a:p>
          <a:p>
            <a:r>
              <a:rPr lang="en-US" sz="2000" b="1" dirty="0"/>
              <a:t>Severe headache that seems different from normal</a:t>
            </a:r>
          </a:p>
          <a:p>
            <a:r>
              <a:rPr lang="en-US" sz="2000" b="1" dirty="0"/>
              <a:t>Headache with nausea or vomiting</a:t>
            </a:r>
          </a:p>
          <a:p>
            <a:r>
              <a:rPr lang="en-US" sz="2000" b="1" dirty="0"/>
              <a:t>Confusion or difficulty concentrating</a:t>
            </a:r>
          </a:p>
          <a:p>
            <a:r>
              <a:rPr lang="en-US" sz="2000" b="1" dirty="0"/>
              <a:t>Seizures</a:t>
            </a:r>
          </a:p>
          <a:p>
            <a:r>
              <a:rPr lang="en-US" sz="2000" b="1" dirty="0"/>
              <a:t>Sleepiness or difficulty waking</a:t>
            </a:r>
          </a:p>
          <a:p>
            <a:r>
              <a:rPr lang="en-US" sz="2000" b="1" dirty="0"/>
              <a:t>Sensitivity to </a:t>
            </a:r>
            <a:r>
              <a:rPr lang="en-US" sz="2000" b="1" dirty="0" smtClean="0"/>
              <a:t>light (photophobia)</a:t>
            </a:r>
            <a:endParaRPr lang="en-US" sz="2000" b="1" dirty="0"/>
          </a:p>
          <a:p>
            <a:r>
              <a:rPr lang="en-US" sz="2000" b="1" dirty="0"/>
              <a:t>No appetite or thirst</a:t>
            </a:r>
          </a:p>
          <a:p>
            <a:r>
              <a:rPr lang="en-US" sz="2000" b="1" dirty="0"/>
              <a:t>Skin rash (sometimes, such as in meningococcal meningitis)</a:t>
            </a:r>
          </a:p>
          <a:p>
            <a:endParaRPr lang="en-US" dirty="0"/>
          </a:p>
        </p:txBody>
      </p:sp>
    </p:spTree>
    <p:extLst>
      <p:ext uri="{BB962C8B-B14F-4D97-AF65-F5344CB8AC3E}">
        <p14:creationId xmlns:p14="http://schemas.microsoft.com/office/powerpoint/2010/main" val="2867891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99" y="367469"/>
            <a:ext cx="10810430" cy="1261884"/>
          </a:xfrm>
          <a:prstGeom prst="rect">
            <a:avLst/>
          </a:prstGeom>
          <a:noFill/>
        </p:spPr>
        <p:txBody>
          <a:bodyPr wrap="square" rtlCol="0">
            <a:spAutoFit/>
          </a:bodyPr>
          <a:lstStyle/>
          <a:p>
            <a:r>
              <a:rPr lang="en-US" sz="2000" dirty="0"/>
              <a:t>Physical examination specifically for meningitis includes </a:t>
            </a:r>
            <a:r>
              <a:rPr lang="en-US" sz="2000" b="1" dirty="0"/>
              <a:t>assessing neck stiffness, </a:t>
            </a:r>
            <a:r>
              <a:rPr lang="en-US" sz="2000" b="1" dirty="0" smtClean="0"/>
              <a:t>testing   </a:t>
            </a:r>
            <a:r>
              <a:rPr lang="en-US" sz="2000" b="1" dirty="0"/>
              <a:t>for </a:t>
            </a:r>
            <a:r>
              <a:rPr lang="en-US" sz="2000" b="1" dirty="0" err="1"/>
              <a:t>Kernig</a:t>
            </a:r>
            <a:r>
              <a:rPr lang="en-US" sz="2000" b="1" dirty="0"/>
              <a:t> and </a:t>
            </a:r>
            <a:r>
              <a:rPr lang="en-US" sz="2000" b="1" dirty="0" err="1"/>
              <a:t>Brudzinski</a:t>
            </a:r>
            <a:r>
              <a:rPr lang="en-US" sz="2000" b="1" dirty="0"/>
              <a:t> signs, and assessing jolt accentuation of </a:t>
            </a:r>
            <a:r>
              <a:rPr lang="en-US" sz="2000" b="1" dirty="0" smtClean="0"/>
              <a:t>headache</a:t>
            </a:r>
            <a:r>
              <a:rPr lang="en-US" b="1" dirty="0" smtClean="0"/>
              <a:t>.</a:t>
            </a:r>
          </a:p>
          <a:p>
            <a:endParaRPr lang="en-US" b="1"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68" y="1518218"/>
            <a:ext cx="5080191" cy="5150142"/>
          </a:xfrm>
          <a:prstGeom prst="rect">
            <a:avLst/>
          </a:prstGeom>
        </p:spPr>
      </p:pic>
      <p:sp>
        <p:nvSpPr>
          <p:cNvPr id="4" name="TextBox 3"/>
          <p:cNvSpPr txBox="1"/>
          <p:nvPr/>
        </p:nvSpPr>
        <p:spPr>
          <a:xfrm>
            <a:off x="5448228" y="2469734"/>
            <a:ext cx="3136306" cy="2554545"/>
          </a:xfrm>
          <a:prstGeom prst="rect">
            <a:avLst/>
          </a:prstGeom>
          <a:noFill/>
        </p:spPr>
        <p:txBody>
          <a:bodyPr wrap="square" rtlCol="0">
            <a:spAutoFit/>
          </a:bodyPr>
          <a:lstStyle/>
          <a:p>
            <a:r>
              <a:rPr lang="en-US" sz="2000" dirty="0" smtClean="0"/>
              <a:t>These signs are positive in meningitis</a:t>
            </a:r>
          </a:p>
          <a:p>
            <a:endParaRPr lang="en-US" sz="2000" dirty="0"/>
          </a:p>
          <a:p>
            <a:endParaRPr lang="en-US" sz="2000" dirty="0" smtClean="0"/>
          </a:p>
          <a:p>
            <a:endParaRPr lang="en-US" sz="2000" dirty="0"/>
          </a:p>
          <a:p>
            <a:r>
              <a:rPr lang="ar-JO" sz="2000" dirty="0" smtClean="0"/>
              <a:t>بس اعرفوهم بشكل عام مع اسماءهم عشان اذا اجوا بالفاينل تعرفوا انه بحكي عن السحايا</a:t>
            </a:r>
            <a:r>
              <a:rPr lang="en-US" sz="2000" dirty="0" smtClean="0"/>
              <a:t>(meningitis)</a:t>
            </a:r>
            <a:endParaRPr lang="en-US" sz="2000" dirty="0"/>
          </a:p>
        </p:txBody>
      </p:sp>
    </p:spTree>
    <p:extLst>
      <p:ext uri="{BB962C8B-B14F-4D97-AF65-F5344CB8AC3E}">
        <p14:creationId xmlns:p14="http://schemas.microsoft.com/office/powerpoint/2010/main" val="293457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074" y="603629"/>
            <a:ext cx="10905290" cy="3271587"/>
          </a:xfrm>
          <a:prstGeom prst="rect">
            <a:avLst/>
          </a:prstGeom>
        </p:spPr>
      </p:pic>
      <p:pic>
        <p:nvPicPr>
          <p:cNvPr id="4" name="Picture 3"/>
          <p:cNvPicPr>
            <a:picLocks noChangeAspect="1"/>
          </p:cNvPicPr>
          <p:nvPr/>
        </p:nvPicPr>
        <p:blipFill>
          <a:blip r:embed="rId3"/>
          <a:stretch>
            <a:fillRect/>
          </a:stretch>
        </p:blipFill>
        <p:spPr>
          <a:xfrm>
            <a:off x="6074902" y="2269031"/>
            <a:ext cx="5333733" cy="4404000"/>
          </a:xfrm>
          <a:prstGeom prst="rect">
            <a:avLst/>
          </a:prstGeom>
        </p:spPr>
      </p:pic>
      <p:sp>
        <p:nvSpPr>
          <p:cNvPr id="5" name="TextBox 4"/>
          <p:cNvSpPr txBox="1"/>
          <p:nvPr/>
        </p:nvSpPr>
        <p:spPr>
          <a:xfrm>
            <a:off x="2760292" y="4401084"/>
            <a:ext cx="1649338" cy="769441"/>
          </a:xfrm>
          <a:prstGeom prst="rect">
            <a:avLst/>
          </a:prstGeom>
          <a:noFill/>
        </p:spPr>
        <p:txBody>
          <a:bodyPr wrap="square" rtlCol="0">
            <a:spAutoFit/>
          </a:bodyPr>
          <a:lstStyle/>
          <a:p>
            <a:r>
              <a:rPr lang="en-US" sz="4400" b="1" u="sng" dirty="0" smtClean="0"/>
              <a:t>c</a:t>
            </a:r>
            <a:endParaRPr lang="en-US" sz="4400" b="1" u="sng" dirty="0"/>
          </a:p>
        </p:txBody>
      </p:sp>
    </p:spTree>
    <p:extLst>
      <p:ext uri="{BB962C8B-B14F-4D97-AF65-F5344CB8AC3E}">
        <p14:creationId xmlns:p14="http://schemas.microsoft.com/office/powerpoint/2010/main" val="82726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7157" y="585616"/>
            <a:ext cx="10258214" cy="4319670"/>
          </a:xfrm>
          <a:prstGeom prst="rect">
            <a:avLst/>
          </a:prstGeom>
        </p:spPr>
      </p:pic>
      <p:pic>
        <p:nvPicPr>
          <p:cNvPr id="3" name="Picture 2"/>
          <p:cNvPicPr>
            <a:picLocks noChangeAspect="1"/>
          </p:cNvPicPr>
          <p:nvPr/>
        </p:nvPicPr>
        <p:blipFill>
          <a:blip r:embed="rId3"/>
          <a:stretch>
            <a:fillRect/>
          </a:stretch>
        </p:blipFill>
        <p:spPr>
          <a:xfrm>
            <a:off x="6497251" y="2246521"/>
            <a:ext cx="5162222" cy="3479162"/>
          </a:xfrm>
          <a:prstGeom prst="rect">
            <a:avLst/>
          </a:prstGeom>
        </p:spPr>
      </p:pic>
      <p:sp>
        <p:nvSpPr>
          <p:cNvPr id="4" name="TextBox 3"/>
          <p:cNvSpPr txBox="1"/>
          <p:nvPr/>
        </p:nvSpPr>
        <p:spPr>
          <a:xfrm>
            <a:off x="3221764" y="5153114"/>
            <a:ext cx="1572427" cy="769441"/>
          </a:xfrm>
          <a:prstGeom prst="rect">
            <a:avLst/>
          </a:prstGeom>
          <a:noFill/>
        </p:spPr>
        <p:txBody>
          <a:bodyPr wrap="square" rtlCol="0">
            <a:spAutoFit/>
          </a:bodyPr>
          <a:lstStyle/>
          <a:p>
            <a:r>
              <a:rPr lang="en-US" sz="4400" b="1" u="sng" dirty="0" smtClean="0"/>
              <a:t>e</a:t>
            </a:r>
            <a:endParaRPr lang="en-US" sz="4400" b="1" u="sng" dirty="0"/>
          </a:p>
        </p:txBody>
      </p:sp>
    </p:spTree>
    <p:extLst>
      <p:ext uri="{BB962C8B-B14F-4D97-AF65-F5344CB8AC3E}">
        <p14:creationId xmlns:p14="http://schemas.microsoft.com/office/powerpoint/2010/main" val="2452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056" y="211016"/>
            <a:ext cx="11401458" cy="3402623"/>
          </a:xfrm>
          <a:prstGeom prst="rect">
            <a:avLst/>
          </a:prstGeom>
        </p:spPr>
      </p:pic>
      <p:sp>
        <p:nvSpPr>
          <p:cNvPr id="3" name="TextBox 2"/>
          <p:cNvSpPr txBox="1"/>
          <p:nvPr/>
        </p:nvSpPr>
        <p:spPr>
          <a:xfrm>
            <a:off x="6614445" y="1558384"/>
            <a:ext cx="1495514" cy="707886"/>
          </a:xfrm>
          <a:prstGeom prst="rect">
            <a:avLst/>
          </a:prstGeom>
          <a:noFill/>
        </p:spPr>
        <p:txBody>
          <a:bodyPr wrap="square" rtlCol="0">
            <a:spAutoFit/>
          </a:bodyPr>
          <a:lstStyle/>
          <a:p>
            <a:r>
              <a:rPr lang="en-US" sz="4000" b="1" u="sng" dirty="0" smtClean="0"/>
              <a:t>d</a:t>
            </a:r>
            <a:endParaRPr lang="en-US" sz="4000" b="1" u="sng" dirty="0"/>
          </a:p>
        </p:txBody>
      </p:sp>
      <p:pic>
        <p:nvPicPr>
          <p:cNvPr id="4" name="Picture 3"/>
          <p:cNvPicPr>
            <a:picLocks noChangeAspect="1"/>
          </p:cNvPicPr>
          <p:nvPr/>
        </p:nvPicPr>
        <p:blipFill>
          <a:blip r:embed="rId3"/>
          <a:stretch>
            <a:fillRect/>
          </a:stretch>
        </p:blipFill>
        <p:spPr>
          <a:xfrm>
            <a:off x="1199749" y="4433486"/>
            <a:ext cx="8220075" cy="1905000"/>
          </a:xfrm>
          <a:prstGeom prst="rect">
            <a:avLst/>
          </a:prstGeom>
        </p:spPr>
      </p:pic>
    </p:spTree>
    <p:extLst>
      <p:ext uri="{BB962C8B-B14F-4D97-AF65-F5344CB8AC3E}">
        <p14:creationId xmlns:p14="http://schemas.microsoft.com/office/powerpoint/2010/main" val="168456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056" y="325316"/>
            <a:ext cx="11441621" cy="3244773"/>
          </a:xfrm>
          <a:prstGeom prst="rect">
            <a:avLst/>
          </a:prstGeom>
        </p:spPr>
      </p:pic>
      <p:sp>
        <p:nvSpPr>
          <p:cNvPr id="3" name="TextBox 2"/>
          <p:cNvSpPr txBox="1"/>
          <p:nvPr/>
        </p:nvSpPr>
        <p:spPr>
          <a:xfrm>
            <a:off x="5298393" y="1726250"/>
            <a:ext cx="1384418" cy="646331"/>
          </a:xfrm>
          <a:prstGeom prst="rect">
            <a:avLst/>
          </a:prstGeom>
          <a:noFill/>
        </p:spPr>
        <p:txBody>
          <a:bodyPr wrap="square" rtlCol="0">
            <a:spAutoFit/>
          </a:bodyPr>
          <a:lstStyle/>
          <a:p>
            <a:r>
              <a:rPr lang="en-US" sz="3600" b="1" u="sng" dirty="0" smtClean="0"/>
              <a:t>a</a:t>
            </a:r>
            <a:endParaRPr lang="en-US" sz="3600" b="1" u="sng" dirty="0"/>
          </a:p>
        </p:txBody>
      </p:sp>
      <p:sp>
        <p:nvSpPr>
          <p:cNvPr id="4" name="TextBox 3"/>
          <p:cNvSpPr txBox="1"/>
          <p:nvPr/>
        </p:nvSpPr>
        <p:spPr>
          <a:xfrm>
            <a:off x="1700613" y="3973794"/>
            <a:ext cx="4554908" cy="1200329"/>
          </a:xfrm>
          <a:prstGeom prst="rect">
            <a:avLst/>
          </a:prstGeom>
          <a:noFill/>
        </p:spPr>
        <p:txBody>
          <a:bodyPr wrap="square" rtlCol="0">
            <a:spAutoFit/>
          </a:bodyPr>
          <a:lstStyle/>
          <a:p>
            <a:r>
              <a:rPr lang="en-US" sz="2400" dirty="0" smtClean="0"/>
              <a:t>Suspected meningitis!</a:t>
            </a:r>
          </a:p>
          <a:p>
            <a:endParaRPr lang="en-US" sz="2400" dirty="0"/>
          </a:p>
          <a:p>
            <a:r>
              <a:rPr lang="en-US" sz="2400" dirty="0" smtClean="0"/>
              <a:t>So you should do </a:t>
            </a:r>
            <a:r>
              <a:rPr lang="en-US" sz="2400" dirty="0" err="1" smtClean="0"/>
              <a:t>kernig's</a:t>
            </a:r>
            <a:r>
              <a:rPr lang="en-US" sz="2400" dirty="0" smtClean="0"/>
              <a:t> sign</a:t>
            </a:r>
            <a:endParaRPr lang="en-US" sz="2400" dirty="0"/>
          </a:p>
        </p:txBody>
      </p:sp>
    </p:spTree>
    <p:extLst>
      <p:ext uri="{BB962C8B-B14F-4D97-AF65-F5344CB8AC3E}">
        <p14:creationId xmlns:p14="http://schemas.microsoft.com/office/powerpoint/2010/main" val="309273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896" y="274233"/>
            <a:ext cx="11193382" cy="4459863"/>
          </a:xfrm>
          <a:prstGeom prst="rect">
            <a:avLst/>
          </a:prstGeom>
        </p:spPr>
      </p:pic>
      <p:sp>
        <p:nvSpPr>
          <p:cNvPr id="3" name="TextBox 2"/>
          <p:cNvSpPr txBox="1"/>
          <p:nvPr/>
        </p:nvSpPr>
        <p:spPr>
          <a:xfrm>
            <a:off x="6862273" y="3717421"/>
            <a:ext cx="1598063" cy="646331"/>
          </a:xfrm>
          <a:prstGeom prst="rect">
            <a:avLst/>
          </a:prstGeom>
          <a:noFill/>
        </p:spPr>
        <p:txBody>
          <a:bodyPr wrap="square" rtlCol="0">
            <a:spAutoFit/>
          </a:bodyPr>
          <a:lstStyle/>
          <a:p>
            <a:r>
              <a:rPr lang="en-US" sz="3600" b="1" u="sng" dirty="0" smtClean="0"/>
              <a:t>d</a:t>
            </a:r>
            <a:endParaRPr lang="en-US" sz="3600" b="1" u="sng" dirty="0"/>
          </a:p>
        </p:txBody>
      </p:sp>
      <p:pic>
        <p:nvPicPr>
          <p:cNvPr id="4" name="Picture 3"/>
          <p:cNvPicPr>
            <a:picLocks noChangeAspect="1"/>
          </p:cNvPicPr>
          <p:nvPr/>
        </p:nvPicPr>
        <p:blipFill>
          <a:blip r:embed="rId3"/>
          <a:stretch>
            <a:fillRect/>
          </a:stretch>
        </p:blipFill>
        <p:spPr>
          <a:xfrm>
            <a:off x="833971" y="4615165"/>
            <a:ext cx="7626365" cy="1817458"/>
          </a:xfrm>
          <a:prstGeom prst="rect">
            <a:avLst/>
          </a:prstGeom>
        </p:spPr>
      </p:pic>
      <p:sp>
        <p:nvSpPr>
          <p:cNvPr id="5" name="TextBox 4"/>
          <p:cNvSpPr txBox="1"/>
          <p:nvPr/>
        </p:nvSpPr>
        <p:spPr>
          <a:xfrm>
            <a:off x="8545794" y="4734096"/>
            <a:ext cx="2153541" cy="1938992"/>
          </a:xfrm>
          <a:prstGeom prst="rect">
            <a:avLst/>
          </a:prstGeom>
          <a:noFill/>
        </p:spPr>
        <p:txBody>
          <a:bodyPr wrap="square" rtlCol="0">
            <a:spAutoFit/>
          </a:bodyPr>
          <a:lstStyle/>
          <a:p>
            <a:r>
              <a:rPr lang="en-US" sz="2000" dirty="0" smtClean="0"/>
              <a:t>While the response from the opposite eye called consensual or indirect response</a:t>
            </a:r>
            <a:endParaRPr lang="en-US" sz="2000" dirty="0"/>
          </a:p>
        </p:txBody>
      </p:sp>
    </p:spTree>
    <p:extLst>
      <p:ext uri="{BB962C8B-B14F-4D97-AF65-F5344CB8AC3E}">
        <p14:creationId xmlns:p14="http://schemas.microsoft.com/office/powerpoint/2010/main" val="272935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438" y="281401"/>
            <a:ext cx="11065222" cy="4205141"/>
          </a:xfrm>
          <a:prstGeom prst="rect">
            <a:avLst/>
          </a:prstGeom>
        </p:spPr>
      </p:pic>
      <p:sp>
        <p:nvSpPr>
          <p:cNvPr id="3" name="TextBox 2"/>
          <p:cNvSpPr txBox="1"/>
          <p:nvPr/>
        </p:nvSpPr>
        <p:spPr>
          <a:xfrm>
            <a:off x="5127477" y="1845892"/>
            <a:ext cx="1803162" cy="1323439"/>
          </a:xfrm>
          <a:prstGeom prst="rect">
            <a:avLst/>
          </a:prstGeom>
          <a:noFill/>
        </p:spPr>
        <p:txBody>
          <a:bodyPr wrap="square" rtlCol="0">
            <a:spAutoFit/>
          </a:bodyPr>
          <a:lstStyle/>
          <a:p>
            <a:r>
              <a:rPr lang="en-US" sz="4000" b="1" u="sng" dirty="0" smtClean="0"/>
              <a:t>C it is UMNL</a:t>
            </a:r>
            <a:endParaRPr lang="en-US" sz="4000" b="1" u="sng" dirty="0"/>
          </a:p>
        </p:txBody>
      </p:sp>
    </p:spTree>
    <p:extLst>
      <p:ext uri="{BB962C8B-B14F-4D97-AF65-F5344CB8AC3E}">
        <p14:creationId xmlns:p14="http://schemas.microsoft.com/office/powerpoint/2010/main" val="220947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733" y="298812"/>
            <a:ext cx="11824520" cy="4046233"/>
          </a:xfrm>
          <a:prstGeom prst="rect">
            <a:avLst/>
          </a:prstGeom>
        </p:spPr>
      </p:pic>
      <p:sp>
        <p:nvSpPr>
          <p:cNvPr id="3" name="TextBox 2"/>
          <p:cNvSpPr txBox="1"/>
          <p:nvPr/>
        </p:nvSpPr>
        <p:spPr>
          <a:xfrm>
            <a:off x="7605757" y="2256090"/>
            <a:ext cx="1572426" cy="707886"/>
          </a:xfrm>
          <a:prstGeom prst="rect">
            <a:avLst/>
          </a:prstGeom>
          <a:noFill/>
        </p:spPr>
        <p:txBody>
          <a:bodyPr wrap="square" rtlCol="0">
            <a:spAutoFit/>
          </a:bodyPr>
          <a:lstStyle/>
          <a:p>
            <a:r>
              <a:rPr lang="en-US" sz="4000" b="1" u="sng" dirty="0" smtClean="0"/>
              <a:t>C</a:t>
            </a:r>
            <a:endParaRPr lang="en-US" sz="4000" b="1" u="sng" dirty="0"/>
          </a:p>
        </p:txBody>
      </p:sp>
    </p:spTree>
    <p:extLst>
      <p:ext uri="{BB962C8B-B14F-4D97-AF65-F5344CB8AC3E}">
        <p14:creationId xmlns:p14="http://schemas.microsoft.com/office/powerpoint/2010/main" val="61997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bit - Contents , Contents and Extraocular muscles , Anatomy 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074" y="302915"/>
            <a:ext cx="5826482" cy="37140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1114" y="4358355"/>
            <a:ext cx="10648060" cy="1384995"/>
          </a:xfrm>
          <a:prstGeom prst="rect">
            <a:avLst/>
          </a:prstGeom>
          <a:noFill/>
        </p:spPr>
        <p:txBody>
          <a:bodyPr wrap="square" rtlCol="0">
            <a:spAutoFit/>
          </a:bodyPr>
          <a:lstStyle/>
          <a:p>
            <a:r>
              <a:rPr lang="en-US" sz="2800" dirty="0"/>
              <a:t>all of them </a:t>
            </a:r>
            <a:r>
              <a:rPr lang="en-US" sz="2800" dirty="0" smtClean="0"/>
              <a:t>innervated </a:t>
            </a:r>
            <a:r>
              <a:rPr lang="en-US" sz="2800" dirty="0"/>
              <a:t>by oculomotor ( CN 3 </a:t>
            </a:r>
            <a:r>
              <a:rPr lang="en-US" sz="2800" dirty="0" smtClean="0"/>
              <a:t>)</a:t>
            </a:r>
          </a:p>
          <a:p>
            <a:r>
              <a:rPr lang="en-US" sz="2800" dirty="0" smtClean="0"/>
              <a:t>Except </a:t>
            </a:r>
            <a:r>
              <a:rPr lang="en-US" sz="2800" dirty="0"/>
              <a:t>Lateral rectus (abducent cn 6) Superior oblique ( trochlear cn 4) Exceptions ( LR6 SO4)</a:t>
            </a:r>
            <a:endParaRPr lang="en-US" sz="2800" dirty="0"/>
          </a:p>
        </p:txBody>
      </p:sp>
    </p:spTree>
    <p:extLst>
      <p:ext uri="{BB962C8B-B14F-4D97-AF65-F5344CB8AC3E}">
        <p14:creationId xmlns:p14="http://schemas.microsoft.com/office/powerpoint/2010/main" val="3409204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284</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Neuro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ONE BY ONE</cp:lastModifiedBy>
  <cp:revision>11</cp:revision>
  <dcterms:created xsi:type="dcterms:W3CDTF">2022-08-08T10:53:02Z</dcterms:created>
  <dcterms:modified xsi:type="dcterms:W3CDTF">2022-08-08T14:34:33Z</dcterms:modified>
</cp:coreProperties>
</file>