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2"/>
  </p:notesMasterIdLst>
  <p:sldIdLst>
    <p:sldId id="335" r:id="rId3"/>
    <p:sldId id="257" r:id="rId4"/>
    <p:sldId id="331" r:id="rId5"/>
    <p:sldId id="332" r:id="rId6"/>
    <p:sldId id="260" r:id="rId7"/>
    <p:sldId id="262" r:id="rId8"/>
    <p:sldId id="333" r:id="rId9"/>
    <p:sldId id="295" r:id="rId10"/>
    <p:sldId id="298" r:id="rId11"/>
    <p:sldId id="296" r:id="rId12"/>
    <p:sldId id="264" r:id="rId13"/>
    <p:sldId id="334" r:id="rId14"/>
    <p:sldId id="267" r:id="rId15"/>
    <p:sldId id="269" r:id="rId16"/>
    <p:sldId id="278" r:id="rId17"/>
    <p:sldId id="266" r:id="rId18"/>
    <p:sldId id="276" r:id="rId19"/>
    <p:sldId id="268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FFCC"/>
    <a:srgbClr val="33CC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47" autoAdjust="0"/>
    <p:restoredTop sz="97208"/>
  </p:normalViewPr>
  <p:slideViewPr>
    <p:cSldViewPr showGuides="1">
      <p:cViewPr>
        <p:scale>
          <a:sx n="76" d="100"/>
          <a:sy n="76" d="100"/>
        </p:scale>
        <p:origin x="-163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4710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60466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+mn-ea"/>
        <a:cs typeface="Times New Roman" panose="0202060305040502030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+mn-ea"/>
        <a:cs typeface="Times New Roman" panose="0202060305040502030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+mn-ea"/>
        <a:cs typeface="Times New Roman" panose="0202060305040502030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+mn-ea"/>
        <a:cs typeface="Times New Roman" panose="0202060305040502030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+mn-ea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17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>
            <a:solidFill>
              <a:schemeClr val="tx1">
                <a:alpha val="100000"/>
              </a:schemeClr>
            </a:solidFill>
          </a:ln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2075" tIns="46038" rIns="92075" bIns="46038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646833-903D-4A7D-B3BD-5A1653D4A8B4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 idx="4294967295"/>
          </p:nvPr>
        </p:nvSpPr>
        <p:spPr>
          <a:xfrm>
            <a:off x="1144588" y="687388"/>
            <a:ext cx="4568825" cy="3425825"/>
          </a:xfrm>
          <a:ln w="12700">
            <a:solidFill>
              <a:schemeClr val="tx1"/>
            </a:solidFill>
          </a:ln>
        </p:spPr>
      </p:sp>
      <p:sp>
        <p:nvSpPr>
          <p:cNvPr id="22531" name="Rectangle 3"/>
          <p:cNvSpPr>
            <a:spLocks noChangeArrowheads="1"/>
          </p:cNvSpPr>
          <p:nvPr>
            <p:ph type="body" idx="4294967295"/>
          </p:nvPr>
        </p:nvSpPr>
        <p:spPr/>
        <p:txBody>
          <a:bodyPr lIns="92075" tIns="46038" rIns="92075" bIns="46038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6AD65-461C-43A6-BE61-5444915BD8D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27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A8019-CE08-4CA4-B4D1-4848965549A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34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235C7-FEDE-4D2A-962A-DA65EB5D908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6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CE44E-C5D3-4219-9955-2876F3DE40A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06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C4C2A-2CEA-4433-A1FC-F5E74AE8098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9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DDB8D-E7EC-4DCE-921B-EB1AA90EF95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2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DA6B9-F454-4466-9CD7-93F4E77C094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75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78141-0063-4A4D-8867-F9693C07DB7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FB700-623F-4F18-A286-F048BF5EC5D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28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C9AD4-5F18-49BE-B2C2-1AF5260AAF8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67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2E1DE-64DF-46FB-BFF8-03812F9306E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1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026"/>
          <p:cNvSpPr>
            <a:spLocks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SimSun" pitchFamily="2" charset="-122"/>
              </a:defRPr>
            </a:lvl1pPr>
          </a:lstStyle>
          <a:p>
            <a:endParaRPr lang="en-US" altLang="zh-CN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SimSun" pitchFamily="2" charset="-122"/>
              </a:defRPr>
            </a:lvl1pPr>
          </a:lstStyle>
          <a:p>
            <a:endParaRPr lang="en-US" altLang="zh-CN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fld id="{A601AA51-D44A-4F7B-A1C8-E0CC9CC65AD7}" type="slidenum">
              <a:rPr lang="en-US" altLang="zh-CN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/>
              <a:t>‹#›</a:t>
            </a:fld>
            <a:endParaRPr lang="en-US" altLang="zh-CN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0"/>
            <a:ext cx="7486650" cy="1634490"/>
          </a:xfrm>
        </p:spPr>
        <p:txBody>
          <a:bodyPr/>
          <a:lstStyle/>
          <a:p>
            <a:r>
              <a:rPr lang="en-US" sz="8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Gabriola" panose="04040605051002020D02" charset="0"/>
                <a:cs typeface="Gabriola" panose="04040605051002020D02" charset="0"/>
              </a:rPr>
              <a:t>glaucoma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31596496_2786589934991076_3662075184268081823_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85" y="1634490"/>
            <a:ext cx="7199630" cy="430974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092835" y="6157595"/>
            <a:ext cx="4926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ABLA SULTAN QUDAH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186046_2777195008996491_1952723227771928576_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463550"/>
            <a:ext cx="8982075" cy="61607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Classification </a:t>
            </a:r>
          </a:p>
        </p:txBody>
      </p:sp>
      <p:sp>
        <p:nvSpPr>
          <p:cNvPr id="15363" name="Rectangle 3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80000"/>
            </a:pPr>
            <a:r>
              <a:rPr sz="4400" dirty="0">
                <a:solidFill>
                  <a:srgbClr val="FF0000"/>
                </a:solidFill>
                <a:latin typeface="Gabriola" panose="04040605051002020D02" charset="0"/>
                <a:ea typeface="Times New Roman" panose="02020603050405020304" charset="0"/>
                <a:cs typeface="Gabriola" panose="04040605051002020D02" charset="0"/>
              </a:rPr>
              <a:t>Primary : </a:t>
            </a:r>
          </a:p>
          <a:p>
            <a:pPr marL="0" indent="0" eaLnBrk="1" hangingPunct="1">
              <a:buSzPct val="80000"/>
              <a:buNone/>
            </a:pPr>
            <a:r>
              <a:rPr dirty="0">
                <a:latin typeface="Gabriola" panose="04040605051002020D02" charset="0"/>
                <a:ea typeface="Times New Roman" panose="02020603050405020304" charset="0"/>
                <a:cs typeface="Gabriola" panose="04040605051002020D02" charset="0"/>
              </a:rPr>
              <a:t>    * Open Angle </a:t>
            </a:r>
          </a:p>
          <a:p>
            <a:pPr eaLnBrk="1" hangingPunct="1">
              <a:buSzPct val="80000"/>
              <a:buNone/>
            </a:pPr>
            <a:r>
              <a:rPr dirty="0">
                <a:latin typeface="Gabriola" panose="04040605051002020D02" charset="0"/>
                <a:ea typeface="Times New Roman" panose="02020603050405020304" charset="0"/>
                <a:cs typeface="Gabriola" panose="04040605051002020D02" charset="0"/>
              </a:rPr>
              <a:t>    *Closed angle </a:t>
            </a:r>
          </a:p>
        </p:txBody>
      </p:sp>
      <p:sp>
        <p:nvSpPr>
          <p:cNvPr id="15364" name="Rectangle 4"/>
          <p:cNvSpPr>
            <a:spLocks noGrp="1"/>
          </p:cNvSpPr>
          <p:nvPr>
            <p:ph sz="half" idx="2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80000"/>
            </a:pPr>
            <a:r>
              <a:rPr sz="4000" dirty="0">
                <a:solidFill>
                  <a:srgbClr val="FF0000"/>
                </a:solidFill>
                <a:latin typeface="Gabriola" panose="04040605051002020D02" charset="0"/>
                <a:ea typeface="Times New Roman" panose="02020603050405020304" charset="0"/>
                <a:cs typeface="Gabriola" panose="04040605051002020D02" charset="0"/>
              </a:rPr>
              <a:t>Secondary :</a:t>
            </a:r>
            <a:endParaRPr sz="2400" dirty="0">
              <a:solidFill>
                <a:srgbClr val="FF0000"/>
              </a:solidFill>
              <a:latin typeface="Gabriola" panose="04040605051002020D02" charset="0"/>
              <a:ea typeface="Times New Roman" panose="02020603050405020304" charset="0"/>
              <a:cs typeface="Gabriola" panose="04040605051002020D02" charset="0"/>
            </a:endParaRPr>
          </a:p>
          <a:p>
            <a:pPr eaLnBrk="1" hangingPunct="1">
              <a:buSzPct val="80000"/>
              <a:buNone/>
            </a:pPr>
            <a:r>
              <a:rPr sz="2400" dirty="0">
                <a:latin typeface="Gabriola" panose="04040605051002020D02" charset="0"/>
                <a:ea typeface="Times New Roman" panose="02020603050405020304" charset="0"/>
                <a:cs typeface="Gabriola" panose="04040605051002020D02" charset="0"/>
              </a:rPr>
              <a:t>           * Trauma </a:t>
            </a:r>
          </a:p>
          <a:p>
            <a:pPr eaLnBrk="1" hangingPunct="1">
              <a:buSzPct val="80000"/>
              <a:buNone/>
            </a:pPr>
            <a:r>
              <a:rPr sz="2400" dirty="0">
                <a:latin typeface="Gabriola" panose="04040605051002020D02" charset="0"/>
                <a:ea typeface="Times New Roman" panose="02020603050405020304" charset="0"/>
                <a:cs typeface="Gabriola" panose="04040605051002020D02" charset="0"/>
              </a:rPr>
              <a:t>           * Inflammation </a:t>
            </a:r>
          </a:p>
          <a:p>
            <a:pPr eaLnBrk="1" hangingPunct="1">
              <a:buSzPct val="80000"/>
              <a:buNone/>
            </a:pPr>
            <a:r>
              <a:rPr sz="2400" dirty="0">
                <a:latin typeface="Gabriola" panose="04040605051002020D02" charset="0"/>
                <a:ea typeface="Times New Roman" panose="02020603050405020304" charset="0"/>
                <a:cs typeface="Gabriola" panose="04040605051002020D02" charset="0"/>
              </a:rPr>
              <a:t>           * Post surgery </a:t>
            </a:r>
          </a:p>
          <a:p>
            <a:pPr eaLnBrk="1" hangingPunct="1">
              <a:buSzPct val="80000"/>
              <a:buNone/>
            </a:pPr>
            <a:r>
              <a:rPr sz="2400" dirty="0">
                <a:latin typeface="Gabriola" panose="04040605051002020D02" charset="0"/>
                <a:ea typeface="Times New Roman" panose="02020603050405020304" charset="0"/>
                <a:cs typeface="Gabriola" panose="04040605051002020D02" charset="0"/>
              </a:rPr>
              <a:t>           * Raised episcleral venous pressure </a:t>
            </a:r>
          </a:p>
          <a:p>
            <a:pPr eaLnBrk="1" hangingPunct="1">
              <a:buSzPct val="80000"/>
              <a:buNone/>
            </a:pPr>
            <a:r>
              <a:rPr sz="2400" dirty="0">
                <a:latin typeface="Gabriola" panose="04040605051002020D02" charset="0"/>
                <a:ea typeface="Times New Roman" panose="02020603050405020304" charset="0"/>
                <a:cs typeface="Gabriola" panose="04040605051002020D02" charset="0"/>
              </a:rPr>
              <a:t>          * Steroid induced 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5574030"/>
            <a:ext cx="8720455" cy="1162685"/>
          </a:xfrm>
        </p:spPr>
        <p:txBody>
          <a:bodyPr/>
          <a:lstStyle/>
          <a:p>
            <a:pPr algn="l"/>
            <a:r>
              <a:rPr sz="1600" b="1" dirty="0">
                <a:sym typeface="+mn-ea"/>
              </a:rPr>
              <a:t>the iris is clear of the trabecular meshwork           </a:t>
            </a:r>
            <a:r>
              <a:rPr sz="1400" b="1" dirty="0">
                <a:sym typeface="+mn-ea"/>
              </a:rPr>
              <a:t> the iris is covering the trabecular meshwork  </a:t>
            </a:r>
            <a:r>
              <a:rPr sz="1400" b="1" dirty="0"/>
              <a:t/>
            </a:r>
            <a:br>
              <a:rPr sz="1400" b="1" dirty="0"/>
            </a:br>
            <a:r>
              <a:rPr sz="1400" b="1" dirty="0">
                <a:sym typeface="+mn-ea"/>
              </a:rPr>
              <a:t> </a:t>
            </a:r>
            <a:r>
              <a:rPr sz="1400" b="1" dirty="0"/>
              <a:t/>
            </a:r>
            <a:br>
              <a:rPr sz="1400" b="1" dirty="0"/>
            </a:br>
            <a:endParaRPr lang="en-US" sz="1400" b="1"/>
          </a:p>
        </p:txBody>
      </p:sp>
      <p:pic>
        <p:nvPicPr>
          <p:cNvPr id="5" name="Content Placeholder 4" descr="131339274_2036859559954141_2913850097291072678_n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50620"/>
            <a:ext cx="4352290" cy="4423410"/>
          </a:xfrm>
          <a:prstGeom prst="rect">
            <a:avLst/>
          </a:prstGeom>
        </p:spPr>
      </p:pic>
      <p:pic>
        <p:nvPicPr>
          <p:cNvPr id="8" name="Content Placeholder 7" descr="131377306_768093910456198_5358360438982436446_n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0405" y="1315720"/>
            <a:ext cx="4438015" cy="422656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420495" y="0"/>
            <a:ext cx="6302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Gabriola" panose="04040605051002020D02" charset="0"/>
                <a:cs typeface="Gabriola" panose="04040605051002020D02" charset="0"/>
              </a:rPr>
              <a:t>primary glaucoma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28600" y="652145"/>
            <a:ext cx="7476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>
                <a:sym typeface="+mn-ea"/>
              </a:rPr>
              <a:t>ANGLE  the iridocorneal angle  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PATHOGENESIS </a:t>
            </a:r>
            <a:br>
              <a:rPr kumimoji="0" lang="en-US" sz="3600" b="1" i="0" u="none" strike="noStrike" kern="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open angle 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</a:pPr>
            <a:r>
              <a:rPr dirty="0">
                <a:latin typeface="Gabriola" panose="04040605051002020D02" charset="0"/>
                <a:cs typeface="Gabriola" panose="04040605051002020D02" charset="0"/>
              </a:rPr>
              <a:t>In OAG the trabecular meshwork </a:t>
            </a:r>
            <a:r>
              <a:rPr b="1" dirty="0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appears normal</a:t>
            </a:r>
            <a:r>
              <a:rPr dirty="0">
                <a:latin typeface="Gabriola" panose="04040605051002020D02" charset="0"/>
                <a:cs typeface="Gabriola" panose="04040605051002020D02" charset="0"/>
              </a:rPr>
              <a:t> but offers an increased resistance to the outflow</a:t>
            </a:r>
            <a:r>
              <a:rPr b="1" dirty="0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 due to :</a:t>
            </a:r>
          </a:p>
          <a:p>
            <a:pPr eaLnBrk="1" hangingPunct="1">
              <a:lnSpc>
                <a:spcPct val="90000"/>
              </a:lnSpc>
            </a:pPr>
            <a:endParaRPr b="1" dirty="0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dirty="0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1*</a:t>
            </a:r>
            <a:r>
              <a:rPr dirty="0">
                <a:latin typeface="Gabriola" panose="04040605051002020D02" charset="0"/>
                <a:cs typeface="Gabriola" panose="04040605051002020D02" charset="0"/>
              </a:rPr>
              <a:t> Thickening of the trabecular lamellae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dirty="0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2*</a:t>
            </a:r>
            <a:r>
              <a:rPr dirty="0">
                <a:latin typeface="Gabriola" panose="04040605051002020D02" charset="0"/>
                <a:cs typeface="Gabriola" panose="04040605051002020D02" charset="0"/>
              </a:rPr>
              <a:t>Reduction in the number of lining trabecular cells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dirty="0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3</a:t>
            </a:r>
            <a:r>
              <a:rPr dirty="0">
                <a:latin typeface="Gabriola" panose="04040605051002020D02" charset="0"/>
                <a:cs typeface="Gabriola" panose="04040605051002020D02" charset="0"/>
              </a:rPr>
              <a:t>*Increased extracellular materials in the trabecular meshwork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PATHOGENESIS </a:t>
            </a:r>
            <a:br>
              <a:rPr kumimoji="0" lang="en-US" sz="3600" b="1" i="0" u="none" strike="noStrike" kern="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angle closure 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dirty="0">
                <a:latin typeface="Gabriola" panose="04040605051002020D02" charset="0"/>
                <a:cs typeface="Gabriola" panose="04040605051002020D02" charset="0"/>
              </a:rPr>
              <a:t>Usually small eyes ( hypermetropic ) with shallow  anterior chamber where the iris configuration at the pupillary margin provides resistance to outflow leading to accumulation of aqueous posterior to the iris </a:t>
            </a:r>
            <a:r>
              <a:rPr dirty="0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 leading to anterior bowing of the peripheral iris closing the angle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My Documents\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8991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 descr="C:\My Documents\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91440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How to examine the ANGLE 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dirty="0">
                <a:latin typeface="Gabriola" panose="04040605051002020D02" charset="0"/>
                <a:cs typeface="Gabriola" panose="04040605051002020D02" charset="0"/>
              </a:rPr>
              <a:t>Using  special lenses which allows visualization of the angle structure to determine whether the angle configuration in of closed or open .</a:t>
            </a:r>
          </a:p>
          <a:p>
            <a:pPr eaLnBrk="1" hangingPunct="1"/>
            <a:r>
              <a:rPr dirty="0">
                <a:latin typeface="Gabriola" panose="04040605051002020D02" charset="0"/>
                <a:cs typeface="Gabriola" panose="04040605051002020D02" charset="0"/>
              </a:rPr>
              <a:t>These lenses are called </a:t>
            </a:r>
            <a:r>
              <a:rPr b="1" dirty="0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Gonio  lenses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/>
          <p:nvPr/>
        </p:nvSpPr>
        <p:spPr>
          <a:xfrm>
            <a:off x="3251200" y="74613"/>
            <a:ext cx="2780030" cy="706755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Goniolenses</a:t>
            </a:r>
          </a:p>
        </p:txBody>
      </p:sp>
      <p:sp>
        <p:nvSpPr>
          <p:cNvPr id="18435" name="Rectangle 3"/>
          <p:cNvSpPr/>
          <p:nvPr/>
        </p:nvSpPr>
        <p:spPr>
          <a:xfrm>
            <a:off x="2124075" y="685800"/>
            <a:ext cx="1573213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b="1" dirty="0">
                <a:solidFill>
                  <a:schemeClr val="hlink"/>
                </a:solidFill>
                <a:latin typeface="Times New Roman" panose="02020603050405020304" charset="0"/>
              </a:rPr>
              <a:t>Goldmann</a:t>
            </a:r>
          </a:p>
        </p:txBody>
      </p:sp>
      <p:sp>
        <p:nvSpPr>
          <p:cNvPr id="18436" name="Rectangle 4"/>
          <p:cNvSpPr/>
          <p:nvPr/>
        </p:nvSpPr>
        <p:spPr>
          <a:xfrm>
            <a:off x="920750" y="4784725"/>
            <a:ext cx="2257425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SzPct val="60000"/>
              <a:buChar char="•"/>
            </a:pPr>
            <a:r>
              <a:rPr sz="1800" b="1" dirty="0">
                <a:latin typeface="Times New Roman" panose="02020603050405020304" charset="0"/>
              </a:rPr>
              <a:t>  Single or triple mirror</a:t>
            </a:r>
          </a:p>
        </p:txBody>
      </p:sp>
      <p:sp>
        <p:nvSpPr>
          <p:cNvPr id="18437" name="Rectangle 5"/>
          <p:cNvSpPr/>
          <p:nvPr/>
        </p:nvSpPr>
        <p:spPr>
          <a:xfrm>
            <a:off x="6022975" y="715963"/>
            <a:ext cx="84455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b="1" dirty="0">
                <a:solidFill>
                  <a:schemeClr val="hlink"/>
                </a:solidFill>
                <a:latin typeface="Times New Roman" panose="02020603050405020304" charset="0"/>
              </a:rPr>
              <a:t>Zeiss</a:t>
            </a:r>
          </a:p>
        </p:txBody>
      </p:sp>
      <p:sp>
        <p:nvSpPr>
          <p:cNvPr id="18438" name="Rectangle 6"/>
          <p:cNvSpPr/>
          <p:nvPr/>
        </p:nvSpPr>
        <p:spPr>
          <a:xfrm>
            <a:off x="920750" y="5089525"/>
            <a:ext cx="3154363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SzPct val="60000"/>
              <a:buChar char="•"/>
            </a:pPr>
            <a:r>
              <a:rPr sz="1800" b="1" dirty="0">
                <a:latin typeface="Times New Roman" panose="02020603050405020304" charset="0"/>
              </a:rPr>
              <a:t>  Contact surface diameter 12 mm</a:t>
            </a:r>
          </a:p>
        </p:txBody>
      </p:sp>
      <p:sp>
        <p:nvSpPr>
          <p:cNvPr id="18439" name="Rectangle 7"/>
          <p:cNvSpPr/>
          <p:nvPr/>
        </p:nvSpPr>
        <p:spPr>
          <a:xfrm>
            <a:off x="920750" y="5394325"/>
            <a:ext cx="2816225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SzPct val="60000"/>
              <a:buChar char="•"/>
            </a:pPr>
            <a:r>
              <a:rPr sz="1800" b="1" dirty="0">
                <a:latin typeface="Times New Roman" panose="02020603050405020304" charset="0"/>
              </a:rPr>
              <a:t>  Coupling substance required</a:t>
            </a:r>
          </a:p>
        </p:txBody>
      </p:sp>
      <p:sp>
        <p:nvSpPr>
          <p:cNvPr id="18440" name="Rectangle 8"/>
          <p:cNvSpPr/>
          <p:nvPr/>
        </p:nvSpPr>
        <p:spPr>
          <a:xfrm>
            <a:off x="4605338" y="4784725"/>
            <a:ext cx="1387475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SzPct val="60000"/>
              <a:buChar char="•"/>
            </a:pPr>
            <a:r>
              <a:rPr sz="1800" b="1" dirty="0">
                <a:latin typeface="Times New Roman" panose="02020603050405020304" charset="0"/>
              </a:rPr>
              <a:t>  Four mirror</a:t>
            </a:r>
          </a:p>
        </p:txBody>
      </p:sp>
      <p:sp>
        <p:nvSpPr>
          <p:cNvPr id="18441" name="Rectangle 9"/>
          <p:cNvSpPr/>
          <p:nvPr/>
        </p:nvSpPr>
        <p:spPr>
          <a:xfrm>
            <a:off x="4605338" y="5394325"/>
            <a:ext cx="3148012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SzPct val="60000"/>
              <a:buChar char="•"/>
            </a:pPr>
            <a:r>
              <a:rPr sz="1800" b="1" dirty="0">
                <a:latin typeface="Times New Roman" panose="02020603050405020304" charset="0"/>
              </a:rPr>
              <a:t>  Coupling substance not required</a:t>
            </a:r>
          </a:p>
        </p:txBody>
      </p:sp>
      <p:sp>
        <p:nvSpPr>
          <p:cNvPr id="18442" name="Rectangle 10"/>
          <p:cNvSpPr/>
          <p:nvPr/>
        </p:nvSpPr>
        <p:spPr>
          <a:xfrm>
            <a:off x="4605338" y="5089525"/>
            <a:ext cx="3052762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SzPct val="60000"/>
              <a:buChar char="•"/>
            </a:pPr>
            <a:r>
              <a:rPr sz="1800" b="1" dirty="0">
                <a:latin typeface="Times New Roman" panose="02020603050405020304" charset="0"/>
              </a:rPr>
              <a:t>  Contact surface diameter 9 mm</a:t>
            </a:r>
          </a:p>
        </p:txBody>
      </p:sp>
      <p:sp>
        <p:nvSpPr>
          <p:cNvPr id="18443" name="Rectangle 11"/>
          <p:cNvSpPr/>
          <p:nvPr/>
        </p:nvSpPr>
        <p:spPr>
          <a:xfrm>
            <a:off x="920750" y="5699125"/>
            <a:ext cx="1800225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SzPct val="60000"/>
              <a:buChar char="•"/>
            </a:pPr>
            <a:r>
              <a:rPr sz="1800" b="1" dirty="0">
                <a:latin typeface="Times New Roman" panose="02020603050405020304" charset="0"/>
              </a:rPr>
              <a:t>  Suitable for ALT</a:t>
            </a:r>
          </a:p>
        </p:txBody>
      </p:sp>
      <p:sp>
        <p:nvSpPr>
          <p:cNvPr id="18444" name="Rectangle 12"/>
          <p:cNvSpPr/>
          <p:nvPr/>
        </p:nvSpPr>
        <p:spPr>
          <a:xfrm>
            <a:off x="920750" y="6003925"/>
            <a:ext cx="3098165" cy="64516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SzPct val="60000"/>
              <a:buChar char="•"/>
            </a:pPr>
            <a:r>
              <a:rPr sz="1800" b="1" dirty="0">
                <a:latin typeface="Times New Roman" panose="02020603050405020304" charset="0"/>
              </a:rPr>
              <a:t>  Not suitable for indentation </a:t>
            </a:r>
          </a:p>
          <a:p>
            <a:pPr eaLnBrk="0" hangingPunct="0">
              <a:buSzPct val="60000"/>
            </a:pPr>
            <a:r>
              <a:rPr sz="1800" b="1" dirty="0">
                <a:latin typeface="Times New Roman" panose="02020603050405020304" charset="0"/>
              </a:rPr>
              <a:t>gonioscopy</a:t>
            </a:r>
          </a:p>
        </p:txBody>
      </p:sp>
      <p:sp>
        <p:nvSpPr>
          <p:cNvPr id="18445" name="Rectangle 13"/>
          <p:cNvSpPr/>
          <p:nvPr/>
        </p:nvSpPr>
        <p:spPr>
          <a:xfrm>
            <a:off x="4804410" y="6003925"/>
            <a:ext cx="36093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buSzPct val="60000"/>
              <a:buChar char="•"/>
            </a:pPr>
            <a:r>
              <a:rPr sz="1800" b="1" dirty="0">
                <a:latin typeface="Times New Roman" panose="02020603050405020304" charset="0"/>
              </a:rPr>
              <a:t>  Suitable for indentation gonioscopy</a:t>
            </a:r>
          </a:p>
        </p:txBody>
      </p:sp>
      <p:sp>
        <p:nvSpPr>
          <p:cNvPr id="18446" name="Rectangle 14"/>
          <p:cNvSpPr/>
          <p:nvPr/>
        </p:nvSpPr>
        <p:spPr>
          <a:xfrm>
            <a:off x="4605338" y="5699125"/>
            <a:ext cx="2132012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SzPct val="60000"/>
              <a:buChar char="•"/>
            </a:pPr>
            <a:r>
              <a:rPr sz="1800" b="1" dirty="0">
                <a:latin typeface="Times New Roman" panose="02020603050405020304" charset="0"/>
              </a:rPr>
              <a:t>  Not suitable for ALT</a:t>
            </a:r>
          </a:p>
        </p:txBody>
      </p:sp>
      <p:pic>
        <p:nvPicPr>
          <p:cNvPr id="18447" name="Picture 15" descr="C:\My Documents\Glaucoma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8" y="1128713"/>
            <a:ext cx="3657600" cy="3671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8" name="Picture 16" descr="C:\My Documents\Glaucoma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338" y="1128713"/>
            <a:ext cx="3590925" cy="3659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9" name="Rectangle 17"/>
          <p:cNvSpPr/>
          <p:nvPr/>
        </p:nvSpPr>
        <p:spPr>
          <a:xfrm>
            <a:off x="948055" y="1129665"/>
            <a:ext cx="7248525" cy="5519420"/>
          </a:xfrm>
          <a:prstGeom prst="rect">
            <a:avLst/>
          </a:prstGeom>
          <a:noFill/>
          <a:ln w="28575" cap="flat" cmpd="sng">
            <a:solidFill>
              <a:srgbClr val="FAFD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/>
          <a:lstStyle/>
          <a:p>
            <a:endParaRPr dirty="0">
              <a:latin typeface="Times New Roman" panose="02020603050405020304" charset="0"/>
            </a:endParaRPr>
          </a:p>
        </p:txBody>
      </p:sp>
      <p:sp>
        <p:nvSpPr>
          <p:cNvPr id="18450" name="Line 18"/>
          <p:cNvSpPr/>
          <p:nvPr/>
        </p:nvSpPr>
        <p:spPr>
          <a:xfrm>
            <a:off x="4605338" y="762000"/>
            <a:ext cx="0" cy="5715000"/>
          </a:xfrm>
          <a:prstGeom prst="line">
            <a:avLst/>
          </a:prstGeom>
          <a:ln w="19050" cap="flat" cmpd="sng">
            <a:solidFill>
              <a:srgbClr val="FAFD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451" name="Line 19"/>
          <p:cNvSpPr/>
          <p:nvPr/>
        </p:nvSpPr>
        <p:spPr>
          <a:xfrm>
            <a:off x="947738" y="4786313"/>
            <a:ext cx="7248525" cy="0"/>
          </a:xfrm>
          <a:prstGeom prst="line">
            <a:avLst/>
          </a:prstGeom>
          <a:ln w="19050" cap="flat" cmpd="sng">
            <a:solidFill>
              <a:srgbClr val="FAFD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452" name="Line 20"/>
          <p:cNvSpPr/>
          <p:nvPr/>
        </p:nvSpPr>
        <p:spPr>
          <a:xfrm>
            <a:off x="947738" y="1143000"/>
            <a:ext cx="7248525" cy="0"/>
          </a:xfrm>
          <a:prstGeom prst="line">
            <a:avLst/>
          </a:prstGeom>
          <a:ln w="19050" cap="flat" cmpd="sng">
            <a:solidFill>
              <a:srgbClr val="FAFD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645" name="Rectangle 21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Normal Tension Glaucoma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dirty="0">
                <a:latin typeface="Gabriola" panose="04040605051002020D02" charset="0"/>
                <a:cs typeface="Gabriola" panose="04040605051002020D02" charset="0"/>
              </a:rPr>
              <a:t> a form of glaucoma where glaucomatous changes seen with </a:t>
            </a:r>
            <a:r>
              <a:rPr b="1" dirty="0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normal IOP </a:t>
            </a:r>
          </a:p>
          <a:p>
            <a:pPr eaLnBrk="1" hangingPunct="1"/>
            <a:r>
              <a:rPr dirty="0">
                <a:latin typeface="Gabriola" panose="04040605051002020D02" charset="0"/>
                <a:cs typeface="Gabriola" panose="04040605051002020D02" charset="0"/>
              </a:rPr>
              <a:t>Here the optic nerve is unusually susceptible to the IOP or has intrinsically reduced blood flow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985" y="1350645"/>
            <a:ext cx="8465819" cy="2387600"/>
          </a:xfrm>
        </p:spPr>
        <p:txBody>
          <a:bodyPr/>
          <a:lstStyle/>
          <a:p>
            <a:r>
              <a:rPr lang="en-US" sz="54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B0502040204020203" charset="0"/>
                <a:cs typeface="Vani" panose="020B0502040204020203" charset="0"/>
                <a:sym typeface="+mn-ea"/>
              </a:rPr>
              <a:t/>
            </a:r>
            <a:br>
              <a:rPr lang="en-US" sz="54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B0502040204020203" charset="0"/>
                <a:cs typeface="Vani" panose="020B0502040204020203" charset="0"/>
                <a:sym typeface="+mn-ea"/>
              </a:rPr>
            </a:br>
            <a:r>
              <a:rPr lang="en-US" sz="60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B0502040204020203" charset="0"/>
                <a:cs typeface="Vani" panose="020B0502040204020203" charset="0"/>
                <a:sym typeface="+mn-ea"/>
              </a:rPr>
              <a:t>Secondary </a:t>
            </a:r>
            <a:r>
              <a:rPr lang="en-US" sz="54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B0502040204020203" charset="0"/>
                <a:cs typeface="Vani" panose="020B0502040204020203" charset="0"/>
                <a:sym typeface="+mn-ea"/>
              </a:rPr>
              <a:t>glaucoma </a:t>
            </a:r>
            <a:r>
              <a:rPr lang="en-US" sz="54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B0502040204020203" charset="0"/>
                <a:cs typeface="Vani" panose="020B0502040204020203" charset="0"/>
              </a:rPr>
              <a:t/>
            </a:r>
            <a:br>
              <a:rPr lang="en-US" sz="54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B0502040204020203" charset="0"/>
                <a:cs typeface="Vani" panose="020B0502040204020203" charset="0"/>
              </a:rPr>
            </a:br>
            <a:endParaRPr lang="en-US" sz="5400" b="1" i="1" kern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anose="020B0502040204020203" charset="0"/>
              <a:cs typeface="Vani" panose="020B0502040204020203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2879" y="4369753"/>
            <a:ext cx="6858000" cy="1655762"/>
          </a:xfrm>
        </p:spPr>
        <p:txBody>
          <a:bodyPr/>
          <a:lstStyle/>
          <a:p>
            <a:r>
              <a:rPr lang="en-US" sz="6000" b="1" i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risUPC" panose="020B0604020202020204" charset="0"/>
                <a:cs typeface="IrisUPC" panose="020B0604020202020204" charset="0"/>
              </a:rPr>
              <a:t>Roa'a Jaradat </a:t>
            </a:r>
          </a:p>
        </p:txBody>
      </p:sp>
    </p:spTree>
    <p:extLst>
      <p:ext uri="{BB962C8B-B14F-4D97-AF65-F5344CB8AC3E}">
        <p14:creationId xmlns:p14="http://schemas.microsoft.com/office/powerpoint/2010/main" val="373492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Gabriola" panose="04040605051002020D02" charset="0"/>
                <a:ea typeface="+mj-ea"/>
                <a:cs typeface="Gabriola" panose="04040605051002020D02" charset="0"/>
              </a:rPr>
              <a:t>Glaucoma 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100330" y="1624330"/>
            <a:ext cx="9043670" cy="4486275"/>
          </a:xfrm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dirty="0">
                <a:latin typeface="Gabriola" panose="04040605051002020D02" charset="0"/>
                <a:cs typeface="Gabriola" panose="04040605051002020D02" charset="0"/>
              </a:rPr>
              <a:t>Definition : </a:t>
            </a:r>
          </a:p>
          <a:p>
            <a:pPr eaLnBrk="1" hangingPunct="1">
              <a:buNone/>
            </a:pPr>
            <a:r>
              <a:rPr dirty="0">
                <a:latin typeface="Gabriola" panose="04040605051002020D02" charset="0"/>
                <a:cs typeface="Gabriola" panose="04040605051002020D02" charset="0"/>
              </a:rPr>
              <a:t>A heterogeneous group of of diseases in which the</a:t>
            </a:r>
            <a:r>
              <a:rPr dirty="0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 end result</a:t>
            </a:r>
            <a:r>
              <a:rPr dirty="0">
                <a:latin typeface="Gabriola" panose="04040605051002020D02" charset="0"/>
                <a:cs typeface="Gabriola" panose="04040605051002020D02" charset="0"/>
              </a:rPr>
              <a:t> is damage to the </a:t>
            </a:r>
            <a:r>
              <a:rPr dirty="0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optic nerve fibers</a:t>
            </a:r>
            <a:r>
              <a:rPr dirty="0">
                <a:latin typeface="Gabriola" panose="04040605051002020D02" charset="0"/>
                <a:cs typeface="Gabriola" panose="04040605051002020D02" charset="0"/>
              </a:rPr>
              <a:t> .</a:t>
            </a:r>
          </a:p>
          <a:p>
            <a:pPr eaLnBrk="1" hangingPunct="1">
              <a:buNone/>
            </a:pPr>
            <a:r>
              <a:rPr dirty="0">
                <a:latin typeface="Gabriola" panose="04040605051002020D02" charset="0"/>
                <a:cs typeface="Gabriola" panose="04040605051002020D02" charset="0"/>
              </a:rPr>
              <a:t>Mostly</a:t>
            </a:r>
            <a:r>
              <a:rPr dirty="0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 caused by</a:t>
            </a:r>
            <a:r>
              <a:rPr dirty="0">
                <a:latin typeface="Gabriola" panose="04040605051002020D02" charset="0"/>
                <a:cs typeface="Gabriola" panose="04040605051002020D02" charset="0"/>
              </a:rPr>
              <a:t> the effect of raised intraocular pressure ( IOP ) 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r>
              <a:rPr lang="en-US" sz="2800" noProof="1">
                <a:latin typeface="IrisUPC" panose="020B0604020202020204" charset="0"/>
                <a:cs typeface="IrisUPC" panose="020B0604020202020204" charset="0"/>
              </a:rPr>
              <a:t>develope as a complication from another conditions including : </a:t>
            </a:r>
          </a:p>
          <a:p>
            <a:pPr marL="0" indent="0">
              <a:buFontTx/>
              <a:buNone/>
            </a:pPr>
            <a:r>
              <a:rPr lang="en-US" sz="2800" noProof="1">
                <a:latin typeface="IrisUPC" panose="020B0604020202020204" charset="0"/>
                <a:cs typeface="IrisUPC" panose="020B0604020202020204" charset="0"/>
              </a:rPr>
              <a:t>*eye injuries</a:t>
            </a:r>
          </a:p>
          <a:p>
            <a:pPr marL="0" indent="0">
              <a:buFontTx/>
              <a:buNone/>
            </a:pPr>
            <a:r>
              <a:rPr lang="en-US" sz="2800" noProof="1">
                <a:latin typeface="IrisUPC" panose="020B0604020202020204" charset="0"/>
                <a:cs typeface="IrisUPC" panose="020B0604020202020204" charset="0"/>
              </a:rPr>
              <a:t>*diabetes </a:t>
            </a:r>
            <a:endParaRPr sz="2800" noProof="1">
              <a:latin typeface="IrisUPC" panose="020B0604020202020204" charset="0"/>
              <a:cs typeface="IrisUPC" panose="020B0604020202020204" charset="0"/>
            </a:endParaRPr>
          </a:p>
          <a:p>
            <a:pPr>
              <a:buFontTx/>
              <a:buNone/>
            </a:pP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* </a:t>
            </a: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Blood </a:t>
            </a:r>
            <a:r>
              <a:rPr lang="en-US" sz="2800" noProof="1" smtClean="0">
                <a:latin typeface="IrisUPC" panose="020B0604020202020204" charset="0"/>
                <a:cs typeface="IrisUPC" panose="020B0604020202020204" charset="0"/>
              </a:rPr>
              <a:t>(</a:t>
            </a:r>
            <a:r>
              <a:rPr sz="2800" noProof="1" smtClean="0">
                <a:latin typeface="IrisUPC" panose="020B0604020202020204" charset="0"/>
                <a:cs typeface="IrisUPC" panose="020B0604020202020204" charset="0"/>
              </a:rPr>
              <a:t> </a:t>
            </a: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Hyphema </a:t>
            </a:r>
            <a:r>
              <a:rPr lang="en-US" sz="2800" noProof="1">
                <a:latin typeface="IrisUPC" panose="020B0604020202020204" charset="0"/>
                <a:cs typeface="IrisUPC" panose="020B0604020202020204" charset="0"/>
              </a:rPr>
              <a:t>)</a:t>
            </a:r>
            <a:endParaRPr sz="2800" noProof="1">
              <a:latin typeface="IrisUPC" panose="020B0604020202020204" charset="0"/>
              <a:cs typeface="IrisUPC" panose="020B0604020202020204" charset="0"/>
            </a:endParaRPr>
          </a:p>
          <a:p>
            <a:pPr>
              <a:buFontTx/>
              <a:buNone/>
            </a:pP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* Inflammatory </a:t>
            </a: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cells </a:t>
            </a:r>
            <a:r>
              <a:rPr lang="en-US" sz="2800" noProof="1" smtClean="0">
                <a:latin typeface="IrisUPC" panose="020B0604020202020204" charset="0"/>
                <a:cs typeface="IrisUPC" panose="020B0604020202020204" charset="0"/>
              </a:rPr>
              <a:t>( </a:t>
            </a:r>
            <a:r>
              <a:rPr sz="2800" noProof="1" smtClean="0">
                <a:latin typeface="IrisUPC" panose="020B0604020202020204" charset="0"/>
                <a:cs typeface="IrisUPC" panose="020B0604020202020204" charset="0"/>
              </a:rPr>
              <a:t>Uveitis </a:t>
            </a:r>
            <a:r>
              <a:rPr lang="en-US" sz="2800" noProof="1" smtClean="0">
                <a:latin typeface="IrisUPC" panose="020B0604020202020204" charset="0"/>
                <a:cs typeface="IrisUPC" panose="020B0604020202020204" charset="0"/>
              </a:rPr>
              <a:t>)</a:t>
            </a:r>
            <a:r>
              <a:rPr sz="2800" noProof="1" smtClean="0">
                <a:latin typeface="IrisUPC" panose="020B0604020202020204" charset="0"/>
                <a:cs typeface="IrisUPC" panose="020B0604020202020204" charset="0"/>
              </a:rPr>
              <a:t> </a:t>
            </a:r>
            <a:endParaRPr sz="2800" noProof="1">
              <a:latin typeface="IrisUPC" panose="020B0604020202020204" charset="0"/>
              <a:cs typeface="IrisUPC" panose="020B0604020202020204" charset="0"/>
            </a:endParaRPr>
          </a:p>
          <a:p>
            <a:pPr>
              <a:buFontTx/>
              <a:buNone/>
            </a:pP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* Pigment from </a:t>
            </a: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iris  </a:t>
            </a:r>
            <a:r>
              <a:rPr lang="en-US" sz="2800" noProof="1" smtClean="0">
                <a:latin typeface="IrisUPC" panose="020B0604020202020204" charset="0"/>
                <a:cs typeface="IrisUPC" panose="020B0604020202020204" charset="0"/>
              </a:rPr>
              <a:t>( </a:t>
            </a:r>
            <a:r>
              <a:rPr sz="2800" noProof="1" smtClean="0">
                <a:latin typeface="IrisUPC" panose="020B0604020202020204" charset="0"/>
                <a:cs typeface="IrisUPC" panose="020B0604020202020204" charset="0"/>
              </a:rPr>
              <a:t>Pigment dispersion</a:t>
            </a:r>
            <a:r>
              <a:rPr lang="en-US" sz="2800" noProof="1" smtClean="0">
                <a:latin typeface="IrisUPC" panose="020B0604020202020204" charset="0"/>
                <a:cs typeface="IrisUPC" panose="020B0604020202020204" charset="0"/>
              </a:rPr>
              <a:t>)</a:t>
            </a:r>
            <a:endParaRPr sz="2800" noProof="1">
              <a:latin typeface="IrisUPC" panose="020B0604020202020204" charset="0"/>
              <a:cs typeface="IrisUPC" panose="020B0604020202020204" charset="0"/>
            </a:endParaRPr>
          </a:p>
          <a:p>
            <a:pPr>
              <a:buFontTx/>
              <a:buNone/>
            </a:pP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* Deposition of material produced by the epithelium of the lens ,iris and cilliary body in the trabecular meshwork  Pseudoexfoliative glaucoma </a:t>
            </a:r>
          </a:p>
          <a:p>
            <a:pPr>
              <a:buFontTx/>
              <a:buNone/>
            </a:pPr>
            <a:endParaRPr sz="2800" noProof="1">
              <a:latin typeface="IrisUPC" panose="020B0604020202020204" charset="0"/>
              <a:cs typeface="IrisUPC" panose="020B0604020202020204" charset="0"/>
            </a:endParaRPr>
          </a:p>
          <a:p>
            <a:endParaRPr sz="2800" noProof="1">
              <a:latin typeface="IrisUPC" panose="020B0604020202020204" charset="0"/>
              <a:cs typeface="IrisUPC" panose="020B060402020202020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504" y="456883"/>
            <a:ext cx="822960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B0604020202020204" charset="0"/>
                <a:cs typeface="Vijaya" panose="020B0604020202020204" charset="0"/>
              </a:rPr>
              <a:t>PATHOGENESIS </a:t>
            </a:r>
            <a:br>
              <a:rPr lang="en-US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B0604020202020204" charset="0"/>
                <a:cs typeface="Vijaya" panose="020B0604020202020204" charset="0"/>
              </a:rPr>
            </a:br>
            <a:endParaRPr lang="en-US" b="1" i="1" kern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anose="020B0604020202020204" charset="0"/>
              <a:cs typeface="Vijay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10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 * Drugs </a:t>
            </a: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( </a:t>
            </a:r>
            <a:r>
              <a:rPr sz="2800" noProof="1" smtClean="0">
                <a:latin typeface="IrisUPC" panose="020B0604020202020204" charset="0"/>
                <a:cs typeface="IrisUPC" panose="020B0604020202020204" charset="0"/>
              </a:rPr>
              <a:t>steroids</a:t>
            </a:r>
            <a:r>
              <a:rPr lang="en-US" sz="2800" noProof="1">
                <a:latin typeface="IrisUPC" panose="020B0604020202020204" charset="0"/>
                <a:cs typeface="IrisUPC" panose="020B0604020202020204" charset="0"/>
              </a:rPr>
              <a:t>)</a:t>
            </a:r>
            <a:endParaRPr sz="2800" noProof="1">
              <a:latin typeface="IrisUPC" panose="020B0604020202020204" charset="0"/>
              <a:cs typeface="IrisUPC" panose="020B0604020202020204" charset="0"/>
            </a:endParaRPr>
          </a:p>
          <a:p>
            <a:pPr>
              <a:buFontTx/>
              <a:buNone/>
            </a:pP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 * Abnormal blood vessels at the angle </a:t>
            </a:r>
          </a:p>
          <a:p>
            <a:pPr>
              <a:buFontTx/>
              <a:buNone/>
            </a:pP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 * Cataract causing large lens</a:t>
            </a:r>
          </a:p>
          <a:p>
            <a:pPr>
              <a:buFontTx/>
              <a:buNone/>
            </a:pP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 * Tumors (Melanoma of iris ,cilliary body and </a:t>
            </a: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choroid </a:t>
            </a:r>
            <a:r>
              <a:rPr lang="en-US" sz="2800" noProof="1" smtClean="0">
                <a:latin typeface="IrisUPC" panose="020B0604020202020204" charset="0"/>
                <a:cs typeface="IrisUPC" panose="020B0604020202020204" charset="0"/>
              </a:rPr>
              <a:t>)</a:t>
            </a:r>
            <a:endParaRPr sz="2800" noProof="1">
              <a:latin typeface="IrisUPC" panose="020B0604020202020204" charset="0"/>
              <a:cs typeface="IrisUPC" panose="020B0604020202020204" charset="0"/>
            </a:endParaRPr>
          </a:p>
          <a:p>
            <a:pPr>
              <a:buFontTx/>
              <a:buNone/>
            </a:pP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 * Raised episcleral venous pressure  ( carotid-cavernous fistula and Sturge Weber </a:t>
            </a:r>
            <a:r>
              <a:rPr sz="2800" noProof="1">
                <a:latin typeface="IrisUPC" panose="020B0604020202020204" charset="0"/>
                <a:cs typeface="IrisUPC" panose="020B0604020202020204" charset="0"/>
              </a:rPr>
              <a:t>syndrome </a:t>
            </a:r>
            <a:r>
              <a:rPr lang="en-US" sz="2800" noProof="1" smtClean="0">
                <a:latin typeface="IrisUPC" panose="020B0604020202020204" charset="0"/>
                <a:cs typeface="IrisUPC" panose="020B0604020202020204" charset="0"/>
              </a:rPr>
              <a:t>)</a:t>
            </a:r>
            <a:endParaRPr sz="2800" noProof="1">
              <a:latin typeface="IrisUPC" panose="020B0604020202020204" charset="0"/>
              <a:cs typeface="IrisUPC" panose="020B0604020202020204" charset="0"/>
            </a:endParaRPr>
          </a:p>
          <a:p>
            <a:pPr>
              <a:buFontTx/>
              <a:buNone/>
            </a:pPr>
            <a:r>
              <a:rPr sz="36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risUPC" panose="020B0604020202020204" charset="0"/>
                <a:cs typeface="IrisUPC" panose="020B0604020202020204" charset="0"/>
                <a:sym typeface="+mn-ea"/>
              </a:rPr>
              <a:t>Treatment and presentation</a:t>
            </a:r>
            <a:r>
              <a:rPr sz="2800" noProof="1">
                <a:latin typeface="IrisUPC" panose="020B0604020202020204" charset="0"/>
                <a:cs typeface="IrisUPC" panose="020B0604020202020204" charset="0"/>
                <a:sym typeface="+mn-ea"/>
              </a:rPr>
              <a:t> usually depend on the primary cause </a:t>
            </a:r>
            <a:endParaRPr sz="2800" noProof="1">
              <a:latin typeface="IrisUPC" panose="020B0604020202020204" charset="0"/>
              <a:cs typeface="IrisUPC" panose="020B0604020202020204" charset="0"/>
            </a:endParaRPr>
          </a:p>
          <a:p>
            <a:pPr>
              <a:buFontTx/>
              <a:buNone/>
            </a:pPr>
            <a:endParaRPr sz="2800" noProof="1">
              <a:latin typeface="IrisUPC" panose="020B0604020202020204" charset="0"/>
              <a:cs typeface="IrisUPC" panose="020B0604020202020204" charset="0"/>
            </a:endParaRPr>
          </a:p>
        </p:txBody>
      </p:sp>
      <p:sp>
        <p:nvSpPr>
          <p:cNvPr id="5122" name="Tit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7321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271"/>
            <a:ext cx="7391400" cy="884238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b="1" i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Congenital Glaucoma 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altLang="zh-CN" dirty="0" smtClean="0">
                <a:latin typeface="IrisUPC" charset="0"/>
                <a:ea typeface="SimSun" pitchFamily="2" charset="-122"/>
              </a:rPr>
              <a:t>1 in 10000 live birth </a:t>
            </a:r>
          </a:p>
          <a:p>
            <a:r>
              <a:rPr lang="en-US" altLang="zh-CN" dirty="0" smtClean="0">
                <a:latin typeface="IrisUPC" charset="0"/>
                <a:ea typeface="SimSun" pitchFamily="2" charset="-122"/>
              </a:rPr>
              <a:t>congenital defect in the angle of the anterior chamber obstruct the out flow of the </a:t>
            </a:r>
            <a:r>
              <a:rPr lang="en-US" altLang="zh-CN" dirty="0" err="1" smtClean="0">
                <a:latin typeface="IrisUPC" charset="0"/>
                <a:ea typeface="SimSun" pitchFamily="2" charset="-122"/>
              </a:rPr>
              <a:t>aqeous</a:t>
            </a:r>
            <a:r>
              <a:rPr lang="en-US" altLang="zh-CN" dirty="0" smtClean="0">
                <a:latin typeface="IrisUPC" charset="0"/>
                <a:ea typeface="SimSun" pitchFamily="2" charset="-122"/>
              </a:rPr>
              <a:t> humor </a:t>
            </a:r>
          </a:p>
          <a:p>
            <a:r>
              <a:rPr lang="en-US" altLang="zh-CN" dirty="0" smtClean="0">
                <a:latin typeface="IrisUPC" charset="0"/>
                <a:ea typeface="SimSun" pitchFamily="2" charset="-122"/>
              </a:rPr>
              <a:t>Present at birth or within the first year of life </a:t>
            </a:r>
          </a:p>
          <a:p>
            <a:r>
              <a:rPr lang="en-US" altLang="zh-CN" dirty="0" smtClean="0">
                <a:latin typeface="IrisUPC" charset="0"/>
                <a:ea typeface="SimSun" pitchFamily="2" charset="-122"/>
              </a:rPr>
              <a:t>Presents with : Cloudy cornea </a:t>
            </a:r>
          </a:p>
          <a:p>
            <a:pPr>
              <a:buFontTx/>
              <a:buNone/>
            </a:pPr>
            <a:r>
              <a:rPr lang="en-US" altLang="zh-CN" dirty="0" smtClean="0">
                <a:latin typeface="IrisUPC" charset="0"/>
                <a:ea typeface="SimSun" pitchFamily="2" charset="-122"/>
              </a:rPr>
              <a:t>                            Large  cornea (</a:t>
            </a:r>
            <a:r>
              <a:rPr lang="en-US" altLang="zh-CN" dirty="0" err="1" smtClean="0">
                <a:latin typeface="IrisUPC" charset="0"/>
                <a:ea typeface="SimSun" pitchFamily="2" charset="-122"/>
              </a:rPr>
              <a:t>buphthalmos</a:t>
            </a:r>
            <a:r>
              <a:rPr lang="en-US" altLang="zh-CN" dirty="0" smtClean="0">
                <a:latin typeface="IrisUPC" charset="0"/>
                <a:ea typeface="SimSun" pitchFamily="2" charset="-122"/>
              </a:rPr>
              <a:t>)</a:t>
            </a:r>
          </a:p>
          <a:p>
            <a:pPr>
              <a:buFontTx/>
              <a:buNone/>
            </a:pPr>
            <a:r>
              <a:rPr lang="en-US" altLang="zh-CN" dirty="0" smtClean="0">
                <a:latin typeface="IrisUPC" charset="0"/>
                <a:ea typeface="SimSun" pitchFamily="2" charset="-122"/>
              </a:rPr>
              <a:t>                            Excessive tearing </a:t>
            </a:r>
          </a:p>
          <a:p>
            <a:pPr>
              <a:buFontTx/>
              <a:buNone/>
            </a:pPr>
            <a:r>
              <a:rPr lang="en-US" altLang="zh-CN" dirty="0" smtClean="0">
                <a:latin typeface="IrisUPC" charset="0"/>
                <a:ea typeface="SimSun" pitchFamily="2" charset="-122"/>
              </a:rPr>
              <a:t>Family history is important </a:t>
            </a:r>
          </a:p>
        </p:txBody>
      </p:sp>
    </p:spTree>
    <p:extLst>
      <p:ext uri="{BB962C8B-B14F-4D97-AF65-F5344CB8AC3E}">
        <p14:creationId xmlns:p14="http://schemas.microsoft.com/office/powerpoint/2010/main" val="1299690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7170" name="Content Placeholder 3" descr="index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15529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ChangeArrowheads="1"/>
          </p:cNvSpPr>
          <p:nvPr/>
        </p:nvSpPr>
        <p:spPr bwMode="auto">
          <a:xfrm>
            <a:off x="1385888" y="-69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>
              <a:ea typeface="SimSun" pitchFamily="2" charset="-122"/>
            </a:endParaRPr>
          </a:p>
        </p:txBody>
      </p:sp>
      <p:pic>
        <p:nvPicPr>
          <p:cNvPr id="8194" name="Picture 2" descr="313congglau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0563"/>
            <a:ext cx="9144000" cy="823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endParaRPr lang="en-US" altLang="zh-CN" smtClean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913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818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Treatment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latin typeface="IrisUPC" charset="0"/>
                <a:ea typeface="SimSun" pitchFamily="2" charset="-122"/>
              </a:rPr>
              <a:t>if untreated cause optic nerve damage and blindness </a:t>
            </a:r>
          </a:p>
          <a:p>
            <a:r>
              <a:rPr lang="en-US" altLang="zh-CN" smtClean="0">
                <a:latin typeface="IrisUPC" charset="0"/>
                <a:ea typeface="SimSun" pitchFamily="2" charset="-122"/>
              </a:rPr>
              <a:t>Usually   surgical   : Goniotomy </a:t>
            </a:r>
          </a:p>
          <a:p>
            <a:pPr>
              <a:buFontTx/>
              <a:buNone/>
            </a:pPr>
            <a:r>
              <a:rPr lang="en-US" altLang="zh-CN" smtClean="0">
                <a:latin typeface="IrisUPC" charset="0"/>
                <a:ea typeface="SimSun" pitchFamily="2" charset="-122"/>
              </a:rPr>
              <a:t>                                     Trabeculectomy </a:t>
            </a:r>
          </a:p>
          <a:p>
            <a:pPr>
              <a:buFontTx/>
              <a:buNone/>
            </a:pPr>
            <a:endParaRPr lang="en-US" altLang="zh-CN" smtClean="0">
              <a:latin typeface="IrisUPC" charset="0"/>
              <a:ea typeface="SimSun" pitchFamily="2" charset="-122"/>
            </a:endParaRPr>
          </a:p>
          <a:p>
            <a:pPr>
              <a:buFontTx/>
              <a:buNone/>
            </a:pPr>
            <a:r>
              <a:rPr lang="en-US" altLang="zh-CN" smtClean="0">
                <a:latin typeface="IrisUPC" charset="0"/>
                <a:ea typeface="SimSun" pitchFamily="2" charset="-122"/>
              </a:rPr>
              <a:t>Medical  and laser treatment may be needed later </a:t>
            </a:r>
          </a:p>
        </p:txBody>
      </p:sp>
    </p:spTree>
    <p:extLst>
      <p:ext uri="{BB962C8B-B14F-4D97-AF65-F5344CB8AC3E}">
        <p14:creationId xmlns:p14="http://schemas.microsoft.com/office/powerpoint/2010/main" val="2203348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6883"/>
            <a:ext cx="822960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Chronic Open Angle Glaucoma 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latin typeface="IrisUPC" charset="0"/>
                <a:ea typeface="SimSun" pitchFamily="2" charset="-122"/>
              </a:rPr>
              <a:t>Affects 1 in 200 of the population &gt; 40y </a:t>
            </a:r>
          </a:p>
          <a:p>
            <a:r>
              <a:rPr lang="en-US" altLang="zh-CN" smtClean="0">
                <a:latin typeface="IrisUPC" charset="0"/>
                <a:ea typeface="SimSun" pitchFamily="2" charset="-122"/>
              </a:rPr>
              <a:t>Males and Females are equal </a:t>
            </a:r>
          </a:p>
          <a:p>
            <a:r>
              <a:rPr lang="en-US" altLang="zh-CN" smtClean="0">
                <a:latin typeface="IrisUPC" charset="0"/>
                <a:ea typeface="SimSun" pitchFamily="2" charset="-122"/>
              </a:rPr>
              <a:t>Incidence increase with age 10% in &gt; 80y </a:t>
            </a:r>
          </a:p>
          <a:p>
            <a:r>
              <a:rPr lang="en-US" altLang="zh-CN" smtClean="0">
                <a:latin typeface="IrisUPC" charset="0"/>
                <a:ea typeface="SimSun" pitchFamily="2" charset="-122"/>
              </a:rPr>
              <a:t>Exact mode of inheritance not clear though incidence increase in first degree relatives .</a:t>
            </a:r>
          </a:p>
          <a:p>
            <a:endParaRPr lang="en-US" altLang="zh-CN" smtClean="0">
              <a:latin typeface="IrisUPC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12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History </a:t>
            </a:r>
            <a:r>
              <a:rPr lang="en-US" kern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/>
            </a:r>
            <a:br>
              <a:rPr lang="en-US" kern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</a:br>
            <a:endParaRPr lang="en-US" kern="0" smtClean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89000"/>
            <a:ext cx="8229600" cy="4525963"/>
          </a:xfrm>
        </p:spPr>
        <p:txBody>
          <a:bodyPr/>
          <a:lstStyle/>
          <a:p>
            <a:r>
              <a:rPr lang="en-US" altLang="zh-CN" dirty="0" smtClean="0">
                <a:latin typeface="IrisUPC" charset="0"/>
                <a:ea typeface="SimSun" pitchFamily="2" charset="-122"/>
              </a:rPr>
              <a:t>Usually asymptomatic because the rise in IOP is slow and chronic </a:t>
            </a:r>
          </a:p>
          <a:p>
            <a:r>
              <a:rPr lang="en-US" altLang="zh-CN" dirty="0" smtClean="0">
                <a:latin typeface="IrisUPC" charset="0"/>
                <a:ea typeface="SimSun" pitchFamily="2" charset="-122"/>
              </a:rPr>
              <a:t>Patients will present with progressive loss of vision or Visual field defects .</a:t>
            </a:r>
          </a:p>
          <a:p>
            <a:endParaRPr lang="en-US" altLang="zh-CN" dirty="0" smtClean="0">
              <a:latin typeface="IrisUPC" charset="0"/>
              <a:ea typeface="SimSun" pitchFamily="2" charset="-122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/>
        </p:nvSpPr>
        <p:spPr>
          <a:xfrm>
            <a:off x="613743" y="2839387"/>
            <a:ext cx="7699285" cy="5715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i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/>
        </p:nvSpPr>
        <p:spPr bwMode="auto">
          <a:xfrm>
            <a:off x="457200" y="31940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 dirty="0">
                <a:latin typeface="IrisUPC" charset="0"/>
                <a:ea typeface="SimSun" pitchFamily="2" charset="-122"/>
              </a:rPr>
              <a:t>Vision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 dirty="0">
                <a:latin typeface="IrisUPC" charset="0"/>
                <a:ea typeface="SimSun" pitchFamily="2" charset="-122"/>
              </a:rPr>
              <a:t>Slit Lamb Exam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 dirty="0">
                <a:latin typeface="IrisUPC" charset="0"/>
                <a:ea typeface="SimSun" pitchFamily="2" charset="-122"/>
              </a:rPr>
              <a:t>IOP ( normal range 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 dirty="0" err="1">
                <a:latin typeface="IrisUPC" charset="0"/>
                <a:ea typeface="SimSun" pitchFamily="2" charset="-122"/>
              </a:rPr>
              <a:t>Gonioscopy</a:t>
            </a:r>
            <a:r>
              <a:rPr lang="en-US" altLang="zh-CN" sz="3200" dirty="0">
                <a:latin typeface="IrisUPC" charset="0"/>
                <a:ea typeface="SimSun" pitchFamily="2" charset="-122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 dirty="0">
                <a:latin typeface="IrisUPC" charset="0"/>
                <a:ea typeface="SimSun" pitchFamily="2" charset="-122"/>
              </a:rPr>
              <a:t>Visual field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 dirty="0">
                <a:latin typeface="IrisUPC" charset="0"/>
                <a:ea typeface="SimSun" pitchFamily="2" charset="-122"/>
              </a:rPr>
              <a:t>Ophthalmoscopy  to examine Cup to Disc ratio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3200" dirty="0">
              <a:latin typeface="IrisUPC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3370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13314" name="Content Placeholder 5" descr="p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489325"/>
          </a:xfrm>
        </p:spPr>
      </p:pic>
      <p:pic>
        <p:nvPicPr>
          <p:cNvPr id="13315" name="Content Placeholder 6" descr="m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02050"/>
            <a:ext cx="9144000" cy="3155950"/>
          </a:xfrm>
        </p:spPr>
      </p:pic>
    </p:spTree>
    <p:extLst>
      <p:ext uri="{BB962C8B-B14F-4D97-AF65-F5344CB8AC3E}">
        <p14:creationId xmlns:p14="http://schemas.microsoft.com/office/powerpoint/2010/main" val="274923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858520"/>
          </a:xfrm>
        </p:spPr>
        <p:txBody>
          <a:bodyPr/>
          <a:lstStyle/>
          <a:p>
            <a:r>
              <a:rPr 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pathophysiology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720" y="1752600"/>
            <a:ext cx="4196080" cy="4343400"/>
          </a:xfrm>
        </p:spPr>
        <p:txBody>
          <a:bodyPr/>
          <a:lstStyle/>
          <a:p>
            <a:r>
              <a:rPr lang="en-US" sz="2800">
                <a:latin typeface="Gabriola" panose="04040605051002020D02" charset="0"/>
                <a:cs typeface="Gabriola" panose="04040605051002020D02" charset="0"/>
              </a:rPr>
              <a:t>The fluid inside your eye, called </a:t>
            </a:r>
            <a:r>
              <a:rPr lang="en-US" sz="28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aqueous humor</a:t>
            </a:r>
            <a:r>
              <a:rPr lang="en-US" sz="2800">
                <a:latin typeface="Gabriola" panose="04040605051002020D02" charset="0"/>
                <a:cs typeface="Gabriola" panose="04040605051002020D02" charset="0"/>
              </a:rPr>
              <a:t>, usually flows out of your eye through a mesh-like channel. If this channel gets blocked, the liquid builds up and eye pressure increase </a:t>
            </a:r>
          </a:p>
          <a:p>
            <a:endParaRPr lang="en-US" sz="2800"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IOP</a:t>
            </a:r>
            <a:r>
              <a:rPr lang="en-US" sz="2800">
                <a:latin typeface="Gabriola" panose="04040605051002020D02" charset="0"/>
                <a:cs typeface="Gabriola" panose="04040605051002020D02" charset="0"/>
              </a:rPr>
              <a:t> : </a:t>
            </a:r>
            <a:r>
              <a:rPr sz="2800" dirty="0">
                <a:latin typeface="Gabriola" panose="04040605051002020D02" charset="0"/>
                <a:cs typeface="Gabriola" panose="04040605051002020D02" charset="0"/>
                <a:sym typeface="+mn-ea"/>
              </a:rPr>
              <a:t>Depends on the balance between production and removal of aqueous humour </a:t>
            </a:r>
            <a:endParaRPr sz="2800" dirty="0">
              <a:latin typeface="Gabriola" panose="04040605051002020D02" charset="0"/>
              <a:cs typeface="Gabriola" panose="04040605051002020D02" charset="0"/>
            </a:endParaRPr>
          </a:p>
          <a:p>
            <a:endParaRPr lang="en-US" sz="2800">
              <a:latin typeface="Gabriola" panose="04040605051002020D02" charset="0"/>
              <a:cs typeface="Gabriola" panose="04040605051002020D02" charset="0"/>
            </a:endParaRPr>
          </a:p>
        </p:txBody>
      </p:sp>
      <p:pic>
        <p:nvPicPr>
          <p:cNvPr id="4" name="Content Placeholder 3" descr="131321726_511184953109499_6841021046227391004_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82135" y="1132840"/>
            <a:ext cx="4736465" cy="51415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Treatment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mtClean="0">
                <a:latin typeface="IrisUPC" charset="0"/>
                <a:ea typeface="SimSun" pitchFamily="2" charset="-122"/>
              </a:rPr>
              <a:t>Aim of treatment is to decrease the IOP </a:t>
            </a:r>
          </a:p>
          <a:p>
            <a:pPr>
              <a:lnSpc>
                <a:spcPct val="90000"/>
              </a:lnSpc>
            </a:pPr>
            <a:r>
              <a:rPr lang="en-US" altLang="zh-CN" smtClean="0">
                <a:latin typeface="IrisUPC" charset="0"/>
                <a:ea typeface="SimSun" pitchFamily="2" charset="-122"/>
              </a:rPr>
              <a:t>Amount of decrease depends on the level at which no more damage to the optic nerve happens .</a:t>
            </a:r>
          </a:p>
          <a:p>
            <a:pPr>
              <a:lnSpc>
                <a:spcPct val="90000"/>
              </a:lnSpc>
            </a:pPr>
            <a:r>
              <a:rPr lang="en-US" altLang="zh-CN" smtClean="0">
                <a:latin typeface="IrisUPC" charset="0"/>
                <a:ea typeface="SimSun" pitchFamily="2" charset="-122"/>
              </a:rPr>
              <a:t>This level differs from patient to other .</a:t>
            </a:r>
          </a:p>
          <a:p>
            <a:pPr>
              <a:lnSpc>
                <a:spcPct val="90000"/>
              </a:lnSpc>
            </a:pPr>
            <a:r>
              <a:rPr lang="en-US" altLang="zh-CN" smtClean="0">
                <a:latin typeface="IrisUPC" charset="0"/>
                <a:ea typeface="SimSun" pitchFamily="2" charset="-122"/>
              </a:rPr>
              <a:t>Modalities : 1- Medical Treatment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mtClean="0">
                <a:latin typeface="IrisUPC" charset="0"/>
                <a:ea typeface="SimSun" pitchFamily="2" charset="-122"/>
              </a:rPr>
              <a:t>                       2- Laser   Treatment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mtClean="0">
                <a:latin typeface="IrisUPC" charset="0"/>
                <a:ea typeface="SimSun" pitchFamily="2" charset="-122"/>
              </a:rPr>
              <a:t>                       3- Surgical Treatment  </a:t>
            </a:r>
          </a:p>
        </p:txBody>
      </p:sp>
    </p:spTree>
    <p:extLst>
      <p:ext uri="{BB962C8B-B14F-4D97-AF65-F5344CB8AC3E}">
        <p14:creationId xmlns:p14="http://schemas.microsoft.com/office/powerpoint/2010/main" val="2691466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3677"/>
            <a:ext cx="8229600" cy="1142999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36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Medical </a:t>
            </a:r>
            <a:r>
              <a:rPr lang="en-US" sz="28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Treatment </a:t>
            </a:r>
            <a:endParaRPr lang="en-US" sz="3600" b="1" i="1" kern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69925"/>
            <a:ext cx="8229600" cy="3530600"/>
          </a:xfrm>
        </p:spPr>
        <p:txBody>
          <a:bodyPr/>
          <a:lstStyle/>
          <a:p>
            <a:pPr>
              <a:lnSpc>
                <a:spcPct val="65000"/>
              </a:lnSpc>
              <a:spcBef>
                <a:spcPts val="25"/>
              </a:spcBef>
            </a:pPr>
            <a:r>
              <a:rPr lang="en-US" altLang="zh-CN" smtClean="0">
                <a:latin typeface="IrisUPC" charset="0"/>
                <a:ea typeface="SimSun" pitchFamily="2" charset="-122"/>
              </a:rPr>
              <a:t>Topical Agents : Beta Blockers  (Timolol )</a:t>
            </a:r>
          </a:p>
          <a:p>
            <a:pPr>
              <a:lnSpc>
                <a:spcPct val="65000"/>
              </a:lnSpc>
              <a:spcBef>
                <a:spcPts val="25"/>
              </a:spcBef>
              <a:buFontTx/>
              <a:buNone/>
            </a:pPr>
            <a:r>
              <a:rPr lang="en-US" altLang="zh-CN" smtClean="0">
                <a:latin typeface="IrisUPC" charset="0"/>
                <a:ea typeface="SimSun" pitchFamily="2" charset="-122"/>
              </a:rPr>
              <a:t>                               Parasympathomimetics </a:t>
            </a:r>
          </a:p>
          <a:p>
            <a:pPr>
              <a:lnSpc>
                <a:spcPct val="65000"/>
              </a:lnSpc>
              <a:spcBef>
                <a:spcPts val="25"/>
              </a:spcBef>
              <a:buFontTx/>
              <a:buNone/>
            </a:pPr>
            <a:r>
              <a:rPr lang="en-US" altLang="zh-CN" smtClean="0">
                <a:latin typeface="IrisUPC" charset="0"/>
                <a:ea typeface="SimSun" pitchFamily="2" charset="-122"/>
              </a:rPr>
              <a:t>                                        (pilocarpine ) </a:t>
            </a:r>
          </a:p>
          <a:p>
            <a:pPr>
              <a:lnSpc>
                <a:spcPct val="65000"/>
              </a:lnSpc>
              <a:spcBef>
                <a:spcPts val="25"/>
              </a:spcBef>
              <a:buFontTx/>
              <a:buNone/>
            </a:pPr>
            <a:r>
              <a:rPr lang="en-US" altLang="zh-CN" smtClean="0">
                <a:latin typeface="IrisUPC" charset="0"/>
                <a:ea typeface="SimSun" pitchFamily="2" charset="-122"/>
              </a:rPr>
              <a:t>                               CAI  ( dorzalamide ) </a:t>
            </a:r>
          </a:p>
          <a:p>
            <a:pPr>
              <a:lnSpc>
                <a:spcPct val="65000"/>
              </a:lnSpc>
              <a:spcBef>
                <a:spcPts val="25"/>
              </a:spcBef>
              <a:buFontTx/>
              <a:buNone/>
            </a:pPr>
            <a:r>
              <a:rPr lang="en-US" altLang="zh-CN" smtClean="0">
                <a:latin typeface="IrisUPC" charset="0"/>
                <a:ea typeface="SimSun" pitchFamily="2" charset="-122"/>
              </a:rPr>
              <a:t>                              Prostaglanidin  </a:t>
            </a:r>
          </a:p>
          <a:p>
            <a:pPr>
              <a:lnSpc>
                <a:spcPct val="65000"/>
              </a:lnSpc>
              <a:spcBef>
                <a:spcPts val="25"/>
              </a:spcBef>
              <a:buFontTx/>
              <a:buNone/>
            </a:pPr>
            <a:r>
              <a:rPr lang="en-US" altLang="zh-CN" smtClean="0">
                <a:latin typeface="IrisUPC" charset="0"/>
                <a:ea typeface="SimSun" pitchFamily="2" charset="-122"/>
              </a:rPr>
              <a:t>. Systemic  Agents : CAI (Acetazolamide )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/>
        </p:nvSpPr>
        <p:spPr>
          <a:xfrm>
            <a:off x="457200" y="2342197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treatment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/>
        </p:nvSpPr>
        <p:spPr bwMode="auto">
          <a:xfrm>
            <a:off x="457200" y="3217863"/>
            <a:ext cx="82296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>
                <a:latin typeface="IrisUPC" charset="0"/>
                <a:ea typeface="SimSun" pitchFamily="2" charset="-122"/>
              </a:rPr>
              <a:t>Involves placing series of laser burns in the trabecular meshwork to improve aqueous flow 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/>
        </p:nvSpPr>
        <p:spPr>
          <a:xfrm>
            <a:off x="158115" y="400145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SURGICAL treatment </a:t>
            </a:r>
          </a:p>
        </p:txBody>
      </p:sp>
      <p:sp>
        <p:nvSpPr>
          <p:cNvPr id="15366" name="Rectangle 3"/>
          <p:cNvSpPr>
            <a:spLocks noGrp="1"/>
          </p:cNvSpPr>
          <p:nvPr/>
        </p:nvSpPr>
        <p:spPr>
          <a:xfrm>
            <a:off x="457200" y="4943475"/>
            <a:ext cx="8229600" cy="10556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noProof="1">
                <a:latin typeface="IrisUPC" panose="020B0604020202020204" charset="0"/>
                <a:cs typeface="+mn-cs"/>
              </a:rPr>
              <a:t>Drainage surgery ( Trabeculectomy ) by  creation a fistula between the anterior chamber and the subconjuctival space </a:t>
            </a:r>
            <a:endParaRPr lang="en-US" sz="3200" noProof="1">
              <a:latin typeface="IrisUPC" panose="020B0604020202020204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noProof="1">
                <a:latin typeface="IrisUPC" panose="020B0604020202020204" charset="0"/>
                <a:cs typeface="+mn-cs"/>
              </a:rPr>
              <a:t>express shunt          or    valve surgery </a:t>
            </a:r>
            <a:endParaRPr lang="en-US" sz="3200" noProof="1">
              <a:latin typeface="IrisUP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16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26" descr="C:\My Documents\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524000"/>
            <a:ext cx="55530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027"/>
          <p:cNvSpPr/>
          <p:nvPr/>
        </p:nvSpPr>
        <p:spPr>
          <a:xfrm>
            <a:off x="2557462" y="-107950"/>
            <a:ext cx="3944937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sz="36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+mn-cs"/>
              </a:rPr>
              <a:t>Laser trabeculoplasty</a:t>
            </a:r>
            <a:endParaRPr sz="36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16387" name="Rectangle 1028"/>
          <p:cNvSpPr>
            <a:spLocks noChangeArrowheads="1"/>
          </p:cNvSpPr>
          <p:nvPr/>
        </p:nvSpPr>
        <p:spPr bwMode="auto">
          <a:xfrm>
            <a:off x="1936750" y="762000"/>
            <a:ext cx="2573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2000" b="1">
                <a:ea typeface="SimSun" pitchFamily="2" charset="-122"/>
              </a:rPr>
              <a:t>  Failed medical therapy</a:t>
            </a:r>
          </a:p>
        </p:txBody>
      </p:sp>
      <p:sp>
        <p:nvSpPr>
          <p:cNvPr id="31749" name="Rectangle 1029"/>
          <p:cNvSpPr/>
          <p:nvPr/>
        </p:nvSpPr>
        <p:spPr>
          <a:xfrm>
            <a:off x="3486150" y="441325"/>
            <a:ext cx="1458913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b="1" noProof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+mn-cs"/>
              </a:rPr>
              <a:t>Indications</a:t>
            </a:r>
            <a:endParaRPr b="1" noProof="1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16389" name="Rectangle 1030"/>
          <p:cNvSpPr>
            <a:spLocks noChangeArrowheads="1"/>
          </p:cNvSpPr>
          <p:nvPr/>
        </p:nvSpPr>
        <p:spPr bwMode="auto">
          <a:xfrm>
            <a:off x="1936750" y="1036638"/>
            <a:ext cx="450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2000" b="1">
                <a:ea typeface="SimSun" pitchFamily="2" charset="-122"/>
              </a:rPr>
              <a:t>  Primary therapy in non-compliant patients</a:t>
            </a:r>
          </a:p>
        </p:txBody>
      </p:sp>
      <p:sp>
        <p:nvSpPr>
          <p:cNvPr id="16390" name="Rectangle 1031"/>
          <p:cNvSpPr>
            <a:spLocks noChangeArrowheads="1"/>
          </p:cNvSpPr>
          <p:nvPr/>
        </p:nvSpPr>
        <p:spPr bwMode="auto">
          <a:xfrm>
            <a:off x="1490663" y="5349875"/>
            <a:ext cx="28209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buSzPct val="60000"/>
            </a:pPr>
            <a:r>
              <a:rPr lang="en-US" altLang="zh-CN" sz="1800" b="1">
                <a:ea typeface="SimSun" pitchFamily="2" charset="-122"/>
              </a:rPr>
              <a:t>   to junction of pigmented and</a:t>
            </a:r>
          </a:p>
          <a:p>
            <a:pPr eaLnBrk="0" hangingPunct="0">
              <a:lnSpc>
                <a:spcPct val="80000"/>
              </a:lnSpc>
              <a:buSzPct val="60000"/>
            </a:pPr>
            <a:r>
              <a:rPr lang="en-US" altLang="zh-CN" sz="1800" b="1">
                <a:ea typeface="SimSun" pitchFamily="2" charset="-122"/>
              </a:rPr>
              <a:t>   non-pigmented trabeculum</a:t>
            </a:r>
          </a:p>
        </p:txBody>
      </p:sp>
      <p:sp>
        <p:nvSpPr>
          <p:cNvPr id="16391" name="Rectangle 1032"/>
          <p:cNvSpPr>
            <a:spLocks noChangeArrowheads="1"/>
          </p:cNvSpPr>
          <p:nvPr/>
        </p:nvSpPr>
        <p:spPr bwMode="auto">
          <a:xfrm>
            <a:off x="1490663" y="5867400"/>
            <a:ext cx="25034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buSzPct val="60000"/>
              <a:buFontTx/>
              <a:buChar char="•"/>
            </a:pPr>
            <a:r>
              <a:rPr lang="en-US" altLang="zh-CN" sz="1800" b="1">
                <a:ea typeface="SimSun" pitchFamily="2" charset="-122"/>
              </a:rPr>
              <a:t>  Correct focus with round</a:t>
            </a:r>
          </a:p>
          <a:p>
            <a:pPr eaLnBrk="0" hangingPunct="0">
              <a:lnSpc>
                <a:spcPct val="80000"/>
              </a:lnSpc>
              <a:buSzPct val="60000"/>
            </a:pPr>
            <a:r>
              <a:rPr lang="en-US" altLang="zh-CN" sz="1800" b="1">
                <a:ea typeface="SimSun" pitchFamily="2" charset="-122"/>
              </a:rPr>
              <a:t>   aiming beam</a:t>
            </a:r>
          </a:p>
        </p:txBody>
      </p:sp>
      <p:sp>
        <p:nvSpPr>
          <p:cNvPr id="16392" name="Rectangle 1033"/>
          <p:cNvSpPr>
            <a:spLocks noChangeArrowheads="1"/>
          </p:cNvSpPr>
          <p:nvPr/>
        </p:nvSpPr>
        <p:spPr bwMode="auto">
          <a:xfrm>
            <a:off x="4335463" y="5105400"/>
            <a:ext cx="24701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buSzPct val="60000"/>
              <a:buFontTx/>
              <a:buChar char="•"/>
            </a:pPr>
            <a:r>
              <a:rPr lang="en-US" altLang="zh-CN" sz="1800" b="1">
                <a:ea typeface="SimSun" pitchFamily="2" charset="-122"/>
              </a:rPr>
              <a:t>  Incorrect focus with oval</a:t>
            </a:r>
          </a:p>
          <a:p>
            <a:pPr eaLnBrk="0" hangingPunct="0">
              <a:lnSpc>
                <a:spcPct val="80000"/>
              </a:lnSpc>
              <a:buSzPct val="60000"/>
            </a:pPr>
            <a:r>
              <a:rPr lang="en-US" altLang="zh-CN" sz="1800" b="1">
                <a:ea typeface="SimSun" pitchFamily="2" charset="-122"/>
              </a:rPr>
              <a:t>   aiming beam</a:t>
            </a:r>
          </a:p>
        </p:txBody>
      </p:sp>
      <p:sp>
        <p:nvSpPr>
          <p:cNvPr id="16393" name="Rectangle 1034"/>
          <p:cNvSpPr>
            <a:spLocks noChangeArrowheads="1"/>
          </p:cNvSpPr>
          <p:nvPr/>
        </p:nvSpPr>
        <p:spPr bwMode="auto">
          <a:xfrm>
            <a:off x="1490663" y="5029200"/>
            <a:ext cx="2730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SzPct val="60000"/>
              <a:buFontTx/>
              <a:buChar char="•"/>
            </a:pPr>
            <a:r>
              <a:rPr lang="en-US" altLang="zh-CN" sz="1800" b="1">
                <a:ea typeface="SimSun" pitchFamily="2" charset="-122"/>
              </a:rPr>
              <a:t>  Application of 50-100 burns</a:t>
            </a:r>
          </a:p>
        </p:txBody>
      </p:sp>
      <p:sp>
        <p:nvSpPr>
          <p:cNvPr id="16394" name="Line 1035"/>
          <p:cNvSpPr>
            <a:spLocks noChangeShapeType="1"/>
          </p:cNvSpPr>
          <p:nvPr/>
        </p:nvSpPr>
        <p:spPr bwMode="auto">
          <a:xfrm>
            <a:off x="4267200" y="4953000"/>
            <a:ext cx="0" cy="167640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395" name="Line 1036"/>
          <p:cNvSpPr>
            <a:spLocks noChangeShapeType="1"/>
          </p:cNvSpPr>
          <p:nvPr/>
        </p:nvSpPr>
        <p:spPr bwMode="auto">
          <a:xfrm>
            <a:off x="1490663" y="4953000"/>
            <a:ext cx="5553075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396" name="Line 1037"/>
          <p:cNvSpPr>
            <a:spLocks noChangeShapeType="1"/>
          </p:cNvSpPr>
          <p:nvPr/>
        </p:nvSpPr>
        <p:spPr bwMode="auto">
          <a:xfrm>
            <a:off x="4267200" y="1524000"/>
            <a:ext cx="0" cy="3429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397" name="Rectangle 1038"/>
          <p:cNvSpPr>
            <a:spLocks noChangeArrowheads="1"/>
          </p:cNvSpPr>
          <p:nvPr/>
        </p:nvSpPr>
        <p:spPr bwMode="auto">
          <a:xfrm>
            <a:off x="1490663" y="1524000"/>
            <a:ext cx="5553075" cy="51054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9036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My Documents\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85800"/>
            <a:ext cx="37401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808538" y="838200"/>
            <a:ext cx="276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zh-CN" sz="2000" b="1">
                <a:ea typeface="SimSun" pitchFamily="2" charset="-122"/>
              </a:rPr>
              <a:t>  a.  Cutting of deep block -</a:t>
            </a:r>
          </a:p>
          <a:p>
            <a:pPr eaLnBrk="0" hangingPunct="0">
              <a:lnSpc>
                <a:spcPct val="80000"/>
              </a:lnSpc>
            </a:pPr>
            <a:r>
              <a:rPr lang="en-US" altLang="zh-CN" sz="2000" b="1">
                <a:ea typeface="SimSun" pitchFamily="2" charset="-122"/>
              </a:rPr>
              <a:t>       anterior incision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945063" y="2057400"/>
            <a:ext cx="214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2000" b="1">
                <a:ea typeface="SimSun" pitchFamily="2" charset="-122"/>
              </a:rPr>
              <a:t>b.  Posterior incision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945063" y="4175125"/>
            <a:ext cx="2579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2000" b="1">
                <a:ea typeface="SimSun" pitchFamily="2" charset="-122"/>
              </a:rPr>
              <a:t>d.  Peripheral iridectomy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945063" y="5089525"/>
            <a:ext cx="2381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zh-CN" sz="2000" b="1">
                <a:ea typeface="SimSun" pitchFamily="2" charset="-122"/>
              </a:rPr>
              <a:t>e.  Suturing of flap and</a:t>
            </a:r>
          </a:p>
          <a:p>
            <a:pPr eaLnBrk="0" hangingPunct="0">
              <a:lnSpc>
                <a:spcPct val="80000"/>
              </a:lnSpc>
            </a:pPr>
            <a:r>
              <a:rPr lang="en-US" altLang="zh-CN" sz="2000" b="1">
                <a:ea typeface="SimSun" pitchFamily="2" charset="-122"/>
              </a:rPr>
              <a:t>     reconstitution of </a:t>
            </a:r>
          </a:p>
          <a:p>
            <a:pPr eaLnBrk="0" hangingPunct="0">
              <a:lnSpc>
                <a:spcPct val="80000"/>
              </a:lnSpc>
            </a:pPr>
            <a:r>
              <a:rPr lang="en-US" altLang="zh-CN" sz="2000" b="1">
                <a:ea typeface="SimSun" pitchFamily="2" charset="-122"/>
              </a:rPr>
              <a:t>     anterior chamber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4935538" y="6080125"/>
            <a:ext cx="2689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2000" b="1">
                <a:ea typeface="SimSun" pitchFamily="2" charset="-122"/>
              </a:rPr>
              <a:t>f.  Suturing of conjunctiva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919663" y="3108325"/>
            <a:ext cx="258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2000" b="1">
                <a:ea typeface="SimSun" pitchFamily="2" charset="-122"/>
              </a:rPr>
              <a:t>c.  Excision of deep block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589463" y="4894263"/>
            <a:ext cx="219075" cy="28733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f</a:t>
            </a:r>
            <a:endParaRPr lang="en-US" altLang="zh-CN" sz="14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4559300" y="2760663"/>
            <a:ext cx="249238" cy="28733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d</a:t>
            </a:r>
            <a:endParaRPr lang="en-US" altLang="zh-CN" sz="14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4559300" y="685800"/>
            <a:ext cx="249238" cy="28733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b</a:t>
            </a:r>
            <a:endParaRPr lang="en-US" altLang="zh-CN" sz="14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2709863" y="685800"/>
            <a:ext cx="242887" cy="28733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a</a:t>
            </a:r>
            <a:endParaRPr lang="en-US" altLang="zh-CN" sz="14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2676525" y="2760663"/>
            <a:ext cx="236538" cy="28733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c</a:t>
            </a:r>
            <a:endParaRPr lang="en-US" altLang="zh-CN" sz="14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2676525" y="4894263"/>
            <a:ext cx="236538" cy="28733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200" b="1">
                <a:solidFill>
                  <a:schemeClr val="bg1"/>
                </a:solidFill>
                <a:ea typeface="SimSun" pitchFamily="2" charset="-122"/>
              </a:rPr>
              <a:t>e</a:t>
            </a:r>
            <a:endParaRPr lang="en-US" altLang="zh-CN" sz="14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4808538" y="685800"/>
            <a:ext cx="0" cy="5867400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423" name="Rectangle 16"/>
          <p:cNvSpPr>
            <a:spLocks noChangeArrowheads="1"/>
          </p:cNvSpPr>
          <p:nvPr/>
        </p:nvSpPr>
        <p:spPr bwMode="auto">
          <a:xfrm>
            <a:off x="1084263" y="685800"/>
            <a:ext cx="6502400" cy="58674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17424" name="Line 17"/>
          <p:cNvSpPr>
            <a:spLocks noChangeShapeType="1"/>
          </p:cNvSpPr>
          <p:nvPr/>
        </p:nvSpPr>
        <p:spPr bwMode="auto">
          <a:xfrm>
            <a:off x="4808538" y="2819400"/>
            <a:ext cx="2778125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425" name="Line 18"/>
          <p:cNvSpPr>
            <a:spLocks noChangeShapeType="1"/>
          </p:cNvSpPr>
          <p:nvPr/>
        </p:nvSpPr>
        <p:spPr bwMode="auto">
          <a:xfrm>
            <a:off x="4808538" y="4953000"/>
            <a:ext cx="2778125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3811" name="Rectangle 19"/>
          <p:cNvSpPr/>
          <p:nvPr/>
        </p:nvSpPr>
        <p:spPr>
          <a:xfrm>
            <a:off x="2974975" y="0"/>
            <a:ext cx="25685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sz="36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+mn-cs"/>
              </a:rPr>
              <a:t>Technique (2)</a:t>
            </a:r>
            <a:endParaRPr sz="36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28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sz="36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Angle </a:t>
            </a:r>
            <a:r>
              <a:rPr lang="en-US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Closure </a:t>
            </a:r>
            <a:r>
              <a:rPr lang="en-US" sz="36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Glaucoma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952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25"/>
              </a:spcBef>
            </a:pPr>
            <a:r>
              <a:rPr lang="en-US" altLang="zh-CN" smtClean="0">
                <a:latin typeface="IrisUPC" charset="0"/>
                <a:ea typeface="SimSun" pitchFamily="2" charset="-122"/>
              </a:rPr>
              <a:t>Affects 1 in 1000 subjects over 40 y </a:t>
            </a:r>
          </a:p>
          <a:p>
            <a:pPr>
              <a:lnSpc>
                <a:spcPct val="80000"/>
              </a:lnSpc>
              <a:spcBef>
                <a:spcPts val="25"/>
              </a:spcBef>
            </a:pPr>
            <a:r>
              <a:rPr lang="en-US" altLang="zh-CN" smtClean="0">
                <a:latin typeface="IrisUPC" charset="0"/>
                <a:ea typeface="SimSun" pitchFamily="2" charset="-122"/>
              </a:rPr>
              <a:t>Females  &gt; Males </a:t>
            </a:r>
          </a:p>
          <a:p>
            <a:pPr>
              <a:lnSpc>
                <a:spcPct val="80000"/>
              </a:lnSpc>
              <a:spcBef>
                <a:spcPts val="25"/>
              </a:spcBef>
            </a:pPr>
            <a:r>
              <a:rPr lang="en-US" altLang="zh-CN" smtClean="0">
                <a:latin typeface="IrisUPC" charset="0"/>
                <a:ea typeface="SimSun" pitchFamily="2" charset="-122"/>
              </a:rPr>
              <a:t>Mostly hypermetropic eyes with small eye dimensions  and crowded angle 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/>
        </p:nvSpPr>
        <p:spPr>
          <a:xfrm>
            <a:off x="286385" y="2649537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/>
        </p:nvSpPr>
        <p:spPr bwMode="auto">
          <a:xfrm>
            <a:off x="600264" y="3657594"/>
            <a:ext cx="82296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25"/>
              </a:spcBef>
              <a:buFontTx/>
              <a:buChar char="•"/>
            </a:pPr>
            <a:r>
              <a:rPr lang="en-US" altLang="zh-CN" sz="3200" dirty="0">
                <a:latin typeface="IrisUPC" charset="0"/>
                <a:ea typeface="SimSun" pitchFamily="2" charset="-122"/>
              </a:rPr>
              <a:t>There is abrupt increase in pressure and the eye becomes very </a:t>
            </a:r>
            <a:r>
              <a:rPr lang="en-US" altLang="zh-CN" sz="3200" dirty="0" err="1">
                <a:latin typeface="IrisUPC" charset="0"/>
                <a:ea typeface="SimSun" pitchFamily="2" charset="-122"/>
              </a:rPr>
              <a:t>painfull</a:t>
            </a:r>
            <a:r>
              <a:rPr lang="en-US" altLang="zh-CN" sz="3200" dirty="0">
                <a:latin typeface="IrisUPC" charset="0"/>
                <a:ea typeface="SimSun" pitchFamily="2" charset="-122"/>
              </a:rPr>
              <a:t> and </a:t>
            </a:r>
            <a:r>
              <a:rPr lang="en-US" altLang="zh-CN" sz="3200" dirty="0" err="1">
                <a:latin typeface="IrisUPC" charset="0"/>
                <a:ea typeface="SimSun" pitchFamily="2" charset="-122"/>
              </a:rPr>
              <a:t>photophopic</a:t>
            </a:r>
            <a:r>
              <a:rPr lang="en-US" altLang="zh-CN" sz="3200" dirty="0">
                <a:latin typeface="IrisUPC" charset="0"/>
                <a:ea typeface="SimSun" pitchFamily="2" charset="-122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ts val="25"/>
              </a:spcBef>
              <a:buFontTx/>
              <a:buChar char="•"/>
            </a:pPr>
            <a:r>
              <a:rPr lang="en-US" altLang="zh-CN" sz="3200" dirty="0">
                <a:latin typeface="IrisUPC" charset="0"/>
                <a:ea typeface="SimSun" pitchFamily="2" charset="-122"/>
              </a:rPr>
              <a:t>Increased lacrimation </a:t>
            </a:r>
          </a:p>
          <a:p>
            <a:pPr marL="342900" indent="-342900">
              <a:lnSpc>
                <a:spcPct val="80000"/>
              </a:lnSpc>
              <a:spcBef>
                <a:spcPts val="25"/>
              </a:spcBef>
              <a:buFontTx/>
              <a:buChar char="•"/>
            </a:pPr>
            <a:r>
              <a:rPr lang="en-US" altLang="zh-CN" sz="3200" dirty="0">
                <a:latin typeface="IrisUPC" charset="0"/>
                <a:ea typeface="SimSun" pitchFamily="2" charset="-122"/>
              </a:rPr>
              <a:t>Loss of vision </a:t>
            </a:r>
          </a:p>
          <a:p>
            <a:pPr marL="342900" indent="-342900">
              <a:lnSpc>
                <a:spcPct val="80000"/>
              </a:lnSpc>
              <a:spcBef>
                <a:spcPts val="25"/>
              </a:spcBef>
              <a:buFontTx/>
              <a:buChar char="•"/>
            </a:pPr>
            <a:r>
              <a:rPr lang="en-US" altLang="zh-CN" sz="3200" dirty="0">
                <a:latin typeface="IrisUPC" charset="0"/>
                <a:ea typeface="SimSun" pitchFamily="2" charset="-122"/>
              </a:rPr>
              <a:t>Nausea ,vomiting  and abdominal pain </a:t>
            </a:r>
          </a:p>
          <a:p>
            <a:pPr marL="342900" indent="-342900">
              <a:lnSpc>
                <a:spcPct val="80000"/>
              </a:lnSpc>
              <a:spcBef>
                <a:spcPts val="25"/>
              </a:spcBef>
              <a:buFontTx/>
              <a:buChar char="•"/>
            </a:pPr>
            <a:r>
              <a:rPr lang="en-US" altLang="zh-CN" sz="3200" dirty="0">
                <a:latin typeface="IrisUPC" charset="0"/>
                <a:ea typeface="SimSun" pitchFamily="2" charset="-122"/>
              </a:rPr>
              <a:t>Seeing halos around lights </a:t>
            </a:r>
          </a:p>
        </p:txBody>
      </p:sp>
    </p:spTree>
    <p:extLst>
      <p:ext uri="{BB962C8B-B14F-4D97-AF65-F5344CB8AC3E}">
        <p14:creationId xmlns:p14="http://schemas.microsoft.com/office/powerpoint/2010/main" val="541357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sz="54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Examination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smtClean="0">
                <a:latin typeface="IrisUPC" charset="0"/>
                <a:ea typeface="SimSun" pitchFamily="2" charset="-122"/>
              </a:rPr>
              <a:t>Decreased vision .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latin typeface="IrisUPC" charset="0"/>
                <a:ea typeface="SimSun" pitchFamily="2" charset="-122"/>
              </a:rPr>
              <a:t>Red eye 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latin typeface="IrisUPC" charset="0"/>
                <a:ea typeface="SimSun" pitchFamily="2" charset="-122"/>
              </a:rPr>
              <a:t>Cloudy cornea 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latin typeface="IrisUPC" charset="0"/>
                <a:ea typeface="SimSun" pitchFamily="2" charset="-122"/>
              </a:rPr>
              <a:t>Shallow Anterior chamber 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latin typeface="IrisUPC" charset="0"/>
                <a:ea typeface="SimSun" pitchFamily="2" charset="-122"/>
              </a:rPr>
              <a:t>Oval fixed mid dilated pupil 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latin typeface="IrisUPC" charset="0"/>
                <a:ea typeface="SimSun" pitchFamily="2" charset="-122"/>
              </a:rPr>
              <a:t>Cells and flare in AC 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latin typeface="IrisUPC" charset="0"/>
                <a:ea typeface="SimSun" pitchFamily="2" charset="-122"/>
              </a:rPr>
              <a:t>Iris bowing 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latin typeface="IrisUPC" charset="0"/>
                <a:ea typeface="SimSun" pitchFamily="2" charset="-122"/>
              </a:rPr>
              <a:t>Hyperemic optic disc 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latin typeface="IrisUPC" charset="0"/>
                <a:ea typeface="SimSun" pitchFamily="2" charset="-122"/>
              </a:rPr>
              <a:t>High IOP </a:t>
            </a:r>
          </a:p>
        </p:txBody>
      </p:sp>
    </p:spTree>
    <p:extLst>
      <p:ext uri="{BB962C8B-B14F-4D97-AF65-F5344CB8AC3E}">
        <p14:creationId xmlns:p14="http://schemas.microsoft.com/office/powerpoint/2010/main" val="1268477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"/>
            <a:ext cx="8229600" cy="1143000"/>
          </a:xfrm>
        </p:spPr>
        <p:txBody>
          <a:bodyPr lIns="92075" tIns="46038" rIns="92075" bIns="46038"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sz="54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Treatment </a:t>
            </a:r>
            <a:endParaRPr lang="en-US" sz="4800" b="1" i="1" kern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smtClean="0">
                <a:latin typeface="IrisUPC" charset="0"/>
                <a:ea typeface="SimSun" pitchFamily="2" charset="-122"/>
              </a:rPr>
              <a:t>Urgent Treatment is necessary 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latin typeface="IrisUPC" charset="0"/>
                <a:ea typeface="SimSun" pitchFamily="2" charset="-122"/>
              </a:rPr>
              <a:t>All efforts to decrease IOP 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latin typeface="IrisUPC" charset="0"/>
                <a:ea typeface="SimSun" pitchFamily="2" charset="-122"/>
              </a:rPr>
              <a:t>IV acetazolamide or hyperosmotic agents 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latin typeface="IrisUPC" charset="0"/>
                <a:ea typeface="SimSun" pitchFamily="2" charset="-122"/>
              </a:rPr>
              <a:t>Topical antiglaucoma Especially Pilocarpine 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latin typeface="IrisUPC" charset="0"/>
                <a:ea typeface="SimSun" pitchFamily="2" charset="-122"/>
              </a:rPr>
              <a:t>Subsequent treatment include formation an opening in the iris to overcome the blockage either by laser or surgery depending on cornea clarity 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latin typeface="IrisUPC" charset="0"/>
                <a:ea typeface="SimSun" pitchFamily="2" charset="-122"/>
              </a:rPr>
              <a:t>Surgical drainage procedures </a:t>
            </a:r>
          </a:p>
          <a:p>
            <a:pPr>
              <a:lnSpc>
                <a:spcPct val="90000"/>
              </a:lnSpc>
            </a:pPr>
            <a:endParaRPr lang="en-US" altLang="zh-CN" sz="2800" smtClean="0">
              <a:latin typeface="IrisUPC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9322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/>
          <p:nvPr/>
        </p:nvSpPr>
        <p:spPr>
          <a:xfrm>
            <a:off x="1123950" y="0"/>
            <a:ext cx="6484938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sz="36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+mn-cs"/>
              </a:rPr>
              <a:t>Intermittent angle-closure glaucoma</a:t>
            </a:r>
            <a:endParaRPr sz="36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4470400" y="5791200"/>
            <a:ext cx="351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buFontTx/>
              <a:buChar char="•"/>
            </a:pPr>
            <a:r>
              <a:rPr lang="en-US" altLang="zh-CN" sz="2000" b="1">
                <a:ea typeface="SimSun" pitchFamily="2" charset="-122"/>
              </a:rPr>
              <a:t>  Treatment - bilateral YAG laser </a:t>
            </a:r>
          </a:p>
          <a:p>
            <a:pPr eaLnBrk="0" hangingPunct="0">
              <a:lnSpc>
                <a:spcPct val="80000"/>
              </a:lnSpc>
            </a:pPr>
            <a:r>
              <a:rPr lang="en-US" altLang="zh-CN" sz="2000" b="1">
                <a:ea typeface="SimSun" pitchFamily="2" charset="-122"/>
              </a:rPr>
              <a:t>    iridotomy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74663" y="5775325"/>
            <a:ext cx="3694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SzPct val="60000"/>
              <a:buFontTx/>
              <a:buChar char="•"/>
            </a:pPr>
            <a:r>
              <a:rPr lang="en-US" altLang="zh-CN" sz="2000" b="1">
                <a:ea typeface="SimSun" pitchFamily="2" charset="-122"/>
              </a:rPr>
              <a:t>  Epithelial oedema and closed angle</a:t>
            </a:r>
          </a:p>
          <a:p>
            <a:pPr eaLnBrk="0" hangingPunct="0">
              <a:lnSpc>
                <a:spcPct val="80000"/>
              </a:lnSpc>
              <a:buSzPct val="60000"/>
            </a:pPr>
            <a:r>
              <a:rPr lang="en-US" altLang="zh-CN" sz="2000" b="1">
                <a:ea typeface="SimSun" pitchFamily="2" charset="-122"/>
              </a:rPr>
              <a:t>   during attack</a:t>
            </a:r>
          </a:p>
        </p:txBody>
      </p:sp>
      <p:pic>
        <p:nvPicPr>
          <p:cNvPr id="21508" name="Picture 5" descr="C:\My Documents\Ac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219200"/>
            <a:ext cx="36385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C:\My Documents\Ac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219200"/>
            <a:ext cx="42672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474663" y="685800"/>
            <a:ext cx="7924800" cy="57912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4132263" y="685800"/>
            <a:ext cx="0" cy="5791200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474663" y="5638800"/>
            <a:ext cx="7924800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474663" y="1219200"/>
            <a:ext cx="7924800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1689100" y="676275"/>
            <a:ext cx="884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800" b="1"/>
              <a:t>Signs</a:t>
            </a: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5211763" y="685800"/>
            <a:ext cx="1601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800" b="1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418017852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sz="54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Prognosis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latin typeface="IrisUPC" charset="0"/>
                <a:ea typeface="SimSun" pitchFamily="2" charset="-122"/>
              </a:rPr>
              <a:t>Usually the aim of treatment is to prevent further damage and nothing can be done to the lost fiber of the optic nerve </a:t>
            </a:r>
          </a:p>
          <a:p>
            <a:r>
              <a:rPr lang="en-US" altLang="zh-CN" smtClean="0">
                <a:latin typeface="IrisUPC" charset="0"/>
                <a:ea typeface="SimSun" pitchFamily="2" charset="-122"/>
              </a:rPr>
              <a:t>Sometimes damage continue even with low IOP </a:t>
            </a:r>
          </a:p>
          <a:p>
            <a:r>
              <a:rPr lang="en-US" altLang="zh-CN" smtClean="0">
                <a:latin typeface="IrisUPC" charset="0"/>
                <a:ea typeface="SimSun" pitchFamily="2" charset="-122"/>
              </a:rPr>
              <a:t>Still reduction of IOP is the mainstay of treatment .</a:t>
            </a:r>
          </a:p>
        </p:txBody>
      </p:sp>
    </p:spTree>
    <p:extLst>
      <p:ext uri="{BB962C8B-B14F-4D97-AF65-F5344CB8AC3E}">
        <p14:creationId xmlns:p14="http://schemas.microsoft.com/office/powerpoint/2010/main" val="1089220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406843"/>
            <a:ext cx="6858000" cy="23876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80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THANK  YOU </a:t>
            </a:r>
          </a:p>
        </p:txBody>
      </p:sp>
    </p:spTree>
    <p:extLst>
      <p:ext uri="{BB962C8B-B14F-4D97-AF65-F5344CB8AC3E}">
        <p14:creationId xmlns:p14="http://schemas.microsoft.com/office/powerpoint/2010/main" val="30650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320587_663980364294810_5344172578023934860_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" y="1294765"/>
            <a:ext cx="8328660" cy="501015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57530" y="384810"/>
            <a:ext cx="78409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kern="0" noProof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briola" panose="04040605051002020D02" charset="0"/>
                <a:ea typeface="+mj-ea"/>
                <a:cs typeface="Gabriola" panose="04040605051002020D02" charset="0"/>
                <a:sym typeface="+mn-ea"/>
              </a:rPr>
              <a:t>Aqueous humour  production and excretion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briola" panose="04040605051002020D02" charset="0"/>
                <a:ea typeface="+mj-ea"/>
                <a:cs typeface="Gabriola" panose="04040605051002020D02" charset="0"/>
              </a:rPr>
              <a:t>     Aqueous humour  production 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328930" y="1595755"/>
            <a:ext cx="8600440" cy="5042535"/>
          </a:xfrm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dirty="0">
                <a:latin typeface="Gabriola" panose="04040605051002020D02" charset="0"/>
                <a:cs typeface="Gabriola" panose="04040605051002020D02" charset="0"/>
              </a:rPr>
              <a:t>Active secretion  by the </a:t>
            </a:r>
            <a:r>
              <a:rPr dirty="0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ciliary processes </a:t>
            </a:r>
            <a:endParaRPr dirty="0">
              <a:latin typeface="Gabriola" panose="04040605051002020D02" charset="0"/>
              <a:cs typeface="Gabriola" panose="04040605051002020D02" charset="0"/>
            </a:endParaRPr>
          </a:p>
          <a:p>
            <a:pPr eaLnBrk="1" hangingPunct="1"/>
            <a:r>
              <a:rPr dirty="0">
                <a:latin typeface="Gabriola" panose="04040605051002020D02" charset="0"/>
                <a:cs typeface="Gabriola" panose="04040605051002020D02" charset="0"/>
              </a:rPr>
              <a:t>Ultra filtration </a:t>
            </a:r>
          </a:p>
          <a:p>
            <a:pPr marL="0" indent="0" algn="ctr" eaLnBrk="1" hangingPunct="1">
              <a:buNone/>
            </a:pPr>
            <a:r>
              <a:rPr lang="en-US" sz="4400" noProof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briola" panose="04040605051002020D02" charset="0"/>
                <a:ea typeface="+mj-ea"/>
                <a:cs typeface="Gabriola" panose="04040605051002020D02" charset="0"/>
                <a:sym typeface="+mn-ea"/>
              </a:rPr>
              <a:t>Aqueous humour excretion</a:t>
            </a:r>
          </a:p>
          <a:p>
            <a:pPr marL="0" indent="0" algn="ctr" eaLnBrk="1" hangingPunct="1">
              <a:buNone/>
            </a:pPr>
            <a:endParaRPr lang="en-US" sz="440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briola" panose="04040605051002020D02" charset="0"/>
              <a:ea typeface="+mj-ea"/>
              <a:cs typeface="Gabriola" panose="04040605051002020D02" charset="0"/>
              <a:sym typeface="+mn-ea"/>
            </a:endParaRPr>
          </a:p>
          <a:p>
            <a:pPr marL="0" indent="0" eaLnBrk="1" hangingPunct="1">
              <a:buNone/>
            </a:pPr>
            <a:endParaRPr lang="en-US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briola" panose="04040605051002020D02" charset="0"/>
              <a:ea typeface="+mj-ea"/>
              <a:cs typeface="Gabriola" panose="04040605051002020D02" charset="0"/>
              <a:sym typeface="+mn-ea"/>
            </a:endParaRPr>
          </a:p>
          <a:p>
            <a:pPr marL="0" indent="0" eaLnBrk="1" hangingPunct="1">
              <a:buNone/>
            </a:pPr>
            <a:r>
              <a:rPr lang="en-US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briola" panose="04040605051002020D02" charset="0"/>
                <a:ea typeface="+mj-ea"/>
                <a:cs typeface="Gabriola" panose="04040605051002020D02" charset="0"/>
                <a:sym typeface="+mn-ea"/>
              </a:rPr>
              <a:t> </a:t>
            </a:r>
            <a:endParaRPr kumimoji="0" lang="en-US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briola" panose="04040605051002020D02" charset="0"/>
              <a:ea typeface="+mj-ea"/>
              <a:cs typeface="Gabriola" panose="04040605051002020D02" charset="0"/>
            </a:endParaRPr>
          </a:p>
          <a:p>
            <a:pPr eaLnBrk="1" hangingPunct="1"/>
            <a:endParaRPr dirty="0"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9219" name="Rectangle 3"/>
          <p:cNvSpPr>
            <a:spLocks noGrp="1"/>
          </p:cNvSpPr>
          <p:nvPr/>
        </p:nvSpPr>
        <p:spPr>
          <a:xfrm>
            <a:off x="812800" y="3636010"/>
            <a:ext cx="7772400" cy="25869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Times New Roman" panose="0202060305040502030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sz="2800" dirty="0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Conventional pathway :(95%) </a:t>
            </a:r>
            <a:r>
              <a:rPr sz="2800" dirty="0">
                <a:latin typeface="Gabriola" panose="04040605051002020D02" charset="0"/>
                <a:cs typeface="Gabriola" panose="04040605051002020D02" charset="0"/>
              </a:rPr>
              <a:t>via trabecular meshwork ,Schlemm’s canal and the episcleral veins  </a:t>
            </a:r>
          </a:p>
          <a:p>
            <a:pPr eaLnBrk="1" hangingPunct="1">
              <a:lnSpc>
                <a:spcPct val="90000"/>
              </a:lnSpc>
            </a:pPr>
            <a:endParaRPr sz="2800" dirty="0">
              <a:latin typeface="Gabriola" panose="04040605051002020D02" charset="0"/>
              <a:cs typeface="Gabriola" panose="04040605051002020D02" charset="0"/>
            </a:endParaRPr>
          </a:p>
          <a:p>
            <a:pPr eaLnBrk="1" hangingPunct="1">
              <a:lnSpc>
                <a:spcPct val="90000"/>
              </a:lnSpc>
            </a:pPr>
            <a:r>
              <a:rPr sz="2800" dirty="0">
                <a:latin typeface="Gabriola" panose="04040605051002020D02" charset="0"/>
                <a:cs typeface="Gabriola" panose="04040605051002020D02" charset="0"/>
              </a:rPr>
              <a:t>Uveoscleral pathway : (5% ) through the iris and ciliary body into the supra-choroidal space and the venous system through the sclera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briola" panose="04040605051002020D02" charset="0"/>
                <a:ea typeface="+mj-ea"/>
                <a:cs typeface="Gabriola" panose="04040605051002020D02" charset="0"/>
              </a:rPr>
              <a:t>Mechanism of Optic nerve fiber damage </a:t>
            </a:r>
          </a:p>
        </p:txBody>
      </p:sp>
      <p:sp>
        <p:nvSpPr>
          <p:cNvPr id="10243" name="Rectangle 3"/>
          <p:cNvSpPr>
            <a:spLocks noGrp="1"/>
          </p:cNvSpPr>
          <p:nvPr>
            <p:ph sz="half" idx="1"/>
          </p:nvPr>
        </p:nvSpPr>
        <p:spPr>
          <a:xfrm>
            <a:off x="243205" y="1981200"/>
            <a:ext cx="8900795" cy="1671320"/>
          </a:xfrm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dirty="0">
                <a:latin typeface="Gabriola" panose="04040605051002020D02" charset="0"/>
                <a:cs typeface="Gabriola" panose="04040605051002020D02" charset="0"/>
              </a:rPr>
              <a:t>Mechanical damage by the raised  IOP </a:t>
            </a:r>
          </a:p>
          <a:p>
            <a:pPr eaLnBrk="1" hangingPunct="1"/>
            <a:endParaRPr dirty="0">
              <a:latin typeface="Gabriola" panose="04040605051002020D02" charset="0"/>
              <a:cs typeface="Gabriola" panose="04040605051002020D02" charset="0"/>
            </a:endParaRPr>
          </a:p>
          <a:p>
            <a:pPr eaLnBrk="1" hangingPunct="1"/>
            <a:r>
              <a:rPr dirty="0">
                <a:latin typeface="Gabriola" panose="04040605051002020D02" charset="0"/>
                <a:cs typeface="Gabriola" panose="04040605051002020D02" charset="0"/>
              </a:rPr>
              <a:t>Ischemia of nerve fibers caused by impaired perfusion pressure  </a:t>
            </a:r>
          </a:p>
          <a:p>
            <a:pPr eaLnBrk="1" hangingPunct="1"/>
            <a:endParaRPr dirty="0">
              <a:latin typeface="Gabriola" panose="04040605051002020D02" charset="0"/>
              <a:cs typeface="Gabriola" panose="04040605051002020D02" charset="0"/>
            </a:endParaRPr>
          </a:p>
          <a:p>
            <a:pPr eaLnBrk="1" hangingPunct="1"/>
            <a:endParaRPr dirty="0"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420" y="609600"/>
            <a:ext cx="4310380" cy="5942330"/>
          </a:xfrm>
        </p:spPr>
        <p:txBody>
          <a:bodyPr/>
          <a:lstStyle/>
          <a:p>
            <a:r>
              <a:rPr lang="en-US" sz="2400">
                <a:latin typeface="Gabriola" panose="04040605051002020D02" charset="0"/>
                <a:cs typeface="Gabriola" panose="04040605051002020D02" charset="0"/>
              </a:rPr>
              <a:t>The optic disc has a center portion called the</a:t>
            </a:r>
            <a:r>
              <a:rPr lang="en-US" sz="24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 "cup"</a:t>
            </a:r>
            <a:r>
              <a:rPr lang="en-US" sz="2400">
                <a:latin typeface="Gabriola" panose="04040605051002020D02" charset="0"/>
                <a:cs typeface="Gabriola" panose="04040605051002020D02" charset="0"/>
              </a:rPr>
              <a:t> which is normally quite small in comparison to the entire optic disc.</a:t>
            </a:r>
          </a:p>
          <a:p>
            <a:endParaRPr lang="en-US" sz="2400"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sz="2400">
                <a:latin typeface="Gabriola" panose="04040605051002020D02" charset="0"/>
                <a:cs typeface="Gabriola" panose="04040605051002020D02" charset="0"/>
              </a:rPr>
              <a:t>In people with glaucoma damage, because of increased pressure in the eye and/or loss of blood flow to the optic nerve, these nerve fibers begin to die. </a:t>
            </a:r>
            <a:r>
              <a:rPr lang="en-US" sz="24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This causes the cup to become larger in comparison to the optic disc (cup ; disk ratio )</a:t>
            </a:r>
            <a:endParaRPr lang="en-US" sz="2400">
              <a:latin typeface="Gabriola" panose="04040605051002020D02" charset="0"/>
              <a:cs typeface="Gabriola" panose="04040605051002020D02" charset="0"/>
            </a:endParaRPr>
          </a:p>
        </p:txBody>
      </p:sp>
      <p:pic>
        <p:nvPicPr>
          <p:cNvPr id="5" name="Content Placeholder 4" descr="131287778_202634151516417_5766977697979453252_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9955" y="424180"/>
            <a:ext cx="4065905" cy="2303780"/>
          </a:xfrm>
          <a:prstGeom prst="rect">
            <a:avLst/>
          </a:prstGeom>
        </p:spPr>
      </p:pic>
      <p:pic>
        <p:nvPicPr>
          <p:cNvPr id="7" name="Picture 6" descr="131380781_377096646910418_4471681599537933341_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955" y="3146425"/>
            <a:ext cx="3738245" cy="34055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y Documents\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" y="984885"/>
            <a:ext cx="5895975" cy="562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902970" y="184785"/>
            <a:ext cx="6259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Gabriola" panose="04040605051002020D02" charset="0"/>
                <a:cs typeface="Gabriola" panose="04040605051002020D02" charset="0"/>
              </a:rPr>
              <a:t>optic nerve cupping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/>
          <p:nvPr/>
        </p:nvSpPr>
        <p:spPr>
          <a:xfrm>
            <a:off x="1306513" y="150813"/>
            <a:ext cx="5480685" cy="64516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Gabriola" panose="04040605051002020D02" charset="0"/>
                <a:cs typeface="Gabriola" panose="04040605051002020D02" charset="0"/>
              </a:rPr>
              <a:t>Progression of glaucomatous cupping</a:t>
            </a:r>
          </a:p>
        </p:txBody>
      </p:sp>
      <p:sp>
        <p:nvSpPr>
          <p:cNvPr id="13315" name="Rectangle 3"/>
          <p:cNvSpPr/>
          <p:nvPr/>
        </p:nvSpPr>
        <p:spPr>
          <a:xfrm>
            <a:off x="4741863" y="990600"/>
            <a:ext cx="2312987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sz="1800" b="1" dirty="0">
                <a:latin typeface="Times New Roman" panose="02020603050405020304" charset="0"/>
              </a:rPr>
              <a:t>a.  Normal (c:d ratio 0.2)</a:t>
            </a:r>
          </a:p>
        </p:txBody>
      </p:sp>
      <p:sp>
        <p:nvSpPr>
          <p:cNvPr id="13316" name="Rectangle 4"/>
          <p:cNvSpPr/>
          <p:nvPr/>
        </p:nvSpPr>
        <p:spPr>
          <a:xfrm>
            <a:off x="4741863" y="1755775"/>
            <a:ext cx="2522537" cy="530225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sz="1800" b="1" dirty="0">
                <a:latin typeface="Times New Roman" panose="02020603050405020304" charset="0"/>
              </a:rPr>
              <a:t>b.  Concentric enlargement</a:t>
            </a:r>
          </a:p>
          <a:p>
            <a:pPr eaLnBrk="0" hangingPunct="0">
              <a:lnSpc>
                <a:spcPct val="80000"/>
              </a:lnSpc>
            </a:pPr>
            <a:r>
              <a:rPr sz="1800" b="1" dirty="0">
                <a:latin typeface="Times New Roman" panose="02020603050405020304" charset="0"/>
              </a:rPr>
              <a:t>     (c:d ratio 0.5)</a:t>
            </a:r>
          </a:p>
        </p:txBody>
      </p:sp>
      <p:sp>
        <p:nvSpPr>
          <p:cNvPr id="13317" name="Rectangle 5"/>
          <p:cNvSpPr/>
          <p:nvPr/>
        </p:nvSpPr>
        <p:spPr>
          <a:xfrm>
            <a:off x="4741863" y="2746375"/>
            <a:ext cx="2398712" cy="530225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sz="1800" b="1" dirty="0">
                <a:latin typeface="Times New Roman" panose="02020603050405020304" charset="0"/>
              </a:rPr>
              <a:t>c. Inferior expansion with</a:t>
            </a:r>
          </a:p>
          <a:p>
            <a:pPr eaLnBrk="0" hangingPunct="0">
              <a:lnSpc>
                <a:spcPct val="80000"/>
              </a:lnSpc>
            </a:pPr>
            <a:r>
              <a:rPr sz="1800" b="1" dirty="0">
                <a:latin typeface="Times New Roman" panose="02020603050405020304" charset="0"/>
              </a:rPr>
              <a:t>    retinal nerve fibre loss</a:t>
            </a:r>
          </a:p>
        </p:txBody>
      </p:sp>
      <p:sp>
        <p:nvSpPr>
          <p:cNvPr id="13318" name="Rectangle 6"/>
          <p:cNvSpPr/>
          <p:nvPr/>
        </p:nvSpPr>
        <p:spPr>
          <a:xfrm>
            <a:off x="4741863" y="4727575"/>
            <a:ext cx="2962275" cy="530225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sz="1800" b="1" dirty="0">
                <a:latin typeface="Times New Roman" panose="02020603050405020304" charset="0"/>
              </a:rPr>
              <a:t>e.  Advanced cupping with nasal</a:t>
            </a:r>
          </a:p>
          <a:p>
            <a:pPr eaLnBrk="0" hangingPunct="0">
              <a:lnSpc>
                <a:spcPct val="80000"/>
              </a:lnSpc>
            </a:pPr>
            <a:r>
              <a:rPr sz="1800" b="1" dirty="0">
                <a:latin typeface="Times New Roman" panose="02020603050405020304" charset="0"/>
              </a:rPr>
              <a:t>     displacement of vessels</a:t>
            </a:r>
          </a:p>
        </p:txBody>
      </p:sp>
      <p:sp>
        <p:nvSpPr>
          <p:cNvPr id="13319" name="Rectangle 7"/>
          <p:cNvSpPr/>
          <p:nvPr/>
        </p:nvSpPr>
        <p:spPr>
          <a:xfrm>
            <a:off x="4741863" y="5794375"/>
            <a:ext cx="2617787" cy="530225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sz="1800" b="1" dirty="0">
                <a:latin typeface="Times New Roman" panose="02020603050405020304" charset="0"/>
              </a:rPr>
              <a:t>f.  Total cupping with loss of</a:t>
            </a:r>
          </a:p>
          <a:p>
            <a:pPr eaLnBrk="0" hangingPunct="0">
              <a:lnSpc>
                <a:spcPct val="80000"/>
              </a:lnSpc>
            </a:pPr>
            <a:r>
              <a:rPr sz="1800" b="1" dirty="0">
                <a:latin typeface="Times New Roman" panose="02020603050405020304" charset="0"/>
              </a:rPr>
              <a:t>    all retinal nerve fibres</a:t>
            </a:r>
          </a:p>
        </p:txBody>
      </p:sp>
      <p:sp>
        <p:nvSpPr>
          <p:cNvPr id="13320" name="Rectangle 8"/>
          <p:cNvSpPr/>
          <p:nvPr/>
        </p:nvSpPr>
        <p:spPr>
          <a:xfrm>
            <a:off x="4741863" y="3736975"/>
            <a:ext cx="2551112" cy="530225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sz="1800" b="1" dirty="0">
                <a:latin typeface="Times New Roman" panose="02020603050405020304" charset="0"/>
              </a:rPr>
              <a:t>d.  Superior expansion with</a:t>
            </a:r>
          </a:p>
          <a:p>
            <a:pPr eaLnBrk="0" hangingPunct="0">
              <a:lnSpc>
                <a:spcPct val="80000"/>
              </a:lnSpc>
            </a:pPr>
            <a:r>
              <a:rPr sz="1800" b="1" dirty="0">
                <a:latin typeface="Times New Roman" panose="02020603050405020304" charset="0"/>
              </a:rPr>
              <a:t>     retinal nerve fibre loss</a:t>
            </a:r>
          </a:p>
        </p:txBody>
      </p:sp>
      <p:pic>
        <p:nvPicPr>
          <p:cNvPr id="13321" name="Picture 9" descr="C:\My Documents\POAG14.JPG"/>
          <p:cNvPicPr>
            <a:picLocks noChangeAspect="1"/>
          </p:cNvPicPr>
          <p:nvPr/>
        </p:nvPicPr>
        <p:blipFill>
          <a:blip r:embed="rId2">
            <a:lum bright="12000" contrast="32000"/>
          </a:blip>
          <a:stretch>
            <a:fillRect/>
          </a:stretch>
        </p:blipFill>
        <p:spPr>
          <a:xfrm>
            <a:off x="754380" y="914400"/>
            <a:ext cx="37846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2" name="Rectangle 10"/>
          <p:cNvSpPr/>
          <p:nvPr/>
        </p:nvSpPr>
        <p:spPr>
          <a:xfrm>
            <a:off x="753745" y="914400"/>
            <a:ext cx="8035925" cy="5486400"/>
          </a:xfrm>
          <a:prstGeom prst="rect">
            <a:avLst/>
          </a:prstGeom>
          <a:noFill/>
          <a:ln w="28575" cap="flat" cmpd="sng">
            <a:solidFill>
              <a:srgbClr val="FAFD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/>
          <a:lstStyle/>
          <a:p>
            <a:endParaRPr dirty="0">
              <a:latin typeface="Times New Roman" panose="02020603050405020304" charset="0"/>
            </a:endParaRPr>
          </a:p>
        </p:txBody>
      </p:sp>
      <p:sp>
        <p:nvSpPr>
          <p:cNvPr id="13323" name="Line 11"/>
          <p:cNvSpPr/>
          <p:nvPr/>
        </p:nvSpPr>
        <p:spPr>
          <a:xfrm>
            <a:off x="4538663" y="914400"/>
            <a:ext cx="0" cy="5486400"/>
          </a:xfrm>
          <a:prstGeom prst="line">
            <a:avLst/>
          </a:prstGeom>
          <a:ln w="19050" cap="flat" cmpd="sng">
            <a:solidFill>
              <a:srgbClr val="FAFD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7</TotalTime>
  <Words>1248</Words>
  <Application>Microsoft Office PowerPoint</Application>
  <PresentationFormat>On-screen Show (4:3)</PresentationFormat>
  <Paragraphs>215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1_Default Design</vt:lpstr>
      <vt:lpstr>2_Default Design</vt:lpstr>
      <vt:lpstr>glaucoma</vt:lpstr>
      <vt:lpstr>Glaucoma </vt:lpstr>
      <vt:lpstr>pathophysiology </vt:lpstr>
      <vt:lpstr>PowerPoint Presentation</vt:lpstr>
      <vt:lpstr>     Aqueous humour  production </vt:lpstr>
      <vt:lpstr>Mechanism of Optic nerve fiber damage </vt:lpstr>
      <vt:lpstr>PowerPoint Presentation</vt:lpstr>
      <vt:lpstr>PowerPoint Presentation</vt:lpstr>
      <vt:lpstr>PowerPoint Presentation</vt:lpstr>
      <vt:lpstr>PowerPoint Presentation</vt:lpstr>
      <vt:lpstr>Classification </vt:lpstr>
      <vt:lpstr>the iris is clear of the trabecular meshwork            the iris is covering the trabecular meshwork     </vt:lpstr>
      <vt:lpstr>PATHOGENESIS  open angle </vt:lpstr>
      <vt:lpstr>PATHOGENESIS  angle closure </vt:lpstr>
      <vt:lpstr>PowerPoint Presentation</vt:lpstr>
      <vt:lpstr>How to examine the ANGLE </vt:lpstr>
      <vt:lpstr>s</vt:lpstr>
      <vt:lpstr>Normal Tension Glaucoma</vt:lpstr>
      <vt:lpstr> Secondary glaucoma  </vt:lpstr>
      <vt:lpstr>PATHOGENESIS  </vt:lpstr>
      <vt:lpstr>PowerPoint Presentation</vt:lpstr>
      <vt:lpstr>Congenital Glaucoma </vt:lpstr>
      <vt:lpstr>PowerPoint Presentation</vt:lpstr>
      <vt:lpstr>PowerPoint Presentation</vt:lpstr>
      <vt:lpstr>PowerPoint Presentation</vt:lpstr>
      <vt:lpstr>Treatment </vt:lpstr>
      <vt:lpstr>Chronic Open Angle Glaucoma </vt:lpstr>
      <vt:lpstr>History  </vt:lpstr>
      <vt:lpstr>PowerPoint Presentation</vt:lpstr>
      <vt:lpstr>Treatment </vt:lpstr>
      <vt:lpstr>Medical Treatment </vt:lpstr>
      <vt:lpstr>PowerPoint Presentation</vt:lpstr>
      <vt:lpstr>PowerPoint Presentation</vt:lpstr>
      <vt:lpstr>Angle Closure Glaucoma </vt:lpstr>
      <vt:lpstr>Examination </vt:lpstr>
      <vt:lpstr>Treatment </vt:lpstr>
      <vt:lpstr>PowerPoint Presentation</vt:lpstr>
      <vt:lpstr>Prognosis </vt:lpstr>
      <vt:lpstr>THANK 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GLAUCOMA </dc:title>
  <dc:creator>USER</dc:creator>
  <cp:lastModifiedBy>Rabai </cp:lastModifiedBy>
  <cp:revision>68</cp:revision>
  <dcterms:created xsi:type="dcterms:W3CDTF">2005-05-14T11:33:07Z</dcterms:created>
  <dcterms:modified xsi:type="dcterms:W3CDTF">2020-12-15T14:29:18Z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