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23"/>
  </p:notesMasterIdLst>
  <p:sldIdLst>
    <p:sldId id="273" r:id="rId2"/>
    <p:sldId id="278" r:id="rId3"/>
    <p:sldId id="279" r:id="rId4"/>
    <p:sldId id="258" r:id="rId5"/>
    <p:sldId id="259" r:id="rId6"/>
    <p:sldId id="290" r:id="rId7"/>
    <p:sldId id="260" r:id="rId8"/>
    <p:sldId id="280" r:id="rId9"/>
    <p:sldId id="262" r:id="rId10"/>
    <p:sldId id="291" r:id="rId11"/>
    <p:sldId id="281" r:id="rId12"/>
    <p:sldId id="282" r:id="rId13"/>
    <p:sldId id="263" r:id="rId14"/>
    <p:sldId id="265" r:id="rId15"/>
    <p:sldId id="268" r:id="rId16"/>
    <p:sldId id="267" r:id="rId17"/>
    <p:sldId id="284" r:id="rId18"/>
    <p:sldId id="270" r:id="rId19"/>
    <p:sldId id="285" r:id="rId20"/>
    <p:sldId id="271" r:id="rId21"/>
    <p:sldId id="272" r:id="rId22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89964" autoAdjust="0"/>
  </p:normalViewPr>
  <p:slideViewPr>
    <p:cSldViewPr>
      <p:cViewPr>
        <p:scale>
          <a:sx n="50" d="100"/>
          <a:sy n="50" d="100"/>
        </p:scale>
        <p:origin x="-1872" y="-2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F430057D-40E9-4E06-94DC-B6CB140C0160}" type="datetimeFigureOut">
              <a:rPr lang="ar-SA" smtClean="0"/>
              <a:pPr/>
              <a:t>12/04/1441</a:t>
            </a:fld>
            <a:endParaRPr lang="ar-SA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A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5685754-A165-47E6-84C4-8C1CB775F4B3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685754-A165-47E6-84C4-8C1CB775F4B3}" type="slidenum">
              <a:rPr lang="ar-SA" smtClean="0"/>
              <a:pPr/>
              <a:t>13</a:t>
            </a:fld>
            <a:endParaRPr lang="ar-SA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685754-A165-47E6-84C4-8C1CB775F4B3}" type="slidenum">
              <a:rPr lang="ar-SA" smtClean="0"/>
              <a:pPr/>
              <a:t>14</a:t>
            </a:fld>
            <a:endParaRPr lang="ar-SA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685754-A165-47E6-84C4-8C1CB775F4B3}" type="slidenum">
              <a:rPr lang="ar-SA" smtClean="0"/>
              <a:pPr/>
              <a:t>15</a:t>
            </a:fld>
            <a:endParaRPr lang="ar-SA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685754-A165-47E6-84C4-8C1CB775F4B3}" type="slidenum">
              <a:rPr lang="ar-SA" smtClean="0"/>
              <a:pPr/>
              <a:t>16</a:t>
            </a:fld>
            <a:endParaRPr lang="ar-SA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685754-A165-47E6-84C4-8C1CB775F4B3}" type="slidenum">
              <a:rPr lang="ar-SA" smtClean="0"/>
              <a:pPr/>
              <a:t>18</a:t>
            </a:fld>
            <a:endParaRPr lang="ar-S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D1419-2803-4788-A351-3BCED608BB9E}" type="datetimeFigureOut">
              <a:rPr lang="ar-SA" smtClean="0"/>
              <a:pPr/>
              <a:t>12/04/1441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4DF2C-31DA-47B8-8D54-B9E8A2DB81B7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D1419-2803-4788-A351-3BCED608BB9E}" type="datetimeFigureOut">
              <a:rPr lang="ar-SA" smtClean="0"/>
              <a:pPr/>
              <a:t>12/04/1441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4DF2C-31DA-47B8-8D54-B9E8A2DB81B7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D1419-2803-4788-A351-3BCED608BB9E}" type="datetimeFigureOut">
              <a:rPr lang="ar-SA" smtClean="0"/>
              <a:pPr/>
              <a:t>12/04/1441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4DF2C-31DA-47B8-8D54-B9E8A2DB81B7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D1419-2803-4788-A351-3BCED608BB9E}" type="datetimeFigureOut">
              <a:rPr lang="ar-SA" smtClean="0"/>
              <a:pPr/>
              <a:t>12/04/1441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4DF2C-31DA-47B8-8D54-B9E8A2DB81B7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D1419-2803-4788-A351-3BCED608BB9E}" type="datetimeFigureOut">
              <a:rPr lang="ar-SA" smtClean="0"/>
              <a:pPr/>
              <a:t>12/04/1441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4DF2C-31DA-47B8-8D54-B9E8A2DB81B7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D1419-2803-4788-A351-3BCED608BB9E}" type="datetimeFigureOut">
              <a:rPr lang="ar-SA" smtClean="0"/>
              <a:pPr/>
              <a:t>12/04/1441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4DF2C-31DA-47B8-8D54-B9E8A2DB81B7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D1419-2803-4788-A351-3BCED608BB9E}" type="datetimeFigureOut">
              <a:rPr lang="ar-SA" smtClean="0"/>
              <a:pPr/>
              <a:t>12/04/1441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4DF2C-31DA-47B8-8D54-B9E8A2DB81B7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D1419-2803-4788-A351-3BCED608BB9E}" type="datetimeFigureOut">
              <a:rPr lang="ar-SA" smtClean="0"/>
              <a:pPr/>
              <a:t>12/04/1441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4DF2C-31DA-47B8-8D54-B9E8A2DB81B7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D1419-2803-4788-A351-3BCED608BB9E}" type="datetimeFigureOut">
              <a:rPr lang="ar-SA" smtClean="0"/>
              <a:pPr/>
              <a:t>12/04/1441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4DF2C-31DA-47B8-8D54-B9E8A2DB81B7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D1419-2803-4788-A351-3BCED608BB9E}" type="datetimeFigureOut">
              <a:rPr lang="ar-SA" smtClean="0"/>
              <a:pPr/>
              <a:t>12/04/1441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4DF2C-31DA-47B8-8D54-B9E8A2DB81B7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D1419-2803-4788-A351-3BCED608BB9E}" type="datetimeFigureOut">
              <a:rPr lang="ar-SA" smtClean="0"/>
              <a:pPr/>
              <a:t>12/04/1441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4DF2C-31DA-47B8-8D54-B9E8A2DB81B7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3D1419-2803-4788-A351-3BCED608BB9E}" type="datetimeFigureOut">
              <a:rPr lang="ar-SA" smtClean="0"/>
              <a:pPr/>
              <a:t>12/04/1441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64DF2C-31DA-47B8-8D54-B9E8A2DB81B7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png"/><Relationship Id="rId3" Type="http://schemas.openxmlformats.org/officeDocument/2006/relationships/image" Target="../media/image23.png"/><Relationship Id="rId7" Type="http://schemas.openxmlformats.org/officeDocument/2006/relationships/image" Target="../media/image2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6.png"/><Relationship Id="rId5" Type="http://schemas.openxmlformats.org/officeDocument/2006/relationships/image" Target="../media/image25.png"/><Relationship Id="rId4" Type="http://schemas.openxmlformats.org/officeDocument/2006/relationships/image" Target="../media/image24.png"/><Relationship Id="rId9" Type="http://schemas.openxmlformats.org/officeDocument/2006/relationships/image" Target="../media/image29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png"/><Relationship Id="rId3" Type="http://schemas.openxmlformats.org/officeDocument/2006/relationships/image" Target="../media/image30.png"/><Relationship Id="rId7" Type="http://schemas.openxmlformats.org/officeDocument/2006/relationships/image" Target="../media/image34.png"/><Relationship Id="rId12" Type="http://schemas.openxmlformats.org/officeDocument/2006/relationships/image" Target="../media/image3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3.png"/><Relationship Id="rId11" Type="http://schemas.openxmlformats.org/officeDocument/2006/relationships/image" Target="../media/image38.png"/><Relationship Id="rId5" Type="http://schemas.openxmlformats.org/officeDocument/2006/relationships/image" Target="../media/image32.png"/><Relationship Id="rId10" Type="http://schemas.openxmlformats.org/officeDocument/2006/relationships/image" Target="../media/image37.png"/><Relationship Id="rId4" Type="http://schemas.openxmlformats.org/officeDocument/2006/relationships/image" Target="../media/image31.png"/><Relationship Id="rId9" Type="http://schemas.openxmlformats.org/officeDocument/2006/relationships/image" Target="../media/image36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395536" y="1556792"/>
            <a:ext cx="8460432" cy="1470025"/>
          </a:xfrm>
        </p:spPr>
        <p:txBody>
          <a:bodyPr>
            <a:normAutofit/>
          </a:bodyPr>
          <a:lstStyle/>
          <a:p>
            <a:pPr algn="l"/>
            <a:r>
              <a:rPr lang="en-US" b="1" dirty="0" smtClean="0">
                <a:solidFill>
                  <a:srgbClr val="FF0000"/>
                </a:solidFill>
              </a:rPr>
              <a:t/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b="1" dirty="0" smtClean="0">
                <a:solidFill>
                  <a:srgbClr val="FF0000"/>
                </a:solidFill>
              </a:rPr>
              <a:t>Diagnosis of the Parasitic infections</a:t>
            </a:r>
            <a:endParaRPr lang="ar-SA" b="1" dirty="0">
              <a:solidFill>
                <a:srgbClr val="FF0000"/>
              </a:solidFill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475656" y="3933056"/>
            <a:ext cx="6400800" cy="1752600"/>
          </a:xfrm>
        </p:spPr>
        <p:txBody>
          <a:bodyPr>
            <a:noAutofit/>
          </a:bodyPr>
          <a:lstStyle/>
          <a:p>
            <a:r>
              <a:rPr lang="en-US" sz="2800" dirty="0" smtClean="0"/>
              <a:t>Mutah University</a:t>
            </a:r>
          </a:p>
          <a:p>
            <a:r>
              <a:rPr lang="en-US" sz="2800" dirty="0" smtClean="0"/>
              <a:t>Faculty of  Medicine </a:t>
            </a:r>
          </a:p>
          <a:p>
            <a:r>
              <a:rPr lang="en-US" sz="2800" dirty="0" smtClean="0"/>
              <a:t>General Microbiology</a:t>
            </a:r>
          </a:p>
          <a:p>
            <a:r>
              <a:rPr lang="en-US" sz="2800" dirty="0" smtClean="0"/>
              <a:t>2019-2020</a:t>
            </a:r>
          </a:p>
          <a:p>
            <a:r>
              <a:rPr lang="en-US" sz="2800" dirty="0" smtClean="0"/>
              <a:t>Dr. Mohammad Odibate</a:t>
            </a:r>
            <a:endParaRPr lang="ar-SA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07504" y="620688"/>
            <a:ext cx="8229600" cy="4525963"/>
          </a:xfrm>
        </p:spPr>
        <p:txBody>
          <a:bodyPr>
            <a:noAutofit/>
          </a:bodyPr>
          <a:lstStyle/>
          <a:p>
            <a:pPr marL="0" algn="l" rtl="0">
              <a:buNone/>
            </a:pPr>
            <a:r>
              <a:rPr lang="en-US" sz="3600" b="1" dirty="0" smtClean="0">
                <a:solidFill>
                  <a:srgbClr val="0000FF"/>
                </a:solidFill>
                <a:cs typeface="Times New Roman" pitchFamily="18" charset="0"/>
              </a:rPr>
              <a:t>Direct Smears.</a:t>
            </a:r>
            <a:endParaRPr lang="en-CA" sz="3600" b="1" dirty="0" smtClean="0">
              <a:solidFill>
                <a:srgbClr val="0000FF"/>
              </a:solidFill>
              <a:cs typeface="Times New Roman" pitchFamily="18" charset="0"/>
            </a:endParaRPr>
          </a:p>
          <a:p>
            <a:pPr marL="0" algn="l" rtl="0">
              <a:buNone/>
            </a:pPr>
            <a:r>
              <a:rPr lang="en-US" b="1" dirty="0" smtClean="0"/>
              <a:t>Principle </a:t>
            </a:r>
            <a:endParaRPr lang="en-US" b="1" dirty="0"/>
          </a:p>
          <a:p>
            <a:pPr algn="l" rtl="0"/>
            <a:r>
              <a:rPr lang="en-US" dirty="0"/>
              <a:t>T</a:t>
            </a:r>
            <a:r>
              <a:rPr lang="en-US" dirty="0" smtClean="0"/>
              <a:t>o </a:t>
            </a:r>
            <a:r>
              <a:rPr lang="en-US" dirty="0"/>
              <a:t>assess the worm burden of a patient </a:t>
            </a:r>
          </a:p>
          <a:p>
            <a:pPr algn="l" rtl="0"/>
            <a:r>
              <a:rPr lang="en-US" dirty="0"/>
              <a:t>T</a:t>
            </a:r>
            <a:r>
              <a:rPr lang="en-US" dirty="0" smtClean="0"/>
              <a:t>o </a:t>
            </a:r>
            <a:r>
              <a:rPr lang="en-US" dirty="0"/>
              <a:t>provide a quick diagnosis of a heavily infected specimen </a:t>
            </a:r>
          </a:p>
          <a:p>
            <a:pPr algn="l" rtl="0"/>
            <a:r>
              <a:rPr lang="en-US" dirty="0"/>
              <a:t>T</a:t>
            </a:r>
            <a:r>
              <a:rPr lang="en-US" dirty="0" smtClean="0"/>
              <a:t>o </a:t>
            </a:r>
            <a:r>
              <a:rPr lang="en-US" dirty="0"/>
              <a:t>check organism motility </a:t>
            </a:r>
          </a:p>
          <a:p>
            <a:pPr algn="just" rtl="0">
              <a:buNone/>
            </a:pPr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</a:rPr>
              <a:t>. </a:t>
            </a:r>
            <a:endParaRPr lang="en-US" sz="2800" dirty="0">
              <a:solidFill>
                <a:schemeClr val="accent6">
                  <a:lumMod val="50000"/>
                </a:schemeClr>
              </a:solidFill>
            </a:endParaRPr>
          </a:p>
          <a:p>
            <a:pPr algn="just" rtl="0"/>
            <a:endParaRPr lang="ar-SA" dirty="0"/>
          </a:p>
        </p:txBody>
      </p:sp>
      <p:sp>
        <p:nvSpPr>
          <p:cNvPr id="4" name="عنوان 1"/>
          <p:cNvSpPr txBox="1">
            <a:spLocks/>
          </p:cNvSpPr>
          <p:nvPr/>
        </p:nvSpPr>
        <p:spPr>
          <a:xfrm>
            <a:off x="467544" y="44624"/>
            <a:ext cx="8229600" cy="57606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1" anchor="ctr">
            <a:normAutofit fontScale="82500" lnSpcReduction="20000"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Stool examination </a:t>
            </a:r>
            <a:endParaRPr kumimoji="0" lang="ar-SA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050" name="AutoShape 2" descr="ÙØªÙØ¬Ø© Ø¨Ø­Ø« Ø§ÙØµÙØ± Ø¹Ù âªstool Direct Smears.â¬â"/>
          <p:cNvSpPr>
            <a:spLocks noChangeAspect="1" noChangeArrowheads="1"/>
          </p:cNvSpPr>
          <p:nvPr/>
        </p:nvSpPr>
        <p:spPr bwMode="auto">
          <a:xfrm>
            <a:off x="8923338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-SA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4032448"/>
            <a:ext cx="4837357" cy="27089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7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Content Placeholder 2"/>
          <p:cNvSpPr>
            <a:spLocks noGrp="1"/>
          </p:cNvSpPr>
          <p:nvPr>
            <p:ph idx="1"/>
          </p:nvPr>
        </p:nvSpPr>
        <p:spPr>
          <a:xfrm>
            <a:off x="274577" y="813321"/>
            <a:ext cx="4726051" cy="5575621"/>
          </a:xfrm>
        </p:spPr>
        <p:txBody>
          <a:bodyPr>
            <a:normAutofit fontScale="92500"/>
          </a:bodyPr>
          <a:lstStyle/>
          <a:p>
            <a:pPr algn="l" rtl="0" eaLnBrk="1" hangingPunct="1">
              <a:buFont typeface="Wingdings 2" pitchFamily="18" charset="2"/>
              <a:buNone/>
            </a:pPr>
            <a:r>
              <a:rPr lang="en-CA" sz="3600" dirty="0" smtClean="0">
                <a:solidFill>
                  <a:srgbClr val="0000FF"/>
                </a:solidFill>
                <a:latin typeface="+mj-lt"/>
                <a:cs typeface="Times New Roman" pitchFamily="18" charset="0"/>
              </a:rPr>
              <a:t>Direct wet mount:</a:t>
            </a:r>
          </a:p>
          <a:p>
            <a:pPr algn="l" rtl="0" eaLnBrk="1" hangingPunct="1">
              <a:lnSpc>
                <a:spcPct val="200000"/>
              </a:lnSpc>
            </a:pPr>
            <a:r>
              <a:rPr lang="en-CA" sz="2400" dirty="0" smtClean="0">
                <a:latin typeface="+mj-lt"/>
                <a:cs typeface="Times New Roman" pitchFamily="18" charset="0"/>
              </a:rPr>
              <a:t>Small amount of faeces</a:t>
            </a:r>
          </a:p>
          <a:p>
            <a:pPr algn="l" rtl="0" eaLnBrk="1" hangingPunct="1">
              <a:lnSpc>
                <a:spcPct val="200000"/>
              </a:lnSpc>
            </a:pPr>
            <a:r>
              <a:rPr lang="en-CA" sz="2400" dirty="0" smtClean="0">
                <a:solidFill>
                  <a:srgbClr val="FF0000"/>
                </a:solidFill>
                <a:latin typeface="+mj-lt"/>
                <a:cs typeface="Times New Roman" pitchFamily="18" charset="0"/>
              </a:rPr>
              <a:t>Few drops of saline</a:t>
            </a:r>
            <a:endParaRPr lang="en-CA" sz="2400" dirty="0" smtClean="0">
              <a:latin typeface="+mj-lt"/>
              <a:cs typeface="Times New Roman" pitchFamily="18" charset="0"/>
            </a:endParaRPr>
          </a:p>
          <a:p>
            <a:pPr algn="l" rtl="0" eaLnBrk="1" hangingPunct="1">
              <a:lnSpc>
                <a:spcPct val="200000"/>
              </a:lnSpc>
            </a:pPr>
            <a:r>
              <a:rPr lang="en-CA" sz="2400" dirty="0" smtClean="0">
                <a:latin typeface="+mj-lt"/>
                <a:cs typeface="Times New Roman" pitchFamily="18" charset="0"/>
              </a:rPr>
              <a:t>Sometimes add lugol’s iodine (nuclear details, glycogen vacuole in cyst).</a:t>
            </a:r>
          </a:p>
          <a:p>
            <a:pPr algn="l" rtl="0" eaLnBrk="1" hangingPunct="1">
              <a:lnSpc>
                <a:spcPct val="200000"/>
              </a:lnSpc>
            </a:pPr>
            <a:r>
              <a:rPr lang="en-CA" sz="2400" dirty="0" smtClean="0">
                <a:solidFill>
                  <a:srgbClr val="FF0000"/>
                </a:solidFill>
                <a:latin typeface="+mj-lt"/>
                <a:cs typeface="Times New Roman" pitchFamily="18" charset="0"/>
              </a:rPr>
              <a:t>Protozoa (trophozoite), cyst, eggs and larva of helminths.</a:t>
            </a:r>
          </a:p>
          <a:p>
            <a:pPr algn="l" rtl="0" eaLnBrk="1" hangingPunct="1">
              <a:lnSpc>
                <a:spcPct val="200000"/>
              </a:lnSpc>
            </a:pPr>
            <a:endParaRPr lang="en-CA" sz="2400" dirty="0" smtClean="0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4B272C-FBCF-45D1-8C49-E48D1BED6180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5" name="عنوان 1"/>
          <p:cNvSpPr txBox="1">
            <a:spLocks/>
          </p:cNvSpPr>
          <p:nvPr/>
        </p:nvSpPr>
        <p:spPr>
          <a:xfrm>
            <a:off x="467544" y="44624"/>
            <a:ext cx="8229600" cy="57606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1" anchor="ctr">
            <a:normAutofit fontScale="82500" lnSpcReduction="20000"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Stool examination </a:t>
            </a:r>
            <a:endParaRPr kumimoji="0" lang="ar-SA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27649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00192" y="980728"/>
            <a:ext cx="1673618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57752" y="3140968"/>
            <a:ext cx="3744416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1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73776" y="4797152"/>
            <a:ext cx="3888432" cy="18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2" dur="500"/>
                                        <p:tgtEl>
                                          <p:spTgt spid="276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7" dur="500"/>
                                        <p:tgtEl>
                                          <p:spTgt spid="27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2" dur="500"/>
                                        <p:tgtEl>
                                          <p:spTgt spid="27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9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266" y="620688"/>
            <a:ext cx="8687801" cy="5301645"/>
          </a:xfrm>
          <a:solidFill>
            <a:schemeClr val="bg1">
              <a:alpha val="43000"/>
            </a:schemeClr>
          </a:solidFill>
        </p:spPr>
        <p:txBody>
          <a:bodyPr rtlCol="0">
            <a:normAutofit fontScale="85000" lnSpcReduction="10000"/>
          </a:bodyPr>
          <a:lstStyle/>
          <a:p>
            <a:pPr algn="l" rtl="0">
              <a:lnSpc>
                <a:spcPct val="150000"/>
              </a:lnSpc>
              <a:buNone/>
              <a:defRPr/>
            </a:pPr>
            <a:r>
              <a:rPr lang="en-CA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Concentration methods</a:t>
            </a:r>
            <a:endParaRPr lang="en-CA" dirty="0" smtClean="0">
              <a:latin typeface="Times New Roman" pitchFamily="18" charset="0"/>
              <a:cs typeface="Times New Roman" pitchFamily="18" charset="0"/>
            </a:endParaRPr>
          </a:p>
          <a:p>
            <a:pPr algn="l" rtl="0">
              <a:lnSpc>
                <a:spcPct val="150000"/>
              </a:lnSpc>
              <a:defRPr/>
            </a:pP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Used if parasites are scanty in the sample.</a:t>
            </a:r>
          </a:p>
          <a:p>
            <a:pPr algn="l" rtl="0">
              <a:lnSpc>
                <a:spcPct val="150000"/>
              </a:lnSpc>
              <a:defRPr/>
            </a:pP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Two types:</a:t>
            </a:r>
          </a:p>
          <a:p>
            <a:pPr algn="l" rtl="0">
              <a:lnSpc>
                <a:spcPct val="150000"/>
              </a:lnSpc>
              <a:buNone/>
              <a:defRPr/>
            </a:pPr>
            <a:r>
              <a:rPr lang="en-CA" b="1" dirty="0" smtClean="0">
                <a:latin typeface="Times New Roman" pitchFamily="18" charset="0"/>
                <a:cs typeface="Times New Roman" pitchFamily="18" charset="0"/>
              </a:rPr>
              <a:t>1- Floatation 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CA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eggs and cyst float , solution of high specific gravity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1314450" lvl="2" indent="-514350" algn="l" rtl="0">
              <a:buFont typeface="+mj-lt"/>
              <a:buAutoNum type="romanLcPeriod"/>
              <a:defRPr/>
            </a:pP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CA" sz="2800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CA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aturated sodium chloride </a:t>
            </a:r>
          </a:p>
          <a:p>
            <a:pPr marL="1314450" lvl="2" indent="-514350" algn="l" rtl="0">
              <a:buFont typeface="+mj-lt"/>
              <a:buAutoNum type="romanLcPeriod"/>
              <a:defRPr/>
            </a:pPr>
            <a:r>
              <a:rPr lang="en-CA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Zinc sulphate centrifugation floatation (</a:t>
            </a:r>
            <a:r>
              <a:rPr lang="en-CA" sz="19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cyst, nematodes</a:t>
            </a:r>
            <a:r>
              <a:rPr lang="en-CA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marL="514328" indent="-514328" algn="l" rtl="0">
              <a:buNone/>
              <a:defRPr/>
            </a:pPr>
            <a:endParaRPr lang="en-CA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 rtl="0">
              <a:buNone/>
              <a:defRPr/>
            </a:pPr>
            <a:r>
              <a:rPr lang="en-CA" b="1" dirty="0" smtClean="0">
                <a:latin typeface="Times New Roman" pitchFamily="18" charset="0"/>
                <a:cs typeface="Times New Roman" pitchFamily="18" charset="0"/>
              </a:rPr>
              <a:t>2- Sedimentation 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CA" sz="2200" dirty="0" smtClean="0">
                <a:latin typeface="Times New Roman" pitchFamily="18" charset="0"/>
                <a:cs typeface="Times New Roman" pitchFamily="18" charset="0"/>
              </a:rPr>
              <a:t>solution of  low specific gravity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):</a:t>
            </a:r>
          </a:p>
          <a:p>
            <a:pPr algn="l" rtl="0">
              <a:buNone/>
              <a:defRPr/>
            </a:pP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        formol ether </a:t>
            </a:r>
          </a:p>
          <a:p>
            <a:pPr algn="l" rtl="0">
              <a:buNone/>
              <a:defRPr/>
            </a:pPr>
            <a:r>
              <a:rPr lang="en-CA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  Egg count in 1 gram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5AC3FE-40F8-405A-BDE7-84FD841D8498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5" name="عنوان 1"/>
          <p:cNvSpPr txBox="1">
            <a:spLocks/>
          </p:cNvSpPr>
          <p:nvPr/>
        </p:nvSpPr>
        <p:spPr>
          <a:xfrm>
            <a:off x="467544" y="44624"/>
            <a:ext cx="8229600" cy="57606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1" anchor="ctr">
            <a:normAutofit fontScale="82500" lnSpcReduction="20000"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Stool examination </a:t>
            </a:r>
            <a:endParaRPr kumimoji="0" lang="ar-SA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67544" y="764704"/>
            <a:ext cx="8229600" cy="4525963"/>
          </a:xfrm>
        </p:spPr>
        <p:txBody>
          <a:bodyPr>
            <a:noAutofit/>
          </a:bodyPr>
          <a:lstStyle/>
          <a:p>
            <a:pPr marL="0" algn="l" rtl="0">
              <a:buNone/>
            </a:pPr>
            <a:r>
              <a:rPr lang="en-US" sz="2800" b="1" dirty="0" smtClean="0"/>
              <a:t>Microscopic </a:t>
            </a:r>
            <a:r>
              <a:rPr lang="en-US" sz="2800" b="1" dirty="0"/>
              <a:t>Examination of </a:t>
            </a:r>
            <a:r>
              <a:rPr lang="en-US" sz="2800" b="1" dirty="0" err="1"/>
              <a:t>Faecal</a:t>
            </a:r>
            <a:r>
              <a:rPr lang="en-US" sz="2800" b="1" dirty="0"/>
              <a:t> Specimens: </a:t>
            </a:r>
            <a:r>
              <a:rPr lang="en-US" sz="2800" b="1" dirty="0" smtClean="0"/>
              <a:t>Direct </a:t>
            </a:r>
            <a:r>
              <a:rPr lang="en-US" sz="2800" b="1" dirty="0"/>
              <a:t>Smears </a:t>
            </a:r>
            <a:endParaRPr lang="en-US" sz="2800" b="1" dirty="0" smtClean="0"/>
          </a:p>
          <a:p>
            <a:pPr algn="just" rtl="0"/>
            <a:endParaRPr lang="ar-SA" sz="2800" dirty="0"/>
          </a:p>
        </p:txBody>
      </p:sp>
      <p:sp>
        <p:nvSpPr>
          <p:cNvPr id="4" name="عنوان 1"/>
          <p:cNvSpPr txBox="1">
            <a:spLocks/>
          </p:cNvSpPr>
          <p:nvPr/>
        </p:nvSpPr>
        <p:spPr>
          <a:xfrm>
            <a:off x="467544" y="44624"/>
            <a:ext cx="8229600" cy="57606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1" anchor="ctr">
            <a:normAutofit fontScale="82500" lnSpcReduction="20000"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Stool examination </a:t>
            </a:r>
            <a:endParaRPr kumimoji="0" lang="ar-SA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1700808"/>
            <a:ext cx="2744353" cy="2304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31840" y="1700808"/>
            <a:ext cx="2808312" cy="23042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984578" y="1700808"/>
            <a:ext cx="2979910" cy="2304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083793" y="4149080"/>
            <a:ext cx="2856359" cy="2257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مربع نص 8"/>
          <p:cNvSpPr txBox="1"/>
          <p:nvPr/>
        </p:nvSpPr>
        <p:spPr>
          <a:xfrm>
            <a:off x="3042153" y="6084004"/>
            <a:ext cx="1241815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1">
            <a:spAutoFit/>
          </a:bodyPr>
          <a:lstStyle/>
          <a:p>
            <a:r>
              <a:rPr lang="en-US" b="1" dirty="0" err="1"/>
              <a:t>Ascaris</a:t>
            </a:r>
            <a:r>
              <a:rPr lang="en-US" b="1" dirty="0"/>
              <a:t> </a:t>
            </a:r>
            <a:r>
              <a:rPr lang="en-US" b="1" dirty="0" smtClean="0"/>
              <a:t>egg</a:t>
            </a:r>
            <a:endParaRPr lang="ar-SA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67544" y="764704"/>
            <a:ext cx="8229600" cy="4525963"/>
          </a:xfrm>
        </p:spPr>
        <p:txBody>
          <a:bodyPr>
            <a:noAutofit/>
          </a:bodyPr>
          <a:lstStyle/>
          <a:p>
            <a:pPr marL="0" algn="just" rtl="0">
              <a:buNone/>
            </a:pPr>
            <a:endParaRPr lang="en-US" sz="2800" b="1" dirty="0" smtClean="0"/>
          </a:p>
          <a:p>
            <a:pPr algn="just" rtl="0"/>
            <a:endParaRPr lang="ar-SA" sz="2800" dirty="0"/>
          </a:p>
        </p:txBody>
      </p:sp>
      <p:sp>
        <p:nvSpPr>
          <p:cNvPr id="4" name="عنوان 1"/>
          <p:cNvSpPr txBox="1">
            <a:spLocks/>
          </p:cNvSpPr>
          <p:nvPr/>
        </p:nvSpPr>
        <p:spPr>
          <a:xfrm>
            <a:off x="467544" y="44624"/>
            <a:ext cx="8229600" cy="57606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vert="horz" lIns="91440" tIns="45720" rIns="91440" bIns="45720" rtlCol="1" anchor="ctr">
            <a:normAutofit fontScale="82500" lnSpcReduction="20000"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Sputum examination </a:t>
            </a:r>
            <a:endParaRPr kumimoji="0" lang="ar-SA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مستطيل 9"/>
          <p:cNvSpPr/>
          <p:nvPr/>
        </p:nvSpPr>
        <p:spPr>
          <a:xfrm>
            <a:off x="500034" y="1000108"/>
            <a:ext cx="821537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0"/>
            <a:r>
              <a:rPr lang="en-US" sz="2800" b="1" dirty="0" smtClean="0"/>
              <a:t>Sputum </a:t>
            </a:r>
            <a:r>
              <a:rPr lang="en-US" sz="2800" b="1" dirty="0"/>
              <a:t>examination </a:t>
            </a:r>
          </a:p>
          <a:p>
            <a:pPr lvl="1" algn="just" rtl="0">
              <a:buFont typeface="Wingdings" pitchFamily="2" charset="2"/>
              <a:buChar char="ü"/>
            </a:pPr>
            <a:r>
              <a:rPr lang="en-US" sz="2800" dirty="0" smtClean="0"/>
              <a:t>Abnormally</a:t>
            </a:r>
            <a:r>
              <a:rPr lang="en-US" sz="2800" dirty="0"/>
              <a:t>, it is purulent, bloody, contains rusty brown particles (</a:t>
            </a:r>
            <a:r>
              <a:rPr lang="en-US" sz="2800" dirty="0" err="1"/>
              <a:t>Paragonimus</a:t>
            </a:r>
            <a:r>
              <a:rPr lang="en-US" sz="2800" dirty="0"/>
              <a:t>). </a:t>
            </a:r>
          </a:p>
          <a:p>
            <a:pPr algn="just" rtl="0"/>
            <a:endParaRPr lang="ar-SA" sz="2800" dirty="0"/>
          </a:p>
          <a:p>
            <a:pPr algn="just" rtl="0"/>
            <a:r>
              <a:rPr lang="en-US" sz="2800" b="1" dirty="0"/>
              <a:t>Technique for examination: </a:t>
            </a:r>
          </a:p>
          <a:p>
            <a:pPr lvl="1" algn="just" rtl="0">
              <a:buFont typeface="Wingdings" pitchFamily="2" charset="2"/>
              <a:buChar char="ü"/>
            </a:pPr>
            <a:r>
              <a:rPr lang="en-US" sz="2800" dirty="0" smtClean="0"/>
              <a:t>Add </a:t>
            </a:r>
            <a:r>
              <a:rPr lang="en-US" sz="2800" dirty="0"/>
              <a:t>on a sputum sample equal volume of </a:t>
            </a:r>
            <a:r>
              <a:rPr lang="en-US" sz="2800" dirty="0" err="1"/>
              <a:t>NaOH</a:t>
            </a:r>
            <a:r>
              <a:rPr lang="en-US" sz="2800" dirty="0"/>
              <a:t> to dissolve the mucus. </a:t>
            </a:r>
            <a:endParaRPr lang="en-US" sz="2800" dirty="0" smtClean="0"/>
          </a:p>
          <a:p>
            <a:pPr lvl="1" algn="just" rtl="0">
              <a:buFont typeface="Wingdings" pitchFamily="2" charset="2"/>
              <a:buChar char="ü"/>
            </a:pPr>
            <a:r>
              <a:rPr lang="en-US" sz="2800" dirty="0" smtClean="0"/>
              <a:t>Leave </a:t>
            </a:r>
            <a:r>
              <a:rPr lang="en-US" sz="2800" dirty="0"/>
              <a:t>this combination for a while, then centrifuge at 200xg for 5 minutes, then examine the sediment. </a:t>
            </a:r>
            <a:endParaRPr lang="en-US" sz="2800" dirty="0" smtClean="0"/>
          </a:p>
          <a:p>
            <a:pPr lvl="1" algn="just" rtl="0">
              <a:buFont typeface="Wingdings" pitchFamily="2" charset="2"/>
              <a:buChar char="ü"/>
            </a:pPr>
            <a:r>
              <a:rPr lang="en-CA" sz="2800" dirty="0" smtClean="0">
                <a:solidFill>
                  <a:srgbClr val="0000FF"/>
                </a:solidFill>
                <a:cs typeface="Times New Roman" pitchFamily="18" charset="0"/>
              </a:rPr>
              <a:t>The specimen can be preserved in 10% formalin and a formalin-ethyl acetate</a:t>
            </a:r>
          </a:p>
          <a:p>
            <a:pPr lvl="1" algn="just" rtl="0">
              <a:buFont typeface="Wingdings" pitchFamily="2" charset="2"/>
              <a:buChar char="ü"/>
            </a:pP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مستطيل 5"/>
          <p:cNvSpPr/>
          <p:nvPr/>
        </p:nvSpPr>
        <p:spPr>
          <a:xfrm>
            <a:off x="3119870" y="2132856"/>
            <a:ext cx="1656184" cy="792088"/>
          </a:xfrm>
          <a:prstGeom prst="rect">
            <a:avLst/>
          </a:prstGeom>
          <a:solidFill>
            <a:schemeClr val="bg2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Microscopic</a:t>
            </a:r>
            <a:endParaRPr lang="ar-SA" sz="2000" b="1" dirty="0">
              <a:solidFill>
                <a:schemeClr val="tx1"/>
              </a:solidFill>
            </a:endParaRPr>
          </a:p>
        </p:txBody>
      </p:sp>
      <p:sp>
        <p:nvSpPr>
          <p:cNvPr id="8" name="مستطيل 7"/>
          <p:cNvSpPr/>
          <p:nvPr/>
        </p:nvSpPr>
        <p:spPr>
          <a:xfrm>
            <a:off x="1835696" y="764704"/>
            <a:ext cx="2088232" cy="792088"/>
          </a:xfrm>
          <a:prstGeom prst="rect">
            <a:avLst/>
          </a:prstGeom>
          <a:solidFill>
            <a:schemeClr val="bg2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en-US" sz="2800" dirty="0" err="1" smtClean="0">
                <a:solidFill>
                  <a:schemeClr val="tx1"/>
                </a:solidFill>
              </a:rPr>
              <a:t>Parasitology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endParaRPr lang="ar-SA" dirty="0">
              <a:solidFill>
                <a:schemeClr val="tx1"/>
              </a:solidFill>
            </a:endParaRPr>
          </a:p>
        </p:txBody>
      </p:sp>
      <p:sp>
        <p:nvSpPr>
          <p:cNvPr id="9" name="مستطيل 8"/>
          <p:cNvSpPr/>
          <p:nvPr/>
        </p:nvSpPr>
        <p:spPr>
          <a:xfrm>
            <a:off x="251520" y="2132856"/>
            <a:ext cx="1728192" cy="792088"/>
          </a:xfrm>
          <a:prstGeom prst="rect">
            <a:avLst/>
          </a:prstGeom>
          <a:solidFill>
            <a:schemeClr val="bg2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Macroscopic</a:t>
            </a:r>
            <a:endParaRPr lang="ar-SA" sz="2000" b="1" dirty="0">
              <a:solidFill>
                <a:schemeClr val="tx1"/>
              </a:solidFill>
            </a:endParaRPr>
          </a:p>
        </p:txBody>
      </p:sp>
      <p:sp>
        <p:nvSpPr>
          <p:cNvPr id="10" name="مستطيل 9"/>
          <p:cNvSpPr/>
          <p:nvPr/>
        </p:nvSpPr>
        <p:spPr>
          <a:xfrm>
            <a:off x="251520" y="3429000"/>
            <a:ext cx="1656184" cy="792088"/>
          </a:xfrm>
          <a:prstGeom prst="rect">
            <a:avLst/>
          </a:prstGeom>
          <a:solidFill>
            <a:schemeClr val="bg2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Appearance</a:t>
            </a:r>
            <a:endParaRPr lang="ar-SA" sz="2000" b="1" dirty="0">
              <a:solidFill>
                <a:schemeClr val="tx1"/>
              </a:solidFill>
            </a:endParaRPr>
          </a:p>
        </p:txBody>
      </p:sp>
      <p:sp>
        <p:nvSpPr>
          <p:cNvPr id="12" name="مستطيل 11"/>
          <p:cNvSpPr/>
          <p:nvPr/>
        </p:nvSpPr>
        <p:spPr>
          <a:xfrm>
            <a:off x="1547664" y="4797152"/>
            <a:ext cx="2088232" cy="792088"/>
          </a:xfrm>
          <a:prstGeom prst="rect">
            <a:avLst/>
          </a:prstGeom>
          <a:solidFill>
            <a:schemeClr val="bg2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Bloody </a:t>
            </a:r>
            <a:endParaRPr lang="ar-SA" sz="2000" b="1" dirty="0">
              <a:solidFill>
                <a:schemeClr val="tx1"/>
              </a:solidFill>
            </a:endParaRPr>
          </a:p>
        </p:txBody>
      </p:sp>
      <p:sp>
        <p:nvSpPr>
          <p:cNvPr id="13" name="مستطيل 12"/>
          <p:cNvSpPr/>
          <p:nvPr/>
        </p:nvSpPr>
        <p:spPr>
          <a:xfrm>
            <a:off x="1547664" y="5949280"/>
            <a:ext cx="2088232" cy="792088"/>
          </a:xfrm>
          <a:prstGeom prst="rect">
            <a:avLst/>
          </a:prstGeom>
          <a:solidFill>
            <a:schemeClr val="bg2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Rusty </a:t>
            </a:r>
            <a:r>
              <a:rPr lang="en-US" sz="2000" b="1" dirty="0" smtClean="0">
                <a:solidFill>
                  <a:schemeClr val="tx1"/>
                </a:solidFill>
              </a:rPr>
              <a:t>brown </a:t>
            </a:r>
            <a:endParaRPr lang="ar-SA" sz="2000" b="1" dirty="0">
              <a:solidFill>
                <a:schemeClr val="tx1"/>
              </a:solidFill>
            </a:endParaRPr>
          </a:p>
        </p:txBody>
      </p:sp>
      <p:sp>
        <p:nvSpPr>
          <p:cNvPr id="14" name="مستطيل 13"/>
          <p:cNvSpPr/>
          <p:nvPr/>
        </p:nvSpPr>
        <p:spPr>
          <a:xfrm>
            <a:off x="4271998" y="3501008"/>
            <a:ext cx="1800200" cy="792088"/>
          </a:xfrm>
          <a:prstGeom prst="rect">
            <a:avLst/>
          </a:prstGeom>
          <a:solidFill>
            <a:schemeClr val="bg2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Concentration</a:t>
            </a:r>
            <a:endParaRPr lang="ar-SA" sz="2000" b="1" dirty="0">
              <a:solidFill>
                <a:schemeClr val="tx1"/>
              </a:solidFill>
            </a:endParaRPr>
          </a:p>
        </p:txBody>
      </p:sp>
      <p:cxnSp>
        <p:nvCxnSpPr>
          <p:cNvPr id="17" name="رابط مستقيم 16"/>
          <p:cNvCxnSpPr>
            <a:stCxn id="8" idx="2"/>
          </p:cNvCxnSpPr>
          <p:nvPr/>
        </p:nvCxnSpPr>
        <p:spPr>
          <a:xfrm>
            <a:off x="2879812" y="1556792"/>
            <a:ext cx="0" cy="360040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رابط مستقيم 19"/>
          <p:cNvCxnSpPr/>
          <p:nvPr/>
        </p:nvCxnSpPr>
        <p:spPr>
          <a:xfrm>
            <a:off x="1115616" y="1916832"/>
            <a:ext cx="2808312" cy="0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رابط مستقيم 24"/>
          <p:cNvCxnSpPr/>
          <p:nvPr/>
        </p:nvCxnSpPr>
        <p:spPr>
          <a:xfrm>
            <a:off x="1115616" y="1916832"/>
            <a:ext cx="0" cy="216024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رابط مستقيم 31"/>
          <p:cNvCxnSpPr/>
          <p:nvPr/>
        </p:nvCxnSpPr>
        <p:spPr>
          <a:xfrm>
            <a:off x="1115616" y="2924944"/>
            <a:ext cx="0" cy="504056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رابط مستقيم 46"/>
          <p:cNvCxnSpPr/>
          <p:nvPr/>
        </p:nvCxnSpPr>
        <p:spPr>
          <a:xfrm>
            <a:off x="1115616" y="4221088"/>
            <a:ext cx="0" cy="2088232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رابط مستقيم 59"/>
          <p:cNvCxnSpPr/>
          <p:nvPr/>
        </p:nvCxnSpPr>
        <p:spPr>
          <a:xfrm>
            <a:off x="1115616" y="6309320"/>
            <a:ext cx="432048" cy="0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رابط مستقيم 60"/>
          <p:cNvCxnSpPr/>
          <p:nvPr/>
        </p:nvCxnSpPr>
        <p:spPr>
          <a:xfrm>
            <a:off x="1115616" y="5229200"/>
            <a:ext cx="432048" cy="0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رابط مستقيم 61"/>
          <p:cNvCxnSpPr/>
          <p:nvPr/>
        </p:nvCxnSpPr>
        <p:spPr>
          <a:xfrm>
            <a:off x="3926208" y="3861048"/>
            <a:ext cx="360040" cy="0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رابط مستقيم 63"/>
          <p:cNvCxnSpPr/>
          <p:nvPr/>
        </p:nvCxnSpPr>
        <p:spPr>
          <a:xfrm>
            <a:off x="3911958" y="2924944"/>
            <a:ext cx="0" cy="936104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رابط مستقيم 28"/>
          <p:cNvCxnSpPr/>
          <p:nvPr/>
        </p:nvCxnSpPr>
        <p:spPr>
          <a:xfrm>
            <a:off x="3923928" y="1916832"/>
            <a:ext cx="0" cy="216024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08104" y="2492896"/>
            <a:ext cx="962025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04247" y="942152"/>
            <a:ext cx="1119397" cy="2270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900985" y="2060848"/>
            <a:ext cx="775471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004373" y="2604904"/>
            <a:ext cx="672083" cy="32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0" name="Picture 6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015626" y="3212976"/>
            <a:ext cx="1300790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1" name="Picture 7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876256" y="3677794"/>
            <a:ext cx="1296144" cy="1961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2" name="Picture 8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228184" y="5893643"/>
            <a:ext cx="2483768" cy="9643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7" name="مربع نص 36"/>
          <p:cNvSpPr txBox="1"/>
          <p:nvPr/>
        </p:nvSpPr>
        <p:spPr>
          <a:xfrm>
            <a:off x="6343956" y="5589240"/>
            <a:ext cx="2188484" cy="40011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Take the sediment </a:t>
            </a:r>
            <a:endParaRPr lang="ar-SA" sz="2000" b="1" dirty="0">
              <a:solidFill>
                <a:srgbClr val="FF0000"/>
              </a:solidFill>
            </a:endParaRPr>
          </a:p>
        </p:txBody>
      </p:sp>
      <p:sp>
        <p:nvSpPr>
          <p:cNvPr id="27" name="عنوان 1"/>
          <p:cNvSpPr txBox="1">
            <a:spLocks/>
          </p:cNvSpPr>
          <p:nvPr/>
        </p:nvSpPr>
        <p:spPr>
          <a:xfrm>
            <a:off x="467544" y="44624"/>
            <a:ext cx="8229600" cy="57606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vert="horz" lIns="91440" tIns="45720" rIns="91440" bIns="45720" rtlCol="1" anchor="ctr">
            <a:normAutofit fontScale="82500" lnSpcReduction="20000"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Sputum examination </a:t>
            </a:r>
            <a:endParaRPr kumimoji="0" lang="ar-SA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6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81" dur="5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6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9" grpId="0" animBg="1"/>
      <p:bldP spid="10" grpId="0" animBg="1"/>
      <p:bldP spid="12" grpId="0" animBg="1"/>
      <p:bldP spid="13" grpId="0" animBg="1"/>
      <p:bldP spid="14" grpId="0" animBg="1"/>
      <p:bldP spid="3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1"/>
          <p:cNvSpPr txBox="1">
            <a:spLocks/>
          </p:cNvSpPr>
          <p:nvPr/>
        </p:nvSpPr>
        <p:spPr>
          <a:xfrm>
            <a:off x="467544" y="44624"/>
            <a:ext cx="8229600" cy="57606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vert="horz" lIns="91440" tIns="45720" rIns="91440" bIns="45720" rtlCol="1" anchor="ctr">
            <a:normAutofit fontScale="82500" lnSpcReduction="20000"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Sputum examination </a:t>
            </a:r>
            <a:endParaRPr kumimoji="0" lang="ar-SA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مستطيل 9"/>
          <p:cNvSpPr/>
          <p:nvPr/>
        </p:nvSpPr>
        <p:spPr>
          <a:xfrm>
            <a:off x="395536" y="836712"/>
            <a:ext cx="8568952" cy="52322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0"/>
            <a:r>
              <a:rPr lang="en-US" sz="3200" dirty="0" smtClean="0">
                <a:solidFill>
                  <a:srgbClr val="FF0000"/>
                </a:solidFill>
              </a:rPr>
              <a:t>Parasites </a:t>
            </a:r>
            <a:r>
              <a:rPr lang="en-US" sz="3200" dirty="0">
                <a:solidFill>
                  <a:srgbClr val="FF0000"/>
                </a:solidFill>
              </a:rPr>
              <a:t>that could be detected in sputum: </a:t>
            </a:r>
          </a:p>
          <a:p>
            <a:pPr marL="514350" indent="-514350" algn="just" rtl="0">
              <a:buFont typeface="+mj-lt"/>
              <a:buAutoNum type="arabicPeriod"/>
            </a:pPr>
            <a:r>
              <a:rPr lang="en-US" sz="3000" dirty="0" smtClean="0">
                <a:solidFill>
                  <a:srgbClr val="0070C0"/>
                </a:solidFill>
              </a:rPr>
              <a:t>The inhabitant </a:t>
            </a:r>
            <a:r>
              <a:rPr lang="en-US" sz="3000" dirty="0">
                <a:solidFill>
                  <a:srgbClr val="0070C0"/>
                </a:solidFill>
              </a:rPr>
              <a:t>in the </a:t>
            </a:r>
            <a:r>
              <a:rPr lang="en-US" sz="3000" dirty="0" smtClean="0">
                <a:solidFill>
                  <a:srgbClr val="0070C0"/>
                </a:solidFill>
              </a:rPr>
              <a:t>lung: </a:t>
            </a:r>
          </a:p>
          <a:p>
            <a:pPr marL="971550" lvl="1" indent="-514350" algn="just" rtl="0">
              <a:buFont typeface="Wingdings" pitchFamily="2" charset="2"/>
              <a:buChar char="ü"/>
            </a:pPr>
            <a:r>
              <a:rPr lang="en-US" sz="3000" dirty="0" err="1" smtClean="0"/>
              <a:t>Paragonimus</a:t>
            </a:r>
            <a:endParaRPr lang="en-US" sz="3000" dirty="0" smtClean="0"/>
          </a:p>
          <a:p>
            <a:pPr marL="514350" indent="-514350" algn="just" rtl="0"/>
            <a:r>
              <a:rPr lang="en-US" sz="3000" dirty="0" smtClean="0"/>
              <a:t>2.  </a:t>
            </a:r>
            <a:r>
              <a:rPr lang="en-US" sz="3000" dirty="0">
                <a:solidFill>
                  <a:srgbClr val="0070C0"/>
                </a:solidFill>
              </a:rPr>
              <a:t>Migratory larvae:</a:t>
            </a:r>
          </a:p>
          <a:p>
            <a:pPr marL="971550" lvl="1" indent="-514350" algn="just" rtl="0">
              <a:buFont typeface="Wingdings" pitchFamily="2" charset="2"/>
              <a:buChar char="ü"/>
            </a:pPr>
            <a:r>
              <a:rPr lang="en-US" sz="2800" dirty="0" err="1" smtClean="0"/>
              <a:t>Ascaris</a:t>
            </a:r>
            <a:r>
              <a:rPr lang="en-US" sz="2800" dirty="0" smtClean="0"/>
              <a:t> </a:t>
            </a:r>
          </a:p>
          <a:p>
            <a:pPr marL="971550" lvl="1" indent="-514350" algn="just" rtl="0">
              <a:buFont typeface="Wingdings" pitchFamily="2" charset="2"/>
              <a:buChar char="ü"/>
            </a:pPr>
            <a:r>
              <a:rPr lang="en-US" sz="2800" dirty="0" smtClean="0"/>
              <a:t>Hook </a:t>
            </a:r>
            <a:r>
              <a:rPr lang="en-US" sz="2800" dirty="0"/>
              <a:t>worm (</a:t>
            </a:r>
            <a:r>
              <a:rPr lang="en-US" sz="2800" dirty="0" err="1"/>
              <a:t>Ancylostoma</a:t>
            </a:r>
            <a:r>
              <a:rPr lang="en-US" sz="2800" dirty="0"/>
              <a:t>) </a:t>
            </a:r>
            <a:endParaRPr lang="en-US" sz="2800" dirty="0" smtClean="0"/>
          </a:p>
          <a:p>
            <a:pPr marL="971550" lvl="1" indent="-514350" algn="just" rtl="0">
              <a:buFont typeface="Wingdings" pitchFamily="2" charset="2"/>
              <a:buChar char="ü"/>
            </a:pPr>
            <a:r>
              <a:rPr lang="en-US" sz="2800" dirty="0" err="1" smtClean="0"/>
              <a:t>Strongyloides</a:t>
            </a:r>
            <a:r>
              <a:rPr lang="en-US" sz="2800" dirty="0"/>
              <a:t>. </a:t>
            </a:r>
          </a:p>
          <a:p>
            <a:pPr algn="just" rtl="0"/>
            <a:r>
              <a:rPr lang="en-US" sz="3200" dirty="0" smtClean="0"/>
              <a:t>3.   </a:t>
            </a:r>
            <a:r>
              <a:rPr lang="en-US" sz="3000" dirty="0">
                <a:solidFill>
                  <a:srgbClr val="0070C0"/>
                </a:solidFill>
              </a:rPr>
              <a:t>Parasites causing pathology in the lung: </a:t>
            </a:r>
          </a:p>
          <a:p>
            <a:pPr lvl="1" algn="just" rtl="0">
              <a:buFont typeface="Wingdings" pitchFamily="2" charset="2"/>
              <a:buChar char="ü"/>
            </a:pPr>
            <a:r>
              <a:rPr lang="en-US" sz="2800" dirty="0" err="1"/>
              <a:t>Trophozoites</a:t>
            </a:r>
            <a:r>
              <a:rPr lang="en-US" sz="2800" dirty="0"/>
              <a:t> of </a:t>
            </a:r>
            <a:r>
              <a:rPr lang="en-US" sz="2800" dirty="0" err="1"/>
              <a:t>Entamoeba</a:t>
            </a:r>
            <a:r>
              <a:rPr lang="en-US" sz="2800" dirty="0"/>
              <a:t> </a:t>
            </a:r>
            <a:r>
              <a:rPr lang="en-US" sz="2800" dirty="0" err="1"/>
              <a:t>histolytica</a:t>
            </a:r>
            <a:r>
              <a:rPr lang="en-US" sz="2800" dirty="0"/>
              <a:t>. </a:t>
            </a:r>
          </a:p>
          <a:p>
            <a:pPr lvl="1" algn="just" rtl="0">
              <a:buFont typeface="Wingdings" pitchFamily="2" charset="2"/>
              <a:buChar char="ü"/>
            </a:pPr>
            <a:r>
              <a:rPr lang="en-US" sz="2800" dirty="0"/>
              <a:t>Hydatid sand due to rupture of hydatid cyst that could be </a:t>
            </a:r>
            <a:r>
              <a:rPr lang="en-US" sz="2800" dirty="0" smtClean="0"/>
              <a:t>present </a:t>
            </a:r>
            <a:r>
              <a:rPr lang="en-US" sz="2800" dirty="0"/>
              <a:t>in the lung.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0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Content Placeholder 2"/>
          <p:cNvSpPr>
            <a:spLocks noGrp="1"/>
          </p:cNvSpPr>
          <p:nvPr>
            <p:ph idx="1"/>
          </p:nvPr>
        </p:nvSpPr>
        <p:spPr>
          <a:xfrm>
            <a:off x="0" y="764704"/>
            <a:ext cx="9144000" cy="5632999"/>
          </a:xfrm>
        </p:spPr>
        <p:txBody>
          <a:bodyPr>
            <a:normAutofit/>
          </a:bodyPr>
          <a:lstStyle/>
          <a:p>
            <a:pPr algn="l" rtl="0" eaLnBrk="1" hangingPunct="1"/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Fresh capillary blood of finger or ear lobe </a:t>
            </a:r>
          </a:p>
          <a:p>
            <a:pPr algn="l" rtl="0" eaLnBrk="1" hangingPunct="1"/>
            <a:r>
              <a:rPr lang="en-CA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Venous blood collected in EDTA (anticoagulant)</a:t>
            </a:r>
          </a:p>
          <a:p>
            <a:pPr algn="l" rtl="0" eaLnBrk="1" hangingPunct="1"/>
            <a:endParaRPr lang="en-CA" dirty="0" smtClean="0">
              <a:latin typeface="Times New Roman" pitchFamily="18" charset="0"/>
              <a:cs typeface="Times New Roman" pitchFamily="18" charset="0"/>
            </a:endParaRPr>
          </a:p>
          <a:p>
            <a:pPr algn="l" rtl="0" eaLnBrk="1" hangingPunct="1">
              <a:buFont typeface="Wingdings 2" pitchFamily="18" charset="2"/>
              <a:buNone/>
            </a:pPr>
            <a:r>
              <a:rPr lang="en-CA" b="1" dirty="0" smtClean="0">
                <a:latin typeface="Times New Roman" pitchFamily="18" charset="0"/>
                <a:cs typeface="Times New Roman" pitchFamily="18" charset="0"/>
              </a:rPr>
              <a:t>Blood sample will be used for :</a:t>
            </a:r>
          </a:p>
          <a:p>
            <a:pPr lvl="1" algn="l" rtl="0" eaLnBrk="1" hangingPunct="1"/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Microscopic 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examination</a:t>
            </a:r>
            <a:r>
              <a:rPr lang="en-CA" sz="24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Thin Smear, Thick smear, Wet mount for microfilaria</a:t>
            </a:r>
            <a:r>
              <a:rPr lang="en-US" sz="2400" dirty="0" smtClean="0"/>
              <a:t>).</a:t>
            </a:r>
            <a:endParaRPr lang="en-CA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l" rtl="0" eaLnBrk="1" hangingPunct="1"/>
            <a:r>
              <a:rPr lang="en-CA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Molecular diagnosis</a:t>
            </a:r>
          </a:p>
          <a:p>
            <a:pPr algn="l" rtl="0" eaLnBrk="1" hangingPunct="1"/>
            <a:r>
              <a:rPr lang="en-CA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Detection of parasite antigen</a:t>
            </a:r>
          </a:p>
          <a:p>
            <a:pPr algn="l" rtl="0" eaLnBrk="1" hangingPunct="1"/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Isolation of organisms</a:t>
            </a:r>
          </a:p>
          <a:p>
            <a:pPr algn="l" rtl="0" eaLnBrk="1" hangingPunct="1"/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Special tests </a:t>
            </a:r>
          </a:p>
          <a:p>
            <a:pPr algn="l" rtl="0" eaLnBrk="1" hangingPunct="1"/>
            <a:endParaRPr lang="en-CA" dirty="0" smtClean="0">
              <a:latin typeface="Times New Roman" pitchFamily="18" charset="0"/>
              <a:cs typeface="Times New Roman" pitchFamily="18" charset="0"/>
            </a:endParaRPr>
          </a:p>
          <a:p>
            <a:pPr algn="l" rtl="0" eaLnBrk="1" hangingPunct="1"/>
            <a:endParaRPr lang="en-CA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B7CC88-4655-4F43-B9DA-2A325203C8B1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5" name="عنوان 1"/>
          <p:cNvSpPr txBox="1">
            <a:spLocks/>
          </p:cNvSpPr>
          <p:nvPr/>
        </p:nvSpPr>
        <p:spPr>
          <a:xfrm>
            <a:off x="467544" y="44624"/>
            <a:ext cx="8229600" cy="57606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vert="horz" lIns="91440" tIns="45720" rIns="91440" bIns="45720" rtlCol="1" anchor="ctr">
            <a:normAutofit fontScale="90000" lnSpcReduction="20000"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CA" sz="4000" b="1" dirty="0" smtClean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Blood examination </a:t>
            </a:r>
            <a:endParaRPr kumimoji="0" lang="ar-SA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3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43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430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430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430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430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1" grpId="0" build="p"/>
      <p:bldP spid="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1"/>
          <p:cNvSpPr txBox="1">
            <a:spLocks/>
          </p:cNvSpPr>
          <p:nvPr/>
        </p:nvSpPr>
        <p:spPr>
          <a:xfrm>
            <a:off x="467544" y="44624"/>
            <a:ext cx="8229600" cy="57606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vert="horz" lIns="91440" tIns="45720" rIns="91440" bIns="45720" rtlCol="1" anchor="ctr">
            <a:normAutofit fontScale="90000" lnSpcReduction="10000"/>
          </a:bodyPr>
          <a:lstStyle/>
          <a:p>
            <a:pPr marR="0" indent="0" algn="ctr" fontAlgn="auto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dirty="0" smtClean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Blood examination </a:t>
            </a:r>
            <a:endParaRPr lang="ar-SA" sz="3600" b="1" dirty="0" smtClean="0">
              <a:solidFill>
                <a:srgbClr val="CC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مستطيل 4"/>
          <p:cNvSpPr/>
          <p:nvPr/>
        </p:nvSpPr>
        <p:spPr>
          <a:xfrm>
            <a:off x="107504" y="764704"/>
            <a:ext cx="8352928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sz="2800" dirty="0" smtClean="0"/>
              <a:t>Two </a:t>
            </a:r>
            <a:r>
              <a:rPr lang="en-US" sz="2800" dirty="0"/>
              <a:t>types of blood films can be made, thin and thick blood films: </a:t>
            </a:r>
          </a:p>
          <a:p>
            <a:pPr algn="l" rtl="0">
              <a:buFont typeface="Wingdings" pitchFamily="2" charset="2"/>
              <a:buChar char="ü"/>
            </a:pPr>
            <a:r>
              <a:rPr lang="en-US" sz="2800" dirty="0" smtClean="0"/>
              <a:t> Thick films.</a:t>
            </a:r>
          </a:p>
          <a:p>
            <a:pPr algn="l" rtl="0">
              <a:buFont typeface="Wingdings" pitchFamily="2" charset="2"/>
              <a:buChar char="ü"/>
            </a:pPr>
            <a:r>
              <a:rPr lang="en-US" sz="2800" dirty="0" smtClean="0"/>
              <a:t>Thin films</a:t>
            </a:r>
            <a:r>
              <a:rPr lang="en-US" sz="2800" b="1" dirty="0" smtClean="0"/>
              <a:t>. </a:t>
            </a:r>
            <a:endParaRPr lang="en-US" sz="2800" b="1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24275" y="1772816"/>
            <a:ext cx="847725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411760" y="2132856"/>
            <a:ext cx="733425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411759" y="2348879"/>
            <a:ext cx="2740071" cy="936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3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483767" y="3284984"/>
            <a:ext cx="2736305" cy="8877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4" name="Picture 6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483768" y="4149079"/>
            <a:ext cx="3168352" cy="936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5" name="Picture 7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483767" y="5013176"/>
            <a:ext cx="2808313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6" name="Picture 8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804248" y="1844824"/>
            <a:ext cx="857250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7" name="Picture 9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759624" y="2276872"/>
            <a:ext cx="3096344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8" name="Picture 10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5796136" y="3140968"/>
            <a:ext cx="2448272" cy="84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9" name="Picture 11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5797624" y="4077072"/>
            <a:ext cx="2590800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مستطيل 13"/>
          <p:cNvSpPr/>
          <p:nvPr/>
        </p:nvSpPr>
        <p:spPr>
          <a:xfrm>
            <a:off x="2339752" y="1700808"/>
            <a:ext cx="3312368" cy="4464496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5" name="مستطيل 14"/>
          <p:cNvSpPr/>
          <p:nvPr/>
        </p:nvSpPr>
        <p:spPr>
          <a:xfrm>
            <a:off x="5652120" y="1700808"/>
            <a:ext cx="3275856" cy="4464496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2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7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7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7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7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4" grpId="0" animBg="1"/>
      <p:bldP spid="1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1"/>
          <p:cNvSpPr>
            <a:spLocks noGrp="1"/>
          </p:cNvSpPr>
          <p:nvPr>
            <p:ph type="title"/>
          </p:nvPr>
        </p:nvSpPr>
        <p:spPr>
          <a:xfrm>
            <a:off x="178762" y="764704"/>
            <a:ext cx="3775439" cy="539345"/>
          </a:xfrm>
        </p:spPr>
        <p:txBody>
          <a:bodyPr>
            <a:noAutofit/>
          </a:bodyPr>
          <a:lstStyle/>
          <a:p>
            <a:pPr eaLnBrk="1" hangingPunct="1"/>
            <a:r>
              <a:rPr lang="en-CA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Thick blood film</a:t>
            </a:r>
          </a:p>
        </p:txBody>
      </p:sp>
      <p:sp>
        <p:nvSpPr>
          <p:cNvPr id="45059" name="Content Placeholder 2"/>
          <p:cNvSpPr>
            <a:spLocks noGrp="1"/>
          </p:cNvSpPr>
          <p:nvPr>
            <p:ph sz="quarter" idx="1"/>
          </p:nvPr>
        </p:nvSpPr>
        <p:spPr>
          <a:xfrm>
            <a:off x="135859" y="1268760"/>
            <a:ext cx="3749698" cy="5149596"/>
          </a:xfrm>
        </p:spPr>
        <p:txBody>
          <a:bodyPr/>
          <a:lstStyle/>
          <a:p>
            <a:pPr algn="just" rtl="0" eaLnBrk="1" hangingPunct="1"/>
            <a:r>
              <a:rPr lang="en-CA" dirty="0" smtClean="0"/>
              <a:t>Screen large amount of blood (light infection)</a:t>
            </a:r>
          </a:p>
          <a:p>
            <a:pPr algn="l" rtl="0" eaLnBrk="1" hangingPunct="1"/>
            <a:r>
              <a:rPr lang="en-CA" dirty="0" smtClean="0"/>
              <a:t>Can be stained latter </a:t>
            </a:r>
          </a:p>
          <a:p>
            <a:pPr algn="l" rtl="0" eaLnBrk="1" hangingPunct="1">
              <a:buFont typeface="Wingdings 2" pitchFamily="18" charset="2"/>
              <a:buNone/>
            </a:pPr>
            <a:endParaRPr lang="en-CA" dirty="0" smtClean="0"/>
          </a:p>
          <a:p>
            <a:pPr algn="l" rtl="0" eaLnBrk="1" hangingPunct="1">
              <a:buFont typeface="Wingdings 2" pitchFamily="18" charset="2"/>
              <a:buNone/>
            </a:pPr>
            <a:endParaRPr lang="en-CA" dirty="0" smtClean="0"/>
          </a:p>
          <a:p>
            <a:pPr algn="l" rtl="0" eaLnBrk="1" hangingPunct="1">
              <a:buFont typeface="Wingdings 2" pitchFamily="18" charset="2"/>
              <a:buNone/>
            </a:pPr>
            <a:endParaRPr lang="en-CA" dirty="0" smtClean="0"/>
          </a:p>
        </p:txBody>
      </p:sp>
      <p:sp>
        <p:nvSpPr>
          <p:cNvPr id="45062" name="Rectangle 7"/>
          <p:cNvSpPr>
            <a:spLocks noChangeArrowheads="1"/>
          </p:cNvSpPr>
          <p:nvPr/>
        </p:nvSpPr>
        <p:spPr bwMode="auto">
          <a:xfrm>
            <a:off x="4239985" y="1311067"/>
            <a:ext cx="5189799" cy="4526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2479" tIns="41239" rIns="82479" bIns="41239">
            <a:spAutoFit/>
          </a:bodyPr>
          <a:lstStyle/>
          <a:p>
            <a:pPr algn="l" eaLnBrk="1" hangingPunct="1"/>
            <a:r>
              <a:rPr lang="en-CA" sz="2400" dirty="0">
                <a:latin typeface="Times New Roman" pitchFamily="18" charset="0"/>
                <a:cs typeface="Times New Roman" pitchFamily="18" charset="0"/>
              </a:rPr>
              <a:t>In malaria Parasitized red blood cells </a:t>
            </a:r>
          </a:p>
        </p:txBody>
      </p:sp>
      <p:sp>
        <p:nvSpPr>
          <p:cNvPr id="45063" name="TextBox 8"/>
          <p:cNvSpPr txBox="1">
            <a:spLocks noChangeArrowheads="1"/>
          </p:cNvSpPr>
          <p:nvPr/>
        </p:nvSpPr>
        <p:spPr bwMode="auto">
          <a:xfrm>
            <a:off x="3995936" y="765042"/>
            <a:ext cx="4187306" cy="5757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479" tIns="41239" rIns="82479" bIns="41239">
            <a:spAutoFit/>
          </a:bodyPr>
          <a:lstStyle/>
          <a:p>
            <a:pPr algn="ctr"/>
            <a:r>
              <a:rPr lang="en-CA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Thin blood film 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5B0AF5-5714-40F2-B8C0-37C9CF937C82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11" name="عنوان 1"/>
          <p:cNvSpPr txBox="1">
            <a:spLocks/>
          </p:cNvSpPr>
          <p:nvPr/>
        </p:nvSpPr>
        <p:spPr>
          <a:xfrm>
            <a:off x="467544" y="44624"/>
            <a:ext cx="8229600" cy="57606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vert="horz" lIns="91440" tIns="45720" rIns="91440" bIns="45720" rtlCol="1" anchor="ctr">
            <a:normAutofit fontScale="90000" lnSpcReduction="10000"/>
          </a:bodyPr>
          <a:lstStyle/>
          <a:p>
            <a:pPr marR="0" indent="0" algn="ctr" fontAlgn="auto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dirty="0" smtClean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Blood examination </a:t>
            </a:r>
            <a:endParaRPr lang="ar-SA" sz="3600" b="1" dirty="0" smtClean="0">
              <a:solidFill>
                <a:srgbClr val="CC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18" name="AutoShape 2" descr="ÙØªÙØ¬Ø© Ø¨Ø­Ø« Ø§ÙØµÙØ± Ø¹Ù âªThin blood filmâ¬â"/>
          <p:cNvSpPr>
            <a:spLocks noChangeAspect="1" noChangeArrowheads="1"/>
          </p:cNvSpPr>
          <p:nvPr/>
        </p:nvSpPr>
        <p:spPr bwMode="auto">
          <a:xfrm>
            <a:off x="8923338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-SA"/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3728" y="3212976"/>
            <a:ext cx="5380115" cy="3118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45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50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50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9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8" grpId="0"/>
      <p:bldP spid="45063" grpId="0"/>
      <p:bldP spid="1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defTabSz="915001">
              <a:defRPr/>
            </a:pPr>
            <a:fld id="{FCFE8C78-EE3C-4A54-9960-3C4B3BB2B62A}" type="slidenum">
              <a:rPr lang="en-US"/>
              <a:pPr defTabSz="915001">
                <a:defRPr/>
              </a:pPr>
              <a:t>2</a:t>
            </a:fld>
            <a:endParaRPr lang="en-US" dirty="0"/>
          </a:p>
        </p:txBody>
      </p:sp>
      <p:sp>
        <p:nvSpPr>
          <p:cNvPr id="25604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700744" y="1052736"/>
            <a:ext cx="8443256" cy="4572956"/>
          </a:xfrm>
        </p:spPr>
        <p:txBody>
          <a:bodyPr>
            <a:normAutofit/>
          </a:bodyPr>
          <a:lstStyle/>
          <a:p>
            <a:pPr marL="463944" indent="-463944" algn="l" rtl="0">
              <a:buFont typeface="+mj-lt"/>
              <a:buAutoNum type="arabicPeriod"/>
              <a:defRPr/>
            </a:pPr>
            <a:r>
              <a:rPr lang="en-US" dirty="0" smtClean="0">
                <a:latin typeface="+mj-lt"/>
                <a:cs typeface="Times New Roman" pitchFamily="18" charset="0"/>
              </a:rPr>
              <a:t>Clinical  </a:t>
            </a:r>
          </a:p>
          <a:p>
            <a:pPr marL="463944" indent="-463944" algn="l" rtl="0">
              <a:buFont typeface="+mj-lt"/>
              <a:buAutoNum type="arabicPeriod"/>
              <a:defRPr/>
            </a:pPr>
            <a:r>
              <a:rPr lang="en-US" dirty="0" smtClean="0">
                <a:latin typeface="+mj-lt"/>
                <a:cs typeface="Times New Roman" pitchFamily="18" charset="0"/>
              </a:rPr>
              <a:t>Laboratory</a:t>
            </a:r>
          </a:p>
          <a:p>
            <a:pPr algn="l" rtl="0" eaLnBrk="1" hangingPunct="1">
              <a:buFont typeface="Wingdings 2" pitchFamily="18" charset="2"/>
              <a:buNone/>
              <a:defRPr/>
            </a:pPr>
            <a:endParaRPr lang="en-US" dirty="0" smtClean="0">
              <a:latin typeface="+mj-lt"/>
              <a:cs typeface="Times New Roman" pitchFamily="18" charset="0"/>
            </a:endParaRPr>
          </a:p>
          <a:p>
            <a:pPr algn="l" rtl="0" eaLnBrk="1" hangingPunct="1">
              <a:buFont typeface="Wingdings 2" pitchFamily="18" charset="2"/>
              <a:buNone/>
              <a:defRPr/>
            </a:pPr>
            <a:r>
              <a:rPr lang="en-US" b="1" dirty="0" smtClean="0">
                <a:solidFill>
                  <a:srgbClr val="CC0000"/>
                </a:solidFill>
                <a:latin typeface="+mj-lt"/>
                <a:cs typeface="Times New Roman" pitchFamily="18" charset="0"/>
              </a:rPr>
              <a:t>Purpose of laboratory diagnosis :</a:t>
            </a:r>
          </a:p>
          <a:p>
            <a:pPr lvl="1" algn="l" rtl="0" eaLnBrk="1" hangingPunct="1">
              <a:lnSpc>
                <a:spcPct val="150000"/>
              </a:lnSpc>
              <a:defRPr/>
            </a:pPr>
            <a:r>
              <a:rPr lang="en-US" sz="3200" dirty="0" smtClean="0">
                <a:latin typeface="+mj-lt"/>
                <a:cs typeface="Times New Roman" pitchFamily="18" charset="0"/>
              </a:rPr>
              <a:t>Confirmation of clinical suspicion.</a:t>
            </a:r>
          </a:p>
          <a:p>
            <a:pPr lvl="1" algn="l" rtl="0" eaLnBrk="1" hangingPunct="1">
              <a:lnSpc>
                <a:spcPct val="150000"/>
              </a:lnSpc>
              <a:defRPr/>
            </a:pPr>
            <a:r>
              <a:rPr lang="en-US" sz="3200" dirty="0" smtClean="0">
                <a:latin typeface="+mj-lt"/>
                <a:cs typeface="Times New Roman" pitchFamily="18" charset="0"/>
              </a:rPr>
              <a:t>Identification of unsuspected infection.</a:t>
            </a:r>
          </a:p>
        </p:txBody>
      </p:sp>
      <p:sp>
        <p:nvSpPr>
          <p:cNvPr id="5" name="عنوان 1"/>
          <p:cNvSpPr txBox="1">
            <a:spLocks/>
          </p:cNvSpPr>
          <p:nvPr/>
        </p:nvSpPr>
        <p:spPr>
          <a:xfrm>
            <a:off x="467544" y="44624"/>
            <a:ext cx="8229600" cy="57606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vert="horz" lIns="91440" tIns="45720" rIns="91440" bIns="45720" rtlCol="1" anchor="ctr">
            <a:normAutofit fontScale="82500" lnSpcReduction="20000"/>
          </a:bodyPr>
          <a:lstStyle/>
          <a:p>
            <a:pPr lvl="0" algn="ctr">
              <a:spcBef>
                <a:spcPct val="0"/>
              </a:spcBef>
            </a:pPr>
            <a:r>
              <a:rPr lang="en-US" sz="4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Diagnosis of Parasitic Infections</a:t>
            </a:r>
            <a:endParaRPr kumimoji="0" lang="ar-SA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56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56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560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560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560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4" grpId="0" uiExpand="1" build="p"/>
      <p:bldP spid="5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95536" y="620688"/>
            <a:ext cx="8229600" cy="3600400"/>
          </a:xfrm>
        </p:spPr>
        <p:txBody>
          <a:bodyPr>
            <a:normAutofit/>
          </a:bodyPr>
          <a:lstStyle/>
          <a:p>
            <a:pPr algn="l" rtl="0">
              <a:buNone/>
            </a:pPr>
            <a:r>
              <a:rPr lang="en-US" b="1" dirty="0" smtClean="0"/>
              <a:t>Parasites </a:t>
            </a:r>
            <a:r>
              <a:rPr lang="en-US" b="1" dirty="0"/>
              <a:t>that could be detected in blood film: </a:t>
            </a:r>
          </a:p>
          <a:p>
            <a:pPr algn="l" rtl="0"/>
            <a:r>
              <a:rPr lang="en-US" dirty="0" smtClean="0"/>
              <a:t>Malaria </a:t>
            </a:r>
            <a:endParaRPr lang="en-US" dirty="0"/>
          </a:p>
          <a:p>
            <a:pPr algn="l" rtl="0"/>
            <a:r>
              <a:rPr lang="en-US" dirty="0" err="1" smtClean="0"/>
              <a:t>Trypanosoma</a:t>
            </a:r>
            <a:r>
              <a:rPr lang="en-US" dirty="0" smtClean="0"/>
              <a:t> </a:t>
            </a:r>
            <a:r>
              <a:rPr lang="en-US" dirty="0"/>
              <a:t>(African and American). </a:t>
            </a:r>
          </a:p>
          <a:p>
            <a:pPr algn="l" rtl="0"/>
            <a:r>
              <a:rPr lang="en-US" dirty="0" smtClean="0"/>
              <a:t>Microfilaria </a:t>
            </a:r>
            <a:r>
              <a:rPr lang="en-US" dirty="0"/>
              <a:t>of all types </a:t>
            </a:r>
            <a:r>
              <a:rPr lang="en-US" dirty="0" err="1"/>
              <a:t>Filaria</a:t>
            </a:r>
            <a:r>
              <a:rPr lang="en-US" dirty="0"/>
              <a:t> except </a:t>
            </a:r>
            <a:r>
              <a:rPr lang="en-US" dirty="0" err="1"/>
              <a:t>Onchocerca</a:t>
            </a:r>
            <a:r>
              <a:rPr lang="en-US" dirty="0"/>
              <a:t> </a:t>
            </a:r>
            <a:r>
              <a:rPr lang="en-US" dirty="0" err="1"/>
              <a:t>volvulus</a:t>
            </a:r>
            <a:r>
              <a:rPr lang="en-US" dirty="0"/>
              <a:t>. </a:t>
            </a:r>
          </a:p>
          <a:p>
            <a:pPr algn="l" rtl="0"/>
            <a:r>
              <a:rPr lang="en-US" dirty="0" smtClean="0"/>
              <a:t>Indian </a:t>
            </a:r>
            <a:r>
              <a:rPr lang="en-US" dirty="0"/>
              <a:t>type of </a:t>
            </a:r>
            <a:r>
              <a:rPr lang="en-US" dirty="0" err="1"/>
              <a:t>Leishmania</a:t>
            </a:r>
            <a:r>
              <a:rPr lang="en-US" dirty="0"/>
              <a:t> </a:t>
            </a:r>
            <a:r>
              <a:rPr lang="en-US" dirty="0" err="1"/>
              <a:t>donovani</a:t>
            </a:r>
            <a:r>
              <a:rPr lang="en-US" dirty="0"/>
              <a:t>. </a:t>
            </a:r>
          </a:p>
          <a:p>
            <a:pPr algn="l" rtl="0"/>
            <a:endParaRPr lang="ar-SA" dirty="0"/>
          </a:p>
        </p:txBody>
      </p:sp>
      <p:sp>
        <p:nvSpPr>
          <p:cNvPr id="4" name="عنوان 1"/>
          <p:cNvSpPr txBox="1">
            <a:spLocks/>
          </p:cNvSpPr>
          <p:nvPr/>
        </p:nvSpPr>
        <p:spPr>
          <a:xfrm>
            <a:off x="467544" y="44624"/>
            <a:ext cx="8229600" cy="57606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vert="horz" lIns="91440" tIns="45720" rIns="91440" bIns="45720" rtlCol="1" anchor="ctr">
            <a:normAutofit fontScale="90000" lnSpcReduction="10000"/>
          </a:bodyPr>
          <a:lstStyle/>
          <a:p>
            <a:pPr lvl="0" algn="ctr">
              <a:lnSpc>
                <a:spcPct val="110000"/>
              </a:lnSpc>
              <a:spcBef>
                <a:spcPct val="0"/>
              </a:spcBef>
              <a:defRPr/>
            </a:pPr>
            <a:r>
              <a:rPr lang="en-US" sz="3200" b="1" dirty="0" smtClean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Blood examination </a:t>
            </a:r>
            <a:endParaRPr lang="ar-SA" sz="3200" b="1" dirty="0" smtClean="0">
              <a:solidFill>
                <a:srgbClr val="CC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95536" y="836712"/>
            <a:ext cx="8229600" cy="4525963"/>
          </a:xfrm>
        </p:spPr>
        <p:txBody>
          <a:bodyPr>
            <a:noAutofit/>
          </a:bodyPr>
          <a:lstStyle/>
          <a:p>
            <a:pPr marL="514350" indent="-514350" algn="l" rtl="0">
              <a:buFont typeface="+mj-lt"/>
              <a:buAutoNum type="arabicPeriod"/>
            </a:pPr>
            <a:r>
              <a:rPr lang="en-US" sz="2800" b="1" dirty="0" smtClean="0"/>
              <a:t>Lung </a:t>
            </a:r>
            <a:r>
              <a:rPr lang="en-US" sz="2800" b="1" dirty="0"/>
              <a:t>and Liver </a:t>
            </a:r>
          </a:p>
          <a:p>
            <a:pPr algn="l" rtl="0"/>
            <a:r>
              <a:rPr lang="en-US" sz="2400" dirty="0" smtClean="0"/>
              <a:t>Aspiration </a:t>
            </a:r>
            <a:r>
              <a:rPr lang="en-US" sz="2400" dirty="0"/>
              <a:t>from lung and liver could be examined for: </a:t>
            </a:r>
          </a:p>
          <a:p>
            <a:pPr lvl="2" algn="l" rtl="0">
              <a:buFont typeface="Wingdings" pitchFamily="2" charset="2"/>
              <a:buChar char="ü"/>
            </a:pPr>
            <a:r>
              <a:rPr lang="en-US" dirty="0" err="1" smtClean="0"/>
              <a:t>Pneumocytosis</a:t>
            </a:r>
            <a:r>
              <a:rPr lang="en-US" dirty="0" smtClean="0"/>
              <a:t> </a:t>
            </a:r>
          </a:p>
          <a:p>
            <a:pPr lvl="2" algn="l" rtl="0">
              <a:buFont typeface="Wingdings" pitchFamily="2" charset="2"/>
              <a:buChar char="ü"/>
            </a:pPr>
            <a:r>
              <a:rPr lang="en-US" dirty="0" err="1" smtClean="0"/>
              <a:t>Amoebiasis</a:t>
            </a:r>
            <a:r>
              <a:rPr lang="en-US" dirty="0" smtClean="0"/>
              <a:t> </a:t>
            </a:r>
            <a:endParaRPr lang="en-US" dirty="0"/>
          </a:p>
          <a:p>
            <a:pPr marL="0" algn="just" rtl="0">
              <a:buNone/>
            </a:pPr>
            <a:r>
              <a:rPr lang="en-US" sz="2400" u="sng" dirty="0" smtClean="0"/>
              <a:t>Technique</a:t>
            </a:r>
            <a:r>
              <a:rPr lang="en-US" sz="2400" u="sng" dirty="0"/>
              <a:t>:</a:t>
            </a:r>
            <a:r>
              <a:rPr lang="en-US" sz="2400" dirty="0"/>
              <a:t> The use of </a:t>
            </a:r>
            <a:r>
              <a:rPr lang="en-US" sz="2400" dirty="0" err="1"/>
              <a:t>proteolytic</a:t>
            </a:r>
            <a:r>
              <a:rPr lang="en-US" sz="2400" dirty="0"/>
              <a:t> enzymes is recommended to free the organisms from the aspirate material </a:t>
            </a:r>
            <a:endParaRPr lang="en-US" sz="2400" dirty="0" smtClean="0"/>
          </a:p>
          <a:p>
            <a:pPr lvl="2" algn="l" rtl="0">
              <a:buFont typeface="Wingdings" pitchFamily="2" charset="2"/>
              <a:buChar char="ü"/>
            </a:pPr>
            <a:r>
              <a:rPr lang="en-US" dirty="0" err="1"/>
              <a:t>Hydatid</a:t>
            </a:r>
            <a:r>
              <a:rPr lang="en-US" dirty="0"/>
              <a:t> Disease</a:t>
            </a:r>
          </a:p>
          <a:p>
            <a:pPr marL="514350" indent="-514350" algn="l" rtl="0">
              <a:buAutoNum type="arabicPeriod" startAt="2"/>
            </a:pPr>
            <a:r>
              <a:rPr lang="en-US" sz="2800" b="1" dirty="0" smtClean="0"/>
              <a:t>Lymph </a:t>
            </a:r>
            <a:r>
              <a:rPr lang="en-US" sz="2800" b="1" dirty="0"/>
              <a:t>nodes, Spleen, Liver, Bone Marrow and Spinal </a:t>
            </a:r>
            <a:r>
              <a:rPr lang="en-US" sz="2800" b="1" dirty="0" err="1"/>
              <a:t>Fliud</a:t>
            </a:r>
            <a:r>
              <a:rPr lang="en-US" sz="2800" b="1" dirty="0"/>
              <a:t>: Aspirated material may be examined for presence of trypanosomes, </a:t>
            </a:r>
            <a:r>
              <a:rPr lang="en-US" sz="2800" b="1" dirty="0" err="1"/>
              <a:t>leishmanial</a:t>
            </a:r>
            <a:r>
              <a:rPr lang="en-US" sz="2800" b="1" dirty="0"/>
              <a:t> forms and amoebae. </a:t>
            </a:r>
            <a:endParaRPr lang="en-US" sz="2800" b="1" dirty="0" smtClean="0"/>
          </a:p>
          <a:p>
            <a:pPr marL="514350" indent="-514350" algn="l" rtl="0">
              <a:buAutoNum type="arabicPeriod" startAt="2"/>
            </a:pPr>
            <a:r>
              <a:rPr lang="en-US" sz="2800" b="1" dirty="0" err="1" smtClean="0"/>
              <a:t>Cutaneous</a:t>
            </a:r>
            <a:r>
              <a:rPr lang="en-US" sz="2800" b="1" dirty="0" smtClean="0"/>
              <a:t> </a:t>
            </a:r>
            <a:r>
              <a:rPr lang="en-US" sz="2800" b="1" dirty="0"/>
              <a:t>Ulcers : </a:t>
            </a:r>
            <a:r>
              <a:rPr lang="en-US" sz="2800" b="1" dirty="0" err="1"/>
              <a:t>Leishmaniasis</a:t>
            </a:r>
            <a:r>
              <a:rPr lang="en-US" sz="2800" b="1" dirty="0"/>
              <a:t> </a:t>
            </a:r>
            <a:endParaRPr lang="ar-SA" dirty="0"/>
          </a:p>
        </p:txBody>
      </p:sp>
      <p:sp>
        <p:nvSpPr>
          <p:cNvPr id="4" name="عنوان 1"/>
          <p:cNvSpPr txBox="1">
            <a:spLocks/>
          </p:cNvSpPr>
          <p:nvPr/>
        </p:nvSpPr>
        <p:spPr>
          <a:xfrm>
            <a:off x="467544" y="44624"/>
            <a:ext cx="8229600" cy="57606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vert="horz" lIns="91440" tIns="45720" rIns="91440" bIns="45720" rtlCol="1" anchor="ctr">
            <a:normAutofit fontScale="82500" lnSpcReduction="20000"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Examination of other Specimens </a:t>
            </a:r>
            <a:endParaRPr kumimoji="0" lang="ar-SA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Content Placeholder 2"/>
          <p:cNvSpPr>
            <a:spLocks noGrp="1"/>
          </p:cNvSpPr>
          <p:nvPr>
            <p:ph idx="1"/>
          </p:nvPr>
        </p:nvSpPr>
        <p:spPr>
          <a:xfrm>
            <a:off x="178762" y="1088731"/>
            <a:ext cx="8687801" cy="5508203"/>
          </a:xfrm>
        </p:spPr>
        <p:txBody>
          <a:bodyPr>
            <a:normAutofit/>
          </a:bodyPr>
          <a:lstStyle/>
          <a:p>
            <a:pPr algn="l" rtl="0" eaLnBrk="1" hangingPunct="1">
              <a:lnSpc>
                <a:spcPct val="150000"/>
              </a:lnSpc>
              <a:buFont typeface="Wingdings" pitchFamily="2" charset="2"/>
              <a:buChar char="v"/>
            </a:pPr>
            <a:r>
              <a:rPr lang="en-CA" sz="2800" dirty="0" smtClean="0">
                <a:cs typeface="Times New Roman" pitchFamily="18" charset="0"/>
              </a:rPr>
              <a:t>Stool.</a:t>
            </a:r>
          </a:p>
          <a:p>
            <a:pPr algn="l" rtl="0" eaLnBrk="1" hangingPunct="1">
              <a:lnSpc>
                <a:spcPct val="150000"/>
              </a:lnSpc>
              <a:buFont typeface="Wingdings" pitchFamily="2" charset="2"/>
              <a:buChar char="v"/>
            </a:pPr>
            <a:r>
              <a:rPr lang="en-CA" sz="2800" dirty="0" smtClean="0">
                <a:cs typeface="Times New Roman" pitchFamily="18" charset="0"/>
              </a:rPr>
              <a:t>Blood.</a:t>
            </a:r>
          </a:p>
          <a:p>
            <a:pPr algn="l" rtl="0" eaLnBrk="1" hangingPunct="1">
              <a:lnSpc>
                <a:spcPct val="150000"/>
              </a:lnSpc>
              <a:buFont typeface="Wingdings" pitchFamily="2" charset="2"/>
              <a:buChar char="v"/>
            </a:pPr>
            <a:r>
              <a:rPr lang="en-CA" sz="2800" dirty="0" smtClean="0">
                <a:cs typeface="Times New Roman" pitchFamily="18" charset="0"/>
              </a:rPr>
              <a:t>Serum and plasma.</a:t>
            </a:r>
          </a:p>
          <a:p>
            <a:pPr algn="l" rtl="0" eaLnBrk="1" hangingPunct="1">
              <a:lnSpc>
                <a:spcPct val="150000"/>
              </a:lnSpc>
              <a:buFont typeface="Wingdings" pitchFamily="2" charset="2"/>
              <a:buChar char="v"/>
            </a:pPr>
            <a:r>
              <a:rPr lang="en-CA" sz="2800" dirty="0" smtClean="0">
                <a:cs typeface="Times New Roman" pitchFamily="18" charset="0"/>
              </a:rPr>
              <a:t>Others (anal swab, duodenal aspirate, sputum, urine, urogenital specimen).</a:t>
            </a:r>
          </a:p>
          <a:p>
            <a:pPr algn="l" rtl="0" eaLnBrk="1" hangingPunct="1">
              <a:lnSpc>
                <a:spcPct val="150000"/>
              </a:lnSpc>
              <a:buFont typeface="Wingdings" pitchFamily="2" charset="2"/>
              <a:buChar char="v"/>
            </a:pPr>
            <a:r>
              <a:rPr lang="en-CA" sz="2800" dirty="0" smtClean="0">
                <a:cs typeface="Times New Roman" pitchFamily="18" charset="0"/>
              </a:rPr>
              <a:t>Tissues and aspirates.</a:t>
            </a:r>
          </a:p>
          <a:p>
            <a:pPr algn="l" rtl="0" eaLnBrk="1" hangingPunct="1">
              <a:buFont typeface="Wingdings" pitchFamily="2" charset="2"/>
              <a:buChar char="v"/>
            </a:pPr>
            <a:endParaRPr lang="en-CA" sz="4000" dirty="0" smtClean="0"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C1CF31-EBA9-4973-832E-7909C8F4B3A5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5" name="عنوان 1"/>
          <p:cNvSpPr txBox="1">
            <a:spLocks/>
          </p:cNvSpPr>
          <p:nvPr/>
        </p:nvSpPr>
        <p:spPr>
          <a:xfrm>
            <a:off x="467544" y="44624"/>
            <a:ext cx="8229600" cy="57606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vert="horz" lIns="91440" tIns="45720" rIns="91440" bIns="45720" rtlCol="1" anchor="ctr">
            <a:normAutofit fontScale="82500" lnSpcReduction="20000"/>
          </a:bodyPr>
          <a:lstStyle/>
          <a:p>
            <a:pPr algn="ctr"/>
            <a:r>
              <a:rPr lang="en-CA" sz="4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Specimens</a:t>
            </a:r>
            <a:r>
              <a:rPr lang="en-CA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CA" sz="4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17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17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17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17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17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6" grpId="0" build="p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مستطيل 5"/>
          <p:cNvSpPr/>
          <p:nvPr/>
        </p:nvSpPr>
        <p:spPr>
          <a:xfrm>
            <a:off x="3707904" y="1484784"/>
            <a:ext cx="2088232" cy="79208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INDIRECT </a:t>
            </a:r>
            <a:endParaRPr lang="ar-SA" sz="2800" b="1" dirty="0">
              <a:solidFill>
                <a:schemeClr val="tx1"/>
              </a:solidFill>
            </a:endParaRPr>
          </a:p>
        </p:txBody>
      </p:sp>
      <p:sp>
        <p:nvSpPr>
          <p:cNvPr id="7" name="مستطيل 6"/>
          <p:cNvSpPr/>
          <p:nvPr/>
        </p:nvSpPr>
        <p:spPr>
          <a:xfrm>
            <a:off x="6516216" y="1484784"/>
            <a:ext cx="2088232" cy="79208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MOLECULAR </a:t>
            </a:r>
            <a:endParaRPr lang="ar-SA" sz="2800" b="1" dirty="0">
              <a:solidFill>
                <a:schemeClr val="tx1"/>
              </a:solidFill>
            </a:endParaRPr>
          </a:p>
        </p:txBody>
      </p:sp>
      <p:sp>
        <p:nvSpPr>
          <p:cNvPr id="8" name="مستطيل 7"/>
          <p:cNvSpPr/>
          <p:nvPr/>
        </p:nvSpPr>
        <p:spPr>
          <a:xfrm>
            <a:off x="3707904" y="332656"/>
            <a:ext cx="2088232" cy="79208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en-US" sz="2800" dirty="0" smtClean="0">
                <a:solidFill>
                  <a:schemeClr val="tx1"/>
                </a:solidFill>
              </a:rPr>
              <a:t>DIAGNOSIS </a:t>
            </a:r>
            <a:endParaRPr lang="ar-SA" dirty="0">
              <a:solidFill>
                <a:schemeClr val="tx1"/>
              </a:solidFill>
            </a:endParaRPr>
          </a:p>
        </p:txBody>
      </p:sp>
      <p:sp>
        <p:nvSpPr>
          <p:cNvPr id="9" name="مستطيل 8"/>
          <p:cNvSpPr/>
          <p:nvPr/>
        </p:nvSpPr>
        <p:spPr>
          <a:xfrm>
            <a:off x="467544" y="1484784"/>
            <a:ext cx="2088232" cy="79208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DIRECT </a:t>
            </a:r>
            <a:endParaRPr lang="ar-SA" sz="2800" b="1" dirty="0">
              <a:solidFill>
                <a:schemeClr val="tx1"/>
              </a:solidFill>
            </a:endParaRPr>
          </a:p>
        </p:txBody>
      </p:sp>
      <p:sp>
        <p:nvSpPr>
          <p:cNvPr id="10" name="مستطيل 9"/>
          <p:cNvSpPr/>
          <p:nvPr/>
        </p:nvSpPr>
        <p:spPr>
          <a:xfrm>
            <a:off x="251520" y="3212976"/>
            <a:ext cx="2304256" cy="244827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Urine </a:t>
            </a:r>
            <a:endParaRPr lang="en-US" sz="2400" b="1" dirty="0">
              <a:solidFill>
                <a:schemeClr val="tx1"/>
              </a:solidFill>
            </a:endParaRPr>
          </a:p>
          <a:p>
            <a:pPr algn="ctr"/>
            <a:r>
              <a:rPr lang="en-US" sz="2400" b="1" dirty="0">
                <a:solidFill>
                  <a:schemeClr val="tx1"/>
                </a:solidFill>
              </a:rPr>
              <a:t>Stool </a:t>
            </a:r>
          </a:p>
          <a:p>
            <a:pPr algn="ctr"/>
            <a:r>
              <a:rPr lang="en-US" sz="2400" b="1" dirty="0">
                <a:solidFill>
                  <a:schemeClr val="tx1"/>
                </a:solidFill>
              </a:rPr>
              <a:t>Sputum </a:t>
            </a:r>
          </a:p>
          <a:p>
            <a:pPr algn="ctr"/>
            <a:r>
              <a:rPr lang="en-US" sz="2400" b="1" dirty="0">
                <a:solidFill>
                  <a:schemeClr val="tx1"/>
                </a:solidFill>
              </a:rPr>
              <a:t>Biopsy </a:t>
            </a:r>
          </a:p>
          <a:p>
            <a:pPr algn="ctr"/>
            <a:r>
              <a:rPr lang="en-US" sz="2400" b="1" dirty="0">
                <a:solidFill>
                  <a:schemeClr val="tx1"/>
                </a:solidFill>
              </a:rPr>
              <a:t>Blood </a:t>
            </a:r>
          </a:p>
          <a:p>
            <a:pPr algn="ctr"/>
            <a:r>
              <a:rPr lang="en-US" sz="2400" b="1" dirty="0">
                <a:solidFill>
                  <a:schemeClr val="tx1"/>
                </a:solidFill>
              </a:rPr>
              <a:t>Aspirates</a:t>
            </a:r>
            <a:endParaRPr lang="ar-SA" sz="2400" b="1" dirty="0">
              <a:solidFill>
                <a:schemeClr val="tx1"/>
              </a:solidFill>
            </a:endParaRPr>
          </a:p>
        </p:txBody>
      </p:sp>
      <p:cxnSp>
        <p:nvCxnSpPr>
          <p:cNvPr id="17" name="رابط مستقيم 16"/>
          <p:cNvCxnSpPr>
            <a:stCxn id="8" idx="2"/>
            <a:endCxn id="6" idx="0"/>
          </p:cNvCxnSpPr>
          <p:nvPr/>
        </p:nvCxnSpPr>
        <p:spPr>
          <a:xfrm>
            <a:off x="4752020" y="1124744"/>
            <a:ext cx="0" cy="360040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رابط مستقيم 19"/>
          <p:cNvCxnSpPr/>
          <p:nvPr/>
        </p:nvCxnSpPr>
        <p:spPr>
          <a:xfrm>
            <a:off x="1403648" y="1268760"/>
            <a:ext cx="6336704" cy="0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رابط مستقيم 22"/>
          <p:cNvCxnSpPr/>
          <p:nvPr/>
        </p:nvCxnSpPr>
        <p:spPr>
          <a:xfrm>
            <a:off x="7740352" y="1268760"/>
            <a:ext cx="0" cy="144016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رابط مستقيم 24"/>
          <p:cNvCxnSpPr/>
          <p:nvPr/>
        </p:nvCxnSpPr>
        <p:spPr>
          <a:xfrm>
            <a:off x="1403648" y="1268760"/>
            <a:ext cx="0" cy="216024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رابط مستقيم 31"/>
          <p:cNvCxnSpPr/>
          <p:nvPr/>
        </p:nvCxnSpPr>
        <p:spPr>
          <a:xfrm>
            <a:off x="1403648" y="2276872"/>
            <a:ext cx="0" cy="864096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مستطيل 23"/>
          <p:cNvSpPr/>
          <p:nvPr/>
        </p:nvSpPr>
        <p:spPr>
          <a:xfrm>
            <a:off x="3563888" y="3212976"/>
            <a:ext cx="2304256" cy="244827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en-US" sz="2500" b="1" dirty="0" smtClean="0">
              <a:solidFill>
                <a:schemeClr val="tx1"/>
              </a:solidFill>
            </a:endParaRPr>
          </a:p>
          <a:p>
            <a:pPr algn="ctr"/>
            <a:r>
              <a:rPr lang="en-US" sz="2500" b="1" dirty="0" smtClean="0">
                <a:solidFill>
                  <a:schemeClr val="tx1"/>
                </a:solidFill>
              </a:rPr>
              <a:t>IHAT </a:t>
            </a:r>
            <a:endParaRPr lang="en-US" sz="2500" b="1" dirty="0">
              <a:solidFill>
                <a:schemeClr val="tx1"/>
              </a:solidFill>
            </a:endParaRPr>
          </a:p>
          <a:p>
            <a:pPr algn="ctr"/>
            <a:r>
              <a:rPr lang="en-US" sz="2500" b="1" dirty="0">
                <a:solidFill>
                  <a:schemeClr val="tx1"/>
                </a:solidFill>
              </a:rPr>
              <a:t>LAT </a:t>
            </a:r>
          </a:p>
          <a:p>
            <a:pPr algn="ctr"/>
            <a:r>
              <a:rPr lang="en-US" sz="2500" b="1" dirty="0" smtClean="0">
                <a:solidFill>
                  <a:schemeClr val="tx1"/>
                </a:solidFill>
              </a:rPr>
              <a:t>IFAT </a:t>
            </a:r>
          </a:p>
          <a:p>
            <a:pPr algn="ctr"/>
            <a:r>
              <a:rPr lang="en-US" sz="2500" b="1" dirty="0" smtClean="0">
                <a:solidFill>
                  <a:schemeClr val="tx1"/>
                </a:solidFill>
              </a:rPr>
              <a:t>ELISA </a:t>
            </a:r>
          </a:p>
          <a:p>
            <a:pPr algn="ctr"/>
            <a:r>
              <a:rPr lang="en-US" sz="2500" b="1" dirty="0" smtClean="0">
                <a:solidFill>
                  <a:schemeClr val="tx1"/>
                </a:solidFill>
              </a:rPr>
              <a:t>CFT </a:t>
            </a:r>
          </a:p>
          <a:p>
            <a:pPr algn="ctr"/>
            <a:endParaRPr lang="ar-SA" sz="2500" b="1" dirty="0">
              <a:solidFill>
                <a:schemeClr val="tx1"/>
              </a:solidFill>
            </a:endParaRPr>
          </a:p>
        </p:txBody>
      </p:sp>
      <p:cxnSp>
        <p:nvCxnSpPr>
          <p:cNvPr id="26" name="رابط مستقيم 25"/>
          <p:cNvCxnSpPr/>
          <p:nvPr/>
        </p:nvCxnSpPr>
        <p:spPr>
          <a:xfrm>
            <a:off x="4716016" y="2276872"/>
            <a:ext cx="0" cy="864096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مستطيل 27"/>
          <p:cNvSpPr/>
          <p:nvPr/>
        </p:nvSpPr>
        <p:spPr>
          <a:xfrm>
            <a:off x="6588224" y="3212976"/>
            <a:ext cx="2304256" cy="244827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</a:rPr>
              <a:t>DNA </a:t>
            </a:r>
            <a:r>
              <a:rPr lang="en-US" sz="2500" b="1" dirty="0">
                <a:solidFill>
                  <a:schemeClr val="tx1"/>
                </a:solidFill>
              </a:rPr>
              <a:t>probes </a:t>
            </a:r>
            <a:endParaRPr lang="en-US" sz="2500" b="1" dirty="0" smtClean="0">
              <a:solidFill>
                <a:schemeClr val="tx1"/>
              </a:solidFill>
            </a:endParaRPr>
          </a:p>
          <a:p>
            <a:pPr algn="ctr"/>
            <a:r>
              <a:rPr lang="en-US" sz="2500" b="1" dirty="0" smtClean="0">
                <a:solidFill>
                  <a:schemeClr val="tx1"/>
                </a:solidFill>
              </a:rPr>
              <a:t>PCR</a:t>
            </a:r>
            <a:endParaRPr lang="ar-SA" sz="2500" b="1" dirty="0">
              <a:solidFill>
                <a:schemeClr val="tx1"/>
              </a:solidFill>
            </a:endParaRPr>
          </a:p>
        </p:txBody>
      </p:sp>
      <p:cxnSp>
        <p:nvCxnSpPr>
          <p:cNvPr id="29" name="رابط مستقيم 28"/>
          <p:cNvCxnSpPr/>
          <p:nvPr/>
        </p:nvCxnSpPr>
        <p:spPr>
          <a:xfrm>
            <a:off x="7740352" y="2276872"/>
            <a:ext cx="0" cy="864096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24" grpId="0" animBg="1"/>
      <p:bldP spid="2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67544" y="44624"/>
            <a:ext cx="8229600" cy="576064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en-US" b="1" dirty="0" smtClean="0"/>
              <a:t>Urine examination 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16750" y="775245"/>
            <a:ext cx="8712968" cy="6082755"/>
          </a:xfrm>
        </p:spPr>
        <p:txBody>
          <a:bodyPr>
            <a:normAutofit fontScale="92500" lnSpcReduction="10000"/>
          </a:bodyPr>
          <a:lstStyle/>
          <a:p>
            <a:pPr marL="0" algn="just" rtl="0">
              <a:buNone/>
            </a:pPr>
            <a:r>
              <a:rPr lang="en-US" b="1" dirty="0" smtClean="0"/>
              <a:t>Parasites detected</a:t>
            </a:r>
            <a:r>
              <a:rPr lang="en-US" b="1" dirty="0"/>
              <a:t> </a:t>
            </a:r>
            <a:r>
              <a:rPr lang="en-US" b="1" dirty="0" smtClean="0"/>
              <a:t>in the terminal drops of urine : </a:t>
            </a:r>
            <a:endParaRPr lang="en-US" b="1" dirty="0"/>
          </a:p>
          <a:p>
            <a:pPr algn="just" rtl="0">
              <a:buNone/>
            </a:pPr>
            <a:r>
              <a:rPr lang="en-US" b="1" dirty="0" err="1"/>
              <a:t>Helminths</a:t>
            </a:r>
            <a:r>
              <a:rPr lang="en-US" b="1" dirty="0"/>
              <a:t>: </a:t>
            </a:r>
          </a:p>
          <a:p>
            <a:pPr algn="just" rtl="0"/>
            <a:r>
              <a:rPr lang="en-US" sz="3000" dirty="0" err="1"/>
              <a:t>Schistosoma</a:t>
            </a:r>
            <a:r>
              <a:rPr lang="en-US" sz="3000" dirty="0"/>
              <a:t> </a:t>
            </a:r>
            <a:r>
              <a:rPr lang="en-US" sz="3000" dirty="0" err="1"/>
              <a:t>haematobium</a:t>
            </a:r>
            <a:r>
              <a:rPr lang="en-US" sz="3000" dirty="0"/>
              <a:t> eggs. </a:t>
            </a:r>
          </a:p>
          <a:p>
            <a:pPr algn="just" rtl="0"/>
            <a:r>
              <a:rPr lang="en-US" sz="3000" dirty="0" err="1"/>
              <a:t>Enterobius</a:t>
            </a:r>
            <a:r>
              <a:rPr lang="en-US" sz="3000" dirty="0"/>
              <a:t> </a:t>
            </a:r>
            <a:r>
              <a:rPr lang="en-US" sz="3000" dirty="0" err="1"/>
              <a:t>vermicularis</a:t>
            </a:r>
            <a:r>
              <a:rPr lang="en-US" sz="3000" dirty="0"/>
              <a:t> eggs in female patients. </a:t>
            </a:r>
          </a:p>
          <a:p>
            <a:pPr algn="just" rtl="0"/>
            <a:r>
              <a:rPr lang="en-US" sz="3000" dirty="0"/>
              <a:t>Microfilaria of </a:t>
            </a:r>
            <a:r>
              <a:rPr lang="en-US" sz="3000" dirty="0" err="1"/>
              <a:t>Wuchereria</a:t>
            </a:r>
            <a:r>
              <a:rPr lang="en-US" sz="3000" dirty="0"/>
              <a:t> </a:t>
            </a:r>
            <a:r>
              <a:rPr lang="en-US" sz="3000" dirty="0" err="1"/>
              <a:t>bancrofti</a:t>
            </a:r>
            <a:r>
              <a:rPr lang="en-US" sz="3000" dirty="0"/>
              <a:t>. </a:t>
            </a:r>
            <a:endParaRPr lang="en-US" sz="3000" dirty="0" smtClean="0"/>
          </a:p>
          <a:p>
            <a:pPr algn="just" rtl="0">
              <a:buNone/>
            </a:pPr>
            <a:r>
              <a:rPr lang="en-US" sz="3000" b="1" dirty="0" smtClean="0"/>
              <a:t>Protozoa</a:t>
            </a:r>
            <a:r>
              <a:rPr lang="en-US" sz="3000" b="1" dirty="0"/>
              <a:t>: </a:t>
            </a:r>
          </a:p>
          <a:p>
            <a:pPr algn="just" rtl="0"/>
            <a:r>
              <a:rPr lang="fr-FR" dirty="0"/>
              <a:t>Trichomonas </a:t>
            </a:r>
            <a:r>
              <a:rPr lang="fr-FR" dirty="0" err="1"/>
              <a:t>vaginalis</a:t>
            </a:r>
            <a:r>
              <a:rPr lang="fr-FR" dirty="0"/>
              <a:t> </a:t>
            </a:r>
            <a:r>
              <a:rPr lang="fr-FR" dirty="0" err="1"/>
              <a:t>trophozoite</a:t>
            </a:r>
            <a:r>
              <a:rPr lang="fr-FR" dirty="0"/>
              <a:t> in </a:t>
            </a:r>
            <a:r>
              <a:rPr lang="fr-FR" dirty="0" err="1"/>
              <a:t>female</a:t>
            </a:r>
            <a:r>
              <a:rPr lang="fr-FR" dirty="0"/>
              <a:t> </a:t>
            </a:r>
            <a:r>
              <a:rPr lang="fr-FR" dirty="0" smtClean="0"/>
              <a:t>patients.</a:t>
            </a:r>
          </a:p>
          <a:p>
            <a:pPr algn="just" rtl="0"/>
            <a:r>
              <a:rPr lang="en-CA" dirty="0" smtClean="0">
                <a:cs typeface="Times New Roman" pitchFamily="18" charset="0"/>
              </a:rPr>
              <a:t>Temporary stains, such as methylene blue is helpful to see </a:t>
            </a:r>
            <a:r>
              <a:rPr lang="en-CA" i="1" dirty="0" smtClean="0">
                <a:cs typeface="Times New Roman" pitchFamily="18" charset="0"/>
              </a:rPr>
              <a:t>T. Vaginalis.</a:t>
            </a:r>
          </a:p>
          <a:p>
            <a:pPr lvl="2" algn="just" rtl="0">
              <a:buNone/>
            </a:pPr>
            <a:r>
              <a:rPr lang="en-CA" dirty="0" smtClean="0">
                <a:solidFill>
                  <a:srgbClr val="0000FF"/>
                </a:solidFill>
                <a:cs typeface="Times New Roman" pitchFamily="18" charset="0"/>
              </a:rPr>
              <a:t>   Note: Urine specimen should be centrifuged at 400 × </a:t>
            </a:r>
            <a:r>
              <a:rPr lang="en-CA" i="1" dirty="0" smtClean="0">
                <a:solidFill>
                  <a:srgbClr val="0000FF"/>
                </a:solidFill>
                <a:cs typeface="Times New Roman" pitchFamily="18" charset="0"/>
              </a:rPr>
              <a:t>g</a:t>
            </a:r>
            <a:r>
              <a:rPr lang="en-CA" dirty="0" smtClean="0">
                <a:solidFill>
                  <a:srgbClr val="0000FF"/>
                </a:solidFill>
                <a:cs typeface="Times New Roman" pitchFamily="18" charset="0"/>
              </a:rPr>
              <a:t>, the sediment mixed with a drop or two of saline, and examined by wet mount.</a:t>
            </a:r>
          </a:p>
          <a:p>
            <a:pPr algn="just" rtl="0"/>
            <a:endParaRPr lang="en-CA" dirty="0" smtClean="0">
              <a:cs typeface="Times New Roman" pitchFamily="18" charset="0"/>
            </a:endParaRPr>
          </a:p>
          <a:p>
            <a:pPr algn="just" rtl="0"/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67544" y="44624"/>
            <a:ext cx="8229600" cy="576064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en-US" b="1" dirty="0" smtClean="0"/>
              <a:t>Urine examination </a:t>
            </a:r>
            <a:endParaRPr lang="ar-SA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47864" y="1772816"/>
            <a:ext cx="1198406" cy="5387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36304" y="1556792"/>
            <a:ext cx="581025" cy="143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95736" y="3140968"/>
            <a:ext cx="1819275" cy="227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229991" y="1124744"/>
            <a:ext cx="2486025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752528" y="1124744"/>
            <a:ext cx="2238375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616624" y="1484784"/>
            <a:ext cx="581025" cy="147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8" name="Picture 10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220072" y="3140968"/>
            <a:ext cx="1732145" cy="4244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9" name="Picture 11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5148064" y="3717032"/>
            <a:ext cx="1685925" cy="233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مستطيل 13"/>
          <p:cNvSpPr/>
          <p:nvPr/>
        </p:nvSpPr>
        <p:spPr>
          <a:xfrm>
            <a:off x="2123728" y="1052736"/>
            <a:ext cx="2520280" cy="5112568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pic>
        <p:nvPicPr>
          <p:cNvPr id="15" name="Picture 4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231722" y="2780928"/>
            <a:ext cx="1196262" cy="36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مستطيل 16"/>
          <p:cNvSpPr/>
          <p:nvPr/>
        </p:nvSpPr>
        <p:spPr>
          <a:xfrm>
            <a:off x="4644008" y="1052736"/>
            <a:ext cx="2520280" cy="5112568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5" dur="20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5" dur="5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2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2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2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4" grpId="0" animBg="1"/>
      <p:bldP spid="1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23528" y="764704"/>
            <a:ext cx="5040560" cy="4525963"/>
          </a:xfrm>
        </p:spPr>
        <p:txBody>
          <a:bodyPr>
            <a:noAutofit/>
          </a:bodyPr>
          <a:lstStyle/>
          <a:p>
            <a:pPr algn="l" rtl="0">
              <a:buNone/>
            </a:pPr>
            <a:r>
              <a:rPr lang="en-US" sz="3600" b="1" dirty="0" smtClean="0"/>
              <a:t>Urine </a:t>
            </a:r>
            <a:r>
              <a:rPr lang="en-US" sz="3600" b="1" dirty="0"/>
              <a:t>examination </a:t>
            </a:r>
          </a:p>
          <a:p>
            <a:pPr algn="l" rtl="0">
              <a:buNone/>
            </a:pPr>
            <a:r>
              <a:rPr lang="en-US" sz="3600" dirty="0"/>
              <a:t>Other techniques: </a:t>
            </a:r>
          </a:p>
          <a:p>
            <a:pPr algn="l" rtl="0"/>
            <a:r>
              <a:rPr lang="en-US" sz="2800" b="1" dirty="0"/>
              <a:t>Membrane Filter technique: </a:t>
            </a:r>
          </a:p>
          <a:p>
            <a:pPr lvl="1" algn="just" rtl="0"/>
            <a:r>
              <a:rPr lang="en-US" dirty="0"/>
              <a:t>For concentration of Schistosoma </a:t>
            </a:r>
            <a:r>
              <a:rPr lang="en-US" dirty="0" smtClean="0"/>
              <a:t>eggs.</a:t>
            </a:r>
          </a:p>
          <a:p>
            <a:pPr lvl="1" algn="just" rtl="0"/>
            <a:r>
              <a:rPr lang="en-US" dirty="0" smtClean="0"/>
              <a:t>Fill </a:t>
            </a:r>
            <a:r>
              <a:rPr lang="en-US" dirty="0"/>
              <a:t>a syringe with urine, pass the urine through a </a:t>
            </a:r>
            <a:r>
              <a:rPr lang="en-US" dirty="0" smtClean="0"/>
              <a:t>filter.</a:t>
            </a:r>
          </a:p>
          <a:p>
            <a:pPr lvl="1" algn="just" rtl="0"/>
            <a:r>
              <a:rPr lang="en-US" dirty="0" smtClean="0"/>
              <a:t>Remove </a:t>
            </a:r>
            <a:r>
              <a:rPr lang="en-US" dirty="0"/>
              <a:t>the filter and place it on the slide, and examine it microscopicall</a:t>
            </a:r>
            <a:r>
              <a:rPr lang="en-US" sz="3600" dirty="0"/>
              <a:t>y.</a:t>
            </a:r>
            <a:endParaRPr lang="ar-SA" sz="3600" dirty="0"/>
          </a:p>
        </p:txBody>
      </p:sp>
      <p:sp>
        <p:nvSpPr>
          <p:cNvPr id="4" name="عنوان 1"/>
          <p:cNvSpPr txBox="1">
            <a:spLocks/>
          </p:cNvSpPr>
          <p:nvPr/>
        </p:nvSpPr>
        <p:spPr>
          <a:xfrm>
            <a:off x="467544" y="44624"/>
            <a:ext cx="8229600" cy="57606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vert="horz" lIns="91440" tIns="45720" rIns="91440" bIns="45720" rtlCol="1" anchor="ctr">
            <a:normAutofit fontScale="82500" lnSpcReduction="20000"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Urine examination </a:t>
            </a:r>
            <a:endParaRPr kumimoji="0" lang="ar-SA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66144" y="1196752"/>
            <a:ext cx="936104" cy="2685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02048" y="1299822"/>
            <a:ext cx="831817" cy="4729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81968" y="2348880"/>
            <a:ext cx="1507227" cy="3440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649920" y="3140968"/>
            <a:ext cx="2068043" cy="4070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586024" y="3933056"/>
            <a:ext cx="2558008" cy="29249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Content Placeholder 2"/>
          <p:cNvSpPr>
            <a:spLocks noGrp="1"/>
          </p:cNvSpPr>
          <p:nvPr>
            <p:ph sz="quarter" idx="1"/>
          </p:nvPr>
        </p:nvSpPr>
        <p:spPr>
          <a:xfrm>
            <a:off x="251520" y="764704"/>
            <a:ext cx="8640960" cy="5437916"/>
          </a:xfrm>
        </p:spPr>
        <p:txBody>
          <a:bodyPr>
            <a:normAutofit fontScale="85000" lnSpcReduction="10000"/>
          </a:bodyPr>
          <a:lstStyle/>
          <a:p>
            <a:pPr algn="l" rtl="0">
              <a:buFont typeface="Wingdings 2" pitchFamily="18" charset="2"/>
              <a:buNone/>
            </a:pPr>
            <a:r>
              <a:rPr lang="en-CA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Sample collection:</a:t>
            </a:r>
          </a:p>
          <a:p>
            <a:pPr algn="l" rtl="0"/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Sample is collected in clean, dry container</a:t>
            </a:r>
          </a:p>
          <a:p>
            <a:pPr algn="l" rtl="0" eaLnBrk="1" hangingPunct="1"/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Handled carefully</a:t>
            </a:r>
          </a:p>
          <a:p>
            <a:pPr algn="l" rtl="0" eaLnBrk="1" hangingPunct="1"/>
            <a:r>
              <a:rPr lang="en-CA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Samples in some cases fresh (amoeba, ciliates)</a:t>
            </a:r>
          </a:p>
          <a:p>
            <a:pPr algn="l" rtl="0" eaLnBrk="1" hangingPunct="1"/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Liquid and soft stool examined within 15 min</a:t>
            </a:r>
          </a:p>
          <a:p>
            <a:pPr algn="l" rtl="0"/>
            <a:r>
              <a:rPr lang="en-CA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Not mixed with urine or disinfectant (</a:t>
            </a:r>
            <a:r>
              <a:rPr lang="en-CA" sz="21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as they will kill </a:t>
            </a:r>
            <a:r>
              <a:rPr lang="en-CA" sz="21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trophozoites</a:t>
            </a:r>
            <a:r>
              <a:rPr lang="en-CA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just" rtl="0">
              <a:buNone/>
            </a:pPr>
            <a:r>
              <a:rPr lang="en-US" b="1" u="sng" dirty="0" smtClean="0">
                <a:solidFill>
                  <a:srgbClr val="00B050"/>
                </a:solidFill>
              </a:rPr>
              <a:t>Preservation of stool specimens: </a:t>
            </a:r>
            <a:endParaRPr lang="ar-SA" b="1" u="sng" dirty="0" smtClean="0">
              <a:solidFill>
                <a:srgbClr val="00B050"/>
              </a:solidFill>
            </a:endParaRPr>
          </a:p>
          <a:p>
            <a:pPr algn="just" rtl="0">
              <a:buNone/>
            </a:pPr>
            <a:r>
              <a:rPr lang="en-US" b="1" u="sng" dirty="0" smtClean="0">
                <a:solidFill>
                  <a:srgbClr val="00B050"/>
                </a:solidFill>
              </a:rPr>
              <a:t>Aim: </a:t>
            </a:r>
          </a:p>
          <a:p>
            <a:pPr algn="just" rtl="0"/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To preserve protozoan morphology. </a:t>
            </a:r>
          </a:p>
          <a:p>
            <a:pPr algn="just" rtl="0"/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To prevent the continued development of some </a:t>
            </a:r>
            <a:r>
              <a:rPr lang="en-US" dirty="0" err="1" smtClean="0">
                <a:solidFill>
                  <a:schemeClr val="accent6">
                    <a:lumMod val="50000"/>
                  </a:schemeClr>
                </a:solidFill>
              </a:rPr>
              <a:t>helminthic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 eggs and larvae. </a:t>
            </a:r>
          </a:p>
          <a:p>
            <a:pPr algn="just" rtl="0"/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The most common preservative used is 10% formalin. </a:t>
            </a:r>
          </a:p>
          <a:p>
            <a:pPr algn="l" rtl="0"/>
            <a:endParaRPr lang="en-CA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4F34F7-0BA5-47EF-AE38-2B584F2ADAAE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5" name="عنوان 1"/>
          <p:cNvSpPr txBox="1">
            <a:spLocks/>
          </p:cNvSpPr>
          <p:nvPr/>
        </p:nvSpPr>
        <p:spPr>
          <a:xfrm>
            <a:off x="467544" y="44624"/>
            <a:ext cx="8229600" cy="57606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1" anchor="ctr">
            <a:normAutofit fontScale="82500" lnSpcReduction="20000"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Stool examination </a:t>
            </a:r>
            <a:endParaRPr kumimoji="0" lang="ar-SA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2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2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27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327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327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327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1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42844" y="764704"/>
            <a:ext cx="9033678" cy="4525963"/>
          </a:xfrm>
        </p:spPr>
        <p:txBody>
          <a:bodyPr>
            <a:noAutofit/>
          </a:bodyPr>
          <a:lstStyle/>
          <a:p>
            <a:pPr marL="0" algn="l" rtl="0">
              <a:buNone/>
            </a:pPr>
            <a:r>
              <a:rPr lang="en-US" b="1" dirty="0" smtClean="0"/>
              <a:t>Microscopic Examination of Faecal Specimens</a:t>
            </a:r>
            <a:r>
              <a:rPr lang="en-US" sz="3600" b="1" dirty="0" smtClean="0"/>
              <a:t>: </a:t>
            </a:r>
          </a:p>
          <a:p>
            <a:pPr marL="0" algn="l" rtl="0">
              <a:buNone/>
            </a:pPr>
            <a:r>
              <a:rPr lang="en-US" sz="3600" dirty="0" smtClean="0">
                <a:solidFill>
                  <a:srgbClr val="0000FF"/>
                </a:solidFill>
                <a:cs typeface="Times New Roman" pitchFamily="18" charset="0"/>
              </a:rPr>
              <a:t>1- </a:t>
            </a:r>
            <a:r>
              <a:rPr lang="en-US" dirty="0" smtClean="0">
                <a:solidFill>
                  <a:srgbClr val="0000FF"/>
                </a:solidFill>
                <a:cs typeface="Times New Roman" pitchFamily="18" charset="0"/>
              </a:rPr>
              <a:t>Direct Smears.</a:t>
            </a:r>
          </a:p>
          <a:p>
            <a:pPr marL="0" algn="l" rtl="0">
              <a:buNone/>
            </a:pPr>
            <a:r>
              <a:rPr lang="en-US" dirty="0" smtClean="0">
                <a:solidFill>
                  <a:srgbClr val="0000FF"/>
                </a:solidFill>
                <a:cs typeface="Times New Roman" pitchFamily="18" charset="0"/>
              </a:rPr>
              <a:t>2- </a:t>
            </a:r>
            <a:r>
              <a:rPr lang="en-CA" dirty="0" smtClean="0">
                <a:solidFill>
                  <a:srgbClr val="0000FF"/>
                </a:solidFill>
                <a:cs typeface="Times New Roman" pitchFamily="18" charset="0"/>
              </a:rPr>
              <a:t>Direct wet mount</a:t>
            </a:r>
          </a:p>
          <a:p>
            <a:pPr marL="0" algn="l" rtl="0">
              <a:buNone/>
            </a:pPr>
            <a:endParaRPr lang="en-CA" dirty="0" smtClean="0">
              <a:solidFill>
                <a:srgbClr val="0000FF"/>
              </a:solidFill>
              <a:cs typeface="Times New Roman" pitchFamily="18" charset="0"/>
            </a:endParaRPr>
          </a:p>
          <a:p>
            <a:pPr algn="just" rtl="0"/>
            <a:endParaRPr lang="ar-SA" sz="3600" dirty="0"/>
          </a:p>
        </p:txBody>
      </p:sp>
      <p:sp>
        <p:nvSpPr>
          <p:cNvPr id="4" name="عنوان 1"/>
          <p:cNvSpPr txBox="1">
            <a:spLocks/>
          </p:cNvSpPr>
          <p:nvPr/>
        </p:nvSpPr>
        <p:spPr>
          <a:xfrm>
            <a:off x="467544" y="44624"/>
            <a:ext cx="8229600" cy="57606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1" anchor="ctr">
            <a:normAutofit fontScale="82500" lnSpcReduction="20000"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Stool examination </a:t>
            </a:r>
            <a:endParaRPr kumimoji="0" lang="ar-SA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717</TotalTime>
  <Words>804</Words>
  <Application>Microsoft Office PowerPoint</Application>
  <PresentationFormat>On-screen Show (4:3)</PresentationFormat>
  <Paragraphs>174</Paragraphs>
  <Slides>21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سمة Office</vt:lpstr>
      <vt:lpstr> Diagnosis of the Parasitic infections</vt:lpstr>
      <vt:lpstr>Slide 2</vt:lpstr>
      <vt:lpstr>Slide 3</vt:lpstr>
      <vt:lpstr>Slide 4</vt:lpstr>
      <vt:lpstr>Urine examination </vt:lpstr>
      <vt:lpstr>Urine examination 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Thick blood film</vt:lpstr>
      <vt:lpstr>Slide 20</vt:lpstr>
      <vt:lpstr>Slide 21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mohammad</dc:creator>
  <cp:lastModifiedBy>frf</cp:lastModifiedBy>
  <cp:revision>91</cp:revision>
  <dcterms:created xsi:type="dcterms:W3CDTF">2018-10-17T09:17:19Z</dcterms:created>
  <dcterms:modified xsi:type="dcterms:W3CDTF">2019-12-09T19:04:56Z</dcterms:modified>
</cp:coreProperties>
</file>