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5"/>
  </p:notesMasterIdLst>
  <p:sldIdLst>
    <p:sldId id="287" r:id="rId6"/>
    <p:sldId id="265" r:id="rId7"/>
    <p:sldId id="267" r:id="rId8"/>
    <p:sldId id="269" r:id="rId9"/>
    <p:sldId id="325" r:id="rId10"/>
    <p:sldId id="326" r:id="rId11"/>
    <p:sldId id="275" r:id="rId12"/>
    <p:sldId id="277" r:id="rId13"/>
    <p:sldId id="279" r:id="rId14"/>
    <p:sldId id="316" r:id="rId15"/>
    <p:sldId id="317" r:id="rId16"/>
    <p:sldId id="318" r:id="rId17"/>
    <p:sldId id="327" r:id="rId18"/>
    <p:sldId id="319" r:id="rId19"/>
    <p:sldId id="320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21" r:id="rId42"/>
    <p:sldId id="322" r:id="rId43"/>
    <p:sldId id="323" r:id="rId44"/>
  </p:sldIdLst>
  <p:sldSz cx="12192000" cy="6858000"/>
  <p:notesSz cx="6858000" cy="9144000"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slide" Target="slides/slide34.xml" /><Relationship Id="rId3" Type="http://schemas.openxmlformats.org/officeDocument/2006/relationships/customXml" Target="../customXml/item3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42" Type="http://schemas.openxmlformats.org/officeDocument/2006/relationships/slide" Target="slides/slide37.xml" /><Relationship Id="rId47" Type="http://schemas.openxmlformats.org/officeDocument/2006/relationships/presProps" Target="presProps.xml" /><Relationship Id="rId50" Type="http://schemas.openxmlformats.org/officeDocument/2006/relationships/tableStyles" Target="tableStyles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slide" Target="slides/slide33.xml" /><Relationship Id="rId46" Type="http://schemas.openxmlformats.org/officeDocument/2006/relationships/commentAuthors" Target="commentAuthors.xml" /><Relationship Id="rId2" Type="http://schemas.openxmlformats.org/officeDocument/2006/relationships/customXml" Target="../customXml/item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slide" Target="slides/slide36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slide" Target="slides/slide32.xml" /><Relationship Id="rId40" Type="http://schemas.openxmlformats.org/officeDocument/2006/relationships/slide" Target="slides/slide35.xml" /><Relationship Id="rId45" Type="http://schemas.openxmlformats.org/officeDocument/2006/relationships/notesMaster" Target="notesMasters/notesMaster1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49" Type="http://schemas.openxmlformats.org/officeDocument/2006/relationships/theme" Target="theme/theme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4" Type="http://schemas.openxmlformats.org/officeDocument/2006/relationships/slide" Target="slides/slide39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Relationship Id="rId43" Type="http://schemas.openxmlformats.org/officeDocument/2006/relationships/slide" Target="slides/slide38.xml" /><Relationship Id="rId48" Type="http://schemas.openxmlformats.org/officeDocument/2006/relationships/viewProps" Target="viewProps.xml" /><Relationship Id="rId8" Type="http://schemas.openxmlformats.org/officeDocument/2006/relationships/slide" Target="slides/slide3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8T14:08:03.128" idx="1">
    <p:pos x="10" y="10"/>
    <p:text>HBT; Human Blood tween agar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D4F572F-E751-45C1-AFE4-0B7B382C9F7A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A096B25-F8D8-48BB-BBD2-005E9375D9B5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026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HBT (Human Blood Tween) Bilayer Medium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96B25-F8D8-48BB-BBD2-005E9375D9B5}" type="slidenum">
              <a:rPr lang="ar-JO" smtClean="0"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9886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19AA7F-2D4B-472E-8866-937DA126FC8A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69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49AE6-1B67-496E-9335-0A3853527D3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 sz="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7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F5779-F772-4B22-A1BD-6175E577A6EC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26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A6B1CB-F15D-4B08-BCFF-13B81DA7641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48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E5BC3-009C-46F7-AD9A-79A915261E54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28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4558D-8564-48D6-8D22-27A2E16E99A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55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7994F3-3FA4-4ABC-82CD-8A51050C25DA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8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AA7F0-913B-4C4B-968F-621427263184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ar-JO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4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infectious form of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Chlamydia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the elementary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body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(EB) enters into the host cell via endocytosis. Upon entry, the EB convert into the metabolically active, non-infectious reticulate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body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(RB), which replicates within a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vaculolar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compartment, termed the inclusion.</a:t>
            </a:r>
            <a:endParaRPr lang="ar-JO" altLang="ar-JO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6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36F9E-F3C7-4862-A226-AF181D4ADF2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381E7-E125-42C9-9850-B4FEC25FB982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8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432F0-30AC-433C-9633-909D0C73DFB1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JO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8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ar-JO" dirty="0"/>
              <a:t>Genital </a:t>
            </a:r>
            <a:r>
              <a:rPr lang="en-US" altLang="ar-JO" i="1" dirty="0"/>
              <a:t>C. trachomatis</a:t>
            </a:r>
            <a:r>
              <a:rPr lang="en-US" altLang="ar-JO" dirty="0"/>
              <a:t> infections typically last for many months in women. This has been attributed to several strategies by which </a:t>
            </a:r>
            <a:r>
              <a:rPr lang="en-US" altLang="ar-JO" i="1" dirty="0"/>
              <a:t>C. trachomatis</a:t>
            </a:r>
            <a:r>
              <a:rPr lang="en-US" altLang="ar-JO" dirty="0"/>
              <a:t> evades immune detection, including well-described methods by which </a:t>
            </a:r>
            <a:r>
              <a:rPr lang="en-US" altLang="ar-JO" i="1" dirty="0"/>
              <a:t>C. trachomatis</a:t>
            </a:r>
            <a:r>
              <a:rPr lang="en-US" altLang="ar-JO" dirty="0"/>
              <a:t> decreases the cell surface expression of the antigen presenting molecules major histocompatibility complex (MHC) class I, MHC class II, and CD1d in infected genital epithelial cells.</a:t>
            </a:r>
          </a:p>
          <a:p>
            <a:endParaRPr lang="ar-SA" altLang="ar-JO" dirty="0"/>
          </a:p>
          <a:p>
            <a:endParaRPr lang="en-US" altLang="ar-JO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959D1-3E07-4C61-95C2-DFE7E65D314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6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JO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5675D-530E-4A85-845E-BA6AEA3F96C5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5150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2683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1810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118D8-E29F-4B8C-9CCE-4F85FE277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FB14F7-FB2F-4D2C-8441-E61C1C0F41BF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207175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7F7E-C43D-48D6-B9C2-AA0A37F29C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AB9C5-CE91-49D9-8FE4-EF70F88BE2AD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806160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7296-C2C9-4F6D-AB0C-C5D4AF64C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1AAA0-FFE1-4F1C-BDE4-038E8C298A76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36245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11B57-0D05-4DD4-8901-B742BE636F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65B809-E632-4B2E-9EEB-9D7BA32E077E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122778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F926C-65C3-476F-A546-A2A89EA8C5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246F3F-D6E7-4AF5-8EF2-E337E6BD922E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140603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3BAC3-392F-4CBC-BAEA-AA474A0E5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87A85-E0EE-485D-BE06-A559E593DF28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02894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9DCA-9B11-4121-AA09-F024302BD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13830-1E4C-4DC9-B86F-BAACC7EA0CDA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02552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D1610-4193-4A68-8236-6AABAD91B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B2DB6-AD86-4FDA-A743-D8245FCB1763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01495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49527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E6C8-D154-467E-8019-1C97377B4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28F7A9-45FA-4FAB-A79B-F8F21B4064B0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69276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DA93-4B6D-40F9-9ADC-48EDA158B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621BC-085F-4816-BB0B-E4AE1407DB91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65305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4E84A-58AE-49B6-9037-FA4D73A512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FE11A-6B70-4297-A503-C78BC72BF192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2361560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8DFC5-46BE-49AA-A745-AB7162C7A82F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22402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0131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4437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09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975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2529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5110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2908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0EB6B-28E2-4E3E-9089-11B755E6AAA4}" type="datetimeFigureOut">
              <a:rPr lang="ar-JO" smtClean="0"/>
              <a:t>17/10/1443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355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JO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JO"/>
              <a:t>Click to edit Master text styles</a:t>
            </a:r>
          </a:p>
          <a:p>
            <a:pPr lvl="1"/>
            <a:r>
              <a:rPr lang="en-US" altLang="ar-JO"/>
              <a:t>Second level</a:t>
            </a:r>
          </a:p>
          <a:p>
            <a:pPr lvl="2"/>
            <a:r>
              <a:rPr lang="en-US" altLang="ar-JO"/>
              <a:t>Third level</a:t>
            </a:r>
          </a:p>
          <a:p>
            <a:pPr lvl="3"/>
            <a:r>
              <a:rPr lang="en-US" altLang="ar-JO"/>
              <a:t>Fourth level</a:t>
            </a:r>
          </a:p>
          <a:p>
            <a:pPr lvl="4"/>
            <a:r>
              <a:rPr lang="en-US" altLang="ar-J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08BB16-ED12-4A61-9C7B-BA6AC32430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F03CB-73C5-4550-A3E4-F3B934BA9B79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713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4" Type="http://schemas.openxmlformats.org/officeDocument/2006/relationships/image" Target="../media/image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4" Type="http://schemas.openxmlformats.org/officeDocument/2006/relationships/image" Target="../media/image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4" Type="http://schemas.openxmlformats.org/officeDocument/2006/relationships/image" Target="../media/image1.pn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1.png" /><Relationship Id="rId4" Type="http://schemas.openxmlformats.org/officeDocument/2006/relationships/image" Target="../media/image2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 /><Relationship Id="rId2" Type="http://schemas.openxmlformats.org/officeDocument/2006/relationships/slideLayout" Target="../slideLayouts/slideLayout18.xml" /><Relationship Id="rId1" Type="http://schemas.openxmlformats.org/officeDocument/2006/relationships/tags" Target="../tags/tag1.xml" /><Relationship Id="rId5" Type="http://schemas.openxmlformats.org/officeDocument/2006/relationships/image" Target="../media/image16.png" /><Relationship Id="rId4" Type="http://schemas.openxmlformats.org/officeDocument/2006/relationships/image" Target="../media/image17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2.xml" /><Relationship Id="rId4" Type="http://schemas.openxmlformats.org/officeDocument/2006/relationships/image" Target="../media/image16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3.xml" /><Relationship Id="rId6" Type="http://schemas.openxmlformats.org/officeDocument/2006/relationships/image" Target="../media/image16.png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13" Type="http://schemas.openxmlformats.org/officeDocument/2006/relationships/image" Target="../media/image29.png" /><Relationship Id="rId3" Type="http://schemas.openxmlformats.org/officeDocument/2006/relationships/notesSlide" Target="../notesSlides/notesSlide5.xml" /><Relationship Id="rId7" Type="http://schemas.openxmlformats.org/officeDocument/2006/relationships/image" Target="../media/image23.png" /><Relationship Id="rId12" Type="http://schemas.openxmlformats.org/officeDocument/2006/relationships/image" Target="../media/image28.png" /><Relationship Id="rId2" Type="http://schemas.openxmlformats.org/officeDocument/2006/relationships/slideLayout" Target="../slideLayouts/slideLayout18.xml" /><Relationship Id="rId1" Type="http://schemas.openxmlformats.org/officeDocument/2006/relationships/tags" Target="../tags/tag4.xml" /><Relationship Id="rId6" Type="http://schemas.openxmlformats.org/officeDocument/2006/relationships/image" Target="../media/image22.png" /><Relationship Id="rId11" Type="http://schemas.openxmlformats.org/officeDocument/2006/relationships/image" Target="../media/image27.jpeg" /><Relationship Id="rId5" Type="http://schemas.openxmlformats.org/officeDocument/2006/relationships/image" Target="../media/image21.png" /><Relationship Id="rId10" Type="http://schemas.openxmlformats.org/officeDocument/2006/relationships/image" Target="../media/image26.png" /><Relationship Id="rId4" Type="http://schemas.openxmlformats.org/officeDocument/2006/relationships/image" Target="../media/image20.png" /><Relationship Id="rId9" Type="http://schemas.openxmlformats.org/officeDocument/2006/relationships/image" Target="../media/image25.png" /><Relationship Id="rId14" Type="http://schemas.openxmlformats.org/officeDocument/2006/relationships/image" Target="../media/image16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5.xml" /><Relationship Id="rId4" Type="http://schemas.openxmlformats.org/officeDocument/2006/relationships/image" Target="../media/image16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 /><Relationship Id="rId7" Type="http://schemas.openxmlformats.org/officeDocument/2006/relationships/image" Target="../media/image16.png" /><Relationship Id="rId2" Type="http://schemas.openxmlformats.org/officeDocument/2006/relationships/slideLayout" Target="../slideLayouts/slideLayout23.xml" /><Relationship Id="rId1" Type="http://schemas.openxmlformats.org/officeDocument/2006/relationships/tags" Target="../tags/tag6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 /><Relationship Id="rId2" Type="http://schemas.openxmlformats.org/officeDocument/2006/relationships/slideLayout" Target="../slideLayouts/slideLayout23.xml" /><Relationship Id="rId1" Type="http://schemas.openxmlformats.org/officeDocument/2006/relationships/tags" Target="../tags/tag8.xml" /><Relationship Id="rId6" Type="http://schemas.openxmlformats.org/officeDocument/2006/relationships/image" Target="../media/image16.png" /><Relationship Id="rId5" Type="http://schemas.openxmlformats.org/officeDocument/2006/relationships/image" Target="../media/image34.jpeg" /><Relationship Id="rId4" Type="http://schemas.openxmlformats.org/officeDocument/2006/relationships/image" Target="../media/image33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9.xml" /><Relationship Id="rId5" Type="http://schemas.openxmlformats.org/officeDocument/2006/relationships/image" Target="../media/image16.png" /><Relationship Id="rId4" Type="http://schemas.openxmlformats.org/officeDocument/2006/relationships/image" Target="../media/image35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0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7" Type="http://schemas.openxmlformats.org/officeDocument/2006/relationships/comments" Target="../comments/comment1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1.png" /><Relationship Id="rId5" Type="http://schemas.openxmlformats.org/officeDocument/2006/relationships/image" Target="../media/image3.jpg" /><Relationship Id="rId4" Type="http://schemas.openxmlformats.org/officeDocument/2006/relationships/notesSlide" Target="../notesSlides/notesSlide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1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2.xml" /><Relationship Id="rId5" Type="http://schemas.openxmlformats.org/officeDocument/2006/relationships/image" Target="../media/image16.png" /><Relationship Id="rId4" Type="http://schemas.openxmlformats.org/officeDocument/2006/relationships/image" Target="../media/image36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 /><Relationship Id="rId7" Type="http://schemas.openxmlformats.org/officeDocument/2006/relationships/image" Target="../media/image16.png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3.xml" /><Relationship Id="rId6" Type="http://schemas.openxmlformats.org/officeDocument/2006/relationships/image" Target="../media/image39.jpeg" /><Relationship Id="rId5" Type="http://schemas.openxmlformats.org/officeDocument/2006/relationships/image" Target="../media/image38.jpeg" /><Relationship Id="rId4" Type="http://schemas.openxmlformats.org/officeDocument/2006/relationships/image" Target="../media/image37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4.xml" /><Relationship Id="rId4" Type="http://schemas.openxmlformats.org/officeDocument/2006/relationships/image" Target="../media/image16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5.xml" /><Relationship Id="rId4" Type="http://schemas.openxmlformats.org/officeDocument/2006/relationships/image" Target="../media/image16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 /><Relationship Id="rId2" Type="http://schemas.openxmlformats.org/officeDocument/2006/relationships/slideLayout" Target="../slideLayouts/slideLayout13.xml" /><Relationship Id="rId1" Type="http://schemas.openxmlformats.org/officeDocument/2006/relationships/tags" Target="../tags/tag16.xml" /><Relationship Id="rId5" Type="http://schemas.openxmlformats.org/officeDocument/2006/relationships/image" Target="../media/image16.png" /><Relationship Id="rId4" Type="http://schemas.openxmlformats.org/officeDocument/2006/relationships/image" Target="../media/image40.jpe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3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1.png" /><Relationship Id="rId4" Type="http://schemas.openxmlformats.org/officeDocument/2006/relationships/image" Target="../media/image4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1.png" /><Relationship Id="rId4" Type="http://schemas.openxmlformats.org/officeDocument/2006/relationships/image" Target="../media/image5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5" Type="http://schemas.openxmlformats.org/officeDocument/2006/relationships/image" Target="../media/image1.png" /><Relationship Id="rId4" Type="http://schemas.openxmlformats.org/officeDocument/2006/relationships/image" Target="../media/image6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5" Type="http://schemas.openxmlformats.org/officeDocument/2006/relationships/image" Target="../media/image1.png" /><Relationship Id="rId4" Type="http://schemas.openxmlformats.org/officeDocument/2006/relationships/image" Target="../media/image7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5" Type="http://schemas.openxmlformats.org/officeDocument/2006/relationships/image" Target="../media/image1.png" /><Relationship Id="rId4" Type="http://schemas.openxmlformats.org/officeDocument/2006/relationships/image" Target="../media/image8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5" Type="http://schemas.openxmlformats.org/officeDocument/2006/relationships/image" Target="../media/image1.png" /><Relationship Id="rId4" Type="http://schemas.openxmlformats.org/officeDocument/2006/relationships/image" Target="../media/image9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455" y="2216872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Urogenital Tract</a:t>
            </a:r>
            <a:r>
              <a:rPr lang="ar-OM" dirty="0"/>
              <a:t> </a:t>
            </a:r>
            <a:r>
              <a:rPr lang="en-US" dirty="0"/>
              <a:t>Module</a:t>
            </a:r>
            <a:br>
              <a:rPr lang="en-US" dirty="0"/>
            </a:br>
            <a:r>
              <a:rPr lang="en-US" dirty="0" err="1"/>
              <a:t>Chlaymdia</a:t>
            </a:r>
            <a:r>
              <a:rPr lang="en-US" dirty="0"/>
              <a:t>, Gardenella and </a:t>
            </a:r>
            <a:r>
              <a:rPr lang="en-US" dirty="0" err="1"/>
              <a:t>ureaplasma</a:t>
            </a:r>
            <a:br>
              <a:rPr lang="en-GB" dirty="0"/>
            </a:br>
            <a:r>
              <a:rPr lang="en-US" dirty="0"/>
              <a:t>Dr. </a:t>
            </a:r>
            <a:r>
              <a:rPr lang="en-US" dirty="0" err="1"/>
              <a:t>Eman</a:t>
            </a:r>
            <a:r>
              <a:rPr lang="en-US" dirty="0"/>
              <a:t> </a:t>
            </a:r>
            <a:r>
              <a:rPr lang="en-US" dirty="0" err="1"/>
              <a:t>Albataineh</a:t>
            </a:r>
            <a:br>
              <a:rPr lang="en-US" dirty="0"/>
            </a:br>
            <a:r>
              <a:rPr lang="en-US" dirty="0"/>
              <a:t>Associate Prof. Immunology</a:t>
            </a:r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619" y="4745038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/>
              <a:t>Department of Microbiology</a:t>
            </a:r>
          </a:p>
          <a:p>
            <a:r>
              <a:rPr lang="en-US" sz="4800" dirty="0" err="1"/>
              <a:t>Mutah</a:t>
            </a:r>
            <a:r>
              <a:rPr lang="en-US" sz="4800" dirty="0"/>
              <a:t> University</a:t>
            </a:r>
            <a:endParaRPr lang="ar-JO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2"/>
    </mc:Choice>
    <mc:Fallback>
      <p:transition spd="slow" advTm="1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erfect test&#10;• There is no perfect test,&#10;but if you have three of&#10;the following four criteria,&#10;it is highly likely th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10" y="869322"/>
            <a:ext cx="9376353" cy="527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8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iagnosis&#10;• 2 pH test of vaginal&#10;discharge that shows low&#10;acidity (pH greater than&#10;4.5)&#10;• 3 Fishy odor when a&#10;sample of v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775855"/>
            <a:ext cx="9517837" cy="53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6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lue cells&#10;•4 Clue cells&#10;(vaginal skin cells&#10;that are coated&#10;with bacteria)&#10;visible on&#10;microscopic exam&#10;of vaginal fluidD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8" y="817418"/>
            <a:ext cx="9690191" cy="54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8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Clue cells</a:t>
            </a:r>
            <a:endParaRPr lang="ar-J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2001" y="1313511"/>
            <a:ext cx="5380327" cy="53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ewer methods in diagnosis of&#10;Genital Infections&#10;• DNA probes have been developed to directly detect the&#10;presence of cand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2" y="706582"/>
            <a:ext cx="9739432" cy="54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reatment&#10;• Commonly treat bacterial vaginosis with&#10;metronidazole (Flagyl or MetroGel-Vaginal) or&#10;clindamycin (Cleocin). 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28" y="780982"/>
            <a:ext cx="9459481" cy="53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22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b="1">
                <a:latin typeface="Prestige 12cpi" charset="0"/>
              </a:rPr>
              <a:t>GENITAL MYCOPLASMAS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9144000" cy="5486400"/>
          </a:xfrm>
        </p:spPr>
        <p:txBody>
          <a:bodyPr/>
          <a:lstStyle/>
          <a:p>
            <a:pPr algn="just"/>
            <a:r>
              <a:rPr lang="en-US" altLang="en-US" dirty="0"/>
              <a:t>Three Mycoplasma species,</a:t>
            </a:r>
            <a:endParaRPr lang="tr-TR" altLang="en-US" dirty="0"/>
          </a:p>
          <a:p>
            <a:pPr lvl="1" algn="just"/>
            <a:r>
              <a:rPr lang="en-US" altLang="en-US" sz="2800" i="1" dirty="0"/>
              <a:t>Mycoplasma </a:t>
            </a:r>
            <a:r>
              <a:rPr lang="en-US" altLang="en-US" sz="2800" i="1" dirty="0" err="1"/>
              <a:t>hominis</a:t>
            </a:r>
            <a:r>
              <a:rPr lang="en-US" altLang="en-US" sz="2800" i="1" dirty="0"/>
              <a:t>,</a:t>
            </a:r>
            <a:endParaRPr lang="tr-TR" altLang="en-US" sz="2800" i="1" dirty="0"/>
          </a:p>
          <a:p>
            <a:pPr lvl="1" algn="just"/>
            <a:r>
              <a:rPr lang="en-US" altLang="en-US" sz="2800" i="1" dirty="0"/>
              <a:t>Mycoplasma </a:t>
            </a:r>
            <a:r>
              <a:rPr lang="en-US" altLang="en-US" sz="2800" i="1" dirty="0" err="1"/>
              <a:t>genitalium</a:t>
            </a:r>
            <a:r>
              <a:rPr lang="en-US" altLang="en-US" sz="2800" i="1" dirty="0"/>
              <a:t>, </a:t>
            </a:r>
            <a:endParaRPr lang="tr-TR" altLang="en-US" sz="2800" i="1" dirty="0"/>
          </a:p>
          <a:p>
            <a:pPr lvl="1" algn="just"/>
            <a:r>
              <a:rPr lang="en-US" altLang="en-US" sz="2800" i="1" dirty="0" err="1"/>
              <a:t>Ureaplasma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urealyticum</a:t>
            </a:r>
            <a:r>
              <a:rPr lang="tr-TR" altLang="en-US" sz="2800" i="1" dirty="0"/>
              <a:t>.</a:t>
            </a:r>
          </a:p>
          <a:p>
            <a:pPr lvl="1" algn="just"/>
            <a:endParaRPr lang="en-US" altLang="en-US" sz="2800" i="1" dirty="0"/>
          </a:p>
          <a:p>
            <a:pPr algn="just"/>
            <a:r>
              <a:rPr lang="en-US" altLang="en-US" dirty="0"/>
              <a:t>are human urogenital pathogens. They are often associated with</a:t>
            </a:r>
            <a:r>
              <a:rPr lang="tr-TR" altLang="en-US" dirty="0"/>
              <a:t> </a:t>
            </a:r>
            <a:r>
              <a:rPr lang="en-US" altLang="en-US" dirty="0"/>
              <a:t>sexually transmitted infections, or puerperal infections</a:t>
            </a:r>
            <a:r>
              <a:rPr lang="tr-TR" altLang="en-US" dirty="0"/>
              <a:t> </a:t>
            </a:r>
            <a:r>
              <a:rPr lang="en-US" altLang="en-US" dirty="0"/>
              <a:t>(that is, infections connected with, or occurring during childbirth or the</a:t>
            </a:r>
            <a:r>
              <a:rPr lang="tr-TR" altLang="en-US" dirty="0"/>
              <a:t> </a:t>
            </a:r>
            <a:r>
              <a:rPr lang="en-US" altLang="en-US" dirty="0"/>
              <a:t>period immediately following childbirth).</a:t>
            </a:r>
            <a:endParaRPr lang="tr-TR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39"/>
    </mc:Choice>
    <mc:Fallback>
      <p:transition spd="slow" advTm="3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016125" y="-237982"/>
            <a:ext cx="8229600" cy="1143000"/>
          </a:xfrm>
        </p:spPr>
        <p:txBody>
          <a:bodyPr/>
          <a:lstStyle/>
          <a:p>
            <a:r>
              <a:rPr lang="en-US" altLang="ar-JO" sz="3200" i="1" dirty="0" err="1"/>
              <a:t>Ureaplasma</a:t>
            </a:r>
            <a:r>
              <a:rPr lang="en-US" altLang="ar-JO" sz="3200" i="1" dirty="0"/>
              <a:t> </a:t>
            </a:r>
            <a:r>
              <a:rPr lang="en-US" altLang="ar-JO" sz="3200" i="1" dirty="0" err="1"/>
              <a:t>urealyticum</a:t>
            </a:r>
            <a:endParaRPr lang="en-US" altLang="ar-JO" sz="3200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48980" y="905018"/>
            <a:ext cx="8305800" cy="610538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altLang="ar-JO" sz="3400" dirty="0"/>
              <a:t>is part of the normal genital flora of both men and women.</a:t>
            </a:r>
            <a:r>
              <a:rPr lang="en-US" altLang="ar-JO" sz="3400" baseline="30000" dirty="0"/>
              <a:t> </a:t>
            </a:r>
          </a:p>
          <a:p>
            <a:pPr algn="just"/>
            <a:r>
              <a:rPr lang="en-US" altLang="ar-JO" sz="3400" dirty="0"/>
              <a:t>It stains gram negative, but that is because it lacks a cell wall. </a:t>
            </a:r>
            <a:endParaRPr lang="en-US" altLang="ar-JO" sz="3400" baseline="30000" dirty="0"/>
          </a:p>
          <a:p>
            <a:pPr algn="just"/>
            <a:r>
              <a:rPr lang="en-US" altLang="ar-JO" sz="3400" dirty="0"/>
              <a:t> It is found in about 70% of sexually active humans.</a:t>
            </a:r>
          </a:p>
          <a:p>
            <a:pPr algn="just"/>
            <a:r>
              <a:rPr lang="en-US" altLang="ar-JO" sz="3400" dirty="0"/>
              <a:t>Symptoms can be "silent" or can cause noticeable symptoms such as discharge, burning, urinary frequency, urinary urgency, and pain.</a:t>
            </a:r>
            <a:r>
              <a:rPr lang="en-US" altLang="en-US" sz="3400" i="1" dirty="0"/>
              <a:t> </a:t>
            </a:r>
          </a:p>
          <a:p>
            <a:pPr algn="just"/>
            <a:r>
              <a:rPr lang="en-US" altLang="en-US" sz="3400" i="1" dirty="0"/>
              <a:t>U</a:t>
            </a:r>
            <a:r>
              <a:rPr lang="tr-TR" altLang="en-US" sz="3400" i="1" dirty="0"/>
              <a:t>reaplasma</a:t>
            </a:r>
            <a:r>
              <a:rPr lang="en-US" altLang="en-US" sz="3400" i="1" dirty="0"/>
              <a:t> </a:t>
            </a:r>
            <a:r>
              <a:rPr lang="en-US" altLang="en-US" sz="3400" i="1" dirty="0" err="1"/>
              <a:t>urealyticum</a:t>
            </a:r>
            <a:r>
              <a:rPr lang="en-US" altLang="en-US" sz="3400" dirty="0"/>
              <a:t> is a common cause of urethritis when neither gonococcus nor chlamydia can be demonstrated, particularly in men.</a:t>
            </a:r>
            <a:endParaRPr lang="tr-TR" altLang="en-US" sz="3400" dirty="0"/>
          </a:p>
          <a:p>
            <a:pPr algn="just"/>
            <a:r>
              <a:rPr lang="en-US" altLang="en-US" sz="3400" dirty="0"/>
              <a:t>In women, the organism</a:t>
            </a:r>
            <a:r>
              <a:rPr lang="tr-TR" altLang="en-US" sz="3400" dirty="0"/>
              <a:t> </a:t>
            </a:r>
            <a:r>
              <a:rPr lang="en-US" altLang="en-US" sz="3400" dirty="0"/>
              <a:t>has been isolated from the endometrium of patients with </a:t>
            </a:r>
            <a:r>
              <a:rPr lang="en-US" altLang="en-US" sz="3400" dirty="0" err="1"/>
              <a:t>endometritis</a:t>
            </a:r>
            <a:r>
              <a:rPr lang="en-US" altLang="en-US" sz="3400" dirty="0"/>
              <a:t> and from vaginal secretions of women who undergo premature labor or deliver low-birth-weight babies.</a:t>
            </a:r>
            <a:endParaRPr lang="tr-TR" altLang="en-US" sz="3400" dirty="0"/>
          </a:p>
          <a:p>
            <a:pPr algn="just"/>
            <a:r>
              <a:rPr lang="en-US" altLang="en-US" sz="3400" dirty="0"/>
              <a:t>The infants are often colonized, and </a:t>
            </a:r>
            <a:r>
              <a:rPr lang="en-US" altLang="en-US" sz="3400" i="1" dirty="0"/>
              <a:t>U</a:t>
            </a:r>
            <a:r>
              <a:rPr lang="tr-TR" altLang="en-US" sz="3400" i="1" dirty="0"/>
              <a:t>reaplasma</a:t>
            </a:r>
            <a:r>
              <a:rPr lang="en-US" altLang="en-US" sz="3400" i="1" dirty="0"/>
              <a:t> </a:t>
            </a:r>
            <a:r>
              <a:rPr lang="en-US" altLang="en-US" sz="3400" i="1" dirty="0" err="1"/>
              <a:t>urealyticum</a:t>
            </a:r>
            <a:r>
              <a:rPr lang="en-US" altLang="en-US" sz="3400" dirty="0"/>
              <a:t> has been isolated from the infant’s lower respiratory tract and CNS both with and without evidence of inflammatory response.</a:t>
            </a:r>
            <a:endParaRPr lang="en-US" altLang="ar-JO" sz="3400" dirty="0"/>
          </a:p>
          <a:p>
            <a:pPr algn="just"/>
            <a:endParaRPr lang="en-US" altLang="ar-JO" sz="2600" dirty="0"/>
          </a:p>
          <a:p>
            <a:pPr algn="just"/>
            <a:endParaRPr lang="en-US" altLang="ar-JO" sz="2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59"/>
    </mc:Choice>
    <mc:Fallback>
      <p:transition spd="slow" advTm="7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ar-JO" i="1"/>
              <a:t>Ureaplasma urealyticum</a:t>
            </a:r>
            <a:endParaRPr lang="en-US" altLang="zh-CN" b="1">
              <a:latin typeface="Prestige 12cpi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816" y="777429"/>
            <a:ext cx="9144000" cy="5486400"/>
          </a:xfrm>
        </p:spPr>
        <p:txBody>
          <a:bodyPr>
            <a:normAutofit lnSpcReduction="10000"/>
          </a:bodyPr>
          <a:lstStyle/>
          <a:p>
            <a:pPr algn="just"/>
            <a:endParaRPr lang="tr-TR" altLang="en-US" sz="2000" dirty="0"/>
          </a:p>
          <a:p>
            <a:pPr algn="just"/>
            <a:r>
              <a:rPr lang="en-US" altLang="ar-JO" sz="2400" dirty="0"/>
              <a:t>It had been associated with a number of diseases, including non-specific urethritis (NSU), infertility, stillbirth, premature birth.</a:t>
            </a:r>
          </a:p>
          <a:p>
            <a:pPr algn="just"/>
            <a:r>
              <a:rPr lang="en-US" altLang="ar-JO" sz="2400" dirty="0"/>
              <a:t>They grow more rapidly than M. </a:t>
            </a:r>
            <a:r>
              <a:rPr lang="en-US" altLang="ar-JO" sz="2400" dirty="0" err="1"/>
              <a:t>pneumoniae</a:t>
            </a:r>
            <a:r>
              <a:rPr lang="en-US" altLang="ar-JO" sz="2400" dirty="0"/>
              <a:t> and can be distinguished by their carbon utilization patterns: M. </a:t>
            </a:r>
            <a:r>
              <a:rPr lang="en-US" altLang="ar-JO" sz="2400" dirty="0" err="1"/>
              <a:t>hominis</a:t>
            </a:r>
            <a:r>
              <a:rPr lang="en-US" altLang="ar-JO" sz="2400" dirty="0"/>
              <a:t> degrades arginine, whereas U. </a:t>
            </a:r>
            <a:r>
              <a:rPr lang="en-US" altLang="ar-JO" sz="2400" dirty="0" err="1"/>
              <a:t>urealyticum</a:t>
            </a:r>
            <a:r>
              <a:rPr lang="en-US" altLang="ar-JO" sz="2400" dirty="0"/>
              <a:t> hydrolyses urea.</a:t>
            </a:r>
          </a:p>
          <a:p>
            <a:pPr algn="just"/>
            <a:r>
              <a:rPr lang="en-US" altLang="en-US" b="1" dirty="0"/>
              <a:t>Diagnosis; </a:t>
            </a:r>
            <a:r>
              <a:rPr lang="en-US" altLang="en-US" sz="2600" dirty="0"/>
              <a:t>A biopsy or swab, which is tested in a lab, is used to diagnose </a:t>
            </a:r>
            <a:r>
              <a:rPr lang="en-US" altLang="en-US" sz="2600" dirty="0" err="1"/>
              <a:t>Ureaplasma</a:t>
            </a:r>
            <a:r>
              <a:rPr lang="en-US" altLang="en-US" sz="2600" dirty="0"/>
              <a:t>. The biopsy or swab may be taken from the vagina, uterine lining, urethra, or urine sample. Due to its small size, </a:t>
            </a:r>
            <a:r>
              <a:rPr lang="en-US" altLang="en-US" sz="2600" dirty="0" err="1"/>
              <a:t>Ureaplasma</a:t>
            </a:r>
            <a:r>
              <a:rPr lang="en-US" altLang="en-US" sz="2600" dirty="0"/>
              <a:t> is nearly impossible to see under a microscope. The urine sample or swab is subjected to a PCR test that looks for the DNA of the bacteria</a:t>
            </a:r>
            <a:endParaRPr lang="tr-TR" altLang="en-US" sz="2600" dirty="0"/>
          </a:p>
          <a:p>
            <a:pPr algn="just"/>
            <a:r>
              <a:rPr lang="tr-TR" altLang="en-US" dirty="0"/>
              <a:t>Treatment:</a:t>
            </a:r>
            <a:endParaRPr lang="tr-TR" altLang="en-US" sz="2000" dirty="0"/>
          </a:p>
          <a:p>
            <a:pPr lvl="1"/>
            <a:r>
              <a:rPr lang="en-US" altLang="en-US" dirty="0"/>
              <a:t>A tetracycline, such</a:t>
            </a:r>
            <a:r>
              <a:rPr lang="tr-TR" altLang="en-US" dirty="0"/>
              <a:t> </a:t>
            </a:r>
            <a:r>
              <a:rPr lang="en-US" altLang="en-US" dirty="0"/>
              <a:t>as doxycycline, is effective for specific treatment</a:t>
            </a:r>
            <a:endParaRPr lang="tr-TR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3"/>
    </mc:Choice>
    <mc:Fallback>
      <p:transition spd="slow" advTm="4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438400" y="6019800"/>
            <a:ext cx="73152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1239" y="2514601"/>
            <a:ext cx="7945437" cy="304641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Dr.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Eman</a:t>
            </a: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Albataineh</a:t>
            </a: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Associate prof. in Immunology</a:t>
            </a: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Department of Microbiology and Immunology </a:t>
            </a: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Faculty of Medicine,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Mu’tah</a:t>
            </a: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 University </a:t>
            </a:r>
          </a:p>
          <a:p>
            <a:pPr algn="ctr" rtl="1"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algn="ctr" rtl="1"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133600" y="990600"/>
            <a:ext cx="82296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Urogenital Tract</a:t>
            </a:r>
            <a:r>
              <a:rPr lang="ar-OM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Module</a:t>
            </a:r>
            <a:endParaRPr lang="en-GB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Chlamydia</a:t>
            </a:r>
            <a:endParaRPr lang="en-GB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99550"/>
      </p:ext>
    </p:extLst>
  </p:cSld>
  <p:clrMapOvr>
    <a:masterClrMapping/>
  </p:clrMapOvr>
  <p:transition spd="slow" advTm="1736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739004"/>
            <a:ext cx="9924184" cy="55842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7"/>
    </mc:Choice>
    <mc:Fallback>
      <p:transition spd="slow" advTm="2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0" y="0"/>
            <a:ext cx="33528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Epidemiology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05000" y="762001"/>
            <a:ext cx="8229600" cy="5745163"/>
          </a:xfrm>
          <a:prstGeom prst="rect">
            <a:avLst/>
          </a:prstGeom>
        </p:spPr>
        <p:txBody>
          <a:bodyPr/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Is a STDs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In USA over 900,000 cases are reported each year, which is three times the number for gonorrhea (2004)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The cases among males and females are higher than in gonorrhea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Prevalence in pregnant women 6% - 12%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Reinfection  is frequent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1"/>
            <a:ext cx="40449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38600" y="6248400"/>
            <a:ext cx="61722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Calibri"/>
                <a:cs typeface="Arial" charset="0"/>
              </a:rPr>
              <a:t>Reported Sexually Transmitted Diseases, United States, 2004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392464"/>
      </p:ext>
    </p:extLst>
  </p:cSld>
  <p:clrMapOvr>
    <a:masterClrMapping/>
  </p:clrMapOvr>
  <p:transition spd="slow" advTm="28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762000"/>
            <a:ext cx="8305800" cy="22098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Obligatory intracellular bacteria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Intracellular replication that results in the death of the cell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weakly Gram-negative bacterium. It is ovoid in shape and nonmotile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Three species:  </a:t>
            </a:r>
            <a:r>
              <a:rPr lang="en-US" altLang="ar-JO" sz="2400" b="1" i="1">
                <a:solidFill>
                  <a:srgbClr val="FF0000"/>
                </a:solidFill>
              </a:rPr>
              <a:t>C. trachomatis,  </a:t>
            </a:r>
            <a:r>
              <a:rPr lang="en-US" altLang="ar-JO" sz="2400" i="1"/>
              <a:t>C. psittaci,  C. pneumoniae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05000" y="3768726"/>
            <a:ext cx="8305800" cy="2936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Q: Why </a:t>
            </a:r>
            <a:r>
              <a:rPr lang="en-US" sz="2800" i="1" dirty="0">
                <a:solidFill>
                  <a:prstClr val="black"/>
                </a:solidFill>
                <a:latin typeface="Calibri"/>
                <a:cs typeface="Arial" charset="0"/>
              </a:rPr>
              <a:t>Chlamydia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 is an obligatory intracellular parasite?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No flavoproteins or cytochromes, therefore, lacking ATP-generating ability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Need to obtain ATP from the host cell.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Called energy parasites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733800" y="3657600"/>
            <a:ext cx="4038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335506"/>
      </p:ext>
    </p:extLst>
  </p:cSld>
  <p:clrMapOvr>
    <a:masterClrMapping/>
  </p:clrMapOvr>
  <p:transition spd="slow" advTm="46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</a:rPr>
              <a:t>Chlamydial Morphologies and life cycle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00200" y="1066800"/>
            <a:ext cx="7772400" cy="51054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ar-JO" sz="2600" b="1"/>
              <a:t>Takes on two forms in its life cycle: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600" b="1"/>
              <a:t>1- </a:t>
            </a:r>
            <a:r>
              <a:rPr lang="en-US" altLang="ar-JO" sz="2600" b="1" u="sng"/>
              <a:t>Elementary body</a:t>
            </a:r>
          </a:p>
          <a:p>
            <a:pPr lvl="1" eaLnBrk="1" hangingPunct="1"/>
            <a:r>
              <a:rPr lang="en-US" altLang="ar-JO" sz="2600"/>
              <a:t>about 0.3 um in diameter</a:t>
            </a:r>
          </a:p>
          <a:p>
            <a:pPr lvl="1" eaLnBrk="1" hangingPunct="1"/>
            <a:r>
              <a:rPr lang="en-US" altLang="ar-JO" sz="2600"/>
              <a:t>infectious nonreplicating </a:t>
            </a:r>
          </a:p>
          <a:p>
            <a:pPr lvl="1" eaLnBrk="1" hangingPunct="1"/>
            <a:r>
              <a:rPr lang="en-US" altLang="ar-JO" sz="2600"/>
              <a:t>condensed genetic material </a:t>
            </a:r>
          </a:p>
          <a:p>
            <a:pPr lvl="1" eaLnBrk="1" hangingPunct="1"/>
            <a:r>
              <a:rPr lang="en-US" altLang="ar-JO" sz="2600"/>
              <a:t>released from ruptured infected cells</a:t>
            </a:r>
            <a:endParaRPr lang="ar-OM" altLang="ar-JO" sz="2600"/>
          </a:p>
          <a:p>
            <a:pPr lvl="1" eaLnBrk="1" hangingPunct="1"/>
            <a:endParaRPr lang="en-US" altLang="ar-JO" sz="26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600" b="1"/>
              <a:t>2- </a:t>
            </a:r>
            <a:r>
              <a:rPr lang="en-US" altLang="ar-JO" sz="2600" b="1" u="sng"/>
              <a:t>Reticulate Body </a:t>
            </a:r>
          </a:p>
          <a:p>
            <a:pPr lvl="1" eaLnBrk="1" hangingPunct="1"/>
            <a:r>
              <a:rPr lang="en-US" altLang="ar-JO" sz="2600"/>
              <a:t>intracytoplasmic form 0.5 - 1.0 um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non-infectious replicating form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replication and growth in an inclusion body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diffuse genetic material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352800"/>
            <a:ext cx="2647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82000" y="592455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Calibri"/>
                <a:cs typeface="Arial" charset="0"/>
              </a:rPr>
              <a:t>48h post infection</a:t>
            </a:r>
          </a:p>
        </p:txBody>
      </p:sp>
      <p:grpSp>
        <p:nvGrpSpPr>
          <p:cNvPr id="2" name="مجموعة 10"/>
          <p:cNvGrpSpPr>
            <a:grpSpLocks/>
          </p:cNvGrpSpPr>
          <p:nvPr/>
        </p:nvGrpSpPr>
        <p:grpSpPr bwMode="auto">
          <a:xfrm>
            <a:off x="7924800" y="1219200"/>
            <a:ext cx="2677752" cy="2123520"/>
            <a:chOff x="76200" y="1295400"/>
            <a:chExt cx="4979315" cy="4601629"/>
          </a:xfrm>
        </p:grpSpPr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295400"/>
              <a:ext cx="43434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9"/>
            <p:cNvCxnSpPr/>
            <p:nvPr/>
          </p:nvCxnSpPr>
          <p:spPr>
            <a:xfrm flipH="1" flipV="1">
              <a:off x="3580198" y="4191950"/>
              <a:ext cx="611058" cy="6088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3816356" y="4656363"/>
              <a:ext cx="879933" cy="867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  <a:cs typeface="Arial" charset="0"/>
                </a:rPr>
                <a:t>RB</a:t>
              </a:r>
            </a:p>
          </p:txBody>
        </p:sp>
        <p:cxnSp>
          <p:nvCxnSpPr>
            <p:cNvPr id="14" name="Straight Arrow Connector 10"/>
            <p:cNvCxnSpPr/>
            <p:nvPr/>
          </p:nvCxnSpPr>
          <p:spPr>
            <a:xfrm flipH="1" flipV="1">
              <a:off x="2741836" y="4800846"/>
              <a:ext cx="307006" cy="45753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2133729" y="5096693"/>
              <a:ext cx="2921786" cy="80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Calibri"/>
                  <a:cs typeface="Arial" charset="0"/>
                </a:rPr>
                <a:t>Inclusion body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065113" y="1429564"/>
              <a:ext cx="2708598" cy="113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libri"/>
                  <a:cs typeface="Arial" charset="0"/>
                </a:rPr>
                <a:t>Host cell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347064"/>
      </p:ext>
    </p:extLst>
  </p:cSld>
  <p:clrMapOvr>
    <a:masterClrMapping/>
  </p:clrMapOvr>
  <p:transition spd="slow" advTm="40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 flipH="1">
            <a:off x="5105400" y="5638800"/>
            <a:ext cx="8382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76400"/>
            <a:ext cx="2847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1"/>
            <a:ext cx="34290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1143001"/>
            <a:ext cx="10572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828801"/>
            <a:ext cx="1314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5622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2895601"/>
            <a:ext cx="1800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6" y="3114676"/>
            <a:ext cx="1209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94264"/>
            <a:ext cx="19812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018089"/>
            <a:ext cx="14573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56264"/>
            <a:ext cx="189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 txBox="1">
            <a:spLocks noChangeArrowheads="1"/>
          </p:cNvSpPr>
          <p:nvPr/>
        </p:nvSpPr>
        <p:spPr>
          <a:xfrm>
            <a:off x="1066800" y="30480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Baskerville Old Face" pitchFamily="18" charset="0"/>
                <a:cs typeface="Arial" panose="020B0604020202020204" pitchFamily="34" charset="0"/>
              </a:rPr>
              <a:t>                                       Life cycle</a:t>
            </a:r>
          </a:p>
        </p:txBody>
      </p:sp>
      <p:sp>
        <p:nvSpPr>
          <p:cNvPr id="14352" name="Rectangle 20"/>
          <p:cNvSpPr>
            <a:spLocks noChangeArrowheads="1"/>
          </p:cNvSpPr>
          <p:nvPr/>
        </p:nvSpPr>
        <p:spPr bwMode="auto">
          <a:xfrm>
            <a:off x="2260601" y="6019800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000" b="1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48-72 hr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54367"/>
      </p:ext>
    </p:extLst>
  </p:cSld>
  <p:clrMapOvr>
    <a:masterClrMapping/>
  </p:clrMapOvr>
  <p:transition spd="slow" advTm="45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Strains causing human diseases</a:t>
            </a:r>
          </a:p>
        </p:txBody>
      </p:sp>
      <p:graphicFrame>
        <p:nvGraphicFramePr>
          <p:cNvPr id="5" name="Group 127"/>
          <p:cNvGraphicFramePr>
            <a:graphicFrameLocks/>
          </p:cNvGraphicFramePr>
          <p:nvPr/>
        </p:nvGraphicFramePr>
        <p:xfrm>
          <a:off x="2362200" y="1744664"/>
          <a:ext cx="7696200" cy="4527557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C. trachomatis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strains </a:t>
                      </a:r>
                    </a:p>
                  </a:txBody>
                  <a:tcPr marT="45713" marB="45713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Associated diseases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8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Ocular strains (A, B,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C)</a:t>
                      </a:r>
                    </a:p>
                  </a:txBody>
                  <a:tcPr marT="45713" marB="4571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Conjunctivitis, trachoma, infant pneumonia,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6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Genital strains (D-K)</a:t>
                      </a:r>
                    </a:p>
                  </a:txBody>
                  <a:tcPr marT="45713" marB="4571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Nongonoccocal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urithritis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400" dirty="0">
                          <a:latin typeface="+mn-lt"/>
                        </a:rPr>
                        <a:t>Mucopurulent </a:t>
                      </a:r>
                      <a:r>
                        <a:rPr lang="en-US" sz="2400" dirty="0" err="1">
                          <a:latin typeface="+mn-lt"/>
                        </a:rPr>
                        <a:t>cervicitis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pelvic inflammatory disease (PID)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Genital strains (L1, L2, L3)</a:t>
                      </a:r>
                    </a:p>
                  </a:txBody>
                  <a:tcPr marT="45713" marB="45713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Lymphogranuloma venereum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(LGV)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02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906351"/>
      </p:ext>
    </p:extLst>
  </p:cSld>
  <p:clrMapOvr>
    <a:masterClrMapping/>
  </p:clrMapOvr>
  <p:transition spd="slow" advTm="3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ar-JO" sz="3200" b="1">
                <a:solidFill>
                  <a:srgbClr val="C00000"/>
                </a:solidFill>
                <a:latin typeface="Baskerville Old Face" panose="02020602080505020303" pitchFamily="18" charset="0"/>
              </a:rPr>
              <a:t>Clinical syndromes caused by </a:t>
            </a:r>
            <a:r>
              <a:rPr lang="en-US" altLang="ar-JO" sz="3200" b="1" i="1">
                <a:solidFill>
                  <a:srgbClr val="C00000"/>
                </a:solidFill>
                <a:latin typeface="Baskerville Old Face" panose="02020602080505020303" pitchFamily="18" charset="0"/>
              </a:rPr>
              <a:t>C. trachomatis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676400" y="3865564"/>
            <a:ext cx="1697038" cy="688975"/>
            <a:chOff x="0" y="2400"/>
            <a:chExt cx="1069" cy="434"/>
          </a:xfrm>
        </p:grpSpPr>
        <p:sp>
          <p:nvSpPr>
            <p:cNvPr id="16400" name="AutoShape 36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401" name="Text Box 37"/>
            <p:cNvSpPr txBox="1">
              <a:spLocks noChangeArrowheads="1"/>
            </p:cNvSpPr>
            <p:nvPr/>
          </p:nvSpPr>
          <p:spPr bwMode="auto">
            <a:xfrm>
              <a:off x="0" y="2456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Women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2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600201"/>
            <a:ext cx="7153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731964" y="2362201"/>
            <a:ext cx="1641475" cy="688975"/>
            <a:chOff x="720" y="1344"/>
            <a:chExt cx="1248" cy="528"/>
          </a:xfrm>
        </p:grpSpPr>
        <p:sp>
          <p:nvSpPr>
            <p:cNvPr id="16398" name="AutoShape 33"/>
            <p:cNvSpPr>
              <a:spLocks noChangeArrowheads="1"/>
            </p:cNvSpPr>
            <p:nvPr/>
          </p:nvSpPr>
          <p:spPr bwMode="auto">
            <a:xfrm>
              <a:off x="720" y="1344"/>
              <a:ext cx="1248" cy="528"/>
            </a:xfrm>
            <a:prstGeom prst="rightArrowCallout">
              <a:avLst>
                <a:gd name="adj1" fmla="val 25000"/>
                <a:gd name="adj2" fmla="val 25000"/>
                <a:gd name="adj3" fmla="val 39394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399" name="Text Box 34"/>
            <p:cNvSpPr txBox="1">
              <a:spLocks noChangeArrowheads="1"/>
            </p:cNvSpPr>
            <p:nvPr/>
          </p:nvSpPr>
          <p:spPr bwMode="auto">
            <a:xfrm>
              <a:off x="768" y="1440"/>
              <a:ext cx="720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Men</a:t>
              </a:r>
            </a:p>
          </p:txBody>
        </p:sp>
      </p:grpSp>
      <p:pic>
        <p:nvPicPr>
          <p:cNvPr id="1744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57576"/>
            <a:ext cx="7019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5248276"/>
            <a:ext cx="7191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700214" y="5462589"/>
            <a:ext cx="1697037" cy="688975"/>
            <a:chOff x="0" y="2400"/>
            <a:chExt cx="1069" cy="434"/>
          </a:xfrm>
        </p:grpSpPr>
        <p:sp>
          <p:nvSpPr>
            <p:cNvPr id="16396" name="AutoShape 39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397" name="Text Box 40"/>
            <p:cNvSpPr txBox="1">
              <a:spLocks noChangeArrowheads="1"/>
            </p:cNvSpPr>
            <p:nvPr/>
          </p:nvSpPr>
          <p:spPr bwMode="auto">
            <a:xfrm>
              <a:off x="0" y="2456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Infants</a:t>
              </a: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403261"/>
      </p:ext>
    </p:extLst>
  </p:cSld>
  <p:clrMapOvr>
    <a:masterClrMapping/>
  </p:clrMapOvr>
  <p:transition spd="slow" advTm="56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676400" y="762001"/>
            <a:ext cx="8686800" cy="4525963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Chlamydiae have a tropism for epithelial cells of the endocervix and upper genital tract of women, and the urethra, rectum and conjunctiva of both sexes. 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Once infection is established, there is a release of  proinflammatory cytokines by infected epithelial cells.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This results in early tissue infiltration by PMNs, later followed by lymphocytes, macrophages, plasma cells and eosinophils.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If the infection progresses further (because of lack of treatment and/or failure of immune control), aggregates of lymphocytes and macrophages (lymphoid follicles) may form in the submucosa; these can progress to necrosis, followed by fibrosis and scarring.</a:t>
            </a:r>
            <a:r>
              <a:rPr lang="en-US" sz="2400" b="1">
                <a:latin typeface="+mj-lt"/>
              </a:rPr>
              <a:t> </a:t>
            </a: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48200" y="39688"/>
            <a:ext cx="271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C00000"/>
                </a:solidFill>
                <a:latin typeface="Calibri"/>
                <a:cs typeface="Arial" charset="0"/>
              </a:rPr>
              <a:t>Pathogenesis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970865"/>
      </p:ext>
    </p:extLst>
  </p:cSld>
  <p:clrMapOvr>
    <a:masterClrMapping/>
  </p:clrMapOvr>
  <p:transition spd="slow" advTm="48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4648201" y="39688"/>
            <a:ext cx="2538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n-US" altLang="ar-JO" sz="3600" b="1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Pathogenesis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295400"/>
            <a:ext cx="33940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33764" y="757238"/>
            <a:ext cx="1290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r>
              <a:rPr lang="en-US" altLang="ar-JO" sz="2400" b="1">
                <a:solidFill>
                  <a:srgbClr val="00B05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Normal</a:t>
            </a: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endParaRPr lang="en-US" altLang="ar-JO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295401"/>
            <a:ext cx="45894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56388" y="762001"/>
            <a:ext cx="134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Infected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848754"/>
      </p:ext>
    </p:extLst>
  </p:cSld>
  <p:clrMapOvr>
    <a:masterClrMapping/>
  </p:clrMapOvr>
  <p:transition spd="slow" advTm="40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676400" y="762001"/>
            <a:ext cx="8229600" cy="4525963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How does Chlamydia affect pregnancy? </a:t>
            </a:r>
            <a:endParaRPr lang="en-US" altLang="ar-JO" sz="2800"/>
          </a:p>
          <a:p>
            <a:pPr algn="just"/>
            <a:r>
              <a:rPr lang="en-US" altLang="ar-JO" sz="2600"/>
              <a:t>Chlamydia can cause a </a:t>
            </a:r>
            <a:r>
              <a:rPr lang="en-US" altLang="ar-JO" sz="2600" b="1">
                <a:solidFill>
                  <a:srgbClr val="00B0F0"/>
                </a:solidFill>
              </a:rPr>
              <a:t>pregnant </a:t>
            </a:r>
            <a:r>
              <a:rPr lang="en-US" altLang="ar-JO" sz="2600"/>
              <a:t>woman to go </a:t>
            </a:r>
            <a:r>
              <a:rPr lang="en-US" altLang="ar-JO" sz="2600" b="1">
                <a:solidFill>
                  <a:srgbClr val="00B0F0"/>
                </a:solidFill>
              </a:rPr>
              <a:t>into labor </a:t>
            </a:r>
            <a:r>
              <a:rPr lang="en-US" altLang="ar-JO" sz="2600"/>
              <a:t>early or </a:t>
            </a:r>
            <a:r>
              <a:rPr lang="en-US" altLang="ar-JO" sz="2600" b="1">
                <a:solidFill>
                  <a:srgbClr val="00B0F0"/>
                </a:solidFill>
              </a:rPr>
              <a:t>deliver a low-birth weight baby</a:t>
            </a:r>
            <a:r>
              <a:rPr lang="en-US" altLang="ar-JO" sz="2600"/>
              <a:t>.</a:t>
            </a:r>
          </a:p>
          <a:p>
            <a:pPr algn="just"/>
            <a:r>
              <a:rPr lang="en-US" altLang="ar-JO" sz="2600"/>
              <a:t>Chlamydia can spread fr</a:t>
            </a:r>
            <a:r>
              <a:rPr lang="en-US" altLang="ar-JO" sz="2600" b="1">
                <a:solidFill>
                  <a:srgbClr val="00B0F0"/>
                </a:solidFill>
              </a:rPr>
              <a:t>om mother to baby during birth</a:t>
            </a:r>
            <a:r>
              <a:rPr lang="en-US" altLang="ar-JO" sz="2600"/>
              <a:t>. This can cause </a:t>
            </a:r>
            <a:r>
              <a:rPr lang="en-US" altLang="ar-JO" sz="2600" b="1">
                <a:solidFill>
                  <a:srgbClr val="00B0F0"/>
                </a:solidFill>
              </a:rPr>
              <a:t>pneumonia</a:t>
            </a:r>
            <a:r>
              <a:rPr lang="en-US" altLang="ar-JO" sz="2600"/>
              <a:t> or a </a:t>
            </a:r>
            <a:r>
              <a:rPr lang="en-US" altLang="ar-JO" sz="2600" b="1">
                <a:solidFill>
                  <a:srgbClr val="00B0F0"/>
                </a:solidFill>
              </a:rPr>
              <a:t>serious infection</a:t>
            </a:r>
            <a:r>
              <a:rPr lang="en-US" altLang="ar-JO" sz="2600"/>
              <a:t> in the baby’s eye that may lead to </a:t>
            </a:r>
            <a:r>
              <a:rPr lang="en-US" altLang="ar-JO" sz="2600" b="1">
                <a:solidFill>
                  <a:srgbClr val="00B0F0"/>
                </a:solidFill>
              </a:rPr>
              <a:t>blindness</a:t>
            </a:r>
            <a:r>
              <a:rPr lang="en-US" altLang="ar-JO" sz="2600"/>
              <a:t>. </a:t>
            </a:r>
          </a:p>
          <a:p>
            <a:pPr algn="just"/>
            <a:r>
              <a:rPr lang="en-US" altLang="ar-JO" sz="2600"/>
              <a:t>A pregnant woman can be </a:t>
            </a:r>
            <a:r>
              <a:rPr lang="en-US" altLang="ar-JO" sz="2600" b="1">
                <a:solidFill>
                  <a:srgbClr val="00B0F0"/>
                </a:solidFill>
              </a:rPr>
              <a:t>treated</a:t>
            </a:r>
            <a:r>
              <a:rPr lang="en-US" altLang="ar-JO" sz="2600"/>
              <a:t> to prevent transmission to the baby. </a:t>
            </a:r>
          </a:p>
          <a:p>
            <a:pPr algn="just"/>
            <a:endParaRPr lang="en-US" altLang="ar-JO" sz="2800"/>
          </a:p>
        </p:txBody>
      </p:sp>
      <p:pic>
        <p:nvPicPr>
          <p:cNvPr id="27651" name="Picture 2" descr="http://ts3.mm.bing.net/th?id=HN.608014824897316594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648200" y="39688"/>
            <a:ext cx="271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Pathogenesis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00410"/>
      </p:ext>
    </p:extLst>
  </p:cSld>
  <p:clrMapOvr>
    <a:masterClrMapping/>
  </p:clrMapOvr>
  <p:transition spd="slow" advTm="27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10600" cy="5943600"/>
          </a:xfrm>
        </p:spPr>
        <p:txBody>
          <a:bodyPr/>
          <a:lstStyle/>
          <a:p>
            <a:pPr marL="342900" lvl="1" indent="-342900" algn="just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Urethritis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The most </a:t>
            </a:r>
            <a:r>
              <a:rPr lang="en-US" sz="2400" b="1" dirty="0">
                <a:solidFill>
                  <a:srgbClr val="00B0F0"/>
                </a:solidFill>
              </a:rPr>
              <a:t>common cause of </a:t>
            </a:r>
            <a:r>
              <a:rPr lang="en-US" sz="2400" b="1" dirty="0" err="1">
                <a:solidFill>
                  <a:srgbClr val="00B0F0"/>
                </a:solidFill>
              </a:rPr>
              <a:t>nongonococcal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urethritis</a:t>
            </a:r>
            <a:r>
              <a:rPr lang="en-US" sz="2400" b="1" dirty="0">
                <a:solidFill>
                  <a:srgbClr val="00B0F0"/>
                </a:solidFill>
              </a:rPr>
              <a:t> (NGU) </a:t>
            </a:r>
            <a:r>
              <a:rPr lang="en-US" sz="2400" dirty="0"/>
              <a:t>in men (40 to 96 percent)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More common than gonococcal infection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Majority (&gt;50%) are  asymptomatic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00B0F0"/>
                </a:solidFill>
              </a:rPr>
              <a:t>incubation</a:t>
            </a:r>
            <a:r>
              <a:rPr lang="en-US" sz="2400" dirty="0"/>
              <a:t> period is variable but is typically </a:t>
            </a:r>
            <a:r>
              <a:rPr lang="en-US" sz="2400" b="1" dirty="0">
                <a:solidFill>
                  <a:srgbClr val="00B0F0"/>
                </a:solidFill>
              </a:rPr>
              <a:t>5 to 10 </a:t>
            </a:r>
            <a:r>
              <a:rPr lang="en-US" sz="2400" dirty="0"/>
              <a:t>days after exposure 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Symptoms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en-US" sz="2400" dirty="0"/>
              <a:t>mucoid or clear urethral discharge with bad smell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en-US" sz="2400" dirty="0" err="1"/>
              <a:t>dysuria</a:t>
            </a:r>
            <a:r>
              <a:rPr lang="en-US" sz="2400" dirty="0"/>
              <a:t>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/>
              <a:t>Sometimes the </a:t>
            </a:r>
            <a:r>
              <a:rPr lang="en-US" sz="2400" b="1" dirty="0">
                <a:solidFill>
                  <a:srgbClr val="00B0F0"/>
                </a:solidFill>
              </a:rPr>
              <a:t>discharge is so scant (thick, white, odorless, and curd-like) like cottage cheese </a:t>
            </a:r>
            <a:r>
              <a:rPr lang="en-US" sz="2400" dirty="0"/>
              <a:t>. This is in contrast to the more copious and purulent urethral discharge and shorter (two to seven days) incubation period for gonococcal urethritis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9530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 Men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567268"/>
      </p:ext>
    </p:extLst>
  </p:cSld>
  <p:clrMapOvr>
    <a:masterClrMapping/>
  </p:clrMapOvr>
  <p:transition spd="slow" advTm="43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25"/>
    </mc:Choice>
    <mc:Fallback>
      <p:transition spd="slow" advTm="2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752600" y="1189038"/>
            <a:ext cx="8763000" cy="4525962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Epididymitis 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/>
              <a:t>    Men with acute epididymitis typically have testicular pain and tenderness, hydrocele, and palpable swelling of the epididymis.</a:t>
            </a:r>
          </a:p>
          <a:p>
            <a:pPr algn="just">
              <a:buFont typeface="Arial" panose="020B0604020202020204" pitchFamily="34" charset="0"/>
              <a:buNone/>
            </a:pPr>
            <a:endParaRPr lang="en-US" altLang="ar-JO" sz="2800"/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Prostatitis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/>
              <a:t> Symptoms included</a:t>
            </a:r>
          </a:p>
          <a:p>
            <a:pPr lvl="1" algn="just"/>
            <a:r>
              <a:rPr lang="en-US" altLang="ar-JO"/>
              <a:t> dysuria</a:t>
            </a:r>
          </a:p>
          <a:p>
            <a:pPr lvl="1" algn="just"/>
            <a:r>
              <a:rPr lang="en-US" altLang="ar-JO"/>
              <a:t>urinary dysfunction</a:t>
            </a:r>
          </a:p>
          <a:p>
            <a:pPr lvl="1" algn="just"/>
            <a:r>
              <a:rPr lang="en-US" altLang="ar-JO"/>
              <a:t>pain with ejaculation</a:t>
            </a:r>
          </a:p>
          <a:p>
            <a:pPr lvl="1" algn="just"/>
            <a:r>
              <a:rPr lang="en-US" altLang="ar-JO"/>
              <a:t>pelvic pain</a:t>
            </a:r>
          </a:p>
          <a:p>
            <a:pPr algn="just"/>
            <a:endParaRPr lang="en-US" altLang="ar-JO" sz="280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 Men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374625"/>
      </p:ext>
    </p:extLst>
  </p:cSld>
  <p:clrMapOvr>
    <a:masterClrMapping/>
  </p:clrMapOvr>
  <p:transition spd="slow" advTm="2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1036638"/>
            <a:ext cx="4953000" cy="5287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300" b="1" u="sng">
                <a:solidFill>
                  <a:srgbClr val="C00000"/>
                </a:solidFill>
              </a:rPr>
              <a:t>Urethritis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ar-JO" sz="2200"/>
              <a:t>Usually asymptomatic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ar-JO" sz="2200"/>
              <a:t>Signs/symptoms, when present, include dysuria, frequency, pyuria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300" b="1" u="sng">
                <a:solidFill>
                  <a:srgbClr val="C00000"/>
                </a:solidFill>
              </a:rPr>
              <a:t>Cervicitis</a:t>
            </a:r>
          </a:p>
          <a:p>
            <a:pPr lvl="1" eaLnBrk="1" hangingPunct="1"/>
            <a:r>
              <a:rPr lang="en-US" altLang="ar-JO" sz="2200"/>
              <a:t>Majority (70%-80%) are asymptomatic</a:t>
            </a:r>
          </a:p>
          <a:p>
            <a:pPr lvl="1" eaLnBrk="1" hangingPunct="1"/>
            <a:r>
              <a:rPr lang="en-US" altLang="ar-JO" sz="2200"/>
              <a:t>Local signs of infection, when present, include: </a:t>
            </a:r>
          </a:p>
          <a:p>
            <a:pPr lvl="2" eaLnBrk="1" hangingPunct="1"/>
            <a:r>
              <a:rPr lang="en-US" altLang="ar-JO" sz="2200"/>
              <a:t>mucopurulent endocervical discharge</a:t>
            </a:r>
          </a:p>
          <a:p>
            <a:pPr lvl="2" eaLnBrk="1" hangingPunct="1"/>
            <a:r>
              <a:rPr lang="en-US" altLang="ar-JO" sz="2200"/>
              <a:t>cervical edema with erythema and friability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1054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</a:t>
            </a:r>
            <a:r>
              <a:rPr lang="en-US" sz="36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woman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13" name="Picture 1031" descr="Mucopurulent cervicitis due to chlamydia showing ectopy, edema, and discharge.&#10;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67200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858251" y="3867150"/>
            <a:ext cx="11207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Baskerville Old Face" pitchFamily="18" charset="0"/>
                <a:cs typeface="Arial" panose="020B0604020202020204" pitchFamily="34" charset="0"/>
              </a:rPr>
              <a:t>Cervicitis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445875"/>
      </p:ext>
    </p:extLst>
  </p:cSld>
  <p:clrMapOvr>
    <a:masterClrMapping/>
  </p:clrMapOvr>
  <p:transition spd="slow" advTm="29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685800"/>
            <a:ext cx="5257800" cy="1143000"/>
          </a:xfrm>
        </p:spPr>
        <p:txBody>
          <a:bodyPr/>
          <a:lstStyle/>
          <a:p>
            <a:pPr eaLnBrk="1" hangingPunct="1"/>
            <a:r>
              <a:rPr lang="en-US" altLang="ar-JO" sz="2800" b="1">
                <a:solidFill>
                  <a:srgbClr val="C00000"/>
                </a:solidFill>
              </a:rPr>
              <a:t> Complications in Women</a:t>
            </a: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153400" cy="3733800"/>
          </a:xfrm>
        </p:spPr>
        <p:txBody>
          <a:bodyPr/>
          <a:lstStyle/>
          <a:p>
            <a:pPr eaLnBrk="1" hangingPunct="1"/>
            <a:r>
              <a:rPr lang="en-US" altLang="ar-JO"/>
              <a:t>Pelvic Inflammatory Disease (PID)</a:t>
            </a:r>
          </a:p>
          <a:p>
            <a:pPr lvl="1" eaLnBrk="1" hangingPunct="1"/>
            <a:r>
              <a:rPr lang="en-US" altLang="ar-JO"/>
              <a:t>Salpingitis</a:t>
            </a:r>
            <a:endParaRPr lang="en-US" altLang="ar-JO" i="1"/>
          </a:p>
          <a:p>
            <a:pPr lvl="1" eaLnBrk="1" hangingPunct="1"/>
            <a:r>
              <a:rPr lang="en-US" altLang="ar-JO"/>
              <a:t>Endometritis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1054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</a:t>
            </a:r>
            <a:r>
              <a:rPr lang="en-US" sz="36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woman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grpSp>
        <p:nvGrpSpPr>
          <p:cNvPr id="2" name="مجموعة 7"/>
          <p:cNvGrpSpPr>
            <a:grpSpLocks/>
          </p:cNvGrpSpPr>
          <p:nvPr/>
        </p:nvGrpSpPr>
        <p:grpSpPr bwMode="auto">
          <a:xfrm>
            <a:off x="1524000" y="3962400"/>
            <a:ext cx="3276600" cy="2133600"/>
            <a:chOff x="685800" y="1524000"/>
            <a:chExt cx="4572000" cy="2971800"/>
          </a:xfrm>
        </p:grpSpPr>
        <p:pic>
          <p:nvPicPr>
            <p:cNvPr id="276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838" y="1674813"/>
              <a:ext cx="2921000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685800" y="1524000"/>
              <a:ext cx="4572000" cy="76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Normal fallopian tube</a:t>
              </a:r>
            </a:p>
          </p:txBody>
        </p:sp>
      </p:grpSp>
      <p:grpSp>
        <p:nvGrpSpPr>
          <p:cNvPr id="3" name="مجموعة 12"/>
          <p:cNvGrpSpPr>
            <a:grpSpLocks/>
          </p:cNvGrpSpPr>
          <p:nvPr/>
        </p:nvGrpSpPr>
        <p:grpSpPr bwMode="auto">
          <a:xfrm>
            <a:off x="3733800" y="3962400"/>
            <a:ext cx="3581400" cy="2133600"/>
            <a:chOff x="4038600" y="1520825"/>
            <a:chExt cx="4648200" cy="2974975"/>
          </a:xfrm>
        </p:grpSpPr>
        <p:pic>
          <p:nvPicPr>
            <p:cNvPr id="27661" name="Picture 3" descr="C. trachomatis Infection (PID)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76400"/>
              <a:ext cx="32004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2"/>
            <p:cNvSpPr txBox="1">
              <a:spLocks noChangeArrowheads="1"/>
            </p:cNvSpPr>
            <p:nvPr/>
          </p:nvSpPr>
          <p:spPr bwMode="auto">
            <a:xfrm>
              <a:off x="4038600" y="1520825"/>
              <a:ext cx="4648200" cy="686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C. trachomatis</a:t>
              </a:r>
              <a:r>
                <a:rPr lang="en-US" sz="1400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 infection (PID)</a:t>
              </a:r>
            </a:p>
          </p:txBody>
        </p:sp>
      </p:grpSp>
      <p:grpSp>
        <p:nvGrpSpPr>
          <p:cNvPr id="4" name="مجموعة 15"/>
          <p:cNvGrpSpPr>
            <a:grpSpLocks/>
          </p:cNvGrpSpPr>
          <p:nvPr/>
        </p:nvGrpSpPr>
        <p:grpSpPr bwMode="auto">
          <a:xfrm>
            <a:off x="6781801" y="4114800"/>
            <a:ext cx="2989263" cy="1963738"/>
            <a:chOff x="2573338" y="4589463"/>
            <a:chExt cx="3751262" cy="2116137"/>
          </a:xfrm>
        </p:grpSpPr>
        <p:pic>
          <p:nvPicPr>
            <p:cNvPr id="27659" name="Picture 1036" descr="Acute Salpingiti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589463"/>
              <a:ext cx="3657600" cy="211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026"/>
            <p:cNvSpPr txBox="1">
              <a:spLocks noChangeArrowheads="1"/>
            </p:cNvSpPr>
            <p:nvPr/>
          </p:nvSpPr>
          <p:spPr bwMode="auto">
            <a:xfrm>
              <a:off x="2573338" y="4664734"/>
              <a:ext cx="3446459" cy="44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Acute Salpingitis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1016"/>
      </p:ext>
    </p:extLst>
  </p:cSld>
  <p:clrMapOvr>
    <a:masterClrMapping/>
  </p:clrMapOvr>
  <p:transition spd="slow" advTm="16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905000" y="685800"/>
            <a:ext cx="8534400" cy="5486400"/>
          </a:xfrm>
        </p:spPr>
        <p:txBody>
          <a:bodyPr/>
          <a:lstStyle/>
          <a:p>
            <a:pPr algn="just">
              <a:buFont typeface="Arial" charset="0"/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Proctitis</a:t>
            </a:r>
            <a:r>
              <a:rPr lang="en-US" sz="2800" dirty="0"/>
              <a:t> 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800" dirty="0"/>
              <a:t>Defined as inflammation of the distal rectal mucosa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800" dirty="0"/>
              <a:t>The clinical presentation depends on the infecting chlamydial serovars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en-US" sz="2400" dirty="0"/>
              <a:t>LGV serovars: </a:t>
            </a:r>
            <a:r>
              <a:rPr lang="en-US" sz="2400" dirty="0" err="1"/>
              <a:t>anorectal</a:t>
            </a:r>
            <a:r>
              <a:rPr lang="en-US" sz="2400" dirty="0"/>
              <a:t> pain, </a:t>
            </a:r>
            <a:r>
              <a:rPr lang="en-US" sz="2400" dirty="0" err="1"/>
              <a:t>mucopurulent</a:t>
            </a:r>
            <a:r>
              <a:rPr lang="en-US" sz="2400" dirty="0"/>
              <a:t> </a:t>
            </a:r>
            <a:r>
              <a:rPr lang="en-US" sz="2400" dirty="0" err="1"/>
              <a:t>exudate</a:t>
            </a:r>
            <a:r>
              <a:rPr lang="en-US" sz="2400" dirty="0"/>
              <a:t>, tenesmus, rectal bleeding and constipation. If left untreated, can lead to rectal fistulae and strictures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en-US" sz="2400" dirty="0"/>
              <a:t>The non-LGV: the infections are usually asymptomatic</a:t>
            </a:r>
          </a:p>
          <a:p>
            <a:pPr algn="just">
              <a:buFont typeface="Arial" charset="0"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Reiter’s Syndrome (reactive arthritis )</a:t>
            </a:r>
          </a:p>
          <a:p>
            <a:pPr marL="0" algn="just">
              <a:buNone/>
              <a:defRPr/>
            </a:pPr>
            <a:r>
              <a:rPr lang="en-US" sz="2800" dirty="0"/>
              <a:t>Characterized by a triad of 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/>
              <a:t>Arthritis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 err="1"/>
              <a:t>nongonococcal</a:t>
            </a:r>
            <a:r>
              <a:rPr lang="en-US" sz="2400" dirty="0"/>
              <a:t> urethritis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/>
              <a:t>conjunctivitis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34087"/>
      </p:ext>
    </p:extLst>
  </p:cSld>
  <p:clrMapOvr>
    <a:masterClrMapping/>
  </p:clrMapOvr>
  <p:transition spd="slow" advTm="38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828800" y="609600"/>
            <a:ext cx="8229600" cy="5943600"/>
          </a:xfrm>
        </p:spPr>
        <p:txBody>
          <a:bodyPr/>
          <a:lstStyle/>
          <a:p>
            <a:pPr marL="342900" lvl="1" indent="-342900" algn="just">
              <a:buNone/>
            </a:pPr>
            <a:r>
              <a:rPr lang="en-US" altLang="ar-JO" b="1">
                <a:solidFill>
                  <a:srgbClr val="C00000"/>
                </a:solidFill>
              </a:rPr>
              <a:t>Lymphogranuloma venereum (LGV)</a:t>
            </a:r>
            <a:endParaRPr lang="en-US" altLang="ar-JO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primarily an infection of lymphatics and lymph nodes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It gains entrance through breaks in the skin, or it can cross the epithelial cell layer of mucous membranes.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The organism travels  down  to multiply in the lymph nodes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ar-JO" sz="2400"/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 u="sng"/>
              <a:t>Stages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400" b="1"/>
              <a:t>Primary stage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>
                <a:solidFill>
                  <a:srgbClr val="0070C0"/>
                </a:solidFill>
              </a:rPr>
              <a:t>A self-limited painless genital ulcer </a:t>
            </a:r>
            <a:r>
              <a:rPr lang="en-US" altLang="ar-JO" sz="2400"/>
              <a:t>that occurs at the contact site 3–12 days after infection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 Unobserved in most cases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Heals in a few days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87745"/>
      </p:ext>
    </p:extLst>
  </p:cSld>
  <p:clrMapOvr>
    <a:masterClrMapping/>
  </p:clrMapOvr>
  <p:transition spd="slow" advTm="41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7010400" cy="5715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ar-JO" sz="2400" b="1" u="sng"/>
              <a:t>Secondary stage</a:t>
            </a:r>
            <a:endParaRPr lang="en-US" altLang="ar-JO" sz="2400" u="sng"/>
          </a:p>
          <a:p>
            <a:r>
              <a:rPr lang="en-US" altLang="ar-JO" sz="2200"/>
              <a:t>occurs </a:t>
            </a:r>
            <a:r>
              <a:rPr lang="en-US" altLang="ar-JO" sz="2200" b="1">
                <a:solidFill>
                  <a:srgbClr val="0070C0"/>
                </a:solidFill>
              </a:rPr>
              <a:t>10–30 days later</a:t>
            </a:r>
            <a:r>
              <a:rPr lang="en-US" altLang="ar-JO" sz="2200"/>
              <a:t>, but can present up to six months.</a:t>
            </a:r>
          </a:p>
          <a:p>
            <a:r>
              <a:rPr lang="en-US" altLang="ar-JO" sz="2200"/>
              <a:t>The infection </a:t>
            </a:r>
            <a:r>
              <a:rPr lang="en-US" altLang="ar-JO" sz="2200" b="1">
                <a:solidFill>
                  <a:srgbClr val="0070C0"/>
                </a:solidFill>
              </a:rPr>
              <a:t>spreads</a:t>
            </a:r>
            <a:r>
              <a:rPr lang="en-US" altLang="ar-JO" sz="2200"/>
              <a:t> to the </a:t>
            </a:r>
            <a:r>
              <a:rPr lang="en-US" altLang="ar-JO" sz="2200" b="1">
                <a:solidFill>
                  <a:srgbClr val="0070C0"/>
                </a:solidFill>
              </a:rPr>
              <a:t>lymph nodes </a:t>
            </a:r>
            <a:r>
              <a:rPr lang="en-US" altLang="ar-JO" sz="2200"/>
              <a:t>through lymphatic drainage pathways. </a:t>
            </a:r>
          </a:p>
          <a:p>
            <a:r>
              <a:rPr lang="en-US" altLang="ar-JO" sz="2200"/>
              <a:t>causing </a:t>
            </a:r>
            <a:r>
              <a:rPr lang="en-US" altLang="ar-JO" sz="2200" b="1">
                <a:solidFill>
                  <a:srgbClr val="FF0000"/>
                </a:solidFill>
              </a:rPr>
              <a:t>tender</a:t>
            </a:r>
            <a:r>
              <a:rPr lang="en-US" altLang="ar-JO" sz="2200"/>
              <a:t> inguinal and/or femoral Lymphadenopathy</a:t>
            </a:r>
          </a:p>
          <a:p>
            <a:r>
              <a:rPr lang="en-US" altLang="ar-JO" sz="2200"/>
              <a:t>These changes may progress to </a:t>
            </a:r>
            <a:r>
              <a:rPr lang="en-US" altLang="ar-JO" sz="2200" b="1">
                <a:solidFill>
                  <a:srgbClr val="0070C0"/>
                </a:solidFill>
              </a:rPr>
              <a:t>necrosis</a:t>
            </a:r>
          </a:p>
          <a:p>
            <a:endParaRPr lang="en-US" altLang="ar-JO" sz="2400"/>
          </a:p>
          <a:p>
            <a:pPr>
              <a:buFont typeface="Arial" panose="020B0604020202020204" pitchFamily="34" charset="0"/>
              <a:buNone/>
            </a:pPr>
            <a:r>
              <a:rPr lang="en-US" altLang="ar-JO" sz="2400" b="1" u="sng"/>
              <a:t>Third stage</a:t>
            </a:r>
          </a:p>
          <a:p>
            <a:r>
              <a:rPr lang="en-US" altLang="ar-JO" sz="2200"/>
              <a:t>Healing of necrosis takes place by </a:t>
            </a:r>
            <a:r>
              <a:rPr lang="en-US" altLang="ar-JO" sz="2200" b="1">
                <a:solidFill>
                  <a:srgbClr val="0070C0"/>
                </a:solidFill>
              </a:rPr>
              <a:t>fibrosis</a:t>
            </a:r>
            <a:r>
              <a:rPr lang="en-US" altLang="ar-JO" sz="2200"/>
              <a:t>.</a:t>
            </a:r>
            <a:endParaRPr lang="en-US" altLang="ar-JO" sz="2200" b="1"/>
          </a:p>
          <a:p>
            <a:r>
              <a:rPr lang="en-US" altLang="ar-JO" sz="2200"/>
              <a:t>This can result in varying degrees of lymphatic obstruction and chronic edema</a:t>
            </a:r>
          </a:p>
          <a:p>
            <a:r>
              <a:rPr lang="en-US" altLang="ar-JO" sz="2200"/>
              <a:t>Causing genital elephantiasis </a:t>
            </a:r>
          </a:p>
          <a:p>
            <a:endParaRPr lang="en-US" altLang="ar-JO" sz="2400"/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2706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08344"/>
      </p:ext>
    </p:extLst>
  </p:cSld>
  <p:clrMapOvr>
    <a:masterClrMapping/>
  </p:clrMapOvr>
  <p:transition spd="slow" advTm="33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17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905000" y="830263"/>
          <a:ext cx="8458200" cy="57181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5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067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Syphilis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>
                          <a:latin typeface="+mn-lt"/>
                        </a:rPr>
                        <a:t> firm painless ulceration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>
                          <a:latin typeface="+mn-lt"/>
                        </a:rPr>
                        <a:t> 5–15 mm and sharply demarcated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>
                          <a:latin typeface="+mn-lt"/>
                        </a:rPr>
                        <a:t> often, a painless </a:t>
                      </a:r>
                      <a:r>
                        <a:rPr lang="en-US" sz="2000" b="0" dirty="0" err="1">
                          <a:latin typeface="+mn-lt"/>
                        </a:rPr>
                        <a:t>nontender</a:t>
                      </a:r>
                      <a:r>
                        <a:rPr lang="en-US" sz="2000" b="0" dirty="0">
                          <a:latin typeface="+mn-lt"/>
                        </a:rPr>
                        <a:t> inguinal </a:t>
                      </a:r>
                      <a:r>
                        <a:rPr lang="en-US" sz="2000" b="0" dirty="0" err="1">
                          <a:latin typeface="+mn-lt"/>
                        </a:rPr>
                        <a:t>lymphadenopathy</a:t>
                      </a:r>
                      <a:r>
                        <a:rPr lang="en-US" sz="2000" b="0" dirty="0">
                          <a:latin typeface="+mn-lt"/>
                        </a:rPr>
                        <a:t> </a:t>
                      </a:r>
                    </a:p>
                    <a:p>
                      <a:pPr algn="just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000" b="1" i="1" dirty="0">
                          <a:solidFill>
                            <a:srgbClr val="FF0000"/>
                          </a:solidFill>
                          <a:latin typeface="+mn-lt"/>
                        </a:rPr>
                      </a:br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+mn-lt"/>
                        </a:rPr>
                        <a:t>Herpes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genitalis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endParaRPr lang="en-US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>
                          <a:latin typeface="+mn-lt"/>
                        </a:rPr>
                        <a:t> group of vesicles on an </a:t>
                      </a:r>
                      <a:r>
                        <a:rPr lang="en-US" sz="2000" dirty="0" err="1">
                          <a:latin typeface="+mn-lt"/>
                        </a:rPr>
                        <a:t>erythematous</a:t>
                      </a:r>
                      <a:r>
                        <a:rPr lang="en-US" sz="2000" dirty="0">
                          <a:latin typeface="+mn-lt"/>
                        </a:rPr>
                        <a:t> base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>
                          <a:latin typeface="+mn-lt"/>
                        </a:rPr>
                        <a:t> after rupturing, they form an ulcer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>
                          <a:latin typeface="+mn-lt"/>
                        </a:rPr>
                        <a:t> heal within 1–4 weeks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+mn-lt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477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+mn-lt"/>
                        </a:rPr>
                        <a:t>H. </a:t>
                      </a:r>
                      <a:r>
                        <a:rPr lang="en-US" sz="2000" b="1" i="1" dirty="0" err="1">
                          <a:solidFill>
                            <a:srgbClr val="FF0000"/>
                          </a:solidFill>
                          <a:latin typeface="+mn-lt"/>
                        </a:rPr>
                        <a:t>ducruyi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>
                          <a:latin typeface="+mn-lt"/>
                        </a:rPr>
                        <a:t> soft Painful deep purulent ulcers (2–20 mm)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painfull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Lymphadenopathy.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/>
                        <a:t> Swollen lymph nodes can break through the skin and lead to large abscesses (collections of pus) that drain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35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LGV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 eaLnBrk="0" hangingPunct="0">
                        <a:spcBef>
                          <a:spcPct val="3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+mn-lt"/>
                        </a:rPr>
                        <a:t>painless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+mn-lt"/>
                        </a:rPr>
                        <a:t> ulcer (2–10 mm).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+mn-lt"/>
                        </a:rPr>
                        <a:t> the  genital ulcers heal spontaneously.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+mn-lt"/>
                        </a:rPr>
                        <a:t>tender and painful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+mn-lt"/>
                        </a:rPr>
                        <a:t>lymphadenopathy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+mn-lt"/>
                        </a:rPr>
                        <a:t> is a typically symptom of 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LGV</a:t>
                      </a:r>
                      <a:endParaRPr lang="en-US" sz="20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495800" y="-76200"/>
            <a:ext cx="356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STDs comparison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203416"/>
      </p:ext>
    </p:extLst>
  </p:cSld>
  <p:clrMapOvr>
    <a:masterClrMapping/>
  </p:clrMapOvr>
  <p:transition spd="slow" advTm="10647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preferred method for chlamydia testing is the nucleic acid amplification test (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NAAT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that detects the genetic material (DNA) of Chlamydia trachomatis</a:t>
            </a:r>
          </a:p>
          <a:p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 urine test.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A sample of your urine is analyzed in the laboratory for presence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pyurea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 but no bacteria.</a:t>
            </a:r>
          </a:p>
          <a:p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 swab.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For women, your doctor takes a swab of the discharge from your cervix for culture or antigen testing for chlamydia.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39220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Typical intracytoplasmic inclusions in Giemsa-stained cell.</a:t>
            </a:r>
          </a:p>
          <a:p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polymerase chain reaction (PCR) in first-void urine.</a:t>
            </a:r>
          </a:p>
          <a:p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Positive culture in McCoy or HeLa cells of body fluids or secretions.</a:t>
            </a:r>
          </a:p>
          <a:p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Serology test in patients with presumed lymphogranuloma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venereum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145026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Tetracycline</a:t>
            </a:r>
          </a:p>
          <a:p>
            <a:r>
              <a:rPr lang="en-US" dirty="0"/>
              <a:t>Azithromycin</a:t>
            </a:r>
          </a:p>
          <a:p>
            <a:r>
              <a:rPr lang="en-US" dirty="0"/>
              <a:t>Erythromycin in children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0356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7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4"/>
    </mc:Choice>
    <mc:Fallback>
      <p:transition spd="slow" advTm="1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33" y="0"/>
            <a:ext cx="9934867" cy="55903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6"/>
    </mc:Choice>
    <mc:Fallback>
      <p:transition spd="slow" advTm="3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35" y="493134"/>
            <a:ext cx="10305184" cy="57986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0"/>
    </mc:Choice>
    <mc:Fallback>
      <p:transition spd="slow" advTm="2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724090"/>
            <a:ext cx="10900929" cy="61339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3"/>
    </mc:Choice>
    <mc:Fallback>
      <p:transition spd="slow" advTm="1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3" y="476527"/>
            <a:ext cx="10464511" cy="5888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8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38"/>
    </mc:Choice>
    <mc:Fallback>
      <p:transition spd="slow" advTm="1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933793"/>
            <a:ext cx="10132002" cy="5701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6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7"/>
    </mc:Choice>
    <mc:Fallback>
      <p:transition spd="slow" advTm="3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8|2.5|0.9|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6|5.9|2.8|0.5|7.3|1.4|0.8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3|10.3|1.5|1.1|2.2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4|3.3|1.3|3.6|4.7|0.6|7.1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.6|1.5|0.9|1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5.9|0.6|16|0.7|5.5|1.1|2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1.2|8.2|11.8|3.5|1.8|9.4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2.3|0.7|11|2.2|1.9|2.9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.4|4.3|14.3|2.7|1.4|1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1.4|1|2.2|2.2|13.6|7.1|5.3|3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0.9|0.6|2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4.1|6|22.6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1.1|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4.5|12.9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4" ma:contentTypeDescription="Create a new document." ma:contentTypeScope="" ma:versionID="f5dea1a68b0326f63c2e530132a118a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363deaca5050fa10968f66489b46302e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872669-9C51-4090-9B4E-5A5C6F5850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E325D9-011B-41AD-87CA-E7F8BF998F5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</ds:schemaRefs>
</ds:datastoreItem>
</file>

<file path=customXml/itemProps3.xml><?xml version="1.0" encoding="utf-8"?>
<ds:datastoreItem xmlns:ds="http://schemas.openxmlformats.org/officeDocument/2006/customXml" ds:itemID="{1AA093C6-9044-49FD-9619-DD2500960D7A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1290</Words>
  <Application>Microsoft Office PowerPoint</Application>
  <PresentationFormat>Widescreen</PresentationFormat>
  <Paragraphs>223</Paragraphs>
  <Slides>39</Slides>
  <Notes>15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1_Office Theme</vt:lpstr>
      <vt:lpstr>   Urogenital Tract Module Chlaymdia, Gardenella and ureaplasma Dr. Eman Albataineh Associate Prof. Immunology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Clue cells</vt:lpstr>
      <vt:lpstr>PowerPoint Presentation</vt:lpstr>
      <vt:lpstr>PowerPoint Presentation</vt:lpstr>
      <vt:lpstr>GENITAL MYCOPLASMAS</vt:lpstr>
      <vt:lpstr>Ureaplasma urealyticum</vt:lpstr>
      <vt:lpstr>Ureaplasma urealyticum</vt:lpstr>
      <vt:lpstr>PowerPoint Presentation</vt:lpstr>
      <vt:lpstr>PowerPoint Presentation</vt:lpstr>
      <vt:lpstr>PowerPoint Presentation</vt:lpstr>
      <vt:lpstr>Chlamydial Morphologies and life cycle</vt:lpstr>
      <vt:lpstr>PowerPoint Presentation</vt:lpstr>
      <vt:lpstr>PowerPoint Presentation</vt:lpstr>
      <vt:lpstr>Clinical syndromes caused by C. trachomatis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Complications in Women</vt:lpstr>
      <vt:lpstr>PowerPoint Presentation</vt:lpstr>
      <vt:lpstr>PowerPoint Presentation</vt:lpstr>
      <vt:lpstr>PowerPoint Presentation</vt:lpstr>
      <vt:lpstr>PowerPoint Presentation</vt:lpstr>
      <vt:lpstr>diagnosis</vt:lpstr>
      <vt:lpstr>diagnosis</vt:lpstr>
      <vt:lpstr>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Sanabil Hassanat</cp:lastModifiedBy>
  <cp:revision>31</cp:revision>
  <dcterms:created xsi:type="dcterms:W3CDTF">2020-03-18T09:54:01Z</dcterms:created>
  <dcterms:modified xsi:type="dcterms:W3CDTF">2022-05-18T05:00:34Z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