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56"/>
  </p:notesMasterIdLst>
  <p:sldIdLst>
    <p:sldId id="483" r:id="rId2"/>
    <p:sldId id="539" r:id="rId3"/>
    <p:sldId id="525" r:id="rId4"/>
    <p:sldId id="526" r:id="rId5"/>
    <p:sldId id="438" r:id="rId6"/>
    <p:sldId id="521" r:id="rId7"/>
    <p:sldId id="257" r:id="rId8"/>
    <p:sldId id="443" r:id="rId9"/>
    <p:sldId id="258" r:id="rId10"/>
    <p:sldId id="523" r:id="rId11"/>
    <p:sldId id="447" r:id="rId12"/>
    <p:sldId id="449" r:id="rId13"/>
    <p:sldId id="453" r:id="rId14"/>
    <p:sldId id="270" r:id="rId15"/>
    <p:sldId id="509" r:id="rId16"/>
    <p:sldId id="522" r:id="rId17"/>
    <p:sldId id="277" r:id="rId18"/>
    <p:sldId id="527" r:id="rId19"/>
    <p:sldId id="500" r:id="rId20"/>
    <p:sldId id="543" r:id="rId21"/>
    <p:sldId id="501" r:id="rId22"/>
    <p:sldId id="524" r:id="rId23"/>
    <p:sldId id="467" r:id="rId24"/>
    <p:sldId id="457" r:id="rId25"/>
    <p:sldId id="528" r:id="rId26"/>
    <p:sldId id="504" r:id="rId27"/>
    <p:sldId id="471" r:id="rId28"/>
    <p:sldId id="473" r:id="rId29"/>
    <p:sldId id="469" r:id="rId30"/>
    <p:sldId id="475" r:id="rId31"/>
    <p:sldId id="477" r:id="rId32"/>
    <p:sldId id="378" r:id="rId33"/>
    <p:sldId id="300" r:id="rId34"/>
    <p:sldId id="541" r:id="rId35"/>
    <p:sldId id="542" r:id="rId36"/>
    <p:sldId id="510" r:id="rId37"/>
    <p:sldId id="499" r:id="rId38"/>
    <p:sldId id="531" r:id="rId39"/>
    <p:sldId id="529" r:id="rId40"/>
    <p:sldId id="530" r:id="rId41"/>
    <p:sldId id="536" r:id="rId42"/>
    <p:sldId id="537" r:id="rId43"/>
    <p:sldId id="538" r:id="rId44"/>
    <p:sldId id="535" r:id="rId45"/>
    <p:sldId id="511" r:id="rId46"/>
    <p:sldId id="513" r:id="rId47"/>
    <p:sldId id="514" r:id="rId48"/>
    <p:sldId id="324" r:id="rId49"/>
    <p:sldId id="515" r:id="rId50"/>
    <p:sldId id="516" r:id="rId51"/>
    <p:sldId id="517" r:id="rId52"/>
    <p:sldId id="518" r:id="rId53"/>
    <p:sldId id="519" r:id="rId54"/>
    <p:sldId id="520" r:id="rId55"/>
  </p:sldIdLst>
  <p:sldSz cx="9144000" cy="6858000" type="screen4x3"/>
  <p:notesSz cx="6858000" cy="9144000"/>
  <p:defaultTextStyle>
    <a:defPPr>
      <a:defRPr lang="en-US"/>
    </a:defPPr>
    <a:lvl1pPr algn="ctr" rtl="1" fontAlgn="base">
      <a:spcBef>
        <a:spcPct val="0"/>
      </a:spcBef>
      <a:spcAft>
        <a:spcPct val="0"/>
      </a:spcAft>
      <a:defRPr sz="700" kern="1200">
        <a:solidFill>
          <a:schemeClr val="tx1"/>
        </a:solidFill>
        <a:latin typeface="Arial Black" pitchFamily="34" charset="0"/>
        <a:ea typeface="+mn-ea"/>
        <a:cs typeface="Arial" pitchFamily="34" charset="0"/>
      </a:defRPr>
    </a:lvl1pPr>
    <a:lvl2pPr marL="457200" algn="ctr" rtl="1" fontAlgn="base">
      <a:spcBef>
        <a:spcPct val="0"/>
      </a:spcBef>
      <a:spcAft>
        <a:spcPct val="0"/>
      </a:spcAft>
      <a:defRPr sz="700" kern="1200">
        <a:solidFill>
          <a:schemeClr val="tx1"/>
        </a:solidFill>
        <a:latin typeface="Arial Black" pitchFamily="34" charset="0"/>
        <a:ea typeface="+mn-ea"/>
        <a:cs typeface="Arial" pitchFamily="34" charset="0"/>
      </a:defRPr>
    </a:lvl2pPr>
    <a:lvl3pPr marL="914400" algn="ctr" rtl="1" fontAlgn="base">
      <a:spcBef>
        <a:spcPct val="0"/>
      </a:spcBef>
      <a:spcAft>
        <a:spcPct val="0"/>
      </a:spcAft>
      <a:defRPr sz="700" kern="1200">
        <a:solidFill>
          <a:schemeClr val="tx1"/>
        </a:solidFill>
        <a:latin typeface="Arial Black" pitchFamily="34" charset="0"/>
        <a:ea typeface="+mn-ea"/>
        <a:cs typeface="Arial" pitchFamily="34" charset="0"/>
      </a:defRPr>
    </a:lvl3pPr>
    <a:lvl4pPr marL="1371600" algn="ctr" rtl="1" fontAlgn="base">
      <a:spcBef>
        <a:spcPct val="0"/>
      </a:spcBef>
      <a:spcAft>
        <a:spcPct val="0"/>
      </a:spcAft>
      <a:defRPr sz="700" kern="1200">
        <a:solidFill>
          <a:schemeClr val="tx1"/>
        </a:solidFill>
        <a:latin typeface="Arial Black" pitchFamily="34" charset="0"/>
        <a:ea typeface="+mn-ea"/>
        <a:cs typeface="Arial" pitchFamily="34" charset="0"/>
      </a:defRPr>
    </a:lvl4pPr>
    <a:lvl5pPr marL="1828800" algn="ctr" rtl="1" fontAlgn="base">
      <a:spcBef>
        <a:spcPct val="0"/>
      </a:spcBef>
      <a:spcAft>
        <a:spcPct val="0"/>
      </a:spcAft>
      <a:defRPr sz="700" kern="1200">
        <a:solidFill>
          <a:schemeClr val="tx1"/>
        </a:solidFill>
        <a:latin typeface="Arial Black" pitchFamily="34" charset="0"/>
        <a:ea typeface="+mn-ea"/>
        <a:cs typeface="Arial" pitchFamily="34" charset="0"/>
      </a:defRPr>
    </a:lvl5pPr>
    <a:lvl6pPr marL="2286000" algn="r" defTabSz="914400" rtl="1" eaLnBrk="1" latinLnBrk="0" hangingPunct="1">
      <a:defRPr sz="700" kern="1200">
        <a:solidFill>
          <a:schemeClr val="tx1"/>
        </a:solidFill>
        <a:latin typeface="Arial Black" pitchFamily="34" charset="0"/>
        <a:ea typeface="+mn-ea"/>
        <a:cs typeface="Arial" pitchFamily="34" charset="0"/>
      </a:defRPr>
    </a:lvl6pPr>
    <a:lvl7pPr marL="2743200" algn="r" defTabSz="914400" rtl="1" eaLnBrk="1" latinLnBrk="0" hangingPunct="1">
      <a:defRPr sz="700" kern="1200">
        <a:solidFill>
          <a:schemeClr val="tx1"/>
        </a:solidFill>
        <a:latin typeface="Arial Black" pitchFamily="34" charset="0"/>
        <a:ea typeface="+mn-ea"/>
        <a:cs typeface="Arial" pitchFamily="34" charset="0"/>
      </a:defRPr>
    </a:lvl7pPr>
    <a:lvl8pPr marL="3200400" algn="r" defTabSz="914400" rtl="1" eaLnBrk="1" latinLnBrk="0" hangingPunct="1">
      <a:defRPr sz="700" kern="1200">
        <a:solidFill>
          <a:schemeClr val="tx1"/>
        </a:solidFill>
        <a:latin typeface="Arial Black" pitchFamily="34" charset="0"/>
        <a:ea typeface="+mn-ea"/>
        <a:cs typeface="Arial" pitchFamily="34" charset="0"/>
      </a:defRPr>
    </a:lvl8pPr>
    <a:lvl9pPr marL="3657600" algn="r" defTabSz="914400" rtl="1" eaLnBrk="1" latinLnBrk="0" hangingPunct="1">
      <a:defRPr sz="700" kern="1200">
        <a:solidFill>
          <a:schemeClr val="tx1"/>
        </a:solidFill>
        <a:latin typeface="Arial Black"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99"/>
    <a:srgbClr val="00CCFF"/>
    <a:srgbClr val="FFFF99"/>
    <a:srgbClr val="FF0000"/>
    <a:srgbClr val="0066FF"/>
    <a:srgbClr val="3399FF"/>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4364" autoAdjust="0"/>
    <p:restoredTop sz="99219" autoAdjust="0"/>
  </p:normalViewPr>
  <p:slideViewPr>
    <p:cSldViewPr>
      <p:cViewPr>
        <p:scale>
          <a:sx n="69" d="100"/>
          <a:sy n="69" d="100"/>
        </p:scale>
        <p:origin x="-1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a:latin typeface="Arial" pitchFamily="34" charset="0"/>
              </a:defRPr>
            </a:lvl1pPr>
          </a:lstStyle>
          <a:p>
            <a:pPr>
              <a:defRPr/>
            </a:pPr>
            <a:endParaRPr lang="en-US"/>
          </a:p>
        </p:txBody>
      </p:sp>
      <p:sp>
        <p:nvSpPr>
          <p:cNvPr id="34509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atin typeface="Arial" pitchFamily="34" charset="0"/>
              </a:defRPr>
            </a:lvl1pPr>
          </a:lstStyle>
          <a:p>
            <a:pPr>
              <a:defRPr/>
            </a:pPr>
            <a:endParaRPr lang="en-US"/>
          </a:p>
        </p:txBody>
      </p:sp>
      <p:sp>
        <p:nvSpPr>
          <p:cNvPr id="634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5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509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latin typeface="Arial" pitchFamily="34" charset="0"/>
              </a:defRPr>
            </a:lvl1pPr>
          </a:lstStyle>
          <a:p>
            <a:pPr>
              <a:defRPr/>
            </a:pPr>
            <a:endParaRPr lang="en-US"/>
          </a:p>
        </p:txBody>
      </p:sp>
      <p:sp>
        <p:nvSpPr>
          <p:cNvPr id="34509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defRPr>
            </a:lvl1pPr>
          </a:lstStyle>
          <a:p>
            <a:pPr>
              <a:defRPr/>
            </a:pPr>
            <a:fld id="{FAA06F14-4D51-46CF-9159-8AFA0DE5F9FA}"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BD735B0-CF52-400B-AA86-566EE2201D3C}" type="slidenum">
              <a:rPr lang="ar-SA" smtClean="0"/>
              <a:pPr/>
              <a:t>1</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rtl="0"/>
            <a:fld id="{4C3A539C-5ACF-45BE-8E36-829F846D0A69}" type="slidenum">
              <a:rPr lang="ar-SA" sz="1200">
                <a:latin typeface="Arial" pitchFamily="34" charset="0"/>
              </a:rPr>
              <a:pPr algn="r" rtl="0"/>
              <a:t>1</a:t>
            </a:fld>
            <a:endParaRPr lang="en-GB" sz="1200">
              <a:latin typeface="Arial" pitchFamily="34" charset="0"/>
            </a:endParaRPr>
          </a:p>
        </p:txBody>
      </p:sp>
      <p:sp>
        <p:nvSpPr>
          <p:cNvPr id="64516" name="Rectangle 2"/>
          <p:cNvSpPr>
            <a:spLocks noRo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BC2944F-AA04-4DF0-BF56-8139092DEEA6}" type="slidenum">
              <a:rPr lang="ar-SA" smtClean="0"/>
              <a:pPr/>
              <a:t>11</a:t>
            </a:fld>
            <a:endParaRPr lang="en-US" smtClean="0"/>
          </a:p>
        </p:txBody>
      </p:sp>
      <p:sp>
        <p:nvSpPr>
          <p:cNvPr id="65539" name="Rectangle 2"/>
          <p:cNvSpPr>
            <a:spLocks noRo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D82223-9022-4098-B1D5-114A940C990A}" type="slidenum">
              <a:rPr lang="ar-SA" smtClean="0"/>
              <a:pPr/>
              <a:t>12</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rtl="0"/>
            <a:fld id="{3F752B47-306C-4B10-B780-120F191F9901}" type="slidenum">
              <a:rPr lang="ar-SA" sz="1200">
                <a:latin typeface="Arial" pitchFamily="34" charset="0"/>
              </a:rPr>
              <a:pPr algn="r" rtl="0"/>
              <a:t>12</a:t>
            </a:fld>
            <a:endParaRPr lang="en-US" sz="1200">
              <a:latin typeface="Arial" pitchFamily="34" charset="0"/>
            </a:endParaRPr>
          </a:p>
        </p:txBody>
      </p:sp>
      <p:sp>
        <p:nvSpPr>
          <p:cNvPr id="6656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algn="l" rtl="0"/>
            <a:endParaRPr lang="ar-SA" sz="1800">
              <a:latin typeface="Verdana" pitchFamily="34" charset="0"/>
            </a:endParaRPr>
          </a:p>
        </p:txBody>
      </p:sp>
      <p:sp>
        <p:nvSpPr>
          <p:cNvPr id="66565" name="Rectangle 3"/>
          <p:cNvSpPr>
            <a:spLocks noChangeArrowheads="1"/>
          </p:cNvSpPr>
          <p:nvPr/>
        </p:nvSpPr>
        <p:spPr bwMode="auto">
          <a:xfrm>
            <a:off x="3886200" y="8685213"/>
            <a:ext cx="2971800" cy="458787"/>
          </a:xfrm>
          <a:prstGeom prst="rect">
            <a:avLst/>
          </a:prstGeom>
          <a:noFill/>
          <a:ln w="12700">
            <a:noFill/>
            <a:miter lim="800000"/>
            <a:headEnd/>
            <a:tailEnd/>
          </a:ln>
        </p:spPr>
        <p:txBody>
          <a:bodyPr wrap="none" lIns="90488" tIns="44450" rIns="90488" bIns="44450" anchor="b"/>
          <a:lstStyle/>
          <a:p>
            <a:pPr algn="r" rtl="0" eaLnBrk="0" hangingPunct="0"/>
            <a:r>
              <a:rPr lang="en-GB" sz="1200">
                <a:latin typeface="Times New Roman" pitchFamily="18" charset="0"/>
              </a:rPr>
              <a:t>1</a:t>
            </a:r>
          </a:p>
        </p:txBody>
      </p:sp>
      <p:sp>
        <p:nvSpPr>
          <p:cNvPr id="66566" name="Rectangle 4"/>
          <p:cNvSpPr>
            <a:spLocks noChangeArrowheads="1"/>
          </p:cNvSpPr>
          <p:nvPr/>
        </p:nvSpPr>
        <p:spPr bwMode="auto">
          <a:xfrm>
            <a:off x="0" y="8685213"/>
            <a:ext cx="2971800" cy="458787"/>
          </a:xfrm>
          <a:prstGeom prst="rect">
            <a:avLst/>
          </a:prstGeom>
          <a:noFill/>
          <a:ln w="12700">
            <a:noFill/>
            <a:miter lim="800000"/>
            <a:headEnd/>
            <a:tailEnd/>
          </a:ln>
        </p:spPr>
        <p:txBody>
          <a:bodyPr wrap="none" lIns="90488" tIns="44450" rIns="90488" bIns="44450" anchor="b"/>
          <a:lstStyle/>
          <a:p>
            <a:pPr algn="l" rtl="0" eaLnBrk="0" hangingPunct="0"/>
            <a:r>
              <a:rPr lang="en-GB" sz="1200">
                <a:latin typeface="Times New Roman" pitchFamily="18" charset="0"/>
              </a:rPr>
              <a:t>Barcelona April 1997 - Afternoon Day 1</a:t>
            </a:r>
          </a:p>
        </p:txBody>
      </p:sp>
      <p:sp>
        <p:nvSpPr>
          <p:cNvPr id="6656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algn="l" rtl="0"/>
            <a:endParaRPr lang="ar-SA" sz="1800">
              <a:latin typeface="Verdana" pitchFamily="34" charset="0"/>
            </a:endParaRPr>
          </a:p>
        </p:txBody>
      </p:sp>
      <p:sp>
        <p:nvSpPr>
          <p:cNvPr id="66568" name="Rectangle 6"/>
          <p:cNvSpPr>
            <a:spLocks noChangeArrowheads="1"/>
          </p:cNvSpPr>
          <p:nvPr/>
        </p:nvSpPr>
        <p:spPr bwMode="auto">
          <a:xfrm>
            <a:off x="3884613" y="7938"/>
            <a:ext cx="2973387" cy="428625"/>
          </a:xfrm>
          <a:prstGeom prst="rect">
            <a:avLst/>
          </a:prstGeom>
          <a:noFill/>
          <a:ln w="12700">
            <a:noFill/>
            <a:miter lim="800000"/>
            <a:headEnd/>
            <a:tailEnd/>
          </a:ln>
        </p:spPr>
        <p:txBody>
          <a:bodyPr lIns="19050" tIns="0" rIns="19050" bIns="0"/>
          <a:lstStyle/>
          <a:p>
            <a:pPr algn="r" defTabSz="765175" rtl="0" eaLnBrk="0" hangingPunct="0"/>
            <a:r>
              <a:rPr lang="en-GB" sz="1000" i="1">
                <a:latin typeface="News Gothic" charset="0"/>
              </a:rPr>
              <a:t>02-Apr-97</a:t>
            </a:r>
          </a:p>
        </p:txBody>
      </p:sp>
      <p:sp>
        <p:nvSpPr>
          <p:cNvPr id="66569" name="Rectangle 7"/>
          <p:cNvSpPr>
            <a:spLocks noChangeArrowheads="1"/>
          </p:cNvSpPr>
          <p:nvPr/>
        </p:nvSpPr>
        <p:spPr bwMode="auto">
          <a:xfrm>
            <a:off x="3884613" y="8704263"/>
            <a:ext cx="2973387" cy="430212"/>
          </a:xfrm>
          <a:prstGeom prst="rect">
            <a:avLst/>
          </a:prstGeom>
          <a:noFill/>
          <a:ln w="12700">
            <a:noFill/>
            <a:miter lim="800000"/>
            <a:headEnd/>
            <a:tailEnd/>
          </a:ln>
        </p:spPr>
        <p:txBody>
          <a:bodyPr lIns="19050" tIns="0" rIns="19050" bIns="0" anchor="b"/>
          <a:lstStyle/>
          <a:p>
            <a:pPr algn="r" defTabSz="765175" rtl="0" eaLnBrk="0" hangingPunct="0"/>
            <a:r>
              <a:rPr lang="en-GB" sz="1000" i="1">
                <a:latin typeface="News Gothic" charset="0"/>
              </a:rPr>
              <a:t>7</a:t>
            </a:r>
          </a:p>
        </p:txBody>
      </p:sp>
      <p:sp>
        <p:nvSpPr>
          <p:cNvPr id="66570" name="Rectangle 8"/>
          <p:cNvSpPr>
            <a:spLocks noChangeArrowheads="1"/>
          </p:cNvSpPr>
          <p:nvPr/>
        </p:nvSpPr>
        <p:spPr bwMode="auto">
          <a:xfrm>
            <a:off x="-1588" y="8704263"/>
            <a:ext cx="2973388" cy="430212"/>
          </a:xfrm>
          <a:prstGeom prst="rect">
            <a:avLst/>
          </a:prstGeom>
          <a:noFill/>
          <a:ln w="12700">
            <a:noFill/>
            <a:miter lim="800000"/>
            <a:headEnd/>
            <a:tailEnd/>
          </a:ln>
        </p:spPr>
        <p:txBody>
          <a:bodyPr lIns="19050" tIns="0" rIns="19050" bIns="0" anchor="b"/>
          <a:lstStyle/>
          <a:p>
            <a:pPr algn="l" defTabSz="765175" rtl="0" eaLnBrk="0" hangingPunct="0"/>
            <a:r>
              <a:rPr lang="en-GB" sz="1000" i="1">
                <a:latin typeface="News Gothic" charset="0"/>
              </a:rPr>
              <a:t>4877 - Rick Fuller</a:t>
            </a:r>
          </a:p>
        </p:txBody>
      </p:sp>
      <p:sp>
        <p:nvSpPr>
          <p:cNvPr id="66571" name="Rectangle 9"/>
          <p:cNvSpPr>
            <a:spLocks noChangeArrowheads="1"/>
          </p:cNvSpPr>
          <p:nvPr/>
        </p:nvSpPr>
        <p:spPr bwMode="auto">
          <a:xfrm>
            <a:off x="-1588" y="7938"/>
            <a:ext cx="2973388" cy="428625"/>
          </a:xfrm>
          <a:prstGeom prst="rect">
            <a:avLst/>
          </a:prstGeom>
          <a:noFill/>
          <a:ln w="12700">
            <a:noFill/>
            <a:miter lim="800000"/>
            <a:headEnd/>
            <a:tailEnd/>
          </a:ln>
        </p:spPr>
        <p:txBody>
          <a:bodyPr lIns="19050" tIns="0" rIns="19050" bIns="0"/>
          <a:lstStyle/>
          <a:p>
            <a:pPr algn="l" defTabSz="765175" rtl="0" eaLnBrk="0" hangingPunct="0"/>
            <a:r>
              <a:rPr lang="en-GB" sz="1000" i="1">
                <a:latin typeface="News Gothic" charset="0"/>
              </a:rPr>
              <a:t>Barcelona</a:t>
            </a:r>
          </a:p>
        </p:txBody>
      </p:sp>
      <p:sp>
        <p:nvSpPr>
          <p:cNvPr id="66572" name="Rectangle 10"/>
          <p:cNvSpPr>
            <a:spLocks noRot="1" noChangeArrowheads="1" noTextEdit="1"/>
          </p:cNvSpPr>
          <p:nvPr>
            <p:ph type="sldImg"/>
          </p:nvPr>
        </p:nvSpPr>
        <p:spPr>
          <a:xfrm>
            <a:off x="1058863" y="582613"/>
            <a:ext cx="4745037" cy="3559175"/>
          </a:xfrm>
          <a:ln w="12700" cap="flat">
            <a:solidFill>
              <a:schemeClr val="tx1"/>
            </a:solidFill>
          </a:ln>
        </p:spPr>
      </p:sp>
      <p:sp>
        <p:nvSpPr>
          <p:cNvPr id="66573" name="Rectangle 11"/>
          <p:cNvSpPr>
            <a:spLocks noGrp="1" noChangeArrowheads="1"/>
          </p:cNvSpPr>
          <p:nvPr>
            <p:ph type="body" idx="1"/>
          </p:nvPr>
        </p:nvSpPr>
        <p:spPr>
          <a:xfrm>
            <a:off x="914400" y="4346575"/>
            <a:ext cx="5027613" cy="3848100"/>
          </a:xfrm>
          <a:noFill/>
          <a:ln/>
        </p:spPr>
        <p:txBody>
          <a:bodyPr lIns="85725" tIns="42862" rIns="85725" bIns="42862"/>
          <a:lstStyle/>
          <a:p>
            <a:pPr defTabSz="812800" eaLnBrk="1" hangingPunct="1">
              <a:lnSpc>
                <a:spcPct val="87000"/>
              </a:lnSpc>
            </a:pPr>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4133B3-4297-4C90-BCFD-D2C121E77DB3}" type="slidenum">
              <a:rPr lang="ar-SA" smtClean="0"/>
              <a:pPr/>
              <a:t>13</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rtl="0"/>
            <a:fld id="{F61FABA7-888F-40AC-958F-3C89D4FE7ADB}" type="slidenum">
              <a:rPr lang="ar-SA" sz="1200">
                <a:latin typeface="Arial" pitchFamily="34" charset="0"/>
              </a:rPr>
              <a:pPr algn="r" rtl="0"/>
              <a:t>13</a:t>
            </a:fld>
            <a:endParaRPr lang="en-GB" sz="1200">
              <a:latin typeface="Arial" pitchFamily="34" charset="0"/>
            </a:endParaRPr>
          </a:p>
        </p:txBody>
      </p:sp>
      <p:sp>
        <p:nvSpPr>
          <p:cNvPr id="67588" name="Rectangle 2"/>
          <p:cNvSpPr>
            <a:spLocks noRo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8F2CAF6-F591-44CE-BEB3-047CBE856121}" type="slidenum">
              <a:rPr lang="ar-SA" smtClean="0"/>
              <a:pPr/>
              <a:t>24</a:t>
            </a:fld>
            <a:endParaRPr lang="en-US" smtClean="0"/>
          </a:p>
        </p:txBody>
      </p:sp>
      <p:sp>
        <p:nvSpPr>
          <p:cNvPr id="68611" name="Rectangle 2"/>
          <p:cNvSpPr>
            <a:spLocks noRot="1" noChangeArrowheads="1" noTextEdit="1"/>
          </p:cNvSpPr>
          <p:nvPr>
            <p:ph type="sldImg"/>
          </p:nvPr>
        </p:nvSpPr>
        <p:spPr>
          <a:xfrm>
            <a:off x="1144588" y="685800"/>
            <a:ext cx="4572000" cy="3429000"/>
          </a:xfrm>
          <a:ln/>
        </p:spPr>
      </p:sp>
      <p:sp>
        <p:nvSpPr>
          <p:cNvPr id="68612" name="Rectangle 3"/>
          <p:cNvSpPr>
            <a:spLocks noGrp="1" noChangeArrowheads="1"/>
          </p:cNvSpPr>
          <p:nvPr>
            <p:ph type="body" idx="1"/>
          </p:nvPr>
        </p:nvSpPr>
        <p:spPr>
          <a:xfrm>
            <a:off x="914400" y="4343400"/>
            <a:ext cx="5029200" cy="4114800"/>
          </a:xfrm>
          <a:noFill/>
          <a:ln/>
        </p:spPr>
        <p:txBody>
          <a:bodyPr/>
          <a:lstStyle/>
          <a:p>
            <a:pPr eaLnBrk="1" hangingPunct="1"/>
            <a:r>
              <a:rPr lang="en-US" altLang="ja-JP" sz="1600" smtClean="0"/>
              <a:t>A diagnosis of COPD should be considered in any patient who has cough, sputum production, or dyspnea and/or a history of exposure to risk factors.  The diagnosis is confirmed by spirometry.  </a:t>
            </a:r>
          </a:p>
          <a:p>
            <a:pPr eaLnBrk="1" hangingPunct="1"/>
            <a:r>
              <a:rPr lang="en-US" altLang="ja-JP" sz="1600" smtClean="0"/>
              <a:t>To help identify individuals earlier in the course of disease, spirometry should be performed for patients who have chronic cough and sputum production even if they do not have dyspnea.  </a:t>
            </a:r>
          </a:p>
          <a:p>
            <a:pPr eaLnBrk="1" hangingPunct="1"/>
            <a:r>
              <a:rPr lang="en-US" altLang="ja-JP" sz="1600" smtClean="0"/>
              <a:t>Spirometry is the best way to diagnose COPD and to monitor its progression and health care workers to care for COPD patients should have assess to spirometry.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EEAD49A-703B-401C-BD7F-C48D4292955F}" type="slidenum">
              <a:rPr lang="ar-SA" smtClean="0"/>
              <a:pPr/>
              <a:t>37</a:t>
            </a:fld>
            <a:endParaRPr lang="en-US" smtClean="0"/>
          </a:p>
        </p:txBody>
      </p:sp>
      <p:sp>
        <p:nvSpPr>
          <p:cNvPr id="69635" name="Rectangle 2"/>
          <p:cNvSpPr>
            <a:spLocks noRot="1" noChangeArrowheads="1" noTextEdit="1"/>
          </p:cNvSpPr>
          <p:nvPr>
            <p:ph type="sldImg"/>
          </p:nvPr>
        </p:nvSpPr>
        <p:spPr>
          <a:xfrm>
            <a:off x="1144588" y="685800"/>
            <a:ext cx="4572000" cy="3429000"/>
          </a:xfrm>
          <a:ln/>
        </p:spPr>
      </p:sp>
      <p:sp>
        <p:nvSpPr>
          <p:cNvPr id="6963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5" name="Line 140"/>
          <p:cNvSpPr>
            <a:spLocks noChangeShapeType="1"/>
          </p:cNvSpPr>
          <p:nvPr userDrawn="1"/>
        </p:nvSpPr>
        <p:spPr bwMode="auto">
          <a:xfrm>
            <a:off x="914400" y="3581400"/>
            <a:ext cx="7315200" cy="0"/>
          </a:xfrm>
          <a:prstGeom prst="line">
            <a:avLst/>
          </a:prstGeom>
          <a:noFill/>
          <a:ln w="57150">
            <a:solidFill>
              <a:srgbClr val="FFFF00"/>
            </a:solidFill>
            <a:round/>
            <a:headEnd/>
            <a:tailEnd/>
          </a:ln>
          <a:effectLst/>
        </p:spPr>
        <p:txBody>
          <a:bodyPr/>
          <a:lstStyle/>
          <a:p>
            <a:pPr>
              <a:defRPr/>
            </a:pPr>
            <a:endParaRPr lang="en-US"/>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6" name="Date Placeholder 27"/>
          <p:cNvSpPr>
            <a:spLocks noGrp="1"/>
          </p:cNvSpPr>
          <p:nvPr>
            <p:ph type="dt" sz="half" idx="10"/>
          </p:nvPr>
        </p:nvSpPr>
        <p:spPr/>
        <p:txBody>
          <a:bodyPr/>
          <a:lstStyle>
            <a:lvl1pPr>
              <a:defRPr/>
            </a:lvl1pPr>
            <a:extLst/>
          </a:lstStyle>
          <a:p>
            <a:pPr>
              <a:defRPr/>
            </a:pPr>
            <a:endParaRPr lang="en-US"/>
          </a:p>
        </p:txBody>
      </p:sp>
      <p:sp>
        <p:nvSpPr>
          <p:cNvPr id="17" name="Footer Placeholder 16"/>
          <p:cNvSpPr>
            <a:spLocks noGrp="1"/>
          </p:cNvSpPr>
          <p:nvPr>
            <p:ph type="ftr" sz="quarter" idx="11"/>
          </p:nvPr>
        </p:nvSpPr>
        <p:spPr/>
        <p:txBody>
          <a:bodyPr/>
          <a:lstStyle>
            <a:lvl1pPr>
              <a:defRPr/>
            </a:lvl1pPr>
            <a:extLst/>
          </a:lstStyle>
          <a:p>
            <a:pPr>
              <a:defRPr/>
            </a:pPr>
            <a:endParaRPr lang="en-US"/>
          </a:p>
        </p:txBody>
      </p:sp>
      <p:sp>
        <p:nvSpPr>
          <p:cNvPr id="18" name="Slide Number Placeholder 28"/>
          <p:cNvSpPr>
            <a:spLocks noGrp="1"/>
          </p:cNvSpPr>
          <p:nvPr>
            <p:ph type="sldNum" sz="quarter" idx="12"/>
          </p:nvPr>
        </p:nvSpPr>
        <p:spPr/>
        <p:txBody>
          <a:bodyPr/>
          <a:lstStyle>
            <a:lvl1pPr>
              <a:defRPr/>
            </a:lvl1pPr>
            <a:extLst/>
          </a:lstStyle>
          <a:p>
            <a:pPr>
              <a:defRPr/>
            </a:pPr>
            <a:fld id="{5B208285-9078-42CA-B0E6-0A01AEF89122}" type="slidenum">
              <a:rPr lang="ar-SA"/>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1E83A38-32A6-43D7-9AE5-14361967D3EE}" type="slidenum">
              <a:rPr lang="ar-SA"/>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697FF5B-3AB8-47F3-AF7E-514BB34465F9}" type="slidenum">
              <a:rPr lang="ar-SA"/>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2171A0C-0726-4B11-B47A-2E242F59E958}" type="slidenum">
              <a:rPr lang="ar-SA"/>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58FC3603-F2E9-4130-B6A6-D7A543DFFAC6}" type="slidenum">
              <a:rPr lang="ar-SA"/>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7564677-F337-4F95-8026-93EF94D76F16}" type="slidenum">
              <a:rPr lang="ar-SA"/>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0892871A-F08E-45FB-ADD6-4BA93EB3079D}" type="slidenum">
              <a:rPr lang="ar-SA"/>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0D1BA43-18B8-45A1-B14C-7D3D3776B5EA}" type="slidenum">
              <a:rPr lang="ar-SA"/>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AB8B3F3-63BC-4957-A31F-DDED675EC384}" type="slidenum">
              <a:rPr lang="ar-SA"/>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407F9E7-6614-4A88-A935-D86AD73AAD6B}" type="slidenum">
              <a:rPr lang="ar-SA"/>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3"/>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7"/>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31"/>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771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61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DD6ECA70-E12E-4978-A174-9CE05B586D63}" type="slidenum">
              <a:rPr lang="ar-SA"/>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3"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BD110B99-A6C3-426B-90CC-396C19F31166}" type="slidenum">
              <a:rPr lang="ar-SA"/>
              <a:pPr>
                <a:defRPr/>
              </a:pPr>
              <a:t>‹#›</a:t>
            </a:fld>
            <a:endParaRPr lang="en-US"/>
          </a:p>
        </p:txBody>
      </p:sp>
      <p:sp>
        <p:nvSpPr>
          <p:cNvPr id="18" name="Line 142"/>
          <p:cNvSpPr>
            <a:spLocks noChangeShapeType="1"/>
          </p:cNvSpPr>
          <p:nvPr userDrawn="1"/>
        </p:nvSpPr>
        <p:spPr bwMode="auto">
          <a:xfrm>
            <a:off x="304800" y="1600200"/>
            <a:ext cx="8001000" cy="0"/>
          </a:xfrm>
          <a:prstGeom prst="line">
            <a:avLst/>
          </a:prstGeom>
          <a:noFill/>
          <a:ln w="38100">
            <a:solidFill>
              <a:srgbClr val="FFFF00"/>
            </a:solidFill>
            <a:round/>
            <a:headEnd/>
            <a:tailEnd/>
          </a:ln>
          <a:effectLst/>
        </p:spPr>
        <p:txBody>
          <a:bodyPr/>
          <a:lstStyle/>
          <a:p>
            <a:pPr>
              <a:defRPr/>
            </a:pPr>
            <a:endParaRPr lang="en-US"/>
          </a:p>
        </p:txBody>
      </p:sp>
      <p:sp>
        <p:nvSpPr>
          <p:cNvPr id="19" name="Line 143"/>
          <p:cNvSpPr>
            <a:spLocks noChangeShapeType="1"/>
          </p:cNvSpPr>
          <p:nvPr userDrawn="1"/>
        </p:nvSpPr>
        <p:spPr bwMode="auto">
          <a:xfrm>
            <a:off x="304800" y="1524000"/>
            <a:ext cx="8153400" cy="0"/>
          </a:xfrm>
          <a:prstGeom prst="line">
            <a:avLst/>
          </a:prstGeom>
          <a:noFill/>
          <a:ln w="28575">
            <a:solidFill>
              <a:srgbClr val="FF0000"/>
            </a:solidFill>
            <a:round/>
            <a:headEnd/>
            <a:tailEnd/>
          </a:ln>
          <a:effectLst/>
        </p:spPr>
        <p:txBody>
          <a:bodyPr/>
          <a:lstStyle/>
          <a:p>
            <a:pPr>
              <a:defRPr/>
            </a:pPr>
            <a:endParaRPr lang="en-US"/>
          </a:p>
        </p:txBody>
      </p:sp>
    </p:spTree>
  </p:cSld>
  <p:clrMap bg1="dk1" tx1="lt1" bg2="dk2" tx2="lt2" accent1="accent1" accent2="accent2" accent3="accent3" accent4="accent4" accent5="accent5" accent6="accent6" hlink="hlink" folHlink="folHlink"/>
  <p:sldLayoutIdLst>
    <p:sldLayoutId id="2147483987" r:id="rId1"/>
    <p:sldLayoutId id="2147483982" r:id="rId2"/>
    <p:sldLayoutId id="2147483988" r:id="rId3"/>
    <p:sldLayoutId id="2147483989" r:id="rId4"/>
    <p:sldLayoutId id="2147483990" r:id="rId5"/>
    <p:sldLayoutId id="2147483983" r:id="rId6"/>
    <p:sldLayoutId id="2147483991" r:id="rId7"/>
    <p:sldLayoutId id="2147483984" r:id="rId8"/>
    <p:sldLayoutId id="2147483992" r:id="rId9"/>
    <p:sldLayoutId id="2147483985" r:id="rId10"/>
    <p:sldLayoutId id="2147483986"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anim calcmode="lin" valueType="num">
                                      <p:cBhvr>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anim calcmode="lin" valueType="num">
                                      <p:cBhvr>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4611231"/>
            <a:ext cx="8839200" cy="224676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defRPr/>
            </a:pPr>
            <a:r>
              <a:rPr lang="en-US" sz="4000" b="1" dirty="0">
                <a:solidFill>
                  <a:srgbClr val="FFFF00"/>
                </a:solidFill>
                <a:latin typeface="Arial Narrow" pitchFamily="34" charset="0"/>
              </a:rPr>
              <a:t>By</a:t>
            </a:r>
          </a:p>
          <a:p>
            <a:pPr>
              <a:defRPr/>
            </a:pPr>
            <a:r>
              <a:rPr lang="en-US" sz="4400" b="1" dirty="0">
                <a:solidFill>
                  <a:srgbClr val="FFFFFF"/>
                </a:solidFill>
                <a:latin typeface="Arial Narrow" pitchFamily="34" charset="0"/>
              </a:rPr>
              <a:t>Dr. </a:t>
            </a:r>
            <a:r>
              <a:rPr lang="en-US" sz="4400" b="1" dirty="0" err="1">
                <a:solidFill>
                  <a:srgbClr val="FFFFFF"/>
                </a:solidFill>
                <a:latin typeface="Arial Narrow" pitchFamily="34" charset="0"/>
              </a:rPr>
              <a:t>Samah</a:t>
            </a:r>
            <a:r>
              <a:rPr lang="en-US" sz="4400" b="1" dirty="0">
                <a:solidFill>
                  <a:srgbClr val="FFFFFF"/>
                </a:solidFill>
                <a:latin typeface="Arial Narrow" pitchFamily="34" charset="0"/>
              </a:rPr>
              <a:t> </a:t>
            </a:r>
            <a:r>
              <a:rPr lang="en-US" sz="4400" b="1" dirty="0" err="1">
                <a:solidFill>
                  <a:srgbClr val="FFFFFF"/>
                </a:solidFill>
                <a:latin typeface="Arial Narrow" pitchFamily="34" charset="0"/>
              </a:rPr>
              <a:t>M.Shehata</a:t>
            </a:r>
            <a:endParaRPr lang="en-US" sz="4400" b="1" dirty="0">
              <a:solidFill>
                <a:srgbClr val="FFFFFF"/>
              </a:solidFill>
              <a:latin typeface="Arial Narrow" pitchFamily="34" charset="0"/>
            </a:endParaRPr>
          </a:p>
          <a:p>
            <a:pPr>
              <a:defRPr/>
            </a:pPr>
            <a:r>
              <a:rPr lang="en-US" sz="2800" dirty="0">
                <a:solidFill>
                  <a:srgbClr val="FFFF00"/>
                </a:solidFill>
                <a:latin typeface="Arial Narrow" pitchFamily="34" charset="0"/>
              </a:rPr>
              <a:t>Associate Prof. of Chest  Diseases</a:t>
            </a:r>
          </a:p>
          <a:p>
            <a:pPr>
              <a:defRPr/>
            </a:pPr>
            <a:r>
              <a:rPr lang="en-US" sz="2800" dirty="0">
                <a:solidFill>
                  <a:srgbClr val="FFFF00"/>
                </a:solidFill>
                <a:latin typeface="Arial Narrow" pitchFamily="34" charset="0"/>
              </a:rPr>
              <a:t>Faculty of Medicine </a:t>
            </a:r>
            <a:r>
              <a:rPr lang="en-US" sz="2800" dirty="0" err="1">
                <a:solidFill>
                  <a:srgbClr val="FFFF00"/>
                </a:solidFill>
                <a:latin typeface="Arial Narrow" pitchFamily="34" charset="0"/>
              </a:rPr>
              <a:t>Zagazig</a:t>
            </a:r>
            <a:r>
              <a:rPr lang="en-US" sz="2800" dirty="0">
                <a:solidFill>
                  <a:srgbClr val="FFFF00"/>
                </a:solidFill>
                <a:latin typeface="Arial Narrow" pitchFamily="34" charset="0"/>
              </a:rPr>
              <a:t> University</a:t>
            </a:r>
          </a:p>
        </p:txBody>
      </p:sp>
      <p:pic>
        <p:nvPicPr>
          <p:cNvPr id="8195" name="Picture 5" descr="نتيجة بحث الصور عن ‪copd symptoms‬‏"/>
          <p:cNvPicPr>
            <a:picLocks noChangeAspect="1" noChangeArrowheads="1"/>
          </p:cNvPicPr>
          <p:nvPr/>
        </p:nvPicPr>
        <p:blipFill>
          <a:blip r:embed="rId3"/>
          <a:srcRect/>
          <a:stretch>
            <a:fillRect/>
          </a:stretch>
        </p:blipFill>
        <p:spPr bwMode="auto">
          <a:xfrm>
            <a:off x="130175" y="112713"/>
            <a:ext cx="8861425" cy="4491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نتيجة بحث الصور عن ‪copd symptoms‬‏"/>
          <p:cNvPicPr>
            <a:picLocks noChangeAspect="1" noChangeArrowheads="1"/>
          </p:cNvPicPr>
          <p:nvPr/>
        </p:nvPicPr>
        <p:blipFill>
          <a:blip r:embed="rId2"/>
          <a:srcRect/>
          <a:stretch>
            <a:fillRect/>
          </a:stretch>
        </p:blipFill>
        <p:spPr bwMode="auto">
          <a:xfrm>
            <a:off x="381000" y="90488"/>
            <a:ext cx="8610600" cy="6615112"/>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ig-11"/>
          <p:cNvPicPr>
            <a:picLocks noChangeAspect="1" noChangeArrowheads="1"/>
          </p:cNvPicPr>
          <p:nvPr/>
        </p:nvPicPr>
        <p:blipFill>
          <a:blip r:embed="rId3"/>
          <a:srcRect/>
          <a:stretch>
            <a:fillRect/>
          </a:stretch>
        </p:blipFill>
        <p:spPr bwMode="auto">
          <a:xfrm>
            <a:off x="609600" y="1828800"/>
            <a:ext cx="7848600" cy="4859338"/>
          </a:xfrm>
          <a:prstGeom prst="rect">
            <a:avLst/>
          </a:prstGeom>
          <a:noFill/>
          <a:ln w="9525">
            <a:noFill/>
            <a:miter lim="800000"/>
            <a:headEnd/>
            <a:tailEnd/>
          </a:ln>
        </p:spPr>
      </p:pic>
      <p:sp>
        <p:nvSpPr>
          <p:cNvPr id="18435" name="Text Box 3"/>
          <p:cNvSpPr txBox="1">
            <a:spLocks noChangeArrowheads="1"/>
          </p:cNvSpPr>
          <p:nvPr/>
        </p:nvSpPr>
        <p:spPr bwMode="auto">
          <a:xfrm>
            <a:off x="1752600" y="457200"/>
            <a:ext cx="7162800" cy="762000"/>
          </a:xfrm>
          <a:prstGeom prst="rect">
            <a:avLst/>
          </a:prstGeom>
          <a:noFill/>
          <a:ln w="9525">
            <a:noFill/>
            <a:miter lim="800000"/>
            <a:headEnd/>
            <a:tailEnd/>
          </a:ln>
        </p:spPr>
        <p:txBody>
          <a:bodyPr>
            <a:spAutoFit/>
          </a:bodyPr>
          <a:lstStyle/>
          <a:p>
            <a:pPr algn="l" rtl="0">
              <a:spcBef>
                <a:spcPct val="50000"/>
              </a:spcBef>
            </a:pPr>
            <a:r>
              <a:rPr lang="en-US" altLang="ja-JP" sz="4400">
                <a:solidFill>
                  <a:srgbClr val="FFFF00"/>
                </a:solidFill>
                <a:ea typeface="MS PGothic" pitchFamily="34" charset="-128"/>
              </a:rPr>
              <a:t>Risk Factors for COPD</a:t>
            </a:r>
          </a:p>
        </p:txBody>
      </p:sp>
      <p:sp>
        <p:nvSpPr>
          <p:cNvPr id="344068" name="Text Box 4"/>
          <p:cNvSpPr txBox="1">
            <a:spLocks noChangeArrowheads="1"/>
          </p:cNvSpPr>
          <p:nvPr/>
        </p:nvSpPr>
        <p:spPr bwMode="auto">
          <a:xfrm>
            <a:off x="6553200" y="2057400"/>
            <a:ext cx="1905000" cy="461963"/>
          </a:xfrm>
          <a:prstGeom prst="rect">
            <a:avLst/>
          </a:prstGeom>
          <a:solidFill>
            <a:srgbClr val="FFFFCC"/>
          </a:solidFill>
          <a:ln w="38100">
            <a:solidFill>
              <a:schemeClr val="accent2"/>
            </a:solidFill>
            <a:miter lim="800000"/>
            <a:headEnd/>
            <a:tailEnd/>
          </a:ln>
          <a:effectLst/>
        </p:spPr>
        <p:txBody>
          <a:bodyPr>
            <a:spAutoFit/>
          </a:bodyPr>
          <a:lstStyle/>
          <a:p>
            <a:pPr algn="l" rtl="0">
              <a:spcBef>
                <a:spcPct val="50000"/>
              </a:spcBef>
              <a:defRPr/>
            </a:pPr>
            <a:r>
              <a:rPr lang="en-US" altLang="ja-JP" sz="2400" b="1" dirty="0">
                <a:solidFill>
                  <a:srgbClr val="FF0000"/>
                </a:solidFill>
                <a:effectLst>
                  <a:outerShdw blurRad="38100" dist="38100" dir="2700000" algn="tl">
                    <a:srgbClr val="000000"/>
                  </a:outerShdw>
                </a:effectLst>
                <a:latin typeface="Arial" pitchFamily="34" charset="0"/>
                <a:ea typeface="MS PGothic" pitchFamily="34" charset="-128"/>
              </a:rPr>
              <a:t>Genes</a:t>
            </a:r>
          </a:p>
        </p:txBody>
      </p:sp>
      <p:sp>
        <p:nvSpPr>
          <p:cNvPr id="344069" name="Text Box 5"/>
          <p:cNvSpPr txBox="1">
            <a:spLocks noChangeArrowheads="1"/>
          </p:cNvSpPr>
          <p:nvPr/>
        </p:nvSpPr>
        <p:spPr bwMode="auto">
          <a:xfrm>
            <a:off x="6553200" y="2895600"/>
            <a:ext cx="1905000" cy="495300"/>
          </a:xfrm>
          <a:prstGeom prst="rect">
            <a:avLst/>
          </a:prstGeom>
          <a:solidFill>
            <a:srgbClr val="FFFFCC"/>
          </a:solidFill>
          <a:ln w="38100">
            <a:solidFill>
              <a:schemeClr val="accent2"/>
            </a:solidFill>
            <a:miter lim="800000"/>
            <a:headEnd/>
            <a:tailEnd/>
          </a:ln>
          <a:effectLst/>
        </p:spPr>
        <p:txBody>
          <a:bodyPr>
            <a:spAutoFit/>
          </a:bodyPr>
          <a:lstStyle/>
          <a:p>
            <a:pPr algn="l" rtl="0">
              <a:spcBef>
                <a:spcPct val="50000"/>
              </a:spcBef>
              <a:defRPr/>
            </a:pPr>
            <a:r>
              <a:rPr lang="en-US" altLang="ja-JP" sz="2400" b="1">
                <a:solidFill>
                  <a:srgbClr val="FF3300"/>
                </a:solidFill>
                <a:effectLst>
                  <a:outerShdw blurRad="38100" dist="38100" dir="2700000" algn="tl">
                    <a:srgbClr val="000000"/>
                  </a:outerShdw>
                </a:effectLst>
                <a:latin typeface="Arial" pitchFamily="34" charset="0"/>
                <a:ea typeface="MS PGothic" pitchFamily="34" charset="-128"/>
              </a:rPr>
              <a:t>Infections</a:t>
            </a:r>
          </a:p>
        </p:txBody>
      </p:sp>
      <p:sp>
        <p:nvSpPr>
          <p:cNvPr id="344070" name="Text Box 6"/>
          <p:cNvSpPr txBox="1">
            <a:spLocks noChangeArrowheads="1"/>
          </p:cNvSpPr>
          <p:nvPr/>
        </p:nvSpPr>
        <p:spPr bwMode="auto">
          <a:xfrm>
            <a:off x="5791200" y="3657600"/>
            <a:ext cx="2667000" cy="860425"/>
          </a:xfrm>
          <a:prstGeom prst="rect">
            <a:avLst/>
          </a:prstGeom>
          <a:solidFill>
            <a:srgbClr val="FFFFCC"/>
          </a:solidFill>
          <a:ln w="38100">
            <a:solidFill>
              <a:schemeClr val="accent2"/>
            </a:solidFill>
            <a:miter lim="800000"/>
            <a:headEnd/>
            <a:tailEnd/>
          </a:ln>
          <a:effectLst/>
        </p:spPr>
        <p:txBody>
          <a:bodyPr>
            <a:spAutoFit/>
          </a:bodyPr>
          <a:lstStyle/>
          <a:p>
            <a:pPr algn="l" rtl="0">
              <a:spcBef>
                <a:spcPct val="50000"/>
              </a:spcBef>
              <a:defRPr/>
            </a:pPr>
            <a:r>
              <a:rPr lang="en-US" altLang="ja-JP" sz="2400" b="1">
                <a:solidFill>
                  <a:srgbClr val="FF0000"/>
                </a:solidFill>
                <a:effectLst>
                  <a:outerShdw blurRad="38100" dist="38100" dir="2700000" algn="tl">
                    <a:srgbClr val="000000"/>
                  </a:outerShdw>
                </a:effectLst>
                <a:latin typeface="Arial" pitchFamily="34" charset="0"/>
                <a:ea typeface="MS PGothic" pitchFamily="34" charset="-128"/>
              </a:rPr>
              <a:t>Socio-economic status</a:t>
            </a:r>
          </a:p>
        </p:txBody>
      </p:sp>
      <p:sp>
        <p:nvSpPr>
          <p:cNvPr id="344071" name="Text Box 7"/>
          <p:cNvSpPr txBox="1">
            <a:spLocks noChangeArrowheads="1"/>
          </p:cNvSpPr>
          <p:nvPr/>
        </p:nvSpPr>
        <p:spPr bwMode="auto">
          <a:xfrm>
            <a:off x="1828800" y="5748338"/>
            <a:ext cx="5715000" cy="881062"/>
          </a:xfrm>
          <a:prstGeom prst="rect">
            <a:avLst/>
          </a:prstGeom>
          <a:solidFill>
            <a:srgbClr val="FFFFCC"/>
          </a:solidFill>
          <a:ln w="57150">
            <a:solidFill>
              <a:schemeClr val="accent2"/>
            </a:solidFill>
            <a:miter lim="800000"/>
            <a:headEnd/>
            <a:tailEnd/>
          </a:ln>
          <a:effectLst/>
        </p:spPr>
        <p:txBody>
          <a:bodyPr>
            <a:spAutoFit/>
          </a:bodyPr>
          <a:lstStyle/>
          <a:p>
            <a:pPr algn="l" rtl="0">
              <a:spcBef>
                <a:spcPct val="50000"/>
              </a:spcBef>
              <a:defRPr/>
            </a:pPr>
            <a:r>
              <a:rPr lang="en-US" altLang="ja-JP" sz="4800" b="1">
                <a:solidFill>
                  <a:schemeClr val="bg1"/>
                </a:solidFill>
                <a:effectLst>
                  <a:outerShdw blurRad="38100" dist="38100" dir="2700000" algn="tl">
                    <a:srgbClr val="FFFFFF"/>
                  </a:outerShdw>
                </a:effectLst>
                <a:latin typeface="Arial" pitchFamily="34" charset="0"/>
                <a:ea typeface="MS PGothic" pitchFamily="34" charset="-128"/>
              </a:rPr>
              <a:t>Aging Populations</a:t>
            </a:r>
          </a:p>
        </p:txBody>
      </p:sp>
      <p:pic>
        <p:nvPicPr>
          <p:cNvPr id="18440" name="Picture 8" descr="GOLDRGB"/>
          <p:cNvPicPr>
            <a:picLocks noChangeAspect="1" noChangeArrowheads="1"/>
          </p:cNvPicPr>
          <p:nvPr/>
        </p:nvPicPr>
        <p:blipFill>
          <a:blip r:embed="rId4"/>
          <a:srcRect/>
          <a:stretch>
            <a:fillRect/>
          </a:stretch>
        </p:blipFill>
        <p:spPr bwMode="auto">
          <a:xfrm>
            <a:off x="304800" y="228600"/>
            <a:ext cx="1295400" cy="12239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4068"/>
                                        </p:tgtEl>
                                        <p:attrNameLst>
                                          <p:attrName>style.visibility</p:attrName>
                                        </p:attrNameLst>
                                      </p:cBhvr>
                                      <p:to>
                                        <p:strVal val="visible"/>
                                      </p:to>
                                    </p:set>
                                    <p:anim calcmode="lin" valueType="num">
                                      <p:cBhvr additive="base">
                                        <p:cTn id="7" dur="1000" fill="hold"/>
                                        <p:tgtEl>
                                          <p:spTgt spid="344068"/>
                                        </p:tgtEl>
                                        <p:attrNameLst>
                                          <p:attrName>ppt_x</p:attrName>
                                        </p:attrNameLst>
                                      </p:cBhvr>
                                      <p:tavLst>
                                        <p:tav tm="0">
                                          <p:val>
                                            <p:strVal val="1+#ppt_w/2"/>
                                          </p:val>
                                        </p:tav>
                                        <p:tav tm="100000">
                                          <p:val>
                                            <p:strVal val="#ppt_x"/>
                                          </p:val>
                                        </p:tav>
                                      </p:tavLst>
                                    </p:anim>
                                    <p:anim calcmode="lin" valueType="num">
                                      <p:cBhvr additive="base">
                                        <p:cTn id="8" dur="1000" fill="hold"/>
                                        <p:tgtEl>
                                          <p:spTgt spid="3440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4069"/>
                                        </p:tgtEl>
                                        <p:attrNameLst>
                                          <p:attrName>style.visibility</p:attrName>
                                        </p:attrNameLst>
                                      </p:cBhvr>
                                      <p:to>
                                        <p:strVal val="visible"/>
                                      </p:to>
                                    </p:set>
                                    <p:anim calcmode="lin" valueType="num">
                                      <p:cBhvr additive="base">
                                        <p:cTn id="13" dur="1000" fill="hold"/>
                                        <p:tgtEl>
                                          <p:spTgt spid="344069"/>
                                        </p:tgtEl>
                                        <p:attrNameLst>
                                          <p:attrName>ppt_x</p:attrName>
                                        </p:attrNameLst>
                                      </p:cBhvr>
                                      <p:tavLst>
                                        <p:tav tm="0">
                                          <p:val>
                                            <p:strVal val="1+#ppt_w/2"/>
                                          </p:val>
                                        </p:tav>
                                        <p:tav tm="100000">
                                          <p:val>
                                            <p:strVal val="#ppt_x"/>
                                          </p:val>
                                        </p:tav>
                                      </p:tavLst>
                                    </p:anim>
                                    <p:anim calcmode="lin" valueType="num">
                                      <p:cBhvr additive="base">
                                        <p:cTn id="14" dur="1000" fill="hold"/>
                                        <p:tgtEl>
                                          <p:spTgt spid="3440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4070"/>
                                        </p:tgtEl>
                                        <p:attrNameLst>
                                          <p:attrName>style.visibility</p:attrName>
                                        </p:attrNameLst>
                                      </p:cBhvr>
                                      <p:to>
                                        <p:strVal val="visible"/>
                                      </p:to>
                                    </p:set>
                                    <p:anim calcmode="lin" valueType="num">
                                      <p:cBhvr additive="base">
                                        <p:cTn id="19" dur="1000" fill="hold"/>
                                        <p:tgtEl>
                                          <p:spTgt spid="344070"/>
                                        </p:tgtEl>
                                        <p:attrNameLst>
                                          <p:attrName>ppt_x</p:attrName>
                                        </p:attrNameLst>
                                      </p:cBhvr>
                                      <p:tavLst>
                                        <p:tav tm="0">
                                          <p:val>
                                            <p:strVal val="1+#ppt_w/2"/>
                                          </p:val>
                                        </p:tav>
                                        <p:tav tm="100000">
                                          <p:val>
                                            <p:strVal val="#ppt_x"/>
                                          </p:val>
                                        </p:tav>
                                      </p:tavLst>
                                    </p:anim>
                                    <p:anim calcmode="lin" valueType="num">
                                      <p:cBhvr additive="base">
                                        <p:cTn id="20" dur="1000" fill="hold"/>
                                        <p:tgtEl>
                                          <p:spTgt spid="3440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4071"/>
                                        </p:tgtEl>
                                        <p:attrNameLst>
                                          <p:attrName>style.visibility</p:attrName>
                                        </p:attrNameLst>
                                      </p:cBhvr>
                                      <p:to>
                                        <p:strVal val="visible"/>
                                      </p:to>
                                    </p:set>
                                    <p:anim calcmode="lin" valueType="num">
                                      <p:cBhvr additive="base">
                                        <p:cTn id="25" dur="1000" fill="hold"/>
                                        <p:tgtEl>
                                          <p:spTgt spid="344071"/>
                                        </p:tgtEl>
                                        <p:attrNameLst>
                                          <p:attrName>ppt_x</p:attrName>
                                        </p:attrNameLst>
                                      </p:cBhvr>
                                      <p:tavLst>
                                        <p:tav tm="0">
                                          <p:val>
                                            <p:strVal val="#ppt_x"/>
                                          </p:val>
                                        </p:tav>
                                        <p:tav tm="100000">
                                          <p:val>
                                            <p:strVal val="#ppt_x"/>
                                          </p:val>
                                        </p:tav>
                                      </p:tavLst>
                                    </p:anim>
                                    <p:anim calcmode="lin" valueType="num">
                                      <p:cBhvr additive="base">
                                        <p:cTn id="26" dur="1000" fill="hold"/>
                                        <p:tgtEl>
                                          <p:spTgt spid="344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8" grpId="0" animBg="1"/>
      <p:bldP spid="344069" grpId="0" animBg="1"/>
      <p:bldP spid="344070" grpId="0" animBg="1"/>
      <p:bldP spid="34407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3"/>
          <a:srcRect r="1096" b="891"/>
          <a:stretch>
            <a:fillRect/>
          </a:stretch>
        </p:blipFill>
        <p:spPr bwMode="auto">
          <a:xfrm>
            <a:off x="969963" y="1096963"/>
            <a:ext cx="3227387" cy="3817937"/>
          </a:xfrm>
          <a:prstGeom prst="rect">
            <a:avLst/>
          </a:prstGeom>
          <a:noFill/>
          <a:ln w="25400">
            <a:solidFill>
              <a:srgbClr val="FFFFFF"/>
            </a:solidFill>
            <a:miter lim="800000"/>
            <a:headEnd/>
            <a:tailEnd/>
          </a:ln>
        </p:spPr>
      </p:pic>
      <p:pic>
        <p:nvPicPr>
          <p:cNvPr id="19459" name="Picture 3"/>
          <p:cNvPicPr>
            <a:picLocks noChangeArrowheads="1"/>
          </p:cNvPicPr>
          <p:nvPr/>
        </p:nvPicPr>
        <p:blipFill>
          <a:blip r:embed="rId4"/>
          <a:srcRect r="1277" b="1195"/>
          <a:stretch>
            <a:fillRect/>
          </a:stretch>
        </p:blipFill>
        <p:spPr bwMode="auto">
          <a:xfrm>
            <a:off x="4933950" y="1096963"/>
            <a:ext cx="3203575" cy="3786187"/>
          </a:xfrm>
          <a:prstGeom prst="rect">
            <a:avLst/>
          </a:prstGeom>
          <a:noFill/>
          <a:ln w="25400">
            <a:solidFill>
              <a:srgbClr val="FFFFFF"/>
            </a:solidFill>
            <a:miter lim="800000"/>
            <a:headEnd/>
            <a:tailEnd/>
          </a:ln>
        </p:spPr>
      </p:pic>
      <p:sp>
        <p:nvSpPr>
          <p:cNvPr id="19460" name="Rectangle 4"/>
          <p:cNvSpPr>
            <a:spLocks noChangeArrowheads="1"/>
          </p:cNvSpPr>
          <p:nvPr/>
        </p:nvSpPr>
        <p:spPr bwMode="auto">
          <a:xfrm>
            <a:off x="720725" y="5029200"/>
            <a:ext cx="7700963" cy="1357313"/>
          </a:xfrm>
          <a:prstGeom prst="rect">
            <a:avLst/>
          </a:prstGeom>
          <a:noFill/>
          <a:ln w="12700">
            <a:noFill/>
            <a:miter lim="800000"/>
            <a:headEnd/>
            <a:tailEnd/>
          </a:ln>
        </p:spPr>
        <p:txBody>
          <a:bodyPr lIns="101600" tIns="50800" rIns="101600" bIns="50800" anchorCtr="1"/>
          <a:lstStyle/>
          <a:p>
            <a:pPr marL="303213" indent="-303213" algn="l" defTabSz="1014413" rtl="0" eaLnBrk="0" hangingPunct="0">
              <a:spcBef>
                <a:spcPct val="10000"/>
              </a:spcBef>
              <a:spcAft>
                <a:spcPct val="20000"/>
              </a:spcAft>
              <a:buClr>
                <a:srgbClr val="FFFFFF"/>
              </a:buClr>
              <a:buSzPct val="80000"/>
              <a:buFont typeface="Wingdings" pitchFamily="2" charset="2"/>
              <a:buChar char="l"/>
            </a:pPr>
            <a:r>
              <a:rPr lang="en-GB" sz="2000" b="1">
                <a:solidFill>
                  <a:schemeClr val="tx2"/>
                </a:solidFill>
                <a:latin typeface="Verdana" pitchFamily="34" charset="0"/>
              </a:rPr>
              <a:t>Smoking causes 80-90% of COPD</a:t>
            </a:r>
            <a:r>
              <a:rPr lang="en-GB" sz="2000" b="1" i="1">
                <a:solidFill>
                  <a:schemeClr val="tx2"/>
                </a:solidFill>
                <a:latin typeface="Verdana" pitchFamily="34" charset="0"/>
              </a:rPr>
              <a:t>.</a:t>
            </a:r>
          </a:p>
          <a:p>
            <a:pPr marL="303213" indent="-303213" algn="l" defTabSz="1014413" rtl="0" eaLnBrk="0" hangingPunct="0">
              <a:spcBef>
                <a:spcPct val="10000"/>
              </a:spcBef>
              <a:spcAft>
                <a:spcPct val="20000"/>
              </a:spcAft>
              <a:buClr>
                <a:srgbClr val="FFFFFF"/>
              </a:buClr>
              <a:buSzPct val="80000"/>
              <a:buFont typeface="Wingdings" pitchFamily="2" charset="2"/>
              <a:buChar char="l"/>
            </a:pPr>
            <a:r>
              <a:rPr lang="en-GB" sz="2000" b="1">
                <a:solidFill>
                  <a:schemeClr val="tx2"/>
                </a:solidFill>
                <a:latin typeface="Verdana" pitchFamily="34" charset="0"/>
              </a:rPr>
              <a:t>50% of smokers develop chronic bronchitis</a:t>
            </a:r>
          </a:p>
          <a:p>
            <a:pPr marL="303213" indent="-303213" algn="l" defTabSz="1014413" rtl="0" eaLnBrk="0" hangingPunct="0">
              <a:spcBef>
                <a:spcPct val="10000"/>
              </a:spcBef>
              <a:spcAft>
                <a:spcPct val="20000"/>
              </a:spcAft>
              <a:buClr>
                <a:srgbClr val="FFFFFF"/>
              </a:buClr>
              <a:buSzPct val="80000"/>
              <a:buFont typeface="Wingdings" pitchFamily="2" charset="2"/>
              <a:buChar char="l"/>
            </a:pPr>
            <a:r>
              <a:rPr lang="en-GB" sz="2000" b="1">
                <a:solidFill>
                  <a:schemeClr val="tx2"/>
                </a:solidFill>
                <a:latin typeface="Verdana" pitchFamily="34" charset="0"/>
              </a:rPr>
              <a:t>15-20% of smokers develop clinical airflow obstruction (COPD)</a:t>
            </a:r>
          </a:p>
        </p:txBody>
      </p:sp>
      <p:sp>
        <p:nvSpPr>
          <p:cNvPr id="348165" name="Rectangle 5"/>
          <p:cNvSpPr>
            <a:spLocks noGrp="1" noChangeArrowheads="1"/>
          </p:cNvSpPr>
          <p:nvPr>
            <p:ph type="title" idx="4294967295"/>
          </p:nvPr>
        </p:nvSpPr>
        <p:spPr>
          <a:xfrm>
            <a:off x="0" y="-152400"/>
            <a:ext cx="3708400" cy="1047750"/>
          </a:xfrm>
        </p:spPr>
        <p:txBody>
          <a:bodyPr lIns="101600" tIns="50800" rIns="101600" bIns="50800" anchor="b"/>
          <a:lstStyle/>
          <a:p>
            <a:pPr defTabSz="1014413" eaLnBrk="1" fontAlgn="auto" hangingPunct="1">
              <a:spcAft>
                <a:spcPts val="0"/>
              </a:spcAft>
              <a:defRPr/>
            </a:pPr>
            <a:r>
              <a:rPr lang="en-GB" sz="3600" b="1">
                <a:solidFill>
                  <a:srgbClr val="FFFF00"/>
                </a:solidFill>
              </a:rPr>
              <a:t>Non-Smoker</a:t>
            </a:r>
          </a:p>
        </p:txBody>
      </p:sp>
      <p:sp>
        <p:nvSpPr>
          <p:cNvPr id="50182" name="Rectangle 6"/>
          <p:cNvSpPr>
            <a:spLocks noChangeArrowheads="1"/>
          </p:cNvSpPr>
          <p:nvPr/>
        </p:nvSpPr>
        <p:spPr bwMode="auto">
          <a:xfrm>
            <a:off x="4953000" y="-77788"/>
            <a:ext cx="3276600" cy="1144588"/>
          </a:xfrm>
          <a:prstGeom prst="rect">
            <a:avLst/>
          </a:prstGeom>
          <a:noFill/>
          <a:ln w="12700">
            <a:noFill/>
            <a:miter lim="800000"/>
            <a:headEnd/>
            <a:tailEnd/>
          </a:ln>
          <a:effectLst/>
        </p:spPr>
        <p:txBody>
          <a:bodyPr lIns="101600" tIns="50800" rIns="101600" bIns="50800" anchor="ctr"/>
          <a:lstStyle/>
          <a:p>
            <a:pPr defTabSz="1014413" rtl="0" eaLnBrk="0" hangingPunct="0">
              <a:defRPr/>
            </a:pPr>
            <a:r>
              <a:rPr lang="en-GB" sz="4100" b="1">
                <a:solidFill>
                  <a:srgbClr val="FFFF00"/>
                </a:solidFill>
                <a:effectLst>
                  <a:outerShdw blurRad="38100" dist="38100" dir="2700000" algn="tl">
                    <a:srgbClr val="000000"/>
                  </a:outerShdw>
                </a:effectLst>
                <a:latin typeface="Verdana" pitchFamily="34" charset="0"/>
                <a:cs typeface="+mn-cs"/>
              </a:rPr>
              <a:t>Smoker</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4"/>
          <p:cNvSpPr txBox="1">
            <a:spLocks noGrp="1"/>
          </p:cNvSpPr>
          <p:nvPr/>
        </p:nvSpPr>
        <p:spPr bwMode="auto">
          <a:xfrm>
            <a:off x="3124200" y="6524625"/>
            <a:ext cx="2895600" cy="204788"/>
          </a:xfrm>
          <a:prstGeom prst="rect">
            <a:avLst/>
          </a:prstGeom>
          <a:noFill/>
          <a:ln w="9525">
            <a:noFill/>
            <a:miter lim="800000"/>
            <a:headEnd/>
            <a:tailEnd/>
          </a:ln>
        </p:spPr>
        <p:txBody>
          <a:bodyPr/>
          <a:lstStyle/>
          <a:p>
            <a:pPr rtl="0"/>
            <a:r>
              <a:rPr lang="fr-FR" sz="1000">
                <a:latin typeface="Verdana" pitchFamily="34" charset="0"/>
              </a:rPr>
              <a:t>ERS-ATS COPD Guidelines</a:t>
            </a:r>
          </a:p>
        </p:txBody>
      </p:sp>
      <p:sp>
        <p:nvSpPr>
          <p:cNvPr id="353283" name="Rectangle 2"/>
          <p:cNvSpPr>
            <a:spLocks noGrp="1" noChangeArrowheads="1"/>
          </p:cNvSpPr>
          <p:nvPr>
            <p:ph type="title" idx="4294967295"/>
          </p:nvPr>
        </p:nvSpPr>
        <p:spPr>
          <a:xfrm>
            <a:off x="685800" y="228600"/>
            <a:ext cx="7772400" cy="1001713"/>
          </a:xfrm>
          <a:solidFill>
            <a:schemeClr val="accent3">
              <a:lumMod val="40000"/>
              <a:lumOff val="60000"/>
            </a:schemeClr>
          </a:solidFill>
        </p:spPr>
        <p:txBody>
          <a:bodyPr anchor="b"/>
          <a:lstStyle/>
          <a:p>
            <a:pPr algn="ctr" eaLnBrk="1" fontAlgn="auto" hangingPunct="1">
              <a:spcAft>
                <a:spcPts val="0"/>
              </a:spcAft>
              <a:defRPr/>
            </a:pPr>
            <a:r>
              <a:rPr lang="fr-FR" sz="4400" b="1" dirty="0">
                <a:solidFill>
                  <a:srgbClr val="C00000"/>
                </a:solidFill>
              </a:rPr>
              <a:t>Causes of COPD</a:t>
            </a:r>
          </a:p>
        </p:txBody>
      </p:sp>
      <p:sp>
        <p:nvSpPr>
          <p:cNvPr id="20484" name="Rectangle 3"/>
          <p:cNvSpPr>
            <a:spLocks noGrp="1" noChangeArrowheads="1"/>
          </p:cNvSpPr>
          <p:nvPr>
            <p:ph type="body" idx="4294967295"/>
          </p:nvPr>
        </p:nvSpPr>
        <p:spPr>
          <a:xfrm>
            <a:off x="0" y="838200"/>
            <a:ext cx="9144000" cy="6019800"/>
          </a:xfrm>
        </p:spPr>
        <p:txBody>
          <a:bodyPr/>
          <a:lstStyle/>
          <a:p>
            <a:pPr lvl="1" algn="just" eaLnBrk="1" hangingPunct="1">
              <a:lnSpc>
                <a:spcPct val="90000"/>
              </a:lnSpc>
              <a:buFont typeface="Wingdings" pitchFamily="2" charset="2"/>
              <a:buChar char="§"/>
            </a:pPr>
            <a:endParaRPr lang="en-GB" sz="3200" smtClean="0"/>
          </a:p>
          <a:p>
            <a:pPr lvl="1" algn="just" eaLnBrk="1" hangingPunct="1">
              <a:lnSpc>
                <a:spcPct val="150000"/>
              </a:lnSpc>
              <a:buFont typeface="Wingdings" pitchFamily="2" charset="2"/>
              <a:buChar char="§"/>
            </a:pPr>
            <a:r>
              <a:rPr lang="en-GB" sz="3200" smtClean="0">
                <a:solidFill>
                  <a:schemeClr val="tx2"/>
                </a:solidFill>
              </a:rPr>
              <a:t>Tobacco smoking is the main risk factor for COPD, although other inhaled noxious particles and gases may contribute. </a:t>
            </a:r>
          </a:p>
          <a:p>
            <a:pPr lvl="1" algn="just" eaLnBrk="1" hangingPunct="1">
              <a:lnSpc>
                <a:spcPct val="150000"/>
              </a:lnSpc>
              <a:buFont typeface="Wingdings" pitchFamily="2" charset="2"/>
              <a:buChar char="§"/>
            </a:pPr>
            <a:r>
              <a:rPr lang="en-GB" sz="3200" smtClean="0">
                <a:solidFill>
                  <a:srgbClr val="FFFF00"/>
                </a:solidFill>
              </a:rPr>
              <a:t>In addition to inflammation, an imbalance of proteases and anti- proteases in the lungs, and oxidative stress are also important in the pathogenesis of COPD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152400"/>
            <a:ext cx="7772400" cy="914400"/>
          </a:xfrm>
          <a:solidFill>
            <a:schemeClr val="accent3">
              <a:lumMod val="40000"/>
              <a:lumOff val="60000"/>
            </a:schemeClr>
          </a:solidFill>
          <a:effectLst>
            <a:outerShdw dist="35921" dir="2700000" algn="ctr" rotWithShape="0">
              <a:srgbClr val="111111"/>
            </a:outerShdw>
          </a:effectLst>
        </p:spPr>
        <p:txBody>
          <a:bodyPr/>
          <a:lstStyle/>
          <a:p>
            <a:pPr algn="ctr" eaLnBrk="1" fontAlgn="auto" hangingPunct="1">
              <a:spcAft>
                <a:spcPts val="0"/>
              </a:spcAft>
              <a:defRPr/>
            </a:pPr>
            <a:r>
              <a:rPr lang="en-US" sz="5400" b="1" dirty="0">
                <a:solidFill>
                  <a:srgbClr val="C00000"/>
                </a:solidFill>
              </a:rPr>
              <a:t>COPD</a:t>
            </a:r>
            <a:br>
              <a:rPr lang="en-US" sz="5400" b="1" dirty="0">
                <a:solidFill>
                  <a:srgbClr val="C00000"/>
                </a:solidFill>
              </a:rPr>
            </a:br>
            <a:endParaRPr lang="en-US" sz="5400" b="1" dirty="0">
              <a:solidFill>
                <a:srgbClr val="C00000"/>
              </a:solidFill>
            </a:endParaRPr>
          </a:p>
        </p:txBody>
      </p:sp>
      <p:sp>
        <p:nvSpPr>
          <p:cNvPr id="19459" name="Rectangle 3"/>
          <p:cNvSpPr>
            <a:spLocks noGrp="1" noChangeArrowheads="1"/>
          </p:cNvSpPr>
          <p:nvPr>
            <p:ph idx="1"/>
          </p:nvPr>
        </p:nvSpPr>
        <p:spPr>
          <a:xfrm>
            <a:off x="152400" y="990600"/>
            <a:ext cx="8991600" cy="5638800"/>
          </a:xfrm>
          <a:effectLst>
            <a:outerShdw dist="35921" dir="2700000" algn="ctr" rotWithShape="0">
              <a:srgbClr val="111111"/>
            </a:outerShdw>
          </a:effectLst>
        </p:spPr>
        <p:txBody>
          <a:bodyPr>
            <a:noAutofit/>
          </a:bodyPr>
          <a:lstStyle/>
          <a:p>
            <a:pPr marL="411480" eaLnBrk="1" fontAlgn="auto" hangingPunct="1">
              <a:spcAft>
                <a:spcPts val="0"/>
              </a:spcAft>
              <a:buFont typeface="Wingdings" pitchFamily="2" charset="2"/>
              <a:buChar char="§"/>
              <a:defRPr/>
            </a:pPr>
            <a:r>
              <a:rPr lang="en-US" sz="3200" dirty="0">
                <a:solidFill>
                  <a:schemeClr val="tx2"/>
                </a:solidFill>
              </a:rPr>
              <a:t>Infection</a:t>
            </a:r>
          </a:p>
          <a:p>
            <a:pPr marL="740664" lvl="1" eaLnBrk="1" fontAlgn="auto" hangingPunct="1">
              <a:spcAft>
                <a:spcPts val="0"/>
              </a:spcAft>
              <a:buFont typeface="Wingdings" pitchFamily="2" charset="2"/>
              <a:buChar char="§"/>
              <a:defRPr/>
            </a:pPr>
            <a:r>
              <a:rPr lang="en-US" sz="3200" dirty="0">
                <a:solidFill>
                  <a:schemeClr val="tx2"/>
                </a:solidFill>
              </a:rPr>
              <a:t>Major contributing factor to the aggravation and progression of </a:t>
            </a:r>
            <a:r>
              <a:rPr lang="en-US" sz="3200" dirty="0" smtClean="0">
                <a:solidFill>
                  <a:schemeClr val="tx2"/>
                </a:solidFill>
              </a:rPr>
              <a:t>COPD</a:t>
            </a:r>
          </a:p>
          <a:p>
            <a:pPr marL="740664" lvl="1" eaLnBrk="1" fontAlgn="auto" hangingPunct="1">
              <a:spcAft>
                <a:spcPts val="0"/>
              </a:spcAft>
              <a:buFont typeface="Wingdings" pitchFamily="2" charset="2"/>
              <a:buChar char="§"/>
              <a:defRPr/>
            </a:pPr>
            <a:endParaRPr lang="en-US" sz="3200" dirty="0">
              <a:solidFill>
                <a:schemeClr val="tx2"/>
              </a:solidFill>
            </a:endParaRPr>
          </a:p>
          <a:p>
            <a:pPr marL="411480" eaLnBrk="1" fontAlgn="auto" hangingPunct="1">
              <a:spcAft>
                <a:spcPts val="0"/>
              </a:spcAft>
              <a:buFont typeface="Wingdings" pitchFamily="2" charset="2"/>
              <a:buChar char="§"/>
              <a:defRPr/>
            </a:pPr>
            <a:r>
              <a:rPr lang="en-US" sz="3200" dirty="0">
                <a:solidFill>
                  <a:schemeClr val="tx2"/>
                </a:solidFill>
                <a:sym typeface="Symbol" pitchFamily="18" charset="2"/>
              </a:rPr>
              <a:t>Heredity</a:t>
            </a:r>
          </a:p>
          <a:p>
            <a:pPr marL="740664" lvl="1" eaLnBrk="1" fontAlgn="auto" hangingPunct="1">
              <a:spcAft>
                <a:spcPts val="0"/>
              </a:spcAft>
              <a:buFont typeface="Wingdings" pitchFamily="2" charset="2"/>
              <a:buChar char="§"/>
              <a:defRPr/>
            </a:pPr>
            <a:r>
              <a:rPr lang="en-US" sz="3200" dirty="0">
                <a:solidFill>
                  <a:schemeClr val="tx2"/>
                </a:solidFill>
                <a:sym typeface="Symbol" pitchFamily="18" charset="2"/>
              </a:rPr>
              <a:t>-Antitrypsin (AAT) deficiency (produced by liver and found in lungs); accounts for &lt; 1% of COPD cases</a:t>
            </a:r>
            <a:endParaRPr lang="en-US" sz="3200" dirty="0">
              <a:solidFill>
                <a:schemeClr val="tx2"/>
              </a:solidFill>
            </a:endParaRPr>
          </a:p>
          <a:p>
            <a:pPr marL="996696" lvl="2" eaLnBrk="1" fontAlgn="auto" hangingPunct="1">
              <a:spcAft>
                <a:spcPts val="0"/>
              </a:spcAft>
              <a:buFont typeface="Wingdings" pitchFamily="2" charset="2"/>
              <a:buChar char="§"/>
              <a:defRPr/>
            </a:pPr>
            <a:r>
              <a:rPr lang="en-US" sz="3200" dirty="0">
                <a:solidFill>
                  <a:schemeClr val="tx2"/>
                </a:solidFill>
              </a:rPr>
              <a:t>Emphysema results from </a:t>
            </a:r>
            <a:r>
              <a:rPr lang="en-US" sz="3200" dirty="0" err="1">
                <a:solidFill>
                  <a:schemeClr val="tx2"/>
                </a:solidFill>
              </a:rPr>
              <a:t>lysis</a:t>
            </a:r>
            <a:r>
              <a:rPr lang="en-US" sz="3200" dirty="0">
                <a:solidFill>
                  <a:schemeClr val="tx2"/>
                </a:solidFill>
              </a:rPr>
              <a:t> of lung tissues by </a:t>
            </a:r>
            <a:r>
              <a:rPr lang="en-US" sz="3200" dirty="0" err="1">
                <a:solidFill>
                  <a:schemeClr val="tx2"/>
                </a:solidFill>
              </a:rPr>
              <a:t>proteolytic</a:t>
            </a:r>
            <a:r>
              <a:rPr lang="en-US" sz="3200" dirty="0">
                <a:solidFill>
                  <a:schemeClr val="tx2"/>
                </a:solidFill>
              </a:rPr>
              <a:t> enzymes from </a:t>
            </a:r>
            <a:r>
              <a:rPr lang="en-US" sz="3200" dirty="0" err="1">
                <a:solidFill>
                  <a:schemeClr val="tx2"/>
                </a:solidFill>
              </a:rPr>
              <a:t>neutrophils</a:t>
            </a:r>
            <a:r>
              <a:rPr lang="en-US" sz="3200" dirty="0">
                <a:solidFill>
                  <a:schemeClr val="tx2"/>
                </a:solidFill>
              </a:rPr>
              <a:t> and macrophages</a:t>
            </a:r>
            <a:endParaRPr lang="en-US" sz="3200" dirty="0">
              <a:solidFill>
                <a:schemeClr val="tx2"/>
              </a:solidFill>
              <a:sym typeface="Symbol" pitchFamily="18" charset="2"/>
            </a:endParaRPr>
          </a:p>
          <a:p>
            <a:pPr marL="740664" lvl="1" eaLnBrk="1" fontAlgn="auto" hangingPunct="1">
              <a:spcAft>
                <a:spcPts val="0"/>
              </a:spcAft>
              <a:buFont typeface="Wingdings" pitchFamily="2" charset="2"/>
              <a:buChar char="§"/>
              <a:defRPr/>
            </a:pPr>
            <a:endParaRPr lang="en-US" sz="3200" dirty="0">
              <a:solidFill>
                <a:schemeClr val="tx2"/>
              </a:solidFill>
            </a:endParaRPr>
          </a:p>
          <a:p>
            <a:pPr marL="740664" lvl="1" eaLnBrk="1" fontAlgn="auto" hangingPunct="1">
              <a:spcAft>
                <a:spcPts val="0"/>
              </a:spcAft>
              <a:buFont typeface="Wingdings" pitchFamily="2" charset="2"/>
              <a:buChar char="§"/>
              <a:defRPr/>
            </a:pPr>
            <a:endParaRPr lang="en-US" sz="3200" dirty="0">
              <a:solidFill>
                <a:schemeClr val="tx2"/>
              </a:solidFill>
            </a:endParaRPr>
          </a:p>
          <a:p>
            <a:pPr marL="411480" eaLnBrk="1" fontAlgn="auto" hangingPunct="1">
              <a:spcAft>
                <a:spcPts val="0"/>
              </a:spcAft>
              <a:buFont typeface="Wingdings" pitchFamily="2" charset="2"/>
              <a:buChar char="§"/>
              <a:defRPr/>
            </a:pPr>
            <a:endParaRPr lang="en-US" sz="3200" dirty="0">
              <a:solidFill>
                <a:srgbClr val="FFFF99"/>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934200" cy="1077913"/>
          </a:xfrm>
          <a:prstGeom prst="rect">
            <a:avLst/>
          </a:prstGeom>
          <a:solidFill>
            <a:srgbClr val="FFC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rgbClr val="660033"/>
                </a:solidFill>
                <a:latin typeface="Arial" pitchFamily="34" charset="0"/>
                <a:cs typeface="Arial" pitchFamily="34" charset="0"/>
              </a:rPr>
              <a:t>Mechanisms Underlying Airflow Limitation in COPD</a:t>
            </a:r>
          </a:p>
        </p:txBody>
      </p:sp>
      <p:grpSp>
        <p:nvGrpSpPr>
          <p:cNvPr id="3" name="Group 2"/>
          <p:cNvGrpSpPr>
            <a:grpSpLocks/>
          </p:cNvGrpSpPr>
          <p:nvPr/>
        </p:nvGrpSpPr>
        <p:grpSpPr bwMode="auto">
          <a:xfrm>
            <a:off x="457200" y="2133600"/>
            <a:ext cx="8077200" cy="4419600"/>
            <a:chOff x="152400" y="2133600"/>
            <a:chExt cx="8915400" cy="4532313"/>
          </a:xfrm>
        </p:grpSpPr>
        <p:grpSp>
          <p:nvGrpSpPr>
            <p:cNvPr id="22532" name="Group 3"/>
            <p:cNvGrpSpPr>
              <a:grpSpLocks/>
            </p:cNvGrpSpPr>
            <p:nvPr/>
          </p:nvGrpSpPr>
          <p:grpSpPr bwMode="auto">
            <a:xfrm>
              <a:off x="152400" y="2133600"/>
              <a:ext cx="8915400" cy="2514600"/>
              <a:chOff x="152400" y="2590800"/>
              <a:chExt cx="8915400" cy="2514600"/>
            </a:xfrm>
          </p:grpSpPr>
          <p:sp>
            <p:nvSpPr>
              <p:cNvPr id="8" name="Rounded Rectangle 7"/>
              <p:cNvSpPr/>
              <p:nvPr/>
            </p:nvSpPr>
            <p:spPr>
              <a:xfrm>
                <a:off x="4648200" y="2590800"/>
                <a:ext cx="4419600" cy="25146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22537" name="Group 1"/>
              <p:cNvGrpSpPr>
                <a:grpSpLocks/>
              </p:cNvGrpSpPr>
              <p:nvPr/>
            </p:nvGrpSpPr>
            <p:grpSpPr bwMode="auto">
              <a:xfrm>
                <a:off x="152400" y="2590800"/>
                <a:ext cx="4419600" cy="2514600"/>
                <a:chOff x="152400" y="2590800"/>
                <a:chExt cx="4419600" cy="2514600"/>
              </a:xfrm>
            </p:grpSpPr>
            <p:sp>
              <p:nvSpPr>
                <p:cNvPr id="11" name="Rounded Rectangle 10"/>
                <p:cNvSpPr/>
                <p:nvPr/>
              </p:nvSpPr>
              <p:spPr>
                <a:xfrm>
                  <a:off x="152400" y="2590800"/>
                  <a:ext cx="4419600" cy="2514600"/>
                </a:xfrm>
                <a:prstGeom prst="roundRect">
                  <a:avLst/>
                </a:prstGeom>
                <a:solidFill>
                  <a:schemeClr val="bg1"/>
                </a:solidFill>
                <a:ln>
                  <a:solidFill>
                    <a:schemeClr val="accent3">
                      <a:alpha val="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2" name="TextBox 11"/>
                <p:cNvSpPr txBox="1"/>
                <p:nvPr/>
              </p:nvSpPr>
              <p:spPr>
                <a:xfrm>
                  <a:off x="227747" y="2818718"/>
                  <a:ext cx="4343804" cy="2083822"/>
                </a:xfrm>
                <a:prstGeom prst="rect">
                  <a:avLst/>
                </a:prstGeom>
                <a:noFill/>
              </p:spPr>
              <p:txBody>
                <a:bodyPr>
                  <a:spAutoFit/>
                </a:bodyPr>
                <a:lstStyle/>
                <a:p>
                  <a:pPr rtl="0">
                    <a:spcBef>
                      <a:spcPts val="1200"/>
                    </a:spcBef>
                    <a:defRPr/>
                  </a:pPr>
                  <a:r>
                    <a:rPr lang="en-US" sz="2800" dirty="0">
                      <a:latin typeface="Tahoma"/>
                      <a:cs typeface="Tahoma"/>
                    </a:rPr>
                    <a:t>Small Airways Disease</a:t>
                  </a:r>
                </a:p>
                <a:p>
                  <a:pPr marL="285750" indent="-285750" rtl="0">
                    <a:spcBef>
                      <a:spcPts val="1200"/>
                    </a:spcBef>
                    <a:buFont typeface="Arial"/>
                    <a:buChar char="•"/>
                    <a:defRPr/>
                  </a:pPr>
                  <a:r>
                    <a:rPr lang="en-US" sz="2200" dirty="0">
                      <a:latin typeface="Tahoma"/>
                      <a:cs typeface="Tahoma"/>
                    </a:rPr>
                    <a:t>Airway inflammation</a:t>
                  </a:r>
                </a:p>
                <a:p>
                  <a:pPr marL="285750" indent="-285750" rtl="0">
                    <a:buFont typeface="Arial"/>
                    <a:buChar char="•"/>
                    <a:defRPr/>
                  </a:pPr>
                  <a:r>
                    <a:rPr lang="en-US" sz="2200" dirty="0">
                      <a:latin typeface="Tahoma"/>
                      <a:cs typeface="Tahoma"/>
                    </a:rPr>
                    <a:t>Airway fibrosis, luminal plugs</a:t>
                  </a:r>
                </a:p>
                <a:p>
                  <a:pPr marL="285750" indent="-285750" rtl="0">
                    <a:buFont typeface="Arial"/>
                    <a:buChar char="•"/>
                    <a:defRPr/>
                  </a:pPr>
                  <a:r>
                    <a:rPr lang="en-US" sz="2200" dirty="0">
                      <a:latin typeface="Tahoma"/>
                      <a:cs typeface="Tahoma"/>
                    </a:rPr>
                    <a:t>Increased airway resistance</a:t>
                  </a:r>
                </a:p>
              </p:txBody>
            </p:sp>
          </p:grpSp>
          <p:sp>
            <p:nvSpPr>
              <p:cNvPr id="10" name="TextBox 9"/>
              <p:cNvSpPr txBox="1"/>
              <p:nvPr/>
            </p:nvSpPr>
            <p:spPr>
              <a:xfrm>
                <a:off x="4723996" y="2818718"/>
                <a:ext cx="4116013" cy="2179874"/>
              </a:xfrm>
              <a:prstGeom prst="rect">
                <a:avLst/>
              </a:prstGeom>
              <a:noFill/>
            </p:spPr>
            <p:txBody>
              <a:bodyPr>
                <a:spAutoFit/>
              </a:bodyPr>
              <a:lstStyle/>
              <a:p>
                <a:pPr rtl="0">
                  <a:spcBef>
                    <a:spcPts val="1200"/>
                  </a:spcBef>
                  <a:defRPr/>
                </a:pPr>
                <a:r>
                  <a:rPr lang="en-US" sz="2800" dirty="0">
                    <a:latin typeface="Tahoma"/>
                    <a:cs typeface="Tahoma"/>
                  </a:rPr>
                  <a:t>Parenchymal Destruction</a:t>
                </a:r>
              </a:p>
              <a:p>
                <a:pPr marL="285750" indent="-285750" rtl="0">
                  <a:spcBef>
                    <a:spcPts val="1200"/>
                  </a:spcBef>
                  <a:buFont typeface="Arial"/>
                  <a:buChar char="•"/>
                  <a:defRPr/>
                </a:pPr>
                <a:r>
                  <a:rPr lang="en-US" sz="2200" dirty="0">
                    <a:latin typeface="Tahoma"/>
                    <a:cs typeface="Tahoma"/>
                  </a:rPr>
                  <a:t>Loss of alveolar attachments</a:t>
                </a:r>
              </a:p>
              <a:p>
                <a:pPr marL="285750" indent="-285750" rtl="0">
                  <a:buFont typeface="Arial"/>
                  <a:buChar char="•"/>
                  <a:defRPr/>
                </a:pPr>
                <a:r>
                  <a:rPr lang="en-US" sz="2200" dirty="0">
                    <a:latin typeface="Tahoma"/>
                    <a:cs typeface="Tahoma"/>
                  </a:rPr>
                  <a:t>Decrease of elastic recoil</a:t>
                </a:r>
              </a:p>
            </p:txBody>
          </p:sp>
        </p:grpSp>
        <p:cxnSp>
          <p:nvCxnSpPr>
            <p:cNvPr id="5" name="Straight Arrow Connector 4"/>
            <p:cNvCxnSpPr/>
            <p:nvPr/>
          </p:nvCxnSpPr>
          <p:spPr>
            <a:xfrm>
              <a:off x="1828800" y="4876800"/>
              <a:ext cx="2286000" cy="1066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5334000" y="4876800"/>
              <a:ext cx="2209800" cy="10668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535" name="TextBox 16"/>
            <p:cNvSpPr txBox="1">
              <a:spLocks noChangeArrowheads="1"/>
            </p:cNvSpPr>
            <p:nvPr/>
          </p:nvSpPr>
          <p:spPr bwMode="auto">
            <a:xfrm>
              <a:off x="1752600" y="6019800"/>
              <a:ext cx="5715000" cy="646113"/>
            </a:xfrm>
            <a:prstGeom prst="rect">
              <a:avLst/>
            </a:prstGeom>
            <a:noFill/>
            <a:ln w="9525">
              <a:noFill/>
              <a:miter lim="800000"/>
              <a:headEnd/>
              <a:tailEnd/>
            </a:ln>
          </p:spPr>
          <p:txBody>
            <a:bodyPr>
              <a:spAutoFit/>
            </a:bodyPr>
            <a:lstStyle/>
            <a:p>
              <a:r>
                <a:rPr lang="en-US" sz="3600">
                  <a:solidFill>
                    <a:srgbClr val="FFCC00"/>
                  </a:solidFill>
                  <a:latin typeface="Tahoma" pitchFamily="34" charset="0"/>
                  <a:ea typeface="MS PGothic" pitchFamily="34" charset="-128"/>
                  <a:cs typeface="Tahoma" pitchFamily="34" charset="0"/>
                </a:rPr>
                <a:t>AIRFLOW LIMITATION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2400" y="1524000"/>
            <a:ext cx="8763000" cy="3429000"/>
          </a:xfrm>
          <a:prstGeom prst="rect">
            <a:avLst/>
          </a:prstGeom>
          <a:solidFill>
            <a:schemeClr val="accent4">
              <a:lumMod val="20000"/>
              <a:lumOff val="80000"/>
            </a:schemeClr>
          </a:solidFill>
        </p:spPr>
        <p:txBody>
          <a:bodyPr/>
          <a:lstStyle/>
          <a:p>
            <a:pPr rtl="0" fontAlgn="auto">
              <a:spcAft>
                <a:spcPts val="0"/>
              </a:spcAft>
              <a:defRPr/>
            </a:pPr>
            <a:endParaRPr lang="en-US" sz="4800" b="1" spc="-100" dirty="0">
              <a:solidFill>
                <a:schemeClr val="accent2"/>
              </a:solidFill>
              <a:latin typeface="Aparajita" pitchFamily="34" charset="0"/>
              <a:ea typeface="+mj-ea"/>
              <a:cs typeface="Aparajita" pitchFamily="34" charset="0"/>
            </a:endParaRPr>
          </a:p>
          <a:p>
            <a:pPr rtl="0" fontAlgn="auto">
              <a:spcAft>
                <a:spcPts val="0"/>
              </a:spcAft>
              <a:defRPr/>
            </a:pPr>
            <a:endParaRPr lang="en-US" sz="4800" b="1" spc="-100" dirty="0">
              <a:solidFill>
                <a:schemeClr val="accent2"/>
              </a:solidFill>
              <a:latin typeface="Aparajita" pitchFamily="34" charset="0"/>
              <a:ea typeface="+mj-ea"/>
              <a:cs typeface="Aparajita" pitchFamily="34" charset="0"/>
            </a:endParaRPr>
          </a:p>
          <a:p>
            <a:pPr rtl="0" fontAlgn="auto">
              <a:spcAft>
                <a:spcPts val="0"/>
              </a:spcAft>
              <a:defRPr/>
            </a:pPr>
            <a:r>
              <a:rPr lang="en-US" sz="4800" b="1" spc="-100" dirty="0" err="1">
                <a:solidFill>
                  <a:schemeClr val="accent2"/>
                </a:solidFill>
                <a:latin typeface="Aparajita" pitchFamily="34" charset="0"/>
                <a:ea typeface="+mj-ea"/>
                <a:cs typeface="Aparajita" pitchFamily="34" charset="0"/>
              </a:rPr>
              <a:t>Pathophysiology</a:t>
            </a:r>
            <a:r>
              <a:rPr lang="en-US" sz="4800" b="1" spc="-100" dirty="0">
                <a:solidFill>
                  <a:schemeClr val="accent2"/>
                </a:solidFill>
                <a:latin typeface="Aparajita" pitchFamily="34" charset="0"/>
                <a:ea typeface="+mj-ea"/>
                <a:cs typeface="Aparajita" pitchFamily="34" charset="0"/>
              </a:rPr>
              <a:t> of Chronic Bronchitis and Emphysema</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152400"/>
            <a:ext cx="8008938" cy="1401763"/>
          </a:xfrm>
          <a:solidFill>
            <a:schemeClr val="tx2"/>
          </a:solidFill>
          <a:effectLst>
            <a:outerShdw dist="35921" dir="2700000" algn="ctr" rotWithShape="0">
              <a:schemeClr val="bg1"/>
            </a:outerShdw>
          </a:effectLst>
        </p:spPr>
        <p:txBody>
          <a:bodyPr/>
          <a:lstStyle/>
          <a:p>
            <a:pPr algn="ctr" eaLnBrk="1" fontAlgn="auto" hangingPunct="1">
              <a:spcAft>
                <a:spcPts val="0"/>
              </a:spcAft>
              <a:defRPr/>
            </a:pPr>
            <a:r>
              <a:rPr lang="en-US" sz="4400" b="1" dirty="0">
                <a:solidFill>
                  <a:schemeClr val="accent2"/>
                </a:solidFill>
              </a:rPr>
              <a:t>Emphysema</a:t>
            </a:r>
            <a:r>
              <a:rPr lang="en-US" sz="4400" b="1" dirty="0">
                <a:solidFill>
                  <a:schemeClr val="tx2">
                    <a:satMod val="200000"/>
                  </a:schemeClr>
                </a:solidFill>
              </a:rPr>
              <a:t> </a:t>
            </a:r>
            <a:br>
              <a:rPr lang="en-US" sz="4400" b="1" dirty="0">
                <a:solidFill>
                  <a:schemeClr val="tx2">
                    <a:satMod val="200000"/>
                  </a:schemeClr>
                </a:solidFill>
              </a:rPr>
            </a:br>
            <a:r>
              <a:rPr lang="en-US" sz="4400" b="1" dirty="0" err="1">
                <a:solidFill>
                  <a:srgbClr val="0066FF"/>
                </a:solidFill>
              </a:rPr>
              <a:t>Pathophysiology</a:t>
            </a:r>
            <a:endParaRPr lang="en-US" sz="4400" b="1" dirty="0">
              <a:solidFill>
                <a:srgbClr val="0066FF"/>
              </a:solidFill>
            </a:endParaRPr>
          </a:p>
        </p:txBody>
      </p:sp>
      <p:sp>
        <p:nvSpPr>
          <p:cNvPr id="26627" name="Rectangle 3"/>
          <p:cNvSpPr>
            <a:spLocks noGrp="1" noChangeArrowheads="1"/>
          </p:cNvSpPr>
          <p:nvPr>
            <p:ph idx="1"/>
          </p:nvPr>
        </p:nvSpPr>
        <p:spPr>
          <a:xfrm>
            <a:off x="0" y="1752600"/>
            <a:ext cx="8915400" cy="5105400"/>
          </a:xfrm>
          <a:effectLst>
            <a:outerShdw dist="35921" dir="2700000" algn="ctr" rotWithShape="0">
              <a:schemeClr val="bg1"/>
            </a:outerShdw>
          </a:effectLst>
        </p:spPr>
        <p:txBody>
          <a:bodyPr>
            <a:noAutofit/>
          </a:bodyPr>
          <a:lstStyle/>
          <a:p>
            <a:pPr marL="411480" eaLnBrk="1" fontAlgn="auto" hangingPunct="1">
              <a:spcAft>
                <a:spcPts val="0"/>
              </a:spcAft>
              <a:buFont typeface="Wingdings" pitchFamily="2" charset="2"/>
              <a:buChar char="§"/>
              <a:defRPr/>
            </a:pPr>
            <a:endParaRPr lang="en-US" sz="4000" dirty="0">
              <a:solidFill>
                <a:srgbClr val="FF9999"/>
              </a:solidFill>
            </a:endParaRPr>
          </a:p>
          <a:p>
            <a:pPr marL="740664" lvl="1" eaLnBrk="1" fontAlgn="auto" hangingPunct="1">
              <a:spcAft>
                <a:spcPts val="0"/>
              </a:spcAft>
              <a:buFont typeface="Wingdings" pitchFamily="2" charset="2"/>
              <a:buChar char="§"/>
              <a:defRPr/>
            </a:pPr>
            <a:r>
              <a:rPr lang="en-US" sz="4000" dirty="0">
                <a:solidFill>
                  <a:schemeClr val="tx2"/>
                </a:solidFill>
              </a:rPr>
              <a:t>Hyperinflation of alveoli</a:t>
            </a:r>
          </a:p>
          <a:p>
            <a:pPr marL="740664" lvl="1" eaLnBrk="1" fontAlgn="auto" hangingPunct="1">
              <a:spcAft>
                <a:spcPts val="0"/>
              </a:spcAft>
              <a:buFont typeface="Wingdings" pitchFamily="2" charset="2"/>
              <a:buChar char="§"/>
              <a:defRPr/>
            </a:pPr>
            <a:r>
              <a:rPr lang="en-US" sz="4000" dirty="0">
                <a:solidFill>
                  <a:schemeClr val="tx2"/>
                </a:solidFill>
              </a:rPr>
              <a:t>Destruction of alveolar walls</a:t>
            </a:r>
          </a:p>
          <a:p>
            <a:pPr marL="740664" lvl="1" eaLnBrk="1" fontAlgn="auto" hangingPunct="1">
              <a:spcAft>
                <a:spcPts val="0"/>
              </a:spcAft>
              <a:buFont typeface="Wingdings" pitchFamily="2" charset="2"/>
              <a:buChar char="§"/>
              <a:defRPr/>
            </a:pPr>
            <a:r>
              <a:rPr lang="en-US" sz="4000" dirty="0">
                <a:solidFill>
                  <a:schemeClr val="tx2"/>
                </a:solidFill>
              </a:rPr>
              <a:t>Destruction of alveolar capillary walls</a:t>
            </a:r>
          </a:p>
          <a:p>
            <a:pPr marL="740664" lvl="1" eaLnBrk="1" fontAlgn="auto" hangingPunct="1">
              <a:spcAft>
                <a:spcPts val="0"/>
              </a:spcAft>
              <a:buFont typeface="Wingdings" pitchFamily="2" charset="2"/>
              <a:buChar char="§"/>
              <a:defRPr/>
            </a:pPr>
            <a:r>
              <a:rPr lang="en-US" sz="4000" dirty="0">
                <a:solidFill>
                  <a:schemeClr val="tx2"/>
                </a:solidFill>
              </a:rPr>
              <a:t>Narrowed airways</a:t>
            </a:r>
          </a:p>
          <a:p>
            <a:pPr marL="740664" lvl="1" eaLnBrk="1" fontAlgn="auto" hangingPunct="1">
              <a:spcAft>
                <a:spcPts val="0"/>
              </a:spcAft>
              <a:buFont typeface="Wingdings" pitchFamily="2" charset="2"/>
              <a:buChar char="§"/>
              <a:defRPr/>
            </a:pPr>
            <a:r>
              <a:rPr lang="en-US" sz="4000" dirty="0">
                <a:solidFill>
                  <a:schemeClr val="tx2"/>
                </a:solidFill>
              </a:rPr>
              <a:t>Loss of lung elasticity</a:t>
            </a:r>
          </a:p>
          <a:p>
            <a:pPr marL="740664" lvl="1" eaLnBrk="1" fontAlgn="auto" hangingPunct="1">
              <a:spcAft>
                <a:spcPts val="0"/>
              </a:spcAft>
              <a:buFont typeface="Wingdings" pitchFamily="2" charset="2"/>
              <a:buChar char="§"/>
              <a:defRPr/>
            </a:pPr>
            <a:endParaRPr lang="en-US" sz="40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نتيجة بحث الصور عن ‪stepwise treatment of copd,201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457200" y="304800"/>
            <a:ext cx="8229600" cy="914400"/>
          </a:xfrm>
          <a:solidFill>
            <a:schemeClr val="accent2">
              <a:lumMod val="20000"/>
              <a:lumOff val="80000"/>
            </a:schemeClr>
          </a:solidFill>
        </p:spPr>
        <p:txBody>
          <a:bodyPr/>
          <a:lstStyle/>
          <a:p>
            <a:pPr algn="ctr" eaLnBrk="1" fontAlgn="auto" hangingPunct="1">
              <a:spcAft>
                <a:spcPts val="0"/>
              </a:spcAft>
              <a:defRPr/>
            </a:pPr>
            <a:r>
              <a:rPr lang="en-US" sz="4800" b="1" dirty="0">
                <a:solidFill>
                  <a:srgbClr val="C00000"/>
                </a:solidFill>
              </a:rPr>
              <a:t>Clinical Picture of COPD</a:t>
            </a:r>
          </a:p>
        </p:txBody>
      </p:sp>
      <p:sp>
        <p:nvSpPr>
          <p:cNvPr id="26627" name="Rectangle 3"/>
          <p:cNvSpPr>
            <a:spLocks noGrp="1" noChangeArrowheads="1"/>
          </p:cNvSpPr>
          <p:nvPr>
            <p:ph idx="1"/>
          </p:nvPr>
        </p:nvSpPr>
        <p:spPr/>
        <p:txBody>
          <a:bodyPr/>
          <a:lstStyle/>
          <a:p>
            <a:pPr marL="609600" indent="-609600" eaLnBrk="1" hangingPunct="1">
              <a:buFont typeface="Wingdings" pitchFamily="2" charset="2"/>
              <a:buChar char="§"/>
            </a:pPr>
            <a:r>
              <a:rPr lang="en-US" sz="5400" smtClean="0"/>
              <a:t>Cough    Expectoration</a:t>
            </a:r>
          </a:p>
          <a:p>
            <a:pPr marL="609600" indent="-609600" eaLnBrk="1" hangingPunct="1">
              <a:buFont typeface="Wingdings" pitchFamily="2" charset="2"/>
              <a:buChar char="§"/>
            </a:pPr>
            <a:r>
              <a:rPr lang="en-US" sz="5400" smtClean="0"/>
              <a:t>Wheeze, breathlessness</a:t>
            </a:r>
          </a:p>
          <a:p>
            <a:pPr marL="609600" indent="-609600" eaLnBrk="1" hangingPunct="1">
              <a:buFont typeface="Wingdings" pitchFamily="2" charset="2"/>
              <a:buChar char="§"/>
            </a:pPr>
            <a:r>
              <a:rPr lang="en-US" sz="5400" smtClean="0"/>
              <a:t>Chest tightness</a:t>
            </a:r>
          </a:p>
          <a:p>
            <a:pPr marL="609600" indent="-609600" eaLnBrk="1" hangingPunct="1">
              <a:buFont typeface="Wingdings" pitchFamily="2" charset="2"/>
              <a:buChar char="§"/>
            </a:pPr>
            <a:r>
              <a:rPr lang="en-US" sz="5400" smtClean="0"/>
              <a:t>Chest pain</a:t>
            </a:r>
          </a:p>
          <a:p>
            <a:pPr marL="609600" indent="-609600" eaLnBrk="1" hangingPunct="1">
              <a:buFont typeface="Wingdings" pitchFamily="2" charset="2"/>
              <a:buChar char="§"/>
            </a:pPr>
            <a:r>
              <a:rPr lang="en-US" sz="5400" smtClean="0"/>
              <a:t>Haemoptysis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04800" y="301625"/>
            <a:ext cx="8382000" cy="6186488"/>
          </a:xfrm>
          <a:prstGeom prst="rect">
            <a:avLst/>
          </a:prstGeom>
          <a:noFill/>
          <a:ln w="9525">
            <a:noFill/>
            <a:miter lim="800000"/>
            <a:headEnd/>
            <a:tailEnd/>
          </a:ln>
        </p:spPr>
        <p:txBody>
          <a:bodyPr>
            <a:spAutoFit/>
          </a:bodyPr>
          <a:lstStyle/>
          <a:p>
            <a:pPr rtl="0"/>
            <a:r>
              <a:rPr lang="en-US" sz="3600" b="1">
                <a:solidFill>
                  <a:srgbClr val="FF0000"/>
                </a:solidFill>
                <a:latin typeface="Bahnschrift" pitchFamily="34" charset="0"/>
              </a:rPr>
              <a:t>Case history </a:t>
            </a:r>
          </a:p>
          <a:p>
            <a:pPr algn="just" rtl="0"/>
            <a:endParaRPr lang="en-US" sz="2400">
              <a:latin typeface="Bahnschrift" pitchFamily="34" charset="0"/>
            </a:endParaRPr>
          </a:p>
          <a:p>
            <a:pPr algn="just" rtl="0"/>
            <a:r>
              <a:rPr lang="en-US" sz="2400">
                <a:latin typeface="Bahnschrift" pitchFamily="34" charset="0"/>
              </a:rPr>
              <a:t>A 66-year-old man with a smoking history of 1 pack per day for the past 47 years presents with progressive shortness of breath and chronic cough, productive of yellowish sputum, for the past 2 years. </a:t>
            </a:r>
          </a:p>
          <a:p>
            <a:pPr algn="just" rtl="0"/>
            <a:endParaRPr lang="en-US" sz="2400">
              <a:latin typeface="Bahnschrift" pitchFamily="34" charset="0"/>
            </a:endParaRPr>
          </a:p>
          <a:p>
            <a:pPr algn="just" rtl="0"/>
            <a:r>
              <a:rPr lang="en-US" sz="2400">
                <a:latin typeface="Bahnschrift" pitchFamily="34" charset="0"/>
              </a:rPr>
              <a:t>On examination he appears cachectic and in moderate respiratory distress, especially after walking to the examination room, and has pursed-lip breathing. His neck veins are mildly distended. </a:t>
            </a:r>
          </a:p>
          <a:p>
            <a:pPr algn="just" rtl="0"/>
            <a:endParaRPr lang="en-US" sz="2400">
              <a:latin typeface="Bahnschrift" pitchFamily="34" charset="0"/>
            </a:endParaRPr>
          </a:p>
          <a:p>
            <a:pPr algn="just" rtl="0"/>
            <a:r>
              <a:rPr lang="en-US" sz="2400">
                <a:latin typeface="Bahnschrift" pitchFamily="34" charset="0"/>
              </a:rPr>
              <a:t>Lung examination reveals a barrel chest and poor air entry bilaterally, with moderate inspiratory and expiratory wheezing. Heart and abdominal examination are within normal limits. Lower extremities exhibit scant pitting edema.</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mmrc cop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914400" y="228600"/>
            <a:ext cx="7772400" cy="914400"/>
          </a:xfrm>
          <a:solidFill>
            <a:schemeClr val="accent2">
              <a:lumMod val="20000"/>
              <a:lumOff val="80000"/>
            </a:schemeClr>
          </a:solidFill>
        </p:spPr>
        <p:txBody>
          <a:bodyPr/>
          <a:lstStyle/>
          <a:p>
            <a:pPr algn="ctr" eaLnBrk="1" fontAlgn="auto" hangingPunct="1">
              <a:spcAft>
                <a:spcPts val="0"/>
              </a:spcAft>
              <a:defRPr/>
            </a:pPr>
            <a:r>
              <a:rPr lang="en-US" sz="4800" b="1" dirty="0">
                <a:solidFill>
                  <a:srgbClr val="C00000"/>
                </a:solidFill>
              </a:rPr>
              <a:t>Sign of COPD</a:t>
            </a:r>
          </a:p>
        </p:txBody>
      </p:sp>
      <p:sp>
        <p:nvSpPr>
          <p:cNvPr id="28675" name="Rectangle 3"/>
          <p:cNvSpPr>
            <a:spLocks noGrp="1" noChangeArrowheads="1"/>
          </p:cNvSpPr>
          <p:nvPr>
            <p:ph idx="1"/>
          </p:nvPr>
        </p:nvSpPr>
        <p:spPr>
          <a:xfrm>
            <a:off x="0" y="1219200"/>
            <a:ext cx="8991600" cy="5638800"/>
          </a:xfrm>
        </p:spPr>
        <p:txBody>
          <a:bodyPr/>
          <a:lstStyle/>
          <a:p>
            <a:pPr algn="ctr" eaLnBrk="1" hangingPunct="1">
              <a:lnSpc>
                <a:spcPct val="90000"/>
              </a:lnSpc>
              <a:buFont typeface="Wingdings" pitchFamily="2" charset="2"/>
              <a:buNone/>
            </a:pPr>
            <a:r>
              <a:rPr lang="en-US" sz="5400" smtClean="0">
                <a:solidFill>
                  <a:srgbClr val="FFFF00"/>
                </a:solidFill>
                <a:latin typeface="AR JULIAN" pitchFamily="2" charset="0"/>
              </a:rPr>
              <a:t>Inspection/Palpation</a:t>
            </a:r>
            <a:endParaRPr lang="en-US" sz="4000" smtClean="0"/>
          </a:p>
          <a:p>
            <a:pPr algn="just" eaLnBrk="1" hangingPunct="1"/>
            <a:r>
              <a:rPr lang="en-US" sz="4000" smtClean="0"/>
              <a:t>↑RR breathing pattern</a:t>
            </a:r>
          </a:p>
          <a:p>
            <a:pPr algn="just" eaLnBrk="1" hangingPunct="1"/>
            <a:r>
              <a:rPr lang="en-US" sz="4000" smtClean="0"/>
              <a:t>Use of accessory muscles</a:t>
            </a:r>
          </a:p>
          <a:p>
            <a:pPr algn="just" eaLnBrk="1" hangingPunct="1"/>
            <a:r>
              <a:rPr lang="en-US" sz="4000" smtClean="0"/>
              <a:t>Cyanosis , flapping tremors</a:t>
            </a:r>
          </a:p>
          <a:p>
            <a:pPr algn="just" eaLnBrk="1" hangingPunct="1"/>
            <a:r>
              <a:rPr lang="en-US" sz="4000" smtClean="0"/>
              <a:t>Barrel chest ,tracheal tug</a:t>
            </a:r>
          </a:p>
          <a:p>
            <a:pPr algn="just" eaLnBrk="1" hangingPunct="1"/>
            <a:r>
              <a:rPr lang="en-US" sz="4000" smtClean="0"/>
              <a:t>Litten ‘s sign,</a:t>
            </a:r>
          </a:p>
          <a:p>
            <a:pPr algn="just" eaLnBrk="1" hangingPunct="1"/>
            <a:r>
              <a:rPr lang="en-US" sz="4000" smtClean="0"/>
              <a:t>Bilateral Diminished chest expansion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صورة ذات صلة"/>
          <p:cNvPicPr>
            <a:picLocks noChangeAspect="1" noChangeArrowheads="1"/>
          </p:cNvPicPr>
          <p:nvPr/>
        </p:nvPicPr>
        <p:blipFill>
          <a:blip r:embed="rId2"/>
          <a:srcRect/>
          <a:stretch>
            <a:fillRect/>
          </a:stretch>
        </p:blipFill>
        <p:spPr bwMode="auto">
          <a:xfrm>
            <a:off x="0" y="76200"/>
            <a:ext cx="8991600" cy="6748463"/>
          </a:xfrm>
          <a:prstGeom prst="rect">
            <a:avLst/>
          </a:prstGeom>
          <a:noFill/>
          <a:ln w="9525">
            <a:noFill/>
            <a:miter lim="800000"/>
            <a:headEnd/>
            <a:tailEnd/>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301625"/>
            <a:ext cx="9144000" cy="6556375"/>
          </a:xfrm>
          <a:prstGeom prst="rect">
            <a:avLst/>
          </a:prstGeom>
          <a:noFill/>
          <a:ln w="9525">
            <a:noFill/>
            <a:miter lim="800000"/>
            <a:headEnd/>
            <a:tailEnd/>
          </a:ln>
        </p:spPr>
        <p:txBody>
          <a:bodyPr>
            <a:spAutoFit/>
          </a:bodyPr>
          <a:lstStyle/>
          <a:p>
            <a:pPr algn="just" rtl="0"/>
            <a:r>
              <a:rPr lang="en-US" altLang="zh-CN" sz="2800" i="1" u="sng">
                <a:solidFill>
                  <a:srgbClr val="99FF66"/>
                </a:solidFill>
                <a:latin typeface="Verdana" pitchFamily="34" charset="0"/>
              </a:rPr>
              <a:t>*Percussion :</a:t>
            </a:r>
          </a:p>
          <a:p>
            <a:pPr algn="just" rtl="0"/>
            <a:endParaRPr lang="en-US" altLang="zh-CN" sz="2800" i="1" u="sng">
              <a:solidFill>
                <a:srgbClr val="99FF66"/>
              </a:solidFill>
              <a:latin typeface="Verdana" pitchFamily="34" charset="0"/>
            </a:endParaRPr>
          </a:p>
          <a:p>
            <a:pPr algn="just" rtl="0">
              <a:buFont typeface="Wingdings" pitchFamily="2" charset="2"/>
              <a:buChar char="§"/>
            </a:pPr>
            <a:r>
              <a:rPr lang="en-US" altLang="zh-CN" sz="2800">
                <a:latin typeface="Verdana" pitchFamily="34" charset="0"/>
              </a:rPr>
              <a:t>Hyperresonant  </a:t>
            </a:r>
          </a:p>
          <a:p>
            <a:pPr algn="just" rtl="0">
              <a:buFont typeface="Wingdings" pitchFamily="2" charset="2"/>
              <a:buChar char="§"/>
            </a:pPr>
            <a:r>
              <a:rPr lang="en-US" altLang="zh-CN" sz="2800">
                <a:latin typeface="Verdana" pitchFamily="34" charset="0"/>
              </a:rPr>
              <a:t>depressed diaphragm,</a:t>
            </a:r>
          </a:p>
          <a:p>
            <a:pPr algn="just" rtl="0">
              <a:buFont typeface="Wingdings" pitchFamily="2" charset="2"/>
              <a:buChar char="§"/>
            </a:pPr>
            <a:r>
              <a:rPr lang="en-US" altLang="zh-CN" sz="2800">
                <a:latin typeface="Verdana" pitchFamily="34" charset="0"/>
              </a:rPr>
              <a:t>diminution of the area of absolute cardiac dullness.</a:t>
            </a:r>
          </a:p>
          <a:p>
            <a:pPr algn="just" rtl="0"/>
            <a:endParaRPr lang="en-US" altLang="zh-CN" sz="2800">
              <a:latin typeface="Verdana" pitchFamily="34" charset="0"/>
            </a:endParaRPr>
          </a:p>
          <a:p>
            <a:pPr algn="just" rtl="0"/>
            <a:r>
              <a:rPr lang="en-US" altLang="zh-CN" sz="2800" i="1" u="sng">
                <a:solidFill>
                  <a:srgbClr val="99FF66"/>
                </a:solidFill>
                <a:latin typeface="Verdana" pitchFamily="34" charset="0"/>
              </a:rPr>
              <a:t>*Auscultation:</a:t>
            </a:r>
          </a:p>
          <a:p>
            <a:pPr algn="just" rtl="0"/>
            <a:endParaRPr lang="en-US" altLang="zh-CN" sz="2800" i="1" u="sng">
              <a:solidFill>
                <a:srgbClr val="99FF66"/>
              </a:solidFill>
              <a:latin typeface="Verdana" pitchFamily="34" charset="0"/>
            </a:endParaRPr>
          </a:p>
          <a:p>
            <a:pPr algn="just" rtl="0">
              <a:buFont typeface="Wingdings" pitchFamily="2" charset="2"/>
              <a:buChar char="§"/>
            </a:pPr>
            <a:r>
              <a:rPr lang="en-US" altLang="zh-CN" sz="2800">
                <a:latin typeface="Verdana" pitchFamily="34" charset="0"/>
              </a:rPr>
              <a:t> Prolonged expiration ；</a:t>
            </a:r>
          </a:p>
          <a:p>
            <a:pPr algn="just" rtl="0">
              <a:buFont typeface="Wingdings" pitchFamily="2" charset="2"/>
              <a:buChar char="§"/>
            </a:pPr>
            <a:r>
              <a:rPr lang="en-US" altLang="zh-CN" sz="2800">
                <a:latin typeface="Verdana" pitchFamily="34" charset="0"/>
              </a:rPr>
              <a:t> reduced breath sounds;</a:t>
            </a:r>
          </a:p>
          <a:p>
            <a:pPr algn="l" rtl="0">
              <a:buFont typeface="Wingdings" pitchFamily="2" charset="2"/>
              <a:buChar char="§"/>
            </a:pPr>
            <a:r>
              <a:rPr lang="en-US" altLang="zh-CN" sz="2800">
                <a:latin typeface="Verdana" pitchFamily="34" charset="0"/>
              </a:rPr>
              <a:t>The presence of wheezing during quiet breathing</a:t>
            </a:r>
          </a:p>
          <a:p>
            <a:pPr algn="l" rtl="0">
              <a:buFont typeface="Wingdings" pitchFamily="2" charset="2"/>
              <a:buChar char="§"/>
            </a:pPr>
            <a:r>
              <a:rPr lang="en-US" altLang="zh-CN" sz="2800">
                <a:latin typeface="Verdana" pitchFamily="34" charset="0"/>
              </a:rPr>
              <a:t> Crackle can be heard if infection exist.</a:t>
            </a:r>
          </a:p>
          <a:p>
            <a:pPr algn="just" rtl="0">
              <a:buFont typeface="Wingdings" pitchFamily="2" charset="2"/>
              <a:buChar char="§"/>
            </a:pPr>
            <a:r>
              <a:rPr lang="en-US" altLang="zh-CN" sz="2800">
                <a:latin typeface="Verdana" pitchFamily="34" charset="0"/>
              </a:rPr>
              <a:t>The heart sounds are best heard over the xiphoid area.</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02" name="Freeform 2"/>
          <p:cNvSpPr>
            <a:spLocks/>
          </p:cNvSpPr>
          <p:nvPr/>
        </p:nvSpPr>
        <p:spPr bwMode="auto">
          <a:xfrm>
            <a:off x="2505075" y="5645150"/>
            <a:ext cx="3521075" cy="836613"/>
          </a:xfrm>
          <a:custGeom>
            <a:avLst/>
            <a:gdLst/>
            <a:ahLst/>
            <a:cxnLst>
              <a:cxn ang="0">
                <a:pos x="79" y="0"/>
              </a:cxn>
              <a:cxn ang="0">
                <a:pos x="62" y="2"/>
              </a:cxn>
              <a:cxn ang="0">
                <a:pos x="48" y="8"/>
              </a:cxn>
              <a:cxn ang="0">
                <a:pos x="35" y="16"/>
              </a:cxn>
              <a:cxn ang="0">
                <a:pos x="23" y="26"/>
              </a:cxn>
              <a:cxn ang="0">
                <a:pos x="14" y="40"/>
              </a:cxn>
              <a:cxn ang="0">
                <a:pos x="7" y="54"/>
              </a:cxn>
              <a:cxn ang="0">
                <a:pos x="1" y="70"/>
              </a:cxn>
              <a:cxn ang="0">
                <a:pos x="0" y="89"/>
              </a:cxn>
              <a:cxn ang="0">
                <a:pos x="0" y="440"/>
              </a:cxn>
              <a:cxn ang="0">
                <a:pos x="1" y="458"/>
              </a:cxn>
              <a:cxn ang="0">
                <a:pos x="7" y="475"/>
              </a:cxn>
              <a:cxn ang="0">
                <a:pos x="14" y="489"/>
              </a:cxn>
              <a:cxn ang="0">
                <a:pos x="23" y="503"/>
              </a:cxn>
              <a:cxn ang="0">
                <a:pos x="35" y="513"/>
              </a:cxn>
              <a:cxn ang="0">
                <a:pos x="48" y="521"/>
              </a:cxn>
              <a:cxn ang="0">
                <a:pos x="62" y="525"/>
              </a:cxn>
              <a:cxn ang="0">
                <a:pos x="79" y="527"/>
              </a:cxn>
              <a:cxn ang="0">
                <a:pos x="2419" y="527"/>
              </a:cxn>
              <a:cxn ang="0">
                <a:pos x="2435" y="525"/>
              </a:cxn>
              <a:cxn ang="0">
                <a:pos x="2449" y="521"/>
              </a:cxn>
              <a:cxn ang="0">
                <a:pos x="2462" y="513"/>
              </a:cxn>
              <a:cxn ang="0">
                <a:pos x="2475" y="503"/>
              </a:cxn>
              <a:cxn ang="0">
                <a:pos x="2484" y="489"/>
              </a:cxn>
              <a:cxn ang="0">
                <a:pos x="2491" y="475"/>
              </a:cxn>
              <a:cxn ang="0">
                <a:pos x="2494" y="458"/>
              </a:cxn>
              <a:cxn ang="0">
                <a:pos x="2496" y="440"/>
              </a:cxn>
              <a:cxn ang="0">
                <a:pos x="2496" y="89"/>
              </a:cxn>
              <a:cxn ang="0">
                <a:pos x="2494" y="70"/>
              </a:cxn>
              <a:cxn ang="0">
                <a:pos x="2491" y="54"/>
              </a:cxn>
              <a:cxn ang="0">
                <a:pos x="2484" y="40"/>
              </a:cxn>
              <a:cxn ang="0">
                <a:pos x="2475" y="26"/>
              </a:cxn>
              <a:cxn ang="0">
                <a:pos x="2462" y="16"/>
              </a:cxn>
              <a:cxn ang="0">
                <a:pos x="2449" y="8"/>
              </a:cxn>
              <a:cxn ang="0">
                <a:pos x="2435" y="2"/>
              </a:cxn>
              <a:cxn ang="0">
                <a:pos x="2419" y="0"/>
              </a:cxn>
              <a:cxn ang="0">
                <a:pos x="79" y="0"/>
              </a:cxn>
            </a:cxnLst>
            <a:rect l="0" t="0" r="r" b="b"/>
            <a:pathLst>
              <a:path w="2496" h="527">
                <a:moveTo>
                  <a:pt x="79" y="0"/>
                </a:moveTo>
                <a:lnTo>
                  <a:pt x="62" y="2"/>
                </a:lnTo>
                <a:lnTo>
                  <a:pt x="48" y="8"/>
                </a:lnTo>
                <a:lnTo>
                  <a:pt x="35" y="16"/>
                </a:lnTo>
                <a:lnTo>
                  <a:pt x="23" y="26"/>
                </a:lnTo>
                <a:lnTo>
                  <a:pt x="14" y="40"/>
                </a:lnTo>
                <a:lnTo>
                  <a:pt x="7" y="54"/>
                </a:lnTo>
                <a:lnTo>
                  <a:pt x="1" y="70"/>
                </a:lnTo>
                <a:lnTo>
                  <a:pt x="0" y="89"/>
                </a:lnTo>
                <a:lnTo>
                  <a:pt x="0" y="440"/>
                </a:lnTo>
                <a:lnTo>
                  <a:pt x="1" y="458"/>
                </a:lnTo>
                <a:lnTo>
                  <a:pt x="7" y="475"/>
                </a:lnTo>
                <a:lnTo>
                  <a:pt x="14" y="489"/>
                </a:lnTo>
                <a:lnTo>
                  <a:pt x="23" y="503"/>
                </a:lnTo>
                <a:lnTo>
                  <a:pt x="35" y="513"/>
                </a:lnTo>
                <a:lnTo>
                  <a:pt x="48" y="521"/>
                </a:lnTo>
                <a:lnTo>
                  <a:pt x="62" y="525"/>
                </a:lnTo>
                <a:lnTo>
                  <a:pt x="79" y="527"/>
                </a:lnTo>
                <a:lnTo>
                  <a:pt x="2419" y="527"/>
                </a:lnTo>
                <a:lnTo>
                  <a:pt x="2435" y="525"/>
                </a:lnTo>
                <a:lnTo>
                  <a:pt x="2449" y="521"/>
                </a:lnTo>
                <a:lnTo>
                  <a:pt x="2462" y="513"/>
                </a:lnTo>
                <a:lnTo>
                  <a:pt x="2475" y="503"/>
                </a:lnTo>
                <a:lnTo>
                  <a:pt x="2484" y="489"/>
                </a:lnTo>
                <a:lnTo>
                  <a:pt x="2491" y="475"/>
                </a:lnTo>
                <a:lnTo>
                  <a:pt x="2494" y="458"/>
                </a:lnTo>
                <a:lnTo>
                  <a:pt x="2496" y="440"/>
                </a:lnTo>
                <a:lnTo>
                  <a:pt x="2496" y="89"/>
                </a:lnTo>
                <a:lnTo>
                  <a:pt x="2494" y="70"/>
                </a:lnTo>
                <a:lnTo>
                  <a:pt x="2491" y="54"/>
                </a:lnTo>
                <a:lnTo>
                  <a:pt x="2484" y="40"/>
                </a:lnTo>
                <a:lnTo>
                  <a:pt x="2475" y="26"/>
                </a:lnTo>
                <a:lnTo>
                  <a:pt x="2462" y="16"/>
                </a:lnTo>
                <a:lnTo>
                  <a:pt x="2449" y="8"/>
                </a:lnTo>
                <a:lnTo>
                  <a:pt x="2435" y="2"/>
                </a:lnTo>
                <a:lnTo>
                  <a:pt x="2419" y="0"/>
                </a:lnTo>
                <a:lnTo>
                  <a:pt x="79" y="0"/>
                </a:lnTo>
                <a:close/>
              </a:path>
            </a:pathLst>
          </a:custGeom>
          <a:solidFill>
            <a:srgbClr val="FF3300"/>
          </a:solidFill>
          <a:ln w="9525">
            <a:noFill/>
            <a:round/>
            <a:headEnd/>
            <a:tailEnd/>
          </a:ln>
          <a:effectLst>
            <a:outerShdw dist="53882" dir="2700000" algn="ctr" rotWithShape="0">
              <a:srgbClr val="000000"/>
            </a:outerShdw>
          </a:effectLst>
        </p:spPr>
        <p:txBody>
          <a:bodyPr/>
          <a:lstStyle/>
          <a:p>
            <a:pPr>
              <a:defRPr/>
            </a:pPr>
            <a:endParaRPr lang="en-US"/>
          </a:p>
        </p:txBody>
      </p:sp>
      <p:sp>
        <p:nvSpPr>
          <p:cNvPr id="358403" name="Freeform 3"/>
          <p:cNvSpPr>
            <a:spLocks/>
          </p:cNvSpPr>
          <p:nvPr/>
        </p:nvSpPr>
        <p:spPr bwMode="auto">
          <a:xfrm>
            <a:off x="457200" y="2130425"/>
            <a:ext cx="3638550" cy="2206625"/>
          </a:xfrm>
          <a:custGeom>
            <a:avLst/>
            <a:gdLst/>
            <a:ahLst/>
            <a:cxnLst>
              <a:cxn ang="0">
                <a:pos x="206" y="0"/>
              </a:cxn>
              <a:cxn ang="0">
                <a:pos x="185" y="2"/>
              </a:cxn>
              <a:cxn ang="0">
                <a:pos x="165" y="4"/>
              </a:cxn>
              <a:cxn ang="0">
                <a:pos x="145" y="10"/>
              </a:cxn>
              <a:cxn ang="0">
                <a:pos x="125" y="18"/>
              </a:cxn>
              <a:cxn ang="0">
                <a:pos x="91" y="38"/>
              </a:cxn>
              <a:cxn ang="0">
                <a:pos x="61" y="67"/>
              </a:cxn>
              <a:cxn ang="0">
                <a:pos x="35" y="101"/>
              </a:cxn>
              <a:cxn ang="0">
                <a:pos x="16" y="141"/>
              </a:cxn>
              <a:cxn ang="0">
                <a:pos x="8" y="161"/>
              </a:cxn>
              <a:cxn ang="0">
                <a:pos x="3" y="184"/>
              </a:cxn>
              <a:cxn ang="0">
                <a:pos x="1" y="206"/>
              </a:cxn>
              <a:cxn ang="0">
                <a:pos x="0" y="230"/>
              </a:cxn>
              <a:cxn ang="0">
                <a:pos x="0" y="1160"/>
              </a:cxn>
              <a:cxn ang="0">
                <a:pos x="1" y="1184"/>
              </a:cxn>
              <a:cxn ang="0">
                <a:pos x="3" y="1206"/>
              </a:cxn>
              <a:cxn ang="0">
                <a:pos x="8" y="1228"/>
              </a:cxn>
              <a:cxn ang="0">
                <a:pos x="16" y="1249"/>
              </a:cxn>
              <a:cxn ang="0">
                <a:pos x="35" y="1289"/>
              </a:cxn>
              <a:cxn ang="0">
                <a:pos x="61" y="1323"/>
              </a:cxn>
              <a:cxn ang="0">
                <a:pos x="91" y="1352"/>
              </a:cxn>
              <a:cxn ang="0">
                <a:pos x="125" y="1372"/>
              </a:cxn>
              <a:cxn ang="0">
                <a:pos x="145" y="1380"/>
              </a:cxn>
              <a:cxn ang="0">
                <a:pos x="165" y="1386"/>
              </a:cxn>
              <a:cxn ang="0">
                <a:pos x="185" y="1388"/>
              </a:cxn>
              <a:cxn ang="0">
                <a:pos x="206" y="1390"/>
              </a:cxn>
              <a:cxn ang="0">
                <a:pos x="1458" y="1390"/>
              </a:cxn>
              <a:cxn ang="0">
                <a:pos x="1479" y="1388"/>
              </a:cxn>
              <a:cxn ang="0">
                <a:pos x="1499" y="1386"/>
              </a:cxn>
              <a:cxn ang="0">
                <a:pos x="1519" y="1380"/>
              </a:cxn>
              <a:cxn ang="0">
                <a:pos x="1539" y="1372"/>
              </a:cxn>
              <a:cxn ang="0">
                <a:pos x="1573" y="1352"/>
              </a:cxn>
              <a:cxn ang="0">
                <a:pos x="1603" y="1323"/>
              </a:cxn>
              <a:cxn ang="0">
                <a:pos x="1629" y="1289"/>
              </a:cxn>
              <a:cxn ang="0">
                <a:pos x="1648" y="1249"/>
              </a:cxn>
              <a:cxn ang="0">
                <a:pos x="1655" y="1228"/>
              </a:cxn>
              <a:cxn ang="0">
                <a:pos x="1661" y="1206"/>
              </a:cxn>
              <a:cxn ang="0">
                <a:pos x="1663" y="1184"/>
              </a:cxn>
              <a:cxn ang="0">
                <a:pos x="1664" y="1160"/>
              </a:cxn>
              <a:cxn ang="0">
                <a:pos x="1664" y="230"/>
              </a:cxn>
              <a:cxn ang="0">
                <a:pos x="1663" y="206"/>
              </a:cxn>
              <a:cxn ang="0">
                <a:pos x="1661" y="184"/>
              </a:cxn>
              <a:cxn ang="0">
                <a:pos x="1655" y="161"/>
              </a:cxn>
              <a:cxn ang="0">
                <a:pos x="1648" y="141"/>
              </a:cxn>
              <a:cxn ang="0">
                <a:pos x="1629" y="101"/>
              </a:cxn>
              <a:cxn ang="0">
                <a:pos x="1603" y="67"/>
              </a:cxn>
              <a:cxn ang="0">
                <a:pos x="1573" y="38"/>
              </a:cxn>
              <a:cxn ang="0">
                <a:pos x="1539" y="18"/>
              </a:cxn>
              <a:cxn ang="0">
                <a:pos x="1519" y="10"/>
              </a:cxn>
              <a:cxn ang="0">
                <a:pos x="1499" y="4"/>
              </a:cxn>
              <a:cxn ang="0">
                <a:pos x="1479" y="2"/>
              </a:cxn>
              <a:cxn ang="0">
                <a:pos x="1458" y="0"/>
              </a:cxn>
              <a:cxn ang="0">
                <a:pos x="206" y="0"/>
              </a:cxn>
            </a:cxnLst>
            <a:rect l="0" t="0" r="r" b="b"/>
            <a:pathLst>
              <a:path w="1664" h="1390">
                <a:moveTo>
                  <a:pt x="206" y="0"/>
                </a:moveTo>
                <a:lnTo>
                  <a:pt x="185" y="2"/>
                </a:lnTo>
                <a:lnTo>
                  <a:pt x="165" y="4"/>
                </a:lnTo>
                <a:lnTo>
                  <a:pt x="145" y="10"/>
                </a:lnTo>
                <a:lnTo>
                  <a:pt x="125" y="18"/>
                </a:lnTo>
                <a:lnTo>
                  <a:pt x="91" y="38"/>
                </a:lnTo>
                <a:lnTo>
                  <a:pt x="61" y="67"/>
                </a:lnTo>
                <a:lnTo>
                  <a:pt x="35" y="101"/>
                </a:lnTo>
                <a:lnTo>
                  <a:pt x="16" y="141"/>
                </a:lnTo>
                <a:lnTo>
                  <a:pt x="8" y="161"/>
                </a:lnTo>
                <a:lnTo>
                  <a:pt x="3" y="184"/>
                </a:lnTo>
                <a:lnTo>
                  <a:pt x="1" y="206"/>
                </a:lnTo>
                <a:lnTo>
                  <a:pt x="0" y="230"/>
                </a:lnTo>
                <a:lnTo>
                  <a:pt x="0" y="1160"/>
                </a:lnTo>
                <a:lnTo>
                  <a:pt x="1" y="1184"/>
                </a:lnTo>
                <a:lnTo>
                  <a:pt x="3" y="1206"/>
                </a:lnTo>
                <a:lnTo>
                  <a:pt x="8" y="1228"/>
                </a:lnTo>
                <a:lnTo>
                  <a:pt x="16" y="1249"/>
                </a:lnTo>
                <a:lnTo>
                  <a:pt x="35" y="1289"/>
                </a:lnTo>
                <a:lnTo>
                  <a:pt x="61" y="1323"/>
                </a:lnTo>
                <a:lnTo>
                  <a:pt x="91" y="1352"/>
                </a:lnTo>
                <a:lnTo>
                  <a:pt x="125" y="1372"/>
                </a:lnTo>
                <a:lnTo>
                  <a:pt x="145" y="1380"/>
                </a:lnTo>
                <a:lnTo>
                  <a:pt x="165" y="1386"/>
                </a:lnTo>
                <a:lnTo>
                  <a:pt x="185" y="1388"/>
                </a:lnTo>
                <a:lnTo>
                  <a:pt x="206" y="1390"/>
                </a:lnTo>
                <a:lnTo>
                  <a:pt x="1458" y="1390"/>
                </a:lnTo>
                <a:lnTo>
                  <a:pt x="1479" y="1388"/>
                </a:lnTo>
                <a:lnTo>
                  <a:pt x="1499" y="1386"/>
                </a:lnTo>
                <a:lnTo>
                  <a:pt x="1519" y="1380"/>
                </a:lnTo>
                <a:lnTo>
                  <a:pt x="1539" y="1372"/>
                </a:lnTo>
                <a:lnTo>
                  <a:pt x="1573" y="1352"/>
                </a:lnTo>
                <a:lnTo>
                  <a:pt x="1603" y="1323"/>
                </a:lnTo>
                <a:lnTo>
                  <a:pt x="1629" y="1289"/>
                </a:lnTo>
                <a:lnTo>
                  <a:pt x="1648" y="1249"/>
                </a:lnTo>
                <a:lnTo>
                  <a:pt x="1655" y="1228"/>
                </a:lnTo>
                <a:lnTo>
                  <a:pt x="1661" y="1206"/>
                </a:lnTo>
                <a:lnTo>
                  <a:pt x="1663" y="1184"/>
                </a:lnTo>
                <a:lnTo>
                  <a:pt x="1664" y="1160"/>
                </a:lnTo>
                <a:lnTo>
                  <a:pt x="1664" y="230"/>
                </a:lnTo>
                <a:lnTo>
                  <a:pt x="1663" y="206"/>
                </a:lnTo>
                <a:lnTo>
                  <a:pt x="1661" y="184"/>
                </a:lnTo>
                <a:lnTo>
                  <a:pt x="1655" y="161"/>
                </a:lnTo>
                <a:lnTo>
                  <a:pt x="1648" y="141"/>
                </a:lnTo>
                <a:lnTo>
                  <a:pt x="1629" y="101"/>
                </a:lnTo>
                <a:lnTo>
                  <a:pt x="1603" y="67"/>
                </a:lnTo>
                <a:lnTo>
                  <a:pt x="1573" y="38"/>
                </a:lnTo>
                <a:lnTo>
                  <a:pt x="1539" y="18"/>
                </a:lnTo>
                <a:lnTo>
                  <a:pt x="1519" y="10"/>
                </a:lnTo>
                <a:lnTo>
                  <a:pt x="1499" y="4"/>
                </a:lnTo>
                <a:lnTo>
                  <a:pt x="1479" y="2"/>
                </a:lnTo>
                <a:lnTo>
                  <a:pt x="1458" y="0"/>
                </a:lnTo>
                <a:lnTo>
                  <a:pt x="206" y="0"/>
                </a:lnTo>
                <a:close/>
              </a:path>
            </a:pathLst>
          </a:custGeom>
          <a:solidFill>
            <a:srgbClr val="F08F00"/>
          </a:solidFill>
          <a:ln w="9525">
            <a:noFill/>
            <a:round/>
            <a:headEnd/>
            <a:tailEnd/>
          </a:ln>
          <a:effectLst>
            <a:outerShdw dist="53882" dir="2700000" algn="ctr" rotWithShape="0">
              <a:srgbClr val="000000"/>
            </a:outerShdw>
          </a:effectLst>
        </p:spPr>
        <p:txBody>
          <a:bodyPr/>
          <a:lstStyle/>
          <a:p>
            <a:pPr>
              <a:defRPr/>
            </a:pPr>
            <a:endParaRPr lang="en-US"/>
          </a:p>
        </p:txBody>
      </p:sp>
      <p:sp>
        <p:nvSpPr>
          <p:cNvPr id="31748" name="Rectangle 4"/>
          <p:cNvSpPr>
            <a:spLocks noChangeArrowheads="1"/>
          </p:cNvSpPr>
          <p:nvPr/>
        </p:nvSpPr>
        <p:spPr bwMode="auto">
          <a:xfrm>
            <a:off x="468313" y="2300288"/>
            <a:ext cx="2351087" cy="1895475"/>
          </a:xfrm>
          <a:prstGeom prst="rect">
            <a:avLst/>
          </a:prstGeom>
          <a:noFill/>
          <a:ln w="9525">
            <a:noFill/>
            <a:miter lim="800000"/>
            <a:headEnd/>
            <a:tailEnd/>
          </a:ln>
        </p:spPr>
        <p:txBody>
          <a:bodyPr/>
          <a:lstStyle/>
          <a:p>
            <a:endParaRPr lang="ar-EG"/>
          </a:p>
        </p:txBody>
      </p:sp>
      <p:sp>
        <p:nvSpPr>
          <p:cNvPr id="31749" name="Rectangle 5"/>
          <p:cNvSpPr>
            <a:spLocks noChangeArrowheads="1"/>
          </p:cNvSpPr>
          <p:nvPr/>
        </p:nvSpPr>
        <p:spPr bwMode="auto">
          <a:xfrm>
            <a:off x="1316038" y="2327275"/>
            <a:ext cx="1808162" cy="427038"/>
          </a:xfrm>
          <a:prstGeom prst="rect">
            <a:avLst/>
          </a:prstGeom>
          <a:noFill/>
          <a:ln w="9525">
            <a:noFill/>
            <a:miter lim="800000"/>
            <a:headEnd/>
            <a:tailEnd/>
          </a:ln>
        </p:spPr>
        <p:txBody>
          <a:bodyPr wrap="none" lIns="0" tIns="0" rIns="0" bIns="0">
            <a:spAutoFit/>
          </a:bodyPr>
          <a:lstStyle/>
          <a:p>
            <a:pPr rtl="0"/>
            <a:r>
              <a:rPr lang="en-US" altLang="ja-JP" sz="2800" b="1">
                <a:solidFill>
                  <a:srgbClr val="000000"/>
                </a:solidFill>
                <a:latin typeface="Arial" pitchFamily="34" charset="0"/>
                <a:ea typeface="MS PGothic" pitchFamily="34" charset="-128"/>
              </a:rPr>
              <a:t>SYMPTOMS</a:t>
            </a:r>
            <a:endParaRPr lang="en-US" altLang="ja-JP" sz="2800" b="1">
              <a:latin typeface="Arial" pitchFamily="34" charset="0"/>
              <a:ea typeface="MS PGothic" pitchFamily="34" charset="-128"/>
            </a:endParaRPr>
          </a:p>
        </p:txBody>
      </p:sp>
      <p:sp>
        <p:nvSpPr>
          <p:cNvPr id="358406" name="Rectangle 6"/>
          <p:cNvSpPr>
            <a:spLocks noChangeArrowheads="1"/>
          </p:cNvSpPr>
          <p:nvPr/>
        </p:nvSpPr>
        <p:spPr bwMode="auto">
          <a:xfrm>
            <a:off x="1631950" y="2776538"/>
            <a:ext cx="949325" cy="427037"/>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lgn="l" rtl="0">
              <a:defRPr/>
            </a:pPr>
            <a:r>
              <a:rPr lang="en-US" altLang="ja-JP" sz="2800" b="1">
                <a:solidFill>
                  <a:srgbClr val="FFFFFF"/>
                </a:solidFill>
                <a:latin typeface="Arial" pitchFamily="34" charset="0"/>
                <a:ea typeface="MS PGothic" pitchFamily="34" charset="-128"/>
              </a:rPr>
              <a:t>cough</a:t>
            </a:r>
            <a:endParaRPr lang="en-US" altLang="ja-JP" sz="2800" b="1">
              <a:latin typeface="Arial" pitchFamily="34" charset="0"/>
              <a:ea typeface="MS PGothic" pitchFamily="34" charset="-128"/>
            </a:endParaRPr>
          </a:p>
        </p:txBody>
      </p:sp>
      <p:sp>
        <p:nvSpPr>
          <p:cNvPr id="358407" name="Rectangle 7"/>
          <p:cNvSpPr>
            <a:spLocks noChangeArrowheads="1"/>
          </p:cNvSpPr>
          <p:nvPr/>
        </p:nvSpPr>
        <p:spPr bwMode="auto">
          <a:xfrm>
            <a:off x="1500188" y="3235325"/>
            <a:ext cx="1143000" cy="427038"/>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lgn="l" rtl="0">
              <a:defRPr/>
            </a:pPr>
            <a:r>
              <a:rPr lang="en-US" altLang="ja-JP" sz="2800" b="1">
                <a:solidFill>
                  <a:srgbClr val="FFFFFF"/>
                </a:solidFill>
                <a:latin typeface="Arial" pitchFamily="34" charset="0"/>
                <a:ea typeface="MS PGothic" pitchFamily="34" charset="-128"/>
              </a:rPr>
              <a:t>sputum</a:t>
            </a:r>
            <a:endParaRPr lang="en-US" altLang="ja-JP" sz="2800" b="1">
              <a:latin typeface="Arial" pitchFamily="34" charset="0"/>
              <a:ea typeface="MS PGothic" pitchFamily="34" charset="-128"/>
            </a:endParaRPr>
          </a:p>
        </p:txBody>
      </p:sp>
      <p:sp>
        <p:nvSpPr>
          <p:cNvPr id="358408" name="Rectangle 8"/>
          <p:cNvSpPr>
            <a:spLocks noChangeArrowheads="1"/>
          </p:cNvSpPr>
          <p:nvPr/>
        </p:nvSpPr>
        <p:spPr bwMode="auto">
          <a:xfrm>
            <a:off x="673100" y="3657600"/>
            <a:ext cx="2955925" cy="427038"/>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lgn="l" rtl="0">
              <a:defRPr/>
            </a:pPr>
            <a:r>
              <a:rPr lang="en-US" altLang="ja-JP" sz="2800" b="1">
                <a:solidFill>
                  <a:srgbClr val="FFFFFF"/>
                </a:solidFill>
                <a:latin typeface="Arial" pitchFamily="34" charset="0"/>
                <a:ea typeface="MS PGothic" pitchFamily="34" charset="-128"/>
              </a:rPr>
              <a:t>shortness of breath</a:t>
            </a:r>
            <a:endParaRPr lang="en-US" altLang="ja-JP" sz="2800" b="1">
              <a:latin typeface="Arial" pitchFamily="34" charset="0"/>
              <a:ea typeface="MS PGothic" pitchFamily="34" charset="-128"/>
            </a:endParaRPr>
          </a:p>
        </p:txBody>
      </p:sp>
      <p:sp>
        <p:nvSpPr>
          <p:cNvPr id="358409" name="Freeform 9"/>
          <p:cNvSpPr>
            <a:spLocks/>
          </p:cNvSpPr>
          <p:nvPr/>
        </p:nvSpPr>
        <p:spPr bwMode="auto">
          <a:xfrm>
            <a:off x="4572000" y="1893888"/>
            <a:ext cx="4419600" cy="2628900"/>
          </a:xfrm>
          <a:custGeom>
            <a:avLst/>
            <a:gdLst/>
            <a:ahLst/>
            <a:cxnLst>
              <a:cxn ang="0">
                <a:pos x="235" y="0"/>
              </a:cxn>
              <a:cxn ang="0">
                <a:pos x="212" y="2"/>
              </a:cxn>
              <a:cxn ang="0">
                <a:pos x="188" y="6"/>
              </a:cxn>
              <a:cxn ang="0">
                <a:pos x="165" y="12"/>
              </a:cxn>
              <a:cxn ang="0">
                <a:pos x="143" y="20"/>
              </a:cxn>
              <a:cxn ang="0">
                <a:pos x="124" y="32"/>
              </a:cxn>
              <a:cxn ang="0">
                <a:pos x="104" y="44"/>
              </a:cxn>
              <a:cxn ang="0">
                <a:pos x="70" y="77"/>
              </a:cxn>
              <a:cxn ang="0">
                <a:pos x="39" y="115"/>
              </a:cxn>
              <a:cxn ang="0">
                <a:pos x="28" y="137"/>
              </a:cxn>
              <a:cxn ang="0">
                <a:pos x="18" y="159"/>
              </a:cxn>
              <a:cxn ang="0">
                <a:pos x="10" y="184"/>
              </a:cxn>
              <a:cxn ang="0">
                <a:pos x="5" y="210"/>
              </a:cxn>
              <a:cxn ang="0">
                <a:pos x="1" y="236"/>
              </a:cxn>
              <a:cxn ang="0">
                <a:pos x="0" y="263"/>
              </a:cxn>
              <a:cxn ang="0">
                <a:pos x="0" y="1319"/>
              </a:cxn>
              <a:cxn ang="0">
                <a:pos x="1" y="1346"/>
              </a:cxn>
              <a:cxn ang="0">
                <a:pos x="5" y="1372"/>
              </a:cxn>
              <a:cxn ang="0">
                <a:pos x="10" y="1398"/>
              </a:cxn>
              <a:cxn ang="0">
                <a:pos x="18" y="1422"/>
              </a:cxn>
              <a:cxn ang="0">
                <a:pos x="28" y="1445"/>
              </a:cxn>
              <a:cxn ang="0">
                <a:pos x="39" y="1467"/>
              </a:cxn>
              <a:cxn ang="0">
                <a:pos x="70" y="1507"/>
              </a:cxn>
              <a:cxn ang="0">
                <a:pos x="104" y="1540"/>
              </a:cxn>
              <a:cxn ang="0">
                <a:pos x="124" y="1552"/>
              </a:cxn>
              <a:cxn ang="0">
                <a:pos x="143" y="1564"/>
              </a:cxn>
              <a:cxn ang="0">
                <a:pos x="165" y="1572"/>
              </a:cxn>
              <a:cxn ang="0">
                <a:pos x="188" y="1578"/>
              </a:cxn>
              <a:cxn ang="0">
                <a:pos x="212" y="1582"/>
              </a:cxn>
              <a:cxn ang="0">
                <a:pos x="235" y="1584"/>
              </a:cxn>
              <a:cxn ang="0">
                <a:pos x="2261" y="1584"/>
              </a:cxn>
              <a:cxn ang="0">
                <a:pos x="2286" y="1582"/>
              </a:cxn>
              <a:cxn ang="0">
                <a:pos x="2309" y="1578"/>
              </a:cxn>
              <a:cxn ang="0">
                <a:pos x="2331" y="1572"/>
              </a:cxn>
              <a:cxn ang="0">
                <a:pos x="2353" y="1564"/>
              </a:cxn>
              <a:cxn ang="0">
                <a:pos x="2374" y="1552"/>
              </a:cxn>
              <a:cxn ang="0">
                <a:pos x="2394" y="1540"/>
              </a:cxn>
              <a:cxn ang="0">
                <a:pos x="2428" y="1507"/>
              </a:cxn>
              <a:cxn ang="0">
                <a:pos x="2457" y="1467"/>
              </a:cxn>
              <a:cxn ang="0">
                <a:pos x="2467" y="1445"/>
              </a:cxn>
              <a:cxn ang="0">
                <a:pos x="2478" y="1422"/>
              </a:cxn>
              <a:cxn ang="0">
                <a:pos x="2485" y="1398"/>
              </a:cxn>
              <a:cxn ang="0">
                <a:pos x="2491" y="1372"/>
              </a:cxn>
              <a:cxn ang="0">
                <a:pos x="2494" y="1346"/>
              </a:cxn>
              <a:cxn ang="0">
                <a:pos x="2496" y="1319"/>
              </a:cxn>
              <a:cxn ang="0">
                <a:pos x="2496" y="263"/>
              </a:cxn>
              <a:cxn ang="0">
                <a:pos x="2494" y="236"/>
              </a:cxn>
              <a:cxn ang="0">
                <a:pos x="2491" y="210"/>
              </a:cxn>
              <a:cxn ang="0">
                <a:pos x="2485" y="184"/>
              </a:cxn>
              <a:cxn ang="0">
                <a:pos x="2478" y="159"/>
              </a:cxn>
              <a:cxn ang="0">
                <a:pos x="2467" y="137"/>
              </a:cxn>
              <a:cxn ang="0">
                <a:pos x="2457" y="115"/>
              </a:cxn>
              <a:cxn ang="0">
                <a:pos x="2428" y="77"/>
              </a:cxn>
              <a:cxn ang="0">
                <a:pos x="2394" y="44"/>
              </a:cxn>
              <a:cxn ang="0">
                <a:pos x="2374" y="32"/>
              </a:cxn>
              <a:cxn ang="0">
                <a:pos x="2353" y="20"/>
              </a:cxn>
              <a:cxn ang="0">
                <a:pos x="2331" y="12"/>
              </a:cxn>
              <a:cxn ang="0">
                <a:pos x="2309" y="6"/>
              </a:cxn>
              <a:cxn ang="0">
                <a:pos x="2286" y="2"/>
              </a:cxn>
              <a:cxn ang="0">
                <a:pos x="2261" y="0"/>
              </a:cxn>
              <a:cxn ang="0">
                <a:pos x="235" y="0"/>
              </a:cxn>
            </a:cxnLst>
            <a:rect l="0" t="0" r="r" b="b"/>
            <a:pathLst>
              <a:path w="2496" h="1584">
                <a:moveTo>
                  <a:pt x="235" y="0"/>
                </a:moveTo>
                <a:lnTo>
                  <a:pt x="212" y="2"/>
                </a:lnTo>
                <a:lnTo>
                  <a:pt x="188" y="6"/>
                </a:lnTo>
                <a:lnTo>
                  <a:pt x="165" y="12"/>
                </a:lnTo>
                <a:lnTo>
                  <a:pt x="143" y="20"/>
                </a:lnTo>
                <a:lnTo>
                  <a:pt x="124" y="32"/>
                </a:lnTo>
                <a:lnTo>
                  <a:pt x="104" y="44"/>
                </a:lnTo>
                <a:lnTo>
                  <a:pt x="70" y="77"/>
                </a:lnTo>
                <a:lnTo>
                  <a:pt x="39" y="115"/>
                </a:lnTo>
                <a:lnTo>
                  <a:pt x="28" y="137"/>
                </a:lnTo>
                <a:lnTo>
                  <a:pt x="18" y="159"/>
                </a:lnTo>
                <a:lnTo>
                  <a:pt x="10" y="184"/>
                </a:lnTo>
                <a:lnTo>
                  <a:pt x="5" y="210"/>
                </a:lnTo>
                <a:lnTo>
                  <a:pt x="1" y="236"/>
                </a:lnTo>
                <a:lnTo>
                  <a:pt x="0" y="263"/>
                </a:lnTo>
                <a:lnTo>
                  <a:pt x="0" y="1319"/>
                </a:lnTo>
                <a:lnTo>
                  <a:pt x="1" y="1346"/>
                </a:lnTo>
                <a:lnTo>
                  <a:pt x="5" y="1372"/>
                </a:lnTo>
                <a:lnTo>
                  <a:pt x="10" y="1398"/>
                </a:lnTo>
                <a:lnTo>
                  <a:pt x="18" y="1422"/>
                </a:lnTo>
                <a:lnTo>
                  <a:pt x="28" y="1445"/>
                </a:lnTo>
                <a:lnTo>
                  <a:pt x="39" y="1467"/>
                </a:lnTo>
                <a:lnTo>
                  <a:pt x="70" y="1507"/>
                </a:lnTo>
                <a:lnTo>
                  <a:pt x="104" y="1540"/>
                </a:lnTo>
                <a:lnTo>
                  <a:pt x="124" y="1552"/>
                </a:lnTo>
                <a:lnTo>
                  <a:pt x="143" y="1564"/>
                </a:lnTo>
                <a:lnTo>
                  <a:pt x="165" y="1572"/>
                </a:lnTo>
                <a:lnTo>
                  <a:pt x="188" y="1578"/>
                </a:lnTo>
                <a:lnTo>
                  <a:pt x="212" y="1582"/>
                </a:lnTo>
                <a:lnTo>
                  <a:pt x="235" y="1584"/>
                </a:lnTo>
                <a:lnTo>
                  <a:pt x="2261" y="1584"/>
                </a:lnTo>
                <a:lnTo>
                  <a:pt x="2286" y="1582"/>
                </a:lnTo>
                <a:lnTo>
                  <a:pt x="2309" y="1578"/>
                </a:lnTo>
                <a:lnTo>
                  <a:pt x="2331" y="1572"/>
                </a:lnTo>
                <a:lnTo>
                  <a:pt x="2353" y="1564"/>
                </a:lnTo>
                <a:lnTo>
                  <a:pt x="2374" y="1552"/>
                </a:lnTo>
                <a:lnTo>
                  <a:pt x="2394" y="1540"/>
                </a:lnTo>
                <a:lnTo>
                  <a:pt x="2428" y="1507"/>
                </a:lnTo>
                <a:lnTo>
                  <a:pt x="2457" y="1467"/>
                </a:lnTo>
                <a:lnTo>
                  <a:pt x="2467" y="1445"/>
                </a:lnTo>
                <a:lnTo>
                  <a:pt x="2478" y="1422"/>
                </a:lnTo>
                <a:lnTo>
                  <a:pt x="2485" y="1398"/>
                </a:lnTo>
                <a:lnTo>
                  <a:pt x="2491" y="1372"/>
                </a:lnTo>
                <a:lnTo>
                  <a:pt x="2494" y="1346"/>
                </a:lnTo>
                <a:lnTo>
                  <a:pt x="2496" y="1319"/>
                </a:lnTo>
                <a:lnTo>
                  <a:pt x="2496" y="263"/>
                </a:lnTo>
                <a:lnTo>
                  <a:pt x="2494" y="236"/>
                </a:lnTo>
                <a:lnTo>
                  <a:pt x="2491" y="210"/>
                </a:lnTo>
                <a:lnTo>
                  <a:pt x="2485" y="184"/>
                </a:lnTo>
                <a:lnTo>
                  <a:pt x="2478" y="159"/>
                </a:lnTo>
                <a:lnTo>
                  <a:pt x="2467" y="137"/>
                </a:lnTo>
                <a:lnTo>
                  <a:pt x="2457" y="115"/>
                </a:lnTo>
                <a:lnTo>
                  <a:pt x="2428" y="77"/>
                </a:lnTo>
                <a:lnTo>
                  <a:pt x="2394" y="44"/>
                </a:lnTo>
                <a:lnTo>
                  <a:pt x="2374" y="32"/>
                </a:lnTo>
                <a:lnTo>
                  <a:pt x="2353" y="20"/>
                </a:lnTo>
                <a:lnTo>
                  <a:pt x="2331" y="12"/>
                </a:lnTo>
                <a:lnTo>
                  <a:pt x="2309" y="6"/>
                </a:lnTo>
                <a:lnTo>
                  <a:pt x="2286" y="2"/>
                </a:lnTo>
                <a:lnTo>
                  <a:pt x="2261" y="0"/>
                </a:lnTo>
                <a:lnTo>
                  <a:pt x="235" y="0"/>
                </a:lnTo>
                <a:close/>
              </a:path>
            </a:pathLst>
          </a:custGeom>
          <a:solidFill>
            <a:srgbClr val="F08F00"/>
          </a:solidFill>
          <a:ln w="9525">
            <a:noFill/>
            <a:round/>
            <a:headEnd/>
            <a:tailEnd/>
          </a:ln>
          <a:effectLst>
            <a:outerShdw dist="53882" dir="2700000" algn="ctr" rotWithShape="0">
              <a:srgbClr val="000000"/>
            </a:outerShdw>
          </a:effectLst>
        </p:spPr>
        <p:txBody>
          <a:bodyPr/>
          <a:lstStyle/>
          <a:p>
            <a:pPr>
              <a:defRPr/>
            </a:pPr>
            <a:endParaRPr lang="en-US"/>
          </a:p>
        </p:txBody>
      </p:sp>
      <p:sp>
        <p:nvSpPr>
          <p:cNvPr id="31754" name="Rectangle 10"/>
          <p:cNvSpPr>
            <a:spLocks noChangeArrowheads="1"/>
          </p:cNvSpPr>
          <p:nvPr/>
        </p:nvSpPr>
        <p:spPr bwMode="auto">
          <a:xfrm>
            <a:off x="5119688" y="1982788"/>
            <a:ext cx="3556000" cy="2322512"/>
          </a:xfrm>
          <a:prstGeom prst="rect">
            <a:avLst/>
          </a:prstGeom>
          <a:noFill/>
          <a:ln w="9525">
            <a:noFill/>
            <a:miter lim="800000"/>
            <a:headEnd/>
            <a:tailEnd/>
          </a:ln>
        </p:spPr>
        <p:txBody>
          <a:bodyPr/>
          <a:lstStyle/>
          <a:p>
            <a:endParaRPr lang="ar-EG"/>
          </a:p>
        </p:txBody>
      </p:sp>
      <p:sp>
        <p:nvSpPr>
          <p:cNvPr id="31755" name="Rectangle 11"/>
          <p:cNvSpPr>
            <a:spLocks noChangeArrowheads="1"/>
          </p:cNvSpPr>
          <p:nvPr/>
        </p:nvSpPr>
        <p:spPr bwMode="auto">
          <a:xfrm>
            <a:off x="5259388" y="2047875"/>
            <a:ext cx="3122612" cy="768350"/>
          </a:xfrm>
          <a:prstGeom prst="rect">
            <a:avLst/>
          </a:prstGeom>
          <a:noFill/>
          <a:ln w="9525">
            <a:noFill/>
            <a:miter lim="800000"/>
            <a:headEnd/>
            <a:tailEnd/>
          </a:ln>
        </p:spPr>
        <p:txBody>
          <a:bodyPr wrap="none" lIns="0" tIns="0" rIns="0" bIns="0">
            <a:spAutoFit/>
          </a:bodyPr>
          <a:lstStyle/>
          <a:p>
            <a:pPr rtl="0">
              <a:lnSpc>
                <a:spcPct val="90000"/>
              </a:lnSpc>
            </a:pPr>
            <a:r>
              <a:rPr lang="en-US" altLang="ja-JP" sz="2800" b="1">
                <a:solidFill>
                  <a:srgbClr val="000000"/>
                </a:solidFill>
                <a:latin typeface="Arial" pitchFamily="34" charset="0"/>
                <a:ea typeface="MS PGothic" pitchFamily="34" charset="-128"/>
              </a:rPr>
              <a:t>EXPOSURE TO RISK</a:t>
            </a:r>
          </a:p>
          <a:p>
            <a:pPr rtl="0">
              <a:lnSpc>
                <a:spcPct val="90000"/>
              </a:lnSpc>
            </a:pPr>
            <a:r>
              <a:rPr lang="en-US" altLang="ja-JP" sz="2800" b="1">
                <a:solidFill>
                  <a:srgbClr val="000000"/>
                </a:solidFill>
                <a:latin typeface="Arial" pitchFamily="34" charset="0"/>
                <a:ea typeface="MS PGothic" pitchFamily="34" charset="-128"/>
              </a:rPr>
              <a:t>FACTORS </a:t>
            </a:r>
            <a:endParaRPr lang="en-US" altLang="ja-JP" sz="2400">
              <a:latin typeface="Times New Roman" pitchFamily="18" charset="0"/>
              <a:ea typeface="MS PGothic" pitchFamily="34" charset="-128"/>
            </a:endParaRPr>
          </a:p>
        </p:txBody>
      </p:sp>
      <p:sp>
        <p:nvSpPr>
          <p:cNvPr id="358412" name="Rectangle 12"/>
          <p:cNvSpPr>
            <a:spLocks noChangeArrowheads="1"/>
          </p:cNvSpPr>
          <p:nvPr/>
        </p:nvSpPr>
        <p:spPr bwMode="auto">
          <a:xfrm>
            <a:off x="6223000" y="2949575"/>
            <a:ext cx="1214438" cy="427038"/>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rtl="0">
              <a:defRPr/>
            </a:pPr>
            <a:r>
              <a:rPr lang="en-US" altLang="ja-JP" sz="2800" b="1">
                <a:solidFill>
                  <a:srgbClr val="FFFFFF"/>
                </a:solidFill>
                <a:latin typeface="Arial" pitchFamily="34" charset="0"/>
                <a:ea typeface="MS PGothic" pitchFamily="34" charset="-128"/>
              </a:rPr>
              <a:t>tobacco</a:t>
            </a:r>
            <a:endParaRPr lang="en-US" altLang="ja-JP" sz="2800">
              <a:latin typeface="Arial" pitchFamily="34" charset="0"/>
              <a:ea typeface="MS PGothic" pitchFamily="34" charset="-128"/>
            </a:endParaRPr>
          </a:p>
        </p:txBody>
      </p:sp>
      <p:sp>
        <p:nvSpPr>
          <p:cNvPr id="358413" name="Rectangle 13"/>
          <p:cNvSpPr>
            <a:spLocks noChangeArrowheads="1"/>
          </p:cNvSpPr>
          <p:nvPr/>
        </p:nvSpPr>
        <p:spPr bwMode="auto">
          <a:xfrm>
            <a:off x="5986463" y="3408363"/>
            <a:ext cx="1689100" cy="427037"/>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rtl="0">
              <a:defRPr/>
            </a:pPr>
            <a:r>
              <a:rPr lang="en-US" altLang="ja-JP" sz="2800" b="1">
                <a:solidFill>
                  <a:srgbClr val="FFFFFF"/>
                </a:solidFill>
                <a:latin typeface="Arial" pitchFamily="34" charset="0"/>
                <a:ea typeface="MS PGothic" pitchFamily="34" charset="-128"/>
              </a:rPr>
              <a:t>occupation</a:t>
            </a:r>
            <a:endParaRPr lang="en-US" altLang="ja-JP" sz="2800">
              <a:latin typeface="Arial" pitchFamily="34" charset="0"/>
              <a:ea typeface="MS PGothic" pitchFamily="34" charset="-128"/>
            </a:endParaRPr>
          </a:p>
        </p:txBody>
      </p:sp>
      <p:sp>
        <p:nvSpPr>
          <p:cNvPr id="358414" name="Rectangle 14"/>
          <p:cNvSpPr>
            <a:spLocks noChangeArrowheads="1"/>
          </p:cNvSpPr>
          <p:nvPr/>
        </p:nvSpPr>
        <p:spPr bwMode="auto">
          <a:xfrm>
            <a:off x="4986338" y="3863975"/>
            <a:ext cx="3689350" cy="427038"/>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rtl="0">
              <a:defRPr/>
            </a:pPr>
            <a:r>
              <a:rPr lang="en-US" altLang="ja-JP" sz="2800" b="1">
                <a:solidFill>
                  <a:srgbClr val="FFFFFF"/>
                </a:solidFill>
                <a:latin typeface="Arial" pitchFamily="34" charset="0"/>
                <a:ea typeface="MS PGothic" pitchFamily="34" charset="-128"/>
              </a:rPr>
              <a:t>indoor/outdoor pollution</a:t>
            </a:r>
            <a:endParaRPr lang="en-US" altLang="ja-JP" sz="2800">
              <a:latin typeface="Arial" pitchFamily="34" charset="0"/>
              <a:ea typeface="MS PGothic" pitchFamily="34" charset="-128"/>
            </a:endParaRPr>
          </a:p>
        </p:txBody>
      </p:sp>
      <p:sp>
        <p:nvSpPr>
          <p:cNvPr id="31759" name="Rectangle 15"/>
          <p:cNvSpPr>
            <a:spLocks noChangeArrowheads="1"/>
          </p:cNvSpPr>
          <p:nvPr/>
        </p:nvSpPr>
        <p:spPr bwMode="auto">
          <a:xfrm>
            <a:off x="2165350" y="5741988"/>
            <a:ext cx="3436938" cy="644525"/>
          </a:xfrm>
          <a:prstGeom prst="rect">
            <a:avLst/>
          </a:prstGeom>
          <a:noFill/>
          <a:ln w="9525">
            <a:noFill/>
            <a:miter lim="800000"/>
            <a:headEnd/>
            <a:tailEnd/>
          </a:ln>
        </p:spPr>
        <p:txBody>
          <a:bodyPr/>
          <a:lstStyle/>
          <a:p>
            <a:endParaRPr lang="ar-EG"/>
          </a:p>
        </p:txBody>
      </p:sp>
      <p:sp>
        <p:nvSpPr>
          <p:cNvPr id="358416" name="Rectangle 16"/>
          <p:cNvSpPr>
            <a:spLocks noChangeArrowheads="1"/>
          </p:cNvSpPr>
          <p:nvPr/>
        </p:nvSpPr>
        <p:spPr bwMode="auto">
          <a:xfrm>
            <a:off x="2947988" y="5789613"/>
            <a:ext cx="3022600" cy="549275"/>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lgn="l" rtl="0">
              <a:defRPr/>
            </a:pPr>
            <a:r>
              <a:rPr lang="en-US" altLang="ja-JP" sz="3600" b="1">
                <a:solidFill>
                  <a:schemeClr val="tx2"/>
                </a:solidFill>
                <a:latin typeface="Arial" pitchFamily="34" charset="0"/>
                <a:ea typeface="MS PGothic" pitchFamily="34" charset="-128"/>
              </a:rPr>
              <a:t>SPIROMETRY</a:t>
            </a:r>
            <a:endParaRPr lang="en-US" altLang="ja-JP" sz="2400">
              <a:solidFill>
                <a:schemeClr val="tx2"/>
              </a:solidFill>
              <a:latin typeface="Times New Roman" pitchFamily="18" charset="0"/>
              <a:ea typeface="MS PGothic" pitchFamily="34" charset="-128"/>
            </a:endParaRPr>
          </a:p>
        </p:txBody>
      </p:sp>
      <p:sp>
        <p:nvSpPr>
          <p:cNvPr id="31761" name="Rectangle 17"/>
          <p:cNvSpPr>
            <a:spLocks noChangeArrowheads="1"/>
          </p:cNvSpPr>
          <p:nvPr/>
        </p:nvSpPr>
        <p:spPr bwMode="auto">
          <a:xfrm>
            <a:off x="1265238" y="438150"/>
            <a:ext cx="6807200" cy="766763"/>
          </a:xfrm>
          <a:prstGeom prst="rect">
            <a:avLst/>
          </a:prstGeom>
          <a:noFill/>
          <a:ln w="9525">
            <a:noFill/>
            <a:miter lim="800000"/>
            <a:headEnd/>
            <a:tailEnd/>
          </a:ln>
        </p:spPr>
        <p:txBody>
          <a:bodyPr/>
          <a:lstStyle/>
          <a:p>
            <a:endParaRPr lang="ar-EG"/>
          </a:p>
        </p:txBody>
      </p:sp>
      <p:sp>
        <p:nvSpPr>
          <p:cNvPr id="358418" name="Rectangle 18"/>
          <p:cNvSpPr>
            <a:spLocks noChangeArrowheads="1"/>
          </p:cNvSpPr>
          <p:nvPr/>
        </p:nvSpPr>
        <p:spPr bwMode="auto">
          <a:xfrm>
            <a:off x="1752600" y="533400"/>
            <a:ext cx="5594350" cy="731838"/>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lgn="l" rtl="0">
              <a:defRPr/>
            </a:pPr>
            <a:r>
              <a:rPr lang="en-US" altLang="ja-JP" sz="4800" b="1">
                <a:solidFill>
                  <a:schemeClr val="accent2"/>
                </a:solidFill>
                <a:latin typeface="Arial" pitchFamily="34" charset="0"/>
                <a:ea typeface="MS PGothic" pitchFamily="34" charset="-128"/>
              </a:rPr>
              <a:t>Diagnosis of COPD</a:t>
            </a:r>
            <a:endParaRPr lang="en-US" altLang="ja-JP" sz="4800">
              <a:solidFill>
                <a:schemeClr val="accent2"/>
              </a:solidFill>
              <a:latin typeface="Arial" pitchFamily="34" charset="0"/>
              <a:ea typeface="MS PGothic" pitchFamily="34" charset="-128"/>
            </a:endParaRPr>
          </a:p>
        </p:txBody>
      </p:sp>
      <p:sp>
        <p:nvSpPr>
          <p:cNvPr id="358419" name="AutoShape 19"/>
          <p:cNvSpPr>
            <a:spLocks/>
          </p:cNvSpPr>
          <p:nvPr/>
        </p:nvSpPr>
        <p:spPr bwMode="auto">
          <a:xfrm rot="5400000">
            <a:off x="3949700" y="2709863"/>
            <a:ext cx="490538" cy="4157662"/>
          </a:xfrm>
          <a:prstGeom prst="rightBrace">
            <a:avLst>
              <a:gd name="adj1" fmla="val 70631"/>
              <a:gd name="adj2" fmla="val 50000"/>
            </a:avLst>
          </a:prstGeom>
          <a:noFill/>
          <a:ln w="28575">
            <a:solidFill>
              <a:srgbClr val="A5FF4B"/>
            </a:solidFill>
            <a:round/>
            <a:headEnd/>
            <a:tailEnd/>
          </a:ln>
          <a:effectLst>
            <a:outerShdw dist="17961" dir="2700000" algn="ctr" rotWithShape="0">
              <a:srgbClr val="000000"/>
            </a:outerShdw>
          </a:effectLst>
        </p:spPr>
        <p:txBody>
          <a:bodyPr wrap="none" anchor="ctr"/>
          <a:lstStyle/>
          <a:p>
            <a:pPr>
              <a:defRPr/>
            </a:pPr>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نتيجة بحث الصور عن ‪lung volumes and capacities‬‏"/>
          <p:cNvPicPr>
            <a:picLocks noChangeAspect="1" noChangeArrowheads="1"/>
          </p:cNvPicPr>
          <p:nvPr/>
        </p:nvPicPr>
        <p:blipFill>
          <a:blip r:embed="rId2"/>
          <a:srcRect/>
          <a:stretch>
            <a:fillRect/>
          </a:stretch>
        </p:blipFill>
        <p:spPr bwMode="auto">
          <a:xfrm>
            <a:off x="0" y="0"/>
            <a:ext cx="9037638" cy="6858000"/>
          </a:xfrm>
          <a:prstGeom prst="rect">
            <a:avLst/>
          </a:prstGeom>
          <a:noFill/>
          <a:ln w="9525">
            <a:noFill/>
            <a:miter lim="800000"/>
            <a:headEnd/>
            <a:tailEnd/>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762000" y="0"/>
            <a:ext cx="7772400" cy="914400"/>
          </a:xfrm>
          <a:solidFill>
            <a:schemeClr val="accent2">
              <a:lumMod val="75000"/>
            </a:schemeClr>
          </a:solidFill>
        </p:spPr>
        <p:txBody>
          <a:bodyPr/>
          <a:lstStyle/>
          <a:p>
            <a:pPr algn="ctr" eaLnBrk="1" fontAlgn="auto" hangingPunct="1">
              <a:spcAft>
                <a:spcPts val="0"/>
              </a:spcAft>
              <a:defRPr/>
            </a:pPr>
            <a:r>
              <a:rPr lang="en-US" sz="4800" b="1" dirty="0" err="1">
                <a:solidFill>
                  <a:schemeClr val="accent3">
                    <a:lumMod val="60000"/>
                    <a:lumOff val="40000"/>
                  </a:schemeClr>
                </a:solidFill>
              </a:rPr>
              <a:t>Spirometry</a:t>
            </a:r>
            <a:endParaRPr lang="en-US" sz="4800" b="1" dirty="0">
              <a:solidFill>
                <a:schemeClr val="accent3">
                  <a:lumMod val="60000"/>
                  <a:lumOff val="40000"/>
                </a:schemeClr>
              </a:solidFill>
            </a:endParaRPr>
          </a:p>
        </p:txBody>
      </p:sp>
      <p:pic>
        <p:nvPicPr>
          <p:cNvPr id="33795" name="Picture 5" descr="نتيجة بحث الصور عن ‪classification of copd,2017‬‏"/>
          <p:cNvPicPr>
            <a:picLocks noChangeAspect="1" noChangeArrowheads="1"/>
          </p:cNvPicPr>
          <p:nvPr/>
        </p:nvPicPr>
        <p:blipFill>
          <a:blip r:embed="rId2"/>
          <a:srcRect l="12633" t="19629" r="8421" b="13074"/>
          <a:stretch>
            <a:fillRect/>
          </a:stretch>
        </p:blipFill>
        <p:spPr bwMode="auto">
          <a:xfrm>
            <a:off x="333375" y="990600"/>
            <a:ext cx="8582025" cy="5721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a:xfrm>
            <a:off x="762000" y="152400"/>
            <a:ext cx="7086600" cy="917575"/>
          </a:xfrm>
          <a:solidFill>
            <a:schemeClr val="accent2">
              <a:lumMod val="75000"/>
            </a:schemeClr>
          </a:solidFill>
        </p:spPr>
        <p:txBody>
          <a:bodyPr anchor="b"/>
          <a:lstStyle/>
          <a:p>
            <a:pPr algn="ctr" eaLnBrk="1" fontAlgn="auto" hangingPunct="1">
              <a:spcAft>
                <a:spcPts val="0"/>
              </a:spcAft>
              <a:defRPr/>
            </a:pPr>
            <a:r>
              <a:rPr lang="en-US" altLang="zh-CN" sz="4800" b="1" dirty="0">
                <a:solidFill>
                  <a:schemeClr val="tx2">
                    <a:satMod val="200000"/>
                  </a:schemeClr>
                </a:solidFill>
                <a:ea typeface="SimSun" pitchFamily="2" charset="-122"/>
              </a:rPr>
              <a:t>Chest X-ray</a:t>
            </a:r>
          </a:p>
        </p:txBody>
      </p:sp>
      <p:sp>
        <p:nvSpPr>
          <p:cNvPr id="34819" name="Rectangle 3"/>
          <p:cNvSpPr>
            <a:spLocks noGrp="1" noChangeArrowheads="1"/>
          </p:cNvSpPr>
          <p:nvPr>
            <p:ph idx="4294967295"/>
          </p:nvPr>
        </p:nvSpPr>
        <p:spPr>
          <a:xfrm>
            <a:off x="228600" y="1143000"/>
            <a:ext cx="8534400" cy="5486400"/>
          </a:xfrm>
        </p:spPr>
        <p:txBody>
          <a:bodyPr/>
          <a:lstStyle/>
          <a:p>
            <a:pPr eaLnBrk="1" hangingPunct="1">
              <a:buFont typeface="Wingdings" pitchFamily="2" charset="2"/>
              <a:buChar char="ü"/>
            </a:pPr>
            <a:endParaRPr lang="en-US" altLang="zh-CN" sz="3600" smtClean="0"/>
          </a:p>
          <a:p>
            <a:pPr eaLnBrk="1" hangingPunct="1">
              <a:buFont typeface="Wingdings" pitchFamily="2" charset="2"/>
              <a:buChar char="ü"/>
            </a:pPr>
            <a:r>
              <a:rPr lang="en-US" altLang="zh-CN" sz="3600" smtClean="0"/>
              <a:t>Chest findings are also variable.</a:t>
            </a:r>
          </a:p>
          <a:p>
            <a:pPr eaLnBrk="1" hangingPunct="1">
              <a:buFont typeface="Wingdings" pitchFamily="2" charset="2"/>
              <a:buChar char="ü"/>
            </a:pPr>
            <a:r>
              <a:rPr lang="en-US" altLang="zh-CN" sz="3600" smtClean="0"/>
              <a:t>Marked over inflation is noted with flattend and low diaphragm</a:t>
            </a:r>
          </a:p>
          <a:p>
            <a:pPr eaLnBrk="1" hangingPunct="1">
              <a:buFont typeface="Wingdings" pitchFamily="2" charset="2"/>
              <a:buChar char="ü"/>
            </a:pPr>
            <a:r>
              <a:rPr lang="en-US" altLang="zh-CN" sz="3600" smtClean="0"/>
              <a:t>Intercostal space becomes widen </a:t>
            </a:r>
          </a:p>
          <a:p>
            <a:pPr eaLnBrk="1" hangingPunct="1">
              <a:buFont typeface="Wingdings" pitchFamily="2" charset="2"/>
              <a:buChar char="ü"/>
            </a:pPr>
            <a:r>
              <a:rPr lang="en-US" altLang="zh-CN" sz="3600" smtClean="0"/>
              <a:t>A horizontal pattern of ribs</a:t>
            </a:r>
          </a:p>
          <a:p>
            <a:pPr eaLnBrk="1" hangingPunct="1">
              <a:buFont typeface="Wingdings" pitchFamily="2" charset="2"/>
              <a:buChar char="ü"/>
            </a:pPr>
            <a:r>
              <a:rPr lang="en-US" altLang="zh-CN" sz="3600" smtClean="0"/>
              <a:t>A long thin heart shadow </a:t>
            </a:r>
          </a:p>
          <a:p>
            <a:pPr eaLnBrk="1" hangingPunct="1">
              <a:buFont typeface="Wingdings" pitchFamily="2" charset="2"/>
              <a:buChar char="ü"/>
            </a:pPr>
            <a:r>
              <a:rPr lang="en-US" altLang="zh-CN" sz="3600" smtClean="0"/>
              <a:t>Decreased markings of lung peripheral vessels</a:t>
            </a:r>
          </a:p>
          <a:p>
            <a:pPr eaLnBrk="1" hangingPunct="1">
              <a:buFont typeface="Wingdings" pitchFamily="2" charset="2"/>
              <a:buChar char="ü"/>
            </a:pPr>
            <a:endParaRPr lang="zh-CN" altLang="en-US" sz="360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1143000" y="152400"/>
            <a:ext cx="7239000" cy="762000"/>
          </a:xfrm>
          <a:solidFill>
            <a:schemeClr val="tx2">
              <a:lumMod val="25000"/>
            </a:schemeClr>
          </a:solidFill>
        </p:spPr>
        <p:txBody>
          <a:bodyPr anchor="b"/>
          <a:lstStyle/>
          <a:p>
            <a:pPr algn="ctr" eaLnBrk="1" fontAlgn="auto" hangingPunct="1">
              <a:spcAft>
                <a:spcPts val="0"/>
              </a:spcAft>
              <a:defRPr/>
            </a:pPr>
            <a:r>
              <a:rPr lang="en-US" altLang="zh-CN" sz="4800" b="1" dirty="0" smtClean="0">
                <a:solidFill>
                  <a:srgbClr val="FF99FF"/>
                </a:solidFill>
                <a:ea typeface="SimSun" pitchFamily="2" charset="-122"/>
              </a:rPr>
              <a:t>Chest </a:t>
            </a:r>
            <a:r>
              <a:rPr lang="en-US" altLang="zh-CN" sz="4800" b="1" dirty="0">
                <a:solidFill>
                  <a:srgbClr val="FF99FF"/>
                </a:solidFill>
                <a:ea typeface="SimSun" pitchFamily="2" charset="-122"/>
              </a:rPr>
              <a:t>X-Ray</a:t>
            </a:r>
            <a:endParaRPr lang="zh-CN" altLang="en-US" sz="4800" b="1" dirty="0">
              <a:solidFill>
                <a:srgbClr val="FF99FF"/>
              </a:solidFill>
              <a:ea typeface="SimSun" pitchFamily="2" charset="-122"/>
            </a:endParaRPr>
          </a:p>
        </p:txBody>
      </p:sp>
      <p:pic>
        <p:nvPicPr>
          <p:cNvPr id="35843" name="Picture 5" descr="emphysema-2"/>
          <p:cNvPicPr>
            <a:picLocks noChangeAspect="1" noChangeArrowheads="1"/>
          </p:cNvPicPr>
          <p:nvPr/>
        </p:nvPicPr>
        <p:blipFill>
          <a:blip r:embed="rId2"/>
          <a:srcRect/>
          <a:stretch>
            <a:fillRect/>
          </a:stretch>
        </p:blipFill>
        <p:spPr bwMode="auto">
          <a:xfrm>
            <a:off x="95250" y="1295400"/>
            <a:ext cx="4629150" cy="5053013"/>
          </a:xfrm>
          <a:prstGeom prst="rect">
            <a:avLst/>
          </a:prstGeom>
          <a:noFill/>
          <a:ln w="9525">
            <a:noFill/>
            <a:miter lim="800000"/>
            <a:headEnd/>
            <a:tailEnd/>
          </a:ln>
        </p:spPr>
      </p:pic>
      <p:pic>
        <p:nvPicPr>
          <p:cNvPr id="35844" name="Picture 6" descr="emphysema-1"/>
          <p:cNvPicPr>
            <a:picLocks noChangeAspect="1" noChangeArrowheads="1"/>
          </p:cNvPicPr>
          <p:nvPr/>
        </p:nvPicPr>
        <p:blipFill>
          <a:blip r:embed="rId3"/>
          <a:srcRect/>
          <a:stretch>
            <a:fillRect/>
          </a:stretch>
        </p:blipFill>
        <p:spPr bwMode="auto">
          <a:xfrm>
            <a:off x="4800600" y="1295400"/>
            <a:ext cx="4154488" cy="495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Rectangle 2"/>
          <p:cNvSpPr>
            <a:spLocks noGrp="1" noChangeArrowheads="1"/>
          </p:cNvSpPr>
          <p:nvPr>
            <p:ph type="title" idx="4294967295"/>
          </p:nvPr>
        </p:nvSpPr>
        <p:spPr>
          <a:xfrm>
            <a:off x="762000" y="0"/>
            <a:ext cx="7772400" cy="765175"/>
          </a:xfrm>
        </p:spPr>
        <p:txBody>
          <a:bodyPr anchor="b"/>
          <a:lstStyle/>
          <a:p>
            <a:pPr algn="ctr" eaLnBrk="1" fontAlgn="auto" hangingPunct="1">
              <a:spcAft>
                <a:spcPts val="0"/>
              </a:spcAft>
              <a:defRPr/>
            </a:pPr>
            <a:r>
              <a:rPr lang="en-US" altLang="zh-CN" b="1" dirty="0">
                <a:solidFill>
                  <a:srgbClr val="FF99FF"/>
                </a:solidFill>
                <a:ea typeface="SimSun" pitchFamily="2" charset="-122"/>
              </a:rPr>
              <a:t>C. </a:t>
            </a:r>
            <a:r>
              <a:rPr lang="en-US" altLang="zh-CN" b="1" dirty="0" smtClean="0">
                <a:solidFill>
                  <a:srgbClr val="FF99FF"/>
                </a:solidFill>
                <a:ea typeface="SimSun" pitchFamily="2" charset="-122"/>
              </a:rPr>
              <a:t>X-ray </a:t>
            </a:r>
            <a:r>
              <a:rPr lang="en-US" altLang="zh-CN" b="1" dirty="0">
                <a:solidFill>
                  <a:srgbClr val="FF99FF"/>
                </a:solidFill>
                <a:ea typeface="SimSun" pitchFamily="2" charset="-122"/>
              </a:rPr>
              <a:t>Ch Bronchitis</a:t>
            </a:r>
            <a:r>
              <a:rPr lang="en-US" altLang="zh-CN" dirty="0">
                <a:solidFill>
                  <a:schemeClr val="tx2">
                    <a:satMod val="200000"/>
                  </a:schemeClr>
                </a:solidFill>
                <a:ea typeface="SimSun" pitchFamily="2" charset="-122"/>
              </a:rPr>
              <a:t> </a:t>
            </a:r>
          </a:p>
        </p:txBody>
      </p:sp>
      <p:sp>
        <p:nvSpPr>
          <p:cNvPr id="36867" name="Rectangle 3"/>
          <p:cNvSpPr>
            <a:spLocks noGrp="1" noChangeArrowheads="1"/>
          </p:cNvSpPr>
          <p:nvPr>
            <p:ph type="body" sz="half" idx="4294967295"/>
          </p:nvPr>
        </p:nvSpPr>
        <p:spPr>
          <a:xfrm>
            <a:off x="381000" y="1066800"/>
            <a:ext cx="8458200" cy="1676400"/>
          </a:xfrm>
        </p:spPr>
        <p:txBody>
          <a:bodyPr/>
          <a:lstStyle/>
          <a:p>
            <a:pPr eaLnBrk="1" hangingPunct="1">
              <a:buFont typeface="Wingdings" pitchFamily="2" charset="2"/>
              <a:buChar char="§"/>
            </a:pPr>
            <a:r>
              <a:rPr lang="en-US" altLang="zh-CN" smtClean="0"/>
              <a:t>Non apparent abnormality </a:t>
            </a:r>
          </a:p>
          <a:p>
            <a:pPr eaLnBrk="1" hangingPunct="1">
              <a:buFont typeface="Wingdings" pitchFamily="2" charset="2"/>
              <a:buChar char="§"/>
            </a:pPr>
            <a:r>
              <a:rPr lang="en-US" altLang="zh-CN" smtClean="0"/>
              <a:t> Thickened and increased of the lung markings are noted.</a:t>
            </a:r>
          </a:p>
          <a:p>
            <a:pPr eaLnBrk="1" hangingPunct="1">
              <a:buFont typeface="Wingdings" pitchFamily="2" charset="2"/>
              <a:buChar char="§"/>
            </a:pPr>
            <a:endParaRPr lang="zh-CN" altLang="en-US" smtClean="0"/>
          </a:p>
        </p:txBody>
      </p:sp>
      <p:pic>
        <p:nvPicPr>
          <p:cNvPr id="36868" name="Picture 4" descr="7AA"/>
          <p:cNvPicPr>
            <a:picLocks noChangeAspect="1" noChangeArrowheads="1"/>
          </p:cNvPicPr>
          <p:nvPr>
            <p:ph type="body" sz="half" idx="4294967295"/>
          </p:nvPr>
        </p:nvPicPr>
        <p:blipFill>
          <a:blip r:embed="rId2">
            <a:lum bright="12000" contrast="18000"/>
          </a:blip>
          <a:srcRect/>
          <a:stretch>
            <a:fillRect/>
          </a:stretch>
        </p:blipFill>
        <p:spPr>
          <a:xfrm>
            <a:off x="1676400" y="2590800"/>
            <a:ext cx="5029200" cy="4038600"/>
          </a:xfr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صورة ذات صلة"/>
          <p:cNvPicPr>
            <a:picLocks noChangeAspect="1" noChangeArrowheads="1"/>
          </p:cNvPicPr>
          <p:nvPr/>
        </p:nvPicPr>
        <p:blipFill>
          <a:blip r:embed="rId2"/>
          <a:srcRect/>
          <a:stretch>
            <a:fillRect/>
          </a:stretch>
        </p:blipFill>
        <p:spPr bwMode="auto">
          <a:xfrm>
            <a:off x="9525" y="0"/>
            <a:ext cx="9134475" cy="6858000"/>
          </a:xfrm>
          <a:prstGeom prst="rect">
            <a:avLst/>
          </a:prstGeom>
          <a:noFill/>
          <a:ln w="9525">
            <a:noFill/>
            <a:miter lim="800000"/>
            <a:headEnd/>
            <a:tailEnd/>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Grp="1" noChangeArrowheads="1"/>
          </p:cNvSpPr>
          <p:nvPr>
            <p:ph type="title" idx="4294967295"/>
          </p:nvPr>
        </p:nvSpPr>
        <p:spPr>
          <a:xfrm>
            <a:off x="533400" y="304800"/>
            <a:ext cx="7772400" cy="993775"/>
          </a:xfrm>
          <a:solidFill>
            <a:schemeClr val="accent2">
              <a:lumMod val="20000"/>
              <a:lumOff val="80000"/>
            </a:schemeClr>
          </a:solidFill>
        </p:spPr>
        <p:txBody>
          <a:bodyPr anchor="b"/>
          <a:lstStyle/>
          <a:p>
            <a:pPr algn="ctr" eaLnBrk="1" fontAlgn="auto" hangingPunct="1">
              <a:spcAft>
                <a:spcPts val="0"/>
              </a:spcAft>
              <a:defRPr/>
            </a:pPr>
            <a:r>
              <a:rPr lang="en-US" altLang="zh-CN" b="1" dirty="0">
                <a:solidFill>
                  <a:srgbClr val="C00000"/>
                </a:solidFill>
                <a:ea typeface="SimSun" pitchFamily="2" charset="-122"/>
              </a:rPr>
              <a:t> </a:t>
            </a:r>
            <a:r>
              <a:rPr lang="en-US" altLang="zh-CN" b="1" dirty="0" smtClean="0">
                <a:solidFill>
                  <a:srgbClr val="C00000"/>
                </a:solidFill>
                <a:ea typeface="SimSun" pitchFamily="2" charset="-122"/>
              </a:rPr>
              <a:t>CT (</a:t>
            </a:r>
            <a:r>
              <a:rPr lang="en-US" altLang="zh-CN" b="1" dirty="0">
                <a:solidFill>
                  <a:srgbClr val="C00000"/>
                </a:solidFill>
                <a:ea typeface="SimSun" pitchFamily="2" charset="-122"/>
              </a:rPr>
              <a:t>Computed tomography) </a:t>
            </a:r>
            <a:endParaRPr lang="zh-CN" altLang="en-US" b="1" dirty="0">
              <a:solidFill>
                <a:srgbClr val="C00000"/>
              </a:solidFill>
              <a:ea typeface="SimSun" pitchFamily="2" charset="-122"/>
            </a:endParaRPr>
          </a:p>
        </p:txBody>
      </p:sp>
      <p:sp>
        <p:nvSpPr>
          <p:cNvPr id="37891" name="Rectangle 3"/>
          <p:cNvSpPr>
            <a:spLocks noGrp="1" noChangeArrowheads="1"/>
          </p:cNvSpPr>
          <p:nvPr>
            <p:ph type="body" idx="4294967295"/>
          </p:nvPr>
        </p:nvSpPr>
        <p:spPr>
          <a:xfrm>
            <a:off x="228600" y="1828800"/>
            <a:ext cx="8077200" cy="4267200"/>
          </a:xfrm>
        </p:spPr>
        <p:txBody>
          <a:bodyPr/>
          <a:lstStyle/>
          <a:p>
            <a:pPr algn="just" eaLnBrk="1" hangingPunct="1"/>
            <a:r>
              <a:rPr lang="en-US" altLang="zh-CN" sz="4400" smtClean="0"/>
              <a:t>greater sensitivity and specificity for emphysema than CXR , </a:t>
            </a:r>
            <a:r>
              <a:rPr lang="en-US" altLang="zh-CN" sz="4400" smtClean="0">
                <a:solidFill>
                  <a:srgbClr val="FFFF00"/>
                </a:solidFill>
              </a:rPr>
              <a:t>especially</a:t>
            </a:r>
            <a:r>
              <a:rPr lang="en-US" altLang="zh-CN" sz="4400" smtClean="0"/>
              <a:t> for the diagnosis of bronchiectasis and evaluation of bullous disease</a:t>
            </a:r>
            <a:endParaRPr lang="zh-CN" altLang="en-US" sz="440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a:xfrm>
            <a:off x="609600" y="0"/>
            <a:ext cx="7772400" cy="841375"/>
          </a:xfrm>
        </p:spPr>
        <p:txBody>
          <a:bodyPr anchor="b"/>
          <a:lstStyle/>
          <a:p>
            <a:pPr algn="ctr" eaLnBrk="1" fontAlgn="auto" hangingPunct="1">
              <a:spcAft>
                <a:spcPts val="0"/>
              </a:spcAft>
              <a:defRPr/>
            </a:pPr>
            <a:r>
              <a:rPr lang="en-US" altLang="zh-CN" sz="5400" b="1" dirty="0">
                <a:solidFill>
                  <a:srgbClr val="99FF66"/>
                </a:solidFill>
                <a:ea typeface="SimSun" pitchFamily="2" charset="-122"/>
              </a:rPr>
              <a:t>Computed </a:t>
            </a:r>
            <a:r>
              <a:rPr lang="en-US" altLang="zh-CN" sz="4800" b="1" dirty="0">
                <a:solidFill>
                  <a:srgbClr val="99FF66"/>
                </a:solidFill>
                <a:ea typeface="SimSun" pitchFamily="2" charset="-122"/>
              </a:rPr>
              <a:t>Tomography</a:t>
            </a:r>
            <a:endParaRPr lang="zh-CN" altLang="en-US" sz="4800" b="1" dirty="0">
              <a:solidFill>
                <a:srgbClr val="99FF66"/>
              </a:solidFill>
              <a:ea typeface="SimSun" pitchFamily="2" charset="-122"/>
            </a:endParaRPr>
          </a:p>
        </p:txBody>
      </p:sp>
      <p:pic>
        <p:nvPicPr>
          <p:cNvPr id="38915" name="Picture 6" descr="نتيجة بحث الصور عن ‪CT of copd‬‏"/>
          <p:cNvPicPr>
            <a:picLocks noChangeAspect="1" noChangeArrowheads="1"/>
          </p:cNvPicPr>
          <p:nvPr/>
        </p:nvPicPr>
        <p:blipFill>
          <a:blip r:embed="rId2"/>
          <a:srcRect/>
          <a:stretch>
            <a:fillRect/>
          </a:stretch>
        </p:blipFill>
        <p:spPr bwMode="auto">
          <a:xfrm>
            <a:off x="228600" y="1524000"/>
            <a:ext cx="8753475" cy="487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228600"/>
            <a:ext cx="7924800" cy="685800"/>
          </a:xfrm>
          <a:effectLst>
            <a:outerShdw dist="35921" dir="2700000" algn="ctr" rotWithShape="0">
              <a:srgbClr val="111111"/>
            </a:outerShdw>
          </a:effectLst>
        </p:spPr>
        <p:txBody>
          <a:bodyPr/>
          <a:lstStyle/>
          <a:p>
            <a:pPr eaLnBrk="1" fontAlgn="auto" hangingPunct="1">
              <a:spcAft>
                <a:spcPts val="0"/>
              </a:spcAft>
              <a:defRPr/>
            </a:pPr>
            <a:r>
              <a:rPr lang="en-US" dirty="0">
                <a:solidFill>
                  <a:schemeClr val="tx2">
                    <a:satMod val="200000"/>
                  </a:schemeClr>
                </a:solidFill>
              </a:rPr>
              <a:t>COPD</a:t>
            </a:r>
            <a:br>
              <a:rPr lang="en-US" dirty="0">
                <a:solidFill>
                  <a:schemeClr val="tx2">
                    <a:satMod val="200000"/>
                  </a:schemeClr>
                </a:solidFill>
              </a:rPr>
            </a:br>
            <a:r>
              <a:rPr lang="en-US" dirty="0">
                <a:solidFill>
                  <a:srgbClr val="FFCC99"/>
                </a:solidFill>
              </a:rPr>
              <a:t>Diagnostic </a:t>
            </a:r>
            <a:r>
              <a:rPr lang="en-US" dirty="0" smtClean="0">
                <a:solidFill>
                  <a:srgbClr val="FFCC99"/>
                </a:solidFill>
              </a:rPr>
              <a:t>Studies</a:t>
            </a:r>
            <a:br>
              <a:rPr lang="en-US" dirty="0" smtClean="0">
                <a:solidFill>
                  <a:srgbClr val="FFCC99"/>
                </a:solidFill>
              </a:rPr>
            </a:br>
            <a:r>
              <a:rPr lang="en-US" dirty="0" smtClean="0">
                <a:solidFill>
                  <a:srgbClr val="FFCC99"/>
                </a:solidFill>
              </a:rPr>
              <a:t/>
            </a:r>
            <a:br>
              <a:rPr lang="en-US" dirty="0" smtClean="0">
                <a:solidFill>
                  <a:srgbClr val="FFCC99"/>
                </a:solidFill>
              </a:rPr>
            </a:br>
            <a:endParaRPr lang="en-US" dirty="0">
              <a:solidFill>
                <a:srgbClr val="FFCC99"/>
              </a:solidFill>
            </a:endParaRPr>
          </a:p>
        </p:txBody>
      </p:sp>
      <p:sp>
        <p:nvSpPr>
          <p:cNvPr id="132099" name="Rectangle 3"/>
          <p:cNvSpPr>
            <a:spLocks noGrp="1" noChangeArrowheads="1"/>
          </p:cNvSpPr>
          <p:nvPr>
            <p:ph idx="1"/>
          </p:nvPr>
        </p:nvSpPr>
        <p:spPr>
          <a:xfrm>
            <a:off x="228600" y="1905000"/>
            <a:ext cx="8915400" cy="4648200"/>
          </a:xfrm>
          <a:effectLst>
            <a:outerShdw dist="35921" dir="2700000" algn="ctr" rotWithShape="0">
              <a:schemeClr val="bg1"/>
            </a:outerShdw>
          </a:effectLst>
        </p:spPr>
        <p:txBody>
          <a:bodyPr>
            <a:noAutofit/>
          </a:bodyPr>
          <a:lstStyle/>
          <a:p>
            <a:pPr marL="411480" eaLnBrk="1" fontAlgn="auto" hangingPunct="1">
              <a:spcAft>
                <a:spcPts val="0"/>
              </a:spcAft>
              <a:buFont typeface="Wingdings" pitchFamily="2" charset="2"/>
              <a:buChar char="§"/>
              <a:defRPr/>
            </a:pPr>
            <a:r>
              <a:rPr lang="en-US" sz="4000" dirty="0">
                <a:solidFill>
                  <a:srgbClr val="FFFF99"/>
                </a:solidFill>
              </a:rPr>
              <a:t>ABGs</a:t>
            </a:r>
          </a:p>
          <a:p>
            <a:pPr marL="740664" lvl="1" eaLnBrk="1" fontAlgn="auto" hangingPunct="1">
              <a:spcAft>
                <a:spcPts val="0"/>
              </a:spcAft>
              <a:buFont typeface="Wingdings" pitchFamily="2" charset="2"/>
              <a:buChar char="§"/>
              <a:defRPr/>
            </a:pPr>
            <a:r>
              <a:rPr lang="en-US" sz="4000" dirty="0">
                <a:sym typeface="Symbol" pitchFamily="18" charset="2"/>
              </a:rPr>
              <a:t></a:t>
            </a:r>
            <a:r>
              <a:rPr lang="en-US" sz="4000" dirty="0"/>
              <a:t> PaO</a:t>
            </a:r>
            <a:r>
              <a:rPr lang="en-US" sz="4000" baseline="-25000" dirty="0"/>
              <a:t>2</a:t>
            </a:r>
            <a:endParaRPr lang="en-US" sz="4000" dirty="0"/>
          </a:p>
          <a:p>
            <a:pPr marL="740664" lvl="1" eaLnBrk="1" fontAlgn="auto" hangingPunct="1">
              <a:spcAft>
                <a:spcPts val="0"/>
              </a:spcAft>
              <a:buFont typeface="Wingdings" pitchFamily="2" charset="2"/>
              <a:buChar char="§"/>
              <a:defRPr/>
            </a:pPr>
            <a:r>
              <a:rPr lang="en-US" sz="4000" dirty="0">
                <a:sym typeface="Symbol" pitchFamily="18" charset="2"/>
              </a:rPr>
              <a:t></a:t>
            </a:r>
            <a:r>
              <a:rPr lang="en-US" sz="4000" dirty="0"/>
              <a:t> PaCO</a:t>
            </a:r>
            <a:r>
              <a:rPr lang="en-US" sz="4000" baseline="-25000" dirty="0"/>
              <a:t>2 </a:t>
            </a:r>
            <a:r>
              <a:rPr lang="en-US" sz="3600" dirty="0"/>
              <a:t>(especially in chronic bronchitis)</a:t>
            </a:r>
            <a:endParaRPr lang="en-US" sz="4000" dirty="0"/>
          </a:p>
          <a:p>
            <a:pPr marL="740664" lvl="1" eaLnBrk="1" fontAlgn="auto" hangingPunct="1">
              <a:spcAft>
                <a:spcPts val="0"/>
              </a:spcAft>
              <a:buFont typeface="Wingdings" pitchFamily="2" charset="2"/>
              <a:buChar char="§"/>
              <a:defRPr/>
            </a:pPr>
            <a:r>
              <a:rPr lang="en-US" sz="4000" dirty="0">
                <a:sym typeface="Symbol" pitchFamily="18" charset="2"/>
              </a:rPr>
              <a:t></a:t>
            </a:r>
            <a:r>
              <a:rPr lang="en-US" sz="4000" dirty="0"/>
              <a:t> pH </a:t>
            </a:r>
            <a:r>
              <a:rPr lang="en-US" sz="3600" dirty="0"/>
              <a:t>(especially in chronic bronchitis)</a:t>
            </a:r>
            <a:endParaRPr lang="en-US" sz="4000" dirty="0"/>
          </a:p>
          <a:p>
            <a:pPr marL="740664" lvl="1" eaLnBrk="1" fontAlgn="auto" hangingPunct="1">
              <a:spcAft>
                <a:spcPts val="0"/>
              </a:spcAft>
              <a:buFont typeface="Wingdings" pitchFamily="2" charset="2"/>
              <a:buChar char="§"/>
              <a:defRPr/>
            </a:pPr>
            <a:r>
              <a:rPr lang="en-US" sz="4000" dirty="0">
                <a:sym typeface="Symbol" pitchFamily="18" charset="2"/>
              </a:rPr>
              <a:t></a:t>
            </a:r>
            <a:r>
              <a:rPr lang="en-US" sz="4000" dirty="0"/>
              <a:t> Bicarbonate level found in late stages COPD</a:t>
            </a:r>
          </a:p>
          <a:p>
            <a:pPr marL="411480" eaLnBrk="1" fontAlgn="auto" hangingPunct="1">
              <a:spcAft>
                <a:spcPts val="0"/>
              </a:spcAft>
              <a:buFont typeface="Wingdings" pitchFamily="2" charset="2"/>
              <a:buChar char="§"/>
              <a:defRPr/>
            </a:pPr>
            <a:endParaRPr lang="en-US" sz="40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228600"/>
            <a:ext cx="7772400" cy="914400"/>
          </a:xfrm>
          <a:effectLst>
            <a:outerShdw dist="35921" dir="2700000" algn="ctr" rotWithShape="0">
              <a:srgbClr val="111111"/>
            </a:outerShdw>
          </a:effectLst>
        </p:spPr>
        <p:txBody>
          <a:bodyPr/>
          <a:lstStyle/>
          <a:p>
            <a:pPr eaLnBrk="1" fontAlgn="auto" hangingPunct="1">
              <a:spcAft>
                <a:spcPts val="0"/>
              </a:spcAft>
              <a:defRPr/>
            </a:pPr>
            <a:r>
              <a:rPr lang="en-US" sz="4400" dirty="0">
                <a:solidFill>
                  <a:schemeClr val="tx2">
                    <a:satMod val="200000"/>
                  </a:schemeClr>
                </a:solidFill>
              </a:rPr>
              <a:t>COPD</a:t>
            </a:r>
            <a:br>
              <a:rPr lang="en-US" sz="4400" dirty="0">
                <a:solidFill>
                  <a:schemeClr val="tx2">
                    <a:satMod val="200000"/>
                  </a:schemeClr>
                </a:solidFill>
              </a:rPr>
            </a:br>
            <a:r>
              <a:rPr lang="en-US" sz="4400" dirty="0">
                <a:solidFill>
                  <a:srgbClr val="33CC33"/>
                </a:solidFill>
              </a:rPr>
              <a:t>Complications</a:t>
            </a:r>
          </a:p>
        </p:txBody>
      </p:sp>
      <p:sp>
        <p:nvSpPr>
          <p:cNvPr id="50179" name="Rectangle 3"/>
          <p:cNvSpPr>
            <a:spLocks noGrp="1" noChangeArrowheads="1"/>
          </p:cNvSpPr>
          <p:nvPr>
            <p:ph idx="1"/>
          </p:nvPr>
        </p:nvSpPr>
        <p:spPr>
          <a:xfrm>
            <a:off x="152400" y="1752600"/>
            <a:ext cx="8686800" cy="5105400"/>
          </a:xfrm>
          <a:solidFill>
            <a:schemeClr val="tx2">
              <a:lumMod val="10000"/>
            </a:schemeClr>
          </a:solidFill>
          <a:effectLst>
            <a:outerShdw dist="35921" dir="2700000" algn="ctr" rotWithShape="0">
              <a:srgbClr val="111111"/>
            </a:outerShdw>
          </a:effectLst>
        </p:spPr>
        <p:txBody>
          <a:bodyPr>
            <a:noAutofit/>
          </a:bodyPr>
          <a:lstStyle/>
          <a:p>
            <a:pPr marL="740664" lvl="1" algn="just" eaLnBrk="1" fontAlgn="auto" hangingPunct="1">
              <a:spcAft>
                <a:spcPts val="0"/>
              </a:spcAft>
              <a:buFont typeface="Wingdings"/>
              <a:buChar char=""/>
              <a:defRPr/>
            </a:pPr>
            <a:r>
              <a:rPr lang="en-US" sz="3200" dirty="0">
                <a:solidFill>
                  <a:srgbClr val="FFFF99"/>
                </a:solidFill>
              </a:rPr>
              <a:t>Pulmonary hypertension </a:t>
            </a:r>
          </a:p>
          <a:p>
            <a:pPr marL="740664" lvl="1" algn="just" eaLnBrk="1" fontAlgn="auto" hangingPunct="1">
              <a:spcAft>
                <a:spcPts val="0"/>
              </a:spcAft>
              <a:buFont typeface="Wingdings"/>
              <a:buChar char=""/>
              <a:defRPr/>
            </a:pPr>
            <a:r>
              <a:rPr lang="en-US" sz="3200" dirty="0" err="1">
                <a:solidFill>
                  <a:srgbClr val="FFFF99"/>
                </a:solidFill>
              </a:rPr>
              <a:t>Cor</a:t>
            </a:r>
            <a:r>
              <a:rPr lang="en-US" sz="3200" dirty="0">
                <a:solidFill>
                  <a:srgbClr val="FFFF99"/>
                </a:solidFill>
              </a:rPr>
              <a:t> </a:t>
            </a:r>
            <a:r>
              <a:rPr lang="en-US" sz="3200" dirty="0" err="1">
                <a:solidFill>
                  <a:srgbClr val="FFFF99"/>
                </a:solidFill>
              </a:rPr>
              <a:t>pulmonale</a:t>
            </a:r>
            <a:r>
              <a:rPr lang="en-US" sz="3200" dirty="0">
                <a:solidFill>
                  <a:srgbClr val="FFFF99"/>
                </a:solidFill>
              </a:rPr>
              <a:t> (</a:t>
            </a:r>
            <a:r>
              <a:rPr lang="en-US" sz="3200" dirty="0" err="1">
                <a:solidFill>
                  <a:srgbClr val="FFFF99"/>
                </a:solidFill>
              </a:rPr>
              <a:t>Rt</a:t>
            </a:r>
            <a:r>
              <a:rPr lang="en-US" sz="3200" dirty="0">
                <a:solidFill>
                  <a:srgbClr val="FFFF99"/>
                </a:solidFill>
              </a:rPr>
              <a:t> ventricular </a:t>
            </a:r>
            <a:r>
              <a:rPr lang="en-US" sz="3200" dirty="0" err="1" smtClean="0">
                <a:solidFill>
                  <a:srgbClr val="FFFF99"/>
                </a:solidFill>
              </a:rPr>
              <a:t>enlargment</a:t>
            </a:r>
            <a:r>
              <a:rPr lang="en-US" sz="3200" dirty="0" smtClean="0">
                <a:solidFill>
                  <a:srgbClr val="FFFF99"/>
                </a:solidFill>
              </a:rPr>
              <a:t> </a:t>
            </a:r>
            <a:r>
              <a:rPr lang="en-US" sz="3200" u="sng" dirty="0">
                <a:solidFill>
                  <a:srgbClr val="FFFF99"/>
                </a:solidFill>
              </a:rPr>
              <a:t>+</a:t>
            </a:r>
            <a:r>
              <a:rPr lang="en-US" sz="3200" dirty="0">
                <a:solidFill>
                  <a:srgbClr val="FFFF99"/>
                </a:solidFill>
              </a:rPr>
              <a:t> failure resulting from </a:t>
            </a:r>
            <a:r>
              <a:rPr lang="en-US" sz="3200" dirty="0" err="1">
                <a:solidFill>
                  <a:srgbClr val="FFFF99"/>
                </a:solidFill>
              </a:rPr>
              <a:t>dis.that</a:t>
            </a:r>
            <a:r>
              <a:rPr lang="en-US" sz="3200" dirty="0">
                <a:solidFill>
                  <a:srgbClr val="FFFF99"/>
                </a:solidFill>
              </a:rPr>
              <a:t> affect structure or function of the lungs)</a:t>
            </a:r>
          </a:p>
          <a:p>
            <a:pPr marL="740664" lvl="1" algn="just" eaLnBrk="1" fontAlgn="auto" hangingPunct="1">
              <a:spcAft>
                <a:spcPts val="0"/>
              </a:spcAft>
              <a:buFont typeface="Wingdings"/>
              <a:buChar char=""/>
              <a:defRPr/>
            </a:pPr>
            <a:r>
              <a:rPr lang="en-US" sz="3200" dirty="0" smtClean="0">
                <a:solidFill>
                  <a:srgbClr val="FFFF99"/>
                </a:solidFill>
              </a:rPr>
              <a:t>Pneumonia</a:t>
            </a:r>
          </a:p>
          <a:p>
            <a:pPr marL="740664" lvl="1" algn="just" eaLnBrk="1" fontAlgn="auto" hangingPunct="1">
              <a:spcAft>
                <a:spcPts val="0"/>
              </a:spcAft>
              <a:buFont typeface="Wingdings"/>
              <a:buChar char=""/>
              <a:defRPr/>
            </a:pPr>
            <a:r>
              <a:rPr lang="en-US" sz="3200" dirty="0" err="1" smtClean="0">
                <a:solidFill>
                  <a:srgbClr val="FFFF99"/>
                </a:solidFill>
              </a:rPr>
              <a:t>Pneumothorax</a:t>
            </a:r>
            <a:endParaRPr lang="en-US" sz="3200" dirty="0">
              <a:solidFill>
                <a:srgbClr val="FFFF99"/>
              </a:solidFill>
            </a:endParaRPr>
          </a:p>
          <a:p>
            <a:pPr marL="740664" lvl="1" algn="just" eaLnBrk="1" fontAlgn="auto" hangingPunct="1">
              <a:spcAft>
                <a:spcPts val="0"/>
              </a:spcAft>
              <a:buFont typeface="Wingdings"/>
              <a:buChar char=""/>
              <a:defRPr/>
            </a:pPr>
            <a:r>
              <a:rPr lang="en-US" sz="3200" dirty="0">
                <a:solidFill>
                  <a:srgbClr val="FFFF99"/>
                </a:solidFill>
              </a:rPr>
              <a:t>Acute Respiratory Failure</a:t>
            </a:r>
          </a:p>
          <a:p>
            <a:pPr marL="740664" lvl="1" algn="just" eaLnBrk="1" fontAlgn="auto" hangingPunct="1">
              <a:spcAft>
                <a:spcPts val="0"/>
              </a:spcAft>
              <a:buFont typeface="Wingdings"/>
              <a:buChar char=""/>
              <a:defRPr/>
            </a:pPr>
            <a:r>
              <a:rPr lang="en-US" sz="3200" dirty="0">
                <a:solidFill>
                  <a:srgbClr val="FFFF99"/>
                </a:solidFill>
              </a:rPr>
              <a:t>Lunge cancer</a:t>
            </a:r>
          </a:p>
          <a:p>
            <a:pPr marL="740664" lvl="1" algn="just" eaLnBrk="1" fontAlgn="auto" hangingPunct="1">
              <a:spcAft>
                <a:spcPts val="0"/>
              </a:spcAft>
              <a:buFont typeface="Wingdings"/>
              <a:buChar char=""/>
              <a:defRPr/>
            </a:pPr>
            <a:r>
              <a:rPr lang="en-US" sz="3200" dirty="0" err="1">
                <a:solidFill>
                  <a:srgbClr val="FFFF99"/>
                </a:solidFill>
              </a:rPr>
              <a:t>Bronchiectasis</a:t>
            </a:r>
            <a:endParaRPr lang="en-US" sz="3200" dirty="0">
              <a:solidFill>
                <a:srgbClr val="FFFF99"/>
              </a:solidFill>
            </a:endParaRPr>
          </a:p>
          <a:p>
            <a:pPr marL="411480" algn="just" eaLnBrk="1" fontAlgn="auto" hangingPunct="1">
              <a:spcAft>
                <a:spcPts val="0"/>
              </a:spcAft>
              <a:buFontTx/>
              <a:buNone/>
              <a:defRPr/>
            </a:pPr>
            <a:r>
              <a:rPr lang="en-US" sz="3200" dirty="0">
                <a:solidFill>
                  <a:srgbClr val="FFFF99"/>
                </a:solidFill>
              </a:rPr>
              <a:t>	</a:t>
            </a:r>
          </a:p>
          <a:p>
            <a:pPr marL="740664" lvl="1" algn="just" eaLnBrk="1" fontAlgn="auto" hangingPunct="1">
              <a:spcAft>
                <a:spcPts val="0"/>
              </a:spcAft>
              <a:buFont typeface="Wingdings"/>
              <a:buChar char=""/>
              <a:defRPr/>
            </a:pPr>
            <a:endParaRPr lang="en-US" sz="3200" dirty="0">
              <a:solidFill>
                <a:srgbClr val="FFFF99"/>
              </a:solidFill>
            </a:endParaRPr>
          </a:p>
          <a:p>
            <a:pPr marL="740664" lvl="1" algn="just" eaLnBrk="1" fontAlgn="auto" hangingPunct="1">
              <a:spcAft>
                <a:spcPts val="0"/>
              </a:spcAft>
              <a:buFont typeface="Wingdings"/>
              <a:buChar char=""/>
              <a:defRPr/>
            </a:pPr>
            <a:endParaRPr lang="en-US" sz="3200" dirty="0">
              <a:solidFill>
                <a:srgbClr val="FFFF99"/>
              </a:solidFill>
            </a:endParaRPr>
          </a:p>
          <a:p>
            <a:pPr marL="996696" lvl="2" algn="just" eaLnBrk="1" fontAlgn="auto" hangingPunct="1">
              <a:spcAft>
                <a:spcPts val="0"/>
              </a:spcAft>
              <a:buFontTx/>
              <a:buNone/>
              <a:defRPr/>
            </a:pPr>
            <a:endParaRPr lang="en-US" sz="3200" dirty="0"/>
          </a:p>
          <a:p>
            <a:pPr marL="740664" lvl="1" algn="just" eaLnBrk="1" fontAlgn="auto" hangingPunct="1">
              <a:spcAft>
                <a:spcPts val="0"/>
              </a:spcAft>
              <a:buFont typeface="Wingdings"/>
              <a:buChar char=""/>
              <a:defRPr/>
            </a:pPr>
            <a:endParaRPr lang="en-US" sz="32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52400" y="2209800"/>
            <a:ext cx="8991600" cy="2246313"/>
          </a:xfrm>
          <a:prstGeom prst="rect">
            <a:avLst/>
          </a:prstGeom>
          <a:noFill/>
          <a:ln w="9525">
            <a:noFill/>
            <a:miter lim="800000"/>
            <a:headEnd/>
            <a:tailEnd/>
          </a:ln>
        </p:spPr>
        <p:txBody>
          <a:bodyPr>
            <a:spAutoFit/>
          </a:bodyPr>
          <a:lstStyle/>
          <a:p>
            <a:pPr rtl="0"/>
            <a:r>
              <a:rPr lang="en-US" sz="4800" b="1">
                <a:solidFill>
                  <a:srgbClr val="FF0000"/>
                </a:solidFill>
                <a:latin typeface="Bahnschrift" pitchFamily="34" charset="0"/>
              </a:rPr>
              <a:t>Other presentations</a:t>
            </a:r>
          </a:p>
          <a:p>
            <a:pPr rtl="0"/>
            <a:endParaRPr lang="en-US" sz="4800" b="1">
              <a:solidFill>
                <a:srgbClr val="FF0000"/>
              </a:solidFill>
              <a:latin typeface="Bahnschrift" pitchFamily="34" charset="0"/>
            </a:endParaRPr>
          </a:p>
          <a:p>
            <a:pPr algn="just" rtl="0"/>
            <a:endParaRPr lang="en-US" sz="4400">
              <a:latin typeface="Bahnschrift"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7110413"/>
          </a:xfrm>
          <a:prstGeom prst="rect">
            <a:avLst/>
          </a:prstGeom>
          <a:noFill/>
          <a:ln w="9525">
            <a:noFill/>
            <a:miter lim="800000"/>
            <a:headEnd/>
            <a:tailEnd/>
          </a:ln>
        </p:spPr>
        <p:txBody>
          <a:bodyPr>
            <a:spAutoFit/>
          </a:bodyPr>
          <a:lstStyle/>
          <a:p>
            <a:pPr rtl="0"/>
            <a:endParaRPr lang="en-US" sz="2400" b="1">
              <a:solidFill>
                <a:srgbClr val="FF0000"/>
              </a:solidFill>
              <a:latin typeface="Bahnschrift" pitchFamily="34" charset="0"/>
            </a:endParaRPr>
          </a:p>
          <a:p>
            <a:pPr algn="just" rtl="0"/>
            <a:r>
              <a:rPr lang="en-US" sz="2400">
                <a:latin typeface="Bahnschrift" pitchFamily="34" charset="0"/>
              </a:rPr>
              <a:t>Other presentations include weight loss, hemoptysis, cyanosis, and morning headaches and asterixis secondary to </a:t>
            </a:r>
            <a:r>
              <a:rPr lang="en-US" sz="2400">
                <a:solidFill>
                  <a:srgbClr val="FF0000"/>
                </a:solidFill>
                <a:latin typeface="Bahnschrift" pitchFamily="34" charset="0"/>
              </a:rPr>
              <a:t>hypercapnia.</a:t>
            </a:r>
            <a:r>
              <a:rPr lang="en-US" sz="2400">
                <a:latin typeface="Bahnschrift" pitchFamily="34" charset="0"/>
              </a:rPr>
              <a:t> Physical examination may demonstrate </a:t>
            </a:r>
            <a:r>
              <a:rPr lang="en-US" sz="2400">
                <a:solidFill>
                  <a:srgbClr val="FF0000"/>
                </a:solidFill>
                <a:latin typeface="Bahnschrift" pitchFamily="34" charset="0"/>
              </a:rPr>
              <a:t>hypoxia,</a:t>
            </a:r>
            <a:r>
              <a:rPr lang="en-US" sz="2400">
                <a:latin typeface="Bahnschrift" pitchFamily="34" charset="0"/>
              </a:rPr>
              <a:t> use of accessory muscles, paradoxical rib movements, </a:t>
            </a:r>
          </a:p>
          <a:p>
            <a:pPr algn="just" rtl="0"/>
            <a:endParaRPr lang="en-US" sz="2400">
              <a:latin typeface="Bahnschrift" pitchFamily="34" charset="0"/>
            </a:endParaRPr>
          </a:p>
          <a:p>
            <a:pPr algn="just" rtl="0"/>
            <a:r>
              <a:rPr lang="en-US" sz="2400">
                <a:latin typeface="Bahnschrift" pitchFamily="34" charset="0"/>
              </a:rPr>
              <a:t>distant heart sounds, lower-extremity edema and hepatomegaly secondary to </a:t>
            </a:r>
            <a:r>
              <a:rPr lang="en-US" sz="2400">
                <a:solidFill>
                  <a:srgbClr val="FF0000"/>
                </a:solidFill>
                <a:latin typeface="Bahnschrift" pitchFamily="34" charset="0"/>
              </a:rPr>
              <a:t>cor pulmonale,</a:t>
            </a:r>
            <a:r>
              <a:rPr lang="en-US" sz="2400">
                <a:latin typeface="Bahnschrift" pitchFamily="34" charset="0"/>
              </a:rPr>
              <a:t> </a:t>
            </a:r>
          </a:p>
          <a:p>
            <a:pPr algn="just" rtl="0"/>
            <a:endParaRPr lang="en-US" sz="2400">
              <a:latin typeface="Bahnschrift" pitchFamily="34" charset="0"/>
            </a:endParaRPr>
          </a:p>
          <a:p>
            <a:pPr algn="just" rtl="0"/>
            <a:r>
              <a:rPr lang="en-US" sz="2400">
                <a:latin typeface="Bahnschrift" pitchFamily="34" charset="0"/>
              </a:rPr>
              <a:t>Patients may also present with signs and symptoms of COPD complications e.g. severe shortness of breath, severely decreased air entry, and chest pain secondary to an acute COPD exacerbation or spontaneous pneumothorax. </a:t>
            </a:r>
          </a:p>
          <a:p>
            <a:pPr algn="just" rtl="0"/>
            <a:endParaRPr lang="en-US" sz="2400">
              <a:latin typeface="Bahnschrift" pitchFamily="34" charset="0"/>
            </a:endParaRPr>
          </a:p>
          <a:p>
            <a:pPr algn="just" rtl="0"/>
            <a:r>
              <a:rPr lang="en-US" sz="2400">
                <a:latin typeface="Bahnschrift" pitchFamily="34" charset="0"/>
              </a:rPr>
              <a:t> Patients with COPD often have other comorbidities, including cardiovascular disease,  skeletal muscle dysfunction, metabolic syndrome and diabetes, osteoporosis, depression, lung cancer, gastroesophageal reflux disease, bronchiectasis, and obstructive sleep apnea. </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673225" y="123825"/>
            <a:ext cx="5184775" cy="1323975"/>
          </a:xfrm>
          <a:prstGeom prst="rect">
            <a:avLst/>
          </a:prstGeom>
          <a:noFill/>
          <a:ln w="9525">
            <a:noFill/>
            <a:miter lim="800000"/>
            <a:headEnd/>
            <a:tailEnd/>
          </a:ln>
          <a:effectLst/>
        </p:spPr>
        <p:txBody>
          <a:bodyPr>
            <a:spAutoFit/>
          </a:bodyPr>
          <a:lstStyle/>
          <a:p>
            <a:pPr>
              <a:defRPr/>
            </a:pPr>
            <a:r>
              <a:rPr lang="en-US" sz="4000" dirty="0">
                <a:solidFill>
                  <a:srgbClr val="FFCC00"/>
                </a:solidFill>
                <a:effectLst>
                  <a:outerShdw blurRad="38100" dist="38100" dir="2700000" algn="tl">
                    <a:srgbClr val="000000"/>
                  </a:outerShdw>
                </a:effectLst>
                <a:latin typeface="Tahoma" charset="0"/>
                <a:cs typeface="+mn-cs"/>
              </a:rPr>
              <a:t>Differential Diagnosis: </a:t>
            </a:r>
          </a:p>
          <a:p>
            <a:pPr>
              <a:defRPr/>
            </a:pPr>
            <a:r>
              <a:rPr lang="en-US" sz="4000" dirty="0">
                <a:solidFill>
                  <a:srgbClr val="FFCC00"/>
                </a:solidFill>
                <a:effectLst>
                  <a:outerShdw blurRad="38100" dist="38100" dir="2700000" algn="tl">
                    <a:srgbClr val="000000"/>
                  </a:outerShdw>
                </a:effectLst>
                <a:latin typeface="Tahoma" charset="0"/>
                <a:cs typeface="+mn-cs"/>
              </a:rPr>
              <a:t>COPD and Asthma</a:t>
            </a:r>
          </a:p>
        </p:txBody>
      </p:sp>
      <p:grpSp>
        <p:nvGrpSpPr>
          <p:cNvPr id="3" name="Group 2"/>
          <p:cNvGrpSpPr>
            <a:grpSpLocks/>
          </p:cNvGrpSpPr>
          <p:nvPr/>
        </p:nvGrpSpPr>
        <p:grpSpPr bwMode="auto">
          <a:xfrm>
            <a:off x="257175" y="1946275"/>
            <a:ext cx="8505825" cy="4748213"/>
            <a:chOff x="257175" y="1945957"/>
            <a:chExt cx="8505825" cy="4747975"/>
          </a:xfrm>
        </p:grpSpPr>
        <p:grpSp>
          <p:nvGrpSpPr>
            <p:cNvPr id="44036" name="Group 3"/>
            <p:cNvGrpSpPr>
              <a:grpSpLocks/>
            </p:cNvGrpSpPr>
            <p:nvPr/>
          </p:nvGrpSpPr>
          <p:grpSpPr bwMode="auto">
            <a:xfrm>
              <a:off x="257175" y="1981200"/>
              <a:ext cx="4010025" cy="4150043"/>
              <a:chOff x="141288" y="2022157"/>
              <a:chExt cx="4010025" cy="4150043"/>
            </a:xfrm>
          </p:grpSpPr>
          <p:sp>
            <p:nvSpPr>
              <p:cNvPr id="44040" name="Rectangle 5"/>
              <p:cNvSpPr>
                <a:spLocks noChangeArrowheads="1"/>
              </p:cNvSpPr>
              <p:nvPr/>
            </p:nvSpPr>
            <p:spPr bwMode="auto">
              <a:xfrm>
                <a:off x="871538" y="2022157"/>
                <a:ext cx="1041351" cy="492443"/>
              </a:xfrm>
              <a:prstGeom prst="rect">
                <a:avLst/>
              </a:prstGeom>
              <a:noFill/>
              <a:ln w="9525">
                <a:noFill/>
                <a:miter lim="800000"/>
                <a:headEnd/>
                <a:tailEnd/>
              </a:ln>
            </p:spPr>
            <p:txBody>
              <a:bodyPr wrap="none" lIns="0" tIns="0" rIns="0" bIns="0" anchor="b">
                <a:spAutoFit/>
              </a:bodyPr>
              <a:lstStyle/>
              <a:p>
                <a:pPr eaLnBrk="0" hangingPunct="0"/>
                <a:r>
                  <a:rPr lang="en-GB" sz="3200">
                    <a:solidFill>
                      <a:srgbClr val="00FF00"/>
                    </a:solidFill>
                    <a:latin typeface="Tahoma" pitchFamily="34" charset="0"/>
                    <a:cs typeface="Tahoma" pitchFamily="34" charset="0"/>
                  </a:rPr>
                  <a:t>COPD</a:t>
                </a:r>
              </a:p>
            </p:txBody>
          </p:sp>
          <p:sp>
            <p:nvSpPr>
              <p:cNvPr id="9" name="Rectangle 7"/>
              <p:cNvSpPr>
                <a:spLocks noChangeArrowheads="1"/>
              </p:cNvSpPr>
              <p:nvPr/>
            </p:nvSpPr>
            <p:spPr bwMode="auto">
              <a:xfrm>
                <a:off x="141288" y="2725103"/>
                <a:ext cx="4010025" cy="3447097"/>
              </a:xfrm>
              <a:prstGeom prst="rect">
                <a:avLst/>
              </a:prstGeom>
              <a:ln/>
              <a:extLst>
                <a:ext uri="{909E8E84-426E-40dd-AFC4-6F175D3DCCD1}"/>
                <a:ext uri="{91240B29-F687-4f45-9708-019B960494DF}"/>
              </a:extLst>
            </p:spPr>
            <p:style>
              <a:lnRef idx="1">
                <a:schemeClr val="accent3"/>
              </a:lnRef>
              <a:fillRef idx="3">
                <a:schemeClr val="accent3"/>
              </a:fillRef>
              <a:effectRef idx="2">
                <a:schemeClr val="accent3"/>
              </a:effectRef>
              <a:fontRef idx="minor">
                <a:schemeClr val="lt1"/>
              </a:fontRef>
            </p:style>
            <p:txBody>
              <a:bodyPr lIns="0" tIns="0" rIns="0" bIns="0">
                <a:spAutoFit/>
              </a:bodyPr>
              <a:lstStyle/>
              <a:p>
                <a:pPr algn="l" rtl="0" eaLnBrk="0" hangingPunct="0">
                  <a:spcBef>
                    <a:spcPct val="50000"/>
                  </a:spcBef>
                  <a:buClr>
                    <a:srgbClr val="A5FF4B"/>
                  </a:buClr>
                  <a:buSzPct val="125000"/>
                  <a:buFontTx/>
                  <a:buChar char="•"/>
                  <a:tabLst>
                    <a:tab pos="290513" algn="l"/>
                  </a:tabLst>
                  <a:defRPr/>
                </a:pPr>
                <a:r>
                  <a:rPr lang="en-GB" sz="2000" b="1" dirty="0">
                    <a:solidFill>
                      <a:schemeClr val="bg1"/>
                    </a:solidFill>
                    <a:latin typeface="Tahoma" charset="0"/>
                  </a:rPr>
                  <a:t>  </a:t>
                </a:r>
                <a:r>
                  <a:rPr lang="en-GB" sz="2400" dirty="0">
                    <a:solidFill>
                      <a:schemeClr val="bg1"/>
                    </a:solidFill>
                    <a:latin typeface="Tahoma"/>
                    <a:cs typeface="Tahoma"/>
                  </a:rPr>
                  <a:t>Onset in mid-life</a:t>
                </a:r>
              </a:p>
              <a:p>
                <a:pPr algn="l" rtl="0" eaLnBrk="0" hangingPunct="0">
                  <a:spcBef>
                    <a:spcPct val="50000"/>
                  </a:spcBef>
                  <a:buClr>
                    <a:srgbClr val="A5FF4B"/>
                  </a:buClr>
                  <a:buSzPct val="125000"/>
                  <a:buFontTx/>
                  <a:buChar char="•"/>
                  <a:tabLst>
                    <a:tab pos="290513" algn="l"/>
                  </a:tabLst>
                  <a:defRPr/>
                </a:pPr>
                <a:r>
                  <a:rPr lang="en-GB" sz="2400" dirty="0">
                    <a:solidFill>
                      <a:schemeClr val="bg1"/>
                    </a:solidFill>
                    <a:latin typeface="Tahoma"/>
                    <a:cs typeface="Tahoma"/>
                  </a:rPr>
                  <a:t>  Symptoms slowly   	progressive</a:t>
                </a:r>
              </a:p>
              <a:p>
                <a:pPr algn="l" rtl="0" eaLnBrk="0" hangingPunct="0">
                  <a:spcBef>
                    <a:spcPct val="50000"/>
                  </a:spcBef>
                  <a:buClr>
                    <a:srgbClr val="A5FF4B"/>
                  </a:buClr>
                  <a:buSzPct val="125000"/>
                  <a:buFontTx/>
                  <a:buChar char="•"/>
                  <a:tabLst>
                    <a:tab pos="290513" algn="l"/>
                  </a:tabLst>
                  <a:defRPr/>
                </a:pPr>
                <a:r>
                  <a:rPr lang="en-GB" sz="2400" dirty="0">
                    <a:solidFill>
                      <a:schemeClr val="bg1"/>
                    </a:solidFill>
                    <a:latin typeface="Tahoma"/>
                    <a:cs typeface="Tahoma"/>
                  </a:rPr>
                  <a:t>  Long smoking history</a:t>
                </a:r>
              </a:p>
              <a:p>
                <a:pPr algn="l" rtl="0" eaLnBrk="0" hangingPunct="0">
                  <a:spcBef>
                    <a:spcPct val="50000"/>
                  </a:spcBef>
                  <a:buClr>
                    <a:srgbClr val="A5FF4B"/>
                  </a:buClr>
                  <a:buSzPct val="125000"/>
                  <a:tabLst>
                    <a:tab pos="290513" algn="l"/>
                  </a:tabLst>
                  <a:defRPr/>
                </a:pPr>
                <a:endParaRPr lang="en-GB" sz="2400" dirty="0">
                  <a:solidFill>
                    <a:schemeClr val="bg1"/>
                  </a:solidFill>
                </a:endParaRPr>
              </a:p>
              <a:p>
                <a:pPr algn="l" rtl="0" eaLnBrk="0" hangingPunct="0">
                  <a:tabLst>
                    <a:tab pos="290513" algn="l"/>
                  </a:tabLst>
                  <a:defRPr/>
                </a:pPr>
                <a:endParaRPr lang="en-GB" sz="2400" b="1" dirty="0">
                  <a:solidFill>
                    <a:schemeClr val="bg1"/>
                  </a:solidFill>
                  <a:latin typeface="Times New Roman" charset="0"/>
                </a:endParaRPr>
              </a:p>
              <a:p>
                <a:pPr algn="l" rtl="0" eaLnBrk="0" hangingPunct="0">
                  <a:tabLst>
                    <a:tab pos="290513" algn="l"/>
                  </a:tabLst>
                  <a:defRPr/>
                </a:pPr>
                <a:endParaRPr lang="en-GB" sz="2400" b="1" dirty="0">
                  <a:solidFill>
                    <a:schemeClr val="bg1"/>
                  </a:solidFill>
                  <a:latin typeface="Times New Roman" charset="0"/>
                </a:endParaRPr>
              </a:p>
              <a:p>
                <a:pPr algn="l" rtl="0" eaLnBrk="0" hangingPunct="0">
                  <a:tabLst>
                    <a:tab pos="290513" algn="l"/>
                  </a:tabLst>
                  <a:defRPr/>
                </a:pPr>
                <a:r>
                  <a:rPr lang="en-GB" sz="2000" b="1" dirty="0">
                    <a:solidFill>
                      <a:schemeClr val="bg1"/>
                    </a:solidFill>
                    <a:latin typeface="Tahoma" charset="0"/>
                  </a:rPr>
                  <a:t> </a:t>
                </a:r>
              </a:p>
            </p:txBody>
          </p:sp>
        </p:grpSp>
        <p:grpSp>
          <p:nvGrpSpPr>
            <p:cNvPr id="44037" name="Group 1"/>
            <p:cNvGrpSpPr>
              <a:grpSpLocks/>
            </p:cNvGrpSpPr>
            <p:nvPr/>
          </p:nvGrpSpPr>
          <p:grpSpPr bwMode="auto">
            <a:xfrm>
              <a:off x="4343400" y="1945957"/>
              <a:ext cx="4419600" cy="4747975"/>
              <a:chOff x="4343400" y="1945957"/>
              <a:chExt cx="4419600" cy="4747975"/>
            </a:xfrm>
          </p:grpSpPr>
          <p:sp>
            <p:nvSpPr>
              <p:cNvPr id="44038" name="Rectangle 6"/>
              <p:cNvSpPr>
                <a:spLocks noChangeArrowheads="1"/>
              </p:cNvSpPr>
              <p:nvPr/>
            </p:nvSpPr>
            <p:spPr bwMode="auto">
              <a:xfrm>
                <a:off x="4953000" y="1945957"/>
                <a:ext cx="1552909" cy="492443"/>
              </a:xfrm>
              <a:prstGeom prst="rect">
                <a:avLst/>
              </a:prstGeom>
              <a:noFill/>
              <a:ln w="9525">
                <a:noFill/>
                <a:miter lim="800000"/>
                <a:headEnd/>
                <a:tailEnd/>
              </a:ln>
            </p:spPr>
            <p:txBody>
              <a:bodyPr wrap="none" lIns="0" tIns="0" rIns="0" bIns="0" anchor="b">
                <a:spAutoFit/>
              </a:bodyPr>
              <a:lstStyle/>
              <a:p>
                <a:pPr eaLnBrk="0" hangingPunct="0"/>
                <a:r>
                  <a:rPr lang="en-GB" sz="3200">
                    <a:solidFill>
                      <a:srgbClr val="00FF00"/>
                    </a:solidFill>
                    <a:latin typeface="Tahoma" pitchFamily="34" charset="0"/>
                    <a:cs typeface="Tahoma" pitchFamily="34" charset="0"/>
                  </a:rPr>
                  <a:t>ASTHMA</a:t>
                </a:r>
              </a:p>
            </p:txBody>
          </p:sp>
          <p:sp>
            <p:nvSpPr>
              <p:cNvPr id="7" name="Rectangle 8"/>
              <p:cNvSpPr>
                <a:spLocks noChangeArrowheads="1"/>
              </p:cNvSpPr>
              <p:nvPr/>
            </p:nvSpPr>
            <p:spPr bwMode="auto">
              <a:xfrm>
                <a:off x="4343400" y="2631281"/>
                <a:ext cx="4419600" cy="4062651"/>
              </a:xfrm>
              <a:prstGeom prst="rect">
                <a:avLst/>
              </a:prstGeom>
              <a:ln/>
              <a:extLst>
                <a:ext uri="{909E8E84-426E-40dd-AFC4-6F175D3DCCD1}"/>
                <a:ext uri="{91240B29-F687-4f45-9708-019B960494DF}"/>
              </a:extLst>
            </p:spPr>
            <p:style>
              <a:lnRef idx="1">
                <a:schemeClr val="accent3"/>
              </a:lnRef>
              <a:fillRef idx="3">
                <a:schemeClr val="accent3"/>
              </a:fillRef>
              <a:effectRef idx="2">
                <a:schemeClr val="accent3"/>
              </a:effectRef>
              <a:fontRef idx="minor">
                <a:schemeClr val="lt1"/>
              </a:fontRef>
            </p:style>
            <p:txBody>
              <a:bodyPr lIns="0" tIns="0" rIns="0" bIns="0">
                <a:spAutoFit/>
              </a:bodyPr>
              <a:lstStyle/>
              <a:p>
                <a:pPr marL="290513" indent="-290513" algn="l" rtl="0" eaLnBrk="0" hangingPunct="0">
                  <a:spcBef>
                    <a:spcPct val="50000"/>
                  </a:spcBef>
                  <a:buClr>
                    <a:srgbClr val="A5FF4B"/>
                  </a:buClr>
                  <a:buSzPct val="120000"/>
                  <a:buFontTx/>
                  <a:buChar char="•"/>
                  <a:defRPr/>
                </a:pPr>
                <a:r>
                  <a:rPr lang="en-GB" sz="2400" dirty="0">
                    <a:solidFill>
                      <a:schemeClr val="bg1"/>
                    </a:solidFill>
                    <a:latin typeface="Tahoma"/>
                    <a:cs typeface="Tahoma"/>
                  </a:rPr>
                  <a:t>Onset early in life (often childhood)</a:t>
                </a:r>
              </a:p>
              <a:p>
                <a:pPr marL="290513" indent="-290513" algn="l" rtl="0" eaLnBrk="0" hangingPunct="0">
                  <a:spcBef>
                    <a:spcPct val="50000"/>
                  </a:spcBef>
                  <a:buClr>
                    <a:srgbClr val="A5FF4B"/>
                  </a:buClr>
                  <a:buSzPct val="120000"/>
                  <a:buFontTx/>
                  <a:buChar char="•"/>
                  <a:defRPr/>
                </a:pPr>
                <a:r>
                  <a:rPr lang="en-GB" sz="2400" dirty="0">
                    <a:solidFill>
                      <a:schemeClr val="bg1"/>
                    </a:solidFill>
                    <a:latin typeface="Tahoma"/>
                    <a:cs typeface="Tahoma"/>
                  </a:rPr>
                  <a:t>Symptoms vary from day to day</a:t>
                </a:r>
              </a:p>
              <a:p>
                <a:pPr marL="290513" indent="-290513" algn="l" rtl="0" eaLnBrk="0" hangingPunct="0">
                  <a:spcBef>
                    <a:spcPct val="50000"/>
                  </a:spcBef>
                  <a:buClr>
                    <a:srgbClr val="A5FF4B"/>
                  </a:buClr>
                  <a:buSzPct val="120000"/>
                  <a:buFontTx/>
                  <a:buChar char="•"/>
                  <a:defRPr/>
                </a:pPr>
                <a:r>
                  <a:rPr lang="en-GB" sz="2400" dirty="0">
                    <a:solidFill>
                      <a:schemeClr val="bg1"/>
                    </a:solidFill>
                    <a:latin typeface="Tahoma"/>
                    <a:cs typeface="Tahoma"/>
                  </a:rPr>
                  <a:t>Symptoms worse at night/early morning</a:t>
                </a:r>
              </a:p>
              <a:p>
                <a:pPr marL="290513" indent="-290513" algn="l" rtl="0" eaLnBrk="0" hangingPunct="0">
                  <a:spcBef>
                    <a:spcPct val="50000"/>
                  </a:spcBef>
                  <a:buClr>
                    <a:srgbClr val="A5FF4B"/>
                  </a:buClr>
                  <a:buSzPct val="120000"/>
                  <a:buFontTx/>
                  <a:buChar char="•"/>
                  <a:defRPr/>
                </a:pPr>
                <a:r>
                  <a:rPr lang="en-GB" sz="2400" dirty="0">
                    <a:solidFill>
                      <a:schemeClr val="bg1"/>
                    </a:solidFill>
                    <a:latin typeface="Tahoma"/>
                    <a:cs typeface="Tahoma"/>
                  </a:rPr>
                  <a:t>Allergy, rhinitis, and/or eczema also  present</a:t>
                </a:r>
              </a:p>
              <a:p>
                <a:pPr marL="290513" indent="-290513" algn="l" rtl="0" eaLnBrk="0" hangingPunct="0">
                  <a:spcBef>
                    <a:spcPct val="50000"/>
                  </a:spcBef>
                  <a:buClr>
                    <a:srgbClr val="A5FF4B"/>
                  </a:buClr>
                  <a:buSzPct val="120000"/>
                  <a:buFontTx/>
                  <a:buChar char="•"/>
                  <a:defRPr/>
                </a:pPr>
                <a:r>
                  <a:rPr lang="en-GB" sz="2400" dirty="0">
                    <a:solidFill>
                      <a:schemeClr val="bg1"/>
                    </a:solidFill>
                    <a:latin typeface="Tahoma"/>
                    <a:cs typeface="Tahoma"/>
                  </a:rPr>
                  <a:t>Family history of asthma</a:t>
                </a:r>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5" descr="نتيجة بحث الصور عن ‪stepwise treatment of copd,2017‬‏"/>
          <p:cNvPicPr>
            <a:picLocks noChangeAspect="1" noChangeArrowheads="1"/>
          </p:cNvPicPr>
          <p:nvPr/>
        </p:nvPicPr>
        <p:blipFill>
          <a:blip r:embed="rId3"/>
          <a:srcRect/>
          <a:stretch>
            <a:fillRect/>
          </a:stretch>
        </p:blipFill>
        <p:spPr bwMode="auto">
          <a:xfrm>
            <a:off x="127000" y="117475"/>
            <a:ext cx="8864600" cy="6654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نتيجة بحث الصور عن ‪treatment of COPD‬‏"/>
          <p:cNvPicPr>
            <a:picLocks noChangeAspect="1" noChangeArrowheads="1"/>
          </p:cNvPicPr>
          <p:nvPr/>
        </p:nvPicPr>
        <p:blipFill>
          <a:blip r:embed="rId2"/>
          <a:srcRect/>
          <a:stretch>
            <a:fillRect/>
          </a:stretch>
        </p:blipFill>
        <p:spPr bwMode="auto">
          <a:xfrm>
            <a:off x="3175" y="0"/>
            <a:ext cx="9140825" cy="6858000"/>
          </a:xfrm>
          <a:prstGeom prst="rect">
            <a:avLst/>
          </a:prstGeom>
          <a:noFill/>
          <a:ln w="9525">
            <a:noFill/>
            <a:miter lim="800000"/>
            <a:headEnd/>
            <a:tailEnd/>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نتيجة بحث الصور عن ‪treatment of COPD‬‏"/>
          <p:cNvPicPr>
            <a:picLocks noChangeAspect="1" noChangeArrowheads="1"/>
          </p:cNvPicPr>
          <p:nvPr/>
        </p:nvPicPr>
        <p:blipFill>
          <a:blip r:embed="rId2"/>
          <a:srcRect/>
          <a:stretch>
            <a:fillRect/>
          </a:stretch>
        </p:blipFill>
        <p:spPr bwMode="auto">
          <a:xfrm>
            <a:off x="152400" y="114300"/>
            <a:ext cx="8839200" cy="6635750"/>
          </a:xfrm>
          <a:prstGeom prst="rect">
            <a:avLst/>
          </a:prstGeom>
          <a:noFill/>
          <a:ln w="9525">
            <a:no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نتيجة بحث الصور عن ‪Burden of copd‬‏"/>
          <p:cNvPicPr>
            <a:picLocks noChangeAspect="1" noChangeArrowheads="1"/>
          </p:cNvPicPr>
          <p:nvPr/>
        </p:nvPicPr>
        <p:blipFill>
          <a:blip r:embed="rId2"/>
          <a:srcRect/>
          <a:stretch>
            <a:fillRect/>
          </a:stretch>
        </p:blipFill>
        <p:spPr bwMode="auto">
          <a:xfrm>
            <a:off x="1588" y="203200"/>
            <a:ext cx="9142412" cy="6654800"/>
          </a:xfrm>
          <a:prstGeom prst="rect">
            <a:avLst/>
          </a:prstGeom>
          <a:noFill/>
          <a:ln w="9525">
            <a:noFill/>
            <a:miter lim="800000"/>
            <a:headEnd/>
            <a:tailEnd/>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نتيجة بحث الصور عن ‪treatment of COPD‬‏"/>
          <p:cNvPicPr>
            <a:picLocks noChangeAspect="1" noChangeArrowheads="1"/>
          </p:cNvPicPr>
          <p:nvPr/>
        </p:nvPicPr>
        <p:blipFill>
          <a:blip r:embed="rId2"/>
          <a:srcRect/>
          <a:stretch>
            <a:fillRect/>
          </a:stretch>
        </p:blipFill>
        <p:spPr bwMode="auto">
          <a:xfrm>
            <a:off x="74613" y="0"/>
            <a:ext cx="9069387" cy="6743700"/>
          </a:xfrm>
          <a:prstGeom prst="rect">
            <a:avLst/>
          </a:prstGeom>
          <a:noFill/>
          <a:ln w="9525">
            <a:noFill/>
            <a:miter lim="800000"/>
            <a:headEnd/>
            <a:tailEnd/>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152400"/>
            <a:ext cx="8153400" cy="584200"/>
          </a:xfrm>
          <a:prstGeom prst="rect">
            <a:avLst/>
          </a:prstGeom>
          <a:solidFill>
            <a:schemeClr val="accent2">
              <a:lumMod val="75000"/>
            </a:schemeClr>
          </a:solidFill>
          <a:ln w="9525">
            <a:noFill/>
            <a:miter lim="800000"/>
            <a:headEnd/>
            <a:tailEnd/>
          </a:ln>
        </p:spPr>
        <p:txBody>
          <a:bodyPr>
            <a:spAutoFit/>
          </a:bodyPr>
          <a:lstStyle/>
          <a:p>
            <a:pPr>
              <a:defRPr/>
            </a:pPr>
            <a:r>
              <a:rPr lang="en-US" altLang="ja-JP" sz="3200" dirty="0">
                <a:solidFill>
                  <a:srgbClr val="FFCC00"/>
                </a:solidFill>
                <a:latin typeface="Tahoma" pitchFamily="34" charset="0"/>
                <a:ea typeface="MS PGothic" pitchFamily="34" charset="-128"/>
              </a:rPr>
              <a:t>Therapeutic Options: COPD Medications</a:t>
            </a:r>
            <a:endParaRPr lang="en-US" sz="3200" dirty="0">
              <a:solidFill>
                <a:srgbClr val="FFCC00"/>
              </a:solidFill>
            </a:endParaRPr>
          </a:p>
        </p:txBody>
      </p:sp>
      <p:graphicFrame>
        <p:nvGraphicFramePr>
          <p:cNvPr id="3" name="Table 2"/>
          <p:cNvGraphicFramePr>
            <a:graphicFrameLocks noGrp="1"/>
          </p:cNvGraphicFramePr>
          <p:nvPr/>
        </p:nvGraphicFramePr>
        <p:xfrm>
          <a:off x="304800" y="914400"/>
          <a:ext cx="8534400" cy="5638800"/>
        </p:xfrm>
        <a:graphic>
          <a:graphicData uri="http://schemas.openxmlformats.org/drawingml/2006/table">
            <a:tbl>
              <a:tblPr bandRow="1">
                <a:tableStyleId>{9DCAF9ED-07DC-4A11-8D7F-57B35C25682E}</a:tableStyleId>
              </a:tblPr>
              <a:tblGrid>
                <a:gridCol w="8534400"/>
              </a:tblGrid>
              <a:tr h="469900">
                <a:tc>
                  <a:txBody>
                    <a:bodyPr/>
                    <a:lstStyle/>
                    <a:p>
                      <a:pPr marL="0" marR="0">
                        <a:spcBef>
                          <a:spcPts val="0"/>
                        </a:spcBef>
                        <a:spcAft>
                          <a:spcPts val="0"/>
                        </a:spcAft>
                      </a:pPr>
                      <a:r>
                        <a:rPr lang="en-US" sz="2000" dirty="0">
                          <a:effectLst/>
                        </a:rPr>
                        <a:t>Beta</a:t>
                      </a:r>
                      <a:r>
                        <a:rPr lang="en-US" sz="2000" baseline="-25000" dirty="0">
                          <a:effectLst/>
                        </a:rPr>
                        <a:t>2</a:t>
                      </a:r>
                      <a:r>
                        <a:rPr lang="en-US" sz="2000" dirty="0">
                          <a:effectLst/>
                        </a:rPr>
                        <a:t>-agonists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      Short-acting beta</a:t>
                      </a:r>
                      <a:r>
                        <a:rPr lang="en-US" sz="2000" baseline="-25000" dirty="0">
                          <a:effectLst/>
                        </a:rPr>
                        <a:t>2</a:t>
                      </a:r>
                      <a:r>
                        <a:rPr lang="en-US" sz="2000" dirty="0">
                          <a:effectLst/>
                        </a:rPr>
                        <a:t>-</a:t>
                      </a:r>
                      <a:r>
                        <a:rPr lang="en-US" sz="2000" dirty="0" smtClean="0">
                          <a:effectLst/>
                        </a:rPr>
                        <a:t>agonists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 </a:t>
                      </a:r>
                      <a:r>
                        <a:rPr lang="en-US" sz="2000" dirty="0" smtClean="0">
                          <a:effectLst/>
                        </a:rPr>
                        <a:t>     </a:t>
                      </a:r>
                      <a:r>
                        <a:rPr lang="en-US" sz="2000" dirty="0">
                          <a:effectLst/>
                        </a:rPr>
                        <a:t>Long-acting beta</a:t>
                      </a:r>
                      <a:r>
                        <a:rPr lang="en-US" sz="2000" baseline="-25000" dirty="0">
                          <a:effectLst/>
                        </a:rPr>
                        <a:t>2</a:t>
                      </a:r>
                      <a:r>
                        <a:rPr lang="en-US" sz="2000" dirty="0">
                          <a:effectLst/>
                        </a:rPr>
                        <a:t>-</a:t>
                      </a:r>
                      <a:r>
                        <a:rPr lang="en-US" sz="2000" dirty="0" smtClean="0">
                          <a:effectLst/>
                        </a:rPr>
                        <a:t>agonists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err="1">
                          <a:effectLst/>
                        </a:rPr>
                        <a:t>Anticholinergics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  </a:t>
                      </a:r>
                      <a:r>
                        <a:rPr lang="en-US" sz="2000" dirty="0" smtClean="0">
                          <a:effectLst/>
                        </a:rPr>
                        <a:t>    Short</a:t>
                      </a:r>
                      <a:r>
                        <a:rPr lang="en-US" sz="2000" dirty="0">
                          <a:effectLst/>
                        </a:rPr>
                        <a:t>-acting </a:t>
                      </a:r>
                      <a:r>
                        <a:rPr lang="en-US" sz="2000" dirty="0" err="1" smtClean="0">
                          <a:effectLst/>
                        </a:rPr>
                        <a:t>anticholinergics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  </a:t>
                      </a:r>
                      <a:r>
                        <a:rPr lang="en-US" sz="2000" dirty="0" smtClean="0">
                          <a:effectLst/>
                        </a:rPr>
                        <a:t>    Long</a:t>
                      </a:r>
                      <a:r>
                        <a:rPr lang="en-US" sz="2000" dirty="0">
                          <a:effectLst/>
                        </a:rPr>
                        <a:t>-acting </a:t>
                      </a:r>
                      <a:r>
                        <a:rPr lang="en-US" sz="2000" dirty="0" err="1" smtClean="0">
                          <a:effectLst/>
                        </a:rPr>
                        <a:t>anticholinergics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Combination short-acting beta</a:t>
                      </a:r>
                      <a:r>
                        <a:rPr lang="en-US" sz="2000" baseline="-25000" dirty="0">
                          <a:effectLst/>
                        </a:rPr>
                        <a:t>2</a:t>
                      </a:r>
                      <a:r>
                        <a:rPr lang="en-US" sz="2000" dirty="0">
                          <a:effectLst/>
                        </a:rPr>
                        <a:t>-agonists </a:t>
                      </a:r>
                      <a:r>
                        <a:rPr lang="en-US" sz="2000" dirty="0" smtClean="0">
                          <a:effectLst/>
                        </a:rPr>
                        <a:t>+ </a:t>
                      </a:r>
                      <a:r>
                        <a:rPr lang="en-US" sz="2000" dirty="0">
                          <a:effectLst/>
                        </a:rPr>
                        <a:t>anticholinergic in one </a:t>
                      </a:r>
                      <a:r>
                        <a:rPr lang="en-US" sz="2000" dirty="0" smtClean="0">
                          <a:effectLst/>
                        </a:rPr>
                        <a:t>inhaler </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err="1">
                          <a:effectLst/>
                        </a:rPr>
                        <a:t>Methylxanthines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Inhaled </a:t>
                      </a:r>
                      <a:r>
                        <a:rPr lang="en-US" sz="2000" dirty="0" smtClean="0">
                          <a:effectLst/>
                        </a:rPr>
                        <a:t>corticosteroids </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Combination long-acting beta</a:t>
                      </a:r>
                      <a:r>
                        <a:rPr lang="en-US" sz="2000" baseline="-25000" dirty="0">
                          <a:effectLst/>
                        </a:rPr>
                        <a:t>2</a:t>
                      </a:r>
                      <a:r>
                        <a:rPr lang="en-US" sz="2000" dirty="0">
                          <a:effectLst/>
                        </a:rPr>
                        <a:t>-agonists </a:t>
                      </a:r>
                      <a:r>
                        <a:rPr lang="en-US" sz="2000" dirty="0" smtClean="0">
                          <a:effectLst/>
                        </a:rPr>
                        <a:t>+ </a:t>
                      </a:r>
                      <a:r>
                        <a:rPr lang="en-US" sz="2000" dirty="0">
                          <a:effectLst/>
                        </a:rPr>
                        <a:t>corticosteroids in one </a:t>
                      </a:r>
                      <a:r>
                        <a:rPr lang="en-US" sz="2000" dirty="0" smtClean="0">
                          <a:effectLst/>
                        </a:rPr>
                        <a:t>inhaler</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Systemic corticosteroids</a:t>
                      </a:r>
                      <a:endParaRPr lang="en-US" sz="2000" dirty="0">
                        <a:effectLst/>
                        <a:latin typeface="Tahoma"/>
                        <a:ea typeface="Calibri"/>
                        <a:cs typeface="Tahoma"/>
                      </a:endParaRPr>
                    </a:p>
                  </a:txBody>
                  <a:tcPr marL="68580" marR="68580" marT="0" marB="0"/>
                </a:tc>
              </a:tr>
              <a:tr h="469900">
                <a:tc>
                  <a:txBody>
                    <a:bodyPr/>
                    <a:lstStyle/>
                    <a:p>
                      <a:pPr marL="0" marR="0">
                        <a:spcBef>
                          <a:spcPts val="0"/>
                        </a:spcBef>
                        <a:spcAft>
                          <a:spcPts val="0"/>
                        </a:spcAft>
                      </a:pPr>
                      <a:r>
                        <a:rPr lang="en-US" sz="2000" dirty="0">
                          <a:effectLst/>
                        </a:rPr>
                        <a:t>Phosphodiesterase-4 </a:t>
                      </a:r>
                      <a:r>
                        <a:rPr lang="en-US" sz="2000" dirty="0" smtClean="0">
                          <a:effectLst/>
                        </a:rPr>
                        <a:t>inhibitors</a:t>
                      </a:r>
                      <a:endParaRPr lang="en-US" sz="2000" dirty="0">
                        <a:effectLst/>
                        <a:latin typeface="Tahoma"/>
                        <a:ea typeface="Calibri"/>
                        <a:cs typeface="Tahoma"/>
                      </a:endParaRPr>
                    </a:p>
                  </a:txBody>
                  <a:tcPr marL="68580" marR="68580" marT="0" marB="0"/>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independentnurse.co.uk/article-images/image-library/124/022_INDN_2017_9_gold2.jpg"/>
          <p:cNvPicPr>
            <a:picLocks noChangeAspect="1" noChangeArrowheads="1"/>
          </p:cNvPicPr>
          <p:nvPr/>
        </p:nvPicPr>
        <p:blipFill>
          <a:blip r:embed="rId2"/>
          <a:srcRect/>
          <a:stretch>
            <a:fillRect/>
          </a:stretch>
        </p:blipFill>
        <p:spPr bwMode="auto">
          <a:xfrm>
            <a:off x="93663" y="533400"/>
            <a:ext cx="8945562" cy="5562600"/>
          </a:xfrm>
          <a:prstGeom prst="rect">
            <a:avLst/>
          </a:prstGeom>
          <a:noFill/>
          <a:ln w="9525">
            <a:noFill/>
            <a:miter lim="800000"/>
            <a:headEnd/>
            <a:tailEnd/>
          </a:ln>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نتيجة بحث الصور عن ‪GOLD guidelines for treatment of COPD‬‏"/>
          <p:cNvPicPr>
            <a:picLocks noChangeAspect="1" noChangeArrowheads="1"/>
          </p:cNvPicPr>
          <p:nvPr/>
        </p:nvPicPr>
        <p:blipFill>
          <a:blip r:embed="rId2"/>
          <a:srcRect/>
          <a:stretch>
            <a:fillRect/>
          </a:stretch>
        </p:blipFill>
        <p:spPr bwMode="auto">
          <a:xfrm>
            <a:off x="152400" y="174625"/>
            <a:ext cx="8882063" cy="6302375"/>
          </a:xfrm>
          <a:prstGeom prst="rect">
            <a:avLst/>
          </a:prstGeom>
          <a:noFill/>
          <a:ln w="9525">
            <a:noFill/>
            <a:miter lim="800000"/>
            <a:headEnd/>
            <a:tailEnd/>
          </a:ln>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نتيجة بحث الصور عن ‪non-pharmacologic  treatment of COPD‬‏"/>
          <p:cNvPicPr>
            <a:picLocks noChangeAspect="1" noChangeArrowheads="1"/>
          </p:cNvPicPr>
          <p:nvPr/>
        </p:nvPicPr>
        <p:blipFill>
          <a:blip r:embed="rId2"/>
          <a:srcRect/>
          <a:stretch>
            <a:fillRect/>
          </a:stretch>
        </p:blipFill>
        <p:spPr bwMode="auto">
          <a:xfrm>
            <a:off x="0" y="0"/>
            <a:ext cx="9320213" cy="6826250"/>
          </a:xfrm>
          <a:prstGeom prst="rect">
            <a:avLst/>
          </a:prstGeom>
          <a:noFill/>
          <a:ln w="9525">
            <a:noFill/>
            <a:miter lim="800000"/>
            <a:headEnd/>
            <a:tailEnd/>
          </a:ln>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200" y="311150"/>
            <a:ext cx="7620000" cy="646113"/>
          </a:xfrm>
          <a:prstGeom prst="rect">
            <a:avLst/>
          </a:prstGeom>
          <a:noFill/>
          <a:ln w="9525">
            <a:noFill/>
            <a:miter lim="800000"/>
            <a:headEnd/>
            <a:tailEnd/>
          </a:ln>
        </p:spPr>
        <p:txBody>
          <a:bodyPr>
            <a:spAutoFit/>
          </a:bodyPr>
          <a:lstStyle/>
          <a:p>
            <a:r>
              <a:rPr lang="en-US" altLang="ja-JP" sz="3600">
                <a:solidFill>
                  <a:srgbClr val="FFCC00"/>
                </a:solidFill>
                <a:latin typeface="Tahoma" pitchFamily="34" charset="0"/>
                <a:ea typeface="MS PGothic" pitchFamily="34" charset="-128"/>
              </a:rPr>
              <a:t>Therapeutic Options: Key Points</a:t>
            </a:r>
            <a:endParaRPr lang="en-US" sz="3600">
              <a:solidFill>
                <a:srgbClr val="FFCC00"/>
              </a:solidFill>
            </a:endParaRPr>
          </a:p>
        </p:txBody>
      </p:sp>
      <p:sp>
        <p:nvSpPr>
          <p:cNvPr id="3" name="Rectangle 2"/>
          <p:cNvSpPr/>
          <p:nvPr/>
        </p:nvSpPr>
        <p:spPr>
          <a:xfrm>
            <a:off x="304800" y="990600"/>
            <a:ext cx="8534400" cy="3493264"/>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marL="285750" indent="-285750" algn="just" rtl="0">
              <a:spcBef>
                <a:spcPts val="1200"/>
              </a:spcBef>
              <a:spcAft>
                <a:spcPts val="0"/>
              </a:spcAft>
              <a:buClr>
                <a:srgbClr val="00FF00"/>
              </a:buClr>
              <a:buFont typeface="Wingdings" charset="2"/>
              <a:buChar char="§"/>
              <a:defRPr/>
            </a:pPr>
            <a:r>
              <a:rPr lang="en-US" sz="2800" dirty="0">
                <a:solidFill>
                  <a:srgbClr val="FFFF00"/>
                </a:solidFill>
                <a:latin typeface="Tahoma"/>
                <a:cs typeface="Tahoma"/>
              </a:rPr>
              <a:t>Smoking cessation </a:t>
            </a:r>
            <a:r>
              <a:rPr lang="en-US" sz="2800" dirty="0">
                <a:solidFill>
                  <a:srgbClr val="FFFFFF"/>
                </a:solidFill>
                <a:latin typeface="Tahoma"/>
                <a:cs typeface="Tahoma"/>
              </a:rPr>
              <a:t>has the greatest capacity to influence the natural history of COPD</a:t>
            </a:r>
          </a:p>
          <a:p>
            <a:pPr marL="285750" indent="-285750" algn="just" rtl="0">
              <a:spcBef>
                <a:spcPts val="1200"/>
              </a:spcBef>
              <a:spcAft>
                <a:spcPts val="600"/>
              </a:spcAft>
              <a:buClr>
                <a:srgbClr val="00FF00"/>
              </a:buClr>
              <a:buFont typeface="Wingdings" charset="2"/>
              <a:buChar char="§"/>
              <a:defRPr/>
            </a:pPr>
            <a:r>
              <a:rPr lang="en-US" sz="2800" dirty="0">
                <a:solidFill>
                  <a:srgbClr val="FFFF00"/>
                </a:solidFill>
                <a:latin typeface="Tahoma"/>
                <a:cs typeface="Tahoma"/>
              </a:rPr>
              <a:t>Pharmacotherapy and nicotine replacement </a:t>
            </a:r>
            <a:r>
              <a:rPr lang="en-US" sz="2800" dirty="0">
                <a:solidFill>
                  <a:schemeClr val="bg1"/>
                </a:solidFill>
                <a:latin typeface="Tahoma"/>
                <a:cs typeface="Tahoma"/>
              </a:rPr>
              <a:t>reliably increase long-term smoking abstinence rates.</a:t>
            </a:r>
          </a:p>
          <a:p>
            <a:pPr marL="285750" indent="-285750" algn="just" rtl="0">
              <a:spcBef>
                <a:spcPts val="1200"/>
              </a:spcBef>
              <a:spcAft>
                <a:spcPts val="600"/>
              </a:spcAft>
              <a:buClr>
                <a:srgbClr val="00FF00"/>
              </a:buClr>
              <a:buFont typeface="Wingdings" charset="2"/>
              <a:buChar char="§"/>
              <a:defRPr/>
            </a:pPr>
            <a:r>
              <a:rPr lang="en-US" sz="2800" dirty="0">
                <a:solidFill>
                  <a:srgbClr val="FFFFFF"/>
                </a:solidFill>
                <a:latin typeface="Tahoma"/>
                <a:cs typeface="Tahoma"/>
              </a:rPr>
              <a:t>All COPD patients benefit from </a:t>
            </a:r>
            <a:r>
              <a:rPr lang="en-US" sz="2800" dirty="0">
                <a:solidFill>
                  <a:srgbClr val="FFFF00"/>
                </a:solidFill>
                <a:latin typeface="Tahoma"/>
                <a:cs typeface="Tahoma"/>
              </a:rPr>
              <a:t>regular physical activity </a:t>
            </a:r>
            <a:r>
              <a:rPr lang="en-US" sz="2800" dirty="0">
                <a:solidFill>
                  <a:srgbClr val="FFFFFF"/>
                </a:solidFill>
                <a:latin typeface="Tahoma"/>
                <a:cs typeface="Tahoma"/>
              </a:rPr>
              <a:t>should repeatedly be encouraged to remain active.</a:t>
            </a:r>
            <a:endParaRPr lang="en-US" sz="2800" dirty="0">
              <a:solidFill>
                <a:schemeClr val="bg1"/>
              </a:solidFill>
              <a:latin typeface="Tahoma"/>
              <a:cs typeface="Tahoma"/>
            </a:endParaRPr>
          </a:p>
        </p:txBody>
      </p:sp>
      <p:sp>
        <p:nvSpPr>
          <p:cNvPr id="4" name="Text Box 3"/>
          <p:cNvSpPr txBox="1">
            <a:spLocks noChangeArrowheads="1"/>
          </p:cNvSpPr>
          <p:nvPr/>
        </p:nvSpPr>
        <p:spPr bwMode="auto">
          <a:xfrm>
            <a:off x="306387" y="4724400"/>
            <a:ext cx="8837613" cy="1538883"/>
          </a:xfrm>
          <a:prstGeom prst="rect">
            <a:avLst/>
          </a:prstGeom>
          <a:ln/>
          <a:extLst>
            <a:ext uri="{909E8E84-426E-40dd-AFC4-6F175D3DCCD1}"/>
            <a:ext uri="{91240B29-F687-4f45-9708-019B960494DF}"/>
          </a:extLst>
        </p:spPr>
        <p:style>
          <a:lnRef idx="0">
            <a:schemeClr val="dk1"/>
          </a:lnRef>
          <a:fillRef idx="3">
            <a:schemeClr val="dk1"/>
          </a:fillRef>
          <a:effectRef idx="3">
            <a:schemeClr val="dk1"/>
          </a:effectRef>
          <a:fontRef idx="minor">
            <a:schemeClr val="lt1"/>
          </a:fontRef>
        </p:style>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gn="just" rtl="0">
              <a:spcBef>
                <a:spcPts val="600"/>
              </a:spcBef>
              <a:spcAft>
                <a:spcPts val="600"/>
              </a:spcAft>
              <a:buClr>
                <a:srgbClr val="00FF00"/>
              </a:buClr>
              <a:buFont typeface="Wingdings" charset="2"/>
              <a:buChar char="§"/>
              <a:defRPr/>
            </a:pPr>
            <a:r>
              <a:rPr lang="en-US" sz="2800" dirty="0">
                <a:solidFill>
                  <a:srgbClr val="FFFF00"/>
                </a:solidFill>
                <a:latin typeface="Tahoma"/>
                <a:cs typeface="Tahoma"/>
              </a:rPr>
              <a:t>Appropriate pharmacologic </a:t>
            </a:r>
            <a:r>
              <a:rPr lang="en-US" sz="2800" dirty="0" smtClean="0">
                <a:solidFill>
                  <a:srgbClr val="FFFF00"/>
                </a:solidFill>
                <a:latin typeface="Tahoma"/>
                <a:cs typeface="Tahoma"/>
              </a:rPr>
              <a:t>therapy.</a:t>
            </a:r>
          </a:p>
          <a:p>
            <a:pPr marL="285750" indent="-285750" algn="just" rtl="0">
              <a:spcBef>
                <a:spcPts val="600"/>
              </a:spcBef>
              <a:spcAft>
                <a:spcPts val="600"/>
              </a:spcAft>
              <a:buClr>
                <a:srgbClr val="00FF00"/>
              </a:buClr>
              <a:buFont typeface="Wingdings" charset="2"/>
              <a:buChar char="§"/>
              <a:defRPr/>
            </a:pPr>
            <a:r>
              <a:rPr lang="en-US" sz="2800" dirty="0" smtClean="0">
                <a:solidFill>
                  <a:schemeClr val="bg1"/>
                </a:solidFill>
                <a:latin typeface="Tahoma"/>
                <a:cs typeface="Tahoma"/>
              </a:rPr>
              <a:t>Influenza </a:t>
            </a:r>
            <a:r>
              <a:rPr lang="en-US" sz="2800" dirty="0">
                <a:solidFill>
                  <a:schemeClr val="bg1"/>
                </a:solidFill>
                <a:latin typeface="Tahoma"/>
                <a:cs typeface="Tahoma"/>
              </a:rPr>
              <a:t>and pneumococcal </a:t>
            </a:r>
            <a:r>
              <a:rPr lang="en-US" sz="2800" dirty="0">
                <a:solidFill>
                  <a:srgbClr val="FFFF00"/>
                </a:solidFill>
                <a:latin typeface="Tahoma"/>
                <a:cs typeface="Tahoma"/>
              </a:rPr>
              <a:t>vaccination </a:t>
            </a:r>
            <a:r>
              <a:rPr lang="en-US" sz="2800" dirty="0">
                <a:solidFill>
                  <a:schemeClr val="bg1"/>
                </a:solidFill>
                <a:latin typeface="Tahoma"/>
                <a:cs typeface="Tahoma"/>
              </a:rPr>
              <a:t>should be offered </a:t>
            </a:r>
            <a:r>
              <a:rPr lang="en-US" sz="2800" dirty="0" smtClean="0">
                <a:solidFill>
                  <a:schemeClr val="bg1"/>
                </a:solidFill>
                <a:latin typeface="Tahoma"/>
                <a:cs typeface="Tahoma"/>
              </a:rPr>
              <a:t>depending on local guidelines.</a:t>
            </a:r>
            <a:endParaRPr lang="en-US" sz="2800" dirty="0">
              <a:solidFill>
                <a:schemeClr val="bg1"/>
              </a:solidFill>
              <a:latin typeface="Tahoma"/>
              <a:cs typeface="Tahom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76400" y="293688"/>
            <a:ext cx="5638800" cy="1077912"/>
          </a:xfrm>
          <a:prstGeom prst="rect">
            <a:avLst/>
          </a:prstGeom>
          <a:noFill/>
          <a:ln w="9525">
            <a:noFill/>
            <a:miter lim="800000"/>
            <a:headEnd/>
            <a:tailEnd/>
          </a:ln>
        </p:spPr>
        <p:txBody>
          <a:bodyPr>
            <a:spAutoFit/>
          </a:bodyPr>
          <a:lstStyle/>
          <a:p>
            <a:pPr>
              <a:spcBef>
                <a:spcPct val="25000"/>
              </a:spcBef>
            </a:pPr>
            <a:r>
              <a:rPr lang="en-US" altLang="ja-JP" sz="3200">
                <a:solidFill>
                  <a:srgbClr val="FFCC00"/>
                </a:solidFill>
                <a:latin typeface="Tahoma" pitchFamily="34" charset="0"/>
                <a:ea typeface="MS PGothic" pitchFamily="34" charset="-128"/>
              </a:rPr>
              <a:t>Therapeutic Options:  </a:t>
            </a:r>
            <a:r>
              <a:rPr lang="en-US" altLang="ja-JP" sz="3200">
                <a:solidFill>
                  <a:srgbClr val="FFCC00"/>
                </a:solidFill>
                <a:latin typeface="Tahoma" pitchFamily="34" charset="0"/>
                <a:cs typeface="HGｺﾞｼｯｸM"/>
              </a:rPr>
              <a:t>Other Pharmacologic Treatments</a:t>
            </a:r>
          </a:p>
        </p:txBody>
      </p:sp>
      <p:sp>
        <p:nvSpPr>
          <p:cNvPr id="3" name="Text Box 5"/>
          <p:cNvSpPr txBox="1">
            <a:spLocks noChangeArrowheads="1"/>
          </p:cNvSpPr>
          <p:nvPr/>
        </p:nvSpPr>
        <p:spPr bwMode="auto">
          <a:xfrm>
            <a:off x="152400" y="1919288"/>
            <a:ext cx="8534400" cy="3846512"/>
          </a:xfrm>
          <a:prstGeom prst="rect">
            <a:avLst/>
          </a:prstGeom>
          <a:ln/>
          <a:extLst>
            <a:ext uri="{909E8E84-426E-40dd-AFC4-6F175D3DCCD1}"/>
            <a:ext uri="{91240B29-F687-4f45-9708-019B960494DF}"/>
          </a:extLst>
        </p:spPr>
        <p:style>
          <a:lnRef idx="2">
            <a:schemeClr val="accent2"/>
          </a:lnRef>
          <a:fillRef idx="1">
            <a:schemeClr val="lt1"/>
          </a:fillRef>
          <a:effectRef idx="0">
            <a:schemeClr val="accent2"/>
          </a:effectRef>
          <a:fontRef idx="minor">
            <a:schemeClr val="dk1"/>
          </a:fontRef>
        </p:style>
        <p:txBody>
          <a:bodyPr>
            <a:spAutoFit/>
          </a:bodyPr>
          <a:lstStyle>
            <a:lvl1pPr marL="463550" indent="-4635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just" rtl="0" eaLnBrk="1" hangingPunct="1">
              <a:spcBef>
                <a:spcPts val="1200"/>
              </a:spcBef>
              <a:spcAft>
                <a:spcPts val="1200"/>
              </a:spcAft>
              <a:buClr>
                <a:srgbClr val="00FF00"/>
              </a:buClr>
              <a:buSzPct val="125000"/>
              <a:buFont typeface="Wingdings" pitchFamily="2" charset="2"/>
              <a:buChar char="v"/>
              <a:defRPr/>
            </a:pPr>
            <a:r>
              <a:rPr lang="en-US" sz="2800" b="1" dirty="0" smtClean="0">
                <a:solidFill>
                  <a:schemeClr val="tx2">
                    <a:lumMod val="50000"/>
                  </a:schemeClr>
                </a:solidFill>
                <a:latin typeface="Tahoma"/>
                <a:cs typeface="Tahoma"/>
              </a:rPr>
              <a:t>Influenza </a:t>
            </a:r>
            <a:r>
              <a:rPr lang="en-US" sz="2800" b="1" dirty="0">
                <a:solidFill>
                  <a:schemeClr val="tx2">
                    <a:lumMod val="50000"/>
                  </a:schemeClr>
                </a:solidFill>
                <a:latin typeface="Tahoma"/>
                <a:cs typeface="Tahoma"/>
              </a:rPr>
              <a:t>vaccines</a:t>
            </a:r>
            <a:r>
              <a:rPr lang="en-US" sz="2800" i="1" dirty="0">
                <a:solidFill>
                  <a:schemeClr val="tx2">
                    <a:lumMod val="50000"/>
                  </a:schemeClr>
                </a:solidFill>
                <a:latin typeface="Tahoma"/>
                <a:cs typeface="Tahoma"/>
              </a:rPr>
              <a:t> </a:t>
            </a:r>
            <a:r>
              <a:rPr lang="en-US" sz="2800" dirty="0">
                <a:solidFill>
                  <a:schemeClr val="bg1"/>
                </a:solidFill>
                <a:latin typeface="Tahoma"/>
                <a:cs typeface="Tahoma"/>
              </a:rPr>
              <a:t>can reduce serious </a:t>
            </a:r>
            <a:r>
              <a:rPr lang="en-US" sz="2800" dirty="0" smtClean="0">
                <a:solidFill>
                  <a:schemeClr val="bg1"/>
                </a:solidFill>
                <a:latin typeface="Tahoma"/>
                <a:cs typeface="Tahoma"/>
              </a:rPr>
              <a:t>illness.   </a:t>
            </a:r>
            <a:r>
              <a:rPr lang="en-US" sz="2800" b="1" dirty="0" smtClean="0">
                <a:solidFill>
                  <a:schemeClr val="tx2">
                    <a:lumMod val="50000"/>
                  </a:schemeClr>
                </a:solidFill>
                <a:latin typeface="Tahoma"/>
                <a:cs typeface="Tahoma"/>
              </a:rPr>
              <a:t>Pneumococcal polysaccharide vaccine </a:t>
            </a:r>
            <a:r>
              <a:rPr lang="en-US" sz="2800" dirty="0">
                <a:solidFill>
                  <a:schemeClr val="bg1"/>
                </a:solidFill>
                <a:latin typeface="Tahoma"/>
                <a:cs typeface="Tahoma"/>
              </a:rPr>
              <a:t>is </a:t>
            </a:r>
            <a:r>
              <a:rPr lang="en-US" sz="2800" dirty="0" smtClean="0">
                <a:solidFill>
                  <a:schemeClr val="bg1"/>
                </a:solidFill>
                <a:latin typeface="Tahoma"/>
                <a:cs typeface="Tahoma"/>
              </a:rPr>
              <a:t>recommended </a:t>
            </a:r>
            <a:r>
              <a:rPr lang="en-US" sz="2800" dirty="0">
                <a:solidFill>
                  <a:schemeClr val="bg1"/>
                </a:solidFill>
                <a:latin typeface="Tahoma"/>
                <a:cs typeface="Tahoma"/>
              </a:rPr>
              <a:t>for COPD patients 65 years and older and for COPD patients younger than age 65 with an FEV</a:t>
            </a:r>
            <a:r>
              <a:rPr lang="en-US" sz="2800" baseline="-25000" dirty="0">
                <a:solidFill>
                  <a:schemeClr val="bg1"/>
                </a:solidFill>
                <a:latin typeface="Tahoma"/>
                <a:cs typeface="Tahoma"/>
              </a:rPr>
              <a:t>1</a:t>
            </a:r>
            <a:r>
              <a:rPr lang="en-US" sz="2800" dirty="0">
                <a:solidFill>
                  <a:schemeClr val="bg1"/>
                </a:solidFill>
                <a:latin typeface="Tahoma"/>
                <a:cs typeface="Tahoma"/>
              </a:rPr>
              <a:t> &lt; 40% </a:t>
            </a:r>
            <a:r>
              <a:rPr lang="en-US" sz="2800" dirty="0" smtClean="0">
                <a:solidFill>
                  <a:schemeClr val="bg1"/>
                </a:solidFill>
                <a:latin typeface="Tahoma"/>
                <a:cs typeface="Tahoma"/>
              </a:rPr>
              <a:t>predicted.</a:t>
            </a:r>
          </a:p>
          <a:p>
            <a:pPr marL="0" indent="0" algn="just" rtl="0" eaLnBrk="1" hangingPunct="1">
              <a:spcBef>
                <a:spcPts val="1200"/>
              </a:spcBef>
              <a:spcAft>
                <a:spcPts val="1200"/>
              </a:spcAft>
              <a:buClr>
                <a:srgbClr val="00FF00"/>
              </a:buClr>
              <a:buSzPct val="125000"/>
              <a:buFont typeface="Wingdings" pitchFamily="2" charset="2"/>
              <a:buChar char="v"/>
              <a:defRPr/>
            </a:pPr>
            <a:r>
              <a:rPr lang="en-US" sz="2800" dirty="0" smtClean="0">
                <a:solidFill>
                  <a:schemeClr val="bg1"/>
                </a:solidFill>
                <a:latin typeface="Tahoma"/>
                <a:cs typeface="Tahoma"/>
              </a:rPr>
              <a:t>The </a:t>
            </a:r>
            <a:r>
              <a:rPr lang="en-US" sz="2800" dirty="0">
                <a:solidFill>
                  <a:schemeClr val="bg1"/>
                </a:solidFill>
                <a:latin typeface="Tahoma"/>
                <a:cs typeface="Tahoma"/>
              </a:rPr>
              <a:t>use </a:t>
            </a:r>
            <a:r>
              <a:rPr lang="en-US" sz="2800" dirty="0" smtClean="0">
                <a:solidFill>
                  <a:schemeClr val="bg1"/>
                </a:solidFill>
                <a:latin typeface="Tahoma"/>
                <a:cs typeface="Tahoma"/>
              </a:rPr>
              <a:t>of </a:t>
            </a:r>
            <a:r>
              <a:rPr lang="en-US" sz="2800" b="1" dirty="0" smtClean="0">
                <a:solidFill>
                  <a:schemeClr val="tx2">
                    <a:lumMod val="50000"/>
                  </a:schemeClr>
                </a:solidFill>
                <a:latin typeface="Tahoma"/>
                <a:cs typeface="Tahoma"/>
              </a:rPr>
              <a:t>antibiotics</a:t>
            </a:r>
            <a:r>
              <a:rPr lang="en-US" sz="2800" dirty="0">
                <a:solidFill>
                  <a:schemeClr val="bg1"/>
                </a:solidFill>
                <a:latin typeface="Tahoma"/>
                <a:cs typeface="Tahoma"/>
              </a:rPr>
              <a:t>, other than for treating infectious exacerbations of COPD and other bacterial infections, is currently not </a:t>
            </a:r>
            <a:r>
              <a:rPr lang="en-US" sz="2800" dirty="0" smtClean="0">
                <a:solidFill>
                  <a:schemeClr val="bg1"/>
                </a:solidFill>
                <a:latin typeface="Tahoma"/>
                <a:cs typeface="Tahoma"/>
              </a:rPr>
              <a:t>indicated. </a:t>
            </a:r>
            <a:endParaRPr lang="en-US" sz="2800" dirty="0">
              <a:solidFill>
                <a:schemeClr val="bg1"/>
              </a:solidFill>
              <a:latin typeface="Tahoma"/>
              <a:cs typeface="Tahom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1676400"/>
            <a:ext cx="8839200" cy="5016500"/>
          </a:xfrm>
          <a:prstGeom prst="rect">
            <a:avLst/>
          </a:prstGeom>
          <a:ln/>
          <a:extLst>
            <a:ext uri="{909E8E84-426E-40dd-AFC4-6F175D3DCCD1}"/>
            <a:ext uri="{91240B29-F687-4f45-9708-019B960494DF}"/>
          </a:extLst>
        </p:spPr>
        <p:style>
          <a:lnRef idx="2">
            <a:schemeClr val="accent2"/>
          </a:lnRef>
          <a:fillRef idx="1">
            <a:schemeClr val="lt1"/>
          </a:fillRef>
          <a:effectRef idx="0">
            <a:schemeClr val="accent2"/>
          </a:effectRef>
          <a:fontRef idx="minor">
            <a:schemeClr val="dk1"/>
          </a:fontRef>
        </p:style>
        <p:txBody>
          <a:bodyPr>
            <a:spAutoFit/>
          </a:bodyPr>
          <a:lstStyle/>
          <a:p>
            <a:pPr algn="just" rtl="0" eaLnBrk="0" hangingPunct="0">
              <a:spcBef>
                <a:spcPts val="1200"/>
              </a:spcBef>
              <a:spcAft>
                <a:spcPts val="1200"/>
              </a:spcAft>
              <a:buClr>
                <a:srgbClr val="00FF00"/>
              </a:buClr>
              <a:defRPr/>
            </a:pPr>
            <a:r>
              <a:rPr lang="en-US" sz="2800" b="1">
                <a:solidFill>
                  <a:srgbClr val="007EEA"/>
                </a:solidFill>
                <a:latin typeface="Tahoma" pitchFamily="34" charset="0"/>
                <a:ea typeface="MS PGothic" pitchFamily="34" charset="-128"/>
                <a:cs typeface="Tahoma" pitchFamily="34" charset="0"/>
              </a:rPr>
              <a:t>Alpha-1 antitrypsin augmentation therapy:</a:t>
            </a:r>
            <a:r>
              <a:rPr lang="en-US" sz="2800">
                <a:solidFill>
                  <a:srgbClr val="007EEA"/>
                </a:solidFill>
                <a:latin typeface="Tahoma" pitchFamily="34" charset="0"/>
                <a:ea typeface="MS PGothic" pitchFamily="34" charset="-128"/>
                <a:cs typeface="Tahoma" pitchFamily="34" charset="0"/>
              </a:rPr>
              <a:t> </a:t>
            </a:r>
            <a:r>
              <a:rPr lang="en-US" sz="2800">
                <a:solidFill>
                  <a:schemeClr val="bg1"/>
                </a:solidFill>
                <a:latin typeface="Tahoma" pitchFamily="34" charset="0"/>
                <a:ea typeface="MS PGothic" pitchFamily="34" charset="-128"/>
                <a:cs typeface="Tahoma" pitchFamily="34" charset="0"/>
              </a:rPr>
              <a:t>not recommended for patients with COPD that is unrelated to the genetic deficiency. </a:t>
            </a:r>
          </a:p>
          <a:p>
            <a:pPr algn="just" rtl="0" eaLnBrk="0" hangingPunct="0">
              <a:defRPr/>
            </a:pPr>
            <a:r>
              <a:rPr lang="en-US" sz="2800" b="1">
                <a:solidFill>
                  <a:srgbClr val="007EEA"/>
                </a:solidFill>
                <a:latin typeface="Tahoma" pitchFamily="34" charset="0"/>
                <a:ea typeface="MS PGothic" pitchFamily="34" charset="-128"/>
                <a:cs typeface="Tahoma" pitchFamily="34" charset="0"/>
              </a:rPr>
              <a:t>Mucolytics</a:t>
            </a:r>
            <a:r>
              <a:rPr lang="en-US" sz="2800" b="1">
                <a:solidFill>
                  <a:schemeClr val="bg1"/>
                </a:solidFill>
                <a:latin typeface="Tahoma" pitchFamily="34" charset="0"/>
                <a:ea typeface="MS PGothic" pitchFamily="34" charset="-128"/>
                <a:cs typeface="Tahoma" pitchFamily="34" charset="0"/>
              </a:rPr>
              <a:t>:  </a:t>
            </a:r>
            <a:r>
              <a:rPr lang="en-US" sz="2800">
                <a:solidFill>
                  <a:schemeClr val="bg1"/>
                </a:solidFill>
                <a:latin typeface="Tahoma" pitchFamily="34" charset="0"/>
                <a:ea typeface="MS PGothic" pitchFamily="34" charset="-128"/>
                <a:cs typeface="Tahoma" pitchFamily="34" charset="0"/>
              </a:rPr>
              <a:t>  </a:t>
            </a:r>
            <a:r>
              <a:rPr lang="en-US" sz="2800">
                <a:solidFill>
                  <a:schemeClr val="bg1"/>
                </a:solidFill>
                <a:latin typeface="Arial" pitchFamily="34" charset="0"/>
                <a:ea typeface="MS PGothic" pitchFamily="34" charset="-128"/>
                <a:cs typeface="Arial" pitchFamily="34" charset="0"/>
              </a:rPr>
              <a:t>Patients with viscous sputum may benefit from mucolytics; overall benefits are very small. </a:t>
            </a:r>
          </a:p>
          <a:p>
            <a:pPr algn="just" rtl="0" eaLnBrk="0" hangingPunct="0">
              <a:spcBef>
                <a:spcPts val="1200"/>
              </a:spcBef>
              <a:spcAft>
                <a:spcPts val="1200"/>
              </a:spcAft>
              <a:buClr>
                <a:srgbClr val="00FF00"/>
              </a:buClr>
              <a:defRPr/>
            </a:pPr>
            <a:r>
              <a:rPr lang="en-US" sz="2800" b="1">
                <a:solidFill>
                  <a:srgbClr val="007EEA"/>
                </a:solidFill>
                <a:latin typeface="Tahoma" pitchFamily="34" charset="0"/>
                <a:ea typeface="MS PGothic" pitchFamily="34" charset="-128"/>
                <a:cs typeface="Arial" pitchFamily="34" charset="0"/>
              </a:rPr>
              <a:t>Antitussives: </a:t>
            </a:r>
            <a:r>
              <a:rPr lang="en-US" sz="2800">
                <a:solidFill>
                  <a:srgbClr val="007EEA"/>
                </a:solidFill>
                <a:latin typeface="Tahoma" pitchFamily="34" charset="0"/>
                <a:ea typeface="MS PGothic" pitchFamily="34" charset="-128"/>
                <a:cs typeface="Arial" pitchFamily="34" charset="0"/>
              </a:rPr>
              <a:t> </a:t>
            </a:r>
            <a:r>
              <a:rPr lang="en-US" sz="2800">
                <a:solidFill>
                  <a:schemeClr val="bg1"/>
                </a:solidFill>
                <a:latin typeface="Tahoma" pitchFamily="34" charset="0"/>
                <a:ea typeface="MS PGothic" pitchFamily="34" charset="-128"/>
                <a:cs typeface="Arial" pitchFamily="34" charset="0"/>
              </a:rPr>
              <a:t>Not recommended.</a:t>
            </a:r>
          </a:p>
          <a:p>
            <a:pPr algn="just" rtl="0" eaLnBrk="0" hangingPunct="0">
              <a:spcBef>
                <a:spcPts val="1200"/>
              </a:spcBef>
              <a:spcAft>
                <a:spcPts val="1200"/>
              </a:spcAft>
              <a:buClr>
                <a:srgbClr val="00FF00"/>
              </a:buClr>
              <a:defRPr/>
            </a:pPr>
            <a:r>
              <a:rPr lang="en-US" sz="2800" b="1">
                <a:solidFill>
                  <a:srgbClr val="007EEA"/>
                </a:solidFill>
                <a:latin typeface="Tahoma" pitchFamily="34" charset="0"/>
                <a:ea typeface="MS PGothic" pitchFamily="34" charset="-128"/>
                <a:cs typeface="Arial" pitchFamily="34" charset="0"/>
              </a:rPr>
              <a:t>Vasodilators: </a:t>
            </a:r>
            <a:r>
              <a:rPr lang="en-US" sz="2800" i="1">
                <a:solidFill>
                  <a:srgbClr val="007EEA"/>
                </a:solidFill>
                <a:latin typeface="Tahoma" pitchFamily="34" charset="0"/>
                <a:ea typeface="MS PGothic" pitchFamily="34" charset="-128"/>
                <a:cs typeface="Arial" pitchFamily="34" charset="0"/>
              </a:rPr>
              <a:t> </a:t>
            </a:r>
            <a:r>
              <a:rPr lang="en-US" sz="2800">
                <a:solidFill>
                  <a:schemeClr val="bg1"/>
                </a:solidFill>
                <a:latin typeface="Tahoma" pitchFamily="34" charset="0"/>
                <a:ea typeface="MS PGothic" pitchFamily="34" charset="-128"/>
                <a:cs typeface="Arial" pitchFamily="34" charset="0"/>
              </a:rPr>
              <a:t>Nitric oxide is contraindicated in stable COPD.  The use of endothelium-modulating agents for the treatment of pulmonary hypertension associated with COPD is not recommended.</a:t>
            </a:r>
          </a:p>
        </p:txBody>
      </p:sp>
      <p:sp>
        <p:nvSpPr>
          <p:cNvPr id="3" name="Rectangle 2"/>
          <p:cNvSpPr>
            <a:spLocks noChangeArrowheads="1"/>
          </p:cNvSpPr>
          <p:nvPr/>
        </p:nvSpPr>
        <p:spPr bwMode="auto">
          <a:xfrm>
            <a:off x="1676400" y="293688"/>
            <a:ext cx="5638800" cy="1077912"/>
          </a:xfrm>
          <a:prstGeom prst="rect">
            <a:avLst/>
          </a:prstGeom>
          <a:noFill/>
          <a:ln w="9525">
            <a:noFill/>
            <a:miter lim="800000"/>
            <a:headEnd/>
            <a:tailEnd/>
          </a:ln>
        </p:spPr>
        <p:txBody>
          <a:bodyPr>
            <a:spAutoFit/>
          </a:bodyPr>
          <a:lstStyle/>
          <a:p>
            <a:pPr>
              <a:spcBef>
                <a:spcPct val="25000"/>
              </a:spcBef>
            </a:pPr>
            <a:r>
              <a:rPr lang="en-US" altLang="ja-JP" sz="3200">
                <a:solidFill>
                  <a:srgbClr val="FFCC00"/>
                </a:solidFill>
                <a:latin typeface="Tahoma" pitchFamily="34" charset="0"/>
                <a:ea typeface="MS PGothic" pitchFamily="34" charset="-128"/>
              </a:rPr>
              <a:t>Therapeutic Options:  </a:t>
            </a:r>
            <a:r>
              <a:rPr lang="en-US" altLang="ja-JP" sz="3200">
                <a:solidFill>
                  <a:srgbClr val="FFCC00"/>
                </a:solidFill>
                <a:latin typeface="Tahoma" pitchFamily="34" charset="0"/>
                <a:cs typeface="HGｺﾞｼｯｸM"/>
              </a:rPr>
              <a:t>Other Pharmacologic Treatments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228600"/>
            <a:ext cx="7772400" cy="914400"/>
          </a:xfrm>
          <a:solidFill>
            <a:schemeClr val="accent2">
              <a:lumMod val="20000"/>
              <a:lumOff val="80000"/>
            </a:schemeClr>
          </a:solidFill>
          <a:effectLst>
            <a:outerShdw dist="35921" dir="2700000" algn="ctr" rotWithShape="0">
              <a:srgbClr val="111111"/>
            </a:outerShdw>
          </a:effectLst>
        </p:spPr>
        <p:txBody>
          <a:bodyPr/>
          <a:lstStyle/>
          <a:p>
            <a:pPr algn="ctr" eaLnBrk="1" fontAlgn="auto" hangingPunct="1">
              <a:spcAft>
                <a:spcPts val="0"/>
              </a:spcAft>
              <a:defRPr/>
            </a:pPr>
            <a:r>
              <a:rPr lang="en-US" sz="4400" b="1" dirty="0">
                <a:solidFill>
                  <a:srgbClr val="C00000"/>
                </a:solidFill>
              </a:rPr>
              <a:t>Oxygen Therapy</a:t>
            </a:r>
          </a:p>
        </p:txBody>
      </p:sp>
      <p:sp>
        <p:nvSpPr>
          <p:cNvPr id="75779" name="Rectangle 3"/>
          <p:cNvSpPr>
            <a:spLocks noGrp="1" noChangeArrowheads="1"/>
          </p:cNvSpPr>
          <p:nvPr>
            <p:ph idx="1"/>
          </p:nvPr>
        </p:nvSpPr>
        <p:spPr>
          <a:xfrm>
            <a:off x="228600" y="1295400"/>
            <a:ext cx="8763000" cy="5410200"/>
          </a:xfrm>
          <a:effectLst>
            <a:outerShdw dist="35921" dir="2700000" algn="ctr" rotWithShape="0">
              <a:schemeClr val="bg1"/>
            </a:outerShdw>
          </a:effectLst>
        </p:spPr>
        <p:txBody>
          <a:bodyPr>
            <a:noAutofit/>
          </a:bodyPr>
          <a:lstStyle/>
          <a:p>
            <a:pPr marL="740664" lvl="1" eaLnBrk="1" fontAlgn="auto" hangingPunct="1">
              <a:spcAft>
                <a:spcPts val="0"/>
              </a:spcAft>
              <a:buFont typeface="Wingdings" pitchFamily="2" charset="2"/>
              <a:buNone/>
              <a:defRPr/>
            </a:pPr>
            <a:r>
              <a:rPr lang="en-US" sz="4000" dirty="0">
                <a:solidFill>
                  <a:srgbClr val="FFFF99"/>
                </a:solidFill>
              </a:rPr>
              <a:t>Chronic O</a:t>
            </a:r>
            <a:r>
              <a:rPr lang="en-US" sz="4000" baseline="-25000" dirty="0">
                <a:solidFill>
                  <a:srgbClr val="FFFF99"/>
                </a:solidFill>
              </a:rPr>
              <a:t>2</a:t>
            </a:r>
            <a:r>
              <a:rPr lang="en-US" sz="4000" dirty="0">
                <a:solidFill>
                  <a:srgbClr val="FFFF99"/>
                </a:solidFill>
              </a:rPr>
              <a:t> therapy at home</a:t>
            </a:r>
          </a:p>
          <a:p>
            <a:pPr marL="996696" lvl="2" eaLnBrk="1" fontAlgn="auto" hangingPunct="1">
              <a:spcAft>
                <a:spcPts val="0"/>
              </a:spcAft>
              <a:buFont typeface="Wingdings" pitchFamily="2" charset="2"/>
              <a:buChar char="§"/>
              <a:defRPr/>
            </a:pPr>
            <a:r>
              <a:rPr lang="en-US" sz="4000" dirty="0"/>
              <a:t>Improved prognosis </a:t>
            </a:r>
          </a:p>
          <a:p>
            <a:pPr marL="996696" lvl="2" eaLnBrk="1" fontAlgn="auto" hangingPunct="1">
              <a:spcAft>
                <a:spcPts val="0"/>
              </a:spcAft>
              <a:buFont typeface="Wingdings" pitchFamily="2" charset="2"/>
              <a:buChar char="§"/>
              <a:defRPr/>
            </a:pPr>
            <a:r>
              <a:rPr lang="en-US" sz="4000" dirty="0"/>
              <a:t>Improved </a:t>
            </a:r>
            <a:r>
              <a:rPr lang="en-US" sz="4000" dirty="0" err="1"/>
              <a:t>neuropsychologic</a:t>
            </a:r>
            <a:r>
              <a:rPr lang="en-US" sz="4000" dirty="0"/>
              <a:t> function</a:t>
            </a:r>
          </a:p>
          <a:p>
            <a:pPr marL="996696" lvl="2" eaLnBrk="1" fontAlgn="auto" hangingPunct="1">
              <a:spcAft>
                <a:spcPts val="0"/>
              </a:spcAft>
              <a:buFont typeface="Wingdings" pitchFamily="2" charset="2"/>
              <a:buChar char="§"/>
              <a:defRPr/>
            </a:pPr>
            <a:r>
              <a:rPr lang="en-US" sz="4000" dirty="0"/>
              <a:t>Increased exercise tolerance</a:t>
            </a:r>
          </a:p>
          <a:p>
            <a:pPr marL="996696" lvl="2" eaLnBrk="1" fontAlgn="auto" hangingPunct="1">
              <a:spcAft>
                <a:spcPts val="0"/>
              </a:spcAft>
              <a:buFont typeface="Wingdings" pitchFamily="2" charset="2"/>
              <a:buChar char="§"/>
              <a:defRPr/>
            </a:pPr>
            <a:r>
              <a:rPr lang="en-US" sz="4000" dirty="0"/>
              <a:t>Decreased </a:t>
            </a:r>
            <a:r>
              <a:rPr lang="en-US" sz="4000" dirty="0" err="1"/>
              <a:t>hematocrit</a:t>
            </a:r>
            <a:r>
              <a:rPr lang="en-US" sz="4000" dirty="0"/>
              <a:t> </a:t>
            </a:r>
          </a:p>
          <a:p>
            <a:pPr marL="996696" lvl="2" eaLnBrk="1" fontAlgn="auto" hangingPunct="1">
              <a:spcAft>
                <a:spcPts val="0"/>
              </a:spcAft>
              <a:buFont typeface="Wingdings" pitchFamily="2" charset="2"/>
              <a:buChar char="§"/>
              <a:defRPr/>
            </a:pPr>
            <a:r>
              <a:rPr lang="en-US" sz="4000" dirty="0"/>
              <a:t>Reduced pulmonary hypertension</a:t>
            </a:r>
          </a:p>
          <a:p>
            <a:pPr marL="1261872" lvl="3" eaLnBrk="1" fontAlgn="auto" hangingPunct="1">
              <a:spcAft>
                <a:spcPts val="0"/>
              </a:spcAft>
              <a:buClr>
                <a:schemeClr val="accent3"/>
              </a:buClr>
              <a:buFont typeface="Wingdings" pitchFamily="2" charset="2"/>
              <a:buChar char="§"/>
              <a:defRPr/>
            </a:pPr>
            <a:endParaRPr lang="en-US" sz="40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228600"/>
            <a:ext cx="8534400" cy="646113"/>
          </a:xfrm>
          <a:prstGeom prst="rect">
            <a:avLst/>
          </a:prstGeom>
          <a:solidFill>
            <a:schemeClr val="accent2">
              <a:lumMod val="75000"/>
            </a:schemeClr>
          </a:solidFill>
          <a:ln w="9525">
            <a:noFill/>
            <a:miter lim="800000"/>
            <a:headEnd/>
            <a:tailEnd/>
          </a:ln>
        </p:spPr>
        <p:txBody>
          <a:bodyPr>
            <a:spAutoFit/>
          </a:bodyPr>
          <a:lstStyle/>
          <a:p>
            <a:pPr>
              <a:spcBef>
                <a:spcPct val="25000"/>
              </a:spcBef>
              <a:defRPr/>
            </a:pPr>
            <a:r>
              <a:rPr lang="en-US" altLang="ja-JP" sz="3600" dirty="0">
                <a:solidFill>
                  <a:srgbClr val="FFCC00"/>
                </a:solidFill>
                <a:latin typeface="Tahoma" pitchFamily="34" charset="0"/>
                <a:ea typeface="MS PGothic" pitchFamily="34" charset="-128"/>
              </a:rPr>
              <a:t>Therapeutic Options:  </a:t>
            </a:r>
            <a:r>
              <a:rPr lang="en-US" altLang="ja-JP" sz="3600" dirty="0">
                <a:solidFill>
                  <a:srgbClr val="FFCC00"/>
                </a:solidFill>
                <a:latin typeface="Tahoma" pitchFamily="34" charset="0"/>
                <a:cs typeface="HGｺﾞｼｯｸM"/>
              </a:rPr>
              <a:t>Other Treatments</a:t>
            </a:r>
          </a:p>
        </p:txBody>
      </p:sp>
      <p:sp>
        <p:nvSpPr>
          <p:cNvPr id="3" name="Text Box 5"/>
          <p:cNvSpPr txBox="1">
            <a:spLocks noChangeArrowheads="1"/>
          </p:cNvSpPr>
          <p:nvPr/>
        </p:nvSpPr>
        <p:spPr bwMode="auto">
          <a:xfrm>
            <a:off x="452438" y="1524000"/>
            <a:ext cx="8462962" cy="4708525"/>
          </a:xfrm>
          <a:prstGeom prst="rect">
            <a:avLst/>
          </a:prstGeom>
          <a:noFill/>
          <a:ln w="9525">
            <a:noFill/>
            <a:miter lim="800000"/>
            <a:headEnd/>
            <a:tailEnd/>
          </a:ln>
        </p:spPr>
        <p:txBody>
          <a:bodyPr>
            <a:spAutoFit/>
          </a:bodyPr>
          <a:lstStyle/>
          <a:p>
            <a:pPr algn="just" rtl="0" eaLnBrk="0" hangingPunct="0">
              <a:spcBef>
                <a:spcPts val="1200"/>
              </a:spcBef>
              <a:spcAft>
                <a:spcPts val="1200"/>
              </a:spcAft>
              <a:buClr>
                <a:srgbClr val="00FF00"/>
              </a:buClr>
            </a:pPr>
            <a:r>
              <a:rPr lang="en-US" sz="2800" b="1" i="1">
                <a:solidFill>
                  <a:srgbClr val="FFFF00"/>
                </a:solidFill>
                <a:latin typeface="Tahoma" pitchFamily="34" charset="0"/>
                <a:ea typeface="MS PGothic" pitchFamily="34" charset="-128"/>
                <a:cs typeface="Tahoma" pitchFamily="34" charset="0"/>
              </a:rPr>
              <a:t>Oxygen Therapy</a:t>
            </a:r>
            <a:r>
              <a:rPr lang="en-US" sz="2800" b="1" i="1">
                <a:latin typeface="Tahoma" pitchFamily="34" charset="0"/>
                <a:ea typeface="MS PGothic" pitchFamily="34" charset="-128"/>
                <a:cs typeface="Tahoma" pitchFamily="34" charset="0"/>
              </a:rPr>
              <a:t>:</a:t>
            </a:r>
            <a:r>
              <a:rPr lang="en-US" sz="2800" b="1">
                <a:latin typeface="Tahoma" pitchFamily="34" charset="0"/>
                <a:ea typeface="MS PGothic" pitchFamily="34" charset="-128"/>
                <a:cs typeface="Tahoma" pitchFamily="34" charset="0"/>
              </a:rPr>
              <a:t>  </a:t>
            </a:r>
            <a:r>
              <a:rPr lang="en-US" sz="2800">
                <a:latin typeface="Tahoma" pitchFamily="34" charset="0"/>
                <a:ea typeface="MS PGothic" pitchFamily="34" charset="-128"/>
                <a:cs typeface="Tahoma" pitchFamily="34" charset="0"/>
              </a:rPr>
              <a:t>The long-term administration of oxygen (&gt; 15 hours per day) to patients with chronic respiratory failure has been shown to increase survival in patients with severe, resting hypoxemia.</a:t>
            </a:r>
            <a:r>
              <a:rPr lang="en-US" sz="2800">
                <a:solidFill>
                  <a:schemeClr val="bg1"/>
                </a:solidFill>
                <a:latin typeface="Tahoma" pitchFamily="34" charset="0"/>
                <a:ea typeface="MS PGothic" pitchFamily="34" charset="-128"/>
                <a:cs typeface="Tahoma" pitchFamily="34" charset="0"/>
              </a:rPr>
              <a:t> </a:t>
            </a:r>
          </a:p>
          <a:p>
            <a:pPr algn="just" rtl="0" eaLnBrk="0" hangingPunct="0">
              <a:spcBef>
                <a:spcPts val="1200"/>
              </a:spcBef>
              <a:spcAft>
                <a:spcPts val="1200"/>
              </a:spcAft>
              <a:buClr>
                <a:srgbClr val="00FF00"/>
              </a:buClr>
            </a:pPr>
            <a:r>
              <a:rPr lang="en-US" sz="2800" b="1" i="1">
                <a:solidFill>
                  <a:srgbClr val="FFFF00"/>
                </a:solidFill>
                <a:latin typeface="Tahoma" pitchFamily="34" charset="0"/>
                <a:ea typeface="MS PGothic" pitchFamily="34" charset="-128"/>
                <a:cs typeface="Tahoma" pitchFamily="34" charset="0"/>
              </a:rPr>
              <a:t>Ventilatory Support:  </a:t>
            </a:r>
            <a:r>
              <a:rPr lang="en-US" sz="2800">
                <a:solidFill>
                  <a:srgbClr val="FFFFFF"/>
                </a:solidFill>
                <a:latin typeface="Tahoma" pitchFamily="34" charset="0"/>
                <a:ea typeface="MS PGothic" pitchFamily="34" charset="-128"/>
                <a:cs typeface="Tahoma" pitchFamily="34" charset="0"/>
              </a:rPr>
              <a:t>Combination of noninvasive ventilation (NIV) with long-term oxygen therapy may be of some use in a selected subset of patients, particularly in those with pronounced daytime hypercapnia.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1752600" y="228600"/>
            <a:ext cx="7162800" cy="1143000"/>
          </a:xfrm>
          <a:ln>
            <a:solidFill>
              <a:srgbClr val="FFFF00"/>
            </a:solidFill>
          </a:ln>
        </p:spPr>
        <p:txBody>
          <a:bodyPr/>
          <a:lstStyle/>
          <a:p>
            <a:pPr eaLnBrk="1" fontAlgn="auto" hangingPunct="1">
              <a:spcAft>
                <a:spcPts val="0"/>
              </a:spcAft>
              <a:defRPr/>
            </a:pPr>
            <a:r>
              <a:rPr lang="en-US" altLang="ja-JP" sz="4800">
                <a:solidFill>
                  <a:srgbClr val="FFFF00"/>
                </a:solidFill>
                <a:latin typeface="Tahoma" pitchFamily="34" charset="0"/>
                <a:ea typeface="MS PGothic" pitchFamily="34" charset="-128"/>
              </a:rPr>
              <a:t>Definition of COPD</a:t>
            </a:r>
          </a:p>
        </p:txBody>
      </p:sp>
      <p:sp>
        <p:nvSpPr>
          <p:cNvPr id="12291" name="Line 4"/>
          <p:cNvSpPr>
            <a:spLocks noChangeShapeType="1"/>
          </p:cNvSpPr>
          <p:nvPr/>
        </p:nvSpPr>
        <p:spPr bwMode="auto">
          <a:xfrm flipH="1">
            <a:off x="304800" y="1676400"/>
            <a:ext cx="8305800" cy="0"/>
          </a:xfrm>
          <a:prstGeom prst="line">
            <a:avLst/>
          </a:prstGeom>
          <a:noFill/>
          <a:ln w="38100">
            <a:solidFill>
              <a:srgbClr val="FFCC00"/>
            </a:solidFill>
            <a:miter lim="800000"/>
            <a:headEnd/>
            <a:tailEnd/>
          </a:ln>
        </p:spPr>
        <p:txBody>
          <a:bodyPr wrap="none"/>
          <a:lstStyle/>
          <a:p>
            <a:endParaRPr lang="ar-JO"/>
          </a:p>
        </p:txBody>
      </p:sp>
      <p:pic>
        <p:nvPicPr>
          <p:cNvPr id="12292" name="Picture 5" descr="GOLDRGB"/>
          <p:cNvPicPr>
            <a:picLocks noChangeAspect="1" noChangeArrowheads="1"/>
          </p:cNvPicPr>
          <p:nvPr/>
        </p:nvPicPr>
        <p:blipFill>
          <a:blip r:embed="rId2"/>
          <a:srcRect/>
          <a:stretch>
            <a:fillRect/>
          </a:stretch>
        </p:blipFill>
        <p:spPr bwMode="auto">
          <a:xfrm>
            <a:off x="304800" y="228600"/>
            <a:ext cx="1295400" cy="1223963"/>
          </a:xfrm>
          <a:prstGeom prst="rect">
            <a:avLst/>
          </a:prstGeom>
          <a:noFill/>
          <a:ln w="9525">
            <a:noFill/>
            <a:miter lim="800000"/>
            <a:headEnd/>
            <a:tailEnd/>
          </a:ln>
        </p:spPr>
      </p:pic>
      <p:pic>
        <p:nvPicPr>
          <p:cNvPr id="12293" name="Picture 6" descr="alvemph[1]"/>
          <p:cNvPicPr>
            <a:picLocks noChangeAspect="1" noChangeArrowheads="1"/>
          </p:cNvPicPr>
          <p:nvPr/>
        </p:nvPicPr>
        <p:blipFill>
          <a:blip r:embed="rId3"/>
          <a:srcRect b="8134"/>
          <a:stretch>
            <a:fillRect/>
          </a:stretch>
        </p:blipFill>
        <p:spPr bwMode="auto">
          <a:xfrm>
            <a:off x="6375400" y="4419600"/>
            <a:ext cx="1473200" cy="2209800"/>
          </a:xfrm>
          <a:prstGeom prst="rect">
            <a:avLst/>
          </a:prstGeom>
          <a:noFill/>
          <a:ln w="9525">
            <a:noFill/>
            <a:miter lim="800000"/>
            <a:headEnd/>
            <a:tailEnd/>
          </a:ln>
        </p:spPr>
      </p:pic>
      <p:pic>
        <p:nvPicPr>
          <p:cNvPr id="12294" name="Picture 7" descr="alvhlthy[1]"/>
          <p:cNvPicPr>
            <a:picLocks noChangeAspect="1" noChangeArrowheads="1"/>
          </p:cNvPicPr>
          <p:nvPr/>
        </p:nvPicPr>
        <p:blipFill>
          <a:blip r:embed="rId4"/>
          <a:srcRect b="9004"/>
          <a:stretch>
            <a:fillRect/>
          </a:stretch>
        </p:blipFill>
        <p:spPr bwMode="auto">
          <a:xfrm>
            <a:off x="6359525" y="1905000"/>
            <a:ext cx="1489075" cy="2286000"/>
          </a:xfrm>
          <a:prstGeom prst="rect">
            <a:avLst/>
          </a:prstGeom>
          <a:noFill/>
          <a:ln w="9525">
            <a:noFill/>
            <a:miter lim="800000"/>
            <a:headEnd/>
            <a:tailEnd/>
          </a:ln>
        </p:spPr>
      </p:pic>
      <p:sp>
        <p:nvSpPr>
          <p:cNvPr id="12295" name="Text Box 8"/>
          <p:cNvSpPr txBox="1">
            <a:spLocks noChangeArrowheads="1"/>
          </p:cNvSpPr>
          <p:nvPr/>
        </p:nvSpPr>
        <p:spPr bwMode="auto">
          <a:xfrm>
            <a:off x="7162800" y="2711450"/>
            <a:ext cx="2438400" cy="641350"/>
          </a:xfrm>
          <a:prstGeom prst="rect">
            <a:avLst/>
          </a:prstGeom>
          <a:noFill/>
          <a:ln w="9525">
            <a:noFill/>
            <a:miter lim="800000"/>
            <a:headEnd/>
            <a:tailEnd/>
          </a:ln>
        </p:spPr>
        <p:txBody>
          <a:bodyPr>
            <a:spAutoFit/>
          </a:bodyPr>
          <a:lstStyle/>
          <a:p>
            <a:pPr rtl="0">
              <a:spcBef>
                <a:spcPct val="50000"/>
              </a:spcBef>
            </a:pPr>
            <a:r>
              <a:rPr lang="en-US" altLang="ja-JP" sz="1800" b="1">
                <a:solidFill>
                  <a:srgbClr val="FFFF00"/>
                </a:solidFill>
                <a:latin typeface="Arial" pitchFamily="34" charset="0"/>
                <a:ea typeface="MS PGothic" pitchFamily="34" charset="-128"/>
              </a:rPr>
              <a:t>Healthy </a:t>
            </a:r>
          </a:p>
          <a:p>
            <a:pPr rtl="0"/>
            <a:r>
              <a:rPr lang="en-US" altLang="ja-JP" sz="1800" b="1">
                <a:solidFill>
                  <a:srgbClr val="FFFF00"/>
                </a:solidFill>
                <a:latin typeface="Arial" pitchFamily="34" charset="0"/>
                <a:ea typeface="MS PGothic" pitchFamily="34" charset="-128"/>
              </a:rPr>
              <a:t>Alveolus</a:t>
            </a:r>
            <a:endParaRPr lang="en-US" altLang="ja-JP" sz="1500" b="1">
              <a:solidFill>
                <a:srgbClr val="FFFF00"/>
              </a:solidFill>
              <a:latin typeface="Arial" pitchFamily="34" charset="0"/>
              <a:ea typeface="MS PGothic" pitchFamily="34" charset="-128"/>
            </a:endParaRPr>
          </a:p>
        </p:txBody>
      </p:sp>
      <p:sp>
        <p:nvSpPr>
          <p:cNvPr id="12296" name="Text Box 9"/>
          <p:cNvSpPr txBox="1">
            <a:spLocks noChangeArrowheads="1"/>
          </p:cNvSpPr>
          <p:nvPr/>
        </p:nvSpPr>
        <p:spPr bwMode="auto">
          <a:xfrm>
            <a:off x="7086600" y="5272088"/>
            <a:ext cx="2438400" cy="366712"/>
          </a:xfrm>
          <a:prstGeom prst="rect">
            <a:avLst/>
          </a:prstGeom>
          <a:noFill/>
          <a:ln w="9525">
            <a:noFill/>
            <a:miter lim="800000"/>
            <a:headEnd/>
            <a:tailEnd/>
          </a:ln>
        </p:spPr>
        <p:txBody>
          <a:bodyPr>
            <a:spAutoFit/>
          </a:bodyPr>
          <a:lstStyle/>
          <a:p>
            <a:pPr rtl="0">
              <a:spcBef>
                <a:spcPct val="50000"/>
              </a:spcBef>
            </a:pPr>
            <a:r>
              <a:rPr lang="en-US" altLang="ja-JP" sz="1800" b="1">
                <a:solidFill>
                  <a:srgbClr val="FFFF00"/>
                </a:solidFill>
                <a:latin typeface="Arial" pitchFamily="34" charset="0"/>
                <a:ea typeface="MS PGothic" pitchFamily="34" charset="-128"/>
              </a:rPr>
              <a:t>COPD</a:t>
            </a:r>
            <a:endParaRPr lang="en-US" altLang="ja-JP" sz="1500" b="1">
              <a:solidFill>
                <a:srgbClr val="FFFF00"/>
              </a:solidFill>
              <a:latin typeface="Arial" pitchFamily="34" charset="0"/>
              <a:ea typeface="MS PGothic" pitchFamily="34" charset="-128"/>
            </a:endParaRPr>
          </a:p>
        </p:txBody>
      </p:sp>
      <p:sp>
        <p:nvSpPr>
          <p:cNvPr id="10" name="Rectangle 4"/>
          <p:cNvSpPr>
            <a:spLocks noChangeArrowheads="1"/>
          </p:cNvSpPr>
          <p:nvPr/>
        </p:nvSpPr>
        <p:spPr bwMode="auto">
          <a:xfrm>
            <a:off x="152400" y="1690688"/>
            <a:ext cx="6096000" cy="5062537"/>
          </a:xfrm>
          <a:prstGeom prst="rect">
            <a:avLst/>
          </a:prstGeom>
          <a:noFill/>
          <a:ln w="9525">
            <a:noFill/>
            <a:miter lim="800000"/>
            <a:headEnd/>
            <a:tailEnd/>
          </a:ln>
        </p:spPr>
        <p:txBody>
          <a:bodyPr>
            <a:spAutoFit/>
          </a:bodyPr>
          <a:lstStyle/>
          <a:p>
            <a:pPr marL="463550" indent="-463550" algn="just" rtl="0">
              <a:spcBef>
                <a:spcPts val="1800"/>
              </a:spcBef>
              <a:buClr>
                <a:srgbClr val="00FF00"/>
              </a:buClr>
              <a:buSzPct val="60000"/>
              <a:buFont typeface="Wingdings" pitchFamily="2" charset="2"/>
              <a:buChar char="v"/>
            </a:pPr>
            <a:r>
              <a:rPr lang="en-US" sz="2800">
                <a:solidFill>
                  <a:srgbClr val="FFFFFF"/>
                </a:solidFill>
                <a:latin typeface="Arial Narrow" pitchFamily="34" charset="0"/>
              </a:rPr>
              <a:t>COPD, a common </a:t>
            </a:r>
            <a:r>
              <a:rPr lang="en-US" sz="2800" b="1">
                <a:solidFill>
                  <a:srgbClr val="FFFF00"/>
                </a:solidFill>
                <a:latin typeface="Arial Narrow" pitchFamily="34" charset="0"/>
              </a:rPr>
              <a:t>preventable and treatable </a:t>
            </a:r>
            <a:r>
              <a:rPr lang="en-US" sz="2800">
                <a:solidFill>
                  <a:srgbClr val="FFFF00"/>
                </a:solidFill>
                <a:latin typeface="Arial Narrow" pitchFamily="34" charset="0"/>
              </a:rPr>
              <a:t>disease, is characterized by </a:t>
            </a:r>
            <a:r>
              <a:rPr lang="en-US" sz="2800" b="1">
                <a:solidFill>
                  <a:srgbClr val="FFFF00"/>
                </a:solidFill>
                <a:latin typeface="Arial Narrow" pitchFamily="34" charset="0"/>
              </a:rPr>
              <a:t>persistent (not fully reversible) airflow limitation</a:t>
            </a:r>
            <a:r>
              <a:rPr lang="en-US" sz="2800" b="1">
                <a:solidFill>
                  <a:srgbClr val="FFFFFF"/>
                </a:solidFill>
                <a:latin typeface="Arial Narrow" pitchFamily="34" charset="0"/>
              </a:rPr>
              <a:t> </a:t>
            </a:r>
            <a:r>
              <a:rPr lang="en-US" sz="2800">
                <a:solidFill>
                  <a:srgbClr val="FFFFFF"/>
                </a:solidFill>
                <a:latin typeface="Arial Narrow" pitchFamily="34" charset="0"/>
              </a:rPr>
              <a:t>that is usually </a:t>
            </a:r>
            <a:r>
              <a:rPr lang="en-US" sz="2800" b="1">
                <a:solidFill>
                  <a:srgbClr val="FFFF00"/>
                </a:solidFill>
                <a:latin typeface="Arial Narrow" pitchFamily="34" charset="0"/>
              </a:rPr>
              <a:t>progressive</a:t>
            </a:r>
            <a:r>
              <a:rPr lang="en-US" sz="2800">
                <a:solidFill>
                  <a:srgbClr val="FFFFFF"/>
                </a:solidFill>
                <a:latin typeface="Arial Narrow" pitchFamily="34" charset="0"/>
              </a:rPr>
              <a:t> and associated with an </a:t>
            </a:r>
            <a:r>
              <a:rPr lang="en-US" sz="2800" b="1">
                <a:solidFill>
                  <a:srgbClr val="FFFFFF"/>
                </a:solidFill>
                <a:latin typeface="Arial Narrow" pitchFamily="34" charset="0"/>
              </a:rPr>
              <a:t>enhanced chronic inflammatory response </a:t>
            </a:r>
            <a:r>
              <a:rPr lang="en-US" sz="2800">
                <a:solidFill>
                  <a:srgbClr val="FFFFFF"/>
                </a:solidFill>
                <a:latin typeface="Arial Narrow" pitchFamily="34" charset="0"/>
              </a:rPr>
              <a:t>in the airways and the lung to noxious particles or gases.</a:t>
            </a:r>
          </a:p>
          <a:p>
            <a:pPr marL="463550" indent="-463550" algn="just" rtl="0">
              <a:spcBef>
                <a:spcPts val="1800"/>
              </a:spcBef>
              <a:buClr>
                <a:srgbClr val="00FF00"/>
              </a:buClr>
              <a:buSzPct val="60000"/>
              <a:buFont typeface="Wingdings" pitchFamily="2" charset="2"/>
              <a:buChar char="v"/>
            </a:pPr>
            <a:r>
              <a:rPr lang="en-US" sz="2800" b="1">
                <a:solidFill>
                  <a:srgbClr val="FFFF00"/>
                </a:solidFill>
                <a:latin typeface="Arial Narrow" pitchFamily="34" charset="0"/>
              </a:rPr>
              <a:t>Exacerbations and comorbidities </a:t>
            </a:r>
            <a:r>
              <a:rPr lang="en-US" sz="2800">
                <a:solidFill>
                  <a:srgbClr val="FFFF00"/>
                </a:solidFill>
                <a:latin typeface="Arial Narrow" pitchFamily="34" charset="0"/>
              </a:rPr>
              <a:t>contribute to the overall severity in individual patients.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77800"/>
            <a:ext cx="8991600" cy="584200"/>
          </a:xfrm>
          <a:prstGeom prst="rect">
            <a:avLst/>
          </a:prstGeom>
          <a:solidFill>
            <a:schemeClr val="accent2">
              <a:lumMod val="75000"/>
            </a:schemeClr>
          </a:solidFill>
          <a:ln w="9525">
            <a:noFill/>
            <a:miter lim="800000"/>
            <a:headEnd/>
            <a:tailEnd/>
          </a:ln>
        </p:spPr>
        <p:txBody>
          <a:bodyPr>
            <a:spAutoFit/>
          </a:bodyPr>
          <a:lstStyle/>
          <a:p>
            <a:pPr>
              <a:spcBef>
                <a:spcPct val="25000"/>
              </a:spcBef>
              <a:defRPr/>
            </a:pPr>
            <a:r>
              <a:rPr lang="en-US" altLang="ja-JP" sz="3200" b="1" dirty="0">
                <a:solidFill>
                  <a:srgbClr val="FFCC00"/>
                </a:solidFill>
                <a:latin typeface="Tahoma" pitchFamily="34" charset="0"/>
                <a:ea typeface="MS PGothic" pitchFamily="34" charset="-128"/>
              </a:rPr>
              <a:t>Therapeutic Options:  Surgical</a:t>
            </a:r>
            <a:r>
              <a:rPr lang="en-US" altLang="ja-JP" sz="3200" b="1" dirty="0">
                <a:solidFill>
                  <a:srgbClr val="FFCC00"/>
                </a:solidFill>
                <a:latin typeface="Tahoma" pitchFamily="34" charset="0"/>
                <a:cs typeface="HGｺﾞｼｯｸM"/>
              </a:rPr>
              <a:t> Treatments</a:t>
            </a:r>
          </a:p>
        </p:txBody>
      </p:sp>
      <p:sp>
        <p:nvSpPr>
          <p:cNvPr id="3" name="Text Box 5"/>
          <p:cNvSpPr txBox="1">
            <a:spLocks noChangeArrowheads="1"/>
          </p:cNvSpPr>
          <p:nvPr/>
        </p:nvSpPr>
        <p:spPr bwMode="auto">
          <a:xfrm>
            <a:off x="457200" y="1371600"/>
            <a:ext cx="8385175" cy="4586288"/>
          </a:xfrm>
          <a:prstGeom prst="rect">
            <a:avLst/>
          </a:prstGeom>
          <a:noFill/>
          <a:ln w="9525">
            <a:noFill/>
            <a:miter lim="800000"/>
            <a:headEnd/>
            <a:tailEnd/>
          </a:ln>
        </p:spPr>
        <p:txBody>
          <a:bodyPr>
            <a:spAutoFit/>
          </a:bodyPr>
          <a:lstStyle/>
          <a:p>
            <a:pPr algn="just" rtl="0" eaLnBrk="0" hangingPunct="0">
              <a:spcBef>
                <a:spcPts val="1200"/>
              </a:spcBef>
              <a:spcAft>
                <a:spcPts val="1200"/>
              </a:spcAft>
              <a:buClr>
                <a:srgbClr val="00FF00"/>
              </a:buClr>
            </a:pPr>
            <a:r>
              <a:rPr lang="en-US" sz="2800">
                <a:solidFill>
                  <a:srgbClr val="FFFF00"/>
                </a:solidFill>
                <a:latin typeface="Tahoma" pitchFamily="34" charset="0"/>
                <a:ea typeface="MS PGothic" pitchFamily="34" charset="-128"/>
                <a:cs typeface="Tahoma" pitchFamily="34" charset="0"/>
              </a:rPr>
              <a:t>Lung volume reduction surgery (LVRS)</a:t>
            </a:r>
            <a:r>
              <a:rPr lang="en-US" sz="2800" i="1">
                <a:solidFill>
                  <a:srgbClr val="FFCC00"/>
                </a:solidFill>
                <a:latin typeface="Tahoma" pitchFamily="34" charset="0"/>
                <a:ea typeface="MS PGothic" pitchFamily="34" charset="-128"/>
                <a:cs typeface="Tahoma" pitchFamily="34" charset="0"/>
              </a:rPr>
              <a:t> </a:t>
            </a:r>
            <a:r>
              <a:rPr lang="en-US" sz="2800">
                <a:solidFill>
                  <a:srgbClr val="FFFFFF"/>
                </a:solidFill>
                <a:latin typeface="Tahoma" pitchFamily="34" charset="0"/>
                <a:ea typeface="MS PGothic" pitchFamily="34" charset="-128"/>
                <a:cs typeface="Tahoma" pitchFamily="34" charset="0"/>
              </a:rPr>
              <a:t>is more efficacious than medical therapy among patients with upper-lobe predominant emphysema and low exercise capacity.  </a:t>
            </a:r>
          </a:p>
          <a:p>
            <a:pPr algn="just" rtl="0" eaLnBrk="0" hangingPunct="0">
              <a:spcBef>
                <a:spcPts val="1200"/>
              </a:spcBef>
              <a:spcAft>
                <a:spcPts val="1200"/>
              </a:spcAft>
              <a:buClr>
                <a:srgbClr val="00FF00"/>
              </a:buClr>
            </a:pPr>
            <a:r>
              <a:rPr lang="en-US" sz="2800">
                <a:solidFill>
                  <a:srgbClr val="FFFF00"/>
                </a:solidFill>
                <a:latin typeface="Tahoma" pitchFamily="34" charset="0"/>
                <a:ea typeface="MS PGothic" pitchFamily="34" charset="-128"/>
                <a:cs typeface="Tahoma" pitchFamily="34" charset="0"/>
              </a:rPr>
              <a:t>LVRS </a:t>
            </a:r>
            <a:r>
              <a:rPr lang="en-US" sz="2800">
                <a:solidFill>
                  <a:srgbClr val="FFFFFF"/>
                </a:solidFill>
                <a:latin typeface="Tahoma" pitchFamily="34" charset="0"/>
                <a:ea typeface="MS PGothic" pitchFamily="34" charset="-128"/>
                <a:cs typeface="Tahoma" pitchFamily="34" charset="0"/>
              </a:rPr>
              <a:t>is costly relative to health-care programs not including surgery.</a:t>
            </a:r>
          </a:p>
          <a:p>
            <a:pPr algn="just" rtl="0" eaLnBrk="0" hangingPunct="0">
              <a:spcBef>
                <a:spcPts val="1200"/>
              </a:spcBef>
              <a:spcAft>
                <a:spcPts val="1200"/>
              </a:spcAft>
              <a:buClr>
                <a:srgbClr val="00FF00"/>
              </a:buClr>
            </a:pPr>
            <a:r>
              <a:rPr lang="en-US" sz="2800">
                <a:solidFill>
                  <a:srgbClr val="FFFFFF"/>
                </a:solidFill>
                <a:latin typeface="Tahoma" pitchFamily="34" charset="0"/>
                <a:ea typeface="MS PGothic" pitchFamily="34" charset="-128"/>
                <a:cs typeface="Tahoma" pitchFamily="34" charset="0"/>
              </a:rPr>
              <a:t>In appropriately selected patients with very severe COPD, </a:t>
            </a:r>
            <a:r>
              <a:rPr lang="en-US" sz="2800">
                <a:solidFill>
                  <a:srgbClr val="FFFF00"/>
                </a:solidFill>
                <a:latin typeface="Tahoma" pitchFamily="34" charset="0"/>
                <a:ea typeface="MS PGothic" pitchFamily="34" charset="-128"/>
                <a:cs typeface="Tahoma" pitchFamily="34" charset="0"/>
              </a:rPr>
              <a:t>lung transplantation </a:t>
            </a:r>
            <a:r>
              <a:rPr lang="en-US" sz="2800">
                <a:solidFill>
                  <a:srgbClr val="FFFFFF"/>
                </a:solidFill>
                <a:latin typeface="Tahoma" pitchFamily="34" charset="0"/>
                <a:ea typeface="MS PGothic" pitchFamily="34" charset="-128"/>
                <a:cs typeface="Tahoma" pitchFamily="34" charset="0"/>
              </a:rPr>
              <a:t>has been shown to improve quality of life and functional capacity.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990600" y="128588"/>
            <a:ext cx="6858000" cy="862012"/>
          </a:xfrm>
          <a:prstGeom prst="rect">
            <a:avLst/>
          </a:prstGeom>
          <a:solidFill>
            <a:schemeClr val="accent2">
              <a:lumMod val="75000"/>
            </a:schemeClr>
          </a:solidFill>
        </p:spPr>
        <p:txBody>
          <a:bodyPr>
            <a:normAutofit/>
          </a:bodyPr>
          <a:lstStyle/>
          <a:p>
            <a:pPr rtl="0" fontAlgn="auto">
              <a:lnSpc>
                <a:spcPct val="110000"/>
              </a:lnSpc>
              <a:spcAft>
                <a:spcPts val="0"/>
              </a:spcAft>
              <a:defRPr/>
            </a:pPr>
            <a:r>
              <a:rPr lang="da-DK" sz="4400" dirty="0">
                <a:solidFill>
                  <a:srgbClr val="FFC000"/>
                </a:solidFill>
                <a:latin typeface="Tahoma"/>
                <a:ea typeface="+mj-ea"/>
                <a:cs typeface="Tahoma"/>
              </a:rPr>
              <a:t>Manage Exacerbations</a:t>
            </a:r>
          </a:p>
        </p:txBody>
      </p:sp>
      <p:sp>
        <p:nvSpPr>
          <p:cNvPr id="3" name="Text Box 3"/>
          <p:cNvSpPr txBox="1">
            <a:spLocks noChangeArrowheads="1"/>
          </p:cNvSpPr>
          <p:nvPr/>
        </p:nvSpPr>
        <p:spPr bwMode="auto">
          <a:xfrm>
            <a:off x="315913" y="1143000"/>
            <a:ext cx="8369300" cy="5195888"/>
          </a:xfrm>
          <a:prstGeom prst="rect">
            <a:avLst/>
          </a:prstGeom>
          <a:noFill/>
          <a:ln w="9525">
            <a:noFill/>
            <a:miter lim="800000"/>
            <a:headEnd/>
            <a:tailEnd/>
          </a:ln>
        </p:spPr>
        <p:txBody>
          <a:bodyPr>
            <a:spAutoFit/>
          </a:bodyPr>
          <a:lstStyle/>
          <a:p>
            <a:pPr marL="404813" lvl="1" indent="-290513" algn="just" rtl="0">
              <a:lnSpc>
                <a:spcPct val="150000"/>
              </a:lnSpc>
              <a:spcBef>
                <a:spcPts val="1800"/>
              </a:spcBef>
              <a:buClr>
                <a:srgbClr val="FFCC00"/>
              </a:buClr>
              <a:buSzPct val="125000"/>
              <a:buFont typeface="Wingdings" pitchFamily="2" charset="2"/>
              <a:buNone/>
            </a:pPr>
            <a:r>
              <a:rPr lang="en-US" altLang="ja-JP" sz="3600">
                <a:solidFill>
                  <a:srgbClr val="FFFF00"/>
                </a:solidFill>
                <a:latin typeface="Tahoma" pitchFamily="34" charset="0"/>
                <a:ea typeface="MS Mincho" pitchFamily="49" charset="-128"/>
              </a:rPr>
              <a:t>An exacerbation of COPD is</a:t>
            </a:r>
            <a:r>
              <a:rPr lang="en-US" altLang="ja-JP" sz="3600">
                <a:solidFill>
                  <a:srgbClr val="FFFFFF"/>
                </a:solidFill>
                <a:latin typeface="Tahoma" pitchFamily="34" charset="0"/>
                <a:ea typeface="MS Mincho" pitchFamily="49" charset="-128"/>
              </a:rPr>
              <a:t>:</a:t>
            </a:r>
            <a:endParaRPr lang="en-US" altLang="ja-JP" sz="3600">
              <a:solidFill>
                <a:schemeClr val="bg1"/>
              </a:solidFill>
              <a:latin typeface="Tahoma" pitchFamily="34" charset="0"/>
              <a:ea typeface="MS Mincho" pitchFamily="49" charset="-128"/>
              <a:cs typeface="Tahoma" pitchFamily="34" charset="0"/>
            </a:endParaRPr>
          </a:p>
          <a:p>
            <a:pPr marL="404813" lvl="1" indent="-290513" algn="just" rtl="0">
              <a:lnSpc>
                <a:spcPct val="150000"/>
              </a:lnSpc>
              <a:spcBef>
                <a:spcPts val="1800"/>
              </a:spcBef>
              <a:buClr>
                <a:srgbClr val="FFCC00"/>
              </a:buClr>
              <a:buSzPct val="125000"/>
              <a:buFont typeface="Wingdings" pitchFamily="2" charset="2"/>
              <a:buNone/>
            </a:pPr>
            <a:r>
              <a:rPr lang="en-US" sz="3600">
                <a:latin typeface="Tahoma" pitchFamily="34" charset="0"/>
                <a:ea typeface="MS PGothic" pitchFamily="34" charset="-128"/>
                <a:cs typeface="Tahoma" pitchFamily="34" charset="0"/>
              </a:rPr>
              <a:t>an </a:t>
            </a:r>
            <a:r>
              <a:rPr lang="en-US" sz="3600" u="sng">
                <a:latin typeface="Tahoma" pitchFamily="34" charset="0"/>
                <a:ea typeface="MS PGothic" pitchFamily="34" charset="-128"/>
                <a:cs typeface="Tahoma" pitchFamily="34" charset="0"/>
              </a:rPr>
              <a:t>acute</a:t>
            </a:r>
            <a:r>
              <a:rPr lang="en-US" sz="3600">
                <a:latin typeface="Tahoma" pitchFamily="34" charset="0"/>
                <a:ea typeface="MS PGothic" pitchFamily="34" charset="-128"/>
                <a:cs typeface="Tahoma" pitchFamily="34" charset="0"/>
              </a:rPr>
              <a:t> event characterized by a </a:t>
            </a:r>
            <a:r>
              <a:rPr lang="en-US" sz="3600" u="sng">
                <a:latin typeface="Tahoma" pitchFamily="34" charset="0"/>
                <a:ea typeface="MS PGothic" pitchFamily="34" charset="-128"/>
                <a:cs typeface="Tahoma" pitchFamily="34" charset="0"/>
              </a:rPr>
              <a:t>worsening</a:t>
            </a:r>
            <a:r>
              <a:rPr lang="en-US" sz="3600">
                <a:latin typeface="Tahoma" pitchFamily="34" charset="0"/>
                <a:ea typeface="MS PGothic" pitchFamily="34" charset="-128"/>
                <a:cs typeface="Tahoma" pitchFamily="34" charset="0"/>
              </a:rPr>
              <a:t> of the patient’s respiratory symptoms that is </a:t>
            </a:r>
            <a:r>
              <a:rPr lang="en-US" sz="3600" u="sng">
                <a:latin typeface="Tahoma" pitchFamily="34" charset="0"/>
                <a:ea typeface="MS PGothic" pitchFamily="34" charset="-128"/>
                <a:cs typeface="Tahoma" pitchFamily="34" charset="0"/>
              </a:rPr>
              <a:t>beyond normal day-to-day variations</a:t>
            </a:r>
            <a:r>
              <a:rPr lang="en-US" sz="3600">
                <a:latin typeface="Tahoma" pitchFamily="34" charset="0"/>
                <a:ea typeface="MS PGothic" pitchFamily="34" charset="-128"/>
                <a:cs typeface="Tahoma" pitchFamily="34" charset="0"/>
              </a:rPr>
              <a:t> and leads to a </a:t>
            </a:r>
            <a:r>
              <a:rPr lang="en-US" sz="3600" u="sng">
                <a:latin typeface="Tahoma" pitchFamily="34" charset="0"/>
                <a:ea typeface="MS PGothic" pitchFamily="34" charset="-128"/>
                <a:cs typeface="Tahoma" pitchFamily="34" charset="0"/>
              </a:rPr>
              <a:t>change in medication</a:t>
            </a:r>
            <a:r>
              <a:rPr lang="en-US" sz="3600">
                <a:latin typeface="Tahoma" pitchFamily="34" charset="0"/>
                <a:ea typeface="MS PGothic" pitchFamily="34" charset="-128"/>
                <a:cs typeface="Tahoma" pitchFamily="34" charset="0"/>
              </a:rPr>
              <a:t>.” </a:t>
            </a:r>
            <a:r>
              <a:rPr lang="en-US" sz="3600">
                <a:solidFill>
                  <a:schemeClr val="bg1"/>
                </a:solidFill>
                <a:latin typeface="Tahoma" pitchFamily="34" charset="0"/>
                <a:ea typeface="MS PGothic" pitchFamily="34" charset="-128"/>
                <a:cs typeface="Tahoma"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81000" y="128588"/>
            <a:ext cx="8839200" cy="709612"/>
          </a:xfrm>
          <a:prstGeom prst="rect">
            <a:avLst/>
          </a:prstGeom>
          <a:solidFill>
            <a:schemeClr val="accent2">
              <a:lumMod val="75000"/>
            </a:schemeClr>
          </a:solidFill>
        </p:spPr>
        <p:txBody>
          <a:bodyPr>
            <a:normAutofit fontScale="97500"/>
          </a:bodyPr>
          <a:lstStyle/>
          <a:p>
            <a:pPr algn="l" rtl="0" fontAlgn="auto">
              <a:lnSpc>
                <a:spcPct val="110000"/>
              </a:lnSpc>
              <a:spcAft>
                <a:spcPts val="0"/>
              </a:spcAft>
              <a:defRPr/>
            </a:pPr>
            <a:r>
              <a:rPr lang="da-DK" sz="3600" dirty="0">
                <a:solidFill>
                  <a:srgbClr val="FFC000"/>
                </a:solidFill>
                <a:latin typeface="Tahoma"/>
                <a:ea typeface="+mj-ea"/>
                <a:cs typeface="Tahoma"/>
              </a:rPr>
              <a:t>Manage Exacerbations:  Treatment Options</a:t>
            </a:r>
          </a:p>
        </p:txBody>
      </p:sp>
      <p:sp>
        <p:nvSpPr>
          <p:cNvPr id="3" name="Rectangle 2"/>
          <p:cNvSpPr>
            <a:spLocks noChangeArrowheads="1"/>
          </p:cNvSpPr>
          <p:nvPr/>
        </p:nvSpPr>
        <p:spPr bwMode="auto">
          <a:xfrm>
            <a:off x="228600" y="1371600"/>
            <a:ext cx="8610600" cy="5140325"/>
          </a:xfrm>
          <a:prstGeom prst="rect">
            <a:avLst/>
          </a:prstGeom>
          <a:noFill/>
          <a:ln w="9525">
            <a:noFill/>
            <a:miter lim="800000"/>
            <a:headEnd/>
            <a:tailEnd/>
          </a:ln>
        </p:spPr>
        <p:txBody>
          <a:bodyPr>
            <a:spAutoFit/>
          </a:bodyPr>
          <a:lstStyle/>
          <a:p>
            <a:pPr algn="just" rtl="0"/>
            <a:r>
              <a:rPr lang="en-US" sz="2400" i="1">
                <a:solidFill>
                  <a:srgbClr val="FFFF00"/>
                </a:solidFill>
              </a:rPr>
              <a:t>Oxygen:</a:t>
            </a:r>
            <a:r>
              <a:rPr lang="en-US" sz="2400">
                <a:solidFill>
                  <a:schemeClr val="bg1"/>
                </a:solidFill>
              </a:rPr>
              <a:t>  </a:t>
            </a:r>
            <a:r>
              <a:rPr lang="en-US" sz="2400"/>
              <a:t>titrate to improve the patient’s hypoxemia with a target saturation of 88-92%.</a:t>
            </a:r>
          </a:p>
          <a:p>
            <a:pPr algn="just" rtl="0"/>
            <a:r>
              <a:rPr lang="en-US" sz="2400" b="1" i="1">
                <a:solidFill>
                  <a:schemeClr val="bg1"/>
                </a:solidFill>
              </a:rPr>
              <a:t> </a:t>
            </a:r>
            <a:endParaRPr lang="en-US" sz="2400">
              <a:solidFill>
                <a:schemeClr val="bg1"/>
              </a:solidFill>
            </a:endParaRPr>
          </a:p>
          <a:p>
            <a:pPr algn="just" rtl="0"/>
            <a:r>
              <a:rPr lang="en-US" sz="2400" i="1">
                <a:solidFill>
                  <a:srgbClr val="FFFF00"/>
                </a:solidFill>
              </a:rPr>
              <a:t>Bronchodilators:</a:t>
            </a:r>
            <a:r>
              <a:rPr lang="en-US" sz="2400">
                <a:solidFill>
                  <a:srgbClr val="FFFF00"/>
                </a:solidFill>
              </a:rPr>
              <a:t> </a:t>
            </a:r>
            <a:r>
              <a:rPr lang="en-GB" sz="2400"/>
              <a:t>Short-acting inhaled </a:t>
            </a:r>
            <a:r>
              <a:rPr lang="en-US" sz="2400"/>
              <a:t>beta</a:t>
            </a:r>
            <a:r>
              <a:rPr lang="en-GB" sz="2400" baseline="-25000"/>
              <a:t>2</a:t>
            </a:r>
            <a:r>
              <a:rPr lang="en-GB" sz="2400"/>
              <a:t>-agonists with or without short-acting anticholinergics are preferred.</a:t>
            </a:r>
          </a:p>
          <a:p>
            <a:pPr algn="just" rtl="0"/>
            <a:r>
              <a:rPr lang="en-US" sz="2400">
                <a:solidFill>
                  <a:schemeClr val="bg1"/>
                </a:solidFill>
              </a:rPr>
              <a:t> </a:t>
            </a:r>
          </a:p>
          <a:p>
            <a:pPr algn="just" rtl="0"/>
            <a:r>
              <a:rPr lang="en-US" sz="2400" i="1">
                <a:solidFill>
                  <a:srgbClr val="FFFF00"/>
                </a:solidFill>
              </a:rPr>
              <a:t>Systemic Corticosteroids</a:t>
            </a:r>
            <a:r>
              <a:rPr lang="en-US" sz="2400" i="1"/>
              <a:t>:</a:t>
            </a:r>
            <a:r>
              <a:rPr lang="en-US" sz="2400"/>
              <a:t>  Shorten recovery time, improve lung function (FEV</a:t>
            </a:r>
            <a:r>
              <a:rPr lang="en-US" sz="2400" baseline="-25000"/>
              <a:t>1</a:t>
            </a:r>
            <a:r>
              <a:rPr lang="en-US" sz="2400"/>
              <a:t>) and arterial hypoxemia (PaO</a:t>
            </a:r>
            <a:r>
              <a:rPr lang="en-US" sz="2400" baseline="-25000"/>
              <a:t>2</a:t>
            </a:r>
            <a:r>
              <a:rPr lang="en-US" sz="2400"/>
              <a:t>), and reduce the risk of early relapse, treatment failure, and length of hospital stay.  </a:t>
            </a:r>
            <a:r>
              <a:rPr lang="en-US" sz="3200">
                <a:solidFill>
                  <a:srgbClr val="FFC000"/>
                </a:solidFill>
              </a:rPr>
              <a:t>A dose of 30-40 mg prednisolone per day for 7 days is recommended.</a:t>
            </a:r>
            <a:endParaRPr lang="en-US" sz="2400">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7400"/>
            <a:ext cx="8610600" cy="3278188"/>
          </a:xfrm>
          <a:prstGeom prst="rect">
            <a:avLst/>
          </a:prstGeom>
        </p:spPr>
        <p:txBody>
          <a:bodyPr>
            <a:spAutoFit/>
          </a:bodyPr>
          <a:lstStyle/>
          <a:p>
            <a:pPr>
              <a:spcBef>
                <a:spcPts val="0"/>
              </a:spcBef>
              <a:spcAft>
                <a:spcPts val="0"/>
              </a:spcAft>
              <a:defRPr/>
            </a:pPr>
            <a:r>
              <a:rPr lang="en-US" sz="3200" dirty="0">
                <a:solidFill>
                  <a:srgbClr val="FFFF00"/>
                </a:solidFill>
                <a:latin typeface="Tahoma"/>
                <a:cs typeface="Tahoma"/>
              </a:rPr>
              <a:t>Antibiotics</a:t>
            </a:r>
            <a:r>
              <a:rPr lang="en-US" sz="3200" i="1" dirty="0">
                <a:solidFill>
                  <a:srgbClr val="FFFF00"/>
                </a:solidFill>
                <a:latin typeface="Tahoma"/>
                <a:cs typeface="Tahoma"/>
              </a:rPr>
              <a:t> </a:t>
            </a:r>
            <a:r>
              <a:rPr lang="en-US" sz="3200" dirty="0">
                <a:solidFill>
                  <a:srgbClr val="FFFF00"/>
                </a:solidFill>
                <a:latin typeface="Tahoma"/>
                <a:cs typeface="Tahoma"/>
              </a:rPr>
              <a:t>should be given to patients with:</a:t>
            </a:r>
          </a:p>
          <a:p>
            <a:pPr>
              <a:spcBef>
                <a:spcPts val="0"/>
              </a:spcBef>
              <a:spcAft>
                <a:spcPts val="0"/>
              </a:spcAft>
              <a:defRPr/>
            </a:pPr>
            <a:endParaRPr lang="en-US" sz="3200" dirty="0">
              <a:solidFill>
                <a:schemeClr val="bg1"/>
              </a:solidFill>
              <a:latin typeface="Tahoma"/>
              <a:cs typeface="Tahoma"/>
            </a:endParaRPr>
          </a:p>
          <a:p>
            <a:pPr marL="795338" indent="-457200" algn="just" rtl="0">
              <a:spcBef>
                <a:spcPts val="0"/>
              </a:spcBef>
              <a:spcAft>
                <a:spcPts val="1800"/>
              </a:spcAft>
              <a:buClr>
                <a:srgbClr val="00FF00"/>
              </a:buClr>
              <a:buFont typeface="Wingdings" charset="2"/>
              <a:buChar char="§"/>
              <a:defRPr/>
            </a:pPr>
            <a:r>
              <a:rPr lang="en-US" sz="3200" dirty="0">
                <a:latin typeface="Tahoma"/>
                <a:cs typeface="Tahoma"/>
              </a:rPr>
              <a:t>Three cardinal symptoms:  increased dyspnea, increased sputum volume, and increased sputum purulence.  </a:t>
            </a:r>
          </a:p>
          <a:p>
            <a:pPr marL="744538" indent="-406400" algn="just" rtl="0">
              <a:spcBef>
                <a:spcPts val="0"/>
              </a:spcBef>
              <a:spcAft>
                <a:spcPts val="1800"/>
              </a:spcAft>
              <a:buClr>
                <a:srgbClr val="00FF00"/>
              </a:buClr>
              <a:buFont typeface="Wingdings" charset="2"/>
              <a:buChar char="§"/>
              <a:defRPr/>
            </a:pPr>
            <a:r>
              <a:rPr lang="en-US" sz="3200" dirty="0">
                <a:latin typeface="Tahoma"/>
                <a:cs typeface="Tahoma"/>
              </a:rPr>
              <a:t>Who require mechanical ventilation.</a:t>
            </a:r>
          </a:p>
        </p:txBody>
      </p:sp>
      <p:sp>
        <p:nvSpPr>
          <p:cNvPr id="3" name="Titel 1"/>
          <p:cNvSpPr txBox="1">
            <a:spLocks/>
          </p:cNvSpPr>
          <p:nvPr/>
        </p:nvSpPr>
        <p:spPr>
          <a:xfrm>
            <a:off x="304800" y="152400"/>
            <a:ext cx="8839200" cy="709613"/>
          </a:xfrm>
          <a:prstGeom prst="rect">
            <a:avLst/>
          </a:prstGeom>
          <a:solidFill>
            <a:srgbClr val="C00000"/>
          </a:solidFill>
        </p:spPr>
        <p:txBody>
          <a:bodyPr>
            <a:normAutofit fontScale="97500"/>
          </a:bodyPr>
          <a:lstStyle/>
          <a:p>
            <a:pPr algn="l" rtl="0" fontAlgn="auto">
              <a:lnSpc>
                <a:spcPct val="110000"/>
              </a:lnSpc>
              <a:spcAft>
                <a:spcPts val="0"/>
              </a:spcAft>
              <a:defRPr/>
            </a:pPr>
            <a:r>
              <a:rPr lang="da-DK" sz="3600" dirty="0">
                <a:solidFill>
                  <a:srgbClr val="FFC000"/>
                </a:solidFill>
                <a:latin typeface="Tahoma"/>
                <a:ea typeface="+mj-ea"/>
                <a:cs typeface="Tahoma"/>
              </a:rPr>
              <a:t>Manage Exacerbations:  Treatment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32"/>
          <p:cNvPicPr>
            <a:picLocks noChangeAspect="1" noChangeArrowheads="1"/>
          </p:cNvPicPr>
          <p:nvPr/>
        </p:nvPicPr>
        <p:blipFill>
          <a:blip r:embed="rId2">
            <a:lum bright="20000" contrast="40000"/>
          </a:blip>
          <a:srcRect/>
          <a:stretch>
            <a:fillRect/>
          </a:stretch>
        </p:blipFill>
        <p:spPr bwMode="auto">
          <a:xfrm>
            <a:off x="533400" y="533400"/>
            <a:ext cx="8077200" cy="5791200"/>
          </a:xfrm>
          <a:prstGeom prst="rect">
            <a:avLst/>
          </a:prstGeom>
          <a:noFill/>
          <a:ln w="9525">
            <a:noFill/>
            <a:miter lim="800000"/>
            <a:headEnd/>
            <a:tailEnd/>
          </a:ln>
        </p:spPr>
      </p:pic>
      <p:sp>
        <p:nvSpPr>
          <p:cNvPr id="110602" name="Line 1034"/>
          <p:cNvSpPr>
            <a:spLocks noChangeShapeType="1"/>
          </p:cNvSpPr>
          <p:nvPr/>
        </p:nvSpPr>
        <p:spPr bwMode="auto">
          <a:xfrm>
            <a:off x="762000" y="3657600"/>
            <a:ext cx="3657600" cy="0"/>
          </a:xfrm>
          <a:prstGeom prst="line">
            <a:avLst/>
          </a:prstGeom>
          <a:noFill/>
          <a:ln w="38100">
            <a:solidFill>
              <a:srgbClr val="FFFF00"/>
            </a:solidFill>
            <a:round/>
            <a:headEnd/>
            <a:tailEnd type="triangle" w="med" len="med"/>
          </a:ln>
        </p:spPr>
        <p:txBody>
          <a:bodyPr/>
          <a:lstStyle/>
          <a:p>
            <a:endParaRPr lang="ar-JO"/>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33333E-6 -3.33333E-6 L 0.45834 -3.33333E-6 " pathEditMode="relative" rAng="0" ptsTypes="AA">
                                      <p:cBhvr>
                                        <p:cTn id="6" dur="2000" fill="hold"/>
                                        <p:tgtEl>
                                          <p:spTgt spid="110602"/>
                                        </p:tgtEl>
                                        <p:attrNameLst>
                                          <p:attrName>ppt_x</p:attrName>
                                          <p:attrName>ppt_y</p:attrName>
                                        </p:attrNameLst>
                                      </p:cBhvr>
                                      <p:rCtr x="229" y="0"/>
                                    </p:animMotion>
                                  </p:childTnLst>
                                </p:cTn>
                              </p:par>
                              <p:par>
                                <p:cTn id="7" presetID="9" presetClass="entr" presetSubtype="0" fill="hold" grpId="1" nodeType="withEffect">
                                  <p:stCondLst>
                                    <p:cond delay="0"/>
                                  </p:stCondLst>
                                  <p:childTnLst>
                                    <p:set>
                                      <p:cBhvr>
                                        <p:cTn id="8" dur="1" fill="hold">
                                          <p:stCondLst>
                                            <p:cond delay="0"/>
                                          </p:stCondLst>
                                        </p:cTn>
                                        <p:tgtEl>
                                          <p:spTgt spid="110602"/>
                                        </p:tgtEl>
                                        <p:attrNameLst>
                                          <p:attrName>style.visibility</p:attrName>
                                        </p:attrNameLst>
                                      </p:cBhvr>
                                      <p:to>
                                        <p:strVal val="visible"/>
                                      </p:to>
                                    </p:set>
                                    <p:animEffect transition="in" filter="dissolve">
                                      <p:cBhvr>
                                        <p:cTn id="9" dur="500"/>
                                        <p:tgtEl>
                                          <p:spTgt spid="110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P spid="11060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914400" y="1784350"/>
            <a:ext cx="7772400" cy="3549650"/>
          </a:xfrm>
        </p:spPr>
        <p:txBody>
          <a:bodyPr/>
          <a:lstStyle/>
          <a:p>
            <a:pPr>
              <a:buFont typeface="Wingdings" pitchFamily="2" charset="2"/>
              <a:buNone/>
            </a:pPr>
            <a:endParaRPr lang="en-US" sz="4800" smtClean="0"/>
          </a:p>
          <a:p>
            <a:pPr algn="ctr">
              <a:buFont typeface="Wingdings" pitchFamily="2" charset="2"/>
              <a:buNone/>
            </a:pPr>
            <a:r>
              <a:rPr lang="en-US" sz="4800" smtClean="0">
                <a:solidFill>
                  <a:srgbClr val="FFFF00"/>
                </a:solidFill>
                <a:latin typeface="Arial Rounded MT Bold" pitchFamily="34" charset="0"/>
              </a:rPr>
              <a:t>Pathologic Types</a:t>
            </a:r>
            <a:endParaRPr lang="ar-EG" sz="4800" smtClean="0">
              <a:solidFill>
                <a:srgbClr val="FFFF00"/>
              </a:solidFill>
              <a:latin typeface="Arial Rounded MT Bold"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dist="35921" dir="2700000" algn="ctr" rotWithShape="0">
              <a:srgbClr val="111111"/>
            </a:outerShdw>
          </a:effectLst>
        </p:spPr>
        <p:txBody>
          <a:bodyPr/>
          <a:lstStyle/>
          <a:p>
            <a:pPr eaLnBrk="1" fontAlgn="auto" hangingPunct="1">
              <a:spcAft>
                <a:spcPts val="0"/>
              </a:spcAft>
              <a:defRPr/>
            </a:pPr>
            <a:r>
              <a:rPr lang="en-US">
                <a:solidFill>
                  <a:srgbClr val="FFFF00"/>
                </a:solidFill>
              </a:rPr>
              <a:t>Emphysema</a:t>
            </a:r>
            <a:r>
              <a:rPr lang="en-US">
                <a:solidFill>
                  <a:schemeClr val="tx2">
                    <a:satMod val="200000"/>
                  </a:schemeClr>
                </a:solidFill>
              </a:rPr>
              <a:t/>
            </a:r>
            <a:br>
              <a:rPr lang="en-US">
                <a:solidFill>
                  <a:schemeClr val="tx2">
                    <a:satMod val="200000"/>
                  </a:schemeClr>
                </a:solidFill>
              </a:rPr>
            </a:br>
            <a:r>
              <a:rPr lang="en-US">
                <a:solidFill>
                  <a:schemeClr val="tx2">
                    <a:satMod val="200000"/>
                  </a:schemeClr>
                </a:solidFill>
              </a:rPr>
              <a:t> </a:t>
            </a:r>
            <a:r>
              <a:rPr lang="en-US">
                <a:solidFill>
                  <a:srgbClr val="66FFFF"/>
                </a:solidFill>
              </a:rPr>
              <a:t>Description</a:t>
            </a:r>
          </a:p>
        </p:txBody>
      </p:sp>
      <p:sp>
        <p:nvSpPr>
          <p:cNvPr id="6147" name="Rectangle 3"/>
          <p:cNvSpPr>
            <a:spLocks noGrp="1" noChangeArrowheads="1"/>
          </p:cNvSpPr>
          <p:nvPr>
            <p:ph idx="1"/>
          </p:nvPr>
        </p:nvSpPr>
        <p:spPr>
          <a:xfrm>
            <a:off x="457200" y="2057400"/>
            <a:ext cx="8229600" cy="4114800"/>
          </a:xfrm>
          <a:effectLst>
            <a:outerShdw dist="35921" dir="2700000" algn="ctr" rotWithShape="0">
              <a:srgbClr val="111111"/>
            </a:outerShdw>
          </a:effectLst>
        </p:spPr>
        <p:txBody>
          <a:bodyPr>
            <a:normAutofit/>
          </a:bodyPr>
          <a:lstStyle/>
          <a:p>
            <a:pPr marL="411480" eaLnBrk="1" fontAlgn="auto" hangingPunct="1">
              <a:spcAft>
                <a:spcPts val="0"/>
              </a:spcAft>
              <a:buFont typeface="Wingdings" pitchFamily="2" charset="2"/>
              <a:buChar char="§"/>
              <a:defRPr/>
            </a:pPr>
            <a:r>
              <a:rPr lang="en-US" sz="4000" dirty="0">
                <a:solidFill>
                  <a:schemeClr val="tx2"/>
                </a:solidFill>
              </a:rPr>
              <a:t>Abnormal permanent enlargement of the air space distal to the terminal bronchioles</a:t>
            </a:r>
          </a:p>
          <a:p>
            <a:pPr marL="411480" eaLnBrk="1" fontAlgn="auto" hangingPunct="1">
              <a:spcAft>
                <a:spcPts val="0"/>
              </a:spcAft>
              <a:buFont typeface="Wingdings" pitchFamily="2" charset="2"/>
              <a:buChar char="§"/>
              <a:defRPr/>
            </a:pPr>
            <a:endParaRPr lang="en-US" sz="4000" dirty="0">
              <a:solidFill>
                <a:schemeClr val="tx2"/>
              </a:solidFill>
            </a:endParaRPr>
          </a:p>
          <a:p>
            <a:pPr marL="411480" eaLnBrk="1" fontAlgn="auto" hangingPunct="1">
              <a:spcAft>
                <a:spcPts val="0"/>
              </a:spcAft>
              <a:buFont typeface="Wingdings" pitchFamily="2" charset="2"/>
              <a:buChar char="§"/>
              <a:defRPr/>
            </a:pPr>
            <a:r>
              <a:rPr lang="en-US" sz="4000" dirty="0">
                <a:solidFill>
                  <a:schemeClr val="tx2"/>
                </a:solidFill>
              </a:rPr>
              <a:t>Accompanied by destruction of air space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emphysema"/>
          <p:cNvPicPr>
            <a:picLocks noChangeAspect="1" noChangeArrowheads="1"/>
          </p:cNvPicPr>
          <p:nvPr/>
        </p:nvPicPr>
        <p:blipFill>
          <a:blip r:embed="rId2"/>
          <a:srcRect/>
          <a:stretch>
            <a:fillRect/>
          </a:stretch>
        </p:blipFill>
        <p:spPr bwMode="auto">
          <a:xfrm>
            <a:off x="1676400" y="1447800"/>
            <a:ext cx="6477000" cy="5181600"/>
          </a:xfrm>
          <a:prstGeom prst="rect">
            <a:avLst/>
          </a:prstGeom>
          <a:noFill/>
          <a:ln w="9525">
            <a:noFill/>
            <a:miter lim="800000"/>
            <a:headEnd/>
            <a:tailEnd/>
          </a:ln>
        </p:spPr>
      </p:pic>
      <p:sp>
        <p:nvSpPr>
          <p:cNvPr id="15363" name="Text Box 3"/>
          <p:cNvSpPr txBox="1">
            <a:spLocks noChangeArrowheads="1"/>
          </p:cNvSpPr>
          <p:nvPr/>
        </p:nvSpPr>
        <p:spPr bwMode="auto">
          <a:xfrm>
            <a:off x="1371600" y="381000"/>
            <a:ext cx="6553200" cy="701675"/>
          </a:xfrm>
          <a:prstGeom prst="rect">
            <a:avLst/>
          </a:prstGeom>
          <a:noFill/>
          <a:ln w="9525">
            <a:noFill/>
            <a:miter lim="800000"/>
            <a:headEnd/>
            <a:tailEnd/>
          </a:ln>
        </p:spPr>
        <p:txBody>
          <a:bodyPr>
            <a:spAutoFit/>
          </a:bodyPr>
          <a:lstStyle/>
          <a:p>
            <a:pPr algn="l" rtl="0">
              <a:spcBef>
                <a:spcPct val="50000"/>
              </a:spcBef>
            </a:pPr>
            <a:r>
              <a:rPr lang="en-US" sz="4000">
                <a:solidFill>
                  <a:srgbClr val="FFFF00"/>
                </a:solidFill>
              </a:rPr>
              <a:t>Emphysema</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dist="35921" dir="2700000" algn="ctr" rotWithShape="0">
              <a:srgbClr val="111111"/>
            </a:outerShdw>
          </a:effectLst>
        </p:spPr>
        <p:txBody>
          <a:bodyPr/>
          <a:lstStyle/>
          <a:p>
            <a:pPr eaLnBrk="1" fontAlgn="auto" hangingPunct="1">
              <a:spcAft>
                <a:spcPts val="0"/>
              </a:spcAft>
              <a:defRPr/>
            </a:pPr>
            <a:r>
              <a:rPr lang="en-US">
                <a:solidFill>
                  <a:srgbClr val="FFFF00"/>
                </a:solidFill>
              </a:rPr>
              <a:t>Chronic Bronchitis</a:t>
            </a:r>
            <a:r>
              <a:rPr lang="en-US">
                <a:solidFill>
                  <a:srgbClr val="66FFFF"/>
                </a:solidFill>
              </a:rPr>
              <a:t/>
            </a:r>
            <a:br>
              <a:rPr lang="en-US">
                <a:solidFill>
                  <a:srgbClr val="66FFFF"/>
                </a:solidFill>
              </a:rPr>
            </a:br>
            <a:r>
              <a:rPr lang="en-US">
                <a:solidFill>
                  <a:srgbClr val="66FFFF"/>
                </a:solidFill>
              </a:rPr>
              <a:t> Description</a:t>
            </a:r>
          </a:p>
        </p:txBody>
      </p:sp>
      <p:sp>
        <p:nvSpPr>
          <p:cNvPr id="7171" name="Rectangle 3"/>
          <p:cNvSpPr>
            <a:spLocks noGrp="1" noChangeArrowheads="1"/>
          </p:cNvSpPr>
          <p:nvPr>
            <p:ph idx="1"/>
          </p:nvPr>
        </p:nvSpPr>
        <p:spPr>
          <a:xfrm>
            <a:off x="228600" y="2133600"/>
            <a:ext cx="8534400" cy="4191000"/>
          </a:xfrm>
          <a:effectLst>
            <a:outerShdw dist="35921" dir="2700000" algn="ctr" rotWithShape="0">
              <a:srgbClr val="111111"/>
            </a:outerShdw>
          </a:effectLst>
        </p:spPr>
        <p:txBody>
          <a:bodyPr>
            <a:noAutofit/>
          </a:bodyPr>
          <a:lstStyle/>
          <a:p>
            <a:pPr marL="411480" eaLnBrk="1" fontAlgn="auto" hangingPunct="1">
              <a:spcAft>
                <a:spcPts val="0"/>
              </a:spcAft>
              <a:buFontTx/>
              <a:buNone/>
              <a:defRPr/>
            </a:pPr>
            <a:r>
              <a:rPr lang="en-US" sz="4800" dirty="0">
                <a:solidFill>
                  <a:schemeClr val="tx2"/>
                </a:solidFill>
              </a:rPr>
              <a:t>Presence of chronic productive cough for </a:t>
            </a:r>
            <a:r>
              <a:rPr lang="en-US" sz="4800" dirty="0" smtClean="0">
                <a:solidFill>
                  <a:schemeClr val="tx2"/>
                </a:solidFill>
              </a:rPr>
              <a:t> 3 </a:t>
            </a:r>
            <a:r>
              <a:rPr lang="en-US" sz="4800" dirty="0">
                <a:solidFill>
                  <a:schemeClr val="tx2"/>
                </a:solidFill>
              </a:rPr>
              <a:t>or more months in each of 2 successive years in a patient whom other causes of chronic cough have been excluded</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4440</TotalTime>
  <Words>1432</Words>
  <Application>Microsoft Office PowerPoint</Application>
  <PresentationFormat>On-screen Show (4:3)</PresentationFormat>
  <Paragraphs>237</Paragraphs>
  <Slides>54</Slides>
  <Notes>6</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54</vt:i4>
      </vt:variant>
    </vt:vector>
  </HeadingPairs>
  <TitlesOfParts>
    <vt:vector size="77" baseType="lpstr">
      <vt:lpstr>Arial Black</vt:lpstr>
      <vt:lpstr>Arial</vt:lpstr>
      <vt:lpstr>Consolas</vt:lpstr>
      <vt:lpstr>Corbel</vt:lpstr>
      <vt:lpstr>Wingdings</vt:lpstr>
      <vt:lpstr>Wingdings 2</vt:lpstr>
      <vt:lpstr>Wingdings 3</vt:lpstr>
      <vt:lpstr>Bahnschrift</vt:lpstr>
      <vt:lpstr>Tahoma</vt:lpstr>
      <vt:lpstr>MS PGothic</vt:lpstr>
      <vt:lpstr>Arial Narrow</vt:lpstr>
      <vt:lpstr>Arial Rounded MT Bold</vt:lpstr>
      <vt:lpstr>Verdana</vt:lpstr>
      <vt:lpstr>Symbol</vt:lpstr>
      <vt:lpstr>Aparajita</vt:lpstr>
      <vt:lpstr>AR JULIAN</vt:lpstr>
      <vt:lpstr>SimSun</vt:lpstr>
      <vt:lpstr>Times New Roman</vt:lpstr>
      <vt:lpstr>Calibri</vt:lpstr>
      <vt:lpstr>HGｺﾞｼｯｸM</vt:lpstr>
      <vt:lpstr>MS Mincho</vt:lpstr>
      <vt:lpstr>News Gothic</vt:lpstr>
      <vt:lpstr>Metro</vt:lpstr>
      <vt:lpstr>Slide 1</vt:lpstr>
      <vt:lpstr>Slide 2</vt:lpstr>
      <vt:lpstr>Slide 3</vt:lpstr>
      <vt:lpstr>Slide 4</vt:lpstr>
      <vt:lpstr>Definition of COPD</vt:lpstr>
      <vt:lpstr>Slide 6</vt:lpstr>
      <vt:lpstr>Emphysema  Description</vt:lpstr>
      <vt:lpstr>Slide 8</vt:lpstr>
      <vt:lpstr>Chronic Bronchitis  Description</vt:lpstr>
      <vt:lpstr>Slide 10</vt:lpstr>
      <vt:lpstr>Slide 11</vt:lpstr>
      <vt:lpstr>Non-Smoker</vt:lpstr>
      <vt:lpstr>Causes of COPD</vt:lpstr>
      <vt:lpstr>COPD </vt:lpstr>
      <vt:lpstr>Slide 15</vt:lpstr>
      <vt:lpstr>Slide 16</vt:lpstr>
      <vt:lpstr>Emphysema  Pathophysiology</vt:lpstr>
      <vt:lpstr>Slide 18</vt:lpstr>
      <vt:lpstr>Clinical Picture of COPD</vt:lpstr>
      <vt:lpstr>Slide 20</vt:lpstr>
      <vt:lpstr>Sign of COPD</vt:lpstr>
      <vt:lpstr>Slide 22</vt:lpstr>
      <vt:lpstr>Slide 23</vt:lpstr>
      <vt:lpstr>Slide 24</vt:lpstr>
      <vt:lpstr>Slide 25</vt:lpstr>
      <vt:lpstr>Spirometry</vt:lpstr>
      <vt:lpstr>Chest X-ray</vt:lpstr>
      <vt:lpstr>Chest X-Ray</vt:lpstr>
      <vt:lpstr>C. X-ray Ch Bronchitis </vt:lpstr>
      <vt:lpstr> CT (Computed tomography) </vt:lpstr>
      <vt:lpstr>Computed Tomography</vt:lpstr>
      <vt:lpstr>COPD Diagnostic Studies  </vt:lpstr>
      <vt:lpstr>COPD Complications</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Oxygen Therapy</vt:lpstr>
      <vt:lpstr>Slide 49</vt:lpstr>
      <vt:lpstr>Slide 50</vt:lpstr>
      <vt:lpstr>Slide 51</vt:lpstr>
      <vt:lpstr>Slide 52</vt:lpstr>
      <vt:lpstr>Slide 53</vt:lpstr>
      <vt:lpstr>Slide 54</vt:lpstr>
    </vt:vector>
  </TitlesOfParts>
  <Company>UTHSCSA School of NUrsing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Emphysema and Chronic Bronchitis</dc:title>
  <dc:creator>Sharon Lewis</dc:creator>
  <cp:lastModifiedBy>ahmadaser</cp:lastModifiedBy>
  <cp:revision>181</cp:revision>
  <dcterms:created xsi:type="dcterms:W3CDTF">2003-06-06T19:29:46Z</dcterms:created>
  <dcterms:modified xsi:type="dcterms:W3CDTF">2021-02-12T05:59:46Z</dcterms:modified>
</cp:coreProperties>
</file>