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87"/>
  </p:notesMasterIdLst>
  <p:sldIdLst>
    <p:sldId id="256" r:id="rId2"/>
    <p:sldId id="258" r:id="rId3"/>
    <p:sldId id="262" r:id="rId4"/>
    <p:sldId id="263" r:id="rId5"/>
    <p:sldId id="264" r:id="rId6"/>
    <p:sldId id="311" r:id="rId7"/>
    <p:sldId id="266" r:id="rId8"/>
    <p:sldId id="312" r:id="rId9"/>
    <p:sldId id="313" r:id="rId10"/>
    <p:sldId id="315" r:id="rId11"/>
    <p:sldId id="316" r:id="rId12"/>
    <p:sldId id="317" r:id="rId13"/>
    <p:sldId id="318" r:id="rId14"/>
    <p:sldId id="319" r:id="rId15"/>
    <p:sldId id="320" r:id="rId16"/>
    <p:sldId id="321" r:id="rId17"/>
    <p:sldId id="322" r:id="rId18"/>
    <p:sldId id="323" r:id="rId19"/>
    <p:sldId id="268" r:id="rId20"/>
    <p:sldId id="324" r:id="rId21"/>
    <p:sldId id="325" r:id="rId22"/>
    <p:sldId id="328" r:id="rId23"/>
    <p:sldId id="327" r:id="rId24"/>
    <p:sldId id="326" r:id="rId25"/>
    <p:sldId id="329" r:id="rId26"/>
    <p:sldId id="330" r:id="rId27"/>
    <p:sldId id="331" r:id="rId28"/>
    <p:sldId id="332" r:id="rId29"/>
    <p:sldId id="333" r:id="rId30"/>
    <p:sldId id="334" r:id="rId31"/>
    <p:sldId id="339" r:id="rId32"/>
    <p:sldId id="340" r:id="rId33"/>
    <p:sldId id="341" r:id="rId34"/>
    <p:sldId id="342" r:id="rId35"/>
    <p:sldId id="343" r:id="rId36"/>
    <p:sldId id="344" r:id="rId37"/>
    <p:sldId id="348" r:id="rId38"/>
    <p:sldId id="346" r:id="rId39"/>
    <p:sldId id="347" r:id="rId40"/>
    <p:sldId id="349" r:id="rId41"/>
    <p:sldId id="350" r:id="rId42"/>
    <p:sldId id="351" r:id="rId43"/>
    <p:sldId id="352" r:id="rId44"/>
    <p:sldId id="353" r:id="rId45"/>
    <p:sldId id="355" r:id="rId46"/>
    <p:sldId id="398" r:id="rId47"/>
    <p:sldId id="357" r:id="rId48"/>
    <p:sldId id="358" r:id="rId49"/>
    <p:sldId id="359" r:id="rId50"/>
    <p:sldId id="360" r:id="rId51"/>
    <p:sldId id="361" r:id="rId52"/>
    <p:sldId id="362" r:id="rId53"/>
    <p:sldId id="363" r:id="rId54"/>
    <p:sldId id="364" r:id="rId55"/>
    <p:sldId id="365" r:id="rId56"/>
    <p:sldId id="366" r:id="rId57"/>
    <p:sldId id="367" r:id="rId58"/>
    <p:sldId id="368" r:id="rId59"/>
    <p:sldId id="369" r:id="rId60"/>
    <p:sldId id="370" r:id="rId61"/>
    <p:sldId id="371" r:id="rId62"/>
    <p:sldId id="372" r:id="rId63"/>
    <p:sldId id="373" r:id="rId64"/>
    <p:sldId id="374" r:id="rId65"/>
    <p:sldId id="375" r:id="rId66"/>
    <p:sldId id="379" r:id="rId67"/>
    <p:sldId id="376" r:id="rId68"/>
    <p:sldId id="377" r:id="rId69"/>
    <p:sldId id="378" r:id="rId70"/>
    <p:sldId id="382" r:id="rId71"/>
    <p:sldId id="380" r:id="rId72"/>
    <p:sldId id="381" r:id="rId73"/>
    <p:sldId id="383" r:id="rId74"/>
    <p:sldId id="384" r:id="rId75"/>
    <p:sldId id="388" r:id="rId76"/>
    <p:sldId id="387" r:id="rId77"/>
    <p:sldId id="386" r:id="rId78"/>
    <p:sldId id="389" r:id="rId79"/>
    <p:sldId id="390" r:id="rId80"/>
    <p:sldId id="391" r:id="rId81"/>
    <p:sldId id="392" r:id="rId82"/>
    <p:sldId id="393" r:id="rId83"/>
    <p:sldId id="394" r:id="rId84"/>
    <p:sldId id="397" r:id="rId85"/>
    <p:sldId id="395" r:id="rId86"/>
  </p:sldIdLst>
  <p:sldSz cx="9144000" cy="5143500" type="screen16x9"/>
  <p:notesSz cx="6858000" cy="9144000"/>
  <p:embeddedFontLst>
    <p:embeddedFont>
      <p:font typeface="Calibri Light" panose="020F0302020204030204" pitchFamily="34" charset="0"/>
      <p:regular r:id="rId88"/>
      <p:italic r:id="rId89"/>
    </p:embeddedFont>
    <p:embeddedFont>
      <p:font typeface="Century Gothic" panose="020B0502020202020204" pitchFamily="34" charset="0"/>
      <p:regular r:id="rId90"/>
      <p:bold r:id="rId91"/>
      <p:italic r:id="rId92"/>
      <p:boldItalic r:id="rId93"/>
    </p:embeddedFont>
    <p:embeddedFont>
      <p:font typeface="Josefin Sans" pitchFamily="2" charset="0"/>
      <p:regular r:id="rId94"/>
      <p:bold r:id="rId95"/>
    </p:embeddedFont>
    <p:embeddedFont>
      <p:font typeface="Merriweather Light" panose="00000400000000000000" pitchFamily="2" charset="0"/>
      <p:regular r:id="rId96"/>
      <p:bold r:id="rId97"/>
      <p:italic r:id="rId98"/>
      <p:boldItalic r:id="rId99"/>
    </p:embeddedFont>
    <p:embeddedFont>
      <p:font typeface="Montserrat" panose="00000500000000000000" pitchFamily="2" charset="0"/>
      <p:regular r:id="rId100"/>
      <p:bold r:id="rId101"/>
      <p:italic r:id="rId102"/>
      <p:boldItalic r:id="rId103"/>
    </p:embeddedFont>
    <p:embeddedFont>
      <p:font typeface="Vidaloka" panose="020B0604020202020204" charset="0"/>
      <p:regular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7A3BEB-1F50-4471-8A16-B04F714AE60F}" v="4" dt="2022-10-09T16:21:42.335"/>
  </p1510:revLst>
</p1510:revInfo>
</file>

<file path=ppt/tableStyles.xml><?xml version="1.0" encoding="utf-8"?>
<a:tblStyleLst xmlns:a="http://schemas.openxmlformats.org/drawingml/2006/main" def="{56F63A8F-CF77-4D62-B4B3-AF44BBCD2FB9}">
  <a:tblStyle styleId="{56F63A8F-CF77-4D62-B4B3-AF44BBCD2F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0" autoAdjust="0"/>
    <p:restoredTop sz="94660"/>
  </p:normalViewPr>
  <p:slideViewPr>
    <p:cSldViewPr snapToGrid="0">
      <p:cViewPr varScale="1">
        <p:scale>
          <a:sx n="103" d="100"/>
          <a:sy n="103" d="100"/>
        </p:scale>
        <p:origin x="845"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6.fntdata"/><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6/11/relationships/changesInfo" Target="changesInfos/changesInfo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110"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3.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Baitamouni" userId="2bfd349107ebc725" providerId="LiveId" clId="{E5EA47F5-0683-40E1-8D5E-B704A5D1C64C}"/>
    <pc:docChg chg="modSld">
      <pc:chgData name="Natalie Baitamouni" userId="2bfd349107ebc725" providerId="LiveId" clId="{E5EA47F5-0683-40E1-8D5E-B704A5D1C64C}" dt="2022-10-10T05:52:54.593" v="14" actId="20577"/>
      <pc:docMkLst>
        <pc:docMk/>
      </pc:docMkLst>
      <pc:sldChg chg="modSp mod">
        <pc:chgData name="Natalie Baitamouni" userId="2bfd349107ebc725" providerId="LiveId" clId="{E5EA47F5-0683-40E1-8D5E-B704A5D1C64C}" dt="2022-10-10T05:52:54.593" v="14" actId="20577"/>
        <pc:sldMkLst>
          <pc:docMk/>
          <pc:sldMk cId="1220531541" sldId="390"/>
        </pc:sldMkLst>
        <pc:spChg chg="mod">
          <ac:chgData name="Natalie Baitamouni" userId="2bfd349107ebc725" providerId="LiveId" clId="{E5EA47F5-0683-40E1-8D5E-B704A5D1C64C}" dt="2022-10-10T05:52:54.593" v="14" actId="20577"/>
          <ac:spMkLst>
            <pc:docMk/>
            <pc:sldMk cId="1220531541" sldId="390"/>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FE600F-87D0-4D09-99A5-B0361521C0DF}"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n-GB"/>
        </a:p>
      </dgm:t>
    </dgm:pt>
    <dgm:pt modelId="{ADFEEDF7-AD5D-4BF6-890E-D256C1FF0E1E}">
      <dgm:prSet phldrT="[Text]"/>
      <dgm:spPr/>
      <dgm:t>
        <a:bodyPr/>
        <a:lstStyle/>
        <a:p>
          <a:r>
            <a:rPr lang="en-US" dirty="0"/>
            <a:t>Anal fissure </a:t>
          </a:r>
          <a:endParaRPr lang="en-GB" dirty="0"/>
        </a:p>
      </dgm:t>
    </dgm:pt>
    <dgm:pt modelId="{D024B423-E2DD-4732-A9C1-AAA05E276C78}" type="parTrans" cxnId="{06387BFD-D27B-4C3E-8F00-94C68E70B38F}">
      <dgm:prSet/>
      <dgm:spPr/>
      <dgm:t>
        <a:bodyPr/>
        <a:lstStyle/>
        <a:p>
          <a:endParaRPr lang="en-GB"/>
        </a:p>
      </dgm:t>
    </dgm:pt>
    <dgm:pt modelId="{B35BF499-8798-4256-8C5B-ED319B1571ED}" type="sibTrans" cxnId="{06387BFD-D27B-4C3E-8F00-94C68E70B38F}">
      <dgm:prSet/>
      <dgm:spPr/>
      <dgm:t>
        <a:bodyPr/>
        <a:lstStyle/>
        <a:p>
          <a:endParaRPr lang="en-GB"/>
        </a:p>
      </dgm:t>
    </dgm:pt>
    <dgm:pt modelId="{783067FC-64B9-481E-B23E-B1693D5E18E7}">
      <dgm:prSet phldrT="[Text]"/>
      <dgm:spPr/>
      <dgm:t>
        <a:bodyPr/>
        <a:lstStyle/>
        <a:p>
          <a:r>
            <a:rPr lang="en-US" dirty="0"/>
            <a:t>Acute anal fissure </a:t>
          </a:r>
          <a:endParaRPr lang="en-GB" dirty="0"/>
        </a:p>
      </dgm:t>
    </dgm:pt>
    <dgm:pt modelId="{10BAC268-ADC3-41A5-8FEB-E024809D6BEF}" type="parTrans" cxnId="{BB87C4E5-EB39-4F5A-90EA-B8C12B434E12}">
      <dgm:prSet/>
      <dgm:spPr/>
      <dgm:t>
        <a:bodyPr/>
        <a:lstStyle/>
        <a:p>
          <a:endParaRPr lang="en-GB"/>
        </a:p>
      </dgm:t>
    </dgm:pt>
    <dgm:pt modelId="{EDD80718-9012-4BD8-A69C-DAC880F4745B}" type="sibTrans" cxnId="{BB87C4E5-EB39-4F5A-90EA-B8C12B434E12}">
      <dgm:prSet/>
      <dgm:spPr/>
      <dgm:t>
        <a:bodyPr/>
        <a:lstStyle/>
        <a:p>
          <a:endParaRPr lang="en-GB"/>
        </a:p>
      </dgm:t>
    </dgm:pt>
    <dgm:pt modelId="{D0CAD646-965D-409F-B92F-E5504BBFA436}">
      <dgm:prSet phldrT="[Text]"/>
      <dgm:spPr/>
      <dgm:t>
        <a:bodyPr/>
        <a:lstStyle/>
        <a:p>
          <a:r>
            <a:rPr lang="en-US" dirty="0"/>
            <a:t>Chronic anal fissure </a:t>
          </a:r>
          <a:endParaRPr lang="en-GB" dirty="0"/>
        </a:p>
      </dgm:t>
    </dgm:pt>
    <dgm:pt modelId="{0FE4F03D-9FD2-4761-A6CA-A46418DF1EEF}" type="parTrans" cxnId="{CB7C08D5-056E-4DA9-92AB-0A4F7BE3FC20}">
      <dgm:prSet/>
      <dgm:spPr/>
      <dgm:t>
        <a:bodyPr/>
        <a:lstStyle/>
        <a:p>
          <a:endParaRPr lang="en-GB"/>
        </a:p>
      </dgm:t>
    </dgm:pt>
    <dgm:pt modelId="{D4A8A33D-A902-4433-9BA5-2E9D39A6C4EA}" type="sibTrans" cxnId="{CB7C08D5-056E-4DA9-92AB-0A4F7BE3FC20}">
      <dgm:prSet/>
      <dgm:spPr/>
      <dgm:t>
        <a:bodyPr/>
        <a:lstStyle/>
        <a:p>
          <a:endParaRPr lang="en-GB"/>
        </a:p>
      </dgm:t>
    </dgm:pt>
    <dgm:pt modelId="{689F9F45-0C41-4378-B1D2-26053D3F6E71}" type="pres">
      <dgm:prSet presAssocID="{F8FE600F-87D0-4D09-99A5-B0361521C0DF}" presName="diagram" presStyleCnt="0">
        <dgm:presLayoutVars>
          <dgm:chPref val="1"/>
          <dgm:dir/>
          <dgm:animOne val="branch"/>
          <dgm:animLvl val="lvl"/>
          <dgm:resizeHandles val="exact"/>
        </dgm:presLayoutVars>
      </dgm:prSet>
      <dgm:spPr/>
    </dgm:pt>
    <dgm:pt modelId="{CDB4045C-FC81-467A-B842-5ADC3B1414E5}" type="pres">
      <dgm:prSet presAssocID="{ADFEEDF7-AD5D-4BF6-890E-D256C1FF0E1E}" presName="root1" presStyleCnt="0"/>
      <dgm:spPr/>
    </dgm:pt>
    <dgm:pt modelId="{C4663996-8AEB-4A3F-8A77-F40D33D025AA}" type="pres">
      <dgm:prSet presAssocID="{ADFEEDF7-AD5D-4BF6-890E-D256C1FF0E1E}" presName="LevelOneTextNode" presStyleLbl="node0" presStyleIdx="0" presStyleCnt="1">
        <dgm:presLayoutVars>
          <dgm:chPref val="3"/>
        </dgm:presLayoutVars>
      </dgm:prSet>
      <dgm:spPr/>
    </dgm:pt>
    <dgm:pt modelId="{A47F69AE-57D4-44AB-BB13-5251E8283903}" type="pres">
      <dgm:prSet presAssocID="{ADFEEDF7-AD5D-4BF6-890E-D256C1FF0E1E}" presName="level2hierChild" presStyleCnt="0"/>
      <dgm:spPr/>
    </dgm:pt>
    <dgm:pt modelId="{D84A9286-F556-4884-AF19-EDF8F882B282}" type="pres">
      <dgm:prSet presAssocID="{10BAC268-ADC3-41A5-8FEB-E024809D6BEF}" presName="conn2-1" presStyleLbl="parChTrans1D2" presStyleIdx="0" presStyleCnt="2"/>
      <dgm:spPr/>
    </dgm:pt>
    <dgm:pt modelId="{AF54E40B-3097-44ED-BF02-E7ADA8758B84}" type="pres">
      <dgm:prSet presAssocID="{10BAC268-ADC3-41A5-8FEB-E024809D6BEF}" presName="connTx" presStyleLbl="parChTrans1D2" presStyleIdx="0" presStyleCnt="2"/>
      <dgm:spPr/>
    </dgm:pt>
    <dgm:pt modelId="{D2C6F9F7-F3C1-4F48-BE6F-13A9A894C297}" type="pres">
      <dgm:prSet presAssocID="{783067FC-64B9-481E-B23E-B1693D5E18E7}" presName="root2" presStyleCnt="0"/>
      <dgm:spPr/>
    </dgm:pt>
    <dgm:pt modelId="{71E01EDA-4FFE-4AB9-9FE8-8C8570441209}" type="pres">
      <dgm:prSet presAssocID="{783067FC-64B9-481E-B23E-B1693D5E18E7}" presName="LevelTwoTextNode" presStyleLbl="node2" presStyleIdx="0" presStyleCnt="2">
        <dgm:presLayoutVars>
          <dgm:chPref val="3"/>
        </dgm:presLayoutVars>
      </dgm:prSet>
      <dgm:spPr/>
    </dgm:pt>
    <dgm:pt modelId="{7B245013-7EB2-4DCE-96E4-1651F6EDFDE1}" type="pres">
      <dgm:prSet presAssocID="{783067FC-64B9-481E-B23E-B1693D5E18E7}" presName="level3hierChild" presStyleCnt="0"/>
      <dgm:spPr/>
    </dgm:pt>
    <dgm:pt modelId="{1EB293BF-5789-4E01-8C01-02347002F822}" type="pres">
      <dgm:prSet presAssocID="{0FE4F03D-9FD2-4761-A6CA-A46418DF1EEF}" presName="conn2-1" presStyleLbl="parChTrans1D2" presStyleIdx="1" presStyleCnt="2"/>
      <dgm:spPr/>
    </dgm:pt>
    <dgm:pt modelId="{41EDF1C3-B414-46D5-A321-74ADF2748285}" type="pres">
      <dgm:prSet presAssocID="{0FE4F03D-9FD2-4761-A6CA-A46418DF1EEF}" presName="connTx" presStyleLbl="parChTrans1D2" presStyleIdx="1" presStyleCnt="2"/>
      <dgm:spPr/>
    </dgm:pt>
    <dgm:pt modelId="{73638FF4-3FD2-4590-8D35-B50666CA5822}" type="pres">
      <dgm:prSet presAssocID="{D0CAD646-965D-409F-B92F-E5504BBFA436}" presName="root2" presStyleCnt="0"/>
      <dgm:spPr/>
    </dgm:pt>
    <dgm:pt modelId="{0A1FD191-65E8-47C4-9AE9-96244FE1F273}" type="pres">
      <dgm:prSet presAssocID="{D0CAD646-965D-409F-B92F-E5504BBFA436}" presName="LevelTwoTextNode" presStyleLbl="node2" presStyleIdx="1" presStyleCnt="2">
        <dgm:presLayoutVars>
          <dgm:chPref val="3"/>
        </dgm:presLayoutVars>
      </dgm:prSet>
      <dgm:spPr/>
    </dgm:pt>
    <dgm:pt modelId="{B25B8DE0-2787-475B-AE71-A954B1EC8AA7}" type="pres">
      <dgm:prSet presAssocID="{D0CAD646-965D-409F-B92F-E5504BBFA436}" presName="level3hierChild" presStyleCnt="0"/>
      <dgm:spPr/>
    </dgm:pt>
  </dgm:ptLst>
  <dgm:cxnLst>
    <dgm:cxn modelId="{8EC05F18-083C-47FF-A154-CA44E1C11D0D}" type="presOf" srcId="{10BAC268-ADC3-41A5-8FEB-E024809D6BEF}" destId="{AF54E40B-3097-44ED-BF02-E7ADA8758B84}" srcOrd="1" destOrd="0" presId="urn:microsoft.com/office/officeart/2005/8/layout/hierarchy2"/>
    <dgm:cxn modelId="{AB7F888D-ED22-4499-968B-2BD66CF6B40A}" type="presOf" srcId="{10BAC268-ADC3-41A5-8FEB-E024809D6BEF}" destId="{D84A9286-F556-4884-AF19-EDF8F882B282}" srcOrd="0" destOrd="0" presId="urn:microsoft.com/office/officeart/2005/8/layout/hierarchy2"/>
    <dgm:cxn modelId="{3A3A4BB9-29F9-4082-BF30-3E6C1E66C0F5}" type="presOf" srcId="{F8FE600F-87D0-4D09-99A5-B0361521C0DF}" destId="{689F9F45-0C41-4378-B1D2-26053D3F6E71}" srcOrd="0" destOrd="0" presId="urn:microsoft.com/office/officeart/2005/8/layout/hierarchy2"/>
    <dgm:cxn modelId="{47BA0BC5-C5BB-47EB-AAF7-9A3DC4B69572}" type="presOf" srcId="{0FE4F03D-9FD2-4761-A6CA-A46418DF1EEF}" destId="{1EB293BF-5789-4E01-8C01-02347002F822}" srcOrd="0" destOrd="0" presId="urn:microsoft.com/office/officeart/2005/8/layout/hierarchy2"/>
    <dgm:cxn modelId="{2CC74EC5-8D66-412D-849E-1192E2CF422D}" type="presOf" srcId="{ADFEEDF7-AD5D-4BF6-890E-D256C1FF0E1E}" destId="{C4663996-8AEB-4A3F-8A77-F40D33D025AA}" srcOrd="0" destOrd="0" presId="urn:microsoft.com/office/officeart/2005/8/layout/hierarchy2"/>
    <dgm:cxn modelId="{99566FC9-87A9-4457-9681-292105ECE451}" type="presOf" srcId="{0FE4F03D-9FD2-4761-A6CA-A46418DF1EEF}" destId="{41EDF1C3-B414-46D5-A321-74ADF2748285}" srcOrd="1" destOrd="0" presId="urn:microsoft.com/office/officeart/2005/8/layout/hierarchy2"/>
    <dgm:cxn modelId="{CB7C08D5-056E-4DA9-92AB-0A4F7BE3FC20}" srcId="{ADFEEDF7-AD5D-4BF6-890E-D256C1FF0E1E}" destId="{D0CAD646-965D-409F-B92F-E5504BBFA436}" srcOrd="1" destOrd="0" parTransId="{0FE4F03D-9FD2-4761-A6CA-A46418DF1EEF}" sibTransId="{D4A8A33D-A902-4433-9BA5-2E9D39A6C4EA}"/>
    <dgm:cxn modelId="{B88F2CD9-0CE1-4F24-AF08-FE58E6DCD532}" type="presOf" srcId="{783067FC-64B9-481E-B23E-B1693D5E18E7}" destId="{71E01EDA-4FFE-4AB9-9FE8-8C8570441209}" srcOrd="0" destOrd="0" presId="urn:microsoft.com/office/officeart/2005/8/layout/hierarchy2"/>
    <dgm:cxn modelId="{BB87C4E5-EB39-4F5A-90EA-B8C12B434E12}" srcId="{ADFEEDF7-AD5D-4BF6-890E-D256C1FF0E1E}" destId="{783067FC-64B9-481E-B23E-B1693D5E18E7}" srcOrd="0" destOrd="0" parTransId="{10BAC268-ADC3-41A5-8FEB-E024809D6BEF}" sibTransId="{EDD80718-9012-4BD8-A69C-DAC880F4745B}"/>
    <dgm:cxn modelId="{9215CCFC-57FF-4672-B9AF-BD008D7AE1F7}" type="presOf" srcId="{D0CAD646-965D-409F-B92F-E5504BBFA436}" destId="{0A1FD191-65E8-47C4-9AE9-96244FE1F273}" srcOrd="0" destOrd="0" presId="urn:microsoft.com/office/officeart/2005/8/layout/hierarchy2"/>
    <dgm:cxn modelId="{06387BFD-D27B-4C3E-8F00-94C68E70B38F}" srcId="{F8FE600F-87D0-4D09-99A5-B0361521C0DF}" destId="{ADFEEDF7-AD5D-4BF6-890E-D256C1FF0E1E}" srcOrd="0" destOrd="0" parTransId="{D024B423-E2DD-4732-A9C1-AAA05E276C78}" sibTransId="{B35BF499-8798-4256-8C5B-ED319B1571ED}"/>
    <dgm:cxn modelId="{98936574-CF1B-4805-9D27-63FB2C7C2761}" type="presParOf" srcId="{689F9F45-0C41-4378-B1D2-26053D3F6E71}" destId="{CDB4045C-FC81-467A-B842-5ADC3B1414E5}" srcOrd="0" destOrd="0" presId="urn:microsoft.com/office/officeart/2005/8/layout/hierarchy2"/>
    <dgm:cxn modelId="{81B7F28F-337A-4DEC-B3C3-17675ABA5ADF}" type="presParOf" srcId="{CDB4045C-FC81-467A-B842-5ADC3B1414E5}" destId="{C4663996-8AEB-4A3F-8A77-F40D33D025AA}" srcOrd="0" destOrd="0" presId="urn:microsoft.com/office/officeart/2005/8/layout/hierarchy2"/>
    <dgm:cxn modelId="{B02809B7-F29F-4C49-A703-57FA11E7C537}" type="presParOf" srcId="{CDB4045C-FC81-467A-B842-5ADC3B1414E5}" destId="{A47F69AE-57D4-44AB-BB13-5251E8283903}" srcOrd="1" destOrd="0" presId="urn:microsoft.com/office/officeart/2005/8/layout/hierarchy2"/>
    <dgm:cxn modelId="{1E7F7B1B-1738-40A0-BC18-D4B26FB1DE93}" type="presParOf" srcId="{A47F69AE-57D4-44AB-BB13-5251E8283903}" destId="{D84A9286-F556-4884-AF19-EDF8F882B282}" srcOrd="0" destOrd="0" presId="urn:microsoft.com/office/officeart/2005/8/layout/hierarchy2"/>
    <dgm:cxn modelId="{40FFA23F-8141-4485-BB5B-3B7222EC85C6}" type="presParOf" srcId="{D84A9286-F556-4884-AF19-EDF8F882B282}" destId="{AF54E40B-3097-44ED-BF02-E7ADA8758B84}" srcOrd="0" destOrd="0" presId="urn:microsoft.com/office/officeart/2005/8/layout/hierarchy2"/>
    <dgm:cxn modelId="{3AD75A5D-325C-4B68-8989-F53CCD1986B0}" type="presParOf" srcId="{A47F69AE-57D4-44AB-BB13-5251E8283903}" destId="{D2C6F9F7-F3C1-4F48-BE6F-13A9A894C297}" srcOrd="1" destOrd="0" presId="urn:microsoft.com/office/officeart/2005/8/layout/hierarchy2"/>
    <dgm:cxn modelId="{F6865A45-BA3B-4EEA-B770-59F9BC370105}" type="presParOf" srcId="{D2C6F9F7-F3C1-4F48-BE6F-13A9A894C297}" destId="{71E01EDA-4FFE-4AB9-9FE8-8C8570441209}" srcOrd="0" destOrd="0" presId="urn:microsoft.com/office/officeart/2005/8/layout/hierarchy2"/>
    <dgm:cxn modelId="{894A7771-DBFE-4041-B065-50A56262EE6C}" type="presParOf" srcId="{D2C6F9F7-F3C1-4F48-BE6F-13A9A894C297}" destId="{7B245013-7EB2-4DCE-96E4-1651F6EDFDE1}" srcOrd="1" destOrd="0" presId="urn:microsoft.com/office/officeart/2005/8/layout/hierarchy2"/>
    <dgm:cxn modelId="{A78576EA-B171-4933-887A-B76F9E49F1E6}" type="presParOf" srcId="{A47F69AE-57D4-44AB-BB13-5251E8283903}" destId="{1EB293BF-5789-4E01-8C01-02347002F822}" srcOrd="2" destOrd="0" presId="urn:microsoft.com/office/officeart/2005/8/layout/hierarchy2"/>
    <dgm:cxn modelId="{7995CA20-173E-4111-B9E1-851858CE6DC1}" type="presParOf" srcId="{1EB293BF-5789-4E01-8C01-02347002F822}" destId="{41EDF1C3-B414-46D5-A321-74ADF2748285}" srcOrd="0" destOrd="0" presId="urn:microsoft.com/office/officeart/2005/8/layout/hierarchy2"/>
    <dgm:cxn modelId="{A132DA39-5B9A-4F41-864D-4986F1A9BE48}" type="presParOf" srcId="{A47F69AE-57D4-44AB-BB13-5251E8283903}" destId="{73638FF4-3FD2-4590-8D35-B50666CA5822}" srcOrd="3" destOrd="0" presId="urn:microsoft.com/office/officeart/2005/8/layout/hierarchy2"/>
    <dgm:cxn modelId="{EBB517F9-AC71-4107-AF96-15D020375337}" type="presParOf" srcId="{73638FF4-3FD2-4590-8D35-B50666CA5822}" destId="{0A1FD191-65E8-47C4-9AE9-96244FE1F273}" srcOrd="0" destOrd="0" presId="urn:microsoft.com/office/officeart/2005/8/layout/hierarchy2"/>
    <dgm:cxn modelId="{E52D44D8-7836-43C4-8D83-699EDCDC844D}" type="presParOf" srcId="{73638FF4-3FD2-4590-8D35-B50666CA5822}" destId="{B25B8DE0-2787-475B-AE71-A954B1EC8AA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63996-8AEB-4A3F-8A77-F40D33D025AA}">
      <dsp:nvSpPr>
        <dsp:cNvPr id="0" name=""/>
        <dsp:cNvSpPr/>
      </dsp:nvSpPr>
      <dsp:spPr>
        <a:xfrm>
          <a:off x="4227" y="1308695"/>
          <a:ext cx="2893218" cy="1446609"/>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Anal fissure </a:t>
          </a:r>
          <a:endParaRPr lang="en-GB" sz="4200" kern="1200" dirty="0"/>
        </a:p>
      </dsp:txBody>
      <dsp:txXfrm>
        <a:off x="46597" y="1351065"/>
        <a:ext cx="2808478" cy="1361869"/>
      </dsp:txXfrm>
    </dsp:sp>
    <dsp:sp modelId="{D84A9286-F556-4884-AF19-EDF8F882B282}">
      <dsp:nvSpPr>
        <dsp:cNvPr id="0" name=""/>
        <dsp:cNvSpPr/>
      </dsp:nvSpPr>
      <dsp:spPr>
        <a:xfrm rot="19457599">
          <a:off x="2763488" y="1584063"/>
          <a:ext cx="1425203" cy="64072"/>
        </a:xfrm>
        <a:custGeom>
          <a:avLst/>
          <a:gdLst/>
          <a:ahLst/>
          <a:cxnLst/>
          <a:rect l="0" t="0" r="0" b="0"/>
          <a:pathLst>
            <a:path>
              <a:moveTo>
                <a:pt x="0" y="32036"/>
              </a:moveTo>
              <a:lnTo>
                <a:pt x="1425203" y="32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440459" y="1580469"/>
        <a:ext cx="71260" cy="71260"/>
      </dsp:txXfrm>
    </dsp:sp>
    <dsp:sp modelId="{71E01EDA-4FFE-4AB9-9FE8-8C8570441209}">
      <dsp:nvSpPr>
        <dsp:cNvPr id="0" name=""/>
        <dsp:cNvSpPr/>
      </dsp:nvSpPr>
      <dsp:spPr>
        <a:xfrm>
          <a:off x="4054733" y="476894"/>
          <a:ext cx="2893218" cy="1446609"/>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Acute anal fissure </a:t>
          </a:r>
          <a:endParaRPr lang="en-GB" sz="4200" kern="1200" dirty="0"/>
        </a:p>
      </dsp:txBody>
      <dsp:txXfrm>
        <a:off x="4097103" y="519264"/>
        <a:ext cx="2808478" cy="1361869"/>
      </dsp:txXfrm>
    </dsp:sp>
    <dsp:sp modelId="{1EB293BF-5789-4E01-8C01-02347002F822}">
      <dsp:nvSpPr>
        <dsp:cNvPr id="0" name=""/>
        <dsp:cNvSpPr/>
      </dsp:nvSpPr>
      <dsp:spPr>
        <a:xfrm rot="2142401">
          <a:off x="2763488" y="2415864"/>
          <a:ext cx="1425203" cy="64072"/>
        </a:xfrm>
        <a:custGeom>
          <a:avLst/>
          <a:gdLst/>
          <a:ahLst/>
          <a:cxnLst/>
          <a:rect l="0" t="0" r="0" b="0"/>
          <a:pathLst>
            <a:path>
              <a:moveTo>
                <a:pt x="0" y="32036"/>
              </a:moveTo>
              <a:lnTo>
                <a:pt x="1425203" y="32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440459" y="2412270"/>
        <a:ext cx="71260" cy="71260"/>
      </dsp:txXfrm>
    </dsp:sp>
    <dsp:sp modelId="{0A1FD191-65E8-47C4-9AE9-96244FE1F273}">
      <dsp:nvSpPr>
        <dsp:cNvPr id="0" name=""/>
        <dsp:cNvSpPr/>
      </dsp:nvSpPr>
      <dsp:spPr>
        <a:xfrm>
          <a:off x="4054733" y="2140495"/>
          <a:ext cx="2893218" cy="1446609"/>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Chronic anal fissure </a:t>
          </a:r>
          <a:endParaRPr lang="en-GB" sz="4200" kern="1200" dirty="0"/>
        </a:p>
      </dsp:txBody>
      <dsp:txXfrm>
        <a:off x="4097103" y="2182865"/>
        <a:ext cx="2808478" cy="13618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057312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67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f7a3c50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cf7a3c50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383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cf7a3c503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cf7a3c503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97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cc7554a049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cc7554a049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289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c7554a049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cc7554a049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51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cf7a3c503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cf7a3c503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48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c7554a049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cc7554a049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7028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26573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975" y="1324500"/>
            <a:ext cx="70641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040000" y="3377100"/>
            <a:ext cx="7064100" cy="44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11" name="Google Shape;11;p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2" name="Google Shape;12;p2"/>
          <p:cNvCxnSpPr/>
          <p:nvPr/>
        </p:nvCxnSpPr>
        <p:spPr>
          <a:xfrm flipH="1">
            <a:off x="-257975" y="-72550"/>
            <a:ext cx="3047400" cy="13464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3" name="Google Shape;13;p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4" name="Google Shape;14;p2"/>
          <p:cNvCxnSpPr/>
          <p:nvPr/>
        </p:nvCxnSpPr>
        <p:spPr>
          <a:xfrm flipH="1">
            <a:off x="6467450" y="3935375"/>
            <a:ext cx="3047400" cy="1346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2">
  <p:cSld name="CUSTOM_4_2_2">
    <p:spTree>
      <p:nvGrpSpPr>
        <p:cNvPr id="1" name="Shape 165"/>
        <p:cNvGrpSpPr/>
        <p:nvPr/>
      </p:nvGrpSpPr>
      <p:grpSpPr>
        <a:xfrm>
          <a:off x="0" y="0"/>
          <a:ext cx="0" cy="0"/>
          <a:chOff x="0" y="0"/>
          <a:chExt cx="0" cy="0"/>
        </a:xfrm>
      </p:grpSpPr>
      <p:sp>
        <p:nvSpPr>
          <p:cNvPr id="166" name="Google Shape;166;p23"/>
          <p:cNvSpPr txBox="1">
            <a:spLocks noGrp="1"/>
          </p:cNvSpPr>
          <p:nvPr>
            <p:ph type="subTitle" idx="1"/>
          </p:nvPr>
        </p:nvSpPr>
        <p:spPr>
          <a:xfrm>
            <a:off x="3568125" y="2994600"/>
            <a:ext cx="2015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67" name="Google Shape;167;p23"/>
          <p:cNvSpPr txBox="1">
            <a:spLocks noGrp="1"/>
          </p:cNvSpPr>
          <p:nvPr>
            <p:ph type="subTitle" idx="2"/>
          </p:nvPr>
        </p:nvSpPr>
        <p:spPr>
          <a:xfrm>
            <a:off x="3568125" y="3334600"/>
            <a:ext cx="201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8" name="Google Shape;168;p23"/>
          <p:cNvSpPr txBox="1">
            <a:spLocks noGrp="1"/>
          </p:cNvSpPr>
          <p:nvPr>
            <p:ph type="subTitle" idx="3"/>
          </p:nvPr>
        </p:nvSpPr>
        <p:spPr>
          <a:xfrm>
            <a:off x="1088350" y="2994600"/>
            <a:ext cx="2015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69" name="Google Shape;169;p23"/>
          <p:cNvSpPr txBox="1">
            <a:spLocks noGrp="1"/>
          </p:cNvSpPr>
          <p:nvPr>
            <p:ph type="subTitle" idx="4"/>
          </p:nvPr>
        </p:nvSpPr>
        <p:spPr>
          <a:xfrm>
            <a:off x="1088450" y="3334600"/>
            <a:ext cx="201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 name="Google Shape;170;p23"/>
          <p:cNvSpPr txBox="1">
            <a:spLocks noGrp="1"/>
          </p:cNvSpPr>
          <p:nvPr>
            <p:ph type="subTitle" idx="5"/>
          </p:nvPr>
        </p:nvSpPr>
        <p:spPr>
          <a:xfrm>
            <a:off x="6055450" y="2994600"/>
            <a:ext cx="2015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71" name="Google Shape;171;p23"/>
          <p:cNvSpPr txBox="1">
            <a:spLocks noGrp="1"/>
          </p:cNvSpPr>
          <p:nvPr>
            <p:ph type="subTitle" idx="6"/>
          </p:nvPr>
        </p:nvSpPr>
        <p:spPr>
          <a:xfrm>
            <a:off x="6055450" y="3334600"/>
            <a:ext cx="201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2" name="Google Shape;172;p23"/>
          <p:cNvSpPr txBox="1">
            <a:spLocks noGrp="1"/>
          </p:cNvSpPr>
          <p:nvPr>
            <p:ph type="title"/>
          </p:nvPr>
        </p:nvSpPr>
        <p:spPr>
          <a:xfrm>
            <a:off x="713225" y="445025"/>
            <a:ext cx="4763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73" name="Google Shape;173;p2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74" name="Google Shape;174;p2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75" name="Google Shape;175;p23"/>
          <p:cNvCxnSpPr/>
          <p:nvPr/>
        </p:nvCxnSpPr>
        <p:spPr>
          <a:xfrm>
            <a:off x="7434175" y="-125600"/>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7_1">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803750" y="2025800"/>
            <a:ext cx="4087500" cy="67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9" name="Google Shape;199;p26"/>
          <p:cNvSpPr txBox="1">
            <a:spLocks noGrp="1"/>
          </p:cNvSpPr>
          <p:nvPr>
            <p:ph type="subTitle" idx="1"/>
          </p:nvPr>
        </p:nvSpPr>
        <p:spPr>
          <a:xfrm>
            <a:off x="803750" y="2693525"/>
            <a:ext cx="3159300" cy="5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00" name="Google Shape;200;p2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01" name="Google Shape;201;p2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229"/>
        <p:cNvGrpSpPr/>
        <p:nvPr/>
      </p:nvGrpSpPr>
      <p:grpSpPr>
        <a:xfrm>
          <a:off x="0" y="0"/>
          <a:ext cx="0" cy="0"/>
          <a:chOff x="0" y="0"/>
          <a:chExt cx="0" cy="0"/>
        </a:xfrm>
      </p:grpSpPr>
      <p:cxnSp>
        <p:nvCxnSpPr>
          <p:cNvPr id="230" name="Google Shape;230;p3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31" name="Google Shape;231;p3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232"/>
        <p:cNvGrpSpPr/>
        <p:nvPr/>
      </p:nvGrpSpPr>
      <p:grpSpPr>
        <a:xfrm>
          <a:off x="0" y="0"/>
          <a:ext cx="0" cy="0"/>
          <a:chOff x="0" y="0"/>
          <a:chExt cx="0" cy="0"/>
        </a:xfrm>
      </p:grpSpPr>
      <p:cxnSp>
        <p:nvCxnSpPr>
          <p:cNvPr id="233" name="Google Shape;233;p3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34" name="Google Shape;234;p3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35" name="Google Shape;235;p32"/>
          <p:cNvCxnSpPr/>
          <p:nvPr/>
        </p:nvCxnSpPr>
        <p:spPr>
          <a:xfrm>
            <a:off x="7434175" y="-125600"/>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36" name="Google Shape;236;p32"/>
          <p:cNvCxnSpPr/>
          <p:nvPr/>
        </p:nvCxnSpPr>
        <p:spPr>
          <a:xfrm>
            <a:off x="-147275" y="3943475"/>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0_1_1">
    <p:spTree>
      <p:nvGrpSpPr>
        <p:cNvPr id="1" name="Shape 237"/>
        <p:cNvGrpSpPr/>
        <p:nvPr/>
      </p:nvGrpSpPr>
      <p:grpSpPr>
        <a:xfrm>
          <a:off x="0" y="0"/>
          <a:ext cx="0" cy="0"/>
          <a:chOff x="0" y="0"/>
          <a:chExt cx="0" cy="0"/>
        </a:xfrm>
      </p:grpSpPr>
      <p:cxnSp>
        <p:nvCxnSpPr>
          <p:cNvPr id="238" name="Google Shape;238;p3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39" name="Google Shape;239;p3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40" name="Google Shape;240;p33"/>
          <p:cNvCxnSpPr/>
          <p:nvPr/>
        </p:nvCxnSpPr>
        <p:spPr>
          <a:xfrm flipH="1">
            <a:off x="6772150" y="3663450"/>
            <a:ext cx="2823300" cy="1633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714550" y="2543963"/>
            <a:ext cx="3714900" cy="64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3746550" y="1478925"/>
            <a:ext cx="1650900" cy="97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solidFill>
                  <a:schemeClr val="accent1"/>
                </a:solidFill>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18" name="Google Shape;18;p3"/>
          <p:cNvSpPr txBox="1">
            <a:spLocks noGrp="1"/>
          </p:cNvSpPr>
          <p:nvPr>
            <p:ph type="subTitle" idx="1"/>
          </p:nvPr>
        </p:nvSpPr>
        <p:spPr>
          <a:xfrm>
            <a:off x="2291400" y="3279625"/>
            <a:ext cx="4561200" cy="39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9" name="Google Shape;19;p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0" name="Google Shape;20;p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1" name="Google Shape;21;p3"/>
          <p:cNvCxnSpPr/>
          <p:nvPr/>
        </p:nvCxnSpPr>
        <p:spPr>
          <a:xfrm flipH="1">
            <a:off x="7948925" y="3979775"/>
            <a:ext cx="1378500" cy="12363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2" name="Google Shape;22;p3"/>
          <p:cNvCxnSpPr/>
          <p:nvPr/>
        </p:nvCxnSpPr>
        <p:spPr>
          <a:xfrm flipH="1">
            <a:off x="-112875" y="-88700"/>
            <a:ext cx="1418700" cy="1064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713225" y="445025"/>
            <a:ext cx="56811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5"/>
          <p:cNvSpPr txBox="1">
            <a:spLocks noGrp="1"/>
          </p:cNvSpPr>
          <p:nvPr>
            <p:ph type="subTitle" idx="1"/>
          </p:nvPr>
        </p:nvSpPr>
        <p:spPr>
          <a:xfrm>
            <a:off x="5038975" y="26490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2" name="Google Shape;32;p5"/>
          <p:cNvSpPr txBox="1">
            <a:spLocks noGrp="1"/>
          </p:cNvSpPr>
          <p:nvPr>
            <p:ph type="subTitle" idx="2"/>
          </p:nvPr>
        </p:nvSpPr>
        <p:spPr>
          <a:xfrm>
            <a:off x="50389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3" name="Google Shape;33;p5"/>
          <p:cNvSpPr txBox="1">
            <a:spLocks noGrp="1"/>
          </p:cNvSpPr>
          <p:nvPr>
            <p:ph type="subTitle" idx="3"/>
          </p:nvPr>
        </p:nvSpPr>
        <p:spPr>
          <a:xfrm>
            <a:off x="1693175" y="26490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4" name="Google Shape;34;p5"/>
          <p:cNvSpPr txBox="1">
            <a:spLocks noGrp="1"/>
          </p:cNvSpPr>
          <p:nvPr>
            <p:ph type="subTitle" idx="4"/>
          </p:nvPr>
        </p:nvSpPr>
        <p:spPr>
          <a:xfrm>
            <a:off x="16931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35" name="Google Shape;35;p5"/>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36" name="Google Shape;36;p5"/>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37" name="Google Shape;37;p5"/>
          <p:cNvCxnSpPr/>
          <p:nvPr/>
        </p:nvCxnSpPr>
        <p:spPr>
          <a:xfrm flipH="1">
            <a:off x="6935750" y="3931325"/>
            <a:ext cx="2549400" cy="13545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cxnSp>
        <p:nvCxnSpPr>
          <p:cNvPr id="40" name="Google Shape;40;p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1" name="Google Shape;41;p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713225" y="1497763"/>
            <a:ext cx="7717500" cy="1644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a:spLocks noGrp="1"/>
          </p:cNvSpPr>
          <p:nvPr>
            <p:ph type="subTitle" idx="1"/>
          </p:nvPr>
        </p:nvSpPr>
        <p:spPr>
          <a:xfrm>
            <a:off x="1514325" y="3278788"/>
            <a:ext cx="6120300" cy="375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a:endParaRPr/>
          </a:p>
        </p:txBody>
      </p:sp>
      <p:cxnSp>
        <p:nvCxnSpPr>
          <p:cNvPr id="68" name="Google Shape;68;p1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69" name="Google Shape;69;p1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70" name="Google Shape;70;p11"/>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71" name="Google Shape;71;p11"/>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713225" y="445025"/>
            <a:ext cx="35838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5" name="Google Shape;75;p13"/>
          <p:cNvSpPr txBox="1">
            <a:spLocks noGrp="1"/>
          </p:cNvSpPr>
          <p:nvPr>
            <p:ph type="subTitle" idx="1"/>
          </p:nvPr>
        </p:nvSpPr>
        <p:spPr>
          <a:xfrm>
            <a:off x="5001000" y="19429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76" name="Google Shape;76;p13"/>
          <p:cNvSpPr txBox="1">
            <a:spLocks noGrp="1"/>
          </p:cNvSpPr>
          <p:nvPr>
            <p:ph type="subTitle" idx="2"/>
          </p:nvPr>
        </p:nvSpPr>
        <p:spPr>
          <a:xfrm>
            <a:off x="5001000" y="2255100"/>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1655200" y="19429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78" name="Google Shape;78;p13"/>
          <p:cNvSpPr txBox="1">
            <a:spLocks noGrp="1"/>
          </p:cNvSpPr>
          <p:nvPr>
            <p:ph type="subTitle" idx="4"/>
          </p:nvPr>
        </p:nvSpPr>
        <p:spPr>
          <a:xfrm>
            <a:off x="1655200" y="2255100"/>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5001000" y="37239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80" name="Google Shape;80;p13"/>
          <p:cNvSpPr txBox="1">
            <a:spLocks noGrp="1"/>
          </p:cNvSpPr>
          <p:nvPr>
            <p:ph type="subTitle" idx="6"/>
          </p:nvPr>
        </p:nvSpPr>
        <p:spPr>
          <a:xfrm>
            <a:off x="5001000" y="403612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1" name="Google Shape;81;p13"/>
          <p:cNvSpPr txBox="1">
            <a:spLocks noGrp="1"/>
          </p:cNvSpPr>
          <p:nvPr>
            <p:ph type="subTitle" idx="7"/>
          </p:nvPr>
        </p:nvSpPr>
        <p:spPr>
          <a:xfrm>
            <a:off x="1655200" y="37239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82" name="Google Shape;82;p13"/>
          <p:cNvSpPr txBox="1">
            <a:spLocks noGrp="1"/>
          </p:cNvSpPr>
          <p:nvPr>
            <p:ph type="subTitle" idx="8"/>
          </p:nvPr>
        </p:nvSpPr>
        <p:spPr>
          <a:xfrm>
            <a:off x="1655250" y="403612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3" name="Google Shape;83;p13"/>
          <p:cNvSpPr txBox="1">
            <a:spLocks noGrp="1"/>
          </p:cNvSpPr>
          <p:nvPr>
            <p:ph type="title" idx="9" hasCustomPrompt="1"/>
          </p:nvPr>
        </p:nvSpPr>
        <p:spPr>
          <a:xfrm>
            <a:off x="2378650" y="130358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4" name="Google Shape;84;p13"/>
          <p:cNvSpPr txBox="1">
            <a:spLocks noGrp="1"/>
          </p:cNvSpPr>
          <p:nvPr>
            <p:ph type="title" idx="13" hasCustomPrompt="1"/>
          </p:nvPr>
        </p:nvSpPr>
        <p:spPr>
          <a:xfrm>
            <a:off x="5724450" y="130358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5" name="Google Shape;85;p13"/>
          <p:cNvSpPr txBox="1">
            <a:spLocks noGrp="1"/>
          </p:cNvSpPr>
          <p:nvPr>
            <p:ph type="title" idx="14" hasCustomPrompt="1"/>
          </p:nvPr>
        </p:nvSpPr>
        <p:spPr>
          <a:xfrm>
            <a:off x="2378700" y="308273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6" name="Google Shape;86;p13"/>
          <p:cNvSpPr txBox="1">
            <a:spLocks noGrp="1"/>
          </p:cNvSpPr>
          <p:nvPr>
            <p:ph type="title" idx="15" hasCustomPrompt="1"/>
          </p:nvPr>
        </p:nvSpPr>
        <p:spPr>
          <a:xfrm>
            <a:off x="5724450" y="308273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cxnSp>
        <p:nvCxnSpPr>
          <p:cNvPr id="87" name="Google Shape;87;p1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88" name="Google Shape;88;p1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101" name="Google Shape;101;p1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02" name="Google Shape;102;p1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03" name="Google Shape;103;p16"/>
          <p:cNvCxnSpPr/>
          <p:nvPr/>
        </p:nvCxnSpPr>
        <p:spPr>
          <a:xfrm>
            <a:off x="7207350" y="-153175"/>
            <a:ext cx="2120400" cy="12738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08" name="Google Shape;108;p17"/>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09" name="Google Shape;109;p17"/>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10" name="Google Shape;110;p17"/>
          <p:cNvCxnSpPr/>
          <p:nvPr/>
        </p:nvCxnSpPr>
        <p:spPr>
          <a:xfrm>
            <a:off x="-209600" y="2402450"/>
            <a:ext cx="3144300" cy="27897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sz="3000" i="1">
                <a:solidFill>
                  <a:schemeClr val="dk1"/>
                </a:solidFill>
              </a:defRPr>
            </a:lvl2pPr>
            <a:lvl3pPr lvl="2">
              <a:spcBef>
                <a:spcPts val="0"/>
              </a:spcBef>
              <a:spcAft>
                <a:spcPts val="0"/>
              </a:spcAft>
              <a:buClr>
                <a:schemeClr val="dk1"/>
              </a:buClr>
              <a:buSzPts val="3000"/>
              <a:buNone/>
              <a:defRPr sz="3000" i="1">
                <a:solidFill>
                  <a:schemeClr val="dk1"/>
                </a:solidFill>
              </a:defRPr>
            </a:lvl3pPr>
            <a:lvl4pPr lvl="3">
              <a:spcBef>
                <a:spcPts val="0"/>
              </a:spcBef>
              <a:spcAft>
                <a:spcPts val="0"/>
              </a:spcAft>
              <a:buClr>
                <a:schemeClr val="dk1"/>
              </a:buClr>
              <a:buSzPts val="3000"/>
              <a:buNone/>
              <a:defRPr sz="3000" i="1">
                <a:solidFill>
                  <a:schemeClr val="dk1"/>
                </a:solidFill>
              </a:defRPr>
            </a:lvl4pPr>
            <a:lvl5pPr lvl="4">
              <a:spcBef>
                <a:spcPts val="0"/>
              </a:spcBef>
              <a:spcAft>
                <a:spcPts val="0"/>
              </a:spcAft>
              <a:buClr>
                <a:schemeClr val="dk1"/>
              </a:buClr>
              <a:buSzPts val="3000"/>
              <a:buNone/>
              <a:defRPr sz="3000" i="1">
                <a:solidFill>
                  <a:schemeClr val="dk1"/>
                </a:solidFill>
              </a:defRPr>
            </a:lvl5pPr>
            <a:lvl6pPr lvl="5">
              <a:spcBef>
                <a:spcPts val="0"/>
              </a:spcBef>
              <a:spcAft>
                <a:spcPts val="0"/>
              </a:spcAft>
              <a:buClr>
                <a:schemeClr val="dk1"/>
              </a:buClr>
              <a:buSzPts val="3000"/>
              <a:buNone/>
              <a:defRPr sz="3000" i="1">
                <a:solidFill>
                  <a:schemeClr val="dk1"/>
                </a:solidFill>
              </a:defRPr>
            </a:lvl6pPr>
            <a:lvl7pPr lvl="6">
              <a:spcBef>
                <a:spcPts val="0"/>
              </a:spcBef>
              <a:spcAft>
                <a:spcPts val="0"/>
              </a:spcAft>
              <a:buClr>
                <a:schemeClr val="dk1"/>
              </a:buClr>
              <a:buSzPts val="3000"/>
              <a:buNone/>
              <a:defRPr sz="3000" i="1">
                <a:solidFill>
                  <a:schemeClr val="dk1"/>
                </a:solidFill>
              </a:defRPr>
            </a:lvl7pPr>
            <a:lvl8pPr lvl="7">
              <a:spcBef>
                <a:spcPts val="0"/>
              </a:spcBef>
              <a:spcAft>
                <a:spcPts val="0"/>
              </a:spcAft>
              <a:buClr>
                <a:schemeClr val="dk1"/>
              </a:buClr>
              <a:buSzPts val="3000"/>
              <a:buNone/>
              <a:defRPr sz="3000" i="1">
                <a:solidFill>
                  <a:schemeClr val="dk1"/>
                </a:solidFill>
              </a:defRPr>
            </a:lvl8pPr>
            <a:lvl9pPr lvl="8">
              <a:spcBef>
                <a:spcPts val="0"/>
              </a:spcBef>
              <a:spcAft>
                <a:spcPts val="0"/>
              </a:spcAft>
              <a:buClr>
                <a:schemeClr val="dk1"/>
              </a:buClr>
              <a:buSzPts val="3000"/>
              <a:buNone/>
              <a:defRPr sz="3000" i="1">
                <a:solidFill>
                  <a:schemeClr val="dk1"/>
                </a:solidFill>
              </a:defRPr>
            </a:lvl9pPr>
          </a:lstStyle>
          <a:p>
            <a:endParaRPr/>
          </a:p>
        </p:txBody>
      </p:sp>
      <p:sp>
        <p:nvSpPr>
          <p:cNvPr id="7" name="Google Shape;7;p1"/>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7" r:id="rId5"/>
    <p:sldLayoutId id="2147483658" r:id="rId6"/>
    <p:sldLayoutId id="2147483659" r:id="rId7"/>
    <p:sldLayoutId id="2147483662" r:id="rId8"/>
    <p:sldLayoutId id="2147483663" r:id="rId9"/>
    <p:sldLayoutId id="2147483669" r:id="rId10"/>
    <p:sldLayoutId id="2147483672" r:id="rId11"/>
    <p:sldLayoutId id="2147483677" r:id="rId12"/>
    <p:sldLayoutId id="2147483678" r:id="rId13"/>
    <p:sldLayoutId id="214748367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6"/>
          <p:cNvSpPr txBox="1">
            <a:spLocks noGrp="1"/>
          </p:cNvSpPr>
          <p:nvPr>
            <p:ph type="ctrTitle"/>
          </p:nvPr>
        </p:nvSpPr>
        <p:spPr>
          <a:xfrm>
            <a:off x="1132442" y="985453"/>
            <a:ext cx="6850578" cy="1829666"/>
          </a:xfrm>
          <a:prstGeom prst="rect">
            <a:avLst/>
          </a:prstGeom>
        </p:spPr>
        <p:txBody>
          <a:bodyPr spcFirstLastPara="1" wrap="square" lIns="91425" tIns="91425" rIns="91425" bIns="91425" anchor="b" anchorCtr="0">
            <a:noAutofit/>
          </a:bodyPr>
          <a:lstStyle/>
          <a:p>
            <a:pPr lvl="0"/>
            <a:r>
              <a:rPr lang="en" dirty="0"/>
              <a:t>Minimalist Business Slides</a:t>
            </a: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br>
              <a:rPr lang="en" dirty="0"/>
            </a:br>
            <a:r>
              <a:rPr lang="en-US" dirty="0"/>
              <a:t>Painful Anal Conditions</a:t>
            </a:r>
            <a:endParaRPr dirty="0"/>
          </a:p>
        </p:txBody>
      </p:sp>
      <p:sp>
        <p:nvSpPr>
          <p:cNvPr id="250" name="Google Shape;250;p36"/>
          <p:cNvSpPr txBox="1">
            <a:spLocks noGrp="1"/>
          </p:cNvSpPr>
          <p:nvPr>
            <p:ph type="subTitle" idx="1"/>
          </p:nvPr>
        </p:nvSpPr>
        <p:spPr>
          <a:xfrm>
            <a:off x="43308" y="4345969"/>
            <a:ext cx="5011578" cy="1130156"/>
          </a:xfrm>
          <a:prstGeom prst="rect">
            <a:avLst/>
          </a:prstGeom>
        </p:spPr>
        <p:txBody>
          <a:bodyPr spcFirstLastPara="1" wrap="square" lIns="91425" tIns="91425" rIns="91425" bIns="91425" anchor="t" anchorCtr="0">
            <a:noAutofit/>
          </a:bodyPr>
          <a:lstStyle/>
          <a:p>
            <a:pPr marL="0" indent="0" algn="l"/>
            <a:r>
              <a:rPr lang="en-US" dirty="0"/>
              <a:t>Supervised by Dr. </a:t>
            </a:r>
            <a:r>
              <a:rPr lang="en-US" dirty="0" err="1"/>
              <a:t>Aborajooh</a:t>
            </a:r>
            <a:r>
              <a:rPr lang="en-US" dirty="0"/>
              <a:t> </a:t>
            </a:r>
            <a:r>
              <a:rPr lang="en-US" dirty="0" err="1"/>
              <a:t>Emad</a:t>
            </a:r>
            <a:r>
              <a:rPr lang="en-US" dirty="0"/>
              <a:t> </a:t>
            </a:r>
            <a:r>
              <a:rPr lang="en-US" dirty="0" err="1"/>
              <a:t>Aref</a:t>
            </a:r>
            <a:r>
              <a:rPr lang="en-US" dirty="0"/>
              <a:t>.</a:t>
            </a:r>
            <a:br>
              <a:rPr lang="en-US" dirty="0"/>
            </a:b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7314" y="432845"/>
            <a:ext cx="4526879" cy="3933671"/>
          </a:xfrm>
        </p:spPr>
        <p:txBody>
          <a:bodyPr/>
          <a:lstStyle/>
          <a:p>
            <a:pPr marL="342900" lvl="0" algn="l" defTabSz="457200">
              <a:lnSpc>
                <a:spcPct val="100000"/>
              </a:lnSpc>
              <a:buClrTx/>
              <a:buSzTx/>
              <a:buFont typeface="Arial" panose="020B0604020202020204" pitchFamily="34" charset="0"/>
              <a:buChar char="•"/>
            </a:pPr>
            <a:r>
              <a:rPr lang="en-US" sz="2000" b="1" kern="1200" dirty="0">
                <a:solidFill>
                  <a:prstClr val="black"/>
                </a:solidFill>
                <a:latin typeface="Vidaloka" panose="020B0604020202020204" charset="0"/>
              </a:rPr>
              <a:t>The </a:t>
            </a:r>
            <a:r>
              <a:rPr lang="en-US" sz="2000" b="1" kern="1200" dirty="0" err="1">
                <a:solidFill>
                  <a:prstClr val="black"/>
                </a:solidFill>
                <a:latin typeface="Vidaloka" panose="020B0604020202020204" charset="0"/>
              </a:rPr>
              <a:t>intersphincteric</a:t>
            </a:r>
            <a:r>
              <a:rPr lang="en-US" sz="2000" b="1" kern="1200" dirty="0">
                <a:solidFill>
                  <a:prstClr val="black"/>
                </a:solidFill>
                <a:latin typeface="Vidaloka" panose="020B0604020202020204" charset="0"/>
              </a:rPr>
              <a:t> plane:</a:t>
            </a:r>
          </a:p>
          <a:p>
            <a:pPr marL="0" lvl="0" indent="0" algn="l" defTabSz="457200">
              <a:lnSpc>
                <a:spcPct val="100000"/>
              </a:lnSpc>
              <a:buClrTx/>
              <a:buSzTx/>
            </a:pPr>
            <a:r>
              <a:rPr lang="en-US" kern="1200" dirty="0">
                <a:solidFill>
                  <a:prstClr val="black"/>
                </a:solidFill>
                <a:latin typeface="Vidaloka" panose="020B0604020202020204" charset="0"/>
              </a:rPr>
              <a:t>     -Between the external sphincter muscle laterally and the longitudinal muscle medially</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     -Exists a potential space, the </a:t>
            </a:r>
            <a:r>
              <a:rPr lang="en-US" kern="1200" dirty="0" err="1">
                <a:solidFill>
                  <a:prstClr val="black"/>
                </a:solidFill>
                <a:latin typeface="Vidaloka" panose="020B0604020202020204" charset="0"/>
              </a:rPr>
              <a:t>intersphincteric</a:t>
            </a:r>
            <a:r>
              <a:rPr lang="en-US" kern="1200" dirty="0">
                <a:solidFill>
                  <a:prstClr val="black"/>
                </a:solidFill>
                <a:latin typeface="Vidaloka" panose="020B0604020202020204" charset="0"/>
              </a:rPr>
              <a:t> plane.</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     -It contains </a:t>
            </a:r>
            <a:r>
              <a:rPr lang="en-US" kern="1200" dirty="0" err="1">
                <a:solidFill>
                  <a:prstClr val="black"/>
                </a:solidFill>
                <a:latin typeface="Vidaloka" panose="020B0604020202020204" charset="0"/>
              </a:rPr>
              <a:t>intersphincteric</a:t>
            </a:r>
            <a:r>
              <a:rPr lang="en-US" kern="1200" dirty="0">
                <a:solidFill>
                  <a:prstClr val="black"/>
                </a:solidFill>
                <a:latin typeface="Vidaloka" panose="020B0604020202020204" charset="0"/>
              </a:rPr>
              <a:t> anal glands.</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     -It is route for the spread of pus, which occurs along the extensions from the longitudinal </a:t>
            </a:r>
          </a:p>
          <a:p>
            <a:pPr marL="0" lvl="0" indent="0" algn="l" defTabSz="457200">
              <a:lnSpc>
                <a:spcPct val="100000"/>
              </a:lnSpc>
              <a:buClrTx/>
              <a:buSzTx/>
            </a:pPr>
            <a:r>
              <a:rPr lang="en-US" kern="1200" dirty="0">
                <a:solidFill>
                  <a:prstClr val="black"/>
                </a:solidFill>
                <a:latin typeface="Vidaloka" panose="020B0604020202020204" charset="0"/>
              </a:rPr>
              <a:t>     muscle layer.</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     -The plane can be opened surgically to provide access for operations on the sphincter      </a:t>
            </a:r>
          </a:p>
          <a:p>
            <a:pPr marL="0" lvl="0" indent="0" algn="l" defTabSz="457200">
              <a:lnSpc>
                <a:spcPct val="100000"/>
              </a:lnSpc>
              <a:buClrTx/>
              <a:buSzTx/>
            </a:pPr>
            <a:r>
              <a:rPr lang="en-US" kern="1200" dirty="0">
                <a:solidFill>
                  <a:prstClr val="black"/>
                </a:solidFill>
                <a:latin typeface="Vidaloka" panose="020B0604020202020204" charset="0"/>
              </a:rPr>
              <a:t>     muscles.</a:t>
            </a:r>
            <a:br>
              <a:rPr lang="en-US" kern="1200" dirty="0">
                <a:solidFill>
                  <a:prstClr val="black"/>
                </a:solidFill>
                <a:latin typeface="Vidaloka" panose="020B0604020202020204" charset="0"/>
              </a:rPr>
            </a:br>
            <a:endParaRPr lang="en-US" kern="1200" dirty="0">
              <a:solidFill>
                <a:prstClr val="black"/>
              </a:solidFill>
              <a:latin typeface="Vidaloka" panose="020B0604020202020204" charset="0"/>
            </a:endParaRPr>
          </a:p>
          <a:p>
            <a:pPr algn="l"/>
            <a:endParaRPr lang="en-GB" dirty="0"/>
          </a:p>
        </p:txBody>
      </p:sp>
      <p:pic>
        <p:nvPicPr>
          <p:cNvPr id="4" name="Picture 3"/>
          <p:cNvPicPr>
            <a:picLocks noChangeAspect="1"/>
          </p:cNvPicPr>
          <p:nvPr/>
        </p:nvPicPr>
        <p:blipFill>
          <a:blip r:embed="rId2"/>
          <a:stretch>
            <a:fillRect/>
          </a:stretch>
        </p:blipFill>
        <p:spPr>
          <a:xfrm>
            <a:off x="4654193" y="746660"/>
            <a:ext cx="3782257" cy="3917187"/>
          </a:xfrm>
          <a:prstGeom prst="rect">
            <a:avLst/>
          </a:prstGeom>
        </p:spPr>
      </p:pic>
    </p:spTree>
    <p:extLst>
      <p:ext uri="{BB962C8B-B14F-4D97-AF65-F5344CB8AC3E}">
        <p14:creationId xmlns:p14="http://schemas.microsoft.com/office/powerpoint/2010/main" val="2707571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862" y="391749"/>
            <a:ext cx="4187832" cy="3985041"/>
          </a:xfrm>
        </p:spPr>
        <p:txBody>
          <a:bodyPr/>
          <a:lstStyle/>
          <a:p>
            <a:pPr lvl="0" indent="-457200" algn="l" defTabSz="457200">
              <a:lnSpc>
                <a:spcPct val="100000"/>
              </a:lnSpc>
              <a:buClrTx/>
              <a:buSzTx/>
              <a:buFont typeface="Arial" panose="020B0604020202020204" pitchFamily="34" charset="0"/>
              <a:buChar char="•"/>
            </a:pPr>
            <a:r>
              <a:rPr lang="en-US" sz="2000" b="1" kern="1200" dirty="0">
                <a:solidFill>
                  <a:prstClr val="black"/>
                </a:solidFill>
                <a:latin typeface="Vidaloka" panose="020B0604020202020204" charset="0"/>
              </a:rPr>
              <a:t>The longitudinal muscle:</a:t>
            </a:r>
            <a:br>
              <a:rPr lang="en-US" b="1" kern="1200" dirty="0">
                <a:solidFill>
                  <a:prstClr val="black"/>
                </a:solidFill>
                <a:latin typeface="Vidaloka" panose="020B0604020202020204" charset="0"/>
              </a:rPr>
            </a:br>
            <a:r>
              <a:rPr lang="en-US" kern="1200" dirty="0">
                <a:solidFill>
                  <a:prstClr val="black"/>
                </a:solidFill>
                <a:latin typeface="Vidaloka" panose="020B0604020202020204" charset="0"/>
              </a:rPr>
              <a:t>-It is a direct continuation of the smooth muscle of the outer muscle coat of the rectum.</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-During defecation, its contraction widens the anal lumen, flattens the anal cushions, shortens the anal canal and </a:t>
            </a:r>
            <a:r>
              <a:rPr lang="en-US" kern="1200" dirty="0" err="1">
                <a:solidFill>
                  <a:prstClr val="black"/>
                </a:solidFill>
                <a:latin typeface="Vidaloka" panose="020B0604020202020204" charset="0"/>
              </a:rPr>
              <a:t>everts</a:t>
            </a:r>
            <a:r>
              <a:rPr lang="en-US" kern="1200" dirty="0">
                <a:solidFill>
                  <a:prstClr val="black"/>
                </a:solidFill>
                <a:latin typeface="Vidaloka" panose="020B0604020202020204" charset="0"/>
              </a:rPr>
              <a:t> the anal margin.</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-Subsequent relaxation allows the anal cushions to distend and thus contribute to an airtight seal.</a:t>
            </a:r>
          </a:p>
          <a:p>
            <a:pPr algn="l"/>
            <a:endParaRPr lang="en-GB" dirty="0"/>
          </a:p>
        </p:txBody>
      </p:sp>
      <p:pic>
        <p:nvPicPr>
          <p:cNvPr id="4" name="Picture 3"/>
          <p:cNvPicPr>
            <a:picLocks noChangeAspect="1"/>
          </p:cNvPicPr>
          <p:nvPr/>
        </p:nvPicPr>
        <p:blipFill>
          <a:blip r:embed="rId2"/>
          <a:stretch>
            <a:fillRect/>
          </a:stretch>
        </p:blipFill>
        <p:spPr>
          <a:xfrm>
            <a:off x="5259539" y="520994"/>
            <a:ext cx="3134447" cy="4148120"/>
          </a:xfrm>
          <a:prstGeom prst="rect">
            <a:avLst/>
          </a:prstGeom>
        </p:spPr>
      </p:pic>
    </p:spTree>
    <p:extLst>
      <p:ext uri="{BB962C8B-B14F-4D97-AF65-F5344CB8AC3E}">
        <p14:creationId xmlns:p14="http://schemas.microsoft.com/office/powerpoint/2010/main" val="746839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26032"/>
            <a:ext cx="5393933" cy="4253502"/>
          </a:xfrm>
        </p:spPr>
        <p:txBody>
          <a:bodyPr/>
          <a:lstStyle/>
          <a:p>
            <a:pPr lvl="0" indent="-457200" algn="l" defTabSz="457200">
              <a:lnSpc>
                <a:spcPct val="100000"/>
              </a:lnSpc>
              <a:buClrTx/>
              <a:buSzTx/>
              <a:buFont typeface="Arial" panose="020B0604020202020204" pitchFamily="34" charset="0"/>
              <a:buChar char="•"/>
            </a:pPr>
            <a:r>
              <a:rPr lang="en-US" sz="2000" b="1" kern="1200" dirty="0">
                <a:solidFill>
                  <a:prstClr val="black"/>
                </a:solidFill>
                <a:latin typeface="Vidaloka" panose="020B0604020202020204" charset="0"/>
              </a:rPr>
              <a:t>Blood supply of the anal canal:</a:t>
            </a:r>
            <a:br>
              <a:rPr lang="en-US" b="1" kern="1200" dirty="0">
                <a:solidFill>
                  <a:prstClr val="black"/>
                </a:solidFill>
                <a:latin typeface="Vidaloka" panose="020B0604020202020204" charset="0"/>
              </a:rPr>
            </a:br>
            <a:r>
              <a:rPr lang="en-US" kern="1200" dirty="0">
                <a:solidFill>
                  <a:prstClr val="black"/>
                </a:solidFill>
                <a:latin typeface="Vidaloka" panose="020B0604020202020204" charset="0"/>
              </a:rPr>
              <a:t>-Superior rectal artery.</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-Middle rectal arteries.</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-Inferior rectal arteries.</a:t>
            </a:r>
          </a:p>
          <a:p>
            <a:pPr lvl="0" indent="-457200" algn="l" defTabSz="457200">
              <a:lnSpc>
                <a:spcPct val="100000"/>
              </a:lnSpc>
              <a:buClrTx/>
              <a:buSzTx/>
              <a:buFont typeface="Arial" panose="020B0604020202020204" pitchFamily="34" charset="0"/>
              <a:buChar char="•"/>
            </a:pPr>
            <a:r>
              <a:rPr lang="en-US" sz="2000" b="1" kern="1200" dirty="0">
                <a:solidFill>
                  <a:prstClr val="black"/>
                </a:solidFill>
                <a:latin typeface="Vidaloka" panose="020B0604020202020204" charset="0"/>
              </a:rPr>
              <a:t>Venous drainage of the anal canal:</a:t>
            </a:r>
            <a:br>
              <a:rPr lang="en-US" b="1" kern="1200" dirty="0">
                <a:solidFill>
                  <a:prstClr val="black"/>
                </a:solidFill>
                <a:latin typeface="Vidaloka" panose="020B0604020202020204" charset="0"/>
              </a:rPr>
            </a:br>
            <a:r>
              <a:rPr lang="en-US" kern="1200" dirty="0">
                <a:solidFill>
                  <a:prstClr val="black"/>
                </a:solidFill>
                <a:latin typeface="Vidaloka" panose="020B0604020202020204" charset="0"/>
              </a:rPr>
              <a:t>-The anal veins are distributed in a similar fashion to </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the arterial supply.</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-The upper half of the anal canal is drained by:</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 (1) The superior rectal veins, tributaries of the </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 inferior mesenteric vein and thus the </a:t>
            </a:r>
            <a:r>
              <a:rPr lang="en-US" kern="1200" dirty="0" err="1">
                <a:solidFill>
                  <a:prstClr val="black"/>
                </a:solidFill>
                <a:latin typeface="Vidaloka" panose="020B0604020202020204" charset="0"/>
              </a:rPr>
              <a:t>porto</a:t>
            </a:r>
            <a:r>
              <a:rPr lang="en-US" kern="1200" dirty="0">
                <a:solidFill>
                  <a:prstClr val="black"/>
                </a:solidFill>
                <a:latin typeface="Vidaloka" panose="020B0604020202020204" charset="0"/>
              </a:rPr>
              <a:t>-mesenteric venous   system.</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 (2) the middle rectal veins, which drain into the internal iliac veins.</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-The lower half of the anal canal and the subcutaneous perianal plexus of veins are drained by (3) the inferior rectal veins.</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-They eventually join the internal iliac vein on each side.</a:t>
            </a:r>
            <a:br>
              <a:rPr lang="en-US" sz="2000" kern="1200" dirty="0">
                <a:solidFill>
                  <a:prstClr val="black"/>
                </a:solidFill>
                <a:latin typeface="Century Gothic" panose="020B0502020202020204"/>
              </a:rPr>
            </a:br>
            <a:endParaRPr lang="en-US" sz="2000" kern="1200" dirty="0">
              <a:solidFill>
                <a:prstClr val="black"/>
              </a:solidFill>
              <a:latin typeface="Century Gothic" panose="020B0502020202020204"/>
            </a:endParaRPr>
          </a:p>
        </p:txBody>
      </p:sp>
      <p:pic>
        <p:nvPicPr>
          <p:cNvPr id="5" name="Picture 4"/>
          <p:cNvPicPr>
            <a:picLocks noChangeAspect="1"/>
          </p:cNvPicPr>
          <p:nvPr/>
        </p:nvPicPr>
        <p:blipFill>
          <a:blip r:embed="rId2"/>
          <a:stretch>
            <a:fillRect/>
          </a:stretch>
        </p:blipFill>
        <p:spPr>
          <a:xfrm>
            <a:off x="5250094" y="660061"/>
            <a:ext cx="3893906" cy="3665359"/>
          </a:xfrm>
          <a:prstGeom prst="rect">
            <a:avLst/>
          </a:prstGeom>
        </p:spPr>
      </p:pic>
    </p:spTree>
    <p:extLst>
      <p:ext uri="{BB962C8B-B14F-4D97-AF65-F5344CB8AC3E}">
        <p14:creationId xmlns:p14="http://schemas.microsoft.com/office/powerpoint/2010/main" val="274620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8411" y="369870"/>
            <a:ext cx="8379688" cy="4222677"/>
          </a:xfrm>
        </p:spPr>
        <p:txBody>
          <a:bodyPr/>
          <a:lstStyle/>
          <a:p>
            <a:pPr algn="l"/>
            <a:r>
              <a:rPr lang="en-US" sz="2000" dirty="0">
                <a:latin typeface="Vidaloka" panose="020B0604020202020204" charset="0"/>
              </a:rPr>
              <a:t>Lymphatic drainage:</a:t>
            </a:r>
            <a:br>
              <a:rPr lang="en-US" dirty="0">
                <a:latin typeface="Vidaloka" panose="020B0604020202020204" charset="0"/>
              </a:rPr>
            </a:br>
            <a:r>
              <a:rPr lang="en-US" dirty="0">
                <a:latin typeface="Vidaloka" panose="020B0604020202020204" charset="0"/>
              </a:rPr>
              <a:t>-Above the dentate line drains into post-rectal lymph nodes and then to para-aortic nodes.</a:t>
            </a:r>
            <a:br>
              <a:rPr lang="en-US" dirty="0">
                <a:latin typeface="Vidaloka" panose="020B0604020202020204" charset="0"/>
              </a:rPr>
            </a:br>
            <a:r>
              <a:rPr lang="en-US" dirty="0">
                <a:latin typeface="Vidaloka" panose="020B0604020202020204" charset="0"/>
              </a:rPr>
              <a:t>-Below the dentate line drains into the superficial and then to deep inguinal lymph nodes.</a:t>
            </a:r>
          </a:p>
          <a:p>
            <a:pPr algn="l"/>
            <a:r>
              <a:rPr lang="en-US" sz="2000" b="1" dirty="0">
                <a:latin typeface="Vidaloka" panose="020B0604020202020204" charset="0"/>
              </a:rPr>
              <a:t>The anal glands:</a:t>
            </a:r>
            <a:br>
              <a:rPr lang="en-US" dirty="0">
                <a:latin typeface="Vidaloka" panose="020B0604020202020204" charset="0"/>
              </a:rPr>
            </a:br>
            <a:r>
              <a:rPr lang="en-US" dirty="0">
                <a:latin typeface="Vidaloka" panose="020B0604020202020204" charset="0"/>
              </a:rPr>
              <a:t>-Anal glands may be found in the </a:t>
            </a:r>
            <a:r>
              <a:rPr lang="en-US" dirty="0" err="1">
                <a:latin typeface="Vidaloka" panose="020B0604020202020204" charset="0"/>
              </a:rPr>
              <a:t>submucosa</a:t>
            </a:r>
            <a:r>
              <a:rPr lang="en-US" dirty="0">
                <a:latin typeface="Vidaloka" panose="020B0604020202020204" charset="0"/>
              </a:rPr>
              <a:t> and </a:t>
            </a:r>
            <a:r>
              <a:rPr lang="en-US" dirty="0" err="1">
                <a:latin typeface="Vidaloka" panose="020B0604020202020204" charset="0"/>
              </a:rPr>
              <a:t>intersphincteric</a:t>
            </a:r>
            <a:r>
              <a:rPr lang="en-US" dirty="0">
                <a:latin typeface="Vidaloka" panose="020B0604020202020204" charset="0"/>
              </a:rPr>
              <a:t> space.</a:t>
            </a:r>
            <a:br>
              <a:rPr lang="en-US" dirty="0">
                <a:latin typeface="Vidaloka" panose="020B0604020202020204" charset="0"/>
              </a:rPr>
            </a:br>
            <a:r>
              <a:rPr lang="en-US" dirty="0">
                <a:latin typeface="Vidaloka" panose="020B0604020202020204" charset="0"/>
              </a:rPr>
              <a:t>-They drain via ducts into the anal sinuses at the level of the dentate line.</a:t>
            </a:r>
            <a:br>
              <a:rPr lang="en-US" dirty="0">
                <a:latin typeface="Vidaloka" panose="020B0604020202020204" charset="0"/>
              </a:rPr>
            </a:br>
            <a:r>
              <a:rPr lang="en-US" dirty="0">
                <a:latin typeface="Vidaloka" panose="020B0604020202020204" charset="0"/>
              </a:rPr>
              <a:t>-Their function is unknown, although they secrete </a:t>
            </a:r>
            <a:r>
              <a:rPr lang="en-US" dirty="0" err="1">
                <a:latin typeface="Vidaloka" panose="020B0604020202020204" charset="0"/>
              </a:rPr>
              <a:t>mucin</a:t>
            </a:r>
            <a:r>
              <a:rPr lang="en-US" dirty="0">
                <a:latin typeface="Vidaloka" panose="020B0604020202020204" charset="0"/>
              </a:rPr>
              <a:t> which perhaps lubricates the anal canal to ease defecation.</a:t>
            </a:r>
            <a:br>
              <a:rPr lang="en-US" dirty="0">
                <a:latin typeface="Vidaloka" panose="020B0604020202020204" charset="0"/>
              </a:rPr>
            </a:br>
            <a:r>
              <a:rPr lang="en-US" dirty="0">
                <a:latin typeface="Vidaloka" panose="020B0604020202020204" charset="0"/>
              </a:rPr>
              <a:t>-The importance of </a:t>
            </a:r>
            <a:r>
              <a:rPr lang="en-US" dirty="0" err="1">
                <a:latin typeface="Vidaloka" panose="020B0604020202020204" charset="0"/>
              </a:rPr>
              <a:t>intersphincteric</a:t>
            </a:r>
            <a:r>
              <a:rPr lang="en-US" dirty="0">
                <a:latin typeface="Vidaloka" panose="020B0604020202020204" charset="0"/>
              </a:rPr>
              <a:t> anal glands is that they are widely considered to be the potential source of anal sepsis, either acute, presenting as perianal, </a:t>
            </a:r>
            <a:r>
              <a:rPr lang="en-US" dirty="0" err="1">
                <a:latin typeface="Vidaloka" panose="020B0604020202020204" charset="0"/>
              </a:rPr>
              <a:t>ischiorectal</a:t>
            </a:r>
            <a:r>
              <a:rPr lang="en-US" dirty="0">
                <a:latin typeface="Vidaloka" panose="020B0604020202020204" charset="0"/>
              </a:rPr>
              <a:t> or even pelvic sepsis, or chronic, presenting as a </a:t>
            </a:r>
            <a:r>
              <a:rPr lang="en-US" dirty="0" err="1">
                <a:latin typeface="Vidaloka" panose="020B0604020202020204" charset="0"/>
              </a:rPr>
              <a:t>cryptoglandular</a:t>
            </a:r>
            <a:r>
              <a:rPr lang="en-US" dirty="0">
                <a:latin typeface="Vidaloka" panose="020B0604020202020204" charset="0"/>
              </a:rPr>
              <a:t> (non-specific) anal fistula.</a:t>
            </a:r>
            <a:br>
              <a:rPr lang="en-US" dirty="0">
                <a:latin typeface="Vidaloka" panose="020B0604020202020204" charset="0"/>
              </a:rPr>
            </a:br>
            <a:endParaRPr lang="en-US" dirty="0">
              <a:latin typeface="Vidaloka" panose="020B0604020202020204" charset="0"/>
            </a:endParaRPr>
          </a:p>
          <a:p>
            <a:pPr algn="l"/>
            <a:endParaRPr lang="en-GB" dirty="0">
              <a:latin typeface="Vidaloka" panose="020B0604020202020204" charset="0"/>
            </a:endParaRPr>
          </a:p>
        </p:txBody>
      </p:sp>
    </p:spTree>
    <p:extLst>
      <p:ext uri="{BB962C8B-B14F-4D97-AF65-F5344CB8AC3E}">
        <p14:creationId xmlns:p14="http://schemas.microsoft.com/office/powerpoint/2010/main" val="2441662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1426" y="607507"/>
            <a:ext cx="5133055" cy="3635720"/>
          </a:xfrm>
        </p:spPr>
        <p:txBody>
          <a:bodyPr/>
          <a:lstStyle/>
          <a:p>
            <a:r>
              <a:rPr lang="en-US" sz="2800" dirty="0">
                <a:latin typeface="Vidaloka" panose="020B0604020202020204" charset="0"/>
              </a:rPr>
              <a:t>Examination of the anus</a:t>
            </a:r>
          </a:p>
          <a:p>
            <a:pPr algn="l"/>
            <a:endParaRPr lang="en-US" dirty="0">
              <a:latin typeface="Vidaloka" panose="020B0604020202020204" charset="0"/>
            </a:endParaRPr>
          </a:p>
          <a:p>
            <a:pPr algn="l"/>
            <a:endParaRPr lang="en-US" dirty="0">
              <a:latin typeface="Vidaloka" panose="020B0604020202020204" charset="0"/>
            </a:endParaRPr>
          </a:p>
          <a:p>
            <a:pPr algn="l"/>
            <a:r>
              <a:rPr lang="en-US" dirty="0">
                <a:latin typeface="Vidaloka" panose="020B0604020202020204" charset="0"/>
              </a:rPr>
              <a:t>Positions:</a:t>
            </a:r>
          </a:p>
          <a:p>
            <a:pPr algn="l"/>
            <a:endParaRPr lang="en-US" dirty="0">
              <a:latin typeface="Vidaloka" panose="020B0604020202020204" charset="0"/>
            </a:endParaRPr>
          </a:p>
          <a:p>
            <a:pPr algn="l"/>
            <a:r>
              <a:rPr lang="en-US" dirty="0">
                <a:latin typeface="Vidaloka" panose="020B0604020202020204" charset="0"/>
              </a:rPr>
              <a:t>    (a) The left lateral (Sims’ position).</a:t>
            </a:r>
          </a:p>
          <a:p>
            <a:pPr algn="l"/>
            <a:r>
              <a:rPr lang="en-US" dirty="0">
                <a:latin typeface="Vidaloka" panose="020B0604020202020204" charset="0"/>
              </a:rPr>
              <a:t>standard position in which the patient lies on their left side, with right hip and knees bent. The lower arm is behind the back, the thighs flexed. The left knee is slightly tilted.  </a:t>
            </a:r>
          </a:p>
          <a:p>
            <a:pPr algn="l"/>
            <a:endParaRPr lang="en-US" dirty="0">
              <a:latin typeface="Vidaloka" panose="020B0604020202020204" charset="0"/>
            </a:endParaRPr>
          </a:p>
          <a:p>
            <a:pPr algn="l"/>
            <a:r>
              <a:rPr lang="en-US" dirty="0">
                <a:latin typeface="Vidaloka" panose="020B0604020202020204" charset="0"/>
              </a:rPr>
              <a:t>    (b) Knee-elbow (Prone-Jackknife position).</a:t>
            </a:r>
          </a:p>
          <a:p>
            <a:pPr algn="l"/>
            <a:r>
              <a:rPr lang="en-US" dirty="0">
                <a:latin typeface="Vidaloka" panose="020B0604020202020204" charset="0"/>
              </a:rPr>
              <a:t>    (c) Lithotomy position</a:t>
            </a:r>
            <a:endParaRPr lang="en-GB" dirty="0">
              <a:latin typeface="Vidaloka" panose="020B0604020202020204" charset="0"/>
            </a:endParaRPr>
          </a:p>
        </p:txBody>
      </p:sp>
      <p:pic>
        <p:nvPicPr>
          <p:cNvPr id="4" name="Picture 3"/>
          <p:cNvPicPr>
            <a:picLocks noChangeAspect="1"/>
          </p:cNvPicPr>
          <p:nvPr/>
        </p:nvPicPr>
        <p:blipFill>
          <a:blip r:embed="rId2"/>
          <a:stretch>
            <a:fillRect/>
          </a:stretch>
        </p:blipFill>
        <p:spPr>
          <a:xfrm>
            <a:off x="5644311" y="273877"/>
            <a:ext cx="3427770" cy="1573793"/>
          </a:xfrm>
          <a:prstGeom prst="rect">
            <a:avLst/>
          </a:prstGeom>
        </p:spPr>
      </p:pic>
      <p:pic>
        <p:nvPicPr>
          <p:cNvPr id="5" name="Picture 4"/>
          <p:cNvPicPr>
            <a:picLocks noChangeAspect="1"/>
          </p:cNvPicPr>
          <p:nvPr/>
        </p:nvPicPr>
        <p:blipFill>
          <a:blip r:embed="rId3"/>
          <a:stretch>
            <a:fillRect/>
          </a:stretch>
        </p:blipFill>
        <p:spPr>
          <a:xfrm>
            <a:off x="5644311" y="1847670"/>
            <a:ext cx="3427770" cy="1541451"/>
          </a:xfrm>
          <a:prstGeom prst="rect">
            <a:avLst/>
          </a:prstGeom>
        </p:spPr>
      </p:pic>
      <p:pic>
        <p:nvPicPr>
          <p:cNvPr id="6" name="Picture 5"/>
          <p:cNvPicPr>
            <a:picLocks noChangeAspect="1"/>
          </p:cNvPicPr>
          <p:nvPr/>
        </p:nvPicPr>
        <p:blipFill>
          <a:blip r:embed="rId4"/>
          <a:stretch>
            <a:fillRect/>
          </a:stretch>
        </p:blipFill>
        <p:spPr>
          <a:xfrm>
            <a:off x="5644311" y="3421463"/>
            <a:ext cx="3427770" cy="1541451"/>
          </a:xfrm>
          <a:prstGeom prst="rect">
            <a:avLst/>
          </a:prstGeom>
        </p:spPr>
      </p:pic>
    </p:spTree>
    <p:extLst>
      <p:ext uri="{BB962C8B-B14F-4D97-AF65-F5344CB8AC3E}">
        <p14:creationId xmlns:p14="http://schemas.microsoft.com/office/powerpoint/2010/main" val="244262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6491" y="340378"/>
            <a:ext cx="6520066" cy="3820655"/>
          </a:xfrm>
        </p:spPr>
        <p:txBody>
          <a:bodyPr/>
          <a:lstStyle/>
          <a:p>
            <a:pPr algn="l"/>
            <a:r>
              <a:rPr lang="en-US" dirty="0">
                <a:latin typeface="Vidaloka" panose="020B0604020202020204" charset="0"/>
              </a:rPr>
              <a:t>Inspection:</a:t>
            </a:r>
          </a:p>
          <a:p>
            <a:pPr algn="l"/>
            <a:r>
              <a:rPr lang="en-US" dirty="0">
                <a:latin typeface="Vidaloka" panose="020B0604020202020204" charset="0"/>
              </a:rPr>
              <a:t>    -Redundant tissue</a:t>
            </a:r>
            <a:br>
              <a:rPr lang="en-US" dirty="0">
                <a:latin typeface="Vidaloka" panose="020B0604020202020204" charset="0"/>
              </a:rPr>
            </a:br>
            <a:r>
              <a:rPr lang="en-US" dirty="0">
                <a:latin typeface="Vidaloka" panose="020B0604020202020204" charset="0"/>
              </a:rPr>
              <a:t>    -Skin tags from old </a:t>
            </a:r>
            <a:r>
              <a:rPr lang="en-US" dirty="0" err="1">
                <a:latin typeface="Vidaloka" panose="020B0604020202020204" charset="0"/>
              </a:rPr>
              <a:t>thrombosed</a:t>
            </a:r>
            <a:r>
              <a:rPr lang="en-US" dirty="0">
                <a:latin typeface="Vidaloka" panose="020B0604020202020204" charset="0"/>
              </a:rPr>
              <a:t> external      </a:t>
            </a:r>
          </a:p>
          <a:p>
            <a:pPr algn="l"/>
            <a:r>
              <a:rPr lang="en-US" dirty="0">
                <a:latin typeface="Vidaloka" panose="020B0604020202020204" charset="0"/>
              </a:rPr>
              <a:t>     hemorrhoids.</a:t>
            </a:r>
            <a:br>
              <a:rPr lang="en-US" dirty="0">
                <a:latin typeface="Vidaloka" panose="020B0604020202020204" charset="0"/>
              </a:rPr>
            </a:br>
            <a:r>
              <a:rPr lang="en-US" dirty="0">
                <a:latin typeface="Vidaloka" panose="020B0604020202020204" charset="0"/>
              </a:rPr>
              <a:t>    -Fissures( no DRE) and Fistulas </a:t>
            </a:r>
            <a:br>
              <a:rPr lang="en-US" dirty="0">
                <a:latin typeface="Vidaloka" panose="020B0604020202020204" charset="0"/>
              </a:rPr>
            </a:br>
            <a:r>
              <a:rPr lang="en-US" dirty="0">
                <a:latin typeface="Vidaloka" panose="020B0604020202020204" charset="0"/>
              </a:rPr>
              <a:t>    -Signs of infection or abscess </a:t>
            </a:r>
            <a:br>
              <a:rPr lang="en-US" dirty="0">
                <a:latin typeface="Vidaloka" panose="020B0604020202020204" charset="0"/>
              </a:rPr>
            </a:br>
            <a:r>
              <a:rPr lang="en-US" dirty="0">
                <a:latin typeface="Vidaloka" panose="020B0604020202020204" charset="0"/>
              </a:rPr>
              <a:t>     formation</a:t>
            </a:r>
            <a:br>
              <a:rPr lang="en-US" dirty="0">
                <a:latin typeface="Vidaloka" panose="020B0604020202020204" charset="0"/>
              </a:rPr>
            </a:br>
            <a:r>
              <a:rPr lang="en-US" dirty="0">
                <a:latin typeface="Vidaloka" panose="020B0604020202020204" charset="0"/>
              </a:rPr>
              <a:t>    -Rectal or </a:t>
            </a:r>
            <a:r>
              <a:rPr lang="en-US" dirty="0" err="1">
                <a:latin typeface="Vidaloka" panose="020B0604020202020204" charset="0"/>
              </a:rPr>
              <a:t>hemorrhoidal</a:t>
            </a:r>
            <a:r>
              <a:rPr lang="en-US" dirty="0">
                <a:latin typeface="Vidaloka" panose="020B0604020202020204" charset="0"/>
              </a:rPr>
              <a:t> </a:t>
            </a:r>
            <a:br>
              <a:rPr lang="en-US" dirty="0">
                <a:latin typeface="Vidaloka" panose="020B0604020202020204" charset="0"/>
              </a:rPr>
            </a:br>
            <a:r>
              <a:rPr lang="en-US" dirty="0">
                <a:latin typeface="Vidaloka" panose="020B0604020202020204" charset="0"/>
              </a:rPr>
              <a:t>     prolapse, appearing as a </a:t>
            </a:r>
            <a:br>
              <a:rPr lang="en-US" dirty="0">
                <a:latin typeface="Vidaloka" panose="020B0604020202020204" charset="0"/>
              </a:rPr>
            </a:br>
            <a:r>
              <a:rPr lang="en-US" dirty="0">
                <a:latin typeface="Vidaloka" panose="020B0604020202020204" charset="0"/>
              </a:rPr>
              <a:t>     bluish perianal mass.</a:t>
            </a:r>
          </a:p>
        </p:txBody>
      </p:sp>
    </p:spTree>
    <p:extLst>
      <p:ext uri="{BB962C8B-B14F-4D97-AF65-F5344CB8AC3E}">
        <p14:creationId xmlns:p14="http://schemas.microsoft.com/office/powerpoint/2010/main" val="2912658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588" y="463669"/>
            <a:ext cx="4454960" cy="3923396"/>
          </a:xfrm>
        </p:spPr>
        <p:txBody>
          <a:bodyPr/>
          <a:lstStyle/>
          <a:p>
            <a:pPr algn="l"/>
            <a:r>
              <a:rPr lang="en-US" sz="2000" dirty="0">
                <a:latin typeface="Vidaloka" panose="020B0604020202020204" charset="0"/>
              </a:rPr>
              <a:t>Digital rectal exam:</a:t>
            </a:r>
          </a:p>
          <a:p>
            <a:pPr algn="l"/>
            <a:r>
              <a:rPr lang="en-US" dirty="0">
                <a:latin typeface="Vidaloka" panose="020B0604020202020204" charset="0"/>
              </a:rPr>
              <a:t>    -Insert gloves and use a lubricant.</a:t>
            </a:r>
          </a:p>
          <a:p>
            <a:pPr algn="l"/>
            <a:r>
              <a:rPr lang="en-US" dirty="0">
                <a:latin typeface="Vidaloka" panose="020B0604020202020204" charset="0"/>
              </a:rPr>
              <a:t>    -Presence of induration, tenderness and</a:t>
            </a:r>
          </a:p>
          <a:p>
            <a:pPr algn="l"/>
            <a:r>
              <a:rPr lang="en-US" dirty="0">
                <a:latin typeface="Vidaloka" panose="020B0604020202020204" charset="0"/>
              </a:rPr>
              <a:t>     subcutaneous lesions. </a:t>
            </a:r>
            <a:br>
              <a:rPr lang="en-US" dirty="0">
                <a:latin typeface="Vidaloka" panose="020B0604020202020204" charset="0"/>
              </a:rPr>
            </a:br>
            <a:r>
              <a:rPr lang="en-US" dirty="0">
                <a:latin typeface="Vidaloka" panose="020B0604020202020204" charset="0"/>
              </a:rPr>
              <a:t>    -Presence of any distal </a:t>
            </a:r>
            <a:r>
              <a:rPr lang="en-US" dirty="0" err="1">
                <a:latin typeface="Vidaloka" panose="020B0604020202020204" charset="0"/>
              </a:rPr>
              <a:t>intrarectal</a:t>
            </a:r>
            <a:r>
              <a:rPr lang="en-US" dirty="0">
                <a:latin typeface="Vidaloka" panose="020B0604020202020204" charset="0"/>
              </a:rPr>
              <a:t>,</a:t>
            </a:r>
          </a:p>
          <a:p>
            <a:pPr algn="l"/>
            <a:r>
              <a:rPr lang="en-US" dirty="0">
                <a:latin typeface="Vidaloka" panose="020B0604020202020204" charset="0"/>
              </a:rPr>
              <a:t> intra-anal or </a:t>
            </a:r>
            <a:r>
              <a:rPr lang="en-US" dirty="0" err="1">
                <a:latin typeface="Vidaloka" panose="020B0604020202020204" charset="0"/>
              </a:rPr>
              <a:t>extraluminal</a:t>
            </a:r>
            <a:r>
              <a:rPr lang="en-US" dirty="0">
                <a:latin typeface="Vidaloka" panose="020B0604020202020204" charset="0"/>
              </a:rPr>
              <a:t> mass.</a:t>
            </a:r>
            <a:br>
              <a:rPr lang="en-US" dirty="0">
                <a:latin typeface="Vidaloka" panose="020B0604020202020204" charset="0"/>
              </a:rPr>
            </a:br>
            <a:r>
              <a:rPr lang="en-US" dirty="0">
                <a:latin typeface="Vidaloka" panose="020B0604020202020204" charset="0"/>
              </a:rPr>
              <a:t>    -Sphincter length, resting tone and voluntary  squeeze are assessed.</a:t>
            </a:r>
            <a:br>
              <a:rPr lang="en-US" dirty="0">
                <a:latin typeface="Vidaloka" panose="020B0604020202020204" charset="0"/>
              </a:rPr>
            </a:br>
            <a:r>
              <a:rPr lang="en-US" dirty="0">
                <a:latin typeface="Vidaloka" panose="020B0604020202020204" charset="0"/>
              </a:rPr>
              <a:t>    -Inspection for the presence of mucus, blood or  pus and to identify stool color.</a:t>
            </a:r>
          </a:p>
          <a:p>
            <a:pPr algn="l"/>
            <a:endParaRPr lang="en-US" dirty="0">
              <a:latin typeface="Vidaloka" panose="020B0604020202020204" charset="0"/>
            </a:endParaRPr>
          </a:p>
          <a:p>
            <a:pPr algn="l"/>
            <a:endParaRPr lang="en-US" dirty="0"/>
          </a:p>
          <a:p>
            <a:pPr algn="l"/>
            <a:endParaRPr lang="en-US" dirty="0"/>
          </a:p>
          <a:p>
            <a:pPr algn="l"/>
            <a:endParaRPr lang="en-GB" dirty="0"/>
          </a:p>
        </p:txBody>
      </p:sp>
      <p:pic>
        <p:nvPicPr>
          <p:cNvPr id="5" name="Picture 4"/>
          <p:cNvPicPr>
            <a:picLocks noChangeAspect="1"/>
          </p:cNvPicPr>
          <p:nvPr/>
        </p:nvPicPr>
        <p:blipFill>
          <a:blip r:embed="rId2"/>
          <a:stretch>
            <a:fillRect/>
          </a:stretch>
        </p:blipFill>
        <p:spPr>
          <a:xfrm>
            <a:off x="4434800" y="463669"/>
            <a:ext cx="3846172" cy="4293289"/>
          </a:xfrm>
          <a:prstGeom prst="rect">
            <a:avLst/>
          </a:prstGeom>
        </p:spPr>
      </p:pic>
    </p:spTree>
    <p:extLst>
      <p:ext uri="{BB962C8B-B14F-4D97-AF65-F5344CB8AC3E}">
        <p14:creationId xmlns:p14="http://schemas.microsoft.com/office/powerpoint/2010/main" val="388723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6217" y="350653"/>
            <a:ext cx="5831698" cy="4437104"/>
          </a:xfrm>
        </p:spPr>
        <p:txBody>
          <a:bodyPr/>
          <a:lstStyle/>
          <a:p>
            <a:pPr algn="l"/>
            <a:r>
              <a:rPr lang="en-US" dirty="0" err="1">
                <a:latin typeface="Vidaloka" panose="020B0604020202020204" charset="0"/>
              </a:rPr>
              <a:t>Proctoscopy</a:t>
            </a:r>
            <a:r>
              <a:rPr lang="en-US" dirty="0">
                <a:latin typeface="Vidaloka" panose="020B0604020202020204" charset="0"/>
              </a:rPr>
              <a:t>:</a:t>
            </a:r>
          </a:p>
          <a:p>
            <a:pPr algn="l"/>
            <a:r>
              <a:rPr lang="en-US" dirty="0">
                <a:latin typeface="Vidaloka" panose="020B0604020202020204" charset="0"/>
              </a:rPr>
              <a:t>   -Performed with the patient in the left lateral</a:t>
            </a:r>
          </a:p>
          <a:p>
            <a:pPr algn="l"/>
            <a:r>
              <a:rPr lang="en-US" dirty="0">
                <a:latin typeface="Vidaloka" panose="020B0604020202020204" charset="0"/>
              </a:rPr>
              <a:t>     position.</a:t>
            </a:r>
          </a:p>
          <a:p>
            <a:pPr algn="l"/>
            <a:r>
              <a:rPr lang="en-US" dirty="0">
                <a:latin typeface="Vidaloka" panose="020B0604020202020204" charset="0"/>
              </a:rPr>
              <a:t>    -Allows a detailed inspection of the distal rectum</a:t>
            </a:r>
          </a:p>
          <a:p>
            <a:pPr algn="l"/>
            <a:r>
              <a:rPr lang="en-US" dirty="0">
                <a:latin typeface="Vidaloka" panose="020B0604020202020204" charset="0"/>
              </a:rPr>
              <a:t>     and anal canal.</a:t>
            </a:r>
            <a:br>
              <a:rPr lang="en-US" dirty="0">
                <a:latin typeface="Vidaloka" panose="020B0604020202020204" charset="0"/>
              </a:rPr>
            </a:br>
            <a:r>
              <a:rPr lang="en-US" dirty="0">
                <a:latin typeface="Vidaloka" panose="020B0604020202020204" charset="0"/>
              </a:rPr>
              <a:t>    -Minor procedures can also be carried out</a:t>
            </a:r>
          </a:p>
          <a:p>
            <a:pPr algn="l"/>
            <a:r>
              <a:rPr lang="en-US" dirty="0">
                <a:latin typeface="Vidaloka" panose="020B0604020202020204" charset="0"/>
              </a:rPr>
              <a:t>     through this instrument, e.g. treatment of</a:t>
            </a:r>
          </a:p>
          <a:p>
            <a:pPr algn="l"/>
            <a:r>
              <a:rPr lang="en-US" dirty="0">
                <a:latin typeface="Vidaloka" panose="020B0604020202020204" charset="0"/>
              </a:rPr>
              <a:t>       hemorrhoids by injection or banding and biopsy.</a:t>
            </a:r>
          </a:p>
          <a:p>
            <a:pPr algn="l"/>
            <a:endParaRPr lang="en-US" dirty="0">
              <a:latin typeface="Vidaloka" panose="020B0604020202020204" charset="0"/>
            </a:endParaRPr>
          </a:p>
          <a:p>
            <a:pPr algn="l"/>
            <a:r>
              <a:rPr lang="en-US" dirty="0" err="1">
                <a:latin typeface="Vidaloka" panose="020B0604020202020204" charset="0"/>
              </a:rPr>
              <a:t>Sigmoidoscopy</a:t>
            </a:r>
            <a:r>
              <a:rPr lang="en-US" dirty="0">
                <a:latin typeface="Vidaloka" panose="020B0604020202020204" charset="0"/>
              </a:rPr>
              <a:t>: 2type :  rigid and flexible</a:t>
            </a:r>
          </a:p>
          <a:p>
            <a:pPr algn="l"/>
            <a:r>
              <a:rPr lang="en-US" dirty="0">
                <a:latin typeface="Vidaloka" panose="020B0604020202020204" charset="0"/>
              </a:rPr>
              <a:t>     -Although </a:t>
            </a:r>
            <a:r>
              <a:rPr lang="en-US" dirty="0" err="1">
                <a:latin typeface="Vidaloka" panose="020B0604020202020204" charset="0"/>
              </a:rPr>
              <a:t>sigmoidoscopy</a:t>
            </a:r>
            <a:r>
              <a:rPr lang="en-US" dirty="0">
                <a:latin typeface="Vidaloka" panose="020B0604020202020204" charset="0"/>
              </a:rPr>
              <a:t> is strictly an examination of the </a:t>
            </a:r>
          </a:p>
          <a:p>
            <a:pPr algn="l"/>
            <a:r>
              <a:rPr lang="en-US" dirty="0">
                <a:latin typeface="Vidaloka" panose="020B0604020202020204" charset="0"/>
              </a:rPr>
              <a:t>      rectum, it should always be carried out even when an anal</a:t>
            </a:r>
          </a:p>
          <a:p>
            <a:pPr algn="l"/>
            <a:r>
              <a:rPr lang="en-US" dirty="0">
                <a:latin typeface="Vidaloka" panose="020B0604020202020204" charset="0"/>
              </a:rPr>
              <a:t>      lesion has been confirmed.</a:t>
            </a:r>
            <a:br>
              <a:rPr lang="en-US" dirty="0">
                <a:latin typeface="Vidaloka" panose="020B0604020202020204" charset="0"/>
              </a:rPr>
            </a:br>
            <a:r>
              <a:rPr lang="en-US" dirty="0">
                <a:latin typeface="Vidaloka" panose="020B0604020202020204" charset="0"/>
              </a:rPr>
              <a:t>     -Rectal pathology, e.g. colitis or carcinoma, is frequently</a:t>
            </a:r>
          </a:p>
          <a:p>
            <a:pPr algn="l"/>
            <a:r>
              <a:rPr lang="en-US" dirty="0">
                <a:latin typeface="Vidaloka" panose="020B0604020202020204" charset="0"/>
              </a:rPr>
              <a:t>      associated with an anal lesion, e.g. fissure or hemorrhoids.</a:t>
            </a:r>
          </a:p>
          <a:p>
            <a:pPr algn="l"/>
            <a:endParaRPr lang="en-US" dirty="0"/>
          </a:p>
          <a:p>
            <a:pPr algn="l"/>
            <a:endParaRPr lang="en-US" dirty="0"/>
          </a:p>
          <a:p>
            <a:pPr algn="l"/>
            <a:endParaRPr lang="en-GB" dirty="0"/>
          </a:p>
        </p:txBody>
      </p:sp>
      <p:pic>
        <p:nvPicPr>
          <p:cNvPr id="4" name="Picture 3"/>
          <p:cNvPicPr>
            <a:picLocks noChangeAspect="1"/>
          </p:cNvPicPr>
          <p:nvPr/>
        </p:nvPicPr>
        <p:blipFill>
          <a:blip r:embed="rId2"/>
          <a:stretch>
            <a:fillRect/>
          </a:stretch>
        </p:blipFill>
        <p:spPr>
          <a:xfrm>
            <a:off x="5473023" y="350653"/>
            <a:ext cx="3584759" cy="1981581"/>
          </a:xfrm>
          <a:prstGeom prst="rect">
            <a:avLst/>
          </a:prstGeom>
        </p:spPr>
      </p:pic>
      <p:pic>
        <p:nvPicPr>
          <p:cNvPr id="5" name="Picture 4"/>
          <p:cNvPicPr>
            <a:picLocks noChangeAspect="1"/>
          </p:cNvPicPr>
          <p:nvPr/>
        </p:nvPicPr>
        <p:blipFill>
          <a:blip r:embed="rId3"/>
          <a:stretch>
            <a:fillRect/>
          </a:stretch>
        </p:blipFill>
        <p:spPr>
          <a:xfrm>
            <a:off x="5917915" y="2272260"/>
            <a:ext cx="3226085" cy="2575471"/>
          </a:xfrm>
          <a:prstGeom prst="rect">
            <a:avLst/>
          </a:prstGeom>
        </p:spPr>
      </p:pic>
    </p:spTree>
    <p:extLst>
      <p:ext uri="{BB962C8B-B14F-4D97-AF65-F5344CB8AC3E}">
        <p14:creationId xmlns:p14="http://schemas.microsoft.com/office/powerpoint/2010/main" val="2086187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943" y="443119"/>
            <a:ext cx="7280354" cy="3789833"/>
          </a:xfrm>
        </p:spPr>
        <p:txBody>
          <a:bodyPr/>
          <a:lstStyle/>
          <a:p>
            <a:pPr algn="l"/>
            <a:r>
              <a:rPr lang="en-US" dirty="0">
                <a:latin typeface="Vidaloka" panose="020B0604020202020204" charset="0"/>
              </a:rPr>
              <a:t>Before we start with conditions :</a:t>
            </a:r>
          </a:p>
          <a:p>
            <a:pPr algn="l"/>
            <a:endParaRPr lang="en-US" dirty="0">
              <a:latin typeface="Vidaloka" panose="020B0604020202020204" charset="0"/>
            </a:endParaRPr>
          </a:p>
          <a:p>
            <a:pPr algn="l"/>
            <a:endParaRPr lang="en-US" dirty="0">
              <a:latin typeface="Vidaloka" panose="020B0604020202020204" charset="0"/>
            </a:endParaRPr>
          </a:p>
          <a:p>
            <a:pPr algn="l"/>
            <a:endParaRPr lang="en-US" dirty="0">
              <a:latin typeface="Vidaloka" panose="020B0604020202020204" charset="0"/>
            </a:endParaRPr>
          </a:p>
          <a:p>
            <a:pPr algn="l"/>
            <a:r>
              <a:rPr lang="en-US" dirty="0">
                <a:latin typeface="Vidaloka" panose="020B0604020202020204" charset="0"/>
              </a:rPr>
              <a:t>Anal and perianal disorders makeup about 20 % of all outpatient Surgical referrals . These conditions are extremely distressing and embarrassing patient often put up with symptoms for long time , before seeking medical care</a:t>
            </a:r>
            <a:endParaRPr lang="en-GB" dirty="0">
              <a:latin typeface="Vidaloka" panose="020B0604020202020204" charset="0"/>
            </a:endParaRPr>
          </a:p>
        </p:txBody>
      </p:sp>
    </p:spTree>
    <p:extLst>
      <p:ext uri="{BB962C8B-B14F-4D97-AF65-F5344CB8AC3E}">
        <p14:creationId xmlns:p14="http://schemas.microsoft.com/office/powerpoint/2010/main" val="193957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8"/>
          <p:cNvSpPr txBox="1">
            <a:spLocks noGrp="1"/>
          </p:cNvSpPr>
          <p:nvPr>
            <p:ph type="title"/>
          </p:nvPr>
        </p:nvSpPr>
        <p:spPr>
          <a:xfrm>
            <a:off x="2612357" y="2380625"/>
            <a:ext cx="3973377" cy="1349120"/>
          </a:xfrm>
          <a:prstGeom prst="rect">
            <a:avLst/>
          </a:prstGeom>
        </p:spPr>
        <p:txBody>
          <a:bodyPr spcFirstLastPara="1" wrap="square" lIns="91425" tIns="91425" rIns="91425" bIns="91425" anchor="ctr" anchorCtr="0">
            <a:noAutofit/>
          </a:bodyPr>
          <a:lstStyle/>
          <a:p>
            <a:r>
              <a:rPr lang="en-US" dirty="0" err="1"/>
              <a:t>Anorectal</a:t>
            </a:r>
            <a:r>
              <a:rPr lang="en-US" dirty="0"/>
              <a:t> Abscess</a:t>
            </a:r>
            <a:br>
              <a:rPr lang="en-US" dirty="0"/>
            </a:br>
            <a:endParaRPr lang="en" dirty="0"/>
          </a:p>
        </p:txBody>
      </p:sp>
      <p:sp>
        <p:nvSpPr>
          <p:cNvPr id="373" name="Google Shape;373;p48"/>
          <p:cNvSpPr txBox="1">
            <a:spLocks noGrp="1"/>
          </p:cNvSpPr>
          <p:nvPr>
            <p:ph type="title" idx="2"/>
          </p:nvPr>
        </p:nvSpPr>
        <p:spPr>
          <a:xfrm>
            <a:off x="3024558" y="1402325"/>
            <a:ext cx="1650900" cy="97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
        <p:nvSpPr>
          <p:cNvPr id="2" name="TextBox 1"/>
          <p:cNvSpPr txBox="1"/>
          <p:nvPr/>
        </p:nvSpPr>
        <p:spPr>
          <a:xfrm>
            <a:off x="1962365" y="4109662"/>
            <a:ext cx="863029" cy="307777"/>
          </a:xfrm>
          <a:prstGeom prst="rect">
            <a:avLst/>
          </a:prstGeom>
          <a:noFill/>
        </p:spPr>
        <p:txBody>
          <a:bodyPr wrap="square" rtlCol="0">
            <a:spAutoFit/>
          </a:bodyPr>
          <a:lstStyle/>
          <a:p>
            <a:endParaRPr lang="en-GB" dirty="0"/>
          </a:p>
        </p:txBody>
      </p:sp>
      <p:sp>
        <p:nvSpPr>
          <p:cNvPr id="3" name="TextBox 2"/>
          <p:cNvSpPr txBox="1"/>
          <p:nvPr/>
        </p:nvSpPr>
        <p:spPr>
          <a:xfrm>
            <a:off x="1849268" y="3940385"/>
            <a:ext cx="1764434" cy="338554"/>
          </a:xfrm>
          <a:prstGeom prst="rect">
            <a:avLst/>
          </a:prstGeom>
          <a:noFill/>
        </p:spPr>
        <p:txBody>
          <a:bodyPr wrap="square" rtlCol="0">
            <a:spAutoFit/>
          </a:bodyPr>
          <a:lstStyle/>
          <a:p>
            <a:r>
              <a:rPr lang="en-US" sz="1600" dirty="0" err="1">
                <a:latin typeface="Vidaloka" panose="020B0604020202020204" charset="0"/>
                <a:cs typeface="Vani" panose="020B0502040204020203" pitchFamily="34" charset="0"/>
              </a:rPr>
              <a:t>Hamzah</a:t>
            </a:r>
            <a:r>
              <a:rPr lang="en-US" sz="1600" dirty="0">
                <a:latin typeface="Vidaloka" panose="020B0604020202020204" charset="0"/>
                <a:cs typeface="Vani" panose="020B0502040204020203" pitchFamily="34" charset="0"/>
              </a:rPr>
              <a:t> </a:t>
            </a:r>
            <a:r>
              <a:rPr lang="en-US" sz="1600" dirty="0" err="1">
                <a:latin typeface="Vidaloka" panose="020B0604020202020204" charset="0"/>
                <a:cs typeface="Vani" panose="020B0502040204020203" pitchFamily="34" charset="0"/>
              </a:rPr>
              <a:t>Adalia</a:t>
            </a:r>
            <a:r>
              <a:rPr lang="en-US" sz="1600" dirty="0">
                <a:latin typeface="Vidaloka" panose="020B0604020202020204" charset="0"/>
                <a:cs typeface="Vani" panose="020B0502040204020203" pitchFamily="34" charset="0"/>
              </a:rPr>
              <a:t> </a:t>
            </a:r>
            <a:endParaRPr lang="en-GB" sz="1600" dirty="0">
              <a:latin typeface="Vidaloka" panose="020B0604020202020204" charset="0"/>
              <a:cs typeface="Vani" panose="020B05020402040202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713225" y="445025"/>
            <a:ext cx="3583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262" name="Google Shape;262;p38"/>
          <p:cNvSpPr txBox="1">
            <a:spLocks noGrp="1"/>
          </p:cNvSpPr>
          <p:nvPr>
            <p:ph type="subTitle" idx="3"/>
          </p:nvPr>
        </p:nvSpPr>
        <p:spPr>
          <a:xfrm>
            <a:off x="328774" y="2165885"/>
            <a:ext cx="3000054" cy="724406"/>
          </a:xfrm>
          <a:prstGeom prst="rect">
            <a:avLst/>
          </a:prstGeom>
        </p:spPr>
        <p:txBody>
          <a:bodyPr spcFirstLastPara="1" wrap="square" lIns="91425" tIns="91425" rIns="91425" bIns="91425" anchor="ctr" anchorCtr="0">
            <a:noAutofit/>
          </a:bodyPr>
          <a:lstStyle/>
          <a:p>
            <a:pPr marL="0" indent="0"/>
            <a:r>
              <a:rPr lang="en-US" sz="2000" dirty="0"/>
              <a:t>General anatomy of the anal canal &amp; examination of the anus</a:t>
            </a:r>
          </a:p>
          <a:p>
            <a:pPr marL="0" lvl="0" indent="0" algn="ctr" rtl="0">
              <a:spcBef>
                <a:spcPts val="0"/>
              </a:spcBef>
              <a:spcAft>
                <a:spcPts val="0"/>
              </a:spcAft>
              <a:buNone/>
            </a:pPr>
            <a:endParaRPr dirty="0"/>
          </a:p>
        </p:txBody>
      </p:sp>
      <p:sp>
        <p:nvSpPr>
          <p:cNvPr id="263" name="Google Shape;263;p38"/>
          <p:cNvSpPr txBox="1">
            <a:spLocks noGrp="1"/>
          </p:cNvSpPr>
          <p:nvPr>
            <p:ph type="subTitle" idx="1"/>
          </p:nvPr>
        </p:nvSpPr>
        <p:spPr>
          <a:xfrm>
            <a:off x="3417900" y="2272981"/>
            <a:ext cx="2486100" cy="357000"/>
          </a:xfrm>
          <a:prstGeom prst="rect">
            <a:avLst/>
          </a:prstGeom>
        </p:spPr>
        <p:txBody>
          <a:bodyPr spcFirstLastPara="1" wrap="square" lIns="91425" tIns="91425" rIns="91425" bIns="91425" anchor="ctr" anchorCtr="0">
            <a:noAutofit/>
          </a:bodyPr>
          <a:lstStyle/>
          <a:p>
            <a:pPr marL="0" indent="0"/>
            <a:r>
              <a:rPr lang="en-US" dirty="0" err="1"/>
              <a:t>Anorectal</a:t>
            </a:r>
            <a:r>
              <a:rPr lang="en-US" dirty="0"/>
              <a:t> Abscess</a:t>
            </a:r>
          </a:p>
          <a:p>
            <a:pPr marL="0" lvl="0" indent="0" algn="ctr" rtl="0">
              <a:spcBef>
                <a:spcPts val="0"/>
              </a:spcBef>
              <a:spcAft>
                <a:spcPts val="0"/>
              </a:spcAft>
              <a:buNone/>
            </a:pPr>
            <a:endParaRPr dirty="0"/>
          </a:p>
        </p:txBody>
      </p:sp>
      <p:sp>
        <p:nvSpPr>
          <p:cNvPr id="266" name="Google Shape;266;p38"/>
          <p:cNvSpPr txBox="1">
            <a:spLocks noGrp="1"/>
          </p:cNvSpPr>
          <p:nvPr>
            <p:ph type="subTitle" idx="5"/>
          </p:nvPr>
        </p:nvSpPr>
        <p:spPr>
          <a:xfrm>
            <a:off x="3124586" y="4075233"/>
            <a:ext cx="2560780" cy="317262"/>
          </a:xfrm>
          <a:prstGeom prst="rect">
            <a:avLst/>
          </a:prstGeom>
        </p:spPr>
        <p:txBody>
          <a:bodyPr spcFirstLastPara="1" wrap="square" lIns="91425" tIns="91425" rIns="91425" bIns="91425" anchor="ctr" anchorCtr="0">
            <a:noAutofit/>
          </a:bodyPr>
          <a:lstStyle/>
          <a:p>
            <a:pPr marL="0" indent="0"/>
            <a:r>
              <a:rPr lang="en-US" dirty="0"/>
              <a:t>Anal Fissure</a:t>
            </a:r>
          </a:p>
          <a:p>
            <a:pPr marL="0" lvl="0" indent="0" algn="ctr" rtl="0">
              <a:spcBef>
                <a:spcPts val="0"/>
              </a:spcBef>
              <a:spcAft>
                <a:spcPts val="0"/>
              </a:spcAft>
              <a:buNone/>
            </a:pPr>
            <a:endParaRPr dirty="0"/>
          </a:p>
        </p:txBody>
      </p:sp>
      <p:sp>
        <p:nvSpPr>
          <p:cNvPr id="267" name="Google Shape;267;p38"/>
          <p:cNvSpPr txBox="1">
            <a:spLocks noGrp="1"/>
          </p:cNvSpPr>
          <p:nvPr>
            <p:ph type="subTitle" idx="6"/>
          </p:nvPr>
        </p:nvSpPr>
        <p:spPr>
          <a:xfrm>
            <a:off x="6156435" y="3824347"/>
            <a:ext cx="2486100" cy="572992"/>
          </a:xfrm>
          <a:prstGeom prst="rect">
            <a:avLst/>
          </a:prstGeom>
        </p:spPr>
        <p:txBody>
          <a:bodyPr spcFirstLastPara="1" wrap="square" lIns="91425" tIns="91425" rIns="91425" bIns="91425" anchor="t" anchorCtr="0">
            <a:noAutofit/>
          </a:bodyPr>
          <a:lstStyle/>
          <a:p>
            <a:pPr marL="0" indent="0"/>
            <a:r>
              <a:rPr lang="en-US" sz="2400" dirty="0">
                <a:latin typeface="Vidaloka" panose="020B0604020202020204" charset="0"/>
              </a:rPr>
              <a:t>Anal Tumors</a:t>
            </a:r>
          </a:p>
          <a:p>
            <a:pPr marL="0" lvl="0" indent="0" algn="ctr" rtl="0">
              <a:spcBef>
                <a:spcPts val="0"/>
              </a:spcBef>
              <a:spcAft>
                <a:spcPts val="0"/>
              </a:spcAft>
              <a:buNone/>
            </a:pPr>
            <a:endParaRPr dirty="0"/>
          </a:p>
        </p:txBody>
      </p:sp>
      <p:sp>
        <p:nvSpPr>
          <p:cNvPr id="268" name="Google Shape;268;p38"/>
          <p:cNvSpPr txBox="1">
            <a:spLocks noGrp="1"/>
          </p:cNvSpPr>
          <p:nvPr>
            <p:ph type="subTitle" idx="7"/>
          </p:nvPr>
        </p:nvSpPr>
        <p:spPr>
          <a:xfrm>
            <a:off x="412150" y="4036125"/>
            <a:ext cx="2486100" cy="525221"/>
          </a:xfrm>
          <a:prstGeom prst="rect">
            <a:avLst/>
          </a:prstGeom>
        </p:spPr>
        <p:txBody>
          <a:bodyPr spcFirstLastPara="1" wrap="square" lIns="91425" tIns="91425" rIns="91425" bIns="91425" anchor="ctr" anchorCtr="0">
            <a:noAutofit/>
          </a:bodyPr>
          <a:lstStyle/>
          <a:p>
            <a:pPr marL="0" indent="0"/>
            <a:r>
              <a:rPr lang="en-US" dirty="0"/>
              <a:t>Complicated hemorrhoids</a:t>
            </a:r>
          </a:p>
          <a:p>
            <a:pPr marL="0" lvl="0" indent="0" algn="ctr" rtl="0">
              <a:spcBef>
                <a:spcPts val="0"/>
              </a:spcBef>
              <a:spcAft>
                <a:spcPts val="0"/>
              </a:spcAft>
              <a:buNone/>
            </a:pPr>
            <a:endParaRPr dirty="0"/>
          </a:p>
        </p:txBody>
      </p:sp>
      <p:sp>
        <p:nvSpPr>
          <p:cNvPr id="270" name="Google Shape;270;p38"/>
          <p:cNvSpPr txBox="1">
            <a:spLocks noGrp="1"/>
          </p:cNvSpPr>
          <p:nvPr>
            <p:ph type="title" idx="9"/>
          </p:nvPr>
        </p:nvSpPr>
        <p:spPr>
          <a:xfrm>
            <a:off x="1135625" y="1293306"/>
            <a:ext cx="1039150" cy="641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71" name="Google Shape;271;p38"/>
          <p:cNvSpPr txBox="1">
            <a:spLocks noGrp="1"/>
          </p:cNvSpPr>
          <p:nvPr>
            <p:ph type="title" idx="13"/>
          </p:nvPr>
        </p:nvSpPr>
        <p:spPr>
          <a:xfrm>
            <a:off x="3885376" y="1293306"/>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272" name="Google Shape;272;p38"/>
          <p:cNvSpPr txBox="1">
            <a:spLocks noGrp="1"/>
          </p:cNvSpPr>
          <p:nvPr>
            <p:ph type="title" idx="14"/>
          </p:nvPr>
        </p:nvSpPr>
        <p:spPr>
          <a:xfrm>
            <a:off x="1135625" y="3174287"/>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273" name="Google Shape;273;p38"/>
          <p:cNvSpPr txBox="1">
            <a:spLocks noGrp="1"/>
          </p:cNvSpPr>
          <p:nvPr>
            <p:ph type="title" idx="15"/>
          </p:nvPr>
        </p:nvSpPr>
        <p:spPr>
          <a:xfrm>
            <a:off x="3821651" y="3182828"/>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sp>
        <p:nvSpPr>
          <p:cNvPr id="3" name="Rectangle 2"/>
          <p:cNvSpPr/>
          <p:nvPr/>
        </p:nvSpPr>
        <p:spPr>
          <a:xfrm>
            <a:off x="7127614" y="1293306"/>
            <a:ext cx="854081" cy="892552"/>
          </a:xfrm>
          <a:prstGeom prst="rect">
            <a:avLst/>
          </a:prstGeom>
        </p:spPr>
        <p:txBody>
          <a:bodyPr wrap="square">
            <a:spAutoFit/>
          </a:bodyPr>
          <a:lstStyle/>
          <a:p>
            <a:pPr lvl="0" algn="ctr">
              <a:buSzPts val="4000"/>
            </a:pPr>
            <a:r>
              <a:rPr lang="en" sz="3800" dirty="0">
                <a:solidFill>
                  <a:srgbClr val="3F3533"/>
                </a:solidFill>
                <a:latin typeface="Vidaloka"/>
                <a:sym typeface="Vidaloka"/>
              </a:rPr>
              <a:t>03</a:t>
            </a:r>
          </a:p>
          <a:p>
            <a:pPr lvl="0" algn="ctr"/>
            <a:endParaRPr lang="en" dirty="0"/>
          </a:p>
        </p:txBody>
      </p:sp>
      <p:sp>
        <p:nvSpPr>
          <p:cNvPr id="18" name="Google Shape;273;p38"/>
          <p:cNvSpPr txBox="1">
            <a:spLocks/>
          </p:cNvSpPr>
          <p:nvPr/>
        </p:nvSpPr>
        <p:spPr>
          <a:xfrm>
            <a:off x="6942495" y="3182828"/>
            <a:ext cx="1039200" cy="667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000"/>
              <a:buFont typeface="Vidaloka"/>
              <a:buNone/>
              <a:defRPr sz="3800" b="0" i="0" u="none" strike="noStrike" cap="none">
                <a:solidFill>
                  <a:schemeClr val="accent1"/>
                </a:solidFill>
                <a:latin typeface="Vidaloka"/>
                <a:ea typeface="Vidaloka"/>
                <a:cs typeface="Vidaloka"/>
                <a:sym typeface="Vidaloka"/>
              </a:defRPr>
            </a:lvl1pPr>
            <a:lvl2pPr marR="0" lvl="1" algn="ctr" rtl="0">
              <a:lnSpc>
                <a:spcPct val="100000"/>
              </a:lnSpc>
              <a:spcBef>
                <a:spcPts val="0"/>
              </a:spcBef>
              <a:spcAft>
                <a:spcPts val="0"/>
              </a:spcAft>
              <a:buClr>
                <a:schemeClr val="dk2"/>
              </a:buClr>
              <a:buSzPts val="4000"/>
              <a:buFont typeface="Arial"/>
              <a:buNone/>
              <a:defRPr sz="4000" b="0" i="1"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000"/>
              <a:buFont typeface="Arial"/>
              <a:buNone/>
              <a:defRPr sz="4000" b="0" i="1"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000"/>
              <a:buFont typeface="Arial"/>
              <a:buNone/>
              <a:defRPr sz="4000" b="0" i="1"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000"/>
              <a:buFont typeface="Arial"/>
              <a:buNone/>
              <a:defRPr sz="4000" b="0" i="1"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000"/>
              <a:buFont typeface="Arial"/>
              <a:buNone/>
              <a:defRPr sz="4000" b="0" i="1"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000"/>
              <a:buFont typeface="Arial"/>
              <a:buNone/>
              <a:defRPr sz="4000" b="0" i="1"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000"/>
              <a:buFont typeface="Arial"/>
              <a:buNone/>
              <a:defRPr sz="4000" b="0" i="1"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000"/>
              <a:buFont typeface="Arial"/>
              <a:buNone/>
              <a:defRPr sz="4000" b="0" i="1" u="none" strike="noStrike" cap="none">
                <a:solidFill>
                  <a:schemeClr val="dk2"/>
                </a:solidFill>
                <a:latin typeface="Arial"/>
                <a:ea typeface="Arial"/>
                <a:cs typeface="Arial"/>
                <a:sym typeface="Arial"/>
              </a:defRPr>
            </a:lvl9pPr>
          </a:lstStyle>
          <a:p>
            <a:r>
              <a:rPr lang="en" dirty="0"/>
              <a:t>06</a:t>
            </a:r>
          </a:p>
        </p:txBody>
      </p:sp>
      <p:sp>
        <p:nvSpPr>
          <p:cNvPr id="21" name="Google Shape;263;p38"/>
          <p:cNvSpPr txBox="1">
            <a:spLocks noGrp="1"/>
          </p:cNvSpPr>
          <p:nvPr>
            <p:ph type="subTitle" idx="1"/>
          </p:nvPr>
        </p:nvSpPr>
        <p:spPr>
          <a:xfrm>
            <a:off x="6156435" y="2415174"/>
            <a:ext cx="2486100" cy="225828"/>
          </a:xfrm>
          <a:prstGeom prst="rect">
            <a:avLst/>
          </a:prstGeom>
        </p:spPr>
        <p:txBody>
          <a:bodyPr spcFirstLastPara="1" wrap="square" lIns="91425" tIns="91425" rIns="91425" bIns="91425" anchor="ctr" anchorCtr="0">
            <a:noAutofit/>
          </a:bodyPr>
          <a:lstStyle/>
          <a:p>
            <a:pPr marL="0" indent="0"/>
            <a:r>
              <a:rPr lang="en-US" dirty="0" err="1"/>
              <a:t>Proctalgia</a:t>
            </a:r>
            <a:r>
              <a:rPr lang="en-US" dirty="0"/>
              <a:t> </a:t>
            </a:r>
            <a:r>
              <a:rPr lang="en-US" dirty="0" err="1"/>
              <a:t>Fugax</a:t>
            </a:r>
            <a:endParaRPr lang="en-US" dirty="0"/>
          </a:p>
          <a:p>
            <a:pPr marL="0" indent="0"/>
            <a:endParaRPr lang="en-US" dirty="0"/>
          </a:p>
          <a:p>
            <a:pPr marL="0" lvl="0" indent="0" algn="ctr" rtl="0">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2804" t="222" r="12561" b="1"/>
          <a:stretch/>
        </p:blipFill>
        <p:spPr>
          <a:xfrm>
            <a:off x="425303" y="220056"/>
            <a:ext cx="8399720" cy="4763955"/>
          </a:xfrm>
          <a:prstGeom prst="rect">
            <a:avLst/>
          </a:prstGeom>
        </p:spPr>
      </p:pic>
    </p:spTree>
    <p:extLst>
      <p:ext uri="{BB962C8B-B14F-4D97-AF65-F5344CB8AC3E}">
        <p14:creationId xmlns:p14="http://schemas.microsoft.com/office/powerpoint/2010/main" val="210133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77503" y="499730"/>
            <a:ext cx="7802971" cy="3902149"/>
          </a:xfrm>
        </p:spPr>
        <p:txBody>
          <a:bodyPr/>
          <a:lstStyle/>
          <a:p>
            <a:r>
              <a:rPr lang="en-US" sz="1600" dirty="0">
                <a:latin typeface="Vidaloka" panose="020B0604020202020204" charset="0"/>
              </a:rPr>
              <a:t>The </a:t>
            </a:r>
            <a:r>
              <a:rPr lang="en-US" sz="1600" dirty="0" err="1">
                <a:latin typeface="Vidaloka" panose="020B0604020202020204" charset="0"/>
              </a:rPr>
              <a:t>cryptoglandular</a:t>
            </a:r>
            <a:r>
              <a:rPr lang="en-US" sz="1600" dirty="0">
                <a:latin typeface="Vidaloka" panose="020B0604020202020204" charset="0"/>
              </a:rPr>
              <a:t> theory of </a:t>
            </a:r>
            <a:r>
              <a:rPr lang="en-US" sz="1600" dirty="0" err="1">
                <a:latin typeface="Vidaloka" panose="020B0604020202020204" charset="0"/>
              </a:rPr>
              <a:t>intersphincteric</a:t>
            </a:r>
            <a:r>
              <a:rPr lang="en-US" sz="1600" dirty="0">
                <a:latin typeface="Vidaloka" panose="020B0604020202020204" charset="0"/>
              </a:rPr>
              <a:t> anal gland infection holds that, upon infection of a gland, pus, which travels along the path of least resistance, may spread   (depending on its relation to the longitudinal muscle):</a:t>
            </a:r>
          </a:p>
          <a:p>
            <a:endParaRPr lang="en-US" sz="1600" dirty="0">
              <a:latin typeface="Vidaloka" panose="020B0604020202020204" charset="0"/>
            </a:endParaRPr>
          </a:p>
          <a:p>
            <a:r>
              <a:rPr lang="en-US" sz="1600" dirty="0">
                <a:latin typeface="Vidaloka" panose="020B0604020202020204" charset="0"/>
              </a:rPr>
              <a:t> (1) Caudally to present as a perianal abscess.</a:t>
            </a:r>
            <a:br>
              <a:rPr lang="en-US" sz="1600" dirty="0">
                <a:latin typeface="Vidaloka" panose="020B0604020202020204" charset="0"/>
              </a:rPr>
            </a:br>
            <a:br>
              <a:rPr lang="en-US" sz="1600" dirty="0">
                <a:latin typeface="Vidaloka" panose="020B0604020202020204" charset="0"/>
              </a:rPr>
            </a:br>
            <a:r>
              <a:rPr lang="en-US" sz="1600" dirty="0">
                <a:latin typeface="Vidaloka" panose="020B0604020202020204" charset="0"/>
              </a:rPr>
              <a:t> (2) Laterally across the external sphincter to form an </a:t>
            </a:r>
            <a:r>
              <a:rPr lang="en-US" sz="1600" dirty="0" err="1">
                <a:latin typeface="Vidaloka" panose="020B0604020202020204" charset="0"/>
              </a:rPr>
              <a:t>ischiorectal</a:t>
            </a:r>
            <a:r>
              <a:rPr lang="en-US" sz="1600" dirty="0">
                <a:latin typeface="Vidaloka" panose="020B0604020202020204" charset="0"/>
              </a:rPr>
              <a:t> abscess.</a:t>
            </a:r>
            <a:br>
              <a:rPr lang="en-US" sz="1600" dirty="0">
                <a:latin typeface="Vidaloka" panose="020B0604020202020204" charset="0"/>
              </a:rPr>
            </a:br>
            <a:br>
              <a:rPr lang="en-US" sz="1600" dirty="0">
                <a:latin typeface="Vidaloka" panose="020B0604020202020204" charset="0"/>
              </a:rPr>
            </a:br>
            <a:r>
              <a:rPr lang="en-US" sz="1600" dirty="0">
                <a:latin typeface="Vidaloka" panose="020B0604020202020204" charset="0"/>
              </a:rPr>
              <a:t> (3) Superiorly above the </a:t>
            </a:r>
            <a:r>
              <a:rPr lang="en-US" sz="1600" dirty="0" err="1">
                <a:latin typeface="Vidaloka" panose="020B0604020202020204" charset="0"/>
              </a:rPr>
              <a:t>anorectal</a:t>
            </a:r>
            <a:r>
              <a:rPr lang="en-US" sz="1600" dirty="0">
                <a:latin typeface="Vidaloka" panose="020B0604020202020204" charset="0"/>
              </a:rPr>
              <a:t> junction to form a </a:t>
            </a:r>
            <a:r>
              <a:rPr lang="en-US" sz="1600" dirty="0" err="1">
                <a:latin typeface="Vidaloka" panose="020B0604020202020204" charset="0"/>
              </a:rPr>
              <a:t>supralevator</a:t>
            </a:r>
            <a:r>
              <a:rPr lang="en-US" sz="1600" dirty="0">
                <a:latin typeface="Vidaloka" panose="020B0604020202020204" charset="0"/>
              </a:rPr>
              <a:t> </a:t>
            </a:r>
            <a:r>
              <a:rPr lang="en-US" sz="1600" dirty="0" err="1">
                <a:latin typeface="Vidaloka" panose="020B0604020202020204" charset="0"/>
              </a:rPr>
              <a:t>intermuscular</a:t>
            </a:r>
            <a:r>
              <a:rPr lang="en-US" sz="1600" dirty="0">
                <a:latin typeface="Vidaloka" panose="020B0604020202020204" charset="0"/>
              </a:rPr>
              <a:t> or </a:t>
            </a:r>
            <a:r>
              <a:rPr lang="en-US" sz="1600" dirty="0" err="1">
                <a:latin typeface="Vidaloka" panose="020B0604020202020204" charset="0"/>
              </a:rPr>
              <a:t>pararectal</a:t>
            </a:r>
            <a:r>
              <a:rPr lang="en-US" sz="1600" dirty="0">
                <a:latin typeface="Vidaloka" panose="020B0604020202020204" charset="0"/>
              </a:rPr>
              <a:t> abscess (Rare)</a:t>
            </a:r>
            <a:br>
              <a:rPr lang="en-US" sz="1600" dirty="0">
                <a:latin typeface="Vidaloka" panose="020B0604020202020204" charset="0"/>
              </a:rPr>
            </a:br>
            <a:br>
              <a:rPr lang="en-US" sz="1600" dirty="0">
                <a:latin typeface="Vidaloka" panose="020B0604020202020204" charset="0"/>
              </a:rPr>
            </a:br>
            <a:r>
              <a:rPr lang="en-US" sz="1600" dirty="0">
                <a:latin typeface="Vidaloka" panose="020B0604020202020204" charset="0"/>
              </a:rPr>
              <a:t> (4) Circumferentially in any of the three planes (</a:t>
            </a:r>
            <a:r>
              <a:rPr lang="en-US" sz="1600" dirty="0" err="1">
                <a:latin typeface="Vidaloka" panose="020B0604020202020204" charset="0"/>
              </a:rPr>
              <a:t>intersphincteric</a:t>
            </a:r>
            <a:r>
              <a:rPr lang="en-US" sz="1600" dirty="0">
                <a:latin typeface="Vidaloka" panose="020B0604020202020204" charset="0"/>
              </a:rPr>
              <a:t>/</a:t>
            </a:r>
            <a:r>
              <a:rPr lang="en-US" sz="1600" dirty="0" err="1">
                <a:latin typeface="Vidaloka" panose="020B0604020202020204" charset="0"/>
              </a:rPr>
              <a:t>intermuscular</a:t>
            </a:r>
            <a:r>
              <a:rPr lang="en-US" sz="1600" dirty="0">
                <a:latin typeface="Vidaloka" panose="020B0604020202020204" charset="0"/>
              </a:rPr>
              <a:t>, </a:t>
            </a:r>
            <a:r>
              <a:rPr lang="en-US" sz="1600" dirty="0" err="1">
                <a:latin typeface="Vidaloka" panose="020B0604020202020204" charset="0"/>
              </a:rPr>
              <a:t>ischiorectal</a:t>
            </a:r>
            <a:r>
              <a:rPr lang="en-US" sz="1600" dirty="0">
                <a:latin typeface="Vidaloka" panose="020B0604020202020204" charset="0"/>
              </a:rPr>
              <a:t> or </a:t>
            </a:r>
            <a:r>
              <a:rPr lang="en-US" sz="1600" dirty="0" err="1">
                <a:latin typeface="Vidaloka" panose="020B0604020202020204" charset="0"/>
              </a:rPr>
              <a:t>pararectal</a:t>
            </a:r>
            <a:r>
              <a:rPr lang="en-US" sz="1600" dirty="0">
                <a:latin typeface="Vidaloka" panose="020B0604020202020204" charset="0"/>
              </a:rPr>
              <a:t> </a:t>
            </a:r>
            <a:r>
              <a:rPr lang="en-US" sz="1600" dirty="0" err="1">
                <a:latin typeface="Vidaloka" panose="020B0604020202020204" charset="0"/>
              </a:rPr>
              <a:t>supralevator</a:t>
            </a:r>
            <a:r>
              <a:rPr lang="en-US" sz="1600" dirty="0">
                <a:latin typeface="Vidaloka" panose="020B0604020202020204" charset="0"/>
              </a:rPr>
              <a:t>).</a:t>
            </a:r>
            <a:br>
              <a:rPr lang="en-US" sz="1600" dirty="0">
                <a:latin typeface="Vidaloka" panose="020B0604020202020204" charset="0"/>
              </a:rPr>
            </a:br>
            <a:endParaRPr lang="en-US" sz="1600" dirty="0">
              <a:latin typeface="Vidaloka" panose="020B0604020202020204" charset="0"/>
            </a:endParaRPr>
          </a:p>
          <a:p>
            <a:endParaRPr lang="en-GB" sz="1600" dirty="0">
              <a:latin typeface="Vidaloka" panose="020B0604020202020204" charset="0"/>
            </a:endParaRPr>
          </a:p>
        </p:txBody>
      </p:sp>
    </p:spTree>
    <p:extLst>
      <p:ext uri="{BB962C8B-B14F-4D97-AF65-F5344CB8AC3E}">
        <p14:creationId xmlns:p14="http://schemas.microsoft.com/office/powerpoint/2010/main" val="243468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3577" y="310347"/>
            <a:ext cx="8065213" cy="4536682"/>
          </a:xfrm>
          <a:prstGeom prst="rect">
            <a:avLst/>
          </a:prstGeom>
        </p:spPr>
      </p:pic>
    </p:spTree>
    <p:extLst>
      <p:ext uri="{BB962C8B-B14F-4D97-AF65-F5344CB8AC3E}">
        <p14:creationId xmlns:p14="http://schemas.microsoft.com/office/powerpoint/2010/main" val="1592003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575485" y="606990"/>
            <a:ext cx="7590319" cy="3699195"/>
          </a:xfrm>
        </p:spPr>
        <p:txBody>
          <a:bodyPr/>
          <a:lstStyle/>
          <a:p>
            <a:r>
              <a:rPr lang="en-GB" sz="1600" dirty="0">
                <a:latin typeface="Vidaloka" panose="020B0604020202020204" charset="0"/>
              </a:rPr>
              <a:t>Sepsis unrelated to anal gland infection may occur at the same or at other sites, including:</a:t>
            </a:r>
            <a:br>
              <a:rPr lang="en-GB" sz="1600" dirty="0">
                <a:latin typeface="Vidaloka" panose="020B0604020202020204" charset="0"/>
              </a:rPr>
            </a:br>
            <a:br>
              <a:rPr lang="en-GB" sz="1600" dirty="0">
                <a:latin typeface="Vidaloka" panose="020B0604020202020204" charset="0"/>
              </a:rPr>
            </a:br>
            <a:r>
              <a:rPr lang="en-GB" sz="1600" dirty="0">
                <a:latin typeface="Vidaloka" panose="020B0604020202020204" charset="0"/>
              </a:rPr>
              <a:t> (1) </a:t>
            </a:r>
            <a:r>
              <a:rPr lang="en-GB" sz="1600" dirty="0" err="1">
                <a:latin typeface="Vidaloka" panose="020B0604020202020204" charset="0"/>
              </a:rPr>
              <a:t>Submucosal</a:t>
            </a:r>
            <a:r>
              <a:rPr lang="en-GB" sz="1600" dirty="0">
                <a:latin typeface="Vidaloka" panose="020B0604020202020204" charset="0"/>
              </a:rPr>
              <a:t> abscess (following </a:t>
            </a:r>
            <a:r>
              <a:rPr lang="en-GB" sz="1600" dirty="0" err="1">
                <a:latin typeface="Vidaloka" panose="020B0604020202020204" charset="0"/>
              </a:rPr>
              <a:t>hemorrhoidal</a:t>
            </a:r>
            <a:r>
              <a:rPr lang="en-GB" sz="1600" dirty="0">
                <a:latin typeface="Vidaloka" panose="020B0604020202020204" charset="0"/>
              </a:rPr>
              <a:t> </a:t>
            </a:r>
            <a:r>
              <a:rPr lang="en-GB" sz="1600" dirty="0" err="1">
                <a:latin typeface="Vidaloka" panose="020B0604020202020204" charset="0"/>
              </a:rPr>
              <a:t>sclerotherapy</a:t>
            </a:r>
            <a:r>
              <a:rPr lang="en-GB" sz="1600" dirty="0">
                <a:latin typeface="Vidaloka" panose="020B0604020202020204" charset="0"/>
              </a:rPr>
              <a:t>, which usually resolve spontaneously)</a:t>
            </a:r>
            <a:br>
              <a:rPr lang="en-GB" sz="1600" dirty="0">
                <a:latin typeface="Vidaloka" panose="020B0604020202020204" charset="0"/>
              </a:rPr>
            </a:br>
            <a:br>
              <a:rPr lang="en-GB" sz="1600" dirty="0">
                <a:latin typeface="Vidaloka" panose="020B0604020202020204" charset="0"/>
              </a:rPr>
            </a:br>
            <a:r>
              <a:rPr lang="en-GB" sz="1600" dirty="0">
                <a:latin typeface="Vidaloka" panose="020B0604020202020204" charset="0"/>
              </a:rPr>
              <a:t> (2) </a:t>
            </a:r>
            <a:r>
              <a:rPr lang="en-GB" sz="1600" dirty="0" err="1">
                <a:latin typeface="Vidaloka" panose="020B0604020202020204" charset="0"/>
              </a:rPr>
              <a:t>Mucocutaneous</a:t>
            </a:r>
            <a:r>
              <a:rPr lang="en-GB" sz="1600" dirty="0">
                <a:latin typeface="Vidaloka" panose="020B0604020202020204" charset="0"/>
              </a:rPr>
              <a:t> or marginal abscess (infected hematoma)</a:t>
            </a:r>
            <a:br>
              <a:rPr lang="en-GB" sz="1600" dirty="0">
                <a:latin typeface="Vidaloka" panose="020B0604020202020204" charset="0"/>
              </a:rPr>
            </a:br>
            <a:br>
              <a:rPr lang="en-GB" sz="1600" dirty="0">
                <a:latin typeface="Vidaloka" panose="020B0604020202020204" charset="0"/>
              </a:rPr>
            </a:br>
            <a:r>
              <a:rPr lang="en-GB" sz="1600" dirty="0">
                <a:latin typeface="Vidaloka" panose="020B0604020202020204" charset="0"/>
              </a:rPr>
              <a:t> (3) </a:t>
            </a:r>
            <a:r>
              <a:rPr lang="en-GB" sz="1600" dirty="0" err="1">
                <a:latin typeface="Vidaloka" panose="020B0604020202020204" charset="0"/>
              </a:rPr>
              <a:t>Ischiorectal</a:t>
            </a:r>
            <a:r>
              <a:rPr lang="en-GB" sz="1600" dirty="0">
                <a:latin typeface="Vidaloka" panose="020B0604020202020204" charset="0"/>
              </a:rPr>
              <a:t> abscess (foreign body, trauma, deep skin-related infection) </a:t>
            </a:r>
            <a:br>
              <a:rPr lang="en-GB" sz="1600" dirty="0">
                <a:latin typeface="Vidaloka" panose="020B0604020202020204" charset="0"/>
              </a:rPr>
            </a:br>
            <a:br>
              <a:rPr lang="en-GB" sz="1600" dirty="0">
                <a:latin typeface="Vidaloka" panose="020B0604020202020204" charset="0"/>
              </a:rPr>
            </a:br>
            <a:r>
              <a:rPr lang="en-GB" sz="1600" dirty="0">
                <a:latin typeface="Vidaloka" panose="020B0604020202020204" charset="0"/>
              </a:rPr>
              <a:t> (4) </a:t>
            </a:r>
            <a:r>
              <a:rPr lang="en-GB" sz="1600" dirty="0" err="1">
                <a:latin typeface="Vidaloka" panose="020B0604020202020204" charset="0"/>
              </a:rPr>
              <a:t>Pelvirectal</a:t>
            </a:r>
            <a:r>
              <a:rPr lang="en-GB" sz="1600" dirty="0">
                <a:latin typeface="Vidaloka" panose="020B0604020202020204" charset="0"/>
              </a:rPr>
              <a:t> </a:t>
            </a:r>
            <a:r>
              <a:rPr lang="en-GB" sz="1600" dirty="0" err="1">
                <a:latin typeface="Vidaloka" panose="020B0604020202020204" charset="0"/>
              </a:rPr>
              <a:t>supralevator</a:t>
            </a:r>
            <a:r>
              <a:rPr lang="en-GB" sz="1600" dirty="0">
                <a:latin typeface="Vidaloka" panose="020B0604020202020204" charset="0"/>
              </a:rPr>
              <a:t> abscess originating in pelvic disease.</a:t>
            </a:r>
          </a:p>
          <a:p>
            <a:endParaRPr lang="en-GB" sz="1600" dirty="0">
              <a:latin typeface="Vidaloka" panose="020B0604020202020204" charset="0"/>
            </a:endParaRPr>
          </a:p>
        </p:txBody>
      </p:sp>
    </p:spTree>
    <p:extLst>
      <p:ext uri="{BB962C8B-B14F-4D97-AF65-F5344CB8AC3E}">
        <p14:creationId xmlns:p14="http://schemas.microsoft.com/office/powerpoint/2010/main" val="2401801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006867" y="565079"/>
            <a:ext cx="8034391" cy="3729519"/>
          </a:xfrm>
        </p:spPr>
        <p:txBody>
          <a:bodyPr/>
          <a:lstStyle/>
          <a:p>
            <a:r>
              <a:rPr lang="en-US" sz="1600" dirty="0">
                <a:latin typeface="Vidaloka" panose="020B0604020202020204" charset="0"/>
              </a:rPr>
              <a:t>Presentation:</a:t>
            </a:r>
          </a:p>
          <a:p>
            <a:r>
              <a:rPr lang="en-US" sz="1600" dirty="0">
                <a:latin typeface="Vidaloka" panose="020B0604020202020204" charset="0"/>
              </a:rPr>
              <a:t>-A perianal abscess (confined by the terminal extensions of the longitudinal muscle) is usually associated with:</a:t>
            </a:r>
            <a:br>
              <a:rPr lang="en-US" sz="1600" dirty="0">
                <a:latin typeface="Vidaloka" panose="020B0604020202020204" charset="0"/>
              </a:rPr>
            </a:br>
            <a:r>
              <a:rPr lang="en-US" sz="1600" dirty="0">
                <a:latin typeface="Vidaloka" panose="020B0604020202020204" charset="0"/>
              </a:rPr>
              <a:t>-A short (2–3 days) history of increasingly severe well-localized pain and a palpable tender lump at the anal margin.</a:t>
            </a:r>
            <a:br>
              <a:rPr lang="en-US" sz="1600" dirty="0">
                <a:latin typeface="Vidaloka" panose="020B0604020202020204" charset="0"/>
              </a:rPr>
            </a:br>
            <a:r>
              <a:rPr lang="en-US" sz="1600" dirty="0">
                <a:latin typeface="Vidaloka" panose="020B0604020202020204" charset="0"/>
              </a:rPr>
              <a:t>-Examination reveals an indurated hot tender perianal swelling.</a:t>
            </a:r>
          </a:p>
          <a:p>
            <a:r>
              <a:rPr lang="en-US" sz="1600" dirty="0">
                <a:latin typeface="Vidaloka" panose="020B0604020202020204" charset="0"/>
              </a:rPr>
              <a:t>-Patients with infection in the larger fatty-filled space (</a:t>
            </a:r>
            <a:r>
              <a:rPr lang="en-US" sz="1600" dirty="0" err="1">
                <a:latin typeface="Vidaloka" panose="020B0604020202020204" charset="0"/>
              </a:rPr>
              <a:t>ischiorectal</a:t>
            </a:r>
            <a:r>
              <a:rPr lang="en-US" sz="1600" dirty="0">
                <a:latin typeface="Vidaloka" panose="020B0604020202020204" charset="0"/>
              </a:rPr>
              <a:t> abscess):</a:t>
            </a:r>
            <a:br>
              <a:rPr lang="en-US" sz="1600" dirty="0">
                <a:latin typeface="Vidaloka" panose="020B0604020202020204" charset="0"/>
              </a:rPr>
            </a:br>
            <a:r>
              <a:rPr lang="en-US" sz="1600" dirty="0">
                <a:latin typeface="Vidaloka" panose="020B0604020202020204" charset="0"/>
              </a:rPr>
              <a:t>- Usually present later, with less well-localized symptoms but more constitutional upset and fever. </a:t>
            </a:r>
            <a:br>
              <a:rPr lang="en-US" sz="1600" dirty="0">
                <a:latin typeface="Vidaloka" panose="020B0604020202020204" charset="0"/>
              </a:rPr>
            </a:br>
            <a:r>
              <a:rPr lang="en-US" sz="1600" dirty="0">
                <a:latin typeface="Vidaloka" panose="020B0604020202020204" charset="0"/>
              </a:rPr>
              <a:t>- On examination, the affected buttock is diffusely swollen with widespread induration and deep tenderness.</a:t>
            </a:r>
          </a:p>
          <a:p>
            <a:r>
              <a:rPr lang="en-US" sz="1600" dirty="0">
                <a:latin typeface="Vidaloka" panose="020B0604020202020204" charset="0"/>
              </a:rPr>
              <a:t>-If sepsis is higher (</a:t>
            </a:r>
            <a:r>
              <a:rPr lang="en-US" sz="1600" dirty="0" err="1">
                <a:latin typeface="Vidaloka" panose="020B0604020202020204" charset="0"/>
              </a:rPr>
              <a:t>supralevator</a:t>
            </a:r>
            <a:r>
              <a:rPr lang="en-US" sz="1600" dirty="0">
                <a:latin typeface="Vidaloka" panose="020B0604020202020204" charset="0"/>
              </a:rPr>
              <a:t> abscess):</a:t>
            </a:r>
            <a:br>
              <a:rPr lang="en-US" sz="1600" dirty="0">
                <a:latin typeface="Vidaloka" panose="020B0604020202020204" charset="0"/>
              </a:rPr>
            </a:br>
            <a:r>
              <a:rPr lang="en-US" sz="1600" dirty="0">
                <a:latin typeface="Vidaloka" panose="020B0604020202020204" charset="0"/>
              </a:rPr>
              <a:t>-Deep rectal pain, fever and sometimes disturbed micturition may be the only features, with nothing evident on external examination but tender </a:t>
            </a:r>
            <a:r>
              <a:rPr lang="en-US" sz="1600" dirty="0" err="1">
                <a:latin typeface="Vidaloka" panose="020B0604020202020204" charset="0"/>
              </a:rPr>
              <a:t>supralevator</a:t>
            </a:r>
            <a:r>
              <a:rPr lang="en-US" sz="1600" dirty="0">
                <a:latin typeface="Vidaloka" panose="020B0604020202020204" charset="0"/>
              </a:rPr>
              <a:t> induration palpable on digital examination above the </a:t>
            </a:r>
            <a:r>
              <a:rPr lang="en-US" sz="1600" dirty="0" err="1">
                <a:latin typeface="Vidaloka" panose="020B0604020202020204" charset="0"/>
              </a:rPr>
              <a:t>anorectal</a:t>
            </a:r>
            <a:r>
              <a:rPr lang="en-US" sz="1600" dirty="0">
                <a:latin typeface="Vidaloka" panose="020B0604020202020204" charset="0"/>
              </a:rPr>
              <a:t> junction.</a:t>
            </a:r>
          </a:p>
          <a:p>
            <a:endParaRPr lang="en-GB" sz="1600" dirty="0">
              <a:latin typeface="Vidaloka" panose="020B0604020202020204" charset="0"/>
            </a:endParaRPr>
          </a:p>
        </p:txBody>
      </p:sp>
    </p:spTree>
    <p:extLst>
      <p:ext uri="{BB962C8B-B14F-4D97-AF65-F5344CB8AC3E}">
        <p14:creationId xmlns:p14="http://schemas.microsoft.com/office/powerpoint/2010/main" val="1527687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43003" y="339048"/>
            <a:ext cx="5184494" cy="2948682"/>
          </a:xfrm>
        </p:spPr>
        <p:txBody>
          <a:bodyPr/>
          <a:lstStyle/>
          <a:p>
            <a:r>
              <a:rPr lang="en-GB" sz="1600" dirty="0">
                <a:latin typeface="Vidaloka" panose="020B0604020202020204" charset="0"/>
              </a:rPr>
              <a:t>Differential diagnosis:</a:t>
            </a:r>
            <a:br>
              <a:rPr lang="en-GB" sz="1600" dirty="0">
                <a:latin typeface="Vidaloka" panose="020B0604020202020204" charset="0"/>
              </a:rPr>
            </a:br>
            <a:r>
              <a:rPr lang="en-GB" sz="1600" dirty="0">
                <a:latin typeface="Vidaloka" panose="020B0604020202020204" charset="0"/>
              </a:rPr>
              <a:t>-A pilonidal sinus.</a:t>
            </a:r>
            <a:br>
              <a:rPr lang="en-GB" sz="1600" dirty="0">
                <a:latin typeface="Vidaloka" panose="020B0604020202020204" charset="0"/>
              </a:rPr>
            </a:br>
            <a:r>
              <a:rPr lang="en-GB" sz="1600" dirty="0">
                <a:latin typeface="Vidaloka" panose="020B0604020202020204" charset="0"/>
              </a:rPr>
              <a:t>-</a:t>
            </a:r>
            <a:r>
              <a:rPr lang="en-GB" sz="1600" dirty="0" err="1">
                <a:latin typeface="Vidaloka" panose="020B0604020202020204" charset="0"/>
              </a:rPr>
              <a:t>Bartholin’s</a:t>
            </a:r>
            <a:r>
              <a:rPr lang="en-GB" sz="1600" dirty="0">
                <a:latin typeface="Vidaloka" panose="020B0604020202020204" charset="0"/>
              </a:rPr>
              <a:t> gland cyst.</a:t>
            </a:r>
            <a:br>
              <a:rPr lang="en-GB" sz="1600" dirty="0">
                <a:latin typeface="Vidaloka" panose="020B0604020202020204" charset="0"/>
              </a:rPr>
            </a:br>
            <a:r>
              <a:rPr lang="en-GB" sz="1600" dirty="0">
                <a:latin typeface="Vidaloka" panose="020B0604020202020204" charset="0"/>
              </a:rPr>
              <a:t>-External </a:t>
            </a:r>
            <a:r>
              <a:rPr lang="en-GB" sz="1600" dirty="0" err="1">
                <a:latin typeface="Vidaloka" panose="020B0604020202020204" charset="0"/>
              </a:rPr>
              <a:t>hemorrhoids</a:t>
            </a:r>
            <a:r>
              <a:rPr lang="en-GB" sz="1600" dirty="0">
                <a:latin typeface="Vidaloka" panose="020B0604020202020204" charset="0"/>
              </a:rPr>
              <a:t>.</a:t>
            </a:r>
          </a:p>
          <a:p>
            <a:r>
              <a:rPr lang="en-GB" sz="1600" dirty="0">
                <a:latin typeface="Vidaloka" panose="020B0604020202020204" charset="0"/>
              </a:rPr>
              <a:t>    -</a:t>
            </a:r>
            <a:r>
              <a:rPr lang="en-GB" sz="1600" dirty="0" err="1">
                <a:latin typeface="Vidaloka" panose="020B0604020202020204" charset="0"/>
              </a:rPr>
              <a:t>Hidradenitis</a:t>
            </a:r>
            <a:r>
              <a:rPr lang="en-GB" sz="1600" dirty="0">
                <a:latin typeface="Vidaloka" panose="020B0604020202020204" charset="0"/>
              </a:rPr>
              <a:t> </a:t>
            </a:r>
            <a:r>
              <a:rPr lang="en-GB" sz="1600" dirty="0" err="1">
                <a:latin typeface="Vidaloka" panose="020B0604020202020204" charset="0"/>
              </a:rPr>
              <a:t>suppurativa</a:t>
            </a:r>
            <a:r>
              <a:rPr lang="en-GB" sz="1600" dirty="0">
                <a:latin typeface="Vidaloka" panose="020B0604020202020204" charset="0"/>
              </a:rPr>
              <a:t>.</a:t>
            </a:r>
          </a:p>
          <a:p>
            <a:r>
              <a:rPr lang="en-GB" sz="1600" dirty="0">
                <a:latin typeface="Vidaloka" panose="020B0604020202020204" charset="0"/>
              </a:rPr>
              <a:t>    -Anal fissure or fistula.</a:t>
            </a:r>
          </a:p>
          <a:p>
            <a:r>
              <a:rPr lang="en-GB" sz="1600" dirty="0">
                <a:latin typeface="Vidaloka" panose="020B0604020202020204" charset="0"/>
              </a:rPr>
              <a:t>    -Pelvic diseases (Tb, IBD) in case of </a:t>
            </a:r>
            <a:r>
              <a:rPr lang="en-GB" sz="1600" dirty="0" err="1">
                <a:latin typeface="Vidaloka" panose="020B0604020202020204" charset="0"/>
              </a:rPr>
              <a:t>supralevator</a:t>
            </a:r>
            <a:r>
              <a:rPr lang="en-GB" sz="1600" dirty="0">
                <a:latin typeface="Vidaloka" panose="020B0604020202020204" charset="0"/>
              </a:rPr>
              <a:t> abscess.</a:t>
            </a:r>
          </a:p>
          <a:p>
            <a:endParaRPr lang="en-GB" sz="1600" dirty="0">
              <a:latin typeface="Vidaloka" panose="020B0604020202020204" charset="0"/>
            </a:endParaRPr>
          </a:p>
        </p:txBody>
      </p:sp>
      <p:pic>
        <p:nvPicPr>
          <p:cNvPr id="5" name="Picture 4"/>
          <p:cNvPicPr>
            <a:picLocks noChangeAspect="1"/>
          </p:cNvPicPr>
          <p:nvPr/>
        </p:nvPicPr>
        <p:blipFill>
          <a:blip r:embed="rId2"/>
          <a:stretch>
            <a:fillRect/>
          </a:stretch>
        </p:blipFill>
        <p:spPr>
          <a:xfrm>
            <a:off x="1832756" y="2811509"/>
            <a:ext cx="4126255" cy="2022422"/>
          </a:xfrm>
          <a:prstGeom prst="rect">
            <a:avLst/>
          </a:prstGeom>
        </p:spPr>
      </p:pic>
      <p:pic>
        <p:nvPicPr>
          <p:cNvPr id="6" name="Picture 5"/>
          <p:cNvPicPr>
            <a:picLocks noChangeAspect="1"/>
          </p:cNvPicPr>
          <p:nvPr/>
        </p:nvPicPr>
        <p:blipFill>
          <a:blip r:embed="rId3"/>
          <a:stretch>
            <a:fillRect/>
          </a:stretch>
        </p:blipFill>
        <p:spPr>
          <a:xfrm>
            <a:off x="5959011" y="339048"/>
            <a:ext cx="3058768" cy="2877561"/>
          </a:xfrm>
          <a:prstGeom prst="rect">
            <a:avLst/>
          </a:prstGeom>
        </p:spPr>
      </p:pic>
    </p:spTree>
    <p:extLst>
      <p:ext uri="{BB962C8B-B14F-4D97-AF65-F5344CB8AC3E}">
        <p14:creationId xmlns:p14="http://schemas.microsoft.com/office/powerpoint/2010/main" val="3356865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50536" y="424446"/>
            <a:ext cx="6468763" cy="3942071"/>
          </a:xfrm>
        </p:spPr>
        <p:txBody>
          <a:bodyPr/>
          <a:lstStyle/>
          <a:p>
            <a:r>
              <a:rPr lang="en-US" sz="1600" dirty="0">
                <a:latin typeface="Vidaloka" panose="020B0604020202020204" charset="0"/>
              </a:rPr>
              <a:t>Management:</a:t>
            </a:r>
            <a:br>
              <a:rPr lang="en-US" sz="1600" dirty="0">
                <a:latin typeface="Vidaloka" panose="020B0604020202020204" charset="0"/>
              </a:rPr>
            </a:br>
            <a:r>
              <a:rPr lang="en-US" sz="1600" dirty="0">
                <a:latin typeface="Vidaloka" panose="020B0604020202020204" charset="0"/>
              </a:rPr>
              <a:t>-For acute </a:t>
            </a:r>
            <a:r>
              <a:rPr lang="en-US" sz="1600" dirty="0" err="1">
                <a:latin typeface="Vidaloka" panose="020B0604020202020204" charset="0"/>
              </a:rPr>
              <a:t>anorectal</a:t>
            </a:r>
            <a:r>
              <a:rPr lang="en-US" sz="1600" dirty="0">
                <a:latin typeface="Vidaloka" panose="020B0604020202020204" charset="0"/>
              </a:rPr>
              <a:t> abscess:</a:t>
            </a:r>
            <a:br>
              <a:rPr lang="en-US" sz="1600" dirty="0">
                <a:latin typeface="Vidaloka" panose="020B0604020202020204" charset="0"/>
              </a:rPr>
            </a:br>
            <a:r>
              <a:rPr lang="en-US" sz="1600" dirty="0">
                <a:latin typeface="Vidaloka" panose="020B0604020202020204" charset="0"/>
              </a:rPr>
              <a:t>-Primarily surgical, including:</a:t>
            </a:r>
            <a:br>
              <a:rPr lang="en-US" sz="1600" dirty="0">
                <a:latin typeface="Vidaloka" panose="020B0604020202020204" charset="0"/>
              </a:rPr>
            </a:br>
            <a:r>
              <a:rPr lang="en-US" sz="1600" dirty="0">
                <a:latin typeface="Vidaloka" panose="020B0604020202020204" charset="0"/>
              </a:rPr>
              <a:t> (1) Careful examination under anesthesia.</a:t>
            </a:r>
            <a:br>
              <a:rPr lang="en-US" sz="1600" dirty="0">
                <a:latin typeface="Vidaloka" panose="020B0604020202020204" charset="0"/>
              </a:rPr>
            </a:br>
            <a:r>
              <a:rPr lang="en-US" sz="1600" dirty="0">
                <a:latin typeface="Vidaloka" panose="020B0604020202020204" charset="0"/>
              </a:rPr>
              <a:t> (2) </a:t>
            </a:r>
            <a:r>
              <a:rPr lang="en-US" sz="1600" dirty="0" err="1">
                <a:latin typeface="Vidaloka" panose="020B0604020202020204" charset="0"/>
              </a:rPr>
              <a:t>Sigmoidoscopy</a:t>
            </a:r>
            <a:r>
              <a:rPr lang="en-US" sz="1600" dirty="0">
                <a:latin typeface="Vidaloka" panose="020B0604020202020204" charset="0"/>
              </a:rPr>
              <a:t>.</a:t>
            </a:r>
            <a:br>
              <a:rPr lang="en-US" sz="1600" dirty="0">
                <a:latin typeface="Vidaloka" panose="020B0604020202020204" charset="0"/>
              </a:rPr>
            </a:br>
            <a:r>
              <a:rPr lang="en-US" sz="1600" dirty="0">
                <a:latin typeface="Vidaloka" panose="020B0604020202020204" charset="0"/>
              </a:rPr>
              <a:t> (3) </a:t>
            </a:r>
            <a:r>
              <a:rPr lang="en-US" sz="1600" dirty="0" err="1">
                <a:latin typeface="Vidaloka" panose="020B0604020202020204" charset="0"/>
              </a:rPr>
              <a:t>Proctoscopy</a:t>
            </a:r>
            <a:r>
              <a:rPr lang="en-US" sz="1600" dirty="0">
                <a:latin typeface="Vidaloka" panose="020B0604020202020204" charset="0"/>
              </a:rPr>
              <a:t>.</a:t>
            </a:r>
            <a:br>
              <a:rPr lang="en-US" sz="1600" dirty="0">
                <a:latin typeface="Vidaloka" panose="020B0604020202020204" charset="0"/>
              </a:rPr>
            </a:br>
            <a:r>
              <a:rPr lang="en-US" sz="1600" dirty="0">
                <a:latin typeface="Vidaloka" panose="020B0604020202020204" charset="0"/>
              </a:rPr>
              <a:t>-Incision and adequate drainage of the pus.</a:t>
            </a:r>
          </a:p>
          <a:p>
            <a:r>
              <a:rPr lang="en-US" sz="1600" dirty="0">
                <a:latin typeface="Vidaloka" panose="020B0604020202020204" charset="0"/>
              </a:rPr>
              <a:t>     -For perianal and </a:t>
            </a:r>
            <a:r>
              <a:rPr lang="en-US" sz="1600" dirty="0" err="1">
                <a:latin typeface="Vidaloka" panose="020B0604020202020204" charset="0"/>
              </a:rPr>
              <a:t>ischiorectal</a:t>
            </a:r>
            <a:r>
              <a:rPr lang="en-US" sz="1600" dirty="0">
                <a:latin typeface="Vidaloka" panose="020B0604020202020204" charset="0"/>
              </a:rPr>
              <a:t> sepsis (with an incidence of 60% and 30%, respectively):</a:t>
            </a:r>
            <a:br>
              <a:rPr lang="en-US" sz="1600" dirty="0">
                <a:latin typeface="Vidaloka" panose="020B0604020202020204" charset="0"/>
              </a:rPr>
            </a:br>
            <a:r>
              <a:rPr lang="en-US" sz="1600" dirty="0">
                <a:latin typeface="Vidaloka" panose="020B0604020202020204" charset="0"/>
              </a:rPr>
              <a:t>     -Drainage is through the </a:t>
            </a:r>
            <a:r>
              <a:rPr lang="en-US" sz="1600" dirty="0" err="1">
                <a:latin typeface="Vidaloka" panose="020B0604020202020204" charset="0"/>
              </a:rPr>
              <a:t>perineal</a:t>
            </a:r>
            <a:r>
              <a:rPr lang="en-US" sz="1600" dirty="0">
                <a:latin typeface="Vidaloka" panose="020B0604020202020204" charset="0"/>
              </a:rPr>
              <a:t> skin.</a:t>
            </a:r>
            <a:br>
              <a:rPr lang="en-US" sz="1600" dirty="0">
                <a:latin typeface="Vidaloka" panose="020B0604020202020204" charset="0"/>
              </a:rPr>
            </a:br>
            <a:r>
              <a:rPr lang="en-US" sz="1600" dirty="0">
                <a:latin typeface="Vidaloka" panose="020B0604020202020204" charset="0"/>
              </a:rPr>
              <a:t>     -Usually through a cruciate incision over the most</a:t>
            </a:r>
          </a:p>
          <a:p>
            <a:r>
              <a:rPr lang="en-US" sz="1600" dirty="0">
                <a:latin typeface="Vidaloka" panose="020B0604020202020204" charset="0"/>
              </a:rPr>
              <a:t> fluctuant point.</a:t>
            </a:r>
            <a:br>
              <a:rPr lang="en-US" sz="1600" dirty="0">
                <a:latin typeface="Vidaloka" panose="020B0604020202020204" charset="0"/>
              </a:rPr>
            </a:br>
            <a:r>
              <a:rPr lang="en-US" sz="1600" dirty="0">
                <a:latin typeface="Vidaloka" panose="020B0604020202020204" charset="0"/>
              </a:rPr>
              <a:t>     -With excision of the skin edges to </a:t>
            </a:r>
            <a:r>
              <a:rPr lang="en-US" sz="1600" dirty="0" err="1">
                <a:latin typeface="Vidaloka" panose="020B0604020202020204" charset="0"/>
              </a:rPr>
              <a:t>deroof</a:t>
            </a:r>
            <a:r>
              <a:rPr lang="en-US" sz="1600" dirty="0">
                <a:latin typeface="Vidaloka" panose="020B0604020202020204" charset="0"/>
              </a:rPr>
              <a:t> the abscess.</a:t>
            </a:r>
          </a:p>
          <a:p>
            <a:r>
              <a:rPr lang="en-US" sz="1600" dirty="0">
                <a:latin typeface="Vidaloka" panose="020B0604020202020204" charset="0"/>
              </a:rPr>
              <a:t>     -To allow the healing form inside to outside.</a:t>
            </a:r>
            <a:br>
              <a:rPr lang="en-US" sz="1600" dirty="0">
                <a:latin typeface="Vidaloka" panose="020B0604020202020204" charset="0"/>
              </a:rPr>
            </a:br>
            <a:endParaRPr lang="en-US" sz="1600" dirty="0">
              <a:latin typeface="Vidaloka" panose="020B0604020202020204" charset="0"/>
            </a:endParaRPr>
          </a:p>
          <a:p>
            <a:endParaRPr lang="en-GB" sz="1600" dirty="0">
              <a:latin typeface="Vidaloka" panose="020B0604020202020204" charset="0"/>
            </a:endParaRPr>
          </a:p>
        </p:txBody>
      </p:sp>
      <p:pic>
        <p:nvPicPr>
          <p:cNvPr id="5" name="Picture 4"/>
          <p:cNvPicPr>
            <a:picLocks noChangeAspect="1"/>
          </p:cNvPicPr>
          <p:nvPr/>
        </p:nvPicPr>
        <p:blipFill>
          <a:blip r:embed="rId2"/>
          <a:stretch>
            <a:fillRect/>
          </a:stretch>
        </p:blipFill>
        <p:spPr>
          <a:xfrm>
            <a:off x="6400800" y="424446"/>
            <a:ext cx="2547991" cy="1717931"/>
          </a:xfrm>
          <a:prstGeom prst="rect">
            <a:avLst/>
          </a:prstGeom>
        </p:spPr>
      </p:pic>
    </p:spTree>
    <p:extLst>
      <p:ext uri="{BB962C8B-B14F-4D97-AF65-F5344CB8AC3E}">
        <p14:creationId xmlns:p14="http://schemas.microsoft.com/office/powerpoint/2010/main" val="1576169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84792" y="321704"/>
            <a:ext cx="7475630" cy="3849604"/>
          </a:xfrm>
        </p:spPr>
        <p:txBody>
          <a:bodyPr/>
          <a:lstStyle/>
          <a:p>
            <a:r>
              <a:rPr lang="en-US" sz="1600" dirty="0">
                <a:latin typeface="Vidaloka" panose="020B0604020202020204" charset="0"/>
              </a:rPr>
              <a:t>Management:</a:t>
            </a:r>
            <a:br>
              <a:rPr lang="en-US" sz="1600" dirty="0">
                <a:latin typeface="Vidaloka" panose="020B0604020202020204" charset="0"/>
              </a:rPr>
            </a:br>
            <a:r>
              <a:rPr lang="en-US" sz="1600" dirty="0">
                <a:latin typeface="Vidaloka" panose="020B0604020202020204" charset="0"/>
              </a:rPr>
              <a:t>-Pus is sent for microbiological culture (in </a:t>
            </a:r>
            <a:r>
              <a:rPr lang="en-US" sz="1600" dirty="0" err="1">
                <a:latin typeface="Vidaloka" panose="020B0604020202020204" charset="0"/>
              </a:rPr>
              <a:t>immunocompromised</a:t>
            </a:r>
            <a:r>
              <a:rPr lang="en-US" sz="1600" dirty="0">
                <a:latin typeface="Vidaloka" panose="020B0604020202020204" charset="0"/>
              </a:rPr>
              <a:t> patient) and tissue from the wall is sent for histological appraisal (suspicion of secondary causes or recurrence of abscess) to exclude specific causes.</a:t>
            </a:r>
            <a:br>
              <a:rPr lang="en-US" sz="1600" dirty="0">
                <a:latin typeface="Vidaloka" panose="020B0604020202020204" charset="0"/>
              </a:rPr>
            </a:br>
            <a:endParaRPr lang="en-US" sz="1600" dirty="0">
              <a:latin typeface="Vidaloka" panose="020B0604020202020204" charset="0"/>
            </a:endParaRPr>
          </a:p>
          <a:p>
            <a:r>
              <a:rPr lang="en-US" sz="1600" dirty="0">
                <a:latin typeface="Vidaloka" panose="020B0604020202020204" charset="0"/>
              </a:rPr>
              <a:t>     -With a finger in the </a:t>
            </a:r>
            <a:r>
              <a:rPr lang="en-US" sz="1600" dirty="0" err="1">
                <a:latin typeface="Vidaloka" panose="020B0604020202020204" charset="0"/>
              </a:rPr>
              <a:t>anorectum</a:t>
            </a:r>
            <a:r>
              <a:rPr lang="en-US" sz="1600" dirty="0">
                <a:latin typeface="Vidaloka" panose="020B0604020202020204" charset="0"/>
              </a:rPr>
              <a:t> to avoid creation of a false opening, the cavity is carefully  curetted.</a:t>
            </a:r>
            <a:br>
              <a:rPr lang="en-US" sz="1600" dirty="0">
                <a:latin typeface="Vidaloka" panose="020B0604020202020204" charset="0"/>
              </a:rPr>
            </a:br>
            <a:endParaRPr lang="en-US" sz="1600" dirty="0">
              <a:latin typeface="Vidaloka" panose="020B0604020202020204" charset="0"/>
            </a:endParaRPr>
          </a:p>
          <a:p>
            <a:r>
              <a:rPr lang="en-US" sz="1600" dirty="0">
                <a:latin typeface="Vidaloka" panose="020B0604020202020204" charset="0"/>
              </a:rPr>
              <a:t>     -prophylactic antibiotics and Therapeutic antibiotics that prescribed if there is surrounding cellulitis and especially in those less resistant to infection, such as diabetics.</a:t>
            </a:r>
          </a:p>
          <a:p>
            <a:endParaRPr lang="en-GB" sz="1600" dirty="0">
              <a:latin typeface="Vidaloka" panose="020B0604020202020204" charset="0"/>
            </a:endParaRPr>
          </a:p>
        </p:txBody>
      </p:sp>
    </p:spTree>
    <p:extLst>
      <p:ext uri="{BB962C8B-B14F-4D97-AF65-F5344CB8AC3E}">
        <p14:creationId xmlns:p14="http://schemas.microsoft.com/office/powerpoint/2010/main" val="1370953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25" y="445024"/>
            <a:ext cx="6745813" cy="2144063"/>
          </a:xfrm>
        </p:spPr>
        <p:txBody>
          <a:bodyPr/>
          <a:lstStyle/>
          <a:p>
            <a:r>
              <a:rPr lang="en-US" sz="1400" dirty="0"/>
              <a:t>Complications:</a:t>
            </a:r>
            <a:br>
              <a:rPr lang="en-US" sz="1400" dirty="0"/>
            </a:br>
            <a:br>
              <a:rPr lang="en-US" sz="1400" dirty="0"/>
            </a:br>
            <a:r>
              <a:rPr lang="en-US" sz="1400" dirty="0"/>
              <a:t>     -Spreading of infection into other tissues.</a:t>
            </a:r>
            <a:br>
              <a:rPr lang="en-US" sz="1400" dirty="0"/>
            </a:br>
            <a:br>
              <a:rPr lang="en-US" sz="1400" dirty="0"/>
            </a:br>
            <a:r>
              <a:rPr lang="en-US" sz="1400" dirty="0"/>
              <a:t>     -Development of a fistula.</a:t>
            </a:r>
            <a:br>
              <a:rPr lang="en-US" sz="1400" dirty="0"/>
            </a:br>
            <a:endParaRPr lang="en-GB" sz="1400" dirty="0"/>
          </a:p>
        </p:txBody>
      </p:sp>
      <p:pic>
        <p:nvPicPr>
          <p:cNvPr id="3" name="Picture 2"/>
          <p:cNvPicPr>
            <a:picLocks noChangeAspect="1"/>
          </p:cNvPicPr>
          <p:nvPr/>
        </p:nvPicPr>
        <p:blipFill>
          <a:blip r:embed="rId2"/>
          <a:stretch>
            <a:fillRect/>
          </a:stretch>
        </p:blipFill>
        <p:spPr>
          <a:xfrm>
            <a:off x="4086131" y="1617228"/>
            <a:ext cx="4395878" cy="2706935"/>
          </a:xfrm>
          <a:prstGeom prst="rect">
            <a:avLst/>
          </a:prstGeom>
        </p:spPr>
      </p:pic>
    </p:spTree>
    <p:extLst>
      <p:ext uri="{BB962C8B-B14F-4D97-AF65-F5344CB8AC3E}">
        <p14:creationId xmlns:p14="http://schemas.microsoft.com/office/powerpoint/2010/main" val="2407575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28135" y="1376737"/>
            <a:ext cx="1993186" cy="1169551"/>
          </a:xfrm>
          <a:prstGeom prst="rect">
            <a:avLst/>
          </a:prstGeom>
        </p:spPr>
        <p:txBody>
          <a:bodyPr wrap="square">
            <a:spAutoFit/>
          </a:bodyPr>
          <a:lstStyle/>
          <a:p>
            <a:pPr lvl="0"/>
            <a:r>
              <a:rPr lang="en" sz="7000" dirty="0">
                <a:latin typeface="Vidaloka" panose="020B0604020202020204" charset="0"/>
              </a:rPr>
              <a:t>03</a:t>
            </a:r>
          </a:p>
        </p:txBody>
      </p:sp>
      <p:sp>
        <p:nvSpPr>
          <p:cNvPr id="6" name="Rectangle 5"/>
          <p:cNvSpPr/>
          <p:nvPr/>
        </p:nvSpPr>
        <p:spPr>
          <a:xfrm>
            <a:off x="2222584" y="2674716"/>
            <a:ext cx="3941910" cy="800219"/>
          </a:xfrm>
          <a:prstGeom prst="rect">
            <a:avLst/>
          </a:prstGeom>
        </p:spPr>
        <p:txBody>
          <a:bodyPr wrap="square">
            <a:spAutoFit/>
          </a:bodyPr>
          <a:lstStyle/>
          <a:p>
            <a:pPr lvl="0" algn="ctr">
              <a:buSzPts val="2100"/>
            </a:pPr>
            <a:r>
              <a:rPr lang="en-US" sz="3200" dirty="0" err="1">
                <a:latin typeface="Vidaloka"/>
                <a:sym typeface="Vidaloka"/>
              </a:rPr>
              <a:t>Proctalgia</a:t>
            </a:r>
            <a:r>
              <a:rPr lang="en-US" sz="3200" dirty="0">
                <a:latin typeface="Vidaloka"/>
                <a:sym typeface="Vidaloka"/>
              </a:rPr>
              <a:t> </a:t>
            </a:r>
            <a:r>
              <a:rPr lang="en-US" sz="3200" dirty="0" err="1">
                <a:latin typeface="Vidaloka"/>
                <a:sym typeface="Vidaloka"/>
              </a:rPr>
              <a:t>Fugax</a:t>
            </a:r>
            <a:endParaRPr lang="en-US" sz="3200" dirty="0">
              <a:latin typeface="Vidaloka"/>
              <a:sym typeface="Vidaloka"/>
            </a:endParaRPr>
          </a:p>
          <a:p>
            <a:endParaRPr lang="en-GB" dirty="0"/>
          </a:p>
        </p:txBody>
      </p:sp>
      <p:sp>
        <p:nvSpPr>
          <p:cNvPr id="2" name="TextBox 1"/>
          <p:cNvSpPr txBox="1"/>
          <p:nvPr/>
        </p:nvSpPr>
        <p:spPr>
          <a:xfrm>
            <a:off x="462337" y="4304872"/>
            <a:ext cx="2373330" cy="338554"/>
          </a:xfrm>
          <a:prstGeom prst="rect">
            <a:avLst/>
          </a:prstGeom>
          <a:noFill/>
        </p:spPr>
        <p:txBody>
          <a:bodyPr wrap="square" rtlCol="0">
            <a:spAutoFit/>
          </a:bodyPr>
          <a:lstStyle/>
          <a:p>
            <a:r>
              <a:rPr lang="en-US" sz="1600" dirty="0">
                <a:latin typeface="Vidaloka" panose="020B0604020202020204" charset="0"/>
              </a:rPr>
              <a:t>Mohammad </a:t>
            </a:r>
            <a:r>
              <a:rPr lang="en-US" sz="1600" dirty="0" err="1">
                <a:latin typeface="Vidaloka" panose="020B0604020202020204" charset="0"/>
              </a:rPr>
              <a:t>Saraireh</a:t>
            </a:r>
            <a:r>
              <a:rPr lang="en-US" sz="1600" dirty="0">
                <a:latin typeface="Vidaloka" panose="020B0604020202020204" charset="0"/>
              </a:rPr>
              <a:t> </a:t>
            </a:r>
            <a:endParaRPr lang="en-GB" sz="1600" dirty="0">
              <a:latin typeface="Vidaloka" panose="020B0604020202020204" charset="0"/>
            </a:endParaRPr>
          </a:p>
        </p:txBody>
      </p:sp>
    </p:spTree>
    <p:extLst>
      <p:ext uri="{BB962C8B-B14F-4D97-AF65-F5344CB8AC3E}">
        <p14:creationId xmlns:p14="http://schemas.microsoft.com/office/powerpoint/2010/main" val="3008111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2"/>
          <p:cNvSpPr txBox="1">
            <a:spLocks noGrp="1"/>
          </p:cNvSpPr>
          <p:nvPr>
            <p:ph type="title"/>
          </p:nvPr>
        </p:nvSpPr>
        <p:spPr>
          <a:xfrm>
            <a:off x="2313856" y="2948682"/>
            <a:ext cx="4199960" cy="762458"/>
          </a:xfrm>
          <a:prstGeom prst="rect">
            <a:avLst/>
          </a:prstGeom>
        </p:spPr>
        <p:txBody>
          <a:bodyPr spcFirstLastPara="1" wrap="square" lIns="91425" tIns="91425" rIns="91425" bIns="91425" anchor="ctr" anchorCtr="0">
            <a:noAutofit/>
          </a:bodyPr>
          <a:lstStyle/>
          <a:p>
            <a:r>
              <a:rPr lang="en-US" sz="2400" dirty="0"/>
              <a:t>General anatomy of the anal canal &amp; examination of the anus</a:t>
            </a:r>
            <a:br>
              <a:rPr lang="en-US" sz="1800" dirty="0"/>
            </a:br>
            <a:endParaRPr sz="1800" dirty="0"/>
          </a:p>
        </p:txBody>
      </p:sp>
      <p:sp>
        <p:nvSpPr>
          <p:cNvPr id="298" name="Google Shape;298;p42"/>
          <p:cNvSpPr txBox="1">
            <a:spLocks noGrp="1"/>
          </p:cNvSpPr>
          <p:nvPr>
            <p:ph type="title" idx="2"/>
          </p:nvPr>
        </p:nvSpPr>
        <p:spPr>
          <a:xfrm>
            <a:off x="3746550" y="1478925"/>
            <a:ext cx="1650900" cy="97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 name="Subtitle 1"/>
          <p:cNvSpPr>
            <a:spLocks noGrp="1"/>
          </p:cNvSpPr>
          <p:nvPr>
            <p:ph type="subTitle" idx="1"/>
          </p:nvPr>
        </p:nvSpPr>
        <p:spPr>
          <a:xfrm>
            <a:off x="-1078523" y="4215040"/>
            <a:ext cx="4561200" cy="393000"/>
          </a:xfrm>
        </p:spPr>
        <p:txBody>
          <a:bodyPr/>
          <a:lstStyle/>
          <a:p>
            <a:r>
              <a:rPr lang="en-US" sz="1600" dirty="0">
                <a:latin typeface="Vidaloka" panose="020B0604020202020204" charset="0"/>
              </a:rPr>
              <a:t>Ahmad </a:t>
            </a:r>
            <a:r>
              <a:rPr lang="en-US" sz="1600" dirty="0" err="1">
                <a:latin typeface="Vidaloka" panose="020B0604020202020204" charset="0"/>
              </a:rPr>
              <a:t>Alharazneh</a:t>
            </a:r>
            <a:endParaRPr lang="en-GB" sz="1600" dirty="0">
              <a:latin typeface="Vidaloka" panose="020B060402020202020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742" y="794347"/>
            <a:ext cx="7717500" cy="2729690"/>
          </a:xfrm>
        </p:spPr>
        <p:txBody>
          <a:bodyPr/>
          <a:lstStyle/>
          <a:p>
            <a:r>
              <a:rPr lang="en-US" sz="1600" dirty="0"/>
              <a:t>It is a condition that is characterized by attacks of severe pain arising in the rectum , it recurs at irregular intervals and its unrelated to organic disease .</a:t>
            </a:r>
            <a:br>
              <a:rPr lang="en-US" sz="1600" dirty="0"/>
            </a:br>
            <a:br>
              <a:rPr lang="en-US" sz="1600" dirty="0"/>
            </a:br>
            <a:r>
              <a:rPr lang="en-US" sz="1600" dirty="0"/>
              <a:t>It may follow straining at stool , sudden explosive bowel action or ejaculation .</a:t>
            </a:r>
            <a:br>
              <a:rPr lang="en-US" sz="1600" dirty="0"/>
            </a:br>
            <a:br>
              <a:rPr lang="en-US" sz="1600" dirty="0"/>
            </a:br>
            <a:r>
              <a:rPr lang="en-US" sz="1600" dirty="0"/>
              <a:t>It seems to occur more commonly in patients that suffer from anxiety or undue stress and it is also said to affect young doctors </a:t>
            </a:r>
            <a:br>
              <a:rPr lang="en-US" sz="1600" dirty="0"/>
            </a:br>
            <a:endParaRPr lang="en-GB" sz="1600" dirty="0"/>
          </a:p>
        </p:txBody>
      </p:sp>
    </p:spTree>
    <p:extLst>
      <p:ext uri="{BB962C8B-B14F-4D97-AF65-F5344CB8AC3E}">
        <p14:creationId xmlns:p14="http://schemas.microsoft.com/office/powerpoint/2010/main" val="1955202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25" y="445024"/>
            <a:ext cx="7717500" cy="3315317"/>
          </a:xfrm>
        </p:spPr>
        <p:txBody>
          <a:bodyPr/>
          <a:lstStyle/>
          <a:p>
            <a:r>
              <a:rPr lang="en-US" sz="2400" dirty="0"/>
              <a:t>Symptoms</a:t>
            </a:r>
            <a:r>
              <a:rPr lang="en-US" sz="1600" dirty="0"/>
              <a:t> :</a:t>
            </a:r>
            <a:br>
              <a:rPr lang="en-US" sz="1600" dirty="0"/>
            </a:br>
            <a:br>
              <a:rPr lang="en-US" sz="1600" dirty="0"/>
            </a:br>
            <a:br>
              <a:rPr lang="en-US" sz="1600" dirty="0"/>
            </a:br>
            <a:r>
              <a:rPr lang="en-US" sz="1600" dirty="0"/>
              <a:t>The pain is described as a cramp like pain in the rectum and often occurs when the patient is in his bed at night and may wake the patient from sleep , and it usually lasts for a few minutes then disappears spontaneously .</a:t>
            </a:r>
            <a:br>
              <a:rPr lang="en-US" sz="1600" dirty="0"/>
            </a:br>
            <a:br>
              <a:rPr lang="en-US" sz="1600" dirty="0"/>
            </a:br>
            <a:r>
              <a:rPr lang="en-US" sz="1600" dirty="0"/>
              <a:t>The pain maybe unbearable and it is possibly caused by a segmental cramp in the </a:t>
            </a:r>
            <a:r>
              <a:rPr lang="en-US" sz="1600" dirty="0" err="1"/>
              <a:t>pubococcygeus</a:t>
            </a:r>
            <a:r>
              <a:rPr lang="en-US" sz="1600" dirty="0"/>
              <a:t> muscle.</a:t>
            </a:r>
            <a:br>
              <a:rPr lang="en-US" sz="1600" dirty="0"/>
            </a:br>
            <a:br>
              <a:rPr lang="en-US" sz="1600" dirty="0"/>
            </a:br>
            <a:r>
              <a:rPr lang="en-US" sz="1600" dirty="0"/>
              <a:t>There is no </a:t>
            </a:r>
            <a:r>
              <a:rPr lang="en-US" sz="1600" dirty="0" err="1"/>
              <a:t>defenitve</a:t>
            </a:r>
            <a:r>
              <a:rPr lang="en-US" sz="1600" dirty="0"/>
              <a:t> cure for this condition but is fortunately it is harmless and subsides gradually . </a:t>
            </a:r>
            <a:br>
              <a:rPr lang="en-US" sz="1600" dirty="0"/>
            </a:br>
            <a:endParaRPr lang="en-GB" sz="1600" dirty="0"/>
          </a:p>
        </p:txBody>
      </p:sp>
    </p:spTree>
    <p:extLst>
      <p:ext uri="{BB962C8B-B14F-4D97-AF65-F5344CB8AC3E}">
        <p14:creationId xmlns:p14="http://schemas.microsoft.com/office/powerpoint/2010/main" val="3560557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25" y="445025"/>
            <a:ext cx="7717500" cy="3798202"/>
          </a:xfrm>
        </p:spPr>
        <p:txBody>
          <a:bodyPr/>
          <a:lstStyle/>
          <a:p>
            <a:r>
              <a:rPr lang="en-US" sz="2400" dirty="0" err="1"/>
              <a:t>Leavator</a:t>
            </a:r>
            <a:r>
              <a:rPr lang="en-US" sz="2400" dirty="0"/>
              <a:t> </a:t>
            </a:r>
            <a:r>
              <a:rPr lang="en-US" sz="2400" dirty="0" err="1"/>
              <a:t>ani</a:t>
            </a:r>
            <a:r>
              <a:rPr lang="en-US" sz="2400" dirty="0"/>
              <a:t> syndrome </a:t>
            </a:r>
            <a:br>
              <a:rPr lang="en-US" sz="1600" dirty="0"/>
            </a:br>
            <a:br>
              <a:rPr lang="en-US" sz="1600" dirty="0"/>
            </a:br>
            <a:br>
              <a:rPr lang="en-US" sz="1600" dirty="0"/>
            </a:br>
            <a:r>
              <a:rPr lang="en-US" sz="1600" dirty="0"/>
              <a:t>It is a more chronic form of the disease (</a:t>
            </a:r>
            <a:r>
              <a:rPr lang="en-US" sz="1600" dirty="0" err="1"/>
              <a:t>Proctalgia</a:t>
            </a:r>
            <a:r>
              <a:rPr lang="en-US" sz="1600" dirty="0"/>
              <a:t> </a:t>
            </a:r>
            <a:r>
              <a:rPr lang="en-US" sz="1600" dirty="0" err="1"/>
              <a:t>Fugax</a:t>
            </a:r>
            <a:r>
              <a:rPr lang="en-US" sz="1600" dirty="0"/>
              <a:t>) and can be associated with severe </a:t>
            </a:r>
            <a:r>
              <a:rPr lang="en-US" sz="1600" dirty="0" err="1"/>
              <a:t>evacuatory</a:t>
            </a:r>
            <a:r>
              <a:rPr lang="en-US" sz="1600" dirty="0"/>
              <a:t> dysfunction .</a:t>
            </a:r>
            <a:br>
              <a:rPr lang="en-US" sz="1600" dirty="0"/>
            </a:br>
            <a:r>
              <a:rPr lang="en-US" sz="1600" dirty="0"/>
              <a:t>The symptoms of </a:t>
            </a:r>
            <a:r>
              <a:rPr lang="en-US" sz="1600" dirty="0" err="1"/>
              <a:t>levator</a:t>
            </a:r>
            <a:r>
              <a:rPr lang="en-US" sz="1600" dirty="0"/>
              <a:t> </a:t>
            </a:r>
            <a:r>
              <a:rPr lang="en-US" sz="1600" dirty="0" err="1"/>
              <a:t>ani</a:t>
            </a:r>
            <a:r>
              <a:rPr lang="en-US" sz="1600" dirty="0"/>
              <a:t> syndrome include pain high in the rectum that may be:</a:t>
            </a:r>
            <a:br>
              <a:rPr lang="en-US" sz="1600" dirty="0"/>
            </a:br>
            <a:r>
              <a:rPr lang="en-US" sz="1600" dirty="0"/>
              <a:t>irregular and spontaneous</a:t>
            </a:r>
            <a:br>
              <a:rPr lang="en-US" sz="1600" dirty="0"/>
            </a:br>
            <a:r>
              <a:rPr lang="en-US" sz="1600" dirty="0"/>
              <a:t>less than 20 minutes in duration</a:t>
            </a:r>
            <a:br>
              <a:rPr lang="en-US" sz="1600" dirty="0"/>
            </a:br>
            <a:r>
              <a:rPr lang="en-US" sz="1600" dirty="0"/>
              <a:t>a dull ache</a:t>
            </a:r>
            <a:br>
              <a:rPr lang="en-US" sz="1600" dirty="0"/>
            </a:br>
            <a:r>
              <a:rPr lang="en-US" sz="1600" dirty="0"/>
              <a:t>a sense of pressure in the rectum</a:t>
            </a:r>
            <a:br>
              <a:rPr lang="en-US" sz="1600" dirty="0"/>
            </a:br>
            <a:r>
              <a:rPr lang="en-US" sz="1600" dirty="0"/>
              <a:t>felt when sitting</a:t>
            </a:r>
            <a:br>
              <a:rPr lang="en-US" sz="1600" dirty="0"/>
            </a:br>
            <a:r>
              <a:rPr lang="en-US" sz="1600" dirty="0"/>
              <a:t>relieved when standing or lying down</a:t>
            </a:r>
            <a:br>
              <a:rPr lang="en-US" sz="1600" dirty="0"/>
            </a:br>
            <a:r>
              <a:rPr lang="en-US" sz="1600" dirty="0"/>
              <a:t>unrelated to bowel movements</a:t>
            </a:r>
            <a:br>
              <a:rPr lang="en-US" sz="1600" dirty="0"/>
            </a:br>
            <a:r>
              <a:rPr lang="en-US" sz="1600" dirty="0"/>
              <a:t>severe enough to interrupt sleep</a:t>
            </a:r>
            <a:br>
              <a:rPr lang="en-US" sz="1600" dirty="0"/>
            </a:br>
            <a:endParaRPr lang="en-GB" sz="1600" dirty="0"/>
          </a:p>
        </p:txBody>
      </p:sp>
    </p:spTree>
    <p:extLst>
      <p:ext uri="{BB962C8B-B14F-4D97-AF65-F5344CB8AC3E}">
        <p14:creationId xmlns:p14="http://schemas.microsoft.com/office/powerpoint/2010/main" val="3657595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25" y="445025"/>
            <a:ext cx="7717500" cy="3900944"/>
          </a:xfrm>
        </p:spPr>
        <p:txBody>
          <a:bodyPr/>
          <a:lstStyle/>
          <a:p>
            <a:r>
              <a:rPr lang="en-US" sz="2400" dirty="0"/>
              <a:t>Management of </a:t>
            </a:r>
            <a:r>
              <a:rPr lang="en-US" sz="2400" dirty="0" err="1"/>
              <a:t>proctalgia</a:t>
            </a:r>
            <a:r>
              <a:rPr lang="en-US" sz="2400" dirty="0"/>
              <a:t> </a:t>
            </a:r>
            <a:r>
              <a:rPr lang="en-US" sz="2400" dirty="0" err="1"/>
              <a:t>fugax</a:t>
            </a:r>
            <a:br>
              <a:rPr lang="en-US" sz="1600" dirty="0"/>
            </a:br>
            <a:br>
              <a:rPr lang="en-US" sz="1600" dirty="0"/>
            </a:br>
            <a:br>
              <a:rPr lang="en-US" sz="1600" dirty="0"/>
            </a:br>
            <a:br>
              <a:rPr lang="en-US" sz="1600" dirty="0"/>
            </a:br>
            <a:r>
              <a:rPr lang="en-US" sz="1600" dirty="0"/>
              <a:t>If the patients have frequent attacks they may benefit from </a:t>
            </a:r>
            <a:r>
              <a:rPr lang="en-US" sz="1600" dirty="0" err="1"/>
              <a:t>amitryptiline</a:t>
            </a:r>
            <a:r>
              <a:rPr lang="en-US" sz="1600" dirty="0"/>
              <a:t>(TCA).</a:t>
            </a:r>
            <a:br>
              <a:rPr lang="en-US" sz="1600" dirty="0"/>
            </a:br>
            <a:r>
              <a:rPr lang="en-US" sz="1600" dirty="0"/>
              <a:t>Salbutamol inhalers have been suggested as a treatment for acute attacks. </a:t>
            </a:r>
            <a:br>
              <a:rPr lang="en-US" sz="1600" dirty="0"/>
            </a:br>
            <a:r>
              <a:rPr lang="en-US" sz="1600" dirty="0"/>
              <a:t>But there is no definitive cure for this condition .</a:t>
            </a:r>
            <a:br>
              <a:rPr lang="en-US" sz="1600" dirty="0"/>
            </a:br>
            <a:r>
              <a:rPr lang="en-US" sz="1600" dirty="0"/>
              <a:t>Some surgeons tried severing the </a:t>
            </a:r>
            <a:r>
              <a:rPr lang="en-US" sz="1600" dirty="0" err="1"/>
              <a:t>puborectalis</a:t>
            </a:r>
            <a:r>
              <a:rPr lang="en-US" sz="1600" dirty="0"/>
              <a:t> muscle but this can cause incontinence and should never be done .</a:t>
            </a:r>
            <a:br>
              <a:rPr lang="en-US" sz="1600" dirty="0"/>
            </a:br>
            <a:endParaRPr lang="en-GB" sz="1600" dirty="0"/>
          </a:p>
        </p:txBody>
      </p:sp>
    </p:spTree>
    <p:extLst>
      <p:ext uri="{BB962C8B-B14F-4D97-AF65-F5344CB8AC3E}">
        <p14:creationId xmlns:p14="http://schemas.microsoft.com/office/powerpoint/2010/main" val="3897777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3"/>
          </p:nvPr>
        </p:nvSpPr>
        <p:spPr>
          <a:xfrm>
            <a:off x="2177410" y="1530850"/>
            <a:ext cx="2302122" cy="699729"/>
          </a:xfrm>
        </p:spPr>
        <p:txBody>
          <a:bodyPr/>
          <a:lstStyle/>
          <a:p>
            <a:r>
              <a:rPr lang="en-US" sz="7000" dirty="0"/>
              <a:t>04</a:t>
            </a:r>
            <a:endParaRPr lang="en-GB" sz="7000" dirty="0"/>
          </a:p>
        </p:txBody>
      </p:sp>
      <p:sp>
        <p:nvSpPr>
          <p:cNvPr id="5" name="Subtitle 4"/>
          <p:cNvSpPr>
            <a:spLocks noGrp="1"/>
          </p:cNvSpPr>
          <p:nvPr>
            <p:ph type="subTitle" idx="4"/>
          </p:nvPr>
        </p:nvSpPr>
        <p:spPr>
          <a:xfrm>
            <a:off x="2320770" y="2729632"/>
            <a:ext cx="2888227" cy="1071805"/>
          </a:xfrm>
        </p:spPr>
        <p:txBody>
          <a:bodyPr/>
          <a:lstStyle/>
          <a:p>
            <a:pPr marL="0" lvl="0" indent="0">
              <a:buClr>
                <a:srgbClr val="000000"/>
              </a:buClr>
              <a:buSzPts val="2100"/>
            </a:pPr>
            <a:r>
              <a:rPr lang="en-US" sz="2400" dirty="0">
                <a:solidFill>
                  <a:srgbClr val="000000"/>
                </a:solidFill>
                <a:latin typeface="Vidaloka"/>
                <a:sym typeface="Vidaloka"/>
              </a:rPr>
              <a:t>Complicated hemorrhoids</a:t>
            </a:r>
          </a:p>
          <a:p>
            <a:endParaRPr lang="en-GB" dirty="0"/>
          </a:p>
        </p:txBody>
      </p:sp>
      <p:sp>
        <p:nvSpPr>
          <p:cNvPr id="2" name="TextBox 1"/>
          <p:cNvSpPr txBox="1"/>
          <p:nvPr/>
        </p:nvSpPr>
        <p:spPr>
          <a:xfrm>
            <a:off x="719191" y="4008102"/>
            <a:ext cx="2434975" cy="584775"/>
          </a:xfrm>
          <a:prstGeom prst="rect">
            <a:avLst/>
          </a:prstGeom>
          <a:noFill/>
        </p:spPr>
        <p:txBody>
          <a:bodyPr wrap="square" rtlCol="0">
            <a:spAutoFit/>
          </a:bodyPr>
          <a:lstStyle/>
          <a:p>
            <a:r>
              <a:rPr lang="en-US" sz="1600" dirty="0" err="1">
                <a:latin typeface="Vidaloka" panose="020B0604020202020204" charset="0"/>
              </a:rPr>
              <a:t>Sereen</a:t>
            </a:r>
            <a:r>
              <a:rPr lang="en-US" sz="1600" dirty="0">
                <a:latin typeface="Vidaloka" panose="020B0604020202020204" charset="0"/>
              </a:rPr>
              <a:t> </a:t>
            </a:r>
            <a:r>
              <a:rPr lang="en-US" sz="1600" dirty="0" err="1">
                <a:latin typeface="Vidaloka" panose="020B0604020202020204" charset="0"/>
              </a:rPr>
              <a:t>Khasawneh</a:t>
            </a:r>
            <a:r>
              <a:rPr lang="en-US" sz="1600" dirty="0">
                <a:latin typeface="Vidaloka" panose="020B0604020202020204" charset="0"/>
              </a:rPr>
              <a:t> </a:t>
            </a:r>
          </a:p>
          <a:p>
            <a:r>
              <a:rPr lang="en-US" sz="1600" dirty="0">
                <a:latin typeface="Vidaloka" panose="020B0604020202020204" charset="0"/>
              </a:rPr>
              <a:t>Rand </a:t>
            </a:r>
            <a:r>
              <a:rPr lang="en-US" sz="1600" dirty="0" err="1">
                <a:latin typeface="Vidaloka" panose="020B0604020202020204" charset="0"/>
              </a:rPr>
              <a:t>Abuali</a:t>
            </a:r>
            <a:endParaRPr lang="en-GB" sz="1600" dirty="0">
              <a:latin typeface="Vidaloka" panose="020B0604020202020204" charset="0"/>
            </a:endParaRPr>
          </a:p>
        </p:txBody>
      </p:sp>
    </p:spTree>
    <p:extLst>
      <p:ext uri="{BB962C8B-B14F-4D97-AF65-F5344CB8AC3E}">
        <p14:creationId xmlns:p14="http://schemas.microsoft.com/office/powerpoint/2010/main" val="847367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65770" y="1181528"/>
            <a:ext cx="7180254" cy="3317933"/>
          </a:xfrm>
          <a:prstGeom prst="rect">
            <a:avLst/>
          </a:prstGeom>
        </p:spPr>
      </p:pic>
      <p:sp>
        <p:nvSpPr>
          <p:cNvPr id="10" name="Rectangle 9"/>
          <p:cNvSpPr/>
          <p:nvPr/>
        </p:nvSpPr>
        <p:spPr>
          <a:xfrm>
            <a:off x="698793" y="465772"/>
            <a:ext cx="2558115" cy="584775"/>
          </a:xfrm>
          <a:prstGeom prst="rect">
            <a:avLst/>
          </a:prstGeom>
        </p:spPr>
        <p:txBody>
          <a:bodyPr wrap="square">
            <a:spAutoFit/>
          </a:bodyPr>
          <a:lstStyle/>
          <a:p>
            <a:r>
              <a:rPr lang="en-GB" sz="3200" dirty="0" err="1">
                <a:latin typeface="Vidaloka" panose="020B0604020202020204" charset="0"/>
              </a:rPr>
              <a:t>Hemorrhoid</a:t>
            </a:r>
            <a:endParaRPr lang="en-GB" sz="3200" dirty="0">
              <a:latin typeface="Vidaloka" panose="020B0604020202020204" charset="0"/>
            </a:endParaRPr>
          </a:p>
        </p:txBody>
      </p:sp>
    </p:spTree>
    <p:extLst>
      <p:ext uri="{BB962C8B-B14F-4D97-AF65-F5344CB8AC3E}">
        <p14:creationId xmlns:p14="http://schemas.microsoft.com/office/powerpoint/2010/main" val="1209512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724" y="753048"/>
            <a:ext cx="4064347" cy="3676077"/>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753048"/>
            <a:ext cx="4041774" cy="358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614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924" y="1171278"/>
            <a:ext cx="6364841" cy="2800767"/>
          </a:xfrm>
          <a:prstGeom prst="rect">
            <a:avLst/>
          </a:prstGeom>
        </p:spPr>
        <p:txBody>
          <a:bodyPr wrap="square">
            <a:spAutoFit/>
          </a:bodyPr>
          <a:lstStyle/>
          <a:p>
            <a:r>
              <a:rPr lang="en-US" sz="1600" dirty="0">
                <a:latin typeface="Vidaloka" panose="020B0604020202020204" charset="0"/>
              </a:rPr>
              <a:t>Normal structure in </a:t>
            </a:r>
            <a:r>
              <a:rPr lang="en-US" sz="1600" dirty="0" err="1">
                <a:latin typeface="Vidaloka" panose="020B0604020202020204" charset="0"/>
              </a:rPr>
              <a:t>anorectal</a:t>
            </a:r>
            <a:r>
              <a:rPr lang="en-US" sz="1600" dirty="0">
                <a:latin typeface="Vidaloka" panose="020B0604020202020204" charset="0"/>
              </a:rPr>
              <a:t> part </a:t>
            </a:r>
          </a:p>
          <a:p>
            <a:endParaRPr lang="en-US" sz="1600" dirty="0">
              <a:latin typeface="Vidaloka" panose="020B0604020202020204" charset="0"/>
            </a:endParaRPr>
          </a:p>
          <a:p>
            <a:r>
              <a:rPr lang="en-US" sz="1600" dirty="0">
                <a:latin typeface="Vidaloka" panose="020B0604020202020204" charset="0"/>
              </a:rPr>
              <a:t>cushions of </a:t>
            </a:r>
            <a:r>
              <a:rPr lang="en-US" sz="1600" dirty="0" err="1">
                <a:latin typeface="Vidaloka" panose="020B0604020202020204" charset="0"/>
              </a:rPr>
              <a:t>submucosal</a:t>
            </a:r>
            <a:r>
              <a:rPr lang="en-US" sz="1600" dirty="0">
                <a:latin typeface="Vidaloka" panose="020B0604020202020204" charset="0"/>
              </a:rPr>
              <a:t> tissue containing </a:t>
            </a:r>
            <a:r>
              <a:rPr lang="en-US" sz="1600" dirty="0" err="1">
                <a:latin typeface="Vidaloka" panose="020B0604020202020204" charset="0"/>
              </a:rPr>
              <a:t>venules</a:t>
            </a:r>
            <a:r>
              <a:rPr lang="en-US" sz="1600" dirty="0">
                <a:latin typeface="Vidaloka" panose="020B0604020202020204" charset="0"/>
              </a:rPr>
              <a:t>, arterioles, and smooth-muscle fibers that are in the anal canal (lower rectum)</a:t>
            </a:r>
          </a:p>
          <a:p>
            <a:endParaRPr lang="en-US" sz="1600" dirty="0">
              <a:latin typeface="Vidaloka" panose="020B0604020202020204" charset="0"/>
            </a:endParaRPr>
          </a:p>
          <a:p>
            <a:r>
              <a:rPr lang="en-US" sz="1600" dirty="0">
                <a:latin typeface="Vidaloka" panose="020B0604020202020204" charset="0"/>
              </a:rPr>
              <a:t>3, 7 and 11 o’clock positions (with the patient in the lithotomy position).</a:t>
            </a:r>
          </a:p>
          <a:p>
            <a:endParaRPr lang="en-US" sz="1600" dirty="0">
              <a:latin typeface="Vidaloka" panose="020B0604020202020204" charset="0"/>
            </a:endParaRPr>
          </a:p>
          <a:p>
            <a:endParaRPr lang="en-US" sz="1600" dirty="0">
              <a:latin typeface="Vidaloka" panose="020B0604020202020204" charset="0"/>
            </a:endParaRPr>
          </a:p>
          <a:p>
            <a:r>
              <a:rPr lang="en-US" sz="1600" dirty="0">
                <a:latin typeface="Vidaloka" panose="020B0604020202020204" charset="0"/>
              </a:rPr>
              <a:t>Hemorrhoid help to control anal continence  </a:t>
            </a:r>
          </a:p>
          <a:p>
            <a:endParaRPr lang="en-US" sz="1600" dirty="0">
              <a:latin typeface="Vidaloka" panose="020B0604020202020204" charset="0"/>
            </a:endParaRPr>
          </a:p>
        </p:txBody>
      </p:sp>
      <p:sp>
        <p:nvSpPr>
          <p:cNvPr id="3" name="Rectangle 2"/>
          <p:cNvSpPr/>
          <p:nvPr/>
        </p:nvSpPr>
        <p:spPr>
          <a:xfrm>
            <a:off x="446924" y="476046"/>
            <a:ext cx="2696968" cy="461665"/>
          </a:xfrm>
          <a:prstGeom prst="rect">
            <a:avLst/>
          </a:prstGeom>
        </p:spPr>
        <p:txBody>
          <a:bodyPr wrap="square">
            <a:spAutoFit/>
          </a:bodyPr>
          <a:lstStyle/>
          <a:p>
            <a:r>
              <a:rPr lang="en-GB" sz="2400" dirty="0" err="1">
                <a:latin typeface="Vidaloka" panose="020B0604020202020204" charset="0"/>
              </a:rPr>
              <a:t>Hemorrhoid</a:t>
            </a:r>
            <a:endParaRPr lang="en-GB" sz="2400" dirty="0">
              <a:latin typeface="Vidaloka" panose="020B0604020202020204" charset="0"/>
            </a:endParaRPr>
          </a:p>
        </p:txBody>
      </p:sp>
    </p:spTree>
    <p:extLst>
      <p:ext uri="{BB962C8B-B14F-4D97-AF65-F5344CB8AC3E}">
        <p14:creationId xmlns:p14="http://schemas.microsoft.com/office/powerpoint/2010/main" val="1036927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0489" y="509692"/>
            <a:ext cx="8388849" cy="3908762"/>
          </a:xfrm>
          <a:prstGeom prst="rect">
            <a:avLst/>
          </a:prstGeom>
        </p:spPr>
        <p:txBody>
          <a:bodyPr wrap="square">
            <a:spAutoFit/>
          </a:bodyPr>
          <a:lstStyle/>
          <a:p>
            <a:r>
              <a:rPr lang="en-US" sz="2400" b="1" dirty="0">
                <a:latin typeface="Vidaloka" panose="020B0604020202020204" charset="0"/>
              </a:rPr>
              <a:t>Pathology and Pathophysiology</a:t>
            </a:r>
          </a:p>
          <a:p>
            <a:endParaRPr lang="en-US" sz="1600" b="1" dirty="0">
              <a:latin typeface="Vidaloka" panose="020B0604020202020204" charset="0"/>
            </a:endParaRPr>
          </a:p>
          <a:p>
            <a:endParaRPr lang="en-US" sz="1600" b="1" dirty="0">
              <a:latin typeface="Vidaloka" panose="020B0604020202020204" charset="0"/>
            </a:endParaRPr>
          </a:p>
          <a:p>
            <a:r>
              <a:rPr lang="en-US" sz="1600" b="1" dirty="0">
                <a:latin typeface="Vidaloka" panose="020B0604020202020204" charset="0"/>
              </a:rPr>
              <a:t>-  </a:t>
            </a:r>
            <a:r>
              <a:rPr lang="en-US" sz="1600" dirty="0">
                <a:latin typeface="Vidaloka" panose="020B0604020202020204" charset="0"/>
                <a:ea typeface="+mn-lt"/>
                <a:cs typeface="+mn-lt"/>
              </a:rPr>
              <a:t>Hemorrhoids are described as “</a:t>
            </a:r>
            <a:r>
              <a:rPr lang="en-US" sz="1600" b="1" dirty="0">
                <a:latin typeface="Vidaloka" panose="020B0604020202020204" charset="0"/>
                <a:ea typeface="+mn-lt"/>
                <a:cs typeface="+mn-lt"/>
              </a:rPr>
              <a:t>Symptomatic anal cushions</a:t>
            </a:r>
            <a:r>
              <a:rPr lang="en-US" sz="1600" dirty="0">
                <a:latin typeface="Vidaloka" panose="020B0604020202020204" charset="0"/>
                <a:ea typeface="+mn-lt"/>
                <a:cs typeface="+mn-lt"/>
              </a:rPr>
              <a:t>”</a:t>
            </a:r>
            <a:br>
              <a:rPr lang="en-US" sz="1600" dirty="0">
                <a:latin typeface="Vidaloka" panose="020B0604020202020204" charset="0"/>
                <a:ea typeface="+mn-lt"/>
                <a:cs typeface="+mn-lt"/>
              </a:rPr>
            </a:br>
            <a:r>
              <a:rPr lang="en-US" sz="1600" b="1" dirty="0">
                <a:latin typeface="Vidaloka" panose="020B0604020202020204" charset="0"/>
                <a:ea typeface="+mn-lt"/>
                <a:cs typeface="+mn-lt"/>
              </a:rPr>
              <a:t>-</a:t>
            </a:r>
            <a:r>
              <a:rPr lang="en-US" sz="1600" dirty="0">
                <a:latin typeface="Vidaloka" panose="020B0604020202020204" charset="0"/>
                <a:ea typeface="+mn-lt"/>
                <a:cs typeface="+mn-lt"/>
              </a:rPr>
              <a:t>  Hemorrhoids generally cause symptoms when they become </a:t>
            </a:r>
            <a:r>
              <a:rPr lang="en-US" sz="1600" b="1" u="sng" dirty="0">
                <a:solidFill>
                  <a:srgbClr val="FF0000"/>
                </a:solidFill>
                <a:latin typeface="Vidaloka" panose="020B0604020202020204" charset="0"/>
                <a:ea typeface="+mn-lt"/>
                <a:cs typeface="+mn-lt"/>
              </a:rPr>
              <a:t>enlarged, inflamed, </a:t>
            </a:r>
            <a:r>
              <a:rPr lang="en-US" sz="1600" b="1" u="sng" dirty="0" err="1">
                <a:solidFill>
                  <a:srgbClr val="FF0000"/>
                </a:solidFill>
                <a:latin typeface="Vidaloka" panose="020B0604020202020204" charset="0"/>
                <a:ea typeface="+mn-lt"/>
                <a:cs typeface="+mn-lt"/>
              </a:rPr>
              <a:t>thrombosed</a:t>
            </a:r>
            <a:r>
              <a:rPr lang="en-US" sz="1600" b="1" u="sng" dirty="0">
                <a:solidFill>
                  <a:srgbClr val="FF0000"/>
                </a:solidFill>
                <a:latin typeface="Vidaloka" panose="020B0604020202020204" charset="0"/>
                <a:ea typeface="+mn-lt"/>
                <a:cs typeface="+mn-lt"/>
              </a:rPr>
              <a:t>, or prolapsed</a:t>
            </a:r>
            <a:r>
              <a:rPr lang="en-US" sz="1600" dirty="0">
                <a:latin typeface="Vidaloka" panose="020B0604020202020204" charset="0"/>
                <a:ea typeface="+mn-lt"/>
                <a:cs typeface="+mn-lt"/>
              </a:rPr>
              <a:t>.</a:t>
            </a:r>
            <a:br>
              <a:rPr lang="en-US" sz="1600" b="1" dirty="0">
                <a:latin typeface="Vidaloka" panose="020B0604020202020204" charset="0"/>
                <a:ea typeface="+mn-lt"/>
                <a:cs typeface="+mn-lt"/>
              </a:rPr>
            </a:br>
            <a:r>
              <a:rPr lang="en-US" sz="1600" b="1" dirty="0">
                <a:latin typeface="Vidaloka" panose="020B0604020202020204" charset="0"/>
                <a:ea typeface="+mn-lt"/>
                <a:cs typeface="+mn-lt"/>
              </a:rPr>
              <a:t>-  </a:t>
            </a:r>
            <a:r>
              <a:rPr lang="en-US" sz="1600" dirty="0">
                <a:latin typeface="Vidaloka" panose="020B0604020202020204" charset="0"/>
                <a:ea typeface="+mn-lt"/>
                <a:cs typeface="+mn-lt"/>
              </a:rPr>
              <a:t>Most symptoms arise from enlarged </a:t>
            </a:r>
            <a:r>
              <a:rPr lang="en-US" sz="1600" b="1" u="sng" dirty="0">
                <a:solidFill>
                  <a:srgbClr val="FF0000"/>
                </a:solidFill>
                <a:latin typeface="Vidaloka" panose="020B0604020202020204" charset="0"/>
                <a:ea typeface="+mn-lt"/>
                <a:cs typeface="+mn-lt"/>
              </a:rPr>
              <a:t>internal</a:t>
            </a:r>
            <a:r>
              <a:rPr lang="en-US" sz="1600" dirty="0">
                <a:latin typeface="Vidaloka" panose="020B0604020202020204" charset="0"/>
                <a:ea typeface="+mn-lt"/>
                <a:cs typeface="+mn-lt"/>
              </a:rPr>
              <a:t> hemorrhoids.</a:t>
            </a:r>
            <a:br>
              <a:rPr lang="en-US" sz="1600" dirty="0">
                <a:latin typeface="Vidaloka" panose="020B0604020202020204" charset="0"/>
                <a:ea typeface="+mn-lt"/>
                <a:cs typeface="+mn-lt"/>
              </a:rPr>
            </a:br>
            <a:r>
              <a:rPr lang="en-US" sz="1600" b="1" dirty="0">
                <a:latin typeface="Vidaloka" panose="020B0604020202020204" charset="0"/>
                <a:ea typeface="+mn-lt"/>
                <a:cs typeface="+mn-lt"/>
              </a:rPr>
              <a:t>-</a:t>
            </a:r>
            <a:r>
              <a:rPr lang="en-US" sz="1600" dirty="0">
                <a:latin typeface="Vidaloka" panose="020B0604020202020204" charset="0"/>
                <a:ea typeface="+mn-lt"/>
                <a:cs typeface="+mn-lt"/>
              </a:rPr>
              <a:t>  Abnormal swelling of the anal cushions -&gt; dilatation and engorgement of the </a:t>
            </a:r>
            <a:r>
              <a:rPr lang="en-US" sz="1600" dirty="0" err="1">
                <a:latin typeface="Vidaloka" panose="020B0604020202020204" charset="0"/>
                <a:ea typeface="+mn-lt"/>
                <a:cs typeface="+mn-lt"/>
              </a:rPr>
              <a:t>arteriovenous</a:t>
            </a:r>
            <a:r>
              <a:rPr lang="en-US" sz="1600" dirty="0">
                <a:latin typeface="Vidaloka" panose="020B0604020202020204" charset="0"/>
                <a:ea typeface="+mn-lt"/>
                <a:cs typeface="+mn-lt"/>
              </a:rPr>
              <a:t> plexuses -&gt; stretching of the suspensory muscles -&gt; prolapse.</a:t>
            </a:r>
            <a:br>
              <a:rPr lang="en-US" sz="1600" dirty="0">
                <a:latin typeface="Vidaloka" panose="020B0604020202020204" charset="0"/>
                <a:ea typeface="+mn-lt"/>
                <a:cs typeface="+mn-lt"/>
              </a:rPr>
            </a:br>
            <a:r>
              <a:rPr lang="en-US" sz="1600" b="1" dirty="0">
                <a:latin typeface="Vidaloka" panose="020B0604020202020204" charset="0"/>
                <a:ea typeface="+mn-lt"/>
                <a:cs typeface="+mn-lt"/>
              </a:rPr>
              <a:t>-</a:t>
            </a:r>
            <a:r>
              <a:rPr lang="en-US" sz="1600" dirty="0">
                <a:latin typeface="Vidaloka" panose="020B0604020202020204" charset="0"/>
                <a:ea typeface="+mn-lt"/>
                <a:cs typeface="+mn-lt"/>
              </a:rPr>
              <a:t>  The weakening of the suspensory muscles of the rectum results in </a:t>
            </a:r>
            <a:r>
              <a:rPr lang="en-US" sz="1600" b="1" u="sng" dirty="0">
                <a:solidFill>
                  <a:srgbClr val="FF0000"/>
                </a:solidFill>
                <a:latin typeface="Vidaloka" panose="020B0604020202020204" charset="0"/>
                <a:ea typeface="+mn-lt"/>
                <a:cs typeface="+mn-lt"/>
              </a:rPr>
              <a:t>prolapse and fecal incontinence</a:t>
            </a:r>
            <a:r>
              <a:rPr lang="en-US" sz="1600" dirty="0">
                <a:latin typeface="Vidaloka" panose="020B0604020202020204" charset="0"/>
                <a:ea typeface="+mn-lt"/>
                <a:cs typeface="+mn-lt"/>
              </a:rPr>
              <a:t>.</a:t>
            </a:r>
            <a:br>
              <a:rPr lang="en-US" sz="1600" dirty="0">
                <a:latin typeface="Vidaloka" panose="020B0604020202020204" charset="0"/>
                <a:ea typeface="+mn-lt"/>
                <a:cs typeface="+mn-lt"/>
              </a:rPr>
            </a:br>
            <a:r>
              <a:rPr lang="en-US" sz="1600" b="1" dirty="0">
                <a:latin typeface="Vidaloka" panose="020B0604020202020204" charset="0"/>
                <a:ea typeface="+mn-lt"/>
                <a:cs typeface="+mn-lt"/>
              </a:rPr>
              <a:t>-</a:t>
            </a:r>
            <a:r>
              <a:rPr lang="en-US" sz="1600" dirty="0">
                <a:latin typeface="Vidaloka" panose="020B0604020202020204" charset="0"/>
                <a:ea typeface="+mn-lt"/>
                <a:cs typeface="+mn-lt"/>
              </a:rPr>
              <a:t>  The engorged anal mucosa is </a:t>
            </a:r>
            <a:r>
              <a:rPr lang="en-US" sz="1600" u="sng" dirty="0">
                <a:latin typeface="Vidaloka" panose="020B0604020202020204" charset="0"/>
                <a:ea typeface="+mn-lt"/>
                <a:cs typeface="+mn-lt"/>
              </a:rPr>
              <a:t>easily</a:t>
            </a:r>
            <a:r>
              <a:rPr lang="en-US" sz="1600" dirty="0">
                <a:latin typeface="Vidaloka" panose="020B0604020202020204" charset="0"/>
                <a:ea typeface="+mn-lt"/>
                <a:cs typeface="+mn-lt"/>
              </a:rPr>
              <a:t> traumatized, leading to rectal bleeding that is typically bright red </a:t>
            </a:r>
            <a:r>
              <a:rPr lang="en-US" sz="1600" b="1" u="sng" dirty="0">
                <a:latin typeface="Vidaloka" panose="020B0604020202020204" charset="0"/>
                <a:ea typeface="+mn-lt"/>
                <a:cs typeface="+mn-lt"/>
              </a:rPr>
              <a:t>due to high blood oxygen content within the </a:t>
            </a:r>
            <a:r>
              <a:rPr lang="en-US" sz="1600" b="1" u="sng" dirty="0" err="1">
                <a:latin typeface="Vidaloka" panose="020B0604020202020204" charset="0"/>
                <a:ea typeface="+mn-lt"/>
                <a:cs typeface="+mn-lt"/>
              </a:rPr>
              <a:t>arteriovenous</a:t>
            </a:r>
            <a:r>
              <a:rPr lang="en-US" sz="1600" b="1" u="sng" dirty="0">
                <a:latin typeface="Vidaloka" panose="020B0604020202020204" charset="0"/>
                <a:ea typeface="+mn-lt"/>
                <a:cs typeface="+mn-lt"/>
              </a:rPr>
              <a:t> anastomosis</a:t>
            </a:r>
            <a:r>
              <a:rPr lang="en-US" sz="1600" dirty="0">
                <a:latin typeface="Vidaloka" panose="020B0604020202020204" charset="0"/>
                <a:ea typeface="+mn-lt"/>
                <a:cs typeface="+mn-lt"/>
              </a:rPr>
              <a:t>.</a:t>
            </a:r>
            <a:br>
              <a:rPr lang="en-US" sz="1600" dirty="0">
                <a:latin typeface="Vidaloka" panose="020B0604020202020204" charset="0"/>
                <a:ea typeface="+mn-lt"/>
                <a:cs typeface="+mn-lt"/>
              </a:rPr>
            </a:br>
            <a:r>
              <a:rPr lang="en-US" sz="1600" b="1" dirty="0">
                <a:latin typeface="Vidaloka" panose="020B0604020202020204" charset="0"/>
                <a:ea typeface="+mn-lt"/>
                <a:cs typeface="+mn-lt"/>
              </a:rPr>
              <a:t>-</a:t>
            </a:r>
            <a:r>
              <a:rPr lang="en-US" sz="1600" dirty="0">
                <a:latin typeface="Vidaloka" panose="020B0604020202020204" charset="0"/>
                <a:ea typeface="+mn-lt"/>
                <a:cs typeface="+mn-lt"/>
              </a:rPr>
              <a:t>  Prolapse leads to soiling</a:t>
            </a:r>
            <a:r>
              <a:rPr lang="en-US" sz="1600" u="sng" dirty="0">
                <a:latin typeface="Vidaloka" panose="020B0604020202020204" charset="0"/>
                <a:ea typeface="+mn-lt"/>
                <a:cs typeface="+mn-lt"/>
              </a:rPr>
              <a:t> </a:t>
            </a:r>
            <a:r>
              <a:rPr lang="en-US" sz="1600" dirty="0">
                <a:latin typeface="Vidaloka" panose="020B0604020202020204" charset="0"/>
                <a:ea typeface="+mn-lt"/>
                <a:cs typeface="+mn-lt"/>
              </a:rPr>
              <a:t>and mucus discharge (triggering pruritus) and predisposes to incarceration and strangulation.</a:t>
            </a:r>
          </a:p>
        </p:txBody>
      </p:sp>
    </p:spTree>
    <p:extLst>
      <p:ext uri="{BB962C8B-B14F-4D97-AF65-F5344CB8AC3E}">
        <p14:creationId xmlns:p14="http://schemas.microsoft.com/office/powerpoint/2010/main" val="2286382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732" y="795486"/>
            <a:ext cx="5573730" cy="2677656"/>
          </a:xfrm>
          <a:prstGeom prst="rect">
            <a:avLst/>
          </a:prstGeom>
        </p:spPr>
        <p:txBody>
          <a:bodyPr wrap="square">
            <a:spAutoFit/>
          </a:bodyPr>
          <a:lstStyle/>
          <a:p>
            <a:r>
              <a:rPr lang="en-US" sz="2400" dirty="0">
                <a:latin typeface="Vidaloka" panose="020B0604020202020204" charset="0"/>
              </a:rPr>
              <a:t>Epidemiology:</a:t>
            </a:r>
          </a:p>
          <a:p>
            <a:endParaRPr lang="en-US" sz="1600" dirty="0">
              <a:latin typeface="Vidaloka" panose="020B0604020202020204" charset="0"/>
            </a:endParaRPr>
          </a:p>
          <a:p>
            <a:endParaRPr lang="en-US" sz="1600" dirty="0">
              <a:latin typeface="Vidaloka" panose="020B0604020202020204" charset="0"/>
            </a:endParaRPr>
          </a:p>
          <a:p>
            <a:r>
              <a:rPr lang="en-US" sz="1600" dirty="0">
                <a:latin typeface="Vidaloka" panose="020B0604020202020204" charset="0"/>
              </a:rPr>
              <a:t>The prevalence of hemorrhoids increases with age.</a:t>
            </a:r>
            <a:br>
              <a:rPr lang="en-US" sz="1600" dirty="0">
                <a:latin typeface="Vidaloka" panose="020B0604020202020204" charset="0"/>
              </a:rPr>
            </a:br>
            <a:r>
              <a:rPr lang="en-US" sz="1600" dirty="0">
                <a:latin typeface="Vidaloka" panose="020B0604020202020204" charset="0"/>
              </a:rPr>
              <a:t>-  Aging causes weakening of the support structures, which facilitates prolapse.</a:t>
            </a:r>
            <a:br>
              <a:rPr lang="en-US" sz="1600" dirty="0">
                <a:latin typeface="Vidaloka" panose="020B0604020202020204" charset="0"/>
              </a:rPr>
            </a:br>
            <a:r>
              <a:rPr lang="en-US" sz="1600" dirty="0">
                <a:latin typeface="Vidaloka" panose="020B0604020202020204" charset="0"/>
              </a:rPr>
              <a:t>- The supporting structures show a higher proportion of collagen than muscle fibers and are fragmented and disorganized.</a:t>
            </a:r>
          </a:p>
          <a:p>
            <a:r>
              <a:rPr lang="en-US" sz="1600" dirty="0">
                <a:latin typeface="Vidaloka" panose="020B0604020202020204" charset="0"/>
              </a:rPr>
              <a:t>No known sex preference exists.</a:t>
            </a:r>
          </a:p>
        </p:txBody>
      </p:sp>
    </p:spTree>
    <p:extLst>
      <p:ext uri="{BB962C8B-B14F-4D97-AF65-F5344CB8AC3E}">
        <p14:creationId xmlns:p14="http://schemas.microsoft.com/office/powerpoint/2010/main" val="3991291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a:spLocks noGrp="1"/>
          </p:cNvSpPr>
          <p:nvPr>
            <p:ph type="title"/>
          </p:nvPr>
        </p:nvSpPr>
        <p:spPr>
          <a:xfrm>
            <a:off x="377300" y="405738"/>
            <a:ext cx="7717500" cy="625400"/>
          </a:xfrm>
          <a:prstGeom prst="rect">
            <a:avLst/>
          </a:prstGeom>
        </p:spPr>
        <p:txBody>
          <a:bodyPr spcFirstLastPara="1" wrap="square" lIns="91425" tIns="91425" rIns="91425" bIns="91425" anchor="t" anchorCtr="0">
            <a:noAutofit/>
          </a:bodyPr>
          <a:lstStyle/>
          <a:p>
            <a:r>
              <a:rPr lang="en-US" b="1" dirty="0">
                <a:solidFill>
                  <a:schemeClr val="bg1"/>
                </a:solidFill>
              </a:rPr>
              <a:t>General </a:t>
            </a:r>
            <a:r>
              <a:rPr lang="en-US" sz="3200" dirty="0" err="1"/>
              <a:t>General</a:t>
            </a:r>
            <a:r>
              <a:rPr lang="en-US" sz="3200" dirty="0"/>
              <a:t> anatomy of the anal canal </a:t>
            </a:r>
            <a:r>
              <a:rPr lang="en-US" b="1" dirty="0">
                <a:solidFill>
                  <a:schemeClr val="bg1"/>
                </a:solidFill>
              </a:rPr>
              <a:t>anatomy of the anal canal</a:t>
            </a:r>
            <a:br>
              <a:rPr lang="en-US" b="1" dirty="0">
                <a:solidFill>
                  <a:schemeClr val="bg1"/>
                </a:solidFill>
              </a:rPr>
            </a:br>
            <a:endParaRPr dirty="0"/>
          </a:p>
        </p:txBody>
      </p:sp>
      <p:sp>
        <p:nvSpPr>
          <p:cNvPr id="305" name="Google Shape;305;p43"/>
          <p:cNvSpPr txBox="1"/>
          <p:nvPr/>
        </p:nvSpPr>
        <p:spPr>
          <a:xfrm>
            <a:off x="330775" y="1367738"/>
            <a:ext cx="1955400" cy="61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2"/>
              </a:solidFill>
              <a:latin typeface="Montserrat"/>
              <a:ea typeface="Montserrat"/>
              <a:cs typeface="Montserrat"/>
              <a:sym typeface="Montserrat"/>
            </a:endParaRPr>
          </a:p>
        </p:txBody>
      </p:sp>
      <p:sp>
        <p:nvSpPr>
          <p:cNvPr id="306" name="Google Shape;306;p43"/>
          <p:cNvSpPr txBox="1"/>
          <p:nvPr/>
        </p:nvSpPr>
        <p:spPr>
          <a:xfrm>
            <a:off x="174662" y="1031138"/>
            <a:ext cx="3724764" cy="3520315"/>
          </a:xfrm>
          <a:prstGeom prst="rect">
            <a:avLst/>
          </a:prstGeom>
          <a:noFill/>
          <a:ln>
            <a:noFill/>
          </a:ln>
        </p:spPr>
        <p:txBody>
          <a:bodyPr spcFirstLastPara="1" wrap="square" lIns="91425" tIns="91425" rIns="91425" bIns="91425" anchor="ctr" anchorCtr="0">
            <a:noAutofit/>
          </a:bodyPr>
          <a:lstStyle/>
          <a:p>
            <a:pPr marL="285750" lvl="0" indent="-285750" defTabSz="457200">
              <a:buClrTx/>
              <a:buFont typeface="Arial" panose="020B0604020202020204" pitchFamily="34" charset="0"/>
              <a:buChar char="•"/>
            </a:pPr>
            <a:r>
              <a:rPr lang="en-US" sz="1800" kern="1200" dirty="0">
                <a:solidFill>
                  <a:prstClr val="black"/>
                </a:solidFill>
                <a:latin typeface="Vidaloka" panose="020B0604020202020204" charset="0"/>
              </a:rPr>
              <a:t>There are </a:t>
            </a:r>
            <a:r>
              <a:rPr lang="en-US" sz="1800" kern="1200" dirty="0">
                <a:solidFill>
                  <a:srgbClr val="FF0000"/>
                </a:solidFill>
                <a:latin typeface="Vidaloka" panose="020B0604020202020204" charset="0"/>
              </a:rPr>
              <a:t>anatomic</a:t>
            </a:r>
            <a:r>
              <a:rPr lang="en-US" sz="1800" kern="1200" dirty="0">
                <a:solidFill>
                  <a:prstClr val="black"/>
                </a:solidFill>
                <a:latin typeface="Vidaloka" panose="020B0604020202020204" charset="0"/>
              </a:rPr>
              <a:t> anal canal and </a:t>
            </a:r>
            <a:r>
              <a:rPr lang="en-US" sz="1800" kern="1200" dirty="0">
                <a:solidFill>
                  <a:srgbClr val="FF0000"/>
                </a:solidFill>
                <a:latin typeface="Vidaloka" panose="020B0604020202020204" charset="0"/>
              </a:rPr>
              <a:t>surgical</a:t>
            </a:r>
            <a:r>
              <a:rPr lang="en-US" sz="1800" kern="1200" dirty="0">
                <a:solidFill>
                  <a:prstClr val="black"/>
                </a:solidFill>
                <a:latin typeface="Vidaloka" panose="020B0604020202020204" charset="0"/>
              </a:rPr>
              <a:t> anal canal.</a:t>
            </a:r>
          </a:p>
          <a:p>
            <a:pPr marL="285750" lvl="0" indent="-285750" defTabSz="457200">
              <a:buClrTx/>
              <a:buFont typeface="Arial" panose="020B0604020202020204" pitchFamily="34" charset="0"/>
              <a:buChar char="•"/>
            </a:pPr>
            <a:r>
              <a:rPr lang="en-US" sz="1800" kern="1200" dirty="0">
                <a:solidFill>
                  <a:prstClr val="black"/>
                </a:solidFill>
                <a:latin typeface="Vidaloka" panose="020B0604020202020204" charset="0"/>
              </a:rPr>
              <a:t>The anatomic anal canal extends from the dentate (</a:t>
            </a:r>
            <a:r>
              <a:rPr lang="en-US" sz="1800" kern="1200" dirty="0" err="1">
                <a:solidFill>
                  <a:prstClr val="black"/>
                </a:solidFill>
                <a:latin typeface="Vidaloka" panose="020B0604020202020204" charset="0"/>
              </a:rPr>
              <a:t>pectinate</a:t>
            </a:r>
            <a:r>
              <a:rPr lang="en-US" sz="1800" kern="1200" dirty="0">
                <a:solidFill>
                  <a:prstClr val="black"/>
                </a:solidFill>
                <a:latin typeface="Vidaloka" panose="020B0604020202020204" charset="0"/>
              </a:rPr>
              <a:t>) line to the anal verge.</a:t>
            </a:r>
          </a:p>
          <a:p>
            <a:pPr marL="285750" lvl="0" indent="-285750" defTabSz="457200">
              <a:buClrTx/>
              <a:buFont typeface="Arial" panose="020B0604020202020204" pitchFamily="34" charset="0"/>
              <a:buChar char="•"/>
            </a:pPr>
            <a:r>
              <a:rPr lang="en-US" sz="1800" kern="1200" dirty="0">
                <a:solidFill>
                  <a:prstClr val="black"/>
                </a:solidFill>
                <a:latin typeface="Vidaloka" panose="020B0604020202020204" charset="0"/>
              </a:rPr>
              <a:t>The dentate line is surrounded by longitudinal mucosal folds, known as the columns of </a:t>
            </a:r>
            <a:r>
              <a:rPr lang="en-US" sz="1800" kern="1200" dirty="0" err="1">
                <a:solidFill>
                  <a:prstClr val="black"/>
                </a:solidFill>
                <a:latin typeface="Vidaloka" panose="020B0604020202020204" charset="0"/>
              </a:rPr>
              <a:t>Morgagni</a:t>
            </a:r>
            <a:r>
              <a:rPr lang="en-US" sz="1800" kern="1200" dirty="0">
                <a:solidFill>
                  <a:prstClr val="black"/>
                </a:solidFill>
                <a:latin typeface="Vidaloka" panose="020B0604020202020204" charset="0"/>
              </a:rPr>
              <a:t>, into which the anal crypts empty, these crypts are the source of </a:t>
            </a:r>
            <a:r>
              <a:rPr lang="en-US" sz="1800" kern="1200" dirty="0" err="1">
                <a:solidFill>
                  <a:prstClr val="black"/>
                </a:solidFill>
                <a:latin typeface="Vidaloka" panose="020B0604020202020204" charset="0"/>
              </a:rPr>
              <a:t>cryptoglandular</a:t>
            </a:r>
            <a:r>
              <a:rPr lang="en-US" sz="1800" kern="1200" dirty="0">
                <a:solidFill>
                  <a:prstClr val="black"/>
                </a:solidFill>
                <a:latin typeface="Vidaloka" panose="020B0604020202020204" charset="0"/>
              </a:rPr>
              <a:t> theory.</a:t>
            </a:r>
          </a:p>
          <a:p>
            <a:pPr marL="285750" lvl="0" indent="-285750" defTabSz="457200">
              <a:buClrTx/>
              <a:buFont typeface="Arial" panose="020B0604020202020204" pitchFamily="34" charset="0"/>
              <a:buChar char="•"/>
            </a:pPr>
            <a:endParaRPr lang="en-US" sz="1600" b="1" kern="1200" dirty="0">
              <a:solidFill>
                <a:prstClr val="black"/>
              </a:solidFill>
              <a:latin typeface="Century Gothic" panose="020B0502020202020204"/>
            </a:endParaRPr>
          </a:p>
        </p:txBody>
      </p:sp>
      <p:sp>
        <p:nvSpPr>
          <p:cNvPr id="307" name="Google Shape;307;p43"/>
          <p:cNvSpPr txBox="1"/>
          <p:nvPr/>
        </p:nvSpPr>
        <p:spPr>
          <a:xfrm flipH="1">
            <a:off x="997125" y="3790600"/>
            <a:ext cx="1858200" cy="35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dk1"/>
              </a:solidFill>
              <a:latin typeface="Vidaloka"/>
              <a:ea typeface="Vidaloka"/>
              <a:cs typeface="Vidaloka"/>
              <a:sym typeface="Vidaloka"/>
            </a:endParaRPr>
          </a:p>
        </p:txBody>
      </p:sp>
      <p:pic>
        <p:nvPicPr>
          <p:cNvPr id="14" name="Picture 13">
            <a:extLst>
              <a:ext uri="{FF2B5EF4-FFF2-40B4-BE49-F238E27FC236}">
                <a16:creationId xmlns:a16="http://schemas.microsoft.com/office/drawing/2014/main" id="{A77B69EA-6502-4B93-BEDB-135002726558}"/>
              </a:ext>
            </a:extLst>
          </p:cNvPr>
          <p:cNvPicPr>
            <a:picLocks noChangeAspect="1"/>
          </p:cNvPicPr>
          <p:nvPr/>
        </p:nvPicPr>
        <p:blipFill>
          <a:blip r:embed="rId3"/>
          <a:stretch>
            <a:fillRect/>
          </a:stretch>
        </p:blipFill>
        <p:spPr>
          <a:xfrm>
            <a:off x="4164038" y="1031139"/>
            <a:ext cx="4897769" cy="3520314"/>
          </a:xfrm>
          <a:prstGeom prst="rect">
            <a:avLst/>
          </a:prstGeom>
          <a:ln>
            <a:noFill/>
          </a:ln>
          <a:effectLst>
            <a:softEdge rad="112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2682" y="821328"/>
            <a:ext cx="4572000" cy="3231654"/>
          </a:xfrm>
          <a:prstGeom prst="rect">
            <a:avLst/>
          </a:prstGeom>
        </p:spPr>
        <p:txBody>
          <a:bodyPr>
            <a:spAutoFit/>
          </a:bodyPr>
          <a:lstStyle/>
          <a:p>
            <a:r>
              <a:rPr lang="en-US" sz="2800" dirty="0">
                <a:latin typeface="Vidaloka" panose="020B0604020202020204" charset="0"/>
              </a:rPr>
              <a:t>etiology</a:t>
            </a:r>
          </a:p>
          <a:p>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r>
              <a:rPr lang="en-US" sz="1600" dirty="0">
                <a:latin typeface="Vidaloka" panose="020B0604020202020204" charset="0"/>
              </a:rPr>
              <a:t>Straining and constipation.</a:t>
            </a:r>
          </a:p>
          <a:p>
            <a:r>
              <a:rPr lang="en-US" sz="1600" dirty="0">
                <a:latin typeface="Vidaloka" panose="020B0604020202020204" charset="0"/>
              </a:rPr>
              <a:t> Pregnancy.</a:t>
            </a:r>
          </a:p>
          <a:p>
            <a:r>
              <a:rPr lang="en-US" sz="1600" dirty="0">
                <a:latin typeface="Vidaloka" panose="020B0604020202020204" charset="0"/>
              </a:rPr>
              <a:t> Obesity.</a:t>
            </a:r>
          </a:p>
          <a:p>
            <a:r>
              <a:rPr lang="en-US" sz="1600" dirty="0">
                <a:latin typeface="Vidaloka" panose="020B0604020202020204" charset="0"/>
              </a:rPr>
              <a:t> Prolonged sitting.</a:t>
            </a:r>
          </a:p>
          <a:p>
            <a:r>
              <a:rPr lang="en-US" sz="1600" dirty="0">
                <a:latin typeface="Vidaloka" panose="020B0604020202020204" charset="0"/>
              </a:rPr>
              <a:t> Portal hypertension and </a:t>
            </a:r>
            <a:r>
              <a:rPr lang="en-US" sz="1600" dirty="0" err="1">
                <a:latin typeface="Vidaloka" panose="020B0604020202020204" charset="0"/>
              </a:rPr>
              <a:t>anorectal</a:t>
            </a:r>
            <a:r>
              <a:rPr lang="en-US" sz="1600" dirty="0">
                <a:latin typeface="Vidaloka" panose="020B0604020202020204" charset="0"/>
              </a:rPr>
              <a:t> </a:t>
            </a:r>
            <a:r>
              <a:rPr lang="en-US" sz="1600" dirty="0" err="1">
                <a:latin typeface="Vidaloka" panose="020B0604020202020204" charset="0"/>
              </a:rPr>
              <a:t>varices</a:t>
            </a:r>
            <a:r>
              <a:rPr lang="en-US" sz="1600" dirty="0">
                <a:latin typeface="Vidaloka" panose="020B0604020202020204" charset="0"/>
              </a:rPr>
              <a:t>.</a:t>
            </a:r>
          </a:p>
          <a:p>
            <a:r>
              <a:rPr lang="en-US" sz="1600" dirty="0">
                <a:latin typeface="Vidaloka" panose="020B0604020202020204" charset="0"/>
              </a:rPr>
              <a:t> Chronic diarrhea</a:t>
            </a:r>
          </a:p>
          <a:p>
            <a:r>
              <a:rPr lang="en-US" sz="1600" dirty="0">
                <a:latin typeface="Vidaloka" panose="020B0604020202020204" charset="0"/>
              </a:rPr>
              <a:t>Familial</a:t>
            </a:r>
          </a:p>
          <a:p>
            <a:r>
              <a:rPr lang="en-US" sz="1600" dirty="0">
                <a:latin typeface="Vidaloka" panose="020B0604020202020204" charset="0"/>
              </a:rPr>
              <a:t> Heavy weight-lifting</a:t>
            </a:r>
          </a:p>
        </p:txBody>
      </p:sp>
    </p:spTree>
    <p:extLst>
      <p:ext uri="{BB962C8B-B14F-4D97-AF65-F5344CB8AC3E}">
        <p14:creationId xmlns:p14="http://schemas.microsoft.com/office/powerpoint/2010/main" val="3057010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790" y="1245099"/>
            <a:ext cx="7941924" cy="3585682"/>
          </a:xfrm>
          <a:prstGeom prst="rect">
            <a:avLst/>
          </a:prstGeom>
        </p:spPr>
      </p:pic>
      <p:sp>
        <p:nvSpPr>
          <p:cNvPr id="3" name="مستطيل 2"/>
          <p:cNvSpPr/>
          <p:nvPr/>
        </p:nvSpPr>
        <p:spPr>
          <a:xfrm>
            <a:off x="1733550" y="352425"/>
            <a:ext cx="523875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Grading of internal hemorrhoids</a:t>
            </a:r>
          </a:p>
        </p:txBody>
      </p:sp>
    </p:spTree>
    <p:extLst>
      <p:ext uri="{BB962C8B-B14F-4D97-AF65-F5344CB8AC3E}">
        <p14:creationId xmlns:p14="http://schemas.microsoft.com/office/powerpoint/2010/main" val="704134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632" y="1094591"/>
            <a:ext cx="6301744" cy="3524888"/>
          </a:xfrm>
          <a:prstGeom prst="rect">
            <a:avLst/>
          </a:prstGeom>
        </p:spPr>
      </p:pic>
      <p:sp>
        <p:nvSpPr>
          <p:cNvPr id="4" name="مستطيل 3"/>
          <p:cNvSpPr/>
          <p:nvPr/>
        </p:nvSpPr>
        <p:spPr>
          <a:xfrm>
            <a:off x="847725" y="342900"/>
            <a:ext cx="6819901"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Internal hemorrhoids</a:t>
            </a:r>
          </a:p>
        </p:txBody>
      </p:sp>
    </p:spTree>
    <p:extLst>
      <p:ext uri="{BB962C8B-B14F-4D97-AF65-F5344CB8AC3E}">
        <p14:creationId xmlns:p14="http://schemas.microsoft.com/office/powerpoint/2010/main" val="2878184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580" y="865406"/>
            <a:ext cx="8311793" cy="3785652"/>
          </a:xfrm>
          <a:prstGeom prst="rect">
            <a:avLst/>
          </a:prstGeom>
        </p:spPr>
        <p:txBody>
          <a:bodyPr wrap="square">
            <a:spAutoFit/>
          </a:bodyPr>
          <a:lstStyle/>
          <a:p>
            <a:r>
              <a:rPr lang="en-US" dirty="0">
                <a:latin typeface="Vidaloka" panose="020B0604020202020204" charset="0"/>
              </a:rPr>
              <a:t>Internal hemorrhoids are not painful until complicated</a:t>
            </a:r>
          </a:p>
          <a:p>
            <a:endParaRPr lang="en-US" dirty="0">
              <a:latin typeface="Vidaloka" panose="020B0604020202020204" charset="0"/>
            </a:endParaRPr>
          </a:p>
          <a:p>
            <a:r>
              <a:rPr lang="en-US" dirty="0">
                <a:latin typeface="Vidaloka" panose="020B0604020202020204" charset="0"/>
              </a:rPr>
              <a:t>-  Internal hemorrhoids most commonly cause painless bleeding with bowel movements </a:t>
            </a:r>
          </a:p>
          <a:p>
            <a:endParaRPr lang="en-US" dirty="0">
              <a:latin typeface="Vidaloka" panose="020B0604020202020204" charset="0"/>
            </a:endParaRPr>
          </a:p>
          <a:p>
            <a:r>
              <a:rPr lang="en-US" dirty="0">
                <a:latin typeface="Vidaloka" panose="020B0604020202020204" charset="0"/>
              </a:rPr>
              <a:t>      -  It can produce perianal pain by prolapsing and causing spasm of the sphincter complex around the hemorrhoids. </a:t>
            </a:r>
            <a:br>
              <a:rPr lang="en-US" dirty="0">
                <a:latin typeface="Vidaloka" panose="020B0604020202020204" charset="0"/>
              </a:rPr>
            </a:br>
            <a:endParaRPr lang="en-US" dirty="0">
              <a:latin typeface="Vidaloka" panose="020B0604020202020204" charset="0"/>
            </a:endParaRPr>
          </a:p>
          <a:p>
            <a:r>
              <a:rPr lang="en-US" dirty="0">
                <a:latin typeface="Vidaloka" panose="020B0604020202020204" charset="0"/>
              </a:rPr>
              <a:t>-  This  spasm  results in  discomfort  while the prolapsed  hemorrhoids are exposed.</a:t>
            </a:r>
            <a:br>
              <a:rPr lang="en-US" dirty="0">
                <a:latin typeface="Vidaloka" panose="020B0604020202020204" charset="0"/>
              </a:rPr>
            </a:br>
            <a:endParaRPr lang="en-US" dirty="0">
              <a:latin typeface="Vidaloka" panose="020B0604020202020204" charset="0"/>
            </a:endParaRPr>
          </a:p>
          <a:p>
            <a:r>
              <a:rPr lang="en-US" dirty="0">
                <a:latin typeface="Vidaloka" panose="020B0604020202020204" charset="0"/>
              </a:rPr>
              <a:t>-  Can also cause acute pain when  incarcerated  and  strangulated. </a:t>
            </a:r>
            <a:br>
              <a:rPr lang="en-US" dirty="0">
                <a:latin typeface="Vidaloka" panose="020B0604020202020204" charset="0"/>
              </a:rPr>
            </a:br>
            <a:endParaRPr lang="en-US" dirty="0">
              <a:latin typeface="Vidaloka" panose="020B0604020202020204" charset="0"/>
            </a:endParaRPr>
          </a:p>
          <a:p>
            <a:r>
              <a:rPr lang="en-US" dirty="0">
                <a:latin typeface="Vidaloka" panose="020B0604020202020204" charset="0"/>
              </a:rPr>
              <a:t>-  Strangulation  with  necrosis may cause more deep  discomfort. </a:t>
            </a:r>
            <a:br>
              <a:rPr lang="en-US" dirty="0">
                <a:latin typeface="Vidaloka" panose="020B0604020202020204" charset="0"/>
              </a:rPr>
            </a:br>
            <a:endParaRPr lang="en-US" dirty="0">
              <a:latin typeface="Vidaloka" panose="020B0604020202020204" charset="0"/>
            </a:endParaRPr>
          </a:p>
          <a:p>
            <a:r>
              <a:rPr lang="en-US" dirty="0">
                <a:latin typeface="Vidaloka" panose="020B0604020202020204" charset="0"/>
              </a:rPr>
              <a:t>-  When these catastrophic events occur, the sphincter spasm often causes concomitant external thrombosis.</a:t>
            </a:r>
            <a:br>
              <a:rPr lang="en-US" dirty="0">
                <a:latin typeface="Vidaloka" panose="020B0604020202020204" charset="0"/>
              </a:rPr>
            </a:br>
            <a:endParaRPr lang="en-US" dirty="0">
              <a:latin typeface="Vidaloka" panose="020B0604020202020204" charset="0"/>
            </a:endParaRPr>
          </a:p>
          <a:p>
            <a:r>
              <a:rPr lang="en-US" dirty="0">
                <a:latin typeface="Vidaloka" panose="020B0604020202020204" charset="0"/>
              </a:rPr>
              <a:t>-  External thrombosis causes  acute  cutaneous  pain</a:t>
            </a:r>
            <a:r>
              <a:rPr lang="en-US" sz="1600" dirty="0">
                <a:latin typeface="Vidaloka" panose="020B0604020202020204" charset="0"/>
              </a:rPr>
              <a:t>. </a:t>
            </a:r>
            <a:endParaRPr lang="en-GB" sz="1600" dirty="0">
              <a:latin typeface="Vidaloka" panose="020B0604020202020204" charset="0"/>
            </a:endParaRPr>
          </a:p>
        </p:txBody>
      </p:sp>
      <p:sp>
        <p:nvSpPr>
          <p:cNvPr id="3" name="Rectangle 2"/>
          <p:cNvSpPr/>
          <p:nvPr/>
        </p:nvSpPr>
        <p:spPr>
          <a:xfrm>
            <a:off x="308225" y="291112"/>
            <a:ext cx="3603872" cy="523220"/>
          </a:xfrm>
          <a:prstGeom prst="rect">
            <a:avLst/>
          </a:prstGeom>
        </p:spPr>
        <p:txBody>
          <a:bodyPr wrap="none">
            <a:spAutoFit/>
          </a:bodyPr>
          <a:lstStyle/>
          <a:p>
            <a:r>
              <a:rPr lang="en-GB" sz="2800" dirty="0">
                <a:latin typeface="Vidaloka" panose="020B0604020202020204" charset="0"/>
              </a:rPr>
              <a:t>Internal </a:t>
            </a:r>
            <a:r>
              <a:rPr lang="en-GB" sz="2800" dirty="0" err="1">
                <a:latin typeface="Vidaloka" panose="020B0604020202020204" charset="0"/>
              </a:rPr>
              <a:t>Hemorrhoids</a:t>
            </a:r>
            <a:endParaRPr lang="en-GB" sz="2800" dirty="0">
              <a:latin typeface="Vidaloka" panose="020B0604020202020204" charset="0"/>
            </a:endParaRPr>
          </a:p>
        </p:txBody>
      </p:sp>
    </p:spTree>
    <p:extLst>
      <p:ext uri="{BB962C8B-B14F-4D97-AF65-F5344CB8AC3E}">
        <p14:creationId xmlns:p14="http://schemas.microsoft.com/office/powerpoint/2010/main" val="4007835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297" y="937078"/>
            <a:ext cx="6714162" cy="3754874"/>
          </a:xfrm>
          <a:prstGeom prst="rect">
            <a:avLst/>
          </a:prstGeom>
        </p:spPr>
        <p:txBody>
          <a:bodyPr wrap="square">
            <a:spAutoFit/>
          </a:bodyPr>
          <a:lstStyle/>
          <a:p>
            <a:pPr marL="285750" indent="-285750">
              <a:buFontTx/>
              <a:buChar char="-"/>
            </a:pPr>
            <a:r>
              <a:rPr lang="en-US" dirty="0">
                <a:latin typeface="Vidaloka" panose="020B0604020202020204" charset="0"/>
              </a:rPr>
              <a:t>Cause symptoms (server sudden pain ) by acute thrombosis of the underlying external </a:t>
            </a:r>
            <a:r>
              <a:rPr lang="en-US" dirty="0" err="1">
                <a:latin typeface="Vidaloka" panose="020B0604020202020204" charset="0"/>
              </a:rPr>
              <a:t>hemorrhoidal</a:t>
            </a:r>
            <a:r>
              <a:rPr lang="en-US" dirty="0">
                <a:latin typeface="Vidaloka" panose="020B0604020202020204" charset="0"/>
              </a:rPr>
              <a:t> vein.</a:t>
            </a:r>
          </a:p>
          <a:p>
            <a:pPr marL="285750" indent="-285750">
              <a:buFontTx/>
              <a:buChar char="-"/>
            </a:pPr>
            <a:br>
              <a:rPr lang="en-US" dirty="0">
                <a:latin typeface="Vidaloka" panose="020B0604020202020204" charset="0"/>
              </a:rPr>
            </a:br>
            <a:r>
              <a:rPr lang="en-US" dirty="0">
                <a:latin typeface="Vidaloka" panose="020B0604020202020204" charset="0"/>
              </a:rPr>
              <a:t>- appears like painful subcutaneous swelling in anal margin </a:t>
            </a:r>
          </a:p>
          <a:p>
            <a:pPr marL="285750" indent="-285750">
              <a:buFontTx/>
              <a:buChar char="-"/>
            </a:pPr>
            <a:endParaRPr lang="en-US" dirty="0">
              <a:latin typeface="Vidaloka" panose="020B0604020202020204" charset="0"/>
            </a:endParaRPr>
          </a:p>
          <a:p>
            <a:r>
              <a:rPr lang="en-US" dirty="0">
                <a:latin typeface="Vidaloka" panose="020B0604020202020204" charset="0"/>
              </a:rPr>
              <a:t> - if the pain continues over 3 d we use the same management of fissure</a:t>
            </a:r>
          </a:p>
          <a:p>
            <a:r>
              <a:rPr lang="en-US" dirty="0">
                <a:latin typeface="Vidaloka" panose="020B0604020202020204" charset="0"/>
              </a:rPr>
              <a:t>(sets bath / nitroglycerin / analgesics</a:t>
            </a:r>
          </a:p>
          <a:p>
            <a:endParaRPr lang="en-US" dirty="0">
              <a:latin typeface="Vidaloka" panose="020B0604020202020204" charset="0"/>
            </a:endParaRPr>
          </a:p>
          <a:p>
            <a:r>
              <a:rPr lang="en-US" dirty="0">
                <a:latin typeface="Vidaloka" panose="020B0604020202020204" charset="0"/>
              </a:rPr>
              <a:t> -  If Untreated it may resolve, suppurate, </a:t>
            </a:r>
            <a:r>
              <a:rPr lang="en-US" dirty="0" err="1">
                <a:latin typeface="Vidaloka" panose="020B0604020202020204" charset="0"/>
              </a:rPr>
              <a:t>fibrose</a:t>
            </a:r>
            <a:r>
              <a:rPr lang="en-US" dirty="0">
                <a:latin typeface="Vidaloka" panose="020B0604020202020204" charset="0"/>
              </a:rPr>
              <a:t> and give rise to a cutaneous tag, burst and the clot ejection, or continue bleeding. In most cases, resolution or fibrosis occurs.  </a:t>
            </a:r>
            <a:br>
              <a:rPr lang="en-US" dirty="0">
                <a:latin typeface="Vidaloka" panose="020B0604020202020204" charset="0"/>
              </a:rPr>
            </a:br>
            <a:r>
              <a:rPr lang="en-US" dirty="0">
                <a:latin typeface="Vidaloka" panose="020B0604020202020204" charset="0"/>
              </a:rPr>
              <a:t>This condition has been called ‘a 5-day, painful, self-curing lesion’</a:t>
            </a:r>
            <a:br>
              <a:rPr lang="en-US" dirty="0">
                <a:latin typeface="Vidaloka" panose="020B0604020202020204" charset="0"/>
              </a:rPr>
            </a:br>
            <a:endParaRPr lang="en-US" dirty="0">
              <a:latin typeface="Vidaloka" panose="020B0604020202020204" charset="0"/>
            </a:endParaRPr>
          </a:p>
          <a:p>
            <a:r>
              <a:rPr lang="en-US" dirty="0">
                <a:latin typeface="Vidaloka" panose="020B0604020202020204" charset="0"/>
              </a:rPr>
              <a:t> -  External hemorrhoids can also cause hygiene difficulties, with the excess, redundant skin left after an acute thrombosis (skin tags) </a:t>
            </a:r>
            <a:br>
              <a:rPr lang="en-US" dirty="0">
                <a:latin typeface="Vidaloka" panose="020B0604020202020204" charset="0"/>
              </a:rPr>
            </a:br>
            <a:r>
              <a:rPr lang="en-US" dirty="0">
                <a:latin typeface="Vidaloka" panose="020B0604020202020204" charset="0"/>
              </a:rPr>
              <a:t>Can mechanically interfere with cleansing.</a:t>
            </a:r>
          </a:p>
          <a:p>
            <a:endParaRPr lang="en-US" dirty="0">
              <a:latin typeface="Vidaloka" panose="020B0604020202020204" charset="0"/>
            </a:endParaRPr>
          </a:p>
        </p:txBody>
      </p:sp>
      <p:sp>
        <p:nvSpPr>
          <p:cNvPr id="3" name="Rectangle 2"/>
          <p:cNvSpPr/>
          <p:nvPr/>
        </p:nvSpPr>
        <p:spPr>
          <a:xfrm>
            <a:off x="392987" y="410967"/>
            <a:ext cx="4548883" cy="523220"/>
          </a:xfrm>
          <a:prstGeom prst="rect">
            <a:avLst/>
          </a:prstGeom>
        </p:spPr>
        <p:txBody>
          <a:bodyPr wrap="square">
            <a:spAutoFit/>
          </a:bodyPr>
          <a:lstStyle/>
          <a:p>
            <a:r>
              <a:rPr lang="en-GB" sz="2800" dirty="0">
                <a:latin typeface="Vidaloka" panose="020B0604020202020204" charset="0"/>
              </a:rPr>
              <a:t>External </a:t>
            </a:r>
            <a:r>
              <a:rPr lang="en-GB" sz="2800" dirty="0" err="1">
                <a:latin typeface="Vidaloka" panose="020B0604020202020204" charset="0"/>
              </a:rPr>
              <a:t>hemorrhoids</a:t>
            </a:r>
            <a:endParaRPr lang="en-GB" sz="2800" dirty="0">
              <a:latin typeface="Vidaloka" panose="020B0604020202020204" charset="0"/>
            </a:endParaRPr>
          </a:p>
        </p:txBody>
      </p:sp>
    </p:spTree>
    <p:extLst>
      <p:ext uri="{BB962C8B-B14F-4D97-AF65-F5344CB8AC3E}">
        <p14:creationId xmlns:p14="http://schemas.microsoft.com/office/powerpoint/2010/main" val="733947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2957" y="1084731"/>
            <a:ext cx="6981290" cy="2893100"/>
          </a:xfrm>
          <a:prstGeom prst="rect">
            <a:avLst/>
          </a:prstGeom>
        </p:spPr>
        <p:txBody>
          <a:bodyPr wrap="square">
            <a:spAutoFit/>
          </a:bodyPr>
          <a:lstStyle/>
          <a:p>
            <a:r>
              <a:rPr lang="en-US" dirty="0">
                <a:latin typeface="Vidaloka" panose="020B0604020202020204" charset="0"/>
              </a:rPr>
              <a:t>(1) Bleeding per rectum:</a:t>
            </a:r>
            <a:br>
              <a:rPr lang="en-US" dirty="0">
                <a:latin typeface="Vidaloka" panose="020B0604020202020204" charset="0"/>
              </a:rPr>
            </a:br>
            <a:r>
              <a:rPr lang="en-US" dirty="0">
                <a:latin typeface="Vidaloka" panose="020B0604020202020204" charset="0"/>
              </a:rPr>
              <a:t> -  The most common and the earliest complaint</a:t>
            </a:r>
            <a:br>
              <a:rPr lang="en-US" dirty="0">
                <a:latin typeface="Vidaloka" panose="020B0604020202020204" charset="0"/>
              </a:rPr>
            </a:br>
            <a:r>
              <a:rPr lang="en-US" dirty="0">
                <a:latin typeface="Vidaloka" panose="020B0604020202020204" charset="0"/>
              </a:rPr>
              <a:t> - Bright red+ painless + at the end of defecation as drops that are separate of stool.</a:t>
            </a:r>
            <a:br>
              <a:rPr lang="en-US" dirty="0">
                <a:latin typeface="Vidaloka" panose="020B0604020202020204" charset="0"/>
              </a:rPr>
            </a:br>
            <a:br>
              <a:rPr lang="en-US" dirty="0">
                <a:latin typeface="Vidaloka" panose="020B0604020202020204" charset="0"/>
              </a:rPr>
            </a:br>
            <a:r>
              <a:rPr lang="en-US" dirty="0">
                <a:latin typeface="Vidaloka" panose="020B0604020202020204" charset="0"/>
              </a:rPr>
              <a:t> (2) Prolapse</a:t>
            </a:r>
            <a:br>
              <a:rPr lang="en-US" dirty="0">
                <a:latin typeface="Vidaloka" panose="020B0604020202020204" charset="0"/>
              </a:rPr>
            </a:br>
            <a:r>
              <a:rPr lang="en-US" dirty="0">
                <a:latin typeface="Vidaloka" panose="020B0604020202020204" charset="0"/>
              </a:rPr>
              <a:t> -  The cushions descend below the dentate line.</a:t>
            </a:r>
            <a:br>
              <a:rPr lang="en-US" dirty="0">
                <a:latin typeface="Vidaloka" panose="020B0604020202020204" charset="0"/>
              </a:rPr>
            </a:br>
            <a:r>
              <a:rPr lang="en-US" dirty="0">
                <a:latin typeface="Vidaloka" panose="020B0604020202020204" charset="0"/>
              </a:rPr>
              <a:t> -  Early felt as heaviness then according to the clinical degree.</a:t>
            </a:r>
            <a:br>
              <a:rPr lang="en-US" dirty="0">
                <a:latin typeface="Vidaloka" panose="020B0604020202020204" charset="0"/>
              </a:rPr>
            </a:br>
            <a:br>
              <a:rPr lang="en-US" dirty="0">
                <a:latin typeface="Vidaloka" panose="020B0604020202020204" charset="0"/>
              </a:rPr>
            </a:br>
            <a:r>
              <a:rPr lang="en-US" dirty="0">
                <a:latin typeface="Vidaloka" panose="020B0604020202020204" charset="0"/>
              </a:rPr>
              <a:t> (3) Pruritus and anal discharges.(fecal incontinence + poor hygiene )</a:t>
            </a:r>
            <a:br>
              <a:rPr lang="en-US" dirty="0">
                <a:latin typeface="Vidaloka" panose="020B0604020202020204" charset="0"/>
              </a:rPr>
            </a:br>
            <a:br>
              <a:rPr lang="en-US" dirty="0">
                <a:latin typeface="Vidaloka" panose="020B0604020202020204" charset="0"/>
              </a:rPr>
            </a:br>
            <a:r>
              <a:rPr lang="en-US" dirty="0">
                <a:latin typeface="Vidaloka" panose="020B0604020202020204" charset="0"/>
              </a:rPr>
              <a:t> (4) Pain: ONLY IF COMPLICATED.( if there is pain with bleeding and the hemorrhoids </a:t>
            </a:r>
            <a:r>
              <a:rPr lang="en-US" dirty="0" err="1">
                <a:latin typeface="Vidaloka" panose="020B0604020202020204" charset="0"/>
              </a:rPr>
              <a:t>noncoplicated</a:t>
            </a:r>
            <a:r>
              <a:rPr lang="en-US" dirty="0">
                <a:latin typeface="Vidaloka" panose="020B0604020202020204" charset="0"/>
              </a:rPr>
              <a:t> we should think bout another diagnosis</a:t>
            </a:r>
            <a:br>
              <a:rPr lang="en-US" dirty="0">
                <a:latin typeface="Vidaloka" panose="020B0604020202020204" charset="0"/>
              </a:rPr>
            </a:br>
            <a:endParaRPr lang="en-GB" dirty="0">
              <a:latin typeface="Vidaloka" panose="020B0604020202020204" charset="0"/>
            </a:endParaRPr>
          </a:p>
        </p:txBody>
      </p:sp>
      <p:sp>
        <p:nvSpPr>
          <p:cNvPr id="3" name="Rectangle 2"/>
          <p:cNvSpPr/>
          <p:nvPr/>
        </p:nvSpPr>
        <p:spPr>
          <a:xfrm>
            <a:off x="190071" y="380144"/>
            <a:ext cx="6642243"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idaloka" panose="020B0604020202020204" charset="0"/>
              </a:rPr>
              <a:t>Clinical features and Symptoms</a:t>
            </a:r>
            <a:endParaRPr kumimoji="0" lang="en-GB" sz="2800" b="0" i="0" u="none" strike="noStrike" kern="0" cap="none" spc="0" normalizeH="0" baseline="0" noProof="0" dirty="0">
              <a:ln>
                <a:noFill/>
              </a:ln>
              <a:solidFill>
                <a:sysClr val="windowText" lastClr="000000"/>
              </a:solidFill>
              <a:effectLst/>
              <a:uLnTx/>
              <a:uFillTx/>
              <a:latin typeface="Vidaloka" panose="020B0604020202020204" charset="0"/>
            </a:endParaRPr>
          </a:p>
        </p:txBody>
      </p:sp>
      <p:sp>
        <p:nvSpPr>
          <p:cNvPr id="4" name="Rectangle 3">
            <a:extLst>
              <a:ext uri="{FF2B5EF4-FFF2-40B4-BE49-F238E27FC236}">
                <a16:creationId xmlns:a16="http://schemas.microsoft.com/office/drawing/2014/main" id="{35A5D236-10EC-3E7D-80FA-D518227D9360}"/>
              </a:ext>
            </a:extLst>
          </p:cNvPr>
          <p:cNvSpPr/>
          <p:nvPr/>
        </p:nvSpPr>
        <p:spPr>
          <a:xfrm>
            <a:off x="672957" y="3838292"/>
            <a:ext cx="7238145" cy="769441"/>
          </a:xfrm>
          <a:prstGeom prst="rect">
            <a:avLst/>
          </a:prstGeom>
        </p:spPr>
        <p:txBody>
          <a:bodyPr wrap="square">
            <a:spAutoFit/>
          </a:bodyPr>
          <a:lstStyle/>
          <a:p>
            <a:r>
              <a:rPr lang="en-US" dirty="0">
                <a:latin typeface="Vidaloka" panose="020B0604020202020204" charset="0"/>
              </a:rPr>
              <a:t>(5) Tender palpable perianal lesion : Can form adjacent to the anal canal on the anal margin when there is acute thrombosis.</a:t>
            </a:r>
          </a:p>
          <a:p>
            <a:endParaRPr lang="en-US" sz="1600" dirty="0">
              <a:latin typeface="Vidaloka" panose="020B0604020202020204" charset="0"/>
            </a:endParaRPr>
          </a:p>
        </p:txBody>
      </p:sp>
    </p:spTree>
    <p:extLst>
      <p:ext uri="{BB962C8B-B14F-4D97-AF65-F5344CB8AC3E}">
        <p14:creationId xmlns:p14="http://schemas.microsoft.com/office/powerpoint/2010/main" val="4119707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483"/>
            <a:ext cx="2967976" cy="214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مستدير الزوايا 1"/>
          <p:cNvSpPr/>
          <p:nvPr/>
        </p:nvSpPr>
        <p:spPr>
          <a:xfrm>
            <a:off x="342900" y="2143125"/>
            <a:ext cx="1809750" cy="352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thrombosed</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7" y="411954"/>
            <a:ext cx="2543177" cy="190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3286125" y="2412395"/>
            <a:ext cx="2181225" cy="27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necrotic</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575" y="364520"/>
            <a:ext cx="340042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مستدير الزوايا 3"/>
          <p:cNvSpPr/>
          <p:nvPr/>
        </p:nvSpPr>
        <p:spPr>
          <a:xfrm>
            <a:off x="5891212" y="1868372"/>
            <a:ext cx="1343025" cy="4974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prolaped</a:t>
            </a:r>
            <a:endParaRPr lang="en-US"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75" y="2719698"/>
            <a:ext cx="2536825" cy="197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مستدير الزوايا 4"/>
          <p:cNvSpPr/>
          <p:nvPr/>
        </p:nvSpPr>
        <p:spPr>
          <a:xfrm>
            <a:off x="1483988" y="4336710"/>
            <a:ext cx="1400175" cy="356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ulcerated</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5147" y="2804828"/>
            <a:ext cx="2279651" cy="19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1972" y="2464782"/>
            <a:ext cx="2962275" cy="2317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مستدير الزوايا 5"/>
          <p:cNvSpPr/>
          <p:nvPr/>
        </p:nvSpPr>
        <p:spPr>
          <a:xfrm>
            <a:off x="4572000" y="4250496"/>
            <a:ext cx="2076450" cy="4124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Skin tags</a:t>
            </a:r>
          </a:p>
        </p:txBody>
      </p:sp>
    </p:spTree>
    <p:extLst>
      <p:ext uri="{BB962C8B-B14F-4D97-AF65-F5344CB8AC3E}">
        <p14:creationId xmlns:p14="http://schemas.microsoft.com/office/powerpoint/2010/main" val="4229699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047" y="1151357"/>
            <a:ext cx="8414535" cy="3323987"/>
          </a:xfrm>
          <a:prstGeom prst="rect">
            <a:avLst/>
          </a:prstGeom>
        </p:spPr>
        <p:txBody>
          <a:bodyPr wrap="square">
            <a:spAutoFit/>
          </a:bodyPr>
          <a:lstStyle/>
          <a:p>
            <a:r>
              <a:rPr lang="en-US" b="1" dirty="0" err="1">
                <a:solidFill>
                  <a:schemeClr val="accent5">
                    <a:lumMod val="60000"/>
                    <a:lumOff val="40000"/>
                  </a:schemeClr>
                </a:solidFill>
                <a:latin typeface="Vidaloka" panose="020B0604020202020204" charset="0"/>
                <a:cs typeface="Vani" panose="020B0502040204020203" pitchFamily="34" charset="0"/>
              </a:rPr>
              <a:t>Anoscopic</a:t>
            </a:r>
            <a:r>
              <a:rPr lang="en-US" b="1" dirty="0">
                <a:solidFill>
                  <a:schemeClr val="accent5">
                    <a:lumMod val="60000"/>
                    <a:lumOff val="40000"/>
                  </a:schemeClr>
                </a:solidFill>
                <a:latin typeface="Vidaloka" panose="020B0604020202020204" charset="0"/>
                <a:cs typeface="Vani" panose="020B0502040204020203" pitchFamily="34" charset="0"/>
              </a:rPr>
              <a:t> examination </a:t>
            </a:r>
            <a:r>
              <a:rPr lang="en-US" dirty="0">
                <a:latin typeface="Vidaloka" panose="020B0604020202020204" charset="0"/>
                <a:cs typeface="Vani" panose="020B0502040204020203" pitchFamily="34" charset="0"/>
              </a:rPr>
              <a:t>:The most specific and conclusive diagnostic test for hemorrhoids.</a:t>
            </a:r>
          </a:p>
          <a:p>
            <a:endParaRPr lang="en-US" dirty="0">
              <a:latin typeface="Vidaloka" panose="020B0604020202020204" charset="0"/>
              <a:cs typeface="Vani" panose="020B0502040204020203" pitchFamily="34" charset="0"/>
            </a:endParaRPr>
          </a:p>
          <a:p>
            <a:endParaRPr lang="en-US" dirty="0">
              <a:latin typeface="Vidaloka" panose="020B0604020202020204" charset="0"/>
              <a:cs typeface="Vani" panose="020B0502040204020203" pitchFamily="34" charset="0"/>
            </a:endParaRPr>
          </a:p>
          <a:p>
            <a:r>
              <a:rPr lang="en-US" b="1" dirty="0" err="1">
                <a:solidFill>
                  <a:schemeClr val="accent5">
                    <a:lumMod val="60000"/>
                    <a:lumOff val="40000"/>
                  </a:schemeClr>
                </a:solidFill>
                <a:latin typeface="Vidaloka" panose="020B0604020202020204" charset="0"/>
                <a:cs typeface="Vani" panose="020B0502040204020203" pitchFamily="34" charset="0"/>
              </a:rPr>
              <a:t>Colonscopy</a:t>
            </a:r>
            <a:r>
              <a:rPr lang="en-US" b="1" dirty="0">
                <a:solidFill>
                  <a:schemeClr val="accent5">
                    <a:lumMod val="60000"/>
                    <a:lumOff val="40000"/>
                  </a:schemeClr>
                </a:solidFill>
                <a:latin typeface="Vidaloka" panose="020B0604020202020204" charset="0"/>
                <a:cs typeface="Vani" panose="020B0502040204020203" pitchFamily="34" charset="0"/>
              </a:rPr>
              <a:t>/ flexible sigmoidoscopy </a:t>
            </a:r>
            <a:r>
              <a:rPr lang="en-US" dirty="0">
                <a:latin typeface="Vidaloka" panose="020B0604020202020204" charset="0"/>
                <a:cs typeface="Vani" panose="020B0502040204020203" pitchFamily="34" charset="0"/>
              </a:rPr>
              <a:t>: Used to exclude serious pathology such as inflammatory bowel disease or cancer. In the presence of suspicious symptoms, such as altered bowel habit (diarrhea and/or constipation), abdominal pain, weight loss, iron-deficiency anemia, or passage of blood clots and/or mucus.</a:t>
            </a:r>
          </a:p>
          <a:p>
            <a:endParaRPr lang="en-US" b="1" dirty="0">
              <a:solidFill>
                <a:schemeClr val="accent5">
                  <a:lumMod val="60000"/>
                  <a:lumOff val="40000"/>
                </a:schemeClr>
              </a:solidFill>
              <a:latin typeface="Vidaloka" panose="020B0604020202020204" charset="0"/>
              <a:cs typeface="Vani" panose="020B0502040204020203" pitchFamily="34" charset="0"/>
            </a:endParaRPr>
          </a:p>
          <a:p>
            <a:endParaRPr lang="en-US" b="1" dirty="0">
              <a:solidFill>
                <a:schemeClr val="accent5">
                  <a:lumMod val="60000"/>
                  <a:lumOff val="40000"/>
                </a:schemeClr>
              </a:solidFill>
              <a:latin typeface="Vidaloka" panose="020B0604020202020204" charset="0"/>
              <a:cs typeface="Vani" panose="020B0502040204020203" pitchFamily="34" charset="0"/>
            </a:endParaRPr>
          </a:p>
          <a:p>
            <a:r>
              <a:rPr lang="en-US" b="1" dirty="0">
                <a:solidFill>
                  <a:schemeClr val="accent5">
                    <a:lumMod val="60000"/>
                    <a:lumOff val="40000"/>
                  </a:schemeClr>
                </a:solidFill>
                <a:latin typeface="Vidaloka" panose="020B0604020202020204" charset="0"/>
                <a:cs typeface="Vani" panose="020B0502040204020203" pitchFamily="34" charset="0"/>
              </a:rPr>
              <a:t>CBC</a:t>
            </a:r>
            <a:r>
              <a:rPr lang="en-US" b="1" dirty="0">
                <a:solidFill>
                  <a:srgbClr val="FF0000"/>
                </a:solidFill>
                <a:latin typeface="Vidaloka" panose="020B0604020202020204" charset="0"/>
                <a:cs typeface="Vani" panose="020B0502040204020203" pitchFamily="34" charset="0"/>
              </a:rPr>
              <a:t> </a:t>
            </a:r>
            <a:r>
              <a:rPr lang="en-US" dirty="0">
                <a:latin typeface="Vidaloka" panose="020B0604020202020204" charset="0"/>
                <a:cs typeface="Vani" panose="020B0502040204020203" pitchFamily="34" charset="0"/>
              </a:rPr>
              <a:t>: Ordered only if there is concern that the patient has experienced significant prolonged rectal bleeding and signs of anemia are present.</a:t>
            </a:r>
          </a:p>
          <a:p>
            <a:endParaRPr lang="en-US" dirty="0">
              <a:latin typeface="Vidaloka" panose="020B0604020202020204" charset="0"/>
              <a:cs typeface="Vani" panose="020B0502040204020203" pitchFamily="34" charset="0"/>
            </a:endParaRPr>
          </a:p>
          <a:p>
            <a:endParaRPr lang="en-US" dirty="0">
              <a:latin typeface="Vidaloka" panose="020B0604020202020204" charset="0"/>
              <a:cs typeface="Vani" panose="020B0502040204020203" pitchFamily="34" charset="0"/>
            </a:endParaRPr>
          </a:p>
          <a:p>
            <a:r>
              <a:rPr lang="en-US" dirty="0">
                <a:solidFill>
                  <a:schemeClr val="accent5">
                    <a:lumMod val="60000"/>
                    <a:lumOff val="40000"/>
                  </a:schemeClr>
                </a:solidFill>
                <a:latin typeface="Vidaloka" panose="020B0604020202020204" charset="0"/>
                <a:cs typeface="Vani" panose="020B0502040204020203" pitchFamily="34" charset="0"/>
              </a:rPr>
              <a:t>Stool for occult blood </a:t>
            </a:r>
            <a:r>
              <a:rPr lang="en-US" dirty="0">
                <a:latin typeface="Vidaloka" panose="020B0604020202020204" charset="0"/>
                <a:cs typeface="Vani" panose="020B0502040204020203" pitchFamily="34" charset="0"/>
              </a:rPr>
              <a:t>: Unnecessary unless no significant </a:t>
            </a:r>
            <a:r>
              <a:rPr lang="en-US" dirty="0" err="1">
                <a:latin typeface="Vidaloka" panose="020B0604020202020204" charset="0"/>
                <a:cs typeface="Vani" panose="020B0502040204020203" pitchFamily="34" charset="0"/>
              </a:rPr>
              <a:t>hemorrhoidal</a:t>
            </a:r>
            <a:r>
              <a:rPr lang="en-US" dirty="0">
                <a:latin typeface="Vidaloka" panose="020B0604020202020204" charset="0"/>
                <a:cs typeface="Vani" panose="020B0502040204020203" pitchFamily="34" charset="0"/>
              </a:rPr>
              <a:t> tissue is seen on examination; further evaluation deemed unnecessary if the results are negative.</a:t>
            </a:r>
          </a:p>
          <a:p>
            <a:endParaRPr lang="en-US" dirty="0">
              <a:latin typeface="Vidaloka" panose="020B0604020202020204" charset="0"/>
              <a:cs typeface="Vani" panose="020B0502040204020203" pitchFamily="34" charset="0"/>
            </a:endParaRPr>
          </a:p>
        </p:txBody>
      </p:sp>
      <p:sp>
        <p:nvSpPr>
          <p:cNvPr id="3" name="Rectangle 2"/>
          <p:cNvSpPr/>
          <p:nvPr/>
        </p:nvSpPr>
        <p:spPr>
          <a:xfrm>
            <a:off x="339047" y="496595"/>
            <a:ext cx="2803973" cy="584775"/>
          </a:xfrm>
          <a:prstGeom prst="rect">
            <a:avLst/>
          </a:prstGeom>
        </p:spPr>
        <p:txBody>
          <a:bodyPr wrap="none">
            <a:spAutoFit/>
          </a:bodyPr>
          <a:lstStyle/>
          <a:p>
            <a:r>
              <a:rPr lang="en-GB" sz="3200" dirty="0">
                <a:latin typeface="Vidaloka" panose="020B0604020202020204" charset="0"/>
              </a:rPr>
              <a:t>Investigations:</a:t>
            </a:r>
          </a:p>
        </p:txBody>
      </p:sp>
    </p:spTree>
    <p:extLst>
      <p:ext uri="{BB962C8B-B14F-4D97-AF65-F5344CB8AC3E}">
        <p14:creationId xmlns:p14="http://schemas.microsoft.com/office/powerpoint/2010/main" val="3832352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9" y="1443700"/>
            <a:ext cx="6734710" cy="2246769"/>
          </a:xfrm>
          <a:prstGeom prst="rect">
            <a:avLst/>
          </a:prstGeom>
        </p:spPr>
        <p:txBody>
          <a:bodyPr wrap="square">
            <a:spAutoFit/>
          </a:bodyPr>
          <a:lstStyle/>
          <a:p>
            <a:r>
              <a:rPr lang="en-US" b="1" dirty="0">
                <a:latin typeface="Vidaloka" panose="020B0604020202020204" charset="0"/>
              </a:rPr>
              <a:t>-  </a:t>
            </a:r>
            <a:r>
              <a:rPr lang="en-US" dirty="0">
                <a:latin typeface="Vidaloka" panose="020B0604020202020204" charset="0"/>
              </a:rPr>
              <a:t>Patients with symptomatic hemorrhoids initially be treated with </a:t>
            </a:r>
            <a:r>
              <a:rPr lang="en-US" b="1" u="sng" dirty="0">
                <a:solidFill>
                  <a:schemeClr val="accent5">
                    <a:lumMod val="60000"/>
                    <a:lumOff val="40000"/>
                  </a:schemeClr>
                </a:solidFill>
                <a:latin typeface="Vidaloka" panose="020B0604020202020204" charset="0"/>
              </a:rPr>
              <a:t>Conservative treatment including</a:t>
            </a:r>
            <a:r>
              <a:rPr lang="en-US" dirty="0">
                <a:solidFill>
                  <a:schemeClr val="accent5">
                    <a:lumMod val="60000"/>
                    <a:lumOff val="40000"/>
                  </a:schemeClr>
                </a:solidFill>
                <a:latin typeface="Vidaloka" panose="020B0604020202020204" charset="0"/>
              </a:rPr>
              <a:t>:</a:t>
            </a:r>
          </a:p>
          <a:p>
            <a:pPr marL="0" indent="0">
              <a:buNone/>
            </a:pPr>
            <a:br>
              <a:rPr lang="en-US" dirty="0">
                <a:latin typeface="Vidaloka" panose="020B0604020202020204" charset="0"/>
              </a:rPr>
            </a:br>
            <a:r>
              <a:rPr lang="en-US" dirty="0">
                <a:latin typeface="Vidaloka" panose="020B0604020202020204" charset="0"/>
              </a:rPr>
              <a:t>high fiber diet ,laxatives and suppositories., </a:t>
            </a:r>
            <a:r>
              <a:rPr lang="en-US" dirty="0" err="1">
                <a:latin typeface="Vidaloka" panose="020B0604020202020204" charset="0"/>
              </a:rPr>
              <a:t>sitz</a:t>
            </a:r>
            <a:r>
              <a:rPr lang="en-US" dirty="0">
                <a:latin typeface="Vidaloka" panose="020B0604020202020204" charset="0"/>
              </a:rPr>
              <a:t> bath in warm water,</a:t>
            </a:r>
            <a:r>
              <a:rPr lang="ar-EG" dirty="0">
                <a:latin typeface="Vidaloka" panose="020B0604020202020204" charset="0"/>
              </a:rPr>
              <a:t> </a:t>
            </a:r>
            <a:r>
              <a:rPr lang="en-US" dirty="0">
                <a:latin typeface="Vidaloka" panose="020B0604020202020204" charset="0"/>
              </a:rPr>
              <a:t>stool softeners and bulking agents to ease the </a:t>
            </a:r>
            <a:r>
              <a:rPr lang="en-US" dirty="0" err="1">
                <a:latin typeface="Vidaloka" panose="020B0604020202020204" charset="0"/>
              </a:rPr>
              <a:t>defecatory</a:t>
            </a:r>
            <a:r>
              <a:rPr lang="en-US" dirty="0">
                <a:latin typeface="Vidaloka" panose="020B0604020202020204" charset="0"/>
              </a:rPr>
              <a:t> act,</a:t>
            </a:r>
            <a:r>
              <a:rPr lang="ar-EG" dirty="0">
                <a:latin typeface="Vidaloka" panose="020B0604020202020204" charset="0"/>
              </a:rPr>
              <a:t> </a:t>
            </a:r>
            <a:r>
              <a:rPr lang="en-US" dirty="0">
                <a:latin typeface="Vidaloka" panose="020B0604020202020204" charset="0"/>
              </a:rPr>
              <a:t>avoid straining , creams.</a:t>
            </a:r>
          </a:p>
          <a:p>
            <a:pPr marL="0" indent="0">
              <a:buNone/>
            </a:pPr>
            <a:endParaRPr lang="en-US" dirty="0">
              <a:latin typeface="Vidaloka" panose="020B0604020202020204" charset="0"/>
            </a:endParaRPr>
          </a:p>
          <a:p>
            <a:r>
              <a:rPr lang="en-US" dirty="0">
                <a:latin typeface="Vidaloka" panose="020B0604020202020204" charset="0"/>
              </a:rPr>
              <a:t>Rubber band ligation (For more bulky piles) or </a:t>
            </a:r>
            <a:r>
              <a:rPr lang="en-US" dirty="0" err="1">
                <a:latin typeface="Vidaloka" panose="020B0604020202020204" charset="0"/>
              </a:rPr>
              <a:t>sclerotherapy</a:t>
            </a:r>
            <a:r>
              <a:rPr lang="en-US" dirty="0">
                <a:latin typeface="Vidaloka" panose="020B0604020202020204" charset="0"/>
              </a:rPr>
              <a:t> or infrared photocoagulation or </a:t>
            </a:r>
            <a:r>
              <a:rPr lang="en-US" dirty="0" err="1">
                <a:latin typeface="Vidaloka" panose="020B0604020202020204" charset="0"/>
              </a:rPr>
              <a:t>haemorrhoid</a:t>
            </a:r>
            <a:r>
              <a:rPr lang="en-US" dirty="0">
                <a:latin typeface="Vidaloka" panose="020B0604020202020204" charset="0"/>
              </a:rPr>
              <a:t> arterial ligation or stapled </a:t>
            </a:r>
            <a:r>
              <a:rPr lang="en-US" dirty="0" err="1">
                <a:latin typeface="Vidaloka" panose="020B0604020202020204" charset="0"/>
              </a:rPr>
              <a:t>haemorrhoidopexy</a:t>
            </a:r>
            <a:r>
              <a:rPr lang="en-US" dirty="0">
                <a:latin typeface="Vidaloka" panose="020B0604020202020204" charset="0"/>
              </a:rPr>
              <a:t> .</a:t>
            </a:r>
          </a:p>
          <a:p>
            <a:br>
              <a:rPr lang="en-US" dirty="0">
                <a:latin typeface="Vidaloka" panose="020B0604020202020204" charset="0"/>
              </a:rPr>
            </a:br>
            <a:endParaRPr lang="en-GB" dirty="0">
              <a:latin typeface="Vidaloka" panose="020B0604020202020204" charset="0"/>
            </a:endParaRPr>
          </a:p>
        </p:txBody>
      </p:sp>
      <p:sp>
        <p:nvSpPr>
          <p:cNvPr id="3" name="Rectangle 2"/>
          <p:cNvSpPr/>
          <p:nvPr/>
        </p:nvSpPr>
        <p:spPr>
          <a:xfrm>
            <a:off x="549058" y="691804"/>
            <a:ext cx="2565126" cy="523220"/>
          </a:xfrm>
          <a:prstGeom prst="rect">
            <a:avLst/>
          </a:prstGeom>
        </p:spPr>
        <p:txBody>
          <a:bodyPr wrap="none">
            <a:spAutoFit/>
          </a:bodyPr>
          <a:lstStyle/>
          <a:p>
            <a:r>
              <a:rPr lang="en-US" sz="2800" dirty="0">
                <a:latin typeface="Vidaloka" panose="020B0604020202020204" charset="0"/>
              </a:rPr>
              <a:t>Managements </a:t>
            </a:r>
            <a:endParaRPr lang="en-GB" sz="2800" dirty="0">
              <a:latin typeface="Vidaloka" panose="020B0604020202020204" charset="0"/>
            </a:endParaRPr>
          </a:p>
        </p:txBody>
      </p:sp>
    </p:spTree>
    <p:extLst>
      <p:ext uri="{BB962C8B-B14F-4D97-AF65-F5344CB8AC3E}">
        <p14:creationId xmlns:p14="http://schemas.microsoft.com/office/powerpoint/2010/main" val="3698675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3160" y="924675"/>
            <a:ext cx="3874190" cy="3927956"/>
          </a:xfrm>
          <a:prstGeom prst="rect">
            <a:avLst/>
          </a:prstGeom>
        </p:spPr>
      </p:pic>
      <p:sp>
        <p:nvSpPr>
          <p:cNvPr id="3" name="Rectangle 2"/>
          <p:cNvSpPr/>
          <p:nvPr/>
        </p:nvSpPr>
        <p:spPr>
          <a:xfrm>
            <a:off x="382113" y="434950"/>
            <a:ext cx="1585690" cy="523220"/>
          </a:xfrm>
          <a:prstGeom prst="rect">
            <a:avLst/>
          </a:prstGeom>
        </p:spPr>
        <p:txBody>
          <a:bodyPr wrap="none">
            <a:spAutoFit/>
          </a:bodyPr>
          <a:lstStyle/>
          <a:p>
            <a:r>
              <a:rPr lang="en-US" sz="2800" dirty="0">
                <a:latin typeface="Vidaloka" panose="020B0604020202020204" charset="0"/>
              </a:rPr>
              <a:t>Banding</a:t>
            </a:r>
            <a:r>
              <a:rPr lang="en-US" sz="2800" dirty="0"/>
              <a:t> </a:t>
            </a:r>
          </a:p>
        </p:txBody>
      </p:sp>
      <p:pic>
        <p:nvPicPr>
          <p:cNvPr id="4" name="Picture 3"/>
          <p:cNvPicPr>
            <a:picLocks noChangeAspect="1"/>
          </p:cNvPicPr>
          <p:nvPr/>
        </p:nvPicPr>
        <p:blipFill>
          <a:blip r:embed="rId3"/>
          <a:stretch>
            <a:fillRect/>
          </a:stretch>
        </p:blipFill>
        <p:spPr>
          <a:xfrm>
            <a:off x="4974383" y="1702951"/>
            <a:ext cx="3974408" cy="2987853"/>
          </a:xfrm>
          <a:prstGeom prst="rect">
            <a:avLst/>
          </a:prstGeom>
        </p:spPr>
      </p:pic>
      <p:sp>
        <p:nvSpPr>
          <p:cNvPr id="5" name="Rectangle 4"/>
          <p:cNvSpPr/>
          <p:nvPr/>
        </p:nvSpPr>
        <p:spPr>
          <a:xfrm>
            <a:off x="4648463" y="696560"/>
            <a:ext cx="4387740" cy="523220"/>
          </a:xfrm>
          <a:prstGeom prst="rect">
            <a:avLst/>
          </a:prstGeom>
        </p:spPr>
        <p:txBody>
          <a:bodyPr wrap="none">
            <a:spAutoFit/>
          </a:bodyPr>
          <a:lstStyle/>
          <a:p>
            <a:r>
              <a:rPr lang="en-US" sz="2800" dirty="0">
                <a:latin typeface="Vidaloka" panose="020B0604020202020204" charset="0"/>
              </a:rPr>
              <a:t>Infrared</a:t>
            </a:r>
            <a:r>
              <a:rPr lang="en-US" sz="2800" b="1" dirty="0">
                <a:latin typeface="Vidaloka" panose="020B0604020202020204" charset="0"/>
              </a:rPr>
              <a:t> </a:t>
            </a:r>
            <a:r>
              <a:rPr lang="en-US" sz="2800" dirty="0">
                <a:latin typeface="Vidaloka" panose="020B0604020202020204" charset="0"/>
              </a:rPr>
              <a:t>photocoagulation</a:t>
            </a:r>
            <a:endParaRPr lang="en-GB" sz="2800" dirty="0">
              <a:latin typeface="Vidaloka" panose="020B0604020202020204" charset="0"/>
            </a:endParaRPr>
          </a:p>
        </p:txBody>
      </p:sp>
    </p:spTree>
    <p:extLst>
      <p:ext uri="{BB962C8B-B14F-4D97-AF65-F5344CB8AC3E}">
        <p14:creationId xmlns:p14="http://schemas.microsoft.com/office/powerpoint/2010/main" val="3672802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2" name="Google Shape;322;p44"/>
          <p:cNvSpPr txBox="1">
            <a:spLocks noGrp="1"/>
          </p:cNvSpPr>
          <p:nvPr>
            <p:ph type="subTitle" idx="2"/>
          </p:nvPr>
        </p:nvSpPr>
        <p:spPr>
          <a:xfrm>
            <a:off x="199848" y="608999"/>
            <a:ext cx="4865312" cy="3418469"/>
          </a:xfrm>
          <a:prstGeom prst="rect">
            <a:avLst/>
          </a:prstGeom>
        </p:spPr>
        <p:txBody>
          <a:bodyPr spcFirstLastPara="1" wrap="square" lIns="91425" tIns="91425" rIns="91425" bIns="91425" anchor="t" anchorCtr="0">
            <a:noAutofit/>
          </a:bodyPr>
          <a:lstStyle/>
          <a:p>
            <a:pPr marL="285750" lvl="0" indent="-285750" algn="l" defTabSz="457200">
              <a:buClrTx/>
              <a:buSzTx/>
              <a:buFont typeface="Arial" panose="020B0604020202020204" pitchFamily="34" charset="0"/>
              <a:buChar char="•"/>
            </a:pPr>
            <a:r>
              <a:rPr lang="en-US" sz="1800" b="1" kern="1200" dirty="0">
                <a:solidFill>
                  <a:prstClr val="black"/>
                </a:solidFill>
                <a:latin typeface="Century Gothic" panose="020B0502020202020204"/>
              </a:rPr>
              <a:t>the surgical anal canal begins at the </a:t>
            </a:r>
            <a:r>
              <a:rPr lang="en-US" sz="1800" b="1" kern="1200" dirty="0" err="1">
                <a:solidFill>
                  <a:prstClr val="black"/>
                </a:solidFill>
                <a:latin typeface="Century Gothic" panose="020B0502020202020204"/>
              </a:rPr>
              <a:t>anorectal</a:t>
            </a:r>
            <a:r>
              <a:rPr lang="en-US" sz="1800" b="1" kern="1200" dirty="0">
                <a:solidFill>
                  <a:prstClr val="black"/>
                </a:solidFill>
                <a:latin typeface="Century Gothic" panose="020B0502020202020204"/>
              </a:rPr>
              <a:t> junction and terminates at the anal verge, it’s</a:t>
            </a:r>
            <a:r>
              <a:rPr lang="en-US" sz="1800" kern="1200" dirty="0">
                <a:solidFill>
                  <a:prstClr val="black"/>
                </a:solidFill>
                <a:latin typeface="Century Gothic" panose="020B0502020202020204"/>
              </a:rPr>
              <a:t> </a:t>
            </a:r>
            <a:r>
              <a:rPr lang="en-US" sz="1800" b="1" kern="1200" dirty="0">
                <a:solidFill>
                  <a:prstClr val="black"/>
                </a:solidFill>
                <a:latin typeface="Century Gothic" panose="020B0502020202020204"/>
              </a:rPr>
              <a:t>measure 2 to 4 cm in length and it’s generally longer in men than in women.</a:t>
            </a:r>
          </a:p>
          <a:p>
            <a:pPr marL="0" lvl="0" indent="0" algn="l" defTabSz="457200">
              <a:buClrTx/>
              <a:buSzTx/>
            </a:pPr>
            <a:endParaRPr lang="en-US" sz="1800" b="1" kern="1200" dirty="0">
              <a:solidFill>
                <a:prstClr val="black"/>
              </a:solidFill>
              <a:latin typeface="Century Gothic" panose="020B0502020202020204"/>
            </a:endParaRPr>
          </a:p>
          <a:p>
            <a:pPr marL="285750" lvl="0" indent="-285750" algn="l" defTabSz="457200">
              <a:buClrTx/>
              <a:buSzTx/>
              <a:buFont typeface="Arial" panose="020B0604020202020204" pitchFamily="34" charset="0"/>
              <a:buChar char="•"/>
            </a:pPr>
            <a:r>
              <a:rPr lang="en-US" sz="1800" b="1" kern="1200" dirty="0">
                <a:solidFill>
                  <a:prstClr val="black"/>
                </a:solidFill>
                <a:latin typeface="Century Gothic" panose="020B0502020202020204"/>
              </a:rPr>
              <a:t>Dentate line : the most important landmark morphologically and surgically </a:t>
            </a:r>
          </a:p>
          <a:p>
            <a:pPr marL="0" lvl="0" indent="0" algn="l" defTabSz="457200">
              <a:buClrTx/>
              <a:buSzTx/>
            </a:pPr>
            <a:r>
              <a:rPr lang="en-US" sz="1800" b="1" kern="1200" dirty="0">
                <a:solidFill>
                  <a:prstClr val="black"/>
                </a:solidFill>
                <a:latin typeface="Century Gothic" panose="020B0502020202020204"/>
              </a:rPr>
              <a:t>   it divides the upper 2/3 and lower 1/3 of anal canal</a:t>
            </a:r>
          </a:p>
          <a:p>
            <a:pPr marL="0" lvl="0" indent="0" algn="ctr" rtl="0">
              <a:spcBef>
                <a:spcPts val="0"/>
              </a:spcBef>
              <a:spcAft>
                <a:spcPts val="0"/>
              </a:spcAft>
              <a:buNone/>
            </a:pPr>
            <a:endParaRPr dirty="0"/>
          </a:p>
        </p:txBody>
      </p:sp>
      <p:pic>
        <p:nvPicPr>
          <p:cNvPr id="5" name="Picture 4"/>
          <p:cNvPicPr>
            <a:picLocks noChangeAspect="1"/>
          </p:cNvPicPr>
          <p:nvPr/>
        </p:nvPicPr>
        <p:blipFill>
          <a:blip r:embed="rId3"/>
          <a:stretch>
            <a:fillRect/>
          </a:stretch>
        </p:blipFill>
        <p:spPr>
          <a:xfrm>
            <a:off x="4962418" y="327576"/>
            <a:ext cx="4043388" cy="425493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127" y="537691"/>
            <a:ext cx="3951723" cy="461665"/>
          </a:xfrm>
          <a:prstGeom prst="rect">
            <a:avLst/>
          </a:prstGeom>
        </p:spPr>
        <p:txBody>
          <a:bodyPr wrap="none">
            <a:spAutoFit/>
          </a:bodyPr>
          <a:lstStyle/>
          <a:p>
            <a:r>
              <a:rPr lang="en-US" sz="2400" dirty="0">
                <a:latin typeface="Vidaloka" panose="020B0604020202020204" charset="0"/>
              </a:rPr>
              <a:t>Stapled </a:t>
            </a:r>
            <a:r>
              <a:rPr lang="en-US" sz="2400" dirty="0" err="1">
                <a:latin typeface="Vidaloka" panose="020B0604020202020204" charset="0"/>
              </a:rPr>
              <a:t>hemorrhoidectomy</a:t>
            </a:r>
            <a:r>
              <a:rPr lang="en-US" sz="2400" dirty="0">
                <a:latin typeface="Vidaloka" panose="020B0604020202020204" charset="0"/>
              </a:rPr>
              <a:t>:</a:t>
            </a:r>
            <a:endParaRPr lang="en-GB" sz="2400" dirty="0">
              <a:latin typeface="Vidaloka" panose="020B0604020202020204" charset="0"/>
            </a:endParaRPr>
          </a:p>
        </p:txBody>
      </p:sp>
      <p:pic>
        <p:nvPicPr>
          <p:cNvPr id="3" name="Picture 2"/>
          <p:cNvPicPr>
            <a:picLocks noChangeAspect="1"/>
          </p:cNvPicPr>
          <p:nvPr/>
        </p:nvPicPr>
        <p:blipFill>
          <a:blip r:embed="rId2"/>
          <a:stretch>
            <a:fillRect/>
          </a:stretch>
        </p:blipFill>
        <p:spPr>
          <a:xfrm>
            <a:off x="229647" y="2217068"/>
            <a:ext cx="2712378" cy="2642938"/>
          </a:xfrm>
          <a:prstGeom prst="rect">
            <a:avLst/>
          </a:prstGeom>
        </p:spPr>
      </p:pic>
      <p:pic>
        <p:nvPicPr>
          <p:cNvPr id="4" name="Picture 3"/>
          <p:cNvPicPr>
            <a:picLocks noChangeAspect="1"/>
          </p:cNvPicPr>
          <p:nvPr/>
        </p:nvPicPr>
        <p:blipFill>
          <a:blip r:embed="rId3"/>
          <a:stretch>
            <a:fillRect/>
          </a:stretch>
        </p:blipFill>
        <p:spPr>
          <a:xfrm>
            <a:off x="2942025" y="2217068"/>
            <a:ext cx="2748280" cy="2642938"/>
          </a:xfrm>
          <a:prstGeom prst="rect">
            <a:avLst/>
          </a:prstGeom>
        </p:spPr>
      </p:pic>
      <p:pic>
        <p:nvPicPr>
          <p:cNvPr id="5" name="Picture 4"/>
          <p:cNvPicPr>
            <a:picLocks noChangeAspect="1"/>
          </p:cNvPicPr>
          <p:nvPr/>
        </p:nvPicPr>
        <p:blipFill>
          <a:blip r:embed="rId4"/>
          <a:stretch>
            <a:fillRect/>
          </a:stretch>
        </p:blipFill>
        <p:spPr>
          <a:xfrm>
            <a:off x="5690305" y="2217068"/>
            <a:ext cx="3127519" cy="2642938"/>
          </a:xfrm>
          <a:prstGeom prst="rect">
            <a:avLst/>
          </a:prstGeom>
        </p:spPr>
      </p:pic>
      <p:pic>
        <p:nvPicPr>
          <p:cNvPr id="6" name="Picture 5"/>
          <p:cNvPicPr>
            <a:picLocks noChangeAspect="1"/>
          </p:cNvPicPr>
          <p:nvPr/>
        </p:nvPicPr>
        <p:blipFill>
          <a:blip r:embed="rId5"/>
          <a:stretch>
            <a:fillRect/>
          </a:stretch>
        </p:blipFill>
        <p:spPr>
          <a:xfrm>
            <a:off x="5020657" y="409587"/>
            <a:ext cx="3702103" cy="1667494"/>
          </a:xfrm>
          <a:prstGeom prst="rect">
            <a:avLst/>
          </a:prstGeom>
        </p:spPr>
      </p:pic>
    </p:spTree>
    <p:extLst>
      <p:ext uri="{BB962C8B-B14F-4D97-AF65-F5344CB8AC3E}">
        <p14:creationId xmlns:p14="http://schemas.microsoft.com/office/powerpoint/2010/main" val="3589652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829" y="1068222"/>
            <a:ext cx="7022386" cy="2246769"/>
          </a:xfrm>
          <a:prstGeom prst="rect">
            <a:avLst/>
          </a:prstGeom>
        </p:spPr>
        <p:txBody>
          <a:bodyPr wrap="square">
            <a:spAutoFit/>
          </a:bodyPr>
          <a:lstStyle/>
          <a:p>
            <a:pPr>
              <a:buFontTx/>
              <a:buChar char="-"/>
            </a:pPr>
            <a:r>
              <a:rPr lang="en-US" dirty="0">
                <a:solidFill>
                  <a:schemeClr val="accent5">
                    <a:lumMod val="60000"/>
                    <a:lumOff val="40000"/>
                  </a:schemeClr>
                </a:solidFill>
                <a:latin typeface="Vidaloka" panose="020B0604020202020204" charset="0"/>
              </a:rPr>
              <a:t>Grade I hemorrhoids</a:t>
            </a:r>
            <a:r>
              <a:rPr lang="en-US" dirty="0">
                <a:latin typeface="Vidaloka" panose="020B0604020202020204" charset="0"/>
              </a:rPr>
              <a:t>:  are treated with conservative medical therapy.</a:t>
            </a:r>
          </a:p>
          <a:p>
            <a:br>
              <a:rPr lang="en-US" dirty="0">
                <a:latin typeface="Vidaloka" panose="020B0604020202020204" charset="0"/>
              </a:rPr>
            </a:br>
            <a:r>
              <a:rPr lang="en-US" b="1" dirty="0">
                <a:latin typeface="Vidaloka" panose="020B0604020202020204" charset="0"/>
              </a:rPr>
              <a:t>-  </a:t>
            </a:r>
            <a:r>
              <a:rPr lang="en-US" dirty="0">
                <a:solidFill>
                  <a:schemeClr val="accent5">
                    <a:lumMod val="60000"/>
                    <a:lumOff val="40000"/>
                  </a:schemeClr>
                </a:solidFill>
                <a:latin typeface="Vidaloka" panose="020B0604020202020204" charset="0"/>
              </a:rPr>
              <a:t>Grade II or III hemorrhoids </a:t>
            </a:r>
            <a:r>
              <a:rPr lang="en-US" dirty="0">
                <a:latin typeface="Vidaloka" panose="020B0604020202020204" charset="0"/>
              </a:rPr>
              <a:t>are initially treated with nonsurgical procedures.</a:t>
            </a:r>
          </a:p>
          <a:p>
            <a:br>
              <a:rPr lang="en-US" dirty="0">
                <a:latin typeface="Vidaloka" panose="020B0604020202020204" charset="0"/>
              </a:rPr>
            </a:br>
            <a:r>
              <a:rPr lang="en-US" b="1" dirty="0">
                <a:latin typeface="Vidaloka" panose="020B0604020202020204" charset="0"/>
              </a:rPr>
              <a:t>-  </a:t>
            </a:r>
            <a:r>
              <a:rPr lang="en-US" dirty="0">
                <a:latin typeface="Vidaloka" panose="020B0604020202020204" charset="0"/>
              </a:rPr>
              <a:t>Very symptomatic </a:t>
            </a:r>
            <a:r>
              <a:rPr lang="en-US" dirty="0">
                <a:solidFill>
                  <a:schemeClr val="accent5">
                    <a:lumMod val="60000"/>
                    <a:lumOff val="40000"/>
                  </a:schemeClr>
                </a:solidFill>
                <a:latin typeface="Vidaloka" panose="020B0604020202020204" charset="0"/>
              </a:rPr>
              <a:t>grade III and grade IV </a:t>
            </a:r>
            <a:r>
              <a:rPr lang="en-US" dirty="0">
                <a:latin typeface="Vidaloka" panose="020B0604020202020204" charset="0"/>
              </a:rPr>
              <a:t>hemorrhoids are best treated with surgical </a:t>
            </a:r>
            <a:r>
              <a:rPr lang="en-US" dirty="0" err="1">
                <a:latin typeface="Vidaloka" panose="020B0604020202020204" charset="0"/>
              </a:rPr>
              <a:t>hemorrhoidectomy</a:t>
            </a:r>
            <a:r>
              <a:rPr lang="en-US" dirty="0">
                <a:latin typeface="Vidaloka" panose="020B0604020202020204" charset="0"/>
              </a:rPr>
              <a:t>.</a:t>
            </a:r>
          </a:p>
          <a:p>
            <a:br>
              <a:rPr lang="en-US" b="1" dirty="0">
                <a:latin typeface="Vidaloka" panose="020B0604020202020204" charset="0"/>
              </a:rPr>
            </a:br>
            <a:r>
              <a:rPr lang="en-US" b="1" dirty="0">
                <a:latin typeface="Vidaloka" panose="020B0604020202020204" charset="0"/>
              </a:rPr>
              <a:t>-  </a:t>
            </a:r>
            <a:r>
              <a:rPr lang="en-US" dirty="0">
                <a:latin typeface="Vidaloka" panose="020B0604020202020204" charset="0"/>
              </a:rPr>
              <a:t>Treatment of </a:t>
            </a:r>
            <a:r>
              <a:rPr lang="en-US" dirty="0">
                <a:solidFill>
                  <a:schemeClr val="accent5">
                    <a:lumMod val="60000"/>
                    <a:lumOff val="40000"/>
                  </a:schemeClr>
                </a:solidFill>
                <a:latin typeface="Vidaloka" panose="020B0604020202020204" charset="0"/>
              </a:rPr>
              <a:t>grade IV </a:t>
            </a:r>
            <a:r>
              <a:rPr lang="en-US" dirty="0">
                <a:latin typeface="Vidaloka" panose="020B0604020202020204" charset="0"/>
              </a:rPr>
              <a:t>internal hemorrhoids or any incarcerated or gangrenous tissue requires prompt surgical consultation.</a:t>
            </a:r>
          </a:p>
          <a:p>
            <a:endParaRPr lang="en-GB" dirty="0">
              <a:latin typeface="Vidaloka" panose="020B0604020202020204" charset="0"/>
            </a:endParaRPr>
          </a:p>
        </p:txBody>
      </p:sp>
    </p:spTree>
    <p:extLst>
      <p:ext uri="{BB962C8B-B14F-4D97-AF65-F5344CB8AC3E}">
        <p14:creationId xmlns:p14="http://schemas.microsoft.com/office/powerpoint/2010/main" val="1949882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37336"/>
            <a:ext cx="5820310" cy="3970318"/>
          </a:xfrm>
          <a:prstGeom prst="rect">
            <a:avLst/>
          </a:prstGeom>
        </p:spPr>
        <p:txBody>
          <a:bodyPr wrap="square">
            <a:spAutoFit/>
          </a:bodyPr>
          <a:lstStyle/>
          <a:p>
            <a:r>
              <a:rPr lang="en-US" sz="1800" dirty="0">
                <a:solidFill>
                  <a:schemeClr val="accent5">
                    <a:lumMod val="60000"/>
                    <a:lumOff val="40000"/>
                  </a:schemeClr>
                </a:solidFill>
                <a:latin typeface="Vidaloka" panose="020B0604020202020204" charset="0"/>
              </a:rPr>
              <a:t>Indications for </a:t>
            </a:r>
            <a:r>
              <a:rPr lang="en-US" sz="1800" dirty="0" err="1">
                <a:solidFill>
                  <a:schemeClr val="accent5">
                    <a:lumMod val="60000"/>
                    <a:lumOff val="40000"/>
                  </a:schemeClr>
                </a:solidFill>
                <a:latin typeface="Vidaloka" panose="020B0604020202020204" charset="0"/>
              </a:rPr>
              <a:t>Hemorrhoidectomy</a:t>
            </a:r>
            <a:r>
              <a:rPr lang="en-US" sz="1800" dirty="0">
                <a:solidFill>
                  <a:schemeClr val="accent5">
                    <a:lumMod val="60000"/>
                    <a:lumOff val="40000"/>
                  </a:schemeClr>
                </a:solidFill>
                <a:latin typeface="Vidaloka" panose="020B0604020202020204" charset="0"/>
              </a:rPr>
              <a:t>:</a:t>
            </a:r>
            <a:br>
              <a:rPr lang="en-US" sz="1800" dirty="0">
                <a:solidFill>
                  <a:schemeClr val="accent5">
                    <a:lumMod val="60000"/>
                    <a:lumOff val="40000"/>
                  </a:schemeClr>
                </a:solidFill>
                <a:latin typeface="Vidaloka" panose="020B0604020202020204" charset="0"/>
              </a:rPr>
            </a:br>
            <a:br>
              <a:rPr lang="en-US" sz="1800" b="1" dirty="0">
                <a:latin typeface="Vidaloka" panose="020B0604020202020204" charset="0"/>
              </a:rPr>
            </a:br>
            <a:r>
              <a:rPr lang="en-US" sz="1800" b="1" dirty="0">
                <a:latin typeface="Vidaloka" panose="020B0604020202020204" charset="0"/>
              </a:rPr>
              <a:t>-  </a:t>
            </a:r>
            <a:r>
              <a:rPr lang="en-US" sz="1800" dirty="0">
                <a:latin typeface="Vidaloka" panose="020B0604020202020204" charset="0"/>
              </a:rPr>
              <a:t>Third- and fourth-degree hemorrhoids.</a:t>
            </a:r>
            <a:br>
              <a:rPr lang="en-US" sz="1800" dirty="0">
                <a:latin typeface="Vidaloka" panose="020B0604020202020204" charset="0"/>
              </a:rPr>
            </a:br>
            <a:br>
              <a:rPr lang="en-US" sz="1800" b="1" dirty="0">
                <a:latin typeface="Vidaloka" panose="020B0604020202020204" charset="0"/>
              </a:rPr>
            </a:br>
            <a:r>
              <a:rPr lang="en-US" sz="1800" b="1" dirty="0">
                <a:latin typeface="Vidaloka" panose="020B0604020202020204" charset="0"/>
              </a:rPr>
              <a:t>-  </a:t>
            </a:r>
            <a:r>
              <a:rPr lang="en-US" sz="1800" dirty="0">
                <a:latin typeface="Vidaloka" panose="020B0604020202020204" charset="0"/>
              </a:rPr>
              <a:t>Second-degree hemorrhoids that </a:t>
            </a:r>
            <a:r>
              <a:rPr lang="en-US" sz="1800" u="sng" dirty="0">
                <a:latin typeface="Vidaloka" panose="020B0604020202020204" charset="0"/>
              </a:rPr>
              <a:t>have not been cured</a:t>
            </a:r>
            <a:r>
              <a:rPr lang="en-US" sz="1800" dirty="0">
                <a:latin typeface="Vidaloka" panose="020B0604020202020204" charset="0"/>
              </a:rPr>
              <a:t> by non-operative treatments.</a:t>
            </a:r>
            <a:br>
              <a:rPr lang="en-US" sz="1800" dirty="0">
                <a:latin typeface="Vidaloka" panose="020B0604020202020204" charset="0"/>
              </a:rPr>
            </a:br>
            <a:br>
              <a:rPr lang="en-US" sz="1800" b="1" dirty="0">
                <a:latin typeface="Vidaloka" panose="020B0604020202020204" charset="0"/>
              </a:rPr>
            </a:br>
            <a:r>
              <a:rPr lang="en-US" sz="1800" b="1" dirty="0">
                <a:latin typeface="Vidaloka" panose="020B0604020202020204" charset="0"/>
              </a:rPr>
              <a:t>-  </a:t>
            </a:r>
            <a:r>
              <a:rPr lang="en-US" sz="1800" dirty="0" err="1">
                <a:latin typeface="Vidaloka" panose="020B0604020202020204" charset="0"/>
              </a:rPr>
              <a:t>Fibrosed</a:t>
            </a:r>
            <a:r>
              <a:rPr lang="en-US" sz="1800" dirty="0">
                <a:latin typeface="Vidaloka" panose="020B0604020202020204" charset="0"/>
              </a:rPr>
              <a:t> hemorrhoids.</a:t>
            </a:r>
            <a:br>
              <a:rPr lang="en-US" sz="1800" dirty="0">
                <a:latin typeface="Vidaloka" panose="020B0604020202020204" charset="0"/>
              </a:rPr>
            </a:br>
            <a:br>
              <a:rPr lang="en-US" sz="1800" b="1" dirty="0">
                <a:latin typeface="Vidaloka" panose="020B0604020202020204" charset="0"/>
              </a:rPr>
            </a:br>
            <a:r>
              <a:rPr lang="en-US" sz="1800" b="1" dirty="0">
                <a:latin typeface="Vidaloka" panose="020B0604020202020204" charset="0"/>
              </a:rPr>
              <a:t>-  </a:t>
            </a:r>
            <a:r>
              <a:rPr lang="en-US" sz="1800" dirty="0" err="1">
                <a:latin typeface="Vidaloka" panose="020B0604020202020204" charset="0"/>
              </a:rPr>
              <a:t>Interno</a:t>
            </a:r>
            <a:r>
              <a:rPr lang="en-US" sz="1800" dirty="0">
                <a:latin typeface="Vidaloka" panose="020B0604020202020204" charset="0"/>
              </a:rPr>
              <a:t>-external hemorrhoids when the external hemorrhoid is well defined.</a:t>
            </a:r>
            <a:br>
              <a:rPr lang="en-US" sz="1800" dirty="0">
                <a:latin typeface="Vidaloka" panose="020B0604020202020204" charset="0"/>
              </a:rPr>
            </a:br>
            <a:br>
              <a:rPr lang="en-US" sz="1800" b="1" dirty="0">
                <a:latin typeface="Vidaloka" panose="020B0604020202020204" charset="0"/>
              </a:rPr>
            </a:br>
            <a:r>
              <a:rPr lang="en-US" sz="1800" b="1" dirty="0">
                <a:latin typeface="Vidaloka" panose="020B0604020202020204" charset="0"/>
              </a:rPr>
              <a:t>-  </a:t>
            </a:r>
            <a:r>
              <a:rPr lang="en-US" sz="1800" dirty="0">
                <a:latin typeface="Vidaloka" panose="020B0604020202020204" charset="0"/>
              </a:rPr>
              <a:t>The other strong</a:t>
            </a:r>
            <a:r>
              <a:rPr lang="en-US" sz="1800" u="sng" dirty="0">
                <a:latin typeface="Vidaloka" panose="020B0604020202020204" charset="0"/>
              </a:rPr>
              <a:t> </a:t>
            </a:r>
            <a:r>
              <a:rPr lang="en-US" sz="1800" dirty="0">
                <a:latin typeface="Vidaloka" panose="020B0604020202020204" charset="0"/>
              </a:rPr>
              <a:t>indication for surgery is </a:t>
            </a:r>
            <a:r>
              <a:rPr lang="en-US" sz="1800" dirty="0" err="1">
                <a:latin typeface="Vidaloka" panose="020B0604020202020204" charset="0"/>
              </a:rPr>
              <a:t>hemorrhoidal</a:t>
            </a:r>
            <a:r>
              <a:rPr lang="en-US" sz="1800" dirty="0">
                <a:latin typeface="Vidaloka" panose="020B0604020202020204" charset="0"/>
              </a:rPr>
              <a:t> bleeding sufficient</a:t>
            </a:r>
            <a:r>
              <a:rPr lang="en-US" sz="1800" u="sng" dirty="0">
                <a:latin typeface="Vidaloka" panose="020B0604020202020204" charset="0"/>
              </a:rPr>
              <a:t> to cause anemia</a:t>
            </a:r>
            <a:r>
              <a:rPr lang="en-US" sz="1800" dirty="0">
                <a:latin typeface="Vidaloka" panose="020B0604020202020204" charset="0"/>
              </a:rPr>
              <a:t>.</a:t>
            </a:r>
          </a:p>
        </p:txBody>
      </p:sp>
    </p:spTree>
    <p:extLst>
      <p:ext uri="{BB962C8B-B14F-4D97-AF65-F5344CB8AC3E}">
        <p14:creationId xmlns:p14="http://schemas.microsoft.com/office/powerpoint/2010/main" val="3121247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4731" y="1367785"/>
            <a:ext cx="7289515" cy="3385542"/>
          </a:xfrm>
          <a:prstGeom prst="rect">
            <a:avLst/>
          </a:prstGeom>
        </p:spPr>
        <p:txBody>
          <a:bodyPr wrap="square">
            <a:spAutoFit/>
          </a:bodyPr>
          <a:lstStyle/>
          <a:p>
            <a:r>
              <a:rPr lang="en-US" sz="1600" b="1" dirty="0">
                <a:solidFill>
                  <a:schemeClr val="accent5">
                    <a:lumMod val="60000"/>
                    <a:lumOff val="40000"/>
                  </a:schemeClr>
                </a:solidFill>
              </a:rPr>
              <a:t>Strangulation</a:t>
            </a:r>
            <a:r>
              <a:rPr lang="en-US" dirty="0"/>
              <a:t> : Prolapsing </a:t>
            </a:r>
            <a:r>
              <a:rPr lang="en-US" dirty="0" err="1"/>
              <a:t>haemorrhoidal</a:t>
            </a:r>
            <a:r>
              <a:rPr lang="en-US" dirty="0"/>
              <a:t> tissue can become incarcerated and be unable to be reduced into the anal canal, causing severe pain.</a:t>
            </a:r>
          </a:p>
          <a:p>
            <a:pPr marL="0" indent="0">
              <a:buNone/>
            </a:pPr>
            <a:r>
              <a:rPr lang="en-US" dirty="0"/>
              <a:t>-The treatment for incarcerated </a:t>
            </a:r>
            <a:r>
              <a:rPr lang="en-US" dirty="0" err="1"/>
              <a:t>haemorrhoids</a:t>
            </a:r>
            <a:r>
              <a:rPr lang="en-US" dirty="0"/>
              <a:t> is traditionally urgent surgical </a:t>
            </a:r>
            <a:r>
              <a:rPr lang="en-US" dirty="0" err="1"/>
              <a:t>haemorrhoidectomy</a:t>
            </a:r>
            <a:r>
              <a:rPr lang="en-US" dirty="0"/>
              <a:t>. </a:t>
            </a:r>
          </a:p>
          <a:p>
            <a:endParaRPr lang="en-US" dirty="0"/>
          </a:p>
          <a:p>
            <a:r>
              <a:rPr lang="en-US" sz="1600" b="1" dirty="0">
                <a:solidFill>
                  <a:schemeClr val="accent5">
                    <a:lumMod val="60000"/>
                    <a:lumOff val="40000"/>
                  </a:schemeClr>
                </a:solidFill>
              </a:rPr>
              <a:t>Thrombosis</a:t>
            </a:r>
            <a:r>
              <a:rPr lang="en-US" dirty="0">
                <a:solidFill>
                  <a:schemeClr val="accent5">
                    <a:lumMod val="60000"/>
                    <a:lumOff val="40000"/>
                  </a:schemeClr>
                </a:solidFill>
              </a:rPr>
              <a:t>: </a:t>
            </a:r>
            <a:r>
              <a:rPr lang="en-US" dirty="0"/>
              <a:t>Acute thrombosis of a </a:t>
            </a:r>
            <a:r>
              <a:rPr lang="en-US" dirty="0" err="1"/>
              <a:t>haemorrhoid</a:t>
            </a:r>
            <a:r>
              <a:rPr lang="en-US" dirty="0"/>
              <a:t> manifests as the sudden onset of perianal pain and the appearance of a tender nodule adjacent to the anal canal. The thrombosis often follows a period of vigorous activity.</a:t>
            </a:r>
          </a:p>
          <a:p>
            <a:pPr marL="0" indent="0">
              <a:buNone/>
            </a:pPr>
            <a:r>
              <a:rPr lang="en-US" dirty="0"/>
              <a:t>- The treatment of an acute thrombosis involves the relief of pain, which is the predominant symptom. Non-surgical treatment consists of warm tub soaks. Mild oral analgesia and stool softeners can be offered. The thrombus will be gradually resorbed over 1 to 2 weeks.</a:t>
            </a:r>
          </a:p>
          <a:p>
            <a:pPr marL="0" indent="0">
              <a:buNone/>
            </a:pPr>
            <a:endParaRPr lang="en-US" dirty="0"/>
          </a:p>
          <a:p>
            <a:pPr marL="0" indent="0">
              <a:buNone/>
            </a:pPr>
            <a:r>
              <a:rPr lang="en-US" dirty="0"/>
              <a:t>Surgical de-roofing or excision can be considered when symptoms are severe</a:t>
            </a:r>
          </a:p>
          <a:p>
            <a:endParaRPr lang="en-GB" dirty="0"/>
          </a:p>
        </p:txBody>
      </p:sp>
      <p:sp>
        <p:nvSpPr>
          <p:cNvPr id="3" name="Rectangle 2"/>
          <p:cNvSpPr/>
          <p:nvPr/>
        </p:nvSpPr>
        <p:spPr>
          <a:xfrm>
            <a:off x="476432" y="558240"/>
            <a:ext cx="4346062" cy="461665"/>
          </a:xfrm>
          <a:prstGeom prst="rect">
            <a:avLst/>
          </a:prstGeom>
        </p:spPr>
        <p:txBody>
          <a:bodyPr wrap="none">
            <a:spAutoFit/>
          </a:bodyPr>
          <a:lstStyle/>
          <a:p>
            <a:r>
              <a:rPr lang="en-US" sz="2400" dirty="0">
                <a:latin typeface="Vidaloka" panose="020B0604020202020204" charset="0"/>
              </a:rPr>
              <a:t>Complications of hemorrhoids </a:t>
            </a:r>
            <a:endParaRPr lang="en-GB" sz="2400" dirty="0">
              <a:latin typeface="Vidaloka" panose="020B0604020202020204" charset="0"/>
            </a:endParaRPr>
          </a:p>
        </p:txBody>
      </p:sp>
    </p:spTree>
    <p:extLst>
      <p:ext uri="{BB962C8B-B14F-4D97-AF65-F5344CB8AC3E}">
        <p14:creationId xmlns:p14="http://schemas.microsoft.com/office/powerpoint/2010/main" val="1743898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5627" y="803973"/>
            <a:ext cx="6590872" cy="2284728"/>
          </a:xfrm>
          <a:prstGeom prst="rect">
            <a:avLst/>
          </a:prstGeom>
        </p:spPr>
        <p:txBody>
          <a:bodyPr wrap="square">
            <a:spAutoFit/>
          </a:bodyPr>
          <a:lstStyle/>
          <a:p>
            <a:pPr marL="228600" lvl="0" indent="-228600">
              <a:lnSpc>
                <a:spcPct val="90000"/>
              </a:lnSpc>
              <a:spcBef>
                <a:spcPts val="1000"/>
              </a:spcBef>
            </a:pPr>
            <a:r>
              <a:rPr lang="en-US" b="1" dirty="0">
                <a:solidFill>
                  <a:schemeClr val="accent5">
                    <a:lumMod val="60000"/>
                    <a:lumOff val="40000"/>
                  </a:schemeClr>
                </a:solidFill>
                <a:latin typeface="Vidaloka" panose="020B0604020202020204" charset="0"/>
              </a:rPr>
              <a:t>Anal stenosis </a:t>
            </a:r>
            <a:r>
              <a:rPr lang="en-US" dirty="0">
                <a:solidFill>
                  <a:prstClr val="black"/>
                </a:solidFill>
                <a:latin typeface="Vidaloka" panose="020B0604020202020204" charset="0"/>
              </a:rPr>
              <a:t>: Increased incidence with extensive, circumferential excision. Severe long-standing stenosis is rare.</a:t>
            </a:r>
          </a:p>
          <a:p>
            <a:pPr marL="228600" lvl="0" indent="-228600">
              <a:lnSpc>
                <a:spcPct val="90000"/>
              </a:lnSpc>
              <a:spcBef>
                <a:spcPts val="1000"/>
              </a:spcBef>
              <a:buFontTx/>
              <a:buChar char="-"/>
            </a:pPr>
            <a:r>
              <a:rPr lang="en-US" dirty="0">
                <a:solidFill>
                  <a:prstClr val="black"/>
                </a:solidFill>
                <a:latin typeface="Vidaloka" panose="020B0604020202020204" charset="0"/>
              </a:rPr>
              <a:t>Minor fibrotic stenosis is treated by dilation in outpatient clinics followed by self-dilation. Significant stenosis will require surgical correction.</a:t>
            </a:r>
          </a:p>
          <a:p>
            <a:pPr marL="228600" lvl="0" indent="-228600">
              <a:lnSpc>
                <a:spcPct val="90000"/>
              </a:lnSpc>
              <a:spcBef>
                <a:spcPts val="1000"/>
              </a:spcBef>
              <a:buFontTx/>
              <a:buChar char="-"/>
            </a:pPr>
            <a:endParaRPr lang="en-US" dirty="0">
              <a:solidFill>
                <a:prstClr val="black"/>
              </a:solidFill>
              <a:latin typeface="Vidaloka" panose="020B0604020202020204" charset="0"/>
            </a:endParaRPr>
          </a:p>
          <a:p>
            <a:pPr marL="228600" lvl="0" indent="-228600">
              <a:lnSpc>
                <a:spcPct val="90000"/>
              </a:lnSpc>
              <a:spcBef>
                <a:spcPts val="1000"/>
              </a:spcBef>
              <a:buFontTx/>
              <a:buChar char="-"/>
            </a:pPr>
            <a:r>
              <a:rPr lang="en-US" dirty="0">
                <a:solidFill>
                  <a:prstClr val="black"/>
                </a:solidFill>
                <a:latin typeface="Vidaloka" panose="020B0604020202020204" charset="0"/>
              </a:rPr>
              <a:t>Ulceration and gangrene </a:t>
            </a:r>
          </a:p>
          <a:p>
            <a:pPr marL="228600" lvl="0" indent="-228600">
              <a:lnSpc>
                <a:spcPct val="90000"/>
              </a:lnSpc>
              <a:spcBef>
                <a:spcPts val="1000"/>
              </a:spcBef>
              <a:buFontTx/>
              <a:buChar char="-"/>
            </a:pPr>
            <a:r>
              <a:rPr lang="en-US" dirty="0">
                <a:solidFill>
                  <a:prstClr val="black"/>
                </a:solidFill>
                <a:latin typeface="Vidaloka" panose="020B0604020202020204" charset="0"/>
              </a:rPr>
              <a:t>Portal </a:t>
            </a:r>
            <a:r>
              <a:rPr lang="en-US" dirty="0" err="1">
                <a:solidFill>
                  <a:prstClr val="black"/>
                </a:solidFill>
                <a:latin typeface="Vidaloka" panose="020B0604020202020204" charset="0"/>
              </a:rPr>
              <a:t>pyaemia</a:t>
            </a:r>
            <a:endParaRPr lang="en-US" dirty="0">
              <a:solidFill>
                <a:prstClr val="black"/>
              </a:solidFill>
              <a:latin typeface="Vidaloka" panose="020B0604020202020204" charset="0"/>
            </a:endParaRPr>
          </a:p>
          <a:p>
            <a:pPr marL="228600" lvl="0" indent="-228600">
              <a:lnSpc>
                <a:spcPct val="90000"/>
              </a:lnSpc>
              <a:spcBef>
                <a:spcPts val="1000"/>
              </a:spcBef>
              <a:buFontTx/>
              <a:buChar char="-"/>
            </a:pPr>
            <a:r>
              <a:rPr lang="en-US" dirty="0" err="1">
                <a:solidFill>
                  <a:prstClr val="black"/>
                </a:solidFill>
                <a:latin typeface="Vidaloka" panose="020B0604020202020204" charset="0"/>
              </a:rPr>
              <a:t>Animea</a:t>
            </a:r>
            <a:r>
              <a:rPr lang="en-US" dirty="0">
                <a:solidFill>
                  <a:prstClr val="black"/>
                </a:solidFill>
                <a:latin typeface="Vidaloka" panose="020B0604020202020204" charset="0"/>
              </a:rPr>
              <a:t>  </a:t>
            </a:r>
          </a:p>
        </p:txBody>
      </p:sp>
    </p:spTree>
    <p:extLst>
      <p:ext uri="{BB962C8B-B14F-4D97-AF65-F5344CB8AC3E}">
        <p14:creationId xmlns:p14="http://schemas.microsoft.com/office/powerpoint/2010/main" val="2028097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087" y="1535225"/>
            <a:ext cx="4572000" cy="1600438"/>
          </a:xfrm>
          <a:prstGeom prst="rect">
            <a:avLst/>
          </a:prstGeom>
        </p:spPr>
        <p:txBody>
          <a:bodyPr>
            <a:spAutoFit/>
          </a:bodyPr>
          <a:lstStyle/>
          <a:p>
            <a:r>
              <a:rPr lang="en-GB" dirty="0">
                <a:latin typeface="Vidaloka" panose="020B0604020202020204" charset="0"/>
              </a:rPr>
              <a:t>-  Inflammatory bowel disease (UC &amp; CD)</a:t>
            </a:r>
            <a:br>
              <a:rPr lang="en-GB" dirty="0">
                <a:latin typeface="Vidaloka" panose="020B0604020202020204" charset="0"/>
              </a:rPr>
            </a:br>
            <a:r>
              <a:rPr lang="en-GB" dirty="0">
                <a:latin typeface="Vidaloka" panose="020B0604020202020204" charset="0"/>
              </a:rPr>
              <a:t>-  </a:t>
            </a:r>
            <a:r>
              <a:rPr lang="en-GB" dirty="0" err="1">
                <a:latin typeface="Vidaloka" panose="020B0604020202020204" charset="0"/>
              </a:rPr>
              <a:t>Condyloma</a:t>
            </a:r>
            <a:r>
              <a:rPr lang="en-GB" dirty="0">
                <a:latin typeface="Vidaloka" panose="020B0604020202020204" charset="0"/>
              </a:rPr>
              <a:t> </a:t>
            </a:r>
            <a:r>
              <a:rPr lang="en-GB" dirty="0" err="1">
                <a:latin typeface="Vidaloka" panose="020B0604020202020204" charset="0"/>
              </a:rPr>
              <a:t>Acuminatum</a:t>
            </a:r>
            <a:r>
              <a:rPr lang="en-GB" dirty="0">
                <a:latin typeface="Vidaloka" panose="020B0604020202020204" charset="0"/>
              </a:rPr>
              <a:t> (Genital Warts)</a:t>
            </a:r>
            <a:br>
              <a:rPr lang="en-GB" dirty="0">
                <a:latin typeface="Vidaloka" panose="020B0604020202020204" charset="0"/>
              </a:rPr>
            </a:br>
            <a:r>
              <a:rPr lang="en-GB" dirty="0">
                <a:latin typeface="Vidaloka" panose="020B0604020202020204" charset="0"/>
              </a:rPr>
              <a:t>-  Coagulopathy</a:t>
            </a:r>
            <a:br>
              <a:rPr lang="en-GB" dirty="0">
                <a:latin typeface="Vidaloka" panose="020B0604020202020204" charset="0"/>
              </a:rPr>
            </a:br>
            <a:r>
              <a:rPr lang="en-GB" dirty="0">
                <a:latin typeface="Vidaloka" panose="020B0604020202020204" charset="0"/>
              </a:rPr>
              <a:t>-  Anal fissure</a:t>
            </a:r>
            <a:br>
              <a:rPr lang="en-GB" dirty="0">
                <a:latin typeface="Vidaloka" panose="020B0604020202020204" charset="0"/>
              </a:rPr>
            </a:br>
            <a:r>
              <a:rPr lang="en-GB" dirty="0">
                <a:latin typeface="Vidaloka" panose="020B0604020202020204" charset="0"/>
              </a:rPr>
              <a:t>-  Anal fistula</a:t>
            </a:r>
            <a:br>
              <a:rPr lang="en-GB" dirty="0">
                <a:latin typeface="Vidaloka" panose="020B0604020202020204" charset="0"/>
              </a:rPr>
            </a:br>
            <a:r>
              <a:rPr lang="en-GB" dirty="0">
                <a:latin typeface="Vidaloka" panose="020B0604020202020204" charset="0"/>
              </a:rPr>
              <a:t>-  Viral or bacterial skin infection</a:t>
            </a:r>
            <a:br>
              <a:rPr lang="en-GB" dirty="0">
                <a:latin typeface="Vidaloka" panose="020B0604020202020204" charset="0"/>
              </a:rPr>
            </a:br>
            <a:r>
              <a:rPr lang="en-GB" dirty="0">
                <a:latin typeface="Vidaloka" panose="020B0604020202020204" charset="0"/>
              </a:rPr>
              <a:t>-  Acute </a:t>
            </a:r>
            <a:r>
              <a:rPr lang="en-GB" dirty="0" err="1">
                <a:latin typeface="Vidaloka" panose="020B0604020202020204" charset="0"/>
              </a:rPr>
              <a:t>Proctitis</a:t>
            </a:r>
            <a:endParaRPr lang="en-GB" dirty="0">
              <a:latin typeface="Vidaloka" panose="020B0604020202020204" charset="0"/>
            </a:endParaRPr>
          </a:p>
        </p:txBody>
      </p:sp>
      <p:sp>
        <p:nvSpPr>
          <p:cNvPr id="3" name="Rectangle 2"/>
          <p:cNvSpPr/>
          <p:nvPr/>
        </p:nvSpPr>
        <p:spPr>
          <a:xfrm>
            <a:off x="176820" y="619884"/>
            <a:ext cx="5203669" cy="461665"/>
          </a:xfrm>
          <a:prstGeom prst="rect">
            <a:avLst/>
          </a:prstGeom>
        </p:spPr>
        <p:txBody>
          <a:bodyPr wrap="none">
            <a:spAutoFit/>
          </a:bodyPr>
          <a:lstStyle/>
          <a:p>
            <a:r>
              <a:rPr lang="en-US" sz="2400" b="1" dirty="0">
                <a:solidFill>
                  <a:schemeClr val="accent5">
                    <a:lumMod val="60000"/>
                    <a:lumOff val="40000"/>
                  </a:schemeClr>
                </a:solidFill>
                <a:latin typeface="Vidaloka" panose="020B0604020202020204" charset="0"/>
              </a:rPr>
              <a:t>Differential Diagnosis of Hemorrhoids</a:t>
            </a:r>
            <a:endParaRPr lang="en-GB" sz="2400" dirty="0">
              <a:latin typeface="Vidaloka" panose="020B0604020202020204" charset="0"/>
            </a:endParaRPr>
          </a:p>
        </p:txBody>
      </p:sp>
    </p:spTree>
    <p:extLst>
      <p:ext uri="{BB962C8B-B14F-4D97-AF65-F5344CB8AC3E}">
        <p14:creationId xmlns:p14="http://schemas.microsoft.com/office/powerpoint/2010/main" val="523635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2893" y="1432170"/>
            <a:ext cx="1580463" cy="1169551"/>
          </a:xfrm>
          <a:prstGeom prst="rect">
            <a:avLst/>
          </a:prstGeom>
        </p:spPr>
        <p:txBody>
          <a:bodyPr wrap="square">
            <a:spAutoFit/>
          </a:bodyPr>
          <a:lstStyle/>
          <a:p>
            <a:pPr marL="457200" lvl="0" indent="-342900" algn="ctr">
              <a:buSzPts val="2400"/>
            </a:pPr>
            <a:r>
              <a:rPr lang="en-US" sz="7000" dirty="0">
                <a:latin typeface="Vidaloka"/>
                <a:sym typeface="Vidaloka"/>
              </a:rPr>
              <a:t>05</a:t>
            </a:r>
            <a:endParaRPr lang="en-GB" sz="7000" dirty="0">
              <a:latin typeface="Vidaloka"/>
              <a:sym typeface="Vidaloka"/>
            </a:endParaRPr>
          </a:p>
        </p:txBody>
      </p:sp>
      <p:sp>
        <p:nvSpPr>
          <p:cNvPr id="4" name="Rectangle 3"/>
          <p:cNvSpPr/>
          <p:nvPr/>
        </p:nvSpPr>
        <p:spPr>
          <a:xfrm>
            <a:off x="3083124" y="2736360"/>
            <a:ext cx="3150024" cy="584775"/>
          </a:xfrm>
          <a:prstGeom prst="rect">
            <a:avLst/>
          </a:prstGeom>
        </p:spPr>
        <p:txBody>
          <a:bodyPr wrap="square">
            <a:spAutoFit/>
          </a:bodyPr>
          <a:lstStyle/>
          <a:p>
            <a:pPr marL="0" indent="0"/>
            <a:r>
              <a:rPr lang="en-US" sz="3200" dirty="0">
                <a:latin typeface="Vidaloka" panose="020B0604020202020204" charset="0"/>
              </a:rPr>
              <a:t>Anal Fissure</a:t>
            </a:r>
          </a:p>
        </p:txBody>
      </p:sp>
      <p:sp>
        <p:nvSpPr>
          <p:cNvPr id="5" name="TextBox 4"/>
          <p:cNvSpPr txBox="1"/>
          <p:nvPr/>
        </p:nvSpPr>
        <p:spPr>
          <a:xfrm>
            <a:off x="535133" y="3883632"/>
            <a:ext cx="2208944" cy="584775"/>
          </a:xfrm>
          <a:prstGeom prst="rect">
            <a:avLst/>
          </a:prstGeom>
          <a:noFill/>
        </p:spPr>
        <p:txBody>
          <a:bodyPr wrap="square" rtlCol="0">
            <a:spAutoFit/>
          </a:bodyPr>
          <a:lstStyle/>
          <a:p>
            <a:r>
              <a:rPr lang="en-US" sz="1600" dirty="0">
                <a:latin typeface="Vidaloka" panose="020B0604020202020204" charset="0"/>
              </a:rPr>
              <a:t>Nadia </a:t>
            </a:r>
            <a:r>
              <a:rPr lang="en-US" sz="1600" dirty="0" err="1">
                <a:latin typeface="Vidaloka" panose="020B0604020202020204" charset="0"/>
              </a:rPr>
              <a:t>Rawashdeh</a:t>
            </a:r>
            <a:endParaRPr lang="en-US" sz="1600" dirty="0">
              <a:latin typeface="Vidaloka" panose="020B0604020202020204" charset="0"/>
            </a:endParaRPr>
          </a:p>
          <a:p>
            <a:r>
              <a:rPr lang="en-US" sz="1600" dirty="0" err="1">
                <a:latin typeface="Vidaloka" panose="020B0604020202020204" charset="0"/>
              </a:rPr>
              <a:t>Runeem</a:t>
            </a:r>
            <a:r>
              <a:rPr lang="en-US" sz="1600" dirty="0">
                <a:latin typeface="Vidaloka" panose="020B0604020202020204" charset="0"/>
              </a:rPr>
              <a:t> </a:t>
            </a:r>
            <a:r>
              <a:rPr lang="en-US" sz="1600" dirty="0" err="1">
                <a:latin typeface="Vidaloka" panose="020B0604020202020204" charset="0"/>
              </a:rPr>
              <a:t>Alsunna</a:t>
            </a:r>
            <a:endParaRPr lang="en-GB" sz="1600" dirty="0">
              <a:latin typeface="Vidaloka" panose="020B0604020202020204" charset="0"/>
            </a:endParaRPr>
          </a:p>
        </p:txBody>
      </p:sp>
    </p:spTree>
    <p:extLst>
      <p:ext uri="{BB962C8B-B14F-4D97-AF65-F5344CB8AC3E}">
        <p14:creationId xmlns:p14="http://schemas.microsoft.com/office/powerpoint/2010/main" val="999676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362" y="1612438"/>
            <a:ext cx="5974422" cy="2308324"/>
          </a:xfrm>
          <a:prstGeom prst="rect">
            <a:avLst/>
          </a:prstGeom>
        </p:spPr>
        <p:txBody>
          <a:bodyPr wrap="square">
            <a:spAutoFit/>
          </a:bodyPr>
          <a:lstStyle/>
          <a:p>
            <a:pPr marL="285750" indent="-285750">
              <a:buFont typeface="Arial" panose="020B0604020202020204" pitchFamily="34" charset="0"/>
              <a:buChar char="•"/>
            </a:pPr>
            <a:r>
              <a:rPr lang="en-US" sz="1600" dirty="0">
                <a:latin typeface="Vidaloka" panose="020B0604020202020204" charset="0"/>
              </a:rPr>
              <a:t>Synonym: fissure-in-</a:t>
            </a:r>
            <a:r>
              <a:rPr lang="en-US" sz="1600" dirty="0" err="1">
                <a:latin typeface="Vidaloka" panose="020B0604020202020204" charset="0"/>
              </a:rPr>
              <a:t>ano</a:t>
            </a:r>
            <a:r>
              <a:rPr lang="en-US" sz="1600" dirty="0">
                <a:latin typeface="Vidaloka" panose="020B0604020202020204" charset="0"/>
              </a:rPr>
              <a:t>. </a:t>
            </a:r>
          </a:p>
          <a:p>
            <a:endParaRPr lang="en-US" sz="1600" dirty="0">
              <a:latin typeface="Vidaloka" panose="020B0604020202020204" charset="0"/>
            </a:endParaRPr>
          </a:p>
          <a:p>
            <a:pPr marL="285750" indent="-285750">
              <a:buFont typeface="Arial" panose="020B0604020202020204" pitchFamily="34" charset="0"/>
              <a:buChar char="•"/>
            </a:pPr>
            <a:r>
              <a:rPr lang="en-US" sz="1600" dirty="0">
                <a:latin typeface="Vidaloka" panose="020B0604020202020204" charset="0"/>
              </a:rPr>
              <a:t>Is a longitudinal split in the </a:t>
            </a:r>
            <a:r>
              <a:rPr lang="en-US" sz="1600" dirty="0" err="1">
                <a:latin typeface="Vidaloka" panose="020B0604020202020204" charset="0"/>
              </a:rPr>
              <a:t>anoderm</a:t>
            </a:r>
            <a:r>
              <a:rPr lang="en-US" sz="1600" dirty="0">
                <a:latin typeface="Vidaloka" panose="020B0604020202020204" charset="0"/>
              </a:rPr>
              <a:t> of the distal anal canal, which extends from the anal verge </a:t>
            </a:r>
            <a:r>
              <a:rPr lang="en-US" sz="1600" dirty="0" err="1">
                <a:latin typeface="Vidaloka" panose="020B0604020202020204" charset="0"/>
              </a:rPr>
              <a:t>approximal</a:t>
            </a:r>
            <a:r>
              <a:rPr lang="en-US" sz="1600" dirty="0">
                <a:latin typeface="Vidaloka" panose="020B0604020202020204" charset="0"/>
              </a:rPr>
              <a:t> towards, but not beyond, the dentate line. </a:t>
            </a:r>
          </a:p>
          <a:p>
            <a:endParaRPr lang="en-US" sz="1600" dirty="0">
              <a:latin typeface="Vidaloka" panose="020B0604020202020204" charset="0"/>
            </a:endParaRPr>
          </a:p>
          <a:p>
            <a:pPr marL="285750" indent="-285750">
              <a:buFont typeface="Arial" panose="020B0604020202020204" pitchFamily="34" charset="0"/>
              <a:buChar char="•"/>
            </a:pPr>
            <a:r>
              <a:rPr lang="en-US" sz="1600" dirty="0">
                <a:latin typeface="Vidaloka" panose="020B0604020202020204" charset="0"/>
              </a:rPr>
              <a:t>Classically, the cause of an anal fissures arises from </a:t>
            </a:r>
            <a:r>
              <a:rPr lang="en-US" sz="1600" b="1" u="sng" dirty="0">
                <a:latin typeface="Vidaloka" panose="020B0604020202020204" charset="0"/>
              </a:rPr>
              <a:t>the trauma</a:t>
            </a:r>
            <a:r>
              <a:rPr lang="en-US" sz="1600" dirty="0">
                <a:latin typeface="Vidaloka" panose="020B0604020202020204" charset="0"/>
              </a:rPr>
              <a:t>, caused by the strained evacuation of a hard stool or, less commonly, from the repeated passage of diarrhea</a:t>
            </a:r>
            <a:r>
              <a:rPr lang="en-US" dirty="0"/>
              <a:t>.</a:t>
            </a:r>
          </a:p>
        </p:txBody>
      </p:sp>
      <p:sp>
        <p:nvSpPr>
          <p:cNvPr id="3" name="Rectangle 2"/>
          <p:cNvSpPr/>
          <p:nvPr/>
        </p:nvSpPr>
        <p:spPr>
          <a:xfrm>
            <a:off x="313362" y="430149"/>
            <a:ext cx="3214341"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idaloka" panose="020B0604020202020204" charset="0"/>
              </a:rPr>
              <a:t>Anal fissure </a:t>
            </a:r>
            <a:endParaRPr kumimoji="0" lang="en-GB" sz="1800" b="0" i="0" u="none" strike="noStrike" kern="0" cap="none" spc="0" normalizeH="0" baseline="0" noProof="0" dirty="0">
              <a:ln>
                <a:noFill/>
              </a:ln>
              <a:solidFill>
                <a:sysClr val="windowText" lastClr="000000"/>
              </a:solidFill>
              <a:effectLst/>
              <a:uLnTx/>
              <a:uFillTx/>
              <a:latin typeface="Vidaloka" panose="020B0604020202020204" charset="0"/>
            </a:endParaRPr>
          </a:p>
        </p:txBody>
      </p:sp>
      <p:pic>
        <p:nvPicPr>
          <p:cNvPr id="4" name="Picture 3"/>
          <p:cNvPicPr>
            <a:picLocks noChangeAspect="1"/>
          </p:cNvPicPr>
          <p:nvPr/>
        </p:nvPicPr>
        <p:blipFill>
          <a:blip r:embed="rId2"/>
          <a:stretch>
            <a:fillRect/>
          </a:stretch>
        </p:blipFill>
        <p:spPr>
          <a:xfrm>
            <a:off x="6287784" y="524868"/>
            <a:ext cx="2767288" cy="2595228"/>
          </a:xfrm>
          <a:prstGeom prst="rect">
            <a:avLst/>
          </a:prstGeom>
        </p:spPr>
      </p:pic>
    </p:spTree>
    <p:extLst>
      <p:ext uri="{BB962C8B-B14F-4D97-AF65-F5344CB8AC3E}">
        <p14:creationId xmlns:p14="http://schemas.microsoft.com/office/powerpoint/2010/main" val="2685028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989" y="1309821"/>
            <a:ext cx="8577211" cy="2554545"/>
          </a:xfrm>
          <a:prstGeom prst="rect">
            <a:avLst/>
          </a:prstGeom>
        </p:spPr>
        <p:txBody>
          <a:bodyPr wrap="square">
            <a:spAutoFit/>
          </a:bodyPr>
          <a:lstStyle/>
          <a:p>
            <a:pPr marL="285750" indent="-285750">
              <a:buFont typeface="Arial" panose="020B0604020202020204" pitchFamily="34" charset="0"/>
              <a:buChar char="•"/>
            </a:pPr>
            <a:r>
              <a:rPr lang="en-US" sz="1600" dirty="0">
                <a:latin typeface="Vidaloka" panose="020B0604020202020204" charset="0"/>
              </a:rPr>
              <a:t>The most common part of the rectum that being affected with fissure is </a:t>
            </a:r>
            <a:r>
              <a:rPr lang="en-US" sz="1600" b="1" u="sng" dirty="0">
                <a:latin typeface="Vidaloka" panose="020B0604020202020204" charset="0"/>
              </a:rPr>
              <a:t>the posterior midline</a:t>
            </a:r>
            <a:r>
              <a:rPr lang="en-US" sz="1600" dirty="0">
                <a:latin typeface="Vidaloka" panose="020B0604020202020204" charset="0"/>
              </a:rPr>
              <a:t>. </a:t>
            </a:r>
          </a:p>
          <a:p>
            <a:endParaRPr lang="en-US" sz="1600" dirty="0">
              <a:latin typeface="Vidaloka" panose="020B0604020202020204" charset="0"/>
            </a:endParaRPr>
          </a:p>
          <a:p>
            <a:pPr marL="285750" indent="-285750">
              <a:buFont typeface="Arial" panose="020B0604020202020204" pitchFamily="34" charset="0"/>
              <a:buChar char="•"/>
            </a:pPr>
            <a:r>
              <a:rPr lang="en-US" sz="1600" dirty="0">
                <a:latin typeface="Vidaloka" panose="020B0604020202020204" charset="0"/>
              </a:rPr>
              <a:t>The reason of that is not completely clear, but recent studies show that it’s maybe due to </a:t>
            </a:r>
            <a:r>
              <a:rPr lang="en-US" sz="1600" u="sng" dirty="0">
                <a:latin typeface="Vidaloka" panose="020B0604020202020204" charset="0"/>
              </a:rPr>
              <a:t>exaggerated shearing forces acting at that site</a:t>
            </a:r>
            <a:r>
              <a:rPr lang="en-US" sz="1600" dirty="0">
                <a:latin typeface="Vidaloka" panose="020B0604020202020204" charset="0"/>
              </a:rPr>
              <a:t> (due to defecation) </a:t>
            </a:r>
            <a:r>
              <a:rPr lang="en-US" sz="1600" u="sng" dirty="0">
                <a:latin typeface="Vidaloka" panose="020B0604020202020204" charset="0"/>
              </a:rPr>
              <a:t>with less elastic </a:t>
            </a:r>
            <a:r>
              <a:rPr lang="en-US" sz="1600" u="sng" dirty="0" err="1">
                <a:latin typeface="Vidaloka" panose="020B0604020202020204" charset="0"/>
              </a:rPr>
              <a:t>anoderm</a:t>
            </a:r>
            <a:r>
              <a:rPr lang="en-US" sz="1600" u="sng" dirty="0">
                <a:latin typeface="Vidaloka" panose="020B0604020202020204" charset="0"/>
              </a:rPr>
              <a:t> </a:t>
            </a:r>
            <a:r>
              <a:rPr lang="en-US" sz="1600" dirty="0">
                <a:latin typeface="Vidaloka" panose="020B0604020202020204" charset="0"/>
              </a:rPr>
              <a:t>endowed with increased density of longitudinal muscle extensions in that region of anal circumference. </a:t>
            </a:r>
          </a:p>
          <a:p>
            <a:endParaRPr lang="en-US" sz="1600" dirty="0">
              <a:latin typeface="Vidaloka" panose="020B0604020202020204" charset="0"/>
            </a:endParaRPr>
          </a:p>
          <a:p>
            <a:pPr marL="285750" indent="-285750">
              <a:buFont typeface="Arial" panose="020B0604020202020204" pitchFamily="34" charset="0"/>
              <a:buChar char="•"/>
            </a:pPr>
            <a:r>
              <a:rPr lang="en-US" sz="1600" b="1" u="sng" dirty="0">
                <a:latin typeface="Vidaloka" panose="020B0604020202020204" charset="0"/>
              </a:rPr>
              <a:t>Anterior anal fissure</a:t>
            </a:r>
            <a:r>
              <a:rPr lang="en-US" sz="1600" dirty="0">
                <a:latin typeface="Vidaloka" panose="020B0604020202020204" charset="0"/>
              </a:rPr>
              <a:t> is much more common in women after vaginal delivery, because it </a:t>
            </a:r>
            <a:r>
              <a:rPr lang="en-US" sz="1600" b="1" u="sng" dirty="0">
                <a:latin typeface="Vidaloka" panose="020B0604020202020204" charset="0"/>
              </a:rPr>
              <a:t>causes</a:t>
            </a:r>
            <a:r>
              <a:rPr lang="en-US" sz="1600" dirty="0">
                <a:latin typeface="Vidaloka" panose="020B0604020202020204" charset="0"/>
              </a:rPr>
              <a:t> trauma to the anal canal and that in order </a:t>
            </a:r>
            <a:r>
              <a:rPr lang="en-US" sz="1600" b="1" u="sng" dirty="0">
                <a:latin typeface="Vidaloka" panose="020B0604020202020204" charset="0"/>
              </a:rPr>
              <a:t>causes</a:t>
            </a:r>
            <a:r>
              <a:rPr lang="en-US" sz="1600" dirty="0">
                <a:latin typeface="Vidaloka" panose="020B0604020202020204" charset="0"/>
              </a:rPr>
              <a:t> tearing of it. </a:t>
            </a:r>
          </a:p>
        </p:txBody>
      </p:sp>
    </p:spTree>
    <p:extLst>
      <p:ext uri="{BB962C8B-B14F-4D97-AF65-F5344CB8AC3E}">
        <p14:creationId xmlns:p14="http://schemas.microsoft.com/office/powerpoint/2010/main" val="36679790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377" y="821642"/>
            <a:ext cx="6734711" cy="2554545"/>
          </a:xfrm>
          <a:prstGeom prst="rect">
            <a:avLst/>
          </a:prstGeom>
        </p:spPr>
        <p:txBody>
          <a:bodyPr wrap="square">
            <a:spAutoFit/>
          </a:bodyPr>
          <a:lstStyle/>
          <a:p>
            <a:r>
              <a:rPr lang="en-US" sz="1600" dirty="0">
                <a:latin typeface="Vidaloka" panose="020B0604020202020204" charset="0"/>
              </a:rPr>
              <a:t>There are some </a:t>
            </a:r>
            <a:r>
              <a:rPr lang="en-US" sz="1600" b="1" u="sng" dirty="0">
                <a:latin typeface="Vidaloka" panose="020B0604020202020204" charset="0"/>
              </a:rPr>
              <a:t>factors</a:t>
            </a:r>
            <a:r>
              <a:rPr lang="en-US" sz="1600" dirty="0">
                <a:latin typeface="Vidaloka" panose="020B0604020202020204" charset="0"/>
              </a:rPr>
              <a:t> play a role in the perpetuation and chronicity of the case, such as: </a:t>
            </a:r>
          </a:p>
          <a:p>
            <a:pPr marL="0" indent="0">
              <a:buNone/>
            </a:pPr>
            <a:br>
              <a:rPr lang="en-US" sz="1600" dirty="0">
                <a:latin typeface="Vidaloka" panose="020B0604020202020204" charset="0"/>
              </a:rPr>
            </a:br>
            <a:r>
              <a:rPr lang="en-US" sz="1600" b="1" dirty="0">
                <a:latin typeface="Vidaloka" panose="020B0604020202020204" charset="0"/>
              </a:rPr>
              <a:t>(1) </a:t>
            </a:r>
            <a:r>
              <a:rPr lang="en-US" sz="1600" dirty="0">
                <a:latin typeface="Vidaloka" panose="020B0604020202020204" charset="0"/>
              </a:rPr>
              <a:t>Repeated trauma, like frequent anal intercourse. </a:t>
            </a:r>
          </a:p>
          <a:p>
            <a:pPr marL="0" indent="0">
              <a:buNone/>
            </a:pPr>
            <a:br>
              <a:rPr lang="en-US" sz="1600" dirty="0">
                <a:latin typeface="Vidaloka" panose="020B0604020202020204" charset="0"/>
              </a:rPr>
            </a:br>
            <a:r>
              <a:rPr lang="en-US" sz="1600" b="1" dirty="0">
                <a:latin typeface="Vidaloka" panose="020B0604020202020204" charset="0"/>
              </a:rPr>
              <a:t>(2) </a:t>
            </a:r>
            <a:r>
              <a:rPr lang="en-US" sz="1600" dirty="0">
                <a:latin typeface="Vidaloka" panose="020B0604020202020204" charset="0"/>
              </a:rPr>
              <a:t>Vascular malformations that result in insufficiency of blood supply to the anus. </a:t>
            </a:r>
          </a:p>
          <a:p>
            <a:pPr marL="0" indent="0">
              <a:buNone/>
            </a:pPr>
            <a:br>
              <a:rPr lang="en-US" sz="1600" dirty="0">
                <a:latin typeface="Vidaloka" panose="020B0604020202020204" charset="0"/>
              </a:rPr>
            </a:br>
            <a:r>
              <a:rPr lang="en-US" sz="1600" b="1" dirty="0">
                <a:latin typeface="Vidaloka" panose="020B0604020202020204" charset="0"/>
              </a:rPr>
              <a:t>(3) </a:t>
            </a:r>
            <a:r>
              <a:rPr lang="en-US" sz="1600" dirty="0">
                <a:latin typeface="Vidaloka" panose="020B0604020202020204" charset="0"/>
              </a:rPr>
              <a:t>The posterior commissure is </a:t>
            </a:r>
            <a:r>
              <a:rPr lang="en-US" sz="1600" u="sng" dirty="0">
                <a:latin typeface="Vidaloka" panose="020B0604020202020204" charset="0"/>
              </a:rPr>
              <a:t>less well perfused</a:t>
            </a:r>
            <a:r>
              <a:rPr lang="en-US" sz="1600" dirty="0">
                <a:latin typeface="Vidaloka" panose="020B0604020202020204" charset="0"/>
              </a:rPr>
              <a:t> than the remainder of the anal circumference</a:t>
            </a:r>
          </a:p>
        </p:txBody>
      </p:sp>
    </p:spTree>
    <p:extLst>
      <p:ext uri="{BB962C8B-B14F-4D97-AF65-F5344CB8AC3E}">
        <p14:creationId xmlns:p14="http://schemas.microsoft.com/office/powerpoint/2010/main" val="2224874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61" y="445025"/>
            <a:ext cx="6575460" cy="366633"/>
          </a:xfrm>
        </p:spPr>
        <p:txBody>
          <a:bodyPr/>
          <a:lstStyle/>
          <a:p>
            <a:r>
              <a:rPr lang="en-US" sz="1600" dirty="0"/>
              <a:t>Remember : </a:t>
            </a:r>
            <a:r>
              <a:rPr lang="en-US" sz="1600" dirty="0" err="1"/>
              <a:t>pectinate</a:t>
            </a:r>
            <a:r>
              <a:rPr lang="en-US" sz="1600" dirty="0"/>
              <a:t> line divides anal canal into : </a:t>
            </a:r>
            <a:br>
              <a:rPr lang="en-US" dirty="0"/>
            </a:br>
            <a:endParaRPr lang="en-GB" dirty="0"/>
          </a:p>
        </p:txBody>
      </p:sp>
      <p:pic>
        <p:nvPicPr>
          <p:cNvPr id="8" name="Picture 7"/>
          <p:cNvPicPr>
            <a:picLocks noChangeAspect="1"/>
          </p:cNvPicPr>
          <p:nvPr/>
        </p:nvPicPr>
        <p:blipFill>
          <a:blip r:embed="rId2"/>
          <a:stretch>
            <a:fillRect/>
          </a:stretch>
        </p:blipFill>
        <p:spPr>
          <a:xfrm>
            <a:off x="365806" y="811658"/>
            <a:ext cx="8243938" cy="4171308"/>
          </a:xfrm>
          <a:prstGeom prst="rect">
            <a:avLst/>
          </a:prstGeom>
        </p:spPr>
      </p:pic>
    </p:spTree>
    <p:extLst>
      <p:ext uri="{BB962C8B-B14F-4D97-AF65-F5344CB8AC3E}">
        <p14:creationId xmlns:p14="http://schemas.microsoft.com/office/powerpoint/2010/main" val="84109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25781877"/>
              </p:ext>
            </p:extLst>
          </p:nvPr>
        </p:nvGraphicFramePr>
        <p:xfrm>
          <a:off x="667820" y="539750"/>
          <a:ext cx="695218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274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346" y="1113985"/>
            <a:ext cx="7336527" cy="1323439"/>
          </a:xfrm>
          <a:prstGeom prst="rect">
            <a:avLst/>
          </a:prstGeom>
        </p:spPr>
        <p:txBody>
          <a:bodyPr wrap="square">
            <a:spAutoFit/>
          </a:bodyPr>
          <a:lstStyle/>
          <a:p>
            <a:pPr marL="285750" indent="-285750">
              <a:buFont typeface="Arial" panose="020B0604020202020204" pitchFamily="34" charset="0"/>
              <a:buChar char="•"/>
            </a:pPr>
            <a:r>
              <a:rPr lang="en-US" sz="1600" dirty="0">
                <a:latin typeface="Vidaloka" panose="020B0604020202020204" charset="0"/>
              </a:rPr>
              <a:t>Heals within 4-6 weeks </a:t>
            </a:r>
          </a:p>
          <a:p>
            <a:pPr marL="285750" indent="-285750">
              <a:buFont typeface="Arial" panose="020B0604020202020204" pitchFamily="34" charset="0"/>
              <a:buChar char="•"/>
            </a:pPr>
            <a:r>
              <a:rPr lang="en-US" sz="1600" b="1" u="sng" dirty="0">
                <a:latin typeface="Vidaloka" panose="020B0604020202020204" charset="0"/>
              </a:rPr>
              <a:t>Characterized by</a:t>
            </a:r>
            <a:r>
              <a:rPr lang="en-US" sz="1600" b="1" dirty="0">
                <a:latin typeface="Vidaloka" panose="020B0604020202020204" charset="0"/>
              </a:rPr>
              <a:t> </a:t>
            </a:r>
            <a:r>
              <a:rPr lang="en-US" sz="1600" dirty="0">
                <a:latin typeface="Vidaloka" panose="020B0604020202020204" charset="0"/>
              </a:rPr>
              <a:t>severe anal pain associated with defecation. </a:t>
            </a:r>
          </a:p>
          <a:p>
            <a:pPr marL="285750" indent="-285750">
              <a:buFont typeface="Arial" panose="020B0604020202020204" pitchFamily="34" charset="0"/>
              <a:buChar char="•"/>
            </a:pPr>
            <a:r>
              <a:rPr lang="en-US" sz="1600" dirty="0">
                <a:latin typeface="Vidaloka" panose="020B0604020202020204" charset="0"/>
              </a:rPr>
              <a:t>This usually resolves spontaneously, only to recur at the next evacuation, as well as the passage of fresh blood, normally noticed on the tissue after wiping. </a:t>
            </a:r>
          </a:p>
          <a:p>
            <a:endParaRPr lang="en-US" sz="1600" dirty="0">
              <a:latin typeface="Vidaloka" panose="020B0604020202020204" charset="0"/>
            </a:endParaRPr>
          </a:p>
        </p:txBody>
      </p:sp>
      <p:sp>
        <p:nvSpPr>
          <p:cNvPr id="3" name="Rectangle 2"/>
          <p:cNvSpPr/>
          <p:nvPr/>
        </p:nvSpPr>
        <p:spPr>
          <a:xfrm>
            <a:off x="200347" y="301184"/>
            <a:ext cx="3038011"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Vidaloka" panose="020B0604020202020204" charset="0"/>
              </a:rPr>
              <a:t>Acute anal fissure </a:t>
            </a:r>
            <a:endParaRPr kumimoji="0" lang="en-GB" sz="2800" i="0" u="none" strike="noStrike" kern="0" cap="none" spc="0" normalizeH="0" baseline="0" noProof="0" dirty="0">
              <a:ln>
                <a:noFill/>
              </a:ln>
              <a:solidFill>
                <a:sysClr val="windowText" lastClr="000000"/>
              </a:solidFill>
              <a:effectLst/>
              <a:uLnTx/>
              <a:uFillTx/>
              <a:latin typeface="Vidaloka" panose="020B0604020202020204" charset="0"/>
            </a:endParaRPr>
          </a:p>
        </p:txBody>
      </p:sp>
      <p:pic>
        <p:nvPicPr>
          <p:cNvPr id="4" name="Picture 3"/>
          <p:cNvPicPr>
            <a:picLocks noChangeAspect="1"/>
          </p:cNvPicPr>
          <p:nvPr/>
        </p:nvPicPr>
        <p:blipFill>
          <a:blip r:embed="rId2"/>
          <a:stretch>
            <a:fillRect/>
          </a:stretch>
        </p:blipFill>
        <p:spPr>
          <a:xfrm>
            <a:off x="1319375" y="2316799"/>
            <a:ext cx="3099214" cy="2326594"/>
          </a:xfrm>
          <a:prstGeom prst="rect">
            <a:avLst/>
          </a:prstGeom>
        </p:spPr>
      </p:pic>
      <p:pic>
        <p:nvPicPr>
          <p:cNvPr id="5" name="Picture 4"/>
          <p:cNvPicPr>
            <a:picLocks noChangeAspect="1"/>
          </p:cNvPicPr>
          <p:nvPr/>
        </p:nvPicPr>
        <p:blipFill>
          <a:blip r:embed="rId3"/>
          <a:stretch>
            <a:fillRect/>
          </a:stretch>
        </p:blipFill>
        <p:spPr>
          <a:xfrm>
            <a:off x="5126495" y="2316799"/>
            <a:ext cx="2811999" cy="2272591"/>
          </a:xfrm>
          <a:prstGeom prst="rect">
            <a:avLst/>
          </a:prstGeom>
        </p:spPr>
      </p:pic>
    </p:spTree>
    <p:extLst>
      <p:ext uri="{BB962C8B-B14F-4D97-AF65-F5344CB8AC3E}">
        <p14:creationId xmlns:p14="http://schemas.microsoft.com/office/powerpoint/2010/main" val="32532896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94" y="1407560"/>
            <a:ext cx="6097713" cy="3046988"/>
          </a:xfrm>
          <a:prstGeom prst="rect">
            <a:avLst/>
          </a:prstGeom>
        </p:spPr>
        <p:txBody>
          <a:bodyPr wrap="square">
            <a:spAutoFit/>
          </a:bodyPr>
          <a:lstStyle/>
          <a:p>
            <a:pPr marL="285750" indent="-285750">
              <a:buFont typeface="Arial" panose="020B0604020202020204" pitchFamily="34" charset="0"/>
              <a:buChar char="•"/>
            </a:pPr>
            <a:r>
              <a:rPr lang="en-US" sz="1600" dirty="0">
                <a:latin typeface="Vidaloka" panose="020B0604020202020204" charset="0"/>
              </a:rPr>
              <a:t>Lasts longer than 6 weeks </a:t>
            </a:r>
          </a:p>
          <a:p>
            <a:pPr marL="285750" indent="-285750">
              <a:buFont typeface="Arial" panose="020B0604020202020204" pitchFamily="34" charset="0"/>
              <a:buChar char="•"/>
            </a:pPr>
            <a:r>
              <a:rPr lang="en-US" sz="1600" b="1" u="sng" dirty="0">
                <a:latin typeface="Vidaloka" panose="020B0604020202020204" charset="0"/>
              </a:rPr>
              <a:t>Characterized by</a:t>
            </a:r>
            <a:r>
              <a:rPr lang="en-US" sz="1600" b="1" dirty="0">
                <a:latin typeface="Vidaloka" panose="020B0604020202020204" charset="0"/>
              </a:rPr>
              <a:t> </a:t>
            </a:r>
            <a:r>
              <a:rPr lang="en-US" sz="1600" dirty="0">
                <a:latin typeface="Vidaloka" panose="020B0604020202020204" charset="0"/>
              </a:rPr>
              <a:t>a hypertrophied anal papilla internally and a sentinel tag externally (both consequent upon attempts a healing and breakdown), between which lies the slightly indurated anal ulcer overlying the fibers of the internal sphincter. </a:t>
            </a:r>
          </a:p>
          <a:p>
            <a:pPr marL="285750" indent="-285750">
              <a:buFont typeface="Arial" panose="020B0604020202020204" pitchFamily="34" charset="0"/>
              <a:buChar char="•"/>
            </a:pPr>
            <a:endParaRPr lang="en-US" sz="1600" dirty="0">
              <a:latin typeface="Vidaloka" panose="020B0604020202020204" charset="0"/>
            </a:endParaRPr>
          </a:p>
          <a:p>
            <a:pPr marL="285750" indent="-285750">
              <a:buFont typeface="Arial" panose="020B0604020202020204" pitchFamily="34" charset="0"/>
              <a:buChar char="•"/>
            </a:pPr>
            <a:r>
              <a:rPr lang="en-US" sz="1600" dirty="0">
                <a:latin typeface="Vidaloka" panose="020B0604020202020204" charset="0"/>
              </a:rPr>
              <a:t>Patients may also </a:t>
            </a:r>
            <a:r>
              <a:rPr lang="en-US" sz="1600" u="sng" dirty="0">
                <a:latin typeface="Vidaloka" panose="020B0604020202020204" charset="0"/>
              </a:rPr>
              <a:t>complain of</a:t>
            </a:r>
            <a:r>
              <a:rPr lang="en-US" sz="1600" dirty="0">
                <a:latin typeface="Vidaloka" panose="020B0604020202020204" charset="0"/>
              </a:rPr>
              <a:t> itching secondary to irritation from the sentinel tag, discharge from the ulcer or discharge from an associated </a:t>
            </a:r>
            <a:r>
              <a:rPr lang="en-US" sz="1600" dirty="0" err="1">
                <a:latin typeface="Vidaloka" panose="020B0604020202020204" charset="0"/>
              </a:rPr>
              <a:t>intersphincteric</a:t>
            </a:r>
            <a:r>
              <a:rPr lang="en-US" sz="1600" dirty="0">
                <a:latin typeface="Vidaloka" panose="020B0604020202020204" charset="0"/>
              </a:rPr>
              <a:t> fistula, which has arisen through infection penetrating via the fissure base.</a:t>
            </a:r>
          </a:p>
          <a:p>
            <a:endParaRPr lang="en-US" sz="1600" dirty="0">
              <a:latin typeface="Vidaloka" panose="020B0604020202020204" charset="0"/>
            </a:endParaRPr>
          </a:p>
        </p:txBody>
      </p:sp>
      <p:pic>
        <p:nvPicPr>
          <p:cNvPr id="3" name="Picture 2"/>
          <p:cNvPicPr>
            <a:picLocks noChangeAspect="1"/>
          </p:cNvPicPr>
          <p:nvPr/>
        </p:nvPicPr>
        <p:blipFill>
          <a:blip r:embed="rId2"/>
          <a:stretch>
            <a:fillRect/>
          </a:stretch>
        </p:blipFill>
        <p:spPr>
          <a:xfrm>
            <a:off x="6506043" y="595582"/>
            <a:ext cx="2637957" cy="3612745"/>
          </a:xfrm>
          <a:prstGeom prst="rect">
            <a:avLst/>
          </a:prstGeom>
        </p:spPr>
      </p:pic>
      <p:sp>
        <p:nvSpPr>
          <p:cNvPr id="4" name="Rectangle 3"/>
          <p:cNvSpPr/>
          <p:nvPr/>
        </p:nvSpPr>
        <p:spPr>
          <a:xfrm>
            <a:off x="308387" y="595582"/>
            <a:ext cx="3365024" cy="523220"/>
          </a:xfrm>
          <a:prstGeom prst="rect">
            <a:avLst/>
          </a:prstGeom>
        </p:spPr>
        <p:txBody>
          <a:bodyPr wrap="none">
            <a:spAutoFit/>
          </a:bodyPr>
          <a:lstStyle/>
          <a:p>
            <a:r>
              <a:rPr lang="en-GB" sz="2800" dirty="0">
                <a:latin typeface="Vidaloka" panose="020B0604020202020204" charset="0"/>
              </a:rPr>
              <a:t>Chronic anal fissure</a:t>
            </a:r>
          </a:p>
        </p:txBody>
      </p:sp>
    </p:spTree>
    <p:extLst>
      <p:ext uri="{BB962C8B-B14F-4D97-AF65-F5344CB8AC3E}">
        <p14:creationId xmlns:p14="http://schemas.microsoft.com/office/powerpoint/2010/main" val="16279183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67373"/>
            <a:ext cx="4341750" cy="4088886"/>
          </a:xfrm>
          <a:prstGeom prst="rect">
            <a:avLst/>
          </a:prstGeom>
        </p:spPr>
      </p:pic>
      <p:pic>
        <p:nvPicPr>
          <p:cNvPr id="3" name="Picture 2"/>
          <p:cNvPicPr>
            <a:picLocks noChangeAspect="1"/>
          </p:cNvPicPr>
          <p:nvPr/>
        </p:nvPicPr>
        <p:blipFill>
          <a:blip r:embed="rId3"/>
          <a:stretch>
            <a:fillRect/>
          </a:stretch>
        </p:blipFill>
        <p:spPr>
          <a:xfrm>
            <a:off x="4384339" y="567373"/>
            <a:ext cx="4492533" cy="4088886"/>
          </a:xfrm>
          <a:prstGeom prst="rect">
            <a:avLst/>
          </a:prstGeom>
        </p:spPr>
      </p:pic>
    </p:spTree>
    <p:extLst>
      <p:ext uri="{BB962C8B-B14F-4D97-AF65-F5344CB8AC3E}">
        <p14:creationId xmlns:p14="http://schemas.microsoft.com/office/powerpoint/2010/main" val="36783872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715" y="701736"/>
            <a:ext cx="6590873" cy="3539430"/>
          </a:xfrm>
          <a:prstGeom prst="rect">
            <a:avLst/>
          </a:prstGeom>
        </p:spPr>
        <p:txBody>
          <a:bodyPr wrap="square">
            <a:spAutoFit/>
          </a:bodyPr>
          <a:lstStyle/>
          <a:p>
            <a:pPr>
              <a:buFont typeface="Wingdings" panose="05000000000000000000" pitchFamily="2" charset="2"/>
              <a:buChar char="Ø"/>
            </a:pPr>
            <a:r>
              <a:rPr lang="en-US" sz="1600" b="1" dirty="0">
                <a:latin typeface="Vidaloka" panose="020B0604020202020204" charset="0"/>
              </a:rPr>
              <a:t>Epidemiology:</a:t>
            </a:r>
            <a:br>
              <a:rPr lang="en-US" sz="1600" b="1" dirty="0">
                <a:latin typeface="Vidaloka" panose="020B0604020202020204" charset="0"/>
              </a:rPr>
            </a:br>
            <a:r>
              <a:rPr lang="en-US" sz="1600" b="1" dirty="0">
                <a:latin typeface="Vidaloka" panose="020B0604020202020204" charset="0"/>
              </a:rPr>
              <a:t>-  </a:t>
            </a:r>
            <a:r>
              <a:rPr lang="en-US" sz="1600" dirty="0">
                <a:latin typeface="Vidaloka" panose="020B0604020202020204" charset="0"/>
              </a:rPr>
              <a:t>It can affect all age groups, most commonly young adults.</a:t>
            </a:r>
            <a:br>
              <a:rPr lang="en-US" sz="1600" dirty="0">
                <a:latin typeface="Vidaloka" panose="020B0604020202020204" charset="0"/>
              </a:rPr>
            </a:br>
            <a:r>
              <a:rPr lang="en-US" sz="1600" b="1" dirty="0">
                <a:latin typeface="Vidaloka" panose="020B0604020202020204" charset="0"/>
              </a:rPr>
              <a:t>-  </a:t>
            </a:r>
            <a:r>
              <a:rPr lang="en-US" sz="1600" dirty="0">
                <a:latin typeface="Vidaloka" panose="020B0604020202020204" charset="0"/>
              </a:rPr>
              <a:t>Men and women are affected equally.</a:t>
            </a:r>
            <a:br>
              <a:rPr lang="en-US" sz="1600" b="1" dirty="0">
                <a:latin typeface="Vidaloka" panose="020B0604020202020204" charset="0"/>
              </a:rPr>
            </a:br>
            <a:r>
              <a:rPr lang="en-US" sz="1600" b="1" dirty="0">
                <a:latin typeface="Vidaloka" panose="020B0604020202020204" charset="0"/>
              </a:rPr>
              <a:t>-  </a:t>
            </a:r>
            <a:r>
              <a:rPr lang="en-US" sz="1600" dirty="0">
                <a:latin typeface="Vidaloka" panose="020B0604020202020204" charset="0"/>
              </a:rPr>
              <a:t>Anterior midline fissure account 10 percent of cases in women. on the other hand, account 1 percent of cases on men.</a:t>
            </a:r>
          </a:p>
          <a:p>
            <a:endParaRPr lang="en-US" sz="1600" b="1" dirty="0">
              <a:latin typeface="Vidaloka" panose="020B0604020202020204" charset="0"/>
            </a:endParaRPr>
          </a:p>
          <a:p>
            <a:r>
              <a:rPr lang="en-US" sz="1600" dirty="0">
                <a:latin typeface="Vidaloka" panose="020B0604020202020204" charset="0"/>
              </a:rPr>
              <a:t>A fissure sited elsewhere around the anal circumference or with atypical features should raise the suspicion of a specific etiology, and </a:t>
            </a:r>
            <a:r>
              <a:rPr lang="en-US" sz="1600" u="sng" dirty="0">
                <a:latin typeface="Vidaloka" panose="020B0604020202020204" charset="0"/>
              </a:rPr>
              <a:t>should be examined under anesthesia, with biopsy and culture to exclude</a:t>
            </a:r>
            <a:r>
              <a:rPr lang="en-US" sz="1600" dirty="0">
                <a:latin typeface="Vidaloka" panose="020B0604020202020204" charset="0"/>
              </a:rPr>
              <a:t> </a:t>
            </a:r>
            <a:r>
              <a:rPr lang="en-US" sz="1600" dirty="0" err="1">
                <a:latin typeface="Vidaloka" panose="020B0604020202020204" charset="0"/>
              </a:rPr>
              <a:t>Crohn’s</a:t>
            </a:r>
            <a:r>
              <a:rPr lang="en-US" sz="1600" dirty="0">
                <a:latin typeface="Vidaloka" panose="020B0604020202020204" charset="0"/>
              </a:rPr>
              <a:t> disease, tuberculosis, sexually transmitted or HIV-related ulcers (syphilis, Chlamydia, </a:t>
            </a:r>
            <a:r>
              <a:rPr lang="en-US" sz="1600" dirty="0" err="1">
                <a:latin typeface="Vidaloka" panose="020B0604020202020204" charset="0"/>
              </a:rPr>
              <a:t>chancroid</a:t>
            </a:r>
            <a:r>
              <a:rPr lang="en-US" sz="1600" dirty="0">
                <a:latin typeface="Vidaloka" panose="020B0604020202020204" charset="0"/>
              </a:rPr>
              <a:t>, </a:t>
            </a:r>
            <a:r>
              <a:rPr lang="en-US" sz="1600" dirty="0" err="1">
                <a:latin typeface="Vidaloka" panose="020B0604020202020204" charset="0"/>
              </a:rPr>
              <a:t>lymphogranuloma</a:t>
            </a:r>
            <a:r>
              <a:rPr lang="en-US" sz="1600" dirty="0">
                <a:latin typeface="Vidaloka" panose="020B0604020202020204" charset="0"/>
              </a:rPr>
              <a:t> </a:t>
            </a:r>
            <a:r>
              <a:rPr lang="en-US" sz="1600" dirty="0" err="1">
                <a:latin typeface="Vidaloka" panose="020B0604020202020204" charset="0"/>
              </a:rPr>
              <a:t>venereum</a:t>
            </a:r>
            <a:r>
              <a:rPr lang="en-US" sz="1600" dirty="0">
                <a:latin typeface="Vidaloka" panose="020B0604020202020204" charset="0"/>
              </a:rPr>
              <a:t>, HSV, cytomegalovirus, Kaposi’s sarcoma, B-cell lymphoma) and squamous cell carcinoma.</a:t>
            </a:r>
          </a:p>
          <a:p>
            <a:endParaRPr lang="en-US" sz="1600" dirty="0">
              <a:latin typeface="Vidaloka" panose="020B0604020202020204" charset="0"/>
            </a:endParaRPr>
          </a:p>
        </p:txBody>
      </p:sp>
    </p:spTree>
    <p:extLst>
      <p:ext uri="{BB962C8B-B14F-4D97-AF65-F5344CB8AC3E}">
        <p14:creationId xmlns:p14="http://schemas.microsoft.com/office/powerpoint/2010/main" val="47488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98" y="1153697"/>
            <a:ext cx="7402530" cy="3539430"/>
          </a:xfrm>
          <a:prstGeom prst="rect">
            <a:avLst/>
          </a:prstGeom>
        </p:spPr>
        <p:txBody>
          <a:bodyPr wrap="square">
            <a:spAutoFit/>
          </a:bodyPr>
          <a:lstStyle/>
          <a:p>
            <a:r>
              <a:rPr lang="en-US" dirty="0">
                <a:latin typeface="Vidaloka" panose="020B0604020202020204" charset="0"/>
              </a:rPr>
              <a:t>Aim of treatment is to obtain complete relaxation of internal sphincter ---&gt; the fissure will heal slowly. </a:t>
            </a:r>
          </a:p>
          <a:p>
            <a:pPr marL="0" indent="0">
              <a:buNone/>
            </a:pPr>
            <a:endParaRPr lang="en-US" dirty="0">
              <a:latin typeface="Vidaloka" panose="020B0604020202020204" charset="0"/>
            </a:endParaRPr>
          </a:p>
          <a:p>
            <a:pPr>
              <a:buFont typeface="Wingdings" panose="05000000000000000000" pitchFamily="2" charset="2"/>
              <a:buChar char="Ø"/>
            </a:pPr>
            <a:r>
              <a:rPr lang="en-US" dirty="0">
                <a:latin typeface="Vidaloka" panose="020B0604020202020204" charset="0"/>
              </a:rPr>
              <a:t>Conservative treatment:  </a:t>
            </a:r>
          </a:p>
          <a:p>
            <a:pPr marL="285750" indent="-285750">
              <a:buFont typeface="Arial" panose="020B0604020202020204" pitchFamily="34" charset="0"/>
              <a:buChar char="•"/>
            </a:pPr>
            <a:r>
              <a:rPr lang="en-US" dirty="0">
                <a:latin typeface="Vidaloka" panose="020B0604020202020204" charset="0"/>
              </a:rPr>
              <a:t>The addition of fiber to the diet to bulk up the stool, stool softeners and adequate water intake are simple and helpful measures.  </a:t>
            </a:r>
          </a:p>
          <a:p>
            <a:endParaRPr lang="en-US" dirty="0">
              <a:latin typeface="Vidaloka" panose="020B0604020202020204" charset="0"/>
            </a:endParaRPr>
          </a:p>
          <a:p>
            <a:pPr marL="285750" indent="-285750">
              <a:buFont typeface="Arial" panose="020B0604020202020204" pitchFamily="34" charset="0"/>
              <a:buChar char="•"/>
            </a:pPr>
            <a:r>
              <a:rPr lang="en-US" dirty="0">
                <a:latin typeface="Vidaloka" panose="020B0604020202020204" charset="0"/>
              </a:rPr>
              <a:t>Warm baths and topical local anesthetic agents relieve pain; however, providing patients with anal dilators is usually associated with low compliance and consequently little effect </a:t>
            </a:r>
          </a:p>
          <a:p>
            <a:endParaRPr lang="en-US" dirty="0">
              <a:latin typeface="Vidaloka" panose="020B0604020202020204" charset="0"/>
            </a:endParaRPr>
          </a:p>
          <a:p>
            <a:pPr marL="285750" indent="-285750">
              <a:buFont typeface="Arial" panose="020B0604020202020204" pitchFamily="34" charset="0"/>
              <a:buChar char="•"/>
            </a:pPr>
            <a:r>
              <a:rPr lang="en-US" dirty="0">
                <a:latin typeface="Vidaloka" panose="020B0604020202020204" charset="0"/>
              </a:rPr>
              <a:t>topical application of pharmacological agents that relax the internal sphincter, most commonly nitric oxide donors (</a:t>
            </a:r>
            <a:r>
              <a:rPr lang="en-US" dirty="0" err="1">
                <a:latin typeface="Vidaloka" panose="020B0604020202020204" charset="0"/>
              </a:rPr>
              <a:t>Scholefield</a:t>
            </a:r>
            <a:r>
              <a:rPr lang="en-US" dirty="0">
                <a:latin typeface="Vidaloka" panose="020B0604020202020204" charset="0"/>
              </a:rPr>
              <a:t>); by reducing spasm, pain is relieved, and increased vascular perfusion promotes healing. </a:t>
            </a:r>
          </a:p>
          <a:p>
            <a:endParaRPr lang="en-US" dirty="0">
              <a:latin typeface="Vidaloka" panose="020B0604020202020204" charset="0"/>
            </a:endParaRPr>
          </a:p>
          <a:p>
            <a:r>
              <a:rPr lang="en-US" b="1" dirty="0">
                <a:latin typeface="Vidaloka" panose="020B0604020202020204" charset="0"/>
              </a:rPr>
              <a:t>-</a:t>
            </a:r>
            <a:r>
              <a:rPr lang="en-US" dirty="0">
                <a:latin typeface="Vidaloka" panose="020B0604020202020204" charset="0"/>
              </a:rPr>
              <a:t>  Such agents include </a:t>
            </a:r>
            <a:r>
              <a:rPr lang="en-US" u="sng" dirty="0" err="1">
                <a:latin typeface="Vidaloka" panose="020B0604020202020204" charset="0"/>
              </a:rPr>
              <a:t>glyceryl</a:t>
            </a:r>
            <a:r>
              <a:rPr lang="en-US" u="sng" dirty="0">
                <a:latin typeface="Vidaloka" panose="020B0604020202020204" charset="0"/>
              </a:rPr>
              <a:t> </a:t>
            </a:r>
            <a:r>
              <a:rPr lang="en-US" u="sng" dirty="0" err="1">
                <a:latin typeface="Vidaloka" panose="020B0604020202020204" charset="0"/>
              </a:rPr>
              <a:t>trinitrate</a:t>
            </a:r>
            <a:r>
              <a:rPr lang="en-US" u="sng" dirty="0">
                <a:latin typeface="Vidaloka" panose="020B0604020202020204" charset="0"/>
              </a:rPr>
              <a:t> (GTN)</a:t>
            </a:r>
            <a:r>
              <a:rPr lang="en-US" dirty="0">
                <a:latin typeface="Vidaloka" panose="020B0604020202020204" charset="0"/>
              </a:rPr>
              <a:t> 0.2 per cent applied four times per day to the anal margin (although this may cause headaches) and </a:t>
            </a:r>
            <a:r>
              <a:rPr lang="en-US" u="sng" dirty="0" err="1">
                <a:latin typeface="Vidaloka" panose="020B0604020202020204" charset="0"/>
              </a:rPr>
              <a:t>diltiazem</a:t>
            </a:r>
            <a:r>
              <a:rPr lang="en-US" dirty="0">
                <a:latin typeface="Vidaloka" panose="020B0604020202020204" charset="0"/>
              </a:rPr>
              <a:t> 2 per cent.</a:t>
            </a:r>
          </a:p>
        </p:txBody>
      </p:sp>
      <p:sp>
        <p:nvSpPr>
          <p:cNvPr id="3" name="Rectangle 2"/>
          <p:cNvSpPr/>
          <p:nvPr/>
        </p:nvSpPr>
        <p:spPr>
          <a:xfrm>
            <a:off x="502272" y="527417"/>
            <a:ext cx="1806905" cy="523220"/>
          </a:xfrm>
          <a:prstGeom prst="rect">
            <a:avLst/>
          </a:prstGeom>
        </p:spPr>
        <p:txBody>
          <a:bodyPr wrap="none">
            <a:spAutoFit/>
          </a:bodyPr>
          <a:lstStyle/>
          <a:p>
            <a:r>
              <a:rPr lang="en-US" sz="2800" b="1" dirty="0">
                <a:latin typeface="Vidaloka" panose="020B0604020202020204" charset="0"/>
              </a:rPr>
              <a:t>Treatment</a:t>
            </a:r>
            <a:endParaRPr lang="en-GB" sz="2800" dirty="0">
              <a:latin typeface="Vidaloka" panose="020B0604020202020204" charset="0"/>
            </a:endParaRPr>
          </a:p>
        </p:txBody>
      </p:sp>
      <p:pic>
        <p:nvPicPr>
          <p:cNvPr id="4" name="Picture 3"/>
          <p:cNvPicPr>
            <a:picLocks noChangeAspect="1"/>
          </p:cNvPicPr>
          <p:nvPr/>
        </p:nvPicPr>
        <p:blipFill>
          <a:blip r:embed="rId2"/>
          <a:stretch>
            <a:fillRect/>
          </a:stretch>
        </p:blipFill>
        <p:spPr>
          <a:xfrm>
            <a:off x="7437051" y="444032"/>
            <a:ext cx="1585097" cy="1213209"/>
          </a:xfrm>
          <a:prstGeom prst="rect">
            <a:avLst/>
          </a:prstGeom>
        </p:spPr>
      </p:pic>
    </p:spTree>
    <p:extLst>
      <p:ext uri="{BB962C8B-B14F-4D97-AF65-F5344CB8AC3E}">
        <p14:creationId xmlns:p14="http://schemas.microsoft.com/office/powerpoint/2010/main" val="15192352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54" y="1362511"/>
            <a:ext cx="7610271" cy="1323439"/>
          </a:xfrm>
          <a:prstGeom prst="rect">
            <a:avLst/>
          </a:prstGeom>
        </p:spPr>
        <p:txBody>
          <a:bodyPr wrap="square">
            <a:spAutoFit/>
          </a:bodyPr>
          <a:lstStyle/>
          <a:p>
            <a:pPr>
              <a:buFont typeface="Wingdings" panose="05000000000000000000" pitchFamily="2" charset="2"/>
              <a:buChar char="ü"/>
            </a:pPr>
            <a:r>
              <a:rPr lang="en-US" sz="1600" dirty="0">
                <a:latin typeface="Vidaloka" panose="020B0604020202020204" charset="0"/>
              </a:rPr>
              <a:t> forceful manual (four- or eight-digit) sphincter dilatation: </a:t>
            </a:r>
          </a:p>
          <a:p>
            <a:pPr marL="285750" indent="-285750">
              <a:buFont typeface="Arial" panose="020B0604020202020204" pitchFamily="34" charset="0"/>
              <a:buChar char="•"/>
            </a:pPr>
            <a:r>
              <a:rPr lang="en-US" sz="1600" dirty="0">
                <a:latin typeface="Vidaloka" panose="020B0604020202020204" charset="0"/>
              </a:rPr>
              <a:t>Was used to reduce sphincter tone </a:t>
            </a:r>
          </a:p>
          <a:p>
            <a:pPr marL="285750" indent="-285750">
              <a:buFont typeface="Arial" panose="020B0604020202020204" pitchFamily="34" charset="0"/>
              <a:buChar char="•"/>
            </a:pPr>
            <a:r>
              <a:rPr lang="en-US" sz="1600" dirty="0">
                <a:latin typeface="Vidaloka" panose="020B0604020202020204" charset="0"/>
              </a:rPr>
              <a:t>potential disruption at multiple sites of the internal (and even external) sphincter. </a:t>
            </a:r>
          </a:p>
          <a:p>
            <a:pPr marL="285750" indent="-285750">
              <a:buFont typeface="Arial" panose="020B0604020202020204" pitchFamily="34" charset="0"/>
              <a:buChar char="•"/>
            </a:pPr>
            <a:r>
              <a:rPr lang="en-US" sz="1600" dirty="0">
                <a:latin typeface="Vidaloka" panose="020B0604020202020204" charset="0"/>
              </a:rPr>
              <a:t>The risk of incontinence following this procedure has now made it unpopular</a:t>
            </a:r>
            <a:endParaRPr lang="en-GB" sz="1600" dirty="0">
              <a:latin typeface="Vidaloka" panose="020B0604020202020204" charset="0"/>
            </a:endParaRPr>
          </a:p>
        </p:txBody>
      </p:sp>
      <p:pic>
        <p:nvPicPr>
          <p:cNvPr id="3" name="Picture 2"/>
          <p:cNvPicPr>
            <a:picLocks noChangeAspect="1"/>
          </p:cNvPicPr>
          <p:nvPr/>
        </p:nvPicPr>
        <p:blipFill>
          <a:blip r:embed="rId2"/>
          <a:stretch>
            <a:fillRect/>
          </a:stretch>
        </p:blipFill>
        <p:spPr>
          <a:xfrm>
            <a:off x="1705480" y="2815894"/>
            <a:ext cx="5434437" cy="1880797"/>
          </a:xfrm>
          <a:prstGeom prst="rect">
            <a:avLst/>
          </a:prstGeom>
        </p:spPr>
      </p:pic>
      <p:sp>
        <p:nvSpPr>
          <p:cNvPr id="4" name="Rectangle 3"/>
          <p:cNvSpPr/>
          <p:nvPr/>
        </p:nvSpPr>
        <p:spPr>
          <a:xfrm>
            <a:off x="211295" y="481519"/>
            <a:ext cx="4324069"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rPr>
              <a:t>Surgical Treatment</a:t>
            </a:r>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31473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55" y="591393"/>
            <a:ext cx="7762126" cy="3801041"/>
          </a:xfrm>
          <a:prstGeom prst="rect">
            <a:avLst/>
          </a:prstGeom>
        </p:spPr>
        <p:txBody>
          <a:bodyPr wrap="square">
            <a:spAutoFit/>
          </a:bodyPr>
          <a:lstStyle/>
          <a:p>
            <a:pPr>
              <a:buFont typeface="Wingdings" panose="05000000000000000000" pitchFamily="2" charset="2"/>
              <a:buChar char="ü"/>
            </a:pPr>
            <a:r>
              <a:rPr lang="en-US" sz="1600" dirty="0">
                <a:latin typeface="Vidaloka" panose="020B0604020202020204" charset="0"/>
              </a:rPr>
              <a:t>Posterior division of the exposed fibers of the internal sphincter in the fissure base: </a:t>
            </a:r>
          </a:p>
          <a:p>
            <a:pPr marL="285750" indent="-285750">
              <a:buFont typeface="Arial" panose="020B0604020202020204" pitchFamily="34" charset="0"/>
              <a:buChar char="•"/>
            </a:pPr>
            <a:r>
              <a:rPr lang="en-US" sz="1600" dirty="0">
                <a:latin typeface="Vidaloka" panose="020B0604020202020204" charset="0"/>
              </a:rPr>
              <a:t> It may be indicated if there is an associated </a:t>
            </a:r>
            <a:r>
              <a:rPr lang="en-US" sz="1600" dirty="0" err="1">
                <a:latin typeface="Vidaloka" panose="020B0604020202020204" charset="0"/>
              </a:rPr>
              <a:t>intersphincteric</a:t>
            </a:r>
            <a:r>
              <a:rPr lang="en-US" sz="1600" dirty="0">
                <a:latin typeface="Vidaloka" panose="020B0604020202020204" charset="0"/>
              </a:rPr>
              <a:t> fistula.</a:t>
            </a:r>
          </a:p>
          <a:p>
            <a:pPr marL="285750" indent="-285750">
              <a:buFont typeface="Arial" panose="020B0604020202020204" pitchFamily="34" charset="0"/>
              <a:buChar char="•"/>
            </a:pPr>
            <a:r>
              <a:rPr lang="en-US" sz="1600" dirty="0">
                <a:latin typeface="Vidaloka" panose="020B0604020202020204" charset="0"/>
              </a:rPr>
              <a:t>Associated with prolonged healing </a:t>
            </a:r>
          </a:p>
          <a:p>
            <a:pPr marL="285750" indent="-285750">
              <a:buFont typeface="Arial" panose="020B0604020202020204" pitchFamily="34" charset="0"/>
              <a:buChar char="•"/>
            </a:pPr>
            <a:r>
              <a:rPr lang="en-US" sz="1600" dirty="0">
                <a:latin typeface="Vidaloka" panose="020B0604020202020204" charset="0"/>
              </a:rPr>
              <a:t>Passive anal leakage (due to keyhole gutter deformity)  </a:t>
            </a:r>
          </a:p>
          <a:p>
            <a:endParaRPr lang="en-US" sz="1600" dirty="0">
              <a:latin typeface="Vidaloka" panose="020B0604020202020204" charset="0"/>
            </a:endParaRPr>
          </a:p>
          <a:p>
            <a:pPr marL="0" indent="0">
              <a:buNone/>
            </a:pPr>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pPr marL="0" lvl="0" indent="0">
              <a:buNone/>
            </a:pPr>
            <a:endParaRPr lang="en-US" sz="1100" dirty="0">
              <a:solidFill>
                <a:srgbClr val="FF0000"/>
              </a:solidFill>
              <a:latin typeface="Vidaloka" panose="020B0604020202020204" charset="0"/>
            </a:endParaRPr>
          </a:p>
          <a:p>
            <a:pPr marL="0" lvl="0" indent="0">
              <a:buNone/>
            </a:pPr>
            <a:r>
              <a:rPr lang="en-US" sz="1100" dirty="0">
                <a:solidFill>
                  <a:srgbClr val="FF0000"/>
                </a:solidFill>
                <a:latin typeface="Vidaloka" panose="020B0604020202020204" charset="0"/>
              </a:rPr>
              <a:t>* A keyhole defect may refer to a groove in the anal canal wall, which can occur after posterior midline </a:t>
            </a:r>
            <a:r>
              <a:rPr lang="en-US" sz="1100" dirty="0" err="1">
                <a:solidFill>
                  <a:srgbClr val="FF0000"/>
                </a:solidFill>
                <a:latin typeface="Vidaloka" panose="020B0604020202020204" charset="0"/>
              </a:rPr>
              <a:t>fissurectomy</a:t>
            </a:r>
            <a:r>
              <a:rPr lang="en-US" sz="1100" dirty="0">
                <a:solidFill>
                  <a:srgbClr val="FF0000"/>
                </a:solidFill>
                <a:latin typeface="Vidaloka" panose="020B0604020202020204" charset="0"/>
              </a:rPr>
              <a:t> or </a:t>
            </a:r>
            <a:r>
              <a:rPr lang="en-US" sz="1100" dirty="0" err="1">
                <a:solidFill>
                  <a:srgbClr val="FF0000"/>
                </a:solidFill>
                <a:latin typeface="Vidaloka" panose="020B0604020202020204" charset="0"/>
              </a:rPr>
              <a:t>fistulotomy</a:t>
            </a:r>
            <a:r>
              <a:rPr lang="en-US" sz="1100" dirty="0">
                <a:solidFill>
                  <a:srgbClr val="FF0000"/>
                </a:solidFill>
                <a:latin typeface="Vidaloka" panose="020B0604020202020204" charset="0"/>
              </a:rPr>
              <a:t> and it’s associated with minor degrees of fecal incontinence, allowing seepage of liquid stool or mucus.</a:t>
            </a:r>
            <a:endParaRPr lang="ar-JO" sz="1100" dirty="0">
              <a:solidFill>
                <a:srgbClr val="FF0000"/>
              </a:solidFill>
              <a:latin typeface="Vidaloka" panose="020B0604020202020204" charset="0"/>
            </a:endParaRPr>
          </a:p>
        </p:txBody>
      </p:sp>
      <p:pic>
        <p:nvPicPr>
          <p:cNvPr id="3" name="Picture 2"/>
          <p:cNvPicPr>
            <a:picLocks noChangeAspect="1"/>
          </p:cNvPicPr>
          <p:nvPr/>
        </p:nvPicPr>
        <p:blipFill>
          <a:blip r:embed="rId2"/>
          <a:stretch>
            <a:fillRect/>
          </a:stretch>
        </p:blipFill>
        <p:spPr>
          <a:xfrm>
            <a:off x="1872622" y="1760607"/>
            <a:ext cx="4711009" cy="2014245"/>
          </a:xfrm>
          <a:prstGeom prst="rect">
            <a:avLst/>
          </a:prstGeom>
        </p:spPr>
      </p:pic>
    </p:spTree>
    <p:extLst>
      <p:ext uri="{BB962C8B-B14F-4D97-AF65-F5344CB8AC3E}">
        <p14:creationId xmlns:p14="http://schemas.microsoft.com/office/powerpoint/2010/main" val="37895452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185" y="723881"/>
            <a:ext cx="8162506" cy="1815882"/>
          </a:xfrm>
          <a:prstGeom prst="rect">
            <a:avLst/>
          </a:prstGeom>
        </p:spPr>
        <p:txBody>
          <a:bodyPr wrap="square">
            <a:spAutoFit/>
          </a:bodyPr>
          <a:lstStyle/>
          <a:p>
            <a:pPr>
              <a:buFont typeface="Wingdings" panose="05000000000000000000" pitchFamily="2" charset="2"/>
              <a:buChar char="ü"/>
            </a:pPr>
            <a:r>
              <a:rPr lang="en-US" sz="1600" dirty="0">
                <a:latin typeface="Vidaloka" panose="020B0604020202020204" charset="0"/>
              </a:rPr>
              <a:t>Lateral anal </a:t>
            </a:r>
            <a:r>
              <a:rPr lang="en-US" sz="1600" dirty="0" err="1">
                <a:latin typeface="Vidaloka" panose="020B0604020202020204" charset="0"/>
              </a:rPr>
              <a:t>sphincterotomy</a:t>
            </a:r>
            <a:r>
              <a:rPr lang="en-US" sz="1600" dirty="0">
                <a:latin typeface="Vidaloka" panose="020B0604020202020204" charset="0"/>
              </a:rPr>
              <a:t>: </a:t>
            </a:r>
          </a:p>
          <a:p>
            <a:pPr marL="285750" indent="-285750">
              <a:buFont typeface="Arial" panose="020B0604020202020204" pitchFamily="34" charset="0"/>
              <a:buChar char="•"/>
            </a:pPr>
            <a:r>
              <a:rPr lang="en-US" sz="1600" dirty="0">
                <a:latin typeface="Vidaloka" panose="020B0604020202020204" charset="0"/>
              </a:rPr>
              <a:t>In this operation, the internal sphincter is divided away from the fissure itself – usually either in the right or the left lateral positions (</a:t>
            </a:r>
            <a:r>
              <a:rPr lang="en-US" sz="1600" dirty="0" err="1">
                <a:latin typeface="Vidaloka" panose="020B0604020202020204" charset="0"/>
              </a:rPr>
              <a:t>Notaras</a:t>
            </a:r>
            <a:r>
              <a:rPr lang="en-US" sz="1600" dirty="0">
                <a:latin typeface="Vidaloka" panose="020B0604020202020204" charset="0"/>
              </a:rPr>
              <a:t>).</a:t>
            </a:r>
          </a:p>
          <a:p>
            <a:pPr marL="285750" indent="-285750">
              <a:buFont typeface="Arial" panose="020B0604020202020204" pitchFamily="34" charset="0"/>
              <a:buChar char="•"/>
            </a:pPr>
            <a:r>
              <a:rPr lang="en-US" sz="1600" dirty="0">
                <a:latin typeface="Vidaloka" panose="020B0604020202020204" charset="0"/>
              </a:rPr>
              <a:t>The procedure can be carried out using an open or a closed method, under local, regional or general anesthesia, and with the patient in the lithotomy or prone jackknife position.  </a:t>
            </a:r>
          </a:p>
          <a:p>
            <a:endParaRPr lang="en-US" sz="1600" dirty="0">
              <a:latin typeface="Vidaloka" panose="020B0604020202020204" charset="0"/>
            </a:endParaRPr>
          </a:p>
        </p:txBody>
      </p:sp>
      <p:pic>
        <p:nvPicPr>
          <p:cNvPr id="3" name="Picture 2"/>
          <p:cNvPicPr>
            <a:picLocks noChangeAspect="1"/>
          </p:cNvPicPr>
          <p:nvPr/>
        </p:nvPicPr>
        <p:blipFill>
          <a:blip r:embed="rId2"/>
          <a:stretch>
            <a:fillRect/>
          </a:stretch>
        </p:blipFill>
        <p:spPr>
          <a:xfrm>
            <a:off x="794031" y="2370579"/>
            <a:ext cx="3231160" cy="2310584"/>
          </a:xfrm>
          <a:prstGeom prst="rect">
            <a:avLst/>
          </a:prstGeom>
        </p:spPr>
      </p:pic>
      <p:pic>
        <p:nvPicPr>
          <p:cNvPr id="4" name="Picture 3"/>
          <p:cNvPicPr>
            <a:picLocks noChangeAspect="1"/>
          </p:cNvPicPr>
          <p:nvPr/>
        </p:nvPicPr>
        <p:blipFill>
          <a:blip r:embed="rId3"/>
          <a:stretch>
            <a:fillRect/>
          </a:stretch>
        </p:blipFill>
        <p:spPr>
          <a:xfrm>
            <a:off x="5056909" y="2370579"/>
            <a:ext cx="2801356" cy="2310584"/>
          </a:xfrm>
          <a:prstGeom prst="rect">
            <a:avLst/>
          </a:prstGeom>
        </p:spPr>
      </p:pic>
    </p:spTree>
    <p:extLst>
      <p:ext uri="{BB962C8B-B14F-4D97-AF65-F5344CB8AC3E}">
        <p14:creationId xmlns:p14="http://schemas.microsoft.com/office/powerpoint/2010/main" val="12091004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236" y="297872"/>
            <a:ext cx="6851073" cy="4572001"/>
          </a:xfrm>
          <a:prstGeom prst="rect">
            <a:avLst/>
          </a:prstGeom>
        </p:spPr>
      </p:pic>
    </p:spTree>
    <p:extLst>
      <p:ext uri="{BB962C8B-B14F-4D97-AF65-F5344CB8AC3E}">
        <p14:creationId xmlns:p14="http://schemas.microsoft.com/office/powerpoint/2010/main" val="3566484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6"/>
          <p:cNvSpPr txBox="1">
            <a:spLocks noGrp="1"/>
          </p:cNvSpPr>
          <p:nvPr>
            <p:ph type="title"/>
          </p:nvPr>
        </p:nvSpPr>
        <p:spPr>
          <a:xfrm>
            <a:off x="178969" y="511443"/>
            <a:ext cx="4824546" cy="2909851"/>
          </a:xfrm>
          <a:prstGeom prst="rect">
            <a:avLst/>
          </a:prstGeom>
        </p:spPr>
        <p:txBody>
          <a:bodyPr spcFirstLastPara="1" wrap="square" lIns="91425" tIns="91425" rIns="91425" bIns="91425" anchor="ctr" anchorCtr="0">
            <a:noAutofit/>
          </a:bodyPr>
          <a:lstStyle/>
          <a:p>
            <a:pPr marL="342900" lvl="0" indent="-342900" algn="l" defTabSz="457200"/>
            <a:r>
              <a:rPr lang="en-US" sz="1800" b="1" kern="1200" dirty="0">
                <a:solidFill>
                  <a:prstClr val="black"/>
                </a:solidFill>
                <a:latin typeface="Vidaloka" panose="020B0604020202020204" charset="0"/>
              </a:rPr>
              <a:t>The </a:t>
            </a:r>
            <a:r>
              <a:rPr lang="en-US" sz="1800" b="1" kern="1200" dirty="0" err="1">
                <a:solidFill>
                  <a:prstClr val="black"/>
                </a:solidFill>
                <a:latin typeface="Vidaloka" panose="020B0604020202020204" charset="0"/>
              </a:rPr>
              <a:t>anorectal</a:t>
            </a:r>
            <a:r>
              <a:rPr lang="en-US" sz="1800" b="1" kern="1200" dirty="0">
                <a:solidFill>
                  <a:prstClr val="black"/>
                </a:solidFill>
                <a:latin typeface="Vidaloka" panose="020B0604020202020204" charset="0"/>
              </a:rPr>
              <a:t> ring:</a:t>
            </a:r>
            <a:br>
              <a:rPr lang="en-US" sz="1800" b="1" kern="1200" dirty="0">
                <a:solidFill>
                  <a:prstClr val="black"/>
                </a:solidFill>
                <a:latin typeface="Vidaloka" panose="020B0604020202020204" charset="0"/>
              </a:rPr>
            </a:br>
            <a:r>
              <a:rPr lang="en-US" sz="1800" kern="1200" dirty="0">
                <a:solidFill>
                  <a:prstClr val="black"/>
                </a:solidFill>
                <a:latin typeface="Vidaloka" panose="020B0604020202020204" charset="0"/>
              </a:rPr>
              <a:t>-Marks the junction between the rectum and the anal canal.</a:t>
            </a:r>
            <a:br>
              <a:rPr lang="en-US" sz="1800" kern="1200" dirty="0">
                <a:solidFill>
                  <a:prstClr val="black"/>
                </a:solidFill>
                <a:latin typeface="Vidaloka" panose="020B0604020202020204" charset="0"/>
              </a:rPr>
            </a:br>
            <a:r>
              <a:rPr lang="en-US" sz="1800" kern="1200" dirty="0">
                <a:solidFill>
                  <a:prstClr val="black"/>
                </a:solidFill>
                <a:latin typeface="Vidaloka" panose="020B0604020202020204" charset="0"/>
              </a:rPr>
              <a:t>-Formed by the joining of (1) the </a:t>
            </a:r>
            <a:r>
              <a:rPr lang="en-US" sz="1800" kern="1200" dirty="0" err="1">
                <a:solidFill>
                  <a:prstClr val="black"/>
                </a:solidFill>
                <a:latin typeface="Vidaloka" panose="020B0604020202020204" charset="0"/>
              </a:rPr>
              <a:t>puborectalis</a:t>
            </a:r>
            <a:r>
              <a:rPr lang="en-US" sz="1800" kern="1200" dirty="0">
                <a:solidFill>
                  <a:prstClr val="black"/>
                </a:solidFill>
                <a:latin typeface="Vidaloka" panose="020B0604020202020204" charset="0"/>
              </a:rPr>
              <a:t> muscle, (2) the deep external sphincter, (3) conjoined longitudinal muscle and (4) the highest part of the internal sphincter.</a:t>
            </a:r>
            <a:br>
              <a:rPr lang="en-US" sz="3200" kern="1200" dirty="0">
                <a:solidFill>
                  <a:prstClr val="black"/>
                </a:solidFill>
                <a:latin typeface="Century Gothic" panose="020B0502020202020204"/>
              </a:rPr>
            </a:br>
            <a:endParaRPr sz="1600" dirty="0"/>
          </a:p>
        </p:txBody>
      </p:sp>
      <p:pic>
        <p:nvPicPr>
          <p:cNvPr id="2" name="Picture 1"/>
          <p:cNvPicPr>
            <a:picLocks noChangeAspect="1"/>
          </p:cNvPicPr>
          <p:nvPr/>
        </p:nvPicPr>
        <p:blipFill>
          <a:blip r:embed="rId3"/>
          <a:stretch>
            <a:fillRect/>
          </a:stretch>
        </p:blipFill>
        <p:spPr>
          <a:xfrm>
            <a:off x="5003515" y="511443"/>
            <a:ext cx="4069934" cy="410169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540" y="1022145"/>
            <a:ext cx="4572000" cy="3293209"/>
          </a:xfrm>
          <a:prstGeom prst="rect">
            <a:avLst/>
          </a:prstGeom>
        </p:spPr>
        <p:txBody>
          <a:bodyPr>
            <a:spAutoFit/>
          </a:bodyPr>
          <a:lstStyle/>
          <a:p>
            <a:r>
              <a:rPr lang="en-US" sz="1600" dirty="0">
                <a:latin typeface="Vidaloka" panose="020B0604020202020204" charset="0"/>
              </a:rPr>
              <a:t>- Hemorrhage </a:t>
            </a:r>
            <a:endParaRPr lang="en-US" sz="1600" b="1" dirty="0">
              <a:latin typeface="Vidaloka" panose="020B0604020202020204" charset="0"/>
            </a:endParaRPr>
          </a:p>
          <a:p>
            <a:pPr marL="285750" indent="-285750">
              <a:buFontTx/>
              <a:buChar char="-"/>
            </a:pPr>
            <a:endParaRPr lang="en-US" sz="1600" b="1" dirty="0">
              <a:latin typeface="Vidaloka" panose="020B0604020202020204" charset="0"/>
            </a:endParaRPr>
          </a:p>
          <a:p>
            <a:r>
              <a:rPr lang="en-US" sz="1600" b="1" dirty="0">
                <a:latin typeface="Vidaloka" panose="020B0604020202020204" charset="0"/>
              </a:rPr>
              <a:t>-  </a:t>
            </a:r>
            <a:r>
              <a:rPr lang="en-US" sz="1600" dirty="0">
                <a:latin typeface="Vidaloka" panose="020B0604020202020204" charset="0"/>
              </a:rPr>
              <a:t>Hematoma</a:t>
            </a:r>
            <a:br>
              <a:rPr lang="en-US" sz="1600" dirty="0">
                <a:latin typeface="Vidaloka" panose="020B0604020202020204" charset="0"/>
              </a:rPr>
            </a:br>
            <a:br>
              <a:rPr lang="en-US" sz="1600" b="1" dirty="0">
                <a:latin typeface="Vidaloka" panose="020B0604020202020204" charset="0"/>
              </a:rPr>
            </a:br>
            <a:r>
              <a:rPr lang="en-US" sz="1600" b="1" dirty="0">
                <a:latin typeface="Vidaloka" panose="020B0604020202020204" charset="0"/>
              </a:rPr>
              <a:t>-  </a:t>
            </a:r>
            <a:r>
              <a:rPr lang="en-US" sz="1600" dirty="0">
                <a:latin typeface="Vidaloka" panose="020B0604020202020204" charset="0"/>
              </a:rPr>
              <a:t>Bruises</a:t>
            </a:r>
            <a:r>
              <a:rPr lang="en-US" sz="1600" b="1" dirty="0">
                <a:latin typeface="Vidaloka" panose="020B0604020202020204" charset="0"/>
              </a:rPr>
              <a:t> </a:t>
            </a:r>
            <a:br>
              <a:rPr lang="en-US" sz="1600" b="1" dirty="0">
                <a:latin typeface="Vidaloka" panose="020B0604020202020204" charset="0"/>
              </a:rPr>
            </a:br>
            <a:br>
              <a:rPr lang="en-US" sz="1600" b="1" dirty="0">
                <a:latin typeface="Vidaloka" panose="020B0604020202020204" charset="0"/>
              </a:rPr>
            </a:br>
            <a:r>
              <a:rPr lang="en-US" sz="1600" b="1" dirty="0">
                <a:latin typeface="Vidaloka" panose="020B0604020202020204" charset="0"/>
              </a:rPr>
              <a:t>-  </a:t>
            </a:r>
            <a:r>
              <a:rPr lang="en-US" sz="1600" dirty="0">
                <a:latin typeface="Vidaloka" panose="020B0604020202020204" charset="0"/>
              </a:rPr>
              <a:t>Perianal fistula </a:t>
            </a:r>
          </a:p>
          <a:p>
            <a:endParaRPr lang="en-US" sz="1600" dirty="0">
              <a:latin typeface="Vidaloka" panose="020B0604020202020204" charset="0"/>
            </a:endParaRPr>
          </a:p>
          <a:p>
            <a:r>
              <a:rPr lang="en-US" sz="1600" dirty="0">
                <a:latin typeface="Vidaloka" panose="020B0604020202020204" charset="0"/>
              </a:rPr>
              <a:t>- Abscess formation</a:t>
            </a:r>
            <a:br>
              <a:rPr lang="en-US" sz="1600" b="1" dirty="0">
                <a:latin typeface="Vidaloka" panose="020B0604020202020204" charset="0"/>
              </a:rPr>
            </a:br>
            <a:br>
              <a:rPr lang="en-US" sz="1600" b="1" dirty="0">
                <a:latin typeface="Vidaloka" panose="020B0604020202020204" charset="0"/>
              </a:rPr>
            </a:br>
            <a:r>
              <a:rPr lang="en-US" sz="1600" b="1" dirty="0">
                <a:latin typeface="Vidaloka" panose="020B0604020202020204" charset="0"/>
              </a:rPr>
              <a:t>-  </a:t>
            </a:r>
            <a:r>
              <a:rPr lang="en-US" sz="1600" dirty="0">
                <a:latin typeface="Vidaloka" panose="020B0604020202020204" charset="0"/>
              </a:rPr>
              <a:t>Incontinence, which may affect up to 30 per cent of patients, </a:t>
            </a:r>
            <a:r>
              <a:rPr lang="en-US" sz="1600" u="sng" dirty="0">
                <a:latin typeface="Vidaloka" panose="020B0604020202020204" charset="0"/>
              </a:rPr>
              <a:t>particularly women</a:t>
            </a:r>
            <a:r>
              <a:rPr lang="en-US" sz="1600" dirty="0">
                <a:latin typeface="Vidaloka" panose="020B0604020202020204" charset="0"/>
              </a:rPr>
              <a:t>, who have </a:t>
            </a:r>
            <a:r>
              <a:rPr lang="en-US" sz="1600" u="sng" dirty="0">
                <a:latin typeface="Vidaloka" panose="020B0604020202020204" charset="0"/>
              </a:rPr>
              <a:t>weaker</a:t>
            </a:r>
            <a:r>
              <a:rPr lang="en-US" sz="1600" dirty="0">
                <a:latin typeface="Vidaloka" panose="020B0604020202020204" charset="0"/>
              </a:rPr>
              <a:t>, </a:t>
            </a:r>
            <a:r>
              <a:rPr lang="en-US" sz="1600" u="sng" dirty="0">
                <a:latin typeface="Vidaloka" panose="020B0604020202020204" charset="0"/>
              </a:rPr>
              <a:t>shorter</a:t>
            </a:r>
            <a:r>
              <a:rPr lang="en-US" sz="1600" dirty="0">
                <a:latin typeface="Vidaloka" panose="020B0604020202020204" charset="0"/>
              </a:rPr>
              <a:t> </a:t>
            </a:r>
            <a:r>
              <a:rPr lang="en-US" sz="1600" u="sng" dirty="0">
                <a:latin typeface="Vidaloka" panose="020B0604020202020204" charset="0"/>
              </a:rPr>
              <a:t>sphincter complexes</a:t>
            </a:r>
            <a:endParaRPr lang="en-US" sz="1600" dirty="0">
              <a:latin typeface="Vidaloka" panose="020B0604020202020204" charset="0"/>
            </a:endParaRPr>
          </a:p>
        </p:txBody>
      </p:sp>
      <p:sp>
        <p:nvSpPr>
          <p:cNvPr id="3" name="Rectangle 2"/>
          <p:cNvSpPr/>
          <p:nvPr/>
        </p:nvSpPr>
        <p:spPr>
          <a:xfrm>
            <a:off x="282540" y="362943"/>
            <a:ext cx="3323689" cy="523220"/>
          </a:xfrm>
          <a:prstGeom prst="rect">
            <a:avLst/>
          </a:prstGeom>
        </p:spPr>
        <p:txBody>
          <a:bodyPr wrap="square">
            <a:spAutoFit/>
          </a:bodyPr>
          <a:lstStyle/>
          <a:p>
            <a:r>
              <a:rPr lang="en-US" sz="2800" dirty="0">
                <a:latin typeface="Vidaloka" panose="020B0604020202020204" charset="0"/>
              </a:rPr>
              <a:t>Complications: </a:t>
            </a:r>
            <a:endParaRPr lang="en-GB" sz="2800" dirty="0">
              <a:latin typeface="Vidaloka" panose="020B0604020202020204" charset="0"/>
            </a:endParaRPr>
          </a:p>
        </p:txBody>
      </p:sp>
      <p:pic>
        <p:nvPicPr>
          <p:cNvPr id="4" name="Picture 3"/>
          <p:cNvPicPr>
            <a:picLocks noChangeAspect="1"/>
          </p:cNvPicPr>
          <p:nvPr/>
        </p:nvPicPr>
        <p:blipFill>
          <a:blip r:embed="rId2"/>
          <a:stretch>
            <a:fillRect/>
          </a:stretch>
        </p:blipFill>
        <p:spPr>
          <a:xfrm>
            <a:off x="5734259" y="349708"/>
            <a:ext cx="2072820" cy="2072820"/>
          </a:xfrm>
          <a:prstGeom prst="rect">
            <a:avLst/>
          </a:prstGeom>
        </p:spPr>
      </p:pic>
      <p:pic>
        <p:nvPicPr>
          <p:cNvPr id="5" name="Picture 4"/>
          <p:cNvPicPr>
            <a:picLocks noChangeAspect="1"/>
          </p:cNvPicPr>
          <p:nvPr/>
        </p:nvPicPr>
        <p:blipFill>
          <a:blip r:embed="rId3"/>
          <a:stretch>
            <a:fillRect/>
          </a:stretch>
        </p:blipFill>
        <p:spPr>
          <a:xfrm>
            <a:off x="5467152" y="2679038"/>
            <a:ext cx="3182388" cy="1737511"/>
          </a:xfrm>
          <a:prstGeom prst="rect">
            <a:avLst/>
          </a:prstGeom>
        </p:spPr>
      </p:pic>
    </p:spTree>
    <p:extLst>
      <p:ext uri="{BB962C8B-B14F-4D97-AF65-F5344CB8AC3E}">
        <p14:creationId xmlns:p14="http://schemas.microsoft.com/office/powerpoint/2010/main" val="985615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103" y="508438"/>
            <a:ext cx="7577970" cy="2308324"/>
          </a:xfrm>
          <a:prstGeom prst="rect">
            <a:avLst/>
          </a:prstGeom>
        </p:spPr>
        <p:txBody>
          <a:bodyPr wrap="square">
            <a:spAutoFit/>
          </a:bodyPr>
          <a:lstStyle/>
          <a:p>
            <a:pPr>
              <a:buFont typeface="Wingdings" panose="05000000000000000000" pitchFamily="2" charset="2"/>
              <a:buChar char="ü"/>
            </a:pPr>
            <a:r>
              <a:rPr lang="en-US" sz="1600" dirty="0">
                <a:latin typeface="Vidaloka" panose="020B0604020202020204" charset="0"/>
              </a:rPr>
              <a:t>Anal advancement flap</a:t>
            </a:r>
            <a:r>
              <a:rPr lang="en-US" sz="1600" b="1" dirty="0">
                <a:latin typeface="Vidaloka" panose="020B0604020202020204" charset="0"/>
              </a:rPr>
              <a:t>: </a:t>
            </a:r>
          </a:p>
          <a:p>
            <a:endParaRPr lang="en-US" sz="1600" b="1" dirty="0">
              <a:latin typeface="Vidaloka" panose="020B0604020202020204" charset="0"/>
            </a:endParaRPr>
          </a:p>
          <a:p>
            <a:pPr marL="285750" indent="-285750">
              <a:buFont typeface="Arial" panose="020B0604020202020204" pitchFamily="34" charset="0"/>
              <a:buChar char="•"/>
            </a:pPr>
            <a:r>
              <a:rPr lang="en-US" sz="1600" dirty="0">
                <a:latin typeface="Vidaloka" panose="020B0604020202020204" charset="0"/>
              </a:rPr>
              <a:t>After excision of the edges of the fissure and, if necessary, its base overlying the internal sphincter, an inverted </a:t>
            </a:r>
            <a:r>
              <a:rPr lang="en-US" sz="1600" u="sng" dirty="0">
                <a:latin typeface="Vidaloka" panose="020B0604020202020204" charset="0"/>
              </a:rPr>
              <a:t>house-shaped flap</a:t>
            </a:r>
            <a:r>
              <a:rPr lang="en-US" sz="1600" dirty="0">
                <a:latin typeface="Vidaloka" panose="020B0604020202020204" charset="0"/>
              </a:rPr>
              <a:t> of perianal skin is carefully mobilized on its blood supply and advanced without tension to cover the fissure, and then sutured with interrupted absorbable sutures.</a:t>
            </a:r>
          </a:p>
          <a:p>
            <a:pPr marL="285750" indent="-285750">
              <a:buFont typeface="Arial" panose="020B0604020202020204" pitchFamily="34" charset="0"/>
              <a:buChar char="•"/>
            </a:pPr>
            <a:r>
              <a:rPr lang="en-US" sz="1600" dirty="0">
                <a:latin typeface="Vidaloka" panose="020B0604020202020204" charset="0"/>
              </a:rPr>
              <a:t> The patient is maintained on stool softeners and bulking agents postoperatively, and usually also on topical sphincter relaxants.</a:t>
            </a:r>
          </a:p>
          <a:p>
            <a:endParaRPr lang="en-US" sz="1600" dirty="0">
              <a:latin typeface="Vidaloka" panose="020B0604020202020204" charset="0"/>
            </a:endParaRPr>
          </a:p>
        </p:txBody>
      </p:sp>
      <p:pic>
        <p:nvPicPr>
          <p:cNvPr id="3" name="Picture 2"/>
          <p:cNvPicPr>
            <a:picLocks noChangeAspect="1"/>
          </p:cNvPicPr>
          <p:nvPr/>
        </p:nvPicPr>
        <p:blipFill>
          <a:blip r:embed="rId2"/>
          <a:stretch>
            <a:fillRect/>
          </a:stretch>
        </p:blipFill>
        <p:spPr>
          <a:xfrm>
            <a:off x="2008909" y="2816762"/>
            <a:ext cx="5049982" cy="2022240"/>
          </a:xfrm>
          <a:prstGeom prst="rect">
            <a:avLst/>
          </a:prstGeom>
        </p:spPr>
      </p:pic>
    </p:spTree>
    <p:extLst>
      <p:ext uri="{BB962C8B-B14F-4D97-AF65-F5344CB8AC3E}">
        <p14:creationId xmlns:p14="http://schemas.microsoft.com/office/powerpoint/2010/main" val="22567862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941" y="427499"/>
            <a:ext cx="6190180" cy="4278094"/>
          </a:xfrm>
          <a:prstGeom prst="rect">
            <a:avLst/>
          </a:prstGeom>
        </p:spPr>
        <p:txBody>
          <a:bodyPr wrap="square">
            <a:spAutoFit/>
          </a:bodyPr>
          <a:lstStyle/>
          <a:p>
            <a:pPr>
              <a:buFont typeface="Wingdings" panose="05000000000000000000" pitchFamily="2" charset="2"/>
              <a:buChar char="ü"/>
            </a:pPr>
            <a:r>
              <a:rPr lang="en-US" sz="1600" dirty="0">
                <a:latin typeface="Vidaloka" panose="020B0604020202020204" charset="0"/>
              </a:rPr>
              <a:t>Botox injection therapy:</a:t>
            </a:r>
          </a:p>
          <a:p>
            <a:pPr marL="0" indent="0">
              <a:buNone/>
            </a:pPr>
            <a:endParaRPr lang="en-US" sz="1600" dirty="0">
              <a:latin typeface="Vidaloka" panose="020B0604020202020204" charset="0"/>
            </a:endParaRPr>
          </a:p>
          <a:p>
            <a:pPr marL="285750" indent="-285750">
              <a:buFont typeface="Arial" panose="020B0604020202020204" pitchFamily="34" charset="0"/>
              <a:buChar char="•"/>
            </a:pPr>
            <a:r>
              <a:rPr lang="en-US" sz="1600" dirty="0">
                <a:latin typeface="Vidaloka" panose="020B0604020202020204" charset="0"/>
              </a:rPr>
              <a:t> </a:t>
            </a:r>
            <a:r>
              <a:rPr lang="en-US" sz="1600" dirty="0" err="1">
                <a:latin typeface="Vidaloka" panose="020B0604020202020204" charset="0"/>
              </a:rPr>
              <a:t>Botulinum</a:t>
            </a:r>
            <a:r>
              <a:rPr lang="en-US" sz="1600" dirty="0">
                <a:latin typeface="Vidaloka" panose="020B0604020202020204" charset="0"/>
              </a:rPr>
              <a:t> toxin has been used to treat acute and chronic anal fissures. </a:t>
            </a:r>
          </a:p>
          <a:p>
            <a:pPr marL="285750" indent="-285750">
              <a:buFont typeface="Arial" panose="020B0604020202020204" pitchFamily="34" charset="0"/>
              <a:buChar char="•"/>
            </a:pPr>
            <a:endParaRPr lang="en-US" sz="1600" dirty="0">
              <a:latin typeface="Vidaloka" panose="020B0604020202020204" charset="0"/>
            </a:endParaRPr>
          </a:p>
          <a:p>
            <a:pPr marL="459144" indent="-457200">
              <a:buFont typeface="Arial" panose="020B0604020202020204" pitchFamily="34" charset="0"/>
              <a:buChar char="•"/>
            </a:pPr>
            <a:r>
              <a:rPr lang="en-US" sz="1600" dirty="0">
                <a:latin typeface="Vidaloka" panose="020B0604020202020204" charset="0"/>
              </a:rPr>
              <a:t> It is injected directly into the internal anal sphincter, in effect performing a relaxation of rectal muscles. </a:t>
            </a:r>
          </a:p>
          <a:p>
            <a:pPr marL="285750" indent="-285750">
              <a:buFont typeface="Arial" panose="020B0604020202020204" pitchFamily="34" charset="0"/>
              <a:buChar char="•"/>
            </a:pPr>
            <a:endParaRPr lang="en-US" sz="1600" dirty="0">
              <a:latin typeface="Vidaloka" panose="020B0604020202020204" charset="0"/>
            </a:endParaRPr>
          </a:p>
          <a:p>
            <a:pPr marL="459144" indent="-457200">
              <a:buFont typeface="Arial" panose="020B0604020202020204" pitchFamily="34" charset="0"/>
              <a:buChar char="•"/>
            </a:pPr>
            <a:r>
              <a:rPr lang="en-US" sz="1600" dirty="0">
                <a:latin typeface="Vidaloka" panose="020B0604020202020204" charset="0"/>
              </a:rPr>
              <a:t> The effect lasts about 3 months, until nerve endings regenerate. </a:t>
            </a:r>
          </a:p>
          <a:p>
            <a:pPr marL="285750" indent="-285750">
              <a:buFont typeface="Arial" panose="020B0604020202020204" pitchFamily="34" charset="0"/>
              <a:buChar char="•"/>
            </a:pPr>
            <a:endParaRPr lang="en-US" sz="1600" dirty="0">
              <a:latin typeface="Vidaloka" panose="020B0604020202020204" charset="0"/>
            </a:endParaRPr>
          </a:p>
          <a:p>
            <a:pPr marL="459144" indent="-457200">
              <a:buFont typeface="Arial" panose="020B0604020202020204" pitchFamily="34" charset="0"/>
              <a:buChar char="•"/>
            </a:pPr>
            <a:r>
              <a:rPr lang="en-US" sz="1600" dirty="0">
                <a:latin typeface="Vidaloka" panose="020B0604020202020204" charset="0"/>
              </a:rPr>
              <a:t> This 3-month period may allow acute fissures (and sometimes chronic fissures) to heal and symptoms to resolve.</a:t>
            </a:r>
          </a:p>
          <a:p>
            <a:pPr marL="459144" indent="-457200">
              <a:buFont typeface="Arial" panose="020B0604020202020204" pitchFamily="34" charset="0"/>
              <a:buChar char="•"/>
            </a:pPr>
            <a:endParaRPr lang="en-US" sz="1600" dirty="0">
              <a:latin typeface="Vidaloka" panose="020B0604020202020204" charset="0"/>
            </a:endParaRPr>
          </a:p>
          <a:p>
            <a:pPr marL="459144" indent="-457200">
              <a:buFont typeface="Arial" panose="020B0604020202020204" pitchFamily="34" charset="0"/>
              <a:buChar char="•"/>
            </a:pPr>
            <a:r>
              <a:rPr lang="en-US" sz="1600" dirty="0">
                <a:latin typeface="Vidaloka" panose="020B0604020202020204" charset="0"/>
              </a:rPr>
              <a:t> If </a:t>
            </a:r>
            <a:r>
              <a:rPr lang="en-US" sz="1600" dirty="0" err="1">
                <a:latin typeface="Vidaloka" panose="020B0604020202020204" charset="0"/>
              </a:rPr>
              <a:t>botulinum</a:t>
            </a:r>
            <a:r>
              <a:rPr lang="en-US" sz="1600" dirty="0">
                <a:latin typeface="Vidaloka" panose="020B0604020202020204" charset="0"/>
              </a:rPr>
              <a:t> toxin injection provides initial relief of symptoms but there is a recurrence after 3 months, the patient may benefit from surgical </a:t>
            </a:r>
            <a:r>
              <a:rPr lang="en-US" sz="1600" dirty="0" err="1">
                <a:latin typeface="Vidaloka" panose="020B0604020202020204" charset="0"/>
              </a:rPr>
              <a:t>sphincterotomy</a:t>
            </a:r>
            <a:r>
              <a:rPr lang="en-US" sz="1600" dirty="0">
                <a:latin typeface="Vidaloka" panose="020B0604020202020204" charset="0"/>
              </a:rPr>
              <a:t>.</a:t>
            </a:r>
          </a:p>
        </p:txBody>
      </p:sp>
      <p:pic>
        <p:nvPicPr>
          <p:cNvPr id="3" name="Picture 2"/>
          <p:cNvPicPr>
            <a:picLocks noChangeAspect="1"/>
          </p:cNvPicPr>
          <p:nvPr/>
        </p:nvPicPr>
        <p:blipFill>
          <a:blip r:embed="rId2"/>
          <a:stretch>
            <a:fillRect/>
          </a:stretch>
        </p:blipFill>
        <p:spPr>
          <a:xfrm>
            <a:off x="7005657" y="320830"/>
            <a:ext cx="1975275" cy="1316850"/>
          </a:xfrm>
          <a:prstGeom prst="rect">
            <a:avLst/>
          </a:prstGeom>
        </p:spPr>
      </p:pic>
    </p:spTree>
    <p:extLst>
      <p:ext uri="{BB962C8B-B14F-4D97-AF65-F5344CB8AC3E}">
        <p14:creationId xmlns:p14="http://schemas.microsoft.com/office/powerpoint/2010/main" val="19347149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2893" y="1432170"/>
            <a:ext cx="1580463" cy="1169551"/>
          </a:xfrm>
          <a:prstGeom prst="rect">
            <a:avLst/>
          </a:prstGeom>
        </p:spPr>
        <p:txBody>
          <a:bodyPr wrap="square">
            <a:spAutoFit/>
          </a:bodyPr>
          <a:lstStyle/>
          <a:p>
            <a:pPr marL="457200" lvl="0" indent="-342900" algn="ctr">
              <a:buSzPts val="2400"/>
            </a:pPr>
            <a:r>
              <a:rPr lang="en-US" sz="7000" dirty="0">
                <a:latin typeface="Vidaloka"/>
                <a:sym typeface="Vidaloka"/>
              </a:rPr>
              <a:t>06</a:t>
            </a:r>
            <a:endParaRPr lang="en-GB" sz="7000" dirty="0">
              <a:latin typeface="Vidaloka"/>
              <a:sym typeface="Vidaloka"/>
            </a:endParaRPr>
          </a:p>
        </p:txBody>
      </p:sp>
      <p:sp>
        <p:nvSpPr>
          <p:cNvPr id="3" name="Rectangle 2"/>
          <p:cNvSpPr/>
          <p:nvPr/>
        </p:nvSpPr>
        <p:spPr>
          <a:xfrm>
            <a:off x="3158688" y="2686273"/>
            <a:ext cx="2467342" cy="584775"/>
          </a:xfrm>
          <a:prstGeom prst="rect">
            <a:avLst/>
          </a:prstGeom>
        </p:spPr>
        <p:txBody>
          <a:bodyPr wrap="none">
            <a:spAutoFit/>
          </a:bodyPr>
          <a:lstStyle/>
          <a:p>
            <a:pPr marL="0" indent="0"/>
            <a:r>
              <a:rPr lang="en-US" sz="3200" dirty="0">
                <a:latin typeface="Vidaloka" panose="020B0604020202020204" charset="0"/>
              </a:rPr>
              <a:t>Anal Tumors</a:t>
            </a:r>
          </a:p>
        </p:txBody>
      </p:sp>
      <p:sp>
        <p:nvSpPr>
          <p:cNvPr id="4" name="TextBox 3"/>
          <p:cNvSpPr txBox="1"/>
          <p:nvPr/>
        </p:nvSpPr>
        <p:spPr>
          <a:xfrm>
            <a:off x="361352" y="3996647"/>
            <a:ext cx="2186639" cy="338554"/>
          </a:xfrm>
          <a:prstGeom prst="rect">
            <a:avLst/>
          </a:prstGeom>
          <a:noFill/>
        </p:spPr>
        <p:txBody>
          <a:bodyPr wrap="square" rtlCol="0">
            <a:spAutoFit/>
          </a:bodyPr>
          <a:lstStyle/>
          <a:p>
            <a:r>
              <a:rPr lang="en-US" sz="1600" dirty="0">
                <a:latin typeface="Vidaloka" panose="020B0604020202020204" charset="0"/>
              </a:rPr>
              <a:t>Natalie </a:t>
            </a:r>
            <a:r>
              <a:rPr lang="en-US" sz="1600" dirty="0" err="1">
                <a:latin typeface="Vidaloka" panose="020B0604020202020204" charset="0"/>
              </a:rPr>
              <a:t>Baitamouni</a:t>
            </a:r>
            <a:r>
              <a:rPr lang="en-US" sz="1600" dirty="0">
                <a:latin typeface="Vidaloka" panose="020B0604020202020204" charset="0"/>
              </a:rPr>
              <a:t> </a:t>
            </a:r>
            <a:endParaRPr lang="en-GB" sz="1600" dirty="0">
              <a:latin typeface="Vidaloka" panose="020B0604020202020204" charset="0"/>
            </a:endParaRPr>
          </a:p>
        </p:txBody>
      </p:sp>
    </p:spTree>
    <p:extLst>
      <p:ext uri="{BB962C8B-B14F-4D97-AF65-F5344CB8AC3E}">
        <p14:creationId xmlns:p14="http://schemas.microsoft.com/office/powerpoint/2010/main" val="14600629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0762" y="985715"/>
            <a:ext cx="7875321" cy="1569660"/>
          </a:xfrm>
          <a:prstGeom prst="rect">
            <a:avLst/>
          </a:prstGeom>
        </p:spPr>
        <p:txBody>
          <a:bodyPr wrap="square">
            <a:spAutoFit/>
          </a:bodyPr>
          <a:lstStyle/>
          <a:p>
            <a:r>
              <a:rPr lang="en-US" sz="1600" b="1" u="sng" dirty="0">
                <a:latin typeface="Vidaloka" panose="020B0604020202020204" charset="0"/>
              </a:rPr>
              <a:t>Anal malignancy</a:t>
            </a:r>
            <a:r>
              <a:rPr lang="en-US" sz="1600" dirty="0">
                <a:latin typeface="Vidaloka" panose="020B0604020202020204" charset="0"/>
              </a:rPr>
              <a:t> is </a:t>
            </a:r>
            <a:r>
              <a:rPr lang="en-US" sz="1600" u="sng" dirty="0">
                <a:latin typeface="Vidaloka" panose="020B0604020202020204" charset="0"/>
              </a:rPr>
              <a:t>rare</a:t>
            </a:r>
            <a:r>
              <a:rPr lang="en-US" sz="1600" dirty="0">
                <a:latin typeface="Vidaloka" panose="020B0604020202020204" charset="0"/>
              </a:rPr>
              <a:t> and accounts for less than 2 per cent of all large bowel cancers. </a:t>
            </a:r>
            <a:br>
              <a:rPr lang="en-US" sz="1600" dirty="0">
                <a:latin typeface="Vidaloka" panose="020B0604020202020204" charset="0"/>
              </a:rPr>
            </a:br>
            <a:endParaRPr lang="en-US" sz="1600" dirty="0">
              <a:latin typeface="Vidaloka" panose="020B0604020202020204" charset="0"/>
            </a:endParaRPr>
          </a:p>
          <a:p>
            <a:r>
              <a:rPr lang="en-US" sz="1600" dirty="0">
                <a:latin typeface="Vidaloka" panose="020B0604020202020204" charset="0"/>
              </a:rPr>
              <a:t>The crude incidence rate is 0.65 per 100 000. </a:t>
            </a:r>
            <a:br>
              <a:rPr lang="en-US" sz="1600" dirty="0">
                <a:latin typeface="Vidaloka" panose="020B0604020202020204" charset="0"/>
              </a:rPr>
            </a:br>
            <a:endParaRPr lang="en-US" sz="1600" dirty="0">
              <a:latin typeface="Vidaloka" panose="020B0604020202020204" charset="0"/>
            </a:endParaRPr>
          </a:p>
          <a:p>
            <a:r>
              <a:rPr lang="en-US" sz="1600" dirty="0">
                <a:latin typeface="Vidaloka" panose="020B0604020202020204" charset="0"/>
              </a:rPr>
              <a:t>Those arising </a:t>
            </a:r>
            <a:r>
              <a:rPr lang="en-US" sz="1600" u="sng" dirty="0">
                <a:latin typeface="Vidaloka" panose="020B0604020202020204" charset="0"/>
              </a:rPr>
              <a:t>below</a:t>
            </a:r>
            <a:r>
              <a:rPr lang="en-US" sz="1600" dirty="0">
                <a:latin typeface="Vidaloka" panose="020B0604020202020204" charset="0"/>
              </a:rPr>
              <a:t> the dentate line are usually </a:t>
            </a:r>
            <a:r>
              <a:rPr lang="en-US" sz="1600" u="sng" dirty="0">
                <a:latin typeface="Vidaloka" panose="020B0604020202020204" charset="0"/>
              </a:rPr>
              <a:t>squamous</a:t>
            </a:r>
            <a:r>
              <a:rPr lang="en-US" sz="1600" dirty="0">
                <a:latin typeface="Vidaloka" panose="020B0604020202020204" charset="0"/>
              </a:rPr>
              <a:t>, whereas those </a:t>
            </a:r>
            <a:r>
              <a:rPr lang="en-US" sz="1600" u="sng" dirty="0">
                <a:latin typeface="Vidaloka" panose="020B0604020202020204" charset="0"/>
              </a:rPr>
              <a:t>above</a:t>
            </a:r>
            <a:r>
              <a:rPr lang="en-US" sz="1600" dirty="0">
                <a:latin typeface="Vidaloka" panose="020B0604020202020204" charset="0"/>
              </a:rPr>
              <a:t> are variously termed </a:t>
            </a:r>
            <a:r>
              <a:rPr lang="en-US" sz="1600" u="sng" dirty="0" err="1">
                <a:latin typeface="Vidaloka" panose="020B0604020202020204" charset="0"/>
              </a:rPr>
              <a:t>basaloid</a:t>
            </a:r>
            <a:r>
              <a:rPr lang="en-US" sz="1600" dirty="0">
                <a:latin typeface="Vidaloka" panose="020B0604020202020204" charset="0"/>
              </a:rPr>
              <a:t>, </a:t>
            </a:r>
            <a:r>
              <a:rPr lang="en-US" sz="1600" u="sng" dirty="0" err="1">
                <a:latin typeface="Vidaloka" panose="020B0604020202020204" charset="0"/>
              </a:rPr>
              <a:t>cloacogenic</a:t>
            </a:r>
            <a:r>
              <a:rPr lang="en-US" sz="1600" dirty="0">
                <a:latin typeface="Vidaloka" panose="020B0604020202020204" charset="0"/>
              </a:rPr>
              <a:t> or </a:t>
            </a:r>
            <a:r>
              <a:rPr lang="en-US" sz="1600" u="sng" dirty="0">
                <a:latin typeface="Vidaloka" panose="020B0604020202020204" charset="0"/>
              </a:rPr>
              <a:t>transitional</a:t>
            </a:r>
            <a:r>
              <a:rPr lang="en-US" sz="1600" dirty="0">
                <a:latin typeface="Vidaloka" panose="020B0604020202020204" charset="0"/>
              </a:rPr>
              <a:t>. </a:t>
            </a:r>
          </a:p>
        </p:txBody>
      </p:sp>
      <p:sp>
        <p:nvSpPr>
          <p:cNvPr id="3" name="Rectangle 2">
            <a:extLst>
              <a:ext uri="{FF2B5EF4-FFF2-40B4-BE49-F238E27FC236}">
                <a16:creationId xmlns:a16="http://schemas.microsoft.com/office/drawing/2014/main" id="{B9D686D4-A208-2309-178A-94376079A2B0}"/>
              </a:ext>
            </a:extLst>
          </p:cNvPr>
          <p:cNvSpPr/>
          <p:nvPr/>
        </p:nvSpPr>
        <p:spPr>
          <a:xfrm>
            <a:off x="590761" y="2743401"/>
            <a:ext cx="7630955" cy="1815882"/>
          </a:xfrm>
          <a:prstGeom prst="rect">
            <a:avLst/>
          </a:prstGeom>
        </p:spPr>
        <p:txBody>
          <a:bodyPr wrap="square">
            <a:spAutoFit/>
          </a:bodyPr>
          <a:lstStyle/>
          <a:p>
            <a:r>
              <a:rPr lang="en-US" sz="1600" b="1" dirty="0">
                <a:latin typeface="Vidaloka" panose="020B0604020202020204" charset="0"/>
              </a:rPr>
              <a:t>Squamous cell carcinoma (epidermoid carcinoma) :</a:t>
            </a:r>
            <a:br>
              <a:rPr lang="en-US" sz="1600" b="1" dirty="0">
                <a:latin typeface="Vidaloka" panose="020B0604020202020204" charset="0"/>
              </a:rPr>
            </a:br>
            <a:br>
              <a:rPr lang="en-US" sz="1600" b="1" dirty="0">
                <a:latin typeface="Vidaloka" panose="020B0604020202020204" charset="0"/>
              </a:rPr>
            </a:br>
            <a:r>
              <a:rPr lang="en-US" sz="1600" b="1" dirty="0">
                <a:latin typeface="Vidaloka" panose="020B0604020202020204" charset="0"/>
              </a:rPr>
              <a:t>-  </a:t>
            </a:r>
            <a:r>
              <a:rPr lang="en-US" sz="1600" dirty="0">
                <a:latin typeface="Vidaloka" panose="020B0604020202020204" charset="0"/>
              </a:rPr>
              <a:t>Although rare, the incidence of anal squamous cell carcinoma (SCC) is rising, with a direct association with HPV infection, (especially subtypes 16, 18, 31 or 33) in 70–90 per cent of cases.</a:t>
            </a:r>
            <a:br>
              <a:rPr lang="en-US" sz="1600" dirty="0">
                <a:latin typeface="Vidaloka" panose="020B0604020202020204" charset="0"/>
              </a:rPr>
            </a:br>
            <a:br>
              <a:rPr lang="en-US" sz="1600" b="1" dirty="0">
                <a:latin typeface="Vidaloka" panose="020B0604020202020204" charset="0"/>
              </a:rPr>
            </a:br>
            <a:endParaRPr lang="en-GB" sz="1600" dirty="0">
              <a:latin typeface="Vidaloka" panose="020B0604020202020204" charset="0"/>
            </a:endParaRPr>
          </a:p>
        </p:txBody>
      </p:sp>
    </p:spTree>
    <p:extLst>
      <p:ext uri="{BB962C8B-B14F-4D97-AF65-F5344CB8AC3E}">
        <p14:creationId xmlns:p14="http://schemas.microsoft.com/office/powerpoint/2010/main" val="11314399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54" y="745056"/>
            <a:ext cx="7983818" cy="3046988"/>
          </a:xfrm>
          <a:prstGeom prst="rect">
            <a:avLst/>
          </a:prstGeom>
        </p:spPr>
        <p:txBody>
          <a:bodyPr wrap="square">
            <a:spAutoFit/>
          </a:bodyPr>
          <a:lstStyle/>
          <a:p>
            <a:pPr marL="0" indent="0">
              <a:buNone/>
            </a:pPr>
            <a:r>
              <a:rPr lang="en-GB" sz="1600" dirty="0">
                <a:latin typeface="Vidaloka" panose="020B0604020202020204" charset="0"/>
              </a:rPr>
              <a:t>Infection with HPV is the single greatest risk factor for the development of anal cancer. Other risk factors include:</a:t>
            </a:r>
          </a:p>
          <a:p>
            <a:pPr marL="0" indent="0">
              <a:buNone/>
            </a:pPr>
            <a:endParaRPr lang="en-GB" sz="1600" dirty="0">
              <a:latin typeface="Vidaloka" panose="020B0604020202020204" charset="0"/>
            </a:endParaRPr>
          </a:p>
          <a:p>
            <a:r>
              <a:rPr lang="en-GB" sz="1600" dirty="0">
                <a:latin typeface="Vidaloka" panose="020B0604020202020204" charset="0"/>
              </a:rPr>
              <a:t>- Age &gt;55 years</a:t>
            </a:r>
          </a:p>
          <a:p>
            <a:r>
              <a:rPr lang="en-GB" sz="1600" dirty="0">
                <a:latin typeface="Vidaloka" panose="020B0604020202020204" charset="0"/>
              </a:rPr>
              <a:t>- Receptive anal intercourse</a:t>
            </a:r>
          </a:p>
          <a:p>
            <a:r>
              <a:rPr lang="en-GB" sz="1600" dirty="0">
                <a:latin typeface="Vidaloka" panose="020B0604020202020204" charset="0"/>
              </a:rPr>
              <a:t>- Sexually transmitted disease (STD)</a:t>
            </a:r>
          </a:p>
          <a:p>
            <a:r>
              <a:rPr lang="en-GB" sz="1600" dirty="0">
                <a:latin typeface="Vidaloka" panose="020B0604020202020204" charset="0"/>
              </a:rPr>
              <a:t>- Immunosuppression (as in transplant recipients or individuals with HIV  infection)</a:t>
            </a:r>
          </a:p>
          <a:p>
            <a:r>
              <a:rPr lang="en-GB" sz="1600" dirty="0">
                <a:latin typeface="Vidaloka" panose="020B0604020202020204" charset="0"/>
              </a:rPr>
              <a:t>- Pelvic irradiation</a:t>
            </a:r>
          </a:p>
          <a:p>
            <a:pPr marL="285750" indent="-285750">
              <a:buFontTx/>
              <a:buChar char="-"/>
            </a:pPr>
            <a:r>
              <a:rPr lang="en-GB" sz="1600" dirty="0">
                <a:latin typeface="Vidaloka" panose="020B0604020202020204" charset="0"/>
              </a:rPr>
              <a:t>Smoking</a:t>
            </a:r>
          </a:p>
          <a:p>
            <a:endParaRPr lang="en-GB" sz="1600" dirty="0">
              <a:latin typeface="Vidaloka" panose="020B0604020202020204" charset="0"/>
            </a:endParaRPr>
          </a:p>
          <a:p>
            <a:r>
              <a:rPr lang="en-GB" sz="1600" dirty="0">
                <a:latin typeface="Vidaloka" panose="020B0604020202020204" charset="0"/>
              </a:rPr>
              <a:t>At-risk populations should be screened carefully, with early referral to colorectal surgeons.</a:t>
            </a:r>
          </a:p>
        </p:txBody>
      </p:sp>
    </p:spTree>
    <p:extLst>
      <p:ext uri="{BB962C8B-B14F-4D97-AF65-F5344CB8AC3E}">
        <p14:creationId xmlns:p14="http://schemas.microsoft.com/office/powerpoint/2010/main" val="36423155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295" y="706495"/>
            <a:ext cx="7412805" cy="2308324"/>
          </a:xfrm>
          <a:prstGeom prst="rect">
            <a:avLst/>
          </a:prstGeom>
        </p:spPr>
        <p:txBody>
          <a:bodyPr wrap="square">
            <a:spAutoFit/>
          </a:bodyPr>
          <a:lstStyle/>
          <a:p>
            <a:pPr marL="1944"/>
            <a:r>
              <a:rPr lang="en-GB" sz="1600" dirty="0">
                <a:latin typeface="Vidaloka" panose="020B0604020202020204" charset="0"/>
              </a:rPr>
              <a:t>Signs and symptoms of anal cancer include:</a:t>
            </a:r>
          </a:p>
          <a:p>
            <a:pPr marL="1944"/>
            <a:r>
              <a:rPr lang="en-GB" sz="1600" dirty="0">
                <a:latin typeface="Vidaloka" panose="020B0604020202020204" charset="0"/>
              </a:rPr>
              <a:t>• Pain and bleeding per rectum (</a:t>
            </a:r>
            <a:r>
              <a:rPr lang="en-US" sz="1600" dirty="0">
                <a:latin typeface="Vidaloka" panose="020B0604020202020204" charset="0"/>
              </a:rPr>
              <a:t>most common)</a:t>
            </a:r>
          </a:p>
          <a:p>
            <a:pPr marL="1944"/>
            <a:r>
              <a:rPr lang="en-GB" sz="1600" dirty="0">
                <a:latin typeface="Vidaloka" panose="020B0604020202020204" charset="0"/>
              </a:rPr>
              <a:t>• Peri-anal mass/lump</a:t>
            </a:r>
          </a:p>
          <a:p>
            <a:pPr marL="1944"/>
            <a:r>
              <a:rPr lang="en-GB" sz="1600" dirty="0">
                <a:latin typeface="Vidaloka" panose="020B0604020202020204" charset="0"/>
              </a:rPr>
              <a:t>• </a:t>
            </a:r>
            <a:r>
              <a:rPr lang="en-GB" sz="1600" dirty="0" err="1">
                <a:latin typeface="Vidaloka" panose="020B0604020202020204" charset="0"/>
              </a:rPr>
              <a:t>Peri</a:t>
            </a:r>
            <a:r>
              <a:rPr lang="en-GB" sz="1600" dirty="0">
                <a:latin typeface="Vidaloka" panose="020B0604020202020204" charset="0"/>
              </a:rPr>
              <a:t>-anal pain or pressure</a:t>
            </a:r>
          </a:p>
          <a:p>
            <a:pPr marL="1944"/>
            <a:r>
              <a:rPr lang="en-GB" sz="1600" dirty="0">
                <a:latin typeface="Vidaloka" panose="020B0604020202020204" charset="0"/>
              </a:rPr>
              <a:t>• Itching or discharge from the anus</a:t>
            </a:r>
          </a:p>
          <a:p>
            <a:pPr marL="1944"/>
            <a:r>
              <a:rPr lang="en-GB" sz="1600" dirty="0">
                <a:latin typeface="Vidaloka" panose="020B0604020202020204" charset="0"/>
              </a:rPr>
              <a:t>• A change in bowel habits</a:t>
            </a:r>
            <a:br>
              <a:rPr lang="en-US" sz="1600" dirty="0">
                <a:latin typeface="Vidaloka" panose="020B0604020202020204" charset="0"/>
              </a:rPr>
            </a:br>
            <a:br>
              <a:rPr lang="en-US" sz="1600" dirty="0">
                <a:latin typeface="Vidaloka" panose="020B0604020202020204" charset="0"/>
              </a:rPr>
            </a:br>
            <a:r>
              <a:rPr lang="en-US" sz="1600" b="1" dirty="0">
                <a:latin typeface="Vidaloka" panose="020B0604020202020204" charset="0"/>
              </a:rPr>
              <a:t>-</a:t>
            </a:r>
            <a:r>
              <a:rPr lang="en-US" sz="1600" dirty="0">
                <a:latin typeface="Vidaloka" panose="020B0604020202020204" charset="0"/>
              </a:rPr>
              <a:t>  Advanced tumors may cause fecal incontinence by invasion of the sphincters and, in women, anterior extension may result in </a:t>
            </a:r>
            <a:r>
              <a:rPr lang="en-US" sz="1600" dirty="0" err="1">
                <a:latin typeface="Vidaloka" panose="020B0604020202020204" charset="0"/>
              </a:rPr>
              <a:t>anovaginal</a:t>
            </a:r>
            <a:r>
              <a:rPr lang="en-US" sz="1600" dirty="0">
                <a:latin typeface="Vidaloka" panose="020B0604020202020204" charset="0"/>
              </a:rPr>
              <a:t> </a:t>
            </a:r>
            <a:r>
              <a:rPr lang="en-US" sz="1600" dirty="0" err="1">
                <a:latin typeface="Vidaloka" panose="020B0604020202020204" charset="0"/>
              </a:rPr>
              <a:t>fistulation</a:t>
            </a:r>
            <a:r>
              <a:rPr lang="en-US" sz="1600" dirty="0">
                <a:latin typeface="Vidaloka" panose="020B0604020202020204" charset="0"/>
              </a:rPr>
              <a:t>.</a:t>
            </a:r>
          </a:p>
        </p:txBody>
      </p:sp>
    </p:spTree>
    <p:extLst>
      <p:ext uri="{BB962C8B-B14F-4D97-AF65-F5344CB8AC3E}">
        <p14:creationId xmlns:p14="http://schemas.microsoft.com/office/powerpoint/2010/main" val="6724332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341" y="143137"/>
            <a:ext cx="4004497" cy="3241298"/>
          </a:xfrm>
          <a:prstGeom prst="rect">
            <a:avLst/>
          </a:prstGeom>
        </p:spPr>
      </p:pic>
      <p:pic>
        <p:nvPicPr>
          <p:cNvPr id="3" name="Picture 2"/>
          <p:cNvPicPr>
            <a:picLocks noChangeAspect="1"/>
          </p:cNvPicPr>
          <p:nvPr/>
        </p:nvPicPr>
        <p:blipFill>
          <a:blip r:embed="rId3"/>
          <a:stretch>
            <a:fillRect/>
          </a:stretch>
        </p:blipFill>
        <p:spPr>
          <a:xfrm>
            <a:off x="4297484" y="1625370"/>
            <a:ext cx="4702582" cy="3518130"/>
          </a:xfrm>
          <a:prstGeom prst="rect">
            <a:avLst/>
          </a:prstGeom>
        </p:spPr>
      </p:pic>
    </p:spTree>
    <p:extLst>
      <p:ext uri="{BB962C8B-B14F-4D97-AF65-F5344CB8AC3E}">
        <p14:creationId xmlns:p14="http://schemas.microsoft.com/office/powerpoint/2010/main" val="7218288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006" y="642942"/>
            <a:ext cx="6169631" cy="3539430"/>
          </a:xfrm>
          <a:prstGeom prst="rect">
            <a:avLst/>
          </a:prstGeom>
        </p:spPr>
        <p:txBody>
          <a:bodyPr wrap="square">
            <a:spAutoFit/>
          </a:bodyPr>
          <a:lstStyle/>
          <a:p>
            <a:r>
              <a:rPr lang="en-US" sz="1600" b="1" dirty="0">
                <a:latin typeface="Vidaloka" panose="020B0604020202020204" charset="0"/>
              </a:rPr>
              <a:t>Staging:</a:t>
            </a:r>
            <a:br>
              <a:rPr lang="en-US" sz="1600" b="1" dirty="0">
                <a:latin typeface="Vidaloka" panose="020B0604020202020204" charset="0"/>
              </a:rPr>
            </a:br>
            <a:r>
              <a:rPr lang="en-US" sz="1600" b="1" dirty="0">
                <a:latin typeface="Vidaloka" panose="020B0604020202020204" charset="0"/>
              </a:rPr>
              <a:t>-  </a:t>
            </a:r>
            <a:r>
              <a:rPr lang="en-US" sz="1600" dirty="0">
                <a:latin typeface="Vidaloka" panose="020B0604020202020204" charset="0"/>
              </a:rPr>
              <a:t>Initial staging involves a clinical examination and biopsy of the primary tumor, as well as examination of inguinal nodes.</a:t>
            </a:r>
            <a:br>
              <a:rPr lang="en-US" sz="1600" dirty="0">
                <a:latin typeface="Vidaloka" panose="020B0604020202020204" charset="0"/>
              </a:rPr>
            </a:br>
            <a:r>
              <a:rPr lang="en-US" sz="1600" b="1" dirty="0">
                <a:latin typeface="Vidaloka" panose="020B0604020202020204" charset="0"/>
              </a:rPr>
              <a:t>-  </a:t>
            </a:r>
            <a:r>
              <a:rPr lang="en-US" sz="1600" dirty="0">
                <a:latin typeface="Vidaloka" panose="020B0604020202020204" charset="0"/>
              </a:rPr>
              <a:t>Local staging is by MRI scanning and CT is used to assess lungs and abdomen for metastatic spread. Positron emission tomography (PET) CT may help in equivocal inguinal node assessment.</a:t>
            </a:r>
            <a:br>
              <a:rPr lang="en-US" sz="1600" dirty="0">
                <a:latin typeface="Vidaloka" panose="020B0604020202020204" charset="0"/>
              </a:rPr>
            </a:br>
            <a:endParaRPr lang="en-US" sz="1600" b="1" dirty="0">
              <a:latin typeface="Vidaloka" panose="020B0604020202020204" charset="0"/>
            </a:endParaRPr>
          </a:p>
          <a:p>
            <a:r>
              <a:rPr lang="en-US" sz="1600" b="1" dirty="0">
                <a:latin typeface="Vidaloka" panose="020B0604020202020204" charset="0"/>
              </a:rPr>
              <a:t>Management:</a:t>
            </a:r>
            <a:br>
              <a:rPr lang="en-US" sz="1600" b="1" dirty="0">
                <a:latin typeface="Vidaloka" panose="020B0604020202020204" charset="0"/>
              </a:rPr>
            </a:br>
            <a:r>
              <a:rPr lang="en-US" sz="1600" b="1" dirty="0">
                <a:latin typeface="Vidaloka" panose="020B0604020202020204" charset="0"/>
              </a:rPr>
              <a:t>-  </a:t>
            </a:r>
            <a:r>
              <a:rPr lang="en-US" sz="1600" dirty="0">
                <a:latin typeface="Vidaloka" panose="020B0604020202020204" charset="0"/>
              </a:rPr>
              <a:t>Treatment is aimed at local control. </a:t>
            </a:r>
            <a:br>
              <a:rPr lang="en-US" sz="1600" dirty="0">
                <a:latin typeface="Vidaloka" panose="020B0604020202020204" charset="0"/>
              </a:rPr>
            </a:br>
            <a:r>
              <a:rPr lang="en-US" sz="1600" b="1" dirty="0">
                <a:latin typeface="Vidaloka" panose="020B0604020202020204" charset="0"/>
              </a:rPr>
              <a:t>-</a:t>
            </a:r>
            <a:r>
              <a:rPr lang="en-US" sz="1600" dirty="0">
                <a:latin typeface="Vidaloka" panose="020B0604020202020204" charset="0"/>
              </a:rPr>
              <a:t>  Primary treatment is by </a:t>
            </a:r>
            <a:r>
              <a:rPr lang="en-US" sz="1600" dirty="0" err="1">
                <a:latin typeface="Vidaloka" panose="020B0604020202020204" charset="0"/>
              </a:rPr>
              <a:t>chemoradiotherapy</a:t>
            </a:r>
            <a:r>
              <a:rPr lang="en-US" sz="1600" dirty="0">
                <a:latin typeface="Vidaloka" panose="020B0604020202020204" charset="0"/>
              </a:rPr>
              <a:t> (combined modality therapy (CMT))</a:t>
            </a:r>
            <a:br>
              <a:rPr lang="en-US" sz="1600" dirty="0">
                <a:latin typeface="Vidaloka" panose="020B0604020202020204" charset="0"/>
              </a:rPr>
            </a:br>
            <a:r>
              <a:rPr lang="en-US" sz="1600" b="1" dirty="0">
                <a:latin typeface="Vidaloka" panose="020B0604020202020204" charset="0"/>
              </a:rPr>
              <a:t>-</a:t>
            </a:r>
            <a:r>
              <a:rPr lang="en-US" sz="1600" dirty="0">
                <a:latin typeface="Vidaloka" panose="020B0604020202020204" charset="0"/>
              </a:rPr>
              <a:t>  Small marginal tumors are still best treated by local excision.</a:t>
            </a:r>
            <a:br>
              <a:rPr lang="en-US" sz="1600" dirty="0">
                <a:latin typeface="Vidaloka" panose="020B0604020202020204" charset="0"/>
              </a:rPr>
            </a:br>
            <a:r>
              <a:rPr lang="en-US" sz="1600" b="1" dirty="0">
                <a:latin typeface="Vidaloka" panose="020B0604020202020204" charset="0"/>
              </a:rPr>
              <a:t>-</a:t>
            </a:r>
            <a:r>
              <a:rPr lang="en-US" sz="1600" dirty="0">
                <a:latin typeface="Vidaloka" panose="020B0604020202020204" charset="0"/>
              </a:rPr>
              <a:t>  Radical surgery is indicated in those with persistent or recurrent disease following CMT.</a:t>
            </a:r>
          </a:p>
        </p:txBody>
      </p:sp>
    </p:spTree>
    <p:extLst>
      <p:ext uri="{BB962C8B-B14F-4D97-AF65-F5344CB8AC3E}">
        <p14:creationId xmlns:p14="http://schemas.microsoft.com/office/powerpoint/2010/main" val="25643297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651" y="566043"/>
            <a:ext cx="7453901" cy="4093428"/>
          </a:xfrm>
          <a:prstGeom prst="rect">
            <a:avLst/>
          </a:prstGeom>
        </p:spPr>
        <p:txBody>
          <a:bodyPr wrap="square">
            <a:spAutoFit/>
          </a:bodyPr>
          <a:lstStyle/>
          <a:p>
            <a:r>
              <a:rPr lang="en-US" sz="1600" b="1" dirty="0">
                <a:latin typeface="Vidaloka" panose="020B0604020202020204" charset="0"/>
              </a:rPr>
              <a:t>Other anal malignancies:</a:t>
            </a:r>
            <a:br>
              <a:rPr lang="en-US" sz="1600" b="1" dirty="0">
                <a:latin typeface="Vidaloka" panose="020B0604020202020204" charset="0"/>
              </a:rPr>
            </a:br>
            <a:r>
              <a:rPr lang="en-US" sz="1600" b="1" dirty="0">
                <a:latin typeface="Vidaloka" panose="020B0604020202020204" charset="0"/>
              </a:rPr>
              <a:t>- Adenocarcinoma:</a:t>
            </a:r>
            <a:endParaRPr lang="en-GB" sz="1600" b="1" dirty="0">
              <a:latin typeface="Vidaloka" panose="020B0604020202020204" charset="0"/>
            </a:endParaRPr>
          </a:p>
          <a:p>
            <a:pPr marL="0" indent="0">
              <a:buNone/>
            </a:pPr>
            <a:r>
              <a:rPr lang="en-GB" sz="1600" dirty="0">
                <a:latin typeface="Vidaloka" panose="020B0604020202020204" charset="0"/>
              </a:rPr>
              <a:t>    It has three subtypes:</a:t>
            </a:r>
          </a:p>
          <a:p>
            <a:pPr marL="0" indent="0">
              <a:buNone/>
            </a:pPr>
            <a:r>
              <a:rPr lang="en-GB" sz="1600" dirty="0">
                <a:latin typeface="Vidaloka" panose="020B0604020202020204" charset="0"/>
              </a:rPr>
              <a:t>     • Rectal type (most common)</a:t>
            </a:r>
          </a:p>
          <a:p>
            <a:pPr marL="0" indent="0">
              <a:buNone/>
            </a:pPr>
            <a:r>
              <a:rPr lang="en-GB" sz="1600" dirty="0">
                <a:latin typeface="Vidaloka" panose="020B0604020202020204" charset="0"/>
              </a:rPr>
              <a:t>     • Anal glandular epithelium</a:t>
            </a:r>
          </a:p>
          <a:p>
            <a:pPr marL="0" indent="0">
              <a:buNone/>
            </a:pPr>
            <a:r>
              <a:rPr lang="en-GB" sz="1600" dirty="0">
                <a:latin typeface="Vidaloka" panose="020B0604020202020204" charset="0"/>
              </a:rPr>
              <a:t>     • Anorectal fistula type</a:t>
            </a:r>
          </a:p>
          <a:p>
            <a:pPr marL="0" indent="0">
              <a:buNone/>
            </a:pPr>
            <a:r>
              <a:rPr lang="en-GB" sz="1600" dirty="0">
                <a:latin typeface="Vidaloka" panose="020B0604020202020204" charset="0"/>
              </a:rPr>
              <a:t>  Rectal-type adenocarcinoma arises in the upper anus and is not distinguishable from adenocarcinoma of the lower rectum , so it is treated according to rectal cancer protocols. APR abdominal perianal resection is the most definitive surgical therapy for it.</a:t>
            </a:r>
            <a:endParaRPr lang="en-US" sz="1600" dirty="0">
              <a:latin typeface="Vidaloka" panose="020B0604020202020204" charset="0"/>
            </a:endParaRPr>
          </a:p>
          <a:p>
            <a:r>
              <a:rPr lang="en-US" sz="2000" b="1" dirty="0">
                <a:latin typeface="Vidaloka" panose="020B0604020202020204" charset="0"/>
              </a:rPr>
              <a:t>Treatment:</a:t>
            </a:r>
            <a:br>
              <a:rPr lang="en-US" sz="1600" b="1" dirty="0">
                <a:latin typeface="Vidaloka" panose="020B0604020202020204" charset="0"/>
              </a:rPr>
            </a:br>
            <a:r>
              <a:rPr lang="en-US" sz="1600" b="1" dirty="0">
                <a:latin typeface="Vidaloka" panose="020B0604020202020204" charset="0"/>
              </a:rPr>
              <a:t>-  </a:t>
            </a:r>
            <a:r>
              <a:rPr lang="en-US" sz="1600" dirty="0">
                <a:latin typeface="Vidaloka" panose="020B0604020202020204" charset="0"/>
              </a:rPr>
              <a:t>Surgery with or without </a:t>
            </a:r>
            <a:r>
              <a:rPr lang="en-US" sz="1600" u="sng" dirty="0">
                <a:latin typeface="Vidaloka" panose="020B0604020202020204" charset="0"/>
              </a:rPr>
              <a:t>chemotherapy or radiation therapy</a:t>
            </a:r>
            <a:r>
              <a:rPr lang="en-US" sz="1600" dirty="0">
                <a:latin typeface="Vidaloka" panose="020B0604020202020204" charset="0"/>
              </a:rPr>
              <a:t>.</a:t>
            </a:r>
            <a:br>
              <a:rPr lang="en-US" sz="1600" dirty="0">
                <a:latin typeface="Vidaloka" panose="020B0604020202020204" charset="0"/>
              </a:rPr>
            </a:br>
            <a:r>
              <a:rPr lang="en-US" sz="1600" b="1" dirty="0">
                <a:latin typeface="Vidaloka" panose="020B0604020202020204" charset="0"/>
              </a:rPr>
              <a:t>-</a:t>
            </a:r>
            <a:r>
              <a:rPr lang="en-US" sz="1600" dirty="0">
                <a:latin typeface="Vidaloka" panose="020B0604020202020204" charset="0"/>
              </a:rPr>
              <a:t>  Systemic chemotherapy with or without </a:t>
            </a:r>
            <a:r>
              <a:rPr lang="en-US" sz="1600" u="sng" dirty="0">
                <a:latin typeface="Vidaloka" panose="020B0604020202020204" charset="0"/>
              </a:rPr>
              <a:t>targeted therapy</a:t>
            </a:r>
            <a:r>
              <a:rPr lang="en-US" sz="1600" dirty="0">
                <a:latin typeface="Vidaloka" panose="020B0604020202020204" charset="0"/>
              </a:rPr>
              <a:t> (angiogenesis inhibitor).</a:t>
            </a:r>
            <a:br>
              <a:rPr lang="en-US" sz="1600" dirty="0">
                <a:latin typeface="Vidaloka" panose="020B0604020202020204" charset="0"/>
              </a:rPr>
            </a:br>
            <a:r>
              <a:rPr lang="en-US" sz="1600" b="1" dirty="0">
                <a:latin typeface="Vidaloka" panose="020B0604020202020204" charset="0"/>
              </a:rPr>
              <a:t>-</a:t>
            </a:r>
            <a:r>
              <a:rPr lang="en-US" sz="1600" dirty="0">
                <a:latin typeface="Vidaloka" panose="020B0604020202020204" charset="0"/>
              </a:rPr>
              <a:t>  Systemic chemotherapy with or without </a:t>
            </a:r>
            <a:r>
              <a:rPr lang="en-US" sz="1600" u="sng" dirty="0">
                <a:latin typeface="Vidaloka" panose="020B0604020202020204" charset="0"/>
              </a:rPr>
              <a:t>immunotherapy</a:t>
            </a:r>
            <a:r>
              <a:rPr lang="en-US" sz="1600" dirty="0">
                <a:latin typeface="Vidaloka" panose="020B0604020202020204" charset="0"/>
              </a:rPr>
              <a:t> (immune checkpoint inhibitor therapy).</a:t>
            </a:r>
          </a:p>
        </p:txBody>
      </p:sp>
    </p:spTree>
    <p:extLst>
      <p:ext uri="{BB962C8B-B14F-4D97-AF65-F5344CB8AC3E}">
        <p14:creationId xmlns:p14="http://schemas.microsoft.com/office/powerpoint/2010/main" val="1220531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862" y="493160"/>
            <a:ext cx="4095365" cy="3935001"/>
          </a:xfrm>
        </p:spPr>
        <p:txBody>
          <a:bodyPr/>
          <a:lstStyle/>
          <a:p>
            <a:pPr marL="342900" lvl="0" algn="l" defTabSz="457200">
              <a:lnSpc>
                <a:spcPct val="100000"/>
              </a:lnSpc>
              <a:buClrTx/>
              <a:buSzTx/>
              <a:buFont typeface="Arial" panose="020B0604020202020204" pitchFamily="34" charset="0"/>
              <a:buChar char="•"/>
            </a:pPr>
            <a:r>
              <a:rPr lang="en-US" sz="1800" b="1" kern="1200" dirty="0">
                <a:solidFill>
                  <a:prstClr val="black"/>
                </a:solidFill>
                <a:latin typeface="Vidaloka" panose="020B0604020202020204" charset="0"/>
              </a:rPr>
              <a:t>The </a:t>
            </a:r>
            <a:r>
              <a:rPr lang="en-US" sz="1800" b="1" kern="1200" dirty="0" err="1">
                <a:solidFill>
                  <a:prstClr val="black"/>
                </a:solidFill>
                <a:latin typeface="Vidaloka" panose="020B0604020202020204" charset="0"/>
              </a:rPr>
              <a:t>puborectalis</a:t>
            </a:r>
            <a:r>
              <a:rPr lang="en-US" sz="1800" b="1" kern="1200" dirty="0">
                <a:solidFill>
                  <a:prstClr val="black"/>
                </a:solidFill>
                <a:latin typeface="Vidaloka" panose="020B0604020202020204" charset="0"/>
              </a:rPr>
              <a:t> muscle:</a:t>
            </a:r>
          </a:p>
          <a:p>
            <a:pPr marL="457200" lvl="1" indent="0" algn="l" defTabSz="457200">
              <a:lnSpc>
                <a:spcPct val="100000"/>
              </a:lnSpc>
              <a:buClrTx/>
              <a:buSzTx/>
            </a:pPr>
            <a:r>
              <a:rPr lang="en-US" sz="1800" kern="1200" dirty="0">
                <a:solidFill>
                  <a:prstClr val="black"/>
                </a:solidFill>
                <a:latin typeface="Vidaloka" panose="020B0604020202020204" charset="0"/>
              </a:rPr>
              <a:t>-Part of the funnel-shaped muscular pelvic diaphragm.</a:t>
            </a:r>
            <a:br>
              <a:rPr lang="en-US" sz="1800" kern="1200" dirty="0">
                <a:solidFill>
                  <a:prstClr val="black"/>
                </a:solidFill>
                <a:latin typeface="Vidaloka" panose="020B0604020202020204" charset="0"/>
              </a:rPr>
            </a:br>
            <a:r>
              <a:rPr lang="en-US" sz="1800" kern="1200" dirty="0">
                <a:solidFill>
                  <a:prstClr val="black"/>
                </a:solidFill>
                <a:latin typeface="Vidaloka" panose="020B0604020202020204" charset="0"/>
              </a:rPr>
              <a:t>-Maintains the angle between the anal canal and rectum.</a:t>
            </a:r>
            <a:br>
              <a:rPr lang="en-US" sz="1800" kern="1200" dirty="0">
                <a:solidFill>
                  <a:prstClr val="black"/>
                </a:solidFill>
                <a:latin typeface="Vidaloka" panose="020B0604020202020204" charset="0"/>
              </a:rPr>
            </a:br>
            <a:r>
              <a:rPr lang="en-US" sz="1800" kern="1200" dirty="0">
                <a:solidFill>
                  <a:prstClr val="black"/>
                </a:solidFill>
                <a:latin typeface="Vidaloka" panose="020B0604020202020204" charset="0"/>
              </a:rPr>
              <a:t>-Important component in the continence mechanism.</a:t>
            </a:r>
            <a:br>
              <a:rPr lang="en-US" sz="1800" kern="1200" dirty="0">
                <a:solidFill>
                  <a:prstClr val="black"/>
                </a:solidFill>
                <a:latin typeface="Vidaloka" panose="020B0604020202020204" charset="0"/>
              </a:rPr>
            </a:br>
            <a:r>
              <a:rPr lang="en-US" sz="1800" kern="1200" dirty="0">
                <a:solidFill>
                  <a:prstClr val="black"/>
                </a:solidFill>
                <a:latin typeface="Vidaloka" panose="020B0604020202020204" charset="0"/>
              </a:rPr>
              <a:t>-The position and length of the anal canal, as well as the angle of the </a:t>
            </a:r>
            <a:r>
              <a:rPr lang="en-US" sz="1800" kern="1200" dirty="0" err="1">
                <a:solidFill>
                  <a:prstClr val="black"/>
                </a:solidFill>
                <a:latin typeface="Vidaloka" panose="020B0604020202020204" charset="0"/>
              </a:rPr>
              <a:t>anorectal</a:t>
            </a:r>
            <a:r>
              <a:rPr lang="en-US" sz="1800" kern="1200" dirty="0">
                <a:solidFill>
                  <a:prstClr val="black"/>
                </a:solidFill>
                <a:latin typeface="Vidaloka" panose="020B0604020202020204" charset="0"/>
              </a:rPr>
              <a:t> junction, depend on the integrity and strength of the </a:t>
            </a:r>
            <a:r>
              <a:rPr lang="en-US" sz="1800" kern="1200" dirty="0" err="1">
                <a:solidFill>
                  <a:prstClr val="black"/>
                </a:solidFill>
                <a:latin typeface="Vidaloka" panose="020B0604020202020204" charset="0"/>
              </a:rPr>
              <a:t>puborectalis</a:t>
            </a:r>
            <a:r>
              <a:rPr lang="en-US" sz="1800" kern="1200" dirty="0">
                <a:solidFill>
                  <a:prstClr val="black"/>
                </a:solidFill>
                <a:latin typeface="Vidaloka" panose="020B0604020202020204" charset="0"/>
              </a:rPr>
              <a:t> muscle sling.</a:t>
            </a:r>
          </a:p>
          <a:p>
            <a:pPr algn="l"/>
            <a:endParaRPr lang="en-GB" dirty="0"/>
          </a:p>
        </p:txBody>
      </p:sp>
      <p:pic>
        <p:nvPicPr>
          <p:cNvPr id="4" name="Picture 3"/>
          <p:cNvPicPr>
            <a:picLocks noChangeAspect="1"/>
          </p:cNvPicPr>
          <p:nvPr/>
        </p:nvPicPr>
        <p:blipFill>
          <a:blip r:embed="rId2"/>
          <a:stretch>
            <a:fillRect/>
          </a:stretch>
        </p:blipFill>
        <p:spPr>
          <a:xfrm>
            <a:off x="5010738" y="259137"/>
            <a:ext cx="3270272" cy="4403046"/>
          </a:xfrm>
          <a:prstGeom prst="rect">
            <a:avLst/>
          </a:prstGeom>
        </p:spPr>
      </p:pic>
    </p:spTree>
    <p:extLst>
      <p:ext uri="{BB962C8B-B14F-4D97-AF65-F5344CB8AC3E}">
        <p14:creationId xmlns:p14="http://schemas.microsoft.com/office/powerpoint/2010/main" val="9682355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0490" y="1043007"/>
            <a:ext cx="6107986" cy="2554545"/>
          </a:xfrm>
          <a:prstGeom prst="rect">
            <a:avLst/>
          </a:prstGeom>
        </p:spPr>
        <p:txBody>
          <a:bodyPr wrap="square">
            <a:spAutoFit/>
          </a:bodyPr>
          <a:lstStyle/>
          <a:p>
            <a:r>
              <a:rPr lang="en-US" sz="1600" b="1" dirty="0">
                <a:latin typeface="Vidaloka" panose="020B0604020202020204" charset="0"/>
              </a:rPr>
              <a:t>Notes:</a:t>
            </a:r>
            <a:br>
              <a:rPr lang="en-US" sz="1600" b="1" dirty="0">
                <a:latin typeface="Vidaloka" panose="020B0604020202020204" charset="0"/>
              </a:rPr>
            </a:br>
            <a:endParaRPr lang="en-US" sz="1600" b="1" dirty="0">
              <a:latin typeface="Vidaloka" panose="020B0604020202020204" charset="0"/>
            </a:endParaRPr>
          </a:p>
          <a:p>
            <a:r>
              <a:rPr lang="en-US" sz="1600" b="1" dirty="0">
                <a:latin typeface="Vidaloka" panose="020B0604020202020204" charset="0"/>
              </a:rPr>
              <a:t>The prognosis, irrespective of treatment, is extremely poor.</a:t>
            </a:r>
          </a:p>
          <a:p>
            <a:endParaRPr lang="en-US" sz="1600" b="1" dirty="0">
              <a:latin typeface="Vidaloka" panose="020B0604020202020204" charset="0"/>
            </a:endParaRPr>
          </a:p>
          <a:p>
            <a:r>
              <a:rPr lang="en-US" sz="1600" b="1" dirty="0">
                <a:latin typeface="Vidaloka" panose="020B0604020202020204" charset="0"/>
              </a:rPr>
              <a:t>Melanocytes can be found in </a:t>
            </a:r>
            <a:r>
              <a:rPr lang="en-US" sz="1600" b="1" u="sng" dirty="0">
                <a:latin typeface="Vidaloka" panose="020B0604020202020204" charset="0"/>
              </a:rPr>
              <a:t>the transitional zone</a:t>
            </a:r>
            <a:r>
              <a:rPr lang="en-US" sz="1600" b="1" dirty="0">
                <a:latin typeface="Vidaloka" panose="020B0604020202020204" charset="0"/>
              </a:rPr>
              <a:t> of the anal canal.</a:t>
            </a:r>
          </a:p>
          <a:p>
            <a:endParaRPr lang="en-US" sz="1600" b="1" dirty="0">
              <a:latin typeface="Vidaloka" panose="020B0604020202020204" charset="0"/>
            </a:endParaRPr>
          </a:p>
          <a:p>
            <a:r>
              <a:rPr lang="en-US" sz="1600" b="1" dirty="0">
                <a:latin typeface="Vidaloka" panose="020B0604020202020204" charset="0"/>
              </a:rPr>
              <a:t>Malignant melanoma of the anus is very rare and usually presents as a bluish-black soft mass that may mimic a </a:t>
            </a:r>
            <a:r>
              <a:rPr lang="en-US" sz="1600" b="1" dirty="0" err="1">
                <a:latin typeface="Vidaloka" panose="020B0604020202020204" charset="0"/>
              </a:rPr>
              <a:t>thrombosed</a:t>
            </a:r>
            <a:r>
              <a:rPr lang="en-US" sz="1600" b="1" dirty="0">
                <a:latin typeface="Vidaloka" panose="020B0604020202020204" charset="0"/>
              </a:rPr>
              <a:t> external pile. </a:t>
            </a:r>
            <a:r>
              <a:rPr lang="en-GB" sz="1600" b="1" dirty="0">
                <a:latin typeface="Vidaloka" panose="020B0604020202020204" charset="0"/>
              </a:rPr>
              <a:t>Surgical excision is the only treatment, and it offers minimal survival benefit.</a:t>
            </a:r>
            <a:endParaRPr lang="en-US" sz="1600" b="1" dirty="0">
              <a:latin typeface="Vidaloka" panose="020B0604020202020204" charset="0"/>
            </a:endParaRPr>
          </a:p>
        </p:txBody>
      </p:sp>
    </p:spTree>
    <p:extLst>
      <p:ext uri="{BB962C8B-B14F-4D97-AF65-F5344CB8AC3E}">
        <p14:creationId xmlns:p14="http://schemas.microsoft.com/office/powerpoint/2010/main" val="33858339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448" y="1027610"/>
            <a:ext cx="3757651" cy="3735151"/>
          </a:xfrm>
          <a:prstGeom prst="rect">
            <a:avLst/>
          </a:prstGeom>
        </p:spPr>
      </p:pic>
      <p:pic>
        <p:nvPicPr>
          <p:cNvPr id="3" name="Picture 2"/>
          <p:cNvPicPr>
            <a:picLocks noChangeAspect="1"/>
          </p:cNvPicPr>
          <p:nvPr/>
        </p:nvPicPr>
        <p:blipFill>
          <a:blip r:embed="rId3"/>
          <a:stretch>
            <a:fillRect/>
          </a:stretch>
        </p:blipFill>
        <p:spPr>
          <a:xfrm>
            <a:off x="4311990" y="309937"/>
            <a:ext cx="4626526" cy="4530140"/>
          </a:xfrm>
          <a:prstGeom prst="rect">
            <a:avLst/>
          </a:prstGeom>
        </p:spPr>
      </p:pic>
      <p:sp>
        <p:nvSpPr>
          <p:cNvPr id="4" name="Rectangle 3"/>
          <p:cNvSpPr/>
          <p:nvPr/>
        </p:nvSpPr>
        <p:spPr>
          <a:xfrm>
            <a:off x="-27850" y="445224"/>
            <a:ext cx="4083170" cy="369332"/>
          </a:xfrm>
          <a:prstGeom prst="rect">
            <a:avLst/>
          </a:prstGeom>
        </p:spPr>
        <p:txBody>
          <a:bodyPr wrap="none">
            <a:spAutoFit/>
          </a:bodyPr>
          <a:lstStyle/>
          <a:p>
            <a:pPr algn="ctr"/>
            <a:r>
              <a:rPr lang="en-US" sz="1800" i="1" dirty="0"/>
              <a:t>Malignant melanoma of the anal canal</a:t>
            </a:r>
          </a:p>
        </p:txBody>
      </p:sp>
    </p:spTree>
    <p:extLst>
      <p:ext uri="{BB962C8B-B14F-4D97-AF65-F5344CB8AC3E}">
        <p14:creationId xmlns:p14="http://schemas.microsoft.com/office/powerpoint/2010/main" val="14207837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192" y="226210"/>
            <a:ext cx="6893961" cy="3801260"/>
          </a:xfrm>
          <a:prstGeom prst="rect">
            <a:avLst/>
          </a:prstGeom>
        </p:spPr>
      </p:pic>
      <p:sp>
        <p:nvSpPr>
          <p:cNvPr id="3" name="Rectangle 2"/>
          <p:cNvSpPr/>
          <p:nvPr/>
        </p:nvSpPr>
        <p:spPr>
          <a:xfrm>
            <a:off x="2391421" y="4462420"/>
            <a:ext cx="2776480" cy="369332"/>
          </a:xfrm>
          <a:prstGeom prst="rect">
            <a:avLst/>
          </a:prstGeom>
        </p:spPr>
        <p:txBody>
          <a:bodyPr wrap="square">
            <a:spAutoFit/>
          </a:bodyPr>
          <a:lstStyle/>
          <a:p>
            <a:pPr algn="ctr"/>
            <a:r>
              <a:rPr lang="en-US" sz="1800" i="1" dirty="0"/>
              <a:t>Adenocarcinoma</a:t>
            </a:r>
          </a:p>
        </p:txBody>
      </p:sp>
    </p:spTree>
    <p:extLst>
      <p:ext uri="{BB962C8B-B14F-4D97-AF65-F5344CB8AC3E}">
        <p14:creationId xmlns:p14="http://schemas.microsoft.com/office/powerpoint/2010/main" val="27080468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65861"/>
            <a:ext cx="9061806" cy="4624638"/>
          </a:xfrm>
          <a:prstGeom prst="rect">
            <a:avLst/>
          </a:prstGeom>
        </p:spPr>
      </p:pic>
    </p:spTree>
    <p:extLst>
      <p:ext uri="{BB962C8B-B14F-4D97-AF65-F5344CB8AC3E}">
        <p14:creationId xmlns:p14="http://schemas.microsoft.com/office/powerpoint/2010/main" val="21927414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176740-80D9-8D9B-0984-97054727CF7F}"/>
              </a:ext>
            </a:extLst>
          </p:cNvPr>
          <p:cNvSpPr txBox="1"/>
          <p:nvPr/>
        </p:nvSpPr>
        <p:spPr>
          <a:xfrm>
            <a:off x="436605" y="922639"/>
            <a:ext cx="4744994" cy="1477328"/>
          </a:xfrm>
          <a:prstGeom prst="rect">
            <a:avLst/>
          </a:prstGeom>
          <a:noFill/>
        </p:spPr>
        <p:txBody>
          <a:bodyPr wrap="square" rtlCol="0">
            <a:spAutoFit/>
          </a:bodyPr>
          <a:lstStyle/>
          <a:p>
            <a:r>
              <a:rPr lang="en-US" sz="2800" b="1" dirty="0">
                <a:latin typeface="Vidaloka" panose="020B0604020202020204" charset="0"/>
              </a:rPr>
              <a:t>Resources:</a:t>
            </a:r>
          </a:p>
          <a:p>
            <a:endParaRPr lang="en-US" dirty="0">
              <a:latin typeface="Vidaloka" panose="020B0604020202020204" charset="0"/>
            </a:endParaRPr>
          </a:p>
          <a:p>
            <a:r>
              <a:rPr lang="en-US" sz="1600" dirty="0">
                <a:latin typeface="Vidaloka" panose="020B0604020202020204" charset="0"/>
              </a:rPr>
              <a:t>- Bailey and Love’s Short Practice of Surgery.</a:t>
            </a:r>
          </a:p>
          <a:p>
            <a:r>
              <a:rPr lang="en-US" sz="1600" dirty="0">
                <a:latin typeface="Vidaloka" panose="020B0604020202020204" charset="0"/>
              </a:rPr>
              <a:t>- Schwartz’s Principles of Surgery.</a:t>
            </a:r>
          </a:p>
          <a:p>
            <a:r>
              <a:rPr lang="en-US" sz="1600" dirty="0">
                <a:latin typeface="Vidaloka" panose="020B0604020202020204" charset="0"/>
              </a:rPr>
              <a:t>- Medscape.com</a:t>
            </a:r>
            <a:endParaRPr lang="en-GB" sz="1600" dirty="0">
              <a:latin typeface="Vidaloka" panose="020B0604020202020204" charset="0"/>
            </a:endParaRPr>
          </a:p>
        </p:txBody>
      </p:sp>
    </p:spTree>
    <p:extLst>
      <p:ext uri="{BB962C8B-B14F-4D97-AF65-F5344CB8AC3E}">
        <p14:creationId xmlns:p14="http://schemas.microsoft.com/office/powerpoint/2010/main" val="28311782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7DA6-83E5-8631-529F-89A5FD8A9668}"/>
              </a:ext>
            </a:extLst>
          </p:cNvPr>
          <p:cNvSpPr txBox="1"/>
          <p:nvPr/>
        </p:nvSpPr>
        <p:spPr>
          <a:xfrm>
            <a:off x="1787610" y="2063918"/>
            <a:ext cx="5568779" cy="1015663"/>
          </a:xfrm>
          <a:prstGeom prst="rect">
            <a:avLst/>
          </a:prstGeom>
          <a:noFill/>
        </p:spPr>
        <p:txBody>
          <a:bodyPr wrap="square" rtlCol="0">
            <a:spAutoFit/>
          </a:bodyPr>
          <a:lstStyle/>
          <a:p>
            <a:pPr algn="ctr"/>
            <a:r>
              <a:rPr lang="en-GB" sz="6000" i="1" dirty="0">
                <a:latin typeface="Vidaloka" panose="020B0604020202020204" charset="0"/>
              </a:rPr>
              <a:t>Thank you</a:t>
            </a:r>
          </a:p>
        </p:txBody>
      </p:sp>
    </p:spTree>
    <p:extLst>
      <p:ext uri="{BB962C8B-B14F-4D97-AF65-F5344CB8AC3E}">
        <p14:creationId xmlns:p14="http://schemas.microsoft.com/office/powerpoint/2010/main" val="745277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1238" y="398920"/>
            <a:ext cx="4428164" cy="4429934"/>
          </a:xfrm>
        </p:spPr>
        <p:txBody>
          <a:bodyPr/>
          <a:lstStyle/>
          <a:p>
            <a:pPr lvl="0" indent="-457200" algn="l" defTabSz="457200">
              <a:lnSpc>
                <a:spcPct val="100000"/>
              </a:lnSpc>
              <a:buClrTx/>
              <a:buSzTx/>
              <a:buFont typeface="Arial" panose="020B0604020202020204" pitchFamily="34" charset="0"/>
              <a:buChar char="•"/>
            </a:pPr>
            <a:r>
              <a:rPr lang="en-US" sz="2000" b="1" kern="1200" dirty="0">
                <a:solidFill>
                  <a:prstClr val="black"/>
                </a:solidFill>
                <a:latin typeface="Vidaloka" panose="020B0604020202020204" charset="0"/>
              </a:rPr>
              <a:t>The internal sphincter:</a:t>
            </a:r>
            <a:br>
              <a:rPr lang="en-US" b="1" kern="1200" dirty="0">
                <a:solidFill>
                  <a:prstClr val="black"/>
                </a:solidFill>
                <a:latin typeface="Vidaloka" panose="020B0604020202020204" charset="0"/>
              </a:rPr>
            </a:br>
            <a:r>
              <a:rPr lang="en-US" kern="1200" dirty="0">
                <a:solidFill>
                  <a:prstClr val="black"/>
                </a:solidFill>
                <a:latin typeface="Vidaloka" panose="020B0604020202020204" charset="0"/>
              </a:rPr>
              <a:t>-It is the thickened (2–5 mm) distal continuation of the circular muscle coat of the rectum.</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-It is in a tonic state of contraction maintaining the continence . The base </a:t>
            </a:r>
          </a:p>
          <a:p>
            <a:pPr marL="0" lvl="0" indent="0" algn="l" defTabSz="457200">
              <a:lnSpc>
                <a:spcPct val="100000"/>
              </a:lnSpc>
              <a:buClrTx/>
              <a:buSzTx/>
            </a:pPr>
            <a:r>
              <a:rPr lang="en-US" kern="1200" dirty="0">
                <a:solidFill>
                  <a:prstClr val="black"/>
                </a:solidFill>
                <a:latin typeface="Vidaloka" panose="020B0604020202020204" charset="0"/>
              </a:rPr>
              <a:t>Line of anal canal tonic pressure come </a:t>
            </a:r>
          </a:p>
          <a:p>
            <a:pPr marL="0" lvl="0" indent="0" algn="l" defTabSz="457200">
              <a:lnSpc>
                <a:spcPct val="100000"/>
              </a:lnSpc>
              <a:buClrTx/>
              <a:buSzTx/>
            </a:pPr>
            <a:r>
              <a:rPr lang="en-US" kern="1200" dirty="0">
                <a:solidFill>
                  <a:prstClr val="black"/>
                </a:solidFill>
                <a:latin typeface="Vidaloka" panose="020B0604020202020204" charset="0"/>
              </a:rPr>
              <a:t>From it</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-It is </a:t>
            </a:r>
            <a:r>
              <a:rPr lang="en-US" b="1" kern="1200" dirty="0">
                <a:solidFill>
                  <a:srgbClr val="FF0000"/>
                </a:solidFill>
                <a:latin typeface="Vidaloka" panose="020B0604020202020204" charset="0"/>
              </a:rPr>
              <a:t>involuntary</a:t>
            </a:r>
            <a:r>
              <a:rPr lang="en-US" kern="1200" dirty="0">
                <a:solidFill>
                  <a:prstClr val="black"/>
                </a:solidFill>
                <a:latin typeface="Vidaloka" panose="020B0604020202020204" charset="0"/>
              </a:rPr>
              <a:t> muscle</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-Its lower border palpable at the </a:t>
            </a:r>
            <a:r>
              <a:rPr lang="en-US" kern="1200" dirty="0" err="1">
                <a:solidFill>
                  <a:prstClr val="black"/>
                </a:solidFill>
                <a:latin typeface="Vidaloka" panose="020B0604020202020204" charset="0"/>
              </a:rPr>
              <a:t>intersphincteric</a:t>
            </a:r>
            <a:r>
              <a:rPr lang="en-US" kern="1200" dirty="0">
                <a:solidFill>
                  <a:prstClr val="black"/>
                </a:solidFill>
                <a:latin typeface="Vidaloka" panose="020B0604020202020204" charset="0"/>
              </a:rPr>
              <a:t> groove</a:t>
            </a:r>
            <a:r>
              <a:rPr lang="en-US" sz="2400" kern="1200" dirty="0">
                <a:solidFill>
                  <a:prstClr val="black"/>
                </a:solidFill>
                <a:latin typeface="Century Gothic" panose="020B0502020202020204"/>
              </a:rPr>
              <a:t>.</a:t>
            </a:r>
          </a:p>
          <a:p>
            <a:pPr marL="342900" lvl="0" algn="l" defTabSz="457200">
              <a:lnSpc>
                <a:spcPct val="100000"/>
              </a:lnSpc>
              <a:buClrTx/>
              <a:buSzTx/>
              <a:buFont typeface="Arial" panose="020B0604020202020204" pitchFamily="34" charset="0"/>
              <a:buChar char="•"/>
            </a:pPr>
            <a:r>
              <a:rPr lang="en-US" sz="2000" b="1" kern="1200" dirty="0">
                <a:solidFill>
                  <a:prstClr val="black"/>
                </a:solidFill>
                <a:latin typeface="Vidaloka" panose="020B0604020202020204" charset="0"/>
              </a:rPr>
              <a:t>The external sphincter:</a:t>
            </a:r>
            <a:br>
              <a:rPr lang="en-US" b="1" kern="1200" dirty="0">
                <a:solidFill>
                  <a:prstClr val="black"/>
                </a:solidFill>
                <a:latin typeface="Vidaloka" panose="020B0604020202020204" charset="0"/>
              </a:rPr>
            </a:br>
            <a:r>
              <a:rPr lang="en-US" kern="1200" dirty="0">
                <a:solidFill>
                  <a:prstClr val="black"/>
                </a:solidFill>
                <a:latin typeface="Vidaloka" panose="020B0604020202020204" charset="0"/>
              </a:rPr>
              <a:t>-It is subdivided into deep, superficial and subcutaneous portions.</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-It is a somatic </a:t>
            </a:r>
            <a:r>
              <a:rPr lang="en-US" kern="1200" dirty="0">
                <a:solidFill>
                  <a:srgbClr val="FF0000"/>
                </a:solidFill>
                <a:latin typeface="Vidaloka" panose="020B0604020202020204" charset="0"/>
              </a:rPr>
              <a:t>voluntary</a:t>
            </a:r>
            <a:r>
              <a:rPr lang="en-US" kern="1200" dirty="0">
                <a:solidFill>
                  <a:prstClr val="black"/>
                </a:solidFill>
                <a:latin typeface="Vidaloka" panose="020B0604020202020204" charset="0"/>
              </a:rPr>
              <a:t> skeletal  muscle.</a:t>
            </a:r>
            <a:endParaRPr lang="en-US" b="1" kern="1200" dirty="0">
              <a:solidFill>
                <a:prstClr val="black"/>
              </a:solidFill>
              <a:latin typeface="Vidaloka" panose="020B0604020202020204" charset="0"/>
            </a:endParaRPr>
          </a:p>
          <a:p>
            <a:pPr algn="l"/>
            <a:endParaRPr lang="en-GB" dirty="0"/>
          </a:p>
        </p:txBody>
      </p:sp>
      <p:pic>
        <p:nvPicPr>
          <p:cNvPr id="4" name="Picture 3"/>
          <p:cNvPicPr>
            <a:picLocks noChangeAspect="1"/>
          </p:cNvPicPr>
          <p:nvPr/>
        </p:nvPicPr>
        <p:blipFill>
          <a:blip r:embed="rId2"/>
          <a:stretch>
            <a:fillRect/>
          </a:stretch>
        </p:blipFill>
        <p:spPr>
          <a:xfrm>
            <a:off x="5429125" y="412298"/>
            <a:ext cx="3714875" cy="4139154"/>
          </a:xfrm>
          <a:prstGeom prst="rect">
            <a:avLst/>
          </a:prstGeom>
        </p:spPr>
      </p:pic>
    </p:spTree>
    <p:extLst>
      <p:ext uri="{BB962C8B-B14F-4D97-AF65-F5344CB8AC3E}">
        <p14:creationId xmlns:p14="http://schemas.microsoft.com/office/powerpoint/2010/main" val="3672060156"/>
      </p:ext>
    </p:extLst>
  </p:cSld>
  <p:clrMapOvr>
    <a:masterClrMapping/>
  </p:clrMapOvr>
</p:sld>
</file>

<file path=ppt/theme/theme1.xml><?xml version="1.0" encoding="utf-8"?>
<a:theme xmlns:a="http://schemas.openxmlformats.org/drawingml/2006/main" name="Minimalist Business Slides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TotalTime>
  <Words>5051</Words>
  <Application>Microsoft Office PowerPoint</Application>
  <PresentationFormat>On-screen Show (16:9)</PresentationFormat>
  <Paragraphs>353</Paragraphs>
  <Slides>85</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Wingdings</vt:lpstr>
      <vt:lpstr>Calibri Light</vt:lpstr>
      <vt:lpstr>Arial</vt:lpstr>
      <vt:lpstr>Montserrat</vt:lpstr>
      <vt:lpstr>Vidaloka</vt:lpstr>
      <vt:lpstr>Merriweather Light</vt:lpstr>
      <vt:lpstr>Josefin Sans</vt:lpstr>
      <vt:lpstr>Century Gothic</vt:lpstr>
      <vt:lpstr>Minimalist Business Slides by Slidesgo</vt:lpstr>
      <vt:lpstr>Minimalist Business Slides                          Painful Anal Conditions</vt:lpstr>
      <vt:lpstr>Table of contents</vt:lpstr>
      <vt:lpstr>General anatomy of the anal canal &amp; examination of the anus </vt:lpstr>
      <vt:lpstr>General General anatomy of the anal canal anatomy of the anal canal </vt:lpstr>
      <vt:lpstr>PowerPoint Presentation</vt:lpstr>
      <vt:lpstr>Remember : pectinate line divides anal canal into :  </vt:lpstr>
      <vt:lpstr>The anorectal ring: -Marks the junction between the rectum and the anal canal. -Formed by the joining of (1) the puborectalis muscle, (2) the deep external sphincter, (3) conjoined longitudinal muscle and (4) the highest part of the internal sphincter.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Anorectal Abscess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Complications:       -Spreading of infection into other tissues.       -Development of a fistula. </vt:lpstr>
      <vt:lpstr>PowerPoint Presentation</vt:lpstr>
      <vt:lpstr>It is a condition that is characterized by attacks of severe pain arising in the rectum , it recurs at irregular intervals and its unrelated to organic disease .  It may follow straining at stool , sudden explosive bowel action or ejaculation .  It seems to occur more commonly in patients that suffer from anxiety or undue stress and it is also said to affect young doctors  </vt:lpstr>
      <vt:lpstr>Symptoms :   The pain is described as a cramp like pain in the rectum and often occurs when the patient is in his bed at night and may wake the patient from sleep , and it usually lasts for a few minutes then disappears spontaneously .  The pain maybe unbearable and it is possibly caused by a segmental cramp in the pubococcygeus muscle.  There is no defenitve cure for this condition but is fortunately it is harmless and subsides gradually .  </vt:lpstr>
      <vt:lpstr>Leavator ani syndrome    It is a more chronic form of the disease (Proctalgia Fugax) and can be associated with severe evacuatory dysfunction . The symptoms of levator ani syndrome include pain high in the rectum that may be: irregular and spontaneous less than 20 minutes in duration a dull ache a sense of pressure in the rectum felt when sitting relieved when standing or lying down unrelated to bowel movements severe enough to interrupt sleep </vt:lpstr>
      <vt:lpstr>Management of proctalgia fugax    If the patients have frequent attacks they may benefit from amitryptiline(TCA). Salbutamol inhalers have been suggested as a treatment for acute attacks.  But there is no definitive cure for this condition . Some surgeons tried severing the puborectalis muscle but this can cause incontinence and should never be done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Minimalist Business Slides                          Painful Anal Conditions</dc:title>
  <dc:creator>USER</dc:creator>
  <cp:lastModifiedBy>Natalie Baitamouni</cp:lastModifiedBy>
  <cp:revision>46</cp:revision>
  <dcterms:modified xsi:type="dcterms:W3CDTF">2022-10-10T05:53:18Z</dcterms:modified>
</cp:coreProperties>
</file>