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77" r:id="rId11"/>
    <p:sldId id="281" r:id="rId12"/>
    <p:sldId id="282" r:id="rId13"/>
    <p:sldId id="267" r:id="rId14"/>
    <p:sldId id="274" r:id="rId15"/>
    <p:sldId id="276" r:id="rId16"/>
    <p:sldId id="268" r:id="rId17"/>
    <p:sldId id="275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4590B8"/>
    <a:srgbClr val="EBEBEB"/>
    <a:srgbClr val="3D3D3D"/>
    <a:srgbClr val="1A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FDFE-4E42-4D01-8F56-30DAD4B99865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6FEC2-953D-41A0-BE6D-01EC0248A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858F72-8B2E-4E02-B5B5-0C5C05EA10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3B83DB-9454-4BD3-A99E-E3CE524109F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9483D336-7CE6-42BE-8073-303D096B79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BA672F0-70F6-4B27-BFCB-1206BE7AC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8F0224-3199-4684-A80D-3B0CD8054D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147B99-8A7C-468D-B8BB-6EB37CD1247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9DDA07E1-D1C1-406B-BD10-E9CDB0A948C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5CD4526-AA11-4A6B-9A85-B0BA5FB526E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1102E3-88CE-4AC9-8CC3-9912852512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30B736-49CA-49C3-A0B4-3776CD66A5F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C541E2C9-1D4E-47A4-8233-664BDD260E8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22D653D-07C7-49AC-9940-077D7D35A2D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B5ED9B-E03F-447B-87F6-660E8B3961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1728D1-0B94-4C5B-AFAC-7E7F7AE82E7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8D1FDD28-130E-4B4F-A323-60B3C2FD627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16F2DEB-3D59-42D7-8598-3F6AAFC47D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34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3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8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3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4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5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1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9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0B9D-5BFD-9E4B-8CA8-4BD2188FA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883" y="457022"/>
            <a:ext cx="9645531" cy="3330055"/>
          </a:xfrm>
        </p:spPr>
        <p:txBody>
          <a:bodyPr anchor="t">
            <a:noAutofit/>
          </a:bodyPr>
          <a:lstStyle/>
          <a:p>
            <a:pPr algn="ctr"/>
            <a:r>
              <a:rPr lang="en-US" sz="6600" b="1" i="0" u="none" strike="noStrike" dirty="0">
                <a:solidFill>
                  <a:srgbClr val="1A3260"/>
                </a:solidFill>
                <a:effectLst/>
              </a:rPr>
              <a:t>Acute Respiratory Distress Syndrome </a:t>
            </a:r>
            <a:br>
              <a:rPr lang="en-US" sz="6600" b="1" i="0" u="none" strike="noStrike" dirty="0">
                <a:solidFill>
                  <a:srgbClr val="1A3260"/>
                </a:solidFill>
                <a:effectLst/>
              </a:rPr>
            </a:br>
            <a:br>
              <a:rPr lang="en-US" sz="6600" b="1" i="0" u="none" strike="noStrike" dirty="0">
                <a:solidFill>
                  <a:srgbClr val="1A3260"/>
                </a:solidFill>
                <a:effectLst/>
              </a:rPr>
            </a:br>
            <a:r>
              <a:rPr lang="en-US" sz="6600" b="1" i="0" u="none" strike="noStrike" dirty="0">
                <a:solidFill>
                  <a:srgbClr val="1A3260"/>
                </a:solidFill>
                <a:effectLst/>
              </a:rPr>
              <a:t>(ARDS) </a:t>
            </a:r>
            <a:endParaRPr lang="en-JO" sz="6600" b="1" dirty="0">
              <a:solidFill>
                <a:srgbClr val="1A3260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F750224-D075-40C6-B0B7-0D615690A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8546" y="4735950"/>
            <a:ext cx="7509510" cy="1234345"/>
          </a:xfrm>
        </p:spPr>
        <p:txBody>
          <a:bodyPr anchor="ctr">
            <a:normAutofit/>
          </a:bodyPr>
          <a:lstStyle/>
          <a:p>
            <a:pPr algn="l"/>
            <a:r>
              <a:rPr lang="en-US" sz="1800" b="1" dirty="0" err="1">
                <a:solidFill>
                  <a:srgbClr val="1A3260"/>
                </a:solidFill>
              </a:rPr>
              <a:t>Runeem</a:t>
            </a:r>
            <a:r>
              <a:rPr lang="en-US" sz="1800" b="1" dirty="0">
                <a:solidFill>
                  <a:srgbClr val="1A3260"/>
                </a:solidFill>
              </a:rPr>
              <a:t> al </a:t>
            </a:r>
            <a:r>
              <a:rPr lang="en-US" sz="1800" b="1" dirty="0" err="1">
                <a:solidFill>
                  <a:srgbClr val="1A3260"/>
                </a:solidFill>
              </a:rPr>
              <a:t>sunna</a:t>
            </a:r>
            <a:endParaRPr lang="en-US" sz="1800" b="1" dirty="0">
              <a:solidFill>
                <a:srgbClr val="1A3260"/>
              </a:solidFill>
            </a:endParaRPr>
          </a:p>
          <a:p>
            <a:pPr algn="l"/>
            <a:r>
              <a:rPr lang="en-US" sz="1800" b="1" dirty="0" err="1">
                <a:solidFill>
                  <a:srgbClr val="1A3260"/>
                </a:solidFill>
              </a:rPr>
              <a:t>Wasan</a:t>
            </a:r>
            <a:r>
              <a:rPr lang="en-US" sz="1800" b="1" dirty="0">
                <a:solidFill>
                  <a:srgbClr val="1A3260"/>
                </a:solidFill>
              </a:rPr>
              <a:t> </a:t>
            </a:r>
            <a:r>
              <a:rPr lang="en-US" sz="1800" b="1" dirty="0" err="1">
                <a:solidFill>
                  <a:srgbClr val="1A3260"/>
                </a:solidFill>
              </a:rPr>
              <a:t>habashneh</a:t>
            </a:r>
            <a:endParaRPr lang="en-US" sz="1800" b="1" dirty="0">
              <a:solidFill>
                <a:srgbClr val="1A3260"/>
              </a:solidFill>
            </a:endParaRPr>
          </a:p>
          <a:p>
            <a:pPr algn="l"/>
            <a:r>
              <a:rPr lang="en-US" sz="1800" b="1" dirty="0">
                <a:solidFill>
                  <a:srgbClr val="1A3260"/>
                </a:solidFill>
              </a:rPr>
              <a:t>Nadia </a:t>
            </a:r>
            <a:r>
              <a:rPr lang="en-US" sz="1800" b="1" dirty="0" err="1">
                <a:solidFill>
                  <a:srgbClr val="1A3260"/>
                </a:solidFill>
              </a:rPr>
              <a:t>rawashdeh</a:t>
            </a:r>
            <a:endParaRPr lang="en-US" sz="1300" b="1" dirty="0">
              <a:solidFill>
                <a:srgbClr val="1A32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1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2A28-3353-433A-8425-5A1008D6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 of ARDS: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47D79-CBF2-40EB-B519-FDB72685C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b="1" dirty="0" err="1">
                <a:solidFill>
                  <a:schemeClr val="tx1"/>
                </a:solidFill>
                <a:latin typeface="GeezaPro" charset="0"/>
                <a:cs typeface="GeezaPro" charset="0"/>
              </a:rPr>
              <a:t>Dysphea</a:t>
            </a:r>
            <a:endParaRPr lang="en-US" altLang="en-US" b="1" dirty="0">
              <a:solidFill>
                <a:schemeClr val="tx1"/>
              </a:solidFill>
              <a:latin typeface="GeezaPro" charset="0"/>
              <a:cs typeface="GeezaPro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latin typeface="GeezaPro" charset="0"/>
                <a:cs typeface="GeezaPro" charset="0"/>
              </a:rPr>
              <a:t>Tachypnea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latin typeface="GeezaPro" charset="0"/>
                <a:cs typeface="GeezaPro" charset="0"/>
              </a:rPr>
              <a:t>Progressive hypoxemia non responsive supplemental oxygen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latin typeface="GeezaPro" charset="0"/>
                <a:cs typeface="GeezaPro" charset="0"/>
              </a:rPr>
              <a:t>Changes in the level of Consciousness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latin typeface="GeezaPro" charset="0"/>
                <a:cs typeface="GeezaPro" charset="0"/>
              </a:rPr>
              <a:t>If precipitated by pneumonia: Fever &amp;cough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48DC1484-0C94-4DA7-AEB7-0BA4DAE36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358" y="1124105"/>
            <a:ext cx="8203383" cy="41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9170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1"/>
                </a:solidFill>
                <a:latin typeface="GeezaPro" charset="0"/>
                <a:cs typeface="GeezaPro" charset="0"/>
              </a:rPr>
              <a:t>physical finding Non specific in ARDS.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9B43B34B-D63C-4BE3-9029-D0EA56C0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419" y="4402138"/>
            <a:ext cx="4572000" cy="2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33168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5E5E5E"/>
                </a:solidFill>
                <a:latin typeface="GeezaPro" charset="0"/>
                <a:cs typeface="GeezaPro" charset="0"/>
              </a:rPr>
              <a:t>,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38BCC411-EF0B-4E83-AE1F-E50DF8903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60" y="2169195"/>
            <a:ext cx="11383963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9170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GeezaPro" charset="0"/>
                <a:cs typeface="GeezaPro" charset="0"/>
              </a:rPr>
              <a:t>Always look for sepsis or any signs of infection acute abdomen iv lines winners ulcers decubitus 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tx1"/>
              </a:solidFill>
              <a:latin typeface="GeezaPro" charset="0"/>
              <a:cs typeface="GeezaPro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GeezaPro" charset="0"/>
                <a:cs typeface="GeezaPro" charset="0"/>
              </a:rPr>
              <a:t>Distinguish between cardiogenic pulmonary  edema &amp;  look for signs of volume overload congestive heart failure, edema, hepatomegaly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8E44DD25-F1FA-4813-A9DE-3C9C78E1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2" y="378618"/>
            <a:ext cx="9501982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9170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GeezaPro" charset="0"/>
                <a:cs typeface="GeezaPro" charset="0"/>
              </a:rPr>
              <a:t>What is FiO2? </a:t>
            </a:r>
          </a:p>
          <a:p>
            <a:r>
              <a:rPr lang="en-US" altLang="en-US" sz="3000" dirty="0">
                <a:solidFill>
                  <a:schemeClr val="tx1"/>
                </a:solidFill>
                <a:latin typeface="GeezaPro" charset="0"/>
                <a:cs typeface="GeezaPro" charset="0"/>
              </a:rPr>
              <a:t>Fractional inspired O2 concentration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71AC1599-77A1-4172-AC51-268CDB2A8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888" y="-1931988"/>
            <a:ext cx="4572000" cy="21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33168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5E5E5E"/>
                </a:solidFill>
                <a:latin typeface="GeezaPro" charset="0"/>
                <a:cs typeface="GeezaPro" charset="0"/>
              </a:rPr>
              <a:t>',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E3CF09E0-69FD-4A05-8725-6C1D85A2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9" y="2009713"/>
            <a:ext cx="12003881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9170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000" b="1" dirty="0">
                <a:solidFill>
                  <a:schemeClr val="tx1"/>
                </a:solidFill>
                <a:latin typeface="GeezaPro" charset="0"/>
                <a:cs typeface="GeezaPro" charset="0"/>
              </a:rPr>
              <a:t>PEEP: positive end expiratory pressure</a:t>
            </a:r>
            <a:r>
              <a:rPr lang="en-US" altLang="en-US" sz="3000" dirty="0">
                <a:solidFill>
                  <a:schemeClr val="tx1"/>
                </a:solidFill>
                <a:latin typeface="GeezaPro" charset="0"/>
                <a:cs typeface="GeezaPro" charset="0"/>
              </a:rPr>
              <a:t>.</a:t>
            </a:r>
          </a:p>
          <a:p>
            <a:r>
              <a:rPr lang="en-US" altLang="en-US" sz="3000" dirty="0">
                <a:solidFill>
                  <a:schemeClr val="tx1"/>
                </a:solidFill>
                <a:latin typeface="GeezaPro" charset="0"/>
                <a:cs typeface="GeezaPro" charset="0"/>
              </a:rPr>
              <a:t>The pressure in lung during expiration that keeps the compliance of the alveoli 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83081543-C282-40D6-BB0B-553DB98EE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8799" y="3561494"/>
            <a:ext cx="11513344" cy="106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9170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/>
            <a:r>
              <a:rPr lang="en-US" altLang="en-US" sz="3000" dirty="0">
                <a:solidFill>
                  <a:schemeClr val="tx1"/>
                </a:solidFill>
                <a:latin typeface="GeezaPro" charset="0"/>
                <a:cs typeface="GeezaPro" charset="0"/>
              </a:rPr>
              <a:t>The PEEP increase in a step wise fashion  coordination with FiO2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F086-E06E-AA43-ABC2-A24EAD3D5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i="0" u="none" strike="noStrike" dirty="0">
                <a:solidFill>
                  <a:srgbClr val="4590B8"/>
                </a:solidFill>
                <a:effectLst/>
              </a:rPr>
              <a:t>Investigation</a:t>
            </a:r>
            <a:endParaRPr lang="en-JO" sz="7200" b="1" dirty="0">
              <a:solidFill>
                <a:srgbClr val="4590B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1CE1-8315-4346-94AF-415261E5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94" y="1712509"/>
            <a:ext cx="8445392" cy="5815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1. Imaging </a:t>
            </a:r>
          </a:p>
          <a:p>
            <a:pPr marL="0" indent="0">
              <a:buNone/>
            </a:pPr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• CXR: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shows diffuse bilateral pulmonary infiltrates</a:t>
            </a:r>
          </a:p>
          <a:p>
            <a:pPr marL="0" indent="0">
              <a:buNone/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• can also use CT scan or US </a:t>
            </a:r>
            <a:r>
              <a:rPr lang="en-US" sz="2800" dirty="0">
                <a:solidFill>
                  <a:schemeClr val="tx1"/>
                </a:solidFill>
              </a:rPr>
              <a:t>:may be used to further evaluate the extent and distribution of lung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involvement ,help guide management decisions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to rule out atelectasis, consolidation ,…..</a:t>
            </a:r>
            <a:endParaRPr lang="en-US" sz="28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743FF-E734-46C6-B3E1-EFB367028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367" y="1974125"/>
            <a:ext cx="4827633" cy="42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9A2B-093F-F24E-AD39-D06FA795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4590B8"/>
                </a:solidFill>
              </a:rPr>
              <a:t>Normal VS ARDS CXR</a:t>
            </a:r>
            <a:r>
              <a:rPr lang="en-US" dirty="0">
                <a:solidFill>
                  <a:srgbClr val="4590B8"/>
                </a:solidFill>
              </a:rPr>
              <a:t> </a:t>
            </a:r>
            <a:endParaRPr lang="en-JO" dirty="0">
              <a:solidFill>
                <a:srgbClr val="4590B8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9B05CD-FCE8-3D46-9974-8EFF2D83C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881" r="3004" b="29823"/>
          <a:stretch/>
        </p:blipFill>
        <p:spPr>
          <a:xfrm>
            <a:off x="989607" y="1851118"/>
            <a:ext cx="4442322" cy="4304726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1148DB6-6209-CE48-BDB0-31F6DAE68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9" t="30017" r="4804" b="32950"/>
          <a:stretch/>
        </p:blipFill>
        <p:spPr>
          <a:xfrm>
            <a:off x="6940093" y="1851118"/>
            <a:ext cx="4670715" cy="4304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51296-38E3-F24A-87B2-6A731BFDB780}"/>
              </a:ext>
            </a:extLst>
          </p:cNvPr>
          <p:cNvSpPr txBox="1"/>
          <p:nvPr/>
        </p:nvSpPr>
        <p:spPr>
          <a:xfrm>
            <a:off x="1853209" y="5894112"/>
            <a:ext cx="406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+mj-lt"/>
                <a:cs typeface="MV Boli" panose="02000500030200090000" pitchFamily="2" charset="0"/>
              </a:rPr>
              <a:t>Normal</a:t>
            </a:r>
            <a:endParaRPr lang="en-JO" sz="6000" dirty="0">
              <a:latin typeface="+mj-lt"/>
              <a:cs typeface="MV Boli" panose="0200050003020009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88359-751E-0241-904F-A8255DC54B56}"/>
              </a:ext>
            </a:extLst>
          </p:cNvPr>
          <p:cNvSpPr txBox="1"/>
          <p:nvPr/>
        </p:nvSpPr>
        <p:spPr>
          <a:xfrm>
            <a:off x="8434291" y="5934670"/>
            <a:ext cx="2768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+mj-lt"/>
                <a:cs typeface="MV Boli" panose="02000500030200090000" pitchFamily="2" charset="0"/>
              </a:rPr>
              <a:t>ARDS</a:t>
            </a:r>
            <a:endParaRPr lang="en-JO" sz="5400" dirty="0">
              <a:latin typeface="+mj-lt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F199-4D9F-4F2D-A32B-6C3D5EE0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AB6B-E9D3-4D59-A34F-62E20B72D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500" dirty="0">
                <a:solidFill>
                  <a:schemeClr val="tx1"/>
                </a:solidFill>
                <a:latin typeface="Calibri" panose="020F0502020204030204" pitchFamily="34" charset="0"/>
              </a:rPr>
              <a:t>2. </a:t>
            </a:r>
            <a:r>
              <a:rPr lang="en-US" sz="35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ABG</a:t>
            </a:r>
          </a:p>
          <a:p>
            <a:pPr marL="0" indent="0">
              <a:buNone/>
            </a:pP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• </a:t>
            </a:r>
            <a:r>
              <a:rPr lang="en-US" sz="2800" dirty="0">
                <a:solidFill>
                  <a:schemeClr val="tx1"/>
                </a:solidFill>
              </a:rPr>
              <a:t>to assess oxygenation status in case of </a:t>
            </a:r>
            <a:r>
              <a:rPr lang="en-US" sz="2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Hypoxemia ( PaO2&lt;60)</a:t>
            </a:r>
          </a:p>
          <a:p>
            <a:pPr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/>
              <a:t> to assess </a:t>
            </a:r>
            <a:r>
              <a:rPr lang="en-US" sz="3200" dirty="0">
                <a:solidFill>
                  <a:prstClr val="black"/>
                </a:solidFill>
              </a:rPr>
              <a:t>acid-base balance.</a:t>
            </a:r>
          </a:p>
          <a:p>
            <a:pPr marL="0" indent="0">
              <a:buNone/>
            </a:pPr>
            <a:r>
              <a:rPr lang="en-US" sz="3600" dirty="0"/>
              <a:t>3</a:t>
            </a:r>
            <a:r>
              <a:rPr lang="en-US" sz="2800" dirty="0"/>
              <a:t>.</a:t>
            </a:r>
            <a:r>
              <a:rPr lang="en-US" sz="3600" b="1" dirty="0"/>
              <a:t>Echocardiography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may be performed to assess for the presence of pulmonary hypertension or right ventricular dysfunction, which can occur as a complication of ARDS.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0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CA4C-069C-0C47-9053-6B994623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0" u="none" strike="noStrike" dirty="0">
                <a:solidFill>
                  <a:srgbClr val="4590B8"/>
                </a:solidFill>
                <a:effectLst/>
              </a:rPr>
              <a:t>Management</a:t>
            </a:r>
            <a:endParaRPr lang="en-JO" sz="6000" b="1" dirty="0">
              <a:solidFill>
                <a:srgbClr val="4590B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C508-4434-D14C-BEC3-8B500FA1C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1.Oxygenation: try to keep O2 saturation &gt; 90%.</a:t>
            </a:r>
          </a:p>
          <a:p>
            <a:pPr marL="0" indent="0">
              <a:buNone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2.Mechanical ventilation: </a:t>
            </a:r>
            <a:r>
              <a:rPr lang="en-US" sz="3200" dirty="0">
                <a:solidFill>
                  <a:schemeClr val="tx1"/>
                </a:solidFill>
              </a:rPr>
              <a:t>The most important principles include using a high PEEP with low tidal volumes.</a:t>
            </a:r>
          </a:p>
          <a:p>
            <a:pPr marL="0" indent="0">
              <a:buNone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3.Treat the underlying cause (infection, sepsis, pneumonia)</a:t>
            </a:r>
          </a:p>
          <a:p>
            <a:pPr marL="0" indent="0">
              <a:buNone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4.Prevent complication </a:t>
            </a:r>
          </a:p>
          <a:p>
            <a:pPr marL="0" indent="0">
              <a:buNone/>
            </a:pPr>
            <a:r>
              <a:rPr lang="en-US" sz="3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•Such as complications associated with mechanical ventilation( barotrauma, nosocomial pneumonia).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5. . Prone positioning for at least 16 hours/day for patients with severe ARDS</a:t>
            </a:r>
            <a:endParaRPr lang="en-US" sz="32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8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1C5B-BDD2-2843-93C4-BA6F7497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5D197B-CA3B-7340-81A4-C25DF6331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34" y="220900"/>
            <a:ext cx="11852931" cy="6637100"/>
          </a:xfrm>
        </p:spPr>
      </p:pic>
    </p:spTree>
    <p:extLst>
      <p:ext uri="{BB962C8B-B14F-4D97-AF65-F5344CB8AC3E}">
        <p14:creationId xmlns:p14="http://schemas.microsoft.com/office/powerpoint/2010/main" val="338811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7087-9FDD-BC45-9C9B-8927F576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905" y="2579424"/>
            <a:ext cx="8123173" cy="33300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7200" dirty="0">
                <a:solidFill>
                  <a:srgbClr val="4590B8"/>
                </a:solidFill>
              </a:rPr>
              <a:t>Thank you</a:t>
            </a:r>
            <a:r>
              <a:rPr lang="en-US" sz="4000" dirty="0">
                <a:solidFill>
                  <a:srgbClr val="4590B8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5AD18-2916-8940-B618-588FC63DA2A8}"/>
              </a:ext>
            </a:extLst>
          </p:cNvPr>
          <p:cNvSpPr/>
          <p:nvPr/>
        </p:nvSpPr>
        <p:spPr>
          <a:xfrm>
            <a:off x="1822012" y="4244454"/>
            <a:ext cx="988738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4224C-765C-894B-88DC-6F7381F354AE}"/>
              </a:ext>
            </a:extLst>
          </p:cNvPr>
          <p:cNvSpPr/>
          <p:nvPr/>
        </p:nvSpPr>
        <p:spPr>
          <a:xfrm>
            <a:off x="1822012" y="4244453"/>
            <a:ext cx="9923454" cy="2072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4473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F5BA-CDF6-714D-A160-AA7C7E95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9" y="802777"/>
            <a:ext cx="6763433" cy="1095560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0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Definition</a:t>
            </a:r>
            <a:endParaRPr lang="en-JO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57031-EF17-CA47-91E0-1F3827D2A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43" y="2421599"/>
            <a:ext cx="11029615" cy="3979200"/>
          </a:xfrm>
        </p:spPr>
        <p:txBody>
          <a:bodyPr>
            <a:normAutofit/>
          </a:bodyPr>
          <a:lstStyle/>
          <a:p>
            <a:r>
              <a:rPr lang="ar-SA" sz="3200" b="0" i="0" dirty="0">
                <a:effectLst/>
                <a:latin typeface=".SFUI-Regular"/>
              </a:rPr>
              <a:t> </a:t>
            </a:r>
            <a:r>
              <a:rPr lang="en-US" sz="3200" b="0" i="0" dirty="0">
                <a:effectLst/>
                <a:latin typeface=".SFUI-Regular"/>
              </a:rPr>
              <a:t>Acute and diffuse inflammatory damage into the alveolar-capillary barrier associated with a vascular permeability increase and reduced compliance, compromising gas exchange and causing hypoxemia</a:t>
            </a:r>
            <a:endParaRPr lang="en-US" sz="3200" dirty="0">
              <a:effectLst/>
              <a:latin typeface=".SF UI"/>
            </a:endParaRPr>
          </a:p>
          <a:p>
            <a:r>
              <a:rPr lang="en-US" sz="3200" b="0" i="0" u="none" strike="noStrike" dirty="0">
                <a:solidFill>
                  <a:srgbClr val="3D3D3D"/>
                </a:solidFill>
                <a:effectLst/>
                <a:latin typeface="Calibri" panose="020F0502020204030204" pitchFamily="34" charset="0"/>
              </a:rPr>
              <a:t>Rapidly progressive non-cardiogenic</a:t>
            </a:r>
            <a:r>
              <a:rPr lang="en-US" sz="3200" dirty="0">
                <a:solidFill>
                  <a:srgbClr val="3D3D3D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dirty="0">
                <a:solidFill>
                  <a:srgbClr val="3D3D3D"/>
                </a:solidFill>
                <a:effectLst/>
                <a:latin typeface="Calibri" panose="020F0502020204030204" pitchFamily="34" charset="0"/>
              </a:rPr>
              <a:t>pulmonary edema</a:t>
            </a:r>
            <a:r>
              <a:rPr lang="en-US" sz="2400" b="0" i="0" u="none" strike="noStrike" dirty="0">
                <a:solidFill>
                  <a:srgbClr val="3D3D3D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97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5A7F-84C6-8C42-9619-84FDE112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r>
              <a:rPr lang="en-US" sz="5400" b="0" i="0" u="none" strike="noStrike" dirty="0">
                <a:solidFill>
                  <a:srgbClr val="4590B8"/>
                </a:solidFill>
                <a:effectLst/>
              </a:rPr>
              <a:t>Causes</a:t>
            </a:r>
            <a:endParaRPr lang="en-JO" dirty="0">
              <a:solidFill>
                <a:srgbClr val="4590B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E8956-B9F3-9C43-85A1-B9DB24A45A52}"/>
              </a:ext>
            </a:extLst>
          </p:cNvPr>
          <p:cNvSpPr txBox="1"/>
          <p:nvPr/>
        </p:nvSpPr>
        <p:spPr>
          <a:xfrm>
            <a:off x="581192" y="2405412"/>
            <a:ext cx="99121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dirty="0"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1. Sepsis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is the most common risk factor … can be secondary to many infections such as ( pneumonia,, urosepsis ,, wound infections ).</a:t>
            </a:r>
          </a:p>
          <a:p>
            <a:pPr algn="l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•Aspiration of gastric contents .</a:t>
            </a:r>
          </a:p>
          <a:p>
            <a:pPr algn="l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•Acute pancreatitis .</a:t>
            </a:r>
          </a:p>
          <a:p>
            <a:pPr algn="l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•Multiple blood transfusion .</a:t>
            </a:r>
          </a:p>
          <a:p>
            <a:pPr algn="l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•Water drowning .</a:t>
            </a:r>
          </a:p>
          <a:p>
            <a:pPr algn="l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•Drugs overdose like ( thiazide , amiodarone).</a:t>
            </a:r>
          </a:p>
        </p:txBody>
      </p:sp>
    </p:spTree>
    <p:extLst>
      <p:ext uri="{BB962C8B-B14F-4D97-AF65-F5344CB8AC3E}">
        <p14:creationId xmlns:p14="http://schemas.microsoft.com/office/powerpoint/2010/main" val="263260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3096-D7F9-A148-94BB-8A1EA110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61" y="2233571"/>
            <a:ext cx="10791386" cy="37033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ctr"/>
            <a:br>
              <a:rPr lang="en-US" sz="3200" b="0" i="0" u="none" strike="noStrike" dirty="0">
                <a:solidFill>
                  <a:srgbClr val="4590B8"/>
                </a:solidFill>
                <a:effectLst/>
                <a:latin typeface="Calibri" panose="020F0502020204030204" pitchFamily="34" charset="0"/>
              </a:rPr>
            </a:br>
            <a:r>
              <a:rPr lang="en-US" sz="4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2. Sever trauma , fractures ( pelvis , femur ) .</a:t>
            </a:r>
            <a:br>
              <a:rPr lang="en-US" sz="4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en-US" sz="4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4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3. Toxic inhalation.</a:t>
            </a:r>
            <a:br>
              <a:rPr lang="en-US" sz="4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4. </a:t>
            </a:r>
            <a:r>
              <a:rPr lang="en-US" sz="4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Intracranial HTN. </a:t>
            </a:r>
            <a:br>
              <a:rPr lang="en-US" sz="4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br>
              <a:rPr lang="en-US" sz="4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5. </a:t>
            </a:r>
            <a:r>
              <a:rPr lang="en-US" sz="4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Cardiopulmonary bypass.</a:t>
            </a:r>
            <a:br>
              <a:rPr lang="en-US" sz="4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7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7D7C-C9E9-FD41-9C65-9747E18D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i="0" u="none" strike="noStrike" dirty="0">
                <a:solidFill>
                  <a:srgbClr val="4590B8"/>
                </a:solidFill>
                <a:effectLst/>
              </a:rPr>
              <a:t>Pathophysiology </a:t>
            </a:r>
            <a:endParaRPr lang="en-US" sz="6000" b="1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3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91EA618-EBF0-D047-AE5F-B519BC361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99" r="-2" b="-2"/>
          <a:stretch/>
        </p:blipFill>
        <p:spPr>
          <a:xfrm>
            <a:off x="2568853" y="150633"/>
            <a:ext cx="7277058" cy="6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3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3C0F-AA22-7A46-9DD7-DCE7DED36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96" y="1927044"/>
            <a:ext cx="11610807" cy="602741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Widespread alveolar damage involving the alveolar epithelial and capillary endothelial cells .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Leak of protein rich fluid resulting in interstitial and alveolar edema causing ‘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</a:rPr>
              <a:t>Hayaline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 membrane ‘.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Influx of inflammatory cells (neutrophilic alveolitis 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Damage to surfactants causes alveolar collapse .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3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94AB717D-4C42-4D42-A54E-94376A9E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234950"/>
            <a:ext cx="4955382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206650" rIns="45000" bIns="225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altLang="en-US" sz="5800">
                <a:latin typeface="GeezaPro-Bold" charset="0"/>
                <a:cs typeface="GeezaPro-Bold" charset="0"/>
              </a:rPr>
              <a:t>Berlin definition 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19D2F51C-135A-447F-B4EE-5E72E7F90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51" y="1114474"/>
            <a:ext cx="67373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2503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altLang="en-US" sz="2250" dirty="0">
                <a:solidFill>
                  <a:schemeClr val="tx1"/>
                </a:solidFill>
                <a:latin typeface="GeezaPro" charset="0"/>
                <a:cs typeface="GeezaPro" charset="0"/>
              </a:rPr>
              <a:t>Hypoxemia that is refractory to oxygen therapy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53647BE-49F8-4DC0-AA6E-2961492F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32" y="1542257"/>
            <a:ext cx="10798105" cy="128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2503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250" dirty="0">
                <a:solidFill>
                  <a:schemeClr val="tx1"/>
                </a:solidFill>
                <a:latin typeface="GeezaPro" charset="0"/>
                <a:cs typeface="GeezaPro" charset="0"/>
              </a:rPr>
              <a:t>Ratio of PaO2/FiO2 200-300 mild</a:t>
            </a:r>
          </a:p>
          <a:p>
            <a:r>
              <a:rPr lang="en-US" altLang="en-US" sz="2250" dirty="0">
                <a:solidFill>
                  <a:schemeClr val="tx1"/>
                </a:solidFill>
                <a:latin typeface="GeezaPro" charset="0"/>
                <a:cs typeface="GeezaPro" charset="0"/>
              </a:rPr>
              <a:t>100-200 moderate </a:t>
            </a:r>
          </a:p>
          <a:p>
            <a:r>
              <a:rPr lang="en-US" altLang="en-US" sz="2250" dirty="0">
                <a:solidFill>
                  <a:schemeClr val="tx1"/>
                </a:solidFill>
                <a:latin typeface="GeezaPro" charset="0"/>
                <a:cs typeface="GeezaPro" charset="0"/>
              </a:rPr>
              <a:t>Less than 100 severe 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B910566E-CF55-4E64-A802-1976F8104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028554"/>
            <a:ext cx="8243094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2503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altLang="en-US" sz="2250" dirty="0">
                <a:solidFill>
                  <a:schemeClr val="tx1"/>
                </a:solidFill>
                <a:latin typeface="GeezaPro" charset="0"/>
                <a:cs typeface="GeezaPro" charset="0"/>
              </a:rPr>
              <a:t>No evidence of CHF clinically or PCWP &gt; or equal to 18 mm Hg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51F786AF-8B28-45B2-8875-4D5B8CD1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70" y="3578225"/>
            <a:ext cx="56642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2503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altLang="en-US" sz="2250" dirty="0">
                <a:solidFill>
                  <a:schemeClr val="tx1"/>
                </a:solidFill>
                <a:latin typeface="GeezaPro" charset="0"/>
                <a:cs typeface="GeezaPro" charset="0"/>
              </a:rPr>
              <a:t>Bilateral diffuse pulmonary infiltrate on </a:t>
            </a:r>
            <a:r>
              <a:rPr lang="en-US" altLang="en-US" sz="2250" dirty="0" err="1">
                <a:solidFill>
                  <a:schemeClr val="tx1"/>
                </a:solidFill>
                <a:latin typeface="GeezaPro" charset="0"/>
                <a:cs typeface="GeezaPro" charset="0"/>
              </a:rPr>
              <a:t>CxR</a:t>
            </a:r>
            <a:endParaRPr lang="en-US" altLang="en-US" sz="2250" dirty="0">
              <a:solidFill>
                <a:schemeClr val="tx1"/>
              </a:solidFill>
              <a:latin typeface="GeezaPro" charset="0"/>
              <a:cs typeface="GeezaPro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4F615C31-1F1A-4153-86EC-F7C442A37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32" y="4318274"/>
            <a:ext cx="5468938" cy="8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2503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250" dirty="0">
                <a:solidFill>
                  <a:schemeClr val="tx1"/>
                </a:solidFill>
                <a:latin typeface="GeezaPro" charset="0"/>
                <a:cs typeface="GeezaPro" charset="0"/>
              </a:rPr>
              <a:t>Respiratory symptoms that develop within</a:t>
            </a:r>
            <a:r>
              <a:rPr lang="ar-JO" altLang="en-US" sz="2250" dirty="0">
                <a:solidFill>
                  <a:schemeClr val="tx1"/>
                </a:solidFill>
                <a:latin typeface="GeezaPro" charset="0"/>
                <a:cs typeface="GeezaPro" charset="0"/>
              </a:rPr>
              <a:t> 1</a:t>
            </a:r>
            <a:r>
              <a:rPr lang="en-US" altLang="en-US" sz="2250" dirty="0">
                <a:solidFill>
                  <a:schemeClr val="tx1"/>
                </a:solidFill>
                <a:latin typeface="GeezaPro" charset="0"/>
                <a:cs typeface="GeezaPro" charset="0"/>
              </a:rPr>
              <a:t> week of known insult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BD5EA498-CC5B-4996-BF73-025FA9F6C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55" y="1670817"/>
            <a:ext cx="11506994" cy="157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54504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  <a:latin typeface="GeezaPro" charset="0"/>
                <a:cs typeface="GeezaPro" charset="0"/>
              </a:rPr>
              <a:t>The main problem is the injury to the type two alveolar cell that is responsible for the production of the surfactant 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17130E0F-F5BF-43E6-BD67-1AA5F2DC0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51" y="2751123"/>
            <a:ext cx="50323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51393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/>
            <a:r>
              <a:rPr lang="en-US" altLang="en-US" sz="3250" dirty="0">
                <a:solidFill>
                  <a:schemeClr val="tx1"/>
                </a:solidFill>
                <a:latin typeface="GeezaPro" charset="0"/>
                <a:cs typeface="GeezaPro" charset="0"/>
              </a:rPr>
              <a:t>that prevent the atelectasis,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A4DBE528-2199-4724-9B40-15863843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661" y="2751122"/>
            <a:ext cx="7543443" cy="49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51393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/>
            <a:r>
              <a:rPr lang="en-US" altLang="en-US" sz="3250" dirty="0">
                <a:solidFill>
                  <a:schemeClr val="tx1"/>
                </a:solidFill>
                <a:latin typeface="GeezaPro" charset="0"/>
                <a:cs typeface="GeezaPro" charset="0"/>
              </a:rPr>
              <a:t>So the problem is on the alveolar level.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0CE63DFE-5841-4106-A668-89413D490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91" y="3429000"/>
            <a:ext cx="11274738" cy="188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000" tIns="49170" rIns="45000" bIns="225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tx1"/>
                </a:solidFill>
                <a:latin typeface="GeezaPro" charset="0"/>
                <a:cs typeface="GeezaPro" charset="0"/>
              </a:rPr>
              <a:t>patient with sepsis have highest risk in developing ARDS.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68</TotalTime>
  <Words>488</Words>
  <Application>Microsoft Office PowerPoint</Application>
  <PresentationFormat>Widescreen</PresentationFormat>
  <Paragraphs>81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.SF UI</vt:lpstr>
      <vt:lpstr>.SFUI-Regular</vt:lpstr>
      <vt:lpstr>Arial</vt:lpstr>
      <vt:lpstr>Calibri</vt:lpstr>
      <vt:lpstr>Calibri Light</vt:lpstr>
      <vt:lpstr>GeezaPro</vt:lpstr>
      <vt:lpstr>GeezaPro-Bold</vt:lpstr>
      <vt:lpstr>Wingdings</vt:lpstr>
      <vt:lpstr>Retrospect</vt:lpstr>
      <vt:lpstr>Acute Respiratory Distress Syndrome   (ARDS) </vt:lpstr>
      <vt:lpstr>Definition</vt:lpstr>
      <vt:lpstr>Causes</vt:lpstr>
      <vt:lpstr> 2. Sever trauma , fractures ( pelvis , femur ) .  3. Toxic inhalation.  4. Intracranial HTN.   5. Cardiopulmonary bypass. </vt:lpstr>
      <vt:lpstr>Pathophysiology </vt:lpstr>
      <vt:lpstr>PowerPoint Presentation</vt:lpstr>
      <vt:lpstr>PowerPoint Presentation</vt:lpstr>
      <vt:lpstr>PowerPoint Presentation</vt:lpstr>
      <vt:lpstr>PowerPoint Presentation</vt:lpstr>
      <vt:lpstr>Clinical manifestation of ARDS: </vt:lpstr>
      <vt:lpstr>PowerPoint Presentation</vt:lpstr>
      <vt:lpstr>PowerPoint Presentation</vt:lpstr>
      <vt:lpstr>Investigation</vt:lpstr>
      <vt:lpstr>Normal VS ARDS CXR </vt:lpstr>
      <vt:lpstr>PowerPoint Presentation</vt:lpstr>
      <vt:lpstr>Management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 Respiratory Distress Syndrome (ARDS) </dc:title>
  <dc:creator>اباء الحميدي</dc:creator>
  <cp:lastModifiedBy>Nadia Ayman AlRawashdeh</cp:lastModifiedBy>
  <cp:revision>11</cp:revision>
  <dcterms:created xsi:type="dcterms:W3CDTF">2021-10-08T16:43:47Z</dcterms:created>
  <dcterms:modified xsi:type="dcterms:W3CDTF">2023-04-19T01:24:16Z</dcterms:modified>
</cp:coreProperties>
</file>