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5" r:id="rId2"/>
  </p:sldMasterIdLst>
  <p:notesMasterIdLst>
    <p:notesMasterId r:id="rId6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78"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184CB60-BC12-4012-8C88-AF92DB9F41BF}">
  <a:tblStyle styleId="{6184CB60-BC12-4012-8C88-AF92DB9F41BF}" styleName="Table_0">
    <a:wholeTbl>
      <a:tcTxStyle b="off" i="off">
        <a:font>
          <a:latin typeface="Century Gothic"/>
          <a:ea typeface="Century Gothic"/>
          <a:cs typeface="Century Gothic"/>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FE7ED"/>
          </a:solidFill>
        </a:fill>
      </a:tcStyle>
    </a:wholeTbl>
    <a:band1H>
      <a:tcTxStyle b="off" i="off"/>
      <a:tcStyle>
        <a:tcBdr/>
        <a:fill>
          <a:solidFill>
            <a:srgbClr val="FFCCDA"/>
          </a:solidFill>
        </a:fill>
      </a:tcStyle>
    </a:band1H>
    <a:band2H>
      <a:tcTxStyle b="off" i="off"/>
      <a:tcStyle>
        <a:tcBdr/>
      </a:tcStyle>
    </a:band2H>
    <a:band1V>
      <a:tcTxStyle b="off" i="off"/>
      <a:tcStyle>
        <a:tcBdr/>
        <a:fill>
          <a:solidFill>
            <a:srgbClr val="FFCCDA"/>
          </a:solidFill>
        </a:fill>
      </a:tcStyle>
    </a:band1V>
    <a:band2V>
      <a:tcTxStyle b="off" i="off"/>
      <a:tcStyle>
        <a:tcBdr/>
      </a:tcStyle>
    </a:band2V>
    <a:lastCol>
      <a:tcTxStyle b="on" i="off">
        <a:font>
          <a:latin typeface="Century Gothic"/>
          <a:ea typeface="Century Gothic"/>
          <a:cs typeface="Century Gothic"/>
        </a:font>
        <a:srgbClr val="FFFFFF"/>
      </a:tcTxStyle>
      <a:tcStyle>
        <a:tcBdr/>
        <a:fill>
          <a:solidFill>
            <a:srgbClr val="FF388C"/>
          </a:solidFill>
        </a:fill>
      </a:tcStyle>
    </a:lastCol>
    <a:firstCol>
      <a:tcTxStyle b="on" i="off">
        <a:font>
          <a:latin typeface="Century Gothic"/>
          <a:ea typeface="Century Gothic"/>
          <a:cs typeface="Century Gothic"/>
        </a:font>
        <a:srgbClr val="FFFFFF"/>
      </a:tcTxStyle>
      <a:tcStyle>
        <a:tcBdr/>
        <a:fill>
          <a:solidFill>
            <a:srgbClr val="FF388C"/>
          </a:solidFill>
        </a:fill>
      </a:tcStyle>
    </a:firstCol>
    <a:lastRow>
      <a:tcTxStyle b="on" i="off">
        <a:font>
          <a:latin typeface="Century Gothic"/>
          <a:ea typeface="Century Gothic"/>
          <a:cs typeface="Century Gothic"/>
        </a:font>
        <a:srgbClr val="FFFFFF"/>
      </a:tcTxStyle>
      <a:tcStyle>
        <a:tcBdr>
          <a:top>
            <a:ln w="38100" cap="flat" cmpd="sng">
              <a:solidFill>
                <a:srgbClr val="FFFFFF"/>
              </a:solidFill>
              <a:prstDash val="solid"/>
              <a:round/>
              <a:headEnd type="none" w="sm" len="sm"/>
              <a:tailEnd type="none" w="sm" len="sm"/>
            </a:ln>
          </a:top>
        </a:tcBdr>
        <a:fill>
          <a:solidFill>
            <a:srgbClr val="FF388C"/>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rgbClr val="FFFFFF"/>
      </a:tcTxStyle>
      <a:tcStyle>
        <a:tcBdr>
          <a:bottom>
            <a:ln w="38100" cap="flat" cmpd="sng">
              <a:solidFill>
                <a:srgbClr val="FFFFFF"/>
              </a:solidFill>
              <a:prstDash val="solid"/>
              <a:round/>
              <a:headEnd type="none" w="sm" len="sm"/>
              <a:tailEnd type="none" w="sm" len="sm"/>
            </a:ln>
          </a:bottom>
        </a:tcBdr>
        <a:fill>
          <a:solidFill>
            <a:srgbClr val="FF388C"/>
          </a:solidFill>
        </a:fill>
      </a:tcStyle>
    </a:firstRow>
    <a:neCell>
      <a:tcTxStyle b="off" i="off"/>
      <a:tcStyle>
        <a:tcBdr/>
      </a:tcStyle>
    </a:neCell>
    <a:nwCell>
      <a:tcTxStyle b="off" i="off"/>
      <a:tcStyle>
        <a:tcBdr/>
      </a:tcStyle>
    </a:nwCell>
  </a:tblStyle>
  <a:tblStyle styleId="{7A989E72-F03D-4E9F-86AF-9932A35BD19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7" d="100"/>
          <a:sy n="97" d="100"/>
        </p:scale>
        <p:origin x="-60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0"/>
        <p:cNvGrpSpPr/>
        <p:nvPr/>
      </p:nvGrpSpPr>
      <p:grpSpPr>
        <a:xfrm>
          <a:off x="0" y="0"/>
          <a:ext cx="0" cy="0"/>
          <a:chOff x="0" y="0"/>
          <a:chExt cx="0" cy="0"/>
        </a:xfrm>
      </p:grpSpPr>
      <p:sp>
        <p:nvSpPr>
          <p:cNvPr id="791" name="Google Shape;791;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265651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8" name="Google Shape;9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6" name="Google Shape;107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9" name="Google Shape;10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4" name="Google Shape;10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8" name="Google Shape;11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7" name="Google Shape;11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3" name="Google Shape;11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6" name="Google Shape;11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1" name="Google Shape;11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3" name="Google Shape;11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6" name="Google Shape;12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3" name="Google Shape;9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4" name="Google Shape;122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2" name="Google Shape;123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8" name="Google Shape;123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8" name="Google Shape;124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3" name="Google Shape;12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6" name="Google Shape;125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5" name="Google Shape;126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9" name="Google Shape;1279;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5" name="Google Shape;1285;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2" name="Google Shape;1292;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2" name="Google Shape;9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9" name="Google Shape;1299;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5" name="Google Shape;1305;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1" name="Google Shape;1311;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8" name="Google Shape;1318;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4" name="Google Shape;1324;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1" name="Google Shape;133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8" name="Google Shape;1338;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3" name="Google Shape;134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0" name="Google Shape;1350;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6" name="Google Shape;1356;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4" name="Google Shape;10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2" name="Google Shape;1362;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8" name="Google Shape;136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4" name="Google Shape;1374;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5" name="Google Shape;1385;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0" name="Google Shape;1400;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6" name="Google Shape;1406;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4" name="Google Shape;1414;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1" name="Google Shape;1441;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3" name="Google Shape;1453;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1" name="Google Shape;1461;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0" name="Google Shape;10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0" name="Google Shape;1470;p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2" name="Google Shape;1482;p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8" name="Google Shape;1488;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8" name="Google Shape;1498;p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0" name="Google Shape;1510;p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2" name="Google Shape;1522;p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0" name="Google Shape;1530;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9" name="Google Shape;1539;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7" name="Google Shape;1547;p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5" name="Google Shape;1555;p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 name="Google Shape;10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3" name="Google Shape;1563;p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1" name="Google Shape;1571;p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Google Shape;10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7" name="Google Shape;10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6" name="Google Shape;10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2"/>
        <p:cNvGrpSpPr/>
        <p:nvPr/>
      </p:nvGrpSpPr>
      <p:grpSpPr>
        <a:xfrm>
          <a:off x="0" y="0"/>
          <a:ext cx="0" cy="0"/>
          <a:chOff x="0" y="0"/>
          <a:chExt cx="0" cy="0"/>
        </a:xfrm>
      </p:grpSpPr>
      <p:sp>
        <p:nvSpPr>
          <p:cNvPr id="803" name="Google Shape;803;p2"/>
          <p:cNvSpPr txBox="1">
            <a:spLocks noGrp="1"/>
          </p:cNvSpPr>
          <p:nvPr>
            <p:ph type="ctrTitle"/>
          </p:nvPr>
        </p:nvSpPr>
        <p:spPr>
          <a:xfrm>
            <a:off x="2478182" y="601725"/>
            <a:ext cx="5536800" cy="19062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chemeClr val="dk1"/>
              </a:buClr>
              <a:buSzPts val="4050"/>
              <a:buFont typeface="Palatino Linotype"/>
              <a:buNone/>
              <a:defRPr sz="40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4" name="Google Shape;804;p2"/>
          <p:cNvSpPr txBox="1">
            <a:spLocks noGrp="1"/>
          </p:cNvSpPr>
          <p:nvPr>
            <p:ph type="subTitle" idx="1"/>
          </p:nvPr>
        </p:nvSpPr>
        <p:spPr>
          <a:xfrm>
            <a:off x="2478182" y="2648404"/>
            <a:ext cx="5536800" cy="733200"/>
          </a:xfrm>
          <a:prstGeom prst="rect">
            <a:avLst/>
          </a:prstGeom>
          <a:noFill/>
          <a:ln>
            <a:noFill/>
          </a:ln>
        </p:spPr>
        <p:txBody>
          <a:bodyPr spcFirstLastPara="1" wrap="square" lIns="91425" tIns="91425" rIns="91425" bIns="91425" anchor="t" anchorCtr="0">
            <a:normAutofit/>
          </a:bodyPr>
          <a:lstStyle>
            <a:lvl1pPr lvl="0" algn="l" rtl="0">
              <a:lnSpc>
                <a:spcPct val="120000"/>
              </a:lnSpc>
              <a:spcBef>
                <a:spcPts val="750"/>
              </a:spcBef>
              <a:spcAft>
                <a:spcPts val="0"/>
              </a:spcAft>
              <a:buSzPts val="1200"/>
              <a:buNone/>
              <a:defRPr sz="1200" b="0" cap="none">
                <a:solidFill>
                  <a:schemeClr val="dk1"/>
                </a:solidFill>
              </a:defRPr>
            </a:lvl1pPr>
            <a:lvl2pPr lvl="1" algn="ctr" rtl="0">
              <a:lnSpc>
                <a:spcPct val="120000"/>
              </a:lnSpc>
              <a:spcBef>
                <a:spcPts val="375"/>
              </a:spcBef>
              <a:spcAft>
                <a:spcPts val="0"/>
              </a:spcAft>
              <a:buSzPts val="1125"/>
              <a:buNone/>
              <a:defRPr sz="1125"/>
            </a:lvl2pPr>
            <a:lvl3pPr lvl="2" algn="ctr" rtl="0">
              <a:lnSpc>
                <a:spcPct val="120000"/>
              </a:lnSpc>
              <a:spcBef>
                <a:spcPts val="375"/>
              </a:spcBef>
              <a:spcAft>
                <a:spcPts val="0"/>
              </a:spcAft>
              <a:buSzPts val="1013"/>
              <a:buNone/>
              <a:defRPr sz="1013"/>
            </a:lvl3pPr>
            <a:lvl4pPr lvl="3" algn="ctr" rtl="0">
              <a:lnSpc>
                <a:spcPct val="120000"/>
              </a:lnSpc>
              <a:spcBef>
                <a:spcPts val="375"/>
              </a:spcBef>
              <a:spcAft>
                <a:spcPts val="0"/>
              </a:spcAft>
              <a:buSzPts val="900"/>
              <a:buNone/>
              <a:defRPr sz="900"/>
            </a:lvl4pPr>
            <a:lvl5pPr lvl="4" algn="ctr" rtl="0">
              <a:lnSpc>
                <a:spcPct val="120000"/>
              </a:lnSpc>
              <a:spcBef>
                <a:spcPts val="375"/>
              </a:spcBef>
              <a:spcAft>
                <a:spcPts val="0"/>
              </a:spcAft>
              <a:buSzPts val="900"/>
              <a:buNone/>
              <a:defRPr sz="900"/>
            </a:lvl5pPr>
            <a:lvl6pPr lvl="5" algn="ctr" rtl="0">
              <a:lnSpc>
                <a:spcPct val="120000"/>
              </a:lnSpc>
              <a:spcBef>
                <a:spcPts val="375"/>
              </a:spcBef>
              <a:spcAft>
                <a:spcPts val="0"/>
              </a:spcAft>
              <a:buSzPts val="900"/>
              <a:buNone/>
              <a:defRPr sz="900"/>
            </a:lvl6pPr>
            <a:lvl7pPr lvl="6" algn="ctr" rtl="0">
              <a:lnSpc>
                <a:spcPct val="120000"/>
              </a:lnSpc>
              <a:spcBef>
                <a:spcPts val="375"/>
              </a:spcBef>
              <a:spcAft>
                <a:spcPts val="0"/>
              </a:spcAft>
              <a:buSzPts val="900"/>
              <a:buNone/>
              <a:defRPr sz="900"/>
            </a:lvl7pPr>
            <a:lvl8pPr lvl="7" algn="ctr" rtl="0">
              <a:lnSpc>
                <a:spcPct val="120000"/>
              </a:lnSpc>
              <a:spcBef>
                <a:spcPts val="375"/>
              </a:spcBef>
              <a:spcAft>
                <a:spcPts val="0"/>
              </a:spcAft>
              <a:buSzPts val="900"/>
              <a:buNone/>
              <a:defRPr sz="900"/>
            </a:lvl8pPr>
            <a:lvl9pPr lvl="8" algn="ctr" rtl="0">
              <a:lnSpc>
                <a:spcPct val="120000"/>
              </a:lnSpc>
              <a:spcBef>
                <a:spcPts val="375"/>
              </a:spcBef>
              <a:spcAft>
                <a:spcPts val="0"/>
              </a:spcAft>
              <a:buSzPts val="900"/>
              <a:buNone/>
              <a:defRPr sz="900"/>
            </a:lvl9pPr>
          </a:lstStyle>
          <a:p>
            <a:endParaRPr/>
          </a:p>
        </p:txBody>
      </p:sp>
      <p:sp>
        <p:nvSpPr>
          <p:cNvPr id="805" name="Google Shape;805;p2"/>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6" name="Google Shape;806;p2"/>
          <p:cNvSpPr txBox="1">
            <a:spLocks noGrp="1"/>
          </p:cNvSpPr>
          <p:nvPr>
            <p:ph type="ftr" idx="11"/>
          </p:nvPr>
        </p:nvSpPr>
        <p:spPr>
          <a:xfrm>
            <a:off x="2478182" y="246981"/>
            <a:ext cx="30045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7" name="Google Shape;807;p2"/>
          <p:cNvSpPr txBox="1">
            <a:spLocks noGrp="1"/>
          </p:cNvSpPr>
          <p:nvPr>
            <p:ph type="sldNum" idx="12"/>
          </p:nvPr>
        </p:nvSpPr>
        <p:spPr>
          <a:xfrm>
            <a:off x="1434704" y="599230"/>
            <a:ext cx="8019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08" name="Google Shape;808;p2"/>
          <p:cNvCxnSpPr/>
          <p:nvPr/>
        </p:nvCxnSpPr>
        <p:spPr>
          <a:xfrm>
            <a:off x="2316514" y="599230"/>
            <a:ext cx="0" cy="19086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0"/>
        <p:cNvGrpSpPr/>
        <p:nvPr/>
      </p:nvGrpSpPr>
      <p:grpSpPr>
        <a:xfrm>
          <a:off x="0" y="0"/>
          <a:ext cx="0" cy="0"/>
          <a:chOff x="0" y="0"/>
          <a:chExt cx="0" cy="0"/>
        </a:xfrm>
      </p:grpSpPr>
      <p:sp>
        <p:nvSpPr>
          <p:cNvPr id="851" name="Google Shape;851;p11"/>
          <p:cNvSpPr txBox="1">
            <a:spLocks noGrp="1"/>
          </p:cNvSpPr>
          <p:nvPr>
            <p:ph type="title"/>
          </p:nvPr>
        </p:nvSpPr>
        <p:spPr>
          <a:xfrm>
            <a:off x="1535414" y="603668"/>
            <a:ext cx="6479400" cy="794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2" name="Google Shape;852;p11"/>
          <p:cNvSpPr txBox="1">
            <a:spLocks noGrp="1"/>
          </p:cNvSpPr>
          <p:nvPr>
            <p:ph type="body" idx="1"/>
          </p:nvPr>
        </p:nvSpPr>
        <p:spPr>
          <a:xfrm>
            <a:off x="1535412" y="1510452"/>
            <a:ext cx="3079800" cy="25782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53" name="Google Shape;853;p11"/>
          <p:cNvSpPr txBox="1">
            <a:spLocks noGrp="1"/>
          </p:cNvSpPr>
          <p:nvPr>
            <p:ph type="body" idx="2"/>
          </p:nvPr>
        </p:nvSpPr>
        <p:spPr>
          <a:xfrm>
            <a:off x="4935143" y="1510453"/>
            <a:ext cx="3079800" cy="25782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54" name="Google Shape;854;p11"/>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5" name="Google Shape;855;p11"/>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6" name="Google Shape;856;p11"/>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57" name="Google Shape;857;p11"/>
          <p:cNvCxnSpPr/>
          <p:nvPr/>
        </p:nvCxnSpPr>
        <p:spPr>
          <a:xfrm>
            <a:off x="1371687" y="599230"/>
            <a:ext cx="0" cy="8004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8"/>
        <p:cNvGrpSpPr/>
        <p:nvPr/>
      </p:nvGrpSpPr>
      <p:grpSpPr>
        <a:xfrm>
          <a:off x="0" y="0"/>
          <a:ext cx="0" cy="0"/>
          <a:chOff x="0" y="0"/>
          <a:chExt cx="0" cy="0"/>
        </a:xfrm>
      </p:grpSpPr>
      <p:sp>
        <p:nvSpPr>
          <p:cNvPr id="859" name="Google Shape;859;p12"/>
          <p:cNvSpPr txBox="1">
            <a:spLocks noGrp="1"/>
          </p:cNvSpPr>
          <p:nvPr>
            <p:ph type="title"/>
          </p:nvPr>
        </p:nvSpPr>
        <p:spPr>
          <a:xfrm>
            <a:off x="1535413" y="603124"/>
            <a:ext cx="6479400" cy="792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0" name="Google Shape;860;p12"/>
          <p:cNvSpPr txBox="1">
            <a:spLocks noGrp="1"/>
          </p:cNvSpPr>
          <p:nvPr>
            <p:ph type="body" idx="1"/>
          </p:nvPr>
        </p:nvSpPr>
        <p:spPr>
          <a:xfrm>
            <a:off x="1535413" y="1514663"/>
            <a:ext cx="3079800" cy="601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650"/>
              <a:buNone/>
              <a:defRPr sz="1650" b="0" cap="none">
                <a:solidFill>
                  <a:schemeClr val="accent1"/>
                </a:solidFill>
              </a:defRPr>
            </a:lvl1pPr>
            <a:lvl2pPr marL="914400" lvl="1" indent="-228600" algn="l" rtl="0">
              <a:lnSpc>
                <a:spcPct val="120000"/>
              </a:lnSpc>
              <a:spcBef>
                <a:spcPts val="375"/>
              </a:spcBef>
              <a:spcAft>
                <a:spcPts val="0"/>
              </a:spcAft>
              <a:buSzPts val="1125"/>
              <a:buNone/>
              <a:defRPr sz="1125" b="1"/>
            </a:lvl2pPr>
            <a:lvl3pPr marL="1371600" lvl="2" indent="-228600" algn="l" rtl="0">
              <a:lnSpc>
                <a:spcPct val="120000"/>
              </a:lnSpc>
              <a:spcBef>
                <a:spcPts val="375"/>
              </a:spcBef>
              <a:spcAft>
                <a:spcPts val="0"/>
              </a:spcAft>
              <a:buSzPts val="1013"/>
              <a:buNone/>
              <a:defRPr sz="1013" b="1"/>
            </a:lvl3pPr>
            <a:lvl4pPr marL="1828800" lvl="3" indent="-228600" algn="l" rtl="0">
              <a:lnSpc>
                <a:spcPct val="120000"/>
              </a:lnSpc>
              <a:spcBef>
                <a:spcPts val="375"/>
              </a:spcBef>
              <a:spcAft>
                <a:spcPts val="0"/>
              </a:spcAft>
              <a:buSzPts val="900"/>
              <a:buNone/>
              <a:defRPr sz="900" b="1"/>
            </a:lvl4pPr>
            <a:lvl5pPr marL="2286000" lvl="4" indent="-228600" algn="l" rtl="0">
              <a:lnSpc>
                <a:spcPct val="120000"/>
              </a:lnSpc>
              <a:spcBef>
                <a:spcPts val="375"/>
              </a:spcBef>
              <a:spcAft>
                <a:spcPts val="0"/>
              </a:spcAft>
              <a:buSzPts val="900"/>
              <a:buNone/>
              <a:defRPr sz="900" b="1"/>
            </a:lvl5pPr>
            <a:lvl6pPr marL="2743200" lvl="5" indent="-228600" algn="l" rtl="0">
              <a:lnSpc>
                <a:spcPct val="120000"/>
              </a:lnSpc>
              <a:spcBef>
                <a:spcPts val="375"/>
              </a:spcBef>
              <a:spcAft>
                <a:spcPts val="0"/>
              </a:spcAft>
              <a:buSzPts val="900"/>
              <a:buNone/>
              <a:defRPr sz="900" b="1"/>
            </a:lvl6pPr>
            <a:lvl7pPr marL="3200400" lvl="6" indent="-228600" algn="l" rtl="0">
              <a:lnSpc>
                <a:spcPct val="120000"/>
              </a:lnSpc>
              <a:spcBef>
                <a:spcPts val="375"/>
              </a:spcBef>
              <a:spcAft>
                <a:spcPts val="0"/>
              </a:spcAft>
              <a:buSzPts val="900"/>
              <a:buNone/>
              <a:defRPr sz="900" b="1"/>
            </a:lvl7pPr>
            <a:lvl8pPr marL="3657600" lvl="7" indent="-228600" algn="l" rtl="0">
              <a:lnSpc>
                <a:spcPct val="120000"/>
              </a:lnSpc>
              <a:spcBef>
                <a:spcPts val="375"/>
              </a:spcBef>
              <a:spcAft>
                <a:spcPts val="0"/>
              </a:spcAft>
              <a:buSzPts val="900"/>
              <a:buNone/>
              <a:defRPr sz="900" b="1"/>
            </a:lvl8pPr>
            <a:lvl9pPr marL="4114800" lvl="8" indent="-228600" algn="l" rtl="0">
              <a:lnSpc>
                <a:spcPct val="120000"/>
              </a:lnSpc>
              <a:spcBef>
                <a:spcPts val="375"/>
              </a:spcBef>
              <a:spcAft>
                <a:spcPts val="0"/>
              </a:spcAft>
              <a:buSzPts val="900"/>
              <a:buNone/>
              <a:defRPr sz="900" b="1"/>
            </a:lvl9pPr>
          </a:lstStyle>
          <a:p>
            <a:endParaRPr/>
          </a:p>
        </p:txBody>
      </p:sp>
      <p:sp>
        <p:nvSpPr>
          <p:cNvPr id="861" name="Google Shape;861;p12"/>
          <p:cNvSpPr txBox="1">
            <a:spLocks noGrp="1"/>
          </p:cNvSpPr>
          <p:nvPr>
            <p:ph type="body" idx="2"/>
          </p:nvPr>
        </p:nvSpPr>
        <p:spPr>
          <a:xfrm>
            <a:off x="1535413" y="2118203"/>
            <a:ext cx="3079800" cy="198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62" name="Google Shape;862;p12"/>
          <p:cNvSpPr txBox="1">
            <a:spLocks noGrp="1"/>
          </p:cNvSpPr>
          <p:nvPr>
            <p:ph type="body" idx="3"/>
          </p:nvPr>
        </p:nvSpPr>
        <p:spPr>
          <a:xfrm>
            <a:off x="4935143" y="1517253"/>
            <a:ext cx="3079800" cy="601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650"/>
              <a:buNone/>
              <a:defRPr sz="1650" b="0" cap="none">
                <a:solidFill>
                  <a:schemeClr val="accent1"/>
                </a:solidFill>
              </a:defRPr>
            </a:lvl1pPr>
            <a:lvl2pPr marL="914400" lvl="1" indent="-228600" algn="l" rtl="0">
              <a:lnSpc>
                <a:spcPct val="120000"/>
              </a:lnSpc>
              <a:spcBef>
                <a:spcPts val="375"/>
              </a:spcBef>
              <a:spcAft>
                <a:spcPts val="0"/>
              </a:spcAft>
              <a:buSzPts val="1125"/>
              <a:buNone/>
              <a:defRPr sz="1125" b="1"/>
            </a:lvl2pPr>
            <a:lvl3pPr marL="1371600" lvl="2" indent="-228600" algn="l" rtl="0">
              <a:lnSpc>
                <a:spcPct val="120000"/>
              </a:lnSpc>
              <a:spcBef>
                <a:spcPts val="375"/>
              </a:spcBef>
              <a:spcAft>
                <a:spcPts val="0"/>
              </a:spcAft>
              <a:buSzPts val="1013"/>
              <a:buNone/>
              <a:defRPr sz="1013" b="1"/>
            </a:lvl3pPr>
            <a:lvl4pPr marL="1828800" lvl="3" indent="-228600" algn="l" rtl="0">
              <a:lnSpc>
                <a:spcPct val="120000"/>
              </a:lnSpc>
              <a:spcBef>
                <a:spcPts val="375"/>
              </a:spcBef>
              <a:spcAft>
                <a:spcPts val="0"/>
              </a:spcAft>
              <a:buSzPts val="900"/>
              <a:buNone/>
              <a:defRPr sz="900" b="1"/>
            </a:lvl4pPr>
            <a:lvl5pPr marL="2286000" lvl="4" indent="-228600" algn="l" rtl="0">
              <a:lnSpc>
                <a:spcPct val="120000"/>
              </a:lnSpc>
              <a:spcBef>
                <a:spcPts val="375"/>
              </a:spcBef>
              <a:spcAft>
                <a:spcPts val="0"/>
              </a:spcAft>
              <a:buSzPts val="900"/>
              <a:buNone/>
              <a:defRPr sz="900" b="1"/>
            </a:lvl5pPr>
            <a:lvl6pPr marL="2743200" lvl="5" indent="-228600" algn="l" rtl="0">
              <a:lnSpc>
                <a:spcPct val="120000"/>
              </a:lnSpc>
              <a:spcBef>
                <a:spcPts val="375"/>
              </a:spcBef>
              <a:spcAft>
                <a:spcPts val="0"/>
              </a:spcAft>
              <a:buSzPts val="900"/>
              <a:buNone/>
              <a:defRPr sz="900" b="1"/>
            </a:lvl6pPr>
            <a:lvl7pPr marL="3200400" lvl="6" indent="-228600" algn="l" rtl="0">
              <a:lnSpc>
                <a:spcPct val="120000"/>
              </a:lnSpc>
              <a:spcBef>
                <a:spcPts val="375"/>
              </a:spcBef>
              <a:spcAft>
                <a:spcPts val="0"/>
              </a:spcAft>
              <a:buSzPts val="900"/>
              <a:buNone/>
              <a:defRPr sz="900" b="1"/>
            </a:lvl7pPr>
            <a:lvl8pPr marL="3657600" lvl="7" indent="-228600" algn="l" rtl="0">
              <a:lnSpc>
                <a:spcPct val="120000"/>
              </a:lnSpc>
              <a:spcBef>
                <a:spcPts val="375"/>
              </a:spcBef>
              <a:spcAft>
                <a:spcPts val="0"/>
              </a:spcAft>
              <a:buSzPts val="900"/>
              <a:buNone/>
              <a:defRPr sz="900" b="1"/>
            </a:lvl8pPr>
            <a:lvl9pPr marL="4114800" lvl="8" indent="-228600" algn="l" rtl="0">
              <a:lnSpc>
                <a:spcPct val="120000"/>
              </a:lnSpc>
              <a:spcBef>
                <a:spcPts val="375"/>
              </a:spcBef>
              <a:spcAft>
                <a:spcPts val="0"/>
              </a:spcAft>
              <a:buSzPts val="900"/>
              <a:buNone/>
              <a:defRPr sz="900" b="1"/>
            </a:lvl9pPr>
          </a:lstStyle>
          <a:p>
            <a:endParaRPr/>
          </a:p>
        </p:txBody>
      </p:sp>
      <p:sp>
        <p:nvSpPr>
          <p:cNvPr id="863" name="Google Shape;863;p12"/>
          <p:cNvSpPr txBox="1">
            <a:spLocks noGrp="1"/>
          </p:cNvSpPr>
          <p:nvPr>
            <p:ph type="body" idx="4"/>
          </p:nvPr>
        </p:nvSpPr>
        <p:spPr>
          <a:xfrm>
            <a:off x="4935143" y="2116119"/>
            <a:ext cx="3079800" cy="19779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64" name="Google Shape;864;p12"/>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5" name="Google Shape;865;p12"/>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6" name="Google Shape;866;p12"/>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67" name="Google Shape;867;p12"/>
          <p:cNvCxnSpPr/>
          <p:nvPr/>
        </p:nvCxnSpPr>
        <p:spPr>
          <a:xfrm>
            <a:off x="1371687" y="599230"/>
            <a:ext cx="0" cy="8004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8"/>
        <p:cNvGrpSpPr/>
        <p:nvPr/>
      </p:nvGrpSpPr>
      <p:grpSpPr>
        <a:xfrm>
          <a:off x="0" y="0"/>
          <a:ext cx="0" cy="0"/>
          <a:chOff x="0" y="0"/>
          <a:chExt cx="0" cy="0"/>
        </a:xfrm>
      </p:grpSpPr>
      <p:sp>
        <p:nvSpPr>
          <p:cNvPr id="869" name="Google Shape;869;p13"/>
          <p:cNvSpPr txBox="1">
            <a:spLocks noGrp="1"/>
          </p:cNvSpPr>
          <p:nvPr>
            <p:ph type="title"/>
          </p:nvPr>
        </p:nvSpPr>
        <p:spPr>
          <a:xfrm>
            <a:off x="1535357" y="599230"/>
            <a:ext cx="2329500" cy="1685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Font typeface="Palatino Linotype"/>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0" name="Google Shape;870;p13"/>
          <p:cNvSpPr txBox="1">
            <a:spLocks noGrp="1"/>
          </p:cNvSpPr>
          <p:nvPr>
            <p:ph type="body" idx="1"/>
          </p:nvPr>
        </p:nvSpPr>
        <p:spPr>
          <a:xfrm>
            <a:off x="4186656" y="599230"/>
            <a:ext cx="3828300" cy="3494100"/>
          </a:xfrm>
          <a:prstGeom prst="rect">
            <a:avLst/>
          </a:prstGeom>
          <a:noFill/>
          <a:ln>
            <a:noFill/>
          </a:ln>
        </p:spPr>
        <p:txBody>
          <a:bodyPr spcFirstLastPara="1" wrap="square" lIns="91425" tIns="45700" rIns="91425" bIns="45700" anchor="ctr"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71" name="Google Shape;871;p13"/>
          <p:cNvSpPr txBox="1">
            <a:spLocks noGrp="1"/>
          </p:cNvSpPr>
          <p:nvPr>
            <p:ph type="body" idx="2"/>
          </p:nvPr>
        </p:nvSpPr>
        <p:spPr>
          <a:xfrm>
            <a:off x="1535413" y="2404119"/>
            <a:ext cx="2331000" cy="16860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750"/>
              </a:spcBef>
              <a:spcAft>
                <a:spcPts val="0"/>
              </a:spcAft>
              <a:buSzPts val="1200"/>
              <a:buNone/>
              <a:defRPr sz="1200"/>
            </a:lvl1pPr>
            <a:lvl2pPr marL="914400" lvl="1" indent="-228600" algn="l" rtl="0">
              <a:lnSpc>
                <a:spcPct val="120000"/>
              </a:lnSpc>
              <a:spcBef>
                <a:spcPts val="375"/>
              </a:spcBef>
              <a:spcAft>
                <a:spcPts val="0"/>
              </a:spcAft>
              <a:buSzPts val="788"/>
              <a:buNone/>
              <a:defRPr sz="788"/>
            </a:lvl2pPr>
            <a:lvl3pPr marL="1371600" lvl="2" indent="-228600" algn="l" rtl="0">
              <a:lnSpc>
                <a:spcPct val="120000"/>
              </a:lnSpc>
              <a:spcBef>
                <a:spcPts val="375"/>
              </a:spcBef>
              <a:spcAft>
                <a:spcPts val="0"/>
              </a:spcAft>
              <a:buSzPts val="675"/>
              <a:buNone/>
              <a:defRPr sz="675"/>
            </a:lvl3pPr>
            <a:lvl4pPr marL="1828800" lvl="3" indent="-228600" algn="l" rtl="0">
              <a:lnSpc>
                <a:spcPct val="120000"/>
              </a:lnSpc>
              <a:spcBef>
                <a:spcPts val="375"/>
              </a:spcBef>
              <a:spcAft>
                <a:spcPts val="0"/>
              </a:spcAft>
              <a:buSzPts val="563"/>
              <a:buNone/>
              <a:defRPr sz="563"/>
            </a:lvl4pPr>
            <a:lvl5pPr marL="2286000" lvl="4" indent="-228600" algn="l" rtl="0">
              <a:lnSpc>
                <a:spcPct val="120000"/>
              </a:lnSpc>
              <a:spcBef>
                <a:spcPts val="375"/>
              </a:spcBef>
              <a:spcAft>
                <a:spcPts val="0"/>
              </a:spcAft>
              <a:buSzPts val="563"/>
              <a:buNone/>
              <a:defRPr sz="563"/>
            </a:lvl5pPr>
            <a:lvl6pPr marL="2743200" lvl="5" indent="-228600" algn="l" rtl="0">
              <a:lnSpc>
                <a:spcPct val="120000"/>
              </a:lnSpc>
              <a:spcBef>
                <a:spcPts val="375"/>
              </a:spcBef>
              <a:spcAft>
                <a:spcPts val="0"/>
              </a:spcAft>
              <a:buSzPts val="563"/>
              <a:buNone/>
              <a:defRPr sz="563"/>
            </a:lvl6pPr>
            <a:lvl7pPr marL="3200400" lvl="6" indent="-228600" algn="l" rtl="0">
              <a:lnSpc>
                <a:spcPct val="120000"/>
              </a:lnSpc>
              <a:spcBef>
                <a:spcPts val="375"/>
              </a:spcBef>
              <a:spcAft>
                <a:spcPts val="0"/>
              </a:spcAft>
              <a:buSzPts val="563"/>
              <a:buNone/>
              <a:defRPr sz="563"/>
            </a:lvl7pPr>
            <a:lvl8pPr marL="3657600" lvl="7" indent="-228600" algn="l" rtl="0">
              <a:lnSpc>
                <a:spcPct val="120000"/>
              </a:lnSpc>
              <a:spcBef>
                <a:spcPts val="375"/>
              </a:spcBef>
              <a:spcAft>
                <a:spcPts val="0"/>
              </a:spcAft>
              <a:buSzPts val="563"/>
              <a:buNone/>
              <a:defRPr sz="563"/>
            </a:lvl8pPr>
            <a:lvl9pPr marL="4114800" lvl="8" indent="-228600" algn="l" rtl="0">
              <a:lnSpc>
                <a:spcPct val="120000"/>
              </a:lnSpc>
              <a:spcBef>
                <a:spcPts val="375"/>
              </a:spcBef>
              <a:spcAft>
                <a:spcPts val="0"/>
              </a:spcAft>
              <a:buSzPts val="563"/>
              <a:buNone/>
              <a:defRPr sz="563"/>
            </a:lvl9pPr>
          </a:lstStyle>
          <a:p>
            <a:endParaRPr/>
          </a:p>
        </p:txBody>
      </p:sp>
      <p:sp>
        <p:nvSpPr>
          <p:cNvPr id="872" name="Google Shape;872;p13"/>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3" name="Google Shape;873;p13"/>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4" name="Google Shape;874;p13"/>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75" name="Google Shape;875;p13"/>
          <p:cNvCxnSpPr/>
          <p:nvPr/>
        </p:nvCxnSpPr>
        <p:spPr>
          <a:xfrm>
            <a:off x="1371687" y="599230"/>
            <a:ext cx="0" cy="16854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6"/>
        <p:cNvGrpSpPr/>
        <p:nvPr/>
      </p:nvGrpSpPr>
      <p:grpSpPr>
        <a:xfrm>
          <a:off x="0" y="0"/>
          <a:ext cx="0" cy="0"/>
          <a:chOff x="0" y="0"/>
          <a:chExt cx="0" cy="0"/>
        </a:xfrm>
      </p:grpSpPr>
      <p:grpSp>
        <p:nvGrpSpPr>
          <p:cNvPr id="877" name="Google Shape;877;p14"/>
          <p:cNvGrpSpPr/>
          <p:nvPr/>
        </p:nvGrpSpPr>
        <p:grpSpPr>
          <a:xfrm>
            <a:off x="4996502" y="361629"/>
            <a:ext cx="3511500" cy="3861900"/>
            <a:chOff x="4996501" y="482171"/>
            <a:chExt cx="3511500" cy="5149200"/>
          </a:xfrm>
        </p:grpSpPr>
        <p:sp>
          <p:nvSpPr>
            <p:cNvPr id="878" name="Google Shape;878;p14"/>
            <p:cNvSpPr/>
            <p:nvPr/>
          </p:nvSpPr>
          <p:spPr>
            <a:xfrm>
              <a:off x="4996501" y="482171"/>
              <a:ext cx="3511500" cy="5149200"/>
            </a:xfrm>
            <a:prstGeom prst="rect">
              <a:avLst/>
            </a:prstGeom>
            <a:gradFill>
              <a:gsLst>
                <a:gs pos="0">
                  <a:srgbClr val="1A1814"/>
                </a:gs>
                <a:gs pos="100000">
                  <a:srgbClr val="1A1814"/>
                </a:gs>
              </a:gsLst>
              <a:lin ang="5400012" scaled="0"/>
            </a:gradFill>
            <a:ln>
              <a:noFill/>
            </a:ln>
            <a:effectLst>
              <a:outerShdw blurRad="127000" dist="228600" dir="4740000" sx="98000" sy="98000" algn="tl" rotWithShape="0">
                <a:srgbClr val="000000">
                  <a:alpha val="3373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5312152" y="812506"/>
              <a:ext cx="2883000" cy="4479300"/>
            </a:xfrm>
            <a:prstGeom prst="rect">
              <a:avLst/>
            </a:prstGeom>
            <a:gradFill>
              <a:gsLst>
                <a:gs pos="0">
                  <a:srgbClr val="DADADA"/>
                </a:gs>
                <a:gs pos="100000">
                  <a:srgbClr val="FFFFFE"/>
                </a:gs>
              </a:gsLst>
              <a:lin ang="16200038" scaled="0"/>
            </a:gradFill>
            <a:ln w="50800" cap="flat" cmpd="sng">
              <a:solidFill>
                <a:srgbClr val="191919"/>
              </a:solidFill>
              <a:prstDash val="solid"/>
              <a:miter lim="800000"/>
              <a:headEnd type="none" w="sm" len="sm"/>
              <a:tailEnd type="none" w="sm" len="sm"/>
            </a:ln>
            <a:effectLst>
              <a:innerShdw blurRad="63500" dist="88900" dir="14100000">
                <a:srgbClr val="000000">
                  <a:alpha val="30000"/>
                </a:srgb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14"/>
          <p:cNvSpPr txBox="1">
            <a:spLocks noGrp="1"/>
          </p:cNvSpPr>
          <p:nvPr>
            <p:ph type="title"/>
          </p:nvPr>
        </p:nvSpPr>
        <p:spPr>
          <a:xfrm>
            <a:off x="1536201" y="847135"/>
            <a:ext cx="3153000" cy="1372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Palatino Linotyp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1" name="Google Shape;881;p14"/>
          <p:cNvSpPr>
            <a:spLocks noGrp="1"/>
          </p:cNvSpPr>
          <p:nvPr>
            <p:ph type="pic" idx="2"/>
          </p:nvPr>
        </p:nvSpPr>
        <p:spPr>
          <a:xfrm>
            <a:off x="5640128" y="841908"/>
            <a:ext cx="2235000" cy="2899800"/>
          </a:xfrm>
          <a:prstGeom prst="rect">
            <a:avLst/>
          </a:prstGeom>
          <a:solidFill>
            <a:srgbClr val="D8D8D8"/>
          </a:solidFill>
          <a:ln>
            <a:noFill/>
          </a:ln>
        </p:spPr>
      </p:sp>
      <p:sp>
        <p:nvSpPr>
          <p:cNvPr id="882" name="Google Shape;882;p14"/>
          <p:cNvSpPr txBox="1">
            <a:spLocks noGrp="1"/>
          </p:cNvSpPr>
          <p:nvPr>
            <p:ph type="body" idx="1"/>
          </p:nvPr>
        </p:nvSpPr>
        <p:spPr>
          <a:xfrm>
            <a:off x="1535413" y="2359494"/>
            <a:ext cx="3148500" cy="150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750"/>
              </a:spcBef>
              <a:spcAft>
                <a:spcPts val="0"/>
              </a:spcAft>
              <a:buSzPts val="1350"/>
              <a:buNone/>
              <a:defRPr sz="1350"/>
            </a:lvl1pPr>
            <a:lvl2pPr marL="914400" lvl="1" indent="-228600" algn="l" rtl="0">
              <a:lnSpc>
                <a:spcPct val="120000"/>
              </a:lnSpc>
              <a:spcBef>
                <a:spcPts val="375"/>
              </a:spcBef>
              <a:spcAft>
                <a:spcPts val="0"/>
              </a:spcAft>
              <a:buSzPts val="788"/>
              <a:buNone/>
              <a:defRPr sz="788"/>
            </a:lvl2pPr>
            <a:lvl3pPr marL="1371600" lvl="2" indent="-228600" algn="l" rtl="0">
              <a:lnSpc>
                <a:spcPct val="120000"/>
              </a:lnSpc>
              <a:spcBef>
                <a:spcPts val="375"/>
              </a:spcBef>
              <a:spcAft>
                <a:spcPts val="0"/>
              </a:spcAft>
              <a:buSzPts val="675"/>
              <a:buNone/>
              <a:defRPr sz="675"/>
            </a:lvl3pPr>
            <a:lvl4pPr marL="1828800" lvl="3" indent="-228600" algn="l" rtl="0">
              <a:lnSpc>
                <a:spcPct val="120000"/>
              </a:lnSpc>
              <a:spcBef>
                <a:spcPts val="375"/>
              </a:spcBef>
              <a:spcAft>
                <a:spcPts val="0"/>
              </a:spcAft>
              <a:buSzPts val="563"/>
              <a:buNone/>
              <a:defRPr sz="563"/>
            </a:lvl4pPr>
            <a:lvl5pPr marL="2286000" lvl="4" indent="-228600" algn="l" rtl="0">
              <a:lnSpc>
                <a:spcPct val="120000"/>
              </a:lnSpc>
              <a:spcBef>
                <a:spcPts val="375"/>
              </a:spcBef>
              <a:spcAft>
                <a:spcPts val="0"/>
              </a:spcAft>
              <a:buSzPts val="563"/>
              <a:buNone/>
              <a:defRPr sz="563"/>
            </a:lvl5pPr>
            <a:lvl6pPr marL="2743200" lvl="5" indent="-228600" algn="l" rtl="0">
              <a:lnSpc>
                <a:spcPct val="120000"/>
              </a:lnSpc>
              <a:spcBef>
                <a:spcPts val="375"/>
              </a:spcBef>
              <a:spcAft>
                <a:spcPts val="0"/>
              </a:spcAft>
              <a:buSzPts val="563"/>
              <a:buNone/>
              <a:defRPr sz="563"/>
            </a:lvl6pPr>
            <a:lvl7pPr marL="3200400" lvl="6" indent="-228600" algn="l" rtl="0">
              <a:lnSpc>
                <a:spcPct val="120000"/>
              </a:lnSpc>
              <a:spcBef>
                <a:spcPts val="375"/>
              </a:spcBef>
              <a:spcAft>
                <a:spcPts val="0"/>
              </a:spcAft>
              <a:buSzPts val="563"/>
              <a:buNone/>
              <a:defRPr sz="563"/>
            </a:lvl7pPr>
            <a:lvl8pPr marL="3657600" lvl="7" indent="-228600" algn="l" rtl="0">
              <a:lnSpc>
                <a:spcPct val="120000"/>
              </a:lnSpc>
              <a:spcBef>
                <a:spcPts val="375"/>
              </a:spcBef>
              <a:spcAft>
                <a:spcPts val="0"/>
              </a:spcAft>
              <a:buSzPts val="563"/>
              <a:buNone/>
              <a:defRPr sz="563"/>
            </a:lvl8pPr>
            <a:lvl9pPr marL="4114800" lvl="8" indent="-228600" algn="l" rtl="0">
              <a:lnSpc>
                <a:spcPct val="120000"/>
              </a:lnSpc>
              <a:spcBef>
                <a:spcPts val="375"/>
              </a:spcBef>
              <a:spcAft>
                <a:spcPts val="0"/>
              </a:spcAft>
              <a:buSzPts val="563"/>
              <a:buNone/>
              <a:defRPr sz="563"/>
            </a:lvl9pPr>
          </a:lstStyle>
          <a:p>
            <a:endParaRPr/>
          </a:p>
        </p:txBody>
      </p:sp>
      <p:sp>
        <p:nvSpPr>
          <p:cNvPr id="883" name="Google Shape;883;p14"/>
          <p:cNvSpPr txBox="1">
            <a:spLocks noGrp="1"/>
          </p:cNvSpPr>
          <p:nvPr>
            <p:ph type="dt" idx="10"/>
          </p:nvPr>
        </p:nvSpPr>
        <p:spPr>
          <a:xfrm>
            <a:off x="1535412" y="4102393"/>
            <a:ext cx="3153600" cy="240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4" name="Google Shape;884;p14"/>
          <p:cNvSpPr txBox="1">
            <a:spLocks noGrp="1"/>
          </p:cNvSpPr>
          <p:nvPr>
            <p:ph type="ftr" idx="11"/>
          </p:nvPr>
        </p:nvSpPr>
        <p:spPr>
          <a:xfrm>
            <a:off x="1536253" y="238981"/>
            <a:ext cx="3152700" cy="240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5" name="Google Shape;885;p14"/>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86" name="Google Shape;886;p14"/>
          <p:cNvCxnSpPr/>
          <p:nvPr/>
        </p:nvCxnSpPr>
        <p:spPr>
          <a:xfrm>
            <a:off x="1371687" y="599230"/>
            <a:ext cx="0" cy="16209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7"/>
        <p:cNvGrpSpPr/>
        <p:nvPr/>
      </p:nvGrpSpPr>
      <p:grpSpPr>
        <a:xfrm>
          <a:off x="0" y="0"/>
          <a:ext cx="0" cy="0"/>
          <a:chOff x="0" y="0"/>
          <a:chExt cx="0" cy="0"/>
        </a:xfrm>
      </p:grpSpPr>
      <p:sp>
        <p:nvSpPr>
          <p:cNvPr id="888" name="Google Shape;888;p15"/>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9" name="Google Shape;889;p15"/>
          <p:cNvSpPr txBox="1">
            <a:spLocks noGrp="1"/>
          </p:cNvSpPr>
          <p:nvPr>
            <p:ph type="body" idx="1"/>
          </p:nvPr>
        </p:nvSpPr>
        <p:spPr>
          <a:xfrm rot="5400000">
            <a:off x="3481085" y="-433850"/>
            <a:ext cx="2588100" cy="64794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90" name="Google Shape;890;p15"/>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1" name="Google Shape;891;p15"/>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2" name="Google Shape;892;p15"/>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93" name="Google Shape;893;p15"/>
          <p:cNvCxnSpPr/>
          <p:nvPr/>
        </p:nvCxnSpPr>
        <p:spPr>
          <a:xfrm>
            <a:off x="1371687" y="599230"/>
            <a:ext cx="0" cy="8004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4"/>
        <p:cNvGrpSpPr/>
        <p:nvPr/>
      </p:nvGrpSpPr>
      <p:grpSpPr>
        <a:xfrm>
          <a:off x="0" y="0"/>
          <a:ext cx="0" cy="0"/>
          <a:chOff x="0" y="0"/>
          <a:chExt cx="0" cy="0"/>
        </a:xfrm>
      </p:grpSpPr>
      <p:sp>
        <p:nvSpPr>
          <p:cNvPr id="895" name="Google Shape;895;p16"/>
          <p:cNvSpPr txBox="1">
            <a:spLocks noGrp="1"/>
          </p:cNvSpPr>
          <p:nvPr>
            <p:ph type="title"/>
          </p:nvPr>
        </p:nvSpPr>
        <p:spPr>
          <a:xfrm rot="5400000">
            <a:off x="5752906" y="1826002"/>
            <a:ext cx="3433200" cy="1103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Palatino Linotype"/>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6" name="Google Shape;896;p16"/>
          <p:cNvSpPr txBox="1">
            <a:spLocks noGrp="1"/>
          </p:cNvSpPr>
          <p:nvPr>
            <p:ph type="body" idx="1"/>
          </p:nvPr>
        </p:nvSpPr>
        <p:spPr>
          <a:xfrm rot="5400000">
            <a:off x="2423386" y="-227048"/>
            <a:ext cx="3433200" cy="52092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97" name="Google Shape;897;p16"/>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8" name="Google Shape;898;p16"/>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9" name="Google Shape;899;p16"/>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900" name="Google Shape;900;p16"/>
          <p:cNvCxnSpPr/>
          <p:nvPr/>
        </p:nvCxnSpPr>
        <p:spPr>
          <a:xfrm rot="10800000">
            <a:off x="6918034" y="539455"/>
            <a:ext cx="1096800"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7"/>
        <p:cNvGrpSpPr/>
        <p:nvPr/>
      </p:nvGrpSpPr>
      <p:grpSpPr>
        <a:xfrm>
          <a:off x="0" y="0"/>
          <a:ext cx="0" cy="0"/>
          <a:chOff x="0" y="0"/>
          <a:chExt cx="0" cy="0"/>
        </a:xfrm>
      </p:grpSpPr>
      <p:sp>
        <p:nvSpPr>
          <p:cNvPr id="908" name="Google Shape;908;p1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9" name="Google Shape;909;p1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910" name="Google Shape;910;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1" name="Google Shape;911;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2" name="Google Shape;912;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3"/>
        <p:cNvGrpSpPr/>
        <p:nvPr/>
      </p:nvGrpSpPr>
      <p:grpSpPr>
        <a:xfrm>
          <a:off x="0" y="0"/>
          <a:ext cx="0" cy="0"/>
          <a:chOff x="0" y="0"/>
          <a:chExt cx="0" cy="0"/>
        </a:xfrm>
      </p:grpSpPr>
      <p:sp>
        <p:nvSpPr>
          <p:cNvPr id="914" name="Google Shape;914;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5" name="Google Shape;915;p19"/>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16" name="Google Shape;916;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7" name="Google Shape;917;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8" name="Google Shape;918;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9"/>
        <p:cNvGrpSpPr/>
        <p:nvPr/>
      </p:nvGrpSpPr>
      <p:grpSpPr>
        <a:xfrm>
          <a:off x="0" y="0"/>
          <a:ext cx="0" cy="0"/>
          <a:chOff x="0" y="0"/>
          <a:chExt cx="0" cy="0"/>
        </a:xfrm>
      </p:grpSpPr>
      <p:sp>
        <p:nvSpPr>
          <p:cNvPr id="920" name="Google Shape;920;p20"/>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1" name="Google Shape;921;p20"/>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922" name="Google Shape;922;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3" name="Google Shape;923;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4" name="Google Shape;924;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5"/>
        <p:cNvGrpSpPr/>
        <p:nvPr/>
      </p:nvGrpSpPr>
      <p:grpSpPr>
        <a:xfrm>
          <a:off x="0" y="0"/>
          <a:ext cx="0" cy="0"/>
          <a:chOff x="0" y="0"/>
          <a:chExt cx="0" cy="0"/>
        </a:xfrm>
      </p:grpSpPr>
      <p:sp>
        <p:nvSpPr>
          <p:cNvPr id="926" name="Google Shape;926;p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7" name="Google Shape;927;p21"/>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28" name="Google Shape;928;p21"/>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29" name="Google Shape;929;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0" name="Google Shape;930;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1" name="Google Shape;931;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9"/>
        <p:cNvGrpSpPr/>
        <p:nvPr/>
      </p:nvGrpSpPr>
      <p:grpSpPr>
        <a:xfrm>
          <a:off x="0" y="0"/>
          <a:ext cx="0" cy="0"/>
          <a:chOff x="0" y="0"/>
          <a:chExt cx="0" cy="0"/>
        </a:xfrm>
      </p:grpSpPr>
      <p:sp>
        <p:nvSpPr>
          <p:cNvPr id="810" name="Google Shape;810;p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90000"/>
              </a:lnSpc>
              <a:spcBef>
                <a:spcPts val="0"/>
              </a:spcBef>
              <a:spcAft>
                <a:spcPts val="0"/>
              </a:spcAft>
              <a:buClr>
                <a:schemeClr val="dk1"/>
              </a:buClr>
              <a:buSzPts val="4200"/>
              <a:buFont typeface="Palatino Linotype"/>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11" name="Google Shape;811;p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2" name="Google Shape;812;p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20000"/>
              </a:lnSpc>
              <a:spcBef>
                <a:spcPts val="0"/>
              </a:spcBef>
              <a:spcAft>
                <a:spcPts val="0"/>
              </a:spcAft>
              <a:buSzPts val="1800"/>
              <a:buChar char="●"/>
              <a:defRPr/>
            </a:lvl1pPr>
            <a:lvl2pPr marL="914400" lvl="1" indent="-317500" algn="l" rtl="0">
              <a:lnSpc>
                <a:spcPct val="120000"/>
              </a:lnSpc>
              <a:spcBef>
                <a:spcPts val="0"/>
              </a:spcBef>
              <a:spcAft>
                <a:spcPts val="0"/>
              </a:spcAft>
              <a:buSzPts val="1400"/>
              <a:buChar char="○"/>
              <a:defRPr/>
            </a:lvl2pPr>
            <a:lvl3pPr marL="1371600" lvl="2" indent="-317500" algn="l" rtl="0">
              <a:lnSpc>
                <a:spcPct val="120000"/>
              </a:lnSpc>
              <a:spcBef>
                <a:spcPts val="0"/>
              </a:spcBef>
              <a:spcAft>
                <a:spcPts val="0"/>
              </a:spcAft>
              <a:buSzPts val="1400"/>
              <a:buChar char="■"/>
              <a:defRPr/>
            </a:lvl3pPr>
            <a:lvl4pPr marL="1828800" lvl="3" indent="-317500" algn="l" rtl="0">
              <a:lnSpc>
                <a:spcPct val="120000"/>
              </a:lnSpc>
              <a:spcBef>
                <a:spcPts val="0"/>
              </a:spcBef>
              <a:spcAft>
                <a:spcPts val="0"/>
              </a:spcAft>
              <a:buSzPts val="1400"/>
              <a:buChar char="●"/>
              <a:defRPr/>
            </a:lvl4pPr>
            <a:lvl5pPr marL="2286000" lvl="4" indent="-317500" algn="l" rtl="0">
              <a:lnSpc>
                <a:spcPct val="120000"/>
              </a:lnSpc>
              <a:spcBef>
                <a:spcPts val="0"/>
              </a:spcBef>
              <a:spcAft>
                <a:spcPts val="0"/>
              </a:spcAft>
              <a:buSzPts val="1400"/>
              <a:buChar char="○"/>
              <a:defRPr/>
            </a:lvl5pPr>
            <a:lvl6pPr marL="2743200" lvl="5" indent="-317500" algn="l" rtl="0">
              <a:lnSpc>
                <a:spcPct val="120000"/>
              </a:lnSpc>
              <a:spcBef>
                <a:spcPts val="0"/>
              </a:spcBef>
              <a:spcAft>
                <a:spcPts val="0"/>
              </a:spcAft>
              <a:buSzPts val="1400"/>
              <a:buChar char="■"/>
              <a:defRPr/>
            </a:lvl6pPr>
            <a:lvl7pPr marL="3200400" lvl="6" indent="-317500" algn="l" rtl="0">
              <a:lnSpc>
                <a:spcPct val="120000"/>
              </a:lnSpc>
              <a:spcBef>
                <a:spcPts val="0"/>
              </a:spcBef>
              <a:spcAft>
                <a:spcPts val="0"/>
              </a:spcAft>
              <a:buSzPts val="1400"/>
              <a:buChar char="●"/>
              <a:defRPr/>
            </a:lvl7pPr>
            <a:lvl8pPr marL="3657600" lvl="7" indent="-317500" algn="l" rtl="0">
              <a:lnSpc>
                <a:spcPct val="120000"/>
              </a:lnSpc>
              <a:spcBef>
                <a:spcPts val="0"/>
              </a:spcBef>
              <a:spcAft>
                <a:spcPts val="0"/>
              </a:spcAft>
              <a:buSzPts val="1400"/>
              <a:buChar char="○"/>
              <a:defRPr/>
            </a:lvl8pPr>
            <a:lvl9pPr marL="4114800" lvl="8" indent="-317500" algn="l" rtl="0">
              <a:lnSpc>
                <a:spcPct val="120000"/>
              </a:lnSpc>
              <a:spcBef>
                <a:spcPts val="0"/>
              </a:spcBef>
              <a:spcAft>
                <a:spcPts val="0"/>
              </a:spcAft>
              <a:buSzPts val="1400"/>
              <a:buChar char="■"/>
              <a:defRPr/>
            </a:lvl9pPr>
          </a:lstStyle>
          <a:p>
            <a:endParaRPr/>
          </a:p>
        </p:txBody>
      </p:sp>
      <p:sp>
        <p:nvSpPr>
          <p:cNvPr id="813" name="Google Shape;8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2"/>
        <p:cNvGrpSpPr/>
        <p:nvPr/>
      </p:nvGrpSpPr>
      <p:grpSpPr>
        <a:xfrm>
          <a:off x="0" y="0"/>
          <a:ext cx="0" cy="0"/>
          <a:chOff x="0" y="0"/>
          <a:chExt cx="0" cy="0"/>
        </a:xfrm>
      </p:grpSpPr>
      <p:sp>
        <p:nvSpPr>
          <p:cNvPr id="933" name="Google Shape;933;p22"/>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4" name="Google Shape;934;p22"/>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935" name="Google Shape;935;p22"/>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36" name="Google Shape;936;p22"/>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937" name="Google Shape;937;p22"/>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38" name="Google Shape;938;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9" name="Google Shape;939;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0" name="Google Shape;940;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1"/>
        <p:cNvGrpSpPr/>
        <p:nvPr/>
      </p:nvGrpSpPr>
      <p:grpSpPr>
        <a:xfrm>
          <a:off x="0" y="0"/>
          <a:ext cx="0" cy="0"/>
          <a:chOff x="0" y="0"/>
          <a:chExt cx="0" cy="0"/>
        </a:xfrm>
      </p:grpSpPr>
      <p:sp>
        <p:nvSpPr>
          <p:cNvPr id="942" name="Google Shape;942;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3" name="Google Shape;943;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4" name="Google Shape;944;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5" name="Google Shape;945;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6"/>
        <p:cNvGrpSpPr/>
        <p:nvPr/>
      </p:nvGrpSpPr>
      <p:grpSpPr>
        <a:xfrm>
          <a:off x="0" y="0"/>
          <a:ext cx="0" cy="0"/>
          <a:chOff x="0" y="0"/>
          <a:chExt cx="0" cy="0"/>
        </a:xfrm>
      </p:grpSpPr>
      <p:sp>
        <p:nvSpPr>
          <p:cNvPr id="947" name="Google Shape;947;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8" name="Google Shape;948;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9" name="Google Shape;949;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0"/>
        <p:cNvGrpSpPr/>
        <p:nvPr/>
      </p:nvGrpSpPr>
      <p:grpSpPr>
        <a:xfrm>
          <a:off x="0" y="0"/>
          <a:ext cx="0" cy="0"/>
          <a:chOff x="0" y="0"/>
          <a:chExt cx="0" cy="0"/>
        </a:xfrm>
      </p:grpSpPr>
      <p:sp>
        <p:nvSpPr>
          <p:cNvPr id="951" name="Google Shape;951;p25"/>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2" name="Google Shape;952;p25"/>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953" name="Google Shape;953;p25"/>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954" name="Google Shape;954;p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5" name="Google Shape;955;p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6" name="Google Shape;956;p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7"/>
        <p:cNvGrpSpPr/>
        <p:nvPr/>
      </p:nvGrpSpPr>
      <p:grpSpPr>
        <a:xfrm>
          <a:off x="0" y="0"/>
          <a:ext cx="0" cy="0"/>
          <a:chOff x="0" y="0"/>
          <a:chExt cx="0" cy="0"/>
        </a:xfrm>
      </p:grpSpPr>
      <p:sp>
        <p:nvSpPr>
          <p:cNvPr id="958" name="Google Shape;958;p26"/>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9" name="Google Shape;959;p26"/>
          <p:cNvSpPr>
            <a:spLocks noGrp="1"/>
          </p:cNvSpPr>
          <p:nvPr>
            <p:ph type="pic" idx="2"/>
          </p:nvPr>
        </p:nvSpPr>
        <p:spPr>
          <a:xfrm>
            <a:off x="3887391" y="740569"/>
            <a:ext cx="4629300" cy="3655200"/>
          </a:xfrm>
          <a:prstGeom prst="rect">
            <a:avLst/>
          </a:prstGeom>
          <a:noFill/>
          <a:ln>
            <a:noFill/>
          </a:ln>
        </p:spPr>
      </p:sp>
      <p:sp>
        <p:nvSpPr>
          <p:cNvPr id="960" name="Google Shape;960;p26"/>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961" name="Google Shape;961;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2" name="Google Shape;962;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3" name="Google Shape;963;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4"/>
        <p:cNvGrpSpPr/>
        <p:nvPr/>
      </p:nvGrpSpPr>
      <p:grpSpPr>
        <a:xfrm>
          <a:off x="0" y="0"/>
          <a:ext cx="0" cy="0"/>
          <a:chOff x="0" y="0"/>
          <a:chExt cx="0" cy="0"/>
        </a:xfrm>
      </p:grpSpPr>
      <p:sp>
        <p:nvSpPr>
          <p:cNvPr id="965" name="Google Shape;965;p2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6" name="Google Shape;966;p27"/>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67" name="Google Shape;967;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8" name="Google Shape;968;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9" name="Google Shape;969;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0"/>
        <p:cNvGrpSpPr/>
        <p:nvPr/>
      </p:nvGrpSpPr>
      <p:grpSpPr>
        <a:xfrm>
          <a:off x="0" y="0"/>
          <a:ext cx="0" cy="0"/>
          <a:chOff x="0" y="0"/>
          <a:chExt cx="0" cy="0"/>
        </a:xfrm>
      </p:grpSpPr>
      <p:sp>
        <p:nvSpPr>
          <p:cNvPr id="971" name="Google Shape;971;p28"/>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2" name="Google Shape;972;p28"/>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73" name="Google Shape;973;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4" name="Google Shape;974;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5" name="Google Shape;975;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None/>
              <a:defRPr/>
            </a:lvl1pPr>
            <a:lvl2pPr marL="0" lvl="1" indent="0" algn="l" rtl="0">
              <a:lnSpc>
                <a:spcPct val="100000"/>
              </a:lnSpc>
              <a:spcBef>
                <a:spcPts val="0"/>
              </a:spcBef>
              <a:spcAft>
                <a:spcPts val="0"/>
              </a:spcAft>
              <a:buNone/>
              <a:defRPr/>
            </a:lvl2pPr>
            <a:lvl3pPr marL="0" lvl="2" indent="0" algn="l" rtl="0">
              <a:lnSpc>
                <a:spcPct val="100000"/>
              </a:lnSpc>
              <a:spcBef>
                <a:spcPts val="0"/>
              </a:spcBef>
              <a:spcAft>
                <a:spcPts val="0"/>
              </a:spcAft>
              <a:buNone/>
              <a:defRPr/>
            </a:lvl3pPr>
            <a:lvl4pPr marL="0" lvl="3" indent="0" algn="l" rtl="0">
              <a:lnSpc>
                <a:spcPct val="100000"/>
              </a:lnSpc>
              <a:spcBef>
                <a:spcPts val="0"/>
              </a:spcBef>
              <a:spcAft>
                <a:spcPts val="0"/>
              </a:spcAft>
              <a:buNone/>
              <a:defRPr/>
            </a:lvl4pPr>
            <a:lvl5pPr marL="0" lvl="4" indent="0" algn="l" rtl="0">
              <a:lnSpc>
                <a:spcPct val="100000"/>
              </a:lnSpc>
              <a:spcBef>
                <a:spcPts val="0"/>
              </a:spcBef>
              <a:spcAft>
                <a:spcPts val="0"/>
              </a:spcAft>
              <a:buNone/>
              <a:defRPr/>
            </a:lvl5pPr>
            <a:lvl6pPr marL="0" lvl="5" indent="0" algn="l" rtl="0">
              <a:lnSpc>
                <a:spcPct val="100000"/>
              </a:lnSpc>
              <a:spcBef>
                <a:spcPts val="0"/>
              </a:spcBef>
              <a:spcAft>
                <a:spcPts val="0"/>
              </a:spcAft>
              <a:buNone/>
              <a:defRPr/>
            </a:lvl6pPr>
            <a:lvl7pPr marL="0" lvl="6" indent="0" algn="l" rtl="0">
              <a:lnSpc>
                <a:spcPct val="100000"/>
              </a:lnSpc>
              <a:spcBef>
                <a:spcPts val="0"/>
              </a:spcBef>
              <a:spcAft>
                <a:spcPts val="0"/>
              </a:spcAft>
              <a:buNone/>
              <a:defRPr/>
            </a:lvl7pPr>
            <a:lvl8pPr marL="0" lvl="7" indent="0" algn="l" rtl="0">
              <a:lnSpc>
                <a:spcPct val="100000"/>
              </a:lnSpc>
              <a:spcBef>
                <a:spcPts val="0"/>
              </a:spcBef>
              <a:spcAft>
                <a:spcPts val="0"/>
              </a:spcAft>
              <a:buNone/>
              <a:defRPr/>
            </a:lvl8pPr>
            <a:lvl9pPr marL="0" lvl="8" indent="0" algn="l"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4"/>
        <p:cNvGrpSpPr/>
        <p:nvPr/>
      </p:nvGrpSpPr>
      <p:grpSpPr>
        <a:xfrm>
          <a:off x="0" y="0"/>
          <a:ext cx="0" cy="0"/>
          <a:chOff x="0" y="0"/>
          <a:chExt cx="0" cy="0"/>
        </a:xfrm>
      </p:grpSpPr>
      <p:sp>
        <p:nvSpPr>
          <p:cNvPr id="815" name="Google Shape;815;p4"/>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6" name="Google Shape;816;p4"/>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7" name="Google Shape;817;p4"/>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8"/>
        <p:cNvGrpSpPr/>
        <p:nvPr/>
      </p:nvGrpSpPr>
      <p:grpSpPr>
        <a:xfrm>
          <a:off x="0" y="0"/>
          <a:ext cx="0" cy="0"/>
          <a:chOff x="0" y="0"/>
          <a:chExt cx="0" cy="0"/>
        </a:xfrm>
      </p:grpSpPr>
      <p:sp>
        <p:nvSpPr>
          <p:cNvPr id="819" name="Google Shape;8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800"/>
              <a:buFont typeface="Palatino Linotype"/>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0" name="Google Shape;820;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20000"/>
              </a:lnSpc>
              <a:spcBef>
                <a:spcPts val="0"/>
              </a:spcBef>
              <a:spcAft>
                <a:spcPts val="0"/>
              </a:spcAft>
              <a:buSzPts val="1800"/>
              <a:buChar char="●"/>
              <a:defRPr/>
            </a:lvl1pPr>
            <a:lvl2pPr marL="914400" lvl="1" indent="-317500" algn="l" rtl="0">
              <a:lnSpc>
                <a:spcPct val="120000"/>
              </a:lnSpc>
              <a:spcBef>
                <a:spcPts val="0"/>
              </a:spcBef>
              <a:spcAft>
                <a:spcPts val="0"/>
              </a:spcAft>
              <a:buSzPts val="1400"/>
              <a:buChar char="○"/>
              <a:defRPr/>
            </a:lvl2pPr>
            <a:lvl3pPr marL="1371600" lvl="2" indent="-317500" algn="l" rtl="0">
              <a:lnSpc>
                <a:spcPct val="120000"/>
              </a:lnSpc>
              <a:spcBef>
                <a:spcPts val="0"/>
              </a:spcBef>
              <a:spcAft>
                <a:spcPts val="0"/>
              </a:spcAft>
              <a:buSzPts val="1400"/>
              <a:buChar char="■"/>
              <a:defRPr/>
            </a:lvl3pPr>
            <a:lvl4pPr marL="1828800" lvl="3" indent="-317500" algn="l" rtl="0">
              <a:lnSpc>
                <a:spcPct val="120000"/>
              </a:lnSpc>
              <a:spcBef>
                <a:spcPts val="0"/>
              </a:spcBef>
              <a:spcAft>
                <a:spcPts val="0"/>
              </a:spcAft>
              <a:buSzPts val="1400"/>
              <a:buChar char="●"/>
              <a:defRPr/>
            </a:lvl4pPr>
            <a:lvl5pPr marL="2286000" lvl="4" indent="-317500" algn="l" rtl="0">
              <a:lnSpc>
                <a:spcPct val="120000"/>
              </a:lnSpc>
              <a:spcBef>
                <a:spcPts val="0"/>
              </a:spcBef>
              <a:spcAft>
                <a:spcPts val="0"/>
              </a:spcAft>
              <a:buSzPts val="1400"/>
              <a:buChar char="○"/>
              <a:defRPr/>
            </a:lvl5pPr>
            <a:lvl6pPr marL="2743200" lvl="5" indent="-317500" algn="l" rtl="0">
              <a:lnSpc>
                <a:spcPct val="120000"/>
              </a:lnSpc>
              <a:spcBef>
                <a:spcPts val="0"/>
              </a:spcBef>
              <a:spcAft>
                <a:spcPts val="0"/>
              </a:spcAft>
              <a:buSzPts val="1400"/>
              <a:buChar char="■"/>
              <a:defRPr/>
            </a:lvl6pPr>
            <a:lvl7pPr marL="3200400" lvl="6" indent="-317500" algn="l" rtl="0">
              <a:lnSpc>
                <a:spcPct val="120000"/>
              </a:lnSpc>
              <a:spcBef>
                <a:spcPts val="0"/>
              </a:spcBef>
              <a:spcAft>
                <a:spcPts val="0"/>
              </a:spcAft>
              <a:buSzPts val="1400"/>
              <a:buChar char="●"/>
              <a:defRPr/>
            </a:lvl7pPr>
            <a:lvl8pPr marL="3657600" lvl="7" indent="-317500" algn="l" rtl="0">
              <a:lnSpc>
                <a:spcPct val="120000"/>
              </a:lnSpc>
              <a:spcBef>
                <a:spcPts val="0"/>
              </a:spcBef>
              <a:spcAft>
                <a:spcPts val="0"/>
              </a:spcAft>
              <a:buSzPts val="1400"/>
              <a:buChar char="○"/>
              <a:defRPr/>
            </a:lvl8pPr>
            <a:lvl9pPr marL="4114800" lvl="8" indent="-317500" algn="l" rtl="0">
              <a:lnSpc>
                <a:spcPct val="120000"/>
              </a:lnSpc>
              <a:spcBef>
                <a:spcPts val="0"/>
              </a:spcBef>
              <a:spcAft>
                <a:spcPts val="0"/>
              </a:spcAft>
              <a:buSzPts val="1400"/>
              <a:buChar char="■"/>
              <a:defRPr/>
            </a:lvl9pPr>
          </a:lstStyle>
          <a:p>
            <a:endParaRPr/>
          </a:p>
        </p:txBody>
      </p:sp>
      <p:sp>
        <p:nvSpPr>
          <p:cNvPr id="821" name="Google Shape;8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2"/>
        <p:cNvGrpSpPr/>
        <p:nvPr/>
      </p:nvGrpSpPr>
      <p:grpSpPr>
        <a:xfrm>
          <a:off x="0" y="0"/>
          <a:ext cx="0" cy="0"/>
          <a:chOff x="0" y="0"/>
          <a:chExt cx="0" cy="0"/>
        </a:xfrm>
      </p:grpSpPr>
      <p:sp>
        <p:nvSpPr>
          <p:cNvPr id="823" name="Google Shape;823;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chemeClr val="dk1"/>
              </a:buClr>
              <a:buSzPts val="3600"/>
              <a:buFont typeface="Palatino Linotype"/>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4" name="Google Shape;82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5"/>
        <p:cNvGrpSpPr/>
        <p:nvPr/>
      </p:nvGrpSpPr>
      <p:grpSpPr>
        <a:xfrm>
          <a:off x="0" y="0"/>
          <a:ext cx="0" cy="0"/>
          <a:chOff x="0" y="0"/>
          <a:chExt cx="0" cy="0"/>
        </a:xfrm>
      </p:grpSpPr>
      <p:sp>
        <p:nvSpPr>
          <p:cNvPr id="826" name="Google Shape;82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800"/>
              <a:buFont typeface="Palatino Linotype"/>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7" name="Google Shape;827;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20000"/>
              </a:lnSpc>
              <a:spcBef>
                <a:spcPts val="0"/>
              </a:spcBef>
              <a:spcAft>
                <a:spcPts val="0"/>
              </a:spcAft>
              <a:buSzPts val="1400"/>
              <a:buChar char="●"/>
              <a:defRPr sz="1400"/>
            </a:lvl1pPr>
            <a:lvl2pPr marL="914400" lvl="1" indent="-304800" algn="l" rtl="0">
              <a:lnSpc>
                <a:spcPct val="120000"/>
              </a:lnSpc>
              <a:spcBef>
                <a:spcPts val="0"/>
              </a:spcBef>
              <a:spcAft>
                <a:spcPts val="0"/>
              </a:spcAft>
              <a:buSzPts val="1200"/>
              <a:buChar char="○"/>
              <a:defRPr sz="1200"/>
            </a:lvl2pPr>
            <a:lvl3pPr marL="1371600" lvl="2" indent="-304800" algn="l" rtl="0">
              <a:lnSpc>
                <a:spcPct val="120000"/>
              </a:lnSpc>
              <a:spcBef>
                <a:spcPts val="0"/>
              </a:spcBef>
              <a:spcAft>
                <a:spcPts val="0"/>
              </a:spcAft>
              <a:buSzPts val="1200"/>
              <a:buChar char="■"/>
              <a:defRPr sz="1200"/>
            </a:lvl3pPr>
            <a:lvl4pPr marL="1828800" lvl="3" indent="-304800" algn="l" rtl="0">
              <a:lnSpc>
                <a:spcPct val="120000"/>
              </a:lnSpc>
              <a:spcBef>
                <a:spcPts val="0"/>
              </a:spcBef>
              <a:spcAft>
                <a:spcPts val="0"/>
              </a:spcAft>
              <a:buSzPts val="1200"/>
              <a:buChar char="●"/>
              <a:defRPr sz="1200"/>
            </a:lvl4pPr>
            <a:lvl5pPr marL="2286000" lvl="4" indent="-304800" algn="l" rtl="0">
              <a:lnSpc>
                <a:spcPct val="120000"/>
              </a:lnSpc>
              <a:spcBef>
                <a:spcPts val="0"/>
              </a:spcBef>
              <a:spcAft>
                <a:spcPts val="0"/>
              </a:spcAft>
              <a:buSzPts val="1200"/>
              <a:buChar char="○"/>
              <a:defRPr sz="1200"/>
            </a:lvl5pPr>
            <a:lvl6pPr marL="2743200" lvl="5" indent="-304800" algn="l" rtl="0">
              <a:lnSpc>
                <a:spcPct val="120000"/>
              </a:lnSpc>
              <a:spcBef>
                <a:spcPts val="0"/>
              </a:spcBef>
              <a:spcAft>
                <a:spcPts val="0"/>
              </a:spcAft>
              <a:buSzPts val="1200"/>
              <a:buChar char="■"/>
              <a:defRPr sz="1200"/>
            </a:lvl6pPr>
            <a:lvl7pPr marL="3200400" lvl="6" indent="-304800" algn="l" rtl="0">
              <a:lnSpc>
                <a:spcPct val="120000"/>
              </a:lnSpc>
              <a:spcBef>
                <a:spcPts val="0"/>
              </a:spcBef>
              <a:spcAft>
                <a:spcPts val="0"/>
              </a:spcAft>
              <a:buSzPts val="1200"/>
              <a:buChar char="●"/>
              <a:defRPr sz="1200"/>
            </a:lvl7pPr>
            <a:lvl8pPr marL="3657600" lvl="7" indent="-304800" algn="l" rtl="0">
              <a:lnSpc>
                <a:spcPct val="120000"/>
              </a:lnSpc>
              <a:spcBef>
                <a:spcPts val="0"/>
              </a:spcBef>
              <a:spcAft>
                <a:spcPts val="0"/>
              </a:spcAft>
              <a:buSzPts val="1200"/>
              <a:buChar char="○"/>
              <a:defRPr sz="1200"/>
            </a:lvl8pPr>
            <a:lvl9pPr marL="4114800" lvl="8" indent="-304800" algn="l" rtl="0">
              <a:lnSpc>
                <a:spcPct val="120000"/>
              </a:lnSpc>
              <a:spcBef>
                <a:spcPts val="0"/>
              </a:spcBef>
              <a:spcAft>
                <a:spcPts val="0"/>
              </a:spcAft>
              <a:buSzPts val="1200"/>
              <a:buChar char="■"/>
              <a:defRPr sz="1200"/>
            </a:lvl9pPr>
          </a:lstStyle>
          <a:p>
            <a:endParaRPr/>
          </a:p>
        </p:txBody>
      </p:sp>
      <p:sp>
        <p:nvSpPr>
          <p:cNvPr id="828" name="Google Shape;828;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20000"/>
              </a:lnSpc>
              <a:spcBef>
                <a:spcPts val="0"/>
              </a:spcBef>
              <a:spcAft>
                <a:spcPts val="0"/>
              </a:spcAft>
              <a:buSzPts val="1400"/>
              <a:buChar char="●"/>
              <a:defRPr sz="1400"/>
            </a:lvl1pPr>
            <a:lvl2pPr marL="914400" lvl="1" indent="-304800" algn="l" rtl="0">
              <a:lnSpc>
                <a:spcPct val="120000"/>
              </a:lnSpc>
              <a:spcBef>
                <a:spcPts val="0"/>
              </a:spcBef>
              <a:spcAft>
                <a:spcPts val="0"/>
              </a:spcAft>
              <a:buSzPts val="1200"/>
              <a:buChar char="○"/>
              <a:defRPr sz="1200"/>
            </a:lvl2pPr>
            <a:lvl3pPr marL="1371600" lvl="2" indent="-304800" algn="l" rtl="0">
              <a:lnSpc>
                <a:spcPct val="120000"/>
              </a:lnSpc>
              <a:spcBef>
                <a:spcPts val="0"/>
              </a:spcBef>
              <a:spcAft>
                <a:spcPts val="0"/>
              </a:spcAft>
              <a:buSzPts val="1200"/>
              <a:buChar char="■"/>
              <a:defRPr sz="1200"/>
            </a:lvl3pPr>
            <a:lvl4pPr marL="1828800" lvl="3" indent="-304800" algn="l" rtl="0">
              <a:lnSpc>
                <a:spcPct val="120000"/>
              </a:lnSpc>
              <a:spcBef>
                <a:spcPts val="0"/>
              </a:spcBef>
              <a:spcAft>
                <a:spcPts val="0"/>
              </a:spcAft>
              <a:buSzPts val="1200"/>
              <a:buChar char="●"/>
              <a:defRPr sz="1200"/>
            </a:lvl4pPr>
            <a:lvl5pPr marL="2286000" lvl="4" indent="-304800" algn="l" rtl="0">
              <a:lnSpc>
                <a:spcPct val="120000"/>
              </a:lnSpc>
              <a:spcBef>
                <a:spcPts val="0"/>
              </a:spcBef>
              <a:spcAft>
                <a:spcPts val="0"/>
              </a:spcAft>
              <a:buSzPts val="1200"/>
              <a:buChar char="○"/>
              <a:defRPr sz="1200"/>
            </a:lvl5pPr>
            <a:lvl6pPr marL="2743200" lvl="5" indent="-304800" algn="l" rtl="0">
              <a:lnSpc>
                <a:spcPct val="120000"/>
              </a:lnSpc>
              <a:spcBef>
                <a:spcPts val="0"/>
              </a:spcBef>
              <a:spcAft>
                <a:spcPts val="0"/>
              </a:spcAft>
              <a:buSzPts val="1200"/>
              <a:buChar char="■"/>
              <a:defRPr sz="1200"/>
            </a:lvl6pPr>
            <a:lvl7pPr marL="3200400" lvl="6" indent="-304800" algn="l" rtl="0">
              <a:lnSpc>
                <a:spcPct val="120000"/>
              </a:lnSpc>
              <a:spcBef>
                <a:spcPts val="0"/>
              </a:spcBef>
              <a:spcAft>
                <a:spcPts val="0"/>
              </a:spcAft>
              <a:buSzPts val="1200"/>
              <a:buChar char="●"/>
              <a:defRPr sz="1200"/>
            </a:lvl7pPr>
            <a:lvl8pPr marL="3657600" lvl="7" indent="-304800" algn="l" rtl="0">
              <a:lnSpc>
                <a:spcPct val="120000"/>
              </a:lnSpc>
              <a:spcBef>
                <a:spcPts val="0"/>
              </a:spcBef>
              <a:spcAft>
                <a:spcPts val="0"/>
              </a:spcAft>
              <a:buSzPts val="1200"/>
              <a:buChar char="○"/>
              <a:defRPr sz="1200"/>
            </a:lvl8pPr>
            <a:lvl9pPr marL="4114800" lvl="8" indent="-304800" algn="l" rtl="0">
              <a:lnSpc>
                <a:spcPct val="120000"/>
              </a:lnSpc>
              <a:spcBef>
                <a:spcPts val="0"/>
              </a:spcBef>
              <a:spcAft>
                <a:spcPts val="0"/>
              </a:spcAft>
              <a:buSzPts val="1200"/>
              <a:buChar char="■"/>
              <a:defRPr sz="1200"/>
            </a:lvl9pPr>
          </a:lstStyle>
          <a:p>
            <a:endParaRPr/>
          </a:p>
        </p:txBody>
      </p:sp>
      <p:sp>
        <p:nvSpPr>
          <p:cNvPr id="829" name="Google Shape;8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0"/>
        <p:cNvGrpSpPr/>
        <p:nvPr/>
      </p:nvGrpSpPr>
      <p:grpSpPr>
        <a:xfrm>
          <a:off x="0" y="0"/>
          <a:ext cx="0" cy="0"/>
          <a:chOff x="0" y="0"/>
          <a:chExt cx="0" cy="0"/>
        </a:xfrm>
      </p:grpSpPr>
      <p:sp>
        <p:nvSpPr>
          <p:cNvPr id="831" name="Google Shape;831;p8"/>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2" name="Google Shape;832;p8"/>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3" name="Google Shape;833;p8"/>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4" name="Google Shape;834;p8"/>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35" name="Google Shape;835;p8"/>
          <p:cNvCxnSpPr/>
          <p:nvPr/>
        </p:nvCxnSpPr>
        <p:spPr>
          <a:xfrm>
            <a:off x="1371687" y="599230"/>
            <a:ext cx="0" cy="8004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6"/>
        <p:cNvGrpSpPr/>
        <p:nvPr/>
      </p:nvGrpSpPr>
      <p:grpSpPr>
        <a:xfrm>
          <a:off x="0" y="0"/>
          <a:ext cx="0" cy="0"/>
          <a:chOff x="0" y="0"/>
          <a:chExt cx="0" cy="0"/>
        </a:xfrm>
      </p:grpSpPr>
      <p:sp>
        <p:nvSpPr>
          <p:cNvPr id="837" name="Google Shape;837;p9"/>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8" name="Google Shape;838;p9"/>
          <p:cNvSpPr txBox="1">
            <a:spLocks noGrp="1"/>
          </p:cNvSpPr>
          <p:nvPr>
            <p:ph type="body" idx="1"/>
          </p:nvPr>
        </p:nvSpPr>
        <p:spPr>
          <a:xfrm>
            <a:off x="1535414" y="1511800"/>
            <a:ext cx="6479400" cy="25881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39" name="Google Shape;839;p9"/>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0" name="Google Shape;840;p9"/>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1" name="Google Shape;841;p9"/>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42" name="Google Shape;842;p9"/>
          <p:cNvCxnSpPr/>
          <p:nvPr/>
        </p:nvCxnSpPr>
        <p:spPr>
          <a:xfrm>
            <a:off x="1371687" y="599230"/>
            <a:ext cx="0" cy="8004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43"/>
        <p:cNvGrpSpPr/>
        <p:nvPr/>
      </p:nvGrpSpPr>
      <p:grpSpPr>
        <a:xfrm>
          <a:off x="0" y="0"/>
          <a:ext cx="0" cy="0"/>
          <a:chOff x="0" y="0"/>
          <a:chExt cx="0" cy="0"/>
        </a:xfrm>
      </p:grpSpPr>
      <p:sp>
        <p:nvSpPr>
          <p:cNvPr id="844" name="Google Shape;844;p10"/>
          <p:cNvSpPr txBox="1">
            <a:spLocks noGrp="1"/>
          </p:cNvSpPr>
          <p:nvPr>
            <p:ph type="title"/>
          </p:nvPr>
        </p:nvSpPr>
        <p:spPr>
          <a:xfrm>
            <a:off x="1535412" y="1317097"/>
            <a:ext cx="5525100" cy="1416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Palatino Linotyp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5" name="Google Shape;845;p10"/>
          <p:cNvSpPr txBox="1">
            <a:spLocks noGrp="1"/>
          </p:cNvSpPr>
          <p:nvPr>
            <p:ph type="body" idx="1"/>
          </p:nvPr>
        </p:nvSpPr>
        <p:spPr>
          <a:xfrm>
            <a:off x="1535413" y="2854647"/>
            <a:ext cx="5525100" cy="759600"/>
          </a:xfrm>
          <a:prstGeom prst="rect">
            <a:avLst/>
          </a:prstGeom>
          <a:noFill/>
          <a:ln>
            <a:noFill/>
          </a:ln>
        </p:spPr>
        <p:txBody>
          <a:bodyPr spcFirstLastPara="1" wrap="square" lIns="91425" tIns="91425" rIns="91425" bIns="45700" anchor="t" anchorCtr="0">
            <a:normAutofit/>
          </a:bodyPr>
          <a:lstStyle>
            <a:lvl1pPr marL="457200" lvl="0" indent="-228600" algn="l" rtl="0">
              <a:lnSpc>
                <a:spcPct val="120000"/>
              </a:lnSpc>
              <a:spcBef>
                <a:spcPts val="750"/>
              </a:spcBef>
              <a:spcAft>
                <a:spcPts val="0"/>
              </a:spcAft>
              <a:buSzPts val="1350"/>
              <a:buNone/>
              <a:defRPr sz="1350">
                <a:solidFill>
                  <a:schemeClr val="dk1"/>
                </a:solidFill>
              </a:defRPr>
            </a:lvl1pPr>
            <a:lvl2pPr marL="914400" lvl="1" indent="-228600" algn="l" rtl="0">
              <a:lnSpc>
                <a:spcPct val="120000"/>
              </a:lnSpc>
              <a:spcBef>
                <a:spcPts val="375"/>
              </a:spcBef>
              <a:spcAft>
                <a:spcPts val="0"/>
              </a:spcAft>
              <a:buSzPts val="1125"/>
              <a:buNone/>
              <a:defRPr sz="1125">
                <a:solidFill>
                  <a:srgbClr val="888888"/>
                </a:solidFill>
              </a:defRPr>
            </a:lvl2pPr>
            <a:lvl3pPr marL="1371600" lvl="2" indent="-228600" algn="l" rtl="0">
              <a:lnSpc>
                <a:spcPct val="120000"/>
              </a:lnSpc>
              <a:spcBef>
                <a:spcPts val="375"/>
              </a:spcBef>
              <a:spcAft>
                <a:spcPts val="0"/>
              </a:spcAft>
              <a:buSzPts val="1013"/>
              <a:buNone/>
              <a:defRPr sz="1013">
                <a:solidFill>
                  <a:srgbClr val="888888"/>
                </a:solidFill>
              </a:defRPr>
            </a:lvl3pPr>
            <a:lvl4pPr marL="1828800" lvl="3" indent="-228600" algn="l" rtl="0">
              <a:lnSpc>
                <a:spcPct val="120000"/>
              </a:lnSpc>
              <a:spcBef>
                <a:spcPts val="375"/>
              </a:spcBef>
              <a:spcAft>
                <a:spcPts val="0"/>
              </a:spcAft>
              <a:buSzPts val="900"/>
              <a:buNone/>
              <a:defRPr sz="900">
                <a:solidFill>
                  <a:srgbClr val="888888"/>
                </a:solidFill>
              </a:defRPr>
            </a:lvl4pPr>
            <a:lvl5pPr marL="2286000" lvl="4" indent="-228600" algn="l" rtl="0">
              <a:lnSpc>
                <a:spcPct val="120000"/>
              </a:lnSpc>
              <a:spcBef>
                <a:spcPts val="375"/>
              </a:spcBef>
              <a:spcAft>
                <a:spcPts val="0"/>
              </a:spcAft>
              <a:buSzPts val="900"/>
              <a:buNone/>
              <a:defRPr sz="900">
                <a:solidFill>
                  <a:srgbClr val="888888"/>
                </a:solidFill>
              </a:defRPr>
            </a:lvl5pPr>
            <a:lvl6pPr marL="2743200" lvl="5" indent="-228600" algn="l" rtl="0">
              <a:lnSpc>
                <a:spcPct val="120000"/>
              </a:lnSpc>
              <a:spcBef>
                <a:spcPts val="375"/>
              </a:spcBef>
              <a:spcAft>
                <a:spcPts val="0"/>
              </a:spcAft>
              <a:buSzPts val="900"/>
              <a:buNone/>
              <a:defRPr sz="900">
                <a:solidFill>
                  <a:srgbClr val="888888"/>
                </a:solidFill>
              </a:defRPr>
            </a:lvl6pPr>
            <a:lvl7pPr marL="3200400" lvl="6" indent="-228600" algn="l" rtl="0">
              <a:lnSpc>
                <a:spcPct val="120000"/>
              </a:lnSpc>
              <a:spcBef>
                <a:spcPts val="375"/>
              </a:spcBef>
              <a:spcAft>
                <a:spcPts val="0"/>
              </a:spcAft>
              <a:buSzPts val="900"/>
              <a:buNone/>
              <a:defRPr sz="900">
                <a:solidFill>
                  <a:srgbClr val="888888"/>
                </a:solidFill>
              </a:defRPr>
            </a:lvl7pPr>
            <a:lvl8pPr marL="3657600" lvl="7" indent="-228600" algn="l" rtl="0">
              <a:lnSpc>
                <a:spcPct val="120000"/>
              </a:lnSpc>
              <a:spcBef>
                <a:spcPts val="375"/>
              </a:spcBef>
              <a:spcAft>
                <a:spcPts val="0"/>
              </a:spcAft>
              <a:buSzPts val="900"/>
              <a:buNone/>
              <a:defRPr sz="900">
                <a:solidFill>
                  <a:srgbClr val="888888"/>
                </a:solidFill>
              </a:defRPr>
            </a:lvl8pPr>
            <a:lvl9pPr marL="4114800" lvl="8" indent="-228600" algn="l" rtl="0">
              <a:lnSpc>
                <a:spcPct val="120000"/>
              </a:lnSpc>
              <a:spcBef>
                <a:spcPts val="375"/>
              </a:spcBef>
              <a:spcAft>
                <a:spcPts val="0"/>
              </a:spcAft>
              <a:buSzPts val="900"/>
              <a:buNone/>
              <a:defRPr sz="900">
                <a:solidFill>
                  <a:srgbClr val="888888"/>
                </a:solidFill>
              </a:defRPr>
            </a:lvl9pPr>
          </a:lstStyle>
          <a:p>
            <a:endParaRPr/>
          </a:p>
        </p:txBody>
      </p:sp>
      <p:sp>
        <p:nvSpPr>
          <p:cNvPr id="846" name="Google Shape;846;p10"/>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7" name="Google Shape;847;p10"/>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8" name="Google Shape;848;p10"/>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a:solidFill>
                  <a:srgbClr val="888888"/>
                </a:solidFill>
              </a:defRPr>
            </a:lvl1pPr>
            <a:lvl2pPr marL="0" lvl="1" indent="0" algn="r" rtl="0">
              <a:lnSpc>
                <a:spcPct val="100000"/>
              </a:lnSpc>
              <a:spcBef>
                <a:spcPts val="0"/>
              </a:spcBef>
              <a:spcAft>
                <a:spcPts val="0"/>
              </a:spcAft>
              <a:buNone/>
              <a:defRPr>
                <a:solidFill>
                  <a:srgbClr val="888888"/>
                </a:solidFill>
              </a:defRPr>
            </a:lvl2pPr>
            <a:lvl3pPr marL="0" lvl="2" indent="0" algn="r" rtl="0">
              <a:lnSpc>
                <a:spcPct val="100000"/>
              </a:lnSpc>
              <a:spcBef>
                <a:spcPts val="0"/>
              </a:spcBef>
              <a:spcAft>
                <a:spcPts val="0"/>
              </a:spcAft>
              <a:buNone/>
              <a:defRPr>
                <a:solidFill>
                  <a:srgbClr val="888888"/>
                </a:solidFill>
              </a:defRPr>
            </a:lvl3pPr>
            <a:lvl4pPr marL="0" lvl="3" indent="0" algn="r" rtl="0">
              <a:lnSpc>
                <a:spcPct val="100000"/>
              </a:lnSpc>
              <a:spcBef>
                <a:spcPts val="0"/>
              </a:spcBef>
              <a:spcAft>
                <a:spcPts val="0"/>
              </a:spcAft>
              <a:buNone/>
              <a:defRPr>
                <a:solidFill>
                  <a:srgbClr val="888888"/>
                </a:solidFill>
              </a:defRPr>
            </a:lvl4pPr>
            <a:lvl5pPr marL="0" lvl="4" indent="0" algn="r" rtl="0">
              <a:lnSpc>
                <a:spcPct val="100000"/>
              </a:lnSpc>
              <a:spcBef>
                <a:spcPts val="0"/>
              </a:spcBef>
              <a:spcAft>
                <a:spcPts val="0"/>
              </a:spcAft>
              <a:buNone/>
              <a:defRPr>
                <a:solidFill>
                  <a:srgbClr val="888888"/>
                </a:solidFill>
              </a:defRPr>
            </a:lvl5pPr>
            <a:lvl6pPr marL="0" lvl="5" indent="0" algn="r" rtl="0">
              <a:lnSpc>
                <a:spcPct val="100000"/>
              </a:lnSpc>
              <a:spcBef>
                <a:spcPts val="0"/>
              </a:spcBef>
              <a:spcAft>
                <a:spcPts val="0"/>
              </a:spcAft>
              <a:buNone/>
              <a:defRPr>
                <a:solidFill>
                  <a:srgbClr val="888888"/>
                </a:solidFill>
              </a:defRPr>
            </a:lvl6pPr>
            <a:lvl7pPr marL="0" lvl="6" indent="0" algn="r" rtl="0">
              <a:lnSpc>
                <a:spcPct val="100000"/>
              </a:lnSpc>
              <a:spcBef>
                <a:spcPts val="0"/>
              </a:spcBef>
              <a:spcAft>
                <a:spcPts val="0"/>
              </a:spcAft>
              <a:buNone/>
              <a:defRPr>
                <a:solidFill>
                  <a:srgbClr val="888888"/>
                </a:solidFill>
              </a:defRPr>
            </a:lvl7pPr>
            <a:lvl8pPr marL="0" lvl="7" indent="0" algn="r" rtl="0">
              <a:lnSpc>
                <a:spcPct val="100000"/>
              </a:lnSpc>
              <a:spcBef>
                <a:spcPts val="0"/>
              </a:spcBef>
              <a:spcAft>
                <a:spcPts val="0"/>
              </a:spcAft>
              <a:buNone/>
              <a:defRPr>
                <a:solidFill>
                  <a:srgbClr val="888888"/>
                </a:solidFill>
              </a:defRPr>
            </a:lvl8pPr>
            <a:lvl9pPr marL="0" lvl="8" indent="0" algn="r" rtl="0">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849" name="Google Shape;849;p10"/>
          <p:cNvCxnSpPr/>
          <p:nvPr/>
        </p:nvCxnSpPr>
        <p:spPr>
          <a:xfrm>
            <a:off x="1371687" y="599230"/>
            <a:ext cx="0" cy="213390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9F9F8"/>
            </a:gs>
            <a:gs pos="100000">
              <a:srgbClr val="D6D4D0"/>
            </a:gs>
          </a:gsLst>
          <a:path path="circle">
            <a:fillToRect l="50000" t="50000" r="50000" b="50000"/>
          </a:path>
          <a:tileRect/>
        </a:gradFill>
        <a:effectLst/>
      </p:bgPr>
    </p:bg>
    <p:spTree>
      <p:nvGrpSpPr>
        <p:cNvPr id="1" name="Shape 793"/>
        <p:cNvGrpSpPr/>
        <p:nvPr/>
      </p:nvGrpSpPr>
      <p:grpSpPr>
        <a:xfrm>
          <a:off x="0" y="0"/>
          <a:ext cx="0" cy="0"/>
          <a:chOff x="0" y="0"/>
          <a:chExt cx="0" cy="0"/>
        </a:xfrm>
      </p:grpSpPr>
      <p:sp>
        <p:nvSpPr>
          <p:cNvPr id="794" name="Google Shape;794;p1"/>
          <p:cNvSpPr/>
          <p:nvPr/>
        </p:nvSpPr>
        <p:spPr>
          <a:xfrm>
            <a:off x="0" y="1511800"/>
            <a:ext cx="9144000" cy="3110400"/>
          </a:xfrm>
          <a:prstGeom prst="rect">
            <a:avLst/>
          </a:prstGeom>
          <a:gradFill>
            <a:gsLst>
              <a:gs pos="0">
                <a:srgbClr val="EDEBE7">
                  <a:alpha val="0"/>
                </a:srgbClr>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5" name="Google Shape;795;p1"/>
          <p:cNvPicPr preferRelativeResize="0"/>
          <p:nvPr/>
        </p:nvPicPr>
        <p:blipFill rotWithShape="1">
          <a:blip r:embed="rId17">
            <a:alphaModFix/>
          </a:blip>
          <a:srcRect t="2870" b="-2869"/>
          <a:stretch/>
        </p:blipFill>
        <p:spPr>
          <a:xfrm>
            <a:off x="0" y="4622292"/>
            <a:ext cx="9144000" cy="536627"/>
          </a:xfrm>
          <a:prstGeom prst="rect">
            <a:avLst/>
          </a:prstGeom>
          <a:noFill/>
          <a:ln>
            <a:noFill/>
          </a:ln>
        </p:spPr>
      </p:pic>
      <p:sp>
        <p:nvSpPr>
          <p:cNvPr id="796" name="Google Shape;796;p1"/>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400"/>
              <a:buFont typeface="Palatino Linotype"/>
              <a:buNone/>
              <a:defRPr sz="2400" b="0" i="0" u="none" strike="noStrike" cap="none">
                <a:solidFill>
                  <a:schemeClr val="dk1"/>
                </a:solidFill>
                <a:latin typeface="Palatino Linotype"/>
                <a:ea typeface="Palatino Linotype"/>
                <a:cs typeface="Palatino Linotype"/>
                <a:sym typeface="Palatino Linotyp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7" name="Google Shape;797;p1"/>
          <p:cNvSpPr txBox="1">
            <a:spLocks noGrp="1"/>
          </p:cNvSpPr>
          <p:nvPr>
            <p:ph type="body" idx="1"/>
          </p:nvPr>
        </p:nvSpPr>
        <p:spPr>
          <a:xfrm>
            <a:off x="1535414" y="1511800"/>
            <a:ext cx="6479400" cy="2588100"/>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Palatino Linotype"/>
                <a:ea typeface="Palatino Linotype"/>
                <a:cs typeface="Palatino Linotype"/>
                <a:sym typeface="Palatino Linotype"/>
              </a:defRPr>
            </a:lvl1pPr>
            <a:lvl2pPr marL="914400" marR="0" lvl="1"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Palatino Linotype"/>
                <a:ea typeface="Palatino Linotype"/>
                <a:cs typeface="Palatino Linotype"/>
                <a:sym typeface="Palatino Linotype"/>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Palatino Linotype"/>
                <a:ea typeface="Palatino Linotype"/>
                <a:cs typeface="Palatino Linotype"/>
                <a:sym typeface="Palatino Linotype"/>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Palatino Linotype"/>
                <a:ea typeface="Palatino Linotype"/>
                <a:cs typeface="Palatino Linotype"/>
                <a:sym typeface="Palatino Linotype"/>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Palatino Linotype"/>
                <a:ea typeface="Palatino Linotype"/>
                <a:cs typeface="Palatino Linotype"/>
                <a:sym typeface="Palatino Linotype"/>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Palatino Linotype"/>
                <a:ea typeface="Palatino Linotype"/>
                <a:cs typeface="Palatino Linotype"/>
                <a:sym typeface="Palatino Linotype"/>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98" name="Google Shape;798;p1"/>
          <p:cNvSpPr txBox="1">
            <a:spLocks noGrp="1"/>
          </p:cNvSpPr>
          <p:nvPr>
            <p:ph type="dt" idx="10"/>
          </p:nvPr>
        </p:nvSpPr>
        <p:spPr>
          <a:xfrm>
            <a:off x="5646542" y="247778"/>
            <a:ext cx="2368200" cy="231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7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99" name="Google Shape;799;p1"/>
          <p:cNvSpPr txBox="1">
            <a:spLocks noGrp="1"/>
          </p:cNvSpPr>
          <p:nvPr>
            <p:ph type="ftr" idx="11"/>
          </p:nvPr>
        </p:nvSpPr>
        <p:spPr>
          <a:xfrm>
            <a:off x="1535413" y="246981"/>
            <a:ext cx="3942000" cy="231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7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00" name="Google Shape;800;p1"/>
          <p:cNvSpPr txBox="1">
            <a:spLocks noGrp="1"/>
          </p:cNvSpPr>
          <p:nvPr>
            <p:ph type="sldNum" idx="12"/>
          </p:nvPr>
        </p:nvSpPr>
        <p:spPr>
          <a:xfrm>
            <a:off x="487725" y="599230"/>
            <a:ext cx="795600" cy="377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None/>
              <a:defRPr sz="2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01" name="Google Shape;801;p1"/>
          <p:cNvCxnSpPr/>
          <p:nvPr/>
        </p:nvCxnSpPr>
        <p:spPr>
          <a:xfrm>
            <a:off x="0" y="4628454"/>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1"/>
        <p:cNvGrpSpPr/>
        <p:nvPr/>
      </p:nvGrpSpPr>
      <p:grpSpPr>
        <a:xfrm>
          <a:off x="0" y="0"/>
          <a:ext cx="0" cy="0"/>
          <a:chOff x="0" y="0"/>
          <a:chExt cx="0" cy="0"/>
        </a:xfrm>
      </p:grpSpPr>
      <p:sp>
        <p:nvSpPr>
          <p:cNvPr id="902" name="Google Shape;902;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03" name="Google Shape;903;p1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04" name="Google Shape;904;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5" name="Google Shape;905;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6" name="Google Shape;906;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msdmanuals.com/professional/gastrointestinal-disorders/gastritis-and-peptic-ulcer-disease/drug-treatment-of-gastric-acidity"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hyperlink" Target="https://my.clevelandclinic.org/health/articles/portal-hypertension" TargetMode="External"/><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26.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29"/>
          <p:cNvSpPr txBox="1">
            <a:spLocks noGrp="1"/>
          </p:cNvSpPr>
          <p:nvPr>
            <p:ph type="ctrTitle"/>
          </p:nvPr>
        </p:nvSpPr>
        <p:spPr>
          <a:xfrm>
            <a:off x="623400" y="1454597"/>
            <a:ext cx="8520600" cy="23499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dk1"/>
              </a:buClr>
              <a:buSzPts val="4000"/>
              <a:buFont typeface="Palatino Linotype"/>
              <a:buNone/>
            </a:pPr>
            <a:r>
              <a:rPr lang="en-US" b="1" dirty="0"/>
              <a:t>Upper GI Bleeding</a:t>
            </a:r>
            <a:br>
              <a:rPr lang="en-US" b="1" dirty="0"/>
            </a:br>
            <a:r>
              <a:rPr lang="en-US" sz="4000" dirty="0"/>
              <a:t>supervised by:- </a:t>
            </a:r>
            <a:r>
              <a:rPr lang="en-US" sz="4000" dirty="0" err="1"/>
              <a:t>Dr</a:t>
            </a:r>
            <a:r>
              <a:rPr lang="en-US" sz="4000" dirty="0"/>
              <a:t> </a:t>
            </a:r>
            <a:r>
              <a:rPr lang="en-US" sz="4000" dirty="0" err="1"/>
              <a:t>Saad</a:t>
            </a:r>
            <a:r>
              <a:rPr lang="en-US" sz="4000" dirty="0"/>
              <a:t> </a:t>
            </a:r>
            <a:r>
              <a:rPr lang="en-US" sz="4000" dirty="0" err="1"/>
              <a:t>Azwai</a:t>
            </a:r>
            <a:r>
              <a:rPr lang="en-US" sz="4000" dirty="0"/>
              <a:t> </a:t>
            </a:r>
            <a:r>
              <a:rPr lang="en-US" b="1" dirty="0"/>
              <a:t/>
            </a:r>
            <a:br>
              <a:rPr lang="en-US" b="1" dirty="0"/>
            </a:br>
            <a:r>
              <a:rPr lang="en-US" sz="1600" b="1" dirty="0"/>
              <a:t>prepared by:-</a:t>
            </a:r>
            <a:r>
              <a:rPr lang="en-US" sz="1600" b="1" dirty="0" err="1"/>
              <a:t>Rokayah</a:t>
            </a:r>
            <a:r>
              <a:rPr lang="en-US" sz="1600" b="1" dirty="0"/>
              <a:t> </a:t>
            </a:r>
            <a:r>
              <a:rPr lang="en-US" sz="1600" b="1" dirty="0" err="1"/>
              <a:t>khanazrah</a:t>
            </a:r>
            <a:r>
              <a:rPr lang="en-US" sz="1600" b="1" dirty="0"/>
              <a:t/>
            </a:r>
            <a:br>
              <a:rPr lang="en-US" sz="1600" b="1" dirty="0"/>
            </a:br>
            <a:r>
              <a:rPr lang="en-US" sz="1600" b="1" dirty="0" err="1" smtClean="0"/>
              <a:t>Leena</a:t>
            </a:r>
            <a:r>
              <a:rPr lang="en-US" sz="1600" b="1" dirty="0" smtClean="0"/>
              <a:t> </a:t>
            </a:r>
            <a:r>
              <a:rPr lang="en-US" sz="1600" b="1" dirty="0"/>
              <a:t>Mahmoud</a:t>
            </a:r>
            <a:br>
              <a:rPr lang="en-US" sz="1600" b="1" dirty="0"/>
            </a:br>
            <a:r>
              <a:rPr lang="en-US" sz="1600" b="1" dirty="0"/>
              <a:t>Dania </a:t>
            </a:r>
            <a:r>
              <a:rPr lang="en-US" sz="1600" b="1" dirty="0" err="1"/>
              <a:t>Tarawneh</a:t>
            </a:r>
            <a:endParaRPr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9F9F8"/>
            </a:gs>
            <a:gs pos="100000">
              <a:srgbClr val="D6D4D0"/>
            </a:gs>
          </a:gsLst>
          <a:path path="circle">
            <a:fillToRect l="50000" t="50000" r="50000" b="50000"/>
          </a:path>
          <a:tileRect/>
        </a:gradFill>
        <a:effectLst/>
      </p:bgPr>
    </p:bg>
    <p:spTree>
      <p:nvGrpSpPr>
        <p:cNvPr id="1" name="Shape 1077"/>
        <p:cNvGrpSpPr/>
        <p:nvPr/>
      </p:nvGrpSpPr>
      <p:grpSpPr>
        <a:xfrm>
          <a:off x="0" y="0"/>
          <a:ext cx="0" cy="0"/>
          <a:chOff x="0" y="0"/>
          <a:chExt cx="0" cy="0"/>
        </a:xfrm>
      </p:grpSpPr>
      <p:sp>
        <p:nvSpPr>
          <p:cNvPr id="1078" name="Google Shape;1078;p38"/>
          <p:cNvSpPr/>
          <p:nvPr/>
        </p:nvSpPr>
        <p:spPr>
          <a:xfrm>
            <a:off x="0" y="1511799"/>
            <a:ext cx="9144000" cy="3089100"/>
          </a:xfrm>
          <a:prstGeom prst="rect">
            <a:avLst/>
          </a:prstGeom>
          <a:gradFill>
            <a:gsLst>
              <a:gs pos="0">
                <a:srgbClr val="EDEBE7">
                  <a:alpha val="0"/>
                </a:srgbClr>
              </a:gs>
              <a:gs pos="100000">
                <a:schemeClr val="lt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9" name="Google Shape;1079;p38"/>
          <p:cNvPicPr preferRelativeResize="0"/>
          <p:nvPr/>
        </p:nvPicPr>
        <p:blipFill rotWithShape="1">
          <a:blip r:embed="rId3">
            <a:alphaModFix/>
          </a:blip>
          <a:srcRect t="2770" b="-2770"/>
          <a:stretch/>
        </p:blipFill>
        <p:spPr>
          <a:xfrm>
            <a:off x="0" y="4601718"/>
            <a:ext cx="9144000" cy="557212"/>
          </a:xfrm>
          <a:prstGeom prst="rect">
            <a:avLst/>
          </a:prstGeom>
          <a:noFill/>
          <a:ln>
            <a:noFill/>
          </a:ln>
        </p:spPr>
      </p:pic>
      <p:cxnSp>
        <p:nvCxnSpPr>
          <p:cNvPr id="1080" name="Google Shape;1080;p38"/>
          <p:cNvCxnSpPr/>
          <p:nvPr/>
        </p:nvCxnSpPr>
        <p:spPr>
          <a:xfrm>
            <a:off x="0" y="4606278"/>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1081" name="Google Shape;1081;p38"/>
          <p:cNvCxnSpPr/>
          <p:nvPr/>
        </p:nvCxnSpPr>
        <p:spPr>
          <a:xfrm>
            <a:off x="1028765" y="599229"/>
            <a:ext cx="0" cy="800400"/>
          </a:xfrm>
          <a:prstGeom prst="straightConnector1">
            <a:avLst/>
          </a:prstGeom>
          <a:noFill/>
          <a:ln w="38100" cap="flat" cmpd="sng">
            <a:solidFill>
              <a:schemeClr val="accent1"/>
            </a:solidFill>
            <a:prstDash val="solid"/>
            <a:round/>
            <a:headEnd type="none" w="sm" len="sm"/>
            <a:tailEnd type="none" w="sm" len="sm"/>
          </a:ln>
        </p:spPr>
      </p:cxnSp>
      <p:sp>
        <p:nvSpPr>
          <p:cNvPr id="1082" name="Google Shape;1082;p38"/>
          <p:cNvSpPr/>
          <p:nvPr/>
        </p:nvSpPr>
        <p:spPr>
          <a:xfrm>
            <a:off x="227" y="0"/>
            <a:ext cx="9143700" cy="5143500"/>
          </a:xfrm>
          <a:prstGeom prst="rect">
            <a:avLst/>
          </a:prstGeom>
          <a:gradFill>
            <a:gsLst>
              <a:gs pos="0">
                <a:srgbClr val="F9F9F8"/>
              </a:gs>
              <a:gs pos="100000">
                <a:srgbClr val="D6D4D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3" name="Google Shape;1083;p38"/>
          <p:cNvSpPr/>
          <p:nvPr/>
        </p:nvSpPr>
        <p:spPr>
          <a:xfrm>
            <a:off x="0" y="-1"/>
            <a:ext cx="30465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4" name="Google Shape;1084;p38"/>
          <p:cNvSpPr txBox="1">
            <a:spLocks noGrp="1"/>
          </p:cNvSpPr>
          <p:nvPr>
            <p:ph type="title"/>
          </p:nvPr>
        </p:nvSpPr>
        <p:spPr>
          <a:xfrm>
            <a:off x="637262" y="930057"/>
            <a:ext cx="2046000" cy="3438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000"/>
              <a:buFont typeface="Palatino Linotype"/>
              <a:buNone/>
            </a:pPr>
            <a:r>
              <a:rPr lang="en-US" sz="3000">
                <a:solidFill>
                  <a:srgbClr val="FFFFFF"/>
                </a:solidFill>
              </a:rPr>
              <a:t>Possible Symptoms &amp; signs of UGIB :</a:t>
            </a:r>
            <a:endParaRPr/>
          </a:p>
        </p:txBody>
      </p:sp>
      <p:sp>
        <p:nvSpPr>
          <p:cNvPr id="1085" name="Google Shape;1085;p38"/>
          <p:cNvSpPr txBox="1"/>
          <p:nvPr/>
        </p:nvSpPr>
        <p:spPr>
          <a:xfrm>
            <a:off x="3529200" y="362525"/>
            <a:ext cx="5341200" cy="4781100"/>
          </a:xfrm>
          <a:prstGeom prst="rect">
            <a:avLst/>
          </a:prstGeom>
          <a:noFill/>
          <a:ln>
            <a:noFill/>
          </a:ln>
        </p:spPr>
        <p:txBody>
          <a:bodyPr spcFirstLastPara="1" wrap="square" lIns="91425" tIns="45700" rIns="91425" bIns="45700" anchor="t" anchorCtr="0">
            <a:normAutofit/>
          </a:bodyPr>
          <a:lstStyle/>
          <a:p>
            <a:pPr marL="457200" marR="0" lvl="0" indent="-266700" algn="l" rtl="0">
              <a:lnSpc>
                <a:spcPct val="110000"/>
              </a:lnSpc>
              <a:spcBef>
                <a:spcPts val="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Hematemesis</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 Melena</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 Hematochezia </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Syncope</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 Dyspepsia </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Epigastric pain </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 Heartburn </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Diffuse abdominal pain</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 Dysphagia</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 Weight loss</a:t>
            </a:r>
            <a:endParaRPr sz="2000" b="0" i="0" u="none" strike="noStrike" cap="none">
              <a:solidFill>
                <a:srgbClr val="000000"/>
              </a:solidFill>
              <a:latin typeface="Arial"/>
              <a:ea typeface="Arial"/>
              <a:cs typeface="Arial"/>
              <a:sym typeface="Arial"/>
            </a:endParaRPr>
          </a:p>
          <a:p>
            <a:pPr marL="457200" marR="0" lvl="0" indent="-266700" algn="l" rtl="0">
              <a:lnSpc>
                <a:spcPct val="110000"/>
              </a:lnSpc>
              <a:spcBef>
                <a:spcPts val="600"/>
              </a:spcBef>
              <a:spcAft>
                <a:spcPts val="600"/>
              </a:spcAft>
              <a:buClr>
                <a:schemeClr val="accent1"/>
              </a:buClr>
              <a:buSzPts val="2000"/>
              <a:buFont typeface="Arial"/>
              <a:buChar char="•"/>
            </a:pPr>
            <a:r>
              <a:rPr lang="en-US" sz="2000" b="0" i="0" u="none" strike="noStrike" cap="none">
                <a:solidFill>
                  <a:schemeClr val="dk1"/>
                </a:solidFill>
                <a:latin typeface="Palatino Linotype"/>
                <a:ea typeface="Palatino Linotype"/>
                <a:cs typeface="Palatino Linotype"/>
                <a:sym typeface="Palatino Linotype"/>
              </a:rPr>
              <a:t> Jaundice </a:t>
            </a:r>
            <a:endParaRPr sz="2000" b="0" i="0" u="none" strike="noStrike" cap="none">
              <a:solidFill>
                <a:srgbClr val="000000"/>
              </a:solidFill>
              <a:latin typeface="Arial"/>
              <a:ea typeface="Arial"/>
              <a:cs typeface="Arial"/>
              <a:sym typeface="Arial"/>
            </a:endParaRPr>
          </a:p>
        </p:txBody>
      </p:sp>
      <p:sp>
        <p:nvSpPr>
          <p:cNvPr id="1086" name="Google Shape;1086;p38"/>
          <p:cNvSpPr txBox="1"/>
          <p:nvPr/>
        </p:nvSpPr>
        <p:spPr>
          <a:xfrm>
            <a:off x="482600" y="3860876"/>
            <a:ext cx="2564100" cy="6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Palatino Linotype"/>
                <a:ea typeface="Palatino Linotype"/>
                <a:cs typeface="Palatino Linotype"/>
                <a:sym typeface="Palatino Linotype"/>
              </a:rPr>
              <a:t>*Depending on causes and severity of bleeding </a:t>
            </a:r>
            <a:endParaRPr sz="16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39"/>
          <p:cNvSpPr txBox="1"/>
          <p:nvPr/>
        </p:nvSpPr>
        <p:spPr>
          <a:xfrm>
            <a:off x="428325" y="231000"/>
            <a:ext cx="8302500" cy="409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COMMON PRESENTATION: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1. </a:t>
            </a:r>
            <a:r>
              <a:rPr lang="en-US" sz="1800" b="1" i="0" u="sng" strike="noStrike" cap="none">
                <a:solidFill>
                  <a:srgbClr val="FF0000"/>
                </a:solidFill>
                <a:latin typeface="Arial"/>
                <a:ea typeface="Arial"/>
                <a:cs typeface="Arial"/>
                <a:sym typeface="Arial"/>
              </a:rPr>
              <a:t>Hematemesis</a:t>
            </a:r>
            <a:r>
              <a:rPr lang="en-US" sz="1800" b="0" i="0" u="none" strike="noStrike" cap="none">
                <a:solidFill>
                  <a:srgbClr val="000000"/>
                </a:solidFill>
                <a:latin typeface="Arial"/>
                <a:ea typeface="Arial"/>
                <a:cs typeface="Arial"/>
                <a:sym typeface="Arial"/>
              </a:rPr>
              <a:t>: vomiting of blood ,could be: Digested blood in the stomach(coffee-ground emesis that indicate slower rate  bleeding) or fresh/unaltered blood (gross blood and clots,indicates rapid bleeding).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2. </a:t>
            </a:r>
            <a:r>
              <a:rPr lang="en-US" sz="1800" b="1" i="0" u="sng" strike="noStrike" cap="none">
                <a:solidFill>
                  <a:srgbClr val="FF0000"/>
                </a:solidFill>
                <a:latin typeface="Arial"/>
                <a:ea typeface="Arial"/>
                <a:cs typeface="Arial"/>
                <a:sym typeface="Arial"/>
              </a:rPr>
              <a:t>Melena</a:t>
            </a:r>
            <a:r>
              <a:rPr lang="en-US" sz="1800" b="0" i="0" u="none" strike="noStrike" cap="none">
                <a:solidFill>
                  <a:srgbClr val="000000"/>
                </a:solidFill>
                <a:latin typeface="Arial"/>
                <a:ea typeface="Arial"/>
                <a:cs typeface="Arial"/>
                <a:sym typeface="Arial"/>
              </a:rPr>
              <a:t>: stool consisting of partially digested blood (black tar:, semi solid, shiny and has a distinctive odor, when its present it indicates that blood has been present in the GI tract for at least 14 h. The more proximal the bleeding site, the more likely melena will occur.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3. </a:t>
            </a:r>
            <a:r>
              <a:rPr lang="en-US" sz="1800" b="1" i="0" u="sng" strike="noStrike" cap="none">
                <a:solidFill>
                  <a:srgbClr val="FF0000"/>
                </a:solidFill>
                <a:latin typeface="Arial"/>
                <a:ea typeface="Arial"/>
                <a:cs typeface="Arial"/>
                <a:sym typeface="Arial"/>
              </a:rPr>
              <a:t>Hematochezia:</a:t>
            </a:r>
            <a:r>
              <a:rPr lang="en-US" sz="1800" b="0" i="0" u="none" strike="noStrike" cap="none">
                <a:solidFill>
                  <a:srgbClr val="000000"/>
                </a:solidFill>
                <a:latin typeface="Arial"/>
                <a:ea typeface="Arial"/>
                <a:cs typeface="Arial"/>
                <a:sym typeface="Arial"/>
              </a:rPr>
              <a:t> usually represents a lower GI source of bleeding, although an upper GI lesion may bleed so briskly that blood does not remain in the bowel long enough for melena to develop.</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95"/>
        <p:cNvGrpSpPr/>
        <p:nvPr/>
      </p:nvGrpSpPr>
      <p:grpSpPr>
        <a:xfrm>
          <a:off x="0" y="0"/>
          <a:ext cx="0" cy="0"/>
          <a:chOff x="0" y="0"/>
          <a:chExt cx="0" cy="0"/>
        </a:xfrm>
      </p:grpSpPr>
      <p:sp>
        <p:nvSpPr>
          <p:cNvPr id="1096" name="Google Shape;1096;p40"/>
          <p:cNvSpPr/>
          <p:nvPr/>
        </p:nvSpPr>
        <p:spPr>
          <a:xfrm>
            <a:off x="0" y="1511799"/>
            <a:ext cx="9144000" cy="3089100"/>
          </a:xfrm>
          <a:prstGeom prst="rect">
            <a:avLst/>
          </a:prstGeom>
          <a:gradFill>
            <a:gsLst>
              <a:gs pos="0">
                <a:srgbClr val="EDEBE7">
                  <a:alpha val="0"/>
                </a:srgbClr>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7" name="Google Shape;1097;p40"/>
          <p:cNvPicPr preferRelativeResize="0"/>
          <p:nvPr/>
        </p:nvPicPr>
        <p:blipFill rotWithShape="1">
          <a:blip r:embed="rId3">
            <a:alphaModFix/>
          </a:blip>
          <a:srcRect t="2770" b="-2770"/>
          <a:stretch/>
        </p:blipFill>
        <p:spPr>
          <a:xfrm>
            <a:off x="0" y="4601718"/>
            <a:ext cx="9144000" cy="557212"/>
          </a:xfrm>
          <a:prstGeom prst="rect">
            <a:avLst/>
          </a:prstGeom>
          <a:noFill/>
          <a:ln>
            <a:noFill/>
          </a:ln>
        </p:spPr>
      </p:pic>
      <p:cxnSp>
        <p:nvCxnSpPr>
          <p:cNvPr id="1098" name="Google Shape;1098;p40"/>
          <p:cNvCxnSpPr/>
          <p:nvPr/>
        </p:nvCxnSpPr>
        <p:spPr>
          <a:xfrm>
            <a:off x="0" y="4606278"/>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1099" name="Google Shape;1099;p40"/>
          <p:cNvCxnSpPr/>
          <p:nvPr/>
        </p:nvCxnSpPr>
        <p:spPr>
          <a:xfrm>
            <a:off x="1750977" y="599229"/>
            <a:ext cx="0" cy="1908600"/>
          </a:xfrm>
          <a:prstGeom prst="straightConnector1">
            <a:avLst/>
          </a:prstGeom>
          <a:noFill/>
          <a:ln w="38100" cap="flat" cmpd="sng">
            <a:solidFill>
              <a:schemeClr val="accent1"/>
            </a:solidFill>
            <a:prstDash val="solid"/>
            <a:round/>
            <a:headEnd type="none" w="sm" len="sm"/>
            <a:tailEnd type="none" w="sm" len="sm"/>
          </a:ln>
        </p:spPr>
      </p:cxnSp>
      <p:sp>
        <p:nvSpPr>
          <p:cNvPr id="1100" name="Google Shape;1100;p40"/>
          <p:cNvSpPr/>
          <p:nvPr/>
        </p:nvSpPr>
        <p:spPr>
          <a:xfrm>
            <a:off x="1" y="0"/>
            <a:ext cx="9143700" cy="5143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1" name="Google Shape;1101;p40"/>
          <p:cNvSpPr/>
          <p:nvPr/>
        </p:nvSpPr>
        <p:spPr>
          <a:xfrm>
            <a:off x="0" y="1514607"/>
            <a:ext cx="9144000" cy="3079500"/>
          </a:xfrm>
          <a:prstGeom prst="rect">
            <a:avLst/>
          </a:prstGeom>
          <a:gradFill>
            <a:gsLst>
              <a:gs pos="0">
                <a:srgbClr val="EDEBE7">
                  <a:alpha val="0"/>
                </a:srgbClr>
              </a:gs>
              <a:gs pos="100000">
                <a:schemeClr val="lt2"/>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2" name="Google Shape;1102;p40"/>
          <p:cNvSpPr txBox="1"/>
          <p:nvPr/>
        </p:nvSpPr>
        <p:spPr>
          <a:xfrm>
            <a:off x="3739360" y="882270"/>
            <a:ext cx="5404500" cy="2784000"/>
          </a:xfrm>
          <a:prstGeom prst="rect">
            <a:avLst/>
          </a:prstGeom>
          <a:noFill/>
          <a:ln>
            <a:noFill/>
          </a:ln>
        </p:spPr>
        <p:txBody>
          <a:bodyPr spcFirstLastPara="1" wrap="square" lIns="91425" tIns="45700" rIns="91425" bIns="0" anchor="ctr" anchorCtr="0">
            <a:normAutofit/>
          </a:bodyPr>
          <a:lstStyle/>
          <a:p>
            <a:pPr marL="0" marR="0" lvl="0" indent="0" algn="l" rtl="0">
              <a:lnSpc>
                <a:spcPct val="90000"/>
              </a:lnSpc>
              <a:spcBef>
                <a:spcPts val="0"/>
              </a:spcBef>
              <a:spcAft>
                <a:spcPts val="0"/>
              </a:spcAft>
              <a:buNone/>
            </a:pPr>
            <a:r>
              <a:rPr lang="en-US" sz="4100" b="0" i="0" u="none" strike="noStrike" cap="none">
                <a:solidFill>
                  <a:schemeClr val="dk1"/>
                </a:solidFill>
                <a:latin typeface="Palatino Linotype"/>
                <a:ea typeface="Palatino Linotype"/>
                <a:cs typeface="Palatino Linotype"/>
                <a:sym typeface="Palatino Linotype"/>
              </a:rPr>
              <a:t>How to approach  Patient with UGIB?</a:t>
            </a:r>
            <a:endParaRPr/>
          </a:p>
          <a:p>
            <a:pPr marL="0" marR="0" lvl="0" indent="0" algn="l" rtl="0">
              <a:lnSpc>
                <a:spcPct val="90000"/>
              </a:lnSpc>
              <a:spcBef>
                <a:spcPts val="600"/>
              </a:spcBef>
              <a:spcAft>
                <a:spcPts val="0"/>
              </a:spcAft>
              <a:buNone/>
            </a:pPr>
            <a:r>
              <a:rPr lang="en-US" sz="4100" b="0" i="0" u="none" strike="noStrike" cap="none">
                <a:solidFill>
                  <a:schemeClr val="dk1"/>
                </a:solidFill>
                <a:latin typeface="Palatino Linotype"/>
                <a:ea typeface="Palatino Linotype"/>
                <a:cs typeface="Palatino Linotype"/>
                <a:sym typeface="Palatino Linotype"/>
              </a:rPr>
              <a:t>Depends on severity of bleeding  </a:t>
            </a:r>
            <a:endParaRPr/>
          </a:p>
          <a:p>
            <a:pPr marL="457200" marR="0" lvl="0" indent="0" algn="l" rtl="0">
              <a:lnSpc>
                <a:spcPct val="90000"/>
              </a:lnSpc>
              <a:spcBef>
                <a:spcPts val="600"/>
              </a:spcBef>
              <a:spcAft>
                <a:spcPts val="0"/>
              </a:spcAft>
              <a:buNone/>
            </a:pPr>
            <a:endParaRPr sz="4100" b="0" i="0" u="none" strike="noStrike" cap="none">
              <a:solidFill>
                <a:schemeClr val="dk1"/>
              </a:solidFill>
              <a:latin typeface="Palatino Linotype"/>
              <a:ea typeface="Palatino Linotype"/>
              <a:cs typeface="Palatino Linotype"/>
              <a:sym typeface="Palatino Linotype"/>
            </a:endParaRPr>
          </a:p>
          <a:p>
            <a:pPr marL="457200" marR="0" lvl="0" indent="0" algn="l" rtl="0">
              <a:lnSpc>
                <a:spcPct val="90000"/>
              </a:lnSpc>
              <a:spcBef>
                <a:spcPts val="600"/>
              </a:spcBef>
              <a:spcAft>
                <a:spcPts val="600"/>
              </a:spcAft>
              <a:buNone/>
            </a:pPr>
            <a:endParaRPr sz="4100" b="0" i="0" u="none" strike="noStrike" cap="none">
              <a:solidFill>
                <a:schemeClr val="dk1"/>
              </a:solidFill>
              <a:latin typeface="Palatino Linotype"/>
              <a:ea typeface="Palatino Linotype"/>
              <a:cs typeface="Palatino Linotype"/>
              <a:sym typeface="Palatino Linotype"/>
            </a:endParaRPr>
          </a:p>
        </p:txBody>
      </p:sp>
      <p:cxnSp>
        <p:nvCxnSpPr>
          <p:cNvPr id="1103" name="Google Shape;1103;p40"/>
          <p:cNvCxnSpPr/>
          <p:nvPr/>
        </p:nvCxnSpPr>
        <p:spPr>
          <a:xfrm>
            <a:off x="3490722" y="1031343"/>
            <a:ext cx="0" cy="2263200"/>
          </a:xfrm>
          <a:prstGeom prst="straightConnector1">
            <a:avLst/>
          </a:prstGeom>
          <a:noFill/>
          <a:ln w="38100" cap="flat" cmpd="sng">
            <a:solidFill>
              <a:schemeClr val="accent1"/>
            </a:solidFill>
            <a:prstDash val="solid"/>
            <a:round/>
            <a:headEnd type="none" w="sm" len="sm"/>
            <a:tailEnd type="none" w="sm" len="sm"/>
          </a:ln>
        </p:spPr>
      </p:cxnSp>
      <p:cxnSp>
        <p:nvCxnSpPr>
          <p:cNvPr id="1104" name="Google Shape;1104;p40"/>
          <p:cNvCxnSpPr/>
          <p:nvPr/>
        </p:nvCxnSpPr>
        <p:spPr>
          <a:xfrm>
            <a:off x="0" y="4596309"/>
            <a:ext cx="9144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105" name="Google Shape;1105;p40"/>
          <p:cNvPicPr preferRelativeResize="0"/>
          <p:nvPr/>
        </p:nvPicPr>
        <p:blipFill rotWithShape="1">
          <a:blip r:embed="rId3">
            <a:alphaModFix/>
          </a:blip>
          <a:srcRect t="2770" b="-2770"/>
          <a:stretch/>
        </p:blipFill>
        <p:spPr>
          <a:xfrm>
            <a:off x="0" y="4601718"/>
            <a:ext cx="9144000" cy="5572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41"/>
          <p:cNvSpPr txBox="1"/>
          <p:nvPr/>
        </p:nvSpPr>
        <p:spPr>
          <a:xfrm>
            <a:off x="914400" y="743253"/>
            <a:ext cx="73152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Initial Assessment &amp; Resuscitation</a:t>
            </a:r>
            <a:r>
              <a:rPr lang="en-US" sz="1400" b="0" i="0" u="none" strike="noStrike" cap="none">
                <a:solidFill>
                  <a:srgbClr val="000000"/>
                </a:solidFill>
                <a:latin typeface="Arial"/>
                <a:ea typeface="Arial"/>
                <a:cs typeface="Arial"/>
                <a:sym typeface="Arial"/>
              </a:rPr>
              <a:t> </a:t>
            </a:r>
            <a:endParaRPr/>
          </a:p>
        </p:txBody>
      </p:sp>
      <p:grpSp>
        <p:nvGrpSpPr>
          <p:cNvPr id="1111" name="Google Shape;1111;p41"/>
          <p:cNvGrpSpPr/>
          <p:nvPr/>
        </p:nvGrpSpPr>
        <p:grpSpPr>
          <a:xfrm>
            <a:off x="922234" y="2296912"/>
            <a:ext cx="7299465" cy="1738618"/>
            <a:chOff x="7835" y="146687"/>
            <a:chExt cx="7299465" cy="1738618"/>
          </a:xfrm>
        </p:grpSpPr>
        <p:sp>
          <p:nvSpPr>
            <p:cNvPr id="1112" name="Google Shape;1112;p41"/>
            <p:cNvSpPr/>
            <p:nvPr/>
          </p:nvSpPr>
          <p:spPr>
            <a:xfrm>
              <a:off x="715998" y="146687"/>
              <a:ext cx="762600" cy="762600"/>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1"/>
            <p:cNvSpPr/>
            <p:nvPr/>
          </p:nvSpPr>
          <p:spPr>
            <a:xfrm>
              <a:off x="7835" y="984081"/>
              <a:ext cx="2178900" cy="4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1"/>
            <p:cNvSpPr txBox="1"/>
            <p:nvPr/>
          </p:nvSpPr>
          <p:spPr>
            <a:xfrm>
              <a:off x="7835" y="984081"/>
              <a:ext cx="2178900" cy="48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Airway, Breathing and Circulation </a:t>
              </a:r>
              <a:endParaRPr/>
            </a:p>
          </p:txBody>
        </p:sp>
        <p:sp>
          <p:nvSpPr>
            <p:cNvPr id="1115" name="Google Shape;1115;p41"/>
            <p:cNvSpPr/>
            <p:nvPr/>
          </p:nvSpPr>
          <p:spPr>
            <a:xfrm>
              <a:off x="7835" y="1498905"/>
              <a:ext cx="21789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1"/>
            <p:cNvSpPr/>
            <p:nvPr/>
          </p:nvSpPr>
          <p:spPr>
            <a:xfrm>
              <a:off x="3276281" y="146687"/>
              <a:ext cx="762600" cy="762600"/>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2568118" y="984081"/>
              <a:ext cx="2178900" cy="4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txBox="1"/>
            <p:nvPr/>
          </p:nvSpPr>
          <p:spPr>
            <a:xfrm>
              <a:off x="2568118" y="984081"/>
              <a:ext cx="2178900" cy="48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Vital Signs: </a:t>
              </a:r>
              <a:endParaRPr/>
            </a:p>
          </p:txBody>
        </p:sp>
        <p:sp>
          <p:nvSpPr>
            <p:cNvPr id="1119" name="Google Shape;1119;p41"/>
            <p:cNvSpPr/>
            <p:nvPr/>
          </p:nvSpPr>
          <p:spPr>
            <a:xfrm>
              <a:off x="2568118" y="1498905"/>
              <a:ext cx="21789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5836563" y="146687"/>
              <a:ext cx="762600" cy="762600"/>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1"/>
            <p:cNvSpPr/>
            <p:nvPr/>
          </p:nvSpPr>
          <p:spPr>
            <a:xfrm>
              <a:off x="5128400" y="984081"/>
              <a:ext cx="2178900" cy="4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1"/>
            <p:cNvSpPr txBox="1"/>
            <p:nvPr/>
          </p:nvSpPr>
          <p:spPr>
            <a:xfrm>
              <a:off x="5128400" y="984081"/>
              <a:ext cx="2178900" cy="48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Pulse, BP, Temperature, Respiratory Rate </a:t>
              </a:r>
              <a:endParaRPr/>
            </a:p>
          </p:txBody>
        </p:sp>
        <p:sp>
          <p:nvSpPr>
            <p:cNvPr id="1123" name="Google Shape;1123;p41"/>
            <p:cNvSpPr/>
            <p:nvPr/>
          </p:nvSpPr>
          <p:spPr>
            <a:xfrm>
              <a:off x="5128400" y="1498905"/>
              <a:ext cx="21789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1"/>
            <p:cNvSpPr txBox="1"/>
            <p:nvPr/>
          </p:nvSpPr>
          <p:spPr>
            <a:xfrm>
              <a:off x="5128400" y="1498905"/>
              <a:ext cx="2178900" cy="386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Fluid and Resuscitation Plan</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2800"/>
              <a:buFont typeface="Palatino Linotype"/>
              <a:buNone/>
            </a:pPr>
            <a:r>
              <a:rPr lang="en-US" sz="1800"/>
              <a:t>In this time we determine the severity of bleeding :</a:t>
            </a:r>
            <a:endParaRPr sz="1800"/>
          </a:p>
        </p:txBody>
      </p:sp>
      <p:sp>
        <p:nvSpPr>
          <p:cNvPr id="1130" name="Google Shape;1130;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800"/>
              <a:buNone/>
            </a:pPr>
            <a:r>
              <a:rPr lang="en-US" sz="1700" b="1"/>
              <a:t>1.Mild bleeding :</a:t>
            </a:r>
            <a:r>
              <a:rPr lang="en-US" sz="1700"/>
              <a:t>normal BP, blood loss less than 30%,give crystalloid. </a:t>
            </a:r>
            <a:r>
              <a:rPr lang="en-US" sz="1700">
                <a:highlight>
                  <a:srgbClr val="B6D7A8"/>
                </a:highlight>
              </a:rPr>
              <a:t>(Hemodynamiclly stable) </a:t>
            </a:r>
            <a:endParaRPr sz="1700">
              <a:highlight>
                <a:srgbClr val="B6D7A8"/>
              </a:highlight>
            </a:endParaRPr>
          </a:p>
          <a:p>
            <a:pPr marL="0" lvl="0" indent="0" algn="l" rtl="0">
              <a:lnSpc>
                <a:spcPct val="120000"/>
              </a:lnSpc>
              <a:spcBef>
                <a:spcPts val="0"/>
              </a:spcBef>
              <a:spcAft>
                <a:spcPts val="0"/>
              </a:spcAft>
              <a:buSzPts val="1800"/>
              <a:buNone/>
            </a:pPr>
            <a:endParaRPr sz="1700"/>
          </a:p>
          <a:p>
            <a:pPr marL="0" lvl="0" indent="0" algn="l" rtl="0">
              <a:lnSpc>
                <a:spcPct val="120000"/>
              </a:lnSpc>
              <a:spcBef>
                <a:spcPts val="0"/>
              </a:spcBef>
              <a:spcAft>
                <a:spcPts val="0"/>
              </a:spcAft>
              <a:buSzPts val="1800"/>
              <a:buNone/>
            </a:pPr>
            <a:r>
              <a:rPr lang="en-US" sz="1700"/>
              <a:t>2.</a:t>
            </a:r>
            <a:r>
              <a:rPr lang="en-US" sz="1700" b="1"/>
              <a:t>Moderate bleeding : </a:t>
            </a:r>
            <a:r>
              <a:rPr lang="en-US" sz="1700"/>
              <a:t>Orthostatic hypotension, blood loss between 30-40%,give crystalloid and blood.</a:t>
            </a:r>
            <a:r>
              <a:rPr lang="en-US" sz="1700">
                <a:highlight>
                  <a:srgbClr val="D9EAD3"/>
                </a:highlight>
              </a:rPr>
              <a:t> </a:t>
            </a:r>
            <a:r>
              <a:rPr lang="en-US" sz="1700">
                <a:highlight>
                  <a:srgbClr val="B6D7A8"/>
                </a:highlight>
              </a:rPr>
              <a:t>(Hemodynamiclly unstable) </a:t>
            </a:r>
            <a:endParaRPr sz="1700">
              <a:highlight>
                <a:srgbClr val="B6D7A8"/>
              </a:highlight>
            </a:endParaRPr>
          </a:p>
          <a:p>
            <a:pPr marL="0" lvl="0" indent="0" algn="l" rtl="0">
              <a:lnSpc>
                <a:spcPct val="120000"/>
              </a:lnSpc>
              <a:spcBef>
                <a:spcPts val="0"/>
              </a:spcBef>
              <a:spcAft>
                <a:spcPts val="0"/>
              </a:spcAft>
              <a:buSzPts val="1800"/>
              <a:buNone/>
            </a:pPr>
            <a:endParaRPr sz="1700"/>
          </a:p>
          <a:p>
            <a:pPr marL="0" lvl="0" indent="0" algn="l" rtl="0">
              <a:lnSpc>
                <a:spcPct val="120000"/>
              </a:lnSpc>
              <a:spcBef>
                <a:spcPts val="0"/>
              </a:spcBef>
              <a:spcAft>
                <a:spcPts val="0"/>
              </a:spcAft>
              <a:buSzPts val="1800"/>
              <a:buNone/>
            </a:pPr>
            <a:r>
              <a:rPr lang="en-US" sz="1700"/>
              <a:t>3 </a:t>
            </a:r>
            <a:r>
              <a:rPr lang="en-US" sz="1700" b="1"/>
              <a:t>Severe bleeding :</a:t>
            </a:r>
            <a:r>
              <a:rPr lang="en-US" sz="1700"/>
              <a:t> patient in shock, BP is severely decreased, blood loss more than 40%,give crystalloid and blood</a:t>
            </a:r>
            <a:r>
              <a:rPr lang="en-US" sz="1700">
                <a:highlight>
                  <a:srgbClr val="B6D7A8"/>
                </a:highlight>
              </a:rPr>
              <a:t>. (Hemodynamiclly unstable) </a:t>
            </a:r>
            <a:endParaRPr sz="1700">
              <a:highlight>
                <a:srgbClr val="B6D7A8"/>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1135" name="Google Shape;1135;p43"/>
          <p:cNvGrpSpPr/>
          <p:nvPr/>
        </p:nvGrpSpPr>
        <p:grpSpPr>
          <a:xfrm>
            <a:off x="771276" y="118971"/>
            <a:ext cx="7315200" cy="4490342"/>
            <a:chOff x="0" y="2194"/>
            <a:chExt cx="7315200" cy="4490342"/>
          </a:xfrm>
        </p:grpSpPr>
        <p:cxnSp>
          <p:nvCxnSpPr>
            <p:cNvPr id="1136" name="Google Shape;1136;p43"/>
            <p:cNvCxnSpPr/>
            <p:nvPr/>
          </p:nvCxnSpPr>
          <p:spPr>
            <a:xfrm>
              <a:off x="0" y="2194"/>
              <a:ext cx="73152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37" name="Google Shape;1137;p43"/>
            <p:cNvSpPr/>
            <p:nvPr/>
          </p:nvSpPr>
          <p:spPr>
            <a:xfrm>
              <a:off x="0" y="2194"/>
              <a:ext cx="7315200" cy="74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txBox="1"/>
            <p:nvPr/>
          </p:nvSpPr>
          <p:spPr>
            <a:xfrm>
              <a:off x="0" y="2194"/>
              <a:ext cx="7315200" cy="74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History</a:t>
              </a:r>
              <a:endParaRPr sz="1900" b="0" i="0" u="none" strike="noStrike" cap="none">
                <a:solidFill>
                  <a:srgbClr val="000000"/>
                </a:solidFill>
                <a:latin typeface="Arial"/>
                <a:ea typeface="Arial"/>
                <a:cs typeface="Arial"/>
                <a:sym typeface="Arial"/>
              </a:endParaRPr>
            </a:p>
          </p:txBody>
        </p:sp>
        <p:cxnSp>
          <p:nvCxnSpPr>
            <p:cNvPr id="1139" name="Google Shape;1139;p43"/>
            <p:cNvCxnSpPr/>
            <p:nvPr/>
          </p:nvCxnSpPr>
          <p:spPr>
            <a:xfrm>
              <a:off x="0" y="750563"/>
              <a:ext cx="73152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40" name="Google Shape;1140;p43"/>
            <p:cNvSpPr/>
            <p:nvPr/>
          </p:nvSpPr>
          <p:spPr>
            <a:xfrm>
              <a:off x="0" y="750563"/>
              <a:ext cx="7315200" cy="74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txBox="1"/>
            <p:nvPr/>
          </p:nvSpPr>
          <p:spPr>
            <a:xfrm>
              <a:off x="0" y="750563"/>
              <a:ext cx="7315200" cy="74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History of presenting illnes :</a:t>
              </a:r>
              <a:endParaRPr/>
            </a:p>
          </p:txBody>
        </p:sp>
        <p:cxnSp>
          <p:nvCxnSpPr>
            <p:cNvPr id="1142" name="Google Shape;1142;p43"/>
            <p:cNvCxnSpPr/>
            <p:nvPr/>
          </p:nvCxnSpPr>
          <p:spPr>
            <a:xfrm>
              <a:off x="0" y="1498931"/>
              <a:ext cx="73152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43" name="Google Shape;1143;p43"/>
            <p:cNvSpPr/>
            <p:nvPr/>
          </p:nvSpPr>
          <p:spPr>
            <a:xfrm>
              <a:off x="0" y="1498931"/>
              <a:ext cx="7315200" cy="74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p:cNvSpPr txBox="1"/>
            <p:nvPr/>
          </p:nvSpPr>
          <p:spPr>
            <a:xfrm>
              <a:off x="0" y="1498931"/>
              <a:ext cx="7315200" cy="74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Abdominal pain, Haematamesis, Haematochezia, Melaena. </a:t>
              </a:r>
              <a:endParaRPr/>
            </a:p>
          </p:txBody>
        </p:sp>
        <p:cxnSp>
          <p:nvCxnSpPr>
            <p:cNvPr id="1145" name="Google Shape;1145;p43"/>
            <p:cNvCxnSpPr/>
            <p:nvPr/>
          </p:nvCxnSpPr>
          <p:spPr>
            <a:xfrm>
              <a:off x="0" y="2247300"/>
              <a:ext cx="73152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46" name="Google Shape;1146;p43"/>
            <p:cNvSpPr/>
            <p:nvPr/>
          </p:nvSpPr>
          <p:spPr>
            <a:xfrm>
              <a:off x="0" y="2247300"/>
              <a:ext cx="7315200" cy="74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txBox="1"/>
            <p:nvPr/>
          </p:nvSpPr>
          <p:spPr>
            <a:xfrm>
              <a:off x="0" y="2247300"/>
              <a:ext cx="7315200" cy="74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Features oof blood loss: shock, syncope, anemia </a:t>
              </a:r>
              <a:endParaRPr/>
            </a:p>
          </p:txBody>
        </p:sp>
        <p:cxnSp>
          <p:nvCxnSpPr>
            <p:cNvPr id="1148" name="Google Shape;1148;p43"/>
            <p:cNvCxnSpPr/>
            <p:nvPr/>
          </p:nvCxnSpPr>
          <p:spPr>
            <a:xfrm>
              <a:off x="0" y="2995668"/>
              <a:ext cx="73152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49" name="Google Shape;1149;p43"/>
            <p:cNvSpPr/>
            <p:nvPr/>
          </p:nvSpPr>
          <p:spPr>
            <a:xfrm>
              <a:off x="0" y="2995668"/>
              <a:ext cx="7315200" cy="74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txBox="1"/>
            <p:nvPr/>
          </p:nvSpPr>
          <p:spPr>
            <a:xfrm>
              <a:off x="0" y="2995668"/>
              <a:ext cx="7315200" cy="74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Features of underlying cause:dysphagia, odynophagia, dyspepsia, jaundice, weight loss</a:t>
              </a:r>
              <a:endParaRPr/>
            </a:p>
          </p:txBody>
        </p:sp>
        <p:cxnSp>
          <p:nvCxnSpPr>
            <p:cNvPr id="1151" name="Google Shape;1151;p43"/>
            <p:cNvCxnSpPr/>
            <p:nvPr/>
          </p:nvCxnSpPr>
          <p:spPr>
            <a:xfrm>
              <a:off x="0" y="3744036"/>
              <a:ext cx="73152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52" name="Google Shape;1152;p43"/>
            <p:cNvSpPr/>
            <p:nvPr/>
          </p:nvSpPr>
          <p:spPr>
            <a:xfrm>
              <a:off x="0" y="3744036"/>
              <a:ext cx="7315200" cy="74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txBox="1"/>
            <p:nvPr/>
          </p:nvSpPr>
          <p:spPr>
            <a:xfrm>
              <a:off x="0" y="3744036"/>
              <a:ext cx="7315200" cy="74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History of epistaxis and hemoptysis to rule out the GI source of bleeding.</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58" name="Google Shape;1158;p44"/>
          <p:cNvGrpSpPr/>
          <p:nvPr/>
        </p:nvGrpSpPr>
        <p:grpSpPr>
          <a:xfrm>
            <a:off x="248450" y="3"/>
            <a:ext cx="8605330" cy="4539088"/>
            <a:chOff x="0" y="337156"/>
            <a:chExt cx="7981200" cy="2920718"/>
          </a:xfrm>
        </p:grpSpPr>
        <p:sp>
          <p:nvSpPr>
            <p:cNvPr id="1159" name="Google Shape;1159;p44"/>
            <p:cNvSpPr/>
            <p:nvPr/>
          </p:nvSpPr>
          <p:spPr>
            <a:xfrm>
              <a:off x="0" y="337156"/>
              <a:ext cx="7981200" cy="554100"/>
            </a:xfrm>
            <a:prstGeom prst="roundRect">
              <a:avLst>
                <a:gd name="adj" fmla="val 16667"/>
              </a:avLst>
            </a:prstGeom>
            <a:solidFill>
              <a:srgbClr val="5DA5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44"/>
            <p:cNvSpPr txBox="1"/>
            <p:nvPr/>
          </p:nvSpPr>
          <p:spPr>
            <a:xfrm>
              <a:off x="27054" y="364210"/>
              <a:ext cx="7927200" cy="5001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US" sz="1800" b="0" i="0" u="none" strike="noStrike" cap="none">
                  <a:solidFill>
                    <a:schemeClr val="lt1"/>
                  </a:solidFill>
                  <a:latin typeface="Arial"/>
                  <a:ea typeface="Arial"/>
                  <a:cs typeface="Arial"/>
                  <a:sym typeface="Arial"/>
                </a:rPr>
                <a:t>Drug history: NSAIDS, Aspirin, corticosteroids, anticoagulants. </a:t>
              </a:r>
              <a:endParaRPr sz="1800" b="0" i="0" u="none" strike="noStrike" cap="none">
                <a:solidFill>
                  <a:srgbClr val="000000"/>
                </a:solidFill>
                <a:latin typeface="Arial"/>
                <a:ea typeface="Arial"/>
                <a:cs typeface="Arial"/>
                <a:sym typeface="Arial"/>
              </a:endParaRPr>
            </a:p>
          </p:txBody>
        </p:sp>
        <p:sp>
          <p:nvSpPr>
            <p:cNvPr id="1161" name="Google Shape;1161;p44"/>
            <p:cNvSpPr/>
            <p:nvPr/>
          </p:nvSpPr>
          <p:spPr>
            <a:xfrm>
              <a:off x="0" y="928811"/>
              <a:ext cx="7981200" cy="554100"/>
            </a:xfrm>
            <a:prstGeom prst="roundRect">
              <a:avLst>
                <a:gd name="adj" fmla="val 16667"/>
              </a:avLst>
            </a:prstGeom>
            <a:solidFill>
              <a:srgbClr val="5DA5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44"/>
            <p:cNvSpPr txBox="1"/>
            <p:nvPr/>
          </p:nvSpPr>
          <p:spPr>
            <a:xfrm>
              <a:off x="27054" y="955865"/>
              <a:ext cx="7927200" cy="5001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US" sz="1800" b="0" i="0" u="none" strike="noStrike" cap="none">
                  <a:solidFill>
                    <a:schemeClr val="lt1"/>
                  </a:solidFill>
                  <a:latin typeface="Arial"/>
                  <a:ea typeface="Arial"/>
                  <a:cs typeface="Arial"/>
                  <a:sym typeface="Arial"/>
                </a:rPr>
                <a:t>Past medical :previous episodes upper gastrointestinal bleeding, diabetes mellitus; coronary artery disease; chronic renal or liver disease, H pylori infection ; or chronic obstructive pulmonary disease. </a:t>
              </a:r>
              <a:endParaRPr sz="1800" b="0" i="0" u="none" strike="noStrike" cap="none">
                <a:solidFill>
                  <a:srgbClr val="000000"/>
                </a:solidFill>
                <a:latin typeface="Arial"/>
                <a:ea typeface="Arial"/>
                <a:cs typeface="Arial"/>
                <a:sym typeface="Arial"/>
              </a:endParaRPr>
            </a:p>
          </p:txBody>
        </p:sp>
        <p:sp>
          <p:nvSpPr>
            <p:cNvPr id="1163" name="Google Shape;1163;p44"/>
            <p:cNvSpPr/>
            <p:nvPr/>
          </p:nvSpPr>
          <p:spPr>
            <a:xfrm>
              <a:off x="0" y="1520465"/>
              <a:ext cx="7981200" cy="554100"/>
            </a:xfrm>
            <a:prstGeom prst="roundRect">
              <a:avLst>
                <a:gd name="adj" fmla="val 16667"/>
              </a:avLst>
            </a:prstGeom>
            <a:solidFill>
              <a:srgbClr val="5DA5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44"/>
            <p:cNvSpPr txBox="1"/>
            <p:nvPr/>
          </p:nvSpPr>
          <p:spPr>
            <a:xfrm>
              <a:off x="27054" y="1547519"/>
              <a:ext cx="7927200" cy="5001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US" sz="1800" b="0" i="0" u="none" strike="noStrike" cap="none">
                  <a:solidFill>
                    <a:schemeClr val="lt1"/>
                  </a:solidFill>
                  <a:latin typeface="Arial"/>
                  <a:ea typeface="Arial"/>
                  <a:cs typeface="Arial"/>
                  <a:sym typeface="Arial"/>
                </a:rPr>
                <a:t>Past surgical: previous abdominal surgery</a:t>
              </a:r>
              <a:endParaRPr sz="1800" b="0" i="0" u="none" strike="noStrike" cap="none">
                <a:solidFill>
                  <a:srgbClr val="000000"/>
                </a:solidFill>
                <a:latin typeface="Arial"/>
                <a:ea typeface="Arial"/>
                <a:cs typeface="Arial"/>
                <a:sym typeface="Arial"/>
              </a:endParaRPr>
            </a:p>
          </p:txBody>
        </p:sp>
        <p:sp>
          <p:nvSpPr>
            <p:cNvPr id="1165" name="Google Shape;1165;p44"/>
            <p:cNvSpPr/>
            <p:nvPr/>
          </p:nvSpPr>
          <p:spPr>
            <a:xfrm>
              <a:off x="0" y="2112119"/>
              <a:ext cx="7981200" cy="554100"/>
            </a:xfrm>
            <a:prstGeom prst="roundRect">
              <a:avLst>
                <a:gd name="adj" fmla="val 16667"/>
              </a:avLst>
            </a:prstGeom>
            <a:solidFill>
              <a:srgbClr val="5DA5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44"/>
            <p:cNvSpPr txBox="1"/>
            <p:nvPr/>
          </p:nvSpPr>
          <p:spPr>
            <a:xfrm>
              <a:off x="27054" y="2139173"/>
              <a:ext cx="7927200" cy="5001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US" sz="1800" b="0" i="0" u="none" strike="noStrike" cap="none">
                  <a:solidFill>
                    <a:schemeClr val="lt1"/>
                  </a:solidFill>
                  <a:latin typeface="Arial"/>
                  <a:ea typeface="Arial"/>
                  <a:cs typeface="Arial"/>
                  <a:sym typeface="Arial"/>
                </a:rPr>
                <a:t>Family history </a:t>
              </a:r>
              <a:endParaRPr sz="1800" b="0" i="0" u="none" strike="noStrike" cap="none">
                <a:solidFill>
                  <a:srgbClr val="000000"/>
                </a:solidFill>
                <a:latin typeface="Arial"/>
                <a:ea typeface="Arial"/>
                <a:cs typeface="Arial"/>
                <a:sym typeface="Arial"/>
              </a:endParaRPr>
            </a:p>
          </p:txBody>
        </p:sp>
        <p:sp>
          <p:nvSpPr>
            <p:cNvPr id="1167" name="Google Shape;1167;p44"/>
            <p:cNvSpPr/>
            <p:nvPr/>
          </p:nvSpPr>
          <p:spPr>
            <a:xfrm>
              <a:off x="0" y="2703774"/>
              <a:ext cx="7981200" cy="554100"/>
            </a:xfrm>
            <a:prstGeom prst="roundRect">
              <a:avLst>
                <a:gd name="adj" fmla="val 16667"/>
              </a:avLst>
            </a:prstGeom>
            <a:solidFill>
              <a:srgbClr val="5DA5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44"/>
            <p:cNvSpPr txBox="1"/>
            <p:nvPr/>
          </p:nvSpPr>
          <p:spPr>
            <a:xfrm>
              <a:off x="27054" y="2730828"/>
              <a:ext cx="7927200" cy="5001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US" sz="1800" b="0" i="0" u="none" strike="noStrike" cap="none">
                  <a:solidFill>
                    <a:schemeClr val="lt1"/>
                  </a:solidFill>
                  <a:latin typeface="Arial"/>
                  <a:ea typeface="Arial"/>
                  <a:cs typeface="Arial"/>
                  <a:sym typeface="Arial"/>
                </a:rPr>
                <a:t>Social history : Smoking, Alcohol </a:t>
              </a: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45"/>
          <p:cNvSpPr txBox="1"/>
          <p:nvPr/>
        </p:nvSpPr>
        <p:spPr>
          <a:xfrm>
            <a:off x="815700" y="0"/>
            <a:ext cx="7413900" cy="569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Arial"/>
                <a:ea typeface="Arial"/>
                <a:cs typeface="Arial"/>
                <a:sym typeface="Arial"/>
              </a:rPr>
              <a:t>Physical examination </a:t>
            </a:r>
            <a:endParaRPr sz="1400" b="0" i="0" u="none" strike="noStrike" cap="none">
              <a:solidFill>
                <a:srgbClr val="000000"/>
              </a:solidFill>
              <a:latin typeface="Arial"/>
              <a:ea typeface="Arial"/>
              <a:cs typeface="Arial"/>
              <a:sym typeface="Arial"/>
            </a:endParaRPr>
          </a:p>
        </p:txBody>
      </p:sp>
      <p:sp>
        <p:nvSpPr>
          <p:cNvPr id="1174" name="Google Shape;1174;p45"/>
          <p:cNvSpPr txBox="1"/>
          <p:nvPr/>
        </p:nvSpPr>
        <p:spPr>
          <a:xfrm>
            <a:off x="193125" y="768613"/>
            <a:ext cx="80364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1.Genaral status of patient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2.inspiction:</a:t>
            </a:r>
            <a:endParaRPr sz="1400" b="0" i="0" u="none" strike="noStrike" cap="none">
              <a:solidFill>
                <a:srgbClr val="000000"/>
              </a:solidFill>
              <a:latin typeface="Arial"/>
              <a:ea typeface="Arial"/>
              <a:cs typeface="Arial"/>
              <a:sym typeface="Arial"/>
            </a:endParaRPr>
          </a:p>
        </p:txBody>
      </p:sp>
      <p:grpSp>
        <p:nvGrpSpPr>
          <p:cNvPr id="1175" name="Google Shape;1175;p45"/>
          <p:cNvGrpSpPr/>
          <p:nvPr/>
        </p:nvGrpSpPr>
        <p:grpSpPr>
          <a:xfrm>
            <a:off x="319425" y="1876825"/>
            <a:ext cx="8258343" cy="2623145"/>
            <a:chOff x="0" y="235"/>
            <a:chExt cx="7413900" cy="1928074"/>
          </a:xfrm>
        </p:grpSpPr>
        <p:cxnSp>
          <p:nvCxnSpPr>
            <p:cNvPr id="1176" name="Google Shape;1176;p45"/>
            <p:cNvCxnSpPr/>
            <p:nvPr/>
          </p:nvCxnSpPr>
          <p:spPr>
            <a:xfrm>
              <a:off x="0" y="235"/>
              <a:ext cx="74139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77" name="Google Shape;1177;p45"/>
            <p:cNvSpPr/>
            <p:nvPr/>
          </p:nvSpPr>
          <p:spPr>
            <a:xfrm>
              <a:off x="0" y="235"/>
              <a:ext cx="7413900" cy="385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45"/>
            <p:cNvSpPr txBox="1"/>
            <p:nvPr/>
          </p:nvSpPr>
          <p:spPr>
            <a:xfrm>
              <a:off x="0" y="235"/>
              <a:ext cx="7413900" cy="3855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Pale, Cyanosis </a:t>
              </a:r>
              <a:endParaRPr sz="1400" b="0" i="0" u="none" strike="noStrike" cap="none">
                <a:solidFill>
                  <a:srgbClr val="000000"/>
                </a:solidFill>
                <a:latin typeface="Arial"/>
                <a:ea typeface="Arial"/>
                <a:cs typeface="Arial"/>
                <a:sym typeface="Arial"/>
              </a:endParaRPr>
            </a:p>
          </p:txBody>
        </p:sp>
        <p:cxnSp>
          <p:nvCxnSpPr>
            <p:cNvPr id="1179" name="Google Shape;1179;p45"/>
            <p:cNvCxnSpPr/>
            <p:nvPr/>
          </p:nvCxnSpPr>
          <p:spPr>
            <a:xfrm>
              <a:off x="0" y="385878"/>
              <a:ext cx="74139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80" name="Google Shape;1180;p45"/>
            <p:cNvSpPr/>
            <p:nvPr/>
          </p:nvSpPr>
          <p:spPr>
            <a:xfrm>
              <a:off x="0" y="385878"/>
              <a:ext cx="7413900" cy="385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45"/>
            <p:cNvSpPr txBox="1"/>
            <p:nvPr/>
          </p:nvSpPr>
          <p:spPr>
            <a:xfrm>
              <a:off x="0" y="385878"/>
              <a:ext cx="7413900" cy="3855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Abdomenal Distension </a:t>
              </a:r>
              <a:endParaRPr sz="1400" b="0" i="0" u="none" strike="noStrike" cap="none">
                <a:solidFill>
                  <a:srgbClr val="000000"/>
                </a:solidFill>
                <a:latin typeface="Arial"/>
                <a:ea typeface="Arial"/>
                <a:cs typeface="Arial"/>
                <a:sym typeface="Arial"/>
              </a:endParaRPr>
            </a:p>
          </p:txBody>
        </p:sp>
        <p:cxnSp>
          <p:nvCxnSpPr>
            <p:cNvPr id="1182" name="Google Shape;1182;p45"/>
            <p:cNvCxnSpPr/>
            <p:nvPr/>
          </p:nvCxnSpPr>
          <p:spPr>
            <a:xfrm>
              <a:off x="0" y="771522"/>
              <a:ext cx="74139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83" name="Google Shape;1183;p45"/>
            <p:cNvSpPr/>
            <p:nvPr/>
          </p:nvSpPr>
          <p:spPr>
            <a:xfrm>
              <a:off x="0" y="771522"/>
              <a:ext cx="7413900" cy="385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5"/>
            <p:cNvSpPr txBox="1"/>
            <p:nvPr/>
          </p:nvSpPr>
          <p:spPr>
            <a:xfrm>
              <a:off x="0" y="771522"/>
              <a:ext cx="7413900" cy="3855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Lymph node swelling, visible peristalsis </a:t>
              </a:r>
              <a:endParaRPr sz="1400" b="0" i="0" u="none" strike="noStrike" cap="none">
                <a:solidFill>
                  <a:srgbClr val="000000"/>
                </a:solidFill>
                <a:latin typeface="Arial"/>
                <a:ea typeface="Arial"/>
                <a:cs typeface="Arial"/>
                <a:sym typeface="Arial"/>
              </a:endParaRPr>
            </a:p>
          </p:txBody>
        </p:sp>
        <p:cxnSp>
          <p:nvCxnSpPr>
            <p:cNvPr id="1185" name="Google Shape;1185;p45"/>
            <p:cNvCxnSpPr/>
            <p:nvPr/>
          </p:nvCxnSpPr>
          <p:spPr>
            <a:xfrm>
              <a:off x="0" y="1157165"/>
              <a:ext cx="74139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86" name="Google Shape;1186;p45"/>
            <p:cNvSpPr/>
            <p:nvPr/>
          </p:nvSpPr>
          <p:spPr>
            <a:xfrm>
              <a:off x="0" y="1157165"/>
              <a:ext cx="7413900" cy="385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5"/>
            <p:cNvSpPr txBox="1"/>
            <p:nvPr/>
          </p:nvSpPr>
          <p:spPr>
            <a:xfrm>
              <a:off x="0" y="1229474"/>
              <a:ext cx="7413900" cy="5694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Feature of chronic liver disease **</a:t>
              </a:r>
              <a:endParaRPr sz="1400" b="0" i="0" u="none" strike="noStrike" cap="none">
                <a:solidFill>
                  <a:srgbClr val="000000"/>
                </a:solidFill>
                <a:latin typeface="Arial"/>
                <a:ea typeface="Arial"/>
                <a:cs typeface="Arial"/>
                <a:sym typeface="Arial"/>
              </a:endParaRPr>
            </a:p>
          </p:txBody>
        </p:sp>
        <p:cxnSp>
          <p:nvCxnSpPr>
            <p:cNvPr id="1188" name="Google Shape;1188;p45"/>
            <p:cNvCxnSpPr/>
            <p:nvPr/>
          </p:nvCxnSpPr>
          <p:spPr>
            <a:xfrm>
              <a:off x="0" y="1542809"/>
              <a:ext cx="7413900" cy="0"/>
            </a:xfrm>
            <a:prstGeom prst="straightConnector1">
              <a:avLst/>
            </a:prstGeom>
            <a:solidFill>
              <a:srgbClr val="5DA531"/>
            </a:solidFill>
            <a:ln w="15875" cap="flat" cmpd="sng">
              <a:solidFill>
                <a:srgbClr val="5DA531"/>
              </a:solidFill>
              <a:prstDash val="solid"/>
              <a:round/>
              <a:headEnd type="none" w="sm" len="sm"/>
              <a:tailEnd type="none" w="sm" len="sm"/>
            </a:ln>
          </p:spPr>
        </p:cxnSp>
        <p:sp>
          <p:nvSpPr>
            <p:cNvPr id="1189" name="Google Shape;1189;p45"/>
            <p:cNvSpPr/>
            <p:nvPr/>
          </p:nvSpPr>
          <p:spPr>
            <a:xfrm>
              <a:off x="0" y="1542809"/>
              <a:ext cx="7413900" cy="385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45"/>
            <p:cNvSpPr txBox="1"/>
            <p:nvPr/>
          </p:nvSpPr>
          <p:spPr>
            <a:xfrm>
              <a:off x="0" y="1542809"/>
              <a:ext cx="7413900" cy="3855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Sign of dehydration (dry tongue , sunken eyes)</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46"/>
          <p:cNvSpPr txBox="1"/>
          <p:nvPr/>
        </p:nvSpPr>
        <p:spPr>
          <a:xfrm>
            <a:off x="518250" y="445599"/>
            <a:ext cx="7711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Arial"/>
                <a:ea typeface="Arial"/>
                <a:cs typeface="Arial"/>
                <a:sym typeface="Arial"/>
              </a:rPr>
              <a:t>Features of liver disease </a:t>
            </a:r>
            <a:endParaRPr sz="2000" b="1" i="1" u="none" strike="noStrike" cap="none">
              <a:solidFill>
                <a:srgbClr val="000000"/>
              </a:solidFill>
              <a:latin typeface="Arial"/>
              <a:ea typeface="Arial"/>
              <a:cs typeface="Arial"/>
              <a:sym typeface="Arial"/>
            </a:endParaRPr>
          </a:p>
        </p:txBody>
      </p:sp>
      <p:sp>
        <p:nvSpPr>
          <p:cNvPr id="1196" name="Google Shape;1196;p46"/>
          <p:cNvSpPr txBox="1"/>
          <p:nvPr/>
        </p:nvSpPr>
        <p:spPr>
          <a:xfrm>
            <a:off x="914399" y="215022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7" name="Google Shape;1197;p46"/>
          <p:cNvPicPr preferRelativeResize="0"/>
          <p:nvPr/>
        </p:nvPicPr>
        <p:blipFill rotWithShape="1">
          <a:blip r:embed="rId3">
            <a:alphaModFix/>
          </a:blip>
          <a:srcRect/>
          <a:stretch/>
        </p:blipFill>
        <p:spPr>
          <a:xfrm>
            <a:off x="463951" y="1214000"/>
            <a:ext cx="1278723" cy="1332526"/>
          </a:xfrm>
          <a:prstGeom prst="rect">
            <a:avLst/>
          </a:prstGeom>
          <a:noFill/>
          <a:ln>
            <a:noFill/>
          </a:ln>
        </p:spPr>
      </p:pic>
      <p:sp>
        <p:nvSpPr>
          <p:cNvPr id="1198" name="Google Shape;1198;p46"/>
          <p:cNvSpPr txBox="1"/>
          <p:nvPr/>
        </p:nvSpPr>
        <p:spPr>
          <a:xfrm>
            <a:off x="463975" y="2480903"/>
            <a:ext cx="12786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Ascites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6"/>
          <p:cNvSpPr txBox="1"/>
          <p:nvPr/>
        </p:nvSpPr>
        <p:spPr>
          <a:xfrm>
            <a:off x="914399" y="215022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0" name="Google Shape;1200;p46"/>
          <p:cNvPicPr preferRelativeResize="0"/>
          <p:nvPr/>
        </p:nvPicPr>
        <p:blipFill rotWithShape="1">
          <a:blip r:embed="rId4">
            <a:alphaModFix/>
          </a:blip>
          <a:srcRect/>
          <a:stretch/>
        </p:blipFill>
        <p:spPr>
          <a:xfrm>
            <a:off x="2702240" y="1214000"/>
            <a:ext cx="1570706" cy="1332525"/>
          </a:xfrm>
          <a:prstGeom prst="rect">
            <a:avLst/>
          </a:prstGeom>
          <a:noFill/>
          <a:ln>
            <a:noFill/>
          </a:ln>
        </p:spPr>
      </p:pic>
      <p:sp>
        <p:nvSpPr>
          <p:cNvPr id="1201" name="Google Shape;1201;p46"/>
          <p:cNvSpPr txBox="1"/>
          <p:nvPr/>
        </p:nvSpPr>
        <p:spPr>
          <a:xfrm>
            <a:off x="2702250" y="2480900"/>
            <a:ext cx="18699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caput medusae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6"/>
          <p:cNvSpPr txBox="1"/>
          <p:nvPr/>
        </p:nvSpPr>
        <p:spPr>
          <a:xfrm>
            <a:off x="914399" y="215022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3" name="Google Shape;1203;p46"/>
          <p:cNvPicPr preferRelativeResize="0"/>
          <p:nvPr/>
        </p:nvPicPr>
        <p:blipFill rotWithShape="1">
          <a:blip r:embed="rId5">
            <a:alphaModFix/>
          </a:blip>
          <a:srcRect/>
          <a:stretch/>
        </p:blipFill>
        <p:spPr>
          <a:xfrm>
            <a:off x="5322027" y="907844"/>
            <a:ext cx="1278725" cy="1526600"/>
          </a:xfrm>
          <a:prstGeom prst="rect">
            <a:avLst/>
          </a:prstGeom>
          <a:noFill/>
          <a:ln>
            <a:noFill/>
          </a:ln>
        </p:spPr>
      </p:pic>
      <p:sp>
        <p:nvSpPr>
          <p:cNvPr id="1204" name="Google Shape;1204;p46"/>
          <p:cNvSpPr txBox="1"/>
          <p:nvPr/>
        </p:nvSpPr>
        <p:spPr>
          <a:xfrm>
            <a:off x="5177902" y="2316639"/>
            <a:ext cx="29970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gynecomastia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6"/>
          <p:cNvSpPr txBox="1"/>
          <p:nvPr/>
        </p:nvSpPr>
        <p:spPr>
          <a:xfrm>
            <a:off x="914399" y="215022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6" name="Google Shape;1206;p46"/>
          <p:cNvPicPr preferRelativeResize="0"/>
          <p:nvPr/>
        </p:nvPicPr>
        <p:blipFill rotWithShape="1">
          <a:blip r:embed="rId6">
            <a:alphaModFix/>
          </a:blip>
          <a:srcRect/>
          <a:stretch/>
        </p:blipFill>
        <p:spPr>
          <a:xfrm>
            <a:off x="5176039" y="2928606"/>
            <a:ext cx="1570700" cy="1526600"/>
          </a:xfrm>
          <a:prstGeom prst="rect">
            <a:avLst/>
          </a:prstGeom>
          <a:noFill/>
          <a:ln>
            <a:noFill/>
          </a:ln>
        </p:spPr>
      </p:pic>
      <p:sp>
        <p:nvSpPr>
          <p:cNvPr id="1207" name="Google Shape;1207;p46"/>
          <p:cNvSpPr txBox="1"/>
          <p:nvPr/>
        </p:nvSpPr>
        <p:spPr>
          <a:xfrm>
            <a:off x="5347001" y="4210029"/>
            <a:ext cx="1963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Palmar erythema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6"/>
          <p:cNvSpPr txBox="1"/>
          <p:nvPr/>
        </p:nvSpPr>
        <p:spPr>
          <a:xfrm>
            <a:off x="914399" y="215022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9" name="Google Shape;1209;p46"/>
          <p:cNvPicPr preferRelativeResize="0"/>
          <p:nvPr/>
        </p:nvPicPr>
        <p:blipFill rotWithShape="1">
          <a:blip r:embed="rId7">
            <a:alphaModFix/>
          </a:blip>
          <a:srcRect/>
          <a:stretch/>
        </p:blipFill>
        <p:spPr>
          <a:xfrm>
            <a:off x="273150" y="3089000"/>
            <a:ext cx="1570700" cy="1228600"/>
          </a:xfrm>
          <a:prstGeom prst="rect">
            <a:avLst/>
          </a:prstGeom>
          <a:noFill/>
          <a:ln>
            <a:noFill/>
          </a:ln>
        </p:spPr>
      </p:pic>
      <p:sp>
        <p:nvSpPr>
          <p:cNvPr id="1210" name="Google Shape;1210;p46"/>
          <p:cNvSpPr txBox="1"/>
          <p:nvPr/>
        </p:nvSpPr>
        <p:spPr>
          <a:xfrm>
            <a:off x="184400" y="4282925"/>
            <a:ext cx="36126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spider naevi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6"/>
          <p:cNvSpPr txBox="1"/>
          <p:nvPr/>
        </p:nvSpPr>
        <p:spPr>
          <a:xfrm>
            <a:off x="1058500" y="4094532"/>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2" name="Google Shape;1212;p46"/>
          <p:cNvPicPr preferRelativeResize="0"/>
          <p:nvPr/>
        </p:nvPicPr>
        <p:blipFill rotWithShape="1">
          <a:blip r:embed="rId8">
            <a:alphaModFix/>
          </a:blip>
          <a:srcRect/>
          <a:stretch/>
        </p:blipFill>
        <p:spPr>
          <a:xfrm>
            <a:off x="2545165" y="3025606"/>
            <a:ext cx="1869900" cy="1332600"/>
          </a:xfrm>
          <a:prstGeom prst="rect">
            <a:avLst/>
          </a:prstGeom>
          <a:noFill/>
          <a:ln>
            <a:noFill/>
          </a:ln>
        </p:spPr>
      </p:pic>
      <p:sp>
        <p:nvSpPr>
          <p:cNvPr id="1213" name="Google Shape;1213;p46"/>
          <p:cNvSpPr txBox="1"/>
          <p:nvPr/>
        </p:nvSpPr>
        <p:spPr>
          <a:xfrm>
            <a:off x="3079980" y="4256129"/>
            <a:ext cx="12786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leukonychia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47"/>
          <p:cNvSpPr txBox="1"/>
          <p:nvPr/>
        </p:nvSpPr>
        <p:spPr>
          <a:xfrm>
            <a:off x="602349" y="500975"/>
            <a:ext cx="5257800" cy="106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Palpation</a:t>
            </a:r>
            <a:r>
              <a:rPr lang="en-US" sz="2300"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Tenderness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Abdominal mass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19" name="Google Shape;1219;p47"/>
          <p:cNvSpPr txBox="1"/>
          <p:nvPr/>
        </p:nvSpPr>
        <p:spPr>
          <a:xfrm>
            <a:off x="602349" y="1605826"/>
            <a:ext cx="7783500" cy="810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Percussion:</a:t>
            </a: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Shifting dullness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20" name="Google Shape;1220;p47"/>
          <p:cNvSpPr txBox="1"/>
          <p:nvPr/>
        </p:nvSpPr>
        <p:spPr>
          <a:xfrm>
            <a:off x="602349" y="2422431"/>
            <a:ext cx="3077400" cy="193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Auscultation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Absent bowel sound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Bruit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
        <p:nvSpPr>
          <p:cNvPr id="1221" name="Google Shape;1221;p47"/>
          <p:cNvSpPr txBox="1"/>
          <p:nvPr/>
        </p:nvSpPr>
        <p:spPr>
          <a:xfrm>
            <a:off x="602349" y="3390231"/>
            <a:ext cx="3969600" cy="18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Digital rectal examination</a:t>
            </a:r>
            <a:r>
              <a:rPr lang="en-US" sz="17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Hemorrhoid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Fresh blood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fissures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30"/>
          <p:cNvSpPr txBox="1">
            <a:spLocks noGrp="1"/>
          </p:cNvSpPr>
          <p:nvPr>
            <p:ph type="title"/>
          </p:nvPr>
        </p:nvSpPr>
        <p:spPr>
          <a:xfrm>
            <a:off x="265500" y="314075"/>
            <a:ext cx="4045200" cy="12351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dk1"/>
              </a:buClr>
              <a:buSzPts val="4200"/>
              <a:buFont typeface="Palatino Linotype"/>
              <a:buNone/>
            </a:pPr>
            <a:r>
              <a:rPr lang="en-US" sz="3550" b="1" i="1" baseline="30000"/>
              <a:t>What is the defenition of UGIB? </a:t>
            </a:r>
            <a:endParaRPr sz="3550" b="1" i="1" baseline="30000"/>
          </a:p>
        </p:txBody>
      </p:sp>
      <p:sp>
        <p:nvSpPr>
          <p:cNvPr id="986" name="Google Shape;986;p30"/>
          <p:cNvSpPr txBox="1">
            <a:spLocks noGrp="1"/>
          </p:cNvSpPr>
          <p:nvPr>
            <p:ph type="subTitle" idx="1"/>
          </p:nvPr>
        </p:nvSpPr>
        <p:spPr>
          <a:xfrm>
            <a:off x="526800" y="1549175"/>
            <a:ext cx="3337500" cy="1949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US" sz="2050">
                <a:solidFill>
                  <a:schemeClr val="accent2"/>
                </a:solidFill>
              </a:rPr>
              <a:t>The upper GI bleeding is a bleeding derived from a source proximal to ligament of Tretiz</a:t>
            </a:r>
            <a:endParaRPr sz="2050">
              <a:solidFill>
                <a:schemeClr val="accent2"/>
              </a:solidFill>
            </a:endParaRPr>
          </a:p>
          <a:p>
            <a:pPr marL="0" lvl="0" indent="0" algn="ctr" rtl="0">
              <a:lnSpc>
                <a:spcPct val="100000"/>
              </a:lnSpc>
              <a:spcBef>
                <a:spcPts val="0"/>
              </a:spcBef>
              <a:spcAft>
                <a:spcPts val="0"/>
              </a:spcAft>
              <a:buSzPts val="2100"/>
              <a:buNone/>
            </a:pPr>
            <a:endParaRPr sz="2050">
              <a:solidFill>
                <a:schemeClr val="accent2"/>
              </a:solidFill>
            </a:endParaRPr>
          </a:p>
          <a:p>
            <a:pPr marL="0" lvl="0" indent="0" algn="ctr" rtl="0">
              <a:lnSpc>
                <a:spcPct val="100000"/>
              </a:lnSpc>
              <a:spcBef>
                <a:spcPts val="0"/>
              </a:spcBef>
              <a:spcAft>
                <a:spcPts val="0"/>
              </a:spcAft>
              <a:buSzPts val="2100"/>
              <a:buNone/>
            </a:pPr>
            <a:endParaRPr sz="2050">
              <a:solidFill>
                <a:schemeClr val="accent2"/>
              </a:solidFill>
            </a:endParaRPr>
          </a:p>
          <a:p>
            <a:pPr marL="0" lvl="0" indent="0" algn="ctr" rtl="0">
              <a:lnSpc>
                <a:spcPct val="100000"/>
              </a:lnSpc>
              <a:spcBef>
                <a:spcPts val="0"/>
              </a:spcBef>
              <a:spcAft>
                <a:spcPts val="0"/>
              </a:spcAft>
              <a:buSzPts val="2100"/>
              <a:buNone/>
            </a:pPr>
            <a:endParaRPr sz="2050">
              <a:solidFill>
                <a:schemeClr val="accent2"/>
              </a:solidFill>
            </a:endParaRPr>
          </a:p>
        </p:txBody>
      </p:sp>
      <p:sp>
        <p:nvSpPr>
          <p:cNvPr id="987" name="Google Shape;987;p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20000"/>
              </a:lnSpc>
              <a:spcBef>
                <a:spcPts val="0"/>
              </a:spcBef>
              <a:spcAft>
                <a:spcPts val="1200"/>
              </a:spcAft>
              <a:buSzPts val="1800"/>
              <a:buNone/>
            </a:pPr>
            <a:endParaRPr/>
          </a:p>
        </p:txBody>
      </p:sp>
      <p:pic>
        <p:nvPicPr>
          <p:cNvPr id="988" name="Google Shape;988;p30"/>
          <p:cNvPicPr preferRelativeResize="0"/>
          <p:nvPr/>
        </p:nvPicPr>
        <p:blipFill rotWithShape="1">
          <a:blip r:embed="rId3">
            <a:alphaModFix/>
          </a:blip>
          <a:srcRect/>
          <a:stretch/>
        </p:blipFill>
        <p:spPr>
          <a:xfrm>
            <a:off x="4699800" y="776300"/>
            <a:ext cx="4076700" cy="3590925"/>
          </a:xfrm>
          <a:prstGeom prst="rect">
            <a:avLst/>
          </a:prstGeom>
          <a:noFill/>
          <a:ln>
            <a:noFill/>
          </a:ln>
        </p:spPr>
      </p:pic>
      <p:sp>
        <p:nvSpPr>
          <p:cNvPr id="989" name="Google Shape;989;p30"/>
          <p:cNvSpPr txBox="1"/>
          <p:nvPr/>
        </p:nvSpPr>
        <p:spPr>
          <a:xfrm>
            <a:off x="919538" y="3498574"/>
            <a:ext cx="3072000" cy="708000"/>
          </a:xfrm>
          <a:prstGeom prst="rect">
            <a:avLst/>
          </a:prstGeom>
          <a:gradFill>
            <a:gsLst>
              <a:gs pos="0">
                <a:srgbClr val="FDF7F1"/>
              </a:gs>
              <a:gs pos="74000">
                <a:srgbClr val="EEBC97"/>
              </a:gs>
              <a:gs pos="83000">
                <a:srgbClr val="EEBC97"/>
              </a:gs>
              <a:gs pos="100000">
                <a:srgbClr val="F4D2B9"/>
              </a:gs>
            </a:gsLst>
            <a:lin ang="5400012" scaled="0"/>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UGIB has a significant morbidity and mortality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48"/>
          <p:cNvSpPr txBox="1"/>
          <p:nvPr/>
        </p:nvSpPr>
        <p:spPr>
          <a:xfrm>
            <a:off x="550600" y="954075"/>
            <a:ext cx="7679100" cy="21858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Full blood count </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Hematocrit ( PCV  decrease only after 24 hours to 72 hours after bleeding )</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Coagulation profile </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Liver &amp; Renal function test, Electrolytes </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Blood urea nitrogen ratio</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Blood grouping and cross matching </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Stool occult blood test(in</a:t>
            </a:r>
            <a:r>
              <a:rPr lang="en-US" sz="1600"/>
              <a:t> chronic bleeding) </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ECG, Cardiac enzymes(if essential) </a:t>
            </a:r>
            <a:endParaRPr sz="1600" b="0" i="0" u="none" strike="noStrike" cap="none">
              <a:solidFill>
                <a:srgbClr val="000000"/>
              </a:solidFill>
              <a:latin typeface="Arial"/>
              <a:ea typeface="Arial"/>
              <a:cs typeface="Arial"/>
              <a:sym typeface="Arial"/>
            </a:endParaRPr>
          </a:p>
        </p:txBody>
      </p:sp>
      <p:sp>
        <p:nvSpPr>
          <p:cNvPr id="1227" name="Google Shape;1227;p48"/>
          <p:cNvSpPr txBox="1"/>
          <p:nvPr/>
        </p:nvSpPr>
        <p:spPr>
          <a:xfrm>
            <a:off x="914400" y="413475"/>
            <a:ext cx="7315200" cy="54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Investigation</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28" name="Google Shape;1228;p48"/>
          <p:cNvSpPr txBox="1"/>
          <p:nvPr/>
        </p:nvSpPr>
        <p:spPr>
          <a:xfrm>
            <a:off x="453225" y="3215925"/>
            <a:ext cx="7315200" cy="70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Imaging</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48"/>
          <p:cNvSpPr txBox="1"/>
          <p:nvPr/>
        </p:nvSpPr>
        <p:spPr>
          <a:xfrm>
            <a:off x="811025" y="3567975"/>
            <a:ext cx="6009300" cy="10314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chest &amp; abdomen X-ray</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CT &amp; US</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Angiography</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49"/>
          <p:cNvSpPr txBox="1"/>
          <p:nvPr/>
        </p:nvSpPr>
        <p:spPr>
          <a:xfrm>
            <a:off x="914400" y="0"/>
            <a:ext cx="7315200" cy="1169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1" u="none" strike="noStrike" cap="none">
                <a:solidFill>
                  <a:srgbClr val="000000"/>
                </a:solidFill>
                <a:latin typeface="Arial"/>
                <a:ea typeface="Arial"/>
                <a:cs typeface="Arial"/>
                <a:sym typeface="Arial"/>
              </a:rPr>
              <a:t>Management</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r>
              <a:rPr lang="en-US" sz="2400" b="0" i="1" u="none" strike="noStrike" cap="none">
                <a:solidFill>
                  <a:srgbClr val="FF0000"/>
                </a:solidFill>
                <a:latin typeface="Arial"/>
                <a:ea typeface="Arial"/>
                <a:cs typeface="Arial"/>
                <a:sym typeface="Arial"/>
              </a:rPr>
              <a:t>Depending on severity</a:t>
            </a:r>
            <a:r>
              <a:rPr lang="en-US" sz="2400" b="1"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26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49"/>
          <p:cNvSpPr txBox="1"/>
          <p:nvPr/>
        </p:nvSpPr>
        <p:spPr>
          <a:xfrm>
            <a:off x="71562" y="747626"/>
            <a:ext cx="9144000" cy="387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Priorities </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1. Stabilize the patient: protect airway, restore circulation.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2. Identify the source of bleeding.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3. Definitive treatment of the cause.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Resuscitation and initial management :</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600" b="0" i="1" u="none" strike="noStrike" cap="none">
                <a:solidFill>
                  <a:srgbClr val="FF0000"/>
                </a:solidFill>
                <a:latin typeface="Arial"/>
                <a:ea typeface="Arial"/>
                <a:cs typeface="Arial"/>
                <a:sym typeface="Arial"/>
              </a:rPr>
              <a:t>*</a:t>
            </a:r>
            <a:r>
              <a:rPr lang="en-US" sz="2000" b="0" i="0" u="none" strike="noStrike" cap="none">
                <a:solidFill>
                  <a:srgbClr val="000000"/>
                </a:solidFill>
                <a:latin typeface="Arial"/>
                <a:ea typeface="Arial"/>
                <a:cs typeface="Arial"/>
                <a:sym typeface="Arial"/>
              </a:rPr>
              <a:t> Protect airway: position the patient on side.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IV access: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use 1-2 large bore cannula.</a:t>
            </a:r>
            <a:r>
              <a:rPr lang="en-US" sz="1600" b="0" i="0" u="none" strike="noStrike" cap="none">
                <a:solidFill>
                  <a:srgbClr val="434343"/>
                </a:solidFill>
                <a:latin typeface="Arial"/>
                <a:ea typeface="Arial"/>
                <a:cs typeface="Arial"/>
                <a:sym typeface="Arial"/>
              </a:rPr>
              <a:t>(may be less or more due to severity)</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Take blood for: Hb, PCV, PT and cross match.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Restore the circulation: if pts haemodynamically stable give N.S. infusion, if not give colloid 500ml/1hr and then crystalloid and continue until blood is available</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50"/>
          <p:cNvSpPr txBox="1"/>
          <p:nvPr/>
        </p:nvSpPr>
        <p:spPr>
          <a:xfrm>
            <a:off x="787179" y="349469"/>
            <a:ext cx="7315200" cy="411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Transfuse blood for: </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Obvious massive blood loss Hematocrit &lt; 25% with active bleeding</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Symptoms due to low hematocrit and hemoglobin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Platelet transfusions should be offered to patients who are actively bleeding and have a platelet count of &lt;50000.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Fresh frozen plasma should be used for patients who have either a fibrinogen level of less than 1 g/litre, or (INR) greater than 1.5 times normal.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Over-transfusion may be as damaging as under- transfusion.</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52"/>
          <p:cNvSpPr txBox="1"/>
          <p:nvPr/>
        </p:nvSpPr>
        <p:spPr>
          <a:xfrm>
            <a:off x="914399" y="215022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52"/>
          <p:cNvSpPr txBox="1"/>
          <p:nvPr/>
        </p:nvSpPr>
        <p:spPr>
          <a:xfrm>
            <a:off x="303675" y="369450"/>
            <a:ext cx="6371100" cy="2320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Arial"/>
                <a:ea typeface="Arial"/>
                <a:cs typeface="Arial"/>
                <a:sym typeface="Arial"/>
              </a:rPr>
              <a:t>NASOGASTRIC LAVAGE</a:t>
            </a:r>
            <a:r>
              <a:rPr lang="en-US" sz="14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 nasogastric tube is an important diagnostic tool.</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This procedure may confirm recent bleeding (coffee ground appearance), possible active bleeding (red blood in the aspirate that does not clear), or a lack of blood in the stomach (active bleeding less likely but does not exclude an upper GI lesion).</a:t>
            </a:r>
            <a:endParaRPr sz="1600" b="0" i="0" u="none" strike="noStrike" cap="none">
              <a:solidFill>
                <a:srgbClr val="000000"/>
              </a:solidFill>
              <a:latin typeface="Arial"/>
              <a:ea typeface="Arial"/>
              <a:cs typeface="Arial"/>
              <a:sym typeface="Arial"/>
            </a:endParaRPr>
          </a:p>
        </p:txBody>
      </p:sp>
      <p:sp>
        <p:nvSpPr>
          <p:cNvPr id="1252" name="Google Shape;1252;p52"/>
          <p:cNvSpPr txBox="1"/>
          <p:nvPr/>
        </p:nvSpPr>
        <p:spPr>
          <a:xfrm>
            <a:off x="184325" y="2944625"/>
            <a:ext cx="7926000" cy="143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BENEFITS OF LAVAGE: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Better visualization during endoscopy </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Give crude estimation of rapidity of bleeding</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  Tube placement can reduce the patient's need to vomit</a:t>
            </a:r>
            <a:endParaRPr sz="1600" b="0" i="0" u="none" strike="noStrike" cap="none">
              <a:solidFill>
                <a:srgbClr val="000000"/>
              </a:solidFill>
              <a:latin typeface="Arial"/>
              <a:ea typeface="Arial"/>
              <a:cs typeface="Arial"/>
              <a:sym typeface="Arial"/>
            </a:endParaRPr>
          </a:p>
        </p:txBody>
      </p:sp>
      <p:pic>
        <p:nvPicPr>
          <p:cNvPr id="1253" name="Google Shape;1253;p52"/>
          <p:cNvPicPr preferRelativeResize="0"/>
          <p:nvPr/>
        </p:nvPicPr>
        <p:blipFill rotWithShape="1">
          <a:blip r:embed="rId3">
            <a:alphaModFix/>
          </a:blip>
          <a:srcRect/>
          <a:stretch/>
        </p:blipFill>
        <p:spPr>
          <a:xfrm>
            <a:off x="6674775" y="729425"/>
            <a:ext cx="2164425" cy="2754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51"/>
          <p:cNvSpPr txBox="1"/>
          <p:nvPr/>
        </p:nvSpPr>
        <p:spPr>
          <a:xfrm>
            <a:off x="914400" y="848574"/>
            <a:ext cx="7315200" cy="297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Monitor urine output.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Watch for signs of fluid overload (raised JVP, pul. edema, peripheral edema)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Commence IV PPI, omeprazole 80 mg iv followed by 8mg/hr for 72 hrs.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a:t>Insertion of NGT</a:t>
            </a:r>
            <a:endParaRPr sz="1800"/>
          </a:p>
          <a:p>
            <a:pPr marL="0" marR="0" lvl="0" indent="0" algn="l"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Keep the pt nill by mouth for the endoscopy</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53"/>
          <p:cNvSpPr txBox="1"/>
          <p:nvPr/>
        </p:nvSpPr>
        <p:spPr>
          <a:xfrm>
            <a:off x="914400" y="142975"/>
            <a:ext cx="7315200" cy="54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1"/>
              <a:t>ROCKALL SCORE</a:t>
            </a:r>
            <a:endParaRPr sz="2300" b="1" i="0" u="none" strike="noStrike" cap="none">
              <a:solidFill>
                <a:srgbClr val="000000"/>
              </a:solidFill>
              <a:latin typeface="Arial"/>
              <a:ea typeface="Arial"/>
              <a:cs typeface="Arial"/>
              <a:sym typeface="Arial"/>
            </a:endParaRPr>
          </a:p>
        </p:txBody>
      </p:sp>
      <p:sp>
        <p:nvSpPr>
          <p:cNvPr id="1259" name="Google Shape;1259;p53"/>
          <p:cNvSpPr txBox="1"/>
          <p:nvPr/>
        </p:nvSpPr>
        <p:spPr>
          <a:xfrm>
            <a:off x="251962" y="660350"/>
            <a:ext cx="7898100" cy="130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Professor Tim Rockall, who was the main investigator and first author of the studies that led to its formulation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Assessing the risk of death and re-bleeding in patients with UGI hemorrhage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0" name="Google Shape;1260;p53"/>
          <p:cNvSpPr txBox="1"/>
          <p:nvPr/>
        </p:nvSpPr>
        <p:spPr>
          <a:xfrm>
            <a:off x="331750" y="1792675"/>
            <a:ext cx="7898100" cy="74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Rockall's score&gt;8=High risk of death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Rockall's score&lt;3=excellent prognosis</a:t>
            </a:r>
            <a:endParaRPr sz="1800" b="0" i="0" u="none" strike="noStrike" cap="none">
              <a:solidFill>
                <a:srgbClr val="000000"/>
              </a:solidFill>
              <a:latin typeface="Arial"/>
              <a:ea typeface="Arial"/>
              <a:cs typeface="Arial"/>
              <a:sym typeface="Arial"/>
            </a:endParaRPr>
          </a:p>
        </p:txBody>
      </p:sp>
      <p:sp>
        <p:nvSpPr>
          <p:cNvPr id="1261" name="Google Shape;1261;p53"/>
          <p:cNvSpPr txBox="1"/>
          <p:nvPr/>
        </p:nvSpPr>
        <p:spPr>
          <a:xfrm>
            <a:off x="914399" y="215022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2" name="Google Shape;1262;p53"/>
          <p:cNvPicPr preferRelativeResize="0"/>
          <p:nvPr/>
        </p:nvPicPr>
        <p:blipFill rotWithShape="1">
          <a:blip r:embed="rId3">
            <a:alphaModFix/>
          </a:blip>
          <a:srcRect/>
          <a:stretch/>
        </p:blipFill>
        <p:spPr>
          <a:xfrm>
            <a:off x="715917" y="2535475"/>
            <a:ext cx="7315200" cy="21160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54"/>
          <p:cNvSpPr txBox="1"/>
          <p:nvPr/>
        </p:nvSpPr>
        <p:spPr>
          <a:xfrm>
            <a:off x="914400" y="840175"/>
            <a:ext cx="7959600" cy="4225200"/>
          </a:xfrm>
          <a:prstGeom prst="rect">
            <a:avLst/>
          </a:prstGeom>
          <a:noFill/>
          <a:ln>
            <a:noFill/>
          </a:ln>
        </p:spPr>
        <p:txBody>
          <a:bodyPr spcFirstLastPara="1" wrap="square" lIns="91425" tIns="91425" rIns="91425" bIns="91425" anchor="t" anchorCtr="0">
            <a:spAutoFit/>
          </a:bodyPr>
          <a:lstStyle/>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highlight>
                  <a:srgbClr val="93C47D"/>
                </a:highlight>
                <a:latin typeface="Arial"/>
                <a:ea typeface="Arial"/>
                <a:cs typeface="Arial"/>
                <a:sym typeface="Arial"/>
              </a:rPr>
              <a:t>Age</a:t>
            </a:r>
            <a:endParaRPr sz="1900" b="0" i="0" u="none" strike="noStrike" cap="none">
              <a:solidFill>
                <a:srgbClr val="000000"/>
              </a:solidFill>
              <a:highlight>
                <a:srgbClr val="93C47D"/>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Evidence of </a:t>
            </a:r>
            <a:r>
              <a:rPr lang="en-US" sz="1900" b="0" i="0" u="none" strike="noStrike" cap="none">
                <a:solidFill>
                  <a:srgbClr val="000000"/>
                </a:solidFill>
                <a:highlight>
                  <a:srgbClr val="93C47D"/>
                </a:highlight>
                <a:latin typeface="Arial"/>
                <a:ea typeface="Arial"/>
                <a:cs typeface="Arial"/>
                <a:sym typeface="Arial"/>
              </a:rPr>
              <a:t>co-morbidity</a:t>
            </a:r>
            <a:r>
              <a:rPr lang="en-US" sz="1900" b="0" i="0" u="none" strike="noStrike" cap="none">
                <a:solidFill>
                  <a:srgbClr val="000000"/>
                </a:solidFill>
                <a:latin typeface="Arial"/>
                <a:ea typeface="Arial"/>
                <a:cs typeface="Arial"/>
                <a:sym typeface="Arial"/>
              </a:rPr>
              <a:t>, e.g. cardiac failure, ischemic heart disease,liver disease</a:t>
            </a:r>
            <a:r>
              <a:rPr lang="en-US" sz="1900"/>
              <a:t>, </a:t>
            </a:r>
            <a:r>
              <a:rPr lang="en-US" sz="1900" b="0" i="0" u="none" strike="noStrike" cap="none">
                <a:solidFill>
                  <a:srgbClr val="000000"/>
                </a:solidFill>
                <a:latin typeface="Arial"/>
                <a:ea typeface="Arial"/>
                <a:cs typeface="Arial"/>
                <a:sym typeface="Arial"/>
              </a:rPr>
              <a:t>renal disease and malignant disease</a:t>
            </a:r>
            <a:endParaRPr sz="19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Presence of the classical clinical features of </a:t>
            </a:r>
            <a:r>
              <a:rPr lang="en-US" sz="1900" b="0" i="0" u="none" strike="noStrike" cap="none">
                <a:solidFill>
                  <a:srgbClr val="000000"/>
                </a:solidFill>
                <a:highlight>
                  <a:srgbClr val="93C47D"/>
                </a:highlight>
                <a:latin typeface="Arial"/>
                <a:ea typeface="Arial"/>
                <a:cs typeface="Arial"/>
                <a:sym typeface="Arial"/>
              </a:rPr>
              <a:t>shock</a:t>
            </a:r>
            <a:r>
              <a:rPr lang="en-US" sz="1900" b="0" i="0" u="none" strike="noStrike" cap="none">
                <a:solidFill>
                  <a:srgbClr val="000000"/>
                </a:solidFill>
                <a:latin typeface="Arial"/>
                <a:ea typeface="Arial"/>
                <a:cs typeface="Arial"/>
                <a:sym typeface="Arial"/>
              </a:rPr>
              <a:t> (pallor, cold peripheries, tachycardia and low blood pressure)</a:t>
            </a:r>
            <a:endParaRPr sz="19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highlight>
                <a:srgbClr val="93C47D"/>
              </a:highlight>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highlight>
                  <a:srgbClr val="93C47D"/>
                </a:highlight>
                <a:latin typeface="Arial"/>
                <a:ea typeface="Arial"/>
                <a:cs typeface="Arial"/>
                <a:sym typeface="Arial"/>
              </a:rPr>
              <a:t>Endoscopic diagnosis</a:t>
            </a:r>
            <a:r>
              <a:rPr lang="en-US" sz="1900" b="0" i="0" u="none" strike="noStrike" cap="none">
                <a:solidFill>
                  <a:srgbClr val="000000"/>
                </a:solidFill>
                <a:latin typeface="Arial"/>
                <a:ea typeface="Arial"/>
                <a:cs typeface="Arial"/>
                <a:sym typeface="Arial"/>
              </a:rPr>
              <a:t>, e.g ulcer with active bleeding or endoscopic stigmata of recent bleeding</a:t>
            </a:r>
            <a:endParaRPr sz="19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900" b="0" i="0" u="none" strike="noStrike" cap="none">
              <a:solidFill>
                <a:srgbClr val="000000"/>
              </a:solidFill>
              <a:highlight>
                <a:srgbClr val="93C47D"/>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268" name="Google Shape;1268;p54"/>
          <p:cNvSpPr txBox="1"/>
          <p:nvPr/>
        </p:nvSpPr>
        <p:spPr>
          <a:xfrm>
            <a:off x="914400" y="0"/>
            <a:ext cx="73152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The following factors affect the risk of rebleeding and death:</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56"/>
          <p:cNvSpPr txBox="1">
            <a:spLocks noGrp="1"/>
          </p:cNvSpPr>
          <p:nvPr>
            <p:ph type="body" idx="1"/>
          </p:nvPr>
        </p:nvSpPr>
        <p:spPr>
          <a:xfrm>
            <a:off x="1614488" y="1418534"/>
            <a:ext cx="5915100" cy="4550400"/>
          </a:xfrm>
          <a:prstGeom prst="rect">
            <a:avLst/>
          </a:prstGeom>
          <a:noFill/>
          <a:ln>
            <a:noFill/>
          </a:ln>
        </p:spPr>
        <p:txBody>
          <a:bodyPr spcFirstLastPara="1" wrap="square" lIns="91425" tIns="45700" rIns="91425" bIns="45700" anchor="t" anchorCtr="0">
            <a:normAutofit/>
          </a:bodyPr>
          <a:lstStyle/>
          <a:p>
            <a:pPr marL="171450" lvl="0" indent="-171450" algn="l" rtl="0">
              <a:lnSpc>
                <a:spcPct val="120000"/>
              </a:lnSpc>
              <a:spcBef>
                <a:spcPts val="0"/>
              </a:spcBef>
              <a:spcAft>
                <a:spcPts val="0"/>
              </a:spcAft>
              <a:buSzPts val="1650"/>
              <a:buChar char="•"/>
            </a:pPr>
            <a:r>
              <a:rPr lang="en-US" sz="1650" b="1" dirty="0">
                <a:solidFill>
                  <a:srgbClr val="9CD578"/>
                </a:solidFill>
              </a:rPr>
              <a:t>Peptic ulcer </a:t>
            </a:r>
            <a:r>
              <a:rPr lang="en-US" sz="1650" dirty="0"/>
              <a:t>is the primary cause of non-</a:t>
            </a:r>
            <a:r>
              <a:rPr lang="en-US" sz="1650" dirty="0" err="1"/>
              <a:t>variceal</a:t>
            </a:r>
            <a:r>
              <a:rPr lang="en-US" sz="1650" dirty="0"/>
              <a:t> upper gastrointestinal bleeding occurring in 50-70 %of patients. However, bleeding is the presenting symptom in only 20% of patients with peptic ulcers , hypovolemic shock or its consequences is a major cause of mortality in acute setting . </a:t>
            </a:r>
            <a:endParaRPr dirty="0"/>
          </a:p>
          <a:p>
            <a:pPr marL="171450" lvl="0" indent="-171450" algn="l" rtl="0">
              <a:lnSpc>
                <a:spcPct val="120000"/>
              </a:lnSpc>
              <a:spcBef>
                <a:spcPts val="750"/>
              </a:spcBef>
              <a:spcAft>
                <a:spcPts val="0"/>
              </a:spcAft>
              <a:buSzPts val="1650"/>
              <a:buChar char="•"/>
            </a:pPr>
            <a:r>
              <a:rPr lang="en-US" sz="1650" dirty="0"/>
              <a:t>Bleeding from duodenal ulcers is </a:t>
            </a:r>
            <a:r>
              <a:rPr lang="en-US" sz="1650" b="1" dirty="0">
                <a:solidFill>
                  <a:srgbClr val="9CD578"/>
                </a:solidFill>
              </a:rPr>
              <a:t>two times </a:t>
            </a:r>
            <a:r>
              <a:rPr lang="en-US" sz="1650" dirty="0"/>
              <a:t>more common than from gastric ulcers </a:t>
            </a:r>
            <a:endParaRPr dirty="0"/>
          </a:p>
          <a:p>
            <a:pPr marL="171450" lvl="0" indent="-171450" algn="l" rtl="0">
              <a:lnSpc>
                <a:spcPct val="120000"/>
              </a:lnSpc>
              <a:spcBef>
                <a:spcPts val="750"/>
              </a:spcBef>
              <a:spcAft>
                <a:spcPts val="0"/>
              </a:spcAft>
              <a:buSzPts val="1650"/>
              <a:buChar char="•"/>
            </a:pPr>
            <a:r>
              <a:rPr lang="en-US" sz="1650" dirty="0"/>
              <a:t>This complication occurs as the PUD remains untreated for a period of time. </a:t>
            </a:r>
            <a:endParaRPr dirty="0"/>
          </a:p>
          <a:p>
            <a:pPr marL="0" lvl="0" indent="0" algn="l" rtl="0">
              <a:lnSpc>
                <a:spcPct val="120000"/>
              </a:lnSpc>
              <a:spcBef>
                <a:spcPts val="750"/>
              </a:spcBef>
              <a:spcAft>
                <a:spcPts val="0"/>
              </a:spcAft>
              <a:buSzPts val="1650"/>
              <a:buNone/>
            </a:pPr>
            <a:r>
              <a:rPr lang="en-US" sz="1650" dirty="0"/>
              <a:t> </a:t>
            </a:r>
            <a:endParaRPr dirty="0"/>
          </a:p>
          <a:p>
            <a:pPr marL="171450" lvl="0" indent="-66675" algn="l" rtl="0">
              <a:lnSpc>
                <a:spcPct val="120000"/>
              </a:lnSpc>
              <a:spcBef>
                <a:spcPts val="750"/>
              </a:spcBef>
              <a:spcAft>
                <a:spcPts val="0"/>
              </a:spcAft>
              <a:buSzPts val="1650"/>
              <a:buNone/>
            </a:pPr>
            <a:endParaRPr sz="1650" dirty="0"/>
          </a:p>
        </p:txBody>
      </p:sp>
      <p:sp>
        <p:nvSpPr>
          <p:cNvPr id="1282" name="Google Shape;1282;p56"/>
          <p:cNvSpPr txBox="1"/>
          <p:nvPr/>
        </p:nvSpPr>
        <p:spPr>
          <a:xfrm>
            <a:off x="2228850" y="457201"/>
            <a:ext cx="5600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FF0000"/>
                </a:solidFill>
                <a:latin typeface="Palatino Linotype"/>
                <a:ea typeface="Palatino Linotype"/>
                <a:cs typeface="Palatino Linotype"/>
                <a:sym typeface="Palatino Linotype"/>
              </a:rPr>
              <a:t>What is the most common cause of UGI bleeding? </a:t>
            </a:r>
            <a:endParaRPr sz="30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57"/>
          <p:cNvSpPr txBox="1">
            <a:spLocks noGrp="1"/>
          </p:cNvSpPr>
          <p:nvPr>
            <p:ph type="body" idx="1"/>
          </p:nvPr>
        </p:nvSpPr>
        <p:spPr>
          <a:xfrm>
            <a:off x="1614488" y="457201"/>
            <a:ext cx="5915100" cy="44382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3000"/>
              <a:buNone/>
            </a:pPr>
            <a:endParaRPr sz="3000">
              <a:solidFill>
                <a:srgbClr val="FF0000"/>
              </a:solidFill>
            </a:endParaRPr>
          </a:p>
          <a:p>
            <a:pPr marL="171450" lvl="0" indent="-57150" algn="l" rtl="0">
              <a:lnSpc>
                <a:spcPct val="120000"/>
              </a:lnSpc>
              <a:spcBef>
                <a:spcPts val="750"/>
              </a:spcBef>
              <a:spcAft>
                <a:spcPts val="0"/>
              </a:spcAft>
              <a:buSzPts val="1800"/>
              <a:buNone/>
            </a:pPr>
            <a:endParaRPr sz="1800" b="1">
              <a:solidFill>
                <a:srgbClr val="FF0000"/>
              </a:solidFill>
            </a:endParaRPr>
          </a:p>
          <a:p>
            <a:pPr marL="171450" lvl="0" indent="-171450" algn="l" rtl="0">
              <a:lnSpc>
                <a:spcPct val="120000"/>
              </a:lnSpc>
              <a:spcBef>
                <a:spcPts val="750"/>
              </a:spcBef>
              <a:spcAft>
                <a:spcPts val="0"/>
              </a:spcAft>
              <a:buSzPts val="2250"/>
              <a:buChar char="•"/>
            </a:pPr>
            <a:r>
              <a:rPr lang="en-US" sz="2250" b="1">
                <a:solidFill>
                  <a:srgbClr val="FF0000"/>
                </a:solidFill>
              </a:rPr>
              <a:t>definition</a:t>
            </a:r>
            <a:r>
              <a:rPr lang="en-US" sz="2250">
                <a:solidFill>
                  <a:srgbClr val="FF0000"/>
                </a:solidFill>
              </a:rPr>
              <a:t> :</a:t>
            </a:r>
            <a:r>
              <a:rPr lang="en-US"/>
              <a:t/>
            </a:r>
            <a:br>
              <a:rPr lang="en-US"/>
            </a:br>
            <a:r>
              <a:rPr lang="en-US" sz="1800"/>
              <a:t>are caused by erosion of an artery passing below the site of the ulcer. </a:t>
            </a:r>
            <a:endParaRPr/>
          </a:p>
          <a:p>
            <a:pPr marL="171450" lvl="0" indent="-171450" algn="l" rtl="0">
              <a:lnSpc>
                <a:spcPct val="120000"/>
              </a:lnSpc>
              <a:spcBef>
                <a:spcPts val="750"/>
              </a:spcBef>
              <a:spcAft>
                <a:spcPts val="0"/>
              </a:spcAft>
              <a:buSzPts val="1800"/>
              <a:buChar char="•"/>
            </a:pPr>
            <a:r>
              <a:rPr lang="en-US" sz="1800" b="1">
                <a:solidFill>
                  <a:srgbClr val="FF0000"/>
                </a:solidFill>
              </a:rPr>
              <a:t>Causes:</a:t>
            </a:r>
            <a:endParaRPr/>
          </a:p>
          <a:p>
            <a:pPr marL="0" lvl="0" indent="0" algn="l" rtl="0">
              <a:lnSpc>
                <a:spcPct val="120000"/>
              </a:lnSpc>
              <a:spcBef>
                <a:spcPts val="750"/>
              </a:spcBef>
              <a:spcAft>
                <a:spcPts val="0"/>
              </a:spcAft>
              <a:buSzPts val="1800"/>
              <a:buNone/>
            </a:pPr>
            <a:r>
              <a:rPr lang="en-US" sz="1800"/>
              <a:t>    NSAIDs,</a:t>
            </a:r>
            <a:endParaRPr/>
          </a:p>
          <a:p>
            <a:pPr marL="0" lvl="0" indent="0" algn="l" rtl="0">
              <a:lnSpc>
                <a:spcPct val="120000"/>
              </a:lnSpc>
              <a:spcBef>
                <a:spcPts val="750"/>
              </a:spcBef>
              <a:spcAft>
                <a:spcPts val="0"/>
              </a:spcAft>
              <a:buSzPts val="1800"/>
              <a:buNone/>
            </a:pPr>
            <a:r>
              <a:rPr lang="en-US" sz="1800"/>
              <a:t>    H.pylori</a:t>
            </a:r>
            <a:endParaRPr sz="1800"/>
          </a:p>
          <a:p>
            <a:pPr marL="0" lvl="0" indent="0" algn="l" rtl="0">
              <a:lnSpc>
                <a:spcPct val="120000"/>
              </a:lnSpc>
              <a:spcBef>
                <a:spcPts val="750"/>
              </a:spcBef>
              <a:spcAft>
                <a:spcPts val="0"/>
              </a:spcAft>
              <a:buSzPts val="1800"/>
              <a:buNone/>
            </a:pPr>
            <a:r>
              <a:rPr lang="en-US" sz="1800"/>
              <a:t>    coagulopathy</a:t>
            </a:r>
            <a:endParaRPr/>
          </a:p>
        </p:txBody>
      </p:sp>
      <p:sp>
        <p:nvSpPr>
          <p:cNvPr id="1288" name="Google Shape;1288;p57"/>
          <p:cNvSpPr txBox="1"/>
          <p:nvPr/>
        </p:nvSpPr>
        <p:spPr>
          <a:xfrm>
            <a:off x="1899359" y="742950"/>
            <a:ext cx="44004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1" i="0" u="none" strike="noStrike" cap="none">
                <a:solidFill>
                  <a:srgbClr val="FF0000"/>
                </a:solidFill>
                <a:latin typeface="Palatino Linotype"/>
                <a:ea typeface="Palatino Linotype"/>
                <a:cs typeface="Palatino Linotype"/>
                <a:sym typeface="Palatino Linotype"/>
              </a:rPr>
              <a:t>Peptic ulcer bleeding </a:t>
            </a:r>
            <a:endParaRPr/>
          </a:p>
        </p:txBody>
      </p:sp>
      <p:pic>
        <p:nvPicPr>
          <p:cNvPr id="1289" name="Google Shape;1289;p57"/>
          <p:cNvPicPr preferRelativeResize="0"/>
          <p:nvPr/>
        </p:nvPicPr>
        <p:blipFill rotWithShape="1">
          <a:blip r:embed="rId3">
            <a:alphaModFix/>
          </a:blip>
          <a:srcRect l="33332" t="40240" r="50000" b="52103"/>
          <a:stretch/>
        </p:blipFill>
        <p:spPr>
          <a:xfrm>
            <a:off x="4343400" y="3086101"/>
            <a:ext cx="3257551" cy="1373741"/>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58"/>
          <p:cNvSpPr txBox="1">
            <a:spLocks noGrp="1"/>
          </p:cNvSpPr>
          <p:nvPr>
            <p:ph type="body" idx="1"/>
          </p:nvPr>
        </p:nvSpPr>
        <p:spPr>
          <a:xfrm>
            <a:off x="1428750" y="1371600"/>
            <a:ext cx="59151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120000"/>
              </a:lnSpc>
              <a:spcBef>
                <a:spcPts val="0"/>
              </a:spcBef>
              <a:spcAft>
                <a:spcPts val="0"/>
              </a:spcAft>
              <a:buSzPts val="1800"/>
              <a:buChar char="•"/>
            </a:pPr>
            <a:r>
              <a:rPr lang="en-US" sz="1800"/>
              <a:t>In case of gastric ulcers the most common site that is  susceptible to bleed due to erosion in </a:t>
            </a:r>
            <a:r>
              <a:rPr lang="en-US" sz="1800">
                <a:solidFill>
                  <a:srgbClr val="9CD578"/>
                </a:solidFill>
              </a:rPr>
              <a:t>the lesser curvature </a:t>
            </a:r>
            <a:r>
              <a:rPr lang="en-US" sz="1800"/>
              <a:t>out of </a:t>
            </a:r>
            <a:r>
              <a:rPr lang="en-US" sz="1800" b="1"/>
              <a:t>the </a:t>
            </a:r>
            <a:r>
              <a:rPr lang="en-US" sz="1800" b="1">
                <a:solidFill>
                  <a:srgbClr val="9CD578"/>
                </a:solidFill>
              </a:rPr>
              <a:t>left gastric artery </a:t>
            </a:r>
            <a:r>
              <a:rPr lang="en-US" sz="1800">
                <a:solidFill>
                  <a:srgbClr val="9CD578"/>
                </a:solidFill>
              </a:rPr>
              <a:t>. </a:t>
            </a:r>
            <a:endParaRPr/>
          </a:p>
          <a:p>
            <a:pPr marL="171450" lvl="0" indent="-171450" algn="l" rtl="0">
              <a:lnSpc>
                <a:spcPct val="120000"/>
              </a:lnSpc>
              <a:spcBef>
                <a:spcPts val="750"/>
              </a:spcBef>
              <a:spcAft>
                <a:spcPts val="0"/>
              </a:spcAft>
              <a:buSzPts val="1800"/>
              <a:buChar char="•"/>
            </a:pPr>
            <a:r>
              <a:rPr lang="en-US" sz="1800"/>
              <a:t>While in duodenal ulcers , the </a:t>
            </a:r>
            <a:r>
              <a:rPr lang="en-US" sz="1800">
                <a:solidFill>
                  <a:srgbClr val="9CD578"/>
                </a:solidFill>
              </a:rPr>
              <a:t>posterior wall of the duodenal bulb </a:t>
            </a:r>
            <a:r>
              <a:rPr lang="en-US" sz="1800"/>
              <a:t>( the first part of duodenum closest to the pylorus ) is the most common site bleeding out of </a:t>
            </a:r>
            <a:r>
              <a:rPr lang="en-US" sz="1800" b="1">
                <a:solidFill>
                  <a:srgbClr val="9CD578"/>
                </a:solidFill>
              </a:rPr>
              <a:t>the gastroduodenal artery </a:t>
            </a:r>
            <a:r>
              <a:rPr lang="en-US" sz="1800"/>
              <a:t>. </a:t>
            </a:r>
            <a:endParaRPr/>
          </a:p>
          <a:p>
            <a:pPr marL="0" lvl="0" indent="0" algn="l" rtl="0">
              <a:lnSpc>
                <a:spcPct val="120000"/>
              </a:lnSpc>
              <a:spcBef>
                <a:spcPts val="750"/>
              </a:spcBef>
              <a:spcAft>
                <a:spcPts val="0"/>
              </a:spcAft>
              <a:buSzPts val="2100"/>
              <a:buNone/>
            </a:pPr>
            <a:endParaRPr sz="2100"/>
          </a:p>
        </p:txBody>
      </p:sp>
      <p:sp>
        <p:nvSpPr>
          <p:cNvPr id="1295" name="Google Shape;1295;p58"/>
          <p:cNvSpPr txBox="1"/>
          <p:nvPr/>
        </p:nvSpPr>
        <p:spPr>
          <a:xfrm>
            <a:off x="2286000" y="285751"/>
            <a:ext cx="4800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FF0000"/>
                </a:solidFill>
                <a:latin typeface="Palatino Linotype"/>
                <a:ea typeface="Palatino Linotype"/>
                <a:cs typeface="Palatino Linotype"/>
                <a:sym typeface="Palatino Linotype"/>
              </a:rPr>
              <a:t>Most common source of bleeding in Peptic ulcers ?</a:t>
            </a:r>
            <a:endParaRPr/>
          </a:p>
        </p:txBody>
      </p:sp>
      <p:pic>
        <p:nvPicPr>
          <p:cNvPr id="1296" name="Google Shape;1296;p58"/>
          <p:cNvPicPr preferRelativeResize="0"/>
          <p:nvPr/>
        </p:nvPicPr>
        <p:blipFill rotWithShape="1">
          <a:blip r:embed="rId3">
            <a:alphaModFix/>
          </a:blip>
          <a:srcRect r="2997" b="5660"/>
          <a:stretch/>
        </p:blipFill>
        <p:spPr>
          <a:xfrm>
            <a:off x="5600700" y="3486150"/>
            <a:ext cx="2400300" cy="166174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9F9F8"/>
            </a:gs>
            <a:gs pos="100000">
              <a:srgbClr val="D6D4D0"/>
            </a:gs>
          </a:gsLst>
          <a:path path="circle">
            <a:fillToRect l="50000" t="50000" r="50000" b="50000"/>
          </a:path>
          <a:tileRect/>
        </a:gradFill>
        <a:effectLst/>
      </p:bgPr>
    </p:bg>
    <p:spTree>
      <p:nvGrpSpPr>
        <p:cNvPr id="1" name="Shape 993"/>
        <p:cNvGrpSpPr/>
        <p:nvPr/>
      </p:nvGrpSpPr>
      <p:grpSpPr>
        <a:xfrm>
          <a:off x="0" y="0"/>
          <a:ext cx="0" cy="0"/>
          <a:chOff x="0" y="0"/>
          <a:chExt cx="0" cy="0"/>
        </a:xfrm>
      </p:grpSpPr>
      <p:sp>
        <p:nvSpPr>
          <p:cNvPr id="994" name="Google Shape;994;p31"/>
          <p:cNvSpPr/>
          <p:nvPr/>
        </p:nvSpPr>
        <p:spPr>
          <a:xfrm>
            <a:off x="0" y="1511799"/>
            <a:ext cx="9144000" cy="3089100"/>
          </a:xfrm>
          <a:prstGeom prst="rect">
            <a:avLst/>
          </a:prstGeom>
          <a:gradFill>
            <a:gsLst>
              <a:gs pos="0">
                <a:srgbClr val="EDEBE7">
                  <a:alpha val="0"/>
                </a:srgbClr>
              </a:gs>
              <a:gs pos="100000">
                <a:schemeClr val="lt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5" name="Google Shape;995;p31"/>
          <p:cNvPicPr preferRelativeResize="0"/>
          <p:nvPr/>
        </p:nvPicPr>
        <p:blipFill rotWithShape="1">
          <a:blip r:embed="rId3">
            <a:alphaModFix/>
          </a:blip>
          <a:srcRect t="2770" b="-2770"/>
          <a:stretch/>
        </p:blipFill>
        <p:spPr>
          <a:xfrm>
            <a:off x="0" y="4601718"/>
            <a:ext cx="9144000" cy="557212"/>
          </a:xfrm>
          <a:prstGeom prst="rect">
            <a:avLst/>
          </a:prstGeom>
          <a:noFill/>
          <a:ln>
            <a:noFill/>
          </a:ln>
        </p:spPr>
      </p:pic>
      <p:cxnSp>
        <p:nvCxnSpPr>
          <p:cNvPr id="996" name="Google Shape;996;p31"/>
          <p:cNvCxnSpPr/>
          <p:nvPr/>
        </p:nvCxnSpPr>
        <p:spPr>
          <a:xfrm>
            <a:off x="0" y="4606278"/>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997" name="Google Shape;997;p31"/>
          <p:cNvCxnSpPr/>
          <p:nvPr/>
        </p:nvCxnSpPr>
        <p:spPr>
          <a:xfrm>
            <a:off x="1028765" y="599229"/>
            <a:ext cx="0" cy="800400"/>
          </a:xfrm>
          <a:prstGeom prst="straightConnector1">
            <a:avLst/>
          </a:prstGeom>
          <a:noFill/>
          <a:ln w="38100" cap="flat" cmpd="sng">
            <a:solidFill>
              <a:schemeClr val="accent1"/>
            </a:solidFill>
            <a:prstDash val="solid"/>
            <a:round/>
            <a:headEnd type="none" w="sm" len="sm"/>
            <a:tailEnd type="none" w="sm" len="sm"/>
          </a:ln>
        </p:spPr>
      </p:cxnSp>
      <p:sp>
        <p:nvSpPr>
          <p:cNvPr id="998" name="Google Shape;998;p31"/>
          <p:cNvSpPr/>
          <p:nvPr/>
        </p:nvSpPr>
        <p:spPr>
          <a:xfrm>
            <a:off x="227" y="0"/>
            <a:ext cx="9143700" cy="5143500"/>
          </a:xfrm>
          <a:prstGeom prst="rect">
            <a:avLst/>
          </a:prstGeom>
          <a:gradFill>
            <a:gsLst>
              <a:gs pos="0">
                <a:srgbClr val="F9F9F8"/>
              </a:gs>
              <a:gs pos="100000">
                <a:srgbClr val="D6D4D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9" name="Google Shape;999;p31"/>
          <p:cNvSpPr/>
          <p:nvPr/>
        </p:nvSpPr>
        <p:spPr>
          <a:xfrm>
            <a:off x="0" y="-1"/>
            <a:ext cx="30465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0" name="Google Shape;1000;p31"/>
          <p:cNvSpPr txBox="1"/>
          <p:nvPr/>
        </p:nvSpPr>
        <p:spPr>
          <a:xfrm>
            <a:off x="39750" y="930050"/>
            <a:ext cx="3046500" cy="2160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600"/>
              </a:spcAft>
              <a:buClr>
                <a:srgbClr val="000000"/>
              </a:buClr>
              <a:buSzPts val="3200"/>
              <a:buFont typeface="Arial"/>
              <a:buNone/>
            </a:pPr>
            <a:r>
              <a:rPr lang="en-US" sz="3200" b="0" i="0" u="none" strike="noStrike" cap="none">
                <a:solidFill>
                  <a:srgbClr val="FFFFFF"/>
                </a:solidFill>
                <a:latin typeface="Palatino Linotype"/>
                <a:ea typeface="Palatino Linotype"/>
                <a:cs typeface="Palatino Linotype"/>
                <a:sym typeface="Palatino Linotype"/>
              </a:rPr>
              <a:t>Epidemiology:</a:t>
            </a:r>
            <a:endParaRPr sz="1400" b="0" i="0" u="none" strike="noStrike" cap="none">
              <a:solidFill>
                <a:srgbClr val="000000"/>
              </a:solidFill>
              <a:latin typeface="Arial"/>
              <a:ea typeface="Arial"/>
              <a:cs typeface="Arial"/>
              <a:sym typeface="Arial"/>
            </a:endParaRPr>
          </a:p>
        </p:txBody>
      </p:sp>
      <p:sp>
        <p:nvSpPr>
          <p:cNvPr id="1001" name="Google Shape;1001;p31"/>
          <p:cNvSpPr txBox="1"/>
          <p:nvPr/>
        </p:nvSpPr>
        <p:spPr>
          <a:xfrm>
            <a:off x="3268000" y="286375"/>
            <a:ext cx="5876100" cy="4857000"/>
          </a:xfrm>
          <a:prstGeom prst="rect">
            <a:avLst/>
          </a:prstGeom>
          <a:noFill/>
          <a:ln>
            <a:noFill/>
          </a:ln>
        </p:spPr>
        <p:txBody>
          <a:bodyPr spcFirstLastPara="1" wrap="square" lIns="91425" tIns="45700" rIns="91425" bIns="45700" anchor="t" anchorCtr="0">
            <a:normAutofit/>
          </a:bodyPr>
          <a:lstStyle/>
          <a:p>
            <a:pPr marL="457200" marR="0" lvl="0" indent="-260350" algn="l" rtl="0">
              <a:lnSpc>
                <a:spcPct val="120000"/>
              </a:lnSpc>
              <a:spcBef>
                <a:spcPts val="0"/>
              </a:spcBef>
              <a:spcAft>
                <a:spcPts val="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UGIB vs LGIB = 4:1</a:t>
            </a:r>
            <a:endParaRPr sz="1800" b="0" i="0" u="none" strike="noStrike" cap="none">
              <a:solidFill>
                <a:srgbClr val="000000"/>
              </a:solidFill>
              <a:latin typeface="Arial"/>
              <a:ea typeface="Arial"/>
              <a:cs typeface="Arial"/>
              <a:sym typeface="Arial"/>
            </a:endParaRPr>
          </a:p>
          <a:p>
            <a:pPr marL="457200" marR="0" lvl="0" indent="-260350" algn="l" rtl="0">
              <a:lnSpc>
                <a:spcPct val="120000"/>
              </a:lnSpc>
              <a:spcBef>
                <a:spcPts val="600"/>
              </a:spcBef>
              <a:spcAft>
                <a:spcPts val="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More in male than female </a:t>
            </a:r>
            <a:endParaRPr sz="1800" b="0" i="0" u="none" strike="noStrike" cap="none">
              <a:solidFill>
                <a:srgbClr val="000000"/>
              </a:solidFill>
              <a:latin typeface="Arial"/>
              <a:ea typeface="Arial"/>
              <a:cs typeface="Arial"/>
              <a:sym typeface="Arial"/>
            </a:endParaRPr>
          </a:p>
          <a:p>
            <a:pPr marL="457200" marR="0" lvl="0" indent="-260350" algn="l" rtl="0">
              <a:lnSpc>
                <a:spcPct val="120000"/>
              </a:lnSpc>
              <a:spcBef>
                <a:spcPts val="600"/>
              </a:spcBef>
              <a:spcAft>
                <a:spcPts val="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The incidence increase with age</a:t>
            </a:r>
            <a:endParaRPr sz="1800" b="0" i="0" u="none" strike="noStrike" cap="none">
              <a:solidFill>
                <a:srgbClr val="000000"/>
              </a:solidFill>
              <a:latin typeface="Arial"/>
              <a:ea typeface="Arial"/>
              <a:cs typeface="Arial"/>
              <a:sym typeface="Arial"/>
            </a:endParaRPr>
          </a:p>
          <a:p>
            <a:pPr marL="457200" marR="0" lvl="0" indent="-260350" algn="l" rtl="0">
              <a:lnSpc>
                <a:spcPct val="120000"/>
              </a:lnSpc>
              <a:spcBef>
                <a:spcPts val="600"/>
              </a:spcBef>
              <a:spcAft>
                <a:spcPts val="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The most common cause peptic ulcer (duodenal ulcer more common then the gastric ulcer) </a:t>
            </a:r>
            <a:endParaRPr sz="1800" b="0" i="0" u="none" strike="noStrike" cap="none">
              <a:solidFill>
                <a:srgbClr val="000000"/>
              </a:solidFill>
              <a:latin typeface="Arial"/>
              <a:ea typeface="Arial"/>
              <a:cs typeface="Arial"/>
              <a:sym typeface="Arial"/>
            </a:endParaRPr>
          </a:p>
          <a:p>
            <a:pPr marL="457200" marR="0" lvl="0" indent="-260350" algn="l" rtl="0">
              <a:lnSpc>
                <a:spcPct val="120000"/>
              </a:lnSpc>
              <a:spcBef>
                <a:spcPts val="600"/>
              </a:spcBef>
              <a:spcAft>
                <a:spcPts val="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80% are self limiting </a:t>
            </a:r>
            <a:endParaRPr sz="1800" b="0" i="0" u="none" strike="noStrike" cap="none">
              <a:solidFill>
                <a:srgbClr val="000000"/>
              </a:solidFill>
              <a:latin typeface="Arial"/>
              <a:ea typeface="Arial"/>
              <a:cs typeface="Arial"/>
              <a:sym typeface="Arial"/>
            </a:endParaRPr>
          </a:p>
          <a:p>
            <a:pPr marL="457200" marR="0" lvl="0" indent="-260350" algn="l" rtl="0">
              <a:lnSpc>
                <a:spcPct val="120000"/>
              </a:lnSpc>
              <a:spcBef>
                <a:spcPts val="600"/>
              </a:spcBef>
              <a:spcAft>
                <a:spcPts val="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The mortality rate 5-10% for severe UGIB</a:t>
            </a:r>
            <a:endParaRPr sz="1800" b="0" i="0" u="none" strike="noStrike" cap="none">
              <a:solidFill>
                <a:srgbClr val="000000"/>
              </a:solidFill>
              <a:latin typeface="Arial"/>
              <a:ea typeface="Arial"/>
              <a:cs typeface="Arial"/>
              <a:sym typeface="Arial"/>
            </a:endParaRPr>
          </a:p>
          <a:p>
            <a:pPr marL="457200" marR="0" lvl="0" indent="-260350" algn="l" rtl="0">
              <a:lnSpc>
                <a:spcPct val="120000"/>
              </a:lnSpc>
              <a:spcBef>
                <a:spcPts val="600"/>
              </a:spcBef>
              <a:spcAft>
                <a:spcPts val="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The patients who have recurrent bleeding within 48-72 hours have poor prognosis </a:t>
            </a:r>
            <a:endParaRPr sz="1800" b="0" i="0" u="none" strike="noStrike" cap="none">
              <a:solidFill>
                <a:srgbClr val="000000"/>
              </a:solidFill>
              <a:latin typeface="Arial"/>
              <a:ea typeface="Arial"/>
              <a:cs typeface="Arial"/>
              <a:sym typeface="Arial"/>
            </a:endParaRPr>
          </a:p>
          <a:p>
            <a:pPr marL="457200" marR="0" lvl="0" indent="-260350" algn="l" rtl="0">
              <a:lnSpc>
                <a:spcPct val="120000"/>
              </a:lnSpc>
              <a:spcBef>
                <a:spcPts val="600"/>
              </a:spcBef>
              <a:spcAft>
                <a:spcPts val="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Anti platelet therapy has two fold increase in bleed </a:t>
            </a:r>
            <a:endParaRPr sz="1800" b="0" i="0" u="none" strike="noStrike" cap="none">
              <a:solidFill>
                <a:srgbClr val="000000"/>
              </a:solidFill>
              <a:latin typeface="Arial"/>
              <a:ea typeface="Arial"/>
              <a:cs typeface="Arial"/>
              <a:sym typeface="Arial"/>
            </a:endParaRPr>
          </a:p>
          <a:p>
            <a:pPr marL="457200" marR="0" lvl="0" indent="-260350" algn="l" rtl="0">
              <a:lnSpc>
                <a:spcPct val="120000"/>
              </a:lnSpc>
              <a:spcBef>
                <a:spcPts val="600"/>
              </a:spcBef>
              <a:spcAft>
                <a:spcPts val="600"/>
              </a:spcAft>
              <a:buClr>
                <a:schemeClr val="accent1"/>
              </a:buClr>
              <a:buSzPts val="1800"/>
              <a:buFont typeface="Arial"/>
              <a:buChar char="•"/>
            </a:pPr>
            <a:r>
              <a:rPr lang="en-US" sz="1800" b="0" i="0" u="none" strike="noStrike" cap="none">
                <a:solidFill>
                  <a:schemeClr val="dk1"/>
                </a:solidFill>
                <a:latin typeface="Palatino Linotype"/>
                <a:ea typeface="Palatino Linotype"/>
                <a:cs typeface="Palatino Linotype"/>
                <a:sym typeface="Palatino Linotype"/>
              </a:rPr>
              <a:t>Using NSAIDs increase the risk of bleeding(at least 2 fold)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59"/>
          <p:cNvSpPr txBox="1">
            <a:spLocks noGrp="1"/>
          </p:cNvSpPr>
          <p:nvPr>
            <p:ph type="title"/>
          </p:nvPr>
        </p:nvSpPr>
        <p:spPr>
          <a:xfrm>
            <a:off x="1314450" y="228600"/>
            <a:ext cx="6172200" cy="1049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50"/>
              <a:buFont typeface="Palatino Linotype"/>
              <a:buNone/>
            </a:pPr>
            <a:r>
              <a:rPr lang="en-US" sz="4050" b="1"/>
              <a:t>Stomach </a:t>
            </a:r>
            <a:endParaRPr b="1"/>
          </a:p>
        </p:txBody>
      </p:sp>
      <p:pic>
        <p:nvPicPr>
          <p:cNvPr id="1302" name="Google Shape;1302;p59"/>
          <p:cNvPicPr preferRelativeResize="0">
            <a:picLocks noGrp="1"/>
          </p:cNvPicPr>
          <p:nvPr>
            <p:ph type="body" idx="1"/>
          </p:nvPr>
        </p:nvPicPr>
        <p:blipFill rotWithShape="1">
          <a:blip r:embed="rId3">
            <a:alphaModFix/>
          </a:blip>
          <a:srcRect/>
          <a:stretch/>
        </p:blipFill>
        <p:spPr>
          <a:xfrm>
            <a:off x="1143000" y="57150"/>
            <a:ext cx="6858000" cy="50862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60"/>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Font typeface="Palatino Linotype"/>
              <a:buNone/>
            </a:pPr>
            <a:endParaRPr/>
          </a:p>
        </p:txBody>
      </p:sp>
      <p:pic>
        <p:nvPicPr>
          <p:cNvPr id="1308" name="Google Shape;1308;p60"/>
          <p:cNvPicPr preferRelativeResize="0">
            <a:picLocks noGrp="1"/>
          </p:cNvPicPr>
          <p:nvPr>
            <p:ph type="body" idx="1"/>
          </p:nvPr>
        </p:nvPicPr>
        <p:blipFill rotWithShape="1">
          <a:blip r:embed="rId3">
            <a:alphaModFix/>
          </a:blip>
          <a:src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61"/>
          <p:cNvSpPr txBox="1">
            <a:spLocks noGrp="1"/>
          </p:cNvSpPr>
          <p:nvPr>
            <p:ph type="body" idx="1"/>
          </p:nvPr>
        </p:nvSpPr>
        <p:spPr>
          <a:xfrm>
            <a:off x="4686300" y="613877"/>
            <a:ext cx="2919300" cy="4400400"/>
          </a:xfrm>
          <a:prstGeom prst="rect">
            <a:avLst/>
          </a:prstGeom>
          <a:solidFill>
            <a:srgbClr val="F0DDAD"/>
          </a:solidFill>
          <a:ln>
            <a:noFill/>
          </a:ln>
        </p:spPr>
        <p:txBody>
          <a:bodyPr spcFirstLastPara="1" wrap="square" lIns="91425" tIns="45700" rIns="91425" bIns="45700" anchor="t" anchorCtr="0">
            <a:normAutofit fontScale="85000" lnSpcReduction="20000"/>
          </a:bodyPr>
          <a:lstStyle/>
          <a:p>
            <a:pPr marL="0" lvl="0" indent="0" algn="ctr" rtl="0">
              <a:lnSpc>
                <a:spcPct val="120000"/>
              </a:lnSpc>
              <a:spcBef>
                <a:spcPts val="0"/>
              </a:spcBef>
              <a:spcAft>
                <a:spcPts val="0"/>
              </a:spcAft>
              <a:buSzPct val="100000"/>
              <a:buNone/>
            </a:pPr>
            <a:r>
              <a:rPr lang="en-US" sz="2100" b="1">
                <a:solidFill>
                  <a:srgbClr val="FF0000"/>
                </a:solidFill>
              </a:rPr>
              <a:t>Symptoms</a:t>
            </a:r>
            <a:r>
              <a:rPr lang="en-US" sz="2100">
                <a:solidFill>
                  <a:srgbClr val="9CD578"/>
                </a:solidFill>
              </a:rPr>
              <a:t> </a:t>
            </a:r>
            <a:endParaRPr/>
          </a:p>
          <a:p>
            <a:pPr marL="0" lvl="0" indent="0" algn="l" rtl="0">
              <a:lnSpc>
                <a:spcPct val="120000"/>
              </a:lnSpc>
              <a:spcBef>
                <a:spcPts val="750"/>
              </a:spcBef>
              <a:spcAft>
                <a:spcPts val="0"/>
              </a:spcAft>
              <a:buSzPct val="100000"/>
              <a:buNone/>
            </a:pPr>
            <a:r>
              <a:rPr lang="en-US">
                <a:solidFill>
                  <a:srgbClr val="9CD578"/>
                </a:solidFill>
              </a:rPr>
              <a:t>-</a:t>
            </a:r>
            <a:r>
              <a:rPr lang="en-US"/>
              <a:t>The ulcer can either bleed </a:t>
            </a:r>
            <a:r>
              <a:rPr lang="en-US" b="1">
                <a:solidFill>
                  <a:srgbClr val="9CD578"/>
                </a:solidFill>
              </a:rPr>
              <a:t>slowly and chronically </a:t>
            </a:r>
            <a:r>
              <a:rPr lang="en-US"/>
              <a:t> which makes it go unnoticed , as the symptoms will be similar to that of </a:t>
            </a:r>
            <a:r>
              <a:rPr lang="en-US" b="1">
                <a:solidFill>
                  <a:srgbClr val="9CD578"/>
                </a:solidFill>
              </a:rPr>
              <a:t>anemia</a:t>
            </a:r>
            <a:r>
              <a:rPr lang="en-US"/>
              <a:t> :</a:t>
            </a:r>
            <a:endParaRPr/>
          </a:p>
          <a:p>
            <a:pPr marL="0" lvl="0" indent="0" algn="l" rtl="0">
              <a:lnSpc>
                <a:spcPct val="120000"/>
              </a:lnSpc>
              <a:spcBef>
                <a:spcPts val="750"/>
              </a:spcBef>
              <a:spcAft>
                <a:spcPts val="0"/>
              </a:spcAft>
              <a:buSzPct val="100000"/>
              <a:buNone/>
            </a:pPr>
            <a:r>
              <a:rPr lang="en-US"/>
              <a:t>1.Pallor of skin and mucous membranes </a:t>
            </a:r>
            <a:endParaRPr/>
          </a:p>
          <a:p>
            <a:pPr marL="0" lvl="0" indent="0" algn="l" rtl="0">
              <a:lnSpc>
                <a:spcPct val="120000"/>
              </a:lnSpc>
              <a:spcBef>
                <a:spcPts val="750"/>
              </a:spcBef>
              <a:spcAft>
                <a:spcPts val="0"/>
              </a:spcAft>
              <a:buSzPct val="100000"/>
              <a:buNone/>
            </a:pPr>
            <a:r>
              <a:rPr lang="en-US"/>
              <a:t>3. Shortness of breath and lack of energy </a:t>
            </a:r>
            <a:endParaRPr/>
          </a:p>
          <a:p>
            <a:pPr marL="0" lvl="0" indent="0" algn="l" rtl="0">
              <a:lnSpc>
                <a:spcPct val="120000"/>
              </a:lnSpc>
              <a:spcBef>
                <a:spcPts val="750"/>
              </a:spcBef>
              <a:spcAft>
                <a:spcPts val="0"/>
              </a:spcAft>
              <a:buSzPct val="100000"/>
              <a:buNone/>
            </a:pPr>
            <a:r>
              <a:rPr lang="en-US"/>
              <a:t>3. Fatigue  </a:t>
            </a:r>
            <a:endParaRPr/>
          </a:p>
          <a:p>
            <a:pPr marL="0" lvl="0" indent="0" algn="l" rtl="0">
              <a:lnSpc>
                <a:spcPct val="120000"/>
              </a:lnSpc>
              <a:spcBef>
                <a:spcPts val="750"/>
              </a:spcBef>
              <a:spcAft>
                <a:spcPts val="0"/>
              </a:spcAft>
              <a:buSzPct val="100000"/>
              <a:buNone/>
            </a:pPr>
            <a:r>
              <a:rPr lang="en-US"/>
              <a:t>4. Lightheadedness </a:t>
            </a:r>
            <a:endParaRPr/>
          </a:p>
          <a:p>
            <a:pPr marL="0" lvl="0" indent="0" algn="l" rtl="0">
              <a:lnSpc>
                <a:spcPct val="120000"/>
              </a:lnSpc>
              <a:spcBef>
                <a:spcPts val="750"/>
              </a:spcBef>
              <a:spcAft>
                <a:spcPts val="0"/>
              </a:spcAft>
              <a:buSzPct val="100000"/>
              <a:buNone/>
            </a:pPr>
            <a:r>
              <a:rPr lang="en-US">
                <a:solidFill>
                  <a:srgbClr val="9CD578"/>
                </a:solidFill>
              </a:rPr>
              <a:t>- </a:t>
            </a:r>
            <a:r>
              <a:rPr lang="en-US"/>
              <a:t>Or the bleeding occurs </a:t>
            </a:r>
            <a:r>
              <a:rPr lang="en-US" b="1">
                <a:solidFill>
                  <a:srgbClr val="9CD578"/>
                </a:solidFill>
              </a:rPr>
              <a:t>heavily and profusely</a:t>
            </a:r>
            <a:r>
              <a:rPr lang="en-US"/>
              <a:t> that cause :</a:t>
            </a:r>
            <a:endParaRPr/>
          </a:p>
          <a:p>
            <a:pPr marL="0" lvl="0" indent="0" algn="l" rtl="0">
              <a:lnSpc>
                <a:spcPct val="120000"/>
              </a:lnSpc>
              <a:spcBef>
                <a:spcPts val="750"/>
              </a:spcBef>
              <a:spcAft>
                <a:spcPts val="0"/>
              </a:spcAft>
              <a:buSzPct val="100000"/>
              <a:buNone/>
            </a:pPr>
            <a:r>
              <a:rPr lang="en-US"/>
              <a:t>1.Melena </a:t>
            </a:r>
            <a:endParaRPr/>
          </a:p>
          <a:p>
            <a:pPr marL="0" lvl="0" indent="0" algn="l" rtl="0">
              <a:lnSpc>
                <a:spcPct val="120000"/>
              </a:lnSpc>
              <a:spcBef>
                <a:spcPts val="750"/>
              </a:spcBef>
              <a:spcAft>
                <a:spcPts val="0"/>
              </a:spcAft>
              <a:buSzPct val="100000"/>
              <a:buNone/>
            </a:pPr>
            <a:r>
              <a:rPr lang="en-US"/>
              <a:t>2. Hematemesis</a:t>
            </a:r>
            <a:endParaRPr/>
          </a:p>
          <a:p>
            <a:pPr marL="0" lvl="0" indent="0" algn="l" rtl="0">
              <a:lnSpc>
                <a:spcPct val="120000"/>
              </a:lnSpc>
              <a:spcBef>
                <a:spcPts val="750"/>
              </a:spcBef>
              <a:spcAft>
                <a:spcPts val="0"/>
              </a:spcAft>
              <a:buSzPct val="100000"/>
              <a:buNone/>
            </a:pPr>
            <a:r>
              <a:rPr lang="en-US"/>
              <a:t>3. Hematochezia  </a:t>
            </a:r>
            <a:endParaRPr/>
          </a:p>
          <a:p>
            <a:pPr marL="0" lvl="0" indent="0" algn="l" rtl="0">
              <a:lnSpc>
                <a:spcPct val="120000"/>
              </a:lnSpc>
              <a:spcBef>
                <a:spcPts val="750"/>
              </a:spcBef>
              <a:spcAft>
                <a:spcPts val="0"/>
              </a:spcAft>
              <a:buSzPct val="100000"/>
              <a:buNone/>
            </a:pPr>
            <a:endParaRPr/>
          </a:p>
        </p:txBody>
      </p:sp>
      <p:sp>
        <p:nvSpPr>
          <p:cNvPr id="1314" name="Google Shape;1314;p61"/>
          <p:cNvSpPr txBox="1"/>
          <p:nvPr/>
        </p:nvSpPr>
        <p:spPr>
          <a:xfrm>
            <a:off x="2228850" y="172030"/>
            <a:ext cx="5772300" cy="9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25" b="1" i="0" u="none" strike="noStrike" cap="none">
                <a:solidFill>
                  <a:srgbClr val="FF0000"/>
                </a:solidFill>
                <a:latin typeface="Palatino Linotype"/>
                <a:ea typeface="Palatino Linotype"/>
                <a:cs typeface="Palatino Linotype"/>
                <a:sym typeface="Palatino Linotype"/>
              </a:rPr>
              <a:t>Presentation of a patient with bleeding PUD : </a:t>
            </a:r>
            <a:endParaRPr/>
          </a:p>
        </p:txBody>
      </p:sp>
      <p:sp>
        <p:nvSpPr>
          <p:cNvPr id="1315" name="Google Shape;1315;p61"/>
          <p:cNvSpPr txBox="1"/>
          <p:nvPr/>
        </p:nvSpPr>
        <p:spPr>
          <a:xfrm>
            <a:off x="1166739" y="1485901"/>
            <a:ext cx="2919300" cy="2631600"/>
          </a:xfrm>
          <a:prstGeom prst="rect">
            <a:avLst/>
          </a:prstGeom>
          <a:solidFill>
            <a:srgbClr val="F0DDA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50" b="1" i="0" u="none" strike="noStrike" cap="none">
                <a:solidFill>
                  <a:srgbClr val="FF0000"/>
                </a:solidFill>
                <a:latin typeface="Palatino Linotype"/>
                <a:ea typeface="Palatino Linotype"/>
                <a:cs typeface="Palatino Linotype"/>
                <a:sym typeface="Palatino Linotype"/>
              </a:rPr>
              <a:t>Signs</a:t>
            </a:r>
            <a:r>
              <a:rPr lang="en-US" sz="1650" b="1" i="0" u="none" strike="noStrike" cap="none">
                <a:solidFill>
                  <a:srgbClr val="000000"/>
                </a:solidFill>
                <a:latin typeface="Palatino Linotype"/>
                <a:ea typeface="Palatino Linotype"/>
                <a:cs typeface="Palatino Linotype"/>
                <a:sym typeface="Palatino Linotype"/>
              </a:rPr>
              <a:t> </a:t>
            </a:r>
            <a:endParaRPr/>
          </a:p>
          <a:p>
            <a:pPr marL="0" marR="0" lvl="0" indent="0" algn="l" rtl="0">
              <a:lnSpc>
                <a:spcPct val="100000"/>
              </a:lnSpc>
              <a:spcBef>
                <a:spcPts val="0"/>
              </a:spcBef>
              <a:spcAft>
                <a:spcPts val="0"/>
              </a:spcAft>
              <a:buNone/>
            </a:pPr>
            <a:r>
              <a:rPr lang="en-US" sz="1350" b="0" i="0" u="none" strike="noStrike" cap="none">
                <a:solidFill>
                  <a:srgbClr val="9CD578"/>
                </a:solidFill>
                <a:latin typeface="Palatino Linotype"/>
                <a:ea typeface="Palatino Linotype"/>
                <a:cs typeface="Palatino Linotype"/>
                <a:sym typeface="Palatino Linotype"/>
              </a:rPr>
              <a:t>general signs </a:t>
            </a:r>
            <a:r>
              <a:rPr lang="en-US" sz="1350" b="0" i="0" u="none" strike="noStrike" cap="none">
                <a:solidFill>
                  <a:srgbClr val="000000"/>
                </a:solidFill>
                <a:latin typeface="Palatino Linotype"/>
                <a:ea typeface="Palatino Linotype"/>
                <a:cs typeface="Palatino Linotype"/>
                <a:sym typeface="Palatino Linotype"/>
              </a:rPr>
              <a:t>(anemia if bleeds slowly and chronically and hypovolemic shock if bleeds heavily and profusely ) </a:t>
            </a:r>
            <a:endParaRPr/>
          </a:p>
          <a:p>
            <a:pPr marL="0" marR="0" lvl="0" indent="0" algn="l" rtl="0">
              <a:lnSpc>
                <a:spcPct val="100000"/>
              </a:lnSpc>
              <a:spcBef>
                <a:spcPts val="0"/>
              </a:spcBef>
              <a:spcAft>
                <a:spcPts val="0"/>
              </a:spcAft>
              <a:buNone/>
            </a:pPr>
            <a:r>
              <a:rPr lang="en-US" sz="1350" b="0" i="0" u="none" strike="noStrike" cap="none">
                <a:solidFill>
                  <a:srgbClr val="000000"/>
                </a:solidFill>
                <a:latin typeface="Palatino Linotype"/>
                <a:ea typeface="Palatino Linotype"/>
                <a:cs typeface="Palatino Linotype"/>
                <a:sym typeface="Palatino Linotype"/>
              </a:rPr>
              <a:t>1.Tachycardia </a:t>
            </a:r>
            <a:endParaRPr/>
          </a:p>
          <a:p>
            <a:pPr marL="0" marR="0" lvl="0" indent="0" algn="l" rtl="0">
              <a:lnSpc>
                <a:spcPct val="100000"/>
              </a:lnSpc>
              <a:spcBef>
                <a:spcPts val="0"/>
              </a:spcBef>
              <a:spcAft>
                <a:spcPts val="0"/>
              </a:spcAft>
              <a:buNone/>
            </a:pPr>
            <a:r>
              <a:rPr lang="en-US" sz="1350" b="0" i="0" u="none" strike="noStrike" cap="none">
                <a:solidFill>
                  <a:srgbClr val="000000"/>
                </a:solidFill>
                <a:latin typeface="Palatino Linotype"/>
                <a:ea typeface="Palatino Linotype"/>
                <a:cs typeface="Palatino Linotype"/>
                <a:sym typeface="Palatino Linotype"/>
              </a:rPr>
              <a:t>2. Hypotension </a:t>
            </a:r>
            <a:endParaRPr/>
          </a:p>
          <a:p>
            <a:pPr marL="0" marR="0" lvl="0" indent="0" algn="l" rtl="0">
              <a:lnSpc>
                <a:spcPct val="100000"/>
              </a:lnSpc>
              <a:spcBef>
                <a:spcPts val="0"/>
              </a:spcBef>
              <a:spcAft>
                <a:spcPts val="0"/>
              </a:spcAft>
              <a:buNone/>
            </a:pPr>
            <a:r>
              <a:rPr lang="en-US" sz="1350" b="0" i="0" u="none" strike="noStrike" cap="none">
                <a:solidFill>
                  <a:srgbClr val="000000"/>
                </a:solidFill>
                <a:latin typeface="Palatino Linotype"/>
                <a:ea typeface="Palatino Linotype"/>
                <a:cs typeface="Palatino Linotype"/>
                <a:sym typeface="Palatino Linotype"/>
              </a:rPr>
              <a:t>3. Little or no  urine output </a:t>
            </a:r>
            <a:endParaRPr/>
          </a:p>
          <a:p>
            <a:pPr marL="0" marR="0" lvl="0" indent="0" algn="l" rtl="0">
              <a:lnSpc>
                <a:spcPct val="100000"/>
              </a:lnSpc>
              <a:spcBef>
                <a:spcPts val="0"/>
              </a:spcBef>
              <a:spcAft>
                <a:spcPts val="0"/>
              </a:spcAft>
              <a:buNone/>
            </a:pPr>
            <a:r>
              <a:rPr lang="en-US" sz="1350" b="0" i="0" u="none" strike="noStrike" cap="none">
                <a:solidFill>
                  <a:srgbClr val="000000"/>
                </a:solidFill>
                <a:latin typeface="Palatino Linotype"/>
                <a:ea typeface="Palatino Linotype"/>
                <a:cs typeface="Palatino Linotype"/>
                <a:sym typeface="Palatino Linotype"/>
              </a:rPr>
              <a:t>4. Loss of consciousness or confusion </a:t>
            </a:r>
            <a:endParaRPr/>
          </a:p>
          <a:p>
            <a:pPr marL="0" marR="0" lvl="0" indent="0" algn="l" rtl="0">
              <a:lnSpc>
                <a:spcPct val="100000"/>
              </a:lnSpc>
              <a:spcBef>
                <a:spcPts val="0"/>
              </a:spcBef>
              <a:spcAft>
                <a:spcPts val="0"/>
              </a:spcAft>
              <a:buNone/>
            </a:pPr>
            <a:endParaRPr sz="1350" b="1" i="0" u="none" strike="noStrike" cap="none">
              <a:solidFill>
                <a:srgbClr val="000000"/>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None/>
            </a:pPr>
            <a:r>
              <a:rPr lang="en-US" sz="1350" b="0" i="0" u="none" strike="noStrike" cap="none">
                <a:solidFill>
                  <a:srgbClr val="000000"/>
                </a:solidFill>
                <a:latin typeface="Palatino Linotype"/>
                <a:ea typeface="Palatino Linotype"/>
                <a:cs typeface="Palatino Linotype"/>
                <a:sym typeface="Palatino Linotype"/>
              </a:rPr>
              <a:t> </a:t>
            </a:r>
            <a:r>
              <a:rPr lang="en-US" sz="1350" b="0" i="0" u="none" strike="noStrike" cap="none">
                <a:solidFill>
                  <a:srgbClr val="9CD578"/>
                </a:solidFill>
                <a:latin typeface="Palatino Linotype"/>
                <a:ea typeface="Palatino Linotype"/>
                <a:cs typeface="Palatino Linotype"/>
                <a:sym typeface="Palatino Linotype"/>
              </a:rPr>
              <a:t>local signs </a:t>
            </a:r>
            <a:r>
              <a:rPr lang="en-US" sz="1350" b="0" i="0" u="none" strike="noStrike" cap="none">
                <a:solidFill>
                  <a:srgbClr val="000000"/>
                </a:solidFill>
                <a:latin typeface="Palatino Linotype"/>
                <a:ea typeface="Palatino Linotype"/>
                <a:cs typeface="Palatino Linotype"/>
                <a:sym typeface="Palatino Linotype"/>
              </a:rPr>
              <a:t>(epigastric tenderness )</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62"/>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3000"/>
              <a:buFont typeface="Palatino Linotype"/>
              <a:buNone/>
            </a:pPr>
            <a:r>
              <a:rPr lang="en-US" sz="3000" b="1" i="1">
                <a:solidFill>
                  <a:srgbClr val="FF0000"/>
                </a:solidFill>
              </a:rPr>
              <a:t>Medical  treatment </a:t>
            </a:r>
            <a:endParaRPr sz="3000" b="1">
              <a:solidFill>
                <a:srgbClr val="FF0000"/>
              </a:solidFill>
            </a:endParaRPr>
          </a:p>
        </p:txBody>
      </p:sp>
      <p:sp>
        <p:nvSpPr>
          <p:cNvPr id="1321" name="Google Shape;1321;p62"/>
          <p:cNvSpPr txBox="1">
            <a:spLocks noGrp="1"/>
          </p:cNvSpPr>
          <p:nvPr>
            <p:ph type="body" idx="1"/>
          </p:nvPr>
        </p:nvSpPr>
        <p:spPr>
          <a:xfrm>
            <a:off x="1535414" y="1511800"/>
            <a:ext cx="6479400" cy="2588100"/>
          </a:xfrm>
          <a:prstGeom prst="rect">
            <a:avLst/>
          </a:prstGeom>
          <a:noFill/>
          <a:ln>
            <a:noFill/>
          </a:ln>
        </p:spPr>
        <p:txBody>
          <a:bodyPr spcFirstLastPara="1" wrap="square" lIns="91425" tIns="45700" rIns="91425" bIns="45700" anchor="t" anchorCtr="0">
            <a:normAutofit fontScale="85000" lnSpcReduction="20000"/>
          </a:bodyPr>
          <a:lstStyle/>
          <a:p>
            <a:pPr marL="171450" lvl="0" indent="-171450" algn="l" rtl="0">
              <a:lnSpc>
                <a:spcPct val="120000"/>
              </a:lnSpc>
              <a:spcBef>
                <a:spcPts val="0"/>
              </a:spcBef>
              <a:spcAft>
                <a:spcPts val="0"/>
              </a:spcAft>
              <a:buSzPct val="100000"/>
              <a:buChar char="•"/>
            </a:pPr>
            <a:r>
              <a:rPr lang="en-US"/>
              <a:t>All patients admitted to the hospital with bleeding peptic ulcer should be adequately resuscitated and started on IV PPI.</a:t>
            </a:r>
            <a:endParaRPr/>
          </a:p>
          <a:p>
            <a:pPr marL="171450" lvl="0" indent="-171450" algn="l" rtl="0">
              <a:lnSpc>
                <a:spcPct val="120000"/>
              </a:lnSpc>
              <a:spcBef>
                <a:spcPts val="750"/>
              </a:spcBef>
              <a:spcAft>
                <a:spcPts val="0"/>
              </a:spcAft>
              <a:buSzPct val="100000"/>
              <a:buChar char="•"/>
            </a:pPr>
            <a:r>
              <a:rPr lang="en-US"/>
              <a:t>Most patients will stop bleeding with these measures alone, but about 25% will continue to bleed or will rebleed in hospital. It is important to identify this high-risk group early with clinical and endoscopic parameters because, essentially, all the deaths from bleeding ulcer occur in this group </a:t>
            </a:r>
            <a:endParaRPr/>
          </a:p>
          <a:p>
            <a:pPr marL="171450" lvl="0" indent="-171450" algn="l" rtl="0">
              <a:lnSpc>
                <a:spcPct val="120000"/>
              </a:lnSpc>
              <a:spcBef>
                <a:spcPts val="750"/>
              </a:spcBef>
              <a:spcAft>
                <a:spcPts val="0"/>
              </a:spcAft>
              <a:buSzPct val="100000"/>
              <a:buChar char="•"/>
            </a:pPr>
            <a:r>
              <a:rPr lang="en-US"/>
              <a:t>recent evidence confirms the benefit of PPI administration to prevent rebleeding after endoscopy.</a:t>
            </a:r>
            <a:endParaRPr/>
          </a:p>
          <a:p>
            <a:pPr marL="171450" lvl="0" indent="-171450" algn="l" rtl="0">
              <a:lnSpc>
                <a:spcPct val="120000"/>
              </a:lnSpc>
              <a:spcBef>
                <a:spcPts val="750"/>
              </a:spcBef>
              <a:spcAft>
                <a:spcPts val="0"/>
              </a:spcAft>
              <a:buSzPct val="100000"/>
              <a:buChar char="•"/>
            </a:pPr>
            <a:r>
              <a:rPr lang="en-US"/>
              <a:t>H2receptor blocker ,antacids,prostagldin analogue </a:t>
            </a:r>
            <a:endParaRPr/>
          </a:p>
          <a:p>
            <a:pPr marL="171450" lvl="0" indent="-171450" algn="l" rtl="0">
              <a:lnSpc>
                <a:spcPct val="120000"/>
              </a:lnSpc>
              <a:spcBef>
                <a:spcPts val="750"/>
              </a:spcBef>
              <a:spcAft>
                <a:spcPts val="0"/>
              </a:spcAft>
              <a:buSzPct val="100000"/>
              <a:buChar char="•"/>
            </a:pPr>
            <a:r>
              <a:rPr lang="en-US"/>
              <a:t>H.pylori iradication triple therapy</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63"/>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3000"/>
              <a:buFont typeface="Palatino Linotype"/>
              <a:buNone/>
            </a:pPr>
            <a:r>
              <a:rPr lang="en-US" sz="3000" b="1" i="1">
                <a:solidFill>
                  <a:srgbClr val="FF0000"/>
                </a:solidFill>
              </a:rPr>
              <a:t>Intervention</a:t>
            </a:r>
            <a:r>
              <a:rPr lang="en-US"/>
              <a:t> </a:t>
            </a:r>
            <a:endParaRPr/>
          </a:p>
        </p:txBody>
      </p:sp>
      <p:sp>
        <p:nvSpPr>
          <p:cNvPr id="1327" name="Google Shape;1327;p63"/>
          <p:cNvSpPr txBox="1">
            <a:spLocks noGrp="1"/>
          </p:cNvSpPr>
          <p:nvPr>
            <p:ph type="body" idx="1"/>
          </p:nvPr>
        </p:nvSpPr>
        <p:spPr>
          <a:xfrm>
            <a:off x="1143000" y="1543050"/>
            <a:ext cx="4859700" cy="2588100"/>
          </a:xfrm>
          <a:prstGeom prst="rect">
            <a:avLst/>
          </a:prstGeom>
          <a:noFill/>
          <a:ln>
            <a:noFill/>
          </a:ln>
        </p:spPr>
        <p:txBody>
          <a:bodyPr spcFirstLastPara="1" wrap="square" lIns="91425" tIns="45700" rIns="91425" bIns="45700" anchor="t" anchorCtr="0">
            <a:normAutofit fontScale="77500" lnSpcReduction="20000"/>
          </a:bodyPr>
          <a:lstStyle/>
          <a:p>
            <a:pPr marL="171450" lvl="0" indent="-171481" algn="l" rtl="0">
              <a:lnSpc>
                <a:spcPct val="120000"/>
              </a:lnSpc>
              <a:spcBef>
                <a:spcPts val="0"/>
              </a:spcBef>
              <a:spcAft>
                <a:spcPts val="0"/>
              </a:spcAft>
              <a:buSzPct val="100000"/>
              <a:buChar char="•"/>
            </a:pPr>
            <a:r>
              <a:rPr lang="en-US" b="1"/>
              <a:t>Endoscopic hemostatic therapy </a:t>
            </a:r>
            <a:r>
              <a:rPr lang="en-US"/>
              <a:t>(cautery, epinephrine injection, clipping) </a:t>
            </a:r>
            <a:endParaRPr/>
          </a:p>
          <a:p>
            <a:pPr marL="0" lvl="0" indent="0" algn="l" rtl="0">
              <a:lnSpc>
                <a:spcPct val="120000"/>
              </a:lnSpc>
              <a:spcBef>
                <a:spcPts val="750"/>
              </a:spcBef>
              <a:spcAft>
                <a:spcPts val="0"/>
              </a:spcAft>
              <a:buSzPct val="100000"/>
              <a:buNone/>
            </a:pPr>
            <a:r>
              <a:rPr lang="en-US" b="1">
                <a:solidFill>
                  <a:srgbClr val="9CD578"/>
                </a:solidFill>
              </a:rPr>
              <a:t>diagnostic test of choice and therapeutic tool </a:t>
            </a:r>
            <a:r>
              <a:rPr lang="en-US"/>
              <a:t>in suspected bleeding peptic ulcers due to low complications and the high accuracy in decreasing the risk of rebleeding .</a:t>
            </a:r>
            <a:endParaRPr/>
          </a:p>
          <a:p>
            <a:pPr marL="171450" lvl="0" indent="-171481" algn="l" rtl="0">
              <a:lnSpc>
                <a:spcPct val="120000"/>
              </a:lnSpc>
              <a:spcBef>
                <a:spcPts val="750"/>
              </a:spcBef>
              <a:spcAft>
                <a:spcPts val="0"/>
              </a:spcAft>
              <a:buSzPct val="100000"/>
              <a:buChar char="•"/>
            </a:pPr>
            <a:r>
              <a:rPr lang="en-US" b="1"/>
              <a:t>Selective mesenteric angiography (radiology)</a:t>
            </a:r>
            <a:endParaRPr/>
          </a:p>
          <a:p>
            <a:pPr marL="0" lvl="0" indent="0" algn="l" rtl="0">
              <a:lnSpc>
                <a:spcPct val="120000"/>
              </a:lnSpc>
              <a:spcBef>
                <a:spcPts val="750"/>
              </a:spcBef>
              <a:spcAft>
                <a:spcPts val="0"/>
              </a:spcAft>
              <a:buSzPct val="100000"/>
              <a:buNone/>
            </a:pPr>
            <a:r>
              <a:rPr lang="en-US"/>
              <a:t>In patients where the source of bleeding cannot be identified or in those who rebleed after endoscopy, angiography with transcatheter embolisation may offer a valuable alternative to surgery.</a:t>
            </a:r>
            <a:endParaRPr/>
          </a:p>
          <a:p>
            <a:pPr marL="171450" lvl="0" indent="-171481" algn="l" rtl="0">
              <a:lnSpc>
                <a:spcPct val="120000"/>
              </a:lnSpc>
              <a:spcBef>
                <a:spcPts val="750"/>
              </a:spcBef>
              <a:spcAft>
                <a:spcPts val="0"/>
              </a:spcAft>
              <a:buSzPct val="100000"/>
              <a:buChar char="•"/>
            </a:pPr>
            <a:r>
              <a:rPr lang="en-US" b="1"/>
              <a:t>Lab tests.</a:t>
            </a:r>
            <a:endParaRPr/>
          </a:p>
          <a:p>
            <a:pPr marL="171450" lvl="0" indent="-97663" algn="l" rtl="0">
              <a:lnSpc>
                <a:spcPct val="120000"/>
              </a:lnSpc>
              <a:spcBef>
                <a:spcPts val="750"/>
              </a:spcBef>
              <a:spcAft>
                <a:spcPts val="0"/>
              </a:spcAft>
              <a:buSzPct val="100000"/>
              <a:buNone/>
            </a:pPr>
            <a:endParaRPr/>
          </a:p>
        </p:txBody>
      </p:sp>
      <p:pic>
        <p:nvPicPr>
          <p:cNvPr id="1328" name="Google Shape;1328;p63"/>
          <p:cNvPicPr preferRelativeResize="0"/>
          <p:nvPr/>
        </p:nvPicPr>
        <p:blipFill rotWithShape="1">
          <a:blip r:embed="rId3">
            <a:alphaModFix/>
          </a:blip>
          <a:srcRect l="41851" t="21446" r="9848" b="18961"/>
          <a:stretch/>
        </p:blipFill>
        <p:spPr>
          <a:xfrm>
            <a:off x="5922498" y="171450"/>
            <a:ext cx="2078502" cy="258796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64"/>
          <p:cNvSpPr txBox="1">
            <a:spLocks noGrp="1"/>
          </p:cNvSpPr>
          <p:nvPr>
            <p:ph type="title"/>
          </p:nvPr>
        </p:nvSpPr>
        <p:spPr>
          <a:xfrm>
            <a:off x="2294560" y="400051"/>
            <a:ext cx="5192100" cy="78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2400"/>
              <a:buFont typeface="Palatino Linotype"/>
              <a:buNone/>
            </a:pPr>
            <a:r>
              <a:rPr lang="en-US" b="1" i="1">
                <a:solidFill>
                  <a:srgbClr val="FF0000"/>
                </a:solidFill>
              </a:rPr>
              <a:t>indications for surgical intervention</a:t>
            </a:r>
            <a:endParaRPr/>
          </a:p>
        </p:txBody>
      </p:sp>
      <p:sp>
        <p:nvSpPr>
          <p:cNvPr id="1334" name="Google Shape;1334;p64"/>
          <p:cNvSpPr txBox="1">
            <a:spLocks noGrp="1"/>
          </p:cNvSpPr>
          <p:nvPr>
            <p:ph type="body" idx="1"/>
          </p:nvPr>
        </p:nvSpPr>
        <p:spPr>
          <a:xfrm>
            <a:off x="2286000" y="1371600"/>
            <a:ext cx="4859700" cy="2588100"/>
          </a:xfrm>
          <a:prstGeom prst="rect">
            <a:avLst/>
          </a:prstGeom>
          <a:noFill/>
          <a:ln>
            <a:noFill/>
          </a:ln>
        </p:spPr>
        <p:txBody>
          <a:bodyPr spcFirstLastPara="1" wrap="square" lIns="91425" tIns="45700" rIns="91425" bIns="45700" anchor="t" anchorCtr="0">
            <a:normAutofit fontScale="70000" lnSpcReduction="20000"/>
          </a:bodyPr>
          <a:lstStyle/>
          <a:p>
            <a:pPr marL="171450" lvl="0" indent="-171450" algn="l" rtl="0">
              <a:lnSpc>
                <a:spcPct val="120000"/>
              </a:lnSpc>
              <a:spcBef>
                <a:spcPts val="0"/>
              </a:spcBef>
              <a:spcAft>
                <a:spcPts val="0"/>
              </a:spcAft>
              <a:buSzPct val="100000"/>
              <a:buChar char="•"/>
            </a:pPr>
            <a:r>
              <a:rPr lang="en-US" dirty="0"/>
              <a:t>in Refractory or recurrent bleeding </a:t>
            </a:r>
            <a:endParaRPr dirty="0"/>
          </a:p>
          <a:p>
            <a:pPr marL="171450" lvl="0" indent="-171450" algn="l" rtl="0">
              <a:lnSpc>
                <a:spcPct val="120000"/>
              </a:lnSpc>
              <a:spcBef>
                <a:spcPts val="750"/>
              </a:spcBef>
              <a:spcAft>
                <a:spcPts val="0"/>
              </a:spcAft>
              <a:buSzPct val="100000"/>
              <a:buChar char="•"/>
            </a:pPr>
            <a:r>
              <a:rPr lang="en-US" dirty="0" smtClean="0"/>
              <a:t>&gt;</a:t>
            </a:r>
            <a:r>
              <a:rPr lang="en-US" dirty="0"/>
              <a:t>3 unit PRBCs to stabilize or &gt;6 unit PRBCs over 24h.</a:t>
            </a:r>
            <a:endParaRPr dirty="0"/>
          </a:p>
          <a:p>
            <a:pPr marL="171450" lvl="0" indent="-171450" algn="l" rtl="0">
              <a:lnSpc>
                <a:spcPct val="120000"/>
              </a:lnSpc>
              <a:spcBef>
                <a:spcPts val="750"/>
              </a:spcBef>
              <a:spcAft>
                <a:spcPts val="0"/>
              </a:spcAft>
              <a:buSzPct val="100000"/>
              <a:buChar char="•"/>
            </a:pPr>
            <a:r>
              <a:rPr lang="en-US" dirty="0"/>
              <a:t>Bleeding from a major vessel</a:t>
            </a:r>
            <a:endParaRPr dirty="0"/>
          </a:p>
          <a:p>
            <a:pPr marL="171450" lvl="0" indent="-171450" algn="l" rtl="0">
              <a:lnSpc>
                <a:spcPct val="120000"/>
              </a:lnSpc>
              <a:spcBef>
                <a:spcPts val="750"/>
              </a:spcBef>
              <a:spcAft>
                <a:spcPts val="0"/>
              </a:spcAft>
              <a:buSzPct val="100000"/>
              <a:buChar char="•"/>
            </a:pPr>
            <a:r>
              <a:rPr lang="en-US" dirty="0"/>
              <a:t>Patients with a visible vessel in the ulcer base, a spurting vessel or an ulcer with a clot in the base </a:t>
            </a:r>
            <a:r>
              <a:rPr lang="en-US" dirty="0">
                <a:solidFill>
                  <a:srgbClr val="9CD578"/>
                </a:solidFill>
              </a:rPr>
              <a:t>(likely to require surgical treatment to stop the bleeding)</a:t>
            </a:r>
            <a:endParaRPr dirty="0"/>
          </a:p>
          <a:p>
            <a:pPr marL="171450" lvl="0" indent="-171450" algn="l" rtl="0">
              <a:lnSpc>
                <a:spcPct val="120000"/>
              </a:lnSpc>
              <a:spcBef>
                <a:spcPts val="750"/>
              </a:spcBef>
              <a:spcAft>
                <a:spcPts val="0"/>
              </a:spcAft>
              <a:buSzPct val="100000"/>
              <a:buChar char="•"/>
            </a:pPr>
            <a:r>
              <a:rPr lang="en-US" dirty="0"/>
              <a:t>High risk patients </a:t>
            </a:r>
            <a:r>
              <a:rPr lang="en-US" dirty="0">
                <a:solidFill>
                  <a:srgbClr val="9CD578"/>
                </a:solidFill>
              </a:rPr>
              <a:t>(Elderly and unfit patients are more likely to die as a result of bleeding than younger patients)</a:t>
            </a:r>
            <a:endParaRPr dirty="0"/>
          </a:p>
          <a:p>
            <a:pPr marL="0" lvl="0" indent="0" algn="l" rtl="0">
              <a:lnSpc>
                <a:spcPct val="120000"/>
              </a:lnSpc>
              <a:spcBef>
                <a:spcPts val="750"/>
              </a:spcBef>
              <a:spcAft>
                <a:spcPts val="0"/>
              </a:spcAft>
              <a:buSzPct val="100000"/>
              <a:buNone/>
            </a:pPr>
            <a:r>
              <a:rPr lang="en-US" dirty="0">
                <a:solidFill>
                  <a:srgbClr val="92D050"/>
                </a:solidFill>
              </a:rPr>
              <a:t>    </a:t>
            </a:r>
            <a:r>
              <a:rPr lang="en-US" b="1" dirty="0"/>
              <a:t>The decision for surgery should be made early in the first 48-72 hours as the results of the late surgery are poor with high mortality . </a:t>
            </a:r>
            <a:endParaRPr dirty="0"/>
          </a:p>
          <a:p>
            <a:pPr marL="0" lvl="0" indent="0" algn="l" rtl="0">
              <a:lnSpc>
                <a:spcPct val="120000"/>
              </a:lnSpc>
              <a:spcBef>
                <a:spcPts val="750"/>
              </a:spcBef>
              <a:spcAft>
                <a:spcPts val="0"/>
              </a:spcAft>
              <a:buSzPct val="100000"/>
              <a:buNone/>
            </a:pPr>
            <a:endParaRPr dirty="0">
              <a:solidFill>
                <a:srgbClr val="92D050"/>
              </a:solidFill>
            </a:endParaRPr>
          </a:p>
        </p:txBody>
      </p:sp>
      <p:sp>
        <p:nvSpPr>
          <p:cNvPr id="1335" name="Google Shape;1335;p64"/>
          <p:cNvSpPr txBox="1"/>
          <p:nvPr/>
        </p:nvSpPr>
        <p:spPr>
          <a:xfrm>
            <a:off x="4914343" y="4286083"/>
            <a:ext cx="3434400" cy="30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50" b="0" i="0" u="none" strike="noStrike" cap="none" dirty="0">
                <a:solidFill>
                  <a:srgbClr val="92D050"/>
                </a:solidFill>
                <a:latin typeface="Palatino Linotype"/>
                <a:ea typeface="Palatino Linotype"/>
                <a:cs typeface="Palatino Linotype"/>
                <a:sym typeface="Palatino Linotype"/>
              </a:rPr>
              <a:t>Only 10% of patients require surgery</a:t>
            </a:r>
            <a:endParaRPr sz="1350" b="0" i="0" u="none" strike="noStrike" cap="none" dirty="0">
              <a:solidFill>
                <a:srgbClr val="000000"/>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65"/>
          <p:cNvSpPr txBox="1">
            <a:spLocks noGrp="1"/>
          </p:cNvSpPr>
          <p:nvPr>
            <p:ph type="body" idx="1"/>
          </p:nvPr>
        </p:nvSpPr>
        <p:spPr>
          <a:xfrm>
            <a:off x="2286000" y="742950"/>
            <a:ext cx="5033700" cy="31467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1800"/>
              <a:buNone/>
            </a:pPr>
            <a:r>
              <a:rPr lang="en-US" sz="1800" b="1"/>
              <a:t>The preferred operative approach to a peptic ulcer will depend on the </a:t>
            </a:r>
            <a:r>
              <a:rPr lang="en-US" sz="2250" b="1" i="1">
                <a:solidFill>
                  <a:srgbClr val="FF0000"/>
                </a:solidFill>
              </a:rPr>
              <a:t>location and severity</a:t>
            </a:r>
            <a:r>
              <a:rPr lang="en-US" sz="2250" b="1" i="1"/>
              <a:t>, </a:t>
            </a:r>
            <a:r>
              <a:rPr lang="en-US" sz="1800" b="1"/>
              <a:t>and for this reason it is important for the surgeon caring for the patient to be present during upper GI endoscopy to obtain precise information on the location of the ulcer.</a:t>
            </a:r>
            <a:endParaRPr/>
          </a:p>
          <a:p>
            <a:pPr marL="171450" lvl="0" indent="-76200" algn="l" rtl="0">
              <a:lnSpc>
                <a:spcPct val="120000"/>
              </a:lnSpc>
              <a:spcBef>
                <a:spcPts val="750"/>
              </a:spcBef>
              <a:spcAft>
                <a:spcPts val="0"/>
              </a:spcAft>
              <a:buSzPts val="1500"/>
              <a:buNone/>
            </a:pP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66"/>
          <p:cNvSpPr txBox="1">
            <a:spLocks noGrp="1"/>
          </p:cNvSpPr>
          <p:nvPr>
            <p:ph type="body" idx="1"/>
          </p:nvPr>
        </p:nvSpPr>
        <p:spPr>
          <a:xfrm>
            <a:off x="1557338" y="-21101"/>
            <a:ext cx="5915100" cy="32784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500"/>
              <a:buNone/>
            </a:pPr>
            <a:r>
              <a:rPr lang="en-US">
                <a:solidFill>
                  <a:schemeClr val="accent4"/>
                </a:solidFill>
              </a:rPr>
              <a:t> </a:t>
            </a:r>
            <a:endParaRPr sz="1800" b="1">
              <a:solidFill>
                <a:srgbClr val="FF0000"/>
              </a:solidFill>
            </a:endParaRPr>
          </a:p>
          <a:p>
            <a:pPr marL="0" lvl="0" indent="0" algn="l" rtl="0">
              <a:lnSpc>
                <a:spcPct val="120000"/>
              </a:lnSpc>
              <a:spcBef>
                <a:spcPts val="750"/>
              </a:spcBef>
              <a:spcAft>
                <a:spcPts val="0"/>
              </a:spcAft>
              <a:buSzPts val="1500"/>
              <a:buNone/>
            </a:pPr>
            <a:endParaRPr/>
          </a:p>
        </p:txBody>
      </p:sp>
      <p:sp>
        <p:nvSpPr>
          <p:cNvPr id="1346" name="Google Shape;1346;p66"/>
          <p:cNvSpPr txBox="1"/>
          <p:nvPr/>
        </p:nvSpPr>
        <p:spPr>
          <a:xfrm>
            <a:off x="2571750" y="331500"/>
            <a:ext cx="38862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1" u="none" strike="noStrike" cap="none" dirty="0">
                <a:solidFill>
                  <a:srgbClr val="FF0000"/>
                </a:solidFill>
                <a:latin typeface="Palatino Linotype"/>
                <a:ea typeface="Palatino Linotype"/>
                <a:cs typeface="Palatino Linotype"/>
                <a:sym typeface="Palatino Linotype"/>
              </a:rPr>
              <a:t>Surgical procedure </a:t>
            </a:r>
            <a:endParaRPr dirty="0"/>
          </a:p>
        </p:txBody>
      </p:sp>
      <p:sp>
        <p:nvSpPr>
          <p:cNvPr id="1347" name="Google Shape;1347;p66"/>
          <p:cNvSpPr txBox="1"/>
          <p:nvPr/>
        </p:nvSpPr>
        <p:spPr>
          <a:xfrm>
            <a:off x="2280724" y="1087079"/>
            <a:ext cx="5300700" cy="27468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50" b="1" i="0" u="none" strike="noStrike" cap="none" dirty="0">
                <a:solidFill>
                  <a:srgbClr val="FF0000"/>
                </a:solidFill>
                <a:latin typeface="Palatino Linotype"/>
                <a:ea typeface="Palatino Linotype"/>
                <a:cs typeface="Palatino Linotype"/>
                <a:sym typeface="Palatino Linotype"/>
              </a:rPr>
              <a:t>1.Bleeding duodenal ulcer </a:t>
            </a:r>
            <a:endParaRPr sz="1650" b="0" i="0" u="none" strike="noStrike" cap="none" dirty="0">
              <a:solidFill>
                <a:srgbClr val="000000"/>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None/>
            </a:pPr>
            <a:r>
              <a:rPr lang="en-US" sz="1650" b="0" i="0" u="none" strike="noStrike" cap="none" dirty="0">
                <a:solidFill>
                  <a:srgbClr val="000000"/>
                </a:solidFill>
                <a:latin typeface="Palatino Linotype"/>
                <a:ea typeface="Palatino Linotype"/>
                <a:cs typeface="Palatino Linotype"/>
                <a:sym typeface="Palatino Linotype"/>
              </a:rPr>
              <a:t>under-running the vessel with or without </a:t>
            </a:r>
            <a:r>
              <a:rPr lang="en-US" sz="1650" b="0" i="0" u="none" strike="noStrike" cap="none" dirty="0" err="1">
                <a:solidFill>
                  <a:srgbClr val="000000"/>
                </a:solidFill>
                <a:latin typeface="Palatino Linotype"/>
                <a:ea typeface="Palatino Linotype"/>
                <a:cs typeface="Palatino Linotype"/>
                <a:sym typeface="Palatino Linotype"/>
              </a:rPr>
              <a:t>pyloroplasty</a:t>
            </a:r>
            <a:endParaRPr sz="1650" b="0" i="0" u="none" strike="noStrike" cap="none" dirty="0">
              <a:solidFill>
                <a:srgbClr val="000000"/>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None/>
            </a:pPr>
            <a:r>
              <a:rPr lang="en-US" sz="1650" b="0" i="0" u="none" strike="noStrike" cap="none" dirty="0">
                <a:solidFill>
                  <a:srgbClr val="000000"/>
                </a:solidFill>
                <a:latin typeface="Palatino Linotype"/>
                <a:ea typeface="Palatino Linotype"/>
                <a:cs typeface="Palatino Linotype"/>
                <a:sym typeface="Palatino Linotype"/>
              </a:rPr>
              <a:t>2</a:t>
            </a:r>
            <a:r>
              <a:rPr lang="en-US" sz="1650" b="0" i="0" u="none" strike="noStrike" cap="none" dirty="0">
                <a:solidFill>
                  <a:srgbClr val="FF0000"/>
                </a:solidFill>
                <a:latin typeface="Palatino Linotype"/>
                <a:ea typeface="Palatino Linotype"/>
                <a:cs typeface="Palatino Linotype"/>
                <a:sym typeface="Palatino Linotype"/>
              </a:rPr>
              <a:t> .Bleeding gastric ulcer </a:t>
            </a:r>
            <a:endParaRPr sz="1650" b="0" i="0" u="none" strike="noStrike" cap="none" dirty="0">
              <a:solidFill>
                <a:srgbClr val="000000"/>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None/>
            </a:pPr>
            <a:r>
              <a:rPr lang="en-US" sz="1650" b="0" i="0" u="none" strike="noStrike" cap="none" dirty="0" smtClean="0">
                <a:solidFill>
                  <a:srgbClr val="000000"/>
                </a:solidFill>
                <a:latin typeface="Palatino Linotype"/>
                <a:ea typeface="Palatino Linotype"/>
                <a:cs typeface="Palatino Linotype"/>
                <a:sym typeface="Palatino Linotype"/>
              </a:rPr>
              <a:t>Wedge resection </a:t>
            </a:r>
            <a:r>
              <a:rPr lang="en-US" sz="1650" b="0" i="0" u="none" strike="noStrike" cap="none" dirty="0">
                <a:solidFill>
                  <a:srgbClr val="000000"/>
                </a:solidFill>
                <a:latin typeface="Palatino Linotype"/>
                <a:ea typeface="Palatino Linotype"/>
                <a:cs typeface="Palatino Linotype"/>
                <a:sym typeface="Palatino Linotype"/>
              </a:rPr>
              <a:t>and biopsy of the ulcer to rule out </a:t>
            </a:r>
            <a:r>
              <a:rPr lang="en-US" sz="1650" b="0" i="0" u="none" strike="noStrike" cap="none" dirty="0" smtClean="0">
                <a:solidFill>
                  <a:srgbClr val="000000"/>
                </a:solidFill>
                <a:latin typeface="Palatino Linotype"/>
                <a:ea typeface="Palatino Linotype"/>
                <a:cs typeface="Palatino Linotype"/>
                <a:sym typeface="Palatino Linotype"/>
              </a:rPr>
              <a:t>cancer </a:t>
            </a:r>
          </a:p>
          <a:p>
            <a:pPr marL="0" marR="0" lvl="0" indent="0" algn="l" rtl="0">
              <a:lnSpc>
                <a:spcPct val="100000"/>
              </a:lnSpc>
              <a:spcBef>
                <a:spcPts val="0"/>
              </a:spcBef>
              <a:spcAft>
                <a:spcPts val="0"/>
              </a:spcAft>
              <a:buNone/>
            </a:pPr>
            <a:endParaRPr sz="1800" b="0" i="0" u="none" strike="noStrike" cap="none" dirty="0">
              <a:solidFill>
                <a:srgbClr val="000000"/>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Palatino Linotype"/>
                <a:ea typeface="Palatino Linotype"/>
                <a:cs typeface="Palatino Linotype"/>
                <a:sym typeface="Palatino Linotype"/>
              </a:rPr>
              <a:t>we may need to do partial </a:t>
            </a:r>
            <a:r>
              <a:rPr lang="en-US" sz="1800" b="0" i="0" u="none" strike="noStrike" cap="none" dirty="0" err="1">
                <a:solidFill>
                  <a:srgbClr val="000000"/>
                </a:solidFill>
                <a:latin typeface="Palatino Linotype"/>
                <a:ea typeface="Palatino Linotype"/>
                <a:cs typeface="Palatino Linotype"/>
                <a:sym typeface="Palatino Linotype"/>
              </a:rPr>
              <a:t>gastrectomy</a:t>
            </a:r>
            <a:r>
              <a:rPr lang="en-US" sz="1800" b="0" i="0" u="none" strike="noStrike" cap="none" dirty="0">
                <a:solidFill>
                  <a:srgbClr val="000000"/>
                </a:solidFill>
                <a:latin typeface="Palatino Linotype"/>
                <a:ea typeface="Palatino Linotype"/>
                <a:cs typeface="Palatino Linotype"/>
                <a:sym typeface="Palatino Linotype"/>
              </a:rPr>
              <a:t> in the form of </a:t>
            </a:r>
            <a:r>
              <a:rPr lang="en-US" sz="1800" b="0" i="0" u="none" strike="noStrike" cap="none" dirty="0" err="1">
                <a:solidFill>
                  <a:srgbClr val="000000"/>
                </a:solidFill>
                <a:latin typeface="Palatino Linotype"/>
                <a:ea typeface="Palatino Linotype"/>
                <a:cs typeface="Palatino Linotype"/>
                <a:sym typeface="Palatino Linotype"/>
              </a:rPr>
              <a:t>billroth</a:t>
            </a:r>
            <a:r>
              <a:rPr lang="en-US" sz="1800" b="0" i="0" u="none" strike="noStrike" cap="none" dirty="0">
                <a:solidFill>
                  <a:srgbClr val="000000"/>
                </a:solidFill>
                <a:latin typeface="Palatino Linotype"/>
                <a:ea typeface="Palatino Linotype"/>
                <a:cs typeface="Palatino Linotype"/>
                <a:sym typeface="Palatino Linotype"/>
              </a:rPr>
              <a:t> I or II in both ulcers depending on severity </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67"/>
          <p:cNvSpPr txBox="1">
            <a:spLocks noGrp="1"/>
          </p:cNvSpPr>
          <p:nvPr>
            <p:ph type="title"/>
          </p:nvPr>
        </p:nvSpPr>
        <p:spPr>
          <a:xfrm>
            <a:off x="2514600" y="1943101"/>
            <a:ext cx="4859700" cy="78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64000"/>
              <a:buFont typeface="Palatino Linotype"/>
              <a:buNone/>
            </a:pPr>
            <a:r>
              <a:rPr lang="en-US" b="1"/>
              <a:t/>
            </a:r>
            <a:br>
              <a:rPr lang="en-US" b="1"/>
            </a:br>
            <a:r>
              <a:rPr lang="en-US" sz="3750" b="1">
                <a:solidFill>
                  <a:srgbClr val="FF0000"/>
                </a:solidFill>
              </a:rPr>
              <a:t>Erosive gastritis</a:t>
            </a:r>
            <a:endParaRPr sz="3750"/>
          </a:p>
        </p:txBody>
      </p:sp>
      <p:sp>
        <p:nvSpPr>
          <p:cNvPr id="1353" name="Google Shape;1353;p67"/>
          <p:cNvSpPr txBox="1">
            <a:spLocks noGrp="1"/>
          </p:cNvSpPr>
          <p:nvPr>
            <p:ph type="body" idx="1"/>
          </p:nvPr>
        </p:nvSpPr>
        <p:spPr>
          <a:xfrm>
            <a:off x="2400300" y="2800351"/>
            <a:ext cx="4859700" cy="3003000"/>
          </a:xfrm>
          <a:prstGeom prst="rect">
            <a:avLst/>
          </a:prstGeom>
          <a:noFill/>
          <a:ln>
            <a:noFill/>
          </a:ln>
        </p:spPr>
        <p:txBody>
          <a:bodyPr spcFirstLastPara="1" wrap="square" lIns="91425" tIns="45700" rIns="91425" bIns="45700" anchor="t" anchorCtr="0">
            <a:normAutofit/>
          </a:bodyPr>
          <a:lstStyle/>
          <a:p>
            <a:pPr marL="171450" lvl="0" indent="-171450" algn="l" rtl="0">
              <a:lnSpc>
                <a:spcPct val="120000"/>
              </a:lnSpc>
              <a:spcBef>
                <a:spcPts val="0"/>
              </a:spcBef>
              <a:spcAft>
                <a:spcPts val="0"/>
              </a:spcAft>
              <a:buSzPts val="1500"/>
              <a:buChar char="•"/>
            </a:pPr>
            <a:r>
              <a:rPr lang="en-US">
                <a:solidFill>
                  <a:srgbClr val="9CD578"/>
                </a:solidFill>
              </a:rPr>
              <a:t>Acute</a:t>
            </a:r>
            <a:r>
              <a:rPr lang="en-US"/>
              <a:t> mucosal inflammatory process </a:t>
            </a:r>
            <a:r>
              <a:rPr lang="en-US">
                <a:solidFill>
                  <a:srgbClr val="9CD578"/>
                </a:solidFill>
              </a:rPr>
              <a:t>caused by </a:t>
            </a:r>
            <a:r>
              <a:rPr lang="en-US"/>
              <a:t>agents that disturb the gastric mucosal barrier ;NSAIDs and alcohol are common causes.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68"/>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3000"/>
              <a:buFont typeface="Palatino Linotype"/>
              <a:buNone/>
            </a:pPr>
            <a:r>
              <a:rPr lang="en-US" sz="3000" b="1" i="1">
                <a:solidFill>
                  <a:srgbClr val="FF0000"/>
                </a:solidFill>
              </a:rPr>
              <a:t>Clinical presentation</a:t>
            </a:r>
            <a:endParaRPr/>
          </a:p>
        </p:txBody>
      </p:sp>
      <p:sp>
        <p:nvSpPr>
          <p:cNvPr id="1359" name="Google Shape;1359;p68"/>
          <p:cNvSpPr txBox="1">
            <a:spLocks noGrp="1"/>
          </p:cNvSpPr>
          <p:nvPr>
            <p:ph type="body" idx="1"/>
          </p:nvPr>
        </p:nvSpPr>
        <p:spPr>
          <a:xfrm>
            <a:off x="1535414" y="1511800"/>
            <a:ext cx="6479400" cy="2588100"/>
          </a:xfrm>
          <a:prstGeom prst="rect">
            <a:avLst/>
          </a:prstGeom>
          <a:noFill/>
          <a:ln>
            <a:noFill/>
          </a:ln>
        </p:spPr>
        <p:txBody>
          <a:bodyPr spcFirstLastPara="1" wrap="square" lIns="91425" tIns="45700" rIns="91425" bIns="45700" anchor="t" anchorCtr="0">
            <a:normAutofit/>
          </a:bodyPr>
          <a:lstStyle/>
          <a:p>
            <a:pPr marL="171450" lvl="0" indent="-171450" algn="l" rtl="0">
              <a:lnSpc>
                <a:spcPct val="120000"/>
              </a:lnSpc>
              <a:spcBef>
                <a:spcPts val="0"/>
              </a:spcBef>
              <a:spcAft>
                <a:spcPts val="0"/>
              </a:spcAft>
              <a:buSzPts val="1500"/>
              <a:buChar char="•"/>
            </a:pPr>
            <a:r>
              <a:rPr lang="en-US"/>
              <a:t>Patients with mild erosive gastritis are often asymptomatic, although some complain of dyspepsia, nausea, or vomiting. Often, the first sign is </a:t>
            </a:r>
            <a:r>
              <a:rPr lang="en-US">
                <a:solidFill>
                  <a:srgbClr val="9CD578"/>
                </a:solidFill>
              </a:rPr>
              <a:t>hematemesis, melena, or blood in the nasogastric aspirate</a:t>
            </a:r>
            <a:r>
              <a:rPr lang="en-US"/>
              <a:t>, usually within 2 to 5 days of the inciting event. </a:t>
            </a:r>
            <a:r>
              <a:rPr lang="en-US">
                <a:solidFill>
                  <a:srgbClr val="9CD578"/>
                </a:solidFill>
              </a:rPr>
              <a:t>Bleeding is usually mild to moderate</a:t>
            </a:r>
            <a:r>
              <a:rPr lang="en-US"/>
              <a:t>, although it can be massive if deep ulceration is present, particularly in acute stress gastritis.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pic>
        <p:nvPicPr>
          <p:cNvPr id="1006" name="Google Shape;1006;p32"/>
          <p:cNvPicPr preferRelativeResize="0"/>
          <p:nvPr/>
        </p:nvPicPr>
        <p:blipFill rotWithShape="1">
          <a:blip r:embed="rId3">
            <a:alphaModFix/>
          </a:blip>
          <a:srcRect l="7712" t="8859" r="7253" b="5538"/>
          <a:stretch/>
        </p:blipFill>
        <p:spPr>
          <a:xfrm>
            <a:off x="3617843" y="318052"/>
            <a:ext cx="5446645" cy="4293704"/>
          </a:xfrm>
          <a:prstGeom prst="rect">
            <a:avLst/>
          </a:prstGeom>
          <a:noFill/>
          <a:ln>
            <a:noFill/>
          </a:ln>
        </p:spPr>
      </p:pic>
      <p:sp>
        <p:nvSpPr>
          <p:cNvPr id="1007" name="Google Shape;1007;p32"/>
          <p:cNvSpPr txBox="1"/>
          <p:nvPr/>
        </p:nvSpPr>
        <p:spPr>
          <a:xfrm>
            <a:off x="644056" y="1879880"/>
            <a:ext cx="2848200" cy="105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1" u="none" strike="noStrike" cap="none">
                <a:solidFill>
                  <a:srgbClr val="000000"/>
                </a:solidFill>
                <a:latin typeface="Arial"/>
                <a:ea typeface="Arial"/>
                <a:cs typeface="Arial"/>
                <a:sym typeface="Arial"/>
              </a:rPr>
              <a:t> What is the differences between UGIB vs LGIB?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69"/>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2400"/>
              <a:buFont typeface="Palatino Linotype"/>
              <a:buNone/>
            </a:pPr>
            <a:r>
              <a:rPr lang="en-US" b="1" i="1">
                <a:solidFill>
                  <a:srgbClr val="FF0000"/>
                </a:solidFill>
              </a:rPr>
              <a:t>Diagnoses and management </a:t>
            </a:r>
            <a:endParaRPr/>
          </a:p>
        </p:txBody>
      </p:sp>
      <p:sp>
        <p:nvSpPr>
          <p:cNvPr id="1365" name="Google Shape;1365;p69"/>
          <p:cNvSpPr txBox="1">
            <a:spLocks noGrp="1"/>
          </p:cNvSpPr>
          <p:nvPr>
            <p:ph type="body" idx="1"/>
          </p:nvPr>
        </p:nvSpPr>
        <p:spPr>
          <a:xfrm>
            <a:off x="1535414" y="1511800"/>
            <a:ext cx="6479400" cy="2588100"/>
          </a:xfrm>
          <a:prstGeom prst="rect">
            <a:avLst/>
          </a:prstGeom>
          <a:noFill/>
          <a:ln>
            <a:noFill/>
          </a:ln>
        </p:spPr>
        <p:txBody>
          <a:bodyPr spcFirstLastPara="1" wrap="square" lIns="91425" tIns="45700" rIns="91425" bIns="45700" anchor="t" anchorCtr="0">
            <a:normAutofit fontScale="92500" lnSpcReduction="10000"/>
          </a:bodyPr>
          <a:lstStyle/>
          <a:p>
            <a:pPr marL="171450" lvl="0" indent="-171481" algn="l" rtl="0">
              <a:lnSpc>
                <a:spcPct val="120000"/>
              </a:lnSpc>
              <a:spcBef>
                <a:spcPts val="0"/>
              </a:spcBef>
              <a:spcAft>
                <a:spcPts val="0"/>
              </a:spcAft>
              <a:buSzPct val="100000"/>
              <a:buChar char="•"/>
            </a:pPr>
            <a:r>
              <a:rPr lang="en-US" dirty="0"/>
              <a:t>diagnosed by history of medications or any erosive agent and by endoscope</a:t>
            </a:r>
            <a:endParaRPr dirty="0"/>
          </a:p>
          <a:p>
            <a:pPr marL="171450" lvl="0" indent="-171481" algn="l" rtl="0">
              <a:lnSpc>
                <a:spcPct val="120000"/>
              </a:lnSpc>
              <a:spcBef>
                <a:spcPts val="750"/>
              </a:spcBef>
              <a:spcAft>
                <a:spcPts val="0"/>
              </a:spcAft>
              <a:buSzPct val="100000"/>
              <a:buChar char="•"/>
            </a:pPr>
            <a:r>
              <a:rPr lang="en-US" b="1" dirty="0"/>
              <a:t>Interventional treatment: </a:t>
            </a:r>
            <a:r>
              <a:rPr lang="en-US" dirty="0"/>
              <a:t>Endoscopic hemostasis For bleeding</a:t>
            </a:r>
            <a:endParaRPr dirty="0"/>
          </a:p>
          <a:p>
            <a:pPr marL="171450" lvl="0" indent="-171481" algn="l" rtl="0">
              <a:lnSpc>
                <a:spcPct val="120000"/>
              </a:lnSpc>
              <a:spcBef>
                <a:spcPts val="750"/>
              </a:spcBef>
              <a:spcAft>
                <a:spcPts val="0"/>
              </a:spcAft>
              <a:buSzPct val="100000"/>
              <a:buChar char="•"/>
            </a:pPr>
            <a:r>
              <a:rPr lang="en-US" b="1" dirty="0"/>
              <a:t>Medical treatment </a:t>
            </a:r>
            <a:r>
              <a:rPr lang="en-US" dirty="0"/>
              <a:t>: A proton pump inhibitor or H2 blocker For acid suppression ,PGE2 analog may be given to promote healing </a:t>
            </a:r>
            <a:r>
              <a:rPr lang="en-US" dirty="0">
                <a:solidFill>
                  <a:srgbClr val="9CD578"/>
                </a:solidFill>
              </a:rPr>
              <a:t>sufficient for milder gastritis, </a:t>
            </a:r>
            <a:endParaRPr dirty="0"/>
          </a:p>
          <a:p>
            <a:pPr marL="171450" lvl="0" indent="-171481" algn="l" rtl="0">
              <a:lnSpc>
                <a:spcPct val="120000"/>
              </a:lnSpc>
              <a:spcBef>
                <a:spcPts val="750"/>
              </a:spcBef>
              <a:spcAft>
                <a:spcPts val="0"/>
              </a:spcAft>
              <a:buSzPct val="100000"/>
              <a:buChar char="•"/>
            </a:pPr>
            <a:r>
              <a:rPr lang="en-US" dirty="0"/>
              <a:t>In </a:t>
            </a:r>
            <a:r>
              <a:rPr lang="en-US" dirty="0">
                <a:solidFill>
                  <a:srgbClr val="9CD578"/>
                </a:solidFill>
              </a:rPr>
              <a:t>severe gastritis, </a:t>
            </a:r>
            <a:r>
              <a:rPr lang="en-US" dirty="0"/>
              <a:t>bleeding is managed with IV fluids and blood transfusion as needed. Endoscopic hemostasis should be attempted, with surgery a fallback procedure if bleeding cannot be controlled </a:t>
            </a:r>
            <a:r>
              <a:rPr lang="en-US" dirty="0" err="1"/>
              <a:t>endoscopically</a:t>
            </a:r>
            <a:r>
              <a:rPr lang="en-US" dirty="0"/>
              <a:t>.  </a:t>
            </a:r>
            <a:r>
              <a:rPr lang="en-US" u="sng" dirty="0">
                <a:solidFill>
                  <a:schemeClr val="hlink"/>
                </a:solidFill>
                <a:hlinkClick r:id="rId3"/>
              </a:rPr>
              <a:t>Acid-suppressing drugs</a:t>
            </a:r>
            <a:r>
              <a:rPr lang="en-US" u="sng" dirty="0"/>
              <a:t> </a:t>
            </a:r>
            <a:r>
              <a:rPr lang="en-US" dirty="0"/>
              <a:t>should be started if the patient is not already receiving it.</a:t>
            </a:r>
            <a:endParaRPr dirty="0"/>
          </a:p>
          <a:p>
            <a:pPr marL="171450" lvl="0" indent="-83375" algn="l" rtl="0">
              <a:lnSpc>
                <a:spcPct val="120000"/>
              </a:lnSpc>
              <a:spcBef>
                <a:spcPts val="750"/>
              </a:spcBef>
              <a:spcAft>
                <a:spcPts val="0"/>
              </a:spcAft>
              <a:buSzPct val="100000"/>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70"/>
          <p:cNvSpPr txBox="1">
            <a:spLocks noGrp="1"/>
          </p:cNvSpPr>
          <p:nvPr>
            <p:ph type="title"/>
          </p:nvPr>
        </p:nvSpPr>
        <p:spPr>
          <a:xfrm>
            <a:off x="1535414" y="603391"/>
            <a:ext cx="6479400" cy="78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3000"/>
              <a:buFont typeface="Palatino Linotype"/>
              <a:buNone/>
            </a:pPr>
            <a:r>
              <a:rPr lang="en-US" sz="3000" b="1" i="1">
                <a:solidFill>
                  <a:srgbClr val="FF0000"/>
                </a:solidFill>
              </a:rPr>
              <a:t>surgery</a:t>
            </a:r>
            <a:endParaRPr/>
          </a:p>
        </p:txBody>
      </p:sp>
      <p:sp>
        <p:nvSpPr>
          <p:cNvPr id="1371" name="Google Shape;1371;p70"/>
          <p:cNvSpPr txBox="1">
            <a:spLocks noGrp="1"/>
          </p:cNvSpPr>
          <p:nvPr>
            <p:ph type="body" idx="1"/>
          </p:nvPr>
        </p:nvSpPr>
        <p:spPr>
          <a:xfrm>
            <a:off x="1535414" y="1511800"/>
            <a:ext cx="6479400" cy="2588100"/>
          </a:xfrm>
          <a:prstGeom prst="rect">
            <a:avLst/>
          </a:prstGeom>
          <a:noFill/>
          <a:ln>
            <a:noFill/>
          </a:ln>
        </p:spPr>
        <p:txBody>
          <a:bodyPr spcFirstLastPara="1" wrap="square" lIns="91425" tIns="45700" rIns="91425" bIns="45700" anchor="t" anchorCtr="0">
            <a:normAutofit/>
          </a:bodyPr>
          <a:lstStyle/>
          <a:p>
            <a:pPr marL="171450" lvl="0" indent="-171450" algn="l" rtl="0">
              <a:lnSpc>
                <a:spcPct val="120000"/>
              </a:lnSpc>
              <a:spcBef>
                <a:spcPts val="0"/>
              </a:spcBef>
              <a:spcAft>
                <a:spcPts val="0"/>
              </a:spcAft>
              <a:buSzPts val="1500"/>
              <a:buChar char="•"/>
            </a:pPr>
            <a:r>
              <a:rPr lang="en-US" dirty="0"/>
              <a:t>Only indicated if bleeding cant be controlled by endoscope</a:t>
            </a:r>
            <a:endParaRPr dirty="0"/>
          </a:p>
          <a:p>
            <a:pPr marL="171450" lvl="0" indent="-171450" algn="l" rtl="0">
              <a:lnSpc>
                <a:spcPct val="120000"/>
              </a:lnSpc>
              <a:spcBef>
                <a:spcPts val="750"/>
              </a:spcBef>
              <a:spcAft>
                <a:spcPts val="0"/>
              </a:spcAft>
              <a:buSzPts val="1500"/>
              <a:buChar char="•"/>
            </a:pPr>
            <a:r>
              <a:rPr lang="en-US" dirty="0" err="1"/>
              <a:t>Billroth</a:t>
            </a:r>
            <a:r>
              <a:rPr lang="en-US" dirty="0"/>
              <a:t> 1 </a:t>
            </a:r>
            <a:r>
              <a:rPr lang="en-US" dirty="0" err="1"/>
              <a:t>anastamosis</a:t>
            </a:r>
            <a:r>
              <a:rPr lang="en-US" dirty="0"/>
              <a:t> is the procedure </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5"/>
        <p:cNvGrpSpPr/>
        <p:nvPr/>
      </p:nvGrpSpPr>
      <p:grpSpPr>
        <a:xfrm>
          <a:off x="0" y="0"/>
          <a:ext cx="0" cy="0"/>
          <a:chOff x="0" y="0"/>
          <a:chExt cx="0" cy="0"/>
        </a:xfrm>
      </p:grpSpPr>
      <p:sp>
        <p:nvSpPr>
          <p:cNvPr id="1376" name="Google Shape;1376;p71"/>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377" name="Google Shape;1377;p71"/>
          <p:cNvSpPr/>
          <p:nvPr/>
        </p:nvSpPr>
        <p:spPr>
          <a:xfrm rot="10800000">
            <a:off x="-2" y="-16923"/>
            <a:ext cx="9144000" cy="3280500"/>
          </a:xfrm>
          <a:prstGeom prst="rect">
            <a:avLst/>
          </a:prstGeom>
          <a:gradFill>
            <a:gsLst>
              <a:gs pos="0">
                <a:srgbClr val="2F5496"/>
              </a:gs>
              <a:gs pos="100000">
                <a:srgbClr val="000000"/>
              </a:gs>
            </a:gsLst>
            <a:lin ang="1499992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378" name="Google Shape;1378;p71"/>
          <p:cNvSpPr/>
          <p:nvPr/>
        </p:nvSpPr>
        <p:spPr>
          <a:xfrm rot="5400000">
            <a:off x="2931599" y="-2948940"/>
            <a:ext cx="3280800" cy="9144000"/>
          </a:xfrm>
          <a:prstGeom prst="rect">
            <a:avLst/>
          </a:prstGeom>
          <a:gradFill>
            <a:gsLst>
              <a:gs pos="0">
                <a:srgbClr val="4472C4">
                  <a:alpha val="0"/>
                </a:srgbClr>
              </a:gs>
              <a:gs pos="40000">
                <a:srgbClr val="4472C4">
                  <a:alpha val="0"/>
                </a:srgbClr>
              </a:gs>
              <a:gs pos="100000">
                <a:srgbClr val="2F5496">
                  <a:alpha val="51764"/>
                </a:srgbClr>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379" name="Google Shape;1379;p71"/>
          <p:cNvSpPr/>
          <p:nvPr/>
        </p:nvSpPr>
        <p:spPr>
          <a:xfrm rot="5400000">
            <a:off x="3102599" y="-2777919"/>
            <a:ext cx="3280500" cy="8802300"/>
          </a:xfrm>
          <a:prstGeom prst="rect">
            <a:avLst/>
          </a:prstGeom>
          <a:gradFill>
            <a:gsLst>
              <a:gs pos="0">
                <a:srgbClr val="4472C4">
                  <a:alpha val="0"/>
                </a:srgbClr>
              </a:gs>
              <a:gs pos="17000">
                <a:srgbClr val="4472C4">
                  <a:alpha val="0"/>
                </a:srgbClr>
              </a:gs>
              <a:gs pos="100000">
                <a:srgbClr val="000000">
                  <a:alpha val="36862"/>
                </a:srgbClr>
              </a:gs>
            </a:gsLst>
            <a:lin ang="779990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380" name="Google Shape;1380;p71"/>
          <p:cNvSpPr/>
          <p:nvPr/>
        </p:nvSpPr>
        <p:spPr>
          <a:xfrm>
            <a:off x="-4" y="-17018"/>
            <a:ext cx="6406800" cy="3280500"/>
          </a:xfrm>
          <a:prstGeom prst="rect">
            <a:avLst/>
          </a:prstGeom>
          <a:gradFill>
            <a:gsLst>
              <a:gs pos="0">
                <a:srgbClr val="1F3864">
                  <a:alpha val="0"/>
                </a:srgbClr>
              </a:gs>
              <a:gs pos="100000">
                <a:srgbClr val="000000">
                  <a:alpha val="24705"/>
                </a:srgbClr>
              </a:gs>
            </a:gsLst>
            <a:lin ang="1859992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381" name="Google Shape;1381;p71"/>
          <p:cNvSpPr/>
          <p:nvPr/>
        </p:nvSpPr>
        <p:spPr>
          <a:xfrm rot="-9093424">
            <a:off x="4455239" y="-776682"/>
            <a:ext cx="3745624" cy="3332029"/>
          </a:xfrm>
          <a:custGeom>
            <a:avLst/>
            <a:gdLst/>
            <a:ahLst/>
            <a:cxnLst/>
            <a:rect l="l" t="t" r="r" b="b"/>
            <a:pathLst>
              <a:path w="4990147" h="4439131" extrusionOk="0">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rgbClr val="4472C4">
                  <a:alpha val="21960"/>
                </a:srgbClr>
              </a:gs>
              <a:gs pos="87000">
                <a:srgbClr val="8DA9DB">
                  <a:alpha val="1960"/>
                </a:srgbClr>
              </a:gs>
              <a:gs pos="100000">
                <a:srgbClr val="8DA9DB">
                  <a:alpha val="1960"/>
                </a:srgbClr>
              </a:gs>
            </a:gsLst>
            <a:lin ang="840013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382" name="Google Shape;1382;p71"/>
          <p:cNvSpPr txBox="1">
            <a:spLocks noGrp="1"/>
          </p:cNvSpPr>
          <p:nvPr>
            <p:ph type="ctrTitle"/>
          </p:nvPr>
        </p:nvSpPr>
        <p:spPr>
          <a:xfrm>
            <a:off x="986119" y="551329"/>
            <a:ext cx="7540200" cy="219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Calibri"/>
              <a:buNone/>
            </a:pPr>
            <a:r>
              <a:rPr lang="en-US" sz="3600">
                <a:solidFill>
                  <a:srgbClr val="FFFFFF"/>
                </a:solidFill>
              </a:rPr>
              <a:t>Esophageal varices </a:t>
            </a:r>
            <a:endParaRPr sz="36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6"/>
        <p:cNvGrpSpPr/>
        <p:nvPr/>
      </p:nvGrpSpPr>
      <p:grpSpPr>
        <a:xfrm>
          <a:off x="0" y="0"/>
          <a:ext cx="0" cy="0"/>
          <a:chOff x="0" y="0"/>
          <a:chExt cx="0" cy="0"/>
        </a:xfrm>
      </p:grpSpPr>
      <p:sp>
        <p:nvSpPr>
          <p:cNvPr id="1387" name="Google Shape;1387;p72"/>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pic>
        <p:nvPicPr>
          <p:cNvPr id="1388" name="Google Shape;1388;p72" descr="A close-up of a person's chest&#10;&#10;Description automatically generated with low confidence"/>
          <p:cNvPicPr preferRelativeResize="0"/>
          <p:nvPr/>
        </p:nvPicPr>
        <p:blipFill rotWithShape="1">
          <a:blip r:embed="rId3">
            <a:alphaModFix/>
          </a:blip>
          <a:srcRect/>
          <a:stretch/>
        </p:blipFill>
        <p:spPr>
          <a:xfrm>
            <a:off x="801098" y="1062100"/>
            <a:ext cx="2907124" cy="2695529"/>
          </a:xfrm>
          <a:prstGeom prst="rect">
            <a:avLst/>
          </a:prstGeom>
          <a:noFill/>
          <a:ln>
            <a:noFill/>
          </a:ln>
        </p:spPr>
      </p:pic>
      <p:sp>
        <p:nvSpPr>
          <p:cNvPr id="1389" name="Google Shape;1389;p72"/>
          <p:cNvSpPr/>
          <p:nvPr/>
        </p:nvSpPr>
        <p:spPr>
          <a:xfrm rot="10800000" flipH="1">
            <a:off x="0" y="4800580"/>
            <a:ext cx="9144000" cy="342600"/>
          </a:xfrm>
          <a:prstGeom prst="rect">
            <a:avLst/>
          </a:prstGeom>
          <a:gradFill>
            <a:gsLst>
              <a:gs pos="0">
                <a:schemeClr val="accent1"/>
              </a:gs>
              <a:gs pos="90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390" name="Google Shape;1390;p72"/>
          <p:cNvSpPr/>
          <p:nvPr/>
        </p:nvSpPr>
        <p:spPr>
          <a:xfrm flipH="1">
            <a:off x="3029099" y="4800599"/>
            <a:ext cx="6114900" cy="342600"/>
          </a:xfrm>
          <a:prstGeom prst="rect">
            <a:avLst/>
          </a:prstGeom>
          <a:gradFill>
            <a:gsLst>
              <a:gs pos="0">
                <a:srgbClr val="000000">
                  <a:alpha val="49803"/>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grpSp>
        <p:nvGrpSpPr>
          <p:cNvPr id="1391" name="Google Shape;1391;p72"/>
          <p:cNvGrpSpPr/>
          <p:nvPr/>
        </p:nvGrpSpPr>
        <p:grpSpPr>
          <a:xfrm>
            <a:off x="4197377" y="1804421"/>
            <a:ext cx="4316100" cy="2398149"/>
            <a:chOff x="0" y="0"/>
            <a:chExt cx="4316100" cy="2398149"/>
          </a:xfrm>
        </p:grpSpPr>
        <p:cxnSp>
          <p:nvCxnSpPr>
            <p:cNvPr id="1392" name="Google Shape;1392;p72"/>
            <p:cNvCxnSpPr/>
            <p:nvPr/>
          </p:nvCxnSpPr>
          <p:spPr>
            <a:xfrm>
              <a:off x="0" y="0"/>
              <a:ext cx="4316100" cy="0"/>
            </a:xfrm>
            <a:prstGeom prst="straightConnector1">
              <a:avLst/>
            </a:prstGeom>
            <a:gradFill>
              <a:gsLst>
                <a:gs pos="0">
                  <a:srgbClr val="AFAFAF"/>
                </a:gs>
                <a:gs pos="50000">
                  <a:schemeClr val="accent3"/>
                </a:gs>
                <a:gs pos="100000">
                  <a:srgbClr val="919191"/>
                </a:gs>
              </a:gsLst>
              <a:lin ang="5400012" scaled="0"/>
            </a:gradFill>
            <a:ln w="9525" cap="flat" cmpd="sng">
              <a:solidFill>
                <a:schemeClr val="accent3"/>
              </a:solidFill>
              <a:prstDash val="solid"/>
              <a:miter lim="800000"/>
              <a:headEnd type="none" w="sm" len="sm"/>
              <a:tailEnd type="none" w="sm" len="sm"/>
            </a:ln>
            <a:effectLst>
              <a:outerShdw blurRad="57150" dist="19050" dir="5400000" algn="ctr" rotWithShape="0">
                <a:srgbClr val="000000">
                  <a:alpha val="62750"/>
                </a:srgbClr>
              </a:outerShdw>
            </a:effectLst>
          </p:spPr>
        </p:cxnSp>
        <p:sp>
          <p:nvSpPr>
            <p:cNvPr id="1393" name="Google Shape;1393;p72"/>
            <p:cNvSpPr/>
            <p:nvPr/>
          </p:nvSpPr>
          <p:spPr>
            <a:xfrm>
              <a:off x="0" y="0"/>
              <a:ext cx="4316100" cy="11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72"/>
            <p:cNvSpPr txBox="1"/>
            <p:nvPr/>
          </p:nvSpPr>
          <p:spPr>
            <a:xfrm>
              <a:off x="0" y="0"/>
              <a:ext cx="4316100" cy="1199100"/>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What are esophageal varices?</a:t>
              </a:r>
              <a:endParaRPr sz="1500" b="0" i="0" u="none" strike="noStrike" cap="none">
                <a:solidFill>
                  <a:srgbClr val="000000"/>
                </a:solidFill>
                <a:latin typeface="Arial"/>
                <a:ea typeface="Arial"/>
                <a:cs typeface="Arial"/>
                <a:sym typeface="Arial"/>
              </a:endParaRPr>
            </a:p>
          </p:txBody>
        </p:sp>
        <p:cxnSp>
          <p:nvCxnSpPr>
            <p:cNvPr id="1395" name="Google Shape;1395;p72"/>
            <p:cNvCxnSpPr/>
            <p:nvPr/>
          </p:nvCxnSpPr>
          <p:spPr>
            <a:xfrm>
              <a:off x="0" y="1199049"/>
              <a:ext cx="4316100" cy="0"/>
            </a:xfrm>
            <a:prstGeom prst="straightConnector1">
              <a:avLst/>
            </a:prstGeom>
            <a:gradFill>
              <a:gsLst>
                <a:gs pos="0">
                  <a:srgbClr val="AFAFAF"/>
                </a:gs>
                <a:gs pos="50000">
                  <a:schemeClr val="accent3"/>
                </a:gs>
                <a:gs pos="100000">
                  <a:srgbClr val="919191"/>
                </a:gs>
              </a:gsLst>
              <a:lin ang="5400012" scaled="0"/>
            </a:gradFill>
            <a:ln w="9525" cap="flat" cmpd="sng">
              <a:solidFill>
                <a:schemeClr val="accent3"/>
              </a:solidFill>
              <a:prstDash val="solid"/>
              <a:miter lim="800000"/>
              <a:headEnd type="none" w="sm" len="sm"/>
              <a:tailEnd type="none" w="sm" len="sm"/>
            </a:ln>
            <a:effectLst>
              <a:outerShdw blurRad="57150" dist="19050" dir="5400000" algn="ctr" rotWithShape="0">
                <a:srgbClr val="000000">
                  <a:alpha val="62750"/>
                </a:srgbClr>
              </a:outerShdw>
            </a:effectLst>
          </p:spPr>
        </p:cxnSp>
        <p:sp>
          <p:nvSpPr>
            <p:cNvPr id="1396" name="Google Shape;1396;p72"/>
            <p:cNvSpPr/>
            <p:nvPr/>
          </p:nvSpPr>
          <p:spPr>
            <a:xfrm>
              <a:off x="0" y="1199049"/>
              <a:ext cx="4316100" cy="11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72"/>
            <p:cNvSpPr txBox="1"/>
            <p:nvPr/>
          </p:nvSpPr>
          <p:spPr>
            <a:xfrm>
              <a:off x="0" y="1199049"/>
              <a:ext cx="4316100" cy="1199100"/>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Varices are veins that are enlarged or swollen. The esophagus is the tube that connects the throat to the stomach. When enlarged veins occur on the lining of the esophagus, they are called esophageal varices</a:t>
              </a:r>
              <a:endParaRPr sz="1500" b="0" i="0" u="none" strike="noStrike" cap="non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1"/>
        <p:cNvGrpSpPr/>
        <p:nvPr/>
      </p:nvGrpSpPr>
      <p:grpSpPr>
        <a:xfrm>
          <a:off x="0" y="0"/>
          <a:ext cx="0" cy="0"/>
          <a:chOff x="0" y="0"/>
          <a:chExt cx="0" cy="0"/>
        </a:xfrm>
      </p:grpSpPr>
      <p:pic>
        <p:nvPicPr>
          <p:cNvPr id="1402" name="Google Shape;1402;p73" descr="Diagram&#10;&#10;Description automatically generated"/>
          <p:cNvPicPr preferRelativeResize="0">
            <a:picLocks noGrp="1"/>
          </p:cNvPicPr>
          <p:nvPr>
            <p:ph type="body" idx="1"/>
          </p:nvPr>
        </p:nvPicPr>
        <p:blipFill rotWithShape="1">
          <a:blip r:embed="rId3">
            <a:alphaModFix/>
          </a:blip>
          <a:srcRect/>
          <a:stretch/>
        </p:blipFill>
        <p:spPr>
          <a:xfrm>
            <a:off x="4508389" y="458746"/>
            <a:ext cx="4518600" cy="4288200"/>
          </a:xfrm>
          <a:prstGeom prst="rect">
            <a:avLst/>
          </a:prstGeom>
          <a:noFill/>
          <a:ln>
            <a:noFill/>
          </a:ln>
        </p:spPr>
      </p:pic>
      <p:pic>
        <p:nvPicPr>
          <p:cNvPr id="1403" name="Google Shape;1403;p73" descr="Diagram&#10;&#10;Description automatically generated"/>
          <p:cNvPicPr preferRelativeResize="0"/>
          <p:nvPr/>
        </p:nvPicPr>
        <p:blipFill rotWithShape="1">
          <a:blip r:embed="rId4">
            <a:alphaModFix/>
          </a:blip>
          <a:srcRect/>
          <a:stretch/>
        </p:blipFill>
        <p:spPr>
          <a:xfrm>
            <a:off x="198783" y="397566"/>
            <a:ext cx="4023360" cy="455366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7"/>
        <p:cNvGrpSpPr/>
        <p:nvPr/>
      </p:nvGrpSpPr>
      <p:grpSpPr>
        <a:xfrm>
          <a:off x="0" y="0"/>
          <a:ext cx="0" cy="0"/>
          <a:chOff x="0" y="0"/>
          <a:chExt cx="0" cy="0"/>
        </a:xfrm>
      </p:grpSpPr>
      <p:sp>
        <p:nvSpPr>
          <p:cNvPr id="1408" name="Google Shape;1408;p74"/>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409" name="Google Shape;1409;p74"/>
          <p:cNvSpPr txBox="1">
            <a:spLocks noGrp="1"/>
          </p:cNvSpPr>
          <p:nvPr>
            <p:ph type="body" idx="1"/>
          </p:nvPr>
        </p:nvSpPr>
        <p:spPr>
          <a:xfrm>
            <a:off x="600838" y="800347"/>
            <a:ext cx="7266300" cy="3635100"/>
          </a:xfrm>
          <a:prstGeom prst="rect">
            <a:avLst/>
          </a:prstGeom>
          <a:noFill/>
          <a:ln>
            <a:noFill/>
          </a:ln>
        </p:spPr>
        <p:txBody>
          <a:bodyPr spcFirstLastPara="1" wrap="square" lIns="91425" tIns="45700" rIns="91425" bIns="45700" anchor="t" anchorCtr="0">
            <a:normAutofit fontScale="92500"/>
          </a:bodyPr>
          <a:lstStyle/>
          <a:p>
            <a:pPr marL="171450" lvl="0" indent="-171450" algn="l" rtl="0">
              <a:lnSpc>
                <a:spcPct val="90000"/>
              </a:lnSpc>
              <a:spcBef>
                <a:spcPts val="0"/>
              </a:spcBef>
              <a:spcAft>
                <a:spcPts val="0"/>
              </a:spcAft>
              <a:buClr>
                <a:schemeClr val="dk1"/>
              </a:buClr>
              <a:buSzPts val="2400"/>
              <a:buChar char="•"/>
            </a:pPr>
            <a:r>
              <a:rPr lang="en-US" sz="2400" b="1">
                <a:latin typeface="Source Sans Pro"/>
                <a:ea typeface="Source Sans Pro"/>
                <a:cs typeface="Source Sans Pro"/>
                <a:sym typeface="Source Sans Pro"/>
              </a:rPr>
              <a:t>What causes esophageal varices?</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Esophageal varices usually occur in people who have liver disease. Blood flow through the liver slows in people who have liver disease. When this happens, the pressure in the portal vein goes up.</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High blood pressure in the portal vein (portal hypertension</a:t>
            </a:r>
            <a:r>
              <a:rPr lang="en-US" sz="1800" u="sng">
                <a:solidFill>
                  <a:schemeClr val="hlink"/>
                </a:solidFill>
                <a:latin typeface="Source Sans Pro"/>
                <a:ea typeface="Source Sans Pro"/>
                <a:cs typeface="Source Sans Pro"/>
                <a:sym typeface="Source Sans Pro"/>
                <a:hlinkClick r:id="rId3"/>
              </a:rPr>
              <a:t>)</a:t>
            </a:r>
            <a:r>
              <a:rPr lang="en-US" sz="1800">
                <a:latin typeface="Source Sans Pro"/>
                <a:ea typeface="Source Sans Pro"/>
                <a:cs typeface="Source Sans Pro"/>
                <a:sym typeface="Source Sans Pro"/>
              </a:rPr>
              <a:t> pushes blood into surrounding blood vessels, including vessels in the esophagus. These blood vessels have thin walls and are close to the surface. The extra blood causes them to expand and swell.</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If the pressure caused by the extra blood gets too high, varices can break open and bleed. Bleeding is an emergency that requires urgent treatment. Uncontrolled bleeding can quickly lead to shock and death.</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Thrombosis (blood clot) in the portal vein or the splenic vein, which connects to the portal vein, can cause esophageal varices.</a:t>
            </a:r>
            <a:endParaRPr/>
          </a:p>
          <a:p>
            <a:pPr marL="171450" lvl="0" indent="-90487" algn="l" rtl="0">
              <a:lnSpc>
                <a:spcPct val="90000"/>
              </a:lnSpc>
              <a:spcBef>
                <a:spcPts val="750"/>
              </a:spcBef>
              <a:spcAft>
                <a:spcPts val="0"/>
              </a:spcAft>
              <a:buClr>
                <a:schemeClr val="dk1"/>
              </a:buClr>
              <a:buSzPts val="1275"/>
              <a:buNone/>
            </a:pPr>
            <a:endParaRPr sz="1275"/>
          </a:p>
        </p:txBody>
      </p:sp>
      <p:sp>
        <p:nvSpPr>
          <p:cNvPr id="1410" name="Google Shape;1410;p74"/>
          <p:cNvSpPr/>
          <p:nvPr/>
        </p:nvSpPr>
        <p:spPr>
          <a:xfrm rot="10800000" flipH="1">
            <a:off x="0" y="4800580"/>
            <a:ext cx="9144000" cy="342600"/>
          </a:xfrm>
          <a:prstGeom prst="rect">
            <a:avLst/>
          </a:prstGeom>
          <a:gradFill>
            <a:gsLst>
              <a:gs pos="0">
                <a:schemeClr val="accent1"/>
              </a:gs>
              <a:gs pos="78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411" name="Google Shape;1411;p74"/>
          <p:cNvSpPr/>
          <p:nvPr/>
        </p:nvSpPr>
        <p:spPr>
          <a:xfrm flipH="1">
            <a:off x="3029099" y="4800599"/>
            <a:ext cx="6114900" cy="342600"/>
          </a:xfrm>
          <a:prstGeom prst="rect">
            <a:avLst/>
          </a:prstGeom>
          <a:gradFill>
            <a:gsLst>
              <a:gs pos="0">
                <a:srgbClr val="000000">
                  <a:alpha val="62745"/>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grpSp>
        <p:nvGrpSpPr>
          <p:cNvPr id="1416" name="Google Shape;1416;p75"/>
          <p:cNvGrpSpPr/>
          <p:nvPr/>
        </p:nvGrpSpPr>
        <p:grpSpPr>
          <a:xfrm>
            <a:off x="634695" y="1373703"/>
            <a:ext cx="7874509" cy="3254596"/>
            <a:chOff x="6045" y="4484"/>
            <a:chExt cx="7874509" cy="3254596"/>
          </a:xfrm>
        </p:grpSpPr>
        <p:sp>
          <p:nvSpPr>
            <p:cNvPr id="1417" name="Google Shape;1417;p75"/>
            <p:cNvSpPr/>
            <p:nvPr/>
          </p:nvSpPr>
          <p:spPr>
            <a:xfrm>
              <a:off x="2280144" y="641534"/>
              <a:ext cx="492900" cy="9150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75"/>
            <p:cNvSpPr txBox="1"/>
            <p:nvPr/>
          </p:nvSpPr>
          <p:spPr>
            <a:xfrm>
              <a:off x="2513486" y="684636"/>
              <a:ext cx="261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419" name="Google Shape;1419;p75"/>
            <p:cNvSpPr/>
            <p:nvPr/>
          </p:nvSpPr>
          <p:spPr>
            <a:xfrm>
              <a:off x="6045" y="4484"/>
              <a:ext cx="2275800" cy="13656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75"/>
            <p:cNvSpPr txBox="1"/>
            <p:nvPr/>
          </p:nvSpPr>
          <p:spPr>
            <a:xfrm>
              <a:off x="6045" y="4484"/>
              <a:ext cx="2275800" cy="1365600"/>
            </a:xfrm>
            <a:prstGeom prst="rect">
              <a:avLst/>
            </a:prstGeom>
            <a:noFill/>
            <a:ln>
              <a:noFill/>
            </a:ln>
          </p:spPr>
          <p:txBody>
            <a:bodyPr spcFirstLastPara="1" wrap="square" lIns="111500" tIns="117050" rIns="111500" bIns="1170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Who is at risk for esophageal varices that break open and bleed?</a:t>
              </a:r>
              <a:endParaRPr sz="1300" b="0" i="0" u="none" strike="noStrike" cap="none">
                <a:solidFill>
                  <a:schemeClr val="lt1"/>
                </a:solidFill>
                <a:latin typeface="Arial"/>
                <a:ea typeface="Arial"/>
                <a:cs typeface="Arial"/>
                <a:sym typeface="Arial"/>
              </a:endParaRPr>
            </a:p>
          </p:txBody>
        </p:sp>
        <p:sp>
          <p:nvSpPr>
            <p:cNvPr id="1421" name="Google Shape;1421;p75"/>
            <p:cNvSpPr/>
            <p:nvPr/>
          </p:nvSpPr>
          <p:spPr>
            <a:xfrm>
              <a:off x="5079499" y="641534"/>
              <a:ext cx="492900" cy="9150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75"/>
            <p:cNvSpPr txBox="1"/>
            <p:nvPr/>
          </p:nvSpPr>
          <p:spPr>
            <a:xfrm>
              <a:off x="5312841" y="684636"/>
              <a:ext cx="261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423" name="Google Shape;1423;p75"/>
            <p:cNvSpPr/>
            <p:nvPr/>
          </p:nvSpPr>
          <p:spPr>
            <a:xfrm>
              <a:off x="2805400" y="4484"/>
              <a:ext cx="2275800" cy="13656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75"/>
            <p:cNvSpPr txBox="1"/>
            <p:nvPr/>
          </p:nvSpPr>
          <p:spPr>
            <a:xfrm>
              <a:off x="2805400" y="4484"/>
              <a:ext cx="2275800" cy="1365600"/>
            </a:xfrm>
            <a:prstGeom prst="rect">
              <a:avLst/>
            </a:prstGeom>
            <a:noFill/>
            <a:ln>
              <a:noFill/>
            </a:ln>
          </p:spPr>
          <p:txBody>
            <a:bodyPr spcFirstLastPara="1" wrap="square" lIns="111500" tIns="117050" rIns="111500" bIns="1170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Not everyone who develops esophageal varices will have bleeding. Factors that increase the risk for bleeding include:</a:t>
              </a:r>
              <a:endParaRPr sz="1300" b="0" i="0" u="none" strike="noStrike" cap="none">
                <a:solidFill>
                  <a:schemeClr val="lt1"/>
                </a:solidFill>
                <a:latin typeface="Arial"/>
                <a:ea typeface="Arial"/>
                <a:cs typeface="Arial"/>
                <a:sym typeface="Arial"/>
              </a:endParaRPr>
            </a:p>
          </p:txBody>
        </p:sp>
        <p:sp>
          <p:nvSpPr>
            <p:cNvPr id="1425" name="Google Shape;1425;p75"/>
            <p:cNvSpPr/>
            <p:nvPr/>
          </p:nvSpPr>
          <p:spPr>
            <a:xfrm>
              <a:off x="1143995" y="1368223"/>
              <a:ext cx="5598600" cy="492900"/>
            </a:xfrm>
            <a:custGeom>
              <a:avLst/>
              <a:gdLst/>
              <a:ahLst/>
              <a:cxnLst/>
              <a:rect l="l" t="t" r="r" b="b"/>
              <a:pathLst>
                <a:path w="120000" h="120000" extrusionOk="0">
                  <a:moveTo>
                    <a:pt x="120000" y="0"/>
                  </a:moveTo>
                  <a:lnTo>
                    <a:pt x="120000" y="64163"/>
                  </a:lnTo>
                  <a:lnTo>
                    <a:pt x="0" y="64163"/>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75"/>
            <p:cNvSpPr txBox="1"/>
            <p:nvPr/>
          </p:nvSpPr>
          <p:spPr>
            <a:xfrm>
              <a:off x="3802771" y="1612034"/>
              <a:ext cx="2811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427" name="Google Shape;1427;p75"/>
            <p:cNvSpPr/>
            <p:nvPr/>
          </p:nvSpPr>
          <p:spPr>
            <a:xfrm>
              <a:off x="5604755" y="4484"/>
              <a:ext cx="2275800" cy="13656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75"/>
            <p:cNvSpPr txBox="1"/>
            <p:nvPr/>
          </p:nvSpPr>
          <p:spPr>
            <a:xfrm>
              <a:off x="5604755" y="4484"/>
              <a:ext cx="2275800" cy="1365600"/>
            </a:xfrm>
            <a:prstGeom prst="rect">
              <a:avLst/>
            </a:prstGeom>
            <a:noFill/>
            <a:ln>
              <a:noFill/>
            </a:ln>
          </p:spPr>
          <p:txBody>
            <a:bodyPr spcFirstLastPara="1" wrap="square" lIns="111500" tIns="117050" rIns="111500" bIns="1170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High portal blood pressure</a:t>
              </a:r>
              <a:r>
                <a:rPr lang="en-US" sz="1300" b="0" i="0" u="none" strike="noStrike" cap="none">
                  <a:solidFill>
                    <a:schemeClr val="lt1"/>
                  </a:solidFill>
                  <a:latin typeface="Arial"/>
                  <a:ea typeface="Arial"/>
                  <a:cs typeface="Arial"/>
                  <a:sym typeface="Arial"/>
                </a:rPr>
                <a:t>: The higher the portal pressure, the greater the risk of bleeding.</a:t>
              </a:r>
              <a:endParaRPr sz="1300" b="0" i="0" u="none" strike="noStrike" cap="none">
                <a:solidFill>
                  <a:schemeClr val="lt1"/>
                </a:solidFill>
                <a:latin typeface="Arial"/>
                <a:ea typeface="Arial"/>
                <a:cs typeface="Arial"/>
                <a:sym typeface="Arial"/>
              </a:endParaRPr>
            </a:p>
          </p:txBody>
        </p:sp>
        <p:sp>
          <p:nvSpPr>
            <p:cNvPr id="1429" name="Google Shape;1429;p75"/>
            <p:cNvSpPr/>
            <p:nvPr/>
          </p:nvSpPr>
          <p:spPr>
            <a:xfrm>
              <a:off x="2280144" y="2530529"/>
              <a:ext cx="492900" cy="9150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75"/>
            <p:cNvSpPr txBox="1"/>
            <p:nvPr/>
          </p:nvSpPr>
          <p:spPr>
            <a:xfrm>
              <a:off x="2513486" y="2573632"/>
              <a:ext cx="261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431" name="Google Shape;1431;p75"/>
            <p:cNvSpPr/>
            <p:nvPr/>
          </p:nvSpPr>
          <p:spPr>
            <a:xfrm>
              <a:off x="6045" y="1893480"/>
              <a:ext cx="2275800" cy="13656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75"/>
            <p:cNvSpPr txBox="1"/>
            <p:nvPr/>
          </p:nvSpPr>
          <p:spPr>
            <a:xfrm>
              <a:off x="6045" y="1893480"/>
              <a:ext cx="2275800" cy="1365600"/>
            </a:xfrm>
            <a:prstGeom prst="rect">
              <a:avLst/>
            </a:prstGeom>
            <a:noFill/>
            <a:ln>
              <a:noFill/>
            </a:ln>
          </p:spPr>
          <p:txBody>
            <a:bodyPr spcFirstLastPara="1" wrap="square" lIns="111500" tIns="117050" rIns="111500" bIns="1170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Large varices</a:t>
              </a:r>
              <a:r>
                <a:rPr lang="en-US" sz="1300" b="0" i="0" u="none" strike="noStrike" cap="none">
                  <a:solidFill>
                    <a:schemeClr val="lt1"/>
                  </a:solidFill>
                  <a:latin typeface="Arial"/>
                  <a:ea typeface="Arial"/>
                  <a:cs typeface="Arial"/>
                  <a:sym typeface="Arial"/>
                </a:rPr>
                <a:t>: Risk of bleeding increases with size of varices.</a:t>
              </a:r>
              <a:endParaRPr sz="1300" b="0" i="0" u="none" strike="noStrike" cap="none">
                <a:solidFill>
                  <a:schemeClr val="lt1"/>
                </a:solidFill>
                <a:latin typeface="Arial"/>
                <a:ea typeface="Arial"/>
                <a:cs typeface="Arial"/>
                <a:sym typeface="Arial"/>
              </a:endParaRPr>
            </a:p>
          </p:txBody>
        </p:sp>
        <p:sp>
          <p:nvSpPr>
            <p:cNvPr id="1433" name="Google Shape;1433;p75"/>
            <p:cNvSpPr/>
            <p:nvPr/>
          </p:nvSpPr>
          <p:spPr>
            <a:xfrm>
              <a:off x="5079499" y="2530529"/>
              <a:ext cx="492900" cy="9150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75"/>
            <p:cNvSpPr txBox="1"/>
            <p:nvPr/>
          </p:nvSpPr>
          <p:spPr>
            <a:xfrm>
              <a:off x="5312841" y="2573632"/>
              <a:ext cx="261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435" name="Google Shape;1435;p75"/>
            <p:cNvSpPr/>
            <p:nvPr/>
          </p:nvSpPr>
          <p:spPr>
            <a:xfrm>
              <a:off x="2805400" y="1893480"/>
              <a:ext cx="2275800" cy="13656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75"/>
            <p:cNvSpPr txBox="1"/>
            <p:nvPr/>
          </p:nvSpPr>
          <p:spPr>
            <a:xfrm>
              <a:off x="2805400" y="1893480"/>
              <a:ext cx="2275800" cy="1365600"/>
            </a:xfrm>
            <a:prstGeom prst="rect">
              <a:avLst/>
            </a:prstGeom>
            <a:noFill/>
            <a:ln>
              <a:noFill/>
            </a:ln>
          </p:spPr>
          <p:txBody>
            <a:bodyPr spcFirstLastPara="1" wrap="square" lIns="111500" tIns="117050" rIns="111500" bIns="1170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Severe liver disease</a:t>
              </a:r>
              <a:r>
                <a:rPr lang="en-US" sz="1300" b="0" i="0" u="none" strike="noStrike" cap="none">
                  <a:solidFill>
                    <a:schemeClr val="lt1"/>
                  </a:solidFill>
                  <a:latin typeface="Arial"/>
                  <a:ea typeface="Arial"/>
                  <a:cs typeface="Arial"/>
                  <a:sym typeface="Arial"/>
                </a:rPr>
                <a:t>: Advanced cirrhosis or liver failure increases the risk.</a:t>
              </a:r>
              <a:endParaRPr sz="1300" b="0" i="0" u="none" strike="noStrike" cap="none">
                <a:solidFill>
                  <a:schemeClr val="lt1"/>
                </a:solidFill>
                <a:latin typeface="Arial"/>
                <a:ea typeface="Arial"/>
                <a:cs typeface="Arial"/>
                <a:sym typeface="Arial"/>
              </a:endParaRPr>
            </a:p>
          </p:txBody>
        </p:sp>
        <p:sp>
          <p:nvSpPr>
            <p:cNvPr id="1437" name="Google Shape;1437;p75"/>
            <p:cNvSpPr/>
            <p:nvPr/>
          </p:nvSpPr>
          <p:spPr>
            <a:xfrm>
              <a:off x="5604755" y="1893480"/>
              <a:ext cx="2275800" cy="13656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75"/>
            <p:cNvSpPr txBox="1"/>
            <p:nvPr/>
          </p:nvSpPr>
          <p:spPr>
            <a:xfrm>
              <a:off x="5604755" y="1893480"/>
              <a:ext cx="2275800" cy="1365600"/>
            </a:xfrm>
            <a:prstGeom prst="rect">
              <a:avLst/>
            </a:prstGeom>
            <a:noFill/>
            <a:ln>
              <a:noFill/>
            </a:ln>
          </p:spPr>
          <p:txBody>
            <a:bodyPr spcFirstLastPara="1" wrap="square" lIns="111500" tIns="117050" rIns="111500" bIns="1170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Ongoing alcohol consumption</a:t>
              </a:r>
              <a:r>
                <a:rPr lang="en-US" sz="1300" b="0" i="0" u="none" strike="noStrike" cap="none">
                  <a:solidFill>
                    <a:schemeClr val="lt1"/>
                  </a:solidFill>
                  <a:latin typeface="Arial"/>
                  <a:ea typeface="Arial"/>
                  <a:cs typeface="Arial"/>
                  <a:sym typeface="Arial"/>
                </a:rPr>
                <a:t>: In patients with varices due to alcohol, continuing to drink increases the risk of bleeding.</a:t>
              </a:r>
              <a:endParaRPr sz="1300" b="0" i="0" u="none" strike="noStrike" cap="none">
                <a:solidFill>
                  <a:schemeClr val="lt1"/>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2"/>
        <p:cNvGrpSpPr/>
        <p:nvPr/>
      </p:nvGrpSpPr>
      <p:grpSpPr>
        <a:xfrm>
          <a:off x="0" y="0"/>
          <a:ext cx="0" cy="0"/>
          <a:chOff x="0" y="0"/>
          <a:chExt cx="0" cy="0"/>
        </a:xfrm>
      </p:grpSpPr>
      <p:sp>
        <p:nvSpPr>
          <p:cNvPr id="1443" name="Google Shape;1443;p76"/>
          <p:cNvSpPr/>
          <p:nvPr/>
        </p:nvSpPr>
        <p:spPr>
          <a:xfrm>
            <a:off x="-1" y="0"/>
            <a:ext cx="91416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grpSp>
        <p:nvGrpSpPr>
          <p:cNvPr id="1444" name="Google Shape;1444;p76"/>
          <p:cNvGrpSpPr/>
          <p:nvPr/>
        </p:nvGrpSpPr>
        <p:grpSpPr>
          <a:xfrm>
            <a:off x="629612" y="1749732"/>
            <a:ext cx="7884786" cy="2502592"/>
            <a:chOff x="962" y="380513"/>
            <a:chExt cx="7884786" cy="2502592"/>
          </a:xfrm>
        </p:grpSpPr>
        <p:sp>
          <p:nvSpPr>
            <p:cNvPr id="1445" name="Google Shape;1445;p76"/>
            <p:cNvSpPr/>
            <p:nvPr/>
          </p:nvSpPr>
          <p:spPr>
            <a:xfrm>
              <a:off x="962" y="380513"/>
              <a:ext cx="3379200" cy="2145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76"/>
            <p:cNvSpPr/>
            <p:nvPr/>
          </p:nvSpPr>
          <p:spPr>
            <a:xfrm>
              <a:off x="376428" y="737205"/>
              <a:ext cx="3379200" cy="2145900"/>
            </a:xfrm>
            <a:prstGeom prst="roundRect">
              <a:avLst>
                <a:gd name="adj" fmla="val 10000"/>
              </a:avLst>
            </a:prstGeom>
            <a:solidFill>
              <a:schemeClr val="lt1">
                <a:alpha val="898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76"/>
            <p:cNvSpPr txBox="1"/>
            <p:nvPr/>
          </p:nvSpPr>
          <p:spPr>
            <a:xfrm>
              <a:off x="439276" y="800053"/>
              <a:ext cx="3253500" cy="2020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What liver conditions can lead to esophageal varices?</a:t>
              </a:r>
              <a:endParaRPr sz="1600" b="0" i="0" u="none" strike="noStrike" cap="none">
                <a:solidFill>
                  <a:srgbClr val="000000"/>
                </a:solidFill>
                <a:latin typeface="Arial"/>
                <a:ea typeface="Arial"/>
                <a:cs typeface="Arial"/>
                <a:sym typeface="Arial"/>
              </a:endParaRPr>
            </a:p>
          </p:txBody>
        </p:sp>
        <p:sp>
          <p:nvSpPr>
            <p:cNvPr id="1448" name="Google Shape;1448;p76"/>
            <p:cNvSpPr/>
            <p:nvPr/>
          </p:nvSpPr>
          <p:spPr>
            <a:xfrm>
              <a:off x="4131082" y="380513"/>
              <a:ext cx="3379200" cy="2145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76"/>
            <p:cNvSpPr/>
            <p:nvPr/>
          </p:nvSpPr>
          <p:spPr>
            <a:xfrm>
              <a:off x="4506548" y="737205"/>
              <a:ext cx="3379200" cy="2145900"/>
            </a:xfrm>
            <a:prstGeom prst="roundRect">
              <a:avLst>
                <a:gd name="adj" fmla="val 10000"/>
              </a:avLst>
            </a:prstGeom>
            <a:solidFill>
              <a:schemeClr val="lt1">
                <a:alpha val="898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76"/>
            <p:cNvSpPr txBox="1"/>
            <p:nvPr/>
          </p:nvSpPr>
          <p:spPr>
            <a:xfrm>
              <a:off x="4569396" y="800053"/>
              <a:ext cx="3253500" cy="2020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Any type of serious liver disease can cause esophageal varices. Cirrhosis is the most common type of liver disease. More than 90% of these patients will develop esophageal varices sometime in their lifetime, and about 30% will bleed.</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4"/>
        <p:cNvGrpSpPr/>
        <p:nvPr/>
      </p:nvGrpSpPr>
      <p:grpSpPr>
        <a:xfrm>
          <a:off x="0" y="0"/>
          <a:ext cx="0" cy="0"/>
          <a:chOff x="0" y="0"/>
          <a:chExt cx="0" cy="0"/>
        </a:xfrm>
      </p:grpSpPr>
      <p:sp>
        <p:nvSpPr>
          <p:cNvPr id="1455" name="Google Shape;1455;p77"/>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456" name="Google Shape;1456;p77"/>
          <p:cNvSpPr txBox="1">
            <a:spLocks noGrp="1"/>
          </p:cNvSpPr>
          <p:nvPr>
            <p:ph type="body" idx="1"/>
          </p:nvPr>
        </p:nvSpPr>
        <p:spPr>
          <a:xfrm>
            <a:off x="740483" y="673291"/>
            <a:ext cx="7266300" cy="25908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800"/>
              <a:buChar char="•"/>
            </a:pPr>
            <a:r>
              <a:rPr lang="en-US" sz="1800" b="1">
                <a:latin typeface="Source Sans Pro"/>
                <a:ea typeface="Source Sans Pro"/>
                <a:cs typeface="Source Sans Pro"/>
                <a:sym typeface="Source Sans Pro"/>
              </a:rPr>
              <a:t>What are the symptoms of esophageal varices?</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Most people do not know they have esophageal varices until the varices start to bleed. When bleeding is sudden and severe, the person vomits large amounts of blood. When bleeding is less severe, the person may swallow the blood, which can cause black, tarry stools. </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If bleeding is not controlled, the person may develop signs of shock, including pale, clammy skin, irregular breathing and loss of consciousness.</a:t>
            </a:r>
            <a:endParaRPr/>
          </a:p>
          <a:p>
            <a:pPr marL="171450" lvl="0" indent="-76200" algn="l" rtl="0">
              <a:lnSpc>
                <a:spcPct val="90000"/>
              </a:lnSpc>
              <a:spcBef>
                <a:spcPts val="750"/>
              </a:spcBef>
              <a:spcAft>
                <a:spcPts val="0"/>
              </a:spcAft>
              <a:buClr>
                <a:schemeClr val="dk1"/>
              </a:buClr>
              <a:buSzPts val="1500"/>
              <a:buNone/>
            </a:pPr>
            <a:endParaRPr sz="1500"/>
          </a:p>
        </p:txBody>
      </p:sp>
      <p:sp>
        <p:nvSpPr>
          <p:cNvPr id="1457" name="Google Shape;1457;p77"/>
          <p:cNvSpPr/>
          <p:nvPr/>
        </p:nvSpPr>
        <p:spPr>
          <a:xfrm rot="10800000" flipH="1">
            <a:off x="0" y="4800580"/>
            <a:ext cx="9144000" cy="342600"/>
          </a:xfrm>
          <a:prstGeom prst="rect">
            <a:avLst/>
          </a:prstGeom>
          <a:gradFill>
            <a:gsLst>
              <a:gs pos="0">
                <a:schemeClr val="accent1"/>
              </a:gs>
              <a:gs pos="78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458" name="Google Shape;1458;p77"/>
          <p:cNvSpPr/>
          <p:nvPr/>
        </p:nvSpPr>
        <p:spPr>
          <a:xfrm flipH="1">
            <a:off x="3029099" y="4800599"/>
            <a:ext cx="6114900" cy="342600"/>
          </a:xfrm>
          <a:prstGeom prst="rect">
            <a:avLst/>
          </a:prstGeom>
          <a:gradFill>
            <a:gsLst>
              <a:gs pos="0">
                <a:srgbClr val="000000">
                  <a:alpha val="62745"/>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grpSp>
        <p:nvGrpSpPr>
          <p:cNvPr id="1463" name="Google Shape;1463;p78"/>
          <p:cNvGrpSpPr/>
          <p:nvPr/>
        </p:nvGrpSpPr>
        <p:grpSpPr>
          <a:xfrm>
            <a:off x="628650" y="939998"/>
            <a:ext cx="7886700" cy="2840806"/>
            <a:chOff x="0" y="0"/>
            <a:chExt cx="7886700" cy="2840806"/>
          </a:xfrm>
        </p:grpSpPr>
        <p:sp>
          <p:nvSpPr>
            <p:cNvPr id="1464" name="Google Shape;1464;p78"/>
            <p:cNvSpPr/>
            <p:nvPr/>
          </p:nvSpPr>
          <p:spPr>
            <a:xfrm>
              <a:off x="0" y="0"/>
              <a:ext cx="7886700" cy="12207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78"/>
            <p:cNvSpPr txBox="1"/>
            <p:nvPr/>
          </p:nvSpPr>
          <p:spPr>
            <a:xfrm>
              <a:off x="59596" y="59596"/>
              <a:ext cx="7767600" cy="1101600"/>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0000"/>
                </a:buClr>
                <a:buSzPts val="2900"/>
                <a:buFont typeface="Arial"/>
                <a:buNone/>
              </a:pPr>
              <a:r>
                <a:rPr lang="en-US" sz="2900" b="1" i="0" u="none" strike="noStrike" cap="none">
                  <a:solidFill>
                    <a:schemeClr val="lt1"/>
                  </a:solidFill>
                  <a:latin typeface="Arial"/>
                  <a:ea typeface="Arial"/>
                  <a:cs typeface="Arial"/>
                  <a:sym typeface="Arial"/>
                </a:rPr>
                <a:t>How are esophageal varices diagnosed?</a:t>
              </a:r>
              <a:endParaRPr sz="2900" b="0" i="0" u="none" strike="noStrike" cap="none">
                <a:solidFill>
                  <a:schemeClr val="lt1"/>
                </a:solidFill>
                <a:latin typeface="Arial"/>
                <a:ea typeface="Arial"/>
                <a:cs typeface="Arial"/>
                <a:sym typeface="Arial"/>
              </a:endParaRPr>
            </a:p>
          </p:txBody>
        </p:sp>
        <p:sp>
          <p:nvSpPr>
            <p:cNvPr id="1466" name="Google Shape;1466;p78"/>
            <p:cNvSpPr/>
            <p:nvPr/>
          </p:nvSpPr>
          <p:spPr>
            <a:xfrm>
              <a:off x="0" y="1232206"/>
              <a:ext cx="7886700" cy="16086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78"/>
            <p:cNvSpPr txBox="1"/>
            <p:nvPr/>
          </p:nvSpPr>
          <p:spPr>
            <a:xfrm>
              <a:off x="78520" y="1310726"/>
              <a:ext cx="7729800" cy="1451400"/>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Arial"/>
                  <a:ea typeface="Arial"/>
                  <a:cs typeface="Arial"/>
                  <a:sym typeface="Arial"/>
                </a:rPr>
                <a:t> by endoscopy. The physician looks at the images to detect enlarged veins and grades them by size. Red lines on the veins are a sign of bleeding.</a:t>
              </a:r>
              <a:endParaRPr sz="2900" b="0" i="0" u="none" strike="noStrike" cap="non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11"/>
        <p:cNvGrpSpPr/>
        <p:nvPr/>
      </p:nvGrpSpPr>
      <p:grpSpPr>
        <a:xfrm>
          <a:off x="0" y="0"/>
          <a:ext cx="0" cy="0"/>
          <a:chOff x="0" y="0"/>
          <a:chExt cx="0" cy="0"/>
        </a:xfrm>
      </p:grpSpPr>
      <p:sp>
        <p:nvSpPr>
          <p:cNvPr id="1012" name="Google Shape;1012;p33"/>
          <p:cNvSpPr/>
          <p:nvPr/>
        </p:nvSpPr>
        <p:spPr>
          <a:xfrm>
            <a:off x="0" y="1511799"/>
            <a:ext cx="9144000" cy="3089100"/>
          </a:xfrm>
          <a:prstGeom prst="rect">
            <a:avLst/>
          </a:prstGeom>
          <a:gradFill>
            <a:gsLst>
              <a:gs pos="0">
                <a:srgbClr val="EDEBE7">
                  <a:alpha val="0"/>
                </a:srgbClr>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3" name="Google Shape;1013;p33"/>
          <p:cNvPicPr preferRelativeResize="0"/>
          <p:nvPr/>
        </p:nvPicPr>
        <p:blipFill rotWithShape="1">
          <a:blip r:embed="rId3">
            <a:alphaModFix/>
          </a:blip>
          <a:srcRect t="2770" b="-2770"/>
          <a:stretch/>
        </p:blipFill>
        <p:spPr>
          <a:xfrm>
            <a:off x="0" y="4601718"/>
            <a:ext cx="9144000" cy="557212"/>
          </a:xfrm>
          <a:prstGeom prst="rect">
            <a:avLst/>
          </a:prstGeom>
          <a:noFill/>
          <a:ln>
            <a:noFill/>
          </a:ln>
        </p:spPr>
      </p:pic>
      <p:cxnSp>
        <p:nvCxnSpPr>
          <p:cNvPr id="1014" name="Google Shape;1014;p33"/>
          <p:cNvCxnSpPr/>
          <p:nvPr/>
        </p:nvCxnSpPr>
        <p:spPr>
          <a:xfrm>
            <a:off x="0" y="4606278"/>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1015" name="Google Shape;1015;p33"/>
          <p:cNvCxnSpPr/>
          <p:nvPr/>
        </p:nvCxnSpPr>
        <p:spPr>
          <a:xfrm>
            <a:off x="1750977" y="599229"/>
            <a:ext cx="0" cy="1908600"/>
          </a:xfrm>
          <a:prstGeom prst="straightConnector1">
            <a:avLst/>
          </a:prstGeom>
          <a:noFill/>
          <a:ln w="38100" cap="flat" cmpd="sng">
            <a:solidFill>
              <a:schemeClr val="accent1"/>
            </a:solidFill>
            <a:prstDash val="solid"/>
            <a:round/>
            <a:headEnd type="none" w="sm" len="sm"/>
            <a:tailEnd type="none" w="sm" len="sm"/>
          </a:ln>
        </p:spPr>
      </p:cxnSp>
      <p:sp>
        <p:nvSpPr>
          <p:cNvPr id="1016" name="Google Shape;1016;p33"/>
          <p:cNvSpPr/>
          <p:nvPr/>
        </p:nvSpPr>
        <p:spPr>
          <a:xfrm>
            <a:off x="1" y="0"/>
            <a:ext cx="9143700" cy="5143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7" name="Google Shape;1017;p33"/>
          <p:cNvSpPr/>
          <p:nvPr/>
        </p:nvSpPr>
        <p:spPr>
          <a:xfrm>
            <a:off x="0" y="1514607"/>
            <a:ext cx="9144000" cy="3079500"/>
          </a:xfrm>
          <a:prstGeom prst="rect">
            <a:avLst/>
          </a:prstGeom>
          <a:gradFill>
            <a:gsLst>
              <a:gs pos="0">
                <a:srgbClr val="EDEBE7">
                  <a:alpha val="0"/>
                </a:srgbClr>
              </a:gs>
              <a:gs pos="100000">
                <a:schemeClr val="lt2"/>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8" name="Google Shape;1018;p33"/>
          <p:cNvSpPr txBox="1"/>
          <p:nvPr/>
        </p:nvSpPr>
        <p:spPr>
          <a:xfrm>
            <a:off x="3893033" y="770952"/>
            <a:ext cx="4524900" cy="2784000"/>
          </a:xfrm>
          <a:prstGeom prst="rect">
            <a:avLst/>
          </a:prstGeom>
          <a:noFill/>
          <a:ln>
            <a:noFill/>
          </a:ln>
        </p:spPr>
        <p:txBody>
          <a:bodyPr spcFirstLastPara="1" wrap="square" lIns="91425" tIns="45700" rIns="91425" bIns="0" anchor="ctr" anchorCtr="0">
            <a:normAutofit/>
          </a:bodyPr>
          <a:lstStyle/>
          <a:p>
            <a:pPr marL="0" marR="0" lvl="0" indent="0" algn="l" rtl="0">
              <a:lnSpc>
                <a:spcPct val="90000"/>
              </a:lnSpc>
              <a:spcBef>
                <a:spcPts val="0"/>
              </a:spcBef>
              <a:spcAft>
                <a:spcPts val="600"/>
              </a:spcAft>
              <a:buNone/>
            </a:pPr>
            <a:r>
              <a:rPr lang="en-US" sz="4100" b="0" i="0" u="none" strike="noStrike" cap="none">
                <a:solidFill>
                  <a:schemeClr val="dk1"/>
                </a:solidFill>
                <a:latin typeface="Palatino Linotype"/>
                <a:ea typeface="Palatino Linotype"/>
                <a:cs typeface="Palatino Linotype"/>
                <a:sym typeface="Palatino Linotype"/>
              </a:rPr>
              <a:t>What aboat  causes of UGIB? </a:t>
            </a:r>
            <a:endParaRPr/>
          </a:p>
        </p:txBody>
      </p:sp>
      <p:cxnSp>
        <p:nvCxnSpPr>
          <p:cNvPr id="1019" name="Google Shape;1019;p33"/>
          <p:cNvCxnSpPr/>
          <p:nvPr/>
        </p:nvCxnSpPr>
        <p:spPr>
          <a:xfrm>
            <a:off x="3490722" y="1031343"/>
            <a:ext cx="0" cy="2263200"/>
          </a:xfrm>
          <a:prstGeom prst="straightConnector1">
            <a:avLst/>
          </a:prstGeom>
          <a:noFill/>
          <a:ln w="38100" cap="flat" cmpd="sng">
            <a:solidFill>
              <a:schemeClr val="accent1"/>
            </a:solidFill>
            <a:prstDash val="solid"/>
            <a:round/>
            <a:headEnd type="none" w="sm" len="sm"/>
            <a:tailEnd type="none" w="sm" len="sm"/>
          </a:ln>
        </p:spPr>
      </p:cxnSp>
      <p:cxnSp>
        <p:nvCxnSpPr>
          <p:cNvPr id="1020" name="Google Shape;1020;p33"/>
          <p:cNvCxnSpPr/>
          <p:nvPr/>
        </p:nvCxnSpPr>
        <p:spPr>
          <a:xfrm>
            <a:off x="0" y="4596309"/>
            <a:ext cx="9144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21" name="Google Shape;1021;p33"/>
          <p:cNvPicPr preferRelativeResize="0"/>
          <p:nvPr/>
        </p:nvPicPr>
        <p:blipFill rotWithShape="1">
          <a:blip r:embed="rId3">
            <a:alphaModFix/>
          </a:blip>
          <a:srcRect t="2770" b="-2770"/>
          <a:stretch/>
        </p:blipFill>
        <p:spPr>
          <a:xfrm>
            <a:off x="0" y="4601718"/>
            <a:ext cx="9144000" cy="5572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1"/>
        <p:cNvGrpSpPr/>
        <p:nvPr/>
      </p:nvGrpSpPr>
      <p:grpSpPr>
        <a:xfrm>
          <a:off x="0" y="0"/>
          <a:ext cx="0" cy="0"/>
          <a:chOff x="0" y="0"/>
          <a:chExt cx="0" cy="0"/>
        </a:xfrm>
      </p:grpSpPr>
      <p:sp>
        <p:nvSpPr>
          <p:cNvPr id="1472" name="Google Shape;1472;p79"/>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73" name="Google Shape;1473;p79"/>
          <p:cNvSpPr/>
          <p:nvPr/>
        </p:nvSpPr>
        <p:spPr>
          <a:xfrm>
            <a:off x="0" y="0"/>
            <a:ext cx="91416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74" name="Google Shape;1474;p79"/>
          <p:cNvSpPr/>
          <p:nvPr/>
        </p:nvSpPr>
        <p:spPr>
          <a:xfrm rot="5400000" flipH="1">
            <a:off x="-1057624" y="1057500"/>
            <a:ext cx="5143500" cy="3028500"/>
          </a:xfrm>
          <a:prstGeom prst="rect">
            <a:avLst/>
          </a:prstGeom>
          <a:gradFill>
            <a:gsLst>
              <a:gs pos="0">
                <a:srgbClr val="000000"/>
              </a:gs>
              <a:gs pos="8000">
                <a:srgbClr val="000000"/>
              </a:gs>
              <a:gs pos="100000">
                <a:srgbClr val="2F5496"/>
              </a:gs>
            </a:gsLst>
            <a:lin ang="300012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75" name="Google Shape;1475;p79"/>
          <p:cNvSpPr/>
          <p:nvPr/>
        </p:nvSpPr>
        <p:spPr>
          <a:xfrm rot="5400000" flipH="1">
            <a:off x="-1057625" y="1065103"/>
            <a:ext cx="5143500" cy="3028500"/>
          </a:xfrm>
          <a:prstGeom prst="rect">
            <a:avLst/>
          </a:prstGeom>
          <a:gradFill>
            <a:gsLst>
              <a:gs pos="0">
                <a:srgbClr val="000000">
                  <a:alpha val="0"/>
                </a:srgbClr>
              </a:gs>
              <a:gs pos="99000">
                <a:srgbClr val="4472C4">
                  <a:alpha val="45882"/>
                </a:srgbClr>
              </a:gs>
              <a:gs pos="100000">
                <a:srgbClr val="4472C4">
                  <a:alpha val="45882"/>
                </a:srgbClr>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76" name="Google Shape;1476;p79"/>
          <p:cNvSpPr/>
          <p:nvPr/>
        </p:nvSpPr>
        <p:spPr>
          <a:xfrm rot="5400000" flipH="1">
            <a:off x="575874" y="2690996"/>
            <a:ext cx="1876500" cy="3028500"/>
          </a:xfrm>
          <a:prstGeom prst="rect">
            <a:avLst/>
          </a:prstGeom>
          <a:gradFill>
            <a:gsLst>
              <a:gs pos="0">
                <a:srgbClr val="4472C4">
                  <a:alpha val="28627"/>
                </a:srgbClr>
              </a:gs>
              <a:gs pos="2000">
                <a:srgbClr val="4472C4">
                  <a:alpha val="28627"/>
                </a:srgbClr>
              </a:gs>
              <a:gs pos="100000">
                <a:srgbClr val="000000">
                  <a:alpha val="29803"/>
                </a:srgbClr>
              </a:gs>
            </a:gsLst>
            <a:lin ang="779990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77" name="Google Shape;1477;p79"/>
          <p:cNvSpPr/>
          <p:nvPr/>
        </p:nvSpPr>
        <p:spPr>
          <a:xfrm rot="-964601">
            <a:off x="-376647" y="727713"/>
            <a:ext cx="2922552" cy="3131309"/>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78" name="Google Shape;1478;p79"/>
          <p:cNvSpPr/>
          <p:nvPr/>
        </p:nvSpPr>
        <p:spPr>
          <a:xfrm rot="5400000" flipH="1">
            <a:off x="-1057631" y="1049896"/>
            <a:ext cx="5143500" cy="3028500"/>
          </a:xfrm>
          <a:prstGeom prst="rect">
            <a:avLst/>
          </a:prstGeom>
          <a:gradFill>
            <a:gsLst>
              <a:gs pos="0">
                <a:srgbClr val="000000">
                  <a:alpha val="0"/>
                </a:srgbClr>
              </a:gs>
              <a:gs pos="99000">
                <a:srgbClr val="8DA9DB">
                  <a:alpha val="10980"/>
                </a:srgbClr>
              </a:gs>
              <a:gs pos="100000">
                <a:srgbClr val="8DA9DB">
                  <a:alpha val="10980"/>
                </a:srgbClr>
              </a:gs>
            </a:gsLst>
            <a:lin ang="720001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79" name="Google Shape;1479;p79"/>
          <p:cNvSpPr txBox="1">
            <a:spLocks noGrp="1"/>
          </p:cNvSpPr>
          <p:nvPr>
            <p:ph type="body" idx="1"/>
          </p:nvPr>
        </p:nvSpPr>
        <p:spPr>
          <a:xfrm>
            <a:off x="2854518" y="487110"/>
            <a:ext cx="5669700" cy="4159500"/>
          </a:xfrm>
          <a:prstGeom prst="rect">
            <a:avLst/>
          </a:prstGeom>
          <a:noFill/>
          <a:ln>
            <a:noFill/>
          </a:ln>
        </p:spPr>
        <p:txBody>
          <a:bodyPr spcFirstLastPara="1" wrap="square" lIns="91425" tIns="45700" rIns="91425" bIns="45700" anchor="ctr" anchorCtr="0">
            <a:normAutofit/>
          </a:bodyPr>
          <a:lstStyle/>
          <a:p>
            <a:pPr marL="171450" lvl="0" indent="-177800" algn="l" rtl="0">
              <a:lnSpc>
                <a:spcPct val="90000"/>
              </a:lnSpc>
              <a:spcBef>
                <a:spcPts val="0"/>
              </a:spcBef>
              <a:spcAft>
                <a:spcPts val="0"/>
              </a:spcAft>
              <a:buClr>
                <a:schemeClr val="dk1"/>
              </a:buClr>
              <a:buSzPts val="2800"/>
              <a:buChar char="•"/>
            </a:pPr>
            <a:r>
              <a:rPr lang="en-US" sz="2800" b="1"/>
              <a:t>Management of esophageal varices</a:t>
            </a:r>
            <a:endParaRPr sz="28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8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Medical treatment </a:t>
            </a:r>
            <a:endParaRPr/>
          </a:p>
        </p:txBody>
      </p:sp>
      <p:sp>
        <p:nvSpPr>
          <p:cNvPr id="1485" name="Google Shape;1485;p80"/>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FF0000"/>
              </a:buClr>
              <a:buSzPts val="2100"/>
              <a:buChar char="•"/>
            </a:pPr>
            <a:r>
              <a:rPr lang="en-US">
                <a:solidFill>
                  <a:srgbClr val="FF0000"/>
                </a:solidFill>
              </a:rPr>
              <a:t>vasoactive</a:t>
            </a:r>
            <a:r>
              <a:rPr lang="en-US"/>
              <a:t> medications decrease blood flow to the gastroesophageal varices and can be initiated as soon as the diagnosis of variceal bleeding is made. </a:t>
            </a:r>
            <a:endParaRPr/>
          </a:p>
          <a:p>
            <a:pPr marL="171450" lvl="0" indent="-171450" algn="l" rtl="0">
              <a:lnSpc>
                <a:spcPct val="90000"/>
              </a:lnSpc>
              <a:spcBef>
                <a:spcPts val="750"/>
              </a:spcBef>
              <a:spcAft>
                <a:spcPts val="0"/>
              </a:spcAft>
              <a:buClr>
                <a:schemeClr val="dk1"/>
              </a:buClr>
              <a:buSzPts val="2100"/>
              <a:buChar char="•"/>
            </a:pPr>
            <a:r>
              <a:rPr lang="en-US"/>
              <a:t>vasopressin is the most potent available vasoconstrictor,. Octreotide, a somatostatin analog, has the advantage that it can be administered for 5 days or longer, and it is currently the preferred pharmacologic agent for initial management of acute variceal bleeding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9"/>
        <p:cNvGrpSpPr/>
        <p:nvPr/>
      </p:nvGrpSpPr>
      <p:grpSpPr>
        <a:xfrm>
          <a:off x="0" y="0"/>
          <a:ext cx="0" cy="0"/>
          <a:chOff x="0" y="0"/>
          <a:chExt cx="0" cy="0"/>
        </a:xfrm>
      </p:grpSpPr>
      <p:sp>
        <p:nvSpPr>
          <p:cNvPr id="1490" name="Google Shape;1490;p81"/>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1" name="Google Shape;1491;p81"/>
          <p:cNvSpPr txBox="1">
            <a:spLocks noGrp="1"/>
          </p:cNvSpPr>
          <p:nvPr>
            <p:ph type="title"/>
          </p:nvPr>
        </p:nvSpPr>
        <p:spPr>
          <a:xfrm>
            <a:off x="628650" y="2998513"/>
            <a:ext cx="2986500" cy="166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Interventional treatment:-</a:t>
            </a:r>
            <a:endParaRPr/>
          </a:p>
        </p:txBody>
      </p:sp>
      <p:sp>
        <p:nvSpPr>
          <p:cNvPr id="1492" name="Google Shape;1492;p81"/>
          <p:cNvSpPr/>
          <p:nvPr/>
        </p:nvSpPr>
        <p:spPr>
          <a:xfrm rot="6268965">
            <a:off x="6538539" y="2504513"/>
            <a:ext cx="2240806" cy="2240806"/>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493" name="Google Shape;1493;p81" descr="Diagram&#10;&#10;Description automatically generated"/>
          <p:cNvPicPr preferRelativeResize="0"/>
          <p:nvPr/>
        </p:nvPicPr>
        <p:blipFill rotWithShape="1">
          <a:blip r:embed="rId3">
            <a:alphaModFix/>
          </a:blip>
          <a:srcRect b="5624"/>
          <a:stretch/>
        </p:blipFill>
        <p:spPr>
          <a:xfrm>
            <a:off x="927955" y="528378"/>
            <a:ext cx="5157848" cy="2218104"/>
          </a:xfrm>
          <a:custGeom>
            <a:avLst/>
            <a:gdLst/>
            <a:ahLst/>
            <a:cxnLst/>
            <a:rect l="l" t="t" r="r" b="b"/>
            <a:pathLst>
              <a:path w="10580201" h="2957472" extrusionOk="0">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ln>
            <a:noFill/>
          </a:ln>
        </p:spPr>
      </p:pic>
      <p:sp>
        <p:nvSpPr>
          <p:cNvPr id="1494" name="Google Shape;1494;p81"/>
          <p:cNvSpPr txBox="1">
            <a:spLocks noGrp="1"/>
          </p:cNvSpPr>
          <p:nvPr>
            <p:ph type="body" idx="1"/>
          </p:nvPr>
        </p:nvSpPr>
        <p:spPr>
          <a:xfrm>
            <a:off x="3013544" y="3162378"/>
            <a:ext cx="5501700" cy="1662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r>
              <a:rPr lang="en-US" sz="1900">
                <a:latin typeface="Source Sans Pro"/>
                <a:ea typeface="Source Sans Pro"/>
                <a:cs typeface="Source Sans Pro"/>
                <a:sym typeface="Source Sans Pro"/>
              </a:rPr>
              <a:t>non-surgical treatments are available to stop variceal bleeding--variceal ligation performed through an endoscope, sclerotherapy injections and transjugular intrahepatic portosystemic shunt (TIPS) done by a radiologist using x-ray.</a:t>
            </a:r>
            <a:endParaRPr/>
          </a:p>
          <a:p>
            <a:pPr marL="171450" lvl="0" indent="-50800" algn="l" rtl="0">
              <a:lnSpc>
                <a:spcPct val="90000"/>
              </a:lnSpc>
              <a:spcBef>
                <a:spcPts val="750"/>
              </a:spcBef>
              <a:spcAft>
                <a:spcPts val="0"/>
              </a:spcAft>
              <a:buClr>
                <a:schemeClr val="dk1"/>
              </a:buClr>
              <a:buSzPts val="1900"/>
              <a:buNone/>
            </a:pPr>
            <a:endParaRPr sz="1900"/>
          </a:p>
        </p:txBody>
      </p:sp>
      <p:pic>
        <p:nvPicPr>
          <p:cNvPr id="1495" name="Google Shape;1495;p81" descr="Diagram&#10;&#10;Description automatically generated"/>
          <p:cNvPicPr preferRelativeResize="0"/>
          <p:nvPr/>
        </p:nvPicPr>
        <p:blipFill rotWithShape="1">
          <a:blip r:embed="rId4">
            <a:alphaModFix/>
          </a:blip>
          <a:srcRect/>
          <a:stretch/>
        </p:blipFill>
        <p:spPr>
          <a:xfrm>
            <a:off x="6237346" y="477659"/>
            <a:ext cx="2955536" cy="231954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9"/>
        <p:cNvGrpSpPr/>
        <p:nvPr/>
      </p:nvGrpSpPr>
      <p:grpSpPr>
        <a:xfrm>
          <a:off x="0" y="0"/>
          <a:ext cx="0" cy="0"/>
          <a:chOff x="0" y="0"/>
          <a:chExt cx="0" cy="0"/>
        </a:xfrm>
      </p:grpSpPr>
      <p:sp>
        <p:nvSpPr>
          <p:cNvPr id="1500" name="Google Shape;1500;p82"/>
          <p:cNvSpPr/>
          <p:nvPr/>
        </p:nvSpPr>
        <p:spPr>
          <a:xfrm>
            <a:off x="245659" y="241299"/>
            <a:ext cx="5293800" cy="1473300"/>
          </a:xfrm>
          <a:prstGeom prst="rect">
            <a:avLst/>
          </a:prstGeom>
          <a:solidFill>
            <a:srgbClr val="304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1" name="Google Shape;1501;p82"/>
          <p:cNvSpPr txBox="1">
            <a:spLocks noGrp="1"/>
          </p:cNvSpPr>
          <p:nvPr>
            <p:ph type="title"/>
          </p:nvPr>
        </p:nvSpPr>
        <p:spPr>
          <a:xfrm>
            <a:off x="393192" y="368445"/>
            <a:ext cx="4945500" cy="1218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300"/>
              <a:buFont typeface="Calibri"/>
              <a:buNone/>
            </a:pPr>
            <a:r>
              <a:rPr lang="en-US">
                <a:solidFill>
                  <a:srgbClr val="FFFFFF"/>
                </a:solidFill>
              </a:rPr>
              <a:t>Continue to interventional treatment:-</a:t>
            </a:r>
            <a:endParaRPr>
              <a:solidFill>
                <a:srgbClr val="FFFFFF"/>
              </a:solidFill>
            </a:endParaRPr>
          </a:p>
        </p:txBody>
      </p:sp>
      <p:sp>
        <p:nvSpPr>
          <p:cNvPr id="1502" name="Google Shape;1502;p82"/>
          <p:cNvSpPr/>
          <p:nvPr/>
        </p:nvSpPr>
        <p:spPr>
          <a:xfrm>
            <a:off x="246887" y="1841175"/>
            <a:ext cx="2580900" cy="3060300"/>
          </a:xfrm>
          <a:prstGeom prst="rect">
            <a:avLst/>
          </a:prstGeom>
          <a:solidFill>
            <a:srgbClr val="E5532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03" name="Google Shape;1503;p82" descr="Diagram&#10;&#10;Description automatically generated"/>
          <p:cNvPicPr preferRelativeResize="0"/>
          <p:nvPr/>
        </p:nvPicPr>
        <p:blipFill rotWithShape="1">
          <a:blip r:embed="rId3">
            <a:alphaModFix/>
          </a:blip>
          <a:srcRect/>
          <a:stretch/>
        </p:blipFill>
        <p:spPr>
          <a:xfrm>
            <a:off x="592594" y="2000965"/>
            <a:ext cx="1901712" cy="2726469"/>
          </a:xfrm>
          <a:prstGeom prst="rect">
            <a:avLst/>
          </a:prstGeom>
          <a:noFill/>
          <a:ln>
            <a:noFill/>
          </a:ln>
        </p:spPr>
      </p:pic>
      <p:sp>
        <p:nvSpPr>
          <p:cNvPr id="1504" name="Google Shape;1504;p82"/>
          <p:cNvSpPr/>
          <p:nvPr/>
        </p:nvSpPr>
        <p:spPr>
          <a:xfrm>
            <a:off x="2956101" y="1841175"/>
            <a:ext cx="2580900" cy="3060300"/>
          </a:xfrm>
          <a:prstGeom prst="rect">
            <a:avLst/>
          </a:prstGeom>
          <a:solidFill>
            <a:srgbClr val="E5532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05" name="Google Shape;1505;p82" descr="A picture containing logo&#10;&#10;Description automatically generated"/>
          <p:cNvPicPr preferRelativeResize="0"/>
          <p:nvPr/>
        </p:nvPicPr>
        <p:blipFill rotWithShape="1">
          <a:blip r:embed="rId4">
            <a:alphaModFix/>
          </a:blip>
          <a:srcRect/>
          <a:stretch/>
        </p:blipFill>
        <p:spPr>
          <a:xfrm>
            <a:off x="3096277" y="1892695"/>
            <a:ext cx="2300519" cy="3008671"/>
          </a:xfrm>
          <a:prstGeom prst="rect">
            <a:avLst/>
          </a:prstGeom>
          <a:noFill/>
          <a:ln>
            <a:noFill/>
          </a:ln>
        </p:spPr>
      </p:pic>
      <p:sp>
        <p:nvSpPr>
          <p:cNvPr id="1506" name="Google Shape;1506;p82"/>
          <p:cNvSpPr/>
          <p:nvPr/>
        </p:nvSpPr>
        <p:spPr>
          <a:xfrm>
            <a:off x="5667731" y="241299"/>
            <a:ext cx="3234900" cy="46608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7" name="Google Shape;1507;p82"/>
          <p:cNvSpPr txBox="1">
            <a:spLocks noGrp="1"/>
          </p:cNvSpPr>
          <p:nvPr>
            <p:ph type="body" idx="1"/>
          </p:nvPr>
        </p:nvSpPr>
        <p:spPr>
          <a:xfrm>
            <a:off x="5967042" y="572237"/>
            <a:ext cx="2636400" cy="3998100"/>
          </a:xfrm>
          <a:prstGeom prst="rect">
            <a:avLst/>
          </a:prstGeom>
          <a:noFill/>
          <a:ln>
            <a:noFill/>
          </a:ln>
        </p:spPr>
        <p:txBody>
          <a:bodyPr spcFirstLastPara="1" wrap="square" lIns="91425" tIns="45700" rIns="91425" bIns="45700" anchor="ctr" anchorCtr="0">
            <a:normAutofit/>
          </a:bodyPr>
          <a:lstStyle/>
          <a:p>
            <a:pPr marL="171450" lvl="0" indent="-171450" algn="l" rtl="0">
              <a:lnSpc>
                <a:spcPct val="90000"/>
              </a:lnSpc>
              <a:spcBef>
                <a:spcPts val="0"/>
              </a:spcBef>
              <a:spcAft>
                <a:spcPts val="0"/>
              </a:spcAft>
              <a:buClr>
                <a:srgbClr val="FFFFFF"/>
              </a:buClr>
              <a:buSzPts val="1800"/>
              <a:buChar char="•"/>
            </a:pPr>
            <a:r>
              <a:rPr lang="en-US" sz="1800" b="0" i="0">
                <a:solidFill>
                  <a:srgbClr val="FFFFFF"/>
                </a:solidFill>
                <a:latin typeface="Arial"/>
                <a:ea typeface="Arial"/>
                <a:cs typeface="Arial"/>
                <a:sym typeface="Arial"/>
              </a:rPr>
              <a:t>A Sengstaken–Blakemore tube is </a:t>
            </a:r>
            <a:r>
              <a:rPr lang="en-US" sz="1800" b="1" i="0">
                <a:solidFill>
                  <a:srgbClr val="FFFFFF"/>
                </a:solidFill>
                <a:latin typeface="Arial"/>
                <a:ea typeface="Arial"/>
                <a:cs typeface="Arial"/>
                <a:sym typeface="Arial"/>
              </a:rPr>
              <a:t>a medical device inserted through the nose or mouth</a:t>
            </a:r>
            <a:r>
              <a:rPr lang="en-US" sz="1800" b="0" i="0">
                <a:solidFill>
                  <a:srgbClr val="FFFFFF"/>
                </a:solidFill>
                <a:latin typeface="Arial"/>
                <a:ea typeface="Arial"/>
                <a:cs typeface="Arial"/>
                <a:sym typeface="Arial"/>
              </a:rPr>
              <a:t> and used occasionally in the management of upper gastrointestinal hemorrhage.</a:t>
            </a:r>
            <a:endParaRPr sz="1800">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1"/>
        <p:cNvGrpSpPr/>
        <p:nvPr/>
      </p:nvGrpSpPr>
      <p:grpSpPr>
        <a:xfrm>
          <a:off x="0" y="0"/>
          <a:ext cx="0" cy="0"/>
          <a:chOff x="0" y="0"/>
          <a:chExt cx="0" cy="0"/>
        </a:xfrm>
      </p:grpSpPr>
      <p:sp>
        <p:nvSpPr>
          <p:cNvPr id="1512" name="Google Shape;1512;p83"/>
          <p:cNvSpPr/>
          <p:nvPr/>
        </p:nvSpPr>
        <p:spPr>
          <a:xfrm>
            <a:off x="0" y="0"/>
            <a:ext cx="91416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13" name="Google Shape;1513;p83"/>
          <p:cNvSpPr/>
          <p:nvPr/>
        </p:nvSpPr>
        <p:spPr>
          <a:xfrm>
            <a:off x="307282" y="766762"/>
            <a:ext cx="532209" cy="1571628"/>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83"/>
          <p:cNvSpPr/>
          <p:nvPr/>
        </p:nvSpPr>
        <p:spPr>
          <a:xfrm>
            <a:off x="307282" y="628308"/>
            <a:ext cx="302419" cy="1279073"/>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83"/>
          <p:cNvSpPr/>
          <p:nvPr/>
        </p:nvSpPr>
        <p:spPr>
          <a:xfrm>
            <a:off x="483495" y="480670"/>
            <a:ext cx="126206" cy="12848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83"/>
          <p:cNvSpPr/>
          <p:nvPr/>
        </p:nvSpPr>
        <p:spPr>
          <a:xfrm>
            <a:off x="8417402" y="476787"/>
            <a:ext cx="246459" cy="1306769"/>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83"/>
          <p:cNvSpPr/>
          <p:nvPr/>
        </p:nvSpPr>
        <p:spPr>
          <a:xfrm>
            <a:off x="483041" y="476786"/>
            <a:ext cx="8181000" cy="11562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83"/>
          <p:cNvSpPr txBox="1">
            <a:spLocks noGrp="1"/>
          </p:cNvSpPr>
          <p:nvPr>
            <p:ph type="title"/>
          </p:nvPr>
        </p:nvSpPr>
        <p:spPr>
          <a:xfrm>
            <a:off x="718879" y="600294"/>
            <a:ext cx="7698600" cy="909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000"/>
              <a:buFont typeface="Calibri"/>
              <a:buNone/>
            </a:pPr>
            <a:r>
              <a:rPr lang="en-US" sz="3000">
                <a:solidFill>
                  <a:srgbClr val="FFFFFF"/>
                </a:solidFill>
              </a:rPr>
              <a:t>Surgical treatment :-</a:t>
            </a:r>
            <a:endParaRPr sz="3000">
              <a:solidFill>
                <a:srgbClr val="FFFFFF"/>
              </a:solidFill>
            </a:endParaRPr>
          </a:p>
        </p:txBody>
      </p:sp>
      <p:sp>
        <p:nvSpPr>
          <p:cNvPr id="1519" name="Google Shape;1519;p83"/>
          <p:cNvSpPr txBox="1">
            <a:spLocks noGrp="1"/>
          </p:cNvSpPr>
          <p:nvPr>
            <p:ph type="body" idx="1"/>
          </p:nvPr>
        </p:nvSpPr>
        <p:spPr>
          <a:xfrm>
            <a:off x="1025718" y="1867827"/>
            <a:ext cx="7281600" cy="2675400"/>
          </a:xfrm>
          <a:prstGeom prst="rect">
            <a:avLst/>
          </a:prstGeom>
          <a:noFill/>
          <a:ln>
            <a:noFill/>
          </a:ln>
        </p:spPr>
        <p:txBody>
          <a:bodyPr spcFirstLastPara="1" wrap="square" lIns="91425" tIns="45700" rIns="91425" bIns="45700" anchor="ctr" anchorCtr="0">
            <a:normAutofit/>
          </a:bodyPr>
          <a:lstStyle/>
          <a:p>
            <a:pPr marL="171450" lvl="0" indent="-171450" algn="l" rtl="0">
              <a:lnSpc>
                <a:spcPct val="90000"/>
              </a:lnSpc>
              <a:spcBef>
                <a:spcPts val="0"/>
              </a:spcBef>
              <a:spcAft>
                <a:spcPts val="0"/>
              </a:spcAft>
              <a:buClr>
                <a:schemeClr val="dk1"/>
              </a:buClr>
              <a:buSzPts val="1800"/>
              <a:buChar char="•"/>
            </a:pPr>
            <a:r>
              <a:rPr lang="en-US" sz="1800"/>
              <a:t>Surgical Shunting The need for surgical shunts has been reduced since the introduction of the TIPS procedure and hepatic transplantation. At this time, the recommendation is that surgical shunts be considered only in patients not candidates for hepatic transplantation, or who have limited access to TIPS therapy and the necessary follow-up. </a:t>
            </a:r>
            <a:endParaRPr/>
          </a:p>
          <a:p>
            <a:pPr marL="171450" lvl="0" indent="-171450" algn="l" rtl="0">
              <a:lnSpc>
                <a:spcPct val="90000"/>
              </a:lnSpc>
              <a:spcBef>
                <a:spcPts val="750"/>
              </a:spcBef>
              <a:spcAft>
                <a:spcPts val="0"/>
              </a:spcAft>
              <a:buClr>
                <a:schemeClr val="dk1"/>
              </a:buClr>
              <a:buSzPts val="1800"/>
              <a:buChar char="•"/>
            </a:pPr>
            <a:r>
              <a:rPr lang="en-US" sz="1800"/>
              <a:t>The aim of the surgical shunt is to reduce portal venous pressure, maintain total hepatic and portal blood flow, and avoid the high incidence of complicating hepatic encephalopathy. Patient survival is determined by hepatic reserve.</a:t>
            </a:r>
            <a:endParaRPr sz="1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3"/>
        <p:cNvGrpSpPr/>
        <p:nvPr/>
      </p:nvGrpSpPr>
      <p:grpSpPr>
        <a:xfrm>
          <a:off x="0" y="0"/>
          <a:ext cx="0" cy="0"/>
          <a:chOff x="0" y="0"/>
          <a:chExt cx="0" cy="0"/>
        </a:xfrm>
      </p:grpSpPr>
      <p:sp>
        <p:nvSpPr>
          <p:cNvPr id="1524" name="Google Shape;1524;p84"/>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25" name="Google Shape;1525;p84"/>
          <p:cNvSpPr txBox="1">
            <a:spLocks noGrp="1"/>
          </p:cNvSpPr>
          <p:nvPr>
            <p:ph type="body" idx="1"/>
          </p:nvPr>
        </p:nvSpPr>
        <p:spPr>
          <a:xfrm>
            <a:off x="710666" y="531659"/>
            <a:ext cx="7266300" cy="25908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800"/>
              <a:buChar char="•"/>
            </a:pPr>
            <a:r>
              <a:rPr lang="en-US" sz="1800" b="1">
                <a:latin typeface="Source Sans Pro"/>
                <a:ea typeface="Source Sans Pro"/>
                <a:cs typeface="Source Sans Pro"/>
                <a:sym typeface="Source Sans Pro"/>
              </a:rPr>
              <a:t>What is the long-term prognosis (outlook) for people who have bleeding esophageal varices?</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Bleeding esophageal varices is life-threatening condition and can be fatal in up to 50% of patients. People who have had an episode of bleeding esophageal varices are at risk for bleeding again.</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Treatment with variceal ligation is effective in controlling first-time bleeding episodes in about 90% of patients. However, about half of patients treated with variceal ligation will have another episode of bleeding within 1 to 2 years. Medication and lifestyle changes can help reduce the risk of recurrence (return of bleeding).</a:t>
            </a:r>
            <a:endParaRPr/>
          </a:p>
          <a:p>
            <a:pPr marL="171450" lvl="0" indent="-171450" algn="l" rtl="0">
              <a:lnSpc>
                <a:spcPct val="90000"/>
              </a:lnSpc>
              <a:spcBef>
                <a:spcPts val="750"/>
              </a:spcBef>
              <a:spcAft>
                <a:spcPts val="0"/>
              </a:spcAft>
              <a:buClr>
                <a:schemeClr val="dk1"/>
              </a:buClr>
              <a:buSzPts val="1800"/>
              <a:buChar char="•"/>
            </a:pPr>
            <a:r>
              <a:rPr lang="en-US" sz="1800">
                <a:latin typeface="Source Sans Pro"/>
                <a:ea typeface="Source Sans Pro"/>
                <a:cs typeface="Source Sans Pro"/>
                <a:sym typeface="Source Sans Pro"/>
              </a:rPr>
              <a:t>Liver transplant many be an option for patients who have severe cirrhosis and/or repeated episodes of bleeding varices. </a:t>
            </a:r>
            <a:endParaRPr sz="1800"/>
          </a:p>
        </p:txBody>
      </p:sp>
      <p:sp>
        <p:nvSpPr>
          <p:cNvPr id="1526" name="Google Shape;1526;p84"/>
          <p:cNvSpPr/>
          <p:nvPr/>
        </p:nvSpPr>
        <p:spPr>
          <a:xfrm rot="10800000" flipH="1">
            <a:off x="0" y="4800580"/>
            <a:ext cx="9144000" cy="342600"/>
          </a:xfrm>
          <a:prstGeom prst="rect">
            <a:avLst/>
          </a:prstGeom>
          <a:gradFill>
            <a:gsLst>
              <a:gs pos="0">
                <a:schemeClr val="accent1"/>
              </a:gs>
              <a:gs pos="78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27" name="Google Shape;1527;p84"/>
          <p:cNvSpPr/>
          <p:nvPr/>
        </p:nvSpPr>
        <p:spPr>
          <a:xfrm flipH="1">
            <a:off x="3029099" y="4800599"/>
            <a:ext cx="6114900" cy="342600"/>
          </a:xfrm>
          <a:prstGeom prst="rect">
            <a:avLst/>
          </a:prstGeom>
          <a:gradFill>
            <a:gsLst>
              <a:gs pos="0">
                <a:srgbClr val="000000">
                  <a:alpha val="62745"/>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1"/>
        <p:cNvGrpSpPr/>
        <p:nvPr/>
      </p:nvGrpSpPr>
      <p:grpSpPr>
        <a:xfrm>
          <a:off x="0" y="0"/>
          <a:ext cx="0" cy="0"/>
          <a:chOff x="0" y="0"/>
          <a:chExt cx="0" cy="0"/>
        </a:xfrm>
      </p:grpSpPr>
      <p:sp>
        <p:nvSpPr>
          <p:cNvPr id="1532" name="Google Shape;1532;p85"/>
          <p:cNvSpPr/>
          <p:nvPr/>
        </p:nvSpPr>
        <p:spPr>
          <a:xfrm>
            <a:off x="0" y="2"/>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33" name="Google Shape;1533;p85"/>
          <p:cNvSpPr txBox="1">
            <a:spLocks noGrp="1"/>
          </p:cNvSpPr>
          <p:nvPr>
            <p:ph type="body" idx="1"/>
          </p:nvPr>
        </p:nvSpPr>
        <p:spPr>
          <a:xfrm>
            <a:off x="597229" y="437322"/>
            <a:ext cx="4767000" cy="3772800"/>
          </a:xfrm>
          <a:prstGeom prst="rect">
            <a:avLst/>
          </a:prstGeom>
          <a:noFill/>
          <a:ln>
            <a:noFill/>
          </a:ln>
        </p:spPr>
        <p:txBody>
          <a:bodyPr spcFirstLastPara="1" wrap="square" lIns="91425" tIns="45700" rIns="91425" bIns="45700" anchor="t" anchorCtr="0">
            <a:normAutofit lnSpcReduction="10000"/>
          </a:bodyPr>
          <a:lstStyle/>
          <a:p>
            <a:pPr marL="171450" lvl="0" indent="-171450" algn="l" rtl="0">
              <a:lnSpc>
                <a:spcPct val="90000"/>
              </a:lnSpc>
              <a:spcBef>
                <a:spcPts val="0"/>
              </a:spcBef>
              <a:spcAft>
                <a:spcPts val="0"/>
              </a:spcAft>
              <a:buClr>
                <a:schemeClr val="dk1"/>
              </a:buClr>
              <a:buSzPts val="1900"/>
              <a:buChar char="•"/>
            </a:pPr>
            <a:r>
              <a:rPr lang="en-US" sz="1900" b="1">
                <a:latin typeface="Source Sans Pro"/>
                <a:ea typeface="Source Sans Pro"/>
                <a:cs typeface="Source Sans Pro"/>
                <a:sym typeface="Source Sans Pro"/>
              </a:rPr>
              <a:t>Mallory Weiss Tear</a:t>
            </a:r>
            <a:endParaRPr/>
          </a:p>
          <a:p>
            <a:pPr marL="171450" lvl="0" indent="-171450" algn="l" rtl="0">
              <a:lnSpc>
                <a:spcPct val="90000"/>
              </a:lnSpc>
              <a:spcBef>
                <a:spcPts val="750"/>
              </a:spcBef>
              <a:spcAft>
                <a:spcPts val="0"/>
              </a:spcAft>
              <a:buClr>
                <a:schemeClr val="dk1"/>
              </a:buClr>
              <a:buSzPts val="1900"/>
              <a:buChar char="•"/>
            </a:pPr>
            <a:r>
              <a:rPr lang="en-US" sz="1900">
                <a:latin typeface="Source Sans Pro"/>
                <a:ea typeface="Source Sans Pro"/>
                <a:cs typeface="Source Sans Pro"/>
                <a:sym typeface="Source Sans Pro"/>
              </a:rPr>
              <a:t>Mallory Weiss tear is a split in the inner layer of  esophagus caused by forceful vomiting, retching or straining. Symptoms, including vomiting blood and dark, sticky stools, require an immediate medical evaluation to assess their severity. </a:t>
            </a:r>
            <a:endParaRPr/>
          </a:p>
          <a:p>
            <a:pPr marL="171450" lvl="0" indent="-171450" algn="l" rtl="0">
              <a:lnSpc>
                <a:spcPct val="90000"/>
              </a:lnSpc>
              <a:spcBef>
                <a:spcPts val="750"/>
              </a:spcBef>
              <a:spcAft>
                <a:spcPts val="0"/>
              </a:spcAft>
              <a:buClr>
                <a:schemeClr val="dk1"/>
              </a:buClr>
              <a:buSzPts val="1900"/>
              <a:buChar char="•"/>
            </a:pPr>
            <a:r>
              <a:rPr lang="en-US" sz="1900">
                <a:latin typeface="Source Sans Pro"/>
                <a:ea typeface="Source Sans Pro"/>
                <a:cs typeface="Source Sans Pro"/>
                <a:sym typeface="Source Sans Pro"/>
              </a:rPr>
              <a:t>Mallory Weiss tears are named after two physicians named Kenneth Mallory and Soma Weiss. In 1929, they described tears in the lower esophagus in people who experienced forceful retching or vomiting after drinking too much alcohol However, most Mallory Weiss tears heal on their own.</a:t>
            </a:r>
            <a:endParaRPr/>
          </a:p>
          <a:p>
            <a:pPr marL="171450" lvl="0" indent="-76200" algn="l" rtl="0">
              <a:lnSpc>
                <a:spcPct val="90000"/>
              </a:lnSpc>
              <a:spcBef>
                <a:spcPts val="750"/>
              </a:spcBef>
              <a:spcAft>
                <a:spcPts val="0"/>
              </a:spcAft>
              <a:buClr>
                <a:schemeClr val="dk1"/>
              </a:buClr>
              <a:buSzPts val="1500"/>
              <a:buNone/>
            </a:pPr>
            <a:endParaRPr sz="1500"/>
          </a:p>
        </p:txBody>
      </p:sp>
      <p:pic>
        <p:nvPicPr>
          <p:cNvPr id="1534" name="Google Shape;1534;p85"/>
          <p:cNvPicPr preferRelativeResize="0"/>
          <p:nvPr/>
        </p:nvPicPr>
        <p:blipFill rotWithShape="1">
          <a:blip r:embed="rId3">
            <a:alphaModFix/>
          </a:blip>
          <a:srcRect l="14420" r="5866"/>
          <a:stretch/>
        </p:blipFill>
        <p:spPr>
          <a:xfrm>
            <a:off x="5735128" y="1485581"/>
            <a:ext cx="2811643" cy="2724618"/>
          </a:xfrm>
          <a:prstGeom prst="rect">
            <a:avLst/>
          </a:prstGeom>
          <a:noFill/>
          <a:ln>
            <a:noFill/>
          </a:ln>
        </p:spPr>
      </p:pic>
      <p:sp>
        <p:nvSpPr>
          <p:cNvPr id="1535" name="Google Shape;1535;p85"/>
          <p:cNvSpPr/>
          <p:nvPr/>
        </p:nvSpPr>
        <p:spPr>
          <a:xfrm>
            <a:off x="0" y="4801471"/>
            <a:ext cx="9144000" cy="346200"/>
          </a:xfrm>
          <a:prstGeom prst="rect">
            <a:avLst/>
          </a:prstGeom>
          <a:gradFill>
            <a:gsLst>
              <a:gs pos="0">
                <a:srgbClr val="000000"/>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36" name="Google Shape;1536;p85"/>
          <p:cNvSpPr/>
          <p:nvPr/>
        </p:nvSpPr>
        <p:spPr>
          <a:xfrm>
            <a:off x="0" y="4801472"/>
            <a:ext cx="3057600" cy="348300"/>
          </a:xfrm>
          <a:prstGeom prst="rect">
            <a:avLst/>
          </a:prstGeom>
          <a:gradFill>
            <a:gsLst>
              <a:gs pos="0">
                <a:srgbClr val="000000">
                  <a:alpha val="45882"/>
                </a:srgbClr>
              </a:gs>
              <a:gs pos="99000">
                <a:schemeClr val="accent1"/>
              </a:gs>
              <a:gs pos="100000">
                <a:schemeClr val="accent1"/>
              </a:gs>
            </a:gsLst>
            <a:lin ang="1440003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0"/>
        <p:cNvGrpSpPr/>
        <p:nvPr/>
      </p:nvGrpSpPr>
      <p:grpSpPr>
        <a:xfrm>
          <a:off x="0" y="0"/>
          <a:ext cx="0" cy="0"/>
          <a:chOff x="0" y="0"/>
          <a:chExt cx="0" cy="0"/>
        </a:xfrm>
      </p:grpSpPr>
      <p:sp>
        <p:nvSpPr>
          <p:cNvPr id="1541" name="Google Shape;1541;p86"/>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42" name="Google Shape;1542;p86"/>
          <p:cNvSpPr txBox="1">
            <a:spLocks noGrp="1"/>
          </p:cNvSpPr>
          <p:nvPr>
            <p:ph type="body" idx="1"/>
          </p:nvPr>
        </p:nvSpPr>
        <p:spPr>
          <a:xfrm>
            <a:off x="852298" y="1104916"/>
            <a:ext cx="7266300" cy="2590800"/>
          </a:xfrm>
          <a:prstGeom prst="rect">
            <a:avLst/>
          </a:prstGeom>
          <a:noFill/>
          <a:ln>
            <a:noFill/>
          </a:ln>
        </p:spPr>
        <p:txBody>
          <a:bodyPr spcFirstLastPara="1" wrap="square" lIns="91425" tIns="45700" rIns="91425" bIns="45700" anchor="t" anchorCtr="0">
            <a:normAutofit fontScale="92500" lnSpcReduction="10000"/>
          </a:bodyPr>
          <a:lstStyle/>
          <a:p>
            <a:pPr marL="171450" lvl="0" indent="-171450" algn="l" rtl="0">
              <a:lnSpc>
                <a:spcPct val="90000"/>
              </a:lnSpc>
              <a:spcBef>
                <a:spcPts val="0"/>
              </a:spcBef>
              <a:spcAft>
                <a:spcPts val="0"/>
              </a:spcAft>
              <a:buClr>
                <a:schemeClr val="dk1"/>
              </a:buClr>
              <a:buSzPct val="100000"/>
              <a:buChar char="•"/>
            </a:pPr>
            <a:r>
              <a:rPr lang="en-US" sz="1800" b="1">
                <a:latin typeface="Source Sans Pro"/>
                <a:ea typeface="Source Sans Pro"/>
                <a:cs typeface="Source Sans Pro"/>
                <a:sym typeface="Source Sans Pro"/>
              </a:rPr>
              <a:t>What causes Mallory Weiss tears?</a:t>
            </a:r>
            <a:endParaRPr/>
          </a:p>
          <a:p>
            <a:pPr marL="171450" lvl="0" indent="-171450" algn="l" rtl="0">
              <a:lnSpc>
                <a:spcPct val="90000"/>
              </a:lnSpc>
              <a:spcBef>
                <a:spcPts val="750"/>
              </a:spcBef>
              <a:spcAft>
                <a:spcPts val="0"/>
              </a:spcAft>
              <a:buClr>
                <a:schemeClr val="dk1"/>
              </a:buClr>
              <a:buSzPct val="100000"/>
              <a:buChar char="•"/>
            </a:pPr>
            <a:r>
              <a:rPr lang="en-US" sz="1800">
                <a:latin typeface="Source Sans Pro"/>
                <a:ea typeface="Source Sans Pro"/>
                <a:cs typeface="Source Sans Pro"/>
                <a:sym typeface="Source Sans Pro"/>
              </a:rPr>
              <a:t>Mallory Weiss tears are caused by increased pressure in the abdomen. Scientists think that the abdominal pressure forces the contents of the stomach into the esophagus, leading to tears.</a:t>
            </a:r>
            <a:endParaRPr/>
          </a:p>
          <a:p>
            <a:pPr marL="171450" lvl="0" indent="-171450" algn="l" rtl="0">
              <a:lnSpc>
                <a:spcPct val="90000"/>
              </a:lnSpc>
              <a:spcBef>
                <a:spcPts val="750"/>
              </a:spcBef>
              <a:spcAft>
                <a:spcPts val="0"/>
              </a:spcAft>
              <a:buClr>
                <a:schemeClr val="dk1"/>
              </a:buClr>
              <a:buSzPct val="100000"/>
              <a:buChar char="•"/>
            </a:pPr>
            <a:r>
              <a:rPr lang="en-US" sz="1800">
                <a:latin typeface="Source Sans Pro"/>
                <a:ea typeface="Source Sans Pro"/>
                <a:cs typeface="Source Sans Pro"/>
                <a:sym typeface="Source Sans Pro"/>
              </a:rPr>
              <a:t>Causes of increased abdominal pressure include:</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Severe vomiting or retching.</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Heavy lifting or straining.</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Prolonged coughing.</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Trauma to the abdomen or chest.</a:t>
            </a:r>
            <a:endParaRPr/>
          </a:p>
          <a:p>
            <a:pPr marL="171450" lvl="0" indent="-83375" algn="l" rtl="0">
              <a:lnSpc>
                <a:spcPct val="90000"/>
              </a:lnSpc>
              <a:spcBef>
                <a:spcPts val="750"/>
              </a:spcBef>
              <a:spcAft>
                <a:spcPts val="0"/>
              </a:spcAft>
              <a:buClr>
                <a:schemeClr val="dk1"/>
              </a:buClr>
              <a:buSzPct val="100000"/>
              <a:buNone/>
            </a:pPr>
            <a:endParaRPr sz="1500"/>
          </a:p>
        </p:txBody>
      </p:sp>
      <p:sp>
        <p:nvSpPr>
          <p:cNvPr id="1543" name="Google Shape;1543;p86"/>
          <p:cNvSpPr/>
          <p:nvPr/>
        </p:nvSpPr>
        <p:spPr>
          <a:xfrm rot="10800000" flipH="1">
            <a:off x="0" y="4800580"/>
            <a:ext cx="9144000" cy="342600"/>
          </a:xfrm>
          <a:prstGeom prst="rect">
            <a:avLst/>
          </a:prstGeom>
          <a:gradFill>
            <a:gsLst>
              <a:gs pos="0">
                <a:schemeClr val="accent1"/>
              </a:gs>
              <a:gs pos="78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44" name="Google Shape;1544;p86"/>
          <p:cNvSpPr/>
          <p:nvPr/>
        </p:nvSpPr>
        <p:spPr>
          <a:xfrm flipH="1">
            <a:off x="3029099" y="4800599"/>
            <a:ext cx="6114900" cy="342600"/>
          </a:xfrm>
          <a:prstGeom prst="rect">
            <a:avLst/>
          </a:prstGeom>
          <a:gradFill>
            <a:gsLst>
              <a:gs pos="0">
                <a:srgbClr val="000000">
                  <a:alpha val="62745"/>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8"/>
        <p:cNvGrpSpPr/>
        <p:nvPr/>
      </p:nvGrpSpPr>
      <p:grpSpPr>
        <a:xfrm>
          <a:off x="0" y="0"/>
          <a:ext cx="0" cy="0"/>
          <a:chOff x="0" y="0"/>
          <a:chExt cx="0" cy="0"/>
        </a:xfrm>
      </p:grpSpPr>
      <p:sp>
        <p:nvSpPr>
          <p:cNvPr id="1549" name="Google Shape;1549;p87"/>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50" name="Google Shape;1550;p87"/>
          <p:cNvSpPr txBox="1">
            <a:spLocks noGrp="1"/>
          </p:cNvSpPr>
          <p:nvPr>
            <p:ph type="body" idx="1"/>
          </p:nvPr>
        </p:nvSpPr>
        <p:spPr>
          <a:xfrm>
            <a:off x="703211" y="1008737"/>
            <a:ext cx="7266300" cy="25908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500"/>
              <a:buChar char="•"/>
            </a:pPr>
            <a:r>
              <a:rPr lang="en-US" sz="1500" b="1">
                <a:latin typeface="Source Sans Pro"/>
                <a:ea typeface="Source Sans Pro"/>
                <a:cs typeface="Source Sans Pro"/>
                <a:sym typeface="Source Sans Pro"/>
              </a:rPr>
              <a:t>What are the symptoms of Mallory Weiss tears?</a:t>
            </a:r>
            <a:endParaRPr/>
          </a:p>
          <a:p>
            <a:pPr marL="171450" lvl="0" indent="-171450" algn="l" rtl="0">
              <a:lnSpc>
                <a:spcPct val="90000"/>
              </a:lnSpc>
              <a:spcBef>
                <a:spcPts val="750"/>
              </a:spcBef>
              <a:spcAft>
                <a:spcPts val="0"/>
              </a:spcAft>
              <a:buClr>
                <a:schemeClr val="dk1"/>
              </a:buClr>
              <a:buSzPts val="1500"/>
              <a:buChar char="•"/>
            </a:pPr>
            <a:r>
              <a:rPr lang="en-US" sz="1500">
                <a:latin typeface="Source Sans Pro"/>
                <a:ea typeface="Source Sans Pro"/>
                <a:cs typeface="Source Sans Pro"/>
                <a:sym typeface="Source Sans Pro"/>
              </a:rPr>
              <a:t>The most common symptom of a Mallory Weiss tear is </a:t>
            </a:r>
            <a:r>
              <a:rPr lang="en-US" sz="1500">
                <a:solidFill>
                  <a:srgbClr val="FF0000"/>
                </a:solidFill>
                <a:latin typeface="Source Sans Pro"/>
                <a:ea typeface="Source Sans Pro"/>
                <a:cs typeface="Source Sans Pro"/>
                <a:sym typeface="Source Sans Pro"/>
              </a:rPr>
              <a:t>vomiting blood</a:t>
            </a:r>
            <a:r>
              <a:rPr lang="en-US" sz="1500">
                <a:latin typeface="Source Sans Pro"/>
                <a:ea typeface="Source Sans Pro"/>
                <a:cs typeface="Source Sans Pro"/>
                <a:sym typeface="Source Sans Pro"/>
              </a:rPr>
              <a:t>, which occurs in about 85% of cases. The blood can appear bright red or dark brown, like coffee grounds.</a:t>
            </a:r>
            <a:endParaRPr/>
          </a:p>
          <a:p>
            <a:pPr marL="171450" lvl="0" indent="-171450" algn="l" rtl="0">
              <a:lnSpc>
                <a:spcPct val="90000"/>
              </a:lnSpc>
              <a:spcBef>
                <a:spcPts val="750"/>
              </a:spcBef>
              <a:spcAft>
                <a:spcPts val="0"/>
              </a:spcAft>
              <a:buClr>
                <a:schemeClr val="dk1"/>
              </a:buClr>
              <a:buSzPts val="1500"/>
              <a:buChar char="•"/>
            </a:pPr>
            <a:r>
              <a:rPr lang="en-US" sz="1500">
                <a:latin typeface="Source Sans Pro"/>
                <a:ea typeface="Source Sans Pro"/>
                <a:cs typeface="Source Sans Pro"/>
                <a:sym typeface="Source Sans Pro"/>
              </a:rPr>
              <a:t>Other symptoms associated with Mallory Weiss tears include:</a:t>
            </a:r>
            <a:endParaRPr/>
          </a:p>
          <a:p>
            <a:pPr marL="171450" lvl="0" indent="-171450" algn="l" rtl="0">
              <a:lnSpc>
                <a:spcPct val="90000"/>
              </a:lnSpc>
              <a:spcBef>
                <a:spcPts val="750"/>
              </a:spcBef>
              <a:spcAft>
                <a:spcPts val="0"/>
              </a:spcAft>
              <a:buClr>
                <a:schemeClr val="dk1"/>
              </a:buClr>
              <a:buSzPts val="1500"/>
              <a:buFont typeface="Arial"/>
              <a:buChar char="•"/>
            </a:pPr>
            <a:r>
              <a:rPr lang="en-US" sz="1500">
                <a:latin typeface="Source Sans Pro"/>
                <a:ea typeface="Source Sans Pro"/>
                <a:cs typeface="Source Sans Pro"/>
                <a:sym typeface="Source Sans Pro"/>
              </a:rPr>
              <a:t>Dark, sticky stools.</a:t>
            </a:r>
            <a:endParaRPr/>
          </a:p>
          <a:p>
            <a:pPr marL="171450" lvl="0" indent="-171450" algn="l" rtl="0">
              <a:lnSpc>
                <a:spcPct val="90000"/>
              </a:lnSpc>
              <a:spcBef>
                <a:spcPts val="750"/>
              </a:spcBef>
              <a:spcAft>
                <a:spcPts val="0"/>
              </a:spcAft>
              <a:buClr>
                <a:schemeClr val="dk1"/>
              </a:buClr>
              <a:buSzPts val="1500"/>
              <a:buFont typeface="Arial"/>
              <a:buChar char="•"/>
            </a:pPr>
            <a:r>
              <a:rPr lang="en-US" sz="1500">
                <a:latin typeface="Source Sans Pro"/>
                <a:ea typeface="Source Sans Pro"/>
                <a:cs typeface="Source Sans Pro"/>
                <a:sym typeface="Source Sans Pro"/>
              </a:rPr>
              <a:t>Dizziness.</a:t>
            </a:r>
            <a:endParaRPr/>
          </a:p>
          <a:p>
            <a:pPr marL="171450" lvl="0" indent="-171450" algn="l" rtl="0">
              <a:lnSpc>
                <a:spcPct val="90000"/>
              </a:lnSpc>
              <a:spcBef>
                <a:spcPts val="750"/>
              </a:spcBef>
              <a:spcAft>
                <a:spcPts val="0"/>
              </a:spcAft>
              <a:buClr>
                <a:schemeClr val="dk1"/>
              </a:buClr>
              <a:buSzPts val="1500"/>
              <a:buFont typeface="Arial"/>
              <a:buChar char="•"/>
            </a:pPr>
            <a:r>
              <a:rPr lang="en-US" sz="1500">
                <a:latin typeface="Source Sans Pro"/>
                <a:ea typeface="Source Sans Pro"/>
                <a:cs typeface="Source Sans Pro"/>
                <a:sym typeface="Source Sans Pro"/>
              </a:rPr>
              <a:t>Fainting.</a:t>
            </a:r>
            <a:endParaRPr/>
          </a:p>
          <a:p>
            <a:pPr marL="171450" lvl="0" indent="-76200" algn="l" rtl="0">
              <a:lnSpc>
                <a:spcPct val="90000"/>
              </a:lnSpc>
              <a:spcBef>
                <a:spcPts val="750"/>
              </a:spcBef>
              <a:spcAft>
                <a:spcPts val="0"/>
              </a:spcAft>
              <a:buClr>
                <a:schemeClr val="dk1"/>
              </a:buClr>
              <a:buSzPts val="1500"/>
              <a:buNone/>
            </a:pPr>
            <a:endParaRPr sz="1500"/>
          </a:p>
        </p:txBody>
      </p:sp>
      <p:sp>
        <p:nvSpPr>
          <p:cNvPr id="1551" name="Google Shape;1551;p87"/>
          <p:cNvSpPr/>
          <p:nvPr/>
        </p:nvSpPr>
        <p:spPr>
          <a:xfrm rot="10800000" flipH="1">
            <a:off x="0" y="4800580"/>
            <a:ext cx="9144000" cy="342600"/>
          </a:xfrm>
          <a:prstGeom prst="rect">
            <a:avLst/>
          </a:prstGeom>
          <a:gradFill>
            <a:gsLst>
              <a:gs pos="0">
                <a:schemeClr val="accent1"/>
              </a:gs>
              <a:gs pos="78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52" name="Google Shape;1552;p87"/>
          <p:cNvSpPr/>
          <p:nvPr/>
        </p:nvSpPr>
        <p:spPr>
          <a:xfrm flipH="1">
            <a:off x="3029099" y="4800599"/>
            <a:ext cx="6114900" cy="342600"/>
          </a:xfrm>
          <a:prstGeom prst="rect">
            <a:avLst/>
          </a:prstGeom>
          <a:gradFill>
            <a:gsLst>
              <a:gs pos="0">
                <a:srgbClr val="000000">
                  <a:alpha val="62745"/>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6"/>
        <p:cNvGrpSpPr/>
        <p:nvPr/>
      </p:nvGrpSpPr>
      <p:grpSpPr>
        <a:xfrm>
          <a:off x="0" y="0"/>
          <a:ext cx="0" cy="0"/>
          <a:chOff x="0" y="0"/>
          <a:chExt cx="0" cy="0"/>
        </a:xfrm>
      </p:grpSpPr>
      <p:sp>
        <p:nvSpPr>
          <p:cNvPr id="1557" name="Google Shape;1557;p88"/>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58" name="Google Shape;1558;p88"/>
          <p:cNvSpPr txBox="1">
            <a:spLocks noGrp="1"/>
          </p:cNvSpPr>
          <p:nvPr>
            <p:ph type="body" idx="1"/>
          </p:nvPr>
        </p:nvSpPr>
        <p:spPr>
          <a:xfrm>
            <a:off x="733028" y="688201"/>
            <a:ext cx="7266300" cy="3389400"/>
          </a:xfrm>
          <a:prstGeom prst="rect">
            <a:avLst/>
          </a:prstGeom>
          <a:noFill/>
          <a:ln>
            <a:noFill/>
          </a:ln>
        </p:spPr>
        <p:txBody>
          <a:bodyPr spcFirstLastPara="1" wrap="square" lIns="91425" tIns="45700" rIns="91425" bIns="45700" anchor="t" anchorCtr="0">
            <a:normAutofit fontScale="92500" lnSpcReduction="10000"/>
          </a:bodyPr>
          <a:lstStyle/>
          <a:p>
            <a:pPr marL="171450" lvl="0" indent="-171465" algn="l" rtl="0">
              <a:lnSpc>
                <a:spcPct val="90000"/>
              </a:lnSpc>
              <a:spcBef>
                <a:spcPts val="0"/>
              </a:spcBef>
              <a:spcAft>
                <a:spcPts val="0"/>
              </a:spcAft>
              <a:buClr>
                <a:schemeClr val="dk1"/>
              </a:buClr>
              <a:buSzPct val="100000"/>
              <a:buChar char="•"/>
            </a:pPr>
            <a:r>
              <a:rPr lang="en-US" sz="2250" b="1">
                <a:latin typeface="Source Sans Pro"/>
                <a:ea typeface="Source Sans Pro"/>
                <a:cs typeface="Source Sans Pro"/>
                <a:sym typeface="Source Sans Pro"/>
              </a:rPr>
              <a:t>What are the complications of Mallory Weiss tears?</a:t>
            </a:r>
            <a:endParaRPr/>
          </a:p>
          <a:p>
            <a:pPr marL="171450" lvl="0" indent="-171450" algn="l" rtl="0">
              <a:lnSpc>
                <a:spcPct val="90000"/>
              </a:lnSpc>
              <a:spcBef>
                <a:spcPts val="750"/>
              </a:spcBef>
              <a:spcAft>
                <a:spcPts val="0"/>
              </a:spcAft>
              <a:buClr>
                <a:schemeClr val="dk1"/>
              </a:buClr>
              <a:buSzPct val="100000"/>
              <a:buChar char="•"/>
            </a:pPr>
            <a:r>
              <a:rPr lang="en-US" sz="1800">
                <a:latin typeface="Source Sans Pro"/>
                <a:ea typeface="Source Sans Pro"/>
                <a:cs typeface="Source Sans Pro"/>
                <a:sym typeface="Source Sans Pro"/>
              </a:rPr>
              <a:t>Left untreated, blood loss from a Mallory Weiss tear can cause </a:t>
            </a:r>
            <a:r>
              <a:rPr lang="en-US" sz="1800">
                <a:solidFill>
                  <a:srgbClr val="FF0000"/>
                </a:solidFill>
                <a:latin typeface="Source Sans Pro"/>
                <a:ea typeface="Source Sans Pro"/>
                <a:cs typeface="Source Sans Pro"/>
                <a:sym typeface="Source Sans Pro"/>
              </a:rPr>
              <a:t>anemia, fatigue and shortness of breath.</a:t>
            </a:r>
            <a:endParaRPr/>
          </a:p>
          <a:p>
            <a:pPr marL="171450" lvl="0" indent="-171450" algn="l" rtl="0">
              <a:lnSpc>
                <a:spcPct val="90000"/>
              </a:lnSpc>
              <a:spcBef>
                <a:spcPts val="750"/>
              </a:spcBef>
              <a:spcAft>
                <a:spcPts val="0"/>
              </a:spcAft>
              <a:buClr>
                <a:schemeClr val="dk1"/>
              </a:buClr>
              <a:buSzPct val="100000"/>
              <a:buChar char="•"/>
            </a:pPr>
            <a:r>
              <a:rPr lang="en-US" sz="1800">
                <a:latin typeface="Source Sans Pro"/>
                <a:ea typeface="Source Sans Pro"/>
                <a:cs typeface="Source Sans Pro"/>
                <a:sym typeface="Source Sans Pro"/>
              </a:rPr>
              <a:t>If the tear is severe and internal bleeding occurs complication will be:-</a:t>
            </a:r>
            <a:endParaRPr/>
          </a:p>
          <a:p>
            <a:pPr marL="171450" lvl="0" indent="-171450" algn="l" rtl="0">
              <a:lnSpc>
                <a:spcPct val="90000"/>
              </a:lnSpc>
              <a:spcBef>
                <a:spcPts val="750"/>
              </a:spcBef>
              <a:spcAft>
                <a:spcPts val="0"/>
              </a:spcAft>
              <a:buClr>
                <a:schemeClr val="dk1"/>
              </a:buClr>
              <a:buSzPct val="100000"/>
              <a:buChar char="•"/>
            </a:pPr>
            <a:r>
              <a:rPr lang="en-US" sz="1800">
                <a:latin typeface="Source Sans Pro"/>
                <a:ea typeface="Source Sans Pro"/>
                <a:cs typeface="Source Sans Pro"/>
                <a:sym typeface="Source Sans Pro"/>
              </a:rPr>
              <a:t>Anxiety or agitation.</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Dry mouth or thirst.</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Nausea.</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Pale, cold and clammy skin.</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Rapid heartbeat or heart palpitations.</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Shallow, rapid breathing.</a:t>
            </a:r>
            <a:endParaRPr/>
          </a:p>
          <a:p>
            <a:pPr marL="171450" lvl="0" indent="-171450" algn="l" rtl="0">
              <a:lnSpc>
                <a:spcPct val="90000"/>
              </a:lnSpc>
              <a:spcBef>
                <a:spcPts val="750"/>
              </a:spcBef>
              <a:spcAft>
                <a:spcPts val="0"/>
              </a:spcAft>
              <a:buClr>
                <a:schemeClr val="dk1"/>
              </a:buClr>
              <a:buSzPct val="100000"/>
              <a:buFont typeface="Arial"/>
              <a:buChar char="•"/>
            </a:pPr>
            <a:r>
              <a:rPr lang="en-US" sz="1800">
                <a:latin typeface="Source Sans Pro"/>
                <a:ea typeface="Source Sans Pro"/>
                <a:cs typeface="Source Sans Pro"/>
                <a:sym typeface="Source Sans Pro"/>
              </a:rPr>
              <a:t>Weakness.</a:t>
            </a:r>
            <a:endParaRPr/>
          </a:p>
          <a:p>
            <a:pPr marL="171450" lvl="0" indent="-100965" algn="l" rtl="0">
              <a:lnSpc>
                <a:spcPct val="90000"/>
              </a:lnSpc>
              <a:spcBef>
                <a:spcPts val="750"/>
              </a:spcBef>
              <a:spcAft>
                <a:spcPts val="0"/>
              </a:spcAft>
              <a:buClr>
                <a:schemeClr val="dk1"/>
              </a:buClr>
              <a:buSzPct val="100000"/>
              <a:buNone/>
            </a:pPr>
            <a:endParaRPr sz="1200"/>
          </a:p>
        </p:txBody>
      </p:sp>
      <p:sp>
        <p:nvSpPr>
          <p:cNvPr id="1559" name="Google Shape;1559;p88"/>
          <p:cNvSpPr/>
          <p:nvPr/>
        </p:nvSpPr>
        <p:spPr>
          <a:xfrm rot="10800000" flipH="1">
            <a:off x="0" y="4800580"/>
            <a:ext cx="9144000" cy="342600"/>
          </a:xfrm>
          <a:prstGeom prst="rect">
            <a:avLst/>
          </a:prstGeom>
          <a:gradFill>
            <a:gsLst>
              <a:gs pos="0">
                <a:schemeClr val="accent1"/>
              </a:gs>
              <a:gs pos="78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60" name="Google Shape;1560;p88"/>
          <p:cNvSpPr/>
          <p:nvPr/>
        </p:nvSpPr>
        <p:spPr>
          <a:xfrm flipH="1">
            <a:off x="3029099" y="4800599"/>
            <a:ext cx="6114900" cy="342600"/>
          </a:xfrm>
          <a:prstGeom prst="rect">
            <a:avLst/>
          </a:prstGeom>
          <a:gradFill>
            <a:gsLst>
              <a:gs pos="0">
                <a:srgbClr val="000000">
                  <a:alpha val="62745"/>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34"/>
          <p:cNvSpPr txBox="1">
            <a:spLocks noGrp="1"/>
          </p:cNvSpPr>
          <p:nvPr>
            <p:ph type="title"/>
          </p:nvPr>
        </p:nvSpPr>
        <p:spPr>
          <a:xfrm>
            <a:off x="1493650" y="189475"/>
            <a:ext cx="7338600" cy="249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29629"/>
              <a:buFont typeface="Palatino Linotype"/>
              <a:buNone/>
            </a:pPr>
            <a:r>
              <a:rPr lang="en-US"/>
              <a:t>Classification of causes of UGIB </a:t>
            </a:r>
            <a:endParaRPr/>
          </a:p>
        </p:txBody>
      </p:sp>
      <p:sp>
        <p:nvSpPr>
          <p:cNvPr id="1027" name="Google Shape;1027;p34"/>
          <p:cNvSpPr txBox="1">
            <a:spLocks noGrp="1"/>
          </p:cNvSpPr>
          <p:nvPr>
            <p:ph type="body" idx="1"/>
          </p:nvPr>
        </p:nvSpPr>
        <p:spPr>
          <a:xfrm>
            <a:off x="832500" y="1573950"/>
            <a:ext cx="3999900" cy="2994900"/>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400"/>
              <a:buNone/>
            </a:pPr>
            <a:r>
              <a:rPr lang="en-US" sz="2200" b="1">
                <a:solidFill>
                  <a:schemeClr val="dk1"/>
                </a:solidFill>
              </a:rPr>
              <a:t>Anatomical :</a:t>
            </a:r>
            <a:endParaRPr sz="2200" b="1">
              <a:solidFill>
                <a:schemeClr val="dk1"/>
              </a:solidFill>
            </a:endParaRPr>
          </a:p>
          <a:p>
            <a:pPr marL="0" lvl="0" indent="0" algn="l" rtl="0">
              <a:lnSpc>
                <a:spcPct val="120000"/>
              </a:lnSpc>
              <a:spcBef>
                <a:spcPts val="1200"/>
              </a:spcBef>
              <a:spcAft>
                <a:spcPts val="0"/>
              </a:spcAft>
              <a:buSzPts val="1400"/>
              <a:buNone/>
            </a:pPr>
            <a:r>
              <a:rPr lang="en-US" sz="1900"/>
              <a:t>1.osophageal </a:t>
            </a:r>
            <a:endParaRPr sz="1900"/>
          </a:p>
          <a:p>
            <a:pPr marL="0" lvl="0" indent="0" algn="l" rtl="0">
              <a:lnSpc>
                <a:spcPct val="120000"/>
              </a:lnSpc>
              <a:spcBef>
                <a:spcPts val="1200"/>
              </a:spcBef>
              <a:spcAft>
                <a:spcPts val="0"/>
              </a:spcAft>
              <a:buSzPts val="1400"/>
              <a:buNone/>
            </a:pPr>
            <a:r>
              <a:rPr lang="en-US" sz="1900"/>
              <a:t>2.stomach </a:t>
            </a:r>
            <a:endParaRPr sz="1900"/>
          </a:p>
          <a:p>
            <a:pPr marL="0" lvl="0" indent="0" algn="l" rtl="0">
              <a:lnSpc>
                <a:spcPct val="120000"/>
              </a:lnSpc>
              <a:spcBef>
                <a:spcPts val="1200"/>
              </a:spcBef>
              <a:spcAft>
                <a:spcPts val="1200"/>
              </a:spcAft>
              <a:buSzPts val="1400"/>
              <a:buNone/>
            </a:pPr>
            <a:r>
              <a:rPr lang="en-US" sz="1900"/>
              <a:t>3.duodenum</a:t>
            </a:r>
            <a:r>
              <a:rPr lang="en-US"/>
              <a:t> </a:t>
            </a:r>
            <a:endParaRPr/>
          </a:p>
        </p:txBody>
      </p:sp>
      <p:sp>
        <p:nvSpPr>
          <p:cNvPr id="1028" name="Google Shape;1028;p34"/>
          <p:cNvSpPr txBox="1">
            <a:spLocks noGrp="1"/>
          </p:cNvSpPr>
          <p:nvPr>
            <p:ph type="body" idx="2"/>
          </p:nvPr>
        </p:nvSpPr>
        <p:spPr>
          <a:xfrm>
            <a:off x="4832350" y="1352450"/>
            <a:ext cx="3999900" cy="3216300"/>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400"/>
              <a:buNone/>
            </a:pPr>
            <a:r>
              <a:rPr lang="en-US" sz="2100" b="1"/>
              <a:t> non variceal bleeding</a:t>
            </a:r>
            <a:r>
              <a:rPr lang="en-US" sz="1900"/>
              <a:t>  or  </a:t>
            </a:r>
            <a:r>
              <a:rPr lang="en-US" sz="2100" b="1"/>
              <a:t>variceal bleeding</a:t>
            </a:r>
            <a:endParaRPr sz="2100"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4"/>
        <p:cNvGrpSpPr/>
        <p:nvPr/>
      </p:nvGrpSpPr>
      <p:grpSpPr>
        <a:xfrm>
          <a:off x="0" y="0"/>
          <a:ext cx="0" cy="0"/>
          <a:chOff x="0" y="0"/>
          <a:chExt cx="0" cy="0"/>
        </a:xfrm>
      </p:grpSpPr>
      <p:sp>
        <p:nvSpPr>
          <p:cNvPr id="1565" name="Google Shape;1565;p89"/>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66" name="Google Shape;1566;p89"/>
          <p:cNvSpPr txBox="1">
            <a:spLocks noGrp="1"/>
          </p:cNvSpPr>
          <p:nvPr>
            <p:ph type="body" idx="1"/>
          </p:nvPr>
        </p:nvSpPr>
        <p:spPr>
          <a:xfrm>
            <a:off x="815026" y="889467"/>
            <a:ext cx="7266300" cy="25908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b="1" i="0">
                <a:latin typeface="Source Sans Pro"/>
                <a:ea typeface="Source Sans Pro"/>
                <a:cs typeface="Source Sans Pro"/>
                <a:sym typeface="Source Sans Pro"/>
              </a:rPr>
              <a:t>How are Mallory Weiss tears diagnosed?</a:t>
            </a:r>
            <a:endParaRPr/>
          </a:p>
          <a:p>
            <a:pPr marL="171450" lvl="0" indent="-171450" algn="l" rtl="0">
              <a:lnSpc>
                <a:spcPct val="90000"/>
              </a:lnSpc>
              <a:spcBef>
                <a:spcPts val="750"/>
              </a:spcBef>
              <a:spcAft>
                <a:spcPts val="0"/>
              </a:spcAft>
              <a:buClr>
                <a:schemeClr val="dk1"/>
              </a:buClr>
              <a:buSzPts val="2100"/>
              <a:buChar char="•"/>
            </a:pPr>
            <a:r>
              <a:rPr lang="en-US" b="0" i="0">
                <a:latin typeface="Source Sans Pro"/>
                <a:ea typeface="Source Sans Pro"/>
                <a:cs typeface="Source Sans Pro"/>
                <a:sym typeface="Source Sans Pro"/>
              </a:rPr>
              <a:t>Ask about  medical history, especially conditions that cause vomiting, retching, straining or coughing.</a:t>
            </a:r>
            <a:endParaRPr/>
          </a:p>
          <a:p>
            <a:pPr marL="171450" lvl="0" indent="-171450" algn="l" rtl="0">
              <a:lnSpc>
                <a:spcPct val="90000"/>
              </a:lnSpc>
              <a:spcBef>
                <a:spcPts val="750"/>
              </a:spcBef>
              <a:spcAft>
                <a:spcPts val="0"/>
              </a:spcAft>
              <a:buClr>
                <a:schemeClr val="dk1"/>
              </a:buClr>
              <a:buSzPts val="2100"/>
              <a:buFont typeface="Arial"/>
              <a:buChar char="•"/>
            </a:pPr>
            <a:r>
              <a:rPr lang="en-US" b="0" i="0">
                <a:latin typeface="Source Sans Pro"/>
                <a:ea typeface="Source Sans Pro"/>
                <a:cs typeface="Source Sans Pro"/>
                <a:sym typeface="Source Sans Pro"/>
              </a:rPr>
              <a:t>Draw blood for lab testing, such as a </a:t>
            </a:r>
            <a:r>
              <a:rPr lang="en-US" b="0" i="0" u="none" strike="noStrike">
                <a:latin typeface="Source Sans Pro"/>
                <a:ea typeface="Source Sans Pro"/>
                <a:cs typeface="Source Sans Pro"/>
                <a:sym typeface="Source Sans Pro"/>
              </a:rPr>
              <a:t>complete blood count (CBC)</a:t>
            </a:r>
            <a:r>
              <a:rPr lang="en-US" b="0" i="0">
                <a:latin typeface="Source Sans Pro"/>
                <a:ea typeface="Source Sans Pro"/>
                <a:cs typeface="Source Sans Pro"/>
                <a:sym typeface="Source Sans Pro"/>
              </a:rPr>
              <a:t>, coagulation profile or </a:t>
            </a:r>
            <a:r>
              <a:rPr lang="en-US" b="0" i="0" u="none" strike="noStrike">
                <a:latin typeface="Source Sans Pro"/>
                <a:ea typeface="Source Sans Pro"/>
                <a:cs typeface="Source Sans Pro"/>
                <a:sym typeface="Source Sans Pro"/>
              </a:rPr>
              <a:t>kidney function test</a:t>
            </a:r>
            <a:r>
              <a:rPr lang="en-US" b="0" i="0">
                <a:latin typeface="Source Sans Pro"/>
                <a:ea typeface="Source Sans Pro"/>
                <a:cs typeface="Source Sans Pro"/>
                <a:sym typeface="Source Sans Pro"/>
              </a:rPr>
              <a:t>.</a:t>
            </a:r>
            <a:endParaRPr/>
          </a:p>
          <a:p>
            <a:pPr marL="171450" lvl="0" indent="-76200" algn="l" rtl="0">
              <a:lnSpc>
                <a:spcPct val="90000"/>
              </a:lnSpc>
              <a:spcBef>
                <a:spcPts val="750"/>
              </a:spcBef>
              <a:spcAft>
                <a:spcPts val="0"/>
              </a:spcAft>
              <a:buClr>
                <a:schemeClr val="dk1"/>
              </a:buClr>
              <a:buSzPts val="1500"/>
              <a:buNone/>
            </a:pPr>
            <a:endParaRPr sz="1500"/>
          </a:p>
        </p:txBody>
      </p:sp>
      <p:sp>
        <p:nvSpPr>
          <p:cNvPr id="1567" name="Google Shape;1567;p89"/>
          <p:cNvSpPr/>
          <p:nvPr/>
        </p:nvSpPr>
        <p:spPr>
          <a:xfrm rot="10800000" flipH="1">
            <a:off x="0" y="4800580"/>
            <a:ext cx="9144000" cy="342600"/>
          </a:xfrm>
          <a:prstGeom prst="rect">
            <a:avLst/>
          </a:prstGeom>
          <a:gradFill>
            <a:gsLst>
              <a:gs pos="0">
                <a:schemeClr val="accent1"/>
              </a:gs>
              <a:gs pos="78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68" name="Google Shape;1568;p89"/>
          <p:cNvSpPr/>
          <p:nvPr/>
        </p:nvSpPr>
        <p:spPr>
          <a:xfrm flipH="1">
            <a:off x="3029099" y="4800599"/>
            <a:ext cx="6114900" cy="342600"/>
          </a:xfrm>
          <a:prstGeom prst="rect">
            <a:avLst/>
          </a:prstGeom>
          <a:gradFill>
            <a:gsLst>
              <a:gs pos="0">
                <a:srgbClr val="000000">
                  <a:alpha val="62745"/>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2"/>
        <p:cNvGrpSpPr/>
        <p:nvPr/>
      </p:nvGrpSpPr>
      <p:grpSpPr>
        <a:xfrm>
          <a:off x="0" y="0"/>
          <a:ext cx="0" cy="0"/>
          <a:chOff x="0" y="0"/>
          <a:chExt cx="0" cy="0"/>
        </a:xfrm>
      </p:grpSpPr>
      <p:sp>
        <p:nvSpPr>
          <p:cNvPr id="1573" name="Google Shape;1573;p90"/>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74" name="Google Shape;1574;p90"/>
          <p:cNvSpPr txBox="1">
            <a:spLocks noGrp="1"/>
          </p:cNvSpPr>
          <p:nvPr>
            <p:ph type="body" idx="1"/>
          </p:nvPr>
        </p:nvSpPr>
        <p:spPr>
          <a:xfrm>
            <a:off x="755391" y="896923"/>
            <a:ext cx="7266300" cy="3158100"/>
          </a:xfrm>
          <a:prstGeom prst="rect">
            <a:avLst/>
          </a:prstGeom>
          <a:noFill/>
          <a:ln>
            <a:noFill/>
          </a:ln>
        </p:spPr>
        <p:txBody>
          <a:bodyPr spcFirstLastPara="1" wrap="square" lIns="91425" tIns="45700" rIns="91425" bIns="45700" anchor="t" anchorCtr="0">
            <a:normAutofit fontScale="92500" lnSpcReduction="20000"/>
          </a:bodyPr>
          <a:lstStyle/>
          <a:p>
            <a:pPr marL="171450" lvl="0" indent="-223202" algn="l" rtl="0">
              <a:lnSpc>
                <a:spcPct val="90000"/>
              </a:lnSpc>
              <a:spcBef>
                <a:spcPts val="0"/>
              </a:spcBef>
              <a:spcAft>
                <a:spcPts val="0"/>
              </a:spcAft>
              <a:buClr>
                <a:schemeClr val="dk1"/>
              </a:buClr>
              <a:buSzPct val="100000"/>
              <a:buChar char="•"/>
            </a:pPr>
            <a:r>
              <a:rPr lang="en-US" sz="3800" b="1">
                <a:latin typeface="Source Sans Pro"/>
                <a:ea typeface="Source Sans Pro"/>
                <a:cs typeface="Source Sans Pro"/>
                <a:sym typeface="Source Sans Pro"/>
              </a:rPr>
              <a:t>How are Mallory Weis tears treated?</a:t>
            </a:r>
            <a:endParaRPr/>
          </a:p>
          <a:p>
            <a:pPr marL="171450" lvl="0" indent="-171450" algn="l" rtl="0">
              <a:lnSpc>
                <a:spcPct val="90000"/>
              </a:lnSpc>
              <a:spcBef>
                <a:spcPts val="750"/>
              </a:spcBef>
              <a:spcAft>
                <a:spcPts val="0"/>
              </a:spcAft>
              <a:buClr>
                <a:schemeClr val="dk1"/>
              </a:buClr>
              <a:buSzPct val="100000"/>
              <a:buChar char="•"/>
            </a:pPr>
            <a:r>
              <a:rPr lang="en-US" sz="2000">
                <a:latin typeface="Source Sans Pro"/>
                <a:ea typeface="Source Sans Pro"/>
                <a:cs typeface="Source Sans Pro"/>
                <a:sym typeface="Source Sans Pro"/>
              </a:rPr>
              <a:t>In most patients with Mallory Weiss tears, </a:t>
            </a:r>
            <a:r>
              <a:rPr lang="en-US" sz="2000">
                <a:solidFill>
                  <a:srgbClr val="FF0000"/>
                </a:solidFill>
                <a:latin typeface="Source Sans Pro"/>
                <a:ea typeface="Source Sans Pro"/>
                <a:cs typeface="Source Sans Pro"/>
                <a:sym typeface="Source Sans Pro"/>
              </a:rPr>
              <a:t>the bleeding stops on its own within 72 hours.</a:t>
            </a:r>
            <a:endParaRPr/>
          </a:p>
          <a:p>
            <a:pPr marL="171450" lvl="0" indent="-171450" algn="l" rtl="0">
              <a:lnSpc>
                <a:spcPct val="90000"/>
              </a:lnSpc>
              <a:spcBef>
                <a:spcPts val="750"/>
              </a:spcBef>
              <a:spcAft>
                <a:spcPts val="0"/>
              </a:spcAft>
              <a:buClr>
                <a:schemeClr val="dk1"/>
              </a:buClr>
              <a:buSzPct val="100000"/>
              <a:buChar char="•"/>
            </a:pPr>
            <a:r>
              <a:rPr lang="en-US" sz="2000">
                <a:latin typeface="Source Sans Pro"/>
                <a:ea typeface="Source Sans Pro"/>
                <a:cs typeface="Source Sans Pro"/>
                <a:sym typeface="Source Sans Pro"/>
              </a:rPr>
              <a:t>To help esophagus and stomach heal, prescribe medication to reduce stomach acid. The main types of acid reducers are:</a:t>
            </a:r>
            <a:endParaRPr/>
          </a:p>
          <a:p>
            <a:pPr marL="171450" lvl="0" indent="-171450" algn="l" rtl="0">
              <a:lnSpc>
                <a:spcPct val="90000"/>
              </a:lnSpc>
              <a:spcBef>
                <a:spcPts val="750"/>
              </a:spcBef>
              <a:spcAft>
                <a:spcPts val="0"/>
              </a:spcAft>
              <a:buClr>
                <a:schemeClr val="dk1"/>
              </a:buClr>
              <a:buSzPct val="100000"/>
              <a:buFont typeface="Arial"/>
              <a:buChar char="•"/>
            </a:pPr>
            <a:r>
              <a:rPr lang="en-US" sz="2000">
                <a:latin typeface="Source Sans Pro"/>
                <a:ea typeface="Source Sans Pro"/>
                <a:cs typeface="Source Sans Pro"/>
                <a:sym typeface="Source Sans Pro"/>
              </a:rPr>
              <a:t>H2-receptor blockers.</a:t>
            </a:r>
            <a:endParaRPr/>
          </a:p>
          <a:p>
            <a:pPr marL="171450" lvl="0" indent="-171450" algn="l" rtl="0">
              <a:lnSpc>
                <a:spcPct val="90000"/>
              </a:lnSpc>
              <a:spcBef>
                <a:spcPts val="750"/>
              </a:spcBef>
              <a:spcAft>
                <a:spcPts val="0"/>
              </a:spcAft>
              <a:buClr>
                <a:schemeClr val="dk1"/>
              </a:buClr>
              <a:buSzPct val="100000"/>
              <a:buFont typeface="Arial"/>
              <a:buChar char="•"/>
            </a:pPr>
            <a:r>
              <a:rPr lang="en-US" sz="2000">
                <a:latin typeface="Source Sans Pro"/>
                <a:ea typeface="Source Sans Pro"/>
                <a:cs typeface="Source Sans Pro"/>
                <a:sym typeface="Source Sans Pro"/>
              </a:rPr>
              <a:t>Proton pump inhibitors.</a:t>
            </a:r>
            <a:endParaRPr/>
          </a:p>
          <a:p>
            <a:pPr marL="171450" lvl="0" indent="-171450" algn="l" rtl="0">
              <a:lnSpc>
                <a:spcPct val="90000"/>
              </a:lnSpc>
              <a:spcBef>
                <a:spcPts val="750"/>
              </a:spcBef>
              <a:spcAft>
                <a:spcPts val="0"/>
              </a:spcAft>
              <a:buClr>
                <a:schemeClr val="dk1"/>
              </a:buClr>
              <a:buSzPct val="100000"/>
              <a:buFont typeface="Arial"/>
              <a:buChar char="•"/>
            </a:pPr>
            <a:r>
              <a:rPr lang="en-US" sz="2000">
                <a:latin typeface="Source Sans Pro"/>
                <a:ea typeface="Source Sans Pro"/>
                <a:cs typeface="Source Sans Pro"/>
                <a:sym typeface="Source Sans Pro"/>
              </a:rPr>
              <a:t>If a Mallory Weiss tear continues to bleed or stops bleeding then starts again, endoscopic treatments can help.</a:t>
            </a:r>
            <a:endParaRPr sz="1500"/>
          </a:p>
        </p:txBody>
      </p:sp>
      <p:sp>
        <p:nvSpPr>
          <p:cNvPr id="1575" name="Google Shape;1575;p90"/>
          <p:cNvSpPr/>
          <p:nvPr/>
        </p:nvSpPr>
        <p:spPr>
          <a:xfrm rot="10800000" flipH="1">
            <a:off x="0" y="4800580"/>
            <a:ext cx="9144000" cy="342600"/>
          </a:xfrm>
          <a:prstGeom prst="rect">
            <a:avLst/>
          </a:prstGeom>
          <a:gradFill>
            <a:gsLst>
              <a:gs pos="0">
                <a:schemeClr val="accent1"/>
              </a:gs>
              <a:gs pos="78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76" name="Google Shape;1576;p90"/>
          <p:cNvSpPr/>
          <p:nvPr/>
        </p:nvSpPr>
        <p:spPr>
          <a:xfrm flipH="1">
            <a:off x="3029099" y="4800599"/>
            <a:ext cx="6114900" cy="342600"/>
          </a:xfrm>
          <a:prstGeom prst="rect">
            <a:avLst/>
          </a:prstGeom>
          <a:gradFill>
            <a:gsLst>
              <a:gs pos="0">
                <a:srgbClr val="000000">
                  <a:alpha val="62745"/>
                </a:srgbClr>
              </a:gs>
              <a:gs pos="100000">
                <a:srgbClr val="2F5496"/>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2800"/>
              <a:buFont typeface="Palatino Linotype"/>
              <a:buNone/>
            </a:pPr>
            <a:r>
              <a:rPr lang="en-US"/>
              <a:t>Anatomical classification</a:t>
            </a:r>
            <a:endParaRPr/>
          </a:p>
          <a:p>
            <a:pPr marL="0" lvl="0" indent="0" algn="l" rtl="0">
              <a:lnSpc>
                <a:spcPct val="90000"/>
              </a:lnSpc>
              <a:spcBef>
                <a:spcPts val="0"/>
              </a:spcBef>
              <a:spcAft>
                <a:spcPts val="0"/>
              </a:spcAft>
              <a:buClr>
                <a:schemeClr val="dk1"/>
              </a:buClr>
              <a:buSzPts val="2800"/>
              <a:buFont typeface="Palatino Linotype"/>
              <a:buNone/>
            </a:pPr>
            <a:endParaRPr/>
          </a:p>
        </p:txBody>
      </p:sp>
      <p:graphicFrame>
        <p:nvGraphicFramePr>
          <p:cNvPr id="1034" name="Google Shape;1034;p35"/>
          <p:cNvGraphicFramePr/>
          <p:nvPr/>
        </p:nvGraphicFramePr>
        <p:xfrm>
          <a:off x="311700" y="888455"/>
          <a:ext cx="8208900" cy="3964389"/>
        </p:xfrm>
        <a:graphic>
          <a:graphicData uri="http://schemas.openxmlformats.org/drawingml/2006/table">
            <a:tbl>
              <a:tblPr firstRow="1" bandRow="1">
                <a:noFill/>
                <a:tableStyleId>{6184CB60-BC12-4012-8C88-AF92DB9F41BF}</a:tableStyleId>
              </a:tblPr>
              <a:tblGrid>
                <a:gridCol w="2736300"/>
                <a:gridCol w="2736300"/>
                <a:gridCol w="2736300"/>
              </a:tblGrid>
              <a:tr h="354400">
                <a:tc>
                  <a:txBody>
                    <a:bodyPr/>
                    <a:lstStyle/>
                    <a:p>
                      <a:pPr marL="0" marR="0" lvl="0" indent="0" algn="l" rtl="0">
                        <a:lnSpc>
                          <a:spcPct val="100000"/>
                        </a:lnSpc>
                        <a:spcBef>
                          <a:spcPts val="0"/>
                        </a:spcBef>
                        <a:spcAft>
                          <a:spcPts val="0"/>
                        </a:spcAft>
                        <a:buClr>
                          <a:schemeClr val="dk1"/>
                        </a:buClr>
                        <a:buSzPts val="1800"/>
                        <a:buFont typeface="Palatino Linotype"/>
                        <a:buNone/>
                      </a:pPr>
                      <a:r>
                        <a:rPr lang="en-US" sz="1800" u="none" strike="noStrike" cap="none"/>
                        <a:t>Esophagus causes</a:t>
                      </a:r>
                      <a:endParaRPr sz="1800" u="none" strike="noStrike" cap="none"/>
                    </a:p>
                  </a:txBody>
                  <a:tcPr marL="91450" marR="91450" marT="45725" marB="45725">
                    <a:solidFill>
                      <a:srgbClr val="A2C4C9"/>
                    </a:solidFill>
                  </a:tcPr>
                </a:tc>
                <a:tc>
                  <a:txBody>
                    <a:bodyPr/>
                    <a:lstStyle/>
                    <a:p>
                      <a:pPr marL="0" marR="0" lvl="0" indent="0" algn="l" rtl="0">
                        <a:lnSpc>
                          <a:spcPct val="100000"/>
                        </a:lnSpc>
                        <a:spcBef>
                          <a:spcPts val="0"/>
                        </a:spcBef>
                        <a:spcAft>
                          <a:spcPts val="0"/>
                        </a:spcAft>
                        <a:buClr>
                          <a:schemeClr val="dk1"/>
                        </a:buClr>
                        <a:buSzPts val="1800"/>
                        <a:buFont typeface="Palatino Linotype"/>
                        <a:buNone/>
                      </a:pPr>
                      <a:r>
                        <a:rPr lang="en-US" sz="1800" u="none" strike="noStrike" cap="none"/>
                        <a:t>Stomach causes</a:t>
                      </a:r>
                      <a:endParaRPr sz="1800" u="none" strike="noStrike" cap="none"/>
                    </a:p>
                  </a:txBody>
                  <a:tcPr marL="91450" marR="91450" marT="45725" marB="45725">
                    <a:solidFill>
                      <a:srgbClr val="A2C4C9"/>
                    </a:solidFill>
                  </a:tcPr>
                </a:tc>
                <a:tc>
                  <a:txBody>
                    <a:bodyPr/>
                    <a:lstStyle/>
                    <a:p>
                      <a:pPr marL="0" marR="0" lvl="0" indent="0" algn="l" rtl="0">
                        <a:lnSpc>
                          <a:spcPct val="100000"/>
                        </a:lnSpc>
                        <a:spcBef>
                          <a:spcPts val="0"/>
                        </a:spcBef>
                        <a:spcAft>
                          <a:spcPts val="0"/>
                        </a:spcAft>
                        <a:buClr>
                          <a:schemeClr val="dk1"/>
                        </a:buClr>
                        <a:buSzPts val="1800"/>
                        <a:buFont typeface="Palatino Linotype"/>
                        <a:buNone/>
                      </a:pPr>
                      <a:r>
                        <a:rPr lang="en-US" sz="1800" u="none" strike="noStrike" cap="none"/>
                        <a:t>Duodenum causes</a:t>
                      </a:r>
                      <a:endParaRPr sz="1800" u="none" strike="noStrike" cap="none"/>
                    </a:p>
                  </a:txBody>
                  <a:tcPr marL="91450" marR="91450" marT="45725" marB="45725">
                    <a:solidFill>
                      <a:srgbClr val="A2C4C9"/>
                    </a:solidFill>
                  </a:tcPr>
                </a:tc>
              </a:tr>
              <a:tr h="3337100">
                <a:tc>
                  <a:txBody>
                    <a:bodyPr/>
                    <a:lstStyle/>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Esophageal varices </a:t>
                      </a:r>
                      <a:r>
                        <a:rPr lang="en-US" sz="2000" b="1" u="none" strike="noStrike" cap="none">
                          <a:solidFill>
                            <a:srgbClr val="AB0042"/>
                          </a:solidFill>
                        </a:rPr>
                        <a:t>(the most common cause )</a:t>
                      </a:r>
                      <a:endParaRPr sz="1013">
                        <a:solidFill>
                          <a:schemeClr val="dk1"/>
                        </a:solidFill>
                      </a:endParaRPr>
                    </a:p>
                    <a:p>
                      <a:pPr marL="457200" lvl="0" indent="-355600" algn="l" rtl="0">
                        <a:spcBef>
                          <a:spcPts val="0"/>
                        </a:spcBef>
                        <a:spcAft>
                          <a:spcPts val="0"/>
                        </a:spcAft>
                        <a:buClr>
                          <a:schemeClr val="lt1"/>
                        </a:buClr>
                        <a:buSzPts val="2000"/>
                        <a:buChar char="•"/>
                      </a:pPr>
                      <a:r>
                        <a:rPr lang="en-US" sz="2000" b="1">
                          <a:solidFill>
                            <a:schemeClr val="dk1"/>
                          </a:solidFill>
                        </a:rPr>
                        <a:t>Mallory – weiss tear </a:t>
                      </a:r>
                      <a:r>
                        <a:rPr lang="en-US" sz="2000" b="1">
                          <a:solidFill>
                            <a:srgbClr val="AB0042"/>
                          </a:solidFill>
                        </a:rPr>
                        <a:t>(the most common cause )</a:t>
                      </a:r>
                      <a:endParaRPr sz="2000" b="1">
                        <a:solidFill>
                          <a:srgbClr val="AB0042"/>
                        </a:solidFill>
                      </a:endParaRPr>
                    </a:p>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Esophagitis </a:t>
                      </a:r>
                      <a:endParaRPr sz="1013" u="none" strike="noStrike" cap="none"/>
                    </a:p>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Esophageal cancer </a:t>
                      </a:r>
                      <a:endParaRPr sz="1013" u="none" strike="noStrike" cap="none"/>
                    </a:p>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Esophageal ulcer</a:t>
                      </a:r>
                      <a:endParaRPr sz="1013" u="none" strike="noStrike" cap="none"/>
                    </a:p>
                  </a:txBody>
                  <a:tcPr marL="91450" marR="91450" marT="45725" marB="45725">
                    <a:solidFill>
                      <a:srgbClr val="A2C4C9"/>
                    </a:solidFill>
                  </a:tcPr>
                </a:tc>
                <a:tc>
                  <a:txBody>
                    <a:bodyPr/>
                    <a:lstStyle/>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Gastric ulcer </a:t>
                      </a:r>
                      <a:r>
                        <a:rPr lang="en-US" sz="2000" b="1" u="none" strike="noStrike" cap="none">
                          <a:solidFill>
                            <a:srgbClr val="AB0042"/>
                          </a:solidFill>
                        </a:rPr>
                        <a:t>(the most common cause )</a:t>
                      </a:r>
                      <a:endParaRPr sz="2000" b="1" u="none" strike="noStrike" cap="none">
                        <a:solidFill>
                          <a:srgbClr val="AB0042"/>
                        </a:solidFill>
                      </a:endParaRPr>
                    </a:p>
                    <a:p>
                      <a:pPr marL="342900" marR="0" lvl="0" indent="-342900" algn="l" rtl="0">
                        <a:lnSpc>
                          <a:spcPct val="100000"/>
                        </a:lnSpc>
                        <a:spcBef>
                          <a:spcPts val="0"/>
                        </a:spcBef>
                        <a:spcAft>
                          <a:spcPts val="0"/>
                        </a:spcAft>
                        <a:buClr>
                          <a:srgbClr val="FFFFFF"/>
                        </a:buClr>
                        <a:buSzPts val="2000"/>
                        <a:buFont typeface="Arial"/>
                        <a:buChar char="•"/>
                      </a:pPr>
                      <a:r>
                        <a:rPr lang="en-US" sz="2000" b="1">
                          <a:solidFill>
                            <a:schemeClr val="dk1"/>
                          </a:solidFill>
                        </a:rPr>
                        <a:t>Gastric varices </a:t>
                      </a:r>
                      <a:r>
                        <a:rPr lang="en-US" sz="2000" b="1">
                          <a:solidFill>
                            <a:srgbClr val="AB0042"/>
                          </a:solidFill>
                        </a:rPr>
                        <a:t>(the most common cause )</a:t>
                      </a:r>
                      <a:endParaRPr sz="2000" b="1" u="none" strike="noStrike" cap="none"/>
                    </a:p>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Gastric cancer</a:t>
                      </a:r>
                      <a:endParaRPr sz="2000" b="1" u="none" strike="noStrike" cap="none"/>
                    </a:p>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Erosive Gastritis </a:t>
                      </a:r>
                      <a:r>
                        <a:rPr lang="en-US" sz="2000" b="1" u="none" strike="noStrike" cap="none">
                          <a:solidFill>
                            <a:srgbClr val="134F5C"/>
                          </a:solidFill>
                        </a:rPr>
                        <a:t>(Curling ulcer, Cushing ulcer)</a:t>
                      </a:r>
                      <a:r>
                        <a:rPr lang="en-US" sz="2000" b="1" u="none" strike="noStrike" cap="none"/>
                        <a:t> </a:t>
                      </a:r>
                      <a:endParaRPr sz="1013" u="none" strike="noStrike" cap="none"/>
                    </a:p>
                    <a:p>
                      <a:pPr marL="457200" marR="0" lvl="0" indent="0" algn="l" rtl="0">
                        <a:lnSpc>
                          <a:spcPct val="100000"/>
                        </a:lnSpc>
                        <a:spcBef>
                          <a:spcPts val="0"/>
                        </a:spcBef>
                        <a:spcAft>
                          <a:spcPts val="0"/>
                        </a:spcAft>
                        <a:buNone/>
                      </a:pPr>
                      <a:endParaRPr sz="1013" u="none" strike="noStrike" cap="none"/>
                    </a:p>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Dieulafoy’s lesion </a:t>
                      </a:r>
                      <a:endParaRPr sz="2000" b="1" u="none" strike="noStrike" cap="none"/>
                    </a:p>
                  </a:txBody>
                  <a:tcPr marL="91450" marR="91450" marT="45725" marB="45725">
                    <a:solidFill>
                      <a:srgbClr val="A2C4C9"/>
                    </a:solidFill>
                  </a:tcPr>
                </a:tc>
                <a:tc>
                  <a:txBody>
                    <a:bodyPr/>
                    <a:lstStyle/>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Duodenal ulcer </a:t>
                      </a:r>
                      <a:r>
                        <a:rPr lang="en-US" sz="2000" b="1" u="none" strike="noStrike" cap="none">
                          <a:solidFill>
                            <a:srgbClr val="AB0042"/>
                          </a:solidFill>
                        </a:rPr>
                        <a:t>(the most common cause )</a:t>
                      </a:r>
                      <a:endParaRPr sz="2000" b="1" u="none" strike="noStrike" cap="none">
                        <a:solidFill>
                          <a:srgbClr val="AB0042"/>
                        </a:solidFill>
                      </a:endParaRPr>
                    </a:p>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Aorto-enteric fistula </a:t>
                      </a:r>
                      <a:endParaRPr sz="1013" u="none" strike="noStrike" cap="none"/>
                    </a:p>
                    <a:p>
                      <a:pPr marL="342900" marR="0" lvl="0" indent="-342900" algn="l" rtl="0">
                        <a:lnSpc>
                          <a:spcPct val="100000"/>
                        </a:lnSpc>
                        <a:spcBef>
                          <a:spcPts val="0"/>
                        </a:spcBef>
                        <a:spcAft>
                          <a:spcPts val="0"/>
                        </a:spcAft>
                        <a:buClr>
                          <a:srgbClr val="FFFFFF"/>
                        </a:buClr>
                        <a:buSzPts val="2000"/>
                        <a:buFont typeface="Arial"/>
                        <a:buChar char="•"/>
                      </a:pPr>
                      <a:r>
                        <a:rPr lang="en-US" sz="2000" b="1" u="none" strike="noStrike" cap="none"/>
                        <a:t>(vascular malformation)                  </a:t>
                      </a:r>
                      <a:endParaRPr sz="1013" u="none" strike="noStrike" cap="none"/>
                    </a:p>
                  </a:txBody>
                  <a:tcPr marL="91450" marR="91450" marT="45725" marB="45725">
                    <a:solidFill>
                      <a:srgbClr val="A2C4C9"/>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chemeClr val="dk1"/>
              </a:buClr>
              <a:buSzPts val="2800"/>
              <a:buFont typeface="Palatino Linotype"/>
              <a:buNone/>
            </a:pPr>
            <a:r>
              <a:rPr lang="en-US"/>
              <a:t>Non variceal or Variceal </a:t>
            </a:r>
            <a:endParaRPr/>
          </a:p>
        </p:txBody>
      </p:sp>
      <p:graphicFrame>
        <p:nvGraphicFramePr>
          <p:cNvPr id="1040" name="Google Shape;1040;p36"/>
          <p:cNvGraphicFramePr/>
          <p:nvPr/>
        </p:nvGraphicFramePr>
        <p:xfrm>
          <a:off x="311706" y="1017735"/>
          <a:ext cx="3776600" cy="572700"/>
        </p:xfrm>
        <a:graphic>
          <a:graphicData uri="http://schemas.openxmlformats.org/drawingml/2006/table">
            <a:tbl>
              <a:tblPr>
                <a:noFill/>
                <a:tableStyleId>{7A989E72-F03D-4E9F-86AF-9932A35BD190}</a:tableStyleId>
              </a:tblPr>
              <a:tblGrid>
                <a:gridCol w="3776600"/>
              </a:tblGrid>
              <a:tr h="572700">
                <a:tc>
                  <a:txBody>
                    <a:bodyPr/>
                    <a:lstStyle/>
                    <a:p>
                      <a:pPr marL="0" marR="0" lvl="0" indent="0" algn="l" rtl="0">
                        <a:lnSpc>
                          <a:spcPct val="100000"/>
                        </a:lnSpc>
                        <a:spcBef>
                          <a:spcPts val="0"/>
                        </a:spcBef>
                        <a:spcAft>
                          <a:spcPts val="0"/>
                        </a:spcAft>
                        <a:buClr>
                          <a:schemeClr val="dk1"/>
                        </a:buClr>
                        <a:buSzPts val="2000"/>
                        <a:buFont typeface="Palatino Linotype"/>
                        <a:buNone/>
                      </a:pPr>
                      <a:r>
                        <a:rPr lang="en-US" sz="2000" u="none" strike="noStrike" cap="none"/>
                        <a:t> (non variceal ) 80%</a:t>
                      </a:r>
                      <a:endParaRPr sz="2000" u="none" strike="noStrike" cap="none"/>
                    </a:p>
                  </a:txBody>
                  <a:tcPr marL="91425" marR="91425" marT="91425" marB="91425">
                    <a:solidFill>
                      <a:srgbClr val="00B050">
                        <a:alpha val="23530"/>
                      </a:srgbClr>
                    </a:solidFill>
                  </a:tcPr>
                </a:tc>
              </a:tr>
            </a:tbl>
          </a:graphicData>
        </a:graphic>
      </p:graphicFrame>
      <p:graphicFrame>
        <p:nvGraphicFramePr>
          <p:cNvPr id="1041" name="Google Shape;1041;p36"/>
          <p:cNvGraphicFramePr/>
          <p:nvPr/>
        </p:nvGraphicFramePr>
        <p:xfrm>
          <a:off x="311700" y="1727100"/>
          <a:ext cx="3776600" cy="2813100"/>
        </p:xfrm>
        <a:graphic>
          <a:graphicData uri="http://schemas.openxmlformats.org/drawingml/2006/table">
            <a:tbl>
              <a:tblPr>
                <a:noFill/>
                <a:tableStyleId>{7A989E72-F03D-4E9F-86AF-9932A35BD190}</a:tableStyleId>
              </a:tblPr>
              <a:tblGrid>
                <a:gridCol w="3776600"/>
              </a:tblGrid>
              <a:tr h="2813100">
                <a:tc>
                  <a:txBody>
                    <a:bodyPr/>
                    <a:lstStyle/>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Peptic ulcer disease 30-50%</a:t>
                      </a:r>
                      <a:endParaRPr sz="1800" u="none" strike="noStrike" cap="none"/>
                    </a:p>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 Mallory-Weiss tears 15-20% </a:t>
                      </a:r>
                      <a:endParaRPr sz="1800" u="none" strike="noStrike" cap="none"/>
                    </a:p>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Erosive Gastritis or duodenitis 10- 15%</a:t>
                      </a:r>
                      <a:endParaRPr sz="1800" u="none" strike="noStrike" cap="none"/>
                    </a:p>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 Esophagitis 5-10% </a:t>
                      </a:r>
                      <a:endParaRPr sz="1800" u="none" strike="noStrike" cap="none"/>
                    </a:p>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Arteriovenous malformations 5%</a:t>
                      </a:r>
                      <a:endParaRPr sz="1800" u="none" strike="noStrike" cap="none"/>
                    </a:p>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 Tumors 2%</a:t>
                      </a:r>
                      <a:endParaRPr sz="1800" u="none" strike="noStrike" cap="none"/>
                    </a:p>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 Other 5%</a:t>
                      </a:r>
                      <a:endParaRPr sz="1800" u="none" strike="noStrike" cap="none"/>
                    </a:p>
                  </a:txBody>
                  <a:tcPr marL="91425" marR="91425" marT="91425" marB="91425">
                    <a:solidFill>
                      <a:srgbClr val="00B050">
                        <a:alpha val="26670"/>
                      </a:srgbClr>
                    </a:solidFill>
                  </a:tcPr>
                </a:tc>
              </a:tr>
            </a:tbl>
          </a:graphicData>
        </a:graphic>
      </p:graphicFrame>
      <p:graphicFrame>
        <p:nvGraphicFramePr>
          <p:cNvPr id="1042" name="Google Shape;1042;p36"/>
          <p:cNvGraphicFramePr/>
          <p:nvPr/>
        </p:nvGraphicFramePr>
        <p:xfrm>
          <a:off x="4414900" y="1017725"/>
          <a:ext cx="3776600" cy="572700"/>
        </p:xfrm>
        <a:graphic>
          <a:graphicData uri="http://schemas.openxmlformats.org/drawingml/2006/table">
            <a:tbl>
              <a:tblPr>
                <a:noFill/>
                <a:tableStyleId>{7A989E72-F03D-4E9F-86AF-9932A35BD190}</a:tableStyleId>
              </a:tblPr>
              <a:tblGrid>
                <a:gridCol w="3776600"/>
              </a:tblGrid>
              <a:tr h="572700">
                <a:tc>
                  <a:txBody>
                    <a:bodyPr/>
                    <a:lstStyle/>
                    <a:p>
                      <a:pPr marL="0" marR="0" lvl="0" indent="0" algn="l" rtl="0">
                        <a:lnSpc>
                          <a:spcPct val="100000"/>
                        </a:lnSpc>
                        <a:spcBef>
                          <a:spcPts val="0"/>
                        </a:spcBef>
                        <a:spcAft>
                          <a:spcPts val="0"/>
                        </a:spcAft>
                        <a:buClr>
                          <a:schemeClr val="dk1"/>
                        </a:buClr>
                        <a:buSzPts val="2000"/>
                        <a:buFont typeface="Palatino Linotype"/>
                        <a:buNone/>
                      </a:pPr>
                      <a:r>
                        <a:rPr lang="en-US" sz="2000" u="none" strike="noStrike" cap="none"/>
                        <a:t> (variceal ) 20%</a:t>
                      </a:r>
                      <a:endParaRPr sz="2000" u="none" strike="noStrike" cap="none"/>
                    </a:p>
                  </a:txBody>
                  <a:tcPr marL="91425" marR="91425" marT="91425" marB="91425">
                    <a:solidFill>
                      <a:srgbClr val="00B050">
                        <a:alpha val="74510"/>
                      </a:srgbClr>
                    </a:solidFill>
                  </a:tcPr>
                </a:tc>
              </a:tr>
            </a:tbl>
          </a:graphicData>
        </a:graphic>
      </p:graphicFrame>
      <p:graphicFrame>
        <p:nvGraphicFramePr>
          <p:cNvPr id="1043" name="Google Shape;1043;p36"/>
          <p:cNvGraphicFramePr/>
          <p:nvPr/>
        </p:nvGraphicFramePr>
        <p:xfrm>
          <a:off x="4414900" y="1727100"/>
          <a:ext cx="3776600" cy="2813100"/>
        </p:xfrm>
        <a:graphic>
          <a:graphicData uri="http://schemas.openxmlformats.org/drawingml/2006/table">
            <a:tbl>
              <a:tblPr>
                <a:noFill/>
                <a:tableStyleId>{7A989E72-F03D-4E9F-86AF-9932A35BD190}</a:tableStyleId>
              </a:tblPr>
              <a:tblGrid>
                <a:gridCol w="3776600"/>
              </a:tblGrid>
              <a:tr h="2813100">
                <a:tc>
                  <a:txBody>
                    <a:bodyPr/>
                    <a:lstStyle/>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Gastroesophageal varices &gt;90%</a:t>
                      </a:r>
                      <a:endParaRPr sz="1800" u="none" strike="noStrike" cap="none"/>
                    </a:p>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 Hypertensive portal gastropathy &lt;5% </a:t>
                      </a:r>
                      <a:endParaRPr sz="1800" u="none" strike="noStrike" cap="none"/>
                    </a:p>
                    <a:p>
                      <a:pPr marL="457200" marR="0" lvl="0" indent="-342900" algn="l" rtl="0">
                        <a:lnSpc>
                          <a:spcPct val="100000"/>
                        </a:lnSpc>
                        <a:spcBef>
                          <a:spcPts val="0"/>
                        </a:spcBef>
                        <a:spcAft>
                          <a:spcPts val="0"/>
                        </a:spcAft>
                        <a:buClr>
                          <a:schemeClr val="dk1"/>
                        </a:buClr>
                        <a:buSzPts val="1800"/>
                        <a:buFont typeface="Palatino Linotype"/>
                        <a:buChar char="●"/>
                      </a:pPr>
                      <a:r>
                        <a:rPr lang="en-US" sz="1800" u="none" strike="noStrike" cap="none"/>
                        <a:t> Isolated gastric varices Rare</a:t>
                      </a:r>
                      <a:endParaRPr sz="1800" u="none" strike="noStrike" cap="none"/>
                    </a:p>
                  </a:txBody>
                  <a:tcPr marL="91425" marR="91425" marT="91425" marB="91425">
                    <a:solidFill>
                      <a:srgbClr val="00B050">
                        <a:alpha val="62750"/>
                      </a:srgb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9F9F8"/>
            </a:gs>
            <a:gs pos="100000">
              <a:srgbClr val="D6D4D0"/>
            </a:gs>
          </a:gsLst>
          <a:path path="circle">
            <a:fillToRect l="50000" t="50000" r="50000" b="50000"/>
          </a:path>
          <a:tileRect/>
        </a:gradFill>
        <a:effectLst/>
      </p:bgPr>
    </p:bg>
    <p:spTree>
      <p:nvGrpSpPr>
        <p:cNvPr id="1" name="Shape 1047"/>
        <p:cNvGrpSpPr/>
        <p:nvPr/>
      </p:nvGrpSpPr>
      <p:grpSpPr>
        <a:xfrm>
          <a:off x="0" y="0"/>
          <a:ext cx="0" cy="0"/>
          <a:chOff x="0" y="0"/>
          <a:chExt cx="0" cy="0"/>
        </a:xfrm>
      </p:grpSpPr>
      <p:sp>
        <p:nvSpPr>
          <p:cNvPr id="1048" name="Google Shape;1048;p37"/>
          <p:cNvSpPr/>
          <p:nvPr/>
        </p:nvSpPr>
        <p:spPr>
          <a:xfrm>
            <a:off x="0" y="1511799"/>
            <a:ext cx="9144000" cy="3089100"/>
          </a:xfrm>
          <a:prstGeom prst="rect">
            <a:avLst/>
          </a:prstGeom>
          <a:gradFill>
            <a:gsLst>
              <a:gs pos="0">
                <a:srgbClr val="EDEBE7">
                  <a:alpha val="0"/>
                </a:srgbClr>
              </a:gs>
              <a:gs pos="100000">
                <a:schemeClr val="lt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9" name="Google Shape;1049;p37"/>
          <p:cNvPicPr preferRelativeResize="0"/>
          <p:nvPr/>
        </p:nvPicPr>
        <p:blipFill rotWithShape="1">
          <a:blip r:embed="rId3">
            <a:alphaModFix/>
          </a:blip>
          <a:srcRect t="2770" b="-2770"/>
          <a:stretch/>
        </p:blipFill>
        <p:spPr>
          <a:xfrm>
            <a:off x="0" y="4601718"/>
            <a:ext cx="9144000" cy="557212"/>
          </a:xfrm>
          <a:prstGeom prst="rect">
            <a:avLst/>
          </a:prstGeom>
          <a:noFill/>
          <a:ln>
            <a:noFill/>
          </a:ln>
        </p:spPr>
      </p:pic>
      <p:cxnSp>
        <p:nvCxnSpPr>
          <p:cNvPr id="1050" name="Google Shape;1050;p37"/>
          <p:cNvCxnSpPr/>
          <p:nvPr/>
        </p:nvCxnSpPr>
        <p:spPr>
          <a:xfrm>
            <a:off x="0" y="4606278"/>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1051" name="Google Shape;1051;p37"/>
          <p:cNvCxnSpPr/>
          <p:nvPr/>
        </p:nvCxnSpPr>
        <p:spPr>
          <a:xfrm>
            <a:off x="1028765" y="599229"/>
            <a:ext cx="0" cy="800400"/>
          </a:xfrm>
          <a:prstGeom prst="straightConnector1">
            <a:avLst/>
          </a:prstGeom>
          <a:noFill/>
          <a:ln w="38100" cap="flat" cmpd="sng">
            <a:solidFill>
              <a:schemeClr val="accent1"/>
            </a:solidFill>
            <a:prstDash val="solid"/>
            <a:round/>
            <a:headEnd type="none" w="sm" len="sm"/>
            <a:tailEnd type="none" w="sm" len="sm"/>
          </a:ln>
        </p:spPr>
      </p:cxnSp>
      <p:sp>
        <p:nvSpPr>
          <p:cNvPr id="1052" name="Google Shape;1052;p37"/>
          <p:cNvSpPr/>
          <p:nvPr/>
        </p:nvSpPr>
        <p:spPr>
          <a:xfrm>
            <a:off x="1" y="0"/>
            <a:ext cx="9143700" cy="5143500"/>
          </a:xfrm>
          <a:prstGeom prst="rect">
            <a:avLst/>
          </a:prstGeom>
          <a:gradFill>
            <a:gsLst>
              <a:gs pos="0">
                <a:srgbClr val="F9F9F8"/>
              </a:gs>
              <a:gs pos="100000">
                <a:srgbClr val="D6D4D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3" name="Google Shape;1053;p37"/>
          <p:cNvSpPr/>
          <p:nvPr/>
        </p:nvSpPr>
        <p:spPr>
          <a:xfrm>
            <a:off x="0" y="1514607"/>
            <a:ext cx="9144000" cy="3079500"/>
          </a:xfrm>
          <a:prstGeom prst="rect">
            <a:avLst/>
          </a:prstGeom>
          <a:gradFill>
            <a:gsLst>
              <a:gs pos="0">
                <a:srgbClr val="EDEBE7">
                  <a:alpha val="0"/>
                </a:srgbClr>
              </a:gs>
              <a:gs pos="100000">
                <a:schemeClr val="lt2"/>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4" name="Google Shape;1054;p37"/>
          <p:cNvSpPr txBox="1"/>
          <p:nvPr/>
        </p:nvSpPr>
        <p:spPr>
          <a:xfrm>
            <a:off x="1088684" y="1727285"/>
            <a:ext cx="2454000" cy="2005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dk1"/>
                </a:solidFill>
                <a:latin typeface="Palatino Linotype"/>
                <a:ea typeface="Palatino Linotype"/>
                <a:cs typeface="Palatino Linotype"/>
                <a:sym typeface="Palatino Linotype"/>
              </a:rPr>
              <a:t>The summary of previous classification, the most common causes are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600"/>
              </a:spcAft>
              <a:buClr>
                <a:srgbClr val="000000"/>
              </a:buClr>
              <a:buSzPts val="2200"/>
              <a:buFont typeface="Arial"/>
              <a:buNone/>
            </a:pPr>
            <a:endParaRPr sz="2200" b="0" i="0" u="none" strike="noStrike" cap="none">
              <a:solidFill>
                <a:schemeClr val="dk1"/>
              </a:solidFill>
              <a:latin typeface="Palatino Linotype"/>
              <a:ea typeface="Palatino Linotype"/>
              <a:cs typeface="Palatino Linotype"/>
              <a:sym typeface="Palatino Linotype"/>
            </a:endParaRPr>
          </a:p>
        </p:txBody>
      </p:sp>
      <p:cxnSp>
        <p:nvCxnSpPr>
          <p:cNvPr id="1055" name="Google Shape;1055;p37"/>
          <p:cNvCxnSpPr/>
          <p:nvPr/>
        </p:nvCxnSpPr>
        <p:spPr>
          <a:xfrm>
            <a:off x="1088684" y="1609906"/>
            <a:ext cx="2454000" cy="0"/>
          </a:xfrm>
          <a:prstGeom prst="straightConnector1">
            <a:avLst/>
          </a:prstGeom>
          <a:noFill/>
          <a:ln w="31750" cap="flat" cmpd="sng">
            <a:solidFill>
              <a:schemeClr val="accent1"/>
            </a:solidFill>
            <a:prstDash val="solid"/>
            <a:round/>
            <a:headEnd type="none" w="sm" len="sm"/>
            <a:tailEnd type="none" w="sm" len="sm"/>
          </a:ln>
        </p:spPr>
      </p:cxnSp>
      <p:sp>
        <p:nvSpPr>
          <p:cNvPr id="1056" name="Google Shape;1056;p37"/>
          <p:cNvSpPr txBox="1"/>
          <p:nvPr/>
        </p:nvSpPr>
        <p:spPr>
          <a:xfrm>
            <a:off x="1088685" y="2341872"/>
            <a:ext cx="2647500" cy="7869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dk1"/>
              </a:solidFill>
              <a:latin typeface="Palatino Linotype"/>
              <a:ea typeface="Palatino Linotype"/>
              <a:cs typeface="Palatino Linotype"/>
              <a:sym typeface="Palatino Linotype"/>
            </a:endParaRPr>
          </a:p>
        </p:txBody>
      </p:sp>
      <p:cxnSp>
        <p:nvCxnSpPr>
          <p:cNvPr id="1057" name="Google Shape;1057;p37"/>
          <p:cNvCxnSpPr/>
          <p:nvPr/>
        </p:nvCxnSpPr>
        <p:spPr>
          <a:xfrm>
            <a:off x="0" y="4596309"/>
            <a:ext cx="9144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58" name="Google Shape;1058;p37"/>
          <p:cNvPicPr preferRelativeResize="0"/>
          <p:nvPr/>
        </p:nvPicPr>
        <p:blipFill rotWithShape="1">
          <a:blip r:embed="rId3">
            <a:alphaModFix/>
          </a:blip>
          <a:srcRect t="2770" b="-2770"/>
          <a:stretch/>
        </p:blipFill>
        <p:spPr>
          <a:xfrm>
            <a:off x="0" y="4601718"/>
            <a:ext cx="9144000" cy="557212"/>
          </a:xfrm>
          <a:prstGeom prst="rect">
            <a:avLst/>
          </a:prstGeom>
          <a:noFill/>
          <a:ln>
            <a:noFill/>
          </a:ln>
        </p:spPr>
      </p:pic>
      <p:grpSp>
        <p:nvGrpSpPr>
          <p:cNvPr id="1059" name="Google Shape;1059;p37"/>
          <p:cNvGrpSpPr/>
          <p:nvPr/>
        </p:nvGrpSpPr>
        <p:grpSpPr>
          <a:xfrm>
            <a:off x="3856424" y="602878"/>
            <a:ext cx="5287500" cy="3476976"/>
            <a:chOff x="-10" y="422"/>
            <a:chExt cx="5287500" cy="3476976"/>
          </a:xfrm>
        </p:grpSpPr>
        <p:cxnSp>
          <p:nvCxnSpPr>
            <p:cNvPr id="1060" name="Google Shape;1060;p37"/>
            <p:cNvCxnSpPr/>
            <p:nvPr/>
          </p:nvCxnSpPr>
          <p:spPr>
            <a:xfrm>
              <a:off x="0" y="424"/>
              <a:ext cx="4435200" cy="0"/>
            </a:xfrm>
            <a:prstGeom prst="straightConnector1">
              <a:avLst/>
            </a:prstGeom>
            <a:gradFill>
              <a:gsLst>
                <a:gs pos="0">
                  <a:srgbClr val="E4B341"/>
                </a:gs>
                <a:gs pos="69000">
                  <a:srgbClr val="D29D16"/>
                </a:gs>
                <a:gs pos="100000">
                  <a:srgbClr val="C79414"/>
                </a:gs>
              </a:gsLst>
              <a:lin ang="5400012" scaled="0"/>
            </a:gradFill>
            <a:ln w="9525" cap="flat" cmpd="sng">
              <a:solidFill>
                <a:srgbClr val="DBAB33"/>
              </a:solidFill>
              <a:prstDash val="solid"/>
              <a:round/>
              <a:headEnd type="none" w="sm" len="sm"/>
              <a:tailEnd type="none" w="sm" len="sm"/>
            </a:ln>
          </p:spPr>
        </p:cxnSp>
        <p:sp>
          <p:nvSpPr>
            <p:cNvPr id="1061" name="Google Shape;1061;p37"/>
            <p:cNvSpPr/>
            <p:nvPr/>
          </p:nvSpPr>
          <p:spPr>
            <a:xfrm>
              <a:off x="0" y="424"/>
              <a:ext cx="4435200" cy="69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37"/>
            <p:cNvSpPr txBox="1"/>
            <p:nvPr/>
          </p:nvSpPr>
          <p:spPr>
            <a:xfrm>
              <a:off x="-10" y="422"/>
              <a:ext cx="5287500" cy="4818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Peptic ulcer diasease  (62%)</a:t>
              </a:r>
              <a:endParaRPr sz="1400" b="0" i="0" u="none" strike="noStrike" cap="none">
                <a:solidFill>
                  <a:srgbClr val="000000"/>
                </a:solidFill>
                <a:latin typeface="Arial"/>
                <a:ea typeface="Arial"/>
                <a:cs typeface="Arial"/>
                <a:sym typeface="Arial"/>
              </a:endParaRPr>
            </a:p>
          </p:txBody>
        </p:sp>
        <p:cxnSp>
          <p:nvCxnSpPr>
            <p:cNvPr id="1063" name="Google Shape;1063;p37"/>
            <p:cNvCxnSpPr/>
            <p:nvPr/>
          </p:nvCxnSpPr>
          <p:spPr>
            <a:xfrm>
              <a:off x="0" y="695817"/>
              <a:ext cx="4435200" cy="0"/>
            </a:xfrm>
            <a:prstGeom prst="straightConnector1">
              <a:avLst/>
            </a:prstGeom>
            <a:gradFill>
              <a:gsLst>
                <a:gs pos="0">
                  <a:srgbClr val="E2A53D"/>
                </a:gs>
                <a:gs pos="69000">
                  <a:srgbClr val="D18D0F"/>
                </a:gs>
                <a:gs pos="100000">
                  <a:srgbClr val="C5850F"/>
                </a:gs>
              </a:gsLst>
              <a:lin ang="5400012" scaled="0"/>
            </a:gradFill>
            <a:ln w="9525" cap="flat" cmpd="sng">
              <a:solidFill>
                <a:srgbClr val="D99C2D"/>
              </a:solidFill>
              <a:prstDash val="solid"/>
              <a:round/>
              <a:headEnd type="none" w="sm" len="sm"/>
              <a:tailEnd type="none" w="sm" len="sm"/>
            </a:ln>
          </p:spPr>
        </p:cxnSp>
        <p:sp>
          <p:nvSpPr>
            <p:cNvPr id="1064" name="Google Shape;1064;p37"/>
            <p:cNvSpPr/>
            <p:nvPr/>
          </p:nvSpPr>
          <p:spPr>
            <a:xfrm>
              <a:off x="0" y="695817"/>
              <a:ext cx="4435200" cy="69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65" name="Google Shape;1065;p37"/>
            <p:cNvCxnSpPr/>
            <p:nvPr/>
          </p:nvCxnSpPr>
          <p:spPr>
            <a:xfrm>
              <a:off x="0" y="1391211"/>
              <a:ext cx="4435200" cy="0"/>
            </a:xfrm>
            <a:prstGeom prst="straightConnector1">
              <a:avLst/>
            </a:prstGeom>
            <a:gradFill>
              <a:gsLst>
                <a:gs pos="0">
                  <a:srgbClr val="E29438"/>
                </a:gs>
                <a:gs pos="69000">
                  <a:srgbClr val="D17C09"/>
                </a:gs>
                <a:gs pos="100000">
                  <a:srgbClr val="C57509"/>
                </a:gs>
              </a:gsLst>
              <a:lin ang="5400012" scaled="0"/>
            </a:gradFill>
            <a:ln w="9525" cap="flat" cmpd="sng">
              <a:solidFill>
                <a:srgbClr val="D88C27"/>
              </a:solidFill>
              <a:prstDash val="solid"/>
              <a:round/>
              <a:headEnd type="none" w="sm" len="sm"/>
              <a:tailEnd type="none" w="sm" len="sm"/>
            </a:ln>
          </p:spPr>
        </p:cxnSp>
        <p:sp>
          <p:nvSpPr>
            <p:cNvPr id="1066" name="Google Shape;1066;p37"/>
            <p:cNvSpPr/>
            <p:nvPr/>
          </p:nvSpPr>
          <p:spPr>
            <a:xfrm>
              <a:off x="0" y="1391211"/>
              <a:ext cx="4435200" cy="69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67" name="Google Shape;1067;p37"/>
            <p:cNvCxnSpPr/>
            <p:nvPr/>
          </p:nvCxnSpPr>
          <p:spPr>
            <a:xfrm>
              <a:off x="0" y="2086604"/>
              <a:ext cx="4435200" cy="0"/>
            </a:xfrm>
            <a:prstGeom prst="straightConnector1">
              <a:avLst/>
            </a:prstGeom>
            <a:gradFill>
              <a:gsLst>
                <a:gs pos="0">
                  <a:srgbClr val="DD8338"/>
                </a:gs>
                <a:gs pos="69000">
                  <a:srgbClr val="CE6908"/>
                </a:gs>
                <a:gs pos="100000">
                  <a:srgbClr val="C36308"/>
                </a:gs>
              </a:gsLst>
              <a:lin ang="5400012" scaled="0"/>
            </a:gradFill>
            <a:ln w="9525" cap="flat" cmpd="sng">
              <a:solidFill>
                <a:srgbClr val="D47B25"/>
              </a:solidFill>
              <a:prstDash val="solid"/>
              <a:round/>
              <a:headEnd type="none" w="sm" len="sm"/>
              <a:tailEnd type="none" w="sm" len="sm"/>
            </a:ln>
          </p:spPr>
        </p:cxnSp>
        <p:sp>
          <p:nvSpPr>
            <p:cNvPr id="1068" name="Google Shape;1068;p37"/>
            <p:cNvSpPr/>
            <p:nvPr/>
          </p:nvSpPr>
          <p:spPr>
            <a:xfrm>
              <a:off x="0" y="2086604"/>
              <a:ext cx="4435200" cy="69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37"/>
            <p:cNvSpPr txBox="1"/>
            <p:nvPr/>
          </p:nvSpPr>
          <p:spPr>
            <a:xfrm>
              <a:off x="0" y="2086604"/>
              <a:ext cx="4435200" cy="6954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Esophageal varices (6%)</a:t>
              </a:r>
              <a:endParaRPr sz="1400" b="0" i="0" u="none" strike="noStrike" cap="none">
                <a:solidFill>
                  <a:srgbClr val="000000"/>
                </a:solidFill>
                <a:latin typeface="Arial"/>
                <a:ea typeface="Arial"/>
                <a:cs typeface="Arial"/>
                <a:sym typeface="Arial"/>
              </a:endParaRPr>
            </a:p>
          </p:txBody>
        </p:sp>
        <p:cxnSp>
          <p:nvCxnSpPr>
            <p:cNvPr id="1070" name="Google Shape;1070;p37"/>
            <p:cNvCxnSpPr/>
            <p:nvPr/>
          </p:nvCxnSpPr>
          <p:spPr>
            <a:xfrm>
              <a:off x="0" y="2781998"/>
              <a:ext cx="4435200" cy="0"/>
            </a:xfrm>
            <a:prstGeom prst="straightConnector1">
              <a:avLst/>
            </a:prstGeom>
            <a:gradFill>
              <a:gsLst>
                <a:gs pos="0">
                  <a:srgbClr val="D87536"/>
                </a:gs>
                <a:gs pos="69000">
                  <a:srgbClr val="C95907"/>
                </a:gs>
                <a:gs pos="100000">
                  <a:srgbClr val="BD5407"/>
                </a:gs>
              </a:gsLst>
              <a:lin ang="5400012" scaled="0"/>
            </a:gradFill>
            <a:ln w="9525" cap="flat" cmpd="sng">
              <a:solidFill>
                <a:srgbClr val="CF6C23"/>
              </a:solidFill>
              <a:prstDash val="solid"/>
              <a:round/>
              <a:headEnd type="none" w="sm" len="sm"/>
              <a:tailEnd type="none" w="sm" len="sm"/>
            </a:ln>
          </p:spPr>
        </p:cxnSp>
        <p:sp>
          <p:nvSpPr>
            <p:cNvPr id="1071" name="Google Shape;1071;p37"/>
            <p:cNvSpPr/>
            <p:nvPr/>
          </p:nvSpPr>
          <p:spPr>
            <a:xfrm>
              <a:off x="0" y="2781998"/>
              <a:ext cx="4435200" cy="69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37"/>
            <p:cNvSpPr txBox="1"/>
            <p:nvPr/>
          </p:nvSpPr>
          <p:spPr>
            <a:xfrm>
              <a:off x="0" y="2781998"/>
              <a:ext cx="4435200" cy="6954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Mallory – weiss tear ( 4%)</a:t>
              </a:r>
              <a:endParaRPr sz="1400" b="0" i="0" u="none" strike="noStrike" cap="none">
                <a:solidFill>
                  <a:srgbClr val="000000"/>
                </a:solidFill>
                <a:latin typeface="Arial"/>
                <a:ea typeface="Arial"/>
                <a:cs typeface="Arial"/>
                <a:sym typeface="Arial"/>
              </a:endParaRPr>
            </a:p>
          </p:txBody>
        </p:sp>
      </p:grpSp>
      <p:sp>
        <p:nvSpPr>
          <p:cNvPr id="1073" name="Google Shape;1073;p37"/>
          <p:cNvSpPr txBox="1"/>
          <p:nvPr/>
        </p:nvSpPr>
        <p:spPr>
          <a:xfrm>
            <a:off x="3856425" y="1399633"/>
            <a:ext cx="4435200" cy="12894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Gastric Erosive Ulcer (</a:t>
            </a:r>
            <a:r>
              <a:rPr lang="en-US" sz="2700"/>
              <a:t>10</a:t>
            </a:r>
            <a:r>
              <a:rPr lang="en-US" sz="2700" b="0" i="0" u="none" strike="noStrike" cap="none">
                <a:solidFill>
                  <a:srgbClr val="000000"/>
                </a:solidFill>
                <a:latin typeface="Arial"/>
                <a:ea typeface="Arial"/>
                <a:cs typeface="Arial"/>
                <a:sym typeface="Arial"/>
              </a:rPr>
              <a:t>%)</a:t>
            </a:r>
            <a:endParaRPr sz="27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700"/>
              <a:buFont typeface="Arial"/>
              <a:buNone/>
            </a:pPr>
            <a:endParaRPr sz="2700"/>
          </a:p>
          <a:p>
            <a:pPr marL="0" marR="0" lvl="0" indent="0" algn="l" rtl="0">
              <a:lnSpc>
                <a:spcPct val="90000"/>
              </a:lnSpc>
              <a:spcBef>
                <a:spcPts val="0"/>
              </a:spcBef>
              <a:spcAft>
                <a:spcPts val="0"/>
              </a:spcAft>
              <a:buClr>
                <a:srgbClr val="000000"/>
              </a:buClr>
              <a:buSzPts val="2700"/>
              <a:buFont typeface="Arial"/>
              <a:buNone/>
            </a:pPr>
            <a:r>
              <a:rPr lang="en-US" sz="2700"/>
              <a:t>Osephagaitis (8)</a:t>
            </a:r>
            <a:endParaRPr sz="2700"/>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3013</Words>
  <Application>Microsoft Office PowerPoint</Application>
  <PresentationFormat>On-screen Show (16:9)</PresentationFormat>
  <Paragraphs>353</Paragraphs>
  <Slides>61</Slides>
  <Notes>61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Gallery</vt:lpstr>
      <vt:lpstr>Office Theme</vt:lpstr>
      <vt:lpstr>Upper GI Bleeding supervised by:- Dr Saad Azwai  prepared by:-Rokayah khanazrah Leena Mahmoud Dania Tarawneh</vt:lpstr>
      <vt:lpstr>What is the defenition of UGIB? </vt:lpstr>
      <vt:lpstr>PowerPoint Presentation</vt:lpstr>
      <vt:lpstr>PowerPoint Presentation</vt:lpstr>
      <vt:lpstr>PowerPoint Presentation</vt:lpstr>
      <vt:lpstr>Classification of causes of UGIB </vt:lpstr>
      <vt:lpstr>Anatomical classification </vt:lpstr>
      <vt:lpstr>Non variceal or Variceal </vt:lpstr>
      <vt:lpstr>PowerPoint Presentation</vt:lpstr>
      <vt:lpstr>Possible Symptoms &amp; signs of UGIB :</vt:lpstr>
      <vt:lpstr>PowerPoint Presentation</vt:lpstr>
      <vt:lpstr>PowerPoint Presentation</vt:lpstr>
      <vt:lpstr>PowerPoint Presentation</vt:lpstr>
      <vt:lpstr>In this time we determine the severity of bleeding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Stomach </vt:lpstr>
      <vt:lpstr>PowerPoint Presentation</vt:lpstr>
      <vt:lpstr>PowerPoint Presentation</vt:lpstr>
      <vt:lpstr>Medical  treatment </vt:lpstr>
      <vt:lpstr>Intervention </vt:lpstr>
      <vt:lpstr>indications for surgical intervention</vt:lpstr>
      <vt:lpstr>PowerPoint Presentation</vt:lpstr>
      <vt:lpstr>PowerPoint Presentation</vt:lpstr>
      <vt:lpstr> Erosive gastritis</vt:lpstr>
      <vt:lpstr>Clinical presentation</vt:lpstr>
      <vt:lpstr>Diagnoses and management </vt:lpstr>
      <vt:lpstr>surgery</vt:lpstr>
      <vt:lpstr>Esophageal varices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treatment </vt:lpstr>
      <vt:lpstr>Interventional treatment:-</vt:lpstr>
      <vt:lpstr>Continue to interventional treatment:-</vt:lpstr>
      <vt:lpstr>Surgical 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GI Bleeding supervised by:- Dr Saad Azwai  prepared by:-Rokayah khanazrah Leena Mahmoud Dania Tarawneh</dc:title>
  <dc:creator>leena mahmoud</dc:creator>
  <cp:lastModifiedBy>leena mahmoud</cp:lastModifiedBy>
  <cp:revision>2</cp:revision>
  <dcterms:modified xsi:type="dcterms:W3CDTF">2021-12-19T19:52:10Z</dcterms:modified>
</cp:coreProperties>
</file>