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978" r:id="rId1"/>
  </p:sldMasterIdLst>
  <p:notesMasterIdLst>
    <p:notesMasterId r:id="rId32"/>
  </p:notesMasterIdLst>
  <p:sldIdLst>
    <p:sldId id="256" r:id="rId2"/>
    <p:sldId id="257" r:id="rId3"/>
    <p:sldId id="273" r:id="rId4"/>
    <p:sldId id="258" r:id="rId5"/>
    <p:sldId id="259" r:id="rId6"/>
    <p:sldId id="269" r:id="rId7"/>
    <p:sldId id="280" r:id="rId8"/>
    <p:sldId id="260" r:id="rId9"/>
    <p:sldId id="261" r:id="rId10"/>
    <p:sldId id="290" r:id="rId11"/>
    <p:sldId id="262" r:id="rId12"/>
    <p:sldId id="286" r:id="rId13"/>
    <p:sldId id="292" r:id="rId14"/>
    <p:sldId id="264" r:id="rId15"/>
    <p:sldId id="265" r:id="rId16"/>
    <p:sldId id="291" r:id="rId17"/>
    <p:sldId id="281" r:id="rId18"/>
    <p:sldId id="263" r:id="rId19"/>
    <p:sldId id="293" r:id="rId20"/>
    <p:sldId id="266" r:id="rId21"/>
    <p:sldId id="267" r:id="rId22"/>
    <p:sldId id="268" r:id="rId23"/>
    <p:sldId id="271" r:id="rId24"/>
    <p:sldId id="274" r:id="rId25"/>
    <p:sldId id="275" r:id="rId26"/>
    <p:sldId id="289" r:id="rId27"/>
    <p:sldId id="277" r:id="rId28"/>
    <p:sldId id="276" r:id="rId29"/>
    <p:sldId id="279" r:id="rId30"/>
    <p:sldId id="282" r:id="rId31"/>
  </p:sldIdLst>
  <p:sldSz cx="9144000" cy="6858000" type="screen4x3"/>
  <p:notesSz cx="6858000" cy="9144000"/>
  <p:defaultTextStyle>
    <a:defPPr>
      <a:defRPr lang="ar-JO"/>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380"/>
    <p:restoredTop sz="96263" autoAdjust="0"/>
  </p:normalViewPr>
  <p:slideViewPr>
    <p:cSldViewPr>
      <p:cViewPr>
        <p:scale>
          <a:sx n="62" d="100"/>
          <a:sy n="62" d="100"/>
        </p:scale>
        <p:origin x="-1512" y="-2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9BAFFFFF-01FC-4239-BDD6-79B0F973719E}" type="datetimeFigureOut">
              <a:rPr lang="en-US"/>
              <a:pPr>
                <a:defRPr/>
              </a:pPr>
              <a:t>9/8/2021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D1ED4F0B-F363-4746-8A55-A8B234308092}" type="slidenum">
              <a:rPr lang="en-US"/>
              <a:pPr>
                <a:defRPr/>
              </a:pPr>
              <a:t>‹#›</a:t>
            </a:fld>
            <a:endParaRPr lang="en-US"/>
          </a:p>
        </p:txBody>
      </p:sp>
    </p:spTree>
    <p:extLst>
      <p:ext uri="{BB962C8B-B14F-4D97-AF65-F5344CB8AC3E}">
        <p14:creationId xmlns:p14="http://schemas.microsoft.com/office/powerpoint/2010/main" val="3076565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cs typeface="Arial" pitchFamily="34" charset="0"/>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D9B71E8-04E4-436D-A566-579B50993A61}" type="slidenum">
              <a:rPr lang="en-US" smtClean="0"/>
              <a:pPr eaLnBrk="1" hangingPunct="1"/>
              <a:t>2</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cs typeface="Arial" pitchFamily="34" charset="0"/>
            </a:endParaRP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3880EDE-E1D8-4969-996A-672DBBF0C26E}" type="slidenum">
              <a:rPr lang="en-US" smtClean="0"/>
              <a:pPr eaLnBrk="1" hangingPunct="1"/>
              <a:t>24</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cs typeface="Arial" pitchFamily="34" charset="0"/>
            </a:endParaRP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D4FE5B6-2B2D-48E5-B879-EADEA4E9CCD6}" type="slidenum">
              <a:rPr lang="en-US" smtClean="0"/>
              <a:pPr eaLnBrk="1" hangingPunct="1"/>
              <a:t>25</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cs typeface="Arial" pitchFamily="34" charset="0"/>
            </a:endParaRP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DDCAAEA-141F-4434-8EC2-0EBFB9DA3288}" type="slidenum">
              <a:rPr lang="en-US" smtClean="0"/>
              <a:pPr eaLnBrk="1" hangingPunct="1"/>
              <a:t>28</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cs typeface="Arial" pitchFamily="34" charset="0"/>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252B501-3CB0-4064-BF8E-280002515AB6}" type="slidenum">
              <a:rPr lang="en-US" smtClean="0"/>
              <a:pPr eaLnBrk="1" hangingPunct="1"/>
              <a:t>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cs typeface="Arial" pitchFamily="34" charset="0"/>
            </a:endParaRP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245110A-2DC3-4A03-AC38-1F3593ED1870}" type="slidenum">
              <a:rPr lang="en-US" smtClean="0"/>
              <a:pPr eaLnBrk="1" hangingPunct="1"/>
              <a:t>6</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cs typeface="Arial" pitchFamily="34" charset="0"/>
              </a:rPr>
              <a:t>Other symptoms:</a:t>
            </a:r>
          </a:p>
          <a:p>
            <a:pPr eaLnBrk="1" hangingPunct="1">
              <a:spcBef>
                <a:spcPct val="0"/>
              </a:spcBef>
            </a:pPr>
            <a:endParaRPr lang="en-US" smtClean="0">
              <a:cs typeface="Arial" pitchFamily="34" charset="0"/>
            </a:endParaRPr>
          </a:p>
          <a:p>
            <a:pPr eaLnBrk="1" hangingPunct="1">
              <a:spcBef>
                <a:spcPct val="0"/>
              </a:spcBef>
            </a:pPr>
            <a:r>
              <a:rPr lang="en-US" smtClean="0">
                <a:cs typeface="Arial" pitchFamily="34" charset="0"/>
              </a:rPr>
              <a:t>**deep dyspareunia</a:t>
            </a:r>
          </a:p>
          <a:p>
            <a:pPr eaLnBrk="1" hangingPunct="1">
              <a:spcBef>
                <a:spcPct val="0"/>
              </a:spcBef>
            </a:pPr>
            <a:r>
              <a:rPr lang="en-US" smtClean="0">
                <a:cs typeface="Arial" pitchFamily="34" charset="0"/>
              </a:rPr>
              <a:t>• abnormal vaginal bleeding, including post coital, inter-menstrual and menorrhagia</a:t>
            </a:r>
          </a:p>
          <a:p>
            <a:pPr eaLnBrk="1" hangingPunct="1">
              <a:spcBef>
                <a:spcPct val="0"/>
              </a:spcBef>
            </a:pPr>
            <a:r>
              <a:rPr lang="en-US" smtClean="0">
                <a:cs typeface="Arial" pitchFamily="34" charset="0"/>
              </a:rPr>
              <a:t>• abnormal vaginal or cervical discharge which is often purulent.</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494066C-56A9-4400-A67C-7D4B723B32B8}" type="slidenum">
              <a:rPr lang="en-US" smtClean="0"/>
              <a:pPr eaLnBrk="1" hangingPunct="1"/>
              <a:t>8</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cs typeface="Arial" pitchFamily="34" charset="0"/>
            </a:endParaRP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BD50EA4-D993-4E38-8CC2-EA45AB086057}" type="slidenum">
              <a:rPr lang="en-US" smtClean="0"/>
              <a:pPr eaLnBrk="1" hangingPunct="1"/>
              <a:t>10</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cs typeface="Arial" pitchFamily="34" charset="0"/>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44D0D1D-45F7-4E01-9462-19FF210B4C6D}" type="slidenum">
              <a:rPr lang="en-US" smtClean="0"/>
              <a:pPr eaLnBrk="1" hangingPunct="1"/>
              <a:t>12</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cs typeface="Arial" pitchFamily="34" charset="0"/>
            </a:endParaRP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323CAA5-A4DD-4D56-9A58-F07AF32B3988}" type="slidenum">
              <a:rPr lang="en-US" smtClean="0"/>
              <a:pPr eaLnBrk="1" hangingPunct="1"/>
              <a:t>14</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cs typeface="Arial" pitchFamily="34" charset="0"/>
            </a:endParaRP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5A326A0-228B-449B-9268-BBBD1A71F2C9}" type="slidenum">
              <a:rPr lang="en-US" smtClean="0"/>
              <a:pPr eaLnBrk="1" hangingPunct="1"/>
              <a:t>20</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cs typeface="Arial" pitchFamily="34" charset="0"/>
            </a:endParaRP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7DB3B99-3B99-45A3-89CC-AAE94A912508}" type="slidenum">
              <a:rPr lang="en-US" smtClean="0"/>
              <a:pPr eaLnBrk="1" hangingPunct="1"/>
              <a:t>21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JO"/>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JO"/>
          </a:p>
        </p:txBody>
      </p:sp>
      <p:sp>
        <p:nvSpPr>
          <p:cNvPr id="4" name="عنصر نائب للتاريخ 3"/>
          <p:cNvSpPr>
            <a:spLocks noGrp="1"/>
          </p:cNvSpPr>
          <p:nvPr>
            <p:ph type="dt" sz="half" idx="10"/>
          </p:nvPr>
        </p:nvSpPr>
        <p:spPr/>
        <p:txBody>
          <a:bodyPr/>
          <a:lstStyle/>
          <a:p>
            <a:pPr>
              <a:defRPr/>
            </a:pPr>
            <a:fld id="{6386E169-BCBA-428B-A2EA-49F54E77F5C9}" type="datetimeFigureOut">
              <a:rPr lang="ar-JO" smtClean="0"/>
              <a:pPr>
                <a:defRPr/>
              </a:pPr>
              <a:t>01/02/1443</a:t>
            </a:fld>
            <a:endParaRPr lang="ar-JO"/>
          </a:p>
        </p:txBody>
      </p:sp>
      <p:sp>
        <p:nvSpPr>
          <p:cNvPr id="5" name="عنصر نائب للتذييل 4"/>
          <p:cNvSpPr>
            <a:spLocks noGrp="1"/>
          </p:cNvSpPr>
          <p:nvPr>
            <p:ph type="ftr" sz="quarter" idx="11"/>
          </p:nvPr>
        </p:nvSpPr>
        <p:spPr/>
        <p:txBody>
          <a:bodyPr/>
          <a:lstStyle/>
          <a:p>
            <a:pPr>
              <a:defRPr/>
            </a:pPr>
            <a:endParaRPr lang="ar-JO"/>
          </a:p>
        </p:txBody>
      </p:sp>
      <p:sp>
        <p:nvSpPr>
          <p:cNvPr id="6" name="عنصر نائب لرقم الشريحة 5"/>
          <p:cNvSpPr>
            <a:spLocks noGrp="1"/>
          </p:cNvSpPr>
          <p:nvPr>
            <p:ph type="sldNum" sz="quarter" idx="12"/>
          </p:nvPr>
        </p:nvSpPr>
        <p:spPr/>
        <p:txBody>
          <a:bodyPr/>
          <a:lstStyle/>
          <a:p>
            <a:pPr>
              <a:defRPr/>
            </a:pPr>
            <a:fld id="{4D331DB6-9D40-4DBE-803F-E75F8E84D4DD}" type="slidenum">
              <a:rPr lang="ar-JO" smtClean="0"/>
              <a:pPr>
                <a:defRPr/>
              </a:pPr>
              <a:t>‹#›</a:t>
            </a:fld>
            <a:endParaRPr lang="ar-JO"/>
          </a:p>
        </p:txBody>
      </p:sp>
    </p:spTree>
    <p:extLst>
      <p:ext uri="{BB962C8B-B14F-4D97-AF65-F5344CB8AC3E}">
        <p14:creationId xmlns:p14="http://schemas.microsoft.com/office/powerpoint/2010/main" val="3552991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JO"/>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تاريخ 3"/>
          <p:cNvSpPr>
            <a:spLocks noGrp="1"/>
          </p:cNvSpPr>
          <p:nvPr>
            <p:ph type="dt" sz="half" idx="10"/>
          </p:nvPr>
        </p:nvSpPr>
        <p:spPr/>
        <p:txBody>
          <a:bodyPr/>
          <a:lstStyle/>
          <a:p>
            <a:pPr>
              <a:defRPr/>
            </a:pPr>
            <a:fld id="{6386E169-BCBA-428B-A2EA-49F54E77F5C9}" type="datetimeFigureOut">
              <a:rPr lang="ar-JO" smtClean="0"/>
              <a:pPr>
                <a:defRPr/>
              </a:pPr>
              <a:t>01/02/1443</a:t>
            </a:fld>
            <a:endParaRPr lang="ar-JO"/>
          </a:p>
        </p:txBody>
      </p:sp>
      <p:sp>
        <p:nvSpPr>
          <p:cNvPr id="5" name="عنصر نائب للتذييل 4"/>
          <p:cNvSpPr>
            <a:spLocks noGrp="1"/>
          </p:cNvSpPr>
          <p:nvPr>
            <p:ph type="ftr" sz="quarter" idx="11"/>
          </p:nvPr>
        </p:nvSpPr>
        <p:spPr/>
        <p:txBody>
          <a:bodyPr/>
          <a:lstStyle/>
          <a:p>
            <a:pPr>
              <a:defRPr/>
            </a:pPr>
            <a:endParaRPr lang="ar-JO"/>
          </a:p>
        </p:txBody>
      </p:sp>
      <p:sp>
        <p:nvSpPr>
          <p:cNvPr id="6" name="عنصر نائب لرقم الشريحة 5"/>
          <p:cNvSpPr>
            <a:spLocks noGrp="1"/>
          </p:cNvSpPr>
          <p:nvPr>
            <p:ph type="sldNum" sz="quarter" idx="12"/>
          </p:nvPr>
        </p:nvSpPr>
        <p:spPr/>
        <p:txBody>
          <a:bodyPr/>
          <a:lstStyle/>
          <a:p>
            <a:pPr>
              <a:defRPr/>
            </a:pPr>
            <a:fld id="{4D331DB6-9D40-4DBE-803F-E75F8E84D4DD}" type="slidenum">
              <a:rPr lang="ar-JO" smtClean="0"/>
              <a:pPr>
                <a:defRPr/>
              </a:pPr>
              <a:t>‹#›</a:t>
            </a:fld>
            <a:endParaRPr lang="ar-JO"/>
          </a:p>
        </p:txBody>
      </p:sp>
    </p:spTree>
    <p:extLst>
      <p:ext uri="{BB962C8B-B14F-4D97-AF65-F5344CB8AC3E}">
        <p14:creationId xmlns:p14="http://schemas.microsoft.com/office/powerpoint/2010/main" val="1707543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JO"/>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تاريخ 3"/>
          <p:cNvSpPr>
            <a:spLocks noGrp="1"/>
          </p:cNvSpPr>
          <p:nvPr>
            <p:ph type="dt" sz="half" idx="10"/>
          </p:nvPr>
        </p:nvSpPr>
        <p:spPr/>
        <p:txBody>
          <a:bodyPr/>
          <a:lstStyle/>
          <a:p>
            <a:pPr>
              <a:defRPr/>
            </a:pPr>
            <a:fld id="{6386E169-BCBA-428B-A2EA-49F54E77F5C9}" type="datetimeFigureOut">
              <a:rPr lang="ar-JO" smtClean="0"/>
              <a:pPr>
                <a:defRPr/>
              </a:pPr>
              <a:t>01/02/1443</a:t>
            </a:fld>
            <a:endParaRPr lang="ar-JO"/>
          </a:p>
        </p:txBody>
      </p:sp>
      <p:sp>
        <p:nvSpPr>
          <p:cNvPr id="5" name="عنصر نائب للتذييل 4"/>
          <p:cNvSpPr>
            <a:spLocks noGrp="1"/>
          </p:cNvSpPr>
          <p:nvPr>
            <p:ph type="ftr" sz="quarter" idx="11"/>
          </p:nvPr>
        </p:nvSpPr>
        <p:spPr/>
        <p:txBody>
          <a:bodyPr/>
          <a:lstStyle/>
          <a:p>
            <a:pPr>
              <a:defRPr/>
            </a:pPr>
            <a:endParaRPr lang="ar-JO"/>
          </a:p>
        </p:txBody>
      </p:sp>
      <p:sp>
        <p:nvSpPr>
          <p:cNvPr id="6" name="عنصر نائب لرقم الشريحة 5"/>
          <p:cNvSpPr>
            <a:spLocks noGrp="1"/>
          </p:cNvSpPr>
          <p:nvPr>
            <p:ph type="sldNum" sz="quarter" idx="12"/>
          </p:nvPr>
        </p:nvSpPr>
        <p:spPr/>
        <p:txBody>
          <a:bodyPr/>
          <a:lstStyle/>
          <a:p>
            <a:pPr>
              <a:defRPr/>
            </a:pPr>
            <a:fld id="{4D331DB6-9D40-4DBE-803F-E75F8E84D4DD}" type="slidenum">
              <a:rPr lang="ar-JO" smtClean="0"/>
              <a:pPr>
                <a:defRPr/>
              </a:pPr>
              <a:t>‹#›</a:t>
            </a:fld>
            <a:endParaRPr lang="ar-JO"/>
          </a:p>
        </p:txBody>
      </p:sp>
    </p:spTree>
    <p:extLst>
      <p:ext uri="{BB962C8B-B14F-4D97-AF65-F5344CB8AC3E}">
        <p14:creationId xmlns:p14="http://schemas.microsoft.com/office/powerpoint/2010/main" val="3105726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JO"/>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تاريخ 3"/>
          <p:cNvSpPr>
            <a:spLocks noGrp="1"/>
          </p:cNvSpPr>
          <p:nvPr>
            <p:ph type="dt" sz="half" idx="10"/>
          </p:nvPr>
        </p:nvSpPr>
        <p:spPr/>
        <p:txBody>
          <a:bodyPr/>
          <a:lstStyle/>
          <a:p>
            <a:pPr>
              <a:defRPr/>
            </a:pPr>
            <a:fld id="{6386E169-BCBA-428B-A2EA-49F54E77F5C9}" type="datetimeFigureOut">
              <a:rPr lang="ar-JO" smtClean="0"/>
              <a:pPr>
                <a:defRPr/>
              </a:pPr>
              <a:t>01/02/1443</a:t>
            </a:fld>
            <a:endParaRPr lang="ar-JO"/>
          </a:p>
        </p:txBody>
      </p:sp>
      <p:sp>
        <p:nvSpPr>
          <p:cNvPr id="5" name="عنصر نائب للتذييل 4"/>
          <p:cNvSpPr>
            <a:spLocks noGrp="1"/>
          </p:cNvSpPr>
          <p:nvPr>
            <p:ph type="ftr" sz="quarter" idx="11"/>
          </p:nvPr>
        </p:nvSpPr>
        <p:spPr/>
        <p:txBody>
          <a:bodyPr/>
          <a:lstStyle/>
          <a:p>
            <a:pPr>
              <a:defRPr/>
            </a:pPr>
            <a:endParaRPr lang="ar-JO"/>
          </a:p>
        </p:txBody>
      </p:sp>
      <p:sp>
        <p:nvSpPr>
          <p:cNvPr id="6" name="عنصر نائب لرقم الشريحة 5"/>
          <p:cNvSpPr>
            <a:spLocks noGrp="1"/>
          </p:cNvSpPr>
          <p:nvPr>
            <p:ph type="sldNum" sz="quarter" idx="12"/>
          </p:nvPr>
        </p:nvSpPr>
        <p:spPr/>
        <p:txBody>
          <a:bodyPr/>
          <a:lstStyle/>
          <a:p>
            <a:pPr>
              <a:defRPr/>
            </a:pPr>
            <a:fld id="{4D331DB6-9D40-4DBE-803F-E75F8E84D4DD}" type="slidenum">
              <a:rPr lang="ar-JO" smtClean="0"/>
              <a:pPr>
                <a:defRPr/>
              </a:pPr>
              <a:t>‹#›</a:t>
            </a:fld>
            <a:endParaRPr lang="ar-JO"/>
          </a:p>
        </p:txBody>
      </p:sp>
    </p:spTree>
    <p:extLst>
      <p:ext uri="{BB962C8B-B14F-4D97-AF65-F5344CB8AC3E}">
        <p14:creationId xmlns:p14="http://schemas.microsoft.com/office/powerpoint/2010/main" val="2627260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JO"/>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pPr>
              <a:defRPr/>
            </a:pPr>
            <a:fld id="{6386E169-BCBA-428B-A2EA-49F54E77F5C9}" type="datetimeFigureOut">
              <a:rPr lang="ar-JO" smtClean="0"/>
              <a:pPr>
                <a:defRPr/>
              </a:pPr>
              <a:t>01/02/1443</a:t>
            </a:fld>
            <a:endParaRPr lang="ar-JO"/>
          </a:p>
        </p:txBody>
      </p:sp>
      <p:sp>
        <p:nvSpPr>
          <p:cNvPr id="5" name="عنصر نائب للتذييل 4"/>
          <p:cNvSpPr>
            <a:spLocks noGrp="1"/>
          </p:cNvSpPr>
          <p:nvPr>
            <p:ph type="ftr" sz="quarter" idx="11"/>
          </p:nvPr>
        </p:nvSpPr>
        <p:spPr/>
        <p:txBody>
          <a:bodyPr/>
          <a:lstStyle/>
          <a:p>
            <a:pPr>
              <a:defRPr/>
            </a:pPr>
            <a:endParaRPr lang="ar-JO"/>
          </a:p>
        </p:txBody>
      </p:sp>
      <p:sp>
        <p:nvSpPr>
          <p:cNvPr id="6" name="عنصر نائب لرقم الشريحة 5"/>
          <p:cNvSpPr>
            <a:spLocks noGrp="1"/>
          </p:cNvSpPr>
          <p:nvPr>
            <p:ph type="sldNum" sz="quarter" idx="12"/>
          </p:nvPr>
        </p:nvSpPr>
        <p:spPr/>
        <p:txBody>
          <a:bodyPr/>
          <a:lstStyle/>
          <a:p>
            <a:pPr>
              <a:defRPr/>
            </a:pPr>
            <a:fld id="{4D331DB6-9D40-4DBE-803F-E75F8E84D4DD}" type="slidenum">
              <a:rPr lang="ar-JO" smtClean="0"/>
              <a:pPr>
                <a:defRPr/>
              </a:pPr>
              <a:t>‹#›</a:t>
            </a:fld>
            <a:endParaRPr lang="ar-JO"/>
          </a:p>
        </p:txBody>
      </p:sp>
    </p:spTree>
    <p:extLst>
      <p:ext uri="{BB962C8B-B14F-4D97-AF65-F5344CB8AC3E}">
        <p14:creationId xmlns:p14="http://schemas.microsoft.com/office/powerpoint/2010/main" val="911427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JO"/>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5" name="عنصر نائب للتاريخ 4"/>
          <p:cNvSpPr>
            <a:spLocks noGrp="1"/>
          </p:cNvSpPr>
          <p:nvPr>
            <p:ph type="dt" sz="half" idx="10"/>
          </p:nvPr>
        </p:nvSpPr>
        <p:spPr/>
        <p:txBody>
          <a:bodyPr/>
          <a:lstStyle/>
          <a:p>
            <a:pPr>
              <a:defRPr/>
            </a:pPr>
            <a:fld id="{6386E169-BCBA-428B-A2EA-49F54E77F5C9}" type="datetimeFigureOut">
              <a:rPr lang="ar-JO" smtClean="0"/>
              <a:pPr>
                <a:defRPr/>
              </a:pPr>
              <a:t>01/02/1443</a:t>
            </a:fld>
            <a:endParaRPr lang="ar-JO"/>
          </a:p>
        </p:txBody>
      </p:sp>
      <p:sp>
        <p:nvSpPr>
          <p:cNvPr id="6" name="عنصر نائب للتذييل 5"/>
          <p:cNvSpPr>
            <a:spLocks noGrp="1"/>
          </p:cNvSpPr>
          <p:nvPr>
            <p:ph type="ftr" sz="quarter" idx="11"/>
          </p:nvPr>
        </p:nvSpPr>
        <p:spPr/>
        <p:txBody>
          <a:bodyPr/>
          <a:lstStyle/>
          <a:p>
            <a:pPr>
              <a:defRPr/>
            </a:pPr>
            <a:endParaRPr lang="ar-JO"/>
          </a:p>
        </p:txBody>
      </p:sp>
      <p:sp>
        <p:nvSpPr>
          <p:cNvPr id="7" name="عنصر نائب لرقم الشريحة 6"/>
          <p:cNvSpPr>
            <a:spLocks noGrp="1"/>
          </p:cNvSpPr>
          <p:nvPr>
            <p:ph type="sldNum" sz="quarter" idx="12"/>
          </p:nvPr>
        </p:nvSpPr>
        <p:spPr/>
        <p:txBody>
          <a:bodyPr/>
          <a:lstStyle/>
          <a:p>
            <a:pPr>
              <a:defRPr/>
            </a:pPr>
            <a:fld id="{4D331DB6-9D40-4DBE-803F-E75F8E84D4DD}" type="slidenum">
              <a:rPr lang="ar-JO" smtClean="0"/>
              <a:pPr>
                <a:defRPr/>
              </a:pPr>
              <a:t>‹#›</a:t>
            </a:fld>
            <a:endParaRPr lang="ar-JO"/>
          </a:p>
        </p:txBody>
      </p:sp>
    </p:spTree>
    <p:extLst>
      <p:ext uri="{BB962C8B-B14F-4D97-AF65-F5344CB8AC3E}">
        <p14:creationId xmlns:p14="http://schemas.microsoft.com/office/powerpoint/2010/main" val="664555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JO"/>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7" name="عنصر نائب للتاريخ 6"/>
          <p:cNvSpPr>
            <a:spLocks noGrp="1"/>
          </p:cNvSpPr>
          <p:nvPr>
            <p:ph type="dt" sz="half" idx="10"/>
          </p:nvPr>
        </p:nvSpPr>
        <p:spPr/>
        <p:txBody>
          <a:bodyPr/>
          <a:lstStyle/>
          <a:p>
            <a:pPr>
              <a:defRPr/>
            </a:pPr>
            <a:fld id="{6386E169-BCBA-428B-A2EA-49F54E77F5C9}" type="datetimeFigureOut">
              <a:rPr lang="ar-JO" smtClean="0"/>
              <a:pPr>
                <a:defRPr/>
              </a:pPr>
              <a:t>01/02/1443</a:t>
            </a:fld>
            <a:endParaRPr lang="ar-JO"/>
          </a:p>
        </p:txBody>
      </p:sp>
      <p:sp>
        <p:nvSpPr>
          <p:cNvPr id="8" name="عنصر نائب للتذييل 7"/>
          <p:cNvSpPr>
            <a:spLocks noGrp="1"/>
          </p:cNvSpPr>
          <p:nvPr>
            <p:ph type="ftr" sz="quarter" idx="11"/>
          </p:nvPr>
        </p:nvSpPr>
        <p:spPr/>
        <p:txBody>
          <a:bodyPr/>
          <a:lstStyle/>
          <a:p>
            <a:pPr>
              <a:defRPr/>
            </a:pPr>
            <a:endParaRPr lang="ar-JO"/>
          </a:p>
        </p:txBody>
      </p:sp>
      <p:sp>
        <p:nvSpPr>
          <p:cNvPr id="9" name="عنصر نائب لرقم الشريحة 8"/>
          <p:cNvSpPr>
            <a:spLocks noGrp="1"/>
          </p:cNvSpPr>
          <p:nvPr>
            <p:ph type="sldNum" sz="quarter" idx="12"/>
          </p:nvPr>
        </p:nvSpPr>
        <p:spPr/>
        <p:txBody>
          <a:bodyPr/>
          <a:lstStyle/>
          <a:p>
            <a:pPr>
              <a:defRPr/>
            </a:pPr>
            <a:fld id="{4D331DB6-9D40-4DBE-803F-E75F8E84D4DD}" type="slidenum">
              <a:rPr lang="ar-JO" smtClean="0"/>
              <a:pPr>
                <a:defRPr/>
              </a:pPr>
              <a:t>‹#›</a:t>
            </a:fld>
            <a:endParaRPr lang="ar-JO"/>
          </a:p>
        </p:txBody>
      </p:sp>
    </p:spTree>
    <p:extLst>
      <p:ext uri="{BB962C8B-B14F-4D97-AF65-F5344CB8AC3E}">
        <p14:creationId xmlns:p14="http://schemas.microsoft.com/office/powerpoint/2010/main" val="3864434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JO"/>
          </a:p>
        </p:txBody>
      </p:sp>
      <p:sp>
        <p:nvSpPr>
          <p:cNvPr id="3" name="عنصر نائب للتاريخ 2"/>
          <p:cNvSpPr>
            <a:spLocks noGrp="1"/>
          </p:cNvSpPr>
          <p:nvPr>
            <p:ph type="dt" sz="half" idx="10"/>
          </p:nvPr>
        </p:nvSpPr>
        <p:spPr/>
        <p:txBody>
          <a:bodyPr/>
          <a:lstStyle/>
          <a:p>
            <a:pPr>
              <a:defRPr/>
            </a:pPr>
            <a:fld id="{6386E169-BCBA-428B-A2EA-49F54E77F5C9}" type="datetimeFigureOut">
              <a:rPr lang="ar-JO" smtClean="0"/>
              <a:pPr>
                <a:defRPr/>
              </a:pPr>
              <a:t>01/02/1443</a:t>
            </a:fld>
            <a:endParaRPr lang="ar-JO"/>
          </a:p>
        </p:txBody>
      </p:sp>
      <p:sp>
        <p:nvSpPr>
          <p:cNvPr id="4" name="عنصر نائب للتذييل 3"/>
          <p:cNvSpPr>
            <a:spLocks noGrp="1"/>
          </p:cNvSpPr>
          <p:nvPr>
            <p:ph type="ftr" sz="quarter" idx="11"/>
          </p:nvPr>
        </p:nvSpPr>
        <p:spPr/>
        <p:txBody>
          <a:bodyPr/>
          <a:lstStyle/>
          <a:p>
            <a:pPr>
              <a:defRPr/>
            </a:pPr>
            <a:endParaRPr lang="ar-JO"/>
          </a:p>
        </p:txBody>
      </p:sp>
      <p:sp>
        <p:nvSpPr>
          <p:cNvPr id="5" name="عنصر نائب لرقم الشريحة 4"/>
          <p:cNvSpPr>
            <a:spLocks noGrp="1"/>
          </p:cNvSpPr>
          <p:nvPr>
            <p:ph type="sldNum" sz="quarter" idx="12"/>
          </p:nvPr>
        </p:nvSpPr>
        <p:spPr/>
        <p:txBody>
          <a:bodyPr/>
          <a:lstStyle/>
          <a:p>
            <a:pPr>
              <a:defRPr/>
            </a:pPr>
            <a:fld id="{4D331DB6-9D40-4DBE-803F-E75F8E84D4DD}" type="slidenum">
              <a:rPr lang="ar-JO" smtClean="0"/>
              <a:pPr>
                <a:defRPr/>
              </a:pPr>
              <a:t>‹#›</a:t>
            </a:fld>
            <a:endParaRPr lang="ar-JO"/>
          </a:p>
        </p:txBody>
      </p:sp>
    </p:spTree>
    <p:extLst>
      <p:ext uri="{BB962C8B-B14F-4D97-AF65-F5344CB8AC3E}">
        <p14:creationId xmlns:p14="http://schemas.microsoft.com/office/powerpoint/2010/main" val="1678562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pPr>
              <a:defRPr/>
            </a:pPr>
            <a:fld id="{6386E169-BCBA-428B-A2EA-49F54E77F5C9}" type="datetimeFigureOut">
              <a:rPr lang="ar-JO" smtClean="0"/>
              <a:pPr>
                <a:defRPr/>
              </a:pPr>
              <a:t>01/02/1443</a:t>
            </a:fld>
            <a:endParaRPr lang="ar-JO"/>
          </a:p>
        </p:txBody>
      </p:sp>
      <p:sp>
        <p:nvSpPr>
          <p:cNvPr id="3" name="عنصر نائب للتذييل 2"/>
          <p:cNvSpPr>
            <a:spLocks noGrp="1"/>
          </p:cNvSpPr>
          <p:nvPr>
            <p:ph type="ftr" sz="quarter" idx="11"/>
          </p:nvPr>
        </p:nvSpPr>
        <p:spPr/>
        <p:txBody>
          <a:bodyPr/>
          <a:lstStyle/>
          <a:p>
            <a:pPr>
              <a:defRPr/>
            </a:pPr>
            <a:endParaRPr lang="ar-JO"/>
          </a:p>
        </p:txBody>
      </p:sp>
      <p:sp>
        <p:nvSpPr>
          <p:cNvPr id="4" name="عنصر نائب لرقم الشريحة 3"/>
          <p:cNvSpPr>
            <a:spLocks noGrp="1"/>
          </p:cNvSpPr>
          <p:nvPr>
            <p:ph type="sldNum" sz="quarter" idx="12"/>
          </p:nvPr>
        </p:nvSpPr>
        <p:spPr/>
        <p:txBody>
          <a:bodyPr/>
          <a:lstStyle/>
          <a:p>
            <a:pPr>
              <a:defRPr/>
            </a:pPr>
            <a:fld id="{4D331DB6-9D40-4DBE-803F-E75F8E84D4DD}" type="slidenum">
              <a:rPr lang="ar-JO" smtClean="0"/>
              <a:pPr>
                <a:defRPr/>
              </a:pPr>
              <a:t>‹#›</a:t>
            </a:fld>
            <a:endParaRPr lang="ar-JO"/>
          </a:p>
        </p:txBody>
      </p:sp>
    </p:spTree>
    <p:extLst>
      <p:ext uri="{BB962C8B-B14F-4D97-AF65-F5344CB8AC3E}">
        <p14:creationId xmlns:p14="http://schemas.microsoft.com/office/powerpoint/2010/main" val="599396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JO"/>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fld id="{6386E169-BCBA-428B-A2EA-49F54E77F5C9}" type="datetimeFigureOut">
              <a:rPr lang="ar-JO" smtClean="0"/>
              <a:pPr>
                <a:defRPr/>
              </a:pPr>
              <a:t>01/02/1443</a:t>
            </a:fld>
            <a:endParaRPr lang="ar-JO"/>
          </a:p>
        </p:txBody>
      </p:sp>
      <p:sp>
        <p:nvSpPr>
          <p:cNvPr id="6" name="عنصر نائب للتذييل 5"/>
          <p:cNvSpPr>
            <a:spLocks noGrp="1"/>
          </p:cNvSpPr>
          <p:nvPr>
            <p:ph type="ftr" sz="quarter" idx="11"/>
          </p:nvPr>
        </p:nvSpPr>
        <p:spPr/>
        <p:txBody>
          <a:bodyPr/>
          <a:lstStyle/>
          <a:p>
            <a:pPr>
              <a:defRPr/>
            </a:pPr>
            <a:endParaRPr lang="ar-JO"/>
          </a:p>
        </p:txBody>
      </p:sp>
      <p:sp>
        <p:nvSpPr>
          <p:cNvPr id="7" name="عنصر نائب لرقم الشريحة 6"/>
          <p:cNvSpPr>
            <a:spLocks noGrp="1"/>
          </p:cNvSpPr>
          <p:nvPr>
            <p:ph type="sldNum" sz="quarter" idx="12"/>
          </p:nvPr>
        </p:nvSpPr>
        <p:spPr/>
        <p:txBody>
          <a:bodyPr/>
          <a:lstStyle/>
          <a:p>
            <a:pPr>
              <a:defRPr/>
            </a:pPr>
            <a:fld id="{4D331DB6-9D40-4DBE-803F-E75F8E84D4DD}" type="slidenum">
              <a:rPr lang="ar-JO" smtClean="0"/>
              <a:pPr>
                <a:defRPr/>
              </a:pPr>
              <a:t>‹#›</a:t>
            </a:fld>
            <a:endParaRPr lang="ar-JO"/>
          </a:p>
        </p:txBody>
      </p:sp>
    </p:spTree>
    <p:extLst>
      <p:ext uri="{BB962C8B-B14F-4D97-AF65-F5344CB8AC3E}">
        <p14:creationId xmlns:p14="http://schemas.microsoft.com/office/powerpoint/2010/main" val="2816593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JO"/>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pPr>
              <a:defRPr/>
            </a:pPr>
            <a:fld id="{6386E169-BCBA-428B-A2EA-49F54E77F5C9}" type="datetimeFigureOut">
              <a:rPr lang="ar-JO" smtClean="0"/>
              <a:pPr>
                <a:defRPr/>
              </a:pPr>
              <a:t>01/02/1443</a:t>
            </a:fld>
            <a:endParaRPr lang="ar-JO"/>
          </a:p>
        </p:txBody>
      </p:sp>
      <p:sp>
        <p:nvSpPr>
          <p:cNvPr id="6" name="عنصر نائب للتذييل 5"/>
          <p:cNvSpPr>
            <a:spLocks noGrp="1"/>
          </p:cNvSpPr>
          <p:nvPr>
            <p:ph type="ftr" sz="quarter" idx="11"/>
          </p:nvPr>
        </p:nvSpPr>
        <p:spPr/>
        <p:txBody>
          <a:bodyPr/>
          <a:lstStyle/>
          <a:p>
            <a:pPr>
              <a:defRPr/>
            </a:pPr>
            <a:endParaRPr lang="ar-JO"/>
          </a:p>
        </p:txBody>
      </p:sp>
      <p:sp>
        <p:nvSpPr>
          <p:cNvPr id="7" name="عنصر نائب لرقم الشريحة 6"/>
          <p:cNvSpPr>
            <a:spLocks noGrp="1"/>
          </p:cNvSpPr>
          <p:nvPr>
            <p:ph type="sldNum" sz="quarter" idx="12"/>
          </p:nvPr>
        </p:nvSpPr>
        <p:spPr/>
        <p:txBody>
          <a:bodyPr/>
          <a:lstStyle/>
          <a:p>
            <a:pPr>
              <a:defRPr/>
            </a:pPr>
            <a:fld id="{4D331DB6-9D40-4DBE-803F-E75F8E84D4DD}" type="slidenum">
              <a:rPr lang="ar-JO" smtClean="0"/>
              <a:pPr>
                <a:defRPr/>
              </a:pPr>
              <a:t>‹#›</a:t>
            </a:fld>
            <a:endParaRPr lang="ar-JO"/>
          </a:p>
        </p:txBody>
      </p:sp>
    </p:spTree>
    <p:extLst>
      <p:ext uri="{BB962C8B-B14F-4D97-AF65-F5344CB8AC3E}">
        <p14:creationId xmlns:p14="http://schemas.microsoft.com/office/powerpoint/2010/main" val="2053930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JO"/>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a:defRPr/>
            </a:pPr>
            <a:fld id="{6386E169-BCBA-428B-A2EA-49F54E77F5C9}" type="datetimeFigureOut">
              <a:rPr lang="ar-JO" smtClean="0"/>
              <a:pPr>
                <a:defRPr/>
              </a:pPr>
              <a:t>01/02/1443</a:t>
            </a:fld>
            <a:endParaRPr lang="ar-JO"/>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a:defRPr/>
            </a:pPr>
            <a:endParaRPr lang="ar-JO"/>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a:defRPr/>
            </a:pPr>
            <a:fld id="{4D331DB6-9D40-4DBE-803F-E75F8E84D4DD}" type="slidenum">
              <a:rPr lang="ar-JO" smtClean="0"/>
              <a:pPr>
                <a:defRPr/>
              </a:pPr>
              <a:t>‹#›</a:t>
            </a:fld>
            <a:endParaRPr lang="ar-JO"/>
          </a:p>
        </p:txBody>
      </p:sp>
    </p:spTree>
    <p:extLst>
      <p:ext uri="{BB962C8B-B14F-4D97-AF65-F5344CB8AC3E}">
        <p14:creationId xmlns:p14="http://schemas.microsoft.com/office/powerpoint/2010/main" val="3336203092"/>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google.jo/url?sa=i&amp;rct=j&amp;q=&amp;esrc=s&amp;source=images&amp;cd=&amp;cad=rja&amp;uact=8&amp;ved=0ahUKEwjaufCB3vfJAhWFVxoKHd4EDyIQjRwIBw&amp;url=https://www.mutah.edu.jo/National-sec/index.htm&amp;psig=AFQjCNF9gqZMCJ2L1WCSX58F8SAdyG2nUw&amp;ust=1451157741830854"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www.uptodate.com/contents/cefoxitin-drug-information?source=see_link" TargetMode="External"/><Relationship Id="rId7" Type="http://schemas.openxmlformats.org/officeDocument/2006/relationships/hyperlink" Target="http://www.uptodate.com/contents/gentamicin-drug-information?source=see_link"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www.uptodate.com/contents/clindamycin-drug-information?source=see_link" TargetMode="External"/><Relationship Id="rId5" Type="http://schemas.openxmlformats.org/officeDocument/2006/relationships/hyperlink" Target="http://www.uptodate.com/contents/doxycycline-drug-information?source=see_link" TargetMode="External"/><Relationship Id="rId4" Type="http://schemas.openxmlformats.org/officeDocument/2006/relationships/hyperlink" Target="http://www.uptodate.com/contents/cefotetan-drug-information?source=see_link" TargetMode="External"/></Relationships>
</file>

<file path=ppt/slides/_rels/slide26.xml.rels><?xml version="1.0" encoding="UTF-8" standalone="yes"?>
<Relationships xmlns="http://schemas.openxmlformats.org/package/2006/relationships"><Relationship Id="rId2" Type="http://schemas.openxmlformats.org/officeDocument/2006/relationships/hyperlink" Target="http://www.uptodate.com/contents/doxycycline-drug-information?source=see_link"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hyperlink" Target="http://www.uptodate.com/contents/cefotaxime-drug-information?source=see_link" TargetMode="External"/><Relationship Id="rId3" Type="http://schemas.openxmlformats.org/officeDocument/2006/relationships/hyperlink" Target="http://www.uptodate.com/contents/metronidazole-drug-information?source=see_link" TargetMode="External"/><Relationship Id="rId7" Type="http://schemas.openxmlformats.org/officeDocument/2006/relationships/hyperlink" Target="http://www.uptodate.com/contents/probenecid-drug-information?source=see_link"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www.uptodate.com/contents/cefoxitin-drug-information?source=see_link" TargetMode="External"/><Relationship Id="rId5" Type="http://schemas.openxmlformats.org/officeDocument/2006/relationships/hyperlink" Target="http://www.uptodate.com/contents/doxycycline-drug-information?source=see_link" TargetMode="External"/><Relationship Id="rId4" Type="http://schemas.openxmlformats.org/officeDocument/2006/relationships/hyperlink" Target="http://www.uptodate.com/contents/ceftriaxone-drug-information?source=see_link"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www.uptodate.com/contents/azithromycin-drug-information?source=see_link" TargetMode="External"/><Relationship Id="rId2" Type="http://schemas.openxmlformats.org/officeDocument/2006/relationships/hyperlink" Target="http://www.uptodate.com/contents/ceftriaxone-drug-information?source=see_link" TargetMode="External"/><Relationship Id="rId1" Type="http://schemas.openxmlformats.org/officeDocument/2006/relationships/slideLayout" Target="../slideLayouts/slideLayout7.xml"/><Relationship Id="rId4" Type="http://schemas.openxmlformats.org/officeDocument/2006/relationships/hyperlink" Target="http://www.uptodate.com/contents/doxycycline-drug-information?source=see_link"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0" y="-37465"/>
            <a:ext cx="7467600" cy="1942465"/>
          </a:xfrm>
        </p:spPr>
        <p:txBody>
          <a:bodyPr/>
          <a:lstStyle/>
          <a:p>
            <a:pPr algn="l" eaLnBrk="1" fontAlgn="auto" hangingPunct="1">
              <a:spcAft>
                <a:spcPts val="0"/>
              </a:spcAft>
              <a:defRPr/>
            </a:pPr>
            <a:r>
              <a:rPr lang="en-US" sz="4000" dirty="0" smtClean="0">
                <a:solidFill>
                  <a:srgbClr val="FF0000"/>
                </a:solidFill>
                <a:latin typeface="Arial" charset="0"/>
                <a:cs typeface="Arial" charset="0"/>
              </a:rPr>
              <a:t>Pelvic inflammatory disease (PID)</a:t>
            </a:r>
            <a:endParaRPr lang="ar-JO" sz="4000" dirty="0" smtClean="0">
              <a:solidFill>
                <a:srgbClr val="FF0000"/>
              </a:solidFill>
              <a:latin typeface="Arial" charset="0"/>
            </a:endParaRPr>
          </a:p>
        </p:txBody>
      </p:sp>
      <p:sp>
        <p:nvSpPr>
          <p:cNvPr id="9219" name="Subtitle 2"/>
          <p:cNvSpPr>
            <a:spLocks noGrp="1"/>
          </p:cNvSpPr>
          <p:nvPr>
            <p:ph type="subTitle" idx="1"/>
          </p:nvPr>
        </p:nvSpPr>
        <p:spPr>
          <a:xfrm>
            <a:off x="0" y="1905000"/>
            <a:ext cx="7772400" cy="2758440"/>
          </a:xfrm>
        </p:spPr>
        <p:txBody>
          <a:bodyPr/>
          <a:lstStyle/>
          <a:p>
            <a:pPr marR="0" algn="l" eaLnBrk="1" hangingPunct="1">
              <a:buFont typeface="Arial" pitchFamily="34" charset="0"/>
              <a:buNone/>
            </a:pPr>
            <a:r>
              <a:rPr lang="en-US" sz="2400" dirty="0" smtClean="0">
                <a:solidFill>
                  <a:schemeClr val="tx1"/>
                </a:solidFill>
                <a:latin typeface="Arial" pitchFamily="34" charset="0"/>
                <a:cs typeface="Arial" pitchFamily="34" charset="0"/>
              </a:rPr>
              <a:t>Dr. </a:t>
            </a:r>
            <a:r>
              <a:rPr lang="en-US" sz="2400" dirty="0" err="1" smtClean="0">
                <a:solidFill>
                  <a:schemeClr val="tx1"/>
                </a:solidFill>
                <a:latin typeface="Arial" pitchFamily="34" charset="0"/>
                <a:cs typeface="Arial" pitchFamily="34" charset="0"/>
              </a:rPr>
              <a:t>Ahlam</a:t>
            </a:r>
            <a:r>
              <a:rPr lang="en-US" sz="2400" dirty="0" smtClean="0">
                <a:solidFill>
                  <a:schemeClr val="tx1"/>
                </a:solidFill>
                <a:latin typeface="Arial" pitchFamily="34" charset="0"/>
                <a:cs typeface="Arial" pitchFamily="34" charset="0"/>
              </a:rPr>
              <a:t> Al-</a:t>
            </a:r>
            <a:r>
              <a:rPr lang="en-US" sz="2400" dirty="0" err="1" smtClean="0">
                <a:solidFill>
                  <a:schemeClr val="tx1"/>
                </a:solidFill>
                <a:latin typeface="Arial" pitchFamily="34" charset="0"/>
                <a:cs typeface="Arial" pitchFamily="34" charset="0"/>
              </a:rPr>
              <a:t>Kharabsheh</a:t>
            </a:r>
            <a:endParaRPr lang="ar-JO" sz="2400" dirty="0" smtClean="0">
              <a:solidFill>
                <a:schemeClr val="tx1"/>
              </a:solidFill>
              <a:latin typeface="Arial" pitchFamily="34" charset="0"/>
            </a:endParaRPr>
          </a:p>
          <a:p>
            <a:pPr marR="0" algn="l" eaLnBrk="1" hangingPunct="1">
              <a:buFont typeface="Arial" pitchFamily="34" charset="0"/>
              <a:buNone/>
            </a:pPr>
            <a:endParaRPr lang="ar-JO" dirty="0" smtClean="0"/>
          </a:p>
        </p:txBody>
      </p:sp>
      <p:pic>
        <p:nvPicPr>
          <p:cNvPr id="9220" name="Picture 9" descr="https://www.mutah.edu.jo/National-sec/images/mutahlogo.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0"/>
            <a:ext cx="1676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مستطيل 1"/>
          <p:cNvSpPr/>
          <p:nvPr/>
        </p:nvSpPr>
        <p:spPr>
          <a:xfrm>
            <a:off x="-30480" y="3657600"/>
            <a:ext cx="9174480" cy="1200329"/>
          </a:xfrm>
          <a:prstGeom prst="rect">
            <a:avLst/>
          </a:prstGeom>
          <a:solidFill>
            <a:schemeClr val="accent6">
              <a:lumMod val="60000"/>
              <a:lumOff val="40000"/>
            </a:schemeClr>
          </a:solidFill>
        </p:spPr>
        <p:txBody>
          <a:bodyPr wrap="square">
            <a:spAutoFit/>
          </a:bodyPr>
          <a:lstStyle/>
          <a:p>
            <a:r>
              <a:rPr lang="en-US" sz="2400" b="1" dirty="0">
                <a:solidFill>
                  <a:schemeClr val="accent6">
                    <a:lumMod val="75000"/>
                  </a:schemeClr>
                </a:solidFill>
              </a:rPr>
              <a:t>Edited By : Noor Al-</a:t>
            </a:r>
            <a:r>
              <a:rPr lang="en-US" sz="2400" b="1" dirty="0" err="1">
                <a:solidFill>
                  <a:schemeClr val="accent6">
                    <a:lumMod val="75000"/>
                  </a:schemeClr>
                </a:solidFill>
              </a:rPr>
              <a:t>huda</a:t>
            </a:r>
            <a:r>
              <a:rPr lang="en-US" sz="2400" b="1" dirty="0">
                <a:solidFill>
                  <a:schemeClr val="accent6">
                    <a:lumMod val="75000"/>
                  </a:schemeClr>
                </a:solidFill>
              </a:rPr>
              <a:t> Esam Al-Karaki</a:t>
            </a:r>
          </a:p>
          <a:p>
            <a:r>
              <a:rPr lang="en-US" sz="2400" b="1" dirty="0">
                <a:solidFill>
                  <a:schemeClr val="accent6">
                    <a:lumMod val="75000"/>
                  </a:schemeClr>
                </a:solidFill>
              </a:rPr>
              <a:t>Doctor's notes were  added in </a:t>
            </a:r>
            <a:r>
              <a:rPr lang="en-US" sz="2400" b="1" dirty="0" smtClean="0">
                <a:solidFill>
                  <a:schemeClr val="accent6">
                    <a:lumMod val="75000"/>
                  </a:schemeClr>
                </a:solidFill>
              </a:rPr>
              <a:t>orange </a:t>
            </a:r>
            <a:r>
              <a:rPr lang="en-US" sz="2400" b="1" dirty="0" smtClean="0">
                <a:solidFill>
                  <a:schemeClr val="accent6">
                    <a:lumMod val="75000"/>
                  </a:schemeClr>
                </a:solidFill>
              </a:rPr>
              <a:t>color </a:t>
            </a:r>
            <a:endParaRPr lang="en-US" sz="2400" b="1" dirty="0">
              <a:solidFill>
                <a:schemeClr val="accent6">
                  <a:lumMod val="75000"/>
                </a:schemeClr>
              </a:solidFill>
            </a:endParaRPr>
          </a:p>
          <a:p>
            <a:r>
              <a:rPr lang="en-US" sz="2400" b="1" dirty="0" smtClean="0">
                <a:solidFill>
                  <a:schemeClr val="accent6">
                    <a:lumMod val="75000"/>
                  </a:schemeClr>
                </a:solidFill>
              </a:rPr>
              <a:t>OBS </a:t>
            </a:r>
            <a:r>
              <a:rPr lang="en-US" sz="2400" b="1" dirty="0">
                <a:solidFill>
                  <a:schemeClr val="accent6">
                    <a:lumMod val="75000"/>
                  </a:schemeClr>
                </a:solidFill>
              </a:rPr>
              <a:t>&amp; GYN Department 2021 </a:t>
            </a:r>
            <a:endParaRPr lang="ar-JO" sz="2400"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6278562"/>
          </a:xfrm>
        </p:spPr>
        <p:txBody>
          <a:bodyPr/>
          <a:lstStyle/>
          <a:p>
            <a:pPr eaLnBrk="1" hangingPunct="1">
              <a:defRPr/>
            </a:pPr>
            <a:endParaRPr lang="en-US" dirty="0"/>
          </a:p>
        </p:txBody>
      </p:sp>
      <p:pic>
        <p:nvPicPr>
          <p:cNvPr id="22531" name="Picture 3" descr="Picture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3" y="-76200"/>
            <a:ext cx="913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0" y="0"/>
            <a:ext cx="9144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000" b="1" dirty="0">
              <a:latin typeface="Calibri" pitchFamily="34" charset="0"/>
            </a:endParaRPr>
          </a:p>
          <a:p>
            <a:r>
              <a:rPr lang="en-US" sz="2000" b="1" dirty="0">
                <a:solidFill>
                  <a:srgbClr val="00B0F0"/>
                </a:solidFill>
              </a:rPr>
              <a:t>DIAGNOSTIC </a:t>
            </a:r>
            <a:r>
              <a:rPr lang="en-US" sz="2000" b="1" dirty="0" smtClean="0">
                <a:solidFill>
                  <a:srgbClr val="00B0F0"/>
                </a:solidFill>
              </a:rPr>
              <a:t>CONSIDERATIONS : </a:t>
            </a:r>
            <a:r>
              <a:rPr lang="en-US" sz="2000" b="1" dirty="0" smtClean="0">
                <a:solidFill>
                  <a:schemeClr val="accent6">
                    <a:lumMod val="75000"/>
                  </a:schemeClr>
                </a:solidFill>
              </a:rPr>
              <a:t>Diagnosis of exclusion </a:t>
            </a:r>
            <a:endParaRPr lang="en-US" sz="2000" b="1" dirty="0">
              <a:solidFill>
                <a:schemeClr val="accent6">
                  <a:lumMod val="75000"/>
                </a:schemeClr>
              </a:solidFill>
            </a:endParaRPr>
          </a:p>
          <a:p>
            <a:endParaRPr lang="en-US" sz="2000" b="1" dirty="0">
              <a:solidFill>
                <a:srgbClr val="00B0F0"/>
              </a:solidFill>
            </a:endParaRPr>
          </a:p>
          <a:p>
            <a:r>
              <a:rPr lang="en-US" sz="2000" dirty="0"/>
              <a:t>● PID represents a spectrum of clinical disease, from </a:t>
            </a:r>
            <a:r>
              <a:rPr lang="en-US" sz="2000" dirty="0" smtClean="0"/>
              <a:t>Endometritis </a:t>
            </a:r>
            <a:r>
              <a:rPr lang="en-US" sz="2000" dirty="0"/>
              <a:t>to fatal </a:t>
            </a:r>
          </a:p>
          <a:p>
            <a:r>
              <a:rPr lang="en-US" sz="2000" dirty="0"/>
              <a:t>    </a:t>
            </a:r>
            <a:r>
              <a:rPr lang="en-US" sz="2000" dirty="0" err="1"/>
              <a:t>intraabdominal</a:t>
            </a:r>
            <a:r>
              <a:rPr lang="en-US" sz="2000" dirty="0"/>
              <a:t> sepsis.</a:t>
            </a:r>
          </a:p>
          <a:p>
            <a:endParaRPr lang="en-US" sz="2000" dirty="0"/>
          </a:p>
          <a:p>
            <a:r>
              <a:rPr lang="en-US" sz="2000" dirty="0"/>
              <a:t>● There are multiple gold standards in use to establish the diagnosis, because</a:t>
            </a:r>
          </a:p>
          <a:p>
            <a:r>
              <a:rPr lang="en-US" sz="2000" dirty="0"/>
              <a:t>    no one among them is adequate alone. Older studies defining PID by a</a:t>
            </a:r>
          </a:p>
          <a:p>
            <a:r>
              <a:rPr lang="en-US" sz="2000" dirty="0"/>
              <a:t>    single standard, such as laparoscopic visualization of gross </a:t>
            </a:r>
            <a:r>
              <a:rPr lang="en-US" sz="2000" dirty="0" err="1"/>
              <a:t>salpingitis</a:t>
            </a:r>
            <a:r>
              <a:rPr lang="en-US" sz="2000" dirty="0"/>
              <a:t>, are</a:t>
            </a:r>
          </a:p>
          <a:p>
            <a:r>
              <a:rPr lang="en-US" sz="2000" dirty="0"/>
              <a:t>    now felt to lack sensitivity.</a:t>
            </a:r>
          </a:p>
          <a:p>
            <a:r>
              <a:rPr lang="en-US" sz="2000" dirty="0">
                <a:latin typeface="Calibri" pitchFamily="34" charset="0"/>
              </a:rPr>
              <a:t> </a:t>
            </a:r>
          </a:p>
          <a:p>
            <a:pPr>
              <a:buFontTx/>
              <a:buChar char="-"/>
            </a:pPr>
            <a:endParaRPr lang="en-US" sz="2000" dirty="0">
              <a:latin typeface="Calibri" pitchFamily="34" charset="0"/>
            </a:endParaRPr>
          </a:p>
        </p:txBody>
      </p:sp>
      <p:sp>
        <p:nvSpPr>
          <p:cNvPr id="2" name="مربع نص 1"/>
          <p:cNvSpPr txBox="1"/>
          <p:nvPr/>
        </p:nvSpPr>
        <p:spPr>
          <a:xfrm>
            <a:off x="0" y="3200400"/>
            <a:ext cx="9144000" cy="2677656"/>
          </a:xfrm>
          <a:prstGeom prst="rect">
            <a:avLst/>
          </a:prstGeom>
          <a:noFill/>
        </p:spPr>
        <p:txBody>
          <a:bodyPr wrap="square" rtlCol="1">
            <a:spAutoFit/>
          </a:bodyPr>
          <a:lstStyle/>
          <a:p>
            <a:r>
              <a:rPr lang="en-US" sz="2400" b="1" dirty="0" smtClean="0">
                <a:solidFill>
                  <a:schemeClr val="accent6">
                    <a:lumMod val="75000"/>
                  </a:schemeClr>
                </a:solidFill>
              </a:rPr>
              <a:t>DD : </a:t>
            </a:r>
          </a:p>
          <a:p>
            <a:r>
              <a:rPr lang="en-US" sz="2400" b="1" dirty="0" smtClean="0">
                <a:solidFill>
                  <a:schemeClr val="accent6">
                    <a:lumMod val="75000"/>
                  </a:schemeClr>
                </a:solidFill>
              </a:rPr>
              <a:t>-Deep dyspareunia </a:t>
            </a:r>
          </a:p>
          <a:p>
            <a:r>
              <a:rPr lang="en-US" sz="2400" b="1" dirty="0" smtClean="0">
                <a:solidFill>
                  <a:schemeClr val="accent6">
                    <a:lumMod val="75000"/>
                  </a:schemeClr>
                </a:solidFill>
              </a:rPr>
              <a:t>-Endometritis : deep dyspareunia , secondary dysmenorrhea , menorrhagia and intermenstrual bleeding </a:t>
            </a:r>
          </a:p>
          <a:p>
            <a:r>
              <a:rPr lang="en-US" sz="2400" b="1" dirty="0" smtClean="0">
                <a:solidFill>
                  <a:schemeClr val="accent6">
                    <a:lumMod val="75000"/>
                  </a:schemeClr>
                </a:solidFill>
              </a:rPr>
              <a:t>-Appendicitis :25% have motion tenderness </a:t>
            </a:r>
          </a:p>
          <a:p>
            <a:r>
              <a:rPr lang="en-US" sz="2400" b="1" dirty="0" smtClean="0">
                <a:solidFill>
                  <a:schemeClr val="accent6">
                    <a:lumMod val="75000"/>
                  </a:schemeClr>
                </a:solidFill>
              </a:rPr>
              <a:t>-ectopic pregnancy</a:t>
            </a:r>
          </a:p>
          <a:p>
            <a:r>
              <a:rPr lang="en-US" sz="2400" b="1" dirty="0" smtClean="0">
                <a:solidFill>
                  <a:schemeClr val="accent6">
                    <a:lumMod val="75000"/>
                  </a:schemeClr>
                </a:solidFill>
              </a:rPr>
              <a:t>-Cervical infection : PCB and intermenstrual bleeding   </a:t>
            </a:r>
            <a:endParaRPr lang="ar-JO" sz="2400"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1905000"/>
            <a:ext cx="8610600" cy="4343400"/>
          </a:xfrm>
        </p:spPr>
        <p:txBody>
          <a:bodyPr rtlCol="1"/>
          <a:lstStyle/>
          <a:p>
            <a:pPr algn="l" eaLnBrk="1" fontAlgn="auto" hangingPunct="1">
              <a:spcAft>
                <a:spcPts val="0"/>
              </a:spcAft>
              <a:defRPr/>
            </a:pPr>
            <a:r>
              <a:rPr lang="en-US" sz="1800" b="0" dirty="0" smtClean="0">
                <a:solidFill>
                  <a:schemeClr val="tx1">
                    <a:lumMod val="95000"/>
                    <a:lumOff val="5000"/>
                  </a:schemeClr>
                </a:solidFill>
                <a:latin typeface="Arial" pitchFamily="34" charset="0"/>
                <a:cs typeface="Arial" pitchFamily="34" charset="0"/>
              </a:rPr>
              <a:t>1- Oral temperature &gt;101° F (&gt;38.3°C).</a:t>
            </a:r>
            <a:br>
              <a:rPr lang="en-US" sz="1800" b="0" dirty="0" smtClean="0">
                <a:solidFill>
                  <a:schemeClr val="tx1">
                    <a:lumMod val="95000"/>
                    <a:lumOff val="5000"/>
                  </a:schemeClr>
                </a:solidFill>
                <a:latin typeface="Arial" pitchFamily="34" charset="0"/>
                <a:cs typeface="Arial" pitchFamily="34" charset="0"/>
              </a:rPr>
            </a:br>
            <a:r>
              <a:rPr lang="en-US" sz="1800" b="0" dirty="0" smtClean="0">
                <a:solidFill>
                  <a:schemeClr val="tx1">
                    <a:lumMod val="95000"/>
                    <a:lumOff val="5000"/>
                  </a:schemeClr>
                </a:solidFill>
                <a:latin typeface="Arial" pitchFamily="34" charset="0"/>
                <a:cs typeface="Arial" pitchFamily="34" charset="0"/>
              </a:rPr>
              <a:t>				</a:t>
            </a:r>
            <a:br>
              <a:rPr lang="en-US" sz="1800" b="0" dirty="0" smtClean="0">
                <a:solidFill>
                  <a:schemeClr val="tx1">
                    <a:lumMod val="95000"/>
                    <a:lumOff val="5000"/>
                  </a:schemeClr>
                </a:solidFill>
                <a:latin typeface="Arial" pitchFamily="34" charset="0"/>
                <a:cs typeface="Arial" pitchFamily="34" charset="0"/>
              </a:rPr>
            </a:br>
            <a:r>
              <a:rPr lang="en-US" sz="1800" b="0" dirty="0" smtClean="0">
                <a:solidFill>
                  <a:schemeClr val="tx1">
                    <a:lumMod val="95000"/>
                    <a:lumOff val="5000"/>
                  </a:schemeClr>
                </a:solidFill>
                <a:latin typeface="Arial" pitchFamily="34" charset="0"/>
                <a:cs typeface="Arial" pitchFamily="34" charset="0"/>
              </a:rPr>
              <a:t>2- Abnormal cervical or vaginal </a:t>
            </a:r>
            <a:r>
              <a:rPr lang="en-US" sz="1800" b="0" dirty="0" err="1" smtClean="0">
                <a:solidFill>
                  <a:schemeClr val="tx1">
                    <a:lumMod val="95000"/>
                    <a:lumOff val="5000"/>
                  </a:schemeClr>
                </a:solidFill>
                <a:latin typeface="Arial" pitchFamily="34" charset="0"/>
                <a:cs typeface="Arial" pitchFamily="34" charset="0"/>
              </a:rPr>
              <a:t>mucopurulent</a:t>
            </a:r>
            <a:r>
              <a:rPr lang="en-US" sz="1800" b="0" dirty="0" smtClean="0">
                <a:solidFill>
                  <a:schemeClr val="tx1">
                    <a:lumMod val="95000"/>
                    <a:lumOff val="5000"/>
                  </a:schemeClr>
                </a:solidFill>
                <a:latin typeface="Arial" pitchFamily="34" charset="0"/>
                <a:cs typeface="Arial" pitchFamily="34" charset="0"/>
              </a:rPr>
              <a:t> discharge.</a:t>
            </a:r>
            <a:br>
              <a:rPr lang="en-US" sz="1800" b="0" dirty="0" smtClean="0">
                <a:solidFill>
                  <a:schemeClr val="tx1">
                    <a:lumMod val="95000"/>
                    <a:lumOff val="5000"/>
                  </a:schemeClr>
                </a:solidFill>
                <a:latin typeface="Arial" pitchFamily="34" charset="0"/>
                <a:cs typeface="Arial" pitchFamily="34" charset="0"/>
              </a:rPr>
            </a:br>
            <a:r>
              <a:rPr lang="en-US" sz="1800" b="0" dirty="0" smtClean="0">
                <a:solidFill>
                  <a:schemeClr val="tx1">
                    <a:lumMod val="95000"/>
                    <a:lumOff val="5000"/>
                  </a:schemeClr>
                </a:solidFill>
                <a:latin typeface="Arial" pitchFamily="34" charset="0"/>
                <a:cs typeface="Arial" pitchFamily="34" charset="0"/>
              </a:rPr>
              <a:t/>
            </a:r>
            <a:br>
              <a:rPr lang="en-US" sz="1800" b="0" dirty="0" smtClean="0">
                <a:solidFill>
                  <a:schemeClr val="tx1">
                    <a:lumMod val="95000"/>
                    <a:lumOff val="5000"/>
                  </a:schemeClr>
                </a:solidFill>
                <a:latin typeface="Arial" pitchFamily="34" charset="0"/>
                <a:cs typeface="Arial" pitchFamily="34" charset="0"/>
              </a:rPr>
            </a:br>
            <a:r>
              <a:rPr lang="en-US" sz="1800" b="0" dirty="0" smtClean="0">
                <a:solidFill>
                  <a:schemeClr val="tx1">
                    <a:lumMod val="95000"/>
                    <a:lumOff val="5000"/>
                  </a:schemeClr>
                </a:solidFill>
                <a:latin typeface="Arial" pitchFamily="34" charset="0"/>
                <a:cs typeface="Arial" pitchFamily="34" charset="0"/>
              </a:rPr>
              <a:t>3-Presence of abundant numbers of white blood cells </a:t>
            </a:r>
            <a:br>
              <a:rPr lang="en-US" sz="1800" b="0" dirty="0" smtClean="0">
                <a:solidFill>
                  <a:schemeClr val="tx1">
                    <a:lumMod val="95000"/>
                    <a:lumOff val="5000"/>
                  </a:schemeClr>
                </a:solidFill>
                <a:latin typeface="Arial" pitchFamily="34" charset="0"/>
                <a:cs typeface="Arial" pitchFamily="34" charset="0"/>
              </a:rPr>
            </a:br>
            <a:r>
              <a:rPr lang="en-US" sz="1800" b="0" dirty="0" smtClean="0">
                <a:solidFill>
                  <a:schemeClr val="tx1">
                    <a:lumMod val="95000"/>
                    <a:lumOff val="5000"/>
                  </a:schemeClr>
                </a:solidFill>
                <a:latin typeface="Arial" pitchFamily="34" charset="0"/>
                <a:cs typeface="Arial" pitchFamily="34" charset="0"/>
              </a:rPr>
              <a:t>   (WBCs) on saline microscopy of Vaginal secretions.15.000-20.000/</a:t>
            </a:r>
            <a:r>
              <a:rPr lang="en-US" sz="1800" b="0" dirty="0" err="1" smtClean="0">
                <a:solidFill>
                  <a:schemeClr val="tx1">
                    <a:lumMod val="95000"/>
                    <a:lumOff val="5000"/>
                  </a:schemeClr>
                </a:solidFill>
                <a:latin typeface="Arial" pitchFamily="34" charset="0"/>
                <a:cs typeface="Arial" pitchFamily="34" charset="0"/>
              </a:rPr>
              <a:t>microL</a:t>
            </a:r>
            <a:r>
              <a:rPr lang="en-US" sz="1800" b="0" dirty="0" smtClean="0">
                <a:solidFill>
                  <a:schemeClr val="tx1">
                    <a:lumMod val="95000"/>
                    <a:lumOff val="5000"/>
                  </a:schemeClr>
                </a:solidFill>
                <a:latin typeface="Arial" pitchFamily="34" charset="0"/>
                <a:cs typeface="Arial" pitchFamily="34" charset="0"/>
              </a:rPr>
              <a:t/>
            </a:r>
            <a:br>
              <a:rPr lang="en-US" sz="1800" b="0" dirty="0" smtClean="0">
                <a:solidFill>
                  <a:schemeClr val="tx1">
                    <a:lumMod val="95000"/>
                    <a:lumOff val="5000"/>
                  </a:schemeClr>
                </a:solidFill>
                <a:latin typeface="Arial" pitchFamily="34" charset="0"/>
                <a:cs typeface="Arial" pitchFamily="34" charset="0"/>
              </a:rPr>
            </a:br>
            <a:r>
              <a:rPr lang="en-US" sz="1800" b="0" dirty="0" smtClean="0">
                <a:solidFill>
                  <a:schemeClr val="tx1">
                    <a:lumMod val="95000"/>
                    <a:lumOff val="5000"/>
                  </a:schemeClr>
                </a:solidFill>
                <a:latin typeface="Arial" pitchFamily="34" charset="0"/>
                <a:cs typeface="Arial" pitchFamily="34" charset="0"/>
              </a:rPr>
              <a:t/>
            </a:r>
            <a:br>
              <a:rPr lang="en-US" sz="1800" b="0" dirty="0" smtClean="0">
                <a:solidFill>
                  <a:schemeClr val="tx1">
                    <a:lumMod val="95000"/>
                    <a:lumOff val="5000"/>
                  </a:schemeClr>
                </a:solidFill>
                <a:latin typeface="Arial" pitchFamily="34" charset="0"/>
                <a:cs typeface="Arial" pitchFamily="34" charset="0"/>
              </a:rPr>
            </a:br>
            <a:r>
              <a:rPr lang="en-US" sz="1800" b="0" dirty="0" smtClean="0">
                <a:solidFill>
                  <a:schemeClr val="tx1">
                    <a:lumMod val="95000"/>
                    <a:lumOff val="5000"/>
                  </a:schemeClr>
                </a:solidFill>
                <a:latin typeface="Arial" pitchFamily="34" charset="0"/>
                <a:cs typeface="Arial" pitchFamily="34" charset="0"/>
              </a:rPr>
              <a:t>4- Elevated erythrocyte sedimentation rate (ESR).</a:t>
            </a:r>
            <a:br>
              <a:rPr lang="en-US" sz="1800" b="0" dirty="0" smtClean="0">
                <a:solidFill>
                  <a:schemeClr val="tx1">
                    <a:lumMod val="95000"/>
                    <a:lumOff val="5000"/>
                  </a:schemeClr>
                </a:solidFill>
                <a:latin typeface="Arial" pitchFamily="34" charset="0"/>
                <a:cs typeface="Arial" pitchFamily="34" charset="0"/>
              </a:rPr>
            </a:br>
            <a:r>
              <a:rPr lang="en-US" sz="1800" b="0" dirty="0" smtClean="0">
                <a:solidFill>
                  <a:schemeClr val="tx1">
                    <a:lumMod val="95000"/>
                    <a:lumOff val="5000"/>
                  </a:schemeClr>
                </a:solidFill>
                <a:latin typeface="Arial" pitchFamily="34" charset="0"/>
                <a:cs typeface="Arial" pitchFamily="34" charset="0"/>
              </a:rPr>
              <a:t/>
            </a:r>
            <a:br>
              <a:rPr lang="en-US" sz="1800" b="0" dirty="0" smtClean="0">
                <a:solidFill>
                  <a:schemeClr val="tx1">
                    <a:lumMod val="95000"/>
                    <a:lumOff val="5000"/>
                  </a:schemeClr>
                </a:solidFill>
                <a:latin typeface="Arial" pitchFamily="34" charset="0"/>
                <a:cs typeface="Arial" pitchFamily="34" charset="0"/>
              </a:rPr>
            </a:br>
            <a:r>
              <a:rPr lang="en-US" sz="1800" b="0" dirty="0" smtClean="0">
                <a:solidFill>
                  <a:schemeClr val="tx1">
                    <a:lumMod val="95000"/>
                    <a:lumOff val="5000"/>
                  </a:schemeClr>
                </a:solidFill>
                <a:latin typeface="Arial" pitchFamily="34" charset="0"/>
                <a:cs typeface="Arial" pitchFamily="34" charset="0"/>
              </a:rPr>
              <a:t>5- Elevated C-reactive protein (CRP).</a:t>
            </a:r>
            <a:br>
              <a:rPr lang="en-US" sz="1800" b="0" dirty="0" smtClean="0">
                <a:solidFill>
                  <a:schemeClr val="tx1">
                    <a:lumMod val="95000"/>
                    <a:lumOff val="5000"/>
                  </a:schemeClr>
                </a:solidFill>
                <a:latin typeface="Arial" pitchFamily="34" charset="0"/>
                <a:cs typeface="Arial" pitchFamily="34" charset="0"/>
              </a:rPr>
            </a:br>
            <a:r>
              <a:rPr lang="en-US" sz="1800" b="0" dirty="0" smtClean="0">
                <a:solidFill>
                  <a:schemeClr val="tx1">
                    <a:lumMod val="95000"/>
                    <a:lumOff val="5000"/>
                  </a:schemeClr>
                </a:solidFill>
                <a:latin typeface="Arial" pitchFamily="34" charset="0"/>
                <a:cs typeface="Arial" pitchFamily="34" charset="0"/>
              </a:rPr>
              <a:t>6- </a:t>
            </a:r>
            <a:r>
              <a:rPr lang="en-US" sz="1800" dirty="0" smtClean="0">
                <a:solidFill>
                  <a:schemeClr val="tx1">
                    <a:lumMod val="95000"/>
                    <a:lumOff val="5000"/>
                  </a:schemeClr>
                </a:solidFill>
                <a:cs typeface="Times New Roman" pitchFamily="18" charset="0"/>
              </a:rPr>
              <a:t>Demonstration of N. </a:t>
            </a:r>
            <a:r>
              <a:rPr lang="en-US" sz="1800" dirty="0" err="1" smtClean="0">
                <a:solidFill>
                  <a:schemeClr val="tx1">
                    <a:lumMod val="95000"/>
                    <a:lumOff val="5000"/>
                  </a:schemeClr>
                </a:solidFill>
                <a:cs typeface="Times New Roman" pitchFamily="18" charset="0"/>
              </a:rPr>
              <a:t>gonorrhoea</a:t>
            </a:r>
            <a:r>
              <a:rPr lang="en-US" sz="1800" dirty="0" smtClean="0">
                <a:solidFill>
                  <a:schemeClr val="tx1">
                    <a:lumMod val="95000"/>
                    <a:lumOff val="5000"/>
                  </a:schemeClr>
                </a:solidFill>
                <a:cs typeface="Times New Roman" pitchFamily="18" charset="0"/>
              </a:rPr>
              <a:t> or C. </a:t>
            </a:r>
            <a:r>
              <a:rPr lang="en-US" sz="1800" dirty="0" err="1" smtClean="0">
                <a:solidFill>
                  <a:schemeClr val="tx1">
                    <a:lumMod val="95000"/>
                    <a:lumOff val="5000"/>
                  </a:schemeClr>
                </a:solidFill>
                <a:cs typeface="Times New Roman" pitchFamily="18" charset="0"/>
              </a:rPr>
              <a:t>trachomatis</a:t>
            </a:r>
            <a:r>
              <a:rPr lang="en-US" sz="1800" dirty="0" smtClean="0">
                <a:solidFill>
                  <a:schemeClr val="tx1">
                    <a:lumMod val="95000"/>
                    <a:lumOff val="5000"/>
                  </a:schemeClr>
                </a:solidFill>
                <a:cs typeface="Times New Roman" pitchFamily="18" charset="0"/>
              </a:rPr>
              <a:t> in the genital tract </a:t>
            </a:r>
            <a:r>
              <a:rPr lang="en-US" sz="1800" b="0" dirty="0" smtClean="0">
                <a:solidFill>
                  <a:schemeClr val="tx1">
                    <a:lumMod val="95000"/>
                    <a:lumOff val="5000"/>
                  </a:schemeClr>
                </a:solidFill>
                <a:latin typeface="Arial" pitchFamily="34" charset="0"/>
                <a:cs typeface="Arial" pitchFamily="34" charset="0"/>
              </a:rPr>
              <a:t/>
            </a:r>
            <a:br>
              <a:rPr lang="en-US" sz="1800" b="0" dirty="0" smtClean="0">
                <a:solidFill>
                  <a:schemeClr val="tx1">
                    <a:lumMod val="95000"/>
                    <a:lumOff val="5000"/>
                  </a:schemeClr>
                </a:solidFill>
                <a:latin typeface="Arial" pitchFamily="34" charset="0"/>
                <a:cs typeface="Arial" pitchFamily="34" charset="0"/>
              </a:rPr>
            </a:br>
            <a:r>
              <a:rPr lang="en-US" sz="1800" dirty="0" smtClean="0">
                <a:solidFill>
                  <a:schemeClr val="tx1">
                    <a:lumMod val="95000"/>
                    <a:lumOff val="5000"/>
                  </a:schemeClr>
                </a:solidFill>
                <a:latin typeface="Arial" pitchFamily="34" charset="0"/>
                <a:cs typeface="Arial" pitchFamily="34" charset="0"/>
              </a:rPr>
              <a:t/>
            </a:r>
            <a:br>
              <a:rPr lang="en-US" sz="1800" dirty="0" smtClean="0">
                <a:solidFill>
                  <a:schemeClr val="tx1">
                    <a:lumMod val="95000"/>
                    <a:lumOff val="5000"/>
                  </a:schemeClr>
                </a:solidFill>
                <a:latin typeface="Arial" pitchFamily="34" charset="0"/>
                <a:cs typeface="Arial" pitchFamily="34" charset="0"/>
              </a:rPr>
            </a:br>
            <a:endParaRPr lang="en-US" sz="1800" dirty="0">
              <a:solidFill>
                <a:schemeClr val="tx1">
                  <a:lumMod val="95000"/>
                  <a:lumOff val="5000"/>
                </a:schemeClr>
              </a:solidFill>
              <a:latin typeface="Arial" pitchFamily="34" charset="0"/>
              <a:cs typeface="Arial" pitchFamily="34" charset="0"/>
            </a:endParaRPr>
          </a:p>
        </p:txBody>
      </p:sp>
      <p:sp>
        <p:nvSpPr>
          <p:cNvPr id="24579" name="Text Placeholder 2"/>
          <p:cNvSpPr>
            <a:spLocks noGrp="1"/>
          </p:cNvSpPr>
          <p:nvPr>
            <p:ph type="body" idx="1"/>
          </p:nvPr>
        </p:nvSpPr>
        <p:spPr>
          <a:xfrm>
            <a:off x="304800" y="4267200"/>
            <a:ext cx="8266113" cy="3581400"/>
          </a:xfrm>
        </p:spPr>
        <p:txBody>
          <a:bodyPr/>
          <a:lstStyle/>
          <a:p>
            <a:pPr eaLnBrk="1" hangingPunct="1">
              <a:buFont typeface="Arial" pitchFamily="34" charset="0"/>
              <a:buNone/>
            </a:pPr>
            <a:endParaRPr lang="en-US" dirty="0" smtClean="0">
              <a:latin typeface="Arial" pitchFamily="34" charset="0"/>
              <a:cs typeface="Arial" pitchFamily="34" charset="0"/>
            </a:endParaRPr>
          </a:p>
          <a:p>
            <a:pPr eaLnBrk="1" hangingPunct="1">
              <a:buFont typeface="Arial" pitchFamily="34" charset="0"/>
              <a:buNone/>
            </a:pPr>
            <a:endParaRPr lang="en-US" dirty="0" smtClean="0">
              <a:latin typeface="Arial" pitchFamily="34" charset="0"/>
              <a:cs typeface="Arial" pitchFamily="34" charset="0"/>
            </a:endParaRPr>
          </a:p>
        </p:txBody>
      </p:sp>
      <p:sp>
        <p:nvSpPr>
          <p:cNvPr id="24580" name="Rectangle 4"/>
          <p:cNvSpPr>
            <a:spLocks noChangeArrowheads="1"/>
          </p:cNvSpPr>
          <p:nvPr/>
        </p:nvSpPr>
        <p:spPr bwMode="auto">
          <a:xfrm>
            <a:off x="304800" y="228600"/>
            <a:ext cx="853440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rtl="1"/>
            <a:r>
              <a:rPr lang="en-US" dirty="0"/>
              <a:t>A minimal set of clinical criteria has been recommended by the CDC for empirical treatment of PID, including cervical motion tenderness or uterine or adnexal tenderness in the presence of lower abdominal or pelvic </a:t>
            </a:r>
            <a:r>
              <a:rPr lang="en-US" dirty="0" err="1" smtClean="0"/>
              <a:t>pain.</a:t>
            </a:r>
            <a:r>
              <a:rPr lang="en-US" b="1" dirty="0" err="1" smtClean="0"/>
              <a:t>with</a:t>
            </a:r>
            <a:r>
              <a:rPr lang="en-US" b="1" dirty="0" smtClean="0"/>
              <a:t> reproductive age </a:t>
            </a:r>
            <a:endParaRPr lang="en-US" b="1" dirty="0"/>
          </a:p>
          <a:p>
            <a:pPr rtl="1"/>
            <a:r>
              <a:rPr lang="en-US" sz="1600" dirty="0" smtClean="0"/>
              <a:t>The </a:t>
            </a:r>
            <a:r>
              <a:rPr lang="en-US" sz="1600" dirty="0"/>
              <a:t>following additional criteria can also be used to support a </a:t>
            </a:r>
            <a:r>
              <a:rPr lang="en-US" sz="2000" b="1" u="sng" dirty="0">
                <a:solidFill>
                  <a:srgbClr val="FF0000"/>
                </a:solidFill>
              </a:rPr>
              <a:t>clinical</a:t>
            </a:r>
            <a:r>
              <a:rPr lang="en-US" b="1" u="sng" dirty="0"/>
              <a:t> </a:t>
            </a:r>
            <a:r>
              <a:rPr lang="en-US" sz="2000" b="1" u="sng" dirty="0">
                <a:solidFill>
                  <a:srgbClr val="FF0000"/>
                </a:solidFill>
              </a:rPr>
              <a:t>diagnosis</a:t>
            </a:r>
            <a:r>
              <a:rPr lang="en-US" b="1" u="sng" dirty="0"/>
              <a:t> </a:t>
            </a:r>
            <a:r>
              <a:rPr lang="en-US" dirty="0"/>
              <a:t>of PID:</a:t>
            </a:r>
            <a:endParaRPr lang="en-US" dirty="0">
              <a:latin typeface="Calibri" pitchFamily="34" charset="0"/>
            </a:endParaRPr>
          </a:p>
        </p:txBody>
      </p:sp>
      <p:sp>
        <p:nvSpPr>
          <p:cNvPr id="2" name="مربع نص 1"/>
          <p:cNvSpPr txBox="1"/>
          <p:nvPr/>
        </p:nvSpPr>
        <p:spPr>
          <a:xfrm>
            <a:off x="304800" y="5281136"/>
            <a:ext cx="6629400" cy="369332"/>
          </a:xfrm>
          <a:prstGeom prst="rect">
            <a:avLst/>
          </a:prstGeom>
          <a:noFill/>
        </p:spPr>
        <p:txBody>
          <a:bodyPr wrap="square" rtlCol="1">
            <a:spAutoFit/>
          </a:bodyPr>
          <a:lstStyle/>
          <a:p>
            <a:r>
              <a:rPr lang="en-US" b="1" dirty="0" smtClean="0">
                <a:solidFill>
                  <a:schemeClr val="accent6">
                    <a:lumMod val="75000"/>
                  </a:schemeClr>
                </a:solidFill>
              </a:rPr>
              <a:t>By high vaginal swab  or endocervical  swab and culture </a:t>
            </a:r>
            <a:endParaRPr lang="ar-JO" b="1" dirty="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0" y="-2231529"/>
            <a:ext cx="9144000" cy="8925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sz="2000" b="1" dirty="0">
              <a:latin typeface="Calibri" pitchFamily="34" charset="0"/>
            </a:endParaRPr>
          </a:p>
          <a:p>
            <a:endParaRPr lang="en-US" sz="2400" b="1" dirty="0">
              <a:solidFill>
                <a:srgbClr val="0070C0"/>
              </a:solidFill>
            </a:endParaRPr>
          </a:p>
          <a:p>
            <a:endParaRPr lang="en-US" sz="2400" b="1" dirty="0">
              <a:solidFill>
                <a:srgbClr val="0070C0"/>
              </a:solidFill>
            </a:endParaRPr>
          </a:p>
          <a:p>
            <a:endParaRPr lang="en-US" sz="2400" b="1" dirty="0">
              <a:solidFill>
                <a:srgbClr val="0070C0"/>
              </a:solidFill>
            </a:endParaRPr>
          </a:p>
          <a:p>
            <a:endParaRPr lang="en-US" sz="2400" b="1" dirty="0">
              <a:solidFill>
                <a:srgbClr val="0070C0"/>
              </a:solidFill>
            </a:endParaRPr>
          </a:p>
          <a:p>
            <a:endParaRPr lang="en-US" sz="2400" b="1" dirty="0">
              <a:solidFill>
                <a:srgbClr val="0070C0"/>
              </a:solidFill>
            </a:endParaRPr>
          </a:p>
          <a:p>
            <a:endParaRPr lang="en-US" sz="2400" b="1" dirty="0">
              <a:solidFill>
                <a:srgbClr val="0070C0"/>
              </a:solidFill>
            </a:endParaRPr>
          </a:p>
          <a:p>
            <a:r>
              <a:rPr lang="en-US" sz="2000" dirty="0"/>
              <a:t>● </a:t>
            </a:r>
            <a:r>
              <a:rPr lang="en-US" sz="2000" b="1" dirty="0"/>
              <a:t>Plasma cell </a:t>
            </a:r>
            <a:r>
              <a:rPr lang="en-US" sz="2000" b="1" dirty="0" err="1"/>
              <a:t>endometritis</a:t>
            </a:r>
            <a:r>
              <a:rPr lang="en-US" sz="2000" dirty="0"/>
              <a:t> : </a:t>
            </a:r>
          </a:p>
          <a:p>
            <a:pPr>
              <a:buFontTx/>
              <a:buChar char="-"/>
            </a:pPr>
            <a:r>
              <a:rPr lang="en-US" sz="2000" dirty="0"/>
              <a:t>  Plasma cell </a:t>
            </a:r>
            <a:r>
              <a:rPr lang="en-US" sz="2000" dirty="0" err="1"/>
              <a:t>endometritis</a:t>
            </a:r>
            <a:r>
              <a:rPr lang="en-US" sz="2000" dirty="0"/>
              <a:t> (PCE) has been identified as an important</a:t>
            </a:r>
          </a:p>
          <a:p>
            <a:r>
              <a:rPr lang="en-US" sz="2000" dirty="0"/>
              <a:t>    component of PID.</a:t>
            </a:r>
          </a:p>
          <a:p>
            <a:r>
              <a:rPr lang="en-US" sz="2000" dirty="0"/>
              <a:t>-  PCE was documented in about </a:t>
            </a:r>
            <a:r>
              <a:rPr lang="en-US" sz="2000" dirty="0">
                <a:solidFill>
                  <a:srgbClr val="FF0000"/>
                </a:solidFill>
              </a:rPr>
              <a:t>80-90%</a:t>
            </a:r>
            <a:r>
              <a:rPr lang="en-US" sz="2000" dirty="0"/>
              <a:t> of  women with PID.</a:t>
            </a:r>
          </a:p>
          <a:p>
            <a:r>
              <a:rPr lang="en-US" sz="2000" dirty="0"/>
              <a:t>-  The density of the plasma cell infiltrate correlated with the clinical severity of </a:t>
            </a:r>
          </a:p>
          <a:p>
            <a:r>
              <a:rPr lang="en-US" sz="2000" dirty="0"/>
              <a:t>    disease</a:t>
            </a:r>
            <a:r>
              <a:rPr lang="en-US" sz="2000" dirty="0" smtClean="0"/>
              <a:t>.</a:t>
            </a:r>
          </a:p>
          <a:p>
            <a:r>
              <a:rPr lang="en-US" sz="2000" b="1" dirty="0" smtClean="0">
                <a:solidFill>
                  <a:schemeClr val="accent6">
                    <a:lumMod val="75000"/>
                  </a:schemeClr>
                </a:solidFill>
                <a:sym typeface="Wingdings" pitchFamily="2" charset="2"/>
              </a:rPr>
              <a:t> Patchy inflammation : blind </a:t>
            </a:r>
            <a:r>
              <a:rPr lang="en-US" sz="2000" b="1" dirty="0">
                <a:solidFill>
                  <a:schemeClr val="accent6">
                    <a:lumMod val="75000"/>
                  </a:schemeClr>
                </a:solidFill>
                <a:sym typeface="Wingdings" pitchFamily="2" charset="2"/>
              </a:rPr>
              <a:t>endometrial biopsy will be </a:t>
            </a:r>
            <a:r>
              <a:rPr lang="en-US" sz="2000" b="1" dirty="0" smtClean="0">
                <a:solidFill>
                  <a:schemeClr val="accent6">
                    <a:lumMod val="75000"/>
                  </a:schemeClr>
                </a:solidFill>
                <a:sym typeface="Wingdings" pitchFamily="2" charset="2"/>
              </a:rPr>
              <a:t>insufficient.</a:t>
            </a:r>
            <a:endParaRPr lang="en-US" sz="2000" b="1" dirty="0">
              <a:solidFill>
                <a:schemeClr val="accent6">
                  <a:lumMod val="75000"/>
                </a:schemeClr>
              </a:solidFill>
            </a:endParaRPr>
          </a:p>
          <a:p>
            <a:endParaRPr lang="en-US" sz="2400" b="1" dirty="0">
              <a:solidFill>
                <a:srgbClr val="0070C0"/>
              </a:solidFill>
            </a:endParaRPr>
          </a:p>
          <a:p>
            <a:r>
              <a:rPr lang="en-US" sz="2400" b="1" dirty="0">
                <a:solidFill>
                  <a:srgbClr val="0070C0"/>
                </a:solidFill>
              </a:rPr>
              <a:t>Diagnostic criteria and guidelines</a:t>
            </a:r>
            <a:r>
              <a:rPr lang="en-US" sz="2400" dirty="0">
                <a:solidFill>
                  <a:srgbClr val="0070C0"/>
                </a:solidFill>
              </a:rPr>
              <a:t>:</a:t>
            </a:r>
            <a:endParaRPr lang="en-US" sz="2400" dirty="0">
              <a:solidFill>
                <a:srgbClr val="0070C0"/>
              </a:solidFill>
              <a:cs typeface="Times New Roman" pitchFamily="18" charset="0"/>
            </a:endParaRPr>
          </a:p>
          <a:p>
            <a:endParaRPr lang="en-US" u="sng" dirty="0">
              <a:solidFill>
                <a:srgbClr val="000000"/>
              </a:solidFill>
              <a:cs typeface="Times New Roman" pitchFamily="18" charset="0"/>
            </a:endParaRPr>
          </a:p>
          <a:p>
            <a:r>
              <a:rPr lang="en-US" u="sng" dirty="0">
                <a:solidFill>
                  <a:srgbClr val="000000"/>
                </a:solidFill>
                <a:cs typeface="Times New Roman" pitchFamily="18" charset="0"/>
              </a:rPr>
              <a:t>Patients with pelvic pain and tenderness </a:t>
            </a:r>
            <a:r>
              <a:rPr lang="en-US" dirty="0">
                <a:solidFill>
                  <a:srgbClr val="000000"/>
                </a:solidFill>
                <a:cs typeface="Times New Roman" pitchFamily="18" charset="0"/>
              </a:rPr>
              <a:t>and </a:t>
            </a:r>
            <a:r>
              <a:rPr lang="en-US" u="sng" dirty="0">
                <a:solidFill>
                  <a:srgbClr val="000000"/>
                </a:solidFill>
                <a:cs typeface="Times New Roman" pitchFamily="18" charset="0"/>
              </a:rPr>
              <a:t>any one or more </a:t>
            </a:r>
            <a:r>
              <a:rPr lang="en-US" dirty="0">
                <a:solidFill>
                  <a:srgbClr val="000000"/>
                </a:solidFill>
                <a:cs typeface="Times New Roman" pitchFamily="18" charset="0"/>
              </a:rPr>
              <a:t>of the following are currently considered "</a:t>
            </a:r>
            <a:r>
              <a:rPr lang="en-US" dirty="0">
                <a:solidFill>
                  <a:srgbClr val="FF0000"/>
                </a:solidFill>
                <a:cs typeface="Times New Roman" pitchFamily="18" charset="0"/>
              </a:rPr>
              <a:t>confirmed</a:t>
            </a:r>
            <a:r>
              <a:rPr lang="en-US" dirty="0">
                <a:solidFill>
                  <a:srgbClr val="000000"/>
                </a:solidFill>
                <a:cs typeface="Times New Roman" pitchFamily="18" charset="0"/>
              </a:rPr>
              <a:t>" cases:</a:t>
            </a:r>
          </a:p>
          <a:p>
            <a:endParaRPr lang="en-US" dirty="0"/>
          </a:p>
          <a:p>
            <a:pPr eaLnBrk="0" hangingPunct="0">
              <a:buFontTx/>
              <a:buChar char="•"/>
            </a:pPr>
            <a:r>
              <a:rPr lang="en-US" dirty="0">
                <a:solidFill>
                  <a:srgbClr val="000000"/>
                </a:solidFill>
                <a:cs typeface="Times New Roman" pitchFamily="18" charset="0"/>
              </a:rPr>
              <a:t>Acute or chronic (plasma cell) </a:t>
            </a:r>
            <a:r>
              <a:rPr lang="en-US" dirty="0" err="1">
                <a:solidFill>
                  <a:srgbClr val="000000"/>
                </a:solidFill>
                <a:cs typeface="Times New Roman" pitchFamily="18" charset="0"/>
              </a:rPr>
              <a:t>endometritis</a:t>
            </a:r>
            <a:r>
              <a:rPr lang="en-US" dirty="0">
                <a:solidFill>
                  <a:srgbClr val="000000"/>
                </a:solidFill>
                <a:cs typeface="Times New Roman" pitchFamily="18" charset="0"/>
              </a:rPr>
              <a:t> or acute </a:t>
            </a:r>
            <a:r>
              <a:rPr lang="en-US" dirty="0" err="1">
                <a:solidFill>
                  <a:srgbClr val="000000"/>
                </a:solidFill>
                <a:cs typeface="Times New Roman" pitchFamily="18" charset="0"/>
              </a:rPr>
              <a:t>salpingitis</a:t>
            </a:r>
            <a:r>
              <a:rPr lang="en-US" dirty="0">
                <a:solidFill>
                  <a:srgbClr val="000000"/>
                </a:solidFill>
                <a:cs typeface="Times New Roman" pitchFamily="18" charset="0"/>
              </a:rPr>
              <a:t> on histologic </a:t>
            </a:r>
          </a:p>
          <a:p>
            <a:pPr eaLnBrk="0" hangingPunct="0"/>
            <a:r>
              <a:rPr lang="en-US" dirty="0">
                <a:solidFill>
                  <a:srgbClr val="000000"/>
                </a:solidFill>
                <a:cs typeface="Times New Roman" pitchFamily="18" charset="0"/>
              </a:rPr>
              <a:t>  evaluation of a biopsy.</a:t>
            </a:r>
            <a:endParaRPr lang="en-US" dirty="0">
              <a:solidFill>
                <a:srgbClr val="000000"/>
              </a:solidFill>
            </a:endParaRPr>
          </a:p>
          <a:p>
            <a:pPr eaLnBrk="0" hangingPunct="0">
              <a:buFontTx/>
              <a:buChar char="•"/>
            </a:pPr>
            <a:r>
              <a:rPr lang="en-US" dirty="0">
                <a:solidFill>
                  <a:srgbClr val="000000"/>
                </a:solidFill>
                <a:cs typeface="Times New Roman" pitchFamily="18" charset="0"/>
              </a:rPr>
              <a:t>Gross </a:t>
            </a:r>
            <a:r>
              <a:rPr lang="en-US" dirty="0" err="1">
                <a:solidFill>
                  <a:srgbClr val="000000"/>
                </a:solidFill>
                <a:cs typeface="Times New Roman" pitchFamily="18" charset="0"/>
              </a:rPr>
              <a:t>salpingitis</a:t>
            </a:r>
            <a:r>
              <a:rPr lang="en-US" dirty="0">
                <a:solidFill>
                  <a:srgbClr val="000000"/>
                </a:solidFill>
                <a:cs typeface="Times New Roman" pitchFamily="18" charset="0"/>
              </a:rPr>
              <a:t> visualized at laparoscopy or laparotomy.</a:t>
            </a:r>
            <a:endParaRPr lang="en-US" dirty="0">
              <a:solidFill>
                <a:srgbClr val="000000"/>
              </a:solidFill>
            </a:endParaRPr>
          </a:p>
          <a:p>
            <a:pPr eaLnBrk="0" hangingPunct="0">
              <a:buFontTx/>
              <a:buChar char="•"/>
            </a:pPr>
            <a:r>
              <a:rPr lang="en-US" dirty="0">
                <a:solidFill>
                  <a:srgbClr val="000000"/>
                </a:solidFill>
                <a:cs typeface="Times New Roman" pitchFamily="18" charset="0"/>
              </a:rPr>
              <a:t>Isolation of pathogenic bacteria from a clean specimen from the upper genital tract</a:t>
            </a:r>
            <a:endParaRPr lang="en-US" dirty="0"/>
          </a:p>
          <a:p>
            <a:pPr eaLnBrk="0" hangingPunct="0"/>
            <a:r>
              <a:rPr lang="en-US" dirty="0">
                <a:solidFill>
                  <a:srgbClr val="000000"/>
                </a:solidFill>
                <a:cs typeface="Times New Roman" pitchFamily="18" charset="0"/>
              </a:rPr>
              <a:t>   Inflammatory/purulent pelvic peritoneal fluid without another source</a:t>
            </a:r>
            <a:r>
              <a:rPr lang="en-US" dirty="0">
                <a:cs typeface="Times New Roman" pitchFamily="18" charset="0"/>
              </a:rPr>
              <a:t>.</a:t>
            </a:r>
            <a:endParaRPr lang="en-US" dirty="0"/>
          </a:p>
          <a:p>
            <a:pPr eaLnBrk="0" hangingPunct="0"/>
            <a:endParaRPr lang="en-US" sz="2000" dirty="0"/>
          </a:p>
          <a:p>
            <a:endParaRPr lang="en-US" sz="2000" dirty="0"/>
          </a:p>
          <a:p>
            <a:pPr eaLnBrk="0" hangingPunct="0"/>
            <a:endParaRPr lang="en-US"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0" y="0"/>
            <a:ext cx="9144000" cy="7386638"/>
          </a:xfrm>
          <a:prstGeom prst="rect">
            <a:avLst/>
          </a:prstGeom>
          <a:noFill/>
          <a:ln w="9525">
            <a:noFill/>
            <a:miter lim="800000"/>
            <a:headEnd/>
            <a:tailEnd/>
          </a:ln>
          <a:effectLst/>
        </p:spPr>
        <p:txBody>
          <a:bodyPr anchor="ctr">
            <a:spAutoFit/>
          </a:bodyPr>
          <a:lstStyle/>
          <a:p>
            <a:pPr>
              <a:defRPr/>
            </a:pPr>
            <a:endParaRPr lang="en-US" sz="2000" b="1" dirty="0">
              <a:solidFill>
                <a:srgbClr val="000000"/>
              </a:solidFill>
              <a:latin typeface="Calibri" pitchFamily="34" charset="0"/>
              <a:ea typeface="Times New Roman" pitchFamily="18" charset="0"/>
            </a:endParaRPr>
          </a:p>
          <a:p>
            <a:pPr>
              <a:defRPr/>
            </a:pPr>
            <a:endParaRPr lang="en-US" sz="2000" b="1" dirty="0">
              <a:solidFill>
                <a:srgbClr val="000000"/>
              </a:solidFill>
              <a:latin typeface="Calibri" pitchFamily="34" charset="0"/>
              <a:ea typeface="Times New Roman" pitchFamily="18" charset="0"/>
            </a:endParaRPr>
          </a:p>
          <a:p>
            <a:pPr>
              <a:defRPr/>
            </a:pPr>
            <a:r>
              <a:rPr lang="en-US" sz="2400" b="1" dirty="0">
                <a:solidFill>
                  <a:srgbClr val="0070C0"/>
                </a:solidFill>
                <a:ea typeface="Times New Roman" pitchFamily="18" charset="0"/>
              </a:rPr>
              <a:t>DIAGNOSTIC TESTING</a:t>
            </a:r>
            <a:r>
              <a:rPr lang="en-US" sz="2400" dirty="0">
                <a:solidFill>
                  <a:srgbClr val="0070C0"/>
                </a:solidFill>
                <a:ea typeface="Times New Roman" pitchFamily="18" charset="0"/>
              </a:rPr>
              <a:t> :</a:t>
            </a:r>
            <a:r>
              <a:rPr lang="en-US" sz="2000" dirty="0">
                <a:solidFill>
                  <a:srgbClr val="000000"/>
                </a:solidFill>
                <a:ea typeface="Times New Roman" pitchFamily="18" charset="0"/>
              </a:rPr>
              <a:t> </a:t>
            </a:r>
            <a:r>
              <a:rPr lang="en-US" sz="1600" dirty="0">
                <a:solidFill>
                  <a:srgbClr val="000000"/>
                </a:solidFill>
                <a:ea typeface="Times New Roman" pitchFamily="18" charset="0"/>
              </a:rPr>
              <a:t>Noninvasive diagnostic tests for PID include general laboratory studies looking for signs of inflammation, culture testing and microscopy of cervical or vaginal secretions, and imaging studies.</a:t>
            </a:r>
          </a:p>
          <a:p>
            <a:pPr>
              <a:defRPr/>
            </a:pPr>
            <a:endParaRPr lang="en-US" sz="2000" dirty="0">
              <a:solidFill>
                <a:srgbClr val="000000"/>
              </a:solidFill>
            </a:endParaRPr>
          </a:p>
          <a:p>
            <a:pPr>
              <a:defRPr/>
            </a:pPr>
            <a:r>
              <a:rPr lang="en-US" sz="2000" b="1" dirty="0">
                <a:solidFill>
                  <a:srgbClr val="FF0000"/>
                </a:solidFill>
              </a:rPr>
              <a:t>1) Laboratory tests</a:t>
            </a:r>
            <a:r>
              <a:rPr lang="en-US" sz="2000" dirty="0">
                <a:solidFill>
                  <a:srgbClr val="FF0000"/>
                </a:solidFill>
              </a:rPr>
              <a:t> :</a:t>
            </a:r>
          </a:p>
          <a:p>
            <a:pPr>
              <a:defRPr/>
            </a:pPr>
            <a:r>
              <a:rPr lang="en-US" dirty="0"/>
              <a:t>     - </a:t>
            </a:r>
            <a:r>
              <a:rPr lang="en-US" u="sng" dirty="0">
                <a:solidFill>
                  <a:srgbClr val="FF0000"/>
                </a:solidFill>
              </a:rPr>
              <a:t>pregnancy test </a:t>
            </a:r>
            <a:r>
              <a:rPr lang="en-US" dirty="0"/>
              <a:t>to rule out ectopic pregnancy and complications of an intrauterine </a:t>
            </a:r>
          </a:p>
          <a:p>
            <a:pPr>
              <a:defRPr/>
            </a:pPr>
            <a:r>
              <a:rPr lang="en-US" dirty="0"/>
              <a:t>         pregnancy.</a:t>
            </a:r>
          </a:p>
          <a:p>
            <a:pPr>
              <a:defRPr/>
            </a:pPr>
            <a:r>
              <a:rPr lang="en-US" dirty="0"/>
              <a:t>     - </a:t>
            </a:r>
            <a:r>
              <a:rPr lang="en-US" u="sng" dirty="0">
                <a:solidFill>
                  <a:srgbClr val="FF0000"/>
                </a:solidFill>
              </a:rPr>
              <a:t>CBC , ESR,CRP </a:t>
            </a:r>
            <a:r>
              <a:rPr lang="en-US" dirty="0"/>
              <a:t>: Although PID is usually an acute process, less than half of PID </a:t>
            </a:r>
          </a:p>
          <a:p>
            <a:pPr>
              <a:defRPr/>
            </a:pPr>
            <a:r>
              <a:rPr lang="en-US" dirty="0"/>
              <a:t>         patients exhibit leukocytosis.</a:t>
            </a:r>
          </a:p>
          <a:p>
            <a:pPr>
              <a:defRPr/>
            </a:pPr>
            <a:r>
              <a:rPr lang="en-US" sz="2000" dirty="0"/>
              <a:t>      - </a:t>
            </a:r>
            <a:r>
              <a:rPr lang="en-US" u="sng" dirty="0">
                <a:solidFill>
                  <a:srgbClr val="FF0000"/>
                </a:solidFill>
              </a:rPr>
              <a:t>Swabs</a:t>
            </a:r>
            <a:r>
              <a:rPr lang="en-US" u="sng" dirty="0"/>
              <a:t> </a:t>
            </a:r>
            <a:r>
              <a:rPr lang="en-US" dirty="0"/>
              <a:t>( high vaginal and endocervical ) : for microscopic examination, gram stain </a:t>
            </a:r>
          </a:p>
          <a:p>
            <a:pPr>
              <a:defRPr/>
            </a:pPr>
            <a:r>
              <a:rPr lang="en-US" dirty="0"/>
              <a:t>         and culture.( e.g., increased white blood cells (WBC) in vaginal fluid ).</a:t>
            </a:r>
          </a:p>
          <a:p>
            <a:pPr>
              <a:defRPr/>
            </a:pPr>
            <a:r>
              <a:rPr lang="en-US" dirty="0"/>
              <a:t>      - </a:t>
            </a:r>
            <a:r>
              <a:rPr lang="en-US" u="sng" dirty="0">
                <a:solidFill>
                  <a:srgbClr val="FF0000"/>
                </a:solidFill>
              </a:rPr>
              <a:t>Nucleic acid amplification tests</a:t>
            </a:r>
            <a:r>
              <a:rPr lang="en-US" dirty="0">
                <a:solidFill>
                  <a:srgbClr val="FF0000"/>
                </a:solidFill>
              </a:rPr>
              <a:t> </a:t>
            </a:r>
            <a:r>
              <a:rPr lang="en-US" dirty="0"/>
              <a:t>for C. trachomatis and N. gonorrhoeae.</a:t>
            </a:r>
          </a:p>
          <a:p>
            <a:pPr>
              <a:defRPr/>
            </a:pPr>
            <a:r>
              <a:rPr lang="en-US" dirty="0"/>
              <a:t>      - </a:t>
            </a:r>
            <a:r>
              <a:rPr lang="en-US" u="sng" dirty="0">
                <a:solidFill>
                  <a:srgbClr val="FF0000"/>
                </a:solidFill>
              </a:rPr>
              <a:t>Urinalysis</a:t>
            </a:r>
            <a:r>
              <a:rPr lang="en-US" u="sng" dirty="0" smtClean="0"/>
              <a:t>. Lower UTI , Cystitis </a:t>
            </a:r>
            <a:endParaRPr lang="en-US" u="sng" dirty="0"/>
          </a:p>
          <a:p>
            <a:pPr fontAlgn="auto">
              <a:spcBef>
                <a:spcPts val="0"/>
              </a:spcBef>
              <a:spcAft>
                <a:spcPts val="0"/>
              </a:spcAft>
              <a:defRPr/>
            </a:pPr>
            <a:r>
              <a:rPr lang="en-US" dirty="0"/>
              <a:t>      - Others : HIV testing/Hepatitis B surface antigen and surface antibody</a:t>
            </a:r>
          </a:p>
          <a:p>
            <a:pPr fontAlgn="auto">
              <a:spcBef>
                <a:spcPts val="0"/>
              </a:spcBef>
              <a:spcAft>
                <a:spcPts val="0"/>
              </a:spcAft>
              <a:defRPr/>
            </a:pPr>
            <a:r>
              <a:rPr lang="en-US" dirty="0"/>
              <a:t>                        Testing for syphilis.</a:t>
            </a:r>
          </a:p>
          <a:p>
            <a:pPr fontAlgn="auto">
              <a:spcBef>
                <a:spcPts val="0"/>
              </a:spcBef>
              <a:spcAft>
                <a:spcPts val="0"/>
              </a:spcAft>
              <a:defRPr/>
            </a:pPr>
            <a:r>
              <a:rPr lang="en-US" b="1" dirty="0" smtClean="0">
                <a:solidFill>
                  <a:schemeClr val="accent6">
                    <a:lumMod val="75000"/>
                  </a:schemeClr>
                </a:solidFill>
              </a:rPr>
              <a:t>-wet mount preparation to detect WBC in vaginal discharge </a:t>
            </a:r>
            <a:endParaRPr lang="en-US" b="1" dirty="0">
              <a:solidFill>
                <a:schemeClr val="accent6">
                  <a:lumMod val="75000"/>
                </a:schemeClr>
              </a:solidFill>
            </a:endParaRPr>
          </a:p>
          <a:p>
            <a:pPr fontAlgn="auto">
              <a:spcBef>
                <a:spcPts val="0"/>
              </a:spcBef>
              <a:spcAft>
                <a:spcPts val="0"/>
              </a:spcAft>
              <a:defRPr/>
            </a:pPr>
            <a:r>
              <a:rPr lang="en-US" sz="2000" b="1" dirty="0"/>
              <a:t>→</a:t>
            </a:r>
            <a:r>
              <a:rPr lang="en-US" sz="2000" dirty="0"/>
              <a:t> </a:t>
            </a:r>
            <a:r>
              <a:rPr lang="en-US" sz="2000" b="1" dirty="0">
                <a:solidFill>
                  <a:srgbClr val="0070C0"/>
                </a:solidFill>
              </a:rPr>
              <a:t>Negative endocervical or high vaginal swabs screening for Chlamydia trachomatis and Neisseria gonorrhoeae does not rule out upper tract </a:t>
            </a:r>
          </a:p>
          <a:p>
            <a:pPr fontAlgn="auto">
              <a:spcBef>
                <a:spcPts val="0"/>
              </a:spcBef>
              <a:spcAft>
                <a:spcPts val="0"/>
              </a:spcAft>
              <a:defRPr/>
            </a:pPr>
            <a:r>
              <a:rPr lang="en-US" sz="2000" b="1" dirty="0">
                <a:solidFill>
                  <a:srgbClr val="0070C0"/>
                </a:solidFill>
              </a:rPr>
              <a:t>              infection. </a:t>
            </a:r>
            <a:r>
              <a:rPr lang="en-US" sz="2000" b="1" dirty="0" smtClean="0">
                <a:solidFill>
                  <a:srgbClr val="0070C0"/>
                </a:solidFill>
                <a:sym typeface="Wingdings" pitchFamily="2" charset="2"/>
              </a:rPr>
              <a:t> </a:t>
            </a:r>
            <a:r>
              <a:rPr lang="en-US" sz="2000" b="1" dirty="0" smtClean="0">
                <a:solidFill>
                  <a:schemeClr val="accent6">
                    <a:lumMod val="75000"/>
                  </a:schemeClr>
                </a:solidFill>
                <a:sym typeface="Wingdings" pitchFamily="2" charset="2"/>
              </a:rPr>
              <a:t>so you have to start with broad spectrum antibiotics </a:t>
            </a:r>
            <a:endParaRPr lang="en-US" sz="2000" b="1" dirty="0">
              <a:solidFill>
                <a:schemeClr val="accent6">
                  <a:lumMod val="75000"/>
                </a:schemeClr>
              </a:solidFill>
            </a:endParaRPr>
          </a:p>
          <a:p>
            <a:pPr>
              <a:defRPr/>
            </a:pPr>
            <a:endParaRPr lang="en-US" b="1" dirty="0">
              <a:latin typeface="+mn-lt"/>
              <a:cs typeface="+mn-cs"/>
            </a:endParaRPr>
          </a:p>
          <a:p>
            <a:pPr>
              <a:defRPr/>
            </a:pPr>
            <a:endParaRPr lang="en-US" sz="2000" dirty="0">
              <a:latin typeface="+mn-lt"/>
              <a:cs typeface="+mn-cs"/>
            </a:endParaRPr>
          </a:p>
          <a:p>
            <a:pPr>
              <a:defRPr/>
            </a:pPr>
            <a:endParaRPr lang="en-US" sz="2000" dirty="0">
              <a:latin typeface="+mn-lt"/>
              <a:cs typeface="+mn-cs"/>
            </a:endParaRPr>
          </a:p>
          <a:p>
            <a:pPr>
              <a:defRPr/>
            </a:pPr>
            <a:r>
              <a:rPr lang="en-US" sz="2000" dirty="0">
                <a:latin typeface="+mj-lt"/>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602288"/>
          </a:xfrm>
          <a:prstGeom prst="rect">
            <a:avLst/>
          </a:prstGeom>
        </p:spPr>
        <p:txBody>
          <a:bodyPr>
            <a:spAutoFit/>
          </a:bodyPr>
          <a:lstStyle/>
          <a:p>
            <a:pPr fontAlgn="auto">
              <a:spcBef>
                <a:spcPts val="0"/>
              </a:spcBef>
              <a:spcAft>
                <a:spcPts val="0"/>
              </a:spcAft>
              <a:defRPr/>
            </a:pPr>
            <a:endParaRPr lang="en-US" sz="2000" b="1" dirty="0">
              <a:latin typeface="+mn-lt"/>
              <a:cs typeface="+mn-cs"/>
            </a:endParaRPr>
          </a:p>
          <a:p>
            <a:pPr fontAlgn="auto">
              <a:spcBef>
                <a:spcPts val="0"/>
              </a:spcBef>
              <a:spcAft>
                <a:spcPts val="0"/>
              </a:spcAft>
              <a:defRPr/>
            </a:pPr>
            <a:endParaRPr lang="en-US" sz="2000" b="1" dirty="0">
              <a:latin typeface="+mn-lt"/>
              <a:cs typeface="+mn-cs"/>
            </a:endParaRPr>
          </a:p>
          <a:p>
            <a:pPr fontAlgn="auto">
              <a:spcBef>
                <a:spcPts val="0"/>
              </a:spcBef>
              <a:spcAft>
                <a:spcPts val="0"/>
              </a:spcAft>
              <a:defRPr/>
            </a:pPr>
            <a:r>
              <a:rPr lang="en-US" sz="2000" b="1" dirty="0"/>
              <a:t>2) </a:t>
            </a:r>
            <a:r>
              <a:rPr lang="en-US" sz="2400" b="1" dirty="0">
                <a:solidFill>
                  <a:srgbClr val="0070C0"/>
                </a:solidFill>
              </a:rPr>
              <a:t>Imaging techniques</a:t>
            </a:r>
            <a:r>
              <a:rPr lang="en-US" sz="2400" dirty="0">
                <a:solidFill>
                  <a:srgbClr val="0070C0"/>
                </a:solidFill>
              </a:rPr>
              <a:t> :</a:t>
            </a:r>
          </a:p>
          <a:p>
            <a:pPr marL="342900" indent="-342900" fontAlgn="auto">
              <a:spcBef>
                <a:spcPts val="0"/>
              </a:spcBef>
              <a:spcAft>
                <a:spcPts val="0"/>
              </a:spcAft>
              <a:defRPr/>
            </a:pPr>
            <a:r>
              <a:rPr lang="en-US" sz="2000" dirty="0"/>
              <a:t>● </a:t>
            </a:r>
            <a:r>
              <a:rPr lang="en-US" dirty="0" err="1"/>
              <a:t>Transvaginal</a:t>
            </a:r>
            <a:r>
              <a:rPr lang="en-US" dirty="0"/>
              <a:t> ultrasound : </a:t>
            </a:r>
            <a:r>
              <a:rPr lang="en-US" dirty="0" err="1"/>
              <a:t>Sonographic</a:t>
            </a:r>
            <a:r>
              <a:rPr lang="en-US" dirty="0"/>
              <a:t> findings consistent with PID are </a:t>
            </a:r>
            <a:r>
              <a:rPr lang="en-US" dirty="0">
                <a:solidFill>
                  <a:srgbClr val="FF0000"/>
                </a:solidFill>
              </a:rPr>
              <a:t>thickened </a:t>
            </a:r>
          </a:p>
          <a:p>
            <a:pPr marL="342900" indent="-342900" fontAlgn="auto">
              <a:spcBef>
                <a:spcPts val="0"/>
              </a:spcBef>
              <a:spcAft>
                <a:spcPts val="0"/>
              </a:spcAft>
              <a:defRPr/>
            </a:pPr>
            <a:r>
              <a:rPr lang="en-US" dirty="0">
                <a:solidFill>
                  <a:srgbClr val="FF0000"/>
                </a:solidFill>
              </a:rPr>
              <a:t>    fluid-filled tubes/oviducts with or without free pelvic fluid or </a:t>
            </a:r>
            <a:r>
              <a:rPr lang="en-US" dirty="0" err="1">
                <a:solidFill>
                  <a:srgbClr val="FF0000"/>
                </a:solidFill>
              </a:rPr>
              <a:t>tuboovarian</a:t>
            </a:r>
            <a:r>
              <a:rPr lang="en-US" dirty="0">
                <a:solidFill>
                  <a:srgbClr val="FF0000"/>
                </a:solidFill>
              </a:rPr>
              <a:t> complex</a:t>
            </a:r>
            <a:r>
              <a:rPr lang="en-US" dirty="0"/>
              <a:t>, </a:t>
            </a:r>
          </a:p>
          <a:p>
            <a:pPr marL="342900" indent="-342900" fontAlgn="auto">
              <a:spcBef>
                <a:spcPts val="0"/>
              </a:spcBef>
              <a:spcAft>
                <a:spcPts val="0"/>
              </a:spcAft>
              <a:defRPr/>
            </a:pPr>
            <a:r>
              <a:rPr lang="en-US" dirty="0"/>
              <a:t>    are useful to support a clinical diagnosis of PID.</a:t>
            </a:r>
          </a:p>
          <a:p>
            <a:pPr marL="342900" indent="-342900" fontAlgn="auto">
              <a:spcBef>
                <a:spcPts val="0"/>
              </a:spcBef>
              <a:spcAft>
                <a:spcPts val="0"/>
              </a:spcAft>
              <a:defRPr/>
            </a:pPr>
            <a:r>
              <a:rPr lang="en-US" dirty="0"/>
              <a:t>  - However, the absence of findings does not diminish the probability of PID and </a:t>
            </a:r>
          </a:p>
          <a:p>
            <a:pPr marL="342900" indent="-342900" fontAlgn="auto">
              <a:spcBef>
                <a:spcPts val="0"/>
              </a:spcBef>
              <a:spcAft>
                <a:spcPts val="0"/>
              </a:spcAft>
              <a:defRPr/>
            </a:pPr>
            <a:r>
              <a:rPr lang="en-US" dirty="0"/>
              <a:t>    should not be used as a reason to delay treatment.</a:t>
            </a:r>
          </a:p>
          <a:p>
            <a:pPr marL="342900" indent="-342900" fontAlgn="auto">
              <a:spcBef>
                <a:spcPts val="0"/>
              </a:spcBef>
              <a:spcAft>
                <a:spcPts val="0"/>
              </a:spcAft>
              <a:defRPr/>
            </a:pPr>
            <a:endParaRPr lang="en-US" dirty="0"/>
          </a:p>
          <a:p>
            <a:pPr marL="342900" indent="-342900" fontAlgn="auto">
              <a:spcBef>
                <a:spcPts val="0"/>
              </a:spcBef>
              <a:spcAft>
                <a:spcPts val="0"/>
              </a:spcAft>
              <a:defRPr/>
            </a:pPr>
            <a:endParaRPr lang="en-US" sz="2000" dirty="0"/>
          </a:p>
          <a:p>
            <a:pPr marL="342900" indent="-342900" fontAlgn="auto">
              <a:spcBef>
                <a:spcPts val="0"/>
              </a:spcBef>
              <a:spcAft>
                <a:spcPts val="0"/>
              </a:spcAft>
              <a:defRPr/>
            </a:pPr>
            <a:r>
              <a:rPr lang="en-US" sz="2000" dirty="0"/>
              <a:t>Conclusion : </a:t>
            </a:r>
            <a:r>
              <a:rPr lang="en-US" dirty="0"/>
              <a:t>There was no single test or combination that was both sensitive and </a:t>
            </a:r>
          </a:p>
          <a:p>
            <a:pPr marL="342900" indent="-342900" fontAlgn="auto">
              <a:spcBef>
                <a:spcPts val="0"/>
              </a:spcBef>
              <a:spcAft>
                <a:spcPts val="0"/>
              </a:spcAft>
              <a:defRPr/>
            </a:pPr>
            <a:r>
              <a:rPr lang="en-US" dirty="0"/>
              <a:t>                        specific for the diagnosis of PID. However, certain combinations may</a:t>
            </a:r>
          </a:p>
          <a:p>
            <a:pPr marL="342900" indent="-342900" fontAlgn="auto">
              <a:spcBef>
                <a:spcPts val="0"/>
              </a:spcBef>
              <a:spcAft>
                <a:spcPts val="0"/>
              </a:spcAft>
              <a:defRPr/>
            </a:pPr>
            <a:r>
              <a:rPr lang="en-US" dirty="0"/>
              <a:t>                        have a high negative predictive value. </a:t>
            </a:r>
          </a:p>
          <a:p>
            <a:pPr marL="342900" indent="-342900" fontAlgn="auto">
              <a:spcBef>
                <a:spcPts val="0"/>
              </a:spcBef>
              <a:spcAft>
                <a:spcPts val="0"/>
              </a:spcAft>
              <a:defRPr/>
            </a:pPr>
            <a:r>
              <a:rPr lang="en-US" dirty="0"/>
              <a:t> </a:t>
            </a:r>
          </a:p>
          <a:p>
            <a:pPr marL="342900" indent="-342900" fontAlgn="auto">
              <a:spcBef>
                <a:spcPts val="0"/>
              </a:spcBef>
              <a:spcAft>
                <a:spcPts val="0"/>
              </a:spcAft>
              <a:defRPr/>
            </a:pPr>
            <a:r>
              <a:rPr lang="en-US" dirty="0"/>
              <a:t>H</a:t>
            </a:r>
            <a:r>
              <a:rPr lang="en-US" dirty="0">
                <a:solidFill>
                  <a:srgbClr val="FF0000"/>
                </a:solidFill>
              </a:rPr>
              <a:t>ealth care providers should maintain a low threshold for the diagnosis of PID</a:t>
            </a:r>
          </a:p>
          <a:p>
            <a:pPr marL="342900" indent="-342900" fontAlgn="auto">
              <a:spcBef>
                <a:spcPts val="0"/>
              </a:spcBef>
              <a:spcAft>
                <a:spcPts val="0"/>
              </a:spcAft>
              <a:defRPr/>
            </a:pPr>
            <a:r>
              <a:rPr lang="en-US" dirty="0">
                <a:solidFill>
                  <a:srgbClr val="FF0000"/>
                </a:solidFill>
              </a:rPr>
              <a:t>         and that sexually active young women with the combination of lower abdominal, </a:t>
            </a:r>
          </a:p>
          <a:p>
            <a:pPr marL="342900" indent="-342900" fontAlgn="auto">
              <a:spcBef>
                <a:spcPts val="0"/>
              </a:spcBef>
              <a:spcAft>
                <a:spcPts val="0"/>
              </a:spcAft>
              <a:defRPr/>
            </a:pPr>
            <a:r>
              <a:rPr lang="en-US" dirty="0">
                <a:solidFill>
                  <a:srgbClr val="FF0000"/>
                </a:solidFill>
              </a:rPr>
              <a:t>         </a:t>
            </a:r>
            <a:r>
              <a:rPr lang="en-US" dirty="0" err="1">
                <a:solidFill>
                  <a:srgbClr val="FF0000"/>
                </a:solidFill>
              </a:rPr>
              <a:t>adnexial</a:t>
            </a:r>
            <a:r>
              <a:rPr lang="en-US" dirty="0">
                <a:solidFill>
                  <a:srgbClr val="FF0000"/>
                </a:solidFill>
              </a:rPr>
              <a:t>, and cervical motion tenderness should receive empiric treatment.</a:t>
            </a:r>
          </a:p>
          <a:p>
            <a:pPr marL="342900" indent="-342900" fontAlgn="auto">
              <a:spcBef>
                <a:spcPts val="0"/>
              </a:spcBef>
              <a:spcAft>
                <a:spcPts val="0"/>
              </a:spcAft>
              <a:defRPr/>
            </a:pPr>
            <a:endParaRPr lang="en-US" dirty="0"/>
          </a:p>
          <a:p>
            <a:pPr fontAlgn="auto">
              <a:spcBef>
                <a:spcPts val="0"/>
              </a:spcBef>
              <a:spcAft>
                <a:spcPts val="0"/>
              </a:spcAft>
              <a:defRPr/>
            </a:pPr>
            <a:r>
              <a:rPr lang="en-US" dirty="0"/>
              <a:t> </a:t>
            </a:r>
            <a:endParaRPr lang="ar-JO" dirty="0"/>
          </a:p>
        </p:txBody>
      </p:sp>
      <p:sp>
        <p:nvSpPr>
          <p:cNvPr id="3" name="مربع نص 2"/>
          <p:cNvSpPr txBox="1"/>
          <p:nvPr/>
        </p:nvSpPr>
        <p:spPr>
          <a:xfrm>
            <a:off x="381000" y="5181600"/>
            <a:ext cx="7315200" cy="369332"/>
          </a:xfrm>
          <a:prstGeom prst="rect">
            <a:avLst/>
          </a:prstGeom>
          <a:noFill/>
        </p:spPr>
        <p:txBody>
          <a:bodyPr wrap="square" rtlCol="1">
            <a:spAutoFit/>
          </a:bodyPr>
          <a:lstStyle/>
          <a:p>
            <a:r>
              <a:rPr lang="en-US" b="1" dirty="0" smtClean="0">
                <a:solidFill>
                  <a:schemeClr val="accent6">
                    <a:lumMod val="75000"/>
                  </a:schemeClr>
                </a:solidFill>
              </a:rPr>
              <a:t>US to rule out other causes : ectopic , </a:t>
            </a:r>
            <a:r>
              <a:rPr lang="en-US" b="1" dirty="0" err="1" smtClean="0">
                <a:solidFill>
                  <a:schemeClr val="accent6">
                    <a:lumMod val="75000"/>
                  </a:schemeClr>
                </a:solidFill>
              </a:rPr>
              <a:t>Tubo</a:t>
            </a:r>
            <a:r>
              <a:rPr lang="en-US" b="1" dirty="0" smtClean="0">
                <a:solidFill>
                  <a:schemeClr val="accent6">
                    <a:lumMod val="75000"/>
                  </a:schemeClr>
                </a:solidFill>
              </a:rPr>
              <a:t>-ovarian abscess </a:t>
            </a:r>
            <a:endParaRPr lang="ar-JO"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lstStyle/>
          <a:p>
            <a:pPr eaLnBrk="1" hangingPunct="1">
              <a:defRPr/>
            </a:pPr>
            <a:endParaRPr lang="en-US" dirty="0"/>
          </a:p>
        </p:txBody>
      </p:sp>
      <p:pic>
        <p:nvPicPr>
          <p:cNvPr id="28675" name="Picture 2" descr="ustz94Tk1cD5ehn1o5YoVQ_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5105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3" descr="2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533400"/>
            <a:ext cx="4038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مربع نص 2"/>
          <p:cNvSpPr txBox="1"/>
          <p:nvPr/>
        </p:nvSpPr>
        <p:spPr>
          <a:xfrm>
            <a:off x="381000" y="1447800"/>
            <a:ext cx="4495800" cy="369332"/>
          </a:xfrm>
          <a:prstGeom prst="rect">
            <a:avLst/>
          </a:prstGeom>
          <a:noFill/>
        </p:spPr>
        <p:txBody>
          <a:bodyPr wrap="square" rtlCol="1">
            <a:spAutoFit/>
          </a:bodyPr>
          <a:lstStyle/>
          <a:p>
            <a:r>
              <a:rPr lang="en-US" dirty="0" smtClean="0"/>
              <a:t>By cross section  of fallopian tube </a:t>
            </a:r>
            <a:endParaRPr lang="ar-JO" dirty="0"/>
          </a:p>
        </p:txBody>
      </p:sp>
      <p:sp>
        <p:nvSpPr>
          <p:cNvPr id="4" name="مربع نص 3"/>
          <p:cNvSpPr txBox="1"/>
          <p:nvPr/>
        </p:nvSpPr>
        <p:spPr>
          <a:xfrm>
            <a:off x="6705600" y="5943600"/>
            <a:ext cx="2438400" cy="369332"/>
          </a:xfrm>
          <a:prstGeom prst="rect">
            <a:avLst/>
          </a:prstGeom>
          <a:noFill/>
        </p:spPr>
        <p:txBody>
          <a:bodyPr wrap="square" rtlCol="1">
            <a:spAutoFit/>
          </a:bodyPr>
          <a:lstStyle/>
          <a:p>
            <a:r>
              <a:rPr lang="en-US" b="1" dirty="0" smtClean="0">
                <a:solidFill>
                  <a:schemeClr val="accent6">
                    <a:lumMod val="75000"/>
                  </a:schemeClr>
                </a:solidFill>
              </a:rPr>
              <a:t>sausage shape ,</a:t>
            </a:r>
            <a:endParaRPr lang="ar-JO" b="1" dirty="0">
              <a:solidFill>
                <a:schemeClr val="accent6">
                  <a:lumMod val="75000"/>
                </a:schemeClr>
              </a:solidFill>
            </a:endParaRPr>
          </a:p>
        </p:txBody>
      </p:sp>
      <p:sp>
        <p:nvSpPr>
          <p:cNvPr id="5" name="مربع نص 4"/>
          <p:cNvSpPr txBox="1"/>
          <p:nvPr/>
        </p:nvSpPr>
        <p:spPr>
          <a:xfrm>
            <a:off x="5105400" y="4743271"/>
            <a:ext cx="2438400" cy="1200329"/>
          </a:xfrm>
          <a:prstGeom prst="rect">
            <a:avLst/>
          </a:prstGeom>
          <a:noFill/>
        </p:spPr>
        <p:txBody>
          <a:bodyPr wrap="square" rtlCol="1">
            <a:spAutoFit/>
          </a:bodyPr>
          <a:lstStyle/>
          <a:p>
            <a:r>
              <a:rPr lang="en-US" b="1" dirty="0" smtClean="0">
                <a:solidFill>
                  <a:schemeClr val="accent6">
                    <a:lumMod val="75000"/>
                  </a:schemeClr>
                </a:solidFill>
              </a:rPr>
              <a:t> ovary : Heterogeneous mass and thick capsule </a:t>
            </a:r>
            <a:endParaRPr lang="ar-JO" b="1" dirty="0">
              <a:solidFill>
                <a:schemeClr val="accent6">
                  <a:lumMod val="75000"/>
                </a:schemeClr>
              </a:solidFill>
            </a:endParaRPr>
          </a:p>
        </p:txBody>
      </p:sp>
      <p:cxnSp>
        <p:nvCxnSpPr>
          <p:cNvPr id="7" name="رابط كسهم مستقيم 6"/>
          <p:cNvCxnSpPr/>
          <p:nvPr/>
        </p:nvCxnSpPr>
        <p:spPr>
          <a:xfrm flipV="1">
            <a:off x="5562600" y="1817132"/>
            <a:ext cx="914400" cy="29261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مربع نص 7"/>
          <p:cNvSpPr txBox="1"/>
          <p:nvPr/>
        </p:nvSpPr>
        <p:spPr>
          <a:xfrm>
            <a:off x="609600" y="701040"/>
            <a:ext cx="1600200" cy="369332"/>
          </a:xfrm>
          <a:prstGeom prst="rect">
            <a:avLst/>
          </a:prstGeom>
          <a:noFill/>
        </p:spPr>
        <p:txBody>
          <a:bodyPr wrap="square" rtlCol="1">
            <a:spAutoFit/>
          </a:bodyPr>
          <a:lstStyle/>
          <a:p>
            <a:r>
              <a:rPr lang="en-US" b="1" dirty="0" smtClean="0">
                <a:solidFill>
                  <a:schemeClr val="accent6">
                    <a:lumMod val="75000"/>
                  </a:schemeClr>
                </a:solidFill>
              </a:rPr>
              <a:t>Chronic </a:t>
            </a:r>
            <a:endParaRPr lang="ar-JO"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0" y="0"/>
            <a:ext cx="9144000" cy="609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000" dirty="0">
              <a:latin typeface="Calibri" pitchFamily="34" charset="0"/>
            </a:endParaRPr>
          </a:p>
          <a:p>
            <a:endParaRPr lang="en-US" sz="2000" dirty="0">
              <a:latin typeface="Calibri" pitchFamily="34" charset="0"/>
            </a:endParaRPr>
          </a:p>
          <a:p>
            <a:endParaRPr lang="en-US" sz="2000" dirty="0">
              <a:latin typeface="Calibri" pitchFamily="34" charset="0"/>
            </a:endParaRPr>
          </a:p>
          <a:p>
            <a:r>
              <a:rPr lang="en-US" sz="2000" dirty="0">
                <a:latin typeface="Calibri" pitchFamily="34" charset="0"/>
              </a:rPr>
              <a:t>● </a:t>
            </a:r>
            <a:r>
              <a:rPr lang="en-US" sz="2400" b="1" dirty="0">
                <a:solidFill>
                  <a:srgbClr val="0070C0"/>
                </a:solidFill>
              </a:rPr>
              <a:t>Laparoscopy</a:t>
            </a:r>
            <a:r>
              <a:rPr lang="en-US" sz="2400" dirty="0">
                <a:solidFill>
                  <a:srgbClr val="0070C0"/>
                </a:solidFill>
              </a:rPr>
              <a:t> :</a:t>
            </a:r>
          </a:p>
          <a:p>
            <a:pPr>
              <a:buFontTx/>
              <a:buChar char="-"/>
            </a:pPr>
            <a:r>
              <a:rPr lang="en-US" sz="2000" dirty="0"/>
              <a:t>  </a:t>
            </a:r>
            <a:r>
              <a:rPr lang="en-US" dirty="0"/>
              <a:t>The sensitivity of laparoscopy to be as low as 50 % with a specificity approaching </a:t>
            </a:r>
          </a:p>
          <a:p>
            <a:r>
              <a:rPr lang="en-US" dirty="0"/>
              <a:t>   100 %. Thus, laparoscopy has substantial value in confirming the diagnosis of PID but </a:t>
            </a:r>
          </a:p>
          <a:p>
            <a:r>
              <a:rPr lang="en-US" dirty="0"/>
              <a:t>   is not sensitive enough to be considered a diagnostic gold standard.</a:t>
            </a:r>
          </a:p>
          <a:p>
            <a:endParaRPr lang="en-US" sz="2000" dirty="0"/>
          </a:p>
          <a:p>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t>
            </a:r>
            <a:r>
              <a:rPr lang="en-US" u="sng" dirty="0"/>
              <a:t>Recommend laparoscopy for the following:</a:t>
            </a:r>
          </a:p>
          <a:p>
            <a:r>
              <a:rPr lang="en-US" dirty="0"/>
              <a:t>1- A sick patient with high suspicion of a competing diagnosis (usually appendicitis).</a:t>
            </a:r>
          </a:p>
          <a:p>
            <a:r>
              <a:rPr lang="en-US" dirty="0"/>
              <a:t>2- An acutely ill patient who has failed outpatient treatment for PID.</a:t>
            </a:r>
          </a:p>
          <a:p>
            <a:r>
              <a:rPr lang="en-US" dirty="0"/>
              <a:t>3- Any patient not clearly improving after approximately 72 hours of inpatient </a:t>
            </a:r>
          </a:p>
          <a:p>
            <a:r>
              <a:rPr lang="en-US" dirty="0"/>
              <a:t>     treatment for PID.</a:t>
            </a:r>
          </a:p>
          <a:p>
            <a:r>
              <a:rPr lang="en-US" sz="2000" b="1" dirty="0" smtClean="0">
                <a:solidFill>
                  <a:schemeClr val="accent6">
                    <a:lumMod val="75000"/>
                  </a:schemeClr>
                </a:solidFill>
              </a:rPr>
              <a:t>4-In case of Tubo-ovarian abscess and we need surgical intervention </a:t>
            </a:r>
            <a:endParaRPr lang="en-US" sz="2000" b="1" dirty="0">
              <a:solidFill>
                <a:schemeClr val="accent6">
                  <a:lumMod val="75000"/>
                </a:schemeClr>
              </a:solidFill>
            </a:endParaRPr>
          </a:p>
          <a:p>
            <a:pPr>
              <a:buFontTx/>
              <a:buChar char="-"/>
            </a:pPr>
            <a:r>
              <a:rPr lang="en-US" sz="2000" dirty="0"/>
              <a:t>  Laparoscopic abnormalities consistent with PID </a:t>
            </a:r>
            <a:r>
              <a:rPr lang="en-US" dirty="0"/>
              <a:t>(tubal erythema, edema, </a:t>
            </a:r>
          </a:p>
          <a:p>
            <a:r>
              <a:rPr lang="en-US" dirty="0"/>
              <a:t>   adhesions; purulent exudate or cul-de-sac fluid; abnormal fimbriae)</a:t>
            </a:r>
          </a:p>
          <a:p>
            <a:pPr>
              <a:buFontTx/>
              <a:buChar char="-"/>
            </a:pPr>
            <a:endParaRPr lang="ar-JO" sz="2000" dirty="0">
              <a:latin typeface="Calibri" pitchFamily="34" charset="0"/>
            </a:endParaRPr>
          </a:p>
        </p:txBody>
      </p:sp>
      <p:sp>
        <p:nvSpPr>
          <p:cNvPr id="2" name="مربع نص 1"/>
          <p:cNvSpPr txBox="1"/>
          <p:nvPr/>
        </p:nvSpPr>
        <p:spPr>
          <a:xfrm>
            <a:off x="0" y="-18366"/>
            <a:ext cx="9144000" cy="954107"/>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sz="2800" b="1" dirty="0" smtClean="0">
                <a:solidFill>
                  <a:schemeClr val="accent6">
                    <a:lumMod val="75000"/>
                  </a:schemeClr>
                </a:solidFill>
              </a:rPr>
              <a:t>In diagnosis ? We are mainly depend on the signs and symptoms ( clinically ) </a:t>
            </a:r>
            <a:endParaRPr lang="ar-JO" sz="2800" b="1" dirty="0">
              <a:solidFill>
                <a:schemeClr val="accent6">
                  <a:lumMod val="75000"/>
                </a:schemeClr>
              </a:solidFill>
            </a:endParaRPr>
          </a:p>
        </p:txBody>
      </p:sp>
      <p:sp>
        <p:nvSpPr>
          <p:cNvPr id="3" name="مستطيل 2"/>
          <p:cNvSpPr/>
          <p:nvPr/>
        </p:nvSpPr>
        <p:spPr>
          <a:xfrm>
            <a:off x="0" y="2339101"/>
            <a:ext cx="9144000" cy="101566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000" b="1" dirty="0">
                <a:solidFill>
                  <a:schemeClr val="accent6">
                    <a:lumMod val="75000"/>
                  </a:schemeClr>
                </a:solidFill>
              </a:rPr>
              <a:t>why we don't use laparoscopy from the start ? because it's an infection which will be treated with antibiotic simply , but the complications of laparoscopy will overcome the </a:t>
            </a:r>
            <a:r>
              <a:rPr lang="en-US" sz="2000" b="1" dirty="0" smtClean="0">
                <a:solidFill>
                  <a:schemeClr val="accent6">
                    <a:lumMod val="75000"/>
                  </a:schemeClr>
                </a:solidFill>
              </a:rPr>
              <a:t>benefits </a:t>
            </a:r>
            <a:r>
              <a:rPr lang="en-US" sz="2000" b="1" dirty="0">
                <a:solidFill>
                  <a:schemeClr val="accent6">
                    <a:lumMod val="75000"/>
                  </a:schemeClr>
                </a:solidFill>
              </a:rPr>
              <a:t>, so we use it in some cases : </a:t>
            </a:r>
            <a:endParaRPr lang="ar-JO" sz="2000" b="1" dirty="0">
              <a:solidFill>
                <a:schemeClr val="accent6">
                  <a:lumMod val="75000"/>
                </a:schemeClr>
              </a:solidFill>
            </a:endParaRPr>
          </a:p>
        </p:txBody>
      </p:sp>
      <p:sp>
        <p:nvSpPr>
          <p:cNvPr id="4" name="مربع نص 3"/>
          <p:cNvSpPr txBox="1"/>
          <p:nvPr/>
        </p:nvSpPr>
        <p:spPr>
          <a:xfrm>
            <a:off x="0" y="5791200"/>
            <a:ext cx="9144000" cy="369332"/>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b="1" dirty="0" smtClean="0">
                <a:solidFill>
                  <a:schemeClr val="accent6">
                    <a:lumMod val="75000"/>
                  </a:schemeClr>
                </a:solidFill>
              </a:rPr>
              <a:t>Laparoscopy is highly sensitive in late and chronic PID not in the early </a:t>
            </a:r>
            <a:endParaRPr lang="ar-JO" b="1" dirty="0">
              <a:solidFill>
                <a:schemeClr val="accent6">
                  <a:lumMod val="75000"/>
                </a:schemeClr>
              </a:solidFill>
            </a:endParaRPr>
          </a:p>
        </p:txBody>
      </p:sp>
      <p:sp>
        <p:nvSpPr>
          <p:cNvPr id="5" name="مستطيل 4"/>
          <p:cNvSpPr/>
          <p:nvPr/>
        </p:nvSpPr>
        <p:spPr>
          <a:xfrm>
            <a:off x="-15240" y="6236732"/>
            <a:ext cx="9159240"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b="1" dirty="0">
                <a:solidFill>
                  <a:schemeClr val="accent6">
                    <a:lumMod val="75000"/>
                  </a:schemeClr>
                </a:solidFill>
              </a:rPr>
              <a:t>what else ? other than laparoscopy ? hysteroscopy with biopsy , once the </a:t>
            </a:r>
            <a:r>
              <a:rPr lang="en-US" b="1" dirty="0" smtClean="0">
                <a:solidFill>
                  <a:schemeClr val="accent6">
                    <a:lumMod val="75000"/>
                  </a:schemeClr>
                </a:solidFill>
              </a:rPr>
              <a:t>Endometritis </a:t>
            </a:r>
            <a:r>
              <a:rPr lang="en-US" b="1" dirty="0">
                <a:solidFill>
                  <a:schemeClr val="accent6">
                    <a:lumMod val="75000"/>
                  </a:schemeClr>
                </a:solidFill>
              </a:rPr>
              <a:t>incidence more than 80%</a:t>
            </a:r>
            <a:endParaRPr lang="ar-JO"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89916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ربع نص 1"/>
          <p:cNvSpPr txBox="1"/>
          <p:nvPr/>
        </p:nvSpPr>
        <p:spPr>
          <a:xfrm>
            <a:off x="1379220" y="6008132"/>
            <a:ext cx="1752600" cy="369332"/>
          </a:xfrm>
          <a:prstGeom prst="rect">
            <a:avLst/>
          </a:prstGeom>
          <a:noFill/>
        </p:spPr>
        <p:txBody>
          <a:bodyPr wrap="square" rtlCol="1">
            <a:spAutoFit/>
          </a:bodyPr>
          <a:lstStyle/>
          <a:p>
            <a:r>
              <a:rPr lang="en-US" b="1" dirty="0" smtClean="0">
                <a:solidFill>
                  <a:schemeClr val="accent6">
                    <a:lumMod val="75000"/>
                  </a:schemeClr>
                </a:solidFill>
              </a:rPr>
              <a:t>Pelvic fluid </a:t>
            </a:r>
            <a:endParaRPr lang="ar-JO" b="1" dirty="0">
              <a:solidFill>
                <a:schemeClr val="accent6">
                  <a:lumMod val="75000"/>
                </a:schemeClr>
              </a:solidFill>
            </a:endParaRPr>
          </a:p>
        </p:txBody>
      </p:sp>
      <p:cxnSp>
        <p:nvCxnSpPr>
          <p:cNvPr id="4" name="رابط كسهم مستقيم 3"/>
          <p:cNvCxnSpPr/>
          <p:nvPr/>
        </p:nvCxnSpPr>
        <p:spPr>
          <a:xfrm flipV="1">
            <a:off x="2895600" y="5715000"/>
            <a:ext cx="381000" cy="4777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رابط كسهم مستقيم 5"/>
          <p:cNvCxnSpPr>
            <a:stCxn id="2" idx="2"/>
          </p:cNvCxnSpPr>
          <p:nvPr/>
        </p:nvCxnSpPr>
        <p:spPr>
          <a:xfrm flipV="1">
            <a:off x="2255520" y="5105400"/>
            <a:ext cx="4602480" cy="1272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86867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3866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0" y="2708"/>
            <a:ext cx="914400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800" b="1" dirty="0" smtClean="0">
                <a:solidFill>
                  <a:srgbClr val="0070C0"/>
                </a:solidFill>
                <a:cs typeface="Times New Roman" pitchFamily="18" charset="0"/>
              </a:rPr>
              <a:t>Pelvic </a:t>
            </a:r>
            <a:r>
              <a:rPr lang="en-US" sz="2800" b="1" dirty="0">
                <a:solidFill>
                  <a:srgbClr val="0070C0"/>
                </a:solidFill>
                <a:cs typeface="Times New Roman" pitchFamily="18" charset="0"/>
              </a:rPr>
              <a:t>inflammatory disease (PID) </a:t>
            </a:r>
            <a:r>
              <a:rPr lang="en-US" sz="2800" dirty="0" smtClean="0">
                <a:solidFill>
                  <a:srgbClr val="0070C0"/>
                </a:solidFill>
                <a:cs typeface="Times New Roman" pitchFamily="18" charset="0"/>
              </a:rPr>
              <a:t>:</a:t>
            </a:r>
            <a:r>
              <a:rPr lang="en-US" sz="2800" b="1" dirty="0" smtClean="0">
                <a:solidFill>
                  <a:srgbClr val="0070C0"/>
                </a:solidFill>
                <a:cs typeface="Times New Roman" pitchFamily="18" charset="0"/>
              </a:rPr>
              <a:t> </a:t>
            </a:r>
            <a:r>
              <a:rPr lang="en-US" sz="2800" b="1" dirty="0" smtClean="0">
                <a:solidFill>
                  <a:schemeClr val="accent6">
                    <a:lumMod val="75000"/>
                  </a:schemeClr>
                </a:solidFill>
                <a:cs typeface="Times New Roman" pitchFamily="18" charset="0"/>
              </a:rPr>
              <a:t>disease of Nulliparous   </a:t>
            </a:r>
            <a:endParaRPr lang="en-US" sz="2800" b="1" dirty="0">
              <a:solidFill>
                <a:schemeClr val="accent6">
                  <a:lumMod val="75000"/>
                </a:schemeClr>
              </a:solidFill>
              <a:cs typeface="Times New Roman" pitchFamily="18" charset="0"/>
            </a:endParaRPr>
          </a:p>
          <a:p>
            <a:r>
              <a:rPr lang="en-US" sz="2000" dirty="0">
                <a:solidFill>
                  <a:srgbClr val="000000"/>
                </a:solidFill>
                <a:cs typeface="Times New Roman" pitchFamily="18" charset="0"/>
              </a:rPr>
              <a:t>             </a:t>
            </a:r>
          </a:p>
          <a:p>
            <a:r>
              <a:rPr lang="en-US" sz="2000" dirty="0">
                <a:solidFill>
                  <a:srgbClr val="000000"/>
                </a:solidFill>
                <a:cs typeface="Times New Roman" pitchFamily="18" charset="0"/>
              </a:rPr>
              <a:t> ***</a:t>
            </a:r>
            <a:r>
              <a:rPr lang="en-US" sz="2000" dirty="0">
                <a:solidFill>
                  <a:srgbClr val="FF0000"/>
                </a:solidFill>
                <a:cs typeface="Times New Roman" pitchFamily="18" charset="0"/>
              </a:rPr>
              <a:t>Acute infection </a:t>
            </a:r>
            <a:r>
              <a:rPr lang="en-US" sz="2000" dirty="0">
                <a:solidFill>
                  <a:srgbClr val="000000"/>
                </a:solidFill>
                <a:cs typeface="Times New Roman" pitchFamily="18" charset="0"/>
              </a:rPr>
              <a:t>of the </a:t>
            </a:r>
            <a:r>
              <a:rPr lang="en-US" sz="2000" dirty="0">
                <a:solidFill>
                  <a:srgbClr val="FF0000"/>
                </a:solidFill>
                <a:cs typeface="Times New Roman" pitchFamily="18" charset="0"/>
              </a:rPr>
              <a:t>upper genital tract </a:t>
            </a:r>
            <a:r>
              <a:rPr lang="en-US" sz="2000" dirty="0">
                <a:solidFill>
                  <a:srgbClr val="000000"/>
                </a:solidFill>
                <a:cs typeface="Times New Roman" pitchFamily="18" charset="0"/>
              </a:rPr>
              <a:t>structures in women, involving any or all of the uterus, oviducts, and ovaries; this is often accompanied by involvement of the neighboring pelvic organs. </a:t>
            </a:r>
            <a:r>
              <a:rPr lang="en-US" sz="2000" dirty="0"/>
              <a:t>Involvement of these structures results in </a:t>
            </a:r>
            <a:r>
              <a:rPr lang="en-US" sz="2000" dirty="0" err="1"/>
              <a:t>endometritis</a:t>
            </a:r>
            <a:r>
              <a:rPr lang="en-US" sz="2000" dirty="0"/>
              <a:t>, </a:t>
            </a:r>
            <a:r>
              <a:rPr lang="en-US" sz="2000" dirty="0" err="1" smtClean="0"/>
              <a:t>salpingitis</a:t>
            </a:r>
            <a:r>
              <a:rPr lang="en-US" sz="2000" dirty="0" smtClean="0"/>
              <a:t> ( </a:t>
            </a:r>
            <a:r>
              <a:rPr lang="en-US" sz="2000" b="1" dirty="0" smtClean="0">
                <a:solidFill>
                  <a:schemeClr val="accent6">
                    <a:lumMod val="75000"/>
                  </a:schemeClr>
                </a:solidFill>
              </a:rPr>
              <a:t>endothelium of tubes </a:t>
            </a:r>
            <a:r>
              <a:rPr lang="en-US" sz="2000" dirty="0" smtClean="0"/>
              <a:t>) , </a:t>
            </a:r>
            <a:r>
              <a:rPr lang="en-US" sz="2000" dirty="0" err="1"/>
              <a:t>oophoritis</a:t>
            </a:r>
            <a:r>
              <a:rPr lang="en-US" sz="2000" dirty="0"/>
              <a:t>, peritonitis, </a:t>
            </a:r>
            <a:r>
              <a:rPr lang="en-US" sz="2000" dirty="0" err="1"/>
              <a:t>perihepatitis</a:t>
            </a:r>
            <a:r>
              <a:rPr lang="en-US" sz="2000" dirty="0"/>
              <a:t> and </a:t>
            </a:r>
            <a:r>
              <a:rPr lang="en-US" sz="2000" dirty="0" err="1"/>
              <a:t>tubo</a:t>
            </a:r>
            <a:r>
              <a:rPr lang="en-US" sz="2000" dirty="0"/>
              <a:t>-ovarian abscess.</a:t>
            </a:r>
          </a:p>
          <a:p>
            <a:r>
              <a:rPr lang="en-US" sz="2000" dirty="0" smtClean="0">
                <a:solidFill>
                  <a:srgbClr val="000000"/>
                </a:solidFill>
                <a:latin typeface="Calibri" pitchFamily="34" charset="0"/>
                <a:cs typeface="Times New Roman" pitchFamily="18" charset="0"/>
                <a:sym typeface="Wingdings" pitchFamily="2" charset="2"/>
              </a:rPr>
              <a:t> </a:t>
            </a:r>
            <a:r>
              <a:rPr lang="en-US" sz="2000" dirty="0" smtClean="0">
                <a:solidFill>
                  <a:srgbClr val="000000"/>
                </a:solidFill>
                <a:cs typeface="Times New Roman" pitchFamily="18" charset="0"/>
              </a:rPr>
              <a:t>By </a:t>
            </a:r>
            <a:r>
              <a:rPr lang="en-US" sz="2000" dirty="0">
                <a:solidFill>
                  <a:srgbClr val="000000"/>
                </a:solidFill>
                <a:cs typeface="Times New Roman" pitchFamily="18" charset="0"/>
              </a:rPr>
              <a:t>definition, PID is a </a:t>
            </a:r>
            <a:r>
              <a:rPr lang="en-US" sz="2000" dirty="0">
                <a:solidFill>
                  <a:srgbClr val="FF0000"/>
                </a:solidFill>
                <a:cs typeface="Times New Roman" pitchFamily="18" charset="0"/>
              </a:rPr>
              <a:t>community-acquired infection initiated by a sexually transmitted agent</a:t>
            </a:r>
            <a:r>
              <a:rPr lang="en-US" sz="2000" dirty="0">
                <a:solidFill>
                  <a:srgbClr val="000000"/>
                </a:solidFill>
                <a:cs typeface="Times New Roman" pitchFamily="18" charset="0"/>
              </a:rPr>
              <a:t>, distinguishing it from pelvic infections caused </a:t>
            </a:r>
            <a:r>
              <a:rPr lang="en-US" sz="2000" b="1" dirty="0">
                <a:solidFill>
                  <a:srgbClr val="000000"/>
                </a:solidFill>
                <a:cs typeface="Times New Roman" pitchFamily="18" charset="0"/>
              </a:rPr>
              <a:t>by medical </a:t>
            </a:r>
            <a:r>
              <a:rPr lang="en-US" sz="2000" b="1" dirty="0" smtClean="0">
                <a:solidFill>
                  <a:srgbClr val="000000"/>
                </a:solidFill>
                <a:cs typeface="Times New Roman" pitchFamily="18" charset="0"/>
              </a:rPr>
              <a:t>procedures ( </a:t>
            </a:r>
            <a:r>
              <a:rPr lang="en-US" sz="2000" b="1" dirty="0" smtClean="0">
                <a:solidFill>
                  <a:schemeClr val="accent6">
                    <a:lumMod val="75000"/>
                  </a:schemeClr>
                </a:solidFill>
                <a:cs typeface="Times New Roman" pitchFamily="18" charset="0"/>
              </a:rPr>
              <a:t>D&amp;C , hysteroscopy and biopsy </a:t>
            </a:r>
            <a:r>
              <a:rPr lang="en-US" sz="2000" b="1" dirty="0" smtClean="0">
                <a:solidFill>
                  <a:srgbClr val="000000"/>
                </a:solidFill>
                <a:cs typeface="Times New Roman" pitchFamily="18" charset="0"/>
              </a:rPr>
              <a:t>)</a:t>
            </a:r>
            <a:r>
              <a:rPr lang="en-US" sz="2000" dirty="0" smtClean="0">
                <a:solidFill>
                  <a:srgbClr val="000000"/>
                </a:solidFill>
                <a:cs typeface="Times New Roman" pitchFamily="18" charset="0"/>
              </a:rPr>
              <a:t>, </a:t>
            </a:r>
            <a:r>
              <a:rPr lang="en-US" sz="2000" b="1" dirty="0" smtClean="0">
                <a:solidFill>
                  <a:srgbClr val="000000"/>
                </a:solidFill>
                <a:cs typeface="Times New Roman" pitchFamily="18" charset="0"/>
              </a:rPr>
              <a:t>pregnancy ( </a:t>
            </a:r>
            <a:r>
              <a:rPr lang="en-US" sz="2000" b="1" dirty="0" smtClean="0">
                <a:solidFill>
                  <a:schemeClr val="accent6">
                    <a:lumMod val="75000"/>
                  </a:schemeClr>
                </a:solidFill>
                <a:cs typeface="Times New Roman" pitchFamily="18" charset="0"/>
              </a:rPr>
              <a:t>manual retained placenta removal under GA </a:t>
            </a:r>
            <a:r>
              <a:rPr lang="en-US" sz="2000" b="1" dirty="0" smtClean="0">
                <a:solidFill>
                  <a:srgbClr val="000000"/>
                </a:solidFill>
                <a:cs typeface="Times New Roman" pitchFamily="18" charset="0"/>
              </a:rPr>
              <a:t>)</a:t>
            </a:r>
            <a:r>
              <a:rPr lang="en-US" sz="2000" dirty="0" smtClean="0">
                <a:solidFill>
                  <a:srgbClr val="000000"/>
                </a:solidFill>
                <a:cs typeface="Times New Roman" pitchFamily="18" charset="0"/>
              </a:rPr>
              <a:t>, </a:t>
            </a:r>
            <a:r>
              <a:rPr lang="en-US" sz="2000" dirty="0">
                <a:solidFill>
                  <a:srgbClr val="000000"/>
                </a:solidFill>
                <a:cs typeface="Times New Roman" pitchFamily="18" charset="0"/>
              </a:rPr>
              <a:t>and </a:t>
            </a:r>
            <a:r>
              <a:rPr lang="en-US" sz="2000" b="1" dirty="0">
                <a:solidFill>
                  <a:srgbClr val="000000"/>
                </a:solidFill>
                <a:cs typeface="Times New Roman" pitchFamily="18" charset="0"/>
              </a:rPr>
              <a:t>other primary abdominal </a:t>
            </a:r>
            <a:r>
              <a:rPr lang="en-US" sz="2000" b="1" dirty="0" smtClean="0">
                <a:solidFill>
                  <a:srgbClr val="000000"/>
                </a:solidFill>
                <a:cs typeface="Times New Roman" pitchFamily="18" charset="0"/>
              </a:rPr>
              <a:t>processes ( </a:t>
            </a:r>
            <a:r>
              <a:rPr lang="en-US" sz="2000" b="1" dirty="0" smtClean="0">
                <a:solidFill>
                  <a:schemeClr val="accent6">
                    <a:lumMod val="75000"/>
                  </a:schemeClr>
                </a:solidFill>
                <a:cs typeface="Times New Roman" pitchFamily="18" charset="0"/>
              </a:rPr>
              <a:t>rupture of colon , appendix</a:t>
            </a:r>
            <a:r>
              <a:rPr lang="en-US" sz="2000" b="1" dirty="0" smtClean="0">
                <a:solidFill>
                  <a:srgbClr val="000000"/>
                </a:solidFill>
                <a:cs typeface="Times New Roman" pitchFamily="18" charset="0"/>
              </a:rPr>
              <a:t>).</a:t>
            </a:r>
            <a:endParaRPr lang="en-US" sz="2000" b="1" dirty="0">
              <a:solidFill>
                <a:srgbClr val="000000"/>
              </a:solidFill>
              <a:cs typeface="Times New Roman" pitchFamily="18" charset="0"/>
            </a:endParaRPr>
          </a:p>
          <a:p>
            <a:endParaRPr lang="en-US" sz="2000" b="1" dirty="0">
              <a:solidFill>
                <a:srgbClr val="000000"/>
              </a:solidFill>
              <a:latin typeface="Calibri" pitchFamily="34" charset="0"/>
            </a:endParaRPr>
          </a:p>
          <a:p>
            <a:endParaRPr lang="en-US" sz="2000" dirty="0"/>
          </a:p>
        </p:txBody>
      </p:sp>
      <p:sp>
        <p:nvSpPr>
          <p:cNvPr id="2" name="مربع نص 1"/>
          <p:cNvSpPr txBox="1"/>
          <p:nvPr/>
        </p:nvSpPr>
        <p:spPr>
          <a:xfrm>
            <a:off x="0" y="4343400"/>
            <a:ext cx="8763000" cy="2031325"/>
          </a:xfrm>
          <a:prstGeom prst="rect">
            <a:avLst/>
          </a:prstGeom>
          <a:noFill/>
        </p:spPr>
        <p:txBody>
          <a:bodyPr wrap="square" rtlCol="1">
            <a:spAutoFit/>
          </a:bodyPr>
          <a:lstStyle/>
          <a:p>
            <a:pPr marL="285750" indent="-285750">
              <a:buFont typeface="Wingdings" pitchFamily="2" charset="2"/>
              <a:buChar char="à"/>
            </a:pPr>
            <a:r>
              <a:rPr lang="en-US" b="1" dirty="0" smtClean="0">
                <a:solidFill>
                  <a:schemeClr val="accent6">
                    <a:lumMod val="75000"/>
                  </a:schemeClr>
                </a:solidFill>
                <a:sym typeface="Wingdings" pitchFamily="2" charset="2"/>
              </a:rPr>
              <a:t>Coincidence of active fallopian tube infection and ovulation  exposure of ovarian stromal  and disturbance of  ovarian capsule during ovulation  so the ovary will be infected  from fimbriae . The  body tries to isolate the inflamed area by omentum and broad ligament and creates boundaries   Tubo-overian abscess  detected by US as adnexal mass , ectopic pregnancy or cyst  </a:t>
            </a:r>
            <a:r>
              <a:rPr lang="en-US" b="1" dirty="0" err="1" smtClean="0">
                <a:solidFill>
                  <a:schemeClr val="accent6">
                    <a:lumMod val="75000"/>
                  </a:schemeClr>
                </a:solidFill>
                <a:sym typeface="Wingdings" pitchFamily="2" charset="2"/>
              </a:rPr>
              <a:t>etc</a:t>
            </a:r>
            <a:r>
              <a:rPr lang="en-US" b="1" dirty="0" smtClean="0">
                <a:solidFill>
                  <a:schemeClr val="accent6">
                    <a:lumMod val="75000"/>
                  </a:schemeClr>
                </a:solidFill>
                <a:sym typeface="Wingdings" pitchFamily="2" charset="2"/>
              </a:rPr>
              <a:t> . </a:t>
            </a:r>
          </a:p>
          <a:p>
            <a:pPr marL="285750" indent="-285750">
              <a:buFont typeface="Wingdings" pitchFamily="2" charset="2"/>
              <a:buChar char="à"/>
            </a:pPr>
            <a:endParaRPr lang="ar-JO"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4654"/>
            <a:ext cx="9144000" cy="5755422"/>
          </a:xfrm>
          <a:prstGeom prst="rect">
            <a:avLst/>
          </a:prstGeom>
          <a:noFill/>
          <a:ln w="9525">
            <a:noFill/>
            <a:miter lim="800000"/>
            <a:headEnd/>
            <a:tailEnd/>
          </a:ln>
          <a:effectLst/>
        </p:spPr>
        <p:txBody>
          <a:bodyPr anchor="ctr">
            <a:spAutoFit/>
          </a:bodyPr>
          <a:lstStyle/>
          <a:p>
            <a:pPr>
              <a:defRPr/>
            </a:pPr>
            <a:endParaRPr lang="en-US" sz="2000" b="1" dirty="0">
              <a:latin typeface="Calibri" pitchFamily="34" charset="0"/>
              <a:ea typeface="Times New Roman" pitchFamily="18" charset="0"/>
            </a:endParaRPr>
          </a:p>
          <a:p>
            <a:pPr algn="ctr">
              <a:defRPr/>
            </a:pPr>
            <a:r>
              <a:rPr lang="en-US" sz="2400" b="1" dirty="0">
                <a:ea typeface="Times New Roman" pitchFamily="18" charset="0"/>
              </a:rPr>
              <a:t>Long-term complications of PID</a:t>
            </a:r>
          </a:p>
          <a:p>
            <a:pPr marL="457200" indent="-457200">
              <a:defRPr/>
            </a:pPr>
            <a:r>
              <a:rPr lang="en-US" b="1" dirty="0" smtClean="0">
                <a:solidFill>
                  <a:srgbClr val="0070C0"/>
                </a:solidFill>
              </a:rPr>
              <a:t>1</a:t>
            </a:r>
            <a:r>
              <a:rPr lang="en-US" b="1" dirty="0">
                <a:solidFill>
                  <a:srgbClr val="0070C0"/>
                </a:solidFill>
              </a:rPr>
              <a:t>) HYDROSALPINX  </a:t>
            </a:r>
            <a:r>
              <a:rPr lang="en-US" b="1" dirty="0" smtClean="0">
                <a:solidFill>
                  <a:srgbClr val="0070C0"/>
                </a:solidFill>
              </a:rPr>
              <a:t>, with infection ? Pyosalpinx </a:t>
            </a:r>
            <a:endParaRPr lang="en-US" b="1" dirty="0">
              <a:solidFill>
                <a:srgbClr val="0070C0"/>
              </a:solidFill>
            </a:endParaRPr>
          </a:p>
          <a:p>
            <a:pPr marL="457200" indent="-457200">
              <a:defRPr/>
            </a:pPr>
            <a:r>
              <a:rPr lang="en-US" sz="1600" b="1" dirty="0"/>
              <a:t>● </a:t>
            </a:r>
            <a:r>
              <a:rPr lang="en-US" sz="1600" dirty="0"/>
              <a:t>After PID resolves, the damaged fallopian </a:t>
            </a:r>
            <a:r>
              <a:rPr lang="en-US" sz="1600" dirty="0" smtClean="0"/>
              <a:t>tube cilia  </a:t>
            </a:r>
            <a:r>
              <a:rPr lang="en-US" sz="1600" dirty="0"/>
              <a:t>can become blocked, filled with sterile </a:t>
            </a:r>
          </a:p>
          <a:p>
            <a:pPr marL="457200" indent="-457200">
              <a:defRPr/>
            </a:pPr>
            <a:r>
              <a:rPr lang="en-US" sz="1600" dirty="0"/>
              <a:t>    fluid, and become enlarged. </a:t>
            </a:r>
            <a:r>
              <a:rPr lang="en-US" sz="1600" b="1" dirty="0" smtClean="0">
                <a:solidFill>
                  <a:schemeClr val="accent6">
                    <a:lumMod val="75000"/>
                  </a:schemeClr>
                </a:solidFill>
              </a:rPr>
              <a:t>Specially by chlamydia </a:t>
            </a:r>
            <a:endParaRPr lang="en-US" sz="1600" b="1" dirty="0">
              <a:solidFill>
                <a:schemeClr val="accent6">
                  <a:lumMod val="75000"/>
                </a:schemeClr>
              </a:solidFill>
            </a:endParaRPr>
          </a:p>
          <a:p>
            <a:pPr marL="457200" indent="-457200">
              <a:defRPr/>
            </a:pPr>
            <a:r>
              <a:rPr lang="en-US" sz="1600" b="1" dirty="0"/>
              <a:t>● </a:t>
            </a:r>
            <a:r>
              <a:rPr lang="en-US" sz="1600" dirty="0" err="1"/>
              <a:t>Hydrosalpinx</a:t>
            </a:r>
            <a:r>
              <a:rPr lang="en-US" sz="1600" dirty="0"/>
              <a:t> may be associated with </a:t>
            </a:r>
            <a:r>
              <a:rPr lang="en-US" sz="1600" u="sng" dirty="0" smtClean="0"/>
              <a:t>pain ( chronic )</a:t>
            </a:r>
            <a:r>
              <a:rPr lang="en-US" sz="1600" dirty="0" smtClean="0"/>
              <a:t> </a:t>
            </a:r>
            <a:r>
              <a:rPr lang="en-US" sz="1600" dirty="0"/>
              <a:t>or may be </a:t>
            </a:r>
            <a:r>
              <a:rPr lang="en-US" sz="1600" u="sng" dirty="0"/>
              <a:t>asymptomatic except for tubal </a:t>
            </a:r>
          </a:p>
          <a:p>
            <a:pPr marL="457200" indent="-457200">
              <a:defRPr/>
            </a:pPr>
            <a:r>
              <a:rPr lang="en-US" sz="1600" dirty="0"/>
              <a:t>    </a:t>
            </a:r>
            <a:r>
              <a:rPr lang="en-US" sz="1600" u="sng" dirty="0"/>
              <a:t>factor infertility</a:t>
            </a:r>
            <a:r>
              <a:rPr lang="en-US" sz="1600" dirty="0"/>
              <a:t>.</a:t>
            </a:r>
          </a:p>
          <a:p>
            <a:pPr marL="457200" indent="-457200">
              <a:defRPr/>
            </a:pPr>
            <a:r>
              <a:rPr lang="en-US" sz="1600" dirty="0"/>
              <a:t>● </a:t>
            </a:r>
            <a:r>
              <a:rPr lang="en-US" sz="1600" dirty="0" err="1"/>
              <a:t>Hydrosalpinx</a:t>
            </a:r>
            <a:r>
              <a:rPr lang="en-US" sz="1600" dirty="0"/>
              <a:t> in patients undergoing in vitro fertilization (IVF) has negative </a:t>
            </a:r>
          </a:p>
          <a:p>
            <a:pPr marL="457200" indent="-457200">
              <a:defRPr/>
            </a:pPr>
            <a:r>
              <a:rPr lang="en-US" sz="1600" dirty="0"/>
              <a:t>    consequences on the rates of pregnancy, implantation, early pregnancy loss, </a:t>
            </a:r>
          </a:p>
          <a:p>
            <a:pPr marL="457200" indent="-457200">
              <a:defRPr/>
            </a:pPr>
            <a:r>
              <a:rPr lang="en-US" sz="1600" dirty="0"/>
              <a:t>    preterm birth, and live delivery. So salpingectomy is recommended before IVF.</a:t>
            </a:r>
          </a:p>
          <a:p>
            <a:pPr marL="457200" indent="-457200">
              <a:defRPr/>
            </a:pPr>
            <a:endParaRPr lang="en-US" sz="2000" dirty="0"/>
          </a:p>
          <a:p>
            <a:pPr marL="457200" indent="-457200">
              <a:defRPr/>
            </a:pPr>
            <a:endParaRPr lang="en-US" b="1" dirty="0" smtClean="0">
              <a:solidFill>
                <a:srgbClr val="0070C0"/>
              </a:solidFill>
            </a:endParaRPr>
          </a:p>
          <a:p>
            <a:pPr marL="457200" indent="-457200">
              <a:defRPr/>
            </a:pPr>
            <a:r>
              <a:rPr lang="en-US" b="1" dirty="0" smtClean="0">
                <a:solidFill>
                  <a:srgbClr val="0070C0"/>
                </a:solidFill>
              </a:rPr>
              <a:t/>
            </a:r>
            <a:br>
              <a:rPr lang="en-US" b="1" dirty="0" smtClean="0">
                <a:solidFill>
                  <a:srgbClr val="0070C0"/>
                </a:solidFill>
              </a:rPr>
            </a:br>
            <a:r>
              <a:rPr lang="en-US" b="1" dirty="0" smtClean="0">
                <a:solidFill>
                  <a:srgbClr val="0070C0"/>
                </a:solidFill>
              </a:rPr>
              <a:t>2</a:t>
            </a:r>
            <a:r>
              <a:rPr lang="en-US" b="1" dirty="0">
                <a:solidFill>
                  <a:srgbClr val="0070C0"/>
                </a:solidFill>
              </a:rPr>
              <a:t>) CHRONIC PELVIC PAIN :</a:t>
            </a:r>
          </a:p>
          <a:p>
            <a:pPr marL="457200" indent="-457200">
              <a:defRPr/>
            </a:pPr>
            <a:r>
              <a:rPr lang="en-US" sz="1600" dirty="0"/>
              <a:t>● Defined as </a:t>
            </a:r>
            <a:r>
              <a:rPr lang="en-US" sz="1600" dirty="0">
                <a:solidFill>
                  <a:srgbClr val="FF0000"/>
                </a:solidFill>
              </a:rPr>
              <a:t>menstrual or non-menstrual pain of at least six months' duration that </a:t>
            </a:r>
          </a:p>
          <a:p>
            <a:pPr marL="457200" indent="-457200">
              <a:defRPr/>
            </a:pPr>
            <a:r>
              <a:rPr lang="en-US" sz="1600" dirty="0">
                <a:solidFill>
                  <a:srgbClr val="FF0000"/>
                </a:solidFill>
              </a:rPr>
              <a:t>    occurs below the umbilicus and is severe enough to cause functional disability.</a:t>
            </a:r>
          </a:p>
          <a:p>
            <a:pPr marL="457200" indent="-457200">
              <a:defRPr/>
            </a:pPr>
            <a:r>
              <a:rPr lang="en-US" sz="1600" dirty="0"/>
              <a:t>● </a:t>
            </a:r>
            <a:r>
              <a:rPr lang="en-US" sz="1600" u="sng" dirty="0"/>
              <a:t>One-third</a:t>
            </a:r>
            <a:r>
              <a:rPr lang="en-US" sz="1600" dirty="0"/>
              <a:t> of women with PID develop chronic pelvic pain.</a:t>
            </a:r>
          </a:p>
          <a:p>
            <a:pPr marL="457200" indent="-457200">
              <a:defRPr/>
            </a:pPr>
            <a:r>
              <a:rPr lang="en-US" sz="1600" dirty="0"/>
              <a:t>● While the precise etiology is unknown, the pain may result from scarring and </a:t>
            </a:r>
          </a:p>
          <a:p>
            <a:pPr marL="457200" indent="-457200">
              <a:defRPr/>
            </a:pPr>
            <a:r>
              <a:rPr lang="en-US" sz="1600" dirty="0"/>
              <a:t>    adhesions that develop from </a:t>
            </a:r>
            <a:r>
              <a:rPr lang="en-US" sz="1600" b="1" dirty="0"/>
              <a:t>inflammation</a:t>
            </a:r>
            <a:r>
              <a:rPr lang="en-US" sz="1600" dirty="0"/>
              <a:t> related to the infectious process.</a:t>
            </a:r>
          </a:p>
          <a:p>
            <a:pPr marL="457200" indent="-457200">
              <a:buFontTx/>
              <a:buChar char="-"/>
              <a:defRPr/>
            </a:pPr>
            <a:endParaRPr lang="en-US" sz="2000" b="1" dirty="0">
              <a:ea typeface="Times New Roman" pitchFamily="18" charset="0"/>
            </a:endParaRPr>
          </a:p>
          <a:p>
            <a:pPr>
              <a:defRPr/>
            </a:pPr>
            <a:endParaRPr lang="en-US" sz="2000" dirty="0"/>
          </a:p>
        </p:txBody>
      </p:sp>
      <p:cxnSp>
        <p:nvCxnSpPr>
          <p:cNvPr id="3" name="رابط بشكل مرفق 2"/>
          <p:cNvCxnSpPr/>
          <p:nvPr/>
        </p:nvCxnSpPr>
        <p:spPr>
          <a:xfrm rot="16200000" flipH="1">
            <a:off x="3467100" y="4914900"/>
            <a:ext cx="457200" cy="3810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4" name="مربع نص 3"/>
          <p:cNvSpPr txBox="1"/>
          <p:nvPr/>
        </p:nvSpPr>
        <p:spPr>
          <a:xfrm>
            <a:off x="1981200" y="5334000"/>
            <a:ext cx="4267200" cy="369332"/>
          </a:xfrm>
          <a:prstGeom prst="rect">
            <a:avLst/>
          </a:prstGeom>
          <a:noFill/>
        </p:spPr>
        <p:txBody>
          <a:bodyPr wrap="square" rtlCol="1">
            <a:spAutoFit/>
          </a:bodyPr>
          <a:lstStyle/>
          <a:p>
            <a:r>
              <a:rPr lang="en-US" b="1" dirty="0" smtClean="0">
                <a:solidFill>
                  <a:schemeClr val="accent6">
                    <a:lumMod val="75000"/>
                  </a:schemeClr>
                </a:solidFill>
              </a:rPr>
              <a:t>Fibrin deposition </a:t>
            </a:r>
            <a:r>
              <a:rPr lang="en-US" b="1" dirty="0" smtClean="0">
                <a:solidFill>
                  <a:schemeClr val="accent6">
                    <a:lumMod val="75000"/>
                  </a:schemeClr>
                </a:solidFill>
                <a:sym typeface="Wingdings" pitchFamily="2" charset="2"/>
              </a:rPr>
              <a:t> adhesions </a:t>
            </a:r>
            <a:endParaRPr lang="ar-JO" b="1" dirty="0">
              <a:solidFill>
                <a:schemeClr val="accent6">
                  <a:lumMod val="75000"/>
                </a:schemeClr>
              </a:solidFill>
            </a:endParaRPr>
          </a:p>
        </p:txBody>
      </p:sp>
      <p:sp>
        <p:nvSpPr>
          <p:cNvPr id="5" name="مربع نص 4"/>
          <p:cNvSpPr txBox="1"/>
          <p:nvPr/>
        </p:nvSpPr>
        <p:spPr>
          <a:xfrm>
            <a:off x="15240" y="5980331"/>
            <a:ext cx="9128760" cy="830997"/>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sz="2400" b="1" dirty="0" smtClean="0">
                <a:solidFill>
                  <a:schemeClr val="accent6">
                    <a:lumMod val="75000"/>
                  </a:schemeClr>
                </a:solidFill>
              </a:rPr>
              <a:t>By hystrosalpingiogram : we inject the dye through cervix then to abdominal cavity through the fimbriae : to assess the tubal patency </a:t>
            </a:r>
            <a:endParaRPr lang="ar-JO" sz="2400" b="1" dirty="0">
              <a:solidFill>
                <a:schemeClr val="accent6">
                  <a:lumMod val="75000"/>
                </a:schemeClr>
              </a:solidFill>
            </a:endParaRPr>
          </a:p>
        </p:txBody>
      </p:sp>
      <p:sp>
        <p:nvSpPr>
          <p:cNvPr id="6" name="مربع نص 5"/>
          <p:cNvSpPr txBox="1"/>
          <p:nvPr/>
        </p:nvSpPr>
        <p:spPr>
          <a:xfrm>
            <a:off x="-15240" y="2878296"/>
            <a:ext cx="9144000" cy="646331"/>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b="1" dirty="0" smtClean="0">
                <a:solidFill>
                  <a:schemeClr val="accent6">
                    <a:lumMod val="75000"/>
                  </a:schemeClr>
                </a:solidFill>
              </a:rPr>
              <a:t>In case of IVF , there is a recommendation to remove the tubes cause the fimbriae  is blocked so the secretions go to endometrium and interfere with implantation .</a:t>
            </a:r>
            <a:endParaRPr lang="ar-JO"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ChangeArrowheads="1"/>
          </p:cNvSpPr>
          <p:nvPr/>
        </p:nvSpPr>
        <p:spPr bwMode="auto">
          <a:xfrm>
            <a:off x="0" y="0"/>
            <a:ext cx="914400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000" b="1" dirty="0">
              <a:latin typeface="Calibri" pitchFamily="34" charset="0"/>
            </a:endParaRPr>
          </a:p>
          <a:p>
            <a:r>
              <a:rPr lang="en-US" sz="2000" b="1" dirty="0">
                <a:solidFill>
                  <a:srgbClr val="0070C0"/>
                </a:solidFill>
              </a:rPr>
              <a:t>3) INFERTILITY :</a:t>
            </a:r>
          </a:p>
          <a:p>
            <a:endParaRPr lang="en-US" sz="2000" b="1" dirty="0"/>
          </a:p>
          <a:p>
            <a:r>
              <a:rPr lang="en-US" sz="1600" dirty="0"/>
              <a:t>● </a:t>
            </a:r>
            <a:r>
              <a:rPr lang="en-US" dirty="0"/>
              <a:t>Both symptomatic and asymptomatic PID can cause permanent injury to the fallopian </a:t>
            </a:r>
            <a:r>
              <a:rPr lang="en-US" dirty="0" smtClean="0"/>
              <a:t>tube, especially </a:t>
            </a:r>
            <a:r>
              <a:rPr lang="en-US" dirty="0"/>
              <a:t>the </a:t>
            </a:r>
            <a:r>
              <a:rPr lang="en-US" b="1" dirty="0" err="1" smtClean="0">
                <a:solidFill>
                  <a:schemeClr val="accent6">
                    <a:lumMod val="75000"/>
                  </a:schemeClr>
                </a:solidFill>
              </a:rPr>
              <a:t>endosalpinx</a:t>
            </a:r>
            <a:r>
              <a:rPr lang="en-US" b="1" dirty="0" smtClean="0">
                <a:solidFill>
                  <a:schemeClr val="accent6">
                    <a:lumMod val="75000"/>
                  </a:schemeClr>
                </a:solidFill>
              </a:rPr>
              <a:t>(response for secretion ).</a:t>
            </a:r>
            <a:endParaRPr lang="en-US" b="1" dirty="0">
              <a:solidFill>
                <a:schemeClr val="accent6">
                  <a:lumMod val="75000"/>
                </a:schemeClr>
              </a:solidFill>
            </a:endParaRPr>
          </a:p>
          <a:p>
            <a:endParaRPr lang="en-US" dirty="0"/>
          </a:p>
          <a:p>
            <a:r>
              <a:rPr lang="en-US" dirty="0"/>
              <a:t>● Changes to the fallopian tube, including loss of </a:t>
            </a:r>
            <a:r>
              <a:rPr lang="en-US" dirty="0" err="1"/>
              <a:t>ciliary</a:t>
            </a:r>
            <a:r>
              <a:rPr lang="en-US" dirty="0"/>
              <a:t> action, fibrosis, and occlusion, </a:t>
            </a:r>
          </a:p>
          <a:p>
            <a:r>
              <a:rPr lang="en-US" dirty="0"/>
              <a:t>    lead to tubal infertility. There may be additional mechanisms of infertility, as well.</a:t>
            </a:r>
          </a:p>
          <a:p>
            <a:endParaRPr lang="en-US" dirty="0"/>
          </a:p>
          <a:p>
            <a:r>
              <a:rPr lang="en-US" dirty="0"/>
              <a:t>● </a:t>
            </a:r>
            <a:r>
              <a:rPr lang="en-US" i="1" u="sng" dirty="0">
                <a:solidFill>
                  <a:srgbClr val="FF0000"/>
                </a:solidFill>
              </a:rPr>
              <a:t>Risk factors for tubal factor infertility and other long term complications:</a:t>
            </a:r>
          </a:p>
          <a:p>
            <a:r>
              <a:rPr lang="en-US" dirty="0"/>
              <a:t>    </a:t>
            </a:r>
            <a:r>
              <a:rPr lang="en-US" b="1" dirty="0"/>
              <a:t>1-</a:t>
            </a:r>
            <a:r>
              <a:rPr lang="en-US" dirty="0"/>
              <a:t> </a:t>
            </a:r>
            <a:r>
              <a:rPr lang="en-US" b="1" dirty="0"/>
              <a:t>Chlamydial infection</a:t>
            </a:r>
            <a:r>
              <a:rPr lang="en-US" dirty="0"/>
              <a:t>: Among the microorganisms that cause PID, Chlamydia </a:t>
            </a:r>
          </a:p>
          <a:p>
            <a:r>
              <a:rPr lang="en-US" dirty="0"/>
              <a:t>         trachomatis appears to carry the greatest risk of infertility. Approximately </a:t>
            </a:r>
            <a:r>
              <a:rPr lang="en-US" u="sng" dirty="0"/>
              <a:t>one in </a:t>
            </a:r>
          </a:p>
          <a:p>
            <a:r>
              <a:rPr lang="en-US" dirty="0"/>
              <a:t>         </a:t>
            </a:r>
            <a:r>
              <a:rPr lang="en-US" u="sng" dirty="0"/>
              <a:t>four women </a:t>
            </a:r>
            <a:r>
              <a:rPr lang="en-US" dirty="0"/>
              <a:t>with tubal factor infertility seeking care in an infertility clinic has </a:t>
            </a:r>
          </a:p>
          <a:p>
            <a:r>
              <a:rPr lang="en-US" dirty="0"/>
              <a:t>         serum antibodies to C. trachomatis.</a:t>
            </a:r>
          </a:p>
          <a:p>
            <a:endParaRPr lang="en-US" dirty="0"/>
          </a:p>
          <a:p>
            <a:r>
              <a:rPr lang="en-US" dirty="0"/>
              <a:t>    </a:t>
            </a:r>
            <a:r>
              <a:rPr lang="en-US" b="1" dirty="0"/>
              <a:t>2-</a:t>
            </a:r>
            <a:r>
              <a:rPr lang="en-US" dirty="0"/>
              <a:t> </a:t>
            </a:r>
            <a:r>
              <a:rPr lang="en-US" b="1" dirty="0"/>
              <a:t>Delay in seeking care for PID</a:t>
            </a:r>
            <a:r>
              <a:rPr lang="en-US" dirty="0"/>
              <a:t> : women with PID who delayed seeking treatment </a:t>
            </a:r>
          </a:p>
          <a:p>
            <a:r>
              <a:rPr lang="en-US" dirty="0"/>
              <a:t>         &gt;=3 days were threefold more likely to be diagnosed with infertility </a:t>
            </a:r>
          </a:p>
          <a:p>
            <a:r>
              <a:rPr lang="en-US" dirty="0"/>
              <a:t>         than women who sought care in a timely manner.</a:t>
            </a:r>
          </a:p>
          <a:p>
            <a:r>
              <a:rPr lang="en-US" dirty="0"/>
              <a:t>    </a:t>
            </a:r>
            <a:r>
              <a:rPr lang="en-US" b="1" dirty="0"/>
              <a:t>3-</a:t>
            </a:r>
            <a:r>
              <a:rPr lang="en-US" dirty="0"/>
              <a:t> </a:t>
            </a:r>
            <a:r>
              <a:rPr lang="en-US" b="1" dirty="0"/>
              <a:t>Increasing number of PID episodes.</a:t>
            </a:r>
            <a:r>
              <a:rPr lang="en-US" dirty="0"/>
              <a:t> </a:t>
            </a:r>
          </a:p>
          <a:p>
            <a:endParaRPr lang="en-US" dirty="0"/>
          </a:p>
          <a:p>
            <a:r>
              <a:rPr lang="en-US" dirty="0"/>
              <a:t>    </a:t>
            </a:r>
            <a:r>
              <a:rPr lang="en-US" b="1" dirty="0"/>
              <a:t>4-</a:t>
            </a:r>
            <a:r>
              <a:rPr lang="en-US" dirty="0"/>
              <a:t> </a:t>
            </a:r>
            <a:r>
              <a:rPr lang="en-US" b="1" dirty="0"/>
              <a:t>Severity of infection.</a:t>
            </a:r>
            <a:r>
              <a:rPr lang="en-US" sz="1600" dirty="0"/>
              <a:t> </a:t>
            </a:r>
            <a:r>
              <a:rPr lang="en-US" sz="1600" b="1" dirty="0" smtClean="0">
                <a:solidFill>
                  <a:schemeClr val="accent6">
                    <a:lumMod val="75000"/>
                  </a:schemeClr>
                </a:solidFill>
              </a:rPr>
              <a:t>Peritonitis , abscess .</a:t>
            </a:r>
            <a:endParaRPr lang="ar-JO" sz="1600"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ChangeArrowheads="1"/>
          </p:cNvSpPr>
          <p:nvPr/>
        </p:nvSpPr>
        <p:spPr bwMode="auto">
          <a:xfrm>
            <a:off x="0" y="0"/>
            <a:ext cx="91440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000" b="1" dirty="0">
              <a:latin typeface="Calibri" pitchFamily="34" charset="0"/>
            </a:endParaRPr>
          </a:p>
          <a:p>
            <a:endParaRPr lang="en-US" sz="2000" b="1" dirty="0">
              <a:latin typeface="Calibri" pitchFamily="34" charset="0"/>
            </a:endParaRPr>
          </a:p>
          <a:p>
            <a:endParaRPr lang="en-US" sz="2000" b="1" dirty="0">
              <a:latin typeface="Calibri" pitchFamily="34" charset="0"/>
            </a:endParaRPr>
          </a:p>
          <a:p>
            <a:r>
              <a:rPr lang="en-US" b="1" dirty="0">
                <a:solidFill>
                  <a:srgbClr val="0070C0"/>
                </a:solidFill>
              </a:rPr>
              <a:t>4) ECTOPIC PREGNANCY </a:t>
            </a:r>
            <a:r>
              <a:rPr lang="en-US" b="1" dirty="0" smtClean="0">
                <a:solidFill>
                  <a:srgbClr val="0070C0"/>
                </a:solidFill>
              </a:rPr>
              <a:t>: cilia damaged </a:t>
            </a:r>
            <a:endParaRPr lang="en-US" b="1" dirty="0">
              <a:solidFill>
                <a:srgbClr val="0070C0"/>
              </a:solidFill>
            </a:endParaRPr>
          </a:p>
          <a:p>
            <a:r>
              <a:rPr lang="en-US" sz="1600" dirty="0"/>
              <a:t>● Tubal damage caused by PID increases the risk of tubal pregnancy, as well as </a:t>
            </a:r>
          </a:p>
          <a:p>
            <a:r>
              <a:rPr lang="en-US" sz="1600" dirty="0"/>
              <a:t>     infertility, and the risk of ectopic pregnancy increased with the number of episodes</a:t>
            </a:r>
          </a:p>
          <a:p>
            <a:r>
              <a:rPr lang="en-US" sz="1600" dirty="0"/>
              <a:t>     and severity of PID.</a:t>
            </a:r>
          </a:p>
          <a:p>
            <a:endParaRPr lang="en-US" sz="2000" b="1" dirty="0"/>
          </a:p>
          <a:p>
            <a:endParaRPr lang="en-US" sz="2000" b="1" dirty="0"/>
          </a:p>
          <a:p>
            <a:r>
              <a:rPr lang="en-US" b="1" dirty="0">
                <a:solidFill>
                  <a:srgbClr val="0070C0"/>
                </a:solidFill>
              </a:rPr>
              <a:t>5) OVARIAN CANCER:</a:t>
            </a:r>
          </a:p>
          <a:p>
            <a:r>
              <a:rPr lang="en-US" sz="1600" dirty="0"/>
              <a:t>● A history of PID was associated with an almost two-fold increase in the risk of </a:t>
            </a:r>
          </a:p>
          <a:p>
            <a:r>
              <a:rPr lang="en-US" sz="1600" dirty="0"/>
              <a:t>    ovarian cancer, with the highest risk in women with multiple episodes of PID.</a:t>
            </a:r>
          </a:p>
          <a:p>
            <a:endParaRPr lang="en-US" sz="1600" dirty="0"/>
          </a:p>
          <a:p>
            <a:r>
              <a:rPr lang="en-US" sz="1600" dirty="0"/>
              <a:t>● It is not known whether PID is an independent risk factor for ovarian cancer, as PID </a:t>
            </a:r>
          </a:p>
          <a:p>
            <a:r>
              <a:rPr lang="en-US" sz="1600" dirty="0"/>
              <a:t>    increases the risk of low parity, </a:t>
            </a:r>
            <a:r>
              <a:rPr lang="en-US" sz="1600" dirty="0" err="1"/>
              <a:t>nulliparity</a:t>
            </a:r>
            <a:r>
              <a:rPr lang="en-US" sz="1600" dirty="0"/>
              <a:t>, </a:t>
            </a:r>
            <a:r>
              <a:rPr lang="en-US" sz="1600" dirty="0" err="1"/>
              <a:t>nulligravidity</a:t>
            </a:r>
            <a:r>
              <a:rPr lang="en-US" sz="1600" dirty="0"/>
              <a:t>, and infertility, which are </a:t>
            </a:r>
          </a:p>
          <a:p>
            <a:r>
              <a:rPr lang="en-US" sz="1600" dirty="0"/>
              <a:t>    also risk factors for ovarian cancer.</a:t>
            </a:r>
          </a:p>
          <a:p>
            <a:r>
              <a:rPr lang="en-US" dirty="0"/>
              <a:t> </a:t>
            </a:r>
            <a:endParaRPr lang="ar-JO"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ChangeArrowheads="1"/>
          </p:cNvSpPr>
          <p:nvPr/>
        </p:nvSpPr>
        <p:spPr bwMode="auto">
          <a:xfrm>
            <a:off x="0" y="0"/>
            <a:ext cx="9144000" cy="686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dirty="0">
              <a:latin typeface="Calibri" pitchFamily="34" charset="0"/>
            </a:endParaRPr>
          </a:p>
          <a:p>
            <a:pPr algn="ctr"/>
            <a:r>
              <a:rPr lang="en-US" sz="2400" b="1" dirty="0">
                <a:latin typeface="Calibri" pitchFamily="34" charset="0"/>
              </a:rPr>
              <a:t>Treatment of PID</a:t>
            </a:r>
            <a:br>
              <a:rPr lang="en-US" sz="2400" b="1" dirty="0">
                <a:latin typeface="Calibri" pitchFamily="34" charset="0"/>
              </a:rPr>
            </a:br>
            <a:endParaRPr lang="en-US" sz="2400" b="1" dirty="0">
              <a:latin typeface="Calibri" pitchFamily="34" charset="0"/>
            </a:endParaRPr>
          </a:p>
          <a:p>
            <a:pPr algn="ctr"/>
            <a:endParaRPr lang="en-US" sz="2400" b="1" dirty="0">
              <a:latin typeface="Calibri" pitchFamily="34" charset="0"/>
            </a:endParaRPr>
          </a:p>
          <a:p>
            <a:endParaRPr lang="en-US" sz="2000" dirty="0">
              <a:latin typeface="Calibri" pitchFamily="34" charset="0"/>
            </a:endParaRPr>
          </a:p>
          <a:p>
            <a:r>
              <a:rPr lang="en-US" dirty="0"/>
              <a:t>● </a:t>
            </a:r>
            <a:r>
              <a:rPr lang="en-US" dirty="0">
                <a:solidFill>
                  <a:srgbClr val="FF0000"/>
                </a:solidFill>
              </a:rPr>
              <a:t>Clinicians should maintain a low threshold of suspicion for the diagnosis and empiric </a:t>
            </a:r>
          </a:p>
          <a:p>
            <a:r>
              <a:rPr lang="en-US" dirty="0">
                <a:solidFill>
                  <a:srgbClr val="FF0000"/>
                </a:solidFill>
              </a:rPr>
              <a:t>    treatment of PID since long-term complications are more common if treatment is </a:t>
            </a:r>
          </a:p>
          <a:p>
            <a:r>
              <a:rPr lang="en-US" dirty="0">
                <a:solidFill>
                  <a:srgbClr val="FF0000"/>
                </a:solidFill>
              </a:rPr>
              <a:t>    delayed.</a:t>
            </a:r>
          </a:p>
          <a:p>
            <a:endParaRPr lang="en-US" sz="2000" dirty="0"/>
          </a:p>
          <a:p>
            <a:r>
              <a:rPr lang="en-US" sz="2000" dirty="0"/>
              <a:t>● PID is a </a:t>
            </a:r>
            <a:r>
              <a:rPr lang="en-US" sz="2000" b="1" u="sng" dirty="0" err="1"/>
              <a:t>polymicrobial</a:t>
            </a:r>
            <a:r>
              <a:rPr lang="en-US" sz="2000" b="1" u="sng" dirty="0"/>
              <a:t> infection</a:t>
            </a:r>
            <a:r>
              <a:rPr lang="en-US" sz="2000" dirty="0"/>
              <a:t>, which generally requires broad coverage, </a:t>
            </a:r>
          </a:p>
          <a:p>
            <a:r>
              <a:rPr lang="en-US" sz="2000" dirty="0"/>
              <a:t>    particularly among those with severe disease requiring hospitalization.</a:t>
            </a:r>
          </a:p>
          <a:p>
            <a:endParaRPr lang="en-US" sz="2000" dirty="0"/>
          </a:p>
          <a:p>
            <a:r>
              <a:rPr lang="en-US" sz="2000" dirty="0"/>
              <a:t>● Treatment response is based on both short- and long-term outcomes. </a:t>
            </a:r>
          </a:p>
          <a:p>
            <a:endParaRPr lang="en-US" sz="2000" dirty="0"/>
          </a:p>
          <a:p>
            <a:pPr>
              <a:buFontTx/>
              <a:buChar char="-"/>
            </a:pPr>
            <a:r>
              <a:rPr lang="en-US" sz="2000" dirty="0"/>
              <a:t> </a:t>
            </a:r>
            <a:r>
              <a:rPr lang="en-US" sz="2000" dirty="0" smtClean="0"/>
              <a:t>1-</a:t>
            </a:r>
            <a:r>
              <a:rPr lang="en-US" sz="2000" dirty="0" smtClean="0">
                <a:solidFill>
                  <a:srgbClr val="FF0000"/>
                </a:solidFill>
              </a:rPr>
              <a:t>Clinical </a:t>
            </a:r>
            <a:r>
              <a:rPr lang="en-US" sz="2000" dirty="0">
                <a:solidFill>
                  <a:srgbClr val="FF0000"/>
                </a:solidFill>
              </a:rPr>
              <a:t>cure </a:t>
            </a:r>
            <a:r>
              <a:rPr lang="en-US" sz="2000" dirty="0"/>
              <a:t>is defined as "significant" or "complete improvement" in the   </a:t>
            </a:r>
          </a:p>
          <a:p>
            <a:r>
              <a:rPr lang="en-US" sz="2000" dirty="0"/>
              <a:t>                       signs and/or symptoms of PID. </a:t>
            </a:r>
          </a:p>
          <a:p>
            <a:endParaRPr lang="en-US" sz="2000" dirty="0"/>
          </a:p>
          <a:p>
            <a:pPr>
              <a:buFontTx/>
              <a:buChar char="-"/>
            </a:pPr>
            <a:r>
              <a:rPr lang="en-US" sz="2000" dirty="0"/>
              <a:t> </a:t>
            </a:r>
            <a:r>
              <a:rPr lang="en-US" sz="2000" dirty="0" smtClean="0"/>
              <a:t>2-</a:t>
            </a:r>
            <a:r>
              <a:rPr lang="en-US" sz="2000" dirty="0" smtClean="0">
                <a:solidFill>
                  <a:srgbClr val="FF0000"/>
                </a:solidFill>
              </a:rPr>
              <a:t>Microbiologic </a:t>
            </a:r>
            <a:r>
              <a:rPr lang="en-US" sz="2000" dirty="0">
                <a:solidFill>
                  <a:srgbClr val="FF0000"/>
                </a:solidFill>
              </a:rPr>
              <a:t>cure </a:t>
            </a:r>
            <a:r>
              <a:rPr lang="en-US" sz="2000" dirty="0"/>
              <a:t>is defined as eradication of </a:t>
            </a:r>
            <a:r>
              <a:rPr lang="en-US" sz="2000" i="1" dirty="0"/>
              <a:t>N. </a:t>
            </a:r>
            <a:r>
              <a:rPr lang="en-US" sz="2000" i="1" dirty="0" err="1"/>
              <a:t>gonorrhoeae</a:t>
            </a:r>
            <a:r>
              <a:rPr lang="en-US" sz="2000" dirty="0"/>
              <a:t> or </a:t>
            </a:r>
            <a:r>
              <a:rPr lang="en-US" sz="2000" i="1" dirty="0"/>
              <a:t>C.</a:t>
            </a:r>
          </a:p>
          <a:p>
            <a:r>
              <a:rPr lang="en-US" sz="2000" i="1" dirty="0"/>
              <a:t>                                trachomatis</a:t>
            </a:r>
            <a:r>
              <a:rPr lang="en-US" sz="2000" dirty="0"/>
              <a:t>, if present at baseline</a:t>
            </a:r>
            <a:r>
              <a:rPr lang="en-US" sz="2000" dirty="0" smtClean="0"/>
              <a:t>.</a:t>
            </a:r>
          </a:p>
          <a:p>
            <a:r>
              <a:rPr lang="en-US" sz="2000" dirty="0" smtClean="0"/>
              <a:t>                                                     By swab</a:t>
            </a:r>
            <a:endParaRPr lang="en-US" sz="2000" dirty="0"/>
          </a:p>
          <a:p>
            <a:endParaRPr lang="en-US" dirty="0">
              <a:latin typeface="Calibri" pitchFamily="34" charset="0"/>
            </a:endParaRPr>
          </a:p>
          <a:p>
            <a:endParaRPr lang="ar-JO" dirty="0">
              <a:latin typeface="Calibri" pitchFamily="34" charset="0"/>
            </a:endParaRPr>
          </a:p>
        </p:txBody>
      </p:sp>
      <p:sp>
        <p:nvSpPr>
          <p:cNvPr id="2" name="مربع نص 1"/>
          <p:cNvSpPr txBox="1"/>
          <p:nvPr/>
        </p:nvSpPr>
        <p:spPr>
          <a:xfrm>
            <a:off x="121920" y="4006334"/>
            <a:ext cx="2286000" cy="400110"/>
          </a:xfrm>
          <a:prstGeom prst="rect">
            <a:avLst/>
          </a:prstGeom>
          <a:noFill/>
        </p:spPr>
        <p:txBody>
          <a:bodyPr wrap="square" rtlCol="1">
            <a:spAutoFit/>
          </a:bodyPr>
          <a:lstStyle/>
          <a:p>
            <a:r>
              <a:rPr lang="en-US" sz="2000" b="1" dirty="0" smtClean="0">
                <a:solidFill>
                  <a:schemeClr val="accent6">
                    <a:lumMod val="75000"/>
                  </a:schemeClr>
                </a:solidFill>
              </a:rPr>
              <a:t>How to monitor ? </a:t>
            </a:r>
            <a:endParaRPr lang="ar-JO" sz="2000"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ChangeArrowheads="1"/>
          </p:cNvSpPr>
          <p:nvPr/>
        </p:nvSpPr>
        <p:spPr bwMode="auto">
          <a:xfrm>
            <a:off x="0" y="-276948"/>
            <a:ext cx="91440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sz="2000" b="1" dirty="0">
              <a:solidFill>
                <a:srgbClr val="000000"/>
              </a:solidFill>
              <a:latin typeface="Calibri" pitchFamily="34" charset="0"/>
              <a:cs typeface="Times New Roman" pitchFamily="18" charset="0"/>
            </a:endParaRPr>
          </a:p>
          <a:p>
            <a:endParaRPr lang="en-US" sz="2000" b="1" dirty="0">
              <a:solidFill>
                <a:srgbClr val="000000"/>
              </a:solidFill>
              <a:latin typeface="Calibri" pitchFamily="34" charset="0"/>
              <a:cs typeface="Times New Roman" pitchFamily="18" charset="0"/>
            </a:endParaRPr>
          </a:p>
          <a:p>
            <a:endParaRPr lang="en-US" sz="2000" b="1" dirty="0">
              <a:solidFill>
                <a:srgbClr val="000000"/>
              </a:solidFill>
              <a:latin typeface="Calibri" pitchFamily="34" charset="0"/>
              <a:cs typeface="Times New Roman" pitchFamily="18" charset="0"/>
            </a:endParaRPr>
          </a:p>
          <a:p>
            <a:endParaRPr lang="en-US" sz="2000" b="1" dirty="0">
              <a:solidFill>
                <a:srgbClr val="000000"/>
              </a:solidFill>
              <a:latin typeface="Calibri" pitchFamily="34" charset="0"/>
              <a:cs typeface="Times New Roman" pitchFamily="18" charset="0"/>
            </a:endParaRPr>
          </a:p>
          <a:p>
            <a:endParaRPr lang="en-US" sz="2000" b="1" dirty="0">
              <a:solidFill>
                <a:srgbClr val="000000"/>
              </a:solidFill>
              <a:latin typeface="Calibri" pitchFamily="34" charset="0"/>
              <a:cs typeface="Times New Roman" pitchFamily="18" charset="0"/>
            </a:endParaRPr>
          </a:p>
          <a:p>
            <a:r>
              <a:rPr lang="en-US" sz="2400" b="1" dirty="0">
                <a:solidFill>
                  <a:srgbClr val="FF0000"/>
                </a:solidFill>
                <a:cs typeface="Times New Roman" pitchFamily="18" charset="0"/>
              </a:rPr>
              <a:t>INDICATIONS FOR HOSPITALIZATION</a:t>
            </a:r>
            <a:r>
              <a:rPr lang="en-US" sz="2400" dirty="0">
                <a:solidFill>
                  <a:srgbClr val="FF0000"/>
                </a:solidFill>
                <a:cs typeface="Times New Roman" pitchFamily="18" charset="0"/>
              </a:rPr>
              <a:t> : </a:t>
            </a:r>
          </a:p>
          <a:p>
            <a:endParaRPr lang="en-US" sz="2000" dirty="0">
              <a:solidFill>
                <a:srgbClr val="000000"/>
              </a:solidFill>
              <a:cs typeface="Times New Roman" pitchFamily="18" charset="0"/>
            </a:endParaRPr>
          </a:p>
          <a:p>
            <a:r>
              <a:rPr lang="en-US" i="1" dirty="0">
                <a:solidFill>
                  <a:srgbClr val="000000"/>
                </a:solidFill>
                <a:cs typeface="Times New Roman" pitchFamily="18" charset="0"/>
              </a:rPr>
              <a:t>Recommended indications for hospitalization and parenteral antibiotics include :</a:t>
            </a:r>
          </a:p>
          <a:p>
            <a:endParaRPr lang="en-US" dirty="0"/>
          </a:p>
          <a:p>
            <a:pPr eaLnBrk="0" hangingPunct="0"/>
            <a:r>
              <a:rPr lang="en-US" dirty="0">
                <a:solidFill>
                  <a:srgbClr val="000000"/>
                </a:solidFill>
                <a:cs typeface="Times New Roman" pitchFamily="18" charset="0"/>
              </a:rPr>
              <a:t>● </a:t>
            </a:r>
            <a:r>
              <a:rPr lang="en-US" dirty="0" smtClean="0">
                <a:solidFill>
                  <a:srgbClr val="000000"/>
                </a:solidFill>
                <a:cs typeface="Times New Roman" pitchFamily="18" charset="0"/>
              </a:rPr>
              <a:t>Pregnancy </a:t>
            </a:r>
            <a:r>
              <a:rPr lang="en-US" b="1" dirty="0" smtClean="0">
                <a:solidFill>
                  <a:schemeClr val="accent6">
                    <a:lumMod val="75000"/>
                  </a:schemeClr>
                </a:solidFill>
                <a:cs typeface="Times New Roman" pitchFamily="18" charset="0"/>
              </a:rPr>
              <a:t>Highest risk in 1</a:t>
            </a:r>
            <a:r>
              <a:rPr lang="en-US" b="1" baseline="30000" dirty="0" smtClean="0">
                <a:solidFill>
                  <a:schemeClr val="accent6">
                    <a:lumMod val="75000"/>
                  </a:schemeClr>
                </a:solidFill>
                <a:cs typeface="Times New Roman" pitchFamily="18" charset="0"/>
              </a:rPr>
              <a:t>st</a:t>
            </a:r>
            <a:r>
              <a:rPr lang="en-US" b="1" dirty="0" smtClean="0">
                <a:solidFill>
                  <a:schemeClr val="accent6">
                    <a:lumMod val="75000"/>
                  </a:schemeClr>
                </a:solidFill>
                <a:cs typeface="Times New Roman" pitchFamily="18" charset="0"/>
              </a:rPr>
              <a:t> trimester  then the risk decrease due to thick mucosal plug and decidua </a:t>
            </a:r>
            <a:endParaRPr lang="en-US" b="1" dirty="0">
              <a:solidFill>
                <a:schemeClr val="accent6">
                  <a:lumMod val="75000"/>
                </a:schemeClr>
              </a:solidFill>
            </a:endParaRPr>
          </a:p>
          <a:p>
            <a:pPr eaLnBrk="0" hangingPunct="0"/>
            <a:r>
              <a:rPr lang="en-US" dirty="0">
                <a:solidFill>
                  <a:srgbClr val="000000"/>
                </a:solidFill>
                <a:cs typeface="Times New Roman" pitchFamily="18" charset="0"/>
              </a:rPr>
              <a:t>● Lack of response or tolerance to oral medications</a:t>
            </a:r>
            <a:endParaRPr lang="en-US" dirty="0"/>
          </a:p>
          <a:p>
            <a:pPr eaLnBrk="0" hangingPunct="0"/>
            <a:r>
              <a:rPr lang="en-US" dirty="0">
                <a:solidFill>
                  <a:srgbClr val="000000"/>
                </a:solidFill>
                <a:cs typeface="Times New Roman" pitchFamily="18" charset="0"/>
              </a:rPr>
              <a:t>● Non-adherence to therapy</a:t>
            </a:r>
            <a:endParaRPr lang="en-US" dirty="0"/>
          </a:p>
          <a:p>
            <a:pPr eaLnBrk="0" hangingPunct="0"/>
            <a:r>
              <a:rPr lang="en-US" dirty="0">
                <a:solidFill>
                  <a:srgbClr val="000000"/>
                </a:solidFill>
                <a:cs typeface="Times New Roman" pitchFamily="18" charset="0"/>
              </a:rPr>
              <a:t>● Inability to take oral medications due to nausea and vomiting</a:t>
            </a:r>
            <a:endParaRPr lang="en-US" dirty="0"/>
          </a:p>
          <a:p>
            <a:pPr eaLnBrk="0" hangingPunct="0"/>
            <a:r>
              <a:rPr lang="en-US" dirty="0">
                <a:solidFill>
                  <a:srgbClr val="000000"/>
                </a:solidFill>
                <a:cs typeface="Times New Roman" pitchFamily="18" charset="0"/>
              </a:rPr>
              <a:t>● Severe clinical illness (high fever, nausea, vomiting, severe abdominal pain</a:t>
            </a:r>
            <a:r>
              <a:rPr lang="en-US" dirty="0" smtClean="0">
                <a:solidFill>
                  <a:srgbClr val="000000"/>
                </a:solidFill>
                <a:cs typeface="Times New Roman" pitchFamily="18" charset="0"/>
              </a:rPr>
              <a:t>) need parenteral .</a:t>
            </a:r>
            <a:endParaRPr lang="en-US" dirty="0"/>
          </a:p>
          <a:p>
            <a:pPr eaLnBrk="0" hangingPunct="0"/>
            <a:r>
              <a:rPr lang="en-US" dirty="0">
                <a:solidFill>
                  <a:srgbClr val="000000"/>
                </a:solidFill>
                <a:cs typeface="Times New Roman" pitchFamily="18" charset="0"/>
              </a:rPr>
              <a:t>● Complicated PID with pelvic abscess (including </a:t>
            </a:r>
            <a:r>
              <a:rPr lang="en-US" dirty="0" err="1">
                <a:solidFill>
                  <a:srgbClr val="000000"/>
                </a:solidFill>
                <a:cs typeface="Times New Roman" pitchFamily="18" charset="0"/>
              </a:rPr>
              <a:t>tuboovarian</a:t>
            </a:r>
            <a:r>
              <a:rPr lang="en-US" dirty="0">
                <a:solidFill>
                  <a:srgbClr val="000000"/>
                </a:solidFill>
                <a:cs typeface="Times New Roman" pitchFamily="18" charset="0"/>
              </a:rPr>
              <a:t> abscess)</a:t>
            </a:r>
          </a:p>
          <a:p>
            <a:pPr eaLnBrk="0" hangingPunct="0"/>
            <a:r>
              <a:rPr lang="en-US" dirty="0">
                <a:solidFill>
                  <a:srgbClr val="000000"/>
                </a:solidFill>
                <a:cs typeface="Times New Roman" pitchFamily="18" charset="0"/>
              </a:rPr>
              <a:t>● Possible need for surgical intervention or diagnostic exploration for alternative </a:t>
            </a:r>
          </a:p>
          <a:p>
            <a:pPr eaLnBrk="0" hangingPunct="0"/>
            <a:r>
              <a:rPr lang="en-US" dirty="0">
                <a:solidFill>
                  <a:srgbClr val="000000"/>
                </a:solidFill>
                <a:cs typeface="Times New Roman" pitchFamily="18" charset="0"/>
              </a:rPr>
              <a:t>    etiology (</a:t>
            </a:r>
            <a:r>
              <a:rPr lang="en-US" dirty="0" err="1">
                <a:solidFill>
                  <a:srgbClr val="000000"/>
                </a:solidFill>
                <a:cs typeface="Times New Roman" pitchFamily="18" charset="0"/>
              </a:rPr>
              <a:t>eg</a:t>
            </a:r>
            <a:r>
              <a:rPr lang="en-US" dirty="0">
                <a:solidFill>
                  <a:srgbClr val="000000"/>
                </a:solidFill>
                <a:cs typeface="Times New Roman" pitchFamily="18" charset="0"/>
              </a:rPr>
              <a:t>, appendicitis)</a:t>
            </a:r>
            <a:r>
              <a:rPr lang="en-US" dirty="0"/>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ChangeArrowheads="1"/>
          </p:cNvSpPr>
          <p:nvPr/>
        </p:nvSpPr>
        <p:spPr bwMode="auto">
          <a:xfrm>
            <a:off x="0" y="0"/>
            <a:ext cx="9144000" cy="7294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400" b="1" dirty="0">
              <a:solidFill>
                <a:srgbClr val="FF0000"/>
              </a:solidFill>
            </a:endParaRPr>
          </a:p>
          <a:p>
            <a:endParaRPr lang="en-US" sz="2400" b="1" dirty="0">
              <a:solidFill>
                <a:srgbClr val="FF0000"/>
              </a:solidFill>
            </a:endParaRPr>
          </a:p>
          <a:p>
            <a:r>
              <a:rPr lang="en-US" sz="2400" b="1" dirty="0">
                <a:solidFill>
                  <a:srgbClr val="FF0000"/>
                </a:solidFill>
              </a:rPr>
              <a:t>Inpatient therapy</a:t>
            </a:r>
            <a:r>
              <a:rPr lang="en-US" sz="2400" dirty="0">
                <a:solidFill>
                  <a:srgbClr val="FF0000"/>
                </a:solidFill>
              </a:rPr>
              <a:t> : </a:t>
            </a:r>
          </a:p>
          <a:p>
            <a:r>
              <a:rPr lang="en-US" sz="2400" dirty="0">
                <a:solidFill>
                  <a:srgbClr val="FF0000"/>
                </a:solidFill>
              </a:rPr>
              <a:t>         </a:t>
            </a:r>
            <a:r>
              <a:rPr lang="en-US" sz="1600" dirty="0"/>
              <a:t>Patients with severe PID should be hospitalized and treated with parenteral therapy :</a:t>
            </a:r>
          </a:p>
          <a:p>
            <a:endParaRPr lang="en-US" sz="1600" dirty="0"/>
          </a:p>
          <a:p>
            <a:endParaRPr lang="en-US" sz="1600" dirty="0"/>
          </a:p>
          <a:p>
            <a:r>
              <a:rPr lang="en-US" b="1" i="1" u="sng" dirty="0"/>
              <a:t>First-line therapies</a:t>
            </a:r>
            <a:r>
              <a:rPr lang="en-US" b="1" i="1" dirty="0"/>
              <a:t>: </a:t>
            </a:r>
            <a:r>
              <a:rPr lang="en-US" sz="2000" dirty="0"/>
              <a:t>For patients with severe PID, the CDC recommends either of the following parenteral regimens, which result in clinical cure of acute disease in &gt;90 % of PID cases :</a:t>
            </a:r>
          </a:p>
          <a:p>
            <a:endParaRPr lang="en-US" sz="2000" dirty="0"/>
          </a:p>
          <a:p>
            <a:r>
              <a:rPr lang="en-US" sz="2000" dirty="0"/>
              <a:t>● </a:t>
            </a:r>
            <a:r>
              <a:rPr lang="en-US" sz="2000" dirty="0" smtClean="0"/>
              <a:t> First line :</a:t>
            </a:r>
            <a:r>
              <a:rPr lang="en-US" sz="2000" dirty="0" err="1" smtClean="0">
                <a:hlinkClick r:id="rId3"/>
              </a:rPr>
              <a:t>Cefoxitin</a:t>
            </a:r>
            <a:r>
              <a:rPr lang="en-US" sz="2000" dirty="0"/>
              <a:t> (2 g intravenously every 6 hours) or </a:t>
            </a:r>
            <a:r>
              <a:rPr lang="en-US" sz="2000" dirty="0" err="1">
                <a:hlinkClick r:id="rId4"/>
              </a:rPr>
              <a:t>cefotetan</a:t>
            </a:r>
            <a:r>
              <a:rPr lang="en-US" sz="2000" dirty="0"/>
              <a:t> (2 g IV every 12 </a:t>
            </a:r>
          </a:p>
          <a:p>
            <a:r>
              <a:rPr lang="en-US" sz="2000" dirty="0"/>
              <a:t>   hours) plus </a:t>
            </a:r>
            <a:r>
              <a:rPr lang="en-US" sz="2000" dirty="0">
                <a:hlinkClick r:id="rId5"/>
              </a:rPr>
              <a:t>doxycycline</a:t>
            </a:r>
            <a:r>
              <a:rPr lang="en-US" sz="2000" dirty="0"/>
              <a:t> (100 mg orally every 12 hours).</a:t>
            </a:r>
          </a:p>
          <a:p>
            <a:endParaRPr lang="en-US" sz="2000" dirty="0"/>
          </a:p>
          <a:p>
            <a:r>
              <a:rPr lang="en-US" sz="2000" dirty="0"/>
              <a:t>● </a:t>
            </a:r>
            <a:r>
              <a:rPr lang="en-US" sz="2000" dirty="0">
                <a:hlinkClick r:id="rId6"/>
              </a:rPr>
              <a:t>Clindamycin</a:t>
            </a:r>
            <a:r>
              <a:rPr lang="en-US" sz="2000" dirty="0"/>
              <a:t> (900 mg intravenously every 8 hours) plus </a:t>
            </a:r>
            <a:r>
              <a:rPr lang="en-US" sz="2000" dirty="0">
                <a:hlinkClick r:id="rId7"/>
              </a:rPr>
              <a:t>gentamicin</a:t>
            </a:r>
            <a:r>
              <a:rPr lang="en-US" sz="2000" dirty="0"/>
              <a:t> loading</a:t>
            </a:r>
          </a:p>
          <a:p>
            <a:r>
              <a:rPr lang="en-US" sz="2000" dirty="0"/>
              <a:t>   dose (2 mg/kg of body weight) followed by a maintenance dose</a:t>
            </a:r>
          </a:p>
          <a:p>
            <a:r>
              <a:rPr lang="en-US" sz="2000" dirty="0"/>
              <a:t>   (1.5 mg/kg) every 8 hours. </a:t>
            </a:r>
          </a:p>
          <a:p>
            <a:r>
              <a:rPr lang="en-US" sz="2000" dirty="0"/>
              <a:t>    </a:t>
            </a:r>
          </a:p>
          <a:p>
            <a:endParaRPr lang="en-US" sz="1400" dirty="0" smtClean="0"/>
          </a:p>
          <a:p>
            <a:endParaRPr lang="en-US" sz="1400" dirty="0"/>
          </a:p>
          <a:p>
            <a:r>
              <a:rPr lang="en-US" sz="1400" dirty="0" smtClean="0"/>
              <a:t>Single </a:t>
            </a:r>
            <a:r>
              <a:rPr lang="en-US" sz="1400" dirty="0"/>
              <a:t>daily intravenous dosing of gentamicin may be substituted for three times daily dosing.  </a:t>
            </a:r>
          </a:p>
          <a:p>
            <a:endParaRPr lang="en-US" sz="2000" dirty="0"/>
          </a:p>
          <a:p>
            <a:pPr>
              <a:buFontTx/>
              <a:buChar char="-"/>
            </a:pPr>
            <a:endParaRPr lang="en-US" sz="2000" dirty="0"/>
          </a:p>
          <a:p>
            <a:endParaRPr lang="ar-JO" dirty="0"/>
          </a:p>
        </p:txBody>
      </p:sp>
      <p:sp>
        <p:nvSpPr>
          <p:cNvPr id="2" name="مربع نص 1"/>
          <p:cNvSpPr txBox="1"/>
          <p:nvPr/>
        </p:nvSpPr>
        <p:spPr>
          <a:xfrm>
            <a:off x="5882640" y="5029200"/>
            <a:ext cx="2743200" cy="1015663"/>
          </a:xfrm>
          <a:prstGeom prst="rect">
            <a:avLst/>
          </a:prstGeom>
          <a:noFill/>
        </p:spPr>
        <p:txBody>
          <a:bodyPr wrap="square" rtlCol="1">
            <a:spAutoFit/>
          </a:bodyPr>
          <a:lstStyle/>
          <a:p>
            <a:r>
              <a:rPr lang="en-US" sz="2000" b="1" dirty="0" smtClean="0">
                <a:solidFill>
                  <a:schemeClr val="accent6">
                    <a:lumMod val="75000"/>
                  </a:schemeClr>
                </a:solidFill>
              </a:rPr>
              <a:t>Ototoxicity , teratogenicity and nephrotoxicity </a:t>
            </a:r>
            <a:endParaRPr lang="ar-JO" sz="2000" b="1" dirty="0">
              <a:solidFill>
                <a:schemeClr val="accent6">
                  <a:lumMod val="75000"/>
                </a:schemeClr>
              </a:solidFill>
            </a:endParaRPr>
          </a:p>
        </p:txBody>
      </p:sp>
      <p:cxnSp>
        <p:nvCxnSpPr>
          <p:cNvPr id="4" name="رابط كسهم مستقيم 3"/>
          <p:cNvCxnSpPr/>
          <p:nvPr/>
        </p:nvCxnSpPr>
        <p:spPr>
          <a:xfrm flipH="1">
            <a:off x="7254240" y="4648200"/>
            <a:ext cx="36576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74638"/>
            <a:ext cx="8229600" cy="6126162"/>
          </a:xfrm>
        </p:spPr>
        <p:txBody>
          <a:bodyPr/>
          <a:lstStyle/>
          <a:p>
            <a:pPr algn="l" eaLnBrk="1" fontAlgn="auto" hangingPunct="1">
              <a:spcAft>
                <a:spcPts val="0"/>
              </a:spcAft>
              <a:defRPr/>
            </a:pPr>
            <a:r>
              <a:rPr lang="en-US" sz="2000" dirty="0" smtClean="0">
                <a:latin typeface="Arial" charset="0"/>
                <a:cs typeface="Arial" charset="0"/>
              </a:rPr>
              <a:t>These inpatient regimens provide broad coverage, including streptococci, gram-negative enteric bacilli (</a:t>
            </a:r>
            <a:r>
              <a:rPr lang="en-US" sz="2000" i="1" dirty="0" err="1" smtClean="0">
                <a:latin typeface="Arial" charset="0"/>
                <a:cs typeface="Arial" charset="0"/>
              </a:rPr>
              <a:t>E.coli</a:t>
            </a:r>
            <a:r>
              <a:rPr lang="en-US" sz="2000" dirty="0" smtClean="0">
                <a:latin typeface="Arial" charset="0"/>
                <a:cs typeface="Arial" charset="0"/>
              </a:rPr>
              <a:t>, </a:t>
            </a:r>
            <a:r>
              <a:rPr lang="en-US" sz="2000" i="1" dirty="0" err="1" smtClean="0">
                <a:latin typeface="Arial" charset="0"/>
                <a:cs typeface="Arial" charset="0"/>
              </a:rPr>
              <a:t>Klebsiella</a:t>
            </a:r>
            <a:r>
              <a:rPr lang="en-US" sz="2000" dirty="0" smtClean="0">
                <a:latin typeface="Arial" charset="0"/>
                <a:cs typeface="Arial" charset="0"/>
              </a:rPr>
              <a:t> </a:t>
            </a:r>
            <a:r>
              <a:rPr lang="en-US" sz="2000" dirty="0" err="1" smtClean="0">
                <a:latin typeface="Arial" charset="0"/>
                <a:cs typeface="Arial" charset="0"/>
              </a:rPr>
              <a:t>spp</a:t>
            </a:r>
            <a:r>
              <a:rPr lang="en-US" sz="2000" dirty="0" smtClean="0">
                <a:latin typeface="Arial" charset="0"/>
                <a:cs typeface="Arial" charset="0"/>
              </a:rPr>
              <a:t>, and </a:t>
            </a:r>
            <a:r>
              <a:rPr lang="en-US" sz="2000" i="1" dirty="0" smtClean="0">
                <a:latin typeface="Arial" charset="0"/>
                <a:cs typeface="Arial" charset="0"/>
              </a:rPr>
              <a:t>Proteus</a:t>
            </a:r>
            <a:r>
              <a:rPr lang="en-US" sz="2000" dirty="0" smtClean="0">
                <a:latin typeface="Arial" charset="0"/>
                <a:cs typeface="Arial" charset="0"/>
              </a:rPr>
              <a:t> </a:t>
            </a:r>
            <a:r>
              <a:rPr lang="en-US" sz="2000" dirty="0" err="1" smtClean="0">
                <a:latin typeface="Arial" charset="0"/>
                <a:cs typeface="Arial" charset="0"/>
              </a:rPr>
              <a:t>spp</a:t>
            </a:r>
            <a:r>
              <a:rPr lang="en-US" sz="2000" dirty="0" smtClean="0">
                <a:latin typeface="Arial" charset="0"/>
                <a:cs typeface="Arial" charset="0"/>
              </a:rPr>
              <a:t>), and anaerobic organisms (</a:t>
            </a:r>
            <a:r>
              <a:rPr lang="en-US" sz="2000" dirty="0" err="1" smtClean="0">
                <a:latin typeface="Arial" charset="0"/>
                <a:cs typeface="Arial" charset="0"/>
              </a:rPr>
              <a:t>ie</a:t>
            </a:r>
            <a:r>
              <a:rPr lang="en-US" sz="2000" dirty="0" smtClean="0">
                <a:latin typeface="Arial" charset="0"/>
                <a:cs typeface="Arial" charset="0"/>
              </a:rPr>
              <a:t>, bacterial </a:t>
            </a:r>
            <a:r>
              <a:rPr lang="en-US" sz="2000" dirty="0" err="1" smtClean="0">
                <a:latin typeface="Arial" charset="0"/>
                <a:cs typeface="Arial" charset="0"/>
              </a:rPr>
              <a:t>vaginosis</a:t>
            </a:r>
            <a:r>
              <a:rPr lang="en-US" sz="2000" dirty="0" smtClean="0">
                <a:latin typeface="Arial" charset="0"/>
                <a:cs typeface="Arial" charset="0"/>
              </a:rPr>
              <a:t>-associated flora).</a:t>
            </a:r>
            <a:br>
              <a:rPr lang="en-US" sz="2000" dirty="0" smtClean="0">
                <a:latin typeface="Arial" charset="0"/>
                <a:cs typeface="Arial" charset="0"/>
              </a:rPr>
            </a:br>
            <a:r>
              <a:rPr lang="en-US" sz="2000" dirty="0" smtClean="0">
                <a:latin typeface="Arial" charset="0"/>
                <a:cs typeface="Arial" charset="0"/>
              </a:rPr>
              <a:t> </a:t>
            </a:r>
            <a:br>
              <a:rPr lang="en-US" sz="2000" dirty="0" smtClean="0">
                <a:latin typeface="Arial" charset="0"/>
                <a:cs typeface="Arial" charset="0"/>
              </a:rPr>
            </a:br>
            <a:r>
              <a:rPr lang="en-US" sz="2000" dirty="0" smtClean="0">
                <a:latin typeface="Arial" charset="0"/>
                <a:cs typeface="Arial" charset="0"/>
              </a:rPr>
              <a:t> --Antiemetic and antipyretic medications should be offered to</a:t>
            </a:r>
            <a:br>
              <a:rPr lang="en-US" sz="2000" dirty="0" smtClean="0">
                <a:latin typeface="Arial" charset="0"/>
                <a:cs typeface="Arial" charset="0"/>
              </a:rPr>
            </a:br>
            <a:r>
              <a:rPr lang="en-US" sz="2000" dirty="0" smtClean="0">
                <a:latin typeface="Arial" charset="0"/>
                <a:cs typeface="Arial" charset="0"/>
              </a:rPr>
              <a:t>    those patients who are symptomatic.</a:t>
            </a:r>
            <a:br>
              <a:rPr lang="en-US" sz="2000" dirty="0" smtClean="0">
                <a:latin typeface="Arial" charset="0"/>
                <a:cs typeface="Arial" charset="0"/>
              </a:rPr>
            </a:br>
            <a:r>
              <a:rPr lang="en-US" sz="2000" dirty="0" smtClean="0">
                <a:latin typeface="Arial" charset="0"/>
                <a:cs typeface="Arial" charset="0"/>
              </a:rPr>
              <a:t/>
            </a:r>
            <a:br>
              <a:rPr lang="en-US" sz="2000" dirty="0" smtClean="0">
                <a:latin typeface="Arial" charset="0"/>
                <a:cs typeface="Arial" charset="0"/>
              </a:rPr>
            </a:br>
            <a:r>
              <a:rPr lang="en-US" sz="2000" dirty="0" smtClean="0">
                <a:latin typeface="Arial" charset="0"/>
                <a:cs typeface="Arial" charset="0"/>
              </a:rPr>
              <a:t> Transitioning from </a:t>
            </a:r>
            <a:r>
              <a:rPr lang="en-US" sz="2000" dirty="0" err="1" smtClean="0">
                <a:latin typeface="Arial" charset="0"/>
                <a:cs typeface="Arial" charset="0"/>
              </a:rPr>
              <a:t>parenteral</a:t>
            </a:r>
            <a:r>
              <a:rPr lang="en-US" sz="2000" dirty="0" smtClean="0">
                <a:latin typeface="Arial" charset="0"/>
                <a:cs typeface="Arial" charset="0"/>
              </a:rPr>
              <a:t> to oral therapy can usually be</a:t>
            </a:r>
            <a:br>
              <a:rPr lang="en-US" sz="2000" dirty="0" smtClean="0">
                <a:latin typeface="Arial" charset="0"/>
                <a:cs typeface="Arial" charset="0"/>
              </a:rPr>
            </a:br>
            <a:r>
              <a:rPr lang="en-US" sz="2000" dirty="0" smtClean="0">
                <a:latin typeface="Arial" charset="0"/>
                <a:cs typeface="Arial" charset="0"/>
              </a:rPr>
              <a:t>  started after 24 hours of sustained clinical improvement, such as</a:t>
            </a:r>
            <a:br>
              <a:rPr lang="en-US" sz="2000" dirty="0" smtClean="0">
                <a:latin typeface="Arial" charset="0"/>
                <a:cs typeface="Arial" charset="0"/>
              </a:rPr>
            </a:br>
            <a:r>
              <a:rPr lang="en-US" sz="2000" dirty="0" smtClean="0">
                <a:latin typeface="Arial" charset="0"/>
                <a:cs typeface="Arial" charset="0"/>
              </a:rPr>
              <a:t>   resolution of fever, nausea, vomiting, and severe abdominal</a:t>
            </a:r>
            <a:br>
              <a:rPr lang="en-US" sz="2000" dirty="0" smtClean="0">
                <a:latin typeface="Arial" charset="0"/>
                <a:cs typeface="Arial" charset="0"/>
              </a:rPr>
            </a:br>
            <a:r>
              <a:rPr lang="en-US" sz="2000" dirty="0" smtClean="0">
                <a:latin typeface="Arial" charset="0"/>
                <a:cs typeface="Arial" charset="0"/>
              </a:rPr>
              <a:t>    pain, if present.</a:t>
            </a:r>
            <a:br>
              <a:rPr lang="en-US" sz="2000" dirty="0" smtClean="0">
                <a:latin typeface="Arial" charset="0"/>
                <a:cs typeface="Arial" charset="0"/>
              </a:rPr>
            </a:br>
            <a:r>
              <a:rPr lang="en-US" sz="2000" dirty="0" smtClean="0">
                <a:latin typeface="Arial" charset="0"/>
                <a:cs typeface="Arial" charset="0"/>
              </a:rPr>
              <a:t/>
            </a:r>
            <a:br>
              <a:rPr lang="en-US" sz="2000" dirty="0" smtClean="0">
                <a:latin typeface="Arial" charset="0"/>
                <a:cs typeface="Arial" charset="0"/>
              </a:rPr>
            </a:br>
            <a:r>
              <a:rPr lang="en-US" sz="2000" dirty="0" smtClean="0">
                <a:latin typeface="Arial" charset="0"/>
                <a:cs typeface="Arial" charset="0"/>
              </a:rPr>
              <a:t>  Patients should complete a 14-day course of treatment </a:t>
            </a:r>
            <a:br>
              <a:rPr lang="en-US" sz="2000" dirty="0" smtClean="0">
                <a:latin typeface="Arial" charset="0"/>
                <a:cs typeface="Arial" charset="0"/>
              </a:rPr>
            </a:br>
            <a:r>
              <a:rPr lang="en-US" sz="2000" dirty="0" smtClean="0">
                <a:latin typeface="Arial" charset="0"/>
                <a:cs typeface="Arial" charset="0"/>
              </a:rPr>
              <a:t>   with </a:t>
            </a:r>
            <a:r>
              <a:rPr lang="en-US" sz="2000" dirty="0" smtClean="0">
                <a:latin typeface="Arial" charset="0"/>
                <a:cs typeface="Arial" charset="0"/>
                <a:hlinkClick r:id="rId2"/>
              </a:rPr>
              <a:t>doxycycline</a:t>
            </a:r>
            <a:r>
              <a:rPr lang="en-US" sz="2000" dirty="0" smtClean="0">
                <a:latin typeface="Arial" charset="0"/>
                <a:cs typeface="Arial" charset="0"/>
              </a:rPr>
              <a:t> (100 mg twice daily) as Outpatient .</a:t>
            </a:r>
            <a:br>
              <a:rPr lang="en-US" sz="2000" dirty="0" smtClean="0">
                <a:latin typeface="Arial" charset="0"/>
                <a:cs typeface="Arial" charset="0"/>
              </a:rPr>
            </a:br>
            <a:endParaRPr lang="en-US" sz="20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ChangeArrowheads="1"/>
          </p:cNvSpPr>
          <p:nvPr/>
        </p:nvSpPr>
        <p:spPr bwMode="auto">
          <a:xfrm>
            <a:off x="0" y="0"/>
            <a:ext cx="914400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000" b="1" dirty="0">
              <a:latin typeface="Calibri" pitchFamily="34" charset="0"/>
            </a:endParaRPr>
          </a:p>
          <a:p>
            <a:endParaRPr lang="en-US" sz="2000" b="1" dirty="0">
              <a:latin typeface="Calibri" pitchFamily="34" charset="0"/>
            </a:endParaRPr>
          </a:p>
          <a:p>
            <a:endParaRPr lang="en-US" sz="2000" b="1" dirty="0">
              <a:latin typeface="Calibri" pitchFamily="34" charset="0"/>
            </a:endParaRPr>
          </a:p>
          <a:p>
            <a:endParaRPr lang="en-US" sz="2000" b="1" dirty="0">
              <a:latin typeface="Calibri" pitchFamily="34" charset="0"/>
            </a:endParaRPr>
          </a:p>
          <a:p>
            <a:endParaRPr lang="en-US" sz="2000" b="1" dirty="0">
              <a:latin typeface="Calibri" pitchFamily="34" charset="0"/>
            </a:endParaRPr>
          </a:p>
          <a:p>
            <a:endParaRPr lang="en-US" sz="2000" b="1" dirty="0">
              <a:latin typeface="Calibri" pitchFamily="34" charset="0"/>
            </a:endParaRPr>
          </a:p>
          <a:p>
            <a:r>
              <a:rPr lang="en-US" sz="2000" b="1" dirty="0">
                <a:solidFill>
                  <a:srgbClr val="FF0000"/>
                </a:solidFill>
              </a:rPr>
              <a:t>PREGNANT PATIENTS</a:t>
            </a:r>
            <a:r>
              <a:rPr lang="en-US" sz="2000" dirty="0">
                <a:solidFill>
                  <a:srgbClr val="FF0000"/>
                </a:solidFill>
              </a:rPr>
              <a:t> : </a:t>
            </a:r>
          </a:p>
          <a:p>
            <a:r>
              <a:rPr lang="en-US" sz="2000" dirty="0">
                <a:solidFill>
                  <a:srgbClr val="FF0000"/>
                </a:solidFill>
              </a:rPr>
              <a:t> </a:t>
            </a:r>
          </a:p>
          <a:p>
            <a:r>
              <a:rPr lang="en-US" dirty="0">
                <a:solidFill>
                  <a:srgbClr val="FF0000"/>
                </a:solidFill>
              </a:rPr>
              <a:t>     </a:t>
            </a:r>
            <a:r>
              <a:rPr lang="en-US" dirty="0"/>
              <a:t>While it is quite rare to have PID during pregnancy, the infection can occur in the first 12 weeks of gestation before the mucus plug and decidua seal off the uterus from ascending bacteria. As above, pregnancy is an indication for hospitalization and parenteral antibiotics for PID.</a:t>
            </a:r>
          </a:p>
          <a:p>
            <a:endParaRPr lang="en-US" dirty="0"/>
          </a:p>
          <a:p>
            <a:r>
              <a:rPr lang="en-US" dirty="0"/>
              <a:t>-Use 1</a:t>
            </a:r>
            <a:r>
              <a:rPr lang="en-US" baseline="30000" dirty="0"/>
              <a:t>st</a:t>
            </a:r>
            <a:r>
              <a:rPr lang="en-US" dirty="0"/>
              <a:t> line therapy but azithromycin 1gm orally instead </a:t>
            </a:r>
            <a:r>
              <a:rPr lang="en-US" b="1" dirty="0">
                <a:solidFill>
                  <a:schemeClr val="accent6">
                    <a:lumMod val="75000"/>
                  </a:schemeClr>
                </a:solidFill>
              </a:rPr>
              <a:t>of </a:t>
            </a:r>
            <a:r>
              <a:rPr lang="en-US" b="1" dirty="0" smtClean="0">
                <a:solidFill>
                  <a:schemeClr val="accent6">
                    <a:lumMod val="75000"/>
                  </a:schemeClr>
                </a:solidFill>
              </a:rPr>
              <a:t>doxycycline( contraindication in pregnancy ).</a:t>
            </a:r>
            <a:endParaRPr lang="ar-JO" b="1" dirty="0">
              <a:solidFill>
                <a:schemeClr val="accent6">
                  <a:lumMod val="75000"/>
                </a:schemeClr>
              </a:solidFill>
            </a:endParaRPr>
          </a:p>
        </p:txBody>
      </p:sp>
      <p:sp>
        <p:nvSpPr>
          <p:cNvPr id="2" name="مربع نص 1"/>
          <p:cNvSpPr txBox="1"/>
          <p:nvPr/>
        </p:nvSpPr>
        <p:spPr>
          <a:xfrm>
            <a:off x="1219200" y="4648200"/>
            <a:ext cx="4800600" cy="369332"/>
          </a:xfrm>
          <a:prstGeom prst="rect">
            <a:avLst/>
          </a:prstGeom>
          <a:noFill/>
        </p:spPr>
        <p:txBody>
          <a:bodyPr wrap="square" rtlCol="1">
            <a:spAutoFit/>
          </a:bodyPr>
          <a:lstStyle/>
          <a:p>
            <a:r>
              <a:rPr lang="en-US" b="1" dirty="0" smtClean="0">
                <a:solidFill>
                  <a:schemeClr val="accent6">
                    <a:lumMod val="75000"/>
                  </a:schemeClr>
                </a:solidFill>
              </a:rPr>
              <a:t>Orally 1 gram week apart ( two doses )</a:t>
            </a:r>
            <a:endParaRPr lang="ar-JO" b="1" dirty="0">
              <a:solidFill>
                <a:schemeClr val="accent6">
                  <a:lumMod val="75000"/>
                </a:schemeClr>
              </a:solidFill>
            </a:endParaRPr>
          </a:p>
        </p:txBody>
      </p:sp>
      <p:cxnSp>
        <p:nvCxnSpPr>
          <p:cNvPr id="4" name="رابط كسهم مستقيم 3"/>
          <p:cNvCxnSpPr/>
          <p:nvPr/>
        </p:nvCxnSpPr>
        <p:spPr>
          <a:xfrm>
            <a:off x="3619500" y="4038600"/>
            <a:ext cx="0" cy="7942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ChangeArrowheads="1"/>
          </p:cNvSpPr>
          <p:nvPr/>
        </p:nvSpPr>
        <p:spPr bwMode="auto">
          <a:xfrm>
            <a:off x="0" y="0"/>
            <a:ext cx="9144000" cy="683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000" b="1" dirty="0">
              <a:latin typeface="Calibri" pitchFamily="34" charset="0"/>
            </a:endParaRPr>
          </a:p>
          <a:p>
            <a:endParaRPr lang="en-US" sz="2000" b="1" dirty="0">
              <a:latin typeface="Calibri" pitchFamily="34" charset="0"/>
            </a:endParaRPr>
          </a:p>
          <a:p>
            <a:r>
              <a:rPr lang="en-US" sz="2000" b="1" dirty="0">
                <a:solidFill>
                  <a:srgbClr val="FF0000"/>
                </a:solidFill>
              </a:rPr>
              <a:t>Outpatient therapy</a:t>
            </a:r>
            <a:r>
              <a:rPr lang="en-US" sz="2000" dirty="0">
                <a:solidFill>
                  <a:srgbClr val="FF0000"/>
                </a:solidFill>
              </a:rPr>
              <a:t> :</a:t>
            </a:r>
            <a:r>
              <a:rPr lang="en-US" sz="2000" dirty="0"/>
              <a:t> </a:t>
            </a:r>
            <a:r>
              <a:rPr lang="en-US" dirty="0"/>
              <a:t>Patients with mild or moderate PID are suitable candidates for oral therapy since clinical outcomes are equivalent with parenteral or oral therapy.</a:t>
            </a:r>
          </a:p>
          <a:p>
            <a:endParaRPr lang="en-US" dirty="0"/>
          </a:p>
          <a:p>
            <a:r>
              <a:rPr lang="en-US" sz="2000" b="1" i="1" dirty="0"/>
              <a:t>First-line regimens</a:t>
            </a:r>
            <a:r>
              <a:rPr lang="en-US" sz="2000" i="1" dirty="0"/>
              <a:t>:</a:t>
            </a:r>
            <a:r>
              <a:rPr lang="en-US" sz="2000" dirty="0"/>
              <a:t> </a:t>
            </a:r>
            <a:r>
              <a:rPr lang="en-US" sz="1600" dirty="0"/>
              <a:t>The CDC recommends any of the following outpatient regimens, with or without </a:t>
            </a:r>
            <a:r>
              <a:rPr lang="en-US" sz="1600" dirty="0">
                <a:hlinkClick r:id="rId3"/>
              </a:rPr>
              <a:t>metronidazole</a:t>
            </a:r>
            <a:r>
              <a:rPr lang="en-US" sz="1600" dirty="0"/>
              <a:t> (500 mg twice a day for 14 days) :</a:t>
            </a:r>
          </a:p>
          <a:p>
            <a:endParaRPr lang="en-US" sz="2000" dirty="0"/>
          </a:p>
          <a:p>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first line :</a:t>
            </a:r>
            <a:r>
              <a:rPr lang="en-US" dirty="0" smtClean="0">
                <a:hlinkClick r:id="rId4"/>
              </a:rPr>
              <a:t>Ceftriaxone</a:t>
            </a:r>
            <a:r>
              <a:rPr lang="en-US" dirty="0" smtClean="0"/>
              <a:t> 3</a:t>
            </a:r>
            <a:r>
              <a:rPr lang="en-US" baseline="30000" dirty="0" smtClean="0"/>
              <a:t>rd</a:t>
            </a:r>
            <a:r>
              <a:rPr lang="en-US" dirty="0" smtClean="0"/>
              <a:t> generation of cephalosporin </a:t>
            </a:r>
            <a:r>
              <a:rPr lang="en-US" dirty="0"/>
              <a:t> (250 mg intramuscularly in a single dose) plus </a:t>
            </a:r>
            <a:r>
              <a:rPr lang="en-US" dirty="0">
                <a:hlinkClick r:id="rId5"/>
              </a:rPr>
              <a:t>doxycycline</a:t>
            </a:r>
            <a:r>
              <a:rPr lang="en-US" dirty="0"/>
              <a:t> (100 mg orally </a:t>
            </a:r>
          </a:p>
          <a:p>
            <a:r>
              <a:rPr lang="en-US" dirty="0"/>
              <a:t>    twice a day for 14 days).</a:t>
            </a:r>
          </a:p>
          <a:p>
            <a:endParaRPr lang="en-US" sz="2000" dirty="0"/>
          </a:p>
          <a:p>
            <a:r>
              <a:rPr lang="en-US" sz="2000" dirty="0"/>
              <a:t>● </a:t>
            </a:r>
            <a:r>
              <a:rPr lang="en-US" dirty="0" err="1">
                <a:hlinkClick r:id="rId6"/>
              </a:rPr>
              <a:t>Cefoxitin</a:t>
            </a:r>
            <a:r>
              <a:rPr lang="en-US" dirty="0"/>
              <a:t> (2 g intramuscularly in a single dose) concurrently with </a:t>
            </a:r>
            <a:r>
              <a:rPr lang="en-US" dirty="0" err="1" smtClean="0">
                <a:hlinkClick r:id="rId7"/>
              </a:rPr>
              <a:t>probenecid</a:t>
            </a:r>
            <a:r>
              <a:rPr lang="en-US" b="1" dirty="0" smtClean="0">
                <a:solidFill>
                  <a:schemeClr val="accent6">
                    <a:lumMod val="75000"/>
                  </a:schemeClr>
                </a:solidFill>
              </a:rPr>
              <a:t> to reduce renal excretion </a:t>
            </a:r>
            <a:r>
              <a:rPr lang="en-US" dirty="0"/>
              <a:t> (1 g </a:t>
            </a:r>
            <a:r>
              <a:rPr lang="en-US" dirty="0" smtClean="0"/>
              <a:t>orally </a:t>
            </a:r>
            <a:r>
              <a:rPr lang="en-US" dirty="0"/>
              <a:t>in a single dose) plus </a:t>
            </a:r>
            <a:r>
              <a:rPr lang="en-US" dirty="0">
                <a:hlinkClick r:id="rId5"/>
              </a:rPr>
              <a:t>doxycycline</a:t>
            </a:r>
            <a:r>
              <a:rPr lang="en-US" dirty="0"/>
              <a:t> (100 mg orally twice a day for 14 days).</a:t>
            </a:r>
          </a:p>
          <a:p>
            <a:endParaRPr lang="en-US" sz="2000" dirty="0"/>
          </a:p>
          <a:p>
            <a:r>
              <a:rPr lang="en-US" sz="2000" dirty="0"/>
              <a:t>● </a:t>
            </a:r>
            <a:r>
              <a:rPr lang="en-US" dirty="0"/>
              <a:t>Other parenteral third-generation </a:t>
            </a:r>
            <a:r>
              <a:rPr lang="en-US" dirty="0" err="1"/>
              <a:t>cephalosporins</a:t>
            </a:r>
            <a:r>
              <a:rPr lang="en-US" dirty="0"/>
              <a:t>, such as </a:t>
            </a:r>
            <a:r>
              <a:rPr lang="en-US" dirty="0" err="1">
                <a:hlinkClick r:id="rId8"/>
              </a:rPr>
              <a:t>cefotaxime</a:t>
            </a:r>
            <a:r>
              <a:rPr lang="en-US" dirty="0"/>
              <a:t> (1 gram </a:t>
            </a:r>
          </a:p>
          <a:p>
            <a:r>
              <a:rPr lang="en-US" dirty="0"/>
              <a:t>    intramuscularly in a single dose) or </a:t>
            </a:r>
            <a:r>
              <a:rPr lang="en-US" dirty="0" err="1"/>
              <a:t>ceftizoxime</a:t>
            </a:r>
            <a:r>
              <a:rPr lang="en-US" dirty="0"/>
              <a:t> (1 gram intramuscularly in a single </a:t>
            </a:r>
          </a:p>
          <a:p>
            <a:r>
              <a:rPr lang="en-US" dirty="0"/>
              <a:t>    dose) plus </a:t>
            </a:r>
            <a:r>
              <a:rPr lang="en-US" dirty="0">
                <a:hlinkClick r:id="rId5"/>
              </a:rPr>
              <a:t>doxycycline</a:t>
            </a:r>
            <a:r>
              <a:rPr lang="en-US" dirty="0"/>
              <a:t> (100 mg orally twice a day for 14 days).</a:t>
            </a:r>
          </a:p>
          <a:p>
            <a:endParaRPr lang="ar-JO" dirty="0"/>
          </a:p>
        </p:txBody>
      </p:sp>
      <p:cxnSp>
        <p:nvCxnSpPr>
          <p:cNvPr id="3" name="رابط بشكل مرفق 2"/>
          <p:cNvCxnSpPr/>
          <p:nvPr/>
        </p:nvCxnSpPr>
        <p:spPr>
          <a:xfrm>
            <a:off x="1219200" y="2057400"/>
            <a:ext cx="457200" cy="2286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4" name="مربع نص 3"/>
          <p:cNvSpPr txBox="1"/>
          <p:nvPr/>
        </p:nvSpPr>
        <p:spPr>
          <a:xfrm>
            <a:off x="1676400" y="2057400"/>
            <a:ext cx="7467600" cy="707886"/>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sz="2000" b="1" dirty="0" smtClean="0">
                <a:solidFill>
                  <a:schemeClr val="accent6">
                    <a:lumMod val="75000"/>
                  </a:schemeClr>
                </a:solidFill>
              </a:rPr>
              <a:t>To cover an-</a:t>
            </a:r>
            <a:r>
              <a:rPr lang="en-US" sz="2000" b="1" dirty="0" err="1" smtClean="0">
                <a:solidFill>
                  <a:schemeClr val="accent6">
                    <a:lumMod val="75000"/>
                  </a:schemeClr>
                </a:solidFill>
              </a:rPr>
              <a:t>aerobs</a:t>
            </a:r>
            <a:r>
              <a:rPr lang="en-US" sz="2000" b="1" dirty="0" smtClean="0">
                <a:solidFill>
                  <a:schemeClr val="accent6">
                    <a:lumMod val="75000"/>
                  </a:schemeClr>
                </a:solidFill>
              </a:rPr>
              <a:t> , in case of history of recent instrumental </a:t>
            </a:r>
            <a:br>
              <a:rPr lang="en-US" sz="2000" b="1" dirty="0" smtClean="0">
                <a:solidFill>
                  <a:schemeClr val="accent6">
                    <a:lumMod val="75000"/>
                  </a:schemeClr>
                </a:solidFill>
              </a:rPr>
            </a:br>
            <a:r>
              <a:rPr lang="en-US" sz="2000" b="1" dirty="0" smtClean="0">
                <a:solidFill>
                  <a:schemeClr val="accent6">
                    <a:lumMod val="75000"/>
                  </a:schemeClr>
                </a:solidFill>
              </a:rPr>
              <a:t>2 weeks ago hysteroscopy with biopsy or surgical evacuation  </a:t>
            </a:r>
            <a:endParaRPr lang="ar-JO" sz="2000"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678751"/>
          </a:xfrm>
          <a:prstGeom prst="rect">
            <a:avLst/>
          </a:prstGeom>
        </p:spPr>
        <p:txBody>
          <a:bodyPr>
            <a:spAutoFit/>
          </a:bodyPr>
          <a:lstStyle/>
          <a:p>
            <a:pPr fontAlgn="auto">
              <a:spcBef>
                <a:spcPts val="0"/>
              </a:spcBef>
              <a:spcAft>
                <a:spcPts val="0"/>
              </a:spcAft>
              <a:defRPr/>
            </a:pPr>
            <a:endParaRPr lang="en-US" sz="2000" b="1" dirty="0">
              <a:latin typeface="+mn-lt"/>
              <a:cs typeface="+mn-cs"/>
            </a:endParaRPr>
          </a:p>
          <a:p>
            <a:pPr fontAlgn="auto">
              <a:spcBef>
                <a:spcPts val="0"/>
              </a:spcBef>
              <a:spcAft>
                <a:spcPts val="0"/>
              </a:spcAft>
              <a:defRPr/>
            </a:pPr>
            <a:r>
              <a:rPr lang="en-US" sz="2000" b="1" dirty="0">
                <a:solidFill>
                  <a:srgbClr val="0070C0"/>
                </a:solidFill>
                <a:latin typeface="+mn-lt"/>
                <a:cs typeface="+mn-cs"/>
              </a:rPr>
              <a:t>DURATION OF THERAPY : </a:t>
            </a:r>
          </a:p>
          <a:p>
            <a:pPr fontAlgn="auto">
              <a:spcBef>
                <a:spcPts val="0"/>
              </a:spcBef>
              <a:spcAft>
                <a:spcPts val="0"/>
              </a:spcAft>
              <a:defRPr/>
            </a:pPr>
            <a:endParaRPr lang="en-US" sz="2000" b="1" dirty="0">
              <a:latin typeface="+mn-lt"/>
              <a:cs typeface="+mn-cs"/>
            </a:endParaRPr>
          </a:p>
          <a:p>
            <a:pPr fontAlgn="auto">
              <a:spcBef>
                <a:spcPts val="0"/>
              </a:spcBef>
              <a:spcAft>
                <a:spcPts val="0"/>
              </a:spcAft>
              <a:defRPr/>
            </a:pPr>
            <a:r>
              <a:rPr lang="en-US" sz="2000" b="1" dirty="0">
                <a:latin typeface="+mn-lt"/>
                <a:cs typeface="+mn-cs"/>
              </a:rPr>
              <a:t>The optimal duration of therapy is unknown. Most studies have used 14 days of therapy and this duration has been maintained in the 2010 STD recommendations from the CDC. </a:t>
            </a:r>
          </a:p>
          <a:p>
            <a:pPr fontAlgn="auto">
              <a:spcBef>
                <a:spcPts val="0"/>
              </a:spcBef>
              <a:spcAft>
                <a:spcPts val="0"/>
              </a:spcAft>
              <a:defRPr/>
            </a:pPr>
            <a:endParaRPr lang="en-US" sz="2000" b="1" dirty="0">
              <a:latin typeface="+mn-lt"/>
              <a:cs typeface="+mn-cs"/>
            </a:endParaRPr>
          </a:p>
          <a:p>
            <a:pPr fontAlgn="auto">
              <a:spcBef>
                <a:spcPts val="0"/>
              </a:spcBef>
              <a:spcAft>
                <a:spcPts val="0"/>
              </a:spcAft>
              <a:defRPr/>
            </a:pPr>
            <a:r>
              <a:rPr lang="en-US" sz="2400" b="1" dirty="0" smtClean="0">
                <a:solidFill>
                  <a:srgbClr val="0070C0"/>
                </a:solidFill>
              </a:rPr>
              <a:t>PATIENT </a:t>
            </a:r>
            <a:r>
              <a:rPr lang="en-US" sz="2400" b="1" dirty="0">
                <a:solidFill>
                  <a:srgbClr val="0070C0"/>
                </a:solidFill>
              </a:rPr>
              <a:t>RELATED ISSUES :</a:t>
            </a:r>
          </a:p>
          <a:p>
            <a:pPr fontAlgn="auto">
              <a:spcBef>
                <a:spcPts val="0"/>
              </a:spcBef>
              <a:spcAft>
                <a:spcPts val="0"/>
              </a:spcAft>
              <a:defRPr/>
            </a:pPr>
            <a:endParaRPr lang="en-US" sz="2000" b="1" dirty="0"/>
          </a:p>
          <a:p>
            <a:pPr marL="457200" indent="-457200" fontAlgn="auto">
              <a:spcBef>
                <a:spcPts val="0"/>
              </a:spcBef>
              <a:spcAft>
                <a:spcPts val="0"/>
              </a:spcAft>
              <a:defRPr/>
            </a:pPr>
            <a:r>
              <a:rPr lang="en-US" sz="2000" b="1" i="1" dirty="0"/>
              <a:t>1) Patient monitoring</a:t>
            </a:r>
            <a:r>
              <a:rPr lang="en-US" sz="2000" i="1" dirty="0"/>
              <a:t> : </a:t>
            </a:r>
          </a:p>
          <a:p>
            <a:pPr marL="457200" indent="-457200" fontAlgn="auto">
              <a:spcBef>
                <a:spcPts val="0"/>
              </a:spcBef>
              <a:spcAft>
                <a:spcPts val="0"/>
              </a:spcAft>
              <a:defRPr/>
            </a:pPr>
            <a:r>
              <a:rPr lang="en-US" sz="2000" dirty="0"/>
              <a:t>     </a:t>
            </a:r>
            <a:r>
              <a:rPr lang="en-US" dirty="0"/>
              <a:t>If outpatient therapy is selected, it is important to see the patient within </a:t>
            </a:r>
            <a:r>
              <a:rPr lang="en-US" dirty="0">
                <a:solidFill>
                  <a:srgbClr val="FF0000"/>
                </a:solidFill>
              </a:rPr>
              <a:t>48 to 72 </a:t>
            </a:r>
          </a:p>
          <a:p>
            <a:pPr marL="457200" indent="-457200" fontAlgn="auto">
              <a:spcBef>
                <a:spcPts val="0"/>
              </a:spcBef>
              <a:spcAft>
                <a:spcPts val="0"/>
              </a:spcAft>
              <a:defRPr/>
            </a:pPr>
            <a:r>
              <a:rPr lang="en-US" dirty="0"/>
              <a:t>     </a:t>
            </a:r>
            <a:r>
              <a:rPr lang="en-US" dirty="0">
                <a:solidFill>
                  <a:srgbClr val="FF0000"/>
                </a:solidFill>
              </a:rPr>
              <a:t>hours</a:t>
            </a:r>
            <a:r>
              <a:rPr lang="en-US" dirty="0"/>
              <a:t> to be certain that clinical improvement has occurred ( reduction in </a:t>
            </a:r>
          </a:p>
          <a:p>
            <a:pPr marL="457200" indent="-457200" fontAlgn="auto">
              <a:spcBef>
                <a:spcPts val="0"/>
              </a:spcBef>
              <a:spcAft>
                <a:spcPts val="0"/>
              </a:spcAft>
              <a:defRPr/>
            </a:pPr>
            <a:r>
              <a:rPr lang="en-US" dirty="0"/>
              <a:t>     abdominal tenderness and reduction in cervical motion tenderness). </a:t>
            </a:r>
          </a:p>
          <a:p>
            <a:pPr marL="457200" indent="-457200" fontAlgn="auto">
              <a:spcBef>
                <a:spcPts val="0"/>
              </a:spcBef>
              <a:spcAft>
                <a:spcPts val="0"/>
              </a:spcAft>
              <a:defRPr/>
            </a:pPr>
            <a:r>
              <a:rPr lang="en-US" dirty="0"/>
              <a:t>  </a:t>
            </a:r>
          </a:p>
          <a:p>
            <a:pPr marL="457200" indent="-457200" fontAlgn="auto">
              <a:spcBef>
                <a:spcPts val="0"/>
              </a:spcBef>
              <a:spcAft>
                <a:spcPts val="0"/>
              </a:spcAft>
              <a:defRPr/>
            </a:pPr>
            <a:r>
              <a:rPr lang="en-US" dirty="0"/>
              <a:t>     If no clinical improvement has occurred within 72 hours, hospitalization, </a:t>
            </a:r>
            <a:r>
              <a:rPr lang="en-US" dirty="0" err="1"/>
              <a:t>parenteral</a:t>
            </a:r>
            <a:r>
              <a:rPr lang="en-US" dirty="0"/>
              <a:t> therapy, and further diagnostic evaluation is recommended. </a:t>
            </a:r>
          </a:p>
          <a:p>
            <a:pPr fontAlgn="auto">
              <a:spcBef>
                <a:spcPts val="0"/>
              </a:spcBef>
              <a:spcAft>
                <a:spcPts val="0"/>
              </a:spcAft>
              <a:buFontTx/>
              <a:buChar char="-"/>
              <a:defRPr/>
            </a:pPr>
            <a:endParaRPr lang="en-US" sz="2000" dirty="0"/>
          </a:p>
          <a:p>
            <a:pPr fontAlgn="auto">
              <a:spcBef>
                <a:spcPts val="0"/>
              </a:spcBef>
              <a:spcAft>
                <a:spcPts val="0"/>
              </a:spcAft>
              <a:defRPr/>
            </a:pPr>
            <a:r>
              <a:rPr lang="en-US" sz="2000" b="1" i="1" dirty="0"/>
              <a:t>2) Medication adherence</a:t>
            </a:r>
            <a:r>
              <a:rPr lang="en-US" sz="2000" i="1" dirty="0"/>
              <a:t> :</a:t>
            </a:r>
          </a:p>
          <a:p>
            <a:pPr fontAlgn="auto">
              <a:spcBef>
                <a:spcPts val="0"/>
              </a:spcBef>
              <a:spcAft>
                <a:spcPts val="0"/>
              </a:spcAft>
              <a:defRPr/>
            </a:pPr>
            <a:r>
              <a:rPr lang="en-US" sz="2000" dirty="0"/>
              <a:t>     </a:t>
            </a:r>
            <a:r>
              <a:rPr lang="en-US" dirty="0"/>
              <a:t>Compliance with a long course of oral antibiotics can be problematic. Patients </a:t>
            </a:r>
          </a:p>
          <a:p>
            <a:pPr fontAlgn="auto">
              <a:spcBef>
                <a:spcPts val="0"/>
              </a:spcBef>
              <a:spcAft>
                <a:spcPts val="0"/>
              </a:spcAft>
              <a:defRPr/>
            </a:pPr>
            <a:r>
              <a:rPr lang="en-US" dirty="0"/>
              <a:t>     should be educated about the importance of medication adherence and clinical </a:t>
            </a:r>
          </a:p>
          <a:p>
            <a:pPr fontAlgn="auto">
              <a:spcBef>
                <a:spcPts val="0"/>
              </a:spcBef>
              <a:spcAft>
                <a:spcPts val="0"/>
              </a:spcAft>
              <a:defRPr/>
            </a:pPr>
            <a:r>
              <a:rPr lang="en-US" dirty="0"/>
              <a:t>     outcomes</a:t>
            </a:r>
            <a:r>
              <a:rPr lang="en-US" dirty="0" smtClean="0"/>
              <a:t>. </a:t>
            </a:r>
            <a:r>
              <a:rPr lang="en-US" b="1" dirty="0" smtClean="0">
                <a:solidFill>
                  <a:schemeClr val="accent6">
                    <a:lumMod val="75000"/>
                  </a:schemeClr>
                </a:solidFill>
                <a:sym typeface="Wingdings" pitchFamily="2" charset="2"/>
              </a:rPr>
              <a:t> to decrease risk of complications and recurrence </a:t>
            </a:r>
            <a:endParaRPr lang="en-US" b="1" dirty="0">
              <a:solidFill>
                <a:schemeClr val="accent6">
                  <a:lumMod val="75000"/>
                </a:schemeClr>
              </a:solidFill>
            </a:endParaRPr>
          </a:p>
          <a:p>
            <a:pPr fontAlgn="auto">
              <a:spcBef>
                <a:spcPts val="0"/>
              </a:spcBef>
              <a:spcAft>
                <a:spcPts val="0"/>
              </a:spcAft>
              <a:buFontTx/>
              <a:buChar char="-"/>
              <a:defRPr/>
            </a:pPr>
            <a:endParaRPr lang="en-US" dirty="0">
              <a:latin typeface="+mn-lt"/>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0" y="0"/>
            <a:ext cx="91440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dirty="0">
                <a:latin typeface="Calibri" pitchFamily="34" charset="0"/>
              </a:rPr>
              <a:t>PATHOGENESIS :</a:t>
            </a:r>
            <a:br>
              <a:rPr lang="en-US" sz="2000" b="1" dirty="0">
                <a:latin typeface="Calibri" pitchFamily="34" charset="0"/>
              </a:rPr>
            </a:br>
            <a:r>
              <a:rPr lang="en-US" sz="2000" dirty="0" smtClean="0"/>
              <a:t>The </a:t>
            </a:r>
            <a:r>
              <a:rPr lang="en-US" sz="2000" dirty="0"/>
              <a:t>endocervical canal functions as a barrier protecting the normally sterile upper genital tract from the organisms of the dynamic vaginal ecosystem. </a:t>
            </a:r>
            <a:r>
              <a:rPr lang="en-US" sz="2000" dirty="0">
                <a:solidFill>
                  <a:srgbClr val="FF0000"/>
                </a:solidFill>
              </a:rPr>
              <a:t>Disturbance of this </a:t>
            </a:r>
            <a:r>
              <a:rPr lang="en-US" sz="2000" dirty="0" smtClean="0">
                <a:solidFill>
                  <a:srgbClr val="FF0000"/>
                </a:solidFill>
              </a:rPr>
              <a:t>barrier </a:t>
            </a:r>
            <a:r>
              <a:rPr lang="en-US" sz="2000" b="1" dirty="0" smtClean="0">
                <a:solidFill>
                  <a:schemeClr val="accent6">
                    <a:lumMod val="75000"/>
                  </a:schemeClr>
                </a:solidFill>
              </a:rPr>
              <a:t>( cervical mucus plug )  </a:t>
            </a:r>
            <a:r>
              <a:rPr lang="en-US" sz="2000" dirty="0"/>
              <a:t>provides vaginal bacteria with access to the upper genital organs via </a:t>
            </a:r>
            <a:r>
              <a:rPr lang="en-US" sz="2000" dirty="0" err="1">
                <a:solidFill>
                  <a:srgbClr val="FF0000"/>
                </a:solidFill>
              </a:rPr>
              <a:t>canalicular</a:t>
            </a:r>
            <a:r>
              <a:rPr lang="en-US" sz="2000" dirty="0">
                <a:solidFill>
                  <a:srgbClr val="FF0000"/>
                </a:solidFill>
              </a:rPr>
              <a:t> routes</a:t>
            </a:r>
            <a:r>
              <a:rPr lang="en-US" sz="2000" dirty="0"/>
              <a:t>, infecting the endometrium, then </a:t>
            </a:r>
            <a:r>
              <a:rPr lang="en-US" sz="2000" dirty="0" err="1"/>
              <a:t>endosalpinx</a:t>
            </a:r>
            <a:r>
              <a:rPr lang="en-US" sz="2000" dirty="0"/>
              <a:t>, ovarian cortex, pelvic peritoneum, and their underlying </a:t>
            </a:r>
            <a:r>
              <a:rPr lang="en-US" sz="2000" dirty="0" err="1"/>
              <a:t>stroma</a:t>
            </a:r>
            <a:r>
              <a:rPr lang="en-US" sz="2000" dirty="0"/>
              <a:t>. This is the clinical entity of PID.</a:t>
            </a:r>
          </a:p>
          <a:p>
            <a:endParaRPr lang="en-US" sz="2000" dirty="0"/>
          </a:p>
          <a:p>
            <a:r>
              <a:rPr lang="en-US" sz="2000" dirty="0"/>
              <a:t>Acute PID is an ascending infection caused by cervical microorganisms (including </a:t>
            </a:r>
            <a:r>
              <a:rPr lang="en-US" sz="2000" i="1" dirty="0"/>
              <a:t>Chlamydia trachomatis</a:t>
            </a:r>
            <a:r>
              <a:rPr lang="en-US" sz="2000" dirty="0"/>
              <a:t> and </a:t>
            </a:r>
            <a:r>
              <a:rPr lang="en-US" sz="2000" i="1" dirty="0"/>
              <a:t>Neisseria </a:t>
            </a:r>
            <a:r>
              <a:rPr lang="en-US" sz="2000" i="1" dirty="0" err="1"/>
              <a:t>gonorrhoeae</a:t>
            </a:r>
            <a:r>
              <a:rPr lang="en-US" sz="2000" dirty="0"/>
              <a:t>), as well as the vaginal </a:t>
            </a:r>
            <a:r>
              <a:rPr lang="en-US" sz="2000" dirty="0" err="1"/>
              <a:t>microflora</a:t>
            </a:r>
            <a:r>
              <a:rPr lang="en-US" sz="2000" dirty="0"/>
              <a:t>, including anaerobic organisms, enteric gram-negative rods, streptococci, genital mycoplasmas, and </a:t>
            </a:r>
            <a:r>
              <a:rPr lang="en-US" sz="2000" i="1" dirty="0" err="1"/>
              <a:t>Gardnerella</a:t>
            </a:r>
            <a:r>
              <a:rPr lang="en-US" sz="2000" i="1" dirty="0"/>
              <a:t> </a:t>
            </a:r>
            <a:r>
              <a:rPr lang="en-US" sz="2000" i="1" dirty="0" err="1"/>
              <a:t>vaginalis</a:t>
            </a:r>
            <a:r>
              <a:rPr lang="en-US" sz="2000" dirty="0"/>
              <a:t>, </a:t>
            </a:r>
            <a:r>
              <a:rPr lang="en-US" sz="1600" dirty="0"/>
              <a:t>which is associated bacterial </a:t>
            </a:r>
            <a:r>
              <a:rPr lang="en-US" sz="1600" dirty="0" err="1"/>
              <a:t>vaginosis</a:t>
            </a:r>
            <a:r>
              <a:rPr lang="en-US" sz="1600" dirty="0"/>
              <a:t>. Bacterial </a:t>
            </a:r>
            <a:r>
              <a:rPr lang="en-US" sz="1600" dirty="0" err="1"/>
              <a:t>vaginosis</a:t>
            </a:r>
            <a:r>
              <a:rPr lang="en-US" sz="1600" dirty="0"/>
              <a:t> results in complex alterations of the normal vaginal flora, which may alter host defense mechanisms in the </a:t>
            </a:r>
            <a:r>
              <a:rPr lang="en-US" sz="1600" dirty="0" err="1"/>
              <a:t>cervicovaginal</a:t>
            </a:r>
            <a:r>
              <a:rPr lang="en-US" sz="1600" dirty="0"/>
              <a:t> environment</a:t>
            </a:r>
          </a:p>
          <a:p>
            <a:r>
              <a:rPr lang="en-US" sz="2000" dirty="0"/>
              <a:t>-</a:t>
            </a:r>
            <a:r>
              <a:rPr lang="en-US" sz="2000" b="1" dirty="0" smtClean="0">
                <a:solidFill>
                  <a:srgbClr val="FF0000"/>
                </a:solidFill>
              </a:rPr>
              <a:t>Up </a:t>
            </a:r>
            <a:r>
              <a:rPr lang="en-US" sz="2000" b="1" dirty="0">
                <a:solidFill>
                  <a:srgbClr val="FF0000"/>
                </a:solidFill>
              </a:rPr>
              <a:t>to 75 % of cases occur within seven days of menses</a:t>
            </a:r>
            <a:r>
              <a:rPr lang="en-US" sz="2000" dirty="0"/>
              <a:t>, during which time the quality of the cervical mucus favors the ascension of vaginal organisms. Epidemiologic data suggest that </a:t>
            </a:r>
            <a:r>
              <a:rPr lang="en-US" sz="2000" u="sng" dirty="0">
                <a:solidFill>
                  <a:srgbClr val="FF0000"/>
                </a:solidFill>
              </a:rPr>
              <a:t>all community-acquired agents causing disturbance of the endocervical barrier are sexually transmitted</a:t>
            </a:r>
            <a:r>
              <a:rPr lang="en-US" sz="2000" dirty="0"/>
              <a:t>.</a:t>
            </a:r>
          </a:p>
        </p:txBody>
      </p:sp>
      <p:sp>
        <p:nvSpPr>
          <p:cNvPr id="2" name="مربع نص 1"/>
          <p:cNvSpPr txBox="1"/>
          <p:nvPr/>
        </p:nvSpPr>
        <p:spPr>
          <a:xfrm>
            <a:off x="0" y="5463034"/>
            <a:ext cx="8534400" cy="1015663"/>
          </a:xfrm>
          <a:prstGeom prst="rect">
            <a:avLst/>
          </a:prstGeom>
          <a:noFill/>
        </p:spPr>
        <p:txBody>
          <a:bodyPr wrap="square" rtlCol="1">
            <a:spAutoFit/>
          </a:bodyPr>
          <a:lstStyle/>
          <a:p>
            <a:r>
              <a:rPr lang="en-US" sz="2000" b="1" dirty="0" smtClean="0">
                <a:solidFill>
                  <a:schemeClr val="accent6">
                    <a:lumMod val="75000"/>
                  </a:schemeClr>
                </a:solidFill>
              </a:rPr>
              <a:t>During menstrual cycle the consistency of cervical mucus  and immediately after it : thin , so there  it’ll be a weak barrier , usually symptoms of PID present during or directly after menstrual bleeding  </a:t>
            </a:r>
            <a:endParaRPr lang="ar-JO" sz="2000"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ChangeArrowheads="1"/>
          </p:cNvSpPr>
          <p:nvPr/>
        </p:nvSpPr>
        <p:spPr bwMode="auto">
          <a:xfrm>
            <a:off x="0" y="0"/>
            <a:ext cx="9144000"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i="1" dirty="0" smtClean="0"/>
              <a:t>3</a:t>
            </a:r>
            <a:r>
              <a:rPr lang="en-US" sz="2000" b="1" i="1" dirty="0"/>
              <a:t>) Counseling and screening</a:t>
            </a:r>
            <a:r>
              <a:rPr lang="en-US" sz="2000" i="1" dirty="0"/>
              <a:t> : </a:t>
            </a:r>
          </a:p>
          <a:p>
            <a:r>
              <a:rPr lang="en-US" sz="2000" dirty="0"/>
              <a:t>     </a:t>
            </a:r>
            <a:r>
              <a:rPr lang="en-US" dirty="0"/>
              <a:t>Clinicians should counsel patients regarding the route of acquisition for sexually </a:t>
            </a:r>
          </a:p>
          <a:p>
            <a:r>
              <a:rPr lang="en-US" dirty="0"/>
              <a:t>     transmitted infections, the concomitant need for partner treatment, and future safe </a:t>
            </a:r>
          </a:p>
          <a:p>
            <a:r>
              <a:rPr lang="en-US" dirty="0"/>
              <a:t>     sex practices. </a:t>
            </a:r>
          </a:p>
          <a:p>
            <a:pPr>
              <a:buFontTx/>
              <a:buChar char="-"/>
            </a:pPr>
            <a:endParaRPr lang="en-US" sz="2000" dirty="0"/>
          </a:p>
          <a:p>
            <a:r>
              <a:rPr lang="en-US" sz="2000" b="1" i="1" dirty="0"/>
              <a:t>4) Sex partners</a:t>
            </a:r>
            <a:r>
              <a:rPr lang="en-US" sz="2000" i="1" dirty="0"/>
              <a:t> :</a:t>
            </a:r>
          </a:p>
          <a:p>
            <a:r>
              <a:rPr lang="en-US" sz="2000" dirty="0"/>
              <a:t>     </a:t>
            </a:r>
            <a:r>
              <a:rPr lang="en-US" dirty="0"/>
              <a:t>Male sex partners of women with PID should be examined and treated if they had </a:t>
            </a:r>
          </a:p>
          <a:p>
            <a:r>
              <a:rPr lang="en-US" dirty="0"/>
              <a:t>     sexual contact with the patient during the previous </a:t>
            </a:r>
            <a:r>
              <a:rPr lang="en-US" dirty="0">
                <a:solidFill>
                  <a:srgbClr val="FF0000"/>
                </a:solidFill>
              </a:rPr>
              <a:t>60 days </a:t>
            </a:r>
            <a:r>
              <a:rPr lang="en-US" dirty="0"/>
              <a:t>prior to the patient's </a:t>
            </a:r>
          </a:p>
          <a:p>
            <a:r>
              <a:rPr lang="en-US" dirty="0"/>
              <a:t>     onset of symptoms, regardless of the woman’s sexually transmitted infection test </a:t>
            </a:r>
          </a:p>
          <a:p>
            <a:r>
              <a:rPr lang="en-US" dirty="0"/>
              <a:t>     results.</a:t>
            </a:r>
          </a:p>
          <a:p>
            <a:endParaRPr lang="en-US" dirty="0"/>
          </a:p>
          <a:p>
            <a:r>
              <a:rPr lang="en-US" dirty="0"/>
              <a:t> Evaluation and treatment of the sex partner is essential to decrease the risk </a:t>
            </a:r>
          </a:p>
          <a:p>
            <a:r>
              <a:rPr lang="en-US" dirty="0"/>
              <a:t>     of reinfection. Regimens should include antibiotics with activity against </a:t>
            </a:r>
            <a:r>
              <a:rPr lang="en-US" i="1" dirty="0"/>
              <a:t>Neisseria </a:t>
            </a:r>
          </a:p>
          <a:p>
            <a:r>
              <a:rPr lang="en-US" i="1" dirty="0"/>
              <a:t>     </a:t>
            </a:r>
            <a:r>
              <a:rPr lang="en-US" i="1" dirty="0" err="1"/>
              <a:t>gonorrhoeae</a:t>
            </a:r>
            <a:r>
              <a:rPr lang="en-US" dirty="0"/>
              <a:t> and </a:t>
            </a:r>
            <a:r>
              <a:rPr lang="en-US" i="1" dirty="0"/>
              <a:t>Chlamydia trachomatis</a:t>
            </a:r>
            <a:r>
              <a:rPr lang="en-US" dirty="0"/>
              <a:t>, such as </a:t>
            </a:r>
            <a:r>
              <a:rPr lang="en-US" dirty="0" smtClean="0">
                <a:hlinkClick r:id="rId2"/>
              </a:rPr>
              <a:t>ceftriaxone</a:t>
            </a:r>
            <a:r>
              <a:rPr lang="en-US" dirty="0" smtClean="0"/>
              <a:t> one shot</a:t>
            </a:r>
            <a:r>
              <a:rPr lang="en-US" dirty="0"/>
              <a:t> (250 mg) </a:t>
            </a:r>
          </a:p>
          <a:p>
            <a:r>
              <a:rPr lang="en-US" dirty="0"/>
              <a:t>      intramuscularly plus either </a:t>
            </a:r>
            <a:r>
              <a:rPr lang="en-US" dirty="0">
                <a:hlinkClick r:id="rId3"/>
              </a:rPr>
              <a:t>azithromycin</a:t>
            </a:r>
            <a:r>
              <a:rPr lang="en-US" dirty="0"/>
              <a:t> (1 gram) orally as a single dose </a:t>
            </a:r>
          </a:p>
          <a:p>
            <a:r>
              <a:rPr lang="en-US" dirty="0"/>
              <a:t>      or </a:t>
            </a:r>
            <a:r>
              <a:rPr lang="en-US" dirty="0">
                <a:hlinkClick r:id="rId4"/>
              </a:rPr>
              <a:t>doxycycline</a:t>
            </a:r>
            <a:r>
              <a:rPr lang="en-US" dirty="0"/>
              <a:t> (100 mg) orally twice daily for seven days.</a:t>
            </a:r>
          </a:p>
          <a:p>
            <a:pPr>
              <a:buFontTx/>
              <a:buChar char="-"/>
            </a:pPr>
            <a:endParaRPr lang="ar-JO" sz="2000" dirty="0"/>
          </a:p>
        </p:txBody>
      </p:sp>
      <p:sp>
        <p:nvSpPr>
          <p:cNvPr id="2" name="مربع نص 1"/>
          <p:cNvSpPr txBox="1"/>
          <p:nvPr/>
        </p:nvSpPr>
        <p:spPr>
          <a:xfrm>
            <a:off x="0" y="4724400"/>
            <a:ext cx="9144000" cy="2246769"/>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sz="2800" b="1" dirty="0" smtClean="0">
                <a:solidFill>
                  <a:schemeClr val="accent6">
                    <a:lumMod val="75000"/>
                  </a:schemeClr>
                </a:solidFill>
              </a:rPr>
              <a:t>In case of ovarian abscess </a:t>
            </a:r>
            <a:r>
              <a:rPr lang="en-US" sz="2800" b="1" dirty="0" smtClean="0">
                <a:solidFill>
                  <a:schemeClr val="accent6">
                    <a:lumMod val="75000"/>
                  </a:schemeClr>
                </a:solidFill>
                <a:sym typeface="Wingdings" pitchFamily="2" charset="2"/>
              </a:rPr>
              <a:t> Admission and aggressive parenteral antibiotics   No response ? Go for drainage ( transvaginally or laparoscope ) </a:t>
            </a:r>
          </a:p>
          <a:p>
            <a:r>
              <a:rPr lang="en-US" sz="2800" b="1" dirty="0" smtClean="0">
                <a:solidFill>
                  <a:schemeClr val="accent6">
                    <a:lumMod val="75000"/>
                  </a:schemeClr>
                </a:solidFill>
                <a:sym typeface="Wingdings" pitchFamily="2" charset="2"/>
              </a:rPr>
              <a:t>&gt;40years and complete her family we can  remove the tubes and ovary </a:t>
            </a:r>
            <a:endParaRPr lang="ar-JO" sz="2800"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0" y="0"/>
            <a:ext cx="91440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sz="2000" b="1">
              <a:solidFill>
                <a:srgbClr val="000000"/>
              </a:solidFill>
              <a:latin typeface="Calibri" pitchFamily="34" charset="0"/>
              <a:cs typeface="Times New Roman" pitchFamily="18" charset="0"/>
            </a:endParaRPr>
          </a:p>
          <a:p>
            <a:endParaRPr lang="en-US" sz="2000" b="1">
              <a:solidFill>
                <a:srgbClr val="000000"/>
              </a:solidFill>
              <a:latin typeface="Calibri" pitchFamily="34" charset="0"/>
              <a:cs typeface="Times New Roman" pitchFamily="18" charset="0"/>
            </a:endParaRPr>
          </a:p>
          <a:p>
            <a:endParaRPr lang="en-US" sz="2000" b="1">
              <a:solidFill>
                <a:srgbClr val="000000"/>
              </a:solidFill>
              <a:latin typeface="Calibri" pitchFamily="34" charset="0"/>
              <a:cs typeface="Times New Roman" pitchFamily="18" charset="0"/>
            </a:endParaRPr>
          </a:p>
          <a:p>
            <a:endParaRPr lang="en-US" sz="2000" b="1">
              <a:solidFill>
                <a:srgbClr val="000000"/>
              </a:solidFill>
              <a:latin typeface="Calibri" pitchFamily="34" charset="0"/>
              <a:cs typeface="Times New Roman" pitchFamily="18" charset="0"/>
            </a:endParaRPr>
          </a:p>
          <a:p>
            <a:r>
              <a:rPr lang="en-US" sz="2000" b="1">
                <a:solidFill>
                  <a:srgbClr val="000000"/>
                </a:solidFill>
                <a:latin typeface="Calibri" pitchFamily="34" charset="0"/>
                <a:cs typeface="Times New Roman" pitchFamily="18" charset="0"/>
              </a:rPr>
              <a:t>MICROBIOLOGY</a:t>
            </a:r>
            <a:r>
              <a:rPr lang="en-US" sz="2000">
                <a:solidFill>
                  <a:srgbClr val="000000"/>
                </a:solidFill>
                <a:latin typeface="Calibri" pitchFamily="34" charset="0"/>
                <a:cs typeface="Times New Roman" pitchFamily="18" charset="0"/>
              </a:rPr>
              <a:t> :</a:t>
            </a:r>
          </a:p>
          <a:p>
            <a:endParaRPr lang="en-US" sz="2000">
              <a:solidFill>
                <a:srgbClr val="000000"/>
              </a:solidFill>
              <a:latin typeface="Calibri" pitchFamily="34" charset="0"/>
              <a:cs typeface="Times New Roman" pitchFamily="18" charset="0"/>
            </a:endParaRPr>
          </a:p>
          <a:p>
            <a:r>
              <a:rPr lang="en-US" sz="2000">
                <a:latin typeface="Calibri" pitchFamily="34" charset="0"/>
              </a:rPr>
              <a:t>Initiating pathogens in pelvic inflammatory disease include </a:t>
            </a:r>
            <a:r>
              <a:rPr lang="en-US" sz="2000">
                <a:solidFill>
                  <a:srgbClr val="FF0000"/>
                </a:solidFill>
                <a:latin typeface="Calibri" pitchFamily="34" charset="0"/>
              </a:rPr>
              <a:t>Neisseria gonorrhoeae </a:t>
            </a:r>
            <a:r>
              <a:rPr lang="en-US" sz="2000">
                <a:latin typeface="Calibri" pitchFamily="34" charset="0"/>
              </a:rPr>
              <a:t>and </a:t>
            </a:r>
            <a:r>
              <a:rPr lang="en-US" sz="2000">
                <a:solidFill>
                  <a:srgbClr val="FF0000"/>
                </a:solidFill>
                <a:latin typeface="Calibri" pitchFamily="34" charset="0"/>
              </a:rPr>
              <a:t>Chlamydia trachomatis </a:t>
            </a:r>
            <a:r>
              <a:rPr lang="en-US" sz="2000">
                <a:latin typeface="Calibri" pitchFamily="34" charset="0"/>
              </a:rPr>
              <a:t>account for an estimated </a:t>
            </a:r>
            <a:r>
              <a:rPr lang="en-US" sz="2000" b="1" u="sng">
                <a:latin typeface="Calibri" pitchFamily="34" charset="0"/>
              </a:rPr>
              <a:t>one-third</a:t>
            </a:r>
            <a:r>
              <a:rPr lang="en-US" sz="2000">
                <a:latin typeface="Calibri" pitchFamily="34" charset="0"/>
              </a:rPr>
              <a:t> of all cases of pelvic inflammatory disease, although in the majority of cases the etiology of PID is unknown.</a:t>
            </a:r>
          </a:p>
          <a:p>
            <a:endParaRPr lang="en-US" sz="2000">
              <a:latin typeface="Calibri" pitchFamily="34" charset="0"/>
            </a:endParaRPr>
          </a:p>
          <a:p>
            <a:r>
              <a:rPr lang="en-US" sz="2000">
                <a:latin typeface="Calibri" pitchFamily="34" charset="0"/>
              </a:rPr>
              <a:t>● </a:t>
            </a:r>
            <a:r>
              <a:rPr lang="en-US" sz="2800" b="1" u="sng">
                <a:latin typeface="Calibri" pitchFamily="34" charset="0"/>
              </a:rPr>
              <a:t>Mixed infection</a:t>
            </a:r>
            <a:r>
              <a:rPr lang="en-US" sz="2000">
                <a:latin typeface="Calibri" pitchFamily="34" charset="0"/>
              </a:rPr>
              <a:t> : Regardless of the initiating event, the microbiology of PID, </a:t>
            </a:r>
          </a:p>
          <a:p>
            <a:r>
              <a:rPr lang="en-US" sz="2000">
                <a:latin typeface="Calibri" pitchFamily="34" charset="0"/>
              </a:rPr>
              <a:t>                                                especially for clinical purposes, should be viewed and </a:t>
            </a:r>
          </a:p>
          <a:p>
            <a:r>
              <a:rPr lang="en-US" sz="2000">
                <a:latin typeface="Calibri" pitchFamily="34" charset="0"/>
              </a:rPr>
              <a:t>                                                treated as a mixed (facultative and anaerobic) polymicrobial </a:t>
            </a:r>
          </a:p>
          <a:p>
            <a:r>
              <a:rPr lang="en-US" sz="2000">
                <a:latin typeface="Calibri" pitchFamily="34" charset="0"/>
              </a:rPr>
              <a:t>                                                infection.</a:t>
            </a:r>
          </a:p>
          <a:p>
            <a:endParaRPr lang="en-US" sz="2000"/>
          </a:p>
        </p:txBody>
      </p:sp>
      <p:sp>
        <p:nvSpPr>
          <p:cNvPr id="2" name="مربع نص 1"/>
          <p:cNvSpPr txBox="1"/>
          <p:nvPr/>
        </p:nvSpPr>
        <p:spPr>
          <a:xfrm>
            <a:off x="1371600" y="304800"/>
            <a:ext cx="7239000" cy="584775"/>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sz="3200" b="1" dirty="0" smtClean="0">
                <a:solidFill>
                  <a:schemeClr val="accent6">
                    <a:lumMod val="75000"/>
                  </a:schemeClr>
                </a:solidFill>
              </a:rPr>
              <a:t>There is no isolated infection </a:t>
            </a:r>
            <a:endParaRPr lang="ar-JO" sz="3200"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0" y="0"/>
            <a:ext cx="9144000"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dirty="0">
                <a:latin typeface="Calibri" pitchFamily="34" charset="0"/>
              </a:rPr>
              <a:t>RISK FACTORS :</a:t>
            </a:r>
            <a:br>
              <a:rPr lang="en-US" sz="2000" b="1" dirty="0">
                <a:latin typeface="Calibri" pitchFamily="34" charset="0"/>
              </a:rPr>
            </a:br>
            <a:endParaRPr lang="en-US" sz="2000" b="1" dirty="0">
              <a:latin typeface="Calibri" pitchFamily="34" charset="0"/>
            </a:endParaRPr>
          </a:p>
          <a:p>
            <a:r>
              <a:rPr lang="en-US" sz="2800" b="1" dirty="0">
                <a:latin typeface="Calibri" pitchFamily="34" charset="0"/>
              </a:rPr>
              <a:t>PID is primarily a disease of sexually active women</a:t>
            </a:r>
          </a:p>
          <a:p>
            <a:r>
              <a:rPr lang="en-US" sz="2000" b="1" dirty="0" smtClean="0">
                <a:solidFill>
                  <a:srgbClr val="0070C0"/>
                </a:solidFill>
              </a:rPr>
              <a:t>1</a:t>
            </a:r>
            <a:r>
              <a:rPr lang="en-US" sz="2000" b="1" dirty="0">
                <a:solidFill>
                  <a:srgbClr val="0070C0"/>
                </a:solidFill>
              </a:rPr>
              <a:t>)</a:t>
            </a:r>
            <a:r>
              <a:rPr lang="en-US" sz="2000" dirty="0">
                <a:solidFill>
                  <a:srgbClr val="0070C0"/>
                </a:solidFill>
              </a:rPr>
              <a:t> </a:t>
            </a:r>
            <a:r>
              <a:rPr lang="en-US" sz="2400" b="1" u="sng" dirty="0">
                <a:solidFill>
                  <a:srgbClr val="0070C0"/>
                </a:solidFill>
              </a:rPr>
              <a:t>Multiple sex partners </a:t>
            </a:r>
            <a:r>
              <a:rPr lang="en-US" sz="2400" b="1" dirty="0">
                <a:solidFill>
                  <a:srgbClr val="0070C0"/>
                </a:solidFill>
              </a:rPr>
              <a:t>: </a:t>
            </a:r>
            <a:r>
              <a:rPr lang="en-US" dirty="0"/>
              <a:t>The most important risk </a:t>
            </a:r>
            <a:r>
              <a:rPr lang="en-US" dirty="0" smtClean="0"/>
              <a:t>factor </a:t>
            </a:r>
            <a:r>
              <a:rPr lang="en-US" b="1" dirty="0" smtClean="0">
                <a:solidFill>
                  <a:schemeClr val="accent6">
                    <a:lumMod val="75000"/>
                  </a:schemeClr>
                </a:solidFill>
              </a:rPr>
              <a:t>increase the risk 3.4 folds .</a:t>
            </a:r>
            <a:endParaRPr lang="en-US" b="1" dirty="0">
              <a:solidFill>
                <a:schemeClr val="accent6">
                  <a:lumMod val="75000"/>
                </a:schemeClr>
              </a:solidFill>
            </a:endParaRPr>
          </a:p>
          <a:p>
            <a:r>
              <a:rPr lang="en-US" b="1" dirty="0"/>
              <a:t>→ </a:t>
            </a:r>
            <a:r>
              <a:rPr lang="en-US" dirty="0"/>
              <a:t>Celibate women are not at risk for PID. </a:t>
            </a:r>
          </a:p>
          <a:p>
            <a:r>
              <a:rPr lang="en-US" b="1" dirty="0"/>
              <a:t>→</a:t>
            </a:r>
            <a:r>
              <a:rPr lang="en-US" dirty="0"/>
              <a:t> Women with longstanding monogamous relationships rarely develop PID.</a:t>
            </a:r>
          </a:p>
          <a:p>
            <a:endParaRPr lang="en-US" sz="2000" dirty="0"/>
          </a:p>
          <a:p>
            <a:r>
              <a:rPr lang="en-US" sz="2000" b="1" dirty="0"/>
              <a:t>2)</a:t>
            </a:r>
            <a:r>
              <a:rPr lang="en-US" sz="2000" dirty="0"/>
              <a:t> </a:t>
            </a:r>
            <a:r>
              <a:rPr lang="en-US" sz="2400" b="1" u="sng" dirty="0">
                <a:solidFill>
                  <a:srgbClr val="0070C0"/>
                </a:solidFill>
              </a:rPr>
              <a:t>Status of the partner</a:t>
            </a:r>
            <a:r>
              <a:rPr lang="en-US" sz="2400" dirty="0">
                <a:solidFill>
                  <a:srgbClr val="0070C0"/>
                </a:solidFill>
              </a:rPr>
              <a:t> : </a:t>
            </a:r>
            <a:r>
              <a:rPr lang="en-US" dirty="0"/>
              <a:t>Approximately one-third of men with </a:t>
            </a:r>
            <a:r>
              <a:rPr lang="en-US" dirty="0" err="1"/>
              <a:t>gonococcal</a:t>
            </a:r>
            <a:r>
              <a:rPr lang="en-US" dirty="0"/>
              <a:t> or </a:t>
            </a:r>
          </a:p>
          <a:p>
            <a:r>
              <a:rPr lang="en-US" dirty="0"/>
              <a:t>    chlamydial urethritis are asymptomatic. Having a </a:t>
            </a:r>
            <a:r>
              <a:rPr lang="en-US" dirty="0">
                <a:solidFill>
                  <a:srgbClr val="FF0000"/>
                </a:solidFill>
              </a:rPr>
              <a:t>symptomatic</a:t>
            </a:r>
            <a:r>
              <a:rPr lang="en-US" dirty="0"/>
              <a:t> (dysuria, urethral </a:t>
            </a:r>
          </a:p>
          <a:p>
            <a:r>
              <a:rPr lang="en-US" dirty="0"/>
              <a:t>    discharge) male partner greatly increases a woman's risk of PID. </a:t>
            </a:r>
          </a:p>
          <a:p>
            <a:endParaRPr lang="en-US" dirty="0"/>
          </a:p>
          <a:p>
            <a:r>
              <a:rPr lang="en-US" b="1" dirty="0"/>
              <a:t>3)</a:t>
            </a:r>
            <a:r>
              <a:rPr lang="en-US" dirty="0"/>
              <a:t> </a:t>
            </a:r>
            <a:r>
              <a:rPr lang="en-US" sz="2400" b="1" u="sng" dirty="0">
                <a:solidFill>
                  <a:srgbClr val="0070C0"/>
                </a:solidFill>
              </a:rPr>
              <a:t>Age</a:t>
            </a:r>
            <a:r>
              <a:rPr lang="en-US" sz="2400" dirty="0">
                <a:solidFill>
                  <a:srgbClr val="0070C0"/>
                </a:solidFill>
              </a:rPr>
              <a:t>: </a:t>
            </a:r>
            <a:r>
              <a:rPr lang="en-US" dirty="0"/>
              <a:t>PID occurs in highest frequency among those </a:t>
            </a:r>
            <a:r>
              <a:rPr lang="en-US" dirty="0">
                <a:solidFill>
                  <a:srgbClr val="FF0000"/>
                </a:solidFill>
              </a:rPr>
              <a:t>15 to 25 years of age</a:t>
            </a:r>
            <a:r>
              <a:rPr lang="en-US" dirty="0"/>
              <a:t>; the </a:t>
            </a:r>
          </a:p>
          <a:p>
            <a:r>
              <a:rPr lang="en-US" dirty="0"/>
              <a:t>    incidence in women older than the age of 35 is only one-seventh that in younger </a:t>
            </a:r>
          </a:p>
          <a:p>
            <a:r>
              <a:rPr lang="en-US" dirty="0"/>
              <a:t>    women. </a:t>
            </a:r>
          </a:p>
          <a:p>
            <a:endParaRPr lang="en-US" sz="2000" dirty="0"/>
          </a:p>
          <a:p>
            <a:r>
              <a:rPr lang="en-US" sz="2000" b="1" dirty="0"/>
              <a:t>4)</a:t>
            </a:r>
            <a:r>
              <a:rPr lang="en-US" sz="2000" dirty="0"/>
              <a:t> </a:t>
            </a:r>
            <a:r>
              <a:rPr lang="en-US" sz="2400" b="1" u="sng" dirty="0">
                <a:solidFill>
                  <a:srgbClr val="0070C0"/>
                </a:solidFill>
              </a:rPr>
              <a:t>Previous PID</a:t>
            </a:r>
            <a:r>
              <a:rPr lang="en-US" sz="2400" dirty="0">
                <a:solidFill>
                  <a:srgbClr val="0070C0"/>
                </a:solidFill>
              </a:rPr>
              <a:t>: </a:t>
            </a:r>
            <a:r>
              <a:rPr lang="en-US" dirty="0"/>
              <a:t>approximately one in four women with PID will suffer recurrence. </a:t>
            </a:r>
          </a:p>
          <a:p>
            <a:endParaRPr lang="en-US"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0" y="-799918"/>
            <a:ext cx="9144000" cy="7448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sz="2000" b="1" dirty="0">
              <a:latin typeface="Calibri" pitchFamily="34" charset="0"/>
            </a:endParaRPr>
          </a:p>
          <a:p>
            <a:endParaRPr lang="en-US" sz="2000" b="1" dirty="0">
              <a:latin typeface="Calibri" pitchFamily="34" charset="0"/>
            </a:endParaRPr>
          </a:p>
          <a:p>
            <a:r>
              <a:rPr lang="en-US" sz="2000" b="1" dirty="0">
                <a:latin typeface="Calibri" pitchFamily="34" charset="0"/>
              </a:rPr>
              <a:t>5</a:t>
            </a:r>
            <a:r>
              <a:rPr lang="en-US" sz="2000" b="1" dirty="0"/>
              <a:t>)</a:t>
            </a:r>
            <a:r>
              <a:rPr lang="en-US" sz="2000" dirty="0"/>
              <a:t> </a:t>
            </a:r>
            <a:r>
              <a:rPr lang="en-US" sz="2400" b="1" dirty="0">
                <a:solidFill>
                  <a:srgbClr val="0070C0"/>
                </a:solidFill>
              </a:rPr>
              <a:t>Contraceptive method :</a:t>
            </a:r>
          </a:p>
          <a:p>
            <a:endParaRPr lang="en-US" sz="2000" b="1" dirty="0"/>
          </a:p>
          <a:p>
            <a:r>
              <a:rPr lang="en-US" sz="2000" b="1" dirty="0"/>
              <a:t>● </a:t>
            </a:r>
            <a:r>
              <a:rPr lang="en-US" sz="2000" b="1" dirty="0">
                <a:solidFill>
                  <a:srgbClr val="FF0000"/>
                </a:solidFill>
              </a:rPr>
              <a:t>Barrier contraception</a:t>
            </a:r>
            <a:r>
              <a:rPr lang="en-US" sz="2000" dirty="0">
                <a:solidFill>
                  <a:srgbClr val="FF0000"/>
                </a:solidFill>
              </a:rPr>
              <a:t> : </a:t>
            </a:r>
            <a:r>
              <a:rPr lang="en-US" dirty="0"/>
              <a:t>protects against PID. Condoms are the most effective, </a:t>
            </a:r>
          </a:p>
          <a:p>
            <a:r>
              <a:rPr lang="en-US" dirty="0"/>
              <a:t>    preventing 50 % of endocervical </a:t>
            </a:r>
            <a:r>
              <a:rPr lang="en-US" dirty="0" err="1"/>
              <a:t>gonococcal</a:t>
            </a:r>
            <a:r>
              <a:rPr lang="en-US" dirty="0"/>
              <a:t> and chlamydial infections.</a:t>
            </a:r>
          </a:p>
          <a:p>
            <a:endParaRPr lang="en-US" sz="2000" dirty="0"/>
          </a:p>
          <a:p>
            <a:r>
              <a:rPr lang="en-US" sz="2000" b="1" dirty="0"/>
              <a:t>● </a:t>
            </a:r>
            <a:r>
              <a:rPr lang="en-US" sz="2000" b="1" dirty="0">
                <a:solidFill>
                  <a:srgbClr val="FF0000"/>
                </a:solidFill>
              </a:rPr>
              <a:t>Oral contraceptives</a:t>
            </a:r>
            <a:r>
              <a:rPr lang="en-US" sz="2000" dirty="0" smtClean="0">
                <a:solidFill>
                  <a:srgbClr val="FF0000"/>
                </a:solidFill>
              </a:rPr>
              <a:t>: </a:t>
            </a:r>
            <a:r>
              <a:rPr lang="en-US" sz="2000" b="1" dirty="0" smtClean="0">
                <a:solidFill>
                  <a:schemeClr val="accent6">
                    <a:lumMod val="75000"/>
                  </a:schemeClr>
                </a:solidFill>
              </a:rPr>
              <a:t>( COCP , continuous ( no pill free period )) </a:t>
            </a:r>
          </a:p>
          <a:p>
            <a:r>
              <a:rPr lang="en-US" u="sng" dirty="0" smtClean="0"/>
              <a:t>associated </a:t>
            </a:r>
            <a:r>
              <a:rPr lang="en-US" u="sng" dirty="0"/>
              <a:t>with increased risk of subclinical PID</a:t>
            </a:r>
            <a:r>
              <a:rPr lang="en-US" dirty="0" smtClean="0"/>
              <a:t>. </a:t>
            </a:r>
            <a:r>
              <a:rPr lang="en-US" b="1" dirty="0" smtClean="0">
                <a:solidFill>
                  <a:schemeClr val="accent6">
                    <a:lumMod val="75000"/>
                  </a:schemeClr>
                </a:solidFill>
              </a:rPr>
              <a:t>So come with long term complications</a:t>
            </a:r>
          </a:p>
          <a:p>
            <a:r>
              <a:rPr lang="en-US" b="1" dirty="0" smtClean="0">
                <a:solidFill>
                  <a:schemeClr val="accent6">
                    <a:lumMod val="75000"/>
                  </a:schemeClr>
                </a:solidFill>
              </a:rPr>
              <a:t>-might protect but not complete protection , it makes the bleeding lighter , so the period of this mucous well be short , with less contractions so the ascending motility will be decreased .   </a:t>
            </a:r>
            <a:endParaRPr lang="en-US" b="1" dirty="0">
              <a:solidFill>
                <a:schemeClr val="accent6">
                  <a:lumMod val="75000"/>
                </a:schemeClr>
              </a:solidFill>
            </a:endParaRPr>
          </a:p>
          <a:p>
            <a:r>
              <a:rPr lang="en-US" sz="2000" b="1" dirty="0" smtClean="0"/>
              <a:t>● </a:t>
            </a:r>
            <a:r>
              <a:rPr lang="en-US" sz="2000" b="1" dirty="0">
                <a:solidFill>
                  <a:srgbClr val="FF0000"/>
                </a:solidFill>
              </a:rPr>
              <a:t>Intrauterine </a:t>
            </a:r>
            <a:r>
              <a:rPr lang="en-US" sz="2000" b="1" dirty="0" smtClean="0">
                <a:solidFill>
                  <a:srgbClr val="FF0000"/>
                </a:solidFill>
              </a:rPr>
              <a:t>device ( </a:t>
            </a:r>
            <a:r>
              <a:rPr lang="en-US" sz="2000" b="1" dirty="0" smtClean="0">
                <a:solidFill>
                  <a:schemeClr val="accent6">
                    <a:lumMod val="75000"/>
                  </a:schemeClr>
                </a:solidFill>
              </a:rPr>
              <a:t>office procedure </a:t>
            </a:r>
            <a:r>
              <a:rPr lang="en-US" sz="2000" b="1" dirty="0" smtClean="0">
                <a:solidFill>
                  <a:srgbClr val="FF0000"/>
                </a:solidFill>
              </a:rPr>
              <a:t>) </a:t>
            </a:r>
            <a:r>
              <a:rPr lang="en-US" sz="2000" b="1" dirty="0">
                <a:solidFill>
                  <a:srgbClr val="FF0000"/>
                </a:solidFill>
              </a:rPr>
              <a:t>and tubal ligation</a:t>
            </a:r>
            <a:r>
              <a:rPr lang="en-US" sz="2000" dirty="0">
                <a:solidFill>
                  <a:srgbClr val="FF0000"/>
                </a:solidFill>
              </a:rPr>
              <a:t>: </a:t>
            </a:r>
            <a:r>
              <a:rPr lang="en-US" dirty="0"/>
              <a:t>Modern intrauterine devices cause little,</a:t>
            </a:r>
          </a:p>
          <a:p>
            <a:r>
              <a:rPr lang="en-US" dirty="0"/>
              <a:t>    if any, increased risk for PID. The risk of PID is primarily limited to the </a:t>
            </a:r>
            <a:r>
              <a:rPr lang="en-US" dirty="0">
                <a:solidFill>
                  <a:srgbClr val="FF0000"/>
                </a:solidFill>
              </a:rPr>
              <a:t>first three </a:t>
            </a:r>
          </a:p>
          <a:p>
            <a:r>
              <a:rPr lang="en-US" dirty="0">
                <a:solidFill>
                  <a:srgbClr val="FF0000"/>
                </a:solidFill>
              </a:rPr>
              <a:t>    weeks after IUD insertion </a:t>
            </a:r>
            <a:r>
              <a:rPr lang="en-US" dirty="0"/>
              <a:t>and is uncommon thereafter</a:t>
            </a:r>
            <a:r>
              <a:rPr lang="en-US" dirty="0" smtClean="0"/>
              <a:t>.</a:t>
            </a:r>
          </a:p>
          <a:p>
            <a:r>
              <a:rPr lang="en-US" b="1" dirty="0" smtClean="0">
                <a:solidFill>
                  <a:schemeClr val="accent6">
                    <a:lumMod val="75000"/>
                  </a:schemeClr>
                </a:solidFill>
              </a:rPr>
              <a:t>In first month we give antibiotic if it persistent we have to change the contraception method  </a:t>
            </a:r>
            <a:endParaRPr lang="en-US" b="1" dirty="0">
              <a:solidFill>
                <a:schemeClr val="accent6">
                  <a:lumMod val="75000"/>
                </a:schemeClr>
              </a:solidFill>
            </a:endParaRPr>
          </a:p>
          <a:p>
            <a:r>
              <a:rPr lang="en-US" sz="2000" b="1" dirty="0"/>
              <a:t>→</a:t>
            </a:r>
            <a:r>
              <a:rPr lang="en-US" sz="2000" dirty="0"/>
              <a:t> Long-term indwelling IUDs have been associated with pelvic </a:t>
            </a:r>
            <a:r>
              <a:rPr lang="en-US" sz="2000" dirty="0" err="1"/>
              <a:t>actinomycosis</a:t>
            </a:r>
            <a:r>
              <a:rPr lang="en-US" sz="2000" dirty="0"/>
              <a:t>,</a:t>
            </a:r>
          </a:p>
          <a:p>
            <a:r>
              <a:rPr lang="en-US" sz="2000" dirty="0"/>
              <a:t>    </a:t>
            </a:r>
            <a:r>
              <a:rPr lang="en-US" sz="1600" dirty="0"/>
              <a:t>a rare disease that can present as a pelvic mass with weight loss and constitutional symptoms.</a:t>
            </a:r>
            <a:r>
              <a:rPr lang="en-US" sz="2000" dirty="0"/>
              <a:t> </a:t>
            </a:r>
            <a:endParaRPr lang="ar-JO" sz="2000" dirty="0"/>
          </a:p>
          <a:p>
            <a:endParaRPr lang="en-US" sz="2000" dirty="0">
              <a:solidFill>
                <a:srgbClr val="000000"/>
              </a:solidFill>
              <a:cs typeface="Times New Roman" pitchFamily="18" charset="0"/>
            </a:endParaRPr>
          </a:p>
          <a:p>
            <a:r>
              <a:rPr lang="en-US" sz="2000" dirty="0">
                <a:solidFill>
                  <a:srgbClr val="000000"/>
                </a:solidFill>
                <a:cs typeface="Times New Roman" pitchFamily="18" charset="0"/>
              </a:rPr>
              <a:t>● </a:t>
            </a:r>
            <a:r>
              <a:rPr lang="en-US" sz="2000" b="1" dirty="0">
                <a:solidFill>
                  <a:srgbClr val="FF0000"/>
                </a:solidFill>
                <a:cs typeface="Times New Roman" pitchFamily="18" charset="0"/>
              </a:rPr>
              <a:t>Progestin-based contraceptives: </a:t>
            </a:r>
            <a:r>
              <a:rPr lang="en-US" dirty="0">
                <a:solidFill>
                  <a:srgbClr val="000000"/>
                </a:solidFill>
                <a:cs typeface="Times New Roman" pitchFamily="18" charset="0"/>
              </a:rPr>
              <a:t>may decrease the risk of PID because progestin </a:t>
            </a:r>
            <a:r>
              <a:rPr lang="en-US" dirty="0" smtClean="0">
                <a:solidFill>
                  <a:srgbClr val="000000"/>
                </a:solidFill>
                <a:cs typeface="Times New Roman" pitchFamily="18" charset="0"/>
              </a:rPr>
              <a:t> thickens </a:t>
            </a:r>
            <a:r>
              <a:rPr lang="en-US" dirty="0">
                <a:solidFill>
                  <a:srgbClr val="000000"/>
                </a:solidFill>
                <a:cs typeface="Times New Roman" pitchFamily="18" charset="0"/>
              </a:rPr>
              <a:t>cervical mucus, thereby possibly providing an enhanced barrier against </a:t>
            </a:r>
            <a:r>
              <a:rPr lang="en-US" dirty="0" smtClean="0">
                <a:solidFill>
                  <a:srgbClr val="000000"/>
                </a:solidFill>
                <a:cs typeface="Times New Roman" pitchFamily="18" charset="0"/>
              </a:rPr>
              <a:t>ascending </a:t>
            </a:r>
            <a:r>
              <a:rPr lang="en-US" dirty="0">
                <a:solidFill>
                  <a:srgbClr val="000000"/>
                </a:solidFill>
                <a:cs typeface="Times New Roman" pitchFamily="18" charset="0"/>
              </a:rPr>
              <a:t>infection.</a:t>
            </a:r>
            <a:endParaRPr lang="en-US" dirty="0"/>
          </a:p>
        </p:txBody>
      </p:sp>
      <p:pic>
        <p:nvPicPr>
          <p:cNvPr id="3" name="Picture 2" descr="untitle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52260" y="0"/>
            <a:ext cx="24765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20208 -0.08879 L -0.74375 -0.09989 " pathEditMode="relative" rAng="0" ptsTypes="AA">
                                      <p:cBhvr>
                                        <p:cTn id="6" dur="2000" fill="hold"/>
                                        <p:tgtEl>
                                          <p:spTgt spid="3"/>
                                        </p:tgtEl>
                                        <p:attrNameLst>
                                          <p:attrName>ppt_x</p:attrName>
                                          <p:attrName>ppt_y</p:attrName>
                                        </p:attrNameLst>
                                      </p:cBhvr>
                                      <p:rCtr x="-27083" y="-555"/>
                                    </p:animMotion>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0" y="0"/>
            <a:ext cx="91440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dirty="0" smtClean="0"/>
              <a:t>6</a:t>
            </a:r>
            <a:r>
              <a:rPr lang="en-US" sz="2000" b="1" dirty="0"/>
              <a:t>) </a:t>
            </a:r>
            <a:r>
              <a:rPr lang="en-US" sz="2000" b="1" u="sng" dirty="0">
                <a:solidFill>
                  <a:srgbClr val="0070C0"/>
                </a:solidFill>
              </a:rPr>
              <a:t>Bacterial </a:t>
            </a:r>
            <a:r>
              <a:rPr lang="en-US" sz="2000" b="1" u="sng" dirty="0" err="1">
                <a:solidFill>
                  <a:srgbClr val="0070C0"/>
                </a:solidFill>
              </a:rPr>
              <a:t>vaginosis</a:t>
            </a:r>
            <a:r>
              <a:rPr lang="en-US" sz="2000" b="1" u="sng" dirty="0">
                <a:solidFill>
                  <a:srgbClr val="0070C0"/>
                </a:solidFill>
              </a:rPr>
              <a:t> </a:t>
            </a:r>
            <a:r>
              <a:rPr lang="en-US" sz="2000" dirty="0">
                <a:solidFill>
                  <a:srgbClr val="0070C0"/>
                </a:solidFill>
              </a:rPr>
              <a:t>: </a:t>
            </a:r>
            <a:r>
              <a:rPr lang="en-US" sz="2000" dirty="0"/>
              <a:t>is more common among women with PID</a:t>
            </a:r>
            <a:r>
              <a:rPr lang="en-US" sz="2000" dirty="0" smtClean="0"/>
              <a:t>.</a:t>
            </a:r>
          </a:p>
          <a:p>
            <a:r>
              <a:rPr lang="en-US" sz="2000" dirty="0" smtClean="0"/>
              <a:t>Alt</a:t>
            </a:r>
            <a:r>
              <a:rPr lang="en-US" sz="2000" b="1" dirty="0" smtClean="0">
                <a:solidFill>
                  <a:schemeClr val="accent6">
                    <a:lumMod val="75000"/>
                  </a:schemeClr>
                </a:solidFill>
              </a:rPr>
              <a:t>eration of normal flora </a:t>
            </a:r>
          </a:p>
          <a:p>
            <a:r>
              <a:rPr lang="en-US" sz="2000" b="1" dirty="0" smtClean="0">
                <a:solidFill>
                  <a:schemeClr val="accent6">
                    <a:lumMod val="75000"/>
                  </a:schemeClr>
                </a:solidFill>
              </a:rPr>
              <a:t>Not increase  the risk ,just associate with PID,</a:t>
            </a:r>
            <a:endParaRPr lang="en-US" sz="2000" b="1" dirty="0">
              <a:solidFill>
                <a:schemeClr val="accent6">
                  <a:lumMod val="75000"/>
                </a:schemeClr>
              </a:solidFill>
            </a:endParaRPr>
          </a:p>
          <a:p>
            <a:endParaRPr lang="en-US" sz="2000" dirty="0"/>
          </a:p>
          <a:p>
            <a:r>
              <a:rPr lang="en-US" sz="2000" b="1" dirty="0"/>
              <a:t>7) </a:t>
            </a:r>
            <a:r>
              <a:rPr lang="en-US" sz="2000" b="1" u="sng" dirty="0">
                <a:solidFill>
                  <a:srgbClr val="0070C0"/>
                </a:solidFill>
              </a:rPr>
              <a:t>Sex during menses.</a:t>
            </a:r>
          </a:p>
          <a:p>
            <a:endParaRPr lang="en-US" sz="2000" dirty="0"/>
          </a:p>
          <a:p>
            <a:r>
              <a:rPr lang="en-US" sz="2000" b="1" dirty="0"/>
              <a:t>8)</a:t>
            </a:r>
            <a:r>
              <a:rPr lang="en-US" sz="2000" dirty="0"/>
              <a:t> </a:t>
            </a:r>
            <a:r>
              <a:rPr lang="en-US" sz="2000" b="1" u="sng" dirty="0">
                <a:solidFill>
                  <a:srgbClr val="0070C0"/>
                </a:solidFill>
              </a:rPr>
              <a:t>Vaginal douching</a:t>
            </a:r>
            <a:r>
              <a:rPr lang="en-US" sz="2000" b="1" u="sng" dirty="0" smtClean="0">
                <a:solidFill>
                  <a:srgbClr val="0070C0"/>
                </a:solidFill>
              </a:rPr>
              <a:t>. WHY ? :</a:t>
            </a:r>
          </a:p>
          <a:p>
            <a:r>
              <a:rPr lang="en-US" sz="2000" b="1" dirty="0" smtClean="0">
                <a:solidFill>
                  <a:schemeClr val="accent6">
                    <a:lumMod val="75000"/>
                  </a:schemeClr>
                </a:solidFill>
              </a:rPr>
              <a:t>1-Douching the micro-organisms upward </a:t>
            </a:r>
          </a:p>
          <a:p>
            <a:r>
              <a:rPr lang="en-US" sz="2000" b="1" dirty="0" smtClean="0">
                <a:solidFill>
                  <a:schemeClr val="accent6">
                    <a:lumMod val="75000"/>
                  </a:schemeClr>
                </a:solidFill>
              </a:rPr>
              <a:t>2-change ph.</a:t>
            </a:r>
          </a:p>
          <a:p>
            <a:r>
              <a:rPr lang="en-US" sz="2000" b="1" dirty="0" smtClean="0">
                <a:solidFill>
                  <a:schemeClr val="accent6">
                    <a:lumMod val="75000"/>
                  </a:schemeClr>
                </a:solidFill>
              </a:rPr>
              <a:t>3-mask the most important symptom ( vaginal discharge )</a:t>
            </a:r>
            <a:endParaRPr lang="en-US" sz="2000" b="1" dirty="0">
              <a:solidFill>
                <a:schemeClr val="accent6">
                  <a:lumMod val="75000"/>
                </a:schemeClr>
              </a:solidFill>
            </a:endParaRPr>
          </a:p>
        </p:txBody>
      </p:sp>
      <p:pic>
        <p:nvPicPr>
          <p:cNvPr id="4" name="Picture 3" descr="Pictur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838200"/>
            <a:ext cx="2286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مربع نص 1"/>
          <p:cNvSpPr txBox="1"/>
          <p:nvPr/>
        </p:nvSpPr>
        <p:spPr>
          <a:xfrm>
            <a:off x="0" y="3657600"/>
            <a:ext cx="9144000" cy="1200329"/>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r>
              <a:rPr lang="en-US" sz="2400" b="1" dirty="0" smtClean="0">
                <a:solidFill>
                  <a:schemeClr val="accent6">
                    <a:lumMod val="75000"/>
                  </a:schemeClr>
                </a:solidFill>
              </a:rPr>
              <a:t>Tubal ligation :  so we have two segments : </a:t>
            </a:r>
          </a:p>
          <a:p>
            <a:r>
              <a:rPr lang="en-US" sz="2400" b="1" dirty="0" smtClean="0">
                <a:solidFill>
                  <a:schemeClr val="accent6">
                    <a:lumMod val="75000"/>
                  </a:schemeClr>
                </a:solidFill>
              </a:rPr>
              <a:t>Distal one : no access to fallopian tube so decrease the risk </a:t>
            </a:r>
          </a:p>
          <a:p>
            <a:r>
              <a:rPr lang="en-US" sz="2400" b="1" dirty="0" smtClean="0">
                <a:solidFill>
                  <a:schemeClr val="accent6">
                    <a:lumMod val="75000"/>
                  </a:schemeClr>
                </a:solidFill>
              </a:rPr>
              <a:t>The second one : proximal to tube so the incidence same </a:t>
            </a:r>
            <a:endParaRPr lang="ar-JO" sz="2400" b="1" dirty="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15833 -0.09434 L -0.7 -0.10543 " pathEditMode="relative" rAng="0" ptsTypes="AA">
                                      <p:cBhvr>
                                        <p:cTn id="6" dur="2000" fill="hold"/>
                                        <p:tgtEl>
                                          <p:spTgt spid="4"/>
                                        </p:tgtEl>
                                        <p:attrNameLst>
                                          <p:attrName>ppt_x</p:attrName>
                                          <p:attrName>ppt_y</p:attrName>
                                        </p:attrNameLst>
                                      </p:cBhvr>
                                      <p:rCtr x="-27083" y="-5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155531"/>
          </a:xfrm>
          <a:prstGeom prst="rect">
            <a:avLst/>
          </a:prstGeom>
          <a:noFill/>
        </p:spPr>
        <p:txBody>
          <a:bodyPr rtlCol="1">
            <a:spAutoFit/>
          </a:bodyPr>
          <a:lstStyle/>
          <a:p>
            <a:pPr fontAlgn="auto">
              <a:spcBef>
                <a:spcPts val="0"/>
              </a:spcBef>
              <a:spcAft>
                <a:spcPts val="0"/>
              </a:spcAft>
              <a:defRPr/>
            </a:pPr>
            <a:r>
              <a:rPr lang="en-US" dirty="0">
                <a:latin typeface="+mn-lt"/>
                <a:cs typeface="+mn-cs"/>
              </a:rPr>
              <a:t>CLINICAL FEATURES :</a:t>
            </a:r>
            <a:br>
              <a:rPr lang="en-US" dirty="0">
                <a:latin typeface="+mn-lt"/>
                <a:cs typeface="+mn-cs"/>
              </a:rPr>
            </a:br>
            <a:r>
              <a:rPr lang="en-US" sz="2000" dirty="0" smtClean="0">
                <a:latin typeface="+mn-lt"/>
                <a:cs typeface="+mn-cs"/>
              </a:rPr>
              <a:t>1</a:t>
            </a:r>
            <a:r>
              <a:rPr lang="en-US" sz="2000" dirty="0"/>
              <a:t>) </a:t>
            </a:r>
            <a:r>
              <a:rPr lang="en-US" sz="2000" dirty="0">
                <a:solidFill>
                  <a:srgbClr val="FF0000"/>
                </a:solidFill>
              </a:rPr>
              <a:t>Lower abdominal pain </a:t>
            </a:r>
            <a:r>
              <a:rPr lang="en-US" sz="2000" dirty="0"/>
              <a:t>: </a:t>
            </a:r>
            <a:r>
              <a:rPr lang="en-US" sz="1600" dirty="0"/>
              <a:t>Is the cardinal presenting symptom in women with PID</a:t>
            </a:r>
          </a:p>
          <a:p>
            <a:pPr marL="342900" indent="-342900" fontAlgn="auto">
              <a:spcBef>
                <a:spcPts val="0"/>
              </a:spcBef>
              <a:spcAft>
                <a:spcPts val="0"/>
              </a:spcAft>
              <a:defRPr/>
            </a:pPr>
            <a:r>
              <a:rPr lang="en-US" sz="1600" dirty="0"/>
              <a:t>● The onset of pain during or shortly after menses is particularly suggestive</a:t>
            </a:r>
            <a:r>
              <a:rPr lang="en-US" sz="1600" dirty="0" smtClean="0"/>
              <a:t>. </a:t>
            </a:r>
            <a:r>
              <a:rPr lang="en-US" sz="1600" b="1" dirty="0" smtClean="0">
                <a:solidFill>
                  <a:schemeClr val="accent6">
                    <a:lumMod val="75000"/>
                  </a:schemeClr>
                </a:solidFill>
                <a:sym typeface="Wingdings" pitchFamily="2" charset="2"/>
              </a:rPr>
              <a:t> congestive secondary dysmenorrhea . </a:t>
            </a:r>
            <a:endParaRPr lang="en-US" sz="1600" b="1" dirty="0">
              <a:solidFill>
                <a:schemeClr val="accent6">
                  <a:lumMod val="75000"/>
                </a:schemeClr>
              </a:solidFill>
            </a:endParaRPr>
          </a:p>
          <a:p>
            <a:pPr marL="342900" indent="-342900" fontAlgn="auto">
              <a:spcBef>
                <a:spcPts val="0"/>
              </a:spcBef>
              <a:spcAft>
                <a:spcPts val="0"/>
              </a:spcAft>
              <a:defRPr/>
            </a:pPr>
            <a:r>
              <a:rPr lang="en-US" sz="1600" dirty="0"/>
              <a:t>● Usually bilateral and rarely of more than two weeks' duration</a:t>
            </a:r>
            <a:r>
              <a:rPr lang="en-US" sz="1600" dirty="0" smtClean="0"/>
              <a:t>. </a:t>
            </a:r>
            <a:r>
              <a:rPr lang="en-US" sz="1600" b="1" dirty="0" smtClean="0">
                <a:solidFill>
                  <a:schemeClr val="accent6">
                    <a:lumMod val="75000"/>
                  </a:schemeClr>
                </a:solidFill>
              </a:rPr>
              <a:t>ACUTE </a:t>
            </a:r>
          </a:p>
          <a:p>
            <a:pPr marL="342900" indent="-342900" fontAlgn="auto">
              <a:spcBef>
                <a:spcPts val="0"/>
              </a:spcBef>
              <a:spcAft>
                <a:spcPts val="0"/>
              </a:spcAft>
              <a:defRPr/>
            </a:pPr>
            <a:r>
              <a:rPr lang="en-US" sz="1600" dirty="0"/>
              <a:t> </a:t>
            </a:r>
            <a:r>
              <a:rPr lang="en-US" sz="1600" b="1" dirty="0" smtClean="0">
                <a:solidFill>
                  <a:schemeClr val="accent6">
                    <a:lumMod val="75000"/>
                  </a:schemeClr>
                </a:solidFill>
              </a:rPr>
              <a:t>below the umblicus </a:t>
            </a:r>
            <a:endParaRPr lang="en-US" sz="1600" b="1" dirty="0">
              <a:solidFill>
                <a:schemeClr val="accent6">
                  <a:lumMod val="75000"/>
                </a:schemeClr>
              </a:solidFill>
            </a:endParaRPr>
          </a:p>
          <a:p>
            <a:pPr marL="342900" indent="-342900" fontAlgn="auto">
              <a:spcBef>
                <a:spcPts val="0"/>
              </a:spcBef>
              <a:spcAft>
                <a:spcPts val="0"/>
              </a:spcAft>
              <a:defRPr/>
            </a:pPr>
            <a:endParaRPr lang="en-US" sz="2000" dirty="0"/>
          </a:p>
          <a:p>
            <a:pPr marL="342900" indent="-342900" fontAlgn="auto">
              <a:spcBef>
                <a:spcPts val="0"/>
              </a:spcBef>
              <a:spcAft>
                <a:spcPts val="0"/>
              </a:spcAft>
              <a:defRPr/>
            </a:pPr>
            <a:r>
              <a:rPr lang="en-US" sz="2000" dirty="0"/>
              <a:t>2) </a:t>
            </a:r>
            <a:r>
              <a:rPr lang="en-US" sz="2000" u="sng" dirty="0">
                <a:solidFill>
                  <a:srgbClr val="FF0000"/>
                </a:solidFill>
              </a:rPr>
              <a:t>Abnormal uterine </a:t>
            </a:r>
            <a:r>
              <a:rPr lang="en-US" sz="2000" dirty="0">
                <a:solidFill>
                  <a:srgbClr val="FF0000"/>
                </a:solidFill>
              </a:rPr>
              <a:t>bleeding: </a:t>
            </a:r>
            <a:r>
              <a:rPr lang="en-US" sz="1600" dirty="0"/>
              <a:t>occurs in one-third or more of patients with PID</a:t>
            </a:r>
            <a:r>
              <a:rPr lang="en-US" sz="2000" dirty="0"/>
              <a:t>.</a:t>
            </a:r>
          </a:p>
          <a:p>
            <a:pPr marL="342900" indent="-342900" fontAlgn="auto">
              <a:spcBef>
                <a:spcPts val="0"/>
              </a:spcBef>
              <a:spcAft>
                <a:spcPts val="0"/>
              </a:spcAft>
              <a:defRPr/>
            </a:pPr>
            <a:r>
              <a:rPr lang="en-US" sz="2000" b="1" dirty="0" smtClean="0">
                <a:solidFill>
                  <a:schemeClr val="accent6">
                    <a:lumMod val="75000"/>
                  </a:schemeClr>
                </a:solidFill>
              </a:rPr>
              <a:t>And Dyspareunia (deep after penetration , superficial )  </a:t>
            </a:r>
            <a:endParaRPr lang="en-US" sz="2000" b="1" dirty="0">
              <a:solidFill>
                <a:schemeClr val="accent6">
                  <a:lumMod val="75000"/>
                </a:schemeClr>
              </a:solidFill>
            </a:endParaRPr>
          </a:p>
          <a:p>
            <a:pPr marL="342900" indent="-342900" fontAlgn="auto">
              <a:spcBef>
                <a:spcPts val="0"/>
              </a:spcBef>
              <a:spcAft>
                <a:spcPts val="0"/>
              </a:spcAft>
              <a:defRPr/>
            </a:pPr>
            <a:r>
              <a:rPr lang="en-US" sz="2000" dirty="0"/>
              <a:t>3)</a:t>
            </a:r>
            <a:r>
              <a:rPr lang="en-US" sz="2000" dirty="0">
                <a:solidFill>
                  <a:srgbClr val="FF0000"/>
                </a:solidFill>
              </a:rPr>
              <a:t> On physical examination : </a:t>
            </a:r>
          </a:p>
          <a:p>
            <a:pPr marL="342900" indent="-342900" fontAlgn="auto">
              <a:spcBef>
                <a:spcPts val="0"/>
              </a:spcBef>
              <a:spcAft>
                <a:spcPts val="0"/>
              </a:spcAft>
              <a:defRPr/>
            </a:pPr>
            <a:r>
              <a:rPr lang="en-US" sz="2000" dirty="0"/>
              <a:t>● </a:t>
            </a:r>
            <a:r>
              <a:rPr lang="en-US" u="sng" dirty="0">
                <a:solidFill>
                  <a:srgbClr val="0070C0"/>
                </a:solidFill>
              </a:rPr>
              <a:t>Fever</a:t>
            </a:r>
            <a:r>
              <a:rPr lang="en-US" dirty="0">
                <a:solidFill>
                  <a:srgbClr val="0070C0"/>
                </a:solidFill>
              </a:rPr>
              <a:t> : </a:t>
            </a:r>
            <a:r>
              <a:rPr lang="en-US" dirty="0"/>
              <a:t>about one-half of patients</a:t>
            </a:r>
            <a:r>
              <a:rPr lang="en-US" dirty="0" smtClean="0"/>
              <a:t>.&gt;38.3</a:t>
            </a:r>
            <a:endParaRPr lang="en-US" dirty="0"/>
          </a:p>
          <a:p>
            <a:pPr marL="342900" indent="-342900" fontAlgn="auto">
              <a:spcBef>
                <a:spcPts val="0"/>
              </a:spcBef>
              <a:spcAft>
                <a:spcPts val="0"/>
              </a:spcAft>
              <a:defRPr/>
            </a:pPr>
            <a:endParaRPr lang="en-US" sz="2000" dirty="0"/>
          </a:p>
          <a:p>
            <a:pPr marL="342900" indent="-342900" fontAlgn="auto">
              <a:spcBef>
                <a:spcPts val="0"/>
              </a:spcBef>
              <a:spcAft>
                <a:spcPts val="0"/>
              </a:spcAft>
              <a:defRPr/>
            </a:pPr>
            <a:r>
              <a:rPr lang="en-US" sz="2000" dirty="0"/>
              <a:t>● </a:t>
            </a:r>
            <a:r>
              <a:rPr lang="en-US" dirty="0"/>
              <a:t>Abdominal examination reveals </a:t>
            </a:r>
            <a:r>
              <a:rPr lang="en-US" u="sng" dirty="0">
                <a:solidFill>
                  <a:srgbClr val="0070C0"/>
                </a:solidFill>
              </a:rPr>
              <a:t>diffuse tenderness </a:t>
            </a:r>
            <a:r>
              <a:rPr lang="en-US" dirty="0"/>
              <a:t>greatest in the lower quadrants</a:t>
            </a:r>
          </a:p>
          <a:p>
            <a:pPr marL="342900" indent="-342900" fontAlgn="auto">
              <a:spcBef>
                <a:spcPts val="0"/>
              </a:spcBef>
              <a:spcAft>
                <a:spcPts val="0"/>
              </a:spcAft>
              <a:defRPr/>
            </a:pPr>
            <a:r>
              <a:rPr lang="en-US" dirty="0"/>
              <a:t>    which may or may not be symmetrical.</a:t>
            </a:r>
            <a:r>
              <a:rPr lang="en-US" sz="2000" b="1" dirty="0">
                <a:solidFill>
                  <a:schemeClr val="accent6">
                    <a:lumMod val="75000"/>
                  </a:schemeClr>
                </a:solidFill>
              </a:rPr>
              <a:t> </a:t>
            </a:r>
            <a:r>
              <a:rPr lang="en-US" sz="2000" b="1" dirty="0" smtClean="0">
                <a:solidFill>
                  <a:schemeClr val="accent6">
                    <a:lumMod val="75000"/>
                  </a:schemeClr>
                </a:solidFill>
              </a:rPr>
              <a:t>+ rigidity in case of peritoneal involvement </a:t>
            </a:r>
            <a:endParaRPr lang="en-US" sz="2000" b="1" dirty="0">
              <a:solidFill>
                <a:schemeClr val="accent6">
                  <a:lumMod val="75000"/>
                </a:schemeClr>
              </a:solidFill>
            </a:endParaRPr>
          </a:p>
          <a:p>
            <a:pPr marL="342900" indent="-342900" fontAlgn="auto">
              <a:spcBef>
                <a:spcPts val="0"/>
              </a:spcBef>
              <a:spcAft>
                <a:spcPts val="0"/>
              </a:spcAft>
              <a:defRPr/>
            </a:pPr>
            <a:r>
              <a:rPr lang="en-US" dirty="0"/>
              <a:t>  </a:t>
            </a:r>
            <a:r>
              <a:rPr lang="en-US" dirty="0" smtClean="0"/>
              <a:t>Rebound </a:t>
            </a:r>
            <a:r>
              <a:rPr lang="en-US" dirty="0"/>
              <a:t>tenderness and decreased bowel sounds are common. Marked tenderness in the right upper quadrant does not exclude PID, since approximately 10 % of these patients have </a:t>
            </a:r>
            <a:r>
              <a:rPr lang="en-US" dirty="0" err="1"/>
              <a:t>perihepatitis</a:t>
            </a:r>
            <a:r>
              <a:rPr lang="en-US" dirty="0"/>
              <a:t> (Fitz-Hugh Curtis syndrome</a:t>
            </a:r>
            <a:r>
              <a:rPr lang="en-US" dirty="0" smtClean="0"/>
              <a:t>).</a:t>
            </a:r>
            <a:r>
              <a:rPr lang="en-US" b="1" dirty="0" smtClean="0">
                <a:solidFill>
                  <a:schemeClr val="accent6">
                    <a:lumMod val="75000"/>
                  </a:schemeClr>
                </a:solidFill>
              </a:rPr>
              <a:t>caused by chlamydia . </a:t>
            </a:r>
            <a:endParaRPr lang="en-US" b="1" dirty="0">
              <a:solidFill>
                <a:schemeClr val="accent6">
                  <a:lumMod val="75000"/>
                </a:schemeClr>
              </a:solidFill>
            </a:endParaRPr>
          </a:p>
          <a:p>
            <a:pPr marL="342900" indent="-342900" fontAlgn="auto">
              <a:spcBef>
                <a:spcPts val="0"/>
              </a:spcBef>
              <a:spcAft>
                <a:spcPts val="0"/>
              </a:spcAft>
              <a:defRPr/>
            </a:pPr>
            <a:r>
              <a:rPr lang="en-US" sz="2000" dirty="0"/>
              <a:t>-</a:t>
            </a:r>
            <a:r>
              <a:rPr lang="en-US" sz="2000" dirty="0" smtClean="0">
                <a:solidFill>
                  <a:srgbClr val="FF0000"/>
                </a:solidFill>
              </a:rPr>
              <a:t>On </a:t>
            </a:r>
            <a:r>
              <a:rPr lang="en-US" sz="2000" dirty="0">
                <a:solidFill>
                  <a:srgbClr val="FF0000"/>
                </a:solidFill>
              </a:rPr>
              <a:t>pelvic examination</a:t>
            </a:r>
            <a:r>
              <a:rPr lang="en-US" sz="2000" dirty="0"/>
              <a:t>, </a:t>
            </a:r>
            <a:r>
              <a:rPr lang="en-US" dirty="0"/>
              <a:t>the finding of a </a:t>
            </a:r>
            <a:r>
              <a:rPr lang="en-US" u="sng" dirty="0"/>
              <a:t>purulent endocervical discharge</a:t>
            </a:r>
            <a:r>
              <a:rPr lang="en-US" dirty="0"/>
              <a:t> and/or acute </a:t>
            </a:r>
            <a:r>
              <a:rPr lang="en-US" dirty="0">
                <a:solidFill>
                  <a:srgbClr val="FF0000"/>
                </a:solidFill>
              </a:rPr>
              <a:t>cervical motion and adnexal tenderness </a:t>
            </a:r>
            <a:r>
              <a:rPr lang="en-US" dirty="0"/>
              <a:t>with bimanual examination is strongly suggestive of PID.</a:t>
            </a:r>
            <a:r>
              <a:rPr lang="en-US" sz="2000" dirty="0"/>
              <a:t> </a:t>
            </a:r>
          </a:p>
        </p:txBody>
      </p:sp>
      <p:sp>
        <p:nvSpPr>
          <p:cNvPr id="3" name="مربع نص 2"/>
          <p:cNvSpPr txBox="1"/>
          <p:nvPr/>
        </p:nvSpPr>
        <p:spPr>
          <a:xfrm>
            <a:off x="304800" y="5962233"/>
            <a:ext cx="7467600" cy="923330"/>
          </a:xfrm>
          <a:prstGeom prst="rect">
            <a:avLst/>
          </a:prstGeom>
          <a:noFill/>
        </p:spPr>
        <p:txBody>
          <a:bodyPr wrap="square" rtlCol="1">
            <a:spAutoFit/>
          </a:bodyPr>
          <a:lstStyle/>
          <a:p>
            <a:r>
              <a:rPr lang="en-US" b="1" dirty="0" smtClean="0">
                <a:solidFill>
                  <a:schemeClr val="accent6">
                    <a:lumMod val="75000"/>
                  </a:schemeClr>
                </a:solidFill>
              </a:rPr>
              <a:t>Two fingers inside the anterior vaginal fornix , and the second hand on the level of Symphysis pubis try to interrupt the uterus between your hand  </a:t>
            </a:r>
            <a:endParaRPr lang="ar-JO" b="1" dirty="0">
              <a:solidFill>
                <a:schemeClr val="accent6">
                  <a:lumMod val="75000"/>
                </a:schemeClr>
              </a:solidFill>
            </a:endParaRPr>
          </a:p>
        </p:txBody>
      </p:sp>
      <p:cxnSp>
        <p:nvCxnSpPr>
          <p:cNvPr id="5" name="رابط كسهم مستقيم 4"/>
          <p:cNvCxnSpPr/>
          <p:nvPr/>
        </p:nvCxnSpPr>
        <p:spPr>
          <a:xfrm flipH="1">
            <a:off x="7162800" y="5732889"/>
            <a:ext cx="76200" cy="5174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0" y="0"/>
            <a:ext cx="9144000" cy="609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1" dirty="0" smtClean="0">
                <a:solidFill>
                  <a:srgbClr val="0070C0"/>
                </a:solidFill>
              </a:rPr>
              <a:t>Subclinical </a:t>
            </a:r>
            <a:r>
              <a:rPr lang="en-US" sz="2400" b="1" dirty="0">
                <a:solidFill>
                  <a:srgbClr val="0070C0"/>
                </a:solidFill>
              </a:rPr>
              <a:t>PID :</a:t>
            </a:r>
            <a:endParaRPr lang="en-US" sz="2400" dirty="0">
              <a:solidFill>
                <a:srgbClr val="0070C0"/>
              </a:solidFill>
            </a:endParaRPr>
          </a:p>
          <a:p>
            <a:r>
              <a:rPr lang="en-US" sz="2000" dirty="0"/>
              <a:t>● </a:t>
            </a:r>
            <a:r>
              <a:rPr lang="en-US" dirty="0"/>
              <a:t>No symptoms.</a:t>
            </a:r>
          </a:p>
          <a:p>
            <a:r>
              <a:rPr lang="en-US" dirty="0"/>
              <a:t>● Defined histologically by the presence of </a:t>
            </a:r>
            <a:r>
              <a:rPr lang="en-US" u="sng" dirty="0"/>
              <a:t>neutrophils and plasma cells in endometrial </a:t>
            </a:r>
          </a:p>
          <a:p>
            <a:r>
              <a:rPr lang="en-US" dirty="0"/>
              <a:t>    </a:t>
            </a:r>
            <a:r>
              <a:rPr lang="en-US" u="sng" dirty="0"/>
              <a:t>tissue</a:t>
            </a:r>
            <a:r>
              <a:rPr lang="en-US" dirty="0"/>
              <a:t>.</a:t>
            </a:r>
          </a:p>
          <a:p>
            <a:r>
              <a:rPr lang="en-US" dirty="0"/>
              <a:t>● Subclinical PID severe enough to produce significant sequelae ( </a:t>
            </a:r>
            <a:r>
              <a:rPr lang="en-US" dirty="0" err="1"/>
              <a:t>e.g,tubal</a:t>
            </a:r>
            <a:r>
              <a:rPr lang="en-US" dirty="0"/>
              <a:t> factor </a:t>
            </a:r>
          </a:p>
          <a:p>
            <a:r>
              <a:rPr lang="en-US" dirty="0"/>
              <a:t>    infertility ).</a:t>
            </a:r>
          </a:p>
          <a:p>
            <a:r>
              <a:rPr lang="en-US" dirty="0"/>
              <a:t>● Subclinical episodes are particularly common among oral contraceptive users.</a:t>
            </a:r>
          </a:p>
          <a:p>
            <a:pPr>
              <a:buFontTx/>
              <a:buChar char="-"/>
            </a:pPr>
            <a:endParaRPr lang="en-US" sz="2400" dirty="0">
              <a:solidFill>
                <a:srgbClr val="0070C0"/>
              </a:solidFill>
            </a:endParaRPr>
          </a:p>
          <a:p>
            <a:r>
              <a:rPr lang="en-US" sz="2400" b="1" dirty="0" err="1">
                <a:solidFill>
                  <a:srgbClr val="0070C0"/>
                </a:solidFill>
              </a:rPr>
              <a:t>Perihepatitis</a:t>
            </a:r>
            <a:r>
              <a:rPr lang="en-US" sz="2400" b="1" dirty="0">
                <a:solidFill>
                  <a:srgbClr val="0070C0"/>
                </a:solidFill>
              </a:rPr>
              <a:t> (Fitz-Hugh Curtis Syndrome) </a:t>
            </a:r>
            <a:r>
              <a:rPr lang="en-US" sz="2400" b="1" dirty="0" smtClean="0">
                <a:solidFill>
                  <a:srgbClr val="0070C0"/>
                </a:solidFill>
              </a:rPr>
              <a:t>:</a:t>
            </a:r>
          </a:p>
          <a:p>
            <a:r>
              <a:rPr lang="en-US" sz="2400" b="1" dirty="0" smtClean="0">
                <a:solidFill>
                  <a:schemeClr val="accent6">
                    <a:lumMod val="75000"/>
                  </a:schemeClr>
                </a:solidFill>
              </a:rPr>
              <a:t>By blood , lymph or direct contact (peritonitis )</a:t>
            </a:r>
            <a:endParaRPr lang="en-US" sz="2400" b="1" dirty="0">
              <a:solidFill>
                <a:schemeClr val="accent6">
                  <a:lumMod val="75000"/>
                </a:schemeClr>
              </a:solidFill>
            </a:endParaRPr>
          </a:p>
          <a:p>
            <a:r>
              <a:rPr lang="en-US" sz="2000" dirty="0"/>
              <a:t>● </a:t>
            </a:r>
            <a:r>
              <a:rPr lang="en-US" dirty="0"/>
              <a:t>It consists of infection of the </a:t>
            </a:r>
            <a:r>
              <a:rPr lang="en-US" dirty="0">
                <a:solidFill>
                  <a:srgbClr val="FF0000"/>
                </a:solidFill>
              </a:rPr>
              <a:t>liver capsule and peritoneal surfaces </a:t>
            </a:r>
            <a:r>
              <a:rPr lang="en-US" dirty="0"/>
              <a:t>of the anterior </a:t>
            </a:r>
          </a:p>
          <a:p>
            <a:r>
              <a:rPr lang="en-US" dirty="0"/>
              <a:t>    right upper quadrant, with minimal stromal hepatic involvement.</a:t>
            </a:r>
          </a:p>
          <a:p>
            <a:r>
              <a:rPr lang="en-US" sz="2000" dirty="0"/>
              <a:t>● </a:t>
            </a:r>
            <a:r>
              <a:rPr lang="en-US" sz="1600" dirty="0"/>
              <a:t>Symptoms are typically the sudden onset of severe right upper quadrant abdominal </a:t>
            </a:r>
          </a:p>
          <a:p>
            <a:r>
              <a:rPr lang="en-US" sz="1600" dirty="0"/>
              <a:t>    pain with a distinct </a:t>
            </a:r>
            <a:r>
              <a:rPr lang="en-US" sz="1600" dirty="0" err="1"/>
              <a:t>pleuritic</a:t>
            </a:r>
            <a:r>
              <a:rPr lang="en-US" sz="1600" dirty="0"/>
              <a:t> component, sometimes referred to the right shoulder</a:t>
            </a:r>
            <a:r>
              <a:rPr lang="en-US" sz="1600" dirty="0" smtClean="0"/>
              <a:t>.</a:t>
            </a:r>
            <a:r>
              <a:rPr lang="en-US" sz="1600" b="1" dirty="0" smtClean="0">
                <a:solidFill>
                  <a:schemeClr val="accent6">
                    <a:lumMod val="75000"/>
                  </a:schemeClr>
                </a:solidFill>
              </a:rPr>
              <a:t> And right upper ¼ tenderness  </a:t>
            </a:r>
            <a:endParaRPr lang="en-US" sz="1600" b="1" dirty="0">
              <a:solidFill>
                <a:schemeClr val="accent6">
                  <a:lumMod val="75000"/>
                </a:schemeClr>
              </a:solidFill>
            </a:endParaRPr>
          </a:p>
          <a:p>
            <a:r>
              <a:rPr lang="en-US" sz="2000" dirty="0"/>
              <a:t>● </a:t>
            </a:r>
            <a:r>
              <a:rPr lang="en-US" b="1" u="sng" dirty="0"/>
              <a:t>Aminotransferases are also usually normal</a:t>
            </a:r>
            <a:r>
              <a:rPr lang="en-US" b="1" dirty="0"/>
              <a:t>. </a:t>
            </a:r>
          </a:p>
          <a:p>
            <a:r>
              <a:rPr lang="en-US" sz="2000" dirty="0"/>
              <a:t>● </a:t>
            </a:r>
            <a:r>
              <a:rPr lang="en-US" u="sng" dirty="0"/>
              <a:t>By laparoscopy</a:t>
            </a:r>
            <a:r>
              <a:rPr lang="en-US" u="sng" dirty="0" smtClean="0"/>
              <a:t>: </a:t>
            </a:r>
            <a:r>
              <a:rPr lang="en-US" b="1" dirty="0" smtClean="0">
                <a:solidFill>
                  <a:schemeClr val="accent6">
                    <a:lumMod val="75000"/>
                  </a:schemeClr>
                </a:solidFill>
              </a:rPr>
              <a:t>diagnosis accidentally  </a:t>
            </a:r>
            <a:r>
              <a:rPr lang="en-US" dirty="0"/>
              <a:t>manifests as a patchy purulent and </a:t>
            </a:r>
            <a:r>
              <a:rPr lang="en-US" dirty="0" err="1"/>
              <a:t>fibrinous</a:t>
            </a:r>
            <a:r>
              <a:rPr lang="en-US" dirty="0"/>
              <a:t> exudate in the acute </a:t>
            </a:r>
          </a:p>
          <a:p>
            <a:r>
              <a:rPr lang="en-US" dirty="0"/>
              <a:t>    phase ("</a:t>
            </a:r>
            <a:r>
              <a:rPr lang="en-US" dirty="0">
                <a:solidFill>
                  <a:srgbClr val="FF0000"/>
                </a:solidFill>
              </a:rPr>
              <a:t>violin string" adhesions</a:t>
            </a:r>
            <a:r>
              <a:rPr lang="en-US" dirty="0"/>
              <a:t>), most prominently affecting the anterior surfaces of </a:t>
            </a:r>
          </a:p>
          <a:p>
            <a:r>
              <a:rPr lang="en-US" dirty="0"/>
              <a:t>    the liver (not the liver parenchyma</a:t>
            </a:r>
            <a:r>
              <a:rPr lang="en-US" dirty="0" smtClean="0"/>
              <a:t>). </a:t>
            </a:r>
            <a:r>
              <a:rPr lang="en-US" b="1" dirty="0" smtClean="0">
                <a:solidFill>
                  <a:schemeClr val="accent6">
                    <a:lumMod val="75000"/>
                  </a:schemeClr>
                </a:solidFill>
              </a:rPr>
              <a:t>And anterior abdominal wall . </a:t>
            </a:r>
            <a:endParaRPr lang="ar-JO" b="1" dirty="0">
              <a:solidFill>
                <a:schemeClr val="accent6">
                  <a:lumMod val="75000"/>
                </a:schemeClr>
              </a:solidFill>
            </a:endParaRPr>
          </a:p>
        </p:txBody>
      </p:sp>
      <p:cxnSp>
        <p:nvCxnSpPr>
          <p:cNvPr id="8" name="Straight Connector 7"/>
          <p:cNvCxnSpPr/>
          <p:nvPr/>
        </p:nvCxnSpPr>
        <p:spPr>
          <a:xfrm flipV="1">
            <a:off x="30480" y="2209800"/>
            <a:ext cx="7315200" cy="7938"/>
          </a:xfrm>
          <a:prstGeom prst="line">
            <a:avLst/>
          </a:prstGeom>
          <a:ln/>
        </p:spPr>
        <p:style>
          <a:lnRef idx="3">
            <a:schemeClr val="dk1"/>
          </a:lnRef>
          <a:fillRef idx="0">
            <a:schemeClr val="dk1"/>
          </a:fillRef>
          <a:effectRef idx="2">
            <a:schemeClr val="dk1"/>
          </a:effectRef>
          <a:fontRef idx="minor">
            <a:schemeClr val="tx1"/>
          </a:fontRef>
        </p:style>
      </p:cxnSp>
      <p:sp>
        <p:nvSpPr>
          <p:cNvPr id="2" name="مربع نص 1"/>
          <p:cNvSpPr txBox="1"/>
          <p:nvPr/>
        </p:nvSpPr>
        <p:spPr>
          <a:xfrm>
            <a:off x="30480" y="5950030"/>
            <a:ext cx="5486400" cy="369332"/>
          </a:xfrm>
          <a:prstGeom prst="rect">
            <a:avLst/>
          </a:prstGeom>
          <a:noFill/>
        </p:spPr>
        <p:txBody>
          <a:bodyPr wrap="square" rtlCol="1">
            <a:spAutoFit/>
          </a:bodyPr>
          <a:lstStyle/>
          <a:p>
            <a:r>
              <a:rPr lang="en-US" b="1" dirty="0" smtClean="0">
                <a:solidFill>
                  <a:schemeClr val="accent6">
                    <a:lumMod val="75000"/>
                  </a:schemeClr>
                </a:solidFill>
              </a:rPr>
              <a:t>Without involvement of parenchyma </a:t>
            </a:r>
            <a:endParaRPr lang="ar-JO" b="1" dirty="0">
              <a:solidFill>
                <a:schemeClr val="accent6">
                  <a:lumMod val="75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5574</TotalTime>
  <Words>1432</Words>
  <Application>Microsoft Office PowerPoint</Application>
  <PresentationFormat>عرض على الشاشة (3:4)‏</PresentationFormat>
  <Paragraphs>417</Paragraphs>
  <Slides>30</Slides>
  <Notes>12</Notes>
  <HiddenSlides>0</HiddenSlides>
  <MMClips>0</MMClips>
  <ScaleCrop>false</ScaleCrop>
  <HeadingPairs>
    <vt:vector size="4" baseType="variant">
      <vt:variant>
        <vt:lpstr>نسق</vt:lpstr>
      </vt:variant>
      <vt:variant>
        <vt:i4>1</vt:i4>
      </vt:variant>
      <vt:variant>
        <vt:lpstr>عناوين الشرائح</vt:lpstr>
      </vt:variant>
      <vt:variant>
        <vt:i4>30</vt:i4>
      </vt:variant>
    </vt:vector>
  </HeadingPairs>
  <TitlesOfParts>
    <vt:vector size="31" baseType="lpstr">
      <vt:lpstr>نسق Office</vt:lpstr>
      <vt:lpstr>Pelvic inflammatory disease (PID)</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1- Oral temperature &gt;101° F (&gt;38.3°C).      2- Abnormal cervical or vaginal mucopurulent discharge.  3-Presence of abundant numbers of white blood cells     (WBCs) on saline microscopy of Vaginal secretions.15.000-20.000/microL  4- Elevated erythrocyte sedimentation rate (ESR).  5- Elevated C-reactive protein (CRP). 6- Demonstration of N. gonorrhoea or C. trachomatis in the genital tract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These inpatient regimens provide broad coverage, including streptococci, gram-negative enteric bacilli (E.coli, Klebsiella spp, and Proteus spp), and anaerobic organisms (ie, bacterial vaginosis-associated flora).    --Antiemetic and antipyretic medications should be offered to     those patients who are symptomatic.   Transitioning from parenteral to oral therapy can usually be   started after 24 hours of sustained clinical improvement, such as    resolution of fever, nausea, vomiting, and severe abdominal     pain, if present.    Patients should complete a 14-day course of treatment     with doxycycline (100 mg twice daily) as Outpatient . </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Pelvic inflammatory disease</dc:title>
  <dc:creator>Smart-Think</dc:creator>
  <cp:lastModifiedBy>user</cp:lastModifiedBy>
  <cp:revision>216</cp:revision>
  <dcterms:created xsi:type="dcterms:W3CDTF">2014-07-14T06:44:38Z</dcterms:created>
  <dcterms:modified xsi:type="dcterms:W3CDTF">2021-09-08T19:24:49Z</dcterms:modified>
</cp:coreProperties>
</file>