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s/comment1.xml" ContentType="application/vnd.openxmlformats-officedocument.presentationml.comments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s/comment2.xml" ContentType="application/vnd.openxmlformats-officedocument.presentationml.comments+xml"/>
  <Override PartName="/ppt/slides/slide16.xml" ContentType="application/vnd.openxmlformats-officedocument.presentationml.slide+xml"/>
  <Override PartName="/ppt/comments/comment3.xml" ContentType="application/vnd.openxmlformats-officedocument.presentationml.comments+xml"/>
  <Override PartName="/ppt/slides/slide17.xml" ContentType="application/vnd.openxmlformats-officedocument.presentationml.slide+xml"/>
  <Override PartName="/ppt/comments/comment4.xml" ContentType="application/vnd.openxmlformats-officedocument.presentationml.comments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s/comment5.xml" ContentType="application/vnd.openxmlformats-officedocument.presentationml.comments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ov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2"/>
    <p:sldId id="270" r:id="rId23"/>
    <p:sldId id="271" r:id="rId25"/>
    <p:sldId id="272" r:id="rId27"/>
    <p:sldId id="273" r:id="rId29"/>
    <p:sldId id="274" r:id="rId30"/>
    <p:sldId id="275" r:id="rId31"/>
    <p:sldId id="276" r:id="rId32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219168" rtl="0" fontAlgn="auto" latinLnBrk="0" hangingPunct="0">
      <a:lnSpc>
        <a:spcPct val="90000"/>
      </a:lnSpc>
      <a:spcBef>
        <a:spcPts val="22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Marah Bani salameh" initials="MB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comments" Target="comments/comment1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comments" Target="comments/comment2.xml"/><Relationship Id="rId25" Type="http://schemas.openxmlformats.org/officeDocument/2006/relationships/slide" Target="slides/slide16.xml"/><Relationship Id="rId26" Type="http://schemas.openxmlformats.org/officeDocument/2006/relationships/comments" Target="comments/comment3.xml"/><Relationship Id="rId27" Type="http://schemas.openxmlformats.org/officeDocument/2006/relationships/slide" Target="slides/slide17.xml"/><Relationship Id="rId28" Type="http://schemas.openxmlformats.org/officeDocument/2006/relationships/comments" Target="comments/comment4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comments" Target="comments/comment5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10-14T15:09:48.837" idx="1">
    <p:pos x="834" y="735"/>
    <p:text/>
    <p:extLst>
      <p:ext uri="{C676402C-5697-4E1C-873F-D02D1690AC5C}">
        <p15:threadingInfo xmlns:p15="http://schemas.microsoft.com/office/powerpoint/2012/main" timeZoneBias="-180"/>
      </p:ext>
    </p:extLst>
  </p:cm>
  <p:cm authorId="0" dt="2024-10-14T15:10:03.632" idx="2">
    <p:pos x="769" y="2174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10-14T15:11:40.814" idx="3">
    <p:pos x="908" y="1514"/>
    <p:text/>
    <p:extLst>
      <p:ext uri="{C676402C-5697-4E1C-873F-D02D1690AC5C}">
        <p15:threadingInfo xmlns:p15="http://schemas.microsoft.com/office/powerpoint/2012/main" timeZoneBias="-180"/>
      </p:ext>
    </p:extLst>
  </p:cm>
  <p:cm authorId="0" dt="2024-10-14T15:11:45.847" idx="4">
    <p:pos x="1051" y="2181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10-14T15:25:18.589" idx="5">
    <p:pos x="1007" y="1556"/>
    <p:text/>
    <p:extLst>
      <p:ext uri="{C676402C-5697-4E1C-873F-D02D1690AC5C}">
        <p15:threadingInfo xmlns:p15="http://schemas.microsoft.com/office/powerpoint/2012/main" timeZoneBias="-180"/>
      </p:ext>
    </p:extLst>
  </p:cm>
  <p:cm authorId="0" dt="2024-10-14T15:25:24.613" idx="6">
    <p:pos x="1180" y="2319"/>
    <p:text/>
    <p:extLst>
      <p:ext uri="{C676402C-5697-4E1C-873F-D02D1690AC5C}">
        <p15:threadingInfo xmlns:p15="http://schemas.microsoft.com/office/powerpoint/2012/main" timeZoneBias="-180"/>
      </p:ext>
    </p:extLst>
  </p:cm>
  <p:cm authorId="0" dt="2024-10-14T15:25:38.341" idx="7">
    <p:pos x="2010" y="288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10-14T15:26:52.482" idx="8">
    <p:pos x="2752" y="1703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10-14T15:15:56.648" idx="9">
    <p:pos x="1731" y="2134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491131" y="6087295"/>
            <a:ext cx="8161737" cy="324185"/>
          </a:xfrm>
          <a:prstGeom prst="rect">
            <a:avLst/>
          </a:prstGeom>
        </p:spPr>
        <p:txBody>
          <a:bodyPr anchor="b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1600"/>
            </a:lvl1pPr>
            <a:lvl2pPr marL="584200" indent="-203200" defTabSz="412750">
              <a:lnSpc>
                <a:spcPct val="100000"/>
              </a:lnSpc>
              <a:spcBef>
                <a:spcPts val="0"/>
              </a:spcBef>
              <a:defRPr b="1" sz="1600"/>
            </a:lvl2pPr>
            <a:lvl3pPr marL="965200" indent="-203200" defTabSz="412750">
              <a:lnSpc>
                <a:spcPct val="100000"/>
              </a:lnSpc>
              <a:spcBef>
                <a:spcPts val="0"/>
              </a:spcBef>
              <a:defRPr b="1" sz="1600"/>
            </a:lvl3pPr>
            <a:lvl4pPr marL="1346200" indent="-203200" defTabSz="412750">
              <a:lnSpc>
                <a:spcPct val="100000"/>
              </a:lnSpc>
              <a:spcBef>
                <a:spcPts val="0"/>
              </a:spcBef>
              <a:defRPr b="1" sz="1600"/>
            </a:lvl4pPr>
            <a:lvl5pPr marL="1727200" indent="-203200" defTabSz="412750">
              <a:lnSpc>
                <a:spcPct val="100000"/>
              </a:lnSpc>
              <a:spcBef>
                <a:spcPts val="0"/>
              </a:spcBef>
              <a:defRPr b="1" sz="1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491131" y="1303733"/>
            <a:ext cx="8162621" cy="2321722"/>
          </a:xfrm>
          <a:prstGeom prst="rect">
            <a:avLst/>
          </a:prstGeom>
        </p:spPr>
        <p:txBody>
          <a:bodyPr anchor="b"/>
          <a:lstStyle>
            <a:lvl1pPr>
              <a:defRPr spc="-112" sz="5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491132" y="3589732"/>
            <a:ext cx="8161736" cy="102403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4466382" y="6477152"/>
            <a:ext cx="211236" cy="20793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491131" y="993500"/>
            <a:ext cx="8161737" cy="47236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711200" indent="-330200" defTabSz="412750">
              <a:lnSpc>
                <a:spcPct val="100000"/>
              </a:lnSpc>
              <a:spcBef>
                <a:spcPts val="0"/>
              </a:spcBef>
              <a:defRPr b="1" sz="2600"/>
            </a:lvl2pPr>
            <a:lvl3pPr marL="1092200" indent="-330200" defTabSz="412750">
              <a:lnSpc>
                <a:spcPct val="100000"/>
              </a:lnSpc>
              <a:spcBef>
                <a:spcPts val="0"/>
              </a:spcBef>
              <a:defRPr b="1" sz="2600"/>
            </a:lvl3pPr>
            <a:lvl4pPr marL="1473200" indent="-330200" defTabSz="412750">
              <a:lnSpc>
                <a:spcPct val="100000"/>
              </a:lnSpc>
              <a:spcBef>
                <a:spcPts val="0"/>
              </a:spcBef>
              <a:defRPr b="1" sz="2600"/>
            </a:lvl4pPr>
            <a:lvl5pPr marL="1854200" indent="-330200" defTabSz="412750">
              <a:lnSpc>
                <a:spcPct val="100000"/>
              </a:lnSpc>
              <a:spcBef>
                <a:spcPts val="0"/>
              </a:spcBef>
              <a:defRPr b="1" sz="2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491131" y="312537"/>
            <a:ext cx="8161737" cy="71438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491131" y="991195"/>
            <a:ext cx="8161737" cy="47236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711200" indent="-330200" defTabSz="412750">
              <a:lnSpc>
                <a:spcPct val="100000"/>
              </a:lnSpc>
              <a:spcBef>
                <a:spcPts val="0"/>
              </a:spcBef>
              <a:defRPr b="1" sz="2600"/>
            </a:lvl2pPr>
            <a:lvl3pPr marL="1092200" indent="-330200" defTabSz="412750">
              <a:lnSpc>
                <a:spcPct val="100000"/>
              </a:lnSpc>
              <a:spcBef>
                <a:spcPts val="0"/>
              </a:spcBef>
              <a:defRPr b="1" sz="2600"/>
            </a:lvl3pPr>
            <a:lvl4pPr marL="1473200" indent="-330200" defTabSz="412750">
              <a:lnSpc>
                <a:spcPct val="100000"/>
              </a:lnSpc>
              <a:spcBef>
                <a:spcPts val="0"/>
              </a:spcBef>
              <a:defRPr b="1" sz="2600"/>
            </a:lvl4pPr>
            <a:lvl5pPr marL="1854200" indent="-330200" defTabSz="412750">
              <a:lnSpc>
                <a:spcPct val="100000"/>
              </a:lnSpc>
              <a:spcBef>
                <a:spcPts val="0"/>
              </a:spcBef>
              <a:defRPr b="1" sz="26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491132" y="2080616"/>
            <a:ext cx="8161736" cy="42862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SzTx/>
              <a:buNone/>
              <a:defRPr spc="-100" sz="26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491131" y="2509241"/>
            <a:ext cx="8161737" cy="18406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12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12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12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12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12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sz="quarter" idx="1" hasCustomPrompt="1"/>
          </p:nvPr>
        </p:nvSpPr>
        <p:spPr>
          <a:xfrm>
            <a:off x="491131" y="4366392"/>
            <a:ext cx="8161737" cy="4723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711200" indent="-330200" algn="ctr">
              <a:lnSpc>
                <a:spcPct val="100000"/>
              </a:lnSpc>
              <a:spcBef>
                <a:spcPts val="0"/>
              </a:spcBef>
              <a:defRPr b="1" sz="2600"/>
            </a:lvl2pPr>
            <a:lvl3pPr marL="1092200" indent="-330200" algn="ctr">
              <a:lnSpc>
                <a:spcPct val="100000"/>
              </a:lnSpc>
              <a:spcBef>
                <a:spcPts val="0"/>
              </a:spcBef>
              <a:defRPr b="1" sz="2600"/>
            </a:lvl3pPr>
            <a:lvl4pPr marL="1473200" indent="-330200" algn="ctr">
              <a:lnSpc>
                <a:spcPct val="100000"/>
              </a:lnSpc>
              <a:spcBef>
                <a:spcPts val="0"/>
              </a:spcBef>
              <a:defRPr b="1" sz="2600"/>
            </a:lvl4pPr>
            <a:lvl5pPr marL="1854200" indent="-330200" algn="ctr">
              <a:lnSpc>
                <a:spcPct val="100000"/>
              </a:lnSpc>
              <a:spcBef>
                <a:spcPts val="0"/>
              </a:spcBef>
              <a:defRPr b="1" sz="2600"/>
            </a:lvl5pPr>
          </a:lstStyle>
          <a:p>
            <a:pPr/>
            <a:r>
              <a:t>Fact information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Body Level One…"/>
          <p:cNvSpPr txBox="1"/>
          <p:nvPr>
            <p:ph type="body" idx="21" hasCustomPrompt="1"/>
          </p:nvPr>
        </p:nvSpPr>
        <p:spPr>
          <a:xfrm>
            <a:off x="491132" y="702468"/>
            <a:ext cx="8161736" cy="3663925"/>
          </a:xfrm>
          <a:prstGeom prst="rect">
            <a:avLst/>
          </a:prstGeom>
        </p:spPr>
        <p:txBody>
          <a:bodyPr anchor="b"/>
          <a:lstStyle/>
          <a:p>
            <a:pPr lvl="4" marL="0" indent="2121408" algn="ctr" defTabSz="536434">
              <a:lnSpc>
                <a:spcPct val="80000"/>
              </a:lnSpc>
              <a:spcBef>
                <a:spcPts val="0"/>
              </a:spcBef>
              <a:buSzTx/>
              <a:buNone/>
              <a:defRPr b="1" spc="-100" sz="5300"/>
            </a:pPr>
            <a:r>
              <a:t>100%
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517921" y="2616398"/>
            <a:ext cx="8108158" cy="1634135"/>
          </a:xfrm>
          <a:prstGeom prst="rect">
            <a:avLst/>
          </a:prstGeom>
        </p:spPr>
        <p:txBody>
          <a:bodyPr anchor="ctr"/>
          <a:lstStyle>
            <a:lvl1pPr marL="160733" indent="-80366"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60733" indent="80367"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60733" indent="80367"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60733" indent="80367"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60733" indent="80367"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857250" y="4518421"/>
            <a:ext cx="7768829" cy="324185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1600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-1464471" y="483437"/>
            <a:ext cx="7850526" cy="58878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, and chopsticks"/>
          <p:cNvSpPr/>
          <p:nvPr>
            <p:ph type="pic" sz="half" idx="22"/>
          </p:nvPr>
        </p:nvSpPr>
        <p:spPr>
          <a:xfrm>
            <a:off x="4638971" y="205380"/>
            <a:ext cx="4036222" cy="32289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, and hummus"/>
          <p:cNvSpPr/>
          <p:nvPr>
            <p:ph type="pic" idx="23"/>
          </p:nvPr>
        </p:nvSpPr>
        <p:spPr>
          <a:xfrm>
            <a:off x="3504901" y="1933181"/>
            <a:ext cx="5581058" cy="6495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714375" y="-741165"/>
            <a:ext cx="10144125" cy="8115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4466382" y="6477152"/>
            <a:ext cx="211236" cy="207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264917" y="-643989"/>
            <a:ext cx="12540696" cy="75109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491131" y="3643312"/>
            <a:ext cx="8161737" cy="2321722"/>
          </a:xfrm>
          <a:prstGeom prst="rect">
            <a:avLst/>
          </a:prstGeom>
        </p:spPr>
        <p:txBody>
          <a:bodyPr anchor="b"/>
          <a:lstStyle>
            <a:lvl1pPr>
              <a:defRPr spc="-112" sz="5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491131" y="5929312"/>
            <a:ext cx="8161737" cy="484997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491132" y="401833"/>
            <a:ext cx="8161736" cy="32418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16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4463953" y="6477152"/>
            <a:ext cx="211236" cy="20793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/>
          <p:nvPr>
            <p:ph type="pic" idx="21"/>
          </p:nvPr>
        </p:nvSpPr>
        <p:spPr>
          <a:xfrm>
            <a:off x="3740012" y="348255"/>
            <a:ext cx="5304236" cy="61734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491131" y="3518296"/>
            <a:ext cx="3589738" cy="2843839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491131" y="486938"/>
            <a:ext cx="3589738" cy="3084939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491132" y="993500"/>
            <a:ext cx="8161736" cy="47236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414392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4339828" y="419695"/>
            <a:ext cx="4534049" cy="60453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491131" y="312537"/>
            <a:ext cx="3589738" cy="71438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quarter" idx="1" hasCustomPrompt="1"/>
          </p:nvPr>
        </p:nvSpPr>
        <p:spPr>
          <a:xfrm>
            <a:off x="491131" y="993500"/>
            <a:ext cx="3589738" cy="47236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711200" indent="-330200" defTabSz="412750">
              <a:lnSpc>
                <a:spcPct val="100000"/>
              </a:lnSpc>
              <a:spcBef>
                <a:spcPts val="0"/>
              </a:spcBef>
              <a:defRPr b="1" sz="2600"/>
            </a:lvl2pPr>
            <a:lvl3pPr marL="1092200" indent="-330200" defTabSz="412750">
              <a:lnSpc>
                <a:spcPct val="100000"/>
              </a:lnSpc>
              <a:spcBef>
                <a:spcPts val="0"/>
              </a:spcBef>
              <a:defRPr b="1" sz="2600"/>
            </a:lvl3pPr>
            <a:lvl4pPr marL="1473200" indent="-330200" defTabSz="412750">
              <a:lnSpc>
                <a:spcPct val="100000"/>
              </a:lnSpc>
              <a:spcBef>
                <a:spcPts val="0"/>
              </a:spcBef>
              <a:defRPr b="1" sz="2600"/>
            </a:lvl4pPr>
            <a:lvl5pPr marL="1854200" indent="-330200" defTabSz="412750">
              <a:lnSpc>
                <a:spcPct val="100000"/>
              </a:lnSpc>
              <a:spcBef>
                <a:spcPts val="0"/>
              </a:spcBef>
              <a:defRPr b="1" sz="2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Body Level One…"/>
          <p:cNvSpPr txBox="1"/>
          <p:nvPr>
            <p:ph type="body" sz="half" idx="22" hasCustomPrompt="1"/>
          </p:nvPr>
        </p:nvSpPr>
        <p:spPr>
          <a:xfrm>
            <a:off x="491132" y="2447013"/>
            <a:ext cx="3589736" cy="3932693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491131" y="312537"/>
            <a:ext cx="3589738" cy="71438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Body Level One…"/>
          <p:cNvSpPr txBox="1"/>
          <p:nvPr>
            <p:ph type="body" sz="quarter" idx="1" hasCustomPrompt="1"/>
          </p:nvPr>
        </p:nvSpPr>
        <p:spPr>
          <a:xfrm>
            <a:off x="491131" y="993500"/>
            <a:ext cx="3589738" cy="47236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711200" indent="-330200" defTabSz="412750">
              <a:lnSpc>
                <a:spcPct val="100000"/>
              </a:lnSpc>
              <a:spcBef>
                <a:spcPts val="0"/>
              </a:spcBef>
              <a:defRPr b="1" sz="2600"/>
            </a:lvl2pPr>
            <a:lvl3pPr marL="1092200" indent="-330200" defTabSz="412750">
              <a:lnSpc>
                <a:spcPct val="100000"/>
              </a:lnSpc>
              <a:spcBef>
                <a:spcPts val="0"/>
              </a:spcBef>
              <a:defRPr b="1" sz="2600"/>
            </a:lvl3pPr>
            <a:lvl4pPr marL="1473200" indent="-330200" defTabSz="412750">
              <a:lnSpc>
                <a:spcPct val="100000"/>
              </a:lnSpc>
              <a:spcBef>
                <a:spcPts val="0"/>
              </a:spcBef>
              <a:defRPr b="1" sz="2600"/>
            </a:lvl4pPr>
            <a:lvl5pPr marL="1854200" indent="-330200" defTabSz="412750">
              <a:lnSpc>
                <a:spcPct val="100000"/>
              </a:lnSpc>
              <a:spcBef>
                <a:spcPts val="0"/>
              </a:spcBef>
              <a:defRPr b="1" sz="2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Body Level One…"/>
          <p:cNvSpPr txBox="1"/>
          <p:nvPr>
            <p:ph type="body" sz="half" idx="21" hasCustomPrompt="1"/>
          </p:nvPr>
        </p:nvSpPr>
        <p:spPr>
          <a:xfrm>
            <a:off x="491132" y="2447013"/>
            <a:ext cx="3589736" cy="3932693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491131" y="312537"/>
            <a:ext cx="3589738" cy="71438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Body Level One…"/>
          <p:cNvSpPr txBox="1"/>
          <p:nvPr>
            <p:ph type="body" sz="quarter" idx="1" hasCustomPrompt="1"/>
          </p:nvPr>
        </p:nvSpPr>
        <p:spPr>
          <a:xfrm>
            <a:off x="491131" y="993500"/>
            <a:ext cx="3589738" cy="472363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sz="2600"/>
            </a:lvl1pPr>
            <a:lvl2pPr marL="711200" indent="-330200" defTabSz="412750">
              <a:lnSpc>
                <a:spcPct val="100000"/>
              </a:lnSpc>
              <a:spcBef>
                <a:spcPts val="0"/>
              </a:spcBef>
              <a:defRPr b="1" sz="2600"/>
            </a:lvl2pPr>
            <a:lvl3pPr marL="1092200" indent="-330200" defTabSz="412750">
              <a:lnSpc>
                <a:spcPct val="100000"/>
              </a:lnSpc>
              <a:spcBef>
                <a:spcPts val="0"/>
              </a:spcBef>
              <a:defRPr b="1" sz="2600"/>
            </a:lvl3pPr>
            <a:lvl4pPr marL="1473200" indent="-330200" defTabSz="412750">
              <a:lnSpc>
                <a:spcPct val="100000"/>
              </a:lnSpc>
              <a:spcBef>
                <a:spcPts val="0"/>
              </a:spcBef>
              <a:defRPr b="1" sz="2600"/>
            </a:lvl4pPr>
            <a:lvl5pPr marL="1854200" indent="-330200" defTabSz="412750">
              <a:lnSpc>
                <a:spcPct val="100000"/>
              </a:lnSpc>
              <a:spcBef>
                <a:spcPts val="0"/>
              </a:spcBef>
              <a:defRPr b="1" sz="2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Body Level One…"/>
          <p:cNvSpPr txBox="1"/>
          <p:nvPr>
            <p:ph type="body" sz="half" idx="21" hasCustomPrompt="1"/>
          </p:nvPr>
        </p:nvSpPr>
        <p:spPr>
          <a:xfrm>
            <a:off x="491132" y="2447013"/>
            <a:ext cx="3589736" cy="3932693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491131" y="2268140"/>
            <a:ext cx="8161737" cy="2321720"/>
          </a:xfrm>
          <a:prstGeom prst="rect">
            <a:avLst/>
          </a:prstGeom>
        </p:spPr>
        <p:txBody>
          <a:bodyPr anchor="ctr"/>
          <a:lstStyle>
            <a:lvl1pPr>
              <a:defRPr b="0" spc="-112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491131" y="2080616"/>
            <a:ext cx="8161737" cy="4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491131" y="309560"/>
            <a:ext cx="8161737" cy="714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64000" y="6477152"/>
            <a:ext cx="211237" cy="207934"/>
          </a:xfrm>
          <a:prstGeom prst="rect">
            <a:avLst/>
          </a:prstGeom>
          <a:ln w="12700">
            <a:miter lim="400000"/>
          </a:ln>
        </p:spPr>
        <p:txBody>
          <a:bodyPr wrap="none" lIns="35716" tIns="35716" rIns="35716" bIns="35716" anchor="b">
            <a:spAutoFit/>
          </a:bodyPr>
          <a:lstStyle>
            <a:lvl1pPr algn="ctr" defTabSz="410763">
              <a:lnSpc>
                <a:spcPct val="100000"/>
              </a:lnSpc>
              <a:spcBef>
                <a:spcPts val="0"/>
              </a:spcBef>
              <a:defRPr sz="9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21916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4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54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016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397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778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159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540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921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302000" marR="0" indent="-254000" algn="l" defTabSz="1219168" rtl="0" latinLnBrk="0">
        <a:lnSpc>
          <a:spcPct val="90000"/>
        </a:lnSpc>
        <a:spcBef>
          <a:spcPts val="2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4107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omments" Target="../comments/comment1.xml"/><Relationship Id="rId3" Type="http://schemas.openxmlformats.org/officeDocument/2006/relationships/hyperlink" Target="https://www.uptodate.com/contents/abdominal-compartment-syndrome-in-adults/abstract/36,37" TargetMode="External"/><Relationship Id="rId4" Type="http://schemas.openxmlformats.org/officeDocument/2006/relationships/hyperlink" Target="https://www.uptodate.com/contents/abdominal-compartment-syndrome-in-adults/abstract/38" TargetMode="External"/><Relationship Id="rId5" Type="http://schemas.openxmlformats.org/officeDocument/2006/relationships/hyperlink" Target="https://www.uptodate.com/contents/abdominal-compartment-syndrome-in-adults/abstract/39" TargetMode="External"/><Relationship Id="rId6" Type="http://schemas.openxmlformats.org/officeDocument/2006/relationships/hyperlink" Target="https://www.uptodate.com/contents/abdominal-compartment-syndrome-in-adults/abstract/40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www.uptodate.com/contents/abdominal-compartment-syndrome-in-adults/abstract/44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omments" Target="../comments/comment2.xml"/><Relationship Id="rId3" Type="http://schemas.openxmlformats.org/officeDocument/2006/relationships/hyperlink" Target="https://www.uptodate.com/contents/abdominal-compartment-syndrome-in-adults/abstract/48,49" TargetMode="External"/><Relationship Id="rId4" Type="http://schemas.openxmlformats.org/officeDocument/2006/relationships/hyperlink" Target="https://www.uptodate.com/contents/abdominal-compartment-syndrome-in-adults/abstract/50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omments" Target="../comments/comment3.xml"/><Relationship Id="rId3" Type="http://schemas.openxmlformats.org/officeDocument/2006/relationships/hyperlink" Target="https://www.uptodate.com/contents/abdominal-compartment-syndrome-in-adults/abstract/55" TargetMode="External"/><Relationship Id="rId4" Type="http://schemas.openxmlformats.org/officeDocument/2006/relationships/hyperlink" Target="https://www.uptodate.com/contents/abdominal-compartment-syndrome-in-adults/abstract/56-58" TargetMode="External"/><Relationship Id="rId5" Type="http://schemas.openxmlformats.org/officeDocument/2006/relationships/hyperlink" Target="https://www.uptodate.com/contents/abdominal-compartment-syndrome-in-adults/abstract/6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omments" Target="../comments/comment4.xml"/><Relationship Id="rId3" Type="http://schemas.openxmlformats.org/officeDocument/2006/relationships/hyperlink" Target="https://www.uptodate.com/contents/abdominal-compartment-syndrome-in-adults/abstract/63,64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omments" Target="../comments/comment5.xml"/><Relationship Id="rId3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bject 9"/>
          <p:cNvSpPr txBox="1"/>
          <p:nvPr>
            <p:ph type="title"/>
          </p:nvPr>
        </p:nvSpPr>
        <p:spPr>
          <a:xfrm>
            <a:off x="490689" y="-4349825"/>
            <a:ext cx="8162622" cy="9805435"/>
          </a:xfrm>
          <a:prstGeom prst="rect">
            <a:avLst/>
          </a:prstGeom>
        </p:spPr>
        <p:txBody>
          <a:bodyPr/>
          <a:lstStyle/>
          <a:p>
            <a:pPr indent="12700" algn="ctr">
              <a:spcBef>
                <a:spcPts val="700"/>
              </a:spcBef>
              <a:defRPr b="0" spc="300" sz="36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COMPARTMENT</a:t>
            </a:r>
            <a:r>
              <a:rPr spc="-200"/>
              <a:t> </a:t>
            </a:r>
            <a:r>
              <a:rPr spc="400"/>
              <a:t>SYNDROME</a:t>
            </a:r>
            <a:endParaRPr spc="327"/>
          </a:p>
          <a:p>
            <a:pPr indent="541655" algn="ctr">
              <a:spcBef>
                <a:spcPts val="300"/>
              </a:spcBef>
              <a:defRPr b="0" spc="100" sz="36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ABDOMINAL</a:t>
            </a:r>
            <a:r>
              <a:rPr spc="-200"/>
              <a:t> </a:t>
            </a:r>
            <a:r>
              <a:rPr spc="0"/>
              <a:t>COMPARTMENT</a:t>
            </a:r>
            <a:r>
              <a:rPr spc="-200"/>
              <a:t> </a:t>
            </a:r>
            <a:r>
              <a:t>SYNDROME </a:t>
            </a:r>
          </a:p>
          <a:p>
            <a:pPr indent="541655">
              <a:spcBef>
                <a:spcPts val="300"/>
              </a:spcBef>
              <a:defRPr b="0" spc="0" sz="25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Presented by :                                 </a:t>
            </a:r>
            <a:r>
              <a:rPr>
                <a:latin typeface="Tamil Sangam MN Bold"/>
                <a:ea typeface="Tamil Sangam MN Bold"/>
                <a:cs typeface="Tamil Sangam MN Bold"/>
                <a:sym typeface="Tamil Sangam MN Bold"/>
              </a:rPr>
              <a:t>Supervised by: </a:t>
            </a:r>
            <a:endParaRPr spc="69"/>
          </a:p>
          <a:p>
            <a:pPr indent="541655">
              <a:spcBef>
                <a:spcPts val="300"/>
              </a:spcBef>
              <a:defRPr b="0" spc="0" sz="25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Lamees albaz</a:t>
            </a:r>
            <a:r>
              <a:rPr>
                <a:latin typeface="Tamil Sangam MN Bold"/>
                <a:ea typeface="Tamil Sangam MN Bold"/>
                <a:cs typeface="Tamil Sangam MN Bold"/>
                <a:sym typeface="Tamil Sangam MN Bold"/>
              </a:rPr>
              <a:t>                             Dr. Sa’ad Al-Azawi</a:t>
            </a:r>
            <a:endParaRPr spc="69"/>
          </a:p>
          <a:p>
            <a:pPr indent="541655">
              <a:spcBef>
                <a:spcPts val="300"/>
              </a:spcBef>
              <a:defRPr b="0" spc="0" sz="25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Marah bani salameh</a:t>
            </a:r>
            <a:endParaRPr spc="69"/>
          </a:p>
          <a:p>
            <a:pPr indent="541655">
              <a:spcBef>
                <a:spcPts val="300"/>
              </a:spcBef>
              <a:defRPr b="0" spc="0" sz="25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Malak abdullah</a:t>
            </a:r>
            <a:endParaRPr spc="69"/>
          </a:p>
          <a:p>
            <a:pPr indent="541655">
              <a:spcBef>
                <a:spcPts val="300"/>
              </a:spcBef>
              <a:defRPr b="0" spc="0" sz="2500">
                <a:latin typeface="Tamil Sangam MN"/>
                <a:ea typeface="Tamil Sangam MN"/>
                <a:cs typeface="Tamil Sangam MN"/>
                <a:sym typeface="Tamil Sangam MN"/>
              </a:defRPr>
            </a:pPr>
            <a:r>
              <a:t>Nadeen alqaralleh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object 2"/>
          <p:cNvSpPr txBox="1"/>
          <p:nvPr>
            <p:ph type="title"/>
          </p:nvPr>
        </p:nvSpPr>
        <p:spPr>
          <a:xfrm>
            <a:off x="490689" y="-1331904"/>
            <a:ext cx="8162622" cy="2321723"/>
          </a:xfrm>
          <a:prstGeom prst="rect">
            <a:avLst/>
          </a:prstGeom>
        </p:spPr>
        <p:txBody>
          <a:bodyPr/>
          <a:lstStyle/>
          <a:p>
            <a:pPr indent="12700">
              <a:defRPr spc="-100" sz="3600"/>
            </a:pPr>
            <a:r>
              <a:t>RISK</a:t>
            </a:r>
            <a:r>
              <a:rPr spc="-200"/>
              <a:t> </a:t>
            </a:r>
            <a:r>
              <a:t>FACTORS</a:t>
            </a:r>
          </a:p>
        </p:txBody>
      </p:sp>
      <p:sp>
        <p:nvSpPr>
          <p:cNvPr id="194" name="object 3"/>
          <p:cNvSpPr txBox="1"/>
          <p:nvPr/>
        </p:nvSpPr>
        <p:spPr>
          <a:xfrm>
            <a:off x="5476494" y="1188591"/>
            <a:ext cx="150177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84206" indent="-272140">
              <a:buSzPct val="96428"/>
              <a:buFont typeface="Trebuchet MS"/>
              <a:buChar char="❑"/>
              <a:tabLst>
                <a:tab pos="330200" algn="l"/>
              </a:tabLst>
              <a:defRPr b="1" spc="97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Weak</a:t>
            </a:r>
            <a:r>
              <a:rPr spc="-120"/>
              <a:t> </a:t>
            </a:r>
            <a:r>
              <a:rPr spc="-233"/>
              <a:t>:</a:t>
            </a:r>
          </a:p>
        </p:txBody>
      </p:sp>
      <p:sp>
        <p:nvSpPr>
          <p:cNvPr id="195" name="object 4"/>
          <p:cNvSpPr txBox="1"/>
          <p:nvPr/>
        </p:nvSpPr>
        <p:spPr>
          <a:xfrm>
            <a:off x="5573848" y="1649777"/>
            <a:ext cx="2772414" cy="273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66581" indent="-154516">
              <a:spcBef>
                <a:spcPts val="100"/>
              </a:spcBef>
              <a:buSzPct val="100000"/>
              <a:buChar char="-"/>
              <a:tabLst>
                <a:tab pos="139700" algn="l"/>
              </a:tabLst>
              <a:defRPr spc="-9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Ileus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8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Pneumoperitoneum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3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</a:t>
            </a:r>
            <a:r>
              <a:rPr spc="-4"/>
              <a:t>os</a:t>
            </a:r>
            <a:r>
              <a:rPr spc="-44"/>
              <a:t>s</a:t>
            </a:r>
            <a:r>
              <a:rPr spc="-77"/>
              <a:t> </a:t>
            </a:r>
            <a:r>
              <a:rPr spc="-104"/>
              <a:t>of</a:t>
            </a:r>
            <a:r>
              <a:rPr spc="-49"/>
              <a:t> </a:t>
            </a:r>
            <a:r>
              <a:rPr spc="-138"/>
              <a:t>ab</a:t>
            </a:r>
            <a:r>
              <a:rPr spc="-150"/>
              <a:t>d</a:t>
            </a:r>
            <a:r>
              <a:rPr spc="-38"/>
              <a:t>o</a:t>
            </a:r>
            <a:r>
              <a:rPr spc="-49"/>
              <a:t>m</a:t>
            </a:r>
            <a:r>
              <a:rPr spc="-166"/>
              <a:t>ina</a:t>
            </a:r>
            <a:r>
              <a:rPr spc="-104"/>
              <a:t>l</a:t>
            </a:r>
            <a:r>
              <a:rPr spc="-72"/>
              <a:t> </a:t>
            </a:r>
            <a:r>
              <a:rPr spc="-104"/>
              <a:t>d</a:t>
            </a:r>
            <a:r>
              <a:rPr spc="-38"/>
              <a:t>o</a:t>
            </a:r>
            <a:r>
              <a:rPr spc="-49"/>
              <a:t>m</a:t>
            </a:r>
            <a:r>
              <a:rPr spc="-144"/>
              <a:t>ain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Comorbid</a:t>
            </a:r>
            <a:r>
              <a:rPr spc="-88"/>
              <a:t> </a:t>
            </a:r>
            <a:r>
              <a:rPr spc="-61"/>
              <a:t>cirrhosis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4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</a:t>
            </a:r>
            <a:r>
              <a:rPr spc="-38"/>
              <a:t>e</a:t>
            </a:r>
            <a:r>
              <a:rPr spc="-61"/>
              <a:t>t</a:t>
            </a:r>
            <a:r>
              <a:rPr spc="-116"/>
              <a:t>r</a:t>
            </a:r>
            <a:r>
              <a:rPr spc="-77"/>
              <a:t>operitone</a:t>
            </a:r>
            <a:r>
              <a:rPr spc="-177"/>
              <a:t>al</a:t>
            </a:r>
            <a:r>
              <a:rPr spc="-55"/>
              <a:t> </a:t>
            </a:r>
            <a:r>
              <a:rPr spc="-122"/>
              <a:t>haemat</a:t>
            </a:r>
            <a:r>
              <a:rPr spc="-111"/>
              <a:t>o</a:t>
            </a:r>
            <a:r>
              <a:rPr spc="-161"/>
              <a:t>ma</a:t>
            </a:r>
          </a:p>
        </p:txBody>
      </p:sp>
      <p:sp>
        <p:nvSpPr>
          <p:cNvPr id="196" name="object 5"/>
          <p:cNvSpPr txBox="1"/>
          <p:nvPr/>
        </p:nvSpPr>
        <p:spPr>
          <a:xfrm>
            <a:off x="686138" y="1188591"/>
            <a:ext cx="133921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12700">
              <a:defRPr b="1" spc="60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Strong</a:t>
            </a:r>
            <a:r>
              <a:rPr spc="-132"/>
              <a:t> </a:t>
            </a:r>
            <a:r>
              <a:rPr spc="-233"/>
              <a:t>:</a:t>
            </a:r>
          </a:p>
        </p:txBody>
      </p:sp>
      <p:sp>
        <p:nvSpPr>
          <p:cNvPr id="197" name="object 6"/>
          <p:cNvSpPr txBox="1"/>
          <p:nvPr/>
        </p:nvSpPr>
        <p:spPr>
          <a:xfrm>
            <a:off x="449265" y="1859864"/>
            <a:ext cx="4738374" cy="273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66581" indent="-154516">
              <a:spcBef>
                <a:spcPts val="100"/>
              </a:spcBef>
              <a:buSzPct val="100000"/>
              <a:buChar char="-"/>
              <a:tabLst>
                <a:tab pos="139700" algn="l"/>
              </a:tabLst>
              <a:defRPr spc="-8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Excessive</a:t>
            </a:r>
            <a:r>
              <a:rPr spc="-72"/>
              <a:t> </a:t>
            </a:r>
            <a:r>
              <a:rPr spc="-144"/>
              <a:t>fluid</a:t>
            </a:r>
            <a:r>
              <a:rPr spc="-66"/>
              <a:t> </a:t>
            </a:r>
            <a:r>
              <a:rPr spc="-99"/>
              <a:t>resuscitation</a:t>
            </a:r>
            <a:r>
              <a:rPr spc="-72"/>
              <a:t> </a:t>
            </a:r>
            <a:r>
              <a:rPr spc="-11"/>
              <a:t>(&gt;3</a:t>
            </a:r>
            <a:r>
              <a:rPr spc="-49"/>
              <a:t> </a:t>
            </a:r>
            <a:r>
              <a:rPr spc="-33"/>
              <a:t>L </a:t>
            </a:r>
            <a:r>
              <a:rPr spc="-116"/>
              <a:t>in</a:t>
            </a:r>
            <a:r>
              <a:rPr spc="-44"/>
              <a:t> </a:t>
            </a:r>
            <a:r>
              <a:rPr spc="-49"/>
              <a:t>24</a:t>
            </a:r>
            <a:r>
              <a:rPr spc="-61"/>
              <a:t> </a:t>
            </a:r>
            <a:r>
              <a:rPr spc="-49"/>
              <a:t>hours)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55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Massi</a:t>
            </a:r>
            <a:r>
              <a:rPr spc="-144"/>
              <a:t>v</a:t>
            </a:r>
            <a:r>
              <a:rPr spc="-133"/>
              <a:t>e</a:t>
            </a:r>
            <a:r>
              <a:rPr spc="-83"/>
              <a:t> </a:t>
            </a:r>
            <a:r>
              <a:rPr spc="-49"/>
              <a:t>blo</a:t>
            </a:r>
            <a:r>
              <a:t>o</a:t>
            </a:r>
            <a:r>
              <a:rPr spc="-99"/>
              <a:t>d</a:t>
            </a:r>
            <a:r>
              <a:rPr spc="-66"/>
              <a:t> </a:t>
            </a:r>
            <a:r>
              <a:rPr spc="-104"/>
              <a:t>transfu</a:t>
            </a:r>
            <a:r>
              <a:rPr spc="-88"/>
              <a:t>s</a:t>
            </a:r>
            <a:r>
              <a:rPr spc="-66"/>
              <a:t>io</a:t>
            </a:r>
            <a:r>
              <a:rPr spc="-77"/>
              <a:t>n</a:t>
            </a:r>
            <a:r>
              <a:rPr spc="-83"/>
              <a:t> </a:t>
            </a:r>
            <a:r>
              <a:rPr spc="-99"/>
              <a:t>(</a:t>
            </a:r>
            <a:r>
              <a:rPr spc="4"/>
              <a:t>&gt;10</a:t>
            </a:r>
            <a:r>
              <a:rPr spc="-38"/>
              <a:t> </a:t>
            </a:r>
            <a:r>
              <a:rPr spc="-99"/>
              <a:t>units</a:t>
            </a:r>
            <a:r>
              <a:rPr spc="-44"/>
              <a:t> </a:t>
            </a:r>
            <a:r>
              <a:rPr spc="-133"/>
              <a:t>i</a:t>
            </a:r>
            <a:r>
              <a:rPr spc="-93"/>
              <a:t>n</a:t>
            </a:r>
            <a:r>
              <a:rPr spc="-49"/>
              <a:t> 24 </a:t>
            </a:r>
            <a:r>
              <a:rPr spc="-38"/>
              <a:t>hour</a:t>
            </a:r>
            <a:r>
              <a:rPr spc="-66"/>
              <a:t>s)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27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</a:t>
            </a:r>
            <a:r>
              <a:rPr spc="-88"/>
              <a:t>ec</a:t>
            </a:r>
            <a:r>
              <a:rPr spc="-111"/>
              <a:t>r</a:t>
            </a:r>
            <a:r>
              <a:rPr spc="-126"/>
              <a:t>ease</a:t>
            </a:r>
            <a:r>
              <a:rPr spc="-99"/>
              <a:t>d</a:t>
            </a:r>
            <a:r>
              <a:rPr spc="-77"/>
              <a:t> </a:t>
            </a:r>
            <a:r>
              <a:rPr spc="-138"/>
              <a:t>ab</a:t>
            </a:r>
            <a:r>
              <a:rPr spc="-150"/>
              <a:t>d</a:t>
            </a:r>
            <a:r>
              <a:rPr spc="-38"/>
              <a:t>o</a:t>
            </a:r>
            <a:r>
              <a:rPr spc="-49"/>
              <a:t>m</a:t>
            </a:r>
            <a:r>
              <a:rPr spc="-166"/>
              <a:t>ina</a:t>
            </a:r>
            <a:r>
              <a:rPr spc="-104"/>
              <a:t>l</a:t>
            </a:r>
            <a:r>
              <a:rPr spc="-72"/>
              <a:t> </a:t>
            </a:r>
            <a:r>
              <a:rPr spc="-44"/>
              <a:t>co</a:t>
            </a:r>
            <a:r>
              <a:rPr spc="-133"/>
              <a:t>mpl</a:t>
            </a:r>
            <a:r>
              <a:rPr spc="-144"/>
              <a:t>iance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</a:t>
            </a:r>
            <a:r>
              <a:rPr spc="-104"/>
              <a:t>ntra</a:t>
            </a:r>
            <a:r>
              <a:rPr spc="-99"/>
              <a:t>-</a:t>
            </a:r>
            <a:r>
              <a:rPr spc="-138"/>
              <a:t>ab</a:t>
            </a:r>
            <a:r>
              <a:rPr spc="-150"/>
              <a:t>d</a:t>
            </a:r>
            <a:r>
              <a:rPr spc="-38"/>
              <a:t>o</a:t>
            </a:r>
            <a:r>
              <a:rPr spc="-49"/>
              <a:t>m</a:t>
            </a:r>
            <a:r>
              <a:rPr spc="-166"/>
              <a:t>ina</a:t>
            </a:r>
            <a:r>
              <a:rPr spc="-104"/>
              <a:t>l</a:t>
            </a:r>
            <a:r>
              <a:rPr spc="-49"/>
              <a:t> </a:t>
            </a:r>
            <a:r>
              <a:rPr spc="-166"/>
              <a:t>in</a:t>
            </a:r>
            <a:r>
              <a:rPr spc="-155"/>
              <a:t>f</a:t>
            </a:r>
            <a:r>
              <a:rPr spc="-126"/>
              <a:t>ect</a:t>
            </a:r>
            <a:r>
              <a:rPr spc="-177"/>
              <a:t>ion/in</a:t>
            </a:r>
            <a:r>
              <a:rPr spc="-133"/>
              <a:t>f</a:t>
            </a:r>
            <a:r>
              <a:rPr spc="-138"/>
              <a:t>lam</a:t>
            </a:r>
            <a:r>
              <a:rPr spc="-194"/>
              <a:t>m</a:t>
            </a:r>
            <a:r>
              <a:rPr spc="-216"/>
              <a:t>a</a:t>
            </a:r>
            <a:r>
              <a:rPr spc="-83"/>
              <a:t>tion</a:t>
            </a:r>
          </a:p>
          <a:p>
            <a:pPr marL="166581" indent="-154516">
              <a:spcBef>
                <a:spcPts val="1700"/>
              </a:spcBef>
              <a:buSzPct val="100000"/>
              <a:buChar char="-"/>
              <a:tabLst>
                <a:tab pos="139700" algn="l"/>
              </a:tabLst>
              <a:defRPr spc="-77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Haemoperitoneum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object 2"/>
          <p:cNvSpPr txBox="1"/>
          <p:nvPr>
            <p:ph type="title"/>
          </p:nvPr>
        </p:nvSpPr>
        <p:spPr>
          <a:xfrm>
            <a:off x="490689" y="-1408297"/>
            <a:ext cx="8162622" cy="232172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Pathogenesis </a:t>
            </a:r>
          </a:p>
        </p:txBody>
      </p:sp>
      <p:pic>
        <p:nvPicPr>
          <p:cNvPr id="200" name="IMG_0051.jpeg" descr="IMG_0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6616"/>
            <a:ext cx="9144001" cy="5236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object 3"/>
          <p:cNvSpPr txBox="1"/>
          <p:nvPr>
            <p:ph type="title"/>
          </p:nvPr>
        </p:nvSpPr>
        <p:spPr>
          <a:xfrm>
            <a:off x="372313" y="1141309"/>
            <a:ext cx="8161736" cy="2321722"/>
          </a:xfrm>
          <a:prstGeom prst="rect">
            <a:avLst/>
          </a:prstGeom>
        </p:spPr>
        <p:txBody>
          <a:bodyPr/>
          <a:lstStyle/>
          <a:p>
            <a:pPr indent="12700" algn="ctr">
              <a:spcBef>
                <a:spcPts val="100"/>
              </a:spcBef>
              <a:defRPr spc="200"/>
            </a:pPr>
            <a:r>
              <a:t>CLINICAL</a:t>
            </a:r>
            <a:r>
              <a:rPr spc="-300"/>
              <a:t> </a:t>
            </a:r>
            <a:r>
              <a:rPr spc="100"/>
              <a:t>MANIFESTATIONS</a:t>
            </a:r>
          </a:p>
        </p:txBody>
      </p:sp>
      <p:sp>
        <p:nvSpPr>
          <p:cNvPr id="203" name="object 4"/>
          <p:cNvSpPr txBox="1"/>
          <p:nvPr/>
        </p:nvSpPr>
        <p:spPr>
          <a:xfrm>
            <a:off x="3101282" y="3240866"/>
            <a:ext cx="3258824" cy="1335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343025">
              <a:lnSpc>
                <a:spcPts val="5300"/>
              </a:lnSpc>
              <a:spcBef>
                <a:spcPts val="700"/>
              </a:spcBef>
              <a:defRPr b="1" spc="-359" sz="4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&amp; </a:t>
            </a:r>
            <a:r>
              <a:rPr spc="-354"/>
              <a:t> </a:t>
            </a:r>
            <a:r>
              <a:rPr spc="242"/>
              <a:t>DI</a:t>
            </a:r>
            <a:r>
              <a:rPr spc="170"/>
              <a:t>A</a:t>
            </a:r>
            <a:r>
              <a:rPr spc="205"/>
              <a:t>GNOSIS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ardiovascular — IAH decreases cardiac output by impairing cardiac function and reducing venous return:…"/>
          <p:cNvSpPr txBox="1"/>
          <p:nvPr/>
        </p:nvSpPr>
        <p:spPr>
          <a:xfrm>
            <a:off x="179180" y="824170"/>
            <a:ext cx="9164635" cy="373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Cardiovascular</a:t>
            </a:r>
            <a:r>
              <a:rPr b="0"/>
              <a:t> — </a:t>
            </a:r>
            <a:r>
              <a:t>IAH decreases cardiac output by impairing cardiac function and reducing venous return: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 u="sng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 u="sng">
                <a:latin typeface="+mn-lt"/>
                <a:ea typeface="+mn-ea"/>
                <a:cs typeface="+mn-cs"/>
                <a:sym typeface="Helvetica Neue"/>
              </a:defRPr>
            </a:pPr>
            <a:r>
              <a:t>Impaired cardiac function </a:t>
            </a:r>
            <a:r>
              <a:rPr u="none"/>
              <a:t>– IAH causes cephalad movement of the diaphragm, which leads to cardiac compression. The end result is reduced ventricular compliance and contractility [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36,37</a:t>
            </a:r>
            <a:r>
              <a:rPr u="none"/>
              <a:t>]. Elevation of the diaphragm may occur at pressures as low as 10 mmHg [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38</a:t>
            </a:r>
            <a:r>
              <a:rPr u="none"/>
              <a:t>].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 u="sng">
                <a:latin typeface="+mn-lt"/>
                <a:ea typeface="+mn-ea"/>
                <a:cs typeface="+mn-cs"/>
                <a:sym typeface="Helvetica Neue"/>
              </a:defRPr>
            </a:pPr>
            <a:r>
              <a:t>Reduced venous return </a:t>
            </a:r>
            <a:r>
              <a:rPr u="none"/>
              <a:t>– IAH functionally obstructs blood flow in the inferior vena cava, leading to diminished venous blood flow from the lower extremities [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39</a:t>
            </a:r>
            <a:r>
              <a:rPr u="none"/>
              <a:t>]. The resulting rise in lower extremity venous hydrostatic pressure promotes the formation of peripheral edema and increases the risk of deep vein thrombosis [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40</a:t>
            </a:r>
            <a:r>
              <a:rPr u="none"/>
              <a:t>].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ulmonary…"/>
          <p:cNvSpPr txBox="1"/>
          <p:nvPr/>
        </p:nvSpPr>
        <p:spPr>
          <a:xfrm>
            <a:off x="112488" y="2418848"/>
            <a:ext cx="9126598" cy="158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Pulmonary 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have reduced chest wall compliance and spontaneous tidal volumes, which combine to cause arterial hypoxemia and hypercarbia. Pulmonary infection is more common among patients with IAH [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44</a:t>
            </a:r>
            <a:r>
              <a:t>].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object 2"/>
          <p:cNvSpPr txBox="1"/>
          <p:nvPr>
            <p:ph type="title"/>
          </p:nvPr>
        </p:nvSpPr>
        <p:spPr>
          <a:xfrm>
            <a:off x="577077" y="-558400"/>
            <a:ext cx="8162619" cy="232172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Renal</a:t>
            </a:r>
          </a:p>
        </p:txBody>
      </p:sp>
      <p:sp>
        <p:nvSpPr>
          <p:cNvPr id="210" name="object 3"/>
          <p:cNvSpPr txBox="1"/>
          <p:nvPr/>
        </p:nvSpPr>
        <p:spPr>
          <a:xfrm>
            <a:off x="409573" y="2169847"/>
            <a:ext cx="8324854" cy="21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Several mechanisms contribute to renal impairment in patients with IAH: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Renal vein compressio</a:t>
            </a:r>
            <a:r>
              <a:rPr u="sng"/>
              <a:t>n</a:t>
            </a:r>
            <a:r>
              <a:t> increases venous resistance, which impairs venous drainage. This appears to be the major cause of renal impairment [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48,49</a:t>
            </a:r>
            <a:r>
              <a:t>]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 u="sng">
                <a:latin typeface="+mn-lt"/>
                <a:ea typeface="+mn-ea"/>
                <a:cs typeface="+mn-cs"/>
                <a:sym typeface="Helvetica Neue"/>
              </a:defRPr>
            </a:pPr>
            <a:r>
              <a:t>Renal artery vasoconstriction</a:t>
            </a:r>
            <a:r>
              <a:rPr u="none"/>
              <a:t> is induced by the sympathetic nervous and renin-angiotensin systems, which are stimulated by the fall in cardiac output [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50</a:t>
            </a:r>
            <a:r>
              <a:rPr u="none"/>
              <a:t>] (see </a:t>
            </a:r>
            <a:r>
              <a:rPr>
                <a:solidFill>
                  <a:srgbClr val="00905A"/>
                </a:solidFill>
                <a:uFill>
                  <a:solidFill>
                    <a:srgbClr val="00905A"/>
                  </a:solidFill>
                </a:uFill>
              </a:rPr>
              <a:t>'Cardiovascular'</a:t>
            </a:r>
            <a:r>
              <a:rPr u="none">
                <a:uFill>
                  <a:solidFill>
                    <a:srgbClr val="00905A"/>
                  </a:solidFill>
                </a:uFill>
              </a:rPr>
              <a:t> above)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object 2"/>
          <p:cNvSpPr txBox="1"/>
          <p:nvPr/>
        </p:nvSpPr>
        <p:spPr>
          <a:xfrm>
            <a:off x="304162" y="1092380"/>
            <a:ext cx="37096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42991" indent="-230291"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</a:tabLst>
              <a:defRPr b="1" spc="8" sz="3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Gastrointestinal</a:t>
            </a:r>
          </a:p>
        </p:txBody>
      </p:sp>
      <p:sp>
        <p:nvSpPr>
          <p:cNvPr id="213" name="The gut appears to be one of the organs most sensitive to increases in intra-abdominal pressure:…"/>
          <p:cNvSpPr txBox="1"/>
          <p:nvPr/>
        </p:nvSpPr>
        <p:spPr>
          <a:xfrm>
            <a:off x="11640" y="2354597"/>
            <a:ext cx="8848278" cy="303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1500">
                <a:latin typeface="+mn-lt"/>
                <a:ea typeface="+mn-ea"/>
                <a:cs typeface="+mn-cs"/>
                <a:sym typeface="Helvetica Neue"/>
              </a:defRPr>
            </a:pPr>
            <a:r>
              <a:t>Th</a:t>
            </a:r>
            <a:r>
              <a:rPr b="1"/>
              <a:t>e gut appears to be one of the organs most sensitive to increases in intra-abdominal pressure:</a:t>
            </a:r>
            <a:endParaRPr b="1"/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Mesenteric blood flow was reduced at an intra-abdominal pressure as low as 10 mmHg in one animal study [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55</a:t>
            </a:r>
            <a:r>
              <a:t>]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Intestinal mucosal perfusion is decreased at an intra-abdominal pressure of approximately 20 mmHg, according to both animal and human studies [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56-58</a:t>
            </a:r>
            <a:r>
              <a:t>]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1000">
                <a:latin typeface="+mn-lt"/>
                <a:ea typeface="+mn-ea"/>
                <a:cs typeface="+mn-cs"/>
                <a:sym typeface="Helvetica Neue"/>
              </a:defRPr>
            </a:pPr>
            <a:r>
              <a:t>●</a:t>
            </a:r>
          </a:p>
          <a:p>
            <a:pPr marL="388620" indent="-388620" defTabSz="457200">
              <a:lnSpc>
                <a:spcPct val="100000"/>
              </a:lnSpc>
              <a:spcBef>
                <a:spcPts val="2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Celiac artery and superior mesenteric artery blood flow are decreased at an intra-abdominal pressure of approximately 40 mmHg, according to one animal study [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6</a:t>
            </a:r>
            <a:r>
              <a:t>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Hepatic —…"/>
          <p:cNvSpPr txBox="1"/>
          <p:nvPr/>
        </p:nvSpPr>
        <p:spPr>
          <a:xfrm>
            <a:off x="45644" y="1659830"/>
            <a:ext cx="8692830" cy="200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Hepatic — </a:t>
            </a: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The liver's ability to remove lactic acid is impaired by increases of intra-abdominal pressure as small as 10 mmHg [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63,64</a:t>
            </a:r>
            <a:r>
              <a:t>]. Thus, lactic acidosis may clear more slowly than expected despite adequate resuscitation.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object 2"/>
          <p:cNvSpPr txBox="1"/>
          <p:nvPr/>
        </p:nvSpPr>
        <p:spPr>
          <a:xfrm>
            <a:off x="106045" y="2193397"/>
            <a:ext cx="8931911" cy="152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28600" indent="-215899"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3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Central</a:t>
            </a:r>
            <a:r>
              <a:rPr spc="-54"/>
              <a:t> </a:t>
            </a:r>
            <a:r>
              <a:rPr spc="-4"/>
              <a:t>nervous</a:t>
            </a:r>
            <a:r>
              <a:rPr spc="-70"/>
              <a:t> </a:t>
            </a:r>
            <a:r>
              <a:rPr spc="12"/>
              <a:t>system</a:t>
            </a:r>
            <a:endParaRPr spc="56" sz="3400"/>
          </a:p>
          <a:p>
            <a:pPr lvl="1" marL="497205" indent="-185420" algn="just">
              <a:buSzPct val="95000"/>
              <a:buAutoNum type="arabicPeriod" startAt="1"/>
              <a:tabLst>
                <a:tab pos="495300" algn="l"/>
              </a:tabLst>
              <a:defRPr spc="-114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Intracranial</a:t>
            </a:r>
            <a:r>
              <a:rPr spc="-85"/>
              <a:t> </a:t>
            </a:r>
            <a:r>
              <a:rPr spc="-75"/>
              <a:t>pressure</a:t>
            </a:r>
            <a:r>
              <a:rPr spc="-70"/>
              <a:t> </a:t>
            </a:r>
            <a:r>
              <a:rPr spc="-25"/>
              <a:t>(ICP)</a:t>
            </a:r>
            <a:r>
              <a:rPr spc="-55"/>
              <a:t> </a:t>
            </a:r>
            <a:r>
              <a:rPr spc="-110"/>
              <a:t>transiently</a:t>
            </a:r>
            <a:r>
              <a:rPr spc="-85"/>
              <a:t> </a:t>
            </a:r>
            <a:r>
              <a:rPr spc="-100"/>
              <a:t>increases</a:t>
            </a:r>
            <a:r>
              <a:rPr spc="-65"/>
              <a:t> </a:t>
            </a:r>
            <a:r>
              <a:rPr spc="-90"/>
              <a:t>during</a:t>
            </a:r>
            <a:r>
              <a:rPr spc="-75"/>
              <a:t> </a:t>
            </a:r>
            <a:r>
              <a:t>the</a:t>
            </a:r>
            <a:r>
              <a:rPr spc="-75"/>
              <a:t> </a:t>
            </a:r>
            <a:r>
              <a:rPr spc="-79"/>
              <a:t>short-lived</a:t>
            </a:r>
            <a:r>
              <a:rPr spc="-75"/>
              <a:t> </a:t>
            </a:r>
            <a:r>
              <a:rPr spc="-120"/>
              <a:t>elevation</a:t>
            </a:r>
            <a:r>
              <a:rPr spc="-70"/>
              <a:t> </a:t>
            </a:r>
            <a:r>
              <a:rPr spc="-104"/>
              <a:t>of</a:t>
            </a:r>
          </a:p>
          <a:p>
            <a:pPr indent="312420" algn="just">
              <a:spcBef>
                <a:spcPts val="400"/>
              </a:spcBef>
              <a:defRPr spc="-114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intra-abdominal</a:t>
            </a:r>
            <a:r>
              <a:rPr spc="-85"/>
              <a:t> </a:t>
            </a:r>
            <a:r>
              <a:rPr spc="-75"/>
              <a:t>pressure</a:t>
            </a:r>
            <a:r>
              <a:rPr spc="-50"/>
              <a:t> </a:t>
            </a:r>
            <a:r>
              <a:rPr spc="-135"/>
              <a:t>that</a:t>
            </a:r>
            <a:r>
              <a:rPr spc="-75"/>
              <a:t> </a:t>
            </a:r>
            <a:r>
              <a:rPr spc="-55"/>
              <a:t>occurs </a:t>
            </a:r>
            <a:r>
              <a:rPr spc="-100"/>
              <a:t>with</a:t>
            </a:r>
            <a:r>
              <a:rPr spc="-60"/>
              <a:t> </a:t>
            </a:r>
            <a:r>
              <a:rPr spc="-125"/>
              <a:t>coughing,</a:t>
            </a:r>
            <a:r>
              <a:rPr spc="-280"/>
              <a:t> </a:t>
            </a:r>
            <a:r>
              <a:rPr spc="-159"/>
              <a:t>defecating,</a:t>
            </a:r>
            <a:r>
              <a:rPr spc="-270"/>
              <a:t> </a:t>
            </a:r>
            <a:r>
              <a:rPr spc="19"/>
              <a:t>or</a:t>
            </a:r>
            <a:r>
              <a:rPr spc="-55"/>
              <a:t> </a:t>
            </a:r>
            <a:r>
              <a:rPr spc="-130"/>
              <a:t>emesis.</a:t>
            </a:r>
          </a:p>
          <a:p>
            <a:pPr lvl="1" marL="497205" indent="-185420" algn="just">
              <a:spcBef>
                <a:spcPts val="900"/>
              </a:spcBef>
              <a:buSzPct val="95000"/>
              <a:buAutoNum type="arabicPeriod" startAt="2"/>
              <a:tabLst>
                <a:tab pos="495300" algn="l"/>
              </a:tabLst>
              <a:defRPr spc="-12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critical</a:t>
            </a:r>
            <a:r>
              <a:rPr spc="-95"/>
              <a:t> </a:t>
            </a:r>
            <a:r>
              <a:rPr spc="-110"/>
              <a:t>decrease</a:t>
            </a:r>
            <a:r>
              <a:rPr spc="-35"/>
              <a:t> </a:t>
            </a:r>
            <a:r>
              <a:rPr spc="-114"/>
              <a:t>in</a:t>
            </a:r>
            <a:r>
              <a:rPr spc="-45"/>
              <a:t> </a:t>
            </a:r>
            <a:r>
              <a:rPr spc="-110"/>
              <a:t>cerebral</a:t>
            </a:r>
            <a:r>
              <a:rPr spc="-79"/>
              <a:t> </a:t>
            </a:r>
            <a:r>
              <a:rPr spc="-90"/>
              <a:t>perfusion</a:t>
            </a:r>
            <a:r>
              <a:rPr spc="-75"/>
              <a:t> </a:t>
            </a:r>
            <a:r>
              <a:rPr spc="-130"/>
              <a:t>and</a:t>
            </a:r>
            <a:r>
              <a:rPr spc="-35"/>
              <a:t> </a:t>
            </a:r>
            <a:r>
              <a:rPr spc="-85"/>
              <a:t>progressive</a:t>
            </a:r>
            <a:r>
              <a:rPr spc="-70"/>
              <a:t> </a:t>
            </a:r>
            <a:r>
              <a:rPr spc="-110"/>
              <a:t>cerebral</a:t>
            </a:r>
            <a:r>
              <a:rPr spc="-70"/>
              <a:t> </a:t>
            </a:r>
            <a:r>
              <a:rPr spc="-145"/>
              <a:t>ischemia.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74" y="937258"/>
            <a:ext cx="6155438" cy="499567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object 3"/>
          <p:cNvSpPr txBox="1"/>
          <p:nvPr/>
        </p:nvSpPr>
        <p:spPr>
          <a:xfrm>
            <a:off x="6926071" y="2676346"/>
            <a:ext cx="131826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12700">
              <a:spcBef>
                <a:spcPts val="100"/>
              </a:spcBef>
              <a:defRPr spc="-79" sz="42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</a:t>
            </a:r>
            <a:r>
              <a:rPr spc="0"/>
              <a:t>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bject 3"/>
          <p:cNvSpPr txBox="1"/>
          <p:nvPr>
            <p:ph type="title"/>
          </p:nvPr>
        </p:nvSpPr>
        <p:spPr>
          <a:xfrm>
            <a:off x="491132" y="2268140"/>
            <a:ext cx="8161736" cy="232172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400" sz="5000">
                <a:latin typeface="Tamil Sangam MN"/>
                <a:ea typeface="Tamil Sangam MN"/>
                <a:cs typeface="Tamil Sangam MN"/>
                <a:sym typeface="Tamil Sangam MN"/>
              </a:defRPr>
            </a:lvl1pPr>
          </a:lstStyle>
          <a:p>
            <a:pPr/>
            <a:r>
              <a:t>DEFINITIONS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object 2"/>
          <p:cNvSpPr txBox="1"/>
          <p:nvPr>
            <p:ph type="title"/>
          </p:nvPr>
        </p:nvSpPr>
        <p:spPr>
          <a:xfrm>
            <a:off x="400570" y="-329214"/>
            <a:ext cx="8162619" cy="232172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0" sz="3200"/>
            </a:pPr>
            <a:r>
              <a:t>IMAGING</a:t>
            </a:r>
            <a:r>
              <a:rPr spc="-200"/>
              <a:t> </a:t>
            </a:r>
            <a:r>
              <a:t>FINDINGS.  </a:t>
            </a:r>
          </a:p>
        </p:txBody>
      </p:sp>
      <p:sp>
        <p:nvSpPr>
          <p:cNvPr id="223" name="object 3"/>
          <p:cNvSpPr txBox="1"/>
          <p:nvPr/>
        </p:nvSpPr>
        <p:spPr>
          <a:xfrm>
            <a:off x="403859" y="2219543"/>
            <a:ext cx="8336282" cy="3144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59440" indent="-246740">
              <a:spcBef>
                <a:spcPts val="6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152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457200">
              <a:lnSpc>
                <a:spcPct val="100000"/>
              </a:lnSpc>
              <a:spcBef>
                <a:spcPts val="1500"/>
              </a:spcBef>
              <a:defRPr b="1" sz="1500">
                <a:latin typeface="+mn-lt"/>
                <a:ea typeface="+mn-ea"/>
                <a:cs typeface="+mn-cs"/>
                <a:sym typeface="Helvetica Neue"/>
              </a:defRPr>
            </a:pPr>
            <a:r>
              <a:t>Imaging is not helpful in the diagnosis of ACS but me can see the complication of it </a:t>
            </a:r>
          </a:p>
          <a:p>
            <a:pPr marL="259440" indent="-246740">
              <a:spcBef>
                <a:spcPts val="6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152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59440" indent="-246740">
              <a:spcBef>
                <a:spcPts val="6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15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</a:t>
            </a:r>
            <a:r>
              <a:rPr spc="-38"/>
              <a:t> </a:t>
            </a:r>
            <a:r>
              <a:rPr b="1" spc="-19"/>
              <a:t>chest</a:t>
            </a:r>
            <a:r>
              <a:rPr b="1" spc="-52"/>
              <a:t> </a:t>
            </a:r>
            <a:r>
              <a:rPr b="1" spc="4"/>
              <a:t>radiograph</a:t>
            </a:r>
            <a:r>
              <a:rPr b="1" spc="-23"/>
              <a:t> </a:t>
            </a:r>
            <a:r>
              <a:rPr spc="-171"/>
              <a:t>may</a:t>
            </a:r>
            <a:r>
              <a:rPr spc="-28"/>
              <a:t> </a:t>
            </a:r>
            <a:r>
              <a:rPr spc="-42"/>
              <a:t>show</a:t>
            </a:r>
            <a:r>
              <a:rPr spc="-38"/>
              <a:t> </a:t>
            </a:r>
            <a:r>
              <a:rPr spc="-108"/>
              <a:t>decreased</a:t>
            </a:r>
            <a:r>
              <a:rPr spc="-42"/>
              <a:t> </a:t>
            </a:r>
            <a:r>
              <a:rPr spc="-123"/>
              <a:t>lung</a:t>
            </a:r>
            <a:r>
              <a:rPr spc="-42"/>
              <a:t> </a:t>
            </a:r>
            <a:r>
              <a:rPr spc="-119"/>
              <a:t>volumes,</a:t>
            </a:r>
            <a:r>
              <a:rPr spc="-241"/>
              <a:t> </a:t>
            </a:r>
            <a:r>
              <a:rPr spc="-141"/>
              <a:t>atelectasis,</a:t>
            </a:r>
            <a:r>
              <a:rPr spc="-223"/>
              <a:t> </a:t>
            </a:r>
            <a:r>
              <a:rPr spc="19"/>
              <a:t>or</a:t>
            </a:r>
          </a:p>
          <a:p>
            <a:pPr indent="271779">
              <a:spcBef>
                <a:spcPts val="500"/>
              </a:spcBef>
              <a:defRPr spc="-12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el</a:t>
            </a:r>
            <a:r>
              <a:rPr spc="-204"/>
              <a:t>e</a:t>
            </a:r>
            <a:r>
              <a:rPr spc="-147"/>
              <a:t>v</a:t>
            </a:r>
            <a:r>
              <a:rPr spc="-152"/>
              <a:t>a</a:t>
            </a:r>
            <a:r>
              <a:rPr spc="-119"/>
              <a:t>ted</a:t>
            </a:r>
            <a:r>
              <a:rPr spc="-46"/>
              <a:t> </a:t>
            </a:r>
            <a:r>
              <a:rPr spc="-114"/>
              <a:t>h</a:t>
            </a:r>
            <a:r>
              <a:rPr spc="-108"/>
              <a:t>e</a:t>
            </a:r>
            <a:r>
              <a:rPr spc="-138"/>
              <a:t>mid</a:t>
            </a:r>
            <a:r>
              <a:rPr spc="-85"/>
              <a:t>i</a:t>
            </a:r>
            <a:r>
              <a:rPr spc="-223"/>
              <a:t>a</a:t>
            </a:r>
            <a:r>
              <a:rPr spc="-104"/>
              <a:t>p</a:t>
            </a:r>
            <a:r>
              <a:rPr spc="-95"/>
              <a:t>h</a:t>
            </a:r>
            <a:r>
              <a:rPr spc="-133"/>
              <a:t>ragms.</a:t>
            </a:r>
          </a:p>
          <a:p>
            <a:pPr marL="259440" marR="5080" indent="-246740">
              <a:lnSpc>
                <a:spcPct val="120000"/>
              </a:lnSpc>
              <a:spcBef>
                <a:spcPts val="9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3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Chest </a:t>
            </a:r>
            <a:r>
              <a:rPr b="1" spc="23"/>
              <a:t>computed tomography </a:t>
            </a:r>
            <a:r>
              <a:rPr b="1" spc="147"/>
              <a:t>(CT) </a:t>
            </a:r>
            <a:r>
              <a:rPr spc="-171"/>
              <a:t>may </a:t>
            </a:r>
            <a:r>
              <a:rPr spc="-95"/>
              <a:t>demonstrate </a:t>
            </a:r>
            <a:r>
              <a:rPr spc="-108"/>
              <a:t>tense </a:t>
            </a:r>
            <a:r>
              <a:rPr spc="-119"/>
              <a:t>infiltration </a:t>
            </a:r>
            <a:r>
              <a:rPr spc="-590"/>
              <a:t> </a:t>
            </a:r>
            <a:r>
              <a:rPr spc="-104"/>
              <a:t>of</a:t>
            </a:r>
            <a:r>
              <a:rPr spc="-42"/>
              <a:t> </a:t>
            </a:r>
            <a:r>
              <a:rPr spc="-119"/>
              <a:t>the</a:t>
            </a:r>
            <a:r>
              <a:rPr spc="-52"/>
              <a:t> </a:t>
            </a:r>
            <a:r>
              <a:rPr spc="-79"/>
              <a:t>retroperitoneum</a:t>
            </a:r>
            <a:r>
              <a:rPr spc="-57"/>
              <a:t> </a:t>
            </a:r>
            <a:r>
              <a:rPr spc="-138"/>
              <a:t>that</a:t>
            </a:r>
            <a:r>
              <a:rPr spc="-42"/>
              <a:t> </a:t>
            </a:r>
            <a:r>
              <a:rPr spc="-90"/>
              <a:t>is</a:t>
            </a:r>
            <a:r>
              <a:rPr spc="-42"/>
              <a:t> </a:t>
            </a:r>
            <a:r>
              <a:rPr spc="-61"/>
              <a:t>out</a:t>
            </a:r>
            <a:r>
              <a:rPr spc="-46"/>
              <a:t> </a:t>
            </a:r>
            <a:r>
              <a:rPr spc="-104"/>
              <a:t>of</a:t>
            </a:r>
            <a:r>
              <a:t> </a:t>
            </a:r>
            <a:r>
              <a:rPr spc="-46"/>
              <a:t>proportion</a:t>
            </a:r>
            <a:r>
              <a:rPr spc="-42"/>
              <a:t> </a:t>
            </a:r>
            <a:r>
              <a:rPr spc="-46"/>
              <a:t>to</a:t>
            </a:r>
            <a:r>
              <a:rPr spc="-42"/>
              <a:t> </a:t>
            </a:r>
            <a:r>
              <a:rPr spc="-104"/>
              <a:t>peritoneal</a:t>
            </a:r>
            <a:r>
              <a:rPr spc="-42"/>
              <a:t> </a:t>
            </a:r>
            <a:r>
              <a:rPr spc="-133"/>
              <a:t>disease, </a:t>
            </a:r>
            <a:r>
              <a:rPr spc="-128"/>
              <a:t> </a:t>
            </a:r>
            <a:r>
              <a:rPr spc="-90"/>
              <a:t>extrinsic</a:t>
            </a:r>
            <a:r>
              <a:rPr spc="-28"/>
              <a:t> </a:t>
            </a:r>
            <a:r>
              <a:rPr spc="-70"/>
              <a:t>compression</a:t>
            </a:r>
            <a:r>
              <a:rPr spc="-28"/>
              <a:t> </a:t>
            </a:r>
            <a:r>
              <a:rPr spc="-104"/>
              <a:t>of</a:t>
            </a:r>
            <a:r>
              <a:rPr spc="-42"/>
              <a:t> </a:t>
            </a:r>
            <a:r>
              <a:rPr spc="-119"/>
              <a:t>the</a:t>
            </a:r>
            <a:r>
              <a:rPr spc="-42"/>
              <a:t> </a:t>
            </a:r>
            <a:r>
              <a:rPr spc="-90"/>
              <a:t>inferior</a:t>
            </a:r>
            <a:r>
              <a:t> </a:t>
            </a:r>
            <a:r>
              <a:rPr spc="-141"/>
              <a:t>vena</a:t>
            </a:r>
            <a:r>
              <a:rPr spc="-42"/>
              <a:t> </a:t>
            </a:r>
            <a:r>
              <a:rPr spc="-194"/>
              <a:t>cava,</a:t>
            </a:r>
            <a:r>
              <a:rPr spc="-247"/>
              <a:t> </a:t>
            </a:r>
            <a:r>
              <a:rPr spc="-119"/>
              <a:t>massive</a:t>
            </a:r>
            <a:r>
              <a:rPr spc="-33"/>
              <a:t> </a:t>
            </a:r>
            <a:r>
              <a:rPr spc="-119"/>
              <a:t>abdominal </a:t>
            </a:r>
            <a:r>
              <a:rPr spc="-114"/>
              <a:t> distention,</a:t>
            </a:r>
            <a:r>
              <a:rPr spc="-233"/>
              <a:t> </a:t>
            </a:r>
            <a:r>
              <a:rPr spc="-108"/>
              <a:t>direct</a:t>
            </a:r>
            <a:r>
              <a:rPr spc="-33"/>
              <a:t> </a:t>
            </a:r>
            <a:r>
              <a:rPr spc="-119"/>
              <a:t>renal</a:t>
            </a:r>
            <a:r>
              <a:rPr spc="-46"/>
              <a:t> </a:t>
            </a:r>
            <a:r>
              <a:rPr spc="-70"/>
              <a:t>compression</a:t>
            </a:r>
            <a:r>
              <a:rPr spc="-33"/>
              <a:t> </a:t>
            </a:r>
            <a:r>
              <a:rPr spc="19"/>
              <a:t>or</a:t>
            </a:r>
            <a:r>
              <a:rPr spc="-46"/>
              <a:t> </a:t>
            </a:r>
            <a:r>
              <a:rPr spc="-138"/>
              <a:t>displacement.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object 2"/>
          <p:cNvSpPr txBox="1"/>
          <p:nvPr>
            <p:ph type="title"/>
          </p:nvPr>
        </p:nvSpPr>
        <p:spPr>
          <a:xfrm>
            <a:off x="106586" y="-1079756"/>
            <a:ext cx="8162622" cy="2321723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00" sz="3600"/>
            </a:pPr>
            <a:r>
              <a:t>DIAGNOSTIC</a:t>
            </a:r>
            <a:r>
              <a:rPr spc="-200"/>
              <a:t> </a:t>
            </a:r>
            <a:r>
              <a:rPr spc="0"/>
              <a:t>EVALUATION</a:t>
            </a:r>
          </a:p>
        </p:txBody>
      </p:sp>
      <p:sp>
        <p:nvSpPr>
          <p:cNvPr id="226" name="object 3"/>
          <p:cNvSpPr txBox="1"/>
          <p:nvPr/>
        </p:nvSpPr>
        <p:spPr>
          <a:xfrm>
            <a:off x="73219" y="1607694"/>
            <a:ext cx="6273169" cy="306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34677" marR="312420" indent="-222611">
              <a:lnSpc>
                <a:spcPct val="120000"/>
              </a:lnSpc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90"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Definitive diagnosis </a:t>
            </a:r>
            <a:r>
              <a:rPr spc="-94"/>
              <a:t>of </a:t>
            </a:r>
            <a:r>
              <a:rPr spc="72"/>
              <a:t>ACS </a:t>
            </a:r>
            <a:r>
              <a:rPr spc="-81"/>
              <a:t>requires </a:t>
            </a:r>
            <a:r>
              <a:rPr spc="-97"/>
              <a:t>measurement </a:t>
            </a:r>
            <a:r>
              <a:rPr spc="-94"/>
              <a:t>of </a:t>
            </a:r>
            <a:r>
              <a:rPr spc="-531"/>
              <a:t> </a:t>
            </a:r>
            <a:r>
              <a:rPr spc="-107"/>
              <a:t>the</a:t>
            </a:r>
            <a:r>
              <a:rPr spc="-42"/>
              <a:t> </a:t>
            </a:r>
            <a:r>
              <a:rPr spc="-128"/>
              <a:t>i</a:t>
            </a:r>
            <a:r>
              <a:rPr spc="-94"/>
              <a:t>ntra</a:t>
            </a:r>
            <a:r>
              <a:rPr spc="-77"/>
              <a:t>-</a:t>
            </a:r>
            <a:r>
              <a:rPr spc="-136"/>
              <a:t>a</a:t>
            </a:r>
            <a:r>
              <a:rPr spc="-141"/>
              <a:t>b</a:t>
            </a:r>
            <a:r>
              <a:rPr spc="-94"/>
              <a:t>domin</a:t>
            </a:r>
            <a:r>
              <a:rPr spc="-85"/>
              <a:t>a</a:t>
            </a:r>
            <a:r>
              <a:rPr spc="-136"/>
              <a:t>l</a:t>
            </a:r>
            <a:r>
              <a:rPr spc="-34"/>
              <a:t> </a:t>
            </a:r>
            <a:r>
              <a:rPr spc="-55"/>
              <a:t>p</a:t>
            </a:r>
            <a:r>
              <a:rPr spc="-68"/>
              <a:t>ress</a:t>
            </a:r>
            <a:r>
              <a:rPr spc="-42"/>
              <a:t>u</a:t>
            </a:r>
            <a:r>
              <a:rPr spc="-58"/>
              <a:t>r</a:t>
            </a:r>
            <a:r>
              <a:t>e</a:t>
            </a:r>
            <a:r>
              <a:rPr spc="-270"/>
              <a:t>.</a:t>
            </a:r>
          </a:p>
          <a:p>
            <a:pPr marL="234677" marR="5080" indent="-222611">
              <a:lnSpc>
                <a:spcPct val="120000"/>
              </a:lnSpc>
              <a:spcBef>
                <a:spcPts val="9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25"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Measurement</a:t>
            </a:r>
            <a:r>
              <a:rPr spc="-47"/>
              <a:t> </a:t>
            </a:r>
            <a:r>
              <a:rPr spc="-38"/>
              <a:t>of</a:t>
            </a:r>
            <a:r>
              <a:rPr spc="-34"/>
              <a:t> </a:t>
            </a:r>
            <a:r>
              <a:rPr spc="0"/>
              <a:t>intra-abdominal</a:t>
            </a:r>
            <a:r>
              <a:rPr spc="-21"/>
              <a:t> </a:t>
            </a:r>
            <a:r>
              <a:rPr spc="-34"/>
              <a:t>pressure:</a:t>
            </a:r>
            <a:r>
              <a:rPr spc="-29"/>
              <a:t> </a:t>
            </a:r>
            <a:r>
              <a:rPr b="0" spc="-85"/>
              <a:t>Intra- </a:t>
            </a:r>
            <a:r>
              <a:rPr b="0" spc="-527"/>
              <a:t> </a:t>
            </a:r>
            <a:r>
              <a:rPr b="0" spc="-136"/>
              <a:t>a</a:t>
            </a:r>
            <a:r>
              <a:rPr b="0" spc="-141"/>
              <a:t>b</a:t>
            </a:r>
            <a:r>
              <a:rPr b="0" spc="-94"/>
              <a:t>domin</a:t>
            </a:r>
            <a:r>
              <a:rPr b="0" spc="-85"/>
              <a:t>a</a:t>
            </a:r>
            <a:r>
              <a:rPr b="0" spc="-136"/>
              <a:t>l</a:t>
            </a:r>
            <a:r>
              <a:rPr b="0" spc="-34"/>
              <a:t> </a:t>
            </a:r>
            <a:r>
              <a:rPr b="0" spc="-55"/>
              <a:t>p</a:t>
            </a:r>
            <a:r>
              <a:rPr b="0" spc="-68"/>
              <a:t>ress</a:t>
            </a:r>
            <a:r>
              <a:rPr b="0" spc="-42"/>
              <a:t>u</a:t>
            </a:r>
            <a:r>
              <a:rPr b="0" spc="-58"/>
              <a:t>r</a:t>
            </a:r>
            <a:r>
              <a:rPr b="0" spc="-119"/>
              <a:t>e</a:t>
            </a:r>
            <a:r>
              <a:rPr b="0" spc="-38"/>
              <a:t> </a:t>
            </a:r>
            <a:r>
              <a:rPr b="0" spc="-136"/>
              <a:t>c</a:t>
            </a:r>
            <a:r>
              <a:rPr b="0" spc="-141"/>
              <a:t>a</a:t>
            </a:r>
            <a:r>
              <a:rPr b="0" spc="-85"/>
              <a:t>n</a:t>
            </a:r>
            <a:r>
              <a:rPr b="0" spc="-42"/>
              <a:t> </a:t>
            </a:r>
            <a:r>
              <a:rPr b="0" spc="-111"/>
              <a:t>be</a:t>
            </a:r>
            <a:r>
              <a:rPr b="0" spc="-42"/>
              <a:t> </a:t>
            </a:r>
            <a:r>
              <a:rPr b="0" spc="-90"/>
              <a:t>measu</a:t>
            </a:r>
            <a:r>
              <a:rPr b="0" spc="-94"/>
              <a:t>r</a:t>
            </a:r>
            <a:r>
              <a:rPr b="0" spc="-102"/>
              <a:t>ed</a:t>
            </a:r>
            <a:r>
              <a:rPr b="0" spc="-42"/>
              <a:t> </a:t>
            </a:r>
            <a:r>
              <a:rPr b="0" spc="-85"/>
              <a:t>indi</a:t>
            </a:r>
            <a:r>
              <a:rPr b="0" spc="-115"/>
              <a:t>r</a:t>
            </a:r>
            <a:r>
              <a:rPr b="0" spc="-132"/>
              <a:t>ect</a:t>
            </a:r>
            <a:r>
              <a:rPr b="0" spc="-107"/>
              <a:t>l</a:t>
            </a:r>
            <a:r>
              <a:rPr b="0" spc="-102"/>
              <a:t>y</a:t>
            </a:r>
            <a:r>
              <a:rPr b="0" spc="-17"/>
              <a:t> </a:t>
            </a:r>
            <a:r>
              <a:rPr b="0" spc="-85"/>
              <a:t>using  </a:t>
            </a:r>
            <a:r>
              <a:rPr b="0" spc="-97"/>
              <a:t>intragast</a:t>
            </a:r>
            <a:r>
              <a:rPr b="0" spc="-94"/>
              <a:t>r</a:t>
            </a:r>
            <a:r>
              <a:rPr b="0" spc="-85"/>
              <a:t>i</a:t>
            </a:r>
            <a:r>
              <a:rPr b="0" spc="-115"/>
              <a:t>c</a:t>
            </a:r>
            <a:r>
              <a:rPr b="0" spc="-270"/>
              <a:t>,</a:t>
            </a:r>
            <a:r>
              <a:rPr b="0" spc="-180"/>
              <a:t> </a:t>
            </a:r>
            <a:r>
              <a:rPr b="0" spc="-81"/>
              <a:t>intrac</a:t>
            </a:r>
            <a:r>
              <a:rPr b="0" spc="-90"/>
              <a:t>o</a:t>
            </a:r>
            <a:r>
              <a:rPr b="0" spc="-64"/>
              <a:t>lo</a:t>
            </a:r>
            <a:r>
              <a:rPr b="0" spc="-77"/>
              <a:t>n</a:t>
            </a:r>
            <a:r>
              <a:rPr b="0" spc="-85"/>
              <a:t>i</a:t>
            </a:r>
            <a:r>
              <a:rPr b="0" spc="-115"/>
              <a:t>c</a:t>
            </a:r>
            <a:r>
              <a:rPr b="0" spc="-270"/>
              <a:t>,</a:t>
            </a:r>
            <a:r>
              <a:rPr b="0" spc="-201"/>
              <a:t> </a:t>
            </a:r>
            <a:r>
              <a:rPr b="0" spc="-97"/>
              <a:t>intr</a:t>
            </a:r>
            <a:r>
              <a:rPr b="0" spc="-184"/>
              <a:t>a</a:t>
            </a:r>
            <a:r>
              <a:rPr b="0" spc="-124"/>
              <a:t>v</a:t>
            </a:r>
            <a:r>
              <a:rPr b="0" spc="-107"/>
              <a:t>es</a:t>
            </a:r>
            <a:r>
              <a:rPr b="0" spc="-72"/>
              <a:t>i</a:t>
            </a:r>
            <a:r>
              <a:rPr b="0" spc="-136"/>
              <a:t>c</a:t>
            </a:r>
            <a:r>
              <a:rPr b="0" spc="-141"/>
              <a:t>a</a:t>
            </a:r>
            <a:r>
              <a:rPr b="0" spc="-136"/>
              <a:t>l</a:t>
            </a:r>
            <a:r>
              <a:rPr b="0" spc="-25"/>
              <a:t> </a:t>
            </a:r>
            <a:r>
              <a:rPr b="0" spc="-77"/>
              <a:t>(</a:t>
            </a:r>
            <a:r>
              <a:rPr b="0" spc="-102"/>
              <a:t>b</a:t>
            </a:r>
            <a:r>
              <a:rPr b="0" spc="-124"/>
              <a:t>la</a:t>
            </a:r>
            <a:r>
              <a:rPr b="0" spc="-188"/>
              <a:t>d</a:t>
            </a:r>
            <a:r>
              <a:rPr b="0" spc="-111"/>
              <a:t>der),</a:t>
            </a:r>
            <a:r>
              <a:rPr b="0" spc="-217"/>
              <a:t> </a:t>
            </a:r>
            <a:r>
              <a:rPr b="0" spc="29"/>
              <a:t>o</a:t>
            </a:r>
            <a:r>
              <a:rPr b="0" spc="8"/>
              <a:t>r  </a:t>
            </a:r>
            <a:r>
              <a:rPr b="0" spc="-150"/>
              <a:t>inf</a:t>
            </a:r>
            <a:r>
              <a:rPr b="0" spc="-85"/>
              <a:t>er</a:t>
            </a:r>
            <a:r>
              <a:rPr b="0" spc="-64"/>
              <a:t>i</a:t>
            </a:r>
            <a:r>
              <a:rPr b="0" spc="17"/>
              <a:t>or</a:t>
            </a:r>
            <a:r>
              <a:rPr b="0" spc="-29"/>
              <a:t> </a:t>
            </a:r>
            <a:r>
              <a:rPr b="0" spc="-124"/>
              <a:t>v</a:t>
            </a:r>
            <a:r>
              <a:rPr b="0" spc="-128"/>
              <a:t>ena</a:t>
            </a:r>
            <a:r>
              <a:rPr b="0" spc="-47"/>
              <a:t> </a:t>
            </a:r>
            <a:r>
              <a:rPr b="0" spc="-136"/>
              <a:t>c</a:t>
            </a:r>
            <a:r>
              <a:rPr b="0" spc="-205"/>
              <a:t>a</a:t>
            </a:r>
            <a:r>
              <a:rPr b="0" spc="-136"/>
              <a:t>va</a:t>
            </a:r>
            <a:r>
              <a:rPr b="0" spc="-38"/>
              <a:t> </a:t>
            </a:r>
            <a:r>
              <a:rPr b="0" spc="-119"/>
              <a:t>cathe</a:t>
            </a:r>
            <a:r>
              <a:rPr b="0" spc="-81"/>
              <a:t>te</a:t>
            </a:r>
            <a:r>
              <a:rPr b="0" spc="-72"/>
              <a:t>r</a:t>
            </a:r>
            <a:r>
              <a:rPr b="0" spc="-154"/>
              <a:t>s.</a:t>
            </a:r>
          </a:p>
          <a:p>
            <a:pPr marL="234677" marR="183514" indent="-222611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77"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Measurement</a:t>
            </a:r>
            <a:r>
              <a:rPr spc="-64"/>
              <a:t> </a:t>
            </a:r>
            <a:r>
              <a:rPr spc="-94"/>
              <a:t>of</a:t>
            </a:r>
            <a:r>
              <a:rPr spc="-38"/>
              <a:t> </a:t>
            </a:r>
            <a:r>
              <a:rPr spc="-107"/>
              <a:t>bladder</a:t>
            </a:r>
            <a:r>
              <a:rPr spc="-34"/>
              <a:t> </a:t>
            </a:r>
            <a:r>
              <a:rPr spc="-81"/>
              <a:t>(</a:t>
            </a:r>
            <a:r>
              <a:rPr spc="-38"/>
              <a:t> </a:t>
            </a:r>
            <a:r>
              <a:rPr spc="-115"/>
              <a:t>intravesical)</a:t>
            </a:r>
            <a:r>
              <a:rPr spc="-29"/>
              <a:t> </a:t>
            </a:r>
            <a:r>
              <a:rPr spc="-68"/>
              <a:t>pressure</a:t>
            </a:r>
            <a:r>
              <a:rPr spc="-38"/>
              <a:t> </a:t>
            </a:r>
            <a:r>
              <a:rPr spc="-85"/>
              <a:t>is</a:t>
            </a:r>
            <a:r>
              <a:rPr spc="-34"/>
              <a:t> </a:t>
            </a:r>
            <a:r>
              <a:rPr spc="-107"/>
              <a:t>the </a:t>
            </a:r>
            <a:r>
              <a:rPr spc="-531"/>
              <a:t> </a:t>
            </a:r>
            <a:r>
              <a:rPr b="1" spc="0"/>
              <a:t>standard </a:t>
            </a:r>
            <a:r>
              <a:rPr b="1" spc="29"/>
              <a:t>method </a:t>
            </a:r>
            <a:r>
              <a:rPr spc="-47"/>
              <a:t>to </a:t>
            </a:r>
            <a:r>
              <a:rPr spc="-81"/>
              <a:t>screen </a:t>
            </a:r>
            <a:r>
              <a:rPr spc="-68"/>
              <a:t>for </a:t>
            </a:r>
            <a:r>
              <a:rPr spc="-102"/>
              <a:t>intra-abdominal </a:t>
            </a:r>
            <a:r>
              <a:rPr spc="-97"/>
              <a:t> </a:t>
            </a:r>
            <a:r>
              <a:rPr spc="-145"/>
              <a:t>h</a:t>
            </a:r>
            <a:r>
              <a:rPr spc="-94"/>
              <a:t>y</a:t>
            </a:r>
            <a:r>
              <a:rPr spc="-102"/>
              <a:t>p</a:t>
            </a:r>
            <a:r>
              <a:rPr spc="-64"/>
              <a:t>e</a:t>
            </a:r>
            <a:r>
              <a:rPr spc="-25"/>
              <a:t>r</a:t>
            </a:r>
            <a:r>
              <a:rPr spc="-102"/>
              <a:t>tens</a:t>
            </a:r>
            <a:r>
              <a:rPr spc="-72"/>
              <a:t>i</a:t>
            </a:r>
            <a:r>
              <a:rPr spc="-29"/>
              <a:t>on</a:t>
            </a:r>
            <a:r>
              <a:rPr spc="-42"/>
              <a:t> </a:t>
            </a:r>
            <a:r>
              <a:rPr spc="-81"/>
              <a:t>(</a:t>
            </a:r>
            <a:r>
              <a:rPr spc="-55"/>
              <a:t>I</a:t>
            </a:r>
            <a:r>
              <a:rPr spc="64"/>
              <a:t>AH)</a:t>
            </a:r>
            <a:r>
              <a:rPr spc="-64"/>
              <a:t> </a:t>
            </a:r>
            <a:r>
              <a:rPr spc="-132"/>
              <a:t>an</a:t>
            </a:r>
            <a:r>
              <a:rPr spc="-85"/>
              <a:t>d</a:t>
            </a:r>
            <a:r>
              <a:rPr spc="-217"/>
              <a:t> </a:t>
            </a:r>
            <a:r>
              <a:rPr spc="64"/>
              <a:t>A</a:t>
            </a:r>
            <a:r>
              <a:rPr spc="77"/>
              <a:t>CS</a:t>
            </a:r>
            <a:r>
              <a:rPr spc="-29"/>
              <a:t> </a:t>
            </a:r>
            <a:r>
              <a:rPr spc="-270"/>
              <a:t>.</a:t>
            </a:r>
          </a:p>
        </p:txBody>
      </p:sp>
      <p:grpSp>
        <p:nvGrpSpPr>
          <p:cNvPr id="229" name="Image Gallery"/>
          <p:cNvGrpSpPr/>
          <p:nvPr/>
        </p:nvGrpSpPr>
        <p:grpSpPr>
          <a:xfrm>
            <a:off x="5420150" y="3245560"/>
            <a:ext cx="3625138" cy="4151425"/>
            <a:chOff x="0" y="0"/>
            <a:chExt cx="3625137" cy="4151423"/>
          </a:xfrm>
        </p:grpSpPr>
        <p:pic>
          <p:nvPicPr>
            <p:cNvPr id="227" name="IMG_0841.png" descr="IMG_08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53" r="0" b="252"/>
            <a:stretch>
              <a:fillRect/>
            </a:stretch>
          </p:blipFill>
          <p:spPr>
            <a:xfrm>
              <a:off x="-1" y="0"/>
              <a:ext cx="3625139" cy="3625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Caption"/>
            <p:cNvSpPr txBox="1"/>
            <p:nvPr/>
          </p:nvSpPr>
          <p:spPr>
            <a:xfrm>
              <a:off x="-1" y="3701335"/>
              <a:ext cx="3625138" cy="450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Caption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bject 7"/>
          <p:cNvSpPr txBox="1"/>
          <p:nvPr>
            <p:ph type="title"/>
          </p:nvPr>
        </p:nvSpPr>
        <p:spPr>
          <a:xfrm>
            <a:off x="491132" y="2268140"/>
            <a:ext cx="8161736" cy="232172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200" sz="5400"/>
            </a:lvl1pPr>
          </a:lstStyle>
          <a:p>
            <a:pPr/>
            <a:r>
              <a:t>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object 2"/>
          <p:cNvSpPr txBox="1"/>
          <p:nvPr>
            <p:ph type="title"/>
          </p:nvPr>
        </p:nvSpPr>
        <p:spPr>
          <a:xfrm>
            <a:off x="90057" y="-969024"/>
            <a:ext cx="8162619" cy="2321719"/>
          </a:xfrm>
          <a:prstGeom prst="rect">
            <a:avLst/>
          </a:prstGeom>
        </p:spPr>
        <p:txBody>
          <a:bodyPr/>
          <a:lstStyle/>
          <a:p>
            <a:pPr marR="5080" indent="12700">
              <a:lnSpc>
                <a:spcPts val="4300"/>
              </a:lnSpc>
              <a:spcBef>
                <a:spcPts val="600"/>
              </a:spcBef>
              <a:defRPr spc="-100" sz="3600"/>
            </a:pPr>
            <a:r>
              <a:t>CONSERVATIVE </a:t>
            </a:r>
            <a:r>
              <a:rPr spc="100"/>
              <a:t>(NON-  </a:t>
            </a:r>
            <a:r>
              <a:rPr spc="0"/>
              <a:t>SURGICAL)</a:t>
            </a:r>
            <a:r>
              <a:rPr spc="-200"/>
              <a:t> </a:t>
            </a:r>
            <a:r>
              <a:rPr spc="100"/>
              <a:t>MANAGEMENT (Grade l , Gradell)</a:t>
            </a:r>
          </a:p>
        </p:txBody>
      </p:sp>
      <p:sp>
        <p:nvSpPr>
          <p:cNvPr id="234" name="object 3"/>
          <p:cNvSpPr txBox="1"/>
          <p:nvPr/>
        </p:nvSpPr>
        <p:spPr>
          <a:xfrm>
            <a:off x="257120" y="1546389"/>
            <a:ext cx="6305555" cy="4347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00565" marR="513080" indent="-287863">
              <a:lnSpc>
                <a:spcPct val="120000"/>
              </a:lnSpc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55"/>
              <a:t> </a:t>
            </a:r>
            <a:r>
              <a:rPr spc="-122"/>
              <a:t>early</a:t>
            </a:r>
            <a:r>
              <a:rPr spc="-44"/>
              <a:t> </a:t>
            </a:r>
            <a:r>
              <a:rPr spc="-88"/>
              <a:t>use</a:t>
            </a:r>
            <a:r>
              <a:rPr spc="-55"/>
              <a:t> </a:t>
            </a:r>
            <a:r>
              <a:rPr spc="-104"/>
              <a:t>of</a:t>
            </a:r>
            <a:r>
              <a:rPr spc="-55"/>
              <a:t> </a:t>
            </a:r>
            <a:r>
              <a:rPr spc="-93"/>
              <a:t>non-surgical</a:t>
            </a:r>
            <a:r>
              <a:rPr spc="-44"/>
              <a:t> </a:t>
            </a:r>
            <a:r>
              <a:rPr spc="-93"/>
              <a:t>interventions</a:t>
            </a:r>
            <a:r>
              <a:rPr spc="-38"/>
              <a:t> </a:t>
            </a:r>
            <a:r>
              <a:rPr spc="-172"/>
              <a:t>may</a:t>
            </a:r>
            <a:r>
              <a:t> </a:t>
            </a:r>
            <a:r>
              <a:rPr spc="-116"/>
              <a:t>prevent</a:t>
            </a:r>
            <a:r>
              <a:rPr spc="-49"/>
              <a:t> </a:t>
            </a:r>
            <a:r>
              <a:rPr spc="-122"/>
              <a:t>the </a:t>
            </a:r>
            <a:r>
              <a:rPr spc="-588"/>
              <a:t> </a:t>
            </a:r>
            <a:r>
              <a:t>p</a:t>
            </a:r>
            <a:r>
              <a:rPr spc="-104"/>
              <a:t>r</a:t>
            </a:r>
            <a:r>
              <a:rPr spc="-38"/>
              <a:t>og</a:t>
            </a:r>
            <a:r>
              <a:rPr spc="-77"/>
              <a:t>res</a:t>
            </a:r>
            <a:r>
              <a:t>s</a:t>
            </a:r>
            <a:r>
              <a:rPr spc="-44"/>
              <a:t>i</a:t>
            </a:r>
            <a:r>
              <a:t>o</a:t>
            </a:r>
            <a:r>
              <a:rPr spc="-93"/>
              <a:t>n</a:t>
            </a:r>
            <a:r>
              <a:rPr spc="-72"/>
              <a:t> </a:t>
            </a:r>
            <a:r>
              <a:rPr spc="-104"/>
              <a:t>of</a:t>
            </a:r>
            <a:r>
              <a:t> I</a:t>
            </a:r>
            <a:r>
              <a:rPr spc="150"/>
              <a:t>AH</a:t>
            </a:r>
            <a:r>
              <a:rPr spc="-49"/>
              <a:t> to</a:t>
            </a:r>
            <a:r>
              <a:rPr spc="-254"/>
              <a:t> </a:t>
            </a:r>
            <a:r>
              <a:rPr spc="66"/>
              <a:t>A</a:t>
            </a:r>
            <a:r>
              <a:rPr spc="-44"/>
              <a:t>CS.</a:t>
            </a:r>
          </a:p>
          <a:p>
            <a:pPr marL="300565" indent="-287863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55"/>
              <a:t> </a:t>
            </a:r>
            <a:r>
              <a:rPr b="1" spc="0"/>
              <a:t>neuromuscular</a:t>
            </a:r>
            <a:r>
              <a:rPr b="1" spc="-38"/>
              <a:t> </a:t>
            </a:r>
            <a:r>
              <a:rPr b="1" spc="-11"/>
              <a:t>blockade</a:t>
            </a:r>
            <a:r>
              <a:rPr b="1" spc="-55"/>
              <a:t> </a:t>
            </a:r>
            <a:r>
              <a:rPr spc="-88"/>
              <a:t>is</a:t>
            </a:r>
            <a:r>
              <a:rPr spc="-49"/>
              <a:t> </a:t>
            </a:r>
            <a:r>
              <a:rPr spc="-93"/>
              <a:t>used</a:t>
            </a:r>
            <a:r>
              <a:rPr spc="-55"/>
              <a:t> </a:t>
            </a:r>
            <a:r>
              <a:rPr spc="-72"/>
              <a:t>for</a:t>
            </a:r>
            <a:r>
              <a:t> </a:t>
            </a:r>
            <a:r>
              <a:rPr spc="-104"/>
              <a:t>relaxation</a:t>
            </a:r>
            <a:r>
              <a:t> </a:t>
            </a:r>
            <a:r>
              <a:rPr spc="-104"/>
              <a:t>of</a:t>
            </a:r>
          </a:p>
          <a:p>
            <a:pPr marR="95885" indent="271779">
              <a:lnSpc>
                <a:spcPct val="120000"/>
              </a:lnSpc>
              <a:defRPr spc="-1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38"/>
              <a:t> </a:t>
            </a:r>
            <a:r>
              <a:rPr b="1" spc="11"/>
              <a:t>abdominal</a:t>
            </a:r>
            <a:r>
              <a:rPr b="1" spc="-44"/>
              <a:t> </a:t>
            </a:r>
            <a:r>
              <a:t>musculature,</a:t>
            </a:r>
            <a:r>
              <a:rPr spc="-266"/>
              <a:t> </a:t>
            </a:r>
            <a:r>
              <a:rPr spc="-144"/>
              <a:t>leading</a:t>
            </a:r>
            <a:r>
              <a:rPr spc="-61"/>
              <a:t> </a:t>
            </a:r>
            <a:r>
              <a:rPr spc="-49"/>
              <a:t>to</a:t>
            </a:r>
            <a:r>
              <a:rPr spc="-55"/>
              <a:t> </a:t>
            </a:r>
            <a:r>
              <a:rPr spc="-199"/>
              <a:t>a</a:t>
            </a:r>
            <a:r>
              <a:rPr spc="-49"/>
              <a:t> </a:t>
            </a:r>
            <a:r>
              <a:rPr spc="-111"/>
              <a:t>decrease</a:t>
            </a:r>
            <a:r>
              <a:rPr spc="-55"/>
              <a:t> </a:t>
            </a:r>
            <a:r>
              <a:rPr spc="-116"/>
              <a:t>in</a:t>
            </a:r>
            <a:r>
              <a:rPr spc="-38"/>
              <a:t> </a:t>
            </a:r>
            <a:r>
              <a:rPr spc="-99"/>
              <a:t>pressures. </a:t>
            </a:r>
            <a:r>
              <a:rPr spc="-588"/>
              <a:t> </a:t>
            </a:r>
            <a:r>
              <a:rPr spc="49"/>
              <a:t>T</a:t>
            </a:r>
            <a:r>
              <a:rPr spc="-99"/>
              <a:t>hese</a:t>
            </a:r>
            <a:r>
              <a:rPr spc="-66"/>
              <a:t> </a:t>
            </a:r>
            <a:r>
              <a:t>patients</a:t>
            </a:r>
            <a:r>
              <a:rPr spc="-44"/>
              <a:t> </a:t>
            </a:r>
            <a:r>
              <a:rPr spc="-133"/>
              <a:t>m</a:t>
            </a:r>
            <a:r>
              <a:rPr spc="-88"/>
              <a:t>ust</a:t>
            </a:r>
            <a:r>
              <a:rPr spc="-66"/>
              <a:t> </a:t>
            </a:r>
            <a:r>
              <a:rPr spc="-126"/>
              <a:t>be</a:t>
            </a:r>
            <a:r>
              <a:rPr spc="-44"/>
              <a:t> </a:t>
            </a:r>
            <a:r>
              <a:rPr spc="-116"/>
              <a:t>put</a:t>
            </a:r>
            <a:r>
              <a:rPr spc="-55"/>
              <a:t> </a:t>
            </a:r>
            <a:r>
              <a:rPr spc="-33"/>
              <a:t>on</a:t>
            </a:r>
            <a:r>
              <a:rPr spc="-55"/>
              <a:t> </a:t>
            </a:r>
            <a:r>
              <a:rPr spc="-199"/>
              <a:t>a</a:t>
            </a:r>
            <a:r>
              <a:rPr spc="-44"/>
              <a:t> </a:t>
            </a:r>
            <a:r>
              <a:rPr b="1" spc="-88"/>
              <a:t>v</a:t>
            </a:r>
            <a:r>
              <a:rPr b="1" spc="-33"/>
              <a:t>enti</a:t>
            </a:r>
            <a:r>
              <a:rPr b="1" spc="-16"/>
              <a:t>l</a:t>
            </a:r>
            <a:r>
              <a:rPr b="1" spc="4"/>
              <a:t>at</a:t>
            </a:r>
            <a:r>
              <a:rPr b="1" spc="38"/>
              <a:t>or</a:t>
            </a:r>
            <a:r>
              <a:rPr spc="-300"/>
              <a:t>.</a:t>
            </a:r>
          </a:p>
          <a:p>
            <a:pPr marL="300565" marR="426084" indent="-287863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7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Gastric </a:t>
            </a:r>
            <a:r>
              <a:rPr spc="-77"/>
              <a:t>decompression </a:t>
            </a:r>
            <a:r>
              <a:rPr spc="-88"/>
              <a:t>is </a:t>
            </a:r>
            <a:r>
              <a:rPr spc="-77"/>
              <a:t>done </a:t>
            </a:r>
            <a:r>
              <a:rPr spc="-104"/>
              <a:t>with </a:t>
            </a:r>
            <a:r>
              <a:rPr b="1" spc="311"/>
              <a:t>NG </a:t>
            </a:r>
            <a:r>
              <a:rPr b="1"/>
              <a:t>tube</a:t>
            </a:r>
            <a:r>
              <a:t>. </a:t>
            </a:r>
            <a:r>
              <a:rPr spc="-33"/>
              <a:t>Colonic </a:t>
            </a:r>
            <a:r>
              <a:rPr spc="-27"/>
              <a:t> </a:t>
            </a:r>
            <a:r>
              <a:rPr spc="-104"/>
              <a:t>d</a:t>
            </a:r>
            <a:r>
              <a:t>eco</a:t>
            </a:r>
            <a:r>
              <a:rPr spc="-116"/>
              <a:t>m</a:t>
            </a:r>
            <a:r>
              <a:rPr spc="-61"/>
              <a:t>p</a:t>
            </a:r>
            <a:r>
              <a:rPr spc="-93"/>
              <a:t>r</a:t>
            </a:r>
            <a:r>
              <a:rPr spc="-77"/>
              <a:t>es</a:t>
            </a:r>
            <a:r>
              <a:rPr spc="-61"/>
              <a:t>s</a:t>
            </a:r>
            <a:r>
              <a:rPr spc="-44"/>
              <a:t>i</a:t>
            </a:r>
            <a:r>
              <a:rPr spc="-61"/>
              <a:t>o</a:t>
            </a:r>
            <a:r>
              <a:rPr spc="-93"/>
              <a:t>n</a:t>
            </a:r>
            <a:r>
              <a:rPr spc="-83"/>
              <a:t> </a:t>
            </a:r>
            <a:r>
              <a:rPr spc="-77"/>
              <a:t>i</a:t>
            </a:r>
            <a:r>
              <a:rPr spc="-104"/>
              <a:t>s</a:t>
            </a:r>
            <a:r>
              <a:rPr spc="-49"/>
              <a:t> </a:t>
            </a:r>
            <a:r>
              <a:rPr spc="-111"/>
              <a:t>d</a:t>
            </a:r>
            <a:r>
              <a:rPr spc="-66"/>
              <a:t>one</a:t>
            </a:r>
            <a:r>
              <a:rPr spc="-49"/>
              <a:t> </a:t>
            </a:r>
            <a:r>
              <a:rPr spc="-138"/>
              <a:t>w</a:t>
            </a:r>
            <a:r>
              <a:rPr spc="-55"/>
              <a:t>i</a:t>
            </a:r>
            <a:r>
              <a:rPr spc="-111"/>
              <a:t>th</a:t>
            </a:r>
            <a:r>
              <a:rPr spc="-38"/>
              <a:t> </a:t>
            </a:r>
            <a:r>
              <a:rPr b="1" spc="-4"/>
              <a:t>r</a:t>
            </a:r>
            <a:r>
              <a:rPr b="1" spc="-16"/>
              <a:t>ect</a:t>
            </a:r>
            <a:r>
              <a:rPr b="1" spc="-11"/>
              <a:t>a</a:t>
            </a:r>
            <a:r>
              <a:rPr b="1" spc="-49"/>
              <a:t>l</a:t>
            </a:r>
            <a:r>
              <a:rPr b="1" spc="-66"/>
              <a:t> </a:t>
            </a:r>
            <a:r>
              <a:rPr b="1" spc="0"/>
              <a:t>tu</a:t>
            </a:r>
            <a:r>
              <a:rPr b="1" spc="-11"/>
              <a:t>b</a:t>
            </a:r>
            <a:r>
              <a:rPr b="1" spc="-49"/>
              <a:t>e</a:t>
            </a:r>
            <a:r>
              <a:rPr spc="-194"/>
              <a:t>.</a:t>
            </a:r>
            <a:r>
              <a:rPr spc="49"/>
              <a:t>T</a:t>
            </a:r>
            <a:r>
              <a:rPr spc="-99"/>
              <a:t>hese</a:t>
            </a:r>
            <a:r>
              <a:rPr spc="-66"/>
              <a:t> </a:t>
            </a:r>
            <a:r>
              <a:rPr spc="-104"/>
              <a:t>a</a:t>
            </a:r>
            <a:r>
              <a:rPr spc="-126"/>
              <a:t>r</a:t>
            </a:r>
            <a:r>
              <a:rPr spc="-133"/>
              <a:t>e</a:t>
            </a:r>
            <a:r>
              <a:rPr spc="-44"/>
              <a:t> </a:t>
            </a:r>
            <a:r>
              <a:rPr spc="-104"/>
              <a:t>d</a:t>
            </a:r>
            <a:r>
              <a:rPr spc="-66"/>
              <a:t>one</a:t>
            </a:r>
            <a:r>
              <a:rPr spc="-49"/>
              <a:t> </a:t>
            </a:r>
            <a:r>
              <a:rPr spc="-44"/>
              <a:t>to  </a:t>
            </a:r>
            <a:r>
              <a:rPr spc="-161"/>
              <a:t>e</a:t>
            </a:r>
            <a:r>
              <a:rPr spc="-144"/>
              <a:t>va</a:t>
            </a:r>
            <a:r>
              <a:rPr spc="-133"/>
              <a:t>c</a:t>
            </a:r>
            <a:r>
              <a:rPr spc="-138"/>
              <a:t>uate</a:t>
            </a:r>
            <a:r>
              <a:rPr spc="-83"/>
              <a:t> </a:t>
            </a:r>
            <a:r>
              <a:rPr spc="-122"/>
              <a:t>the</a:t>
            </a:r>
            <a:r>
              <a:rPr spc="-38"/>
              <a:t> </a:t>
            </a:r>
            <a:r>
              <a:rPr spc="-33"/>
              <a:t>L</a:t>
            </a:r>
            <a:r>
              <a:rPr spc="-116"/>
              <a:t>ume</a:t>
            </a:r>
            <a:r>
              <a:rPr spc="-194"/>
              <a:t>n.</a:t>
            </a:r>
          </a:p>
          <a:p>
            <a:pPr marL="300565" indent="-287863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</a:t>
            </a:r>
            <a:r>
              <a:rPr spc="-133"/>
              <a:t>head</a:t>
            </a:r>
            <a:r>
              <a:rPr spc="-66"/>
              <a:t> </a:t>
            </a:r>
            <a:r>
              <a:rPr spc="-104"/>
              <a:t>of</a:t>
            </a:r>
            <a:r>
              <a:rPr spc="-44"/>
              <a:t> </a:t>
            </a:r>
            <a:r>
              <a:rPr spc="-116"/>
              <a:t>the</a:t>
            </a:r>
            <a:r>
              <a:t> </a:t>
            </a:r>
            <a:r>
              <a:rPr spc="-99"/>
              <a:t>patient's</a:t>
            </a:r>
            <a:r>
              <a:rPr spc="-55"/>
              <a:t> </a:t>
            </a:r>
            <a:r>
              <a:rPr spc="-116"/>
              <a:t>bed</a:t>
            </a:r>
            <a:r>
              <a:rPr spc="-55"/>
              <a:t> </a:t>
            </a:r>
            <a:r>
              <a:rPr spc="-77"/>
              <a:t>should</a:t>
            </a:r>
            <a:r>
              <a:rPr spc="-66"/>
              <a:t> not</a:t>
            </a:r>
            <a:r>
              <a:t> </a:t>
            </a:r>
            <a:r>
              <a:rPr spc="-122"/>
              <a:t>be</a:t>
            </a:r>
            <a:r>
              <a:rPr spc="-49"/>
              <a:t> </a:t>
            </a:r>
            <a:r>
              <a:rPr spc="-99"/>
              <a:t>raised</a:t>
            </a:r>
            <a:r>
              <a:t> </a:t>
            </a:r>
            <a:r>
              <a:rPr spc="-72"/>
              <a:t>for</a:t>
            </a:r>
            <a:r>
              <a:rPr spc="-77"/>
              <a:t> </a:t>
            </a:r>
            <a:r>
              <a:t>more</a:t>
            </a:r>
            <a:r>
              <a:rPr spc="-55"/>
              <a:t> </a:t>
            </a:r>
            <a:r>
              <a:rPr spc="-126"/>
              <a:t>than</a:t>
            </a:r>
          </a:p>
          <a:p>
            <a:pPr indent="271779">
              <a:spcBef>
                <a:spcPts val="400"/>
              </a:spcBef>
              <a:defRPr spc="-9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30</a:t>
            </a:r>
            <a:r>
              <a:rPr>
                <a:latin typeface="Arial"/>
                <a:ea typeface="Arial"/>
                <a:cs typeface="Arial"/>
                <a:sym typeface="Arial"/>
              </a:rPr>
              <a:t>°</a:t>
            </a:r>
            <a:r>
              <a:t>.</a:t>
            </a:r>
          </a:p>
        </p:txBody>
      </p:sp>
      <p:pic>
        <p:nvPicPr>
          <p:cNvPr id="235" name="object 4" descr="objec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3498" y="2776634"/>
            <a:ext cx="2487171" cy="293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1571.jpeg" descr="IMG_157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4683" y="2717202"/>
            <a:ext cx="2701235" cy="1560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1570.jpeg" descr="IMG_157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8595" y="4252509"/>
            <a:ext cx="2953411" cy="1476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object 2"/>
          <p:cNvSpPr txBox="1"/>
          <p:nvPr/>
        </p:nvSpPr>
        <p:spPr>
          <a:xfrm>
            <a:off x="93026" y="591739"/>
            <a:ext cx="8957948" cy="524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19963" marR="5080" indent="-207263">
              <a:lnSpc>
                <a:spcPct val="120000"/>
              </a:lnSpc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-8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Percutaneous drainage </a:t>
            </a:r>
            <a:r>
              <a:rPr b="0" spc="-72"/>
              <a:t>is </a:t>
            </a:r>
            <a:r>
              <a:rPr b="0" spc="-160"/>
              <a:t>a </a:t>
            </a:r>
            <a:r>
              <a:rPr b="0" spc="-76"/>
              <a:t>decompressive </a:t>
            </a:r>
            <a:r>
              <a:rPr b="0" spc="-64"/>
              <a:t>procedure </a:t>
            </a:r>
            <a:r>
              <a:rPr b="0" spc="-72"/>
              <a:t>used </a:t>
            </a:r>
            <a:r>
              <a:rPr b="0" spc="-84"/>
              <a:t>for; </a:t>
            </a:r>
            <a:r>
              <a:rPr b="0" spc="-96"/>
              <a:t>abscesses, </a:t>
            </a:r>
            <a:r>
              <a:rPr b="0" spc="-108"/>
              <a:t>ascites, </a:t>
            </a:r>
            <a:r>
              <a:rPr b="0" spc="-471"/>
              <a:t> </a:t>
            </a:r>
            <a:r>
              <a:rPr b="0" spc="16"/>
              <a:t>or</a:t>
            </a:r>
            <a:r>
              <a:rPr b="0" spc="-52"/>
              <a:t> </a:t>
            </a:r>
            <a:r>
              <a:rPr b="0" spc="-116"/>
              <a:t>a</a:t>
            </a:r>
            <a:r>
              <a:rPr b="0" spc="-148"/>
              <a:t>n</a:t>
            </a:r>
            <a:r>
              <a:rPr b="0" spc="-88"/>
              <a:t>y</a:t>
            </a:r>
            <a:r>
              <a:rPr b="0" spc="-52"/>
              <a:t> </a:t>
            </a:r>
            <a:r>
              <a:rPr b="0" spc="-88"/>
              <a:t>f</a:t>
            </a:r>
            <a:r>
              <a:rPr b="0" spc="-120"/>
              <a:t>r</a:t>
            </a:r>
            <a:r>
              <a:rPr b="0" spc="-108"/>
              <a:t>ee</a:t>
            </a:r>
            <a:r>
              <a:rPr b="0" spc="-52"/>
              <a:t> </a:t>
            </a:r>
            <a:r>
              <a:rPr b="0" spc="-176"/>
              <a:t>f</a:t>
            </a:r>
            <a:r>
              <a:rPr b="0" spc="-136"/>
              <a:t>l</a:t>
            </a:r>
            <a:r>
              <a:rPr b="0" spc="-120"/>
              <a:t>u</a:t>
            </a:r>
            <a:r>
              <a:rPr b="0" spc="-56"/>
              <a:t>i</a:t>
            </a:r>
            <a:r>
              <a:rPr b="0" spc="-76"/>
              <a:t>d</a:t>
            </a:r>
            <a:r>
              <a:rPr b="0" spc="-64"/>
              <a:t> </a:t>
            </a:r>
            <a:r>
              <a:rPr b="0" spc="-68"/>
              <a:t>i</a:t>
            </a:r>
            <a:r>
              <a:rPr b="0" spc="-120"/>
              <a:t>n</a:t>
            </a:r>
            <a:r>
              <a:rPr b="0" spc="-44"/>
              <a:t> </a:t>
            </a:r>
            <a:r>
              <a:rPr b="0" spc="-76"/>
              <a:t>t</a:t>
            </a:r>
            <a:r>
              <a:rPr b="0" spc="-100"/>
              <a:t>h</a:t>
            </a:r>
            <a:r>
              <a:rPr b="0" spc="-108"/>
              <a:t>e</a:t>
            </a:r>
            <a:r>
              <a:rPr b="0" spc="-56"/>
              <a:t> </a:t>
            </a:r>
            <a:r>
              <a:rPr b="0" spc="-84"/>
              <a:t>abdomi</a:t>
            </a:r>
            <a:r>
              <a:rPr b="0" spc="-120"/>
              <a:t>nal</a:t>
            </a:r>
            <a:r>
              <a:rPr b="0" spc="-64"/>
              <a:t> </a:t>
            </a:r>
            <a:r>
              <a:rPr b="0" spc="-72"/>
              <a:t>compa</a:t>
            </a:r>
            <a:r>
              <a:rPr b="0" spc="-24"/>
              <a:t>r</a:t>
            </a:r>
            <a:r>
              <a:rPr b="0" spc="-96"/>
              <a:t>tmen</a:t>
            </a:r>
            <a:r>
              <a:rPr b="0" spc="-172"/>
              <a:t>t.</a:t>
            </a:r>
          </a:p>
          <a:p>
            <a:pPr indent="291465">
              <a:spcBef>
                <a:spcPts val="1400"/>
              </a:spcBef>
              <a:defRPr spc="-6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-These</a:t>
            </a:r>
            <a:r>
              <a:rPr spc="-32"/>
              <a:t> </a:t>
            </a:r>
            <a:r>
              <a:rPr spc="-96"/>
              <a:t>patients</a:t>
            </a:r>
            <a:r>
              <a:t> </a:t>
            </a:r>
            <a:r>
              <a:rPr spc="-96"/>
              <a:t>are</a:t>
            </a:r>
            <a:r>
              <a:rPr spc="-44"/>
              <a:t> </a:t>
            </a:r>
            <a:r>
              <a:rPr spc="-108"/>
              <a:t>identified</a:t>
            </a:r>
            <a:r>
              <a:t> </a:t>
            </a:r>
            <a:r>
              <a:rPr spc="-100"/>
              <a:t>by</a:t>
            </a:r>
            <a:r>
              <a:rPr spc="-44"/>
              <a:t> </a:t>
            </a:r>
            <a:r>
              <a:rPr spc="-84"/>
              <a:t>bedside</a:t>
            </a:r>
            <a:r>
              <a:rPr spc="-28"/>
              <a:t> </a:t>
            </a:r>
            <a:r>
              <a:rPr b="1" spc="-24"/>
              <a:t>ultrasound</a:t>
            </a:r>
            <a:r>
              <a:rPr spc="-24"/>
              <a:t>.</a:t>
            </a:r>
          </a:p>
          <a:p>
            <a:pPr indent="291465">
              <a:spcBef>
                <a:spcPts val="1400"/>
              </a:spcBef>
              <a:defRPr spc="-52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-The</a:t>
            </a:r>
            <a:r>
              <a:rPr spc="-40"/>
              <a:t> </a:t>
            </a:r>
            <a:r>
              <a:rPr spc="-72"/>
              <a:t>morbidity </a:t>
            </a:r>
            <a:r>
              <a:rPr spc="-84"/>
              <a:t>of</a:t>
            </a:r>
            <a:r>
              <a:t> </a:t>
            </a:r>
            <a:r>
              <a:rPr spc="-160"/>
              <a:t>a</a:t>
            </a:r>
            <a:r>
              <a:rPr spc="-40"/>
              <a:t> </a:t>
            </a:r>
            <a:r>
              <a:rPr spc="-88"/>
              <a:t>laparotomy</a:t>
            </a:r>
            <a:r>
              <a:rPr spc="-68"/>
              <a:t> </a:t>
            </a:r>
            <a:r>
              <a:rPr spc="-72"/>
              <a:t>is</a:t>
            </a:r>
            <a:r>
              <a:rPr spc="-40"/>
              <a:t> </a:t>
            </a:r>
            <a:r>
              <a:rPr spc="-116"/>
              <a:t>avoided.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19963" marR="1383030" indent="-207263">
              <a:lnSpc>
                <a:spcPct val="120000"/>
              </a:lnSpc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-2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Positive </a:t>
            </a:r>
            <a:r>
              <a:rPr spc="-44"/>
              <a:t>fluid </a:t>
            </a:r>
            <a:r>
              <a:rPr spc="-16"/>
              <a:t>balance </a:t>
            </a:r>
            <a:r>
              <a:rPr spc="20"/>
              <a:t>(Hypervolemia) </a:t>
            </a:r>
            <a:r>
              <a:rPr b="0" spc="-72"/>
              <a:t>is </a:t>
            </a:r>
            <a:r>
              <a:rPr b="0" spc="-84"/>
              <a:t>associated </a:t>
            </a:r>
            <a:r>
              <a:rPr b="0" spc="-80"/>
              <a:t>with </a:t>
            </a:r>
            <a:r>
              <a:rPr b="0" spc="-96"/>
              <a:t>high </a:t>
            </a:r>
            <a:r>
              <a:rPr b="0" spc="-91"/>
              <a:t> </a:t>
            </a:r>
            <a:r>
              <a:rPr b="0" spc="-80"/>
              <a:t>mortality</a:t>
            </a:r>
            <a:r>
              <a:rPr b="0" spc="-64"/>
              <a:t> </a:t>
            </a:r>
            <a:r>
              <a:rPr b="0" spc="-60"/>
              <a:t>rates.And</a:t>
            </a:r>
            <a:r>
              <a:rPr b="0" spc="-32"/>
              <a:t> </a:t>
            </a:r>
            <a:r>
              <a:rPr b="0" spc="-108"/>
              <a:t>it</a:t>
            </a:r>
            <a:r>
              <a:rPr b="0" spc="-44"/>
              <a:t> </a:t>
            </a:r>
            <a:r>
              <a:rPr b="0" spc="-72"/>
              <a:t>is</a:t>
            </a:r>
            <a:r>
              <a:rPr b="0" spc="-32"/>
              <a:t> </a:t>
            </a:r>
            <a:r>
              <a:rPr b="0" spc="-112"/>
              <a:t>managed</a:t>
            </a:r>
            <a:r>
              <a:rPr b="0" spc="-60"/>
              <a:t> </a:t>
            </a:r>
            <a:r>
              <a:rPr b="0" spc="-140"/>
              <a:t>by;</a:t>
            </a:r>
            <a:r>
              <a:rPr b="0" spc="-196"/>
              <a:t> </a:t>
            </a:r>
            <a:r>
              <a:rPr spc="-52"/>
              <a:t>dialysis</a:t>
            </a:r>
            <a:r>
              <a:rPr b="0" spc="-52"/>
              <a:t>.</a:t>
            </a:r>
            <a:r>
              <a:rPr b="0" spc="-208"/>
              <a:t> </a:t>
            </a:r>
            <a:r>
              <a:rPr b="0" spc="-76"/>
              <a:t>It</a:t>
            </a:r>
            <a:r>
              <a:rPr b="0" spc="-40"/>
              <a:t> </a:t>
            </a:r>
            <a:r>
              <a:rPr b="0" spc="-72"/>
              <a:t>is</a:t>
            </a:r>
            <a:r>
              <a:rPr b="0" spc="-32"/>
              <a:t> </a:t>
            </a:r>
            <a:r>
              <a:rPr b="0" spc="-100"/>
              <a:t>usually</a:t>
            </a:r>
            <a:r>
              <a:rPr b="0" spc="-56"/>
              <a:t> </a:t>
            </a:r>
            <a:r>
              <a:rPr b="0" spc="-96"/>
              <a:t>accompanied</a:t>
            </a:r>
          </a:p>
          <a:p>
            <a:pPr marR="100330" indent="271779">
              <a:lnSpc>
                <a:spcPts val="2800"/>
              </a:lnSpc>
              <a:spcBef>
                <a:spcPts val="100"/>
              </a:spcBef>
              <a:defRPr spc="-10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by</a:t>
            </a:r>
            <a:r>
              <a:rPr spc="-52"/>
              <a:t> </a:t>
            </a:r>
            <a:r>
              <a:rPr b="1" spc="40"/>
              <a:t>CHF.</a:t>
            </a:r>
            <a:r>
              <a:rPr b="1" spc="-216"/>
              <a:t> </a:t>
            </a:r>
            <a:r>
              <a:rPr spc="-68"/>
              <a:t>Furthermore,</a:t>
            </a:r>
            <a:r>
              <a:rPr spc="-232"/>
              <a:t> </a:t>
            </a:r>
            <a:r>
              <a:rPr spc="-24"/>
              <a:t>on</a:t>
            </a:r>
            <a:r>
              <a:rPr spc="-44"/>
              <a:t> </a:t>
            </a:r>
            <a:r>
              <a:rPr spc="-91"/>
              <a:t>the</a:t>
            </a:r>
            <a:r>
              <a:rPr spc="-60"/>
              <a:t> </a:t>
            </a:r>
            <a:r>
              <a:rPr spc="-64"/>
              <a:t>occurrence </a:t>
            </a:r>
            <a:r>
              <a:rPr spc="-84"/>
              <a:t>of</a:t>
            </a:r>
            <a:r>
              <a:rPr spc="-36"/>
              <a:t> </a:t>
            </a:r>
            <a:r>
              <a:rPr b="1" spc="32"/>
              <a:t>Pulmonary</a:t>
            </a:r>
            <a:r>
              <a:rPr b="1" spc="-64"/>
              <a:t> </a:t>
            </a:r>
            <a:r>
              <a:rPr b="1" spc="-4"/>
              <a:t>Edema</a:t>
            </a:r>
            <a:r>
              <a:rPr spc="-4"/>
              <a:t>,</a:t>
            </a:r>
            <a:r>
              <a:rPr spc="-220"/>
              <a:t> </a:t>
            </a:r>
            <a:r>
              <a:rPr spc="-96"/>
              <a:t>ventilation</a:t>
            </a:r>
            <a:r>
              <a:rPr spc="-72"/>
              <a:t> </a:t>
            </a:r>
            <a:r>
              <a:rPr spc="-80"/>
              <a:t>must </a:t>
            </a:r>
            <a:r>
              <a:rPr spc="-471"/>
              <a:t> </a:t>
            </a:r>
            <a:r>
              <a:t>be</a:t>
            </a:r>
            <a:r>
              <a:rPr spc="-52"/>
              <a:t> </a:t>
            </a:r>
            <a:r>
              <a:rPr spc="-76"/>
              <a:t>supported.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defRPr sz="1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19963" indent="-207263"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48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44"/>
              <a:t> </a:t>
            </a:r>
            <a:r>
              <a:rPr spc="-108"/>
              <a:t>relief</a:t>
            </a:r>
            <a:r>
              <a:t> </a:t>
            </a:r>
            <a:r>
              <a:rPr spc="-84"/>
              <a:t>of</a:t>
            </a:r>
            <a:r>
              <a:t> </a:t>
            </a:r>
            <a:r>
              <a:rPr spc="-116"/>
              <a:t>any</a:t>
            </a:r>
            <a:r>
              <a:rPr spc="-60"/>
              <a:t> </a:t>
            </a:r>
            <a:r>
              <a:rPr spc="-80"/>
              <a:t>concomitant</a:t>
            </a:r>
            <a:r>
              <a:rPr spc="-68"/>
              <a:t> </a:t>
            </a:r>
            <a:r>
              <a:rPr b="1" spc="-16"/>
              <a:t>pain</a:t>
            </a:r>
            <a:r>
              <a:rPr b="1" spc="-52"/>
              <a:t> </a:t>
            </a:r>
            <a:r>
              <a:rPr spc="-68"/>
              <a:t>is</a:t>
            </a:r>
            <a:r>
              <a:rPr spc="-40"/>
              <a:t> </a:t>
            </a:r>
            <a:r>
              <a:rPr b="1" spc="-44"/>
              <a:t>essential</a:t>
            </a:r>
            <a:r>
              <a:rPr spc="-44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bject 10"/>
          <p:cNvSpPr txBox="1"/>
          <p:nvPr>
            <p:ph type="title"/>
          </p:nvPr>
        </p:nvSpPr>
        <p:spPr>
          <a:xfrm>
            <a:off x="490689" y="-1322354"/>
            <a:ext cx="8162622" cy="2321723"/>
          </a:xfrm>
          <a:prstGeom prst="rect">
            <a:avLst/>
          </a:prstGeom>
        </p:spPr>
        <p:txBody>
          <a:bodyPr/>
          <a:lstStyle/>
          <a:p>
            <a:pPr indent="12700">
              <a:defRPr spc="0" sz="3600"/>
            </a:pPr>
            <a:r>
              <a:t>SURGICAL</a:t>
            </a:r>
            <a:r>
              <a:rPr spc="-200"/>
              <a:t> </a:t>
            </a:r>
            <a:r>
              <a:rPr spc="100"/>
              <a:t>MANAGEMENT( Grade lll, lV)</a:t>
            </a:r>
          </a:p>
        </p:txBody>
      </p:sp>
      <p:sp>
        <p:nvSpPr>
          <p:cNvPr id="242" name="object 11"/>
          <p:cNvSpPr txBox="1"/>
          <p:nvPr/>
        </p:nvSpPr>
        <p:spPr>
          <a:xfrm>
            <a:off x="281939" y="1224174"/>
            <a:ext cx="8580123" cy="422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00565" indent="-287863">
              <a:spcBef>
                <a:spcPts val="5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93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It</a:t>
            </a:r>
            <a:r>
              <a:rPr spc="-44"/>
              <a:t> </a:t>
            </a:r>
            <a:r>
              <a:rPr spc="-88"/>
              <a:t>is</a:t>
            </a:r>
            <a:r>
              <a:rPr spc="-55"/>
              <a:t> </a:t>
            </a:r>
            <a:r>
              <a:rPr spc="-116"/>
              <a:t>the</a:t>
            </a:r>
            <a:r>
              <a:rPr spc="-44"/>
              <a:t> </a:t>
            </a:r>
            <a:r>
              <a:rPr spc="-88"/>
              <a:t>Primary</a:t>
            </a:r>
            <a:r>
              <a:rPr spc="-38"/>
              <a:t> </a:t>
            </a:r>
            <a:r>
              <a:rPr spc="-122"/>
              <a:t>treatment</a:t>
            </a:r>
            <a:r>
              <a:rPr spc="-55"/>
              <a:t> </a:t>
            </a:r>
            <a:r>
              <a:rPr spc="-104"/>
              <a:t>of</a:t>
            </a:r>
            <a:r>
              <a:rPr spc="-260"/>
              <a:t> </a:t>
            </a:r>
            <a:r>
              <a:rPr spc="-11"/>
              <a:t>ACS;</a:t>
            </a:r>
            <a:r>
              <a:rPr spc="-233"/>
              <a:t> </a:t>
            </a:r>
            <a:r>
              <a:rPr spc="-150"/>
              <a:t>If</a:t>
            </a:r>
            <a:r>
              <a:rPr spc="-55"/>
              <a:t> </a:t>
            </a:r>
            <a:r>
              <a:t>conservative</a:t>
            </a:r>
            <a:r>
              <a:rPr spc="-66"/>
              <a:t> </a:t>
            </a:r>
            <a:r>
              <a:rPr spc="-138"/>
              <a:t>management</a:t>
            </a:r>
            <a:r>
              <a:rPr spc="-83"/>
              <a:t> </a:t>
            </a:r>
            <a:r>
              <a:rPr spc="-61"/>
              <a:t>does </a:t>
            </a:r>
            <a:r>
              <a:rPr spc="-66"/>
              <a:t>not</a:t>
            </a:r>
            <a:r>
              <a:rPr spc="-55"/>
              <a:t> </a:t>
            </a:r>
            <a:r>
              <a:rPr spc="-88"/>
              <a:t>resolve</a:t>
            </a:r>
            <a:r>
              <a:rPr spc="-55"/>
              <a:t> </a:t>
            </a:r>
            <a:r>
              <a:rPr spc="-116"/>
              <a:t>the</a:t>
            </a:r>
            <a:r>
              <a:rPr spc="-55"/>
              <a:t> </a:t>
            </a:r>
            <a:r>
              <a:rPr spc="-11"/>
              <a:t>IAH,</a:t>
            </a:r>
          </a:p>
          <a:p>
            <a:pPr indent="271779">
              <a:spcBef>
                <a:spcPts val="400"/>
              </a:spcBef>
              <a:defRPr spc="22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</a:t>
            </a:r>
            <a:r>
              <a:rPr spc="-66"/>
              <a:t> </a:t>
            </a:r>
            <a:r>
              <a:rPr spc="-111"/>
              <a:t>en</a:t>
            </a:r>
            <a:r>
              <a:rPr spc="-116"/>
              <a:t>d</a:t>
            </a:r>
            <a:r>
              <a:rPr spc="-99"/>
              <a:t>-</a:t>
            </a:r>
            <a:r>
              <a:rPr spc="-83"/>
              <a:t>organ</a:t>
            </a:r>
            <a:r>
              <a:rPr spc="-49"/>
              <a:t> </a:t>
            </a:r>
            <a:r>
              <a:rPr spc="-104"/>
              <a:t>d</a:t>
            </a:r>
            <a:r>
              <a:rPr spc="-161"/>
              <a:t>amage</a:t>
            </a:r>
            <a:r>
              <a:rPr spc="-83"/>
              <a:t> </a:t>
            </a:r>
            <a:r>
              <a:rPr spc="-77"/>
              <a:t>i</a:t>
            </a:r>
            <a:r>
              <a:rPr spc="-104"/>
              <a:t>s</a:t>
            </a:r>
            <a:r>
              <a:rPr spc="-44"/>
              <a:t> </a:t>
            </a:r>
            <a:r>
              <a:rPr spc="-99"/>
              <a:t>se</a:t>
            </a:r>
            <a:r>
              <a:rPr spc="-111"/>
              <a:t>e</a:t>
            </a:r>
            <a:r>
              <a:rPr spc="-194"/>
              <a:t>n.</a:t>
            </a:r>
          </a:p>
          <a:p>
            <a:pPr marL="300565" indent="-287863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  <a:tab pos="26416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49"/>
              <a:t> </a:t>
            </a:r>
            <a:r>
              <a:rPr spc="-122"/>
              <a:t>treatment</a:t>
            </a:r>
            <a:r>
              <a:rPr spc="-49"/>
              <a:t> </a:t>
            </a:r>
            <a:r>
              <a:rPr spc="-104"/>
              <a:t>of</a:t>
            </a:r>
            <a:r>
              <a:rPr spc="-250"/>
              <a:t> </a:t>
            </a:r>
            <a:r>
              <a:rPr spc="77"/>
              <a:t>ACS</a:t>
            </a:r>
            <a:r>
              <a:rPr spc="-49"/>
              <a:t> </a:t>
            </a:r>
            <a:r>
              <a:rPr spc="-88"/>
              <a:t>is	</a:t>
            </a:r>
            <a:r>
              <a:rPr spc="-49"/>
              <a:t>to</a:t>
            </a:r>
            <a:r>
              <a:t> </a:t>
            </a:r>
            <a:r>
              <a:rPr b="1" spc="-27"/>
              <a:t>release</a:t>
            </a:r>
            <a:r>
              <a:rPr b="1" spc="-93"/>
              <a:t> </a:t>
            </a:r>
            <a:r>
              <a:rPr b="1" spc="-16"/>
              <a:t>the</a:t>
            </a:r>
            <a:r>
              <a:rPr b="1" spc="-72"/>
              <a:t> </a:t>
            </a:r>
            <a:r>
              <a:rPr b="1" spc="11"/>
              <a:t>abdominal</a:t>
            </a:r>
            <a:r>
              <a:rPr b="1"/>
              <a:t> </a:t>
            </a:r>
            <a:r>
              <a:rPr b="1" spc="-77"/>
              <a:t>fascia</a:t>
            </a:r>
            <a:r>
              <a:rPr spc="-77"/>
              <a:t>.</a:t>
            </a:r>
          </a:p>
          <a:p>
            <a:pPr marL="339442" indent="-327377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304800" algn="l"/>
                <a:tab pos="3048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49"/>
              <a:t> </a:t>
            </a:r>
            <a:r>
              <a:rPr spc="-122"/>
              <a:t>abdominal</a:t>
            </a:r>
            <a:r>
              <a:t> </a:t>
            </a:r>
            <a:r>
              <a:rPr spc="-155"/>
              <a:t>fascia</a:t>
            </a:r>
            <a:r>
              <a:t> </a:t>
            </a:r>
            <a:r>
              <a:rPr spc="-77"/>
              <a:t>should</a:t>
            </a:r>
            <a:r>
              <a:rPr spc="-55"/>
              <a:t> </a:t>
            </a:r>
            <a:r>
              <a:rPr spc="-122"/>
              <a:t>be</a:t>
            </a:r>
            <a:r>
              <a:rPr spc="-55"/>
              <a:t> </a:t>
            </a:r>
            <a:r>
              <a:rPr b="1" spc="-55"/>
              <a:t>left</a:t>
            </a:r>
            <a:r>
              <a:rPr b="1" spc="-66"/>
              <a:t> </a:t>
            </a:r>
            <a:r>
              <a:rPr b="1" spc="-4"/>
              <a:t>open</a:t>
            </a:r>
            <a:r>
              <a:rPr b="1" spc="-44"/>
              <a:t> </a:t>
            </a:r>
            <a:r>
              <a:rPr spc="-126"/>
              <a:t>and</a:t>
            </a:r>
            <a:r>
              <a:rPr spc="-49"/>
              <a:t> </a:t>
            </a:r>
            <a:r>
              <a:rPr b="1" spc="-33"/>
              <a:t>covered</a:t>
            </a:r>
            <a:r>
              <a:rPr b="1" spc="-44"/>
              <a:t> </a:t>
            </a:r>
            <a:r>
              <a:rPr b="1" spc="-11"/>
              <a:t>under</a:t>
            </a:r>
            <a:r>
              <a:rPr b="1" spc="-33"/>
              <a:t> </a:t>
            </a:r>
            <a:r>
              <a:rPr b="1" spc="-22"/>
              <a:t>sterile</a:t>
            </a:r>
          </a:p>
          <a:p>
            <a:pPr indent="271779">
              <a:spcBef>
                <a:spcPts val="400"/>
              </a:spcBef>
              <a:defRPr b="1" spc="4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</a:t>
            </a:r>
            <a:r>
              <a:rPr spc="-4"/>
              <a:t>n</a:t>
            </a:r>
            <a:r>
              <a:rPr spc="-11"/>
              <a:t>d</a:t>
            </a:r>
            <a:r>
              <a:rPr spc="-22"/>
              <a:t>it</a:t>
            </a:r>
            <a:r>
              <a:rPr spc="-44"/>
              <a:t>ions,</a:t>
            </a:r>
            <a:r>
              <a:rPr spc="-238"/>
              <a:t> </a:t>
            </a:r>
            <a:r>
              <a:rPr b="0" spc="-104"/>
              <a:t>wit</a:t>
            </a:r>
            <a:r>
              <a:rPr b="0" spc="-116"/>
              <a:t>h</a:t>
            </a:r>
            <a:r>
              <a:rPr b="0" spc="-27"/>
              <a:t> </a:t>
            </a:r>
            <a:r>
              <a:rPr spc="-11"/>
              <a:t>d</a:t>
            </a:r>
            <a:r>
              <a:rPr spc="-66"/>
              <a:t>e</a:t>
            </a:r>
            <a:r>
              <a:rPr spc="-27"/>
              <a:t>l</a:t>
            </a:r>
            <a:r>
              <a:rPr spc="-83"/>
              <a:t>a</a:t>
            </a:r>
            <a:r>
              <a:rPr spc="-126"/>
              <a:t>y</a:t>
            </a:r>
            <a:r>
              <a:rPr spc="-22"/>
              <a:t>ed</a:t>
            </a:r>
            <a:r>
              <a:rPr spc="-88"/>
              <a:t> </a:t>
            </a:r>
            <a:r>
              <a:rPr spc="-38"/>
              <a:t>fasci</a:t>
            </a:r>
            <a:r>
              <a:rPr spc="-44"/>
              <a:t>a</a:t>
            </a:r>
            <a:r>
              <a:rPr spc="-49"/>
              <a:t>l</a:t>
            </a:r>
            <a:r>
              <a:rPr spc="-83"/>
              <a:t> </a:t>
            </a:r>
            <a:r>
              <a:rPr spc="0"/>
              <a:t>closu</a:t>
            </a:r>
            <a:r>
              <a:rPr spc="-49"/>
              <a:t>r</a:t>
            </a:r>
            <a:r>
              <a:rPr spc="-44"/>
              <a:t>e</a:t>
            </a:r>
            <a:r>
              <a:rPr b="0" spc="-300"/>
              <a:t>.</a:t>
            </a:r>
          </a:p>
          <a:p>
            <a:pPr marL="300565" indent="-287863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Laparotomy</a:t>
            </a:r>
            <a:r>
              <a:rPr spc="-49"/>
              <a:t> </a:t>
            </a:r>
            <a:r>
              <a:rPr b="0" spc="-88"/>
              <a:t>is</a:t>
            </a:r>
            <a:r>
              <a:rPr b="0" spc="-55"/>
              <a:t> </a:t>
            </a:r>
            <a:r>
              <a:rPr b="0" spc="-104"/>
              <a:t>considered;</a:t>
            </a:r>
          </a:p>
          <a:p>
            <a:pPr lvl="1" marL="393770" indent="-127704">
              <a:spcBef>
                <a:spcPts val="1400"/>
              </a:spcBef>
              <a:buSzPct val="100000"/>
              <a:buChar char="-"/>
              <a:tabLst>
                <a:tab pos="381000" algn="l"/>
              </a:tabLst>
              <a:defRPr spc="-66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After</a:t>
            </a:r>
            <a:r>
              <a:rPr spc="-49"/>
              <a:t> </a:t>
            </a:r>
            <a:r>
              <a:rPr spc="-111"/>
              <a:t>surgical</a:t>
            </a:r>
            <a:r>
              <a:t> </a:t>
            </a:r>
            <a:r>
              <a:rPr spc="-144"/>
              <a:t>laparotomy,</a:t>
            </a:r>
            <a:r>
              <a:rPr spc="-266"/>
              <a:t> </a:t>
            </a:r>
            <a:r>
              <a:rPr spc="-116"/>
              <a:t>the</a:t>
            </a:r>
            <a:r>
              <a:rPr spc="-44"/>
              <a:t> </a:t>
            </a:r>
            <a:r>
              <a:rPr b="1" spc="11"/>
              <a:t>abdominal</a:t>
            </a:r>
            <a:r>
              <a:rPr b="1" spc="-49"/>
              <a:t> </a:t>
            </a:r>
            <a:r>
              <a:rPr spc="-155"/>
              <a:t>fascia</a:t>
            </a:r>
            <a:r>
              <a:rPr spc="-61"/>
              <a:t> </a:t>
            </a:r>
            <a:r>
              <a:rPr spc="-138"/>
              <a:t>can</a:t>
            </a:r>
            <a:r>
              <a:rPr spc="-61"/>
              <a:t> </a:t>
            </a:r>
            <a:r>
              <a:rPr spc="-122"/>
              <a:t>be</a:t>
            </a:r>
            <a:r>
              <a:rPr spc="-49"/>
              <a:t> </a:t>
            </a:r>
            <a:r>
              <a:rPr b="1" spc="11"/>
              <a:t>temporarily</a:t>
            </a:r>
            <a:r>
              <a:rPr b="1" spc="-61"/>
              <a:t> </a:t>
            </a:r>
            <a:r>
              <a:rPr b="1" spc="-11"/>
              <a:t>closed</a:t>
            </a:r>
            <a:r>
              <a:rPr b="1" spc="-55"/>
              <a:t> </a:t>
            </a:r>
            <a:r>
              <a:rPr spc="-150"/>
              <a:t>(fascia</a:t>
            </a:r>
          </a:p>
          <a:p>
            <a:pPr indent="12700">
              <a:spcBef>
                <a:spcPts val="400"/>
              </a:spcBef>
              <a:defRPr spc="-11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approximation),</a:t>
            </a:r>
            <a:r>
              <a:rPr spc="-260"/>
              <a:t> </a:t>
            </a:r>
            <a:r>
              <a:rPr spc="-122"/>
              <a:t>by</a:t>
            </a:r>
            <a:r>
              <a:rPr spc="-44"/>
              <a:t> </a:t>
            </a:r>
            <a:r>
              <a:rPr spc="-116"/>
              <a:t>devices</a:t>
            </a:r>
            <a:r>
              <a:rPr spc="-66"/>
              <a:t> </a:t>
            </a:r>
            <a:r>
              <a:rPr spc="-88"/>
              <a:t>such</a:t>
            </a:r>
            <a:r>
              <a:rPr spc="-66"/>
              <a:t> </a:t>
            </a:r>
            <a:r>
              <a:rPr spc="-122"/>
              <a:t>as</a:t>
            </a:r>
            <a:r>
              <a:rPr spc="-49"/>
              <a:t> </a:t>
            </a:r>
            <a:r>
              <a:rPr spc="-44"/>
              <a:t>(VACs,</a:t>
            </a:r>
            <a:r>
              <a:rPr spc="-250"/>
              <a:t> </a:t>
            </a:r>
            <a:r>
              <a:rPr spc="-122"/>
              <a:t>meshes,</a:t>
            </a:r>
            <a:r>
              <a:rPr spc="-266"/>
              <a:t> </a:t>
            </a:r>
            <a:r>
              <a:rPr spc="-133"/>
              <a:t>and</a:t>
            </a:r>
            <a:r>
              <a:rPr spc="-61"/>
              <a:t> </a:t>
            </a:r>
            <a:r>
              <a:rPr spc="-116"/>
              <a:t>zippers).</a:t>
            </a:r>
          </a:p>
          <a:p>
            <a:pPr lvl="1" marL="388829" indent="-122764">
              <a:spcBef>
                <a:spcPts val="1400"/>
              </a:spcBef>
              <a:buSzPct val="100000"/>
              <a:buChar char="-"/>
              <a:tabLst>
                <a:tab pos="368300" algn="l"/>
              </a:tabLst>
              <a:defRPr spc="-6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55"/>
              <a:t> </a:t>
            </a:r>
            <a:r>
              <a:rPr spc="-244"/>
              <a:t>f</a:t>
            </a:r>
            <a:r>
              <a:rPr spc="-122"/>
              <a:t>asci</a:t>
            </a:r>
            <a:r>
              <a:rPr spc="-216"/>
              <a:t>a</a:t>
            </a:r>
            <a:r>
              <a:rPr spc="-83"/>
              <a:t> </a:t>
            </a:r>
            <a:r>
              <a:rPr spc="-138"/>
              <a:t>can</a:t>
            </a:r>
            <a:r>
              <a:rPr spc="-55"/>
              <a:t> </a:t>
            </a:r>
            <a:r>
              <a:rPr spc="-126"/>
              <a:t>be</a:t>
            </a:r>
            <a:r>
              <a:rPr spc="-33"/>
              <a:t> </a:t>
            </a:r>
            <a:r>
              <a:rPr b="1" spc="11"/>
              <a:t>complet</a:t>
            </a:r>
            <a:r>
              <a:rPr b="1" spc="16"/>
              <a:t>e</a:t>
            </a:r>
            <a:r>
              <a:rPr b="1"/>
              <a:t>l</a:t>
            </a:r>
            <a:r>
              <a:rPr b="1" spc="-49"/>
              <a:t>y</a:t>
            </a:r>
            <a:r>
              <a:rPr b="1" spc="-88"/>
              <a:t> </a:t>
            </a:r>
            <a:r>
              <a:rPr b="1" spc="-11"/>
              <a:t>closed</a:t>
            </a:r>
            <a:r>
              <a:rPr b="1" spc="-55"/>
              <a:t> </a:t>
            </a:r>
            <a:r>
              <a:rPr spc="-222"/>
              <a:t>af</a:t>
            </a:r>
            <a:r>
              <a:rPr spc="-83"/>
              <a:t>ter</a:t>
            </a:r>
            <a:r>
              <a:t> </a:t>
            </a:r>
            <a:r>
              <a:rPr spc="-49"/>
              <a:t>5</a:t>
            </a:r>
            <a:r>
              <a:rPr spc="-99"/>
              <a:t>-</a:t>
            </a:r>
            <a:r>
              <a:rPr spc="-49"/>
              <a:t>7</a:t>
            </a:r>
            <a:r>
              <a:rPr spc="-33"/>
              <a:t> </a:t>
            </a:r>
            <a:r>
              <a:rPr spc="-104"/>
              <a:t>d</a:t>
            </a:r>
            <a:r>
              <a:rPr spc="-282"/>
              <a:t>a</a:t>
            </a:r>
            <a:r>
              <a:rPr spc="-83"/>
              <a:t>y</a:t>
            </a:r>
            <a:r>
              <a:rPr spc="-66"/>
              <a:t>s</a:t>
            </a:r>
            <a:r>
              <a:rPr spc="-300"/>
              <a:t>,</a:t>
            </a:r>
            <a:r>
              <a:rPr spc="-272"/>
              <a:t> </a:t>
            </a:r>
            <a:r>
              <a:rPr spc="-172"/>
              <a:t>i</a:t>
            </a:r>
            <a:r>
              <a:rPr spc="-209"/>
              <a:t>f</a:t>
            </a:r>
            <a:r>
              <a:rPr spc="-44"/>
              <a:t> </a:t>
            </a:r>
            <a:r>
              <a:rPr spc="-122"/>
              <a:t>the</a:t>
            </a:r>
            <a:r>
              <a:rPr spc="-38"/>
              <a:t>r</a:t>
            </a:r>
            <a:r>
              <a:rPr spc="-133"/>
              <a:t>e</a:t>
            </a:r>
            <a:r>
              <a:rPr spc="-44"/>
              <a:t> </a:t>
            </a:r>
            <a:r>
              <a:rPr spc="-77"/>
              <a:t>i</a:t>
            </a:r>
            <a:r>
              <a:rPr spc="-104"/>
              <a:t>s</a:t>
            </a:r>
            <a:r>
              <a:rPr spc="-49"/>
              <a:t> </a:t>
            </a:r>
            <a:r>
              <a:rPr spc="-199"/>
              <a:t>a</a:t>
            </a:r>
            <a:r>
              <a:t> p</a:t>
            </a:r>
            <a:r>
              <a:rPr spc="-93"/>
              <a:t>r</a:t>
            </a:r>
            <a:r>
              <a:rPr spc="-77"/>
              <a:t>es</a:t>
            </a:r>
            <a:r>
              <a:t>s</a:t>
            </a:r>
            <a:r>
              <a:rPr spc="-49"/>
              <a:t>u</a:t>
            </a:r>
            <a:r>
              <a:rPr spc="-83"/>
              <a:t>r</a:t>
            </a:r>
            <a:r>
              <a:rPr spc="-133"/>
              <a:t>e</a:t>
            </a:r>
            <a:r>
              <a:rPr spc="-55"/>
              <a:t> </a:t>
            </a:r>
            <a:r>
              <a:rPr spc="-104"/>
              <a:t>d</a:t>
            </a:r>
            <a:r>
              <a:rPr spc="-88"/>
              <a:t>ec</a:t>
            </a:r>
            <a:r>
              <a:rPr spc="-111"/>
              <a:t>r</a:t>
            </a:r>
            <a:r>
              <a:rPr spc="-126"/>
              <a:t>eas</a:t>
            </a:r>
            <a:r>
              <a:rPr spc="-99"/>
              <a:t>e</a:t>
            </a:r>
            <a:r>
              <a:rPr spc="-3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252" y="871724"/>
            <a:ext cx="8095493" cy="511454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object 3"/>
          <p:cNvSpPr txBox="1"/>
          <p:nvPr>
            <p:ph type="title"/>
          </p:nvPr>
        </p:nvSpPr>
        <p:spPr>
          <a:xfrm>
            <a:off x="2496505" y="-673076"/>
            <a:ext cx="8161737" cy="2321719"/>
          </a:xfrm>
          <a:prstGeom prst="rect">
            <a:avLst/>
          </a:prstGeom>
        </p:spPr>
        <p:txBody>
          <a:bodyPr/>
          <a:lstStyle/>
          <a:p>
            <a:pPr indent="12700">
              <a:defRPr spc="-200" sz="2400"/>
            </a:pPr>
            <a:r>
              <a:t>-Lapar</a:t>
            </a:r>
            <a:r>
              <a:rPr spc="-100"/>
              <a:t>osto</a:t>
            </a:r>
            <a:r>
              <a:t>my</a:t>
            </a:r>
            <a:r>
              <a:rPr spc="-100"/>
              <a:t> </a:t>
            </a:r>
            <a:r>
              <a:t>with</a:t>
            </a:r>
            <a:r>
              <a:rPr spc="-100"/>
              <a:t> Zipper </a:t>
            </a:r>
            <a:r>
              <a:t>i</a:t>
            </a:r>
            <a:r>
              <a:rPr spc="-300"/>
              <a:t>n</a:t>
            </a:r>
            <a:r>
              <a:rPr spc="-100"/>
              <a:t> palce </a:t>
            </a:r>
            <a:r>
              <a:rPr spc="-400" sz="20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creenRecording_10-16-2024 23-01-28_1.mov" descr="ScreenRecording_10-16-2024 23-01-28_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63522" y="142873"/>
            <a:ext cx="9402928" cy="6572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object 2"/>
          <p:cNvSpPr txBox="1"/>
          <p:nvPr/>
        </p:nvSpPr>
        <p:spPr>
          <a:xfrm>
            <a:off x="183782" y="1597242"/>
            <a:ext cx="9001761" cy="287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58824" indent="-246124">
              <a:spcBef>
                <a:spcPts val="5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128"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Left</a:t>
            </a:r>
            <a:r>
              <a:rPr spc="-61"/>
              <a:t> </a:t>
            </a:r>
            <a:r>
              <a:rPr spc="-71"/>
              <a:t>untreated,ACS</a:t>
            </a:r>
            <a:r>
              <a:rPr spc="-41"/>
              <a:t> </a:t>
            </a:r>
            <a:r>
              <a:rPr spc="-161"/>
              <a:t>may</a:t>
            </a:r>
            <a:r>
              <a:rPr spc="-52"/>
              <a:t> </a:t>
            </a:r>
            <a:r>
              <a:rPr spc="-142"/>
              <a:t>lead</a:t>
            </a:r>
            <a:r>
              <a:rPr spc="-57"/>
              <a:t> </a:t>
            </a:r>
            <a:r>
              <a:rPr spc="-47"/>
              <a:t>to </a:t>
            </a:r>
            <a:r>
              <a:rPr spc="-123"/>
              <a:t>multiple</a:t>
            </a:r>
            <a:r>
              <a:rPr spc="-80"/>
              <a:t> </a:t>
            </a:r>
            <a:r>
              <a:rPr spc="-90"/>
              <a:t>system</a:t>
            </a:r>
            <a:r>
              <a:rPr spc="-47"/>
              <a:t> </a:t>
            </a:r>
            <a:r>
              <a:rPr spc="-85"/>
              <a:t>end-organ</a:t>
            </a:r>
            <a:r>
              <a:rPr spc="-52"/>
              <a:t> </a:t>
            </a:r>
            <a:r>
              <a:rPr spc="-95"/>
              <a:t>dysfunction</a:t>
            </a:r>
            <a:r>
              <a:rPr spc="-80"/>
              <a:t> </a:t>
            </a:r>
            <a:r>
              <a:rPr spc="19"/>
              <a:t>or</a:t>
            </a:r>
            <a:r>
              <a:rPr spc="-52"/>
              <a:t> </a:t>
            </a:r>
            <a:r>
              <a:rPr spc="-133"/>
              <a:t>failure</a:t>
            </a:r>
            <a:r>
              <a:rPr spc="-76"/>
              <a:t> </a:t>
            </a:r>
            <a:r>
              <a:rPr spc="-123"/>
              <a:t>and</a:t>
            </a:r>
          </a:p>
          <a:p>
            <a:pPr indent="271779">
              <a:spcBef>
                <a:spcPts val="400"/>
              </a:spcBef>
              <a:defRPr spc="-104"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has</a:t>
            </a:r>
            <a:r>
              <a:rPr spc="-52"/>
              <a:t> </a:t>
            </a:r>
            <a:r>
              <a:rPr spc="-184"/>
              <a:t>a</a:t>
            </a:r>
            <a:r>
              <a:rPr spc="-66"/>
              <a:t> </a:t>
            </a:r>
            <a:r>
              <a:rPr spc="-137"/>
              <a:t>h</a:t>
            </a:r>
            <a:r>
              <a:rPr spc="-71"/>
              <a:t>i</a:t>
            </a:r>
            <a:r>
              <a:rPr spc="-114"/>
              <a:t>gh</a:t>
            </a:r>
            <a:r>
              <a:rPr spc="-71"/>
              <a:t> </a:t>
            </a:r>
            <a:r>
              <a:rPr spc="-23"/>
              <a:t>mo</a:t>
            </a:r>
            <a:r>
              <a:rPr spc="9"/>
              <a:t>r</a:t>
            </a:r>
            <a:r>
              <a:rPr spc="-155"/>
              <a:t>tal</a:t>
            </a:r>
            <a:r>
              <a:t>i</a:t>
            </a:r>
            <a:r>
              <a:rPr spc="-128"/>
              <a:t>t</a:t>
            </a:r>
            <a:r>
              <a:rPr spc="-256"/>
              <a:t>y</a:t>
            </a:r>
            <a:r>
              <a:rPr spc="-280"/>
              <a:t>.</a:t>
            </a:r>
          </a:p>
          <a:p>
            <a:pPr marL="229870" marR="387983" indent="-21717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28600" algn="l"/>
                <a:tab pos="241300" algn="l"/>
              </a:tabLst>
              <a:defRPr b="1" spc="41"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Abdominal</a:t>
            </a:r>
            <a:r>
              <a:rPr spc="-71"/>
              <a:t> </a:t>
            </a:r>
            <a:r>
              <a:rPr spc="-23"/>
              <a:t>wall</a:t>
            </a:r>
            <a:r>
              <a:rPr spc="-66"/>
              <a:t> </a:t>
            </a:r>
            <a:r>
              <a:rPr spc="-14"/>
              <a:t>closure</a:t>
            </a:r>
            <a:r>
              <a:rPr spc="-71"/>
              <a:t> </a:t>
            </a:r>
            <a:r>
              <a:rPr b="0" spc="-71"/>
              <a:t>should</a:t>
            </a:r>
            <a:r>
              <a:rPr b="0" spc="-57"/>
              <a:t> </a:t>
            </a:r>
            <a:r>
              <a:rPr b="0" spc="-116"/>
              <a:t>be</a:t>
            </a:r>
            <a:r>
              <a:rPr b="0" spc="-57"/>
              <a:t> </a:t>
            </a:r>
            <a:r>
              <a:rPr b="0" spc="-123"/>
              <a:t>attempted</a:t>
            </a:r>
            <a:r>
              <a:rPr b="0" spc="-61"/>
              <a:t> </a:t>
            </a:r>
            <a:r>
              <a:rPr spc="-33"/>
              <a:t>every</a:t>
            </a:r>
            <a:r>
              <a:rPr spc="-52"/>
              <a:t> </a:t>
            </a:r>
            <a:r>
              <a:rPr spc="-66"/>
              <a:t>48</a:t>
            </a:r>
            <a:r>
              <a:rPr spc="-61"/>
              <a:t> </a:t>
            </a:r>
            <a:r>
              <a:rPr spc="33"/>
              <a:t>to</a:t>
            </a:r>
            <a:r>
              <a:rPr spc="-57"/>
              <a:t> </a:t>
            </a:r>
            <a:r>
              <a:rPr spc="-66"/>
              <a:t>72 </a:t>
            </a:r>
            <a:r>
              <a:rPr spc="9"/>
              <a:t>hours</a:t>
            </a:r>
            <a:r>
              <a:rPr spc="-52"/>
              <a:t> </a:t>
            </a:r>
            <a:r>
              <a:rPr b="0" spc="-108"/>
              <a:t>until</a:t>
            </a:r>
            <a:r>
              <a:rPr b="0" spc="-90"/>
              <a:t> </a:t>
            </a:r>
            <a:r>
              <a:rPr b="0" spc="-108"/>
              <a:t>the </a:t>
            </a:r>
            <a:r>
              <a:rPr b="0" spc="-555"/>
              <a:t> </a:t>
            </a:r>
            <a:r>
              <a:rPr b="0" spc="-147"/>
              <a:t>fascia</a:t>
            </a:r>
            <a:r>
              <a:rPr b="0" spc="-66"/>
              <a:t> </a:t>
            </a:r>
            <a:r>
              <a:rPr b="0" spc="-128"/>
              <a:t>can</a:t>
            </a:r>
            <a:r>
              <a:rPr b="0" spc="-61"/>
              <a:t> </a:t>
            </a:r>
            <a:r>
              <a:rPr b="0" spc="-116"/>
              <a:t>be</a:t>
            </a:r>
            <a:r>
              <a:rPr b="0" spc="-57"/>
              <a:t> </a:t>
            </a:r>
            <a:r>
              <a:rPr b="0" spc="-23"/>
              <a:t>r</a:t>
            </a:r>
            <a:r>
              <a:rPr b="0" spc="-161"/>
              <a:t>e</a:t>
            </a:r>
            <a:r>
              <a:rPr b="0" spc="-184"/>
              <a:t>a</a:t>
            </a:r>
            <a:r>
              <a:rPr b="0" spc="-108"/>
              <a:t>p</a:t>
            </a:r>
            <a:r>
              <a:rPr b="0" spc="-99"/>
              <a:t>p</a:t>
            </a:r>
            <a:r>
              <a:rPr b="0" spc="-38"/>
              <a:t>r</a:t>
            </a:r>
            <a:r>
              <a:rPr b="0" spc="-9"/>
              <a:t>o</a:t>
            </a:r>
            <a:r>
              <a:rPr b="0" spc="-80"/>
              <a:t>x</a:t>
            </a:r>
            <a:r>
              <a:rPr b="0" spc="-38"/>
              <a:t>i</a:t>
            </a:r>
            <a:r>
              <a:rPr b="0" spc="-123"/>
              <a:t>m</a:t>
            </a:r>
            <a:r>
              <a:rPr b="0" spc="-175"/>
              <a:t>a</a:t>
            </a:r>
            <a:r>
              <a:rPr b="0" spc="-147"/>
              <a:t>t</a:t>
            </a:r>
            <a:r>
              <a:rPr b="0" spc="-166"/>
              <a:t>ed.</a:t>
            </a:r>
          </a:p>
          <a:p>
            <a:pPr marL="229870" marR="215900" indent="-21717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28600" algn="l"/>
                <a:tab pos="241300" algn="l"/>
              </a:tabLst>
              <a:defRPr spc="-142"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If </a:t>
            </a:r>
            <a:r>
              <a:rPr spc="-108"/>
              <a:t>the </a:t>
            </a:r>
            <a:r>
              <a:rPr spc="-99"/>
              <a:t>abdomen </a:t>
            </a:r>
            <a:r>
              <a:rPr spc="-95"/>
              <a:t>cannot </a:t>
            </a:r>
            <a:r>
              <a:rPr spc="-116"/>
              <a:t>be </a:t>
            </a:r>
            <a:r>
              <a:rPr spc="-80"/>
              <a:t>closed </a:t>
            </a:r>
            <a:r>
              <a:rPr b="1" spc="-23"/>
              <a:t>within </a:t>
            </a:r>
            <a:r>
              <a:rPr b="1" spc="-66"/>
              <a:t>5 </a:t>
            </a:r>
            <a:r>
              <a:rPr b="1" spc="33"/>
              <a:t>to </a:t>
            </a:r>
            <a:r>
              <a:rPr b="1" spc="-66"/>
              <a:t>7 </a:t>
            </a:r>
            <a:r>
              <a:rPr b="1" spc="-33"/>
              <a:t>days </a:t>
            </a:r>
            <a:r>
              <a:rPr spc="-280"/>
              <a:t>, </a:t>
            </a:r>
            <a:r>
              <a:rPr spc="-190"/>
              <a:t>a</a:t>
            </a:r>
            <a:r>
              <a:rPr spc="-184"/>
              <a:t> </a:t>
            </a:r>
            <a:r>
              <a:rPr spc="-123"/>
              <a:t>large </a:t>
            </a:r>
            <a:r>
              <a:rPr b="1" spc="-23"/>
              <a:t>incisional </a:t>
            </a:r>
            <a:r>
              <a:rPr b="1" spc="-14"/>
              <a:t>hernia </a:t>
            </a:r>
            <a:r>
              <a:rPr spc="-85"/>
              <a:t>is </a:t>
            </a:r>
            <a:r>
              <a:rPr spc="-560"/>
              <a:t> </a:t>
            </a:r>
            <a:r>
              <a:rPr spc="-108"/>
              <a:t>the</a:t>
            </a:r>
            <a:r>
              <a:rPr spc="-66"/>
              <a:t> </a:t>
            </a:r>
            <a:r>
              <a:rPr spc="-114"/>
              <a:t>net</a:t>
            </a:r>
            <a:r>
              <a:rPr spc="-66"/>
              <a:t> </a:t>
            </a:r>
            <a:r>
              <a:rPr spc="-116"/>
              <a:t>result.</a:t>
            </a:r>
          </a:p>
          <a:p>
            <a:pPr marL="258824" marR="1485899" indent="-246124">
              <a:lnSpc>
                <a:spcPct val="120100"/>
              </a:lnSpc>
              <a:spcBef>
                <a:spcPts val="9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57"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</a:t>
            </a:r>
            <a:r>
              <a:rPr spc="-116"/>
              <a:t>goal </a:t>
            </a:r>
            <a:r>
              <a:rPr spc="-99"/>
              <a:t>of </a:t>
            </a:r>
            <a:r>
              <a:rPr spc="-114"/>
              <a:t>the </a:t>
            </a:r>
            <a:r>
              <a:rPr spc="-99"/>
              <a:t>operative </a:t>
            </a:r>
            <a:r>
              <a:rPr spc="-137"/>
              <a:t>team </a:t>
            </a:r>
            <a:r>
              <a:rPr spc="-85"/>
              <a:t>is </a:t>
            </a:r>
            <a:r>
              <a:rPr b="1" spc="33"/>
              <a:t>to </a:t>
            </a:r>
            <a:r>
              <a:rPr b="1" spc="-14"/>
              <a:t>close the </a:t>
            </a:r>
            <a:r>
              <a:rPr b="1" spc="23"/>
              <a:t>abdomen </a:t>
            </a:r>
            <a:r>
              <a:rPr b="1" spc="-4"/>
              <a:t>as </a:t>
            </a:r>
            <a:r>
              <a:rPr b="1" spc="-33"/>
              <a:t>quickly </a:t>
            </a:r>
            <a:r>
              <a:rPr b="1" spc="-560"/>
              <a:t> </a:t>
            </a:r>
            <a:r>
              <a:rPr b="1" spc="-4"/>
              <a:t>as</a:t>
            </a:r>
            <a:r>
              <a:rPr b="1" spc="-66"/>
              <a:t> </a:t>
            </a:r>
            <a:r>
              <a:rPr b="1" spc="28"/>
              <a:t>p</a:t>
            </a:r>
            <a:r>
              <a:rPr b="1" spc="19"/>
              <a:t>o</a:t>
            </a:r>
            <a:r>
              <a:rPr b="1" spc="-9"/>
              <a:t>s</a:t>
            </a:r>
            <a:r>
              <a:rPr b="1" spc="-19"/>
              <a:t>si</a:t>
            </a:r>
            <a:r>
              <a:rPr b="1" spc="-66"/>
              <a:t>b</a:t>
            </a:r>
            <a:r>
              <a:rPr b="1" spc="-33"/>
              <a:t>le</a:t>
            </a:r>
            <a:r>
              <a:rPr b="1" spc="-184"/>
              <a:t>,</a:t>
            </a:r>
            <a:r>
              <a:rPr b="1" spc="-251"/>
              <a:t> </a:t>
            </a:r>
            <a:r>
              <a:rPr spc="-47"/>
              <a:t>to</a:t>
            </a:r>
            <a:r>
              <a:rPr spc="-61"/>
              <a:t> </a:t>
            </a:r>
            <a:r>
              <a:rPr spc="-175"/>
              <a:t>m</a:t>
            </a:r>
            <a:r>
              <a:t>i</a:t>
            </a:r>
            <a:r>
              <a:rPr spc="-142"/>
              <a:t>n</a:t>
            </a:r>
            <a:r>
              <a:rPr spc="-66"/>
              <a:t>i</a:t>
            </a:r>
            <a:r>
              <a:rPr spc="-116"/>
              <a:t>mize</a:t>
            </a:r>
            <a:r>
              <a:rPr spc="-85"/>
              <a:t> </a:t>
            </a:r>
            <a:r>
              <a:rPr spc="-66"/>
              <a:t>morb</a:t>
            </a:r>
            <a:r>
              <a:rPr spc="-28"/>
              <a:t>i</a:t>
            </a:r>
            <a:r>
              <a:rPr spc="-108"/>
              <a:t>dity</a:t>
            </a:r>
            <a:r>
              <a:rPr spc="-90"/>
              <a:t> </a:t>
            </a:r>
            <a:r>
              <a:rPr spc="-123"/>
              <a:t>and</a:t>
            </a:r>
            <a:r>
              <a:rPr spc="-61"/>
              <a:t> </a:t>
            </a:r>
            <a:r>
              <a:rPr spc="-41"/>
              <a:t>cos</a:t>
            </a:r>
            <a:r>
              <a:rPr spc="-123"/>
              <a:t>t</a:t>
            </a:r>
            <a:r>
              <a:rPr spc="-47"/>
              <a:t> </a:t>
            </a:r>
            <a:r>
              <a:rPr spc="-99"/>
              <a:t>of</a:t>
            </a:r>
            <a:r>
              <a:rPr spc="-61"/>
              <a:t> </a:t>
            </a:r>
            <a:r>
              <a:rPr spc="-104"/>
              <a:t>ca</a:t>
            </a:r>
            <a:r>
              <a:rPr spc="-123"/>
              <a:t>r</a:t>
            </a:r>
            <a:r>
              <a:rPr spc="-99"/>
              <a:t>e</a:t>
            </a:r>
            <a:r>
              <a:rPr spc="-28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object 2"/>
          <p:cNvSpPr txBox="1"/>
          <p:nvPr/>
        </p:nvSpPr>
        <p:spPr>
          <a:xfrm>
            <a:off x="231528" y="255745"/>
            <a:ext cx="8434073" cy="3590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87161" marR="408940" indent="-287161">
              <a:spcBef>
                <a:spcPts val="5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54000" algn="l"/>
                <a:tab pos="266700" algn="l"/>
              </a:tabLst>
              <a:defRPr b="1" spc="55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Timing</a:t>
            </a:r>
            <a:r>
              <a:rPr spc="-49"/>
              <a:t> </a:t>
            </a:r>
            <a:r>
              <a:rPr spc="-44"/>
              <a:t>of</a:t>
            </a:r>
            <a:r>
              <a:rPr spc="-55"/>
              <a:t> </a:t>
            </a:r>
            <a:r>
              <a:rPr spc="4"/>
              <a:t>decompression</a:t>
            </a:r>
            <a:r>
              <a:rPr spc="-38"/>
              <a:t> </a:t>
            </a:r>
            <a:r>
              <a:rPr b="0" spc="-88"/>
              <a:t>is</a:t>
            </a:r>
            <a:r>
              <a:rPr b="0" spc="-49"/>
              <a:t> </a:t>
            </a:r>
            <a:r>
              <a:rPr b="0" spc="-133"/>
              <a:t>crucial;</a:t>
            </a:r>
            <a:r>
              <a:rPr b="0" spc="-254"/>
              <a:t> </a:t>
            </a:r>
            <a:r>
              <a:rPr b="0" spc="-122"/>
              <a:t>as</a:t>
            </a:r>
            <a:r>
              <a:rPr b="0" spc="-49"/>
              <a:t> </a:t>
            </a:r>
            <a:r>
              <a:rPr spc="-22"/>
              <a:t>70%</a:t>
            </a:r>
            <a:r>
              <a:rPr spc="-66"/>
              <a:t> </a:t>
            </a:r>
            <a:r>
              <a:rPr b="0" spc="-99"/>
              <a:t>mortality</a:t>
            </a:r>
            <a:r>
              <a:rPr b="0" spc="-49"/>
              <a:t> </a:t>
            </a:r>
            <a:r>
              <a:rPr b="0" spc="-116"/>
              <a:t>in</a:t>
            </a:r>
            <a:r>
              <a:rPr b="0" spc="-49"/>
              <a:t> </a:t>
            </a:r>
            <a:r>
              <a:rPr b="0" spc="-122"/>
              <a:t>patients</a:t>
            </a:r>
            <a:r>
              <a:rPr b="0" spc="-49"/>
              <a:t> </a:t>
            </a:r>
            <a:r>
              <a:rPr b="0" spc="-104"/>
              <a:t>with</a:t>
            </a:r>
            <a:r>
              <a:rPr b="0" spc="-44"/>
              <a:t> </a:t>
            </a:r>
            <a:r>
              <a:rPr b="0" spc="-199"/>
              <a:t>a</a:t>
            </a:r>
            <a:r>
              <a:rPr b="0" spc="-44"/>
              <a:t> </a:t>
            </a:r>
            <a:r>
              <a:rPr spc="-44"/>
              <a:t>delay</a:t>
            </a:r>
            <a:r>
              <a:rPr spc="-72"/>
              <a:t> </a:t>
            </a:r>
            <a:r>
              <a:rPr b="0" spc="-122"/>
              <a:t>in</a:t>
            </a:r>
          </a:p>
          <a:p>
            <a:pPr marR="360045">
              <a:spcBef>
                <a:spcPts val="400"/>
              </a:spcBef>
              <a:defRPr spc="-9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decompression,</a:t>
            </a:r>
            <a:r>
              <a:rPr spc="-277"/>
              <a:t> </a:t>
            </a:r>
            <a:r>
              <a:rPr spc="-133"/>
              <a:t>and</a:t>
            </a:r>
            <a:r>
              <a:rPr spc="-61"/>
              <a:t> </a:t>
            </a:r>
            <a:r>
              <a:rPr spc="-199"/>
              <a:t>a</a:t>
            </a:r>
            <a:r>
              <a:rPr spc="-49"/>
              <a:t> </a:t>
            </a:r>
            <a:r>
              <a:t>uniform</a:t>
            </a:r>
            <a:r>
              <a:rPr spc="-38"/>
              <a:t> </a:t>
            </a:r>
            <a:r>
              <a:rPr spc="-99"/>
              <a:t>mortality</a:t>
            </a:r>
            <a:r>
              <a:rPr spc="-49"/>
              <a:t> </a:t>
            </a:r>
            <a:r>
              <a:rPr spc="-116"/>
              <a:t>in</a:t>
            </a:r>
            <a:r>
              <a:rPr spc="-38"/>
              <a:t> </a:t>
            </a:r>
            <a:r>
              <a:rPr spc="-77"/>
              <a:t>those</a:t>
            </a:r>
            <a:r>
              <a:rPr spc="-38"/>
              <a:t> </a:t>
            </a:r>
            <a:r>
              <a:rPr b="1" spc="11"/>
              <a:t>not</a:t>
            </a:r>
            <a:r>
              <a:rPr b="1" spc="-38"/>
              <a:t> </a:t>
            </a:r>
            <a:r>
              <a:t>undergoing</a:t>
            </a:r>
            <a:r>
              <a:rPr spc="-61"/>
              <a:t> </a:t>
            </a:r>
            <a:r>
              <a:t>decompression.</a:t>
            </a:r>
          </a:p>
          <a:p>
            <a:pPr marL="300565" indent="-287863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4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Decompression</a:t>
            </a:r>
            <a:r>
              <a:rPr spc="-83"/>
              <a:t> </a:t>
            </a:r>
            <a:r>
              <a:rPr spc="-88"/>
              <a:t>is</a:t>
            </a:r>
            <a:r>
              <a:t> </a:t>
            </a:r>
            <a:r>
              <a:rPr spc="-122"/>
              <a:t>usually</a:t>
            </a:r>
            <a:r>
              <a:t> </a:t>
            </a:r>
            <a:r>
              <a:rPr spc="-88"/>
              <a:t>performed</a:t>
            </a:r>
            <a:r>
              <a:rPr spc="-66"/>
              <a:t> </a:t>
            </a:r>
            <a:r>
              <a:rPr spc="-138"/>
              <a:t>operatively,</a:t>
            </a:r>
            <a:r>
              <a:rPr spc="-272"/>
              <a:t> </a:t>
            </a:r>
            <a:r>
              <a:rPr spc="-104"/>
              <a:t>either</a:t>
            </a:r>
            <a:r>
              <a:t> </a:t>
            </a:r>
            <a:r>
              <a:rPr spc="-116"/>
              <a:t>in</a:t>
            </a:r>
            <a:r>
              <a:t> </a:t>
            </a:r>
            <a:r>
              <a:rPr spc="-122"/>
              <a:t>the</a:t>
            </a:r>
            <a:r>
              <a:rPr spc="-22"/>
              <a:t> </a:t>
            </a:r>
            <a:r>
              <a:rPr b="1" spc="238"/>
              <a:t>ICU</a:t>
            </a:r>
            <a:r>
              <a:rPr b="1" spc="-44"/>
              <a:t> </a:t>
            </a:r>
            <a:r>
              <a:rPr spc="-187"/>
              <a:t>if</a:t>
            </a:r>
            <a:r>
              <a:rPr spc="-44"/>
              <a:t> </a:t>
            </a:r>
            <a:r>
              <a:rPr spc="-122"/>
              <a:t>the</a:t>
            </a:r>
            <a:r>
              <a:rPr spc="-55"/>
              <a:t> </a:t>
            </a:r>
            <a:r>
              <a:rPr spc="-133"/>
              <a:t>patient</a:t>
            </a:r>
            <a:r>
              <a:rPr spc="-38"/>
              <a:t> </a:t>
            </a:r>
            <a:r>
              <a:rPr spc="-93"/>
              <a:t>is</a:t>
            </a:r>
          </a:p>
          <a:p>
            <a:pPr indent="271779">
              <a:spcBef>
                <a:spcPts val="400"/>
              </a:spcBef>
              <a:defRPr spc="-1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hemodynamically</a:t>
            </a:r>
            <a:r>
              <a:rPr spc="-77"/>
              <a:t> </a:t>
            </a:r>
            <a:r>
              <a:rPr spc="-138"/>
              <a:t>unstable,</a:t>
            </a:r>
            <a:r>
              <a:rPr spc="-250"/>
              <a:t> </a:t>
            </a:r>
            <a:r>
              <a:rPr spc="22"/>
              <a:t>or</a:t>
            </a:r>
            <a:r>
              <a:rPr spc="-55"/>
              <a:t> </a:t>
            </a:r>
            <a:r>
              <a:rPr spc="-116"/>
              <a:t>in</a:t>
            </a:r>
            <a:r>
              <a:rPr spc="-44"/>
              <a:t> </a:t>
            </a:r>
            <a:r>
              <a:rPr spc="-116"/>
              <a:t>the</a:t>
            </a:r>
            <a:r>
              <a:rPr spc="-27"/>
              <a:t> </a:t>
            </a:r>
            <a:r>
              <a:rPr b="1" spc="238"/>
              <a:t>OR</a:t>
            </a:r>
            <a:r>
              <a:rPr b="1" spc="-49"/>
              <a:t> </a:t>
            </a:r>
            <a:r>
              <a:rPr spc="-187"/>
              <a:t>if</a:t>
            </a:r>
            <a:r>
              <a:rPr spc="-49"/>
              <a:t> </a:t>
            </a:r>
            <a:r>
              <a:rPr spc="-126"/>
              <a:t>they</a:t>
            </a:r>
            <a:r>
              <a:rPr spc="-49"/>
              <a:t> </a:t>
            </a:r>
            <a:r>
              <a:rPr spc="-99"/>
              <a:t>were</a:t>
            </a:r>
            <a:r>
              <a:rPr spc="-38"/>
              <a:t> </a:t>
            </a:r>
            <a:r>
              <a:rPr spc="-150"/>
              <a:t>stable.</a:t>
            </a:r>
          </a:p>
          <a:p>
            <a:pPr marL="300565" marR="5080" indent="-287863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23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ICU</a:t>
            </a:r>
            <a:r>
              <a:rPr spc="-44"/>
              <a:t> </a:t>
            </a:r>
            <a:r>
              <a:rPr spc="-22"/>
              <a:t>bedside</a:t>
            </a:r>
            <a:r>
              <a:rPr spc="-44"/>
              <a:t> </a:t>
            </a:r>
            <a:r>
              <a:rPr spc="11"/>
              <a:t>laparotomy</a:t>
            </a:r>
            <a:r>
              <a:rPr spc="-55"/>
              <a:t> </a:t>
            </a:r>
            <a:r>
              <a:rPr b="0" spc="-88"/>
              <a:t>is</a:t>
            </a:r>
            <a:r>
              <a:rPr b="0" spc="-38"/>
              <a:t> </a:t>
            </a:r>
            <a:r>
              <a:rPr b="0" spc="-133"/>
              <a:t>easily</a:t>
            </a:r>
            <a:r>
              <a:rPr b="0" spc="-55"/>
              <a:t> </a:t>
            </a:r>
            <a:r>
              <a:rPr b="0" spc="-122"/>
              <a:t>accomplished,</a:t>
            </a:r>
            <a:r>
              <a:rPr b="0" spc="-266"/>
              <a:t> </a:t>
            </a:r>
            <a:r>
              <a:rPr b="0" spc="-111"/>
              <a:t>avoids</a:t>
            </a:r>
            <a:r>
              <a:rPr b="0" spc="-77"/>
              <a:t> </a:t>
            </a:r>
            <a:r>
              <a:rPr b="0" spc="-72"/>
              <a:t>transport</a:t>
            </a:r>
            <a:r>
              <a:rPr b="0" spc="-44"/>
              <a:t> </a:t>
            </a:r>
            <a:r>
              <a:rPr b="0" spc="-104"/>
              <a:t>of</a:t>
            </a:r>
            <a:r>
              <a:rPr b="0" spc="-49"/>
              <a:t> </a:t>
            </a:r>
            <a:r>
              <a:rPr b="0" spc="-122"/>
              <a:t>hemodynamically </a:t>
            </a:r>
            <a:r>
              <a:rPr b="0" spc="-588"/>
              <a:t> </a:t>
            </a:r>
            <a:r>
              <a:rPr b="0" spc="-77"/>
              <a:t>compromised </a:t>
            </a:r>
            <a:r>
              <a:rPr b="0" spc="-144"/>
              <a:t>patients, </a:t>
            </a:r>
            <a:r>
              <a:rPr b="0" spc="-133"/>
              <a:t>and </a:t>
            </a:r>
            <a:r>
              <a:rPr b="0" spc="-88"/>
              <a:t>requires </a:t>
            </a:r>
            <a:r>
              <a:rPr spc="27"/>
              <a:t>minimal </a:t>
            </a:r>
            <a:r>
              <a:rPr spc="0"/>
              <a:t>equipment </a:t>
            </a:r>
            <a:r>
              <a:rPr b="0" spc="-209"/>
              <a:t>(e.g., </a:t>
            </a:r>
            <a:r>
              <a:rPr b="0" spc="-150"/>
              <a:t>scalpel, </a:t>
            </a:r>
            <a:r>
              <a:rPr b="0" spc="-83"/>
              <a:t>suction </a:t>
            </a:r>
            <a:r>
              <a:rPr b="0" spc="-144"/>
              <a:t>device, </a:t>
            </a:r>
            <a:r>
              <a:rPr b="0" spc="-138"/>
              <a:t> </a:t>
            </a:r>
            <a:r>
              <a:rPr b="0" spc="-133"/>
              <a:t>caute</a:t>
            </a:r>
            <a:r>
              <a:rPr b="0" spc="55"/>
              <a:t>r</a:t>
            </a:r>
            <a:r>
              <a:rPr b="0" spc="-272"/>
              <a:t>y</a:t>
            </a:r>
            <a:r>
              <a:rPr b="0" spc="-300"/>
              <a:t>,</a:t>
            </a:r>
            <a:r>
              <a:rPr b="0" spc="-254"/>
              <a:t> </a:t>
            </a:r>
            <a:r>
              <a:rPr b="0" spc="-133"/>
              <a:t>and</a:t>
            </a:r>
            <a:r>
              <a:rPr b="0" spc="-55"/>
              <a:t> </a:t>
            </a:r>
            <a:r>
              <a:rPr b="0" spc="-49"/>
              <a:t>d</a:t>
            </a:r>
            <a:r>
              <a:rPr b="0" spc="-83"/>
              <a:t>r</a:t>
            </a:r>
            <a:r>
              <a:rPr b="0" spc="-77"/>
              <a:t>es</a:t>
            </a:r>
            <a:r>
              <a:rPr b="0" spc="-61"/>
              <a:t>s</a:t>
            </a:r>
            <a:r>
              <a:rPr b="0" spc="-116"/>
              <a:t>ing</a:t>
            </a:r>
            <a:r>
              <a:rPr b="0" spc="-99"/>
              <a:t>s</a:t>
            </a:r>
            <a:r>
              <a:rPr b="0" spc="-83"/>
              <a:t> </a:t>
            </a:r>
            <a:r>
              <a:rPr b="0" spc="-254"/>
              <a:t>f</a:t>
            </a:r>
            <a:r>
              <a:rPr b="0" spc="22"/>
              <a:t>or</a:t>
            </a:r>
            <a:r>
              <a:rPr b="0" spc="-61"/>
              <a:t> </a:t>
            </a:r>
            <a:r>
              <a:rPr b="0" spc="-104"/>
              <a:t>te</a:t>
            </a:r>
            <a:r>
              <a:rPr b="0" spc="-172"/>
              <a:t>m</a:t>
            </a:r>
            <a:r>
              <a:rPr b="0" spc="-55"/>
              <a:t>pora</a:t>
            </a:r>
            <a:r>
              <a:rPr b="0" spc="-4"/>
              <a:t>r</a:t>
            </a:r>
            <a:r>
              <a:rPr b="0" spc="-111"/>
              <a:t>y</a:t>
            </a:r>
            <a:r>
              <a:rPr b="0" spc="-49"/>
              <a:t> </a:t>
            </a:r>
            <a:r>
              <a:rPr b="0" spc="-138"/>
              <a:t>ab</a:t>
            </a:r>
            <a:r>
              <a:rPr b="0" spc="-155"/>
              <a:t>d</a:t>
            </a:r>
            <a:r>
              <a:rPr b="0" spc="-38"/>
              <a:t>o</a:t>
            </a:r>
            <a:r>
              <a:rPr b="0" spc="-49"/>
              <a:t>m</a:t>
            </a:r>
            <a:r>
              <a:rPr b="0" spc="-166"/>
              <a:t>ina</a:t>
            </a:r>
            <a:r>
              <a:rPr b="0" spc="-104"/>
              <a:t>l</a:t>
            </a:r>
            <a:r>
              <a:rPr b="0" spc="-72"/>
              <a:t> cl</a:t>
            </a:r>
            <a:r>
              <a:rPr b="0" spc="-93"/>
              <a:t>o</a:t>
            </a:r>
            <a:r>
              <a:rPr b="0" spc="-44"/>
              <a:t>su</a:t>
            </a:r>
            <a:r>
              <a:rPr b="0" spc="-83"/>
              <a:t>r</a:t>
            </a:r>
            <a:r>
              <a:rPr b="0" spc="-111"/>
              <a:t>e)</a:t>
            </a:r>
          </a:p>
        </p:txBody>
      </p:sp>
      <p:pic>
        <p:nvPicPr>
          <p:cNvPr id="252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254" y="3632989"/>
            <a:ext cx="4421129" cy="3108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bject 2"/>
          <p:cNvSpPr txBox="1"/>
          <p:nvPr/>
        </p:nvSpPr>
        <p:spPr>
          <a:xfrm>
            <a:off x="358457" y="518785"/>
            <a:ext cx="8427086" cy="4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2700" marR="1210944">
              <a:lnSpc>
                <a:spcPct val="59200"/>
              </a:lnSpc>
              <a:spcBef>
                <a:spcPts val="1200"/>
              </a:spcBef>
              <a:buSzPct val="100000"/>
              <a:buFont typeface="Arial"/>
              <a:buChar char="•"/>
              <a:tabLst>
                <a:tab pos="177800" algn="l"/>
                <a:tab pos="2730500" algn="l"/>
              </a:tabLst>
              <a:defRPr b="1" spc="-8">
                <a:latin typeface="Calibri"/>
                <a:ea typeface="Calibri"/>
                <a:cs typeface="Calibri"/>
                <a:sym typeface="Calibri"/>
              </a:defRPr>
            </a:pPr>
            <a:r>
              <a:t>Intra-abdominal</a:t>
            </a:r>
            <a:r>
              <a:rPr spc="0"/>
              <a:t> </a:t>
            </a:r>
            <a:r>
              <a:t>pressure;</a:t>
            </a:r>
            <a:r>
              <a:rPr spc="0"/>
              <a:t> </a:t>
            </a:r>
            <a:r>
              <a:rPr b="0" spc="0"/>
              <a:t>it</a:t>
            </a:r>
            <a:r>
              <a:rPr b="0" spc="-16"/>
              <a:t> </a:t>
            </a:r>
            <a:r>
              <a:rPr b="0" spc="0"/>
              <a:t>is</a:t>
            </a:r>
            <a:r>
              <a:rPr b="0" spc="-4"/>
              <a:t> </a:t>
            </a:r>
            <a:r>
              <a:rPr b="0" spc="0"/>
              <a:t>the</a:t>
            </a:r>
            <a:r>
              <a:rPr b="0" spc="-19"/>
              <a:t> </a:t>
            </a:r>
            <a:r>
              <a:rPr spc="-12"/>
              <a:t>steady-state</a:t>
            </a:r>
            <a:r>
              <a:rPr spc="16"/>
              <a:t> </a:t>
            </a:r>
            <a:r>
              <a:rPr b="0"/>
              <a:t>pressure </a:t>
            </a:r>
            <a:r>
              <a:rPr b="0" spc="-441"/>
              <a:t> </a:t>
            </a:r>
            <a:r>
              <a:rPr b="0" spc="-4"/>
              <a:t>concealed</a:t>
            </a:r>
            <a:r>
              <a:rPr b="0" spc="-16"/>
              <a:t> </a:t>
            </a:r>
            <a:r>
              <a:rPr b="0" spc="0"/>
              <a:t>within</a:t>
            </a:r>
            <a:r>
              <a:rPr b="0" spc="-12"/>
              <a:t> </a:t>
            </a:r>
            <a:r>
              <a:rPr b="0" spc="0"/>
              <a:t>the abdominal</a:t>
            </a:r>
            <a:r>
              <a:rPr b="0" spc="-16"/>
              <a:t> </a:t>
            </a:r>
            <a:r>
              <a:rPr b="0" spc="-29"/>
              <a:t>cavity.for most critically ill patients an IAP of 5 to 7 mmhg is considered normal .</a:t>
            </a:r>
          </a:p>
          <a:p>
            <a:pPr>
              <a:buSzPct val="100000"/>
              <a:buChar char="•"/>
              <a:defRPr b="1" spc="-7" sz="1800">
                <a:latin typeface="Calibri"/>
                <a:ea typeface="Calibri"/>
                <a:cs typeface="Calibri"/>
                <a:sym typeface="Calibri"/>
              </a:defRPr>
            </a:pPr>
            <a:r>
              <a:t>Abdominal perfusion pressure;  </a:t>
            </a:r>
            <a:r>
              <a:rPr b="0"/>
              <a:t>is calculated as the MAP minus the IAP 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marL="154410" indent="-142345">
              <a:buSzPct val="100000"/>
              <a:buFont typeface="Arial"/>
              <a:buChar char="•"/>
              <a:tabLst>
                <a:tab pos="177800" algn="l"/>
              </a:tabLst>
              <a:defRPr b="1" spc="-8">
                <a:latin typeface="+mn-lt"/>
                <a:ea typeface="+mn-ea"/>
                <a:cs typeface="+mn-cs"/>
                <a:sym typeface="Helvetica Neue"/>
              </a:defRPr>
            </a:pPr>
            <a:r>
              <a:t>Intra-abdominal hypertensio</a:t>
            </a:r>
            <a:r>
              <a:rPr spc="-4">
                <a:latin typeface="Calibri"/>
                <a:ea typeface="Calibri"/>
                <a:cs typeface="Calibri"/>
                <a:sym typeface="Calibri"/>
              </a:rPr>
              <a:t>n is </a:t>
            </a:r>
            <a:r>
              <a:rPr b="0" spc="-4">
                <a:latin typeface="Calibri"/>
                <a:ea typeface="Calibri"/>
                <a:cs typeface="Calibri"/>
                <a:sym typeface="Calibri"/>
              </a:rPr>
              <a:t>defined as a sustained intra abdominal pressure </a:t>
            </a:r>
            <a:r>
              <a:rPr b="0" spc="-4" u="sng">
                <a:latin typeface="Calibri"/>
                <a:ea typeface="Calibri"/>
                <a:cs typeface="Calibri"/>
                <a:sym typeface="Calibri"/>
              </a:rPr>
              <a:t>&gt; 12mmhg </a:t>
            </a:r>
          </a:p>
          <a:p>
            <a:pPr>
              <a:buSzPct val="100000"/>
              <a:buChar char="•"/>
              <a:defRPr sz="24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4410" marR="424180" indent="-142345">
              <a:lnSpc>
                <a:spcPct val="117100"/>
              </a:lnSpc>
              <a:buSzPct val="100000"/>
              <a:buFont typeface="Arial"/>
              <a:buChar char="•"/>
              <a:tabLst>
                <a:tab pos="177800" algn="l"/>
              </a:tabLst>
              <a:defRPr b="1" spc="-4">
                <a:latin typeface="Calibri"/>
                <a:ea typeface="Calibri"/>
                <a:cs typeface="Calibri"/>
                <a:sym typeface="Calibri"/>
              </a:defRPr>
            </a:pPr>
            <a:r>
              <a:t>Abdominal </a:t>
            </a:r>
            <a:r>
              <a:rPr spc="-8"/>
              <a:t>Compartment Syndrome </a:t>
            </a:r>
            <a:r>
              <a:rPr b="0" spc="0"/>
              <a:t>in</a:t>
            </a:r>
            <a:r>
              <a:rPr b="0" spc="4"/>
              <a:t> </a:t>
            </a:r>
            <a:r>
              <a:rPr b="0" spc="0"/>
              <a:t>adults is </a:t>
            </a:r>
            <a:r>
              <a:rPr b="0" spc="-8"/>
              <a:t>defined </a:t>
            </a:r>
            <a:r>
              <a:rPr b="0" spc="0"/>
              <a:t>as an </a:t>
            </a:r>
            <a:r>
              <a:rPr b="0" spc="4"/>
              <a:t> </a:t>
            </a:r>
            <a:r>
              <a:rPr b="0" spc="-8"/>
              <a:t>intraabdominal</a:t>
            </a:r>
            <a:r>
              <a:rPr b="0"/>
              <a:t> </a:t>
            </a:r>
            <a:r>
              <a:rPr b="0" spc="-8"/>
              <a:t>pressure </a:t>
            </a:r>
            <a:r>
              <a:rPr b="0"/>
              <a:t>of </a:t>
            </a:r>
            <a:r>
              <a:t>&gt;20 </a:t>
            </a:r>
            <a:r>
              <a:rPr spc="0"/>
              <a:t>mmHg </a:t>
            </a:r>
            <a:r>
              <a:rPr b="0" spc="0"/>
              <a:t>with </a:t>
            </a:r>
            <a:r>
              <a:rPr b="0"/>
              <a:t>evidence of</a:t>
            </a:r>
            <a:r>
              <a:rPr b="0" spc="0"/>
              <a:t> </a:t>
            </a:r>
            <a:r>
              <a:rPr b="0" spc="-16"/>
              <a:t>organ </a:t>
            </a:r>
            <a:r>
              <a:rPr b="0" spc="-441"/>
              <a:t> </a:t>
            </a:r>
            <a:r>
              <a:rPr b="0" spc="-8"/>
              <a:t>dysfunction.</a:t>
            </a:r>
            <a:endParaRPr spc="-8"/>
          </a:p>
          <a:p>
            <a:pPr marL="154410" marR="424180" indent="-142345">
              <a:lnSpc>
                <a:spcPct val="117100"/>
              </a:lnSpc>
              <a:buSzPct val="100000"/>
              <a:buFont typeface="Arial"/>
              <a:buChar char="•"/>
              <a:tabLst>
                <a:tab pos="177800" algn="l"/>
              </a:tabLst>
              <a:defRPr spc="-8">
                <a:latin typeface="Calibri"/>
                <a:ea typeface="Calibri"/>
                <a:cs typeface="Calibri"/>
                <a:sym typeface="Calibri"/>
              </a:defRPr>
            </a:pPr>
            <a:r>
              <a:t>Patients with an intra abdominal pressure below 10mmhg generally don’t have ACS while patients if IAP above 25 usually have ACS and if between 10-25mmhg may or may not have ACS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object 2"/>
          <p:cNvSpPr txBox="1"/>
          <p:nvPr>
            <p:ph type="title"/>
          </p:nvPr>
        </p:nvSpPr>
        <p:spPr>
          <a:xfrm>
            <a:off x="615273" y="-1312804"/>
            <a:ext cx="8162622" cy="2321722"/>
          </a:xfrm>
          <a:prstGeom prst="rect">
            <a:avLst/>
          </a:prstGeom>
        </p:spPr>
        <p:txBody>
          <a:bodyPr/>
          <a:lstStyle/>
          <a:p>
            <a:pPr indent="12700">
              <a:defRPr spc="-100" sz="3600"/>
            </a:pPr>
            <a:r>
              <a:t>OPERATIVE</a:t>
            </a:r>
            <a:r>
              <a:rPr spc="-200"/>
              <a:t> </a:t>
            </a:r>
            <a:r>
              <a:rPr spc="0"/>
              <a:t>DECOMPRESSION</a:t>
            </a:r>
          </a:p>
        </p:txBody>
      </p:sp>
      <p:sp>
        <p:nvSpPr>
          <p:cNvPr id="255" name="object 3"/>
          <p:cNvSpPr txBox="1"/>
          <p:nvPr>
            <p:ph type="body" idx="1"/>
          </p:nvPr>
        </p:nvSpPr>
        <p:spPr>
          <a:xfrm>
            <a:off x="166452" y="1832642"/>
            <a:ext cx="8161736" cy="3669219"/>
          </a:xfrm>
          <a:prstGeom prst="rect">
            <a:avLst/>
          </a:prstGeom>
        </p:spPr>
        <p:txBody>
          <a:bodyPr anchor="t"/>
          <a:lstStyle/>
          <a:p>
            <a:pPr marL="295960" marR="3655" indent="-269442" defTabSz="297179">
              <a:lnSpc>
                <a:spcPct val="120000"/>
              </a:lnSpc>
              <a:buClr>
                <a:srgbClr val="B71E42"/>
              </a:buClr>
              <a:buSzPct val="100000"/>
              <a:buFont typeface="Arial"/>
              <a:buChar char="•"/>
              <a:tabLst>
                <a:tab pos="203200" algn="l"/>
                <a:tab pos="203200" algn="l"/>
              </a:tabLst>
              <a:defRPr b="0" spc="-200" sz="1800">
                <a:latin typeface="ヒラギノ角ゴシック W6"/>
                <a:ea typeface="ヒラギノ角ゴシック W6"/>
                <a:cs typeface="ヒラギノ角ゴシック W6"/>
                <a:sym typeface="ヒラギノ角ゴシック W6"/>
              </a:defRPr>
            </a:pPr>
            <a:r>
              <a:t>Damage control surgery </a:t>
            </a:r>
            <a:r>
              <a:rPr spc="-300"/>
              <a:t>,and</a:t>
            </a:r>
            <a:r>
              <a:t> </a:t>
            </a:r>
            <a:r>
              <a:rPr spc="-300"/>
              <a:t>the</a:t>
            </a:r>
            <a:r>
              <a:t> recognition of </a:t>
            </a:r>
            <a:r>
              <a:rPr spc="-300"/>
              <a:t>abdominal</a:t>
            </a:r>
            <a:r>
              <a:t> compartment syndrome </a:t>
            </a:r>
            <a:r>
              <a:rPr spc="-300"/>
              <a:t>have </a:t>
            </a:r>
            <a:r>
              <a:rPr spc="-700"/>
              <a:t> </a:t>
            </a:r>
            <a:r>
              <a:rPr spc="-300"/>
              <a:t>dramatically</a:t>
            </a:r>
            <a:r>
              <a:t> improved </a:t>
            </a:r>
            <a:r>
              <a:rPr spc="-300"/>
              <a:t>patient</a:t>
            </a:r>
            <a:r>
              <a:t> </a:t>
            </a:r>
            <a:r>
              <a:rPr spc="-300"/>
              <a:t>survival,</a:t>
            </a:r>
            <a:r>
              <a:rPr spc="-400"/>
              <a:t> </a:t>
            </a:r>
            <a:r>
              <a:rPr spc="-300"/>
              <a:t>but</a:t>
            </a:r>
            <a:r>
              <a:t> </a:t>
            </a:r>
            <a:r>
              <a:rPr spc="-300"/>
              <a:t>at</a:t>
            </a:r>
            <a:r>
              <a:t> </a:t>
            </a:r>
            <a:r>
              <a:rPr spc="-300"/>
              <a:t>the</a:t>
            </a:r>
            <a:r>
              <a:t> risk of </a:t>
            </a:r>
            <a:r>
              <a:rPr spc="-300"/>
              <a:t>an</a:t>
            </a:r>
            <a:r>
              <a:t> open </a:t>
            </a:r>
            <a:r>
              <a:rPr spc="-300"/>
              <a:t>abdomen.</a:t>
            </a:r>
            <a:endParaRPr spc="-208"/>
          </a:p>
          <a:p>
            <a:pPr marL="295960" marR="246428" indent="-269442" defTabSz="297179">
              <a:lnSpc>
                <a:spcPct val="120000"/>
              </a:lnSpc>
              <a:spcBef>
                <a:spcPts val="6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03200" algn="l"/>
                <a:tab pos="203200" algn="l"/>
              </a:tabLst>
              <a:defRPr b="0" spc="-200" sz="1800">
                <a:latin typeface="ヒラギノ角ゴシック W6"/>
                <a:ea typeface="ヒラギノ角ゴシック W6"/>
                <a:cs typeface="ヒラギノ角ゴシック W6"/>
                <a:sym typeface="ヒラギノ角ゴシック W6"/>
              </a:defRPr>
            </a:pPr>
            <a:r>
              <a:t>Despite </a:t>
            </a:r>
            <a:r>
              <a:rPr spc="-300"/>
              <a:t>having</a:t>
            </a:r>
            <a:r>
              <a:t> </a:t>
            </a:r>
            <a:r>
              <a:rPr spc="-300"/>
              <a:t>a</a:t>
            </a:r>
            <a:r>
              <a:t> </a:t>
            </a:r>
            <a:r>
              <a:rPr spc="-300"/>
              <a:t>widely</a:t>
            </a:r>
            <a:r>
              <a:t> open </a:t>
            </a:r>
            <a:r>
              <a:rPr spc="-300"/>
              <a:t>abdomen;</a:t>
            </a:r>
            <a:r>
              <a:rPr spc="-400"/>
              <a:t> </a:t>
            </a:r>
            <a:r>
              <a:rPr spc="-300"/>
              <a:t>patients</a:t>
            </a:r>
            <a:r>
              <a:t> </a:t>
            </a:r>
            <a:r>
              <a:rPr spc="-300"/>
              <a:t>can</a:t>
            </a:r>
            <a:r>
              <a:t> develop recurrent </a:t>
            </a:r>
            <a:r>
              <a:rPr spc="0"/>
              <a:t>abdominal </a:t>
            </a:r>
            <a:r>
              <a:rPr spc="-700"/>
              <a:t> </a:t>
            </a:r>
            <a:r>
              <a:rPr spc="0"/>
              <a:t>compartment </a:t>
            </a:r>
            <a:r>
              <a:t>syndrome.Therefore, bladder pressure should be </a:t>
            </a:r>
            <a:r>
              <a:rPr spc="0"/>
              <a:t>monitored </a:t>
            </a:r>
            <a:r>
              <a:rPr spc="-700"/>
              <a:t> </a:t>
            </a:r>
            <a:r>
              <a:t>every 4 hours.</a:t>
            </a:r>
            <a:endParaRPr spc="-104"/>
          </a:p>
          <a:p>
            <a:pPr marL="295960" marR="119786" indent="-269442" defTabSz="297179">
              <a:lnSpc>
                <a:spcPct val="120000"/>
              </a:lnSpc>
              <a:spcBef>
                <a:spcPts val="7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03200" algn="l"/>
                <a:tab pos="203200" algn="l"/>
              </a:tabLst>
              <a:defRPr b="0" spc="-300" sz="1800">
                <a:latin typeface="ヒラギノ角ゴシック W6"/>
                <a:ea typeface="ヒラギノ角ゴシック W6"/>
                <a:cs typeface="ヒラギノ角ゴシック W6"/>
                <a:sym typeface="ヒラギノ角ゴシック W6"/>
              </a:defRPr>
            </a:pPr>
            <a:r>
              <a:t>Patients</a:t>
            </a:r>
            <a:r>
              <a:rPr spc="-200"/>
              <a:t> with </a:t>
            </a:r>
            <a:r>
              <a:t>an</a:t>
            </a:r>
            <a:r>
              <a:rPr spc="-200"/>
              <a:t> open abdomen lose </a:t>
            </a:r>
            <a:r>
              <a:t>between</a:t>
            </a:r>
            <a:r>
              <a:rPr spc="-200"/>
              <a:t> 500 </a:t>
            </a:r>
            <a:r>
              <a:t>and</a:t>
            </a:r>
            <a:r>
              <a:rPr spc="-200"/>
              <a:t> 2500 </a:t>
            </a:r>
            <a:r>
              <a:rPr spc="100"/>
              <a:t>mL</a:t>
            </a:r>
            <a:r>
              <a:rPr spc="-200"/>
              <a:t> per </a:t>
            </a:r>
            <a:r>
              <a:t>day</a:t>
            </a:r>
            <a:r>
              <a:rPr spc="-200"/>
              <a:t> of </a:t>
            </a:r>
            <a:r>
              <a:t>abdominal </a:t>
            </a:r>
            <a:r>
              <a:rPr spc="-700"/>
              <a:t> </a:t>
            </a:r>
            <a:r>
              <a:t>effluent</a:t>
            </a:r>
            <a:r>
              <a:rPr spc="-200"/>
              <a:t> (peritoneal </a:t>
            </a:r>
            <a:r>
              <a:t>fluid);</a:t>
            </a:r>
            <a:r>
              <a:rPr spc="-400"/>
              <a:t> </a:t>
            </a:r>
            <a:r>
              <a:t>thus, </a:t>
            </a:r>
            <a:r>
              <a:rPr spc="-200"/>
              <a:t>volume compensation with albumin-rich </a:t>
            </a:r>
            <a:r>
              <a:t>fluid</a:t>
            </a:r>
            <a:r>
              <a:rPr spc="-200"/>
              <a:t> must </a:t>
            </a:r>
            <a:r>
              <a:t>be  </a:t>
            </a:r>
            <a:r>
              <a:rPr spc="-200"/>
              <a:t>carried </a:t>
            </a:r>
            <a:r>
              <a:t>out.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861058"/>
            <a:ext cx="2101600" cy="288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bject 4" descr="objec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5915" y="859535"/>
            <a:ext cx="2199136" cy="28849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object 5"/>
          <p:cNvGrpSpPr/>
          <p:nvPr/>
        </p:nvGrpSpPr>
        <p:grpSpPr>
          <a:xfrm>
            <a:off x="4835651" y="858010"/>
            <a:ext cx="4308352" cy="2880364"/>
            <a:chOff x="0" y="0"/>
            <a:chExt cx="4308351" cy="2880363"/>
          </a:xfrm>
        </p:grpSpPr>
        <p:pic>
          <p:nvPicPr>
            <p:cNvPr id="259" name="object 6" descr="object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182372" cy="2880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object 7" descr="object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14372" y="0"/>
              <a:ext cx="2093979" cy="2880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object 8"/>
          <p:cNvSpPr txBox="1"/>
          <p:nvPr/>
        </p:nvSpPr>
        <p:spPr>
          <a:xfrm>
            <a:off x="44640" y="3877000"/>
            <a:ext cx="201231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>
              <a:defRPr spc="-30" sz="1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</a:t>
            </a:r>
            <a:r>
              <a:rPr spc="-56"/>
              <a:t>-</a:t>
            </a:r>
            <a:r>
              <a:rPr spc="-183"/>
              <a:t> </a:t>
            </a:r>
            <a:r>
              <a:rPr b="1" spc="-183" sz="1400"/>
              <a:t>T</a:t>
            </a:r>
            <a:r>
              <a:rPr b="1" spc="-74" sz="1400"/>
              <a:t>e</a:t>
            </a:r>
            <a:r>
              <a:rPr b="1" spc="-104" sz="1400"/>
              <a:t>m</a:t>
            </a:r>
            <a:r>
              <a:rPr b="1" spc="-83" sz="1400"/>
              <a:t>p</a:t>
            </a:r>
            <a:r>
              <a:rPr b="1" spc="13" sz="1400"/>
              <a:t>o</a:t>
            </a:r>
            <a:r>
              <a:rPr b="1" spc="-65" sz="1400"/>
              <a:t>ra</a:t>
            </a:r>
            <a:r>
              <a:rPr b="1" spc="52" sz="1400"/>
              <a:t>r</a:t>
            </a:r>
            <a:r>
              <a:rPr b="1" spc="-78" sz="1400"/>
              <a:t>y</a:t>
            </a:r>
            <a:r>
              <a:rPr b="1" spc="-17" sz="1400"/>
              <a:t> </a:t>
            </a:r>
            <a:r>
              <a:rPr b="1" spc="-52" sz="1400"/>
              <a:t>cl</a:t>
            </a:r>
            <a:r>
              <a:rPr b="1" spc="-78" sz="1400"/>
              <a:t>o</a:t>
            </a:r>
            <a:r>
              <a:rPr b="1" spc="-35" sz="1400"/>
              <a:t>su</a:t>
            </a:r>
            <a:r>
              <a:rPr b="1" spc="-52" sz="1400"/>
              <a:t>r</a:t>
            </a:r>
            <a:r>
              <a:rPr b="1" spc="-96" sz="1400"/>
              <a:t>e</a:t>
            </a:r>
            <a:r>
              <a:rPr b="1" spc="-13" sz="1400"/>
              <a:t> </a:t>
            </a:r>
            <a:r>
              <a:rPr b="1" spc="13" sz="1400"/>
              <a:t>o</a:t>
            </a:r>
            <a:r>
              <a:rPr b="1" spc="-148" sz="1400"/>
              <a:t>f  </a:t>
            </a:r>
            <a:r>
              <a:rPr b="1" spc="-83" sz="1400"/>
              <a:t>the</a:t>
            </a:r>
            <a:r>
              <a:rPr b="1" spc="-35" sz="1400"/>
              <a:t> </a:t>
            </a:r>
            <a:r>
              <a:rPr b="1" spc="-109" sz="1400"/>
              <a:t>ab</a:t>
            </a:r>
            <a:r>
              <a:rPr b="1" spc="-26" sz="1400"/>
              <a:t>d</a:t>
            </a:r>
            <a:r>
              <a:rPr b="1" sz="1400"/>
              <a:t>o</a:t>
            </a:r>
            <a:r>
              <a:rPr b="1" spc="-91" sz="1400"/>
              <a:t>me</a:t>
            </a:r>
            <a:r>
              <a:rPr b="1" spc="-65" sz="1400"/>
              <a:t>n</a:t>
            </a:r>
            <a:r>
              <a:rPr b="1" spc="-21" sz="1400"/>
              <a:t> </a:t>
            </a:r>
            <a:r>
              <a:rPr b="1" spc="-83" sz="1400"/>
              <a:t>en</a:t>
            </a:r>
            <a:r>
              <a:rPr b="1" spc="-122" sz="1400"/>
              <a:t>ta</a:t>
            </a:r>
            <a:r>
              <a:rPr b="1" spc="-83" sz="1400"/>
              <a:t>i</a:t>
            </a:r>
            <a:r>
              <a:rPr b="1" spc="-70" sz="1400"/>
              <a:t>ls  </a:t>
            </a:r>
            <a:r>
              <a:rPr b="1" sz="1400"/>
              <a:t>c</a:t>
            </a:r>
            <a:r>
              <a:rPr b="1" spc="-56" sz="1400"/>
              <a:t>o</a:t>
            </a:r>
            <a:r>
              <a:rPr b="1" spc="-109" sz="1400"/>
              <a:t>v</a:t>
            </a:r>
            <a:r>
              <a:rPr b="1" spc="-52" sz="1400"/>
              <a:t>e</a:t>
            </a:r>
            <a:r>
              <a:rPr b="1" spc="-35" sz="1400"/>
              <a:t>r</a:t>
            </a:r>
            <a:r>
              <a:rPr b="1" spc="-87" sz="1400"/>
              <a:t>in</a:t>
            </a:r>
            <a:r>
              <a:rPr b="1" spc="-99" sz="1400"/>
              <a:t>g</a:t>
            </a:r>
            <a:r>
              <a:rPr b="1" spc="-13" sz="1400"/>
              <a:t> </a:t>
            </a:r>
            <a:r>
              <a:rPr b="1" spc="-87" sz="1400"/>
              <a:t>the</a:t>
            </a:r>
            <a:r>
              <a:rPr b="1" sz="1400"/>
              <a:t> </a:t>
            </a:r>
            <a:r>
              <a:rPr b="1" spc="-83" sz="1400"/>
              <a:t>b</a:t>
            </a:r>
            <a:r>
              <a:rPr b="1" spc="0" sz="1400"/>
              <a:t>o</a:t>
            </a:r>
            <a:r>
              <a:rPr b="1" spc="-70" sz="1400"/>
              <a:t>w</a:t>
            </a:r>
            <a:r>
              <a:rPr b="1" spc="-104" sz="1400"/>
              <a:t>el</a:t>
            </a:r>
            <a:r>
              <a:rPr b="1" spc="-26" sz="1400"/>
              <a:t> </a:t>
            </a:r>
            <a:r>
              <a:rPr b="1" spc="-70" sz="1400"/>
              <a:t>with  </a:t>
            </a:r>
            <a:r>
              <a:rPr b="1" spc="-140" sz="1400"/>
              <a:t>a</a:t>
            </a:r>
            <a:r>
              <a:rPr b="1" spc="-21" sz="1400"/>
              <a:t> </a:t>
            </a:r>
            <a:r>
              <a:rPr b="1" spc="-183" sz="1400"/>
              <a:t>f</a:t>
            </a:r>
            <a:r>
              <a:rPr b="1" spc="-83" sz="1400"/>
              <a:t>e</a:t>
            </a:r>
            <a:r>
              <a:rPr b="1" spc="-78" sz="1400"/>
              <a:t>nestrated</a:t>
            </a:r>
            <a:endParaRPr b="1" spc="-35" sz="1400"/>
          </a:p>
          <a:p>
            <a:pPr marR="229870" indent="12700">
              <a:defRPr b="1" spc="-56" sz="1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</a:t>
            </a:r>
            <a:r>
              <a:rPr spc="-65"/>
              <a:t>b</a:t>
            </a:r>
            <a:r>
              <a:rPr spc="-104"/>
              <a:t>fas</a:t>
            </a:r>
            <a:r>
              <a:rPr spc="-126"/>
              <a:t>c</a:t>
            </a:r>
            <a:r>
              <a:rPr spc="-131"/>
              <a:t>ia</a:t>
            </a:r>
            <a:r>
              <a:rPr spc="-91"/>
              <a:t>l</a:t>
            </a:r>
            <a:r>
              <a:rPr spc="-21"/>
              <a:t> </a:t>
            </a:r>
            <a:r>
              <a:rPr spc="-35"/>
              <a:t>4</a:t>
            </a:r>
            <a:r>
              <a:rPr spc="-39"/>
              <a:t>5</a:t>
            </a:r>
            <a:r>
              <a:rPr spc="-26"/>
              <a:t> </a:t>
            </a:r>
            <a:r>
              <a:rPr spc="78"/>
              <a:t>×</a:t>
            </a:r>
            <a:r>
              <a:rPr spc="-21"/>
              <a:t> </a:t>
            </a:r>
            <a:r>
              <a:rPr spc="-39"/>
              <a:t>60</a:t>
            </a:r>
            <a:r>
              <a:rPr spc="-30"/>
              <a:t> </a:t>
            </a:r>
            <a:r>
              <a:rPr spc="-61"/>
              <a:t>cm  </a:t>
            </a:r>
            <a:r>
              <a:rPr spc="-74"/>
              <a:t>sterile</a:t>
            </a:r>
            <a:r>
              <a:rPr spc="-35"/>
              <a:t> </a:t>
            </a:r>
            <a:r>
              <a:rPr spc="-96"/>
              <a:t>drape.</a:t>
            </a:r>
          </a:p>
        </p:txBody>
      </p:sp>
      <p:sp>
        <p:nvSpPr>
          <p:cNvPr id="263" name="object 9"/>
          <p:cNvSpPr txBox="1"/>
          <p:nvPr/>
        </p:nvSpPr>
        <p:spPr>
          <a:xfrm>
            <a:off x="2495432" y="3889971"/>
            <a:ext cx="2343788" cy="88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12700">
              <a:spcBef>
                <a:spcPts val="100"/>
              </a:spcBef>
              <a:defRPr b="1" spc="-55" sz="1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2-</a:t>
            </a:r>
            <a:r>
              <a:rPr spc="-45"/>
              <a:t> </a:t>
            </a:r>
            <a:r>
              <a:rPr spc="-104"/>
              <a:t>Placing</a:t>
            </a:r>
            <a:r>
              <a:rPr spc="-30"/>
              <a:t> </a:t>
            </a:r>
            <a:r>
              <a:rPr spc="-95"/>
              <a:t>Jackson-Pratt</a:t>
            </a:r>
            <a:r>
              <a:rPr spc="-30"/>
              <a:t> </a:t>
            </a:r>
            <a:r>
              <a:rPr spc="-75"/>
              <a:t>drains</a:t>
            </a:r>
          </a:p>
          <a:p>
            <a:pPr indent="12700">
              <a:defRPr b="1" spc="-155" sz="1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</a:t>
            </a:r>
            <a:r>
              <a:rPr spc="-75"/>
              <a:t>long</a:t>
            </a:r>
            <a:r>
              <a:rPr spc="-50"/>
              <a:t> </a:t>
            </a:r>
            <a:r>
              <a:rPr spc="-70"/>
              <a:t>t</a:t>
            </a:r>
            <a:r>
              <a:rPr spc="-95"/>
              <a:t>h</a:t>
            </a:r>
            <a:r>
              <a:rPr spc="-100"/>
              <a:t>e</a:t>
            </a:r>
            <a:r>
              <a:rPr spc="-55"/>
              <a:t> </a:t>
            </a:r>
            <a:r>
              <a:rPr spc="-140"/>
              <a:t>f</a:t>
            </a:r>
            <a:r>
              <a:rPr spc="-204"/>
              <a:t>a</a:t>
            </a:r>
            <a:r>
              <a:rPr spc="-85"/>
              <a:t>sci</a:t>
            </a:r>
            <a:r>
              <a:rPr spc="-125"/>
              <a:t>a</a:t>
            </a:r>
            <a:r>
              <a:rPr spc="-114"/>
              <a:t>l</a:t>
            </a:r>
            <a:r>
              <a:rPr spc="-40"/>
              <a:t> </a:t>
            </a:r>
            <a:r>
              <a:rPr spc="-100"/>
              <a:t>edg</a:t>
            </a:r>
            <a:r>
              <a:rPr spc="-80"/>
              <a:t>e</a:t>
            </a:r>
            <a:r>
              <a:rPr spc="-225"/>
              <a:t>.</a:t>
            </a:r>
          </a:p>
        </p:txBody>
      </p:sp>
      <p:sp>
        <p:nvSpPr>
          <p:cNvPr id="264" name="object 10"/>
          <p:cNvSpPr txBox="1"/>
          <p:nvPr/>
        </p:nvSpPr>
        <p:spPr>
          <a:xfrm>
            <a:off x="5659675" y="3950441"/>
            <a:ext cx="3086103" cy="107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12700">
              <a:spcBef>
                <a:spcPts val="100"/>
              </a:spcBef>
              <a:defRPr b="1" spc="-65" sz="1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3&amp;4</a:t>
            </a:r>
            <a:r>
              <a:rPr spc="-55"/>
              <a:t> </a:t>
            </a:r>
            <a:r>
              <a:rPr spc="-70"/>
              <a:t>-</a:t>
            </a:r>
            <a:r>
              <a:rPr spc="-40"/>
              <a:t> </a:t>
            </a:r>
            <a:r>
              <a:rPr spc="-60"/>
              <a:t>Occluding</a:t>
            </a:r>
            <a:r>
              <a:rPr spc="-50"/>
              <a:t> </a:t>
            </a:r>
            <a:r>
              <a:rPr spc="-80"/>
              <a:t>with</a:t>
            </a:r>
            <a:r>
              <a:rPr spc="-50"/>
              <a:t> </a:t>
            </a:r>
            <a:r>
              <a:rPr spc="-114"/>
              <a:t>an</a:t>
            </a:r>
            <a:r>
              <a:rPr spc="-30"/>
              <a:t> </a:t>
            </a:r>
            <a:r>
              <a:rPr spc="-80"/>
              <a:t>ioban</a:t>
            </a:r>
            <a:r>
              <a:rPr spc="-45"/>
              <a:t> </a:t>
            </a:r>
            <a:r>
              <a:rPr spc="-85"/>
              <a:t>drape</a:t>
            </a:r>
            <a:r>
              <a:rPr spc="-45"/>
              <a:t> </a:t>
            </a:r>
            <a:r>
              <a:rPr spc="-40"/>
              <a:t>to</a:t>
            </a:r>
          </a:p>
          <a:p>
            <a:pPr indent="12700">
              <a:defRPr b="1" spc="-90" sz="1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</a:t>
            </a:r>
            <a:r>
              <a:rPr spc="-20"/>
              <a:t>r</a:t>
            </a:r>
            <a:r>
              <a:rPr spc="-125"/>
              <a:t>e</a:t>
            </a:r>
            <a:r>
              <a:rPr spc="-104"/>
              <a:t>v</a:t>
            </a:r>
            <a:r>
              <a:rPr spc="-85"/>
              <a:t>e</a:t>
            </a:r>
            <a:r>
              <a:rPr spc="-80"/>
              <a:t>n</a:t>
            </a:r>
            <a:r>
              <a:rPr spc="-100"/>
              <a:t>t</a:t>
            </a:r>
            <a:r>
              <a:rPr spc="-65"/>
              <a:t> </a:t>
            </a:r>
            <a:r>
              <a:t>b</a:t>
            </a:r>
            <a:r>
              <a:rPr spc="-155"/>
              <a:t>a</a:t>
            </a:r>
            <a:r>
              <a:rPr spc="-104"/>
              <a:t>c</a:t>
            </a:r>
            <a:r>
              <a:rPr spc="-80"/>
              <a:t>t</a:t>
            </a:r>
            <a:r>
              <a:rPr spc="-55"/>
              <a:t>e</a:t>
            </a:r>
            <a:r>
              <a:rPr spc="-45"/>
              <a:t>r</a:t>
            </a:r>
            <a:r>
              <a:rPr spc="-95"/>
              <a:t>i</a:t>
            </a:r>
            <a:r>
              <a:rPr spc="-170"/>
              <a:t>a</a:t>
            </a:r>
            <a:r>
              <a:rPr spc="-114"/>
              <a:t>l</a:t>
            </a:r>
            <a:r>
              <a:rPr spc="-40"/>
              <a:t> </a:t>
            </a:r>
            <a:r>
              <a:rPr spc="-65"/>
              <a:t>w</a:t>
            </a:r>
            <a:r>
              <a:rPr spc="-25"/>
              <a:t>ou</a:t>
            </a:r>
            <a:r>
              <a:rPr spc="-70"/>
              <a:t>n</a:t>
            </a:r>
            <a:r>
              <a:rPr spc="-75"/>
              <a:t>d</a:t>
            </a:r>
            <a:r>
              <a:rPr spc="-80"/>
              <a:t> </a:t>
            </a:r>
            <a:r>
              <a:rPr spc="-45"/>
              <a:t>con</a:t>
            </a:r>
            <a:r>
              <a:t>ta</a:t>
            </a:r>
            <a:r>
              <a:rPr spc="-165"/>
              <a:t>m</a:t>
            </a:r>
            <a:r>
              <a:rPr spc="-104"/>
              <a:t>ination.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object 2"/>
          <p:cNvSpPr txBox="1"/>
          <p:nvPr>
            <p:ph type="title"/>
          </p:nvPr>
        </p:nvSpPr>
        <p:spPr>
          <a:xfrm>
            <a:off x="386089" y="-682542"/>
            <a:ext cx="8162619" cy="232172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-100" sz="2800"/>
            </a:pPr>
            <a:r>
              <a:t>SEQUE</a:t>
            </a:r>
            <a:r>
              <a:rPr spc="0"/>
              <a:t>NTIAL</a:t>
            </a:r>
            <a:r>
              <a:t> </a:t>
            </a:r>
            <a:r>
              <a:rPr spc="0"/>
              <a:t>CLOSURE</a:t>
            </a:r>
            <a:r>
              <a:rPr spc="-500"/>
              <a:t> </a:t>
            </a:r>
            <a:r>
              <a:rPr spc="0"/>
              <a:t>TECHNIQUE</a:t>
            </a:r>
          </a:p>
        </p:txBody>
      </p:sp>
      <p:sp>
        <p:nvSpPr>
          <p:cNvPr id="267" name="object 3"/>
          <p:cNvSpPr txBox="1"/>
          <p:nvPr/>
        </p:nvSpPr>
        <p:spPr>
          <a:xfrm>
            <a:off x="482221" y="2196831"/>
            <a:ext cx="6410330" cy="196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05203" indent="-192505"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28600" algn="l"/>
                <a:tab pos="241300" algn="l"/>
              </a:tabLst>
              <a:defRPr b="1" spc="-4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Sequential</a:t>
            </a:r>
            <a:r>
              <a:rPr spc="-71"/>
              <a:t> </a:t>
            </a:r>
            <a:r>
              <a:rPr spc="-8"/>
              <a:t>closure</a:t>
            </a:r>
            <a:r>
              <a:rPr spc="-71"/>
              <a:t> </a:t>
            </a:r>
            <a:r>
              <a:rPr spc="-16"/>
              <a:t>technique</a:t>
            </a:r>
            <a:r>
              <a:rPr spc="-71"/>
              <a:t> </a:t>
            </a:r>
            <a:r>
              <a:rPr b="0" spc="-71"/>
              <a:t>is</a:t>
            </a:r>
            <a:r>
              <a:rPr b="0" spc="-50"/>
              <a:t> </a:t>
            </a:r>
            <a:r>
              <a:rPr spc="-16"/>
              <a:t>currently</a:t>
            </a:r>
            <a:r>
              <a:rPr spc="-63"/>
              <a:t> </a:t>
            </a:r>
            <a:r>
              <a:rPr spc="-42"/>
              <a:t>used.</a:t>
            </a:r>
          </a:p>
          <a:p>
            <a:pPr marL="205203" marR="20320" indent="-192505">
              <a:lnSpc>
                <a:spcPct val="120000"/>
              </a:lnSpc>
              <a:spcBef>
                <a:spcPts val="9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28600" algn="l"/>
                <a:tab pos="241300" algn="l"/>
              </a:tabLst>
              <a:defRPr spc="-63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Recurrent</a:t>
            </a:r>
            <a:r>
              <a:rPr spc="-58"/>
              <a:t> return</a:t>
            </a:r>
            <a:r>
              <a:rPr spc="-67"/>
              <a:t> </a:t>
            </a:r>
            <a:r>
              <a:rPr spc="-37"/>
              <a:t>to</a:t>
            </a:r>
            <a:r>
              <a:rPr spc="-42"/>
              <a:t> </a:t>
            </a:r>
            <a:r>
              <a:rPr spc="-96"/>
              <a:t>the</a:t>
            </a:r>
            <a:r>
              <a:rPr spc="-50"/>
              <a:t> </a:t>
            </a:r>
            <a:r>
              <a:rPr spc="138"/>
              <a:t>OR</a:t>
            </a:r>
            <a:r>
              <a:rPr spc="-58"/>
              <a:t> </a:t>
            </a:r>
            <a:r>
              <a:rPr spc="-80"/>
              <a:t>every</a:t>
            </a:r>
            <a:r>
              <a:rPr spc="-54"/>
              <a:t> </a:t>
            </a:r>
            <a:r>
              <a:rPr spc="-37"/>
              <a:t>48</a:t>
            </a:r>
            <a:r>
              <a:rPr spc="-58"/>
              <a:t> </a:t>
            </a:r>
            <a:r>
              <a:rPr spc="-29"/>
              <a:t>hours</a:t>
            </a:r>
            <a:r>
              <a:rPr spc="-46"/>
              <a:t> </a:t>
            </a:r>
            <a:r>
              <a:rPr b="1" spc="-16"/>
              <a:t>until</a:t>
            </a:r>
            <a:r>
              <a:rPr b="1" spc="-67"/>
              <a:t> </a:t>
            </a:r>
            <a:r>
              <a:rPr b="1" spc="-8"/>
              <a:t>closure</a:t>
            </a:r>
            <a:r>
              <a:rPr b="1"/>
              <a:t> </a:t>
            </a:r>
            <a:r>
              <a:rPr b="1" spc="-25"/>
              <a:t>is </a:t>
            </a:r>
            <a:r>
              <a:rPr b="1" spc="-484"/>
              <a:t> </a:t>
            </a:r>
            <a:r>
              <a:rPr b="1" spc="-21"/>
              <a:t>complete</a:t>
            </a:r>
            <a:r>
              <a:rPr spc="-21"/>
              <a:t>.</a:t>
            </a:r>
          </a:p>
          <a:p>
            <a:pPr marL="230872" indent="-218171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54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</a:t>
            </a:r>
            <a:r>
              <a:rPr spc="-92"/>
              <a:t>c</a:t>
            </a:r>
            <a:r>
              <a:rPr spc="-101"/>
              <a:t>c</a:t>
            </a:r>
            <a:r>
              <a:rPr spc="-58"/>
              <a:t>ess</a:t>
            </a:r>
            <a:r>
              <a:rPr spc="-67"/>
              <a:t> </a:t>
            </a:r>
            <a:r>
              <a:rPr spc="-63"/>
              <a:t>r</a:t>
            </a:r>
            <a:r>
              <a:rPr spc="-80"/>
              <a:t>a</a:t>
            </a:r>
            <a:r>
              <a:rPr spc="-104"/>
              <a:t>te</a:t>
            </a:r>
            <a:r>
              <a:t> </a:t>
            </a:r>
            <a:r>
              <a:rPr spc="-84"/>
              <a:t>wit</a:t>
            </a:r>
            <a:r>
              <a:rPr spc="-92"/>
              <a:t>h</a:t>
            </a:r>
            <a:r>
              <a:rPr spc="-50"/>
              <a:t> </a:t>
            </a:r>
            <a:r>
              <a:rPr spc="-96"/>
              <a:t>thi</a:t>
            </a:r>
            <a:r>
              <a:rPr spc="-33"/>
              <a:t>s</a:t>
            </a:r>
            <a:r>
              <a:rPr spc="-58"/>
              <a:t> </a:t>
            </a:r>
            <a:r>
              <a:rPr spc="-176"/>
              <a:t>a</a:t>
            </a:r>
            <a:r>
              <a:rPr spc="-92"/>
              <a:t>pp</a:t>
            </a:r>
            <a:r>
              <a:rPr spc="-25"/>
              <a:t>r</a:t>
            </a:r>
            <a:r>
              <a:rPr spc="-75"/>
              <a:t>oach exceeds</a:t>
            </a:r>
            <a:r>
              <a:rPr spc="-50"/>
              <a:t> </a:t>
            </a:r>
            <a:r>
              <a:rPr spc="-37"/>
              <a:t>95</a:t>
            </a:r>
            <a:r>
              <a:rPr spc="126"/>
              <a:t>%</a:t>
            </a:r>
            <a:r>
              <a:rPr spc="-63"/>
              <a:t> </a:t>
            </a:r>
            <a:r>
              <a:rPr spc="-244"/>
              <a:t>.</a:t>
            </a:r>
          </a:p>
          <a:p>
            <a:pPr marL="230872" marR="5080" indent="-218171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104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Patie</a:t>
            </a:r>
            <a:r>
              <a:rPr spc="-116"/>
              <a:t>n</a:t>
            </a:r>
            <a:r>
              <a:rPr spc="-67"/>
              <a:t>ts</a:t>
            </a:r>
            <a:r>
              <a:rPr spc="-50"/>
              <a:t> </a:t>
            </a:r>
            <a:r>
              <a:rPr spc="-75"/>
              <a:t>n</a:t>
            </a:r>
            <a:r>
              <a:rPr spc="-37"/>
              <a:t>ot</a:t>
            </a:r>
            <a:r>
              <a:rPr spc="-63"/>
              <a:t> </a:t>
            </a:r>
            <a:r>
              <a:rPr spc="-130"/>
              <a:t>attai</a:t>
            </a:r>
            <a:r>
              <a:rPr spc="-75"/>
              <a:t>n</a:t>
            </a:r>
            <a:r>
              <a:rPr spc="-67"/>
              <a:t>i</a:t>
            </a:r>
            <a:r>
              <a:rPr spc="-116"/>
              <a:t>n</a:t>
            </a:r>
            <a:r>
              <a:rPr spc="-122"/>
              <a:t>g</a:t>
            </a:r>
            <a:r>
              <a:rPr spc="-67"/>
              <a:t> </a:t>
            </a:r>
            <a:r>
              <a:rPr spc="-147"/>
              <a:t>f</a:t>
            </a:r>
            <a:r>
              <a:rPr spc="-206"/>
              <a:t>a</a:t>
            </a:r>
            <a:r>
              <a:rPr spc="-101"/>
              <a:t>scia</a:t>
            </a:r>
            <a:r>
              <a:rPr spc="-126"/>
              <a:t>l</a:t>
            </a:r>
            <a:r>
              <a:rPr spc="-67"/>
              <a:t> </a:t>
            </a:r>
            <a:r>
              <a:rPr spc="-58"/>
              <a:t>clos</a:t>
            </a:r>
            <a:r>
              <a:rPr spc="-67"/>
              <a:t>u</a:t>
            </a:r>
            <a:r>
              <a:rPr spc="-16"/>
              <a:t>r</a:t>
            </a:r>
            <a:r>
              <a:rPr spc="-168"/>
              <a:t>e;</a:t>
            </a:r>
            <a:r>
              <a:rPr spc="-223"/>
              <a:t> </a:t>
            </a:r>
            <a:r>
              <a:rPr b="1" spc="-16"/>
              <a:t>20%</a:t>
            </a:r>
            <a:r>
              <a:rPr b="1" spc="-54"/>
              <a:t> </a:t>
            </a:r>
            <a:r>
              <a:rPr spc="-46"/>
              <a:t>s</a:t>
            </a:r>
            <a:r>
              <a:rPr spc="-54"/>
              <a:t>u</a:t>
            </a:r>
            <a:r>
              <a:rPr spc="-197"/>
              <a:t>f</a:t>
            </a:r>
            <a:r>
              <a:rPr spc="-213"/>
              <a:t>f</a:t>
            </a:r>
            <a:r>
              <a:rPr spc="-46"/>
              <a:t>er</a:t>
            </a:r>
            <a:r>
              <a:rPr spc="-58"/>
              <a:t> </a:t>
            </a:r>
            <a:r>
              <a:rPr spc="109"/>
              <a:t>G</a:t>
            </a:r>
            <a:r>
              <a:rPr spc="-46"/>
              <a:t>I</a:t>
            </a:r>
            <a:r>
              <a:rPr spc="-58"/>
              <a:t> </a:t>
            </a:r>
            <a:r>
              <a:rPr spc="-75"/>
              <a:t>tr</a:t>
            </a:r>
            <a:r>
              <a:rPr spc="-96"/>
              <a:t>a</a:t>
            </a:r>
            <a:r>
              <a:rPr spc="-84"/>
              <a:t>ct  comp</a:t>
            </a:r>
            <a:r>
              <a:rPr spc="-37"/>
              <a:t>l</a:t>
            </a:r>
            <a:r>
              <a:rPr spc="-116"/>
              <a:t>i</a:t>
            </a:r>
            <a:r>
              <a:rPr spc="-84"/>
              <a:t>cati</a:t>
            </a:r>
            <a:r>
              <a:rPr spc="-116"/>
              <a:t>o</a:t>
            </a:r>
            <a:r>
              <a:rPr spc="-75"/>
              <a:t>n</a:t>
            </a:r>
            <a:r>
              <a:rPr spc="-33"/>
              <a:t>s</a:t>
            </a:r>
            <a:r>
              <a:rPr spc="-80"/>
              <a:t> </a:t>
            </a:r>
            <a:r>
              <a:rPr spc="-109"/>
              <a:t>th</a:t>
            </a:r>
            <a:r>
              <a:rPr spc="-116"/>
              <a:t>a</a:t>
            </a:r>
            <a:r>
              <a:t>t</a:t>
            </a:r>
            <a:r>
              <a:rPr spc="-54"/>
              <a:t> </a:t>
            </a:r>
            <a:r>
              <a:rPr spc="-92"/>
              <a:t>p</a:t>
            </a:r>
            <a:r>
              <a:rPr spc="-25"/>
              <a:t>r</a:t>
            </a:r>
            <a:r>
              <a:rPr spc="-33"/>
              <a:t>olo</a:t>
            </a:r>
            <a:r>
              <a:rPr spc="-37"/>
              <a:t>n</a:t>
            </a:r>
            <a:r>
              <a:rPr spc="-122"/>
              <a:t>g</a:t>
            </a:r>
            <a:r>
              <a:rPr spc="-80"/>
              <a:t> </a:t>
            </a:r>
            <a:r>
              <a:rPr spc="-75"/>
              <a:t>their</a:t>
            </a:r>
            <a:r>
              <a:rPr spc="-42"/>
              <a:t> </a:t>
            </a:r>
            <a:r>
              <a:rPr spc="-75"/>
              <a:t>h</a:t>
            </a:r>
            <a:r>
              <a:rPr spc="-33"/>
              <a:t>osp</a:t>
            </a:r>
            <a:r>
              <a:rPr spc="-138"/>
              <a:t>ita</a:t>
            </a:r>
            <a:r>
              <a:rPr spc="-96"/>
              <a:t>l</a:t>
            </a:r>
            <a:r>
              <a:rPr spc="-75"/>
              <a:t> </a:t>
            </a:r>
            <a:r>
              <a:rPr spc="-92"/>
              <a:t>st</a:t>
            </a:r>
            <a:r>
              <a:rPr spc="-176"/>
              <a:t>a</a:t>
            </a:r>
            <a:r>
              <a:rPr spc="-130"/>
              <a:t>ys</a:t>
            </a:r>
            <a:r>
              <a:rPr spc="-25"/>
              <a:t>.</a:t>
            </a:r>
            <a:r>
              <a:rPr spc="-58"/>
              <a:t>These </a:t>
            </a:r>
            <a:r>
              <a:rPr spc="-67"/>
              <a:t>i</a:t>
            </a:r>
            <a:r>
              <a:rPr spc="-116"/>
              <a:t>n</a:t>
            </a:r>
            <a:r>
              <a:rPr spc="-109"/>
              <a:t>clude;  </a:t>
            </a:r>
            <a:r>
              <a:rPr spc="-122"/>
              <a:t>ab</a:t>
            </a:r>
            <a:r>
              <a:rPr spc="-84"/>
              <a:t>scesses,</a:t>
            </a:r>
            <a:r>
              <a:rPr spc="-233"/>
              <a:t> </a:t>
            </a:r>
            <a:r>
              <a:rPr spc="-75"/>
              <a:t>enter</a:t>
            </a:r>
            <a:r>
              <a:rPr spc="-80"/>
              <a:t>i</a:t>
            </a:r>
            <a:r>
              <a:rPr spc="-126"/>
              <a:t>c</a:t>
            </a:r>
            <a:r>
              <a:rPr spc="-63"/>
              <a:t> </a:t>
            </a:r>
            <a:r>
              <a:rPr spc="-151"/>
              <a:t>fi</a:t>
            </a:r>
            <a:r>
              <a:rPr spc="-92"/>
              <a:t>stu</a:t>
            </a:r>
            <a:r>
              <a:rPr spc="-58"/>
              <a:t>l</a:t>
            </a:r>
            <a:r>
              <a:rPr spc="-134"/>
              <a:t>a</a:t>
            </a:r>
            <a:r>
              <a:rPr spc="-109"/>
              <a:t>e</a:t>
            </a:r>
            <a:r>
              <a:rPr spc="-244"/>
              <a:t>,</a:t>
            </a:r>
            <a:r>
              <a:rPr spc="-231"/>
              <a:t> </a:t>
            </a:r>
            <a:r>
              <a:rPr spc="-116"/>
              <a:t>a</a:t>
            </a:r>
            <a:r>
              <a:rPr spc="-113"/>
              <a:t>n</a:t>
            </a:r>
            <a:r>
              <a:rPr spc="-75"/>
              <a:t>d</a:t>
            </a:r>
            <a:r>
              <a:rPr spc="-54"/>
              <a:t> </a:t>
            </a:r>
            <a:r>
              <a:rPr spc="-92"/>
              <a:t>b</a:t>
            </a:r>
            <a:r>
              <a:rPr spc="4"/>
              <a:t>o</a:t>
            </a:r>
            <a:r>
              <a:rPr spc="-71"/>
              <a:t>w</a:t>
            </a:r>
            <a:r>
              <a:rPr spc="-116"/>
              <a:t>el</a:t>
            </a:r>
            <a:r>
              <a:rPr spc="-58"/>
              <a:t> </a:t>
            </a:r>
            <a:r>
              <a:rPr spc="-92"/>
              <a:t>p</a:t>
            </a:r>
            <a:r>
              <a:t>er</a:t>
            </a:r>
            <a:r>
              <a:rPr spc="-101"/>
              <a:t>f</a:t>
            </a:r>
            <a:r>
              <a:rPr spc="-37"/>
              <a:t>or</a:t>
            </a:r>
            <a:r>
              <a:rPr spc="-42"/>
              <a:t>a</a:t>
            </a:r>
            <a:r>
              <a:rPr spc="-88"/>
              <a:t>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7986" y="1451832"/>
            <a:ext cx="3340613" cy="262280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object 4"/>
          <p:cNvSpPr txBox="1"/>
          <p:nvPr/>
        </p:nvSpPr>
        <p:spPr>
          <a:xfrm>
            <a:off x="5042827" y="4292334"/>
            <a:ext cx="3630932" cy="81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>
              <a:spcBef>
                <a:spcPts val="100"/>
              </a:spcBef>
              <a:defRPr b="1" spc="-46" sz="1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</a:t>
            </a:r>
            <a:r>
              <a:rPr spc="-41"/>
              <a:t>-</a:t>
            </a:r>
            <a:r>
              <a:rPr spc="-152"/>
              <a:t> </a:t>
            </a:r>
            <a:r>
              <a:rPr spc="64"/>
              <a:t>A</a:t>
            </a:r>
            <a:r>
              <a:rPr spc="32"/>
              <a:t>f</a:t>
            </a:r>
            <a:r>
              <a:rPr spc="4"/>
              <a:t>ter</a:t>
            </a:r>
            <a:r>
              <a:rPr spc="-41"/>
              <a:t> </a:t>
            </a:r>
            <a:r>
              <a:rPr spc="-9"/>
              <a:t>the</a:t>
            </a:r>
            <a:r>
              <a:rPr spc="-23"/>
              <a:t> </a:t>
            </a:r>
            <a:r>
              <a:rPr spc="-13"/>
              <a:t>pl</a:t>
            </a:r>
            <a:r>
              <a:rPr spc="-9"/>
              <a:t>ac</a:t>
            </a:r>
            <a:r>
              <a:rPr spc="-32"/>
              <a:t>e</a:t>
            </a:r>
            <a:r>
              <a:rPr spc="58"/>
              <a:t>m</a:t>
            </a:r>
            <a:r>
              <a:rPr spc="27"/>
              <a:t>e</a:t>
            </a:r>
            <a:r>
              <a:rPr spc="0"/>
              <a:t>nt</a:t>
            </a:r>
            <a:r>
              <a:rPr spc="-64"/>
              <a:t> </a:t>
            </a:r>
            <a:r>
              <a:rPr spc="-32"/>
              <a:t>o</a:t>
            </a:r>
            <a:r>
              <a:rPr spc="-18"/>
              <a:t>f</a:t>
            </a:r>
            <a:r>
              <a:rPr spc="-36"/>
              <a:t> </a:t>
            </a:r>
            <a:r>
              <a:rPr spc="-9"/>
              <a:t>the</a:t>
            </a:r>
            <a:r>
              <a:rPr spc="-23"/>
              <a:t> </a:t>
            </a:r>
            <a:r>
              <a:rPr spc="-9"/>
              <a:t>stic</a:t>
            </a:r>
            <a:r>
              <a:rPr spc="0"/>
              <a:t>k</a:t>
            </a:r>
            <a:r>
              <a:rPr spc="-27"/>
              <a:t>y</a:t>
            </a:r>
            <a:r>
              <a:t> </a:t>
            </a:r>
            <a:r>
              <a:rPr spc="-13"/>
              <a:t>c</a:t>
            </a:r>
            <a:r>
              <a:rPr spc="-32"/>
              <a:t>le</a:t>
            </a:r>
            <a:r>
              <a:rPr spc="9"/>
              <a:t>ar  </a:t>
            </a:r>
            <a:r>
              <a:rPr spc="-9"/>
              <a:t>plastic vacuum-assisted closure </a:t>
            </a:r>
            <a:r>
              <a:rPr spc="78"/>
              <a:t>(VAC) </a:t>
            </a:r>
            <a:r>
              <a:rPr spc="83"/>
              <a:t> </a:t>
            </a:r>
            <a:r>
              <a:rPr spc="-4"/>
              <a:t>dressing</a:t>
            </a:r>
            <a:r>
              <a:rPr spc="-58"/>
              <a:t> </a:t>
            </a:r>
            <a:r>
              <a:rPr spc="-13"/>
              <a:t>over</a:t>
            </a:r>
            <a:r>
              <a:rPr spc="-55"/>
              <a:t> </a:t>
            </a:r>
            <a:r>
              <a:rPr spc="-9"/>
              <a:t>the</a:t>
            </a:r>
            <a:r>
              <a:rPr spc="-36"/>
              <a:t> </a:t>
            </a:r>
            <a:r>
              <a:rPr spc="-13"/>
              <a:t>white</a:t>
            </a:r>
            <a:r>
              <a:rPr spc="-50"/>
              <a:t> </a:t>
            </a:r>
            <a:r>
              <a:rPr spc="0"/>
              <a:t>sponges</a:t>
            </a:r>
            <a:r>
              <a:rPr spc="-32"/>
              <a:t> </a:t>
            </a:r>
            <a:r>
              <a:rPr spc="0"/>
              <a:t>and</a:t>
            </a:r>
            <a:r>
              <a:rPr spc="-55"/>
              <a:t> </a:t>
            </a:r>
            <a:r>
              <a:rPr spc="-18"/>
              <a:t>adjacent </a:t>
            </a:r>
            <a:r>
              <a:rPr spc="-360"/>
              <a:t> </a:t>
            </a:r>
            <a:r>
              <a:rPr spc="-41"/>
              <a:t>5</a:t>
            </a:r>
            <a:r>
              <a:rPr spc="-27"/>
              <a:t> </a:t>
            </a:r>
            <a:r>
              <a:rPr spc="-13"/>
              <a:t>c</a:t>
            </a:r>
            <a:r>
              <a:rPr spc="124"/>
              <a:t>m</a:t>
            </a:r>
            <a:r>
              <a:rPr spc="-50"/>
              <a:t> </a:t>
            </a:r>
            <a:r>
              <a:rPr spc="-32"/>
              <a:t>o</a:t>
            </a:r>
            <a:r>
              <a:rPr spc="-18"/>
              <a:t>f</a:t>
            </a:r>
            <a:r>
              <a:rPr spc="-36"/>
              <a:t> </a:t>
            </a:r>
            <a:r>
              <a:rPr spc="0"/>
              <a:t>s</a:t>
            </a:r>
            <a:r>
              <a:rPr spc="-9"/>
              <a:t>k</a:t>
            </a:r>
            <a:r>
              <a:rPr spc="-36"/>
              <a:t>i</a:t>
            </a:r>
            <a:r>
              <a:rPr spc="-64"/>
              <a:t>n,</a:t>
            </a:r>
            <a:r>
              <a:rPr spc="-170"/>
              <a:t> </a:t>
            </a:r>
            <a:r>
              <a:rPr spc="-9"/>
              <a:t>the</a:t>
            </a:r>
            <a:r>
              <a:rPr spc="-36"/>
              <a:t> </a:t>
            </a:r>
            <a:r>
              <a:rPr spc="-13"/>
              <a:t>c</a:t>
            </a:r>
            <a:r>
              <a:rPr spc="-32"/>
              <a:t>e</a:t>
            </a:r>
            <a:r>
              <a:rPr spc="9"/>
              <a:t>nt</a:t>
            </a:r>
            <a:r>
              <a:rPr spc="13"/>
              <a:t>r</a:t>
            </a:r>
            <a:r>
              <a:rPr spc="-18"/>
              <a:t>al</a:t>
            </a:r>
            <a:r>
              <a:rPr spc="-55"/>
              <a:t> </a:t>
            </a:r>
            <a:r>
              <a:rPr spc="23"/>
              <a:t>po</a:t>
            </a:r>
            <a:r>
              <a:rPr spc="41"/>
              <a:t>r</a:t>
            </a:r>
            <a:r>
              <a:rPr spc="-13"/>
              <a:t>ti</a:t>
            </a:r>
            <a:r>
              <a:rPr spc="9"/>
              <a:t>o</a:t>
            </a:r>
            <a:r>
              <a:rPr spc="13"/>
              <a:t>n</a:t>
            </a:r>
            <a:r>
              <a:t> </a:t>
            </a:r>
            <a:r>
              <a:rPr spc="-36"/>
              <a:t>i</a:t>
            </a:r>
            <a:r>
              <a:rPr spc="-4"/>
              <a:t>s</a:t>
            </a:r>
            <a:r>
              <a:rPr spc="-69"/>
              <a:t> </a:t>
            </a:r>
            <a:r>
              <a:rPr spc="9"/>
              <a:t>r</a:t>
            </a:r>
            <a:r>
              <a:rPr spc="-32"/>
              <a:t>e</a:t>
            </a:r>
            <a:r>
              <a:rPr spc="96"/>
              <a:t>m</a:t>
            </a:r>
            <a:r>
              <a:rPr spc="13"/>
              <a:t>o</a:t>
            </a:r>
            <a:r>
              <a:rPr spc="-41"/>
              <a:t>v</a:t>
            </a:r>
            <a:r>
              <a:rPr spc="-32"/>
              <a:t>e</a:t>
            </a:r>
            <a:r>
              <a:rPr spc="0"/>
              <a:t>d  </a:t>
            </a:r>
            <a:r>
              <a:rPr spc="-27"/>
              <a:t>by</a:t>
            </a:r>
            <a:r>
              <a:t> </a:t>
            </a:r>
            <a:r>
              <a:rPr spc="0"/>
              <a:t>cutting</a:t>
            </a:r>
            <a:r>
              <a:rPr spc="-55"/>
              <a:t> </a:t>
            </a:r>
            <a:r>
              <a:rPr spc="9"/>
              <a:t>along</a:t>
            </a:r>
            <a:r>
              <a:rPr spc="-50"/>
              <a:t> </a:t>
            </a:r>
            <a:r>
              <a:rPr spc="-9"/>
              <a:t>the</a:t>
            </a:r>
            <a:r>
              <a:rPr spc="-36"/>
              <a:t> </a:t>
            </a:r>
            <a:r>
              <a:rPr spc="-4"/>
              <a:t>wound</a:t>
            </a:r>
            <a:r>
              <a:rPr spc="-58"/>
              <a:t> </a:t>
            </a:r>
            <a:r>
              <a:rPr spc="-27"/>
              <a:t>edges.</a:t>
            </a:r>
          </a:p>
        </p:txBody>
      </p:sp>
      <p:pic>
        <p:nvPicPr>
          <p:cNvPr id="271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138" y="1454118"/>
            <a:ext cx="3425953" cy="261823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object 6"/>
          <p:cNvSpPr txBox="1"/>
          <p:nvPr/>
        </p:nvSpPr>
        <p:spPr>
          <a:xfrm>
            <a:off x="685721" y="4372342"/>
            <a:ext cx="3597280" cy="65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>
              <a:spcBef>
                <a:spcPts val="100"/>
              </a:spcBef>
              <a:defRPr b="1" spc="-40" sz="11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1- </a:t>
            </a:r>
            <a:r>
              <a:rPr spc="9" sz="1200"/>
              <a:t>Multiple </a:t>
            </a:r>
            <a:r>
              <a:rPr spc="-13" sz="1200"/>
              <a:t>white </a:t>
            </a:r>
            <a:r>
              <a:rPr spc="0" sz="1200"/>
              <a:t>sponges </a:t>
            </a:r>
            <a:r>
              <a:rPr spc="-4" sz="1200"/>
              <a:t>(solid </a:t>
            </a:r>
            <a:r>
              <a:rPr spc="-18" sz="1200"/>
              <a:t>arrow), </a:t>
            </a:r>
            <a:r>
              <a:rPr spc="-13" sz="1200"/>
              <a:t> </a:t>
            </a:r>
            <a:r>
              <a:rPr spc="-9" sz="1200"/>
              <a:t>stapled </a:t>
            </a:r>
            <a:r>
              <a:rPr spc="-27" sz="1200"/>
              <a:t>together, </a:t>
            </a:r>
            <a:r>
              <a:rPr spc="-9" sz="1200"/>
              <a:t>are placed </a:t>
            </a:r>
            <a:r>
              <a:rPr spc="13" sz="1200"/>
              <a:t>on </a:t>
            </a:r>
            <a:r>
              <a:rPr spc="18" sz="1200"/>
              <a:t>top </a:t>
            </a:r>
            <a:r>
              <a:rPr spc="-27" sz="1200"/>
              <a:t>of </a:t>
            </a:r>
            <a:r>
              <a:rPr spc="-9" sz="1200"/>
              <a:t>the </a:t>
            </a:r>
            <a:r>
              <a:rPr spc="-4" sz="1200"/>
              <a:t> </a:t>
            </a:r>
            <a:r>
              <a:rPr spc="18" sz="1200"/>
              <a:t>b</a:t>
            </a:r>
            <a:r>
              <a:rPr spc="-27" sz="1200"/>
              <a:t>ow</a:t>
            </a:r>
            <a:r>
              <a:rPr spc="-32" sz="1200"/>
              <a:t>el</a:t>
            </a:r>
            <a:r>
              <a:rPr spc="-41" sz="1200"/>
              <a:t> </a:t>
            </a:r>
            <a:r>
              <a:rPr spc="-4" sz="1200"/>
              <a:t>und</a:t>
            </a:r>
            <a:r>
              <a:rPr spc="-32" sz="1200"/>
              <a:t>e</a:t>
            </a:r>
            <a:r>
              <a:rPr spc="27" sz="1200"/>
              <a:t>r</a:t>
            </a:r>
            <a:r>
              <a:rPr spc="-9" sz="1200"/>
              <a:t>neath</a:t>
            </a:r>
            <a:r>
              <a:rPr spc="-69" sz="1200"/>
              <a:t> </a:t>
            </a:r>
            <a:r>
              <a:rPr spc="-9" sz="1200"/>
              <a:t>the</a:t>
            </a:r>
            <a:r>
              <a:rPr spc="-36" sz="1200"/>
              <a:t> </a:t>
            </a:r>
            <a:r>
              <a:rPr spc="-32" sz="1200"/>
              <a:t>fas</a:t>
            </a:r>
            <a:r>
              <a:rPr spc="-13" sz="1200"/>
              <a:t>c</a:t>
            </a:r>
            <a:r>
              <a:rPr spc="-36" sz="1200"/>
              <a:t>i</a:t>
            </a:r>
            <a:r>
              <a:rPr spc="-58" sz="1200"/>
              <a:t>a.</a:t>
            </a:r>
            <a:r>
              <a:rPr spc="-175" sz="1200"/>
              <a:t> </a:t>
            </a:r>
            <a:r>
              <a:rPr spc="69" sz="1200"/>
              <a:t>I</a:t>
            </a:r>
            <a:r>
              <a:rPr spc="0" sz="1200"/>
              <a:t>nte</a:t>
            </a:r>
            <a:r>
              <a:rPr spc="-9" sz="1200"/>
              <a:t>r</a:t>
            </a:r>
            <a:r>
              <a:rPr spc="27" sz="1200"/>
              <a:t>r</a:t>
            </a:r>
            <a:r>
              <a:rPr spc="0" sz="1200"/>
              <a:t>upt</a:t>
            </a:r>
            <a:r>
              <a:rPr spc="-32" sz="1200"/>
              <a:t>e</a:t>
            </a:r>
            <a:r>
              <a:rPr spc="0" sz="1200"/>
              <a:t>d  </a:t>
            </a:r>
            <a:r>
              <a:rPr spc="-4" sz="1200"/>
              <a:t>sutures</a:t>
            </a:r>
            <a:r>
              <a:rPr spc="-58" sz="1200"/>
              <a:t> </a:t>
            </a:r>
            <a:r>
              <a:rPr spc="-9" sz="1200"/>
              <a:t>are</a:t>
            </a:r>
            <a:r>
              <a:rPr spc="-50" sz="1200"/>
              <a:t> </a:t>
            </a:r>
            <a:r>
              <a:rPr spc="-13" sz="1200"/>
              <a:t>placed</a:t>
            </a:r>
            <a:r>
              <a:rPr spc="-50" sz="1200"/>
              <a:t> </a:t>
            </a:r>
            <a:r>
              <a:rPr spc="-4" sz="1200"/>
              <a:t>approximately</a:t>
            </a:r>
            <a:r>
              <a:rPr spc="-41" sz="1200"/>
              <a:t> 5</a:t>
            </a:r>
            <a:r>
              <a:rPr spc="-55" sz="1200"/>
              <a:t> </a:t>
            </a:r>
            <a:r>
              <a:rPr spc="55" sz="1200"/>
              <a:t>cm</a:t>
            </a:r>
            <a:r>
              <a:rPr spc="-50" sz="1200"/>
              <a:t> </a:t>
            </a:r>
            <a:r>
              <a:rPr spc="9" sz="1200"/>
              <a:t>apart </a:t>
            </a:r>
            <a:r>
              <a:rPr spc="-360" sz="1200"/>
              <a:t> </a:t>
            </a:r>
            <a:r>
              <a:rPr spc="-4" sz="1200"/>
              <a:t>(dashed</a:t>
            </a:r>
            <a:r>
              <a:rPr spc="-36" sz="1200"/>
              <a:t> </a:t>
            </a:r>
            <a:r>
              <a:rPr spc="-18" sz="1200"/>
              <a:t>arrow).</a:t>
            </a:r>
          </a:p>
        </p:txBody>
      </p:sp>
      <p:sp>
        <p:nvSpPr>
          <p:cNvPr id="273" name="object 7"/>
          <p:cNvSpPr txBox="1"/>
          <p:nvPr>
            <p:ph type="title"/>
          </p:nvPr>
        </p:nvSpPr>
        <p:spPr>
          <a:xfrm>
            <a:off x="672571" y="-1093167"/>
            <a:ext cx="8162619" cy="232172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-10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Sequential Closure</a:t>
            </a:r>
            <a:r>
              <a:rPr spc="-400"/>
              <a:t> </a:t>
            </a:r>
            <a:r>
              <a:rPr spc="-200"/>
              <a:t>T</a:t>
            </a:r>
            <a:r>
              <a:t>echnique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113" y="964688"/>
            <a:ext cx="3160780" cy="2391159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object 3"/>
          <p:cNvSpPr txBox="1"/>
          <p:nvPr/>
        </p:nvSpPr>
        <p:spPr>
          <a:xfrm>
            <a:off x="4567249" y="2554221"/>
            <a:ext cx="3360483" cy="1343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>
              <a:spcBef>
                <a:spcPts val="100"/>
              </a:spcBef>
              <a:defRPr spc="-8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3&amp;4</a:t>
            </a:r>
            <a:r>
              <a:rPr spc="-55"/>
              <a:t> </a:t>
            </a:r>
            <a:r>
              <a:t>-</a:t>
            </a:r>
            <a:r>
              <a:rPr spc="-38"/>
              <a:t> </a:t>
            </a:r>
            <a:r>
              <a:rPr b="1" spc="99"/>
              <a:t>B</a:t>
            </a:r>
            <a:r>
              <a:rPr b="1" spc="55"/>
              <a:t>l</a:t>
            </a:r>
            <a:r>
              <a:rPr b="1" spc="-11"/>
              <a:t>ack</a:t>
            </a:r>
            <a:r>
              <a:rPr b="1" spc="-366"/>
              <a:t> </a:t>
            </a:r>
            <a:r>
              <a:rPr b="1" spc="33"/>
              <a:t>V</a:t>
            </a:r>
            <a:r>
              <a:rPr b="1" spc="209"/>
              <a:t>A</a:t>
            </a:r>
            <a:r>
              <a:rPr b="1" spc="316"/>
              <a:t>C</a:t>
            </a:r>
            <a:r>
              <a:rPr b="1" spc="-44"/>
              <a:t> </a:t>
            </a:r>
            <a:r>
              <a:rPr b="1" spc="-4"/>
              <a:t>s</a:t>
            </a:r>
            <a:r>
              <a:rPr b="1" spc="-11"/>
              <a:t>p</a:t>
            </a:r>
            <a:r>
              <a:rPr b="1" spc="11"/>
              <a:t>o</a:t>
            </a:r>
            <a:r>
              <a:rPr b="1" spc="4"/>
              <a:t>n</a:t>
            </a:r>
            <a:r>
              <a:rPr b="1" spc="44"/>
              <a:t>g</a:t>
            </a:r>
            <a:r>
              <a:rPr b="1" spc="-27"/>
              <a:t>es</a:t>
            </a:r>
            <a:r>
              <a:rPr b="1" spc="-55"/>
              <a:t> </a:t>
            </a:r>
            <a:r>
              <a:rPr spc="-104"/>
              <a:t>a</a:t>
            </a:r>
            <a:r>
              <a:rPr spc="-126"/>
              <a:t>r</a:t>
            </a:r>
            <a:r>
              <a:rPr spc="-93"/>
              <a:t>e  </a:t>
            </a:r>
            <a:r>
              <a:rPr spc="-138"/>
              <a:t>plac</a:t>
            </a:r>
            <a:r>
              <a:rPr spc="-155"/>
              <a:t>e</a:t>
            </a:r>
            <a:r>
              <a:rPr spc="-99"/>
              <a:t>d</a:t>
            </a:r>
            <a:r>
              <a:rPr spc="-66"/>
              <a:t> </a:t>
            </a:r>
            <a:r>
              <a:rPr spc="-33"/>
              <a:t>on</a:t>
            </a:r>
            <a:r>
              <a:rPr spc="-55"/>
              <a:t> </a:t>
            </a:r>
            <a:r>
              <a:rPr spc="-72"/>
              <a:t>top</a:t>
            </a:r>
            <a:r>
              <a:rPr spc="-55"/>
              <a:t> </a:t>
            </a:r>
            <a:r>
              <a:rPr spc="-104"/>
              <a:t>of</a:t>
            </a:r>
            <a:r>
              <a:rPr spc="-61"/>
              <a:t> </a:t>
            </a:r>
            <a:r>
              <a:rPr spc="-122"/>
              <a:t>the</a:t>
            </a:r>
            <a:r>
              <a:rPr spc="-44"/>
              <a:t> </a:t>
            </a:r>
            <a:r>
              <a:rPr spc="-104"/>
              <a:t>white  </a:t>
            </a:r>
            <a:r>
              <a:rPr spc="-44"/>
              <a:t>spo</a:t>
            </a:r>
            <a:r>
              <a:rPr spc="-104"/>
              <a:t>nges</a:t>
            </a:r>
            <a:r>
              <a:rPr spc="-83"/>
              <a:t> </a:t>
            </a:r>
            <a:r>
              <a:rPr spc="-133"/>
              <a:t>and</a:t>
            </a:r>
            <a:r>
              <a:rPr spc="-66"/>
              <a:t> </a:t>
            </a:r>
            <a:r>
              <a:rPr spc="-138"/>
              <a:t>plast</a:t>
            </a:r>
            <a:r>
              <a:rPr spc="-83"/>
              <a:t>i</a:t>
            </a:r>
            <a:r>
              <a:rPr spc="-104"/>
              <a:t>c</a:t>
            </a:r>
            <a:r>
              <a:rPr spc="-99"/>
              <a:t>-</a:t>
            </a:r>
            <a:r>
              <a:rPr spc="-61"/>
              <a:t>p</a:t>
            </a:r>
            <a:r>
              <a:rPr spc="-104"/>
              <a:t>r</a:t>
            </a:r>
            <a:r>
              <a:t>ote</a:t>
            </a:r>
            <a:r>
              <a:rPr spc="-83"/>
              <a:t>c</a:t>
            </a:r>
            <a:r>
              <a:rPr spc="-99"/>
              <a:t>ted  </a:t>
            </a:r>
            <a:r>
              <a:rPr spc="-77"/>
              <a:t>skin</a:t>
            </a:r>
            <a:r>
              <a:rPr spc="-55"/>
              <a:t> </a:t>
            </a:r>
            <a:r>
              <a:rPr spc="-104"/>
              <a:t>wit</a:t>
            </a:r>
            <a:r>
              <a:rPr spc="-111"/>
              <a:t>h</a:t>
            </a:r>
            <a:r>
              <a:rPr spc="-49"/>
              <a:t> </a:t>
            </a:r>
            <a:r>
              <a:rPr spc="-104"/>
              <a:t>stan</a:t>
            </a:r>
            <a:r>
              <a:rPr spc="-138"/>
              <a:t>d</a:t>
            </a:r>
            <a:r>
              <a:rPr spc="-104"/>
              <a:t>a</a:t>
            </a:r>
            <a:r>
              <a:rPr spc="-116"/>
              <a:t>r</a:t>
            </a:r>
            <a:r>
              <a:rPr spc="-93"/>
              <a:t>d</a:t>
            </a:r>
            <a:r>
              <a:rPr spc="-66"/>
              <a:t> occ</a:t>
            </a:r>
            <a:r>
              <a:rPr spc="-104"/>
              <a:t>lusi</a:t>
            </a:r>
            <a:r>
              <a:rPr spc="-166"/>
              <a:t>v</a:t>
            </a:r>
            <a:r>
              <a:rPr spc="-93"/>
              <a:t>e  </a:t>
            </a:r>
            <a:r>
              <a:rPr spc="-104"/>
              <a:t>d</a:t>
            </a:r>
            <a:r>
              <a:rPr spc="-38"/>
              <a:t>r</a:t>
            </a:r>
            <a:r>
              <a:rPr spc="-77"/>
              <a:t>es</a:t>
            </a:r>
            <a:r>
              <a:rPr spc="-61"/>
              <a:t>s</a:t>
            </a:r>
            <a:r>
              <a:rPr spc="-126"/>
              <a:t>in</a:t>
            </a:r>
            <a:r>
              <a:rPr spc="-144"/>
              <a:t>g</a:t>
            </a:r>
            <a:r>
              <a:rPr spc="-72"/>
              <a:t> </a:t>
            </a:r>
            <a:r>
              <a:rPr spc="-133"/>
              <a:t>and</a:t>
            </a:r>
            <a:r>
              <a:rPr spc="-55"/>
              <a:t> </a:t>
            </a:r>
            <a:r>
              <a:rPr spc="-38"/>
              <a:t>s</a:t>
            </a:r>
            <a:r>
              <a:rPr spc="-116"/>
              <a:t>ucti</a:t>
            </a:r>
            <a:r>
              <a:rPr spc="-33"/>
              <a:t>on</a:t>
            </a:r>
          </a:p>
        </p:txBody>
      </p:sp>
      <p:pic>
        <p:nvPicPr>
          <p:cNvPr id="277" name="object 4" descr="objec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8113" y="3430523"/>
            <a:ext cx="3160780" cy="243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object 2"/>
          <p:cNvGrpSpPr/>
          <p:nvPr/>
        </p:nvGrpSpPr>
        <p:grpSpPr>
          <a:xfrm>
            <a:off x="425191" y="1078988"/>
            <a:ext cx="7239010" cy="2581662"/>
            <a:chOff x="0" y="0"/>
            <a:chExt cx="7239008" cy="2581660"/>
          </a:xfrm>
        </p:grpSpPr>
        <p:pic>
          <p:nvPicPr>
            <p:cNvPr id="279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3386333" cy="2581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25243" y="-1"/>
              <a:ext cx="3413765" cy="2581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2" name="object 5"/>
          <p:cNvSpPr txBox="1"/>
          <p:nvPr/>
        </p:nvSpPr>
        <p:spPr>
          <a:xfrm>
            <a:off x="519575" y="3816250"/>
            <a:ext cx="3343280" cy="2411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>
              <a:spcBef>
                <a:spcPts val="100"/>
              </a:spcBef>
              <a:defRPr b="1" spc="-7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5-</a:t>
            </a:r>
            <a:r>
              <a:rPr spc="-49"/>
              <a:t> </a:t>
            </a:r>
            <a:r>
              <a:rPr spc="93"/>
              <a:t>On</a:t>
            </a:r>
            <a:r>
              <a:rPr spc="-49"/>
              <a:t> </a:t>
            </a:r>
            <a:r>
              <a:rPr spc="-4"/>
              <a:t>return</a:t>
            </a:r>
            <a:r>
              <a:rPr spc="-49"/>
              <a:t> </a:t>
            </a:r>
            <a:r>
              <a:rPr spc="33"/>
              <a:t>to</a:t>
            </a:r>
            <a:r>
              <a:rPr spc="-55"/>
              <a:t> </a:t>
            </a:r>
            <a:r>
              <a:rPr spc="-16"/>
              <a:t>the</a:t>
            </a:r>
            <a:r>
              <a:rPr spc="-61"/>
              <a:t> </a:t>
            </a:r>
            <a:r>
              <a:rPr spc="233"/>
              <a:t>OR</a:t>
            </a:r>
            <a:r>
              <a:rPr spc="-61"/>
              <a:t> </a:t>
            </a:r>
            <a:r>
              <a:rPr spc="-49"/>
              <a:t>48</a:t>
            </a:r>
            <a:r>
              <a:t> </a:t>
            </a:r>
            <a:r>
              <a:rPr spc="-38"/>
              <a:t>hours </a:t>
            </a:r>
            <a:r>
              <a:rPr spc="-583"/>
              <a:t> </a:t>
            </a:r>
            <a:r>
              <a:rPr spc="-161"/>
              <a:t>late</a:t>
            </a:r>
            <a:r>
              <a:rPr spc="-194"/>
              <a:t>r</a:t>
            </a:r>
            <a:r>
              <a:rPr spc="-300"/>
              <a:t>,</a:t>
            </a:r>
            <a:r>
              <a:rPr spc="-250"/>
              <a:t> </a:t>
            </a:r>
            <a:r>
              <a:rPr spc="-238"/>
              <a:t>f</a:t>
            </a:r>
            <a:r>
              <a:rPr spc="-122"/>
              <a:t>asc</a:t>
            </a:r>
            <a:r>
              <a:rPr spc="-183"/>
              <a:t>ia</a:t>
            </a:r>
            <a:r>
              <a:rPr spc="-133"/>
              <a:t>l</a:t>
            </a:r>
            <a:r>
              <a:t> sutu</a:t>
            </a:r>
            <a:r>
              <a:rPr spc="-104"/>
              <a:t>r</a:t>
            </a:r>
            <a:r>
              <a:rPr spc="-88"/>
              <a:t>es</a:t>
            </a:r>
            <a:r>
              <a:rPr spc="-66"/>
              <a:t> </a:t>
            </a:r>
            <a:r>
              <a:rPr spc="-104"/>
              <a:t>a</a:t>
            </a:r>
            <a:r>
              <a:rPr spc="-126"/>
              <a:t>r</a:t>
            </a:r>
            <a:r>
              <a:rPr spc="-133"/>
              <a:t>e</a:t>
            </a:r>
            <a:r>
              <a:rPr spc="-44"/>
              <a:t> </a:t>
            </a:r>
            <a:r>
              <a:rPr spc="-138"/>
              <a:t>plac</a:t>
            </a:r>
            <a:r>
              <a:rPr spc="-155"/>
              <a:t>e</a:t>
            </a:r>
            <a:r>
              <a:rPr spc="-99"/>
              <a:t>d</a:t>
            </a:r>
            <a:r>
              <a:rPr spc="-66"/>
              <a:t> </a:t>
            </a:r>
            <a:r>
              <a:rPr spc="-244"/>
              <a:t>f</a:t>
            </a:r>
            <a:r>
              <a:rPr spc="-49"/>
              <a:t>r</a:t>
            </a:r>
            <a:r>
              <a:rPr spc="-33"/>
              <a:t>om  </a:t>
            </a:r>
            <a:r>
              <a:rPr spc="-77"/>
              <a:t>both</a:t>
            </a:r>
            <a:r>
              <a:rPr spc="-55"/>
              <a:t> </a:t>
            </a:r>
            <a:r>
              <a:rPr spc="-122"/>
              <a:t>the</a:t>
            </a:r>
            <a:r>
              <a:rPr spc="-49"/>
              <a:t> </a:t>
            </a:r>
            <a:r>
              <a:rPr spc="-61"/>
              <a:t>superior</a:t>
            </a:r>
            <a:r>
              <a:rPr spc="-49"/>
              <a:t> </a:t>
            </a:r>
            <a:r>
              <a:rPr spc="-133"/>
              <a:t>and</a:t>
            </a:r>
            <a:r>
              <a:rPr spc="-61"/>
              <a:t> </a:t>
            </a:r>
            <a:r>
              <a:rPr spc="-126"/>
              <a:t>infe</a:t>
            </a:r>
            <a:r>
              <a:rPr spc="-122"/>
              <a:t>r</a:t>
            </a:r>
            <a:r>
              <a:rPr spc="-33"/>
              <a:t>ior  </a:t>
            </a:r>
            <a:r>
              <a:rPr spc="-104"/>
              <a:t>d</a:t>
            </a:r>
            <a:r>
              <a:rPr spc="-55"/>
              <a:t>i</a:t>
            </a:r>
            <a:r>
              <a:rPr spc="-116"/>
              <a:t>r</a:t>
            </a:r>
            <a:r>
              <a:rPr spc="-126"/>
              <a:t>ect</a:t>
            </a:r>
            <a:r>
              <a:rPr spc="-66"/>
              <a:t>ion</a:t>
            </a:r>
            <a:r>
              <a:rPr spc="-55"/>
              <a:t>s </a:t>
            </a:r>
            <a:r>
              <a:rPr spc="-122"/>
              <a:t>until</a:t>
            </a:r>
            <a:r>
              <a:rPr spc="-44"/>
              <a:t> </a:t>
            </a:r>
            <a:r>
              <a:rPr spc="-116"/>
              <a:t>tens</a:t>
            </a:r>
            <a:r>
              <a:rPr spc="-66"/>
              <a:t>i</a:t>
            </a:r>
            <a:r>
              <a:rPr spc="-33"/>
              <a:t>on</a:t>
            </a:r>
            <a:r>
              <a:rPr spc="-55"/>
              <a:t> </a:t>
            </a:r>
            <a:r>
              <a:rPr spc="-61"/>
              <a:t>p</a:t>
            </a:r>
            <a:r>
              <a:rPr spc="-93"/>
              <a:t>r</a:t>
            </a:r>
            <a:r>
              <a:rPr spc="-161"/>
              <a:t>e</a:t>
            </a:r>
            <a:r>
              <a:rPr spc="-144"/>
              <a:t>v</a:t>
            </a:r>
            <a:r>
              <a:rPr spc="-99"/>
              <a:t>ent  </a:t>
            </a:r>
            <a:r>
              <a:rPr spc="-111"/>
              <a:t>fu</a:t>
            </a:r>
            <a:r>
              <a:rPr spc="-61"/>
              <a:t>r</a:t>
            </a:r>
            <a:r>
              <a:rPr spc="-83"/>
              <a:t>ther</a:t>
            </a:r>
            <a:r>
              <a:rPr spc="-55"/>
              <a:t> </a:t>
            </a:r>
            <a:r>
              <a:rPr spc="-116"/>
              <a:t>c</a:t>
            </a:r>
            <a:r>
              <a:rPr spc="-55"/>
              <a:t>losu</a:t>
            </a:r>
            <a:r>
              <a:rPr spc="-88"/>
              <a:t>r</a:t>
            </a:r>
            <a:r>
              <a:rPr spc="-205"/>
              <a:t>e;</a:t>
            </a:r>
            <a:r>
              <a:rPr spc="-260"/>
              <a:t> </a:t>
            </a:r>
            <a:r>
              <a:rPr spc="-77"/>
              <a:t>skin</a:t>
            </a:r>
            <a:r>
              <a:rPr spc="-55"/>
              <a:t> </a:t>
            </a:r>
            <a:r>
              <a:rPr spc="-77"/>
              <a:t>i</a:t>
            </a:r>
            <a:r>
              <a:rPr spc="-99"/>
              <a:t>s</a:t>
            </a:r>
            <a:r>
              <a:rPr spc="-55"/>
              <a:t> </a:t>
            </a:r>
            <a:r>
              <a:t>clo</a:t>
            </a:r>
            <a:r>
              <a:rPr spc="-61"/>
              <a:t>s</a:t>
            </a:r>
            <a:r>
              <a:rPr spc="-116"/>
              <a:t>ed</a:t>
            </a:r>
          </a:p>
          <a:p>
            <a:pPr marR="245745" indent="12700">
              <a:defRPr b="1" spc="16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</a:t>
            </a:r>
            <a:r>
              <a:rPr spc="-144"/>
              <a:t>v</a:t>
            </a:r>
            <a:r>
              <a:rPr spc="-61"/>
              <a:t>er</a:t>
            </a:r>
            <a:r>
              <a:rPr spc="-77"/>
              <a:t> </a:t>
            </a:r>
            <a:r>
              <a:rPr spc="-122"/>
              <a:t>the</a:t>
            </a:r>
            <a:r>
              <a:rPr spc="-44"/>
              <a:t> </a:t>
            </a:r>
            <a:r>
              <a:rPr spc="-244"/>
              <a:t>f</a:t>
            </a:r>
            <a:r>
              <a:rPr spc="-122"/>
              <a:t>asc</a:t>
            </a:r>
            <a:r>
              <a:rPr spc="-183"/>
              <a:t>ia</a:t>
            </a:r>
            <a:r>
              <a:rPr spc="-133"/>
              <a:t>l</a:t>
            </a:r>
            <a:r>
              <a:rPr spc="-72"/>
              <a:t> cl</a:t>
            </a:r>
            <a:r>
              <a:rPr spc="-93"/>
              <a:t>o</a:t>
            </a:r>
            <a:r>
              <a:rPr spc="-44"/>
              <a:t>su</a:t>
            </a:r>
            <a:r>
              <a:rPr spc="-83"/>
              <a:t>r</a:t>
            </a:r>
            <a:r>
              <a:rPr spc="-133"/>
              <a:t>e</a:t>
            </a:r>
            <a:r>
              <a:rPr spc="-66"/>
              <a:t> </a:t>
            </a:r>
            <a:r>
              <a:rPr spc="-104"/>
              <a:t>wit</a:t>
            </a:r>
            <a:r>
              <a:rPr spc="-116"/>
              <a:t>h</a:t>
            </a:r>
            <a:r>
              <a:rPr spc="-11"/>
              <a:t> </a:t>
            </a:r>
            <a:r>
              <a:rPr spc="-22"/>
              <a:t>sk</a:t>
            </a:r>
            <a:r>
              <a:rPr spc="-11"/>
              <a:t>in  </a:t>
            </a:r>
            <a:r>
              <a:rPr spc="-55"/>
              <a:t>staples.</a:t>
            </a:r>
          </a:p>
        </p:txBody>
      </p:sp>
      <p:sp>
        <p:nvSpPr>
          <p:cNvPr id="283" name="object 6"/>
          <p:cNvSpPr txBox="1"/>
          <p:nvPr/>
        </p:nvSpPr>
        <p:spPr>
          <a:xfrm>
            <a:off x="4497303" y="3725835"/>
            <a:ext cx="2826387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>
              <a:spcBef>
                <a:spcPts val="100"/>
              </a:spcBef>
              <a:defRPr b="1" spc="-4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</a:t>
            </a:r>
            <a:r>
              <a:rPr spc="-88"/>
              <a:t>-</a:t>
            </a:r>
            <a:r>
              <a:rPr spc="-294"/>
              <a:t> </a:t>
            </a:r>
            <a:r>
              <a:rPr spc="-22"/>
              <a:t>White</a:t>
            </a:r>
            <a:r>
              <a:t> </a:t>
            </a:r>
            <a:r>
              <a:rPr spc="-38"/>
              <a:t>s</a:t>
            </a:r>
            <a:r>
              <a:rPr spc="-83"/>
              <a:t>ponges</a:t>
            </a:r>
            <a:r>
              <a:rPr spc="-77"/>
              <a:t> </a:t>
            </a:r>
            <a:r>
              <a:rPr spc="-99"/>
              <a:t>(</a:t>
            </a:r>
            <a:r>
              <a:rPr spc="-254"/>
              <a:t>f</a:t>
            </a:r>
            <a:r>
              <a:rPr spc="-161"/>
              <a:t>e</a:t>
            </a:r>
            <a:r>
              <a:rPr spc="-88"/>
              <a:t>w</a:t>
            </a:r>
            <a:r>
              <a:rPr spc="-61"/>
              <a:t>er</a:t>
            </a:r>
            <a:r>
              <a:t> </a:t>
            </a:r>
            <a:r>
              <a:rPr spc="-104"/>
              <a:t>in  </a:t>
            </a:r>
            <a:r>
              <a:rPr spc="-111"/>
              <a:t>n</a:t>
            </a:r>
            <a:r>
              <a:rPr spc="-88"/>
              <a:t>umber)</a:t>
            </a:r>
            <a:r>
              <a:rPr spc="-61"/>
              <a:t> </a:t>
            </a:r>
            <a:r>
              <a:rPr spc="-104"/>
              <a:t>a</a:t>
            </a:r>
            <a:r>
              <a:rPr spc="-122"/>
              <a:t>r</a:t>
            </a:r>
            <a:r>
              <a:rPr spc="-133"/>
              <a:t>e</a:t>
            </a:r>
            <a:r>
              <a:rPr spc="-61"/>
              <a:t> </a:t>
            </a:r>
            <a:r>
              <a:rPr spc="-155"/>
              <a:t>again</a:t>
            </a:r>
            <a:r>
              <a:rPr spc="-66"/>
              <a:t> </a:t>
            </a:r>
            <a:r>
              <a:rPr spc="-216"/>
              <a:t>a</a:t>
            </a:r>
            <a:r>
              <a:rPr spc="-122"/>
              <a:t>pplie</a:t>
            </a:r>
            <a:r>
              <a:rPr spc="-161"/>
              <a:t>d</a:t>
            </a:r>
            <a:r>
              <a:rPr spc="-300"/>
              <a:t>,</a:t>
            </a:r>
            <a:r>
              <a:rPr spc="-250"/>
              <a:t> </a:t>
            </a:r>
            <a:r>
              <a:rPr spc="-104"/>
              <a:t>and  </a:t>
            </a:r>
            <a:r>
              <a:rPr spc="-244"/>
              <a:t>f</a:t>
            </a:r>
            <a:r>
              <a:rPr spc="-122"/>
              <a:t>asc</a:t>
            </a:r>
            <a:r>
              <a:rPr spc="-183"/>
              <a:t>ia</a:t>
            </a:r>
            <a:r>
              <a:rPr spc="-133"/>
              <a:t>l</a:t>
            </a:r>
            <a:r>
              <a:rPr spc="-72"/>
              <a:t> </a:t>
            </a:r>
            <a:r>
              <a:rPr spc="-38"/>
              <a:t>r</a:t>
            </a:r>
            <a:r>
              <a:rPr spc="-133"/>
              <a:t>etent</a:t>
            </a:r>
            <a:r>
              <a:rPr spc="-77"/>
              <a:t>i</a:t>
            </a:r>
            <a:r>
              <a:rPr spc="-33"/>
              <a:t>on</a:t>
            </a:r>
            <a:r>
              <a:rPr spc="-55"/>
              <a:t> </a:t>
            </a:r>
            <a:r>
              <a:rPr spc="-72"/>
              <a:t>sutu</a:t>
            </a:r>
            <a:r>
              <a:rPr spc="-104"/>
              <a:t>r</a:t>
            </a:r>
            <a:r>
              <a:rPr spc="-88"/>
              <a:t>es</a:t>
            </a:r>
            <a:r>
              <a:t> </a:t>
            </a:r>
            <a:r>
              <a:rPr spc="-104"/>
              <a:t>a</a:t>
            </a:r>
            <a:r>
              <a:rPr spc="-126"/>
              <a:t>r</a:t>
            </a:r>
            <a:r>
              <a:rPr spc="-93"/>
              <a:t>e  </a:t>
            </a:r>
            <a:r>
              <a:rPr spc="-138"/>
              <a:t>plac</a:t>
            </a:r>
            <a:r>
              <a:rPr spc="-155"/>
              <a:t>e</a:t>
            </a:r>
            <a:r>
              <a:rPr spc="-99"/>
              <a:t>d</a:t>
            </a:r>
            <a:r>
              <a:rPr spc="-61"/>
              <a:t> </a:t>
            </a:r>
            <a:r>
              <a:rPr spc="-104"/>
              <a:t>wit</a:t>
            </a:r>
            <a:r>
              <a:rPr spc="-116"/>
              <a:t>h</a:t>
            </a:r>
            <a:r>
              <a:rPr spc="-44"/>
              <a:t> </a:t>
            </a:r>
            <a:r>
              <a:rPr spc="-126"/>
              <a:t>planned</a:t>
            </a:r>
            <a:r>
              <a:t> </a:t>
            </a:r>
            <a:r>
              <a:rPr spc="-33"/>
              <a:t>r</a:t>
            </a:r>
            <a:r>
              <a:rPr spc="-88"/>
              <a:t>eturn</a:t>
            </a:r>
            <a:r>
              <a:t> </a:t>
            </a:r>
            <a:r>
              <a:rPr spc="-44"/>
              <a:t>to  </a:t>
            </a:r>
            <a:r>
              <a:rPr spc="-122"/>
              <a:t>the</a:t>
            </a:r>
            <a:r>
              <a:rPr spc="-44"/>
              <a:t> </a:t>
            </a:r>
            <a:r>
              <a:rPr spc="282"/>
              <a:t>O</a:t>
            </a:r>
            <a:r>
              <a:rPr spc="38"/>
              <a:t>R</a:t>
            </a:r>
            <a:r>
              <a:rPr spc="-38"/>
              <a:t> </a:t>
            </a:r>
            <a:r>
              <a:rPr spc="-83"/>
              <a:t>i</a:t>
            </a:r>
            <a:r>
              <a:rPr spc="-150"/>
              <a:t>n</a:t>
            </a:r>
            <a:r>
              <a:rPr spc="-38"/>
              <a:t> </a:t>
            </a:r>
            <a:r>
              <a:rPr spc="-72"/>
              <a:t>48</a:t>
            </a:r>
            <a:r>
              <a:rPr spc="-61"/>
              <a:t> </a:t>
            </a:r>
            <a:r>
              <a:rPr spc="16"/>
              <a:t>hou</a:t>
            </a:r>
            <a:r>
              <a:rPr spc="0"/>
              <a:t>r</a:t>
            </a:r>
            <a:r>
              <a:rPr spc="-22"/>
              <a:t>s</a:t>
            </a:r>
            <a:r>
              <a:rPr spc="-3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object 2"/>
          <p:cNvSpPr txBox="1"/>
          <p:nvPr>
            <p:ph type="title"/>
          </p:nvPr>
        </p:nvSpPr>
        <p:spPr>
          <a:xfrm>
            <a:off x="672571" y="-1265057"/>
            <a:ext cx="8162619" cy="2321722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0" sz="3200"/>
            </a:pPr>
            <a:r>
              <a:t>BURN</a:t>
            </a:r>
            <a:r>
              <a:rPr spc="-200"/>
              <a:t> </a:t>
            </a:r>
            <a:r>
              <a:rPr spc="-100"/>
              <a:t>INJURY </a:t>
            </a:r>
            <a:r>
              <a:t>MANAGEMENT</a:t>
            </a:r>
          </a:p>
        </p:txBody>
      </p:sp>
      <p:sp>
        <p:nvSpPr>
          <p:cNvPr id="286" name="object 3"/>
          <p:cNvSpPr txBox="1"/>
          <p:nvPr/>
        </p:nvSpPr>
        <p:spPr>
          <a:xfrm>
            <a:off x="659205" y="1563612"/>
            <a:ext cx="6062984" cy="330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55904" marR="5080" indent="-243837">
              <a:lnSpc>
                <a:spcPct val="110000"/>
              </a:lnSpc>
              <a:spcBef>
                <a:spcPts val="1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61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Massive</a:t>
            </a:r>
            <a:r>
              <a:rPr spc="-65"/>
              <a:t> </a:t>
            </a:r>
            <a:r>
              <a:rPr spc="-75"/>
              <a:t>resuscitation</a:t>
            </a:r>
            <a:r>
              <a:rPr spc="-51"/>
              <a:t> </a:t>
            </a:r>
            <a:r>
              <a:rPr spc="-84"/>
              <a:t>of</a:t>
            </a:r>
            <a:r>
              <a:rPr spc="-32"/>
              <a:t> </a:t>
            </a:r>
            <a:r>
              <a:rPr spc="-70"/>
              <a:t>burned</a:t>
            </a:r>
            <a:r>
              <a:rPr spc="-56"/>
              <a:t> </a:t>
            </a:r>
            <a:r>
              <a:rPr spc="-98"/>
              <a:t>patients</a:t>
            </a:r>
            <a:r>
              <a:rPr spc="-56"/>
              <a:t> </a:t>
            </a:r>
            <a:r>
              <a:rPr spc="-141"/>
              <a:t>may</a:t>
            </a:r>
            <a:r>
              <a:rPr spc="-32"/>
              <a:t> </a:t>
            </a:r>
            <a:r>
              <a:rPr spc="-116"/>
              <a:t>lead</a:t>
            </a:r>
            <a:r>
              <a:rPr spc="-47"/>
              <a:t> </a:t>
            </a:r>
            <a:r>
              <a:rPr spc="-37"/>
              <a:t>to </a:t>
            </a:r>
            <a:r>
              <a:rPr spc="-116"/>
              <a:t>an</a:t>
            </a:r>
            <a:r>
              <a:rPr spc="-51"/>
              <a:t> </a:t>
            </a:r>
            <a:r>
              <a:rPr spc="-98"/>
              <a:t>abdominal </a:t>
            </a:r>
            <a:r>
              <a:rPr spc="-465"/>
              <a:t> </a:t>
            </a:r>
            <a:r>
              <a:rPr spc="-80"/>
              <a:t>compartment</a:t>
            </a:r>
            <a:r>
              <a:rPr spc="-42"/>
              <a:t> </a:t>
            </a:r>
            <a:r>
              <a:rPr spc="-80"/>
              <a:t>syndrome.</a:t>
            </a:r>
          </a:p>
          <a:p>
            <a:pPr marL="256540" indent="-243837">
              <a:spcBef>
                <a:spcPts val="12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51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Decompressive </a:t>
            </a:r>
            <a:r>
              <a:rPr b="1" spc="4"/>
              <a:t>laparotomy</a:t>
            </a:r>
            <a:r>
              <a:rPr b="1" spc="-47"/>
              <a:t> </a:t>
            </a:r>
            <a:r>
              <a:rPr spc="-70"/>
              <a:t>is</a:t>
            </a:r>
            <a:r>
              <a:rPr spc="-37"/>
              <a:t> </a:t>
            </a:r>
            <a:r>
              <a:rPr spc="-98"/>
              <a:t>the</a:t>
            </a:r>
            <a:r>
              <a:rPr spc="-42"/>
              <a:t> </a:t>
            </a:r>
            <a:r>
              <a:rPr spc="-84"/>
              <a:t>standard</a:t>
            </a:r>
            <a:r>
              <a:rPr spc="-70"/>
              <a:t> </a:t>
            </a:r>
            <a:r>
              <a:rPr spc="-84"/>
              <a:t>of</a:t>
            </a:r>
            <a:r>
              <a:rPr spc="-32"/>
              <a:t> </a:t>
            </a:r>
            <a:r>
              <a:rPr spc="-116"/>
              <a:t>care,</a:t>
            </a:r>
            <a:r>
              <a:rPr spc="-192"/>
              <a:t> </a:t>
            </a:r>
            <a:r>
              <a:rPr spc="-89"/>
              <a:t>but</a:t>
            </a:r>
            <a:r>
              <a:rPr spc="-47"/>
              <a:t> </a:t>
            </a:r>
            <a:r>
              <a:rPr spc="-107"/>
              <a:t>it</a:t>
            </a:r>
            <a:r>
              <a:rPr spc="-37"/>
              <a:t> </a:t>
            </a:r>
            <a:r>
              <a:rPr spc="-70"/>
              <a:t>carries</a:t>
            </a:r>
          </a:p>
          <a:p>
            <a:pPr indent="271145">
              <a:spcBef>
                <a:spcPts val="200"/>
              </a:spcBef>
              <a:defRPr b="1" spc="28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po</a:t>
            </a:r>
            <a:r>
              <a:rPr spc="18"/>
              <a:t>o</a:t>
            </a:r>
            <a:r>
              <a:rPr spc="32"/>
              <a:t>r</a:t>
            </a:r>
            <a:r>
              <a:rPr spc="-37"/>
              <a:t> </a:t>
            </a:r>
            <a:r>
              <a:rPr spc="18"/>
              <a:t>p</a:t>
            </a:r>
            <a:r>
              <a:rPr spc="-28"/>
              <a:t>r</a:t>
            </a:r>
            <a:r>
              <a:rPr spc="18"/>
              <a:t>o</a:t>
            </a:r>
            <a:r>
              <a:rPr spc="4"/>
              <a:t>gnosis</a:t>
            </a:r>
            <a:r>
              <a:rPr spc="-51"/>
              <a:t> </a:t>
            </a:r>
            <a:r>
              <a:rPr b="0" spc="-65"/>
              <a:t>i</a:t>
            </a:r>
            <a:r>
              <a:rPr b="0" spc="-116"/>
              <a:t>n</a:t>
            </a:r>
            <a:r>
              <a:rPr b="0" spc="-37"/>
              <a:t> </a:t>
            </a:r>
            <a:r>
              <a:rPr b="0" spc="-56"/>
              <a:t>burn</a:t>
            </a:r>
            <a:r>
              <a:rPr b="0" spc="-47"/>
              <a:t> </a:t>
            </a:r>
            <a:r>
              <a:rPr b="0" spc="-112"/>
              <a:t>patients.</a:t>
            </a:r>
          </a:p>
          <a:p>
            <a:pPr marL="255904" marR="46990" indent="-243837">
              <a:lnSpc>
                <a:spcPct val="11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-9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Adjunctive </a:t>
            </a:r>
            <a:r>
              <a:rPr spc="4"/>
              <a:t>measures </a:t>
            </a:r>
            <a:r>
              <a:rPr b="0" spc="-61"/>
              <a:t>should </a:t>
            </a:r>
            <a:r>
              <a:rPr b="0" spc="-98"/>
              <a:t>be </a:t>
            </a:r>
            <a:r>
              <a:rPr b="0" spc="-107"/>
              <a:t>initiated </a:t>
            </a:r>
            <a:r>
              <a:rPr spc="-28"/>
              <a:t>before </a:t>
            </a:r>
            <a:r>
              <a:rPr spc="9"/>
              <a:t>resorting </a:t>
            </a:r>
            <a:r>
              <a:rPr spc="28"/>
              <a:t>to </a:t>
            </a:r>
            <a:r>
              <a:rPr spc="-469"/>
              <a:t> </a:t>
            </a:r>
            <a:r>
              <a:rPr spc="-4"/>
              <a:t>decompressive</a:t>
            </a:r>
            <a:r>
              <a:rPr spc="-70"/>
              <a:t> </a:t>
            </a:r>
            <a:r>
              <a:rPr spc="-18"/>
              <a:t>laparotomy</a:t>
            </a:r>
            <a:r>
              <a:rPr b="0" spc="-18"/>
              <a:t>,</a:t>
            </a:r>
            <a:r>
              <a:rPr b="0" spc="-202"/>
              <a:t> </a:t>
            </a:r>
            <a:r>
              <a:rPr b="0" spc="-103"/>
              <a:t>and</a:t>
            </a:r>
            <a:r>
              <a:rPr b="0" spc="-56"/>
              <a:t> </a:t>
            </a:r>
            <a:r>
              <a:rPr b="0" spc="-84"/>
              <a:t>these</a:t>
            </a:r>
            <a:r>
              <a:rPr b="0" spc="-56"/>
              <a:t> </a:t>
            </a:r>
            <a:r>
              <a:rPr b="0" spc="-112"/>
              <a:t>include;</a:t>
            </a:r>
          </a:p>
          <a:p>
            <a:pPr indent="434340">
              <a:spcBef>
                <a:spcPts val="1200"/>
              </a:spcBef>
              <a:defRPr spc="-7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</a:t>
            </a:r>
            <a:r>
              <a:rPr spc="-103"/>
              <a:t>m</a:t>
            </a:r>
            <a:r>
              <a:rPr spc="-80"/>
              <a:t>ini</a:t>
            </a:r>
            <a:r>
              <a:rPr spc="-169"/>
              <a:t>m</a:t>
            </a:r>
            <a:r>
              <a:rPr spc="-98"/>
              <a:t>izin</a:t>
            </a:r>
            <a:r>
              <a:rPr spc="-122"/>
              <a:t>g</a:t>
            </a:r>
            <a:r>
              <a:rPr spc="-23"/>
              <a:t> </a:t>
            </a:r>
            <a:r>
              <a:rPr spc="-94"/>
              <a:t>gi</a:t>
            </a:r>
            <a:r>
              <a:rPr spc="-155"/>
              <a:t>v</a:t>
            </a:r>
            <a:r>
              <a:rPr spc="-89"/>
              <a:t>en</a:t>
            </a:r>
            <a:r>
              <a:rPr spc="-42"/>
              <a:t> </a:t>
            </a:r>
            <a:r>
              <a:rPr spc="-188"/>
              <a:t>f</a:t>
            </a:r>
            <a:r>
              <a:rPr spc="-98"/>
              <a:t>luid</a:t>
            </a:r>
          </a:p>
          <a:p>
            <a:pPr indent="434340">
              <a:spcBef>
                <a:spcPts val="1200"/>
              </a:spcBef>
              <a:defRPr spc="-7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</a:t>
            </a:r>
            <a:r>
              <a:rPr spc="-103"/>
              <a:t>per</a:t>
            </a:r>
            <a:r>
              <a:rPr spc="-84"/>
              <a:t>f</a:t>
            </a:r>
            <a:r>
              <a:rPr spc="18"/>
              <a:t>o</a:t>
            </a:r>
            <a:r>
              <a:rPr spc="4"/>
              <a:t>r</a:t>
            </a:r>
            <a:r>
              <a:rPr spc="-103"/>
              <a:t>m</a:t>
            </a:r>
            <a:r>
              <a:rPr spc="-98"/>
              <a:t>in</a:t>
            </a:r>
            <a:r>
              <a:rPr spc="-112"/>
              <a:t>g</a:t>
            </a:r>
            <a:r>
              <a:rPr spc="-37"/>
              <a:t> </a:t>
            </a:r>
            <a:r>
              <a:rPr spc="-112"/>
              <a:t>t</a:t>
            </a:r>
            <a:r>
              <a:rPr spc="18"/>
              <a:t>o</a:t>
            </a:r>
            <a:r>
              <a:rPr spc="4"/>
              <a:t>r</a:t>
            </a:r>
            <a:r>
              <a:rPr spc="-4"/>
              <a:t>so</a:t>
            </a:r>
            <a:r>
              <a:rPr spc="-42"/>
              <a:t> </a:t>
            </a:r>
            <a:r>
              <a:rPr spc="-94"/>
              <a:t>escha</a:t>
            </a:r>
            <a:r>
              <a:rPr spc="-42"/>
              <a:t>r</a:t>
            </a:r>
            <a:r>
              <a:rPr spc="-47"/>
              <a:t>o</a:t>
            </a:r>
            <a:r>
              <a:rPr spc="-42"/>
              <a:t>t</a:t>
            </a:r>
            <a:r>
              <a:rPr spc="-28"/>
              <a:t>o</a:t>
            </a:r>
            <a:r>
              <a:rPr spc="-51"/>
              <a:t>m</a:t>
            </a:r>
            <a:r>
              <a:rPr spc="-84"/>
              <a:t>ies</a:t>
            </a:r>
          </a:p>
          <a:p>
            <a:pPr indent="434340">
              <a:spcBef>
                <a:spcPts val="1200"/>
              </a:spcBef>
              <a:defRPr spc="-7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</a:t>
            </a:r>
            <a:r>
              <a:rPr spc="-94"/>
              <a:t>de</a:t>
            </a:r>
            <a:r>
              <a:rPr spc="-47"/>
              <a:t>c</a:t>
            </a:r>
            <a:r>
              <a:rPr spc="-80"/>
              <a:t>r</a:t>
            </a:r>
            <a:r>
              <a:rPr spc="-107"/>
              <a:t>ea</a:t>
            </a:r>
            <a:r>
              <a:rPr spc="-75"/>
              <a:t>s</a:t>
            </a:r>
            <a:r>
              <a:rPr spc="-98"/>
              <a:t>in</a:t>
            </a:r>
            <a:r>
              <a:rPr spc="-112"/>
              <a:t>g</a:t>
            </a:r>
            <a:r>
              <a:rPr spc="-51"/>
              <a:t> </a:t>
            </a:r>
            <a:r>
              <a:rPr spc="-80"/>
              <a:t>ti</a:t>
            </a:r>
            <a:r>
              <a:rPr spc="-141"/>
              <a:t>dal</a:t>
            </a:r>
            <a:r>
              <a:rPr spc="-37"/>
              <a:t> </a:t>
            </a:r>
            <a:r>
              <a:rPr spc="-127"/>
              <a:t>v</a:t>
            </a:r>
            <a:r>
              <a:rPr spc="-61"/>
              <a:t>o</a:t>
            </a:r>
            <a:r>
              <a:rPr spc="-42"/>
              <a:t>l</a:t>
            </a:r>
            <a:r>
              <a:rPr spc="-65"/>
              <a:t>u</a:t>
            </a:r>
            <a:r>
              <a:rPr spc="-112"/>
              <a:t>m</a:t>
            </a:r>
            <a:r>
              <a:t>es</a:t>
            </a:r>
            <a:r>
              <a:rPr spc="-28"/>
              <a:t> </a:t>
            </a:r>
            <a:r>
              <a:rPr spc="-47"/>
              <a:t>(</a:t>
            </a:r>
            <a:r>
              <a:rPr spc="-56"/>
              <a:t>L</a:t>
            </a:r>
            <a:r>
              <a:rPr spc="4"/>
              <a:t>o</a:t>
            </a:r>
            <a:r>
              <a:rPr spc="-37"/>
              <a:t>w</a:t>
            </a:r>
            <a:r>
              <a:rPr spc="-249"/>
              <a:t> </a:t>
            </a:r>
            <a:r>
              <a:rPr spc="-84"/>
              <a:t>Tidal</a:t>
            </a:r>
            <a:r>
              <a:rPr spc="-282"/>
              <a:t> </a:t>
            </a:r>
            <a:r>
              <a:rPr spc="-131"/>
              <a:t>V</a:t>
            </a:r>
            <a:r>
              <a:rPr spc="-61"/>
              <a:t>o</a:t>
            </a:r>
            <a:r>
              <a:rPr spc="-42"/>
              <a:t>l</a:t>
            </a:r>
            <a:r>
              <a:rPr spc="-65"/>
              <a:t>u</a:t>
            </a:r>
            <a:r>
              <a:rPr spc="-112"/>
              <a:t>m</a:t>
            </a:r>
            <a:r>
              <a:rPr spc="-107"/>
              <a:t>e</a:t>
            </a:r>
            <a:r>
              <a:rPr spc="-282"/>
              <a:t> </a:t>
            </a:r>
            <a:r>
              <a:rPr spc="-131"/>
              <a:t>V</a:t>
            </a:r>
            <a:r>
              <a:rPr spc="-107"/>
              <a:t>enti</a:t>
            </a:r>
            <a:r>
              <a:rPr spc="-84"/>
              <a:t>l</a:t>
            </a:r>
            <a:r>
              <a:rPr spc="-80"/>
              <a:t>ation)</a:t>
            </a:r>
          </a:p>
          <a:p>
            <a:pPr indent="434340">
              <a:spcBef>
                <a:spcPts val="1200"/>
              </a:spcBef>
              <a:defRPr spc="-70"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</a:t>
            </a:r>
            <a:r>
              <a:rPr spc="-80"/>
              <a:t>che</a:t>
            </a:r>
            <a:r>
              <a:rPr spc="-136"/>
              <a:t>mica</a:t>
            </a:r>
            <a:r>
              <a:rPr spc="-89"/>
              <a:t>l</a:t>
            </a:r>
            <a:r>
              <a:rPr spc="-32"/>
              <a:t> </a:t>
            </a:r>
            <a:r>
              <a:rPr spc="-98"/>
              <a:t>para</a:t>
            </a:r>
            <a:r>
              <a:rPr spc="-136"/>
              <a:t>l</a:t>
            </a:r>
            <a:r>
              <a:rPr spc="-65"/>
              <a:t>ysis</a:t>
            </a:r>
            <a:r>
              <a:rPr spc="-51"/>
              <a:t> </a:t>
            </a:r>
            <a:r>
              <a:t>(neu</a:t>
            </a:r>
            <a:r>
              <a:rPr spc="-98"/>
              <a:t>r</a:t>
            </a:r>
            <a:r>
              <a:rPr spc="28"/>
              <a:t>o</a:t>
            </a:r>
            <a:r>
              <a:t>-</a:t>
            </a:r>
            <a:r>
              <a:rPr spc="-112"/>
              <a:t>m</a:t>
            </a:r>
            <a:r>
              <a:rPr spc="-80"/>
              <a:t>uscular</a:t>
            </a:r>
            <a:r>
              <a:rPr spc="-37"/>
              <a:t> </a:t>
            </a:r>
            <a:r>
              <a:rPr spc="-56"/>
              <a:t>bl</a:t>
            </a:r>
            <a:r>
              <a:rPr spc="-89"/>
              <a:t>ockade)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object 2"/>
          <p:cNvSpPr txBox="1"/>
          <p:nvPr>
            <p:ph type="title"/>
          </p:nvPr>
        </p:nvSpPr>
        <p:spPr>
          <a:xfrm>
            <a:off x="701219" y="-1245957"/>
            <a:ext cx="8162619" cy="232172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0" sz="3200"/>
            </a:lvl1pPr>
          </a:lstStyle>
          <a:p>
            <a:pPr/>
            <a:r>
              <a:t>PROGNOSIS</a:t>
            </a:r>
          </a:p>
        </p:txBody>
      </p:sp>
      <p:sp>
        <p:nvSpPr>
          <p:cNvPr id="289" name="object 3"/>
          <p:cNvSpPr txBox="1"/>
          <p:nvPr/>
        </p:nvSpPr>
        <p:spPr>
          <a:xfrm>
            <a:off x="372820" y="1590038"/>
            <a:ext cx="6490974" cy="367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00565" indent="-287863">
              <a:spcBef>
                <a:spcPts val="5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b="1" spc="3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Abdominal</a:t>
            </a:r>
            <a:r>
              <a:rPr spc="-38"/>
              <a:t> </a:t>
            </a:r>
            <a:r>
              <a:t>compartment</a:t>
            </a:r>
            <a:r>
              <a:rPr spc="-77"/>
              <a:t> </a:t>
            </a:r>
            <a:r>
              <a:rPr spc="11"/>
              <a:t>syndrome</a:t>
            </a:r>
            <a:r>
              <a:rPr spc="-22"/>
              <a:t> </a:t>
            </a:r>
            <a:r>
              <a:rPr b="0" spc="-88"/>
              <a:t>is</a:t>
            </a:r>
            <a:r>
              <a:rPr b="0" spc="-55"/>
              <a:t> </a:t>
            </a:r>
            <a:r>
              <a:rPr b="0" spc="-199"/>
              <a:t>a</a:t>
            </a:r>
            <a:r>
              <a:rPr b="0" spc="-44"/>
              <a:t> </a:t>
            </a:r>
            <a:r>
              <a:rPr b="0" spc="-183"/>
              <a:t>fatal</a:t>
            </a:r>
            <a:r>
              <a:rPr b="0" spc="-72"/>
              <a:t> </a:t>
            </a:r>
            <a:r>
              <a:rPr b="0" spc="-116"/>
              <a:t>complication,</a:t>
            </a:r>
            <a:r>
              <a:rPr b="0" spc="-266"/>
              <a:t> </a:t>
            </a:r>
            <a:r>
              <a:rPr b="0" spc="-150"/>
              <a:t>If</a:t>
            </a:r>
          </a:p>
          <a:p>
            <a:pPr indent="271145">
              <a:spcBef>
                <a:spcPts val="400"/>
              </a:spcBef>
              <a:defRPr spc="-116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</a:t>
            </a:r>
            <a:r>
              <a:rPr spc="-155"/>
              <a:t>t</a:t>
            </a:r>
            <a:r>
              <a:rPr spc="-44"/>
              <a:t> </a:t>
            </a:r>
            <a:r>
              <a:rPr spc="-77"/>
              <a:t>i</a:t>
            </a:r>
            <a:r>
              <a:rPr spc="-104"/>
              <a:t>s</a:t>
            </a:r>
            <a:r>
              <a:rPr spc="-49"/>
              <a:t> </a:t>
            </a:r>
            <a:r>
              <a:rPr spc="-187"/>
              <a:t>le</a:t>
            </a:r>
            <a:r>
              <a:rPr spc="-161"/>
              <a:t>f</a:t>
            </a:r>
            <a:r>
              <a:rPr spc="-126"/>
              <a:t>t</a:t>
            </a:r>
            <a:r>
              <a:rPr spc="-49"/>
              <a:t> </a:t>
            </a:r>
            <a:r>
              <a:rPr spc="-83"/>
              <a:t>unt</a:t>
            </a:r>
            <a:r>
              <a:rPr spc="-111"/>
              <a:t>r</a:t>
            </a:r>
            <a:r>
              <a:rPr spc="-138"/>
              <a:t>eated</a:t>
            </a:r>
            <a:r>
              <a:rPr spc="-61"/>
              <a:t> </a:t>
            </a:r>
            <a:r>
              <a:rPr spc="22"/>
              <a:t>or</a:t>
            </a:r>
            <a:r>
              <a:rPr spc="-61"/>
              <a:t> </a:t>
            </a:r>
            <a:r>
              <a:t>wa</a:t>
            </a:r>
            <a:r>
              <a:rPr spc="-72"/>
              <a:t>s</a:t>
            </a:r>
            <a:r>
              <a:rPr spc="-38"/>
              <a:t> </a:t>
            </a:r>
            <a:r>
              <a:rPr spc="-104"/>
              <a:t>d</a:t>
            </a:r>
            <a:r>
              <a:rPr spc="-150"/>
              <a:t>el</a:t>
            </a:r>
            <a:r>
              <a:rPr spc="-266"/>
              <a:t>a</a:t>
            </a:r>
            <a:r>
              <a:rPr spc="-150"/>
              <a:t>y</a:t>
            </a:r>
            <a:r>
              <a:t>ed</a:t>
            </a:r>
            <a:r>
              <a:rPr spc="-61"/>
              <a:t> </a:t>
            </a:r>
            <a:r>
              <a:rPr spc="-83"/>
              <a:t>i</a:t>
            </a:r>
            <a:r>
              <a:rPr spc="-150"/>
              <a:t>n</a:t>
            </a:r>
            <a:r>
              <a:rPr spc="-44"/>
              <a:t> </a:t>
            </a:r>
            <a:r>
              <a:rPr spc="-61"/>
              <a:t>t</a:t>
            </a:r>
            <a:r>
              <a:rPr spc="-99"/>
              <a:t>r</a:t>
            </a:r>
            <a:r>
              <a:rPr spc="-144"/>
              <a:t>eatm</a:t>
            </a:r>
            <a:r>
              <a:rPr spc="-166"/>
              <a:t>ent.</a:t>
            </a:r>
          </a:p>
          <a:p>
            <a:pPr marL="300565" indent="-287863">
              <a:spcBef>
                <a:spcPts val="14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44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Risk</a:t>
            </a:r>
            <a:r>
              <a:rPr spc="-49"/>
              <a:t> </a:t>
            </a:r>
            <a:r>
              <a:rPr spc="-99"/>
              <a:t>factors</a:t>
            </a:r>
            <a:r>
              <a:rPr spc="-77"/>
              <a:t> </a:t>
            </a:r>
            <a:r>
              <a:rPr spc="-72"/>
              <a:t>for</a:t>
            </a:r>
            <a:r>
              <a:rPr spc="-66"/>
              <a:t> </a:t>
            </a:r>
            <a:r>
              <a:rPr spc="-99"/>
              <a:t>mortality</a:t>
            </a:r>
            <a:r>
              <a:rPr spc="-55"/>
              <a:t> </a:t>
            </a:r>
            <a:r>
              <a:rPr spc="-122"/>
              <a:t>include</a:t>
            </a:r>
            <a:r>
              <a:t> </a:t>
            </a:r>
            <a:r>
              <a:rPr spc="-199"/>
              <a:t>a</a:t>
            </a:r>
            <a:r>
              <a:rPr spc="-49"/>
              <a:t> </a:t>
            </a:r>
            <a:r>
              <a:rPr spc="-61"/>
              <a:t>history</a:t>
            </a:r>
            <a:r>
              <a:rPr spc="-49"/>
              <a:t> </a:t>
            </a:r>
            <a:r>
              <a:rPr spc="-104"/>
              <a:t>of</a:t>
            </a:r>
            <a:r>
              <a:rPr spc="-22"/>
              <a:t> </a:t>
            </a:r>
            <a:r>
              <a:rPr b="1" spc="-22"/>
              <a:t>diabetes</a:t>
            </a:r>
            <a:r>
              <a:rPr b="1" spc="-77"/>
              <a:t> </a:t>
            </a:r>
            <a:r>
              <a:rPr spc="-133"/>
              <a:t>and</a:t>
            </a:r>
            <a:r>
              <a:rPr spc="-66"/>
              <a:t> </a:t>
            </a:r>
            <a:r>
              <a:rPr spc="-122"/>
              <a:t>the</a:t>
            </a:r>
          </a:p>
          <a:p>
            <a:pPr indent="271145">
              <a:spcBef>
                <a:spcPts val="400"/>
              </a:spcBef>
              <a:defRPr b="1" spc="-16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transfusion</a:t>
            </a:r>
            <a:r>
              <a:rPr spc="-49"/>
              <a:t> </a:t>
            </a:r>
            <a:r>
              <a:rPr spc="-44"/>
              <a:t>of </a:t>
            </a:r>
            <a:r>
              <a:rPr spc="-4"/>
              <a:t>a</a:t>
            </a:r>
            <a:r>
              <a:rPr spc="-66"/>
              <a:t> </a:t>
            </a:r>
            <a:r>
              <a:rPr spc="-11"/>
              <a:t>high</a:t>
            </a:r>
            <a:r>
              <a:rPr spc="-33"/>
              <a:t> </a:t>
            </a:r>
            <a:r>
              <a:rPr spc="0"/>
              <a:t>volumes</a:t>
            </a:r>
            <a:r>
              <a:rPr spc="-49"/>
              <a:t> </a:t>
            </a:r>
            <a:r>
              <a:rPr spc="-44"/>
              <a:t>of</a:t>
            </a:r>
            <a:r>
              <a:rPr spc="-49"/>
              <a:t> </a:t>
            </a:r>
            <a:r>
              <a:rPr spc="4"/>
              <a:t>blood</a:t>
            </a:r>
            <a:r>
              <a:rPr spc="-33"/>
              <a:t> </a:t>
            </a:r>
            <a:r>
              <a:rPr spc="-38"/>
              <a:t>products</a:t>
            </a:r>
            <a:r>
              <a:rPr b="0" spc="-38"/>
              <a:t>.</a:t>
            </a:r>
          </a:p>
          <a:p>
            <a:pPr marL="299929" marR="5080" indent="-287863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tabLst>
                <a:tab pos="266700" algn="l"/>
                <a:tab pos="266700" algn="l"/>
              </a:tabLst>
              <a:defRPr spc="-77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Many</a:t>
            </a:r>
            <a:r>
              <a:rPr spc="-66"/>
              <a:t> </a:t>
            </a:r>
            <a:r>
              <a:rPr spc="-55"/>
              <a:t>reports</a:t>
            </a:r>
            <a:r>
              <a:rPr spc="-44"/>
              <a:t> </a:t>
            </a:r>
            <a:r>
              <a:rPr spc="-126"/>
              <a:t>state</a:t>
            </a:r>
            <a:r>
              <a:rPr spc="-55"/>
              <a:t> </a:t>
            </a:r>
            <a:r>
              <a:rPr spc="-138"/>
              <a:t>that</a:t>
            </a:r>
            <a:r>
              <a:rPr spc="-49"/>
              <a:t> </a:t>
            </a:r>
            <a:r>
              <a:rPr spc="-133"/>
              <a:t>even</a:t>
            </a:r>
            <a:r>
              <a:rPr spc="-49"/>
              <a:t> </a:t>
            </a:r>
            <a:r>
              <a:rPr spc="-104"/>
              <a:t>with</a:t>
            </a:r>
            <a:r>
              <a:rPr spc="-44"/>
              <a:t> </a:t>
            </a:r>
            <a:r>
              <a:rPr spc="-138"/>
              <a:t>treatment,</a:t>
            </a:r>
            <a:r>
              <a:rPr spc="-250"/>
              <a:t> </a:t>
            </a:r>
            <a:r>
              <a:rPr spc="-104"/>
              <a:t>multiorgan</a:t>
            </a:r>
            <a:r>
              <a:rPr spc="-61"/>
              <a:t> </a:t>
            </a:r>
            <a:r>
              <a:rPr spc="-144"/>
              <a:t>failure</a:t>
            </a:r>
            <a:r>
              <a:rPr spc="-49"/>
              <a:t> </a:t>
            </a:r>
            <a:r>
              <a:rPr spc="-138"/>
              <a:t>can </a:t>
            </a:r>
            <a:r>
              <a:rPr spc="-588"/>
              <a:t> </a:t>
            </a:r>
            <a:r>
              <a:rPr spc="-155"/>
              <a:t>delay</a:t>
            </a:r>
            <a:r>
              <a:rPr spc="-49"/>
              <a:t> </a:t>
            </a:r>
            <a:r>
              <a:t>recovery</a:t>
            </a:r>
            <a:r>
              <a:rPr spc="-66"/>
              <a:t> </a:t>
            </a:r>
            <a:r>
              <a:rPr spc="-72"/>
              <a:t>for</a:t>
            </a:r>
            <a:r>
              <a:rPr spc="-61"/>
              <a:t> </a:t>
            </a:r>
            <a:r>
              <a:rPr spc="-93"/>
              <a:t>weeks</a:t>
            </a:r>
            <a:r>
              <a:rPr spc="-44"/>
              <a:t> </a:t>
            </a:r>
            <a:r>
              <a:rPr spc="22"/>
              <a:t>or</a:t>
            </a:r>
            <a:r>
              <a:rPr spc="-61"/>
              <a:t> </a:t>
            </a:r>
            <a:r>
              <a:rPr spc="-83"/>
              <a:t>months.These</a:t>
            </a:r>
            <a:r>
              <a:rPr spc="-66"/>
              <a:t> </a:t>
            </a:r>
            <a:r>
              <a:rPr spc="-122"/>
              <a:t>patients</a:t>
            </a:r>
            <a:r>
              <a:rPr spc="-55"/>
              <a:t> </a:t>
            </a:r>
            <a:r>
              <a:rPr spc="-122"/>
              <a:t>are</a:t>
            </a:r>
            <a:r>
              <a:rPr spc="-49"/>
              <a:t> </a:t>
            </a:r>
            <a:r>
              <a:rPr spc="-122"/>
              <a:t>usually </a:t>
            </a:r>
            <a:r>
              <a:rPr spc="-116"/>
              <a:t> </a:t>
            </a:r>
            <a:r>
              <a:rPr spc="-111"/>
              <a:t>characterized </a:t>
            </a:r>
            <a:r>
              <a:rPr spc="-177"/>
              <a:t>by; </a:t>
            </a:r>
            <a:r>
              <a:rPr spc="-199"/>
              <a:t>a</a:t>
            </a:r>
            <a:r>
              <a:rPr spc="-194"/>
              <a:t> </a:t>
            </a:r>
            <a:r>
              <a:rPr b="1" spc="-4"/>
              <a:t>prolonged </a:t>
            </a:r>
            <a:r>
              <a:rPr b="1" spc="-33"/>
              <a:t>need </a:t>
            </a:r>
            <a:r>
              <a:rPr b="1" spc="-22"/>
              <a:t>for </a:t>
            </a:r>
            <a:r>
              <a:rPr b="1" spc="-4"/>
              <a:t>mechanical </a:t>
            </a:r>
            <a:r>
              <a:rPr b="1" spc="0"/>
              <a:t> </a:t>
            </a:r>
            <a:r>
              <a:rPr b="1" spc="-44"/>
              <a:t>ventilation</a:t>
            </a:r>
            <a:r>
              <a:rPr spc="-44"/>
              <a:t>,</a:t>
            </a:r>
            <a:r>
              <a:rPr spc="-272"/>
              <a:t> </a:t>
            </a:r>
            <a:r>
              <a:rPr b="1" spc="-33"/>
              <a:t>need</a:t>
            </a:r>
            <a:r>
              <a:rPr b="1" spc="-49"/>
              <a:t> </a:t>
            </a:r>
            <a:r>
              <a:rPr b="1" spc="-22"/>
              <a:t>for</a:t>
            </a:r>
            <a:r>
              <a:rPr b="1" spc="-38"/>
              <a:t> </a:t>
            </a:r>
            <a:r>
              <a:rPr b="1" spc="-61"/>
              <a:t>dialysis</a:t>
            </a:r>
            <a:r>
              <a:rPr spc="-61"/>
              <a:t>,</a:t>
            </a:r>
            <a:r>
              <a:rPr spc="-272"/>
              <a:t> </a:t>
            </a:r>
            <a:r>
              <a:rPr spc="-133"/>
              <a:t>and</a:t>
            </a:r>
            <a:r>
              <a:rPr spc="-61"/>
              <a:t> </a:t>
            </a:r>
            <a:r>
              <a:rPr b="1" spc="-4"/>
              <a:t>prolonged</a:t>
            </a:r>
            <a:r>
              <a:rPr b="1" spc="-11"/>
              <a:t> </a:t>
            </a:r>
            <a:r>
              <a:rPr b="1" spc="-16"/>
              <a:t>hospital</a:t>
            </a:r>
            <a:r>
              <a:rPr b="1" spc="-44"/>
              <a:t> </a:t>
            </a:r>
            <a:r>
              <a:rPr b="1" spc="-72"/>
              <a:t>stays</a:t>
            </a:r>
            <a:r>
              <a:rPr spc="-72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object 2"/>
          <p:cNvGrpSpPr/>
          <p:nvPr/>
        </p:nvGrpSpPr>
        <p:grpSpPr>
          <a:xfrm>
            <a:off x="2891025" y="3047999"/>
            <a:ext cx="3256032" cy="486923"/>
            <a:chOff x="0" y="0"/>
            <a:chExt cx="3256031" cy="486921"/>
          </a:xfrm>
        </p:grpSpPr>
        <p:pic>
          <p:nvPicPr>
            <p:cNvPr id="291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10" y="6985"/>
              <a:ext cx="3242825" cy="473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09851" y="205231"/>
              <a:ext cx="156213" cy="222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object 5" descr="object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8601" y="315341"/>
              <a:ext cx="99317" cy="112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8" name="object 6"/>
            <p:cNvGrpSpPr/>
            <p:nvPr/>
          </p:nvGrpSpPr>
          <p:grpSpPr>
            <a:xfrm>
              <a:off x="903858" y="152017"/>
              <a:ext cx="2346079" cy="328812"/>
              <a:chOff x="0" y="-1"/>
              <a:chExt cx="2346077" cy="328811"/>
            </a:xfrm>
          </p:grpSpPr>
          <p:sp>
            <p:nvSpPr>
              <p:cNvPr id="294" name="Shape"/>
              <p:cNvSpPr/>
              <p:nvPr/>
            </p:nvSpPr>
            <p:spPr>
              <a:xfrm>
                <a:off x="2028575" y="6730"/>
                <a:ext cx="317503" cy="322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6774" y="0"/>
                    </a:lnTo>
                    <a:lnTo>
                      <a:pt x="6774" y="13100"/>
                    </a:lnTo>
                    <a:lnTo>
                      <a:pt x="6985" y="14866"/>
                    </a:lnTo>
                    <a:lnTo>
                      <a:pt x="7618" y="16128"/>
                    </a:lnTo>
                    <a:lnTo>
                      <a:pt x="8676" y="16885"/>
                    </a:lnTo>
                    <a:lnTo>
                      <a:pt x="10161" y="17137"/>
                    </a:lnTo>
                    <a:lnTo>
                      <a:pt x="11084" y="17044"/>
                    </a:lnTo>
                    <a:lnTo>
                      <a:pt x="13435" y="15663"/>
                    </a:lnTo>
                    <a:lnTo>
                      <a:pt x="14792" y="13500"/>
                    </a:lnTo>
                    <a:lnTo>
                      <a:pt x="14792" y="0"/>
                    </a:lnTo>
                    <a:lnTo>
                      <a:pt x="21600" y="0"/>
                    </a:lnTo>
                    <a:lnTo>
                      <a:pt x="21600" y="21200"/>
                    </a:lnTo>
                    <a:lnTo>
                      <a:pt x="14835" y="21200"/>
                    </a:lnTo>
                    <a:lnTo>
                      <a:pt x="14835" y="18168"/>
                    </a:lnTo>
                    <a:lnTo>
                      <a:pt x="13283" y="19670"/>
                    </a:lnTo>
                    <a:lnTo>
                      <a:pt x="11608" y="20743"/>
                    </a:lnTo>
                    <a:lnTo>
                      <a:pt x="9810" y="21386"/>
                    </a:lnTo>
                    <a:lnTo>
                      <a:pt x="7888" y="21600"/>
                    </a:lnTo>
                    <a:lnTo>
                      <a:pt x="6215" y="21467"/>
                    </a:lnTo>
                    <a:lnTo>
                      <a:pt x="3367" y="20403"/>
                    </a:lnTo>
                    <a:lnTo>
                      <a:pt x="1236" y="18302"/>
                    </a:lnTo>
                    <a:lnTo>
                      <a:pt x="138" y="15347"/>
                    </a:lnTo>
                    <a:lnTo>
                      <a:pt x="0" y="1356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64119F"/>
                </a:solidFill>
                <a:prstDash val="solid"/>
                <a:round/>
              </a:ln>
              <a:effectLst/>
            </p:spPr>
            <p:txBody>
              <a:bodyPr wrap="square" lIns="35716" tIns="35716" rIns="35716" bIns="35716" numCol="1" anchor="ctr">
                <a:noAutofit/>
              </a:bodyPr>
              <a:lstStyle/>
              <a:p>
                <a:pPr algn="ctr" defTabSz="410763">
                  <a:lnSpc>
                    <a:spcPct val="100000"/>
                  </a:lnSpc>
                  <a:spcBef>
                    <a:spcPts val="0"/>
                  </a:spcBef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" name="Shape"/>
              <p:cNvSpPr/>
              <p:nvPr/>
            </p:nvSpPr>
            <p:spPr>
              <a:xfrm>
                <a:off x="1606043" y="-2"/>
                <a:ext cx="356622" cy="32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31" y="0"/>
                    </a:moveTo>
                    <a:lnTo>
                      <a:pt x="14989" y="714"/>
                    </a:lnTo>
                    <a:lnTo>
                      <a:pt x="18461" y="2862"/>
                    </a:lnTo>
                    <a:lnTo>
                      <a:pt x="20815" y="6286"/>
                    </a:lnTo>
                    <a:lnTo>
                      <a:pt x="21600" y="10838"/>
                    </a:lnTo>
                    <a:lnTo>
                      <a:pt x="21401" y="13258"/>
                    </a:lnTo>
                    <a:lnTo>
                      <a:pt x="19809" y="17228"/>
                    </a:lnTo>
                    <a:lnTo>
                      <a:pt x="16747" y="20016"/>
                    </a:lnTo>
                    <a:lnTo>
                      <a:pt x="12954" y="21425"/>
                    </a:lnTo>
                    <a:lnTo>
                      <a:pt x="10831" y="21600"/>
                    </a:lnTo>
                    <a:lnTo>
                      <a:pt x="8552" y="21412"/>
                    </a:lnTo>
                    <a:lnTo>
                      <a:pt x="4652" y="19911"/>
                    </a:lnTo>
                    <a:lnTo>
                      <a:pt x="1704" y="16982"/>
                    </a:lnTo>
                    <a:lnTo>
                      <a:pt x="189" y="13078"/>
                    </a:lnTo>
                    <a:lnTo>
                      <a:pt x="0" y="10787"/>
                    </a:lnTo>
                    <a:lnTo>
                      <a:pt x="193" y="8466"/>
                    </a:lnTo>
                    <a:lnTo>
                      <a:pt x="1739" y="4547"/>
                    </a:lnTo>
                    <a:lnTo>
                      <a:pt x="4735" y="1661"/>
                    </a:lnTo>
                    <a:lnTo>
                      <a:pt x="8604" y="185"/>
                    </a:lnTo>
                    <a:lnTo>
                      <a:pt x="10831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64119F"/>
                </a:solidFill>
                <a:prstDash val="solid"/>
                <a:round/>
              </a:ln>
              <a:effectLst/>
            </p:spPr>
            <p:txBody>
              <a:bodyPr wrap="square" lIns="35716" tIns="35716" rIns="35716" bIns="35716" numCol="1" anchor="ctr">
                <a:noAutofit/>
              </a:bodyPr>
              <a:lstStyle/>
              <a:p>
                <a:pPr algn="ctr" defTabSz="410763">
                  <a:lnSpc>
                    <a:spcPct val="100000"/>
                  </a:lnSpc>
                  <a:spcBef>
                    <a:spcPts val="0"/>
                  </a:spcBef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6" name="Shape"/>
              <p:cNvSpPr/>
              <p:nvPr/>
            </p:nvSpPr>
            <p:spPr>
              <a:xfrm>
                <a:off x="382650" y="-2"/>
                <a:ext cx="317504" cy="32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764" y="0"/>
                    </a:moveTo>
                    <a:lnTo>
                      <a:pt x="16834" y="528"/>
                    </a:lnTo>
                    <a:lnTo>
                      <a:pt x="19354" y="2107"/>
                    </a:lnTo>
                    <a:lnTo>
                      <a:pt x="21037" y="4668"/>
                    </a:lnTo>
                    <a:lnTo>
                      <a:pt x="21600" y="8140"/>
                    </a:lnTo>
                    <a:lnTo>
                      <a:pt x="21600" y="21600"/>
                    </a:lnTo>
                    <a:lnTo>
                      <a:pt x="14835" y="21600"/>
                    </a:lnTo>
                    <a:lnTo>
                      <a:pt x="14835" y="8701"/>
                    </a:lnTo>
                    <a:lnTo>
                      <a:pt x="14626" y="6845"/>
                    </a:lnTo>
                    <a:lnTo>
                      <a:pt x="13998" y="5520"/>
                    </a:lnTo>
                    <a:lnTo>
                      <a:pt x="12950" y="4726"/>
                    </a:lnTo>
                    <a:lnTo>
                      <a:pt x="11483" y="4461"/>
                    </a:lnTo>
                    <a:lnTo>
                      <a:pt x="10294" y="4679"/>
                    </a:lnTo>
                    <a:lnTo>
                      <a:pt x="9112" y="5334"/>
                    </a:lnTo>
                    <a:lnTo>
                      <a:pt x="7938" y="6425"/>
                    </a:lnTo>
                    <a:lnTo>
                      <a:pt x="6774" y="7953"/>
                    </a:lnTo>
                    <a:lnTo>
                      <a:pt x="6774" y="21600"/>
                    </a:lnTo>
                    <a:lnTo>
                      <a:pt x="0" y="21600"/>
                    </a:lnTo>
                    <a:lnTo>
                      <a:pt x="0" y="450"/>
                    </a:lnTo>
                    <a:lnTo>
                      <a:pt x="6774" y="450"/>
                    </a:lnTo>
                    <a:lnTo>
                      <a:pt x="6774" y="3450"/>
                    </a:lnTo>
                    <a:lnTo>
                      <a:pt x="8329" y="1939"/>
                    </a:lnTo>
                    <a:lnTo>
                      <a:pt x="10013" y="861"/>
                    </a:lnTo>
                    <a:lnTo>
                      <a:pt x="11825" y="215"/>
                    </a:lnTo>
                    <a:lnTo>
                      <a:pt x="13764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64119F"/>
                </a:solidFill>
                <a:prstDash val="solid"/>
                <a:round/>
              </a:ln>
              <a:effectLst/>
            </p:spPr>
            <p:txBody>
              <a:bodyPr wrap="square" lIns="35716" tIns="35716" rIns="35716" bIns="35716" numCol="1" anchor="ctr">
                <a:noAutofit/>
              </a:bodyPr>
              <a:lstStyle/>
              <a:p>
                <a:pPr algn="ctr" defTabSz="410763">
                  <a:lnSpc>
                    <a:spcPct val="100000"/>
                  </a:lnSpc>
                  <a:spcBef>
                    <a:spcPts val="0"/>
                  </a:spcBef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7" name="Shape"/>
              <p:cNvSpPr/>
              <p:nvPr/>
            </p:nvSpPr>
            <p:spPr>
              <a:xfrm>
                <a:off x="-1" y="-2"/>
                <a:ext cx="341253" cy="32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11" y="0"/>
                    </a:moveTo>
                    <a:lnTo>
                      <a:pt x="13420" y="396"/>
                    </a:lnTo>
                    <a:lnTo>
                      <a:pt x="16070" y="1582"/>
                    </a:lnTo>
                    <a:lnTo>
                      <a:pt x="17661" y="3558"/>
                    </a:lnTo>
                    <a:lnTo>
                      <a:pt x="18192" y="6324"/>
                    </a:lnTo>
                    <a:lnTo>
                      <a:pt x="18192" y="15793"/>
                    </a:lnTo>
                    <a:lnTo>
                      <a:pt x="18256" y="16428"/>
                    </a:lnTo>
                    <a:lnTo>
                      <a:pt x="18451" y="16882"/>
                    </a:lnTo>
                    <a:lnTo>
                      <a:pt x="18775" y="17154"/>
                    </a:lnTo>
                    <a:lnTo>
                      <a:pt x="19229" y="17245"/>
                    </a:lnTo>
                    <a:lnTo>
                      <a:pt x="19670" y="17173"/>
                    </a:lnTo>
                    <a:lnTo>
                      <a:pt x="20212" y="16955"/>
                    </a:lnTo>
                    <a:lnTo>
                      <a:pt x="20855" y="16590"/>
                    </a:lnTo>
                    <a:lnTo>
                      <a:pt x="21600" y="16077"/>
                    </a:lnTo>
                    <a:lnTo>
                      <a:pt x="21600" y="19706"/>
                    </a:lnTo>
                    <a:lnTo>
                      <a:pt x="20056" y="20537"/>
                    </a:lnTo>
                    <a:lnTo>
                      <a:pt x="18560" y="21129"/>
                    </a:lnTo>
                    <a:lnTo>
                      <a:pt x="17111" y="21482"/>
                    </a:lnTo>
                    <a:lnTo>
                      <a:pt x="15708" y="21600"/>
                    </a:lnTo>
                    <a:lnTo>
                      <a:pt x="14375" y="21455"/>
                    </a:lnTo>
                    <a:lnTo>
                      <a:pt x="13345" y="21018"/>
                    </a:lnTo>
                    <a:lnTo>
                      <a:pt x="12618" y="20291"/>
                    </a:lnTo>
                    <a:lnTo>
                      <a:pt x="12195" y="19272"/>
                    </a:lnTo>
                    <a:lnTo>
                      <a:pt x="10549" y="20291"/>
                    </a:lnTo>
                    <a:lnTo>
                      <a:pt x="8902" y="21018"/>
                    </a:lnTo>
                    <a:lnTo>
                      <a:pt x="7254" y="21455"/>
                    </a:lnTo>
                    <a:lnTo>
                      <a:pt x="5603" y="21600"/>
                    </a:lnTo>
                    <a:lnTo>
                      <a:pt x="4478" y="21505"/>
                    </a:lnTo>
                    <a:lnTo>
                      <a:pt x="1632" y="20073"/>
                    </a:lnTo>
                    <a:lnTo>
                      <a:pt x="102" y="17493"/>
                    </a:lnTo>
                    <a:lnTo>
                      <a:pt x="0" y="16511"/>
                    </a:lnTo>
                    <a:lnTo>
                      <a:pt x="105" y="15224"/>
                    </a:lnTo>
                    <a:lnTo>
                      <a:pt x="1688" y="12139"/>
                    </a:lnTo>
                    <a:lnTo>
                      <a:pt x="5083" y="10236"/>
                    </a:lnTo>
                    <a:lnTo>
                      <a:pt x="8063" y="9104"/>
                    </a:lnTo>
                    <a:lnTo>
                      <a:pt x="11897" y="7851"/>
                    </a:lnTo>
                    <a:lnTo>
                      <a:pt x="11757" y="6333"/>
                    </a:lnTo>
                    <a:lnTo>
                      <a:pt x="11131" y="5249"/>
                    </a:lnTo>
                    <a:lnTo>
                      <a:pt x="10017" y="4597"/>
                    </a:lnTo>
                    <a:lnTo>
                      <a:pt x="8416" y="4380"/>
                    </a:lnTo>
                    <a:lnTo>
                      <a:pt x="6454" y="4597"/>
                    </a:lnTo>
                    <a:lnTo>
                      <a:pt x="4571" y="5249"/>
                    </a:lnTo>
                    <a:lnTo>
                      <a:pt x="2768" y="6333"/>
                    </a:lnTo>
                    <a:lnTo>
                      <a:pt x="1045" y="7851"/>
                    </a:lnTo>
                    <a:lnTo>
                      <a:pt x="1045" y="2528"/>
                    </a:lnTo>
                    <a:lnTo>
                      <a:pt x="3065" y="1422"/>
                    </a:lnTo>
                    <a:lnTo>
                      <a:pt x="5182" y="632"/>
                    </a:lnTo>
                    <a:lnTo>
                      <a:pt x="7397" y="158"/>
                    </a:lnTo>
                    <a:lnTo>
                      <a:pt x="9711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64119F"/>
                </a:solidFill>
                <a:prstDash val="solid"/>
                <a:round/>
              </a:ln>
              <a:effectLst/>
            </p:spPr>
            <p:txBody>
              <a:bodyPr wrap="square" lIns="35716" tIns="35716" rIns="35716" bIns="35716" numCol="1" anchor="ctr">
                <a:noAutofit/>
              </a:bodyPr>
              <a:lstStyle/>
              <a:p>
                <a:pPr algn="ctr" defTabSz="410763">
                  <a:lnSpc>
                    <a:spcPct val="100000"/>
                  </a:lnSpc>
                  <a:spcBef>
                    <a:spcPts val="0"/>
                  </a:spcBef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299" name="object 7" descr="object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256032" cy="486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396" y="2260880"/>
            <a:ext cx="8246902" cy="2418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Epidemiology"/>
          <p:cNvSpPr txBox="1"/>
          <p:nvPr/>
        </p:nvSpPr>
        <p:spPr>
          <a:xfrm>
            <a:off x="572263" y="763195"/>
            <a:ext cx="3108496" cy="63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indent="12700" defTabSz="1219168">
              <a:lnSpc>
                <a:spcPct val="80000"/>
              </a:lnSpc>
              <a:spcBef>
                <a:spcPts val="100"/>
              </a:spcBef>
              <a:defRPr b="1" spc="-91" sz="4400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Epidemiology</a:t>
            </a:r>
          </a:p>
        </p:txBody>
      </p:sp>
      <p:sp>
        <p:nvSpPr>
          <p:cNvPr id="180" name="Historically, the prevalence of ACS was most frequently studied in the context  of trauma, where it has been shown to occur in 1% of all general trauma  admissions, and 5% to 15% of trauma ICU admissions.…"/>
          <p:cNvSpPr txBox="1"/>
          <p:nvPr/>
        </p:nvSpPr>
        <p:spPr>
          <a:xfrm>
            <a:off x="-130336" y="1728727"/>
            <a:ext cx="9164635" cy="340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marL="307611" marR="37465" indent="-295547" defTabSz="1219168">
              <a:lnSpc>
                <a:spcPts val="2200"/>
              </a:lnSpc>
              <a:spcBef>
                <a:spcPts val="300"/>
              </a:spcBef>
              <a:buSzPct val="100000"/>
              <a:buFont typeface="Arial"/>
              <a:buChar char="•"/>
              <a:tabLst>
                <a:tab pos="355600" algn="l"/>
                <a:tab pos="355600" algn="l"/>
              </a:tabLst>
              <a:defRPr spc="-17" sz="1800">
                <a:latin typeface="+mn-lt"/>
                <a:ea typeface="+mn-ea"/>
                <a:cs typeface="+mn-cs"/>
                <a:sym typeface="Helvetica Neue"/>
              </a:defRPr>
            </a:pPr>
            <a:r>
              <a:t>Historically,</a:t>
            </a:r>
            <a:r>
              <a:rPr spc="25"/>
              <a:t> </a:t>
            </a:r>
            <a:r>
              <a:rPr spc="0"/>
              <a:t>the </a:t>
            </a:r>
            <a:r>
              <a:rPr spc="-8"/>
              <a:t>prevalence</a:t>
            </a:r>
            <a:r>
              <a:rPr spc="17"/>
              <a:t> </a:t>
            </a:r>
            <a:r>
              <a:rPr spc="-4"/>
              <a:t>of</a:t>
            </a:r>
            <a:r>
              <a:rPr spc="-8"/>
              <a:t> </a:t>
            </a:r>
            <a:r>
              <a:rPr spc="-4"/>
              <a:t>ACS</a:t>
            </a:r>
            <a:r>
              <a:rPr spc="-8"/>
              <a:t> was</a:t>
            </a:r>
            <a:r>
              <a:rPr spc="-4"/>
              <a:t> </a:t>
            </a:r>
            <a:r>
              <a:rPr spc="-8"/>
              <a:t>most</a:t>
            </a:r>
            <a:r>
              <a:rPr spc="4"/>
              <a:t> </a:t>
            </a:r>
            <a:r>
              <a:rPr spc="-8"/>
              <a:t>frequently</a:t>
            </a:r>
            <a:r>
              <a:rPr spc="0"/>
              <a:t> </a:t>
            </a:r>
            <a:r>
              <a:rPr spc="-4"/>
              <a:t>studied</a:t>
            </a:r>
            <a:r>
              <a:rPr spc="0"/>
              <a:t> in the</a:t>
            </a:r>
            <a:r>
              <a:rPr spc="-8"/>
              <a:t> </a:t>
            </a:r>
            <a:r>
              <a:t>context </a:t>
            </a:r>
            <a:r>
              <a:rPr spc="-390"/>
              <a:t> </a:t>
            </a:r>
            <a:r>
              <a:rPr spc="-4"/>
              <a:t>of</a:t>
            </a:r>
            <a:r>
              <a:rPr spc="-12"/>
              <a:t> </a:t>
            </a:r>
            <a:r>
              <a:rPr spc="-8"/>
              <a:t>trauma,</a:t>
            </a:r>
            <a:r>
              <a:rPr spc="-12"/>
              <a:t> </a:t>
            </a:r>
            <a:r>
              <a:rPr spc="-8"/>
              <a:t>where</a:t>
            </a:r>
            <a:r>
              <a:rPr spc="0"/>
              <a:t> it</a:t>
            </a:r>
            <a:r>
              <a:rPr spc="8"/>
              <a:t> </a:t>
            </a:r>
            <a:r>
              <a:rPr spc="-4"/>
              <a:t>has</a:t>
            </a:r>
            <a:r>
              <a:rPr spc="-12"/>
              <a:t> </a:t>
            </a:r>
            <a:r>
              <a:rPr spc="-4"/>
              <a:t>been shown</a:t>
            </a:r>
            <a:r>
              <a:rPr spc="12"/>
              <a:t> </a:t>
            </a:r>
            <a:r>
              <a:rPr spc="-8"/>
              <a:t>to </a:t>
            </a:r>
            <a:r>
              <a:rPr spc="-4"/>
              <a:t>occur </a:t>
            </a:r>
            <a:r>
              <a:rPr spc="0"/>
              <a:t>in</a:t>
            </a:r>
            <a:r>
              <a:rPr spc="4"/>
              <a:t> </a:t>
            </a:r>
            <a:r>
              <a:rPr spc="0"/>
              <a:t>1% </a:t>
            </a:r>
            <a:r>
              <a:rPr spc="-4"/>
              <a:t>of </a:t>
            </a:r>
            <a:r>
              <a:rPr spc="0"/>
              <a:t>all</a:t>
            </a:r>
            <a:r>
              <a:rPr spc="8"/>
              <a:t> </a:t>
            </a:r>
            <a:r>
              <a:rPr spc="-8"/>
              <a:t>general</a:t>
            </a:r>
            <a:r>
              <a:rPr spc="8"/>
              <a:t> </a:t>
            </a:r>
            <a:r>
              <a:rPr spc="-8"/>
              <a:t>trauma </a:t>
            </a:r>
            <a:r>
              <a:rPr spc="-4"/>
              <a:t> admissions,</a:t>
            </a:r>
            <a:r>
              <a:rPr spc="21"/>
              <a:t> </a:t>
            </a:r>
            <a:r>
              <a:rPr spc="0"/>
              <a:t>and</a:t>
            </a:r>
            <a:r>
              <a:rPr spc="-12"/>
              <a:t> </a:t>
            </a:r>
            <a:r>
              <a:rPr spc="0"/>
              <a:t>5% </a:t>
            </a:r>
            <a:r>
              <a:rPr spc="-12"/>
              <a:t>to</a:t>
            </a:r>
            <a:r>
              <a:rPr spc="-4"/>
              <a:t> </a:t>
            </a:r>
            <a:r>
              <a:rPr spc="0"/>
              <a:t>15%</a:t>
            </a:r>
            <a:r>
              <a:rPr spc="-8"/>
              <a:t> </a:t>
            </a:r>
            <a:r>
              <a:rPr spc="-4"/>
              <a:t>of</a:t>
            </a:r>
            <a:r>
              <a:rPr spc="-8"/>
              <a:t> trauma</a:t>
            </a:r>
            <a:r>
              <a:rPr spc="-12"/>
              <a:t> </a:t>
            </a:r>
            <a:r>
              <a:rPr spc="0"/>
              <a:t>ICU</a:t>
            </a:r>
            <a:r>
              <a:rPr spc="-8"/>
              <a:t> </a:t>
            </a:r>
            <a:r>
              <a:rPr spc="-4"/>
              <a:t>admissions.</a:t>
            </a:r>
          </a:p>
          <a:p>
            <a:pPr defTabSz="1219168"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307611" marR="125729" indent="-295547" defTabSz="1219168">
              <a:lnSpc>
                <a:spcPts val="22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355600" algn="l"/>
              </a:tabLst>
              <a:defRPr b="1" spc="-8" sz="1800">
                <a:latin typeface="Calibri"/>
                <a:ea typeface="Calibri"/>
                <a:cs typeface="Calibri"/>
                <a:sym typeface="Calibri"/>
              </a:defRPr>
            </a:pPr>
            <a:r>
              <a:t>Currently</a:t>
            </a:r>
            <a:r>
              <a:rPr b="0"/>
              <a:t>, </a:t>
            </a:r>
            <a:r>
              <a:rPr b="0" spc="0"/>
              <a:t>in </a:t>
            </a:r>
            <a:r>
              <a:rPr b="0"/>
              <a:t>patients </a:t>
            </a:r>
            <a:r>
              <a:rPr b="0" spc="0"/>
              <a:t>with </a:t>
            </a:r>
            <a:r>
              <a:rPr b="0" spc="-4"/>
              <a:t>known risk </a:t>
            </a:r>
            <a:r>
              <a:rPr b="0" spc="-12"/>
              <a:t>factors, </a:t>
            </a:r>
            <a:r>
              <a:rPr b="0" spc="-4"/>
              <a:t>intra-abdominal </a:t>
            </a:r>
            <a:r>
              <a:rPr b="0"/>
              <a:t>hypertension </a:t>
            </a:r>
            <a:r>
              <a:rPr b="0" spc="-4"/>
              <a:t> can be </a:t>
            </a:r>
            <a:r>
              <a:rPr b="0" spc="-12"/>
              <a:t>found </a:t>
            </a:r>
            <a:r>
              <a:rPr b="0" spc="0"/>
              <a:t>in </a:t>
            </a:r>
            <a:r>
              <a:rPr b="0" spc="-12"/>
              <a:t>approximately </a:t>
            </a:r>
            <a:r>
              <a:rPr b="0" spc="0"/>
              <a:t>25% </a:t>
            </a:r>
            <a:r>
              <a:rPr b="0" spc="-4"/>
              <a:t>of </a:t>
            </a:r>
            <a:r>
              <a:rPr b="0" spc="0"/>
              <a:t>ICU </a:t>
            </a:r>
            <a:r>
              <a:rPr b="0" spc="-4"/>
              <a:t>admissions </a:t>
            </a:r>
            <a:r>
              <a:rPr b="0" spc="0"/>
              <a:t>with </a:t>
            </a:r>
            <a:r>
              <a:rPr b="0"/>
              <a:t>almost </a:t>
            </a:r>
            <a:r>
              <a:rPr b="0" spc="0"/>
              <a:t>3% </a:t>
            </a:r>
            <a:r>
              <a:rPr b="0"/>
              <a:t>having </a:t>
            </a:r>
            <a:r>
              <a:rPr b="0" spc="-393"/>
              <a:t> </a:t>
            </a:r>
            <a:r>
              <a:rPr b="0"/>
              <a:t>ACS.</a:t>
            </a:r>
          </a:p>
          <a:p>
            <a:pPr defTabSz="1219168"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307611" marR="5080" indent="-295547" defTabSz="1219168">
              <a:lnSpc>
                <a:spcPts val="2200"/>
              </a:lnSpc>
              <a:spcBef>
                <a:spcPts val="1200"/>
              </a:spcBef>
              <a:buSzPct val="100000"/>
              <a:buFont typeface="Arial"/>
              <a:buChar char="•"/>
              <a:tabLst>
                <a:tab pos="355600" algn="l"/>
                <a:tab pos="355600" algn="l"/>
              </a:tabLst>
              <a:defRPr spc="-4" sz="1800">
                <a:latin typeface="+mn-lt"/>
                <a:ea typeface="+mn-ea"/>
                <a:cs typeface="+mn-cs"/>
                <a:sym typeface="Helvetica Neue"/>
              </a:defRPr>
            </a:pPr>
            <a:r>
              <a:t>Mortality</a:t>
            </a:r>
            <a:r>
              <a:rPr spc="-8"/>
              <a:t> </a:t>
            </a:r>
            <a:r>
              <a:rPr spc="-21"/>
              <a:t>rate</a:t>
            </a:r>
            <a:r>
              <a:rPr spc="0"/>
              <a:t> is</a:t>
            </a:r>
            <a:r>
              <a:rPr spc="8"/>
              <a:t> </a:t>
            </a:r>
            <a:r>
              <a:t>high,</a:t>
            </a:r>
            <a:r>
              <a:rPr spc="4"/>
              <a:t> </a:t>
            </a:r>
            <a:r>
              <a:rPr spc="-8"/>
              <a:t>ranging </a:t>
            </a:r>
            <a:r>
              <a:rPr spc="-12"/>
              <a:t>from</a:t>
            </a:r>
            <a:r>
              <a:rPr spc="8"/>
              <a:t> </a:t>
            </a:r>
            <a:r>
              <a:rPr spc="0"/>
              <a:t>25%</a:t>
            </a:r>
            <a:r>
              <a:rPr spc="-21"/>
              <a:t> </a:t>
            </a:r>
            <a:r>
              <a:rPr spc="-8"/>
              <a:t>to</a:t>
            </a:r>
            <a:r>
              <a:t> </a:t>
            </a:r>
            <a:r>
              <a:rPr spc="0"/>
              <a:t>75%, </a:t>
            </a:r>
            <a:r>
              <a:t>due</a:t>
            </a:r>
            <a:r>
              <a:rPr spc="-12"/>
              <a:t> </a:t>
            </a:r>
            <a:r>
              <a:rPr spc="-8"/>
              <a:t>to</a:t>
            </a:r>
            <a:r>
              <a:t> the</a:t>
            </a:r>
            <a:r>
              <a:rPr spc="-8"/>
              <a:t> </a:t>
            </a:r>
            <a:r>
              <a:t>presence</a:t>
            </a:r>
            <a:r>
              <a:rPr spc="8"/>
              <a:t> </a:t>
            </a:r>
            <a:r>
              <a:t>of</a:t>
            </a:r>
            <a:r>
              <a:rPr spc="4"/>
              <a:t> multi- </a:t>
            </a:r>
            <a:r>
              <a:rPr spc="-393"/>
              <a:t> </a:t>
            </a:r>
            <a:r>
              <a:rPr spc="-17"/>
              <a:t>organ</a:t>
            </a:r>
            <a:r>
              <a:rPr spc="-8"/>
              <a:t> </a:t>
            </a:r>
            <a:r>
              <a:rPr spc="-12"/>
              <a:t>failure</a:t>
            </a:r>
            <a:r>
              <a:rPr spc="8"/>
              <a:t> </a:t>
            </a:r>
            <a:r>
              <a:rPr spc="0"/>
              <a:t>and</a:t>
            </a:r>
            <a:r>
              <a:rPr spc="-12"/>
              <a:t> severe</a:t>
            </a:r>
            <a:r>
              <a:rPr spc="21"/>
              <a:t> </a:t>
            </a:r>
            <a:r>
              <a:t>underlying</a:t>
            </a:r>
            <a:r>
              <a:rPr spc="8"/>
              <a:t> </a:t>
            </a:r>
            <a:r>
              <a:t>injuries.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0046.jpeg" descr="IMG_0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8933" y="-716301"/>
            <a:ext cx="10526829" cy="76134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Drawing"/>
          <p:cNvGrpSpPr/>
          <p:nvPr/>
        </p:nvGrpSpPr>
        <p:grpSpPr>
          <a:xfrm>
            <a:off x="9601569" y="3651744"/>
            <a:ext cx="880234" cy="1176641"/>
            <a:chOff x="0" y="0"/>
            <a:chExt cx="880232" cy="1176640"/>
          </a:xfrm>
        </p:grpSpPr>
        <p:sp>
          <p:nvSpPr>
            <p:cNvPr id="183" name="Line"/>
            <p:cNvSpPr/>
            <p:nvPr/>
          </p:nvSpPr>
          <p:spPr>
            <a:xfrm>
              <a:off x="0" y="0"/>
              <a:ext cx="12700" cy="12700"/>
            </a:xfrm>
            <a:prstGeom prst="ellips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35716" tIns="35716" rIns="35716" bIns="3571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184" name="Line"/>
            <p:cNvSpPr/>
            <p:nvPr/>
          </p:nvSpPr>
          <p:spPr>
            <a:xfrm>
              <a:off x="867532" y="1163940"/>
              <a:ext cx="12701" cy="12701"/>
            </a:xfrm>
            <a:prstGeom prst="ellips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35716" tIns="35716" rIns="35716" bIns="3571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0049.jpeg" descr="IMG_0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949" y="805498"/>
            <a:ext cx="8281415" cy="5247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0048.jpeg" descr="IMG_0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975" y="956882"/>
            <a:ext cx="7424050" cy="4944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0047.jpeg" descr="IMG_0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148" y="812692"/>
            <a:ext cx="7819705" cy="4988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5716" tIns="35716" rIns="35716" bIns="35716" numCol="1" spcCol="38100" rtlCol="0" anchor="ctr" upright="0">
        <a:spAutoFit/>
      </a:bodyPr>
      <a:lstStyle>
        <a:defPPr marL="0" marR="0" indent="0" algn="l" defTabSz="1219168" rtl="0" fontAlgn="auto" latinLnBrk="0" hangingPunct="0">
          <a:lnSpc>
            <a:spcPct val="90000"/>
          </a:lnSpc>
          <a:spcBef>
            <a:spcPts val="2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5716" tIns="35716" rIns="35716" bIns="35716" numCol="1" spcCol="38100" rtlCol="0" anchor="ctr" upright="0">
        <a:spAutoFit/>
      </a:bodyPr>
      <a:lstStyle>
        <a:defPPr marL="0" marR="0" indent="0" algn="l" defTabSz="1219168" rtl="0" fontAlgn="auto" latinLnBrk="0" hangingPunct="0">
          <a:lnSpc>
            <a:spcPct val="90000"/>
          </a:lnSpc>
          <a:spcBef>
            <a:spcPts val="2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5716" tIns="35716" rIns="35716" bIns="35716" numCol="1" spcCol="38100" rtlCol="0" anchor="ctr" upright="0">
        <a:spAutoFit/>
      </a:bodyPr>
      <a:lstStyle>
        <a:defPPr marL="0" marR="0" indent="0" algn="l" defTabSz="1219168" rtl="0" fontAlgn="auto" latinLnBrk="0" hangingPunct="0">
          <a:lnSpc>
            <a:spcPct val="90000"/>
          </a:lnSpc>
          <a:spcBef>
            <a:spcPts val="2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5716" tIns="35716" rIns="35716" bIns="35716" numCol="1" spcCol="38100" rtlCol="0" anchor="ctr" upright="0">
        <a:spAutoFit/>
      </a:bodyPr>
      <a:lstStyle>
        <a:defPPr marL="0" marR="0" indent="0" algn="l" defTabSz="1219168" rtl="0" fontAlgn="auto" latinLnBrk="0" hangingPunct="0">
          <a:lnSpc>
            <a:spcPct val="90000"/>
          </a:lnSpc>
          <a:spcBef>
            <a:spcPts val="2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