
<file path=[Content_Types].xml><?xml version="1.0" encoding="utf-8"?>
<Types xmlns="http://schemas.openxmlformats.org/package/2006/content-types">
  <Default Extension="bin" ContentType="image/unknown"/>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sldIdLst>
    <p:sldId id="256" r:id="rId2"/>
    <p:sldId id="257" r:id="rId3"/>
    <p:sldId id="258" r:id="rId4"/>
    <p:sldId id="262" r:id="rId5"/>
    <p:sldId id="260" r:id="rId6"/>
    <p:sldId id="261" r:id="rId7"/>
    <p:sldId id="259" r:id="rId8"/>
    <p:sldId id="263" r:id="rId9"/>
    <p:sldId id="266" r:id="rId10"/>
    <p:sldId id="265" r:id="rId11"/>
    <p:sldId id="264" r:id="rId12"/>
    <p:sldId id="267" r:id="rId13"/>
    <p:sldId id="272" r:id="rId14"/>
    <p:sldId id="277" r:id="rId15"/>
    <p:sldId id="273" r:id="rId16"/>
    <p:sldId id="276" r:id="rId17"/>
    <p:sldId id="275" r:id="rId18"/>
    <p:sldId id="380" r:id="rId19"/>
    <p:sldId id="403" r:id="rId20"/>
    <p:sldId id="404" r:id="rId21"/>
    <p:sldId id="381" r:id="rId22"/>
    <p:sldId id="405" r:id="rId23"/>
    <p:sldId id="406" r:id="rId24"/>
    <p:sldId id="407" r:id="rId25"/>
    <p:sldId id="408" r:id="rId26"/>
    <p:sldId id="397" r:id="rId27"/>
    <p:sldId id="382" r:id="rId28"/>
    <p:sldId id="268" r:id="rId29"/>
    <p:sldId id="388" r:id="rId30"/>
    <p:sldId id="383" r:id="rId31"/>
    <p:sldId id="367" r:id="rId32"/>
    <p:sldId id="366" r:id="rId33"/>
    <p:sldId id="365" r:id="rId34"/>
    <p:sldId id="361" r:id="rId35"/>
    <p:sldId id="345" r:id="rId36"/>
    <p:sldId id="360" r:id="rId37"/>
    <p:sldId id="358" r:id="rId38"/>
    <p:sldId id="357" r:id="rId39"/>
    <p:sldId id="394" r:id="rId40"/>
    <p:sldId id="355" r:id="rId41"/>
    <p:sldId id="354" r:id="rId42"/>
    <p:sldId id="384" r:id="rId43"/>
    <p:sldId id="351" r:id="rId44"/>
    <p:sldId id="350" r:id="rId45"/>
    <p:sldId id="346" r:id="rId46"/>
    <p:sldId id="339" r:id="rId47"/>
    <p:sldId id="341" r:id="rId48"/>
    <p:sldId id="385" r:id="rId49"/>
    <p:sldId id="374" r:id="rId50"/>
    <p:sldId id="379" r:id="rId51"/>
    <p:sldId id="395" r:id="rId52"/>
    <p:sldId id="378" r:id="rId53"/>
    <p:sldId id="389" r:id="rId54"/>
    <p:sldId id="392" r:id="rId55"/>
    <p:sldId id="310" r:id="rId56"/>
    <p:sldId id="309" r:id="rId57"/>
    <p:sldId id="315" r:id="rId58"/>
    <p:sldId id="316" r:id="rId59"/>
    <p:sldId id="317" r:id="rId60"/>
    <p:sldId id="318" r:id="rId61"/>
    <p:sldId id="393" r:id="rId62"/>
    <p:sldId id="402" r:id="rId63"/>
    <p:sldId id="319" r:id="rId64"/>
    <p:sldId id="320" r:id="rId65"/>
    <p:sldId id="321" r:id="rId66"/>
    <p:sldId id="322" r:id="rId67"/>
    <p:sldId id="329" r:id="rId68"/>
    <p:sldId id="330" r:id="rId69"/>
    <p:sldId id="332" r:id="rId70"/>
    <p:sldId id="333" r:id="rId71"/>
    <p:sldId id="334" r:id="rId72"/>
    <p:sldId id="335" r:id="rId73"/>
    <p:sldId id="336" r:id="rId74"/>
    <p:sldId id="337" r:id="rId75"/>
    <p:sldId id="386"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466608-8B36-4A69-9EB2-80E469D5EA02}">
          <p14:sldIdLst>
            <p14:sldId id="256"/>
            <p14:sldId id="257"/>
            <p14:sldId id="258"/>
            <p14:sldId id="262"/>
            <p14:sldId id="260"/>
            <p14:sldId id="261"/>
            <p14:sldId id="259"/>
            <p14:sldId id="263"/>
            <p14:sldId id="266"/>
            <p14:sldId id="265"/>
            <p14:sldId id="264"/>
            <p14:sldId id="267"/>
            <p14:sldId id="272"/>
            <p14:sldId id="277"/>
            <p14:sldId id="273"/>
            <p14:sldId id="276"/>
            <p14:sldId id="275"/>
            <p14:sldId id="380"/>
            <p14:sldId id="403"/>
            <p14:sldId id="404"/>
            <p14:sldId id="381"/>
            <p14:sldId id="405"/>
            <p14:sldId id="406"/>
            <p14:sldId id="407"/>
            <p14:sldId id="408"/>
          </p14:sldIdLst>
        </p14:section>
        <p14:section name="Untitled Section" id="{92EB4725-D2A9-4EDB-B3A6-4797158A9EF0}">
          <p14:sldIdLst>
            <p14:sldId id="397"/>
            <p14:sldId id="382"/>
            <p14:sldId id="268"/>
            <p14:sldId id="388"/>
            <p14:sldId id="383"/>
            <p14:sldId id="367"/>
            <p14:sldId id="366"/>
            <p14:sldId id="365"/>
            <p14:sldId id="361"/>
            <p14:sldId id="345"/>
            <p14:sldId id="360"/>
            <p14:sldId id="358"/>
            <p14:sldId id="357"/>
            <p14:sldId id="394"/>
            <p14:sldId id="355"/>
            <p14:sldId id="354"/>
            <p14:sldId id="384"/>
            <p14:sldId id="351"/>
            <p14:sldId id="350"/>
            <p14:sldId id="346"/>
            <p14:sldId id="339"/>
            <p14:sldId id="341"/>
            <p14:sldId id="385"/>
            <p14:sldId id="374"/>
            <p14:sldId id="379"/>
            <p14:sldId id="395"/>
            <p14:sldId id="378"/>
            <p14:sldId id="389"/>
            <p14:sldId id="392"/>
            <p14:sldId id="310"/>
            <p14:sldId id="309"/>
            <p14:sldId id="315"/>
            <p14:sldId id="316"/>
            <p14:sldId id="317"/>
            <p14:sldId id="318"/>
            <p14:sldId id="393"/>
            <p14:sldId id="402"/>
            <p14:sldId id="319"/>
            <p14:sldId id="320"/>
            <p14:sldId id="321"/>
            <p14:sldId id="322"/>
            <p14:sldId id="329"/>
            <p14:sldId id="330"/>
            <p14:sldId id="332"/>
            <p14:sldId id="333"/>
            <p14:sldId id="334"/>
            <p14:sldId id="335"/>
            <p14:sldId id="336"/>
            <p14:sldId id="337"/>
            <p14:sldId id="3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yah Imad" initials="AI" lastIdx="1" clrIdx="0">
    <p:extLst>
      <p:ext uri="{19B8F6BF-5375-455C-9EA6-DF929625EA0E}">
        <p15:presenceInfo xmlns:p15="http://schemas.microsoft.com/office/powerpoint/2012/main" userId="3be45c0c2956e59f" providerId="Windows Live"/>
      </p:ext>
    </p:extLst>
  </p:cmAuthor>
  <p:cmAuthor id="2" name="abdallah daher" initials="ad" lastIdx="2" clrIdx="1">
    <p:extLst>
      <p:ext uri="{19B8F6BF-5375-455C-9EA6-DF929625EA0E}">
        <p15:presenceInfo xmlns:p15="http://schemas.microsoft.com/office/powerpoint/2012/main" userId="9c3b511f7085d86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ABE5"/>
    <a:srgbClr val="3BB4E3"/>
    <a:srgbClr val="C8615B"/>
    <a:srgbClr val="FFFF00"/>
    <a:srgbClr val="E61F71"/>
    <a:srgbClr val="DDE7EC"/>
    <a:srgbClr val="CCDAEC"/>
    <a:srgbClr val="B7D4EF"/>
    <a:srgbClr val="B6E2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1" autoAdjust="0"/>
    <p:restoredTop sz="94660"/>
  </p:normalViewPr>
  <p:slideViewPr>
    <p:cSldViewPr snapToGrid="0">
      <p:cViewPr varScale="1">
        <p:scale>
          <a:sx n="58" d="100"/>
          <a:sy n="58" d="100"/>
        </p:scale>
        <p:origin x="99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C54315-B009-4EA7-9732-FD2CAB4FC9A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9E122404-A84F-4DB5-AC50-F6E073B9A6ED}">
      <dgm:prSet phldrT="[Text]"/>
      <dgm:spPr/>
      <dgm:t>
        <a:bodyPr/>
        <a:lstStyle/>
        <a:p>
          <a:r>
            <a:rPr lang="en-GB" b="1" dirty="0"/>
            <a:t>LN enlargement</a:t>
          </a:r>
        </a:p>
      </dgm:t>
    </dgm:pt>
    <dgm:pt modelId="{E7EC7936-12E6-4E38-8C8D-97A5A6E05B7D}" type="parTrans" cxnId="{A3DDC4F9-3466-432D-9C9C-7800D4CC220F}">
      <dgm:prSet/>
      <dgm:spPr/>
      <dgm:t>
        <a:bodyPr/>
        <a:lstStyle/>
        <a:p>
          <a:endParaRPr lang="en-GB"/>
        </a:p>
      </dgm:t>
    </dgm:pt>
    <dgm:pt modelId="{6F13D8C6-4EA6-4786-9F28-D822ABF7214D}" type="sibTrans" cxnId="{A3DDC4F9-3466-432D-9C9C-7800D4CC220F}">
      <dgm:prSet/>
      <dgm:spPr/>
      <dgm:t>
        <a:bodyPr/>
        <a:lstStyle/>
        <a:p>
          <a:endParaRPr lang="en-GB"/>
        </a:p>
      </dgm:t>
    </dgm:pt>
    <dgm:pt modelId="{1BC9E59A-E146-4F95-9AC4-86E7C701346F}">
      <dgm:prSet phldrT="[Text]" custT="1"/>
      <dgm:spPr/>
      <dgm:t>
        <a:bodyPr/>
        <a:lstStyle/>
        <a:p>
          <a:r>
            <a:rPr lang="en-GB" sz="2400" b="1" dirty="0"/>
            <a:t>Benign </a:t>
          </a:r>
        </a:p>
      </dgm:t>
    </dgm:pt>
    <dgm:pt modelId="{DBA1A307-66C6-4E3C-AC0B-FF40DAA2B74B}" type="parTrans" cxnId="{02938CD1-C070-426C-9EB7-F3E0A1F429E9}">
      <dgm:prSet/>
      <dgm:spPr/>
      <dgm:t>
        <a:bodyPr/>
        <a:lstStyle/>
        <a:p>
          <a:endParaRPr lang="en-GB"/>
        </a:p>
      </dgm:t>
    </dgm:pt>
    <dgm:pt modelId="{A17E3CD3-0330-4CCC-B4B2-74A2AE628ABE}" type="sibTrans" cxnId="{02938CD1-C070-426C-9EB7-F3E0A1F429E9}">
      <dgm:prSet/>
      <dgm:spPr/>
      <dgm:t>
        <a:bodyPr/>
        <a:lstStyle/>
        <a:p>
          <a:endParaRPr lang="en-GB"/>
        </a:p>
      </dgm:t>
    </dgm:pt>
    <dgm:pt modelId="{4796126A-2A34-4B1C-AAD3-DA2E5B79600C}">
      <dgm:prSet phldrT="[Text]" custT="1"/>
      <dgm:spPr/>
      <dgm:t>
        <a:bodyPr/>
        <a:lstStyle/>
        <a:p>
          <a:r>
            <a:rPr lang="en-GB" sz="2400" b="1" dirty="0">
              <a:solidFill>
                <a:srgbClr val="0070C0"/>
              </a:solidFill>
            </a:rPr>
            <a:t>Infection </a:t>
          </a:r>
        </a:p>
      </dgm:t>
    </dgm:pt>
    <dgm:pt modelId="{818D4360-2EC0-4570-9B0E-923B4654F7FF}" type="parTrans" cxnId="{7079FFD8-FE50-4DD3-84A3-3CC41B6DDF3C}">
      <dgm:prSet/>
      <dgm:spPr/>
      <dgm:t>
        <a:bodyPr/>
        <a:lstStyle/>
        <a:p>
          <a:endParaRPr lang="en-GB"/>
        </a:p>
      </dgm:t>
    </dgm:pt>
    <dgm:pt modelId="{D3ACC1AD-80CC-4C6E-8999-507D538766A1}" type="sibTrans" cxnId="{7079FFD8-FE50-4DD3-84A3-3CC41B6DDF3C}">
      <dgm:prSet/>
      <dgm:spPr/>
      <dgm:t>
        <a:bodyPr/>
        <a:lstStyle/>
        <a:p>
          <a:endParaRPr lang="en-GB"/>
        </a:p>
      </dgm:t>
    </dgm:pt>
    <dgm:pt modelId="{2BBD1255-9F1E-4FBD-AA04-D94C93307639}">
      <dgm:prSet phldrT="[Text]" custT="1"/>
      <dgm:spPr/>
      <dgm:t>
        <a:bodyPr/>
        <a:lstStyle/>
        <a:p>
          <a:r>
            <a:rPr lang="en-GB" sz="2400" b="1" dirty="0"/>
            <a:t>Malignant</a:t>
          </a:r>
        </a:p>
      </dgm:t>
    </dgm:pt>
    <dgm:pt modelId="{3FA4A6E1-65CB-40C0-BC0F-E0C48949EDB7}" type="parTrans" cxnId="{2E658066-B17C-4DDB-AA0D-6A30F8B5E8D6}">
      <dgm:prSet/>
      <dgm:spPr/>
      <dgm:t>
        <a:bodyPr/>
        <a:lstStyle/>
        <a:p>
          <a:endParaRPr lang="en-GB"/>
        </a:p>
      </dgm:t>
    </dgm:pt>
    <dgm:pt modelId="{7FFD0B8A-B76F-40B7-AC7A-1F1BE564D9B8}" type="sibTrans" cxnId="{2E658066-B17C-4DDB-AA0D-6A30F8B5E8D6}">
      <dgm:prSet/>
      <dgm:spPr/>
      <dgm:t>
        <a:bodyPr/>
        <a:lstStyle/>
        <a:p>
          <a:endParaRPr lang="en-GB"/>
        </a:p>
      </dgm:t>
    </dgm:pt>
    <dgm:pt modelId="{E9EE5E07-A966-4BDA-9D32-283AC5065839}">
      <dgm:prSet phldrT="[Text]" custT="1"/>
      <dgm:spPr/>
      <dgm:t>
        <a:bodyPr/>
        <a:lstStyle/>
        <a:p>
          <a:r>
            <a:rPr lang="en-GB" sz="2000" b="1" dirty="0"/>
            <a:t>Primary: </a:t>
          </a:r>
          <a:r>
            <a:rPr lang="en-GB" sz="2000" b="1" dirty="0">
              <a:solidFill>
                <a:srgbClr val="0070C0"/>
              </a:solidFill>
            </a:rPr>
            <a:t>Lymphoma</a:t>
          </a:r>
        </a:p>
      </dgm:t>
    </dgm:pt>
    <dgm:pt modelId="{3EB8A0EA-1B07-4D4A-81A8-A9210BD442F0}" type="parTrans" cxnId="{A23D7F44-AB95-459F-9C88-224A9439EA9E}">
      <dgm:prSet/>
      <dgm:spPr/>
      <dgm:t>
        <a:bodyPr/>
        <a:lstStyle/>
        <a:p>
          <a:endParaRPr lang="en-GB"/>
        </a:p>
      </dgm:t>
    </dgm:pt>
    <dgm:pt modelId="{09682EBA-8D3D-4809-BC5B-B166D3E52645}" type="sibTrans" cxnId="{A23D7F44-AB95-459F-9C88-224A9439EA9E}">
      <dgm:prSet/>
      <dgm:spPr/>
      <dgm:t>
        <a:bodyPr/>
        <a:lstStyle/>
        <a:p>
          <a:endParaRPr lang="en-GB"/>
        </a:p>
      </dgm:t>
    </dgm:pt>
    <dgm:pt modelId="{809A24EF-8C4E-4CA6-9040-4E3636D308C8}">
      <dgm:prSet custT="1"/>
      <dgm:spPr/>
      <dgm:t>
        <a:bodyPr/>
        <a:lstStyle/>
        <a:p>
          <a:r>
            <a:rPr lang="en-GB" sz="2000" b="1" dirty="0"/>
            <a:t>Secondary: </a:t>
          </a:r>
          <a:r>
            <a:rPr lang="en-GB" sz="2000" b="1" dirty="0">
              <a:solidFill>
                <a:srgbClr val="0070C0"/>
              </a:solidFill>
            </a:rPr>
            <a:t>Head, Neck, Lung, GIT cancer</a:t>
          </a:r>
        </a:p>
      </dgm:t>
    </dgm:pt>
    <dgm:pt modelId="{9E91F061-6296-4C59-AC8A-0185162CEC36}" type="parTrans" cxnId="{D4CC7773-7F16-4B05-AD57-777EA190F098}">
      <dgm:prSet/>
      <dgm:spPr/>
      <dgm:t>
        <a:bodyPr/>
        <a:lstStyle/>
        <a:p>
          <a:endParaRPr lang="en-GB"/>
        </a:p>
      </dgm:t>
    </dgm:pt>
    <dgm:pt modelId="{167B2239-43A8-42D7-852D-CD63C3FA43B7}" type="sibTrans" cxnId="{D4CC7773-7F16-4B05-AD57-777EA190F098}">
      <dgm:prSet/>
      <dgm:spPr/>
      <dgm:t>
        <a:bodyPr/>
        <a:lstStyle/>
        <a:p>
          <a:endParaRPr lang="en-GB"/>
        </a:p>
      </dgm:t>
    </dgm:pt>
    <dgm:pt modelId="{EDC4A589-8409-49FD-AF66-6F0BAD68ADDC}" type="pres">
      <dgm:prSet presAssocID="{3EC54315-B009-4EA7-9732-FD2CAB4FC9AF}" presName="hierChild1" presStyleCnt="0">
        <dgm:presLayoutVars>
          <dgm:chPref val="1"/>
          <dgm:dir/>
          <dgm:animOne val="branch"/>
          <dgm:animLvl val="lvl"/>
          <dgm:resizeHandles/>
        </dgm:presLayoutVars>
      </dgm:prSet>
      <dgm:spPr/>
    </dgm:pt>
    <dgm:pt modelId="{3AA1BBA4-0735-4CC3-8FA5-0C9C6FEDF65C}" type="pres">
      <dgm:prSet presAssocID="{9E122404-A84F-4DB5-AC50-F6E073B9A6ED}" presName="hierRoot1" presStyleCnt="0"/>
      <dgm:spPr/>
    </dgm:pt>
    <dgm:pt modelId="{01091B38-30FF-4460-AFAC-30D8BB3CF129}" type="pres">
      <dgm:prSet presAssocID="{9E122404-A84F-4DB5-AC50-F6E073B9A6ED}" presName="composite" presStyleCnt="0"/>
      <dgm:spPr/>
    </dgm:pt>
    <dgm:pt modelId="{F3F98255-FB6C-4617-B0A2-D18017DD1DC4}" type="pres">
      <dgm:prSet presAssocID="{9E122404-A84F-4DB5-AC50-F6E073B9A6ED}" presName="background" presStyleLbl="node0" presStyleIdx="0" presStyleCnt="1"/>
      <dgm:spPr/>
    </dgm:pt>
    <dgm:pt modelId="{FB72FF53-5ECC-4EBC-89F7-9A88B61C636E}" type="pres">
      <dgm:prSet presAssocID="{9E122404-A84F-4DB5-AC50-F6E073B9A6ED}" presName="text" presStyleLbl="fgAcc0" presStyleIdx="0" presStyleCnt="1">
        <dgm:presLayoutVars>
          <dgm:chPref val="3"/>
        </dgm:presLayoutVars>
      </dgm:prSet>
      <dgm:spPr/>
    </dgm:pt>
    <dgm:pt modelId="{78D828FC-C22E-4042-B2E0-862D46F83DC0}" type="pres">
      <dgm:prSet presAssocID="{9E122404-A84F-4DB5-AC50-F6E073B9A6ED}" presName="hierChild2" presStyleCnt="0"/>
      <dgm:spPr/>
    </dgm:pt>
    <dgm:pt modelId="{BD7F527F-1842-4278-8D84-1D5D40BB92AE}" type="pres">
      <dgm:prSet presAssocID="{DBA1A307-66C6-4E3C-AC0B-FF40DAA2B74B}" presName="Name10" presStyleLbl="parChTrans1D2" presStyleIdx="0" presStyleCnt="2"/>
      <dgm:spPr/>
    </dgm:pt>
    <dgm:pt modelId="{97500640-531E-4B88-AC8D-5D70216A1C86}" type="pres">
      <dgm:prSet presAssocID="{1BC9E59A-E146-4F95-9AC4-86E7C701346F}" presName="hierRoot2" presStyleCnt="0"/>
      <dgm:spPr/>
    </dgm:pt>
    <dgm:pt modelId="{BB4294BB-940B-42B0-AC13-F91CA335A344}" type="pres">
      <dgm:prSet presAssocID="{1BC9E59A-E146-4F95-9AC4-86E7C701346F}" presName="composite2" presStyleCnt="0"/>
      <dgm:spPr/>
    </dgm:pt>
    <dgm:pt modelId="{7710578C-868E-4D36-B875-9959909AF2CE}" type="pres">
      <dgm:prSet presAssocID="{1BC9E59A-E146-4F95-9AC4-86E7C701346F}" presName="background2" presStyleLbl="node2" presStyleIdx="0" presStyleCnt="2"/>
      <dgm:spPr/>
    </dgm:pt>
    <dgm:pt modelId="{1DB86F57-C29E-4DC1-A062-56BB4636C05D}" type="pres">
      <dgm:prSet presAssocID="{1BC9E59A-E146-4F95-9AC4-86E7C701346F}" presName="text2" presStyleLbl="fgAcc2" presStyleIdx="0" presStyleCnt="2">
        <dgm:presLayoutVars>
          <dgm:chPref val="3"/>
        </dgm:presLayoutVars>
      </dgm:prSet>
      <dgm:spPr/>
    </dgm:pt>
    <dgm:pt modelId="{F2FF90B0-46F9-48C3-A680-DBA0C9D769E3}" type="pres">
      <dgm:prSet presAssocID="{1BC9E59A-E146-4F95-9AC4-86E7C701346F}" presName="hierChild3" presStyleCnt="0"/>
      <dgm:spPr/>
    </dgm:pt>
    <dgm:pt modelId="{06819172-E4CA-44AB-8EFC-9EC16D5DD194}" type="pres">
      <dgm:prSet presAssocID="{818D4360-2EC0-4570-9B0E-923B4654F7FF}" presName="Name17" presStyleLbl="parChTrans1D3" presStyleIdx="0" presStyleCnt="3"/>
      <dgm:spPr/>
    </dgm:pt>
    <dgm:pt modelId="{31036A85-CF74-4769-B091-707DB3139534}" type="pres">
      <dgm:prSet presAssocID="{4796126A-2A34-4B1C-AAD3-DA2E5B79600C}" presName="hierRoot3" presStyleCnt="0"/>
      <dgm:spPr/>
    </dgm:pt>
    <dgm:pt modelId="{E70BC877-93FB-4A66-9AB3-28D1BD8FC26F}" type="pres">
      <dgm:prSet presAssocID="{4796126A-2A34-4B1C-AAD3-DA2E5B79600C}" presName="composite3" presStyleCnt="0"/>
      <dgm:spPr/>
    </dgm:pt>
    <dgm:pt modelId="{572B8496-7AD6-4EAF-ABBA-870D1BFCAD39}" type="pres">
      <dgm:prSet presAssocID="{4796126A-2A34-4B1C-AAD3-DA2E5B79600C}" presName="background3" presStyleLbl="node3" presStyleIdx="0" presStyleCnt="3"/>
      <dgm:spPr/>
    </dgm:pt>
    <dgm:pt modelId="{68B8E9E0-2654-4F65-B483-3354741CA499}" type="pres">
      <dgm:prSet presAssocID="{4796126A-2A34-4B1C-AAD3-DA2E5B79600C}" presName="text3" presStyleLbl="fgAcc3" presStyleIdx="0" presStyleCnt="3">
        <dgm:presLayoutVars>
          <dgm:chPref val="3"/>
        </dgm:presLayoutVars>
      </dgm:prSet>
      <dgm:spPr/>
    </dgm:pt>
    <dgm:pt modelId="{A3843CB8-B782-4EB6-8247-B1EE454D7D94}" type="pres">
      <dgm:prSet presAssocID="{4796126A-2A34-4B1C-AAD3-DA2E5B79600C}" presName="hierChild4" presStyleCnt="0"/>
      <dgm:spPr/>
    </dgm:pt>
    <dgm:pt modelId="{89949ACD-D2D9-4956-83FF-96CEF490F15F}" type="pres">
      <dgm:prSet presAssocID="{3FA4A6E1-65CB-40C0-BC0F-E0C48949EDB7}" presName="Name10" presStyleLbl="parChTrans1D2" presStyleIdx="1" presStyleCnt="2"/>
      <dgm:spPr/>
    </dgm:pt>
    <dgm:pt modelId="{C25E5EE0-9128-4BA5-B009-8CC17E3C8AE8}" type="pres">
      <dgm:prSet presAssocID="{2BBD1255-9F1E-4FBD-AA04-D94C93307639}" presName="hierRoot2" presStyleCnt="0"/>
      <dgm:spPr/>
    </dgm:pt>
    <dgm:pt modelId="{B4085CA0-D9C6-4DC6-8723-58AE385B447B}" type="pres">
      <dgm:prSet presAssocID="{2BBD1255-9F1E-4FBD-AA04-D94C93307639}" presName="composite2" presStyleCnt="0"/>
      <dgm:spPr/>
    </dgm:pt>
    <dgm:pt modelId="{30C661F9-1BFD-4802-8086-4C128906D19B}" type="pres">
      <dgm:prSet presAssocID="{2BBD1255-9F1E-4FBD-AA04-D94C93307639}" presName="background2" presStyleLbl="node2" presStyleIdx="1" presStyleCnt="2"/>
      <dgm:spPr/>
    </dgm:pt>
    <dgm:pt modelId="{21650CCC-A7DE-4F73-B0F8-A9D1C99A541A}" type="pres">
      <dgm:prSet presAssocID="{2BBD1255-9F1E-4FBD-AA04-D94C93307639}" presName="text2" presStyleLbl="fgAcc2" presStyleIdx="1" presStyleCnt="2" custScaleX="118243">
        <dgm:presLayoutVars>
          <dgm:chPref val="3"/>
        </dgm:presLayoutVars>
      </dgm:prSet>
      <dgm:spPr/>
    </dgm:pt>
    <dgm:pt modelId="{D85A607D-88BF-4D78-98C5-041B947EEBC9}" type="pres">
      <dgm:prSet presAssocID="{2BBD1255-9F1E-4FBD-AA04-D94C93307639}" presName="hierChild3" presStyleCnt="0"/>
      <dgm:spPr/>
    </dgm:pt>
    <dgm:pt modelId="{709CD34E-EC1D-40E1-B748-6832810CDFB8}" type="pres">
      <dgm:prSet presAssocID="{3EB8A0EA-1B07-4D4A-81A8-A9210BD442F0}" presName="Name17" presStyleLbl="parChTrans1D3" presStyleIdx="1" presStyleCnt="3"/>
      <dgm:spPr/>
    </dgm:pt>
    <dgm:pt modelId="{99404C37-8FFE-4A20-B5D2-5C9262A7AA24}" type="pres">
      <dgm:prSet presAssocID="{E9EE5E07-A966-4BDA-9D32-283AC5065839}" presName="hierRoot3" presStyleCnt="0"/>
      <dgm:spPr/>
    </dgm:pt>
    <dgm:pt modelId="{430F3E67-C9C1-4DA3-9615-007C2EE9E4BB}" type="pres">
      <dgm:prSet presAssocID="{E9EE5E07-A966-4BDA-9D32-283AC5065839}" presName="composite3" presStyleCnt="0"/>
      <dgm:spPr/>
    </dgm:pt>
    <dgm:pt modelId="{B4C99007-0805-4FD3-96A1-E1FA2264B0E7}" type="pres">
      <dgm:prSet presAssocID="{E9EE5E07-A966-4BDA-9D32-283AC5065839}" presName="background3" presStyleLbl="node3" presStyleIdx="1" presStyleCnt="3"/>
      <dgm:spPr/>
    </dgm:pt>
    <dgm:pt modelId="{3CC5A8E2-E4D3-47DC-BFF3-96C1A9872E4A}" type="pres">
      <dgm:prSet presAssocID="{E9EE5E07-A966-4BDA-9D32-283AC5065839}" presName="text3" presStyleLbl="fgAcc3" presStyleIdx="1" presStyleCnt="3">
        <dgm:presLayoutVars>
          <dgm:chPref val="3"/>
        </dgm:presLayoutVars>
      </dgm:prSet>
      <dgm:spPr/>
    </dgm:pt>
    <dgm:pt modelId="{F629648F-32B4-40FD-9213-F51A12137339}" type="pres">
      <dgm:prSet presAssocID="{E9EE5E07-A966-4BDA-9D32-283AC5065839}" presName="hierChild4" presStyleCnt="0"/>
      <dgm:spPr/>
    </dgm:pt>
    <dgm:pt modelId="{18689EC2-9AD3-4D31-8264-C0FDA056DD91}" type="pres">
      <dgm:prSet presAssocID="{9E91F061-6296-4C59-AC8A-0185162CEC36}" presName="Name17" presStyleLbl="parChTrans1D3" presStyleIdx="2" presStyleCnt="3"/>
      <dgm:spPr/>
    </dgm:pt>
    <dgm:pt modelId="{7D251FDA-96BB-4C03-88B7-8F5E31C305D3}" type="pres">
      <dgm:prSet presAssocID="{809A24EF-8C4E-4CA6-9040-4E3636D308C8}" presName="hierRoot3" presStyleCnt="0"/>
      <dgm:spPr/>
    </dgm:pt>
    <dgm:pt modelId="{484538E7-DD11-468D-8002-1F73045F8224}" type="pres">
      <dgm:prSet presAssocID="{809A24EF-8C4E-4CA6-9040-4E3636D308C8}" presName="composite3" presStyleCnt="0"/>
      <dgm:spPr/>
    </dgm:pt>
    <dgm:pt modelId="{39D6B69A-8005-417A-810E-42F15FCC6A00}" type="pres">
      <dgm:prSet presAssocID="{809A24EF-8C4E-4CA6-9040-4E3636D308C8}" presName="background3" presStyleLbl="node3" presStyleIdx="2" presStyleCnt="3"/>
      <dgm:spPr/>
    </dgm:pt>
    <dgm:pt modelId="{EFC52A0E-8D31-44BD-919F-467C003963D7}" type="pres">
      <dgm:prSet presAssocID="{809A24EF-8C4E-4CA6-9040-4E3636D308C8}" presName="text3" presStyleLbl="fgAcc3" presStyleIdx="2" presStyleCnt="3" custScaleX="197834">
        <dgm:presLayoutVars>
          <dgm:chPref val="3"/>
        </dgm:presLayoutVars>
      </dgm:prSet>
      <dgm:spPr/>
    </dgm:pt>
    <dgm:pt modelId="{B8AC6F04-E619-4D6A-9ABC-54A30180E62D}" type="pres">
      <dgm:prSet presAssocID="{809A24EF-8C4E-4CA6-9040-4E3636D308C8}" presName="hierChild4" presStyleCnt="0"/>
      <dgm:spPr/>
    </dgm:pt>
  </dgm:ptLst>
  <dgm:cxnLst>
    <dgm:cxn modelId="{DAADCF10-0353-4791-B8E4-FD816F376F8C}" type="presOf" srcId="{809A24EF-8C4E-4CA6-9040-4E3636D308C8}" destId="{EFC52A0E-8D31-44BD-919F-467C003963D7}" srcOrd="0" destOrd="0" presId="urn:microsoft.com/office/officeart/2005/8/layout/hierarchy1"/>
    <dgm:cxn modelId="{9EFC1863-FA96-4686-9C7D-FDB7A3F241AC}" type="presOf" srcId="{E9EE5E07-A966-4BDA-9D32-283AC5065839}" destId="{3CC5A8E2-E4D3-47DC-BFF3-96C1A9872E4A}" srcOrd="0" destOrd="0" presId="urn:microsoft.com/office/officeart/2005/8/layout/hierarchy1"/>
    <dgm:cxn modelId="{A23D7F44-AB95-459F-9C88-224A9439EA9E}" srcId="{2BBD1255-9F1E-4FBD-AA04-D94C93307639}" destId="{E9EE5E07-A966-4BDA-9D32-283AC5065839}" srcOrd="0" destOrd="0" parTransId="{3EB8A0EA-1B07-4D4A-81A8-A9210BD442F0}" sibTransId="{09682EBA-8D3D-4809-BC5B-B166D3E52645}"/>
    <dgm:cxn modelId="{2E658066-B17C-4DDB-AA0D-6A30F8B5E8D6}" srcId="{9E122404-A84F-4DB5-AC50-F6E073B9A6ED}" destId="{2BBD1255-9F1E-4FBD-AA04-D94C93307639}" srcOrd="1" destOrd="0" parTransId="{3FA4A6E1-65CB-40C0-BC0F-E0C48949EDB7}" sibTransId="{7FFD0B8A-B76F-40B7-AC7A-1F1BE564D9B8}"/>
    <dgm:cxn modelId="{99642A6D-784C-4824-A741-9AD62D59CDD1}" type="presOf" srcId="{1BC9E59A-E146-4F95-9AC4-86E7C701346F}" destId="{1DB86F57-C29E-4DC1-A062-56BB4636C05D}" srcOrd="0" destOrd="0" presId="urn:microsoft.com/office/officeart/2005/8/layout/hierarchy1"/>
    <dgm:cxn modelId="{D4CC7773-7F16-4B05-AD57-777EA190F098}" srcId="{2BBD1255-9F1E-4FBD-AA04-D94C93307639}" destId="{809A24EF-8C4E-4CA6-9040-4E3636D308C8}" srcOrd="1" destOrd="0" parTransId="{9E91F061-6296-4C59-AC8A-0185162CEC36}" sibTransId="{167B2239-43A8-42D7-852D-CD63C3FA43B7}"/>
    <dgm:cxn modelId="{402BE454-75FD-4BBC-964D-CC9217A760EC}" type="presOf" srcId="{2BBD1255-9F1E-4FBD-AA04-D94C93307639}" destId="{21650CCC-A7DE-4F73-B0F8-A9D1C99A541A}" srcOrd="0" destOrd="0" presId="urn:microsoft.com/office/officeart/2005/8/layout/hierarchy1"/>
    <dgm:cxn modelId="{F9D7848D-4B88-4BD6-A0EF-B6CD37BD6321}" type="presOf" srcId="{DBA1A307-66C6-4E3C-AC0B-FF40DAA2B74B}" destId="{BD7F527F-1842-4278-8D84-1D5D40BB92AE}" srcOrd="0" destOrd="0" presId="urn:microsoft.com/office/officeart/2005/8/layout/hierarchy1"/>
    <dgm:cxn modelId="{C607458E-67F0-4C93-BDF7-8418866932B0}" type="presOf" srcId="{3EB8A0EA-1B07-4D4A-81A8-A9210BD442F0}" destId="{709CD34E-EC1D-40E1-B748-6832810CDFB8}" srcOrd="0" destOrd="0" presId="urn:microsoft.com/office/officeart/2005/8/layout/hierarchy1"/>
    <dgm:cxn modelId="{3A0BA595-14FE-4904-8D74-99D54496F091}" type="presOf" srcId="{818D4360-2EC0-4570-9B0E-923B4654F7FF}" destId="{06819172-E4CA-44AB-8EFC-9EC16D5DD194}" srcOrd="0" destOrd="0" presId="urn:microsoft.com/office/officeart/2005/8/layout/hierarchy1"/>
    <dgm:cxn modelId="{2E36DBA5-A0A5-4860-94A3-1CE1642F17CF}" type="presOf" srcId="{4796126A-2A34-4B1C-AAD3-DA2E5B79600C}" destId="{68B8E9E0-2654-4F65-B483-3354741CA499}" srcOrd="0" destOrd="0" presId="urn:microsoft.com/office/officeart/2005/8/layout/hierarchy1"/>
    <dgm:cxn modelId="{915694CD-24D1-43B3-8F11-36EC2D92038B}" type="presOf" srcId="{9E122404-A84F-4DB5-AC50-F6E073B9A6ED}" destId="{FB72FF53-5ECC-4EBC-89F7-9A88B61C636E}" srcOrd="0" destOrd="0" presId="urn:microsoft.com/office/officeart/2005/8/layout/hierarchy1"/>
    <dgm:cxn modelId="{02938CD1-C070-426C-9EB7-F3E0A1F429E9}" srcId="{9E122404-A84F-4DB5-AC50-F6E073B9A6ED}" destId="{1BC9E59A-E146-4F95-9AC4-86E7C701346F}" srcOrd="0" destOrd="0" parTransId="{DBA1A307-66C6-4E3C-AC0B-FF40DAA2B74B}" sibTransId="{A17E3CD3-0330-4CCC-B4B2-74A2AE628ABE}"/>
    <dgm:cxn modelId="{991631D7-03B3-4176-85CC-857E9A1BE4D9}" type="presOf" srcId="{9E91F061-6296-4C59-AC8A-0185162CEC36}" destId="{18689EC2-9AD3-4D31-8264-C0FDA056DD91}" srcOrd="0" destOrd="0" presId="urn:microsoft.com/office/officeart/2005/8/layout/hierarchy1"/>
    <dgm:cxn modelId="{C362DBD8-86B5-4299-89FE-4C8C4EF1F145}" type="presOf" srcId="{3EC54315-B009-4EA7-9732-FD2CAB4FC9AF}" destId="{EDC4A589-8409-49FD-AF66-6F0BAD68ADDC}" srcOrd="0" destOrd="0" presId="urn:microsoft.com/office/officeart/2005/8/layout/hierarchy1"/>
    <dgm:cxn modelId="{7079FFD8-FE50-4DD3-84A3-3CC41B6DDF3C}" srcId="{1BC9E59A-E146-4F95-9AC4-86E7C701346F}" destId="{4796126A-2A34-4B1C-AAD3-DA2E5B79600C}" srcOrd="0" destOrd="0" parTransId="{818D4360-2EC0-4570-9B0E-923B4654F7FF}" sibTransId="{D3ACC1AD-80CC-4C6E-8999-507D538766A1}"/>
    <dgm:cxn modelId="{517C5AF2-CBF9-43DA-8993-4543163B1DE0}" type="presOf" srcId="{3FA4A6E1-65CB-40C0-BC0F-E0C48949EDB7}" destId="{89949ACD-D2D9-4956-83FF-96CEF490F15F}" srcOrd="0" destOrd="0" presId="urn:microsoft.com/office/officeart/2005/8/layout/hierarchy1"/>
    <dgm:cxn modelId="{A3DDC4F9-3466-432D-9C9C-7800D4CC220F}" srcId="{3EC54315-B009-4EA7-9732-FD2CAB4FC9AF}" destId="{9E122404-A84F-4DB5-AC50-F6E073B9A6ED}" srcOrd="0" destOrd="0" parTransId="{E7EC7936-12E6-4E38-8C8D-97A5A6E05B7D}" sibTransId="{6F13D8C6-4EA6-4786-9F28-D822ABF7214D}"/>
    <dgm:cxn modelId="{F2FDE997-B5C6-42BD-9CC9-2762CE25B1FD}" type="presParOf" srcId="{EDC4A589-8409-49FD-AF66-6F0BAD68ADDC}" destId="{3AA1BBA4-0735-4CC3-8FA5-0C9C6FEDF65C}" srcOrd="0" destOrd="0" presId="urn:microsoft.com/office/officeart/2005/8/layout/hierarchy1"/>
    <dgm:cxn modelId="{BF834ECD-5C61-44C0-ABC2-9D91FFBBD29E}" type="presParOf" srcId="{3AA1BBA4-0735-4CC3-8FA5-0C9C6FEDF65C}" destId="{01091B38-30FF-4460-AFAC-30D8BB3CF129}" srcOrd="0" destOrd="0" presId="urn:microsoft.com/office/officeart/2005/8/layout/hierarchy1"/>
    <dgm:cxn modelId="{8191733D-4838-4F5B-8B72-8191B3E00734}" type="presParOf" srcId="{01091B38-30FF-4460-AFAC-30D8BB3CF129}" destId="{F3F98255-FB6C-4617-B0A2-D18017DD1DC4}" srcOrd="0" destOrd="0" presId="urn:microsoft.com/office/officeart/2005/8/layout/hierarchy1"/>
    <dgm:cxn modelId="{4079B651-6BC5-46F0-B68C-D68E0974E2C6}" type="presParOf" srcId="{01091B38-30FF-4460-AFAC-30D8BB3CF129}" destId="{FB72FF53-5ECC-4EBC-89F7-9A88B61C636E}" srcOrd="1" destOrd="0" presId="urn:microsoft.com/office/officeart/2005/8/layout/hierarchy1"/>
    <dgm:cxn modelId="{6F186EC3-CD6A-4AB2-8AB6-A12EFC445647}" type="presParOf" srcId="{3AA1BBA4-0735-4CC3-8FA5-0C9C6FEDF65C}" destId="{78D828FC-C22E-4042-B2E0-862D46F83DC0}" srcOrd="1" destOrd="0" presId="urn:microsoft.com/office/officeart/2005/8/layout/hierarchy1"/>
    <dgm:cxn modelId="{4CD2E14C-5168-4C17-B37F-4CE1AAA973AE}" type="presParOf" srcId="{78D828FC-C22E-4042-B2E0-862D46F83DC0}" destId="{BD7F527F-1842-4278-8D84-1D5D40BB92AE}" srcOrd="0" destOrd="0" presId="urn:microsoft.com/office/officeart/2005/8/layout/hierarchy1"/>
    <dgm:cxn modelId="{A5D045A8-B59C-451A-8004-585172BFC341}" type="presParOf" srcId="{78D828FC-C22E-4042-B2E0-862D46F83DC0}" destId="{97500640-531E-4B88-AC8D-5D70216A1C86}" srcOrd="1" destOrd="0" presId="urn:microsoft.com/office/officeart/2005/8/layout/hierarchy1"/>
    <dgm:cxn modelId="{333328D6-36BF-4DDA-ADDF-D4DAAE2D890E}" type="presParOf" srcId="{97500640-531E-4B88-AC8D-5D70216A1C86}" destId="{BB4294BB-940B-42B0-AC13-F91CA335A344}" srcOrd="0" destOrd="0" presId="urn:microsoft.com/office/officeart/2005/8/layout/hierarchy1"/>
    <dgm:cxn modelId="{8820AA58-E5B3-41D3-AD73-441EF59A3B80}" type="presParOf" srcId="{BB4294BB-940B-42B0-AC13-F91CA335A344}" destId="{7710578C-868E-4D36-B875-9959909AF2CE}" srcOrd="0" destOrd="0" presId="urn:microsoft.com/office/officeart/2005/8/layout/hierarchy1"/>
    <dgm:cxn modelId="{C10E3C8E-953A-4F4C-9B03-8C2D4A606560}" type="presParOf" srcId="{BB4294BB-940B-42B0-AC13-F91CA335A344}" destId="{1DB86F57-C29E-4DC1-A062-56BB4636C05D}" srcOrd="1" destOrd="0" presId="urn:microsoft.com/office/officeart/2005/8/layout/hierarchy1"/>
    <dgm:cxn modelId="{76355F78-FD3B-4785-B2C9-9BAD368BD8AC}" type="presParOf" srcId="{97500640-531E-4B88-AC8D-5D70216A1C86}" destId="{F2FF90B0-46F9-48C3-A680-DBA0C9D769E3}" srcOrd="1" destOrd="0" presId="urn:microsoft.com/office/officeart/2005/8/layout/hierarchy1"/>
    <dgm:cxn modelId="{F6774D2D-5579-4BE4-8271-8CF848E995A7}" type="presParOf" srcId="{F2FF90B0-46F9-48C3-A680-DBA0C9D769E3}" destId="{06819172-E4CA-44AB-8EFC-9EC16D5DD194}" srcOrd="0" destOrd="0" presId="urn:microsoft.com/office/officeart/2005/8/layout/hierarchy1"/>
    <dgm:cxn modelId="{4C924536-0E4D-434F-85DE-DA248C4F79AB}" type="presParOf" srcId="{F2FF90B0-46F9-48C3-A680-DBA0C9D769E3}" destId="{31036A85-CF74-4769-B091-707DB3139534}" srcOrd="1" destOrd="0" presId="urn:microsoft.com/office/officeart/2005/8/layout/hierarchy1"/>
    <dgm:cxn modelId="{39C78CE2-3C00-4677-81BA-F4D46802ADFE}" type="presParOf" srcId="{31036A85-CF74-4769-B091-707DB3139534}" destId="{E70BC877-93FB-4A66-9AB3-28D1BD8FC26F}" srcOrd="0" destOrd="0" presId="urn:microsoft.com/office/officeart/2005/8/layout/hierarchy1"/>
    <dgm:cxn modelId="{970487AA-E7F1-423E-A8B3-8152F5D8E4C7}" type="presParOf" srcId="{E70BC877-93FB-4A66-9AB3-28D1BD8FC26F}" destId="{572B8496-7AD6-4EAF-ABBA-870D1BFCAD39}" srcOrd="0" destOrd="0" presId="urn:microsoft.com/office/officeart/2005/8/layout/hierarchy1"/>
    <dgm:cxn modelId="{CAF0512B-5654-4F39-BF26-04FEE6658E8B}" type="presParOf" srcId="{E70BC877-93FB-4A66-9AB3-28D1BD8FC26F}" destId="{68B8E9E0-2654-4F65-B483-3354741CA499}" srcOrd="1" destOrd="0" presId="urn:microsoft.com/office/officeart/2005/8/layout/hierarchy1"/>
    <dgm:cxn modelId="{F2659031-9A87-4194-8723-BB16FC07F9D8}" type="presParOf" srcId="{31036A85-CF74-4769-B091-707DB3139534}" destId="{A3843CB8-B782-4EB6-8247-B1EE454D7D94}" srcOrd="1" destOrd="0" presId="urn:microsoft.com/office/officeart/2005/8/layout/hierarchy1"/>
    <dgm:cxn modelId="{46BFDB5A-2001-4C34-AE48-2DF182AC368D}" type="presParOf" srcId="{78D828FC-C22E-4042-B2E0-862D46F83DC0}" destId="{89949ACD-D2D9-4956-83FF-96CEF490F15F}" srcOrd="2" destOrd="0" presId="urn:microsoft.com/office/officeart/2005/8/layout/hierarchy1"/>
    <dgm:cxn modelId="{FE302A8D-2E2A-49FB-9F40-2DD3A1DED7A7}" type="presParOf" srcId="{78D828FC-C22E-4042-B2E0-862D46F83DC0}" destId="{C25E5EE0-9128-4BA5-B009-8CC17E3C8AE8}" srcOrd="3" destOrd="0" presId="urn:microsoft.com/office/officeart/2005/8/layout/hierarchy1"/>
    <dgm:cxn modelId="{17395815-0207-4A7A-8415-DA1834D8694D}" type="presParOf" srcId="{C25E5EE0-9128-4BA5-B009-8CC17E3C8AE8}" destId="{B4085CA0-D9C6-4DC6-8723-58AE385B447B}" srcOrd="0" destOrd="0" presId="urn:microsoft.com/office/officeart/2005/8/layout/hierarchy1"/>
    <dgm:cxn modelId="{1A3FE7CC-2CC1-4C67-B4A2-97960E4B55F2}" type="presParOf" srcId="{B4085CA0-D9C6-4DC6-8723-58AE385B447B}" destId="{30C661F9-1BFD-4802-8086-4C128906D19B}" srcOrd="0" destOrd="0" presId="urn:microsoft.com/office/officeart/2005/8/layout/hierarchy1"/>
    <dgm:cxn modelId="{3597D31C-0073-4C89-929E-AAE1251DAF57}" type="presParOf" srcId="{B4085CA0-D9C6-4DC6-8723-58AE385B447B}" destId="{21650CCC-A7DE-4F73-B0F8-A9D1C99A541A}" srcOrd="1" destOrd="0" presId="urn:microsoft.com/office/officeart/2005/8/layout/hierarchy1"/>
    <dgm:cxn modelId="{4CAAE71B-32E2-45B9-992A-DBCED37D239A}" type="presParOf" srcId="{C25E5EE0-9128-4BA5-B009-8CC17E3C8AE8}" destId="{D85A607D-88BF-4D78-98C5-041B947EEBC9}" srcOrd="1" destOrd="0" presId="urn:microsoft.com/office/officeart/2005/8/layout/hierarchy1"/>
    <dgm:cxn modelId="{55E7B08A-3189-4589-8C08-4B090C66750D}" type="presParOf" srcId="{D85A607D-88BF-4D78-98C5-041B947EEBC9}" destId="{709CD34E-EC1D-40E1-B748-6832810CDFB8}" srcOrd="0" destOrd="0" presId="urn:microsoft.com/office/officeart/2005/8/layout/hierarchy1"/>
    <dgm:cxn modelId="{F6FAA744-ADD3-4F24-B6FC-8FD698F6CB69}" type="presParOf" srcId="{D85A607D-88BF-4D78-98C5-041B947EEBC9}" destId="{99404C37-8FFE-4A20-B5D2-5C9262A7AA24}" srcOrd="1" destOrd="0" presId="urn:microsoft.com/office/officeart/2005/8/layout/hierarchy1"/>
    <dgm:cxn modelId="{6B6FF14A-4D20-4DBA-8060-0E85D9F0A953}" type="presParOf" srcId="{99404C37-8FFE-4A20-B5D2-5C9262A7AA24}" destId="{430F3E67-C9C1-4DA3-9615-007C2EE9E4BB}" srcOrd="0" destOrd="0" presId="urn:microsoft.com/office/officeart/2005/8/layout/hierarchy1"/>
    <dgm:cxn modelId="{A47F55D3-A18C-45C9-956B-B2F28E9BB470}" type="presParOf" srcId="{430F3E67-C9C1-4DA3-9615-007C2EE9E4BB}" destId="{B4C99007-0805-4FD3-96A1-E1FA2264B0E7}" srcOrd="0" destOrd="0" presId="urn:microsoft.com/office/officeart/2005/8/layout/hierarchy1"/>
    <dgm:cxn modelId="{65C742C1-9262-45D7-BA11-48E401D2C480}" type="presParOf" srcId="{430F3E67-C9C1-4DA3-9615-007C2EE9E4BB}" destId="{3CC5A8E2-E4D3-47DC-BFF3-96C1A9872E4A}" srcOrd="1" destOrd="0" presId="urn:microsoft.com/office/officeart/2005/8/layout/hierarchy1"/>
    <dgm:cxn modelId="{2F01D66C-78C0-4D0E-B8FF-BCC3096E5F69}" type="presParOf" srcId="{99404C37-8FFE-4A20-B5D2-5C9262A7AA24}" destId="{F629648F-32B4-40FD-9213-F51A12137339}" srcOrd="1" destOrd="0" presId="urn:microsoft.com/office/officeart/2005/8/layout/hierarchy1"/>
    <dgm:cxn modelId="{8D370727-E2D3-4ED3-9C2F-81AD31445B4B}" type="presParOf" srcId="{D85A607D-88BF-4D78-98C5-041B947EEBC9}" destId="{18689EC2-9AD3-4D31-8264-C0FDA056DD91}" srcOrd="2" destOrd="0" presId="urn:microsoft.com/office/officeart/2005/8/layout/hierarchy1"/>
    <dgm:cxn modelId="{AC446F69-EE30-4F27-831E-A49A5CF90217}" type="presParOf" srcId="{D85A607D-88BF-4D78-98C5-041B947EEBC9}" destId="{7D251FDA-96BB-4C03-88B7-8F5E31C305D3}" srcOrd="3" destOrd="0" presId="urn:microsoft.com/office/officeart/2005/8/layout/hierarchy1"/>
    <dgm:cxn modelId="{BFACA60B-2B81-47B6-83A1-808222E99A80}" type="presParOf" srcId="{7D251FDA-96BB-4C03-88B7-8F5E31C305D3}" destId="{484538E7-DD11-468D-8002-1F73045F8224}" srcOrd="0" destOrd="0" presId="urn:microsoft.com/office/officeart/2005/8/layout/hierarchy1"/>
    <dgm:cxn modelId="{BDA0756A-C3F1-422C-B488-847467E28087}" type="presParOf" srcId="{484538E7-DD11-468D-8002-1F73045F8224}" destId="{39D6B69A-8005-417A-810E-42F15FCC6A00}" srcOrd="0" destOrd="0" presId="urn:microsoft.com/office/officeart/2005/8/layout/hierarchy1"/>
    <dgm:cxn modelId="{4C9173EA-20DB-421B-B6EF-24873188ABAB}" type="presParOf" srcId="{484538E7-DD11-468D-8002-1F73045F8224}" destId="{EFC52A0E-8D31-44BD-919F-467C003963D7}" srcOrd="1" destOrd="0" presId="urn:microsoft.com/office/officeart/2005/8/layout/hierarchy1"/>
    <dgm:cxn modelId="{CB46B188-6FAC-4346-A44E-1A0BFF9F7170}" type="presParOf" srcId="{7D251FDA-96BB-4C03-88B7-8F5E31C305D3}" destId="{B8AC6F04-E619-4D6A-9ABC-54A30180E62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89EC2-9AD3-4D31-8264-C0FDA056DD91}">
      <dsp:nvSpPr>
        <dsp:cNvPr id="0" name=""/>
        <dsp:cNvSpPr/>
      </dsp:nvSpPr>
      <dsp:spPr>
        <a:xfrm>
          <a:off x="5391458" y="2489519"/>
          <a:ext cx="974114" cy="463590"/>
        </a:xfrm>
        <a:custGeom>
          <a:avLst/>
          <a:gdLst/>
          <a:ahLst/>
          <a:cxnLst/>
          <a:rect l="0" t="0" r="0" b="0"/>
          <a:pathLst>
            <a:path>
              <a:moveTo>
                <a:pt x="0" y="0"/>
              </a:moveTo>
              <a:lnTo>
                <a:pt x="0" y="315923"/>
              </a:lnTo>
              <a:lnTo>
                <a:pt x="974114" y="315923"/>
              </a:lnTo>
              <a:lnTo>
                <a:pt x="974114" y="46359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9CD34E-EC1D-40E1-B748-6832810CDFB8}">
      <dsp:nvSpPr>
        <dsp:cNvPr id="0" name=""/>
        <dsp:cNvSpPr/>
      </dsp:nvSpPr>
      <dsp:spPr>
        <a:xfrm>
          <a:off x="3637603" y="2489519"/>
          <a:ext cx="1753854" cy="463590"/>
        </a:xfrm>
        <a:custGeom>
          <a:avLst/>
          <a:gdLst/>
          <a:ahLst/>
          <a:cxnLst/>
          <a:rect l="0" t="0" r="0" b="0"/>
          <a:pathLst>
            <a:path>
              <a:moveTo>
                <a:pt x="1753854" y="0"/>
              </a:moveTo>
              <a:lnTo>
                <a:pt x="1753854" y="315923"/>
              </a:lnTo>
              <a:lnTo>
                <a:pt x="0" y="315923"/>
              </a:lnTo>
              <a:lnTo>
                <a:pt x="0" y="46359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949ACD-D2D9-4956-83FF-96CEF490F15F}">
      <dsp:nvSpPr>
        <dsp:cNvPr id="0" name=""/>
        <dsp:cNvSpPr/>
      </dsp:nvSpPr>
      <dsp:spPr>
        <a:xfrm>
          <a:off x="3613114" y="1013735"/>
          <a:ext cx="1778343" cy="463590"/>
        </a:xfrm>
        <a:custGeom>
          <a:avLst/>
          <a:gdLst/>
          <a:ahLst/>
          <a:cxnLst/>
          <a:rect l="0" t="0" r="0" b="0"/>
          <a:pathLst>
            <a:path>
              <a:moveTo>
                <a:pt x="0" y="0"/>
              </a:moveTo>
              <a:lnTo>
                <a:pt x="0" y="315923"/>
              </a:lnTo>
              <a:lnTo>
                <a:pt x="1778343" y="315923"/>
              </a:lnTo>
              <a:lnTo>
                <a:pt x="1778343" y="46359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819172-E4CA-44AB-8EFC-9EC16D5DD194}">
      <dsp:nvSpPr>
        <dsp:cNvPr id="0" name=""/>
        <dsp:cNvSpPr/>
      </dsp:nvSpPr>
      <dsp:spPr>
        <a:xfrm>
          <a:off x="1643654" y="2489519"/>
          <a:ext cx="91440" cy="463590"/>
        </a:xfrm>
        <a:custGeom>
          <a:avLst/>
          <a:gdLst/>
          <a:ahLst/>
          <a:cxnLst/>
          <a:rect l="0" t="0" r="0" b="0"/>
          <a:pathLst>
            <a:path>
              <a:moveTo>
                <a:pt x="45720" y="0"/>
              </a:moveTo>
              <a:lnTo>
                <a:pt x="45720" y="46359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7F527F-1842-4278-8D84-1D5D40BB92AE}">
      <dsp:nvSpPr>
        <dsp:cNvPr id="0" name=""/>
        <dsp:cNvSpPr/>
      </dsp:nvSpPr>
      <dsp:spPr>
        <a:xfrm>
          <a:off x="1689374" y="1013735"/>
          <a:ext cx="1923740" cy="463590"/>
        </a:xfrm>
        <a:custGeom>
          <a:avLst/>
          <a:gdLst/>
          <a:ahLst/>
          <a:cxnLst/>
          <a:rect l="0" t="0" r="0" b="0"/>
          <a:pathLst>
            <a:path>
              <a:moveTo>
                <a:pt x="1923740" y="0"/>
              </a:moveTo>
              <a:lnTo>
                <a:pt x="1923740" y="315923"/>
              </a:lnTo>
              <a:lnTo>
                <a:pt x="0" y="315923"/>
              </a:lnTo>
              <a:lnTo>
                <a:pt x="0" y="46359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F98255-FB6C-4617-B0A2-D18017DD1DC4}">
      <dsp:nvSpPr>
        <dsp:cNvPr id="0" name=""/>
        <dsp:cNvSpPr/>
      </dsp:nvSpPr>
      <dsp:spPr>
        <a:xfrm>
          <a:off x="2816111" y="1542"/>
          <a:ext cx="1594005" cy="101219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72FF53-5ECC-4EBC-89F7-9A88B61C636E}">
      <dsp:nvSpPr>
        <dsp:cNvPr id="0" name=""/>
        <dsp:cNvSpPr/>
      </dsp:nvSpPr>
      <dsp:spPr>
        <a:xfrm>
          <a:off x="2993223" y="169798"/>
          <a:ext cx="1594005" cy="101219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LN enlargement</a:t>
          </a:r>
        </a:p>
      </dsp:txBody>
      <dsp:txXfrm>
        <a:off x="3022869" y="199444"/>
        <a:ext cx="1534713" cy="952901"/>
      </dsp:txXfrm>
    </dsp:sp>
    <dsp:sp modelId="{7710578C-868E-4D36-B875-9959909AF2CE}">
      <dsp:nvSpPr>
        <dsp:cNvPr id="0" name=""/>
        <dsp:cNvSpPr/>
      </dsp:nvSpPr>
      <dsp:spPr>
        <a:xfrm>
          <a:off x="892371" y="1477326"/>
          <a:ext cx="1594005" cy="101219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B86F57-C29E-4DC1-A062-56BB4636C05D}">
      <dsp:nvSpPr>
        <dsp:cNvPr id="0" name=""/>
        <dsp:cNvSpPr/>
      </dsp:nvSpPr>
      <dsp:spPr>
        <a:xfrm>
          <a:off x="1069483" y="1645582"/>
          <a:ext cx="1594005" cy="101219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Benign </a:t>
          </a:r>
        </a:p>
      </dsp:txBody>
      <dsp:txXfrm>
        <a:off x="1099129" y="1675228"/>
        <a:ext cx="1534713" cy="952901"/>
      </dsp:txXfrm>
    </dsp:sp>
    <dsp:sp modelId="{572B8496-7AD6-4EAF-ABBA-870D1BFCAD39}">
      <dsp:nvSpPr>
        <dsp:cNvPr id="0" name=""/>
        <dsp:cNvSpPr/>
      </dsp:nvSpPr>
      <dsp:spPr>
        <a:xfrm>
          <a:off x="892371" y="2953109"/>
          <a:ext cx="1594005" cy="101219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B8E9E0-2654-4F65-B483-3354741CA499}">
      <dsp:nvSpPr>
        <dsp:cNvPr id="0" name=""/>
        <dsp:cNvSpPr/>
      </dsp:nvSpPr>
      <dsp:spPr>
        <a:xfrm>
          <a:off x="1069483" y="3121366"/>
          <a:ext cx="1594005" cy="101219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0070C0"/>
              </a:solidFill>
            </a:rPr>
            <a:t>Infection </a:t>
          </a:r>
        </a:p>
      </dsp:txBody>
      <dsp:txXfrm>
        <a:off x="1099129" y="3151012"/>
        <a:ext cx="1534713" cy="952901"/>
      </dsp:txXfrm>
    </dsp:sp>
    <dsp:sp modelId="{30C661F9-1BFD-4802-8086-4C128906D19B}">
      <dsp:nvSpPr>
        <dsp:cNvPr id="0" name=""/>
        <dsp:cNvSpPr/>
      </dsp:nvSpPr>
      <dsp:spPr>
        <a:xfrm>
          <a:off x="4449058" y="1477326"/>
          <a:ext cx="1884800" cy="101219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650CCC-A7DE-4F73-B0F8-A9D1C99A541A}">
      <dsp:nvSpPr>
        <dsp:cNvPr id="0" name=""/>
        <dsp:cNvSpPr/>
      </dsp:nvSpPr>
      <dsp:spPr>
        <a:xfrm>
          <a:off x="4626169" y="1645582"/>
          <a:ext cx="1884800" cy="101219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Malignant</a:t>
          </a:r>
        </a:p>
      </dsp:txBody>
      <dsp:txXfrm>
        <a:off x="4655815" y="1675228"/>
        <a:ext cx="1825508" cy="952901"/>
      </dsp:txXfrm>
    </dsp:sp>
    <dsp:sp modelId="{B4C99007-0805-4FD3-96A1-E1FA2264B0E7}">
      <dsp:nvSpPr>
        <dsp:cNvPr id="0" name=""/>
        <dsp:cNvSpPr/>
      </dsp:nvSpPr>
      <dsp:spPr>
        <a:xfrm>
          <a:off x="2840600" y="2953109"/>
          <a:ext cx="1594005" cy="101219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C5A8E2-E4D3-47DC-BFF3-96C1A9872E4A}">
      <dsp:nvSpPr>
        <dsp:cNvPr id="0" name=""/>
        <dsp:cNvSpPr/>
      </dsp:nvSpPr>
      <dsp:spPr>
        <a:xfrm>
          <a:off x="3017712" y="3121366"/>
          <a:ext cx="1594005" cy="101219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Primary: </a:t>
          </a:r>
          <a:r>
            <a:rPr lang="en-GB" sz="2000" b="1" kern="1200" dirty="0">
              <a:solidFill>
                <a:srgbClr val="0070C0"/>
              </a:solidFill>
            </a:rPr>
            <a:t>Lymphoma</a:t>
          </a:r>
        </a:p>
      </dsp:txBody>
      <dsp:txXfrm>
        <a:off x="3047358" y="3151012"/>
        <a:ext cx="1534713" cy="952901"/>
      </dsp:txXfrm>
    </dsp:sp>
    <dsp:sp modelId="{39D6B69A-8005-417A-810E-42F15FCC6A00}">
      <dsp:nvSpPr>
        <dsp:cNvPr id="0" name=""/>
        <dsp:cNvSpPr/>
      </dsp:nvSpPr>
      <dsp:spPr>
        <a:xfrm>
          <a:off x="4788830" y="2953109"/>
          <a:ext cx="3153485" cy="101219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C52A0E-8D31-44BD-919F-467C003963D7}">
      <dsp:nvSpPr>
        <dsp:cNvPr id="0" name=""/>
        <dsp:cNvSpPr/>
      </dsp:nvSpPr>
      <dsp:spPr>
        <a:xfrm>
          <a:off x="4965942" y="3121366"/>
          <a:ext cx="3153485" cy="101219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Secondary: </a:t>
          </a:r>
          <a:r>
            <a:rPr lang="en-GB" sz="2000" b="1" kern="1200" dirty="0">
              <a:solidFill>
                <a:srgbClr val="0070C0"/>
              </a:solidFill>
            </a:rPr>
            <a:t>Head, Neck, Lung, GIT cancer</a:t>
          </a:r>
        </a:p>
      </dsp:txBody>
      <dsp:txXfrm>
        <a:off x="4995588" y="3151012"/>
        <a:ext cx="3094193" cy="95290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2EE300-F41C-4540-8461-BAD92C178F71}"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192634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EE300-F41C-4540-8461-BAD92C178F71}"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843351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EE300-F41C-4540-8461-BAD92C178F71}"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763A8-837B-445F-B334-CC6E6542183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03428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EE300-F41C-4540-8461-BAD92C178F71}"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1158109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EE300-F41C-4540-8461-BAD92C178F71}"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763A8-837B-445F-B334-CC6E6542183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3205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EE300-F41C-4540-8461-BAD92C178F71}"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4043906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EE300-F41C-4540-8461-BAD92C178F71}"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3896536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EE300-F41C-4540-8461-BAD92C178F71}"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2242570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EE300-F41C-4540-8461-BAD92C178F71}"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40723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EE300-F41C-4540-8461-BAD92C178F71}"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138632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2EE300-F41C-4540-8461-BAD92C178F71}"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252416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2EE300-F41C-4540-8461-BAD92C178F71}" type="datetimeFigureOut">
              <a:rPr lang="en-US" smtClean="0"/>
              <a:t>9/24/2023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265887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2EE300-F41C-4540-8461-BAD92C178F71}" type="datetimeFigureOut">
              <a:rPr lang="en-US" smtClean="0"/>
              <a:t>9/24/2023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118391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EE300-F41C-4540-8461-BAD92C178F71}" type="datetimeFigureOut">
              <a:rPr lang="en-US" smtClean="0"/>
              <a:t>9/24/2023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7609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EE300-F41C-4540-8461-BAD92C178F71}"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166024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2EE300-F41C-4540-8461-BAD92C178F71}"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763A8-837B-445F-B334-CC6E65421830}" type="slidenum">
              <a:rPr lang="en-US" smtClean="0"/>
              <a:t>‹#›</a:t>
            </a:fld>
            <a:endParaRPr lang="en-US"/>
          </a:p>
        </p:txBody>
      </p:sp>
    </p:spTree>
    <p:extLst>
      <p:ext uri="{BB962C8B-B14F-4D97-AF65-F5344CB8AC3E}">
        <p14:creationId xmlns:p14="http://schemas.microsoft.com/office/powerpoint/2010/main" val="3172947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2EE300-F41C-4540-8461-BAD92C178F71}" type="datetimeFigureOut">
              <a:rPr lang="en-US" smtClean="0"/>
              <a:t>9/24/2023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31763A8-837B-445F-B334-CC6E65421830}" type="slidenum">
              <a:rPr lang="en-US" smtClean="0"/>
              <a:t>‹#›</a:t>
            </a:fld>
            <a:endParaRPr lang="en-US"/>
          </a:p>
        </p:txBody>
      </p:sp>
    </p:spTree>
    <p:extLst>
      <p:ext uri="{BB962C8B-B14F-4D97-AF65-F5344CB8AC3E}">
        <p14:creationId xmlns:p14="http://schemas.microsoft.com/office/powerpoint/2010/main" val="238354550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youtu.be/oVhKjmOrzwM?si=ouLF7-IV8BDI9Fqw"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n.m.wikipedia.org/wiki/Persistent_thyroglossal_duct"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bin"/><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jf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512A-4CDD-4133-9283-EAFEE536E944}"/>
              </a:ext>
            </a:extLst>
          </p:cNvPr>
          <p:cNvSpPr>
            <a:spLocks noGrp="1"/>
          </p:cNvSpPr>
          <p:nvPr>
            <p:ph type="ctrTitle"/>
          </p:nvPr>
        </p:nvSpPr>
        <p:spPr>
          <a:xfrm>
            <a:off x="289871" y="1055097"/>
            <a:ext cx="7535682" cy="4747805"/>
          </a:xfrm>
        </p:spPr>
        <p:txBody>
          <a:bodyPr anchor="ctr">
            <a:normAutofit/>
          </a:bodyPr>
          <a:lstStyle/>
          <a:p>
            <a:pPr algn="l"/>
            <a:r>
              <a:rPr lang="en-US" sz="6600" b="1" i="1" dirty="0">
                <a:solidFill>
                  <a:schemeClr val="tx2"/>
                </a:solidFill>
              </a:rPr>
              <a:t>CERVICAL LUMPS</a:t>
            </a:r>
          </a:p>
        </p:txBody>
      </p:sp>
      <p:sp>
        <p:nvSpPr>
          <p:cNvPr id="3" name="Subtitle 2">
            <a:extLst>
              <a:ext uri="{FF2B5EF4-FFF2-40B4-BE49-F238E27FC236}">
                <a16:creationId xmlns:a16="http://schemas.microsoft.com/office/drawing/2014/main" id="{E29C20F5-D5F8-4DCF-9613-E85869898457}"/>
              </a:ext>
            </a:extLst>
          </p:cNvPr>
          <p:cNvSpPr>
            <a:spLocks noGrp="1"/>
          </p:cNvSpPr>
          <p:nvPr>
            <p:ph type="subTitle" idx="1"/>
          </p:nvPr>
        </p:nvSpPr>
        <p:spPr>
          <a:xfrm>
            <a:off x="7843912" y="1762478"/>
            <a:ext cx="3330531" cy="3581400"/>
          </a:xfrm>
        </p:spPr>
        <p:txBody>
          <a:bodyPr anchor="ctr">
            <a:normAutofit/>
          </a:bodyPr>
          <a:lstStyle/>
          <a:p>
            <a:pPr algn="l"/>
            <a:r>
              <a:rPr lang="en-US" i="1" dirty="0">
                <a:solidFill>
                  <a:schemeClr val="tx2"/>
                </a:solidFill>
              </a:rPr>
              <a:t>Supervised by dr. Saad Al-Azzawi</a:t>
            </a:r>
          </a:p>
          <a:p>
            <a:pPr marL="342900" indent="-342900" algn="l">
              <a:buFontTx/>
              <a:buChar char="-"/>
            </a:pPr>
            <a:r>
              <a:rPr lang="en-US" i="1" dirty="0" err="1">
                <a:solidFill>
                  <a:schemeClr val="tx2"/>
                </a:solidFill>
              </a:rPr>
              <a:t>Mones</a:t>
            </a:r>
            <a:r>
              <a:rPr lang="en-US" i="1" dirty="0">
                <a:solidFill>
                  <a:schemeClr val="tx2"/>
                </a:solidFill>
              </a:rPr>
              <a:t> </a:t>
            </a:r>
            <a:r>
              <a:rPr lang="en-US" i="1" dirty="0" err="1">
                <a:solidFill>
                  <a:schemeClr val="tx2"/>
                </a:solidFill>
              </a:rPr>
              <a:t>madallah</a:t>
            </a:r>
            <a:r>
              <a:rPr lang="en-US" i="1" dirty="0">
                <a:solidFill>
                  <a:schemeClr val="tx2"/>
                </a:solidFill>
              </a:rPr>
              <a:t> </a:t>
            </a:r>
            <a:r>
              <a:rPr lang="en-US" i="1" dirty="0" err="1">
                <a:solidFill>
                  <a:schemeClr val="tx2"/>
                </a:solidFill>
              </a:rPr>
              <a:t>tarawneh</a:t>
            </a:r>
            <a:endParaRPr lang="en-US" i="1" dirty="0">
              <a:solidFill>
                <a:schemeClr val="tx2"/>
              </a:solidFill>
            </a:endParaRPr>
          </a:p>
          <a:p>
            <a:pPr marL="342900" indent="-342900" algn="l">
              <a:buFontTx/>
              <a:buChar char="-"/>
            </a:pPr>
            <a:r>
              <a:rPr lang="en-US" i="1" dirty="0">
                <a:solidFill>
                  <a:schemeClr val="tx2"/>
                </a:solidFill>
              </a:rPr>
              <a:t>Abdallah </a:t>
            </a:r>
            <a:r>
              <a:rPr lang="en-US" i="1" dirty="0" err="1">
                <a:solidFill>
                  <a:schemeClr val="tx2"/>
                </a:solidFill>
              </a:rPr>
              <a:t>thaher</a:t>
            </a:r>
            <a:r>
              <a:rPr lang="en-US" i="1" dirty="0">
                <a:solidFill>
                  <a:schemeClr val="tx2"/>
                </a:solidFill>
              </a:rPr>
              <a:t> </a:t>
            </a:r>
            <a:r>
              <a:rPr lang="en-US" i="1" dirty="0" err="1">
                <a:solidFill>
                  <a:schemeClr val="tx2"/>
                </a:solidFill>
              </a:rPr>
              <a:t>tarawneh</a:t>
            </a:r>
            <a:endParaRPr lang="en-US" i="1" dirty="0">
              <a:solidFill>
                <a:schemeClr val="tx2"/>
              </a:solidFill>
            </a:endParaRPr>
          </a:p>
          <a:p>
            <a:pPr marL="342900" indent="-342900" algn="l">
              <a:buFontTx/>
              <a:buChar char="-"/>
            </a:pPr>
            <a:r>
              <a:rPr lang="en-US" i="1" dirty="0">
                <a:solidFill>
                  <a:schemeClr val="tx2"/>
                </a:solidFill>
              </a:rPr>
              <a:t>Jana </a:t>
            </a:r>
            <a:r>
              <a:rPr lang="en-US" i="1" dirty="0" err="1">
                <a:solidFill>
                  <a:schemeClr val="tx2"/>
                </a:solidFill>
              </a:rPr>
              <a:t>nawayseh</a:t>
            </a:r>
            <a:endParaRPr lang="en-US" i="1" dirty="0">
              <a:solidFill>
                <a:schemeClr val="tx2"/>
              </a:solidFill>
            </a:endParaRPr>
          </a:p>
          <a:p>
            <a:pPr marL="342900" indent="-342900" algn="l">
              <a:buFontTx/>
              <a:buChar char="-"/>
            </a:pPr>
            <a:r>
              <a:rPr lang="en-US" i="1" dirty="0">
                <a:solidFill>
                  <a:schemeClr val="tx2"/>
                </a:solidFill>
              </a:rPr>
              <a:t>Fatima Tariq Ismail </a:t>
            </a:r>
          </a:p>
          <a:p>
            <a:pPr marL="342900" indent="-342900" algn="l">
              <a:buFontTx/>
              <a:buChar char="-"/>
            </a:pPr>
            <a:r>
              <a:rPr lang="en-US" i="1" dirty="0">
                <a:solidFill>
                  <a:schemeClr val="tx2"/>
                </a:solidFill>
              </a:rPr>
              <a:t>Saif </a:t>
            </a:r>
            <a:r>
              <a:rPr lang="en-US" i="1" dirty="0" err="1">
                <a:solidFill>
                  <a:schemeClr val="tx2"/>
                </a:solidFill>
              </a:rPr>
              <a:t>abu</a:t>
            </a:r>
            <a:r>
              <a:rPr lang="en-US" i="1" dirty="0">
                <a:solidFill>
                  <a:schemeClr val="tx2"/>
                </a:solidFill>
              </a:rPr>
              <a:t> </a:t>
            </a:r>
            <a:r>
              <a:rPr lang="en-US" i="1" dirty="0" err="1">
                <a:solidFill>
                  <a:schemeClr val="tx2"/>
                </a:solidFill>
              </a:rPr>
              <a:t>assaf</a:t>
            </a:r>
            <a:r>
              <a:rPr lang="en-US" i="1" dirty="0">
                <a:solidFill>
                  <a:schemeClr val="tx2"/>
                </a:solidFill>
              </a:rPr>
              <a:t> </a:t>
            </a:r>
          </a:p>
        </p:txBody>
      </p:sp>
    </p:spTree>
    <p:extLst>
      <p:ext uri="{BB962C8B-B14F-4D97-AF65-F5344CB8AC3E}">
        <p14:creationId xmlns:p14="http://schemas.microsoft.com/office/powerpoint/2010/main" val="81649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B3FE93-9E99-4F1F-B1DB-1B898BEC0DBE}"/>
              </a:ext>
            </a:extLst>
          </p:cNvPr>
          <p:cNvPicPr>
            <a:picLocks noChangeAspect="1"/>
          </p:cNvPicPr>
          <p:nvPr/>
        </p:nvPicPr>
        <p:blipFill>
          <a:blip r:embed="rId2"/>
          <a:stretch>
            <a:fillRect/>
          </a:stretch>
        </p:blipFill>
        <p:spPr>
          <a:xfrm>
            <a:off x="5626662" y="3262459"/>
            <a:ext cx="6565338" cy="3595541"/>
          </a:xfrm>
          <a:prstGeom prst="rect">
            <a:avLst/>
          </a:prstGeom>
        </p:spPr>
      </p:pic>
      <p:sp>
        <p:nvSpPr>
          <p:cNvPr id="6" name="Title 1">
            <a:extLst>
              <a:ext uri="{FF2B5EF4-FFF2-40B4-BE49-F238E27FC236}">
                <a16:creationId xmlns:a16="http://schemas.microsoft.com/office/drawing/2014/main" id="{1CAE6558-91F4-48F4-AF6D-7194482E1FBB}"/>
              </a:ext>
            </a:extLst>
          </p:cNvPr>
          <p:cNvSpPr>
            <a:spLocks noGrp="1"/>
          </p:cNvSpPr>
          <p:nvPr>
            <p:ph type="title"/>
          </p:nvPr>
        </p:nvSpPr>
        <p:spPr>
          <a:xfrm>
            <a:off x="975819" y="110728"/>
            <a:ext cx="9404723" cy="777771"/>
          </a:xfrm>
        </p:spPr>
        <p:txBody>
          <a:bodyPr>
            <a:normAutofit/>
          </a:bodyPr>
          <a:lstStyle/>
          <a:p>
            <a:pPr algn="ctr"/>
            <a:r>
              <a:rPr lang="en-US" b="1" dirty="0">
                <a:solidFill>
                  <a:schemeClr val="tx2"/>
                </a:solidFill>
                <a:latin typeface="+mn-lt"/>
              </a:rPr>
              <a:t>ANTERIOR TRIANGLE SUBDIVISIONS</a:t>
            </a:r>
          </a:p>
        </p:txBody>
      </p:sp>
      <p:sp>
        <p:nvSpPr>
          <p:cNvPr id="3" name="Content Placeholder 2">
            <a:extLst>
              <a:ext uri="{FF2B5EF4-FFF2-40B4-BE49-F238E27FC236}">
                <a16:creationId xmlns:a16="http://schemas.microsoft.com/office/drawing/2014/main" id="{BFE9DE95-617B-4B8D-B6F9-EF09F4416BD8}"/>
              </a:ext>
            </a:extLst>
          </p:cNvPr>
          <p:cNvSpPr>
            <a:spLocks noGrp="1"/>
          </p:cNvSpPr>
          <p:nvPr>
            <p:ph idx="1"/>
          </p:nvPr>
        </p:nvSpPr>
        <p:spPr>
          <a:xfrm>
            <a:off x="0" y="917076"/>
            <a:ext cx="6565338" cy="6287911"/>
          </a:xfrm>
        </p:spPr>
        <p:txBody>
          <a:bodyPr>
            <a:normAutofit/>
          </a:bodyPr>
          <a:lstStyle/>
          <a:p>
            <a:pPr marL="0" indent="0">
              <a:buNone/>
            </a:pPr>
            <a:r>
              <a:rPr lang="en-US" sz="4000" b="1" dirty="0">
                <a:solidFill>
                  <a:schemeClr val="accent6"/>
                </a:solidFill>
              </a:rPr>
              <a:t>Submandibular Triangle:</a:t>
            </a:r>
            <a:endParaRPr lang="en-US" sz="4000" b="1" dirty="0"/>
          </a:p>
          <a:p>
            <a:pPr marL="0" indent="0">
              <a:buNone/>
            </a:pPr>
            <a:r>
              <a:rPr lang="en-US" sz="2000" b="1" dirty="0">
                <a:solidFill>
                  <a:schemeClr val="tx2"/>
                </a:solidFill>
              </a:rPr>
              <a:t>It is bounded:</a:t>
            </a:r>
          </a:p>
          <a:p>
            <a:pPr marL="0" indent="0">
              <a:buNone/>
            </a:pPr>
            <a:r>
              <a:rPr lang="en-US" sz="2000" b="1" dirty="0">
                <a:solidFill>
                  <a:schemeClr val="tx2"/>
                </a:solidFill>
              </a:rPr>
              <a:t> 1) Superiorly: Body of the mandible.</a:t>
            </a:r>
          </a:p>
          <a:p>
            <a:pPr marL="0" indent="0">
              <a:buNone/>
            </a:pPr>
            <a:r>
              <a:rPr lang="en-US" sz="2000" b="1" dirty="0">
                <a:solidFill>
                  <a:schemeClr val="tx2"/>
                </a:solidFill>
              </a:rPr>
              <a:t> 2) Anteriorly: Anterior belly of the</a:t>
            </a:r>
            <a:r>
              <a:rPr lang="ar-EG" sz="2000" b="1" dirty="0">
                <a:solidFill>
                  <a:schemeClr val="tx2"/>
                </a:solidFill>
              </a:rPr>
              <a:t> </a:t>
            </a:r>
            <a:r>
              <a:rPr lang="en-US" sz="2000" b="1" dirty="0">
                <a:solidFill>
                  <a:schemeClr val="tx2"/>
                </a:solidFill>
              </a:rPr>
              <a:t>Digastric.</a:t>
            </a:r>
          </a:p>
          <a:p>
            <a:pPr marL="0" indent="0">
              <a:buNone/>
            </a:pPr>
            <a:r>
              <a:rPr lang="en-US" sz="2000" b="1" dirty="0">
                <a:solidFill>
                  <a:schemeClr val="tx2"/>
                </a:solidFill>
              </a:rPr>
              <a:t> 3) Posteriorly: Posterior belly of the Digastric.</a:t>
            </a:r>
          </a:p>
          <a:p>
            <a:pPr marL="0" indent="0">
              <a:buNone/>
            </a:pPr>
            <a:r>
              <a:rPr lang="en-US" sz="4000" b="1" dirty="0">
                <a:solidFill>
                  <a:schemeClr val="accent6"/>
                </a:solidFill>
              </a:rPr>
              <a:t>Contents:</a:t>
            </a:r>
          </a:p>
          <a:p>
            <a:pPr marL="0" indent="0">
              <a:buNone/>
            </a:pPr>
            <a:r>
              <a:rPr lang="en-US" sz="2400" dirty="0"/>
              <a:t> </a:t>
            </a:r>
            <a:r>
              <a:rPr lang="en-US" sz="2000" b="1" dirty="0">
                <a:solidFill>
                  <a:schemeClr val="tx2"/>
                </a:solidFill>
              </a:rPr>
              <a:t>1) Submandibular gland.</a:t>
            </a:r>
          </a:p>
          <a:p>
            <a:pPr marL="0" indent="0">
              <a:buNone/>
            </a:pPr>
            <a:r>
              <a:rPr lang="en-US" sz="2000" b="1" dirty="0">
                <a:solidFill>
                  <a:schemeClr val="tx2"/>
                </a:solidFill>
              </a:rPr>
              <a:t> 2) Submandibular lymph nodes.</a:t>
            </a:r>
          </a:p>
          <a:p>
            <a:pPr marL="0" indent="0">
              <a:buNone/>
            </a:pPr>
            <a:r>
              <a:rPr lang="en-US" sz="2000" b="1" dirty="0">
                <a:solidFill>
                  <a:schemeClr val="tx2"/>
                </a:solidFill>
              </a:rPr>
              <a:t> 3) Facial artery and vein.</a:t>
            </a:r>
          </a:p>
          <a:p>
            <a:pPr marL="0" indent="0">
              <a:buNone/>
            </a:pPr>
            <a:r>
              <a:rPr lang="en-US" sz="2000" b="1" dirty="0">
                <a:solidFill>
                  <a:schemeClr val="tx2"/>
                </a:solidFill>
              </a:rPr>
              <a:t> 4) Hypoglossal nerve.</a:t>
            </a:r>
          </a:p>
        </p:txBody>
      </p:sp>
      <p:pic>
        <p:nvPicPr>
          <p:cNvPr id="4" name="Picture 3">
            <a:extLst>
              <a:ext uri="{FF2B5EF4-FFF2-40B4-BE49-F238E27FC236}">
                <a16:creationId xmlns:a16="http://schemas.microsoft.com/office/drawing/2014/main" id="{DC417410-59CD-4A1B-8B79-DF154EC38AC3}"/>
              </a:ext>
            </a:extLst>
          </p:cNvPr>
          <p:cNvPicPr>
            <a:picLocks noChangeAspect="1"/>
          </p:cNvPicPr>
          <p:nvPr/>
        </p:nvPicPr>
        <p:blipFill rotWithShape="1">
          <a:blip r:embed="rId3"/>
          <a:srcRect t="2842"/>
          <a:stretch/>
        </p:blipFill>
        <p:spPr>
          <a:xfrm>
            <a:off x="7624549" y="373753"/>
            <a:ext cx="4567451" cy="3055247"/>
          </a:xfrm>
          <a:prstGeom prst="rect">
            <a:avLst/>
          </a:prstGeom>
        </p:spPr>
      </p:pic>
    </p:spTree>
    <p:extLst>
      <p:ext uri="{BB962C8B-B14F-4D97-AF65-F5344CB8AC3E}">
        <p14:creationId xmlns:p14="http://schemas.microsoft.com/office/powerpoint/2010/main" val="2901297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A43BDC-3A65-4A74-92CD-A5D4FA8A8397}"/>
              </a:ext>
            </a:extLst>
          </p:cNvPr>
          <p:cNvSpPr>
            <a:spLocks noGrp="1"/>
          </p:cNvSpPr>
          <p:nvPr>
            <p:ph type="title"/>
          </p:nvPr>
        </p:nvSpPr>
        <p:spPr>
          <a:xfrm>
            <a:off x="975819" y="110728"/>
            <a:ext cx="9404723" cy="777771"/>
          </a:xfrm>
        </p:spPr>
        <p:txBody>
          <a:bodyPr>
            <a:normAutofit/>
          </a:bodyPr>
          <a:lstStyle/>
          <a:p>
            <a:pPr algn="ctr"/>
            <a:r>
              <a:rPr lang="en-US" b="1" dirty="0">
                <a:solidFill>
                  <a:schemeClr val="tx2"/>
                </a:solidFill>
                <a:latin typeface="+mn-lt"/>
              </a:rPr>
              <a:t>ANTERIOR TRIANGLE SUBDIVISIONS</a:t>
            </a:r>
          </a:p>
        </p:txBody>
      </p:sp>
      <p:sp>
        <p:nvSpPr>
          <p:cNvPr id="3" name="Content Placeholder 2">
            <a:extLst>
              <a:ext uri="{FF2B5EF4-FFF2-40B4-BE49-F238E27FC236}">
                <a16:creationId xmlns:a16="http://schemas.microsoft.com/office/drawing/2014/main" id="{F9728782-F6D5-43BE-8BBF-0B12B16A9636}"/>
              </a:ext>
            </a:extLst>
          </p:cNvPr>
          <p:cNvSpPr>
            <a:spLocks noGrp="1"/>
          </p:cNvSpPr>
          <p:nvPr>
            <p:ph idx="1"/>
          </p:nvPr>
        </p:nvSpPr>
        <p:spPr>
          <a:xfrm>
            <a:off x="115968" y="530578"/>
            <a:ext cx="8370200" cy="5633155"/>
          </a:xfrm>
        </p:spPr>
        <p:txBody>
          <a:bodyPr>
            <a:normAutofit lnSpcReduction="10000"/>
          </a:bodyPr>
          <a:lstStyle/>
          <a:p>
            <a:endParaRPr lang="en-US" b="1" i="1" dirty="0">
              <a:solidFill>
                <a:srgbClr val="10ABE5"/>
              </a:solidFill>
            </a:endParaRPr>
          </a:p>
          <a:p>
            <a:pPr marL="0" indent="0">
              <a:buNone/>
            </a:pPr>
            <a:r>
              <a:rPr lang="en-US" sz="4400" b="1" dirty="0">
                <a:solidFill>
                  <a:srgbClr val="10ABE5"/>
                </a:solidFill>
              </a:rPr>
              <a:t>Carotid Triangle:</a:t>
            </a:r>
            <a:endParaRPr lang="en-US" sz="4400" b="1" dirty="0"/>
          </a:p>
          <a:p>
            <a:pPr marL="0" indent="0">
              <a:buNone/>
            </a:pPr>
            <a:r>
              <a:rPr lang="en-US" sz="2400" b="1" dirty="0">
                <a:solidFill>
                  <a:schemeClr val="tx2"/>
                </a:solidFill>
              </a:rPr>
              <a:t>It is bounded:</a:t>
            </a:r>
          </a:p>
          <a:p>
            <a:pPr marL="0" indent="0">
              <a:buNone/>
            </a:pPr>
            <a:r>
              <a:rPr lang="en-US" sz="2400" b="1" dirty="0">
                <a:solidFill>
                  <a:schemeClr val="tx2"/>
                </a:solidFill>
              </a:rPr>
              <a:t>1) Superiorly: Posterior belly of the Digastric.</a:t>
            </a:r>
          </a:p>
          <a:p>
            <a:pPr marL="0" indent="0">
              <a:buNone/>
            </a:pPr>
            <a:r>
              <a:rPr lang="en-US" sz="2400" b="1" dirty="0">
                <a:solidFill>
                  <a:schemeClr val="tx2"/>
                </a:solidFill>
              </a:rPr>
              <a:t>2) Laterally: Medial border of the Sternocleidomastoid.</a:t>
            </a:r>
          </a:p>
          <a:p>
            <a:pPr marL="0" indent="0">
              <a:buNone/>
            </a:pPr>
            <a:r>
              <a:rPr lang="en-US" sz="2400" b="1" dirty="0">
                <a:solidFill>
                  <a:schemeClr val="tx2"/>
                </a:solidFill>
              </a:rPr>
              <a:t>3) Inferiorly: Superior belly of the Omohyoid.</a:t>
            </a:r>
            <a:endParaRPr lang="en-US" sz="2400" b="1" dirty="0"/>
          </a:p>
          <a:p>
            <a:pPr marL="0" indent="0">
              <a:buNone/>
            </a:pPr>
            <a:r>
              <a:rPr lang="en-US" sz="4400" b="1" dirty="0">
                <a:solidFill>
                  <a:srgbClr val="10ABE5"/>
                </a:solidFill>
              </a:rPr>
              <a:t>Contents:</a:t>
            </a:r>
          </a:p>
          <a:p>
            <a:pPr marL="0" indent="0">
              <a:buNone/>
            </a:pPr>
            <a:r>
              <a:rPr lang="en-US" sz="2400" b="1" dirty="0">
                <a:solidFill>
                  <a:schemeClr val="tx2"/>
                </a:solidFill>
              </a:rPr>
              <a:t>1) Common Carotid artery.</a:t>
            </a:r>
          </a:p>
          <a:p>
            <a:pPr marL="0" indent="0">
              <a:buNone/>
            </a:pPr>
            <a:r>
              <a:rPr lang="en-US" sz="2400" b="1" dirty="0">
                <a:solidFill>
                  <a:schemeClr val="tx2"/>
                </a:solidFill>
              </a:rPr>
              <a:t>2) Internal Jugular vein.</a:t>
            </a:r>
          </a:p>
          <a:p>
            <a:pPr marL="0" indent="0">
              <a:buNone/>
            </a:pPr>
            <a:r>
              <a:rPr lang="en-US" sz="2400" b="1" dirty="0">
                <a:solidFill>
                  <a:schemeClr val="tx2"/>
                </a:solidFill>
              </a:rPr>
              <a:t>3) </a:t>
            </a:r>
            <a:r>
              <a:rPr lang="en-US" sz="2400" b="1" dirty="0" err="1">
                <a:solidFill>
                  <a:schemeClr val="tx2"/>
                </a:solidFill>
              </a:rPr>
              <a:t>Vagus</a:t>
            </a:r>
            <a:r>
              <a:rPr lang="en-US" sz="2400" b="1" dirty="0">
                <a:solidFill>
                  <a:schemeClr val="tx2"/>
                </a:solidFill>
              </a:rPr>
              <a:t> nerve.</a:t>
            </a:r>
          </a:p>
          <a:p>
            <a:pPr marL="0" indent="0">
              <a:buNone/>
            </a:pPr>
            <a:r>
              <a:rPr lang="en-US" sz="2400" b="1" dirty="0">
                <a:solidFill>
                  <a:schemeClr val="tx2"/>
                </a:solidFill>
              </a:rPr>
              <a:t>4) Hypoglossal nerve</a:t>
            </a:r>
            <a:r>
              <a:rPr lang="en-US" sz="2400" dirty="0">
                <a:solidFill>
                  <a:schemeClr val="tx2"/>
                </a:solidFill>
              </a:rPr>
              <a:t>.</a:t>
            </a:r>
          </a:p>
        </p:txBody>
      </p:sp>
      <p:pic>
        <p:nvPicPr>
          <p:cNvPr id="4" name="Picture 3">
            <a:extLst>
              <a:ext uri="{FF2B5EF4-FFF2-40B4-BE49-F238E27FC236}">
                <a16:creationId xmlns:a16="http://schemas.microsoft.com/office/drawing/2014/main" id="{CC3E843B-C130-4C5F-BEDD-F892DEB5B1E0}"/>
              </a:ext>
            </a:extLst>
          </p:cNvPr>
          <p:cNvPicPr>
            <a:picLocks noChangeAspect="1"/>
          </p:cNvPicPr>
          <p:nvPr/>
        </p:nvPicPr>
        <p:blipFill rotWithShape="1">
          <a:blip r:embed="rId2"/>
          <a:srcRect r="4759"/>
          <a:stretch/>
        </p:blipFill>
        <p:spPr>
          <a:xfrm>
            <a:off x="7371644" y="589646"/>
            <a:ext cx="4820356" cy="2317977"/>
          </a:xfrm>
          <a:prstGeom prst="rect">
            <a:avLst/>
          </a:prstGeom>
        </p:spPr>
      </p:pic>
      <p:pic>
        <p:nvPicPr>
          <p:cNvPr id="5" name="Picture 4">
            <a:extLst>
              <a:ext uri="{FF2B5EF4-FFF2-40B4-BE49-F238E27FC236}">
                <a16:creationId xmlns:a16="http://schemas.microsoft.com/office/drawing/2014/main" id="{BC9E597B-D46A-4533-A48D-50B635606F3E}"/>
              </a:ext>
            </a:extLst>
          </p:cNvPr>
          <p:cNvPicPr>
            <a:picLocks noChangeAspect="1"/>
          </p:cNvPicPr>
          <p:nvPr/>
        </p:nvPicPr>
        <p:blipFill>
          <a:blip r:embed="rId3"/>
          <a:stretch>
            <a:fillRect/>
          </a:stretch>
        </p:blipFill>
        <p:spPr>
          <a:xfrm>
            <a:off x="8398653" y="2634067"/>
            <a:ext cx="3677379" cy="3950963"/>
          </a:xfrm>
          <a:prstGeom prst="rect">
            <a:avLst/>
          </a:prstGeom>
        </p:spPr>
      </p:pic>
    </p:spTree>
    <p:extLst>
      <p:ext uri="{BB962C8B-B14F-4D97-AF65-F5344CB8AC3E}">
        <p14:creationId xmlns:p14="http://schemas.microsoft.com/office/powerpoint/2010/main" val="2147573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D56B7-5328-4642-B8D6-1FA453687E27}"/>
              </a:ext>
            </a:extLst>
          </p:cNvPr>
          <p:cNvPicPr>
            <a:picLocks noChangeAspect="1"/>
          </p:cNvPicPr>
          <p:nvPr/>
        </p:nvPicPr>
        <p:blipFill>
          <a:blip r:embed="rId2"/>
          <a:stretch>
            <a:fillRect/>
          </a:stretch>
        </p:blipFill>
        <p:spPr>
          <a:xfrm>
            <a:off x="7442804" y="1045232"/>
            <a:ext cx="4749196" cy="2898421"/>
          </a:xfrm>
          <a:prstGeom prst="rect">
            <a:avLst/>
          </a:prstGeom>
        </p:spPr>
      </p:pic>
      <p:sp>
        <p:nvSpPr>
          <p:cNvPr id="6" name="Title 1">
            <a:extLst>
              <a:ext uri="{FF2B5EF4-FFF2-40B4-BE49-F238E27FC236}">
                <a16:creationId xmlns:a16="http://schemas.microsoft.com/office/drawing/2014/main" id="{96576E49-F879-42A7-96E7-B7D97D103DB5}"/>
              </a:ext>
            </a:extLst>
          </p:cNvPr>
          <p:cNvSpPr>
            <a:spLocks noGrp="1"/>
          </p:cNvSpPr>
          <p:nvPr>
            <p:ph type="title"/>
          </p:nvPr>
        </p:nvSpPr>
        <p:spPr>
          <a:xfrm>
            <a:off x="975819" y="110728"/>
            <a:ext cx="9404723" cy="777771"/>
          </a:xfrm>
        </p:spPr>
        <p:txBody>
          <a:bodyPr>
            <a:normAutofit/>
          </a:bodyPr>
          <a:lstStyle/>
          <a:p>
            <a:pPr algn="ctr"/>
            <a:r>
              <a:rPr lang="en-US" b="1" dirty="0">
                <a:solidFill>
                  <a:schemeClr val="tx2"/>
                </a:solidFill>
                <a:latin typeface="+mn-lt"/>
              </a:rPr>
              <a:t>ANTERIOR TRIANGLE SUBDIVISIONS</a:t>
            </a:r>
          </a:p>
        </p:txBody>
      </p:sp>
      <p:sp>
        <p:nvSpPr>
          <p:cNvPr id="3" name="Content Placeholder 2">
            <a:extLst>
              <a:ext uri="{FF2B5EF4-FFF2-40B4-BE49-F238E27FC236}">
                <a16:creationId xmlns:a16="http://schemas.microsoft.com/office/drawing/2014/main" id="{7A825DDB-2AB5-4206-A089-970F4C48B777}"/>
              </a:ext>
            </a:extLst>
          </p:cNvPr>
          <p:cNvSpPr>
            <a:spLocks noGrp="1"/>
          </p:cNvSpPr>
          <p:nvPr>
            <p:ph idx="1"/>
          </p:nvPr>
        </p:nvSpPr>
        <p:spPr>
          <a:xfrm>
            <a:off x="0" y="741268"/>
            <a:ext cx="9113131" cy="5796843"/>
          </a:xfrm>
        </p:spPr>
        <p:txBody>
          <a:bodyPr>
            <a:normAutofit/>
          </a:bodyPr>
          <a:lstStyle/>
          <a:p>
            <a:pPr marL="0" indent="0">
              <a:buNone/>
            </a:pPr>
            <a:r>
              <a:rPr lang="en-US" sz="4400" b="1" dirty="0">
                <a:solidFill>
                  <a:schemeClr val="accent4"/>
                </a:solidFill>
              </a:rPr>
              <a:t>Muscular Triangle:</a:t>
            </a:r>
            <a:endParaRPr lang="en-US" sz="4400" b="1" dirty="0"/>
          </a:p>
          <a:p>
            <a:pPr marL="0" indent="0">
              <a:buNone/>
            </a:pPr>
            <a:r>
              <a:rPr lang="en-US" sz="2400" b="1" dirty="0">
                <a:solidFill>
                  <a:schemeClr val="tx2"/>
                </a:solidFill>
              </a:rPr>
              <a:t>It is bounded:</a:t>
            </a:r>
          </a:p>
          <a:p>
            <a:pPr marL="0" indent="0">
              <a:buNone/>
            </a:pPr>
            <a:r>
              <a:rPr lang="en-US" sz="2400" b="1" dirty="0">
                <a:solidFill>
                  <a:schemeClr val="tx2"/>
                </a:solidFill>
              </a:rPr>
              <a:t>1) Superiorly: Hyoid bone.</a:t>
            </a:r>
          </a:p>
          <a:p>
            <a:pPr marL="0" indent="0">
              <a:buNone/>
            </a:pPr>
            <a:r>
              <a:rPr lang="en-US" sz="2400" b="1" dirty="0">
                <a:solidFill>
                  <a:schemeClr val="tx2"/>
                </a:solidFill>
              </a:rPr>
              <a:t>2) Medially: Midline of the neck.</a:t>
            </a:r>
          </a:p>
          <a:p>
            <a:pPr marL="0" indent="0">
              <a:buNone/>
            </a:pPr>
            <a:r>
              <a:rPr lang="en-US" sz="2400" b="1" dirty="0">
                <a:solidFill>
                  <a:schemeClr val="tx2"/>
                </a:solidFill>
              </a:rPr>
              <a:t>3) </a:t>
            </a:r>
            <a:r>
              <a:rPr lang="en-US" sz="2400" b="1" dirty="0" err="1">
                <a:solidFill>
                  <a:schemeClr val="tx2"/>
                </a:solidFill>
              </a:rPr>
              <a:t>Supero</a:t>
            </a:r>
            <a:r>
              <a:rPr lang="en-US" sz="2400" b="1" dirty="0">
                <a:solidFill>
                  <a:schemeClr val="tx2"/>
                </a:solidFill>
              </a:rPr>
              <a:t>-laterally: Superior belly of the</a:t>
            </a:r>
            <a:r>
              <a:rPr lang="ar-EG" sz="2400" b="1" dirty="0">
                <a:solidFill>
                  <a:schemeClr val="tx2"/>
                </a:solidFill>
              </a:rPr>
              <a:t> </a:t>
            </a:r>
            <a:r>
              <a:rPr lang="en-US" sz="2400" b="1" dirty="0">
                <a:solidFill>
                  <a:schemeClr val="tx2"/>
                </a:solidFill>
              </a:rPr>
              <a:t>Omohyoid.</a:t>
            </a:r>
          </a:p>
          <a:p>
            <a:pPr marL="0" indent="0">
              <a:buNone/>
            </a:pPr>
            <a:r>
              <a:rPr lang="en-US" sz="2400" b="1" dirty="0">
                <a:solidFill>
                  <a:schemeClr val="tx2"/>
                </a:solidFill>
              </a:rPr>
              <a:t>4) </a:t>
            </a:r>
            <a:r>
              <a:rPr lang="en-US" sz="2400" b="1" dirty="0" err="1">
                <a:solidFill>
                  <a:schemeClr val="tx2"/>
                </a:solidFill>
              </a:rPr>
              <a:t>Infero</a:t>
            </a:r>
            <a:r>
              <a:rPr lang="en-US" sz="2400" b="1" dirty="0">
                <a:solidFill>
                  <a:schemeClr val="tx2"/>
                </a:solidFill>
              </a:rPr>
              <a:t>-laterally: Inferior portion of the</a:t>
            </a:r>
            <a:r>
              <a:rPr lang="ar-EG" sz="2400" b="1" dirty="0">
                <a:solidFill>
                  <a:schemeClr val="tx2"/>
                </a:solidFill>
              </a:rPr>
              <a:t> </a:t>
            </a:r>
            <a:r>
              <a:rPr lang="en-US" sz="2400" b="1" dirty="0">
                <a:solidFill>
                  <a:schemeClr val="tx2"/>
                </a:solidFill>
              </a:rPr>
              <a:t>sternocleidomastoid.</a:t>
            </a:r>
          </a:p>
          <a:p>
            <a:pPr marL="0" indent="0">
              <a:buNone/>
            </a:pPr>
            <a:r>
              <a:rPr lang="en-US" sz="4400" b="1" dirty="0">
                <a:solidFill>
                  <a:schemeClr val="accent4"/>
                </a:solidFill>
              </a:rPr>
              <a:t>Contents:</a:t>
            </a:r>
          </a:p>
          <a:p>
            <a:pPr marL="0" indent="0">
              <a:buNone/>
            </a:pPr>
            <a:r>
              <a:rPr lang="en-US" sz="2400" b="1" dirty="0">
                <a:solidFill>
                  <a:schemeClr val="tx2"/>
                </a:solidFill>
              </a:rPr>
              <a:t>1) Thyroid gland.</a:t>
            </a:r>
          </a:p>
          <a:p>
            <a:pPr marL="0" indent="0">
              <a:buNone/>
            </a:pPr>
            <a:r>
              <a:rPr lang="en-US" sz="2400" b="1" dirty="0">
                <a:solidFill>
                  <a:schemeClr val="tx2"/>
                </a:solidFill>
              </a:rPr>
              <a:t>2) Parathyroid gland.</a:t>
            </a:r>
          </a:p>
        </p:txBody>
      </p:sp>
      <p:pic>
        <p:nvPicPr>
          <p:cNvPr id="5" name="Picture 4">
            <a:extLst>
              <a:ext uri="{FF2B5EF4-FFF2-40B4-BE49-F238E27FC236}">
                <a16:creationId xmlns:a16="http://schemas.microsoft.com/office/drawing/2014/main" id="{F4E06AE9-8005-49F4-A160-6712F519FBDE}"/>
              </a:ext>
            </a:extLst>
          </p:cNvPr>
          <p:cNvPicPr>
            <a:picLocks noChangeAspect="1"/>
          </p:cNvPicPr>
          <p:nvPr/>
        </p:nvPicPr>
        <p:blipFill>
          <a:blip r:embed="rId3"/>
          <a:stretch>
            <a:fillRect/>
          </a:stretch>
        </p:blipFill>
        <p:spPr>
          <a:xfrm>
            <a:off x="6565451" y="3770522"/>
            <a:ext cx="5626549" cy="3087478"/>
          </a:xfrm>
          <a:prstGeom prst="rect">
            <a:avLst/>
          </a:prstGeom>
        </p:spPr>
      </p:pic>
    </p:spTree>
    <p:extLst>
      <p:ext uri="{BB962C8B-B14F-4D97-AF65-F5344CB8AC3E}">
        <p14:creationId xmlns:p14="http://schemas.microsoft.com/office/powerpoint/2010/main" val="2685524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C22B-1BBC-48CF-B30D-648B66BEBAEF}"/>
              </a:ext>
            </a:extLst>
          </p:cNvPr>
          <p:cNvSpPr>
            <a:spLocks noGrp="1"/>
          </p:cNvSpPr>
          <p:nvPr>
            <p:ph type="title"/>
          </p:nvPr>
        </p:nvSpPr>
        <p:spPr>
          <a:xfrm>
            <a:off x="1018644" y="215071"/>
            <a:ext cx="9404723" cy="789060"/>
          </a:xfrm>
        </p:spPr>
        <p:txBody>
          <a:bodyPr>
            <a:normAutofit/>
          </a:bodyPr>
          <a:lstStyle/>
          <a:p>
            <a:pPr algn="ctr"/>
            <a:r>
              <a:rPr lang="en-US" b="1" dirty="0">
                <a:solidFill>
                  <a:schemeClr val="tx2"/>
                </a:solidFill>
                <a:latin typeface="+mn-lt"/>
              </a:rPr>
              <a:t>POSTERIOR TRIANGLE SUBDIVISIONS</a:t>
            </a:r>
          </a:p>
        </p:txBody>
      </p:sp>
      <p:sp>
        <p:nvSpPr>
          <p:cNvPr id="3" name="Content Placeholder 2">
            <a:extLst>
              <a:ext uri="{FF2B5EF4-FFF2-40B4-BE49-F238E27FC236}">
                <a16:creationId xmlns:a16="http://schemas.microsoft.com/office/drawing/2014/main" id="{44734A3E-4C06-4C05-8C41-7C5A7FB7720F}"/>
              </a:ext>
            </a:extLst>
          </p:cNvPr>
          <p:cNvSpPr>
            <a:spLocks noGrp="1"/>
          </p:cNvSpPr>
          <p:nvPr>
            <p:ph idx="1"/>
          </p:nvPr>
        </p:nvSpPr>
        <p:spPr>
          <a:xfrm>
            <a:off x="98602" y="1130920"/>
            <a:ext cx="8210020" cy="4848577"/>
          </a:xfrm>
        </p:spPr>
        <p:txBody>
          <a:bodyPr>
            <a:normAutofit/>
          </a:bodyPr>
          <a:lstStyle/>
          <a:p>
            <a:pPr marL="0" indent="0">
              <a:buNone/>
            </a:pPr>
            <a:r>
              <a:rPr lang="en-US" sz="4400" b="1" dirty="0">
                <a:solidFill>
                  <a:srgbClr val="C8615B"/>
                </a:solidFill>
              </a:rPr>
              <a:t>Occipital Triangle:</a:t>
            </a:r>
          </a:p>
          <a:p>
            <a:pPr marL="0" indent="0">
              <a:buNone/>
            </a:pPr>
            <a:r>
              <a:rPr lang="en-US" sz="2400" b="1" dirty="0">
                <a:solidFill>
                  <a:schemeClr val="tx2"/>
                </a:solidFill>
              </a:rPr>
              <a:t>It’s bounded:</a:t>
            </a:r>
          </a:p>
          <a:p>
            <a:pPr marL="0" indent="0">
              <a:buNone/>
            </a:pPr>
            <a:r>
              <a:rPr lang="en-US" sz="2400" b="1" dirty="0">
                <a:solidFill>
                  <a:schemeClr val="tx2"/>
                </a:solidFill>
              </a:rPr>
              <a:t>1) Anteriorly: Posterior margin of Sternocleidomastoid.</a:t>
            </a:r>
            <a:br>
              <a:rPr lang="en-US" sz="2400" b="1" dirty="0">
                <a:solidFill>
                  <a:schemeClr val="tx2"/>
                </a:solidFill>
              </a:rPr>
            </a:br>
            <a:r>
              <a:rPr lang="en-US" sz="2400" b="1" dirty="0">
                <a:solidFill>
                  <a:schemeClr val="tx2"/>
                </a:solidFill>
              </a:rPr>
              <a:t>2) Posteriorly: Anterior margin of Trapezius.</a:t>
            </a:r>
            <a:br>
              <a:rPr lang="en-US" sz="2400" b="1" dirty="0">
                <a:solidFill>
                  <a:schemeClr val="tx2"/>
                </a:solidFill>
              </a:rPr>
            </a:br>
            <a:r>
              <a:rPr lang="en-US" sz="2400" b="1" dirty="0">
                <a:solidFill>
                  <a:schemeClr val="tx2"/>
                </a:solidFill>
              </a:rPr>
              <a:t>3) Inferiorly: Inferior belly of Omohyoid muscle.</a:t>
            </a:r>
          </a:p>
          <a:p>
            <a:pPr marL="0" indent="0">
              <a:buNone/>
            </a:pPr>
            <a:r>
              <a:rPr lang="en-US" sz="4400" b="1" dirty="0">
                <a:solidFill>
                  <a:srgbClr val="C8615B"/>
                </a:solidFill>
              </a:rPr>
              <a:t>Contents:</a:t>
            </a:r>
          </a:p>
          <a:p>
            <a:pPr marL="0" indent="0">
              <a:buNone/>
            </a:pPr>
            <a:r>
              <a:rPr lang="en-US" sz="2400" b="1" dirty="0">
                <a:solidFill>
                  <a:schemeClr val="tx2"/>
                </a:solidFill>
              </a:rPr>
              <a:t>1) Brachial Plexus.</a:t>
            </a:r>
          </a:p>
          <a:p>
            <a:pPr marL="0" indent="0">
              <a:buNone/>
            </a:pPr>
            <a:r>
              <a:rPr lang="en-US" sz="2400" b="1" dirty="0">
                <a:solidFill>
                  <a:schemeClr val="tx2"/>
                </a:solidFill>
              </a:rPr>
              <a:t>2) Accessory Nerve.</a:t>
            </a:r>
          </a:p>
        </p:txBody>
      </p:sp>
      <p:pic>
        <p:nvPicPr>
          <p:cNvPr id="5" name="Picture 4">
            <a:extLst>
              <a:ext uri="{FF2B5EF4-FFF2-40B4-BE49-F238E27FC236}">
                <a16:creationId xmlns:a16="http://schemas.microsoft.com/office/drawing/2014/main" id="{62D65183-2CB7-4761-AA28-076B4FB97BD2}"/>
              </a:ext>
            </a:extLst>
          </p:cNvPr>
          <p:cNvPicPr>
            <a:picLocks noChangeAspect="1"/>
          </p:cNvPicPr>
          <p:nvPr/>
        </p:nvPicPr>
        <p:blipFill>
          <a:blip r:embed="rId2"/>
          <a:stretch>
            <a:fillRect/>
          </a:stretch>
        </p:blipFill>
        <p:spPr>
          <a:xfrm>
            <a:off x="8206111" y="878503"/>
            <a:ext cx="3887287" cy="2520093"/>
          </a:xfrm>
          <a:prstGeom prst="rect">
            <a:avLst/>
          </a:prstGeom>
        </p:spPr>
      </p:pic>
      <p:pic>
        <p:nvPicPr>
          <p:cNvPr id="6" name="Picture 5">
            <a:extLst>
              <a:ext uri="{FF2B5EF4-FFF2-40B4-BE49-F238E27FC236}">
                <a16:creationId xmlns:a16="http://schemas.microsoft.com/office/drawing/2014/main" id="{67AC0A98-0481-404B-BB33-36B15746FE68}"/>
              </a:ext>
            </a:extLst>
          </p:cNvPr>
          <p:cNvPicPr>
            <a:picLocks noChangeAspect="1"/>
          </p:cNvPicPr>
          <p:nvPr/>
        </p:nvPicPr>
        <p:blipFill>
          <a:blip r:embed="rId3"/>
          <a:stretch>
            <a:fillRect/>
          </a:stretch>
        </p:blipFill>
        <p:spPr>
          <a:xfrm>
            <a:off x="7540979" y="3714407"/>
            <a:ext cx="4552420" cy="3030179"/>
          </a:xfrm>
          <a:prstGeom prst="rect">
            <a:avLst/>
          </a:prstGeom>
        </p:spPr>
      </p:pic>
    </p:spTree>
    <p:extLst>
      <p:ext uri="{BB962C8B-B14F-4D97-AF65-F5344CB8AC3E}">
        <p14:creationId xmlns:p14="http://schemas.microsoft.com/office/powerpoint/2010/main" val="2071061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5C2611-C959-475D-BDAF-FC338F5AEAE8}"/>
              </a:ext>
            </a:extLst>
          </p:cNvPr>
          <p:cNvSpPr>
            <a:spLocks noGrp="1"/>
          </p:cNvSpPr>
          <p:nvPr>
            <p:ph type="title"/>
          </p:nvPr>
        </p:nvSpPr>
        <p:spPr>
          <a:xfrm>
            <a:off x="1018644" y="215071"/>
            <a:ext cx="9404723" cy="789060"/>
          </a:xfrm>
        </p:spPr>
        <p:txBody>
          <a:bodyPr>
            <a:normAutofit/>
          </a:bodyPr>
          <a:lstStyle/>
          <a:p>
            <a:pPr algn="ctr"/>
            <a:r>
              <a:rPr lang="en-US" b="1" dirty="0">
                <a:solidFill>
                  <a:schemeClr val="tx2"/>
                </a:solidFill>
                <a:latin typeface="+mn-lt"/>
              </a:rPr>
              <a:t>POSTERIOR TRIANGLE SUBDIVISIONS</a:t>
            </a:r>
          </a:p>
        </p:txBody>
      </p:sp>
      <p:sp>
        <p:nvSpPr>
          <p:cNvPr id="3" name="Content Placeholder 2">
            <a:extLst>
              <a:ext uri="{FF2B5EF4-FFF2-40B4-BE49-F238E27FC236}">
                <a16:creationId xmlns:a16="http://schemas.microsoft.com/office/drawing/2014/main" id="{DF5ED701-B62C-41D6-A2CF-5D9492983322}"/>
              </a:ext>
            </a:extLst>
          </p:cNvPr>
          <p:cNvSpPr>
            <a:spLocks noGrp="1"/>
          </p:cNvSpPr>
          <p:nvPr>
            <p:ph idx="1"/>
          </p:nvPr>
        </p:nvSpPr>
        <p:spPr>
          <a:xfrm>
            <a:off x="121179" y="1092737"/>
            <a:ext cx="7659394" cy="5650089"/>
          </a:xfrm>
        </p:spPr>
        <p:txBody>
          <a:bodyPr>
            <a:normAutofit/>
          </a:bodyPr>
          <a:lstStyle/>
          <a:p>
            <a:pPr marL="0" indent="0">
              <a:buNone/>
            </a:pPr>
            <a:r>
              <a:rPr lang="en-US" sz="4400" b="1" dirty="0">
                <a:solidFill>
                  <a:srgbClr val="3BB4E3"/>
                </a:solidFill>
              </a:rPr>
              <a:t>Subclavian Triangle:</a:t>
            </a:r>
            <a:endParaRPr lang="en-US" sz="4400" b="1" dirty="0"/>
          </a:p>
          <a:p>
            <a:pPr marL="0" indent="0">
              <a:buNone/>
            </a:pPr>
            <a:r>
              <a:rPr lang="en-US" sz="2400" b="1" dirty="0">
                <a:solidFill>
                  <a:schemeClr val="tx2"/>
                </a:solidFill>
              </a:rPr>
              <a:t>It’s bounded:</a:t>
            </a:r>
            <a:br>
              <a:rPr lang="en-US" sz="2400" b="1" dirty="0">
                <a:solidFill>
                  <a:schemeClr val="tx2"/>
                </a:solidFill>
              </a:rPr>
            </a:br>
            <a:r>
              <a:rPr lang="en-US" sz="2400" b="1" dirty="0">
                <a:solidFill>
                  <a:schemeClr val="tx2"/>
                </a:solidFill>
              </a:rPr>
              <a:t>1) Superiorly: Inferior belly of omohyoid.</a:t>
            </a:r>
            <a:br>
              <a:rPr lang="en-US" sz="2400" b="1" dirty="0">
                <a:solidFill>
                  <a:schemeClr val="tx2"/>
                </a:solidFill>
              </a:rPr>
            </a:br>
            <a:r>
              <a:rPr lang="en-US" sz="2400" b="1" dirty="0">
                <a:solidFill>
                  <a:schemeClr val="tx2"/>
                </a:solidFill>
              </a:rPr>
              <a:t>2) Anteriorly: Posterior edge of Sternocleidomastoid.</a:t>
            </a:r>
            <a:br>
              <a:rPr lang="en-US" sz="2400" b="1" dirty="0">
                <a:solidFill>
                  <a:schemeClr val="tx2"/>
                </a:solidFill>
              </a:rPr>
            </a:br>
            <a:r>
              <a:rPr lang="en-US" sz="2400" b="1" dirty="0">
                <a:solidFill>
                  <a:schemeClr val="tx2"/>
                </a:solidFill>
              </a:rPr>
              <a:t>3) Posteriorly: Anterior edge of Trapezius.</a:t>
            </a:r>
            <a:endParaRPr lang="en-US" sz="2400" b="1" dirty="0"/>
          </a:p>
          <a:p>
            <a:pPr marL="0" indent="0">
              <a:buNone/>
            </a:pPr>
            <a:r>
              <a:rPr lang="en-US" sz="4400" b="1" dirty="0">
                <a:solidFill>
                  <a:srgbClr val="3BB4E3"/>
                </a:solidFill>
              </a:rPr>
              <a:t>Contents:</a:t>
            </a:r>
          </a:p>
          <a:p>
            <a:pPr marL="0" indent="0">
              <a:buNone/>
            </a:pPr>
            <a:r>
              <a:rPr lang="en-US" sz="2400" b="1" dirty="0">
                <a:solidFill>
                  <a:schemeClr val="tx2"/>
                </a:solidFill>
              </a:rPr>
              <a:t>1) Brachial Plexus.</a:t>
            </a:r>
          </a:p>
          <a:p>
            <a:pPr marL="0" indent="0">
              <a:buNone/>
            </a:pPr>
            <a:r>
              <a:rPr lang="en-US" sz="2400" b="1" dirty="0">
                <a:solidFill>
                  <a:schemeClr val="tx2"/>
                </a:solidFill>
              </a:rPr>
              <a:t>2) External Jugular vein.</a:t>
            </a:r>
          </a:p>
        </p:txBody>
      </p:sp>
      <p:pic>
        <p:nvPicPr>
          <p:cNvPr id="4" name="Picture 3">
            <a:extLst>
              <a:ext uri="{FF2B5EF4-FFF2-40B4-BE49-F238E27FC236}">
                <a16:creationId xmlns:a16="http://schemas.microsoft.com/office/drawing/2014/main" id="{EA05D26D-5424-4199-8AF8-61DE4E94A401}"/>
              </a:ext>
            </a:extLst>
          </p:cNvPr>
          <p:cNvPicPr>
            <a:picLocks noChangeAspect="1"/>
          </p:cNvPicPr>
          <p:nvPr/>
        </p:nvPicPr>
        <p:blipFill>
          <a:blip r:embed="rId2"/>
          <a:stretch>
            <a:fillRect/>
          </a:stretch>
        </p:blipFill>
        <p:spPr>
          <a:xfrm>
            <a:off x="7780573" y="811359"/>
            <a:ext cx="4290248" cy="2469442"/>
          </a:xfrm>
          <a:prstGeom prst="rect">
            <a:avLst/>
          </a:prstGeom>
        </p:spPr>
      </p:pic>
      <p:pic>
        <p:nvPicPr>
          <p:cNvPr id="5" name="Picture 4">
            <a:extLst>
              <a:ext uri="{FF2B5EF4-FFF2-40B4-BE49-F238E27FC236}">
                <a16:creationId xmlns:a16="http://schemas.microsoft.com/office/drawing/2014/main" id="{095A4358-531B-40AC-AFE7-3150462957C2}"/>
              </a:ext>
            </a:extLst>
          </p:cNvPr>
          <p:cNvPicPr>
            <a:picLocks noChangeAspect="1"/>
          </p:cNvPicPr>
          <p:nvPr/>
        </p:nvPicPr>
        <p:blipFill>
          <a:blip r:embed="rId3"/>
          <a:stretch>
            <a:fillRect/>
          </a:stretch>
        </p:blipFill>
        <p:spPr>
          <a:xfrm>
            <a:off x="6570133" y="3352464"/>
            <a:ext cx="5500688" cy="3390362"/>
          </a:xfrm>
          <a:prstGeom prst="rect">
            <a:avLst/>
          </a:prstGeom>
        </p:spPr>
      </p:pic>
    </p:spTree>
    <p:extLst>
      <p:ext uri="{BB962C8B-B14F-4D97-AF65-F5344CB8AC3E}">
        <p14:creationId xmlns:p14="http://schemas.microsoft.com/office/powerpoint/2010/main" val="937063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0BA0E-985E-44A9-97B8-33DB68744ACC}"/>
              </a:ext>
            </a:extLst>
          </p:cNvPr>
          <p:cNvSpPr>
            <a:spLocks noGrp="1"/>
          </p:cNvSpPr>
          <p:nvPr>
            <p:ph type="title"/>
          </p:nvPr>
        </p:nvSpPr>
        <p:spPr>
          <a:xfrm>
            <a:off x="7548911" y="2160295"/>
            <a:ext cx="3690107" cy="2537408"/>
          </a:xfrm>
        </p:spPr>
        <p:txBody>
          <a:bodyPr>
            <a:noAutofit/>
          </a:bodyPr>
          <a:lstStyle/>
          <a:p>
            <a:pPr algn="ctr"/>
            <a:r>
              <a:rPr lang="en-US" sz="5400" b="1" dirty="0">
                <a:solidFill>
                  <a:schemeClr val="tx2"/>
                </a:solidFill>
                <a:latin typeface="+mn-lt"/>
              </a:rPr>
              <a:t>SUMMARY OF THE NECK TRIANGLES</a:t>
            </a:r>
          </a:p>
        </p:txBody>
      </p:sp>
      <p:pic>
        <p:nvPicPr>
          <p:cNvPr id="4" name="Picture 3">
            <a:extLst>
              <a:ext uri="{FF2B5EF4-FFF2-40B4-BE49-F238E27FC236}">
                <a16:creationId xmlns:a16="http://schemas.microsoft.com/office/drawing/2014/main" id="{D9F622A2-E8AF-4152-A792-C72EFE1D7B00}"/>
              </a:ext>
            </a:extLst>
          </p:cNvPr>
          <p:cNvPicPr>
            <a:picLocks noChangeAspect="1"/>
          </p:cNvPicPr>
          <p:nvPr/>
        </p:nvPicPr>
        <p:blipFill rotWithShape="1">
          <a:blip r:embed="rId2"/>
          <a:srcRect l="7647" r="6635" b="12199"/>
          <a:stretch/>
        </p:blipFill>
        <p:spPr>
          <a:xfrm>
            <a:off x="208059" y="423410"/>
            <a:ext cx="6694312" cy="6011179"/>
          </a:xfrm>
          <a:prstGeom prst="rect">
            <a:avLst/>
          </a:prstGeom>
        </p:spPr>
      </p:pic>
    </p:spTree>
    <p:extLst>
      <p:ext uri="{BB962C8B-B14F-4D97-AF65-F5344CB8AC3E}">
        <p14:creationId xmlns:p14="http://schemas.microsoft.com/office/powerpoint/2010/main" val="2837107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15C6-CCD2-4958-B528-00A91C66E6C2}"/>
              </a:ext>
            </a:extLst>
          </p:cNvPr>
          <p:cNvSpPr>
            <a:spLocks noGrp="1"/>
          </p:cNvSpPr>
          <p:nvPr>
            <p:ph type="title"/>
          </p:nvPr>
        </p:nvSpPr>
        <p:spPr>
          <a:xfrm>
            <a:off x="958627" y="234076"/>
            <a:ext cx="9404723" cy="751049"/>
          </a:xfrm>
        </p:spPr>
        <p:txBody>
          <a:bodyPr>
            <a:noAutofit/>
          </a:bodyPr>
          <a:lstStyle/>
          <a:p>
            <a:pPr algn="ctr"/>
            <a:r>
              <a:rPr lang="en-US" sz="5400" b="1" dirty="0">
                <a:solidFill>
                  <a:schemeClr val="tx2"/>
                </a:solidFill>
                <a:latin typeface="+mn-lt"/>
              </a:rPr>
              <a:t>LYMPH NODES</a:t>
            </a:r>
          </a:p>
        </p:txBody>
      </p:sp>
      <p:sp>
        <p:nvSpPr>
          <p:cNvPr id="3" name="Content Placeholder 2">
            <a:extLst>
              <a:ext uri="{FF2B5EF4-FFF2-40B4-BE49-F238E27FC236}">
                <a16:creationId xmlns:a16="http://schemas.microsoft.com/office/drawing/2014/main" id="{5FED4DB0-7C34-414F-9EF0-BD54FC3175BE}"/>
              </a:ext>
            </a:extLst>
          </p:cNvPr>
          <p:cNvSpPr>
            <a:spLocks noGrp="1"/>
          </p:cNvSpPr>
          <p:nvPr>
            <p:ph idx="1"/>
          </p:nvPr>
        </p:nvSpPr>
        <p:spPr>
          <a:xfrm>
            <a:off x="0" y="985125"/>
            <a:ext cx="12192000" cy="5736028"/>
          </a:xfrm>
        </p:spPr>
        <p:txBody>
          <a:bodyPr>
            <a:normAutofit/>
          </a:bodyPr>
          <a:lstStyle/>
          <a:p>
            <a:pPr marL="0" indent="0">
              <a:buNone/>
            </a:pPr>
            <a:r>
              <a:rPr lang="en-US" b="1" dirty="0">
                <a:solidFill>
                  <a:schemeClr val="tx2"/>
                </a:solidFill>
              </a:rPr>
              <a:t>The lymph nodes of the head and neck can be divided into two groups; </a:t>
            </a:r>
            <a:r>
              <a:rPr lang="en-US" b="1" dirty="0">
                <a:solidFill>
                  <a:srgbClr val="C00000"/>
                </a:solidFill>
              </a:rPr>
              <a:t>a superficial ring of lymph nodes</a:t>
            </a:r>
            <a:r>
              <a:rPr lang="en-US" b="1" dirty="0">
                <a:solidFill>
                  <a:schemeClr val="tx2"/>
                </a:solidFill>
              </a:rPr>
              <a:t>, and </a:t>
            </a:r>
            <a:r>
              <a:rPr lang="en-US" b="1" dirty="0">
                <a:solidFill>
                  <a:srgbClr val="0070C0"/>
                </a:solidFill>
              </a:rPr>
              <a:t>a vertical group of deep lymph nodes.</a:t>
            </a:r>
          </a:p>
          <a:p>
            <a:pPr marL="0" indent="0">
              <a:buNone/>
            </a:pPr>
            <a:endParaRPr lang="en-US" b="1" dirty="0">
              <a:solidFill>
                <a:schemeClr val="tx2"/>
              </a:solidFill>
            </a:endParaRPr>
          </a:p>
          <a:p>
            <a:pPr marL="0" indent="0">
              <a:buNone/>
            </a:pPr>
            <a:r>
              <a:rPr lang="en-US" sz="4300" b="1" dirty="0">
                <a:solidFill>
                  <a:srgbClr val="C00000"/>
                </a:solidFill>
              </a:rPr>
              <a:t>Superficial Lymph Nodes:</a:t>
            </a:r>
          </a:p>
          <a:p>
            <a:pPr marL="0" indent="0">
              <a:buNone/>
            </a:pPr>
            <a:endParaRPr lang="en-US" b="1" i="1" dirty="0">
              <a:solidFill>
                <a:srgbClr val="C00000"/>
              </a:solidFill>
            </a:endParaRPr>
          </a:p>
          <a:p>
            <a:pPr marL="0" indent="0">
              <a:buNone/>
            </a:pPr>
            <a:r>
              <a:rPr lang="en-US" dirty="0">
                <a:solidFill>
                  <a:srgbClr val="C00000"/>
                </a:solidFill>
              </a:rPr>
              <a:t>1) Occipital.    </a:t>
            </a:r>
          </a:p>
          <a:p>
            <a:pPr marL="0" indent="0">
              <a:buNone/>
            </a:pPr>
            <a:r>
              <a:rPr lang="en-US" dirty="0">
                <a:solidFill>
                  <a:srgbClr val="C00000"/>
                </a:solidFill>
              </a:rPr>
              <a:t>2) Mastoid (Post-auricular).</a:t>
            </a:r>
          </a:p>
          <a:p>
            <a:pPr marL="0" indent="0">
              <a:buNone/>
            </a:pPr>
            <a:r>
              <a:rPr lang="en-US" dirty="0">
                <a:solidFill>
                  <a:srgbClr val="C00000"/>
                </a:solidFill>
              </a:rPr>
              <a:t>3) Submental.</a:t>
            </a:r>
          </a:p>
          <a:p>
            <a:pPr marL="0" indent="0">
              <a:buNone/>
            </a:pPr>
            <a:r>
              <a:rPr lang="en-US" dirty="0">
                <a:solidFill>
                  <a:srgbClr val="C00000"/>
                </a:solidFill>
              </a:rPr>
              <a:t>4) Submandibular.</a:t>
            </a:r>
          </a:p>
          <a:p>
            <a:pPr marL="0" indent="0">
              <a:buNone/>
            </a:pPr>
            <a:r>
              <a:rPr lang="en-US" dirty="0">
                <a:solidFill>
                  <a:srgbClr val="C00000"/>
                </a:solidFill>
              </a:rPr>
              <a:t>5) Superficial Cervical.</a:t>
            </a:r>
          </a:p>
        </p:txBody>
      </p:sp>
      <p:pic>
        <p:nvPicPr>
          <p:cNvPr id="4" name="Picture 3">
            <a:extLst>
              <a:ext uri="{FF2B5EF4-FFF2-40B4-BE49-F238E27FC236}">
                <a16:creationId xmlns:a16="http://schemas.microsoft.com/office/drawing/2014/main" id="{45FAD2A8-E40F-4F51-84E8-AB5AB366B20E}"/>
              </a:ext>
            </a:extLst>
          </p:cNvPr>
          <p:cNvPicPr>
            <a:picLocks noChangeAspect="1"/>
          </p:cNvPicPr>
          <p:nvPr/>
        </p:nvPicPr>
        <p:blipFill>
          <a:blip r:embed="rId2"/>
          <a:stretch>
            <a:fillRect/>
          </a:stretch>
        </p:blipFill>
        <p:spPr>
          <a:xfrm>
            <a:off x="5238333" y="2766299"/>
            <a:ext cx="6694277" cy="3857625"/>
          </a:xfrm>
          <a:prstGeom prst="rect">
            <a:avLst/>
          </a:prstGeom>
        </p:spPr>
      </p:pic>
    </p:spTree>
    <p:extLst>
      <p:ext uri="{BB962C8B-B14F-4D97-AF65-F5344CB8AC3E}">
        <p14:creationId xmlns:p14="http://schemas.microsoft.com/office/powerpoint/2010/main" val="200517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FE6EE-DD8D-4E71-BF5F-CF573C2FEE5D}"/>
              </a:ext>
            </a:extLst>
          </p:cNvPr>
          <p:cNvSpPr>
            <a:spLocks noGrp="1"/>
          </p:cNvSpPr>
          <p:nvPr>
            <p:ph idx="1"/>
          </p:nvPr>
        </p:nvSpPr>
        <p:spPr>
          <a:xfrm>
            <a:off x="0" y="108113"/>
            <a:ext cx="10926642" cy="5714034"/>
          </a:xfrm>
        </p:spPr>
        <p:txBody>
          <a:bodyPr>
            <a:normAutofit/>
          </a:bodyPr>
          <a:lstStyle/>
          <a:p>
            <a:pPr marL="0" indent="0">
              <a:buNone/>
            </a:pPr>
            <a:r>
              <a:rPr lang="en-US" sz="4300" b="1" dirty="0">
                <a:solidFill>
                  <a:srgbClr val="0070C0"/>
                </a:solidFill>
              </a:rPr>
              <a:t>Deep Lymph Nodes:</a:t>
            </a:r>
            <a:endParaRPr lang="en-US" b="1" i="1" dirty="0">
              <a:solidFill>
                <a:schemeClr val="tx2"/>
              </a:solidFill>
            </a:endParaRPr>
          </a:p>
          <a:p>
            <a:pPr marL="0" indent="0">
              <a:buNone/>
            </a:pPr>
            <a:r>
              <a:rPr lang="en-US" b="1" dirty="0">
                <a:solidFill>
                  <a:schemeClr val="tx2"/>
                </a:solidFill>
              </a:rPr>
              <a:t>The nodes can be divided into superior and inferior deep cervical lymph nodes. They are numerous in number, but include:</a:t>
            </a:r>
          </a:p>
          <a:p>
            <a:pPr marL="0" indent="0">
              <a:buNone/>
            </a:pPr>
            <a:endParaRPr lang="en-US" dirty="0">
              <a:solidFill>
                <a:schemeClr val="tx2"/>
              </a:solidFill>
            </a:endParaRPr>
          </a:p>
          <a:p>
            <a:pPr marL="0" indent="0">
              <a:buNone/>
            </a:pPr>
            <a:r>
              <a:rPr lang="en-US" dirty="0">
                <a:solidFill>
                  <a:srgbClr val="0070C0"/>
                </a:solidFill>
              </a:rPr>
              <a:t> - Prelaryngeal.</a:t>
            </a:r>
          </a:p>
          <a:p>
            <a:pPr marL="0" indent="0">
              <a:buNone/>
            </a:pPr>
            <a:r>
              <a:rPr lang="en-US" dirty="0">
                <a:solidFill>
                  <a:srgbClr val="0070C0"/>
                </a:solidFill>
              </a:rPr>
              <a:t> - Pretracheal.</a:t>
            </a:r>
          </a:p>
          <a:p>
            <a:pPr marL="0" indent="0">
              <a:buNone/>
            </a:pPr>
            <a:r>
              <a:rPr lang="en-US" dirty="0">
                <a:solidFill>
                  <a:srgbClr val="0070C0"/>
                </a:solidFill>
              </a:rPr>
              <a:t> - Paratracheal.</a:t>
            </a:r>
          </a:p>
          <a:p>
            <a:pPr marL="0" indent="0">
              <a:buNone/>
            </a:pPr>
            <a:r>
              <a:rPr lang="en-US" dirty="0">
                <a:solidFill>
                  <a:srgbClr val="0070C0"/>
                </a:solidFill>
              </a:rPr>
              <a:t> - Retropharyngeal.</a:t>
            </a:r>
          </a:p>
          <a:p>
            <a:pPr marL="0" indent="0">
              <a:buNone/>
            </a:pPr>
            <a:r>
              <a:rPr lang="en-US" dirty="0">
                <a:solidFill>
                  <a:srgbClr val="0070C0"/>
                </a:solidFill>
              </a:rPr>
              <a:t> - Infrahyoid.</a:t>
            </a:r>
          </a:p>
          <a:p>
            <a:pPr marL="0" indent="0">
              <a:buNone/>
            </a:pPr>
            <a:r>
              <a:rPr lang="en-US" dirty="0">
                <a:solidFill>
                  <a:srgbClr val="0070C0"/>
                </a:solidFill>
              </a:rPr>
              <a:t> - Jugulodigastric.</a:t>
            </a:r>
          </a:p>
          <a:p>
            <a:pPr marL="0" indent="0">
              <a:buNone/>
            </a:pPr>
            <a:r>
              <a:rPr lang="en-US" dirty="0">
                <a:solidFill>
                  <a:srgbClr val="0070C0"/>
                </a:solidFill>
              </a:rPr>
              <a:t> - Jugulo-omohyoid.</a:t>
            </a:r>
          </a:p>
          <a:p>
            <a:pPr marL="0" indent="0">
              <a:buNone/>
            </a:pPr>
            <a:r>
              <a:rPr lang="en-US" dirty="0">
                <a:solidFill>
                  <a:srgbClr val="0070C0"/>
                </a:solidFill>
              </a:rPr>
              <a:t> - Supraclavicular.</a:t>
            </a:r>
          </a:p>
        </p:txBody>
      </p:sp>
      <p:pic>
        <p:nvPicPr>
          <p:cNvPr id="4" name="Picture 3">
            <a:extLst>
              <a:ext uri="{FF2B5EF4-FFF2-40B4-BE49-F238E27FC236}">
                <a16:creationId xmlns:a16="http://schemas.microsoft.com/office/drawing/2014/main" id="{B0336992-9C2F-4D68-85F2-DEEEBF257688}"/>
              </a:ext>
            </a:extLst>
          </p:cNvPr>
          <p:cNvPicPr>
            <a:picLocks noChangeAspect="1"/>
          </p:cNvPicPr>
          <p:nvPr/>
        </p:nvPicPr>
        <p:blipFill rotWithShape="1">
          <a:blip r:embed="rId2"/>
          <a:srcRect l="15969" t="2441" r="2522" b="2413"/>
          <a:stretch/>
        </p:blipFill>
        <p:spPr>
          <a:xfrm>
            <a:off x="6200314" y="1460256"/>
            <a:ext cx="5991686" cy="5289631"/>
          </a:xfrm>
          <a:prstGeom prst="rect">
            <a:avLst/>
          </a:prstGeom>
        </p:spPr>
      </p:pic>
    </p:spTree>
    <p:extLst>
      <p:ext uri="{BB962C8B-B14F-4D97-AF65-F5344CB8AC3E}">
        <p14:creationId xmlns:p14="http://schemas.microsoft.com/office/powerpoint/2010/main" val="2335040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1553187" y="1206840"/>
            <a:ext cx="6928876" cy="3396601"/>
          </a:xfrm>
        </p:spPr>
        <p:txBody>
          <a:bodyPr vert="horz" lIns="91440" tIns="45720" rIns="91440" bIns="45720" rtlCol="0" anchor="ctr">
            <a:noAutofit/>
          </a:bodyPr>
          <a:lstStyle/>
          <a:p>
            <a:pPr algn="ctr"/>
            <a:r>
              <a:rPr lang="en-US" sz="6600" b="1" i="1" dirty="0">
                <a:solidFill>
                  <a:schemeClr val="tx2"/>
                </a:solidFill>
              </a:rPr>
              <a:t>History</a:t>
            </a:r>
            <a:endParaRPr lang="en-US" sz="6600" b="1" i="1" kern="1200" dirty="0">
              <a:solidFill>
                <a:schemeClr val="tx2"/>
              </a:solidFill>
              <a:latin typeface="+mj-lt"/>
              <a:ea typeface="+mj-ea"/>
              <a:cs typeface="+mj-cs"/>
            </a:endParaRPr>
          </a:p>
        </p:txBody>
      </p:sp>
    </p:spTree>
    <p:extLst>
      <p:ext uri="{BB962C8B-B14F-4D97-AF65-F5344CB8AC3E}">
        <p14:creationId xmlns:p14="http://schemas.microsoft.com/office/powerpoint/2010/main" val="285028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7E35CC-9F51-442E-A7A3-8200EA674B52}"/>
              </a:ext>
            </a:extLst>
          </p:cNvPr>
          <p:cNvSpPr>
            <a:spLocks noGrp="1"/>
          </p:cNvSpPr>
          <p:nvPr>
            <p:ph idx="1"/>
          </p:nvPr>
        </p:nvSpPr>
        <p:spPr>
          <a:xfrm>
            <a:off x="0" y="90152"/>
            <a:ext cx="11938715" cy="6859288"/>
          </a:xfrm>
        </p:spPr>
        <p:txBody>
          <a:bodyPr>
            <a:normAutofit/>
          </a:bodyPr>
          <a:lstStyle/>
          <a:p>
            <a:pPr marL="0" indent="0">
              <a:buNone/>
            </a:pPr>
            <a:r>
              <a:rPr lang="en-US" sz="2400" b="1" dirty="0">
                <a:solidFill>
                  <a:schemeClr val="tx2"/>
                </a:solidFill>
              </a:rPr>
              <a:t>History of Presenting Illness:</a:t>
            </a:r>
          </a:p>
          <a:p>
            <a:pPr marL="0" indent="0">
              <a:buNone/>
            </a:pPr>
            <a:r>
              <a:rPr lang="en-US" sz="2400" dirty="0">
                <a:solidFill>
                  <a:schemeClr val="tx2"/>
                </a:solidFill>
              </a:rPr>
              <a:t> - How and when did you notice the lump?</a:t>
            </a:r>
          </a:p>
          <a:p>
            <a:pPr marL="0" indent="0">
              <a:buNone/>
            </a:pPr>
            <a:r>
              <a:rPr lang="en-US" sz="2400" dirty="0">
                <a:solidFill>
                  <a:schemeClr val="tx2"/>
                </a:solidFill>
              </a:rPr>
              <a:t>- is it Painful? How does it disturb you? </a:t>
            </a:r>
            <a:r>
              <a:rPr lang="en-US" sz="2400" dirty="0">
                <a:solidFill>
                  <a:schemeClr val="accent5"/>
                </a:solidFill>
              </a:rPr>
              <a:t>(</a:t>
            </a:r>
            <a:r>
              <a:rPr lang="en-US" sz="2400" dirty="0" err="1">
                <a:solidFill>
                  <a:schemeClr val="accent5"/>
                </a:solidFill>
              </a:rPr>
              <a:t>dysphagia,odynophagia</a:t>
            </a:r>
            <a:r>
              <a:rPr lang="en-US" sz="2400" dirty="0">
                <a:solidFill>
                  <a:schemeClr val="accent5"/>
                </a:solidFill>
              </a:rPr>
              <a:t>)</a:t>
            </a:r>
          </a:p>
          <a:p>
            <a:pPr marL="0" indent="0">
              <a:buNone/>
            </a:pPr>
            <a:r>
              <a:rPr lang="en-US" sz="2400" dirty="0">
                <a:solidFill>
                  <a:schemeClr val="tx2"/>
                </a:solidFill>
              </a:rPr>
              <a:t>- Any changes since you first noticed it? If so, over what time frame?</a:t>
            </a:r>
          </a:p>
          <a:p>
            <a:pPr marL="0" indent="0">
              <a:buNone/>
            </a:pPr>
            <a:r>
              <a:rPr lang="en-US" sz="2400" dirty="0">
                <a:solidFill>
                  <a:schemeClr val="tx2"/>
                </a:solidFill>
              </a:rPr>
              <a:t> - Has the lump ever disappeared before?</a:t>
            </a:r>
          </a:p>
          <a:p>
            <a:pPr marL="0" indent="0">
              <a:buNone/>
            </a:pPr>
            <a:r>
              <a:rPr lang="en-US" sz="2400" dirty="0">
                <a:solidFill>
                  <a:schemeClr val="tx2"/>
                </a:solidFill>
              </a:rPr>
              <a:t> - Have you ever had any lumps before?</a:t>
            </a:r>
          </a:p>
          <a:p>
            <a:pPr marL="0" indent="0">
              <a:buNone/>
            </a:pPr>
            <a:r>
              <a:rPr lang="en-US" sz="2400" dirty="0">
                <a:solidFill>
                  <a:schemeClr val="tx2"/>
                </a:solidFill>
              </a:rPr>
              <a:t> </a:t>
            </a:r>
            <a:r>
              <a:rPr lang="en-US" sz="2400" dirty="0">
                <a:solidFill>
                  <a:schemeClr val="accent5"/>
                </a:solidFill>
              </a:rPr>
              <a:t>- What do you think is the cause?</a:t>
            </a:r>
          </a:p>
          <a:p>
            <a:pPr marL="0" indent="0">
              <a:buNone/>
            </a:pPr>
            <a:r>
              <a:rPr lang="en-US" sz="2400" b="1" dirty="0">
                <a:solidFill>
                  <a:schemeClr val="tx1"/>
                </a:solidFill>
              </a:rPr>
              <a:t>Systemic Review:</a:t>
            </a:r>
          </a:p>
          <a:p>
            <a:pPr marL="0" indent="0">
              <a:buNone/>
            </a:pPr>
            <a:r>
              <a:rPr lang="en-US" sz="2400" dirty="0">
                <a:solidFill>
                  <a:srgbClr val="C00000"/>
                </a:solidFill>
              </a:rPr>
              <a:t> </a:t>
            </a:r>
            <a:r>
              <a:rPr lang="en-US" sz="2400" dirty="0">
                <a:solidFill>
                  <a:schemeClr val="tx1"/>
                </a:solidFill>
              </a:rPr>
              <a:t>HEAD &amp; NECK SYMPTOMS:</a:t>
            </a:r>
          </a:p>
          <a:p>
            <a:pPr marL="0" indent="0">
              <a:buNone/>
            </a:pPr>
            <a:r>
              <a:rPr lang="en-US" sz="2400" dirty="0">
                <a:solidFill>
                  <a:srgbClr val="C00000"/>
                </a:solidFill>
              </a:rPr>
              <a:t>   - Pain in mouth/thorax.</a:t>
            </a:r>
          </a:p>
          <a:p>
            <a:pPr marL="0" indent="0">
              <a:buNone/>
            </a:pPr>
            <a:r>
              <a:rPr lang="en-US" sz="2400" dirty="0">
                <a:solidFill>
                  <a:srgbClr val="C00000"/>
                </a:solidFill>
              </a:rPr>
              <a:t>   - Mouth ulceration.</a:t>
            </a:r>
          </a:p>
          <a:p>
            <a:pPr marL="0" indent="0">
              <a:buNone/>
            </a:pPr>
            <a:r>
              <a:rPr lang="en-US" sz="2400" dirty="0">
                <a:solidFill>
                  <a:srgbClr val="C00000"/>
                </a:solidFill>
              </a:rPr>
              <a:t>   - Nasal congestion or nasal discharge.</a:t>
            </a:r>
          </a:p>
          <a:p>
            <a:pPr marL="0" indent="0">
              <a:buNone/>
            </a:pPr>
            <a:r>
              <a:rPr lang="en-US" sz="2400">
                <a:solidFill>
                  <a:srgbClr val="C00000"/>
                </a:solidFill>
              </a:rPr>
              <a:t>  - </a:t>
            </a:r>
            <a:r>
              <a:rPr lang="en-US" sz="2400" dirty="0">
                <a:solidFill>
                  <a:srgbClr val="C00000"/>
                </a:solidFill>
              </a:rPr>
              <a:t>Difficulty breathing.</a:t>
            </a:r>
          </a:p>
          <a:p>
            <a:pPr marL="0" indent="0">
              <a:buNone/>
            </a:pPr>
            <a:endParaRPr lang="en-US" sz="5100" dirty="0">
              <a:solidFill>
                <a:srgbClr val="C00000"/>
              </a:solidFill>
            </a:endParaRPr>
          </a:p>
          <a:p>
            <a:pPr marL="0" indent="0">
              <a:buNone/>
            </a:pPr>
            <a:endParaRPr lang="en-US" sz="5100" dirty="0">
              <a:solidFill>
                <a:srgbClr val="C00000"/>
              </a:solidFill>
            </a:endParaRPr>
          </a:p>
          <a:p>
            <a:pPr marL="0" indent="0">
              <a:buNone/>
            </a:pPr>
            <a:endParaRPr lang="en-US" sz="5100" dirty="0">
              <a:solidFill>
                <a:srgbClr val="C00000"/>
              </a:solidFill>
            </a:endParaRPr>
          </a:p>
          <a:p>
            <a:pPr marL="0" indent="0">
              <a:buNone/>
            </a:pPr>
            <a:endParaRPr lang="en-US" sz="5100" dirty="0">
              <a:solidFill>
                <a:srgbClr val="C00000"/>
              </a:solidFill>
            </a:endParaRPr>
          </a:p>
          <a:p>
            <a:pPr marL="0" indent="0">
              <a:buNone/>
            </a:pPr>
            <a:endParaRPr lang="en-US" sz="5100" dirty="0">
              <a:solidFill>
                <a:srgbClr val="C00000"/>
              </a:solidFill>
            </a:endParaRPr>
          </a:p>
          <a:p>
            <a:pPr marL="0" indent="0">
              <a:buNone/>
            </a:pPr>
            <a:endParaRPr lang="en-US" sz="5100" dirty="0">
              <a:solidFill>
                <a:srgbClr val="C00000"/>
              </a:solidFill>
            </a:endParaRPr>
          </a:p>
          <a:p>
            <a:pPr marL="0" indent="0">
              <a:buNone/>
            </a:pPr>
            <a:endParaRPr lang="en-US" sz="5100" dirty="0">
              <a:solidFill>
                <a:srgbClr val="C00000"/>
              </a:solidFill>
            </a:endParaRPr>
          </a:p>
          <a:p>
            <a:pPr marL="0" indent="0">
              <a:buNone/>
            </a:pPr>
            <a:endParaRPr lang="en-US" sz="5100" dirty="0">
              <a:solidFill>
                <a:srgbClr val="C00000"/>
              </a:solidFill>
            </a:endParaRPr>
          </a:p>
          <a:p>
            <a:pPr marL="0" indent="0">
              <a:buNone/>
            </a:pPr>
            <a:endParaRPr lang="en-US" sz="5100" dirty="0">
              <a:solidFill>
                <a:srgbClr val="C00000"/>
              </a:solidFill>
            </a:endParaRPr>
          </a:p>
          <a:p>
            <a:pPr marL="0" indent="0">
              <a:buNone/>
            </a:pPr>
            <a:endParaRPr lang="en-US" sz="5100" dirty="0">
              <a:solidFill>
                <a:srgbClr val="C00000"/>
              </a:solidFill>
            </a:endParaRPr>
          </a:p>
        </p:txBody>
      </p:sp>
      <p:sp>
        <p:nvSpPr>
          <p:cNvPr id="8" name="Rectangle: Rounded Corners 7">
            <a:extLst>
              <a:ext uri="{FF2B5EF4-FFF2-40B4-BE49-F238E27FC236}">
                <a16:creationId xmlns:a16="http://schemas.microsoft.com/office/drawing/2014/main" id="{6F4FE569-E2C8-913C-7484-8899A8D2B42F}"/>
              </a:ext>
            </a:extLst>
          </p:cNvPr>
          <p:cNvSpPr/>
          <p:nvPr/>
        </p:nvSpPr>
        <p:spPr>
          <a:xfrm>
            <a:off x="5852159" y="2643690"/>
            <a:ext cx="5943601" cy="41241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a:t>
            </a:r>
            <a:r>
              <a:rPr lang="en-US" u="sng" dirty="0">
                <a:solidFill>
                  <a:srgbClr val="FF0000"/>
                </a:solidFill>
              </a:rPr>
              <a:t>red flag</a:t>
            </a:r>
            <a:r>
              <a:rPr lang="en-US" dirty="0"/>
              <a:t>” features raise the suspicion of an underlying  neck malignancy:</a:t>
            </a:r>
          </a:p>
          <a:p>
            <a:pPr algn="ctr"/>
            <a:endParaRPr lang="en-US" dirty="0"/>
          </a:p>
          <a:p>
            <a:pPr algn="ctr"/>
            <a:endParaRPr lang="en-US" dirty="0"/>
          </a:p>
          <a:p>
            <a:r>
              <a:rPr lang="en-US" dirty="0"/>
              <a:t>   -hard and fixed lump      </a:t>
            </a:r>
          </a:p>
          <a:p>
            <a:r>
              <a:rPr lang="en-US" dirty="0"/>
              <a:t>  -associated with otalgia , dysphagia , or hoarse voice.</a:t>
            </a:r>
          </a:p>
          <a:p>
            <a:r>
              <a:rPr lang="en-US" dirty="0"/>
              <a:t>  -epistaxis or unilateral nasal congestion.      </a:t>
            </a:r>
          </a:p>
          <a:p>
            <a:r>
              <a:rPr lang="en-US" dirty="0"/>
              <a:t>  -Unexplained weight loss, night sweating .</a:t>
            </a:r>
          </a:p>
          <a:p>
            <a:endParaRPr lang="en-US" dirty="0"/>
          </a:p>
          <a:p>
            <a:pPr algn="ctr"/>
            <a:endParaRPr lang="en-US" dirty="0"/>
          </a:p>
        </p:txBody>
      </p:sp>
    </p:spTree>
    <p:extLst>
      <p:ext uri="{BB962C8B-B14F-4D97-AF65-F5344CB8AC3E}">
        <p14:creationId xmlns:p14="http://schemas.microsoft.com/office/powerpoint/2010/main" val="1810823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D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2C6F-9F39-4752-ADDB-E6AE5B2A4264}"/>
              </a:ext>
            </a:extLst>
          </p:cNvPr>
          <p:cNvSpPr>
            <a:spLocks noGrp="1"/>
          </p:cNvSpPr>
          <p:nvPr>
            <p:ph type="title"/>
          </p:nvPr>
        </p:nvSpPr>
        <p:spPr>
          <a:xfrm>
            <a:off x="1018644" y="309473"/>
            <a:ext cx="9404723" cy="924526"/>
          </a:xfrm>
        </p:spPr>
        <p:txBody>
          <a:bodyPr/>
          <a:lstStyle/>
          <a:p>
            <a:pPr algn="ctr"/>
            <a:r>
              <a:rPr lang="en-US" b="1" dirty="0">
                <a:solidFill>
                  <a:schemeClr val="tx2"/>
                </a:solidFill>
                <a:latin typeface="+mn-lt"/>
              </a:rPr>
              <a:t>APPROACH TO CERVICAL LUMPS</a:t>
            </a:r>
          </a:p>
        </p:txBody>
      </p:sp>
      <p:sp>
        <p:nvSpPr>
          <p:cNvPr id="3" name="Content Placeholder 2">
            <a:extLst>
              <a:ext uri="{FF2B5EF4-FFF2-40B4-BE49-F238E27FC236}">
                <a16:creationId xmlns:a16="http://schemas.microsoft.com/office/drawing/2014/main" id="{0F251827-258B-4FE3-AABD-BB18B8A5F442}"/>
              </a:ext>
            </a:extLst>
          </p:cNvPr>
          <p:cNvSpPr>
            <a:spLocks noGrp="1"/>
          </p:cNvSpPr>
          <p:nvPr>
            <p:ph idx="1"/>
          </p:nvPr>
        </p:nvSpPr>
        <p:spPr>
          <a:xfrm>
            <a:off x="1018644" y="1479717"/>
            <a:ext cx="4840289" cy="4606547"/>
          </a:xfrm>
        </p:spPr>
        <p:txBody>
          <a:bodyPr>
            <a:normAutofit/>
          </a:bodyPr>
          <a:lstStyle/>
          <a:p>
            <a:r>
              <a:rPr lang="en-US" b="1" dirty="0">
                <a:solidFill>
                  <a:srgbClr val="C00000"/>
                </a:solidFill>
              </a:rPr>
              <a:t>Anatomical Approach:</a:t>
            </a:r>
            <a:r>
              <a:rPr lang="en-US" dirty="0">
                <a:solidFill>
                  <a:srgbClr val="C00000"/>
                </a:solidFill>
              </a:rPr>
              <a:t> </a:t>
            </a:r>
          </a:p>
          <a:p>
            <a:pPr marL="0" indent="0">
              <a:buNone/>
            </a:pPr>
            <a:r>
              <a:rPr lang="en-US" dirty="0">
                <a:solidFill>
                  <a:schemeClr val="tx2"/>
                </a:solidFill>
              </a:rPr>
              <a:t>- Midline &amp; lateral lumps.</a:t>
            </a:r>
          </a:p>
          <a:p>
            <a:pPr marL="0" indent="0">
              <a:buNone/>
            </a:pPr>
            <a:r>
              <a:rPr lang="en-US" dirty="0">
                <a:solidFill>
                  <a:schemeClr val="tx2"/>
                </a:solidFill>
              </a:rPr>
              <a:t>- Triangles of the neck.</a:t>
            </a:r>
          </a:p>
          <a:p>
            <a:pPr marL="0" indent="0">
              <a:buNone/>
            </a:pPr>
            <a:r>
              <a:rPr lang="en-US" dirty="0">
                <a:solidFill>
                  <a:schemeClr val="tx2"/>
                </a:solidFill>
              </a:rPr>
              <a:t>- Sites of lymph nodes.</a:t>
            </a:r>
          </a:p>
          <a:p>
            <a:pPr marL="0" indent="0">
              <a:buNone/>
            </a:pPr>
            <a:r>
              <a:rPr lang="en-US" dirty="0">
                <a:solidFill>
                  <a:schemeClr val="tx2"/>
                </a:solidFill>
              </a:rPr>
              <a:t>- Anatomical layers.</a:t>
            </a:r>
          </a:p>
          <a:p>
            <a:endParaRPr lang="en-US" b="1" i="1" dirty="0">
              <a:solidFill>
                <a:schemeClr val="tx2"/>
              </a:solidFill>
            </a:endParaRPr>
          </a:p>
          <a:p>
            <a:r>
              <a:rPr lang="en-US" b="1" dirty="0">
                <a:solidFill>
                  <a:srgbClr val="002060"/>
                </a:solidFill>
              </a:rPr>
              <a:t>Clinical Approach: </a:t>
            </a:r>
          </a:p>
          <a:p>
            <a:pPr marL="0" indent="0">
              <a:buNone/>
            </a:pPr>
            <a:r>
              <a:rPr lang="en-US" dirty="0">
                <a:solidFill>
                  <a:schemeClr val="tx2"/>
                </a:solidFill>
              </a:rPr>
              <a:t>- History.</a:t>
            </a:r>
          </a:p>
          <a:p>
            <a:pPr marL="0" indent="0">
              <a:buNone/>
            </a:pPr>
            <a:r>
              <a:rPr lang="en-US" dirty="0">
                <a:solidFill>
                  <a:schemeClr val="tx2"/>
                </a:solidFill>
              </a:rPr>
              <a:t>- Examination.</a:t>
            </a:r>
          </a:p>
          <a:p>
            <a:pPr marL="0" indent="0">
              <a:buNone/>
            </a:pPr>
            <a:r>
              <a:rPr lang="en-US" dirty="0">
                <a:solidFill>
                  <a:schemeClr val="tx2"/>
                </a:solidFill>
              </a:rPr>
              <a:t>- Investigations.</a:t>
            </a:r>
          </a:p>
        </p:txBody>
      </p:sp>
      <p:pic>
        <p:nvPicPr>
          <p:cNvPr id="4" name="Picture 3">
            <a:extLst>
              <a:ext uri="{FF2B5EF4-FFF2-40B4-BE49-F238E27FC236}">
                <a16:creationId xmlns:a16="http://schemas.microsoft.com/office/drawing/2014/main" id="{71A4FFF2-467A-4E04-98BA-6232924EDE3A}"/>
              </a:ext>
            </a:extLst>
          </p:cNvPr>
          <p:cNvPicPr>
            <a:picLocks noChangeAspect="1"/>
          </p:cNvPicPr>
          <p:nvPr/>
        </p:nvPicPr>
        <p:blipFill>
          <a:blip r:embed="rId2"/>
          <a:stretch>
            <a:fillRect/>
          </a:stretch>
        </p:blipFill>
        <p:spPr>
          <a:xfrm>
            <a:off x="7044232" y="1320118"/>
            <a:ext cx="4343614" cy="4925747"/>
          </a:xfrm>
          <a:prstGeom prst="rect">
            <a:avLst/>
          </a:prstGeom>
        </p:spPr>
      </p:pic>
    </p:spTree>
    <p:extLst>
      <p:ext uri="{BB962C8B-B14F-4D97-AF65-F5344CB8AC3E}">
        <p14:creationId xmlns:p14="http://schemas.microsoft.com/office/powerpoint/2010/main" val="3685545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27B927-2953-45E0-A0E9-250A7732261A}"/>
              </a:ext>
            </a:extLst>
          </p:cNvPr>
          <p:cNvSpPr>
            <a:spLocks noGrp="1"/>
          </p:cNvSpPr>
          <p:nvPr>
            <p:ph idx="1"/>
          </p:nvPr>
        </p:nvSpPr>
        <p:spPr>
          <a:xfrm>
            <a:off x="12438" y="0"/>
            <a:ext cx="12179562" cy="7028598"/>
          </a:xfrm>
        </p:spPr>
        <p:txBody>
          <a:bodyPr>
            <a:normAutofit/>
          </a:bodyPr>
          <a:lstStyle/>
          <a:p>
            <a:pPr marL="0" indent="0">
              <a:buNone/>
            </a:pPr>
            <a:r>
              <a:rPr lang="en-US" sz="4600" b="1" dirty="0">
                <a:solidFill>
                  <a:schemeClr val="tx2">
                    <a:lumMod val="75000"/>
                  </a:schemeClr>
                </a:solidFill>
              </a:rPr>
              <a:t>past surgical history.</a:t>
            </a:r>
          </a:p>
          <a:p>
            <a:pPr marL="0" indent="0">
              <a:buNone/>
            </a:pPr>
            <a:r>
              <a:rPr lang="en-US" sz="4600" b="1" dirty="0">
                <a:solidFill>
                  <a:schemeClr val="tx2">
                    <a:lumMod val="75000"/>
                  </a:schemeClr>
                </a:solidFill>
              </a:rPr>
              <a:t>Drug and allergy.                                                    </a:t>
            </a:r>
          </a:p>
          <a:p>
            <a:pPr marL="0" indent="0">
              <a:buNone/>
            </a:pPr>
            <a:r>
              <a:rPr lang="en-US" sz="4600" b="1" dirty="0">
                <a:solidFill>
                  <a:schemeClr val="tx2">
                    <a:lumMod val="75000"/>
                  </a:schemeClr>
                </a:solidFill>
              </a:rPr>
              <a:t>Family History:</a:t>
            </a:r>
          </a:p>
          <a:p>
            <a:pPr marL="0" indent="0">
              <a:buNone/>
            </a:pPr>
            <a:r>
              <a:rPr lang="en-US" sz="2400" dirty="0">
                <a:solidFill>
                  <a:schemeClr val="accent5"/>
                </a:solidFill>
              </a:rPr>
              <a:t>-</a:t>
            </a:r>
            <a:r>
              <a:rPr lang="en-US" sz="2400" dirty="0">
                <a:solidFill>
                  <a:schemeClr val="tx2">
                    <a:lumMod val="75000"/>
                  </a:schemeClr>
                </a:solidFill>
              </a:rPr>
              <a:t> Any history of head or neck malignancies in your family?</a:t>
            </a:r>
            <a:endParaRPr lang="en-US" sz="2400" dirty="0"/>
          </a:p>
          <a:p>
            <a:pPr marL="0" indent="0">
              <a:buNone/>
            </a:pPr>
            <a:r>
              <a:rPr lang="en-US" sz="4600" b="1" dirty="0">
                <a:solidFill>
                  <a:schemeClr val="tx1"/>
                </a:solidFill>
              </a:rPr>
              <a:t>Social History:</a:t>
            </a:r>
          </a:p>
          <a:p>
            <a:pPr marL="0" indent="0">
              <a:buNone/>
            </a:pPr>
            <a:r>
              <a:rPr lang="en-US" sz="2400" dirty="0">
                <a:solidFill>
                  <a:srgbClr val="7030A0"/>
                </a:solidFill>
              </a:rPr>
              <a:t>- Do you Smoke?</a:t>
            </a:r>
          </a:p>
          <a:p>
            <a:pPr marL="0" indent="0">
              <a:buNone/>
            </a:pPr>
            <a:r>
              <a:rPr lang="en-US" sz="2400" dirty="0">
                <a:solidFill>
                  <a:srgbClr val="7030A0"/>
                </a:solidFill>
              </a:rPr>
              <a:t>- Drink alcohol?</a:t>
            </a:r>
          </a:p>
          <a:p>
            <a:pPr marL="0" indent="0">
              <a:buNone/>
            </a:pPr>
            <a:r>
              <a:rPr lang="en-US" sz="2400" dirty="0">
                <a:solidFill>
                  <a:srgbClr val="7030A0"/>
                </a:solidFill>
              </a:rPr>
              <a:t>- Recent travels?  </a:t>
            </a:r>
          </a:p>
        </p:txBody>
      </p:sp>
    </p:spTree>
    <p:extLst>
      <p:ext uri="{BB962C8B-B14F-4D97-AF65-F5344CB8AC3E}">
        <p14:creationId xmlns:p14="http://schemas.microsoft.com/office/powerpoint/2010/main" val="2372123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1738335" y="1730699"/>
            <a:ext cx="6928876" cy="3396601"/>
          </a:xfrm>
        </p:spPr>
        <p:txBody>
          <a:bodyPr vert="horz" lIns="91440" tIns="45720" rIns="91440" bIns="45720" rtlCol="0" anchor="ctr">
            <a:noAutofit/>
          </a:bodyPr>
          <a:lstStyle/>
          <a:p>
            <a:pPr algn="ctr"/>
            <a:r>
              <a:rPr lang="en-US" sz="6600" b="1" i="1" dirty="0">
                <a:solidFill>
                  <a:schemeClr val="tx2"/>
                </a:solidFill>
              </a:rPr>
              <a:t>EXAMINATION</a:t>
            </a:r>
            <a:endParaRPr lang="en-US" sz="6600" b="1" i="1" kern="1200" dirty="0">
              <a:solidFill>
                <a:schemeClr val="tx2"/>
              </a:solidFill>
              <a:latin typeface="+mj-lt"/>
              <a:ea typeface="+mj-ea"/>
              <a:cs typeface="+mj-cs"/>
            </a:endParaRPr>
          </a:p>
        </p:txBody>
      </p:sp>
    </p:spTree>
    <p:extLst>
      <p:ext uri="{BB962C8B-B14F-4D97-AF65-F5344CB8AC3E}">
        <p14:creationId xmlns:p14="http://schemas.microsoft.com/office/powerpoint/2010/main" val="208094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E5CD3C-5D6E-4F14-A66C-A953DE851C55}"/>
              </a:ext>
            </a:extLst>
          </p:cNvPr>
          <p:cNvSpPr>
            <a:spLocks noGrp="1"/>
          </p:cNvSpPr>
          <p:nvPr>
            <p:ph idx="1"/>
          </p:nvPr>
        </p:nvSpPr>
        <p:spPr>
          <a:xfrm>
            <a:off x="136478" y="0"/>
            <a:ext cx="11686328" cy="6207617"/>
          </a:xfrm>
        </p:spPr>
        <p:txBody>
          <a:bodyPr>
            <a:normAutofit fontScale="85000" lnSpcReduction="20000"/>
          </a:bodyPr>
          <a:lstStyle/>
          <a:p>
            <a:pPr marL="0" indent="0">
              <a:buNone/>
            </a:pPr>
            <a:r>
              <a:rPr lang="en-US" sz="4500" b="1" dirty="0">
                <a:solidFill>
                  <a:schemeClr val="tx2"/>
                </a:solidFill>
              </a:rPr>
              <a:t>Examination</a:t>
            </a:r>
            <a:endParaRPr lang="en-US" sz="4500" dirty="0">
              <a:solidFill>
                <a:schemeClr val="tx2"/>
              </a:solidFill>
            </a:endParaRPr>
          </a:p>
          <a:p>
            <a:pPr marL="0" indent="0">
              <a:buNone/>
            </a:pPr>
            <a:r>
              <a:rPr lang="en-US" b="1" dirty="0">
                <a:solidFill>
                  <a:schemeClr val="accent1"/>
                </a:solidFill>
              </a:rPr>
              <a:t>Establish:</a:t>
            </a:r>
          </a:p>
          <a:p>
            <a:pPr marL="514350" indent="-514350">
              <a:lnSpc>
                <a:spcPct val="120000"/>
              </a:lnSpc>
              <a:buAutoNum type="arabicParenR"/>
            </a:pPr>
            <a:r>
              <a:rPr lang="en-US" sz="3300" b="1" dirty="0">
                <a:solidFill>
                  <a:schemeClr val="tx1"/>
                </a:solidFill>
              </a:rPr>
              <a:t>site</a:t>
            </a:r>
            <a:r>
              <a:rPr lang="en-US" sz="3300" b="1" dirty="0">
                <a:solidFill>
                  <a:schemeClr val="tx2"/>
                </a:solidFill>
              </a:rPr>
              <a:t>: </a:t>
            </a:r>
            <a:r>
              <a:rPr lang="en-US" sz="2800" dirty="0">
                <a:solidFill>
                  <a:schemeClr val="tx1"/>
                </a:solidFill>
              </a:rPr>
              <a:t>assess the lump’s location in relation to other anatomical structures (e.g. anterior triangle, posterior triangle, midline). </a:t>
            </a:r>
            <a:endParaRPr lang="en-US" sz="2800" dirty="0">
              <a:solidFill>
                <a:schemeClr val="accent6"/>
              </a:solidFill>
            </a:endParaRPr>
          </a:p>
          <a:p>
            <a:pPr marL="0" indent="0">
              <a:lnSpc>
                <a:spcPct val="120000"/>
              </a:lnSpc>
              <a:buNone/>
            </a:pPr>
            <a:r>
              <a:rPr lang="en-US" sz="2800" b="1" dirty="0">
                <a:solidFill>
                  <a:schemeClr val="accent5"/>
                </a:solidFill>
              </a:rPr>
              <a:t>-</a:t>
            </a:r>
            <a:r>
              <a:rPr lang="en-US" sz="2800" dirty="0">
                <a:solidFill>
                  <a:schemeClr val="accent5"/>
                </a:solidFill>
              </a:rPr>
              <a:t> </a:t>
            </a:r>
            <a:r>
              <a:rPr lang="en-US" sz="2800" dirty="0">
                <a:solidFill>
                  <a:schemeClr val="tx1"/>
                </a:solidFill>
              </a:rPr>
              <a:t>Midline lumps are likely to be thyroid in origin or thyroglossal/dermoid cysts. </a:t>
            </a:r>
          </a:p>
          <a:p>
            <a:pPr marL="0" indent="0">
              <a:lnSpc>
                <a:spcPct val="120000"/>
              </a:lnSpc>
              <a:buNone/>
            </a:pPr>
            <a:br>
              <a:rPr lang="en-US" sz="2800" dirty="0">
                <a:solidFill>
                  <a:schemeClr val="tx1"/>
                </a:solidFill>
              </a:rPr>
            </a:br>
            <a:r>
              <a:rPr lang="en-US" sz="2800" dirty="0">
                <a:solidFill>
                  <a:schemeClr val="tx1"/>
                </a:solidFill>
              </a:rPr>
              <a:t> </a:t>
            </a:r>
            <a:r>
              <a:rPr lang="en-US" sz="2800" b="1" dirty="0">
                <a:solidFill>
                  <a:schemeClr val="accent5"/>
                </a:solidFill>
              </a:rPr>
              <a:t>-</a:t>
            </a:r>
            <a:r>
              <a:rPr lang="en-US" sz="2800" dirty="0">
                <a:solidFill>
                  <a:schemeClr val="tx1"/>
                </a:solidFill>
              </a:rPr>
              <a:t> Posterior triangle lumps are most commonly lymph nodes, although lymph nodes are a common cause of swellings in all areas of the neck. </a:t>
            </a:r>
          </a:p>
          <a:p>
            <a:pPr marL="0" indent="0">
              <a:lnSpc>
                <a:spcPct val="120000"/>
              </a:lnSpc>
              <a:buNone/>
            </a:pPr>
            <a:br>
              <a:rPr lang="en-US" sz="2800" dirty="0">
                <a:solidFill>
                  <a:schemeClr val="tx1"/>
                </a:solidFill>
              </a:rPr>
            </a:br>
            <a:r>
              <a:rPr lang="en-US" sz="2800" b="1" dirty="0">
                <a:solidFill>
                  <a:schemeClr val="tx1"/>
                </a:solidFill>
              </a:rPr>
              <a:t>-</a:t>
            </a:r>
            <a:r>
              <a:rPr lang="en-US" sz="2800" dirty="0">
                <a:solidFill>
                  <a:schemeClr val="tx1"/>
                </a:solidFill>
              </a:rPr>
              <a:t> Submandibular swellings may be related to the submandibular gland.</a:t>
            </a:r>
          </a:p>
          <a:p>
            <a:pPr marL="0" indent="0">
              <a:lnSpc>
                <a:spcPct val="120000"/>
              </a:lnSpc>
              <a:buNone/>
            </a:pPr>
            <a:br>
              <a:rPr lang="en-US" sz="2800" dirty="0">
                <a:solidFill>
                  <a:schemeClr val="tx1"/>
                </a:solidFill>
              </a:rPr>
            </a:br>
            <a:r>
              <a:rPr lang="en-US" sz="2800" b="1" dirty="0">
                <a:solidFill>
                  <a:schemeClr val="tx1"/>
                </a:solidFill>
              </a:rPr>
              <a:t>-</a:t>
            </a:r>
            <a:r>
              <a:rPr lang="en-US" sz="2800" dirty="0">
                <a:solidFill>
                  <a:schemeClr val="tx1"/>
                </a:solidFill>
              </a:rPr>
              <a:t> A lump in the left supraclavicular fossa (a Virchow's node) may indicate an infraclavicular metastatic malignancy such as lung or upper gastrointestinal tumors.</a:t>
            </a:r>
          </a:p>
          <a:p>
            <a:pPr marL="514350" indent="-514350">
              <a:lnSpc>
                <a:spcPct val="120000"/>
              </a:lnSpc>
              <a:buAutoNum type="arabicParenR"/>
            </a:pPr>
            <a:endParaRPr lang="en-US" sz="2800" dirty="0">
              <a:solidFill>
                <a:schemeClr val="tx2"/>
              </a:solidFill>
            </a:endParaRPr>
          </a:p>
          <a:p>
            <a:pPr marL="514350" indent="-514350">
              <a:lnSpc>
                <a:spcPct val="120000"/>
              </a:lnSpc>
              <a:buAutoNum type="arabicParenR"/>
            </a:pPr>
            <a:endParaRPr lang="en-US" sz="2800" dirty="0">
              <a:solidFill>
                <a:schemeClr val="tx2"/>
              </a:solidFill>
            </a:endParaRPr>
          </a:p>
          <a:p>
            <a:pPr marL="0" indent="0">
              <a:buNone/>
            </a:pPr>
            <a:endParaRPr lang="en-US" dirty="0">
              <a:solidFill>
                <a:schemeClr val="tx2"/>
              </a:solidFill>
            </a:endParaRPr>
          </a:p>
        </p:txBody>
      </p:sp>
    </p:spTree>
    <p:extLst>
      <p:ext uri="{BB962C8B-B14F-4D97-AF65-F5344CB8AC3E}">
        <p14:creationId xmlns:p14="http://schemas.microsoft.com/office/powerpoint/2010/main" val="73343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E8B9E5-F542-3AC0-1B53-64516AB24EF2}"/>
              </a:ext>
            </a:extLst>
          </p:cNvPr>
          <p:cNvSpPr>
            <a:spLocks noGrp="1"/>
          </p:cNvSpPr>
          <p:nvPr>
            <p:ph idx="1"/>
          </p:nvPr>
        </p:nvSpPr>
        <p:spPr>
          <a:xfrm>
            <a:off x="0" y="0"/>
            <a:ext cx="12192000" cy="6858000"/>
          </a:xfrm>
        </p:spPr>
        <p:txBody>
          <a:bodyPr>
            <a:normAutofit/>
          </a:bodyPr>
          <a:lstStyle/>
          <a:p>
            <a:pPr marL="0" indent="0">
              <a:buNone/>
            </a:pPr>
            <a:endParaRPr lang="en-US" sz="2400" dirty="0">
              <a:solidFill>
                <a:schemeClr val="tx2"/>
              </a:solidFill>
            </a:endParaRPr>
          </a:p>
          <a:p>
            <a:pPr marL="0" indent="0">
              <a:buNone/>
            </a:pPr>
            <a:r>
              <a:rPr lang="en-US" sz="2400" dirty="0">
                <a:solidFill>
                  <a:schemeClr val="tx2"/>
                </a:solidFill>
              </a:rPr>
              <a:t>2) </a:t>
            </a:r>
            <a:r>
              <a:rPr lang="en-US" sz="2800" b="1" i="1" dirty="0">
                <a:solidFill>
                  <a:schemeClr val="tx1"/>
                </a:solidFill>
              </a:rPr>
              <a:t>Size</a:t>
            </a:r>
            <a:r>
              <a:rPr lang="en-US" sz="2800" b="1" i="1" dirty="0">
                <a:solidFill>
                  <a:schemeClr val="tx2"/>
                </a:solidFill>
              </a:rPr>
              <a:t>: </a:t>
            </a:r>
            <a:r>
              <a:rPr lang="en-US" sz="2000" dirty="0">
                <a:solidFill>
                  <a:schemeClr val="tx2"/>
                </a:solidFill>
              </a:rPr>
              <a:t>assess the size of the lump</a:t>
            </a:r>
            <a:r>
              <a:rPr lang="en-US" sz="1600" dirty="0">
                <a:solidFill>
                  <a:schemeClr val="tx2"/>
                </a:solidFill>
              </a:rPr>
              <a:t>.</a:t>
            </a:r>
          </a:p>
          <a:p>
            <a:pPr marL="0" indent="0">
              <a:buNone/>
            </a:pPr>
            <a:endParaRPr lang="en-US" sz="2400" dirty="0">
              <a:solidFill>
                <a:schemeClr val="tx2"/>
              </a:solidFill>
            </a:endParaRPr>
          </a:p>
          <a:p>
            <a:pPr marL="0" indent="0">
              <a:buNone/>
            </a:pPr>
            <a:r>
              <a:rPr lang="en-US" sz="2400" dirty="0">
                <a:solidFill>
                  <a:schemeClr val="tx2"/>
                </a:solidFill>
              </a:rPr>
              <a:t>3) </a:t>
            </a:r>
            <a:r>
              <a:rPr lang="en-US" sz="2800" b="1" dirty="0">
                <a:solidFill>
                  <a:schemeClr val="tx1"/>
                </a:solidFill>
              </a:rPr>
              <a:t>Shape</a:t>
            </a:r>
            <a:r>
              <a:rPr lang="en-US" sz="1600" dirty="0">
                <a:solidFill>
                  <a:schemeClr val="tx2"/>
                </a:solidFill>
              </a:rPr>
              <a:t>: </a:t>
            </a:r>
            <a:r>
              <a:rPr lang="en-US" sz="2000" dirty="0">
                <a:solidFill>
                  <a:schemeClr val="tx2"/>
                </a:solidFill>
              </a:rPr>
              <a:t>assess the lump’s borders to determine if they feel regular or irregular.</a:t>
            </a:r>
          </a:p>
          <a:p>
            <a:pPr marL="0" indent="0">
              <a:buNone/>
            </a:pPr>
            <a:endParaRPr lang="en-US" sz="1600" dirty="0">
              <a:solidFill>
                <a:schemeClr val="tx2"/>
              </a:solidFill>
            </a:endParaRPr>
          </a:p>
          <a:p>
            <a:pPr marL="0" indent="0">
              <a:buNone/>
            </a:pPr>
            <a:r>
              <a:rPr lang="en-US" sz="2800" dirty="0">
                <a:solidFill>
                  <a:schemeClr val="tx2"/>
                </a:solidFill>
              </a:rPr>
              <a:t>3) </a:t>
            </a:r>
            <a:r>
              <a:rPr lang="en-US" sz="2800" b="1" i="1" dirty="0">
                <a:solidFill>
                  <a:schemeClr val="tx1"/>
                </a:solidFill>
              </a:rPr>
              <a:t>Consistency</a:t>
            </a:r>
            <a:r>
              <a:rPr lang="en-US" sz="2800" b="1" dirty="0">
                <a:solidFill>
                  <a:schemeClr val="tx1"/>
                </a:solidFill>
              </a:rPr>
              <a:t> and mobility:</a:t>
            </a:r>
            <a:r>
              <a:rPr lang="en-US" sz="2800" dirty="0">
                <a:solidFill>
                  <a:schemeClr val="tx2"/>
                </a:solidFill>
              </a:rPr>
              <a:t> </a:t>
            </a:r>
            <a:r>
              <a:rPr lang="en-US" dirty="0">
                <a:solidFill>
                  <a:schemeClr val="tx1"/>
                </a:solidFill>
              </a:rPr>
              <a:t>determine if the lump feels soft (e.g. cyst), hard (e.g. malignancy) or </a:t>
            </a:r>
            <a:r>
              <a:rPr lang="en-US" sz="2400" dirty="0">
                <a:solidFill>
                  <a:schemeClr val="tx1"/>
                </a:solidFill>
              </a:rPr>
              <a:t>-rubbery (e.g. lymph node).</a:t>
            </a:r>
            <a:br>
              <a:rPr lang="en-US" sz="2400" dirty="0">
                <a:solidFill>
                  <a:schemeClr val="tx1"/>
                </a:solidFill>
              </a:rPr>
            </a:br>
            <a:endParaRPr lang="en-US" sz="2800" dirty="0">
              <a:solidFill>
                <a:schemeClr val="tx1"/>
              </a:solidFill>
            </a:endParaRPr>
          </a:p>
          <a:p>
            <a:pPr marL="0" indent="0">
              <a:buNone/>
            </a:pPr>
            <a:r>
              <a:rPr lang="en-US" sz="2800" dirty="0">
                <a:solidFill>
                  <a:schemeClr val="tx1"/>
                </a:solidFill>
              </a:rPr>
              <a:t>Whether it </a:t>
            </a:r>
            <a:r>
              <a:rPr lang="en-US" sz="2800" b="1" i="1" dirty="0">
                <a:solidFill>
                  <a:schemeClr val="tx1"/>
                </a:solidFill>
              </a:rPr>
              <a:t>moves on swallowing</a:t>
            </a:r>
            <a:r>
              <a:rPr lang="en-US" sz="2800" dirty="0">
                <a:solidFill>
                  <a:schemeClr val="tx1"/>
                </a:solidFill>
              </a:rPr>
              <a:t> (thyroid, thyroglossal cysts).</a:t>
            </a:r>
          </a:p>
          <a:p>
            <a:pPr marL="0" indent="0">
              <a:buNone/>
            </a:pPr>
            <a:endParaRPr lang="en-US" sz="2800" dirty="0">
              <a:solidFill>
                <a:schemeClr val="tx1"/>
              </a:solidFill>
            </a:endParaRPr>
          </a:p>
          <a:p>
            <a:pPr marL="0" indent="0">
              <a:buNone/>
            </a:pPr>
            <a:r>
              <a:rPr lang="en-US" sz="2800" dirty="0">
                <a:solidFill>
                  <a:schemeClr val="tx1"/>
                </a:solidFill>
              </a:rPr>
              <a:t>Whether it </a:t>
            </a:r>
            <a:r>
              <a:rPr lang="en-US" sz="2800" b="1" i="1" dirty="0">
                <a:solidFill>
                  <a:schemeClr val="tx1"/>
                </a:solidFill>
              </a:rPr>
              <a:t>moves when the person sticks out their tongue </a:t>
            </a:r>
            <a:r>
              <a:rPr lang="en-US" sz="2800" dirty="0">
                <a:solidFill>
                  <a:schemeClr val="tx1"/>
                </a:solidFill>
              </a:rPr>
              <a:t>(thyroglossal cysts).</a:t>
            </a:r>
          </a:p>
          <a:p>
            <a:pPr marL="0" indent="0">
              <a:buNone/>
            </a:pPr>
            <a:br>
              <a:rPr lang="en-US" sz="2800" dirty="0">
                <a:solidFill>
                  <a:schemeClr val="tx1"/>
                </a:solidFill>
              </a:rPr>
            </a:br>
            <a:endParaRPr lang="en-US" sz="2800" dirty="0"/>
          </a:p>
        </p:txBody>
      </p:sp>
      <p:cxnSp>
        <p:nvCxnSpPr>
          <p:cNvPr id="4" name="Straight Arrow Connector 3">
            <a:extLst>
              <a:ext uri="{FF2B5EF4-FFF2-40B4-BE49-F238E27FC236}">
                <a16:creationId xmlns:a16="http://schemas.microsoft.com/office/drawing/2014/main" id="{F166FC0C-0FB7-71D8-D161-08CF7A897FB3}"/>
              </a:ext>
            </a:extLst>
          </p:cNvPr>
          <p:cNvCxnSpPr>
            <a:cxnSpLocks/>
          </p:cNvCxnSpPr>
          <p:nvPr/>
        </p:nvCxnSpPr>
        <p:spPr>
          <a:xfrm>
            <a:off x="182880" y="4402182"/>
            <a:ext cx="126709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 name="Straight Arrow Connector 4">
            <a:extLst>
              <a:ext uri="{FF2B5EF4-FFF2-40B4-BE49-F238E27FC236}">
                <a16:creationId xmlns:a16="http://schemas.microsoft.com/office/drawing/2014/main" id="{1D2FB425-23E9-0F8C-2F16-60B4989234AA}"/>
              </a:ext>
            </a:extLst>
          </p:cNvPr>
          <p:cNvCxnSpPr>
            <a:cxnSpLocks/>
          </p:cNvCxnSpPr>
          <p:nvPr/>
        </p:nvCxnSpPr>
        <p:spPr>
          <a:xfrm>
            <a:off x="182880" y="5900057"/>
            <a:ext cx="1267097" cy="0"/>
          </a:xfrm>
          <a:prstGeom prst="straightConnector1">
            <a:avLst/>
          </a:prstGeom>
          <a:ln>
            <a:solidFill>
              <a:schemeClr val="accent5"/>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1892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EB3BD9-55CB-471B-7118-22DF3159F314}"/>
              </a:ext>
            </a:extLst>
          </p:cNvPr>
          <p:cNvSpPr>
            <a:spLocks noGrp="1"/>
          </p:cNvSpPr>
          <p:nvPr>
            <p:ph idx="1"/>
          </p:nvPr>
        </p:nvSpPr>
        <p:spPr>
          <a:xfrm>
            <a:off x="145071" y="105770"/>
            <a:ext cx="12046929" cy="6646460"/>
          </a:xfrm>
        </p:spPr>
        <p:txBody>
          <a:bodyPr/>
          <a:lstStyle/>
          <a:p>
            <a:pPr marL="0" indent="0">
              <a:buNone/>
            </a:pPr>
            <a:r>
              <a:rPr lang="en-US" dirty="0">
                <a:solidFill>
                  <a:schemeClr val="tx2"/>
                </a:solidFill>
              </a:rPr>
              <a:t> </a:t>
            </a:r>
            <a:r>
              <a:rPr lang="en-US" sz="1800" dirty="0">
                <a:solidFill>
                  <a:schemeClr val="tx1"/>
                </a:solidFill>
              </a:rPr>
              <a:t>4) Whether it is </a:t>
            </a:r>
            <a:r>
              <a:rPr lang="en-US" sz="1800" b="1" i="1" dirty="0">
                <a:solidFill>
                  <a:schemeClr val="tx1"/>
                </a:solidFill>
              </a:rPr>
              <a:t>tender</a:t>
            </a:r>
            <a:r>
              <a:rPr lang="en-US" sz="1800" b="1" dirty="0">
                <a:solidFill>
                  <a:schemeClr val="tx1"/>
                </a:solidFill>
              </a:rPr>
              <a:t>, </a:t>
            </a:r>
            <a:r>
              <a:rPr lang="en-US" sz="1800" b="1" i="1" dirty="0" err="1">
                <a:solidFill>
                  <a:schemeClr val="tx1"/>
                </a:solidFill>
              </a:rPr>
              <a:t>hot</a:t>
            </a:r>
            <a:r>
              <a:rPr lang="en-US" sz="1800" b="1" dirty="0" err="1">
                <a:solidFill>
                  <a:schemeClr val="tx1"/>
                </a:solidFill>
              </a:rPr>
              <a:t>,</a:t>
            </a:r>
            <a:r>
              <a:rPr lang="en-US" sz="1800" b="1" i="1" dirty="0" err="1">
                <a:solidFill>
                  <a:schemeClr val="tx1"/>
                </a:solidFill>
              </a:rPr>
              <a:t>inflamed</a:t>
            </a:r>
            <a:r>
              <a:rPr lang="en-US" sz="1800" b="1" i="1" dirty="0">
                <a:solidFill>
                  <a:schemeClr val="tx1"/>
                </a:solidFill>
              </a:rPr>
              <a:t>.</a:t>
            </a:r>
          </a:p>
          <a:p>
            <a:pPr marL="0" indent="0">
              <a:buNone/>
            </a:pPr>
            <a:r>
              <a:rPr lang="en-US" sz="1800" dirty="0">
                <a:solidFill>
                  <a:schemeClr val="tx1"/>
                </a:solidFill>
              </a:rPr>
              <a:t>5)</a:t>
            </a:r>
            <a:r>
              <a:rPr lang="en-US" sz="1800" b="1" i="1" dirty="0">
                <a:solidFill>
                  <a:schemeClr val="tx1"/>
                </a:solidFill>
              </a:rPr>
              <a:t>How deep the lump is</a:t>
            </a:r>
            <a:r>
              <a:rPr lang="en-US" sz="1800" dirty="0">
                <a:solidFill>
                  <a:schemeClr val="tx1"/>
                </a:solidFill>
              </a:rPr>
              <a:t>: whether it is intradermal (suggesting sebaceous cyst with a central punctum, or a lipoma), subcutaneous or within deeper tissue. </a:t>
            </a:r>
            <a:endParaRPr lang="en-US" dirty="0">
              <a:solidFill>
                <a:schemeClr val="tx1"/>
              </a:solidFill>
            </a:endParaRPr>
          </a:p>
          <a:p>
            <a:pPr marL="0" indent="0">
              <a:buNone/>
            </a:pPr>
            <a:endParaRPr lang="en-US" dirty="0">
              <a:solidFill>
                <a:schemeClr val="tx1"/>
              </a:solidFill>
            </a:endParaRPr>
          </a:p>
          <a:p>
            <a:pPr marL="0" indent="0">
              <a:buNone/>
            </a:pPr>
            <a:r>
              <a:rPr lang="en-US" dirty="0">
                <a:solidFill>
                  <a:schemeClr val="tx1"/>
                </a:solidFill>
              </a:rPr>
              <a:t>6</a:t>
            </a:r>
            <a:r>
              <a:rPr lang="en-US" sz="2000" dirty="0">
                <a:solidFill>
                  <a:schemeClr val="tx1"/>
                </a:solidFill>
              </a:rPr>
              <a:t>)Whether it is </a:t>
            </a:r>
            <a:r>
              <a:rPr lang="en-US" sz="2000" b="1" i="1" dirty="0">
                <a:solidFill>
                  <a:schemeClr val="tx1"/>
                </a:solidFill>
              </a:rPr>
              <a:t>pulsatile: </a:t>
            </a:r>
            <a:r>
              <a:rPr lang="en-US" sz="2000" dirty="0">
                <a:solidFill>
                  <a:schemeClr val="tx1"/>
                </a:solidFill>
              </a:rPr>
              <a:t>suggests vascular origin (e.g. carotid body tumor, aneurysm).</a:t>
            </a:r>
          </a:p>
          <a:p>
            <a:pPr marL="0" indent="0">
              <a:buNone/>
            </a:pPr>
            <a:endParaRPr lang="en-US" dirty="0">
              <a:solidFill>
                <a:schemeClr val="tx1"/>
              </a:solidFill>
            </a:endParaRPr>
          </a:p>
          <a:p>
            <a:pPr marL="0" indent="0">
              <a:buNone/>
            </a:pPr>
            <a:r>
              <a:rPr lang="en-US" dirty="0">
                <a:solidFill>
                  <a:schemeClr val="tx1"/>
                </a:solidFill>
              </a:rPr>
              <a:t>7)</a:t>
            </a:r>
            <a:r>
              <a:rPr lang="en-US" sz="2000" dirty="0">
                <a:solidFill>
                  <a:schemeClr val="tx1"/>
                </a:solidFill>
              </a:rPr>
              <a:t>Whether it is a </a:t>
            </a:r>
            <a:r>
              <a:rPr lang="en-US" sz="2000" b="1" i="1" dirty="0">
                <a:solidFill>
                  <a:schemeClr val="tx1"/>
                </a:solidFill>
              </a:rPr>
              <a:t>solitary</a:t>
            </a:r>
            <a:r>
              <a:rPr lang="en-US" sz="2000" dirty="0">
                <a:solidFill>
                  <a:schemeClr val="tx1"/>
                </a:solidFill>
              </a:rPr>
              <a:t> lump or if there is </a:t>
            </a:r>
            <a:r>
              <a:rPr lang="en-US" sz="2000" b="1" i="1" dirty="0">
                <a:solidFill>
                  <a:schemeClr val="tx1"/>
                </a:solidFill>
              </a:rPr>
              <a:t>more than one.</a:t>
            </a:r>
            <a:endParaRPr lang="en-US" dirty="0">
              <a:solidFill>
                <a:schemeClr val="tx2"/>
              </a:solidFill>
            </a:endParaRPr>
          </a:p>
          <a:p>
            <a:pPr marL="0" indent="0">
              <a:buNone/>
            </a:pPr>
            <a:endParaRPr lang="en-US" b="1" i="1" dirty="0">
              <a:solidFill>
                <a:schemeClr val="tx1"/>
              </a:solidFill>
            </a:endParaRPr>
          </a:p>
          <a:p>
            <a:pPr marL="0" indent="0">
              <a:buNone/>
            </a:pPr>
            <a:r>
              <a:rPr lang="en-US" b="1" i="1" dirty="0">
                <a:solidFill>
                  <a:schemeClr val="tx1"/>
                </a:solidFill>
              </a:rPr>
              <a:t>8)Fluctuance</a:t>
            </a:r>
            <a:r>
              <a:rPr lang="en-US" sz="2400" dirty="0">
                <a:solidFill>
                  <a:schemeClr val="tx1"/>
                </a:solidFill>
              </a:rPr>
              <a:t>: hold the lump by its sides and then apply pressure to the center of the mass with another finger. If the mass is fluid-filled (e.g. cyst) then you should feel the sides bulging outwards</a:t>
            </a:r>
            <a:endParaRPr lang="en-US" b="1" i="1" dirty="0">
              <a:solidFill>
                <a:schemeClr val="tx1"/>
              </a:solidFill>
            </a:endParaRPr>
          </a:p>
          <a:p>
            <a:pPr marL="0" indent="0">
              <a:buNone/>
            </a:pPr>
            <a:r>
              <a:rPr lang="en-US" b="1" i="1" dirty="0">
                <a:solidFill>
                  <a:schemeClr val="tx1"/>
                </a:solidFill>
              </a:rPr>
              <a:t>9) Temperature</a:t>
            </a:r>
            <a:r>
              <a:rPr lang="en-US" sz="2400" dirty="0">
                <a:solidFill>
                  <a:schemeClr val="tx1"/>
                </a:solidFill>
              </a:rPr>
              <a:t>: increased warmth may suggest an inflammatory or infective cause (e.g. infected epidermoid cyst).</a:t>
            </a:r>
          </a:p>
          <a:p>
            <a:pPr marL="0" indent="0">
              <a:buNone/>
            </a:pPr>
            <a:r>
              <a:rPr lang="en-US" b="1" i="1" dirty="0">
                <a:solidFill>
                  <a:schemeClr val="tx1"/>
                </a:solidFill>
              </a:rPr>
              <a:t>10)</a:t>
            </a:r>
            <a:r>
              <a:rPr lang="en-US" b="1" i="1" dirty="0">
                <a:solidFill>
                  <a:schemeClr val="tx2"/>
                </a:solidFill>
              </a:rPr>
              <a:t> </a:t>
            </a:r>
            <a:r>
              <a:rPr lang="en-US" b="1" i="1" dirty="0">
                <a:solidFill>
                  <a:schemeClr val="tx1"/>
                </a:solidFill>
              </a:rPr>
              <a:t>Tenderness: </a:t>
            </a:r>
            <a:r>
              <a:rPr lang="en-US" sz="2400" dirty="0">
                <a:solidFill>
                  <a:schemeClr val="tx1"/>
                </a:solidFill>
              </a:rPr>
              <a:t>may indicate infective and/or inflammatory etiology (e.g. ruptured epidermoid cyst, infected cyst).</a:t>
            </a:r>
          </a:p>
          <a:p>
            <a:pPr marL="0" indent="0">
              <a:buNone/>
            </a:pPr>
            <a:endParaRPr lang="en-US" sz="2400" dirty="0">
              <a:solidFill>
                <a:schemeClr val="tx1"/>
              </a:solidFill>
            </a:endParaRPr>
          </a:p>
          <a:p>
            <a:pPr marL="0" indent="0">
              <a:buNone/>
            </a:pPr>
            <a:endParaRPr lang="en-US" dirty="0">
              <a:solidFill>
                <a:schemeClr val="tx1"/>
              </a:solidFill>
            </a:endParaRPr>
          </a:p>
        </p:txBody>
      </p:sp>
    </p:spTree>
    <p:extLst>
      <p:ext uri="{BB962C8B-B14F-4D97-AF65-F5344CB8AC3E}">
        <p14:creationId xmlns:p14="http://schemas.microsoft.com/office/powerpoint/2010/main" val="752085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735B2-5B09-4DF5-A574-8E5DF9C54371}"/>
              </a:ext>
            </a:extLst>
          </p:cNvPr>
          <p:cNvSpPr>
            <a:spLocks noGrp="1"/>
          </p:cNvSpPr>
          <p:nvPr>
            <p:ph idx="1"/>
          </p:nvPr>
        </p:nvSpPr>
        <p:spPr>
          <a:xfrm>
            <a:off x="0" y="0"/>
            <a:ext cx="12192000" cy="6858000"/>
          </a:xfrm>
        </p:spPr>
        <p:txBody>
          <a:bodyPr>
            <a:normAutofit lnSpcReduction="10000"/>
          </a:bodyPr>
          <a:lstStyle/>
          <a:p>
            <a:pPr marL="0" indent="0">
              <a:lnSpc>
                <a:spcPct val="120000"/>
              </a:lnSpc>
              <a:buNone/>
            </a:pPr>
            <a:endParaRPr lang="en-US" sz="2900" dirty="0">
              <a:solidFill>
                <a:schemeClr val="tx2"/>
              </a:solidFill>
            </a:endParaRPr>
          </a:p>
          <a:p>
            <a:pPr marL="0" indent="0">
              <a:lnSpc>
                <a:spcPct val="120000"/>
              </a:lnSpc>
              <a:buNone/>
            </a:pPr>
            <a:r>
              <a:rPr lang="en-US" sz="2000" b="1" dirty="0">
                <a:solidFill>
                  <a:srgbClr val="C00000"/>
                </a:solidFill>
              </a:rPr>
              <a:t>Other characteristics </a:t>
            </a:r>
            <a:r>
              <a:rPr lang="en-US" sz="2000" dirty="0">
                <a:solidFill>
                  <a:srgbClr val="C00000"/>
                </a:solidFill>
              </a:rPr>
              <a:t>of the lump may include:</a:t>
            </a:r>
          </a:p>
          <a:p>
            <a:pPr marL="0" indent="0">
              <a:lnSpc>
                <a:spcPct val="120000"/>
              </a:lnSpc>
              <a:buNone/>
            </a:pPr>
            <a:r>
              <a:rPr lang="en-US" sz="2000" dirty="0">
                <a:solidFill>
                  <a:schemeClr val="tx2"/>
                </a:solidFill>
              </a:rPr>
              <a:t>   -  </a:t>
            </a:r>
            <a:r>
              <a:rPr lang="en-US" sz="2000" b="1" dirty="0">
                <a:solidFill>
                  <a:srgbClr val="C00000"/>
                </a:solidFill>
              </a:rPr>
              <a:t>Transillumination</a:t>
            </a:r>
            <a:r>
              <a:rPr lang="en-US" sz="2000" dirty="0">
                <a:solidFill>
                  <a:schemeClr val="tx2"/>
                </a:solidFill>
              </a:rPr>
              <a:t>: apply a light source to the lump, if it is illuminated it suggests the lump is fluid-filled (e.g. cystic hygroma).</a:t>
            </a:r>
          </a:p>
          <a:p>
            <a:pPr marL="0" indent="0">
              <a:lnSpc>
                <a:spcPct val="120000"/>
              </a:lnSpc>
              <a:buNone/>
            </a:pPr>
            <a:r>
              <a:rPr lang="en-US" sz="2000" dirty="0">
                <a:solidFill>
                  <a:schemeClr val="tx2"/>
                </a:solidFill>
              </a:rPr>
              <a:t>   -  </a:t>
            </a:r>
            <a:r>
              <a:rPr lang="en-US" sz="2000" b="1" dirty="0">
                <a:solidFill>
                  <a:srgbClr val="C00000"/>
                </a:solidFill>
              </a:rPr>
              <a:t>Vascular bruit</a:t>
            </a:r>
            <a:r>
              <a:rPr lang="en-US" sz="2000" dirty="0">
                <a:solidFill>
                  <a:schemeClr val="tx2"/>
                </a:solidFill>
              </a:rPr>
              <a:t>: auscultate the lump to listen for a bruit suggestive of vascular etiology (e.g. carotid artery aneurysm).</a:t>
            </a:r>
          </a:p>
          <a:p>
            <a:pPr marL="0" indent="0">
              <a:lnSpc>
                <a:spcPct val="120000"/>
              </a:lnSpc>
              <a:buNone/>
            </a:pPr>
            <a:endParaRPr lang="en-US" sz="2000" dirty="0">
              <a:solidFill>
                <a:schemeClr val="tx2"/>
              </a:solidFill>
            </a:endParaRPr>
          </a:p>
          <a:p>
            <a:pPr marL="0" indent="0">
              <a:buNone/>
            </a:pPr>
            <a:r>
              <a:rPr lang="en-US" sz="2000" dirty="0">
                <a:solidFill>
                  <a:schemeClr val="tx2"/>
                </a:solidFill>
              </a:rPr>
              <a:t>Working toward the diagnosis will involve clues from:</a:t>
            </a:r>
          </a:p>
          <a:p>
            <a:endParaRPr lang="en-US" sz="2000" dirty="0">
              <a:solidFill>
                <a:schemeClr val="tx2"/>
              </a:solidFill>
            </a:endParaRPr>
          </a:p>
          <a:p>
            <a:pPr marL="0" indent="0">
              <a:buNone/>
            </a:pPr>
            <a:r>
              <a:rPr lang="en-US" sz="2400" b="1" dirty="0">
                <a:solidFill>
                  <a:srgbClr val="C00000"/>
                </a:solidFill>
              </a:rPr>
              <a:t>Age</a:t>
            </a:r>
            <a:br>
              <a:rPr lang="en-US" sz="2400" dirty="0">
                <a:solidFill>
                  <a:srgbClr val="C00000"/>
                </a:solidFill>
              </a:rPr>
            </a:br>
            <a:r>
              <a:rPr lang="en-US" sz="2400" dirty="0">
                <a:solidFill>
                  <a:schemeClr val="tx1"/>
                </a:solidFill>
              </a:rPr>
              <a:t>-</a:t>
            </a:r>
            <a:r>
              <a:rPr lang="en-US" sz="2400" dirty="0">
                <a:solidFill>
                  <a:srgbClr val="C00000"/>
                </a:solidFill>
              </a:rPr>
              <a:t> </a:t>
            </a:r>
            <a:r>
              <a:rPr lang="en-US" sz="2400" dirty="0">
                <a:solidFill>
                  <a:schemeClr val="tx1"/>
                </a:solidFill>
              </a:rPr>
              <a:t>Neck lumps are more likely to be inflammatory than malignant in children and young people. </a:t>
            </a:r>
            <a:br>
              <a:rPr lang="en-US" sz="2400" dirty="0">
                <a:solidFill>
                  <a:srgbClr val="C00000"/>
                </a:solidFill>
              </a:rPr>
            </a:br>
            <a:endParaRPr lang="en-US" sz="2000" dirty="0">
              <a:solidFill>
                <a:schemeClr val="tx2"/>
              </a:solidFill>
            </a:endParaRPr>
          </a:p>
          <a:p>
            <a:pPr marL="0" indent="0">
              <a:buNone/>
            </a:pPr>
            <a:r>
              <a:rPr lang="en-US" sz="2000" b="1" dirty="0">
                <a:solidFill>
                  <a:srgbClr val="FF0000"/>
                </a:solidFill>
              </a:rPr>
              <a:t>Onset</a:t>
            </a:r>
            <a:br>
              <a:rPr lang="en-US" sz="2000" dirty="0">
                <a:solidFill>
                  <a:schemeClr val="tx1"/>
                </a:solidFill>
              </a:rPr>
            </a:br>
            <a:r>
              <a:rPr lang="en-US" sz="2000" dirty="0">
                <a:solidFill>
                  <a:schemeClr val="tx1"/>
                </a:solidFill>
              </a:rPr>
              <a:t>- Inflammatory lumps usually arise suddenly and resolve within 2-6 weeks. </a:t>
            </a:r>
            <a:br>
              <a:rPr lang="en-US" sz="2000" dirty="0">
                <a:solidFill>
                  <a:schemeClr val="tx1"/>
                </a:solidFill>
              </a:rPr>
            </a:br>
            <a:r>
              <a:rPr lang="en-US" sz="2000" dirty="0">
                <a:solidFill>
                  <a:schemeClr val="tx1"/>
                </a:solidFill>
              </a:rPr>
              <a:t>- Progressive enlargement over a short time is more likely to be malignant. </a:t>
            </a:r>
            <a:br>
              <a:rPr lang="en-US" sz="2000" dirty="0">
                <a:solidFill>
                  <a:schemeClr val="tx1"/>
                </a:solidFill>
              </a:rPr>
            </a:br>
            <a:endParaRPr lang="en-US" sz="2000" dirty="0">
              <a:solidFill>
                <a:schemeClr val="tx1"/>
              </a:solidFill>
            </a:endParaRPr>
          </a:p>
          <a:p>
            <a:pPr marL="0" indent="0">
              <a:lnSpc>
                <a:spcPct val="120000"/>
              </a:lnSpc>
              <a:buNone/>
            </a:pPr>
            <a:endParaRPr lang="en-US" sz="2000" dirty="0">
              <a:solidFill>
                <a:schemeClr val="tx2"/>
              </a:solidFill>
            </a:endParaRPr>
          </a:p>
        </p:txBody>
      </p:sp>
    </p:spTree>
    <p:extLst>
      <p:ext uri="{BB962C8B-B14F-4D97-AF65-F5344CB8AC3E}">
        <p14:creationId xmlns:p14="http://schemas.microsoft.com/office/powerpoint/2010/main" val="2673278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8C6A-79DE-8C47-9BBF-DFB4B2530480}"/>
              </a:ext>
            </a:extLst>
          </p:cNvPr>
          <p:cNvSpPr>
            <a:spLocks noGrp="1"/>
          </p:cNvSpPr>
          <p:nvPr>
            <p:ph type="title"/>
          </p:nvPr>
        </p:nvSpPr>
        <p:spPr/>
        <p:txBody>
          <a:bodyPr>
            <a:normAutofit fontScale="90000"/>
          </a:bodyPr>
          <a:lstStyle/>
          <a:p>
            <a:r>
              <a:rPr kumimoji="0" lang="en-GB" sz="4400" b="1" i="0" u="none" strike="noStrike" kern="1200" cap="none" spc="0" normalizeH="0" baseline="0" noProof="0" dirty="0">
                <a:ln>
                  <a:noFill/>
                </a:ln>
                <a:solidFill>
                  <a:schemeClr val="tx2"/>
                </a:solidFill>
                <a:effectLst/>
                <a:uLnTx/>
                <a:uFillTx/>
                <a:latin typeface="Calibri" panose="020F0502020204030204"/>
                <a:ea typeface="+mn-ea"/>
                <a:cs typeface="+mn-cs"/>
              </a:rPr>
              <a:t>This is a video concluding the neck examination</a:t>
            </a:r>
            <a:endParaRPr lang="en-US" dirty="0"/>
          </a:p>
        </p:txBody>
      </p:sp>
      <p:sp>
        <p:nvSpPr>
          <p:cNvPr id="4" name="Content Placeholder 3">
            <a:extLst>
              <a:ext uri="{FF2B5EF4-FFF2-40B4-BE49-F238E27FC236}">
                <a16:creationId xmlns:a16="http://schemas.microsoft.com/office/drawing/2014/main" id="{76E597F9-5B95-C61E-6763-4DE2E98CEBFE}"/>
              </a:ext>
            </a:extLst>
          </p:cNvPr>
          <p:cNvSpPr>
            <a:spLocks noGrp="1"/>
          </p:cNvSpPr>
          <p:nvPr>
            <p:ph idx="1"/>
          </p:nvPr>
        </p:nvSpPr>
        <p:spPr>
          <a:xfrm>
            <a:off x="677334" y="2777534"/>
            <a:ext cx="8596668" cy="835999"/>
          </a:xfrm>
        </p:spPr>
        <p:txBody>
          <a:bodyPr>
            <a:normAutofit/>
          </a:bodyPr>
          <a:lstStyle/>
          <a:p>
            <a:pPr algn="ctr"/>
            <a:r>
              <a:rPr lang="en-GB" sz="2400" dirty="0">
                <a:hlinkClick r:id="rId2"/>
              </a:rPr>
              <a:t>https://youtu.be/oVhKjmOrzwM?si=ouLF7-IV8BDI9Fqw</a:t>
            </a:r>
            <a:endParaRPr lang="en-GB" sz="2400" dirty="0"/>
          </a:p>
        </p:txBody>
      </p:sp>
    </p:spTree>
    <p:extLst>
      <p:ext uri="{BB962C8B-B14F-4D97-AF65-F5344CB8AC3E}">
        <p14:creationId xmlns:p14="http://schemas.microsoft.com/office/powerpoint/2010/main" val="3474594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1538311" y="1730699"/>
            <a:ext cx="6928876" cy="3396601"/>
          </a:xfrm>
        </p:spPr>
        <p:txBody>
          <a:bodyPr vert="horz" lIns="91440" tIns="45720" rIns="91440" bIns="45720" rtlCol="0" anchor="ctr">
            <a:noAutofit/>
          </a:bodyPr>
          <a:lstStyle/>
          <a:p>
            <a:pPr algn="ctr"/>
            <a:r>
              <a:rPr lang="en-US" sz="6600" b="1" i="1" dirty="0">
                <a:solidFill>
                  <a:schemeClr val="tx2"/>
                </a:solidFill>
              </a:rPr>
              <a:t>INVESTIGATIONS</a:t>
            </a:r>
            <a:endParaRPr lang="en-US" sz="6600" b="1" i="1" kern="1200" dirty="0">
              <a:solidFill>
                <a:schemeClr val="tx2"/>
              </a:solidFill>
              <a:latin typeface="+mj-lt"/>
              <a:ea typeface="+mj-ea"/>
              <a:cs typeface="+mj-cs"/>
            </a:endParaRPr>
          </a:p>
        </p:txBody>
      </p:sp>
    </p:spTree>
    <p:extLst>
      <p:ext uri="{BB962C8B-B14F-4D97-AF65-F5344CB8AC3E}">
        <p14:creationId xmlns:p14="http://schemas.microsoft.com/office/powerpoint/2010/main" val="1274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067B3-D4F7-45D5-9E78-02F3F7F794F0}"/>
              </a:ext>
            </a:extLst>
          </p:cNvPr>
          <p:cNvSpPr>
            <a:spLocks noGrp="1"/>
          </p:cNvSpPr>
          <p:nvPr>
            <p:ph idx="1"/>
          </p:nvPr>
        </p:nvSpPr>
        <p:spPr>
          <a:xfrm>
            <a:off x="0" y="0"/>
            <a:ext cx="12192000" cy="6592711"/>
          </a:xfrm>
        </p:spPr>
        <p:txBody>
          <a:bodyPr>
            <a:normAutofit/>
          </a:bodyPr>
          <a:lstStyle/>
          <a:p>
            <a:pPr marL="0" indent="0">
              <a:buNone/>
            </a:pPr>
            <a:r>
              <a:rPr lang="en-US" sz="3600" b="1" dirty="0">
                <a:solidFill>
                  <a:schemeClr val="tx2"/>
                </a:solidFill>
              </a:rPr>
              <a:t>Investigations</a:t>
            </a:r>
            <a:r>
              <a:rPr lang="en-US" sz="3300" b="1" dirty="0">
                <a:solidFill>
                  <a:schemeClr val="tx2"/>
                </a:solidFill>
              </a:rPr>
              <a:t>:</a:t>
            </a:r>
            <a:endParaRPr lang="en-US" dirty="0">
              <a:solidFill>
                <a:schemeClr val="tx2"/>
              </a:solidFill>
            </a:endParaRPr>
          </a:p>
          <a:p>
            <a:pPr marL="0" indent="0">
              <a:buNone/>
            </a:pPr>
            <a:r>
              <a:rPr lang="en-US" sz="2200" dirty="0">
                <a:solidFill>
                  <a:schemeClr val="tx2"/>
                </a:solidFill>
              </a:rPr>
              <a:t>Investigations will be guided by clinical assessment but may include:</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FBC</a:t>
            </a:r>
            <a:r>
              <a:rPr lang="en-US" sz="2200" dirty="0">
                <a:solidFill>
                  <a:schemeClr val="tx2"/>
                </a:solidFill>
              </a:rPr>
              <a:t> and </a:t>
            </a:r>
            <a:r>
              <a:rPr lang="en-US" sz="2200" b="1" dirty="0">
                <a:solidFill>
                  <a:srgbClr val="002060"/>
                </a:solidFill>
              </a:rPr>
              <a:t>ESR</a:t>
            </a:r>
            <a:r>
              <a:rPr lang="en-US" sz="2200" dirty="0">
                <a:solidFill>
                  <a:schemeClr val="tx2"/>
                </a:solidFill>
              </a:rPr>
              <a:t> (within 48 hours if generalized lymphadenopathy to exclude leukemia).</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TFTs.</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Viral serology</a:t>
            </a:r>
            <a:r>
              <a:rPr lang="en-US" sz="2200" dirty="0">
                <a:solidFill>
                  <a:schemeClr val="tx2"/>
                </a:solidFill>
              </a:rPr>
              <a:t> - e.g. EBV, cytomegalovirus, toxoplasmosis.</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Throat swab.</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CXR</a:t>
            </a:r>
            <a:r>
              <a:rPr lang="en-US" sz="2200" dirty="0">
                <a:solidFill>
                  <a:schemeClr val="tx2"/>
                </a:solidFill>
              </a:rPr>
              <a:t> (within two weeks for supraclavicular lymph node swelling or persistent cervical node in a person over 40 years old).</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Ultrasound scan</a:t>
            </a:r>
            <a:r>
              <a:rPr lang="en-US" sz="2200" dirty="0">
                <a:solidFill>
                  <a:schemeClr val="tx2"/>
                </a:solidFill>
              </a:rPr>
              <a:t> - for thyroid swellings and as a first-line imaging option where diagnosis is unclear, with or without a view to ultrasound-guided fine-needle aspiration biopsy.</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Radionucleotide scanning</a:t>
            </a:r>
            <a:r>
              <a:rPr lang="en-US" sz="2200" dirty="0">
                <a:solidFill>
                  <a:schemeClr val="tx2"/>
                </a:solidFill>
              </a:rPr>
              <a:t> (if masses of parathyroid or thyroid glands).</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CT or MRI scan.</a:t>
            </a:r>
          </a:p>
        </p:txBody>
      </p:sp>
      <p:pic>
        <p:nvPicPr>
          <p:cNvPr id="4" name="Picture 3">
            <a:extLst>
              <a:ext uri="{FF2B5EF4-FFF2-40B4-BE49-F238E27FC236}">
                <a16:creationId xmlns:a16="http://schemas.microsoft.com/office/drawing/2014/main" id="{1454F1F6-5877-4F53-B555-8D0E4E9CEACF}"/>
              </a:ext>
            </a:extLst>
          </p:cNvPr>
          <p:cNvPicPr>
            <a:picLocks noChangeAspect="1"/>
          </p:cNvPicPr>
          <p:nvPr/>
        </p:nvPicPr>
        <p:blipFill>
          <a:blip r:embed="rId2"/>
          <a:stretch>
            <a:fillRect/>
          </a:stretch>
        </p:blipFill>
        <p:spPr>
          <a:xfrm>
            <a:off x="9748051" y="4729163"/>
            <a:ext cx="2443949" cy="2128838"/>
          </a:xfrm>
          <a:prstGeom prst="rect">
            <a:avLst/>
          </a:prstGeom>
        </p:spPr>
      </p:pic>
    </p:spTree>
    <p:extLst>
      <p:ext uri="{BB962C8B-B14F-4D97-AF65-F5344CB8AC3E}">
        <p14:creationId xmlns:p14="http://schemas.microsoft.com/office/powerpoint/2010/main" val="1900820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512A-4CDD-4133-9283-EAFEE536E944}"/>
              </a:ext>
            </a:extLst>
          </p:cNvPr>
          <p:cNvSpPr>
            <a:spLocks noGrp="1"/>
          </p:cNvSpPr>
          <p:nvPr>
            <p:ph type="ctrTitle"/>
          </p:nvPr>
        </p:nvSpPr>
        <p:spPr>
          <a:xfrm>
            <a:off x="2531014" y="2043663"/>
            <a:ext cx="6105194" cy="2031055"/>
          </a:xfrm>
        </p:spPr>
        <p:txBody>
          <a:bodyPr>
            <a:normAutofit/>
          </a:bodyPr>
          <a:lstStyle/>
          <a:p>
            <a:pPr algn="ctr"/>
            <a:r>
              <a:rPr lang="en-US" sz="5200" b="1" i="1" dirty="0">
                <a:solidFill>
                  <a:schemeClr val="tx2"/>
                </a:solidFill>
              </a:rPr>
              <a:t>Midline neck lumps</a:t>
            </a:r>
          </a:p>
        </p:txBody>
      </p:sp>
    </p:spTree>
    <p:extLst>
      <p:ext uri="{BB962C8B-B14F-4D97-AF65-F5344CB8AC3E}">
        <p14:creationId xmlns:p14="http://schemas.microsoft.com/office/powerpoint/2010/main" val="3070605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276D-832E-44CA-949B-0DD6BE464CDC}"/>
              </a:ext>
            </a:extLst>
          </p:cNvPr>
          <p:cNvSpPr>
            <a:spLocks noGrp="1"/>
          </p:cNvSpPr>
          <p:nvPr>
            <p:ph type="title"/>
          </p:nvPr>
        </p:nvSpPr>
        <p:spPr>
          <a:xfrm>
            <a:off x="984778" y="260807"/>
            <a:ext cx="9404723" cy="890660"/>
          </a:xfrm>
        </p:spPr>
        <p:txBody>
          <a:bodyPr/>
          <a:lstStyle/>
          <a:p>
            <a:pPr algn="ctr"/>
            <a:r>
              <a:rPr lang="en-US" b="1" dirty="0">
                <a:solidFill>
                  <a:schemeClr val="tx2"/>
                </a:solidFill>
                <a:latin typeface="+mn-lt"/>
              </a:rPr>
              <a:t>MIDLINE AND LATERAL LUMPS</a:t>
            </a:r>
          </a:p>
        </p:txBody>
      </p:sp>
      <p:sp>
        <p:nvSpPr>
          <p:cNvPr id="3" name="Content Placeholder 2">
            <a:extLst>
              <a:ext uri="{FF2B5EF4-FFF2-40B4-BE49-F238E27FC236}">
                <a16:creationId xmlns:a16="http://schemas.microsoft.com/office/drawing/2014/main" id="{243F81F6-158E-43EB-8682-9D454EB31DC9}"/>
              </a:ext>
            </a:extLst>
          </p:cNvPr>
          <p:cNvSpPr>
            <a:spLocks noGrp="1"/>
          </p:cNvSpPr>
          <p:nvPr>
            <p:ph idx="1"/>
          </p:nvPr>
        </p:nvSpPr>
        <p:spPr>
          <a:xfrm>
            <a:off x="984778" y="1331259"/>
            <a:ext cx="8946541" cy="5058252"/>
          </a:xfrm>
        </p:spPr>
        <p:txBody>
          <a:bodyPr/>
          <a:lstStyle/>
          <a:p>
            <a:r>
              <a:rPr lang="en-US" b="1" dirty="0">
                <a:solidFill>
                  <a:schemeClr val="tx2"/>
                </a:solidFill>
              </a:rPr>
              <a:t>Midline Masses:</a:t>
            </a:r>
          </a:p>
          <a:p>
            <a:pPr marL="0" indent="0">
              <a:buNone/>
            </a:pPr>
            <a:r>
              <a:rPr lang="en-US" dirty="0">
                <a:solidFill>
                  <a:srgbClr val="C00000"/>
                </a:solidFill>
              </a:rPr>
              <a:t> </a:t>
            </a:r>
            <a:r>
              <a:rPr lang="en-US" b="1" dirty="0">
                <a:solidFill>
                  <a:srgbClr val="C00000"/>
                </a:solidFill>
              </a:rPr>
              <a:t>- Thyroglossal duct cysts </a:t>
            </a:r>
          </a:p>
          <a:p>
            <a:pPr marL="0" indent="0">
              <a:buNone/>
            </a:pPr>
            <a:r>
              <a:rPr lang="en-US" b="1" dirty="0">
                <a:solidFill>
                  <a:srgbClr val="C00000"/>
                </a:solidFill>
              </a:rPr>
              <a:t> -  Dermoid cysts</a:t>
            </a:r>
            <a:r>
              <a:rPr lang="en-US" dirty="0">
                <a:solidFill>
                  <a:srgbClr val="C00000"/>
                </a:solidFill>
              </a:rPr>
              <a:t>. </a:t>
            </a:r>
          </a:p>
          <a:p>
            <a:endParaRPr lang="en-US" dirty="0">
              <a:solidFill>
                <a:schemeClr val="tx2"/>
              </a:solidFill>
            </a:endParaRPr>
          </a:p>
          <a:p>
            <a:endParaRPr lang="en-US" dirty="0">
              <a:solidFill>
                <a:schemeClr val="tx2"/>
              </a:solidFill>
            </a:endParaRPr>
          </a:p>
          <a:p>
            <a:r>
              <a:rPr lang="en-US" b="1" dirty="0">
                <a:solidFill>
                  <a:schemeClr val="tx2"/>
                </a:solidFill>
              </a:rPr>
              <a:t>Lateral Lumps:</a:t>
            </a:r>
          </a:p>
          <a:p>
            <a:pPr marL="0" indent="0">
              <a:buNone/>
            </a:pPr>
            <a:r>
              <a:rPr lang="en-US" b="1" i="1" dirty="0">
                <a:solidFill>
                  <a:schemeClr val="tx2"/>
                </a:solidFill>
              </a:rPr>
              <a:t> </a:t>
            </a:r>
            <a:r>
              <a:rPr lang="en-US" b="1" dirty="0">
                <a:solidFill>
                  <a:srgbClr val="C00000"/>
                </a:solidFill>
              </a:rPr>
              <a:t>- Lymphadenopathy</a:t>
            </a:r>
          </a:p>
          <a:p>
            <a:pPr marL="0" indent="0">
              <a:buNone/>
            </a:pPr>
            <a:r>
              <a:rPr lang="en-US" b="1" dirty="0">
                <a:solidFill>
                  <a:srgbClr val="C00000"/>
                </a:solidFill>
              </a:rPr>
              <a:t> - Lymphatic </a:t>
            </a:r>
            <a:r>
              <a:rPr lang="en-US" b="1" dirty="0">
                <a:solidFill>
                  <a:schemeClr val="tx2"/>
                </a:solidFill>
              </a:rPr>
              <a:t>and</a:t>
            </a:r>
            <a:r>
              <a:rPr lang="en-US" b="1" dirty="0">
                <a:solidFill>
                  <a:srgbClr val="C00000"/>
                </a:solidFill>
              </a:rPr>
              <a:t> vascular malformations</a:t>
            </a:r>
          </a:p>
          <a:p>
            <a:pPr marL="0" indent="0">
              <a:buNone/>
            </a:pPr>
            <a:r>
              <a:rPr lang="en-US" b="1" dirty="0">
                <a:solidFill>
                  <a:srgbClr val="C00000"/>
                </a:solidFill>
              </a:rPr>
              <a:t> - Branchial cleft cysts.</a:t>
            </a:r>
          </a:p>
          <a:p>
            <a:endParaRPr lang="en-US" dirty="0"/>
          </a:p>
        </p:txBody>
      </p:sp>
    </p:spTree>
    <p:extLst>
      <p:ext uri="{BB962C8B-B14F-4D97-AF65-F5344CB8AC3E}">
        <p14:creationId xmlns:p14="http://schemas.microsoft.com/office/powerpoint/2010/main" val="3859262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1781193" y="1763022"/>
            <a:ext cx="6928876" cy="3396601"/>
          </a:xfrm>
        </p:spPr>
        <p:txBody>
          <a:bodyPr vert="horz" lIns="91440" tIns="45720" rIns="91440" bIns="45720" rtlCol="0" anchor="ctr">
            <a:noAutofit/>
          </a:bodyPr>
          <a:lstStyle/>
          <a:p>
            <a:pPr algn="ctr"/>
            <a:r>
              <a:rPr lang="en-US" sz="6600" b="1" i="1" dirty="0">
                <a:solidFill>
                  <a:schemeClr val="tx2"/>
                </a:solidFill>
              </a:rPr>
              <a:t>Thyroglossal cyst</a:t>
            </a:r>
            <a:endParaRPr lang="en-US" sz="6600" b="1" i="1" kern="1200" dirty="0">
              <a:solidFill>
                <a:schemeClr val="tx2"/>
              </a:solidFill>
              <a:latin typeface="+mj-lt"/>
              <a:ea typeface="+mj-ea"/>
              <a:cs typeface="+mj-cs"/>
            </a:endParaRPr>
          </a:p>
        </p:txBody>
      </p:sp>
    </p:spTree>
    <p:extLst>
      <p:ext uri="{BB962C8B-B14F-4D97-AF65-F5344CB8AC3E}">
        <p14:creationId xmlns:p14="http://schemas.microsoft.com/office/powerpoint/2010/main" val="9190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C8B1-9196-4052-95BD-1E775643B327}"/>
              </a:ext>
            </a:extLst>
          </p:cNvPr>
          <p:cNvSpPr>
            <a:spLocks noGrp="1"/>
          </p:cNvSpPr>
          <p:nvPr>
            <p:ph type="title"/>
          </p:nvPr>
        </p:nvSpPr>
        <p:spPr>
          <a:xfrm>
            <a:off x="648929" y="629266"/>
            <a:ext cx="3505495" cy="1622321"/>
          </a:xfrm>
        </p:spPr>
        <p:txBody>
          <a:bodyPr>
            <a:normAutofit fontScale="90000"/>
          </a:bodyPr>
          <a:lstStyle/>
          <a:p>
            <a:r>
              <a:rPr kumimoji="0" lang="en-US" sz="3700" b="1" i="1" u="none" strike="noStrike" kern="1200" cap="all" spc="0" normalizeH="0" baseline="0" noProof="0">
                <a:ln>
                  <a:noFill/>
                </a:ln>
                <a:effectLst/>
                <a:uLnTx/>
                <a:uFillTx/>
                <a:latin typeface="Tw Cen MT" panose="020B0602020104020603"/>
                <a:ea typeface="+mj-ea"/>
                <a:cs typeface="+mj-cs"/>
              </a:rPr>
              <a:t>Thyroglossal cyst (overview)</a:t>
            </a:r>
            <a:endParaRPr lang="en-US" sz="3700" b="1" i="1"/>
          </a:p>
        </p:txBody>
      </p:sp>
      <p:sp>
        <p:nvSpPr>
          <p:cNvPr id="3" name="Content Placeholder 2">
            <a:extLst>
              <a:ext uri="{FF2B5EF4-FFF2-40B4-BE49-F238E27FC236}">
                <a16:creationId xmlns:a16="http://schemas.microsoft.com/office/drawing/2014/main" id="{E7DE872F-71DE-4A50-81AB-42ECC5C810A2}"/>
              </a:ext>
            </a:extLst>
          </p:cNvPr>
          <p:cNvSpPr>
            <a:spLocks noGrp="1"/>
          </p:cNvSpPr>
          <p:nvPr>
            <p:ph idx="1"/>
          </p:nvPr>
        </p:nvSpPr>
        <p:spPr>
          <a:xfrm>
            <a:off x="648931" y="2438400"/>
            <a:ext cx="3505494" cy="3785419"/>
          </a:xfrm>
        </p:spPr>
        <p:txBody>
          <a:bodyPr>
            <a:normAutofit/>
          </a:bodyPr>
          <a:lstStyle/>
          <a:p>
            <a:pPr marL="228600" marR="0" lvl="0" indent="-228600" defTabSz="914400" rtl="0" eaLnBrk="1" fontAlgn="auto" latinLnBrk="0" hangingPunct="1">
              <a:spcBef>
                <a:spcPts val="1000"/>
              </a:spcBef>
              <a:spcAft>
                <a:spcPts val="0"/>
              </a:spcAft>
              <a:buClr>
                <a:prstClr val="black"/>
              </a:buClr>
              <a:buSzTx/>
              <a:buFont typeface="Arial" panose="020B0604020202020204" pitchFamily="34" charset="0"/>
              <a:buChar char="•"/>
              <a:tabLst/>
              <a:defRPr/>
            </a:pPr>
            <a:r>
              <a:rPr kumimoji="0" lang="en-US" sz="2000" b="0" i="0" u="none" strike="noStrike" kern="1200" cap="all" spc="0" normalizeH="0" baseline="0" noProof="0">
                <a:ln>
                  <a:noFill/>
                </a:ln>
                <a:effectLst/>
                <a:uLnTx/>
                <a:uFillTx/>
                <a:latin typeface="-apple-system"/>
                <a:ea typeface="+mn-ea"/>
                <a:cs typeface="+mn-cs"/>
              </a:rPr>
              <a:t>A </a:t>
            </a:r>
            <a:r>
              <a:rPr kumimoji="0" lang="en-US" sz="2000" b="1" i="0" u="none" strike="noStrike" kern="1200" cap="all" spc="0" normalizeH="0" baseline="0" noProof="0">
                <a:ln>
                  <a:noFill/>
                </a:ln>
                <a:effectLst/>
                <a:uLnTx/>
                <a:uFillTx/>
                <a:latin typeface="-apple-system"/>
                <a:ea typeface="+mn-ea"/>
                <a:cs typeface="+mn-cs"/>
              </a:rPr>
              <a:t>thyroglossal cyst</a:t>
            </a:r>
            <a:r>
              <a:rPr kumimoji="0" lang="en-US" sz="2000" b="0" i="0" u="none" strike="noStrike" kern="1200" cap="all" spc="0" normalizeH="0" baseline="0" noProof="0">
                <a:ln>
                  <a:noFill/>
                </a:ln>
                <a:effectLst/>
                <a:uLnTx/>
                <a:uFillTx/>
                <a:latin typeface="-apple-system"/>
                <a:ea typeface="+mn-ea"/>
                <a:cs typeface="+mn-cs"/>
              </a:rPr>
              <a:t> is a fibrous cyst that  forms from a </a:t>
            </a:r>
            <a:r>
              <a:rPr kumimoji="0" lang="en-US" sz="2000" b="0" i="0" u="none" strike="noStrike" kern="1200" cap="all" spc="0" normalizeH="0" baseline="0" noProof="0">
                <a:ln>
                  <a:noFill/>
                </a:ln>
                <a:effectLst/>
                <a:uLnTx/>
                <a:uFillTx/>
                <a:latin typeface="-apple-system"/>
                <a:ea typeface="+mn-ea"/>
                <a:cs typeface="+mn-cs"/>
                <a:hlinkClick r:id="rId2" tooltip="Persistent thyroglossal duct"/>
              </a:rPr>
              <a:t>persistent thyroglossal duct</a:t>
            </a:r>
            <a:r>
              <a:rPr kumimoji="0" lang="en-US" sz="2000" b="0" i="0" u="none" strike="noStrike" kern="1200" cap="all" spc="0" normalizeH="0" baseline="0" noProof="0">
                <a:ln>
                  <a:noFill/>
                </a:ln>
                <a:effectLst/>
                <a:uLnTx/>
                <a:uFillTx/>
                <a:latin typeface="-apple-system"/>
                <a:ea typeface="+mn-ea"/>
                <a:cs typeface="+mn-cs"/>
              </a:rPr>
              <a:t>.</a:t>
            </a:r>
          </a:p>
          <a:p>
            <a:pPr marL="228600" marR="0" lvl="0" indent="-228600" defTabSz="914400" rtl="0" eaLnBrk="1" fontAlgn="auto" latinLnBrk="0" hangingPunct="1">
              <a:spcBef>
                <a:spcPts val="1000"/>
              </a:spcBef>
              <a:spcAft>
                <a:spcPts val="0"/>
              </a:spcAft>
              <a:buClr>
                <a:prstClr val="black"/>
              </a:buClr>
              <a:buSzTx/>
              <a:buFont typeface="Arial" panose="020B0604020202020204" pitchFamily="34" charset="0"/>
              <a:buChar char="•"/>
              <a:tabLst/>
              <a:defRPr/>
            </a:pPr>
            <a:r>
              <a:rPr kumimoji="0" lang="en-US" sz="2000" b="0" i="0" u="none" strike="noStrike" kern="1200" cap="all" spc="0" normalizeH="0" baseline="0" noProof="0">
                <a:ln>
                  <a:noFill/>
                </a:ln>
                <a:effectLst/>
                <a:uLnTx/>
                <a:uFillTx/>
                <a:latin typeface="-apple-system"/>
                <a:ea typeface="+mn-ea"/>
                <a:cs typeface="+mn-cs"/>
              </a:rPr>
              <a:t>The most common midline congenital neck mass</a:t>
            </a:r>
          </a:p>
          <a:p>
            <a:pPr marL="228600" marR="0" lvl="0" indent="-228600" defTabSz="914400" rtl="0" eaLnBrk="1" fontAlgn="auto" latinLnBrk="0" hangingPunct="1">
              <a:spcBef>
                <a:spcPts val="1000"/>
              </a:spcBef>
              <a:spcAft>
                <a:spcPts val="0"/>
              </a:spcAft>
              <a:buClr>
                <a:prstClr val="black"/>
              </a:buClr>
              <a:buSzTx/>
              <a:buFont typeface="Arial" panose="020B0604020202020204" pitchFamily="34" charset="0"/>
              <a:buChar char="•"/>
              <a:tabLst/>
              <a:defRPr/>
            </a:pPr>
            <a:r>
              <a:rPr kumimoji="0" lang="en-US" sz="2000" b="0" i="0" u="none" strike="noStrike" kern="1200" cap="all" spc="0" normalizeH="0" baseline="0" noProof="0">
                <a:ln>
                  <a:noFill/>
                </a:ln>
                <a:effectLst/>
                <a:uLnTx/>
                <a:uFillTx/>
                <a:latin typeface="-apple-system"/>
                <a:ea typeface="+mn-ea"/>
                <a:cs typeface="+mn-cs"/>
              </a:rPr>
              <a:t>About 90% of the patients present before 10 years of age, but may occur at any age .</a:t>
            </a:r>
          </a:p>
        </p:txBody>
      </p:sp>
      <p:sp>
        <p:nvSpPr>
          <p:cNvPr id="10" name="TextBox 9">
            <a:extLst>
              <a:ext uri="{FF2B5EF4-FFF2-40B4-BE49-F238E27FC236}">
                <a16:creationId xmlns:a16="http://schemas.microsoft.com/office/drawing/2014/main" id="{2D4F577C-47FE-A74E-B51F-08F1CEA57AB6}"/>
              </a:ext>
            </a:extLst>
          </p:cNvPr>
          <p:cNvSpPr txBox="1"/>
          <p:nvPr/>
        </p:nvSpPr>
        <p:spPr>
          <a:xfrm>
            <a:off x="3047378" y="3245579"/>
            <a:ext cx="6094754" cy="369332"/>
          </a:xfrm>
          <a:prstGeom prst="rect">
            <a:avLst/>
          </a:prstGeom>
          <a:noFill/>
        </p:spPr>
        <p:txBody>
          <a:bodyPr wrap="square">
            <a:spAutoFit/>
          </a:bodyPr>
          <a:lstStyle/>
          <a:p>
            <a:endParaRPr lang="en-QA" dirty="0"/>
          </a:p>
        </p:txBody>
      </p:sp>
      <p:pic>
        <p:nvPicPr>
          <p:cNvPr id="6" name="Picture 6">
            <a:extLst>
              <a:ext uri="{FF2B5EF4-FFF2-40B4-BE49-F238E27FC236}">
                <a16:creationId xmlns:a16="http://schemas.microsoft.com/office/drawing/2014/main" id="{2754E97C-A752-EB42-AD6C-5FFA024E3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688" y="557783"/>
            <a:ext cx="6584098" cy="5739187"/>
          </a:xfrm>
          <a:prstGeom prst="rect">
            <a:avLst/>
          </a:prstGeom>
        </p:spPr>
      </p:pic>
    </p:spTree>
    <p:extLst>
      <p:ext uri="{BB962C8B-B14F-4D97-AF65-F5344CB8AC3E}">
        <p14:creationId xmlns:p14="http://schemas.microsoft.com/office/powerpoint/2010/main" val="2424770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3913-D4B5-43D5-9EC8-5AE2FD3AD65E}"/>
              </a:ext>
            </a:extLst>
          </p:cNvPr>
          <p:cNvSpPr>
            <a:spLocks noGrp="1"/>
          </p:cNvSpPr>
          <p:nvPr>
            <p:ph type="title"/>
          </p:nvPr>
        </p:nvSpPr>
        <p:spPr>
          <a:xfrm>
            <a:off x="149578" y="139347"/>
            <a:ext cx="10515600" cy="831497"/>
          </a:xfrm>
        </p:spPr>
        <p:txBody>
          <a:bodyPr/>
          <a:lstStyle/>
          <a:p>
            <a:r>
              <a:rPr lang="en-US" b="1" i="1" dirty="0">
                <a:solidFill>
                  <a:schemeClr val="tx2"/>
                </a:solidFill>
              </a:rPr>
              <a:t>Embryology of </a:t>
            </a:r>
            <a:r>
              <a:rPr lang="en-US" b="1" i="1" dirty="0" err="1">
                <a:solidFill>
                  <a:schemeClr val="tx2"/>
                </a:solidFill>
              </a:rPr>
              <a:t>thyroglossal</a:t>
            </a:r>
            <a:r>
              <a:rPr lang="en-US" b="1" i="1" dirty="0">
                <a:solidFill>
                  <a:schemeClr val="tx2"/>
                </a:solidFill>
              </a:rPr>
              <a:t> duct cyst </a:t>
            </a:r>
          </a:p>
        </p:txBody>
      </p:sp>
      <p:sp>
        <p:nvSpPr>
          <p:cNvPr id="5" name="Content Placeholder 4">
            <a:extLst>
              <a:ext uri="{FF2B5EF4-FFF2-40B4-BE49-F238E27FC236}">
                <a16:creationId xmlns:a16="http://schemas.microsoft.com/office/drawing/2014/main" id="{2E035758-4751-4F81-8C4D-3CADB32D904E}"/>
              </a:ext>
            </a:extLst>
          </p:cNvPr>
          <p:cNvSpPr>
            <a:spLocks noGrp="1"/>
          </p:cNvSpPr>
          <p:nvPr>
            <p:ph idx="1"/>
          </p:nvPr>
        </p:nvSpPr>
        <p:spPr>
          <a:xfrm>
            <a:off x="149578" y="1080558"/>
            <a:ext cx="11489266" cy="5466997"/>
          </a:xfrm>
        </p:spPr>
        <p:txBody>
          <a:bodyPr>
            <a:normAutofit/>
          </a:bodyPr>
          <a:lstStyle/>
          <a:p>
            <a:r>
              <a:rPr lang="en-US" dirty="0">
                <a:solidFill>
                  <a:schemeClr val="tx2"/>
                </a:solidFill>
              </a:rPr>
              <a:t>The thyroid gland descends early in fetal life from the base of the tongue towards its position in the lower neck . </a:t>
            </a:r>
            <a:r>
              <a:rPr lang="en-US" dirty="0" err="1">
                <a:solidFill>
                  <a:schemeClr val="tx2"/>
                </a:solidFill>
              </a:rPr>
              <a:t>Thyroglossal</a:t>
            </a:r>
            <a:r>
              <a:rPr lang="en-US" dirty="0">
                <a:solidFill>
                  <a:schemeClr val="tx2"/>
                </a:solidFill>
              </a:rPr>
              <a:t> duct cysts represent a persistence of this track and may therefore be found anywhere in or adjacent to the midline from the tongue base to the thyroid isthmus. </a:t>
            </a:r>
          </a:p>
          <a:p>
            <a:endParaRPr lang="en-US" dirty="0">
              <a:solidFill>
                <a:schemeClr val="tx2"/>
              </a:solidFill>
            </a:endParaRPr>
          </a:p>
        </p:txBody>
      </p:sp>
      <p:pic>
        <p:nvPicPr>
          <p:cNvPr id="3" name="Picture 3">
            <a:extLst>
              <a:ext uri="{FF2B5EF4-FFF2-40B4-BE49-F238E27FC236}">
                <a16:creationId xmlns:a16="http://schemas.microsoft.com/office/drawing/2014/main" id="{7747E351-F0AF-5E43-9347-0C8B8D0A5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3123250"/>
            <a:ext cx="12161520" cy="3734750"/>
          </a:xfrm>
          <a:prstGeom prst="rect">
            <a:avLst/>
          </a:prstGeom>
        </p:spPr>
      </p:pic>
    </p:spTree>
    <p:extLst>
      <p:ext uri="{BB962C8B-B14F-4D97-AF65-F5344CB8AC3E}">
        <p14:creationId xmlns:p14="http://schemas.microsoft.com/office/powerpoint/2010/main" val="1023887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DB45-7A4D-4403-AA77-79DE2890553F}"/>
              </a:ext>
            </a:extLst>
          </p:cNvPr>
          <p:cNvSpPr>
            <a:spLocks noGrp="1"/>
          </p:cNvSpPr>
          <p:nvPr>
            <p:ph type="title"/>
          </p:nvPr>
        </p:nvSpPr>
        <p:spPr>
          <a:xfrm>
            <a:off x="648929" y="629266"/>
            <a:ext cx="4944152" cy="1622321"/>
          </a:xfrm>
        </p:spPr>
        <p:txBody>
          <a:bodyPr>
            <a:normAutofit fontScale="90000"/>
          </a:bodyPr>
          <a:lstStyle/>
          <a:p>
            <a:r>
              <a:rPr lang="en-US" b="1" i="1"/>
              <a:t>Location of </a:t>
            </a:r>
            <a:r>
              <a:rPr lang="en-US" b="1" i="1" err="1"/>
              <a:t>thyroglossal</a:t>
            </a:r>
            <a:r>
              <a:rPr lang="en-US" b="1" i="1"/>
              <a:t> duct cyst </a:t>
            </a:r>
          </a:p>
        </p:txBody>
      </p:sp>
      <p:sp>
        <p:nvSpPr>
          <p:cNvPr id="3" name="Content Placeholder 2">
            <a:extLst>
              <a:ext uri="{FF2B5EF4-FFF2-40B4-BE49-F238E27FC236}">
                <a16:creationId xmlns:a16="http://schemas.microsoft.com/office/drawing/2014/main" id="{013AC5E7-8E28-46C0-99F1-4A06E594CE8F}"/>
              </a:ext>
            </a:extLst>
          </p:cNvPr>
          <p:cNvSpPr>
            <a:spLocks noGrp="1"/>
          </p:cNvSpPr>
          <p:nvPr>
            <p:ph idx="1"/>
          </p:nvPr>
        </p:nvSpPr>
        <p:spPr>
          <a:xfrm>
            <a:off x="648930" y="2438400"/>
            <a:ext cx="4944151" cy="3785419"/>
          </a:xfrm>
        </p:spPr>
        <p:txBody>
          <a:bodyPr>
            <a:normAutofit fontScale="92500"/>
          </a:bodyPr>
          <a:lstStyle/>
          <a:p>
            <a:r>
              <a:rPr lang="en-US" sz="2000" dirty="0"/>
              <a:t>The cysts can occur anywhere along the course of the thyroglossal duct from the foramen caecum to the thyroid gland :</a:t>
            </a:r>
          </a:p>
          <a:p>
            <a:r>
              <a:rPr lang="en-US" sz="2000" dirty="0"/>
              <a:t>Suprahyoid: 20-25% (less common in adults ~5%) •</a:t>
            </a:r>
          </a:p>
          <a:p>
            <a:r>
              <a:rPr lang="en-US" sz="2000" dirty="0"/>
              <a:t> At the level of hyoid bone.</a:t>
            </a:r>
          </a:p>
          <a:p>
            <a:r>
              <a:rPr lang="en-US" sz="2000" dirty="0"/>
              <a:t> Infrahyoid.</a:t>
            </a:r>
          </a:p>
          <a:p>
            <a:r>
              <a:rPr lang="en-US" sz="2000" dirty="0"/>
              <a:t>The typical cyst is deep to or embedded in the infrahyoid muscles. The more inferior the cyst, the more likely it is to be off the midline</a:t>
            </a:r>
          </a:p>
        </p:txBody>
      </p:sp>
      <p:pic>
        <p:nvPicPr>
          <p:cNvPr id="6" name="Picture 6">
            <a:extLst>
              <a:ext uri="{FF2B5EF4-FFF2-40B4-BE49-F238E27FC236}">
                <a16:creationId xmlns:a16="http://schemas.microsoft.com/office/drawing/2014/main" id="{48EBE93E-A3C8-EF44-945E-29614B308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4709" y="947858"/>
            <a:ext cx="4475531" cy="4959037"/>
          </a:xfrm>
          <a:prstGeom prst="rect">
            <a:avLst/>
          </a:prstGeom>
          <a:effectLst/>
        </p:spPr>
      </p:pic>
    </p:spTree>
    <p:extLst>
      <p:ext uri="{BB962C8B-B14F-4D97-AF65-F5344CB8AC3E}">
        <p14:creationId xmlns:p14="http://schemas.microsoft.com/office/powerpoint/2010/main" val="4129506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0AAB2-75CE-49D5-82E0-CE7DA71027E3}"/>
              </a:ext>
            </a:extLst>
          </p:cNvPr>
          <p:cNvSpPr>
            <a:spLocks noGrp="1"/>
          </p:cNvSpPr>
          <p:nvPr>
            <p:ph type="title"/>
          </p:nvPr>
        </p:nvSpPr>
        <p:spPr>
          <a:xfrm>
            <a:off x="648929" y="629266"/>
            <a:ext cx="4944152" cy="1622321"/>
          </a:xfrm>
        </p:spPr>
        <p:txBody>
          <a:bodyPr>
            <a:normAutofit/>
          </a:bodyPr>
          <a:lstStyle/>
          <a:p>
            <a:r>
              <a:rPr lang="en-US" b="1" i="1"/>
              <a:t>Clinical features </a:t>
            </a:r>
          </a:p>
        </p:txBody>
      </p:sp>
      <p:sp>
        <p:nvSpPr>
          <p:cNvPr id="3" name="Content Placeholder 2">
            <a:extLst>
              <a:ext uri="{FF2B5EF4-FFF2-40B4-BE49-F238E27FC236}">
                <a16:creationId xmlns:a16="http://schemas.microsoft.com/office/drawing/2014/main" id="{07105DF5-81B6-4FE8-9028-4810F86C92FC}"/>
              </a:ext>
            </a:extLst>
          </p:cNvPr>
          <p:cNvSpPr>
            <a:spLocks noGrp="1"/>
          </p:cNvSpPr>
          <p:nvPr>
            <p:ph idx="1"/>
          </p:nvPr>
        </p:nvSpPr>
        <p:spPr>
          <a:xfrm>
            <a:off x="648930" y="2438400"/>
            <a:ext cx="4944151" cy="3785419"/>
          </a:xfrm>
        </p:spPr>
        <p:txBody>
          <a:bodyPr>
            <a:normAutofit fontScale="92500"/>
          </a:bodyPr>
          <a:lstStyle/>
          <a:p>
            <a:r>
              <a:rPr lang="en-US" sz="2400" dirty="0"/>
              <a:t>• Asymptomatic, small, soft, painless, round mass in the center front of the neck.</a:t>
            </a:r>
          </a:p>
          <a:p>
            <a:r>
              <a:rPr lang="en-US" sz="2400" dirty="0"/>
              <a:t>If infected → Tenderness, redness and swelling of the mass.•</a:t>
            </a:r>
          </a:p>
          <a:p>
            <a:r>
              <a:rPr lang="en-US" sz="2400" dirty="0"/>
              <a:t> Fistula → A small opening in the skin near the mass, </a:t>
            </a:r>
            <a:r>
              <a:rPr lang="en-US" sz="2400" dirty="0" err="1"/>
              <a:t>withdrainage</a:t>
            </a:r>
            <a:r>
              <a:rPr lang="en-US" sz="2400" dirty="0"/>
              <a:t> of mucus from the cyst.• Difficulty swallowing or breathing</a:t>
            </a:r>
          </a:p>
        </p:txBody>
      </p:sp>
      <p:pic>
        <p:nvPicPr>
          <p:cNvPr id="4" name="Picture 4">
            <a:extLst>
              <a:ext uri="{FF2B5EF4-FFF2-40B4-BE49-F238E27FC236}">
                <a16:creationId xmlns:a16="http://schemas.microsoft.com/office/drawing/2014/main" id="{7180AF49-D5FB-414D-84E4-D960A7AF9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4709" y="1749052"/>
            <a:ext cx="4475531" cy="3356648"/>
          </a:xfrm>
          <a:prstGeom prst="rect">
            <a:avLst/>
          </a:prstGeom>
          <a:effectLst/>
        </p:spPr>
      </p:pic>
    </p:spTree>
    <p:extLst>
      <p:ext uri="{BB962C8B-B14F-4D97-AF65-F5344CB8AC3E}">
        <p14:creationId xmlns:p14="http://schemas.microsoft.com/office/powerpoint/2010/main" val="252019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1D1F1-A18A-4689-8105-28529F294434}"/>
              </a:ext>
            </a:extLst>
          </p:cNvPr>
          <p:cNvSpPr>
            <a:spLocks noGrp="1"/>
          </p:cNvSpPr>
          <p:nvPr>
            <p:ph type="title"/>
          </p:nvPr>
        </p:nvSpPr>
        <p:spPr>
          <a:xfrm>
            <a:off x="160867" y="173214"/>
            <a:ext cx="10515600" cy="786342"/>
          </a:xfrm>
        </p:spPr>
        <p:txBody>
          <a:bodyPr>
            <a:normAutofit/>
          </a:bodyPr>
          <a:lstStyle/>
          <a:p>
            <a:r>
              <a:rPr lang="en-US" b="1" i="1" dirty="0">
                <a:solidFill>
                  <a:schemeClr val="tx2"/>
                </a:solidFill>
              </a:rPr>
              <a:t>Complications of thyroglossal duct cyst</a:t>
            </a:r>
          </a:p>
        </p:txBody>
      </p:sp>
      <p:sp>
        <p:nvSpPr>
          <p:cNvPr id="3" name="Content Placeholder 2">
            <a:extLst>
              <a:ext uri="{FF2B5EF4-FFF2-40B4-BE49-F238E27FC236}">
                <a16:creationId xmlns:a16="http://schemas.microsoft.com/office/drawing/2014/main" id="{D4B0AC8A-3DE5-4E69-81D5-798EAE1E62A8}"/>
              </a:ext>
            </a:extLst>
          </p:cNvPr>
          <p:cNvSpPr>
            <a:spLocks noGrp="1"/>
          </p:cNvSpPr>
          <p:nvPr>
            <p:ph idx="1"/>
          </p:nvPr>
        </p:nvSpPr>
        <p:spPr>
          <a:xfrm>
            <a:off x="160867" y="1253330"/>
            <a:ext cx="6680200" cy="5431455"/>
          </a:xfrm>
        </p:spPr>
        <p:txBody>
          <a:bodyPr/>
          <a:lstStyle/>
          <a:p>
            <a:r>
              <a:rPr lang="en-US" dirty="0">
                <a:solidFill>
                  <a:schemeClr val="tx2"/>
                </a:solidFill>
              </a:rPr>
              <a:t>Infection: </a:t>
            </a:r>
            <a:br>
              <a:rPr lang="en-US" dirty="0">
                <a:solidFill>
                  <a:schemeClr val="tx2"/>
                </a:solidFill>
              </a:rPr>
            </a:br>
            <a:r>
              <a:rPr lang="en-US" dirty="0">
                <a:solidFill>
                  <a:schemeClr val="tx2"/>
                </a:solidFill>
              </a:rPr>
              <a:t>an infected thyroglossal duct cyst can occur</a:t>
            </a:r>
          </a:p>
          <a:p>
            <a:pPr marL="0" indent="0">
              <a:buNone/>
            </a:pPr>
            <a:r>
              <a:rPr lang="en-US" dirty="0">
                <a:solidFill>
                  <a:schemeClr val="tx2"/>
                </a:solidFill>
              </a:rPr>
              <a:t> </a:t>
            </a:r>
          </a:p>
          <a:p>
            <a:r>
              <a:rPr lang="en-US" dirty="0">
                <a:solidFill>
                  <a:schemeClr val="tx2"/>
                </a:solidFill>
              </a:rPr>
              <a:t>Thyroglossal fistula: </a:t>
            </a:r>
            <a:br>
              <a:rPr lang="en-US" dirty="0">
                <a:solidFill>
                  <a:schemeClr val="tx2"/>
                </a:solidFill>
              </a:rPr>
            </a:br>
            <a:r>
              <a:rPr lang="en-US" dirty="0">
                <a:solidFill>
                  <a:schemeClr val="tx2"/>
                </a:solidFill>
              </a:rPr>
              <a:t>may occur due to either infection or inadequate surgical removal of the cyst </a:t>
            </a:r>
          </a:p>
          <a:p>
            <a:pPr marL="0" indent="0">
              <a:buNone/>
            </a:pPr>
            <a:endParaRPr lang="en-US" dirty="0">
              <a:solidFill>
                <a:schemeClr val="tx2"/>
              </a:solidFill>
            </a:endParaRPr>
          </a:p>
          <a:p>
            <a:r>
              <a:rPr lang="en-US" dirty="0">
                <a:solidFill>
                  <a:schemeClr val="tx2"/>
                </a:solidFill>
              </a:rPr>
              <a:t>Thyroglossal duct cyst carcinoma:</a:t>
            </a:r>
            <a:br>
              <a:rPr lang="en-US" dirty="0">
                <a:solidFill>
                  <a:schemeClr val="tx2"/>
                </a:solidFill>
              </a:rPr>
            </a:br>
            <a:r>
              <a:rPr lang="en-US" dirty="0">
                <a:solidFill>
                  <a:schemeClr val="tx2"/>
                </a:solidFill>
              </a:rPr>
              <a:t>rarely cancer may be present in the duct cyst. These tumors usually arise from the ectopic thyroid tissue within the cyst.</a:t>
            </a:r>
          </a:p>
        </p:txBody>
      </p:sp>
      <p:pic>
        <p:nvPicPr>
          <p:cNvPr id="4" name="Picture 3">
            <a:extLst>
              <a:ext uri="{FF2B5EF4-FFF2-40B4-BE49-F238E27FC236}">
                <a16:creationId xmlns:a16="http://schemas.microsoft.com/office/drawing/2014/main" id="{E0208B87-5C2E-4F6D-93B3-CBD8B3407983}"/>
              </a:ext>
            </a:extLst>
          </p:cNvPr>
          <p:cNvPicPr>
            <a:picLocks noChangeAspect="1"/>
          </p:cNvPicPr>
          <p:nvPr/>
        </p:nvPicPr>
        <p:blipFill>
          <a:blip r:embed="rId2"/>
          <a:stretch>
            <a:fillRect/>
          </a:stretch>
        </p:blipFill>
        <p:spPr>
          <a:xfrm>
            <a:off x="6841067" y="1426545"/>
            <a:ext cx="5190066" cy="5431455"/>
          </a:xfrm>
          <a:prstGeom prst="rect">
            <a:avLst/>
          </a:prstGeom>
        </p:spPr>
      </p:pic>
    </p:spTree>
    <p:extLst>
      <p:ext uri="{BB962C8B-B14F-4D97-AF65-F5344CB8AC3E}">
        <p14:creationId xmlns:p14="http://schemas.microsoft.com/office/powerpoint/2010/main" val="3831165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2EBB-E9A4-470A-B363-7251E07AE26A}"/>
              </a:ext>
            </a:extLst>
          </p:cNvPr>
          <p:cNvSpPr>
            <a:spLocks noGrp="1"/>
          </p:cNvSpPr>
          <p:nvPr>
            <p:ph type="title"/>
          </p:nvPr>
        </p:nvSpPr>
        <p:spPr>
          <a:xfrm>
            <a:off x="648929" y="629266"/>
            <a:ext cx="4944152" cy="1622321"/>
          </a:xfrm>
        </p:spPr>
        <p:txBody>
          <a:bodyPr>
            <a:normAutofit/>
          </a:bodyPr>
          <a:lstStyle/>
          <a:p>
            <a:r>
              <a:rPr lang="en-US" b="1" i="1" err="1"/>
              <a:t>Thyroglossal</a:t>
            </a:r>
            <a:r>
              <a:rPr lang="en-US" b="1" i="1"/>
              <a:t> cyst examination</a:t>
            </a:r>
          </a:p>
        </p:txBody>
      </p:sp>
      <p:sp>
        <p:nvSpPr>
          <p:cNvPr id="3" name="Content Placeholder 2">
            <a:extLst>
              <a:ext uri="{FF2B5EF4-FFF2-40B4-BE49-F238E27FC236}">
                <a16:creationId xmlns:a16="http://schemas.microsoft.com/office/drawing/2014/main" id="{662A0896-D620-4910-B768-843D23990589}"/>
              </a:ext>
            </a:extLst>
          </p:cNvPr>
          <p:cNvSpPr>
            <a:spLocks noGrp="1"/>
          </p:cNvSpPr>
          <p:nvPr>
            <p:ph idx="1"/>
          </p:nvPr>
        </p:nvSpPr>
        <p:spPr>
          <a:xfrm>
            <a:off x="0" y="2328022"/>
            <a:ext cx="4944151" cy="3785419"/>
          </a:xfrm>
        </p:spPr>
        <p:txBody>
          <a:bodyPr>
            <a:normAutofit fontScale="77500" lnSpcReduction="20000"/>
          </a:bodyPr>
          <a:lstStyle/>
          <a:p>
            <a:r>
              <a:rPr lang="en-US" sz="2000" dirty="0"/>
              <a:t>Inspection</a:t>
            </a:r>
          </a:p>
          <a:p>
            <a:r>
              <a:rPr lang="en-US" sz="2000" dirty="0"/>
              <a:t> [ look 7 S’s ]• Site , Shape , Size ,Skin changes ,Surface• Surrounding regional lymph nodes, Shine a light</a:t>
            </a:r>
          </a:p>
          <a:p>
            <a:r>
              <a:rPr lang="en-US" sz="2000" dirty="0"/>
              <a:t>• Tongue protrusion → </a:t>
            </a:r>
            <a:r>
              <a:rPr lang="en-US" sz="2000" dirty="0" err="1"/>
              <a:t>Thyroglossal</a:t>
            </a:r>
            <a:r>
              <a:rPr lang="en-US" sz="2000" dirty="0"/>
              <a:t> cysts will move upwards  noticeably during tongue protrusion.• Observing swallowing → </a:t>
            </a:r>
            <a:r>
              <a:rPr lang="en-US" sz="2000" dirty="0" err="1"/>
              <a:t>thyroglossal</a:t>
            </a:r>
            <a:r>
              <a:rPr lang="en-US" sz="2000" dirty="0"/>
              <a:t> cysts </a:t>
            </a:r>
            <a:r>
              <a:rPr lang="en-US" sz="2000" dirty="0" err="1"/>
              <a:t>typicallymove</a:t>
            </a:r>
            <a:r>
              <a:rPr lang="en-US" sz="2000" dirty="0"/>
              <a:t> upwards with swallowing</a:t>
            </a:r>
          </a:p>
          <a:p>
            <a:endParaRPr lang="en-US" sz="2000" dirty="0"/>
          </a:p>
          <a:p>
            <a:pPr marL="0" indent="0">
              <a:buNone/>
            </a:pPr>
            <a:r>
              <a:rPr lang="en-US" sz="2000" dirty="0"/>
              <a:t>Palpation</a:t>
            </a:r>
          </a:p>
          <a:p>
            <a:pPr marL="0" indent="0">
              <a:buNone/>
            </a:pPr>
            <a:r>
              <a:rPr lang="en-US" sz="2000" dirty="0"/>
              <a:t>• Cyst is soft to firm in consistency, and fluctuate</a:t>
            </a:r>
          </a:p>
          <a:p>
            <a:pPr marL="0" indent="0">
              <a:buNone/>
            </a:pPr>
            <a:r>
              <a:rPr lang="en-US" sz="2000" dirty="0"/>
              <a:t>• Repeat protrusion and swallowing gently palpating cyst from behind to </a:t>
            </a:r>
            <a:r>
              <a:rPr lang="en-US" sz="2000" dirty="0" err="1"/>
              <a:t>ensurediagnosis</a:t>
            </a:r>
            <a:r>
              <a:rPr lang="en-US" sz="2000" dirty="0"/>
              <a:t> is correct .</a:t>
            </a:r>
          </a:p>
        </p:txBody>
      </p:sp>
      <p:pic>
        <p:nvPicPr>
          <p:cNvPr id="4" name="Picture 3">
            <a:extLst>
              <a:ext uri="{FF2B5EF4-FFF2-40B4-BE49-F238E27FC236}">
                <a16:creationId xmlns:a16="http://schemas.microsoft.com/office/drawing/2014/main" id="{4FE31C56-0BD3-4B66-BD8F-B7A6D39D0AFA}"/>
              </a:ext>
            </a:extLst>
          </p:cNvPr>
          <p:cNvPicPr>
            <a:picLocks noChangeAspect="1"/>
          </p:cNvPicPr>
          <p:nvPr/>
        </p:nvPicPr>
        <p:blipFill>
          <a:blip r:embed="rId2"/>
          <a:stretch>
            <a:fillRect/>
          </a:stretch>
        </p:blipFill>
        <p:spPr>
          <a:xfrm>
            <a:off x="6904709" y="1536464"/>
            <a:ext cx="4475531" cy="3781824"/>
          </a:xfrm>
          <a:prstGeom prst="rect">
            <a:avLst/>
          </a:prstGeom>
          <a:effectLst/>
        </p:spPr>
      </p:pic>
    </p:spTree>
    <p:extLst>
      <p:ext uri="{BB962C8B-B14F-4D97-AF65-F5344CB8AC3E}">
        <p14:creationId xmlns:p14="http://schemas.microsoft.com/office/powerpoint/2010/main" val="1732210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16A5-1751-451C-A02B-A79891A11411}"/>
              </a:ext>
            </a:extLst>
          </p:cNvPr>
          <p:cNvSpPr>
            <a:spLocks noGrp="1"/>
          </p:cNvSpPr>
          <p:nvPr>
            <p:ph type="title"/>
          </p:nvPr>
        </p:nvSpPr>
        <p:spPr>
          <a:xfrm>
            <a:off x="93133" y="173213"/>
            <a:ext cx="10515600" cy="831497"/>
          </a:xfrm>
        </p:spPr>
        <p:txBody>
          <a:bodyPr/>
          <a:lstStyle/>
          <a:p>
            <a:r>
              <a:rPr lang="en-US" b="1" i="1" dirty="0">
                <a:solidFill>
                  <a:schemeClr val="tx2"/>
                </a:solidFill>
              </a:rPr>
              <a:t>Investigations</a:t>
            </a:r>
          </a:p>
        </p:txBody>
      </p:sp>
      <p:sp>
        <p:nvSpPr>
          <p:cNvPr id="3" name="Content Placeholder 2">
            <a:extLst>
              <a:ext uri="{FF2B5EF4-FFF2-40B4-BE49-F238E27FC236}">
                <a16:creationId xmlns:a16="http://schemas.microsoft.com/office/drawing/2014/main" id="{2061A146-DF10-4C84-A49E-69AB96965319}"/>
              </a:ext>
            </a:extLst>
          </p:cNvPr>
          <p:cNvSpPr>
            <a:spLocks noGrp="1"/>
          </p:cNvSpPr>
          <p:nvPr>
            <p:ph idx="1"/>
          </p:nvPr>
        </p:nvSpPr>
        <p:spPr>
          <a:xfrm>
            <a:off x="330199" y="1045986"/>
            <a:ext cx="10924823" cy="5638801"/>
          </a:xfrm>
        </p:spPr>
        <p:txBody>
          <a:bodyPr>
            <a:normAutofit/>
          </a:bodyPr>
          <a:lstStyle/>
          <a:p>
            <a:r>
              <a:rPr lang="en-US" sz="2400" dirty="0">
                <a:solidFill>
                  <a:schemeClr val="tx2"/>
                </a:solidFill>
              </a:rPr>
              <a:t>There is Diagnostic procedures for a </a:t>
            </a:r>
            <a:r>
              <a:rPr lang="en-US" sz="2400" dirty="0" err="1">
                <a:solidFill>
                  <a:schemeClr val="tx2"/>
                </a:solidFill>
              </a:rPr>
              <a:t>thyroglossal</a:t>
            </a:r>
            <a:r>
              <a:rPr lang="en-US" sz="2400" dirty="0">
                <a:solidFill>
                  <a:schemeClr val="tx2"/>
                </a:solidFill>
              </a:rPr>
              <a:t> cyst after history collection and physical examination include:</a:t>
            </a:r>
          </a:p>
          <a:p>
            <a:r>
              <a:rPr lang="en-US" sz="2400" dirty="0">
                <a:solidFill>
                  <a:schemeClr val="tx2"/>
                </a:solidFill>
              </a:rPr>
              <a:t> Blood tests → These tests check the thyroid gland function. </a:t>
            </a:r>
          </a:p>
          <a:p>
            <a:r>
              <a:rPr lang="en-US" sz="2400" dirty="0">
                <a:solidFill>
                  <a:schemeClr val="tx2"/>
                </a:solidFill>
              </a:rPr>
              <a:t>Ultrasound exam→ Sound waves are used to check the </a:t>
            </a:r>
            <a:r>
              <a:rPr lang="en-US" sz="2400" dirty="0" err="1">
                <a:solidFill>
                  <a:schemeClr val="tx2"/>
                </a:solidFill>
              </a:rPr>
              <a:t>cystand</a:t>
            </a:r>
            <a:r>
              <a:rPr lang="en-US" sz="2400" dirty="0">
                <a:solidFill>
                  <a:schemeClr val="tx2"/>
                </a:solidFill>
              </a:rPr>
              <a:t> thyroid gland.</a:t>
            </a:r>
          </a:p>
          <a:p>
            <a:r>
              <a:rPr lang="en-US" sz="2400" dirty="0">
                <a:solidFill>
                  <a:schemeClr val="tx2"/>
                </a:solidFill>
              </a:rPr>
              <a:t> Thyroid scan → Radioactive iodine or technetium to show any abnormalities of the thyroid gland .</a:t>
            </a:r>
          </a:p>
          <a:p>
            <a:r>
              <a:rPr lang="en-US" sz="2400" dirty="0">
                <a:solidFill>
                  <a:schemeClr val="tx2"/>
                </a:solidFill>
              </a:rPr>
              <a:t>Fine needle aspiration → a biopsy to confirm the benign nature of the TGD cyst</a:t>
            </a:r>
          </a:p>
        </p:txBody>
      </p:sp>
    </p:spTree>
    <p:extLst>
      <p:ext uri="{BB962C8B-B14F-4D97-AF65-F5344CB8AC3E}">
        <p14:creationId xmlns:p14="http://schemas.microsoft.com/office/powerpoint/2010/main" val="563785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C397BE-480E-A74F-A3A7-665EB8DF7AFB}"/>
              </a:ext>
            </a:extLst>
          </p:cNvPr>
          <p:cNvSpPr>
            <a:spLocks noGrp="1"/>
          </p:cNvSpPr>
          <p:nvPr>
            <p:ph type="title"/>
          </p:nvPr>
        </p:nvSpPr>
        <p:spPr>
          <a:xfrm>
            <a:off x="589560" y="503640"/>
            <a:ext cx="5506440" cy="1128068"/>
          </a:xfrm>
        </p:spPr>
        <p:txBody>
          <a:bodyPr anchor="ctr">
            <a:normAutofit fontScale="90000"/>
          </a:bodyPr>
          <a:lstStyle/>
          <a:p>
            <a:r>
              <a:rPr lang="en-US" dirty="0"/>
              <a:t> Imaging </a:t>
            </a:r>
            <a:br>
              <a:rPr lang="en-US" dirty="0"/>
            </a:br>
            <a:endParaRPr lang="en-QA" dirty="0"/>
          </a:p>
        </p:txBody>
      </p:sp>
      <p:sp>
        <p:nvSpPr>
          <p:cNvPr id="3" name="Content Placeholder 2">
            <a:extLst>
              <a:ext uri="{FF2B5EF4-FFF2-40B4-BE49-F238E27FC236}">
                <a16:creationId xmlns:a16="http://schemas.microsoft.com/office/drawing/2014/main" id="{8403F487-19E5-2F46-92EA-9521E39087B5}"/>
              </a:ext>
            </a:extLst>
          </p:cNvPr>
          <p:cNvSpPr>
            <a:spLocks noGrp="1"/>
          </p:cNvSpPr>
          <p:nvPr>
            <p:ph idx="1"/>
          </p:nvPr>
        </p:nvSpPr>
        <p:spPr>
          <a:xfrm>
            <a:off x="219951" y="1984248"/>
            <a:ext cx="5713769" cy="3574973"/>
          </a:xfrm>
        </p:spPr>
        <p:txBody>
          <a:bodyPr anchor="ctr">
            <a:normAutofit/>
          </a:bodyPr>
          <a:lstStyle/>
          <a:p>
            <a:r>
              <a:rPr lang="en-US" sz="2000" dirty="0"/>
              <a:t>On Ultrasound, a typical thyroglossal duct cysts appears as a smooth, well-circumscribed anechoic lesion with posterior enhancement in the anterior neck.</a:t>
            </a:r>
          </a:p>
          <a:p>
            <a:endParaRPr lang="en-US" sz="2000" dirty="0"/>
          </a:p>
          <a:p>
            <a:r>
              <a:rPr lang="en-US" sz="2000" dirty="0"/>
              <a:t>True solid component suggest risk of  thyroglossal duct cyst malignancy .</a:t>
            </a:r>
            <a:endParaRPr lang="en-QA" sz="2000" dirty="0"/>
          </a:p>
        </p:txBody>
      </p:sp>
      <p:pic>
        <p:nvPicPr>
          <p:cNvPr id="6" name="Picture 6">
            <a:extLst>
              <a:ext uri="{FF2B5EF4-FFF2-40B4-BE49-F238E27FC236}">
                <a16:creationId xmlns:a16="http://schemas.microsoft.com/office/drawing/2014/main" id="{60FEC8B0-1757-FB43-A010-216AD5F5A7B8}"/>
              </a:ext>
            </a:extLst>
          </p:cNvPr>
          <p:cNvPicPr>
            <a:picLocks noChangeAspect="1"/>
          </p:cNvPicPr>
          <p:nvPr/>
        </p:nvPicPr>
        <p:blipFill rotWithShape="1">
          <a:blip r:embed="rId2">
            <a:extLst>
              <a:ext uri="{28A0092B-C50C-407E-A947-70E740481C1C}">
                <a14:useLocalDpi xmlns:a14="http://schemas.microsoft.com/office/drawing/2010/main" val="0"/>
              </a:ext>
            </a:extLst>
          </a:blip>
          <a:srcRect l="764" r="5364" b="3"/>
          <a:stretch/>
        </p:blipFill>
        <p:spPr>
          <a:xfrm>
            <a:off x="5977788" y="799352"/>
            <a:ext cx="5425410" cy="5259296"/>
          </a:xfrm>
          <a:prstGeom prst="rect">
            <a:avLst/>
          </a:prstGeom>
        </p:spPr>
      </p:pic>
    </p:spTree>
    <p:extLst>
      <p:ext uri="{BB962C8B-B14F-4D97-AF65-F5344CB8AC3E}">
        <p14:creationId xmlns:p14="http://schemas.microsoft.com/office/powerpoint/2010/main" val="93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0DB41-9FA0-2F40-809F-CDE311503D95}"/>
              </a:ext>
            </a:extLst>
          </p:cNvPr>
          <p:cNvSpPr>
            <a:spLocks noGrp="1"/>
          </p:cNvSpPr>
          <p:nvPr>
            <p:ph type="title"/>
          </p:nvPr>
        </p:nvSpPr>
        <p:spPr>
          <a:xfrm>
            <a:off x="793662" y="386930"/>
            <a:ext cx="10066122" cy="1298448"/>
          </a:xfrm>
        </p:spPr>
        <p:txBody>
          <a:bodyPr anchor="b">
            <a:normAutofit/>
          </a:bodyPr>
          <a:lstStyle/>
          <a:p>
            <a:r>
              <a:rPr lang="en-US" sz="4800"/>
              <a:t>Imaging </a:t>
            </a:r>
            <a:endParaRPr lang="en-QA" sz="4800"/>
          </a:p>
        </p:txBody>
      </p:sp>
      <p:sp>
        <p:nvSpPr>
          <p:cNvPr id="3" name="Content Placeholder 2">
            <a:extLst>
              <a:ext uri="{FF2B5EF4-FFF2-40B4-BE49-F238E27FC236}">
                <a16:creationId xmlns:a16="http://schemas.microsoft.com/office/drawing/2014/main" id="{A4A3A11B-F693-5541-83BF-8C88F0FEDF6E}"/>
              </a:ext>
            </a:extLst>
          </p:cNvPr>
          <p:cNvSpPr>
            <a:spLocks noGrp="1"/>
          </p:cNvSpPr>
          <p:nvPr>
            <p:ph idx="1"/>
          </p:nvPr>
        </p:nvSpPr>
        <p:spPr>
          <a:xfrm>
            <a:off x="793661" y="2599509"/>
            <a:ext cx="4530898" cy="3639450"/>
          </a:xfrm>
        </p:spPr>
        <p:txBody>
          <a:bodyPr anchor="ctr">
            <a:normAutofit/>
          </a:bodyPr>
          <a:lstStyle/>
          <a:p>
            <a:r>
              <a:rPr lang="en-US" sz="2000"/>
              <a:t>▪ CT is often utilized only as a complementary technique for confirmation of diagnosis or for assessing complication .</a:t>
            </a:r>
            <a:endParaRPr lang="en-QA" sz="2000"/>
          </a:p>
        </p:txBody>
      </p:sp>
      <p:pic>
        <p:nvPicPr>
          <p:cNvPr id="4" name="Picture 4">
            <a:extLst>
              <a:ext uri="{FF2B5EF4-FFF2-40B4-BE49-F238E27FC236}">
                <a16:creationId xmlns:a16="http://schemas.microsoft.com/office/drawing/2014/main" id="{2A535C2A-1E55-6F40-BCCF-6761A2201E9F}"/>
              </a:ext>
            </a:extLst>
          </p:cNvPr>
          <p:cNvPicPr>
            <a:picLocks noChangeAspect="1"/>
          </p:cNvPicPr>
          <p:nvPr/>
        </p:nvPicPr>
        <p:blipFill rotWithShape="1">
          <a:blip r:embed="rId2">
            <a:extLst>
              <a:ext uri="{28A0092B-C50C-407E-A947-70E740481C1C}">
                <a14:useLocalDpi xmlns:a14="http://schemas.microsoft.com/office/drawing/2010/main" val="0"/>
              </a:ext>
            </a:extLst>
          </a:blip>
          <a:srcRect l="2652" r="8952" b="2"/>
          <a:stretch/>
        </p:blipFill>
        <p:spPr>
          <a:xfrm>
            <a:off x="5911532" y="2484255"/>
            <a:ext cx="5150277" cy="3714244"/>
          </a:xfrm>
          <a:prstGeom prst="rect">
            <a:avLst/>
          </a:prstGeom>
        </p:spPr>
      </p:pic>
    </p:spTree>
    <p:extLst>
      <p:ext uri="{BB962C8B-B14F-4D97-AF65-F5344CB8AC3E}">
        <p14:creationId xmlns:p14="http://schemas.microsoft.com/office/powerpoint/2010/main" val="416402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AF3F67-6CD6-47D4-84B2-05352BEE5E94}"/>
              </a:ext>
            </a:extLst>
          </p:cNvPr>
          <p:cNvSpPr>
            <a:spLocks noGrp="1"/>
          </p:cNvSpPr>
          <p:nvPr>
            <p:ph type="title"/>
          </p:nvPr>
        </p:nvSpPr>
        <p:spPr>
          <a:xfrm>
            <a:off x="984778" y="260807"/>
            <a:ext cx="9404723" cy="890660"/>
          </a:xfrm>
        </p:spPr>
        <p:txBody>
          <a:bodyPr/>
          <a:lstStyle/>
          <a:p>
            <a:pPr algn="ctr"/>
            <a:r>
              <a:rPr lang="en-US" b="1" dirty="0">
                <a:solidFill>
                  <a:schemeClr val="tx2"/>
                </a:solidFill>
                <a:latin typeface="+mn-lt"/>
              </a:rPr>
              <a:t>MIDLINE AND LATERAL LUMPS</a:t>
            </a:r>
          </a:p>
        </p:txBody>
      </p:sp>
      <p:sp>
        <p:nvSpPr>
          <p:cNvPr id="3" name="Content Placeholder 2">
            <a:extLst>
              <a:ext uri="{FF2B5EF4-FFF2-40B4-BE49-F238E27FC236}">
                <a16:creationId xmlns:a16="http://schemas.microsoft.com/office/drawing/2014/main" id="{2C7DE43A-3E88-461A-B1A0-15B27AAB1F8E}"/>
              </a:ext>
            </a:extLst>
          </p:cNvPr>
          <p:cNvSpPr>
            <a:spLocks noGrp="1"/>
          </p:cNvSpPr>
          <p:nvPr>
            <p:ph idx="1"/>
          </p:nvPr>
        </p:nvSpPr>
        <p:spPr>
          <a:xfrm>
            <a:off x="780617" y="1151467"/>
            <a:ext cx="9813043" cy="5668682"/>
          </a:xfrm>
        </p:spPr>
        <p:txBody>
          <a:bodyPr>
            <a:normAutofit/>
          </a:bodyPr>
          <a:lstStyle/>
          <a:p>
            <a:pPr marL="0" indent="0">
              <a:buNone/>
            </a:pPr>
            <a:r>
              <a:rPr lang="en-US" b="1" dirty="0">
                <a:solidFill>
                  <a:schemeClr val="tx2"/>
                </a:solidFill>
              </a:rPr>
              <a:t>The location of the cervical mass provides some guidance in diagnosis: </a:t>
            </a:r>
          </a:p>
          <a:p>
            <a:endParaRPr lang="en-US" dirty="0">
              <a:solidFill>
                <a:schemeClr val="tx2"/>
              </a:solidFill>
            </a:endParaRPr>
          </a:p>
          <a:p>
            <a:r>
              <a:rPr lang="en-US" b="1" dirty="0">
                <a:solidFill>
                  <a:schemeClr val="tx2"/>
                </a:solidFill>
              </a:rPr>
              <a:t>Midline masses </a:t>
            </a:r>
            <a:r>
              <a:rPr lang="en-US" dirty="0">
                <a:solidFill>
                  <a:schemeClr val="tx2"/>
                </a:solidFill>
              </a:rPr>
              <a:t>are more likely congenital and are typically </a:t>
            </a:r>
            <a:r>
              <a:rPr lang="en-US" b="1" dirty="0">
                <a:solidFill>
                  <a:srgbClr val="C00000"/>
                </a:solidFill>
              </a:rPr>
              <a:t>Thyroglossal duct cysts </a:t>
            </a:r>
            <a:r>
              <a:rPr lang="en-US" dirty="0">
                <a:solidFill>
                  <a:schemeClr val="tx2"/>
                </a:solidFill>
              </a:rPr>
              <a:t>or</a:t>
            </a:r>
            <a:r>
              <a:rPr lang="en-US" dirty="0">
                <a:solidFill>
                  <a:srgbClr val="C00000"/>
                </a:solidFill>
              </a:rPr>
              <a:t> </a:t>
            </a:r>
            <a:r>
              <a:rPr lang="en-US" b="1" dirty="0">
                <a:solidFill>
                  <a:srgbClr val="C00000"/>
                </a:solidFill>
              </a:rPr>
              <a:t>Dermoid cysts</a:t>
            </a:r>
            <a:r>
              <a:rPr lang="en-US" dirty="0">
                <a:solidFill>
                  <a:srgbClr val="C00000"/>
                </a:solidFill>
              </a:rPr>
              <a:t>. </a:t>
            </a:r>
            <a:br>
              <a:rPr lang="en-US" dirty="0">
                <a:solidFill>
                  <a:schemeClr val="tx2"/>
                </a:solidFill>
              </a:rPr>
            </a:br>
            <a:endParaRPr lang="en-US" dirty="0">
              <a:solidFill>
                <a:schemeClr val="tx2"/>
              </a:solidFill>
            </a:endParaRPr>
          </a:p>
          <a:p>
            <a:endParaRPr lang="en-US" dirty="0">
              <a:solidFill>
                <a:schemeClr val="tx2"/>
              </a:solidFill>
            </a:endParaRPr>
          </a:p>
          <a:p>
            <a:r>
              <a:rPr lang="en-US" b="1" dirty="0">
                <a:solidFill>
                  <a:schemeClr val="tx2"/>
                </a:solidFill>
              </a:rPr>
              <a:t>Lateral lumps </a:t>
            </a:r>
            <a:r>
              <a:rPr lang="en-US" dirty="0">
                <a:solidFill>
                  <a:schemeClr val="tx2"/>
                </a:solidFill>
              </a:rPr>
              <a:t>are commonly due to </a:t>
            </a:r>
            <a:r>
              <a:rPr lang="en-US" b="1" dirty="0">
                <a:solidFill>
                  <a:srgbClr val="C00000"/>
                </a:solidFill>
              </a:rPr>
              <a:t>Lymphadenopathy</a:t>
            </a:r>
            <a:r>
              <a:rPr lang="en-US" dirty="0">
                <a:solidFill>
                  <a:schemeClr val="tx2"/>
                </a:solidFill>
              </a:rPr>
              <a:t>.  Other masses of the lateral neck include </a:t>
            </a:r>
            <a:r>
              <a:rPr lang="en-US" b="1" dirty="0">
                <a:solidFill>
                  <a:srgbClr val="C00000"/>
                </a:solidFill>
              </a:rPr>
              <a:t>Lymphatic </a:t>
            </a:r>
            <a:r>
              <a:rPr lang="en-US" dirty="0">
                <a:solidFill>
                  <a:schemeClr val="tx2"/>
                </a:solidFill>
              </a:rPr>
              <a:t>and</a:t>
            </a:r>
            <a:r>
              <a:rPr lang="en-US" b="1" dirty="0">
                <a:solidFill>
                  <a:srgbClr val="C00000"/>
                </a:solidFill>
              </a:rPr>
              <a:t> Vascular malformations </a:t>
            </a:r>
            <a:r>
              <a:rPr lang="en-US" dirty="0">
                <a:solidFill>
                  <a:schemeClr val="tx2"/>
                </a:solidFill>
              </a:rPr>
              <a:t>and</a:t>
            </a:r>
            <a:r>
              <a:rPr lang="en-US" b="1" dirty="0">
                <a:solidFill>
                  <a:srgbClr val="C00000"/>
                </a:solidFill>
              </a:rPr>
              <a:t> Branchial cleft cysts.</a:t>
            </a:r>
          </a:p>
          <a:p>
            <a:endParaRPr lang="en-US" dirty="0"/>
          </a:p>
        </p:txBody>
      </p:sp>
    </p:spTree>
    <p:extLst>
      <p:ext uri="{BB962C8B-B14F-4D97-AF65-F5344CB8AC3E}">
        <p14:creationId xmlns:p14="http://schemas.microsoft.com/office/powerpoint/2010/main" val="1506415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B107-DF07-4A20-AA8B-981B7FFB0A9A}"/>
              </a:ext>
            </a:extLst>
          </p:cNvPr>
          <p:cNvSpPr>
            <a:spLocks noGrp="1"/>
          </p:cNvSpPr>
          <p:nvPr>
            <p:ph type="title"/>
          </p:nvPr>
        </p:nvSpPr>
        <p:spPr/>
        <p:txBody>
          <a:bodyPr/>
          <a:lstStyle/>
          <a:p>
            <a:r>
              <a:rPr lang="en-US" b="1" i="1" dirty="0">
                <a:solidFill>
                  <a:schemeClr val="tx2"/>
                </a:solidFill>
              </a:rPr>
              <a:t>Differential diagnosis </a:t>
            </a:r>
          </a:p>
        </p:txBody>
      </p:sp>
      <p:sp>
        <p:nvSpPr>
          <p:cNvPr id="3" name="Content Placeholder 2">
            <a:extLst>
              <a:ext uri="{FF2B5EF4-FFF2-40B4-BE49-F238E27FC236}">
                <a16:creationId xmlns:a16="http://schemas.microsoft.com/office/drawing/2014/main" id="{45673B8A-E81F-4547-83D9-05B3D8B32A86}"/>
              </a:ext>
            </a:extLst>
          </p:cNvPr>
          <p:cNvSpPr>
            <a:spLocks noGrp="1"/>
          </p:cNvSpPr>
          <p:nvPr>
            <p:ph idx="1"/>
          </p:nvPr>
        </p:nvSpPr>
        <p:spPr>
          <a:xfrm>
            <a:off x="441593" y="1691331"/>
            <a:ext cx="10515600" cy="4351338"/>
          </a:xfrm>
        </p:spPr>
        <p:txBody>
          <a:bodyPr/>
          <a:lstStyle/>
          <a:p>
            <a:pPr>
              <a:lnSpc>
                <a:spcPct val="150000"/>
              </a:lnSpc>
            </a:pPr>
            <a:r>
              <a:rPr lang="en-US" b="1" dirty="0">
                <a:solidFill>
                  <a:schemeClr val="tx2"/>
                </a:solidFill>
              </a:rPr>
              <a:t>Differential diagnosis</a:t>
            </a:r>
            <a:r>
              <a:rPr lang="en-US" dirty="0">
                <a:solidFill>
                  <a:schemeClr val="tx2"/>
                </a:solidFill>
              </a:rPr>
              <a:t>:</a:t>
            </a:r>
          </a:p>
          <a:p>
            <a:pPr>
              <a:lnSpc>
                <a:spcPct val="150000"/>
              </a:lnSpc>
              <a:buFont typeface="Arial" panose="020B0604020202020204" pitchFamily="34" charset="0"/>
              <a:buChar char="•"/>
            </a:pPr>
            <a:r>
              <a:rPr lang="en-US" dirty="0">
                <a:solidFill>
                  <a:schemeClr val="tx2"/>
                </a:solidFill>
              </a:rPr>
              <a:t> Dermoid cyst</a:t>
            </a:r>
          </a:p>
          <a:p>
            <a:pPr>
              <a:lnSpc>
                <a:spcPct val="150000"/>
              </a:lnSpc>
              <a:buFont typeface="Arial" panose="020B0604020202020204" pitchFamily="34" charset="0"/>
              <a:buChar char="•"/>
            </a:pPr>
            <a:r>
              <a:rPr lang="en-US" dirty="0">
                <a:solidFill>
                  <a:schemeClr val="tx2"/>
                </a:solidFill>
              </a:rPr>
              <a:t> Ectopic thyroid</a:t>
            </a:r>
          </a:p>
          <a:p>
            <a:pPr>
              <a:lnSpc>
                <a:spcPct val="150000"/>
              </a:lnSpc>
              <a:buFont typeface="Arial" panose="020B0604020202020204" pitchFamily="34" charset="0"/>
              <a:buChar char="•"/>
            </a:pPr>
            <a:r>
              <a:rPr lang="en-US" dirty="0">
                <a:solidFill>
                  <a:schemeClr val="tx2"/>
                </a:solidFill>
              </a:rPr>
              <a:t>Lipoma</a:t>
            </a:r>
          </a:p>
          <a:p>
            <a:pPr>
              <a:lnSpc>
                <a:spcPct val="150000"/>
              </a:lnSpc>
              <a:buFont typeface="Arial" panose="020B0604020202020204" pitchFamily="34" charset="0"/>
              <a:buChar char="•"/>
            </a:pPr>
            <a:r>
              <a:rPr lang="en-US" dirty="0">
                <a:solidFill>
                  <a:schemeClr val="tx2"/>
                </a:solidFill>
              </a:rPr>
              <a:t> </a:t>
            </a:r>
            <a:r>
              <a:rPr lang="en-US" dirty="0" err="1">
                <a:solidFill>
                  <a:schemeClr val="tx2"/>
                </a:solidFill>
              </a:rPr>
              <a:t>Submental</a:t>
            </a:r>
            <a:r>
              <a:rPr lang="en-US" dirty="0">
                <a:solidFill>
                  <a:schemeClr val="tx2"/>
                </a:solidFill>
              </a:rPr>
              <a:t> lymph node </a:t>
            </a:r>
          </a:p>
          <a:p>
            <a:pPr>
              <a:lnSpc>
                <a:spcPct val="150000"/>
              </a:lnSpc>
              <a:buFont typeface="Arial" panose="020B0604020202020204" pitchFamily="34" charset="0"/>
              <a:buChar char="•"/>
            </a:pPr>
            <a:r>
              <a:rPr lang="en-US" dirty="0">
                <a:solidFill>
                  <a:schemeClr val="tx2"/>
                </a:solidFill>
              </a:rPr>
              <a:t> Sebaceous cyst</a:t>
            </a:r>
          </a:p>
          <a:p>
            <a:pPr>
              <a:lnSpc>
                <a:spcPct val="150000"/>
              </a:lnSpc>
              <a:buFont typeface="Arial" panose="020B0604020202020204" pitchFamily="34" charset="0"/>
              <a:buChar char="•"/>
            </a:pPr>
            <a:r>
              <a:rPr lang="en-US" dirty="0">
                <a:solidFill>
                  <a:schemeClr val="tx2"/>
                </a:solidFill>
              </a:rPr>
              <a:t> </a:t>
            </a:r>
            <a:r>
              <a:rPr lang="en-US" dirty="0" err="1">
                <a:solidFill>
                  <a:schemeClr val="tx2"/>
                </a:solidFill>
              </a:rPr>
              <a:t>Laryngocele</a:t>
            </a:r>
            <a:endParaRPr lang="en-US" dirty="0">
              <a:solidFill>
                <a:schemeClr val="tx2"/>
              </a:solidFill>
            </a:endParaRPr>
          </a:p>
          <a:p>
            <a:pPr>
              <a:lnSpc>
                <a:spcPct val="150000"/>
              </a:lnSpc>
              <a:buFont typeface="Arial" panose="020B0604020202020204" pitchFamily="34" charset="0"/>
              <a:buChar char="•"/>
            </a:pPr>
            <a:r>
              <a:rPr lang="en-US" dirty="0" err="1">
                <a:solidFill>
                  <a:schemeClr val="tx2"/>
                </a:solidFill>
              </a:rPr>
              <a:t>Ranula</a:t>
            </a:r>
            <a:endParaRPr lang="en-US" dirty="0">
              <a:solidFill>
                <a:schemeClr val="tx2"/>
              </a:solidFill>
            </a:endParaRPr>
          </a:p>
        </p:txBody>
      </p:sp>
    </p:spTree>
    <p:extLst>
      <p:ext uri="{BB962C8B-B14F-4D97-AF65-F5344CB8AC3E}">
        <p14:creationId xmlns:p14="http://schemas.microsoft.com/office/powerpoint/2010/main" val="2986053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8E33-F034-4249-ADC1-0C327F358FFE}"/>
              </a:ext>
            </a:extLst>
          </p:cNvPr>
          <p:cNvSpPr>
            <a:spLocks noGrp="1"/>
          </p:cNvSpPr>
          <p:nvPr>
            <p:ph type="title"/>
          </p:nvPr>
        </p:nvSpPr>
        <p:spPr>
          <a:xfrm>
            <a:off x="1098468" y="885651"/>
            <a:ext cx="3229803" cy="4624603"/>
          </a:xfrm>
        </p:spPr>
        <p:txBody>
          <a:bodyPr>
            <a:normAutofit/>
          </a:bodyPr>
          <a:lstStyle/>
          <a:p>
            <a:r>
              <a:rPr lang="en-US" b="1" i="1">
                <a:solidFill>
                  <a:srgbClr val="FFFFFF"/>
                </a:solidFill>
              </a:rPr>
              <a:t>Treatment </a:t>
            </a:r>
          </a:p>
        </p:txBody>
      </p:sp>
      <p:sp>
        <p:nvSpPr>
          <p:cNvPr id="3" name="Content Placeholder 2">
            <a:extLst>
              <a:ext uri="{FF2B5EF4-FFF2-40B4-BE49-F238E27FC236}">
                <a16:creationId xmlns:a16="http://schemas.microsoft.com/office/drawing/2014/main" id="{9575C0B8-C054-4F7E-B9A0-23BE2F36D6AD}"/>
              </a:ext>
            </a:extLst>
          </p:cNvPr>
          <p:cNvSpPr>
            <a:spLocks noGrp="1"/>
          </p:cNvSpPr>
          <p:nvPr>
            <p:ph idx="1"/>
          </p:nvPr>
        </p:nvSpPr>
        <p:spPr>
          <a:xfrm>
            <a:off x="77118" y="1120575"/>
            <a:ext cx="10146535" cy="4616849"/>
          </a:xfrm>
        </p:spPr>
        <p:txBody>
          <a:bodyPr anchor="ctr">
            <a:normAutofit/>
          </a:bodyPr>
          <a:lstStyle/>
          <a:p>
            <a:pPr>
              <a:lnSpc>
                <a:spcPct val="150000"/>
              </a:lnSpc>
            </a:pPr>
            <a:r>
              <a:rPr lang="en-US" sz="2000" dirty="0"/>
              <a:t>Complete resection of the cyst and the whole thyroglossal tract is curative.</a:t>
            </a:r>
          </a:p>
          <a:p>
            <a:pPr>
              <a:lnSpc>
                <a:spcPct val="150000"/>
              </a:lnSpc>
            </a:pPr>
            <a:r>
              <a:rPr lang="en-US" sz="2000" dirty="0"/>
              <a:t> Sistrunk’s Operation involves removal of the body of the hyoid bone and the suprahyoid tract through the tongue base to the foramen caecum .</a:t>
            </a:r>
          </a:p>
          <a:p>
            <a:pPr>
              <a:lnSpc>
                <a:spcPct val="150000"/>
              </a:lnSpc>
            </a:pPr>
            <a:r>
              <a:rPr lang="en-US" sz="2000" dirty="0"/>
              <a:t> If incomplete excision 🡪 recurrence or fistula may result</a:t>
            </a:r>
          </a:p>
          <a:p>
            <a:pPr>
              <a:lnSpc>
                <a:spcPct val="150000"/>
              </a:lnSpc>
            </a:pPr>
            <a:r>
              <a:rPr lang="en-US" sz="2000" dirty="0"/>
              <a:t> Infected cyst should be treated with antibiotics , if the cyst present with abscess , treatment should consist of drainage and antibiotic </a:t>
            </a:r>
          </a:p>
        </p:txBody>
      </p:sp>
      <p:sp>
        <p:nvSpPr>
          <p:cNvPr id="4" name="TextBox 3">
            <a:extLst>
              <a:ext uri="{FF2B5EF4-FFF2-40B4-BE49-F238E27FC236}">
                <a16:creationId xmlns:a16="http://schemas.microsoft.com/office/drawing/2014/main" id="{58A0ED2E-FD7C-C3E7-3BD0-5884F2061384}"/>
              </a:ext>
            </a:extLst>
          </p:cNvPr>
          <p:cNvSpPr txBox="1"/>
          <p:nvPr/>
        </p:nvSpPr>
        <p:spPr>
          <a:xfrm>
            <a:off x="3150146" y="351134"/>
            <a:ext cx="4398949" cy="769441"/>
          </a:xfrm>
          <a:prstGeom prst="rect">
            <a:avLst/>
          </a:prstGeom>
          <a:noFill/>
        </p:spPr>
        <p:txBody>
          <a:bodyPr wrap="square" rtlCol="0">
            <a:spAutoFit/>
          </a:bodyPr>
          <a:lstStyle/>
          <a:p>
            <a:pPr algn="ctr"/>
            <a:r>
              <a:rPr lang="en-GB" sz="4400" b="1" dirty="0">
                <a:solidFill>
                  <a:srgbClr val="92D050"/>
                </a:solidFill>
              </a:rPr>
              <a:t>Treatment</a:t>
            </a:r>
          </a:p>
        </p:txBody>
      </p:sp>
      <p:pic>
        <p:nvPicPr>
          <p:cNvPr id="5" name="Picture 4" descr="A diagram of a blood vessel&#10;&#10;Description automatically generated">
            <a:extLst>
              <a:ext uri="{FF2B5EF4-FFF2-40B4-BE49-F238E27FC236}">
                <a16:creationId xmlns:a16="http://schemas.microsoft.com/office/drawing/2014/main" id="{65D1473F-3A99-8285-CD68-F3EFE9013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689" y="4659906"/>
            <a:ext cx="4134059" cy="2155035"/>
          </a:xfrm>
          <a:prstGeom prst="rect">
            <a:avLst/>
          </a:prstGeom>
        </p:spPr>
      </p:pic>
    </p:spTree>
    <p:extLst>
      <p:ext uri="{BB962C8B-B14F-4D97-AF65-F5344CB8AC3E}">
        <p14:creationId xmlns:p14="http://schemas.microsoft.com/office/powerpoint/2010/main" val="2080174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1595461" y="1730699"/>
            <a:ext cx="6928876" cy="3396601"/>
          </a:xfrm>
        </p:spPr>
        <p:txBody>
          <a:bodyPr vert="horz" lIns="91440" tIns="45720" rIns="91440" bIns="45720" rtlCol="0" anchor="ctr">
            <a:noAutofit/>
          </a:bodyPr>
          <a:lstStyle/>
          <a:p>
            <a:pPr algn="ctr"/>
            <a:r>
              <a:rPr lang="en-US" sz="6600" b="1" i="1" dirty="0">
                <a:solidFill>
                  <a:schemeClr val="tx2"/>
                </a:solidFill>
              </a:rPr>
              <a:t>plunging</a:t>
            </a:r>
            <a:r>
              <a:rPr lang="en-US" sz="6600" dirty="0">
                <a:solidFill>
                  <a:schemeClr val="tx2"/>
                </a:solidFill>
              </a:rPr>
              <a:t> </a:t>
            </a:r>
            <a:r>
              <a:rPr lang="en-US" sz="6600" b="1" i="1" kern="1200" dirty="0">
                <a:solidFill>
                  <a:schemeClr val="tx2"/>
                </a:solidFill>
                <a:latin typeface="+mj-lt"/>
                <a:ea typeface="+mj-ea"/>
                <a:cs typeface="+mj-cs"/>
              </a:rPr>
              <a:t>Ranula </a:t>
            </a:r>
          </a:p>
        </p:txBody>
      </p:sp>
    </p:spTree>
    <p:extLst>
      <p:ext uri="{BB962C8B-B14F-4D97-AF65-F5344CB8AC3E}">
        <p14:creationId xmlns:p14="http://schemas.microsoft.com/office/powerpoint/2010/main" val="28885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155C-5E3B-41D5-9634-13360339FC47}"/>
              </a:ext>
            </a:extLst>
          </p:cNvPr>
          <p:cNvSpPr>
            <a:spLocks noGrp="1"/>
          </p:cNvSpPr>
          <p:nvPr>
            <p:ph type="title"/>
          </p:nvPr>
        </p:nvSpPr>
        <p:spPr>
          <a:xfrm>
            <a:off x="149577" y="139348"/>
            <a:ext cx="10515600" cy="820208"/>
          </a:xfrm>
        </p:spPr>
        <p:txBody>
          <a:bodyPr>
            <a:normAutofit/>
          </a:bodyPr>
          <a:lstStyle/>
          <a:p>
            <a:r>
              <a:rPr lang="en-US" b="1" i="1" dirty="0" err="1">
                <a:solidFill>
                  <a:schemeClr val="tx2"/>
                </a:solidFill>
              </a:rPr>
              <a:t>Ranula</a:t>
            </a:r>
            <a:endParaRPr lang="en-US" b="1" i="1" dirty="0">
              <a:solidFill>
                <a:schemeClr val="tx2"/>
              </a:solidFill>
            </a:endParaRPr>
          </a:p>
        </p:txBody>
      </p:sp>
      <p:sp>
        <p:nvSpPr>
          <p:cNvPr id="3" name="Content Placeholder 2">
            <a:extLst>
              <a:ext uri="{FF2B5EF4-FFF2-40B4-BE49-F238E27FC236}">
                <a16:creationId xmlns:a16="http://schemas.microsoft.com/office/drawing/2014/main" id="{810CA174-6349-4B9C-8C53-FEB6D9390E70}"/>
              </a:ext>
            </a:extLst>
          </p:cNvPr>
          <p:cNvSpPr>
            <a:spLocks noGrp="1"/>
          </p:cNvSpPr>
          <p:nvPr>
            <p:ph idx="1"/>
          </p:nvPr>
        </p:nvSpPr>
        <p:spPr>
          <a:xfrm>
            <a:off x="149577" y="1170868"/>
            <a:ext cx="6883401" cy="4936421"/>
          </a:xfrm>
        </p:spPr>
        <p:txBody>
          <a:bodyPr>
            <a:normAutofit/>
          </a:bodyPr>
          <a:lstStyle/>
          <a:p>
            <a:pPr>
              <a:lnSpc>
                <a:spcPct val="150000"/>
              </a:lnSpc>
            </a:pPr>
            <a:r>
              <a:rPr lang="en-US" sz="2000" dirty="0" err="1">
                <a:solidFill>
                  <a:schemeClr val="tx2"/>
                </a:solidFill>
              </a:rPr>
              <a:t>Ranulas</a:t>
            </a:r>
            <a:r>
              <a:rPr lang="en-US" sz="2000" dirty="0">
                <a:solidFill>
                  <a:schemeClr val="tx2"/>
                </a:solidFill>
              </a:rPr>
              <a:t> represent </a:t>
            </a:r>
            <a:r>
              <a:rPr lang="en-US" sz="2000" b="1" dirty="0">
                <a:solidFill>
                  <a:schemeClr val="tx2"/>
                </a:solidFill>
              </a:rPr>
              <a:t>cystic lesions </a:t>
            </a:r>
            <a:r>
              <a:rPr lang="en-US" sz="2000" dirty="0">
                <a:solidFill>
                  <a:schemeClr val="tx2"/>
                </a:solidFill>
              </a:rPr>
              <a:t>of the </a:t>
            </a:r>
            <a:r>
              <a:rPr lang="en-US" sz="2000" b="1" dirty="0">
                <a:solidFill>
                  <a:srgbClr val="FF0000"/>
                </a:solidFill>
              </a:rPr>
              <a:t>floor of the mouth</a:t>
            </a:r>
            <a:r>
              <a:rPr lang="en-US" sz="2000" dirty="0">
                <a:solidFill>
                  <a:schemeClr val="tx2"/>
                </a:solidFill>
              </a:rPr>
              <a:t>, usually occurring </a:t>
            </a:r>
            <a:r>
              <a:rPr lang="en-US" sz="2000" b="1" dirty="0">
                <a:solidFill>
                  <a:srgbClr val="0070C0"/>
                </a:solidFill>
              </a:rPr>
              <a:t>secondary to obstruction of the sublingual duct</a:t>
            </a:r>
            <a:r>
              <a:rPr lang="en-US" sz="2000" dirty="0">
                <a:solidFill>
                  <a:schemeClr val="tx2"/>
                </a:solidFill>
              </a:rPr>
              <a:t>. Therefore these are also called sublingual gland mucocele or mucous retention cyst.▪</a:t>
            </a:r>
          </a:p>
          <a:p>
            <a:pPr>
              <a:lnSpc>
                <a:spcPct val="150000"/>
              </a:lnSpc>
            </a:pPr>
            <a:endParaRPr lang="en-US" sz="2000" dirty="0">
              <a:solidFill>
                <a:schemeClr val="tx2"/>
              </a:solidFill>
            </a:endParaRPr>
          </a:p>
          <a:p>
            <a:pPr>
              <a:lnSpc>
                <a:spcPct val="150000"/>
              </a:lnSpc>
            </a:pPr>
            <a:r>
              <a:rPr lang="en-US" sz="2000" dirty="0">
                <a:solidFill>
                  <a:schemeClr val="tx2"/>
                </a:solidFill>
              </a:rPr>
              <a:t>A </a:t>
            </a:r>
            <a:r>
              <a:rPr lang="en-US" sz="2000" dirty="0" err="1">
                <a:solidFill>
                  <a:schemeClr val="tx2"/>
                </a:solidFill>
              </a:rPr>
              <a:t>ranula</a:t>
            </a:r>
            <a:r>
              <a:rPr lang="en-US" sz="2000" dirty="0">
                <a:solidFill>
                  <a:schemeClr val="tx2"/>
                </a:solidFill>
              </a:rPr>
              <a:t> is a mucus extravasation cyst involving a sublingual gland and is a type of </a:t>
            </a:r>
            <a:r>
              <a:rPr lang="en-US" sz="2000" dirty="0" err="1">
                <a:solidFill>
                  <a:schemeClr val="tx2"/>
                </a:solidFill>
              </a:rPr>
              <a:t>mucocele</a:t>
            </a:r>
            <a:r>
              <a:rPr lang="en-US" sz="2000" dirty="0">
                <a:solidFill>
                  <a:schemeClr val="tx2"/>
                </a:solidFill>
              </a:rPr>
              <a:t> found on the floor of the mouth.</a:t>
            </a:r>
          </a:p>
        </p:txBody>
      </p:sp>
      <p:pic>
        <p:nvPicPr>
          <p:cNvPr id="4" name="Picture 3">
            <a:extLst>
              <a:ext uri="{FF2B5EF4-FFF2-40B4-BE49-F238E27FC236}">
                <a16:creationId xmlns:a16="http://schemas.microsoft.com/office/drawing/2014/main" id="{97B2B1FE-BCDB-4D05-97C9-07F8D5C013E7}"/>
              </a:ext>
            </a:extLst>
          </p:cNvPr>
          <p:cNvPicPr>
            <a:picLocks noChangeAspect="1"/>
          </p:cNvPicPr>
          <p:nvPr/>
        </p:nvPicPr>
        <p:blipFill>
          <a:blip r:embed="rId2"/>
          <a:stretch>
            <a:fillRect/>
          </a:stretch>
        </p:blipFill>
        <p:spPr>
          <a:xfrm>
            <a:off x="7123289" y="680065"/>
            <a:ext cx="4580467" cy="5827273"/>
          </a:xfrm>
          <a:prstGeom prst="rect">
            <a:avLst/>
          </a:prstGeom>
        </p:spPr>
      </p:pic>
    </p:spTree>
    <p:extLst>
      <p:ext uri="{BB962C8B-B14F-4D97-AF65-F5344CB8AC3E}">
        <p14:creationId xmlns:p14="http://schemas.microsoft.com/office/powerpoint/2010/main" val="1405127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A45F7-669D-4D9B-BAFE-C495E52AB4D1}"/>
              </a:ext>
            </a:extLst>
          </p:cNvPr>
          <p:cNvSpPr>
            <a:spLocks noGrp="1"/>
          </p:cNvSpPr>
          <p:nvPr>
            <p:ph type="title"/>
          </p:nvPr>
        </p:nvSpPr>
        <p:spPr>
          <a:xfrm>
            <a:off x="589560" y="856180"/>
            <a:ext cx="4560584" cy="1128068"/>
          </a:xfrm>
        </p:spPr>
        <p:txBody>
          <a:bodyPr anchor="ctr">
            <a:normAutofit/>
          </a:bodyPr>
          <a:lstStyle/>
          <a:p>
            <a:r>
              <a:rPr lang="en-US" sz="4000" b="1" i="1"/>
              <a:t>Ranula</a:t>
            </a:r>
          </a:p>
        </p:txBody>
      </p:sp>
      <p:sp>
        <p:nvSpPr>
          <p:cNvPr id="3" name="Content Placeholder 2">
            <a:extLst>
              <a:ext uri="{FF2B5EF4-FFF2-40B4-BE49-F238E27FC236}">
                <a16:creationId xmlns:a16="http://schemas.microsoft.com/office/drawing/2014/main" id="{48371CC9-E231-47C7-B280-2F6267187CAE}"/>
              </a:ext>
            </a:extLst>
          </p:cNvPr>
          <p:cNvSpPr>
            <a:spLocks noGrp="1"/>
          </p:cNvSpPr>
          <p:nvPr>
            <p:ph idx="1"/>
          </p:nvPr>
        </p:nvSpPr>
        <p:spPr>
          <a:xfrm>
            <a:off x="150044" y="1845763"/>
            <a:ext cx="5567710" cy="4566054"/>
          </a:xfrm>
        </p:spPr>
        <p:txBody>
          <a:bodyPr anchor="ctr">
            <a:normAutofit/>
          </a:bodyPr>
          <a:lstStyle/>
          <a:p>
            <a:pPr>
              <a:lnSpc>
                <a:spcPct val="150000"/>
              </a:lnSpc>
            </a:pPr>
            <a:r>
              <a:rPr lang="en-US" sz="1700" b="1" dirty="0"/>
              <a:t>Ranulas are divided into 2 types:</a:t>
            </a:r>
          </a:p>
          <a:p>
            <a:pPr>
              <a:lnSpc>
                <a:spcPct val="150000"/>
              </a:lnSpc>
              <a:buAutoNum type="arabicPeriod"/>
            </a:pPr>
            <a:r>
              <a:rPr lang="en-US" sz="1700" b="1" dirty="0">
                <a:solidFill>
                  <a:srgbClr val="FF0000"/>
                </a:solidFill>
              </a:rPr>
              <a:t>Oral ranulas </a:t>
            </a:r>
            <a:r>
              <a:rPr lang="en-US" sz="1700" dirty="0"/>
              <a:t>are secondary to mucus extravasation of sublingual or submandibular that pools superior to the mylohyoid muscle</a:t>
            </a:r>
          </a:p>
          <a:p>
            <a:pPr>
              <a:lnSpc>
                <a:spcPct val="150000"/>
              </a:lnSpc>
              <a:buAutoNum type="arabicPeriod"/>
            </a:pPr>
            <a:r>
              <a:rPr lang="en-US" sz="1700" b="1" dirty="0">
                <a:solidFill>
                  <a:srgbClr val="FF0000"/>
                </a:solidFill>
              </a:rPr>
              <a:t>Cervical(plunging) ranulas </a:t>
            </a:r>
            <a:r>
              <a:rPr lang="en-US" sz="1700" dirty="0"/>
              <a:t>are associated with mucus extravasation from the sublingual gland into the neck through the mylohyoid muscle, they extend into the fascial tissue planes and cause a diffuse swelling of the lateral or submental region of the neck. </a:t>
            </a:r>
          </a:p>
        </p:txBody>
      </p:sp>
      <p:pic>
        <p:nvPicPr>
          <p:cNvPr id="4" name="Picture 4">
            <a:extLst>
              <a:ext uri="{FF2B5EF4-FFF2-40B4-BE49-F238E27FC236}">
                <a16:creationId xmlns:a16="http://schemas.microsoft.com/office/drawing/2014/main" id="{27FAE74D-311C-7841-AE1A-A3FC95DDA6A1}"/>
              </a:ext>
            </a:extLst>
          </p:cNvPr>
          <p:cNvPicPr>
            <a:picLocks noChangeAspect="1"/>
          </p:cNvPicPr>
          <p:nvPr/>
        </p:nvPicPr>
        <p:blipFill rotWithShape="1">
          <a:blip r:embed="rId2">
            <a:extLst>
              <a:ext uri="{28A0092B-C50C-407E-A947-70E740481C1C}">
                <a14:useLocalDpi xmlns:a14="http://schemas.microsoft.com/office/drawing/2010/main" val="0"/>
              </a:ext>
            </a:extLst>
          </a:blip>
          <a:srcRect l="1593" r="10725" b="3"/>
          <a:stretch/>
        </p:blipFill>
        <p:spPr>
          <a:xfrm>
            <a:off x="5977788" y="799352"/>
            <a:ext cx="5425410" cy="5259296"/>
          </a:xfrm>
          <a:prstGeom prst="rect">
            <a:avLst/>
          </a:prstGeom>
        </p:spPr>
      </p:pic>
    </p:spTree>
    <p:extLst>
      <p:ext uri="{BB962C8B-B14F-4D97-AF65-F5344CB8AC3E}">
        <p14:creationId xmlns:p14="http://schemas.microsoft.com/office/powerpoint/2010/main" val="2654359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5274-2877-4411-A9AD-0943290B9358}"/>
              </a:ext>
            </a:extLst>
          </p:cNvPr>
          <p:cNvSpPr>
            <a:spLocks noGrp="1"/>
          </p:cNvSpPr>
          <p:nvPr>
            <p:ph type="title"/>
          </p:nvPr>
        </p:nvSpPr>
        <p:spPr>
          <a:xfrm>
            <a:off x="81845" y="116769"/>
            <a:ext cx="10515600" cy="831497"/>
          </a:xfrm>
        </p:spPr>
        <p:txBody>
          <a:bodyPr/>
          <a:lstStyle/>
          <a:p>
            <a:r>
              <a:rPr lang="en-US" b="1" i="1" dirty="0">
                <a:solidFill>
                  <a:schemeClr val="tx2"/>
                </a:solidFill>
              </a:rPr>
              <a:t>Clinical features</a:t>
            </a:r>
          </a:p>
        </p:txBody>
      </p:sp>
      <p:sp>
        <p:nvSpPr>
          <p:cNvPr id="3" name="Content Placeholder 2">
            <a:extLst>
              <a:ext uri="{FF2B5EF4-FFF2-40B4-BE49-F238E27FC236}">
                <a16:creationId xmlns:a16="http://schemas.microsoft.com/office/drawing/2014/main" id="{48280202-D9F0-433C-8D53-B443DB6216CA}"/>
              </a:ext>
            </a:extLst>
          </p:cNvPr>
          <p:cNvSpPr>
            <a:spLocks noGrp="1"/>
          </p:cNvSpPr>
          <p:nvPr>
            <p:ph idx="1"/>
          </p:nvPr>
        </p:nvSpPr>
        <p:spPr>
          <a:xfrm>
            <a:off x="273756" y="1038577"/>
            <a:ext cx="11003844" cy="5702653"/>
          </a:xfrm>
        </p:spPr>
        <p:txBody>
          <a:bodyPr>
            <a:normAutofit/>
          </a:bodyPr>
          <a:lstStyle/>
          <a:p>
            <a:pPr marL="0" indent="0">
              <a:lnSpc>
                <a:spcPct val="150000"/>
              </a:lnSpc>
              <a:buNone/>
            </a:pPr>
            <a:r>
              <a:rPr lang="en-US" dirty="0">
                <a:solidFill>
                  <a:schemeClr val="tx2"/>
                </a:solidFill>
              </a:rPr>
              <a:t>Clinical features </a:t>
            </a:r>
          </a:p>
          <a:p>
            <a:pPr>
              <a:lnSpc>
                <a:spcPct val="150000"/>
              </a:lnSpc>
            </a:pPr>
            <a:r>
              <a:rPr lang="en-US" dirty="0">
                <a:solidFill>
                  <a:schemeClr val="tx2"/>
                </a:solidFill>
              </a:rPr>
              <a:t>plunging ranula  </a:t>
            </a:r>
          </a:p>
          <a:p>
            <a:pPr marL="514350" indent="-514350">
              <a:lnSpc>
                <a:spcPct val="150000"/>
              </a:lnSpc>
              <a:buFont typeface="+mj-lt"/>
              <a:buAutoNum type="arabicPeriod"/>
            </a:pPr>
            <a:r>
              <a:rPr lang="en-US" dirty="0">
                <a:solidFill>
                  <a:schemeClr val="tx2"/>
                </a:solidFill>
              </a:rPr>
              <a:t>Asymptomatic .</a:t>
            </a:r>
          </a:p>
          <a:p>
            <a:pPr marL="514350" indent="-514350">
              <a:lnSpc>
                <a:spcPct val="150000"/>
              </a:lnSpc>
              <a:buFont typeface="+mj-lt"/>
              <a:buAutoNum type="arabicPeriod"/>
            </a:pPr>
            <a:r>
              <a:rPr lang="en-US" dirty="0">
                <a:solidFill>
                  <a:schemeClr val="tx2"/>
                </a:solidFill>
              </a:rPr>
              <a:t>Continuously enlarging mass that may fluctuate in size</a:t>
            </a:r>
          </a:p>
          <a:p>
            <a:pPr marL="514350" indent="-514350">
              <a:lnSpc>
                <a:spcPct val="150000"/>
              </a:lnSpc>
              <a:buFont typeface="+mj-lt"/>
              <a:buAutoNum type="arabicPeriod"/>
            </a:pPr>
            <a:r>
              <a:rPr lang="en-US" dirty="0">
                <a:solidFill>
                  <a:schemeClr val="tx2"/>
                </a:solidFill>
              </a:rPr>
              <a:t> Overlying skin is usually intact.</a:t>
            </a:r>
          </a:p>
          <a:p>
            <a:pPr marL="514350" indent="-514350">
              <a:lnSpc>
                <a:spcPct val="150000"/>
              </a:lnSpc>
              <a:buFont typeface="+mj-lt"/>
              <a:buAutoNum type="arabicPeriod"/>
            </a:pPr>
            <a:r>
              <a:rPr lang="en-US" dirty="0">
                <a:solidFill>
                  <a:schemeClr val="tx2"/>
                </a:solidFill>
              </a:rPr>
              <a:t>Fluctuant.</a:t>
            </a:r>
          </a:p>
          <a:p>
            <a:pPr marL="514350" indent="-514350">
              <a:lnSpc>
                <a:spcPct val="150000"/>
              </a:lnSpc>
              <a:buFont typeface="+mj-lt"/>
              <a:buAutoNum type="arabicPeriod"/>
            </a:pPr>
            <a:r>
              <a:rPr lang="en-US" dirty="0">
                <a:solidFill>
                  <a:schemeClr val="tx2"/>
                </a:solidFill>
              </a:rPr>
              <a:t> Freely movable.</a:t>
            </a:r>
          </a:p>
          <a:p>
            <a:pPr marL="514350" indent="-514350">
              <a:lnSpc>
                <a:spcPct val="150000"/>
              </a:lnSpc>
              <a:buFont typeface="+mj-lt"/>
              <a:buAutoNum type="arabicPeriod"/>
            </a:pPr>
            <a:r>
              <a:rPr lang="en-US" dirty="0">
                <a:solidFill>
                  <a:schemeClr val="tx2"/>
                </a:solidFill>
              </a:rPr>
              <a:t> Non-tender.</a:t>
            </a:r>
          </a:p>
        </p:txBody>
      </p:sp>
    </p:spTree>
    <p:extLst>
      <p:ext uri="{BB962C8B-B14F-4D97-AF65-F5344CB8AC3E}">
        <p14:creationId xmlns:p14="http://schemas.microsoft.com/office/powerpoint/2010/main" val="396783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32B2A-5367-407F-9350-00B92D75E47F}"/>
              </a:ext>
            </a:extLst>
          </p:cNvPr>
          <p:cNvSpPr>
            <a:spLocks noGrp="1"/>
          </p:cNvSpPr>
          <p:nvPr>
            <p:ph type="title"/>
          </p:nvPr>
        </p:nvSpPr>
        <p:spPr>
          <a:xfrm>
            <a:off x="567267" y="726371"/>
            <a:ext cx="10515600" cy="763764"/>
          </a:xfrm>
        </p:spPr>
        <p:txBody>
          <a:bodyPr/>
          <a:lstStyle/>
          <a:p>
            <a:r>
              <a:rPr lang="en-US" b="1" i="1" dirty="0">
                <a:solidFill>
                  <a:schemeClr val="tx2"/>
                </a:solidFill>
              </a:rPr>
              <a:t>Investigations</a:t>
            </a:r>
          </a:p>
        </p:txBody>
      </p:sp>
      <p:sp>
        <p:nvSpPr>
          <p:cNvPr id="3" name="Content Placeholder 2">
            <a:extLst>
              <a:ext uri="{FF2B5EF4-FFF2-40B4-BE49-F238E27FC236}">
                <a16:creationId xmlns:a16="http://schemas.microsoft.com/office/drawing/2014/main" id="{76292F14-2D40-4B70-A0F9-C9598CC7F90C}"/>
              </a:ext>
            </a:extLst>
          </p:cNvPr>
          <p:cNvSpPr>
            <a:spLocks noGrp="1"/>
          </p:cNvSpPr>
          <p:nvPr>
            <p:ph idx="1"/>
          </p:nvPr>
        </p:nvSpPr>
        <p:spPr>
          <a:xfrm>
            <a:off x="567267" y="1961092"/>
            <a:ext cx="10515600" cy="4351338"/>
          </a:xfrm>
        </p:spPr>
        <p:txBody>
          <a:bodyPr/>
          <a:lstStyle/>
          <a:p>
            <a:r>
              <a:rPr lang="en-US" dirty="0">
                <a:solidFill>
                  <a:schemeClr val="tx2"/>
                </a:solidFill>
              </a:rPr>
              <a:t>The diagnosis is usually made based on the physical examination, but you can order the following imaging </a:t>
            </a:r>
          </a:p>
          <a:p>
            <a:pPr marL="0" indent="0">
              <a:buNone/>
            </a:pPr>
            <a:r>
              <a:rPr lang="en-US" dirty="0">
                <a:solidFill>
                  <a:schemeClr val="tx2"/>
                </a:solidFill>
              </a:rPr>
              <a:t>  </a:t>
            </a:r>
            <a:r>
              <a:rPr lang="en-US" b="1" dirty="0">
                <a:solidFill>
                  <a:schemeClr val="tx2"/>
                </a:solidFill>
              </a:rPr>
              <a:t>(1)</a:t>
            </a:r>
            <a:r>
              <a:rPr lang="en-US" dirty="0">
                <a:solidFill>
                  <a:schemeClr val="tx2"/>
                </a:solidFill>
              </a:rPr>
              <a:t> CT-scan </a:t>
            </a:r>
          </a:p>
          <a:p>
            <a:pPr marL="0" indent="0">
              <a:buNone/>
            </a:pPr>
            <a:r>
              <a:rPr lang="en-US" dirty="0">
                <a:solidFill>
                  <a:schemeClr val="tx2"/>
                </a:solidFill>
              </a:rPr>
              <a:t> </a:t>
            </a:r>
            <a:r>
              <a:rPr lang="en-US" b="1" dirty="0">
                <a:solidFill>
                  <a:schemeClr val="tx2"/>
                </a:solidFill>
              </a:rPr>
              <a:t> (2) </a:t>
            </a:r>
            <a:r>
              <a:rPr lang="en-US" dirty="0">
                <a:solidFill>
                  <a:schemeClr val="tx2"/>
                </a:solidFill>
              </a:rPr>
              <a:t>Ultrasound of the neck </a:t>
            </a:r>
          </a:p>
          <a:p>
            <a:pPr marL="0" indent="0">
              <a:buNone/>
            </a:pPr>
            <a:r>
              <a:rPr lang="en-US" dirty="0">
                <a:solidFill>
                  <a:schemeClr val="tx2"/>
                </a:solidFill>
              </a:rPr>
              <a:t> </a:t>
            </a:r>
            <a:r>
              <a:rPr lang="en-US" b="1" dirty="0">
                <a:solidFill>
                  <a:schemeClr val="tx2"/>
                </a:solidFill>
              </a:rPr>
              <a:t> (3) </a:t>
            </a:r>
            <a:r>
              <a:rPr lang="en-US" dirty="0">
                <a:solidFill>
                  <a:schemeClr val="tx2"/>
                </a:solidFill>
              </a:rPr>
              <a:t>MRI </a:t>
            </a:r>
          </a:p>
          <a:p>
            <a:pPr marL="0" indent="0">
              <a:buNone/>
            </a:pPr>
            <a:endParaRPr lang="en-US" dirty="0">
              <a:solidFill>
                <a:schemeClr val="tx2"/>
              </a:solidFill>
            </a:endParaRPr>
          </a:p>
          <a:p>
            <a:r>
              <a:rPr lang="en-US" dirty="0">
                <a:solidFill>
                  <a:schemeClr val="tx2"/>
                </a:solidFill>
              </a:rPr>
              <a:t>note: imagine tests can sometime be ordered even after making the diagnosis in order to determine the extent of swelling and also to distinguish whether the symptoms are caused by the ranula or   due to other causes.</a:t>
            </a:r>
          </a:p>
        </p:txBody>
      </p:sp>
    </p:spTree>
    <p:extLst>
      <p:ext uri="{BB962C8B-B14F-4D97-AF65-F5344CB8AC3E}">
        <p14:creationId xmlns:p14="http://schemas.microsoft.com/office/powerpoint/2010/main" val="1199639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BB427-059E-41BC-A365-AF805D2FE4DD}"/>
              </a:ext>
            </a:extLst>
          </p:cNvPr>
          <p:cNvSpPr>
            <a:spLocks noGrp="1"/>
          </p:cNvSpPr>
          <p:nvPr>
            <p:ph type="title"/>
          </p:nvPr>
        </p:nvSpPr>
        <p:spPr>
          <a:xfrm>
            <a:off x="104422" y="139348"/>
            <a:ext cx="10515600" cy="786342"/>
          </a:xfrm>
        </p:spPr>
        <p:txBody>
          <a:bodyPr/>
          <a:lstStyle/>
          <a:p>
            <a:r>
              <a:rPr lang="en-US" b="1" i="1" dirty="0">
                <a:solidFill>
                  <a:schemeClr val="tx2"/>
                </a:solidFill>
              </a:rPr>
              <a:t>Treatment </a:t>
            </a:r>
          </a:p>
        </p:txBody>
      </p:sp>
      <p:sp>
        <p:nvSpPr>
          <p:cNvPr id="3" name="Content Placeholder 2">
            <a:extLst>
              <a:ext uri="{FF2B5EF4-FFF2-40B4-BE49-F238E27FC236}">
                <a16:creationId xmlns:a16="http://schemas.microsoft.com/office/drawing/2014/main" id="{F81D899A-7084-4D85-A7C6-1BEB2FD70374}"/>
              </a:ext>
            </a:extLst>
          </p:cNvPr>
          <p:cNvSpPr>
            <a:spLocks noGrp="1"/>
          </p:cNvSpPr>
          <p:nvPr>
            <p:ph idx="1"/>
          </p:nvPr>
        </p:nvSpPr>
        <p:spPr>
          <a:xfrm>
            <a:off x="375355" y="1038579"/>
            <a:ext cx="11139312" cy="5680073"/>
          </a:xfrm>
        </p:spPr>
        <p:txBody>
          <a:bodyPr>
            <a:normAutofit/>
          </a:bodyPr>
          <a:lstStyle/>
          <a:p>
            <a:r>
              <a:rPr lang="en-US" dirty="0">
                <a:solidFill>
                  <a:schemeClr val="tx2"/>
                </a:solidFill>
              </a:rPr>
              <a:t>A small ranula that causes no symptoms may not require treatment and, in some cases, it may resolve on its own. But is treatment is necessary for enlarged ranulas especially these that can difficulty in speaking , swelling ,etc.</a:t>
            </a:r>
          </a:p>
          <a:p>
            <a:pPr marL="0" indent="0">
              <a:buNone/>
            </a:pPr>
            <a:endParaRPr lang="en-US" dirty="0">
              <a:solidFill>
                <a:schemeClr val="tx2"/>
              </a:solidFill>
            </a:endParaRPr>
          </a:p>
          <a:p>
            <a:r>
              <a:rPr lang="en-US" dirty="0">
                <a:solidFill>
                  <a:schemeClr val="tx2"/>
                </a:solidFill>
              </a:rPr>
              <a:t>The treatment can be either medical therapy or surgical therapy.</a:t>
            </a:r>
          </a:p>
          <a:p>
            <a:pPr marL="0" indent="0">
              <a:buNone/>
            </a:pPr>
            <a:endParaRPr lang="en-US" dirty="0">
              <a:solidFill>
                <a:schemeClr val="tx2"/>
              </a:solidFill>
            </a:endParaRPr>
          </a:p>
          <a:p>
            <a:r>
              <a:rPr lang="en-US" dirty="0">
                <a:solidFill>
                  <a:schemeClr val="tx2"/>
                </a:solidFill>
              </a:rPr>
              <a:t>Medical  therapy includes sclerotherapy which decreases the size of the swelling.</a:t>
            </a:r>
          </a:p>
          <a:p>
            <a:pPr marL="0" indent="0">
              <a:buNone/>
            </a:pPr>
            <a:endParaRPr lang="en-US" dirty="0">
              <a:solidFill>
                <a:schemeClr val="tx2"/>
              </a:solidFill>
            </a:endParaRPr>
          </a:p>
          <a:p>
            <a:r>
              <a:rPr lang="en-US" dirty="0">
                <a:solidFill>
                  <a:schemeClr val="tx2"/>
                </a:solidFill>
              </a:rPr>
              <a:t>surgical therapy and that includes two approaches. Trans oral and </a:t>
            </a:r>
            <a:r>
              <a:rPr lang="en-US" dirty="0" err="1">
                <a:solidFill>
                  <a:schemeClr val="tx2"/>
                </a:solidFill>
              </a:rPr>
              <a:t>transcervical</a:t>
            </a:r>
            <a:r>
              <a:rPr lang="en-US" dirty="0">
                <a:solidFill>
                  <a:schemeClr val="tx2"/>
                </a:solidFill>
              </a:rPr>
              <a:t> .</a:t>
            </a:r>
          </a:p>
        </p:txBody>
      </p:sp>
    </p:spTree>
    <p:extLst>
      <p:ext uri="{BB962C8B-B14F-4D97-AF65-F5344CB8AC3E}">
        <p14:creationId xmlns:p14="http://schemas.microsoft.com/office/powerpoint/2010/main" val="3587221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2182626" y="496082"/>
            <a:ext cx="6928876" cy="3396601"/>
          </a:xfrm>
        </p:spPr>
        <p:txBody>
          <a:bodyPr vert="horz" lIns="91440" tIns="45720" rIns="91440" bIns="45720" rtlCol="0" anchor="ctr">
            <a:noAutofit/>
          </a:bodyPr>
          <a:lstStyle/>
          <a:p>
            <a:pPr algn="ctr"/>
            <a:r>
              <a:rPr lang="en-US" sz="6600" b="1" i="1" dirty="0">
                <a:solidFill>
                  <a:schemeClr val="tx2"/>
                </a:solidFill>
              </a:rPr>
              <a:t>Dermoid cyst in the head and neck </a:t>
            </a:r>
            <a:endParaRPr lang="en-US" sz="6600" b="1" i="1" kern="1200" dirty="0">
              <a:solidFill>
                <a:schemeClr val="tx2"/>
              </a:solidFill>
              <a:latin typeface="+mj-lt"/>
              <a:ea typeface="+mj-ea"/>
              <a:cs typeface="+mj-cs"/>
            </a:endParaRPr>
          </a:p>
        </p:txBody>
      </p:sp>
      <p:pic>
        <p:nvPicPr>
          <p:cNvPr id="3" name="Content Placeholder 3">
            <a:extLst>
              <a:ext uri="{FF2B5EF4-FFF2-40B4-BE49-F238E27FC236}">
                <a16:creationId xmlns:a16="http://schemas.microsoft.com/office/drawing/2014/main" id="{08D2EC5F-5FB0-52D4-5FBA-581E363C57A5}"/>
              </a:ext>
            </a:extLst>
          </p:cNvPr>
          <p:cNvPicPr>
            <a:picLocks noGrp="1" noChangeAspect="1"/>
          </p:cNvPicPr>
          <p:nvPr>
            <p:ph idx="1"/>
          </p:nvPr>
        </p:nvPicPr>
        <p:blipFill rotWithShape="1">
          <a:blip r:embed="rId2"/>
          <a:stretch/>
        </p:blipFill>
        <p:spPr>
          <a:xfrm>
            <a:off x="2798285" y="3616225"/>
            <a:ext cx="5938644" cy="3241775"/>
          </a:xfrm>
          <a:prstGeom prst="rect">
            <a:avLst/>
          </a:prstGeom>
        </p:spPr>
      </p:pic>
    </p:spTree>
    <p:extLst>
      <p:ext uri="{BB962C8B-B14F-4D97-AF65-F5344CB8AC3E}">
        <p14:creationId xmlns:p14="http://schemas.microsoft.com/office/powerpoint/2010/main" val="109225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16C5-1BA9-4899-93FD-28F9A0AAF73A}"/>
              </a:ext>
            </a:extLst>
          </p:cNvPr>
          <p:cNvSpPr>
            <a:spLocks noGrp="1"/>
          </p:cNvSpPr>
          <p:nvPr>
            <p:ph type="title"/>
          </p:nvPr>
        </p:nvSpPr>
        <p:spPr>
          <a:xfrm>
            <a:off x="115711" y="116769"/>
            <a:ext cx="10515600" cy="831497"/>
          </a:xfrm>
        </p:spPr>
        <p:txBody>
          <a:bodyPr/>
          <a:lstStyle/>
          <a:p>
            <a:r>
              <a:rPr lang="en-US" b="1" i="1" dirty="0">
                <a:solidFill>
                  <a:schemeClr val="tx2"/>
                </a:solidFill>
              </a:rPr>
              <a:t>Dermoid cyst </a:t>
            </a:r>
          </a:p>
        </p:txBody>
      </p:sp>
      <p:sp>
        <p:nvSpPr>
          <p:cNvPr id="3" name="Content Placeholder 2">
            <a:extLst>
              <a:ext uri="{FF2B5EF4-FFF2-40B4-BE49-F238E27FC236}">
                <a16:creationId xmlns:a16="http://schemas.microsoft.com/office/drawing/2014/main" id="{53200DEB-787B-4F21-8372-AA9BEF980C1D}"/>
              </a:ext>
            </a:extLst>
          </p:cNvPr>
          <p:cNvSpPr>
            <a:spLocks noGrp="1"/>
          </p:cNvSpPr>
          <p:nvPr>
            <p:ph idx="1"/>
          </p:nvPr>
        </p:nvSpPr>
        <p:spPr>
          <a:xfrm>
            <a:off x="239888" y="1117600"/>
            <a:ext cx="11116733" cy="5533320"/>
          </a:xfrm>
        </p:spPr>
        <p:txBody>
          <a:bodyPr>
            <a:normAutofit/>
          </a:bodyPr>
          <a:lstStyle/>
          <a:p>
            <a:r>
              <a:rPr lang="en-US" dirty="0">
                <a:solidFill>
                  <a:schemeClr val="tx2"/>
                </a:solidFill>
              </a:rPr>
              <a:t> Dermoid cysts are </a:t>
            </a:r>
            <a:r>
              <a:rPr lang="en-US" b="1" dirty="0">
                <a:solidFill>
                  <a:srgbClr val="FF0000"/>
                </a:solidFill>
                <a:effectLst>
                  <a:outerShdw blurRad="38100" dist="38100" dir="2700000" algn="tl">
                    <a:srgbClr val="000000">
                      <a:alpha val="43137"/>
                    </a:srgbClr>
                  </a:outerShdw>
                </a:effectLst>
              </a:rPr>
              <a:t>saclike growth </a:t>
            </a:r>
            <a:r>
              <a:rPr lang="en-US" dirty="0">
                <a:solidFill>
                  <a:schemeClr val="tx2"/>
                </a:solidFill>
              </a:rPr>
              <a:t>may occur anywhere in the body, with 7% presenting as head-and-neck lesions, most commonly </a:t>
            </a:r>
            <a:r>
              <a:rPr lang="en-US" b="1" dirty="0">
                <a:solidFill>
                  <a:schemeClr val="tx2"/>
                </a:solidFill>
              </a:rPr>
              <a:t>lateral to the eyebrow</a:t>
            </a:r>
            <a:r>
              <a:rPr lang="en-US" dirty="0">
                <a:solidFill>
                  <a:schemeClr val="tx2"/>
                </a:solidFill>
              </a:rPr>
              <a:t>, and may also contain </a:t>
            </a:r>
            <a:r>
              <a:rPr lang="en-US" dirty="0">
                <a:solidFill>
                  <a:schemeClr val="tx1"/>
                </a:solidFill>
              </a:rPr>
              <a:t>fluid</a:t>
            </a:r>
            <a:r>
              <a:rPr lang="en-US" dirty="0">
                <a:solidFill>
                  <a:schemeClr val="tx2"/>
                </a:solidFill>
              </a:rPr>
              <a:t>.</a:t>
            </a:r>
          </a:p>
          <a:p>
            <a:endParaRPr lang="en-US" dirty="0">
              <a:solidFill>
                <a:schemeClr val="tx2"/>
              </a:solidFill>
            </a:endParaRPr>
          </a:p>
          <a:p>
            <a:r>
              <a:rPr lang="en-US" dirty="0">
                <a:solidFill>
                  <a:schemeClr val="tx2"/>
                </a:solidFill>
              </a:rPr>
              <a:t> Dermoid cysts occur when </a:t>
            </a:r>
            <a:r>
              <a:rPr lang="en-US" b="1" dirty="0">
                <a:solidFill>
                  <a:schemeClr val="tx2"/>
                </a:solidFill>
              </a:rPr>
              <a:t>skin</a:t>
            </a:r>
            <a:r>
              <a:rPr lang="en-US" dirty="0">
                <a:solidFill>
                  <a:schemeClr val="tx2"/>
                </a:solidFill>
              </a:rPr>
              <a:t> and </a:t>
            </a:r>
            <a:r>
              <a:rPr lang="en-US" b="1" dirty="0">
                <a:solidFill>
                  <a:schemeClr val="tx2"/>
                </a:solidFill>
              </a:rPr>
              <a:t>skin structures</a:t>
            </a:r>
            <a:r>
              <a:rPr lang="en-US" dirty="0">
                <a:solidFill>
                  <a:schemeClr val="tx2"/>
                </a:solidFill>
              </a:rPr>
              <a:t> become </a:t>
            </a:r>
            <a:r>
              <a:rPr lang="en-US" b="1" dirty="0">
                <a:solidFill>
                  <a:schemeClr val="tx2"/>
                </a:solidFill>
              </a:rPr>
              <a:t>trapped</a:t>
            </a:r>
            <a:r>
              <a:rPr lang="en-US" dirty="0">
                <a:solidFill>
                  <a:schemeClr val="tx2"/>
                </a:solidFill>
              </a:rPr>
              <a:t> during </a:t>
            </a:r>
            <a:r>
              <a:rPr lang="en-US" b="1" dirty="0">
                <a:solidFill>
                  <a:schemeClr val="tx2"/>
                </a:solidFill>
              </a:rPr>
              <a:t>fetal development </a:t>
            </a:r>
            <a:r>
              <a:rPr lang="en-US" dirty="0">
                <a:solidFill>
                  <a:schemeClr val="tx2"/>
                </a:solidFill>
              </a:rPr>
              <a:t>and they  are a result of the </a:t>
            </a:r>
            <a:r>
              <a:rPr lang="en-US" b="1" dirty="0">
                <a:solidFill>
                  <a:schemeClr val="tx2"/>
                </a:solidFill>
              </a:rPr>
              <a:t>sequestration of skin </a:t>
            </a:r>
            <a:r>
              <a:rPr lang="en-US" dirty="0">
                <a:solidFill>
                  <a:schemeClr val="tx2"/>
                </a:solidFill>
              </a:rPr>
              <a:t>along the lines of embryonic closure</a:t>
            </a:r>
          </a:p>
          <a:p>
            <a:endParaRPr lang="en-US" dirty="0">
              <a:solidFill>
                <a:schemeClr val="tx2"/>
              </a:solidFill>
            </a:endParaRPr>
          </a:p>
          <a:p>
            <a:r>
              <a:rPr lang="en-US" dirty="0">
                <a:solidFill>
                  <a:schemeClr val="tx2"/>
                </a:solidFill>
              </a:rPr>
              <a:t>Dermoid cysts are lined by the epithelium ,they contain </a:t>
            </a:r>
            <a:r>
              <a:rPr lang="en-US" b="1" dirty="0">
                <a:solidFill>
                  <a:srgbClr val="FF0000"/>
                </a:solidFill>
              </a:rPr>
              <a:t>skin appendages </a:t>
            </a:r>
            <a:r>
              <a:rPr lang="en-US" dirty="0">
                <a:solidFill>
                  <a:schemeClr val="tx2"/>
                </a:solidFill>
              </a:rPr>
              <a:t>such as </a:t>
            </a:r>
            <a:r>
              <a:rPr lang="en-US" b="1" dirty="0">
                <a:solidFill>
                  <a:schemeClr val="tx2"/>
                </a:solidFill>
              </a:rPr>
              <a:t>sebaceous glands </a:t>
            </a:r>
            <a:r>
              <a:rPr lang="en-US" dirty="0">
                <a:solidFill>
                  <a:schemeClr val="tx2"/>
                </a:solidFill>
              </a:rPr>
              <a:t>and </a:t>
            </a:r>
            <a:r>
              <a:rPr lang="en-US" b="1" dirty="0">
                <a:solidFill>
                  <a:schemeClr val="tx2"/>
                </a:solidFill>
              </a:rPr>
              <a:t>hair follicles </a:t>
            </a:r>
            <a:r>
              <a:rPr lang="en-US" dirty="0">
                <a:solidFill>
                  <a:schemeClr val="tx2"/>
                </a:solidFill>
              </a:rPr>
              <a:t>within the cyst wall.</a:t>
            </a:r>
          </a:p>
          <a:p>
            <a:endParaRPr lang="en-US" dirty="0">
              <a:solidFill>
                <a:schemeClr val="tx2"/>
              </a:solidFill>
            </a:endParaRPr>
          </a:p>
          <a:p>
            <a:r>
              <a:rPr lang="en-US" dirty="0">
                <a:solidFill>
                  <a:schemeClr val="tx2"/>
                </a:solidFill>
              </a:rPr>
              <a:t> Complex dermoid cysts contain </a:t>
            </a:r>
            <a:r>
              <a:rPr lang="en-US" b="1" dirty="0">
                <a:solidFill>
                  <a:srgbClr val="FF0000"/>
                </a:solidFill>
              </a:rPr>
              <a:t>mesodermal elements </a:t>
            </a:r>
            <a:r>
              <a:rPr lang="en-US" dirty="0">
                <a:solidFill>
                  <a:schemeClr val="tx2"/>
                </a:solidFill>
              </a:rPr>
              <a:t>like </a:t>
            </a:r>
            <a:r>
              <a:rPr lang="en-US" b="1" dirty="0">
                <a:solidFill>
                  <a:schemeClr val="tx2"/>
                </a:solidFill>
              </a:rPr>
              <a:t>cartilage</a:t>
            </a:r>
            <a:r>
              <a:rPr lang="en-US" dirty="0">
                <a:solidFill>
                  <a:schemeClr val="tx2"/>
                </a:solidFill>
              </a:rPr>
              <a:t>, </a:t>
            </a:r>
            <a:r>
              <a:rPr lang="en-US" b="1" dirty="0">
                <a:solidFill>
                  <a:schemeClr val="tx2"/>
                </a:solidFill>
              </a:rPr>
              <a:t>bone</a:t>
            </a:r>
            <a:r>
              <a:rPr lang="en-US" dirty="0">
                <a:solidFill>
                  <a:schemeClr val="tx2"/>
                </a:solidFill>
              </a:rPr>
              <a:t>, and </a:t>
            </a:r>
            <a:r>
              <a:rPr lang="en-US" b="1" dirty="0">
                <a:solidFill>
                  <a:schemeClr val="tx2"/>
                </a:solidFill>
              </a:rPr>
              <a:t>fat.</a:t>
            </a:r>
          </a:p>
          <a:p>
            <a:endParaRPr lang="en-US" dirty="0">
              <a:solidFill>
                <a:schemeClr val="tx2"/>
              </a:solidFill>
            </a:endParaRPr>
          </a:p>
          <a:p>
            <a:r>
              <a:rPr lang="en-US" dirty="0">
                <a:solidFill>
                  <a:schemeClr val="tx2"/>
                </a:solidFill>
              </a:rPr>
              <a:t> Dermoid cysts usually manifest during the second and third decades of life as slow-growing mass in the sub- mandibular or sublingual space.</a:t>
            </a:r>
          </a:p>
          <a:p>
            <a:endParaRPr lang="en-US" dirty="0">
              <a:solidFill>
                <a:schemeClr val="tx2"/>
              </a:solidFill>
            </a:endParaRPr>
          </a:p>
          <a:p>
            <a:r>
              <a:rPr lang="en-US" dirty="0">
                <a:solidFill>
                  <a:schemeClr val="tx2"/>
                </a:solidFill>
              </a:rPr>
              <a:t> Dermoid cysts are </a:t>
            </a:r>
            <a:r>
              <a:rPr lang="en-US" b="1" dirty="0">
                <a:solidFill>
                  <a:srgbClr val="FF0000"/>
                </a:solidFill>
                <a:effectLst>
                  <a:outerShdw blurRad="38100" dist="38100" dir="2700000" algn="tl">
                    <a:srgbClr val="000000">
                      <a:alpha val="43137"/>
                    </a:srgbClr>
                  </a:outerShdw>
                </a:effectLst>
              </a:rPr>
              <a:t>true </a:t>
            </a:r>
            <a:r>
              <a:rPr lang="en-US" b="1" dirty="0" err="1">
                <a:solidFill>
                  <a:srgbClr val="FF0000"/>
                </a:solidFill>
                <a:effectLst>
                  <a:outerShdw blurRad="38100" dist="38100" dir="2700000" algn="tl">
                    <a:srgbClr val="000000">
                      <a:alpha val="43137"/>
                    </a:srgbClr>
                  </a:outerShdw>
                </a:effectLst>
              </a:rPr>
              <a:t>hamartomas</a:t>
            </a:r>
            <a:r>
              <a:rPr lang="en-US" dirty="0">
                <a:solidFill>
                  <a:schemeClr val="tx2"/>
                </a:solidFill>
              </a:rPr>
              <a:t>.</a:t>
            </a:r>
          </a:p>
          <a:p>
            <a:endParaRPr lang="en-US" dirty="0">
              <a:solidFill>
                <a:schemeClr val="tx2"/>
              </a:solidFill>
            </a:endParaRPr>
          </a:p>
        </p:txBody>
      </p:sp>
    </p:spTree>
    <p:extLst>
      <p:ext uri="{BB962C8B-B14F-4D97-AF65-F5344CB8AC3E}">
        <p14:creationId xmlns:p14="http://schemas.microsoft.com/office/powerpoint/2010/main" val="1577847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3A450-6F21-45C1-A9D7-C24A6860827A}"/>
              </a:ext>
            </a:extLst>
          </p:cNvPr>
          <p:cNvSpPr>
            <a:spLocks noGrp="1"/>
          </p:cNvSpPr>
          <p:nvPr>
            <p:ph type="title"/>
          </p:nvPr>
        </p:nvSpPr>
        <p:spPr>
          <a:xfrm>
            <a:off x="1007355" y="203782"/>
            <a:ext cx="9404723" cy="811638"/>
          </a:xfrm>
        </p:spPr>
        <p:txBody>
          <a:bodyPr/>
          <a:lstStyle/>
          <a:p>
            <a:pPr algn="ctr"/>
            <a:r>
              <a:rPr lang="en-US" b="1" dirty="0">
                <a:solidFill>
                  <a:schemeClr val="tx2"/>
                </a:solidFill>
                <a:latin typeface="+mn-lt"/>
              </a:rPr>
              <a:t>THE TRIANGLES OF THE NECK</a:t>
            </a:r>
          </a:p>
        </p:txBody>
      </p:sp>
      <p:pic>
        <p:nvPicPr>
          <p:cNvPr id="4" name="Content Placeholder 3">
            <a:extLst>
              <a:ext uri="{FF2B5EF4-FFF2-40B4-BE49-F238E27FC236}">
                <a16:creationId xmlns:a16="http://schemas.microsoft.com/office/drawing/2014/main" id="{1554752F-E741-4759-8BDD-3EE35E4AFAF0}"/>
              </a:ext>
            </a:extLst>
          </p:cNvPr>
          <p:cNvPicPr>
            <a:picLocks noGrp="1" noChangeAspect="1"/>
          </p:cNvPicPr>
          <p:nvPr>
            <p:ph idx="1"/>
          </p:nvPr>
        </p:nvPicPr>
        <p:blipFill rotWithShape="1">
          <a:blip r:embed="rId2"/>
          <a:srcRect l="13924" t="2976" r="9433" b="3203"/>
          <a:stretch/>
        </p:blipFill>
        <p:spPr>
          <a:xfrm>
            <a:off x="1471276" y="1332089"/>
            <a:ext cx="8940802" cy="5074868"/>
          </a:xfrm>
          <a:prstGeom prst="rect">
            <a:avLst/>
          </a:prstGeom>
        </p:spPr>
      </p:pic>
    </p:spTree>
    <p:extLst>
      <p:ext uri="{BB962C8B-B14F-4D97-AF65-F5344CB8AC3E}">
        <p14:creationId xmlns:p14="http://schemas.microsoft.com/office/powerpoint/2010/main" val="2522876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8BF26-1527-4310-B043-20BBE0481E21}"/>
              </a:ext>
            </a:extLst>
          </p:cNvPr>
          <p:cNvSpPr>
            <a:spLocks noGrp="1"/>
          </p:cNvSpPr>
          <p:nvPr>
            <p:ph type="title"/>
          </p:nvPr>
        </p:nvSpPr>
        <p:spPr>
          <a:xfrm>
            <a:off x="838200" y="365126"/>
            <a:ext cx="10515600" cy="820208"/>
          </a:xfrm>
        </p:spPr>
        <p:txBody>
          <a:bodyPr/>
          <a:lstStyle/>
          <a:p>
            <a:r>
              <a:rPr lang="en-US" b="1" i="1" dirty="0">
                <a:solidFill>
                  <a:schemeClr val="tx2"/>
                </a:solidFill>
              </a:rPr>
              <a:t>Investigations</a:t>
            </a:r>
          </a:p>
        </p:txBody>
      </p:sp>
      <p:sp>
        <p:nvSpPr>
          <p:cNvPr id="3" name="Content Placeholder 2">
            <a:extLst>
              <a:ext uri="{FF2B5EF4-FFF2-40B4-BE49-F238E27FC236}">
                <a16:creationId xmlns:a16="http://schemas.microsoft.com/office/drawing/2014/main" id="{CD1A1825-F639-478B-8F60-EC09C26623FB}"/>
              </a:ext>
            </a:extLst>
          </p:cNvPr>
          <p:cNvSpPr>
            <a:spLocks noGrp="1"/>
          </p:cNvSpPr>
          <p:nvPr>
            <p:ph idx="1"/>
          </p:nvPr>
        </p:nvSpPr>
        <p:spPr>
          <a:xfrm>
            <a:off x="914400" y="1422400"/>
            <a:ext cx="10363200" cy="5070474"/>
          </a:xfrm>
        </p:spPr>
        <p:txBody>
          <a:bodyPr>
            <a:normAutofit/>
          </a:bodyPr>
          <a:lstStyle/>
          <a:p>
            <a:pPr>
              <a:lnSpc>
                <a:spcPct val="150000"/>
              </a:lnSpc>
            </a:pPr>
            <a:r>
              <a:rPr lang="en-US" dirty="0">
                <a:solidFill>
                  <a:schemeClr val="tx2"/>
                </a:solidFill>
              </a:rPr>
              <a:t>Blood tests → total count , differential count , HB ,ESR.•</a:t>
            </a:r>
          </a:p>
          <a:p>
            <a:pPr>
              <a:lnSpc>
                <a:spcPct val="150000"/>
              </a:lnSpc>
            </a:pPr>
            <a:r>
              <a:rPr lang="en-US" dirty="0">
                <a:solidFill>
                  <a:schemeClr val="tx2"/>
                </a:solidFill>
              </a:rPr>
              <a:t> X-ray → reveals resorption and indentation of the underlying bone.•</a:t>
            </a:r>
          </a:p>
          <a:p>
            <a:pPr>
              <a:lnSpc>
                <a:spcPct val="150000"/>
              </a:lnSpc>
            </a:pPr>
            <a:r>
              <a:rPr lang="en-US" dirty="0">
                <a:solidFill>
                  <a:schemeClr val="tx2"/>
                </a:solidFill>
              </a:rPr>
              <a:t> CT scan → </a:t>
            </a:r>
            <a:r>
              <a:rPr lang="en-US" dirty="0" err="1">
                <a:solidFill>
                  <a:schemeClr val="tx2"/>
                </a:solidFill>
              </a:rPr>
              <a:t>size,shape,local</a:t>
            </a:r>
            <a:r>
              <a:rPr lang="en-US" dirty="0">
                <a:solidFill>
                  <a:schemeClr val="tx2"/>
                </a:solidFill>
              </a:rPr>
              <a:t> spread of the swelling .</a:t>
            </a:r>
          </a:p>
          <a:p>
            <a:pPr>
              <a:lnSpc>
                <a:spcPct val="150000"/>
              </a:lnSpc>
            </a:pPr>
            <a:r>
              <a:rPr lang="en-US" dirty="0">
                <a:solidFill>
                  <a:schemeClr val="tx2"/>
                </a:solidFill>
              </a:rPr>
              <a:t> Ultrasound exam→ Sound waves are used to check the cyst </a:t>
            </a:r>
            <a:r>
              <a:rPr lang="en-US" dirty="0" err="1">
                <a:solidFill>
                  <a:schemeClr val="tx2"/>
                </a:solidFill>
              </a:rPr>
              <a:t>andthyroid</a:t>
            </a:r>
            <a:r>
              <a:rPr lang="en-US" dirty="0">
                <a:solidFill>
                  <a:schemeClr val="tx2"/>
                </a:solidFill>
              </a:rPr>
              <a:t> gland.</a:t>
            </a:r>
          </a:p>
          <a:p>
            <a:pPr>
              <a:lnSpc>
                <a:spcPct val="150000"/>
              </a:lnSpc>
            </a:pPr>
            <a:r>
              <a:rPr lang="en-US" dirty="0">
                <a:solidFill>
                  <a:schemeClr val="tx2"/>
                </a:solidFill>
              </a:rPr>
              <a:t>MRI → particularly helpful in diagnosing the intracranial or </a:t>
            </a:r>
            <a:r>
              <a:rPr lang="en-US" dirty="0" err="1">
                <a:solidFill>
                  <a:schemeClr val="tx2"/>
                </a:solidFill>
              </a:rPr>
              <a:t>intramedullary</a:t>
            </a:r>
            <a:r>
              <a:rPr lang="en-US" dirty="0">
                <a:solidFill>
                  <a:schemeClr val="tx2"/>
                </a:solidFill>
              </a:rPr>
              <a:t> dermoid cysts and in assessing the dissemination of fatty masses or droplets.</a:t>
            </a:r>
          </a:p>
          <a:p>
            <a:pPr>
              <a:lnSpc>
                <a:spcPct val="150000"/>
              </a:lnSpc>
            </a:pPr>
            <a:r>
              <a:rPr lang="en-US" dirty="0">
                <a:solidFill>
                  <a:schemeClr val="tx2"/>
                </a:solidFill>
              </a:rPr>
              <a:t>Fine needle aspiration</a:t>
            </a:r>
          </a:p>
        </p:txBody>
      </p:sp>
    </p:spTree>
    <p:extLst>
      <p:ext uri="{BB962C8B-B14F-4D97-AF65-F5344CB8AC3E}">
        <p14:creationId xmlns:p14="http://schemas.microsoft.com/office/powerpoint/2010/main" val="2324400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1347-8D84-1D4A-A938-7047C463E2EB}"/>
              </a:ext>
            </a:extLst>
          </p:cNvPr>
          <p:cNvSpPr>
            <a:spLocks noGrp="1"/>
          </p:cNvSpPr>
          <p:nvPr>
            <p:ph type="title"/>
          </p:nvPr>
        </p:nvSpPr>
        <p:spPr>
          <a:xfrm>
            <a:off x="0" y="0"/>
            <a:ext cx="4709345" cy="962953"/>
          </a:xfrm>
        </p:spPr>
        <p:txBody>
          <a:bodyPr anchor="b">
            <a:normAutofit/>
          </a:bodyPr>
          <a:lstStyle/>
          <a:p>
            <a:r>
              <a:rPr lang="en-US" sz="3800" dirty="0"/>
              <a:t>Imaging</a:t>
            </a:r>
            <a:endParaRPr lang="en-QA" sz="3800" dirty="0"/>
          </a:p>
        </p:txBody>
      </p:sp>
      <p:sp>
        <p:nvSpPr>
          <p:cNvPr id="3" name="Content Placeholder 2">
            <a:extLst>
              <a:ext uri="{FF2B5EF4-FFF2-40B4-BE49-F238E27FC236}">
                <a16:creationId xmlns:a16="http://schemas.microsoft.com/office/drawing/2014/main" id="{E8A7BE54-6D9C-5048-9F88-2588477A34F0}"/>
              </a:ext>
            </a:extLst>
          </p:cNvPr>
          <p:cNvSpPr>
            <a:spLocks noGrp="1"/>
          </p:cNvSpPr>
          <p:nvPr>
            <p:ph idx="1"/>
          </p:nvPr>
        </p:nvSpPr>
        <p:spPr>
          <a:xfrm>
            <a:off x="0" y="379059"/>
            <a:ext cx="6405681" cy="4016671"/>
          </a:xfrm>
        </p:spPr>
        <p:txBody>
          <a:bodyPr anchor="ctr">
            <a:normAutofit/>
          </a:bodyPr>
          <a:lstStyle/>
          <a:p>
            <a:r>
              <a:rPr lang="en-US" sz="1600" dirty="0"/>
              <a:t> On CT, dermoid cyst usually appears as an </a:t>
            </a:r>
            <a:r>
              <a:rPr lang="en-US" sz="1600" b="1" dirty="0"/>
              <a:t>unilocular</a:t>
            </a:r>
            <a:r>
              <a:rPr lang="en-US" sz="1600" dirty="0"/>
              <a:t>, </a:t>
            </a:r>
            <a:r>
              <a:rPr lang="en-US" sz="1600" b="1" dirty="0"/>
              <a:t>well- circumscribed mass</a:t>
            </a:r>
            <a:r>
              <a:rPr lang="en-US" sz="1600" dirty="0"/>
              <a:t>. Fat, mixed-density fluid, and calcification (&lt;50%) may also be seen.</a:t>
            </a:r>
          </a:p>
          <a:p>
            <a:endParaRPr lang="en-US" sz="1600" dirty="0"/>
          </a:p>
          <a:p>
            <a:r>
              <a:rPr lang="en-US" sz="1600" dirty="0"/>
              <a:t> There may be coalescence of fat into small nodules within the cystic lesion, giving a “</a:t>
            </a:r>
            <a:r>
              <a:rPr lang="en-US" sz="1600" b="1" dirty="0"/>
              <a:t>sac- of-marbles</a:t>
            </a:r>
            <a:r>
              <a:rPr lang="en-US" sz="1600" dirty="0"/>
              <a:t>” appearance</a:t>
            </a:r>
          </a:p>
          <a:p>
            <a:endParaRPr lang="en-QA" sz="1600" dirty="0"/>
          </a:p>
        </p:txBody>
      </p:sp>
      <p:pic>
        <p:nvPicPr>
          <p:cNvPr id="4" name="Picture 4">
            <a:extLst>
              <a:ext uri="{FF2B5EF4-FFF2-40B4-BE49-F238E27FC236}">
                <a16:creationId xmlns:a16="http://schemas.microsoft.com/office/drawing/2014/main" id="{A441C572-84BE-5146-B22C-6980BA0ACF6D}"/>
              </a:ext>
            </a:extLst>
          </p:cNvPr>
          <p:cNvPicPr>
            <a:picLocks noChangeAspect="1"/>
          </p:cNvPicPr>
          <p:nvPr/>
        </p:nvPicPr>
        <p:blipFill rotWithShape="1">
          <a:blip r:embed="rId2">
            <a:extLst>
              <a:ext uri="{28A0092B-C50C-407E-A947-70E740481C1C}">
                <a14:useLocalDpi xmlns:a14="http://schemas.microsoft.com/office/drawing/2010/main" val="0"/>
              </a:ext>
            </a:extLst>
          </a:blip>
          <a:srcRect t="3735" r="3" b="3"/>
          <a:stretch/>
        </p:blipFill>
        <p:spPr>
          <a:xfrm>
            <a:off x="6874524" y="61120"/>
            <a:ext cx="3489818" cy="3367880"/>
          </a:xfrm>
          <a:prstGeom prst="rect">
            <a:avLst/>
          </a:prstGeom>
        </p:spPr>
      </p:pic>
      <p:sp>
        <p:nvSpPr>
          <p:cNvPr id="5" name="Content Placeholder 2">
            <a:extLst>
              <a:ext uri="{FF2B5EF4-FFF2-40B4-BE49-F238E27FC236}">
                <a16:creationId xmlns:a16="http://schemas.microsoft.com/office/drawing/2014/main" id="{165B9311-A159-5505-1D60-52EDF60C8B9A}"/>
              </a:ext>
            </a:extLst>
          </p:cNvPr>
          <p:cNvSpPr txBox="1">
            <a:spLocks/>
          </p:cNvSpPr>
          <p:nvPr/>
        </p:nvSpPr>
        <p:spPr>
          <a:xfrm>
            <a:off x="241421" y="4098275"/>
            <a:ext cx="4709345" cy="1855037"/>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1600" dirty="0"/>
              <a:t>Dermoid cyst with a mobile cystic lesion filled with reflective material anterior of the thyroid gland</a:t>
            </a:r>
            <a:endParaRPr lang="en-QA" sz="1600" dirty="0"/>
          </a:p>
        </p:txBody>
      </p:sp>
      <p:pic>
        <p:nvPicPr>
          <p:cNvPr id="6" name="Picture 4">
            <a:extLst>
              <a:ext uri="{FF2B5EF4-FFF2-40B4-BE49-F238E27FC236}">
                <a16:creationId xmlns:a16="http://schemas.microsoft.com/office/drawing/2014/main" id="{7AEFC7D0-D6D4-EE6E-E178-375196F39B88}"/>
              </a:ext>
            </a:extLst>
          </p:cNvPr>
          <p:cNvPicPr>
            <a:picLocks noChangeAspect="1"/>
          </p:cNvPicPr>
          <p:nvPr/>
        </p:nvPicPr>
        <p:blipFill rotWithShape="1">
          <a:blip r:embed="rId3">
            <a:extLst>
              <a:ext uri="{28A0092B-C50C-407E-A947-70E740481C1C}">
                <a14:useLocalDpi xmlns:a14="http://schemas.microsoft.com/office/drawing/2010/main" val="0"/>
              </a:ext>
            </a:extLst>
          </a:blip>
          <a:srcRect r="3" b="3738"/>
          <a:stretch/>
        </p:blipFill>
        <p:spPr>
          <a:xfrm>
            <a:off x="6649510" y="3775008"/>
            <a:ext cx="3939846" cy="2988821"/>
          </a:xfrm>
          <a:prstGeom prst="rect">
            <a:avLst/>
          </a:prstGeom>
        </p:spPr>
      </p:pic>
    </p:spTree>
    <p:extLst>
      <p:ext uri="{BB962C8B-B14F-4D97-AF65-F5344CB8AC3E}">
        <p14:creationId xmlns:p14="http://schemas.microsoft.com/office/powerpoint/2010/main" val="723222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9F78E-77CD-48F2-8C27-E3BE6F8EB405}"/>
              </a:ext>
            </a:extLst>
          </p:cNvPr>
          <p:cNvSpPr>
            <a:spLocks noGrp="1"/>
          </p:cNvSpPr>
          <p:nvPr>
            <p:ph type="title"/>
          </p:nvPr>
        </p:nvSpPr>
        <p:spPr>
          <a:xfrm>
            <a:off x="838200" y="1620836"/>
            <a:ext cx="10515600" cy="1325563"/>
          </a:xfrm>
        </p:spPr>
        <p:txBody>
          <a:bodyPr/>
          <a:lstStyle/>
          <a:p>
            <a:r>
              <a:rPr lang="en-US" b="1" i="1" dirty="0">
                <a:solidFill>
                  <a:schemeClr val="tx2"/>
                </a:solidFill>
              </a:rPr>
              <a:t>Treatment</a:t>
            </a:r>
          </a:p>
        </p:txBody>
      </p:sp>
      <p:sp>
        <p:nvSpPr>
          <p:cNvPr id="3" name="Content Placeholder 2">
            <a:extLst>
              <a:ext uri="{FF2B5EF4-FFF2-40B4-BE49-F238E27FC236}">
                <a16:creationId xmlns:a16="http://schemas.microsoft.com/office/drawing/2014/main" id="{C7E9CC91-FDEF-4361-81B3-00F88F80BB05}"/>
              </a:ext>
            </a:extLst>
          </p:cNvPr>
          <p:cNvSpPr>
            <a:spLocks noGrp="1"/>
          </p:cNvSpPr>
          <p:nvPr>
            <p:ph idx="1"/>
          </p:nvPr>
        </p:nvSpPr>
        <p:spPr>
          <a:xfrm>
            <a:off x="838200" y="2946399"/>
            <a:ext cx="10515600" cy="3230563"/>
          </a:xfrm>
        </p:spPr>
        <p:txBody>
          <a:bodyPr/>
          <a:lstStyle/>
          <a:p>
            <a:r>
              <a:rPr lang="en-US" b="1" dirty="0">
                <a:solidFill>
                  <a:srgbClr val="FF0000"/>
                </a:solidFill>
                <a:effectLst>
                  <a:outerShdw blurRad="38100" dist="38100" dir="2700000" algn="tl">
                    <a:srgbClr val="000000">
                      <a:alpha val="43137"/>
                    </a:srgbClr>
                  </a:outerShdw>
                </a:effectLst>
              </a:rPr>
              <a:t>removal of the dermoid cyst </a:t>
            </a:r>
            <a:r>
              <a:rPr lang="en-US" dirty="0">
                <a:solidFill>
                  <a:schemeClr val="tx2"/>
                </a:solidFill>
              </a:rPr>
              <a:t>is usually the treatment of choice .</a:t>
            </a:r>
          </a:p>
          <a:p>
            <a:r>
              <a:rPr lang="en-US" dirty="0">
                <a:solidFill>
                  <a:schemeClr val="tx2"/>
                </a:solidFill>
              </a:rPr>
              <a:t>For </a:t>
            </a:r>
            <a:r>
              <a:rPr lang="en-US" b="1" dirty="0">
                <a:solidFill>
                  <a:schemeClr val="tx2"/>
                </a:solidFill>
              </a:rPr>
              <a:t>cosmetic reasons</a:t>
            </a:r>
            <a:r>
              <a:rPr lang="en-US" dirty="0">
                <a:solidFill>
                  <a:schemeClr val="tx2"/>
                </a:solidFill>
              </a:rPr>
              <a:t>, if the cyst needs to be removed, it should be </a:t>
            </a:r>
            <a:r>
              <a:rPr lang="en-US" b="1" dirty="0">
                <a:solidFill>
                  <a:schemeClr val="tx2"/>
                </a:solidFill>
              </a:rPr>
              <a:t>performed at the earliest</a:t>
            </a:r>
            <a:r>
              <a:rPr lang="en-US" dirty="0">
                <a:solidFill>
                  <a:schemeClr val="tx2"/>
                </a:solidFill>
              </a:rPr>
              <a:t>. When a dermoid cyst is ruptured somehow, the cyst turns inflamed or leads to fever or pain, in that case urgent medical attention should be provided.</a:t>
            </a:r>
          </a:p>
        </p:txBody>
      </p:sp>
    </p:spTree>
    <p:extLst>
      <p:ext uri="{BB962C8B-B14F-4D97-AF65-F5344CB8AC3E}">
        <p14:creationId xmlns:p14="http://schemas.microsoft.com/office/powerpoint/2010/main" val="2141495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512A-4CDD-4133-9283-EAFEE536E944}"/>
              </a:ext>
            </a:extLst>
          </p:cNvPr>
          <p:cNvSpPr>
            <a:spLocks noGrp="1"/>
          </p:cNvSpPr>
          <p:nvPr>
            <p:ph type="ctrTitle"/>
          </p:nvPr>
        </p:nvSpPr>
        <p:spPr>
          <a:xfrm>
            <a:off x="2516726" y="2043663"/>
            <a:ext cx="6105194" cy="2031055"/>
          </a:xfrm>
        </p:spPr>
        <p:txBody>
          <a:bodyPr>
            <a:normAutofit/>
          </a:bodyPr>
          <a:lstStyle/>
          <a:p>
            <a:pPr algn="ctr"/>
            <a:r>
              <a:rPr lang="en-US" sz="5200" b="1" i="1" dirty="0">
                <a:solidFill>
                  <a:schemeClr val="tx2"/>
                </a:solidFill>
              </a:rPr>
              <a:t>Lateral Neck Lumps</a:t>
            </a:r>
          </a:p>
        </p:txBody>
      </p:sp>
      <p:sp>
        <p:nvSpPr>
          <p:cNvPr id="3" name="Subtitle 2">
            <a:extLst>
              <a:ext uri="{FF2B5EF4-FFF2-40B4-BE49-F238E27FC236}">
                <a16:creationId xmlns:a16="http://schemas.microsoft.com/office/drawing/2014/main" id="{E29C20F5-D5F8-4DCF-9613-E85869898457}"/>
              </a:ext>
            </a:extLst>
          </p:cNvPr>
          <p:cNvSpPr>
            <a:spLocks noGrp="1"/>
          </p:cNvSpPr>
          <p:nvPr>
            <p:ph type="subTitle" idx="1"/>
          </p:nvPr>
        </p:nvSpPr>
        <p:spPr>
          <a:xfrm>
            <a:off x="3045368" y="4160126"/>
            <a:ext cx="6105194" cy="682079"/>
          </a:xfrm>
        </p:spPr>
        <p:txBody>
          <a:bodyPr>
            <a:normAutofit/>
          </a:bodyPr>
          <a:lstStyle/>
          <a:p>
            <a:endParaRPr lang="en-US" i="1" dirty="0">
              <a:solidFill>
                <a:schemeClr val="tx2"/>
              </a:solidFill>
            </a:endParaRPr>
          </a:p>
        </p:txBody>
      </p:sp>
    </p:spTree>
    <p:extLst>
      <p:ext uri="{BB962C8B-B14F-4D97-AF65-F5344CB8AC3E}">
        <p14:creationId xmlns:p14="http://schemas.microsoft.com/office/powerpoint/2010/main" val="2116964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1409717" y="1763022"/>
            <a:ext cx="6928876" cy="3396601"/>
          </a:xfrm>
        </p:spPr>
        <p:txBody>
          <a:bodyPr vert="horz" lIns="91440" tIns="45720" rIns="91440" bIns="45720" rtlCol="0" anchor="ctr">
            <a:noAutofit/>
          </a:bodyPr>
          <a:lstStyle/>
          <a:p>
            <a:pPr algn="ctr"/>
            <a:r>
              <a:rPr lang="en-US" sz="6600" i="1" dirty="0">
                <a:solidFill>
                  <a:schemeClr val="tx2"/>
                </a:solidFill>
              </a:rPr>
              <a:t>Branchial</a:t>
            </a:r>
            <a:r>
              <a:rPr lang="en-US" sz="6600" b="1" i="1" dirty="0">
                <a:solidFill>
                  <a:schemeClr val="tx2"/>
                </a:solidFill>
              </a:rPr>
              <a:t> </a:t>
            </a:r>
            <a:r>
              <a:rPr lang="en-US" sz="6600" i="1" dirty="0">
                <a:solidFill>
                  <a:schemeClr val="tx2"/>
                </a:solidFill>
              </a:rPr>
              <a:t>Cleft Cyst</a:t>
            </a:r>
            <a:endParaRPr lang="en-US" sz="6600" b="1" i="1" kern="1200" dirty="0">
              <a:solidFill>
                <a:schemeClr val="tx2"/>
              </a:solidFill>
              <a:latin typeface="+mj-lt"/>
              <a:ea typeface="+mj-ea"/>
              <a:cs typeface="+mj-cs"/>
            </a:endParaRPr>
          </a:p>
        </p:txBody>
      </p:sp>
      <p:pic>
        <p:nvPicPr>
          <p:cNvPr id="4" name="Picture 3" descr="A baby with a circle drawn on it&#10;&#10;Description automatically generated">
            <a:extLst>
              <a:ext uri="{FF2B5EF4-FFF2-40B4-BE49-F238E27FC236}">
                <a16:creationId xmlns:a16="http://schemas.microsoft.com/office/drawing/2014/main" id="{A13A65C2-3CEE-D259-4999-8CC74125C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8593" y="3429000"/>
            <a:ext cx="3722613" cy="3277518"/>
          </a:xfrm>
          <a:prstGeom prst="rect">
            <a:avLst/>
          </a:prstGeom>
        </p:spPr>
      </p:pic>
    </p:spTree>
    <p:extLst>
      <p:ext uri="{BB962C8B-B14F-4D97-AF65-F5344CB8AC3E}">
        <p14:creationId xmlns:p14="http://schemas.microsoft.com/office/powerpoint/2010/main" val="267812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B5BC2-3D7D-46E2-8633-6DBF8B6580BB}"/>
              </a:ext>
            </a:extLst>
          </p:cNvPr>
          <p:cNvSpPr>
            <a:spLocks noGrp="1"/>
          </p:cNvSpPr>
          <p:nvPr>
            <p:ph type="title"/>
          </p:nvPr>
        </p:nvSpPr>
        <p:spPr>
          <a:xfrm>
            <a:off x="677334" y="609600"/>
            <a:ext cx="5222281" cy="1320800"/>
          </a:xfrm>
        </p:spPr>
        <p:txBody>
          <a:bodyPr>
            <a:normAutofit/>
          </a:bodyPr>
          <a:lstStyle/>
          <a:p>
            <a:r>
              <a:rPr lang="en-US" b="1" i="1"/>
              <a:t>Embryology</a:t>
            </a:r>
            <a:r>
              <a:rPr lang="en-US"/>
              <a:t> </a:t>
            </a:r>
          </a:p>
        </p:txBody>
      </p:sp>
      <p:sp>
        <p:nvSpPr>
          <p:cNvPr id="11" name="Isosceles Triangle 8">
            <a:extLst>
              <a:ext uri="{FF2B5EF4-FFF2-40B4-BE49-F238E27FC236}">
                <a16:creationId xmlns:a16="http://schemas.microsoft.com/office/drawing/2014/main" id="{32E831C8-E18D-43FE-8879-E8ACEFD3B1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Content Placeholder 2">
            <a:extLst>
              <a:ext uri="{FF2B5EF4-FFF2-40B4-BE49-F238E27FC236}">
                <a16:creationId xmlns:a16="http://schemas.microsoft.com/office/drawing/2014/main" id="{8FA2E691-535D-40B6-83A6-D6498DC2452D}"/>
              </a:ext>
            </a:extLst>
          </p:cNvPr>
          <p:cNvSpPr>
            <a:spLocks noGrp="1"/>
          </p:cNvSpPr>
          <p:nvPr>
            <p:ph idx="1"/>
          </p:nvPr>
        </p:nvSpPr>
        <p:spPr>
          <a:xfrm>
            <a:off x="154237" y="2160589"/>
            <a:ext cx="5738372" cy="3880773"/>
          </a:xfrm>
        </p:spPr>
        <p:txBody>
          <a:bodyPr>
            <a:normAutofit/>
          </a:bodyPr>
          <a:lstStyle/>
          <a:p>
            <a:r>
              <a:rPr lang="en-US" dirty="0"/>
              <a:t>In the 4th week of fetal development,4  grooves can be seen on outer side of branchial arches . They are called branchial clefts. By the 7th week they fully involute contributing to the formation of various head and neck structures</a:t>
            </a:r>
          </a:p>
          <a:p>
            <a:r>
              <a:rPr lang="en-US" dirty="0"/>
              <a:t>Normally they obliterated</a:t>
            </a:r>
          </a:p>
          <a:p>
            <a:r>
              <a:rPr lang="en-US" dirty="0"/>
              <a:t>If not, the remnants of the second branchial cleft can cause this anomaly </a:t>
            </a:r>
          </a:p>
          <a:p>
            <a:r>
              <a:rPr lang="en-GB" dirty="0"/>
              <a:t>Branchial cleft anomalies form due to the </a:t>
            </a:r>
            <a:r>
              <a:rPr lang="en-GB" b="1" dirty="0">
                <a:solidFill>
                  <a:srgbClr val="FF0000"/>
                </a:solidFill>
              </a:rPr>
              <a:t>incomplete involution of branchial cleft structures</a:t>
            </a:r>
            <a:r>
              <a:rPr lang="en-GB" dirty="0"/>
              <a:t>. Around the </a:t>
            </a:r>
            <a:r>
              <a:rPr lang="en-GB" b="1" dirty="0"/>
              <a:t>fourth week of gestation</a:t>
            </a:r>
            <a:endParaRPr lang="en-US" b="1" dirty="0"/>
          </a:p>
          <a:p>
            <a:endParaRPr lang="en-US" dirty="0"/>
          </a:p>
        </p:txBody>
      </p:sp>
      <p:pic>
        <p:nvPicPr>
          <p:cNvPr id="6" name="Picture 5" descr="Diagram&#10;&#10;Description automatically generated">
            <a:extLst>
              <a:ext uri="{FF2B5EF4-FFF2-40B4-BE49-F238E27FC236}">
                <a16:creationId xmlns:a16="http://schemas.microsoft.com/office/drawing/2014/main" id="{40FCEDC7-4D12-4E48-A71E-346340BEE00C}"/>
              </a:ext>
            </a:extLst>
          </p:cNvPr>
          <p:cNvPicPr>
            <a:picLocks noChangeAspect="1"/>
          </p:cNvPicPr>
          <p:nvPr/>
        </p:nvPicPr>
        <p:blipFill rotWithShape="1">
          <a:blip r:embed="rId2">
            <a:extLst>
              <a:ext uri="{28A0092B-C50C-407E-A947-70E740481C1C}">
                <a14:useLocalDpi xmlns:a14="http://schemas.microsoft.com/office/drawing/2010/main" val="0"/>
              </a:ext>
            </a:extLst>
          </a:blip>
          <a:srcRect l="5020" r="9766" b="-7"/>
          <a:stretch/>
        </p:blipFill>
        <p:spPr>
          <a:xfrm>
            <a:off x="6128215" y="609600"/>
            <a:ext cx="3144597" cy="2075914"/>
          </a:xfrm>
          <a:prstGeom prst="rect">
            <a:avLst/>
          </a:prstGeom>
        </p:spPr>
      </p:pic>
      <p:pic>
        <p:nvPicPr>
          <p:cNvPr id="4" name="Picture 3" descr="A diagram of a cell&#10;&#10;Description automatically generated">
            <a:extLst>
              <a:ext uri="{FF2B5EF4-FFF2-40B4-BE49-F238E27FC236}">
                <a16:creationId xmlns:a16="http://schemas.microsoft.com/office/drawing/2014/main" id="{CC6EDD68-7898-BA89-3ACC-2D2981033024}"/>
              </a:ext>
            </a:extLst>
          </p:cNvPr>
          <p:cNvPicPr>
            <a:picLocks noChangeAspect="1"/>
          </p:cNvPicPr>
          <p:nvPr/>
        </p:nvPicPr>
        <p:blipFill rotWithShape="1">
          <a:blip r:embed="rId3"/>
          <a:srcRect l="16763" r="10364"/>
          <a:stretch/>
        </p:blipFill>
        <p:spPr>
          <a:xfrm>
            <a:off x="6128215" y="2913187"/>
            <a:ext cx="3764932" cy="3729984"/>
          </a:xfrm>
          <a:prstGeom prst="rect">
            <a:avLst/>
          </a:prstGeom>
        </p:spPr>
      </p:pic>
    </p:spTree>
    <p:extLst>
      <p:ext uri="{BB962C8B-B14F-4D97-AF65-F5344CB8AC3E}">
        <p14:creationId xmlns:p14="http://schemas.microsoft.com/office/powerpoint/2010/main" val="1708488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2979-4177-4CAB-9720-399B690E8E9D}"/>
              </a:ext>
            </a:extLst>
          </p:cNvPr>
          <p:cNvSpPr>
            <a:spLocks noGrp="1"/>
          </p:cNvSpPr>
          <p:nvPr>
            <p:ph type="title"/>
          </p:nvPr>
        </p:nvSpPr>
        <p:spPr/>
        <p:txBody>
          <a:bodyPr/>
          <a:lstStyle/>
          <a:p>
            <a:r>
              <a:rPr lang="en-US" i="1" dirty="0">
                <a:solidFill>
                  <a:schemeClr val="tx2"/>
                </a:solidFill>
                <a:latin typeface="+mn-lt"/>
              </a:rPr>
              <a:t>Branchial</a:t>
            </a:r>
            <a:r>
              <a:rPr lang="en-US" b="1" i="1" dirty="0">
                <a:solidFill>
                  <a:schemeClr val="tx2"/>
                </a:solidFill>
                <a:latin typeface="+mn-lt"/>
              </a:rPr>
              <a:t> </a:t>
            </a:r>
            <a:r>
              <a:rPr lang="en-US" i="1" dirty="0">
                <a:solidFill>
                  <a:schemeClr val="tx2"/>
                </a:solidFill>
                <a:latin typeface="+mn-lt"/>
              </a:rPr>
              <a:t>Cleft Cyst</a:t>
            </a:r>
            <a:endParaRPr lang="en-US" i="1" dirty="0">
              <a:solidFill>
                <a:schemeClr val="tx2"/>
              </a:solidFill>
            </a:endParaRPr>
          </a:p>
        </p:txBody>
      </p:sp>
      <p:sp>
        <p:nvSpPr>
          <p:cNvPr id="3" name="Content Placeholder 2">
            <a:extLst>
              <a:ext uri="{FF2B5EF4-FFF2-40B4-BE49-F238E27FC236}">
                <a16:creationId xmlns:a16="http://schemas.microsoft.com/office/drawing/2014/main" id="{01F361A8-5984-43A1-8965-11E73E7C056E}"/>
              </a:ext>
            </a:extLst>
          </p:cNvPr>
          <p:cNvSpPr>
            <a:spLocks noGrp="1"/>
          </p:cNvSpPr>
          <p:nvPr>
            <p:ph idx="1"/>
          </p:nvPr>
        </p:nvSpPr>
        <p:spPr>
          <a:xfrm>
            <a:off x="104456" y="1697881"/>
            <a:ext cx="9799707" cy="3880773"/>
          </a:xfrm>
        </p:spPr>
        <p:txBody>
          <a:bodyPr>
            <a:normAutofit/>
          </a:bodyPr>
          <a:lstStyle/>
          <a:p>
            <a:pPr>
              <a:lnSpc>
                <a:spcPct val="150000"/>
              </a:lnSpc>
            </a:pPr>
            <a:r>
              <a:rPr lang="en-GB" dirty="0">
                <a:solidFill>
                  <a:schemeClr val="tx2"/>
                </a:solidFill>
              </a:rPr>
              <a:t>Branchial cleft anomalies present in one of 3 forms: </a:t>
            </a:r>
            <a:r>
              <a:rPr lang="en-GB" b="1" dirty="0">
                <a:solidFill>
                  <a:srgbClr val="FF0000"/>
                </a:solidFill>
                <a:effectLst>
                  <a:outerShdw blurRad="38100" dist="38100" dir="2700000" algn="tl">
                    <a:srgbClr val="000000">
                      <a:alpha val="43137"/>
                    </a:srgbClr>
                  </a:outerShdw>
                </a:effectLst>
              </a:rPr>
              <a:t>cysts</a:t>
            </a:r>
            <a:r>
              <a:rPr lang="en-GB" dirty="0">
                <a:solidFill>
                  <a:schemeClr val="tx2"/>
                </a:solidFill>
              </a:rPr>
              <a:t>, </a:t>
            </a:r>
            <a:r>
              <a:rPr lang="en-GB" b="1" dirty="0">
                <a:solidFill>
                  <a:srgbClr val="FF0000"/>
                </a:solidFill>
                <a:effectLst>
                  <a:outerShdw blurRad="38100" dist="38100" dir="2700000" algn="tl">
                    <a:srgbClr val="000000">
                      <a:alpha val="43137"/>
                    </a:srgbClr>
                  </a:outerShdw>
                </a:effectLst>
              </a:rPr>
              <a:t>sinuses</a:t>
            </a:r>
            <a:r>
              <a:rPr lang="en-GB" dirty="0">
                <a:solidFill>
                  <a:schemeClr val="tx2"/>
                </a:solidFill>
              </a:rPr>
              <a:t>, or </a:t>
            </a:r>
            <a:r>
              <a:rPr lang="en-GB" b="1" dirty="0">
                <a:solidFill>
                  <a:srgbClr val="FF0000"/>
                </a:solidFill>
                <a:effectLst>
                  <a:outerShdw blurRad="38100" dist="38100" dir="2700000" algn="tl">
                    <a:srgbClr val="000000">
                      <a:alpha val="43137"/>
                    </a:srgbClr>
                  </a:outerShdw>
                </a:effectLst>
              </a:rPr>
              <a:t>fistulae</a:t>
            </a:r>
            <a:endParaRPr lang="en-US" b="1" dirty="0">
              <a:solidFill>
                <a:srgbClr val="FF0000"/>
              </a:solidFill>
              <a:effectLst>
                <a:outerShdw blurRad="38100" dist="38100" dir="2700000" algn="tl">
                  <a:srgbClr val="000000">
                    <a:alpha val="43137"/>
                  </a:srgbClr>
                </a:outerShdw>
              </a:effectLst>
            </a:endParaRPr>
          </a:p>
          <a:p>
            <a:pPr>
              <a:lnSpc>
                <a:spcPct val="150000"/>
              </a:lnSpc>
            </a:pPr>
            <a:r>
              <a:rPr lang="en-US" dirty="0">
                <a:solidFill>
                  <a:schemeClr val="tx2"/>
                </a:solidFill>
              </a:rPr>
              <a:t>Branchial clef cyst is </a:t>
            </a:r>
            <a:r>
              <a:rPr lang="en-US" b="1" dirty="0">
                <a:solidFill>
                  <a:schemeClr val="tx2"/>
                </a:solidFill>
              </a:rPr>
              <a:t>Lateral cystic mass </a:t>
            </a:r>
          </a:p>
          <a:p>
            <a:pPr>
              <a:lnSpc>
                <a:spcPct val="150000"/>
              </a:lnSpc>
            </a:pPr>
            <a:r>
              <a:rPr lang="en-US" dirty="0">
                <a:solidFill>
                  <a:schemeClr val="tx2"/>
                </a:solidFill>
              </a:rPr>
              <a:t>Most commonly develop from the </a:t>
            </a:r>
            <a:r>
              <a:rPr lang="en-US" b="1" dirty="0">
                <a:solidFill>
                  <a:srgbClr val="FF0000"/>
                </a:solidFill>
                <a:effectLst>
                  <a:outerShdw blurRad="38100" dist="38100" dir="2700000" algn="tl">
                    <a:srgbClr val="000000">
                      <a:alpha val="43137"/>
                    </a:srgbClr>
                  </a:outerShdw>
                </a:effectLst>
              </a:rPr>
              <a:t>vestigial remnants of the 2</a:t>
            </a:r>
            <a:r>
              <a:rPr lang="en-US" b="1" baseline="30000" dirty="0">
                <a:solidFill>
                  <a:srgbClr val="FF0000"/>
                </a:solidFill>
                <a:effectLst>
                  <a:outerShdw blurRad="38100" dist="38100" dir="2700000" algn="tl">
                    <a:srgbClr val="000000">
                      <a:alpha val="43137"/>
                    </a:srgbClr>
                  </a:outerShdw>
                </a:effectLst>
              </a:rPr>
              <a:t>nd</a:t>
            </a:r>
            <a:r>
              <a:rPr lang="en-US" b="1" dirty="0">
                <a:solidFill>
                  <a:srgbClr val="FF0000"/>
                </a:solidFill>
                <a:effectLst>
                  <a:outerShdw blurRad="38100" dist="38100" dir="2700000" algn="tl">
                    <a:srgbClr val="000000">
                      <a:alpha val="43137"/>
                    </a:srgbClr>
                  </a:outerShdw>
                </a:effectLst>
              </a:rPr>
              <a:t>  branchial cleft </a:t>
            </a:r>
            <a:r>
              <a:rPr lang="en-US" dirty="0">
                <a:solidFill>
                  <a:schemeClr val="tx2"/>
                </a:solidFill>
              </a:rPr>
              <a:t>and it’s</a:t>
            </a:r>
            <a:r>
              <a:rPr lang="en-US" dirty="0"/>
              <a:t> </a:t>
            </a:r>
            <a:r>
              <a:rPr lang="en-US" dirty="0">
                <a:solidFill>
                  <a:schemeClr val="tx2"/>
                </a:solidFill>
              </a:rPr>
              <a:t>generally reach up towards the tonsils while other types are rare. </a:t>
            </a:r>
            <a:endParaRPr lang="en-US" b="1" dirty="0">
              <a:solidFill>
                <a:srgbClr val="FF0000"/>
              </a:solidFill>
              <a:effectLst>
                <a:outerShdw blurRad="38100" dist="38100" dir="2700000" algn="tl">
                  <a:srgbClr val="000000">
                    <a:alpha val="43137"/>
                  </a:srgbClr>
                </a:outerShdw>
              </a:effectLst>
            </a:endParaRPr>
          </a:p>
          <a:p>
            <a:pPr>
              <a:lnSpc>
                <a:spcPct val="150000"/>
              </a:lnSpc>
            </a:pPr>
            <a:r>
              <a:rPr lang="en-US" dirty="0">
                <a:solidFill>
                  <a:schemeClr val="tx2"/>
                </a:solidFill>
              </a:rPr>
              <a:t>Usually lined by squamous epithelium, and contains </a:t>
            </a:r>
            <a:r>
              <a:rPr lang="en-US" b="1" dirty="0">
                <a:solidFill>
                  <a:schemeClr val="tx2"/>
                </a:solidFill>
              </a:rPr>
              <a:t>thick</a:t>
            </a:r>
            <a:r>
              <a:rPr lang="en-US" dirty="0">
                <a:solidFill>
                  <a:schemeClr val="tx2"/>
                </a:solidFill>
              </a:rPr>
              <a:t>, </a:t>
            </a:r>
            <a:r>
              <a:rPr lang="en-US" b="1" dirty="0">
                <a:solidFill>
                  <a:schemeClr val="tx2"/>
                </a:solidFill>
              </a:rPr>
              <a:t>turbid</a:t>
            </a:r>
            <a:r>
              <a:rPr lang="en-US" dirty="0">
                <a:solidFill>
                  <a:schemeClr val="tx2"/>
                </a:solidFill>
              </a:rPr>
              <a:t> </a:t>
            </a:r>
            <a:r>
              <a:rPr lang="en-US" b="1" dirty="0">
                <a:solidFill>
                  <a:schemeClr val="tx2"/>
                </a:solidFill>
              </a:rPr>
              <a:t>fluid</a:t>
            </a:r>
            <a:r>
              <a:rPr lang="en-US" dirty="0">
                <a:solidFill>
                  <a:schemeClr val="tx2"/>
                </a:solidFill>
              </a:rPr>
              <a:t> full of </a:t>
            </a:r>
            <a:r>
              <a:rPr lang="en-US" b="1" dirty="0">
                <a:solidFill>
                  <a:schemeClr val="tx2"/>
                </a:solidFill>
              </a:rPr>
              <a:t>cholesterol crystals</a:t>
            </a:r>
          </a:p>
          <a:p>
            <a:pPr>
              <a:lnSpc>
                <a:spcPct val="150000"/>
              </a:lnSpc>
            </a:pPr>
            <a:endParaRPr lang="en-US" dirty="0"/>
          </a:p>
        </p:txBody>
      </p:sp>
      <p:pic>
        <p:nvPicPr>
          <p:cNvPr id="4" name="Content Placeholder 3">
            <a:extLst>
              <a:ext uri="{FF2B5EF4-FFF2-40B4-BE49-F238E27FC236}">
                <a16:creationId xmlns:a16="http://schemas.microsoft.com/office/drawing/2014/main" id="{8690D018-5EE5-6912-B276-BBD43C395880}"/>
              </a:ext>
            </a:extLst>
          </p:cNvPr>
          <p:cNvPicPr>
            <a:picLocks noChangeAspect="1"/>
          </p:cNvPicPr>
          <p:nvPr/>
        </p:nvPicPr>
        <p:blipFill rotWithShape="1">
          <a:blip r:embed="rId2"/>
          <a:srcRect t="15519" r="-3" b="-3"/>
          <a:stretch/>
        </p:blipFill>
        <p:spPr bwMode="auto">
          <a:xfrm>
            <a:off x="9218734" y="1"/>
            <a:ext cx="2973265" cy="2511846"/>
          </a:xfrm>
          <a:prstGeom prst="rect">
            <a:avLst/>
          </a:prstGeom>
          <a:noFill/>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603011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89424-1949-4020-B1BA-6406BBB1BF05}"/>
              </a:ext>
            </a:extLst>
          </p:cNvPr>
          <p:cNvSpPr>
            <a:spLocks noGrp="1"/>
          </p:cNvSpPr>
          <p:nvPr>
            <p:ph type="title"/>
          </p:nvPr>
        </p:nvSpPr>
        <p:spPr>
          <a:xfrm>
            <a:off x="82423" y="90642"/>
            <a:ext cx="8596668" cy="1320800"/>
          </a:xfrm>
        </p:spPr>
        <p:txBody>
          <a:bodyPr/>
          <a:lstStyle/>
          <a:p>
            <a:r>
              <a:rPr lang="en-US" b="1" i="1" dirty="0">
                <a:solidFill>
                  <a:schemeClr val="tx2"/>
                </a:solidFill>
              </a:rPr>
              <a:t>History</a:t>
            </a:r>
            <a:r>
              <a:rPr lang="en-US" dirty="0">
                <a:solidFill>
                  <a:schemeClr val="tx2"/>
                </a:solidFill>
              </a:rPr>
              <a:t> </a:t>
            </a:r>
          </a:p>
        </p:txBody>
      </p:sp>
      <p:sp>
        <p:nvSpPr>
          <p:cNvPr id="3" name="Content Placeholder 2">
            <a:extLst>
              <a:ext uri="{FF2B5EF4-FFF2-40B4-BE49-F238E27FC236}">
                <a16:creationId xmlns:a16="http://schemas.microsoft.com/office/drawing/2014/main" id="{19E65917-AE16-4E24-9405-6128CEBD6317}"/>
              </a:ext>
            </a:extLst>
          </p:cNvPr>
          <p:cNvSpPr>
            <a:spLocks noGrp="1"/>
          </p:cNvSpPr>
          <p:nvPr>
            <p:ph idx="1"/>
          </p:nvPr>
        </p:nvSpPr>
        <p:spPr>
          <a:xfrm>
            <a:off x="0" y="813135"/>
            <a:ext cx="9733606" cy="5863087"/>
          </a:xfrm>
        </p:spPr>
        <p:txBody>
          <a:bodyPr>
            <a:normAutofit fontScale="92500" lnSpcReduction="10000"/>
          </a:bodyPr>
          <a:lstStyle/>
          <a:p>
            <a:r>
              <a:rPr lang="en-GB" b="1" dirty="0">
                <a:solidFill>
                  <a:schemeClr val="tx2"/>
                </a:solidFill>
                <a:cs typeface="+mn-cs"/>
              </a:rPr>
              <a:t>Age</a:t>
            </a:r>
            <a:r>
              <a:rPr lang="en-GB" dirty="0">
                <a:solidFill>
                  <a:schemeClr val="tx2"/>
                </a:solidFill>
                <a:cs typeface="+mn-cs"/>
              </a:rPr>
              <a:t>: usually present in the 1</a:t>
            </a:r>
            <a:r>
              <a:rPr lang="en-GB" baseline="30000" dirty="0">
                <a:solidFill>
                  <a:schemeClr val="tx2"/>
                </a:solidFill>
                <a:cs typeface="+mn-cs"/>
              </a:rPr>
              <a:t>st</a:t>
            </a:r>
            <a:r>
              <a:rPr lang="en-GB" dirty="0">
                <a:solidFill>
                  <a:schemeClr val="tx2"/>
                </a:solidFill>
                <a:cs typeface="+mn-cs"/>
              </a:rPr>
              <a:t> decade of life but my go undetected until </a:t>
            </a:r>
            <a:r>
              <a:rPr lang="en-GB" b="1" dirty="0">
                <a:solidFill>
                  <a:srgbClr val="FF0000"/>
                </a:solidFill>
                <a:effectLst>
                  <a:outerShdw blurRad="38100" dist="38100" dir="2700000" algn="tl">
                    <a:srgbClr val="000000">
                      <a:alpha val="43137"/>
                    </a:srgbClr>
                  </a:outerShdw>
                </a:effectLst>
                <a:cs typeface="+mn-cs"/>
              </a:rPr>
              <a:t>early</a:t>
            </a:r>
            <a:r>
              <a:rPr lang="en-GB" dirty="0">
                <a:solidFill>
                  <a:schemeClr val="tx2"/>
                </a:solidFill>
                <a:cs typeface="+mn-cs"/>
              </a:rPr>
              <a:t> or </a:t>
            </a:r>
            <a:r>
              <a:rPr lang="en-GB" b="1" dirty="0">
                <a:solidFill>
                  <a:srgbClr val="FF0000"/>
                </a:solidFill>
                <a:effectLst>
                  <a:outerShdw blurRad="38100" dist="38100" dir="2700000" algn="tl">
                    <a:srgbClr val="000000">
                      <a:alpha val="43137"/>
                    </a:srgbClr>
                  </a:outerShdw>
                </a:effectLst>
                <a:cs typeface="+mn-cs"/>
              </a:rPr>
              <a:t>middle adulthood </a:t>
            </a:r>
          </a:p>
          <a:p>
            <a:endParaRPr lang="en-GB" b="1" dirty="0">
              <a:solidFill>
                <a:srgbClr val="FF0000"/>
              </a:solidFill>
              <a:effectLst>
                <a:outerShdw blurRad="38100" dist="38100" dir="2700000" algn="tl">
                  <a:srgbClr val="000000">
                    <a:alpha val="43137"/>
                  </a:srgbClr>
                </a:outerShdw>
              </a:effectLst>
              <a:cs typeface="+mn-cs"/>
            </a:endParaRPr>
          </a:p>
          <a:p>
            <a:r>
              <a:rPr lang="en-GB" b="1" dirty="0">
                <a:solidFill>
                  <a:schemeClr val="tx2"/>
                </a:solidFill>
              </a:rPr>
              <a:t>Sex</a:t>
            </a:r>
            <a:r>
              <a:rPr lang="en-GB" dirty="0">
                <a:solidFill>
                  <a:schemeClr val="tx2"/>
                </a:solidFill>
              </a:rPr>
              <a:t>: </a:t>
            </a:r>
            <a:r>
              <a:rPr lang="en-GB" dirty="0"/>
              <a:t>Males and females are equally affected</a:t>
            </a:r>
            <a:r>
              <a:rPr lang="en-GB" dirty="0">
                <a:solidFill>
                  <a:schemeClr val="tx2"/>
                </a:solidFill>
              </a:rPr>
              <a:t> </a:t>
            </a:r>
          </a:p>
          <a:p>
            <a:pPr marL="0" indent="0">
              <a:buNone/>
            </a:pPr>
            <a:endParaRPr lang="en-GB" dirty="0">
              <a:solidFill>
                <a:schemeClr val="tx2"/>
              </a:solidFill>
              <a:cs typeface="+mn-cs"/>
            </a:endParaRPr>
          </a:p>
          <a:p>
            <a:r>
              <a:rPr lang="en-GB" b="1" dirty="0">
                <a:solidFill>
                  <a:schemeClr val="tx2"/>
                </a:solidFill>
                <a:cs typeface="+mn-cs"/>
              </a:rPr>
              <a:t>Symptoms</a:t>
            </a:r>
            <a:r>
              <a:rPr lang="en-GB" dirty="0">
                <a:solidFill>
                  <a:schemeClr val="tx2"/>
                </a:solidFill>
                <a:cs typeface="+mn-cs"/>
              </a:rPr>
              <a:t>: </a:t>
            </a:r>
          </a:p>
          <a:p>
            <a:pPr>
              <a:lnSpc>
                <a:spcPct val="160000"/>
              </a:lnSpc>
              <a:buFont typeface="Wingdings" panose="05000000000000000000" pitchFamily="2" charset="2"/>
              <a:buChar char="v"/>
            </a:pPr>
            <a:r>
              <a:rPr lang="en-GB" dirty="0">
                <a:solidFill>
                  <a:schemeClr val="tx2"/>
                </a:solidFill>
                <a:cs typeface="+mn-cs"/>
              </a:rPr>
              <a:t>Often asymptomatic </a:t>
            </a:r>
            <a:r>
              <a:rPr lang="en-GB" dirty="0">
                <a:solidFill>
                  <a:schemeClr val="tx2"/>
                </a:solidFill>
                <a:cs typeface="+mn-cs"/>
                <a:sym typeface="Wingdings" panose="05000000000000000000" pitchFamily="2" charset="2"/>
              </a:rPr>
              <a:t> </a:t>
            </a:r>
            <a:r>
              <a:rPr lang="en-GB" b="1" dirty="0">
                <a:solidFill>
                  <a:srgbClr val="FF0000"/>
                </a:solidFill>
                <a:effectLst>
                  <a:outerShdw blurRad="38100" dist="38100" dir="2700000" algn="tl">
                    <a:srgbClr val="000000">
                      <a:alpha val="43137"/>
                    </a:srgbClr>
                  </a:outerShdw>
                </a:effectLst>
                <a:cs typeface="+mn-cs"/>
                <a:sym typeface="Wingdings" panose="05000000000000000000" pitchFamily="2" charset="2"/>
              </a:rPr>
              <a:t>Painless swelling </a:t>
            </a:r>
            <a:r>
              <a:rPr lang="en-GB" dirty="0">
                <a:solidFill>
                  <a:schemeClr val="tx2"/>
                </a:solidFill>
                <a:cs typeface="+mn-cs"/>
                <a:sym typeface="Wingdings" panose="05000000000000000000" pitchFamily="2" charset="2"/>
              </a:rPr>
              <a:t>in the </a:t>
            </a:r>
            <a:r>
              <a:rPr lang="en-GB" b="1" dirty="0">
                <a:solidFill>
                  <a:schemeClr val="tx2"/>
                </a:solidFill>
                <a:cs typeface="+mn-cs"/>
                <a:sym typeface="Wingdings" panose="05000000000000000000" pitchFamily="2" charset="2"/>
              </a:rPr>
              <a:t>upper lateral part of the neck </a:t>
            </a:r>
          </a:p>
          <a:p>
            <a:pPr>
              <a:lnSpc>
                <a:spcPct val="160000"/>
              </a:lnSpc>
              <a:buFont typeface="Wingdings" panose="05000000000000000000" pitchFamily="2" charset="2"/>
              <a:buChar char="v"/>
            </a:pPr>
            <a:r>
              <a:rPr lang="en-GB" dirty="0">
                <a:solidFill>
                  <a:schemeClr val="tx2"/>
                </a:solidFill>
              </a:rPr>
              <a:t>The most concerning symptoms include </a:t>
            </a:r>
            <a:r>
              <a:rPr lang="en-GB" b="1" dirty="0">
                <a:solidFill>
                  <a:srgbClr val="0070C0"/>
                </a:solidFill>
              </a:rPr>
              <a:t>dysphagia</a:t>
            </a:r>
            <a:r>
              <a:rPr lang="en-GB" dirty="0">
                <a:solidFill>
                  <a:schemeClr val="tx2"/>
                </a:solidFill>
              </a:rPr>
              <a:t>, </a:t>
            </a:r>
            <a:r>
              <a:rPr lang="en-GB" b="1" dirty="0">
                <a:solidFill>
                  <a:srgbClr val="0070C0"/>
                </a:solidFill>
              </a:rPr>
              <a:t>dyspnoea</a:t>
            </a:r>
            <a:r>
              <a:rPr lang="en-GB" dirty="0">
                <a:solidFill>
                  <a:schemeClr val="tx2"/>
                </a:solidFill>
              </a:rPr>
              <a:t>, and </a:t>
            </a:r>
            <a:r>
              <a:rPr lang="en-GB" b="1" dirty="0">
                <a:solidFill>
                  <a:srgbClr val="0070C0"/>
                </a:solidFill>
              </a:rPr>
              <a:t>stridor</a:t>
            </a:r>
            <a:r>
              <a:rPr lang="en-GB" dirty="0">
                <a:solidFill>
                  <a:schemeClr val="tx2"/>
                </a:solidFill>
              </a:rPr>
              <a:t> due to cyst compression of the </a:t>
            </a:r>
            <a:r>
              <a:rPr lang="en-GB" b="1" dirty="0">
                <a:solidFill>
                  <a:schemeClr val="tx2"/>
                </a:solidFill>
              </a:rPr>
              <a:t>upper airway</a:t>
            </a:r>
            <a:endParaRPr lang="en-GB" dirty="0">
              <a:solidFill>
                <a:schemeClr val="tx2"/>
              </a:solidFill>
              <a:cs typeface="+mn-cs"/>
              <a:sym typeface="Wingdings" panose="05000000000000000000" pitchFamily="2" charset="2"/>
            </a:endParaRPr>
          </a:p>
          <a:p>
            <a:pPr>
              <a:lnSpc>
                <a:spcPct val="160000"/>
              </a:lnSpc>
              <a:buFont typeface="Wingdings" panose="05000000000000000000" pitchFamily="2" charset="2"/>
              <a:buChar char="v"/>
            </a:pPr>
            <a:r>
              <a:rPr lang="en-GB" dirty="0">
                <a:solidFill>
                  <a:schemeClr val="tx2"/>
                </a:solidFill>
                <a:cs typeface="+mn-cs"/>
              </a:rPr>
              <a:t>If the cyst become </a:t>
            </a:r>
            <a:r>
              <a:rPr lang="en-GB" b="1" dirty="0">
                <a:solidFill>
                  <a:schemeClr val="tx2"/>
                </a:solidFill>
                <a:cs typeface="+mn-cs"/>
              </a:rPr>
              <a:t>infected</a:t>
            </a:r>
            <a:r>
              <a:rPr lang="en-GB" dirty="0">
                <a:solidFill>
                  <a:schemeClr val="tx2"/>
                </a:solidFill>
                <a:cs typeface="+mn-cs"/>
              </a:rPr>
              <a:t> </a:t>
            </a:r>
            <a:r>
              <a:rPr lang="en-GB" dirty="0">
                <a:solidFill>
                  <a:schemeClr val="tx2"/>
                </a:solidFill>
              </a:rPr>
              <a:t>by superinfection or abscess formation during episodes of upper respiratory tract infections, it become: </a:t>
            </a:r>
            <a:r>
              <a:rPr lang="en-GB" b="1" dirty="0">
                <a:solidFill>
                  <a:srgbClr val="0070C0"/>
                </a:solidFill>
              </a:rPr>
              <a:t>Tender</a:t>
            </a:r>
            <a:r>
              <a:rPr lang="en-GB" dirty="0">
                <a:solidFill>
                  <a:schemeClr val="tx2"/>
                </a:solidFill>
              </a:rPr>
              <a:t> – </a:t>
            </a:r>
            <a:r>
              <a:rPr lang="en-GB" b="1" dirty="0">
                <a:solidFill>
                  <a:srgbClr val="0070C0"/>
                </a:solidFill>
              </a:rPr>
              <a:t>Enlarged</a:t>
            </a:r>
            <a:r>
              <a:rPr lang="en-GB" dirty="0">
                <a:solidFill>
                  <a:schemeClr val="tx2"/>
                </a:solidFill>
              </a:rPr>
              <a:t> – </a:t>
            </a:r>
            <a:r>
              <a:rPr lang="en-GB" b="1" dirty="0">
                <a:solidFill>
                  <a:srgbClr val="0070C0"/>
                </a:solidFill>
              </a:rPr>
              <a:t>Erythematous </a:t>
            </a:r>
            <a:r>
              <a:rPr lang="en-GB" dirty="0">
                <a:solidFill>
                  <a:schemeClr val="tx1"/>
                </a:solidFill>
              </a:rPr>
              <a:t>(</a:t>
            </a:r>
            <a:r>
              <a:rPr lang="en-US" dirty="0">
                <a:solidFill>
                  <a:schemeClr val="tx2"/>
                </a:solidFill>
              </a:rPr>
              <a:t>On occasions, it may be difficult to differentiate from a tuberculous abscess)</a:t>
            </a:r>
            <a:endParaRPr lang="en-GB" b="1" dirty="0">
              <a:solidFill>
                <a:srgbClr val="0070C0"/>
              </a:solidFill>
            </a:endParaRPr>
          </a:p>
          <a:p>
            <a:pPr>
              <a:lnSpc>
                <a:spcPct val="160000"/>
              </a:lnSpc>
              <a:buFont typeface="Wingdings" panose="05000000000000000000" pitchFamily="2" charset="2"/>
              <a:buChar char="v"/>
            </a:pPr>
            <a:r>
              <a:rPr lang="en-GB" dirty="0">
                <a:solidFill>
                  <a:schemeClr val="tx2"/>
                </a:solidFill>
              </a:rPr>
              <a:t>When the content are infected, it cause throbbing pain, exacerbated by moving the neck and opening the mouth  </a:t>
            </a:r>
            <a:endParaRPr lang="en-GB" dirty="0">
              <a:solidFill>
                <a:schemeClr val="tx2"/>
              </a:solidFill>
              <a:cs typeface="+mn-cs"/>
            </a:endParaRPr>
          </a:p>
        </p:txBody>
      </p:sp>
      <p:pic>
        <p:nvPicPr>
          <p:cNvPr id="5" name="Picture 4" descr="A close-up of a person's neck&#10;&#10;Description automatically generated">
            <a:extLst>
              <a:ext uri="{FF2B5EF4-FFF2-40B4-BE49-F238E27FC236}">
                <a16:creationId xmlns:a16="http://schemas.microsoft.com/office/drawing/2014/main" id="{A98F87C9-758F-A6B1-43E3-13F89A098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726" y="90642"/>
            <a:ext cx="2933851" cy="2241665"/>
          </a:xfrm>
          <a:prstGeom prst="rect">
            <a:avLst/>
          </a:prstGeom>
        </p:spPr>
      </p:pic>
    </p:spTree>
    <p:extLst>
      <p:ext uri="{BB962C8B-B14F-4D97-AF65-F5344CB8AC3E}">
        <p14:creationId xmlns:p14="http://schemas.microsoft.com/office/powerpoint/2010/main" val="1202476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12631-E2DC-4A3C-B096-3AF50D34542C}"/>
              </a:ext>
            </a:extLst>
          </p:cNvPr>
          <p:cNvSpPr>
            <a:spLocks noGrp="1"/>
          </p:cNvSpPr>
          <p:nvPr>
            <p:ph type="title"/>
          </p:nvPr>
        </p:nvSpPr>
        <p:spPr>
          <a:xfrm>
            <a:off x="98086" y="3673"/>
            <a:ext cx="9252154" cy="1223983"/>
          </a:xfrm>
        </p:spPr>
        <p:txBody>
          <a:bodyPr>
            <a:normAutofit/>
          </a:bodyPr>
          <a:lstStyle/>
          <a:p>
            <a:r>
              <a:rPr lang="en-US" b="1" i="1" dirty="0">
                <a:solidFill>
                  <a:schemeClr val="tx2"/>
                </a:solidFill>
              </a:rPr>
              <a:t>Physical examination </a:t>
            </a:r>
          </a:p>
        </p:txBody>
      </p:sp>
      <p:sp>
        <p:nvSpPr>
          <p:cNvPr id="3" name="Content Placeholder 2">
            <a:extLst>
              <a:ext uri="{FF2B5EF4-FFF2-40B4-BE49-F238E27FC236}">
                <a16:creationId xmlns:a16="http://schemas.microsoft.com/office/drawing/2014/main" id="{44749CD4-929E-4DD0-A605-90AE46CE9F51}"/>
              </a:ext>
            </a:extLst>
          </p:cNvPr>
          <p:cNvSpPr>
            <a:spLocks noGrp="1"/>
          </p:cNvSpPr>
          <p:nvPr>
            <p:ph idx="1"/>
          </p:nvPr>
        </p:nvSpPr>
        <p:spPr>
          <a:xfrm>
            <a:off x="0" y="983578"/>
            <a:ext cx="7551643" cy="4196185"/>
          </a:xfrm>
        </p:spPr>
        <p:txBody>
          <a:bodyPr>
            <a:normAutofit/>
          </a:bodyPr>
          <a:lstStyle/>
          <a:p>
            <a:r>
              <a:rPr lang="en-US" dirty="0">
                <a:solidFill>
                  <a:schemeClr val="tx2"/>
                </a:solidFill>
              </a:rPr>
              <a:t>Site: At the </a:t>
            </a:r>
            <a:r>
              <a:rPr lang="en-US" b="1" dirty="0">
                <a:solidFill>
                  <a:srgbClr val="FF0000"/>
                </a:solidFill>
                <a:effectLst>
                  <a:outerShdw blurRad="38100" dist="38100" dir="2700000" algn="tl">
                    <a:srgbClr val="000000">
                      <a:alpha val="43137"/>
                    </a:srgbClr>
                  </a:outerShdw>
                </a:effectLst>
              </a:rPr>
              <a:t>upper third </a:t>
            </a:r>
            <a:r>
              <a:rPr lang="en-US" dirty="0">
                <a:solidFill>
                  <a:schemeClr val="tx2"/>
                </a:solidFill>
              </a:rPr>
              <a:t>or </a:t>
            </a:r>
            <a:r>
              <a:rPr lang="en-US" b="1" dirty="0">
                <a:solidFill>
                  <a:srgbClr val="FF0000"/>
                </a:solidFill>
                <a:effectLst>
                  <a:outerShdw blurRad="38100" dist="38100" dir="2700000" algn="tl">
                    <a:srgbClr val="000000">
                      <a:alpha val="43137"/>
                    </a:srgbClr>
                  </a:outerShdw>
                </a:effectLst>
              </a:rPr>
              <a:t>middle third </a:t>
            </a:r>
            <a:r>
              <a:rPr lang="en-US" dirty="0">
                <a:solidFill>
                  <a:schemeClr val="tx2"/>
                </a:solidFill>
              </a:rPr>
              <a:t>of </a:t>
            </a:r>
            <a:r>
              <a:rPr lang="en-US" b="1" dirty="0">
                <a:solidFill>
                  <a:srgbClr val="FF0000"/>
                </a:solidFill>
                <a:effectLst>
                  <a:outerShdw blurRad="38100" dist="38100" dir="2700000" algn="tl">
                    <a:srgbClr val="000000">
                      <a:alpha val="43137"/>
                    </a:srgbClr>
                  </a:outerShdw>
                </a:effectLst>
              </a:rPr>
              <a:t>SCM</a:t>
            </a:r>
            <a:r>
              <a:rPr lang="en-US" dirty="0">
                <a:solidFill>
                  <a:schemeClr val="tx2"/>
                </a:solidFill>
              </a:rPr>
              <a:t> at its anterior border</a:t>
            </a:r>
          </a:p>
          <a:p>
            <a:endParaRPr lang="en-US" dirty="0">
              <a:solidFill>
                <a:schemeClr val="tx2"/>
              </a:solidFill>
            </a:endParaRPr>
          </a:p>
          <a:p>
            <a:r>
              <a:rPr lang="en-US" dirty="0">
                <a:solidFill>
                  <a:schemeClr val="tx2"/>
                </a:solidFill>
              </a:rPr>
              <a:t>Number: </a:t>
            </a:r>
            <a:r>
              <a:rPr lang="en-US" b="1" dirty="0">
                <a:solidFill>
                  <a:schemeClr val="tx2"/>
                </a:solidFill>
              </a:rPr>
              <a:t>Solitary</a:t>
            </a:r>
          </a:p>
          <a:p>
            <a:endParaRPr lang="en-US" b="1" dirty="0">
              <a:solidFill>
                <a:schemeClr val="tx2"/>
              </a:solidFill>
            </a:endParaRPr>
          </a:p>
          <a:p>
            <a:r>
              <a:rPr lang="en-US" dirty="0">
                <a:solidFill>
                  <a:schemeClr val="tx2"/>
                </a:solidFill>
              </a:rPr>
              <a:t>Consistency: </a:t>
            </a:r>
            <a:r>
              <a:rPr lang="en-US" b="1" dirty="0">
                <a:solidFill>
                  <a:srgbClr val="FF0000"/>
                </a:solidFill>
                <a:effectLst>
                  <a:outerShdw blurRad="38100" dist="38100" dir="2700000" algn="tl">
                    <a:srgbClr val="000000">
                      <a:alpha val="43137"/>
                    </a:srgbClr>
                  </a:outerShdw>
                </a:effectLst>
              </a:rPr>
              <a:t>Soft</a:t>
            </a:r>
            <a:r>
              <a:rPr lang="en-US" dirty="0">
                <a:solidFill>
                  <a:schemeClr val="tx2"/>
                </a:solidFill>
              </a:rPr>
              <a:t> in its early stages so that it may be </a:t>
            </a:r>
            <a:r>
              <a:rPr lang="en-US" b="1" dirty="0">
                <a:solidFill>
                  <a:schemeClr val="tx2"/>
                </a:solidFill>
              </a:rPr>
              <a:t>difficult to palpate</a:t>
            </a:r>
          </a:p>
          <a:p>
            <a:endParaRPr lang="en-US" b="1" dirty="0">
              <a:solidFill>
                <a:schemeClr val="tx2"/>
              </a:solidFill>
            </a:endParaRPr>
          </a:p>
          <a:p>
            <a:r>
              <a:rPr lang="en-US" b="1" dirty="0">
                <a:solidFill>
                  <a:srgbClr val="FF0000"/>
                </a:solidFill>
                <a:effectLst>
                  <a:outerShdw blurRad="38100" dist="38100" dir="2700000" algn="tl">
                    <a:srgbClr val="000000">
                      <a:alpha val="43137"/>
                    </a:srgbClr>
                  </a:outerShdw>
                </a:effectLst>
              </a:rPr>
              <a:t>Fluctuant swelling </a:t>
            </a:r>
            <a:r>
              <a:rPr lang="en-US" dirty="0">
                <a:solidFill>
                  <a:schemeClr val="tx2"/>
                </a:solidFill>
              </a:rPr>
              <a:t>that may </a:t>
            </a:r>
            <a:r>
              <a:rPr lang="en-US" b="1" dirty="0">
                <a:solidFill>
                  <a:schemeClr val="tx2"/>
                </a:solidFill>
              </a:rPr>
              <a:t>transilluminate</a:t>
            </a:r>
            <a:r>
              <a:rPr lang="en-US" dirty="0">
                <a:solidFill>
                  <a:schemeClr val="tx2"/>
                </a:solidFill>
              </a:rPr>
              <a:t>.</a:t>
            </a:r>
          </a:p>
        </p:txBody>
      </p:sp>
      <p:pic>
        <p:nvPicPr>
          <p:cNvPr id="5" name="Picture 4" descr="A close up of a person's face&#10;&#10;Description automatically generated with low confidence">
            <a:extLst>
              <a:ext uri="{FF2B5EF4-FFF2-40B4-BE49-F238E27FC236}">
                <a16:creationId xmlns:a16="http://schemas.microsoft.com/office/drawing/2014/main" id="{9E1676E7-AED9-475F-B0D3-5EEE5CA3D30C}"/>
              </a:ext>
            </a:extLst>
          </p:cNvPr>
          <p:cNvPicPr>
            <a:picLocks noChangeAspect="1"/>
          </p:cNvPicPr>
          <p:nvPr/>
        </p:nvPicPr>
        <p:blipFill rotWithShape="1">
          <a:blip r:embed="rId2">
            <a:extLst>
              <a:ext uri="{28A0092B-C50C-407E-A947-70E740481C1C}">
                <a14:useLocalDpi xmlns:a14="http://schemas.microsoft.com/office/drawing/2010/main" val="0"/>
              </a:ext>
            </a:extLst>
          </a:blip>
          <a:srcRect l="20091" r="1186" b="-2"/>
          <a:stretch/>
        </p:blipFill>
        <p:spPr>
          <a:xfrm>
            <a:off x="7551643" y="2052213"/>
            <a:ext cx="3991900"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410143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808F-26BD-4D7F-8F72-17EC4783C19E}"/>
              </a:ext>
            </a:extLst>
          </p:cNvPr>
          <p:cNvSpPr>
            <a:spLocks noGrp="1"/>
          </p:cNvSpPr>
          <p:nvPr>
            <p:ph type="title"/>
          </p:nvPr>
        </p:nvSpPr>
        <p:spPr/>
        <p:txBody>
          <a:bodyPr/>
          <a:lstStyle/>
          <a:p>
            <a:r>
              <a:rPr lang="en-US" b="1" i="1" dirty="0">
                <a:solidFill>
                  <a:schemeClr val="tx2"/>
                </a:solidFill>
              </a:rPr>
              <a:t>Investigation</a:t>
            </a:r>
          </a:p>
        </p:txBody>
      </p:sp>
      <p:sp>
        <p:nvSpPr>
          <p:cNvPr id="3" name="Content Placeholder 2">
            <a:extLst>
              <a:ext uri="{FF2B5EF4-FFF2-40B4-BE49-F238E27FC236}">
                <a16:creationId xmlns:a16="http://schemas.microsoft.com/office/drawing/2014/main" id="{46D03BCA-3F23-4725-A1D4-0B863B6CBBB5}"/>
              </a:ext>
            </a:extLst>
          </p:cNvPr>
          <p:cNvSpPr>
            <a:spLocks noGrp="1"/>
          </p:cNvSpPr>
          <p:nvPr>
            <p:ph idx="1"/>
          </p:nvPr>
        </p:nvSpPr>
        <p:spPr/>
        <p:txBody>
          <a:bodyPr/>
          <a:lstStyle/>
          <a:p>
            <a:r>
              <a:rPr lang="en-GB" dirty="0">
                <a:solidFill>
                  <a:schemeClr val="tx2"/>
                </a:solidFill>
                <a:cs typeface="+mn-cs"/>
              </a:rPr>
              <a:t>There is </a:t>
            </a:r>
            <a:r>
              <a:rPr lang="en-GB" b="1" dirty="0">
                <a:solidFill>
                  <a:schemeClr val="tx2"/>
                </a:solidFill>
                <a:cs typeface="+mn-cs"/>
              </a:rPr>
              <a:t>no specific laboratory test needed</a:t>
            </a:r>
          </a:p>
          <a:p>
            <a:r>
              <a:rPr lang="en-GB" b="1" dirty="0">
                <a:solidFill>
                  <a:schemeClr val="accent1"/>
                </a:solidFill>
                <a:cs typeface="+mn-cs"/>
              </a:rPr>
              <a:t>Imaging Studies</a:t>
            </a:r>
          </a:p>
          <a:p>
            <a:pPr lvl="1"/>
            <a:r>
              <a:rPr lang="en-GB" b="1" dirty="0">
                <a:solidFill>
                  <a:srgbClr val="10ABE5"/>
                </a:solidFill>
                <a:cs typeface="+mn-cs"/>
              </a:rPr>
              <a:t>Ultrasonography</a:t>
            </a:r>
            <a:r>
              <a:rPr lang="en-GB" dirty="0">
                <a:solidFill>
                  <a:schemeClr val="tx2"/>
                </a:solidFill>
                <a:cs typeface="+mn-cs"/>
              </a:rPr>
              <a:t> can be obtained to determine the </a:t>
            </a:r>
            <a:r>
              <a:rPr lang="en-GB" b="1" dirty="0">
                <a:solidFill>
                  <a:schemeClr val="tx2"/>
                </a:solidFill>
                <a:cs typeface="+mn-cs"/>
              </a:rPr>
              <a:t>cystic characteristics </a:t>
            </a:r>
            <a:r>
              <a:rPr lang="en-GB" dirty="0">
                <a:solidFill>
                  <a:schemeClr val="tx2"/>
                </a:solidFill>
                <a:cs typeface="+mn-cs"/>
              </a:rPr>
              <a:t>of the cyst (</a:t>
            </a:r>
            <a:r>
              <a:rPr lang="en-US" dirty="0">
                <a:solidFill>
                  <a:schemeClr val="tx2"/>
                </a:solidFill>
                <a:cs typeface="+mn-cs"/>
              </a:rPr>
              <a:t>useful in differentiating solid lesions, e.g. malignant lymph nodes from cystic lesions such as a branchial cyst).</a:t>
            </a:r>
            <a:endParaRPr lang="en-GB" dirty="0">
              <a:solidFill>
                <a:schemeClr val="tx2"/>
              </a:solidFill>
              <a:cs typeface="+mn-cs"/>
            </a:endParaRPr>
          </a:p>
          <a:p>
            <a:pPr lvl="1"/>
            <a:r>
              <a:rPr lang="en-GB" b="1" dirty="0">
                <a:solidFill>
                  <a:srgbClr val="10ABE5"/>
                </a:solidFill>
                <a:cs typeface="+mn-cs"/>
              </a:rPr>
              <a:t>Contrast-enhanced CT </a:t>
            </a:r>
            <a:r>
              <a:rPr lang="en-GB" dirty="0">
                <a:solidFill>
                  <a:schemeClr val="tx2"/>
                </a:solidFill>
                <a:cs typeface="+mn-cs"/>
              </a:rPr>
              <a:t>will depict a cystic and enhanced mass in the neck.</a:t>
            </a:r>
          </a:p>
          <a:p>
            <a:pPr lvl="1"/>
            <a:r>
              <a:rPr lang="en-GB" b="1" dirty="0">
                <a:solidFill>
                  <a:srgbClr val="10ABE5"/>
                </a:solidFill>
                <a:cs typeface="+mn-cs"/>
              </a:rPr>
              <a:t>MRI</a:t>
            </a:r>
            <a:r>
              <a:rPr lang="en-GB" dirty="0">
                <a:solidFill>
                  <a:schemeClr val="tx2"/>
                </a:solidFill>
                <a:cs typeface="+mn-cs"/>
              </a:rPr>
              <a:t> can be used for a finer resolution.</a:t>
            </a:r>
          </a:p>
          <a:p>
            <a:r>
              <a:rPr lang="en-GB" dirty="0">
                <a:solidFill>
                  <a:schemeClr val="accent1"/>
                </a:solidFill>
                <a:cs typeface="+mn-cs"/>
              </a:rPr>
              <a:t>Fine-needle aspiration </a:t>
            </a:r>
            <a:r>
              <a:rPr lang="en-GB" dirty="0">
                <a:solidFill>
                  <a:schemeClr val="tx2"/>
                </a:solidFill>
                <a:cs typeface="+mn-cs"/>
              </a:rPr>
              <a:t>is helpful to distinguish a branchial cleft cyst from malignant neoplasm.</a:t>
            </a:r>
          </a:p>
          <a:p>
            <a:endParaRPr lang="en-US" dirty="0"/>
          </a:p>
        </p:txBody>
      </p:sp>
      <p:pic>
        <p:nvPicPr>
          <p:cNvPr id="5" name="Picture 4" descr="A close-up of a mri&#10;&#10;Description automatically generated">
            <a:extLst>
              <a:ext uri="{FF2B5EF4-FFF2-40B4-BE49-F238E27FC236}">
                <a16:creationId xmlns:a16="http://schemas.microsoft.com/office/drawing/2014/main" id="{F50B8774-6E9E-3A3E-FCD3-A197062F5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002" y="136350"/>
            <a:ext cx="2740325" cy="2728036"/>
          </a:xfrm>
          <a:prstGeom prst="rect">
            <a:avLst/>
          </a:prstGeom>
        </p:spPr>
      </p:pic>
    </p:spTree>
    <p:extLst>
      <p:ext uri="{BB962C8B-B14F-4D97-AF65-F5344CB8AC3E}">
        <p14:creationId xmlns:p14="http://schemas.microsoft.com/office/powerpoint/2010/main" val="980997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B6B740-5040-438A-A53C-F30558A484D3}"/>
              </a:ext>
            </a:extLst>
          </p:cNvPr>
          <p:cNvSpPr>
            <a:spLocks noGrp="1"/>
          </p:cNvSpPr>
          <p:nvPr>
            <p:ph type="title"/>
          </p:nvPr>
        </p:nvSpPr>
        <p:spPr>
          <a:xfrm>
            <a:off x="1007355" y="203782"/>
            <a:ext cx="9404723" cy="811638"/>
          </a:xfrm>
        </p:spPr>
        <p:txBody>
          <a:bodyPr/>
          <a:lstStyle/>
          <a:p>
            <a:pPr algn="ctr"/>
            <a:r>
              <a:rPr lang="en-US" b="1" dirty="0">
                <a:solidFill>
                  <a:schemeClr val="tx2"/>
                </a:solidFill>
                <a:latin typeface="+mn-lt"/>
              </a:rPr>
              <a:t>THE TRIANGLES OF THE NECK</a:t>
            </a:r>
          </a:p>
        </p:txBody>
      </p:sp>
      <p:sp>
        <p:nvSpPr>
          <p:cNvPr id="3" name="Content Placeholder 2">
            <a:extLst>
              <a:ext uri="{FF2B5EF4-FFF2-40B4-BE49-F238E27FC236}">
                <a16:creationId xmlns:a16="http://schemas.microsoft.com/office/drawing/2014/main" id="{095886AC-09E5-4AD2-8B1E-ABC3E89DE4FC}"/>
              </a:ext>
            </a:extLst>
          </p:cNvPr>
          <p:cNvSpPr>
            <a:spLocks noGrp="1"/>
          </p:cNvSpPr>
          <p:nvPr>
            <p:ph idx="1"/>
          </p:nvPr>
        </p:nvSpPr>
        <p:spPr>
          <a:xfrm>
            <a:off x="0" y="996239"/>
            <a:ext cx="7563610" cy="6287910"/>
          </a:xfrm>
        </p:spPr>
        <p:txBody>
          <a:bodyPr>
            <a:normAutofit/>
          </a:bodyPr>
          <a:lstStyle/>
          <a:p>
            <a:pPr marL="0" indent="0">
              <a:buNone/>
            </a:pPr>
            <a:r>
              <a:rPr lang="en-US" sz="2000" b="1" dirty="0">
                <a:solidFill>
                  <a:schemeClr val="tx2"/>
                </a:solidFill>
              </a:rPr>
              <a:t>Each side of the neck is divided, descriptively, by </a:t>
            </a:r>
            <a:r>
              <a:rPr lang="en-US" sz="2000" b="1" dirty="0">
                <a:solidFill>
                  <a:srgbClr val="C00000"/>
                </a:solidFill>
              </a:rPr>
              <a:t>sternocleidomastoid</a:t>
            </a:r>
            <a:r>
              <a:rPr lang="en-US" sz="2000" b="1" dirty="0">
                <a:solidFill>
                  <a:schemeClr val="tx2"/>
                </a:solidFill>
              </a:rPr>
              <a:t> into </a:t>
            </a:r>
            <a:r>
              <a:rPr lang="en-US" sz="2000" b="1" dirty="0">
                <a:solidFill>
                  <a:schemeClr val="accent6"/>
                </a:solidFill>
              </a:rPr>
              <a:t>anterior</a:t>
            </a:r>
            <a:r>
              <a:rPr lang="en-US" sz="2000" b="1" dirty="0">
                <a:solidFill>
                  <a:schemeClr val="tx2"/>
                </a:solidFill>
              </a:rPr>
              <a:t> and </a:t>
            </a:r>
            <a:r>
              <a:rPr lang="en-US" sz="2000" b="1" dirty="0">
                <a:solidFill>
                  <a:schemeClr val="accent4"/>
                </a:solidFill>
              </a:rPr>
              <a:t>posterior</a:t>
            </a:r>
            <a:r>
              <a:rPr lang="en-US" sz="2000" b="1" dirty="0">
                <a:solidFill>
                  <a:schemeClr val="tx2"/>
                </a:solidFill>
              </a:rPr>
              <a:t> triangles</a:t>
            </a:r>
            <a:r>
              <a:rPr lang="en-US" sz="2000" dirty="0">
                <a:solidFill>
                  <a:schemeClr val="tx2"/>
                </a:solidFill>
              </a:rPr>
              <a:t>.</a:t>
            </a:r>
          </a:p>
          <a:p>
            <a:endParaRPr lang="en-US" sz="2000" dirty="0">
              <a:solidFill>
                <a:schemeClr val="tx2"/>
              </a:solidFill>
            </a:endParaRPr>
          </a:p>
          <a:p>
            <a:pPr marL="0" indent="0">
              <a:buNone/>
            </a:pPr>
            <a:r>
              <a:rPr lang="en-US" sz="2000" b="1" dirty="0">
                <a:solidFill>
                  <a:schemeClr val="accent4"/>
                </a:solidFill>
              </a:rPr>
              <a:t>Posterior Triangle </a:t>
            </a:r>
            <a:r>
              <a:rPr lang="en-US" sz="2000" b="1" dirty="0">
                <a:solidFill>
                  <a:schemeClr val="tx2"/>
                </a:solidFill>
              </a:rPr>
              <a:t>Boundaries:</a:t>
            </a:r>
          </a:p>
          <a:p>
            <a:pPr marL="0" indent="0">
              <a:buNone/>
            </a:pPr>
            <a:r>
              <a:rPr lang="en-US" sz="2000" dirty="0">
                <a:solidFill>
                  <a:schemeClr val="tx2"/>
                </a:solidFill>
              </a:rPr>
              <a:t> 1) Anteriorly: Posterior  border of Sternocleidomastoid.</a:t>
            </a:r>
          </a:p>
          <a:p>
            <a:pPr marL="0" indent="0">
              <a:buNone/>
            </a:pPr>
            <a:r>
              <a:rPr lang="en-US" sz="2000" dirty="0">
                <a:solidFill>
                  <a:schemeClr val="tx2"/>
                </a:solidFill>
              </a:rPr>
              <a:t> 2) Posteriorly: Anterior border of Trapezius.</a:t>
            </a:r>
          </a:p>
          <a:p>
            <a:pPr marL="0" indent="0">
              <a:buNone/>
            </a:pPr>
            <a:r>
              <a:rPr lang="en-US" sz="2000" dirty="0">
                <a:solidFill>
                  <a:schemeClr val="tx2"/>
                </a:solidFill>
              </a:rPr>
              <a:t> 3) Inferiorly: Middle 1/3 of the Clavicle.</a:t>
            </a:r>
          </a:p>
          <a:p>
            <a:endParaRPr lang="en-US" sz="2000" dirty="0">
              <a:solidFill>
                <a:schemeClr val="tx2"/>
              </a:solidFill>
            </a:endParaRPr>
          </a:p>
          <a:p>
            <a:pPr marL="0" indent="0">
              <a:buNone/>
            </a:pPr>
            <a:r>
              <a:rPr lang="en-US" sz="2000" b="1" dirty="0">
                <a:solidFill>
                  <a:schemeClr val="accent6"/>
                </a:solidFill>
              </a:rPr>
              <a:t>Anterior Triangle</a:t>
            </a:r>
            <a:r>
              <a:rPr lang="en-US" sz="2000" b="1" dirty="0">
                <a:solidFill>
                  <a:schemeClr val="tx2"/>
                </a:solidFill>
              </a:rPr>
              <a:t> Boundaries:</a:t>
            </a:r>
          </a:p>
          <a:p>
            <a:pPr marL="0" indent="0">
              <a:buNone/>
            </a:pPr>
            <a:r>
              <a:rPr lang="en-US" sz="2000" dirty="0">
                <a:solidFill>
                  <a:schemeClr val="tx2"/>
                </a:solidFill>
              </a:rPr>
              <a:t> 1) Laterally: Sternocleidomastoid.</a:t>
            </a:r>
          </a:p>
          <a:p>
            <a:pPr marL="0" indent="0">
              <a:buNone/>
            </a:pPr>
            <a:r>
              <a:rPr lang="en-US" sz="2000" dirty="0">
                <a:solidFill>
                  <a:schemeClr val="tx2"/>
                </a:solidFill>
              </a:rPr>
              <a:t> 2) Superiorly: The body of the mandible.</a:t>
            </a:r>
          </a:p>
          <a:p>
            <a:pPr marL="0" indent="0">
              <a:buNone/>
            </a:pPr>
            <a:r>
              <a:rPr lang="en-US" sz="2000" dirty="0">
                <a:solidFill>
                  <a:schemeClr val="tx2"/>
                </a:solidFill>
              </a:rPr>
              <a:t> 3) Anteriorly: The midline of the neck.</a:t>
            </a:r>
          </a:p>
        </p:txBody>
      </p:sp>
      <p:pic>
        <p:nvPicPr>
          <p:cNvPr id="4" name="Picture 3">
            <a:extLst>
              <a:ext uri="{FF2B5EF4-FFF2-40B4-BE49-F238E27FC236}">
                <a16:creationId xmlns:a16="http://schemas.microsoft.com/office/drawing/2014/main" id="{5D0D2B60-F9D0-43A2-88AD-1434FA1C7368}"/>
              </a:ext>
            </a:extLst>
          </p:cNvPr>
          <p:cNvPicPr>
            <a:picLocks noChangeAspect="1"/>
          </p:cNvPicPr>
          <p:nvPr/>
        </p:nvPicPr>
        <p:blipFill>
          <a:blip r:embed="rId2"/>
          <a:stretch>
            <a:fillRect/>
          </a:stretch>
        </p:blipFill>
        <p:spPr>
          <a:xfrm>
            <a:off x="7396970" y="1422388"/>
            <a:ext cx="4795030" cy="5435612"/>
          </a:xfrm>
          <a:prstGeom prst="rect">
            <a:avLst/>
          </a:prstGeom>
          <a:ln>
            <a:noFill/>
          </a:ln>
          <a:effectLst>
            <a:softEdge rad="112500"/>
          </a:effectLst>
        </p:spPr>
      </p:pic>
    </p:spTree>
    <p:extLst>
      <p:ext uri="{BB962C8B-B14F-4D97-AF65-F5344CB8AC3E}">
        <p14:creationId xmlns:p14="http://schemas.microsoft.com/office/powerpoint/2010/main" val="29999909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B8AC-C7C2-439F-B776-F7E027B5204D}"/>
              </a:ext>
            </a:extLst>
          </p:cNvPr>
          <p:cNvSpPr>
            <a:spLocks noGrp="1"/>
          </p:cNvSpPr>
          <p:nvPr>
            <p:ph type="title"/>
          </p:nvPr>
        </p:nvSpPr>
        <p:spPr/>
        <p:txBody>
          <a:bodyPr/>
          <a:lstStyle/>
          <a:p>
            <a:r>
              <a:rPr lang="en-US" b="1" i="1" dirty="0">
                <a:solidFill>
                  <a:schemeClr val="tx2"/>
                </a:solidFill>
              </a:rPr>
              <a:t>Treatment</a:t>
            </a:r>
          </a:p>
        </p:txBody>
      </p:sp>
      <p:sp>
        <p:nvSpPr>
          <p:cNvPr id="3" name="Content Placeholder 2">
            <a:extLst>
              <a:ext uri="{FF2B5EF4-FFF2-40B4-BE49-F238E27FC236}">
                <a16:creationId xmlns:a16="http://schemas.microsoft.com/office/drawing/2014/main" id="{AFB0F40A-D952-4E80-A0E4-65274074DE6F}"/>
              </a:ext>
            </a:extLst>
          </p:cNvPr>
          <p:cNvSpPr>
            <a:spLocks noGrp="1"/>
          </p:cNvSpPr>
          <p:nvPr>
            <p:ph idx="1"/>
          </p:nvPr>
        </p:nvSpPr>
        <p:spPr/>
        <p:txBody>
          <a:bodyPr/>
          <a:lstStyle/>
          <a:p>
            <a:r>
              <a:rPr lang="en-GB" dirty="0">
                <a:solidFill>
                  <a:schemeClr val="tx2"/>
                </a:solidFill>
              </a:rPr>
              <a:t>The treatment of a Branchial cleft cyst is </a:t>
            </a:r>
            <a:r>
              <a:rPr lang="en-GB" b="1" dirty="0">
                <a:solidFill>
                  <a:schemeClr val="accent1"/>
                </a:solidFill>
              </a:rPr>
              <a:t>surgical elective excision </a:t>
            </a:r>
            <a:r>
              <a:rPr lang="en-GB" dirty="0">
                <a:solidFill>
                  <a:schemeClr val="tx2"/>
                </a:solidFill>
              </a:rPr>
              <a:t>due to the risk of infection, further enlargement, or an extremely low risk of malignancy.</a:t>
            </a:r>
          </a:p>
          <a:p>
            <a:endParaRPr lang="en-GB" dirty="0">
              <a:solidFill>
                <a:schemeClr val="tx2"/>
              </a:solidFill>
            </a:endParaRPr>
          </a:p>
          <a:p>
            <a:r>
              <a:rPr lang="en-US" sz="2400" b="1" dirty="0">
                <a:solidFill>
                  <a:srgbClr val="0070C0"/>
                </a:solidFill>
              </a:rPr>
              <a:t>Antibiotics</a:t>
            </a:r>
            <a:r>
              <a:rPr lang="en-US" sz="2400" dirty="0">
                <a:solidFill>
                  <a:schemeClr val="tx2"/>
                </a:solidFill>
              </a:rPr>
              <a:t> are required to treat infections or abscesses if present.</a:t>
            </a:r>
            <a:endParaRPr lang="en-US" sz="2400" dirty="0">
              <a:solidFill>
                <a:schemeClr val="tx2"/>
              </a:solidFill>
              <a:latin typeface="Quattrocento"/>
              <a:ea typeface="Quattrocento"/>
              <a:cs typeface="Quattrocento"/>
              <a:sym typeface="Quattrocento"/>
            </a:endParaRPr>
          </a:p>
          <a:p>
            <a:endParaRPr lang="en-US" dirty="0"/>
          </a:p>
        </p:txBody>
      </p:sp>
      <p:pic>
        <p:nvPicPr>
          <p:cNvPr id="5" name="Picture 4" descr="A close-up of a child's neck&#10;&#10;Description automatically generated">
            <a:extLst>
              <a:ext uri="{FF2B5EF4-FFF2-40B4-BE49-F238E27FC236}">
                <a16:creationId xmlns:a16="http://schemas.microsoft.com/office/drawing/2014/main" id="{A07561BD-3A5A-4E67-90BA-2069144C1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0015" y="167756"/>
            <a:ext cx="2390386" cy="3525287"/>
          </a:xfrm>
          <a:prstGeom prst="rect">
            <a:avLst/>
          </a:prstGeom>
        </p:spPr>
      </p:pic>
    </p:spTree>
    <p:extLst>
      <p:ext uri="{BB962C8B-B14F-4D97-AF65-F5344CB8AC3E}">
        <p14:creationId xmlns:p14="http://schemas.microsoft.com/office/powerpoint/2010/main" val="2597663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1608463" y="1763022"/>
            <a:ext cx="7844561" cy="3396601"/>
          </a:xfrm>
        </p:spPr>
        <p:txBody>
          <a:bodyPr vert="horz" lIns="91440" tIns="45720" rIns="91440" bIns="45720" rtlCol="0" anchor="ctr">
            <a:noAutofit/>
          </a:bodyPr>
          <a:lstStyle/>
          <a:p>
            <a:pPr algn="ctr"/>
            <a:r>
              <a:rPr lang="en-GB" sz="6600" b="1" i="1" dirty="0">
                <a:solidFill>
                  <a:schemeClr val="tx2"/>
                </a:solidFill>
              </a:rPr>
              <a:t>Lymphadenopathy</a:t>
            </a:r>
            <a:endParaRPr lang="en-US" sz="6600" b="1" i="1" kern="1200" dirty="0">
              <a:solidFill>
                <a:schemeClr val="tx2"/>
              </a:solidFill>
              <a:latin typeface="+mj-lt"/>
              <a:ea typeface="+mj-ea"/>
              <a:cs typeface="+mj-cs"/>
            </a:endParaRPr>
          </a:p>
        </p:txBody>
      </p:sp>
    </p:spTree>
    <p:extLst>
      <p:ext uri="{BB962C8B-B14F-4D97-AF65-F5344CB8AC3E}">
        <p14:creationId xmlns:p14="http://schemas.microsoft.com/office/powerpoint/2010/main" val="222207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752263-0191-2465-D064-221E556FB31B}"/>
              </a:ext>
            </a:extLst>
          </p:cNvPr>
          <p:cNvSpPr>
            <a:spLocks noGrp="1"/>
          </p:cNvSpPr>
          <p:nvPr>
            <p:ph idx="1"/>
          </p:nvPr>
        </p:nvSpPr>
        <p:spPr>
          <a:xfrm>
            <a:off x="91887" y="55086"/>
            <a:ext cx="8596668" cy="605928"/>
          </a:xfrm>
        </p:spPr>
        <p:txBody>
          <a:bodyPr/>
          <a:lstStyle/>
          <a:p>
            <a:r>
              <a:rPr lang="en-GB" b="1" dirty="0"/>
              <a:t>Most common cause to neck swelling </a:t>
            </a:r>
            <a:r>
              <a:rPr lang="en-GB" dirty="0"/>
              <a:t>is </a:t>
            </a:r>
            <a:r>
              <a:rPr lang="en-GB" b="1" dirty="0">
                <a:solidFill>
                  <a:srgbClr val="FF0000"/>
                </a:solidFill>
              </a:rPr>
              <a:t>lymphadenopathy</a:t>
            </a:r>
            <a:r>
              <a:rPr lang="en-GB" dirty="0"/>
              <a:t> </a:t>
            </a:r>
          </a:p>
        </p:txBody>
      </p:sp>
      <p:graphicFrame>
        <p:nvGraphicFramePr>
          <p:cNvPr id="4" name="Diagram 3">
            <a:extLst>
              <a:ext uri="{FF2B5EF4-FFF2-40B4-BE49-F238E27FC236}">
                <a16:creationId xmlns:a16="http://schemas.microsoft.com/office/drawing/2014/main" id="{625B5C37-E455-D1B6-F2BD-54EE07D87AAD}"/>
              </a:ext>
            </a:extLst>
          </p:cNvPr>
          <p:cNvGraphicFramePr/>
          <p:nvPr>
            <p:extLst>
              <p:ext uri="{D42A27DB-BD31-4B8C-83A1-F6EECF244321}">
                <p14:modId xmlns:p14="http://schemas.microsoft.com/office/powerpoint/2010/main" val="3180689161"/>
              </p:ext>
            </p:extLst>
          </p:nvPr>
        </p:nvGraphicFramePr>
        <p:xfrm>
          <a:off x="661015" y="605929"/>
          <a:ext cx="9011799" cy="4135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729BA57C-B130-41D3-8200-7A1F9CB8CA3D}"/>
              </a:ext>
            </a:extLst>
          </p:cNvPr>
          <p:cNvSpPr txBox="1"/>
          <p:nvPr/>
        </p:nvSpPr>
        <p:spPr>
          <a:xfrm>
            <a:off x="269934" y="4751828"/>
            <a:ext cx="3563935" cy="2062103"/>
          </a:xfrm>
          <a:prstGeom prst="rect">
            <a:avLst/>
          </a:prstGeom>
          <a:noFill/>
        </p:spPr>
        <p:txBody>
          <a:bodyPr wrap="square" rtlCol="0">
            <a:spAutoFit/>
          </a:bodyPr>
          <a:lstStyle/>
          <a:p>
            <a:pPr algn="ctr"/>
            <a:r>
              <a:rPr lang="en-GB" sz="1600" dirty="0"/>
              <a:t>-If the mass is </a:t>
            </a:r>
            <a:r>
              <a:rPr lang="en-GB" sz="1600" b="1" dirty="0">
                <a:solidFill>
                  <a:srgbClr val="FF0000"/>
                </a:solidFill>
                <a:effectLst>
                  <a:outerShdw blurRad="38100" dist="38100" dir="2700000" algn="tl">
                    <a:srgbClr val="000000">
                      <a:alpha val="43137"/>
                    </a:srgbClr>
                  </a:outerShdw>
                </a:effectLst>
              </a:rPr>
              <a:t>Tender</a:t>
            </a:r>
          </a:p>
          <a:p>
            <a:pPr algn="ctr"/>
            <a:endParaRPr lang="en-GB" sz="1600" b="1" dirty="0">
              <a:solidFill>
                <a:srgbClr val="FF0000"/>
              </a:solidFill>
              <a:effectLst>
                <a:outerShdw blurRad="38100" dist="38100" dir="2700000" algn="tl">
                  <a:srgbClr val="000000">
                    <a:alpha val="43137"/>
                  </a:srgbClr>
                </a:outerShdw>
              </a:effectLst>
            </a:endParaRPr>
          </a:p>
          <a:p>
            <a:pPr algn="ctr"/>
            <a:r>
              <a:rPr lang="en-GB" sz="1600" dirty="0"/>
              <a:t>-Ask the patient about </a:t>
            </a:r>
            <a:r>
              <a:rPr lang="en-GB" sz="1600" b="1" dirty="0"/>
              <a:t>symptoms of infection</a:t>
            </a:r>
            <a:r>
              <a:rPr lang="en-GB" sz="1600" dirty="0"/>
              <a:t>: </a:t>
            </a:r>
            <a:r>
              <a:rPr lang="en-GB" sz="1600" b="1" dirty="0">
                <a:solidFill>
                  <a:srgbClr val="00B050"/>
                </a:solidFill>
              </a:rPr>
              <a:t>fever</a:t>
            </a:r>
            <a:r>
              <a:rPr lang="en-GB" sz="1600" dirty="0"/>
              <a:t> – </a:t>
            </a:r>
            <a:r>
              <a:rPr lang="en-GB" sz="1600" b="1" dirty="0">
                <a:solidFill>
                  <a:srgbClr val="00B050"/>
                </a:solidFill>
              </a:rPr>
              <a:t>weakness</a:t>
            </a:r>
            <a:r>
              <a:rPr lang="en-GB" sz="1600" dirty="0"/>
              <a:t> – </a:t>
            </a:r>
            <a:r>
              <a:rPr lang="en-GB" sz="1600" b="1" dirty="0">
                <a:solidFill>
                  <a:srgbClr val="00B050"/>
                </a:solidFill>
              </a:rPr>
              <a:t>rigors</a:t>
            </a:r>
          </a:p>
          <a:p>
            <a:pPr algn="ctr"/>
            <a:r>
              <a:rPr lang="en-GB" sz="1600" dirty="0"/>
              <a:t>  </a:t>
            </a:r>
          </a:p>
          <a:p>
            <a:pPr algn="ctr"/>
            <a:r>
              <a:rPr lang="en-GB" sz="1600" dirty="0"/>
              <a:t>-Ask about the </a:t>
            </a:r>
            <a:r>
              <a:rPr lang="en-GB" sz="1600" b="1" dirty="0"/>
              <a:t>source of infection</a:t>
            </a:r>
            <a:r>
              <a:rPr lang="en-GB" sz="1600" dirty="0"/>
              <a:t>: teeth pain – sore throat – contact with ppl with infection  </a:t>
            </a:r>
          </a:p>
        </p:txBody>
      </p:sp>
      <p:sp>
        <p:nvSpPr>
          <p:cNvPr id="6" name="TextBox 5">
            <a:extLst>
              <a:ext uri="{FF2B5EF4-FFF2-40B4-BE49-F238E27FC236}">
                <a16:creationId xmlns:a16="http://schemas.microsoft.com/office/drawing/2014/main" id="{2AC7A992-76FE-DA17-1BF2-07D4BF806DCE}"/>
              </a:ext>
            </a:extLst>
          </p:cNvPr>
          <p:cNvSpPr txBox="1"/>
          <p:nvPr/>
        </p:nvSpPr>
        <p:spPr>
          <a:xfrm>
            <a:off x="4390221" y="4740811"/>
            <a:ext cx="5172399" cy="1815882"/>
          </a:xfrm>
          <a:prstGeom prst="rect">
            <a:avLst/>
          </a:prstGeom>
          <a:noFill/>
        </p:spPr>
        <p:txBody>
          <a:bodyPr wrap="square" rtlCol="0">
            <a:spAutoFit/>
          </a:bodyPr>
          <a:lstStyle/>
          <a:p>
            <a:pPr algn="ctr"/>
            <a:r>
              <a:rPr lang="en-GB" sz="1600" dirty="0"/>
              <a:t>-</a:t>
            </a:r>
            <a:r>
              <a:rPr lang="en-GB" sz="1600" b="1" dirty="0">
                <a:solidFill>
                  <a:srgbClr val="FF0000"/>
                </a:solidFill>
                <a:effectLst>
                  <a:outerShdw blurRad="38100" dist="38100" dir="2700000" algn="tl">
                    <a:srgbClr val="000000">
                      <a:alpha val="43137"/>
                    </a:srgbClr>
                  </a:outerShdw>
                </a:effectLst>
              </a:rPr>
              <a:t>Painless mass </a:t>
            </a:r>
          </a:p>
          <a:p>
            <a:pPr algn="ctr"/>
            <a:r>
              <a:rPr lang="en-GB" sz="1600" dirty="0"/>
              <a:t>-The size = </a:t>
            </a:r>
            <a:r>
              <a:rPr lang="en-GB" sz="1600" b="1" dirty="0">
                <a:solidFill>
                  <a:srgbClr val="FF0000"/>
                </a:solidFill>
                <a:effectLst>
                  <a:outerShdw blurRad="38100" dist="38100" dir="2700000" algn="tl">
                    <a:srgbClr val="000000">
                      <a:alpha val="43137"/>
                    </a:srgbClr>
                  </a:outerShdw>
                </a:effectLst>
              </a:rPr>
              <a:t>&gt; 1.5 cm</a:t>
            </a:r>
          </a:p>
          <a:p>
            <a:pPr algn="ctr"/>
            <a:r>
              <a:rPr lang="en-GB" sz="1600" dirty="0"/>
              <a:t>-</a:t>
            </a:r>
            <a:r>
              <a:rPr lang="en-GB" sz="1600" b="1" dirty="0">
                <a:solidFill>
                  <a:srgbClr val="FF0000"/>
                </a:solidFill>
                <a:effectLst>
                  <a:outerShdw blurRad="38100" dist="38100" dir="2700000" algn="tl">
                    <a:srgbClr val="000000">
                      <a:alpha val="43137"/>
                    </a:srgbClr>
                  </a:outerShdw>
                </a:effectLst>
              </a:rPr>
              <a:t>Presence of B symptoms</a:t>
            </a:r>
            <a:r>
              <a:rPr lang="en-GB" sz="1600" dirty="0"/>
              <a:t>:</a:t>
            </a:r>
          </a:p>
          <a:p>
            <a:pPr marL="342900" indent="-342900" algn="ctr">
              <a:buFont typeface="+mj-lt"/>
              <a:buAutoNum type="arabicPeriod"/>
            </a:pPr>
            <a:r>
              <a:rPr lang="en-GB" sz="1600" b="1" dirty="0"/>
              <a:t>Significant weight loss </a:t>
            </a:r>
          </a:p>
          <a:p>
            <a:pPr marL="342900" indent="-342900" algn="ctr">
              <a:buFont typeface="+mj-lt"/>
              <a:buAutoNum type="arabicPeriod"/>
            </a:pPr>
            <a:r>
              <a:rPr lang="en-GB" sz="1600" b="1" dirty="0"/>
              <a:t>Anorexia </a:t>
            </a:r>
          </a:p>
          <a:p>
            <a:pPr marL="342900" indent="-342900" algn="ctr">
              <a:buFont typeface="+mj-lt"/>
              <a:buAutoNum type="arabicPeriod"/>
            </a:pPr>
            <a:r>
              <a:rPr lang="en-GB" sz="1600" b="1" dirty="0"/>
              <a:t>Night sweat </a:t>
            </a:r>
          </a:p>
          <a:p>
            <a:pPr algn="ctr"/>
            <a:r>
              <a:rPr lang="en-GB" sz="1600" dirty="0"/>
              <a:t>-Lymphoma is associated with skin changes ex. ulcer</a:t>
            </a:r>
          </a:p>
        </p:txBody>
      </p:sp>
    </p:spTree>
    <p:extLst>
      <p:ext uri="{BB962C8B-B14F-4D97-AF65-F5344CB8AC3E}">
        <p14:creationId xmlns:p14="http://schemas.microsoft.com/office/powerpoint/2010/main" val="21145548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AF04-A1C9-48E5-A143-125DC7494043}"/>
              </a:ext>
            </a:extLst>
          </p:cNvPr>
          <p:cNvSpPr>
            <a:spLocks noGrp="1"/>
          </p:cNvSpPr>
          <p:nvPr>
            <p:ph type="title"/>
          </p:nvPr>
        </p:nvSpPr>
        <p:spPr/>
        <p:txBody>
          <a:bodyPr/>
          <a:lstStyle/>
          <a:p>
            <a:r>
              <a:rPr lang="en-GB" sz="4400" b="1" i="1" dirty="0">
                <a:solidFill>
                  <a:schemeClr val="tx2"/>
                </a:solidFill>
                <a:cs typeface="+mj-cs"/>
              </a:rPr>
              <a:t>Lymphadenopathy</a:t>
            </a:r>
            <a:endParaRPr lang="en-US" i="1" dirty="0">
              <a:solidFill>
                <a:schemeClr val="tx2"/>
              </a:solidFill>
            </a:endParaRPr>
          </a:p>
        </p:txBody>
      </p:sp>
      <p:sp>
        <p:nvSpPr>
          <p:cNvPr id="3" name="Content Placeholder 2">
            <a:extLst>
              <a:ext uri="{FF2B5EF4-FFF2-40B4-BE49-F238E27FC236}">
                <a16:creationId xmlns:a16="http://schemas.microsoft.com/office/drawing/2014/main" id="{62315B52-74EF-4287-BE45-B2168DC6D36B}"/>
              </a:ext>
            </a:extLst>
          </p:cNvPr>
          <p:cNvSpPr>
            <a:spLocks noGrp="1"/>
          </p:cNvSpPr>
          <p:nvPr>
            <p:ph idx="1"/>
          </p:nvPr>
        </p:nvSpPr>
        <p:spPr>
          <a:xfrm>
            <a:off x="192591" y="1752965"/>
            <a:ext cx="9237847" cy="4780037"/>
          </a:xfrm>
        </p:spPr>
        <p:txBody>
          <a:bodyPr>
            <a:normAutofit/>
          </a:bodyPr>
          <a:lstStyle/>
          <a:p>
            <a:pPr lvl="0"/>
            <a:r>
              <a:rPr lang="en-US" b="1" dirty="0">
                <a:solidFill>
                  <a:schemeClr val="accent1"/>
                </a:solidFill>
              </a:rPr>
              <a:t>Infections</a:t>
            </a:r>
          </a:p>
          <a:p>
            <a:pPr lvl="1"/>
            <a:r>
              <a:rPr lang="en-US" b="1" dirty="0">
                <a:solidFill>
                  <a:schemeClr val="tx2"/>
                </a:solidFill>
              </a:rPr>
              <a:t>Nonspecific Lymphadenopathy</a:t>
            </a:r>
          </a:p>
          <a:p>
            <a:pPr lvl="1"/>
            <a:r>
              <a:rPr lang="en-US" b="1" dirty="0">
                <a:solidFill>
                  <a:schemeClr val="tx2"/>
                </a:solidFill>
              </a:rPr>
              <a:t>specific Lymphadenopathy </a:t>
            </a:r>
            <a:r>
              <a:rPr lang="en-US" dirty="0">
                <a:solidFill>
                  <a:schemeClr val="tx2"/>
                </a:solidFill>
              </a:rPr>
              <a:t>(e.g., </a:t>
            </a:r>
            <a:r>
              <a:rPr lang="en-US" b="1" dirty="0">
                <a:solidFill>
                  <a:srgbClr val="FF0000"/>
                </a:solidFill>
              </a:rPr>
              <a:t>TB</a:t>
            </a:r>
            <a:r>
              <a:rPr lang="en-US" dirty="0">
                <a:solidFill>
                  <a:schemeClr val="tx2"/>
                </a:solidFill>
              </a:rPr>
              <a:t>, viral, protozoan, other bacteria)</a:t>
            </a:r>
          </a:p>
          <a:p>
            <a:pPr lvl="1"/>
            <a:endParaRPr lang="en-US" dirty="0">
              <a:solidFill>
                <a:schemeClr val="tx2"/>
              </a:solidFill>
            </a:endParaRPr>
          </a:p>
          <a:p>
            <a:r>
              <a:rPr lang="en-US" b="1" dirty="0">
                <a:solidFill>
                  <a:schemeClr val="accent1"/>
                </a:solidFill>
              </a:rPr>
              <a:t>Neoplasms</a:t>
            </a:r>
          </a:p>
          <a:p>
            <a:pPr lvl="1"/>
            <a:r>
              <a:rPr lang="en-US" b="1" dirty="0">
                <a:solidFill>
                  <a:schemeClr val="tx2"/>
                </a:solidFill>
              </a:rPr>
              <a:t>Primary</a:t>
            </a:r>
            <a:r>
              <a:rPr lang="en-US" dirty="0">
                <a:solidFill>
                  <a:schemeClr val="tx2"/>
                </a:solidFill>
              </a:rPr>
              <a:t> – </a:t>
            </a:r>
            <a:r>
              <a:rPr lang="en-US" b="1" dirty="0">
                <a:solidFill>
                  <a:srgbClr val="FF0000"/>
                </a:solidFill>
              </a:rPr>
              <a:t>lymphoma</a:t>
            </a:r>
            <a:r>
              <a:rPr lang="en-US" dirty="0">
                <a:solidFill>
                  <a:schemeClr val="tx2"/>
                </a:solidFill>
              </a:rPr>
              <a:t> </a:t>
            </a:r>
          </a:p>
          <a:p>
            <a:pPr lvl="1"/>
            <a:r>
              <a:rPr lang="en-US" b="1" dirty="0">
                <a:solidFill>
                  <a:schemeClr val="tx2"/>
                </a:solidFill>
              </a:rPr>
              <a:t>Secondary</a:t>
            </a:r>
            <a:r>
              <a:rPr lang="en-US" dirty="0">
                <a:solidFill>
                  <a:schemeClr val="tx2"/>
                </a:solidFill>
              </a:rPr>
              <a:t> – </a:t>
            </a:r>
            <a:r>
              <a:rPr lang="en-US" b="1" dirty="0">
                <a:solidFill>
                  <a:srgbClr val="FF0000"/>
                </a:solidFill>
              </a:rPr>
              <a:t>metastasis </a:t>
            </a:r>
            <a:r>
              <a:rPr lang="en-US" sz="1400" b="1" dirty="0">
                <a:solidFill>
                  <a:schemeClr val="tx1"/>
                </a:solidFill>
              </a:rPr>
              <a:t>(EX. GIT &amp; lung cancer </a:t>
            </a:r>
            <a:r>
              <a:rPr lang="en-US" sz="1400" b="1" dirty="0" err="1">
                <a:solidFill>
                  <a:schemeClr val="tx1"/>
                </a:solidFill>
              </a:rPr>
              <a:t>metz</a:t>
            </a:r>
            <a:r>
              <a:rPr lang="en-US" sz="1400" b="1" dirty="0">
                <a:solidFill>
                  <a:schemeClr val="tx1"/>
                </a:solidFill>
              </a:rPr>
              <a:t> to supraclavicular LN) </a:t>
            </a:r>
            <a:endParaRPr lang="en-US" b="1" dirty="0">
              <a:solidFill>
                <a:schemeClr val="tx1"/>
              </a:solidFill>
            </a:endParaRPr>
          </a:p>
          <a:p>
            <a:pPr lvl="1"/>
            <a:endParaRPr lang="en-US" dirty="0">
              <a:solidFill>
                <a:schemeClr val="tx2"/>
              </a:solidFill>
            </a:endParaRPr>
          </a:p>
          <a:p>
            <a:r>
              <a:rPr lang="en-US" b="1" dirty="0">
                <a:solidFill>
                  <a:schemeClr val="accent1"/>
                </a:solidFill>
              </a:rPr>
              <a:t>Other causes</a:t>
            </a:r>
            <a:endParaRPr lang="en-GB" b="1" dirty="0">
              <a:solidFill>
                <a:schemeClr val="accent1"/>
              </a:solidFill>
            </a:endParaRPr>
          </a:p>
          <a:p>
            <a:pPr lvl="1"/>
            <a:r>
              <a:rPr lang="en-US" b="1" dirty="0">
                <a:solidFill>
                  <a:schemeClr val="tx2"/>
                </a:solidFill>
              </a:rPr>
              <a:t>connective tissue disorders </a:t>
            </a:r>
            <a:r>
              <a:rPr lang="en-US" dirty="0">
                <a:solidFill>
                  <a:schemeClr val="tx2"/>
                </a:solidFill>
              </a:rPr>
              <a:t>- SLE/RA</a:t>
            </a:r>
          </a:p>
          <a:p>
            <a:pPr lvl="1"/>
            <a:r>
              <a:rPr lang="en-US" dirty="0">
                <a:solidFill>
                  <a:schemeClr val="tx2"/>
                </a:solidFill>
              </a:rPr>
              <a:t> </a:t>
            </a:r>
            <a:r>
              <a:rPr lang="en-US" b="1" dirty="0">
                <a:solidFill>
                  <a:schemeClr val="tx2"/>
                </a:solidFill>
              </a:rPr>
              <a:t>hypersensitivity</a:t>
            </a:r>
          </a:p>
          <a:p>
            <a:pPr lvl="1"/>
            <a:endParaRPr lang="en-US" dirty="0"/>
          </a:p>
          <a:p>
            <a:pPr lvl="1"/>
            <a:endParaRPr lang="en-US" dirty="0"/>
          </a:p>
        </p:txBody>
      </p:sp>
    </p:spTree>
    <p:extLst>
      <p:ext uri="{BB962C8B-B14F-4D97-AF65-F5344CB8AC3E}">
        <p14:creationId xmlns:p14="http://schemas.microsoft.com/office/powerpoint/2010/main" val="2136959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4B41B-D319-4A7E-A2F4-49F9015C2D7F}"/>
              </a:ext>
            </a:extLst>
          </p:cNvPr>
          <p:cNvSpPr>
            <a:spLocks noGrp="1"/>
          </p:cNvSpPr>
          <p:nvPr>
            <p:ph type="title"/>
          </p:nvPr>
        </p:nvSpPr>
        <p:spPr/>
        <p:txBody>
          <a:bodyPr/>
          <a:lstStyle/>
          <a:p>
            <a:r>
              <a:rPr lang="en-US" b="1" i="1" dirty="0">
                <a:solidFill>
                  <a:schemeClr val="tx2"/>
                </a:solidFill>
              </a:rPr>
              <a:t>Nonspecific</a:t>
            </a:r>
            <a:r>
              <a:rPr lang="en-US" b="1" dirty="0">
                <a:solidFill>
                  <a:schemeClr val="tx2"/>
                </a:solidFill>
              </a:rPr>
              <a:t> Lymphadenopathy</a:t>
            </a:r>
            <a:br>
              <a:rPr lang="en-US" dirty="0"/>
            </a:br>
            <a:endParaRPr lang="en-US" dirty="0"/>
          </a:p>
        </p:txBody>
      </p:sp>
      <p:sp>
        <p:nvSpPr>
          <p:cNvPr id="3" name="Content Placeholder 2">
            <a:extLst>
              <a:ext uri="{FF2B5EF4-FFF2-40B4-BE49-F238E27FC236}">
                <a16:creationId xmlns:a16="http://schemas.microsoft.com/office/drawing/2014/main" id="{2A46B9C4-8AF0-4DA3-A85A-8B8CA49A508D}"/>
              </a:ext>
            </a:extLst>
          </p:cNvPr>
          <p:cNvSpPr>
            <a:spLocks noGrp="1"/>
          </p:cNvSpPr>
          <p:nvPr>
            <p:ph idx="1"/>
          </p:nvPr>
        </p:nvSpPr>
        <p:spPr>
          <a:xfrm>
            <a:off x="1103312" y="1853248"/>
            <a:ext cx="8946541" cy="4813882"/>
          </a:xfrm>
        </p:spPr>
        <p:txBody>
          <a:bodyPr>
            <a:normAutofit/>
          </a:bodyPr>
          <a:lstStyle/>
          <a:p>
            <a:r>
              <a:rPr lang="en-US" sz="2400" b="1" u="sng" dirty="0">
                <a:solidFill>
                  <a:schemeClr val="accent1"/>
                </a:solidFill>
              </a:rPr>
              <a:t>History</a:t>
            </a:r>
          </a:p>
          <a:p>
            <a:pPr lvl="1"/>
            <a:r>
              <a:rPr lang="en-US" sz="2200" dirty="0">
                <a:solidFill>
                  <a:schemeClr val="tx2"/>
                </a:solidFill>
              </a:rPr>
              <a:t>Usually, </a:t>
            </a:r>
            <a:r>
              <a:rPr lang="en-US" sz="2200" b="1" dirty="0">
                <a:solidFill>
                  <a:srgbClr val="FF0000"/>
                </a:solidFill>
                <a:effectLst>
                  <a:outerShdw blurRad="38100" dist="38100" dir="2700000" algn="tl">
                    <a:srgbClr val="000000">
                      <a:alpha val="43137"/>
                    </a:srgbClr>
                  </a:outerShdw>
                </a:effectLst>
              </a:rPr>
              <a:t>painful lump</a:t>
            </a:r>
            <a:r>
              <a:rPr lang="en-US" sz="2200" dirty="0">
                <a:solidFill>
                  <a:schemeClr val="tx2"/>
                </a:solidFill>
              </a:rPr>
              <a:t>.</a:t>
            </a:r>
          </a:p>
          <a:p>
            <a:pPr lvl="1"/>
            <a:r>
              <a:rPr lang="en-US" sz="2200" dirty="0">
                <a:solidFill>
                  <a:schemeClr val="tx2"/>
                </a:solidFill>
              </a:rPr>
              <a:t>difficulty in breathing (snoring).</a:t>
            </a:r>
          </a:p>
          <a:p>
            <a:pPr lvl="1"/>
            <a:r>
              <a:rPr lang="en-US" sz="2200" dirty="0">
                <a:solidFill>
                  <a:schemeClr val="tx2"/>
                </a:solidFill>
              </a:rPr>
              <a:t>nasal speech because of tonsillar and adenoid hyperplasia.</a:t>
            </a:r>
          </a:p>
          <a:p>
            <a:pPr lvl="1"/>
            <a:r>
              <a:rPr lang="en-US" sz="2200" dirty="0">
                <a:solidFill>
                  <a:schemeClr val="tx2"/>
                </a:solidFill>
              </a:rPr>
              <a:t>systematic symptoms: </a:t>
            </a:r>
            <a:r>
              <a:rPr lang="en-US" sz="2200" b="1" dirty="0">
                <a:solidFill>
                  <a:srgbClr val="0070C0"/>
                </a:solidFill>
              </a:rPr>
              <a:t>fever</a:t>
            </a:r>
            <a:r>
              <a:rPr lang="en-US" sz="2200" dirty="0">
                <a:solidFill>
                  <a:schemeClr val="tx2"/>
                </a:solidFill>
              </a:rPr>
              <a:t>, </a:t>
            </a:r>
            <a:r>
              <a:rPr lang="en-US" sz="2200" b="1" dirty="0">
                <a:solidFill>
                  <a:srgbClr val="0070C0"/>
                </a:solidFill>
              </a:rPr>
              <a:t>anorexia</a:t>
            </a:r>
            <a:r>
              <a:rPr lang="en-US" sz="2200" dirty="0">
                <a:solidFill>
                  <a:schemeClr val="tx2"/>
                </a:solidFill>
              </a:rPr>
              <a:t> , </a:t>
            </a:r>
            <a:r>
              <a:rPr lang="en-US" sz="2200" b="1" dirty="0">
                <a:solidFill>
                  <a:srgbClr val="0070C0"/>
                </a:solidFill>
              </a:rPr>
              <a:t>malaise</a:t>
            </a:r>
            <a:r>
              <a:rPr lang="en-US" sz="2200" dirty="0">
                <a:solidFill>
                  <a:schemeClr val="tx2"/>
                </a:solidFill>
              </a:rPr>
              <a:t>.</a:t>
            </a:r>
          </a:p>
          <a:p>
            <a:pPr lvl="1"/>
            <a:r>
              <a:rPr lang="en-US" sz="2200" dirty="0">
                <a:solidFill>
                  <a:schemeClr val="tx2"/>
                </a:solidFill>
              </a:rPr>
              <a:t>can occur at any age.</a:t>
            </a:r>
          </a:p>
          <a:p>
            <a:r>
              <a:rPr lang="en-US" sz="2400" b="1" u="sng" dirty="0">
                <a:solidFill>
                  <a:schemeClr val="accent1"/>
                </a:solidFill>
              </a:rPr>
              <a:t>Examination</a:t>
            </a:r>
          </a:p>
          <a:p>
            <a:pPr lvl="1"/>
            <a:r>
              <a:rPr lang="en-US" sz="2200" b="1" dirty="0">
                <a:solidFill>
                  <a:srgbClr val="FFC000"/>
                </a:solidFill>
              </a:rPr>
              <a:t>Firm</a:t>
            </a:r>
          </a:p>
          <a:p>
            <a:pPr lvl="1"/>
            <a:r>
              <a:rPr lang="en-US" sz="2200" b="1" dirty="0">
                <a:solidFill>
                  <a:srgbClr val="FFC000"/>
                </a:solidFill>
              </a:rPr>
              <a:t>Tender</a:t>
            </a:r>
            <a:r>
              <a:rPr lang="en-US" sz="2200" dirty="0">
                <a:solidFill>
                  <a:schemeClr val="tx2"/>
                </a:solidFill>
              </a:rPr>
              <a:t> </a:t>
            </a:r>
          </a:p>
          <a:p>
            <a:pPr lvl="1"/>
            <a:r>
              <a:rPr lang="en-US" sz="2200" b="1" dirty="0">
                <a:solidFill>
                  <a:srgbClr val="FFC000"/>
                </a:solidFill>
              </a:rPr>
              <a:t>warm</a:t>
            </a:r>
          </a:p>
          <a:p>
            <a:pPr lvl="1"/>
            <a:endParaRPr lang="en-US" sz="2200" dirty="0"/>
          </a:p>
          <a:p>
            <a:pPr lvl="1"/>
            <a:endParaRPr lang="en-US" sz="2200" dirty="0"/>
          </a:p>
          <a:p>
            <a:pPr lvl="1"/>
            <a:endParaRPr lang="en-US" sz="2200" dirty="0"/>
          </a:p>
          <a:p>
            <a:pPr lvl="1"/>
            <a:endParaRPr lang="en-US" sz="2200" b="1" u="sng" dirty="0">
              <a:solidFill>
                <a:schemeClr val="accent1"/>
              </a:solidFill>
            </a:endParaRPr>
          </a:p>
          <a:p>
            <a:endParaRPr lang="en-US" sz="2400" b="1" u="sng" dirty="0">
              <a:solidFill>
                <a:schemeClr val="accent1"/>
              </a:solidFill>
            </a:endParaRPr>
          </a:p>
        </p:txBody>
      </p:sp>
    </p:spTree>
    <p:extLst>
      <p:ext uri="{BB962C8B-B14F-4D97-AF65-F5344CB8AC3E}">
        <p14:creationId xmlns:p14="http://schemas.microsoft.com/office/powerpoint/2010/main" val="17469721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2D2E-2937-4115-A522-7D9CD18B2C3E}"/>
              </a:ext>
            </a:extLst>
          </p:cNvPr>
          <p:cNvSpPr>
            <a:spLocks noGrp="1"/>
          </p:cNvSpPr>
          <p:nvPr>
            <p:ph type="title"/>
          </p:nvPr>
        </p:nvSpPr>
        <p:spPr/>
        <p:txBody>
          <a:bodyPr/>
          <a:lstStyle/>
          <a:p>
            <a:r>
              <a:rPr lang="en-US" b="1" i="1" dirty="0">
                <a:solidFill>
                  <a:schemeClr val="tx2"/>
                </a:solidFill>
              </a:rPr>
              <a:t>Tuberculous lymphadenitis</a:t>
            </a:r>
          </a:p>
        </p:txBody>
      </p:sp>
      <p:sp>
        <p:nvSpPr>
          <p:cNvPr id="3" name="Content Placeholder 2">
            <a:extLst>
              <a:ext uri="{FF2B5EF4-FFF2-40B4-BE49-F238E27FC236}">
                <a16:creationId xmlns:a16="http://schemas.microsoft.com/office/drawing/2014/main" id="{AF46D308-E419-4043-8321-58A07DB5AC11}"/>
              </a:ext>
            </a:extLst>
          </p:cNvPr>
          <p:cNvSpPr>
            <a:spLocks noGrp="1"/>
          </p:cNvSpPr>
          <p:nvPr>
            <p:ph idx="1"/>
          </p:nvPr>
        </p:nvSpPr>
        <p:spPr>
          <a:xfrm>
            <a:off x="137508" y="1642796"/>
            <a:ext cx="9136494" cy="4493599"/>
          </a:xfrm>
        </p:spPr>
        <p:txBody>
          <a:bodyPr>
            <a:normAutofit lnSpcReduction="10000"/>
          </a:bodyPr>
          <a:lstStyle/>
          <a:p>
            <a:pPr>
              <a:lnSpc>
                <a:spcPct val="150000"/>
              </a:lnSpc>
            </a:pPr>
            <a:r>
              <a:rPr lang="en-US" dirty="0">
                <a:solidFill>
                  <a:schemeClr val="tx2"/>
                </a:solidFill>
              </a:rPr>
              <a:t>Specific Lymphadenopathy caused by </a:t>
            </a:r>
            <a:r>
              <a:rPr lang="en-US" dirty="0">
                <a:solidFill>
                  <a:schemeClr val="accent1"/>
                </a:solidFill>
              </a:rPr>
              <a:t>Mycobacterium tuberculosis.</a:t>
            </a:r>
          </a:p>
          <a:p>
            <a:pPr>
              <a:lnSpc>
                <a:spcPct val="150000"/>
              </a:lnSpc>
            </a:pPr>
            <a:r>
              <a:rPr lang="en-US" dirty="0">
                <a:solidFill>
                  <a:schemeClr val="tx2"/>
                </a:solidFill>
              </a:rPr>
              <a:t>Chronic, specific </a:t>
            </a:r>
            <a:r>
              <a:rPr lang="en-US" b="1" dirty="0">
                <a:solidFill>
                  <a:schemeClr val="tx2"/>
                </a:solidFill>
              </a:rPr>
              <a:t>granulomatous inflammation of the lymph node</a:t>
            </a:r>
            <a:r>
              <a:rPr lang="en-US" dirty="0">
                <a:solidFill>
                  <a:schemeClr val="tx2"/>
                </a:solidFill>
              </a:rPr>
              <a:t> with </a:t>
            </a:r>
            <a:r>
              <a:rPr lang="en-US" b="1" dirty="0">
                <a:solidFill>
                  <a:schemeClr val="tx2"/>
                </a:solidFill>
              </a:rPr>
              <a:t>caseation necrosis</a:t>
            </a:r>
            <a:r>
              <a:rPr lang="en-US" dirty="0">
                <a:solidFill>
                  <a:schemeClr val="tx2"/>
                </a:solidFill>
              </a:rPr>
              <a:t>.</a:t>
            </a:r>
          </a:p>
          <a:p>
            <a:pPr>
              <a:lnSpc>
                <a:spcPct val="150000"/>
              </a:lnSpc>
            </a:pPr>
            <a:r>
              <a:rPr lang="en-US" dirty="0">
                <a:solidFill>
                  <a:schemeClr val="tx2"/>
                </a:solidFill>
              </a:rPr>
              <a:t>One of the </a:t>
            </a:r>
            <a:r>
              <a:rPr lang="en-US" b="1" dirty="0">
                <a:solidFill>
                  <a:srgbClr val="FF0000"/>
                </a:solidFill>
              </a:rPr>
              <a:t>most common presentations of extrapulmonary tuberculosis</a:t>
            </a:r>
            <a:r>
              <a:rPr lang="en-US" dirty="0">
                <a:solidFill>
                  <a:schemeClr val="tx2"/>
                </a:solidFill>
              </a:rPr>
              <a:t>.</a:t>
            </a:r>
          </a:p>
          <a:p>
            <a:pPr>
              <a:lnSpc>
                <a:spcPct val="150000"/>
              </a:lnSpc>
            </a:pPr>
            <a:r>
              <a:rPr lang="en-US" b="1" dirty="0">
                <a:solidFill>
                  <a:schemeClr val="tx2"/>
                </a:solidFill>
              </a:rPr>
              <a:t>Gradually increasing painless swelling of one or more lymph nodes of weeks to months duration. </a:t>
            </a:r>
          </a:p>
          <a:p>
            <a:pPr>
              <a:lnSpc>
                <a:spcPct val="150000"/>
              </a:lnSpc>
            </a:pPr>
            <a:r>
              <a:rPr lang="en-GB" b="1" dirty="0">
                <a:solidFill>
                  <a:srgbClr val="FF0000"/>
                </a:solidFill>
              </a:rPr>
              <a:t>Deep upper cervical nodes </a:t>
            </a:r>
            <a:r>
              <a:rPr lang="en-GB" dirty="0"/>
              <a:t>are most commonly affected</a:t>
            </a:r>
            <a:endParaRPr lang="en-US" dirty="0">
              <a:solidFill>
                <a:schemeClr val="tx2"/>
              </a:solidFill>
            </a:endParaRPr>
          </a:p>
          <a:p>
            <a:pPr>
              <a:lnSpc>
                <a:spcPct val="150000"/>
              </a:lnSpc>
            </a:pPr>
            <a:r>
              <a:rPr lang="en-US" dirty="0">
                <a:solidFill>
                  <a:schemeClr val="tx2"/>
                </a:solidFill>
              </a:rPr>
              <a:t>Common in children and young adults.</a:t>
            </a:r>
          </a:p>
          <a:p>
            <a:pPr>
              <a:lnSpc>
                <a:spcPct val="150000"/>
              </a:lnSpc>
            </a:pPr>
            <a:r>
              <a:rPr lang="en-US" dirty="0">
                <a:solidFill>
                  <a:schemeClr val="tx2"/>
                </a:solidFill>
              </a:rPr>
              <a:t>The infection usually through tonsils, occasionally through blood from lungs.</a:t>
            </a:r>
          </a:p>
        </p:txBody>
      </p:sp>
    </p:spTree>
    <p:extLst>
      <p:ext uri="{BB962C8B-B14F-4D97-AF65-F5344CB8AC3E}">
        <p14:creationId xmlns:p14="http://schemas.microsoft.com/office/powerpoint/2010/main" val="2802070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34EA4-090A-4653-970C-35D7D89BA4B6}"/>
              </a:ext>
            </a:extLst>
          </p:cNvPr>
          <p:cNvSpPr>
            <a:spLocks noGrp="1"/>
          </p:cNvSpPr>
          <p:nvPr>
            <p:ph type="title"/>
          </p:nvPr>
        </p:nvSpPr>
        <p:spPr>
          <a:xfrm>
            <a:off x="648930" y="629266"/>
            <a:ext cx="9252154" cy="1223983"/>
          </a:xfrm>
        </p:spPr>
        <p:txBody>
          <a:bodyPr>
            <a:normAutofit/>
          </a:bodyPr>
          <a:lstStyle/>
          <a:p>
            <a:r>
              <a:rPr lang="en-US" b="1" i="1" dirty="0">
                <a:solidFill>
                  <a:schemeClr val="tx2"/>
                </a:solidFill>
              </a:rPr>
              <a:t>Count.</a:t>
            </a:r>
          </a:p>
        </p:txBody>
      </p:sp>
      <p:sp>
        <p:nvSpPr>
          <p:cNvPr id="3" name="Content Placeholder 2">
            <a:extLst>
              <a:ext uri="{FF2B5EF4-FFF2-40B4-BE49-F238E27FC236}">
                <a16:creationId xmlns:a16="http://schemas.microsoft.com/office/drawing/2014/main" id="{D96DC603-3B0B-4B89-B37F-04C3F1E2539E}"/>
              </a:ext>
            </a:extLst>
          </p:cNvPr>
          <p:cNvSpPr>
            <a:spLocks noGrp="1"/>
          </p:cNvSpPr>
          <p:nvPr>
            <p:ph idx="1"/>
          </p:nvPr>
        </p:nvSpPr>
        <p:spPr>
          <a:xfrm>
            <a:off x="292871" y="1330907"/>
            <a:ext cx="5803129" cy="4196185"/>
          </a:xfrm>
        </p:spPr>
        <p:txBody>
          <a:bodyPr>
            <a:normAutofit/>
          </a:bodyPr>
          <a:lstStyle/>
          <a:p>
            <a:r>
              <a:rPr lang="en-US" dirty="0">
                <a:solidFill>
                  <a:schemeClr val="tx2"/>
                </a:solidFill>
              </a:rPr>
              <a:t>Symptoms: </a:t>
            </a:r>
          </a:p>
          <a:p>
            <a:pPr lvl="1"/>
            <a:r>
              <a:rPr lang="en-US" dirty="0">
                <a:solidFill>
                  <a:schemeClr val="tx2"/>
                </a:solidFill>
              </a:rPr>
              <a:t>Fever</a:t>
            </a:r>
          </a:p>
          <a:p>
            <a:pPr lvl="1"/>
            <a:r>
              <a:rPr lang="en-GB" dirty="0">
                <a:solidFill>
                  <a:schemeClr val="tx2"/>
                </a:solidFill>
                <a:cs typeface="+mn-cs"/>
              </a:rPr>
              <a:t>Malaise /</a:t>
            </a:r>
            <a:r>
              <a:rPr lang="en-US" dirty="0">
                <a:solidFill>
                  <a:schemeClr val="tx2"/>
                </a:solidFill>
              </a:rPr>
              <a:t> Fatigue</a:t>
            </a:r>
            <a:endParaRPr lang="en-US" dirty="0">
              <a:solidFill>
                <a:schemeClr val="tx2"/>
              </a:solidFill>
              <a:cs typeface="+mn-cs"/>
            </a:endParaRPr>
          </a:p>
          <a:p>
            <a:pPr lvl="1"/>
            <a:r>
              <a:rPr lang="en-US" dirty="0">
                <a:solidFill>
                  <a:schemeClr val="tx2"/>
                </a:solidFill>
              </a:rPr>
              <a:t>Weight loss</a:t>
            </a:r>
          </a:p>
          <a:p>
            <a:pPr lvl="1"/>
            <a:r>
              <a:rPr lang="en-US" dirty="0">
                <a:solidFill>
                  <a:schemeClr val="tx2"/>
                </a:solidFill>
              </a:rPr>
              <a:t>Night sweats</a:t>
            </a:r>
          </a:p>
          <a:p>
            <a:pPr lvl="1"/>
            <a:r>
              <a:rPr lang="en-GB" dirty="0">
                <a:solidFill>
                  <a:schemeClr val="tx2"/>
                </a:solidFill>
                <a:cs typeface="+mn-cs"/>
              </a:rPr>
              <a:t>cough (maybe from pulmonary tuberculosis)</a:t>
            </a:r>
          </a:p>
          <a:p>
            <a:pPr lvl="1"/>
            <a:r>
              <a:rPr lang="en-US" dirty="0">
                <a:solidFill>
                  <a:schemeClr val="tx2"/>
                </a:solidFill>
                <a:cs typeface="+mn-cs"/>
              </a:rPr>
              <a:t>failure to thrive</a:t>
            </a:r>
            <a:r>
              <a:rPr lang="en-GB" dirty="0">
                <a:solidFill>
                  <a:schemeClr val="tx2"/>
                </a:solidFill>
                <a:cs typeface="+mn-cs"/>
              </a:rPr>
              <a:t> (in children)</a:t>
            </a:r>
            <a:endParaRPr lang="en-US" dirty="0">
              <a:solidFill>
                <a:schemeClr val="tx2"/>
              </a:solidFill>
            </a:endParaRPr>
          </a:p>
        </p:txBody>
      </p:sp>
      <p:pic>
        <p:nvPicPr>
          <p:cNvPr id="5" name="Picture 4" descr="A close up of a person's face&#10;&#10;Description automatically generated with medium confidence">
            <a:extLst>
              <a:ext uri="{FF2B5EF4-FFF2-40B4-BE49-F238E27FC236}">
                <a16:creationId xmlns:a16="http://schemas.microsoft.com/office/drawing/2014/main" id="{4610849E-557B-407F-B9A3-930D3A9FC719}"/>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r="10599" b="-2"/>
          <a:stretch/>
        </p:blipFill>
        <p:spPr>
          <a:xfrm>
            <a:off x="6096000" y="996787"/>
            <a:ext cx="3203774" cy="336772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6389410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9" name="Group 33798">
            <a:extLst>
              <a:ext uri="{FF2B5EF4-FFF2-40B4-BE49-F238E27FC236}">
                <a16:creationId xmlns:a16="http://schemas.microsoft.com/office/drawing/2014/main" id="{7664F850-BA8B-47AE-B11A-225CAB8969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3800" name="Straight Connector 33799">
              <a:extLst>
                <a:ext uri="{FF2B5EF4-FFF2-40B4-BE49-F238E27FC236}">
                  <a16:creationId xmlns:a16="http://schemas.microsoft.com/office/drawing/2014/main" id="{634FC909-7343-4DEC-920F-098F56B476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801" name="Straight Connector 33800">
              <a:extLst>
                <a:ext uri="{FF2B5EF4-FFF2-40B4-BE49-F238E27FC236}">
                  <a16:creationId xmlns:a16="http://schemas.microsoft.com/office/drawing/2014/main" id="{24F22DB2-7E27-4CF7-8B17-254ECB9AE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802" name="Rectangle 23">
              <a:extLst>
                <a:ext uri="{FF2B5EF4-FFF2-40B4-BE49-F238E27FC236}">
                  <a16:creationId xmlns:a16="http://schemas.microsoft.com/office/drawing/2014/main" id="{C6E593B3-91A3-4687-8B8D-FE37A3714F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803" name="Rectangle 25">
              <a:extLst>
                <a:ext uri="{FF2B5EF4-FFF2-40B4-BE49-F238E27FC236}">
                  <a16:creationId xmlns:a16="http://schemas.microsoft.com/office/drawing/2014/main" id="{0C25B431-5C97-4B8D-B0A3-BFB8133C7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804" name="Isosceles Triangle 33803">
              <a:extLst>
                <a:ext uri="{FF2B5EF4-FFF2-40B4-BE49-F238E27FC236}">
                  <a16:creationId xmlns:a16="http://schemas.microsoft.com/office/drawing/2014/main" id="{CA37B366-497E-4CB8-A678-A770CE2BD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805" name="Rectangle 27">
              <a:extLst>
                <a:ext uri="{FF2B5EF4-FFF2-40B4-BE49-F238E27FC236}">
                  <a16:creationId xmlns:a16="http://schemas.microsoft.com/office/drawing/2014/main" id="{CF707EDC-52B2-4D5C-8EC3-71C66EE8B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806" name="Rectangle 28">
              <a:extLst>
                <a:ext uri="{FF2B5EF4-FFF2-40B4-BE49-F238E27FC236}">
                  <a16:creationId xmlns:a16="http://schemas.microsoft.com/office/drawing/2014/main" id="{BF8E2DE7-7466-4EDF-8D69-BCA91A88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807" name="Rectangle 29">
              <a:extLst>
                <a:ext uri="{FF2B5EF4-FFF2-40B4-BE49-F238E27FC236}">
                  <a16:creationId xmlns:a16="http://schemas.microsoft.com/office/drawing/2014/main" id="{229C2E15-76CD-409E-9D6B-10DAD8881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808" name="Isosceles Triangle 33807">
              <a:extLst>
                <a:ext uri="{FF2B5EF4-FFF2-40B4-BE49-F238E27FC236}">
                  <a16:creationId xmlns:a16="http://schemas.microsoft.com/office/drawing/2014/main" id="{89A24369-AC96-4A98-AD98-47A7217EC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809" name="Isosceles Triangle 33808">
              <a:extLst>
                <a:ext uri="{FF2B5EF4-FFF2-40B4-BE49-F238E27FC236}">
                  <a16:creationId xmlns:a16="http://schemas.microsoft.com/office/drawing/2014/main" id="{7D0DF9A3-4628-42F6-B0A4-44D97617E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useBgFill="1">
        <p:nvSpPr>
          <p:cNvPr id="33811" name="Rectangle 33810">
            <a:extLst>
              <a:ext uri="{FF2B5EF4-FFF2-40B4-BE49-F238E27FC236}">
                <a16:creationId xmlns:a16="http://schemas.microsoft.com/office/drawing/2014/main" id="{84BC94C3-6F64-4CF2-A3D7-1DFF49851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p:cNvPicPr>
            <a:picLocks noChangeAspect="1" noChangeArrowheads="1"/>
          </p:cNvPicPr>
          <p:nvPr/>
        </p:nvPicPr>
        <p:blipFill>
          <a:blip r:embed="rId2"/>
          <a:stretch>
            <a:fillRect/>
          </a:stretch>
        </p:blipFill>
        <p:spPr bwMode="auto">
          <a:xfrm>
            <a:off x="643467" y="385590"/>
            <a:ext cx="5291666" cy="5596569"/>
          </a:xfrm>
          <a:prstGeom prst="rect">
            <a:avLst/>
          </a:prstGeom>
          <a:noFill/>
        </p:spPr>
      </p:pic>
      <p:pic>
        <p:nvPicPr>
          <p:cNvPr id="2" name="Picture 2">
            <a:extLst>
              <a:ext uri="{FF2B5EF4-FFF2-40B4-BE49-F238E27FC236}">
                <a16:creationId xmlns:a16="http://schemas.microsoft.com/office/drawing/2014/main" id="{48B2FF2B-DD9E-02B8-C243-0EB65761A0BD}"/>
              </a:ext>
            </a:extLst>
          </p:cNvPr>
          <p:cNvPicPr>
            <a:picLocks noChangeAspect="1" noChangeArrowheads="1"/>
          </p:cNvPicPr>
          <p:nvPr/>
        </p:nvPicPr>
        <p:blipFill>
          <a:blip r:embed="rId3"/>
          <a:stretch>
            <a:fillRect/>
          </a:stretch>
        </p:blipFill>
        <p:spPr bwMode="auto">
          <a:xfrm>
            <a:off x="6256866" y="385590"/>
            <a:ext cx="5685417" cy="5596569"/>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ontent Placeholder 3">
            <a:extLst>
              <a:ext uri="{FF2B5EF4-FFF2-40B4-BE49-F238E27FC236}">
                <a16:creationId xmlns:a16="http://schemas.microsoft.com/office/drawing/2014/main" id="{926FEB46-E853-4C30-B370-69B0D076E4CF}"/>
              </a:ext>
            </a:extLst>
          </p:cNvPr>
          <p:cNvGraphicFramePr>
            <a:graphicFrameLocks noGrp="1"/>
          </p:cNvGraphicFramePr>
          <p:nvPr>
            <p:ph idx="1"/>
            <p:extLst>
              <p:ext uri="{D42A27DB-BD31-4B8C-83A1-F6EECF244321}">
                <p14:modId xmlns:p14="http://schemas.microsoft.com/office/powerpoint/2010/main" val="67603808"/>
              </p:ext>
            </p:extLst>
          </p:nvPr>
        </p:nvGraphicFramePr>
        <p:xfrm>
          <a:off x="308472" y="848299"/>
          <a:ext cx="11207254" cy="5628698"/>
        </p:xfrm>
        <a:graphic>
          <a:graphicData uri="http://schemas.openxmlformats.org/drawingml/2006/table">
            <a:tbl>
              <a:tblPr firstRow="1" bandRow="1">
                <a:tableStyleId>{5C22544A-7EE6-4342-B048-85BDC9FD1C3A}</a:tableStyleId>
              </a:tblPr>
              <a:tblGrid>
                <a:gridCol w="2074882">
                  <a:extLst>
                    <a:ext uri="{9D8B030D-6E8A-4147-A177-3AD203B41FA5}">
                      <a16:colId xmlns:a16="http://schemas.microsoft.com/office/drawing/2014/main" val="20000"/>
                    </a:ext>
                  </a:extLst>
                </a:gridCol>
                <a:gridCol w="4579229">
                  <a:extLst>
                    <a:ext uri="{9D8B030D-6E8A-4147-A177-3AD203B41FA5}">
                      <a16:colId xmlns:a16="http://schemas.microsoft.com/office/drawing/2014/main" val="20001"/>
                    </a:ext>
                  </a:extLst>
                </a:gridCol>
                <a:gridCol w="4553143">
                  <a:extLst>
                    <a:ext uri="{9D8B030D-6E8A-4147-A177-3AD203B41FA5}">
                      <a16:colId xmlns:a16="http://schemas.microsoft.com/office/drawing/2014/main" val="20002"/>
                    </a:ext>
                  </a:extLst>
                </a:gridCol>
              </a:tblGrid>
              <a:tr h="1303440">
                <a:tc>
                  <a:txBody>
                    <a:bodyPr/>
                    <a:lstStyle/>
                    <a:p>
                      <a:pPr algn="ctr"/>
                      <a:r>
                        <a:rPr lang="en-US" sz="1900" dirty="0"/>
                        <a:t>Examination</a:t>
                      </a:r>
                      <a:endParaRPr lang="en-GB" sz="1900" dirty="0"/>
                    </a:p>
                  </a:txBody>
                  <a:tcPr marL="71393" marR="71393" marT="35696" marB="356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a:t>Tuberculous cervical lymphadenitis</a:t>
                      </a:r>
                    </a:p>
                    <a:p>
                      <a:pPr algn="ctr"/>
                      <a:endParaRPr lang="en-GB" sz="1400"/>
                    </a:p>
                  </a:txBody>
                  <a:tcPr marL="71393" marR="71393" marT="35696" marB="356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100" dirty="0"/>
                        <a:t>Tuberculous abscess</a:t>
                      </a:r>
                    </a:p>
                    <a:p>
                      <a:pPr algn="ctr"/>
                      <a:endParaRPr lang="en-GB" sz="1400" dirty="0"/>
                    </a:p>
                  </a:txBody>
                  <a:tcPr marL="71393" marR="71393" marT="35696" marB="35696"/>
                </a:tc>
                <a:extLst>
                  <a:ext uri="{0D108BD9-81ED-4DB2-BD59-A6C34878D82A}">
                    <a16:rowId xmlns:a16="http://schemas.microsoft.com/office/drawing/2014/main" val="10000"/>
                  </a:ext>
                </a:extLst>
              </a:tr>
              <a:tr h="493534">
                <a:tc>
                  <a:txBody>
                    <a:bodyPr/>
                    <a:lstStyle/>
                    <a:p>
                      <a:pPr algn="ctr"/>
                      <a:r>
                        <a:rPr lang="en-US" sz="1600" b="1" dirty="0">
                          <a:solidFill>
                            <a:schemeClr val="tx2"/>
                          </a:solidFill>
                        </a:rPr>
                        <a:t>Position</a:t>
                      </a:r>
                      <a:endParaRPr lang="en-GB" sz="1600" b="1" dirty="0">
                        <a:solidFill>
                          <a:schemeClr val="tx2"/>
                        </a:solidFill>
                      </a:endParaRPr>
                    </a:p>
                  </a:txBody>
                  <a:tcPr marL="71393" marR="71393" marT="35696" marB="35696"/>
                </a:tc>
                <a:tc>
                  <a:txBody>
                    <a:bodyPr/>
                    <a:lstStyle/>
                    <a:p>
                      <a:pPr algn="ctr"/>
                      <a:r>
                        <a:rPr lang="en-GB" sz="1400" dirty="0">
                          <a:solidFill>
                            <a:schemeClr val="tx2"/>
                          </a:solidFill>
                        </a:rPr>
                        <a:t>upper and middle deep cervical glands.</a:t>
                      </a:r>
                    </a:p>
                  </a:txBody>
                  <a:tcPr marL="71393" marR="71393" marT="35696" marB="35696"/>
                </a:tc>
                <a:tc>
                  <a:txBody>
                    <a:bodyPr/>
                    <a:lstStyle/>
                    <a:p>
                      <a:pPr algn="ctr"/>
                      <a:r>
                        <a:rPr lang="en-GB" sz="1400">
                          <a:solidFill>
                            <a:schemeClr val="tx2"/>
                          </a:solidFill>
                        </a:rPr>
                        <a:t>upper half of the neck.</a:t>
                      </a:r>
                    </a:p>
                  </a:txBody>
                  <a:tcPr marL="71393" marR="71393" marT="35696" marB="35696"/>
                </a:tc>
                <a:extLst>
                  <a:ext uri="{0D108BD9-81ED-4DB2-BD59-A6C34878D82A}">
                    <a16:rowId xmlns:a16="http://schemas.microsoft.com/office/drawing/2014/main" val="10001"/>
                  </a:ext>
                </a:extLst>
              </a:tr>
              <a:tr h="1090307">
                <a:tc>
                  <a:txBody>
                    <a:bodyPr/>
                    <a:lstStyle/>
                    <a:p>
                      <a:pPr algn="ctr"/>
                      <a:r>
                        <a:rPr lang="en-GB" sz="1600" b="1" dirty="0">
                          <a:solidFill>
                            <a:schemeClr val="tx2"/>
                          </a:solidFill>
                        </a:rPr>
                        <a:t>Temperature</a:t>
                      </a:r>
                    </a:p>
                  </a:txBody>
                  <a:tcPr marL="71393" marR="71393" marT="35696" marB="35696"/>
                </a:tc>
                <a:tc>
                  <a:txBody>
                    <a:bodyPr/>
                    <a:lstStyle/>
                    <a:p>
                      <a:pPr algn="ctr"/>
                      <a:r>
                        <a:rPr lang="en-GB" sz="1500" dirty="0">
                          <a:solidFill>
                            <a:srgbClr val="FF0000"/>
                          </a:solidFill>
                        </a:rPr>
                        <a:t>does not feel hot</a:t>
                      </a:r>
                      <a:r>
                        <a:rPr lang="en-GB" sz="1500" dirty="0">
                          <a:solidFill>
                            <a:schemeClr val="tx2"/>
                          </a:solidFill>
                        </a:rPr>
                        <a:t>.</a:t>
                      </a:r>
                    </a:p>
                  </a:txBody>
                  <a:tcPr marL="71393" marR="71393" marT="35696" marB="35696"/>
                </a:tc>
                <a:tc>
                  <a:txBody>
                    <a:bodyPr/>
                    <a:lstStyle/>
                    <a:p>
                      <a:pPr algn="ctr"/>
                      <a:r>
                        <a:rPr lang="en-GB" sz="1600" b="1" dirty="0">
                          <a:solidFill>
                            <a:srgbClr val="FF0000"/>
                          </a:solidFill>
                        </a:rPr>
                        <a:t>normal</a:t>
                      </a:r>
                      <a:r>
                        <a:rPr lang="en-GB" sz="1400" dirty="0">
                          <a:solidFill>
                            <a:schemeClr val="tx2"/>
                          </a:solidFill>
                        </a:rPr>
                        <a:t> </a:t>
                      </a:r>
                      <a:r>
                        <a:rPr lang="en-GB" sz="1100" dirty="0">
                          <a:solidFill>
                            <a:schemeClr val="tx2"/>
                          </a:solidFill>
                        </a:rPr>
                        <a:t>( the process of caseation and pus formation is slow and does not stimulate excessive hyperthermia</a:t>
                      </a:r>
                      <a:r>
                        <a:rPr lang="en-GB" sz="1400" dirty="0">
                          <a:solidFill>
                            <a:schemeClr val="tx2"/>
                          </a:solidFill>
                        </a:rPr>
                        <a:t> ) </a:t>
                      </a:r>
                      <a:r>
                        <a:rPr lang="en-GB" sz="1400" b="1" dirty="0">
                          <a:solidFill>
                            <a:schemeClr val="tx2"/>
                          </a:solidFill>
                        </a:rPr>
                        <a:t>cold abscess</a:t>
                      </a:r>
                    </a:p>
                  </a:txBody>
                  <a:tcPr marL="71393" marR="71393" marT="35696" marB="35696"/>
                </a:tc>
                <a:extLst>
                  <a:ext uri="{0D108BD9-81ED-4DB2-BD59-A6C34878D82A}">
                    <a16:rowId xmlns:a16="http://schemas.microsoft.com/office/drawing/2014/main" val="10002"/>
                  </a:ext>
                </a:extLst>
              </a:tr>
              <a:tr h="493534">
                <a:tc>
                  <a:txBody>
                    <a:bodyPr/>
                    <a:lstStyle/>
                    <a:p>
                      <a:pPr algn="ctr"/>
                      <a:r>
                        <a:rPr lang="en-US" sz="1600" b="1">
                          <a:solidFill>
                            <a:schemeClr val="tx2"/>
                          </a:solidFill>
                        </a:rPr>
                        <a:t>Tenderness</a:t>
                      </a:r>
                      <a:endParaRPr lang="en-GB" sz="1600" b="1">
                        <a:solidFill>
                          <a:schemeClr val="tx2"/>
                        </a:solidFill>
                      </a:endParaRPr>
                    </a:p>
                  </a:txBody>
                  <a:tcPr marL="71393" marR="71393" marT="35696" marB="35696"/>
                </a:tc>
                <a:tc>
                  <a:txBody>
                    <a:bodyPr/>
                    <a:lstStyle/>
                    <a:p>
                      <a:pPr algn="ctr"/>
                      <a:r>
                        <a:rPr lang="en-GB" sz="1400" dirty="0">
                          <a:solidFill>
                            <a:schemeClr val="tx2"/>
                          </a:solidFill>
                        </a:rPr>
                        <a:t>non or slightly tender.</a:t>
                      </a:r>
                    </a:p>
                  </a:txBody>
                  <a:tcPr marL="71393" marR="71393" marT="35696" marB="35696"/>
                </a:tc>
                <a:tc>
                  <a:txBody>
                    <a:bodyPr/>
                    <a:lstStyle/>
                    <a:p>
                      <a:pPr algn="ctr"/>
                      <a:r>
                        <a:rPr lang="en-GB" sz="1400" b="1" dirty="0">
                          <a:solidFill>
                            <a:srgbClr val="FF0000"/>
                          </a:solidFill>
                        </a:rPr>
                        <a:t>Tender</a:t>
                      </a:r>
                      <a:r>
                        <a:rPr lang="en-GB" sz="1400" dirty="0">
                          <a:solidFill>
                            <a:schemeClr val="tx2"/>
                          </a:solidFill>
                        </a:rPr>
                        <a:t>.</a:t>
                      </a:r>
                    </a:p>
                  </a:txBody>
                  <a:tcPr marL="71393" marR="71393" marT="35696" marB="35696"/>
                </a:tc>
                <a:extLst>
                  <a:ext uri="{0D108BD9-81ED-4DB2-BD59-A6C34878D82A}">
                    <a16:rowId xmlns:a16="http://schemas.microsoft.com/office/drawing/2014/main" val="10003"/>
                  </a:ext>
                </a:extLst>
              </a:tr>
              <a:tr h="706668">
                <a:tc>
                  <a:txBody>
                    <a:bodyPr/>
                    <a:lstStyle/>
                    <a:p>
                      <a:pPr algn="ctr"/>
                      <a:r>
                        <a:rPr lang="en-US" sz="1700" b="1">
                          <a:solidFill>
                            <a:schemeClr val="tx2"/>
                          </a:solidFill>
                        </a:rPr>
                        <a:t>color</a:t>
                      </a:r>
                      <a:endParaRPr lang="en-GB" sz="1700" b="1">
                        <a:solidFill>
                          <a:schemeClr val="tx2"/>
                        </a:solidFill>
                      </a:endParaRPr>
                    </a:p>
                  </a:txBody>
                  <a:tcPr marL="71393" marR="71393" marT="35696" marB="35696"/>
                </a:tc>
                <a:tc>
                  <a:txBody>
                    <a:bodyPr/>
                    <a:lstStyle/>
                    <a:p>
                      <a:pPr algn="ctr"/>
                      <a:r>
                        <a:rPr lang="en-GB" sz="1400" dirty="0">
                          <a:solidFill>
                            <a:schemeClr val="tx2"/>
                          </a:solidFill>
                        </a:rPr>
                        <a:t>Normal</a:t>
                      </a:r>
                    </a:p>
                  </a:txBody>
                  <a:tcPr marL="71393" marR="71393" marT="35696" marB="35696"/>
                </a:tc>
                <a:tc>
                  <a:txBody>
                    <a:bodyPr/>
                    <a:lstStyle/>
                    <a:p>
                      <a:pPr algn="ctr"/>
                      <a:r>
                        <a:rPr lang="en-GB" sz="1300" dirty="0">
                          <a:solidFill>
                            <a:schemeClr val="tx2"/>
                          </a:solidFill>
                        </a:rPr>
                        <a:t>when the pus reaches the subcutaneous tissues, the overlying skin turns </a:t>
                      </a:r>
                      <a:r>
                        <a:rPr lang="en-GB" sz="1300" b="1" dirty="0">
                          <a:solidFill>
                            <a:srgbClr val="FF0000"/>
                          </a:solidFill>
                        </a:rPr>
                        <a:t>reddish-purple</a:t>
                      </a:r>
                      <a:r>
                        <a:rPr lang="en-GB" sz="1300" b="1" dirty="0">
                          <a:solidFill>
                            <a:schemeClr val="tx2"/>
                          </a:solidFill>
                        </a:rPr>
                        <a:t>.</a:t>
                      </a:r>
                    </a:p>
                  </a:txBody>
                  <a:tcPr marL="71393" marR="71393" marT="35696" marB="35696"/>
                </a:tc>
                <a:extLst>
                  <a:ext uri="{0D108BD9-81ED-4DB2-BD59-A6C34878D82A}">
                    <a16:rowId xmlns:a16="http://schemas.microsoft.com/office/drawing/2014/main" val="10004"/>
                  </a:ext>
                </a:extLst>
              </a:tr>
              <a:tr h="749294">
                <a:tc>
                  <a:txBody>
                    <a:bodyPr/>
                    <a:lstStyle/>
                    <a:p>
                      <a:pPr algn="ctr"/>
                      <a:r>
                        <a:rPr lang="en-US" sz="1600" b="1">
                          <a:solidFill>
                            <a:schemeClr val="tx2"/>
                          </a:solidFill>
                        </a:rPr>
                        <a:t>Shape and size</a:t>
                      </a:r>
                      <a:endParaRPr lang="en-GB" sz="1600" b="1">
                        <a:solidFill>
                          <a:schemeClr val="tx2"/>
                        </a:solidFill>
                      </a:endParaRPr>
                    </a:p>
                  </a:txBody>
                  <a:tcPr marL="71393" marR="71393" marT="35696" marB="35696"/>
                </a:tc>
                <a:tc>
                  <a:txBody>
                    <a:bodyPr/>
                    <a:lstStyle/>
                    <a:p>
                      <a:pPr algn="ctr"/>
                      <a:r>
                        <a:rPr lang="en-GB" sz="1400" dirty="0">
                          <a:solidFill>
                            <a:schemeClr val="tx2"/>
                          </a:solidFill>
                        </a:rPr>
                        <a:t>discrete and between 1-2cm in diameter. </a:t>
                      </a:r>
                    </a:p>
                  </a:txBody>
                  <a:tcPr marL="71393" marR="71393" marT="35696" marB="35696"/>
                </a:tc>
                <a:tc>
                  <a:txBody>
                    <a:bodyPr/>
                    <a:lstStyle/>
                    <a:p>
                      <a:pPr algn="ctr"/>
                      <a:r>
                        <a:rPr lang="en-GB" sz="1400" dirty="0">
                          <a:solidFill>
                            <a:schemeClr val="tx2"/>
                          </a:solidFill>
                        </a:rPr>
                        <a:t>deep part of the abscess tends to be sausage shaped.</a:t>
                      </a:r>
                      <a:r>
                        <a:rPr lang="ar-JO" sz="1400" dirty="0">
                          <a:solidFill>
                            <a:schemeClr val="tx2"/>
                          </a:solidFill>
                        </a:rPr>
                        <a:t>/</a:t>
                      </a:r>
                      <a:r>
                        <a:rPr lang="en-US" sz="1400" baseline="0" dirty="0">
                          <a:solidFill>
                            <a:schemeClr val="tx2"/>
                          </a:solidFill>
                        </a:rPr>
                        <a:t> 3-5 cm </a:t>
                      </a:r>
                      <a:endParaRPr lang="en-GB" sz="1400" dirty="0">
                        <a:solidFill>
                          <a:schemeClr val="tx2"/>
                        </a:solidFill>
                      </a:endParaRPr>
                    </a:p>
                  </a:txBody>
                  <a:tcPr marL="71393" marR="71393" marT="35696" marB="35696"/>
                </a:tc>
                <a:extLst>
                  <a:ext uri="{0D108BD9-81ED-4DB2-BD59-A6C34878D82A}">
                    <a16:rowId xmlns:a16="http://schemas.microsoft.com/office/drawing/2014/main" val="10005"/>
                  </a:ext>
                </a:extLst>
              </a:tr>
              <a:tr h="791921">
                <a:tc>
                  <a:txBody>
                    <a:bodyPr/>
                    <a:lstStyle/>
                    <a:p>
                      <a:pPr algn="ctr"/>
                      <a:r>
                        <a:rPr lang="en-GB" sz="1600" b="1">
                          <a:solidFill>
                            <a:schemeClr val="tx2"/>
                          </a:solidFill>
                        </a:rPr>
                        <a:t>consistency</a:t>
                      </a:r>
                    </a:p>
                  </a:txBody>
                  <a:tcPr marL="71393" marR="71393" marT="35696" marB="35696"/>
                </a:tc>
                <a:tc>
                  <a:txBody>
                    <a:bodyPr/>
                    <a:lstStyle/>
                    <a:p>
                      <a:pPr algn="ctr"/>
                      <a:r>
                        <a:rPr lang="en-GB" sz="1400" dirty="0">
                          <a:solidFill>
                            <a:schemeClr val="tx2"/>
                          </a:solidFill>
                        </a:rPr>
                        <a:t>In early stages glands are </a:t>
                      </a:r>
                      <a:r>
                        <a:rPr lang="en-GB" sz="1400" b="1" dirty="0">
                          <a:solidFill>
                            <a:srgbClr val="FF0000"/>
                          </a:solidFill>
                        </a:rPr>
                        <a:t>firm</a:t>
                      </a:r>
                      <a:r>
                        <a:rPr lang="en-GB" sz="1400" dirty="0">
                          <a:solidFill>
                            <a:schemeClr val="tx2"/>
                          </a:solidFill>
                        </a:rPr>
                        <a:t>.</a:t>
                      </a:r>
                    </a:p>
                  </a:txBody>
                  <a:tcPr marL="71393" marR="71393" marT="35696" marB="35696"/>
                </a:tc>
                <a:tc>
                  <a:txBody>
                    <a:bodyPr/>
                    <a:lstStyle/>
                    <a:p>
                      <a:pPr algn="ctr"/>
                      <a:r>
                        <a:rPr lang="en-GB" sz="1500" b="1" dirty="0">
                          <a:solidFill>
                            <a:srgbClr val="FF0000"/>
                          </a:solidFill>
                        </a:rPr>
                        <a:t>firm</a:t>
                      </a:r>
                      <a:r>
                        <a:rPr lang="en-GB" sz="1500" b="1" dirty="0">
                          <a:solidFill>
                            <a:schemeClr val="tx2"/>
                          </a:solidFill>
                        </a:rPr>
                        <a:t> and </a:t>
                      </a:r>
                      <a:r>
                        <a:rPr lang="en-GB" sz="1500" b="1" dirty="0">
                          <a:solidFill>
                            <a:srgbClr val="FF0000"/>
                          </a:solidFill>
                        </a:rPr>
                        <a:t>rubbery</a:t>
                      </a:r>
                      <a:r>
                        <a:rPr lang="en-GB" sz="1500" dirty="0">
                          <a:solidFill>
                            <a:schemeClr val="tx2"/>
                          </a:solidFill>
                        </a:rPr>
                        <a:t> ,</a:t>
                      </a:r>
                      <a:r>
                        <a:rPr lang="en-GB" sz="1200" dirty="0">
                          <a:solidFill>
                            <a:schemeClr val="tx2"/>
                          </a:solidFill>
                        </a:rPr>
                        <a:t>and if there is sufficient pus present, it will </a:t>
                      </a:r>
                      <a:r>
                        <a:rPr lang="en-GB" sz="1500" b="1" dirty="0">
                          <a:solidFill>
                            <a:srgbClr val="FF0000"/>
                          </a:solidFill>
                        </a:rPr>
                        <a:t>fluctuate</a:t>
                      </a:r>
                      <a:r>
                        <a:rPr lang="en-GB" sz="1500" dirty="0">
                          <a:solidFill>
                            <a:schemeClr val="tx2"/>
                          </a:solidFill>
                        </a:rPr>
                        <a:t>.</a:t>
                      </a:r>
                    </a:p>
                  </a:txBody>
                  <a:tcPr marL="71393" marR="71393" marT="35696" marB="35696"/>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219101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D0658-72C0-4E66-AED8-EEC38E0DC8D2}"/>
              </a:ext>
            </a:extLst>
          </p:cNvPr>
          <p:cNvSpPr>
            <a:spLocks noGrp="1"/>
          </p:cNvSpPr>
          <p:nvPr>
            <p:ph type="title"/>
          </p:nvPr>
        </p:nvSpPr>
        <p:spPr/>
        <p:txBody>
          <a:bodyPr/>
          <a:lstStyle/>
          <a:p>
            <a:r>
              <a:rPr lang="en-US" b="1" i="1" dirty="0">
                <a:solidFill>
                  <a:schemeClr val="tx2"/>
                </a:solidFill>
              </a:rPr>
              <a:t>Investigation</a:t>
            </a:r>
          </a:p>
        </p:txBody>
      </p:sp>
      <p:sp>
        <p:nvSpPr>
          <p:cNvPr id="3" name="Content Placeholder 2">
            <a:extLst>
              <a:ext uri="{FF2B5EF4-FFF2-40B4-BE49-F238E27FC236}">
                <a16:creationId xmlns:a16="http://schemas.microsoft.com/office/drawing/2014/main" id="{613F1C5C-573F-483F-A677-C7585F86BA75}"/>
              </a:ext>
            </a:extLst>
          </p:cNvPr>
          <p:cNvSpPr>
            <a:spLocks noGrp="1"/>
          </p:cNvSpPr>
          <p:nvPr>
            <p:ph idx="1"/>
          </p:nvPr>
        </p:nvSpPr>
        <p:spPr/>
        <p:txBody>
          <a:bodyPr/>
          <a:lstStyle/>
          <a:p>
            <a:r>
              <a:rPr lang="en-US" dirty="0">
                <a:solidFill>
                  <a:schemeClr val="accent1"/>
                </a:solidFill>
              </a:rPr>
              <a:t>Labs</a:t>
            </a:r>
          </a:p>
          <a:p>
            <a:pPr lvl="1"/>
            <a:r>
              <a:rPr lang="en-US" dirty="0">
                <a:solidFill>
                  <a:schemeClr val="tx2"/>
                </a:solidFill>
              </a:rPr>
              <a:t>Raised</a:t>
            </a:r>
            <a:r>
              <a:rPr lang="en-US" dirty="0"/>
              <a:t> </a:t>
            </a:r>
            <a:r>
              <a:rPr lang="en-US" dirty="0">
                <a:solidFill>
                  <a:schemeClr val="accent1"/>
                </a:solidFill>
              </a:rPr>
              <a:t>ESR</a:t>
            </a:r>
            <a:r>
              <a:rPr lang="en-US" dirty="0"/>
              <a:t> </a:t>
            </a:r>
            <a:r>
              <a:rPr lang="en-US" dirty="0">
                <a:solidFill>
                  <a:schemeClr val="tx2"/>
                </a:solidFill>
              </a:rPr>
              <a:t>and</a:t>
            </a:r>
            <a:r>
              <a:rPr lang="en-US" dirty="0"/>
              <a:t> </a:t>
            </a:r>
            <a:r>
              <a:rPr lang="en-US" dirty="0">
                <a:solidFill>
                  <a:schemeClr val="accent1"/>
                </a:solidFill>
              </a:rPr>
              <a:t>CRP</a:t>
            </a:r>
            <a:r>
              <a:rPr lang="en-US" dirty="0"/>
              <a:t>.</a:t>
            </a:r>
          </a:p>
          <a:p>
            <a:pPr lvl="1"/>
            <a:r>
              <a:rPr lang="en-GB" dirty="0">
                <a:solidFill>
                  <a:schemeClr val="tx2"/>
                </a:solidFill>
              </a:rPr>
              <a:t>Staining (</a:t>
            </a:r>
            <a:r>
              <a:rPr lang="en-GB" dirty="0" err="1">
                <a:solidFill>
                  <a:schemeClr val="tx2"/>
                </a:solidFill>
              </a:rPr>
              <a:t>Ziehl</a:t>
            </a:r>
            <a:r>
              <a:rPr lang="en-GB" dirty="0">
                <a:solidFill>
                  <a:schemeClr val="tx2"/>
                </a:solidFill>
              </a:rPr>
              <a:t>-</a:t>
            </a:r>
            <a:r>
              <a:rPr lang="en-GB" dirty="0" err="1">
                <a:solidFill>
                  <a:schemeClr val="tx2"/>
                </a:solidFill>
              </a:rPr>
              <a:t>Neelsen</a:t>
            </a:r>
            <a:r>
              <a:rPr lang="en-GB" dirty="0">
                <a:solidFill>
                  <a:schemeClr val="tx2"/>
                </a:solidFill>
              </a:rPr>
              <a:t>-AFB)</a:t>
            </a:r>
          </a:p>
          <a:p>
            <a:pPr lvl="1"/>
            <a:r>
              <a:rPr lang="en-US" dirty="0">
                <a:solidFill>
                  <a:schemeClr val="tx2"/>
                </a:solidFill>
              </a:rPr>
              <a:t>Mycobacterial culture</a:t>
            </a:r>
          </a:p>
          <a:p>
            <a:r>
              <a:rPr lang="en-US" dirty="0">
                <a:solidFill>
                  <a:schemeClr val="accent1"/>
                </a:solidFill>
              </a:rPr>
              <a:t>Radiology</a:t>
            </a:r>
          </a:p>
          <a:p>
            <a:pPr lvl="1"/>
            <a:r>
              <a:rPr lang="en-US" dirty="0">
                <a:solidFill>
                  <a:schemeClr val="tx2"/>
                </a:solidFill>
              </a:rPr>
              <a:t>X-ray</a:t>
            </a:r>
          </a:p>
          <a:p>
            <a:pPr lvl="1"/>
            <a:r>
              <a:rPr lang="en-US" dirty="0">
                <a:solidFill>
                  <a:schemeClr val="tx2"/>
                </a:solidFill>
              </a:rPr>
              <a:t>CT scan</a:t>
            </a:r>
          </a:p>
          <a:p>
            <a:r>
              <a:rPr lang="en-US" dirty="0">
                <a:solidFill>
                  <a:schemeClr val="accent1"/>
                </a:solidFill>
              </a:rPr>
              <a:t>Excisional</a:t>
            </a:r>
            <a:r>
              <a:rPr lang="en-US" dirty="0"/>
              <a:t> </a:t>
            </a:r>
            <a:r>
              <a:rPr lang="en-US" dirty="0">
                <a:solidFill>
                  <a:schemeClr val="accent1"/>
                </a:solidFill>
              </a:rPr>
              <a:t>biopsy</a:t>
            </a:r>
            <a:r>
              <a:rPr lang="en-US" dirty="0"/>
              <a:t> </a:t>
            </a:r>
          </a:p>
          <a:p>
            <a:r>
              <a:rPr lang="en-US" dirty="0">
                <a:solidFill>
                  <a:schemeClr val="accent1"/>
                </a:solidFill>
              </a:rPr>
              <a:t>Tuberculin</a:t>
            </a:r>
            <a:r>
              <a:rPr lang="en-US" dirty="0"/>
              <a:t> </a:t>
            </a:r>
            <a:r>
              <a:rPr lang="en-US" dirty="0">
                <a:solidFill>
                  <a:schemeClr val="accent1"/>
                </a:solidFill>
              </a:rPr>
              <a:t>test</a:t>
            </a:r>
          </a:p>
        </p:txBody>
      </p:sp>
    </p:spTree>
    <p:extLst>
      <p:ext uri="{BB962C8B-B14F-4D97-AF65-F5344CB8AC3E}">
        <p14:creationId xmlns:p14="http://schemas.microsoft.com/office/powerpoint/2010/main" val="1003626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F985-5DD4-4EB7-AB62-E90ED1CBFA02}"/>
              </a:ext>
            </a:extLst>
          </p:cNvPr>
          <p:cNvSpPr>
            <a:spLocks noGrp="1"/>
          </p:cNvSpPr>
          <p:nvPr>
            <p:ph type="title"/>
          </p:nvPr>
        </p:nvSpPr>
        <p:spPr>
          <a:xfrm>
            <a:off x="1007355" y="198138"/>
            <a:ext cx="9404723" cy="822926"/>
          </a:xfrm>
        </p:spPr>
        <p:txBody>
          <a:bodyPr/>
          <a:lstStyle/>
          <a:p>
            <a:pPr algn="ctr"/>
            <a:r>
              <a:rPr lang="en-US" b="1" dirty="0">
                <a:solidFill>
                  <a:schemeClr val="accent6"/>
                </a:solidFill>
                <a:latin typeface="+mn-lt"/>
              </a:rPr>
              <a:t>ANTERIOR TRIANGLE</a:t>
            </a:r>
          </a:p>
        </p:txBody>
      </p:sp>
      <p:sp>
        <p:nvSpPr>
          <p:cNvPr id="3" name="Content Placeholder 2">
            <a:extLst>
              <a:ext uri="{FF2B5EF4-FFF2-40B4-BE49-F238E27FC236}">
                <a16:creationId xmlns:a16="http://schemas.microsoft.com/office/drawing/2014/main" id="{1C2C1184-AC0B-40FA-B5C4-74AEB8C795CD}"/>
              </a:ext>
            </a:extLst>
          </p:cNvPr>
          <p:cNvSpPr>
            <a:spLocks noGrp="1"/>
          </p:cNvSpPr>
          <p:nvPr>
            <p:ph idx="1"/>
          </p:nvPr>
        </p:nvSpPr>
        <p:spPr>
          <a:xfrm>
            <a:off x="0" y="1843990"/>
            <a:ext cx="4709929" cy="5249333"/>
          </a:xfrm>
        </p:spPr>
        <p:txBody>
          <a:bodyPr>
            <a:normAutofit/>
          </a:bodyPr>
          <a:lstStyle/>
          <a:p>
            <a:pPr marL="0" indent="0">
              <a:buNone/>
            </a:pPr>
            <a:endParaRPr lang="en-US" sz="2000" b="0" cap="none" spc="0" dirty="0">
              <a:ln w="0"/>
              <a:solidFill>
                <a:schemeClr val="tx1"/>
              </a:solidFill>
            </a:endParaRPr>
          </a:p>
          <a:p>
            <a:pPr marL="457200" indent="-457200">
              <a:buAutoNum type="arabicParenR"/>
            </a:pPr>
            <a:r>
              <a:rPr lang="en-US" sz="2400" b="1" dirty="0">
                <a:ln w="0"/>
                <a:solidFill>
                  <a:srgbClr val="FF0066"/>
                </a:solidFill>
              </a:rPr>
              <a:t>Submental Triangle.</a:t>
            </a:r>
          </a:p>
          <a:p>
            <a:pPr marL="457200" indent="-457200">
              <a:buAutoNum type="arabicParenR"/>
            </a:pPr>
            <a:r>
              <a:rPr lang="en-US" sz="2400" b="1" cap="none" spc="0" dirty="0">
                <a:ln w="0"/>
                <a:solidFill>
                  <a:schemeClr val="accent6"/>
                </a:solidFill>
              </a:rPr>
              <a:t>Submandib</a:t>
            </a:r>
            <a:r>
              <a:rPr lang="en-US" sz="2400" b="1" dirty="0">
                <a:ln w="0"/>
                <a:solidFill>
                  <a:schemeClr val="accent6"/>
                </a:solidFill>
              </a:rPr>
              <a:t>ular Triangle.</a:t>
            </a:r>
          </a:p>
          <a:p>
            <a:pPr marL="457200" indent="-457200">
              <a:buAutoNum type="arabicParenR"/>
            </a:pPr>
            <a:r>
              <a:rPr lang="en-US" sz="2400" b="1" cap="none" spc="0" dirty="0">
                <a:ln w="0"/>
                <a:solidFill>
                  <a:srgbClr val="10ABE5"/>
                </a:solidFill>
              </a:rPr>
              <a:t>Carotid</a:t>
            </a:r>
            <a:r>
              <a:rPr lang="en-US" sz="2400" b="1" cap="none" spc="0" dirty="0">
                <a:ln w="0"/>
                <a:solidFill>
                  <a:srgbClr val="00B0F0"/>
                </a:solidFill>
              </a:rPr>
              <a:t> Triangle.</a:t>
            </a:r>
          </a:p>
          <a:p>
            <a:pPr marL="457200" indent="-457200">
              <a:buAutoNum type="arabicParenR"/>
            </a:pPr>
            <a:r>
              <a:rPr lang="en-US" sz="2400" b="1" dirty="0">
                <a:ln w="0"/>
                <a:solidFill>
                  <a:schemeClr val="accent4"/>
                </a:solidFill>
              </a:rPr>
              <a:t>Muscular Triangle</a:t>
            </a:r>
            <a:r>
              <a:rPr lang="en-US" sz="2000" dirty="0">
                <a:ln w="0"/>
                <a:solidFill>
                  <a:schemeClr val="accent4"/>
                </a:solidFill>
              </a:rPr>
              <a:t>.</a:t>
            </a:r>
            <a:endParaRPr lang="en-US" sz="2000" b="0" cap="none" spc="0" dirty="0">
              <a:ln w="0"/>
              <a:solidFill>
                <a:schemeClr val="accent4"/>
              </a:solidFill>
            </a:endParaRPr>
          </a:p>
        </p:txBody>
      </p:sp>
      <p:pic>
        <p:nvPicPr>
          <p:cNvPr id="4" name="Picture 3">
            <a:extLst>
              <a:ext uri="{FF2B5EF4-FFF2-40B4-BE49-F238E27FC236}">
                <a16:creationId xmlns:a16="http://schemas.microsoft.com/office/drawing/2014/main" id="{F93D1A7A-0747-411D-A561-EDDE3195C53F}"/>
              </a:ext>
            </a:extLst>
          </p:cNvPr>
          <p:cNvPicPr>
            <a:picLocks noChangeAspect="1"/>
          </p:cNvPicPr>
          <p:nvPr/>
        </p:nvPicPr>
        <p:blipFill rotWithShape="1">
          <a:blip r:embed="rId2"/>
          <a:srcRect t="2614"/>
          <a:stretch/>
        </p:blipFill>
        <p:spPr>
          <a:xfrm>
            <a:off x="4671372" y="1843990"/>
            <a:ext cx="7218290" cy="4773493"/>
          </a:xfrm>
          <a:prstGeom prst="rect">
            <a:avLst/>
          </a:prstGeom>
        </p:spPr>
      </p:pic>
      <p:sp>
        <p:nvSpPr>
          <p:cNvPr id="5" name="TextBox 4">
            <a:extLst>
              <a:ext uri="{FF2B5EF4-FFF2-40B4-BE49-F238E27FC236}">
                <a16:creationId xmlns:a16="http://schemas.microsoft.com/office/drawing/2014/main" id="{70AD1273-8E22-4FD2-8705-E9305B0FEF40}"/>
              </a:ext>
            </a:extLst>
          </p:cNvPr>
          <p:cNvSpPr txBox="1"/>
          <p:nvPr/>
        </p:nvSpPr>
        <p:spPr>
          <a:xfrm>
            <a:off x="0" y="889883"/>
            <a:ext cx="9541565" cy="954107"/>
          </a:xfrm>
          <a:prstGeom prst="rect">
            <a:avLst/>
          </a:prstGeom>
          <a:noFill/>
        </p:spPr>
        <p:txBody>
          <a:bodyPr wrap="square" rtlCol="0">
            <a:spAutoFit/>
          </a:bodyPr>
          <a:lstStyle/>
          <a:p>
            <a:r>
              <a:rPr lang="en-US" sz="2800" b="1" dirty="0">
                <a:solidFill>
                  <a:schemeClr val="tx2"/>
                </a:solidFill>
              </a:rPr>
              <a:t>The anterior triangle is subdivided by the </a:t>
            </a:r>
            <a:r>
              <a:rPr lang="en-US" sz="2800" b="1" dirty="0">
                <a:solidFill>
                  <a:srgbClr val="7030A0"/>
                </a:solidFill>
              </a:rPr>
              <a:t>hyoid bone</a:t>
            </a:r>
            <a:r>
              <a:rPr lang="en-US" sz="2800" b="1" dirty="0">
                <a:solidFill>
                  <a:schemeClr val="tx2"/>
                </a:solidFill>
              </a:rPr>
              <a:t>, </a:t>
            </a:r>
            <a:r>
              <a:rPr lang="en-US" sz="2800" b="1" dirty="0">
                <a:solidFill>
                  <a:srgbClr val="7030A0"/>
                </a:solidFill>
              </a:rPr>
              <a:t>Digastric</a:t>
            </a:r>
            <a:r>
              <a:rPr lang="en-US" sz="2800" b="1" dirty="0">
                <a:solidFill>
                  <a:schemeClr val="tx2"/>
                </a:solidFill>
              </a:rPr>
              <a:t> and </a:t>
            </a:r>
            <a:r>
              <a:rPr lang="en-US" sz="2800" b="1" dirty="0">
                <a:solidFill>
                  <a:srgbClr val="7030A0"/>
                </a:solidFill>
              </a:rPr>
              <a:t>Omohyoid muscles </a:t>
            </a:r>
            <a:r>
              <a:rPr lang="en-US" sz="2800" b="1" dirty="0">
                <a:solidFill>
                  <a:schemeClr val="tx2"/>
                </a:solidFill>
              </a:rPr>
              <a:t>into four triangles:</a:t>
            </a:r>
          </a:p>
        </p:txBody>
      </p:sp>
    </p:spTree>
    <p:extLst>
      <p:ext uri="{BB962C8B-B14F-4D97-AF65-F5344CB8AC3E}">
        <p14:creationId xmlns:p14="http://schemas.microsoft.com/office/powerpoint/2010/main" val="35008465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8728-8501-4592-A3D4-F5AF57CB67C6}"/>
              </a:ext>
            </a:extLst>
          </p:cNvPr>
          <p:cNvSpPr>
            <a:spLocks noGrp="1"/>
          </p:cNvSpPr>
          <p:nvPr>
            <p:ph type="title"/>
          </p:nvPr>
        </p:nvSpPr>
        <p:spPr>
          <a:xfrm>
            <a:off x="838200" y="94192"/>
            <a:ext cx="10515600" cy="1325563"/>
          </a:xfrm>
        </p:spPr>
        <p:txBody>
          <a:bodyPr/>
          <a:lstStyle/>
          <a:p>
            <a:r>
              <a:rPr lang="en-US" b="1" i="1" dirty="0">
                <a:solidFill>
                  <a:schemeClr val="tx2"/>
                </a:solidFill>
              </a:rPr>
              <a:t>Treatment</a:t>
            </a:r>
          </a:p>
        </p:txBody>
      </p:sp>
      <p:sp>
        <p:nvSpPr>
          <p:cNvPr id="3" name="Content Placeholder 2">
            <a:extLst>
              <a:ext uri="{FF2B5EF4-FFF2-40B4-BE49-F238E27FC236}">
                <a16:creationId xmlns:a16="http://schemas.microsoft.com/office/drawing/2014/main" id="{82E97866-DBCC-49F6-8F80-5CDCDB17C57D}"/>
              </a:ext>
            </a:extLst>
          </p:cNvPr>
          <p:cNvSpPr>
            <a:spLocks noGrp="1"/>
          </p:cNvSpPr>
          <p:nvPr>
            <p:ph idx="1"/>
          </p:nvPr>
        </p:nvSpPr>
        <p:spPr>
          <a:xfrm>
            <a:off x="838200" y="1419755"/>
            <a:ext cx="9626665" cy="5202314"/>
          </a:xfrm>
        </p:spPr>
        <p:txBody>
          <a:bodyPr>
            <a:normAutofit/>
          </a:bodyPr>
          <a:lstStyle/>
          <a:p>
            <a:r>
              <a:rPr lang="en-US" u="sng" dirty="0">
                <a:solidFill>
                  <a:schemeClr val="accent1"/>
                </a:solidFill>
              </a:rPr>
              <a:t>Medical</a:t>
            </a:r>
            <a:endParaRPr lang="en-US" dirty="0"/>
          </a:p>
          <a:p>
            <a:pPr lvl="1"/>
            <a:r>
              <a:rPr lang="en-US" dirty="0">
                <a:solidFill>
                  <a:schemeClr val="tx2"/>
                </a:solidFill>
              </a:rPr>
              <a:t>Anti-tubercular drugs : Isoniazid, Rifampicin, Pyrazinamide and Ethambutol.</a:t>
            </a:r>
          </a:p>
          <a:p>
            <a:pPr lvl="1"/>
            <a:r>
              <a:rPr lang="en-US" dirty="0">
                <a:solidFill>
                  <a:schemeClr val="tx2"/>
                </a:solidFill>
              </a:rPr>
              <a:t>Duration is usually 6-9 months.</a:t>
            </a:r>
          </a:p>
          <a:p>
            <a:pPr lvl="1"/>
            <a:r>
              <a:rPr lang="en-US" dirty="0">
                <a:solidFill>
                  <a:schemeClr val="tx2"/>
                </a:solidFill>
              </a:rPr>
              <a:t>Aspiration(Zig-zag aspiration of cold abscess by wide bore needle in nondependent area to prevent sinus formation.</a:t>
            </a:r>
          </a:p>
          <a:p>
            <a:pPr lvl="1"/>
            <a:endParaRPr lang="en-US" dirty="0">
              <a:solidFill>
                <a:schemeClr val="tx2"/>
              </a:solidFill>
            </a:endParaRPr>
          </a:p>
          <a:p>
            <a:r>
              <a:rPr lang="en-US" u="sng" dirty="0">
                <a:solidFill>
                  <a:schemeClr val="accent1"/>
                </a:solidFill>
              </a:rPr>
              <a:t>Surgical removal</a:t>
            </a:r>
          </a:p>
          <a:p>
            <a:pPr lvl="1"/>
            <a:r>
              <a:rPr lang="en-GB" sz="1800" dirty="0">
                <a:solidFill>
                  <a:schemeClr val="tx2"/>
                </a:solidFill>
              </a:rPr>
              <a:t>Indicated when:</a:t>
            </a:r>
          </a:p>
          <a:p>
            <a:pPr lvl="2"/>
            <a:r>
              <a:rPr lang="en-GB" b="1" dirty="0">
                <a:solidFill>
                  <a:srgbClr val="0070C0"/>
                </a:solidFill>
              </a:rPr>
              <a:t>No local response to drugs</a:t>
            </a:r>
          </a:p>
          <a:p>
            <a:pPr lvl="2"/>
            <a:r>
              <a:rPr lang="en-GB" b="1" dirty="0">
                <a:solidFill>
                  <a:srgbClr val="0070C0"/>
                </a:solidFill>
              </a:rPr>
              <a:t>When sinus persists</a:t>
            </a:r>
          </a:p>
          <a:p>
            <a:pPr fontAlgn="auto">
              <a:spcAft>
                <a:spcPts val="0"/>
              </a:spcAft>
              <a:defRPr/>
            </a:pPr>
            <a:r>
              <a:rPr lang="en-GB" sz="1800" dirty="0">
                <a:solidFill>
                  <a:schemeClr val="tx2"/>
                </a:solidFill>
              </a:rPr>
              <a:t>It is done by raising skin flaps and removing all caseating material and lymph node. </a:t>
            </a:r>
          </a:p>
          <a:p>
            <a:pPr fontAlgn="auto">
              <a:spcAft>
                <a:spcPts val="0"/>
              </a:spcAft>
              <a:defRPr/>
            </a:pPr>
            <a:r>
              <a:rPr lang="en-GB" sz="1800" dirty="0">
                <a:solidFill>
                  <a:schemeClr val="tx2"/>
                </a:solidFill>
              </a:rPr>
              <a:t>Excision of sinus tract  (When sinus develops)</a:t>
            </a:r>
            <a:endParaRPr lang="en-US" sz="1800" dirty="0">
              <a:solidFill>
                <a:schemeClr val="tx2"/>
              </a:solidFill>
            </a:endParaRPr>
          </a:p>
        </p:txBody>
      </p:sp>
    </p:spTree>
    <p:extLst>
      <p:ext uri="{BB962C8B-B14F-4D97-AF65-F5344CB8AC3E}">
        <p14:creationId xmlns:p14="http://schemas.microsoft.com/office/powerpoint/2010/main" val="4181997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1E5E4-DADA-495D-9C4E-59DDAC8C9307}"/>
              </a:ext>
            </a:extLst>
          </p:cNvPr>
          <p:cNvSpPr>
            <a:spLocks noGrp="1"/>
          </p:cNvSpPr>
          <p:nvPr>
            <p:ph type="title"/>
          </p:nvPr>
        </p:nvSpPr>
        <p:spPr/>
        <p:txBody>
          <a:bodyPr/>
          <a:lstStyle/>
          <a:p>
            <a:r>
              <a:rPr lang="en-GB" b="1" i="1" dirty="0">
                <a:solidFill>
                  <a:schemeClr val="tx2"/>
                </a:solidFill>
                <a:cs typeface="+mn-cs"/>
              </a:rPr>
              <a:t>M</a:t>
            </a:r>
            <a:r>
              <a:rPr lang="en-GB" sz="4400" b="1" i="1" dirty="0">
                <a:solidFill>
                  <a:schemeClr val="tx2"/>
                </a:solidFill>
                <a:cs typeface="+mn-cs"/>
              </a:rPr>
              <a:t>alignant lymphoma</a:t>
            </a:r>
            <a:endParaRPr lang="en-US" i="1" dirty="0">
              <a:solidFill>
                <a:schemeClr val="tx2"/>
              </a:solidFill>
            </a:endParaRPr>
          </a:p>
        </p:txBody>
      </p:sp>
      <p:sp>
        <p:nvSpPr>
          <p:cNvPr id="3" name="Content Placeholder 2">
            <a:extLst>
              <a:ext uri="{FF2B5EF4-FFF2-40B4-BE49-F238E27FC236}">
                <a16:creationId xmlns:a16="http://schemas.microsoft.com/office/drawing/2014/main" id="{7971F7C3-F002-40E4-9F67-7E1FB0F0B2BD}"/>
              </a:ext>
            </a:extLst>
          </p:cNvPr>
          <p:cNvSpPr>
            <a:spLocks noGrp="1"/>
          </p:cNvSpPr>
          <p:nvPr>
            <p:ph idx="1"/>
          </p:nvPr>
        </p:nvSpPr>
        <p:spPr>
          <a:xfrm>
            <a:off x="1103312" y="2052918"/>
            <a:ext cx="10017534" cy="4630104"/>
          </a:xfrm>
        </p:spPr>
        <p:txBody>
          <a:bodyPr>
            <a:normAutofit/>
          </a:bodyPr>
          <a:lstStyle/>
          <a:p>
            <a:r>
              <a:rPr lang="en-US" dirty="0">
                <a:solidFill>
                  <a:schemeClr val="tx2"/>
                </a:solidFill>
              </a:rPr>
              <a:t>The </a:t>
            </a:r>
            <a:r>
              <a:rPr lang="en-GB" dirty="0">
                <a:solidFill>
                  <a:schemeClr val="tx2"/>
                </a:solidFill>
                <a:cs typeface="+mn-cs"/>
              </a:rPr>
              <a:t>primary tumour of lymphoid tissue.</a:t>
            </a:r>
          </a:p>
          <a:p>
            <a:r>
              <a:rPr lang="en-GB" dirty="0">
                <a:solidFill>
                  <a:schemeClr val="tx2"/>
                </a:solidFill>
                <a:cs typeface="+mn-cs"/>
              </a:rPr>
              <a:t>Classified into Hodgkin’s and non-Hodgkin’s lymphoma.</a:t>
            </a:r>
          </a:p>
          <a:p>
            <a:r>
              <a:rPr lang="en-GB" dirty="0">
                <a:solidFill>
                  <a:schemeClr val="tx2"/>
                </a:solidFill>
                <a:cs typeface="+mn-cs"/>
              </a:rPr>
              <a:t>Higher incidence in early or late adulthood.</a:t>
            </a:r>
          </a:p>
          <a:p>
            <a:r>
              <a:rPr lang="en-GB" dirty="0">
                <a:solidFill>
                  <a:schemeClr val="tx2"/>
                </a:solidFill>
                <a:cs typeface="+mn-cs"/>
              </a:rPr>
              <a:t>Effect more male than female.</a:t>
            </a:r>
          </a:p>
          <a:p>
            <a:r>
              <a:rPr lang="en-GB" dirty="0">
                <a:solidFill>
                  <a:schemeClr val="accent1"/>
                </a:solidFill>
                <a:cs typeface="+mn-cs"/>
              </a:rPr>
              <a:t>Symptoms</a:t>
            </a:r>
            <a:r>
              <a:rPr lang="en-GB" dirty="0">
                <a:solidFill>
                  <a:schemeClr val="tx2"/>
                </a:solidFill>
                <a:cs typeface="+mn-cs"/>
              </a:rPr>
              <a:t> </a:t>
            </a:r>
          </a:p>
          <a:p>
            <a:pPr lvl="1"/>
            <a:r>
              <a:rPr lang="en-GB" dirty="0">
                <a:solidFill>
                  <a:schemeClr val="tx2"/>
                </a:solidFill>
                <a:cs typeface="+mn-cs"/>
              </a:rPr>
              <a:t>Painless lump, slowly growing</a:t>
            </a:r>
          </a:p>
          <a:p>
            <a:pPr lvl="1"/>
            <a:r>
              <a:rPr lang="en-GB" dirty="0">
                <a:solidFill>
                  <a:schemeClr val="tx2"/>
                </a:solidFill>
                <a:cs typeface="+mn-cs"/>
              </a:rPr>
              <a:t>Itching of skin</a:t>
            </a:r>
          </a:p>
          <a:p>
            <a:pPr lvl="1"/>
            <a:r>
              <a:rPr lang="en-GB" dirty="0">
                <a:solidFill>
                  <a:schemeClr val="tx2"/>
                </a:solidFill>
                <a:cs typeface="+mn-cs"/>
              </a:rPr>
              <a:t>Infiltration may lead to pain in bones</a:t>
            </a:r>
          </a:p>
          <a:p>
            <a:pPr lvl="1"/>
            <a:r>
              <a:rPr lang="en-US" dirty="0">
                <a:solidFill>
                  <a:schemeClr val="tx2"/>
                </a:solidFill>
              </a:rPr>
              <a:t>Shortness of breath</a:t>
            </a:r>
            <a:endParaRPr lang="en-GB" dirty="0">
              <a:solidFill>
                <a:schemeClr val="tx2"/>
              </a:solidFill>
              <a:cs typeface="+mn-cs"/>
            </a:endParaRPr>
          </a:p>
          <a:p>
            <a:pPr lvl="1"/>
            <a:r>
              <a:rPr lang="en-GB" dirty="0">
                <a:solidFill>
                  <a:schemeClr val="tx2"/>
                </a:solidFill>
                <a:cs typeface="+mn-cs"/>
              </a:rPr>
              <a:t>Systematic symptoms like Malaise, weight loss, pallor and fever with rigor</a:t>
            </a:r>
          </a:p>
          <a:p>
            <a:pPr lvl="1"/>
            <a:r>
              <a:rPr lang="en-GB" dirty="0">
                <a:solidFill>
                  <a:schemeClr val="tx2"/>
                </a:solidFill>
                <a:cs typeface="+mn-cs"/>
              </a:rPr>
              <a:t>Large mass causes venous congestion in the neck</a:t>
            </a:r>
          </a:p>
        </p:txBody>
      </p:sp>
      <p:pic>
        <p:nvPicPr>
          <p:cNvPr id="6" name="Picture 5" descr="A diagram of lymph nodes&#10;&#10;Description automatically generated">
            <a:extLst>
              <a:ext uri="{FF2B5EF4-FFF2-40B4-BE49-F238E27FC236}">
                <a16:creationId xmlns:a16="http://schemas.microsoft.com/office/drawing/2014/main" id="{2DE05072-AB8E-3011-B807-1BAB864B2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7392" y="174978"/>
            <a:ext cx="4414486" cy="2932250"/>
          </a:xfrm>
          <a:prstGeom prst="rect">
            <a:avLst/>
          </a:prstGeom>
        </p:spPr>
      </p:pic>
    </p:spTree>
    <p:extLst>
      <p:ext uri="{BB962C8B-B14F-4D97-AF65-F5344CB8AC3E}">
        <p14:creationId xmlns:p14="http://schemas.microsoft.com/office/powerpoint/2010/main" val="8428908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AF5A-1768-4BFE-8619-14B6FC705F6B}"/>
              </a:ext>
            </a:extLst>
          </p:cNvPr>
          <p:cNvSpPr>
            <a:spLocks noGrp="1"/>
          </p:cNvSpPr>
          <p:nvPr>
            <p:ph type="title"/>
          </p:nvPr>
        </p:nvSpPr>
        <p:spPr/>
        <p:txBody>
          <a:bodyPr/>
          <a:lstStyle/>
          <a:p>
            <a:r>
              <a:rPr lang="en-US" b="1" i="1" dirty="0">
                <a:solidFill>
                  <a:schemeClr val="tx2"/>
                </a:solidFill>
              </a:rPr>
              <a:t>Physical examination</a:t>
            </a:r>
          </a:p>
        </p:txBody>
      </p:sp>
      <p:sp>
        <p:nvSpPr>
          <p:cNvPr id="3" name="Content Placeholder 2">
            <a:extLst>
              <a:ext uri="{FF2B5EF4-FFF2-40B4-BE49-F238E27FC236}">
                <a16:creationId xmlns:a16="http://schemas.microsoft.com/office/drawing/2014/main" id="{B013FA1A-6AB4-4CFE-B195-D8685E4E287E}"/>
              </a:ext>
            </a:extLst>
          </p:cNvPr>
          <p:cNvSpPr>
            <a:spLocks noGrp="1"/>
          </p:cNvSpPr>
          <p:nvPr>
            <p:ph idx="1"/>
          </p:nvPr>
        </p:nvSpPr>
        <p:spPr>
          <a:xfrm>
            <a:off x="377080" y="2105997"/>
            <a:ext cx="8596668" cy="3880773"/>
          </a:xfrm>
        </p:spPr>
        <p:txBody>
          <a:bodyPr/>
          <a:lstStyle/>
          <a:p>
            <a:pPr>
              <a:lnSpc>
                <a:spcPct val="150000"/>
              </a:lnSpc>
            </a:pPr>
            <a:r>
              <a:rPr lang="en-US" dirty="0">
                <a:solidFill>
                  <a:schemeClr val="tx2"/>
                </a:solidFill>
              </a:rPr>
              <a:t>Palpable.</a:t>
            </a:r>
          </a:p>
          <a:p>
            <a:pPr>
              <a:lnSpc>
                <a:spcPct val="150000"/>
              </a:lnSpc>
            </a:pPr>
            <a:r>
              <a:rPr lang="en-US" dirty="0">
                <a:solidFill>
                  <a:schemeClr val="tx2"/>
                </a:solidFill>
              </a:rPr>
              <a:t>Painless.</a:t>
            </a:r>
          </a:p>
          <a:p>
            <a:pPr>
              <a:lnSpc>
                <a:spcPct val="150000"/>
              </a:lnSpc>
            </a:pPr>
            <a:r>
              <a:rPr lang="en-GB" dirty="0">
                <a:solidFill>
                  <a:schemeClr val="tx2"/>
                </a:solidFill>
              </a:rPr>
              <a:t>Not tender.</a:t>
            </a:r>
            <a:endParaRPr lang="en-US" dirty="0">
              <a:solidFill>
                <a:schemeClr val="tx2"/>
              </a:solidFill>
            </a:endParaRPr>
          </a:p>
          <a:p>
            <a:pPr>
              <a:lnSpc>
                <a:spcPct val="150000"/>
              </a:lnSpc>
            </a:pPr>
            <a:r>
              <a:rPr lang="en-GB" dirty="0">
                <a:solidFill>
                  <a:schemeClr val="tx2"/>
                </a:solidFill>
              </a:rPr>
              <a:t>Ovoid, smooth and discrete in Hodgkin's lymphoma.</a:t>
            </a:r>
            <a:endParaRPr lang="en-US" dirty="0">
              <a:solidFill>
                <a:schemeClr val="tx2"/>
              </a:solidFill>
            </a:endParaRPr>
          </a:p>
          <a:p>
            <a:pPr>
              <a:lnSpc>
                <a:spcPct val="150000"/>
              </a:lnSpc>
            </a:pPr>
            <a:r>
              <a:rPr lang="en-GB" dirty="0">
                <a:solidFill>
                  <a:schemeClr val="tx2"/>
                </a:solidFill>
              </a:rPr>
              <a:t>Rubbery in consistence.</a:t>
            </a:r>
          </a:p>
          <a:p>
            <a:pPr>
              <a:lnSpc>
                <a:spcPct val="150000"/>
              </a:lnSpc>
            </a:pPr>
            <a:r>
              <a:rPr lang="en-GB" dirty="0">
                <a:solidFill>
                  <a:schemeClr val="tx2"/>
                </a:solidFill>
              </a:rPr>
              <a:t>In General exam : liver and spleen may be enlarged, and the patient is often anaemic.</a:t>
            </a:r>
            <a:endParaRPr lang="en-US" dirty="0">
              <a:solidFill>
                <a:schemeClr val="tx2"/>
              </a:solidFill>
            </a:endParaRPr>
          </a:p>
        </p:txBody>
      </p:sp>
      <p:pic>
        <p:nvPicPr>
          <p:cNvPr id="5" name="Picture 4">
            <a:extLst>
              <a:ext uri="{FF2B5EF4-FFF2-40B4-BE49-F238E27FC236}">
                <a16:creationId xmlns:a16="http://schemas.microsoft.com/office/drawing/2014/main" id="{95C05A83-8EBA-F28C-256F-D0708712B188}"/>
              </a:ext>
            </a:extLst>
          </p:cNvPr>
          <p:cNvPicPr>
            <a:picLocks noChangeAspect="1"/>
          </p:cNvPicPr>
          <p:nvPr/>
        </p:nvPicPr>
        <p:blipFill>
          <a:blip r:embed="rId2"/>
          <a:stretch>
            <a:fillRect/>
          </a:stretch>
        </p:blipFill>
        <p:spPr>
          <a:xfrm>
            <a:off x="7395812" y="59634"/>
            <a:ext cx="4716676" cy="4024049"/>
          </a:xfrm>
          <a:prstGeom prst="rect">
            <a:avLst/>
          </a:prstGeom>
        </p:spPr>
      </p:pic>
    </p:spTree>
    <p:extLst>
      <p:ext uri="{BB962C8B-B14F-4D97-AF65-F5344CB8AC3E}">
        <p14:creationId xmlns:p14="http://schemas.microsoft.com/office/powerpoint/2010/main" val="510722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337F-6A59-4C3D-AA0A-C33FD4B63CFE}"/>
              </a:ext>
            </a:extLst>
          </p:cNvPr>
          <p:cNvSpPr>
            <a:spLocks noGrp="1"/>
          </p:cNvSpPr>
          <p:nvPr>
            <p:ph type="title"/>
          </p:nvPr>
        </p:nvSpPr>
        <p:spPr/>
        <p:txBody>
          <a:bodyPr/>
          <a:lstStyle/>
          <a:p>
            <a:r>
              <a:rPr lang="en-US" b="1" i="1" dirty="0">
                <a:solidFill>
                  <a:schemeClr val="tx2"/>
                </a:solidFill>
              </a:rPr>
              <a:t>Metastatic Tumors</a:t>
            </a:r>
            <a:br>
              <a:rPr lang="en-US" dirty="0"/>
            </a:br>
            <a:endParaRPr lang="en-US" dirty="0"/>
          </a:p>
        </p:txBody>
      </p:sp>
      <p:sp>
        <p:nvSpPr>
          <p:cNvPr id="3" name="Content Placeholder 2">
            <a:extLst>
              <a:ext uri="{FF2B5EF4-FFF2-40B4-BE49-F238E27FC236}">
                <a16:creationId xmlns:a16="http://schemas.microsoft.com/office/drawing/2014/main" id="{9ABFAB13-5B09-4CE5-98A3-1C81F5AB7F91}"/>
              </a:ext>
            </a:extLst>
          </p:cNvPr>
          <p:cNvSpPr>
            <a:spLocks noGrp="1"/>
          </p:cNvSpPr>
          <p:nvPr>
            <p:ph idx="1"/>
          </p:nvPr>
        </p:nvSpPr>
        <p:spPr>
          <a:xfrm>
            <a:off x="132040" y="1488613"/>
            <a:ext cx="8220391" cy="3880773"/>
          </a:xfrm>
        </p:spPr>
        <p:txBody>
          <a:bodyPr/>
          <a:lstStyle/>
          <a:p>
            <a:r>
              <a:rPr lang="en-US" dirty="0">
                <a:solidFill>
                  <a:schemeClr val="tx2"/>
                </a:solidFill>
              </a:rPr>
              <a:t>Secondary neoplastic </a:t>
            </a:r>
            <a:r>
              <a:rPr lang="en-GB" dirty="0">
                <a:solidFill>
                  <a:schemeClr val="tx2"/>
                </a:solidFill>
              </a:rPr>
              <a:t>lymphadenopathy</a:t>
            </a:r>
          </a:p>
          <a:p>
            <a:r>
              <a:rPr lang="en-US" dirty="0">
                <a:solidFill>
                  <a:schemeClr val="tx2"/>
                </a:solidFill>
              </a:rPr>
              <a:t>Cervical lymph nodes are a common site of metastases for malignant tumors that originate at primary sites in the head and neck</a:t>
            </a:r>
          </a:p>
          <a:p>
            <a:r>
              <a:rPr lang="en-US" sz="2000" u="none" dirty="0">
                <a:solidFill>
                  <a:schemeClr val="tx2"/>
                </a:solidFill>
              </a:rPr>
              <a:t>Include:</a:t>
            </a:r>
          </a:p>
          <a:p>
            <a:pPr lvl="1"/>
            <a:r>
              <a:rPr lang="en-US" u="none" dirty="0">
                <a:solidFill>
                  <a:schemeClr val="tx2"/>
                </a:solidFill>
              </a:rPr>
              <a:t> squamous cell carcinomas of the upper aerodigestive tract</a:t>
            </a:r>
          </a:p>
          <a:p>
            <a:pPr lvl="1"/>
            <a:r>
              <a:rPr lang="en-US" u="none" dirty="0">
                <a:solidFill>
                  <a:schemeClr val="tx2"/>
                </a:solidFill>
              </a:rPr>
              <a:t>metastases from salivary gland, thyroid, and skin cancers</a:t>
            </a:r>
          </a:p>
          <a:p>
            <a:r>
              <a:rPr lang="en-GB" sz="2000" u="none" dirty="0">
                <a:solidFill>
                  <a:srgbClr val="FF0000"/>
                </a:solidFill>
              </a:rPr>
              <a:t>Metastatic deposits of cancer cells in the cervical lymph gland are the commonest cause of cervical lymphadenopathy in adults</a:t>
            </a:r>
            <a:endParaRPr lang="en-US" dirty="0">
              <a:solidFill>
                <a:srgbClr val="FF0000"/>
              </a:solidFill>
            </a:endParaRPr>
          </a:p>
        </p:txBody>
      </p:sp>
      <p:pic>
        <p:nvPicPr>
          <p:cNvPr id="5" name="Picture 4" descr="A close-up of several images of a human body&#10;&#10;Description automatically generated">
            <a:extLst>
              <a:ext uri="{FF2B5EF4-FFF2-40B4-BE49-F238E27FC236}">
                <a16:creationId xmlns:a16="http://schemas.microsoft.com/office/drawing/2014/main" id="{A34E28E9-5177-4076-A8C4-95CD593E8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8966" y="4095319"/>
            <a:ext cx="3839570" cy="2548134"/>
          </a:xfrm>
          <a:prstGeom prst="rect">
            <a:avLst/>
          </a:prstGeom>
        </p:spPr>
      </p:pic>
      <p:pic>
        <p:nvPicPr>
          <p:cNvPr id="7" name="Picture 6" descr="Close-up of several different types of skin diseases&#10;&#10;Description automatically generated">
            <a:extLst>
              <a:ext uri="{FF2B5EF4-FFF2-40B4-BE49-F238E27FC236}">
                <a16:creationId xmlns:a16="http://schemas.microsoft.com/office/drawing/2014/main" id="{7C227EE9-2329-9D22-D269-DEAD850E3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5" y="4531057"/>
            <a:ext cx="4649225" cy="2299647"/>
          </a:xfrm>
          <a:prstGeom prst="rect">
            <a:avLst/>
          </a:prstGeom>
        </p:spPr>
      </p:pic>
      <p:pic>
        <p:nvPicPr>
          <p:cNvPr id="9" name="Picture 8" descr="A close-up of a person's neck&#10;&#10;Description automatically generated">
            <a:extLst>
              <a:ext uri="{FF2B5EF4-FFF2-40B4-BE49-F238E27FC236}">
                <a16:creationId xmlns:a16="http://schemas.microsoft.com/office/drawing/2014/main" id="{B9252878-96E4-00F2-E60A-C715A5B88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4179" y="214547"/>
            <a:ext cx="2224357" cy="1540573"/>
          </a:xfrm>
          <a:prstGeom prst="rect">
            <a:avLst/>
          </a:prstGeom>
        </p:spPr>
      </p:pic>
    </p:spTree>
    <p:extLst>
      <p:ext uri="{BB962C8B-B14F-4D97-AF65-F5344CB8AC3E}">
        <p14:creationId xmlns:p14="http://schemas.microsoft.com/office/powerpoint/2010/main" val="42459958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1D7F1F-2C5A-4FC7-B270-D27006575372}"/>
              </a:ext>
            </a:extLst>
          </p:cNvPr>
          <p:cNvSpPr>
            <a:spLocks noGrp="1"/>
          </p:cNvSpPr>
          <p:nvPr>
            <p:ph idx="1"/>
          </p:nvPr>
        </p:nvSpPr>
        <p:spPr>
          <a:xfrm>
            <a:off x="624340" y="879565"/>
            <a:ext cx="10635843" cy="5852159"/>
          </a:xfrm>
        </p:spPr>
        <p:txBody>
          <a:bodyPr>
            <a:normAutofit/>
          </a:bodyPr>
          <a:lstStyle/>
          <a:p>
            <a:r>
              <a:rPr lang="en-US" dirty="0">
                <a:solidFill>
                  <a:schemeClr val="accent1"/>
                </a:solidFill>
              </a:rPr>
              <a:t>History</a:t>
            </a:r>
          </a:p>
          <a:p>
            <a:pPr lvl="1"/>
            <a:r>
              <a:rPr lang="en-US" dirty="0">
                <a:solidFill>
                  <a:schemeClr val="accent1"/>
                </a:solidFill>
              </a:rPr>
              <a:t>Age</a:t>
            </a:r>
            <a:r>
              <a:rPr lang="en-US" dirty="0"/>
              <a:t> </a:t>
            </a:r>
            <a:r>
              <a:rPr lang="en-US" dirty="0">
                <a:solidFill>
                  <a:schemeClr val="tx2"/>
                </a:solidFill>
              </a:rPr>
              <a:t>– Over the age of 50 years ( metastatic deposits between 55-65 years but papillary carcinoma most commonly in children and young adult).</a:t>
            </a:r>
          </a:p>
          <a:p>
            <a:pPr lvl="1"/>
            <a:r>
              <a:rPr lang="en-US" dirty="0">
                <a:solidFill>
                  <a:schemeClr val="tx2"/>
                </a:solidFill>
              </a:rPr>
              <a:t>Affect more male.</a:t>
            </a:r>
          </a:p>
          <a:p>
            <a:pPr lvl="1"/>
            <a:r>
              <a:rPr lang="en-US" dirty="0">
                <a:solidFill>
                  <a:schemeClr val="accent1"/>
                </a:solidFill>
              </a:rPr>
              <a:t>Symptoms</a:t>
            </a:r>
          </a:p>
          <a:p>
            <a:pPr lvl="2"/>
            <a:r>
              <a:rPr lang="en-GB" dirty="0">
                <a:solidFill>
                  <a:schemeClr val="tx2"/>
                </a:solidFill>
                <a:cs typeface="+mn-cs"/>
              </a:rPr>
              <a:t>Painless lump</a:t>
            </a:r>
            <a:r>
              <a:rPr lang="en-US" dirty="0">
                <a:solidFill>
                  <a:schemeClr val="tx2"/>
                </a:solidFill>
                <a:cs typeface="+mn-cs"/>
              </a:rPr>
              <a:t>, grows slowly.</a:t>
            </a:r>
          </a:p>
          <a:p>
            <a:pPr lvl="2"/>
            <a:r>
              <a:rPr lang="en-US" dirty="0">
                <a:solidFill>
                  <a:schemeClr val="tx2"/>
                </a:solidFill>
                <a:cs typeface="+mn-cs"/>
              </a:rPr>
              <a:t>Systematic symptoms like anorexia and wight loss.</a:t>
            </a:r>
          </a:p>
          <a:p>
            <a:pPr lvl="2"/>
            <a:r>
              <a:rPr lang="en-GB" dirty="0">
                <a:solidFill>
                  <a:schemeClr val="tx2"/>
                </a:solidFill>
              </a:rPr>
              <a:t>The patient may have symptoms of a primary lesion such as sore throat or hoarseness of the voice.</a:t>
            </a:r>
          </a:p>
          <a:p>
            <a:r>
              <a:rPr lang="en-US" dirty="0">
                <a:solidFill>
                  <a:schemeClr val="accent1"/>
                </a:solidFill>
              </a:rPr>
              <a:t>Examination</a:t>
            </a:r>
            <a:endParaRPr lang="en-GB" dirty="0">
              <a:solidFill>
                <a:schemeClr val="accent1"/>
              </a:solidFill>
            </a:endParaRPr>
          </a:p>
          <a:p>
            <a:pPr lvl="1"/>
            <a:r>
              <a:rPr lang="en-GB" dirty="0">
                <a:solidFill>
                  <a:schemeClr val="tx2"/>
                </a:solidFill>
                <a:cs typeface="+mn-cs"/>
              </a:rPr>
              <a:t>Usually not tender.</a:t>
            </a:r>
          </a:p>
          <a:p>
            <a:pPr lvl="1"/>
            <a:r>
              <a:rPr lang="en-US" dirty="0">
                <a:solidFill>
                  <a:schemeClr val="tx2"/>
                </a:solidFill>
                <a:cs typeface="+mn-cs"/>
              </a:rPr>
              <a:t>usually hard, often stony hard.</a:t>
            </a:r>
            <a:r>
              <a:rPr lang="en-GB" dirty="0">
                <a:cs typeface="+mn-cs"/>
              </a:rPr>
              <a:t>	</a:t>
            </a:r>
          </a:p>
          <a:p>
            <a:r>
              <a:rPr lang="en-GB" sz="2200" dirty="0">
                <a:solidFill>
                  <a:schemeClr val="tx2"/>
                </a:solidFill>
                <a:cs typeface="+mn-cs"/>
              </a:rPr>
              <a:t>For investigation </a:t>
            </a:r>
            <a:r>
              <a:rPr lang="en-GB" sz="2200" dirty="0">
                <a:solidFill>
                  <a:schemeClr val="accent1"/>
                </a:solidFill>
                <a:cs typeface="+mn-cs"/>
              </a:rPr>
              <a:t>biopsy</a:t>
            </a:r>
            <a:r>
              <a:rPr lang="en-GB" sz="2200" dirty="0">
                <a:cs typeface="+mn-cs"/>
              </a:rPr>
              <a:t> </a:t>
            </a:r>
            <a:r>
              <a:rPr lang="en-GB" sz="2200" dirty="0">
                <a:solidFill>
                  <a:schemeClr val="tx2"/>
                </a:solidFill>
                <a:cs typeface="+mn-cs"/>
              </a:rPr>
              <a:t>is needed.</a:t>
            </a:r>
            <a:endParaRPr lang="en-GB" sz="2200" dirty="0">
              <a:solidFill>
                <a:schemeClr val="tx2"/>
              </a:solidFill>
            </a:endParaRPr>
          </a:p>
          <a:p>
            <a:r>
              <a:rPr lang="en-GB" dirty="0">
                <a:solidFill>
                  <a:schemeClr val="accent1"/>
                </a:solidFill>
              </a:rPr>
              <a:t>Treatment </a:t>
            </a:r>
            <a:r>
              <a:rPr lang="en-GB" dirty="0">
                <a:solidFill>
                  <a:schemeClr val="tx2"/>
                </a:solidFill>
              </a:rPr>
              <a:t>requires resection.</a:t>
            </a:r>
            <a:endParaRPr lang="en-US" dirty="0">
              <a:solidFill>
                <a:schemeClr val="tx2"/>
              </a:solidFill>
            </a:endParaRPr>
          </a:p>
        </p:txBody>
      </p:sp>
    </p:spTree>
    <p:extLst>
      <p:ext uri="{BB962C8B-B14F-4D97-AF65-F5344CB8AC3E}">
        <p14:creationId xmlns:p14="http://schemas.microsoft.com/office/powerpoint/2010/main" val="4855023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dirty="0">
                <a:solidFill>
                  <a:schemeClr val="tx2"/>
                </a:solidFill>
              </a:rPr>
              <a:t>Thank you</a:t>
            </a:r>
            <a:endParaRPr lang="en-US" sz="6600" b="1" i="1" kern="1200" dirty="0">
              <a:solidFill>
                <a:schemeClr val="tx2"/>
              </a:solidFill>
              <a:latin typeface="+mj-lt"/>
              <a:ea typeface="+mj-ea"/>
              <a:cs typeface="+mj-cs"/>
            </a:endParaRPr>
          </a:p>
        </p:txBody>
      </p:sp>
    </p:spTree>
    <p:extLst>
      <p:ext uri="{BB962C8B-B14F-4D97-AF65-F5344CB8AC3E}">
        <p14:creationId xmlns:p14="http://schemas.microsoft.com/office/powerpoint/2010/main" val="63611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ADF1-A037-4238-9F61-7E3DF0C8A081}"/>
              </a:ext>
            </a:extLst>
          </p:cNvPr>
          <p:cNvSpPr>
            <a:spLocks noGrp="1"/>
          </p:cNvSpPr>
          <p:nvPr>
            <p:ph type="title"/>
          </p:nvPr>
        </p:nvSpPr>
        <p:spPr>
          <a:xfrm>
            <a:off x="996067" y="237649"/>
            <a:ext cx="9404723" cy="743904"/>
          </a:xfrm>
        </p:spPr>
        <p:txBody>
          <a:bodyPr/>
          <a:lstStyle/>
          <a:p>
            <a:pPr algn="ctr"/>
            <a:r>
              <a:rPr lang="en-US" b="1" dirty="0">
                <a:solidFill>
                  <a:schemeClr val="accent4"/>
                </a:solidFill>
                <a:latin typeface="+mn-lt"/>
              </a:rPr>
              <a:t>POSTERIOR TRIANGLE</a:t>
            </a:r>
          </a:p>
        </p:txBody>
      </p:sp>
      <p:sp>
        <p:nvSpPr>
          <p:cNvPr id="3" name="Content Placeholder 2">
            <a:extLst>
              <a:ext uri="{FF2B5EF4-FFF2-40B4-BE49-F238E27FC236}">
                <a16:creationId xmlns:a16="http://schemas.microsoft.com/office/drawing/2014/main" id="{62605BB7-1E16-45E9-B530-23C894B3CB49}"/>
              </a:ext>
            </a:extLst>
          </p:cNvPr>
          <p:cNvSpPr>
            <a:spLocks noGrp="1"/>
          </p:cNvSpPr>
          <p:nvPr>
            <p:ph idx="1"/>
          </p:nvPr>
        </p:nvSpPr>
        <p:spPr>
          <a:xfrm>
            <a:off x="120579" y="2141945"/>
            <a:ext cx="4502603" cy="5164666"/>
          </a:xfrm>
        </p:spPr>
        <p:txBody>
          <a:bodyPr/>
          <a:lstStyle/>
          <a:p>
            <a:pPr marL="0" indent="0">
              <a:buNone/>
            </a:pPr>
            <a:endParaRPr lang="en-US" dirty="0"/>
          </a:p>
          <a:p>
            <a:pPr marL="457200" indent="-457200">
              <a:buAutoNum type="arabicParenR"/>
            </a:pPr>
            <a:r>
              <a:rPr lang="en-US" sz="2400" b="1" cap="none" spc="0" dirty="0">
                <a:ln w="0"/>
                <a:solidFill>
                  <a:srgbClr val="C8615B"/>
                </a:solidFill>
              </a:rPr>
              <a:t>Occipital</a:t>
            </a:r>
            <a:r>
              <a:rPr lang="en-US" sz="2400" b="1" cap="none" spc="0" dirty="0">
                <a:ln w="0"/>
                <a:solidFill>
                  <a:srgbClr val="E94837"/>
                </a:solidFill>
              </a:rPr>
              <a:t> Triangle.</a:t>
            </a:r>
          </a:p>
          <a:p>
            <a:pPr marL="457200" indent="-457200">
              <a:buAutoNum type="arabicParenR"/>
            </a:pPr>
            <a:r>
              <a:rPr lang="en-US" sz="2400" b="1" dirty="0">
                <a:ln w="0"/>
                <a:solidFill>
                  <a:srgbClr val="00B0F0"/>
                </a:solidFill>
              </a:rPr>
              <a:t>Subclavian </a:t>
            </a:r>
            <a:r>
              <a:rPr lang="en-US" sz="2400" b="1" dirty="0">
                <a:ln w="0"/>
                <a:solidFill>
                  <a:srgbClr val="3BB4E3"/>
                </a:solidFill>
              </a:rPr>
              <a:t>Triangle</a:t>
            </a:r>
            <a:endParaRPr lang="en-US" sz="2400" b="1" cap="none" spc="0" dirty="0">
              <a:ln w="0"/>
              <a:solidFill>
                <a:srgbClr val="3BB4E3"/>
              </a:solidFill>
            </a:endParaRPr>
          </a:p>
        </p:txBody>
      </p:sp>
      <p:pic>
        <p:nvPicPr>
          <p:cNvPr id="4" name="Picture 3">
            <a:extLst>
              <a:ext uri="{FF2B5EF4-FFF2-40B4-BE49-F238E27FC236}">
                <a16:creationId xmlns:a16="http://schemas.microsoft.com/office/drawing/2014/main" id="{47DDF0F4-136F-4C2D-AAB0-BCE2B1766B1D}"/>
              </a:ext>
            </a:extLst>
          </p:cNvPr>
          <p:cNvPicPr>
            <a:picLocks noChangeAspect="1"/>
          </p:cNvPicPr>
          <p:nvPr/>
        </p:nvPicPr>
        <p:blipFill>
          <a:blip r:embed="rId2"/>
          <a:stretch>
            <a:fillRect/>
          </a:stretch>
        </p:blipFill>
        <p:spPr>
          <a:xfrm>
            <a:off x="5764904" y="2141945"/>
            <a:ext cx="6427096" cy="4656402"/>
          </a:xfrm>
          <a:prstGeom prst="rect">
            <a:avLst/>
          </a:prstGeom>
        </p:spPr>
      </p:pic>
      <p:sp>
        <p:nvSpPr>
          <p:cNvPr id="5" name="TextBox 4">
            <a:extLst>
              <a:ext uri="{FF2B5EF4-FFF2-40B4-BE49-F238E27FC236}">
                <a16:creationId xmlns:a16="http://schemas.microsoft.com/office/drawing/2014/main" id="{B7CCA351-D1ED-4F36-BF8C-F4CBFBA2E161}"/>
              </a:ext>
            </a:extLst>
          </p:cNvPr>
          <p:cNvSpPr txBox="1"/>
          <p:nvPr/>
        </p:nvSpPr>
        <p:spPr>
          <a:xfrm>
            <a:off x="0" y="992822"/>
            <a:ext cx="11381742" cy="954107"/>
          </a:xfrm>
          <a:prstGeom prst="rect">
            <a:avLst/>
          </a:prstGeom>
          <a:noFill/>
        </p:spPr>
        <p:txBody>
          <a:bodyPr wrap="square" rtlCol="0">
            <a:spAutoFit/>
          </a:bodyPr>
          <a:lstStyle/>
          <a:p>
            <a:r>
              <a:rPr lang="en-US" sz="2800" b="1" dirty="0">
                <a:solidFill>
                  <a:schemeClr val="tx2"/>
                </a:solidFill>
              </a:rPr>
              <a:t>The posterior triangle is subdivided by the inferior belly of </a:t>
            </a:r>
            <a:r>
              <a:rPr lang="en-US" sz="2800" b="1" dirty="0">
                <a:solidFill>
                  <a:schemeClr val="accent2"/>
                </a:solidFill>
              </a:rPr>
              <a:t>Omohyoid muscle </a:t>
            </a:r>
            <a:r>
              <a:rPr lang="en-US" sz="2800" b="1" dirty="0">
                <a:solidFill>
                  <a:schemeClr val="tx2"/>
                </a:solidFill>
              </a:rPr>
              <a:t>into two triangles:</a:t>
            </a:r>
          </a:p>
        </p:txBody>
      </p:sp>
    </p:spTree>
    <p:extLst>
      <p:ext uri="{BB962C8B-B14F-4D97-AF65-F5344CB8AC3E}">
        <p14:creationId xmlns:p14="http://schemas.microsoft.com/office/powerpoint/2010/main" val="3534026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8B7C8-2789-4E98-A924-E496FA15467C}"/>
              </a:ext>
            </a:extLst>
          </p:cNvPr>
          <p:cNvSpPr>
            <a:spLocks noGrp="1"/>
          </p:cNvSpPr>
          <p:nvPr>
            <p:ph type="title"/>
          </p:nvPr>
        </p:nvSpPr>
        <p:spPr>
          <a:xfrm>
            <a:off x="975819" y="110728"/>
            <a:ext cx="9404723" cy="777771"/>
          </a:xfrm>
        </p:spPr>
        <p:txBody>
          <a:bodyPr>
            <a:normAutofit/>
          </a:bodyPr>
          <a:lstStyle/>
          <a:p>
            <a:pPr algn="ctr"/>
            <a:r>
              <a:rPr lang="en-US" b="1" dirty="0">
                <a:solidFill>
                  <a:schemeClr val="tx2"/>
                </a:solidFill>
                <a:latin typeface="+mn-lt"/>
              </a:rPr>
              <a:t>ANTERIOR TRIANGLE SUBDIVISIONS</a:t>
            </a:r>
          </a:p>
        </p:txBody>
      </p:sp>
      <p:sp>
        <p:nvSpPr>
          <p:cNvPr id="3" name="Content Placeholder 2">
            <a:extLst>
              <a:ext uri="{FF2B5EF4-FFF2-40B4-BE49-F238E27FC236}">
                <a16:creationId xmlns:a16="http://schemas.microsoft.com/office/drawing/2014/main" id="{A39D18CB-CE8D-4E0F-A0E2-D35F3BFEA0EC}"/>
              </a:ext>
            </a:extLst>
          </p:cNvPr>
          <p:cNvSpPr>
            <a:spLocks noGrp="1"/>
          </p:cNvSpPr>
          <p:nvPr>
            <p:ph idx="1"/>
          </p:nvPr>
        </p:nvSpPr>
        <p:spPr>
          <a:xfrm>
            <a:off x="142258" y="997001"/>
            <a:ext cx="5829564" cy="5361385"/>
          </a:xfrm>
        </p:spPr>
        <p:txBody>
          <a:bodyPr>
            <a:normAutofit/>
          </a:bodyPr>
          <a:lstStyle/>
          <a:p>
            <a:pPr marL="0" indent="0">
              <a:buNone/>
            </a:pPr>
            <a:r>
              <a:rPr lang="en-US" sz="4400" b="1" dirty="0">
                <a:solidFill>
                  <a:srgbClr val="E61F71"/>
                </a:solidFill>
              </a:rPr>
              <a:t>Submental Triangle:</a:t>
            </a:r>
            <a:endParaRPr lang="en-US" dirty="0">
              <a:solidFill>
                <a:srgbClr val="E61F71"/>
              </a:solidFill>
            </a:endParaRPr>
          </a:p>
          <a:p>
            <a:pPr marL="0" indent="0">
              <a:buNone/>
            </a:pPr>
            <a:r>
              <a:rPr lang="en-US" sz="2400" b="1" dirty="0">
                <a:solidFill>
                  <a:schemeClr val="tx2"/>
                </a:solidFill>
              </a:rPr>
              <a:t>It is bounded:</a:t>
            </a:r>
          </a:p>
          <a:p>
            <a:pPr marL="0" indent="0">
              <a:buNone/>
            </a:pPr>
            <a:r>
              <a:rPr lang="en-US" sz="2400" b="1" dirty="0"/>
              <a:t> </a:t>
            </a:r>
            <a:r>
              <a:rPr lang="en-US" sz="2400" b="1" dirty="0">
                <a:solidFill>
                  <a:schemeClr val="tx2"/>
                </a:solidFill>
              </a:rPr>
              <a:t>1) Inferiorly: Hyoid bone.</a:t>
            </a:r>
          </a:p>
          <a:p>
            <a:pPr marL="0" indent="0">
              <a:buNone/>
            </a:pPr>
            <a:r>
              <a:rPr lang="en-US" sz="2400" b="1" dirty="0">
                <a:solidFill>
                  <a:schemeClr val="tx2"/>
                </a:solidFill>
              </a:rPr>
              <a:t> 2) Medially: Midline of the neck.</a:t>
            </a:r>
          </a:p>
          <a:p>
            <a:pPr marL="0" indent="0">
              <a:buNone/>
            </a:pPr>
            <a:r>
              <a:rPr lang="en-US" sz="2400" b="1" dirty="0">
                <a:solidFill>
                  <a:schemeClr val="tx2"/>
                </a:solidFill>
              </a:rPr>
              <a:t> 3) Laterally: Anterior belly of the Digastric.</a:t>
            </a:r>
          </a:p>
          <a:p>
            <a:pPr marL="0" indent="0">
              <a:buNone/>
            </a:pPr>
            <a:r>
              <a:rPr lang="en-US" sz="4400" b="1" dirty="0">
                <a:solidFill>
                  <a:srgbClr val="E61F71"/>
                </a:solidFill>
              </a:rPr>
              <a:t>Contents:</a:t>
            </a:r>
          </a:p>
          <a:p>
            <a:pPr marL="0" indent="0">
              <a:buNone/>
            </a:pPr>
            <a:r>
              <a:rPr lang="en-US" dirty="0"/>
              <a:t> </a:t>
            </a:r>
            <a:r>
              <a:rPr lang="en-US" sz="2400" b="1" dirty="0">
                <a:solidFill>
                  <a:schemeClr val="tx2"/>
                </a:solidFill>
              </a:rPr>
              <a:t>1) Submental lymph nodes.</a:t>
            </a:r>
          </a:p>
        </p:txBody>
      </p:sp>
      <p:pic>
        <p:nvPicPr>
          <p:cNvPr id="4" name="Picture 3">
            <a:extLst>
              <a:ext uri="{FF2B5EF4-FFF2-40B4-BE49-F238E27FC236}">
                <a16:creationId xmlns:a16="http://schemas.microsoft.com/office/drawing/2014/main" id="{62534F93-C67D-4DE3-AEF4-7598C4136B7F}"/>
              </a:ext>
            </a:extLst>
          </p:cNvPr>
          <p:cNvPicPr>
            <a:picLocks noChangeAspect="1"/>
          </p:cNvPicPr>
          <p:nvPr/>
        </p:nvPicPr>
        <p:blipFill>
          <a:blip r:embed="rId2"/>
          <a:stretch>
            <a:fillRect/>
          </a:stretch>
        </p:blipFill>
        <p:spPr>
          <a:xfrm>
            <a:off x="7128785" y="844099"/>
            <a:ext cx="5063215" cy="2712955"/>
          </a:xfrm>
          <a:prstGeom prst="rect">
            <a:avLst/>
          </a:prstGeom>
        </p:spPr>
      </p:pic>
      <p:pic>
        <p:nvPicPr>
          <p:cNvPr id="5" name="Picture 4">
            <a:extLst>
              <a:ext uri="{FF2B5EF4-FFF2-40B4-BE49-F238E27FC236}">
                <a16:creationId xmlns:a16="http://schemas.microsoft.com/office/drawing/2014/main" id="{763434F5-2259-4C29-96DF-1A1E80EEEDA8}"/>
              </a:ext>
            </a:extLst>
          </p:cNvPr>
          <p:cNvPicPr>
            <a:picLocks noChangeAspect="1"/>
          </p:cNvPicPr>
          <p:nvPr/>
        </p:nvPicPr>
        <p:blipFill rotWithShape="1">
          <a:blip r:embed="rId3"/>
          <a:srcRect l="7916" t="1627" r="14907"/>
          <a:stretch/>
        </p:blipFill>
        <p:spPr>
          <a:xfrm>
            <a:off x="5807766" y="3557054"/>
            <a:ext cx="2917031" cy="3190218"/>
          </a:xfrm>
          <a:prstGeom prst="rect">
            <a:avLst/>
          </a:prstGeom>
        </p:spPr>
      </p:pic>
    </p:spTree>
    <p:extLst>
      <p:ext uri="{BB962C8B-B14F-4D97-AF65-F5344CB8AC3E}">
        <p14:creationId xmlns:p14="http://schemas.microsoft.com/office/powerpoint/2010/main" val="10785078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6879</TotalTime>
  <Words>4123</Words>
  <Application>Microsoft Office PowerPoint</Application>
  <PresentationFormat>Widescreen</PresentationFormat>
  <Paragraphs>528</Paragraphs>
  <Slides>75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-apple-system</vt:lpstr>
      <vt:lpstr>Arial</vt:lpstr>
      <vt:lpstr>Calibri</vt:lpstr>
      <vt:lpstr>Quattrocento</vt:lpstr>
      <vt:lpstr>Trebuchet MS</vt:lpstr>
      <vt:lpstr>Tw Cen MT</vt:lpstr>
      <vt:lpstr>Wingdings</vt:lpstr>
      <vt:lpstr>Wingdings 3</vt:lpstr>
      <vt:lpstr>Facet</vt:lpstr>
      <vt:lpstr>CERVICAL LUMPS</vt:lpstr>
      <vt:lpstr>APPROACH TO CERVICAL LUMPS</vt:lpstr>
      <vt:lpstr>MIDLINE AND LATERAL LUMPS</vt:lpstr>
      <vt:lpstr>MIDLINE AND LATERAL LUMPS</vt:lpstr>
      <vt:lpstr>THE TRIANGLES OF THE NECK</vt:lpstr>
      <vt:lpstr>THE TRIANGLES OF THE NECK</vt:lpstr>
      <vt:lpstr>ANTERIOR TRIANGLE</vt:lpstr>
      <vt:lpstr>POSTERIOR TRIANGLE</vt:lpstr>
      <vt:lpstr>ANTERIOR TRIANGLE SUBDIVISIONS</vt:lpstr>
      <vt:lpstr>ANTERIOR TRIANGLE SUBDIVISIONS</vt:lpstr>
      <vt:lpstr>ANTERIOR TRIANGLE SUBDIVISIONS</vt:lpstr>
      <vt:lpstr>ANTERIOR TRIANGLE SUBDIVISIONS</vt:lpstr>
      <vt:lpstr>POSTERIOR TRIANGLE SUBDIVISIONS</vt:lpstr>
      <vt:lpstr>POSTERIOR TRIANGLE SUBDIVISIONS</vt:lpstr>
      <vt:lpstr>SUMMARY OF THE NECK TRIANGLES</vt:lpstr>
      <vt:lpstr>LYMPH NODES</vt:lpstr>
      <vt:lpstr>PowerPoint Presentation</vt:lpstr>
      <vt:lpstr>History</vt:lpstr>
      <vt:lpstr>PowerPoint Presentation</vt:lpstr>
      <vt:lpstr>PowerPoint Presentation</vt:lpstr>
      <vt:lpstr>EXAMINATION</vt:lpstr>
      <vt:lpstr>PowerPoint Presentation</vt:lpstr>
      <vt:lpstr>PowerPoint Presentation</vt:lpstr>
      <vt:lpstr>PowerPoint Presentation</vt:lpstr>
      <vt:lpstr>PowerPoint Presentation</vt:lpstr>
      <vt:lpstr>This is a video concluding the neck examination</vt:lpstr>
      <vt:lpstr>INVESTIGATIONS</vt:lpstr>
      <vt:lpstr>PowerPoint Presentation</vt:lpstr>
      <vt:lpstr>Midline neck lumps</vt:lpstr>
      <vt:lpstr>Thyroglossal cyst</vt:lpstr>
      <vt:lpstr>Thyroglossal cyst (overview)</vt:lpstr>
      <vt:lpstr>Embryology of thyroglossal duct cyst </vt:lpstr>
      <vt:lpstr>Location of thyroglossal duct cyst </vt:lpstr>
      <vt:lpstr>Clinical features </vt:lpstr>
      <vt:lpstr>Complications of thyroglossal duct cyst</vt:lpstr>
      <vt:lpstr>Thyroglossal cyst examination</vt:lpstr>
      <vt:lpstr>Investigations</vt:lpstr>
      <vt:lpstr> Imaging  </vt:lpstr>
      <vt:lpstr>Imaging </vt:lpstr>
      <vt:lpstr>Differential diagnosis </vt:lpstr>
      <vt:lpstr>Treatment </vt:lpstr>
      <vt:lpstr>plunging Ranula </vt:lpstr>
      <vt:lpstr>Ranula</vt:lpstr>
      <vt:lpstr>Ranula</vt:lpstr>
      <vt:lpstr>Clinical features</vt:lpstr>
      <vt:lpstr>Investigations</vt:lpstr>
      <vt:lpstr>Treatment </vt:lpstr>
      <vt:lpstr>Dermoid cyst in the head and neck </vt:lpstr>
      <vt:lpstr>Dermoid cyst </vt:lpstr>
      <vt:lpstr>Investigations</vt:lpstr>
      <vt:lpstr>Imaging</vt:lpstr>
      <vt:lpstr>Treatment</vt:lpstr>
      <vt:lpstr>Lateral Neck Lumps</vt:lpstr>
      <vt:lpstr>Branchial Cleft Cyst</vt:lpstr>
      <vt:lpstr>Embryology </vt:lpstr>
      <vt:lpstr>Branchial Cleft Cyst</vt:lpstr>
      <vt:lpstr>History </vt:lpstr>
      <vt:lpstr>Physical examination </vt:lpstr>
      <vt:lpstr>Investigation</vt:lpstr>
      <vt:lpstr>Treatment</vt:lpstr>
      <vt:lpstr>Lymphadenopathy</vt:lpstr>
      <vt:lpstr>PowerPoint Presentation</vt:lpstr>
      <vt:lpstr>Lymphadenopathy</vt:lpstr>
      <vt:lpstr>Nonspecific Lymphadenopathy </vt:lpstr>
      <vt:lpstr>Tuberculous lymphadenitis</vt:lpstr>
      <vt:lpstr>Count.</vt:lpstr>
      <vt:lpstr>PowerPoint Presentation</vt:lpstr>
      <vt:lpstr>PowerPoint Presentation</vt:lpstr>
      <vt:lpstr>Investigation</vt:lpstr>
      <vt:lpstr>Treatment</vt:lpstr>
      <vt:lpstr>Malignant lymphoma</vt:lpstr>
      <vt:lpstr>Physical examination</vt:lpstr>
      <vt:lpstr>Metastatic Tumors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CERVICAL LUMPS</dc:title>
  <dc:creator>ايه السرخي</dc:creator>
  <cp:lastModifiedBy>Fatima Ghanem</cp:lastModifiedBy>
  <cp:revision>77</cp:revision>
  <dcterms:created xsi:type="dcterms:W3CDTF">2021-02-15T17:36:43Z</dcterms:created>
  <dcterms:modified xsi:type="dcterms:W3CDTF">2023-09-24T20:43:17Z</dcterms:modified>
</cp:coreProperties>
</file>