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56" r:id="rId3"/>
    <p:sldMasterId id="2147483839" r:id="rId4"/>
  </p:sldMasterIdLst>
  <p:notesMasterIdLst>
    <p:notesMasterId r:id="rId25"/>
  </p:notesMasterIdLst>
  <p:sldIdLst>
    <p:sldId id="271" r:id="rId5"/>
    <p:sldId id="274" r:id="rId6"/>
    <p:sldId id="273" r:id="rId7"/>
    <p:sldId id="259" r:id="rId8"/>
    <p:sldId id="261" r:id="rId9"/>
    <p:sldId id="262" r:id="rId10"/>
    <p:sldId id="263" r:id="rId11"/>
    <p:sldId id="264" r:id="rId12"/>
    <p:sldId id="296" r:id="rId13"/>
    <p:sldId id="265" r:id="rId14"/>
    <p:sldId id="298" r:id="rId15"/>
    <p:sldId id="299" r:id="rId16"/>
    <p:sldId id="267" r:id="rId17"/>
    <p:sldId id="269" r:id="rId18"/>
    <p:sldId id="297" r:id="rId19"/>
    <p:sldId id="292" r:id="rId20"/>
    <p:sldId id="293" r:id="rId21"/>
    <p:sldId id="285" r:id="rId22"/>
    <p:sldId id="294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4U2UZvUYVt5qABAMtNrfQ==" hashData="9Z3RItStRlkU2txtPYc8RIF3rTU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6"/>
    <a:srgbClr val="00FF00"/>
    <a:srgbClr val="FFE7A3"/>
    <a:srgbClr val="FFDA71"/>
    <a:srgbClr val="640000"/>
    <a:srgbClr val="FF0066"/>
    <a:srgbClr val="000050"/>
    <a:srgbClr val="000076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 varScale="1">
        <p:scale>
          <a:sx n="46" d="100"/>
          <a:sy n="46" d="100"/>
        </p:scale>
        <p:origin x="53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8CB0-DC3D-47A9-BC37-7736CC268A78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1CF0-B28B-4E54-BD1A-7DE6FA2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4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B0CF2A-72E5-4083-A955-1C5B20B7049B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E0F4BA-C3D9-41D1-B1C7-004FC120FF32}" type="slidenum">
              <a:rPr lang="en-US" smtClean="0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48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A64E35F-EF6F-413D-A353-22310E6D38A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41CF0-B28B-4E54-BD1A-7DE6FA2C05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1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BC2DA8-CC15-431C-BE58-C64B7CC5ED98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F99EF3-79E5-4ECB-AE00-6CFB8D7F5BF5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EC80043-9ECF-447B-98F4-B907222B310F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871381F-4438-4036-8597-40A90D5F2008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60D792-0D24-4056-AB8E-301445B90A09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A2E4C6-209A-432A-B40D-8F26229AF392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DAA83B-7032-4573-B964-EFC340A2F2EC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8A359B-67F4-4D37-8A69-52EDE11E5D0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CF5-1CDC-4A2A-B90F-3D7049F6AF04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D5C-6484-4642-838C-49C7AAD0B55F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09A8-558E-4D21-8986-70A25322A6EF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CF5-1CDC-4A2A-B90F-3D7049F6AF04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F4A-8EC6-4858-A269-755DCE20C580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E491-FCD0-4A36-AA3A-901B0DD8CFE0}" type="datetime1">
              <a:rPr lang="en-US" smtClean="0"/>
              <a:t>10/27/2018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80F-0883-49E4-B94D-F6216A61F8E6}" type="datetime1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BD3B-3EB4-4D33-B176-3FE53464625D}" type="datetime1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CFB7-7F44-4196-A269-8A8CEA158205}" type="datetime1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972-76E0-4589-BD56-3C728852B199}" type="datetime1">
              <a:rPr lang="en-US" smtClean="0"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A33-71AC-47F1-9292-48231493AA39}" type="datetime1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F4A-8EC6-4858-A269-755DCE20C580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C869-0969-47A8-974A-84AE7A18E7EE}" type="datetime1">
              <a:rPr lang="en-US" smtClean="0"/>
              <a:t>10/27/2018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D5C-6484-4642-838C-49C7AAD0B55F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09A8-558E-4D21-8986-70A25322A6EF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CF5-1CDC-4A2A-B90F-3D7049F6AF04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F4A-8EC6-4858-A269-755DCE20C580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E491-FCD0-4A36-AA3A-901B0DD8CFE0}" type="datetime1">
              <a:rPr lang="en-US" smtClean="0"/>
              <a:t>10/27/2018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80F-0883-49E4-B94D-F6216A61F8E6}" type="datetime1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BD3B-3EB4-4D33-B176-3FE53464625D}" type="datetime1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CFB7-7F44-4196-A269-8A8CEA158205}" type="datetime1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972-76E0-4589-BD56-3C728852B199}" type="datetime1">
              <a:rPr lang="en-US" smtClean="0"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E491-FCD0-4A36-AA3A-901B0DD8CFE0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A33-71AC-47F1-9292-48231493AA39}" type="datetime1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C869-0969-47A8-974A-84AE7A18E7EE}" type="datetime1">
              <a:rPr lang="en-US" smtClean="0"/>
              <a:t>10/27/2018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D5C-6484-4642-838C-49C7AAD0B55F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09A8-558E-4D21-8986-70A25322A6EF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8E403A-4994-4823-AF1E-3524CE2DA8EA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6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ECE6-2EA7-468A-8B25-9E366EA067C4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31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BB4A40-A610-48F9-8F4C-7CCA259F5382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21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01E0-FDBE-4E8D-8B4C-CA9E8285973D}" type="datetime1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55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A5D9-F935-4CC8-8E4A-816F753BADD8}" type="datetime1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2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DCDF-1A47-4BB4-9103-CCEF2A14C9CC}" type="datetime1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8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80F-0883-49E4-B94D-F6216A61F8E6}" type="datetime1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9F1-3707-44CF-963B-8E69C8BFD4DB}" type="datetime1">
              <a:rPr lang="en-US" smtClean="0"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02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68BA95-F553-473B-AA03-3D0EDB9A9A77}" type="datetime1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EDA-9221-4798-9401-556E600DEFB0}" type="datetime1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77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4489-C85F-47B6-8AFF-5B08C3674EF0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438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ECFD07-F22A-4A98-81DF-940BBD12286B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BD3B-3EB4-4D33-B176-3FE53464625D}" type="datetime1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CFB7-7F44-4196-A269-8A8CEA158205}" type="datetime1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972-76E0-4589-BD56-3C728852B199}" type="datetime1">
              <a:rPr lang="en-US" smtClean="0"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A33-71AC-47F1-9292-48231493AA39}" type="datetime1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C869-0969-47A8-974A-84AE7A18E7EE}" type="datetime1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53B7F5C-A8A5-49FF-B554-FBE1E54D5215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3B7F5C-A8A5-49FF-B554-FBE1E54D5215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3B7F5C-A8A5-49FF-B554-FBE1E54D5215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3B7F5C-A8A5-49FF-B554-FBE1E54D5215}" type="datetime1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972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C\Desktop\lectures and exams Mutah Univ\pictures for presentations In Shaa- Allah\2295-brushed-metal-textures-background-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8902" y="-2628901"/>
            <a:ext cx="6934200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4hr.org/up/uploads/n4hr_135406691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2" t="4326" r="8191" b="11862"/>
          <a:stretch/>
        </p:blipFill>
        <p:spPr bwMode="auto">
          <a:xfrm>
            <a:off x="2535082" y="1524001"/>
            <a:ext cx="7121841" cy="357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685800" y="819752"/>
            <a:ext cx="1083696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 eaLnBrk="0" hangingPunct="0">
              <a:lnSpc>
                <a:spcPct val="200000"/>
              </a:lnSpc>
            </a:pPr>
            <a:r>
              <a:rPr lang="en-US" sz="3600" b="1" dirty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DNA </a:t>
            </a:r>
            <a:r>
              <a:rPr lang="en-US" sz="3600" b="1" dirty="0" smtClean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viruses:</a:t>
            </a:r>
            <a:endParaRPr lang="en-US" sz="3600" dirty="0">
              <a:ln>
                <a:solidFill>
                  <a:srgbClr val="000036"/>
                </a:solidFill>
              </a:ln>
              <a:solidFill>
                <a:srgbClr val="FFC000"/>
              </a:solidFill>
            </a:endParaRPr>
          </a:p>
          <a:p>
            <a:pPr rtl="0" eaLnBrk="0" hangingPunct="0">
              <a:lnSpc>
                <a:spcPct val="200000"/>
              </a:lnSpc>
            </a:pPr>
            <a:r>
              <a:rPr lang="en-US" sz="2400" dirty="0">
                <a:cs typeface="Times New Roman" pitchFamily="18" charset="0"/>
              </a:rPr>
              <a:t>The genome replication of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most DNA viruses </a:t>
            </a:r>
            <a:r>
              <a:rPr lang="en-US" sz="2400" dirty="0">
                <a:cs typeface="Times New Roman" pitchFamily="18" charset="0"/>
              </a:rPr>
              <a:t>takes place in the cell's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nucleus</a:t>
            </a:r>
            <a:r>
              <a:rPr lang="en-US" sz="2400" dirty="0">
                <a:cs typeface="Times New Roman" pitchFamily="18" charset="0"/>
              </a:rPr>
              <a:t>. Most DNA viruses are entirely dependent on the host cell's DNA and RNA synthesizing machinery, and RNA processing machinery. The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viral genome must cross the cell's nuclear membrane</a:t>
            </a:r>
            <a:r>
              <a:rPr lang="en-US" sz="2400" dirty="0">
                <a:cs typeface="Times New Roman" pitchFamily="18" charset="0"/>
              </a:rPr>
              <a:t> to access this machinery.</a:t>
            </a:r>
            <a:endParaRPr lang="en-US" sz="2400" dirty="0"/>
          </a:p>
          <a:p>
            <a:pPr rtl="0" eaLnBrk="0" hangingPunct="0">
              <a:lnSpc>
                <a:spcPct val="200000"/>
              </a:lnSpc>
            </a:pPr>
            <a:endParaRPr lang="en-US" sz="900" b="1" dirty="0">
              <a:cs typeface="Times New Roman" pitchFamily="18" charset="0"/>
            </a:endParaRPr>
          </a:p>
          <a:p>
            <a:pPr rtl="0" eaLnBrk="0" hangingPunct="0">
              <a:lnSpc>
                <a:spcPct val="200000"/>
              </a:lnSpc>
            </a:pPr>
            <a:endParaRPr lang="fr-FR" sz="2000" b="1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1371600"/>
            <a:ext cx="10210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sz="3600" b="1" dirty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RNA </a:t>
            </a:r>
            <a:r>
              <a:rPr lang="en-US" sz="3600" b="1" dirty="0" smtClean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viruses:</a:t>
            </a:r>
            <a:endParaRPr lang="en-US" sz="3600" b="1" dirty="0">
              <a:ln>
                <a:solidFill>
                  <a:srgbClr val="000036"/>
                </a:solidFill>
              </a:ln>
              <a:solidFill>
                <a:srgbClr val="FFC000"/>
              </a:solidFill>
              <a:cs typeface="Times New Roman" pitchFamily="18" charset="0"/>
            </a:endParaRPr>
          </a:p>
          <a:p>
            <a:pPr rtl="0" eaLnBrk="0" hangingPunct="0"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RNA viruses are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unique </a:t>
            </a:r>
            <a:r>
              <a:rPr lang="en-US" sz="2400" dirty="0">
                <a:cs typeface="Times New Roman" pitchFamily="18" charset="0"/>
              </a:rPr>
              <a:t>because their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genetic information is encoded in RNA</a:t>
            </a:r>
            <a:r>
              <a:rPr lang="en-US" sz="2400" dirty="0">
                <a:cs typeface="Times New Roman" pitchFamily="18" charset="0"/>
              </a:rPr>
              <a:t>. Replication usually takes place in the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cytoplasm</a:t>
            </a:r>
            <a:r>
              <a:rPr lang="en-US" sz="2400" dirty="0">
                <a:cs typeface="Times New Roman" pitchFamily="18" charset="0"/>
              </a:rPr>
              <a:t>. The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polarity</a:t>
            </a:r>
            <a:r>
              <a:rPr lang="en-US" sz="2400" dirty="0">
                <a:cs typeface="Times New Roman" pitchFamily="18" charset="0"/>
              </a:rPr>
              <a:t> of the RNA largely determines the replicative mechanism, also whether the genetic material is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single-stranded or double-stranded</a:t>
            </a:r>
            <a:r>
              <a:rPr lang="en-US" sz="2400" dirty="0">
                <a:cs typeface="Times New Roman" pitchFamily="18" charset="0"/>
              </a:rPr>
              <a:t>. RNA viruses use their own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RNA </a:t>
            </a:r>
            <a:r>
              <a:rPr lang="en-US" sz="2400" dirty="0" err="1">
                <a:solidFill>
                  <a:srgbClr val="FFFF00"/>
                </a:solidFill>
                <a:cs typeface="Times New Roman" pitchFamily="18" charset="0"/>
              </a:rPr>
              <a:t>replicase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enzymes to create copies of their genomes.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8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" y="1219200"/>
            <a:ext cx="10820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fr-FR" sz="3600" b="1" dirty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Reverse transcribing </a:t>
            </a:r>
            <a:r>
              <a:rPr lang="fr-FR" sz="3600" b="1" dirty="0" smtClean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viruses:</a:t>
            </a:r>
            <a:endParaRPr lang="en-US" sz="3600" b="1" dirty="0">
              <a:ln>
                <a:solidFill>
                  <a:srgbClr val="000036"/>
                </a:solidFill>
              </a:ln>
              <a:solidFill>
                <a:srgbClr val="FFC000"/>
              </a:solidFill>
              <a:cs typeface="Times New Roman" pitchFamily="18" charset="0"/>
            </a:endParaRPr>
          </a:p>
          <a:p>
            <a:pPr rtl="0" eaLnBrk="0" hangingPunct="0"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Reverse transcribing viruses replicate using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reverse transcription </a:t>
            </a:r>
            <a:r>
              <a:rPr lang="en-US" sz="2400" dirty="0">
                <a:cs typeface="Times New Roman" pitchFamily="18" charset="0"/>
              </a:rPr>
              <a:t>“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reverse transcriptase enzyme</a:t>
            </a:r>
            <a:r>
              <a:rPr lang="en-US" sz="2400" dirty="0">
                <a:cs typeface="Times New Roman" pitchFamily="18" charset="0"/>
              </a:rPr>
              <a:t>”, which is the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formation of DNA from an RNA template</a:t>
            </a:r>
            <a:r>
              <a:rPr lang="en-US" sz="2400" dirty="0">
                <a:cs typeface="Times New Roman" pitchFamily="18" charset="0"/>
              </a:rPr>
              <a:t>. Reverse transcribing viruses containing RNA genomes use a </a:t>
            </a:r>
            <a:r>
              <a:rPr lang="en-US" sz="2400" dirty="0">
                <a:solidFill>
                  <a:srgbClr val="00FF00"/>
                </a:solidFill>
                <a:cs typeface="Times New Roman" pitchFamily="18" charset="0"/>
              </a:rPr>
              <a:t>DNA intermediate </a:t>
            </a:r>
            <a:r>
              <a:rPr lang="en-US" sz="2400" dirty="0">
                <a:cs typeface="Times New Roman" pitchFamily="18" charset="0"/>
              </a:rPr>
              <a:t>to replicate such as retroviruses that often integrate the DNA produced by reverse transcription into the host genome.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056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914400"/>
            <a:ext cx="2590800" cy="685800"/>
            <a:chOff x="4038600" y="5181600"/>
            <a:chExt cx="2590800" cy="68580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4038600" y="5181600"/>
              <a:ext cx="2590800" cy="685800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73453" y="5232112"/>
              <a:ext cx="2121093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b="1" dirty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Assembly</a:t>
              </a: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14400" y="1905000"/>
            <a:ext cx="9753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 eaLnBrk="0" hangingPunct="0">
              <a:lnSpc>
                <a:spcPct val="200000"/>
              </a:lnSpc>
            </a:pPr>
            <a:r>
              <a:rPr lang="en-US" sz="2400" dirty="0">
                <a:cs typeface="Times New Roman" pitchFamily="18" charset="0"/>
              </a:rPr>
              <a:t>The progeny particles are assembled by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packaging</a:t>
            </a:r>
            <a:r>
              <a:rPr lang="en-US" sz="2400" dirty="0">
                <a:cs typeface="Times New Roman" pitchFamily="18" charset="0"/>
              </a:rPr>
              <a:t> the </a:t>
            </a:r>
            <a:r>
              <a:rPr lang="en-US" sz="2400" dirty="0">
                <a:solidFill>
                  <a:srgbClr val="00FF00"/>
                </a:solidFill>
                <a:cs typeface="Times New Roman" pitchFamily="18" charset="0"/>
              </a:rPr>
              <a:t>viral nucleic  acid </a:t>
            </a:r>
            <a:r>
              <a:rPr lang="en-US" sz="2400" dirty="0">
                <a:cs typeface="Times New Roman" pitchFamily="18" charset="0"/>
              </a:rPr>
              <a:t>within the </a:t>
            </a:r>
            <a:r>
              <a:rPr lang="en-US" sz="2400" dirty="0">
                <a:solidFill>
                  <a:srgbClr val="00FF00"/>
                </a:solidFill>
                <a:cs typeface="Times New Roman" pitchFamily="18" charset="0"/>
              </a:rPr>
              <a:t>capsid proteins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Following the assembly</a:t>
            </a:r>
            <a:r>
              <a:rPr lang="en-US" sz="2400" dirty="0">
                <a:cs typeface="Times New Roman" pitchFamily="18" charset="0"/>
              </a:rPr>
              <a:t> of the virus particles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post-translational modification</a:t>
            </a:r>
            <a:r>
              <a:rPr lang="en-US" sz="2400" dirty="0">
                <a:cs typeface="Times New Roman" pitchFamily="18" charset="0"/>
              </a:rPr>
              <a:t> of the viral proteins often occurs. In viruses such as HIV, this modification, (sometimes called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maturation</a:t>
            </a:r>
            <a:r>
              <a:rPr lang="en-US" sz="2400" dirty="0">
                <a:cs typeface="Times New Roman" pitchFamily="18" charset="0"/>
              </a:rPr>
              <a:t>), occurs after the virus has been released from the host cell.</a:t>
            </a:r>
          </a:p>
        </p:txBody>
      </p:sp>
    </p:spTree>
    <p:extLst>
      <p:ext uri="{BB962C8B-B14F-4D97-AF65-F5344CB8AC3E}">
        <p14:creationId xmlns:p14="http://schemas.microsoft.com/office/powerpoint/2010/main" val="17412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/>
          </p:cNvSpPr>
          <p:nvPr/>
        </p:nvSpPr>
        <p:spPr bwMode="auto">
          <a:xfrm>
            <a:off x="428297" y="1558032"/>
            <a:ext cx="1135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 eaLnBrk="0" hangingPunct="0"/>
            <a:r>
              <a:rPr lang="en-US" sz="2400" dirty="0">
                <a:cs typeface="Times New Roman" pitchFamily="18" charset="0"/>
              </a:rPr>
              <a:t>Viruses are released from the host cell by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lysis</a:t>
            </a:r>
            <a:r>
              <a:rPr lang="en-US" sz="2400" dirty="0">
                <a:cs typeface="Times New Roman" pitchFamily="18" charset="0"/>
              </a:rPr>
              <a:t>, a process that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kills the cell </a:t>
            </a:r>
            <a:r>
              <a:rPr lang="en-US" sz="2400" dirty="0">
                <a:cs typeface="Times New Roman" pitchFamily="18" charset="0"/>
              </a:rPr>
              <a:t>by bursting its membrane. Enveloped viruses (e.g., HIV) typically are released from the host cell by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budding</a:t>
            </a:r>
            <a:r>
              <a:rPr lang="en-US" sz="2400" dirty="0">
                <a:cs typeface="Times New Roman" pitchFamily="18" charset="0"/>
              </a:rPr>
              <a:t>. During this process, the virus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acquires its envelope </a:t>
            </a:r>
            <a:r>
              <a:rPr lang="en-US" sz="2400" dirty="0">
                <a:cs typeface="Times New Roman" pitchFamily="18" charset="0"/>
              </a:rPr>
              <a:t>which is derived form the host's cell membrane. </a:t>
            </a:r>
            <a:endParaRPr lang="en-US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720991"/>
            <a:ext cx="2667000" cy="762000"/>
            <a:chOff x="609600" y="5029197"/>
            <a:chExt cx="2209800" cy="611727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609600" y="5029197"/>
              <a:ext cx="2209800" cy="611727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38200" y="5105397"/>
              <a:ext cx="1436053" cy="46945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dirty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Release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9" name="Picture 8" descr="cow95289_06_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2" b="50000"/>
          <a:stretch/>
        </p:blipFill>
        <p:spPr bwMode="auto">
          <a:xfrm>
            <a:off x="1752600" y="3429000"/>
            <a:ext cx="9144000" cy="31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0" y="701546"/>
            <a:ext cx="9601200" cy="14311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endParaRPr lang="en-US" sz="2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algn="ctr" rtl="0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The Bacteriophages</a:t>
            </a:r>
          </a:p>
          <a:p>
            <a:pPr algn="ctr" rtl="0">
              <a:defRPr/>
            </a:pPr>
            <a:r>
              <a:rPr lang="en-US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373851"/>
            <a:ext cx="5638800" cy="32419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Viruses that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 Bacteria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Most contain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dsDNA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Bacteria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pathogenic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humans.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Lytic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infections and </a:t>
            </a:r>
            <a:r>
              <a:rPr lang="en-US" sz="24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Lysogenic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(temperate) infections. </a:t>
            </a:r>
          </a:p>
        </p:txBody>
      </p:sp>
      <p:pic>
        <p:nvPicPr>
          <p:cNvPr id="9218" name="Picture 2" descr="http://spot.pcc.edu/~jvolpe/b/bi234/lec/11_viruses/images/fig13.6b_Bac-phageT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4297637" cy="378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10200" y="6227200"/>
            <a:ext cx="4114800" cy="246888"/>
          </a:xfrm>
        </p:spPr>
        <p:txBody>
          <a:bodyPr vert="horz" lIns="68580" tIns="34290" rIns="68580" bIns="34290" rtlCol="0" anchor="ctr"/>
          <a:lstStyle/>
          <a:p>
            <a:r>
              <a:rPr lang="en-US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91958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6096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Similar stages as animal viruses:</a:t>
            </a:r>
          </a:p>
          <a:p>
            <a:endParaRPr lang="en-US" sz="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Adsorb</a:t>
            </a:r>
            <a:r>
              <a:rPr lang="en-US" sz="2400" dirty="0"/>
              <a:t> to host bacteria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/>
              <a:t>The nucleic acid </a:t>
            </a:r>
            <a:r>
              <a:rPr lang="en-US" sz="2400" dirty="0">
                <a:solidFill>
                  <a:srgbClr val="FFFF00"/>
                </a:solidFill>
              </a:rPr>
              <a:t>penetrates</a:t>
            </a:r>
            <a:r>
              <a:rPr lang="en-US" sz="2400" dirty="0"/>
              <a:t> the host after being </a:t>
            </a:r>
            <a:r>
              <a:rPr lang="en-US" sz="2400" dirty="0">
                <a:solidFill>
                  <a:srgbClr val="FFFF00"/>
                </a:solidFill>
              </a:rPr>
              <a:t>injected</a:t>
            </a:r>
            <a:r>
              <a:rPr lang="en-US" sz="2400" dirty="0"/>
              <a:t> through a rigid tube inserted through the bacterial membrane and wall.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/>
              <a:t>The host cell machinery is then used for </a:t>
            </a:r>
            <a:r>
              <a:rPr lang="en-US" sz="2400" dirty="0">
                <a:solidFill>
                  <a:srgbClr val="FFFF00"/>
                </a:solidFill>
              </a:rPr>
              <a:t>viral replication and synthesis of viral proteins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/>
              <a:t>As the host cell produces new parts, they spontaneously </a:t>
            </a:r>
            <a:r>
              <a:rPr lang="en-US" sz="2400" dirty="0">
                <a:solidFill>
                  <a:srgbClr val="FFFF00"/>
                </a:solidFill>
              </a:rPr>
              <a:t>assemble and released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r="32020" b="43401"/>
          <a:stretch/>
        </p:blipFill>
        <p:spPr bwMode="auto">
          <a:xfrm>
            <a:off x="7391400" y="1295400"/>
            <a:ext cx="4308132" cy="419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838200"/>
            <a:ext cx="3554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latin typeface="Century Schoolbook" pitchFamily="18" charset="0"/>
              </a:rPr>
              <a:t>Lytic Infections</a:t>
            </a:r>
          </a:p>
        </p:txBody>
      </p:sp>
    </p:spTree>
    <p:extLst>
      <p:ext uri="{BB962C8B-B14F-4D97-AF65-F5344CB8AC3E}">
        <p14:creationId xmlns:p14="http://schemas.microsoft.com/office/powerpoint/2010/main" val="1403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w95289_06_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"/>
          <a:stretch/>
        </p:blipFill>
        <p:spPr bwMode="auto">
          <a:xfrm>
            <a:off x="533400" y="533400"/>
            <a:ext cx="11201400" cy="582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24000"/>
            <a:ext cx="109728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FF00"/>
                </a:solidFill>
              </a:rPr>
              <a:t>Silent Virus Infection</a:t>
            </a:r>
          </a:p>
          <a:p>
            <a:r>
              <a:rPr lang="en-US" sz="2400" b="1" dirty="0">
                <a:solidFill>
                  <a:srgbClr val="FF0066"/>
                </a:solidFill>
              </a:rPr>
              <a:t>Temperate phages: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viral DNA enters an inactive </a:t>
            </a:r>
            <a:r>
              <a:rPr lang="en-US" sz="2400" b="1" dirty="0" err="1">
                <a:solidFill>
                  <a:srgbClr val="FFFF00"/>
                </a:solidFill>
              </a:rPr>
              <a:t>prophage</a:t>
            </a:r>
            <a:r>
              <a:rPr lang="en-US" sz="2400" dirty="0">
                <a:solidFill>
                  <a:srgbClr val="FFFF00"/>
                </a:solidFill>
              </a:rPr>
              <a:t> stage</a:t>
            </a:r>
          </a:p>
          <a:p>
            <a:r>
              <a:rPr lang="en-US" sz="2400" b="1" dirty="0" err="1">
                <a:solidFill>
                  <a:srgbClr val="FF0066"/>
                </a:solidFill>
              </a:rPr>
              <a:t>Lysogeny</a:t>
            </a:r>
            <a:r>
              <a:rPr lang="en-US" sz="2400" dirty="0">
                <a:solidFill>
                  <a:srgbClr val="FF0066"/>
                </a:solidFill>
              </a:rPr>
              <a:t>: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FF00"/>
                </a:solidFill>
              </a:rPr>
              <a:t>cell’s progeny </a:t>
            </a:r>
            <a:r>
              <a:rPr lang="en-US" sz="2400" dirty="0"/>
              <a:t>will also </a:t>
            </a:r>
            <a:r>
              <a:rPr lang="en-US" sz="2400" dirty="0">
                <a:solidFill>
                  <a:srgbClr val="FFFF00"/>
                </a:solidFill>
              </a:rPr>
              <a:t>have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FF00"/>
                </a:solidFill>
              </a:rPr>
              <a:t>temperate phage DNA</a:t>
            </a:r>
          </a:p>
          <a:p>
            <a:r>
              <a:rPr lang="en-US" sz="2400" b="1" dirty="0">
                <a:solidFill>
                  <a:srgbClr val="FF0066"/>
                </a:solidFill>
              </a:rPr>
              <a:t>Lysogenic conversion</a:t>
            </a:r>
            <a:r>
              <a:rPr lang="en-US" sz="2400" dirty="0">
                <a:solidFill>
                  <a:srgbClr val="FF0066"/>
                </a:solidFill>
              </a:rPr>
              <a:t>:</a:t>
            </a:r>
            <a:r>
              <a:rPr lang="en-US" sz="2400" b="1" dirty="0">
                <a:solidFill>
                  <a:srgbClr val="FF0066"/>
                </a:solidFill>
              </a:rPr>
              <a:t>  </a:t>
            </a:r>
            <a:r>
              <a:rPr lang="en-US" sz="2400" dirty="0"/>
              <a:t>when </a:t>
            </a:r>
            <a:r>
              <a:rPr lang="en-US" sz="2400" dirty="0">
                <a:solidFill>
                  <a:srgbClr val="FFFF00"/>
                </a:solidFill>
              </a:rPr>
              <a:t>a bacterium acquires a new trait from </a:t>
            </a:r>
            <a:r>
              <a:rPr lang="en-US" sz="2400" dirty="0"/>
              <a:t>its temperate phage</a:t>
            </a:r>
          </a:p>
          <a:p>
            <a:pPr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i="1" dirty="0" err="1">
                <a:solidFill>
                  <a:srgbClr val="FF9900"/>
                </a:solidFill>
              </a:rPr>
              <a:t>Corynebacterium</a:t>
            </a:r>
            <a:r>
              <a:rPr lang="en-US" sz="2400" b="1" i="1" dirty="0">
                <a:solidFill>
                  <a:srgbClr val="FF9900"/>
                </a:solidFill>
              </a:rPr>
              <a:t> </a:t>
            </a:r>
            <a:r>
              <a:rPr lang="en-US" sz="2400" b="1" i="1" dirty="0" err="1">
                <a:solidFill>
                  <a:srgbClr val="FF9900"/>
                </a:solidFill>
              </a:rPr>
              <a:t>diphtheriae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FF00"/>
                </a:solidFill>
              </a:rPr>
              <a:t>toxin </a:t>
            </a:r>
            <a:r>
              <a:rPr lang="en-US" sz="2400" b="1" dirty="0"/>
              <a:t>responsible for the disease </a:t>
            </a:r>
          </a:p>
          <a:p>
            <a:pPr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FF9900"/>
                </a:solidFill>
              </a:rPr>
              <a:t>Lysogenized streptococci</a:t>
            </a:r>
            <a:r>
              <a:rPr lang="en-US" sz="2400" b="1" dirty="0"/>
              <a:t> </a:t>
            </a:r>
            <a:r>
              <a:rPr lang="en-US" sz="2400" b="1" dirty="0" err="1"/>
              <a:t>erythrogenic</a:t>
            </a:r>
            <a:r>
              <a:rPr lang="en-US" sz="2400" b="1" dirty="0"/>
              <a:t> toxin.</a:t>
            </a:r>
          </a:p>
          <a:p>
            <a:pPr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00FF00"/>
                </a:solidFill>
              </a:rPr>
              <a:t>Botulinum</a:t>
            </a:r>
            <a:r>
              <a:rPr lang="en-US" sz="2400" b="1" dirty="0">
                <a:solidFill>
                  <a:srgbClr val="00FF00"/>
                </a:solidFill>
              </a:rPr>
              <a:t> toxins</a:t>
            </a:r>
            <a:r>
              <a:rPr lang="en-US" sz="2400" b="1" dirty="0"/>
              <a:t> by lysogenized strains of </a:t>
            </a:r>
            <a:r>
              <a:rPr lang="en-US" sz="2400" b="1" i="1" dirty="0">
                <a:solidFill>
                  <a:srgbClr val="FF9900"/>
                </a:solidFill>
              </a:rPr>
              <a:t>C. </a:t>
            </a:r>
            <a:r>
              <a:rPr lang="en-US" sz="2400" b="1" i="1" dirty="0" err="1">
                <a:solidFill>
                  <a:srgbClr val="FF9900"/>
                </a:solidFill>
              </a:rPr>
              <a:t>botulinum</a:t>
            </a:r>
            <a:r>
              <a:rPr lang="en-US" sz="2400" b="1" dirty="0">
                <a:solidFill>
                  <a:srgbClr val="FF9900"/>
                </a:solidFill>
              </a:rPr>
              <a:t>.</a:t>
            </a:r>
          </a:p>
          <a:p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471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Century Schoolbook" pitchFamily="18" charset="0"/>
              </a:rPr>
              <a:t>Lysogenic Infections:</a:t>
            </a:r>
          </a:p>
        </p:txBody>
      </p:sp>
    </p:spTree>
    <p:extLst>
      <p:ext uri="{BB962C8B-B14F-4D97-AF65-F5344CB8AC3E}">
        <p14:creationId xmlns:p14="http://schemas.microsoft.com/office/powerpoint/2010/main" val="8397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304800"/>
            <a:ext cx="11513127" cy="592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FE7A3"/>
            </a:gs>
            <a:gs pos="49000">
              <a:schemeClr val="accent4">
                <a:lumMod val="60000"/>
                <a:lumOff val="40000"/>
              </a:schemeClr>
            </a:gs>
            <a:gs pos="85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53400" y="850170"/>
            <a:ext cx="809596" cy="8262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unse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rkm.com.au/VIRUS/virusimages/VIRUS-Corona-Rep-W-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9" b="46163"/>
          <a:stretch/>
        </p:blipFill>
        <p:spPr bwMode="auto">
          <a:xfrm>
            <a:off x="9305896" y="381000"/>
            <a:ext cx="2774958" cy="2665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9300" y="2344701"/>
            <a:ext cx="7848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softEdge">
              <a:bevelT w="133350" h="38100"/>
              <a:bevelB w="228600" h="38100"/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 flip="none" rotWithShape="1">
                  <a:gsLst>
                    <a:gs pos="0">
                      <a:srgbClr val="A42700"/>
                    </a:gs>
                    <a:gs pos="50000">
                      <a:schemeClr val="accent3">
                        <a:lumMod val="50000"/>
                      </a:schemeClr>
                    </a:gs>
                    <a:gs pos="100000">
                      <a:srgbClr val="003300"/>
                    </a:gs>
                    <a:gs pos="100000">
                      <a:srgbClr val="33CC33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defRPr>
            </a:lvl1pPr>
          </a:lstStyle>
          <a:p>
            <a:pPr algn="l"/>
            <a:r>
              <a:rPr lang="en-US" sz="6000" dirty="0">
                <a:ln/>
                <a:solidFill>
                  <a:srgbClr val="640000"/>
                </a:solidFill>
                <a:effectLst/>
              </a:rPr>
              <a:t>Viral Replication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3715131"/>
            <a:ext cx="71628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Prof. Dr. Ghada Fahmy Helaly</a:t>
            </a:r>
          </a:p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Microbiology  &amp; Immunology Department</a:t>
            </a:r>
          </a:p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Faculty of Medicine</a:t>
            </a:r>
          </a:p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Mu’tah University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5350" y="779413"/>
            <a:ext cx="7210396" cy="8107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12700" prstMaterial="softEdge">
              <a:bevelT w="400050" h="50800"/>
              <a:contourClr>
                <a:srgbClr val="F6F6F6"/>
              </a:contourClr>
            </a:sp3d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GENERAL Virology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96300" y="6172200"/>
            <a:ext cx="3502152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Prof. Dr. Ghada Fahmy Helaly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6400800"/>
            <a:chOff x="0" y="367144"/>
            <a:chExt cx="9144000" cy="6490856"/>
          </a:xfrm>
        </p:grpSpPr>
        <p:pic>
          <p:nvPicPr>
            <p:cNvPr id="4" name="Picture 2" descr="Mát lạnh với hình nền động – Cơn dô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9144000" cy="647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367144"/>
              <a:ext cx="9144000" cy="31865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590800" y="1830661"/>
            <a:ext cx="6248400" cy="91067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0481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48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rte" pitchFamily="66" charset="0"/>
                <a:cs typeface="FrankRuehl"/>
              </a:rPr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10668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FFFF00"/>
                </a:solidFill>
              </a:rPr>
              <a:t>  Productive infection: </a:t>
            </a:r>
            <a:r>
              <a:rPr lang="en-US" sz="2400" dirty="0">
                <a:solidFill>
                  <a:srgbClr val="0066FF"/>
                </a:solidFill>
              </a:rPr>
              <a:t>permissive cells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production of infectious virus.</a:t>
            </a:r>
          </a:p>
          <a:p>
            <a:pPr rtl="0"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00FF00"/>
                </a:solidFill>
              </a:rPr>
              <a:t>  Abortive infection: </a:t>
            </a:r>
            <a:r>
              <a:rPr lang="en-US" sz="2400" dirty="0"/>
              <a:t>fails to produce infectious progeny, may be </a:t>
            </a:r>
            <a:r>
              <a:rPr lang="en-US" sz="2400" dirty="0">
                <a:solidFill>
                  <a:srgbClr val="0066FF"/>
                </a:solidFill>
              </a:rPr>
              <a:t>non-permissive cells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0000"/>
                </a:solidFill>
              </a:rPr>
              <a:t>the infecting virus may be defective</a:t>
            </a:r>
            <a:r>
              <a:rPr lang="en-US" sz="2400" dirty="0"/>
              <a:t>.</a:t>
            </a:r>
          </a:p>
          <a:p>
            <a:pPr rtl="0"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FF0066"/>
                </a:solidFill>
              </a:rPr>
              <a:t>  A latent infection: </a:t>
            </a:r>
            <a:r>
              <a:rPr lang="en-US" sz="2400" dirty="0">
                <a:solidFill>
                  <a:srgbClr val="FF0000"/>
                </a:solidFill>
              </a:rPr>
              <a:t>persistence </a:t>
            </a:r>
            <a:r>
              <a:rPr lang="en-US" sz="2400" dirty="0"/>
              <a:t>of viral genomes, </a:t>
            </a:r>
            <a:r>
              <a:rPr lang="en-US" sz="2400" dirty="0">
                <a:solidFill>
                  <a:srgbClr val="FF0000"/>
                </a:solidFill>
              </a:rPr>
              <a:t>the expression</a:t>
            </a:r>
            <a:r>
              <a:rPr lang="en-US" sz="2400" dirty="0"/>
              <a:t> of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no or a few </a:t>
            </a:r>
            <a:r>
              <a:rPr lang="en-US" sz="2400" dirty="0"/>
              <a:t>viral genes, and </a:t>
            </a:r>
            <a:r>
              <a:rPr lang="en-US" sz="2400" dirty="0">
                <a:solidFill>
                  <a:srgbClr val="FF0000"/>
                </a:solidFill>
              </a:rPr>
              <a:t>the survival of the infected cell</a:t>
            </a:r>
            <a:r>
              <a:rPr lang="en-US" sz="24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" y="907920"/>
            <a:ext cx="8153400" cy="73866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all infections leads to new progeny virus.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2286000" y="1219201"/>
            <a:ext cx="73914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The  </a:t>
            </a:r>
            <a:r>
              <a:rPr lang="en-US" sz="2400" dirty="0">
                <a:solidFill>
                  <a:srgbClr val="FF0000"/>
                </a:solidFill>
              </a:rPr>
              <a:t>unique feature of viral replication </a:t>
            </a:r>
            <a:r>
              <a:rPr lang="en-US" sz="2400" dirty="0"/>
              <a:t>is that </a:t>
            </a:r>
            <a:r>
              <a:rPr lang="en-US" sz="2400" dirty="0">
                <a:solidFill>
                  <a:srgbClr val="FFFF00"/>
                </a:solidFill>
              </a:rPr>
              <a:t>soon after interaction with the host cell , the infecting virion is disrupted and its measurable infectivity is lost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FF00"/>
                </a:solidFill>
              </a:rPr>
              <a:t>eclipse period</a:t>
            </a:r>
            <a:r>
              <a:rPr lang="en-US" sz="2400" dirty="0"/>
              <a:t>)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its duration </a:t>
            </a:r>
            <a:r>
              <a:rPr lang="en-US" sz="2400" dirty="0"/>
              <a:t>varies depending on both the virus and the host cell, and it is </a:t>
            </a:r>
            <a:r>
              <a:rPr lang="en-US" sz="2400" dirty="0">
                <a:solidFill>
                  <a:srgbClr val="FF0000"/>
                </a:solidFill>
              </a:rPr>
              <a:t>followed by an interval of rapid accumulation</a:t>
            </a:r>
            <a:r>
              <a:rPr lang="en-US" sz="2400" dirty="0"/>
              <a:t> of infectious progeny virus particles. The </a:t>
            </a:r>
            <a:r>
              <a:rPr lang="en-US" sz="2400" dirty="0">
                <a:solidFill>
                  <a:srgbClr val="00FF00"/>
                </a:solidFill>
              </a:rPr>
              <a:t>latent period</a:t>
            </a:r>
            <a:r>
              <a:rPr lang="en-US" sz="2400" b="1" dirty="0"/>
              <a:t>, </a:t>
            </a:r>
            <a:r>
              <a:rPr lang="en-US" sz="2400" dirty="0"/>
              <a:t>in contrast, is defined </a:t>
            </a:r>
            <a:r>
              <a:rPr lang="en-US" sz="2400" dirty="0">
                <a:solidFill>
                  <a:srgbClr val="FFFF00"/>
                </a:solidFill>
              </a:rPr>
              <a:t>as the time from the onset of infection to the appearance of virus </a:t>
            </a:r>
            <a:r>
              <a:rPr lang="en-US" sz="2400" dirty="0" err="1">
                <a:solidFill>
                  <a:srgbClr val="FFFF00"/>
                </a:solidFill>
              </a:rPr>
              <a:t>extracellularly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-17318" y="629949"/>
            <a:ext cx="1220931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are 6 major steps in the replication cycle of all viruses: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5800" y="1295400"/>
            <a:ext cx="7239000" cy="33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Adsorption.</a:t>
            </a:r>
          </a:p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Penetration. </a:t>
            </a:r>
          </a:p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Uncoating. </a:t>
            </a:r>
          </a:p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Nucleic acid and protein synthesis. </a:t>
            </a:r>
          </a:p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Assembly of virions. </a:t>
            </a:r>
          </a:p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Release.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785471"/>
            <a:ext cx="82711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(1) </a:t>
            </a:r>
            <a:r>
              <a:rPr lang="en-US" sz="2200" b="1" dirty="0">
                <a:solidFill>
                  <a:srgbClr val="FFFF00"/>
                </a:solidFill>
              </a:rPr>
              <a:t>Early events </a:t>
            </a:r>
            <a:r>
              <a:rPr lang="en-US" sz="2200" dirty="0"/>
              <a:t>(</a:t>
            </a:r>
            <a:r>
              <a:rPr lang="en-US" sz="2200" b="1" dirty="0"/>
              <a:t>attachment, penetration, </a:t>
            </a:r>
            <a:r>
              <a:rPr lang="en-US" sz="2200" dirty="0"/>
              <a:t>and </a:t>
            </a:r>
            <a:r>
              <a:rPr lang="en-US" sz="2200" b="1" dirty="0"/>
              <a:t>uncoating</a:t>
            </a:r>
            <a:r>
              <a:rPr lang="en-US" sz="2200" dirty="0"/>
              <a:t>);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(2) </a:t>
            </a:r>
            <a:r>
              <a:rPr lang="en-US" sz="2200" b="1" dirty="0">
                <a:solidFill>
                  <a:srgbClr val="FFFF00"/>
                </a:solidFill>
              </a:rPr>
              <a:t>Middle events </a:t>
            </a:r>
            <a:r>
              <a:rPr lang="en-US" sz="2200" dirty="0"/>
              <a:t>(</a:t>
            </a:r>
            <a:r>
              <a:rPr lang="en-US" sz="2200" b="1" dirty="0"/>
              <a:t>gene expression </a:t>
            </a:r>
            <a:r>
              <a:rPr lang="en-US" sz="2200" dirty="0"/>
              <a:t>and </a:t>
            </a:r>
            <a:r>
              <a:rPr lang="en-US" sz="2200" b="1" dirty="0"/>
              <a:t>genome replication</a:t>
            </a:r>
            <a:r>
              <a:rPr lang="en-US" sz="2200" dirty="0"/>
              <a:t>);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(3) </a:t>
            </a:r>
            <a:r>
              <a:rPr lang="en-US" sz="2200" b="1" dirty="0">
                <a:solidFill>
                  <a:srgbClr val="FFFF00"/>
                </a:solidFill>
              </a:rPr>
              <a:t>Late events </a:t>
            </a:r>
            <a:r>
              <a:rPr lang="en-US" sz="2200" dirty="0"/>
              <a:t>(</a:t>
            </a:r>
            <a:r>
              <a:rPr lang="en-US" sz="2200" b="1" dirty="0"/>
              <a:t>assembly </a:t>
            </a:r>
            <a:r>
              <a:rPr lang="en-US" sz="2200" dirty="0"/>
              <a:t>and </a:t>
            </a:r>
            <a:r>
              <a:rPr lang="en-US" sz="2200" b="1" dirty="0"/>
              <a:t>release</a:t>
            </a:r>
            <a:r>
              <a:rPr lang="en-US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7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304800" y="1600200"/>
            <a:ext cx="6781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 viral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proteins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glycoproteins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viruses) bind to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cell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membrane. </a:t>
            </a:r>
            <a:r>
              <a:rPr lang="en-US" sz="2400" dirty="0" smtClean="0">
                <a:cs typeface="Times New Roman" pitchFamily="18" charset="0"/>
              </a:rPr>
              <a:t>This </a:t>
            </a:r>
            <a:r>
              <a:rPr lang="en-US" sz="2400" dirty="0">
                <a:cs typeface="Times New Roman" pitchFamily="18" charset="0"/>
              </a:rPr>
              <a:t>specificity determines the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host range and tissue tropism </a:t>
            </a:r>
            <a:r>
              <a:rPr lang="en-US" sz="2400" dirty="0" err="1">
                <a:cs typeface="Times New Roman" pitchFamily="18" charset="0"/>
              </a:rPr>
              <a:t>e.g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00FF00"/>
                </a:solidFill>
              </a:rPr>
              <a:t>herpes simplex virus type 1 </a:t>
            </a:r>
            <a:r>
              <a:rPr lang="en-US" sz="2400" dirty="0"/>
              <a:t>attaches to the </a:t>
            </a:r>
            <a:r>
              <a:rPr lang="en-US" sz="2400" dirty="0">
                <a:solidFill>
                  <a:srgbClr val="00FF00"/>
                </a:solidFill>
              </a:rPr>
              <a:t>fibroblast growth factor receptor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66"/>
                </a:solidFill>
              </a:rPr>
              <a:t>rabies virus </a:t>
            </a:r>
            <a:r>
              <a:rPr lang="en-US" sz="2400" dirty="0"/>
              <a:t>to the </a:t>
            </a:r>
            <a:r>
              <a:rPr lang="en-US" sz="2400" dirty="0">
                <a:solidFill>
                  <a:srgbClr val="FF0066"/>
                </a:solidFill>
              </a:rPr>
              <a:t>acetylcholine receptor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human immunodeficiency virus (HIV)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FF0000"/>
                </a:solidFill>
              </a:rPr>
              <a:t>CD4</a:t>
            </a:r>
            <a:r>
              <a:rPr lang="en-US" sz="2400" dirty="0"/>
              <a:t> protein on helper T lymphocytes.</a:t>
            </a:r>
            <a:endParaRPr lang="en-GB" sz="2400" dirty="0"/>
          </a:p>
          <a:p>
            <a:pPr eaLnBrk="0" hangingPunct="0"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 . </a:t>
            </a:r>
            <a:endParaRPr lang="en-US" sz="24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190" y="838200"/>
            <a:ext cx="5463209" cy="685800"/>
            <a:chOff x="457199" y="1143000"/>
            <a:chExt cx="5463209" cy="685800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457199" y="1143000"/>
              <a:ext cx="5463209" cy="685800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" y="1143000"/>
              <a:ext cx="5123518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dirty="0" smtClean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Adsorption (</a:t>
              </a:r>
              <a:r>
                <a:rPr lang="en-US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E399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Attachment </a:t>
              </a:r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E399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3200" b="1" dirty="0">
                <a:ln w="11430"/>
                <a:solidFill>
                  <a:schemeClr val="tx1">
                    <a:lumMod val="6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7" name="Picture 6" descr="cow95289_06_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"/>
          <a:stretch/>
        </p:blipFill>
        <p:spPr bwMode="auto">
          <a:xfrm>
            <a:off x="7010400" y="1295400"/>
            <a:ext cx="5181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304800" y="1425266"/>
            <a:ext cx="11277644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Virus uptake by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pinocytosis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err="1" smtClean="0">
                <a:solidFill>
                  <a:srgbClr val="FFFF00"/>
                </a:solidFill>
                <a:cs typeface="Times New Roman" pitchFamily="18" charset="0"/>
              </a:rPr>
              <a:t>viropexis</a:t>
            </a:r>
            <a:r>
              <a:rPr lang="en-GB" sz="2400" b="1" dirty="0" smtClean="0">
                <a:solidFill>
                  <a:srgbClr val="FFFF00"/>
                </a:solidFill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by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viral envelope with the cytoplasmic membrane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665168"/>
            <a:ext cx="2743200" cy="685800"/>
            <a:chOff x="457200" y="1143000"/>
            <a:chExt cx="2743200" cy="6858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457200" y="1143000"/>
              <a:ext cx="2743200" cy="685800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556" y="1143000"/>
              <a:ext cx="2438488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dirty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Penetration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10591844" cy="29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381044" y="2632586"/>
            <a:ext cx="2514600" cy="685800"/>
            <a:chOff x="4572000" y="3048000"/>
            <a:chExt cx="2514600" cy="685800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4572000" y="3048000"/>
              <a:ext cx="2514600" cy="685800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34455" y="3048000"/>
              <a:ext cx="2186817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dirty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Uncoating</a:t>
              </a:r>
            </a:p>
          </p:txBody>
        </p:sp>
      </p:grp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058099" y="2694140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Nucleic acid released.</a:t>
            </a:r>
          </a:p>
        </p:txBody>
      </p:sp>
    </p:spTree>
    <p:extLst>
      <p:ext uri="{BB962C8B-B14F-4D97-AF65-F5344CB8AC3E}">
        <p14:creationId xmlns:p14="http://schemas.microsoft.com/office/powerpoint/2010/main" val="19188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685800" y="1828800"/>
            <a:ext cx="1112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rtl="0" eaLnBrk="0" hangingPunct="0">
              <a:lnSpc>
                <a:spcPct val="150000"/>
              </a:lnSpc>
              <a:buSzPct val="116000"/>
              <a:buBlip>
                <a:blip r:embed="rId3"/>
              </a:buBlip>
            </a:pPr>
            <a:r>
              <a:rPr lang="en-US" sz="2400" dirty="0">
                <a:cs typeface="Times New Roman" pitchFamily="18" charset="0"/>
              </a:rPr>
              <a:t>Replication involves synthesis of viral messenger RNA (mRNA) (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Transcription</a:t>
            </a:r>
            <a:r>
              <a:rPr lang="en-US" sz="2400" dirty="0">
                <a:cs typeface="Times New Roman" pitchFamily="18" charset="0"/>
              </a:rPr>
              <a:t>) for viruses except positive sense RNA viruses, and viral protein synthesis (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Translation</a:t>
            </a:r>
            <a:r>
              <a:rPr lang="en-US" sz="2400" dirty="0">
                <a:cs typeface="Times New Roman" pitchFamily="18" charset="0"/>
              </a:rPr>
              <a:t>).</a:t>
            </a:r>
          </a:p>
          <a:p>
            <a:pPr marL="342900" indent="-342900" rtl="0" eaLnBrk="0" hangingPunct="0">
              <a:lnSpc>
                <a:spcPct val="150000"/>
              </a:lnSpc>
              <a:buBlip>
                <a:blip r:embed="rId3"/>
              </a:buBlip>
            </a:pPr>
            <a:endParaRPr lang="en-US" sz="2400" dirty="0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28600" y="914400"/>
            <a:ext cx="7748155" cy="685800"/>
            <a:chOff x="838200" y="3886200"/>
            <a:chExt cx="7748155" cy="68580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838200" y="3886200"/>
              <a:ext cx="7315200" cy="685800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2555" y="3987225"/>
              <a:ext cx="7543800" cy="58477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dirty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Nucleic acid and protein synthesis </a:t>
              </a: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3886200"/>
            <a:ext cx="107442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</a:pPr>
            <a:r>
              <a:rPr lang="en-US" sz="2400" dirty="0">
                <a:solidFill>
                  <a:srgbClr val="00FF00"/>
                </a:solidFill>
              </a:rPr>
              <a:t>Early mRNA and proteins </a:t>
            </a:r>
            <a:r>
              <a:rPr lang="en-US" sz="2400" dirty="0"/>
              <a:t>are synthesized; the early proteins are </a:t>
            </a:r>
            <a:r>
              <a:rPr lang="en-US" sz="2400" dirty="0">
                <a:solidFill>
                  <a:srgbClr val="FFFF00"/>
                </a:solidFill>
              </a:rPr>
              <a:t>enzymes used to replicate the viral genome.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FF00"/>
                </a:solidFill>
              </a:rPr>
              <a:t>Late mRNA and proteins </a:t>
            </a:r>
            <a:r>
              <a:rPr lang="en-US" sz="2400" dirty="0"/>
              <a:t>are then synthesized. These </a:t>
            </a:r>
            <a:r>
              <a:rPr lang="en-US" sz="2400" dirty="0">
                <a:solidFill>
                  <a:srgbClr val="FFFF00"/>
                </a:solidFill>
              </a:rPr>
              <a:t>late proteins are the structural, capsid proteins.</a:t>
            </a:r>
          </a:p>
        </p:txBody>
      </p:sp>
    </p:spTree>
    <p:extLst>
      <p:ext uri="{BB962C8B-B14F-4D97-AF65-F5344CB8AC3E}">
        <p14:creationId xmlns:p14="http://schemas.microsoft.com/office/powerpoint/2010/main" val="968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10200" y="6248400"/>
            <a:ext cx="691721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Prof. Dr. Ghada Fahmy Helaly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9"/>
          <a:stretch/>
        </p:blipFill>
        <p:spPr bwMode="auto">
          <a:xfrm>
            <a:off x="457200" y="685801"/>
            <a:ext cx="11430000" cy="541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vidend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606</TotalTime>
  <Words>994</Words>
  <Application>Microsoft Office PowerPoint</Application>
  <PresentationFormat>Widescreen</PresentationFormat>
  <Paragraphs>98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 Unicode MS</vt:lpstr>
      <vt:lpstr>Arial</vt:lpstr>
      <vt:lpstr>Book Antiqua</vt:lpstr>
      <vt:lpstr>Bookman Old Style</vt:lpstr>
      <vt:lpstr>Calibri</vt:lpstr>
      <vt:lpstr>Century Gothic</vt:lpstr>
      <vt:lpstr>Century Schoolbook</vt:lpstr>
      <vt:lpstr>Forte</vt:lpstr>
      <vt:lpstr>FrankRuehl</vt:lpstr>
      <vt:lpstr>Georgia</vt:lpstr>
      <vt:lpstr>Gill Sans MT</vt:lpstr>
      <vt:lpstr>Palatino Linotype</vt:lpstr>
      <vt:lpstr>Times New Roman</vt:lpstr>
      <vt:lpstr>Wingdings</vt:lpstr>
      <vt:lpstr>Wingdings 2</vt:lpstr>
      <vt:lpstr>Clarity</vt:lpstr>
      <vt:lpstr>Apothecary</vt:lpstr>
      <vt:lpstr>1_Apothecary</vt:lpstr>
      <vt:lpstr>Dividend</vt:lpstr>
      <vt:lpstr>PowerPoint Presentation</vt:lpstr>
      <vt:lpstr>GENERAL Virology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57</cp:revision>
  <dcterms:created xsi:type="dcterms:W3CDTF">2015-09-01T22:11:05Z</dcterms:created>
  <dcterms:modified xsi:type="dcterms:W3CDTF">2018-10-27T16:35:31Z</dcterms:modified>
</cp:coreProperties>
</file>