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9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43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1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3823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83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78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34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45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4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0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41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1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2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1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1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5DC250-5254-4070-8189-ABF7139280C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AFB1712-8E5F-4772-9E30-E8C2A373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9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orthobullets.com/trauma/1035/hip-dislocation#395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6064" y="1226127"/>
            <a:ext cx="10089572" cy="2202873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Lower limb fractures</a:t>
            </a:r>
            <a:br>
              <a:rPr lang="en-US" sz="6600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sz="66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(femur fractures)</a:t>
            </a:r>
            <a:endParaRPr lang="en-US" sz="66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18" y="4208318"/>
            <a:ext cx="6141027" cy="1371599"/>
          </a:xfrm>
        </p:spPr>
        <p:txBody>
          <a:bodyPr>
            <a:normAutofit fontScale="25000" lnSpcReduction="20000"/>
          </a:bodyPr>
          <a:lstStyle/>
          <a:p>
            <a:r>
              <a:rPr lang="en-US" sz="14400" b="1" dirty="0" err="1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Moh’d</a:t>
            </a:r>
            <a:r>
              <a:rPr lang="en-US" sz="14400" b="1" dirty="0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 Said </a:t>
            </a:r>
            <a:r>
              <a:rPr lang="en-US" sz="14400" b="1" dirty="0" err="1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dawod</a:t>
            </a:r>
            <a:r>
              <a:rPr lang="en-US" sz="14400" b="1" dirty="0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 m.d.</a:t>
            </a:r>
          </a:p>
          <a:p>
            <a:r>
              <a:rPr lang="en-US" sz="5600" dirty="0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Orthopedics and reconstructive surgery consultant</a:t>
            </a:r>
          </a:p>
          <a:p>
            <a:r>
              <a:rPr lang="en-US" sz="5600" dirty="0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Faculty of Medicine , </a:t>
            </a:r>
            <a:r>
              <a:rPr lang="en-US" sz="5600" dirty="0" err="1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mutah</a:t>
            </a:r>
            <a:r>
              <a:rPr lang="en-US" sz="5600" dirty="0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 University</a:t>
            </a:r>
          </a:p>
          <a:p>
            <a:r>
              <a:rPr lang="en-US" sz="5600" dirty="0" smtClean="0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Jan. </a:t>
            </a:r>
            <a:r>
              <a:rPr lang="en-US" sz="5600" smtClean="0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</a:rPr>
              <a:t>2021</a:t>
            </a:r>
            <a:endParaRPr lang="en-US" sz="56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11" y="2327563"/>
            <a:ext cx="1876648" cy="38636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74887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Femur Neck fracture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396" y="2671892"/>
            <a:ext cx="6977357" cy="281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26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3" y="618517"/>
            <a:ext cx="10364451" cy="1596177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Femur Neck fracture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121"/>
          <a:stretch/>
        </p:blipFill>
        <p:spPr>
          <a:xfrm>
            <a:off x="660835" y="2473036"/>
            <a:ext cx="7316101" cy="1340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544" y="1147340"/>
            <a:ext cx="2766431" cy="2651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453" y="4034890"/>
            <a:ext cx="2787700" cy="260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451" y="4071806"/>
            <a:ext cx="2649785" cy="2734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34" y="4091957"/>
            <a:ext cx="2726601" cy="2546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65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Type 3 complete partially displaced</a:t>
            </a:r>
          </a:p>
          <a:p>
            <a:r>
              <a:rPr lang="en-US" dirty="0" smtClean="0"/>
              <a:t>Type 4 complete  fully displaced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164" y="1016276"/>
            <a:ext cx="2568037" cy="2396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201" y="1070264"/>
            <a:ext cx="3207799" cy="3387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" y="3792683"/>
            <a:ext cx="2743199" cy="2562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591" y="3597051"/>
            <a:ext cx="2781061" cy="29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0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744326" cy="4303872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US" sz="3200" b="1" dirty="0" smtClean="0"/>
              <a:t>Presentation</a:t>
            </a:r>
          </a:p>
          <a:p>
            <a:pPr fontAlgn="base"/>
            <a:r>
              <a:rPr lang="en-US" b="1" dirty="0" smtClean="0"/>
              <a:t>Symptoms</a:t>
            </a:r>
            <a:endParaRPr lang="en-US" b="1" dirty="0"/>
          </a:p>
          <a:p>
            <a:pPr lvl="1" fontAlgn="base"/>
            <a:r>
              <a:rPr lang="en-US" dirty="0"/>
              <a:t>impacted and stress fractures</a:t>
            </a:r>
          </a:p>
          <a:p>
            <a:pPr lvl="2" fontAlgn="base"/>
            <a:r>
              <a:rPr lang="en-US" dirty="0"/>
              <a:t>slight pain in the groin or pain referred along the medial side of the thigh and </a:t>
            </a:r>
            <a:r>
              <a:rPr lang="en-US" dirty="0" smtClean="0"/>
              <a:t>knee</a:t>
            </a:r>
            <a:endParaRPr lang="en-US" dirty="0"/>
          </a:p>
          <a:p>
            <a:pPr lvl="1" fontAlgn="base"/>
            <a:r>
              <a:rPr lang="en-US" dirty="0"/>
              <a:t>displaced fractures</a:t>
            </a:r>
          </a:p>
          <a:p>
            <a:pPr lvl="2" fontAlgn="base"/>
            <a:r>
              <a:rPr lang="en-US" dirty="0"/>
              <a:t>pain in the entire hip region</a:t>
            </a:r>
          </a:p>
          <a:p>
            <a:pPr fontAlgn="base"/>
            <a:r>
              <a:rPr lang="en-US" b="1" dirty="0"/>
              <a:t>Physical exam</a:t>
            </a:r>
          </a:p>
          <a:p>
            <a:pPr lvl="1" fontAlgn="base"/>
            <a:r>
              <a:rPr lang="en-US" dirty="0"/>
              <a:t>impacted and stress fractures</a:t>
            </a:r>
          </a:p>
          <a:p>
            <a:pPr lvl="2" fontAlgn="base"/>
            <a:r>
              <a:rPr lang="en-US" dirty="0"/>
              <a:t>no obvious clinical deformity</a:t>
            </a:r>
          </a:p>
          <a:p>
            <a:pPr lvl="2" fontAlgn="base"/>
            <a:r>
              <a:rPr lang="en-US" dirty="0"/>
              <a:t>minor discomfort with active or passive hip range of motion, muscle spasms at extremes of motion</a:t>
            </a:r>
          </a:p>
          <a:p>
            <a:pPr lvl="2" fontAlgn="base"/>
            <a:r>
              <a:rPr lang="en-US" dirty="0"/>
              <a:t>pain with percussion over greater trochanter</a:t>
            </a:r>
          </a:p>
          <a:p>
            <a:pPr lvl="1" fontAlgn="base"/>
            <a:r>
              <a:rPr lang="en-US" dirty="0"/>
              <a:t>displaced fractures</a:t>
            </a:r>
          </a:p>
          <a:p>
            <a:pPr lvl="2" fontAlgn="base"/>
            <a:r>
              <a:rPr lang="en-US" dirty="0"/>
              <a:t>leg in external rotation and abduction, with shortening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671" y="2804811"/>
            <a:ext cx="3190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3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Femur Neck </a:t>
            </a:r>
            <a:r>
              <a:rPr lang="en-US" dirty="0" smtClean="0">
                <a:solidFill>
                  <a:srgbClr val="FF0000"/>
                </a:solidFill>
              </a:rPr>
              <a:t>fracture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913775" y="2214694"/>
            <a:ext cx="6096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/>
              <a:t>Prognosis</a:t>
            </a:r>
          </a:p>
          <a:p>
            <a:endParaRPr lang="en-US" sz="2000" b="1" dirty="0" smtClean="0"/>
          </a:p>
          <a:p>
            <a:r>
              <a:rPr lang="en-US" b="1" i="1" dirty="0" smtClean="0"/>
              <a:t>Mortality</a:t>
            </a:r>
          </a:p>
          <a:p>
            <a:endParaRPr lang="en-US" b="1" i="1" dirty="0" smtClean="0"/>
          </a:p>
          <a:p>
            <a:r>
              <a:rPr lang="en-US" dirty="0" smtClean="0"/>
              <a:t>~25-30% at one year. </a:t>
            </a:r>
          </a:p>
          <a:p>
            <a:endParaRPr lang="en-US" dirty="0" smtClean="0"/>
          </a:p>
          <a:p>
            <a:r>
              <a:rPr lang="en-US" sz="2000" b="1" i="1" dirty="0" smtClean="0"/>
              <a:t>predictors of mortality</a:t>
            </a:r>
          </a:p>
          <a:p>
            <a:r>
              <a:rPr lang="en-US" dirty="0" smtClean="0"/>
              <a:t>pre-injury mobility is the most significant determinant for post-operative survival </a:t>
            </a:r>
          </a:p>
          <a:p>
            <a:r>
              <a:rPr lang="en-US" dirty="0" smtClean="0"/>
              <a:t>in patients with chronic renal failure, rates of mortality at 2 years postoperatively, are close to 45%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5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Femur Neck </a:t>
            </a:r>
            <a:r>
              <a:rPr lang="en-US" dirty="0" smtClean="0">
                <a:solidFill>
                  <a:srgbClr val="FF0000"/>
                </a:solidFill>
              </a:rPr>
              <a:t>fracture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200" dirty="0" smtClean="0"/>
              <a:t>Treatment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0328" y="1943100"/>
            <a:ext cx="5974772" cy="3848099"/>
          </a:xfrm>
        </p:spPr>
        <p:txBody>
          <a:bodyPr>
            <a:normAutofit fontScale="92500" lnSpcReduction="10000"/>
          </a:bodyPr>
          <a:lstStyle/>
          <a:p>
            <a:pPr fontAlgn="base"/>
            <a:endParaRPr lang="en-US" dirty="0"/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b="1" dirty="0" err="1" smtClean="0"/>
              <a:t>Nonoperative</a:t>
            </a:r>
            <a:endParaRPr lang="en-US" b="1" dirty="0"/>
          </a:p>
          <a:p>
            <a:pPr marL="457200" lvl="1" indent="0" fontAlgn="base">
              <a:buNone/>
            </a:pPr>
            <a:r>
              <a:rPr lang="en-US" dirty="0" smtClean="0"/>
              <a:t>may </a:t>
            </a:r>
            <a:r>
              <a:rPr lang="en-US" dirty="0"/>
              <a:t>be considered in some patients who are non-</a:t>
            </a:r>
            <a:r>
              <a:rPr lang="en-US" dirty="0" err="1"/>
              <a:t>ambulators</a:t>
            </a:r>
            <a:r>
              <a:rPr lang="en-US" dirty="0"/>
              <a:t>, have minimal pain, and who are at high risk for surgical </a:t>
            </a:r>
            <a:r>
              <a:rPr lang="en-US" dirty="0" smtClean="0"/>
              <a:t>intervention</a:t>
            </a:r>
          </a:p>
          <a:p>
            <a:pPr marL="457200" lvl="1" indent="0" fontAlgn="base">
              <a:buNone/>
            </a:pPr>
            <a:endParaRPr lang="en-US" dirty="0"/>
          </a:p>
          <a:p>
            <a:pPr lvl="1" fontAlgn="base">
              <a:buFont typeface="Wingdings" panose="05000000000000000000" pitchFamily="2" charset="2"/>
              <a:buChar char="Ø"/>
            </a:pPr>
            <a:r>
              <a:rPr lang="en-US" b="1" dirty="0"/>
              <a:t>Operative</a:t>
            </a:r>
          </a:p>
          <a:p>
            <a:pPr lvl="2" fontAlgn="base">
              <a:buFont typeface="Wingdings" panose="05000000000000000000" pitchFamily="2" charset="2"/>
              <a:buChar char="q"/>
            </a:pPr>
            <a:r>
              <a:rPr lang="en-US" b="1" dirty="0" smtClean="0"/>
              <a:t>ORIF</a:t>
            </a:r>
            <a:endParaRPr lang="en-US" dirty="0"/>
          </a:p>
          <a:p>
            <a:pPr marL="914400" lvl="2" indent="0" fontAlgn="base">
              <a:buNone/>
            </a:pPr>
            <a:r>
              <a:rPr lang="en-US" dirty="0" smtClean="0"/>
              <a:t>displaced </a:t>
            </a:r>
            <a:r>
              <a:rPr lang="en-US" dirty="0"/>
              <a:t>fractures in young or physiologically young </a:t>
            </a:r>
            <a:r>
              <a:rPr lang="en-US" dirty="0" smtClean="0"/>
              <a:t>patients</a:t>
            </a:r>
          </a:p>
          <a:p>
            <a:pPr marL="914400" lvl="2" indent="0" fontAlgn="base">
              <a:buNone/>
            </a:pPr>
            <a:r>
              <a:rPr lang="en-US" dirty="0"/>
              <a:t>(</a:t>
            </a:r>
            <a:r>
              <a:rPr lang="en-US" dirty="0" smtClean="0"/>
              <a:t>ORIF </a:t>
            </a:r>
            <a:r>
              <a:rPr lang="en-US" dirty="0"/>
              <a:t>indicated for most pts &lt;65 years of </a:t>
            </a:r>
            <a:r>
              <a:rPr lang="en-US" dirty="0" smtClean="0"/>
              <a:t>age)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626" y="945573"/>
            <a:ext cx="5277992" cy="3057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626" y="4197927"/>
            <a:ext cx="4477600" cy="24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1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798753" cy="34241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err="1" smtClean="0"/>
              <a:t>HEMiarthroplasty</a:t>
            </a:r>
            <a:r>
              <a:rPr lang="en-US" dirty="0" smtClean="0"/>
              <a:t>/ total hip arthroplasty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608" b="50539"/>
          <a:stretch/>
        </p:blipFill>
        <p:spPr>
          <a:xfrm>
            <a:off x="7499205" y="791140"/>
            <a:ext cx="4381178" cy="3553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1078" b="50000"/>
          <a:stretch/>
        </p:blipFill>
        <p:spPr>
          <a:xfrm>
            <a:off x="1966480" y="3521219"/>
            <a:ext cx="3873211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68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7364" y="2628900"/>
            <a:ext cx="48213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Osteonecrosis</a:t>
            </a:r>
            <a:r>
              <a:rPr lang="en-US" dirty="0" smtClean="0"/>
              <a:t> </a:t>
            </a:r>
          </a:p>
          <a:p>
            <a:r>
              <a:rPr lang="en-US" dirty="0"/>
              <a:t>I</a:t>
            </a:r>
            <a:r>
              <a:rPr lang="en-US" dirty="0" smtClean="0"/>
              <a:t>ncidence of 10-45%</a:t>
            </a:r>
          </a:p>
          <a:p>
            <a:r>
              <a:rPr lang="en-US" dirty="0"/>
              <a:t>I</a:t>
            </a:r>
            <a:r>
              <a:rPr lang="en-US" dirty="0" smtClean="0"/>
              <a:t>ncreased risk with increase initial displacement</a:t>
            </a:r>
          </a:p>
          <a:p>
            <a:r>
              <a:rPr lang="en-US" dirty="0" smtClean="0"/>
              <a:t>AVN can still develop in nondisplaced injuries and </a:t>
            </a:r>
            <a:r>
              <a:rPr lang="en-US" dirty="0" err="1" smtClean="0"/>
              <a:t>nonanatomical</a:t>
            </a:r>
            <a:r>
              <a:rPr lang="en-US" dirty="0" smtClean="0"/>
              <a:t> reduction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/>
              <a:t>Nonunion</a:t>
            </a:r>
          </a:p>
          <a:p>
            <a:r>
              <a:rPr lang="en-US" dirty="0"/>
              <a:t>I</a:t>
            </a:r>
            <a:r>
              <a:rPr lang="en-US" dirty="0" smtClean="0"/>
              <a:t>ncidence of 5 to 30%</a:t>
            </a:r>
          </a:p>
          <a:p>
            <a:r>
              <a:rPr lang="en-US" dirty="0"/>
              <a:t>I</a:t>
            </a:r>
            <a:r>
              <a:rPr lang="en-US" dirty="0" smtClean="0"/>
              <a:t>ncreased incidence in displaced fractures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09" y="618517"/>
            <a:ext cx="4496810" cy="3619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314" y="3644137"/>
            <a:ext cx="2438534" cy="32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21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Intertrochanteric fracture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94676" y="4697451"/>
            <a:ext cx="2771775" cy="190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527" y="2311856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Osteology</a:t>
            </a:r>
          </a:p>
          <a:p>
            <a:r>
              <a:rPr lang="en-US" dirty="0"/>
              <a:t>I</a:t>
            </a:r>
            <a:r>
              <a:rPr lang="en-US" dirty="0" smtClean="0"/>
              <a:t>ntertrochanteric area exists between greater and lesser trochanters </a:t>
            </a:r>
          </a:p>
          <a:p>
            <a:r>
              <a:rPr lang="en-US" dirty="0" smtClean="0"/>
              <a:t>made of dense trabecular bone</a:t>
            </a:r>
          </a:p>
          <a:p>
            <a:r>
              <a:rPr lang="en-US" b="1" dirty="0" smtClean="0"/>
              <a:t>calcar </a:t>
            </a:r>
            <a:r>
              <a:rPr lang="en-US" b="1" dirty="0" err="1" smtClean="0"/>
              <a:t>femorale</a:t>
            </a:r>
            <a:endParaRPr lang="en-US" b="1" dirty="0" smtClean="0"/>
          </a:p>
          <a:p>
            <a:r>
              <a:rPr lang="en-US" dirty="0" smtClean="0"/>
              <a:t>vertical wall of dense bone that extends from posteromedial aspect of femoral shaft to posterior portion of femoral neck </a:t>
            </a:r>
          </a:p>
          <a:p>
            <a:r>
              <a:rPr lang="en-US" dirty="0" smtClean="0"/>
              <a:t>helps determine stable versus unstable fracture patterns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186" y="4435514"/>
            <a:ext cx="2324100" cy="2428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517" y="1194521"/>
            <a:ext cx="31051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0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867308" y="797936"/>
            <a:ext cx="2943646" cy="2870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1155" y="1928797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Pathophysiology</a:t>
            </a:r>
          </a:p>
          <a:p>
            <a:r>
              <a:rPr lang="en-US" dirty="0" smtClean="0"/>
              <a:t>mechanism</a:t>
            </a:r>
          </a:p>
          <a:p>
            <a:r>
              <a:rPr lang="en-US" b="1" dirty="0" smtClean="0"/>
              <a:t>elderly</a:t>
            </a:r>
          </a:p>
          <a:p>
            <a:r>
              <a:rPr lang="en-US" dirty="0" smtClean="0"/>
              <a:t>low energy falls in osteoporotic patients</a:t>
            </a:r>
          </a:p>
          <a:p>
            <a:r>
              <a:rPr lang="en-US" b="1" dirty="0" smtClean="0"/>
              <a:t>young</a:t>
            </a:r>
          </a:p>
          <a:p>
            <a:r>
              <a:rPr lang="en-US" dirty="0" smtClean="0"/>
              <a:t>high energy trauma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b="1" dirty="0"/>
              <a:t>Physical </a:t>
            </a:r>
            <a:r>
              <a:rPr lang="en-US" sz="2400" b="1" dirty="0" smtClean="0"/>
              <a:t>Exam</a:t>
            </a:r>
          </a:p>
          <a:p>
            <a:r>
              <a:rPr lang="en-US" dirty="0" smtClean="0"/>
              <a:t>painful</a:t>
            </a:r>
            <a:r>
              <a:rPr lang="en-US" dirty="0"/>
              <a:t>, shortened, externally rotated lower extremity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312" y="3275128"/>
            <a:ext cx="2359170" cy="340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0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C00000"/>
                </a:solidFill>
              </a:rPr>
              <a:t>Anatomy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23"/>
          <a:stretch/>
        </p:blipFill>
        <p:spPr>
          <a:xfrm>
            <a:off x="4200110" y="1236517"/>
            <a:ext cx="4192907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15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256" y="2193195"/>
            <a:ext cx="4412672" cy="4412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93" y="2171040"/>
            <a:ext cx="4478482" cy="447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17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Ø"/>
            </a:pPr>
            <a:r>
              <a:rPr lang="en-US" dirty="0" err="1"/>
              <a:t>Nonoperative</a:t>
            </a:r>
            <a:endParaRPr lang="en-US" dirty="0"/>
          </a:p>
          <a:p>
            <a:pPr lvl="1" fontAlgn="base"/>
            <a:r>
              <a:rPr lang="en-US" b="1" dirty="0" err="1"/>
              <a:t>nonweightbearing</a:t>
            </a:r>
            <a:r>
              <a:rPr lang="en-US" b="1" dirty="0"/>
              <a:t> with </a:t>
            </a:r>
            <a:r>
              <a:rPr lang="en-US" sz="2400" b="1" dirty="0">
                <a:solidFill>
                  <a:srgbClr val="C00000"/>
                </a:solidFill>
              </a:rPr>
              <a:t>early out of bed to chair</a:t>
            </a:r>
            <a:endParaRPr lang="en-US" dirty="0">
              <a:solidFill>
                <a:srgbClr val="C00000"/>
              </a:solidFill>
            </a:endParaRPr>
          </a:p>
          <a:p>
            <a:pPr lvl="2" fontAlgn="base"/>
            <a:r>
              <a:rPr lang="en-US" dirty="0"/>
              <a:t>indications</a:t>
            </a:r>
          </a:p>
          <a:p>
            <a:pPr lvl="3" fontAlgn="base"/>
            <a:r>
              <a:rPr lang="en-US" dirty="0" err="1"/>
              <a:t>nonambulatory</a:t>
            </a:r>
            <a:r>
              <a:rPr lang="en-US" dirty="0"/>
              <a:t> patients</a:t>
            </a:r>
          </a:p>
          <a:p>
            <a:pPr lvl="3" fontAlgn="base"/>
            <a:r>
              <a:rPr lang="en-US" dirty="0"/>
              <a:t>patients at high risk for perioperative mortality</a:t>
            </a:r>
          </a:p>
          <a:p>
            <a:pPr lvl="2" fontAlgn="base"/>
            <a:r>
              <a:rPr lang="en-US" dirty="0"/>
              <a:t>outcomes</a:t>
            </a:r>
          </a:p>
          <a:p>
            <a:pPr lvl="3" fontAlgn="base"/>
            <a:r>
              <a:rPr lang="en-US" dirty="0"/>
              <a:t>high rates of pneumonia, urinary tract infections, decubiti, and </a:t>
            </a:r>
            <a:r>
              <a:rPr lang="en-US" dirty="0" smtClean="0"/>
              <a:t>DVT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84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58536" y="1995055"/>
            <a:ext cx="50811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/>
              <a:t>Operative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/>
              <a:t>S</a:t>
            </a:r>
            <a:r>
              <a:rPr lang="en-US" sz="2000" b="1" dirty="0" smtClean="0"/>
              <a:t>liding hip compression screw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18603"/>
            <a:ext cx="5806017" cy="29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97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702762" cy="34241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Intramedullary hip screw (</a:t>
            </a:r>
            <a:r>
              <a:rPr lang="en-US" b="1" dirty="0" err="1"/>
              <a:t>cephalomedullary</a:t>
            </a:r>
            <a:r>
              <a:rPr lang="en-US" b="1" dirty="0"/>
              <a:t> nail)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536" y="2552335"/>
            <a:ext cx="40100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9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6972926" cy="2184126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Arthroplasty</a:t>
            </a:r>
          </a:p>
          <a:p>
            <a:pPr marL="285750" indent="-285750"/>
            <a:r>
              <a:rPr lang="en-US" dirty="0"/>
              <a:t>severely comminuted fractures</a:t>
            </a:r>
          </a:p>
          <a:p>
            <a:pPr marL="285750" indent="-285750"/>
            <a:r>
              <a:rPr lang="en-US" dirty="0"/>
              <a:t>preexisting symptomatic degenerative arthritis</a:t>
            </a:r>
          </a:p>
          <a:p>
            <a:pPr marL="285750" indent="-285750"/>
            <a:r>
              <a:rPr lang="en-US" dirty="0"/>
              <a:t>osteoporotic bone that is unlikely to hold internal fixation</a:t>
            </a:r>
          </a:p>
          <a:p>
            <a:pPr marL="285750" indent="-285750"/>
            <a:r>
              <a:rPr lang="en-US" dirty="0"/>
              <a:t>salvage for failed internal fixation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141" y="2367093"/>
            <a:ext cx="3946418" cy="393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96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3800" b="1" dirty="0"/>
              <a:t>Prognosis</a:t>
            </a:r>
          </a:p>
          <a:p>
            <a:r>
              <a:rPr lang="en-US" sz="2500" dirty="0"/>
              <a:t>nonunion and </a:t>
            </a:r>
            <a:r>
              <a:rPr lang="en-US" sz="2500" dirty="0" err="1"/>
              <a:t>malunion</a:t>
            </a:r>
            <a:r>
              <a:rPr lang="en-US" sz="2500" dirty="0"/>
              <a:t> rates are low</a:t>
            </a:r>
          </a:p>
          <a:p>
            <a:r>
              <a:rPr lang="en-US" sz="2500" dirty="0"/>
              <a:t>20-30% mortality risk in the first year following fracture</a:t>
            </a:r>
          </a:p>
          <a:p>
            <a:pPr marL="0" indent="0">
              <a:buNone/>
            </a:pPr>
            <a:r>
              <a:rPr lang="en-US" sz="3000" b="1" dirty="0"/>
              <a:t>factors that increase mortality</a:t>
            </a:r>
          </a:p>
          <a:p>
            <a:r>
              <a:rPr lang="en-US" sz="2500" dirty="0"/>
              <a:t>male gender (25-30% mortality) vs female (20% mortality)</a:t>
            </a:r>
          </a:p>
          <a:p>
            <a:r>
              <a:rPr lang="en-US" sz="2500" dirty="0"/>
              <a:t>higher in intertrochanteric fracture (vs femoral neck fracture)</a:t>
            </a:r>
          </a:p>
          <a:p>
            <a:r>
              <a:rPr lang="en-US" sz="2500" dirty="0"/>
              <a:t>operative delay of &gt;2 days </a:t>
            </a:r>
          </a:p>
          <a:p>
            <a:r>
              <a:rPr lang="en-US" sz="2500" dirty="0"/>
              <a:t>age &gt;85 years</a:t>
            </a:r>
          </a:p>
          <a:p>
            <a:r>
              <a:rPr lang="en-US" sz="2500" dirty="0"/>
              <a:t>2 or more pre-existing medical conditions</a:t>
            </a:r>
          </a:p>
          <a:p>
            <a:r>
              <a:rPr lang="en-US" sz="2500" dirty="0"/>
              <a:t>ASA classification (ASA III and IV increases mortality) 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rgbClr val="C00000"/>
                </a:solidFill>
              </a:rPr>
              <a:t>(surgery </a:t>
            </a:r>
            <a:r>
              <a:rPr lang="en-US" sz="3000" dirty="0">
                <a:solidFill>
                  <a:srgbClr val="C00000"/>
                </a:solidFill>
              </a:rPr>
              <a:t>within 48 hours decreases 1 year </a:t>
            </a:r>
            <a:r>
              <a:rPr lang="en-US" sz="3000" dirty="0" smtClean="0">
                <a:solidFill>
                  <a:srgbClr val="C00000"/>
                </a:solidFill>
              </a:rPr>
              <a:t>mortality. early </a:t>
            </a:r>
            <a:r>
              <a:rPr lang="en-US" sz="3000" dirty="0">
                <a:solidFill>
                  <a:srgbClr val="C00000"/>
                </a:solidFill>
              </a:rPr>
              <a:t>medical optimization and co-management with medical hospitalists or geriatricians can improve outcomes </a:t>
            </a:r>
            <a:r>
              <a:rPr lang="en-US" sz="2500" dirty="0" smtClean="0"/>
              <a:t>)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954810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Femur shaft fracture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339081" cy="3424107"/>
          </a:xfrm>
        </p:spPr>
        <p:txBody>
          <a:bodyPr/>
          <a:lstStyle/>
          <a:p>
            <a:pPr fontAlgn="base"/>
            <a:r>
              <a:rPr lang="en-US" dirty="0"/>
              <a:t>high-energy</a:t>
            </a:r>
          </a:p>
          <a:p>
            <a:pPr lvl="1" fontAlgn="base"/>
            <a:r>
              <a:rPr lang="en-US" dirty="0"/>
              <a:t>most common in younger population</a:t>
            </a:r>
          </a:p>
          <a:p>
            <a:pPr lvl="1" fontAlgn="base"/>
            <a:r>
              <a:rPr lang="en-US" dirty="0"/>
              <a:t>often a result of high-speed motor vehicle accidents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610" y="831273"/>
            <a:ext cx="1992976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40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Femur shaft fracture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72391" y="221469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</a:t>
            </a:r>
            <a:r>
              <a:rPr lang="en-US" b="1" dirty="0" smtClean="0"/>
              <a:t>ransverse</a:t>
            </a:r>
            <a:r>
              <a:rPr lang="en-US" dirty="0" smtClean="0"/>
              <a:t> </a:t>
            </a:r>
          </a:p>
          <a:p>
            <a:r>
              <a:rPr lang="en-US" dirty="0" smtClean="0"/>
              <a:t>pure bending moment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S</a:t>
            </a:r>
            <a:r>
              <a:rPr lang="en-US" b="1" dirty="0" smtClean="0"/>
              <a:t>piral</a:t>
            </a:r>
            <a:r>
              <a:rPr lang="en-US" dirty="0" smtClean="0"/>
              <a:t> </a:t>
            </a:r>
          </a:p>
          <a:p>
            <a:r>
              <a:rPr lang="en-US" dirty="0" smtClean="0"/>
              <a:t>rotational moment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O</a:t>
            </a:r>
            <a:r>
              <a:rPr lang="en-US" b="1" dirty="0" smtClean="0"/>
              <a:t>blique</a:t>
            </a:r>
          </a:p>
          <a:p>
            <a:r>
              <a:rPr lang="en-US" dirty="0" smtClean="0"/>
              <a:t>uneven bending moment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S</a:t>
            </a:r>
            <a:r>
              <a:rPr lang="en-US" b="1" dirty="0" smtClean="0"/>
              <a:t>egmental</a:t>
            </a:r>
            <a:r>
              <a:rPr lang="en-US" dirty="0" smtClean="0"/>
              <a:t> </a:t>
            </a:r>
          </a:p>
          <a:p>
            <a:r>
              <a:rPr lang="en-US" dirty="0" smtClean="0"/>
              <a:t>4-point bending moment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C</a:t>
            </a:r>
            <a:r>
              <a:rPr lang="en-US" b="1" dirty="0" smtClean="0"/>
              <a:t>omminuted</a:t>
            </a:r>
          </a:p>
          <a:p>
            <a:r>
              <a:rPr lang="en-US" dirty="0" smtClean="0"/>
              <a:t>high-speed crush or torsion mechanism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232" y="758536"/>
            <a:ext cx="2284190" cy="2887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684" y="3715999"/>
            <a:ext cx="2560187" cy="2560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542" y="767384"/>
            <a:ext cx="2393265" cy="2869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078" y="3785872"/>
            <a:ext cx="2256093" cy="3072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126" y="3255202"/>
            <a:ext cx="1827934" cy="34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8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Femur shaft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216862" cy="34241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Hip </a:t>
            </a:r>
            <a:r>
              <a:rPr lang="en-US" dirty="0" err="1" smtClean="0"/>
              <a:t>spica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sz="1400" dirty="0" smtClean="0"/>
              <a:t>(typically </a:t>
            </a:r>
            <a:r>
              <a:rPr lang="en-US" sz="1400" dirty="0"/>
              <a:t>used in pediatric patients &lt;5 years of age with length stable </a:t>
            </a:r>
            <a:r>
              <a:rPr lang="en-US" sz="1400" dirty="0" smtClean="0"/>
              <a:t>fractures)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Skeletal traction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External fixation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798" y="744248"/>
            <a:ext cx="3055254" cy="2300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471" y="2791271"/>
            <a:ext cx="3479223" cy="2575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370" y="3964245"/>
            <a:ext cx="3068565" cy="2805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16" y="4597111"/>
            <a:ext cx="4005331" cy="226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32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Femur shaft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336108" cy="34241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ORIF (plate)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Nail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850" y="618517"/>
            <a:ext cx="3366368" cy="3700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0493"/>
          <a:stretch/>
        </p:blipFill>
        <p:spPr>
          <a:xfrm>
            <a:off x="4249882" y="2636259"/>
            <a:ext cx="4343400" cy="38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21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C00000"/>
                </a:solidFill>
              </a:rPr>
              <a:t>Hip dislocation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414290" cy="4054490"/>
          </a:xfrm>
        </p:spPr>
        <p:txBody>
          <a:bodyPr>
            <a:normAutofit/>
          </a:bodyPr>
          <a:lstStyle/>
          <a:p>
            <a:pPr fontAlgn="base"/>
            <a:r>
              <a:rPr lang="en-US" dirty="0" smtClean="0"/>
              <a:t>Hip </a:t>
            </a:r>
            <a:r>
              <a:rPr lang="en-US" dirty="0"/>
              <a:t>joint inherently stable due to</a:t>
            </a:r>
          </a:p>
          <a:p>
            <a:pPr lvl="1" fontAlgn="base"/>
            <a:r>
              <a:rPr lang="en-US" dirty="0"/>
              <a:t>bony anatomy</a:t>
            </a:r>
          </a:p>
          <a:p>
            <a:pPr lvl="1" fontAlgn="base"/>
            <a:r>
              <a:rPr lang="en-US" dirty="0"/>
              <a:t>soft tissue constraints including</a:t>
            </a:r>
          </a:p>
          <a:p>
            <a:pPr lvl="2" fontAlgn="base"/>
            <a:r>
              <a:rPr lang="en-US" dirty="0"/>
              <a:t>labrum</a:t>
            </a:r>
          </a:p>
          <a:p>
            <a:pPr lvl="2" fontAlgn="base"/>
            <a:r>
              <a:rPr lang="en-US" dirty="0"/>
              <a:t>capsule </a:t>
            </a:r>
          </a:p>
          <a:p>
            <a:pPr lvl="2" fontAlgn="base"/>
            <a:r>
              <a:rPr lang="en-US" dirty="0"/>
              <a:t>ligamentum </a:t>
            </a:r>
            <a:r>
              <a:rPr lang="en-US" dirty="0" err="1"/>
              <a:t>teres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246" y="2067731"/>
            <a:ext cx="4607371" cy="40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8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Femur shaft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Heterotopic </a:t>
            </a:r>
            <a:r>
              <a:rPr lang="en-US" dirty="0" smtClean="0"/>
              <a:t>ossification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Femoral artery or nerve </a:t>
            </a:r>
            <a:r>
              <a:rPr lang="en-US" dirty="0" smtClean="0"/>
              <a:t>injury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Malunion</a:t>
            </a:r>
            <a:r>
              <a:rPr lang="en-US" dirty="0"/>
              <a:t> and rotational </a:t>
            </a:r>
            <a:r>
              <a:rPr lang="en-US" dirty="0" smtClean="0"/>
              <a:t>malalignment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Delayed </a:t>
            </a:r>
            <a:r>
              <a:rPr lang="en-US" dirty="0" smtClean="0"/>
              <a:t>union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Nonunion.</a:t>
            </a:r>
          </a:p>
          <a:p>
            <a:pPr marL="0" indent="0">
              <a:buNone/>
            </a:pPr>
            <a:r>
              <a:rPr lang="en-US" sz="1400" dirty="0" smtClean="0"/>
              <a:t>(</a:t>
            </a:r>
            <a:r>
              <a:rPr lang="en-US" sz="1400" dirty="0"/>
              <a:t>incomplete healing within 9 months of injury or no evidence of healing on successive radiographs over 3 </a:t>
            </a:r>
            <a:r>
              <a:rPr lang="en-US" sz="1400" dirty="0" smtClean="0"/>
              <a:t>months)</a:t>
            </a:r>
            <a:endParaRPr lang="en-US" sz="1400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85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Distal femur fracture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85690" cy="3424107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traumatic injuries involving the region extending from the distal metaphyseal-</a:t>
            </a:r>
            <a:r>
              <a:rPr lang="en-US" sz="1800" dirty="0" err="1"/>
              <a:t>diaphyseal</a:t>
            </a:r>
            <a:r>
              <a:rPr lang="en-US" sz="1800" dirty="0"/>
              <a:t> junction to the articular surface of the femoral </a:t>
            </a:r>
            <a:r>
              <a:rPr lang="en-US" sz="1800" dirty="0" smtClean="0"/>
              <a:t>condyles</a:t>
            </a:r>
            <a:endParaRPr lang="en-US" sz="1800" dirty="0"/>
          </a:p>
          <a:p>
            <a:pPr fontAlgn="base"/>
            <a:r>
              <a:rPr lang="en-US" dirty="0" smtClean="0"/>
              <a:t>Pathophysiology</a:t>
            </a:r>
            <a:endParaRPr lang="en-US" dirty="0"/>
          </a:p>
          <a:p>
            <a:pPr lvl="1" fontAlgn="base"/>
            <a:r>
              <a:rPr lang="en-US" dirty="0"/>
              <a:t>young patients</a:t>
            </a:r>
          </a:p>
          <a:p>
            <a:pPr lvl="2" fontAlgn="base"/>
            <a:r>
              <a:rPr lang="en-US" dirty="0"/>
              <a:t>high energy with significant displacement</a:t>
            </a:r>
          </a:p>
          <a:p>
            <a:pPr lvl="1" fontAlgn="base"/>
            <a:r>
              <a:rPr lang="en-US" dirty="0"/>
              <a:t>older patients</a:t>
            </a:r>
          </a:p>
          <a:p>
            <a:pPr lvl="2" fontAlgn="base"/>
            <a:r>
              <a:rPr lang="en-US" dirty="0"/>
              <a:t>low energy, often fall from standing, in osteoporotic bone, usually with lesser degree of displacement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3810"/>
          <a:stretch/>
        </p:blipFill>
        <p:spPr>
          <a:xfrm>
            <a:off x="7769892" y="2214694"/>
            <a:ext cx="3944132" cy="347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8490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Distal femur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09865" y="1764419"/>
            <a:ext cx="5611717" cy="3424107"/>
          </a:xfrm>
        </p:spPr>
        <p:txBody>
          <a:bodyPr>
            <a:normAutofit fontScale="55000" lnSpcReduction="20000"/>
          </a:bodyPr>
          <a:lstStyle/>
          <a:p>
            <a:pPr fontAlgn="base"/>
            <a:r>
              <a:rPr lang="en-US" b="1" dirty="0"/>
              <a:t>History</a:t>
            </a:r>
          </a:p>
          <a:p>
            <a:pPr lvl="1" fontAlgn="base"/>
            <a:r>
              <a:rPr lang="en-US" sz="1900" dirty="0"/>
              <a:t>patients commonly present after fall or traumatic event</a:t>
            </a:r>
          </a:p>
          <a:p>
            <a:pPr fontAlgn="base"/>
            <a:r>
              <a:rPr lang="en-US" b="1" dirty="0"/>
              <a:t>Symptoms</a:t>
            </a:r>
          </a:p>
          <a:p>
            <a:pPr lvl="1" fontAlgn="base"/>
            <a:r>
              <a:rPr lang="en-US" dirty="0"/>
              <a:t>common symptoms</a:t>
            </a:r>
          </a:p>
          <a:p>
            <a:pPr lvl="2" fontAlgn="base"/>
            <a:r>
              <a:rPr lang="en-US" sz="1800" dirty="0"/>
              <a:t>pain of distal femur that is made worse with knee movement</a:t>
            </a:r>
          </a:p>
          <a:p>
            <a:pPr lvl="2" fontAlgn="base"/>
            <a:r>
              <a:rPr lang="en-US" sz="1800" dirty="0"/>
              <a:t>inability to weight-bear</a:t>
            </a:r>
          </a:p>
          <a:p>
            <a:pPr fontAlgn="base"/>
            <a:r>
              <a:rPr lang="en-US" b="1" dirty="0"/>
              <a:t>Physical exam</a:t>
            </a:r>
          </a:p>
          <a:p>
            <a:pPr lvl="1" fontAlgn="base"/>
            <a:r>
              <a:rPr lang="en-US" dirty="0"/>
              <a:t>inspection</a:t>
            </a:r>
          </a:p>
          <a:p>
            <a:pPr lvl="2" fontAlgn="base"/>
            <a:r>
              <a:rPr lang="en-US" sz="1800" dirty="0"/>
              <a:t>tenderness, swelling, ecchymosis of the distal thigh and knee</a:t>
            </a:r>
          </a:p>
          <a:p>
            <a:pPr lvl="2" fontAlgn="base"/>
            <a:r>
              <a:rPr lang="en-US" sz="1800" dirty="0" err="1"/>
              <a:t>varus</a:t>
            </a:r>
            <a:r>
              <a:rPr lang="en-US" sz="1800" dirty="0"/>
              <a:t> or valgus deformity</a:t>
            </a:r>
          </a:p>
          <a:p>
            <a:pPr lvl="2" fontAlgn="base"/>
            <a:r>
              <a:rPr lang="en-US" sz="1800" dirty="0"/>
              <a:t>knee effusion may be present with intraarticular involvement</a:t>
            </a:r>
          </a:p>
          <a:p>
            <a:pPr lvl="2" fontAlgn="base"/>
            <a:r>
              <a:rPr lang="en-US" sz="1800" dirty="0"/>
              <a:t>evaluate for wounds concerning for an open fracture</a:t>
            </a:r>
          </a:p>
          <a:p>
            <a:pPr lvl="3" fontAlgn="base"/>
            <a:r>
              <a:rPr lang="en-US" sz="1600" dirty="0"/>
              <a:t>5-10% of supracondylar fractures</a:t>
            </a:r>
          </a:p>
          <a:p>
            <a:pPr lvl="1" fontAlgn="base"/>
            <a:r>
              <a:rPr lang="en-US" dirty="0">
                <a:solidFill>
                  <a:srgbClr val="FF0000"/>
                </a:solidFill>
              </a:rPr>
              <a:t>neurovascular exam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840" y="618517"/>
            <a:ext cx="2557251" cy="3881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861" y="4135582"/>
            <a:ext cx="3806185" cy="253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0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Distal femur fracture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6464" y="2382165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/>
              <a:t>Nonoperative</a:t>
            </a:r>
            <a:endParaRPr lang="en-US" sz="24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hinged knee brace</a:t>
            </a:r>
          </a:p>
          <a:p>
            <a:r>
              <a:rPr lang="en-US" dirty="0"/>
              <a:t>I</a:t>
            </a:r>
            <a:r>
              <a:rPr lang="en-US" dirty="0" smtClean="0"/>
              <a:t>ndications (rare)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stable, nondisplaced fractures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nonambulatory</a:t>
            </a:r>
            <a:r>
              <a:rPr lang="en-US" dirty="0" smtClean="0"/>
              <a:t>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patient with significant comorbidities presenting an unacceptably high degree of surgical/anesthetic risk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238" y="2350143"/>
            <a:ext cx="1947862" cy="38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19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Distal femur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881881" cy="3424107"/>
          </a:xfrm>
        </p:spPr>
        <p:txBody>
          <a:bodyPr/>
          <a:lstStyle/>
          <a:p>
            <a:r>
              <a:rPr lang="en-US" b="1" dirty="0"/>
              <a:t>open reduction internal fixation (ORIF)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46" t="5799" b="3731"/>
          <a:stretch/>
        </p:blipFill>
        <p:spPr>
          <a:xfrm>
            <a:off x="6453443" y="1830231"/>
            <a:ext cx="5459734" cy="37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30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Distal femur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977871" cy="3424107"/>
          </a:xfrm>
        </p:spPr>
        <p:txBody>
          <a:bodyPr/>
          <a:lstStyle/>
          <a:p>
            <a:r>
              <a:rPr lang="en-US" b="1" dirty="0"/>
              <a:t>retrograde intramedullary nail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664" y="3416059"/>
            <a:ext cx="7896657" cy="23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3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Distal femur </a:t>
            </a:r>
            <a:r>
              <a:rPr lang="en-US" dirty="0" smtClean="0">
                <a:solidFill>
                  <a:srgbClr val="FF0000"/>
                </a:solidFill>
              </a:rPr>
              <a:t>fracture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400" b="1" dirty="0" smtClean="0"/>
              <a:t>Complications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Knee </a:t>
            </a:r>
            <a:r>
              <a:rPr lang="en-US" dirty="0" smtClean="0"/>
              <a:t>pain/stiffness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/>
              <a:t>Malunions</a:t>
            </a: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/>
              <a:t>Nonunions</a:t>
            </a: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549" y="2214694"/>
            <a:ext cx="4867697" cy="391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0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16731" y="1506582"/>
            <a:ext cx="52251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A64646"/>
                </a:solidFill>
                <a:latin typeface="Castellar" panose="020A0402060406010301" pitchFamily="18" charset="0"/>
              </a:rPr>
              <a:t>Thank you</a:t>
            </a:r>
            <a:endParaRPr lang="en-US" sz="8800" dirty="0"/>
          </a:p>
        </p:txBody>
      </p:sp>
      <p:sp>
        <p:nvSpPr>
          <p:cNvPr id="6" name="Rectangle 5"/>
          <p:cNvSpPr/>
          <p:nvPr/>
        </p:nvSpPr>
        <p:spPr>
          <a:xfrm>
            <a:off x="1886464" y="5412430"/>
            <a:ext cx="41271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be safe</a:t>
            </a:r>
            <a:br>
              <a:rPr lang="en-US" sz="4000" dirty="0">
                <a:latin typeface="Algerian" panose="04020705040A02060702" pitchFamily="82" charset="0"/>
              </a:rPr>
            </a:br>
            <a:r>
              <a:rPr lang="en-US" sz="4000" dirty="0">
                <a:latin typeface="Algerian" panose="04020705040A02060702" pitchFamily="82" charset="0"/>
              </a:rPr>
              <a:t># </a:t>
            </a:r>
            <a:r>
              <a:rPr lang="en-US" sz="4000" dirty="0" err="1">
                <a:latin typeface="Algerian" panose="04020705040A02060702" pitchFamily="82" charset="0"/>
              </a:rPr>
              <a:t>stay_home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1508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Hip dislocation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37956"/>
            <a:ext cx="5040217" cy="2483426"/>
          </a:xfrm>
        </p:spPr>
        <p:txBody>
          <a:bodyPr/>
          <a:lstStyle/>
          <a:p>
            <a:pPr fontAlgn="base"/>
            <a:r>
              <a:rPr lang="en-US" b="1" dirty="0"/>
              <a:t>Epidemiology</a:t>
            </a:r>
          </a:p>
          <a:p>
            <a:pPr lvl="1" fontAlgn="base"/>
            <a:r>
              <a:rPr lang="en-US" dirty="0"/>
              <a:t>rare, but high incidence of associated injuries </a:t>
            </a:r>
          </a:p>
          <a:p>
            <a:pPr lvl="1" fontAlgn="base"/>
            <a:r>
              <a:rPr lang="en-US" dirty="0"/>
              <a:t>mechanism is usually young patients with high energy trauma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593" y="618517"/>
            <a:ext cx="4075833" cy="352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3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Hip dislocation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842790" cy="2090609"/>
          </a:xfrm>
        </p:spPr>
        <p:txBody>
          <a:bodyPr>
            <a:normAutofit/>
          </a:bodyPr>
          <a:lstStyle/>
          <a:p>
            <a:r>
              <a:rPr lang="en-US" b="1" dirty="0" smtClean="0"/>
              <a:t>Presentation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en-US" sz="1800" cap="non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dislocation (90%) 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alt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ip </a:t>
            </a:r>
            <a:r>
              <a:rPr lang="en-US" alt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and leg in slight flexion, adduction, and internal </a:t>
            </a:r>
            <a:r>
              <a:rPr lang="en-US" alt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rotation   </a:t>
            </a:r>
            <a:r>
              <a:rPr lang="en-US" alt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10-20</a:t>
            </a:r>
            <a:r>
              <a:rPr lang="en-US" alt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% sciatic nerve </a:t>
            </a:r>
            <a:r>
              <a:rPr lang="en-US" alt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injury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800" cap="none" dirty="0">
              <a:solidFill>
                <a:srgbClr val="222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 descr="https://www.orthobullets.com/images/question.jpg">
            <a:hlinkClick r:id="rId2" tooltip="ques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481013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821" y="3996756"/>
            <a:ext cx="3187064" cy="2276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369" y="4125192"/>
            <a:ext cx="3344090" cy="2400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3946" r="52276"/>
          <a:stretch/>
        </p:blipFill>
        <p:spPr>
          <a:xfrm>
            <a:off x="6391278" y="924791"/>
            <a:ext cx="2420213" cy="29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0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Hip dislocation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907608" cy="3424107"/>
          </a:xfrm>
        </p:spPr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en-US" sz="1800" cap="non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dislocation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Hip and leg in extension, abduction, and external rotation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962" t="14848" r="4041" b="4243"/>
          <a:stretch/>
        </p:blipFill>
        <p:spPr>
          <a:xfrm>
            <a:off x="8710149" y="935181"/>
            <a:ext cx="2387341" cy="2992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19" y="4079145"/>
            <a:ext cx="3672541" cy="2550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64226" y="3699514"/>
            <a:ext cx="4409265" cy="14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3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Hip dislocation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Complication</a:t>
            </a:r>
          </a:p>
          <a:p>
            <a:pPr fontAlgn="base"/>
            <a:r>
              <a:rPr lang="en-US" sz="1800" dirty="0"/>
              <a:t>Post-traumatic arthritis </a:t>
            </a:r>
          </a:p>
          <a:p>
            <a:pPr fontAlgn="base"/>
            <a:r>
              <a:rPr lang="en-US" sz="1800" dirty="0"/>
              <a:t>Femoral head </a:t>
            </a:r>
            <a:r>
              <a:rPr lang="en-US" sz="1800" dirty="0" smtClean="0"/>
              <a:t>osteonecrosis</a:t>
            </a:r>
            <a:endParaRPr lang="en-US" sz="1800" dirty="0"/>
          </a:p>
          <a:p>
            <a:pPr fontAlgn="base"/>
            <a:r>
              <a:rPr lang="en-US" sz="1800" dirty="0"/>
              <a:t>Sciatic nerve </a:t>
            </a:r>
            <a:r>
              <a:rPr lang="en-US" sz="1800" dirty="0" smtClean="0"/>
              <a:t>injury</a:t>
            </a:r>
            <a:endParaRPr lang="en-US" sz="1800" dirty="0"/>
          </a:p>
          <a:p>
            <a:pPr fontAlgn="base"/>
            <a:r>
              <a:rPr lang="en-US" sz="1800" dirty="0"/>
              <a:t>Recurrent dislocations</a:t>
            </a:r>
          </a:p>
          <a:p>
            <a:pPr marL="457200" lvl="1" indent="0" fontAlgn="base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358" y="1205345"/>
            <a:ext cx="3961990" cy="3257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9128"/>
          <a:stretch/>
        </p:blipFill>
        <p:spPr>
          <a:xfrm>
            <a:off x="4752486" y="2834249"/>
            <a:ext cx="2964872" cy="393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4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002" y="171708"/>
            <a:ext cx="10364451" cy="159617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Femur Neck fracture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54002" y="1767886"/>
            <a:ext cx="5268816" cy="40233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Anatomy And blood supply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1900" dirty="0"/>
              <a:t>major contributor is medial femoral circumflex (lateral epiphyseal artery)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1900" dirty="0"/>
              <a:t>some contribution to anterior and inferior head from lateral femoral circumflex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1900" dirty="0"/>
              <a:t>some contribution from inferior gluteal artery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1900" dirty="0"/>
              <a:t>small and insignificant supply from artery of ligamentum </a:t>
            </a:r>
            <a:r>
              <a:rPr lang="en-US" sz="1900" dirty="0" err="1"/>
              <a:t>teres</a:t>
            </a:r>
            <a:endParaRPr lang="en-US" sz="1900" dirty="0"/>
          </a:p>
          <a:p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172663"/>
            <a:ext cx="5218628" cy="2554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3731"/>
          <a:stretch/>
        </p:blipFill>
        <p:spPr>
          <a:xfrm>
            <a:off x="6287599" y="969796"/>
            <a:ext cx="5270553" cy="304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5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442990" cy="3424107"/>
          </a:xfrm>
        </p:spPr>
        <p:txBody>
          <a:bodyPr>
            <a:normAutofit fontScale="92500"/>
          </a:bodyPr>
          <a:lstStyle/>
          <a:p>
            <a:pPr fontAlgn="base"/>
            <a:r>
              <a:rPr lang="en-US" sz="2200" b="1" dirty="0"/>
              <a:t>Mechanism</a:t>
            </a:r>
          </a:p>
          <a:p>
            <a:pPr lvl="1" fontAlgn="base"/>
            <a:r>
              <a:rPr lang="en-US" dirty="0"/>
              <a:t>high energy in young patients</a:t>
            </a:r>
          </a:p>
          <a:p>
            <a:pPr lvl="1" fontAlgn="base"/>
            <a:r>
              <a:rPr lang="en-US" dirty="0"/>
              <a:t>low energy falls in older </a:t>
            </a:r>
            <a:r>
              <a:rPr lang="en-US" dirty="0" smtClean="0"/>
              <a:t>patients. (</a:t>
            </a:r>
            <a:r>
              <a:rPr lang="en-US" dirty="0" err="1" smtClean="0"/>
              <a:t>Inssufficieny</a:t>
            </a:r>
            <a:r>
              <a:rPr lang="en-US" dirty="0" smtClean="0"/>
              <a:t> fracture)</a:t>
            </a:r>
            <a:endParaRPr lang="en-US" dirty="0"/>
          </a:p>
          <a:p>
            <a:pPr fontAlgn="base"/>
            <a:r>
              <a:rPr lang="en-US" sz="2200" dirty="0"/>
              <a:t>Pathophysiology</a:t>
            </a:r>
          </a:p>
          <a:p>
            <a:pPr lvl="1" fontAlgn="base"/>
            <a:r>
              <a:rPr lang="en-US" dirty="0"/>
              <a:t>healing potential</a:t>
            </a:r>
          </a:p>
          <a:p>
            <a:pPr lvl="2" fontAlgn="base"/>
            <a:r>
              <a:rPr lang="en-US" dirty="0"/>
              <a:t>femoral neck is </a:t>
            </a:r>
            <a:r>
              <a:rPr lang="en-US" dirty="0" err="1"/>
              <a:t>intracapsular</a:t>
            </a:r>
            <a:r>
              <a:rPr lang="en-US" dirty="0"/>
              <a:t>, bathed in synovial fluid</a:t>
            </a:r>
          </a:p>
          <a:p>
            <a:pPr lvl="2" fontAlgn="base"/>
            <a:r>
              <a:rPr lang="en-US" dirty="0"/>
              <a:t>lacks periosteal layer</a:t>
            </a:r>
          </a:p>
          <a:p>
            <a:pPr lvl="2" fontAlgn="base"/>
            <a:r>
              <a:rPr lang="en-US" dirty="0"/>
              <a:t>callus formation limited, which affects healing</a:t>
            </a:r>
          </a:p>
          <a:p>
            <a:endParaRPr lang="en-US" dirty="0"/>
          </a:p>
        </p:txBody>
      </p:sp>
      <p:sp>
        <p:nvSpPr>
          <p:cNvPr id="7" name="AutoShape 2" descr="Fall fall _ hip fracture - Stock Illustration [22944308] - PIXTA"/>
          <p:cNvSpPr>
            <a:spLocks noChangeAspect="1" noChangeArrowheads="1"/>
          </p:cNvSpPr>
          <p:nvPr/>
        </p:nvSpPr>
        <p:spPr bwMode="auto">
          <a:xfrm>
            <a:off x="8551430" y="2367092"/>
            <a:ext cx="13537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566"/>
          <a:stretch/>
        </p:blipFill>
        <p:spPr>
          <a:xfrm>
            <a:off x="7827385" y="984539"/>
            <a:ext cx="3540269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3777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17249</TotalTime>
  <Words>793</Words>
  <Application>Microsoft Office PowerPoint</Application>
  <PresentationFormat>Widescreen</PresentationFormat>
  <Paragraphs>219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Algerian</vt:lpstr>
      <vt:lpstr>Arial</vt:lpstr>
      <vt:lpstr>Castellar</vt:lpstr>
      <vt:lpstr>Tw Cen MT</vt:lpstr>
      <vt:lpstr>Wingdings</vt:lpstr>
      <vt:lpstr>Droplet</vt:lpstr>
      <vt:lpstr>Lower limb fractures (femur fractures)</vt:lpstr>
      <vt:lpstr>Anatomy</vt:lpstr>
      <vt:lpstr>Hip dislocation</vt:lpstr>
      <vt:lpstr>Hip dislocation</vt:lpstr>
      <vt:lpstr>Hip dislocation</vt:lpstr>
      <vt:lpstr>Hip dislocation</vt:lpstr>
      <vt:lpstr>Hip dislocation</vt:lpstr>
      <vt:lpstr>Femur Neck fracture</vt:lpstr>
      <vt:lpstr>Femur Neck fracture</vt:lpstr>
      <vt:lpstr>Femur Neck fracture</vt:lpstr>
      <vt:lpstr>Femur Neck fracture</vt:lpstr>
      <vt:lpstr>Femur Neck fracture</vt:lpstr>
      <vt:lpstr>Femur Neck fracture</vt:lpstr>
      <vt:lpstr>Femur Neck fracture </vt:lpstr>
      <vt:lpstr>Femur Neck fracture Treatment</vt:lpstr>
      <vt:lpstr>Femur Neck fracture</vt:lpstr>
      <vt:lpstr>Femur Neck fracture</vt:lpstr>
      <vt:lpstr>Intertrochanteric fracture</vt:lpstr>
      <vt:lpstr>Intertrochanteric fracture</vt:lpstr>
      <vt:lpstr>Intertrochanteric fracture</vt:lpstr>
      <vt:lpstr>Intertrochanteric fracture</vt:lpstr>
      <vt:lpstr>Intertrochanteric fracture</vt:lpstr>
      <vt:lpstr>Intertrochanteric fracture</vt:lpstr>
      <vt:lpstr>Intertrochanteric fracture</vt:lpstr>
      <vt:lpstr>Intertrochanteric fracture</vt:lpstr>
      <vt:lpstr>Femur shaft fracture</vt:lpstr>
      <vt:lpstr>Femur shaft fracture</vt:lpstr>
      <vt:lpstr>Femur shaft fracture</vt:lpstr>
      <vt:lpstr>Femur shaft fracture</vt:lpstr>
      <vt:lpstr>Femur shaft fracture</vt:lpstr>
      <vt:lpstr>Distal femur fracture</vt:lpstr>
      <vt:lpstr>Distal femur fracture</vt:lpstr>
      <vt:lpstr>Distal femur fracture</vt:lpstr>
      <vt:lpstr>Distal femur fracture</vt:lpstr>
      <vt:lpstr>Distal femur fracture</vt:lpstr>
      <vt:lpstr>Distal femur fracture Complications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41</cp:revision>
  <dcterms:created xsi:type="dcterms:W3CDTF">2020-09-19T07:33:08Z</dcterms:created>
  <dcterms:modified xsi:type="dcterms:W3CDTF">2021-01-14T07:59:48Z</dcterms:modified>
</cp:coreProperties>
</file>