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69" r:id="rId3"/>
    <p:sldId id="377" r:id="rId4"/>
    <p:sldId id="378" r:id="rId5"/>
    <p:sldId id="411" r:id="rId6"/>
    <p:sldId id="409" r:id="rId7"/>
    <p:sldId id="267" r:id="rId8"/>
    <p:sldId id="477" r:id="rId9"/>
    <p:sldId id="266" r:id="rId10"/>
    <p:sldId id="272" r:id="rId11"/>
    <p:sldId id="281" r:id="rId12"/>
    <p:sldId id="287" r:id="rId13"/>
    <p:sldId id="293" r:id="rId14"/>
    <p:sldId id="292" r:id="rId15"/>
    <p:sldId id="509" r:id="rId16"/>
    <p:sldId id="483" r:id="rId17"/>
    <p:sldId id="489" r:id="rId18"/>
    <p:sldId id="490" r:id="rId19"/>
    <p:sldId id="491" r:id="rId20"/>
    <p:sldId id="492" r:id="rId21"/>
    <p:sldId id="493" r:id="rId22"/>
    <p:sldId id="494" r:id="rId23"/>
    <p:sldId id="502" r:id="rId24"/>
    <p:sldId id="503" r:id="rId25"/>
    <p:sldId id="504" r:id="rId26"/>
    <p:sldId id="505" r:id="rId27"/>
    <p:sldId id="506" r:id="rId28"/>
    <p:sldId id="5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83610" autoAdjust="0"/>
  </p:normalViewPr>
  <p:slideViewPr>
    <p:cSldViewPr snapToGrid="0">
      <p:cViewPr varScale="1">
        <p:scale>
          <a:sx n="69" d="100"/>
          <a:sy n="69" d="100"/>
        </p:scale>
        <p:origin x="92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91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C4EDB-3098-4741-9577-64D9E63A3D58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D25F-9B04-406A-88BA-CF8C238D7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tching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skin rash, are caused by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sensitization (a type of “allergic” reaction) to the proteins and feces of the parasite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9D25F-9B04-406A-88BA-CF8C238D7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Ascaris lumbricoides is the most common parasite that causes pancreatitis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Ascariasis is due to infection by the human roundworm, Ascaris lumbricoides. Single or multiple worms may be involved.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Invasion and subsequent blockage of the distal biliary tree, and less commonly the pancreatic duct, by the helminth causes obstruction to pancreatic enzyme outflow and pancreatic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9D25F-9B04-406A-88BA-CF8C238D7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F0E8CEA1-BD2F-4BC4-B3BF-B4F239BFA4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D98A213-4D9A-4314-BF17-F8185D0588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6DB5CE1-7EE0-46C1-ADBB-698BCFF15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01F836-C371-45D3-96D1-89C278B1B0AA}" type="slidenum">
              <a:rPr lang="en-US" altLang="ar-JO">
                <a:latin typeface="Calibri" panose="020F0502020204030204" pitchFamily="34" charset="0"/>
              </a:rPr>
              <a:pPr/>
              <a:t>9</a:t>
            </a:fld>
            <a:endParaRPr lang="en-US" altLang="ar-J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>
            <a:extLst>
              <a:ext uri="{FF2B5EF4-FFF2-40B4-BE49-F238E27FC236}">
                <a16:creationId xmlns:a16="http://schemas.microsoft.com/office/drawing/2014/main" id="{C8947B73-7946-4A1C-97CA-01F03C03F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عنصر نائب للملاحظات 2">
            <a:extLst>
              <a:ext uri="{FF2B5EF4-FFF2-40B4-BE49-F238E27FC236}">
                <a16:creationId xmlns:a16="http://schemas.microsoft.com/office/drawing/2014/main" id="{3A19F369-8F5D-46FE-B297-087EEBE12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ar-JO" b="1" dirty="0"/>
              <a:t>Clinical feature and Pathology</a:t>
            </a:r>
            <a:r>
              <a:rPr lang="en-US" altLang="ar-JO" b="1" i="1" dirty="0"/>
              <a:t>: Causes strongyloidiasis, the disease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is also known as cochin china diarnhea because in the feces of french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cololnial troop who had been suffering in uncontrolled diarrhea in Cochin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China.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The female adult worm by their invasion of the intestine cause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inflammatory changes in the mucosa of small intestine leading to the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development of gastrointestinal symptoms.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It is usually asymptomatic, in symptomatic cases shows the following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phases: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1.Cutaneous phase: Infection caused by large number of larva produce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itching and erythema at the site of infection within 24 hours of invasion.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2. Pulmonary phase: The migratory larva in the lung produces 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considerable degree of host damage and injury to the alveoli 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bronchial epithelium thereby producing bronchopneumonia and full blown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pneumonitis.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3. Intestinal phase : Invasion by adult worms may produce abdominal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pain and mucus diarrhea which alleviate constipation. Indigestion,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nausea vomiting and anemia may also occur.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Heavy infection especially in children may result in malabsorbtion,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steatorrhea and dehydration.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Auto- and hyper-infection syndromes occurs when the immune status of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the host suppressed by either drugs, malnutrition or the concurrent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diseases: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In these conditions, larva invade and are found in many of the tissues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and serous cavities of the body producing a serious infection, which is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fatal. In auto- and hyper-infection the mucosal inflammation is severe.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The sigmoidal colon and rectum become frequently thickened 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 dirty="0"/>
              <a:t>edematous</a:t>
            </a:r>
            <a:endParaRPr lang="ar-SA" altLang="ar-JO" dirty="0"/>
          </a:p>
        </p:txBody>
      </p:sp>
      <p:sp>
        <p:nvSpPr>
          <p:cNvPr id="55300" name="عنصر نائب لرقم الشريحة 3">
            <a:extLst>
              <a:ext uri="{FF2B5EF4-FFF2-40B4-BE49-F238E27FC236}">
                <a16:creationId xmlns:a16="http://schemas.microsoft.com/office/drawing/2014/main" id="{1626708F-B080-4FFF-99C6-881981C25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46266F-FDE3-4928-B16D-041759792F17}" type="slidenum">
              <a:rPr lang="en-US" altLang="ar-JO">
                <a:latin typeface="Calibri" panose="020F0502020204030204" pitchFamily="34" charset="0"/>
              </a:rPr>
              <a:pPr/>
              <a:t>13</a:t>
            </a:fld>
            <a:endParaRPr lang="en-US" altLang="ar-J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>
            <a:extLst>
              <a:ext uri="{FF2B5EF4-FFF2-40B4-BE49-F238E27FC236}">
                <a16:creationId xmlns:a16="http://schemas.microsoft.com/office/drawing/2014/main" id="{CE827FD6-E036-4EB3-A269-C72733684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عنصر نائب للملاحظات 2">
            <a:extLst>
              <a:ext uri="{FF2B5EF4-FFF2-40B4-BE49-F238E27FC236}">
                <a16:creationId xmlns:a16="http://schemas.microsoft.com/office/drawing/2014/main" id="{5F21C79A-DD95-4894-B62F-227AC7F5D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ar-JO" b="1"/>
              <a:t>Clinical feature and Pathology</a:t>
            </a:r>
            <a:r>
              <a:rPr lang="en-US" altLang="ar-JO" b="1" i="1"/>
              <a:t>: Causes strongyloidiasis, the disease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is also known as cochin china diarnhea because in the feces of french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cololnial troop who had been suffering in uncontrolled diarrhea in Cochin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China.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The female adult worm by their invasion of the intestine cause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inflammatory changes in the mucosa of small intestine leading to the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development of gastrointestinal symptoms.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It is usually asymptomatic, in symptomatic cases shows the following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phases: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1.Cutaneous phase: Infection caused by large number of larva produce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itching and erythema at the site of infection within 24 hours of invasion.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2. Pulmonary phase: The migratory larva in the lung produces 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considerable degree of host damage and injury to the alveoli 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bronchial epithelium thereby producing bronchopneumonia and full blown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pneumonitis.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3. Intestinal phase : Invasion by adult worms may produce abdominal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pain and mucus diarrhea which alleviate constipation. Indigestion,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nausea vomiting and anemia may also occur.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Heavy infection especially in children may result in malabsorbtion,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steatorrhea and dehydration.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Auto- and hyper-infection syndromes occurs when the immune status of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the host suppressed by either drugs, malnutrition or the concurrent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diseases: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In these conditions, larva invade and are found in many of the tissues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and serous cavities of the body producing a serious infection, which is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fatal. In auto- and hyper-infection the mucosal inflammation is severe.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The sigmoidal colon and rectum become frequently thickened 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ar-JO"/>
              <a:t>edematous</a:t>
            </a:r>
            <a:endParaRPr lang="ar-SA" altLang="ar-JO"/>
          </a:p>
        </p:txBody>
      </p:sp>
      <p:sp>
        <p:nvSpPr>
          <p:cNvPr id="56324" name="عنصر نائب لرقم الشريحة 3">
            <a:extLst>
              <a:ext uri="{FF2B5EF4-FFF2-40B4-BE49-F238E27FC236}">
                <a16:creationId xmlns:a16="http://schemas.microsoft.com/office/drawing/2014/main" id="{99A59097-0772-4A30-AA7A-529E3F879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D7650C-B59A-4A6B-BE1B-18DEEE33833A}" type="slidenum">
              <a:rPr lang="en-US" altLang="ar-JO">
                <a:latin typeface="Calibri" panose="020F0502020204030204" pitchFamily="34" charset="0"/>
              </a:rPr>
              <a:pPr/>
              <a:t>14</a:t>
            </a:fld>
            <a:endParaRPr lang="en-US" altLang="ar-J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C302-155A-4ECB-A90D-C3A3EC370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386F6-6582-4A44-8531-4B596885F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9103-2F5D-48F7-9743-735AF225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2C12-8A83-464E-AC4A-0376709B20C8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B9FC8-C2CE-4C12-B595-F300211A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E955-0307-4C04-8167-F23B580D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419C-3A32-4E81-9A20-670A278C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BCD1B-99BC-4147-8621-0B2270B33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4A52-37C1-41A7-903E-F6DCC200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E25B-0686-4214-8456-C7114BC643C4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8C4E8-5EA9-4F69-887B-6B4FAC05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2039-CAA8-4891-99FB-F34DF18C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0987D-5DF3-4DA8-B106-BF04A9503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061D5-5E3B-4FC7-B6B5-02689419F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9F9AC-02B6-455A-B460-BB81F908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9ACC-3102-4ABE-AFA3-D59A0A02A1A1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68F9D-DBF1-4913-A3E0-A5A85EDD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EB15-9BE5-4654-8965-8A3F61D7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181600" cy="4419600"/>
          </a:xfrm>
        </p:spPr>
        <p:txBody>
          <a:bodyPr rtlCol="0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FE2E75-DF1D-40B1-9405-C5306F31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A919-8778-4271-85B6-57518CDFA53A}" type="datetime1">
              <a:rPr lang="en-US" smtClean="0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C0F13A-4F81-4685-87FA-7F7C6C22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Dr.Mona El sobky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0355C5-9B21-40F8-A1B3-31B9B31D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6E4BB3F-9525-45B5-A4C6-E7A0F2F24886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7579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426E-604B-4CC9-8552-382B1048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768D-340C-4EE9-93F5-D5FCD16B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0A6F0-25C1-416D-9672-4E91511B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6158-4D9A-4276-9904-635615C44CC5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55A19-0C28-4B01-B3D2-1A41374C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035E-254E-40AD-AAB9-5BC960E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FF04-17C6-4233-9206-60810C72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5BF5-F174-4311-947A-89154747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4CED5-077F-440A-A0FD-2D72F4E7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98C3-4CB4-4311-B9FD-F912EC744773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D8FB-1800-4953-B117-4B444AD2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9210-560A-4826-B401-6C69AA0F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260C-CAE1-4D47-9973-6B537CD5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A9D2-3C55-46BC-B39D-DF8045253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0EEA3-4C98-44B8-BC24-955CD76E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E40D5-F645-4B1E-B7D7-3A4936F3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4218-9698-4D84-BD1F-F989831714E5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4CC41-9020-45BC-AF80-F545059C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56995-5E81-4AB9-A66A-0E7E1D24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981E-E9F0-4300-A6B2-CA860E1F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A635-CBCC-4A78-B4CA-9F90A86D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F746D-3CC1-4CAE-8E4E-383E1BC51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84E18-2E31-4F10-8363-5577300AD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8B6CB-8C02-43C8-9D8E-E2E43D52B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FFD9A-6FF4-4F9C-BDB5-386D73E0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A40D-B724-4B3F-8C1E-57F27CF94B06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2DA6A-A79A-4C9C-8204-4A83C9DC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06C8F-4228-4064-89C6-8DEB4D73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D901-C98D-40D4-86CD-97D37CD0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058BA-235B-47F3-9159-E2BC1055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4662-A795-48D7-AB2D-3668415D594E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1479B-E764-4FC6-AAB5-D09DBC40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3C8D7-E0BB-4335-871A-30E971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9771F-6AF2-4377-9AC0-B9452667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82DC-6C42-4A1E-BE05-0EE76C484C73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FFD24-6705-4007-BCB0-91971DD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56434-1AE5-4A57-829E-04A3410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31A-C78E-4CB3-B95F-C510C25B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089E-2559-481A-AC1F-368653C1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329E8-152B-4ADB-85A0-86A239CC5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08847-8559-4093-9F3C-B23290B3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5C43-C1A6-4E9A-A7F1-D3B8B7722E75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10C70-93C1-4A92-B5E9-FA0D9255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2770-7CD1-4DB1-BB5F-F180EC0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9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DFDC-4ECC-47F4-A782-EB56BD55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9B4CA-5B1B-45ED-B62D-0294B641E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A3C44-A6EC-4399-9EDB-E77ECB7F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07AF3-2140-49D8-AE88-8A3C0A67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CAE3-3F82-4D50-ABFE-FE2DD64579C6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C1AD7-F771-4083-BC59-EF2B4372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Dr.Mona El sobky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E45BF-56F7-4844-894F-A25A12BE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2812A-07A2-4A10-BFF4-0DE015B8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A4C0-E8AC-4DB3-931B-0EBF78547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A234-0B57-4D66-9F09-9112FCE18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47B8-6BEA-42F1-B9B9-8F9FC04A1C97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FF3A4-DE1B-482F-9AFF-0503CFE67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2ECB-FE8D-42C4-93CB-C5708E830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0132-D2FB-4B6D-9549-D6CDAA869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5D293D6-516E-4572-B73C-3498CF015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2307" y="3185246"/>
            <a:ext cx="7995063" cy="147002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ar-JO" sz="4800" b="1" dirty="0"/>
              <a:t>GIT Module </a:t>
            </a:r>
            <a:br>
              <a:rPr lang="fr-FR" altLang="ar-JO" sz="4800" b="1" dirty="0"/>
            </a:br>
            <a:r>
              <a:rPr lang="fr-FR" altLang="ar-JO" sz="4800" b="1" dirty="0"/>
              <a:t>2021-2022 </a:t>
            </a:r>
            <a:br>
              <a:rPr lang="fr-FR" altLang="ar-JO" sz="4800" b="1" dirty="0"/>
            </a:br>
            <a:r>
              <a:rPr lang="fr-FR" altLang="ar-JO" sz="4800" b="1" dirty="0" err="1"/>
              <a:t>Parasitic</a:t>
            </a:r>
            <a:r>
              <a:rPr lang="fr-FR" altLang="ar-JO" sz="4800" b="1" dirty="0"/>
              <a:t> Infections of the GIT </a:t>
            </a:r>
            <a:endParaRPr lang="en-US" altLang="ar-JO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D781B-E1DF-4249-8F04-5A816E0AAC2B}"/>
              </a:ext>
            </a:extLst>
          </p:cNvPr>
          <p:cNvSpPr txBox="1"/>
          <p:nvPr/>
        </p:nvSpPr>
        <p:spPr>
          <a:xfrm>
            <a:off x="3760150" y="5486400"/>
            <a:ext cx="5336717" cy="1631216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Mohammad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Mutah University </a:t>
            </a: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pic>
        <p:nvPicPr>
          <p:cNvPr id="2050" name="Picture 2" descr="17,797 Human Digestive System Illustrations &amp; Clip Art - iStock">
            <a:extLst>
              <a:ext uri="{FF2B5EF4-FFF2-40B4-BE49-F238E27FC236}">
                <a16:creationId xmlns:a16="http://schemas.microsoft.com/office/drawing/2014/main" id="{91C3A6BC-0AF3-4815-BF32-3AA7E595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93" y="148792"/>
            <a:ext cx="2350943" cy="23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E498-5901-4936-830C-D1EA189E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620714"/>
            <a:ext cx="9142414" cy="6008686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Pathology</a:t>
            </a:r>
            <a:r>
              <a:rPr lang="en-US" altLang="ar-JO" sz="2400" b="1" dirty="0"/>
              <a:t>:</a:t>
            </a:r>
          </a:p>
          <a:p>
            <a:pPr algn="just" eaLnBrk="1" hangingPunct="1">
              <a:defRPr/>
            </a:pPr>
            <a:r>
              <a:rPr lang="en-US" altLang="ar-JO" sz="2300" dirty="0">
                <a:solidFill>
                  <a:srgbClr val="00B0F0"/>
                </a:solidFill>
              </a:rPr>
              <a:t>Its infection rarely causes serious symptoms.</a:t>
            </a:r>
          </a:p>
          <a:p>
            <a:pPr algn="just" eaLnBrk="1" hangingPunct="1">
              <a:defRPr/>
            </a:pPr>
            <a:r>
              <a:rPr lang="en-US" altLang="ar-JO" sz="2400" dirty="0"/>
              <a:t>Due to migration of worm - </a:t>
            </a:r>
            <a:r>
              <a:rPr lang="en-US" altLang="ar-JO" sz="2400" dirty="0">
                <a:solidFill>
                  <a:srgbClr val="009900"/>
                </a:solidFill>
              </a:rPr>
              <a:t>Perianal</a:t>
            </a:r>
            <a:r>
              <a:rPr lang="en-US" altLang="ar-JO" sz="2400" dirty="0"/>
              <a:t>, </a:t>
            </a:r>
            <a:r>
              <a:rPr lang="en-US" altLang="ar-JO" sz="2400" dirty="0">
                <a:solidFill>
                  <a:srgbClr val="009900"/>
                </a:solidFill>
              </a:rPr>
              <a:t>perineal &amp; vaginal itching</a:t>
            </a:r>
            <a:r>
              <a:rPr lang="en-US" altLang="ar-JO" sz="2400" dirty="0"/>
              <a:t> (</a:t>
            </a:r>
            <a:r>
              <a:rPr lang="en-US" altLang="ar-JO" sz="2400" b="1" dirty="0"/>
              <a:t>pruritis</a:t>
            </a:r>
            <a:r>
              <a:rPr lang="en-US" altLang="ar-JO" sz="2400" dirty="0"/>
              <a:t>) worsens at night.</a:t>
            </a:r>
          </a:p>
          <a:p>
            <a:pPr algn="just" eaLnBrk="1" hangingPunct="1">
              <a:defRPr/>
            </a:pPr>
            <a:r>
              <a:rPr lang="en-US" altLang="ar-JO" sz="2400" dirty="0">
                <a:solidFill>
                  <a:schemeClr val="accent6">
                    <a:lumMod val="50000"/>
                  </a:schemeClr>
                </a:solidFill>
              </a:rPr>
              <a:t>Insomnia and restlessness </a:t>
            </a:r>
          </a:p>
          <a:p>
            <a:pPr algn="just" eaLnBrk="1" hangingPunct="1">
              <a:defRPr/>
            </a:pPr>
            <a:r>
              <a:rPr lang="en-US" altLang="ar-JO" sz="2300" b="1" dirty="0">
                <a:solidFill>
                  <a:schemeClr val="accent6">
                    <a:lumMod val="75000"/>
                  </a:schemeClr>
                </a:solidFill>
              </a:rPr>
              <a:t>Worms in the appendix can cause appendicitis.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Prevention and Control:</a:t>
            </a:r>
          </a:p>
          <a:p>
            <a:pPr algn="just" eaLnBrk="1" hangingPunct="1">
              <a:defRPr/>
            </a:pPr>
            <a:r>
              <a:rPr lang="en-US" altLang="ar-JO" sz="2300" dirty="0">
                <a:solidFill>
                  <a:schemeClr val="accent5">
                    <a:lumMod val="75000"/>
                  </a:schemeClr>
                </a:solidFill>
              </a:rPr>
              <a:t>Treating all members of a family in which infection has occurred.</a:t>
            </a:r>
          </a:p>
          <a:p>
            <a:pPr algn="just" eaLnBrk="1" hangingPunct="1">
              <a:defRPr/>
            </a:pPr>
            <a:r>
              <a:rPr lang="en-US" altLang="ar-JO" sz="2300" dirty="0">
                <a:solidFill>
                  <a:schemeClr val="tx2">
                    <a:lumMod val="75000"/>
                  </a:schemeClr>
                </a:solidFill>
              </a:rPr>
              <a:t>Washing of the anal skin each morning soon after waking.</a:t>
            </a:r>
          </a:p>
          <a:p>
            <a:pPr algn="just" eaLnBrk="1" hangingPunct="1">
              <a:defRPr/>
            </a:pPr>
            <a:r>
              <a:rPr lang="en-US" altLang="ar-JO" sz="2300" dirty="0">
                <a:solidFill>
                  <a:srgbClr val="7030A0"/>
                </a:solidFill>
              </a:rPr>
              <a:t>Washing of clothing worn at night.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Laboratory Diagnosis:</a:t>
            </a:r>
          </a:p>
          <a:p>
            <a:pPr algn="just" eaLnBrk="1" hangingPunct="1">
              <a:defRPr/>
            </a:pPr>
            <a:r>
              <a:rPr lang="en-US" altLang="ar-JO" sz="2300" dirty="0"/>
              <a:t>Finding eggs from perianal skin using cellulose adhesive tape.</a:t>
            </a:r>
          </a:p>
          <a:p>
            <a:pPr algn="just" eaLnBrk="1" hangingPunct="1">
              <a:defRPr/>
            </a:pPr>
            <a:r>
              <a:rPr lang="en-US" altLang="ar-JO" sz="2300" dirty="0"/>
              <a:t>Finding eggs and adult worms in the </a:t>
            </a:r>
            <a:r>
              <a:rPr lang="en-US" altLang="ar-JO" sz="2300" dirty="0" err="1"/>
              <a:t>faeces</a:t>
            </a:r>
            <a:r>
              <a:rPr lang="en-US" altLang="ar-JO" sz="2300" dirty="0"/>
              <a:t>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7202D5A-43A6-42CC-BC83-D054C64B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2700"/>
            <a:ext cx="9358313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ar-JO" b="1" i="1" dirty="0">
                <a:solidFill>
                  <a:srgbClr val="000000"/>
                </a:solidFill>
              </a:rPr>
              <a:t>Enterobius vermicularis </a:t>
            </a:r>
            <a:r>
              <a:rPr lang="en-US" altLang="ar-JO" b="1" dirty="0">
                <a:solidFill>
                  <a:srgbClr val="000000"/>
                </a:solidFill>
              </a:rPr>
              <a:t>(</a:t>
            </a:r>
            <a:r>
              <a:rPr lang="en-US" altLang="ar-JO" b="1" dirty="0"/>
              <a:t>Pathology</a:t>
            </a:r>
            <a:r>
              <a:rPr lang="en-US" altLang="ar-JO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344C2B7-8154-447F-AAF4-6BC2B157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11" y="2132009"/>
            <a:ext cx="2853188" cy="41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1FFF-6329-4AB4-AB7E-DD2DD131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836614"/>
            <a:ext cx="8713788" cy="5661025"/>
          </a:xfrm>
        </p:spPr>
        <p:txBody>
          <a:bodyPr rtlCol="0">
            <a:noAutofit/>
          </a:bodyPr>
          <a:lstStyle/>
          <a:p>
            <a:pPr marL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Clinical features and Pathology:</a:t>
            </a:r>
          </a:p>
          <a:p>
            <a:pPr marL="0">
              <a:defRPr/>
            </a:pPr>
            <a:r>
              <a:rPr lang="en-US" b="1" dirty="0">
                <a:solidFill>
                  <a:srgbClr val="00B0F0"/>
                </a:solidFill>
              </a:rPr>
              <a:t>Infection – </a:t>
            </a:r>
            <a:r>
              <a:rPr lang="en-US" b="1" dirty="0" err="1">
                <a:solidFill>
                  <a:srgbClr val="00B0F0"/>
                </a:solidFill>
              </a:rPr>
              <a:t>Trichuriasis</a:t>
            </a: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0F0"/>
                </a:solidFill>
              </a:rPr>
              <a:t>Symptoms depend on worm burden:</a:t>
            </a:r>
          </a:p>
          <a:p>
            <a:pPr marL="742950" lvl="2" indent="-342900">
              <a:defRPr/>
            </a:pPr>
            <a:r>
              <a:rPr lang="en-US" sz="2800" dirty="0"/>
              <a:t>Light infections:- Less than 10 worms – asymptomatic</a:t>
            </a:r>
          </a:p>
          <a:p>
            <a:pPr marL="742950" lvl="2" indent="-342900">
              <a:defRPr/>
            </a:pPr>
            <a:r>
              <a:rPr lang="en-US" sz="2800" dirty="0"/>
              <a:t>Heavier infections:-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Chronic diarrhea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Intestinal ulceration with blood and mucus being passed in the feces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Iron deficiency anemia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Failure to develop at the normal rate.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Weight loss</a:t>
            </a:r>
          </a:p>
          <a:p>
            <a:pPr lvl="2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Prolapse of the rectum.</a:t>
            </a:r>
          </a:p>
          <a:p>
            <a:pPr>
              <a:defRPr/>
            </a:pPr>
            <a:r>
              <a:rPr lang="en-US" b="1" dirty="0">
                <a:solidFill>
                  <a:srgbClr val="00B0F0"/>
                </a:solidFill>
              </a:rPr>
              <a:t>Laboratory Diagnosis:-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/>
              <a:t>      -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Finding the characteristic eggs in the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faeces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buNone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D78D11-24DC-4453-BF3F-7377A88DC26D}"/>
              </a:ext>
            </a:extLst>
          </p:cNvPr>
          <p:cNvSpPr txBox="1">
            <a:spLocks/>
          </p:cNvSpPr>
          <p:nvPr/>
        </p:nvSpPr>
        <p:spPr>
          <a:xfrm>
            <a:off x="1981200" y="71439"/>
            <a:ext cx="82296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 lnSpcReduction="10000"/>
          </a:bodyPr>
          <a:lstStyle/>
          <a:p>
            <a:pPr eaLnBrk="1" hangingPunct="1">
              <a:defRPr/>
            </a:pPr>
            <a:r>
              <a:rPr lang="en-US" altLang="ar-JO" sz="4000" b="1" dirty="0">
                <a:solidFill>
                  <a:srgbClr val="C00000"/>
                </a:solidFill>
              </a:rPr>
              <a:t>Trichuris </a:t>
            </a:r>
            <a:r>
              <a:rPr lang="en-US" altLang="ar-JO" sz="4000" b="1" dirty="0" err="1">
                <a:solidFill>
                  <a:srgbClr val="C00000"/>
                </a:solidFill>
              </a:rPr>
              <a:t>trichiura</a:t>
            </a:r>
            <a:r>
              <a:rPr lang="en-US" altLang="ar-JO" sz="4000" b="1" dirty="0">
                <a:solidFill>
                  <a:srgbClr val="C00000"/>
                </a:solidFill>
              </a:rPr>
              <a:t> (The Whipworm)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56CC-132C-4B28-B721-76F8B83D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4" y="1196977"/>
            <a:ext cx="9578975" cy="3592738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3200" b="1" dirty="0"/>
              <a:t>Habitat: Has both free living and parasitic generations</a:t>
            </a:r>
          </a:p>
          <a:p>
            <a:pPr lvl="1" algn="just" eaLnBrk="1" hangingPunct="1"/>
            <a:r>
              <a:rPr lang="en-US" altLang="ar-JO" sz="3200" dirty="0"/>
              <a:t>Parasitic Adults: </a:t>
            </a:r>
            <a:r>
              <a:rPr lang="en-US" altLang="ar-JO" sz="3600" b="1" dirty="0">
                <a:solidFill>
                  <a:srgbClr val="FF0000"/>
                </a:solidFill>
              </a:rPr>
              <a:t>buried</a:t>
            </a:r>
            <a:r>
              <a:rPr lang="en-US" altLang="ar-JO" sz="3600" dirty="0"/>
              <a:t> </a:t>
            </a:r>
            <a:r>
              <a:rPr lang="en-US" altLang="ar-JO" sz="3200" dirty="0"/>
              <a:t>in the mucosal epithelium of the small intestine of man.</a:t>
            </a:r>
          </a:p>
          <a:p>
            <a:pPr lvl="1" algn="just" eaLnBrk="1" hangingPunct="1"/>
            <a:r>
              <a:rPr lang="en-US" altLang="ar-JO" sz="3200" dirty="0"/>
              <a:t>Rhabditiform larvae: Passed in the </a:t>
            </a:r>
            <a:r>
              <a:rPr lang="en-US" altLang="ar-JO" sz="3200" dirty="0" err="1"/>
              <a:t>faeces</a:t>
            </a:r>
            <a:r>
              <a:rPr lang="en-US" altLang="ar-JO" sz="3200" dirty="0"/>
              <a:t> and external environment.</a:t>
            </a:r>
          </a:p>
          <a:p>
            <a:pPr lvl="1" algn="just" eaLnBrk="1" hangingPunct="1"/>
            <a:r>
              <a:rPr lang="en-US" altLang="ar-JO" sz="3200" dirty="0"/>
              <a:t>Filariform larvae: soil and water (the infective stage).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C5CFE-B512-449A-B41A-0F0513DC6891}"/>
              </a:ext>
            </a:extLst>
          </p:cNvPr>
          <p:cNvSpPr txBox="1">
            <a:spLocks/>
          </p:cNvSpPr>
          <p:nvPr/>
        </p:nvSpPr>
        <p:spPr>
          <a:xfrm>
            <a:off x="1981200" y="71439"/>
            <a:ext cx="822960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en-US" altLang="ar-JO" sz="4000" b="1" dirty="0">
                <a:solidFill>
                  <a:srgbClr val="C00000"/>
                </a:solidFill>
              </a:rPr>
              <a:t>Strongyloides </a:t>
            </a:r>
            <a:r>
              <a:rPr lang="en-US" altLang="ar-JO" sz="4000" b="1" dirty="0" err="1">
                <a:solidFill>
                  <a:srgbClr val="C00000"/>
                </a:solidFill>
              </a:rPr>
              <a:t>stercoralis</a:t>
            </a:r>
            <a:r>
              <a:rPr lang="en-US" altLang="ar-JO" sz="4000" b="1" dirty="0">
                <a:solidFill>
                  <a:srgbClr val="C00000"/>
                </a:solidFill>
              </a:rPr>
              <a:t> (The dwarf thread 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0BDD-D87B-4DAA-801B-A0E8BC29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836614"/>
            <a:ext cx="8713788" cy="56610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altLang="ar-JO" sz="2400" b="1" dirty="0"/>
              <a:t>Clinical feature and Pathology</a:t>
            </a:r>
            <a:endParaRPr lang="en-US" altLang="ar-JO" sz="2400" b="1" i="1" dirty="0"/>
          </a:p>
          <a:p>
            <a:pPr algn="just" eaLnBrk="1" hangingPunct="1">
              <a:defRPr/>
            </a:pPr>
            <a:r>
              <a:rPr lang="en-US" altLang="ar-JO" sz="2400" dirty="0"/>
              <a:t>Causes</a:t>
            </a:r>
            <a:r>
              <a:rPr lang="en-US" altLang="ar-JO" sz="2400" b="1" i="1" dirty="0"/>
              <a:t> </a:t>
            </a:r>
            <a:r>
              <a:rPr lang="en-US" altLang="ar-JO" sz="2400" dirty="0"/>
              <a:t>strongyloidiasis</a:t>
            </a:r>
            <a:r>
              <a:rPr lang="en-US" altLang="ar-JO" sz="2400" b="1" i="1" dirty="0"/>
              <a:t>.</a:t>
            </a:r>
            <a:endParaRPr lang="en-US" altLang="ar-JO" sz="2400" dirty="0"/>
          </a:p>
          <a:p>
            <a:pPr algn="just" eaLnBrk="1" hangingPunct="1">
              <a:defRPr/>
            </a:pPr>
            <a:r>
              <a:rPr lang="en-US" altLang="ar-JO" sz="2400" dirty="0"/>
              <a:t>The female adult worm by their invasion of the intestine cause inflammatory changes in the mucosa of small intestine leading to the development of gastrointestinal symptoms.</a:t>
            </a:r>
          </a:p>
          <a:p>
            <a:pPr algn="just" eaLnBrk="1" hangingPunct="1">
              <a:defRPr/>
            </a:pPr>
            <a:r>
              <a:rPr lang="en-US" altLang="ar-JO" sz="2400" dirty="0"/>
              <a:t>It is usually asymptomatic, in symptomatic cases shows the following phases:</a:t>
            </a:r>
          </a:p>
          <a:p>
            <a:pPr marL="914400" lvl="1" indent="-457200" algn="just">
              <a:buFont typeface="Calibri" panose="020F0502020204030204" pitchFamily="34" charset="0"/>
              <a:buAutoNum type="alphaUcPeriod"/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Cutaneous phase: </a:t>
            </a:r>
            <a:r>
              <a:rPr lang="en-US" altLang="ar-JO" dirty="0"/>
              <a:t>Infection caused by large number of larva produce itching and erythema at the site of infection within 24 hours of invasion.</a:t>
            </a:r>
          </a:p>
          <a:p>
            <a:pPr marL="914400" lvl="1" indent="-457200" algn="just">
              <a:buFont typeface="Calibri" panose="020F0502020204030204" pitchFamily="34" charset="0"/>
              <a:buAutoNum type="alphaUcPeriod"/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Pulmonary phase: </a:t>
            </a:r>
            <a:r>
              <a:rPr lang="en-US" altLang="ar-JO" dirty="0"/>
              <a:t>The migratory larva in the lung produces a considerable degree of host damage and injury to the alveoli and bronchial epithelium thereby producing  bronchopneumonia and full blown pneumonitis.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6FB97-79D0-47A9-A719-712806B3AC8E}"/>
              </a:ext>
            </a:extLst>
          </p:cNvPr>
          <p:cNvSpPr txBox="1">
            <a:spLocks/>
          </p:cNvSpPr>
          <p:nvPr/>
        </p:nvSpPr>
        <p:spPr>
          <a:xfrm>
            <a:off x="1981200" y="71439"/>
            <a:ext cx="822960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en-US" altLang="ar-JO" sz="4000" b="1" dirty="0">
                <a:solidFill>
                  <a:srgbClr val="C00000"/>
                </a:solidFill>
              </a:rPr>
              <a:t>Strongyloides </a:t>
            </a:r>
            <a:r>
              <a:rPr lang="en-US" altLang="ar-JO" sz="4000" b="1" dirty="0" err="1">
                <a:solidFill>
                  <a:srgbClr val="C00000"/>
                </a:solidFill>
              </a:rPr>
              <a:t>stercoralis</a:t>
            </a:r>
            <a:r>
              <a:rPr lang="en-US" altLang="ar-JO" sz="4000" b="1" dirty="0">
                <a:solidFill>
                  <a:srgbClr val="C00000"/>
                </a:solidFill>
              </a:rPr>
              <a:t> (The dwarf thread 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C10E-B4DC-4D00-9A06-8339F557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2" y="917576"/>
            <a:ext cx="6112740" cy="2003425"/>
          </a:xfrm>
        </p:spPr>
        <p:txBody>
          <a:bodyPr>
            <a:normAutofit fontScale="92500"/>
          </a:bodyPr>
          <a:lstStyle/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n-US" altLang="ar-JO" b="1" dirty="0">
                <a:solidFill>
                  <a:srgbClr val="0070C0"/>
                </a:solidFill>
              </a:rPr>
              <a:t>C. Intestinal phase: </a:t>
            </a:r>
            <a:r>
              <a:rPr lang="en-US" altLang="ar-JO" dirty="0"/>
              <a:t>Invasion by adult worms may produce abdominal  pain and mucus diarrhea. Indigestion, nausea vomiting and anemia may also occur. Heavy infection especially in children may result in </a:t>
            </a:r>
            <a:r>
              <a:rPr lang="en-US" altLang="ar-JO" dirty="0" err="1"/>
              <a:t>malabsorbtion</a:t>
            </a:r>
            <a:r>
              <a:rPr lang="en-US" altLang="ar-JO" dirty="0"/>
              <a:t>, steatorrhea and dehydration.</a:t>
            </a:r>
          </a:p>
        </p:txBody>
      </p:sp>
      <p:pic>
        <p:nvPicPr>
          <p:cNvPr id="84995" name="Picture 3">
            <a:extLst>
              <a:ext uri="{FF2B5EF4-FFF2-40B4-BE49-F238E27FC236}">
                <a16:creationId xmlns:a16="http://schemas.microsoft.com/office/drawing/2014/main" id="{B07BFBA2-9AF2-4789-BB8C-2746479F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97" y="772103"/>
            <a:ext cx="29591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>
            <a:extLst>
              <a:ext uri="{FF2B5EF4-FFF2-40B4-BE49-F238E27FC236}">
                <a16:creationId xmlns:a16="http://schemas.microsoft.com/office/drawing/2014/main" id="{1E789804-5E7B-4FE3-A525-35F75F7C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22" y="3657600"/>
            <a:ext cx="2857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>
            <a:extLst>
              <a:ext uri="{FF2B5EF4-FFF2-40B4-BE49-F238E27FC236}">
                <a16:creationId xmlns:a16="http://schemas.microsoft.com/office/drawing/2014/main" id="{3FC1B7AD-1F7F-4FF4-9459-9CF7ECD0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97" y="285966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19F309-75D5-477F-91A8-291539D913C3}"/>
              </a:ext>
            </a:extLst>
          </p:cNvPr>
          <p:cNvSpPr txBox="1">
            <a:spLocks/>
          </p:cNvSpPr>
          <p:nvPr/>
        </p:nvSpPr>
        <p:spPr>
          <a:xfrm>
            <a:off x="1981200" y="71439"/>
            <a:ext cx="822960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en-US" altLang="ar-JO" sz="4000" b="1" dirty="0">
                <a:solidFill>
                  <a:srgbClr val="C00000"/>
                </a:solidFill>
              </a:rPr>
              <a:t>Strongyloides </a:t>
            </a:r>
            <a:r>
              <a:rPr lang="en-US" altLang="ar-JO" sz="4000" b="1" dirty="0" err="1">
                <a:solidFill>
                  <a:srgbClr val="C00000"/>
                </a:solidFill>
              </a:rPr>
              <a:t>stercoralis</a:t>
            </a:r>
            <a:r>
              <a:rPr lang="en-US" altLang="ar-JO" sz="4000" b="1" dirty="0">
                <a:solidFill>
                  <a:srgbClr val="C00000"/>
                </a:solidFill>
              </a:rPr>
              <a:t> (The dwarf thread worm)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E5CD8CC6-A943-42E1-895C-79FDB1957713}"/>
              </a:ext>
            </a:extLst>
          </p:cNvPr>
          <p:cNvSpPr txBox="1">
            <a:spLocks/>
          </p:cNvSpPr>
          <p:nvPr/>
        </p:nvSpPr>
        <p:spPr>
          <a:xfrm>
            <a:off x="102468" y="3124201"/>
            <a:ext cx="48297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ar-JO" b="1"/>
              <a:t>Laboratory Diagnosis</a:t>
            </a:r>
          </a:p>
          <a:p>
            <a:pPr lvl="1" algn="just"/>
            <a:r>
              <a:rPr lang="en-US" altLang="ar-JO"/>
              <a:t>Finding the larvae in faeces or in duodenal aspirates using direct or concentration method.</a:t>
            </a:r>
          </a:p>
          <a:p>
            <a:pPr lvl="1" algn="just"/>
            <a:r>
              <a:rPr lang="en-US" altLang="ar-JO"/>
              <a:t>In hyper-infection syndrome the larva may be found in sputum and in other specimens.</a:t>
            </a:r>
            <a:endParaRPr lang="ar-SA" alt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F3B43-6095-4405-AFC6-F7014B99282F}"/>
              </a:ext>
            </a:extLst>
          </p:cNvPr>
          <p:cNvCxnSpPr/>
          <p:nvPr/>
        </p:nvCxnSpPr>
        <p:spPr>
          <a:xfrm>
            <a:off x="1790700" y="855663"/>
            <a:ext cx="84201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3" name="Text Box 2">
            <a:extLst>
              <a:ext uri="{FF2B5EF4-FFF2-40B4-BE49-F238E27FC236}">
                <a16:creationId xmlns:a16="http://schemas.microsoft.com/office/drawing/2014/main" id="{6B1E1D4D-CCD7-4465-8425-79659868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71451"/>
            <a:ext cx="6902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3100" b="1">
                <a:latin typeface="Comic Sans MS" panose="030F0702030302020204" pitchFamily="66" charset="0"/>
              </a:rPr>
              <a:t>Nematodes of medical importance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9975C743-4163-4584-8342-4A61C35C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513" y="1033463"/>
            <a:ext cx="14922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1B9AFA55-2CB0-4808-BC90-9E4CB13C3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3" y="1033463"/>
            <a:ext cx="2652712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0997AFA9-A2CA-4BA1-8E1B-9A950F9ED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1135063"/>
            <a:ext cx="0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20AC8A1F-2208-49AD-A4F1-3784C04A3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7451" y="1033463"/>
            <a:ext cx="246063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1B42B34B-062C-4D36-BE3E-C0038BEB8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450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5BBCEE5D-7D9E-47C2-BC86-66E498174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1175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4202B4FD-7CDD-4CDD-956D-71D07F40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1233488"/>
            <a:ext cx="1549400" cy="46196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Intestinal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885250F-64E6-4C24-94A8-CAC3BE9B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1225551"/>
            <a:ext cx="2111375" cy="46037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Tissue &amp; Blood</a:t>
            </a: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52935CDA-2FBF-4366-9DC3-F477BED56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817563"/>
            <a:ext cx="0" cy="21590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4D4557-7C98-414E-9489-AF7399CD1B26}"/>
              </a:ext>
            </a:extLst>
          </p:cNvPr>
          <p:cNvSpPr txBox="1"/>
          <p:nvPr/>
        </p:nvSpPr>
        <p:spPr>
          <a:xfrm rot="5400000">
            <a:off x="1066800" y="2892425"/>
            <a:ext cx="24765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Small intestine</a:t>
            </a:r>
            <a:endParaRPr lang="ar-SA" sz="2000" b="1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BD169E1-126F-439A-ABE5-F09CE8C96BC9}"/>
              </a:ext>
            </a:extLst>
          </p:cNvPr>
          <p:cNvSpPr/>
          <p:nvPr/>
        </p:nvSpPr>
        <p:spPr>
          <a:xfrm>
            <a:off x="2495550" y="1752600"/>
            <a:ext cx="3816350" cy="3467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Ascaris </a:t>
            </a:r>
            <a:r>
              <a:rPr lang="en-US" sz="2400" i="1" dirty="0" err="1"/>
              <a:t>lumbricoides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Ancylostoma</a:t>
            </a:r>
            <a:r>
              <a:rPr lang="en-US" sz="2400" i="1" dirty="0"/>
              <a:t> </a:t>
            </a:r>
            <a:r>
              <a:rPr lang="en-US" sz="2400" i="1" dirty="0" err="1"/>
              <a:t>duodenale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Necator</a:t>
            </a:r>
            <a:r>
              <a:rPr lang="en-US" sz="2400" i="1" dirty="0"/>
              <a:t> </a:t>
            </a:r>
            <a:r>
              <a:rPr lang="en-US" sz="2400" i="1" dirty="0" err="1"/>
              <a:t>americanus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Strongyloides </a:t>
            </a:r>
            <a:r>
              <a:rPr lang="en-US" sz="2400" i="1" dirty="0" err="1"/>
              <a:t>stercoralis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7030A0"/>
                </a:solidFill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Without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Enterobius </a:t>
            </a:r>
            <a:r>
              <a:rPr lang="en-US" sz="2400" i="1" dirty="0" err="1"/>
              <a:t>vermiculars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Trichuris trichiura</a:t>
            </a:r>
          </a:p>
        </p:txBody>
      </p:sp>
      <p:sp>
        <p:nvSpPr>
          <p:cNvPr id="5135" name="مستطيل 29">
            <a:extLst>
              <a:ext uri="{FF2B5EF4-FFF2-40B4-BE49-F238E27FC236}">
                <a16:creationId xmlns:a16="http://schemas.microsoft.com/office/drawing/2014/main" id="{1882215A-FE72-432C-8EC0-9EFE7C80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762125"/>
            <a:ext cx="3382963" cy="383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Wuchereria </a:t>
            </a:r>
            <a:r>
              <a:rPr lang="en-US" altLang="ar-JO" sz="2400" i="1" dirty="0" err="1">
                <a:latin typeface="Calibri" panose="020F0502020204030204" pitchFamily="34" charset="0"/>
              </a:rPr>
              <a:t>bancrofti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Brugia</a:t>
            </a: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malayi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Loa </a:t>
            </a:r>
            <a:r>
              <a:rPr lang="en-US" altLang="ar-JO" sz="2400" i="1" dirty="0" err="1">
                <a:latin typeface="Calibri" panose="020F0502020204030204" pitchFamily="34" charset="0"/>
              </a:rPr>
              <a:t>loa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solidFill>
                  <a:srgbClr val="7030A0"/>
                </a:solidFill>
                <a:latin typeface="Calibri" panose="020F0502020204030204" pitchFamily="34" charset="0"/>
              </a:rPr>
              <a:t>Onchocerca</a:t>
            </a: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volvulus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Dracunculus</a:t>
            </a: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medinensis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ar-JO" sz="24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Larva </a:t>
            </a:r>
            <a:r>
              <a:rPr lang="en-US" altLang="ar-JO" sz="2400" u="sng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migrans</a:t>
            </a:r>
            <a:r>
              <a:rPr lang="en-US" altLang="ar-JO" sz="24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Ancylostoma</a:t>
            </a:r>
            <a:r>
              <a:rPr lang="en-US" altLang="ar-JO" sz="2400" i="1" dirty="0">
                <a:latin typeface="Calibri" panose="020F0502020204030204" pitchFamily="34" charset="0"/>
              </a:rPr>
              <a:t> spp.</a:t>
            </a:r>
            <a:endParaRPr lang="en-US" altLang="ar-JO" sz="24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 err="1">
                <a:latin typeface="Calibri" panose="020F0502020204030204" pitchFamily="34" charset="0"/>
              </a:rPr>
              <a:t>Toxocara</a:t>
            </a:r>
            <a:r>
              <a:rPr lang="en-US" altLang="ar-JO" sz="2400" i="1" dirty="0">
                <a:latin typeface="Calibri" panose="020F0502020204030204" pitchFamily="34" charset="0"/>
              </a:rPr>
              <a:t> spp.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ar-JO" sz="2400" i="1" dirty="0">
              <a:latin typeface="Calibri" panose="020F0502020204030204" pitchFamily="34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1C017B84-F8EB-4BA7-92CA-6D3D6E633F71}"/>
              </a:ext>
            </a:extLst>
          </p:cNvPr>
          <p:cNvSpPr txBox="1"/>
          <p:nvPr/>
        </p:nvSpPr>
        <p:spPr>
          <a:xfrm rot="5400000">
            <a:off x="1764506" y="4858544"/>
            <a:ext cx="1081088" cy="381000"/>
          </a:xfrm>
          <a:prstGeom prst="rect">
            <a:avLst/>
          </a:prstGeom>
          <a:noFill/>
          <a:ln w="158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Large  int.</a:t>
            </a:r>
            <a:endParaRPr lang="ar-SA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22467-88FA-436F-992B-FEB04320A858}"/>
              </a:ext>
            </a:extLst>
          </p:cNvPr>
          <p:cNvSpPr/>
          <p:nvPr/>
        </p:nvSpPr>
        <p:spPr>
          <a:xfrm>
            <a:off x="2876550" y="2592386"/>
            <a:ext cx="3219450" cy="6634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81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913" y="179594"/>
            <a:ext cx="676279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Ancylostoma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duodenale</a:t>
            </a:r>
            <a:endParaRPr lang="ar-EG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6211" y="1063612"/>
            <a:ext cx="11239579" cy="3457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Geographical distribution: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Cosmopolitan, widely distributed in tropical and subtropical countries.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Habitat: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Small intestine and particularly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jejunum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D.H: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Man.</a:t>
            </a:r>
          </a:p>
          <a:p>
            <a:pPr algn="just" rtl="0">
              <a:lnSpc>
                <a:spcPct val="150000"/>
              </a:lnSpc>
            </a:pP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</a:pPr>
            <a:endParaRPr lang="ar-E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2793" y="281194"/>
            <a:ext cx="8286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8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29" y="1214423"/>
            <a:ext cx="54292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Ancylostomiasis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27" y="2071679"/>
            <a:ext cx="59055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ctr" rtl="0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1-Skin invasion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(ground itch)</a:t>
            </a:r>
            <a:endParaRPr lang="ar-EG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86369" y="1857099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323015" y="2750207"/>
            <a:ext cx="213520" cy="105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809720" y="2857496"/>
            <a:ext cx="361952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29245" y="2857496"/>
            <a:ext cx="466728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66844" y="3000108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10" y="3286124"/>
            <a:ext cx="3619525" cy="24006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It is a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cutaneous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lesion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produced as a result of penetration of human skin by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of </a:t>
            </a:r>
            <a:r>
              <a:rPr lang="en-US" sz="2000" b="1" i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A. </a:t>
            </a:r>
            <a:r>
              <a:rPr lang="en-US" sz="2000" b="1" i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duodenale</a:t>
            </a:r>
            <a:r>
              <a:rPr lang="en-US" sz="2000" b="1" i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ar-EG" sz="2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287428" y="2927876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5736" y="3214687"/>
            <a:ext cx="3524275" cy="24006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most common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sites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are usually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between the toes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dorsal surface of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foot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inter digital spaces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hands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ar-EG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9953652" y="3000108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10512" y="3214687"/>
            <a:ext cx="409577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Clinically: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Local dermatitis with irritation and itching followed by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erythema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oedema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papular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rash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vesicles or pustules due to 2ry bacterial infection.</a:t>
            </a:r>
            <a:endParaRPr lang="ar-EG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28" y="428604"/>
            <a:ext cx="62865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2-Larval migratory phase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608899" y="1106207"/>
            <a:ext cx="214314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571725" y="1214422"/>
            <a:ext cx="323852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9747" y="1214422"/>
            <a:ext cx="4381531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429908" y="1356240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823741" y="1391959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1963" y="1714489"/>
            <a:ext cx="419102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To the lung </a:t>
            </a:r>
          </a:p>
          <a:p>
            <a:pPr algn="ctr" rtl="0"/>
            <a:r>
              <a:rPr lang="en-US" sz="2000" b="1" dirty="0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verminous</a:t>
            </a:r>
            <a:r>
              <a:rPr lang="en-US" sz="2000" b="1" dirty="0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pneumonia or </a:t>
            </a:r>
            <a:r>
              <a:rPr lang="en-US" sz="2000" b="1" dirty="0" err="1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loeffler's</a:t>
            </a:r>
            <a:r>
              <a:rPr lang="en-US" sz="2000" b="1" dirty="0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syndrome)</a:t>
            </a:r>
            <a:endParaRPr lang="ar-EG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11" y="1714488"/>
            <a:ext cx="381002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To general circulation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09" y="3214687"/>
            <a:ext cx="514353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Symptoms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include fever, cough,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dyspnea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haemoptysis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high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eosinophilia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239274" y="2999446"/>
            <a:ext cx="284958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502" y="2786058"/>
            <a:ext cx="561978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 heavy infection only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migrating hookworm larvae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may pass to the left side of the heart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general circulation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distributed to different tissues of the body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eosinophilic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granulomatous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lesions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around the larvae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(visceral larva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migrans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).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478457" y="235637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483" y="500042"/>
            <a:ext cx="45720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 Intestinal phase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63681" y="1356240"/>
            <a:ext cx="285752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238217" y="1500174"/>
            <a:ext cx="46672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3" y="1500174"/>
            <a:ext cx="476253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095340" y="1642786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10" y="1857364"/>
            <a:ext cx="2476517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Injury of the mucous membrane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by cutting teeth and plates at the site of attachment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ulceration that may be infected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nausea, vomiting, pain, flatulence, constipation or diarrhea with black or red stool.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107642" y="1678505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52728" y="1928802"/>
            <a:ext cx="285752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hypochromic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microcytic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iron deficiency &amp;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aneamia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(due to  blood loss).</a:t>
            </a:r>
          </a:p>
          <a:p>
            <a:pPr algn="just" rtl="0"/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Causes:</a:t>
            </a:r>
          </a:p>
          <a:p>
            <a:pPr algn="just" rtl="0"/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1-Each parasite sucks about 0.5 cc of blood daily.</a:t>
            </a:r>
          </a:p>
          <a:p>
            <a:pPr marL="0" lvl="1" algn="just" rtl="0"/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2-Bleeding at the site of attachment due to the effect of anticoagulant secreted by the cephalic glands).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478193" y="164199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1857365"/>
            <a:ext cx="3048021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Hypoproteinaemia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nutritional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oedema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signs of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avitaminosis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are due to impairment of food absorption and blood loss.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0487986" y="1642918"/>
            <a:ext cx="284958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34523" y="1857365"/>
            <a:ext cx="2571768" cy="2169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Retardation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of physical, mental and sexual development in heavily infected children.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F3B43-6095-4405-AFC6-F7014B99282F}"/>
              </a:ext>
            </a:extLst>
          </p:cNvPr>
          <p:cNvCxnSpPr/>
          <p:nvPr/>
        </p:nvCxnSpPr>
        <p:spPr>
          <a:xfrm>
            <a:off x="1790700" y="855663"/>
            <a:ext cx="84201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3" name="Text Box 2">
            <a:extLst>
              <a:ext uri="{FF2B5EF4-FFF2-40B4-BE49-F238E27FC236}">
                <a16:creationId xmlns:a16="http://schemas.microsoft.com/office/drawing/2014/main" id="{6B1E1D4D-CCD7-4465-8425-79659868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71451"/>
            <a:ext cx="6902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3100" b="1">
                <a:latin typeface="Comic Sans MS" panose="030F0702030302020204" pitchFamily="66" charset="0"/>
              </a:rPr>
              <a:t>Nematodes of medical importance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9975C743-4163-4584-8342-4A61C35C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513" y="1033463"/>
            <a:ext cx="14922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1B9AFA55-2CB0-4808-BC90-9E4CB13C3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3" y="1033463"/>
            <a:ext cx="2652712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0997AFA9-A2CA-4BA1-8E1B-9A950F9ED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1135063"/>
            <a:ext cx="0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20AC8A1F-2208-49AD-A4F1-3784C04A3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7451" y="1033463"/>
            <a:ext cx="246063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1B42B34B-062C-4D36-BE3E-C0038BEB8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450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5BBCEE5D-7D9E-47C2-BC86-66E498174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1175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4202B4FD-7CDD-4CDD-956D-71D07F40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1233488"/>
            <a:ext cx="1549400" cy="46196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Intestinal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885250F-64E6-4C24-94A8-CAC3BE9B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1225551"/>
            <a:ext cx="2111375" cy="46037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Tissue &amp; Blood</a:t>
            </a: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52935CDA-2FBF-4366-9DC3-F477BED56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817563"/>
            <a:ext cx="0" cy="21590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4D4557-7C98-414E-9489-AF7399CD1B26}"/>
              </a:ext>
            </a:extLst>
          </p:cNvPr>
          <p:cNvSpPr txBox="1"/>
          <p:nvPr/>
        </p:nvSpPr>
        <p:spPr>
          <a:xfrm rot="5400000">
            <a:off x="1066800" y="2892425"/>
            <a:ext cx="24765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Small intestine</a:t>
            </a:r>
            <a:endParaRPr lang="ar-SA" sz="2000" b="1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BD169E1-126F-439A-ABE5-F09CE8C96BC9}"/>
              </a:ext>
            </a:extLst>
          </p:cNvPr>
          <p:cNvSpPr/>
          <p:nvPr/>
        </p:nvSpPr>
        <p:spPr>
          <a:xfrm>
            <a:off x="2495550" y="1752600"/>
            <a:ext cx="3816350" cy="3467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Ascaris </a:t>
            </a:r>
            <a:r>
              <a:rPr lang="en-US" sz="2400" i="1" dirty="0" err="1"/>
              <a:t>lumbricoides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Ancylostoma</a:t>
            </a:r>
            <a:r>
              <a:rPr lang="en-US" sz="2400" i="1" dirty="0"/>
              <a:t> </a:t>
            </a:r>
            <a:r>
              <a:rPr lang="en-US" sz="2400" i="1" dirty="0" err="1"/>
              <a:t>duodenale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Necator</a:t>
            </a:r>
            <a:r>
              <a:rPr lang="en-US" sz="2400" i="1" dirty="0"/>
              <a:t> </a:t>
            </a:r>
            <a:r>
              <a:rPr lang="en-US" sz="2400" i="1" dirty="0" err="1"/>
              <a:t>americanus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Strongyloides </a:t>
            </a:r>
            <a:r>
              <a:rPr lang="en-US" sz="2400" i="1" dirty="0" err="1"/>
              <a:t>stercoralis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7030A0"/>
                </a:solidFill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Without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Enterobius </a:t>
            </a:r>
            <a:r>
              <a:rPr lang="en-US" sz="2400" i="1" dirty="0" err="1"/>
              <a:t>vermiculars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Trichuris trichiura</a:t>
            </a:r>
          </a:p>
        </p:txBody>
      </p:sp>
      <p:sp>
        <p:nvSpPr>
          <p:cNvPr id="5135" name="مستطيل 29">
            <a:extLst>
              <a:ext uri="{FF2B5EF4-FFF2-40B4-BE49-F238E27FC236}">
                <a16:creationId xmlns:a16="http://schemas.microsoft.com/office/drawing/2014/main" id="{1882215A-FE72-432C-8EC0-9EFE7C80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762125"/>
            <a:ext cx="3382963" cy="383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Wuchereria </a:t>
            </a:r>
            <a:r>
              <a:rPr lang="en-US" altLang="ar-JO" sz="2400" i="1" dirty="0" err="1">
                <a:latin typeface="Calibri" panose="020F0502020204030204" pitchFamily="34" charset="0"/>
              </a:rPr>
              <a:t>bancrofti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Brugia</a:t>
            </a: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malayi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Loa </a:t>
            </a:r>
            <a:r>
              <a:rPr lang="en-US" altLang="ar-JO" sz="2400" i="1" dirty="0" err="1">
                <a:latin typeface="Calibri" panose="020F0502020204030204" pitchFamily="34" charset="0"/>
              </a:rPr>
              <a:t>loa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solidFill>
                  <a:srgbClr val="7030A0"/>
                </a:solidFill>
                <a:latin typeface="Calibri" panose="020F0502020204030204" pitchFamily="34" charset="0"/>
              </a:rPr>
              <a:t>Onchocerca</a:t>
            </a: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volvulus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Dracunculus</a:t>
            </a: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medinensis</a:t>
            </a:r>
            <a:endParaRPr lang="en-US" altLang="ar-JO" sz="24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ar-JO" sz="24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Larva </a:t>
            </a:r>
            <a:r>
              <a:rPr lang="en-US" altLang="ar-JO" sz="2400" u="sng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migrans</a:t>
            </a:r>
            <a:r>
              <a:rPr lang="en-US" altLang="ar-JO" sz="24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>
                <a:latin typeface="Calibri" panose="020F0502020204030204" pitchFamily="34" charset="0"/>
              </a:rPr>
              <a:t> </a:t>
            </a:r>
            <a:r>
              <a:rPr lang="en-US" altLang="ar-JO" sz="2400" i="1" dirty="0" err="1">
                <a:latin typeface="Calibri" panose="020F0502020204030204" pitchFamily="34" charset="0"/>
              </a:rPr>
              <a:t>Ancylostoma</a:t>
            </a:r>
            <a:r>
              <a:rPr lang="en-US" altLang="ar-JO" sz="2400" i="1" dirty="0">
                <a:latin typeface="Calibri" panose="020F0502020204030204" pitchFamily="34" charset="0"/>
              </a:rPr>
              <a:t> spp.</a:t>
            </a:r>
            <a:endParaRPr lang="en-US" altLang="ar-JO" sz="24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 dirty="0" err="1">
                <a:latin typeface="Calibri" panose="020F0502020204030204" pitchFamily="34" charset="0"/>
              </a:rPr>
              <a:t>Toxocara</a:t>
            </a:r>
            <a:r>
              <a:rPr lang="en-US" altLang="ar-JO" sz="2400" i="1" dirty="0">
                <a:latin typeface="Calibri" panose="020F0502020204030204" pitchFamily="34" charset="0"/>
              </a:rPr>
              <a:t> spp.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ar-JO" sz="2400" i="1" dirty="0">
              <a:latin typeface="Calibri" panose="020F0502020204030204" pitchFamily="34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1C017B84-F8EB-4BA7-92CA-6D3D6E633F71}"/>
              </a:ext>
            </a:extLst>
          </p:cNvPr>
          <p:cNvSpPr txBox="1"/>
          <p:nvPr/>
        </p:nvSpPr>
        <p:spPr>
          <a:xfrm rot="5400000">
            <a:off x="1764506" y="4858544"/>
            <a:ext cx="1081088" cy="381000"/>
          </a:xfrm>
          <a:prstGeom prst="rect">
            <a:avLst/>
          </a:prstGeom>
          <a:noFill/>
          <a:ln w="158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Large  int.</a:t>
            </a:r>
            <a:endParaRPr lang="ar-SA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22467-88FA-436F-992B-FEB04320A858}"/>
              </a:ext>
            </a:extLst>
          </p:cNvPr>
          <p:cNvSpPr/>
          <p:nvPr/>
        </p:nvSpPr>
        <p:spPr>
          <a:xfrm>
            <a:off x="2927350" y="2205038"/>
            <a:ext cx="2739159" cy="3873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29" y="571480"/>
            <a:ext cx="51435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596993" y="1499116"/>
            <a:ext cx="428628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095472" y="1714488"/>
            <a:ext cx="371477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0248" y="1714488"/>
            <a:ext cx="381002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952596" y="1857099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667372" y="1857099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9477399" y="1857099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0960" y="2071679"/>
            <a:ext cx="3810027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Stool examination for egg detection by different methods:</a:t>
            </a:r>
          </a:p>
          <a:p>
            <a:pPr marL="0" lvl="1"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Direct smear.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Concentration methods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Faecal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cultures.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Stoll's counting technique for determination of the intensity of infection.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6738" y="2071678"/>
            <a:ext cx="352427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Examination of stool for larvae by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Baermann's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technique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65" y="2071678"/>
            <a:ext cx="314327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Blood examination for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Baermann technique: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285" y="3153228"/>
            <a:ext cx="2771907" cy="36031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89" y="571480"/>
            <a:ext cx="28575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691185" y="1428472"/>
            <a:ext cx="428628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000222" y="1643050"/>
            <a:ext cx="390527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05499" y="1643050"/>
            <a:ext cx="45720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15396" y="1928670"/>
            <a:ext cx="570710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584425" y="1963860"/>
            <a:ext cx="642148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0228424" y="1892951"/>
            <a:ext cx="499272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10" y="2428868"/>
            <a:ext cx="390527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Supportive treatment: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High protein diet.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Vitamins &amp; iron. </a:t>
            </a:r>
            <a:endParaRPr lang="ar-EG" dirty="0"/>
          </a:p>
        </p:txBody>
      </p:sp>
      <p:sp>
        <p:nvSpPr>
          <p:cNvPr id="21" name="TextBox 20"/>
          <p:cNvSpPr txBox="1"/>
          <p:nvPr/>
        </p:nvSpPr>
        <p:spPr>
          <a:xfrm>
            <a:off x="4762490" y="2428869"/>
            <a:ext cx="295277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Mebendazole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rtl="0">
              <a:lnSpc>
                <a:spcPct val="200000"/>
              </a:lnSpc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(Drug of choice)</a:t>
            </a:r>
            <a:endParaRPr lang="ar-EG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517" y="2357431"/>
            <a:ext cx="314327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 severe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blood transfusion may be needed</a:t>
            </a:r>
            <a:endParaRPr lang="ar-EG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77" y="0"/>
            <a:ext cx="609604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Strongyloides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stercoralis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rtl="0"/>
            <a:r>
              <a:rPr lang="en-US" sz="2800" dirty="0">
                <a:solidFill>
                  <a:srgbClr val="00206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(Dwarf thread worm)</a:t>
            </a:r>
            <a:endParaRPr lang="ar-EG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3F3F4-EA4C-4812-84D9-B875F3BDD63B}"/>
              </a:ext>
            </a:extLst>
          </p:cNvPr>
          <p:cNvSpPr txBox="1"/>
          <p:nvPr/>
        </p:nvSpPr>
        <p:spPr>
          <a:xfrm>
            <a:off x="3519029" y="1167243"/>
            <a:ext cx="45720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380E44-1065-45BB-BF13-039D26AF6CE1}"/>
              </a:ext>
            </a:extLst>
          </p:cNvPr>
          <p:cNvCxnSpPr/>
          <p:nvPr/>
        </p:nvCxnSpPr>
        <p:spPr>
          <a:xfrm rot="5400000">
            <a:off x="5377476" y="1880565"/>
            <a:ext cx="285752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859584-D77A-4BB4-AF21-9C3B1083BD16}"/>
              </a:ext>
            </a:extLst>
          </p:cNvPr>
          <p:cNvCxnSpPr/>
          <p:nvPr/>
        </p:nvCxnSpPr>
        <p:spPr>
          <a:xfrm>
            <a:off x="5519293" y="2024499"/>
            <a:ext cx="390527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261B30-0F05-412D-B217-3CD192CA6FA4}"/>
              </a:ext>
            </a:extLst>
          </p:cNvPr>
          <p:cNvCxnSpPr/>
          <p:nvPr/>
        </p:nvCxnSpPr>
        <p:spPr>
          <a:xfrm rot="10800000">
            <a:off x="1614016" y="2024499"/>
            <a:ext cx="390527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B69FAE-140C-423B-AF39-41BAFA917665}"/>
              </a:ext>
            </a:extLst>
          </p:cNvPr>
          <p:cNvCxnSpPr/>
          <p:nvPr/>
        </p:nvCxnSpPr>
        <p:spPr>
          <a:xfrm rot="5400000">
            <a:off x="1472066" y="2167243"/>
            <a:ext cx="284958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C8C796-06DC-4FA0-8C70-74B096EA5D1E}"/>
              </a:ext>
            </a:extLst>
          </p:cNvPr>
          <p:cNvCxnSpPr/>
          <p:nvPr/>
        </p:nvCxnSpPr>
        <p:spPr>
          <a:xfrm rot="5400000">
            <a:off x="9282753" y="2166317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5807EF-7F53-4963-A527-47AA8D06735F}"/>
              </a:ext>
            </a:extLst>
          </p:cNvPr>
          <p:cNvSpPr txBox="1"/>
          <p:nvPr/>
        </p:nvSpPr>
        <p:spPr>
          <a:xfrm>
            <a:off x="280506" y="2524566"/>
            <a:ext cx="3429024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Penetration of the skin or mucous membrane of mouth by infective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E9382-8D98-4F7E-B58F-5911220CF4D9}"/>
              </a:ext>
            </a:extLst>
          </p:cNvPr>
          <p:cNvSpPr txBox="1"/>
          <p:nvPr/>
        </p:nvSpPr>
        <p:spPr>
          <a:xfrm>
            <a:off x="6662301" y="2342288"/>
            <a:ext cx="485778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Autoinfection (common in immunocompromised persons)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5D0A47-67D4-40DA-B162-5969B38B9FEB}"/>
              </a:ext>
            </a:extLst>
          </p:cNvPr>
          <p:cNvCxnSpPr/>
          <p:nvPr/>
        </p:nvCxnSpPr>
        <p:spPr>
          <a:xfrm rot="5400000">
            <a:off x="8650659" y="3229795"/>
            <a:ext cx="214314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6C16E8-272B-4471-B673-88559475B446}"/>
              </a:ext>
            </a:extLst>
          </p:cNvPr>
          <p:cNvCxnSpPr/>
          <p:nvPr/>
        </p:nvCxnSpPr>
        <p:spPr>
          <a:xfrm rot="10800000">
            <a:off x="6090797" y="3337216"/>
            <a:ext cx="2667019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B819EC-0B55-4F0E-814D-78A3442A9E1B}"/>
              </a:ext>
            </a:extLst>
          </p:cNvPr>
          <p:cNvCxnSpPr/>
          <p:nvPr/>
        </p:nvCxnSpPr>
        <p:spPr>
          <a:xfrm>
            <a:off x="8757816" y="3337216"/>
            <a:ext cx="1238259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ABC56C-8A5D-4749-90D1-BE291A3CB4FC}"/>
              </a:ext>
            </a:extLst>
          </p:cNvPr>
          <p:cNvCxnSpPr/>
          <p:nvPr/>
        </p:nvCxnSpPr>
        <p:spPr>
          <a:xfrm rot="5400000">
            <a:off x="5984169" y="3443844"/>
            <a:ext cx="214314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20F29E-0D6B-4326-A111-D043C2003A5D}"/>
              </a:ext>
            </a:extLst>
          </p:cNvPr>
          <p:cNvCxnSpPr/>
          <p:nvPr/>
        </p:nvCxnSpPr>
        <p:spPr>
          <a:xfrm rot="5400000">
            <a:off x="9854257" y="3479034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51C383-2FF3-4E1C-B7A9-8E5B8CE76963}"/>
              </a:ext>
            </a:extLst>
          </p:cNvPr>
          <p:cNvSpPr txBox="1"/>
          <p:nvPr/>
        </p:nvSpPr>
        <p:spPr>
          <a:xfrm>
            <a:off x="5328792" y="3622968"/>
            <a:ext cx="17145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Internal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72FEA1-5AB0-4233-A7CE-0360E9419A4F}"/>
              </a:ext>
            </a:extLst>
          </p:cNvPr>
          <p:cNvSpPr txBox="1"/>
          <p:nvPr/>
        </p:nvSpPr>
        <p:spPr>
          <a:xfrm>
            <a:off x="9138819" y="3694406"/>
            <a:ext cx="161926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External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66683-6D67-434A-BE35-61A901B8B689}"/>
              </a:ext>
            </a:extLst>
          </p:cNvPr>
          <p:cNvSpPr txBox="1"/>
          <p:nvPr/>
        </p:nvSpPr>
        <p:spPr>
          <a:xfrm>
            <a:off x="4090533" y="4102444"/>
            <a:ext cx="3905277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Where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may develop to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 (I.S)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into the lumen of the small intestine, then penetrate the intestinal mucosa to reach the circulation.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D14F6-7C54-4179-8047-8CD9B90C5EED}"/>
              </a:ext>
            </a:extLst>
          </p:cNvPr>
          <p:cNvSpPr txBox="1"/>
          <p:nvPr/>
        </p:nvSpPr>
        <p:spPr>
          <a:xfrm>
            <a:off x="8186312" y="4337349"/>
            <a:ext cx="3524275" cy="2169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larvae (I.S) come out the anus and penetrate the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perianal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skin to reach the circulation and complete the cycle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71" y="357166"/>
            <a:ext cx="8286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8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68" y="1071546"/>
            <a:ext cx="904881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Strongyloidiasis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Cochin – China diarrhea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77" y="1857365"/>
            <a:ext cx="60960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l" rtl="0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1-Skin invasion (ground itch)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77929" y="1713430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608767" y="2463661"/>
            <a:ext cx="213520" cy="105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381224" y="2571744"/>
            <a:ext cx="333377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4997" y="2571744"/>
            <a:ext cx="35242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239407" y="271356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0749" y="3496113"/>
            <a:ext cx="581029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It occurs when the </a:t>
            </a:r>
            <a:r>
              <a:rPr lang="en-US" sz="2000" b="1" dirty="0" err="1">
                <a:solidFill>
                  <a:srgbClr val="C00000"/>
                </a:solidFill>
                <a:ea typeface="SimSun" pitchFamily="2" charset="-122"/>
                <a:cs typeface="Majalla UI"/>
              </a:rPr>
              <a:t>filariform</a:t>
            </a:r>
            <a:r>
              <a:rPr lang="en-US" sz="20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 larva penetrates the </a:t>
            </a:r>
            <a:r>
              <a:rPr lang="en-US" sz="2000" b="1" dirty="0" err="1">
                <a:solidFill>
                  <a:srgbClr val="C00000"/>
                </a:solidFill>
                <a:ea typeface="SimSun" pitchFamily="2" charset="-122"/>
                <a:cs typeface="Majalla UI"/>
              </a:rPr>
              <a:t>perianal</a:t>
            </a:r>
            <a:r>
              <a:rPr lang="en-US" sz="2000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 region </a:t>
            </a:r>
            <a:r>
              <a:rPr lang="en-US" sz="2000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with external autoinfection causing linear or tortuous </a:t>
            </a:r>
            <a:r>
              <a:rPr lang="en-US" sz="2000" b="1" dirty="0" err="1">
                <a:solidFill>
                  <a:srgbClr val="0000FF"/>
                </a:solidFill>
                <a:ea typeface="SimSun" pitchFamily="2" charset="-122"/>
                <a:cs typeface="Majalla UI"/>
              </a:rPr>
              <a:t>urticarial</a:t>
            </a:r>
            <a:r>
              <a:rPr lang="en-US" sz="2000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lesions over the trunk, thigh and buttocks &amp; rapidly  disappeared.</a:t>
            </a:r>
            <a:endParaRPr lang="ar-EG" sz="2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9097455" y="271356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09" y="3492976"/>
            <a:ext cx="4095779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At the site of larval penetration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/>
              </a:rPr>
              <a:t> 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Local dermatitis with irritation and itching followed by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erythema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oedema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papular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rash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vesicles or pustules due to 2ry bacterial infection.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66" y="2928934"/>
            <a:ext cx="24765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Ground itch</a:t>
            </a:r>
            <a:endParaRPr lang="ar-EG" sz="20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9007" y="2926771"/>
            <a:ext cx="32111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Larva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currens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(racing larva)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963885" y="5907092"/>
            <a:ext cx="645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First was described in 1876, identified in the feces of French colonial troops suffering from diarrhea in Cochin-China.</a:t>
            </a:r>
            <a:endParaRPr lang="ar-S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 animBg="1"/>
      <p:bldP spid="26" grpId="0" animBg="1"/>
      <p:bldP spid="16" grpId="0" animBg="1"/>
      <p:bldP spid="17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77" y="0"/>
            <a:ext cx="62865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2-Larval migratory phase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608899" y="677579"/>
            <a:ext cx="214314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476475" y="785794"/>
            <a:ext cx="323852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9747" y="785794"/>
            <a:ext cx="4191029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34657" y="92761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633240" y="963331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459" y="2071679"/>
            <a:ext cx="39052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Verminous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pneumonia </a:t>
            </a:r>
            <a:r>
              <a:rPr lang="en-US" b="1" dirty="0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or (</a:t>
            </a:r>
            <a:r>
              <a:rPr lang="en-US" b="1" dirty="0" err="1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Loeffler‘s</a:t>
            </a:r>
            <a:r>
              <a:rPr lang="en-US" b="1" dirty="0">
                <a:solidFill>
                  <a:srgbClr val="8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syndrome)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61" y="1214422"/>
            <a:ext cx="381002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To general circulation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60" y="3441680"/>
            <a:ext cx="371477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/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Symptoms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include fever, cough,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dyspnoea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haemoptysis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high eosinophilia .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 </a:t>
            </a:r>
            <a:endParaRPr lang="ar-E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264143" y="2142058"/>
            <a:ext cx="71438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8718" y="1142984"/>
            <a:ext cx="219076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lung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10712" y="1714356"/>
            <a:ext cx="142082" cy="105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1714469" y="1785926"/>
            <a:ext cx="66675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608239" y="1892951"/>
            <a:ext cx="213520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81224" y="1785926"/>
            <a:ext cx="35242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798342" y="1892819"/>
            <a:ext cx="214314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572652" y="2999314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86237" y="2143117"/>
            <a:ext cx="371477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2000" dirty="0"/>
              <a:t>+++++++++++++++++++++++++++++++++++++++++++++++++++++++++++++++++++++++++++++++++++++++++++++++++++++++++++++++++++++++++++++++++++++++++++++</a:t>
            </a:r>
            <a:endParaRPr lang="ar-EG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91515" y="2643183"/>
            <a:ext cx="3810027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Occasionally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heavy infection,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migrating 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larvae may pass to the left side of the heart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general circulation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distributed to different tissues of the body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lesions around the larvae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(visceral larva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ar-E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14" grpId="0" animBg="1"/>
      <p:bldP spid="4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7922" y="345477"/>
            <a:ext cx="4572032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3-Intestinal phase</a:t>
            </a:r>
            <a:endParaRPr lang="ar-EG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14997" y="1285860"/>
            <a:ext cx="4381531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428717" y="1285860"/>
            <a:ext cx="428628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51181" y="1463397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013450" y="1463397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346165" y="1464191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9917933" y="1464191"/>
            <a:ext cx="357190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10" y="1928803"/>
            <a:ext cx="2476517" cy="1338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Light infection: 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Usually asymptomatic</a:t>
            </a:r>
            <a:endParaRPr lang="ar-E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79" y="1785926"/>
            <a:ext cx="285752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Penetration of the intestinal mucosa by the adult worm 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produces ulceration, mucosal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oedema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bleeding and may be perforation.</a:t>
            </a:r>
            <a:endParaRPr lang="ar-EG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1251" y="1785926"/>
            <a:ext cx="3048021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Heavy infection: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Epigastric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pain and tenderness (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duodinitis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), nausea, vomiting and watery mucus diarrhea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(Cochin-China diarrhea)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alternates with constipation.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29774" y="1857365"/>
            <a:ext cx="2476517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 chronic cases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there is mucosal atrophy with fibrosis.</a:t>
            </a:r>
            <a:endParaRPr lang="ar-E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475" y="357167"/>
            <a:ext cx="704854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Disseminated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stronyloidiasis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(Hyper infection syndrome)</a:t>
            </a:r>
            <a:endParaRPr lang="ar-EG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rot="5400000">
            <a:off x="5870581" y="1441178"/>
            <a:ext cx="260339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10248" y="1571612"/>
            <a:ext cx="390527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476475" y="1571612"/>
            <a:ext cx="333377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98806" y="1749281"/>
            <a:ext cx="356396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9537857" y="1750075"/>
            <a:ext cx="356396" cy="10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960" y="2000241"/>
            <a:ext cx="5334037" cy="3323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immunocompromised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patients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parasite produces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massive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that develop into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in the intestinal lumen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(autoinfection)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penetrate the intestinal wall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reach the circulation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different organs as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brain, lung, liver and kidney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2071679"/>
            <a:ext cx="571504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condition is fatal and death occurs due to: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Massive increase of intestinal worm burden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intestinal perforation, peritonitis and paralytic ileums.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Invasion of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CNS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meningitis&amp; brain abscess.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Respiratory failure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Septicaemia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due to larval migration from the intestine.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81" y="637312"/>
            <a:ext cx="51435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668431" y="1350610"/>
            <a:ext cx="285752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10248" y="1494544"/>
            <a:ext cx="4667283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904971" y="1494544"/>
            <a:ext cx="40005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63153" y="1636362"/>
            <a:ext cx="285752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264275" y="1707800"/>
            <a:ext cx="428628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462" y="1851735"/>
            <a:ext cx="33337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methods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1515" y="1994611"/>
            <a:ext cx="36195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09" y="2708991"/>
            <a:ext cx="5810291" cy="3000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Stool examination for </a:t>
            </a:r>
            <a:r>
              <a:rPr lang="en-US" b="1" dirty="0" err="1">
                <a:solidFill>
                  <a:srgbClr val="C0000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 larvae 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by direct smear and concentration methods.  </a:t>
            </a: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Stool culture .</a:t>
            </a:r>
            <a:endParaRPr lang="en-US" b="1" dirty="0">
              <a:solidFill>
                <a:srgbClr val="0070C0"/>
              </a:solidFill>
              <a:ea typeface="SimSun" pitchFamily="2" charset="-122"/>
              <a:cs typeface="Majalla UI"/>
            </a:endParaRP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Duodenal aspiration 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reveals </a:t>
            </a:r>
            <a:r>
              <a:rPr lang="en-US" b="1" dirty="0" err="1">
                <a:solidFill>
                  <a:srgbClr val="0070C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 larvae.</a:t>
            </a:r>
          </a:p>
          <a:p>
            <a:pPr marL="0" lvl="1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ea typeface="SimSun" pitchFamily="2" charset="-122"/>
                <a:cs typeface="Majalla UI"/>
              </a:rPr>
              <a:t>  </a:t>
            </a:r>
            <a:r>
              <a:rPr lang="en-US" b="1" dirty="0">
                <a:solidFill>
                  <a:srgbClr val="C00000"/>
                </a:solidFill>
                <a:ea typeface="SimSun" pitchFamily="2" charset="-122"/>
                <a:cs typeface="Majalla UI"/>
              </a:rPr>
              <a:t>Sputum examination or culture: during disseminated disease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, all stages may be present in lung (</a:t>
            </a:r>
            <a:r>
              <a:rPr lang="en-US" b="1" dirty="0" err="1">
                <a:solidFill>
                  <a:srgbClr val="0070C0"/>
                </a:solidFill>
                <a:ea typeface="SimSun" pitchFamily="2" charset="-122"/>
                <a:cs typeface="Majalla UI"/>
              </a:rPr>
              <a:t>rhabditiform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 larvae, </a:t>
            </a:r>
            <a:r>
              <a:rPr lang="en-US" b="1" dirty="0" err="1">
                <a:solidFill>
                  <a:srgbClr val="0070C0"/>
                </a:solidFill>
                <a:ea typeface="SimSun" pitchFamily="2" charset="-122"/>
                <a:cs typeface="Majalla UI"/>
              </a:rPr>
              <a:t>filariform</a:t>
            </a:r>
            <a:r>
              <a:rPr lang="en-US" b="1" dirty="0">
                <a:solidFill>
                  <a:srgbClr val="0070C0"/>
                </a:solidFill>
                <a:ea typeface="SimSun" pitchFamily="2" charset="-122"/>
                <a:cs typeface="Majalla UI"/>
              </a:rPr>
              <a:t> larvae, adults). </a:t>
            </a:r>
            <a:endParaRPr lang="ar-EG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797814" y="2530131"/>
            <a:ext cx="214314" cy="211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01014" y="2780428"/>
            <a:ext cx="3905277" cy="1338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(10-40%)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Serological testes (CFT, IHT, ELISA)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41" y="571480"/>
            <a:ext cx="295277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62" y="1357298"/>
            <a:ext cx="10953827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Mebendazale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Antihistaminic and antibiotics for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4428DA-D159-4E2A-97FB-36488588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21" y="655638"/>
            <a:ext cx="58578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ar-JO" sz="3200" b="1" dirty="0">
                <a:solidFill>
                  <a:srgbClr val="FF0000"/>
                </a:solidFill>
              </a:rPr>
              <a:t>Pathogenicity &amp; Clinical Features: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588B109-2145-4AF5-AF9C-44B55835C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6567" y="1692275"/>
            <a:ext cx="10088851" cy="4949825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defRPr/>
            </a:pPr>
            <a:r>
              <a:rPr lang="en-US" altLang="ar-JO" sz="3200" dirty="0">
                <a:solidFill>
                  <a:srgbClr val="0000CC"/>
                </a:solidFill>
                <a:latin typeface="+mj-lt"/>
              </a:rPr>
              <a:t>Ascariasis </a:t>
            </a:r>
            <a:r>
              <a:rPr lang="en-US" altLang="ar-JO" sz="3200" dirty="0">
                <a:latin typeface="+mj-lt"/>
              </a:rPr>
              <a:t>– infection of </a:t>
            </a:r>
            <a:r>
              <a:rPr lang="en-US" altLang="ar-JO" sz="3200" i="1" dirty="0">
                <a:latin typeface="+mj-lt"/>
              </a:rPr>
              <a:t>A. </a:t>
            </a:r>
            <a:r>
              <a:rPr lang="en-US" altLang="ar-JO" sz="3200" i="1" dirty="0" err="1">
                <a:latin typeface="+mj-lt"/>
              </a:rPr>
              <a:t>lumbricoides</a:t>
            </a:r>
            <a:r>
              <a:rPr lang="en-US" altLang="ar-JO" sz="3200" i="1" dirty="0">
                <a:latin typeface="+mj-lt"/>
              </a:rPr>
              <a:t>.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en-US" altLang="ar-JO" sz="3200" dirty="0">
                <a:latin typeface="+mj-lt"/>
              </a:rPr>
              <a:t>Majority of infections are asymptomatic.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en-US" altLang="ar-JO" sz="3200" dirty="0">
                <a:latin typeface="+mj-lt"/>
              </a:rPr>
              <a:t>Clinical disease is largely restricted to individuals with a high worm load.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en-US" altLang="ar-JO" sz="3200" dirty="0">
                <a:latin typeface="+mj-lt"/>
              </a:rPr>
              <a:t>Symptoms divided into three groups: those produced by:</a:t>
            </a:r>
          </a:p>
          <a:p>
            <a:pPr marL="990600" lvl="1" indent="-533400" algn="just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ar-JO" sz="2800" dirty="0">
                <a:latin typeface="+mj-lt"/>
              </a:rPr>
              <a:t>Migrating larvae.</a:t>
            </a:r>
          </a:p>
          <a:p>
            <a:pPr marL="990600" lvl="1" indent="-533400" algn="just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Intestinal phase.</a:t>
            </a:r>
          </a:p>
          <a:p>
            <a:pPr marL="990600" lvl="1" indent="-533400" algn="just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ar-JO" sz="2800" b="1" dirty="0">
                <a:solidFill>
                  <a:srgbClr val="009900"/>
                </a:solidFill>
                <a:latin typeface="+mj-lt"/>
              </a:rPr>
              <a:t>Ectopic Ascariasis</a:t>
            </a:r>
            <a:r>
              <a:rPr lang="en-US" altLang="ar-JO" sz="2800" dirty="0">
                <a:latin typeface="+mj-lt"/>
              </a:rPr>
              <a:t>.</a:t>
            </a:r>
            <a:endParaRPr lang="ar-JO" altLang="ar-JO" sz="2800" dirty="0">
              <a:latin typeface="+mj-lt"/>
            </a:endParaRPr>
          </a:p>
          <a:p>
            <a:pPr marL="990600" lvl="1" indent="-533400" algn="just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ar-JO" sz="2800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CD9B5C-AEDE-437B-8AA3-CEC249096407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78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altLang="ar-JO" sz="3600" b="1" i="1" dirty="0">
                <a:solidFill>
                  <a:srgbClr val="000000"/>
                </a:solidFill>
                <a:latin typeface="+mj-lt"/>
              </a:rPr>
              <a:t>Ascaris </a:t>
            </a:r>
            <a:r>
              <a:rPr lang="en-US" altLang="ar-JO" sz="3600" b="1" i="1" dirty="0" err="1">
                <a:solidFill>
                  <a:srgbClr val="000000"/>
                </a:solidFill>
                <a:latin typeface="+mj-lt"/>
              </a:rPr>
              <a:t>Iumbricoides</a:t>
            </a:r>
            <a:endParaRPr lang="en-US" altLang="ar-JO" sz="3600" b="1" i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D49E91AF-D06A-4EA5-9ADB-899BE885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217" y="2565400"/>
            <a:ext cx="3816350" cy="4419600"/>
          </a:xfrm>
        </p:spPr>
        <p:txBody>
          <a:bodyPr/>
          <a:lstStyle/>
          <a:p>
            <a:pPr marL="0" lvl="1" indent="-533400" algn="just">
              <a:buNone/>
              <a:defRPr/>
            </a:pPr>
            <a:r>
              <a:rPr lang="en-US" altLang="ar-JO" dirty="0">
                <a:solidFill>
                  <a:srgbClr val="009900"/>
                </a:solidFill>
                <a:latin typeface="+mj-lt"/>
              </a:rPr>
              <a:t>1- Pneumonia (</a:t>
            </a:r>
            <a:r>
              <a:rPr lang="en-US" altLang="ar-JO" dirty="0" err="1">
                <a:solidFill>
                  <a:srgbClr val="009900"/>
                </a:solidFill>
                <a:latin typeface="+mj-lt"/>
              </a:rPr>
              <a:t>loeffler’s</a:t>
            </a:r>
            <a:r>
              <a:rPr lang="en-US" altLang="ar-JO" dirty="0">
                <a:solidFill>
                  <a:srgbClr val="009900"/>
                </a:solidFill>
                <a:latin typeface="+mj-lt"/>
              </a:rPr>
              <a:t> syndrome)</a:t>
            </a:r>
            <a:r>
              <a:rPr lang="en-US" altLang="ar-JO" dirty="0">
                <a:latin typeface="+mj-lt"/>
              </a:rPr>
              <a:t> – fever, cough, </a:t>
            </a:r>
            <a:r>
              <a:rPr lang="en-US" altLang="ar-JO" dirty="0" err="1">
                <a:latin typeface="+mj-lt"/>
              </a:rPr>
              <a:t>dyspnoea</a:t>
            </a:r>
            <a:r>
              <a:rPr lang="en-US" altLang="ar-JO" dirty="0">
                <a:latin typeface="+mj-lt"/>
              </a:rPr>
              <a:t>, blood tinged sputum that may contain larva, urticarial rash &amp; eosinophilia.</a:t>
            </a:r>
          </a:p>
          <a:p>
            <a:pPr marL="0" lvl="1" indent="-533400" algn="just">
              <a:buNone/>
              <a:defRPr/>
            </a:pPr>
            <a:r>
              <a:rPr lang="en-US" altLang="ar-JO" dirty="0">
                <a:solidFill>
                  <a:srgbClr val="009900"/>
                </a:solidFill>
                <a:latin typeface="+mj-lt"/>
              </a:rPr>
              <a:t>2- Visceral larva </a:t>
            </a:r>
            <a:r>
              <a:rPr lang="en-US" altLang="ar-JO" dirty="0" err="1">
                <a:solidFill>
                  <a:srgbClr val="009900"/>
                </a:solidFill>
                <a:latin typeface="+mj-lt"/>
              </a:rPr>
              <a:t>migrans</a:t>
            </a:r>
            <a:r>
              <a:rPr lang="en-US" altLang="ar-JO" dirty="0">
                <a:latin typeface="+mj-lt"/>
              </a:rPr>
              <a:t> – if larvae enter systemic circulation (from pulmonary capillaries) to reach other organs like brain, spinal cord, heart, kidney.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B402C2-E9B3-47FE-8E0E-78CC69BE9F35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altLang="ar-JO" sz="3600" b="1" i="1" dirty="0">
                <a:solidFill>
                  <a:srgbClr val="000000"/>
                </a:solidFill>
                <a:latin typeface="+mj-lt"/>
              </a:rPr>
              <a:t>Ascaris </a:t>
            </a:r>
            <a:r>
              <a:rPr lang="en-US" altLang="ar-JO" sz="3600" b="1" i="1" dirty="0" err="1">
                <a:solidFill>
                  <a:srgbClr val="000000"/>
                </a:solidFill>
                <a:latin typeface="+mj-lt"/>
              </a:rPr>
              <a:t>Iumbricoides</a:t>
            </a:r>
            <a:endParaRPr lang="en-US" altLang="ar-JO" sz="36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E43DA-7D71-4376-A710-88FF258DB44F}"/>
              </a:ext>
            </a:extLst>
          </p:cNvPr>
          <p:cNvSpPr/>
          <p:nvPr/>
        </p:nvSpPr>
        <p:spPr>
          <a:xfrm>
            <a:off x="3432176" y="692151"/>
            <a:ext cx="4183063" cy="48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ar-JO" sz="2800" dirty="0">
                <a:solidFill>
                  <a:srgbClr val="FF0000"/>
                </a:solidFill>
                <a:latin typeface="+mj-lt"/>
              </a:rPr>
              <a:t>Symptoms &amp; Complications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72518-C7CF-4091-AE71-17C745A9A8AD}"/>
              </a:ext>
            </a:extLst>
          </p:cNvPr>
          <p:cNvSpPr/>
          <p:nvPr/>
        </p:nvSpPr>
        <p:spPr>
          <a:xfrm>
            <a:off x="777468" y="1619251"/>
            <a:ext cx="2948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ar-JO" sz="2400" b="1" dirty="0">
                <a:solidFill>
                  <a:srgbClr val="0070C0"/>
                </a:solidFill>
                <a:latin typeface="+mj-lt"/>
              </a:rPr>
              <a:t>Migrating larvae phase</a:t>
            </a:r>
            <a:endParaRPr lang="ar-JO" sz="2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2AF796-6123-4E9C-A2A1-A6622560B666}"/>
              </a:ext>
            </a:extLst>
          </p:cNvPr>
          <p:cNvCxnSpPr/>
          <p:nvPr/>
        </p:nvCxnSpPr>
        <p:spPr>
          <a:xfrm rot="5400000">
            <a:off x="5379244" y="1285081"/>
            <a:ext cx="285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975620-68CC-44D3-B88F-EF6090054E65}"/>
              </a:ext>
            </a:extLst>
          </p:cNvPr>
          <p:cNvCxnSpPr>
            <a:cxnSpLocks/>
          </p:cNvCxnSpPr>
          <p:nvPr/>
        </p:nvCxnSpPr>
        <p:spPr>
          <a:xfrm flipV="1">
            <a:off x="5521325" y="1412875"/>
            <a:ext cx="22304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F1DA13-9FF0-4882-A4BE-822C438A4FF8}"/>
              </a:ext>
            </a:extLst>
          </p:cNvPr>
          <p:cNvCxnSpPr>
            <a:cxnSpLocks/>
          </p:cNvCxnSpPr>
          <p:nvPr/>
        </p:nvCxnSpPr>
        <p:spPr>
          <a:xfrm flipH="1">
            <a:off x="2259874" y="1430338"/>
            <a:ext cx="3259866" cy="65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29D9F1-4DBB-4864-9048-09D6AAC5E4B8}"/>
              </a:ext>
            </a:extLst>
          </p:cNvPr>
          <p:cNvCxnSpPr/>
          <p:nvPr/>
        </p:nvCxnSpPr>
        <p:spPr>
          <a:xfrm rot="5400000">
            <a:off x="2185353" y="1522051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3C43E9-DE81-4FA1-B1F5-EAC1ADC29AB0}"/>
              </a:ext>
            </a:extLst>
          </p:cNvPr>
          <p:cNvCxnSpPr>
            <a:cxnSpLocks/>
          </p:cNvCxnSpPr>
          <p:nvPr/>
        </p:nvCxnSpPr>
        <p:spPr>
          <a:xfrm>
            <a:off x="11322433" y="1428750"/>
            <a:ext cx="0" cy="11811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538AC7-E6C8-470D-925A-A719AD98BFA9}"/>
              </a:ext>
            </a:extLst>
          </p:cNvPr>
          <p:cNvCxnSpPr>
            <a:cxnSpLocks/>
          </p:cNvCxnSpPr>
          <p:nvPr/>
        </p:nvCxnSpPr>
        <p:spPr>
          <a:xfrm flipH="1">
            <a:off x="2313292" y="2081214"/>
            <a:ext cx="1588" cy="5286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8B766-18EE-45DC-AA2B-01B6759081E7}"/>
              </a:ext>
            </a:extLst>
          </p:cNvPr>
          <p:cNvSpPr/>
          <p:nvPr/>
        </p:nvSpPr>
        <p:spPr>
          <a:xfrm>
            <a:off x="6677141" y="1989139"/>
            <a:ext cx="2096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Intestinal phase</a:t>
            </a:r>
            <a:endParaRPr lang="ar-EG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0A0DC-2F9A-4FA8-B5A4-F4F3298C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609" y="2632075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000" b="1" dirty="0">
                <a:solidFill>
                  <a:srgbClr val="009900"/>
                </a:solidFill>
              </a:rPr>
              <a:t>Ectopic </a:t>
            </a:r>
            <a:r>
              <a:rPr lang="en-US" altLang="ar-JO" sz="2000" b="1" dirty="0" err="1">
                <a:solidFill>
                  <a:srgbClr val="009900"/>
                </a:solidFill>
              </a:rPr>
              <a:t>Ascariasis</a:t>
            </a:r>
            <a:r>
              <a:rPr lang="en-US" altLang="ar-JO" sz="2000" dirty="0"/>
              <a:t> </a:t>
            </a:r>
            <a:endParaRPr lang="ar-JO" altLang="ar-JO" sz="2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A8EB11-093C-433F-939F-FD6B9707C794}"/>
              </a:ext>
            </a:extLst>
          </p:cNvPr>
          <p:cNvCxnSpPr>
            <a:cxnSpLocks/>
          </p:cNvCxnSpPr>
          <p:nvPr/>
        </p:nvCxnSpPr>
        <p:spPr>
          <a:xfrm>
            <a:off x="7751763" y="1412876"/>
            <a:ext cx="0" cy="6524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DAB0F8-6A68-4DA3-B741-7D92A4ED90DE}"/>
              </a:ext>
            </a:extLst>
          </p:cNvPr>
          <p:cNvCxnSpPr>
            <a:cxnSpLocks/>
          </p:cNvCxnSpPr>
          <p:nvPr/>
        </p:nvCxnSpPr>
        <p:spPr>
          <a:xfrm>
            <a:off x="7751764" y="1412875"/>
            <a:ext cx="3599859" cy="2403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7" name="Picture 17">
            <a:extLst>
              <a:ext uri="{FF2B5EF4-FFF2-40B4-BE49-F238E27FC236}">
                <a16:creationId xmlns:a16="http://schemas.microsoft.com/office/drawing/2014/main" id="{285AFA15-B428-448B-85D4-853518A0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91" y="3069771"/>
            <a:ext cx="5217943" cy="30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213B630B-9CCC-45B5-8403-06F19705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42" y="6087473"/>
            <a:ext cx="4314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A0E037-81FA-4BFB-AE3A-76832DB82A93}"/>
              </a:ext>
            </a:extLst>
          </p:cNvPr>
          <p:cNvSpPr txBox="1"/>
          <p:nvPr/>
        </p:nvSpPr>
        <p:spPr>
          <a:xfrm>
            <a:off x="4310063" y="671514"/>
            <a:ext cx="3429000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Intestinal phase</a:t>
            </a:r>
            <a:endParaRPr lang="ar-EG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DF0761-8E92-42F3-B57C-B9073CDCA2C2}"/>
              </a:ext>
            </a:extLst>
          </p:cNvPr>
          <p:cNvCxnSpPr/>
          <p:nvPr/>
        </p:nvCxnSpPr>
        <p:spPr>
          <a:xfrm rot="5400000">
            <a:off x="5811044" y="1456531"/>
            <a:ext cx="285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052031-F8ED-494E-BDB2-FEDC7020C525}"/>
              </a:ext>
            </a:extLst>
          </p:cNvPr>
          <p:cNvCxnSpPr/>
          <p:nvPr/>
        </p:nvCxnSpPr>
        <p:spPr>
          <a:xfrm>
            <a:off x="5738813" y="1600200"/>
            <a:ext cx="392906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5FBEED-11FE-4397-92FC-A45A04216954}"/>
              </a:ext>
            </a:extLst>
          </p:cNvPr>
          <p:cNvCxnSpPr/>
          <p:nvPr/>
        </p:nvCxnSpPr>
        <p:spPr>
          <a:xfrm rot="10800000">
            <a:off x="2381251" y="1600200"/>
            <a:ext cx="335756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C844A-9E7D-4883-ADE3-6F4702118E05}"/>
              </a:ext>
            </a:extLst>
          </p:cNvPr>
          <p:cNvCxnSpPr/>
          <p:nvPr/>
        </p:nvCxnSpPr>
        <p:spPr>
          <a:xfrm rot="5400000">
            <a:off x="2273301" y="1706564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7B1FD9-A99C-4AEE-8D00-B92B86387E8B}"/>
              </a:ext>
            </a:extLst>
          </p:cNvPr>
          <p:cNvCxnSpPr/>
          <p:nvPr/>
        </p:nvCxnSpPr>
        <p:spPr>
          <a:xfrm rot="5400000">
            <a:off x="4668044" y="1742281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C93355-D0FB-4DA7-A60F-93ECA5392F63}"/>
              </a:ext>
            </a:extLst>
          </p:cNvPr>
          <p:cNvCxnSpPr/>
          <p:nvPr/>
        </p:nvCxnSpPr>
        <p:spPr>
          <a:xfrm rot="5400000">
            <a:off x="7311232" y="1742282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E700CC-0964-4571-83C8-5138026ADFF7}"/>
              </a:ext>
            </a:extLst>
          </p:cNvPr>
          <p:cNvCxnSpPr/>
          <p:nvPr/>
        </p:nvCxnSpPr>
        <p:spPr>
          <a:xfrm rot="5400000">
            <a:off x="9526588" y="1741488"/>
            <a:ext cx="28416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1196FB-1F3F-45C8-99C0-0DF3D80B0D05}"/>
              </a:ext>
            </a:extLst>
          </p:cNvPr>
          <p:cNvSpPr txBox="1"/>
          <p:nvPr/>
        </p:nvSpPr>
        <p:spPr>
          <a:xfrm>
            <a:off x="1738313" y="2028826"/>
            <a:ext cx="1928812" cy="6461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Light infection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symp</a:t>
            </a:r>
            <a:r>
              <a:rPr lang="en-US" b="1" dirty="0" err="1">
                <a:solidFill>
                  <a:srgbClr val="002060"/>
                </a:solidFill>
              </a:rPr>
              <a:t>tmes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656F3B-50C2-4C69-9902-B3BB49D9648D}"/>
              </a:ext>
            </a:extLst>
          </p:cNvPr>
          <p:cNvSpPr txBox="1"/>
          <p:nvPr/>
        </p:nvSpPr>
        <p:spPr>
          <a:xfrm>
            <a:off x="3881439" y="1957389"/>
            <a:ext cx="2428875" cy="3698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Intestinal symptoms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8FC53-A956-40FB-8DEC-101E950411BE}"/>
              </a:ext>
            </a:extLst>
          </p:cNvPr>
          <p:cNvSpPr txBox="1"/>
          <p:nvPr/>
        </p:nvSpPr>
        <p:spPr>
          <a:xfrm>
            <a:off x="6453188" y="1957389"/>
            <a:ext cx="2286000" cy="17541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</a:rPr>
              <a:t>Malnutrition and underdevelopment </a:t>
            </a:r>
            <a:r>
              <a:rPr lang="en-US" b="1" dirty="0">
                <a:solidFill>
                  <a:srgbClr val="002060"/>
                </a:solidFill>
              </a:rPr>
              <a:t>of children with heavy infection .</a:t>
            </a:r>
            <a:endParaRPr lang="ar-E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103C4-6005-4AC6-AE20-972298B5C1F2}"/>
              </a:ext>
            </a:extLst>
          </p:cNvPr>
          <p:cNvSpPr txBox="1"/>
          <p:nvPr/>
        </p:nvSpPr>
        <p:spPr>
          <a:xfrm>
            <a:off x="8810626" y="2028825"/>
            <a:ext cx="1643063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C00000"/>
                </a:solidFill>
              </a:rPr>
              <a:t>Vit</a:t>
            </a:r>
            <a:r>
              <a:rPr lang="en-US" b="1" dirty="0">
                <a:solidFill>
                  <a:srgbClr val="C00000"/>
                </a:solidFill>
              </a:rPr>
              <a:t>. A deficiency 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</a:t>
            </a:r>
            <a:r>
              <a:rPr lang="en-US" b="1" dirty="0">
                <a:solidFill>
                  <a:srgbClr val="002060"/>
                </a:solidFill>
              </a:rPr>
              <a:t> night blindness </a:t>
            </a:r>
            <a:endParaRPr lang="ar-EG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AB602A-F38D-44F5-8908-32B98B3C8CF3}"/>
              </a:ext>
            </a:extLst>
          </p:cNvPr>
          <p:cNvCxnSpPr>
            <a:cxnSpLocks/>
          </p:cNvCxnSpPr>
          <p:nvPr/>
        </p:nvCxnSpPr>
        <p:spPr>
          <a:xfrm>
            <a:off x="4883151" y="2457451"/>
            <a:ext cx="0" cy="97154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820736-AAB7-4592-ABC0-D72DFD337EFF}"/>
              </a:ext>
            </a:extLst>
          </p:cNvPr>
          <p:cNvSpPr txBox="1"/>
          <p:nvPr/>
        </p:nvSpPr>
        <p:spPr>
          <a:xfrm>
            <a:off x="3095625" y="3559175"/>
            <a:ext cx="3286125" cy="2956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</a:rPr>
              <a:t>Colic     ,      abdominal distension  ,    vomiting, diarrhea or constipation, epigastric pain,  dyspepsia (</a:t>
            </a:r>
            <a:r>
              <a:rPr lang="en-US" b="1" dirty="0">
                <a:solidFill>
                  <a:schemeClr val="tx1"/>
                </a:solidFill>
              </a:rPr>
              <a:t>Invasion and subsequent blockage of the distal biliary tree, and less commonly the pancreatic duct)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18F388-35EC-47EB-9FA0-70F4250A7A89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altLang="ar-JO" sz="3600" b="1" i="1" dirty="0">
                <a:solidFill>
                  <a:srgbClr val="000000"/>
                </a:solidFill>
                <a:latin typeface="+mj-lt"/>
              </a:rPr>
              <a:t>Ascaris </a:t>
            </a:r>
            <a:r>
              <a:rPr lang="en-US" altLang="ar-JO" sz="3600" b="1" i="1" dirty="0" err="1">
                <a:solidFill>
                  <a:srgbClr val="000000"/>
                </a:solidFill>
                <a:latin typeface="+mj-lt"/>
              </a:rPr>
              <a:t>Iumbricoides</a:t>
            </a:r>
            <a:endParaRPr lang="en-US" altLang="ar-JO" sz="3600" b="1" i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C4D1166-304F-4DAB-AC82-EE12B86805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7155" y="1818265"/>
            <a:ext cx="6715125" cy="4572000"/>
          </a:xfrm>
        </p:spPr>
        <p:txBody>
          <a:bodyPr>
            <a:normAutofit lnSpcReduction="10000"/>
          </a:bodyPr>
          <a:lstStyle/>
          <a:p>
            <a:pPr marL="0" indent="-609600" algn="just">
              <a:lnSpc>
                <a:spcPct val="80000"/>
              </a:lnSpc>
              <a:buNone/>
              <a:defRPr/>
            </a:pPr>
            <a:r>
              <a:rPr lang="en-US" altLang="ar-JO" sz="2400" b="1" dirty="0">
                <a:solidFill>
                  <a:srgbClr val="C00000"/>
                </a:solidFill>
                <a:latin typeface="Arial" pitchFamily="34" charset="0"/>
              </a:rPr>
              <a:t>Due to migration of worm up into the stomach. It may :</a:t>
            </a:r>
          </a:p>
          <a:p>
            <a:pPr marL="1371600" lvl="2" indent="-457200" algn="just">
              <a:defRPr/>
            </a:pPr>
            <a:r>
              <a:rPr lang="en-US" altLang="ar-JO" sz="2400" dirty="0"/>
              <a:t>be vomited out, </a:t>
            </a:r>
          </a:p>
          <a:p>
            <a:pPr marL="1371600" lvl="2" indent="-457200" algn="just">
              <a:defRPr/>
            </a:pPr>
            <a:r>
              <a:rPr lang="en-US" altLang="ar-JO" sz="2400" dirty="0"/>
              <a:t>pass up through the esophagus at night &amp; comes out through mouth or nose, </a:t>
            </a:r>
          </a:p>
          <a:p>
            <a:pPr marL="1371600" lvl="2" indent="-457200" algn="just">
              <a:defRPr/>
            </a:pPr>
            <a:r>
              <a:rPr lang="en-US" altLang="ar-JO" sz="2400" dirty="0"/>
              <a:t>enter larynx to cause asphyxia.</a:t>
            </a:r>
          </a:p>
          <a:p>
            <a:pPr marL="1371600" lvl="2" indent="-457200" algn="just">
              <a:defRPr/>
            </a:pPr>
            <a:r>
              <a:rPr lang="en-US" altLang="ar-JO" sz="2400" dirty="0"/>
              <a:t>migrate to other organs and cause </a:t>
            </a:r>
            <a:r>
              <a:rPr lang="en-US" altLang="ar-JO" sz="2400" b="1" dirty="0">
                <a:solidFill>
                  <a:srgbClr val="009900"/>
                </a:solidFill>
              </a:rPr>
              <a:t>appendicitis, </a:t>
            </a:r>
            <a:r>
              <a:rPr lang="en-US" altLang="ar-JO" sz="2400" dirty="0"/>
              <a:t> cholecystitis, biliary colic, cholangitis, pancreatitis</a:t>
            </a:r>
          </a:p>
          <a:p>
            <a:pPr marL="1371600" lvl="2" indent="-457200" algn="just">
              <a:defRPr/>
            </a:pPr>
            <a:endParaRPr lang="en-US" altLang="ar-JO" sz="2400" dirty="0"/>
          </a:p>
          <a:p>
            <a:pPr marL="0" indent="-6096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ar-JO" sz="2400" b="1" dirty="0">
                <a:solidFill>
                  <a:srgbClr val="C00000"/>
                </a:solidFill>
                <a:latin typeface="Arial" pitchFamily="34" charset="0"/>
              </a:rPr>
              <a:t>Due to d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ownward migration</a:t>
            </a:r>
            <a:r>
              <a:rPr lang="en-US" altLang="ar-JO" sz="2400" b="1" dirty="0">
                <a:solidFill>
                  <a:srgbClr val="C00000"/>
                </a:solidFill>
                <a:latin typeface="Arial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/>
              <a:t>Obstruction of the appendix </a:t>
            </a:r>
            <a:r>
              <a:rPr lang="en-US" dirty="0">
                <a:sym typeface="Wingdings" pitchFamily="2" charset="2"/>
              </a:rPr>
              <a:t></a:t>
            </a:r>
            <a:r>
              <a:rPr lang="en-US" dirty="0"/>
              <a:t> appendicitis.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/>
              <a:t>Anus </a:t>
            </a:r>
            <a:r>
              <a:rPr lang="en-US" dirty="0">
                <a:sym typeface="Wingdings" pitchFamily="2" charset="2"/>
              </a:rPr>
              <a:t></a:t>
            </a:r>
            <a:r>
              <a:rPr lang="en-US" dirty="0"/>
              <a:t> may pass with or without defecation.</a:t>
            </a:r>
            <a:endParaRPr lang="ar-EG" dirty="0"/>
          </a:p>
          <a:p>
            <a:pPr marL="1390650" lvl="2" indent="-533400" algn="just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ar-JO" sz="2800" dirty="0"/>
          </a:p>
        </p:txBody>
      </p:sp>
      <p:pic>
        <p:nvPicPr>
          <p:cNvPr id="13318" name="Picture 6" descr="Ascaris">
            <a:extLst>
              <a:ext uri="{FF2B5EF4-FFF2-40B4-BE49-F238E27FC236}">
                <a16:creationId xmlns:a16="http://schemas.microsoft.com/office/drawing/2014/main" id="{CBC690C1-48AF-48DC-992F-8FDB95527E4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529" y="950841"/>
            <a:ext cx="3473191" cy="435545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A9B50B-F521-4318-8354-CE93CE6116CE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altLang="ar-JO" sz="3600" b="1" i="1" dirty="0">
                <a:solidFill>
                  <a:srgbClr val="000000"/>
                </a:solidFill>
                <a:latin typeface="+mj-lt"/>
              </a:rPr>
              <a:t>Ascaris </a:t>
            </a:r>
            <a:r>
              <a:rPr lang="en-US" altLang="ar-JO" sz="3600" b="1" i="1" dirty="0" err="1">
                <a:solidFill>
                  <a:srgbClr val="000000"/>
                </a:solidFill>
                <a:latin typeface="+mj-lt"/>
              </a:rPr>
              <a:t>Iumbricoides</a:t>
            </a:r>
            <a:endParaRPr lang="en-US" altLang="ar-JO" sz="36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955BDBAE-8184-4AE6-AC4A-118F419D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55" y="986126"/>
            <a:ext cx="3468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800" b="1">
                <a:solidFill>
                  <a:srgbClr val="0070C0"/>
                </a:solidFill>
              </a:rPr>
              <a:t>Ectopic Ascariasis</a:t>
            </a:r>
            <a:r>
              <a:rPr lang="en-US" altLang="ar-JO" sz="2800">
                <a:solidFill>
                  <a:srgbClr val="0070C0"/>
                </a:solidFill>
              </a:rPr>
              <a:t> </a:t>
            </a:r>
            <a:endParaRPr lang="ar-JO" altLang="ar-JO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56819C-B586-4AB4-9D40-9A1EFA0267CA}"/>
              </a:ext>
            </a:extLst>
          </p:cNvPr>
          <p:cNvSpPr txBox="1"/>
          <p:nvPr/>
        </p:nvSpPr>
        <p:spPr>
          <a:xfrm>
            <a:off x="4310064" y="667896"/>
            <a:ext cx="3668566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Complications</a:t>
            </a:r>
            <a:endParaRPr lang="ar-EG" sz="3200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22DC2-0170-407C-AE74-6F77711D7A84}"/>
              </a:ext>
            </a:extLst>
          </p:cNvPr>
          <p:cNvCxnSpPr/>
          <p:nvPr/>
        </p:nvCxnSpPr>
        <p:spPr>
          <a:xfrm rot="5400000">
            <a:off x="5559426" y="1561658"/>
            <a:ext cx="35718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EDAD2F-C707-4D0F-BE93-6EACECD59E7D}"/>
              </a:ext>
            </a:extLst>
          </p:cNvPr>
          <p:cNvCxnSpPr/>
          <p:nvPr/>
        </p:nvCxnSpPr>
        <p:spPr>
          <a:xfrm>
            <a:off x="5738813" y="1739459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B67EF-C41E-4C22-8398-DAFA4D35DA46}"/>
              </a:ext>
            </a:extLst>
          </p:cNvPr>
          <p:cNvCxnSpPr/>
          <p:nvPr/>
        </p:nvCxnSpPr>
        <p:spPr>
          <a:xfrm rot="10800000">
            <a:off x="2809875" y="1739459"/>
            <a:ext cx="2928938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179DE9-A614-482C-9828-039B7C513992}"/>
              </a:ext>
            </a:extLst>
          </p:cNvPr>
          <p:cNvCxnSpPr/>
          <p:nvPr/>
        </p:nvCxnSpPr>
        <p:spPr>
          <a:xfrm rot="5400000">
            <a:off x="2666207" y="1883127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D38AFC-69B8-479A-9872-D5B6339B9F06}"/>
              </a:ext>
            </a:extLst>
          </p:cNvPr>
          <p:cNvCxnSpPr/>
          <p:nvPr/>
        </p:nvCxnSpPr>
        <p:spPr>
          <a:xfrm rot="5400000">
            <a:off x="5595144" y="188312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8A6A68-F73E-4218-9CA1-0BDA09AF7EEF}"/>
              </a:ext>
            </a:extLst>
          </p:cNvPr>
          <p:cNvCxnSpPr/>
          <p:nvPr/>
        </p:nvCxnSpPr>
        <p:spPr>
          <a:xfrm rot="5400000">
            <a:off x="8739982" y="1883127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52DE46-B6A8-44A0-8122-B9117E8E3029}"/>
              </a:ext>
            </a:extLst>
          </p:cNvPr>
          <p:cNvSpPr txBox="1"/>
          <p:nvPr/>
        </p:nvSpPr>
        <p:spPr>
          <a:xfrm>
            <a:off x="526474" y="2525271"/>
            <a:ext cx="3748666" cy="2350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</a:rPr>
              <a:t>The products of living or     dead    worm    </a:t>
            </a:r>
            <a:r>
              <a:rPr lang="en-US" sz="2000" b="1" dirty="0">
                <a:solidFill>
                  <a:srgbClr val="002060"/>
                </a:solidFill>
                <a:sym typeface="Wingdings" pitchFamily="2" charset="2"/>
              </a:rPr>
              <a:t>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allergic manifestations  </a:t>
            </a:r>
            <a:r>
              <a:rPr lang="en-US" sz="2000" b="1" dirty="0">
                <a:solidFill>
                  <a:srgbClr val="002060"/>
                </a:solidFill>
              </a:rPr>
              <a:t>(</a:t>
            </a:r>
            <a:r>
              <a:rPr lang="en-US" sz="2000" b="1" dirty="0" err="1">
                <a:solidFill>
                  <a:srgbClr val="002060"/>
                </a:solidFill>
              </a:rPr>
              <a:t>urticaria</a:t>
            </a:r>
            <a:r>
              <a:rPr lang="en-US" sz="2000" b="1" dirty="0">
                <a:solidFill>
                  <a:srgbClr val="002060"/>
                </a:solidFill>
              </a:rPr>
              <a:t>   &amp;   asthma)   &amp;    </a:t>
            </a:r>
            <a:r>
              <a:rPr lang="en-US" sz="2000" b="1" dirty="0">
                <a:solidFill>
                  <a:srgbClr val="C00000"/>
                </a:solidFill>
              </a:rPr>
              <a:t>nervous irritability </a:t>
            </a:r>
            <a:r>
              <a:rPr lang="en-US" sz="2000" b="1" dirty="0">
                <a:solidFill>
                  <a:srgbClr val="002060"/>
                </a:solidFill>
              </a:rPr>
              <a:t>(insomnia and convulsion).</a:t>
            </a:r>
            <a:endParaRPr lang="ar-EG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8B277-BFE9-4A55-A24C-D2551F10FA60}"/>
              </a:ext>
            </a:extLst>
          </p:cNvPr>
          <p:cNvSpPr txBox="1"/>
          <p:nvPr/>
        </p:nvSpPr>
        <p:spPr>
          <a:xfrm>
            <a:off x="4440238" y="2525270"/>
            <a:ext cx="31432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Intestinal obstruction</a:t>
            </a:r>
            <a:endParaRPr lang="ar-EG" sz="20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4A54E-E397-4D36-AFD8-193F1C3FF7F3}"/>
              </a:ext>
            </a:extLst>
          </p:cNvPr>
          <p:cNvSpPr txBox="1"/>
          <p:nvPr/>
        </p:nvSpPr>
        <p:spPr>
          <a:xfrm>
            <a:off x="7854734" y="2418865"/>
            <a:ext cx="2667432" cy="1427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</a:rPr>
              <a:t>Perforation of the intestinal wall </a:t>
            </a:r>
            <a:r>
              <a:rPr lang="en-US" sz="2000" b="1" dirty="0">
                <a:solidFill>
                  <a:srgbClr val="002060"/>
                </a:solidFill>
                <a:sym typeface="Wingdings" pitchFamily="2" charset="2"/>
              </a:rPr>
              <a:t>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peritonitis 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FF075-D262-41B4-B3BA-FB4ADD97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096645"/>
            <a:ext cx="57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JO" sz="2000" b="1">
                <a:solidFill>
                  <a:srgbClr val="002060"/>
                </a:solidFill>
              </a:rPr>
              <a:t>(1)</a:t>
            </a:r>
            <a:endParaRPr lang="ar-EG" altLang="ar-JO" sz="2000" b="1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13A16-BD7A-47D3-A7C2-5C4CE729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2025208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JO" sz="2000" b="1">
                <a:solidFill>
                  <a:srgbClr val="002060"/>
                </a:solidFill>
              </a:rPr>
              <a:t>(2)</a:t>
            </a:r>
            <a:endParaRPr lang="ar-EG" altLang="ar-JO" sz="2000" b="1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FF9927-3839-4C67-AEF1-5048DD1C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025208"/>
            <a:ext cx="57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000" b="1"/>
              <a:t>(3)</a:t>
            </a:r>
            <a:endParaRPr lang="ar-EG" altLang="ar-JO" sz="2000" b="1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0207A0-E11B-480A-B62B-7D52D8296A12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altLang="ar-JO" sz="3600" b="1" i="1" dirty="0">
                <a:solidFill>
                  <a:srgbClr val="000000"/>
                </a:solidFill>
                <a:latin typeface="+mj-lt"/>
              </a:rPr>
              <a:t>Ascaris </a:t>
            </a:r>
            <a:r>
              <a:rPr lang="en-US" altLang="ar-JO" sz="3600" b="1" i="1" dirty="0" err="1">
                <a:solidFill>
                  <a:srgbClr val="000000"/>
                </a:solidFill>
                <a:latin typeface="+mj-lt"/>
              </a:rPr>
              <a:t>Iumbricoides</a:t>
            </a:r>
            <a:endParaRPr lang="en-US" altLang="ar-JO" sz="36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9A37242-8413-4362-B81C-249B4514E6D4}"/>
              </a:ext>
            </a:extLst>
          </p:cNvPr>
          <p:cNvSpPr txBox="1">
            <a:spLocks/>
          </p:cNvSpPr>
          <p:nvPr/>
        </p:nvSpPr>
        <p:spPr>
          <a:xfrm>
            <a:off x="4918653" y="4483829"/>
            <a:ext cx="6497493" cy="233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ar-JO" b="1" dirty="0">
                <a:solidFill>
                  <a:srgbClr val="FF0000"/>
                </a:solidFill>
              </a:rPr>
              <a:t>Treatment</a:t>
            </a:r>
            <a:endParaRPr lang="en-US" altLang="ar-JO" sz="2400" b="1" dirty="0">
              <a:solidFill>
                <a:srgbClr val="0000CC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ar-JO" sz="2000" dirty="0">
                <a:solidFill>
                  <a:srgbClr val="0000CC"/>
                </a:solidFill>
              </a:rPr>
              <a:t>Mebendazole/ Albendazole</a:t>
            </a:r>
            <a:r>
              <a:rPr lang="en-US" altLang="ar-JO" sz="2000" dirty="0"/>
              <a:t> – drug of choice but contraindicated in pregnancy &amp; heavy infection</a:t>
            </a:r>
          </a:p>
          <a:p>
            <a:pPr algn="just">
              <a:lnSpc>
                <a:spcPct val="80000"/>
              </a:lnSpc>
            </a:pPr>
            <a:r>
              <a:rPr lang="en-US" altLang="ar-JO" sz="2000" dirty="0">
                <a:solidFill>
                  <a:srgbClr val="0000CC"/>
                </a:solidFill>
              </a:rPr>
              <a:t>Piperazine citrate</a:t>
            </a:r>
            <a:r>
              <a:rPr lang="en-US" altLang="ar-JO" sz="2000" dirty="0"/>
              <a:t> - suspected intestinal or biliary obstruction since this drug paralyzes worms to aid expulsion.</a:t>
            </a:r>
          </a:p>
          <a:p>
            <a:pPr algn="just">
              <a:lnSpc>
                <a:spcPct val="80000"/>
              </a:lnSpc>
            </a:pPr>
            <a:r>
              <a:rPr lang="en-US" altLang="ar-JO" sz="2000" dirty="0">
                <a:solidFill>
                  <a:srgbClr val="0000CC"/>
                </a:solidFill>
              </a:rPr>
              <a:t>Levamisole</a:t>
            </a:r>
            <a:r>
              <a:rPr lang="en-US" altLang="ar-JO" sz="2000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F3B43-6095-4405-AFC6-F7014B99282F}"/>
              </a:ext>
            </a:extLst>
          </p:cNvPr>
          <p:cNvCxnSpPr/>
          <p:nvPr/>
        </p:nvCxnSpPr>
        <p:spPr>
          <a:xfrm>
            <a:off x="1790700" y="855663"/>
            <a:ext cx="84201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3" name="Text Box 2">
            <a:extLst>
              <a:ext uri="{FF2B5EF4-FFF2-40B4-BE49-F238E27FC236}">
                <a16:creationId xmlns:a16="http://schemas.microsoft.com/office/drawing/2014/main" id="{6B1E1D4D-CCD7-4465-8425-79659868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71451"/>
            <a:ext cx="69024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3100" b="1">
                <a:latin typeface="Comic Sans MS" panose="030F0702030302020204" pitchFamily="66" charset="0"/>
              </a:rPr>
              <a:t>Nematodes of medical importance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9975C743-4163-4584-8342-4A61C35C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513" y="1033463"/>
            <a:ext cx="14922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1B9AFA55-2CB0-4808-BC90-9E4CB13C3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3" y="1033463"/>
            <a:ext cx="2652712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0997AFA9-A2CA-4BA1-8E1B-9A950F9ED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1135063"/>
            <a:ext cx="0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20AC8A1F-2208-49AD-A4F1-3784C04A3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7451" y="1033463"/>
            <a:ext cx="246063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1B42B34B-062C-4D36-BE3E-C0038BEB8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450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5BBCEE5D-7D9E-47C2-BC86-66E498174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1175" y="1033464"/>
            <a:ext cx="0" cy="200025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sz="2400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4202B4FD-7CDD-4CDD-956D-71D07F40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1233488"/>
            <a:ext cx="1549400" cy="46196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Intestinal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885250F-64E6-4C24-94A8-CAC3BE9B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1225551"/>
            <a:ext cx="2111375" cy="46037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0033"/>
                </a:solidFill>
              </a:rPr>
              <a:t>Tissue &amp; Blood</a:t>
            </a: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52935CDA-2FBF-4366-9DC3-F477BED56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817563"/>
            <a:ext cx="0" cy="21590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4D4557-7C98-414E-9489-AF7399CD1B26}"/>
              </a:ext>
            </a:extLst>
          </p:cNvPr>
          <p:cNvSpPr txBox="1"/>
          <p:nvPr/>
        </p:nvSpPr>
        <p:spPr>
          <a:xfrm rot="5400000">
            <a:off x="1066800" y="2892425"/>
            <a:ext cx="24765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Small intestine</a:t>
            </a:r>
            <a:endParaRPr lang="ar-SA" sz="2000" b="1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BD169E1-126F-439A-ABE5-F09CE8C96BC9}"/>
              </a:ext>
            </a:extLst>
          </p:cNvPr>
          <p:cNvSpPr/>
          <p:nvPr/>
        </p:nvSpPr>
        <p:spPr>
          <a:xfrm>
            <a:off x="2495550" y="1752600"/>
            <a:ext cx="3816350" cy="3467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Ascaris </a:t>
            </a:r>
            <a:r>
              <a:rPr lang="en-US" sz="2400" i="1" dirty="0" err="1"/>
              <a:t>lumbricoides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Ancylostoma</a:t>
            </a:r>
            <a:r>
              <a:rPr lang="en-US" sz="2400" i="1" dirty="0"/>
              <a:t> </a:t>
            </a:r>
            <a:r>
              <a:rPr lang="en-US" sz="2400" i="1" dirty="0" err="1"/>
              <a:t>duodenale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Necator</a:t>
            </a:r>
            <a:r>
              <a:rPr lang="en-US" sz="2400" i="1" dirty="0"/>
              <a:t> </a:t>
            </a:r>
            <a:r>
              <a:rPr lang="en-US" sz="2400" i="1" dirty="0" err="1"/>
              <a:t>americanus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Strongyloides </a:t>
            </a:r>
            <a:r>
              <a:rPr lang="en-US" sz="2400" i="1" dirty="0" err="1"/>
              <a:t>stercoralis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7030A0"/>
                </a:solidFill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400" u="sng" dirty="0">
                <a:solidFill>
                  <a:srgbClr val="C00000"/>
                </a:solidFill>
                <a:cs typeface="Times New Roman" pitchFamily="18" charset="0"/>
              </a:rPr>
              <a:t> Without tissue stage: 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Enterobius </a:t>
            </a:r>
            <a:r>
              <a:rPr lang="en-US" sz="2400" i="1" dirty="0" err="1"/>
              <a:t>vermiculars</a:t>
            </a:r>
            <a:endParaRPr lang="en-US" sz="2400" i="1" dirty="0"/>
          </a:p>
          <a:p>
            <a:pPr marL="274320">
              <a:buFont typeface="Arial" pitchFamily="34" charset="0"/>
              <a:buChar char="•"/>
              <a:defRPr/>
            </a:pPr>
            <a:r>
              <a:rPr lang="en-US" sz="2400" i="1" dirty="0"/>
              <a:t> Trichuris trichiura</a:t>
            </a:r>
          </a:p>
        </p:txBody>
      </p:sp>
      <p:sp>
        <p:nvSpPr>
          <p:cNvPr id="5135" name="مستطيل 29">
            <a:extLst>
              <a:ext uri="{FF2B5EF4-FFF2-40B4-BE49-F238E27FC236}">
                <a16:creationId xmlns:a16="http://schemas.microsoft.com/office/drawing/2014/main" id="{1882215A-FE72-432C-8EC0-9EFE7C80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762125"/>
            <a:ext cx="3382963" cy="383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Wuchereria bancrofti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 Brugia malayi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 Loa loa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solidFill>
                  <a:srgbClr val="7030A0"/>
                </a:solidFill>
                <a:latin typeface="Calibri" panose="020F0502020204030204" pitchFamily="34" charset="0"/>
              </a:rPr>
              <a:t> Onchocerca volvulus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 Dracunculus medinensis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solidFill>
                  <a:srgbClr val="7030A0"/>
                </a:solidFill>
                <a:latin typeface="Calibri" panose="020F0502020204030204" pitchFamily="34" charset="0"/>
              </a:rPr>
              <a:t> Trichinella spiralis</a:t>
            </a:r>
          </a:p>
          <a:p>
            <a:pPr>
              <a:spcBef>
                <a:spcPts val="4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ar-JO" sz="2400" u="sng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Larva migrans: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 Ancylostoma spp.</a:t>
            </a:r>
            <a:endParaRPr lang="en-US" altLang="ar-JO" sz="24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ar-JO" sz="2400" i="1">
                <a:latin typeface="Calibri" panose="020F0502020204030204" pitchFamily="34" charset="0"/>
              </a:rPr>
              <a:t>Toxocara spp.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ar-JO" sz="2400" i="1">
              <a:latin typeface="Calibri" panose="020F0502020204030204" pitchFamily="34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1C017B84-F8EB-4BA7-92CA-6D3D6E633F71}"/>
              </a:ext>
            </a:extLst>
          </p:cNvPr>
          <p:cNvSpPr txBox="1"/>
          <p:nvPr/>
        </p:nvSpPr>
        <p:spPr>
          <a:xfrm rot="5400000">
            <a:off x="1764506" y="4858544"/>
            <a:ext cx="1081088" cy="381000"/>
          </a:xfrm>
          <a:prstGeom prst="rect">
            <a:avLst/>
          </a:prstGeom>
          <a:noFill/>
          <a:ln w="158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36576" rIns="9144" bIns="36576" rtlCol="1">
            <a:spAutoFit/>
          </a:bodyPr>
          <a:lstStyle/>
          <a:p>
            <a:pPr algn="ctr">
              <a:defRPr/>
            </a:pPr>
            <a:r>
              <a:rPr lang="en-US" sz="2000" b="1" dirty="0"/>
              <a:t>Large  int.</a:t>
            </a:r>
            <a:endParaRPr lang="ar-SA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EB2F36-3F4D-43AA-A7CD-DC3FEFF2933C}"/>
              </a:ext>
            </a:extLst>
          </p:cNvPr>
          <p:cNvSpPr/>
          <p:nvPr/>
        </p:nvSpPr>
        <p:spPr>
          <a:xfrm>
            <a:off x="2824164" y="4437207"/>
            <a:ext cx="3127375" cy="341313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7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8D37-6065-46E7-AF56-5893EB24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1"/>
            <a:ext cx="11468100" cy="442912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3600" b="1" dirty="0">
                <a:solidFill>
                  <a:srgbClr val="C00000"/>
                </a:solidFill>
              </a:rPr>
              <a:t>Geographical Distribution:-</a:t>
            </a:r>
          </a:p>
          <a:p>
            <a:pPr lvl="1" eaLnBrk="1" hangingPunct="1"/>
            <a:r>
              <a:rPr lang="en-US" altLang="ar-JO" sz="3200" dirty="0">
                <a:solidFill>
                  <a:srgbClr val="7030A0"/>
                </a:solidFill>
              </a:rPr>
              <a:t>Cosmopolitan more common in temperate and cold climates than in warm climates.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3600" b="1" dirty="0">
                <a:solidFill>
                  <a:srgbClr val="C00000"/>
                </a:solidFill>
              </a:rPr>
              <a:t>Habitat:</a:t>
            </a:r>
          </a:p>
          <a:p>
            <a:pPr lvl="1" eaLnBrk="1" hangingPunct="1"/>
            <a:r>
              <a:rPr lang="en-US" altLang="ar-JO" sz="3200" dirty="0">
                <a:solidFill>
                  <a:srgbClr val="7030A0"/>
                </a:solidFill>
              </a:rPr>
              <a:t>Adult: small intestine (terminal ileum).</a:t>
            </a:r>
          </a:p>
          <a:p>
            <a:pPr lvl="1" eaLnBrk="1" hangingPunct="1"/>
            <a:r>
              <a:rPr lang="en-US" altLang="ar-JO" sz="3200" dirty="0">
                <a:solidFill>
                  <a:srgbClr val="7030A0"/>
                </a:solidFill>
              </a:rPr>
              <a:t>Gravid female: Caecum and rectum.</a:t>
            </a:r>
          </a:p>
          <a:p>
            <a:pPr lvl="1" eaLnBrk="1" hangingPunct="1"/>
            <a:r>
              <a:rPr lang="en-US" altLang="ar-JO" sz="3200" dirty="0">
                <a:solidFill>
                  <a:srgbClr val="7030A0"/>
                </a:solidFill>
              </a:rPr>
              <a:t>Eggs : In feces or deposited on perianal skin.</a:t>
            </a:r>
          </a:p>
        </p:txBody>
      </p:sp>
      <p:pic>
        <p:nvPicPr>
          <p:cNvPr id="2050" name="Picture 2" descr="https://farm4.staticflickr.com/3075/2493322381_747823d8fa.jpg">
            <a:extLst>
              <a:ext uri="{FF2B5EF4-FFF2-40B4-BE49-F238E27FC236}">
                <a16:creationId xmlns:a16="http://schemas.microsoft.com/office/drawing/2014/main" id="{494C07CB-A2D1-4B7B-9CBC-4D779512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700589"/>
            <a:ext cx="3695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7">
            <a:extLst>
              <a:ext uri="{FF2B5EF4-FFF2-40B4-BE49-F238E27FC236}">
                <a16:creationId xmlns:a16="http://schemas.microsoft.com/office/drawing/2014/main" id="{EAED9D6D-13D2-499C-83E1-62173D4F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2700"/>
            <a:ext cx="9358313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ar-JO" b="1" i="1" dirty="0">
                <a:solidFill>
                  <a:srgbClr val="000000"/>
                </a:solidFill>
              </a:rPr>
              <a:t>Enterobius vermicularis </a:t>
            </a:r>
            <a:r>
              <a:rPr lang="en-US" altLang="ar-JO" b="1" dirty="0">
                <a:solidFill>
                  <a:srgbClr val="000000"/>
                </a:solidFill>
              </a:rPr>
              <a:t>(Pin 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1A1E8E06EC6444FAFC969E2A8D1A55E" ma:contentTypeVersion="9" ma:contentTypeDescription="إنشاء مستند جديد." ma:contentTypeScope="" ma:versionID="72497fae2907531c7aaead4fa98de751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64bba39bb6fab3fb12625297738c5475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AE2A1-41E4-450E-838E-45BA73F1CF63}"/>
</file>

<file path=customXml/itemProps2.xml><?xml version="1.0" encoding="utf-8"?>
<ds:datastoreItem xmlns:ds="http://schemas.openxmlformats.org/officeDocument/2006/customXml" ds:itemID="{7AAD111A-0FDE-4AEE-8390-870E19E58E2E}"/>
</file>

<file path=customXml/itemProps3.xml><?xml version="1.0" encoding="utf-8"?>
<ds:datastoreItem xmlns:ds="http://schemas.openxmlformats.org/officeDocument/2006/customXml" ds:itemID="{A537C583-ABB5-4168-8776-9FE5A4A4B2B9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2532</Words>
  <Application>Microsoft Office PowerPoint</Application>
  <PresentationFormat>Widescreen</PresentationFormat>
  <Paragraphs>322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Schoolbook</vt:lpstr>
      <vt:lpstr>Comic Sans MS</vt:lpstr>
      <vt:lpstr>Wingdings</vt:lpstr>
      <vt:lpstr>Office Theme</vt:lpstr>
      <vt:lpstr>GIT Module  2021-2022  Parasitic Infections of the GIT </vt:lpstr>
      <vt:lpstr>PowerPoint Presentation</vt:lpstr>
      <vt:lpstr>Pathogenicity &amp; Clinical Features: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129</cp:revision>
  <dcterms:created xsi:type="dcterms:W3CDTF">2021-03-23T04:45:46Z</dcterms:created>
  <dcterms:modified xsi:type="dcterms:W3CDTF">2022-03-28T18:22:15Z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