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2A47-D8E7-4708-A218-E95F45C843B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9CBC-5243-4EE6-8E2D-6E1F45C8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6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D24D-F7AD-4672-8093-387C9A86EF2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B3BA-A246-4728-806B-126A6412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:/Users/moham/AppData/Roaming/PolarisOffice/ETemp/31084_21737872/fImage139933004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1381760"/>
            <a:ext cx="1036383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algn="ctr" latinLnBrk="0">
              <a:buFontTx/>
              <a:buNone/>
              <a:defRPr lang="en-GB" altLang="en-US" sz="5000">
                <a:solidFill>
                  <a:srgbClr val="295776"/>
                </a:solidFill>
              </a:defRPr>
            </a:lvl1pPr>
          </a:lstStyle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0" y="386143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ctr" latinLnBrk="0">
              <a:buFontTx/>
              <a:buNone/>
              <a:defRPr lang="en-GB" altLang="en-US" sz="2400">
                <a:solidFill>
                  <a:srgbClr val="57768B"/>
                </a:solidFill>
              </a:defRPr>
            </a:lvl1pPr>
            <a:lvl2pPr marL="457200" lvl="1" indent="0" algn="ctr" latinLnBrk="0">
              <a:buFontTx/>
              <a:buNone/>
              <a:defRPr lang="en-GB" altLang="en-US" sz="2000"/>
            </a:lvl2pPr>
            <a:lvl3pPr marL="914400" lvl="2" indent="0" algn="ctr" latinLnBrk="0">
              <a:buFontTx/>
              <a:buNone/>
              <a:defRPr lang="en-GB" altLang="en-US" sz="1800"/>
            </a:lvl3pPr>
            <a:lvl4pPr marL="1371600" lvl="3" indent="0" algn="ctr" latinLnBrk="0">
              <a:buFontTx/>
              <a:buNone/>
              <a:defRPr lang="en-GB" altLang="en-US" sz="1600"/>
            </a:lvl4pPr>
            <a:lvl5pPr marL="1828800" lvl="4" indent="0" algn="ctr" latinLnBrk="0">
              <a:buFontTx/>
              <a:buNone/>
              <a:defRPr lang="en-GB" altLang="en-US" sz="1600"/>
            </a:lvl5pPr>
            <a:lvl6pPr marL="2286000" lvl="5" indent="0" algn="ctr" latinLnBrk="0">
              <a:buFontTx/>
              <a:buNone/>
              <a:defRPr lang="en-GB" altLang="en-US" sz="1600"/>
            </a:lvl6pPr>
            <a:lvl7pPr marL="2743200" lvl="6" indent="0" algn="ctr" latinLnBrk="0">
              <a:buFontTx/>
              <a:buNone/>
              <a:defRPr lang="en-GB" altLang="en-US" sz="1600"/>
            </a:lvl7pPr>
            <a:lvl8pPr marL="3200400" lvl="7" indent="0" algn="ctr" latinLnBrk="0">
              <a:buFontTx/>
              <a:buNone/>
              <a:defRPr lang="en-GB" altLang="en-US" sz="1600"/>
            </a:lvl8pPr>
            <a:lvl9pPr marL="3657600" lvl="8" indent="0" algn="ctr" latinLnBrk="0">
              <a:buFontTx/>
              <a:buNone/>
              <a:defRPr lang="en-GB" altLang="en-US" sz="1600"/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subtitle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lvl="1" indent="-228600" latinLnBrk="0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lvl="2" indent="-228600" latinLnBrk="0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lvl="3" indent="-228600" latinLnBrk="0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lvl="4" indent="-228600" latinLnBrk="0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0" y="365125"/>
            <a:ext cx="2629535" cy="5812790"/>
          </a:xfrm>
          <a:prstGeom prst="rect">
            <a:avLst/>
          </a:prstGeom>
        </p:spPr>
        <p:txBody>
          <a:bodyPr vert="eaVert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0" y="365125"/>
            <a:ext cx="7734935" cy="5812790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lvl="1" indent="-228600" latinLnBrk="0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lvl="2" indent="-228600" latinLnBrk="0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lvl="3" indent="-228600" latinLnBrk="0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lvl="4" indent="-228600" latinLnBrk="0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lvl="1" indent="-228600" latinLnBrk="0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lvl="2" indent="-228600" latinLnBrk="0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lvl="3" indent="-228600" latinLnBrk="0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lvl="4" indent="-228600" latinLnBrk="0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ko-KR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rgbClr val="577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50" y="1710055"/>
            <a:ext cx="10516235" cy="285305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5000">
                <a:solidFill>
                  <a:schemeClr val="bg1"/>
                </a:solidFill>
              </a:defRPr>
            </a:lvl1pPr>
          </a:lstStyle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50" y="4589780"/>
            <a:ext cx="10516235" cy="150050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2400">
                <a:solidFill>
                  <a:schemeClr val="bg1"/>
                </a:solidFill>
              </a:defRPr>
            </a:lvl1pPr>
            <a:lvl2pPr marL="457200" lvl="1" indent="0" latinLnBrk="0">
              <a:buFontTx/>
              <a:buNone/>
              <a:defRPr lang="en-GB" alt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latinLnBrk="0">
              <a:buFontTx/>
              <a:buNone/>
              <a:defRPr lang="en-GB" alt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text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lvl="1" indent="-228600" latinLnBrk="0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lvl="2" indent="-228600" latinLnBrk="0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lvl="3" indent="-228600" latinLnBrk="0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lvl="4" indent="-228600" latinLnBrk="0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lvl="1" indent="-228600" latinLnBrk="0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lvl="2" indent="-228600" latinLnBrk="0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lvl="3" indent="-228600" latinLnBrk="0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lvl="4" indent="-228600" latinLnBrk="0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40105" y="1681480"/>
            <a:ext cx="5158105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>
                <a:solidFill>
                  <a:srgbClr val="57768B"/>
                </a:solidFill>
              </a:defRPr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text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840105" y="2505075"/>
            <a:ext cx="5158105" cy="3685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lvl="1" indent="-228600" latinLnBrk="0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lvl="2" indent="-228600" latinLnBrk="0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lvl="3" indent="-228600" latinLnBrk="0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lvl="4" indent="-228600" latinLnBrk="0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6172200" y="1681480"/>
            <a:ext cx="518414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>
                <a:solidFill>
                  <a:srgbClr val="57768B"/>
                </a:solidFill>
              </a:defRPr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text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6172200" y="2505075"/>
            <a:ext cx="5184140" cy="3685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lvl="1" indent="-228600" latinLnBrk="0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lvl="2" indent="-228600" latinLnBrk="0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lvl="3" indent="-228600" latinLnBrk="0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lvl="4" indent="-228600" latinLnBrk="0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3200"/>
            </a:lvl1pPr>
          </a:lstStyle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3200"/>
            </a:lvl1pPr>
            <a:lvl2pPr marL="0" lvl="1" indent="0" latinLnBrk="0">
              <a:buFontTx/>
              <a:buNone/>
              <a:defRPr lang="en-GB" altLang="en-US" sz="2800"/>
            </a:lvl2pPr>
            <a:lvl3pPr marL="0" lvl="2" indent="0" latinLnBrk="0">
              <a:buFontTx/>
              <a:buNone/>
              <a:defRPr lang="en-GB" altLang="en-US" sz="2400"/>
            </a:lvl3pPr>
            <a:lvl4pPr marL="0" lvl="3" indent="0" latinLnBrk="0">
              <a:buFontTx/>
              <a:buNone/>
              <a:defRPr lang="en-GB" altLang="en-US" sz="2000"/>
            </a:lvl4pPr>
            <a:lvl5pPr marL="0" lvl="4" indent="0" latinLnBrk="0">
              <a:buFontTx/>
              <a:buNone/>
              <a:defRPr lang="en-GB" altLang="en-US" sz="2000"/>
            </a:lvl5pPr>
            <a:lvl6pPr marL="0" lvl="5" indent="0" latinLnBrk="0">
              <a:buFontTx/>
              <a:buNone/>
              <a:defRPr lang="en-GB" altLang="en-US" sz="2000"/>
            </a:lvl6pPr>
            <a:lvl7pPr marL="0" lvl="6" indent="0" latinLnBrk="0">
              <a:buFontTx/>
              <a:buNone/>
              <a:defRPr lang="en-GB" altLang="en-US" sz="2000"/>
            </a:lvl7pPr>
            <a:lvl8pPr marL="0" lvl="7" indent="0" latinLnBrk="0">
              <a:buFontTx/>
              <a:buNone/>
              <a:defRPr lang="en-GB" altLang="en-US" sz="2000"/>
            </a:lvl8pPr>
            <a:lvl9pPr marL="0" lvl="8" indent="0" latinLnBrk="0">
              <a:buFontTx/>
              <a:buNone/>
              <a:defRPr lang="en-GB" altLang="en-US" sz="2000"/>
            </a:lvl9pPr>
          </a:lstStyle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lvl="1" indent="-228600" latinLnBrk="0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lvl="2" indent="-228600" latinLnBrk="0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lvl="3" indent="-228600" latinLnBrk="0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lvl="4" indent="-228600" latinLnBrk="0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1600"/>
            </a:lvl1pPr>
            <a:lvl2pPr marL="457200" lvl="1" indent="0" latinLnBrk="0">
              <a:buFontTx/>
              <a:buNone/>
              <a:defRPr lang="en-GB" altLang="en-US" sz="1400"/>
            </a:lvl2pPr>
            <a:lvl3pPr marL="914400" lvl="2" indent="0" latinLnBrk="0">
              <a:buFontTx/>
              <a:buNone/>
              <a:defRPr lang="en-GB" altLang="en-US" sz="1200"/>
            </a:lvl3pPr>
            <a:lvl4pPr marL="1371600" lvl="3" indent="0" latinLnBrk="0">
              <a:buFontTx/>
              <a:buNone/>
              <a:defRPr lang="en-GB" altLang="en-US" sz="1000"/>
            </a:lvl4pPr>
            <a:lvl5pPr marL="1828800" lvl="4" indent="0" latinLnBrk="0">
              <a:buFontTx/>
              <a:buNone/>
              <a:defRPr lang="en-GB" altLang="en-US" sz="1000"/>
            </a:lvl5pPr>
            <a:lvl6pPr marL="2286000" lvl="5" indent="0" latinLnBrk="0">
              <a:buFontTx/>
              <a:buNone/>
              <a:defRPr lang="en-GB" altLang="en-US" sz="1000"/>
            </a:lvl6pPr>
            <a:lvl7pPr marL="2743200" lvl="6" indent="0" latinLnBrk="0">
              <a:buFontTx/>
              <a:buNone/>
              <a:defRPr lang="en-GB" altLang="en-US" sz="1000"/>
            </a:lvl7pPr>
            <a:lvl8pPr marL="3200400" lvl="7" indent="0" latinLnBrk="0">
              <a:buFontTx/>
              <a:buNone/>
              <a:defRPr lang="en-GB" altLang="en-US" sz="1000"/>
            </a:lvl8pPr>
            <a:lvl9pPr marL="3657600" lvl="8" indent="0" latinLnBrk="0">
              <a:buFontTx/>
              <a:buNone/>
              <a:defRPr lang="en-GB" altLang="en-US" sz="1000"/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text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 txBox="1">
            <a:spLocks noGrp="1" noChangeAspect="1"/>
          </p:cNvSpPr>
          <p:nvPr>
            <p:ph type="pic" idx="1"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3200"/>
            </a:lvl1pPr>
          </a:lstStyle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1600"/>
            </a:lvl1pPr>
            <a:lvl2pPr marL="457200" lvl="1" indent="0" latinLnBrk="0">
              <a:buFontTx/>
              <a:buNone/>
              <a:defRPr lang="en-GB" altLang="en-US" sz="1400"/>
            </a:lvl2pPr>
            <a:lvl3pPr marL="914400" lvl="2" indent="0" latinLnBrk="0">
              <a:buFontTx/>
              <a:buNone/>
              <a:defRPr lang="en-GB" altLang="en-US" sz="1200"/>
            </a:lvl3pPr>
            <a:lvl4pPr marL="1371600" lvl="3" indent="0" latinLnBrk="0">
              <a:buFontTx/>
              <a:buNone/>
              <a:defRPr lang="en-GB" altLang="en-US" sz="1000"/>
            </a:lvl4pPr>
            <a:lvl5pPr marL="1828800" lvl="4" indent="0" latinLnBrk="0">
              <a:buFontTx/>
              <a:buNone/>
              <a:defRPr lang="en-GB" altLang="en-US" sz="1000"/>
            </a:lvl5pPr>
            <a:lvl6pPr marL="2286000" lvl="5" indent="0" latinLnBrk="0">
              <a:buFontTx/>
              <a:buNone/>
              <a:defRPr lang="en-GB" altLang="en-US" sz="1000"/>
            </a:lvl6pPr>
            <a:lvl7pPr marL="2743200" lvl="6" indent="0" latinLnBrk="0">
              <a:buFontTx/>
              <a:buNone/>
              <a:defRPr lang="en-GB" altLang="en-US" sz="1000"/>
            </a:lvl7pPr>
            <a:lvl8pPr marL="3200400" lvl="7" indent="0" latinLnBrk="0">
              <a:buFontTx/>
              <a:buNone/>
              <a:defRPr lang="en-GB" altLang="en-US" sz="1000"/>
            </a:lvl8pPr>
            <a:lvl9pPr marL="3657600" lvl="8" indent="0" latinLnBrk="0">
              <a:buFontTx/>
              <a:buNone/>
              <a:defRPr lang="en-GB" altLang="en-US" sz="1000"/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text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:/Users/moham/AppData/Roaming/PolarisOffice/ETemp/31084_21737872/fImage58372708467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</p:spPr>
      </p:pic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Edit Title Master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r>
              <a:rPr lang="en-US" altLang="ko-KR"/>
              <a:t>Edit Subtitle Master Style</a:t>
            </a:r>
          </a:p>
          <a:p>
            <a:pPr marL="685800" lvl="1" indent="-228600" latinLnBrk="0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lvl="2" indent="-228600" latinLnBrk="0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lvl="3" indent="-228600" latinLnBrk="0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lvl="4" indent="-228600" latinLnBrk="0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l" latinLnBrk="0">
              <a:buFontTx/>
              <a:buNone/>
              <a:defRPr lang="en-GB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1/13/2024</a:t>
            </a:fld>
            <a:endParaRPr lang="en-US" altLang="ko-K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ctr" latinLnBrk="0">
              <a:buFontTx/>
              <a:buNone/>
              <a:defRPr lang="en-GB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r" latinLnBrk="0">
              <a:buFontTx/>
              <a:buNone/>
              <a:defRPr lang="en-GB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/>
        <a:buChar char="0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0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-69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5270" cy="238887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latinLnBrk="0">
              <a:buFontTx/>
              <a:buNone/>
            </a:pPr>
            <a:r>
              <a:rPr lang="en-US" sz="6000">
                <a:latin typeface="Calibri Light" charset="0"/>
                <a:ea typeface="Calibri Light" charset="0"/>
                <a:cs typeface="+mj-cs"/>
              </a:rPr>
              <a:t>Head truma and managment </a:t>
            </a:r>
            <a:endParaRPr lang="ko-KR" altLang="en-US" sz="60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0" y="3602355"/>
            <a:ext cx="9145270" cy="165671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Tx/>
              <a:buNone/>
            </a:pPr>
            <a:r>
              <a:rPr lang="en-US" sz="2400">
                <a:latin typeface="Calibri" charset="0"/>
                <a:ea typeface="Calibri" charset="0"/>
                <a:cs typeface="+mn-cs"/>
              </a:rPr>
              <a:t>Dr Mohd Asim Aideh </a:t>
            </a:r>
            <a:endParaRPr lang="ko-KR" altLang="en-US" sz="2400">
              <a:latin typeface="Calibri" charset="0"/>
              <a:ea typeface="Calibri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5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Site of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Scalp</a:t>
            </a:r>
            <a:r>
              <a:rPr lang="en-US" dirty="0"/>
              <a:t> injury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Skull</a:t>
            </a:r>
            <a:r>
              <a:rPr lang="en-US" dirty="0"/>
              <a:t> injury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Brain</a:t>
            </a:r>
            <a:r>
              <a:rPr lang="en-US" dirty="0"/>
              <a:t> injury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Intracranial</a:t>
            </a:r>
            <a:r>
              <a:rPr lang="en-US" dirty="0"/>
              <a:t> vascular injury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</p:txBody>
      </p:sp>
      <p:pic>
        <p:nvPicPr>
          <p:cNvPr id="4" name="Picture 7" descr="C:/Users/moham/AppData/Roaming/PolarisOffice/ETemp/31084_21737872/fImage268704255935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70" y="1139825"/>
            <a:ext cx="5899785" cy="5227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Scalp injuries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8" descr="C:/Users/moham/AppData/Roaming/PolarisOffice/ETemp/31084_21737872/fImage214556257696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05" y="2026285"/>
            <a:ext cx="6990080" cy="394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Skull injuries - fractures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Open</a:t>
            </a:r>
            <a:r>
              <a:rPr lang="en-US" dirty="0"/>
              <a:t> fractures                                    Closed fractures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</p:txBody>
      </p:sp>
      <p:pic>
        <p:nvPicPr>
          <p:cNvPr id="4" name="Picture 9" descr="C:/Users/moham/AppData/Roaming/PolarisOffice/ETemp/31084_21737872/fImage485098258446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" y="2438400"/>
            <a:ext cx="10373360" cy="3761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Skull injuries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Closed</a:t>
            </a:r>
            <a:r>
              <a:rPr lang="en-US" dirty="0"/>
              <a:t> fractures : has a significant chance of associated intracranial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hematoma.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Open fractures : have  the potential for serious infection,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0" indent="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Any foreign material in the skull should be left in place to be removed by neurosurgeons.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0" indent="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It should be covered with light sterile dressing that has been moistened with a sterile saline.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Skull injuries - fractures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Depressed</a:t>
            </a:r>
            <a:r>
              <a:rPr lang="en-US" dirty="0"/>
              <a:t> fractures                        Linear fractures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</p:txBody>
      </p:sp>
      <p:pic>
        <p:nvPicPr>
          <p:cNvPr id="4" name="Picture 10" descr="C:/Users/moham/AppData/Roaming/PolarisOffice/ETemp/31084_21737872/fImage295312259570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" y="2343150"/>
            <a:ext cx="9672320" cy="351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Skull injuries - basilar fractures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(</a:t>
            </a:r>
            <a:r>
              <a:rPr lang="en-US" dirty="0"/>
              <a:t> raccoon eye , battle sign )</a:t>
            </a:r>
            <a:endParaRPr lang="ko-KR" altLang="en-US" dirty="0"/>
          </a:p>
        </p:txBody>
      </p:sp>
      <p:pic>
        <p:nvPicPr>
          <p:cNvPr id="4" name="Picture 11" descr="C:/Users/moham/AppData/Roaming/PolarisOffice/ETemp/31084_21737872/fImage408272260814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70" y="1692910"/>
            <a:ext cx="6207760" cy="4696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5"/>
            <a:ext cx="5893435" cy="418592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92500" lnSpcReduction="1000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Its</a:t>
            </a:r>
            <a:r>
              <a:rPr lang="en-US" dirty="0"/>
              <a:t> the result of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neurophysiological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anatomic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changes,</a:t>
            </a:r>
            <a:r>
              <a:rPr lang="en-US" dirty="0"/>
              <a:t> which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occur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from</a:t>
            </a:r>
            <a:r>
              <a:rPr lang="en-US" dirty="0"/>
              <a:t> 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+mn-cs"/>
              </a:rPr>
              <a:t>minutes</a:t>
            </a:r>
            <a:r>
              <a:rPr lang="en-US" b="1" dirty="0">
                <a:solidFill>
                  <a:schemeClr val="tx1"/>
                </a:solidFill>
              </a:rPr>
              <a:t> to days</a:t>
            </a:r>
            <a:r>
              <a:rPr lang="en-US" dirty="0"/>
              <a:t> after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original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trauma.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Cerebral edema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Intracranial hematoma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Brain herniation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Cerebral ischemia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Infection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Epilepsy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480"/>
            <a:ext cx="5184775" cy="82486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Secondary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40105" y="2505075"/>
            <a:ext cx="5158740" cy="368617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92500" lnSpcReduction="1000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Its</a:t>
            </a:r>
            <a:r>
              <a:rPr lang="en-US" dirty="0"/>
              <a:t> the initial damage that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occurs </a:t>
            </a:r>
            <a:r>
              <a:rPr lang="en-US" sz="2800" b="1" dirty="0">
                <a:latin typeface="Calibri" charset="0"/>
                <a:ea typeface="Calibri" charset="0"/>
                <a:cs typeface="+mn-cs"/>
              </a:rPr>
              <a:t>immediately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 as a result of trauma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Cerebral concussion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Cerebral contusion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Cerebral laceration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Diffuse axonal injury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40105" y="1681480"/>
            <a:ext cx="5158740" cy="82486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Primary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Brain injuries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lnSpcReduction="1000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b="1" dirty="0">
                <a:solidFill>
                  <a:schemeClr val="accent6">
                    <a:lumMod val="75000"/>
                    <a:lumOff val="0"/>
                  </a:schemeClr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en-US" b="1" dirty="0">
                <a:solidFill>
                  <a:schemeClr val="accent6">
                    <a:lumMod val="75000"/>
                    <a:lumOff val="0"/>
                  </a:schemeClr>
                </a:solidFill>
              </a:rPr>
              <a:t> concussion</a:t>
            </a:r>
            <a:r>
              <a:rPr lang="en-US" dirty="0"/>
              <a:t> : is slight distortion causing temporary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physiological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changes</a:t>
            </a:r>
            <a:r>
              <a:rPr lang="en-US" dirty="0"/>
              <a:t> leading to transient loss of consciousness with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complete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recovery.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b="1" dirty="0">
                <a:solidFill>
                  <a:schemeClr val="accent6">
                    <a:lumMod val="75000"/>
                    <a:lumOff val="0"/>
                  </a:schemeClr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en-US" b="1" dirty="0">
                <a:solidFill>
                  <a:schemeClr val="accent6">
                    <a:lumMod val="75000"/>
                    <a:lumOff val="0"/>
                  </a:schemeClr>
                </a:solidFill>
              </a:rPr>
              <a:t> contusion</a:t>
            </a:r>
            <a:r>
              <a:rPr lang="en-US" dirty="0"/>
              <a:t> : is more severe degree of damage with bruising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 dirty="0"/>
              <a:t> cerebral oedema leading to diffuse or localized changes.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b="1" dirty="0">
                <a:solidFill>
                  <a:schemeClr val="accent6">
                    <a:lumMod val="75000"/>
                    <a:lumOff val="0"/>
                  </a:schemeClr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en-US" b="1" dirty="0">
                <a:solidFill>
                  <a:schemeClr val="accent6">
                    <a:lumMod val="75000"/>
                    <a:lumOff val="0"/>
                  </a:schemeClr>
                </a:solidFill>
              </a:rPr>
              <a:t> laceration</a:t>
            </a:r>
            <a:r>
              <a:rPr lang="en-US" dirty="0"/>
              <a:t> : is tearing of brain surface with collection of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blood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in</a:t>
            </a:r>
            <a:r>
              <a:rPr lang="en-US" dirty="0"/>
              <a:t> different spaces and with displacement of dural parts.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b="1" dirty="0">
                <a:solidFill>
                  <a:schemeClr val="accent6">
                    <a:lumMod val="75000"/>
                    <a:lumOff val="0"/>
                  </a:schemeClr>
                </a:solidFill>
                <a:latin typeface="+mn-lt"/>
                <a:ea typeface="+mn-ea"/>
                <a:cs typeface="+mn-cs"/>
              </a:rPr>
              <a:t>Diffuse</a:t>
            </a:r>
            <a:r>
              <a:rPr lang="en-US" b="1" dirty="0">
                <a:solidFill>
                  <a:schemeClr val="accent6">
                    <a:lumMod val="75000"/>
                    <a:lumOff val="0"/>
                  </a:schemeClr>
                </a:solidFill>
              </a:rPr>
              <a:t> axonal injury</a:t>
            </a:r>
            <a:r>
              <a:rPr lang="en-US" dirty="0"/>
              <a:t> : this type of brain damage occur as a result of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mechanical shearing following deceleration, causing disruption and tearing of axons, especially at the gray-white matter interfaces.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Primary brain ingury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5"/>
            <a:ext cx="5184775" cy="368617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480"/>
            <a:ext cx="5184775" cy="82486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 dirty="0">
                <a:latin typeface="Calibri" charset="0"/>
                <a:ea typeface="Calibri" charset="0"/>
                <a:cs typeface="+mn-cs"/>
              </a:rPr>
              <a:t>Contusion</a:t>
            </a:r>
            <a:r>
              <a:rPr lang="en-US" sz="2400" b="1" dirty="0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400" b="1" dirty="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40105" y="2505075"/>
            <a:ext cx="5158740" cy="368617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40105" y="1681480"/>
            <a:ext cx="5158740" cy="82486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 dirty="0">
                <a:latin typeface="Calibri" charset="0"/>
                <a:ea typeface="Calibri" charset="0"/>
                <a:cs typeface="+mn-cs"/>
              </a:rPr>
              <a:t>Diffuse</a:t>
            </a:r>
            <a:r>
              <a:rPr lang="en-US" sz="2400" b="1" dirty="0">
                <a:latin typeface="Calibri" charset="0"/>
                <a:ea typeface="Calibri" charset="0"/>
                <a:cs typeface="+mn-cs"/>
              </a:rPr>
              <a:t> axonal injury </a:t>
            </a:r>
            <a:endParaRPr lang="ko-KR" altLang="en-US" sz="2400" b="1" dirty="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Brain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pic>
        <p:nvPicPr>
          <p:cNvPr id="7" name="Picture 12" descr="C:/Users/moham/AppData/Roaming/PolarisOffice/ETemp/31084_21737872/fImage502879261328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" y="2508250"/>
            <a:ext cx="10640060" cy="3836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Epidural</a:t>
            </a:r>
            <a:r>
              <a:rPr lang="en-US" dirty="0"/>
              <a:t> hematoma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Subdural</a:t>
            </a:r>
            <a:r>
              <a:rPr lang="en-US" dirty="0"/>
              <a:t> hematoma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Sub</a:t>
            </a:r>
            <a:r>
              <a:rPr lang="en-US" dirty="0"/>
              <a:t> arachnoid hematoma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Intracerebral</a:t>
            </a:r>
            <a:r>
              <a:rPr lang="en-US" dirty="0"/>
              <a:t> hematoma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Intracranial vascular ingury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pic>
        <p:nvPicPr>
          <p:cNvPr id="4" name="Picture 13" descr="C:/Users/moham/AppData/Roaming/PolarisOffice/ETemp/31084_21737872/fImage165591262682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9435"/>
            <a:ext cx="5255895" cy="4716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Definition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Head</a:t>
            </a:r>
            <a:r>
              <a:rPr lang="en-US" dirty="0"/>
              <a:t> injury is defined as traumatic injuries involving the cranium and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intracranial structures ( i.e. scalp , skull or brain ).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Traumatic brain injury (TBI) and head injury are often used interchangeably 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Maxillofacial injuries is not part of head injury.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Extradural haematoma - EDH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lnSpcReduction="10000"/>
          </a:bodyPr>
          <a:lstStyle/>
          <a:p>
            <a:pPr latinLnBrk="0"/>
            <a:endParaRPr lang="en-US" altLang="ko-KR" dirty="0"/>
          </a:p>
          <a:p>
            <a:pPr latinLnBrk="0"/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Hematoma</a:t>
            </a:r>
            <a:r>
              <a:rPr lang="en-US" dirty="0"/>
              <a:t> in the extradural space.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Common</a:t>
            </a:r>
            <a:r>
              <a:rPr lang="en-US" dirty="0"/>
              <a:t> site : temporal region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Caused</a:t>
            </a:r>
            <a:r>
              <a:rPr lang="en-US" dirty="0"/>
              <a:t> by tear in the MMA (middle meningeal artery)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Commonly</a:t>
            </a:r>
            <a:r>
              <a:rPr lang="en-US" dirty="0"/>
              <a:t> presents with lucid interval with featured of increased ICP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CT</a:t>
            </a:r>
            <a:r>
              <a:rPr lang="en-US" dirty="0"/>
              <a:t> scan : lentiform ( lens shaped or biconvex ) hyperdense lesion.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 dirty="0"/>
              <a:t> treatment of and EDH is immediate surgical evacuation via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craniotomy.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</p:txBody>
      </p:sp>
      <p:pic>
        <p:nvPicPr>
          <p:cNvPr id="4" name="Picture 14" descr="C:/Users/moham/AppData/Roaming/PolarisOffice/ETemp/31084_21737872/fImage14546264996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30" y="78106"/>
            <a:ext cx="3696335" cy="3666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Subdural haematoma - SDH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9250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Hematoma</a:t>
            </a:r>
            <a:r>
              <a:rPr lang="en-US" dirty="0"/>
              <a:t> between dura and brain.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Occur</a:t>
            </a:r>
            <a:r>
              <a:rPr lang="en-US" dirty="0"/>
              <a:t> as a result of tearing of cortical veins and due to cortical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laceration.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Described</a:t>
            </a:r>
            <a:r>
              <a:rPr lang="en-US" dirty="0"/>
              <a:t> as acute or chronic depending of the age.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A</a:t>
            </a:r>
            <a:r>
              <a:rPr lang="en-US" dirty="0"/>
              <a:t> SDH usually present with LOC from the time of injury and is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progressive.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Clinical</a:t>
            </a:r>
            <a:r>
              <a:rPr lang="en-US" dirty="0"/>
              <a:t> features of CSDH include : headache, cognitive decline, focal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neurological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deficits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seizures.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CT</a:t>
            </a:r>
            <a:r>
              <a:rPr lang="en-US" dirty="0"/>
              <a:t> scan : convex lesion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 dirty="0"/>
              <a:t> treatment is surgical evacuation via craniotomy.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</p:txBody>
      </p:sp>
      <p:pic>
        <p:nvPicPr>
          <p:cNvPr id="4" name="Picture 15" descr="C:/Users/moham/AppData/Roaming/PolarisOffice/ETemp/31084_21737872/fImage9973226549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4138863"/>
            <a:ext cx="2727960" cy="2606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 dirty="0">
                <a:latin typeface="Calibri Light" charset="0"/>
                <a:ea typeface="Calibri Light" charset="0"/>
                <a:cs typeface="+mj-cs"/>
              </a:rPr>
              <a:t>Subarachnoid hemorrhage - SAH</a:t>
            </a:r>
            <a:endParaRPr lang="ko-KR" altLang="en-US" sz="4400" dirty="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Hematoma</a:t>
            </a:r>
            <a:r>
              <a:rPr lang="en-US" dirty="0"/>
              <a:t> in the space between the arachnoid space and the pia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mater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(subarachnoid</a:t>
            </a:r>
            <a:r>
              <a:rPr lang="en-US" dirty="0"/>
              <a:t> space)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May</a:t>
            </a:r>
            <a:r>
              <a:rPr lang="en-US" dirty="0"/>
              <a:t> be spontaneous (intracranial aneurysm) or due to trauma.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Features</a:t>
            </a:r>
            <a:r>
              <a:rPr lang="en-US" dirty="0"/>
              <a:t> of increase ICP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Diagnosed</a:t>
            </a:r>
            <a:r>
              <a:rPr lang="en-US" dirty="0"/>
              <a:t> with LP - CT scan - Angiogram.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Treatment</a:t>
            </a:r>
            <a:r>
              <a:rPr lang="en-US" dirty="0"/>
              <a:t> : clipping - embolization - craniotomy.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</p:txBody>
      </p:sp>
      <p:pic>
        <p:nvPicPr>
          <p:cNvPr id="4" name="Picture 16" descr="C:/Users/moham/AppData/Roaming/PolarisOffice/ETemp/31084_21737872/fImage107475266299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3213100"/>
            <a:ext cx="2761615" cy="3521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 dirty="0">
                <a:latin typeface="Calibri Light" charset="0"/>
                <a:ea typeface="Calibri Light" charset="0"/>
                <a:cs typeface="+mj-cs"/>
              </a:rPr>
              <a:t>Intracerebral hematoma - ICH</a:t>
            </a:r>
            <a:endParaRPr lang="ko-KR" altLang="en-US" sz="4400" dirty="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Hematoma</a:t>
            </a:r>
            <a:r>
              <a:rPr lang="en-US" dirty="0"/>
              <a:t> is formed within the brain parenchyma.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Due</a:t>
            </a:r>
            <a:r>
              <a:rPr lang="en-US" dirty="0"/>
              <a:t> to areas of contusion, coalescing into a confusional hematoma.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CT</a:t>
            </a:r>
            <a:r>
              <a:rPr lang="en-US" dirty="0"/>
              <a:t> scan : appear as hyperdense lesions with associated mass effect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midline</a:t>
            </a:r>
            <a:r>
              <a:rPr lang="en-US" dirty="0"/>
              <a:t> shift.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</p:txBody>
      </p:sp>
      <p:pic>
        <p:nvPicPr>
          <p:cNvPr id="4" name="Picture 17" descr="C:/Users/moham/AppData/Roaming/PolarisOffice/ETemp/31084_21737872/fImage7020726719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55" y="3430905"/>
            <a:ext cx="3238500" cy="3437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endParaRPr lang="ko-KR" altLang="en-US" sz="4400">
              <a:latin typeface="Calibri Light" charset="0"/>
              <a:ea typeface="맑은 고딕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" y="516255"/>
            <a:ext cx="12081510" cy="5807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 dirty="0">
                <a:latin typeface="Calibri Light" charset="0"/>
                <a:ea typeface="Calibri Light" charset="0"/>
                <a:cs typeface="+mj-cs"/>
              </a:rPr>
              <a:t>Effects of brain injury </a:t>
            </a:r>
            <a:endParaRPr lang="ko-KR" altLang="en-US" sz="4400" dirty="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94080" y="169227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92500" lnSpcReduction="1000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b="1" dirty="0">
                <a:solidFill>
                  <a:schemeClr val="accent6">
                    <a:lumMod val="75000"/>
                    <a:lumOff val="0"/>
                  </a:schemeClr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en-US" b="1" dirty="0">
                <a:solidFill>
                  <a:schemeClr val="accent6">
                    <a:lumMod val="75000"/>
                    <a:lumOff val="0"/>
                  </a:schemeClr>
                </a:solidFill>
              </a:rPr>
              <a:t> oedema</a:t>
            </a:r>
            <a:r>
              <a:rPr lang="en-US" dirty="0"/>
              <a:t> : is accumulation of fluid in both the intracellular and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extracellular, its due to congestion and dilatation of blood vessels, it may be diffuse or localized.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b="1" dirty="0">
                <a:solidFill>
                  <a:schemeClr val="accent6">
                    <a:lumMod val="75000"/>
                    <a:lumOff val="0"/>
                  </a:schemeClr>
                </a:solidFill>
                <a:latin typeface="Calibri" charset="0"/>
                <a:ea typeface="Calibri" charset="0"/>
                <a:cs typeface="+mn-cs"/>
              </a:rPr>
              <a:t>Brain necrosis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 : is due to hemorrhagic infarction and has a variety of destruction.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b="1" dirty="0">
                <a:solidFill>
                  <a:schemeClr val="accent6">
                    <a:lumMod val="75000"/>
                    <a:lumOff val="0"/>
                  </a:schemeClr>
                </a:solidFill>
                <a:latin typeface="Calibri" charset="0"/>
                <a:ea typeface="Calibri" charset="0"/>
                <a:cs typeface="+mn-cs"/>
              </a:rPr>
              <a:t>Brain ischemia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 : is due to increased pressure, this in turn leads to alteration in  the perfusion of brain which itself aggravates the ischemia and this forms a vicious cycle, causing progressive diffuse ischemia of brain.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b="1" dirty="0">
                <a:solidFill>
                  <a:schemeClr val="accent6">
                    <a:lumMod val="75000"/>
                    <a:lumOff val="0"/>
                  </a:schemeClr>
                </a:solidFill>
                <a:latin typeface="Calibri" charset="0"/>
                <a:ea typeface="Calibri" charset="0"/>
                <a:cs typeface="+mn-cs"/>
              </a:rPr>
              <a:t>Coup injury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 : occurs on the side of the blow to the head, </a:t>
            </a:r>
            <a:r>
              <a:rPr lang="en-US" sz="2800" b="1" dirty="0">
                <a:latin typeface="Calibri" charset="0"/>
                <a:ea typeface="Calibri" charset="0"/>
                <a:cs typeface="+mn-cs"/>
              </a:rPr>
              <a:t>Counter-coup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 injury : occur on the side opposite to the blow on the head.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Coup or contrecoup injuries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Damage</a:t>
            </a:r>
            <a:r>
              <a:rPr lang="en-US" dirty="0"/>
              <a:t> may occur directly under the site of impact (COUP), or it may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occur</a:t>
            </a:r>
            <a:r>
              <a:rPr lang="en-US" dirty="0"/>
              <a:t> on the side opposite to the impact (CONTERCOUP).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</p:txBody>
      </p:sp>
      <p:pic>
        <p:nvPicPr>
          <p:cNvPr id="4" name="Picture 18" descr="C:/Users/moham/AppData/Roaming/PolarisOffice/ETemp/31084_21737872/fImage127640268482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85" y="2719705"/>
            <a:ext cx="4989830" cy="3925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Coning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Its</a:t>
            </a:r>
            <a:r>
              <a:rPr lang="en-US" dirty="0"/>
              <a:t> due to increase ICP causing either :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Herniation</a:t>
            </a:r>
            <a:r>
              <a:rPr lang="en-US" dirty="0"/>
              <a:t> of content of supratentorial compartment through the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tentorial</a:t>
            </a:r>
            <a:r>
              <a:rPr lang="en-US" dirty="0"/>
              <a:t> hiatus, or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Herniation</a:t>
            </a:r>
            <a:r>
              <a:rPr lang="en-US" dirty="0"/>
              <a:t> of the content of infratentorial compartment through the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foramen</a:t>
            </a:r>
            <a:r>
              <a:rPr lang="en-US" dirty="0"/>
              <a:t> magnum.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In</a:t>
            </a:r>
            <a:r>
              <a:rPr lang="en-US" dirty="0"/>
              <a:t> supratentorial herniation there is compression of ipsilateral CN3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 dirty="0"/>
              <a:t> midbrain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In</a:t>
            </a:r>
            <a:r>
              <a:rPr lang="en-US" dirty="0"/>
              <a:t> infratentorial herniation there is obstruction of cerebral aqueduct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with</a:t>
            </a:r>
            <a:r>
              <a:rPr lang="en-US" dirty="0"/>
              <a:t> damage to brain function.</a:t>
            </a:r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Clinical approach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Start</a:t>
            </a:r>
            <a:r>
              <a:rPr lang="en-US" dirty="0"/>
              <a:t> with history </a:t>
            </a: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Examination</a:t>
            </a:r>
            <a:r>
              <a:rPr lang="en-US" dirty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Hsitory taking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Mechanism</a:t>
            </a:r>
            <a:r>
              <a:rPr lang="en-US" dirty="0"/>
              <a:t> of injury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LOC</a:t>
            </a:r>
            <a:r>
              <a:rPr lang="en-US" dirty="0"/>
              <a:t> or amnesia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Level</a:t>
            </a:r>
            <a:r>
              <a:rPr lang="en-US" dirty="0"/>
              <a:t> of consciousness at the scene and on transfer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Current</a:t>
            </a:r>
            <a:r>
              <a:rPr lang="en-US" dirty="0"/>
              <a:t> symptoms - evidence of seizure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Hypotension</a:t>
            </a:r>
            <a:r>
              <a:rPr lang="en-US" dirty="0"/>
              <a:t> or signs of hypoxia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Pre- existing</a:t>
            </a:r>
            <a:r>
              <a:rPr lang="en-US" dirty="0"/>
              <a:t> medical conditions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Medication</a:t>
            </a:r>
            <a:r>
              <a:rPr lang="en-US" dirty="0"/>
              <a:t> ( especially anticoagulants ) - allergies 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Surgical Anatomy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2" descr="C:/Users/moham/AppData/Roaming/PolarisOffice/ETemp/31084_21737872/fImage111666249633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70" y="1747520"/>
            <a:ext cx="9321165" cy="488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endParaRPr lang="ko-KR" altLang="en-US" sz="4400">
              <a:latin typeface="Calibri Light" charset="0"/>
              <a:ea typeface="맑은 고딕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" y="549275"/>
            <a:ext cx="11998325" cy="5891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5"/>
            <a:ext cx="5184775" cy="368617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92500" lnSpcReduction="20000"/>
          </a:bodyPr>
          <a:lstStyle/>
          <a:p>
            <a:pPr marL="254000" indent="-254000" latinLnBrk="0">
              <a:buFont typeface="Calibri"/>
              <a:buChar char="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General</a:t>
            </a:r>
            <a:r>
              <a:rPr lang="en-US" dirty="0"/>
              <a:t> assessment and other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injuries</a:t>
            </a:r>
            <a:r>
              <a:rPr lang="en-US" dirty="0"/>
              <a:t> like fractures, abdominal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organ</a:t>
            </a:r>
            <a:r>
              <a:rPr lang="en-US" dirty="0"/>
              <a:t> injuries, thoracic injuries.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Presence</a:t>
            </a:r>
            <a:r>
              <a:rPr lang="en-US" dirty="0"/>
              <a:t> of any scalp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hematoma,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fractures</a:t>
            </a:r>
            <a:r>
              <a:rPr lang="en-US" dirty="0"/>
              <a:t> of skull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bone,</a:t>
            </a:r>
            <a:r>
              <a:rPr lang="en-US" dirty="0"/>
              <a:t> may be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depressed.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 dirty="0"/>
              <a:t> blood from nose or ear, CSF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rhinorrhea of CSF otorrhea.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480"/>
            <a:ext cx="5184775" cy="82486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Secondary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survey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40105" y="2505075"/>
            <a:ext cx="5158740" cy="368617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92500" lnSpcReduction="2000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Level</a:t>
            </a:r>
            <a:r>
              <a:rPr lang="en-US" dirty="0"/>
              <a:t> of consciousness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Glasgow</a:t>
            </a:r>
            <a:r>
              <a:rPr lang="en-US" dirty="0"/>
              <a:t> coma scale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Pupillary</a:t>
            </a:r>
            <a:r>
              <a:rPr lang="en-US" dirty="0"/>
              <a:t> reaction to light and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size</a:t>
            </a:r>
            <a:r>
              <a:rPr lang="en-US" dirty="0"/>
              <a:t>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Vital</a:t>
            </a:r>
            <a:r>
              <a:rPr lang="en-US" dirty="0"/>
              <a:t> signs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Reflexes</a:t>
            </a:r>
            <a:r>
              <a:rPr lang="en-US" dirty="0"/>
              <a:t>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Limb</a:t>
            </a:r>
            <a:r>
              <a:rPr lang="en-US" dirty="0"/>
              <a:t> movements : normal - mild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weakness - severe weakness - spastic flexion - extension - no response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40105" y="1681480"/>
            <a:ext cx="5158740" cy="82486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 dirty="0">
                <a:latin typeface="Calibri" charset="0"/>
                <a:ea typeface="Calibri" charset="0"/>
                <a:cs typeface="+mn-cs"/>
              </a:rPr>
              <a:t>Neurological</a:t>
            </a:r>
            <a:r>
              <a:rPr lang="en-US" sz="2400" b="1" dirty="0">
                <a:latin typeface="Calibri" charset="0"/>
                <a:ea typeface="Calibri" charset="0"/>
                <a:cs typeface="+mn-cs"/>
              </a:rPr>
              <a:t> Assessment </a:t>
            </a:r>
            <a:endParaRPr lang="ko-KR" altLang="en-US" sz="2400" b="1" dirty="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Examination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GCS                                    Pupillary response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40105" y="1681480"/>
            <a:ext cx="5158740" cy="82486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endParaRPr lang="ko-KR" altLang="en-US" sz="2400" b="1">
              <a:latin typeface="Calibri" charset="0"/>
              <a:ea typeface="맑은 고딕" charset="0"/>
              <a:cs typeface="+mn-cs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40105" y="2505075"/>
            <a:ext cx="5158740" cy="368617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480"/>
            <a:ext cx="5184775" cy="82486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endParaRPr lang="ko-KR" altLang="en-US" sz="2400" b="1">
              <a:latin typeface="Calibri" charset="0"/>
              <a:ea typeface="맑은 고딕" charset="0"/>
              <a:cs typeface="+mn-cs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5"/>
            <a:ext cx="5184775" cy="368617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" y="1789430"/>
            <a:ext cx="5974080" cy="5000625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30" y="1697990"/>
            <a:ext cx="5898515" cy="5125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Basic</a:t>
            </a:r>
            <a:r>
              <a:rPr lang="en-US" dirty="0"/>
              <a:t> labs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X-rays</a:t>
            </a:r>
            <a:r>
              <a:rPr lang="en-US" dirty="0"/>
              <a:t> skull : to look for fracture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CT</a:t>
            </a:r>
            <a:r>
              <a:rPr lang="en-US" dirty="0"/>
              <a:t> scan : plain (no contrast) to look for cerebral oedema, hematoma,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midline shifts, fractures, ventricles, brainstem injury.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Carotid arteriography - MRI scan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Investigations for other injuries like U/S abdomen 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Monitoring of intracranial pressure.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Investigations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 dirty="0">
                <a:latin typeface="Calibri Light" charset="0"/>
                <a:ea typeface="Calibri Light" charset="0"/>
                <a:cs typeface="+mj-cs"/>
              </a:rPr>
              <a:t>ICP - monitoring </a:t>
            </a:r>
            <a:endParaRPr lang="ko-KR" altLang="en-US" sz="4400" dirty="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" y="1700530"/>
            <a:ext cx="12128500" cy="4639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 dirty="0">
                <a:latin typeface="Calibri Light" charset="0"/>
                <a:ea typeface="Calibri Light" charset="0"/>
                <a:cs typeface="+mj-cs"/>
              </a:rPr>
              <a:t>Criteria for hospitalization </a:t>
            </a:r>
            <a:endParaRPr lang="ko-KR" altLang="en-US" sz="4400" dirty="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Any</a:t>
            </a:r>
            <a:r>
              <a:rPr lang="en-US" dirty="0"/>
              <a:t> altered level of consciousness.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Skull</a:t>
            </a:r>
            <a:r>
              <a:rPr lang="en-US" dirty="0"/>
              <a:t> fracture.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Focal</a:t>
            </a:r>
            <a:r>
              <a:rPr lang="en-US" dirty="0"/>
              <a:t> neurological features.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Persistent</a:t>
            </a:r>
            <a:r>
              <a:rPr lang="en-US" dirty="0"/>
              <a:t> headache, vomiting, systolic hypertension, bradycardia.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No</a:t>
            </a:r>
            <a:r>
              <a:rPr lang="en-US" dirty="0"/>
              <a:t> CT scan available or abnormal CT head.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Alcohol</a:t>
            </a:r>
            <a:r>
              <a:rPr lang="en-US" dirty="0"/>
              <a:t> intoxication.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Bleeding</a:t>
            </a:r>
            <a:r>
              <a:rPr lang="en-US" dirty="0"/>
              <a:t> from ear or nose.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Associated</a:t>
            </a:r>
            <a:r>
              <a:rPr lang="en-US" dirty="0"/>
              <a:t> injuries.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 dirty="0">
                <a:latin typeface="Calibri Light" charset="0"/>
                <a:ea typeface="Calibri Light" charset="0"/>
                <a:cs typeface="+mj-cs"/>
              </a:rPr>
              <a:t>NICE Guideline - CT scan criteria </a:t>
            </a:r>
            <a:endParaRPr lang="ko-KR" altLang="en-US" sz="4400" dirty="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GCS</a:t>
            </a:r>
            <a:r>
              <a:rPr lang="en-US" dirty="0"/>
              <a:t> &lt; 13 at any point.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GSC</a:t>
            </a:r>
            <a:r>
              <a:rPr lang="en-US" dirty="0"/>
              <a:t> 13 or 14 at 2 hr.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Focal</a:t>
            </a:r>
            <a:r>
              <a:rPr lang="en-US" dirty="0"/>
              <a:t> neurological deficit.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Suspected</a:t>
            </a:r>
            <a:r>
              <a:rPr lang="en-US" dirty="0"/>
              <a:t> open, depressed or basal skull fracture.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Seizure.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Vomiting</a:t>
            </a:r>
            <a:r>
              <a:rPr lang="en-US" dirty="0"/>
              <a:t> &gt; 1 episode.</a:t>
            </a:r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Discharge Criteria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GCS</a:t>
            </a:r>
            <a:r>
              <a:rPr lang="en-US" dirty="0"/>
              <a:t> 15\15.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No</a:t>
            </a:r>
            <a:r>
              <a:rPr lang="en-US" dirty="0"/>
              <a:t> focal </a:t>
            </a:r>
            <a:r>
              <a:rPr lang="en-US" dirty="0" err="1"/>
              <a:t>neutological</a:t>
            </a:r>
            <a:r>
              <a:rPr lang="en-US" dirty="0"/>
              <a:t> deficit.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Follow</a:t>
            </a:r>
            <a:r>
              <a:rPr lang="en-US" dirty="0"/>
              <a:t> up.</a:t>
            </a:r>
            <a:endParaRPr lang="ko-KR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Treatment - Moderate to Severe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" y="1696085"/>
            <a:ext cx="11884025" cy="479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 dirty="0">
                <a:latin typeface="Calibri Light" charset="0"/>
                <a:ea typeface="Calibri Light" charset="0"/>
                <a:cs typeface="+mj-cs"/>
              </a:rPr>
              <a:t>Cervical Immobilization       Resuscitation </a:t>
            </a:r>
            <a:endParaRPr lang="ko-KR" altLang="en-US" sz="4400" dirty="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1831340"/>
            <a:ext cx="12064365" cy="4658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Epidemiology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Head</a:t>
            </a:r>
            <a:r>
              <a:rPr lang="en-US" dirty="0"/>
              <a:t> injury continues to be an enormous public health problem,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even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with</a:t>
            </a:r>
            <a:r>
              <a:rPr lang="en-US" dirty="0"/>
              <a:t> modern medicine in the 21st century.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Its</a:t>
            </a:r>
            <a:r>
              <a:rPr lang="en-US" dirty="0"/>
              <a:t> one of the most common cause of admissions to the A &amp; E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department</a:t>
            </a:r>
            <a:r>
              <a:rPr lang="en-US" dirty="0"/>
              <a:t> worldwide.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 dirty="0"/>
              <a:t> most common causes include motor vehicle accidents, falls,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assaults,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sport</a:t>
            </a:r>
            <a:r>
              <a:rPr lang="en-US" dirty="0"/>
              <a:t> related injuries and penetrating trauma.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Head</a:t>
            </a:r>
            <a:r>
              <a:rPr lang="en-US" dirty="0"/>
              <a:t> injuries occur in all age groups, with peak incidence between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ages</a:t>
            </a:r>
            <a:r>
              <a:rPr lang="en-US" dirty="0"/>
              <a:t> of 16 and 15 years and is more common in males than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females.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Control of ICP - Medical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7750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Normal</a:t>
            </a:r>
            <a:r>
              <a:rPr lang="en-US" dirty="0"/>
              <a:t> ICP = 8-12 mm hg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Position</a:t>
            </a:r>
            <a:r>
              <a:rPr lang="en-US" dirty="0"/>
              <a:t> head up 30 degree.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Avoid</a:t>
            </a:r>
            <a:r>
              <a:rPr lang="en-US" dirty="0"/>
              <a:t> obstruction of venous drainage - head.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Sedation,</a:t>
            </a:r>
            <a:r>
              <a:rPr lang="en-US" dirty="0"/>
              <a:t> muscle relaxant.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Normocapnia</a:t>
            </a:r>
            <a:r>
              <a:rPr lang="en-US" dirty="0"/>
              <a:t> 4.5-5 kPa.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Diuretics</a:t>
            </a:r>
            <a:r>
              <a:rPr lang="en-US" dirty="0"/>
              <a:t> : furosemide, mannitol.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Seizure</a:t>
            </a:r>
            <a:r>
              <a:rPr lang="en-US" dirty="0"/>
              <a:t> control.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Normothermia.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Sodium</a:t>
            </a:r>
            <a:r>
              <a:rPr lang="en-US" dirty="0"/>
              <a:t> balance.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Barbiturates.</a:t>
            </a:r>
            <a:endParaRPr lang="ko-KR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Control of ICP - surgical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Early</a:t>
            </a:r>
            <a:r>
              <a:rPr lang="en-US" dirty="0"/>
              <a:t> evacuation of focal hematoma: EDH, ASDH ( burr-hole -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craniotomy</a:t>
            </a:r>
            <a:r>
              <a:rPr lang="en-US" dirty="0"/>
              <a:t> ).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Cerebrospinal</a:t>
            </a:r>
            <a:r>
              <a:rPr lang="en-US" dirty="0"/>
              <a:t> fluid drainage via ventriculostomy.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Delayed</a:t>
            </a:r>
            <a:r>
              <a:rPr lang="en-US" dirty="0"/>
              <a:t> evacuation of swelling contusions.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Decompressive</a:t>
            </a:r>
            <a:r>
              <a:rPr lang="en-US" dirty="0"/>
              <a:t> craniectomy.</a:t>
            </a:r>
            <a:endParaRPr lang="ko-KR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5"/>
            <a:ext cx="5184775" cy="368617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9250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Chronic</a:t>
            </a:r>
            <a:r>
              <a:rPr lang="ko-KR" altLang="en-US" dirty="0"/>
              <a:t> subdural haematoma.</a:t>
            </a:r>
          </a:p>
          <a:p>
            <a:pPr marL="228600" indent="-228600" latinLnBrk="0">
              <a:buFont typeface="Segoe UI"/>
              <a:buChar char="•"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Early</a:t>
            </a:r>
            <a:r>
              <a:rPr lang="ko-KR" altLang="en-US" dirty="0"/>
              <a:t> post-traumatic epilepsy, 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they</a:t>
            </a:r>
            <a:r>
              <a:rPr lang="ko-KR" altLang="en-US" dirty="0"/>
              <a:t> 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need</a:t>
            </a:r>
            <a:r>
              <a:rPr lang="ko-KR" altLang="en-US" dirty="0"/>
              <a:t> anticovulsants for 3 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years.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Late</a:t>
            </a:r>
            <a:r>
              <a:rPr lang="ko-KR" altLang="en-US" dirty="0"/>
              <a:t> post-traumatic epilepsy is </a:t>
            </a:r>
            <a:r>
              <a:rPr lang="ko-KR" altLang="en-US" sz="2800" dirty="0">
                <a:latin typeface="Calibri" charset="0"/>
                <a:ea typeface="맑은 고딕" charset="0"/>
                <a:cs typeface="+mn-cs"/>
              </a:rPr>
              <a:t>du</a:t>
            </a:r>
            <a:r>
              <a:rPr lang="en-US" altLang="en-US" sz="2800" dirty="0">
                <a:latin typeface="Calibri" charset="0"/>
                <a:ea typeface="맑은 고딕" charset="0"/>
                <a:cs typeface="+mn-cs"/>
              </a:rPr>
              <a:t>e to scarring and gliosis of cerebrum.</a:t>
            </a:r>
            <a:endParaRPr lang="ko-KR" altLang="en-US" sz="28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altLang="en-US" sz="2800" dirty="0">
                <a:latin typeface="Calibri" charset="0"/>
                <a:ea typeface="맑은 고딕" charset="0"/>
                <a:cs typeface="+mn-cs"/>
              </a:rPr>
              <a:t>Post-traumatic amnesia.</a:t>
            </a:r>
            <a:endParaRPr lang="ko-KR" altLang="en-US" sz="28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altLang="en-US" sz="2800" dirty="0">
                <a:latin typeface="Calibri" charset="0"/>
                <a:ea typeface="맑은 고딕" charset="0"/>
                <a:cs typeface="+mn-cs"/>
              </a:rPr>
              <a:t>Post-traumatic hydrocephalus.</a:t>
            </a:r>
            <a:endParaRPr lang="ko-KR" altLang="en-US" sz="2800" dirty="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altLang="en-US" sz="2800" dirty="0">
                <a:latin typeface="Calibri" charset="0"/>
                <a:ea typeface="맑은 고딕" charset="0"/>
                <a:cs typeface="+mn-cs"/>
              </a:rPr>
              <a:t>Post-traumatic headache.</a:t>
            </a:r>
            <a:endParaRPr lang="ko-KR" altLang="en-US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480"/>
            <a:ext cx="5184775" cy="82486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Late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40105" y="2505075"/>
            <a:ext cx="5158740" cy="368617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Brainstem</a:t>
            </a:r>
            <a:r>
              <a:rPr lang="en-US" dirty="0"/>
              <a:t> injury - due to coning.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Compression</a:t>
            </a:r>
            <a:r>
              <a:rPr lang="en-US" dirty="0"/>
              <a:t> over cerebellum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 dirty="0"/>
              <a:t>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medulla.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CSF</a:t>
            </a:r>
            <a:r>
              <a:rPr lang="en-US" dirty="0"/>
              <a:t> rhinorrhea \ CSF - leak.</a:t>
            </a:r>
            <a:endParaRPr lang="ko-KR" alt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40105" y="1681480"/>
            <a:ext cx="5158740" cy="82486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Early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Complication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endParaRPr lang="ko-KR" altLang="en-US" sz="4400">
              <a:latin typeface="Calibri Light" charset="0"/>
              <a:ea typeface="맑은 고딕" charset="0"/>
              <a:cs typeface="+mj-cs"/>
            </a:endParaRPr>
          </a:p>
        </p:txBody>
      </p:sp>
      <p:pic>
        <p:nvPicPr>
          <p:cNvPr id="4" name="Picture 1" descr="C:/Users/moham/AppData/Roaming/PolarisOffice/ETemp/31084_21737872/fImage100425244543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" y="739775"/>
            <a:ext cx="11967845" cy="5881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036570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r>
              <a:rPr lang="en-US" sz="4400">
                <a:latin typeface="Calibri Light" charset="0"/>
                <a:ea typeface="Calibri Light" charset="0"/>
                <a:cs typeface="+mj-cs"/>
              </a:rPr>
              <a:t>                               Thank you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Pathophusiology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Brain</a:t>
            </a:r>
            <a:r>
              <a:rPr lang="en-US" dirty="0"/>
              <a:t> is contained within the skull, a rigid and inelastic container.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Hence</a:t>
            </a:r>
            <a:r>
              <a:rPr lang="en-US" dirty="0"/>
              <a:t> only small increases in volume within the intracranial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compartment</a:t>
            </a:r>
            <a:r>
              <a:rPr lang="en-US" dirty="0"/>
              <a:t> can be tolerated before pressure within the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compartment</a:t>
            </a:r>
            <a:r>
              <a:rPr lang="en-US" dirty="0"/>
              <a:t> rises dramatically.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A</a:t>
            </a:r>
            <a:r>
              <a:rPr lang="en-US" dirty="0"/>
              <a:t> second crucial concept in TBI pathophysiology is the concept of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cerebral</a:t>
            </a:r>
            <a:r>
              <a:rPr lang="en-US" dirty="0"/>
              <a:t> perfusion pressure (CPP),which is the difference between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 dirty="0"/>
              <a:t> mean arterial pressure (MAP) and intracranial pressure (ICP)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CPP</a:t>
            </a:r>
            <a:r>
              <a:rPr lang="en-US" dirty="0"/>
              <a:t> = MAP - ICP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Classification : According to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Type</a:t>
            </a:r>
            <a:r>
              <a:rPr lang="en-US"/>
              <a:t> of injury : open - closed   or   blunt - penetrating.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Site</a:t>
            </a:r>
            <a:r>
              <a:rPr lang="en-US"/>
              <a:t> of injury 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Pathology</a:t>
            </a:r>
            <a:r>
              <a:rPr lang="en-US"/>
              <a:t> of injury 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Severity</a:t>
            </a:r>
            <a:r>
              <a:rPr lang="en-US"/>
              <a:t> of injury .</a:t>
            </a:r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Open injury                     closed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Obvious</a:t>
            </a:r>
            <a:r>
              <a:rPr lang="en-US"/>
              <a:t> external wound                   No obvious external signs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3" descr="C:/Users/moham/AppData/Roaming/PolarisOffice/ETemp/31084_21737872/fImage23966325065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" y="2279650"/>
            <a:ext cx="4724400" cy="3753485"/>
          </a:xfrm>
          <a:prstGeom prst="rect">
            <a:avLst/>
          </a:prstGeom>
          <a:noFill/>
        </p:spPr>
      </p:pic>
      <p:pic>
        <p:nvPicPr>
          <p:cNvPr id="5" name="Picture 4" descr="C:/Users/moham/AppData/Roaming/PolarisOffice/ETemp/31084_21737872/fImage224218251916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2343150"/>
            <a:ext cx="4657725" cy="3778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Blunt head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A</a:t>
            </a:r>
            <a:r>
              <a:rPr lang="en-US" dirty="0"/>
              <a:t> moving head strikes a fixed object or a moving object strikes an </a:t>
            </a:r>
            <a:r>
              <a:rPr lang="en-US" sz="2800" dirty="0">
                <a:latin typeface="Calibri" charset="0"/>
                <a:ea typeface="Calibri" charset="0"/>
                <a:cs typeface="+mn-cs"/>
              </a:rPr>
              <a:t>immobile head - scalp injury, fractures of the skull, contused brain etc.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Injuries resulting from rapid deceleration of the head causing the brain to move within the cranial cavity and to come into contact with the bony protuberances withing the skull.</a:t>
            </a: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  <a:p>
            <a:pPr marL="0" indent="0" latinLnBrk="0">
              <a:buFont typeface="Segoe UI"/>
              <a:buChar char="•"/>
            </a:pPr>
            <a:endParaRPr lang="ko-KR" altLang="en-US" sz="2800" dirty="0">
              <a:latin typeface="Calibri" charset="0"/>
              <a:ea typeface="Calibri" charset="0"/>
              <a:cs typeface="+mn-cs"/>
            </a:endParaRPr>
          </a:p>
        </p:txBody>
      </p:sp>
      <p:pic>
        <p:nvPicPr>
          <p:cNvPr id="4" name="Picture 5" descr="C:/Users/moham/AppData/Roaming/PolarisOffice/ETemp/31084_21737872/fImage42089253572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/>
          <a:stretch>
            <a:fillRect/>
          </a:stretch>
        </p:blipFill>
        <p:spPr>
          <a:xfrm>
            <a:off x="7023100" y="4018280"/>
            <a:ext cx="5163820" cy="2839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Penetrating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Classified</a:t>
            </a:r>
            <a:r>
              <a:rPr lang="en-US" dirty="0"/>
              <a:t> into 2 types :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High</a:t>
            </a:r>
            <a:r>
              <a:rPr lang="en-US" dirty="0"/>
              <a:t> velocity ( bullets ) 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+mn-cs"/>
              </a:rPr>
              <a:t>Low</a:t>
            </a:r>
            <a:r>
              <a:rPr lang="en-US" dirty="0"/>
              <a:t> velocity injury ( knifes - arrows - screwdrivers etc. )</a:t>
            </a: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228600" indent="-228600" latinLnBrk="0">
              <a:buFont typeface="Segoe UI"/>
              <a:buChar char="•"/>
            </a:pPr>
            <a:endParaRPr lang="ko-KR" altLang="en-US" dirty="0"/>
          </a:p>
          <a:p>
            <a:pPr marL="0" indent="0" latinLnBrk="0">
              <a:buFont typeface="Segoe UI"/>
              <a:buChar char="•"/>
            </a:pPr>
            <a:endParaRPr lang="ko-KR" altLang="en-US" dirty="0"/>
          </a:p>
        </p:txBody>
      </p:sp>
      <p:pic>
        <p:nvPicPr>
          <p:cNvPr id="4" name="Picture 6" descr="C:/Users/moham/AppData/Roaming/PolarisOffice/ETemp/31084_21737872/fImage113956254147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70" y="3427095"/>
            <a:ext cx="7312660" cy="326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pattern hexag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attern hexagon" id="{36A863C8-D3C8-48D7-8166-0BEE849311D1}" vid="{48A851E6-DC5A-45D8-A1B1-A8F4D9435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Pages>44</Pages>
  <Words>1499</Words>
  <Characters>0</Characters>
  <Application>Microsoft Office PowerPoint</Application>
  <DocSecurity>0</DocSecurity>
  <PresentationFormat>Widescreen</PresentationFormat>
  <Lines>0</Lines>
  <Paragraphs>220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Segoe UI</vt:lpstr>
      <vt:lpstr>theme pattern hexagon</vt:lpstr>
      <vt:lpstr>Head truma and managment </vt:lpstr>
      <vt:lpstr>Definition </vt:lpstr>
      <vt:lpstr>Surgical Anatomy </vt:lpstr>
      <vt:lpstr>Epidemiology </vt:lpstr>
      <vt:lpstr>Pathophusiology </vt:lpstr>
      <vt:lpstr>Classification : According to </vt:lpstr>
      <vt:lpstr>Open injury                     closed injury </vt:lpstr>
      <vt:lpstr>Blunt head injury </vt:lpstr>
      <vt:lpstr>Penetrating injury </vt:lpstr>
      <vt:lpstr>Site of injury </vt:lpstr>
      <vt:lpstr>Scalp injuries </vt:lpstr>
      <vt:lpstr>Skull injuries - fractures </vt:lpstr>
      <vt:lpstr>Skull injuries </vt:lpstr>
      <vt:lpstr>Skull injuries - fractures </vt:lpstr>
      <vt:lpstr>Skull injuries - basilar fractures </vt:lpstr>
      <vt:lpstr>Brain injuries </vt:lpstr>
      <vt:lpstr>Primary brain ingury</vt:lpstr>
      <vt:lpstr>Brain injury </vt:lpstr>
      <vt:lpstr>Intracranial vascular ingury </vt:lpstr>
      <vt:lpstr>Extradural haematoma - EDH</vt:lpstr>
      <vt:lpstr>Subdural haematoma - SDH</vt:lpstr>
      <vt:lpstr>Subarachnoid hemorrhage - SAH</vt:lpstr>
      <vt:lpstr>Intracerebral hematoma - ICH</vt:lpstr>
      <vt:lpstr>PowerPoint Presentation</vt:lpstr>
      <vt:lpstr>Effects of brain injury </vt:lpstr>
      <vt:lpstr>Coup or contrecoup injuries </vt:lpstr>
      <vt:lpstr>Coning </vt:lpstr>
      <vt:lpstr>Clinical approach </vt:lpstr>
      <vt:lpstr>Hsitory taking </vt:lpstr>
      <vt:lpstr>PowerPoint Presentation</vt:lpstr>
      <vt:lpstr>Examination </vt:lpstr>
      <vt:lpstr>GCS                                    Pupillary response</vt:lpstr>
      <vt:lpstr>Investigations </vt:lpstr>
      <vt:lpstr>ICP - monitoring </vt:lpstr>
      <vt:lpstr>Criteria for hospitalization </vt:lpstr>
      <vt:lpstr>NICE Guideline - CT scan criteria </vt:lpstr>
      <vt:lpstr>Discharge Criteria </vt:lpstr>
      <vt:lpstr>Treatment - Moderate to Severe Injury </vt:lpstr>
      <vt:lpstr>Cervical Immobilization       Resuscitation </vt:lpstr>
      <vt:lpstr>Control of ICP - Medical </vt:lpstr>
      <vt:lpstr>Control of ICP - surgical </vt:lpstr>
      <vt:lpstr>Complication </vt:lpstr>
      <vt:lpstr>PowerPoint Presentation</vt:lpstr>
      <vt:lpstr>                               Thank you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Asim Rasmi</dc:creator>
  <cp:lastModifiedBy>Mohamad Asim Aideh</cp:lastModifiedBy>
  <cp:revision>4</cp:revision>
  <dcterms:modified xsi:type="dcterms:W3CDTF">2024-01-13T20:34:48Z</dcterms:modified>
  <cp:version>9.104.151.49087</cp:version>
</cp:coreProperties>
</file>