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56" r:id="rId2"/>
    <p:sldId id="257" r:id="rId3"/>
    <p:sldId id="258" r:id="rId4"/>
    <p:sldId id="260" r:id="rId5"/>
    <p:sldId id="261" r:id="rId6"/>
    <p:sldId id="263" r:id="rId7"/>
    <p:sldId id="264" r:id="rId8"/>
    <p:sldId id="265" r:id="rId9"/>
    <p:sldId id="266" r:id="rId10"/>
    <p:sldId id="268" r:id="rId11"/>
    <p:sldId id="269" r:id="rId12"/>
    <p:sldId id="270" r:id="rId13"/>
    <p:sldId id="271" r:id="rId14"/>
    <p:sldId id="272"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407" r:id="rId92"/>
    <p:sldId id="353" r:id="rId93"/>
    <p:sldId id="354"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379" r:id="rId119"/>
    <p:sldId id="380" r:id="rId120"/>
    <p:sldId id="381" r:id="rId121"/>
    <p:sldId id="382" r:id="rId122"/>
    <p:sldId id="383" r:id="rId123"/>
    <p:sldId id="384" r:id="rId124"/>
    <p:sldId id="385" r:id="rId125"/>
    <p:sldId id="386" r:id="rId126"/>
    <p:sldId id="387" r:id="rId127"/>
    <p:sldId id="388" r:id="rId128"/>
    <p:sldId id="389" r:id="rId129"/>
    <p:sldId id="390" r:id="rId130"/>
    <p:sldId id="391" r:id="rId131"/>
    <p:sldId id="392" r:id="rId132"/>
    <p:sldId id="393" r:id="rId133"/>
    <p:sldId id="394" r:id="rId134"/>
    <p:sldId id="395" r:id="rId135"/>
    <p:sldId id="396" r:id="rId136"/>
    <p:sldId id="397" r:id="rId137"/>
    <p:sldId id="398" r:id="rId138"/>
    <p:sldId id="399" r:id="rId139"/>
    <p:sldId id="400" r:id="rId140"/>
    <p:sldId id="401" r:id="rId141"/>
    <p:sldId id="402" r:id="rId142"/>
    <p:sldId id="403" r:id="rId143"/>
    <p:sldId id="404" r:id="rId144"/>
    <p:sldId id="405" r:id="rId145"/>
    <p:sldId id="406" r:id="rId14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05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heme" Target="theme/theme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47085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3731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71130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042983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62588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1/20/2021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24180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1/20/2021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38232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68985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46924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444500" y="1193037"/>
            <a:ext cx="8255000" cy="6350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2353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9367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9344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4150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8691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t>1/20/2021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903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t>1/20/2021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7536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t>1/20/2021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2013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50401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t>1/20/2021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284183926"/>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1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1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145.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219200" y="1086620"/>
            <a:ext cx="6172200" cy="21717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743200" y="3269348"/>
            <a:ext cx="4253230" cy="1239442"/>
          </a:xfrm>
          <a:prstGeom prst="rect">
            <a:avLst/>
          </a:prstGeom>
        </p:spPr>
        <p:txBody>
          <a:bodyPr vert="horz" wrap="square" lIns="0" tIns="13335" rIns="0" bIns="0" rtlCol="0">
            <a:spAutoFit/>
          </a:bodyPr>
          <a:lstStyle/>
          <a:p>
            <a:pPr marL="12700">
              <a:lnSpc>
                <a:spcPct val="100000"/>
              </a:lnSpc>
              <a:spcBef>
                <a:spcPts val="105"/>
              </a:spcBef>
              <a:tabLst>
                <a:tab pos="3751579" algn="l"/>
              </a:tabLst>
            </a:pPr>
            <a:r>
              <a:rPr lang="en-US" sz="2600" spc="95" dirty="0" err="1">
                <a:solidFill>
                  <a:srgbClr val="FFFFFF"/>
                </a:solidFill>
                <a:latin typeface="Times New Roman"/>
                <a:cs typeface="Times New Roman"/>
              </a:rPr>
              <a:t>Bahaa</a:t>
            </a:r>
            <a:r>
              <a:rPr lang="en-US" sz="2600" spc="95" dirty="0">
                <a:solidFill>
                  <a:srgbClr val="FFFFFF"/>
                </a:solidFill>
                <a:latin typeface="Times New Roman"/>
                <a:cs typeface="Times New Roman"/>
              </a:rPr>
              <a:t> </a:t>
            </a:r>
            <a:r>
              <a:rPr lang="en-US" sz="2600" spc="95" dirty="0" err="1">
                <a:solidFill>
                  <a:srgbClr val="FFFFFF"/>
                </a:solidFill>
                <a:latin typeface="Times New Roman"/>
                <a:cs typeface="Times New Roman"/>
              </a:rPr>
              <a:t>Horani</a:t>
            </a:r>
            <a:endParaRPr lang="en-US" sz="2600" spc="95" dirty="0">
              <a:solidFill>
                <a:srgbClr val="FFFFFF"/>
              </a:solidFill>
              <a:latin typeface="Times New Roman"/>
              <a:cs typeface="Times New Roman"/>
            </a:endParaRPr>
          </a:p>
          <a:p>
            <a:pPr marL="12700">
              <a:lnSpc>
                <a:spcPct val="100000"/>
              </a:lnSpc>
              <a:spcBef>
                <a:spcPts val="105"/>
              </a:spcBef>
              <a:tabLst>
                <a:tab pos="3751579" algn="l"/>
              </a:tabLst>
            </a:pPr>
            <a:r>
              <a:rPr lang="en-US" sz="2600" spc="95" dirty="0">
                <a:solidFill>
                  <a:srgbClr val="FFFFFF"/>
                </a:solidFill>
                <a:latin typeface="Times New Roman"/>
                <a:cs typeface="Times New Roman"/>
              </a:rPr>
              <a:t>Abdulla </a:t>
            </a:r>
            <a:r>
              <a:rPr lang="en-US" sz="2600" spc="95" dirty="0" err="1">
                <a:solidFill>
                  <a:srgbClr val="FFFFFF"/>
                </a:solidFill>
                <a:latin typeface="Times New Roman"/>
                <a:cs typeface="Times New Roman"/>
              </a:rPr>
              <a:t>Alrawashda</a:t>
            </a:r>
            <a:endParaRPr lang="en-US" sz="2600" spc="95" dirty="0">
              <a:solidFill>
                <a:srgbClr val="FFFFFF"/>
              </a:solidFill>
              <a:latin typeface="Times New Roman"/>
              <a:cs typeface="Times New Roman"/>
            </a:endParaRPr>
          </a:p>
          <a:p>
            <a:pPr marL="12700">
              <a:lnSpc>
                <a:spcPct val="100000"/>
              </a:lnSpc>
              <a:spcBef>
                <a:spcPts val="105"/>
              </a:spcBef>
              <a:tabLst>
                <a:tab pos="3751579" algn="l"/>
              </a:tabLst>
            </a:pPr>
            <a:r>
              <a:rPr lang="en-US" sz="2600" spc="95" dirty="0">
                <a:solidFill>
                  <a:srgbClr val="FFFFFF"/>
                </a:solidFill>
                <a:latin typeface="Times New Roman"/>
                <a:cs typeface="Times New Roman"/>
              </a:rPr>
              <a:t>Ibraheem Shibli </a:t>
            </a:r>
            <a:r>
              <a:rPr lang="en-US" sz="2600" spc="95" dirty="0" err="1">
                <a:solidFill>
                  <a:srgbClr val="FFFFFF"/>
                </a:solidFill>
                <a:latin typeface="Times New Roman"/>
                <a:cs typeface="Times New Roman"/>
              </a:rPr>
              <a:t>Alshibli</a:t>
            </a:r>
            <a:endParaRPr sz="2600" dirty="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319481"/>
            <a:ext cx="7757795" cy="1504950"/>
          </a:xfrm>
          <a:prstGeom prst="rect">
            <a:avLst/>
          </a:prstGeom>
        </p:spPr>
        <p:txBody>
          <a:bodyPr vert="horz" wrap="square" lIns="0" tIns="48260" rIns="0" bIns="0" rtlCol="0">
            <a:spAutoFit/>
          </a:bodyPr>
          <a:lstStyle/>
          <a:p>
            <a:pPr marL="12700" marR="5080">
              <a:lnSpc>
                <a:spcPts val="5770"/>
              </a:lnSpc>
              <a:spcBef>
                <a:spcPts val="380"/>
              </a:spcBef>
            </a:pPr>
            <a:r>
              <a:rPr sz="4900" spc="-5" dirty="0"/>
              <a:t>Factors </a:t>
            </a:r>
            <a:r>
              <a:rPr sz="4900" spc="-15" dirty="0"/>
              <a:t>increasing </a:t>
            </a:r>
            <a:r>
              <a:rPr sz="4900" spc="-5" dirty="0"/>
              <a:t>the risk of  gastric</a:t>
            </a:r>
            <a:r>
              <a:rPr sz="4900" spc="-10" dirty="0"/>
              <a:t> </a:t>
            </a:r>
            <a:r>
              <a:rPr sz="4900" spc="-5" dirty="0"/>
              <a:t>cancer:</a:t>
            </a:r>
            <a:endParaRPr sz="4900"/>
          </a:p>
        </p:txBody>
      </p:sp>
      <p:sp>
        <p:nvSpPr>
          <p:cNvPr id="3" name="object 3"/>
          <p:cNvSpPr txBox="1"/>
          <p:nvPr/>
        </p:nvSpPr>
        <p:spPr>
          <a:xfrm>
            <a:off x="535940" y="1771239"/>
            <a:ext cx="7821295" cy="4781550"/>
          </a:xfrm>
          <a:prstGeom prst="rect">
            <a:avLst/>
          </a:prstGeom>
        </p:spPr>
        <p:txBody>
          <a:bodyPr vert="horz" wrap="square" lIns="0" tIns="91440" rIns="0" bIns="0" rtlCol="0">
            <a:spAutoFit/>
          </a:bodyPr>
          <a:lstStyle/>
          <a:p>
            <a:pPr marL="449580" indent="-436880">
              <a:lnSpc>
                <a:spcPct val="100000"/>
              </a:lnSpc>
              <a:spcBef>
                <a:spcPts val="720"/>
              </a:spcBef>
              <a:buClr>
                <a:srgbClr val="0AD0D9"/>
              </a:buClr>
              <a:buSzPct val="94230"/>
              <a:buFont typeface="Arial"/>
              <a:buChar char=""/>
              <a:tabLst>
                <a:tab pos="449580" algn="l"/>
                <a:tab pos="450215" algn="l"/>
              </a:tabLst>
            </a:pPr>
            <a:r>
              <a:rPr sz="2600" spc="-5" dirty="0">
                <a:latin typeface="Times New Roman"/>
                <a:cs typeface="Times New Roman"/>
              </a:rPr>
              <a:t>Family</a:t>
            </a:r>
            <a:r>
              <a:rPr sz="2600" spc="5" dirty="0">
                <a:latin typeface="Times New Roman"/>
                <a:cs typeface="Times New Roman"/>
              </a:rPr>
              <a:t> </a:t>
            </a:r>
            <a:r>
              <a:rPr sz="2600" dirty="0">
                <a:latin typeface="Times New Roman"/>
                <a:cs typeface="Times New Roman"/>
              </a:rPr>
              <a:t>history</a:t>
            </a:r>
            <a:endParaRPr sz="2600">
              <a:latin typeface="Times New Roman"/>
              <a:cs typeface="Times New Roman"/>
            </a:endParaRPr>
          </a:p>
          <a:p>
            <a:pPr marL="449580" indent="-436880">
              <a:lnSpc>
                <a:spcPct val="100000"/>
              </a:lnSpc>
              <a:spcBef>
                <a:spcPts val="630"/>
              </a:spcBef>
              <a:buClr>
                <a:srgbClr val="0AD0D9"/>
              </a:buClr>
              <a:buSzPct val="94230"/>
              <a:buFont typeface="Arial"/>
              <a:buChar char=""/>
              <a:tabLst>
                <a:tab pos="449580" algn="l"/>
                <a:tab pos="450215" algn="l"/>
              </a:tabLst>
            </a:pPr>
            <a:r>
              <a:rPr sz="2600" dirty="0">
                <a:latin typeface="Times New Roman"/>
                <a:cs typeface="Times New Roman"/>
              </a:rPr>
              <a:t>Diet (high in </a:t>
            </a:r>
            <a:r>
              <a:rPr sz="2600" spc="-5" dirty="0">
                <a:latin typeface="Times New Roman"/>
                <a:cs typeface="Times New Roman"/>
              </a:rPr>
              <a:t>nitrates, salt,</a:t>
            </a:r>
            <a:r>
              <a:rPr sz="2600" spc="-35" dirty="0">
                <a:latin typeface="Times New Roman"/>
                <a:cs typeface="Times New Roman"/>
              </a:rPr>
              <a:t> </a:t>
            </a:r>
            <a:r>
              <a:rPr sz="2600" spc="-5" dirty="0">
                <a:latin typeface="Times New Roman"/>
                <a:cs typeface="Times New Roman"/>
              </a:rPr>
              <a:t>fat)</a:t>
            </a:r>
            <a:endParaRPr sz="2600">
              <a:latin typeface="Times New Roman"/>
              <a:cs typeface="Times New Roman"/>
            </a:endParaRPr>
          </a:p>
          <a:p>
            <a:pPr marL="449580" indent="-436880">
              <a:lnSpc>
                <a:spcPct val="100000"/>
              </a:lnSpc>
              <a:spcBef>
                <a:spcPts val="625"/>
              </a:spcBef>
              <a:buClr>
                <a:srgbClr val="0AD0D9"/>
              </a:buClr>
              <a:buSzPct val="94230"/>
              <a:buFont typeface="Arial"/>
              <a:buChar char=""/>
              <a:tabLst>
                <a:tab pos="449580" algn="l"/>
                <a:tab pos="450215" algn="l"/>
              </a:tabLst>
            </a:pPr>
            <a:r>
              <a:rPr sz="2600" spc="-5" dirty="0">
                <a:latin typeface="Times New Roman"/>
                <a:cs typeface="Times New Roman"/>
              </a:rPr>
              <a:t>Familial</a:t>
            </a:r>
            <a:r>
              <a:rPr sz="2600" spc="15" dirty="0">
                <a:latin typeface="Times New Roman"/>
                <a:cs typeface="Times New Roman"/>
              </a:rPr>
              <a:t> </a:t>
            </a:r>
            <a:r>
              <a:rPr sz="2600" dirty="0">
                <a:latin typeface="Times New Roman"/>
                <a:cs typeface="Times New Roman"/>
              </a:rPr>
              <a:t>polyposis</a:t>
            </a:r>
            <a:endParaRPr sz="2600">
              <a:latin typeface="Times New Roman"/>
              <a:cs typeface="Times New Roman"/>
            </a:endParaRPr>
          </a:p>
          <a:p>
            <a:pPr marL="449580" indent="-436880">
              <a:lnSpc>
                <a:spcPct val="100000"/>
              </a:lnSpc>
              <a:spcBef>
                <a:spcPts val="620"/>
              </a:spcBef>
              <a:buClr>
                <a:srgbClr val="0AD0D9"/>
              </a:buClr>
              <a:buSzPct val="94230"/>
              <a:buFont typeface="Arial"/>
              <a:buChar char=""/>
              <a:tabLst>
                <a:tab pos="449580" algn="l"/>
                <a:tab pos="450215" algn="l"/>
              </a:tabLst>
            </a:pPr>
            <a:r>
              <a:rPr sz="2600" spc="-5" dirty="0">
                <a:latin typeface="Times New Roman"/>
                <a:cs typeface="Times New Roman"/>
              </a:rPr>
              <a:t>Gastric</a:t>
            </a:r>
            <a:r>
              <a:rPr sz="2600" spc="-15" dirty="0">
                <a:latin typeface="Times New Roman"/>
                <a:cs typeface="Times New Roman"/>
              </a:rPr>
              <a:t> </a:t>
            </a:r>
            <a:r>
              <a:rPr sz="2600" dirty="0">
                <a:latin typeface="Times New Roman"/>
                <a:cs typeface="Times New Roman"/>
              </a:rPr>
              <a:t>adenomas</a:t>
            </a:r>
            <a:endParaRPr sz="2600">
              <a:latin typeface="Times New Roman"/>
              <a:cs typeface="Times New Roman"/>
            </a:endParaRPr>
          </a:p>
          <a:p>
            <a:pPr marL="449580" indent="-436880">
              <a:lnSpc>
                <a:spcPct val="100000"/>
              </a:lnSpc>
              <a:spcBef>
                <a:spcPts val="630"/>
              </a:spcBef>
              <a:buClr>
                <a:srgbClr val="0AD0D9"/>
              </a:buClr>
              <a:buSzPct val="94230"/>
              <a:buFont typeface="Arial"/>
              <a:buChar char=""/>
              <a:tabLst>
                <a:tab pos="449580" algn="l"/>
                <a:tab pos="450215" algn="l"/>
              </a:tabLst>
            </a:pPr>
            <a:r>
              <a:rPr sz="2600" spc="-5" dirty="0">
                <a:latin typeface="Times New Roman"/>
                <a:cs typeface="Times New Roman"/>
              </a:rPr>
              <a:t>Hereditary </a:t>
            </a:r>
            <a:r>
              <a:rPr sz="2600" dirty="0">
                <a:latin typeface="Times New Roman"/>
                <a:cs typeface="Times New Roman"/>
              </a:rPr>
              <a:t>nonpolyposis </a:t>
            </a:r>
            <a:r>
              <a:rPr sz="2600" spc="-5" dirty="0">
                <a:latin typeface="Times New Roman"/>
                <a:cs typeface="Times New Roman"/>
              </a:rPr>
              <a:t>colorectal</a:t>
            </a:r>
            <a:r>
              <a:rPr sz="2600" spc="-70" dirty="0">
                <a:latin typeface="Times New Roman"/>
                <a:cs typeface="Times New Roman"/>
              </a:rPr>
              <a:t> </a:t>
            </a:r>
            <a:r>
              <a:rPr sz="2600" dirty="0">
                <a:latin typeface="Times New Roman"/>
                <a:cs typeface="Times New Roman"/>
              </a:rPr>
              <a:t>cancer</a:t>
            </a:r>
            <a:endParaRPr sz="2600">
              <a:latin typeface="Times New Roman"/>
              <a:cs typeface="Times New Roman"/>
            </a:endParaRPr>
          </a:p>
          <a:p>
            <a:pPr marL="449580" indent="-436880">
              <a:lnSpc>
                <a:spcPct val="100000"/>
              </a:lnSpc>
              <a:spcBef>
                <a:spcPts val="620"/>
              </a:spcBef>
              <a:buClr>
                <a:srgbClr val="0AD0D9"/>
              </a:buClr>
              <a:buSzPct val="94230"/>
              <a:buFont typeface="Arial"/>
              <a:buChar char=""/>
              <a:tabLst>
                <a:tab pos="449580" algn="l"/>
                <a:tab pos="450215" algn="l"/>
              </a:tabLst>
            </a:pPr>
            <a:r>
              <a:rPr sz="2600" spc="-5" dirty="0">
                <a:latin typeface="Times New Roman"/>
                <a:cs typeface="Times New Roman"/>
              </a:rPr>
              <a:t>Helicobacter </a:t>
            </a:r>
            <a:r>
              <a:rPr sz="2600" dirty="0">
                <a:latin typeface="Times New Roman"/>
                <a:cs typeface="Times New Roman"/>
              </a:rPr>
              <a:t>pylori</a:t>
            </a:r>
            <a:r>
              <a:rPr sz="2600" spc="-35" dirty="0">
                <a:latin typeface="Times New Roman"/>
                <a:cs typeface="Times New Roman"/>
              </a:rPr>
              <a:t> </a:t>
            </a:r>
            <a:r>
              <a:rPr sz="2600" spc="-5" dirty="0">
                <a:latin typeface="Times New Roman"/>
                <a:cs typeface="Times New Roman"/>
              </a:rPr>
              <a:t>infection</a:t>
            </a:r>
            <a:endParaRPr sz="2600">
              <a:latin typeface="Times New Roman"/>
              <a:cs typeface="Times New Roman"/>
            </a:endParaRPr>
          </a:p>
          <a:p>
            <a:pPr marL="431800" indent="-419100">
              <a:lnSpc>
                <a:spcPct val="100000"/>
              </a:lnSpc>
              <a:spcBef>
                <a:spcPts val="625"/>
              </a:spcBef>
              <a:buClr>
                <a:srgbClr val="0AD0D9"/>
              </a:buClr>
              <a:buSzPct val="94230"/>
              <a:buFont typeface="Arial"/>
              <a:buChar char=""/>
              <a:tabLst>
                <a:tab pos="431165" algn="l"/>
                <a:tab pos="431800" algn="l"/>
              </a:tabLst>
            </a:pPr>
            <a:r>
              <a:rPr sz="2600" dirty="0">
                <a:latin typeface="Times New Roman"/>
                <a:cs typeface="Times New Roman"/>
              </a:rPr>
              <a:t>Atrophic </a:t>
            </a:r>
            <a:r>
              <a:rPr sz="2600" spc="-5" dirty="0">
                <a:latin typeface="Times New Roman"/>
                <a:cs typeface="Times New Roman"/>
              </a:rPr>
              <a:t>gastritis, intestinal metaplasia,</a:t>
            </a:r>
            <a:r>
              <a:rPr sz="2600" spc="15" dirty="0">
                <a:latin typeface="Times New Roman"/>
                <a:cs typeface="Times New Roman"/>
              </a:rPr>
              <a:t> </a:t>
            </a:r>
            <a:r>
              <a:rPr sz="2600" dirty="0">
                <a:latin typeface="Times New Roman"/>
                <a:cs typeface="Times New Roman"/>
              </a:rPr>
              <a:t>dysplasia</a:t>
            </a:r>
            <a:endParaRPr sz="2600">
              <a:latin typeface="Times New Roman"/>
              <a:cs typeface="Times New Roman"/>
            </a:endParaRPr>
          </a:p>
          <a:p>
            <a:pPr marL="449580" indent="-436880">
              <a:lnSpc>
                <a:spcPct val="100000"/>
              </a:lnSpc>
              <a:spcBef>
                <a:spcPts val="630"/>
              </a:spcBef>
              <a:buClr>
                <a:srgbClr val="0AD0D9"/>
              </a:buClr>
              <a:buSzPct val="94230"/>
              <a:buFont typeface="Arial"/>
              <a:buChar char=""/>
              <a:tabLst>
                <a:tab pos="449580" algn="l"/>
                <a:tab pos="450215" algn="l"/>
              </a:tabLst>
            </a:pPr>
            <a:r>
              <a:rPr sz="2600" dirty="0">
                <a:latin typeface="Times New Roman"/>
                <a:cs typeface="Times New Roman"/>
              </a:rPr>
              <a:t>Previous </a:t>
            </a:r>
            <a:r>
              <a:rPr sz="2600" spc="-5" dirty="0">
                <a:latin typeface="Times New Roman"/>
                <a:cs typeface="Times New Roman"/>
              </a:rPr>
              <a:t>gastrectomy </a:t>
            </a:r>
            <a:r>
              <a:rPr sz="2600" dirty="0">
                <a:latin typeface="Times New Roman"/>
                <a:cs typeface="Times New Roman"/>
              </a:rPr>
              <a:t>or gastrojejunostomy </a:t>
            </a:r>
            <a:r>
              <a:rPr sz="2600" spc="-5" dirty="0">
                <a:latin typeface="Times New Roman"/>
                <a:cs typeface="Times New Roman"/>
              </a:rPr>
              <a:t>(&gt;10 </a:t>
            </a:r>
            <a:r>
              <a:rPr sz="2600" dirty="0">
                <a:latin typeface="Times New Roman"/>
                <a:cs typeface="Times New Roman"/>
              </a:rPr>
              <a:t>y</a:t>
            </a:r>
            <a:r>
              <a:rPr sz="2600" spc="-60" dirty="0">
                <a:latin typeface="Times New Roman"/>
                <a:cs typeface="Times New Roman"/>
              </a:rPr>
              <a:t> </a:t>
            </a:r>
            <a:r>
              <a:rPr sz="2600" dirty="0">
                <a:latin typeface="Times New Roman"/>
                <a:cs typeface="Times New Roman"/>
              </a:rPr>
              <a:t>ago)</a:t>
            </a:r>
            <a:endParaRPr sz="2600">
              <a:latin typeface="Times New Roman"/>
              <a:cs typeface="Times New Roman"/>
            </a:endParaRPr>
          </a:p>
          <a:p>
            <a:pPr marL="443865" indent="-431165">
              <a:lnSpc>
                <a:spcPct val="100000"/>
              </a:lnSpc>
              <a:spcBef>
                <a:spcPts val="620"/>
              </a:spcBef>
              <a:buClr>
                <a:srgbClr val="0AD0D9"/>
              </a:buClr>
              <a:buSzPct val="94230"/>
              <a:buFont typeface="Arial"/>
              <a:buChar char=""/>
              <a:tabLst>
                <a:tab pos="443865" algn="l"/>
                <a:tab pos="444500" algn="l"/>
              </a:tabLst>
            </a:pPr>
            <a:r>
              <a:rPr sz="2600" spc="-25" dirty="0">
                <a:latin typeface="Times New Roman"/>
                <a:cs typeface="Times New Roman"/>
              </a:rPr>
              <a:t>Tobacco</a:t>
            </a:r>
            <a:r>
              <a:rPr sz="2600" spc="-45" dirty="0">
                <a:latin typeface="Times New Roman"/>
                <a:cs typeface="Times New Roman"/>
              </a:rPr>
              <a:t> </a:t>
            </a:r>
            <a:r>
              <a:rPr sz="2600" dirty="0">
                <a:latin typeface="Times New Roman"/>
                <a:cs typeface="Times New Roman"/>
              </a:rPr>
              <a:t>smoking</a:t>
            </a:r>
            <a:endParaRPr sz="2600">
              <a:latin typeface="Times New Roman"/>
              <a:cs typeface="Times New Roman"/>
            </a:endParaRPr>
          </a:p>
          <a:p>
            <a:pPr marL="449580" indent="-436880">
              <a:lnSpc>
                <a:spcPct val="100000"/>
              </a:lnSpc>
              <a:spcBef>
                <a:spcPts val="625"/>
              </a:spcBef>
              <a:buClr>
                <a:srgbClr val="0AD0D9"/>
              </a:buClr>
              <a:buSzPct val="94230"/>
              <a:buFont typeface="Arial"/>
              <a:buChar char=""/>
              <a:tabLst>
                <a:tab pos="449580" algn="l"/>
                <a:tab pos="450215" algn="l"/>
              </a:tabLst>
            </a:pPr>
            <a:r>
              <a:rPr sz="2600" spc="-5" dirty="0">
                <a:latin typeface="Times New Roman"/>
                <a:cs typeface="Times New Roman"/>
              </a:rPr>
              <a:t>Ménétrier's</a:t>
            </a:r>
            <a:r>
              <a:rPr sz="2600" spc="15" dirty="0">
                <a:latin typeface="Times New Roman"/>
                <a:cs typeface="Times New Roman"/>
              </a:rPr>
              <a:t> </a:t>
            </a:r>
            <a:r>
              <a:rPr sz="2600" spc="-5" dirty="0">
                <a:latin typeface="Times New Roman"/>
                <a:cs typeface="Times New Roman"/>
              </a:rPr>
              <a:t>disease</a:t>
            </a:r>
            <a:endParaRPr sz="2600">
              <a:latin typeface="Times New Roman"/>
              <a:cs typeface="Times New Roman"/>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8072120" cy="2562860"/>
          </a:xfrm>
          <a:prstGeom prst="rect">
            <a:avLst/>
          </a:prstGeom>
        </p:spPr>
        <p:txBody>
          <a:bodyPr vert="horz" wrap="square" lIns="0" tIns="13335" rIns="0" bIns="0" rtlCol="0">
            <a:spAutoFit/>
          </a:bodyPr>
          <a:lstStyle/>
          <a:p>
            <a:pPr marL="527685" marR="5080" indent="-515620">
              <a:lnSpc>
                <a:spcPct val="100000"/>
              </a:lnSpc>
              <a:spcBef>
                <a:spcPts val="105"/>
              </a:spcBef>
              <a:tabLst>
                <a:tab pos="440690" algn="l"/>
              </a:tabLst>
            </a:pPr>
            <a:r>
              <a:rPr sz="2600" dirty="0">
                <a:latin typeface="Times New Roman"/>
                <a:cs typeface="Times New Roman"/>
              </a:rPr>
              <a:t>3.	</a:t>
            </a:r>
            <a:r>
              <a:rPr sz="2600" spc="-5" dirty="0">
                <a:latin typeface="Times New Roman"/>
                <a:cs typeface="Times New Roman"/>
              </a:rPr>
              <a:t>Gastric </a:t>
            </a:r>
            <a:r>
              <a:rPr sz="2600" dirty="0">
                <a:latin typeface="Times New Roman"/>
                <a:cs typeface="Times New Roman"/>
              </a:rPr>
              <a:t>exclusion </a:t>
            </a:r>
            <a:r>
              <a:rPr sz="2600" spc="-5" dirty="0">
                <a:latin typeface="Times New Roman"/>
                <a:cs typeface="Times New Roman"/>
              </a:rPr>
              <a:t>and oesophagojejunostomy is practiced  </a:t>
            </a:r>
            <a:r>
              <a:rPr sz="2600" dirty="0">
                <a:latin typeface="Times New Roman"/>
                <a:cs typeface="Times New Roman"/>
              </a:rPr>
              <a:t>by </a:t>
            </a:r>
            <a:r>
              <a:rPr sz="2600" spc="-5" dirty="0">
                <a:latin typeface="Times New Roman"/>
                <a:cs typeface="Times New Roman"/>
              </a:rPr>
              <a:t>some</a:t>
            </a:r>
            <a:r>
              <a:rPr sz="2600" spc="-40" dirty="0">
                <a:latin typeface="Times New Roman"/>
                <a:cs typeface="Times New Roman"/>
              </a:rPr>
              <a:t> </a:t>
            </a:r>
            <a:r>
              <a:rPr sz="2600" spc="-5" dirty="0">
                <a:latin typeface="Times New Roman"/>
                <a:cs typeface="Times New Roman"/>
              </a:rPr>
              <a:t>surgeons.</a:t>
            </a:r>
            <a:endParaRPr sz="2600">
              <a:latin typeface="Times New Roman"/>
              <a:cs typeface="Times New Roman"/>
            </a:endParaRPr>
          </a:p>
          <a:p>
            <a:pPr>
              <a:lnSpc>
                <a:spcPct val="100000"/>
              </a:lnSpc>
            </a:pPr>
            <a:endParaRPr sz="3800">
              <a:latin typeface="Times New Roman"/>
              <a:cs typeface="Times New Roman"/>
            </a:endParaRPr>
          </a:p>
          <a:p>
            <a:pPr marL="287020" marR="5080" indent="-274320" algn="just">
              <a:lnSpc>
                <a:spcPct val="100000"/>
              </a:lnSpc>
              <a:buClr>
                <a:srgbClr val="0AD0D9"/>
              </a:buClr>
              <a:buSzPct val="90384"/>
              <a:buFont typeface="Wingdings"/>
              <a:buChar char=""/>
              <a:tabLst>
                <a:tab pos="293370" algn="l"/>
              </a:tabLst>
            </a:pPr>
            <a:r>
              <a:rPr sz="2600" spc="-5" dirty="0">
                <a:latin typeface="Times New Roman"/>
                <a:cs typeface="Times New Roman"/>
              </a:rPr>
              <a:t>In inoperable patients </a:t>
            </a:r>
            <a:r>
              <a:rPr sz="2600" dirty="0">
                <a:latin typeface="Times New Roman"/>
                <a:cs typeface="Times New Roman"/>
              </a:rPr>
              <a:t>with non </a:t>
            </a:r>
            <a:r>
              <a:rPr sz="2600" spc="-5" dirty="0">
                <a:latin typeface="Times New Roman"/>
                <a:cs typeface="Times New Roman"/>
              </a:rPr>
              <a:t>resectable tumours  situated </a:t>
            </a:r>
            <a:r>
              <a:rPr sz="2600" dirty="0">
                <a:latin typeface="Times New Roman"/>
                <a:cs typeface="Times New Roman"/>
              </a:rPr>
              <a:t>in the </a:t>
            </a:r>
            <a:r>
              <a:rPr sz="2600" spc="-5" dirty="0">
                <a:latin typeface="Times New Roman"/>
                <a:cs typeface="Times New Roman"/>
              </a:rPr>
              <a:t>cardia, either palliative </a:t>
            </a:r>
            <a:r>
              <a:rPr sz="2600" dirty="0">
                <a:latin typeface="Times New Roman"/>
                <a:cs typeface="Times New Roman"/>
              </a:rPr>
              <a:t>intubation, </a:t>
            </a:r>
            <a:r>
              <a:rPr sz="2600" spc="-5" dirty="0">
                <a:latin typeface="Times New Roman"/>
                <a:cs typeface="Times New Roman"/>
              </a:rPr>
              <a:t>stenting  </a:t>
            </a:r>
            <a:r>
              <a:rPr sz="2600" dirty="0">
                <a:latin typeface="Times New Roman"/>
                <a:cs typeface="Times New Roman"/>
              </a:rPr>
              <a:t>or another form of </a:t>
            </a:r>
            <a:r>
              <a:rPr sz="2600" spc="-5" dirty="0">
                <a:latin typeface="Times New Roman"/>
                <a:cs typeface="Times New Roman"/>
              </a:rPr>
              <a:t>recanalisation can </a:t>
            </a:r>
            <a:r>
              <a:rPr sz="2600" dirty="0">
                <a:latin typeface="Times New Roman"/>
                <a:cs typeface="Times New Roman"/>
              </a:rPr>
              <a:t>be</a:t>
            </a:r>
            <a:r>
              <a:rPr sz="2600" spc="-85" dirty="0">
                <a:latin typeface="Times New Roman"/>
                <a:cs typeface="Times New Roman"/>
              </a:rPr>
              <a:t> </a:t>
            </a:r>
            <a:r>
              <a:rPr sz="2600" dirty="0">
                <a:latin typeface="Times New Roman"/>
                <a:cs typeface="Times New Roman"/>
              </a:rPr>
              <a:t>used.</a:t>
            </a:r>
            <a:endParaRPr sz="2600">
              <a:latin typeface="Times New Roman"/>
              <a:cs typeface="Times New Roman"/>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26161"/>
            <a:ext cx="5074920" cy="711835"/>
          </a:xfrm>
          <a:prstGeom prst="rect">
            <a:avLst/>
          </a:prstGeom>
        </p:spPr>
        <p:txBody>
          <a:bodyPr vert="horz" wrap="square" lIns="0" tIns="12700" rIns="0" bIns="0" rtlCol="0">
            <a:spAutoFit/>
          </a:bodyPr>
          <a:lstStyle/>
          <a:p>
            <a:pPr marL="12700">
              <a:lnSpc>
                <a:spcPct val="100000"/>
              </a:lnSpc>
              <a:spcBef>
                <a:spcPts val="100"/>
              </a:spcBef>
            </a:pPr>
            <a:r>
              <a:rPr sz="4500" b="0" spc="-170" dirty="0">
                <a:latin typeface="Trebuchet MS"/>
                <a:cs typeface="Trebuchet MS"/>
              </a:rPr>
              <a:t>Endoscopic</a:t>
            </a:r>
            <a:r>
              <a:rPr sz="4500" b="0" spc="-459" dirty="0">
                <a:latin typeface="Trebuchet MS"/>
                <a:cs typeface="Trebuchet MS"/>
              </a:rPr>
              <a:t> </a:t>
            </a:r>
            <a:r>
              <a:rPr sz="4500" b="0" spc="-215" dirty="0">
                <a:latin typeface="Trebuchet MS"/>
                <a:cs typeface="Trebuchet MS"/>
              </a:rPr>
              <a:t>resection:</a:t>
            </a:r>
            <a:endParaRPr sz="4500">
              <a:latin typeface="Trebuchet MS"/>
              <a:cs typeface="Trebuchet MS"/>
            </a:endParaRPr>
          </a:p>
        </p:txBody>
      </p:sp>
      <p:sp>
        <p:nvSpPr>
          <p:cNvPr id="3" name="object 3"/>
          <p:cNvSpPr txBox="1"/>
          <p:nvPr/>
        </p:nvSpPr>
        <p:spPr>
          <a:xfrm>
            <a:off x="535940" y="1956562"/>
            <a:ext cx="8074659" cy="4306570"/>
          </a:xfrm>
          <a:prstGeom prst="rect">
            <a:avLst/>
          </a:prstGeom>
        </p:spPr>
        <p:txBody>
          <a:bodyPr vert="horz" wrap="square" lIns="0" tIns="13335" rIns="0" bIns="0" rtlCol="0">
            <a:spAutoFit/>
          </a:bodyPr>
          <a:lstStyle/>
          <a:p>
            <a:pPr marL="286385" marR="5080" indent="-274320" algn="just">
              <a:lnSpc>
                <a:spcPct val="100000"/>
              </a:lnSpc>
              <a:spcBef>
                <a:spcPts val="105"/>
              </a:spcBef>
            </a:pPr>
            <a:r>
              <a:rPr sz="2600" spc="-5" dirty="0">
                <a:latin typeface="Times New Roman"/>
                <a:cs typeface="Times New Roman"/>
              </a:rPr>
              <a:t>In has been demonstrated in some </a:t>
            </a:r>
            <a:r>
              <a:rPr sz="2600" dirty="0">
                <a:latin typeface="Times New Roman"/>
                <a:cs typeface="Times New Roman"/>
              </a:rPr>
              <a:t>centers that </a:t>
            </a:r>
            <a:r>
              <a:rPr sz="2600" spc="-5" dirty="0">
                <a:latin typeface="Times New Roman"/>
                <a:cs typeface="Times New Roman"/>
              </a:rPr>
              <a:t>some patients  </a:t>
            </a:r>
            <a:r>
              <a:rPr sz="2600" dirty="0">
                <a:latin typeface="Times New Roman"/>
                <a:cs typeface="Times New Roman"/>
              </a:rPr>
              <a:t>with </a:t>
            </a:r>
            <a:r>
              <a:rPr sz="2600" spc="-5" dirty="0">
                <a:latin typeface="Times New Roman"/>
                <a:cs typeface="Times New Roman"/>
              </a:rPr>
              <a:t>early gastric </a:t>
            </a:r>
            <a:r>
              <a:rPr sz="2600" dirty="0">
                <a:latin typeface="Times New Roman"/>
                <a:cs typeface="Times New Roman"/>
              </a:rPr>
              <a:t>cancer </a:t>
            </a:r>
            <a:r>
              <a:rPr sz="2600" spc="-5" dirty="0">
                <a:latin typeface="Times New Roman"/>
                <a:cs typeface="Times New Roman"/>
              </a:rPr>
              <a:t>can </a:t>
            </a:r>
            <a:r>
              <a:rPr sz="2600" dirty="0">
                <a:latin typeface="Times New Roman"/>
                <a:cs typeface="Times New Roman"/>
              </a:rPr>
              <a:t>be </a:t>
            </a:r>
            <a:r>
              <a:rPr sz="2600" spc="-5" dirty="0">
                <a:latin typeface="Times New Roman"/>
                <a:cs typeface="Times New Roman"/>
              </a:rPr>
              <a:t>adequately treated </a:t>
            </a:r>
            <a:r>
              <a:rPr sz="2600" dirty="0">
                <a:latin typeface="Times New Roman"/>
                <a:cs typeface="Times New Roman"/>
              </a:rPr>
              <a:t>by </a:t>
            </a:r>
            <a:r>
              <a:rPr sz="2600" spc="-20" dirty="0">
                <a:latin typeface="Times New Roman"/>
                <a:cs typeface="Times New Roman"/>
              </a:rPr>
              <a:t>an  </a:t>
            </a:r>
            <a:r>
              <a:rPr sz="2600" spc="-5" dirty="0">
                <a:latin typeface="Times New Roman"/>
                <a:cs typeface="Times New Roman"/>
              </a:rPr>
              <a:t>endoscopic mucosal resection. </a:t>
            </a:r>
            <a:r>
              <a:rPr sz="2600" dirty="0">
                <a:latin typeface="Times New Roman"/>
                <a:cs typeface="Times New Roman"/>
              </a:rPr>
              <a:t>The addition </a:t>
            </a:r>
            <a:r>
              <a:rPr sz="2600" spc="5" dirty="0">
                <a:latin typeface="Times New Roman"/>
                <a:cs typeface="Times New Roman"/>
              </a:rPr>
              <a:t>of  </a:t>
            </a:r>
            <a:r>
              <a:rPr sz="2600" spc="-5" dirty="0">
                <a:latin typeface="Times New Roman"/>
                <a:cs typeface="Times New Roman"/>
              </a:rPr>
              <a:t>laparoscopic </a:t>
            </a:r>
            <a:r>
              <a:rPr sz="2600" dirty="0">
                <a:latin typeface="Times New Roman"/>
                <a:cs typeface="Times New Roman"/>
              </a:rPr>
              <a:t>lymph node </a:t>
            </a:r>
            <a:r>
              <a:rPr sz="2600" spc="-5" dirty="0">
                <a:latin typeface="Times New Roman"/>
                <a:cs typeface="Times New Roman"/>
              </a:rPr>
              <a:t>sampling </a:t>
            </a:r>
            <a:r>
              <a:rPr sz="2600" spc="-10" dirty="0">
                <a:latin typeface="Times New Roman"/>
                <a:cs typeface="Times New Roman"/>
              </a:rPr>
              <a:t>may </a:t>
            </a:r>
            <a:r>
              <a:rPr sz="2600" dirty="0">
                <a:latin typeface="Times New Roman"/>
                <a:cs typeface="Times New Roman"/>
              </a:rPr>
              <a:t>be </a:t>
            </a:r>
            <a:r>
              <a:rPr sz="2600" spc="-5" dirty="0">
                <a:latin typeface="Times New Roman"/>
                <a:cs typeface="Times New Roman"/>
              </a:rPr>
              <a:t>considered in  selected patients. </a:t>
            </a:r>
            <a:r>
              <a:rPr sz="2600" dirty="0">
                <a:latin typeface="Times New Roman"/>
                <a:cs typeface="Times New Roman"/>
              </a:rPr>
              <a:t>This </a:t>
            </a:r>
            <a:r>
              <a:rPr sz="2600" spc="-5" dirty="0">
                <a:latin typeface="Times New Roman"/>
                <a:cs typeface="Times New Roman"/>
              </a:rPr>
              <a:t>procedure </a:t>
            </a:r>
            <a:r>
              <a:rPr sz="2600" dirty="0">
                <a:latin typeface="Times New Roman"/>
                <a:cs typeface="Times New Roman"/>
              </a:rPr>
              <a:t>should be </a:t>
            </a:r>
            <a:r>
              <a:rPr sz="2600" spc="-5" dirty="0">
                <a:latin typeface="Times New Roman"/>
                <a:cs typeface="Times New Roman"/>
              </a:rPr>
              <a:t>limited to  patients</a:t>
            </a:r>
            <a:r>
              <a:rPr sz="2600" spc="-20" dirty="0">
                <a:latin typeface="Times New Roman"/>
                <a:cs typeface="Times New Roman"/>
              </a:rPr>
              <a:t> </a:t>
            </a:r>
            <a:r>
              <a:rPr sz="2600" dirty="0">
                <a:latin typeface="Times New Roman"/>
                <a:cs typeface="Times New Roman"/>
              </a:rPr>
              <a:t>with:</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spc="-15" dirty="0">
                <a:latin typeface="Times New Roman"/>
                <a:cs typeface="Times New Roman"/>
              </a:rPr>
              <a:t>Tumors </a:t>
            </a:r>
            <a:r>
              <a:rPr sz="2600" spc="-5" dirty="0">
                <a:latin typeface="Times New Roman"/>
                <a:cs typeface="Times New Roman"/>
              </a:rPr>
              <a:t>less </a:t>
            </a:r>
            <a:r>
              <a:rPr sz="2600" dirty="0">
                <a:latin typeface="Times New Roman"/>
                <a:cs typeface="Times New Roman"/>
              </a:rPr>
              <a:t>than 2 </a:t>
            </a:r>
            <a:r>
              <a:rPr sz="2600" spc="-5" dirty="0">
                <a:latin typeface="Times New Roman"/>
                <a:cs typeface="Times New Roman"/>
              </a:rPr>
              <a:t>cm in</a:t>
            </a:r>
            <a:r>
              <a:rPr sz="2600" spc="-20" dirty="0">
                <a:latin typeface="Times New Roman"/>
                <a:cs typeface="Times New Roman"/>
              </a:rPr>
              <a:t> </a:t>
            </a:r>
            <a:r>
              <a:rPr sz="2600" spc="-5" dirty="0">
                <a:latin typeface="Times New Roman"/>
                <a:cs typeface="Times New Roman"/>
              </a:rPr>
              <a:t>size</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dirty="0">
                <a:latin typeface="Times New Roman"/>
                <a:cs typeface="Times New Roman"/>
              </a:rPr>
              <a:t>Negative lymph </a:t>
            </a:r>
            <a:r>
              <a:rPr sz="2600" spc="5" dirty="0">
                <a:latin typeface="Times New Roman"/>
                <a:cs typeface="Times New Roman"/>
              </a:rPr>
              <a:t>node</a:t>
            </a:r>
            <a:r>
              <a:rPr sz="2600" spc="-65" dirty="0">
                <a:latin typeface="Times New Roman"/>
                <a:cs typeface="Times New Roman"/>
              </a:rPr>
              <a:t> </a:t>
            </a:r>
            <a:r>
              <a:rPr sz="2600" spc="-5" dirty="0">
                <a:latin typeface="Times New Roman"/>
                <a:cs typeface="Times New Roman"/>
              </a:rPr>
              <a:t>sampling</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dirty="0">
                <a:latin typeface="Times New Roman"/>
                <a:cs typeface="Times New Roman"/>
              </a:rPr>
              <a:t>Confined to the mucosa on endoscopic</a:t>
            </a:r>
            <a:r>
              <a:rPr sz="2600" spc="-125" dirty="0">
                <a:latin typeface="Times New Roman"/>
                <a:cs typeface="Times New Roman"/>
              </a:rPr>
              <a:t> </a:t>
            </a:r>
            <a:r>
              <a:rPr sz="2600" dirty="0">
                <a:latin typeface="Times New Roman"/>
                <a:cs typeface="Times New Roman"/>
              </a:rPr>
              <a:t>ultrasonogrophy</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dirty="0">
                <a:latin typeface="Times New Roman"/>
                <a:cs typeface="Times New Roman"/>
              </a:rPr>
              <a:t>Absence of other </a:t>
            </a:r>
            <a:r>
              <a:rPr sz="2600" spc="-5" dirty="0">
                <a:latin typeface="Times New Roman"/>
                <a:cs typeface="Times New Roman"/>
              </a:rPr>
              <a:t>gastric</a:t>
            </a:r>
            <a:r>
              <a:rPr sz="2600" spc="-75" dirty="0">
                <a:latin typeface="Times New Roman"/>
                <a:cs typeface="Times New Roman"/>
              </a:rPr>
              <a:t> </a:t>
            </a:r>
            <a:r>
              <a:rPr sz="2600" dirty="0">
                <a:latin typeface="Times New Roman"/>
                <a:cs typeface="Times New Roman"/>
              </a:rPr>
              <a:t>lesions</a:t>
            </a:r>
            <a:endParaRPr sz="2600">
              <a:latin typeface="Times New Roman"/>
              <a:cs typeface="Times New Roman"/>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2554605" cy="422275"/>
          </a:xfrm>
          <a:prstGeom prst="rect">
            <a:avLst/>
          </a:prstGeom>
        </p:spPr>
        <p:txBody>
          <a:bodyPr vert="horz" wrap="square" lIns="0" tIns="13335" rIns="0" bIns="0" rtlCol="0">
            <a:spAutoFit/>
          </a:bodyPr>
          <a:lstStyle/>
          <a:p>
            <a:pPr marL="12700">
              <a:lnSpc>
                <a:spcPct val="100000"/>
              </a:lnSpc>
              <a:spcBef>
                <a:spcPts val="105"/>
              </a:spcBef>
              <a:tabLst>
                <a:tab pos="782320" algn="l"/>
                <a:tab pos="1461770" algn="l"/>
              </a:tabLst>
            </a:pPr>
            <a:r>
              <a:rPr sz="2450" spc="-625" dirty="0">
                <a:solidFill>
                  <a:srgbClr val="0AD0D9"/>
                </a:solidFill>
                <a:latin typeface="Arial"/>
                <a:cs typeface="Arial"/>
              </a:rPr>
              <a:t></a:t>
            </a:r>
            <a:r>
              <a:rPr sz="2450" spc="105" dirty="0">
                <a:solidFill>
                  <a:srgbClr val="0AD0D9"/>
                </a:solidFill>
                <a:latin typeface="Arial"/>
                <a:cs typeface="Arial"/>
              </a:rPr>
              <a:t> </a:t>
            </a:r>
            <a:r>
              <a:rPr sz="2600" spc="-5" dirty="0">
                <a:latin typeface="Times New Roman"/>
                <a:cs typeface="Times New Roman"/>
              </a:rPr>
              <a:t>I</a:t>
            </a:r>
            <a:r>
              <a:rPr sz="2600" dirty="0">
                <a:latin typeface="Times New Roman"/>
                <a:cs typeface="Times New Roman"/>
              </a:rPr>
              <a:t>f	the	re</a:t>
            </a:r>
            <a:r>
              <a:rPr sz="2600" spc="-15" dirty="0">
                <a:latin typeface="Times New Roman"/>
                <a:cs typeface="Times New Roman"/>
              </a:rPr>
              <a:t>s</a:t>
            </a:r>
            <a:r>
              <a:rPr sz="2600" dirty="0">
                <a:latin typeface="Times New Roman"/>
                <a:cs typeface="Times New Roman"/>
              </a:rPr>
              <a:t>e</a:t>
            </a:r>
            <a:r>
              <a:rPr sz="2600" spc="-10" dirty="0">
                <a:latin typeface="Times New Roman"/>
                <a:cs typeface="Times New Roman"/>
              </a:rPr>
              <a:t>c</a:t>
            </a:r>
            <a:r>
              <a:rPr sz="2600" dirty="0">
                <a:latin typeface="Times New Roman"/>
                <a:cs typeface="Times New Roman"/>
              </a:rPr>
              <a:t>t</a:t>
            </a:r>
            <a:r>
              <a:rPr sz="2600" spc="-10" dirty="0">
                <a:latin typeface="Times New Roman"/>
                <a:cs typeface="Times New Roman"/>
              </a:rPr>
              <a:t>e</a:t>
            </a:r>
            <a:r>
              <a:rPr sz="2600" dirty="0">
                <a:latin typeface="Times New Roman"/>
                <a:cs typeface="Times New Roman"/>
              </a:rPr>
              <a:t>d</a:t>
            </a:r>
            <a:endParaRPr sz="2600">
              <a:latin typeface="Times New Roman"/>
              <a:cs typeface="Times New Roman"/>
            </a:endParaRPr>
          </a:p>
        </p:txBody>
      </p:sp>
      <p:sp>
        <p:nvSpPr>
          <p:cNvPr id="4" name="object 4"/>
          <p:cNvSpPr txBox="1"/>
          <p:nvPr/>
        </p:nvSpPr>
        <p:spPr>
          <a:xfrm>
            <a:off x="3342259" y="1956562"/>
            <a:ext cx="1270635" cy="422275"/>
          </a:xfrm>
          <a:prstGeom prst="rect">
            <a:avLst/>
          </a:prstGeom>
        </p:spPr>
        <p:txBody>
          <a:bodyPr vert="horz" wrap="square" lIns="0" tIns="13335" rIns="0" bIns="0" rtlCol="0">
            <a:spAutoFit/>
          </a:bodyPr>
          <a:lstStyle/>
          <a:p>
            <a:pPr marL="12700">
              <a:lnSpc>
                <a:spcPct val="100000"/>
              </a:lnSpc>
              <a:spcBef>
                <a:spcPts val="105"/>
              </a:spcBef>
            </a:pPr>
            <a:r>
              <a:rPr sz="2600" dirty="0">
                <a:latin typeface="Times New Roman"/>
                <a:cs typeface="Times New Roman"/>
              </a:rPr>
              <a:t>spe</a:t>
            </a:r>
            <a:r>
              <a:rPr sz="2600" spc="-20" dirty="0">
                <a:latin typeface="Times New Roman"/>
                <a:cs typeface="Times New Roman"/>
              </a:rPr>
              <a:t>c</a:t>
            </a:r>
            <a:r>
              <a:rPr sz="2600" dirty="0">
                <a:latin typeface="Times New Roman"/>
                <a:cs typeface="Times New Roman"/>
              </a:rPr>
              <a:t>i</a:t>
            </a:r>
            <a:r>
              <a:rPr sz="2600" spc="-15" dirty="0">
                <a:latin typeface="Times New Roman"/>
                <a:cs typeface="Times New Roman"/>
              </a:rPr>
              <a:t>m</a:t>
            </a:r>
            <a:r>
              <a:rPr sz="2600" dirty="0">
                <a:latin typeface="Times New Roman"/>
                <a:cs typeface="Times New Roman"/>
              </a:rPr>
              <a:t>en</a:t>
            </a:r>
            <a:endParaRPr sz="2600">
              <a:latin typeface="Times New Roman"/>
              <a:cs typeface="Times New Roman"/>
            </a:endParaRPr>
          </a:p>
        </p:txBody>
      </p:sp>
      <p:sp>
        <p:nvSpPr>
          <p:cNvPr id="5" name="object 5"/>
          <p:cNvSpPr txBox="1"/>
          <p:nvPr/>
        </p:nvSpPr>
        <p:spPr>
          <a:xfrm>
            <a:off x="4863210" y="1956562"/>
            <a:ext cx="853440" cy="422275"/>
          </a:xfrm>
          <a:prstGeom prst="rect">
            <a:avLst/>
          </a:prstGeom>
        </p:spPr>
        <p:txBody>
          <a:bodyPr vert="horz" wrap="square" lIns="0" tIns="13335" rIns="0" bIns="0" rtlCol="0">
            <a:spAutoFit/>
          </a:bodyPr>
          <a:lstStyle/>
          <a:p>
            <a:pPr marL="12700">
              <a:lnSpc>
                <a:spcPct val="100000"/>
              </a:lnSpc>
              <a:spcBef>
                <a:spcPts val="105"/>
              </a:spcBef>
            </a:pPr>
            <a:r>
              <a:rPr sz="2600" dirty="0">
                <a:latin typeface="Times New Roman"/>
                <a:cs typeface="Times New Roman"/>
              </a:rPr>
              <a:t>sho</a:t>
            </a:r>
            <a:r>
              <a:rPr sz="2600" spc="5" dirty="0">
                <a:latin typeface="Times New Roman"/>
                <a:cs typeface="Times New Roman"/>
              </a:rPr>
              <a:t>w</a:t>
            </a:r>
            <a:r>
              <a:rPr sz="2600" dirty="0">
                <a:latin typeface="Times New Roman"/>
                <a:cs typeface="Times New Roman"/>
              </a:rPr>
              <a:t>s</a:t>
            </a:r>
            <a:endParaRPr sz="2600">
              <a:latin typeface="Times New Roman"/>
              <a:cs typeface="Times New Roman"/>
            </a:endParaRPr>
          </a:p>
        </p:txBody>
      </p:sp>
      <p:sp>
        <p:nvSpPr>
          <p:cNvPr id="6" name="object 6"/>
          <p:cNvSpPr txBox="1"/>
          <p:nvPr/>
        </p:nvSpPr>
        <p:spPr>
          <a:xfrm>
            <a:off x="5966840" y="1956562"/>
            <a:ext cx="2642870" cy="422275"/>
          </a:xfrm>
          <a:prstGeom prst="rect">
            <a:avLst/>
          </a:prstGeom>
        </p:spPr>
        <p:txBody>
          <a:bodyPr vert="horz" wrap="square" lIns="0" tIns="13335" rIns="0" bIns="0" rtlCol="0">
            <a:spAutoFit/>
          </a:bodyPr>
          <a:lstStyle/>
          <a:p>
            <a:pPr marL="12700">
              <a:lnSpc>
                <a:spcPct val="100000"/>
              </a:lnSpc>
              <a:spcBef>
                <a:spcPts val="105"/>
              </a:spcBef>
              <a:tabLst>
                <a:tab pos="619125" algn="l"/>
                <a:tab pos="2297430" algn="l"/>
              </a:tabLst>
            </a:pPr>
            <a:r>
              <a:rPr sz="2600" spc="5" dirty="0">
                <a:latin typeface="Times New Roman"/>
                <a:cs typeface="Times New Roman"/>
              </a:rPr>
              <a:t>n</a:t>
            </a:r>
            <a:r>
              <a:rPr sz="2600" dirty="0">
                <a:latin typeface="Times New Roman"/>
                <a:cs typeface="Times New Roman"/>
              </a:rPr>
              <a:t>o	ulce</a:t>
            </a:r>
            <a:r>
              <a:rPr sz="2600" spc="-15" dirty="0">
                <a:latin typeface="Times New Roman"/>
                <a:cs typeface="Times New Roman"/>
              </a:rPr>
              <a:t>r</a:t>
            </a:r>
            <a:r>
              <a:rPr sz="2600" dirty="0">
                <a:latin typeface="Times New Roman"/>
                <a:cs typeface="Times New Roman"/>
              </a:rPr>
              <a:t>a</a:t>
            </a:r>
            <a:r>
              <a:rPr sz="2600" spc="-10" dirty="0">
                <a:latin typeface="Times New Roman"/>
                <a:cs typeface="Times New Roman"/>
              </a:rPr>
              <a:t>t</a:t>
            </a:r>
            <a:r>
              <a:rPr sz="2600" dirty="0">
                <a:latin typeface="Times New Roman"/>
                <a:cs typeface="Times New Roman"/>
              </a:rPr>
              <a:t>io</a:t>
            </a:r>
            <a:r>
              <a:rPr sz="2600" spc="5" dirty="0">
                <a:latin typeface="Times New Roman"/>
                <a:cs typeface="Times New Roman"/>
              </a:rPr>
              <a:t>n</a:t>
            </a:r>
            <a:r>
              <a:rPr sz="2600" dirty="0">
                <a:latin typeface="Times New Roman"/>
                <a:cs typeface="Times New Roman"/>
              </a:rPr>
              <a:t>,	</a:t>
            </a:r>
            <a:r>
              <a:rPr sz="2600" spc="5" dirty="0">
                <a:latin typeface="Times New Roman"/>
                <a:cs typeface="Times New Roman"/>
              </a:rPr>
              <a:t>no</a:t>
            </a:r>
            <a:endParaRPr sz="2600">
              <a:latin typeface="Times New Roman"/>
              <a:cs typeface="Times New Roman"/>
            </a:endParaRPr>
          </a:p>
        </p:txBody>
      </p:sp>
      <p:sp>
        <p:nvSpPr>
          <p:cNvPr id="7" name="object 7"/>
          <p:cNvSpPr txBox="1"/>
          <p:nvPr/>
        </p:nvSpPr>
        <p:spPr>
          <a:xfrm>
            <a:off x="810259" y="2353182"/>
            <a:ext cx="7800340" cy="1214755"/>
          </a:xfrm>
          <a:prstGeom prst="rect">
            <a:avLst/>
          </a:prstGeom>
        </p:spPr>
        <p:txBody>
          <a:bodyPr vert="horz" wrap="square" lIns="0" tIns="13335" rIns="0" bIns="0" rtlCol="0">
            <a:spAutoFit/>
          </a:bodyPr>
          <a:lstStyle/>
          <a:p>
            <a:pPr marL="12700" marR="5080" algn="just">
              <a:lnSpc>
                <a:spcPct val="100000"/>
              </a:lnSpc>
              <a:spcBef>
                <a:spcPts val="105"/>
              </a:spcBef>
            </a:pPr>
            <a:r>
              <a:rPr sz="2600" spc="-5" dirty="0">
                <a:latin typeface="Times New Roman"/>
                <a:cs typeface="Times New Roman"/>
              </a:rPr>
              <a:t>penetration </a:t>
            </a:r>
            <a:r>
              <a:rPr sz="2600" dirty="0">
                <a:latin typeface="Times New Roman"/>
                <a:cs typeface="Times New Roman"/>
              </a:rPr>
              <a:t>of the </a:t>
            </a:r>
            <a:r>
              <a:rPr sz="2600" spc="-5" dirty="0">
                <a:latin typeface="Times New Roman"/>
                <a:cs typeface="Times New Roman"/>
              </a:rPr>
              <a:t>muscularis mucosa, </a:t>
            </a:r>
            <a:r>
              <a:rPr sz="2600" dirty="0">
                <a:latin typeface="Times New Roman"/>
                <a:cs typeface="Times New Roman"/>
              </a:rPr>
              <a:t>no </a:t>
            </a:r>
            <a:r>
              <a:rPr sz="2600" spc="-5" dirty="0">
                <a:latin typeface="Times New Roman"/>
                <a:cs typeface="Times New Roman"/>
              </a:rPr>
              <a:t>lymphatic  invasion, </a:t>
            </a:r>
            <a:r>
              <a:rPr sz="2600" dirty="0">
                <a:latin typeface="Times New Roman"/>
                <a:cs typeface="Times New Roman"/>
              </a:rPr>
              <a:t>and </a:t>
            </a:r>
            <a:r>
              <a:rPr sz="2600" spc="-5" dirty="0">
                <a:latin typeface="Times New Roman"/>
                <a:cs typeface="Times New Roman"/>
              </a:rPr>
              <a:t>size less </a:t>
            </a:r>
            <a:r>
              <a:rPr sz="2600" dirty="0">
                <a:latin typeface="Times New Roman"/>
                <a:cs typeface="Times New Roman"/>
              </a:rPr>
              <a:t>than 3 </a:t>
            </a:r>
            <a:r>
              <a:rPr sz="2600" spc="-10" dirty="0">
                <a:latin typeface="Times New Roman"/>
                <a:cs typeface="Times New Roman"/>
              </a:rPr>
              <a:t>cm, </a:t>
            </a:r>
            <a:r>
              <a:rPr sz="2600" dirty="0">
                <a:latin typeface="Times New Roman"/>
                <a:cs typeface="Times New Roman"/>
              </a:rPr>
              <a:t>then the </a:t>
            </a:r>
            <a:r>
              <a:rPr sz="2600" spc="-5" dirty="0">
                <a:latin typeface="Times New Roman"/>
                <a:cs typeface="Times New Roman"/>
              </a:rPr>
              <a:t>risk </a:t>
            </a:r>
            <a:r>
              <a:rPr sz="2600" dirty="0">
                <a:latin typeface="Times New Roman"/>
                <a:cs typeface="Times New Roman"/>
              </a:rPr>
              <a:t>of lymph  </a:t>
            </a:r>
            <a:r>
              <a:rPr sz="2600" spc="5" dirty="0">
                <a:latin typeface="Times New Roman"/>
                <a:cs typeface="Times New Roman"/>
              </a:rPr>
              <a:t>node </a:t>
            </a:r>
            <a:r>
              <a:rPr sz="2600" spc="-5" dirty="0">
                <a:latin typeface="Times New Roman"/>
                <a:cs typeface="Times New Roman"/>
              </a:rPr>
              <a:t>metastases is less </a:t>
            </a:r>
            <a:r>
              <a:rPr sz="2600" dirty="0">
                <a:latin typeface="Times New Roman"/>
                <a:cs typeface="Times New Roman"/>
              </a:rPr>
              <a:t>than</a:t>
            </a:r>
            <a:r>
              <a:rPr sz="2600" spc="-25" dirty="0">
                <a:latin typeface="Times New Roman"/>
                <a:cs typeface="Times New Roman"/>
              </a:rPr>
              <a:t> </a:t>
            </a:r>
            <a:r>
              <a:rPr sz="2600" dirty="0">
                <a:latin typeface="Times New Roman"/>
                <a:cs typeface="Times New Roman"/>
              </a:rPr>
              <a:t>1%.</a:t>
            </a:r>
            <a:endParaRPr sz="2600">
              <a:latin typeface="Times New Roman"/>
              <a:cs typeface="Times New Roman"/>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26161"/>
            <a:ext cx="6420485" cy="711835"/>
          </a:xfrm>
          <a:prstGeom prst="rect">
            <a:avLst/>
          </a:prstGeom>
        </p:spPr>
        <p:txBody>
          <a:bodyPr vert="horz" wrap="square" lIns="0" tIns="12700" rIns="0" bIns="0" rtlCol="0">
            <a:spAutoFit/>
          </a:bodyPr>
          <a:lstStyle/>
          <a:p>
            <a:pPr marL="12700">
              <a:lnSpc>
                <a:spcPct val="100000"/>
              </a:lnSpc>
              <a:spcBef>
                <a:spcPts val="100"/>
              </a:spcBef>
            </a:pPr>
            <a:r>
              <a:rPr sz="4500" b="0" spc="-170" dirty="0">
                <a:latin typeface="Trebuchet MS"/>
                <a:cs typeface="Trebuchet MS"/>
              </a:rPr>
              <a:t>Other </a:t>
            </a:r>
            <a:r>
              <a:rPr sz="4500" b="0" spc="-225" dirty="0">
                <a:latin typeface="Trebuchet MS"/>
                <a:cs typeface="Trebuchet MS"/>
              </a:rPr>
              <a:t>treatment</a:t>
            </a:r>
            <a:r>
              <a:rPr sz="4500" b="0" spc="-575" dirty="0">
                <a:latin typeface="Trebuchet MS"/>
                <a:cs typeface="Trebuchet MS"/>
              </a:rPr>
              <a:t> </a:t>
            </a:r>
            <a:r>
              <a:rPr sz="4500" b="0" spc="-190" dirty="0">
                <a:latin typeface="Trebuchet MS"/>
                <a:cs typeface="Trebuchet MS"/>
              </a:rPr>
              <a:t>modalities</a:t>
            </a:r>
            <a:endParaRPr sz="4500">
              <a:latin typeface="Trebuchet MS"/>
              <a:cs typeface="Trebuchet MS"/>
            </a:endParaRPr>
          </a:p>
        </p:txBody>
      </p:sp>
      <p:sp>
        <p:nvSpPr>
          <p:cNvPr id="3" name="object 3"/>
          <p:cNvSpPr txBox="1"/>
          <p:nvPr/>
        </p:nvSpPr>
        <p:spPr>
          <a:xfrm>
            <a:off x="535940" y="1956562"/>
            <a:ext cx="8074659" cy="3752215"/>
          </a:xfrm>
          <a:prstGeom prst="rect">
            <a:avLst/>
          </a:prstGeom>
        </p:spPr>
        <p:txBody>
          <a:bodyPr vert="horz" wrap="square" lIns="0" tIns="13335" rIns="0" bIns="0" rtlCol="0">
            <a:spAutoFit/>
          </a:bodyPr>
          <a:lstStyle/>
          <a:p>
            <a:pPr marL="286385" marR="5080" indent="-274320" algn="just">
              <a:lnSpc>
                <a:spcPct val="100000"/>
              </a:lnSpc>
              <a:spcBef>
                <a:spcPts val="105"/>
              </a:spcBef>
            </a:pPr>
            <a:r>
              <a:rPr sz="2600" spc="-5" dirty="0">
                <a:latin typeface="Times New Roman"/>
                <a:cs typeface="Times New Roman"/>
              </a:rPr>
              <a:t>In patients </a:t>
            </a:r>
            <a:r>
              <a:rPr sz="2600" dirty="0">
                <a:latin typeface="Times New Roman"/>
                <a:cs typeface="Times New Roman"/>
              </a:rPr>
              <a:t>with </a:t>
            </a:r>
            <a:r>
              <a:rPr sz="2600" spc="-5" dirty="0">
                <a:latin typeface="Times New Roman"/>
                <a:cs typeface="Times New Roman"/>
              </a:rPr>
              <a:t>advanced gastric </a:t>
            </a:r>
            <a:r>
              <a:rPr sz="2600" dirty="0">
                <a:latin typeface="Times New Roman"/>
                <a:cs typeface="Times New Roman"/>
              </a:rPr>
              <a:t>cancer </a:t>
            </a:r>
            <a:r>
              <a:rPr sz="2600" spc="-5" dirty="0">
                <a:latin typeface="Times New Roman"/>
                <a:cs typeface="Times New Roman"/>
              </a:rPr>
              <a:t>where radical  </a:t>
            </a:r>
            <a:r>
              <a:rPr sz="2600" spc="-10" dirty="0">
                <a:latin typeface="Times New Roman"/>
                <a:cs typeface="Times New Roman"/>
              </a:rPr>
              <a:t>surgery </a:t>
            </a:r>
            <a:r>
              <a:rPr sz="2600" spc="-5" dirty="0">
                <a:latin typeface="Times New Roman"/>
                <a:cs typeface="Times New Roman"/>
              </a:rPr>
              <a:t>is </a:t>
            </a:r>
            <a:r>
              <a:rPr sz="2600" spc="5" dirty="0">
                <a:latin typeface="Times New Roman"/>
                <a:cs typeface="Times New Roman"/>
              </a:rPr>
              <a:t>not </a:t>
            </a:r>
            <a:r>
              <a:rPr sz="2600" spc="-5" dirty="0">
                <a:latin typeface="Times New Roman"/>
                <a:cs typeface="Times New Roman"/>
              </a:rPr>
              <a:t>curative, radiotherapy and chemotherapy  may </a:t>
            </a:r>
            <a:r>
              <a:rPr sz="2600" dirty="0">
                <a:latin typeface="Times New Roman"/>
                <a:cs typeface="Times New Roman"/>
              </a:rPr>
              <a:t>be</a:t>
            </a:r>
            <a:r>
              <a:rPr sz="2600" spc="-30" dirty="0">
                <a:latin typeface="Times New Roman"/>
                <a:cs typeface="Times New Roman"/>
              </a:rPr>
              <a:t> </a:t>
            </a:r>
            <a:r>
              <a:rPr sz="2600" dirty="0">
                <a:latin typeface="Times New Roman"/>
                <a:cs typeface="Times New Roman"/>
              </a:rPr>
              <a:t>used.</a:t>
            </a:r>
            <a:endParaRPr sz="2600">
              <a:latin typeface="Times New Roman"/>
              <a:cs typeface="Times New Roman"/>
            </a:endParaRPr>
          </a:p>
          <a:p>
            <a:pPr marL="292735" indent="-280035">
              <a:lnSpc>
                <a:spcPct val="100000"/>
              </a:lnSpc>
              <a:spcBef>
                <a:spcPts val="625"/>
              </a:spcBef>
              <a:buClr>
                <a:srgbClr val="0AD0D9"/>
              </a:buClr>
              <a:buSzPct val="90384"/>
              <a:buFont typeface="Wingdings"/>
              <a:buChar char=""/>
              <a:tabLst>
                <a:tab pos="293370" algn="l"/>
              </a:tabLst>
            </a:pPr>
            <a:r>
              <a:rPr sz="2600" dirty="0">
                <a:latin typeface="Times New Roman"/>
                <a:cs typeface="Times New Roman"/>
              </a:rPr>
              <a:t>Radiotherapy:</a:t>
            </a:r>
            <a:endParaRPr sz="2600">
              <a:latin typeface="Times New Roman"/>
              <a:cs typeface="Times New Roman"/>
            </a:endParaRPr>
          </a:p>
          <a:p>
            <a:pPr marL="286385" marR="5080" indent="-274320" algn="just">
              <a:lnSpc>
                <a:spcPct val="100000"/>
              </a:lnSpc>
              <a:spcBef>
                <a:spcPts val="625"/>
              </a:spcBef>
            </a:pPr>
            <a:r>
              <a:rPr sz="2450" spc="-625" dirty="0">
                <a:solidFill>
                  <a:srgbClr val="0AD0D9"/>
                </a:solidFill>
                <a:latin typeface="Arial"/>
                <a:cs typeface="Arial"/>
              </a:rPr>
              <a:t> </a:t>
            </a:r>
            <a:r>
              <a:rPr sz="2600" spc="-5" dirty="0">
                <a:latin typeface="Times New Roman"/>
                <a:cs typeface="Times New Roman"/>
              </a:rPr>
              <a:t>Its </a:t>
            </a:r>
            <a:r>
              <a:rPr sz="2600" dirty="0">
                <a:latin typeface="Times New Roman"/>
                <a:cs typeface="Times New Roman"/>
              </a:rPr>
              <a:t>use is </a:t>
            </a:r>
            <a:r>
              <a:rPr sz="2600" spc="-5" dirty="0">
                <a:latin typeface="Times New Roman"/>
                <a:cs typeface="Times New Roman"/>
              </a:rPr>
              <a:t>controversial </a:t>
            </a:r>
            <a:r>
              <a:rPr sz="2600" spc="5" dirty="0">
                <a:latin typeface="Times New Roman"/>
                <a:cs typeface="Times New Roman"/>
              </a:rPr>
              <a:t>as </a:t>
            </a:r>
            <a:r>
              <a:rPr sz="2600" dirty="0">
                <a:latin typeface="Times New Roman"/>
                <a:cs typeface="Times New Roman"/>
              </a:rPr>
              <a:t>there </a:t>
            </a:r>
            <a:r>
              <a:rPr sz="2600" spc="-5" dirty="0">
                <a:latin typeface="Times New Roman"/>
                <a:cs typeface="Times New Roman"/>
              </a:rPr>
              <a:t>are </a:t>
            </a:r>
            <a:r>
              <a:rPr sz="2600" dirty="0">
                <a:latin typeface="Times New Roman"/>
                <a:cs typeface="Times New Roman"/>
              </a:rPr>
              <a:t>a number </a:t>
            </a:r>
            <a:r>
              <a:rPr sz="2600" spc="-415" dirty="0">
                <a:latin typeface="Times New Roman"/>
                <a:cs typeface="Times New Roman"/>
              </a:rPr>
              <a:t>of  </a:t>
            </a:r>
            <a:r>
              <a:rPr sz="2600" spc="-5" dirty="0">
                <a:latin typeface="Times New Roman"/>
                <a:cs typeface="Times New Roman"/>
              </a:rPr>
              <a:t>radiosensitive tissues in </a:t>
            </a:r>
            <a:r>
              <a:rPr sz="2600" dirty="0">
                <a:latin typeface="Times New Roman"/>
                <a:cs typeface="Times New Roman"/>
              </a:rPr>
              <a:t>the </a:t>
            </a:r>
            <a:r>
              <a:rPr sz="2600" spc="-5" dirty="0">
                <a:latin typeface="Times New Roman"/>
                <a:cs typeface="Times New Roman"/>
              </a:rPr>
              <a:t>region </a:t>
            </a:r>
            <a:r>
              <a:rPr sz="2600" dirty="0">
                <a:latin typeface="Times New Roman"/>
                <a:cs typeface="Times New Roman"/>
              </a:rPr>
              <a:t>of </a:t>
            </a:r>
            <a:r>
              <a:rPr sz="2600" spc="-5" dirty="0">
                <a:latin typeface="Times New Roman"/>
                <a:cs typeface="Times New Roman"/>
              </a:rPr>
              <a:t>the gastric bed,  which limits </a:t>
            </a:r>
            <a:r>
              <a:rPr sz="2600" dirty="0">
                <a:latin typeface="Times New Roman"/>
                <a:cs typeface="Times New Roman"/>
              </a:rPr>
              <a:t>the dose </a:t>
            </a:r>
            <a:r>
              <a:rPr sz="2600" spc="-5" dirty="0">
                <a:latin typeface="Times New Roman"/>
                <a:cs typeface="Times New Roman"/>
              </a:rPr>
              <a:t>that </a:t>
            </a:r>
            <a:r>
              <a:rPr sz="2600" spc="-10" dirty="0">
                <a:latin typeface="Times New Roman"/>
                <a:cs typeface="Times New Roman"/>
              </a:rPr>
              <a:t>can </a:t>
            </a:r>
            <a:r>
              <a:rPr sz="2600" dirty="0">
                <a:latin typeface="Times New Roman"/>
                <a:cs typeface="Times New Roman"/>
              </a:rPr>
              <a:t>be given. </a:t>
            </a:r>
            <a:r>
              <a:rPr sz="2600" spc="-15" dirty="0">
                <a:latin typeface="Times New Roman"/>
                <a:cs typeface="Times New Roman"/>
              </a:rPr>
              <a:t>However, </a:t>
            </a:r>
            <a:r>
              <a:rPr sz="2600" spc="-5" dirty="0">
                <a:latin typeface="Times New Roman"/>
                <a:cs typeface="Times New Roman"/>
              </a:rPr>
              <a:t>it </a:t>
            </a:r>
            <a:r>
              <a:rPr sz="2600" dirty="0">
                <a:latin typeface="Times New Roman"/>
                <a:cs typeface="Times New Roman"/>
              </a:rPr>
              <a:t>may  </a:t>
            </a:r>
            <a:r>
              <a:rPr sz="2600" spc="-5" dirty="0">
                <a:latin typeface="Times New Roman"/>
                <a:cs typeface="Times New Roman"/>
              </a:rPr>
              <a:t>have </a:t>
            </a:r>
            <a:r>
              <a:rPr sz="2600" dirty="0">
                <a:latin typeface="Times New Roman"/>
                <a:cs typeface="Times New Roman"/>
              </a:rPr>
              <a:t>a </a:t>
            </a:r>
            <a:r>
              <a:rPr sz="2600" spc="-5" dirty="0">
                <a:latin typeface="Times New Roman"/>
                <a:cs typeface="Times New Roman"/>
              </a:rPr>
              <a:t>role in </a:t>
            </a:r>
            <a:r>
              <a:rPr sz="2600" dirty="0">
                <a:latin typeface="Times New Roman"/>
                <a:cs typeface="Times New Roman"/>
              </a:rPr>
              <a:t>the </a:t>
            </a:r>
            <a:r>
              <a:rPr sz="2600" spc="-5" dirty="0">
                <a:latin typeface="Times New Roman"/>
                <a:cs typeface="Times New Roman"/>
              </a:rPr>
              <a:t>palliative treatment </a:t>
            </a:r>
            <a:r>
              <a:rPr sz="2600" dirty="0">
                <a:latin typeface="Times New Roman"/>
                <a:cs typeface="Times New Roman"/>
              </a:rPr>
              <a:t>of </a:t>
            </a:r>
            <a:r>
              <a:rPr sz="2600" spc="-5" dirty="0">
                <a:latin typeface="Times New Roman"/>
                <a:cs typeface="Times New Roman"/>
              </a:rPr>
              <a:t>painful </a:t>
            </a:r>
            <a:r>
              <a:rPr sz="2600" dirty="0">
                <a:latin typeface="Times New Roman"/>
                <a:cs typeface="Times New Roman"/>
              </a:rPr>
              <a:t>bony  </a:t>
            </a:r>
            <a:r>
              <a:rPr sz="2600" spc="-5" dirty="0">
                <a:latin typeface="Times New Roman"/>
                <a:cs typeface="Times New Roman"/>
              </a:rPr>
              <a:t>metastases.</a:t>
            </a:r>
            <a:endParaRPr sz="2600">
              <a:latin typeface="Times New Roman"/>
              <a:cs typeface="Times New Roman"/>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877542"/>
            <a:ext cx="8074025" cy="3830954"/>
          </a:xfrm>
          <a:prstGeom prst="rect">
            <a:avLst/>
          </a:prstGeom>
        </p:spPr>
        <p:txBody>
          <a:bodyPr vert="horz" wrap="square" lIns="0" tIns="92075" rIns="0" bIns="0" rtlCol="0">
            <a:spAutoFit/>
          </a:bodyPr>
          <a:lstStyle/>
          <a:p>
            <a:pPr marL="292735" indent="-280035">
              <a:lnSpc>
                <a:spcPct val="100000"/>
              </a:lnSpc>
              <a:spcBef>
                <a:spcPts val="725"/>
              </a:spcBef>
              <a:buClr>
                <a:srgbClr val="0AD0D9"/>
              </a:buClr>
              <a:buSzPct val="90384"/>
              <a:buFont typeface="Wingdings"/>
              <a:buChar char=""/>
              <a:tabLst>
                <a:tab pos="293370" algn="l"/>
              </a:tabLst>
            </a:pPr>
            <a:r>
              <a:rPr sz="2600" dirty="0">
                <a:latin typeface="Times New Roman"/>
                <a:cs typeface="Times New Roman"/>
              </a:rPr>
              <a:t>Chemotherapy:</a:t>
            </a:r>
            <a:endParaRPr sz="2600">
              <a:latin typeface="Times New Roman"/>
              <a:cs typeface="Times New Roman"/>
            </a:endParaRPr>
          </a:p>
          <a:p>
            <a:pPr marL="286385" marR="5080" indent="54610" algn="just">
              <a:lnSpc>
                <a:spcPct val="100000"/>
              </a:lnSpc>
              <a:spcBef>
                <a:spcPts val="625"/>
              </a:spcBef>
            </a:pPr>
            <a:r>
              <a:rPr sz="2600" spc="-5" dirty="0">
                <a:latin typeface="Times New Roman"/>
                <a:cs typeface="Times New Roman"/>
              </a:rPr>
              <a:t>Gastric </a:t>
            </a:r>
            <a:r>
              <a:rPr sz="2600" dirty="0">
                <a:latin typeface="Times New Roman"/>
                <a:cs typeface="Times New Roman"/>
              </a:rPr>
              <a:t>cancer </a:t>
            </a:r>
            <a:r>
              <a:rPr sz="2600" spc="-5" dirty="0">
                <a:latin typeface="Times New Roman"/>
                <a:cs typeface="Times New Roman"/>
              </a:rPr>
              <a:t>may respond well to combination </a:t>
            </a:r>
            <a:r>
              <a:rPr sz="2600" dirty="0">
                <a:latin typeface="Times New Roman"/>
                <a:cs typeface="Times New Roman"/>
              </a:rPr>
              <a:t>cytotoxic  </a:t>
            </a:r>
            <a:r>
              <a:rPr sz="2600" spc="-5" dirty="0">
                <a:latin typeface="Times New Roman"/>
                <a:cs typeface="Times New Roman"/>
              </a:rPr>
              <a:t>chemotherapy and neoadjuvant chemotherapy improves  </a:t>
            </a:r>
            <a:r>
              <a:rPr sz="2600" dirty="0">
                <a:latin typeface="Times New Roman"/>
                <a:cs typeface="Times New Roman"/>
              </a:rPr>
              <a:t>outcome following</a:t>
            </a:r>
            <a:r>
              <a:rPr sz="2600" spc="-45" dirty="0">
                <a:latin typeface="Times New Roman"/>
                <a:cs typeface="Times New Roman"/>
              </a:rPr>
              <a:t> </a:t>
            </a:r>
            <a:r>
              <a:rPr sz="2600" spc="-30" dirty="0">
                <a:latin typeface="Times New Roman"/>
                <a:cs typeface="Times New Roman"/>
              </a:rPr>
              <a:t>surgery.</a:t>
            </a:r>
            <a:endParaRPr sz="2600">
              <a:latin typeface="Times New Roman"/>
              <a:cs typeface="Times New Roman"/>
            </a:endParaRPr>
          </a:p>
          <a:p>
            <a:pPr marL="286385" marR="5080" indent="-274320" algn="just">
              <a:lnSpc>
                <a:spcPct val="100000"/>
              </a:lnSpc>
              <a:spcBef>
                <a:spcPts val="630"/>
              </a:spcBef>
            </a:pPr>
            <a:r>
              <a:rPr sz="2450" spc="-625" dirty="0">
                <a:solidFill>
                  <a:srgbClr val="0AD0D9"/>
                </a:solidFill>
                <a:latin typeface="Arial"/>
                <a:cs typeface="Arial"/>
              </a:rPr>
              <a:t> </a:t>
            </a:r>
            <a:r>
              <a:rPr sz="2600" dirty="0">
                <a:latin typeface="Times New Roman"/>
                <a:cs typeface="Times New Roman"/>
              </a:rPr>
              <a:t>In </a:t>
            </a:r>
            <a:r>
              <a:rPr sz="2600" spc="-5" dirty="0">
                <a:latin typeface="Times New Roman"/>
                <a:cs typeface="Times New Roman"/>
              </a:rPr>
              <a:t>operable tumours, patients </a:t>
            </a:r>
            <a:r>
              <a:rPr sz="2600" dirty="0">
                <a:latin typeface="Times New Roman"/>
                <a:cs typeface="Times New Roman"/>
              </a:rPr>
              <a:t>should  </a:t>
            </a:r>
            <a:r>
              <a:rPr sz="2600" spc="-65" dirty="0">
                <a:latin typeface="Times New Roman"/>
                <a:cs typeface="Times New Roman"/>
              </a:rPr>
              <a:t>receive </a:t>
            </a:r>
            <a:r>
              <a:rPr sz="2600" spc="-5" dirty="0">
                <a:latin typeface="Times New Roman"/>
                <a:cs typeface="Times New Roman"/>
              </a:rPr>
              <a:t>chemotherapy before </a:t>
            </a:r>
            <a:r>
              <a:rPr sz="2600" spc="-30" dirty="0">
                <a:latin typeface="Times New Roman"/>
                <a:cs typeface="Times New Roman"/>
              </a:rPr>
              <a:t>surgery. </a:t>
            </a:r>
            <a:r>
              <a:rPr sz="2600" dirty="0">
                <a:latin typeface="Times New Roman"/>
                <a:cs typeface="Times New Roman"/>
              </a:rPr>
              <a:t>The best </a:t>
            </a:r>
            <a:r>
              <a:rPr sz="2600" spc="-5" dirty="0">
                <a:latin typeface="Times New Roman"/>
                <a:cs typeface="Times New Roman"/>
              </a:rPr>
              <a:t>results </a:t>
            </a:r>
            <a:r>
              <a:rPr sz="2600" dirty="0">
                <a:latin typeface="Times New Roman"/>
                <a:cs typeface="Times New Roman"/>
              </a:rPr>
              <a:t>are  </a:t>
            </a:r>
            <a:r>
              <a:rPr sz="2600" spc="-10" dirty="0">
                <a:latin typeface="Times New Roman"/>
                <a:cs typeface="Times New Roman"/>
              </a:rPr>
              <a:t>obtained </a:t>
            </a:r>
            <a:r>
              <a:rPr sz="2600" dirty="0">
                <a:latin typeface="Times New Roman"/>
                <a:cs typeface="Times New Roman"/>
              </a:rPr>
              <a:t>using a </a:t>
            </a:r>
            <a:r>
              <a:rPr sz="2600" spc="-5" dirty="0">
                <a:latin typeface="Times New Roman"/>
                <a:cs typeface="Times New Roman"/>
              </a:rPr>
              <a:t>regimen </a:t>
            </a:r>
            <a:r>
              <a:rPr sz="2600" dirty="0">
                <a:latin typeface="Times New Roman"/>
                <a:cs typeface="Times New Roman"/>
              </a:rPr>
              <a:t>of a </a:t>
            </a:r>
            <a:r>
              <a:rPr sz="2600" spc="-5" dirty="0">
                <a:latin typeface="Times New Roman"/>
                <a:cs typeface="Times New Roman"/>
              </a:rPr>
              <a:t>combination </a:t>
            </a:r>
            <a:r>
              <a:rPr sz="2600" dirty="0">
                <a:latin typeface="Times New Roman"/>
                <a:cs typeface="Times New Roman"/>
              </a:rPr>
              <a:t>of  epirubicin, </a:t>
            </a:r>
            <a:r>
              <a:rPr sz="2600" spc="-10" dirty="0">
                <a:latin typeface="Times New Roman"/>
                <a:cs typeface="Times New Roman"/>
              </a:rPr>
              <a:t>cis </a:t>
            </a:r>
            <a:r>
              <a:rPr sz="2600" spc="-5" dirty="0">
                <a:latin typeface="Times New Roman"/>
                <a:cs typeface="Times New Roman"/>
              </a:rPr>
              <a:t>platinum, </a:t>
            </a:r>
            <a:r>
              <a:rPr sz="2600" dirty="0">
                <a:latin typeface="Times New Roman"/>
                <a:cs typeface="Times New Roman"/>
              </a:rPr>
              <a:t>and infusional </a:t>
            </a:r>
            <a:r>
              <a:rPr sz="2600" spc="-5" dirty="0">
                <a:latin typeface="Times New Roman"/>
                <a:cs typeface="Times New Roman"/>
              </a:rPr>
              <a:t>5-fluorouracil </a:t>
            </a:r>
            <a:r>
              <a:rPr sz="2600" dirty="0">
                <a:latin typeface="Times New Roman"/>
                <a:cs typeface="Times New Roman"/>
              </a:rPr>
              <a:t>or  </a:t>
            </a:r>
            <a:r>
              <a:rPr sz="2600" spc="-5" dirty="0">
                <a:latin typeface="Times New Roman"/>
                <a:cs typeface="Times New Roman"/>
              </a:rPr>
              <a:t>an </a:t>
            </a:r>
            <a:r>
              <a:rPr sz="2600" dirty="0">
                <a:latin typeface="Times New Roman"/>
                <a:cs typeface="Times New Roman"/>
              </a:rPr>
              <a:t>oral </a:t>
            </a:r>
            <a:r>
              <a:rPr sz="2600" spc="-5" dirty="0">
                <a:latin typeface="Times New Roman"/>
                <a:cs typeface="Times New Roman"/>
              </a:rPr>
              <a:t>analogue </a:t>
            </a:r>
            <a:r>
              <a:rPr sz="2600" dirty="0">
                <a:latin typeface="Times New Roman"/>
                <a:cs typeface="Times New Roman"/>
              </a:rPr>
              <a:t>such as</a:t>
            </a:r>
            <a:r>
              <a:rPr sz="2600" spc="5" dirty="0">
                <a:latin typeface="Times New Roman"/>
                <a:cs typeface="Times New Roman"/>
              </a:rPr>
              <a:t> </a:t>
            </a:r>
            <a:r>
              <a:rPr sz="2600" spc="-5" dirty="0">
                <a:latin typeface="Times New Roman"/>
                <a:cs typeface="Times New Roman"/>
              </a:rPr>
              <a:t>capicitabine.</a:t>
            </a:r>
            <a:endParaRPr sz="2600">
              <a:latin typeface="Times New Roman"/>
              <a:cs typeface="Times New Roman"/>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8072755" cy="2800350"/>
          </a:xfrm>
          <a:prstGeom prst="rect">
            <a:avLst/>
          </a:prstGeom>
        </p:spPr>
        <p:txBody>
          <a:bodyPr vert="horz" wrap="square" lIns="0" tIns="13335" rIns="0" bIns="0" rtlCol="0">
            <a:spAutoFit/>
          </a:bodyPr>
          <a:lstStyle/>
          <a:p>
            <a:pPr marL="286385" marR="5080" indent="-274320" algn="just">
              <a:lnSpc>
                <a:spcPct val="100000"/>
              </a:lnSpc>
              <a:spcBef>
                <a:spcPts val="105"/>
              </a:spcBef>
            </a:pPr>
            <a:r>
              <a:rPr sz="2450" spc="-625" dirty="0">
                <a:solidFill>
                  <a:srgbClr val="0AD0D9"/>
                </a:solidFill>
                <a:latin typeface="Arial"/>
                <a:cs typeface="Arial"/>
              </a:rPr>
              <a:t> </a:t>
            </a:r>
            <a:r>
              <a:rPr sz="2600" spc="-5" dirty="0">
                <a:latin typeface="Times New Roman"/>
                <a:cs typeface="Times New Roman"/>
              </a:rPr>
              <a:t>In inoperable </a:t>
            </a:r>
            <a:r>
              <a:rPr sz="2600" dirty="0">
                <a:latin typeface="Times New Roman"/>
                <a:cs typeface="Times New Roman"/>
              </a:rPr>
              <a:t>tumors or </a:t>
            </a:r>
            <a:r>
              <a:rPr sz="2600" spc="-5" dirty="0">
                <a:latin typeface="Times New Roman"/>
                <a:cs typeface="Times New Roman"/>
              </a:rPr>
              <a:t>patients </a:t>
            </a:r>
            <a:r>
              <a:rPr sz="2600" dirty="0">
                <a:latin typeface="Times New Roman"/>
                <a:cs typeface="Times New Roman"/>
              </a:rPr>
              <a:t>with </a:t>
            </a:r>
            <a:r>
              <a:rPr sz="2600" spc="-5" dirty="0">
                <a:latin typeface="Times New Roman"/>
                <a:cs typeface="Times New Roman"/>
              </a:rPr>
              <a:t>advanced </a:t>
            </a:r>
            <a:r>
              <a:rPr sz="2600" spc="-70" dirty="0">
                <a:latin typeface="Times New Roman"/>
                <a:cs typeface="Times New Roman"/>
              </a:rPr>
              <a:t>disease  </a:t>
            </a:r>
            <a:r>
              <a:rPr sz="2600" spc="-5" dirty="0">
                <a:latin typeface="Times New Roman"/>
                <a:cs typeface="Times New Roman"/>
              </a:rPr>
              <a:t>chemotherapy is considered palliative. </a:t>
            </a:r>
            <a:r>
              <a:rPr sz="2600" dirty="0">
                <a:latin typeface="Times New Roman"/>
                <a:cs typeface="Times New Roman"/>
              </a:rPr>
              <a:t>The </a:t>
            </a:r>
            <a:r>
              <a:rPr sz="2600" spc="-5" dirty="0">
                <a:latin typeface="Times New Roman"/>
                <a:cs typeface="Times New Roman"/>
              </a:rPr>
              <a:t>patients  receive </a:t>
            </a:r>
            <a:r>
              <a:rPr sz="2600" dirty="0">
                <a:latin typeface="Times New Roman"/>
                <a:cs typeface="Times New Roman"/>
              </a:rPr>
              <a:t>a </a:t>
            </a:r>
            <a:r>
              <a:rPr sz="2600" spc="-5" dirty="0">
                <a:latin typeface="Times New Roman"/>
                <a:cs typeface="Times New Roman"/>
              </a:rPr>
              <a:t>first </a:t>
            </a:r>
            <a:r>
              <a:rPr sz="2600" dirty="0">
                <a:latin typeface="Times New Roman"/>
                <a:cs typeface="Times New Roman"/>
              </a:rPr>
              <a:t>line </a:t>
            </a:r>
            <a:r>
              <a:rPr sz="2600" spc="-5" dirty="0">
                <a:latin typeface="Times New Roman"/>
                <a:cs typeface="Times New Roman"/>
              </a:rPr>
              <a:t>chemotherapy including the </a:t>
            </a:r>
            <a:r>
              <a:rPr sz="2600" spc="-10" dirty="0">
                <a:latin typeface="Times New Roman"/>
                <a:cs typeface="Times New Roman"/>
              </a:rPr>
              <a:t>same  </a:t>
            </a:r>
            <a:r>
              <a:rPr sz="2600" spc="-5" dirty="0">
                <a:latin typeface="Times New Roman"/>
                <a:cs typeface="Times New Roman"/>
              </a:rPr>
              <a:t>regimen as in operable </a:t>
            </a:r>
            <a:r>
              <a:rPr sz="2600" dirty="0">
                <a:latin typeface="Times New Roman"/>
                <a:cs typeface="Times New Roman"/>
              </a:rPr>
              <a:t>tumors, although </a:t>
            </a:r>
            <a:r>
              <a:rPr sz="2600" spc="-5" dirty="0">
                <a:latin typeface="Times New Roman"/>
                <a:cs typeface="Times New Roman"/>
              </a:rPr>
              <a:t>oxaliplatin is  being substituted </a:t>
            </a:r>
            <a:r>
              <a:rPr sz="2600" dirty="0">
                <a:latin typeface="Times New Roman"/>
                <a:cs typeface="Times New Roman"/>
              </a:rPr>
              <a:t>for </a:t>
            </a:r>
            <a:r>
              <a:rPr sz="2600" spc="-5" dirty="0">
                <a:latin typeface="Times New Roman"/>
                <a:cs typeface="Times New Roman"/>
              </a:rPr>
              <a:t>cis-platinum </a:t>
            </a:r>
            <a:r>
              <a:rPr sz="2600" dirty="0">
                <a:latin typeface="Times New Roman"/>
                <a:cs typeface="Times New Roman"/>
              </a:rPr>
              <a:t>as </a:t>
            </a:r>
            <a:r>
              <a:rPr sz="2600" spc="-5" dirty="0">
                <a:latin typeface="Times New Roman"/>
                <a:cs typeface="Times New Roman"/>
              </a:rPr>
              <a:t>it </a:t>
            </a:r>
            <a:r>
              <a:rPr sz="2600" dirty="0">
                <a:latin typeface="Times New Roman"/>
                <a:cs typeface="Times New Roman"/>
              </a:rPr>
              <a:t>has </a:t>
            </a:r>
            <a:r>
              <a:rPr sz="2600" spc="-5" dirty="0">
                <a:latin typeface="Times New Roman"/>
                <a:cs typeface="Times New Roman"/>
              </a:rPr>
              <a:t>fewer side  </a:t>
            </a:r>
            <a:r>
              <a:rPr sz="2600" spc="-10" dirty="0">
                <a:latin typeface="Times New Roman"/>
                <a:cs typeface="Times New Roman"/>
              </a:rPr>
              <a:t>effects. </a:t>
            </a:r>
            <a:r>
              <a:rPr sz="2600" spc="-5" dirty="0">
                <a:latin typeface="Times New Roman"/>
                <a:cs typeface="Times New Roman"/>
              </a:rPr>
              <a:t>Second line treatment </a:t>
            </a:r>
            <a:r>
              <a:rPr sz="2600" dirty="0">
                <a:latin typeface="Times New Roman"/>
                <a:cs typeface="Times New Roman"/>
              </a:rPr>
              <a:t>using </a:t>
            </a:r>
            <a:r>
              <a:rPr sz="2600" spc="-5" dirty="0">
                <a:latin typeface="Times New Roman"/>
                <a:cs typeface="Times New Roman"/>
              </a:rPr>
              <a:t>combinations </a:t>
            </a:r>
            <a:r>
              <a:rPr sz="2600" dirty="0">
                <a:latin typeface="Times New Roman"/>
                <a:cs typeface="Times New Roman"/>
              </a:rPr>
              <a:t>that  include taxotere are </a:t>
            </a:r>
            <a:r>
              <a:rPr sz="2600" spc="-5" dirty="0">
                <a:latin typeface="Times New Roman"/>
                <a:cs typeface="Times New Roman"/>
              </a:rPr>
              <a:t>increasingly </a:t>
            </a:r>
            <a:r>
              <a:rPr sz="2600" dirty="0">
                <a:latin typeface="Times New Roman"/>
                <a:cs typeface="Times New Roman"/>
              </a:rPr>
              <a:t>being</a:t>
            </a:r>
            <a:r>
              <a:rPr sz="2600" spc="-95" dirty="0">
                <a:latin typeface="Times New Roman"/>
                <a:cs typeface="Times New Roman"/>
              </a:rPr>
              <a:t> </a:t>
            </a:r>
            <a:r>
              <a:rPr sz="2600" dirty="0">
                <a:latin typeface="Times New Roman"/>
                <a:cs typeface="Times New Roman"/>
              </a:rPr>
              <a:t>used.</a:t>
            </a:r>
            <a:endParaRPr sz="2600">
              <a:latin typeface="Times New Roman"/>
              <a:cs typeface="Times New Roman"/>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26161"/>
            <a:ext cx="7508875" cy="711835"/>
          </a:xfrm>
          <a:prstGeom prst="rect">
            <a:avLst/>
          </a:prstGeom>
        </p:spPr>
        <p:txBody>
          <a:bodyPr vert="horz" wrap="square" lIns="0" tIns="12700" rIns="0" bIns="0" rtlCol="0">
            <a:spAutoFit/>
          </a:bodyPr>
          <a:lstStyle/>
          <a:p>
            <a:pPr marL="12700">
              <a:lnSpc>
                <a:spcPct val="100000"/>
              </a:lnSpc>
              <a:spcBef>
                <a:spcPts val="100"/>
              </a:spcBef>
            </a:pPr>
            <a:r>
              <a:rPr sz="4500" b="0" spc="-150" dirty="0">
                <a:latin typeface="Trebuchet MS"/>
                <a:cs typeface="Trebuchet MS"/>
              </a:rPr>
              <a:t>Outlook </a:t>
            </a:r>
            <a:r>
              <a:rPr sz="4500" b="0" spc="-254" dirty="0">
                <a:latin typeface="Trebuchet MS"/>
                <a:cs typeface="Trebuchet MS"/>
              </a:rPr>
              <a:t>after </a:t>
            </a:r>
            <a:r>
              <a:rPr sz="4500" b="0" spc="-210" dirty="0">
                <a:latin typeface="Trebuchet MS"/>
                <a:cs typeface="Trebuchet MS"/>
              </a:rPr>
              <a:t>surgical</a:t>
            </a:r>
            <a:r>
              <a:rPr sz="4500" b="0" spc="-655" dirty="0">
                <a:latin typeface="Trebuchet MS"/>
                <a:cs typeface="Trebuchet MS"/>
              </a:rPr>
              <a:t> </a:t>
            </a:r>
            <a:r>
              <a:rPr sz="4500" b="0" spc="-225" dirty="0">
                <a:latin typeface="Trebuchet MS"/>
                <a:cs typeface="Trebuchet MS"/>
              </a:rPr>
              <a:t>treatment</a:t>
            </a:r>
            <a:endParaRPr sz="4500">
              <a:latin typeface="Trebuchet MS"/>
              <a:cs typeface="Trebuchet MS"/>
            </a:endParaRPr>
          </a:p>
        </p:txBody>
      </p:sp>
      <p:sp>
        <p:nvSpPr>
          <p:cNvPr id="3" name="object 3"/>
          <p:cNvSpPr txBox="1"/>
          <p:nvPr/>
        </p:nvSpPr>
        <p:spPr>
          <a:xfrm>
            <a:off x="535940" y="3858844"/>
            <a:ext cx="8073390" cy="819150"/>
          </a:xfrm>
          <a:prstGeom prst="rect">
            <a:avLst/>
          </a:prstGeom>
        </p:spPr>
        <p:txBody>
          <a:bodyPr vert="horz" wrap="square" lIns="0" tIns="13335" rIns="0" bIns="0" rtlCol="0">
            <a:spAutoFit/>
          </a:bodyPr>
          <a:lstStyle/>
          <a:p>
            <a:pPr marL="286385" marR="5080" indent="-274320">
              <a:lnSpc>
                <a:spcPct val="100000"/>
              </a:lnSpc>
              <a:spcBef>
                <a:spcPts val="105"/>
              </a:spcBef>
            </a:pPr>
            <a:r>
              <a:rPr sz="2450" spc="-625" dirty="0">
                <a:solidFill>
                  <a:srgbClr val="0AD0D9"/>
                </a:solidFill>
                <a:latin typeface="Arial"/>
                <a:cs typeface="Arial"/>
              </a:rPr>
              <a:t> </a:t>
            </a:r>
            <a:r>
              <a:rPr sz="2600" dirty="0">
                <a:latin typeface="Times New Roman"/>
                <a:cs typeface="Times New Roman"/>
              </a:rPr>
              <a:t>The </a:t>
            </a:r>
            <a:r>
              <a:rPr sz="2600" spc="-10" dirty="0">
                <a:latin typeface="Times New Roman"/>
                <a:cs typeface="Times New Roman"/>
              </a:rPr>
              <a:t>difference </a:t>
            </a:r>
            <a:r>
              <a:rPr sz="2600" dirty="0">
                <a:latin typeface="Times New Roman"/>
                <a:cs typeface="Times New Roman"/>
              </a:rPr>
              <a:t>in </a:t>
            </a:r>
            <a:r>
              <a:rPr sz="2600" spc="-5" dirty="0">
                <a:latin typeface="Times New Roman"/>
                <a:cs typeface="Times New Roman"/>
              </a:rPr>
              <a:t>staging and </a:t>
            </a:r>
            <a:r>
              <a:rPr sz="2600" dirty="0">
                <a:latin typeface="Times New Roman"/>
                <a:cs typeface="Times New Roman"/>
              </a:rPr>
              <a:t>a higher </a:t>
            </a:r>
            <a:r>
              <a:rPr sz="2600" spc="-5" dirty="0">
                <a:latin typeface="Times New Roman"/>
                <a:cs typeface="Times New Roman"/>
              </a:rPr>
              <a:t>standard of  </a:t>
            </a:r>
            <a:r>
              <a:rPr sz="2600" spc="-70" dirty="0">
                <a:latin typeface="Times New Roman"/>
                <a:cs typeface="Times New Roman"/>
              </a:rPr>
              <a:t>surgery </a:t>
            </a:r>
            <a:r>
              <a:rPr sz="2600" spc="-5" dirty="0">
                <a:latin typeface="Times New Roman"/>
                <a:cs typeface="Times New Roman"/>
              </a:rPr>
              <a:t>in Japan </a:t>
            </a:r>
            <a:r>
              <a:rPr sz="2600" dirty="0">
                <a:latin typeface="Times New Roman"/>
                <a:cs typeface="Times New Roman"/>
              </a:rPr>
              <a:t>probably accounts for these</a:t>
            </a:r>
            <a:r>
              <a:rPr sz="2600" spc="-5" dirty="0">
                <a:latin typeface="Times New Roman"/>
                <a:cs typeface="Times New Roman"/>
              </a:rPr>
              <a:t> results.</a:t>
            </a:r>
            <a:endParaRPr sz="2600">
              <a:latin typeface="Times New Roman"/>
              <a:cs typeface="Times New Roman"/>
            </a:endParaRPr>
          </a:p>
        </p:txBody>
      </p:sp>
      <p:graphicFrame>
        <p:nvGraphicFramePr>
          <p:cNvPr id="4" name="object 4"/>
          <p:cNvGraphicFramePr>
            <a:graphicFrameLocks noGrp="1"/>
          </p:cNvGraphicFramePr>
          <p:nvPr>
            <p:extLst>
              <p:ext uri="{D42A27DB-BD31-4B8C-83A1-F6EECF244321}">
                <p14:modId xmlns:p14="http://schemas.microsoft.com/office/powerpoint/2010/main" val="314747905"/>
              </p:ext>
            </p:extLst>
          </p:nvPr>
        </p:nvGraphicFramePr>
        <p:xfrm>
          <a:off x="1060450" y="1517650"/>
          <a:ext cx="6283960" cy="2286000"/>
        </p:xfrm>
        <a:graphic>
          <a:graphicData uri="http://schemas.openxmlformats.org/drawingml/2006/table">
            <a:tbl>
              <a:tblPr firstRow="1" bandRow="1">
                <a:tableStyleId>{2D5ABB26-0587-4C30-8999-92F81FD0307C}</a:tableStyleId>
              </a:tblPr>
              <a:tblGrid>
                <a:gridCol w="2550160">
                  <a:extLst>
                    <a:ext uri="{9D8B030D-6E8A-4147-A177-3AD203B41FA5}">
                      <a16:colId xmlns:a16="http://schemas.microsoft.com/office/drawing/2014/main" val="20000"/>
                    </a:ext>
                  </a:extLst>
                </a:gridCol>
                <a:gridCol w="17018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762000">
                <a:tc>
                  <a:txBody>
                    <a:bodyPr/>
                    <a:lstStyle/>
                    <a:p>
                      <a:pPr>
                        <a:lnSpc>
                          <a:spcPct val="100000"/>
                        </a:lnSpc>
                      </a:pPr>
                      <a:endParaRPr sz="2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060"/>
                    </a:solidFill>
                  </a:tcPr>
                </a:tc>
                <a:tc>
                  <a:txBody>
                    <a:bodyPr/>
                    <a:lstStyle/>
                    <a:p>
                      <a:pPr marL="98425">
                        <a:lnSpc>
                          <a:spcPct val="100000"/>
                        </a:lnSpc>
                        <a:spcBef>
                          <a:spcPts val="240"/>
                        </a:spcBef>
                      </a:pPr>
                      <a:r>
                        <a:rPr sz="1800" b="1" spc="20" dirty="0">
                          <a:solidFill>
                            <a:srgbClr val="FFFFFF"/>
                          </a:solidFill>
                          <a:latin typeface="Times New Roman"/>
                          <a:cs typeface="Times New Roman"/>
                        </a:rPr>
                        <a:t>Japan</a:t>
                      </a:r>
                      <a:endParaRPr sz="1800">
                        <a:latin typeface="Times New Roman"/>
                        <a:cs typeface="Times New Roman"/>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060"/>
                    </a:solidFill>
                  </a:tcPr>
                </a:tc>
                <a:tc>
                  <a:txBody>
                    <a:bodyPr/>
                    <a:lstStyle/>
                    <a:p>
                      <a:pPr marL="98425">
                        <a:lnSpc>
                          <a:spcPct val="100000"/>
                        </a:lnSpc>
                        <a:spcBef>
                          <a:spcPts val="240"/>
                        </a:spcBef>
                      </a:pPr>
                      <a:r>
                        <a:rPr sz="1800" b="1" spc="55" dirty="0">
                          <a:solidFill>
                            <a:srgbClr val="FFFFFF"/>
                          </a:solidFill>
                          <a:latin typeface="Times New Roman"/>
                          <a:cs typeface="Times New Roman"/>
                        </a:rPr>
                        <a:t>West</a:t>
                      </a:r>
                      <a:endParaRPr sz="1800">
                        <a:latin typeface="Times New Roman"/>
                        <a:cs typeface="Times New Roman"/>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060"/>
                    </a:solidFill>
                  </a:tcPr>
                </a:tc>
                <a:extLst>
                  <a:ext uri="{0D108BD9-81ED-4DB2-BD59-A6C34878D82A}">
                    <a16:rowId xmlns:a16="http://schemas.microsoft.com/office/drawing/2014/main" val="10000"/>
                  </a:ext>
                </a:extLst>
              </a:tr>
              <a:tr h="762000">
                <a:tc>
                  <a:txBody>
                    <a:bodyPr/>
                    <a:lstStyle/>
                    <a:p>
                      <a:pPr marL="97790">
                        <a:lnSpc>
                          <a:spcPct val="100000"/>
                        </a:lnSpc>
                        <a:spcBef>
                          <a:spcPts val="245"/>
                        </a:spcBef>
                      </a:pPr>
                      <a:r>
                        <a:rPr sz="1800" spc="35" dirty="0">
                          <a:latin typeface="Times New Roman"/>
                          <a:cs typeface="Times New Roman"/>
                        </a:rPr>
                        <a:t>Curative</a:t>
                      </a:r>
                      <a:r>
                        <a:rPr sz="1800" spc="-75" dirty="0">
                          <a:latin typeface="Times New Roman"/>
                          <a:cs typeface="Times New Roman"/>
                        </a:rPr>
                        <a:t> </a:t>
                      </a:r>
                      <a:r>
                        <a:rPr sz="1800" spc="55" dirty="0">
                          <a:latin typeface="Times New Roman"/>
                          <a:cs typeface="Times New Roman"/>
                        </a:rPr>
                        <a:t>resection(%)</a:t>
                      </a:r>
                      <a:endParaRPr sz="1800" dirty="0">
                        <a:latin typeface="Times New Roman"/>
                        <a:cs typeface="Times New Roman"/>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2060"/>
                    </a:solidFill>
                  </a:tcPr>
                </a:tc>
                <a:tc>
                  <a:txBody>
                    <a:bodyPr/>
                    <a:lstStyle/>
                    <a:p>
                      <a:pPr marL="98425">
                        <a:lnSpc>
                          <a:spcPct val="100000"/>
                        </a:lnSpc>
                        <a:spcBef>
                          <a:spcPts val="245"/>
                        </a:spcBef>
                      </a:pPr>
                      <a:r>
                        <a:rPr sz="1800" spc="-40" dirty="0">
                          <a:latin typeface="Times New Roman"/>
                          <a:cs typeface="Times New Roman"/>
                        </a:rPr>
                        <a:t>75%</a:t>
                      </a:r>
                      <a:endParaRPr sz="1800">
                        <a:latin typeface="Times New Roman"/>
                        <a:cs typeface="Times New Roman"/>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2060"/>
                    </a:solidFill>
                  </a:tcPr>
                </a:tc>
                <a:tc>
                  <a:txBody>
                    <a:bodyPr/>
                    <a:lstStyle/>
                    <a:p>
                      <a:pPr marL="98425">
                        <a:lnSpc>
                          <a:spcPct val="100000"/>
                        </a:lnSpc>
                        <a:spcBef>
                          <a:spcPts val="245"/>
                        </a:spcBef>
                      </a:pPr>
                      <a:r>
                        <a:rPr sz="1800" spc="-40" dirty="0">
                          <a:latin typeface="Times New Roman"/>
                          <a:cs typeface="Times New Roman"/>
                        </a:rPr>
                        <a:t>25% </a:t>
                      </a:r>
                      <a:r>
                        <a:rPr sz="1800" spc="45" dirty="0">
                          <a:latin typeface="Times New Roman"/>
                          <a:cs typeface="Times New Roman"/>
                        </a:rPr>
                        <a:t>-</a:t>
                      </a:r>
                      <a:r>
                        <a:rPr sz="1800" spc="10" dirty="0">
                          <a:latin typeface="Times New Roman"/>
                          <a:cs typeface="Times New Roman"/>
                        </a:rPr>
                        <a:t> </a:t>
                      </a:r>
                      <a:r>
                        <a:rPr sz="1800" dirty="0">
                          <a:latin typeface="Times New Roman"/>
                          <a:cs typeface="Times New Roman"/>
                        </a:rPr>
                        <a:t>50%</a:t>
                      </a:r>
                      <a:endParaRPr sz="1800">
                        <a:latin typeface="Times New Roman"/>
                        <a:cs typeface="Times New Roman"/>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2060"/>
                    </a:solidFill>
                  </a:tcPr>
                </a:tc>
                <a:extLst>
                  <a:ext uri="{0D108BD9-81ED-4DB2-BD59-A6C34878D82A}">
                    <a16:rowId xmlns:a16="http://schemas.microsoft.com/office/drawing/2014/main" val="10001"/>
                  </a:ext>
                </a:extLst>
              </a:tr>
              <a:tr h="762000">
                <a:tc>
                  <a:txBody>
                    <a:bodyPr/>
                    <a:lstStyle/>
                    <a:p>
                      <a:pPr marL="97790" marR="777240">
                        <a:lnSpc>
                          <a:spcPct val="100000"/>
                        </a:lnSpc>
                        <a:spcBef>
                          <a:spcPts val="245"/>
                        </a:spcBef>
                      </a:pPr>
                      <a:r>
                        <a:rPr sz="1800" spc="-20" dirty="0">
                          <a:latin typeface="Times New Roman"/>
                          <a:cs typeface="Times New Roman"/>
                        </a:rPr>
                        <a:t>Five </a:t>
                      </a:r>
                      <a:r>
                        <a:rPr sz="1800" spc="30" dirty="0">
                          <a:latin typeface="Times New Roman"/>
                          <a:cs typeface="Times New Roman"/>
                        </a:rPr>
                        <a:t>year</a:t>
                      </a:r>
                      <a:r>
                        <a:rPr sz="1800" spc="-250" dirty="0">
                          <a:latin typeface="Times New Roman"/>
                          <a:cs typeface="Times New Roman"/>
                        </a:rPr>
                        <a:t> </a:t>
                      </a:r>
                      <a:r>
                        <a:rPr sz="1800" spc="30" dirty="0">
                          <a:latin typeface="Times New Roman"/>
                          <a:cs typeface="Times New Roman"/>
                        </a:rPr>
                        <a:t>survival  </a:t>
                      </a:r>
                      <a:r>
                        <a:rPr sz="1800" spc="55" dirty="0">
                          <a:latin typeface="Times New Roman"/>
                          <a:cs typeface="Times New Roman"/>
                        </a:rPr>
                        <a:t>rate(%)</a:t>
                      </a:r>
                      <a:endParaRPr sz="1800">
                        <a:latin typeface="Times New Roman"/>
                        <a:cs typeface="Times New Roman"/>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2060"/>
                    </a:solidFill>
                  </a:tcPr>
                </a:tc>
                <a:tc>
                  <a:txBody>
                    <a:bodyPr/>
                    <a:lstStyle/>
                    <a:p>
                      <a:pPr marL="98425">
                        <a:lnSpc>
                          <a:spcPct val="100000"/>
                        </a:lnSpc>
                        <a:spcBef>
                          <a:spcPts val="245"/>
                        </a:spcBef>
                      </a:pPr>
                      <a:r>
                        <a:rPr sz="1800" dirty="0">
                          <a:latin typeface="Times New Roman"/>
                          <a:cs typeface="Times New Roman"/>
                        </a:rPr>
                        <a:t>50% </a:t>
                      </a:r>
                      <a:r>
                        <a:rPr sz="1800" spc="45" dirty="0">
                          <a:latin typeface="Times New Roman"/>
                          <a:cs typeface="Times New Roman"/>
                        </a:rPr>
                        <a:t>-</a:t>
                      </a:r>
                      <a:r>
                        <a:rPr sz="1800" spc="-35" dirty="0">
                          <a:latin typeface="Times New Roman"/>
                          <a:cs typeface="Times New Roman"/>
                        </a:rPr>
                        <a:t> </a:t>
                      </a:r>
                      <a:r>
                        <a:rPr sz="1800" dirty="0">
                          <a:latin typeface="Times New Roman"/>
                          <a:cs typeface="Times New Roman"/>
                        </a:rPr>
                        <a:t>70%</a:t>
                      </a:r>
                      <a:endParaRPr sz="1800">
                        <a:latin typeface="Times New Roman"/>
                        <a:cs typeface="Times New Roman"/>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2060"/>
                    </a:solidFill>
                  </a:tcPr>
                </a:tc>
                <a:tc>
                  <a:txBody>
                    <a:bodyPr/>
                    <a:lstStyle/>
                    <a:p>
                      <a:pPr marL="98425">
                        <a:lnSpc>
                          <a:spcPct val="100000"/>
                        </a:lnSpc>
                        <a:spcBef>
                          <a:spcPts val="245"/>
                        </a:spcBef>
                      </a:pPr>
                      <a:r>
                        <a:rPr sz="1800" spc="-40" dirty="0">
                          <a:latin typeface="Times New Roman"/>
                          <a:cs typeface="Times New Roman"/>
                        </a:rPr>
                        <a:t>25% </a:t>
                      </a:r>
                      <a:r>
                        <a:rPr sz="1800" spc="45" dirty="0">
                          <a:latin typeface="Times New Roman"/>
                          <a:cs typeface="Times New Roman"/>
                        </a:rPr>
                        <a:t>-</a:t>
                      </a:r>
                      <a:r>
                        <a:rPr sz="1800" spc="10" dirty="0">
                          <a:latin typeface="Times New Roman"/>
                          <a:cs typeface="Times New Roman"/>
                        </a:rPr>
                        <a:t> </a:t>
                      </a:r>
                      <a:r>
                        <a:rPr sz="1800" spc="-15" dirty="0">
                          <a:latin typeface="Times New Roman"/>
                          <a:cs typeface="Times New Roman"/>
                        </a:rPr>
                        <a:t>30%</a:t>
                      </a:r>
                      <a:endParaRPr sz="1800" dirty="0">
                        <a:latin typeface="Times New Roman"/>
                        <a:cs typeface="Times New Roman"/>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2060"/>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6519545" cy="422275"/>
          </a:xfrm>
          <a:prstGeom prst="rect">
            <a:avLst/>
          </a:prstGeom>
        </p:spPr>
        <p:txBody>
          <a:bodyPr vert="horz" wrap="square" lIns="0" tIns="13335" rIns="0" bIns="0" rtlCol="0">
            <a:spAutoFit/>
          </a:bodyPr>
          <a:lstStyle/>
          <a:p>
            <a:pPr marL="292735" indent="-280035">
              <a:lnSpc>
                <a:spcPct val="100000"/>
              </a:lnSpc>
              <a:spcBef>
                <a:spcPts val="105"/>
              </a:spcBef>
              <a:buClr>
                <a:srgbClr val="0AD0D9"/>
              </a:buClr>
              <a:buSzPct val="90384"/>
              <a:buFont typeface="Wingdings"/>
              <a:buChar char=""/>
              <a:tabLst>
                <a:tab pos="293370" algn="l"/>
              </a:tabLst>
            </a:pPr>
            <a:r>
              <a:rPr sz="2600" dirty="0">
                <a:latin typeface="Times New Roman"/>
                <a:cs typeface="Times New Roman"/>
              </a:rPr>
              <a:t>Pattern of </a:t>
            </a:r>
            <a:r>
              <a:rPr sz="2600" spc="-5" dirty="0">
                <a:latin typeface="Times New Roman"/>
                <a:cs typeface="Times New Roman"/>
              </a:rPr>
              <a:t>relapse </a:t>
            </a:r>
            <a:r>
              <a:rPr sz="2600" dirty="0">
                <a:latin typeface="Times New Roman"/>
                <a:cs typeface="Times New Roman"/>
              </a:rPr>
              <a:t>following </a:t>
            </a:r>
            <a:r>
              <a:rPr sz="2600" spc="-5" dirty="0">
                <a:latin typeface="Times New Roman"/>
                <a:cs typeface="Times New Roman"/>
              </a:rPr>
              <a:t>surgical</a:t>
            </a:r>
            <a:r>
              <a:rPr sz="2600" spc="-105" dirty="0">
                <a:latin typeface="Times New Roman"/>
                <a:cs typeface="Times New Roman"/>
              </a:rPr>
              <a:t> </a:t>
            </a:r>
            <a:r>
              <a:rPr sz="2600" spc="-5" dirty="0">
                <a:latin typeface="Times New Roman"/>
                <a:cs typeface="Times New Roman"/>
              </a:rPr>
              <a:t>treatment:</a:t>
            </a:r>
            <a:endParaRPr sz="2600">
              <a:latin typeface="Times New Roman"/>
              <a:cs typeface="Times New Roman"/>
            </a:endParaRPr>
          </a:p>
        </p:txBody>
      </p:sp>
      <p:sp>
        <p:nvSpPr>
          <p:cNvPr id="4" name="object 4"/>
          <p:cNvSpPr txBox="1"/>
          <p:nvPr/>
        </p:nvSpPr>
        <p:spPr>
          <a:xfrm>
            <a:off x="535940" y="2432431"/>
            <a:ext cx="6943725" cy="422275"/>
          </a:xfrm>
          <a:prstGeom prst="rect">
            <a:avLst/>
          </a:prstGeom>
        </p:spPr>
        <p:txBody>
          <a:bodyPr vert="horz" wrap="square" lIns="0" tIns="13335" rIns="0" bIns="0" rtlCol="0">
            <a:spAutoFit/>
          </a:bodyPr>
          <a:lstStyle/>
          <a:p>
            <a:pPr marL="12700">
              <a:lnSpc>
                <a:spcPct val="100000"/>
              </a:lnSpc>
              <a:spcBef>
                <a:spcPts val="105"/>
              </a:spcBef>
              <a:tabLst>
                <a:tab pos="1030605" algn="l"/>
                <a:tab pos="1902460" algn="l"/>
                <a:tab pos="3288029" algn="l"/>
                <a:tab pos="3975100" algn="l"/>
                <a:tab pos="4481195" algn="l"/>
                <a:tab pos="5645785" algn="l"/>
              </a:tabLst>
            </a:pPr>
            <a:r>
              <a:rPr sz="2450" spc="-625" dirty="0">
                <a:solidFill>
                  <a:srgbClr val="0AD0D9"/>
                </a:solidFill>
                <a:latin typeface="Arial"/>
                <a:cs typeface="Arial"/>
              </a:rPr>
              <a:t></a:t>
            </a:r>
            <a:r>
              <a:rPr sz="2450" spc="105" dirty="0">
                <a:solidFill>
                  <a:srgbClr val="0AD0D9"/>
                </a:solidFill>
                <a:latin typeface="Arial"/>
                <a:cs typeface="Arial"/>
              </a:rPr>
              <a:t> </a:t>
            </a:r>
            <a:r>
              <a:rPr sz="2600" dirty="0">
                <a:latin typeface="Times New Roman"/>
                <a:cs typeface="Times New Roman"/>
              </a:rPr>
              <a:t>The	</a:t>
            </a:r>
            <a:r>
              <a:rPr sz="2600" spc="-15" dirty="0">
                <a:latin typeface="Times New Roman"/>
                <a:cs typeface="Times New Roman"/>
              </a:rPr>
              <a:t>m</a:t>
            </a:r>
            <a:r>
              <a:rPr sz="2600" dirty="0">
                <a:latin typeface="Times New Roman"/>
                <a:cs typeface="Times New Roman"/>
              </a:rPr>
              <a:t>ost	co</a:t>
            </a:r>
            <a:r>
              <a:rPr sz="2600" spc="-10" dirty="0">
                <a:latin typeface="Times New Roman"/>
                <a:cs typeface="Times New Roman"/>
              </a:rPr>
              <a:t>m</a:t>
            </a:r>
            <a:r>
              <a:rPr sz="2600" spc="-15" dirty="0">
                <a:latin typeface="Times New Roman"/>
                <a:cs typeface="Times New Roman"/>
              </a:rPr>
              <a:t>m</a:t>
            </a:r>
            <a:r>
              <a:rPr sz="2600" dirty="0">
                <a:latin typeface="Times New Roman"/>
                <a:cs typeface="Times New Roman"/>
              </a:rPr>
              <a:t>on	s</a:t>
            </a:r>
            <a:r>
              <a:rPr sz="2600" spc="-10" dirty="0">
                <a:latin typeface="Times New Roman"/>
                <a:cs typeface="Times New Roman"/>
              </a:rPr>
              <a:t>i</a:t>
            </a:r>
            <a:r>
              <a:rPr sz="2600" dirty="0">
                <a:latin typeface="Times New Roman"/>
                <a:cs typeface="Times New Roman"/>
              </a:rPr>
              <a:t>te	</a:t>
            </a:r>
            <a:r>
              <a:rPr sz="2600" spc="5" dirty="0">
                <a:latin typeface="Times New Roman"/>
                <a:cs typeface="Times New Roman"/>
              </a:rPr>
              <a:t>o</a:t>
            </a:r>
            <a:r>
              <a:rPr sz="2600" dirty="0">
                <a:latin typeface="Times New Roman"/>
                <a:cs typeface="Times New Roman"/>
              </a:rPr>
              <a:t>f	re</a:t>
            </a:r>
            <a:r>
              <a:rPr sz="2600" spc="-15" dirty="0">
                <a:latin typeface="Times New Roman"/>
                <a:cs typeface="Times New Roman"/>
              </a:rPr>
              <a:t>l</a:t>
            </a:r>
            <a:r>
              <a:rPr sz="2600" dirty="0">
                <a:latin typeface="Times New Roman"/>
                <a:cs typeface="Times New Roman"/>
              </a:rPr>
              <a:t>apse	follow</a:t>
            </a:r>
            <a:r>
              <a:rPr sz="2600" spc="-15" dirty="0">
                <a:latin typeface="Times New Roman"/>
                <a:cs typeface="Times New Roman"/>
              </a:rPr>
              <a:t>i</a:t>
            </a:r>
            <a:r>
              <a:rPr sz="2600" dirty="0">
                <a:latin typeface="Times New Roman"/>
                <a:cs typeface="Times New Roman"/>
              </a:rPr>
              <a:t>ng</a:t>
            </a:r>
            <a:endParaRPr sz="2600">
              <a:latin typeface="Times New Roman"/>
              <a:cs typeface="Times New Roman"/>
            </a:endParaRPr>
          </a:p>
        </p:txBody>
      </p:sp>
      <p:sp>
        <p:nvSpPr>
          <p:cNvPr id="5" name="object 5"/>
          <p:cNvSpPr txBox="1"/>
          <p:nvPr/>
        </p:nvSpPr>
        <p:spPr>
          <a:xfrm>
            <a:off x="7686293" y="2432431"/>
            <a:ext cx="921385" cy="422275"/>
          </a:xfrm>
          <a:prstGeom prst="rect">
            <a:avLst/>
          </a:prstGeom>
        </p:spPr>
        <p:txBody>
          <a:bodyPr vert="horz" wrap="square" lIns="0" tIns="13335" rIns="0" bIns="0" rtlCol="0">
            <a:spAutoFit/>
          </a:bodyPr>
          <a:lstStyle/>
          <a:p>
            <a:pPr marL="12700">
              <a:lnSpc>
                <a:spcPct val="100000"/>
              </a:lnSpc>
              <a:spcBef>
                <a:spcPts val="105"/>
              </a:spcBef>
            </a:pPr>
            <a:r>
              <a:rPr sz="2600" spc="-20" dirty="0">
                <a:latin typeface="Times New Roman"/>
                <a:cs typeface="Times New Roman"/>
              </a:rPr>
              <a:t>r</a:t>
            </a:r>
            <a:r>
              <a:rPr sz="2600" dirty="0">
                <a:latin typeface="Times New Roman"/>
                <a:cs typeface="Times New Roman"/>
              </a:rPr>
              <a:t>a</a:t>
            </a:r>
            <a:r>
              <a:rPr sz="2600" spc="-15" dirty="0">
                <a:latin typeface="Times New Roman"/>
                <a:cs typeface="Times New Roman"/>
              </a:rPr>
              <a:t>d</a:t>
            </a:r>
            <a:r>
              <a:rPr sz="2600" dirty="0">
                <a:latin typeface="Times New Roman"/>
                <a:cs typeface="Times New Roman"/>
              </a:rPr>
              <a:t>i</a:t>
            </a:r>
            <a:r>
              <a:rPr sz="2600" spc="-10" dirty="0">
                <a:latin typeface="Times New Roman"/>
                <a:cs typeface="Times New Roman"/>
              </a:rPr>
              <a:t>c</a:t>
            </a:r>
            <a:r>
              <a:rPr sz="2600" dirty="0">
                <a:latin typeface="Times New Roman"/>
                <a:cs typeface="Times New Roman"/>
              </a:rPr>
              <a:t>al</a:t>
            </a:r>
            <a:endParaRPr sz="2600">
              <a:latin typeface="Times New Roman"/>
              <a:cs typeface="Times New Roman"/>
            </a:endParaRPr>
          </a:p>
        </p:txBody>
      </p:sp>
      <p:sp>
        <p:nvSpPr>
          <p:cNvPr id="6" name="object 6"/>
          <p:cNvSpPr txBox="1"/>
          <p:nvPr/>
        </p:nvSpPr>
        <p:spPr>
          <a:xfrm>
            <a:off x="535940" y="2828670"/>
            <a:ext cx="8074659" cy="2562225"/>
          </a:xfrm>
          <a:prstGeom prst="rect">
            <a:avLst/>
          </a:prstGeom>
        </p:spPr>
        <p:txBody>
          <a:bodyPr vert="horz" wrap="square" lIns="0" tIns="13335" rIns="0" bIns="0" rtlCol="0">
            <a:spAutoFit/>
          </a:bodyPr>
          <a:lstStyle/>
          <a:p>
            <a:pPr marL="286385" marR="7620">
              <a:lnSpc>
                <a:spcPct val="100000"/>
              </a:lnSpc>
              <a:spcBef>
                <a:spcPts val="105"/>
              </a:spcBef>
              <a:tabLst>
                <a:tab pos="2176780" algn="l"/>
                <a:tab pos="2672080" algn="l"/>
                <a:tab pos="3352165" algn="l"/>
                <a:tab pos="4508500" algn="l"/>
                <a:tab pos="5344160" algn="l"/>
                <a:tab pos="6095365" algn="l"/>
                <a:tab pos="6628765" algn="l"/>
              </a:tabLst>
            </a:pPr>
            <a:r>
              <a:rPr sz="2600" dirty="0">
                <a:latin typeface="Times New Roman"/>
                <a:cs typeface="Times New Roman"/>
              </a:rPr>
              <a:t>gast</a:t>
            </a:r>
            <a:r>
              <a:rPr sz="2600" spc="-15" dirty="0">
                <a:latin typeface="Times New Roman"/>
                <a:cs typeface="Times New Roman"/>
              </a:rPr>
              <a:t>r</a:t>
            </a:r>
            <a:r>
              <a:rPr sz="2600" dirty="0">
                <a:latin typeface="Times New Roman"/>
                <a:cs typeface="Times New Roman"/>
              </a:rPr>
              <a:t>e</a:t>
            </a:r>
            <a:r>
              <a:rPr sz="2600" spc="-10" dirty="0">
                <a:latin typeface="Times New Roman"/>
                <a:cs typeface="Times New Roman"/>
              </a:rPr>
              <a:t>c</a:t>
            </a:r>
            <a:r>
              <a:rPr sz="2600" dirty="0">
                <a:latin typeface="Times New Roman"/>
                <a:cs typeface="Times New Roman"/>
              </a:rPr>
              <a:t>to</a:t>
            </a:r>
            <a:r>
              <a:rPr sz="2600" spc="-10" dirty="0">
                <a:latin typeface="Times New Roman"/>
                <a:cs typeface="Times New Roman"/>
              </a:rPr>
              <a:t>m</a:t>
            </a:r>
            <a:r>
              <a:rPr sz="2600" dirty="0">
                <a:latin typeface="Times New Roman"/>
                <a:cs typeface="Times New Roman"/>
              </a:rPr>
              <a:t>y	</a:t>
            </a:r>
            <a:r>
              <a:rPr sz="2600" spc="-5" dirty="0">
                <a:latin typeface="Times New Roman"/>
                <a:cs typeface="Times New Roman"/>
              </a:rPr>
              <a:t>i</a:t>
            </a:r>
            <a:r>
              <a:rPr sz="2600" dirty="0">
                <a:latin typeface="Times New Roman"/>
                <a:cs typeface="Times New Roman"/>
              </a:rPr>
              <a:t>s	the	gast</a:t>
            </a:r>
            <a:r>
              <a:rPr sz="2600" spc="-15" dirty="0">
                <a:latin typeface="Times New Roman"/>
                <a:cs typeface="Times New Roman"/>
              </a:rPr>
              <a:t>r</a:t>
            </a:r>
            <a:r>
              <a:rPr sz="2600" dirty="0">
                <a:latin typeface="Times New Roman"/>
                <a:cs typeface="Times New Roman"/>
              </a:rPr>
              <a:t>ic	b</a:t>
            </a:r>
            <a:r>
              <a:rPr sz="2600" spc="-15" dirty="0">
                <a:latin typeface="Times New Roman"/>
                <a:cs typeface="Times New Roman"/>
              </a:rPr>
              <a:t>e</a:t>
            </a:r>
            <a:r>
              <a:rPr sz="2600" dirty="0">
                <a:latin typeface="Times New Roman"/>
                <a:cs typeface="Times New Roman"/>
              </a:rPr>
              <a:t>d,	due	</a:t>
            </a:r>
            <a:r>
              <a:rPr sz="2600" spc="-5" dirty="0">
                <a:latin typeface="Times New Roman"/>
                <a:cs typeface="Times New Roman"/>
              </a:rPr>
              <a:t>t</a:t>
            </a:r>
            <a:r>
              <a:rPr sz="2600" dirty="0">
                <a:latin typeface="Times New Roman"/>
                <a:cs typeface="Times New Roman"/>
              </a:rPr>
              <a:t>o	inad</a:t>
            </a:r>
            <a:r>
              <a:rPr sz="2600" spc="-15" dirty="0">
                <a:latin typeface="Times New Roman"/>
                <a:cs typeface="Times New Roman"/>
              </a:rPr>
              <a:t>e</a:t>
            </a:r>
            <a:r>
              <a:rPr sz="2600" dirty="0">
                <a:latin typeface="Times New Roman"/>
                <a:cs typeface="Times New Roman"/>
              </a:rPr>
              <a:t>qua</a:t>
            </a:r>
            <a:r>
              <a:rPr sz="2600" spc="-10" dirty="0">
                <a:latin typeface="Times New Roman"/>
                <a:cs typeface="Times New Roman"/>
              </a:rPr>
              <a:t>t</a:t>
            </a:r>
            <a:r>
              <a:rPr sz="2600" dirty="0">
                <a:latin typeface="Times New Roman"/>
                <a:cs typeface="Times New Roman"/>
              </a:rPr>
              <a:t>e  extirpation of the </a:t>
            </a:r>
            <a:r>
              <a:rPr sz="2600" spc="-5" dirty="0">
                <a:latin typeface="Times New Roman"/>
                <a:cs typeface="Times New Roman"/>
              </a:rPr>
              <a:t>primary</a:t>
            </a:r>
            <a:r>
              <a:rPr sz="2600" spc="-65" dirty="0">
                <a:latin typeface="Times New Roman"/>
                <a:cs typeface="Times New Roman"/>
              </a:rPr>
              <a:t> </a:t>
            </a:r>
            <a:r>
              <a:rPr sz="2600" spc="-25" dirty="0">
                <a:latin typeface="Times New Roman"/>
                <a:cs typeface="Times New Roman"/>
              </a:rPr>
              <a:t>tumor.</a:t>
            </a:r>
            <a:endParaRPr sz="2600">
              <a:latin typeface="Times New Roman"/>
              <a:cs typeface="Times New Roman"/>
            </a:endParaRPr>
          </a:p>
          <a:p>
            <a:pPr marL="287020" marR="8255" indent="-274320">
              <a:lnSpc>
                <a:spcPct val="100000"/>
              </a:lnSpc>
              <a:spcBef>
                <a:spcPts val="625"/>
              </a:spcBef>
              <a:buClr>
                <a:srgbClr val="0AD0D9"/>
              </a:buClr>
              <a:buSzPct val="94230"/>
              <a:buFont typeface="Arial"/>
              <a:buChar char=""/>
              <a:tabLst>
                <a:tab pos="287020" algn="l"/>
                <a:tab pos="2039620" algn="l"/>
                <a:tab pos="2964815" algn="l"/>
                <a:tab pos="4649470" algn="l"/>
                <a:tab pos="5720715" algn="l"/>
                <a:tab pos="6645909" algn="l"/>
              </a:tabLst>
            </a:pPr>
            <a:r>
              <a:rPr sz="2600" spc="-105" dirty="0">
                <a:latin typeface="Times New Roman"/>
                <a:cs typeface="Times New Roman"/>
              </a:rPr>
              <a:t>W</a:t>
            </a:r>
            <a:r>
              <a:rPr sz="2600" dirty="0">
                <a:latin typeface="Times New Roman"/>
                <a:cs typeface="Times New Roman"/>
              </a:rPr>
              <a:t>ide</a:t>
            </a:r>
            <a:r>
              <a:rPr sz="2600" spc="-15" dirty="0">
                <a:latin typeface="Times New Roman"/>
                <a:cs typeface="Times New Roman"/>
              </a:rPr>
              <a:t>s</a:t>
            </a:r>
            <a:r>
              <a:rPr sz="2600" dirty="0">
                <a:latin typeface="Times New Roman"/>
                <a:cs typeface="Times New Roman"/>
              </a:rPr>
              <a:t>p</a:t>
            </a:r>
            <a:r>
              <a:rPr sz="2600" spc="-15" dirty="0">
                <a:latin typeface="Times New Roman"/>
                <a:cs typeface="Times New Roman"/>
              </a:rPr>
              <a:t>r</a:t>
            </a:r>
            <a:r>
              <a:rPr sz="2600" dirty="0">
                <a:latin typeface="Times New Roman"/>
                <a:cs typeface="Times New Roman"/>
              </a:rPr>
              <a:t>e</a:t>
            </a:r>
            <a:r>
              <a:rPr sz="2600" spc="-25" dirty="0">
                <a:latin typeface="Times New Roman"/>
                <a:cs typeface="Times New Roman"/>
              </a:rPr>
              <a:t>a</a:t>
            </a:r>
            <a:r>
              <a:rPr sz="2600" dirty="0">
                <a:latin typeface="Times New Roman"/>
                <a:cs typeface="Times New Roman"/>
              </a:rPr>
              <a:t>d	nodal	</a:t>
            </a:r>
            <a:r>
              <a:rPr sz="2600" spc="-10" dirty="0">
                <a:latin typeface="Times New Roman"/>
                <a:cs typeface="Times New Roman"/>
              </a:rPr>
              <a:t>m</a:t>
            </a:r>
            <a:r>
              <a:rPr sz="2600" dirty="0">
                <a:latin typeface="Times New Roman"/>
                <a:cs typeface="Times New Roman"/>
              </a:rPr>
              <a:t>e</a:t>
            </a:r>
            <a:r>
              <a:rPr sz="2600" spc="-15" dirty="0">
                <a:latin typeface="Times New Roman"/>
                <a:cs typeface="Times New Roman"/>
              </a:rPr>
              <a:t>t</a:t>
            </a:r>
            <a:r>
              <a:rPr sz="2600" dirty="0">
                <a:latin typeface="Times New Roman"/>
                <a:cs typeface="Times New Roman"/>
              </a:rPr>
              <a:t>a</a:t>
            </a:r>
            <a:r>
              <a:rPr sz="2600" spc="-15" dirty="0">
                <a:latin typeface="Times New Roman"/>
                <a:cs typeface="Times New Roman"/>
              </a:rPr>
              <a:t>s</a:t>
            </a:r>
            <a:r>
              <a:rPr sz="2600" dirty="0">
                <a:latin typeface="Times New Roman"/>
                <a:cs typeface="Times New Roman"/>
              </a:rPr>
              <a:t>t</a:t>
            </a:r>
            <a:r>
              <a:rPr sz="2600" spc="-15" dirty="0">
                <a:latin typeface="Times New Roman"/>
                <a:cs typeface="Times New Roman"/>
              </a:rPr>
              <a:t>a</a:t>
            </a:r>
            <a:r>
              <a:rPr sz="2600" dirty="0">
                <a:latin typeface="Times New Roman"/>
                <a:cs typeface="Times New Roman"/>
              </a:rPr>
              <a:t>s</a:t>
            </a:r>
            <a:r>
              <a:rPr sz="2600" spc="-15" dirty="0">
                <a:latin typeface="Times New Roman"/>
                <a:cs typeface="Times New Roman"/>
              </a:rPr>
              <a:t>e</a:t>
            </a:r>
            <a:r>
              <a:rPr sz="2600" dirty="0">
                <a:latin typeface="Times New Roman"/>
                <a:cs typeface="Times New Roman"/>
              </a:rPr>
              <a:t>s,	dis</a:t>
            </a:r>
            <a:r>
              <a:rPr sz="2600" spc="-15" dirty="0">
                <a:latin typeface="Times New Roman"/>
                <a:cs typeface="Times New Roman"/>
              </a:rPr>
              <a:t>t</a:t>
            </a:r>
            <a:r>
              <a:rPr sz="2600" dirty="0">
                <a:latin typeface="Times New Roman"/>
                <a:cs typeface="Times New Roman"/>
              </a:rPr>
              <a:t>ant	nodal	</a:t>
            </a:r>
            <a:r>
              <a:rPr sz="2600" spc="-10" dirty="0">
                <a:latin typeface="Times New Roman"/>
                <a:cs typeface="Times New Roman"/>
              </a:rPr>
              <a:t>m</a:t>
            </a:r>
            <a:r>
              <a:rPr sz="2600" dirty="0">
                <a:latin typeface="Times New Roman"/>
                <a:cs typeface="Times New Roman"/>
              </a:rPr>
              <a:t>e</a:t>
            </a:r>
            <a:r>
              <a:rPr sz="2600" spc="-15" dirty="0">
                <a:latin typeface="Times New Roman"/>
                <a:cs typeface="Times New Roman"/>
              </a:rPr>
              <a:t>t</a:t>
            </a:r>
            <a:r>
              <a:rPr sz="2600" dirty="0">
                <a:latin typeface="Times New Roman"/>
                <a:cs typeface="Times New Roman"/>
              </a:rPr>
              <a:t>as</a:t>
            </a:r>
            <a:r>
              <a:rPr sz="2600" spc="5" dirty="0">
                <a:latin typeface="Times New Roman"/>
                <a:cs typeface="Times New Roman"/>
              </a:rPr>
              <a:t>t</a:t>
            </a:r>
            <a:r>
              <a:rPr sz="2600" dirty="0">
                <a:latin typeface="Times New Roman"/>
                <a:cs typeface="Times New Roman"/>
              </a:rPr>
              <a:t>a</a:t>
            </a:r>
            <a:r>
              <a:rPr sz="2600" spc="-15" dirty="0">
                <a:latin typeface="Times New Roman"/>
                <a:cs typeface="Times New Roman"/>
              </a:rPr>
              <a:t>s</a:t>
            </a:r>
            <a:r>
              <a:rPr sz="2600" dirty="0">
                <a:latin typeface="Times New Roman"/>
                <a:cs typeface="Times New Roman"/>
              </a:rPr>
              <a:t>es  and </a:t>
            </a:r>
            <a:r>
              <a:rPr sz="2600" spc="-5" dirty="0">
                <a:latin typeface="Times New Roman"/>
                <a:cs typeface="Times New Roman"/>
              </a:rPr>
              <a:t>liver metastases </a:t>
            </a:r>
            <a:r>
              <a:rPr sz="2600" dirty="0">
                <a:latin typeface="Times New Roman"/>
                <a:cs typeface="Times New Roman"/>
              </a:rPr>
              <a:t>are </a:t>
            </a:r>
            <a:r>
              <a:rPr sz="2600" spc="-5" dirty="0">
                <a:latin typeface="Times New Roman"/>
                <a:cs typeface="Times New Roman"/>
              </a:rPr>
              <a:t>all</a:t>
            </a:r>
            <a:r>
              <a:rPr sz="2600" spc="-25" dirty="0">
                <a:latin typeface="Times New Roman"/>
                <a:cs typeface="Times New Roman"/>
              </a:rPr>
              <a:t> </a:t>
            </a:r>
            <a:r>
              <a:rPr sz="2600" dirty="0">
                <a:latin typeface="Times New Roman"/>
                <a:cs typeface="Times New Roman"/>
              </a:rPr>
              <a:t>common.</a:t>
            </a:r>
            <a:endParaRPr sz="2600">
              <a:latin typeface="Times New Roman"/>
              <a:cs typeface="Times New Roman"/>
            </a:endParaRPr>
          </a:p>
          <a:p>
            <a:pPr marL="287020" marR="5080" indent="-274320">
              <a:lnSpc>
                <a:spcPct val="100000"/>
              </a:lnSpc>
              <a:spcBef>
                <a:spcPts val="625"/>
              </a:spcBef>
              <a:buClr>
                <a:srgbClr val="0AD0D9"/>
              </a:buClr>
              <a:buSzPct val="94230"/>
              <a:buFont typeface="Arial"/>
              <a:buChar char=""/>
              <a:tabLst>
                <a:tab pos="287020" algn="l"/>
                <a:tab pos="2360930" algn="l"/>
                <a:tab pos="2783840" algn="l"/>
                <a:tab pos="3350260" algn="l"/>
                <a:tab pos="4103370" algn="l"/>
                <a:tab pos="4743450" algn="l"/>
                <a:tab pos="5679440" algn="l"/>
                <a:tab pos="6430645" algn="l"/>
                <a:tab pos="7456805" algn="l"/>
              </a:tabLst>
            </a:pPr>
            <a:r>
              <a:rPr sz="2600" dirty="0">
                <a:latin typeface="Times New Roman"/>
                <a:cs typeface="Times New Roman"/>
              </a:rPr>
              <a:t>Dis</a:t>
            </a:r>
            <a:r>
              <a:rPr sz="2600" spc="-15" dirty="0">
                <a:latin typeface="Times New Roman"/>
                <a:cs typeface="Times New Roman"/>
              </a:rPr>
              <a:t>s</a:t>
            </a:r>
            <a:r>
              <a:rPr sz="2600" dirty="0">
                <a:latin typeface="Times New Roman"/>
                <a:cs typeface="Times New Roman"/>
              </a:rPr>
              <a:t>e</a:t>
            </a:r>
            <a:r>
              <a:rPr sz="2600" spc="-15" dirty="0">
                <a:latin typeface="Times New Roman"/>
                <a:cs typeface="Times New Roman"/>
              </a:rPr>
              <a:t>m</a:t>
            </a:r>
            <a:r>
              <a:rPr sz="2600" dirty="0">
                <a:latin typeface="Times New Roman"/>
                <a:cs typeface="Times New Roman"/>
              </a:rPr>
              <a:t>inati</a:t>
            </a:r>
            <a:r>
              <a:rPr sz="2600" spc="5" dirty="0">
                <a:latin typeface="Times New Roman"/>
                <a:cs typeface="Times New Roman"/>
              </a:rPr>
              <a:t>o</a:t>
            </a:r>
            <a:r>
              <a:rPr sz="2600" dirty="0">
                <a:latin typeface="Times New Roman"/>
                <a:cs typeface="Times New Roman"/>
              </a:rPr>
              <a:t>n	</a:t>
            </a:r>
            <a:r>
              <a:rPr sz="2600" spc="-5" dirty="0">
                <a:latin typeface="Times New Roman"/>
                <a:cs typeface="Times New Roman"/>
              </a:rPr>
              <a:t>t</a:t>
            </a:r>
            <a:r>
              <a:rPr sz="2600" dirty="0">
                <a:latin typeface="Times New Roman"/>
                <a:cs typeface="Times New Roman"/>
              </a:rPr>
              <a:t>o	the	lung	a</a:t>
            </a:r>
            <a:r>
              <a:rPr sz="2600" spc="-15" dirty="0">
                <a:latin typeface="Times New Roman"/>
                <a:cs typeface="Times New Roman"/>
              </a:rPr>
              <a:t>n</a:t>
            </a:r>
            <a:r>
              <a:rPr sz="2600" dirty="0">
                <a:latin typeface="Times New Roman"/>
                <a:cs typeface="Times New Roman"/>
              </a:rPr>
              <a:t>d	bones	only	oc</a:t>
            </a:r>
            <a:r>
              <a:rPr sz="2600" spc="-20" dirty="0">
                <a:latin typeface="Times New Roman"/>
                <a:cs typeface="Times New Roman"/>
              </a:rPr>
              <a:t>c</a:t>
            </a:r>
            <a:r>
              <a:rPr sz="2600" dirty="0">
                <a:latin typeface="Times New Roman"/>
                <a:cs typeface="Times New Roman"/>
              </a:rPr>
              <a:t>urs	af</a:t>
            </a:r>
            <a:r>
              <a:rPr sz="2600" spc="-15" dirty="0">
                <a:latin typeface="Times New Roman"/>
                <a:cs typeface="Times New Roman"/>
              </a:rPr>
              <a:t>t</a:t>
            </a:r>
            <a:r>
              <a:rPr sz="2600" dirty="0">
                <a:latin typeface="Times New Roman"/>
                <a:cs typeface="Times New Roman"/>
              </a:rPr>
              <a:t>er  </a:t>
            </a:r>
            <a:r>
              <a:rPr sz="2600" spc="-5" dirty="0">
                <a:latin typeface="Times New Roman"/>
                <a:cs typeface="Times New Roman"/>
              </a:rPr>
              <a:t>liver metastases </a:t>
            </a:r>
            <a:r>
              <a:rPr sz="2600" dirty="0">
                <a:latin typeface="Times New Roman"/>
                <a:cs typeface="Times New Roman"/>
              </a:rPr>
              <a:t>are </a:t>
            </a:r>
            <a:r>
              <a:rPr sz="2600" spc="-5" dirty="0">
                <a:latin typeface="Times New Roman"/>
                <a:cs typeface="Times New Roman"/>
              </a:rPr>
              <a:t>already established.</a:t>
            </a:r>
            <a:endParaRPr sz="2600">
              <a:latin typeface="Times New Roman"/>
              <a:cs typeface="Times New Roman"/>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4718685" cy="788035"/>
          </a:xfrm>
          <a:prstGeom prst="rect">
            <a:avLst/>
          </a:prstGeom>
        </p:spPr>
        <p:txBody>
          <a:bodyPr vert="horz" wrap="square" lIns="0" tIns="13335" rIns="0" bIns="0" rtlCol="0">
            <a:spAutoFit/>
          </a:bodyPr>
          <a:lstStyle/>
          <a:p>
            <a:pPr marL="12700">
              <a:lnSpc>
                <a:spcPct val="100000"/>
              </a:lnSpc>
              <a:spcBef>
                <a:spcPts val="105"/>
              </a:spcBef>
            </a:pPr>
            <a:r>
              <a:rPr sz="5000" b="0" u="heavy" spc="-250" dirty="0">
                <a:uFill>
                  <a:solidFill>
                    <a:srgbClr val="04607A"/>
                  </a:solidFill>
                </a:uFill>
                <a:latin typeface="Trebuchet MS"/>
                <a:cs typeface="Trebuchet MS"/>
              </a:rPr>
              <a:t>Gastric</a:t>
            </a:r>
            <a:r>
              <a:rPr sz="5000" b="0" u="heavy" spc="-459" dirty="0">
                <a:uFill>
                  <a:solidFill>
                    <a:srgbClr val="04607A"/>
                  </a:solidFill>
                </a:uFill>
                <a:latin typeface="Trebuchet MS"/>
                <a:cs typeface="Trebuchet MS"/>
              </a:rPr>
              <a:t> </a:t>
            </a:r>
            <a:r>
              <a:rPr sz="5000" b="0" u="heavy" spc="-175" dirty="0">
                <a:uFill>
                  <a:solidFill>
                    <a:srgbClr val="04607A"/>
                  </a:solidFill>
                </a:uFill>
                <a:latin typeface="Trebuchet MS"/>
                <a:cs typeface="Trebuchet MS"/>
              </a:rPr>
              <a:t>lymphoma</a:t>
            </a:r>
            <a:endParaRPr sz="5000">
              <a:latin typeface="Trebuchet MS"/>
              <a:cs typeface="Trebuchet MS"/>
            </a:endParaRPr>
          </a:p>
        </p:txBody>
      </p:sp>
      <p:sp>
        <p:nvSpPr>
          <p:cNvPr id="3" name="object 3"/>
          <p:cNvSpPr txBox="1"/>
          <p:nvPr/>
        </p:nvSpPr>
        <p:spPr>
          <a:xfrm>
            <a:off x="535940" y="1956562"/>
            <a:ext cx="8074025" cy="3665220"/>
          </a:xfrm>
          <a:prstGeom prst="rect">
            <a:avLst/>
          </a:prstGeom>
        </p:spPr>
        <p:txBody>
          <a:bodyPr vert="horz" wrap="square" lIns="0" tIns="13335" rIns="0" bIns="0" rtlCol="0">
            <a:spAutoFit/>
          </a:bodyPr>
          <a:lstStyle/>
          <a:p>
            <a:pPr marL="287020" marR="5715" indent="-274320" algn="just">
              <a:lnSpc>
                <a:spcPct val="100000"/>
              </a:lnSpc>
              <a:spcBef>
                <a:spcPts val="105"/>
              </a:spcBef>
              <a:buClr>
                <a:srgbClr val="0AD0D9"/>
              </a:buClr>
              <a:buSzPct val="90384"/>
              <a:buFont typeface="Wingdings"/>
              <a:buChar char=""/>
              <a:tabLst>
                <a:tab pos="293370" algn="l"/>
              </a:tabLst>
            </a:pPr>
            <a:r>
              <a:rPr sz="2600" dirty="0">
                <a:latin typeface="Times New Roman"/>
                <a:cs typeface="Times New Roman"/>
              </a:rPr>
              <a:t>Low </a:t>
            </a:r>
            <a:r>
              <a:rPr sz="2600" spc="-5" dirty="0">
                <a:latin typeface="Times New Roman"/>
                <a:cs typeface="Times New Roman"/>
              </a:rPr>
              <a:t>grade </a:t>
            </a:r>
            <a:r>
              <a:rPr sz="2600" spc="-60" dirty="0">
                <a:latin typeface="Times New Roman"/>
                <a:cs typeface="Times New Roman"/>
              </a:rPr>
              <a:t>MALT </a:t>
            </a:r>
            <a:r>
              <a:rPr sz="2600" spc="-5" dirty="0">
                <a:latin typeface="Times New Roman"/>
                <a:cs typeface="Times New Roman"/>
              </a:rPr>
              <a:t>lymphoma is </a:t>
            </a:r>
            <a:r>
              <a:rPr sz="2600" spc="5" dirty="0">
                <a:latin typeface="Times New Roman"/>
                <a:cs typeface="Times New Roman"/>
              </a:rPr>
              <a:t>not </a:t>
            </a:r>
            <a:r>
              <a:rPr sz="2600" dirty="0">
                <a:latin typeface="Times New Roman"/>
                <a:cs typeface="Times New Roman"/>
              </a:rPr>
              <a:t>a </a:t>
            </a:r>
            <a:r>
              <a:rPr sz="2600" spc="-5" dirty="0">
                <a:latin typeface="Times New Roman"/>
                <a:cs typeface="Times New Roman"/>
              </a:rPr>
              <a:t>surgical </a:t>
            </a:r>
            <a:r>
              <a:rPr sz="2600" dirty="0">
                <a:latin typeface="Times New Roman"/>
                <a:cs typeface="Times New Roman"/>
              </a:rPr>
              <a:t>lesion.  </a:t>
            </a:r>
            <a:r>
              <a:rPr sz="2600" spc="-20" dirty="0">
                <a:latin typeface="Times New Roman"/>
                <a:cs typeface="Times New Roman"/>
              </a:rPr>
              <a:t>Remarkably, </a:t>
            </a:r>
            <a:r>
              <a:rPr sz="2600" spc="-5" dirty="0">
                <a:latin typeface="Times New Roman"/>
                <a:cs typeface="Times New Roman"/>
              </a:rPr>
              <a:t>when helicobacter pylori is eradicated and  </a:t>
            </a:r>
            <a:r>
              <a:rPr sz="2600" dirty="0">
                <a:latin typeface="Times New Roman"/>
                <a:cs typeface="Times New Roman"/>
              </a:rPr>
              <a:t>the </a:t>
            </a:r>
            <a:r>
              <a:rPr sz="2600" spc="-5" dirty="0">
                <a:latin typeface="Times New Roman"/>
                <a:cs typeface="Times New Roman"/>
              </a:rPr>
              <a:t>gastritis </a:t>
            </a:r>
            <a:r>
              <a:rPr sz="2600" dirty="0">
                <a:latin typeface="Times New Roman"/>
                <a:cs typeface="Times New Roman"/>
              </a:rPr>
              <a:t>improves the </a:t>
            </a:r>
            <a:r>
              <a:rPr sz="2600" spc="-5" dirty="0">
                <a:latin typeface="Times New Roman"/>
                <a:cs typeface="Times New Roman"/>
              </a:rPr>
              <a:t>low grade </a:t>
            </a:r>
            <a:r>
              <a:rPr sz="2600" spc="-65" dirty="0">
                <a:latin typeface="Times New Roman"/>
                <a:cs typeface="Times New Roman"/>
              </a:rPr>
              <a:t>MALT </a:t>
            </a:r>
            <a:r>
              <a:rPr sz="2600" spc="-5" dirty="0">
                <a:latin typeface="Times New Roman"/>
                <a:cs typeface="Times New Roman"/>
              </a:rPr>
              <a:t>lymphoma  </a:t>
            </a:r>
            <a:r>
              <a:rPr sz="2600" dirty="0">
                <a:latin typeface="Times New Roman"/>
                <a:cs typeface="Times New Roman"/>
              </a:rPr>
              <a:t>often</a:t>
            </a:r>
            <a:r>
              <a:rPr sz="2600" spc="-30" dirty="0">
                <a:latin typeface="Times New Roman"/>
                <a:cs typeface="Times New Roman"/>
              </a:rPr>
              <a:t> </a:t>
            </a:r>
            <a:r>
              <a:rPr sz="2600" dirty="0">
                <a:latin typeface="Times New Roman"/>
                <a:cs typeface="Times New Roman"/>
              </a:rPr>
              <a:t>disappears.</a:t>
            </a:r>
            <a:endParaRPr sz="2600">
              <a:latin typeface="Times New Roman"/>
              <a:cs typeface="Times New Roman"/>
            </a:endParaRPr>
          </a:p>
          <a:p>
            <a:pPr marL="286385" marR="5080" indent="-274320" algn="just">
              <a:lnSpc>
                <a:spcPct val="99500"/>
              </a:lnSpc>
              <a:spcBef>
                <a:spcPts val="640"/>
              </a:spcBef>
            </a:pPr>
            <a:r>
              <a:rPr sz="2450" spc="-625" dirty="0">
                <a:solidFill>
                  <a:srgbClr val="0AD0D9"/>
                </a:solidFill>
                <a:latin typeface="Arial"/>
                <a:cs typeface="Arial"/>
              </a:rPr>
              <a:t> </a:t>
            </a:r>
            <a:r>
              <a:rPr sz="2600" spc="-5" dirty="0">
                <a:latin typeface="Times New Roman"/>
                <a:cs typeface="Times New Roman"/>
              </a:rPr>
              <a:t>If low grade </a:t>
            </a:r>
            <a:r>
              <a:rPr sz="2600" spc="-65" dirty="0">
                <a:latin typeface="Times New Roman"/>
                <a:cs typeface="Times New Roman"/>
              </a:rPr>
              <a:t>MALT </a:t>
            </a:r>
            <a:r>
              <a:rPr sz="2600" dirty="0">
                <a:latin typeface="Times New Roman"/>
                <a:cs typeface="Times New Roman"/>
              </a:rPr>
              <a:t>lymphoma </a:t>
            </a:r>
            <a:r>
              <a:rPr sz="2600" spc="-5" dirty="0">
                <a:latin typeface="Times New Roman"/>
                <a:cs typeface="Times New Roman"/>
              </a:rPr>
              <a:t>persists after </a:t>
            </a:r>
            <a:r>
              <a:rPr sz="2600" spc="-35" dirty="0">
                <a:latin typeface="Times New Roman"/>
                <a:cs typeface="Times New Roman"/>
              </a:rPr>
              <a:t>helicobacter  </a:t>
            </a:r>
            <a:r>
              <a:rPr sz="2600" spc="-5" dirty="0">
                <a:latin typeface="Times New Roman"/>
                <a:cs typeface="Times New Roman"/>
              </a:rPr>
              <a:t>pylori eradication, radiation </a:t>
            </a:r>
            <a:r>
              <a:rPr sz="2600" dirty="0">
                <a:latin typeface="Times New Roman"/>
                <a:cs typeface="Times New Roman"/>
              </a:rPr>
              <a:t>should be </a:t>
            </a:r>
            <a:r>
              <a:rPr sz="2600" spc="-5" dirty="0">
                <a:latin typeface="Times New Roman"/>
                <a:cs typeface="Times New Roman"/>
              </a:rPr>
              <a:t>considered </a:t>
            </a:r>
            <a:r>
              <a:rPr sz="2600" dirty="0">
                <a:latin typeface="Times New Roman"/>
                <a:cs typeface="Times New Roman"/>
              </a:rPr>
              <a:t>for  </a:t>
            </a:r>
            <a:r>
              <a:rPr sz="2600" spc="-5" dirty="0">
                <a:latin typeface="Times New Roman"/>
                <a:cs typeface="Times New Roman"/>
              </a:rPr>
              <a:t>disease </a:t>
            </a:r>
            <a:r>
              <a:rPr sz="2600" dirty="0">
                <a:latin typeface="Times New Roman"/>
                <a:cs typeface="Times New Roman"/>
              </a:rPr>
              <a:t>clinically </a:t>
            </a:r>
            <a:r>
              <a:rPr sz="2600" spc="-5" dirty="0">
                <a:latin typeface="Times New Roman"/>
                <a:cs typeface="Times New Roman"/>
              </a:rPr>
              <a:t>confined to </a:t>
            </a:r>
            <a:r>
              <a:rPr sz="2600" dirty="0">
                <a:latin typeface="Times New Roman"/>
                <a:cs typeface="Times New Roman"/>
              </a:rPr>
              <a:t>the </a:t>
            </a:r>
            <a:r>
              <a:rPr sz="2600" spc="-5" dirty="0">
                <a:latin typeface="Times New Roman"/>
                <a:cs typeface="Times New Roman"/>
              </a:rPr>
              <a:t>stomach, while  chemotherapy </a:t>
            </a:r>
            <a:r>
              <a:rPr sz="2600" dirty="0">
                <a:latin typeface="Times New Roman"/>
                <a:cs typeface="Times New Roman"/>
              </a:rPr>
              <a:t>with or without </a:t>
            </a:r>
            <a:r>
              <a:rPr sz="2600" spc="-5" dirty="0">
                <a:latin typeface="Times New Roman"/>
                <a:cs typeface="Times New Roman"/>
              </a:rPr>
              <a:t>radiation is </a:t>
            </a:r>
            <a:r>
              <a:rPr sz="2600" dirty="0">
                <a:latin typeface="Times New Roman"/>
                <a:cs typeface="Times New Roman"/>
              </a:rPr>
              <a:t>used for </a:t>
            </a:r>
            <a:r>
              <a:rPr sz="2600" spc="-10" dirty="0">
                <a:latin typeface="Times New Roman"/>
                <a:cs typeface="Times New Roman"/>
              </a:rPr>
              <a:t>more  </a:t>
            </a:r>
            <a:r>
              <a:rPr sz="2600" dirty="0">
                <a:latin typeface="Times New Roman"/>
                <a:cs typeface="Times New Roman"/>
              </a:rPr>
              <a:t>advanced</a:t>
            </a:r>
            <a:r>
              <a:rPr sz="2600" spc="-55" dirty="0">
                <a:latin typeface="Times New Roman"/>
                <a:cs typeface="Times New Roman"/>
              </a:rPr>
              <a:t> </a:t>
            </a:r>
            <a:r>
              <a:rPr sz="2600" dirty="0">
                <a:latin typeface="Times New Roman"/>
                <a:cs typeface="Times New Roman"/>
              </a:rPr>
              <a:t>lesions.</a:t>
            </a:r>
            <a:endParaRPr sz="2600">
              <a:latin typeface="Times New Roman"/>
              <a:cs typeface="Times New Roman"/>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1489075" cy="422275"/>
          </a:xfrm>
          <a:prstGeom prst="rect">
            <a:avLst/>
          </a:prstGeom>
        </p:spPr>
        <p:txBody>
          <a:bodyPr vert="horz" wrap="square" lIns="0" tIns="13335" rIns="0" bIns="0" rtlCol="0">
            <a:spAutoFit/>
          </a:bodyPr>
          <a:lstStyle/>
          <a:p>
            <a:pPr marL="292735" indent="-280035">
              <a:lnSpc>
                <a:spcPct val="100000"/>
              </a:lnSpc>
              <a:spcBef>
                <a:spcPts val="105"/>
              </a:spcBef>
              <a:buClr>
                <a:srgbClr val="0AD0D9"/>
              </a:buClr>
              <a:buSzPct val="90384"/>
              <a:buFont typeface="Wingdings"/>
              <a:buChar char=""/>
              <a:tabLst>
                <a:tab pos="293370" algn="l"/>
                <a:tab pos="814069" algn="l"/>
              </a:tabLst>
            </a:pPr>
            <a:r>
              <a:rPr sz="2600" spc="-5" dirty="0">
                <a:latin typeface="Times New Roman"/>
                <a:cs typeface="Times New Roman"/>
              </a:rPr>
              <a:t>I</a:t>
            </a:r>
            <a:r>
              <a:rPr sz="2600" dirty="0">
                <a:latin typeface="Times New Roman"/>
                <a:cs typeface="Times New Roman"/>
              </a:rPr>
              <a:t>n	High</a:t>
            </a:r>
            <a:endParaRPr sz="2600">
              <a:latin typeface="Times New Roman"/>
              <a:cs typeface="Times New Roman"/>
            </a:endParaRPr>
          </a:p>
        </p:txBody>
      </p:sp>
      <p:sp>
        <p:nvSpPr>
          <p:cNvPr id="4" name="object 4"/>
          <p:cNvSpPr txBox="1"/>
          <p:nvPr/>
        </p:nvSpPr>
        <p:spPr>
          <a:xfrm>
            <a:off x="810259" y="2353182"/>
            <a:ext cx="1216660" cy="422275"/>
          </a:xfrm>
          <a:prstGeom prst="rect">
            <a:avLst/>
          </a:prstGeom>
        </p:spPr>
        <p:txBody>
          <a:bodyPr vert="horz" wrap="square" lIns="0" tIns="13335" rIns="0" bIns="0" rtlCol="0">
            <a:spAutoFit/>
          </a:bodyPr>
          <a:lstStyle/>
          <a:p>
            <a:pPr marL="12700">
              <a:lnSpc>
                <a:spcPct val="100000"/>
              </a:lnSpc>
              <a:spcBef>
                <a:spcPts val="105"/>
              </a:spcBef>
            </a:pPr>
            <a:r>
              <a:rPr sz="2600" spc="-5" dirty="0">
                <a:latin typeface="Times New Roman"/>
                <a:cs typeface="Times New Roman"/>
              </a:rPr>
              <a:t>currently</a:t>
            </a:r>
            <a:endParaRPr sz="2600">
              <a:latin typeface="Times New Roman"/>
              <a:cs typeface="Times New Roman"/>
            </a:endParaRPr>
          </a:p>
        </p:txBody>
      </p:sp>
      <p:sp>
        <p:nvSpPr>
          <p:cNvPr id="5" name="object 5"/>
          <p:cNvSpPr txBox="1"/>
          <p:nvPr/>
        </p:nvSpPr>
        <p:spPr>
          <a:xfrm>
            <a:off x="2246122" y="1956562"/>
            <a:ext cx="976630" cy="819150"/>
          </a:xfrm>
          <a:prstGeom prst="rect">
            <a:avLst/>
          </a:prstGeom>
        </p:spPr>
        <p:txBody>
          <a:bodyPr vert="horz" wrap="square" lIns="0" tIns="13335" rIns="0" bIns="0" rtlCol="0">
            <a:spAutoFit/>
          </a:bodyPr>
          <a:lstStyle/>
          <a:p>
            <a:pPr marL="67310" marR="5080" indent="-55244">
              <a:lnSpc>
                <a:spcPct val="100000"/>
              </a:lnSpc>
              <a:spcBef>
                <a:spcPts val="105"/>
              </a:spcBef>
            </a:pPr>
            <a:r>
              <a:rPr sz="2600" spc="-5" dirty="0">
                <a:latin typeface="Times New Roman"/>
                <a:cs typeface="Times New Roman"/>
              </a:rPr>
              <a:t>grade  treated</a:t>
            </a:r>
            <a:endParaRPr sz="2600">
              <a:latin typeface="Times New Roman"/>
              <a:cs typeface="Times New Roman"/>
            </a:endParaRPr>
          </a:p>
        </p:txBody>
      </p:sp>
      <p:sp>
        <p:nvSpPr>
          <p:cNvPr id="6" name="object 6"/>
          <p:cNvSpPr txBox="1"/>
          <p:nvPr/>
        </p:nvSpPr>
        <p:spPr>
          <a:xfrm>
            <a:off x="3226435" y="1956562"/>
            <a:ext cx="5383530" cy="819150"/>
          </a:xfrm>
          <a:prstGeom prst="rect">
            <a:avLst/>
          </a:prstGeom>
        </p:spPr>
        <p:txBody>
          <a:bodyPr vert="horz" wrap="square" lIns="0" tIns="13335" rIns="0" bIns="0" rtlCol="0">
            <a:spAutoFit/>
          </a:bodyPr>
          <a:lstStyle/>
          <a:p>
            <a:pPr marL="283845" marR="5080" indent="-271780">
              <a:lnSpc>
                <a:spcPct val="100000"/>
              </a:lnSpc>
              <a:spcBef>
                <a:spcPts val="105"/>
              </a:spcBef>
              <a:tabLst>
                <a:tab pos="1138555" algn="l"/>
                <a:tab pos="1169035" algn="l"/>
                <a:tab pos="2799715" algn="l"/>
                <a:tab pos="3339465" algn="l"/>
                <a:tab pos="3689985" algn="l"/>
                <a:tab pos="4114165" algn="l"/>
                <a:tab pos="4965700" algn="l"/>
              </a:tabLst>
            </a:pPr>
            <a:r>
              <a:rPr sz="2600" dirty="0">
                <a:latin typeface="Times New Roman"/>
                <a:cs typeface="Times New Roman"/>
              </a:rPr>
              <a:t>gast</a:t>
            </a:r>
            <a:r>
              <a:rPr sz="2600" spc="-15" dirty="0">
                <a:latin typeface="Times New Roman"/>
                <a:cs typeface="Times New Roman"/>
              </a:rPr>
              <a:t>r</a:t>
            </a:r>
            <a:r>
              <a:rPr sz="2600" dirty="0">
                <a:latin typeface="Times New Roman"/>
                <a:cs typeface="Times New Roman"/>
              </a:rPr>
              <a:t>ic	ly</a:t>
            </a:r>
            <a:r>
              <a:rPr sz="2600" spc="-10" dirty="0">
                <a:latin typeface="Times New Roman"/>
                <a:cs typeface="Times New Roman"/>
              </a:rPr>
              <a:t>m</a:t>
            </a:r>
            <a:r>
              <a:rPr sz="2600" dirty="0">
                <a:latin typeface="Times New Roman"/>
                <a:cs typeface="Times New Roman"/>
              </a:rPr>
              <a:t>p</a:t>
            </a:r>
            <a:r>
              <a:rPr sz="2600" spc="10" dirty="0">
                <a:latin typeface="Times New Roman"/>
                <a:cs typeface="Times New Roman"/>
              </a:rPr>
              <a:t>h</a:t>
            </a:r>
            <a:r>
              <a:rPr sz="2600" dirty="0">
                <a:latin typeface="Times New Roman"/>
                <a:cs typeface="Times New Roman"/>
              </a:rPr>
              <a:t>oma	</a:t>
            </a:r>
            <a:r>
              <a:rPr sz="2600" spc="-15" dirty="0">
                <a:latin typeface="Times New Roman"/>
                <a:cs typeface="Times New Roman"/>
              </a:rPr>
              <a:t>m</a:t>
            </a:r>
            <a:r>
              <a:rPr sz="2600" dirty="0">
                <a:latin typeface="Times New Roman"/>
                <a:cs typeface="Times New Roman"/>
              </a:rPr>
              <a:t>ost	pati</a:t>
            </a:r>
            <a:r>
              <a:rPr sz="2600" spc="-15" dirty="0">
                <a:latin typeface="Times New Roman"/>
                <a:cs typeface="Times New Roman"/>
              </a:rPr>
              <a:t>e</a:t>
            </a:r>
            <a:r>
              <a:rPr sz="2600" dirty="0">
                <a:latin typeface="Times New Roman"/>
                <a:cs typeface="Times New Roman"/>
              </a:rPr>
              <a:t>nts	are  w</a:t>
            </a:r>
            <a:r>
              <a:rPr sz="2600" spc="-15" dirty="0">
                <a:latin typeface="Times New Roman"/>
                <a:cs typeface="Times New Roman"/>
              </a:rPr>
              <a:t>i</a:t>
            </a:r>
            <a:r>
              <a:rPr sz="2600" dirty="0">
                <a:latin typeface="Times New Roman"/>
                <a:cs typeface="Times New Roman"/>
              </a:rPr>
              <a:t>th		che</a:t>
            </a:r>
            <a:r>
              <a:rPr sz="2600" spc="-15" dirty="0">
                <a:latin typeface="Times New Roman"/>
                <a:cs typeface="Times New Roman"/>
              </a:rPr>
              <a:t>m</a:t>
            </a:r>
            <a:r>
              <a:rPr sz="2600" dirty="0">
                <a:latin typeface="Times New Roman"/>
                <a:cs typeface="Times New Roman"/>
              </a:rPr>
              <a:t>ot</a:t>
            </a:r>
            <a:r>
              <a:rPr sz="2600" spc="5" dirty="0">
                <a:latin typeface="Times New Roman"/>
                <a:cs typeface="Times New Roman"/>
              </a:rPr>
              <a:t>h</a:t>
            </a:r>
            <a:r>
              <a:rPr sz="2600" dirty="0">
                <a:latin typeface="Times New Roman"/>
                <a:cs typeface="Times New Roman"/>
              </a:rPr>
              <a:t>er</a:t>
            </a:r>
            <a:r>
              <a:rPr sz="2600" spc="-25" dirty="0">
                <a:latin typeface="Times New Roman"/>
                <a:cs typeface="Times New Roman"/>
              </a:rPr>
              <a:t>a</a:t>
            </a:r>
            <a:r>
              <a:rPr sz="2600" dirty="0">
                <a:latin typeface="Times New Roman"/>
                <a:cs typeface="Times New Roman"/>
              </a:rPr>
              <a:t>py	</a:t>
            </a:r>
            <a:r>
              <a:rPr sz="2600" spc="-20" dirty="0">
                <a:latin typeface="Times New Roman"/>
                <a:cs typeface="Times New Roman"/>
              </a:rPr>
              <a:t>a</a:t>
            </a:r>
            <a:r>
              <a:rPr sz="2600" dirty="0">
                <a:latin typeface="Times New Roman"/>
                <a:cs typeface="Times New Roman"/>
              </a:rPr>
              <a:t>nd	radi</a:t>
            </a:r>
            <a:r>
              <a:rPr sz="2600" spc="-15" dirty="0">
                <a:latin typeface="Times New Roman"/>
                <a:cs typeface="Times New Roman"/>
              </a:rPr>
              <a:t>a</a:t>
            </a:r>
            <a:r>
              <a:rPr sz="2600" dirty="0">
                <a:latin typeface="Times New Roman"/>
                <a:cs typeface="Times New Roman"/>
              </a:rPr>
              <a:t>t</a:t>
            </a:r>
            <a:r>
              <a:rPr sz="2600" spc="-10" dirty="0">
                <a:latin typeface="Times New Roman"/>
                <a:cs typeface="Times New Roman"/>
              </a:rPr>
              <a:t>i</a:t>
            </a:r>
            <a:r>
              <a:rPr sz="2600" dirty="0">
                <a:latin typeface="Times New Roman"/>
                <a:cs typeface="Times New Roman"/>
              </a:rPr>
              <a:t>on,</a:t>
            </a:r>
            <a:endParaRPr sz="2600">
              <a:latin typeface="Times New Roman"/>
              <a:cs typeface="Times New Roman"/>
            </a:endParaRPr>
          </a:p>
        </p:txBody>
      </p:sp>
      <p:sp>
        <p:nvSpPr>
          <p:cNvPr id="7" name="object 7"/>
          <p:cNvSpPr txBox="1"/>
          <p:nvPr/>
        </p:nvSpPr>
        <p:spPr>
          <a:xfrm>
            <a:off x="535940" y="2670784"/>
            <a:ext cx="8073390" cy="3037840"/>
          </a:xfrm>
          <a:prstGeom prst="rect">
            <a:avLst/>
          </a:prstGeom>
        </p:spPr>
        <p:txBody>
          <a:bodyPr vert="horz" wrap="square" lIns="0" tIns="91440" rIns="0" bIns="0" rtlCol="0">
            <a:spAutoFit/>
          </a:bodyPr>
          <a:lstStyle/>
          <a:p>
            <a:pPr marL="286385">
              <a:lnSpc>
                <a:spcPct val="100000"/>
              </a:lnSpc>
              <a:spcBef>
                <a:spcPts val="720"/>
              </a:spcBef>
            </a:pPr>
            <a:r>
              <a:rPr sz="2600" dirty="0">
                <a:latin typeface="Times New Roman"/>
                <a:cs typeface="Times New Roman"/>
              </a:rPr>
              <a:t>without </a:t>
            </a:r>
            <a:r>
              <a:rPr sz="2600" spc="-5" dirty="0">
                <a:latin typeface="Times New Roman"/>
                <a:cs typeface="Times New Roman"/>
              </a:rPr>
              <a:t>surgical</a:t>
            </a:r>
            <a:r>
              <a:rPr sz="2600" spc="-50" dirty="0">
                <a:latin typeface="Times New Roman"/>
                <a:cs typeface="Times New Roman"/>
              </a:rPr>
              <a:t> </a:t>
            </a:r>
            <a:r>
              <a:rPr sz="2600" spc="-5" dirty="0">
                <a:latin typeface="Times New Roman"/>
                <a:cs typeface="Times New Roman"/>
              </a:rPr>
              <a:t>resection.</a:t>
            </a:r>
            <a:endParaRPr sz="2600">
              <a:latin typeface="Times New Roman"/>
              <a:cs typeface="Times New Roman"/>
            </a:endParaRPr>
          </a:p>
          <a:p>
            <a:pPr marL="287020" marR="5080" indent="-274320" algn="just">
              <a:lnSpc>
                <a:spcPct val="100000"/>
              </a:lnSpc>
              <a:spcBef>
                <a:spcPts val="625"/>
              </a:spcBef>
              <a:buClr>
                <a:srgbClr val="0AD0D9"/>
              </a:buClr>
              <a:buSzPct val="94230"/>
              <a:buFont typeface="Arial"/>
              <a:buChar char=""/>
              <a:tabLst>
                <a:tab pos="287020" algn="l"/>
              </a:tabLst>
            </a:pPr>
            <a:r>
              <a:rPr sz="2600" dirty="0">
                <a:latin typeface="Times New Roman"/>
                <a:cs typeface="Times New Roman"/>
              </a:rPr>
              <a:t>For </a:t>
            </a:r>
            <a:r>
              <a:rPr sz="2600" spc="-5" dirty="0">
                <a:latin typeface="Times New Roman"/>
                <a:cs typeface="Times New Roman"/>
              </a:rPr>
              <a:t>disease limited to </a:t>
            </a:r>
            <a:r>
              <a:rPr sz="2600" dirty="0">
                <a:latin typeface="Times New Roman"/>
                <a:cs typeface="Times New Roman"/>
              </a:rPr>
              <a:t>the </a:t>
            </a:r>
            <a:r>
              <a:rPr sz="2600" spc="-5" dirty="0">
                <a:latin typeface="Times New Roman"/>
                <a:cs typeface="Times New Roman"/>
              </a:rPr>
              <a:t>stomach and regional </a:t>
            </a:r>
            <a:r>
              <a:rPr sz="2600" spc="-70" dirty="0">
                <a:latin typeface="Times New Roman"/>
                <a:cs typeface="Times New Roman"/>
              </a:rPr>
              <a:t>nodes,  </a:t>
            </a:r>
            <a:r>
              <a:rPr sz="2600" spc="-5" dirty="0">
                <a:latin typeface="Times New Roman"/>
                <a:cs typeface="Times New Roman"/>
              </a:rPr>
              <a:t>radical </a:t>
            </a:r>
            <a:r>
              <a:rPr sz="2600" dirty="0">
                <a:latin typeface="Times New Roman"/>
                <a:cs typeface="Times New Roman"/>
              </a:rPr>
              <a:t>subtotal D2 </a:t>
            </a:r>
            <a:r>
              <a:rPr sz="2600" spc="-5" dirty="0">
                <a:latin typeface="Times New Roman"/>
                <a:cs typeface="Times New Roman"/>
              </a:rPr>
              <a:t>gastrectomy may </a:t>
            </a:r>
            <a:r>
              <a:rPr sz="2600" dirty="0">
                <a:latin typeface="Times New Roman"/>
                <a:cs typeface="Times New Roman"/>
              </a:rPr>
              <a:t>be </a:t>
            </a:r>
            <a:r>
              <a:rPr sz="2600" spc="-5" dirty="0">
                <a:latin typeface="Times New Roman"/>
                <a:cs typeface="Times New Roman"/>
              </a:rPr>
              <a:t>performed,  especially </a:t>
            </a:r>
            <a:r>
              <a:rPr sz="2600" dirty="0">
                <a:latin typeface="Times New Roman"/>
                <a:cs typeface="Times New Roman"/>
              </a:rPr>
              <a:t>for bulky tumors with </a:t>
            </a:r>
            <a:r>
              <a:rPr sz="2600" spc="-5" dirty="0">
                <a:latin typeface="Times New Roman"/>
                <a:cs typeface="Times New Roman"/>
              </a:rPr>
              <a:t>bleeding and/ </a:t>
            </a:r>
            <a:r>
              <a:rPr sz="2600" spc="5" dirty="0">
                <a:latin typeface="Times New Roman"/>
                <a:cs typeface="Times New Roman"/>
              </a:rPr>
              <a:t>or  </a:t>
            </a:r>
            <a:r>
              <a:rPr sz="2600" dirty="0">
                <a:latin typeface="Times New Roman"/>
                <a:cs typeface="Times New Roman"/>
              </a:rPr>
              <a:t>obstruction.</a:t>
            </a:r>
            <a:endParaRPr sz="2600">
              <a:latin typeface="Times New Roman"/>
              <a:cs typeface="Times New Roman"/>
            </a:endParaRPr>
          </a:p>
          <a:p>
            <a:pPr marL="287020" marR="5080" indent="-274320" algn="just">
              <a:lnSpc>
                <a:spcPct val="100000"/>
              </a:lnSpc>
              <a:spcBef>
                <a:spcPts val="625"/>
              </a:spcBef>
              <a:buClr>
                <a:srgbClr val="0AD0D9"/>
              </a:buClr>
              <a:buSzPct val="94230"/>
              <a:buFont typeface="Arial"/>
              <a:buChar char=""/>
              <a:tabLst>
                <a:tab pos="287020" algn="l"/>
              </a:tabLst>
            </a:pPr>
            <a:r>
              <a:rPr sz="2600" spc="-5" dirty="0">
                <a:latin typeface="Times New Roman"/>
                <a:cs typeface="Times New Roman"/>
              </a:rPr>
              <a:t>Palliative gastrectomy may </a:t>
            </a:r>
            <a:r>
              <a:rPr sz="2600" dirty="0">
                <a:latin typeface="Times New Roman"/>
                <a:cs typeface="Times New Roman"/>
              </a:rPr>
              <a:t>have a role </a:t>
            </a:r>
            <a:r>
              <a:rPr sz="2600" spc="-5" dirty="0">
                <a:latin typeface="Times New Roman"/>
                <a:cs typeface="Times New Roman"/>
              </a:rPr>
              <a:t>in </a:t>
            </a:r>
            <a:r>
              <a:rPr sz="2600" dirty="0">
                <a:latin typeface="Times New Roman"/>
                <a:cs typeface="Times New Roman"/>
              </a:rPr>
              <a:t>the </a:t>
            </a:r>
            <a:r>
              <a:rPr sz="2600" spc="-5" dirty="0">
                <a:latin typeface="Times New Roman"/>
                <a:cs typeface="Times New Roman"/>
              </a:rPr>
              <a:t>treatment </a:t>
            </a:r>
            <a:r>
              <a:rPr sz="2600" spc="-415" dirty="0">
                <a:latin typeface="Times New Roman"/>
                <a:cs typeface="Times New Roman"/>
              </a:rPr>
              <a:t>of  </a:t>
            </a:r>
            <a:r>
              <a:rPr sz="2600" dirty="0">
                <a:latin typeface="Times New Roman"/>
                <a:cs typeface="Times New Roman"/>
              </a:rPr>
              <a:t>tumor</a:t>
            </a:r>
            <a:r>
              <a:rPr sz="2600" spc="-20" dirty="0">
                <a:latin typeface="Times New Roman"/>
                <a:cs typeface="Times New Roman"/>
              </a:rPr>
              <a:t> </a:t>
            </a:r>
            <a:r>
              <a:rPr sz="2600" spc="-5" dirty="0">
                <a:latin typeface="Times New Roman"/>
                <a:cs typeface="Times New Roman"/>
              </a:rPr>
              <a:t>complications.</a:t>
            </a:r>
            <a:endParaRPr sz="26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42925"/>
            <a:ext cx="7221220" cy="1383665"/>
          </a:xfrm>
          <a:prstGeom prst="rect">
            <a:avLst/>
          </a:prstGeom>
        </p:spPr>
        <p:txBody>
          <a:bodyPr vert="horz" wrap="square" lIns="0" tIns="46990" rIns="0" bIns="0" rtlCol="0">
            <a:spAutoFit/>
          </a:bodyPr>
          <a:lstStyle/>
          <a:p>
            <a:pPr marL="12700" marR="5080">
              <a:lnSpc>
                <a:spcPts val="5290"/>
              </a:lnSpc>
              <a:spcBef>
                <a:spcPts val="370"/>
              </a:spcBef>
            </a:pPr>
            <a:r>
              <a:rPr sz="4500" dirty="0"/>
              <a:t>Factors </a:t>
            </a:r>
            <a:r>
              <a:rPr sz="4500" spc="-10" dirty="0"/>
              <a:t>decreasing </a:t>
            </a:r>
            <a:r>
              <a:rPr sz="4500" dirty="0"/>
              <a:t>the risk</a:t>
            </a:r>
            <a:r>
              <a:rPr sz="4500" spc="-90" dirty="0"/>
              <a:t> </a:t>
            </a:r>
            <a:r>
              <a:rPr sz="4500" dirty="0"/>
              <a:t>of  gastric</a:t>
            </a:r>
            <a:r>
              <a:rPr sz="4500" spc="-20" dirty="0"/>
              <a:t> </a:t>
            </a:r>
            <a:r>
              <a:rPr sz="4500" spc="-5" dirty="0"/>
              <a:t>cancer:</a:t>
            </a:r>
            <a:endParaRPr sz="4500"/>
          </a:p>
        </p:txBody>
      </p:sp>
      <p:sp>
        <p:nvSpPr>
          <p:cNvPr id="3" name="object 3"/>
          <p:cNvSpPr txBox="1"/>
          <p:nvPr/>
        </p:nvSpPr>
        <p:spPr>
          <a:xfrm>
            <a:off x="535940" y="2432431"/>
            <a:ext cx="1437005" cy="422275"/>
          </a:xfrm>
          <a:prstGeom prst="rect">
            <a:avLst/>
          </a:prstGeom>
        </p:spPr>
        <p:txBody>
          <a:bodyPr vert="horz" wrap="square" lIns="0" tIns="13335" rIns="0" bIns="0" rtlCol="0">
            <a:spAutoFit/>
          </a:bodyPr>
          <a:lstStyle/>
          <a:p>
            <a:pPr marL="12700">
              <a:lnSpc>
                <a:spcPct val="100000"/>
              </a:lnSpc>
              <a:spcBef>
                <a:spcPts val="105"/>
              </a:spcBef>
              <a:tabLst>
                <a:tab pos="431165" algn="l"/>
              </a:tabLst>
            </a:pPr>
            <a:r>
              <a:rPr sz="2450" spc="-625" dirty="0">
                <a:solidFill>
                  <a:srgbClr val="0AD0D9"/>
                </a:solidFill>
                <a:latin typeface="Arial"/>
                <a:cs typeface="Arial"/>
              </a:rPr>
              <a:t>	</a:t>
            </a:r>
            <a:r>
              <a:rPr sz="2600" dirty="0">
                <a:latin typeface="Times New Roman"/>
                <a:cs typeface="Times New Roman"/>
              </a:rPr>
              <a:t>Aspirin</a:t>
            </a:r>
            <a:endParaRPr sz="2600">
              <a:latin typeface="Times New Roman"/>
              <a:cs typeface="Times New Roman"/>
            </a:endParaRPr>
          </a:p>
        </p:txBody>
      </p:sp>
      <p:sp>
        <p:nvSpPr>
          <p:cNvPr id="4" name="object 4"/>
          <p:cNvSpPr txBox="1"/>
          <p:nvPr/>
        </p:nvSpPr>
        <p:spPr>
          <a:xfrm>
            <a:off x="535940" y="3858844"/>
            <a:ext cx="6108065" cy="422909"/>
          </a:xfrm>
          <a:prstGeom prst="rect">
            <a:avLst/>
          </a:prstGeom>
        </p:spPr>
        <p:txBody>
          <a:bodyPr vert="horz" wrap="square" lIns="0" tIns="13335" rIns="0" bIns="0" rtlCol="0">
            <a:spAutoFit/>
          </a:bodyPr>
          <a:lstStyle/>
          <a:p>
            <a:pPr marL="12700">
              <a:lnSpc>
                <a:spcPct val="100000"/>
              </a:lnSpc>
              <a:spcBef>
                <a:spcPts val="105"/>
              </a:spcBef>
              <a:tabLst>
                <a:tab pos="449580" algn="l"/>
              </a:tabLst>
            </a:pPr>
            <a:r>
              <a:rPr sz="2450" spc="-625" dirty="0">
                <a:solidFill>
                  <a:srgbClr val="0AD0D9"/>
                </a:solidFill>
                <a:latin typeface="Arial"/>
                <a:cs typeface="Arial"/>
              </a:rPr>
              <a:t>	</a:t>
            </a:r>
            <a:r>
              <a:rPr sz="2600" dirty="0">
                <a:latin typeface="Times New Roman"/>
                <a:cs typeface="Times New Roman"/>
              </a:rPr>
              <a:t>Diet (high </a:t>
            </a:r>
            <a:r>
              <a:rPr sz="2600" spc="-5" dirty="0">
                <a:latin typeface="Times New Roman"/>
                <a:cs typeface="Times New Roman"/>
              </a:rPr>
              <a:t>fresh </a:t>
            </a:r>
            <a:r>
              <a:rPr sz="2600" dirty="0">
                <a:latin typeface="Times New Roman"/>
                <a:cs typeface="Times New Roman"/>
              </a:rPr>
              <a:t>fruit and vegetable</a:t>
            </a:r>
            <a:r>
              <a:rPr sz="2600" spc="-130" dirty="0">
                <a:latin typeface="Times New Roman"/>
                <a:cs typeface="Times New Roman"/>
              </a:rPr>
              <a:t> </a:t>
            </a:r>
            <a:r>
              <a:rPr sz="2600" dirty="0">
                <a:latin typeface="Times New Roman"/>
                <a:cs typeface="Times New Roman"/>
              </a:rPr>
              <a:t>intake)</a:t>
            </a:r>
            <a:endParaRPr sz="2600">
              <a:latin typeface="Times New Roman"/>
              <a:cs typeface="Times New Roman"/>
            </a:endParaRPr>
          </a:p>
        </p:txBody>
      </p:sp>
      <p:sp>
        <p:nvSpPr>
          <p:cNvPr id="5" name="object 5"/>
          <p:cNvSpPr txBox="1"/>
          <p:nvPr/>
        </p:nvSpPr>
        <p:spPr>
          <a:xfrm>
            <a:off x="535940" y="5285638"/>
            <a:ext cx="1823085" cy="422909"/>
          </a:xfrm>
          <a:prstGeom prst="rect">
            <a:avLst/>
          </a:prstGeom>
        </p:spPr>
        <p:txBody>
          <a:bodyPr vert="horz" wrap="square" lIns="0" tIns="13335" rIns="0" bIns="0" rtlCol="0">
            <a:spAutoFit/>
          </a:bodyPr>
          <a:lstStyle/>
          <a:p>
            <a:pPr marL="12700">
              <a:lnSpc>
                <a:spcPct val="100000"/>
              </a:lnSpc>
              <a:spcBef>
                <a:spcPts val="105"/>
              </a:spcBef>
              <a:tabLst>
                <a:tab pos="443865" algn="l"/>
              </a:tabLst>
            </a:pPr>
            <a:r>
              <a:rPr sz="2450" spc="-625" dirty="0">
                <a:solidFill>
                  <a:srgbClr val="0AD0D9"/>
                </a:solidFill>
                <a:latin typeface="Arial"/>
                <a:cs typeface="Arial"/>
              </a:rPr>
              <a:t>	</a:t>
            </a:r>
            <a:r>
              <a:rPr sz="2600" spc="-25" dirty="0">
                <a:latin typeface="Times New Roman"/>
                <a:cs typeface="Times New Roman"/>
              </a:rPr>
              <a:t>Vitamin</a:t>
            </a:r>
            <a:r>
              <a:rPr sz="2600" spc="-75" dirty="0">
                <a:latin typeface="Times New Roman"/>
                <a:cs typeface="Times New Roman"/>
              </a:rPr>
              <a:t> </a:t>
            </a:r>
            <a:r>
              <a:rPr sz="2600" dirty="0">
                <a:latin typeface="Times New Roman"/>
                <a:cs typeface="Times New Roman"/>
              </a:rPr>
              <a:t>C</a:t>
            </a:r>
            <a:endParaRPr sz="2600">
              <a:latin typeface="Times New Roman"/>
              <a:cs typeface="Times New Roman"/>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7962265" cy="788035"/>
          </a:xfrm>
          <a:prstGeom prst="rect">
            <a:avLst/>
          </a:prstGeom>
        </p:spPr>
        <p:txBody>
          <a:bodyPr vert="horz" wrap="square" lIns="0" tIns="13335" rIns="0" bIns="0" rtlCol="0">
            <a:spAutoFit/>
          </a:bodyPr>
          <a:lstStyle/>
          <a:p>
            <a:pPr marL="12700">
              <a:lnSpc>
                <a:spcPct val="100000"/>
              </a:lnSpc>
              <a:spcBef>
                <a:spcPts val="105"/>
              </a:spcBef>
            </a:pPr>
            <a:r>
              <a:rPr sz="5000" b="0" u="heavy" spc="-229" dirty="0">
                <a:uFill>
                  <a:solidFill>
                    <a:srgbClr val="04607A"/>
                  </a:solidFill>
                </a:uFill>
                <a:latin typeface="Trebuchet MS"/>
                <a:cs typeface="Trebuchet MS"/>
              </a:rPr>
              <a:t>Gastrointestinal </a:t>
            </a:r>
            <a:r>
              <a:rPr sz="5000" b="0" u="heavy" spc="-215" dirty="0">
                <a:uFill>
                  <a:solidFill>
                    <a:srgbClr val="04607A"/>
                  </a:solidFill>
                </a:uFill>
                <a:latin typeface="Trebuchet MS"/>
                <a:cs typeface="Trebuchet MS"/>
              </a:rPr>
              <a:t>stromal</a:t>
            </a:r>
            <a:r>
              <a:rPr sz="5000" b="0" u="heavy" spc="-570" dirty="0">
                <a:uFill>
                  <a:solidFill>
                    <a:srgbClr val="04607A"/>
                  </a:solidFill>
                </a:uFill>
                <a:latin typeface="Trebuchet MS"/>
                <a:cs typeface="Trebuchet MS"/>
              </a:rPr>
              <a:t> </a:t>
            </a:r>
            <a:r>
              <a:rPr sz="5000" b="0" u="heavy" spc="-165" dirty="0">
                <a:uFill>
                  <a:solidFill>
                    <a:srgbClr val="04607A"/>
                  </a:solidFill>
                </a:uFill>
                <a:latin typeface="Trebuchet MS"/>
                <a:cs typeface="Trebuchet MS"/>
              </a:rPr>
              <a:t>tumor</a:t>
            </a:r>
            <a:endParaRPr sz="5000">
              <a:latin typeface="Trebuchet MS"/>
              <a:cs typeface="Trebuchet MS"/>
            </a:endParaRPr>
          </a:p>
        </p:txBody>
      </p:sp>
      <p:sp>
        <p:nvSpPr>
          <p:cNvPr id="3" name="object 3"/>
          <p:cNvSpPr txBox="1"/>
          <p:nvPr/>
        </p:nvSpPr>
        <p:spPr>
          <a:xfrm>
            <a:off x="535940" y="1956562"/>
            <a:ext cx="8074025" cy="2008505"/>
          </a:xfrm>
          <a:prstGeom prst="rect">
            <a:avLst/>
          </a:prstGeom>
        </p:spPr>
        <p:txBody>
          <a:bodyPr vert="horz" wrap="square" lIns="0" tIns="13335" rIns="0" bIns="0" rtlCol="0">
            <a:spAutoFit/>
          </a:bodyPr>
          <a:lstStyle/>
          <a:p>
            <a:pPr marL="286385" marR="5080" indent="-274320" algn="just">
              <a:lnSpc>
                <a:spcPct val="100000"/>
              </a:lnSpc>
              <a:spcBef>
                <a:spcPts val="105"/>
              </a:spcBef>
            </a:pPr>
            <a:r>
              <a:rPr sz="2450" spc="-625" dirty="0">
                <a:solidFill>
                  <a:srgbClr val="0AD0D9"/>
                </a:solidFill>
                <a:latin typeface="Arial"/>
                <a:cs typeface="Arial"/>
              </a:rPr>
              <a:t> </a:t>
            </a:r>
            <a:r>
              <a:rPr sz="2600" spc="-45" dirty="0">
                <a:latin typeface="Times New Roman"/>
                <a:cs typeface="Times New Roman"/>
              </a:rPr>
              <a:t>Wedge </a:t>
            </a:r>
            <a:r>
              <a:rPr sz="2600" spc="-5" dirty="0">
                <a:latin typeface="Times New Roman"/>
                <a:cs typeface="Times New Roman"/>
              </a:rPr>
              <a:t>resection </a:t>
            </a:r>
            <a:r>
              <a:rPr sz="2600" dirty="0">
                <a:latin typeface="Times New Roman"/>
                <a:cs typeface="Times New Roman"/>
              </a:rPr>
              <a:t>with </a:t>
            </a:r>
            <a:r>
              <a:rPr sz="2600" spc="-5" dirty="0">
                <a:latin typeface="Times New Roman"/>
                <a:cs typeface="Times New Roman"/>
              </a:rPr>
              <a:t>clear </a:t>
            </a:r>
            <a:r>
              <a:rPr sz="2600" spc="-10" dirty="0">
                <a:latin typeface="Times New Roman"/>
                <a:cs typeface="Times New Roman"/>
              </a:rPr>
              <a:t>margins </a:t>
            </a:r>
            <a:r>
              <a:rPr sz="2600" spc="-5" dirty="0">
                <a:latin typeface="Times New Roman"/>
                <a:cs typeface="Times New Roman"/>
              </a:rPr>
              <a:t>is adequate </a:t>
            </a:r>
            <a:r>
              <a:rPr sz="2600" spc="-65" dirty="0">
                <a:latin typeface="Times New Roman"/>
                <a:cs typeface="Times New Roman"/>
              </a:rPr>
              <a:t>surgical  </a:t>
            </a:r>
            <a:r>
              <a:rPr sz="2600" spc="-5" dirty="0">
                <a:latin typeface="Times New Roman"/>
                <a:cs typeface="Times New Roman"/>
              </a:rPr>
              <a:t>treatment. Sometimes adjacent </a:t>
            </a:r>
            <a:r>
              <a:rPr sz="2600" dirty="0">
                <a:latin typeface="Times New Roman"/>
                <a:cs typeface="Times New Roman"/>
              </a:rPr>
              <a:t>structures </a:t>
            </a:r>
            <a:r>
              <a:rPr sz="2600" spc="-5" dirty="0">
                <a:latin typeface="Times New Roman"/>
                <a:cs typeface="Times New Roman"/>
              </a:rPr>
              <a:t>are invaded </a:t>
            </a:r>
            <a:r>
              <a:rPr sz="2600" spc="-10" dirty="0">
                <a:latin typeface="Times New Roman"/>
                <a:cs typeface="Times New Roman"/>
              </a:rPr>
              <a:t>by  </a:t>
            </a:r>
            <a:r>
              <a:rPr sz="2600" dirty="0">
                <a:latin typeface="Times New Roman"/>
                <a:cs typeface="Times New Roman"/>
              </a:rPr>
              <a:t>the </a:t>
            </a:r>
            <a:r>
              <a:rPr sz="2600" spc="-5" dirty="0">
                <a:latin typeface="Times New Roman"/>
                <a:cs typeface="Times New Roman"/>
              </a:rPr>
              <a:t>primary </a:t>
            </a:r>
            <a:r>
              <a:rPr sz="2600" spc="-25" dirty="0">
                <a:latin typeface="Times New Roman"/>
                <a:cs typeface="Times New Roman"/>
              </a:rPr>
              <a:t>tumor. </a:t>
            </a:r>
            <a:r>
              <a:rPr sz="2600" spc="-10" dirty="0">
                <a:latin typeface="Times New Roman"/>
                <a:cs typeface="Times New Roman"/>
              </a:rPr>
              <a:t>If </a:t>
            </a:r>
            <a:r>
              <a:rPr sz="2600" spc="-5" dirty="0">
                <a:latin typeface="Times New Roman"/>
                <a:cs typeface="Times New Roman"/>
              </a:rPr>
              <a:t>safe, en </a:t>
            </a:r>
            <a:r>
              <a:rPr sz="2600" dirty="0">
                <a:latin typeface="Times New Roman"/>
                <a:cs typeface="Times New Roman"/>
              </a:rPr>
              <a:t>bloc </a:t>
            </a:r>
            <a:r>
              <a:rPr sz="2600" spc="-5" dirty="0">
                <a:latin typeface="Times New Roman"/>
                <a:cs typeface="Times New Roman"/>
              </a:rPr>
              <a:t>resection </a:t>
            </a:r>
            <a:r>
              <a:rPr sz="2600" dirty="0">
                <a:latin typeface="Times New Roman"/>
                <a:cs typeface="Times New Roman"/>
              </a:rPr>
              <a:t>of the  </a:t>
            </a:r>
            <a:r>
              <a:rPr sz="2600" spc="-5" dirty="0">
                <a:latin typeface="Times New Roman"/>
                <a:cs typeface="Times New Roman"/>
              </a:rPr>
              <a:t>involved surrounding </a:t>
            </a:r>
            <a:r>
              <a:rPr sz="2600" spc="-10" dirty="0">
                <a:latin typeface="Times New Roman"/>
                <a:cs typeface="Times New Roman"/>
              </a:rPr>
              <a:t>organs </a:t>
            </a:r>
            <a:r>
              <a:rPr sz="2600" spc="-5" dirty="0">
                <a:latin typeface="Times New Roman"/>
                <a:cs typeface="Times New Roman"/>
              </a:rPr>
              <a:t>is appropriate to </a:t>
            </a:r>
            <a:r>
              <a:rPr sz="2600" dirty="0">
                <a:latin typeface="Times New Roman"/>
                <a:cs typeface="Times New Roman"/>
              </a:rPr>
              <a:t>remove all  tumor when the </a:t>
            </a:r>
            <a:r>
              <a:rPr sz="2600" spc="-5" dirty="0">
                <a:latin typeface="Times New Roman"/>
                <a:cs typeface="Times New Roman"/>
              </a:rPr>
              <a:t>primary is </a:t>
            </a:r>
            <a:r>
              <a:rPr sz="2600" spc="-15" dirty="0">
                <a:latin typeface="Times New Roman"/>
                <a:cs typeface="Times New Roman"/>
              </a:rPr>
              <a:t>large </a:t>
            </a:r>
            <a:r>
              <a:rPr sz="2600" dirty="0">
                <a:latin typeface="Times New Roman"/>
                <a:cs typeface="Times New Roman"/>
              </a:rPr>
              <a:t>and</a:t>
            </a:r>
            <a:r>
              <a:rPr sz="2600" spc="-55" dirty="0">
                <a:latin typeface="Times New Roman"/>
                <a:cs typeface="Times New Roman"/>
              </a:rPr>
              <a:t> </a:t>
            </a:r>
            <a:r>
              <a:rPr sz="2600" dirty="0">
                <a:latin typeface="Times New Roman"/>
                <a:cs typeface="Times New Roman"/>
              </a:rPr>
              <a:t>invasive.</a:t>
            </a:r>
            <a:endParaRPr sz="2600">
              <a:latin typeface="Times New Roman"/>
              <a:cs typeface="Times New Roman"/>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8074025" cy="2879725"/>
          </a:xfrm>
          <a:prstGeom prst="rect">
            <a:avLst/>
          </a:prstGeom>
        </p:spPr>
        <p:txBody>
          <a:bodyPr vert="horz" wrap="square" lIns="0" tIns="13335" rIns="0" bIns="0" rtlCol="0">
            <a:spAutoFit/>
          </a:bodyPr>
          <a:lstStyle/>
          <a:p>
            <a:pPr marL="287020" marR="5080" indent="-274320" algn="just">
              <a:lnSpc>
                <a:spcPct val="100000"/>
              </a:lnSpc>
              <a:spcBef>
                <a:spcPts val="105"/>
              </a:spcBef>
              <a:buClr>
                <a:srgbClr val="0AD0D9"/>
              </a:buClr>
              <a:buSzPct val="94230"/>
              <a:buFont typeface="Arial"/>
              <a:buChar char=""/>
              <a:tabLst>
                <a:tab pos="287020" algn="l"/>
              </a:tabLst>
            </a:pPr>
            <a:r>
              <a:rPr sz="2600" spc="-5" dirty="0">
                <a:latin typeface="Times New Roman"/>
                <a:cs typeface="Times New Roman"/>
              </a:rPr>
              <a:t>Imatinib (gleevec) </a:t>
            </a:r>
            <a:r>
              <a:rPr sz="2600" dirty="0">
                <a:latin typeface="Times New Roman"/>
                <a:cs typeface="Times New Roman"/>
              </a:rPr>
              <a:t>a </a:t>
            </a:r>
            <a:r>
              <a:rPr sz="2600" spc="-5" dirty="0">
                <a:latin typeface="Times New Roman"/>
                <a:cs typeface="Times New Roman"/>
              </a:rPr>
              <a:t>chemotherapeutic agent </a:t>
            </a:r>
            <a:r>
              <a:rPr sz="2600" spc="-455" dirty="0">
                <a:latin typeface="Times New Roman"/>
                <a:cs typeface="Times New Roman"/>
              </a:rPr>
              <a:t>yields  </a:t>
            </a:r>
            <a:r>
              <a:rPr sz="2600" spc="-5" dirty="0">
                <a:latin typeface="Times New Roman"/>
                <a:cs typeface="Times New Roman"/>
              </a:rPr>
              <a:t>excellent results in patients </a:t>
            </a:r>
            <a:r>
              <a:rPr sz="2600" dirty="0">
                <a:latin typeface="Times New Roman"/>
                <a:cs typeface="Times New Roman"/>
              </a:rPr>
              <a:t>with </a:t>
            </a:r>
            <a:r>
              <a:rPr sz="2600" spc="-5" dirty="0">
                <a:latin typeface="Times New Roman"/>
                <a:cs typeface="Times New Roman"/>
              </a:rPr>
              <a:t>metastatic </a:t>
            </a:r>
            <a:r>
              <a:rPr sz="2600" dirty="0">
                <a:latin typeface="Times New Roman"/>
                <a:cs typeface="Times New Roman"/>
              </a:rPr>
              <a:t>or </a:t>
            </a:r>
            <a:r>
              <a:rPr sz="2600" spc="-5" dirty="0">
                <a:latin typeface="Times New Roman"/>
                <a:cs typeface="Times New Roman"/>
              </a:rPr>
              <a:t>unresectable  gastrointestinal </a:t>
            </a:r>
            <a:r>
              <a:rPr sz="2600" dirty="0">
                <a:latin typeface="Times New Roman"/>
                <a:cs typeface="Times New Roman"/>
              </a:rPr>
              <a:t>stromal </a:t>
            </a:r>
            <a:r>
              <a:rPr sz="2600" spc="-5" dirty="0">
                <a:latin typeface="Times New Roman"/>
                <a:cs typeface="Times New Roman"/>
              </a:rPr>
              <a:t>tumors. </a:t>
            </a:r>
            <a:r>
              <a:rPr sz="2600" spc="-15" dirty="0">
                <a:latin typeface="Times New Roman"/>
                <a:cs typeface="Times New Roman"/>
              </a:rPr>
              <a:t>However, </a:t>
            </a:r>
            <a:r>
              <a:rPr sz="2600" spc="-5" dirty="0">
                <a:latin typeface="Times New Roman"/>
                <a:cs typeface="Times New Roman"/>
              </a:rPr>
              <a:t>50% </a:t>
            </a:r>
            <a:r>
              <a:rPr sz="2600" dirty="0">
                <a:latin typeface="Times New Roman"/>
                <a:cs typeface="Times New Roman"/>
              </a:rPr>
              <a:t>of </a:t>
            </a:r>
            <a:r>
              <a:rPr sz="2600" spc="-5" dirty="0">
                <a:latin typeface="Times New Roman"/>
                <a:cs typeface="Times New Roman"/>
              </a:rPr>
              <a:t>patients  </a:t>
            </a:r>
            <a:r>
              <a:rPr sz="2600" dirty="0">
                <a:latin typeface="Times New Roman"/>
                <a:cs typeface="Times New Roman"/>
              </a:rPr>
              <a:t>develop </a:t>
            </a:r>
            <a:r>
              <a:rPr sz="2600" spc="-5" dirty="0">
                <a:latin typeface="Times New Roman"/>
                <a:cs typeface="Times New Roman"/>
              </a:rPr>
              <a:t>resistance to imatinib </a:t>
            </a:r>
            <a:r>
              <a:rPr sz="2600" dirty="0">
                <a:latin typeface="Times New Roman"/>
                <a:cs typeface="Times New Roman"/>
              </a:rPr>
              <a:t>within two</a:t>
            </a:r>
            <a:r>
              <a:rPr sz="2600" spc="-25" dirty="0">
                <a:latin typeface="Times New Roman"/>
                <a:cs typeface="Times New Roman"/>
              </a:rPr>
              <a:t> </a:t>
            </a:r>
            <a:r>
              <a:rPr sz="2600" spc="-5" dirty="0">
                <a:latin typeface="Times New Roman"/>
                <a:cs typeface="Times New Roman"/>
              </a:rPr>
              <a:t>years.</a:t>
            </a:r>
            <a:endParaRPr sz="2600">
              <a:latin typeface="Times New Roman"/>
              <a:cs typeface="Times New Roman"/>
            </a:endParaRPr>
          </a:p>
          <a:p>
            <a:pPr marL="287020" marR="5080" indent="-274320" algn="just">
              <a:lnSpc>
                <a:spcPct val="100000"/>
              </a:lnSpc>
              <a:spcBef>
                <a:spcPts val="625"/>
              </a:spcBef>
              <a:buClr>
                <a:srgbClr val="0AD0D9"/>
              </a:buClr>
              <a:buSzPct val="94230"/>
              <a:buFont typeface="Arial"/>
              <a:buChar char=""/>
              <a:tabLst>
                <a:tab pos="287020" algn="l"/>
              </a:tabLst>
            </a:pPr>
            <a:r>
              <a:rPr sz="2600" dirty="0">
                <a:latin typeface="Times New Roman"/>
                <a:cs typeface="Times New Roman"/>
              </a:rPr>
              <a:t>Five year </a:t>
            </a:r>
            <a:r>
              <a:rPr sz="2600" spc="-5" dirty="0">
                <a:latin typeface="Times New Roman"/>
                <a:cs typeface="Times New Roman"/>
              </a:rPr>
              <a:t>survival for </a:t>
            </a:r>
            <a:r>
              <a:rPr sz="2600" dirty="0">
                <a:latin typeface="Times New Roman"/>
                <a:cs typeface="Times New Roman"/>
              </a:rPr>
              <a:t>patients </a:t>
            </a:r>
            <a:r>
              <a:rPr sz="2600" spc="-5" dirty="0">
                <a:latin typeface="Times New Roman"/>
                <a:cs typeface="Times New Roman"/>
              </a:rPr>
              <a:t>with </a:t>
            </a:r>
            <a:r>
              <a:rPr sz="2600" dirty="0">
                <a:latin typeface="Times New Roman"/>
                <a:cs typeface="Times New Roman"/>
              </a:rPr>
              <a:t>low </a:t>
            </a:r>
            <a:r>
              <a:rPr sz="2600" spc="-5" dirty="0">
                <a:latin typeface="Times New Roman"/>
                <a:cs typeface="Times New Roman"/>
              </a:rPr>
              <a:t>grade lesions </a:t>
            </a:r>
            <a:r>
              <a:rPr sz="2600" spc="-415" dirty="0">
                <a:latin typeface="Times New Roman"/>
                <a:cs typeface="Times New Roman"/>
              </a:rPr>
              <a:t>is  </a:t>
            </a:r>
            <a:r>
              <a:rPr sz="2600" dirty="0">
                <a:latin typeface="Times New Roman"/>
                <a:cs typeface="Times New Roman"/>
              </a:rPr>
              <a:t>about </a:t>
            </a:r>
            <a:r>
              <a:rPr sz="2600" spc="-5" dirty="0">
                <a:latin typeface="Times New Roman"/>
                <a:cs typeface="Times New Roman"/>
              </a:rPr>
              <a:t>80%, while those </a:t>
            </a:r>
            <a:r>
              <a:rPr sz="2600" dirty="0">
                <a:latin typeface="Times New Roman"/>
                <a:cs typeface="Times New Roman"/>
              </a:rPr>
              <a:t>with </a:t>
            </a:r>
            <a:r>
              <a:rPr sz="2600" spc="-5" dirty="0">
                <a:latin typeface="Times New Roman"/>
                <a:cs typeface="Times New Roman"/>
              </a:rPr>
              <a:t>high grade </a:t>
            </a:r>
            <a:r>
              <a:rPr sz="2600" dirty="0">
                <a:latin typeface="Times New Roman"/>
                <a:cs typeface="Times New Roman"/>
              </a:rPr>
              <a:t>lesions </a:t>
            </a:r>
            <a:r>
              <a:rPr sz="2600" spc="-5" dirty="0">
                <a:latin typeface="Times New Roman"/>
                <a:cs typeface="Times New Roman"/>
              </a:rPr>
              <a:t>have </a:t>
            </a:r>
            <a:r>
              <a:rPr sz="2600" dirty="0">
                <a:latin typeface="Times New Roman"/>
                <a:cs typeface="Times New Roman"/>
              </a:rPr>
              <a:t>a  five year survival of about</a:t>
            </a:r>
            <a:r>
              <a:rPr sz="2600" spc="-90" dirty="0">
                <a:latin typeface="Times New Roman"/>
                <a:cs typeface="Times New Roman"/>
              </a:rPr>
              <a:t> </a:t>
            </a:r>
            <a:r>
              <a:rPr sz="2600" dirty="0">
                <a:latin typeface="Times New Roman"/>
                <a:cs typeface="Times New Roman"/>
              </a:rPr>
              <a:t>30%.</a:t>
            </a:r>
            <a:endParaRPr sz="2600">
              <a:latin typeface="Times New Roman"/>
              <a:cs typeface="Times New Roman"/>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6055360" cy="788035"/>
          </a:xfrm>
          <a:prstGeom prst="rect">
            <a:avLst/>
          </a:prstGeom>
        </p:spPr>
        <p:txBody>
          <a:bodyPr vert="horz" wrap="square" lIns="0" tIns="13335" rIns="0" bIns="0" rtlCol="0">
            <a:spAutoFit/>
          </a:bodyPr>
          <a:lstStyle/>
          <a:p>
            <a:pPr marL="12700">
              <a:lnSpc>
                <a:spcPct val="100000"/>
              </a:lnSpc>
              <a:spcBef>
                <a:spcPts val="105"/>
              </a:spcBef>
            </a:pPr>
            <a:r>
              <a:rPr sz="5000" b="0" u="heavy" spc="-250" dirty="0">
                <a:uFill>
                  <a:solidFill>
                    <a:srgbClr val="04607A"/>
                  </a:solidFill>
                </a:uFill>
                <a:latin typeface="Trebuchet MS"/>
                <a:cs typeface="Trebuchet MS"/>
              </a:rPr>
              <a:t>Gastric </a:t>
            </a:r>
            <a:r>
              <a:rPr sz="5000" b="0" u="heavy" spc="-240" dirty="0">
                <a:uFill>
                  <a:solidFill>
                    <a:srgbClr val="04607A"/>
                  </a:solidFill>
                </a:uFill>
                <a:latin typeface="Trebuchet MS"/>
                <a:cs typeface="Trebuchet MS"/>
              </a:rPr>
              <a:t>carcinoid</a:t>
            </a:r>
            <a:r>
              <a:rPr sz="5000" b="0" u="heavy" spc="-590" dirty="0">
                <a:uFill>
                  <a:solidFill>
                    <a:srgbClr val="04607A"/>
                  </a:solidFill>
                </a:uFill>
                <a:latin typeface="Trebuchet MS"/>
                <a:cs typeface="Trebuchet MS"/>
              </a:rPr>
              <a:t> </a:t>
            </a:r>
            <a:r>
              <a:rPr sz="5000" b="0" u="heavy" spc="-165" dirty="0">
                <a:uFill>
                  <a:solidFill>
                    <a:srgbClr val="04607A"/>
                  </a:solidFill>
                </a:uFill>
                <a:latin typeface="Trebuchet MS"/>
                <a:cs typeface="Trebuchet MS"/>
              </a:rPr>
              <a:t>tumor</a:t>
            </a:r>
            <a:endParaRPr sz="5000">
              <a:latin typeface="Trebuchet MS"/>
              <a:cs typeface="Trebuchet MS"/>
            </a:endParaRPr>
          </a:p>
        </p:txBody>
      </p:sp>
      <p:sp>
        <p:nvSpPr>
          <p:cNvPr id="3" name="object 3"/>
          <p:cNvSpPr txBox="1"/>
          <p:nvPr/>
        </p:nvSpPr>
        <p:spPr>
          <a:xfrm>
            <a:off x="535940" y="1877542"/>
            <a:ext cx="8074025" cy="2641600"/>
          </a:xfrm>
          <a:prstGeom prst="rect">
            <a:avLst/>
          </a:prstGeom>
        </p:spPr>
        <p:txBody>
          <a:bodyPr vert="horz" wrap="square" lIns="0" tIns="92075" rIns="0" bIns="0" rtlCol="0">
            <a:spAutoFit/>
          </a:bodyPr>
          <a:lstStyle/>
          <a:p>
            <a:pPr marL="12700">
              <a:lnSpc>
                <a:spcPct val="100000"/>
              </a:lnSpc>
              <a:spcBef>
                <a:spcPts val="725"/>
              </a:spcBef>
            </a:pPr>
            <a:r>
              <a:rPr sz="2600" spc="-5" dirty="0">
                <a:latin typeface="Times New Roman"/>
                <a:cs typeface="Times New Roman"/>
              </a:rPr>
              <a:t>Gastric </a:t>
            </a:r>
            <a:r>
              <a:rPr sz="2600" dirty="0">
                <a:latin typeface="Times New Roman"/>
                <a:cs typeface="Times New Roman"/>
              </a:rPr>
              <a:t>carcinoids should be </a:t>
            </a:r>
            <a:r>
              <a:rPr sz="2600" spc="-5" dirty="0">
                <a:latin typeface="Times New Roman"/>
                <a:cs typeface="Times New Roman"/>
              </a:rPr>
              <a:t>resected </a:t>
            </a:r>
            <a:r>
              <a:rPr sz="2600" dirty="0">
                <a:latin typeface="Times New Roman"/>
                <a:cs typeface="Times New Roman"/>
              </a:rPr>
              <a:t>when</a:t>
            </a:r>
            <a:r>
              <a:rPr sz="2600" spc="-90" dirty="0">
                <a:latin typeface="Times New Roman"/>
                <a:cs typeface="Times New Roman"/>
              </a:rPr>
              <a:t> </a:t>
            </a:r>
            <a:r>
              <a:rPr sz="2600" dirty="0">
                <a:latin typeface="Times New Roman"/>
                <a:cs typeface="Times New Roman"/>
              </a:rPr>
              <a:t>diagnosed.</a:t>
            </a:r>
            <a:endParaRPr sz="2600">
              <a:latin typeface="Times New Roman"/>
              <a:cs typeface="Times New Roman"/>
            </a:endParaRPr>
          </a:p>
          <a:p>
            <a:pPr marL="287020" marR="5080" indent="-274320" algn="just">
              <a:lnSpc>
                <a:spcPct val="100000"/>
              </a:lnSpc>
              <a:spcBef>
                <a:spcPts val="625"/>
              </a:spcBef>
              <a:buClr>
                <a:srgbClr val="0AD0D9"/>
              </a:buClr>
              <a:buSzPct val="94230"/>
              <a:buFont typeface="Arial"/>
              <a:buChar char=""/>
              <a:tabLst>
                <a:tab pos="287020" algn="l"/>
              </a:tabLst>
            </a:pPr>
            <a:r>
              <a:rPr sz="2600" spc="-5" dirty="0">
                <a:latin typeface="Times New Roman"/>
                <a:cs typeface="Times New Roman"/>
              </a:rPr>
              <a:t>In patients </a:t>
            </a:r>
            <a:r>
              <a:rPr sz="2600" dirty="0">
                <a:latin typeface="Times New Roman"/>
                <a:cs typeface="Times New Roman"/>
              </a:rPr>
              <a:t>with </a:t>
            </a:r>
            <a:r>
              <a:rPr sz="2600" spc="-5" dirty="0">
                <a:latin typeface="Times New Roman"/>
                <a:cs typeface="Times New Roman"/>
              </a:rPr>
              <a:t>small </a:t>
            </a:r>
            <a:r>
              <a:rPr sz="2600" dirty="0">
                <a:latin typeface="Times New Roman"/>
                <a:cs typeface="Times New Roman"/>
              </a:rPr>
              <a:t>lesions </a:t>
            </a:r>
            <a:r>
              <a:rPr sz="2600" spc="-5" dirty="0">
                <a:latin typeface="Times New Roman"/>
                <a:cs typeface="Times New Roman"/>
              </a:rPr>
              <a:t>confined to </a:t>
            </a:r>
            <a:r>
              <a:rPr sz="2600" dirty="0">
                <a:latin typeface="Times New Roman"/>
                <a:cs typeface="Times New Roman"/>
              </a:rPr>
              <a:t>the </a:t>
            </a:r>
            <a:r>
              <a:rPr sz="2600" spc="-55" dirty="0">
                <a:latin typeface="Times New Roman"/>
                <a:cs typeface="Times New Roman"/>
              </a:rPr>
              <a:t>mucosa  </a:t>
            </a:r>
            <a:r>
              <a:rPr sz="2600" spc="-5" dirty="0">
                <a:latin typeface="Times New Roman"/>
                <a:cs typeface="Times New Roman"/>
              </a:rPr>
              <a:t>resection may </a:t>
            </a:r>
            <a:r>
              <a:rPr sz="2600" dirty="0">
                <a:latin typeface="Times New Roman"/>
                <a:cs typeface="Times New Roman"/>
              </a:rPr>
              <a:t>be </a:t>
            </a:r>
            <a:r>
              <a:rPr sz="2600" spc="-5" dirty="0">
                <a:latin typeface="Times New Roman"/>
                <a:cs typeface="Times New Roman"/>
              </a:rPr>
              <a:t>done endoscopically </a:t>
            </a:r>
            <a:r>
              <a:rPr sz="2600" dirty="0">
                <a:latin typeface="Times New Roman"/>
                <a:cs typeface="Times New Roman"/>
              </a:rPr>
              <a:t>using </a:t>
            </a:r>
            <a:r>
              <a:rPr sz="2600" spc="-5" dirty="0">
                <a:latin typeface="Times New Roman"/>
                <a:cs typeface="Times New Roman"/>
              </a:rPr>
              <a:t>endoscopic  mucosal resection given </a:t>
            </a:r>
            <a:r>
              <a:rPr sz="2600" dirty="0">
                <a:latin typeface="Times New Roman"/>
                <a:cs typeface="Times New Roman"/>
              </a:rPr>
              <a:t>that </a:t>
            </a:r>
            <a:r>
              <a:rPr sz="2600" spc="-10" dirty="0">
                <a:latin typeface="Times New Roman"/>
                <a:cs typeface="Times New Roman"/>
              </a:rPr>
              <a:t>there </a:t>
            </a:r>
            <a:r>
              <a:rPr sz="2600" dirty="0">
                <a:latin typeface="Times New Roman"/>
                <a:cs typeface="Times New Roman"/>
              </a:rPr>
              <a:t>are </a:t>
            </a:r>
            <a:r>
              <a:rPr sz="2600" spc="-5" dirty="0">
                <a:latin typeface="Times New Roman"/>
                <a:cs typeface="Times New Roman"/>
              </a:rPr>
              <a:t>only </a:t>
            </a:r>
            <a:r>
              <a:rPr sz="2600" dirty="0">
                <a:latin typeface="Times New Roman"/>
                <a:cs typeface="Times New Roman"/>
              </a:rPr>
              <a:t>few </a:t>
            </a:r>
            <a:r>
              <a:rPr sz="2600" spc="-5" dirty="0">
                <a:latin typeface="Times New Roman"/>
                <a:cs typeface="Times New Roman"/>
              </a:rPr>
              <a:t>lesions  </a:t>
            </a:r>
            <a:r>
              <a:rPr sz="2600" dirty="0">
                <a:latin typeface="Times New Roman"/>
                <a:cs typeface="Times New Roman"/>
              </a:rPr>
              <a:t>and the </a:t>
            </a:r>
            <a:r>
              <a:rPr sz="2600" spc="-10" dirty="0">
                <a:latin typeface="Times New Roman"/>
                <a:cs typeface="Times New Roman"/>
              </a:rPr>
              <a:t>margins </a:t>
            </a:r>
            <a:r>
              <a:rPr sz="2600" spc="-5" dirty="0">
                <a:latin typeface="Times New Roman"/>
                <a:cs typeface="Times New Roman"/>
              </a:rPr>
              <a:t>are histologically</a:t>
            </a:r>
            <a:r>
              <a:rPr sz="2600" spc="-25" dirty="0">
                <a:latin typeface="Times New Roman"/>
                <a:cs typeface="Times New Roman"/>
              </a:rPr>
              <a:t> </a:t>
            </a:r>
            <a:r>
              <a:rPr sz="2600" dirty="0">
                <a:latin typeface="Times New Roman"/>
                <a:cs typeface="Times New Roman"/>
              </a:rPr>
              <a:t>negative.</a:t>
            </a:r>
            <a:endParaRPr sz="2600">
              <a:latin typeface="Times New Roman"/>
              <a:cs typeface="Times New Roman"/>
            </a:endParaRPr>
          </a:p>
          <a:p>
            <a:pPr marL="287020" indent="-274320">
              <a:lnSpc>
                <a:spcPct val="100000"/>
              </a:lnSpc>
              <a:spcBef>
                <a:spcPts val="630"/>
              </a:spcBef>
              <a:buClr>
                <a:srgbClr val="0AD0D9"/>
              </a:buClr>
              <a:buSzPct val="94230"/>
              <a:buFont typeface="Arial"/>
              <a:buChar char=""/>
              <a:tabLst>
                <a:tab pos="287020" algn="l"/>
              </a:tabLst>
            </a:pPr>
            <a:r>
              <a:rPr sz="2600" spc="-10" dirty="0">
                <a:latin typeface="Times New Roman"/>
                <a:cs typeface="Times New Roman"/>
              </a:rPr>
              <a:t>Larger </a:t>
            </a:r>
            <a:r>
              <a:rPr sz="2600" dirty="0">
                <a:latin typeface="Times New Roman"/>
                <a:cs typeface="Times New Roman"/>
              </a:rPr>
              <a:t>lesions </a:t>
            </a:r>
            <a:r>
              <a:rPr sz="2600" spc="-5" dirty="0">
                <a:latin typeface="Times New Roman"/>
                <a:cs typeface="Times New Roman"/>
              </a:rPr>
              <a:t>may </a:t>
            </a:r>
            <a:r>
              <a:rPr sz="2600" dirty="0">
                <a:latin typeface="Times New Roman"/>
                <a:cs typeface="Times New Roman"/>
              </a:rPr>
              <a:t>be removed by D1 or D2</a:t>
            </a:r>
            <a:r>
              <a:rPr sz="2600" spc="-140" dirty="0">
                <a:latin typeface="Times New Roman"/>
                <a:cs typeface="Times New Roman"/>
              </a:rPr>
              <a:t> </a:t>
            </a:r>
            <a:r>
              <a:rPr sz="2600" spc="-15" dirty="0">
                <a:latin typeface="Times New Roman"/>
                <a:cs typeface="Times New Roman"/>
              </a:rPr>
              <a:t>gastrectomy.</a:t>
            </a:r>
            <a:endParaRPr sz="2600">
              <a:latin typeface="Times New Roman"/>
              <a:cs typeface="Times New Roman"/>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8074025" cy="2483485"/>
          </a:xfrm>
          <a:prstGeom prst="rect">
            <a:avLst/>
          </a:prstGeom>
        </p:spPr>
        <p:txBody>
          <a:bodyPr vert="horz" wrap="square" lIns="0" tIns="13335" rIns="0" bIns="0" rtlCol="0">
            <a:spAutoFit/>
          </a:bodyPr>
          <a:lstStyle/>
          <a:p>
            <a:pPr marL="287020" marR="5715" indent="-274320" algn="just">
              <a:lnSpc>
                <a:spcPct val="100000"/>
              </a:lnSpc>
              <a:spcBef>
                <a:spcPts val="105"/>
              </a:spcBef>
              <a:buClr>
                <a:srgbClr val="0AD0D9"/>
              </a:buClr>
              <a:buSzPct val="94230"/>
              <a:buFont typeface="Arial"/>
              <a:buChar char=""/>
              <a:tabLst>
                <a:tab pos="287020" algn="l"/>
              </a:tabLst>
            </a:pPr>
            <a:r>
              <a:rPr sz="2600" spc="-10" dirty="0">
                <a:latin typeface="Times New Roman"/>
                <a:cs typeface="Times New Roman"/>
              </a:rPr>
              <a:t>Surgical </a:t>
            </a:r>
            <a:r>
              <a:rPr sz="2600" spc="-5" dirty="0">
                <a:latin typeface="Times New Roman"/>
                <a:cs typeface="Times New Roman"/>
              </a:rPr>
              <a:t>debulking may be useful in certain patients </a:t>
            </a:r>
            <a:r>
              <a:rPr sz="2600" spc="-430" dirty="0">
                <a:latin typeface="Times New Roman"/>
                <a:cs typeface="Times New Roman"/>
              </a:rPr>
              <a:t>with  </a:t>
            </a:r>
            <a:r>
              <a:rPr sz="2600" spc="-5" dirty="0">
                <a:latin typeface="Times New Roman"/>
                <a:cs typeface="Times New Roman"/>
              </a:rPr>
              <a:t>metastatic</a:t>
            </a:r>
            <a:r>
              <a:rPr sz="2600" spc="5" dirty="0">
                <a:latin typeface="Times New Roman"/>
                <a:cs typeface="Times New Roman"/>
              </a:rPr>
              <a:t> </a:t>
            </a:r>
            <a:r>
              <a:rPr sz="2600" spc="-5" dirty="0">
                <a:latin typeface="Times New Roman"/>
                <a:cs typeface="Times New Roman"/>
              </a:rPr>
              <a:t>disease.</a:t>
            </a:r>
            <a:endParaRPr sz="2600">
              <a:latin typeface="Times New Roman"/>
              <a:cs typeface="Times New Roman"/>
            </a:endParaRPr>
          </a:p>
          <a:p>
            <a:pPr marL="287020" marR="5080" indent="-274320" algn="just">
              <a:lnSpc>
                <a:spcPct val="100000"/>
              </a:lnSpc>
              <a:spcBef>
                <a:spcPts val="625"/>
              </a:spcBef>
              <a:buClr>
                <a:srgbClr val="0AD0D9"/>
              </a:buClr>
              <a:buSzPct val="94230"/>
              <a:buFont typeface="Arial"/>
              <a:buChar char=""/>
              <a:tabLst>
                <a:tab pos="287020" algn="l"/>
              </a:tabLst>
            </a:pPr>
            <a:r>
              <a:rPr sz="2600" dirty="0">
                <a:latin typeface="Times New Roman"/>
                <a:cs typeface="Times New Roman"/>
              </a:rPr>
              <a:t>Somatostatin </a:t>
            </a:r>
            <a:r>
              <a:rPr sz="2600" spc="-5" dirty="0">
                <a:latin typeface="Times New Roman"/>
                <a:cs typeface="Times New Roman"/>
              </a:rPr>
              <a:t>analogue is useful in controlling </a:t>
            </a:r>
            <a:r>
              <a:rPr sz="2600" spc="-105" dirty="0">
                <a:latin typeface="Times New Roman"/>
                <a:cs typeface="Times New Roman"/>
              </a:rPr>
              <a:t>the  </a:t>
            </a:r>
            <a:r>
              <a:rPr sz="2600" spc="-5" dirty="0">
                <a:latin typeface="Times New Roman"/>
                <a:cs typeface="Times New Roman"/>
              </a:rPr>
              <a:t>symptoms </a:t>
            </a:r>
            <a:r>
              <a:rPr sz="2600" dirty="0">
                <a:latin typeface="Times New Roman"/>
                <a:cs typeface="Times New Roman"/>
              </a:rPr>
              <a:t>of </a:t>
            </a:r>
            <a:r>
              <a:rPr sz="2600" spc="-5" dirty="0">
                <a:latin typeface="Times New Roman"/>
                <a:cs typeface="Times New Roman"/>
              </a:rPr>
              <a:t>carcinoid </a:t>
            </a:r>
            <a:r>
              <a:rPr sz="2600" dirty="0">
                <a:latin typeface="Times New Roman"/>
                <a:cs typeface="Times New Roman"/>
              </a:rPr>
              <a:t>syndrome but </a:t>
            </a:r>
            <a:r>
              <a:rPr sz="2600" spc="-5" dirty="0">
                <a:latin typeface="Times New Roman"/>
                <a:cs typeface="Times New Roman"/>
              </a:rPr>
              <a:t>apparently </a:t>
            </a:r>
            <a:r>
              <a:rPr sz="2600" dirty="0">
                <a:latin typeface="Times New Roman"/>
                <a:cs typeface="Times New Roman"/>
              </a:rPr>
              <a:t>does not  prolong </a:t>
            </a:r>
            <a:r>
              <a:rPr sz="2600" spc="-5" dirty="0">
                <a:latin typeface="Times New Roman"/>
                <a:cs typeface="Times New Roman"/>
              </a:rPr>
              <a:t>the </a:t>
            </a:r>
            <a:r>
              <a:rPr sz="2600" dirty="0">
                <a:latin typeface="Times New Roman"/>
                <a:cs typeface="Times New Roman"/>
              </a:rPr>
              <a:t>survival in patients with </a:t>
            </a:r>
            <a:r>
              <a:rPr sz="2600" spc="-5" dirty="0">
                <a:latin typeface="Times New Roman"/>
                <a:cs typeface="Times New Roman"/>
              </a:rPr>
              <a:t>metastatic </a:t>
            </a:r>
            <a:r>
              <a:rPr sz="2600" dirty="0">
                <a:latin typeface="Times New Roman"/>
                <a:cs typeface="Times New Roman"/>
              </a:rPr>
              <a:t>gastric  carcinoid.</a:t>
            </a:r>
            <a:endParaRPr sz="2600">
              <a:latin typeface="Times New Roman"/>
              <a:cs typeface="Times New Roman"/>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112265"/>
            <a:ext cx="7506970" cy="711200"/>
          </a:xfrm>
          <a:prstGeom prst="rect">
            <a:avLst/>
          </a:prstGeom>
        </p:spPr>
        <p:txBody>
          <a:bodyPr vert="horz" wrap="square" lIns="0" tIns="12700" rIns="0" bIns="0" rtlCol="0">
            <a:spAutoFit/>
          </a:bodyPr>
          <a:lstStyle/>
          <a:p>
            <a:pPr marL="12700">
              <a:lnSpc>
                <a:spcPct val="100000"/>
              </a:lnSpc>
              <a:spcBef>
                <a:spcPts val="100"/>
              </a:spcBef>
            </a:pPr>
            <a:r>
              <a:rPr sz="4500" b="0" spc="-155" dirty="0">
                <a:latin typeface="Trebuchet MS"/>
                <a:cs typeface="Trebuchet MS"/>
              </a:rPr>
              <a:t>Outlook </a:t>
            </a:r>
            <a:r>
              <a:rPr sz="4500" b="0" spc="-254" dirty="0">
                <a:latin typeface="Trebuchet MS"/>
                <a:cs typeface="Trebuchet MS"/>
              </a:rPr>
              <a:t>after </a:t>
            </a:r>
            <a:r>
              <a:rPr sz="4500" b="0" spc="-210" dirty="0">
                <a:latin typeface="Trebuchet MS"/>
                <a:cs typeface="Trebuchet MS"/>
              </a:rPr>
              <a:t>surgical</a:t>
            </a:r>
            <a:r>
              <a:rPr sz="4500" b="0" spc="-630" dirty="0">
                <a:latin typeface="Trebuchet MS"/>
                <a:cs typeface="Trebuchet MS"/>
              </a:rPr>
              <a:t> </a:t>
            </a:r>
            <a:r>
              <a:rPr sz="4500" b="0" spc="-225" dirty="0">
                <a:latin typeface="Trebuchet MS"/>
                <a:cs typeface="Trebuchet MS"/>
              </a:rPr>
              <a:t>treatment</a:t>
            </a:r>
            <a:endParaRPr sz="4500">
              <a:latin typeface="Trebuchet MS"/>
              <a:cs typeface="Trebuchet MS"/>
            </a:endParaRPr>
          </a:p>
        </p:txBody>
      </p:sp>
      <p:graphicFrame>
        <p:nvGraphicFramePr>
          <p:cNvPr id="3" name="object 3"/>
          <p:cNvGraphicFramePr>
            <a:graphicFrameLocks noGrp="1"/>
          </p:cNvGraphicFramePr>
          <p:nvPr>
            <p:extLst>
              <p:ext uri="{D42A27DB-BD31-4B8C-83A1-F6EECF244321}">
                <p14:modId xmlns:p14="http://schemas.microsoft.com/office/powerpoint/2010/main" val="3856040205"/>
              </p:ext>
            </p:extLst>
          </p:nvPr>
        </p:nvGraphicFramePr>
        <p:xfrm>
          <a:off x="1593850" y="2508250"/>
          <a:ext cx="6096000" cy="2512692"/>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502920">
                <a:tc>
                  <a:txBody>
                    <a:bodyPr/>
                    <a:lstStyle/>
                    <a:p>
                      <a:pPr>
                        <a:lnSpc>
                          <a:spcPct val="100000"/>
                        </a:lnSpc>
                      </a:pPr>
                      <a:endParaRPr sz="2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060"/>
                    </a:solidFill>
                  </a:tcPr>
                </a:tc>
                <a:tc>
                  <a:txBody>
                    <a:bodyPr/>
                    <a:lstStyle/>
                    <a:p>
                      <a:pPr marL="98425">
                        <a:lnSpc>
                          <a:spcPct val="100000"/>
                        </a:lnSpc>
                        <a:spcBef>
                          <a:spcPts val="245"/>
                        </a:spcBef>
                      </a:pPr>
                      <a:r>
                        <a:rPr sz="1800" b="1" spc="30" dirty="0">
                          <a:solidFill>
                            <a:srgbClr val="FFFFFF"/>
                          </a:solidFill>
                          <a:latin typeface="Times New Roman"/>
                          <a:cs typeface="Times New Roman"/>
                        </a:rPr>
                        <a:t>Five</a:t>
                      </a:r>
                      <a:r>
                        <a:rPr sz="1800" b="1" spc="-140" dirty="0">
                          <a:solidFill>
                            <a:srgbClr val="FFFFFF"/>
                          </a:solidFill>
                          <a:latin typeface="Times New Roman"/>
                          <a:cs typeface="Times New Roman"/>
                        </a:rPr>
                        <a:t> </a:t>
                      </a:r>
                      <a:r>
                        <a:rPr sz="1800" b="1" spc="45" dirty="0">
                          <a:solidFill>
                            <a:srgbClr val="FFFFFF"/>
                          </a:solidFill>
                          <a:latin typeface="Times New Roman"/>
                          <a:cs typeface="Times New Roman"/>
                        </a:rPr>
                        <a:t>year</a:t>
                      </a:r>
                      <a:r>
                        <a:rPr sz="1800" b="1" spc="-130" dirty="0">
                          <a:solidFill>
                            <a:srgbClr val="FFFFFF"/>
                          </a:solidFill>
                          <a:latin typeface="Times New Roman"/>
                          <a:cs typeface="Times New Roman"/>
                        </a:rPr>
                        <a:t> </a:t>
                      </a:r>
                      <a:r>
                        <a:rPr sz="1800" b="1" spc="65" dirty="0">
                          <a:solidFill>
                            <a:srgbClr val="FFFFFF"/>
                          </a:solidFill>
                          <a:latin typeface="Times New Roman"/>
                          <a:cs typeface="Times New Roman"/>
                        </a:rPr>
                        <a:t>survival</a:t>
                      </a:r>
                      <a:r>
                        <a:rPr sz="1800" b="1" spc="-70" dirty="0">
                          <a:solidFill>
                            <a:srgbClr val="FFFFFF"/>
                          </a:solidFill>
                          <a:latin typeface="Times New Roman"/>
                          <a:cs typeface="Times New Roman"/>
                        </a:rPr>
                        <a:t> </a:t>
                      </a:r>
                      <a:r>
                        <a:rPr sz="1800" b="1" spc="60" dirty="0">
                          <a:solidFill>
                            <a:srgbClr val="FFFFFF"/>
                          </a:solidFill>
                          <a:latin typeface="Times New Roman"/>
                          <a:cs typeface="Times New Roman"/>
                        </a:rPr>
                        <a:t>rate</a:t>
                      </a:r>
                      <a:r>
                        <a:rPr sz="1800" b="1" spc="-60" dirty="0">
                          <a:solidFill>
                            <a:srgbClr val="FFFFFF"/>
                          </a:solidFill>
                          <a:latin typeface="Times New Roman"/>
                          <a:cs typeface="Times New Roman"/>
                        </a:rPr>
                        <a:t> </a:t>
                      </a:r>
                      <a:r>
                        <a:rPr sz="1800" b="1" spc="-45" dirty="0">
                          <a:solidFill>
                            <a:srgbClr val="FFFFFF"/>
                          </a:solidFill>
                          <a:latin typeface="Times New Roman"/>
                          <a:cs typeface="Times New Roman"/>
                        </a:rPr>
                        <a:t>(%)</a:t>
                      </a:r>
                      <a:endParaRPr sz="1800">
                        <a:latin typeface="Times New Roman"/>
                        <a:cs typeface="Times New Roman"/>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060"/>
                    </a:solidFill>
                  </a:tcPr>
                </a:tc>
                <a:extLst>
                  <a:ext uri="{0D108BD9-81ED-4DB2-BD59-A6C34878D82A}">
                    <a16:rowId xmlns:a16="http://schemas.microsoft.com/office/drawing/2014/main" val="10000"/>
                  </a:ext>
                </a:extLst>
              </a:tr>
              <a:tr h="502284">
                <a:tc>
                  <a:txBody>
                    <a:bodyPr/>
                    <a:lstStyle/>
                    <a:p>
                      <a:pPr marL="97790">
                        <a:lnSpc>
                          <a:spcPct val="100000"/>
                        </a:lnSpc>
                        <a:spcBef>
                          <a:spcPts val="244"/>
                        </a:spcBef>
                      </a:pPr>
                      <a:r>
                        <a:rPr sz="1800" spc="65" dirty="0">
                          <a:latin typeface="Times New Roman"/>
                          <a:cs typeface="Times New Roman"/>
                        </a:rPr>
                        <a:t>Node </a:t>
                      </a:r>
                      <a:r>
                        <a:rPr sz="1800" spc="45" dirty="0">
                          <a:latin typeface="Times New Roman"/>
                          <a:cs typeface="Times New Roman"/>
                        </a:rPr>
                        <a:t>negative</a:t>
                      </a:r>
                      <a:r>
                        <a:rPr sz="1800" spc="-180" dirty="0">
                          <a:latin typeface="Times New Roman"/>
                          <a:cs typeface="Times New Roman"/>
                        </a:rPr>
                        <a:t> </a:t>
                      </a:r>
                      <a:r>
                        <a:rPr sz="1800" spc="85" dirty="0">
                          <a:latin typeface="Times New Roman"/>
                          <a:cs typeface="Times New Roman"/>
                        </a:rPr>
                        <a:t>patients</a:t>
                      </a:r>
                      <a:endParaRPr sz="1800">
                        <a:latin typeface="Times New Roman"/>
                        <a:cs typeface="Times New Roman"/>
                      </a:endParaRPr>
                    </a:p>
                  </a:txBody>
                  <a:tcPr marL="0" marR="0" marT="3111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2060"/>
                    </a:solidFill>
                  </a:tcPr>
                </a:tc>
                <a:tc>
                  <a:txBody>
                    <a:bodyPr/>
                    <a:lstStyle/>
                    <a:p>
                      <a:pPr marL="98425">
                        <a:lnSpc>
                          <a:spcPct val="100000"/>
                        </a:lnSpc>
                        <a:spcBef>
                          <a:spcPts val="244"/>
                        </a:spcBef>
                      </a:pPr>
                      <a:r>
                        <a:rPr sz="1800" spc="40" dirty="0">
                          <a:latin typeface="Times New Roman"/>
                          <a:cs typeface="Times New Roman"/>
                        </a:rPr>
                        <a:t>90%</a:t>
                      </a:r>
                      <a:endParaRPr sz="1800">
                        <a:latin typeface="Times New Roman"/>
                        <a:cs typeface="Times New Roman"/>
                      </a:endParaRPr>
                    </a:p>
                  </a:txBody>
                  <a:tcPr marL="0" marR="0" marT="3111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2060"/>
                    </a:solidFill>
                  </a:tcPr>
                </a:tc>
                <a:extLst>
                  <a:ext uri="{0D108BD9-81ED-4DB2-BD59-A6C34878D82A}">
                    <a16:rowId xmlns:a16="http://schemas.microsoft.com/office/drawing/2014/main" val="10001"/>
                  </a:ext>
                </a:extLst>
              </a:tr>
              <a:tr h="502920">
                <a:tc>
                  <a:txBody>
                    <a:bodyPr/>
                    <a:lstStyle/>
                    <a:p>
                      <a:pPr marL="97790">
                        <a:lnSpc>
                          <a:spcPct val="100000"/>
                        </a:lnSpc>
                        <a:spcBef>
                          <a:spcPts val="244"/>
                        </a:spcBef>
                      </a:pPr>
                      <a:r>
                        <a:rPr sz="1800" spc="65" dirty="0">
                          <a:latin typeface="Times New Roman"/>
                          <a:cs typeface="Times New Roman"/>
                        </a:rPr>
                        <a:t>Node </a:t>
                      </a:r>
                      <a:r>
                        <a:rPr sz="1800" spc="35" dirty="0">
                          <a:latin typeface="Times New Roman"/>
                          <a:cs typeface="Times New Roman"/>
                        </a:rPr>
                        <a:t>positive</a:t>
                      </a:r>
                      <a:r>
                        <a:rPr sz="1800" spc="-195" dirty="0">
                          <a:latin typeface="Times New Roman"/>
                          <a:cs typeface="Times New Roman"/>
                        </a:rPr>
                        <a:t> </a:t>
                      </a:r>
                      <a:r>
                        <a:rPr sz="1800" spc="85" dirty="0">
                          <a:latin typeface="Times New Roman"/>
                          <a:cs typeface="Times New Roman"/>
                        </a:rPr>
                        <a:t>patients</a:t>
                      </a:r>
                      <a:endParaRPr sz="1800">
                        <a:latin typeface="Times New Roman"/>
                        <a:cs typeface="Times New Roman"/>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2060"/>
                    </a:solidFill>
                  </a:tcPr>
                </a:tc>
                <a:tc>
                  <a:txBody>
                    <a:bodyPr/>
                    <a:lstStyle/>
                    <a:p>
                      <a:pPr marL="98425">
                        <a:lnSpc>
                          <a:spcPct val="100000"/>
                        </a:lnSpc>
                        <a:spcBef>
                          <a:spcPts val="244"/>
                        </a:spcBef>
                      </a:pPr>
                      <a:r>
                        <a:rPr sz="1800" dirty="0">
                          <a:latin typeface="Times New Roman"/>
                          <a:cs typeface="Times New Roman"/>
                        </a:rPr>
                        <a:t>50%</a:t>
                      </a:r>
                      <a:endParaRPr sz="1800">
                        <a:latin typeface="Times New Roman"/>
                        <a:cs typeface="Times New Roman"/>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2060"/>
                    </a:solidFill>
                  </a:tcPr>
                </a:tc>
                <a:extLst>
                  <a:ext uri="{0D108BD9-81ED-4DB2-BD59-A6C34878D82A}">
                    <a16:rowId xmlns:a16="http://schemas.microsoft.com/office/drawing/2014/main" val="10002"/>
                  </a:ext>
                </a:extLst>
              </a:tr>
              <a:tr h="502284">
                <a:tc>
                  <a:txBody>
                    <a:bodyPr/>
                    <a:lstStyle/>
                    <a:p>
                      <a:pPr marL="97790">
                        <a:lnSpc>
                          <a:spcPct val="100000"/>
                        </a:lnSpc>
                        <a:spcBef>
                          <a:spcPts val="245"/>
                        </a:spcBef>
                      </a:pPr>
                      <a:r>
                        <a:rPr sz="1800" spc="-5" dirty="0">
                          <a:latin typeface="Times New Roman"/>
                          <a:cs typeface="Times New Roman"/>
                        </a:rPr>
                        <a:t>Type </a:t>
                      </a:r>
                      <a:r>
                        <a:rPr sz="1800" spc="10" dirty="0">
                          <a:latin typeface="Times New Roman"/>
                          <a:cs typeface="Times New Roman"/>
                        </a:rPr>
                        <a:t>I </a:t>
                      </a:r>
                      <a:r>
                        <a:rPr sz="1800" spc="50" dirty="0">
                          <a:latin typeface="Times New Roman"/>
                          <a:cs typeface="Times New Roman"/>
                        </a:rPr>
                        <a:t>gastric</a:t>
                      </a:r>
                      <a:r>
                        <a:rPr sz="1800" spc="-229" dirty="0">
                          <a:latin typeface="Times New Roman"/>
                          <a:cs typeface="Times New Roman"/>
                        </a:rPr>
                        <a:t> </a:t>
                      </a:r>
                      <a:r>
                        <a:rPr sz="1800" spc="55" dirty="0">
                          <a:latin typeface="Times New Roman"/>
                          <a:cs typeface="Times New Roman"/>
                        </a:rPr>
                        <a:t>carcinoid</a:t>
                      </a:r>
                      <a:endParaRPr sz="1800">
                        <a:latin typeface="Times New Roman"/>
                        <a:cs typeface="Times New Roman"/>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2060"/>
                    </a:solidFill>
                  </a:tcPr>
                </a:tc>
                <a:tc>
                  <a:txBody>
                    <a:bodyPr/>
                    <a:lstStyle/>
                    <a:p>
                      <a:pPr marL="98425">
                        <a:lnSpc>
                          <a:spcPct val="100000"/>
                        </a:lnSpc>
                        <a:spcBef>
                          <a:spcPts val="245"/>
                        </a:spcBef>
                      </a:pPr>
                      <a:r>
                        <a:rPr sz="1800" spc="-55" dirty="0">
                          <a:latin typeface="Times New Roman"/>
                          <a:cs typeface="Times New Roman"/>
                        </a:rPr>
                        <a:t>100%</a:t>
                      </a:r>
                      <a:endParaRPr sz="1800">
                        <a:latin typeface="Times New Roman"/>
                        <a:cs typeface="Times New Roman"/>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2060"/>
                    </a:solidFill>
                  </a:tcPr>
                </a:tc>
                <a:extLst>
                  <a:ext uri="{0D108BD9-81ED-4DB2-BD59-A6C34878D82A}">
                    <a16:rowId xmlns:a16="http://schemas.microsoft.com/office/drawing/2014/main" val="10003"/>
                  </a:ext>
                </a:extLst>
              </a:tr>
              <a:tr h="502284">
                <a:tc>
                  <a:txBody>
                    <a:bodyPr/>
                    <a:lstStyle/>
                    <a:p>
                      <a:pPr marL="97790">
                        <a:lnSpc>
                          <a:spcPct val="100000"/>
                        </a:lnSpc>
                        <a:spcBef>
                          <a:spcPts val="245"/>
                        </a:spcBef>
                      </a:pPr>
                      <a:r>
                        <a:rPr sz="1800" spc="-5" dirty="0">
                          <a:latin typeface="Times New Roman"/>
                          <a:cs typeface="Times New Roman"/>
                        </a:rPr>
                        <a:t>Type </a:t>
                      </a:r>
                      <a:r>
                        <a:rPr sz="1800" spc="10" dirty="0">
                          <a:latin typeface="Times New Roman"/>
                          <a:cs typeface="Times New Roman"/>
                        </a:rPr>
                        <a:t>III </a:t>
                      </a:r>
                      <a:r>
                        <a:rPr sz="1800" spc="50" dirty="0">
                          <a:latin typeface="Times New Roman"/>
                          <a:cs typeface="Times New Roman"/>
                        </a:rPr>
                        <a:t>gastric</a:t>
                      </a:r>
                      <a:r>
                        <a:rPr sz="1800" spc="-235" dirty="0">
                          <a:latin typeface="Times New Roman"/>
                          <a:cs typeface="Times New Roman"/>
                        </a:rPr>
                        <a:t> </a:t>
                      </a:r>
                      <a:r>
                        <a:rPr sz="1800" spc="55" dirty="0">
                          <a:latin typeface="Times New Roman"/>
                          <a:cs typeface="Times New Roman"/>
                        </a:rPr>
                        <a:t>carcinoid</a:t>
                      </a:r>
                      <a:endParaRPr sz="1800">
                        <a:latin typeface="Times New Roman"/>
                        <a:cs typeface="Times New Roman"/>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2060"/>
                    </a:solidFill>
                  </a:tcPr>
                </a:tc>
                <a:tc>
                  <a:txBody>
                    <a:bodyPr/>
                    <a:lstStyle/>
                    <a:p>
                      <a:pPr marL="98425">
                        <a:lnSpc>
                          <a:spcPct val="100000"/>
                        </a:lnSpc>
                        <a:spcBef>
                          <a:spcPts val="245"/>
                        </a:spcBef>
                      </a:pPr>
                      <a:r>
                        <a:rPr sz="1800" dirty="0">
                          <a:latin typeface="Times New Roman"/>
                          <a:cs typeface="Times New Roman"/>
                        </a:rPr>
                        <a:t>50%</a:t>
                      </a: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2060"/>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0779" y="1031494"/>
            <a:ext cx="3284854" cy="788035"/>
          </a:xfrm>
          <a:prstGeom prst="rect">
            <a:avLst/>
          </a:prstGeom>
        </p:spPr>
        <p:txBody>
          <a:bodyPr vert="horz" wrap="square" lIns="0" tIns="13335" rIns="0" bIns="0" rtlCol="0">
            <a:spAutoFit/>
          </a:bodyPr>
          <a:lstStyle/>
          <a:p>
            <a:pPr marL="12700">
              <a:lnSpc>
                <a:spcPct val="100000"/>
              </a:lnSpc>
              <a:spcBef>
                <a:spcPts val="105"/>
              </a:spcBef>
            </a:pPr>
            <a:r>
              <a:rPr sz="5000" b="0" spc="-220" dirty="0">
                <a:latin typeface="Trebuchet MS"/>
                <a:cs typeface="Trebuchet MS"/>
              </a:rPr>
              <a:t>REFERENC</a:t>
            </a:r>
            <a:r>
              <a:rPr sz="5000" b="0" spc="-250" dirty="0">
                <a:latin typeface="Trebuchet MS"/>
                <a:cs typeface="Trebuchet MS"/>
              </a:rPr>
              <a:t>E</a:t>
            </a:r>
            <a:r>
              <a:rPr sz="5000" b="0" spc="-110" dirty="0">
                <a:latin typeface="Trebuchet MS"/>
                <a:cs typeface="Trebuchet MS"/>
              </a:rPr>
              <a:t>S</a:t>
            </a:r>
            <a:endParaRPr sz="5000">
              <a:latin typeface="Trebuchet MS"/>
              <a:cs typeface="Trebuchet MS"/>
            </a:endParaRPr>
          </a:p>
        </p:txBody>
      </p:sp>
      <p:sp>
        <p:nvSpPr>
          <p:cNvPr id="3" name="object 3"/>
          <p:cNvSpPr txBox="1"/>
          <p:nvPr/>
        </p:nvSpPr>
        <p:spPr>
          <a:xfrm>
            <a:off x="535940" y="1956562"/>
            <a:ext cx="8071484" cy="3256915"/>
          </a:xfrm>
          <a:prstGeom prst="rect">
            <a:avLst/>
          </a:prstGeom>
        </p:spPr>
        <p:txBody>
          <a:bodyPr vert="horz" wrap="square" lIns="0" tIns="13335" rIns="0" bIns="0" rtlCol="0">
            <a:spAutoFit/>
          </a:bodyPr>
          <a:lstStyle/>
          <a:p>
            <a:pPr marL="287020" marR="414020" indent="-274320">
              <a:lnSpc>
                <a:spcPct val="100000"/>
              </a:lnSpc>
              <a:spcBef>
                <a:spcPts val="105"/>
              </a:spcBef>
              <a:buClr>
                <a:srgbClr val="0AD0D9"/>
              </a:buClr>
              <a:buSzPct val="90384"/>
              <a:buFont typeface="Wingdings"/>
              <a:buChar char=""/>
              <a:tabLst>
                <a:tab pos="293370" algn="l"/>
              </a:tabLst>
            </a:pPr>
            <a:r>
              <a:rPr sz="2600" dirty="0">
                <a:latin typeface="Times New Roman"/>
                <a:cs typeface="Times New Roman"/>
              </a:rPr>
              <a:t>Current </a:t>
            </a:r>
            <a:r>
              <a:rPr sz="2600" spc="-5" dirty="0">
                <a:latin typeface="Times New Roman"/>
                <a:cs typeface="Times New Roman"/>
              </a:rPr>
              <a:t>surgical </a:t>
            </a:r>
            <a:r>
              <a:rPr sz="2600" spc="-25" dirty="0">
                <a:latin typeface="Times New Roman"/>
                <a:cs typeface="Times New Roman"/>
              </a:rPr>
              <a:t>therapy, </a:t>
            </a:r>
            <a:r>
              <a:rPr sz="2600" dirty="0">
                <a:latin typeface="Times New Roman"/>
                <a:cs typeface="Times New Roman"/>
              </a:rPr>
              <a:t>ISBN: 978-1-4160-3497-1,</a:t>
            </a:r>
            <a:r>
              <a:rPr sz="2600" spc="-120" dirty="0">
                <a:latin typeface="Times New Roman"/>
                <a:cs typeface="Times New Roman"/>
              </a:rPr>
              <a:t> </a:t>
            </a:r>
            <a:r>
              <a:rPr sz="2600" spc="5" dirty="0">
                <a:latin typeface="Times New Roman"/>
                <a:cs typeface="Times New Roman"/>
              </a:rPr>
              <a:t>9</a:t>
            </a:r>
            <a:r>
              <a:rPr sz="2550" spc="7" baseline="26143" dirty="0">
                <a:latin typeface="Times New Roman"/>
                <a:cs typeface="Times New Roman"/>
              </a:rPr>
              <a:t>th </a:t>
            </a:r>
            <a:r>
              <a:rPr sz="1700" spc="5" dirty="0">
                <a:latin typeface="Times New Roman"/>
                <a:cs typeface="Times New Roman"/>
              </a:rPr>
              <a:t> </a:t>
            </a:r>
            <a:r>
              <a:rPr sz="2600" dirty="0">
                <a:latin typeface="Times New Roman"/>
                <a:cs typeface="Times New Roman"/>
              </a:rPr>
              <a:t>edition.</a:t>
            </a:r>
            <a:endParaRPr sz="2600">
              <a:latin typeface="Times New Roman"/>
              <a:cs typeface="Times New Roman"/>
            </a:endParaRPr>
          </a:p>
          <a:p>
            <a:pPr>
              <a:lnSpc>
                <a:spcPct val="100000"/>
              </a:lnSpc>
              <a:spcBef>
                <a:spcPts val="40"/>
              </a:spcBef>
              <a:buChar char=""/>
            </a:pPr>
            <a:endParaRPr sz="3800">
              <a:latin typeface="Times New Roman"/>
              <a:cs typeface="Times New Roman"/>
            </a:endParaRPr>
          </a:p>
          <a:p>
            <a:pPr marL="287020" marR="5080" indent="-274320">
              <a:lnSpc>
                <a:spcPct val="100000"/>
              </a:lnSpc>
              <a:buClr>
                <a:srgbClr val="0AD0D9"/>
              </a:buClr>
              <a:buSzPct val="91071"/>
              <a:buFont typeface="Wingdings"/>
              <a:buChar char=""/>
              <a:tabLst>
                <a:tab pos="314960" algn="l"/>
                <a:tab pos="1446530" algn="l"/>
                <a:tab pos="2165985" algn="l"/>
                <a:tab pos="3429000" algn="l"/>
                <a:tab pos="4346575" algn="l"/>
                <a:tab pos="5676900" algn="l"/>
                <a:tab pos="6178550" algn="l"/>
                <a:tab pos="7517765" algn="l"/>
              </a:tabLst>
            </a:pPr>
            <a:r>
              <a:rPr sz="2800" spc="-5" dirty="0">
                <a:latin typeface="Times New Roman"/>
                <a:cs typeface="Times New Roman"/>
              </a:rPr>
              <a:t>B</a:t>
            </a:r>
            <a:r>
              <a:rPr sz="2800" spc="-20" dirty="0">
                <a:latin typeface="Times New Roman"/>
                <a:cs typeface="Times New Roman"/>
              </a:rPr>
              <a:t>a</a:t>
            </a:r>
            <a:r>
              <a:rPr sz="2800" spc="-5" dirty="0">
                <a:latin typeface="Times New Roman"/>
                <a:cs typeface="Times New Roman"/>
              </a:rPr>
              <a:t>iley</a:t>
            </a:r>
            <a:r>
              <a:rPr sz="2800" dirty="0">
                <a:latin typeface="Times New Roman"/>
                <a:cs typeface="Times New Roman"/>
              </a:rPr>
              <a:t>	</a:t>
            </a:r>
            <a:r>
              <a:rPr sz="2800" spc="-5" dirty="0">
                <a:latin typeface="Times New Roman"/>
                <a:cs typeface="Times New Roman"/>
              </a:rPr>
              <a:t>and</a:t>
            </a:r>
            <a:r>
              <a:rPr sz="2800" dirty="0">
                <a:latin typeface="Times New Roman"/>
                <a:cs typeface="Times New Roman"/>
              </a:rPr>
              <a:t>	</a:t>
            </a:r>
            <a:r>
              <a:rPr sz="2800" spc="-5" dirty="0">
                <a:latin typeface="Times New Roman"/>
                <a:cs typeface="Times New Roman"/>
              </a:rPr>
              <a:t>Love</a:t>
            </a:r>
            <a:r>
              <a:rPr sz="2800" spc="-155" dirty="0">
                <a:latin typeface="Times New Roman"/>
                <a:cs typeface="Times New Roman"/>
              </a:rPr>
              <a:t>’</a:t>
            </a:r>
            <a:r>
              <a:rPr sz="2800" spc="-10" dirty="0">
                <a:latin typeface="Times New Roman"/>
                <a:cs typeface="Times New Roman"/>
              </a:rPr>
              <a:t>s</a:t>
            </a:r>
            <a:r>
              <a:rPr sz="2800" spc="-5" dirty="0">
                <a:latin typeface="Times New Roman"/>
                <a:cs typeface="Times New Roman"/>
              </a:rPr>
              <a:t>,</a:t>
            </a:r>
            <a:r>
              <a:rPr sz="2800" dirty="0">
                <a:latin typeface="Times New Roman"/>
                <a:cs typeface="Times New Roman"/>
              </a:rPr>
              <a:t>	</a:t>
            </a:r>
            <a:r>
              <a:rPr sz="2800" spc="-10" dirty="0">
                <a:latin typeface="Times New Roman"/>
                <a:cs typeface="Times New Roman"/>
              </a:rPr>
              <a:t>s</a:t>
            </a:r>
            <a:r>
              <a:rPr sz="2800" dirty="0">
                <a:latin typeface="Times New Roman"/>
                <a:cs typeface="Times New Roman"/>
              </a:rPr>
              <a:t>h</a:t>
            </a:r>
            <a:r>
              <a:rPr sz="2800" spc="-5" dirty="0">
                <a:latin typeface="Times New Roman"/>
                <a:cs typeface="Times New Roman"/>
              </a:rPr>
              <a:t>o</a:t>
            </a:r>
            <a:r>
              <a:rPr sz="2800" dirty="0">
                <a:latin typeface="Times New Roman"/>
                <a:cs typeface="Times New Roman"/>
              </a:rPr>
              <a:t>r</a:t>
            </a:r>
            <a:r>
              <a:rPr sz="2800" spc="-5" dirty="0">
                <a:latin typeface="Times New Roman"/>
                <a:cs typeface="Times New Roman"/>
              </a:rPr>
              <a:t>t</a:t>
            </a:r>
            <a:r>
              <a:rPr sz="2800" dirty="0">
                <a:latin typeface="Times New Roman"/>
                <a:cs typeface="Times New Roman"/>
              </a:rPr>
              <a:t>	</a:t>
            </a:r>
            <a:r>
              <a:rPr sz="2800" spc="-5" dirty="0">
                <a:latin typeface="Times New Roman"/>
                <a:cs typeface="Times New Roman"/>
              </a:rPr>
              <a:t>p</a:t>
            </a:r>
            <a:r>
              <a:rPr sz="2800" dirty="0">
                <a:latin typeface="Times New Roman"/>
                <a:cs typeface="Times New Roman"/>
              </a:rPr>
              <a:t>r</a:t>
            </a:r>
            <a:r>
              <a:rPr sz="2800" spc="-5" dirty="0">
                <a:latin typeface="Times New Roman"/>
                <a:cs typeface="Times New Roman"/>
              </a:rPr>
              <a:t>a</a:t>
            </a:r>
            <a:r>
              <a:rPr sz="2800" spc="-20" dirty="0">
                <a:latin typeface="Times New Roman"/>
                <a:cs typeface="Times New Roman"/>
              </a:rPr>
              <a:t>c</a:t>
            </a:r>
            <a:r>
              <a:rPr sz="2800" spc="-5" dirty="0">
                <a:latin typeface="Times New Roman"/>
                <a:cs typeface="Times New Roman"/>
              </a:rPr>
              <a:t>tice</a:t>
            </a:r>
            <a:r>
              <a:rPr sz="2800" dirty="0">
                <a:latin typeface="Times New Roman"/>
                <a:cs typeface="Times New Roman"/>
              </a:rPr>
              <a:t>	</a:t>
            </a:r>
            <a:r>
              <a:rPr sz="2800" spc="-5" dirty="0">
                <a:latin typeface="Times New Roman"/>
                <a:cs typeface="Times New Roman"/>
              </a:rPr>
              <a:t>of</a:t>
            </a:r>
            <a:r>
              <a:rPr sz="2800" dirty="0">
                <a:latin typeface="Times New Roman"/>
                <a:cs typeface="Times New Roman"/>
              </a:rPr>
              <a:t>	</a:t>
            </a:r>
            <a:r>
              <a:rPr sz="2800" spc="-10" dirty="0">
                <a:latin typeface="Times New Roman"/>
                <a:cs typeface="Times New Roman"/>
              </a:rPr>
              <a:t>s</a:t>
            </a:r>
            <a:r>
              <a:rPr sz="2800" dirty="0">
                <a:latin typeface="Times New Roman"/>
                <a:cs typeface="Times New Roman"/>
              </a:rPr>
              <a:t>u</a:t>
            </a:r>
            <a:r>
              <a:rPr sz="2800" spc="-50" dirty="0">
                <a:latin typeface="Times New Roman"/>
                <a:cs typeface="Times New Roman"/>
              </a:rPr>
              <a:t>r</a:t>
            </a:r>
            <a:r>
              <a:rPr sz="2800" spc="-5" dirty="0">
                <a:latin typeface="Times New Roman"/>
                <a:cs typeface="Times New Roman"/>
              </a:rPr>
              <a:t>ger</a:t>
            </a:r>
            <a:r>
              <a:rPr sz="2800" spc="-175" dirty="0">
                <a:latin typeface="Times New Roman"/>
                <a:cs typeface="Times New Roman"/>
              </a:rPr>
              <a:t>y</a:t>
            </a:r>
            <a:r>
              <a:rPr sz="2800" spc="-5" dirty="0">
                <a:latin typeface="Times New Roman"/>
                <a:cs typeface="Times New Roman"/>
              </a:rPr>
              <a:t>,</a:t>
            </a:r>
            <a:r>
              <a:rPr sz="2800" dirty="0">
                <a:latin typeface="Times New Roman"/>
                <a:cs typeface="Times New Roman"/>
              </a:rPr>
              <a:t>	25</a:t>
            </a:r>
            <a:r>
              <a:rPr sz="2775" baseline="25525" dirty="0">
                <a:latin typeface="Times New Roman"/>
                <a:cs typeface="Times New Roman"/>
              </a:rPr>
              <a:t>th  </a:t>
            </a:r>
            <a:r>
              <a:rPr sz="2800" dirty="0">
                <a:latin typeface="Times New Roman"/>
                <a:cs typeface="Times New Roman"/>
              </a:rPr>
              <a:t>edition.</a:t>
            </a:r>
            <a:endParaRPr sz="2800">
              <a:latin typeface="Times New Roman"/>
              <a:cs typeface="Times New Roman"/>
            </a:endParaRPr>
          </a:p>
          <a:p>
            <a:pPr>
              <a:lnSpc>
                <a:spcPct val="100000"/>
              </a:lnSpc>
              <a:spcBef>
                <a:spcPts val="45"/>
              </a:spcBef>
              <a:buChar char=""/>
            </a:pPr>
            <a:endParaRPr sz="4050">
              <a:latin typeface="Times New Roman"/>
              <a:cs typeface="Times New Roman"/>
            </a:endParaRPr>
          </a:p>
          <a:p>
            <a:pPr marL="314325" indent="-301625">
              <a:lnSpc>
                <a:spcPct val="100000"/>
              </a:lnSpc>
              <a:spcBef>
                <a:spcPts val="5"/>
              </a:spcBef>
              <a:buClr>
                <a:srgbClr val="0AD0D9"/>
              </a:buClr>
              <a:buSzPct val="91071"/>
              <a:buFont typeface="Wingdings"/>
              <a:buChar char=""/>
              <a:tabLst>
                <a:tab pos="314960" algn="l"/>
              </a:tabLst>
            </a:pPr>
            <a:r>
              <a:rPr sz="2800" spc="-25" dirty="0">
                <a:latin typeface="Times New Roman"/>
                <a:cs typeface="Times New Roman"/>
              </a:rPr>
              <a:t>Schwartz’s </a:t>
            </a:r>
            <a:r>
              <a:rPr sz="2800" spc="-5" dirty="0">
                <a:latin typeface="Times New Roman"/>
                <a:cs typeface="Times New Roman"/>
              </a:rPr>
              <a:t>principles of </a:t>
            </a:r>
            <a:r>
              <a:rPr sz="2800" spc="-30" dirty="0">
                <a:latin typeface="Times New Roman"/>
                <a:cs typeface="Times New Roman"/>
              </a:rPr>
              <a:t>surgery, </a:t>
            </a:r>
            <a:r>
              <a:rPr sz="2800" spc="5" dirty="0">
                <a:latin typeface="Times New Roman"/>
                <a:cs typeface="Times New Roman"/>
              </a:rPr>
              <a:t>9</a:t>
            </a:r>
            <a:r>
              <a:rPr sz="2775" spc="7" baseline="25525" dirty="0">
                <a:latin typeface="Times New Roman"/>
                <a:cs typeface="Times New Roman"/>
              </a:rPr>
              <a:t>th</a:t>
            </a:r>
            <a:r>
              <a:rPr sz="2775" spc="472" baseline="25525" dirty="0">
                <a:latin typeface="Times New Roman"/>
                <a:cs typeface="Times New Roman"/>
              </a:rPr>
              <a:t> </a:t>
            </a:r>
            <a:r>
              <a:rPr sz="2800" spc="-5" dirty="0">
                <a:latin typeface="Times New Roman"/>
                <a:cs typeface="Times New Roman"/>
              </a:rPr>
              <a:t>edition.</a:t>
            </a:r>
            <a:endParaRPr sz="2800">
              <a:latin typeface="Times New Roman"/>
              <a:cs typeface="Times New Roman"/>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38200" y="1257300"/>
            <a:ext cx="6734175" cy="21717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1435100" cy="788035"/>
          </a:xfrm>
          <a:prstGeom prst="rect">
            <a:avLst/>
          </a:prstGeom>
        </p:spPr>
        <p:txBody>
          <a:bodyPr vert="horz" wrap="square" lIns="0" tIns="13335" rIns="0" bIns="0" rtlCol="0">
            <a:spAutoFit/>
          </a:bodyPr>
          <a:lstStyle/>
          <a:p>
            <a:pPr marL="12700">
              <a:lnSpc>
                <a:spcPct val="100000"/>
              </a:lnSpc>
              <a:spcBef>
                <a:spcPts val="105"/>
              </a:spcBef>
            </a:pPr>
            <a:r>
              <a:rPr sz="5000" b="0" spc="-150" dirty="0">
                <a:latin typeface="Trebuchet MS"/>
                <a:cs typeface="Trebuchet MS"/>
              </a:rPr>
              <a:t>Ind</a:t>
            </a:r>
            <a:r>
              <a:rPr sz="5000" b="0" spc="-260" dirty="0">
                <a:latin typeface="Trebuchet MS"/>
                <a:cs typeface="Trebuchet MS"/>
              </a:rPr>
              <a:t>e</a:t>
            </a:r>
            <a:r>
              <a:rPr sz="5000" b="0" spc="-340" dirty="0">
                <a:latin typeface="Trebuchet MS"/>
                <a:cs typeface="Trebuchet MS"/>
              </a:rPr>
              <a:t>x</a:t>
            </a:r>
            <a:endParaRPr sz="5000">
              <a:latin typeface="Trebuchet MS"/>
              <a:cs typeface="Trebuchet MS"/>
            </a:endParaRPr>
          </a:p>
        </p:txBody>
      </p:sp>
      <p:sp>
        <p:nvSpPr>
          <p:cNvPr id="3" name="object 3"/>
          <p:cNvSpPr txBox="1"/>
          <p:nvPr/>
        </p:nvSpPr>
        <p:spPr>
          <a:xfrm>
            <a:off x="535940" y="1868398"/>
            <a:ext cx="4540250" cy="1452880"/>
          </a:xfrm>
          <a:prstGeom prst="rect">
            <a:avLst/>
          </a:prstGeom>
        </p:spPr>
        <p:txBody>
          <a:bodyPr vert="horz" wrap="square" lIns="0" tIns="92075" rIns="0" bIns="0" rtlCol="0">
            <a:spAutoFit/>
          </a:bodyPr>
          <a:lstStyle/>
          <a:p>
            <a:pPr marL="287020" indent="-274320">
              <a:lnSpc>
                <a:spcPct val="100000"/>
              </a:lnSpc>
              <a:spcBef>
                <a:spcPts val="725"/>
              </a:spcBef>
              <a:buClr>
                <a:srgbClr val="0AD0D9"/>
              </a:buClr>
              <a:buSzPct val="94230"/>
              <a:buFont typeface="Arial"/>
              <a:buChar char=""/>
              <a:tabLst>
                <a:tab pos="287020" algn="l"/>
              </a:tabLst>
            </a:pPr>
            <a:r>
              <a:rPr sz="2600" spc="85" dirty="0">
                <a:latin typeface="Times New Roman"/>
                <a:cs typeface="Times New Roman"/>
              </a:rPr>
              <a:t>Complications </a:t>
            </a:r>
            <a:r>
              <a:rPr sz="2600" spc="20" dirty="0">
                <a:latin typeface="Times New Roman"/>
                <a:cs typeface="Times New Roman"/>
              </a:rPr>
              <a:t>of</a:t>
            </a:r>
            <a:r>
              <a:rPr sz="2600" spc="-290" dirty="0">
                <a:latin typeface="Times New Roman"/>
                <a:cs typeface="Times New Roman"/>
              </a:rPr>
              <a:t> </a:t>
            </a:r>
            <a:r>
              <a:rPr sz="2600" spc="110" dirty="0">
                <a:latin typeface="Times New Roman"/>
                <a:cs typeface="Times New Roman"/>
              </a:rPr>
              <a:t>anesthesia</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spc="85" dirty="0">
                <a:latin typeface="Times New Roman"/>
                <a:cs typeface="Times New Roman"/>
              </a:rPr>
              <a:t>Complications </a:t>
            </a:r>
            <a:r>
              <a:rPr sz="2600" spc="20" dirty="0">
                <a:latin typeface="Times New Roman"/>
                <a:cs typeface="Times New Roman"/>
              </a:rPr>
              <a:t>of </a:t>
            </a:r>
            <a:r>
              <a:rPr sz="2600" spc="70" dirty="0">
                <a:latin typeface="Times New Roman"/>
                <a:cs typeface="Times New Roman"/>
              </a:rPr>
              <a:t>any</a:t>
            </a:r>
            <a:r>
              <a:rPr sz="2600" spc="-434" dirty="0">
                <a:latin typeface="Times New Roman"/>
                <a:cs typeface="Times New Roman"/>
              </a:rPr>
              <a:t> </a:t>
            </a:r>
            <a:r>
              <a:rPr sz="2600" spc="70" dirty="0">
                <a:latin typeface="Times New Roman"/>
                <a:cs typeface="Times New Roman"/>
              </a:rPr>
              <a:t>surgery</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spc="85" dirty="0">
                <a:latin typeface="Times New Roman"/>
                <a:cs typeface="Times New Roman"/>
              </a:rPr>
              <a:t>Complications </a:t>
            </a:r>
            <a:r>
              <a:rPr sz="2600" spc="20" dirty="0">
                <a:latin typeface="Times New Roman"/>
                <a:cs typeface="Times New Roman"/>
              </a:rPr>
              <a:t>of</a:t>
            </a:r>
            <a:r>
              <a:rPr sz="2600" spc="-285" dirty="0">
                <a:latin typeface="Times New Roman"/>
                <a:cs typeface="Times New Roman"/>
              </a:rPr>
              <a:t> </a:t>
            </a:r>
            <a:r>
              <a:rPr sz="2600" spc="55" dirty="0">
                <a:latin typeface="Times New Roman"/>
                <a:cs typeface="Times New Roman"/>
              </a:rPr>
              <a:t>gastrectomy</a:t>
            </a:r>
            <a:endParaRPr sz="2600">
              <a:latin typeface="Times New Roman"/>
              <a:cs typeface="Times New Roman"/>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45668" y="1340865"/>
            <a:ext cx="7964170" cy="4498340"/>
          </a:xfrm>
          <a:prstGeom prst="rect">
            <a:avLst/>
          </a:prstGeom>
        </p:spPr>
        <p:txBody>
          <a:bodyPr vert="horz" wrap="square" lIns="0" tIns="64135" rIns="0" bIns="0" rtlCol="0">
            <a:spAutoFit/>
          </a:bodyPr>
          <a:lstStyle/>
          <a:p>
            <a:pPr marL="12700">
              <a:lnSpc>
                <a:spcPct val="100000"/>
              </a:lnSpc>
              <a:spcBef>
                <a:spcPts val="505"/>
              </a:spcBef>
              <a:tabLst>
                <a:tab pos="268605" algn="l"/>
              </a:tabLst>
            </a:pPr>
            <a:r>
              <a:rPr sz="1800" spc="-505" dirty="0">
                <a:solidFill>
                  <a:srgbClr val="0E6EC5"/>
                </a:solidFill>
                <a:latin typeface="Arial"/>
                <a:cs typeface="Arial"/>
              </a:rPr>
              <a:t>	</a:t>
            </a:r>
            <a:r>
              <a:rPr sz="2700" spc="-5" dirty="0">
                <a:latin typeface="Times New Roman"/>
                <a:cs typeface="Times New Roman"/>
              </a:rPr>
              <a:t>Uncommon</a:t>
            </a:r>
            <a:endParaRPr sz="2700" dirty="0">
              <a:latin typeface="Times New Roman"/>
              <a:cs typeface="Times New Roman"/>
            </a:endParaRPr>
          </a:p>
          <a:p>
            <a:pPr marL="268605" indent="-255904">
              <a:lnSpc>
                <a:spcPct val="100000"/>
              </a:lnSpc>
              <a:spcBef>
                <a:spcPts val="409"/>
              </a:spcBef>
              <a:buClr>
                <a:srgbClr val="0E6EC5"/>
              </a:buClr>
              <a:buSzPct val="66666"/>
              <a:buFont typeface="Wingdings"/>
              <a:buChar char=""/>
              <a:tabLst>
                <a:tab pos="269240" algn="l"/>
              </a:tabLst>
            </a:pPr>
            <a:r>
              <a:rPr sz="2700" dirty="0">
                <a:latin typeface="Times New Roman"/>
                <a:cs typeface="Times New Roman"/>
              </a:rPr>
              <a:t>Reaction to the anesthesia</a:t>
            </a:r>
            <a:r>
              <a:rPr sz="2700" spc="-85" dirty="0">
                <a:latin typeface="Times New Roman"/>
                <a:cs typeface="Times New Roman"/>
              </a:rPr>
              <a:t> </a:t>
            </a:r>
            <a:r>
              <a:rPr sz="2700" dirty="0">
                <a:latin typeface="Times New Roman"/>
                <a:cs typeface="Times New Roman"/>
              </a:rPr>
              <a:t>drugs.</a:t>
            </a:r>
          </a:p>
          <a:p>
            <a:pPr marL="268605" marR="5080" indent="-255904">
              <a:lnSpc>
                <a:spcPct val="100000"/>
              </a:lnSpc>
              <a:spcBef>
                <a:spcPts val="400"/>
              </a:spcBef>
              <a:buClr>
                <a:srgbClr val="0E6EC5"/>
              </a:buClr>
              <a:buSzPct val="66666"/>
              <a:buFont typeface="Wingdings"/>
              <a:buChar char=""/>
              <a:tabLst>
                <a:tab pos="269240" algn="l"/>
              </a:tabLst>
            </a:pPr>
            <a:r>
              <a:rPr sz="2700" dirty="0">
                <a:latin typeface="Times New Roman"/>
                <a:cs typeface="Times New Roman"/>
              </a:rPr>
              <a:t>Problems related to intubation or inserting the</a:t>
            </a:r>
            <a:r>
              <a:rPr sz="2700" spc="-170" dirty="0">
                <a:latin typeface="Times New Roman"/>
                <a:cs typeface="Times New Roman"/>
              </a:rPr>
              <a:t> </a:t>
            </a:r>
            <a:r>
              <a:rPr sz="2700" dirty="0">
                <a:latin typeface="Times New Roman"/>
                <a:cs typeface="Times New Roman"/>
              </a:rPr>
              <a:t>breathing  tube.</a:t>
            </a:r>
          </a:p>
          <a:p>
            <a:pPr marL="268605" indent="-255904">
              <a:lnSpc>
                <a:spcPct val="100000"/>
              </a:lnSpc>
              <a:spcBef>
                <a:spcPts val="395"/>
              </a:spcBef>
              <a:buClr>
                <a:srgbClr val="0E6EC5"/>
              </a:buClr>
              <a:buSzPct val="66666"/>
              <a:buFont typeface="Wingdings"/>
              <a:buChar char=""/>
              <a:tabLst>
                <a:tab pos="269240" algn="l"/>
              </a:tabLst>
            </a:pPr>
            <a:r>
              <a:rPr sz="2700" dirty="0">
                <a:latin typeface="Times New Roman"/>
                <a:cs typeface="Times New Roman"/>
              </a:rPr>
              <a:t>Aspiration.</a:t>
            </a:r>
          </a:p>
          <a:p>
            <a:pPr marL="268605" indent="-255904">
              <a:lnSpc>
                <a:spcPct val="100000"/>
              </a:lnSpc>
              <a:spcBef>
                <a:spcPts val="409"/>
              </a:spcBef>
              <a:buClr>
                <a:srgbClr val="0E6EC5"/>
              </a:buClr>
              <a:buSzPct val="66666"/>
              <a:buFont typeface="Wingdings"/>
              <a:buChar char=""/>
              <a:tabLst>
                <a:tab pos="269240" algn="l"/>
              </a:tabLst>
            </a:pPr>
            <a:r>
              <a:rPr sz="2700" dirty="0">
                <a:latin typeface="Times New Roman"/>
                <a:cs typeface="Times New Roman"/>
              </a:rPr>
              <a:t>Increased heart rate or elevated blood</a:t>
            </a:r>
            <a:r>
              <a:rPr sz="2700" spc="-90" dirty="0">
                <a:latin typeface="Times New Roman"/>
                <a:cs typeface="Times New Roman"/>
              </a:rPr>
              <a:t> </a:t>
            </a:r>
            <a:r>
              <a:rPr sz="2700" dirty="0">
                <a:latin typeface="Times New Roman"/>
                <a:cs typeface="Times New Roman"/>
              </a:rPr>
              <a:t>pressure.</a:t>
            </a:r>
          </a:p>
          <a:p>
            <a:pPr marL="268605" marR="262890" indent="-255904">
              <a:lnSpc>
                <a:spcPct val="100000"/>
              </a:lnSpc>
              <a:spcBef>
                <a:spcPts val="395"/>
              </a:spcBef>
              <a:buClr>
                <a:srgbClr val="0E6EC5"/>
              </a:buClr>
              <a:buSzPct val="66666"/>
              <a:buFont typeface="Wingdings"/>
              <a:buChar char=""/>
              <a:tabLst>
                <a:tab pos="269240" algn="l"/>
              </a:tabLst>
            </a:pPr>
            <a:r>
              <a:rPr sz="2700" spc="-40" dirty="0">
                <a:latin typeface="Times New Roman"/>
                <a:cs typeface="Times New Roman"/>
              </a:rPr>
              <a:t>Waking </a:t>
            </a:r>
            <a:r>
              <a:rPr sz="2700" dirty="0">
                <a:latin typeface="Times New Roman"/>
                <a:cs typeface="Times New Roman"/>
              </a:rPr>
              <a:t>during </a:t>
            </a:r>
            <a:r>
              <a:rPr sz="2700" spc="-10" dirty="0">
                <a:latin typeface="Times New Roman"/>
                <a:cs typeface="Times New Roman"/>
              </a:rPr>
              <a:t>surgery </a:t>
            </a:r>
            <a:r>
              <a:rPr sz="2700" dirty="0">
                <a:latin typeface="Times New Roman"/>
                <a:cs typeface="Times New Roman"/>
              </a:rPr>
              <a:t>or being awake throughout the  </a:t>
            </a:r>
            <a:r>
              <a:rPr sz="2700" spc="-10" dirty="0">
                <a:latin typeface="Times New Roman"/>
                <a:cs typeface="Times New Roman"/>
              </a:rPr>
              <a:t>surgery </a:t>
            </a:r>
            <a:r>
              <a:rPr sz="2700" dirty="0">
                <a:latin typeface="Times New Roman"/>
                <a:cs typeface="Times New Roman"/>
              </a:rPr>
              <a:t>(very</a:t>
            </a:r>
            <a:r>
              <a:rPr sz="2700" spc="-30" dirty="0">
                <a:latin typeface="Times New Roman"/>
                <a:cs typeface="Times New Roman"/>
              </a:rPr>
              <a:t> </a:t>
            </a:r>
            <a:r>
              <a:rPr sz="2700" dirty="0">
                <a:latin typeface="Times New Roman"/>
                <a:cs typeface="Times New Roman"/>
              </a:rPr>
              <a:t>rare).</a:t>
            </a:r>
          </a:p>
          <a:p>
            <a:pPr marL="268605" marR="177165" indent="-255904">
              <a:lnSpc>
                <a:spcPct val="100000"/>
              </a:lnSpc>
              <a:spcBef>
                <a:spcPts val="395"/>
              </a:spcBef>
              <a:buClr>
                <a:srgbClr val="0E6EC5"/>
              </a:buClr>
              <a:buSzPct val="66666"/>
              <a:buFont typeface="Wingdings"/>
              <a:buChar char=""/>
              <a:tabLst>
                <a:tab pos="269240" algn="l"/>
              </a:tabLst>
            </a:pPr>
            <a:r>
              <a:rPr sz="2700" dirty="0">
                <a:latin typeface="Times New Roman"/>
                <a:cs typeface="Times New Roman"/>
              </a:rPr>
              <a:t>Malignant hyperthermia, a reaction that causes the  </a:t>
            </a:r>
            <a:r>
              <a:rPr sz="2700" spc="-15" dirty="0">
                <a:latin typeface="Times New Roman"/>
                <a:cs typeface="Times New Roman"/>
              </a:rPr>
              <a:t>patient’s </a:t>
            </a:r>
            <a:r>
              <a:rPr sz="2700" dirty="0">
                <a:latin typeface="Times New Roman"/>
                <a:cs typeface="Times New Roman"/>
              </a:rPr>
              <a:t>temperature to rise </a:t>
            </a:r>
            <a:r>
              <a:rPr sz="2700" spc="-25" dirty="0">
                <a:latin typeface="Times New Roman"/>
                <a:cs typeface="Times New Roman"/>
              </a:rPr>
              <a:t>rapidly, </a:t>
            </a:r>
            <a:r>
              <a:rPr sz="2700" dirty="0">
                <a:latin typeface="Times New Roman"/>
                <a:cs typeface="Times New Roman"/>
              </a:rPr>
              <a:t>is </a:t>
            </a:r>
            <a:r>
              <a:rPr sz="2700" spc="-5" dirty="0">
                <a:latin typeface="Times New Roman"/>
                <a:cs typeface="Times New Roman"/>
              </a:rPr>
              <a:t>life</a:t>
            </a:r>
            <a:r>
              <a:rPr sz="2700" spc="-80" dirty="0">
                <a:latin typeface="Times New Roman"/>
                <a:cs typeface="Times New Roman"/>
              </a:rPr>
              <a:t> </a:t>
            </a:r>
            <a:r>
              <a:rPr sz="2700" dirty="0">
                <a:latin typeface="Times New Roman"/>
                <a:cs typeface="Times New Roman"/>
              </a:rPr>
              <a:t>threatening.</a:t>
            </a:r>
          </a:p>
        </p:txBody>
      </p:sp>
      <p:sp>
        <p:nvSpPr>
          <p:cNvPr id="4" name="object 4"/>
          <p:cNvSpPr/>
          <p:nvPr/>
        </p:nvSpPr>
        <p:spPr>
          <a:xfrm>
            <a:off x="702563" y="88392"/>
            <a:ext cx="6990588" cy="783335"/>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1104138" y="366140"/>
            <a:ext cx="6181217" cy="44488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868036" y="360806"/>
            <a:ext cx="2422651" cy="35331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098803" y="360806"/>
            <a:ext cx="3121914" cy="455549"/>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335145" y="489330"/>
            <a:ext cx="238125" cy="219710"/>
          </a:xfrm>
          <a:custGeom>
            <a:avLst/>
            <a:gdLst/>
            <a:ahLst/>
            <a:cxnLst/>
            <a:rect l="l" t="t" r="r" b="b"/>
            <a:pathLst>
              <a:path w="238125" h="219709">
                <a:moveTo>
                  <a:pt x="122300" y="0"/>
                </a:moveTo>
                <a:lnTo>
                  <a:pt x="170116" y="7238"/>
                </a:lnTo>
                <a:lnTo>
                  <a:pt x="206882" y="28956"/>
                </a:lnTo>
                <a:lnTo>
                  <a:pt x="230314" y="62515"/>
                </a:lnTo>
                <a:lnTo>
                  <a:pt x="238125" y="105410"/>
                </a:lnTo>
                <a:lnTo>
                  <a:pt x="236005" y="129647"/>
                </a:lnTo>
                <a:lnTo>
                  <a:pt x="219051" y="170882"/>
                </a:lnTo>
                <a:lnTo>
                  <a:pt x="185975" y="201668"/>
                </a:lnTo>
                <a:lnTo>
                  <a:pt x="141779" y="217479"/>
                </a:lnTo>
                <a:lnTo>
                  <a:pt x="115824" y="219456"/>
                </a:lnTo>
                <a:lnTo>
                  <a:pt x="90699" y="217598"/>
                </a:lnTo>
                <a:lnTo>
                  <a:pt x="48547" y="202739"/>
                </a:lnTo>
                <a:lnTo>
                  <a:pt x="17680" y="173640"/>
                </a:lnTo>
                <a:lnTo>
                  <a:pt x="1956" y="134588"/>
                </a:lnTo>
                <a:lnTo>
                  <a:pt x="0" y="111633"/>
                </a:lnTo>
                <a:lnTo>
                  <a:pt x="2069" y="88322"/>
                </a:lnTo>
                <a:lnTo>
                  <a:pt x="18591" y="48178"/>
                </a:lnTo>
                <a:lnTo>
                  <a:pt x="50970" y="17680"/>
                </a:lnTo>
                <a:lnTo>
                  <a:pt x="95634" y="1972"/>
                </a:lnTo>
                <a:lnTo>
                  <a:pt x="122300" y="0"/>
                </a:lnTo>
                <a:close/>
              </a:path>
            </a:pathLst>
          </a:custGeom>
          <a:ln w="10668">
            <a:solidFill>
              <a:srgbClr val="0469C4"/>
            </a:solidFill>
          </a:ln>
        </p:spPr>
        <p:txBody>
          <a:bodyPr wrap="square" lIns="0" tIns="0" rIns="0" bIns="0" rtlCol="0"/>
          <a:lstStyle/>
          <a:p>
            <a:endParaRPr/>
          </a:p>
        </p:txBody>
      </p:sp>
      <p:sp>
        <p:nvSpPr>
          <p:cNvPr id="10" name="object 10"/>
          <p:cNvSpPr/>
          <p:nvPr/>
        </p:nvSpPr>
        <p:spPr>
          <a:xfrm>
            <a:off x="4601845" y="366140"/>
            <a:ext cx="190500" cy="337185"/>
          </a:xfrm>
          <a:custGeom>
            <a:avLst/>
            <a:gdLst/>
            <a:ahLst/>
            <a:cxnLst/>
            <a:rect l="l" t="t" r="r" b="b"/>
            <a:pathLst>
              <a:path w="190500" h="337184">
                <a:moveTo>
                  <a:pt x="141604" y="0"/>
                </a:moveTo>
                <a:lnTo>
                  <a:pt x="154558" y="382"/>
                </a:lnTo>
                <a:lnTo>
                  <a:pt x="166941" y="1539"/>
                </a:lnTo>
                <a:lnTo>
                  <a:pt x="178752" y="3482"/>
                </a:lnTo>
                <a:lnTo>
                  <a:pt x="189991" y="6223"/>
                </a:lnTo>
                <a:lnTo>
                  <a:pt x="186592" y="21963"/>
                </a:lnTo>
                <a:lnTo>
                  <a:pt x="183467" y="37750"/>
                </a:lnTo>
                <a:lnTo>
                  <a:pt x="180651" y="53586"/>
                </a:lnTo>
                <a:lnTo>
                  <a:pt x="178180" y="69469"/>
                </a:lnTo>
                <a:lnTo>
                  <a:pt x="165862" y="71882"/>
                </a:lnTo>
                <a:lnTo>
                  <a:pt x="152018" y="21844"/>
                </a:lnTo>
                <a:lnTo>
                  <a:pt x="149859" y="21462"/>
                </a:lnTo>
                <a:lnTo>
                  <a:pt x="147192" y="21209"/>
                </a:lnTo>
                <a:lnTo>
                  <a:pt x="144271" y="21209"/>
                </a:lnTo>
                <a:lnTo>
                  <a:pt x="109346" y="43434"/>
                </a:lnTo>
                <a:lnTo>
                  <a:pt x="98506" y="97744"/>
                </a:lnTo>
                <a:lnTo>
                  <a:pt x="97789" y="125222"/>
                </a:lnTo>
                <a:lnTo>
                  <a:pt x="97789" y="131318"/>
                </a:lnTo>
                <a:lnTo>
                  <a:pt x="151764" y="131318"/>
                </a:lnTo>
                <a:lnTo>
                  <a:pt x="151764" y="155575"/>
                </a:lnTo>
                <a:lnTo>
                  <a:pt x="97789" y="155575"/>
                </a:lnTo>
                <a:lnTo>
                  <a:pt x="97789" y="273431"/>
                </a:lnTo>
                <a:lnTo>
                  <a:pt x="98551" y="314198"/>
                </a:lnTo>
                <a:lnTo>
                  <a:pt x="134619" y="326389"/>
                </a:lnTo>
                <a:lnTo>
                  <a:pt x="135254" y="337058"/>
                </a:lnTo>
                <a:lnTo>
                  <a:pt x="117540" y="336798"/>
                </a:lnTo>
                <a:lnTo>
                  <a:pt x="100218" y="336597"/>
                </a:lnTo>
                <a:lnTo>
                  <a:pt x="83302" y="336468"/>
                </a:lnTo>
                <a:lnTo>
                  <a:pt x="66801" y="336423"/>
                </a:lnTo>
                <a:lnTo>
                  <a:pt x="50202" y="336468"/>
                </a:lnTo>
                <a:lnTo>
                  <a:pt x="33734" y="336597"/>
                </a:lnTo>
                <a:lnTo>
                  <a:pt x="17385" y="336798"/>
                </a:lnTo>
                <a:lnTo>
                  <a:pt x="1142" y="337058"/>
                </a:lnTo>
                <a:lnTo>
                  <a:pt x="0" y="326389"/>
                </a:lnTo>
                <a:lnTo>
                  <a:pt x="27431" y="319024"/>
                </a:lnTo>
                <a:lnTo>
                  <a:pt x="31622" y="317881"/>
                </a:lnTo>
                <a:lnTo>
                  <a:pt x="33781" y="315468"/>
                </a:lnTo>
                <a:lnTo>
                  <a:pt x="33908" y="311912"/>
                </a:lnTo>
                <a:lnTo>
                  <a:pt x="34242" y="304863"/>
                </a:lnTo>
                <a:lnTo>
                  <a:pt x="34480" y="297624"/>
                </a:lnTo>
                <a:lnTo>
                  <a:pt x="34623" y="290194"/>
                </a:lnTo>
                <a:lnTo>
                  <a:pt x="34670" y="282575"/>
                </a:lnTo>
                <a:lnTo>
                  <a:pt x="34670" y="154432"/>
                </a:lnTo>
                <a:lnTo>
                  <a:pt x="2031" y="146685"/>
                </a:lnTo>
                <a:lnTo>
                  <a:pt x="0" y="134620"/>
                </a:lnTo>
                <a:lnTo>
                  <a:pt x="34797" y="131699"/>
                </a:lnTo>
                <a:lnTo>
                  <a:pt x="36562" y="102195"/>
                </a:lnTo>
                <a:lnTo>
                  <a:pt x="41862" y="76168"/>
                </a:lnTo>
                <a:lnTo>
                  <a:pt x="63118" y="34544"/>
                </a:lnTo>
                <a:lnTo>
                  <a:pt x="96837" y="8651"/>
                </a:lnTo>
                <a:lnTo>
                  <a:pt x="117840" y="2164"/>
                </a:lnTo>
                <a:lnTo>
                  <a:pt x="141604" y="0"/>
                </a:lnTo>
                <a:close/>
              </a:path>
            </a:pathLst>
          </a:custGeom>
          <a:ln w="10668">
            <a:solidFill>
              <a:srgbClr val="0469C4"/>
            </a:solidFill>
          </a:ln>
        </p:spPr>
        <p:txBody>
          <a:bodyPr wrap="square" lIns="0" tIns="0" rIns="0" bIns="0" rtlCol="0"/>
          <a:lstStyle/>
          <a:p>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26161"/>
            <a:ext cx="7025640" cy="711835"/>
          </a:xfrm>
          <a:prstGeom prst="rect">
            <a:avLst/>
          </a:prstGeom>
        </p:spPr>
        <p:txBody>
          <a:bodyPr vert="horz" wrap="square" lIns="0" tIns="12700" rIns="0" bIns="0" rtlCol="0">
            <a:spAutoFit/>
          </a:bodyPr>
          <a:lstStyle/>
          <a:p>
            <a:pPr marL="12700">
              <a:lnSpc>
                <a:spcPct val="100000"/>
              </a:lnSpc>
              <a:spcBef>
                <a:spcPts val="100"/>
              </a:spcBef>
            </a:pPr>
            <a:r>
              <a:rPr sz="4500" spc="-235" dirty="0">
                <a:latin typeface="Trebuchet MS"/>
                <a:cs typeface="Trebuchet MS"/>
              </a:rPr>
              <a:t>Complications </a:t>
            </a:r>
            <a:r>
              <a:rPr sz="4500" spc="-185" dirty="0">
                <a:latin typeface="Trebuchet MS"/>
                <a:cs typeface="Trebuchet MS"/>
              </a:rPr>
              <a:t>of </a:t>
            </a:r>
            <a:r>
              <a:rPr sz="4500" spc="-260" dirty="0">
                <a:latin typeface="Trebuchet MS"/>
                <a:cs typeface="Trebuchet MS"/>
              </a:rPr>
              <a:t>any</a:t>
            </a:r>
            <a:r>
              <a:rPr sz="4500" spc="-670" dirty="0">
                <a:latin typeface="Trebuchet MS"/>
                <a:cs typeface="Trebuchet MS"/>
              </a:rPr>
              <a:t> </a:t>
            </a:r>
            <a:r>
              <a:rPr sz="4500" spc="-280" dirty="0">
                <a:latin typeface="Trebuchet MS"/>
                <a:cs typeface="Trebuchet MS"/>
              </a:rPr>
              <a:t>surgery:</a:t>
            </a:r>
            <a:endParaRPr sz="4500" dirty="0">
              <a:latin typeface="Trebuchet MS"/>
              <a:cs typeface="Trebuchet MS"/>
            </a:endParaRPr>
          </a:p>
        </p:txBody>
      </p:sp>
      <p:sp>
        <p:nvSpPr>
          <p:cNvPr id="3" name="object 3"/>
          <p:cNvSpPr txBox="1"/>
          <p:nvPr/>
        </p:nvSpPr>
        <p:spPr>
          <a:xfrm>
            <a:off x="535940" y="1877542"/>
            <a:ext cx="4723130" cy="4306570"/>
          </a:xfrm>
          <a:prstGeom prst="rect">
            <a:avLst/>
          </a:prstGeom>
        </p:spPr>
        <p:txBody>
          <a:bodyPr vert="horz" wrap="square" lIns="0" tIns="92075" rIns="0" bIns="0" rtlCol="0">
            <a:spAutoFit/>
          </a:bodyPr>
          <a:lstStyle/>
          <a:p>
            <a:pPr marL="287020" indent="-274320">
              <a:lnSpc>
                <a:spcPct val="100000"/>
              </a:lnSpc>
              <a:spcBef>
                <a:spcPts val="725"/>
              </a:spcBef>
              <a:buClr>
                <a:srgbClr val="0AD0D9"/>
              </a:buClr>
              <a:buSzPct val="94230"/>
              <a:buFont typeface="Arial"/>
              <a:buChar char=""/>
              <a:tabLst>
                <a:tab pos="287020" algn="l"/>
              </a:tabLst>
            </a:pPr>
            <a:r>
              <a:rPr sz="2600" b="1" spc="-25" dirty="0">
                <a:latin typeface="Times New Roman"/>
                <a:cs typeface="Times New Roman"/>
              </a:rPr>
              <a:t>Wounds</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b="1" spc="-5" dirty="0">
                <a:latin typeface="Times New Roman"/>
                <a:cs typeface="Times New Roman"/>
              </a:rPr>
              <a:t>Bleeding</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b="1" dirty="0">
                <a:latin typeface="Times New Roman"/>
                <a:cs typeface="Times New Roman"/>
              </a:rPr>
              <a:t>Delayed Healing After</a:t>
            </a:r>
            <a:r>
              <a:rPr sz="2600" b="1" spc="-305" dirty="0">
                <a:latin typeface="Times New Roman"/>
                <a:cs typeface="Times New Roman"/>
              </a:rPr>
              <a:t> </a:t>
            </a:r>
            <a:r>
              <a:rPr sz="2600" b="1" dirty="0">
                <a:latin typeface="Times New Roman"/>
                <a:cs typeface="Times New Roman"/>
              </a:rPr>
              <a:t>Surgery</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b="1" dirty="0">
                <a:latin typeface="Times New Roman"/>
                <a:cs typeface="Times New Roman"/>
              </a:rPr>
              <a:t>Blood Clots Caused by</a:t>
            </a:r>
            <a:r>
              <a:rPr sz="2600" b="1" spc="-95" dirty="0">
                <a:latin typeface="Times New Roman"/>
                <a:cs typeface="Times New Roman"/>
              </a:rPr>
              <a:t> </a:t>
            </a:r>
            <a:r>
              <a:rPr sz="2600" b="1" spc="-25" dirty="0">
                <a:latin typeface="Times New Roman"/>
                <a:cs typeface="Times New Roman"/>
              </a:rPr>
              <a:t>Surgery</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b="1" spc="-5" dirty="0">
                <a:latin typeface="Times New Roman"/>
                <a:cs typeface="Times New Roman"/>
              </a:rPr>
              <a:t>Infections</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b="1" spc="-5" dirty="0">
                <a:latin typeface="Times New Roman"/>
                <a:cs typeface="Times New Roman"/>
              </a:rPr>
              <a:t>Peritonitis</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b="1" dirty="0">
                <a:latin typeface="Times New Roman"/>
                <a:cs typeface="Times New Roman"/>
              </a:rPr>
              <a:t>Cardiovascular</a:t>
            </a:r>
            <a:r>
              <a:rPr sz="2600" b="1" spc="-95" dirty="0">
                <a:latin typeface="Times New Roman"/>
                <a:cs typeface="Times New Roman"/>
              </a:rPr>
              <a:t> </a:t>
            </a:r>
            <a:r>
              <a:rPr sz="2600" b="1" spc="-5" dirty="0">
                <a:latin typeface="Times New Roman"/>
                <a:cs typeface="Times New Roman"/>
              </a:rPr>
              <a:t>Risks</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b="1" dirty="0">
                <a:latin typeface="Times New Roman"/>
                <a:cs typeface="Times New Roman"/>
              </a:rPr>
              <a:t>Pulmonary</a:t>
            </a:r>
            <a:r>
              <a:rPr sz="2600" b="1" spc="-15" dirty="0">
                <a:latin typeface="Times New Roman"/>
                <a:cs typeface="Times New Roman"/>
              </a:rPr>
              <a:t> </a:t>
            </a:r>
            <a:r>
              <a:rPr sz="2600" b="1" spc="-5" dirty="0">
                <a:latin typeface="Times New Roman"/>
                <a:cs typeface="Times New Roman"/>
              </a:rPr>
              <a:t>Risks</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b="1" dirty="0">
                <a:latin typeface="Times New Roman"/>
                <a:cs typeface="Times New Roman"/>
              </a:rPr>
              <a:t>Death</a:t>
            </a:r>
            <a:endParaRPr sz="26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30" y="0"/>
            <a:ext cx="9146173" cy="102817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524387" y="1723054"/>
            <a:ext cx="1050290" cy="330200"/>
          </a:xfrm>
          <a:prstGeom prst="rect">
            <a:avLst/>
          </a:prstGeom>
          <a:ln w="18350">
            <a:solidFill>
              <a:srgbClr val="F79546"/>
            </a:solidFill>
          </a:ln>
        </p:spPr>
        <p:txBody>
          <a:bodyPr vert="horz" wrap="square" lIns="0" tIns="55244" rIns="0" bIns="0" rtlCol="0">
            <a:spAutoFit/>
          </a:bodyPr>
          <a:lstStyle/>
          <a:p>
            <a:pPr marL="262890">
              <a:lnSpc>
                <a:spcPct val="100000"/>
              </a:lnSpc>
              <a:spcBef>
                <a:spcPts val="434"/>
              </a:spcBef>
            </a:pPr>
            <a:r>
              <a:rPr sz="1300" b="1" spc="-45" dirty="0">
                <a:latin typeface="Trebuchet MS"/>
                <a:cs typeface="Trebuchet MS"/>
              </a:rPr>
              <a:t>Normal</a:t>
            </a:r>
            <a:endParaRPr sz="1300">
              <a:latin typeface="Trebuchet MS"/>
              <a:cs typeface="Trebuchet MS"/>
            </a:endParaRPr>
          </a:p>
        </p:txBody>
      </p:sp>
      <p:sp>
        <p:nvSpPr>
          <p:cNvPr id="4" name="object 4"/>
          <p:cNvSpPr txBox="1"/>
          <p:nvPr/>
        </p:nvSpPr>
        <p:spPr>
          <a:xfrm>
            <a:off x="1369725" y="2108280"/>
            <a:ext cx="1823720" cy="440690"/>
          </a:xfrm>
          <a:prstGeom prst="rect">
            <a:avLst/>
          </a:prstGeom>
          <a:ln w="18348">
            <a:solidFill>
              <a:srgbClr val="F79546"/>
            </a:solidFill>
          </a:ln>
        </p:spPr>
        <p:txBody>
          <a:bodyPr vert="horz" wrap="square" lIns="0" tIns="11430" rIns="0" bIns="0" rtlCol="0">
            <a:spAutoFit/>
          </a:bodyPr>
          <a:lstStyle/>
          <a:p>
            <a:pPr algn="ctr">
              <a:lnSpc>
                <a:spcPct val="100000"/>
              </a:lnSpc>
              <a:spcBef>
                <a:spcPts val="90"/>
              </a:spcBef>
            </a:pPr>
            <a:r>
              <a:rPr sz="1300" b="1" spc="-60" dirty="0">
                <a:latin typeface="Trebuchet MS"/>
                <a:cs typeface="Trebuchet MS"/>
              </a:rPr>
              <a:t>Diet</a:t>
            </a:r>
            <a:r>
              <a:rPr sz="1300" b="1" spc="-170" dirty="0">
                <a:latin typeface="Trebuchet MS"/>
                <a:cs typeface="Trebuchet MS"/>
              </a:rPr>
              <a:t> </a:t>
            </a:r>
            <a:r>
              <a:rPr sz="1300" b="1" spc="-50" dirty="0">
                <a:latin typeface="Trebuchet MS"/>
                <a:cs typeface="Trebuchet MS"/>
              </a:rPr>
              <a:t>low</a:t>
            </a:r>
            <a:r>
              <a:rPr sz="1300" b="1" spc="-135" dirty="0">
                <a:latin typeface="Trebuchet MS"/>
                <a:cs typeface="Trebuchet MS"/>
              </a:rPr>
              <a:t> </a:t>
            </a:r>
            <a:r>
              <a:rPr sz="1300" b="1" spc="-70" dirty="0">
                <a:latin typeface="Trebuchet MS"/>
                <a:cs typeface="Trebuchet MS"/>
              </a:rPr>
              <a:t>in</a:t>
            </a:r>
            <a:r>
              <a:rPr sz="1300" b="1" spc="-110" dirty="0">
                <a:latin typeface="Trebuchet MS"/>
                <a:cs typeface="Trebuchet MS"/>
              </a:rPr>
              <a:t> </a:t>
            </a:r>
            <a:r>
              <a:rPr sz="1300" b="1" spc="-60" dirty="0">
                <a:latin typeface="Trebuchet MS"/>
                <a:cs typeface="Trebuchet MS"/>
              </a:rPr>
              <a:t>vitamin</a:t>
            </a:r>
            <a:r>
              <a:rPr sz="1300" b="1" spc="-175" dirty="0">
                <a:latin typeface="Trebuchet MS"/>
                <a:cs typeface="Trebuchet MS"/>
              </a:rPr>
              <a:t> </a:t>
            </a:r>
            <a:r>
              <a:rPr sz="1300" b="1" spc="-120" dirty="0">
                <a:latin typeface="Trebuchet MS"/>
                <a:cs typeface="Trebuchet MS"/>
              </a:rPr>
              <a:t>C,</a:t>
            </a:r>
            <a:r>
              <a:rPr sz="1300" b="1" spc="-114" dirty="0">
                <a:latin typeface="Trebuchet MS"/>
                <a:cs typeface="Trebuchet MS"/>
              </a:rPr>
              <a:t> </a:t>
            </a:r>
            <a:r>
              <a:rPr sz="1300" b="1" spc="-95" dirty="0">
                <a:latin typeface="Trebuchet MS"/>
                <a:cs typeface="Trebuchet MS"/>
              </a:rPr>
              <a:t>E</a:t>
            </a:r>
            <a:endParaRPr sz="1300">
              <a:latin typeface="Trebuchet MS"/>
              <a:cs typeface="Trebuchet MS"/>
            </a:endParaRPr>
          </a:p>
          <a:p>
            <a:pPr algn="ctr">
              <a:lnSpc>
                <a:spcPct val="100000"/>
              </a:lnSpc>
            </a:pPr>
            <a:r>
              <a:rPr sz="1300" b="1" spc="-60" dirty="0">
                <a:latin typeface="Trebuchet MS"/>
                <a:cs typeface="Trebuchet MS"/>
              </a:rPr>
              <a:t>High </a:t>
            </a:r>
            <a:r>
              <a:rPr sz="1300" b="1" spc="-55" dirty="0">
                <a:latin typeface="Trebuchet MS"/>
                <a:cs typeface="Trebuchet MS"/>
              </a:rPr>
              <a:t>salt</a:t>
            </a:r>
            <a:r>
              <a:rPr sz="1300" b="1" spc="-235" dirty="0">
                <a:latin typeface="Trebuchet MS"/>
                <a:cs typeface="Trebuchet MS"/>
              </a:rPr>
              <a:t> </a:t>
            </a:r>
            <a:r>
              <a:rPr sz="1300" b="1" spc="-75" dirty="0">
                <a:latin typeface="Trebuchet MS"/>
                <a:cs typeface="Trebuchet MS"/>
              </a:rPr>
              <a:t>diet</a:t>
            </a:r>
            <a:endParaRPr sz="1300">
              <a:latin typeface="Trebuchet MS"/>
              <a:cs typeface="Trebuchet MS"/>
            </a:endParaRPr>
          </a:p>
        </p:txBody>
      </p:sp>
      <p:sp>
        <p:nvSpPr>
          <p:cNvPr id="5" name="object 5"/>
          <p:cNvSpPr txBox="1"/>
          <p:nvPr/>
        </p:nvSpPr>
        <p:spPr>
          <a:xfrm>
            <a:off x="4850334" y="2108280"/>
            <a:ext cx="1437005" cy="440690"/>
          </a:xfrm>
          <a:prstGeom prst="rect">
            <a:avLst/>
          </a:prstGeom>
          <a:ln w="18350">
            <a:solidFill>
              <a:srgbClr val="F79546"/>
            </a:solidFill>
          </a:ln>
        </p:spPr>
        <p:txBody>
          <a:bodyPr vert="horz" wrap="square" lIns="0" tIns="110489" rIns="0" bIns="0" rtlCol="0">
            <a:spAutoFit/>
          </a:bodyPr>
          <a:lstStyle/>
          <a:p>
            <a:pPr marL="73660">
              <a:lnSpc>
                <a:spcPct val="100000"/>
              </a:lnSpc>
              <a:spcBef>
                <a:spcPts val="869"/>
              </a:spcBef>
            </a:pPr>
            <a:r>
              <a:rPr sz="1300" b="1" spc="-75" dirty="0">
                <a:latin typeface="Trebuchet MS"/>
                <a:cs typeface="Trebuchet MS"/>
              </a:rPr>
              <a:t>Helicobacter</a:t>
            </a:r>
            <a:r>
              <a:rPr sz="1300" b="1" spc="-229" dirty="0">
                <a:latin typeface="Trebuchet MS"/>
                <a:cs typeface="Trebuchet MS"/>
              </a:rPr>
              <a:t> </a:t>
            </a:r>
            <a:r>
              <a:rPr sz="1300" b="1" spc="-65" dirty="0">
                <a:latin typeface="Trebuchet MS"/>
                <a:cs typeface="Trebuchet MS"/>
              </a:rPr>
              <a:t>pylori</a:t>
            </a:r>
            <a:endParaRPr sz="1300">
              <a:latin typeface="Trebuchet MS"/>
              <a:cs typeface="Trebuchet MS"/>
            </a:endParaRPr>
          </a:p>
        </p:txBody>
      </p:sp>
      <p:sp>
        <p:nvSpPr>
          <p:cNvPr id="6" name="object 6"/>
          <p:cNvSpPr txBox="1"/>
          <p:nvPr/>
        </p:nvSpPr>
        <p:spPr>
          <a:xfrm>
            <a:off x="3082406" y="2823700"/>
            <a:ext cx="1934210" cy="495300"/>
          </a:xfrm>
          <a:prstGeom prst="rect">
            <a:avLst/>
          </a:prstGeom>
          <a:ln w="18348">
            <a:solidFill>
              <a:srgbClr val="F79546"/>
            </a:solidFill>
          </a:ln>
        </p:spPr>
        <p:txBody>
          <a:bodyPr vert="horz" wrap="square" lIns="0" tIns="40005" rIns="0" bIns="0" rtlCol="0">
            <a:spAutoFit/>
          </a:bodyPr>
          <a:lstStyle/>
          <a:p>
            <a:pPr marL="2540" algn="ctr">
              <a:lnSpc>
                <a:spcPct val="100000"/>
              </a:lnSpc>
              <a:spcBef>
                <a:spcPts val="315"/>
              </a:spcBef>
            </a:pPr>
            <a:r>
              <a:rPr sz="1300" b="1" spc="-85" dirty="0">
                <a:latin typeface="Trebuchet MS"/>
                <a:cs typeface="Trebuchet MS"/>
              </a:rPr>
              <a:t>Chronic</a:t>
            </a:r>
            <a:r>
              <a:rPr sz="1300" b="1" spc="-190" dirty="0">
                <a:latin typeface="Trebuchet MS"/>
                <a:cs typeface="Trebuchet MS"/>
              </a:rPr>
              <a:t> </a:t>
            </a:r>
            <a:r>
              <a:rPr sz="1300" b="1" spc="-75" dirty="0">
                <a:latin typeface="Trebuchet MS"/>
                <a:cs typeface="Trebuchet MS"/>
              </a:rPr>
              <a:t>superficial</a:t>
            </a:r>
            <a:endParaRPr sz="1300">
              <a:latin typeface="Trebuchet MS"/>
              <a:cs typeface="Trebuchet MS"/>
            </a:endParaRPr>
          </a:p>
          <a:p>
            <a:pPr algn="ctr">
              <a:lnSpc>
                <a:spcPct val="100000"/>
              </a:lnSpc>
            </a:pPr>
            <a:r>
              <a:rPr sz="1300" b="1" spc="-60" dirty="0">
                <a:latin typeface="Trebuchet MS"/>
                <a:cs typeface="Trebuchet MS"/>
              </a:rPr>
              <a:t>gastritis</a:t>
            </a:r>
            <a:endParaRPr sz="1300">
              <a:latin typeface="Trebuchet MS"/>
              <a:cs typeface="Trebuchet MS"/>
            </a:endParaRPr>
          </a:p>
        </p:txBody>
      </p:sp>
      <p:sp>
        <p:nvSpPr>
          <p:cNvPr id="7" name="object 7"/>
          <p:cNvSpPr txBox="1"/>
          <p:nvPr/>
        </p:nvSpPr>
        <p:spPr>
          <a:xfrm>
            <a:off x="3082406" y="3594152"/>
            <a:ext cx="1934210" cy="385445"/>
          </a:xfrm>
          <a:prstGeom prst="rect">
            <a:avLst/>
          </a:prstGeom>
          <a:ln w="18346">
            <a:solidFill>
              <a:srgbClr val="F79546"/>
            </a:solidFill>
          </a:ln>
        </p:spPr>
        <p:txBody>
          <a:bodyPr vert="horz" wrap="square" lIns="0" tIns="84455" rIns="0" bIns="0" rtlCol="0">
            <a:spAutoFit/>
          </a:bodyPr>
          <a:lstStyle/>
          <a:p>
            <a:pPr marL="382270">
              <a:lnSpc>
                <a:spcPct val="100000"/>
              </a:lnSpc>
              <a:spcBef>
                <a:spcPts val="665"/>
              </a:spcBef>
            </a:pPr>
            <a:r>
              <a:rPr sz="1300" b="1" spc="-75" dirty="0">
                <a:latin typeface="Trebuchet MS"/>
                <a:cs typeface="Trebuchet MS"/>
              </a:rPr>
              <a:t>Atrophic</a:t>
            </a:r>
            <a:r>
              <a:rPr sz="1300" b="1" spc="-190" dirty="0">
                <a:latin typeface="Trebuchet MS"/>
                <a:cs typeface="Trebuchet MS"/>
              </a:rPr>
              <a:t> </a:t>
            </a:r>
            <a:r>
              <a:rPr sz="1300" b="1" spc="-60" dirty="0">
                <a:latin typeface="Trebuchet MS"/>
                <a:cs typeface="Trebuchet MS"/>
              </a:rPr>
              <a:t>gastritis</a:t>
            </a:r>
            <a:endParaRPr sz="1300">
              <a:latin typeface="Trebuchet MS"/>
              <a:cs typeface="Trebuchet MS"/>
            </a:endParaRPr>
          </a:p>
        </p:txBody>
      </p:sp>
      <p:sp>
        <p:nvSpPr>
          <p:cNvPr id="8" name="object 8"/>
          <p:cNvSpPr txBox="1"/>
          <p:nvPr/>
        </p:nvSpPr>
        <p:spPr>
          <a:xfrm>
            <a:off x="3137653" y="4254485"/>
            <a:ext cx="1823720" cy="440690"/>
          </a:xfrm>
          <a:prstGeom prst="rect">
            <a:avLst/>
          </a:prstGeom>
          <a:ln w="18348">
            <a:solidFill>
              <a:srgbClr val="F79546"/>
            </a:solidFill>
          </a:ln>
        </p:spPr>
        <p:txBody>
          <a:bodyPr vert="horz" wrap="square" lIns="0" tIns="112395" rIns="0" bIns="0" rtlCol="0">
            <a:spAutoFit/>
          </a:bodyPr>
          <a:lstStyle/>
          <a:p>
            <a:pPr marL="191770">
              <a:lnSpc>
                <a:spcPct val="100000"/>
              </a:lnSpc>
              <a:spcBef>
                <a:spcPts val="885"/>
              </a:spcBef>
            </a:pPr>
            <a:r>
              <a:rPr sz="1300" b="1" spc="-60" dirty="0">
                <a:latin typeface="Trebuchet MS"/>
                <a:cs typeface="Trebuchet MS"/>
              </a:rPr>
              <a:t>Intestinal</a:t>
            </a:r>
            <a:r>
              <a:rPr sz="1300" b="1" spc="-204" dirty="0">
                <a:latin typeface="Trebuchet MS"/>
                <a:cs typeface="Trebuchet MS"/>
              </a:rPr>
              <a:t> </a:t>
            </a:r>
            <a:r>
              <a:rPr sz="1300" b="1" spc="-60" dirty="0">
                <a:latin typeface="Trebuchet MS"/>
                <a:cs typeface="Trebuchet MS"/>
              </a:rPr>
              <a:t>metaplasia</a:t>
            </a:r>
            <a:endParaRPr sz="1300">
              <a:latin typeface="Trebuchet MS"/>
              <a:cs typeface="Trebuchet MS"/>
            </a:endParaRPr>
          </a:p>
        </p:txBody>
      </p:sp>
      <p:sp>
        <p:nvSpPr>
          <p:cNvPr id="9" name="object 9"/>
          <p:cNvSpPr txBox="1"/>
          <p:nvPr/>
        </p:nvSpPr>
        <p:spPr>
          <a:xfrm>
            <a:off x="3137653" y="5024937"/>
            <a:ext cx="1823720" cy="440690"/>
          </a:xfrm>
          <a:prstGeom prst="rect">
            <a:avLst/>
          </a:prstGeom>
          <a:ln w="18348">
            <a:solidFill>
              <a:srgbClr val="F79546"/>
            </a:solidFill>
          </a:ln>
        </p:spPr>
        <p:txBody>
          <a:bodyPr vert="horz" wrap="square" lIns="0" tIns="113665" rIns="0" bIns="0" rtlCol="0">
            <a:spAutoFit/>
          </a:bodyPr>
          <a:lstStyle/>
          <a:p>
            <a:pPr marL="585470">
              <a:lnSpc>
                <a:spcPct val="100000"/>
              </a:lnSpc>
              <a:spcBef>
                <a:spcPts val="895"/>
              </a:spcBef>
            </a:pPr>
            <a:r>
              <a:rPr sz="1300" b="1" spc="-50" dirty="0">
                <a:latin typeface="Trebuchet MS"/>
                <a:cs typeface="Trebuchet MS"/>
              </a:rPr>
              <a:t>Dysplasia</a:t>
            </a:r>
            <a:endParaRPr sz="1300">
              <a:latin typeface="Trebuchet MS"/>
              <a:cs typeface="Trebuchet MS"/>
            </a:endParaRPr>
          </a:p>
        </p:txBody>
      </p:sp>
      <p:sp>
        <p:nvSpPr>
          <p:cNvPr id="10" name="object 10"/>
          <p:cNvSpPr txBox="1"/>
          <p:nvPr/>
        </p:nvSpPr>
        <p:spPr>
          <a:xfrm>
            <a:off x="3634883" y="5795397"/>
            <a:ext cx="829310" cy="495300"/>
          </a:xfrm>
          <a:prstGeom prst="rect">
            <a:avLst/>
          </a:prstGeom>
          <a:ln w="18363">
            <a:solidFill>
              <a:srgbClr val="F79546"/>
            </a:solidFill>
          </a:ln>
        </p:spPr>
        <p:txBody>
          <a:bodyPr vert="horz" wrap="square" lIns="0" tIns="141605" rIns="0" bIns="0" rtlCol="0">
            <a:spAutoFit/>
          </a:bodyPr>
          <a:lstStyle/>
          <a:p>
            <a:pPr marL="174625">
              <a:lnSpc>
                <a:spcPct val="100000"/>
              </a:lnSpc>
              <a:spcBef>
                <a:spcPts val="1115"/>
              </a:spcBef>
            </a:pPr>
            <a:r>
              <a:rPr sz="1300" b="1" spc="-85" dirty="0">
                <a:latin typeface="Trebuchet MS"/>
                <a:cs typeface="Trebuchet MS"/>
              </a:rPr>
              <a:t>Cancer</a:t>
            </a:r>
            <a:endParaRPr sz="1300">
              <a:latin typeface="Trebuchet MS"/>
              <a:cs typeface="Trebuchet MS"/>
            </a:endParaRPr>
          </a:p>
        </p:txBody>
      </p:sp>
      <p:sp>
        <p:nvSpPr>
          <p:cNvPr id="11" name="object 11"/>
          <p:cNvSpPr/>
          <p:nvPr/>
        </p:nvSpPr>
        <p:spPr>
          <a:xfrm>
            <a:off x="4011305" y="2053799"/>
            <a:ext cx="75565" cy="770890"/>
          </a:xfrm>
          <a:custGeom>
            <a:avLst/>
            <a:gdLst/>
            <a:ahLst/>
            <a:cxnLst/>
            <a:rect l="l" t="t" r="r" b="b"/>
            <a:pathLst>
              <a:path w="75564" h="770889">
                <a:moveTo>
                  <a:pt x="5156" y="701111"/>
                </a:moveTo>
                <a:lnTo>
                  <a:pt x="2946" y="702212"/>
                </a:lnTo>
                <a:lnTo>
                  <a:pt x="736" y="703496"/>
                </a:lnTo>
                <a:lnTo>
                  <a:pt x="0" y="706431"/>
                </a:lnTo>
                <a:lnTo>
                  <a:pt x="37384" y="770452"/>
                </a:lnTo>
                <a:lnTo>
                  <a:pt x="42767" y="761280"/>
                </a:lnTo>
                <a:lnTo>
                  <a:pt x="32780" y="761280"/>
                </a:lnTo>
                <a:lnTo>
                  <a:pt x="32803" y="744337"/>
                </a:lnTo>
                <a:lnTo>
                  <a:pt x="7918" y="701845"/>
                </a:lnTo>
                <a:lnTo>
                  <a:pt x="5156" y="701111"/>
                </a:lnTo>
                <a:close/>
              </a:path>
              <a:path w="75564" h="770889">
                <a:moveTo>
                  <a:pt x="32804" y="744340"/>
                </a:moveTo>
                <a:lnTo>
                  <a:pt x="32780" y="761280"/>
                </a:lnTo>
                <a:lnTo>
                  <a:pt x="41988" y="761280"/>
                </a:lnTo>
                <a:lnTo>
                  <a:pt x="41991" y="759078"/>
                </a:lnTo>
                <a:lnTo>
                  <a:pt x="33332" y="759078"/>
                </a:lnTo>
                <a:lnTo>
                  <a:pt x="37395" y="752179"/>
                </a:lnTo>
                <a:lnTo>
                  <a:pt x="32804" y="744340"/>
                </a:lnTo>
                <a:close/>
              </a:path>
              <a:path w="75564" h="770889">
                <a:moveTo>
                  <a:pt x="69796" y="701111"/>
                </a:moveTo>
                <a:lnTo>
                  <a:pt x="67033" y="701845"/>
                </a:lnTo>
                <a:lnTo>
                  <a:pt x="42012" y="744337"/>
                </a:lnTo>
                <a:lnTo>
                  <a:pt x="41988" y="761280"/>
                </a:lnTo>
                <a:lnTo>
                  <a:pt x="42767" y="761280"/>
                </a:lnTo>
                <a:lnTo>
                  <a:pt x="74952" y="706431"/>
                </a:lnTo>
                <a:lnTo>
                  <a:pt x="74216" y="703679"/>
                </a:lnTo>
                <a:lnTo>
                  <a:pt x="69796" y="701111"/>
                </a:lnTo>
                <a:close/>
              </a:path>
              <a:path w="75564" h="770889">
                <a:moveTo>
                  <a:pt x="37395" y="752179"/>
                </a:moveTo>
                <a:lnTo>
                  <a:pt x="33332" y="759078"/>
                </a:lnTo>
                <a:lnTo>
                  <a:pt x="41435" y="759078"/>
                </a:lnTo>
                <a:lnTo>
                  <a:pt x="37395" y="752179"/>
                </a:lnTo>
                <a:close/>
              </a:path>
              <a:path w="75564" h="770889">
                <a:moveTo>
                  <a:pt x="42012" y="744337"/>
                </a:moveTo>
                <a:lnTo>
                  <a:pt x="37395" y="752179"/>
                </a:lnTo>
                <a:lnTo>
                  <a:pt x="41435" y="759078"/>
                </a:lnTo>
                <a:lnTo>
                  <a:pt x="41991" y="759078"/>
                </a:lnTo>
                <a:lnTo>
                  <a:pt x="42012" y="744337"/>
                </a:lnTo>
                <a:close/>
              </a:path>
              <a:path w="75564" h="770889">
                <a:moveTo>
                  <a:pt x="43093" y="0"/>
                </a:moveTo>
                <a:lnTo>
                  <a:pt x="33885" y="0"/>
                </a:lnTo>
                <a:lnTo>
                  <a:pt x="32804" y="744340"/>
                </a:lnTo>
                <a:lnTo>
                  <a:pt x="37395" y="752179"/>
                </a:lnTo>
                <a:lnTo>
                  <a:pt x="42011" y="744340"/>
                </a:lnTo>
                <a:lnTo>
                  <a:pt x="43093" y="0"/>
                </a:lnTo>
                <a:close/>
              </a:path>
            </a:pathLst>
          </a:custGeom>
          <a:solidFill>
            <a:srgbClr val="497DBA"/>
          </a:solidFill>
        </p:spPr>
        <p:txBody>
          <a:bodyPr wrap="square" lIns="0" tIns="0" rIns="0" bIns="0" rtlCol="0"/>
          <a:lstStyle/>
          <a:p>
            <a:endParaRPr/>
          </a:p>
        </p:txBody>
      </p:sp>
      <p:sp>
        <p:nvSpPr>
          <p:cNvPr id="12" name="object 12"/>
          <p:cNvSpPr/>
          <p:nvPr/>
        </p:nvSpPr>
        <p:spPr>
          <a:xfrm>
            <a:off x="4011489" y="3319541"/>
            <a:ext cx="75565" cy="275590"/>
          </a:xfrm>
          <a:custGeom>
            <a:avLst/>
            <a:gdLst/>
            <a:ahLst/>
            <a:cxnLst/>
            <a:rect l="l" t="t" r="r" b="b"/>
            <a:pathLst>
              <a:path w="75564" h="275589">
                <a:moveTo>
                  <a:pt x="5156" y="205637"/>
                </a:moveTo>
                <a:lnTo>
                  <a:pt x="736" y="208205"/>
                </a:lnTo>
                <a:lnTo>
                  <a:pt x="0" y="210957"/>
                </a:lnTo>
                <a:lnTo>
                  <a:pt x="37200" y="275161"/>
                </a:lnTo>
                <a:lnTo>
                  <a:pt x="42626" y="265989"/>
                </a:lnTo>
                <a:lnTo>
                  <a:pt x="32596" y="265989"/>
                </a:lnTo>
                <a:lnTo>
                  <a:pt x="32666" y="249000"/>
                </a:lnTo>
                <a:lnTo>
                  <a:pt x="7918" y="206371"/>
                </a:lnTo>
                <a:lnTo>
                  <a:pt x="5156" y="205637"/>
                </a:lnTo>
                <a:close/>
              </a:path>
              <a:path w="75564" h="275589">
                <a:moveTo>
                  <a:pt x="32666" y="249000"/>
                </a:moveTo>
                <a:lnTo>
                  <a:pt x="32596" y="265989"/>
                </a:lnTo>
                <a:lnTo>
                  <a:pt x="41804" y="265989"/>
                </a:lnTo>
                <a:lnTo>
                  <a:pt x="41813" y="263788"/>
                </a:lnTo>
                <a:lnTo>
                  <a:pt x="33332" y="263788"/>
                </a:lnTo>
                <a:lnTo>
                  <a:pt x="37320" y="257017"/>
                </a:lnTo>
                <a:lnTo>
                  <a:pt x="32666" y="249000"/>
                </a:lnTo>
                <a:close/>
              </a:path>
              <a:path w="75564" h="275589">
                <a:moveTo>
                  <a:pt x="69796" y="206004"/>
                </a:moveTo>
                <a:lnTo>
                  <a:pt x="67033" y="206737"/>
                </a:lnTo>
                <a:lnTo>
                  <a:pt x="65744" y="208755"/>
                </a:lnTo>
                <a:lnTo>
                  <a:pt x="41873" y="249286"/>
                </a:lnTo>
                <a:lnTo>
                  <a:pt x="41804" y="265989"/>
                </a:lnTo>
                <a:lnTo>
                  <a:pt x="42626" y="265989"/>
                </a:lnTo>
                <a:lnTo>
                  <a:pt x="74952" y="211324"/>
                </a:lnTo>
                <a:lnTo>
                  <a:pt x="74216" y="208572"/>
                </a:lnTo>
                <a:lnTo>
                  <a:pt x="69796" y="206004"/>
                </a:lnTo>
                <a:close/>
              </a:path>
              <a:path w="75564" h="275589">
                <a:moveTo>
                  <a:pt x="37320" y="257017"/>
                </a:moveTo>
                <a:lnTo>
                  <a:pt x="33332" y="263788"/>
                </a:lnTo>
                <a:lnTo>
                  <a:pt x="41251" y="263788"/>
                </a:lnTo>
                <a:lnTo>
                  <a:pt x="37320" y="257017"/>
                </a:lnTo>
                <a:close/>
              </a:path>
              <a:path w="75564" h="275589">
                <a:moveTo>
                  <a:pt x="41873" y="249286"/>
                </a:moveTo>
                <a:lnTo>
                  <a:pt x="37320" y="257017"/>
                </a:lnTo>
                <a:lnTo>
                  <a:pt x="41251" y="263788"/>
                </a:lnTo>
                <a:lnTo>
                  <a:pt x="41813" y="263788"/>
                </a:lnTo>
                <a:lnTo>
                  <a:pt x="41873" y="249286"/>
                </a:lnTo>
                <a:close/>
              </a:path>
              <a:path w="75564" h="275589">
                <a:moveTo>
                  <a:pt x="42909" y="0"/>
                </a:moveTo>
                <a:lnTo>
                  <a:pt x="33701" y="0"/>
                </a:lnTo>
                <a:lnTo>
                  <a:pt x="32666" y="249000"/>
                </a:lnTo>
                <a:lnTo>
                  <a:pt x="37320" y="257017"/>
                </a:lnTo>
                <a:lnTo>
                  <a:pt x="41873" y="249286"/>
                </a:lnTo>
                <a:lnTo>
                  <a:pt x="42909" y="0"/>
                </a:lnTo>
                <a:close/>
              </a:path>
            </a:pathLst>
          </a:custGeom>
          <a:solidFill>
            <a:srgbClr val="497DBA"/>
          </a:solidFill>
        </p:spPr>
        <p:txBody>
          <a:bodyPr wrap="square" lIns="0" tIns="0" rIns="0" bIns="0" rtlCol="0"/>
          <a:lstStyle/>
          <a:p>
            <a:endParaRPr/>
          </a:p>
        </p:txBody>
      </p:sp>
      <p:sp>
        <p:nvSpPr>
          <p:cNvPr id="13" name="object 13"/>
          <p:cNvSpPr/>
          <p:nvPr/>
        </p:nvSpPr>
        <p:spPr>
          <a:xfrm>
            <a:off x="4011489" y="3979929"/>
            <a:ext cx="75565" cy="275590"/>
          </a:xfrm>
          <a:custGeom>
            <a:avLst/>
            <a:gdLst/>
            <a:ahLst/>
            <a:cxnLst/>
            <a:rect l="l" t="t" r="r" b="b"/>
            <a:pathLst>
              <a:path w="75564" h="275589">
                <a:moveTo>
                  <a:pt x="5156" y="205637"/>
                </a:moveTo>
                <a:lnTo>
                  <a:pt x="736" y="208205"/>
                </a:lnTo>
                <a:lnTo>
                  <a:pt x="0" y="210957"/>
                </a:lnTo>
                <a:lnTo>
                  <a:pt x="37200" y="275161"/>
                </a:lnTo>
                <a:lnTo>
                  <a:pt x="42626" y="265989"/>
                </a:lnTo>
                <a:lnTo>
                  <a:pt x="32596" y="265989"/>
                </a:lnTo>
                <a:lnTo>
                  <a:pt x="32666" y="249000"/>
                </a:lnTo>
                <a:lnTo>
                  <a:pt x="7918" y="206371"/>
                </a:lnTo>
                <a:lnTo>
                  <a:pt x="5156" y="205637"/>
                </a:lnTo>
                <a:close/>
              </a:path>
              <a:path w="75564" h="275589">
                <a:moveTo>
                  <a:pt x="32666" y="249000"/>
                </a:moveTo>
                <a:lnTo>
                  <a:pt x="32596" y="265989"/>
                </a:lnTo>
                <a:lnTo>
                  <a:pt x="41804" y="265989"/>
                </a:lnTo>
                <a:lnTo>
                  <a:pt x="41813" y="263788"/>
                </a:lnTo>
                <a:lnTo>
                  <a:pt x="33332" y="263788"/>
                </a:lnTo>
                <a:lnTo>
                  <a:pt x="37320" y="257017"/>
                </a:lnTo>
                <a:lnTo>
                  <a:pt x="32666" y="249000"/>
                </a:lnTo>
                <a:close/>
              </a:path>
              <a:path w="75564" h="275589">
                <a:moveTo>
                  <a:pt x="69796" y="206004"/>
                </a:moveTo>
                <a:lnTo>
                  <a:pt x="67033" y="206737"/>
                </a:lnTo>
                <a:lnTo>
                  <a:pt x="65744" y="208755"/>
                </a:lnTo>
                <a:lnTo>
                  <a:pt x="41873" y="249286"/>
                </a:lnTo>
                <a:lnTo>
                  <a:pt x="41804" y="265989"/>
                </a:lnTo>
                <a:lnTo>
                  <a:pt x="42626" y="265989"/>
                </a:lnTo>
                <a:lnTo>
                  <a:pt x="74952" y="211324"/>
                </a:lnTo>
                <a:lnTo>
                  <a:pt x="74216" y="208572"/>
                </a:lnTo>
                <a:lnTo>
                  <a:pt x="69796" y="206004"/>
                </a:lnTo>
                <a:close/>
              </a:path>
              <a:path w="75564" h="275589">
                <a:moveTo>
                  <a:pt x="37320" y="257017"/>
                </a:moveTo>
                <a:lnTo>
                  <a:pt x="33332" y="263788"/>
                </a:lnTo>
                <a:lnTo>
                  <a:pt x="41251" y="263788"/>
                </a:lnTo>
                <a:lnTo>
                  <a:pt x="37320" y="257017"/>
                </a:lnTo>
                <a:close/>
              </a:path>
              <a:path w="75564" h="275589">
                <a:moveTo>
                  <a:pt x="41873" y="249286"/>
                </a:moveTo>
                <a:lnTo>
                  <a:pt x="37320" y="257017"/>
                </a:lnTo>
                <a:lnTo>
                  <a:pt x="41251" y="263788"/>
                </a:lnTo>
                <a:lnTo>
                  <a:pt x="41813" y="263788"/>
                </a:lnTo>
                <a:lnTo>
                  <a:pt x="41873" y="249286"/>
                </a:lnTo>
                <a:close/>
              </a:path>
              <a:path w="75564" h="275589">
                <a:moveTo>
                  <a:pt x="42909" y="0"/>
                </a:moveTo>
                <a:lnTo>
                  <a:pt x="33701" y="0"/>
                </a:lnTo>
                <a:lnTo>
                  <a:pt x="32666" y="249000"/>
                </a:lnTo>
                <a:lnTo>
                  <a:pt x="37320" y="257017"/>
                </a:lnTo>
                <a:lnTo>
                  <a:pt x="41873" y="249286"/>
                </a:lnTo>
                <a:lnTo>
                  <a:pt x="42909" y="0"/>
                </a:lnTo>
                <a:close/>
              </a:path>
            </a:pathLst>
          </a:custGeom>
          <a:solidFill>
            <a:srgbClr val="497DBA"/>
          </a:solidFill>
        </p:spPr>
        <p:txBody>
          <a:bodyPr wrap="square" lIns="0" tIns="0" rIns="0" bIns="0" rtlCol="0"/>
          <a:lstStyle/>
          <a:p>
            <a:endParaRPr/>
          </a:p>
        </p:txBody>
      </p:sp>
      <p:sp>
        <p:nvSpPr>
          <p:cNvPr id="14" name="object 14"/>
          <p:cNvSpPr/>
          <p:nvPr/>
        </p:nvSpPr>
        <p:spPr>
          <a:xfrm>
            <a:off x="4011489" y="4695312"/>
            <a:ext cx="75565" cy="330835"/>
          </a:xfrm>
          <a:custGeom>
            <a:avLst/>
            <a:gdLst/>
            <a:ahLst/>
            <a:cxnLst/>
            <a:rect l="l" t="t" r="r" b="b"/>
            <a:pathLst>
              <a:path w="75564" h="330835">
                <a:moveTo>
                  <a:pt x="5156" y="260743"/>
                </a:moveTo>
                <a:lnTo>
                  <a:pt x="736" y="263274"/>
                </a:lnTo>
                <a:lnTo>
                  <a:pt x="0" y="266081"/>
                </a:lnTo>
                <a:lnTo>
                  <a:pt x="1104" y="268282"/>
                </a:lnTo>
                <a:lnTo>
                  <a:pt x="37200" y="330230"/>
                </a:lnTo>
                <a:lnTo>
                  <a:pt x="42565" y="321150"/>
                </a:lnTo>
                <a:lnTo>
                  <a:pt x="32596" y="321113"/>
                </a:lnTo>
                <a:lnTo>
                  <a:pt x="32654" y="304026"/>
                </a:lnTo>
                <a:lnTo>
                  <a:pt x="9121" y="263531"/>
                </a:lnTo>
                <a:lnTo>
                  <a:pt x="7918" y="261495"/>
                </a:lnTo>
                <a:lnTo>
                  <a:pt x="5156" y="260743"/>
                </a:lnTo>
                <a:close/>
              </a:path>
              <a:path w="75564" h="330835">
                <a:moveTo>
                  <a:pt x="32654" y="304026"/>
                </a:moveTo>
                <a:lnTo>
                  <a:pt x="32596" y="321113"/>
                </a:lnTo>
                <a:lnTo>
                  <a:pt x="41804" y="321150"/>
                </a:lnTo>
                <a:lnTo>
                  <a:pt x="41812" y="318820"/>
                </a:lnTo>
                <a:lnTo>
                  <a:pt x="33148" y="318802"/>
                </a:lnTo>
                <a:lnTo>
                  <a:pt x="37237" y="311912"/>
                </a:lnTo>
                <a:lnTo>
                  <a:pt x="32654" y="304026"/>
                </a:lnTo>
                <a:close/>
              </a:path>
              <a:path w="75564" h="330835">
                <a:moveTo>
                  <a:pt x="69796" y="260963"/>
                </a:moveTo>
                <a:lnTo>
                  <a:pt x="67033" y="261696"/>
                </a:lnTo>
                <a:lnTo>
                  <a:pt x="41916" y="304026"/>
                </a:lnTo>
                <a:lnTo>
                  <a:pt x="41804" y="321150"/>
                </a:lnTo>
                <a:lnTo>
                  <a:pt x="42565" y="321150"/>
                </a:lnTo>
                <a:lnTo>
                  <a:pt x="74952" y="266337"/>
                </a:lnTo>
                <a:lnTo>
                  <a:pt x="74216" y="263531"/>
                </a:lnTo>
                <a:lnTo>
                  <a:pt x="69796" y="260963"/>
                </a:lnTo>
                <a:close/>
              </a:path>
              <a:path w="75564" h="330835">
                <a:moveTo>
                  <a:pt x="37237" y="311912"/>
                </a:moveTo>
                <a:lnTo>
                  <a:pt x="33148" y="318802"/>
                </a:lnTo>
                <a:lnTo>
                  <a:pt x="41251" y="318820"/>
                </a:lnTo>
                <a:lnTo>
                  <a:pt x="37237" y="311912"/>
                </a:lnTo>
                <a:close/>
              </a:path>
              <a:path w="75564" h="330835">
                <a:moveTo>
                  <a:pt x="41862" y="304116"/>
                </a:moveTo>
                <a:lnTo>
                  <a:pt x="37237" y="311912"/>
                </a:lnTo>
                <a:lnTo>
                  <a:pt x="41251" y="318820"/>
                </a:lnTo>
                <a:lnTo>
                  <a:pt x="41812" y="318820"/>
                </a:lnTo>
                <a:lnTo>
                  <a:pt x="41862" y="304116"/>
                </a:lnTo>
                <a:close/>
              </a:path>
              <a:path w="75564" h="330835">
                <a:moveTo>
                  <a:pt x="33701" y="0"/>
                </a:moveTo>
                <a:lnTo>
                  <a:pt x="32803" y="260743"/>
                </a:lnTo>
                <a:lnTo>
                  <a:pt x="32707" y="304116"/>
                </a:lnTo>
                <a:lnTo>
                  <a:pt x="37237" y="311912"/>
                </a:lnTo>
                <a:lnTo>
                  <a:pt x="41862" y="304116"/>
                </a:lnTo>
                <a:lnTo>
                  <a:pt x="42909" y="36"/>
                </a:lnTo>
                <a:lnTo>
                  <a:pt x="33701" y="0"/>
                </a:lnTo>
                <a:close/>
              </a:path>
            </a:pathLst>
          </a:custGeom>
          <a:solidFill>
            <a:srgbClr val="497DBA"/>
          </a:solidFill>
        </p:spPr>
        <p:txBody>
          <a:bodyPr wrap="square" lIns="0" tIns="0" rIns="0" bIns="0" rtlCol="0"/>
          <a:lstStyle/>
          <a:p>
            <a:endParaRPr/>
          </a:p>
        </p:txBody>
      </p:sp>
      <p:sp>
        <p:nvSpPr>
          <p:cNvPr id="15" name="object 15"/>
          <p:cNvSpPr/>
          <p:nvPr/>
        </p:nvSpPr>
        <p:spPr>
          <a:xfrm>
            <a:off x="4011489" y="5465764"/>
            <a:ext cx="75565" cy="330835"/>
          </a:xfrm>
          <a:custGeom>
            <a:avLst/>
            <a:gdLst/>
            <a:ahLst/>
            <a:cxnLst/>
            <a:rect l="l" t="t" r="r" b="b"/>
            <a:pathLst>
              <a:path w="75564" h="330835">
                <a:moveTo>
                  <a:pt x="5156" y="260743"/>
                </a:moveTo>
                <a:lnTo>
                  <a:pt x="736" y="263274"/>
                </a:lnTo>
                <a:lnTo>
                  <a:pt x="0" y="266081"/>
                </a:lnTo>
                <a:lnTo>
                  <a:pt x="1104" y="268282"/>
                </a:lnTo>
                <a:lnTo>
                  <a:pt x="37200" y="330230"/>
                </a:lnTo>
                <a:lnTo>
                  <a:pt x="42565" y="321150"/>
                </a:lnTo>
                <a:lnTo>
                  <a:pt x="32596" y="321113"/>
                </a:lnTo>
                <a:lnTo>
                  <a:pt x="32654" y="304026"/>
                </a:lnTo>
                <a:lnTo>
                  <a:pt x="9121" y="263531"/>
                </a:lnTo>
                <a:lnTo>
                  <a:pt x="7918" y="261495"/>
                </a:lnTo>
                <a:lnTo>
                  <a:pt x="5156" y="260743"/>
                </a:lnTo>
                <a:close/>
              </a:path>
              <a:path w="75564" h="330835">
                <a:moveTo>
                  <a:pt x="32654" y="304026"/>
                </a:moveTo>
                <a:lnTo>
                  <a:pt x="32596" y="321113"/>
                </a:lnTo>
                <a:lnTo>
                  <a:pt x="41804" y="321150"/>
                </a:lnTo>
                <a:lnTo>
                  <a:pt x="41812" y="318820"/>
                </a:lnTo>
                <a:lnTo>
                  <a:pt x="33148" y="318802"/>
                </a:lnTo>
                <a:lnTo>
                  <a:pt x="37237" y="311912"/>
                </a:lnTo>
                <a:lnTo>
                  <a:pt x="32654" y="304026"/>
                </a:lnTo>
                <a:close/>
              </a:path>
              <a:path w="75564" h="330835">
                <a:moveTo>
                  <a:pt x="69796" y="260963"/>
                </a:moveTo>
                <a:lnTo>
                  <a:pt x="67033" y="261696"/>
                </a:lnTo>
                <a:lnTo>
                  <a:pt x="41916" y="304026"/>
                </a:lnTo>
                <a:lnTo>
                  <a:pt x="41804" y="321150"/>
                </a:lnTo>
                <a:lnTo>
                  <a:pt x="42565" y="321150"/>
                </a:lnTo>
                <a:lnTo>
                  <a:pt x="74952" y="266337"/>
                </a:lnTo>
                <a:lnTo>
                  <a:pt x="74216" y="263531"/>
                </a:lnTo>
                <a:lnTo>
                  <a:pt x="69796" y="260963"/>
                </a:lnTo>
                <a:close/>
              </a:path>
              <a:path w="75564" h="330835">
                <a:moveTo>
                  <a:pt x="37237" y="311912"/>
                </a:moveTo>
                <a:lnTo>
                  <a:pt x="33148" y="318802"/>
                </a:lnTo>
                <a:lnTo>
                  <a:pt x="41251" y="318820"/>
                </a:lnTo>
                <a:lnTo>
                  <a:pt x="37237" y="311912"/>
                </a:lnTo>
                <a:close/>
              </a:path>
              <a:path w="75564" h="330835">
                <a:moveTo>
                  <a:pt x="41862" y="304116"/>
                </a:moveTo>
                <a:lnTo>
                  <a:pt x="37237" y="311912"/>
                </a:lnTo>
                <a:lnTo>
                  <a:pt x="41251" y="318820"/>
                </a:lnTo>
                <a:lnTo>
                  <a:pt x="41812" y="318820"/>
                </a:lnTo>
                <a:lnTo>
                  <a:pt x="41862" y="304116"/>
                </a:lnTo>
                <a:close/>
              </a:path>
              <a:path w="75564" h="330835">
                <a:moveTo>
                  <a:pt x="33701" y="0"/>
                </a:moveTo>
                <a:lnTo>
                  <a:pt x="32803" y="260743"/>
                </a:lnTo>
                <a:lnTo>
                  <a:pt x="32707" y="304116"/>
                </a:lnTo>
                <a:lnTo>
                  <a:pt x="37237" y="311912"/>
                </a:lnTo>
                <a:lnTo>
                  <a:pt x="41862" y="304116"/>
                </a:lnTo>
                <a:lnTo>
                  <a:pt x="42909" y="36"/>
                </a:lnTo>
                <a:lnTo>
                  <a:pt x="33701" y="0"/>
                </a:lnTo>
                <a:close/>
              </a:path>
            </a:pathLst>
          </a:custGeom>
          <a:solidFill>
            <a:srgbClr val="497DBA"/>
          </a:solidFill>
        </p:spPr>
        <p:txBody>
          <a:bodyPr wrap="square" lIns="0" tIns="0" rIns="0" bIns="0" rtlCol="0"/>
          <a:lstStyle/>
          <a:p>
            <a:endParaRPr/>
          </a:p>
        </p:txBody>
      </p:sp>
      <p:sp>
        <p:nvSpPr>
          <p:cNvPr id="16" name="object 16"/>
          <p:cNvSpPr/>
          <p:nvPr/>
        </p:nvSpPr>
        <p:spPr>
          <a:xfrm>
            <a:off x="3192901" y="2292088"/>
            <a:ext cx="829310" cy="74930"/>
          </a:xfrm>
          <a:custGeom>
            <a:avLst/>
            <a:gdLst/>
            <a:ahLst/>
            <a:cxnLst/>
            <a:rect l="l" t="t" r="r" b="b"/>
            <a:pathLst>
              <a:path w="829310" h="74930">
                <a:moveTo>
                  <a:pt x="764444" y="0"/>
                </a:moveTo>
                <a:lnTo>
                  <a:pt x="761682" y="733"/>
                </a:lnTo>
                <a:lnTo>
                  <a:pt x="759104" y="5136"/>
                </a:lnTo>
                <a:lnTo>
                  <a:pt x="759840" y="7887"/>
                </a:lnTo>
                <a:lnTo>
                  <a:pt x="802502" y="32812"/>
                </a:lnTo>
                <a:lnTo>
                  <a:pt x="819692" y="32835"/>
                </a:lnTo>
                <a:lnTo>
                  <a:pt x="819508" y="42007"/>
                </a:lnTo>
                <a:lnTo>
                  <a:pt x="802460" y="42007"/>
                </a:lnTo>
                <a:lnTo>
                  <a:pt x="759840" y="66772"/>
                </a:lnTo>
                <a:lnTo>
                  <a:pt x="759104" y="69524"/>
                </a:lnTo>
                <a:lnTo>
                  <a:pt x="761682" y="73926"/>
                </a:lnTo>
                <a:lnTo>
                  <a:pt x="764444" y="74660"/>
                </a:lnTo>
                <a:lnTo>
                  <a:pt x="820801" y="42007"/>
                </a:lnTo>
                <a:lnTo>
                  <a:pt x="819508" y="42007"/>
                </a:lnTo>
                <a:lnTo>
                  <a:pt x="820840" y="41985"/>
                </a:lnTo>
                <a:lnTo>
                  <a:pt x="828716" y="37421"/>
                </a:lnTo>
                <a:lnTo>
                  <a:pt x="764444" y="0"/>
                </a:lnTo>
                <a:close/>
              </a:path>
              <a:path w="829310" h="74930">
                <a:moveTo>
                  <a:pt x="810372" y="37410"/>
                </a:moveTo>
                <a:lnTo>
                  <a:pt x="802499" y="41985"/>
                </a:lnTo>
                <a:lnTo>
                  <a:pt x="819508" y="42007"/>
                </a:lnTo>
                <a:lnTo>
                  <a:pt x="819519" y="41457"/>
                </a:lnTo>
                <a:lnTo>
                  <a:pt x="817298" y="41457"/>
                </a:lnTo>
                <a:lnTo>
                  <a:pt x="810372" y="37410"/>
                </a:lnTo>
                <a:close/>
              </a:path>
              <a:path w="829310" h="74930">
                <a:moveTo>
                  <a:pt x="0" y="31735"/>
                </a:moveTo>
                <a:lnTo>
                  <a:pt x="0" y="40907"/>
                </a:lnTo>
                <a:lnTo>
                  <a:pt x="802499" y="41985"/>
                </a:lnTo>
                <a:lnTo>
                  <a:pt x="810372" y="37410"/>
                </a:lnTo>
                <a:lnTo>
                  <a:pt x="802502" y="32812"/>
                </a:lnTo>
                <a:lnTo>
                  <a:pt x="0" y="31735"/>
                </a:lnTo>
                <a:close/>
              </a:path>
              <a:path w="829310" h="74930">
                <a:moveTo>
                  <a:pt x="817298" y="33386"/>
                </a:moveTo>
                <a:lnTo>
                  <a:pt x="810372" y="37410"/>
                </a:lnTo>
                <a:lnTo>
                  <a:pt x="817298" y="41457"/>
                </a:lnTo>
                <a:lnTo>
                  <a:pt x="817298" y="33386"/>
                </a:lnTo>
                <a:close/>
              </a:path>
              <a:path w="829310" h="74930">
                <a:moveTo>
                  <a:pt x="819681" y="33386"/>
                </a:moveTo>
                <a:lnTo>
                  <a:pt x="817298" y="33386"/>
                </a:lnTo>
                <a:lnTo>
                  <a:pt x="817298" y="41457"/>
                </a:lnTo>
                <a:lnTo>
                  <a:pt x="819519" y="41457"/>
                </a:lnTo>
                <a:lnTo>
                  <a:pt x="819681" y="33386"/>
                </a:lnTo>
                <a:close/>
              </a:path>
              <a:path w="829310" h="74930">
                <a:moveTo>
                  <a:pt x="802502" y="32812"/>
                </a:moveTo>
                <a:lnTo>
                  <a:pt x="810372" y="37410"/>
                </a:lnTo>
                <a:lnTo>
                  <a:pt x="817298" y="33386"/>
                </a:lnTo>
                <a:lnTo>
                  <a:pt x="819681" y="33386"/>
                </a:lnTo>
                <a:lnTo>
                  <a:pt x="819692" y="32835"/>
                </a:lnTo>
                <a:lnTo>
                  <a:pt x="802502" y="32812"/>
                </a:lnTo>
                <a:close/>
              </a:path>
            </a:pathLst>
          </a:custGeom>
          <a:solidFill>
            <a:srgbClr val="497DBA"/>
          </a:solidFill>
        </p:spPr>
        <p:txBody>
          <a:bodyPr wrap="square" lIns="0" tIns="0" rIns="0" bIns="0" rtlCol="0"/>
          <a:lstStyle/>
          <a:p>
            <a:endParaRPr/>
          </a:p>
        </p:txBody>
      </p:sp>
      <p:sp>
        <p:nvSpPr>
          <p:cNvPr id="17" name="object 17"/>
          <p:cNvSpPr/>
          <p:nvPr/>
        </p:nvSpPr>
        <p:spPr>
          <a:xfrm>
            <a:off x="4076865" y="2291171"/>
            <a:ext cx="774065" cy="74930"/>
          </a:xfrm>
          <a:custGeom>
            <a:avLst/>
            <a:gdLst/>
            <a:ahLst/>
            <a:cxnLst/>
            <a:rect l="l" t="t" r="r" b="b"/>
            <a:pathLst>
              <a:path w="774064" h="74930">
                <a:moveTo>
                  <a:pt x="64271" y="0"/>
                </a:moveTo>
                <a:lnTo>
                  <a:pt x="0" y="37238"/>
                </a:lnTo>
                <a:lnTo>
                  <a:pt x="64271" y="74660"/>
                </a:lnTo>
                <a:lnTo>
                  <a:pt x="67033" y="73926"/>
                </a:lnTo>
                <a:lnTo>
                  <a:pt x="69612" y="69524"/>
                </a:lnTo>
                <a:lnTo>
                  <a:pt x="68875" y="66772"/>
                </a:lnTo>
                <a:lnTo>
                  <a:pt x="26217" y="41849"/>
                </a:lnTo>
                <a:lnTo>
                  <a:pt x="9023" y="41824"/>
                </a:lnTo>
                <a:lnTo>
                  <a:pt x="9207" y="32652"/>
                </a:lnTo>
                <a:lnTo>
                  <a:pt x="26020" y="32652"/>
                </a:lnTo>
                <a:lnTo>
                  <a:pt x="68875" y="7887"/>
                </a:lnTo>
                <a:lnTo>
                  <a:pt x="69612" y="5136"/>
                </a:lnTo>
                <a:lnTo>
                  <a:pt x="67033" y="733"/>
                </a:lnTo>
                <a:lnTo>
                  <a:pt x="64271" y="0"/>
                </a:lnTo>
                <a:close/>
              </a:path>
              <a:path w="774064" h="74930">
                <a:moveTo>
                  <a:pt x="25978" y="32676"/>
                </a:moveTo>
                <a:lnTo>
                  <a:pt x="18205" y="37168"/>
                </a:lnTo>
                <a:lnTo>
                  <a:pt x="26217" y="41849"/>
                </a:lnTo>
                <a:lnTo>
                  <a:pt x="773468" y="42925"/>
                </a:lnTo>
                <a:lnTo>
                  <a:pt x="773468" y="33753"/>
                </a:lnTo>
                <a:lnTo>
                  <a:pt x="25978" y="32676"/>
                </a:lnTo>
                <a:close/>
              </a:path>
              <a:path w="774064" h="74930">
                <a:moveTo>
                  <a:pt x="9207" y="32652"/>
                </a:moveTo>
                <a:lnTo>
                  <a:pt x="9023" y="41824"/>
                </a:lnTo>
                <a:lnTo>
                  <a:pt x="26217" y="41849"/>
                </a:lnTo>
                <a:lnTo>
                  <a:pt x="24918" y="41090"/>
                </a:lnTo>
                <a:lnTo>
                  <a:pt x="11417" y="41090"/>
                </a:lnTo>
                <a:lnTo>
                  <a:pt x="11417" y="33202"/>
                </a:lnTo>
                <a:lnTo>
                  <a:pt x="25068" y="33202"/>
                </a:lnTo>
                <a:lnTo>
                  <a:pt x="25978" y="32676"/>
                </a:lnTo>
                <a:lnTo>
                  <a:pt x="9207" y="32652"/>
                </a:lnTo>
                <a:close/>
              </a:path>
              <a:path w="774064" h="74930">
                <a:moveTo>
                  <a:pt x="11417" y="33202"/>
                </a:moveTo>
                <a:lnTo>
                  <a:pt x="11417" y="41090"/>
                </a:lnTo>
                <a:lnTo>
                  <a:pt x="18205" y="37168"/>
                </a:lnTo>
                <a:lnTo>
                  <a:pt x="11417" y="33202"/>
                </a:lnTo>
                <a:close/>
              </a:path>
              <a:path w="774064" h="74930">
                <a:moveTo>
                  <a:pt x="18205" y="37168"/>
                </a:moveTo>
                <a:lnTo>
                  <a:pt x="11417" y="41090"/>
                </a:lnTo>
                <a:lnTo>
                  <a:pt x="24918" y="41090"/>
                </a:lnTo>
                <a:lnTo>
                  <a:pt x="18205" y="37168"/>
                </a:lnTo>
                <a:close/>
              </a:path>
              <a:path w="774064" h="74930">
                <a:moveTo>
                  <a:pt x="25068" y="33202"/>
                </a:moveTo>
                <a:lnTo>
                  <a:pt x="11417" y="33202"/>
                </a:lnTo>
                <a:lnTo>
                  <a:pt x="18205" y="37168"/>
                </a:lnTo>
                <a:lnTo>
                  <a:pt x="25068" y="33202"/>
                </a:lnTo>
                <a:close/>
              </a:path>
              <a:path w="774064" h="74930">
                <a:moveTo>
                  <a:pt x="26020" y="32652"/>
                </a:moveTo>
                <a:lnTo>
                  <a:pt x="9207" y="32652"/>
                </a:lnTo>
                <a:lnTo>
                  <a:pt x="25978" y="32676"/>
                </a:lnTo>
                <a:close/>
              </a:path>
            </a:pathLst>
          </a:custGeom>
          <a:solidFill>
            <a:srgbClr val="497DBA"/>
          </a:solidFill>
        </p:spPr>
        <p:txBody>
          <a:bodyPr wrap="square" lIns="0" tIns="0" rIns="0" bIns="0" rtlCol="0"/>
          <a:lstStyle/>
          <a:p>
            <a:endParaRPr/>
          </a:p>
        </p:txBody>
      </p:sp>
      <p:sp>
        <p:nvSpPr>
          <p:cNvPr id="18" name="object 18"/>
          <p:cNvSpPr txBox="1"/>
          <p:nvPr/>
        </p:nvSpPr>
        <p:spPr>
          <a:xfrm>
            <a:off x="383540" y="481075"/>
            <a:ext cx="7539990" cy="1031240"/>
          </a:xfrm>
          <a:prstGeom prst="rect">
            <a:avLst/>
          </a:prstGeom>
        </p:spPr>
        <p:txBody>
          <a:bodyPr vert="horz" wrap="square" lIns="0" tIns="12065" rIns="0" bIns="0" rtlCol="0">
            <a:spAutoFit/>
          </a:bodyPr>
          <a:lstStyle/>
          <a:p>
            <a:pPr marL="287020" indent="-274320">
              <a:lnSpc>
                <a:spcPct val="100000"/>
              </a:lnSpc>
              <a:spcBef>
                <a:spcPts val="95"/>
              </a:spcBef>
              <a:buClr>
                <a:srgbClr val="0AD0D9"/>
              </a:buClr>
              <a:buSzPct val="93181"/>
              <a:buFont typeface="Wingdings"/>
              <a:buChar char=""/>
              <a:tabLst>
                <a:tab pos="287020" algn="l"/>
              </a:tabLst>
            </a:pPr>
            <a:r>
              <a:rPr sz="2200" spc="-5" dirty="0">
                <a:latin typeface="Times New Roman"/>
                <a:cs typeface="Times New Roman"/>
              </a:rPr>
              <a:t>Helicobacter</a:t>
            </a:r>
            <a:r>
              <a:rPr sz="2200" spc="-10" dirty="0">
                <a:latin typeface="Times New Roman"/>
                <a:cs typeface="Times New Roman"/>
              </a:rPr>
              <a:t> </a:t>
            </a:r>
            <a:r>
              <a:rPr sz="2200" dirty="0">
                <a:latin typeface="Times New Roman"/>
                <a:cs typeface="Times New Roman"/>
              </a:rPr>
              <a:t>Pylori:</a:t>
            </a:r>
            <a:endParaRPr sz="2200">
              <a:latin typeface="Times New Roman"/>
              <a:cs typeface="Times New Roman"/>
            </a:endParaRPr>
          </a:p>
          <a:p>
            <a:pPr marL="286385" marR="5080">
              <a:lnSpc>
                <a:spcPct val="100000"/>
              </a:lnSpc>
            </a:pPr>
            <a:r>
              <a:rPr sz="2200" spc="-5" dirty="0">
                <a:latin typeface="Times New Roman"/>
                <a:cs typeface="Times New Roman"/>
              </a:rPr>
              <a:t>Chronic helicobacter </a:t>
            </a:r>
            <a:r>
              <a:rPr sz="2200" dirty="0">
                <a:latin typeface="Times New Roman"/>
                <a:cs typeface="Times New Roman"/>
              </a:rPr>
              <a:t>pylori </a:t>
            </a:r>
            <a:r>
              <a:rPr sz="2200" spc="-5" dirty="0">
                <a:latin typeface="Times New Roman"/>
                <a:cs typeface="Times New Roman"/>
              </a:rPr>
              <a:t>infection increases the risk of gastric  cancer about threefold when compared to uninfected</a:t>
            </a:r>
            <a:r>
              <a:rPr sz="2200" spc="65" dirty="0">
                <a:latin typeface="Times New Roman"/>
                <a:cs typeface="Times New Roman"/>
              </a:rPr>
              <a:t> </a:t>
            </a:r>
            <a:r>
              <a:rPr sz="2200" spc="-5" dirty="0">
                <a:latin typeface="Times New Roman"/>
                <a:cs typeface="Times New Roman"/>
              </a:rPr>
              <a:t>patients.</a:t>
            </a:r>
            <a:endParaRPr sz="2200">
              <a:latin typeface="Times New Roman"/>
              <a:cs typeface="Times New Roman"/>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257046"/>
            <a:ext cx="5640705" cy="574040"/>
          </a:xfrm>
          <a:prstGeom prst="rect">
            <a:avLst/>
          </a:prstGeom>
        </p:spPr>
        <p:txBody>
          <a:bodyPr vert="horz" wrap="square" lIns="0" tIns="12700" rIns="0" bIns="0" rtlCol="0">
            <a:spAutoFit/>
          </a:bodyPr>
          <a:lstStyle/>
          <a:p>
            <a:pPr marL="12700">
              <a:lnSpc>
                <a:spcPct val="100000"/>
              </a:lnSpc>
              <a:spcBef>
                <a:spcPts val="100"/>
              </a:spcBef>
            </a:pPr>
            <a:r>
              <a:rPr sz="3600" spc="-190" dirty="0">
                <a:latin typeface="Trebuchet MS"/>
                <a:cs typeface="Trebuchet MS"/>
              </a:rPr>
              <a:t>Complications </a:t>
            </a:r>
            <a:r>
              <a:rPr sz="3600" spc="-150" dirty="0">
                <a:latin typeface="Trebuchet MS"/>
                <a:cs typeface="Trebuchet MS"/>
              </a:rPr>
              <a:t>of</a:t>
            </a:r>
            <a:r>
              <a:rPr sz="3600" spc="-395" dirty="0">
                <a:latin typeface="Trebuchet MS"/>
                <a:cs typeface="Trebuchet MS"/>
              </a:rPr>
              <a:t> </a:t>
            </a:r>
            <a:r>
              <a:rPr sz="3600" spc="-210" dirty="0">
                <a:latin typeface="Trebuchet MS"/>
                <a:cs typeface="Trebuchet MS"/>
              </a:rPr>
              <a:t>gastrectomy</a:t>
            </a:r>
            <a:endParaRPr sz="3600">
              <a:latin typeface="Trebuchet MS"/>
              <a:cs typeface="Trebuchet MS"/>
            </a:endParaRPr>
          </a:p>
        </p:txBody>
      </p:sp>
      <p:sp>
        <p:nvSpPr>
          <p:cNvPr id="3" name="object 3"/>
          <p:cNvSpPr txBox="1"/>
          <p:nvPr/>
        </p:nvSpPr>
        <p:spPr>
          <a:xfrm>
            <a:off x="535940" y="1877542"/>
            <a:ext cx="5248910" cy="3830954"/>
          </a:xfrm>
          <a:prstGeom prst="rect">
            <a:avLst/>
          </a:prstGeom>
        </p:spPr>
        <p:txBody>
          <a:bodyPr vert="horz" wrap="square" lIns="0" tIns="92075" rIns="0" bIns="0" rtlCol="0">
            <a:spAutoFit/>
          </a:bodyPr>
          <a:lstStyle/>
          <a:p>
            <a:pPr marL="287020" indent="-274320">
              <a:lnSpc>
                <a:spcPct val="100000"/>
              </a:lnSpc>
              <a:spcBef>
                <a:spcPts val="725"/>
              </a:spcBef>
              <a:buClr>
                <a:srgbClr val="0AD0D9"/>
              </a:buClr>
              <a:buSzPct val="94230"/>
              <a:buFont typeface="Arial"/>
              <a:buChar char=""/>
              <a:tabLst>
                <a:tab pos="287020" algn="l"/>
              </a:tabLst>
            </a:pPr>
            <a:r>
              <a:rPr sz="2600" b="1" dirty="0">
                <a:latin typeface="Times New Roman"/>
                <a:cs typeface="Times New Roman"/>
              </a:rPr>
              <a:t>Dumping</a:t>
            </a:r>
            <a:r>
              <a:rPr sz="2600" b="1" spc="-35" dirty="0">
                <a:latin typeface="Times New Roman"/>
                <a:cs typeface="Times New Roman"/>
              </a:rPr>
              <a:t> </a:t>
            </a:r>
            <a:r>
              <a:rPr sz="2600" b="1" spc="-5" dirty="0">
                <a:latin typeface="Times New Roman"/>
                <a:cs typeface="Times New Roman"/>
              </a:rPr>
              <a:t>syndrome</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b="1" spc="-10" dirty="0">
                <a:latin typeface="Times New Roman"/>
                <a:cs typeface="Times New Roman"/>
              </a:rPr>
              <a:t>Afferent </a:t>
            </a:r>
            <a:r>
              <a:rPr sz="2600" b="1" dirty="0">
                <a:latin typeface="Times New Roman"/>
                <a:cs typeface="Times New Roman"/>
              </a:rPr>
              <a:t>loop</a:t>
            </a:r>
            <a:r>
              <a:rPr sz="2600" b="1" spc="-35" dirty="0">
                <a:latin typeface="Times New Roman"/>
                <a:cs typeface="Times New Roman"/>
              </a:rPr>
              <a:t> </a:t>
            </a:r>
            <a:r>
              <a:rPr sz="2600" b="1" spc="-5" dirty="0">
                <a:latin typeface="Times New Roman"/>
                <a:cs typeface="Times New Roman"/>
              </a:rPr>
              <a:t>syndrome</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b="1" dirty="0">
                <a:latin typeface="Times New Roman"/>
                <a:cs typeface="Times New Roman"/>
              </a:rPr>
              <a:t>Bilious</a:t>
            </a:r>
            <a:r>
              <a:rPr sz="2600" b="1" spc="-15" dirty="0">
                <a:latin typeface="Times New Roman"/>
                <a:cs typeface="Times New Roman"/>
              </a:rPr>
              <a:t> </a:t>
            </a:r>
            <a:r>
              <a:rPr sz="2600" b="1" dirty="0">
                <a:latin typeface="Times New Roman"/>
                <a:cs typeface="Times New Roman"/>
              </a:rPr>
              <a:t>vomiting</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b="1" spc="-5" dirty="0">
                <a:latin typeface="Times New Roman"/>
                <a:cs typeface="Times New Roman"/>
              </a:rPr>
              <a:t>Blind </a:t>
            </a:r>
            <a:r>
              <a:rPr sz="2600" b="1" dirty="0">
                <a:latin typeface="Times New Roman"/>
                <a:cs typeface="Times New Roman"/>
              </a:rPr>
              <a:t>loop</a:t>
            </a:r>
            <a:r>
              <a:rPr sz="2600" b="1" spc="-5" dirty="0">
                <a:latin typeface="Times New Roman"/>
                <a:cs typeface="Times New Roman"/>
              </a:rPr>
              <a:t> syndrome</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b="1" spc="-25" dirty="0">
                <a:latin typeface="Times New Roman"/>
                <a:cs typeface="Times New Roman"/>
              </a:rPr>
              <a:t>Weight </a:t>
            </a:r>
            <a:r>
              <a:rPr sz="2600" b="1" dirty="0">
                <a:latin typeface="Times New Roman"/>
                <a:cs typeface="Times New Roman"/>
              </a:rPr>
              <a:t>loss</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b="1" dirty="0">
                <a:latin typeface="Times New Roman"/>
                <a:cs typeface="Times New Roman"/>
              </a:rPr>
              <a:t>Reactive</a:t>
            </a:r>
            <a:r>
              <a:rPr sz="2600" b="1" spc="-50" dirty="0">
                <a:latin typeface="Times New Roman"/>
                <a:cs typeface="Times New Roman"/>
              </a:rPr>
              <a:t> </a:t>
            </a:r>
            <a:r>
              <a:rPr sz="2600" b="1" dirty="0">
                <a:latin typeface="Times New Roman"/>
                <a:cs typeface="Times New Roman"/>
              </a:rPr>
              <a:t>hypoglycemia</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b="1" dirty="0">
                <a:latin typeface="Times New Roman"/>
                <a:cs typeface="Times New Roman"/>
              </a:rPr>
              <a:t>Anemia</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b="1" dirty="0">
                <a:latin typeface="Times New Roman"/>
                <a:cs typeface="Times New Roman"/>
              </a:rPr>
              <a:t>Softening and bending of the</a:t>
            </a:r>
            <a:r>
              <a:rPr sz="2600" b="1" spc="-70" dirty="0">
                <a:latin typeface="Times New Roman"/>
                <a:cs typeface="Times New Roman"/>
              </a:rPr>
              <a:t> </a:t>
            </a:r>
            <a:r>
              <a:rPr sz="2600" b="1" spc="-65" dirty="0">
                <a:latin typeface="Times New Roman"/>
                <a:cs typeface="Times New Roman"/>
              </a:rPr>
              <a:t>bones</a:t>
            </a:r>
            <a:endParaRPr sz="2600">
              <a:latin typeface="Times New Roman"/>
              <a:cs typeface="Times New Roman"/>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5069840" cy="788035"/>
          </a:xfrm>
          <a:prstGeom prst="rect">
            <a:avLst/>
          </a:prstGeom>
        </p:spPr>
        <p:txBody>
          <a:bodyPr vert="horz" wrap="square" lIns="0" tIns="13335" rIns="0" bIns="0" rtlCol="0">
            <a:spAutoFit/>
          </a:bodyPr>
          <a:lstStyle/>
          <a:p>
            <a:pPr marL="12700">
              <a:lnSpc>
                <a:spcPct val="100000"/>
              </a:lnSpc>
              <a:spcBef>
                <a:spcPts val="105"/>
              </a:spcBef>
            </a:pPr>
            <a:r>
              <a:rPr sz="5000" b="0" spc="-140" dirty="0">
                <a:latin typeface="Trebuchet MS"/>
                <a:cs typeface="Trebuchet MS"/>
              </a:rPr>
              <a:t>Dumping</a:t>
            </a:r>
            <a:r>
              <a:rPr sz="5000" b="0" spc="-459" dirty="0">
                <a:latin typeface="Trebuchet MS"/>
                <a:cs typeface="Trebuchet MS"/>
              </a:rPr>
              <a:t> </a:t>
            </a:r>
            <a:r>
              <a:rPr sz="5000" b="0" spc="-175" dirty="0">
                <a:latin typeface="Trebuchet MS"/>
                <a:cs typeface="Trebuchet MS"/>
              </a:rPr>
              <a:t>syndrome</a:t>
            </a:r>
            <a:endParaRPr sz="5000">
              <a:latin typeface="Trebuchet MS"/>
              <a:cs typeface="Trebuchet MS"/>
            </a:endParaRPr>
          </a:p>
        </p:txBody>
      </p:sp>
      <p:sp>
        <p:nvSpPr>
          <p:cNvPr id="3" name="object 3"/>
          <p:cNvSpPr txBox="1"/>
          <p:nvPr/>
        </p:nvSpPr>
        <p:spPr>
          <a:xfrm>
            <a:off x="535940" y="1947418"/>
            <a:ext cx="7756525" cy="4069079"/>
          </a:xfrm>
          <a:prstGeom prst="rect">
            <a:avLst/>
          </a:prstGeom>
        </p:spPr>
        <p:txBody>
          <a:bodyPr vert="horz" wrap="square" lIns="0" tIns="13335" rIns="0" bIns="0" rtlCol="0">
            <a:spAutoFit/>
          </a:bodyPr>
          <a:lstStyle/>
          <a:p>
            <a:pPr marL="287020" marR="5080" indent="-274320">
              <a:lnSpc>
                <a:spcPct val="100000"/>
              </a:lnSpc>
              <a:spcBef>
                <a:spcPts val="105"/>
              </a:spcBef>
              <a:buClr>
                <a:srgbClr val="0AD0D9"/>
              </a:buClr>
              <a:buSzPct val="94230"/>
              <a:buFont typeface="Arial"/>
              <a:buChar char=""/>
              <a:tabLst>
                <a:tab pos="287020" algn="l"/>
              </a:tabLst>
            </a:pPr>
            <a:r>
              <a:rPr sz="2600" spc="60" dirty="0">
                <a:latin typeface="Times New Roman"/>
                <a:cs typeface="Times New Roman"/>
              </a:rPr>
              <a:t>Food</a:t>
            </a:r>
            <a:r>
              <a:rPr sz="2600" spc="-30" dirty="0">
                <a:latin typeface="Times New Roman"/>
                <a:cs typeface="Times New Roman"/>
              </a:rPr>
              <a:t> </a:t>
            </a:r>
            <a:r>
              <a:rPr sz="2600" spc="25" dirty="0">
                <a:latin typeface="Times New Roman"/>
                <a:cs typeface="Times New Roman"/>
              </a:rPr>
              <a:t>is</a:t>
            </a:r>
            <a:r>
              <a:rPr sz="2600" spc="-100" dirty="0">
                <a:latin typeface="Times New Roman"/>
                <a:cs typeface="Times New Roman"/>
              </a:rPr>
              <a:t> </a:t>
            </a:r>
            <a:r>
              <a:rPr sz="2600" spc="60" dirty="0">
                <a:latin typeface="Times New Roman"/>
                <a:cs typeface="Times New Roman"/>
              </a:rPr>
              <a:t>rapidly</a:t>
            </a:r>
            <a:r>
              <a:rPr sz="2600" spc="-130" dirty="0">
                <a:latin typeface="Times New Roman"/>
                <a:cs typeface="Times New Roman"/>
              </a:rPr>
              <a:t> </a:t>
            </a:r>
            <a:r>
              <a:rPr sz="2600" spc="165" dirty="0">
                <a:latin typeface="Times New Roman"/>
                <a:cs typeface="Times New Roman"/>
              </a:rPr>
              <a:t>dumped</a:t>
            </a:r>
            <a:r>
              <a:rPr sz="2600" spc="-10" dirty="0">
                <a:latin typeface="Times New Roman"/>
                <a:cs typeface="Times New Roman"/>
              </a:rPr>
              <a:t> </a:t>
            </a:r>
            <a:r>
              <a:rPr sz="2600" spc="120" dirty="0">
                <a:latin typeface="Times New Roman"/>
                <a:cs typeface="Times New Roman"/>
              </a:rPr>
              <a:t>into</a:t>
            </a:r>
            <a:r>
              <a:rPr sz="2600" spc="-105" dirty="0">
                <a:latin typeface="Times New Roman"/>
                <a:cs typeface="Times New Roman"/>
              </a:rPr>
              <a:t> </a:t>
            </a:r>
            <a:r>
              <a:rPr sz="2600" spc="160" dirty="0">
                <a:latin typeface="Times New Roman"/>
                <a:cs typeface="Times New Roman"/>
              </a:rPr>
              <a:t>the</a:t>
            </a:r>
            <a:r>
              <a:rPr sz="2600" spc="-110" dirty="0">
                <a:latin typeface="Times New Roman"/>
                <a:cs typeface="Times New Roman"/>
              </a:rPr>
              <a:t> </a:t>
            </a:r>
            <a:r>
              <a:rPr sz="2600" spc="75" dirty="0">
                <a:latin typeface="Times New Roman"/>
                <a:cs typeface="Times New Roman"/>
              </a:rPr>
              <a:t>small</a:t>
            </a:r>
            <a:r>
              <a:rPr sz="2600" spc="-20" dirty="0">
                <a:latin typeface="Times New Roman"/>
                <a:cs typeface="Times New Roman"/>
              </a:rPr>
              <a:t> </a:t>
            </a:r>
            <a:r>
              <a:rPr sz="2600" spc="110" dirty="0">
                <a:latin typeface="Times New Roman"/>
                <a:cs typeface="Times New Roman"/>
              </a:rPr>
              <a:t>intestine</a:t>
            </a:r>
            <a:r>
              <a:rPr sz="2600" spc="-100" dirty="0">
                <a:latin typeface="Times New Roman"/>
                <a:cs typeface="Times New Roman"/>
              </a:rPr>
              <a:t> </a:t>
            </a:r>
            <a:r>
              <a:rPr sz="2600" spc="15" dirty="0">
                <a:latin typeface="Times New Roman"/>
                <a:cs typeface="Times New Roman"/>
              </a:rPr>
              <a:t>from  </a:t>
            </a:r>
            <a:r>
              <a:rPr sz="2600" spc="160" dirty="0">
                <a:latin typeface="Times New Roman"/>
                <a:cs typeface="Times New Roman"/>
              </a:rPr>
              <a:t>the</a:t>
            </a:r>
            <a:r>
              <a:rPr sz="2600" spc="-135" dirty="0">
                <a:latin typeface="Times New Roman"/>
                <a:cs typeface="Times New Roman"/>
              </a:rPr>
              <a:t> </a:t>
            </a:r>
            <a:r>
              <a:rPr sz="2600" spc="110" dirty="0">
                <a:latin typeface="Times New Roman"/>
                <a:cs typeface="Times New Roman"/>
              </a:rPr>
              <a:t>stomach.</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spc="75" dirty="0">
                <a:latin typeface="Times New Roman"/>
                <a:cs typeface="Times New Roman"/>
              </a:rPr>
              <a:t>Some </a:t>
            </a:r>
            <a:r>
              <a:rPr sz="2600" spc="120" dirty="0">
                <a:latin typeface="Times New Roman"/>
                <a:cs typeface="Times New Roman"/>
              </a:rPr>
              <a:t>patients</a:t>
            </a:r>
            <a:r>
              <a:rPr sz="2600" spc="-480" dirty="0">
                <a:latin typeface="Times New Roman"/>
                <a:cs typeface="Times New Roman"/>
              </a:rPr>
              <a:t> </a:t>
            </a:r>
            <a:r>
              <a:rPr sz="2600" spc="75" dirty="0">
                <a:latin typeface="Times New Roman"/>
                <a:cs typeface="Times New Roman"/>
              </a:rPr>
              <a:t>experience </a:t>
            </a:r>
            <a:r>
              <a:rPr sz="2600" spc="-60" dirty="0">
                <a:latin typeface="Times New Roman"/>
                <a:cs typeface="Times New Roman"/>
              </a:rPr>
              <a:t>:</a:t>
            </a:r>
            <a:endParaRPr sz="2600">
              <a:latin typeface="Times New Roman"/>
              <a:cs typeface="Times New Roman"/>
            </a:endParaRPr>
          </a:p>
          <a:p>
            <a:pPr marL="637540" lvl="1" indent="-515620">
              <a:lnSpc>
                <a:spcPct val="100000"/>
              </a:lnSpc>
              <a:spcBef>
                <a:spcPts val="625"/>
              </a:spcBef>
              <a:buClr>
                <a:srgbClr val="0AD0D9"/>
              </a:buClr>
              <a:buSzPct val="94230"/>
              <a:buAutoNum type="arabicPeriod"/>
              <a:tabLst>
                <a:tab pos="637540" algn="l"/>
                <a:tab pos="638175" algn="l"/>
              </a:tabLst>
            </a:pPr>
            <a:r>
              <a:rPr sz="2600" spc="100" dirty="0">
                <a:latin typeface="Times New Roman"/>
                <a:cs typeface="Times New Roman"/>
              </a:rPr>
              <a:t>Lightheadedness</a:t>
            </a:r>
            <a:endParaRPr sz="2600">
              <a:latin typeface="Times New Roman"/>
              <a:cs typeface="Times New Roman"/>
            </a:endParaRPr>
          </a:p>
          <a:p>
            <a:pPr marL="637540" lvl="1" indent="-515620">
              <a:lnSpc>
                <a:spcPct val="100000"/>
              </a:lnSpc>
              <a:spcBef>
                <a:spcPts val="625"/>
              </a:spcBef>
              <a:buClr>
                <a:srgbClr val="0AD0D9"/>
              </a:buClr>
              <a:buSzPct val="94230"/>
              <a:buAutoNum type="arabicPeriod"/>
              <a:tabLst>
                <a:tab pos="637540" algn="l"/>
                <a:tab pos="638175" algn="l"/>
              </a:tabLst>
            </a:pPr>
            <a:r>
              <a:rPr sz="2600" spc="130" dirty="0">
                <a:latin typeface="Times New Roman"/>
                <a:cs typeface="Times New Roman"/>
              </a:rPr>
              <a:t>Heart</a:t>
            </a:r>
            <a:r>
              <a:rPr sz="2600" spc="-130" dirty="0">
                <a:latin typeface="Times New Roman"/>
                <a:cs typeface="Times New Roman"/>
              </a:rPr>
              <a:t> </a:t>
            </a:r>
            <a:r>
              <a:rPr sz="2600" spc="100" dirty="0">
                <a:latin typeface="Times New Roman"/>
                <a:cs typeface="Times New Roman"/>
              </a:rPr>
              <a:t>palpitations</a:t>
            </a:r>
            <a:endParaRPr sz="2600">
              <a:latin typeface="Times New Roman"/>
              <a:cs typeface="Times New Roman"/>
            </a:endParaRPr>
          </a:p>
          <a:p>
            <a:pPr marL="637540" lvl="1" indent="-515620">
              <a:lnSpc>
                <a:spcPct val="100000"/>
              </a:lnSpc>
              <a:spcBef>
                <a:spcPts val="625"/>
              </a:spcBef>
              <a:buClr>
                <a:srgbClr val="0AD0D9"/>
              </a:buClr>
              <a:buSzPct val="94230"/>
              <a:buAutoNum type="arabicPeriod"/>
              <a:tabLst>
                <a:tab pos="637540" algn="l"/>
                <a:tab pos="638175" algn="l"/>
              </a:tabLst>
            </a:pPr>
            <a:r>
              <a:rPr sz="2600" spc="50" dirty="0">
                <a:latin typeface="Times New Roman"/>
                <a:cs typeface="Times New Roman"/>
              </a:rPr>
              <a:t>Sweating</a:t>
            </a:r>
            <a:endParaRPr sz="2600">
              <a:latin typeface="Times New Roman"/>
              <a:cs typeface="Times New Roman"/>
            </a:endParaRPr>
          </a:p>
          <a:p>
            <a:pPr marL="637540" lvl="1" indent="-515620">
              <a:lnSpc>
                <a:spcPct val="100000"/>
              </a:lnSpc>
              <a:spcBef>
                <a:spcPts val="620"/>
              </a:spcBef>
              <a:buClr>
                <a:srgbClr val="0AD0D9"/>
              </a:buClr>
              <a:buSzPct val="94230"/>
              <a:buAutoNum type="arabicPeriod"/>
              <a:tabLst>
                <a:tab pos="637540" algn="l"/>
                <a:tab pos="638175" algn="l"/>
              </a:tabLst>
            </a:pPr>
            <a:r>
              <a:rPr sz="2600" spc="85" dirty="0">
                <a:latin typeface="Times New Roman"/>
                <a:cs typeface="Times New Roman"/>
              </a:rPr>
              <a:t>Nausea</a:t>
            </a:r>
            <a:r>
              <a:rPr sz="2600" spc="-155" dirty="0">
                <a:latin typeface="Times New Roman"/>
                <a:cs typeface="Times New Roman"/>
              </a:rPr>
              <a:t> </a:t>
            </a:r>
            <a:r>
              <a:rPr sz="2600" spc="160" dirty="0">
                <a:latin typeface="Times New Roman"/>
                <a:cs typeface="Times New Roman"/>
              </a:rPr>
              <a:t>and</a:t>
            </a:r>
            <a:r>
              <a:rPr sz="2600" spc="-80" dirty="0">
                <a:latin typeface="Times New Roman"/>
                <a:cs typeface="Times New Roman"/>
              </a:rPr>
              <a:t> </a:t>
            </a:r>
            <a:r>
              <a:rPr sz="2600" spc="80" dirty="0">
                <a:latin typeface="Times New Roman"/>
                <a:cs typeface="Times New Roman"/>
              </a:rPr>
              <a:t>vomiting</a:t>
            </a:r>
            <a:r>
              <a:rPr sz="2600" spc="-95" dirty="0">
                <a:latin typeface="Times New Roman"/>
                <a:cs typeface="Times New Roman"/>
              </a:rPr>
              <a:t> </a:t>
            </a:r>
            <a:r>
              <a:rPr sz="2600" spc="80" dirty="0">
                <a:latin typeface="Times New Roman"/>
                <a:cs typeface="Times New Roman"/>
              </a:rPr>
              <a:t>after</a:t>
            </a:r>
            <a:r>
              <a:rPr sz="2600" spc="-165" dirty="0">
                <a:latin typeface="Times New Roman"/>
                <a:cs typeface="Times New Roman"/>
              </a:rPr>
              <a:t> </a:t>
            </a:r>
            <a:r>
              <a:rPr sz="2600" spc="95" dirty="0">
                <a:latin typeface="Times New Roman"/>
                <a:cs typeface="Times New Roman"/>
              </a:rPr>
              <a:t>a</a:t>
            </a:r>
            <a:r>
              <a:rPr sz="2600" spc="-60" dirty="0">
                <a:latin typeface="Times New Roman"/>
                <a:cs typeface="Times New Roman"/>
              </a:rPr>
              <a:t> </a:t>
            </a:r>
            <a:r>
              <a:rPr sz="2600" spc="100" dirty="0">
                <a:latin typeface="Times New Roman"/>
                <a:cs typeface="Times New Roman"/>
              </a:rPr>
              <a:t>meal</a:t>
            </a:r>
            <a:endParaRPr sz="2600">
              <a:latin typeface="Times New Roman"/>
              <a:cs typeface="Times New Roman"/>
            </a:endParaRPr>
          </a:p>
          <a:p>
            <a:pPr marL="287020" marR="307340" indent="-274320">
              <a:lnSpc>
                <a:spcPct val="100000"/>
              </a:lnSpc>
              <a:spcBef>
                <a:spcPts val="630"/>
              </a:spcBef>
              <a:buClr>
                <a:srgbClr val="0AD0D9"/>
              </a:buClr>
              <a:buSzPct val="94230"/>
              <a:buFont typeface="Arial"/>
              <a:buChar char=""/>
              <a:tabLst>
                <a:tab pos="287020" algn="l"/>
              </a:tabLst>
            </a:pPr>
            <a:r>
              <a:rPr sz="2600" spc="80" dirty="0">
                <a:latin typeface="Times New Roman"/>
                <a:cs typeface="Times New Roman"/>
              </a:rPr>
              <a:t>Treated</a:t>
            </a:r>
            <a:r>
              <a:rPr sz="2600" spc="-20" dirty="0">
                <a:latin typeface="Times New Roman"/>
                <a:cs typeface="Times New Roman"/>
              </a:rPr>
              <a:t> </a:t>
            </a:r>
            <a:r>
              <a:rPr sz="2600" spc="40" dirty="0">
                <a:latin typeface="Times New Roman"/>
                <a:cs typeface="Times New Roman"/>
              </a:rPr>
              <a:t>by</a:t>
            </a:r>
            <a:r>
              <a:rPr sz="2600" spc="-130" dirty="0">
                <a:latin typeface="Times New Roman"/>
                <a:cs typeface="Times New Roman"/>
              </a:rPr>
              <a:t> </a:t>
            </a:r>
            <a:r>
              <a:rPr sz="2600" spc="100" dirty="0">
                <a:latin typeface="Times New Roman"/>
                <a:cs typeface="Times New Roman"/>
              </a:rPr>
              <a:t>adjusting</a:t>
            </a:r>
            <a:r>
              <a:rPr sz="2600" spc="-55" dirty="0">
                <a:latin typeface="Times New Roman"/>
                <a:cs typeface="Times New Roman"/>
              </a:rPr>
              <a:t> </a:t>
            </a:r>
            <a:r>
              <a:rPr sz="2600" spc="160" dirty="0">
                <a:latin typeface="Times New Roman"/>
                <a:cs typeface="Times New Roman"/>
              </a:rPr>
              <a:t>the</a:t>
            </a:r>
            <a:r>
              <a:rPr sz="2600" spc="-145" dirty="0">
                <a:latin typeface="Times New Roman"/>
                <a:cs typeface="Times New Roman"/>
              </a:rPr>
              <a:t> </a:t>
            </a:r>
            <a:r>
              <a:rPr sz="2600" spc="114" dirty="0">
                <a:latin typeface="Times New Roman"/>
                <a:cs typeface="Times New Roman"/>
              </a:rPr>
              <a:t>diet</a:t>
            </a:r>
            <a:r>
              <a:rPr sz="2600" spc="-50" dirty="0">
                <a:latin typeface="Times New Roman"/>
                <a:cs typeface="Times New Roman"/>
              </a:rPr>
              <a:t> </a:t>
            </a:r>
            <a:r>
              <a:rPr sz="2600" spc="100" dirty="0">
                <a:latin typeface="Times New Roman"/>
                <a:cs typeface="Times New Roman"/>
              </a:rPr>
              <a:t>(eating</a:t>
            </a:r>
            <a:r>
              <a:rPr sz="2600" spc="-55" dirty="0">
                <a:latin typeface="Times New Roman"/>
                <a:cs typeface="Times New Roman"/>
              </a:rPr>
              <a:t> </a:t>
            </a:r>
            <a:r>
              <a:rPr sz="2600" spc="50" dirty="0">
                <a:latin typeface="Times New Roman"/>
                <a:cs typeface="Times New Roman"/>
              </a:rPr>
              <a:t>smaller,</a:t>
            </a:r>
            <a:r>
              <a:rPr sz="2600" spc="-25" dirty="0">
                <a:latin typeface="Times New Roman"/>
                <a:cs typeface="Times New Roman"/>
              </a:rPr>
              <a:t> </a:t>
            </a:r>
            <a:r>
              <a:rPr sz="2600" spc="20" dirty="0">
                <a:latin typeface="Times New Roman"/>
                <a:cs typeface="Times New Roman"/>
              </a:rPr>
              <a:t>more  </a:t>
            </a:r>
            <a:r>
              <a:rPr sz="2600" spc="114" dirty="0">
                <a:latin typeface="Times New Roman"/>
                <a:cs typeface="Times New Roman"/>
              </a:rPr>
              <a:t>frequent</a:t>
            </a:r>
            <a:r>
              <a:rPr sz="2600" spc="-100" dirty="0">
                <a:latin typeface="Times New Roman"/>
                <a:cs typeface="Times New Roman"/>
              </a:rPr>
              <a:t> </a:t>
            </a:r>
            <a:r>
              <a:rPr sz="2600" spc="90" dirty="0">
                <a:latin typeface="Times New Roman"/>
                <a:cs typeface="Times New Roman"/>
              </a:rPr>
              <a:t>meals</a:t>
            </a:r>
            <a:r>
              <a:rPr sz="2600" spc="-135" dirty="0">
                <a:latin typeface="Times New Roman"/>
                <a:cs typeface="Times New Roman"/>
              </a:rPr>
              <a:t> </a:t>
            </a:r>
            <a:r>
              <a:rPr sz="2600" spc="160" dirty="0">
                <a:latin typeface="Times New Roman"/>
                <a:cs typeface="Times New Roman"/>
              </a:rPr>
              <a:t>and</a:t>
            </a:r>
            <a:r>
              <a:rPr sz="2600" dirty="0">
                <a:latin typeface="Times New Roman"/>
                <a:cs typeface="Times New Roman"/>
              </a:rPr>
              <a:t> </a:t>
            </a:r>
            <a:r>
              <a:rPr sz="2600" spc="85" dirty="0">
                <a:latin typeface="Times New Roman"/>
                <a:cs typeface="Times New Roman"/>
              </a:rPr>
              <a:t>limiting</a:t>
            </a:r>
            <a:r>
              <a:rPr sz="2600" spc="-20" dirty="0">
                <a:latin typeface="Times New Roman"/>
                <a:cs typeface="Times New Roman"/>
              </a:rPr>
              <a:t> </a:t>
            </a:r>
            <a:r>
              <a:rPr sz="2600" spc="75" dirty="0">
                <a:latin typeface="Times New Roman"/>
                <a:cs typeface="Times New Roman"/>
              </a:rPr>
              <a:t>liquids).</a:t>
            </a:r>
            <a:endParaRPr sz="2600">
              <a:latin typeface="Times New Roman"/>
              <a:cs typeface="Times New Roman"/>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4895850" cy="788035"/>
          </a:xfrm>
          <a:prstGeom prst="rect">
            <a:avLst/>
          </a:prstGeom>
        </p:spPr>
        <p:txBody>
          <a:bodyPr vert="horz" wrap="square" lIns="0" tIns="13335" rIns="0" bIns="0" rtlCol="0">
            <a:spAutoFit/>
          </a:bodyPr>
          <a:lstStyle/>
          <a:p>
            <a:pPr marL="12700">
              <a:lnSpc>
                <a:spcPct val="100000"/>
              </a:lnSpc>
              <a:spcBef>
                <a:spcPts val="105"/>
              </a:spcBef>
            </a:pPr>
            <a:r>
              <a:rPr sz="5000" b="0" spc="-240" dirty="0">
                <a:latin typeface="Trebuchet MS"/>
                <a:cs typeface="Trebuchet MS"/>
              </a:rPr>
              <a:t>Bile </a:t>
            </a:r>
            <a:r>
              <a:rPr sz="5000" b="0" spc="-280" dirty="0">
                <a:latin typeface="Trebuchet MS"/>
                <a:cs typeface="Trebuchet MS"/>
              </a:rPr>
              <a:t>reflux</a:t>
            </a:r>
            <a:r>
              <a:rPr sz="5000" b="0" spc="530" dirty="0">
                <a:latin typeface="Trebuchet MS"/>
                <a:cs typeface="Trebuchet MS"/>
              </a:rPr>
              <a:t> </a:t>
            </a:r>
            <a:r>
              <a:rPr sz="5000" b="0" spc="-229" dirty="0">
                <a:latin typeface="Trebuchet MS"/>
                <a:cs typeface="Trebuchet MS"/>
              </a:rPr>
              <a:t>gastritis</a:t>
            </a:r>
            <a:endParaRPr sz="5000">
              <a:latin typeface="Trebuchet MS"/>
              <a:cs typeface="Trebuchet MS"/>
            </a:endParaRPr>
          </a:p>
        </p:txBody>
      </p:sp>
      <p:sp>
        <p:nvSpPr>
          <p:cNvPr id="3" name="object 3"/>
          <p:cNvSpPr txBox="1"/>
          <p:nvPr/>
        </p:nvSpPr>
        <p:spPr>
          <a:xfrm>
            <a:off x="535940" y="1609696"/>
            <a:ext cx="8035290" cy="3195955"/>
          </a:xfrm>
          <a:prstGeom prst="rect">
            <a:avLst/>
          </a:prstGeom>
        </p:spPr>
        <p:txBody>
          <a:bodyPr vert="horz" wrap="square" lIns="0" tIns="91440" rIns="0" bIns="0" rtlCol="0">
            <a:spAutoFit/>
          </a:bodyPr>
          <a:lstStyle/>
          <a:p>
            <a:pPr marL="287020" indent="-274320">
              <a:lnSpc>
                <a:spcPct val="100000"/>
              </a:lnSpc>
              <a:spcBef>
                <a:spcPts val="720"/>
              </a:spcBef>
              <a:buClr>
                <a:srgbClr val="0AD0D9"/>
              </a:buClr>
              <a:buSzPct val="94230"/>
              <a:buFont typeface="Arial"/>
              <a:buChar char=""/>
              <a:tabLst>
                <a:tab pos="287020" algn="l"/>
              </a:tabLst>
            </a:pPr>
            <a:r>
              <a:rPr sz="2600" spc="110" dirty="0">
                <a:latin typeface="Times New Roman"/>
                <a:cs typeface="Times New Roman"/>
              </a:rPr>
              <a:t>Patients</a:t>
            </a:r>
            <a:r>
              <a:rPr sz="2600" spc="-80" dirty="0">
                <a:latin typeface="Times New Roman"/>
                <a:cs typeface="Times New Roman"/>
              </a:rPr>
              <a:t> </a:t>
            </a:r>
            <a:r>
              <a:rPr sz="2600" spc="75" dirty="0">
                <a:latin typeface="Times New Roman"/>
                <a:cs typeface="Times New Roman"/>
              </a:rPr>
              <a:t>may</a:t>
            </a:r>
            <a:r>
              <a:rPr sz="2600" spc="-145" dirty="0">
                <a:latin typeface="Times New Roman"/>
                <a:cs typeface="Times New Roman"/>
              </a:rPr>
              <a:t> </a:t>
            </a:r>
            <a:r>
              <a:rPr sz="2600" spc="100" dirty="0">
                <a:latin typeface="Times New Roman"/>
                <a:cs typeface="Times New Roman"/>
              </a:rPr>
              <a:t>complain</a:t>
            </a:r>
            <a:r>
              <a:rPr sz="2600" spc="-135" dirty="0">
                <a:latin typeface="Times New Roman"/>
                <a:cs typeface="Times New Roman"/>
              </a:rPr>
              <a:t> </a:t>
            </a:r>
            <a:r>
              <a:rPr sz="2600" spc="5" dirty="0">
                <a:latin typeface="Times New Roman"/>
                <a:cs typeface="Times New Roman"/>
              </a:rPr>
              <a:t>of:</a:t>
            </a:r>
            <a:endParaRPr sz="2600">
              <a:latin typeface="Times New Roman"/>
              <a:cs typeface="Times New Roman"/>
            </a:endParaRPr>
          </a:p>
          <a:p>
            <a:pPr marL="637540" lvl="1" indent="-515620">
              <a:lnSpc>
                <a:spcPct val="100000"/>
              </a:lnSpc>
              <a:spcBef>
                <a:spcPts val="630"/>
              </a:spcBef>
              <a:buClr>
                <a:srgbClr val="0AD0D9"/>
              </a:buClr>
              <a:buSzPct val="94230"/>
              <a:buAutoNum type="arabicPeriod"/>
              <a:tabLst>
                <a:tab pos="637540" algn="l"/>
                <a:tab pos="638175" algn="l"/>
              </a:tabLst>
            </a:pPr>
            <a:r>
              <a:rPr sz="2600" spc="10" dirty="0">
                <a:latin typeface="Times New Roman"/>
                <a:cs typeface="Times New Roman"/>
              </a:rPr>
              <a:t>Early</a:t>
            </a:r>
            <a:r>
              <a:rPr sz="2600" spc="-150" dirty="0">
                <a:latin typeface="Times New Roman"/>
                <a:cs typeface="Times New Roman"/>
              </a:rPr>
              <a:t> </a:t>
            </a:r>
            <a:r>
              <a:rPr sz="2600" spc="85" dirty="0">
                <a:latin typeface="Times New Roman"/>
                <a:cs typeface="Times New Roman"/>
              </a:rPr>
              <a:t>satiety</a:t>
            </a:r>
            <a:r>
              <a:rPr sz="2600" spc="-85" dirty="0">
                <a:latin typeface="Times New Roman"/>
                <a:cs typeface="Times New Roman"/>
              </a:rPr>
              <a:t> </a:t>
            </a:r>
            <a:r>
              <a:rPr sz="2600" spc="55" dirty="0">
                <a:latin typeface="Times New Roman"/>
                <a:cs typeface="Times New Roman"/>
              </a:rPr>
              <a:t>(feeling</a:t>
            </a:r>
            <a:r>
              <a:rPr sz="2600" spc="-55" dirty="0">
                <a:latin typeface="Times New Roman"/>
                <a:cs typeface="Times New Roman"/>
              </a:rPr>
              <a:t> </a:t>
            </a:r>
            <a:r>
              <a:rPr sz="2600" spc="20" dirty="0">
                <a:latin typeface="Times New Roman"/>
                <a:cs typeface="Times New Roman"/>
              </a:rPr>
              <a:t>of</a:t>
            </a:r>
            <a:r>
              <a:rPr sz="2600" spc="30" dirty="0">
                <a:latin typeface="Times New Roman"/>
                <a:cs typeface="Times New Roman"/>
              </a:rPr>
              <a:t> </a:t>
            </a:r>
            <a:r>
              <a:rPr sz="2600" spc="65" dirty="0">
                <a:latin typeface="Times New Roman"/>
                <a:cs typeface="Times New Roman"/>
              </a:rPr>
              <a:t>fullness</a:t>
            </a:r>
            <a:r>
              <a:rPr sz="2600" spc="-165" dirty="0">
                <a:latin typeface="Times New Roman"/>
                <a:cs typeface="Times New Roman"/>
              </a:rPr>
              <a:t> </a:t>
            </a:r>
            <a:r>
              <a:rPr sz="2600" spc="80" dirty="0">
                <a:latin typeface="Times New Roman"/>
                <a:cs typeface="Times New Roman"/>
              </a:rPr>
              <a:t>after</a:t>
            </a:r>
            <a:r>
              <a:rPr sz="2600" spc="-175" dirty="0">
                <a:latin typeface="Times New Roman"/>
                <a:cs typeface="Times New Roman"/>
              </a:rPr>
              <a:t> </a:t>
            </a:r>
            <a:r>
              <a:rPr sz="2600" spc="95" dirty="0">
                <a:latin typeface="Times New Roman"/>
                <a:cs typeface="Times New Roman"/>
              </a:rPr>
              <a:t>eating),</a:t>
            </a:r>
            <a:endParaRPr sz="2600">
              <a:latin typeface="Times New Roman"/>
              <a:cs typeface="Times New Roman"/>
            </a:endParaRPr>
          </a:p>
          <a:p>
            <a:pPr marL="637540" lvl="1" indent="-515620">
              <a:lnSpc>
                <a:spcPct val="100000"/>
              </a:lnSpc>
              <a:spcBef>
                <a:spcPts val="625"/>
              </a:spcBef>
              <a:buClr>
                <a:srgbClr val="0AD0D9"/>
              </a:buClr>
              <a:buSzPct val="94230"/>
              <a:buAutoNum type="arabicPeriod"/>
              <a:tabLst>
                <a:tab pos="637540" algn="l"/>
                <a:tab pos="638175" algn="l"/>
              </a:tabLst>
            </a:pPr>
            <a:r>
              <a:rPr sz="2600" spc="90" dirty="0">
                <a:latin typeface="Times New Roman"/>
                <a:cs typeface="Times New Roman"/>
              </a:rPr>
              <a:t>Abdominal</a:t>
            </a:r>
            <a:r>
              <a:rPr sz="2600" spc="-100" dirty="0">
                <a:latin typeface="Times New Roman"/>
                <a:cs typeface="Times New Roman"/>
              </a:rPr>
              <a:t> </a:t>
            </a:r>
            <a:r>
              <a:rPr sz="2600" spc="90" dirty="0">
                <a:latin typeface="Times New Roman"/>
                <a:cs typeface="Times New Roman"/>
              </a:rPr>
              <a:t>discomfort</a:t>
            </a:r>
            <a:endParaRPr sz="2600">
              <a:latin typeface="Times New Roman"/>
              <a:cs typeface="Times New Roman"/>
            </a:endParaRPr>
          </a:p>
          <a:p>
            <a:pPr marL="637540" lvl="1" indent="-515620">
              <a:lnSpc>
                <a:spcPct val="100000"/>
              </a:lnSpc>
              <a:spcBef>
                <a:spcPts val="620"/>
              </a:spcBef>
              <a:buClr>
                <a:srgbClr val="0AD0D9"/>
              </a:buClr>
              <a:buSzPct val="94230"/>
              <a:buAutoNum type="arabicPeriod"/>
              <a:tabLst>
                <a:tab pos="637540" algn="l"/>
                <a:tab pos="638175" algn="l"/>
              </a:tabLst>
            </a:pPr>
            <a:r>
              <a:rPr sz="2600" spc="55" dirty="0">
                <a:latin typeface="Times New Roman"/>
                <a:cs typeface="Times New Roman"/>
              </a:rPr>
              <a:t>Vomiting </a:t>
            </a:r>
            <a:r>
              <a:rPr sz="2600" spc="20" dirty="0">
                <a:latin typeface="Times New Roman"/>
                <a:cs typeface="Times New Roman"/>
              </a:rPr>
              <a:t>of </a:t>
            </a:r>
            <a:r>
              <a:rPr sz="2600" spc="130" dirty="0">
                <a:latin typeface="Times New Roman"/>
                <a:cs typeface="Times New Roman"/>
              </a:rPr>
              <a:t>pure</a:t>
            </a:r>
            <a:r>
              <a:rPr sz="2600" spc="-240" dirty="0">
                <a:latin typeface="Times New Roman"/>
                <a:cs typeface="Times New Roman"/>
              </a:rPr>
              <a:t> </a:t>
            </a:r>
            <a:r>
              <a:rPr sz="2600" spc="60" dirty="0">
                <a:latin typeface="Times New Roman"/>
                <a:cs typeface="Times New Roman"/>
              </a:rPr>
              <a:t>bile</a:t>
            </a:r>
            <a:endParaRPr sz="2600">
              <a:latin typeface="Times New Roman"/>
              <a:cs typeface="Times New Roman"/>
            </a:endParaRPr>
          </a:p>
          <a:p>
            <a:pPr marL="637540" marR="5080" indent="-515620">
              <a:lnSpc>
                <a:spcPct val="100000"/>
              </a:lnSpc>
              <a:spcBef>
                <a:spcPts val="625"/>
              </a:spcBef>
              <a:tabLst>
                <a:tab pos="637540" algn="l"/>
              </a:tabLst>
            </a:pPr>
            <a:r>
              <a:rPr sz="2450" spc="-625" dirty="0">
                <a:solidFill>
                  <a:srgbClr val="0AD0D9"/>
                </a:solidFill>
                <a:latin typeface="Arial"/>
                <a:cs typeface="Arial"/>
              </a:rPr>
              <a:t>	</a:t>
            </a:r>
            <a:r>
              <a:rPr sz="2600" spc="75" dirty="0">
                <a:latin typeface="Times New Roman"/>
                <a:cs typeface="Times New Roman"/>
              </a:rPr>
              <a:t>It</a:t>
            </a:r>
            <a:r>
              <a:rPr sz="2600" spc="-80" dirty="0">
                <a:latin typeface="Times New Roman"/>
                <a:cs typeface="Times New Roman"/>
              </a:rPr>
              <a:t> </a:t>
            </a:r>
            <a:r>
              <a:rPr sz="2600" spc="75" dirty="0">
                <a:latin typeface="Times New Roman"/>
                <a:cs typeface="Times New Roman"/>
              </a:rPr>
              <a:t>may</a:t>
            </a:r>
            <a:r>
              <a:rPr sz="2600" spc="-90" dirty="0">
                <a:latin typeface="Times New Roman"/>
                <a:cs typeface="Times New Roman"/>
              </a:rPr>
              <a:t> </a:t>
            </a:r>
            <a:r>
              <a:rPr sz="2600" spc="15" dirty="0">
                <a:latin typeface="Times New Roman"/>
                <a:cs typeface="Times New Roman"/>
              </a:rPr>
              <a:t>follow</a:t>
            </a:r>
            <a:r>
              <a:rPr sz="2600" spc="-145" dirty="0">
                <a:latin typeface="Times New Roman"/>
                <a:cs typeface="Times New Roman"/>
              </a:rPr>
              <a:t> </a:t>
            </a:r>
            <a:r>
              <a:rPr sz="2600" spc="70" dirty="0">
                <a:latin typeface="Times New Roman"/>
                <a:cs typeface="Times New Roman"/>
              </a:rPr>
              <a:t>any</a:t>
            </a:r>
            <a:r>
              <a:rPr sz="2600" spc="-125" dirty="0">
                <a:latin typeface="Times New Roman"/>
                <a:cs typeface="Times New Roman"/>
              </a:rPr>
              <a:t> </a:t>
            </a:r>
            <a:r>
              <a:rPr sz="2600" spc="114" dirty="0">
                <a:latin typeface="Times New Roman"/>
                <a:cs typeface="Times New Roman"/>
              </a:rPr>
              <a:t>operation</a:t>
            </a:r>
            <a:r>
              <a:rPr sz="2600" spc="-65" dirty="0">
                <a:latin typeface="Times New Roman"/>
                <a:cs typeface="Times New Roman"/>
              </a:rPr>
              <a:t> </a:t>
            </a:r>
            <a:r>
              <a:rPr sz="2600" spc="110" dirty="0">
                <a:latin typeface="Times New Roman"/>
                <a:cs typeface="Times New Roman"/>
              </a:rPr>
              <a:t>in</a:t>
            </a:r>
            <a:r>
              <a:rPr sz="2600" spc="-95" dirty="0">
                <a:latin typeface="Times New Roman"/>
                <a:cs typeface="Times New Roman"/>
              </a:rPr>
              <a:t> </a:t>
            </a:r>
            <a:r>
              <a:rPr sz="2600" spc="95" dirty="0">
                <a:latin typeface="Times New Roman"/>
                <a:cs typeface="Times New Roman"/>
              </a:rPr>
              <a:t>which</a:t>
            </a:r>
            <a:r>
              <a:rPr sz="2600" spc="-75" dirty="0">
                <a:latin typeface="Times New Roman"/>
                <a:cs typeface="Times New Roman"/>
              </a:rPr>
              <a:t> </a:t>
            </a:r>
            <a:r>
              <a:rPr sz="2600" spc="160" dirty="0">
                <a:latin typeface="Times New Roman"/>
                <a:cs typeface="Times New Roman"/>
              </a:rPr>
              <a:t>the</a:t>
            </a:r>
            <a:r>
              <a:rPr sz="2600" spc="-105" dirty="0">
                <a:latin typeface="Times New Roman"/>
                <a:cs typeface="Times New Roman"/>
              </a:rPr>
              <a:t> </a:t>
            </a:r>
            <a:r>
              <a:rPr sz="2600" spc="70" dirty="0">
                <a:latin typeface="Times New Roman"/>
                <a:cs typeface="Times New Roman"/>
              </a:rPr>
              <a:t>pylorus</a:t>
            </a:r>
            <a:r>
              <a:rPr sz="2600" spc="-70" dirty="0">
                <a:latin typeface="Times New Roman"/>
                <a:cs typeface="Times New Roman"/>
              </a:rPr>
              <a:t> </a:t>
            </a:r>
            <a:r>
              <a:rPr sz="2600" spc="114" dirty="0">
                <a:latin typeface="Times New Roman"/>
                <a:cs typeface="Times New Roman"/>
              </a:rPr>
              <a:t>has  </a:t>
            </a:r>
            <a:r>
              <a:rPr sz="2600" spc="130" dirty="0">
                <a:latin typeface="Times New Roman"/>
                <a:cs typeface="Times New Roman"/>
              </a:rPr>
              <a:t>been </a:t>
            </a:r>
            <a:r>
              <a:rPr sz="2600" spc="90" dirty="0">
                <a:latin typeface="Times New Roman"/>
                <a:cs typeface="Times New Roman"/>
              </a:rPr>
              <a:t>removed </a:t>
            </a:r>
            <a:r>
              <a:rPr sz="2600" spc="114" dirty="0">
                <a:latin typeface="Times New Roman"/>
                <a:cs typeface="Times New Roman"/>
              </a:rPr>
              <a:t>or </a:t>
            </a:r>
            <a:r>
              <a:rPr sz="2600" spc="80" dirty="0">
                <a:latin typeface="Times New Roman"/>
                <a:cs typeface="Times New Roman"/>
              </a:rPr>
              <a:t>bypassed </a:t>
            </a:r>
            <a:r>
              <a:rPr sz="2600" spc="175" dirty="0">
                <a:latin typeface="Times New Roman"/>
                <a:cs typeface="Times New Roman"/>
              </a:rPr>
              <a:t>but </a:t>
            </a:r>
            <a:r>
              <a:rPr sz="2600" spc="25" dirty="0">
                <a:latin typeface="Times New Roman"/>
                <a:cs typeface="Times New Roman"/>
              </a:rPr>
              <a:t>is </a:t>
            </a:r>
            <a:r>
              <a:rPr sz="2600" spc="140" dirty="0">
                <a:latin typeface="Times New Roman"/>
                <a:cs typeface="Times New Roman"/>
              </a:rPr>
              <a:t>most </a:t>
            </a:r>
            <a:r>
              <a:rPr sz="2600" spc="145" dirty="0">
                <a:latin typeface="Times New Roman"/>
                <a:cs typeface="Times New Roman"/>
              </a:rPr>
              <a:t>common  </a:t>
            </a:r>
            <a:r>
              <a:rPr sz="2600" spc="40" dirty="0">
                <a:latin typeface="Times New Roman"/>
                <a:cs typeface="Times New Roman"/>
              </a:rPr>
              <a:t>following</a:t>
            </a:r>
            <a:r>
              <a:rPr sz="2600" spc="-120" dirty="0">
                <a:latin typeface="Times New Roman"/>
                <a:cs typeface="Times New Roman"/>
              </a:rPr>
              <a:t> </a:t>
            </a:r>
            <a:r>
              <a:rPr sz="2600" spc="80" dirty="0">
                <a:latin typeface="Times New Roman"/>
                <a:cs typeface="Times New Roman"/>
              </a:rPr>
              <a:t>gastroenterostomy.</a:t>
            </a:r>
            <a:endParaRPr sz="2600">
              <a:latin typeface="Times New Roman"/>
              <a:cs typeface="Times New Roman"/>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5328920" cy="788035"/>
          </a:xfrm>
          <a:prstGeom prst="rect">
            <a:avLst/>
          </a:prstGeom>
        </p:spPr>
        <p:txBody>
          <a:bodyPr vert="horz" wrap="square" lIns="0" tIns="13335" rIns="0" bIns="0" rtlCol="0">
            <a:spAutoFit/>
          </a:bodyPr>
          <a:lstStyle/>
          <a:p>
            <a:pPr marL="12700">
              <a:lnSpc>
                <a:spcPct val="100000"/>
              </a:lnSpc>
              <a:spcBef>
                <a:spcPts val="105"/>
              </a:spcBef>
            </a:pPr>
            <a:r>
              <a:rPr sz="5000" b="0" spc="-195" dirty="0">
                <a:latin typeface="Trebuchet MS"/>
                <a:cs typeface="Trebuchet MS"/>
              </a:rPr>
              <a:t>Blind </a:t>
            </a:r>
            <a:r>
              <a:rPr sz="5000" b="0" spc="-140" dirty="0">
                <a:latin typeface="Trebuchet MS"/>
                <a:cs typeface="Trebuchet MS"/>
              </a:rPr>
              <a:t>loop</a:t>
            </a:r>
            <a:r>
              <a:rPr sz="5000" b="0" spc="-635" dirty="0">
                <a:latin typeface="Trebuchet MS"/>
                <a:cs typeface="Trebuchet MS"/>
              </a:rPr>
              <a:t> </a:t>
            </a:r>
            <a:r>
              <a:rPr sz="5000" b="0" spc="-175" dirty="0">
                <a:latin typeface="Trebuchet MS"/>
                <a:cs typeface="Trebuchet MS"/>
              </a:rPr>
              <a:t>syndrome</a:t>
            </a:r>
            <a:endParaRPr sz="5000">
              <a:latin typeface="Trebuchet MS"/>
              <a:cs typeface="Trebuchet MS"/>
            </a:endParaRPr>
          </a:p>
        </p:txBody>
      </p:sp>
      <p:sp>
        <p:nvSpPr>
          <p:cNvPr id="3" name="object 3"/>
          <p:cNvSpPr txBox="1"/>
          <p:nvPr/>
        </p:nvSpPr>
        <p:spPr>
          <a:xfrm>
            <a:off x="535940" y="1868398"/>
            <a:ext cx="7076440" cy="2800350"/>
          </a:xfrm>
          <a:prstGeom prst="rect">
            <a:avLst/>
          </a:prstGeom>
        </p:spPr>
        <p:txBody>
          <a:bodyPr vert="horz" wrap="square" lIns="0" tIns="92075" rIns="0" bIns="0" rtlCol="0">
            <a:spAutoFit/>
          </a:bodyPr>
          <a:lstStyle/>
          <a:p>
            <a:pPr marL="287020" indent="-274320">
              <a:lnSpc>
                <a:spcPct val="100000"/>
              </a:lnSpc>
              <a:spcBef>
                <a:spcPts val="725"/>
              </a:spcBef>
              <a:buClr>
                <a:srgbClr val="0AD0D9"/>
              </a:buClr>
              <a:buSzPct val="94230"/>
              <a:buFont typeface="Arial"/>
              <a:buChar char=""/>
              <a:tabLst>
                <a:tab pos="287020" algn="l"/>
              </a:tabLst>
            </a:pPr>
            <a:r>
              <a:rPr sz="2600" spc="110" dirty="0">
                <a:latin typeface="Times New Roman"/>
                <a:cs typeface="Times New Roman"/>
              </a:rPr>
              <a:t>Patients</a:t>
            </a:r>
            <a:r>
              <a:rPr sz="2600" spc="-459" dirty="0">
                <a:latin typeface="Times New Roman"/>
                <a:cs typeface="Times New Roman"/>
              </a:rPr>
              <a:t> </a:t>
            </a:r>
            <a:r>
              <a:rPr sz="2600" spc="75" dirty="0">
                <a:latin typeface="Times New Roman"/>
                <a:cs typeface="Times New Roman"/>
              </a:rPr>
              <a:t>may </a:t>
            </a:r>
            <a:r>
              <a:rPr sz="2600" spc="50" dirty="0">
                <a:latin typeface="Times New Roman"/>
                <a:cs typeface="Times New Roman"/>
              </a:rPr>
              <a:t>suffer </a:t>
            </a:r>
            <a:r>
              <a:rPr sz="2600" spc="60" dirty="0">
                <a:latin typeface="Times New Roman"/>
                <a:cs typeface="Times New Roman"/>
              </a:rPr>
              <a:t>from:</a:t>
            </a:r>
            <a:endParaRPr sz="2600">
              <a:latin typeface="Times New Roman"/>
              <a:cs typeface="Times New Roman"/>
            </a:endParaRPr>
          </a:p>
          <a:p>
            <a:pPr marL="637540" lvl="1" indent="-515620">
              <a:lnSpc>
                <a:spcPct val="100000"/>
              </a:lnSpc>
              <a:spcBef>
                <a:spcPts val="625"/>
              </a:spcBef>
              <a:buClr>
                <a:srgbClr val="0AD0D9"/>
              </a:buClr>
              <a:buSzPct val="94230"/>
              <a:buAutoNum type="arabicPeriod"/>
              <a:tabLst>
                <a:tab pos="637540" algn="l"/>
                <a:tab pos="638175" algn="l"/>
              </a:tabLst>
            </a:pPr>
            <a:r>
              <a:rPr sz="2600" spc="114" dirty="0">
                <a:latin typeface="Times New Roman"/>
                <a:cs typeface="Times New Roman"/>
              </a:rPr>
              <a:t>Sudden </a:t>
            </a:r>
            <a:r>
              <a:rPr sz="2600" spc="125" dirty="0">
                <a:latin typeface="Times New Roman"/>
                <a:cs typeface="Times New Roman"/>
              </a:rPr>
              <a:t>onset</a:t>
            </a:r>
            <a:r>
              <a:rPr sz="2600" spc="-430" dirty="0">
                <a:latin typeface="Times New Roman"/>
                <a:cs typeface="Times New Roman"/>
              </a:rPr>
              <a:t> </a:t>
            </a:r>
            <a:r>
              <a:rPr sz="2600" spc="20" dirty="0">
                <a:latin typeface="Times New Roman"/>
                <a:cs typeface="Times New Roman"/>
              </a:rPr>
              <a:t>of </a:t>
            </a:r>
            <a:r>
              <a:rPr sz="2600" spc="105" dirty="0">
                <a:latin typeface="Times New Roman"/>
                <a:cs typeface="Times New Roman"/>
              </a:rPr>
              <a:t>diahrrea</a:t>
            </a:r>
            <a:endParaRPr sz="2600">
              <a:latin typeface="Times New Roman"/>
              <a:cs typeface="Times New Roman"/>
            </a:endParaRPr>
          </a:p>
          <a:p>
            <a:pPr marL="637540" lvl="1" indent="-515620">
              <a:lnSpc>
                <a:spcPct val="100000"/>
              </a:lnSpc>
              <a:spcBef>
                <a:spcPts val="625"/>
              </a:spcBef>
              <a:buClr>
                <a:srgbClr val="0AD0D9"/>
              </a:buClr>
              <a:buSzPct val="94230"/>
              <a:buAutoNum type="arabicPeriod"/>
              <a:tabLst>
                <a:tab pos="637540" algn="l"/>
                <a:tab pos="638175" algn="l"/>
              </a:tabLst>
            </a:pPr>
            <a:r>
              <a:rPr sz="2600" spc="100" dirty="0">
                <a:latin typeface="Times New Roman"/>
                <a:cs typeface="Times New Roman"/>
              </a:rPr>
              <a:t>Malabsorption</a:t>
            </a:r>
            <a:r>
              <a:rPr sz="2600" spc="-95" dirty="0">
                <a:latin typeface="Times New Roman"/>
                <a:cs typeface="Times New Roman"/>
              </a:rPr>
              <a:t> </a:t>
            </a:r>
            <a:r>
              <a:rPr sz="2600" spc="85" dirty="0">
                <a:latin typeface="Times New Roman"/>
                <a:cs typeface="Times New Roman"/>
              </a:rPr>
              <a:t>features</a:t>
            </a:r>
            <a:endParaRPr sz="2600">
              <a:latin typeface="Times New Roman"/>
              <a:cs typeface="Times New Roman"/>
            </a:endParaRPr>
          </a:p>
          <a:p>
            <a:pPr marL="637540" lvl="1" indent="-515620">
              <a:lnSpc>
                <a:spcPct val="100000"/>
              </a:lnSpc>
              <a:spcBef>
                <a:spcPts val="625"/>
              </a:spcBef>
              <a:buClr>
                <a:srgbClr val="0AD0D9"/>
              </a:buClr>
              <a:buSzPct val="94230"/>
              <a:buAutoNum type="arabicPeriod"/>
              <a:tabLst>
                <a:tab pos="637540" algn="l"/>
                <a:tab pos="638175" algn="l"/>
              </a:tabLst>
            </a:pPr>
            <a:r>
              <a:rPr sz="2600" spc="25" dirty="0">
                <a:latin typeface="Times New Roman"/>
                <a:cs typeface="Times New Roman"/>
              </a:rPr>
              <a:t>low</a:t>
            </a:r>
            <a:r>
              <a:rPr sz="2600" spc="-160" dirty="0">
                <a:latin typeface="Times New Roman"/>
                <a:cs typeface="Times New Roman"/>
              </a:rPr>
              <a:t> </a:t>
            </a:r>
            <a:r>
              <a:rPr sz="2600" spc="100" dirty="0">
                <a:latin typeface="Times New Roman"/>
                <a:cs typeface="Times New Roman"/>
              </a:rPr>
              <a:t>vitamin</a:t>
            </a:r>
            <a:r>
              <a:rPr sz="2600" spc="-60" dirty="0">
                <a:latin typeface="Times New Roman"/>
                <a:cs typeface="Times New Roman"/>
              </a:rPr>
              <a:t> </a:t>
            </a:r>
            <a:r>
              <a:rPr sz="2600" spc="-235" dirty="0">
                <a:latin typeface="Times New Roman"/>
                <a:cs typeface="Times New Roman"/>
              </a:rPr>
              <a:t>B12</a:t>
            </a:r>
            <a:r>
              <a:rPr sz="2600" spc="-70" dirty="0">
                <a:latin typeface="Times New Roman"/>
                <a:cs typeface="Times New Roman"/>
              </a:rPr>
              <a:t> </a:t>
            </a:r>
            <a:r>
              <a:rPr sz="2600" spc="160" dirty="0">
                <a:latin typeface="Times New Roman"/>
                <a:cs typeface="Times New Roman"/>
              </a:rPr>
              <a:t>and</a:t>
            </a:r>
            <a:r>
              <a:rPr sz="2600" spc="-10" dirty="0">
                <a:latin typeface="Times New Roman"/>
                <a:cs typeface="Times New Roman"/>
              </a:rPr>
              <a:t> </a:t>
            </a:r>
            <a:r>
              <a:rPr sz="2600" spc="125" dirty="0">
                <a:latin typeface="Times New Roman"/>
                <a:cs typeface="Times New Roman"/>
              </a:rPr>
              <a:t>normal</a:t>
            </a:r>
            <a:r>
              <a:rPr sz="2600" spc="-80" dirty="0">
                <a:latin typeface="Times New Roman"/>
                <a:cs typeface="Times New Roman"/>
              </a:rPr>
              <a:t> </a:t>
            </a:r>
            <a:r>
              <a:rPr sz="2600" spc="114" dirty="0">
                <a:latin typeface="Times New Roman"/>
                <a:cs typeface="Times New Roman"/>
              </a:rPr>
              <a:t>or</a:t>
            </a:r>
            <a:r>
              <a:rPr sz="2600" spc="-140" dirty="0">
                <a:latin typeface="Times New Roman"/>
                <a:cs typeface="Times New Roman"/>
              </a:rPr>
              <a:t> </a:t>
            </a:r>
            <a:r>
              <a:rPr sz="2600" spc="80" dirty="0">
                <a:latin typeface="Times New Roman"/>
                <a:cs typeface="Times New Roman"/>
              </a:rPr>
              <a:t>raised</a:t>
            </a:r>
            <a:r>
              <a:rPr sz="2600" spc="-5" dirty="0">
                <a:latin typeface="Times New Roman"/>
                <a:cs typeface="Times New Roman"/>
              </a:rPr>
              <a:t> </a:t>
            </a:r>
            <a:r>
              <a:rPr sz="2600" spc="60" dirty="0">
                <a:latin typeface="Times New Roman"/>
                <a:cs typeface="Times New Roman"/>
              </a:rPr>
              <a:t>folate</a:t>
            </a:r>
            <a:endParaRPr sz="2600">
              <a:latin typeface="Times New Roman"/>
              <a:cs typeface="Times New Roman"/>
            </a:endParaRPr>
          </a:p>
          <a:p>
            <a:pPr marL="287020" marR="5080" indent="-274320">
              <a:lnSpc>
                <a:spcPct val="100000"/>
              </a:lnSpc>
              <a:spcBef>
                <a:spcPts val="625"/>
              </a:spcBef>
              <a:buClr>
                <a:srgbClr val="0AD0D9"/>
              </a:buClr>
              <a:buSzPct val="94230"/>
              <a:buFont typeface="Arial"/>
              <a:buChar char=""/>
              <a:tabLst>
                <a:tab pos="287020" algn="l"/>
              </a:tabLst>
            </a:pPr>
            <a:r>
              <a:rPr sz="2600" spc="145" dirty="0">
                <a:latin typeface="Times New Roman"/>
                <a:cs typeface="Times New Roman"/>
              </a:rPr>
              <a:t>due</a:t>
            </a:r>
            <a:r>
              <a:rPr sz="2600" spc="-110" dirty="0">
                <a:latin typeface="Times New Roman"/>
                <a:cs typeface="Times New Roman"/>
              </a:rPr>
              <a:t> </a:t>
            </a:r>
            <a:r>
              <a:rPr sz="2600" spc="135" dirty="0">
                <a:latin typeface="Times New Roman"/>
                <a:cs typeface="Times New Roman"/>
              </a:rPr>
              <a:t>to</a:t>
            </a:r>
            <a:r>
              <a:rPr sz="2600" spc="-155" dirty="0">
                <a:latin typeface="Times New Roman"/>
                <a:cs typeface="Times New Roman"/>
              </a:rPr>
              <a:t> </a:t>
            </a:r>
            <a:r>
              <a:rPr sz="2600" spc="100" dirty="0">
                <a:latin typeface="Times New Roman"/>
                <a:cs typeface="Times New Roman"/>
              </a:rPr>
              <a:t>decreased</a:t>
            </a:r>
            <a:r>
              <a:rPr sz="2600" spc="-65" dirty="0">
                <a:latin typeface="Times New Roman"/>
                <a:cs typeface="Times New Roman"/>
              </a:rPr>
              <a:t> </a:t>
            </a:r>
            <a:r>
              <a:rPr sz="2600" spc="65" dirty="0">
                <a:latin typeface="Times New Roman"/>
                <a:cs typeface="Times New Roman"/>
              </a:rPr>
              <a:t>acidity</a:t>
            </a:r>
            <a:r>
              <a:rPr sz="2600" spc="-135" dirty="0">
                <a:latin typeface="Times New Roman"/>
                <a:cs typeface="Times New Roman"/>
              </a:rPr>
              <a:t> </a:t>
            </a:r>
            <a:r>
              <a:rPr sz="2600" spc="160" dirty="0">
                <a:latin typeface="Times New Roman"/>
                <a:cs typeface="Times New Roman"/>
              </a:rPr>
              <a:t>and</a:t>
            </a:r>
            <a:r>
              <a:rPr sz="2600" spc="-5" dirty="0">
                <a:latin typeface="Times New Roman"/>
                <a:cs typeface="Times New Roman"/>
              </a:rPr>
              <a:t> </a:t>
            </a:r>
            <a:r>
              <a:rPr sz="2600" spc="90" dirty="0">
                <a:latin typeface="Times New Roman"/>
                <a:cs typeface="Times New Roman"/>
              </a:rPr>
              <a:t>increased</a:t>
            </a:r>
            <a:r>
              <a:rPr sz="2600" spc="5" dirty="0">
                <a:latin typeface="Times New Roman"/>
                <a:cs typeface="Times New Roman"/>
              </a:rPr>
              <a:t> </a:t>
            </a:r>
            <a:r>
              <a:rPr sz="2600" spc="45" dirty="0">
                <a:latin typeface="Times New Roman"/>
                <a:cs typeface="Times New Roman"/>
              </a:rPr>
              <a:t>bacterial  </a:t>
            </a:r>
            <a:r>
              <a:rPr sz="2600" spc="70" dirty="0">
                <a:latin typeface="Times New Roman"/>
                <a:cs typeface="Times New Roman"/>
              </a:rPr>
              <a:t>overgrowth</a:t>
            </a:r>
            <a:r>
              <a:rPr sz="2600" spc="-85" dirty="0">
                <a:latin typeface="Times New Roman"/>
                <a:cs typeface="Times New Roman"/>
              </a:rPr>
              <a:t> </a:t>
            </a:r>
            <a:r>
              <a:rPr sz="2600" spc="110" dirty="0">
                <a:latin typeface="Times New Roman"/>
                <a:cs typeface="Times New Roman"/>
              </a:rPr>
              <a:t>in</a:t>
            </a:r>
            <a:r>
              <a:rPr sz="2600" spc="-60" dirty="0">
                <a:latin typeface="Times New Roman"/>
                <a:cs typeface="Times New Roman"/>
              </a:rPr>
              <a:t> </a:t>
            </a:r>
            <a:r>
              <a:rPr sz="2600" spc="160" dirty="0">
                <a:latin typeface="Times New Roman"/>
                <a:cs typeface="Times New Roman"/>
              </a:rPr>
              <a:t>the</a:t>
            </a:r>
            <a:r>
              <a:rPr sz="2600" spc="-70" dirty="0">
                <a:latin typeface="Times New Roman"/>
                <a:cs typeface="Times New Roman"/>
              </a:rPr>
              <a:t> </a:t>
            </a:r>
            <a:r>
              <a:rPr sz="2600" spc="105" dirty="0">
                <a:latin typeface="Times New Roman"/>
                <a:cs typeface="Times New Roman"/>
              </a:rPr>
              <a:t>blind</a:t>
            </a:r>
            <a:r>
              <a:rPr sz="2600" spc="-85" dirty="0">
                <a:latin typeface="Times New Roman"/>
                <a:cs typeface="Times New Roman"/>
              </a:rPr>
              <a:t> </a:t>
            </a:r>
            <a:r>
              <a:rPr sz="2600" spc="150" dirty="0">
                <a:latin typeface="Times New Roman"/>
                <a:cs typeface="Times New Roman"/>
              </a:rPr>
              <a:t>ended</a:t>
            </a:r>
            <a:r>
              <a:rPr sz="2600" dirty="0">
                <a:latin typeface="Times New Roman"/>
                <a:cs typeface="Times New Roman"/>
              </a:rPr>
              <a:t> </a:t>
            </a:r>
            <a:r>
              <a:rPr sz="2600" spc="95" dirty="0">
                <a:latin typeface="Times New Roman"/>
                <a:cs typeface="Times New Roman"/>
              </a:rPr>
              <a:t>loop</a:t>
            </a:r>
            <a:endParaRPr sz="2600">
              <a:latin typeface="Times New Roman"/>
              <a:cs typeface="Times New Roman"/>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6065"/>
            <a:ext cx="6009640" cy="788035"/>
          </a:xfrm>
          <a:prstGeom prst="rect">
            <a:avLst/>
          </a:prstGeom>
        </p:spPr>
        <p:txBody>
          <a:bodyPr vert="horz" wrap="square" lIns="0" tIns="13335" rIns="0" bIns="0" rtlCol="0">
            <a:spAutoFit/>
          </a:bodyPr>
          <a:lstStyle/>
          <a:p>
            <a:pPr marL="12700">
              <a:lnSpc>
                <a:spcPct val="100000"/>
              </a:lnSpc>
              <a:spcBef>
                <a:spcPts val="105"/>
              </a:spcBef>
            </a:pPr>
            <a:r>
              <a:rPr sz="5000" b="0" dirty="0">
                <a:latin typeface="Times New Roman"/>
                <a:cs typeface="Times New Roman"/>
              </a:rPr>
              <a:t>Reactive</a:t>
            </a:r>
            <a:r>
              <a:rPr sz="5000" b="0" spc="-45" dirty="0">
                <a:latin typeface="Times New Roman"/>
                <a:cs typeface="Times New Roman"/>
              </a:rPr>
              <a:t> </a:t>
            </a:r>
            <a:r>
              <a:rPr sz="5000" b="0" dirty="0">
                <a:latin typeface="Times New Roman"/>
                <a:cs typeface="Times New Roman"/>
              </a:rPr>
              <a:t>hypoglycemia</a:t>
            </a:r>
            <a:endParaRPr sz="5000">
              <a:latin typeface="Times New Roman"/>
              <a:cs typeface="Times New Roman"/>
            </a:endParaRPr>
          </a:p>
        </p:txBody>
      </p:sp>
      <p:sp>
        <p:nvSpPr>
          <p:cNvPr id="3" name="object 3"/>
          <p:cNvSpPr txBox="1"/>
          <p:nvPr/>
        </p:nvSpPr>
        <p:spPr>
          <a:xfrm>
            <a:off x="535940" y="1947418"/>
            <a:ext cx="8081645" cy="1691005"/>
          </a:xfrm>
          <a:prstGeom prst="rect">
            <a:avLst/>
          </a:prstGeom>
        </p:spPr>
        <p:txBody>
          <a:bodyPr vert="horz" wrap="square" lIns="0" tIns="13335" rIns="0" bIns="0" rtlCol="0">
            <a:spAutoFit/>
          </a:bodyPr>
          <a:lstStyle/>
          <a:p>
            <a:pPr marL="287020" marR="5080" indent="-274320" algn="just">
              <a:lnSpc>
                <a:spcPct val="100000"/>
              </a:lnSpc>
              <a:spcBef>
                <a:spcPts val="105"/>
              </a:spcBef>
              <a:buClr>
                <a:srgbClr val="0AD0D9"/>
              </a:buClr>
              <a:buSzPct val="94230"/>
              <a:buFont typeface="Arial"/>
              <a:buChar char=""/>
              <a:tabLst>
                <a:tab pos="287020" algn="l"/>
              </a:tabLst>
            </a:pPr>
            <a:r>
              <a:rPr sz="2600" spc="35" dirty="0">
                <a:latin typeface="Times New Roman"/>
                <a:cs typeface="Times New Roman"/>
              </a:rPr>
              <a:t>Blood</a:t>
            </a:r>
            <a:r>
              <a:rPr sz="2600" spc="720" dirty="0">
                <a:latin typeface="Times New Roman"/>
                <a:cs typeface="Times New Roman"/>
              </a:rPr>
              <a:t> </a:t>
            </a:r>
            <a:r>
              <a:rPr sz="2600" spc="90" dirty="0">
                <a:latin typeface="Times New Roman"/>
                <a:cs typeface="Times New Roman"/>
              </a:rPr>
              <a:t>sugar </a:t>
            </a:r>
            <a:r>
              <a:rPr sz="2600" spc="15" dirty="0">
                <a:latin typeface="Times New Roman"/>
                <a:cs typeface="Times New Roman"/>
              </a:rPr>
              <a:t>levels </a:t>
            </a:r>
            <a:r>
              <a:rPr sz="2600" spc="110" dirty="0">
                <a:latin typeface="Times New Roman"/>
                <a:cs typeface="Times New Roman"/>
              </a:rPr>
              <a:t>become </a:t>
            </a:r>
            <a:r>
              <a:rPr sz="2600" spc="120" dirty="0">
                <a:latin typeface="Times New Roman"/>
                <a:cs typeface="Times New Roman"/>
              </a:rPr>
              <a:t>too </a:t>
            </a:r>
            <a:r>
              <a:rPr sz="2600" spc="105" dirty="0">
                <a:latin typeface="Times New Roman"/>
                <a:cs typeface="Times New Roman"/>
              </a:rPr>
              <a:t>high </a:t>
            </a:r>
            <a:r>
              <a:rPr sz="2600" spc="80" dirty="0">
                <a:latin typeface="Times New Roman"/>
                <a:cs typeface="Times New Roman"/>
              </a:rPr>
              <a:t>after </a:t>
            </a:r>
            <a:r>
              <a:rPr sz="2600" spc="95" dirty="0">
                <a:latin typeface="Times New Roman"/>
                <a:cs typeface="Times New Roman"/>
              </a:rPr>
              <a:t>a </a:t>
            </a:r>
            <a:r>
              <a:rPr sz="2600" spc="60" dirty="0">
                <a:latin typeface="Times New Roman"/>
                <a:cs typeface="Times New Roman"/>
              </a:rPr>
              <a:t>meal  </a:t>
            </a:r>
            <a:r>
              <a:rPr sz="2600" spc="105" dirty="0">
                <a:latin typeface="Times New Roman"/>
                <a:cs typeface="Times New Roman"/>
              </a:rPr>
              <a:t>stimulating </a:t>
            </a:r>
            <a:r>
              <a:rPr sz="2600" spc="160" dirty="0">
                <a:latin typeface="Times New Roman"/>
                <a:cs typeface="Times New Roman"/>
              </a:rPr>
              <a:t>the </a:t>
            </a:r>
            <a:r>
              <a:rPr sz="2600" spc="70" dirty="0">
                <a:latin typeface="Times New Roman"/>
                <a:cs typeface="Times New Roman"/>
              </a:rPr>
              <a:t>release </a:t>
            </a:r>
            <a:r>
              <a:rPr sz="2600" spc="20" dirty="0">
                <a:latin typeface="Times New Roman"/>
                <a:cs typeface="Times New Roman"/>
              </a:rPr>
              <a:t>of </a:t>
            </a:r>
            <a:r>
              <a:rPr sz="2600" spc="80" dirty="0">
                <a:latin typeface="Times New Roman"/>
                <a:cs typeface="Times New Roman"/>
              </a:rPr>
              <a:t>insulin, </a:t>
            </a:r>
            <a:r>
              <a:rPr sz="2600" spc="85" dirty="0">
                <a:latin typeface="Times New Roman"/>
                <a:cs typeface="Times New Roman"/>
              </a:rPr>
              <a:t>occurring </a:t>
            </a:r>
            <a:r>
              <a:rPr sz="2600" spc="140" dirty="0">
                <a:latin typeface="Times New Roman"/>
                <a:cs typeface="Times New Roman"/>
              </a:rPr>
              <a:t>about</a:t>
            </a:r>
            <a:r>
              <a:rPr sz="2600" spc="-155" dirty="0">
                <a:latin typeface="Times New Roman"/>
                <a:cs typeface="Times New Roman"/>
              </a:rPr>
              <a:t> </a:t>
            </a:r>
            <a:r>
              <a:rPr sz="2600" spc="80" dirty="0">
                <a:latin typeface="Times New Roman"/>
                <a:cs typeface="Times New Roman"/>
              </a:rPr>
              <a:t>two  </a:t>
            </a:r>
            <a:r>
              <a:rPr sz="2600" spc="130" dirty="0">
                <a:latin typeface="Times New Roman"/>
                <a:cs typeface="Times New Roman"/>
              </a:rPr>
              <a:t>hours </a:t>
            </a:r>
            <a:r>
              <a:rPr sz="2600" spc="80" dirty="0">
                <a:latin typeface="Times New Roman"/>
                <a:cs typeface="Times New Roman"/>
              </a:rPr>
              <a:t>after</a:t>
            </a:r>
            <a:r>
              <a:rPr sz="2600" spc="-440" dirty="0">
                <a:latin typeface="Times New Roman"/>
                <a:cs typeface="Times New Roman"/>
              </a:rPr>
              <a:t> </a:t>
            </a:r>
            <a:r>
              <a:rPr sz="2600" spc="80" dirty="0">
                <a:latin typeface="Times New Roman"/>
                <a:cs typeface="Times New Roman"/>
              </a:rPr>
              <a:t>eating.</a:t>
            </a:r>
            <a:endParaRPr sz="2600">
              <a:latin typeface="Times New Roman"/>
              <a:cs typeface="Times New Roman"/>
            </a:endParaRPr>
          </a:p>
          <a:p>
            <a:pPr marL="363220" indent="-350520">
              <a:lnSpc>
                <a:spcPct val="100000"/>
              </a:lnSpc>
              <a:spcBef>
                <a:spcPts val="625"/>
              </a:spcBef>
              <a:buClr>
                <a:srgbClr val="0AD0D9"/>
              </a:buClr>
              <a:buSzPct val="94230"/>
              <a:buFont typeface="Arial"/>
              <a:buChar char=""/>
              <a:tabLst>
                <a:tab pos="362585" algn="l"/>
                <a:tab pos="363220" algn="l"/>
              </a:tabLst>
            </a:pPr>
            <a:r>
              <a:rPr sz="2600" spc="-125" dirty="0">
                <a:latin typeface="Times New Roman"/>
                <a:cs typeface="Times New Roman"/>
              </a:rPr>
              <a:t>A</a:t>
            </a:r>
            <a:r>
              <a:rPr sz="2600" spc="-40" dirty="0">
                <a:latin typeface="Times New Roman"/>
                <a:cs typeface="Times New Roman"/>
              </a:rPr>
              <a:t> </a:t>
            </a:r>
            <a:r>
              <a:rPr sz="2600" spc="105" dirty="0">
                <a:latin typeface="Times New Roman"/>
                <a:cs typeface="Times New Roman"/>
              </a:rPr>
              <a:t>high</a:t>
            </a:r>
            <a:r>
              <a:rPr sz="2600" spc="-75" dirty="0">
                <a:latin typeface="Times New Roman"/>
                <a:cs typeface="Times New Roman"/>
              </a:rPr>
              <a:t> </a:t>
            </a:r>
            <a:r>
              <a:rPr sz="2600" spc="114" dirty="0">
                <a:latin typeface="Times New Roman"/>
                <a:cs typeface="Times New Roman"/>
              </a:rPr>
              <a:t>protein</a:t>
            </a:r>
            <a:r>
              <a:rPr sz="2600" spc="-125" dirty="0">
                <a:latin typeface="Times New Roman"/>
                <a:cs typeface="Times New Roman"/>
              </a:rPr>
              <a:t> </a:t>
            </a:r>
            <a:r>
              <a:rPr sz="2600" spc="114" dirty="0">
                <a:latin typeface="Times New Roman"/>
                <a:cs typeface="Times New Roman"/>
              </a:rPr>
              <a:t>diet</a:t>
            </a:r>
            <a:r>
              <a:rPr sz="2600" spc="-120" dirty="0">
                <a:latin typeface="Times New Roman"/>
                <a:cs typeface="Times New Roman"/>
              </a:rPr>
              <a:t> </a:t>
            </a:r>
            <a:r>
              <a:rPr sz="2600" spc="160" dirty="0">
                <a:latin typeface="Times New Roman"/>
                <a:cs typeface="Times New Roman"/>
              </a:rPr>
              <a:t>and</a:t>
            </a:r>
            <a:r>
              <a:rPr sz="2600" spc="-60" dirty="0">
                <a:latin typeface="Times New Roman"/>
                <a:cs typeface="Times New Roman"/>
              </a:rPr>
              <a:t> </a:t>
            </a:r>
            <a:r>
              <a:rPr sz="2600" spc="85" dirty="0">
                <a:latin typeface="Times New Roman"/>
                <a:cs typeface="Times New Roman"/>
              </a:rPr>
              <a:t>smaller</a:t>
            </a:r>
            <a:r>
              <a:rPr sz="2600" spc="-114" dirty="0">
                <a:latin typeface="Times New Roman"/>
                <a:cs typeface="Times New Roman"/>
              </a:rPr>
              <a:t> </a:t>
            </a:r>
            <a:r>
              <a:rPr sz="2600" spc="90" dirty="0">
                <a:latin typeface="Times New Roman"/>
                <a:cs typeface="Times New Roman"/>
              </a:rPr>
              <a:t>meals</a:t>
            </a:r>
            <a:r>
              <a:rPr sz="2600" spc="-130" dirty="0">
                <a:latin typeface="Times New Roman"/>
                <a:cs typeface="Times New Roman"/>
              </a:rPr>
              <a:t> </a:t>
            </a:r>
            <a:r>
              <a:rPr sz="2600" spc="90" dirty="0">
                <a:latin typeface="Times New Roman"/>
                <a:cs typeface="Times New Roman"/>
              </a:rPr>
              <a:t>are</a:t>
            </a:r>
            <a:r>
              <a:rPr sz="2600" spc="-125" dirty="0">
                <a:latin typeface="Times New Roman"/>
                <a:cs typeface="Times New Roman"/>
              </a:rPr>
              <a:t> </a:t>
            </a:r>
            <a:r>
              <a:rPr sz="2600" spc="65" dirty="0">
                <a:latin typeface="Times New Roman"/>
                <a:cs typeface="Times New Roman"/>
              </a:rPr>
              <a:t>advised.</a:t>
            </a:r>
            <a:endParaRPr sz="2600">
              <a:latin typeface="Times New Roman"/>
              <a:cs typeface="Times New Roman"/>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4745355" cy="788035"/>
          </a:xfrm>
          <a:prstGeom prst="rect">
            <a:avLst/>
          </a:prstGeom>
        </p:spPr>
        <p:txBody>
          <a:bodyPr vert="horz" wrap="square" lIns="0" tIns="13335" rIns="0" bIns="0" rtlCol="0">
            <a:spAutoFit/>
          </a:bodyPr>
          <a:lstStyle/>
          <a:p>
            <a:pPr marL="12700">
              <a:lnSpc>
                <a:spcPct val="100000"/>
              </a:lnSpc>
              <a:spcBef>
                <a:spcPts val="105"/>
              </a:spcBef>
            </a:pPr>
            <a:r>
              <a:rPr sz="5000" b="0" spc="-200" dirty="0">
                <a:latin typeface="Trebuchet MS"/>
                <a:cs typeface="Trebuchet MS"/>
              </a:rPr>
              <a:t>Pernicious</a:t>
            </a:r>
            <a:r>
              <a:rPr sz="5000" b="0" spc="-445" dirty="0">
                <a:latin typeface="Trebuchet MS"/>
                <a:cs typeface="Trebuchet MS"/>
              </a:rPr>
              <a:t> </a:t>
            </a:r>
            <a:r>
              <a:rPr sz="5000" b="0" spc="-210" dirty="0">
                <a:latin typeface="Trebuchet MS"/>
                <a:cs typeface="Trebuchet MS"/>
              </a:rPr>
              <a:t>anemia</a:t>
            </a:r>
            <a:endParaRPr sz="5000">
              <a:latin typeface="Trebuchet MS"/>
              <a:cs typeface="Trebuchet MS"/>
            </a:endParaRPr>
          </a:p>
        </p:txBody>
      </p:sp>
      <p:sp>
        <p:nvSpPr>
          <p:cNvPr id="3" name="object 3"/>
          <p:cNvSpPr txBox="1"/>
          <p:nvPr/>
        </p:nvSpPr>
        <p:spPr>
          <a:xfrm>
            <a:off x="535940" y="1947418"/>
            <a:ext cx="8079105" cy="3514090"/>
          </a:xfrm>
          <a:prstGeom prst="rect">
            <a:avLst/>
          </a:prstGeom>
        </p:spPr>
        <p:txBody>
          <a:bodyPr vert="horz" wrap="square" lIns="0" tIns="13335" rIns="0" bIns="0" rtlCol="0">
            <a:spAutoFit/>
          </a:bodyPr>
          <a:lstStyle/>
          <a:p>
            <a:pPr marL="287020" marR="5080" indent="-274320">
              <a:lnSpc>
                <a:spcPct val="100000"/>
              </a:lnSpc>
              <a:spcBef>
                <a:spcPts val="105"/>
              </a:spcBef>
              <a:buClr>
                <a:srgbClr val="0AD0D9"/>
              </a:buClr>
              <a:buSzPct val="94230"/>
              <a:buFont typeface="Arial"/>
              <a:buChar char=""/>
              <a:tabLst>
                <a:tab pos="287020" algn="l"/>
              </a:tabLst>
            </a:pPr>
            <a:r>
              <a:rPr sz="2600" spc="45" dirty="0">
                <a:latin typeface="Times New Roman"/>
                <a:cs typeface="Times New Roman"/>
              </a:rPr>
              <a:t>loss </a:t>
            </a:r>
            <a:r>
              <a:rPr sz="2600" spc="20" dirty="0">
                <a:latin typeface="Times New Roman"/>
                <a:cs typeface="Times New Roman"/>
              </a:rPr>
              <a:t>of </a:t>
            </a:r>
            <a:r>
              <a:rPr sz="2600" spc="160" dirty="0">
                <a:latin typeface="Times New Roman"/>
                <a:cs typeface="Times New Roman"/>
              </a:rPr>
              <a:t>the </a:t>
            </a:r>
            <a:r>
              <a:rPr sz="2600" spc="90" dirty="0">
                <a:latin typeface="Times New Roman"/>
                <a:cs typeface="Times New Roman"/>
              </a:rPr>
              <a:t>intrinsic </a:t>
            </a:r>
            <a:r>
              <a:rPr sz="2600" spc="80" dirty="0">
                <a:latin typeface="Times New Roman"/>
                <a:cs typeface="Times New Roman"/>
              </a:rPr>
              <a:t>factor </a:t>
            </a:r>
            <a:r>
              <a:rPr sz="2600" spc="40" dirty="0">
                <a:latin typeface="Times New Roman"/>
                <a:cs typeface="Times New Roman"/>
              </a:rPr>
              <a:t>(IF) </a:t>
            </a:r>
            <a:r>
              <a:rPr sz="2600" spc="90" dirty="0">
                <a:latin typeface="Times New Roman"/>
                <a:cs typeface="Times New Roman"/>
              </a:rPr>
              <a:t>secreting </a:t>
            </a:r>
            <a:r>
              <a:rPr sz="2600" spc="95" dirty="0">
                <a:latin typeface="Times New Roman"/>
                <a:cs typeface="Times New Roman"/>
              </a:rPr>
              <a:t>parietal </a:t>
            </a:r>
            <a:r>
              <a:rPr sz="2600" spc="-55" dirty="0">
                <a:latin typeface="Times New Roman"/>
                <a:cs typeface="Times New Roman"/>
              </a:rPr>
              <a:t>cells  </a:t>
            </a:r>
            <a:r>
              <a:rPr sz="2600" spc="110" dirty="0">
                <a:latin typeface="Times New Roman"/>
                <a:cs typeface="Times New Roman"/>
              </a:rPr>
              <a:t>in</a:t>
            </a:r>
            <a:r>
              <a:rPr sz="2600" spc="-85" dirty="0">
                <a:latin typeface="Times New Roman"/>
                <a:cs typeface="Times New Roman"/>
              </a:rPr>
              <a:t> </a:t>
            </a:r>
            <a:r>
              <a:rPr sz="2600" spc="160" dirty="0">
                <a:latin typeface="Times New Roman"/>
                <a:cs typeface="Times New Roman"/>
              </a:rPr>
              <a:t>the</a:t>
            </a:r>
            <a:r>
              <a:rPr sz="2600" spc="-114" dirty="0">
                <a:latin typeface="Times New Roman"/>
                <a:cs typeface="Times New Roman"/>
              </a:rPr>
              <a:t> </a:t>
            </a:r>
            <a:r>
              <a:rPr sz="2600" spc="125" dirty="0">
                <a:latin typeface="Times New Roman"/>
                <a:cs typeface="Times New Roman"/>
              </a:rPr>
              <a:t>stomach</a:t>
            </a:r>
            <a:r>
              <a:rPr sz="2600" spc="-75" dirty="0">
                <a:latin typeface="Times New Roman"/>
                <a:cs typeface="Times New Roman"/>
              </a:rPr>
              <a:t> </a:t>
            </a:r>
            <a:r>
              <a:rPr sz="2600" spc="55" dirty="0">
                <a:latin typeface="Times New Roman"/>
                <a:cs typeface="Times New Roman"/>
              </a:rPr>
              <a:t>lining.</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spc="-15" dirty="0">
                <a:latin typeface="Times New Roman"/>
                <a:cs typeface="Times New Roman"/>
              </a:rPr>
              <a:t>IF </a:t>
            </a:r>
            <a:r>
              <a:rPr sz="2600" spc="25" dirty="0">
                <a:latin typeface="Times New Roman"/>
                <a:cs typeface="Times New Roman"/>
              </a:rPr>
              <a:t>is</a:t>
            </a:r>
            <a:r>
              <a:rPr sz="2600" spc="-130" dirty="0">
                <a:latin typeface="Times New Roman"/>
                <a:cs typeface="Times New Roman"/>
              </a:rPr>
              <a:t> </a:t>
            </a:r>
            <a:r>
              <a:rPr sz="2600" spc="85" dirty="0">
                <a:latin typeface="Times New Roman"/>
                <a:cs typeface="Times New Roman"/>
              </a:rPr>
              <a:t>essential</a:t>
            </a:r>
            <a:r>
              <a:rPr sz="2600" spc="-30" dirty="0">
                <a:latin typeface="Times New Roman"/>
                <a:cs typeface="Times New Roman"/>
              </a:rPr>
              <a:t> </a:t>
            </a:r>
            <a:r>
              <a:rPr sz="2600" spc="50" dirty="0">
                <a:latin typeface="Times New Roman"/>
                <a:cs typeface="Times New Roman"/>
              </a:rPr>
              <a:t>for</a:t>
            </a:r>
            <a:r>
              <a:rPr sz="2600" spc="-114" dirty="0">
                <a:latin typeface="Times New Roman"/>
                <a:cs typeface="Times New Roman"/>
              </a:rPr>
              <a:t> </a:t>
            </a:r>
            <a:r>
              <a:rPr sz="2600" spc="160" dirty="0">
                <a:latin typeface="Times New Roman"/>
                <a:cs typeface="Times New Roman"/>
              </a:rPr>
              <a:t>the</a:t>
            </a:r>
            <a:r>
              <a:rPr sz="2600" spc="-105" dirty="0">
                <a:latin typeface="Times New Roman"/>
                <a:cs typeface="Times New Roman"/>
              </a:rPr>
              <a:t> </a:t>
            </a:r>
            <a:r>
              <a:rPr sz="2600" spc="120" dirty="0">
                <a:latin typeface="Times New Roman"/>
                <a:cs typeface="Times New Roman"/>
              </a:rPr>
              <a:t>uptake</a:t>
            </a:r>
            <a:r>
              <a:rPr sz="2600" spc="-155" dirty="0">
                <a:latin typeface="Times New Roman"/>
                <a:cs typeface="Times New Roman"/>
              </a:rPr>
              <a:t> </a:t>
            </a:r>
            <a:r>
              <a:rPr sz="2600" spc="20" dirty="0">
                <a:latin typeface="Times New Roman"/>
                <a:cs typeface="Times New Roman"/>
              </a:rPr>
              <a:t>of</a:t>
            </a:r>
            <a:r>
              <a:rPr sz="2600" spc="-25" dirty="0">
                <a:latin typeface="Times New Roman"/>
                <a:cs typeface="Times New Roman"/>
              </a:rPr>
              <a:t> </a:t>
            </a:r>
            <a:r>
              <a:rPr sz="2600" spc="100" dirty="0">
                <a:latin typeface="Times New Roman"/>
                <a:cs typeface="Times New Roman"/>
              </a:rPr>
              <a:t>vitamin</a:t>
            </a:r>
            <a:r>
              <a:rPr sz="2600" spc="-60" dirty="0">
                <a:latin typeface="Times New Roman"/>
                <a:cs typeface="Times New Roman"/>
              </a:rPr>
              <a:t> </a:t>
            </a:r>
            <a:r>
              <a:rPr sz="2600" spc="-180" dirty="0">
                <a:latin typeface="Times New Roman"/>
                <a:cs typeface="Times New Roman"/>
              </a:rPr>
              <a:t>B12.</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spc="130" dirty="0">
                <a:latin typeface="Times New Roman"/>
                <a:cs typeface="Times New Roman"/>
              </a:rPr>
              <a:t>patient</a:t>
            </a:r>
            <a:r>
              <a:rPr sz="2600" spc="-165" dirty="0">
                <a:latin typeface="Times New Roman"/>
                <a:cs typeface="Times New Roman"/>
              </a:rPr>
              <a:t> </a:t>
            </a:r>
            <a:r>
              <a:rPr sz="2600" spc="15" dirty="0">
                <a:latin typeface="Times New Roman"/>
                <a:cs typeface="Times New Roman"/>
              </a:rPr>
              <a:t>will</a:t>
            </a:r>
            <a:r>
              <a:rPr sz="2600" spc="-65" dirty="0">
                <a:latin typeface="Times New Roman"/>
                <a:cs typeface="Times New Roman"/>
              </a:rPr>
              <a:t> </a:t>
            </a:r>
            <a:r>
              <a:rPr sz="2600" spc="50" dirty="0">
                <a:latin typeface="Times New Roman"/>
                <a:cs typeface="Times New Roman"/>
              </a:rPr>
              <a:t>suffer</a:t>
            </a:r>
            <a:r>
              <a:rPr sz="2600" spc="-125" dirty="0">
                <a:latin typeface="Times New Roman"/>
                <a:cs typeface="Times New Roman"/>
              </a:rPr>
              <a:t> </a:t>
            </a:r>
            <a:r>
              <a:rPr sz="2600" spc="90" dirty="0">
                <a:latin typeface="Times New Roman"/>
                <a:cs typeface="Times New Roman"/>
              </a:rPr>
              <a:t>from</a:t>
            </a:r>
            <a:r>
              <a:rPr sz="2600" spc="-114" dirty="0">
                <a:latin typeface="Times New Roman"/>
                <a:cs typeface="Times New Roman"/>
              </a:rPr>
              <a:t> </a:t>
            </a:r>
            <a:r>
              <a:rPr sz="2600" spc="95" dirty="0">
                <a:latin typeface="Times New Roman"/>
                <a:cs typeface="Times New Roman"/>
              </a:rPr>
              <a:t>a</a:t>
            </a:r>
            <a:r>
              <a:rPr sz="2600" spc="-140" dirty="0">
                <a:latin typeface="Times New Roman"/>
                <a:cs typeface="Times New Roman"/>
              </a:rPr>
              <a:t> </a:t>
            </a:r>
            <a:r>
              <a:rPr sz="2600" spc="100" dirty="0">
                <a:latin typeface="Times New Roman"/>
                <a:cs typeface="Times New Roman"/>
              </a:rPr>
              <a:t>vitamin</a:t>
            </a:r>
            <a:r>
              <a:rPr sz="2600" spc="-60" dirty="0">
                <a:latin typeface="Times New Roman"/>
                <a:cs typeface="Times New Roman"/>
              </a:rPr>
              <a:t> </a:t>
            </a:r>
            <a:r>
              <a:rPr sz="2600" spc="-240" dirty="0">
                <a:latin typeface="Times New Roman"/>
                <a:cs typeface="Times New Roman"/>
              </a:rPr>
              <a:t>B12</a:t>
            </a:r>
            <a:r>
              <a:rPr sz="2600" spc="-90" dirty="0">
                <a:latin typeface="Times New Roman"/>
                <a:cs typeface="Times New Roman"/>
              </a:rPr>
              <a:t> </a:t>
            </a:r>
            <a:r>
              <a:rPr sz="2600" spc="35" dirty="0">
                <a:latin typeface="Times New Roman"/>
                <a:cs typeface="Times New Roman"/>
              </a:rPr>
              <a:t>deficiency.</a:t>
            </a:r>
            <a:endParaRPr sz="2600">
              <a:latin typeface="Times New Roman"/>
              <a:cs typeface="Times New Roman"/>
            </a:endParaRPr>
          </a:p>
          <a:p>
            <a:pPr marL="287020" marR="723900" indent="-274320">
              <a:lnSpc>
                <a:spcPct val="100000"/>
              </a:lnSpc>
              <a:spcBef>
                <a:spcPts val="625"/>
              </a:spcBef>
              <a:buClr>
                <a:srgbClr val="0AD0D9"/>
              </a:buClr>
              <a:buSzPct val="94230"/>
              <a:buFont typeface="Arial"/>
              <a:buChar char=""/>
              <a:tabLst>
                <a:tab pos="287020" algn="l"/>
              </a:tabLst>
            </a:pPr>
            <a:r>
              <a:rPr sz="2600" spc="65" dirty="0">
                <a:latin typeface="Times New Roman"/>
                <a:cs typeface="Times New Roman"/>
              </a:rPr>
              <a:t>This</a:t>
            </a:r>
            <a:r>
              <a:rPr sz="2600" spc="-130" dirty="0">
                <a:latin typeface="Times New Roman"/>
                <a:cs typeface="Times New Roman"/>
              </a:rPr>
              <a:t> </a:t>
            </a:r>
            <a:r>
              <a:rPr sz="2600" spc="114" dirty="0">
                <a:latin typeface="Times New Roman"/>
                <a:cs typeface="Times New Roman"/>
              </a:rPr>
              <a:t>can</a:t>
            </a:r>
            <a:r>
              <a:rPr sz="2600" spc="-45" dirty="0">
                <a:latin typeface="Times New Roman"/>
                <a:cs typeface="Times New Roman"/>
              </a:rPr>
              <a:t> </a:t>
            </a:r>
            <a:r>
              <a:rPr sz="2600" spc="90" dirty="0">
                <a:latin typeface="Times New Roman"/>
                <a:cs typeface="Times New Roman"/>
              </a:rPr>
              <a:t>lead</a:t>
            </a:r>
            <a:r>
              <a:rPr sz="2600" spc="-25" dirty="0">
                <a:latin typeface="Times New Roman"/>
                <a:cs typeface="Times New Roman"/>
              </a:rPr>
              <a:t> </a:t>
            </a:r>
            <a:r>
              <a:rPr sz="2600" spc="135" dirty="0">
                <a:latin typeface="Times New Roman"/>
                <a:cs typeface="Times New Roman"/>
              </a:rPr>
              <a:t>to</a:t>
            </a:r>
            <a:r>
              <a:rPr sz="2600" spc="-125" dirty="0">
                <a:latin typeface="Times New Roman"/>
                <a:cs typeface="Times New Roman"/>
              </a:rPr>
              <a:t> </a:t>
            </a:r>
            <a:r>
              <a:rPr sz="2600" spc="95" dirty="0">
                <a:latin typeface="Times New Roman"/>
                <a:cs typeface="Times New Roman"/>
              </a:rPr>
              <a:t>pernicious</a:t>
            </a:r>
            <a:r>
              <a:rPr sz="2600" spc="-114" dirty="0">
                <a:latin typeface="Times New Roman"/>
                <a:cs typeface="Times New Roman"/>
              </a:rPr>
              <a:t> </a:t>
            </a:r>
            <a:r>
              <a:rPr sz="2600" spc="120" dirty="0">
                <a:latin typeface="Times New Roman"/>
                <a:cs typeface="Times New Roman"/>
              </a:rPr>
              <a:t>anemia</a:t>
            </a:r>
            <a:r>
              <a:rPr sz="2600" spc="-135" dirty="0">
                <a:latin typeface="Times New Roman"/>
                <a:cs typeface="Times New Roman"/>
              </a:rPr>
              <a:t> </a:t>
            </a:r>
            <a:r>
              <a:rPr sz="2600" spc="95" dirty="0">
                <a:latin typeface="Times New Roman"/>
                <a:cs typeface="Times New Roman"/>
              </a:rPr>
              <a:t>which</a:t>
            </a:r>
            <a:r>
              <a:rPr sz="2600" spc="-90" dirty="0">
                <a:latin typeface="Times New Roman"/>
                <a:cs typeface="Times New Roman"/>
              </a:rPr>
              <a:t> </a:t>
            </a:r>
            <a:r>
              <a:rPr sz="2600" spc="-25" dirty="0">
                <a:latin typeface="Times New Roman"/>
                <a:cs typeface="Times New Roman"/>
              </a:rPr>
              <a:t>severely  </a:t>
            </a:r>
            <a:r>
              <a:rPr sz="2600" spc="95" dirty="0">
                <a:latin typeface="Times New Roman"/>
                <a:cs typeface="Times New Roman"/>
              </a:rPr>
              <a:t>reduces</a:t>
            </a:r>
            <a:r>
              <a:rPr sz="2600" spc="-155" dirty="0">
                <a:latin typeface="Times New Roman"/>
                <a:cs typeface="Times New Roman"/>
              </a:rPr>
              <a:t> </a:t>
            </a:r>
            <a:r>
              <a:rPr sz="2600" spc="80" dirty="0">
                <a:latin typeface="Times New Roman"/>
                <a:cs typeface="Times New Roman"/>
              </a:rPr>
              <a:t>erythropoiesis.</a:t>
            </a:r>
            <a:endParaRPr sz="2600">
              <a:latin typeface="Times New Roman"/>
              <a:cs typeface="Times New Roman"/>
            </a:endParaRPr>
          </a:p>
          <a:p>
            <a:pPr marL="287020" marR="542290" indent="-274320">
              <a:lnSpc>
                <a:spcPct val="100000"/>
              </a:lnSpc>
              <a:spcBef>
                <a:spcPts val="625"/>
              </a:spcBef>
              <a:buClr>
                <a:srgbClr val="0AD0D9"/>
              </a:buClr>
              <a:buSzPct val="94230"/>
              <a:buFont typeface="Arial"/>
              <a:buChar char=""/>
              <a:tabLst>
                <a:tab pos="287020" algn="l"/>
              </a:tabLst>
            </a:pPr>
            <a:r>
              <a:rPr sz="2600" spc="80" dirty="0">
                <a:latin typeface="Times New Roman"/>
                <a:cs typeface="Times New Roman"/>
              </a:rPr>
              <a:t>Treated</a:t>
            </a:r>
            <a:r>
              <a:rPr sz="2600" spc="-20" dirty="0">
                <a:latin typeface="Times New Roman"/>
                <a:cs typeface="Times New Roman"/>
              </a:rPr>
              <a:t> </a:t>
            </a:r>
            <a:r>
              <a:rPr sz="2600" spc="35" dirty="0">
                <a:latin typeface="Times New Roman"/>
                <a:cs typeface="Times New Roman"/>
              </a:rPr>
              <a:t>by</a:t>
            </a:r>
            <a:r>
              <a:rPr sz="2600" spc="-130" dirty="0">
                <a:latin typeface="Times New Roman"/>
                <a:cs typeface="Times New Roman"/>
              </a:rPr>
              <a:t> </a:t>
            </a:r>
            <a:r>
              <a:rPr sz="2600" spc="35" dirty="0">
                <a:latin typeface="Times New Roman"/>
                <a:cs typeface="Times New Roman"/>
              </a:rPr>
              <a:t>giving</a:t>
            </a:r>
            <a:r>
              <a:rPr sz="2600" spc="-25" dirty="0">
                <a:latin typeface="Times New Roman"/>
                <a:cs typeface="Times New Roman"/>
              </a:rPr>
              <a:t> </a:t>
            </a:r>
            <a:r>
              <a:rPr sz="2600" spc="160" dirty="0">
                <a:latin typeface="Times New Roman"/>
                <a:cs typeface="Times New Roman"/>
              </a:rPr>
              <a:t>the</a:t>
            </a:r>
            <a:r>
              <a:rPr sz="2600" spc="-105" dirty="0">
                <a:latin typeface="Times New Roman"/>
                <a:cs typeface="Times New Roman"/>
              </a:rPr>
              <a:t> </a:t>
            </a:r>
            <a:r>
              <a:rPr sz="2600" spc="130" dirty="0">
                <a:latin typeface="Times New Roman"/>
                <a:cs typeface="Times New Roman"/>
              </a:rPr>
              <a:t>patient</a:t>
            </a:r>
            <a:r>
              <a:rPr sz="2600" spc="-145" dirty="0">
                <a:latin typeface="Times New Roman"/>
                <a:cs typeface="Times New Roman"/>
              </a:rPr>
              <a:t> </a:t>
            </a:r>
            <a:r>
              <a:rPr sz="2600" spc="100" dirty="0">
                <a:latin typeface="Times New Roman"/>
                <a:cs typeface="Times New Roman"/>
              </a:rPr>
              <a:t>direct</a:t>
            </a:r>
            <a:r>
              <a:rPr sz="2600" spc="-60" dirty="0">
                <a:latin typeface="Times New Roman"/>
                <a:cs typeface="Times New Roman"/>
              </a:rPr>
              <a:t> </a:t>
            </a:r>
            <a:r>
              <a:rPr sz="2600" spc="85" dirty="0">
                <a:latin typeface="Times New Roman"/>
                <a:cs typeface="Times New Roman"/>
              </a:rPr>
              <a:t>injections</a:t>
            </a:r>
            <a:r>
              <a:rPr sz="2600" spc="-140" dirty="0">
                <a:latin typeface="Times New Roman"/>
                <a:cs typeface="Times New Roman"/>
              </a:rPr>
              <a:t> </a:t>
            </a:r>
            <a:r>
              <a:rPr sz="2600" spc="20" dirty="0">
                <a:latin typeface="Times New Roman"/>
                <a:cs typeface="Times New Roman"/>
              </a:rPr>
              <a:t>of</a:t>
            </a:r>
            <a:r>
              <a:rPr sz="2600" spc="-35" dirty="0">
                <a:latin typeface="Times New Roman"/>
                <a:cs typeface="Times New Roman"/>
              </a:rPr>
              <a:t> </a:t>
            </a:r>
            <a:r>
              <a:rPr sz="2600" spc="-305" dirty="0">
                <a:latin typeface="Times New Roman"/>
                <a:cs typeface="Times New Roman"/>
              </a:rPr>
              <a:t>vit  </a:t>
            </a:r>
            <a:r>
              <a:rPr sz="2600" spc="-240" dirty="0">
                <a:latin typeface="Times New Roman"/>
                <a:cs typeface="Times New Roman"/>
              </a:rPr>
              <a:t>B12</a:t>
            </a:r>
            <a:endParaRPr sz="2600">
              <a:latin typeface="Times New Roman"/>
              <a:cs typeface="Times New Roman"/>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115314"/>
            <a:ext cx="8136255" cy="711200"/>
          </a:xfrm>
          <a:prstGeom prst="rect">
            <a:avLst/>
          </a:prstGeom>
        </p:spPr>
        <p:txBody>
          <a:bodyPr vert="horz" wrap="square" lIns="0" tIns="12700" rIns="0" bIns="0" rtlCol="0">
            <a:spAutoFit/>
          </a:bodyPr>
          <a:lstStyle/>
          <a:p>
            <a:pPr marL="12700">
              <a:lnSpc>
                <a:spcPct val="100000"/>
              </a:lnSpc>
              <a:spcBef>
                <a:spcPts val="100"/>
              </a:spcBef>
              <a:tabLst>
                <a:tab pos="5946775" algn="l"/>
              </a:tabLst>
            </a:pPr>
            <a:r>
              <a:rPr sz="4500" b="0" dirty="0">
                <a:latin typeface="Times New Roman"/>
                <a:cs typeface="Times New Roman"/>
              </a:rPr>
              <a:t>Softening and</a:t>
            </a:r>
            <a:r>
              <a:rPr sz="4500" b="0" spc="-30" dirty="0">
                <a:latin typeface="Times New Roman"/>
                <a:cs typeface="Times New Roman"/>
              </a:rPr>
              <a:t> </a:t>
            </a:r>
            <a:r>
              <a:rPr sz="4500" b="0" dirty="0">
                <a:latin typeface="Times New Roman"/>
                <a:cs typeface="Times New Roman"/>
              </a:rPr>
              <a:t>bending</a:t>
            </a:r>
            <a:r>
              <a:rPr sz="4500" b="0" spc="-10" dirty="0">
                <a:latin typeface="Times New Roman"/>
                <a:cs typeface="Times New Roman"/>
              </a:rPr>
              <a:t> </a:t>
            </a:r>
            <a:r>
              <a:rPr sz="4500" b="0" dirty="0">
                <a:latin typeface="Times New Roman"/>
                <a:cs typeface="Times New Roman"/>
              </a:rPr>
              <a:t>of	the</a:t>
            </a:r>
            <a:r>
              <a:rPr sz="4500" b="0" spc="-85" dirty="0">
                <a:latin typeface="Times New Roman"/>
                <a:cs typeface="Times New Roman"/>
              </a:rPr>
              <a:t> </a:t>
            </a:r>
            <a:r>
              <a:rPr sz="4500" b="0" dirty="0">
                <a:latin typeface="Times New Roman"/>
                <a:cs typeface="Times New Roman"/>
              </a:rPr>
              <a:t>bones</a:t>
            </a:r>
            <a:endParaRPr sz="4500">
              <a:latin typeface="Times New Roman"/>
              <a:cs typeface="Times New Roman"/>
            </a:endParaRPr>
          </a:p>
        </p:txBody>
      </p:sp>
      <p:sp>
        <p:nvSpPr>
          <p:cNvPr id="3" name="object 3"/>
          <p:cNvSpPr txBox="1"/>
          <p:nvPr/>
        </p:nvSpPr>
        <p:spPr>
          <a:xfrm>
            <a:off x="535940" y="1868398"/>
            <a:ext cx="7868284" cy="2245995"/>
          </a:xfrm>
          <a:prstGeom prst="rect">
            <a:avLst/>
          </a:prstGeom>
        </p:spPr>
        <p:txBody>
          <a:bodyPr vert="horz" wrap="square" lIns="0" tIns="92075" rIns="0" bIns="0" rtlCol="0">
            <a:spAutoFit/>
          </a:bodyPr>
          <a:lstStyle/>
          <a:p>
            <a:pPr marL="287020" indent="-274320">
              <a:lnSpc>
                <a:spcPct val="100000"/>
              </a:lnSpc>
              <a:spcBef>
                <a:spcPts val="725"/>
              </a:spcBef>
              <a:buClr>
                <a:srgbClr val="0AD0D9"/>
              </a:buClr>
              <a:buSzPct val="94230"/>
              <a:buFont typeface="Arial"/>
              <a:buChar char=""/>
              <a:tabLst>
                <a:tab pos="287020" algn="l"/>
              </a:tabLst>
            </a:pPr>
            <a:r>
              <a:rPr sz="2600" spc="50" dirty="0">
                <a:latin typeface="Times New Roman"/>
                <a:cs typeface="Times New Roman"/>
              </a:rPr>
              <a:t>Deficiency</a:t>
            </a:r>
            <a:r>
              <a:rPr sz="2600" spc="-135" dirty="0">
                <a:latin typeface="Times New Roman"/>
                <a:cs typeface="Times New Roman"/>
              </a:rPr>
              <a:t> </a:t>
            </a:r>
            <a:r>
              <a:rPr sz="2600" spc="20" dirty="0">
                <a:latin typeface="Times New Roman"/>
                <a:cs typeface="Times New Roman"/>
              </a:rPr>
              <a:t>of</a:t>
            </a:r>
            <a:r>
              <a:rPr sz="2600" spc="-25" dirty="0">
                <a:latin typeface="Times New Roman"/>
                <a:cs typeface="Times New Roman"/>
              </a:rPr>
              <a:t> </a:t>
            </a:r>
            <a:r>
              <a:rPr sz="2600" spc="90" dirty="0">
                <a:latin typeface="Times New Roman"/>
                <a:cs typeface="Times New Roman"/>
              </a:rPr>
              <a:t>Vitamin</a:t>
            </a:r>
            <a:r>
              <a:rPr sz="2600" spc="-40" dirty="0">
                <a:latin typeface="Times New Roman"/>
                <a:cs typeface="Times New Roman"/>
              </a:rPr>
              <a:t> </a:t>
            </a:r>
            <a:r>
              <a:rPr sz="2600" spc="75" dirty="0">
                <a:latin typeface="Times New Roman"/>
                <a:cs typeface="Times New Roman"/>
              </a:rPr>
              <a:t>D</a:t>
            </a:r>
            <a:r>
              <a:rPr sz="2600" spc="-80" dirty="0">
                <a:latin typeface="Times New Roman"/>
                <a:cs typeface="Times New Roman"/>
              </a:rPr>
              <a:t> </a:t>
            </a:r>
            <a:r>
              <a:rPr sz="2600" spc="160" dirty="0">
                <a:latin typeface="Times New Roman"/>
                <a:cs typeface="Times New Roman"/>
              </a:rPr>
              <a:t>and</a:t>
            </a:r>
            <a:r>
              <a:rPr sz="2600" spc="-70" dirty="0">
                <a:latin typeface="Times New Roman"/>
                <a:cs typeface="Times New Roman"/>
              </a:rPr>
              <a:t> </a:t>
            </a:r>
            <a:r>
              <a:rPr sz="2600" spc="75" dirty="0">
                <a:latin typeface="Times New Roman"/>
                <a:cs typeface="Times New Roman"/>
              </a:rPr>
              <a:t>calcium.</a:t>
            </a:r>
            <a:endParaRPr sz="2600">
              <a:latin typeface="Times New Roman"/>
              <a:cs typeface="Times New Roman"/>
            </a:endParaRPr>
          </a:p>
          <a:p>
            <a:pPr marL="287020" marR="5080" indent="-274320">
              <a:lnSpc>
                <a:spcPct val="100000"/>
              </a:lnSpc>
              <a:spcBef>
                <a:spcPts val="625"/>
              </a:spcBef>
              <a:buClr>
                <a:srgbClr val="0AD0D9"/>
              </a:buClr>
              <a:buSzPct val="94230"/>
              <a:buFont typeface="Arial"/>
              <a:buChar char=""/>
              <a:tabLst>
                <a:tab pos="287020" algn="l"/>
              </a:tabLst>
            </a:pPr>
            <a:r>
              <a:rPr sz="2600" spc="70" dirty="0">
                <a:latin typeface="Times New Roman"/>
                <a:cs typeface="Times New Roman"/>
              </a:rPr>
              <a:t>Softening</a:t>
            </a:r>
            <a:r>
              <a:rPr sz="2600" spc="-90" dirty="0">
                <a:latin typeface="Times New Roman"/>
                <a:cs typeface="Times New Roman"/>
              </a:rPr>
              <a:t> </a:t>
            </a:r>
            <a:r>
              <a:rPr sz="2600" spc="160" dirty="0">
                <a:latin typeface="Times New Roman"/>
                <a:cs typeface="Times New Roman"/>
              </a:rPr>
              <a:t>and</a:t>
            </a:r>
            <a:r>
              <a:rPr sz="2600" spc="-5" dirty="0">
                <a:latin typeface="Times New Roman"/>
                <a:cs typeface="Times New Roman"/>
              </a:rPr>
              <a:t> </a:t>
            </a:r>
            <a:r>
              <a:rPr sz="2600" spc="120" dirty="0">
                <a:latin typeface="Times New Roman"/>
                <a:cs typeface="Times New Roman"/>
              </a:rPr>
              <a:t>bending</a:t>
            </a:r>
            <a:r>
              <a:rPr sz="2600" spc="-55" dirty="0">
                <a:latin typeface="Times New Roman"/>
                <a:cs typeface="Times New Roman"/>
              </a:rPr>
              <a:t> </a:t>
            </a:r>
            <a:r>
              <a:rPr sz="2600" spc="20" dirty="0">
                <a:latin typeface="Times New Roman"/>
                <a:cs typeface="Times New Roman"/>
              </a:rPr>
              <a:t>of</a:t>
            </a:r>
            <a:r>
              <a:rPr sz="2600" spc="15" dirty="0">
                <a:latin typeface="Times New Roman"/>
                <a:cs typeface="Times New Roman"/>
              </a:rPr>
              <a:t> </a:t>
            </a:r>
            <a:r>
              <a:rPr sz="2600" spc="160" dirty="0">
                <a:latin typeface="Times New Roman"/>
                <a:cs typeface="Times New Roman"/>
              </a:rPr>
              <a:t>the</a:t>
            </a:r>
            <a:r>
              <a:rPr sz="2600" spc="-70" dirty="0">
                <a:latin typeface="Times New Roman"/>
                <a:cs typeface="Times New Roman"/>
              </a:rPr>
              <a:t> </a:t>
            </a:r>
            <a:r>
              <a:rPr sz="2600" spc="114" dirty="0">
                <a:latin typeface="Times New Roman"/>
                <a:cs typeface="Times New Roman"/>
              </a:rPr>
              <a:t>bones</a:t>
            </a:r>
            <a:r>
              <a:rPr sz="2600" spc="-125" dirty="0">
                <a:latin typeface="Times New Roman"/>
                <a:cs typeface="Times New Roman"/>
              </a:rPr>
              <a:t> </a:t>
            </a:r>
            <a:r>
              <a:rPr sz="2600" spc="114" dirty="0">
                <a:latin typeface="Times New Roman"/>
                <a:cs typeface="Times New Roman"/>
              </a:rPr>
              <a:t>can</a:t>
            </a:r>
            <a:r>
              <a:rPr sz="2600" spc="-85" dirty="0">
                <a:latin typeface="Times New Roman"/>
                <a:cs typeface="Times New Roman"/>
              </a:rPr>
              <a:t> </a:t>
            </a:r>
            <a:r>
              <a:rPr sz="2600" spc="110" dirty="0">
                <a:latin typeface="Times New Roman"/>
                <a:cs typeface="Times New Roman"/>
              </a:rPr>
              <a:t>produce</a:t>
            </a:r>
            <a:r>
              <a:rPr sz="2600" spc="-120" dirty="0">
                <a:latin typeface="Times New Roman"/>
                <a:cs typeface="Times New Roman"/>
              </a:rPr>
              <a:t> </a:t>
            </a:r>
            <a:r>
              <a:rPr sz="2600" spc="40" dirty="0">
                <a:latin typeface="Times New Roman"/>
                <a:cs typeface="Times New Roman"/>
              </a:rPr>
              <a:t>pain  </a:t>
            </a:r>
            <a:r>
              <a:rPr sz="2600" spc="160" dirty="0">
                <a:latin typeface="Times New Roman"/>
                <a:cs typeface="Times New Roman"/>
              </a:rPr>
              <a:t>and</a:t>
            </a:r>
            <a:r>
              <a:rPr sz="2600" spc="-85" dirty="0">
                <a:latin typeface="Times New Roman"/>
                <a:cs typeface="Times New Roman"/>
              </a:rPr>
              <a:t> </a:t>
            </a:r>
            <a:r>
              <a:rPr sz="2600" spc="75" dirty="0">
                <a:latin typeface="Times New Roman"/>
                <a:cs typeface="Times New Roman"/>
              </a:rPr>
              <a:t>osteoporosis.</a:t>
            </a:r>
            <a:endParaRPr sz="2600">
              <a:latin typeface="Times New Roman"/>
              <a:cs typeface="Times New Roman"/>
            </a:endParaRPr>
          </a:p>
          <a:p>
            <a:pPr marL="287020" marR="297815" indent="-274320">
              <a:lnSpc>
                <a:spcPct val="100000"/>
              </a:lnSpc>
              <a:spcBef>
                <a:spcPts val="625"/>
              </a:spcBef>
              <a:buClr>
                <a:srgbClr val="0AD0D9"/>
              </a:buClr>
              <a:buSzPct val="94230"/>
              <a:buFont typeface="Arial"/>
              <a:buChar char=""/>
              <a:tabLst>
                <a:tab pos="362585" algn="l"/>
                <a:tab pos="363220" algn="l"/>
              </a:tabLst>
            </a:pPr>
            <a:r>
              <a:rPr sz="2600" spc="45" dirty="0">
                <a:latin typeface="Times New Roman"/>
                <a:cs typeface="Times New Roman"/>
              </a:rPr>
              <a:t>According</a:t>
            </a:r>
            <a:r>
              <a:rPr sz="2600" spc="-35" dirty="0">
                <a:latin typeface="Times New Roman"/>
                <a:cs typeface="Times New Roman"/>
              </a:rPr>
              <a:t> </a:t>
            </a:r>
            <a:r>
              <a:rPr sz="2600" spc="130" dirty="0">
                <a:latin typeface="Times New Roman"/>
                <a:cs typeface="Times New Roman"/>
              </a:rPr>
              <a:t>to</a:t>
            </a:r>
            <a:r>
              <a:rPr sz="2600" spc="-150" dirty="0">
                <a:latin typeface="Times New Roman"/>
                <a:cs typeface="Times New Roman"/>
              </a:rPr>
              <a:t> </a:t>
            </a:r>
            <a:r>
              <a:rPr sz="2600" spc="135" dirty="0">
                <a:latin typeface="Times New Roman"/>
                <a:cs typeface="Times New Roman"/>
              </a:rPr>
              <a:t>one</a:t>
            </a:r>
            <a:r>
              <a:rPr sz="2600" spc="-114" dirty="0">
                <a:latin typeface="Times New Roman"/>
                <a:cs typeface="Times New Roman"/>
              </a:rPr>
              <a:t> </a:t>
            </a:r>
            <a:r>
              <a:rPr sz="2600" spc="50" dirty="0">
                <a:latin typeface="Times New Roman"/>
                <a:cs typeface="Times New Roman"/>
              </a:rPr>
              <a:t>study,</a:t>
            </a:r>
            <a:r>
              <a:rPr sz="2600" spc="-70" dirty="0">
                <a:latin typeface="Times New Roman"/>
                <a:cs typeface="Times New Roman"/>
              </a:rPr>
              <a:t> </a:t>
            </a:r>
            <a:r>
              <a:rPr sz="2600" spc="160" dirty="0">
                <a:latin typeface="Times New Roman"/>
                <a:cs typeface="Times New Roman"/>
              </a:rPr>
              <a:t>the</a:t>
            </a:r>
            <a:r>
              <a:rPr sz="2600" spc="-105" dirty="0">
                <a:latin typeface="Times New Roman"/>
                <a:cs typeface="Times New Roman"/>
              </a:rPr>
              <a:t> </a:t>
            </a:r>
            <a:r>
              <a:rPr sz="2600" spc="65" dirty="0">
                <a:latin typeface="Times New Roman"/>
                <a:cs typeface="Times New Roman"/>
              </a:rPr>
              <a:t>risk</a:t>
            </a:r>
            <a:r>
              <a:rPr sz="2600" spc="-50" dirty="0">
                <a:latin typeface="Times New Roman"/>
                <a:cs typeface="Times New Roman"/>
              </a:rPr>
              <a:t> </a:t>
            </a:r>
            <a:r>
              <a:rPr sz="2600" spc="50" dirty="0">
                <a:latin typeface="Times New Roman"/>
                <a:cs typeface="Times New Roman"/>
              </a:rPr>
              <a:t>for</a:t>
            </a:r>
            <a:r>
              <a:rPr sz="2600" spc="-145" dirty="0">
                <a:latin typeface="Times New Roman"/>
                <a:cs typeface="Times New Roman"/>
              </a:rPr>
              <a:t> </a:t>
            </a:r>
            <a:r>
              <a:rPr sz="2600" spc="85" dirty="0">
                <a:latin typeface="Times New Roman"/>
                <a:cs typeface="Times New Roman"/>
              </a:rPr>
              <a:t>spinal</a:t>
            </a:r>
            <a:r>
              <a:rPr sz="2600" spc="-35" dirty="0">
                <a:latin typeface="Times New Roman"/>
                <a:cs typeface="Times New Roman"/>
              </a:rPr>
              <a:t> </a:t>
            </a:r>
            <a:r>
              <a:rPr sz="2600" spc="85" dirty="0">
                <a:latin typeface="Times New Roman"/>
                <a:cs typeface="Times New Roman"/>
              </a:rPr>
              <a:t>fractures  </a:t>
            </a:r>
            <a:r>
              <a:rPr sz="2600" spc="75" dirty="0">
                <a:latin typeface="Times New Roman"/>
                <a:cs typeface="Times New Roman"/>
              </a:rPr>
              <a:t>may</a:t>
            </a:r>
            <a:r>
              <a:rPr sz="2600" spc="-100" dirty="0">
                <a:latin typeface="Times New Roman"/>
                <a:cs typeface="Times New Roman"/>
              </a:rPr>
              <a:t> </a:t>
            </a:r>
            <a:r>
              <a:rPr sz="2600" spc="120" dirty="0">
                <a:latin typeface="Times New Roman"/>
                <a:cs typeface="Times New Roman"/>
              </a:rPr>
              <a:t>be</a:t>
            </a:r>
            <a:r>
              <a:rPr sz="2600" spc="-125" dirty="0">
                <a:latin typeface="Times New Roman"/>
                <a:cs typeface="Times New Roman"/>
              </a:rPr>
              <a:t> </a:t>
            </a:r>
            <a:r>
              <a:rPr sz="2600" spc="70" dirty="0">
                <a:latin typeface="Times New Roman"/>
                <a:cs typeface="Times New Roman"/>
              </a:rPr>
              <a:t>as</a:t>
            </a:r>
            <a:r>
              <a:rPr sz="2600" spc="-50" dirty="0">
                <a:latin typeface="Times New Roman"/>
                <a:cs typeface="Times New Roman"/>
              </a:rPr>
              <a:t> </a:t>
            </a:r>
            <a:r>
              <a:rPr sz="2600" spc="105" dirty="0">
                <a:latin typeface="Times New Roman"/>
                <a:cs typeface="Times New Roman"/>
              </a:rPr>
              <a:t>high</a:t>
            </a:r>
            <a:r>
              <a:rPr sz="2600" spc="-100" dirty="0">
                <a:latin typeface="Times New Roman"/>
                <a:cs typeface="Times New Roman"/>
              </a:rPr>
              <a:t> </a:t>
            </a:r>
            <a:r>
              <a:rPr sz="2600" spc="70" dirty="0">
                <a:latin typeface="Times New Roman"/>
                <a:cs typeface="Times New Roman"/>
              </a:rPr>
              <a:t>as</a:t>
            </a:r>
            <a:r>
              <a:rPr sz="2600" spc="-50" dirty="0">
                <a:latin typeface="Times New Roman"/>
                <a:cs typeface="Times New Roman"/>
              </a:rPr>
              <a:t> </a:t>
            </a:r>
            <a:r>
              <a:rPr sz="2600" dirty="0">
                <a:latin typeface="Times New Roman"/>
                <a:cs typeface="Times New Roman"/>
              </a:rPr>
              <a:t>50%</a:t>
            </a:r>
            <a:r>
              <a:rPr sz="2600" spc="-70" dirty="0">
                <a:latin typeface="Times New Roman"/>
                <a:cs typeface="Times New Roman"/>
              </a:rPr>
              <a:t> </a:t>
            </a:r>
            <a:r>
              <a:rPr sz="2600" spc="80" dirty="0">
                <a:latin typeface="Times New Roman"/>
                <a:cs typeface="Times New Roman"/>
              </a:rPr>
              <a:t>after</a:t>
            </a:r>
            <a:r>
              <a:rPr sz="2600" spc="-175" dirty="0">
                <a:latin typeface="Times New Roman"/>
                <a:cs typeface="Times New Roman"/>
              </a:rPr>
              <a:t> </a:t>
            </a:r>
            <a:r>
              <a:rPr sz="2600" spc="60" dirty="0">
                <a:latin typeface="Times New Roman"/>
                <a:cs typeface="Times New Roman"/>
              </a:rPr>
              <a:t>gastrectomy.</a:t>
            </a:r>
            <a:endParaRPr sz="2600">
              <a:latin typeface="Times New Roman"/>
              <a:cs typeface="Times New Roman"/>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300162" y="2057400"/>
            <a:ext cx="6543675" cy="12573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1828800"/>
            <a:ext cx="7619365" cy="2769870"/>
          </a:xfrm>
          <a:prstGeom prst="rect">
            <a:avLst/>
          </a:prstGeom>
        </p:spPr>
        <p:txBody>
          <a:bodyPr vert="horz" wrap="square" lIns="0" tIns="12700" rIns="0" bIns="0" rtlCol="0">
            <a:spAutoFit/>
          </a:bodyPr>
          <a:lstStyle/>
          <a:p>
            <a:pPr marL="12700" marR="5080" indent="-274320" algn="ctr">
              <a:lnSpc>
                <a:spcPct val="100000"/>
              </a:lnSpc>
              <a:spcBef>
                <a:spcPts val="100"/>
              </a:spcBef>
            </a:pPr>
            <a:r>
              <a:rPr sz="3600" b="0" dirty="0">
                <a:solidFill>
                  <a:schemeClr val="tx1"/>
                </a:solidFill>
                <a:latin typeface="Times New Roman"/>
                <a:cs typeface="Times New Roman"/>
              </a:rPr>
              <a:t>The </a:t>
            </a:r>
            <a:r>
              <a:rPr sz="3600" b="0" spc="-5" dirty="0">
                <a:solidFill>
                  <a:schemeClr val="tx1"/>
                </a:solidFill>
                <a:latin typeface="Times New Roman"/>
                <a:cs typeface="Times New Roman"/>
              </a:rPr>
              <a:t>American </a:t>
            </a:r>
            <a:r>
              <a:rPr sz="3600" b="0" dirty="0">
                <a:solidFill>
                  <a:schemeClr val="tx1"/>
                </a:solidFill>
                <a:latin typeface="Times New Roman"/>
                <a:cs typeface="Times New Roman"/>
              </a:rPr>
              <a:t>Cancer </a:t>
            </a:r>
            <a:r>
              <a:rPr sz="3600" b="0" spc="-5" dirty="0">
                <a:solidFill>
                  <a:schemeClr val="tx1"/>
                </a:solidFill>
                <a:latin typeface="Times New Roman"/>
                <a:cs typeface="Times New Roman"/>
              </a:rPr>
              <a:t>Society estimates  </a:t>
            </a:r>
            <a:r>
              <a:rPr sz="3600" b="0" dirty="0">
                <a:solidFill>
                  <a:schemeClr val="tx1"/>
                </a:solidFill>
                <a:latin typeface="Times New Roman"/>
                <a:cs typeface="Times New Roman"/>
              </a:rPr>
              <a:t>that in 2007 </a:t>
            </a:r>
            <a:r>
              <a:rPr sz="3600" b="0" spc="-5" dirty="0">
                <a:solidFill>
                  <a:schemeClr val="tx1"/>
                </a:solidFill>
                <a:latin typeface="Times New Roman"/>
                <a:cs typeface="Times New Roman"/>
              </a:rPr>
              <a:t>there </a:t>
            </a:r>
            <a:r>
              <a:rPr sz="3600" b="0" dirty="0">
                <a:solidFill>
                  <a:schemeClr val="tx1"/>
                </a:solidFill>
                <a:latin typeface="Times New Roman"/>
                <a:cs typeface="Times New Roman"/>
              </a:rPr>
              <a:t>were an </a:t>
            </a:r>
            <a:r>
              <a:rPr sz="3600" b="0" spc="-5" dirty="0">
                <a:solidFill>
                  <a:schemeClr val="tx1"/>
                </a:solidFill>
                <a:latin typeface="Times New Roman"/>
                <a:cs typeface="Times New Roman"/>
              </a:rPr>
              <a:t>estimated </a:t>
            </a:r>
            <a:r>
              <a:rPr sz="3600" b="0" dirty="0">
                <a:solidFill>
                  <a:schemeClr val="tx1"/>
                </a:solidFill>
                <a:latin typeface="Times New Roman"/>
                <a:cs typeface="Times New Roman"/>
              </a:rPr>
              <a:t>one  </a:t>
            </a:r>
            <a:r>
              <a:rPr sz="3600" b="0" spc="-5" dirty="0">
                <a:solidFill>
                  <a:schemeClr val="tx1"/>
                </a:solidFill>
                <a:latin typeface="Times New Roman"/>
                <a:cs typeface="Times New Roman"/>
              </a:rPr>
              <a:t>million new cases, </a:t>
            </a:r>
            <a:r>
              <a:rPr sz="3600" b="0" dirty="0">
                <a:solidFill>
                  <a:schemeClr val="tx1"/>
                </a:solidFill>
                <a:latin typeface="Times New Roman"/>
                <a:cs typeface="Times New Roman"/>
              </a:rPr>
              <a:t>nearly 70% of them</a:t>
            </a:r>
            <a:r>
              <a:rPr sz="3600" b="0" spc="-15" dirty="0">
                <a:solidFill>
                  <a:schemeClr val="tx1"/>
                </a:solidFill>
                <a:latin typeface="Times New Roman"/>
                <a:cs typeface="Times New Roman"/>
              </a:rPr>
              <a:t> </a:t>
            </a:r>
            <a:r>
              <a:rPr sz="3600" b="0" dirty="0">
                <a:solidFill>
                  <a:schemeClr val="tx1"/>
                </a:solidFill>
                <a:latin typeface="Times New Roman"/>
                <a:cs typeface="Times New Roman"/>
              </a:rPr>
              <a:t>in  </a:t>
            </a:r>
            <a:r>
              <a:rPr sz="3600" b="0" spc="-5" dirty="0">
                <a:solidFill>
                  <a:schemeClr val="tx1"/>
                </a:solidFill>
                <a:latin typeface="Times New Roman"/>
                <a:cs typeface="Times New Roman"/>
              </a:rPr>
              <a:t>developing countries, </a:t>
            </a:r>
            <a:r>
              <a:rPr sz="3600" b="0" dirty="0">
                <a:solidFill>
                  <a:schemeClr val="tx1"/>
                </a:solidFill>
                <a:latin typeface="Times New Roman"/>
                <a:cs typeface="Times New Roman"/>
              </a:rPr>
              <a:t>and about 800,000  </a:t>
            </a:r>
            <a:r>
              <a:rPr sz="3600" b="0" spc="-5" dirty="0">
                <a:solidFill>
                  <a:schemeClr val="tx1"/>
                </a:solidFill>
                <a:latin typeface="Times New Roman"/>
                <a:cs typeface="Times New Roman"/>
              </a:rPr>
              <a:t>deaths</a:t>
            </a:r>
            <a:endParaRPr sz="3600" dirty="0">
              <a:solidFill>
                <a:schemeClr val="tx1"/>
              </a:solidFill>
              <a:latin typeface="Times New Roman"/>
              <a:cs typeface="Times New Roman"/>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22350"/>
            <a:ext cx="7960995" cy="756920"/>
          </a:xfrm>
          <a:prstGeom prst="rect">
            <a:avLst/>
          </a:prstGeom>
        </p:spPr>
        <p:txBody>
          <a:bodyPr vert="horz" wrap="square" lIns="0" tIns="12700" rIns="0" bIns="0" rtlCol="0">
            <a:spAutoFit/>
          </a:bodyPr>
          <a:lstStyle/>
          <a:p>
            <a:pPr marL="12700">
              <a:lnSpc>
                <a:spcPct val="100000"/>
              </a:lnSpc>
              <a:spcBef>
                <a:spcPts val="100"/>
              </a:spcBef>
            </a:pPr>
            <a:r>
              <a:rPr sz="4800" i="1" u="heavy" spc="-345" dirty="0">
                <a:solidFill>
                  <a:srgbClr val="E1D600"/>
                </a:solidFill>
                <a:uFill>
                  <a:solidFill>
                    <a:srgbClr val="E1D600"/>
                  </a:solidFill>
                </a:uFill>
                <a:latin typeface="Times New Roman"/>
                <a:cs typeface="Times New Roman"/>
              </a:rPr>
              <a:t>Recent </a:t>
            </a:r>
            <a:r>
              <a:rPr sz="4800" i="1" u="heavy" spc="-355" dirty="0">
                <a:solidFill>
                  <a:srgbClr val="E1D600"/>
                </a:solidFill>
                <a:uFill>
                  <a:solidFill>
                    <a:srgbClr val="E1D600"/>
                  </a:solidFill>
                </a:uFill>
                <a:latin typeface="Times New Roman"/>
                <a:cs typeface="Times New Roman"/>
              </a:rPr>
              <a:t>advances </a:t>
            </a:r>
            <a:r>
              <a:rPr sz="4800" i="1" u="heavy" spc="-325" dirty="0">
                <a:solidFill>
                  <a:srgbClr val="E1D600"/>
                </a:solidFill>
                <a:uFill>
                  <a:solidFill>
                    <a:srgbClr val="E1D600"/>
                  </a:solidFill>
                </a:uFill>
                <a:latin typeface="Times New Roman"/>
                <a:cs typeface="Times New Roman"/>
              </a:rPr>
              <a:t>in</a:t>
            </a:r>
            <a:r>
              <a:rPr sz="4800" i="1" u="heavy" spc="140" dirty="0">
                <a:solidFill>
                  <a:srgbClr val="E1D600"/>
                </a:solidFill>
                <a:uFill>
                  <a:solidFill>
                    <a:srgbClr val="E1D600"/>
                  </a:solidFill>
                </a:uFill>
                <a:latin typeface="Times New Roman"/>
                <a:cs typeface="Times New Roman"/>
              </a:rPr>
              <a:t> </a:t>
            </a:r>
            <a:r>
              <a:rPr sz="4800" i="1" u="heavy" spc="-330" dirty="0">
                <a:solidFill>
                  <a:srgbClr val="E1D600"/>
                </a:solidFill>
                <a:uFill>
                  <a:solidFill>
                    <a:srgbClr val="E1D600"/>
                  </a:solidFill>
                </a:uFill>
                <a:latin typeface="Times New Roman"/>
                <a:cs typeface="Times New Roman"/>
              </a:rPr>
              <a:t>Pathophysiology:</a:t>
            </a:r>
            <a:endParaRPr sz="4800">
              <a:latin typeface="Times New Roman"/>
              <a:cs typeface="Times New Roman"/>
            </a:endParaRPr>
          </a:p>
        </p:txBody>
      </p:sp>
      <p:sp>
        <p:nvSpPr>
          <p:cNvPr id="3" name="object 3"/>
          <p:cNvSpPr txBox="1"/>
          <p:nvPr/>
        </p:nvSpPr>
        <p:spPr>
          <a:xfrm>
            <a:off x="535940" y="1913889"/>
            <a:ext cx="7957820" cy="4079875"/>
          </a:xfrm>
          <a:prstGeom prst="rect">
            <a:avLst/>
          </a:prstGeom>
        </p:spPr>
        <p:txBody>
          <a:bodyPr vert="horz" wrap="square" lIns="0" tIns="54610" rIns="0" bIns="0" rtlCol="0">
            <a:spAutoFit/>
          </a:bodyPr>
          <a:lstStyle/>
          <a:p>
            <a:pPr marL="287020" marR="763270" indent="-274320">
              <a:lnSpc>
                <a:spcPct val="90000"/>
              </a:lnSpc>
              <a:spcBef>
                <a:spcPts val="430"/>
              </a:spcBef>
              <a:buClr>
                <a:srgbClr val="0AD0D9"/>
              </a:buClr>
              <a:buSzPct val="94642"/>
              <a:buFont typeface="Arial"/>
              <a:buChar char=""/>
              <a:tabLst>
                <a:tab pos="287020" algn="l"/>
              </a:tabLst>
            </a:pPr>
            <a:r>
              <a:rPr sz="2800" spc="-10" dirty="0">
                <a:latin typeface="Times New Roman"/>
                <a:cs typeface="Times New Roman"/>
              </a:rPr>
              <a:t>Recent </a:t>
            </a:r>
            <a:r>
              <a:rPr sz="2800" spc="-5" dirty="0">
                <a:latin typeface="Times New Roman"/>
                <a:cs typeface="Times New Roman"/>
              </a:rPr>
              <a:t>Understanding </a:t>
            </a:r>
            <a:r>
              <a:rPr sz="2800" dirty="0">
                <a:latin typeface="Times New Roman"/>
                <a:cs typeface="Times New Roman"/>
              </a:rPr>
              <a:t>the </a:t>
            </a:r>
            <a:r>
              <a:rPr sz="2800" spc="-5" dirty="0">
                <a:latin typeface="Times New Roman"/>
                <a:cs typeface="Times New Roman"/>
              </a:rPr>
              <a:t>vascular </a:t>
            </a:r>
            <a:r>
              <a:rPr sz="2800" dirty="0">
                <a:latin typeface="Times New Roman"/>
                <a:cs typeface="Times New Roman"/>
              </a:rPr>
              <a:t>supply </a:t>
            </a:r>
            <a:r>
              <a:rPr sz="2800" spc="-5" dirty="0">
                <a:latin typeface="Times New Roman"/>
                <a:cs typeface="Times New Roman"/>
              </a:rPr>
              <a:t>of </a:t>
            </a:r>
            <a:r>
              <a:rPr sz="2800" spc="-500" dirty="0">
                <a:latin typeface="Times New Roman"/>
                <a:cs typeface="Times New Roman"/>
              </a:rPr>
              <a:t>the  </a:t>
            </a:r>
            <a:r>
              <a:rPr sz="2800" spc="-5" dirty="0">
                <a:latin typeface="Times New Roman"/>
                <a:cs typeface="Times New Roman"/>
              </a:rPr>
              <a:t>stomach allows </a:t>
            </a:r>
            <a:r>
              <a:rPr sz="2800" dirty="0">
                <a:latin typeface="Times New Roman"/>
                <a:cs typeface="Times New Roman"/>
              </a:rPr>
              <a:t>understanding </a:t>
            </a:r>
            <a:r>
              <a:rPr sz="2800" spc="-5" dirty="0">
                <a:latin typeface="Times New Roman"/>
                <a:cs typeface="Times New Roman"/>
              </a:rPr>
              <a:t>of the </a:t>
            </a:r>
            <a:r>
              <a:rPr sz="2800" dirty="0">
                <a:latin typeface="Times New Roman"/>
                <a:cs typeface="Times New Roman"/>
              </a:rPr>
              <a:t>routes </a:t>
            </a:r>
            <a:r>
              <a:rPr sz="2800" spc="-5" dirty="0">
                <a:latin typeface="Times New Roman"/>
                <a:cs typeface="Times New Roman"/>
              </a:rPr>
              <a:t>of  hematogenous</a:t>
            </a:r>
            <a:r>
              <a:rPr sz="2800" spc="-30" dirty="0">
                <a:latin typeface="Times New Roman"/>
                <a:cs typeface="Times New Roman"/>
              </a:rPr>
              <a:t> </a:t>
            </a:r>
            <a:r>
              <a:rPr sz="2800" spc="-5" dirty="0">
                <a:latin typeface="Times New Roman"/>
                <a:cs typeface="Times New Roman"/>
              </a:rPr>
              <a:t>spread.</a:t>
            </a:r>
            <a:endParaRPr sz="2800">
              <a:latin typeface="Times New Roman"/>
              <a:cs typeface="Times New Roman"/>
            </a:endParaRPr>
          </a:p>
          <a:p>
            <a:pPr marL="287020" marR="579755" indent="-274320">
              <a:lnSpc>
                <a:spcPts val="3030"/>
              </a:lnSpc>
              <a:spcBef>
                <a:spcPts val="710"/>
              </a:spcBef>
              <a:buClr>
                <a:srgbClr val="0AD0D9"/>
              </a:buClr>
              <a:buSzPct val="94642"/>
              <a:buFont typeface="Arial"/>
              <a:buChar char=""/>
              <a:tabLst>
                <a:tab pos="287020" algn="l"/>
              </a:tabLst>
            </a:pPr>
            <a:r>
              <a:rPr sz="2800" spc="-10" dirty="0">
                <a:latin typeface="Times New Roman"/>
                <a:cs typeface="Times New Roman"/>
              </a:rPr>
              <a:t>Recent </a:t>
            </a:r>
            <a:r>
              <a:rPr sz="2800" spc="-5" dirty="0">
                <a:latin typeface="Times New Roman"/>
                <a:cs typeface="Times New Roman"/>
              </a:rPr>
              <a:t>Understanding </a:t>
            </a:r>
            <a:r>
              <a:rPr sz="2800" dirty="0">
                <a:latin typeface="Times New Roman"/>
                <a:cs typeface="Times New Roman"/>
              </a:rPr>
              <a:t>the </a:t>
            </a:r>
            <a:r>
              <a:rPr sz="2800" spc="-5" dirty="0">
                <a:latin typeface="Times New Roman"/>
                <a:cs typeface="Times New Roman"/>
              </a:rPr>
              <a:t>lymphatic drainage </a:t>
            </a:r>
            <a:r>
              <a:rPr sz="2800" spc="-175" dirty="0">
                <a:latin typeface="Times New Roman"/>
                <a:cs typeface="Times New Roman"/>
              </a:rPr>
              <a:t>can  </a:t>
            </a:r>
            <a:r>
              <a:rPr sz="2800" spc="-5" dirty="0">
                <a:latin typeface="Times New Roman"/>
                <a:cs typeface="Times New Roman"/>
              </a:rPr>
              <a:t>clarify the areas at risk </a:t>
            </a:r>
            <a:r>
              <a:rPr sz="2800" dirty="0">
                <a:latin typeface="Times New Roman"/>
                <a:cs typeface="Times New Roman"/>
              </a:rPr>
              <a:t>for nodal </a:t>
            </a:r>
            <a:r>
              <a:rPr sz="2800" spc="-5" dirty="0">
                <a:latin typeface="Times New Roman"/>
                <a:cs typeface="Times New Roman"/>
              </a:rPr>
              <a:t>involvement by  </a:t>
            </a:r>
            <a:r>
              <a:rPr sz="2800" spc="-30" dirty="0">
                <a:latin typeface="Times New Roman"/>
                <a:cs typeface="Times New Roman"/>
              </a:rPr>
              <a:t>cancer.</a:t>
            </a:r>
            <a:endParaRPr sz="2800">
              <a:latin typeface="Times New Roman"/>
              <a:cs typeface="Times New Roman"/>
            </a:endParaRPr>
          </a:p>
          <a:p>
            <a:pPr marL="287020" marR="5080" indent="-274320">
              <a:lnSpc>
                <a:spcPct val="90000"/>
              </a:lnSpc>
              <a:spcBef>
                <a:spcPts val="620"/>
              </a:spcBef>
              <a:buClr>
                <a:srgbClr val="0AD0D9"/>
              </a:buClr>
              <a:buSzPct val="94642"/>
              <a:buFont typeface="Arial"/>
              <a:buChar char=""/>
              <a:tabLst>
                <a:tab pos="287020" algn="l"/>
              </a:tabLst>
            </a:pPr>
            <a:r>
              <a:rPr sz="2800" spc="-10" dirty="0">
                <a:latin typeface="Times New Roman"/>
                <a:cs typeface="Times New Roman"/>
              </a:rPr>
              <a:t>Recent </a:t>
            </a:r>
            <a:r>
              <a:rPr sz="2800" dirty="0">
                <a:latin typeface="Times New Roman"/>
                <a:cs typeface="Times New Roman"/>
              </a:rPr>
              <a:t>studies </a:t>
            </a:r>
            <a:r>
              <a:rPr sz="2800" spc="-5" dirty="0">
                <a:latin typeface="Times New Roman"/>
                <a:cs typeface="Times New Roman"/>
              </a:rPr>
              <a:t>suggest that </a:t>
            </a:r>
            <a:r>
              <a:rPr sz="2800" dirty="0">
                <a:latin typeface="Times New Roman"/>
                <a:cs typeface="Times New Roman"/>
              </a:rPr>
              <a:t>the </a:t>
            </a:r>
            <a:r>
              <a:rPr sz="2800" spc="-5" dirty="0">
                <a:latin typeface="Times New Roman"/>
                <a:cs typeface="Times New Roman"/>
              </a:rPr>
              <a:t>disease is </a:t>
            </a:r>
            <a:r>
              <a:rPr sz="2800" spc="-10" dirty="0">
                <a:latin typeface="Times New Roman"/>
                <a:cs typeface="Times New Roman"/>
              </a:rPr>
              <a:t>multi  </a:t>
            </a:r>
            <a:r>
              <a:rPr sz="2800" spc="-5" dirty="0">
                <a:latin typeface="Times New Roman"/>
                <a:cs typeface="Times New Roman"/>
              </a:rPr>
              <a:t>factorial → that leads to discovery of </a:t>
            </a:r>
            <a:r>
              <a:rPr sz="2800" spc="-10" dirty="0">
                <a:latin typeface="Times New Roman"/>
                <a:cs typeface="Times New Roman"/>
              </a:rPr>
              <a:t>many </a:t>
            </a:r>
            <a:r>
              <a:rPr sz="2800" spc="-5" dirty="0">
                <a:latin typeface="Times New Roman"/>
                <a:cs typeface="Times New Roman"/>
              </a:rPr>
              <a:t>factors  that </a:t>
            </a:r>
            <a:r>
              <a:rPr sz="2800" spc="-10" dirty="0">
                <a:latin typeface="Times New Roman"/>
                <a:cs typeface="Times New Roman"/>
              </a:rPr>
              <a:t>may </a:t>
            </a:r>
            <a:r>
              <a:rPr sz="2800" spc="-5" dirty="0">
                <a:latin typeface="Times New Roman"/>
                <a:cs typeface="Times New Roman"/>
              </a:rPr>
              <a:t>cause gastric cancer like </a:t>
            </a:r>
            <a:r>
              <a:rPr sz="2800" i="1" spc="-5" dirty="0">
                <a:latin typeface="Times New Roman"/>
                <a:cs typeface="Times New Roman"/>
              </a:rPr>
              <a:t>Helicobacter </a:t>
            </a:r>
            <a:r>
              <a:rPr sz="2800" i="1" dirty="0">
                <a:latin typeface="Times New Roman"/>
                <a:cs typeface="Times New Roman"/>
              </a:rPr>
              <a:t>pylori  </a:t>
            </a:r>
            <a:r>
              <a:rPr sz="2800" spc="-5" dirty="0">
                <a:latin typeface="Times New Roman"/>
                <a:cs typeface="Times New Roman"/>
              </a:rPr>
              <a:t>infection, radiation</a:t>
            </a:r>
            <a:r>
              <a:rPr sz="2800" spc="-55" dirty="0">
                <a:latin typeface="Times New Roman"/>
                <a:cs typeface="Times New Roman"/>
              </a:rPr>
              <a:t> </a:t>
            </a:r>
            <a:r>
              <a:rPr sz="2800" spc="-5" dirty="0">
                <a:latin typeface="Times New Roman"/>
                <a:cs typeface="Times New Roman"/>
              </a:rPr>
              <a:t>exposure.</a:t>
            </a:r>
            <a:endParaRPr sz="280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30" y="0"/>
            <a:ext cx="9146173" cy="102817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263706" y="1995731"/>
            <a:ext cx="1254760" cy="624205"/>
          </a:xfrm>
          <a:prstGeom prst="rect">
            <a:avLst/>
          </a:prstGeom>
          <a:ln w="18927">
            <a:solidFill>
              <a:srgbClr val="F79546"/>
            </a:solidFill>
          </a:ln>
        </p:spPr>
        <p:txBody>
          <a:bodyPr vert="horz" wrap="square" lIns="0" tIns="95250" rIns="0" bIns="0" rtlCol="0">
            <a:spAutoFit/>
          </a:bodyPr>
          <a:lstStyle/>
          <a:p>
            <a:pPr marL="6350" algn="ctr">
              <a:lnSpc>
                <a:spcPts val="1614"/>
              </a:lnSpc>
              <a:spcBef>
                <a:spcPts val="750"/>
              </a:spcBef>
            </a:pPr>
            <a:r>
              <a:rPr sz="1350" b="1" spc="-70" dirty="0">
                <a:latin typeface="Trebuchet MS"/>
                <a:cs typeface="Trebuchet MS"/>
              </a:rPr>
              <a:t>Host: high</a:t>
            </a:r>
            <a:r>
              <a:rPr sz="1350" b="1" spc="-229" dirty="0">
                <a:latin typeface="Trebuchet MS"/>
                <a:cs typeface="Trebuchet MS"/>
              </a:rPr>
              <a:t> </a:t>
            </a:r>
            <a:r>
              <a:rPr sz="1350" b="1" spc="-75" dirty="0">
                <a:latin typeface="Trebuchet MS"/>
                <a:cs typeface="Trebuchet MS"/>
              </a:rPr>
              <a:t>acid</a:t>
            </a:r>
            <a:endParaRPr sz="1350">
              <a:latin typeface="Trebuchet MS"/>
              <a:cs typeface="Trebuchet MS"/>
            </a:endParaRPr>
          </a:p>
          <a:p>
            <a:pPr algn="ctr">
              <a:lnSpc>
                <a:spcPts val="1614"/>
              </a:lnSpc>
            </a:pPr>
            <a:r>
              <a:rPr sz="1350" b="1" spc="-80" dirty="0">
                <a:latin typeface="Trebuchet MS"/>
                <a:cs typeface="Trebuchet MS"/>
              </a:rPr>
              <a:t>secretor</a:t>
            </a:r>
            <a:endParaRPr sz="1350">
              <a:latin typeface="Trebuchet MS"/>
              <a:cs typeface="Trebuchet MS"/>
            </a:endParaRPr>
          </a:p>
        </p:txBody>
      </p:sp>
      <p:sp>
        <p:nvSpPr>
          <p:cNvPr id="4" name="object 4"/>
          <p:cNvSpPr txBox="1"/>
          <p:nvPr/>
        </p:nvSpPr>
        <p:spPr>
          <a:xfrm>
            <a:off x="4943658" y="1995731"/>
            <a:ext cx="1311910" cy="624205"/>
          </a:xfrm>
          <a:prstGeom prst="rect">
            <a:avLst/>
          </a:prstGeom>
          <a:ln w="18926">
            <a:solidFill>
              <a:srgbClr val="F79546"/>
            </a:solidFill>
          </a:ln>
        </p:spPr>
        <p:txBody>
          <a:bodyPr vert="horz" wrap="square" lIns="0" tIns="95250" rIns="0" bIns="0" rtlCol="0">
            <a:spAutoFit/>
          </a:bodyPr>
          <a:lstStyle/>
          <a:p>
            <a:pPr marL="10795" algn="ctr">
              <a:lnSpc>
                <a:spcPts val="1614"/>
              </a:lnSpc>
              <a:spcBef>
                <a:spcPts val="750"/>
              </a:spcBef>
            </a:pPr>
            <a:r>
              <a:rPr sz="1350" b="1" spc="-70" dirty="0">
                <a:latin typeface="Trebuchet MS"/>
                <a:cs typeface="Trebuchet MS"/>
              </a:rPr>
              <a:t>Host: </a:t>
            </a:r>
            <a:r>
              <a:rPr sz="1350" b="1" spc="-55" dirty="0">
                <a:latin typeface="Trebuchet MS"/>
                <a:cs typeface="Trebuchet MS"/>
              </a:rPr>
              <a:t>low</a:t>
            </a:r>
            <a:r>
              <a:rPr sz="1350" b="1" spc="-220" dirty="0">
                <a:latin typeface="Trebuchet MS"/>
                <a:cs typeface="Trebuchet MS"/>
              </a:rPr>
              <a:t> </a:t>
            </a:r>
            <a:r>
              <a:rPr sz="1350" b="1" spc="-70" dirty="0">
                <a:latin typeface="Trebuchet MS"/>
                <a:cs typeface="Trebuchet MS"/>
              </a:rPr>
              <a:t>acid</a:t>
            </a:r>
            <a:endParaRPr sz="1350">
              <a:latin typeface="Trebuchet MS"/>
              <a:cs typeface="Trebuchet MS"/>
            </a:endParaRPr>
          </a:p>
          <a:p>
            <a:pPr marL="1270" algn="ctr">
              <a:lnSpc>
                <a:spcPts val="1614"/>
              </a:lnSpc>
            </a:pPr>
            <a:r>
              <a:rPr sz="1350" b="1" spc="-80" dirty="0">
                <a:latin typeface="Trebuchet MS"/>
                <a:cs typeface="Trebuchet MS"/>
              </a:rPr>
              <a:t>secretor</a:t>
            </a:r>
            <a:endParaRPr sz="1350">
              <a:latin typeface="Trebuchet MS"/>
              <a:cs typeface="Trebuchet MS"/>
            </a:endParaRPr>
          </a:p>
        </p:txBody>
      </p:sp>
      <p:sp>
        <p:nvSpPr>
          <p:cNvPr id="5" name="object 5"/>
          <p:cNvSpPr txBox="1"/>
          <p:nvPr/>
        </p:nvSpPr>
        <p:spPr>
          <a:xfrm>
            <a:off x="1693503" y="2960055"/>
            <a:ext cx="1083945" cy="680720"/>
          </a:xfrm>
          <a:prstGeom prst="rect">
            <a:avLst/>
          </a:prstGeom>
          <a:ln w="18936">
            <a:solidFill>
              <a:srgbClr val="F79546"/>
            </a:solidFill>
          </a:ln>
        </p:spPr>
        <p:txBody>
          <a:bodyPr vert="horz" wrap="square" lIns="0" tIns="24130" rIns="0" bIns="0" rtlCol="0">
            <a:spAutoFit/>
          </a:bodyPr>
          <a:lstStyle/>
          <a:p>
            <a:pPr marL="73660" marR="61594" algn="ctr">
              <a:lnSpc>
                <a:spcPct val="99300"/>
              </a:lnSpc>
              <a:spcBef>
                <a:spcPts val="190"/>
              </a:spcBef>
            </a:pPr>
            <a:r>
              <a:rPr sz="1350" b="1" spc="-75" dirty="0">
                <a:latin typeface="Trebuchet MS"/>
                <a:cs typeface="Trebuchet MS"/>
              </a:rPr>
              <a:t>P</a:t>
            </a:r>
            <a:r>
              <a:rPr sz="1350" b="1" spc="-80" dirty="0">
                <a:latin typeface="Trebuchet MS"/>
                <a:cs typeface="Trebuchet MS"/>
              </a:rPr>
              <a:t>r</a:t>
            </a:r>
            <a:r>
              <a:rPr sz="1350" b="1" spc="-75" dirty="0">
                <a:latin typeface="Trebuchet MS"/>
                <a:cs typeface="Trebuchet MS"/>
              </a:rPr>
              <a:t>e</a:t>
            </a:r>
            <a:r>
              <a:rPr sz="1350" b="1" spc="-90" dirty="0">
                <a:latin typeface="Trebuchet MS"/>
                <a:cs typeface="Trebuchet MS"/>
              </a:rPr>
              <a:t>d</a:t>
            </a:r>
            <a:r>
              <a:rPr sz="1350" b="1" spc="-50" dirty="0">
                <a:latin typeface="Trebuchet MS"/>
                <a:cs typeface="Trebuchet MS"/>
              </a:rPr>
              <a:t>om</a:t>
            </a:r>
            <a:r>
              <a:rPr sz="1350" b="1" spc="-80" dirty="0">
                <a:latin typeface="Trebuchet MS"/>
                <a:cs typeface="Trebuchet MS"/>
              </a:rPr>
              <a:t>in</a:t>
            </a:r>
            <a:r>
              <a:rPr sz="1350" b="1" spc="-40" dirty="0">
                <a:latin typeface="Trebuchet MS"/>
                <a:cs typeface="Trebuchet MS"/>
              </a:rPr>
              <a:t>a</a:t>
            </a:r>
            <a:r>
              <a:rPr sz="1350" b="1" spc="-80" dirty="0">
                <a:latin typeface="Trebuchet MS"/>
                <a:cs typeface="Trebuchet MS"/>
              </a:rPr>
              <a:t>n</a:t>
            </a:r>
            <a:r>
              <a:rPr sz="1350" b="1" spc="-55" dirty="0">
                <a:latin typeface="Trebuchet MS"/>
                <a:cs typeface="Trebuchet MS"/>
              </a:rPr>
              <a:t>t  </a:t>
            </a:r>
            <a:r>
              <a:rPr sz="1350" b="1" spc="-65" dirty="0">
                <a:latin typeface="Trebuchet MS"/>
                <a:cs typeface="Trebuchet MS"/>
              </a:rPr>
              <a:t>antral  gastritis</a:t>
            </a:r>
            <a:endParaRPr sz="1350">
              <a:latin typeface="Trebuchet MS"/>
              <a:cs typeface="Trebuchet MS"/>
            </a:endParaRPr>
          </a:p>
        </p:txBody>
      </p:sp>
      <p:sp>
        <p:nvSpPr>
          <p:cNvPr id="6" name="object 6"/>
          <p:cNvSpPr txBox="1"/>
          <p:nvPr/>
        </p:nvSpPr>
        <p:spPr>
          <a:xfrm>
            <a:off x="3119010" y="2960055"/>
            <a:ext cx="1083945" cy="680720"/>
          </a:xfrm>
          <a:prstGeom prst="rect">
            <a:avLst/>
          </a:prstGeom>
          <a:ln w="18936">
            <a:solidFill>
              <a:srgbClr val="F79546"/>
            </a:solidFill>
          </a:ln>
        </p:spPr>
        <p:txBody>
          <a:bodyPr vert="horz" wrap="square" lIns="0" tIns="24130" rIns="0" bIns="0" rtlCol="0">
            <a:spAutoFit/>
          </a:bodyPr>
          <a:lstStyle/>
          <a:p>
            <a:pPr marL="243840" marR="237490" algn="ctr">
              <a:lnSpc>
                <a:spcPct val="99300"/>
              </a:lnSpc>
              <a:spcBef>
                <a:spcPts val="190"/>
              </a:spcBef>
            </a:pPr>
            <a:r>
              <a:rPr sz="1350" b="1" spc="175" dirty="0">
                <a:latin typeface="Trebuchet MS"/>
                <a:cs typeface="Trebuchet MS"/>
              </a:rPr>
              <a:t>M</a:t>
            </a:r>
            <a:r>
              <a:rPr sz="1350" b="1" spc="-85" dirty="0">
                <a:latin typeface="Trebuchet MS"/>
                <a:cs typeface="Trebuchet MS"/>
              </a:rPr>
              <a:t>i</a:t>
            </a:r>
            <a:r>
              <a:rPr sz="1350" b="1" spc="-80" dirty="0">
                <a:latin typeface="Trebuchet MS"/>
                <a:cs typeface="Trebuchet MS"/>
              </a:rPr>
              <a:t>n</a:t>
            </a:r>
            <a:r>
              <a:rPr sz="1350" b="1" spc="-85" dirty="0">
                <a:latin typeface="Trebuchet MS"/>
                <a:cs typeface="Trebuchet MS"/>
              </a:rPr>
              <a:t>i</a:t>
            </a:r>
            <a:r>
              <a:rPr sz="1350" b="1" spc="-65" dirty="0">
                <a:latin typeface="Trebuchet MS"/>
                <a:cs typeface="Trebuchet MS"/>
              </a:rPr>
              <a:t>m</a:t>
            </a:r>
            <a:r>
              <a:rPr sz="1350" b="1" spc="-30" dirty="0">
                <a:latin typeface="Trebuchet MS"/>
                <a:cs typeface="Trebuchet MS"/>
              </a:rPr>
              <a:t>a</a:t>
            </a:r>
            <a:r>
              <a:rPr sz="1350" b="1" spc="-65" dirty="0">
                <a:latin typeface="Trebuchet MS"/>
                <a:cs typeface="Trebuchet MS"/>
              </a:rPr>
              <a:t>l  </a:t>
            </a:r>
            <a:r>
              <a:rPr sz="1350" b="1" spc="-75" dirty="0">
                <a:latin typeface="Trebuchet MS"/>
                <a:cs typeface="Trebuchet MS"/>
              </a:rPr>
              <a:t>corpus  g</a:t>
            </a:r>
            <a:r>
              <a:rPr sz="1350" b="1" spc="-45" dirty="0">
                <a:latin typeface="Trebuchet MS"/>
                <a:cs typeface="Trebuchet MS"/>
              </a:rPr>
              <a:t>a</a:t>
            </a:r>
            <a:r>
              <a:rPr sz="1350" b="1" spc="-50" dirty="0">
                <a:latin typeface="Trebuchet MS"/>
                <a:cs typeface="Trebuchet MS"/>
              </a:rPr>
              <a:t>s</a:t>
            </a:r>
            <a:r>
              <a:rPr sz="1350" b="1" spc="-75" dirty="0">
                <a:latin typeface="Trebuchet MS"/>
                <a:cs typeface="Trebuchet MS"/>
              </a:rPr>
              <a:t>t</a:t>
            </a:r>
            <a:r>
              <a:rPr sz="1350" b="1" spc="-80" dirty="0">
                <a:latin typeface="Trebuchet MS"/>
                <a:cs typeface="Trebuchet MS"/>
              </a:rPr>
              <a:t>r</a:t>
            </a:r>
            <a:r>
              <a:rPr sz="1350" b="1" spc="-85" dirty="0">
                <a:latin typeface="Trebuchet MS"/>
                <a:cs typeface="Trebuchet MS"/>
              </a:rPr>
              <a:t>i</a:t>
            </a:r>
            <a:r>
              <a:rPr sz="1350" b="1" spc="-75" dirty="0">
                <a:latin typeface="Trebuchet MS"/>
                <a:cs typeface="Trebuchet MS"/>
              </a:rPr>
              <a:t>t</a:t>
            </a:r>
            <a:r>
              <a:rPr sz="1350" b="1" spc="-85" dirty="0">
                <a:latin typeface="Trebuchet MS"/>
                <a:cs typeface="Trebuchet MS"/>
              </a:rPr>
              <a:t>i</a:t>
            </a:r>
            <a:r>
              <a:rPr sz="1350" b="1" spc="-40" dirty="0">
                <a:latin typeface="Trebuchet MS"/>
                <a:cs typeface="Trebuchet MS"/>
              </a:rPr>
              <a:t>s</a:t>
            </a:r>
            <a:endParaRPr sz="1350">
              <a:latin typeface="Trebuchet MS"/>
              <a:cs typeface="Trebuchet MS"/>
            </a:endParaRPr>
          </a:p>
        </p:txBody>
      </p:sp>
      <p:sp>
        <p:nvSpPr>
          <p:cNvPr id="7" name="object 7"/>
          <p:cNvSpPr txBox="1"/>
          <p:nvPr/>
        </p:nvSpPr>
        <p:spPr>
          <a:xfrm>
            <a:off x="4487496" y="2960055"/>
            <a:ext cx="1026794" cy="680720"/>
          </a:xfrm>
          <a:prstGeom prst="rect">
            <a:avLst/>
          </a:prstGeom>
          <a:ln w="18938">
            <a:solidFill>
              <a:srgbClr val="F79546"/>
            </a:solidFill>
          </a:ln>
        </p:spPr>
        <p:txBody>
          <a:bodyPr vert="horz" wrap="square" lIns="0" tIns="125095" rIns="0" bIns="0" rtlCol="0">
            <a:spAutoFit/>
          </a:bodyPr>
          <a:lstStyle/>
          <a:p>
            <a:pPr marL="7620" algn="ctr">
              <a:lnSpc>
                <a:spcPts val="1614"/>
              </a:lnSpc>
              <a:spcBef>
                <a:spcPts val="985"/>
              </a:spcBef>
            </a:pPr>
            <a:r>
              <a:rPr sz="1350" b="1" spc="-65" dirty="0">
                <a:latin typeface="Trebuchet MS"/>
                <a:cs typeface="Trebuchet MS"/>
              </a:rPr>
              <a:t>Antral</a:t>
            </a:r>
            <a:endParaRPr sz="1350">
              <a:latin typeface="Trebuchet MS"/>
              <a:cs typeface="Trebuchet MS"/>
            </a:endParaRPr>
          </a:p>
          <a:p>
            <a:pPr marL="1905" algn="ctr">
              <a:lnSpc>
                <a:spcPts val="1614"/>
              </a:lnSpc>
            </a:pPr>
            <a:r>
              <a:rPr sz="1350" b="1" spc="-65" dirty="0">
                <a:latin typeface="Trebuchet MS"/>
                <a:cs typeface="Trebuchet MS"/>
              </a:rPr>
              <a:t>gastritis</a:t>
            </a:r>
            <a:endParaRPr sz="1350">
              <a:latin typeface="Trebuchet MS"/>
              <a:cs typeface="Trebuchet MS"/>
            </a:endParaRPr>
          </a:p>
        </p:txBody>
      </p:sp>
      <p:sp>
        <p:nvSpPr>
          <p:cNvPr id="8" name="object 8"/>
          <p:cNvSpPr/>
          <p:nvPr/>
        </p:nvSpPr>
        <p:spPr>
          <a:xfrm>
            <a:off x="5684922" y="2960055"/>
            <a:ext cx="1140460" cy="680720"/>
          </a:xfrm>
          <a:custGeom>
            <a:avLst/>
            <a:gdLst/>
            <a:ahLst/>
            <a:cxnLst/>
            <a:rect l="l" t="t" r="r" b="b"/>
            <a:pathLst>
              <a:path w="1140459" h="680720">
                <a:moveTo>
                  <a:pt x="0" y="680698"/>
                </a:moveTo>
                <a:lnTo>
                  <a:pt x="1140405" y="680698"/>
                </a:lnTo>
                <a:lnTo>
                  <a:pt x="1140405" y="0"/>
                </a:lnTo>
                <a:lnTo>
                  <a:pt x="0" y="0"/>
                </a:lnTo>
                <a:lnTo>
                  <a:pt x="0" y="680698"/>
                </a:lnTo>
                <a:close/>
              </a:path>
            </a:pathLst>
          </a:custGeom>
          <a:ln w="18934">
            <a:solidFill>
              <a:srgbClr val="F79546"/>
            </a:solidFill>
          </a:ln>
        </p:spPr>
        <p:txBody>
          <a:bodyPr wrap="square" lIns="0" tIns="0" rIns="0" bIns="0" rtlCol="0"/>
          <a:lstStyle/>
          <a:p>
            <a:endParaRPr/>
          </a:p>
        </p:txBody>
      </p:sp>
      <p:sp>
        <p:nvSpPr>
          <p:cNvPr id="9" name="object 9"/>
          <p:cNvSpPr txBox="1"/>
          <p:nvPr/>
        </p:nvSpPr>
        <p:spPr>
          <a:xfrm>
            <a:off x="5963785" y="3071129"/>
            <a:ext cx="591820" cy="437515"/>
          </a:xfrm>
          <a:prstGeom prst="rect">
            <a:avLst/>
          </a:prstGeom>
        </p:spPr>
        <p:txBody>
          <a:bodyPr vert="horz" wrap="square" lIns="0" tIns="13970" rIns="0" bIns="0" rtlCol="0">
            <a:spAutoFit/>
          </a:bodyPr>
          <a:lstStyle/>
          <a:p>
            <a:pPr marL="44450">
              <a:lnSpc>
                <a:spcPts val="1614"/>
              </a:lnSpc>
              <a:spcBef>
                <a:spcPts val="110"/>
              </a:spcBef>
            </a:pPr>
            <a:r>
              <a:rPr sz="1350" b="1" spc="-75" dirty="0">
                <a:latin typeface="Trebuchet MS"/>
                <a:cs typeface="Trebuchet MS"/>
              </a:rPr>
              <a:t>Corpus</a:t>
            </a:r>
            <a:endParaRPr sz="1350">
              <a:latin typeface="Trebuchet MS"/>
              <a:cs typeface="Trebuchet MS"/>
            </a:endParaRPr>
          </a:p>
          <a:p>
            <a:pPr marL="12700">
              <a:lnSpc>
                <a:spcPts val="1614"/>
              </a:lnSpc>
            </a:pPr>
            <a:r>
              <a:rPr sz="1350" b="1" spc="-75" dirty="0">
                <a:latin typeface="Trebuchet MS"/>
                <a:cs typeface="Trebuchet MS"/>
              </a:rPr>
              <a:t>g</a:t>
            </a:r>
            <a:r>
              <a:rPr sz="1350" b="1" spc="-45" dirty="0">
                <a:latin typeface="Trebuchet MS"/>
                <a:cs typeface="Trebuchet MS"/>
              </a:rPr>
              <a:t>a</a:t>
            </a:r>
            <a:r>
              <a:rPr sz="1350" b="1" spc="-50" dirty="0">
                <a:latin typeface="Trebuchet MS"/>
                <a:cs typeface="Trebuchet MS"/>
              </a:rPr>
              <a:t>s</a:t>
            </a:r>
            <a:r>
              <a:rPr sz="1350" b="1" spc="-75" dirty="0">
                <a:latin typeface="Trebuchet MS"/>
                <a:cs typeface="Trebuchet MS"/>
              </a:rPr>
              <a:t>t</a:t>
            </a:r>
            <a:r>
              <a:rPr sz="1350" b="1" spc="-80" dirty="0">
                <a:latin typeface="Trebuchet MS"/>
                <a:cs typeface="Trebuchet MS"/>
              </a:rPr>
              <a:t>r</a:t>
            </a:r>
            <a:r>
              <a:rPr sz="1350" b="1" spc="-85" dirty="0">
                <a:latin typeface="Trebuchet MS"/>
                <a:cs typeface="Trebuchet MS"/>
              </a:rPr>
              <a:t>i</a:t>
            </a:r>
            <a:r>
              <a:rPr sz="1350" b="1" spc="-75" dirty="0">
                <a:latin typeface="Trebuchet MS"/>
                <a:cs typeface="Trebuchet MS"/>
              </a:rPr>
              <a:t>t</a:t>
            </a:r>
            <a:r>
              <a:rPr sz="1350" b="1" spc="-85" dirty="0">
                <a:latin typeface="Trebuchet MS"/>
                <a:cs typeface="Trebuchet MS"/>
              </a:rPr>
              <a:t>i</a:t>
            </a:r>
            <a:r>
              <a:rPr sz="1350" b="1" spc="-40" dirty="0">
                <a:latin typeface="Trebuchet MS"/>
                <a:cs typeface="Trebuchet MS"/>
              </a:rPr>
              <a:t>s</a:t>
            </a:r>
            <a:endParaRPr sz="1350">
              <a:latin typeface="Trebuchet MS"/>
              <a:cs typeface="Trebuchet MS"/>
            </a:endParaRPr>
          </a:p>
        </p:txBody>
      </p:sp>
      <p:sp>
        <p:nvSpPr>
          <p:cNvPr id="10" name="object 10"/>
          <p:cNvSpPr txBox="1"/>
          <p:nvPr/>
        </p:nvSpPr>
        <p:spPr>
          <a:xfrm>
            <a:off x="4544517" y="3924322"/>
            <a:ext cx="855344" cy="680720"/>
          </a:xfrm>
          <a:prstGeom prst="rect">
            <a:avLst/>
          </a:prstGeom>
          <a:ln w="18946">
            <a:solidFill>
              <a:srgbClr val="F79546"/>
            </a:solidFill>
          </a:ln>
        </p:spPr>
        <p:txBody>
          <a:bodyPr vert="horz" wrap="square" lIns="0" tIns="24765" rIns="0" bIns="0" rtlCol="0">
            <a:spAutoFit/>
          </a:bodyPr>
          <a:lstStyle/>
          <a:p>
            <a:pPr marL="185420" marR="172085" indent="81915" algn="just">
              <a:lnSpc>
                <a:spcPct val="99300"/>
              </a:lnSpc>
              <a:spcBef>
                <a:spcPts val="195"/>
              </a:spcBef>
            </a:pPr>
            <a:r>
              <a:rPr sz="1350" b="1" spc="-65" dirty="0">
                <a:latin typeface="Trebuchet MS"/>
                <a:cs typeface="Trebuchet MS"/>
              </a:rPr>
              <a:t>High  </a:t>
            </a:r>
            <a:r>
              <a:rPr sz="1350" b="1" spc="-70" dirty="0">
                <a:latin typeface="Trebuchet MS"/>
                <a:cs typeface="Trebuchet MS"/>
              </a:rPr>
              <a:t>antral  </a:t>
            </a:r>
            <a:r>
              <a:rPr sz="1350" b="1" spc="-75" dirty="0">
                <a:latin typeface="Trebuchet MS"/>
                <a:cs typeface="Trebuchet MS"/>
              </a:rPr>
              <a:t>g</a:t>
            </a:r>
            <a:r>
              <a:rPr sz="1350" b="1" spc="-45" dirty="0">
                <a:latin typeface="Trebuchet MS"/>
                <a:cs typeface="Trebuchet MS"/>
              </a:rPr>
              <a:t>a</a:t>
            </a:r>
            <a:r>
              <a:rPr sz="1350" b="1" spc="-50" dirty="0">
                <a:latin typeface="Trebuchet MS"/>
                <a:cs typeface="Trebuchet MS"/>
              </a:rPr>
              <a:t>s</a:t>
            </a:r>
            <a:r>
              <a:rPr sz="1350" b="1" spc="-75" dirty="0">
                <a:latin typeface="Trebuchet MS"/>
                <a:cs typeface="Trebuchet MS"/>
              </a:rPr>
              <a:t>t</a:t>
            </a:r>
            <a:r>
              <a:rPr sz="1350" b="1" spc="-80" dirty="0">
                <a:latin typeface="Trebuchet MS"/>
                <a:cs typeface="Trebuchet MS"/>
              </a:rPr>
              <a:t>r</a:t>
            </a:r>
            <a:r>
              <a:rPr sz="1350" b="1" spc="-85" dirty="0">
                <a:latin typeface="Trebuchet MS"/>
                <a:cs typeface="Trebuchet MS"/>
              </a:rPr>
              <a:t>i</a:t>
            </a:r>
            <a:r>
              <a:rPr sz="1350" b="1" spc="-65" dirty="0">
                <a:latin typeface="Trebuchet MS"/>
                <a:cs typeface="Trebuchet MS"/>
              </a:rPr>
              <a:t>n</a:t>
            </a:r>
            <a:endParaRPr sz="1350">
              <a:latin typeface="Trebuchet MS"/>
              <a:cs typeface="Trebuchet MS"/>
            </a:endParaRPr>
          </a:p>
        </p:txBody>
      </p:sp>
      <p:sp>
        <p:nvSpPr>
          <p:cNvPr id="11" name="object 11"/>
          <p:cNvSpPr/>
          <p:nvPr/>
        </p:nvSpPr>
        <p:spPr>
          <a:xfrm>
            <a:off x="5913003" y="3924322"/>
            <a:ext cx="855344" cy="680720"/>
          </a:xfrm>
          <a:custGeom>
            <a:avLst/>
            <a:gdLst/>
            <a:ahLst/>
            <a:cxnLst/>
            <a:rect l="l" t="t" r="r" b="b"/>
            <a:pathLst>
              <a:path w="855345" h="680720">
                <a:moveTo>
                  <a:pt x="0" y="680698"/>
                </a:moveTo>
                <a:lnTo>
                  <a:pt x="855303" y="680698"/>
                </a:lnTo>
                <a:lnTo>
                  <a:pt x="855303" y="0"/>
                </a:lnTo>
                <a:lnTo>
                  <a:pt x="0" y="0"/>
                </a:lnTo>
                <a:lnTo>
                  <a:pt x="0" y="680698"/>
                </a:lnTo>
                <a:close/>
              </a:path>
            </a:pathLst>
          </a:custGeom>
          <a:ln w="18946">
            <a:solidFill>
              <a:srgbClr val="F79546"/>
            </a:solidFill>
          </a:ln>
        </p:spPr>
        <p:txBody>
          <a:bodyPr wrap="square" lIns="0" tIns="0" rIns="0" bIns="0" rtlCol="0"/>
          <a:lstStyle/>
          <a:p>
            <a:endParaRPr/>
          </a:p>
        </p:txBody>
      </p:sp>
      <p:sp>
        <p:nvSpPr>
          <p:cNvPr id="12" name="object 12"/>
          <p:cNvSpPr txBox="1"/>
          <p:nvPr/>
        </p:nvSpPr>
        <p:spPr>
          <a:xfrm>
            <a:off x="5913003" y="3924322"/>
            <a:ext cx="855344" cy="680720"/>
          </a:xfrm>
          <a:prstGeom prst="rect">
            <a:avLst/>
          </a:prstGeom>
          <a:ln w="18946">
            <a:solidFill>
              <a:srgbClr val="F79546"/>
            </a:solidFill>
          </a:ln>
        </p:spPr>
        <p:txBody>
          <a:bodyPr vert="horz" wrap="square" lIns="0" tIns="24765" rIns="0" bIns="0" rtlCol="0">
            <a:spAutoFit/>
          </a:bodyPr>
          <a:lstStyle/>
          <a:p>
            <a:pPr marL="104139" marR="93980" algn="ctr">
              <a:lnSpc>
                <a:spcPct val="99300"/>
              </a:lnSpc>
              <a:spcBef>
                <a:spcPts val="195"/>
              </a:spcBef>
            </a:pPr>
            <a:r>
              <a:rPr sz="1350" b="1" spc="-20" dirty="0">
                <a:latin typeface="Trebuchet MS"/>
                <a:cs typeface="Trebuchet MS"/>
              </a:rPr>
              <a:t>I</a:t>
            </a:r>
            <a:r>
              <a:rPr sz="1350" b="1" spc="-70" dirty="0">
                <a:latin typeface="Trebuchet MS"/>
                <a:cs typeface="Trebuchet MS"/>
              </a:rPr>
              <a:t>m</a:t>
            </a:r>
            <a:r>
              <a:rPr sz="1350" b="1" spc="-60" dirty="0">
                <a:latin typeface="Trebuchet MS"/>
                <a:cs typeface="Trebuchet MS"/>
              </a:rPr>
              <a:t>p</a:t>
            </a:r>
            <a:r>
              <a:rPr sz="1350" b="1" spc="-45" dirty="0">
                <a:latin typeface="Trebuchet MS"/>
                <a:cs typeface="Trebuchet MS"/>
              </a:rPr>
              <a:t>a</a:t>
            </a:r>
            <a:r>
              <a:rPr sz="1350" b="1" spc="-85" dirty="0">
                <a:latin typeface="Trebuchet MS"/>
                <a:cs typeface="Trebuchet MS"/>
              </a:rPr>
              <a:t>i</a:t>
            </a:r>
            <a:r>
              <a:rPr sz="1350" b="1" spc="-80" dirty="0">
                <a:latin typeface="Trebuchet MS"/>
                <a:cs typeface="Trebuchet MS"/>
              </a:rPr>
              <a:t>r</a:t>
            </a:r>
            <a:r>
              <a:rPr sz="1350" b="1" spc="-95" dirty="0">
                <a:latin typeface="Trebuchet MS"/>
                <a:cs typeface="Trebuchet MS"/>
              </a:rPr>
              <a:t>e</a:t>
            </a:r>
            <a:r>
              <a:rPr sz="1350" b="1" spc="-35" dirty="0">
                <a:latin typeface="Trebuchet MS"/>
                <a:cs typeface="Trebuchet MS"/>
              </a:rPr>
              <a:t>d  </a:t>
            </a:r>
            <a:r>
              <a:rPr sz="1350" b="1" spc="-75" dirty="0">
                <a:latin typeface="Trebuchet MS"/>
                <a:cs typeface="Trebuchet MS"/>
              </a:rPr>
              <a:t>corpus  </a:t>
            </a:r>
            <a:r>
              <a:rPr sz="1350" b="1" spc="-80" dirty="0">
                <a:latin typeface="Trebuchet MS"/>
                <a:cs typeface="Trebuchet MS"/>
              </a:rPr>
              <a:t>function</a:t>
            </a:r>
            <a:endParaRPr sz="1350">
              <a:latin typeface="Trebuchet MS"/>
              <a:cs typeface="Trebuchet MS"/>
            </a:endParaRPr>
          </a:p>
        </p:txBody>
      </p:sp>
      <p:sp>
        <p:nvSpPr>
          <p:cNvPr id="13" name="object 13"/>
          <p:cNvSpPr txBox="1"/>
          <p:nvPr/>
        </p:nvSpPr>
        <p:spPr>
          <a:xfrm>
            <a:off x="2605828" y="4888645"/>
            <a:ext cx="684530" cy="680720"/>
          </a:xfrm>
          <a:prstGeom prst="rect">
            <a:avLst/>
          </a:prstGeom>
          <a:ln w="18957">
            <a:solidFill>
              <a:srgbClr val="F79546"/>
            </a:solidFill>
          </a:ln>
        </p:spPr>
        <p:txBody>
          <a:bodyPr vert="horz" wrap="square" lIns="0" tIns="126364" rIns="0" bIns="0" rtlCol="0">
            <a:spAutoFit/>
          </a:bodyPr>
          <a:lstStyle/>
          <a:p>
            <a:pPr marL="197485" marR="170815" indent="-18415">
              <a:lnSpc>
                <a:spcPct val="100000"/>
              </a:lnSpc>
              <a:spcBef>
                <a:spcPts val="994"/>
              </a:spcBef>
            </a:pPr>
            <a:r>
              <a:rPr sz="1350" b="1" spc="-90" dirty="0">
                <a:latin typeface="Trebuchet MS"/>
                <a:cs typeface="Trebuchet MS"/>
              </a:rPr>
              <a:t>H</a:t>
            </a:r>
            <a:r>
              <a:rPr sz="1350" b="1" spc="-55" dirty="0">
                <a:latin typeface="Trebuchet MS"/>
                <a:cs typeface="Trebuchet MS"/>
              </a:rPr>
              <a:t>i</a:t>
            </a:r>
            <a:r>
              <a:rPr sz="1350" b="1" spc="-45" dirty="0">
                <a:latin typeface="Trebuchet MS"/>
                <a:cs typeface="Trebuchet MS"/>
              </a:rPr>
              <a:t>gh  a</a:t>
            </a:r>
            <a:r>
              <a:rPr sz="1350" b="1" spc="-120" dirty="0">
                <a:latin typeface="Trebuchet MS"/>
                <a:cs typeface="Trebuchet MS"/>
              </a:rPr>
              <a:t>c</a:t>
            </a:r>
            <a:r>
              <a:rPr sz="1350" b="1" spc="-85" dirty="0">
                <a:latin typeface="Trebuchet MS"/>
                <a:cs typeface="Trebuchet MS"/>
              </a:rPr>
              <a:t>i</a:t>
            </a:r>
            <a:r>
              <a:rPr sz="1350" b="1" spc="-55" dirty="0">
                <a:latin typeface="Trebuchet MS"/>
                <a:cs typeface="Trebuchet MS"/>
              </a:rPr>
              <a:t>d</a:t>
            </a:r>
            <a:endParaRPr sz="1350">
              <a:latin typeface="Trebuchet MS"/>
              <a:cs typeface="Trebuchet MS"/>
            </a:endParaRPr>
          </a:p>
        </p:txBody>
      </p:sp>
      <p:sp>
        <p:nvSpPr>
          <p:cNvPr id="14" name="object 14"/>
          <p:cNvSpPr txBox="1"/>
          <p:nvPr/>
        </p:nvSpPr>
        <p:spPr>
          <a:xfrm>
            <a:off x="5342800" y="4888645"/>
            <a:ext cx="684530" cy="680720"/>
          </a:xfrm>
          <a:prstGeom prst="rect">
            <a:avLst/>
          </a:prstGeom>
          <a:ln w="18957">
            <a:solidFill>
              <a:srgbClr val="F79546"/>
            </a:solidFill>
          </a:ln>
        </p:spPr>
        <p:txBody>
          <a:bodyPr vert="horz" wrap="square" lIns="0" tIns="126364" rIns="0" bIns="0" rtlCol="0">
            <a:spAutoFit/>
          </a:bodyPr>
          <a:lstStyle/>
          <a:p>
            <a:pPr marL="199390" marR="182880">
              <a:lnSpc>
                <a:spcPct val="100000"/>
              </a:lnSpc>
              <a:spcBef>
                <a:spcPts val="994"/>
              </a:spcBef>
            </a:pPr>
            <a:r>
              <a:rPr sz="1350" b="1" spc="-100" dirty="0">
                <a:latin typeface="Trebuchet MS"/>
                <a:cs typeface="Trebuchet MS"/>
              </a:rPr>
              <a:t>L</a:t>
            </a:r>
            <a:r>
              <a:rPr sz="1350" b="1" spc="-125" dirty="0">
                <a:latin typeface="Trebuchet MS"/>
                <a:cs typeface="Trebuchet MS"/>
              </a:rPr>
              <a:t>o</a:t>
            </a:r>
            <a:r>
              <a:rPr sz="1350" b="1" spc="-25" dirty="0">
                <a:latin typeface="Trebuchet MS"/>
                <a:cs typeface="Trebuchet MS"/>
              </a:rPr>
              <a:t>w  </a:t>
            </a:r>
            <a:r>
              <a:rPr sz="1350" b="1" spc="-45" dirty="0">
                <a:latin typeface="Trebuchet MS"/>
                <a:cs typeface="Trebuchet MS"/>
              </a:rPr>
              <a:t>a</a:t>
            </a:r>
            <a:r>
              <a:rPr sz="1350" b="1" spc="-120" dirty="0">
                <a:latin typeface="Trebuchet MS"/>
                <a:cs typeface="Trebuchet MS"/>
              </a:rPr>
              <a:t>c</a:t>
            </a:r>
            <a:r>
              <a:rPr sz="1350" b="1" spc="-85" dirty="0">
                <a:latin typeface="Trebuchet MS"/>
                <a:cs typeface="Trebuchet MS"/>
              </a:rPr>
              <a:t>i</a:t>
            </a:r>
            <a:r>
              <a:rPr sz="1350" b="1" spc="-55" dirty="0">
                <a:latin typeface="Trebuchet MS"/>
                <a:cs typeface="Trebuchet MS"/>
              </a:rPr>
              <a:t>d</a:t>
            </a:r>
            <a:endParaRPr sz="1350">
              <a:latin typeface="Trebuchet MS"/>
              <a:cs typeface="Trebuchet MS"/>
            </a:endParaRPr>
          </a:p>
        </p:txBody>
      </p:sp>
      <p:sp>
        <p:nvSpPr>
          <p:cNvPr id="15" name="object 15"/>
          <p:cNvSpPr txBox="1"/>
          <p:nvPr/>
        </p:nvSpPr>
        <p:spPr>
          <a:xfrm>
            <a:off x="2491787" y="5796252"/>
            <a:ext cx="912494" cy="567690"/>
          </a:xfrm>
          <a:prstGeom prst="rect">
            <a:avLst/>
          </a:prstGeom>
          <a:ln w="18935">
            <a:solidFill>
              <a:srgbClr val="F79546"/>
            </a:solidFill>
          </a:ln>
        </p:spPr>
        <p:txBody>
          <a:bodyPr vert="horz" wrap="square" lIns="0" tIns="78740" rIns="0" bIns="0" rtlCol="0">
            <a:spAutoFit/>
          </a:bodyPr>
          <a:lstStyle/>
          <a:p>
            <a:pPr marL="280035" marR="103505" indent="-168910">
              <a:lnSpc>
                <a:spcPts val="1610"/>
              </a:lnSpc>
              <a:spcBef>
                <a:spcPts val="620"/>
              </a:spcBef>
            </a:pPr>
            <a:r>
              <a:rPr sz="1350" b="1" spc="-45" dirty="0">
                <a:latin typeface="Trebuchet MS"/>
                <a:cs typeface="Trebuchet MS"/>
              </a:rPr>
              <a:t>D</a:t>
            </a:r>
            <a:r>
              <a:rPr sz="1350" b="1" spc="-50" dirty="0">
                <a:latin typeface="Trebuchet MS"/>
                <a:cs typeface="Trebuchet MS"/>
              </a:rPr>
              <a:t>u</a:t>
            </a:r>
            <a:r>
              <a:rPr sz="1350" b="1" spc="-55" dirty="0">
                <a:latin typeface="Trebuchet MS"/>
                <a:cs typeface="Trebuchet MS"/>
              </a:rPr>
              <a:t>o</a:t>
            </a:r>
            <a:r>
              <a:rPr sz="1350" b="1" spc="-70" dirty="0">
                <a:latin typeface="Trebuchet MS"/>
                <a:cs typeface="Trebuchet MS"/>
              </a:rPr>
              <a:t>d</a:t>
            </a:r>
            <a:r>
              <a:rPr sz="1350" b="1" spc="-95" dirty="0">
                <a:latin typeface="Trebuchet MS"/>
                <a:cs typeface="Trebuchet MS"/>
              </a:rPr>
              <a:t>e</a:t>
            </a:r>
            <a:r>
              <a:rPr sz="1350" b="1" spc="-80" dirty="0">
                <a:latin typeface="Trebuchet MS"/>
                <a:cs typeface="Trebuchet MS"/>
              </a:rPr>
              <a:t>n</a:t>
            </a:r>
            <a:r>
              <a:rPr sz="1350" b="1" spc="-45" dirty="0">
                <a:latin typeface="Trebuchet MS"/>
                <a:cs typeface="Trebuchet MS"/>
              </a:rPr>
              <a:t>a</a:t>
            </a:r>
            <a:r>
              <a:rPr sz="1350" b="1" spc="-65" dirty="0">
                <a:latin typeface="Trebuchet MS"/>
                <a:cs typeface="Trebuchet MS"/>
              </a:rPr>
              <a:t>l  </a:t>
            </a:r>
            <a:r>
              <a:rPr sz="1350" b="1" spc="-95" dirty="0">
                <a:latin typeface="Trebuchet MS"/>
                <a:cs typeface="Trebuchet MS"/>
              </a:rPr>
              <a:t>ulcer</a:t>
            </a:r>
            <a:endParaRPr sz="1350">
              <a:latin typeface="Trebuchet MS"/>
              <a:cs typeface="Trebuchet MS"/>
            </a:endParaRPr>
          </a:p>
        </p:txBody>
      </p:sp>
      <p:sp>
        <p:nvSpPr>
          <p:cNvPr id="16" name="object 16"/>
          <p:cNvSpPr txBox="1"/>
          <p:nvPr/>
        </p:nvSpPr>
        <p:spPr>
          <a:xfrm>
            <a:off x="5285780" y="5796252"/>
            <a:ext cx="798830" cy="567690"/>
          </a:xfrm>
          <a:prstGeom prst="rect">
            <a:avLst/>
          </a:prstGeom>
          <a:ln w="18941">
            <a:solidFill>
              <a:srgbClr val="F79546"/>
            </a:solidFill>
          </a:ln>
        </p:spPr>
        <p:txBody>
          <a:bodyPr vert="horz" wrap="square" lIns="0" tIns="4445" rIns="0" bIns="0" rtlCol="0">
            <a:spAutoFit/>
          </a:bodyPr>
          <a:lstStyle/>
          <a:p>
            <a:pPr>
              <a:lnSpc>
                <a:spcPct val="100000"/>
              </a:lnSpc>
              <a:spcBef>
                <a:spcPts val="35"/>
              </a:spcBef>
            </a:pPr>
            <a:endParaRPr sz="1150">
              <a:latin typeface="Times New Roman"/>
              <a:cs typeface="Times New Roman"/>
            </a:endParaRPr>
          </a:p>
          <a:p>
            <a:pPr marL="153670">
              <a:lnSpc>
                <a:spcPct val="100000"/>
              </a:lnSpc>
              <a:spcBef>
                <a:spcPts val="5"/>
              </a:spcBef>
            </a:pPr>
            <a:r>
              <a:rPr sz="1350" b="1" spc="-90" dirty="0">
                <a:latin typeface="Trebuchet MS"/>
                <a:cs typeface="Trebuchet MS"/>
              </a:rPr>
              <a:t>Cancer</a:t>
            </a:r>
            <a:endParaRPr sz="1350">
              <a:latin typeface="Trebuchet MS"/>
              <a:cs typeface="Trebuchet MS"/>
            </a:endParaRPr>
          </a:p>
        </p:txBody>
      </p:sp>
      <p:sp>
        <p:nvSpPr>
          <p:cNvPr id="17" name="object 17"/>
          <p:cNvSpPr/>
          <p:nvPr/>
        </p:nvSpPr>
        <p:spPr>
          <a:xfrm>
            <a:off x="2890359" y="2620273"/>
            <a:ext cx="1270" cy="170180"/>
          </a:xfrm>
          <a:custGeom>
            <a:avLst/>
            <a:gdLst/>
            <a:ahLst/>
            <a:cxnLst/>
            <a:rect l="l" t="t" r="r" b="b"/>
            <a:pathLst>
              <a:path w="1269" h="170180">
                <a:moveTo>
                  <a:pt x="1140" y="0"/>
                </a:moveTo>
                <a:lnTo>
                  <a:pt x="0" y="170174"/>
                </a:lnTo>
              </a:path>
            </a:pathLst>
          </a:custGeom>
          <a:ln w="9503">
            <a:solidFill>
              <a:srgbClr val="497DBA"/>
            </a:solidFill>
          </a:ln>
        </p:spPr>
        <p:txBody>
          <a:bodyPr wrap="square" lIns="0" tIns="0" rIns="0" bIns="0" rtlCol="0"/>
          <a:lstStyle/>
          <a:p>
            <a:endParaRPr/>
          </a:p>
        </p:txBody>
      </p:sp>
      <p:sp>
        <p:nvSpPr>
          <p:cNvPr id="18" name="object 18"/>
          <p:cNvSpPr/>
          <p:nvPr/>
        </p:nvSpPr>
        <p:spPr>
          <a:xfrm>
            <a:off x="2890929" y="2789880"/>
            <a:ext cx="684530" cy="1270"/>
          </a:xfrm>
          <a:custGeom>
            <a:avLst/>
            <a:gdLst/>
            <a:ahLst/>
            <a:cxnLst/>
            <a:rect l="l" t="t" r="r" b="b"/>
            <a:pathLst>
              <a:path w="684529" h="1269">
                <a:moveTo>
                  <a:pt x="0" y="0"/>
                </a:moveTo>
                <a:lnTo>
                  <a:pt x="684243" y="1134"/>
                </a:lnTo>
              </a:path>
            </a:pathLst>
          </a:custGeom>
          <a:ln w="9454">
            <a:solidFill>
              <a:srgbClr val="497DBA"/>
            </a:solidFill>
          </a:ln>
        </p:spPr>
        <p:txBody>
          <a:bodyPr wrap="square" lIns="0" tIns="0" rIns="0" bIns="0" rtlCol="0"/>
          <a:lstStyle/>
          <a:p>
            <a:endParaRPr/>
          </a:p>
        </p:txBody>
      </p:sp>
      <p:sp>
        <p:nvSpPr>
          <p:cNvPr id="19" name="object 19"/>
          <p:cNvSpPr/>
          <p:nvPr/>
        </p:nvSpPr>
        <p:spPr>
          <a:xfrm>
            <a:off x="5627901" y="2619705"/>
            <a:ext cx="1270" cy="170180"/>
          </a:xfrm>
          <a:custGeom>
            <a:avLst/>
            <a:gdLst/>
            <a:ahLst/>
            <a:cxnLst/>
            <a:rect l="l" t="t" r="r" b="b"/>
            <a:pathLst>
              <a:path w="1270" h="170180">
                <a:moveTo>
                  <a:pt x="1140" y="0"/>
                </a:moveTo>
                <a:lnTo>
                  <a:pt x="0" y="170174"/>
                </a:lnTo>
              </a:path>
            </a:pathLst>
          </a:custGeom>
          <a:ln w="9503">
            <a:solidFill>
              <a:srgbClr val="497DBA"/>
            </a:solidFill>
          </a:ln>
        </p:spPr>
        <p:txBody>
          <a:bodyPr wrap="square" lIns="0" tIns="0" rIns="0" bIns="0" rtlCol="0"/>
          <a:lstStyle/>
          <a:p>
            <a:endParaRPr/>
          </a:p>
        </p:txBody>
      </p:sp>
      <p:sp>
        <p:nvSpPr>
          <p:cNvPr id="20" name="object 20"/>
          <p:cNvSpPr/>
          <p:nvPr/>
        </p:nvSpPr>
        <p:spPr>
          <a:xfrm>
            <a:off x="5000679" y="2789880"/>
            <a:ext cx="627380" cy="1270"/>
          </a:xfrm>
          <a:custGeom>
            <a:avLst/>
            <a:gdLst/>
            <a:ahLst/>
            <a:cxnLst/>
            <a:rect l="l" t="t" r="r" b="b"/>
            <a:pathLst>
              <a:path w="627379" h="1269">
                <a:moveTo>
                  <a:pt x="627222" y="1134"/>
                </a:moveTo>
                <a:lnTo>
                  <a:pt x="0" y="0"/>
                </a:lnTo>
              </a:path>
            </a:pathLst>
          </a:custGeom>
          <a:ln w="9454">
            <a:solidFill>
              <a:srgbClr val="497DBA"/>
            </a:solidFill>
          </a:ln>
        </p:spPr>
        <p:txBody>
          <a:bodyPr wrap="square" lIns="0" tIns="0" rIns="0" bIns="0" rtlCol="0"/>
          <a:lstStyle/>
          <a:p>
            <a:endParaRPr/>
          </a:p>
        </p:txBody>
      </p:sp>
      <p:sp>
        <p:nvSpPr>
          <p:cNvPr id="21" name="object 21"/>
          <p:cNvSpPr/>
          <p:nvPr/>
        </p:nvSpPr>
        <p:spPr>
          <a:xfrm>
            <a:off x="5627901" y="2789880"/>
            <a:ext cx="627380" cy="1270"/>
          </a:xfrm>
          <a:custGeom>
            <a:avLst/>
            <a:gdLst/>
            <a:ahLst/>
            <a:cxnLst/>
            <a:rect l="l" t="t" r="r" b="b"/>
            <a:pathLst>
              <a:path w="627379" h="1269">
                <a:moveTo>
                  <a:pt x="627222" y="1134"/>
                </a:moveTo>
                <a:lnTo>
                  <a:pt x="0" y="0"/>
                </a:lnTo>
              </a:path>
            </a:pathLst>
          </a:custGeom>
          <a:ln w="9454">
            <a:solidFill>
              <a:srgbClr val="497DBA"/>
            </a:solidFill>
          </a:ln>
        </p:spPr>
        <p:txBody>
          <a:bodyPr wrap="square" lIns="0" tIns="0" rIns="0" bIns="0" rtlCol="0"/>
          <a:lstStyle/>
          <a:p>
            <a:endParaRPr/>
          </a:p>
        </p:txBody>
      </p:sp>
      <p:graphicFrame>
        <p:nvGraphicFramePr>
          <p:cNvPr id="22" name="object 22"/>
          <p:cNvGraphicFramePr>
            <a:graphicFrameLocks noGrp="1"/>
          </p:cNvGraphicFramePr>
          <p:nvPr/>
        </p:nvGraphicFramePr>
        <p:xfrm>
          <a:off x="1741050" y="3914849"/>
          <a:ext cx="2393315" cy="952627"/>
        </p:xfrm>
        <a:graphic>
          <a:graphicData uri="http://schemas.openxmlformats.org/drawingml/2006/table">
            <a:tbl>
              <a:tblPr firstRow="1" bandRow="1">
                <a:tableStyleId>{2D5ABB26-0587-4C30-8999-92F81FD0307C}</a:tableStyleId>
              </a:tblPr>
              <a:tblGrid>
                <a:gridCol w="455930">
                  <a:extLst>
                    <a:ext uri="{9D8B030D-6E8A-4147-A177-3AD203B41FA5}">
                      <a16:colId xmlns:a16="http://schemas.microsoft.com/office/drawing/2014/main" val="20000"/>
                    </a:ext>
                  </a:extLst>
                </a:gridCol>
                <a:gridCol w="455930">
                  <a:extLst>
                    <a:ext uri="{9D8B030D-6E8A-4147-A177-3AD203B41FA5}">
                      <a16:colId xmlns:a16="http://schemas.microsoft.com/office/drawing/2014/main" val="20001"/>
                    </a:ext>
                  </a:extLst>
                </a:gridCol>
                <a:gridCol w="626745">
                  <a:extLst>
                    <a:ext uri="{9D8B030D-6E8A-4147-A177-3AD203B41FA5}">
                      <a16:colId xmlns:a16="http://schemas.microsoft.com/office/drawing/2014/main" val="20002"/>
                    </a:ext>
                  </a:extLst>
                </a:gridCol>
                <a:gridCol w="427355">
                  <a:extLst>
                    <a:ext uri="{9D8B030D-6E8A-4147-A177-3AD203B41FA5}">
                      <a16:colId xmlns:a16="http://schemas.microsoft.com/office/drawing/2014/main" val="20003"/>
                    </a:ext>
                  </a:extLst>
                </a:gridCol>
                <a:gridCol w="427355">
                  <a:extLst>
                    <a:ext uri="{9D8B030D-6E8A-4147-A177-3AD203B41FA5}">
                      <a16:colId xmlns:a16="http://schemas.microsoft.com/office/drawing/2014/main" val="20004"/>
                    </a:ext>
                  </a:extLst>
                </a:gridCol>
              </a:tblGrid>
              <a:tr h="680085">
                <a:tc gridSpan="2">
                  <a:txBody>
                    <a:bodyPr/>
                    <a:lstStyle/>
                    <a:p>
                      <a:pPr marL="220345" marR="193675" indent="81915" algn="just">
                        <a:lnSpc>
                          <a:spcPct val="99300"/>
                        </a:lnSpc>
                        <a:spcBef>
                          <a:spcPts val="195"/>
                        </a:spcBef>
                      </a:pPr>
                      <a:r>
                        <a:rPr sz="1350" b="1" spc="-65" dirty="0">
                          <a:latin typeface="Trebuchet MS"/>
                          <a:cs typeface="Trebuchet MS"/>
                        </a:rPr>
                        <a:t>High  </a:t>
                      </a:r>
                      <a:r>
                        <a:rPr sz="1350" b="1" spc="-70" dirty="0">
                          <a:latin typeface="Trebuchet MS"/>
                          <a:cs typeface="Trebuchet MS"/>
                        </a:rPr>
                        <a:t>antral  </a:t>
                      </a:r>
                      <a:r>
                        <a:rPr sz="1350" b="1" spc="-40" dirty="0">
                          <a:latin typeface="Trebuchet MS"/>
                          <a:cs typeface="Trebuchet MS"/>
                        </a:rPr>
                        <a:t>g</a:t>
                      </a:r>
                      <a:r>
                        <a:rPr sz="1350" b="1" spc="5" dirty="0">
                          <a:latin typeface="Trebuchet MS"/>
                          <a:cs typeface="Trebuchet MS"/>
                        </a:rPr>
                        <a:t>a</a:t>
                      </a:r>
                      <a:r>
                        <a:rPr sz="1350" b="1" spc="-10" dirty="0">
                          <a:latin typeface="Trebuchet MS"/>
                          <a:cs typeface="Trebuchet MS"/>
                        </a:rPr>
                        <a:t>st</a:t>
                      </a:r>
                      <a:r>
                        <a:rPr sz="1350" b="1" spc="15" dirty="0">
                          <a:latin typeface="Trebuchet MS"/>
                          <a:cs typeface="Trebuchet MS"/>
                        </a:rPr>
                        <a:t>r</a:t>
                      </a:r>
                      <a:r>
                        <a:rPr sz="1350" b="1" spc="-15" dirty="0">
                          <a:latin typeface="Trebuchet MS"/>
                          <a:cs typeface="Trebuchet MS"/>
                        </a:rPr>
                        <a:t>i</a:t>
                      </a:r>
                      <a:r>
                        <a:rPr sz="1350" b="1" dirty="0">
                          <a:latin typeface="Trebuchet MS"/>
                          <a:cs typeface="Trebuchet MS"/>
                        </a:rPr>
                        <a:t>n</a:t>
                      </a:r>
                      <a:endParaRPr sz="1350">
                        <a:latin typeface="Trebuchet MS"/>
                        <a:cs typeface="Trebuchet MS"/>
                      </a:endParaRPr>
                    </a:p>
                  </a:txBody>
                  <a:tcPr marL="0" marR="0" marT="24765" marB="0">
                    <a:lnL w="19050">
                      <a:solidFill>
                        <a:srgbClr val="F79546"/>
                      </a:solidFill>
                      <a:prstDash val="solid"/>
                    </a:lnL>
                    <a:lnR w="19050">
                      <a:solidFill>
                        <a:srgbClr val="F79546"/>
                      </a:solidFill>
                      <a:prstDash val="solid"/>
                    </a:lnR>
                    <a:lnT w="19050">
                      <a:solidFill>
                        <a:srgbClr val="F79546"/>
                      </a:solidFill>
                      <a:prstDash val="solid"/>
                    </a:lnT>
                    <a:lnB w="19050">
                      <a:solidFill>
                        <a:srgbClr val="F79546"/>
                      </a:solidFill>
                      <a:prstDash val="solid"/>
                    </a:lnB>
                  </a:tcPr>
                </a:tc>
                <a:tc hMerge="1">
                  <a:txBody>
                    <a:bodyPr/>
                    <a:lstStyle/>
                    <a:p>
                      <a:endParaRPr/>
                    </a:p>
                  </a:txBody>
                  <a:tcPr marL="0" marR="0" marT="0" marB="0"/>
                </a:tc>
                <a:tc>
                  <a:txBody>
                    <a:bodyPr/>
                    <a:lstStyle/>
                    <a:p>
                      <a:pPr>
                        <a:lnSpc>
                          <a:spcPct val="100000"/>
                        </a:lnSpc>
                      </a:pPr>
                      <a:endParaRPr sz="1900">
                        <a:latin typeface="Times New Roman"/>
                        <a:cs typeface="Times New Roman"/>
                      </a:endParaRPr>
                    </a:p>
                  </a:txBody>
                  <a:tcPr marL="0" marR="0" marT="0" marB="0">
                    <a:lnL w="19050">
                      <a:solidFill>
                        <a:srgbClr val="F79546"/>
                      </a:solidFill>
                      <a:prstDash val="solid"/>
                    </a:lnL>
                    <a:lnR w="19050">
                      <a:solidFill>
                        <a:srgbClr val="F79546"/>
                      </a:solidFill>
                      <a:prstDash val="solid"/>
                    </a:lnR>
                  </a:tcPr>
                </a:tc>
                <a:tc gridSpan="2">
                  <a:txBody>
                    <a:bodyPr/>
                    <a:lstStyle/>
                    <a:p>
                      <a:pPr marL="167640">
                        <a:lnSpc>
                          <a:spcPts val="1614"/>
                        </a:lnSpc>
                        <a:spcBef>
                          <a:spcPts val="990"/>
                        </a:spcBef>
                      </a:pPr>
                      <a:r>
                        <a:rPr sz="1350" b="1" spc="-50" dirty="0">
                          <a:latin typeface="Trebuchet MS"/>
                          <a:cs typeface="Trebuchet MS"/>
                        </a:rPr>
                        <a:t>Normal</a:t>
                      </a:r>
                      <a:endParaRPr sz="1350">
                        <a:latin typeface="Trebuchet MS"/>
                        <a:cs typeface="Trebuchet MS"/>
                      </a:endParaRPr>
                    </a:p>
                    <a:p>
                      <a:pPr marL="199390">
                        <a:lnSpc>
                          <a:spcPts val="1614"/>
                        </a:lnSpc>
                      </a:pPr>
                      <a:r>
                        <a:rPr sz="1350" b="1" spc="-75" dirty="0">
                          <a:latin typeface="Trebuchet MS"/>
                          <a:cs typeface="Trebuchet MS"/>
                        </a:rPr>
                        <a:t>corpus</a:t>
                      </a:r>
                      <a:endParaRPr sz="1350">
                        <a:latin typeface="Trebuchet MS"/>
                        <a:cs typeface="Trebuchet MS"/>
                      </a:endParaRPr>
                    </a:p>
                  </a:txBody>
                  <a:tcPr marL="0" marR="0" marT="125730" marB="0">
                    <a:lnL w="19050">
                      <a:solidFill>
                        <a:srgbClr val="F79546"/>
                      </a:solidFill>
                      <a:prstDash val="solid"/>
                    </a:lnL>
                    <a:lnR w="19050">
                      <a:solidFill>
                        <a:srgbClr val="F79546"/>
                      </a:solidFill>
                      <a:prstDash val="solid"/>
                    </a:lnR>
                    <a:lnT w="19050">
                      <a:solidFill>
                        <a:srgbClr val="F79546"/>
                      </a:solidFill>
                      <a:prstDash val="solid"/>
                    </a:lnT>
                    <a:lnB w="19050">
                      <a:solidFill>
                        <a:srgbClr val="F79546"/>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113030">
                <a:tc>
                  <a:txBody>
                    <a:bodyPr/>
                    <a:lstStyle/>
                    <a:p>
                      <a:pPr>
                        <a:lnSpc>
                          <a:spcPct val="100000"/>
                        </a:lnSpc>
                      </a:pPr>
                      <a:endParaRPr sz="600">
                        <a:latin typeface="Times New Roman"/>
                        <a:cs typeface="Times New Roman"/>
                      </a:endParaRPr>
                    </a:p>
                  </a:txBody>
                  <a:tcPr marL="0" marR="0" marT="0" marB="0">
                    <a:lnR w="9525">
                      <a:solidFill>
                        <a:srgbClr val="497DBA"/>
                      </a:solidFill>
                      <a:prstDash val="solid"/>
                    </a:lnR>
                    <a:lnT w="19050">
                      <a:solidFill>
                        <a:srgbClr val="F79546"/>
                      </a:solidFill>
                      <a:prstDash val="solid"/>
                    </a:lnT>
                  </a:tcPr>
                </a:tc>
                <a:tc gridSpan="3">
                  <a:txBody>
                    <a:bodyPr/>
                    <a:lstStyle/>
                    <a:p>
                      <a:pPr>
                        <a:lnSpc>
                          <a:spcPct val="100000"/>
                        </a:lnSpc>
                      </a:pPr>
                      <a:endParaRPr sz="600">
                        <a:latin typeface="Times New Roman"/>
                        <a:cs typeface="Times New Roman"/>
                      </a:endParaRPr>
                    </a:p>
                  </a:txBody>
                  <a:tcPr marL="0" marR="0" marT="0" marB="0">
                    <a:lnL w="9525">
                      <a:solidFill>
                        <a:srgbClr val="497DBA"/>
                      </a:solidFill>
                      <a:prstDash val="solid"/>
                    </a:lnL>
                    <a:lnR w="9525">
                      <a:solidFill>
                        <a:srgbClr val="497DBA"/>
                      </a:solidFill>
                      <a:prstDash val="solid"/>
                    </a:lnR>
                    <a:lnT w="19050">
                      <a:solidFill>
                        <a:srgbClr val="F79546"/>
                      </a:solidFill>
                      <a:prstDash val="solid"/>
                    </a:lnT>
                    <a:lnB w="9525">
                      <a:solidFill>
                        <a:srgbClr val="497DBA"/>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9525">
                      <a:solidFill>
                        <a:srgbClr val="497DBA"/>
                      </a:solidFill>
                      <a:prstDash val="solid"/>
                    </a:lnL>
                    <a:lnT w="19050">
                      <a:solidFill>
                        <a:srgbClr val="F79546"/>
                      </a:solidFill>
                      <a:prstDash val="solid"/>
                    </a:lnT>
                  </a:tcPr>
                </a:tc>
                <a:extLst>
                  <a:ext uri="{0D108BD9-81ED-4DB2-BD59-A6C34878D82A}">
                    <a16:rowId xmlns:a16="http://schemas.microsoft.com/office/drawing/2014/main" val="10001"/>
                  </a:ext>
                </a:extLst>
              </a:tr>
            </a:tbl>
          </a:graphicData>
        </a:graphic>
      </p:graphicFrame>
      <p:sp>
        <p:nvSpPr>
          <p:cNvPr id="23" name="object 23"/>
          <p:cNvSpPr/>
          <p:nvPr/>
        </p:nvSpPr>
        <p:spPr>
          <a:xfrm>
            <a:off x="6216731" y="2790447"/>
            <a:ext cx="77357" cy="169607"/>
          </a:xfrm>
          <a:prstGeom prst="rect">
            <a:avLst/>
          </a:prstGeom>
          <a:blipFill>
            <a:blip r:embed="rId3" cstate="print"/>
            <a:stretch>
              <a:fillRect/>
            </a:stretch>
          </a:blipFill>
        </p:spPr>
        <p:txBody>
          <a:bodyPr wrap="square" lIns="0" tIns="0" rIns="0" bIns="0" rtlCol="0"/>
          <a:lstStyle/>
          <a:p>
            <a:endParaRPr/>
          </a:p>
        </p:txBody>
      </p:sp>
      <p:sp>
        <p:nvSpPr>
          <p:cNvPr id="24" name="object 24"/>
          <p:cNvSpPr/>
          <p:nvPr/>
        </p:nvSpPr>
        <p:spPr>
          <a:xfrm>
            <a:off x="4962285" y="2790447"/>
            <a:ext cx="77357" cy="169607"/>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3536208" y="2789880"/>
            <a:ext cx="77357" cy="170741"/>
          </a:xfrm>
          <a:prstGeom prst="rect">
            <a:avLst/>
          </a:prstGeom>
          <a:blipFill>
            <a:blip r:embed="rId5" cstate="print"/>
            <a:stretch>
              <a:fillRect/>
            </a:stretch>
          </a:blipFill>
        </p:spPr>
        <p:txBody>
          <a:bodyPr wrap="square" lIns="0" tIns="0" rIns="0" bIns="0" rtlCol="0"/>
          <a:lstStyle/>
          <a:p>
            <a:endParaRPr/>
          </a:p>
        </p:txBody>
      </p:sp>
      <p:sp>
        <p:nvSpPr>
          <p:cNvPr id="26" name="object 26"/>
          <p:cNvSpPr/>
          <p:nvPr/>
        </p:nvSpPr>
        <p:spPr>
          <a:xfrm>
            <a:off x="2196498" y="2785153"/>
            <a:ext cx="694690" cy="175260"/>
          </a:xfrm>
          <a:custGeom>
            <a:avLst/>
            <a:gdLst/>
            <a:ahLst/>
            <a:cxnLst/>
            <a:rect l="l" t="t" r="r" b="b"/>
            <a:pathLst>
              <a:path w="694689" h="175260">
                <a:moveTo>
                  <a:pt x="5302" y="103428"/>
                </a:moveTo>
                <a:lnTo>
                  <a:pt x="779" y="106075"/>
                </a:lnTo>
                <a:lnTo>
                  <a:pt x="0" y="108911"/>
                </a:lnTo>
                <a:lnTo>
                  <a:pt x="38697" y="174901"/>
                </a:lnTo>
                <a:lnTo>
                  <a:pt x="44241" y="165447"/>
                </a:lnTo>
                <a:lnTo>
                  <a:pt x="33946" y="165447"/>
                </a:lnTo>
                <a:lnTo>
                  <a:pt x="33946" y="148073"/>
                </a:lnTo>
                <a:lnTo>
                  <a:pt x="8210" y="104184"/>
                </a:lnTo>
                <a:lnTo>
                  <a:pt x="5302" y="103428"/>
                </a:lnTo>
                <a:close/>
              </a:path>
              <a:path w="694689" h="175260">
                <a:moveTo>
                  <a:pt x="33946" y="148073"/>
                </a:moveTo>
                <a:lnTo>
                  <a:pt x="33946" y="165447"/>
                </a:lnTo>
                <a:lnTo>
                  <a:pt x="43449" y="165447"/>
                </a:lnTo>
                <a:lnTo>
                  <a:pt x="43449" y="163178"/>
                </a:lnTo>
                <a:lnTo>
                  <a:pt x="34592" y="163178"/>
                </a:lnTo>
                <a:lnTo>
                  <a:pt x="38697" y="156177"/>
                </a:lnTo>
                <a:lnTo>
                  <a:pt x="33946" y="148073"/>
                </a:lnTo>
                <a:close/>
              </a:path>
              <a:path w="694689" h="175260">
                <a:moveTo>
                  <a:pt x="72092" y="103428"/>
                </a:moveTo>
                <a:lnTo>
                  <a:pt x="69184" y="104184"/>
                </a:lnTo>
                <a:lnTo>
                  <a:pt x="43449" y="148073"/>
                </a:lnTo>
                <a:lnTo>
                  <a:pt x="43449" y="165447"/>
                </a:lnTo>
                <a:lnTo>
                  <a:pt x="44241" y="165447"/>
                </a:lnTo>
                <a:lnTo>
                  <a:pt x="76065" y="111180"/>
                </a:lnTo>
                <a:lnTo>
                  <a:pt x="77376" y="108911"/>
                </a:lnTo>
                <a:lnTo>
                  <a:pt x="76616" y="106075"/>
                </a:lnTo>
                <a:lnTo>
                  <a:pt x="72092" y="103428"/>
                </a:lnTo>
                <a:close/>
              </a:path>
              <a:path w="694689" h="175260">
                <a:moveTo>
                  <a:pt x="38697" y="156177"/>
                </a:moveTo>
                <a:lnTo>
                  <a:pt x="34592" y="163178"/>
                </a:lnTo>
                <a:lnTo>
                  <a:pt x="42803" y="163178"/>
                </a:lnTo>
                <a:lnTo>
                  <a:pt x="38697" y="156177"/>
                </a:lnTo>
                <a:close/>
              </a:path>
              <a:path w="694689" h="175260">
                <a:moveTo>
                  <a:pt x="43449" y="148073"/>
                </a:moveTo>
                <a:lnTo>
                  <a:pt x="38697" y="156177"/>
                </a:lnTo>
                <a:lnTo>
                  <a:pt x="42803" y="163178"/>
                </a:lnTo>
                <a:lnTo>
                  <a:pt x="43449" y="163178"/>
                </a:lnTo>
                <a:lnTo>
                  <a:pt x="43449" y="148073"/>
                </a:lnTo>
                <a:close/>
              </a:path>
              <a:path w="694689" h="175260">
                <a:moveTo>
                  <a:pt x="694430" y="0"/>
                </a:moveTo>
                <a:lnTo>
                  <a:pt x="36074" y="0"/>
                </a:lnTo>
                <a:lnTo>
                  <a:pt x="33946" y="2079"/>
                </a:lnTo>
                <a:lnTo>
                  <a:pt x="33946" y="148073"/>
                </a:lnTo>
                <a:lnTo>
                  <a:pt x="38697" y="156177"/>
                </a:lnTo>
                <a:lnTo>
                  <a:pt x="43449" y="148073"/>
                </a:lnTo>
                <a:lnTo>
                  <a:pt x="43449" y="9454"/>
                </a:lnTo>
                <a:lnTo>
                  <a:pt x="38697" y="9454"/>
                </a:lnTo>
                <a:lnTo>
                  <a:pt x="43449" y="4727"/>
                </a:lnTo>
                <a:lnTo>
                  <a:pt x="694430" y="4727"/>
                </a:lnTo>
                <a:lnTo>
                  <a:pt x="694430" y="0"/>
                </a:lnTo>
                <a:close/>
              </a:path>
              <a:path w="694689" h="175260">
                <a:moveTo>
                  <a:pt x="43449" y="4727"/>
                </a:moveTo>
                <a:lnTo>
                  <a:pt x="38697" y="9454"/>
                </a:lnTo>
                <a:lnTo>
                  <a:pt x="43449" y="9454"/>
                </a:lnTo>
                <a:lnTo>
                  <a:pt x="43449" y="4727"/>
                </a:lnTo>
                <a:close/>
              </a:path>
              <a:path w="694689" h="175260">
                <a:moveTo>
                  <a:pt x="694430" y="4727"/>
                </a:moveTo>
                <a:lnTo>
                  <a:pt x="43449" y="4727"/>
                </a:lnTo>
                <a:lnTo>
                  <a:pt x="43449" y="9454"/>
                </a:lnTo>
                <a:lnTo>
                  <a:pt x="694430" y="9454"/>
                </a:lnTo>
                <a:lnTo>
                  <a:pt x="694430" y="4727"/>
                </a:lnTo>
                <a:close/>
              </a:path>
            </a:pathLst>
          </a:custGeom>
          <a:solidFill>
            <a:srgbClr val="497DBA"/>
          </a:solidFill>
        </p:spPr>
        <p:txBody>
          <a:bodyPr wrap="square" lIns="0" tIns="0" rIns="0" bIns="0" rtlCol="0"/>
          <a:lstStyle/>
          <a:p>
            <a:endParaRPr/>
          </a:p>
        </p:txBody>
      </p:sp>
      <p:sp>
        <p:nvSpPr>
          <p:cNvPr id="27" name="object 27"/>
          <p:cNvSpPr/>
          <p:nvPr/>
        </p:nvSpPr>
        <p:spPr>
          <a:xfrm>
            <a:off x="2174793" y="3640187"/>
            <a:ext cx="77470" cy="284480"/>
          </a:xfrm>
          <a:custGeom>
            <a:avLst/>
            <a:gdLst/>
            <a:ahLst/>
            <a:cxnLst/>
            <a:rect l="l" t="t" r="r" b="b"/>
            <a:pathLst>
              <a:path w="77469" h="284479">
                <a:moveTo>
                  <a:pt x="5816" y="209693"/>
                </a:moveTo>
                <a:lnTo>
                  <a:pt x="1045" y="211962"/>
                </a:lnTo>
                <a:lnTo>
                  <a:pt x="0" y="214609"/>
                </a:lnTo>
                <a:lnTo>
                  <a:pt x="1083" y="217067"/>
                </a:lnTo>
                <a:lnTo>
                  <a:pt x="31893" y="284191"/>
                </a:lnTo>
                <a:lnTo>
                  <a:pt x="38369" y="275304"/>
                </a:lnTo>
                <a:lnTo>
                  <a:pt x="37557" y="275304"/>
                </a:lnTo>
                <a:lnTo>
                  <a:pt x="28091" y="274359"/>
                </a:lnTo>
                <a:lnTo>
                  <a:pt x="29845" y="256915"/>
                </a:lnTo>
                <a:lnTo>
                  <a:pt x="9731" y="213096"/>
                </a:lnTo>
                <a:lnTo>
                  <a:pt x="8629" y="210827"/>
                </a:lnTo>
                <a:lnTo>
                  <a:pt x="5816" y="209693"/>
                </a:lnTo>
                <a:close/>
              </a:path>
              <a:path w="77469" h="284479">
                <a:moveTo>
                  <a:pt x="29845" y="256915"/>
                </a:moveTo>
                <a:lnTo>
                  <a:pt x="28091" y="274359"/>
                </a:lnTo>
                <a:lnTo>
                  <a:pt x="37557" y="275304"/>
                </a:lnTo>
                <a:lnTo>
                  <a:pt x="37804" y="272846"/>
                </a:lnTo>
                <a:lnTo>
                  <a:pt x="37158" y="272846"/>
                </a:lnTo>
                <a:lnTo>
                  <a:pt x="28985" y="272090"/>
                </a:lnTo>
                <a:lnTo>
                  <a:pt x="33789" y="265507"/>
                </a:lnTo>
                <a:lnTo>
                  <a:pt x="29845" y="256915"/>
                </a:lnTo>
                <a:close/>
              </a:path>
              <a:path w="77469" h="284479">
                <a:moveTo>
                  <a:pt x="72263" y="216311"/>
                </a:moveTo>
                <a:lnTo>
                  <a:pt x="69298" y="216878"/>
                </a:lnTo>
                <a:lnTo>
                  <a:pt x="67759" y="218958"/>
                </a:lnTo>
                <a:lnTo>
                  <a:pt x="39301" y="257954"/>
                </a:lnTo>
                <a:lnTo>
                  <a:pt x="37557" y="275304"/>
                </a:lnTo>
                <a:lnTo>
                  <a:pt x="38369" y="275304"/>
                </a:lnTo>
                <a:lnTo>
                  <a:pt x="75437" y="224441"/>
                </a:lnTo>
                <a:lnTo>
                  <a:pt x="76977" y="222361"/>
                </a:lnTo>
                <a:lnTo>
                  <a:pt x="76521" y="219336"/>
                </a:lnTo>
                <a:lnTo>
                  <a:pt x="72263" y="216311"/>
                </a:lnTo>
                <a:close/>
              </a:path>
              <a:path w="77469" h="284479">
                <a:moveTo>
                  <a:pt x="33789" y="265507"/>
                </a:moveTo>
                <a:lnTo>
                  <a:pt x="28985" y="272090"/>
                </a:lnTo>
                <a:lnTo>
                  <a:pt x="37158" y="272846"/>
                </a:lnTo>
                <a:lnTo>
                  <a:pt x="33789" y="265507"/>
                </a:lnTo>
                <a:close/>
              </a:path>
              <a:path w="77469" h="284479">
                <a:moveTo>
                  <a:pt x="39301" y="257954"/>
                </a:moveTo>
                <a:lnTo>
                  <a:pt x="33789" y="265507"/>
                </a:lnTo>
                <a:lnTo>
                  <a:pt x="37158" y="272846"/>
                </a:lnTo>
                <a:lnTo>
                  <a:pt x="37804" y="272846"/>
                </a:lnTo>
                <a:lnTo>
                  <a:pt x="39301" y="257954"/>
                </a:lnTo>
                <a:close/>
              </a:path>
              <a:path w="77469" h="284479">
                <a:moveTo>
                  <a:pt x="55670" y="0"/>
                </a:moveTo>
                <a:lnTo>
                  <a:pt x="29845" y="256915"/>
                </a:lnTo>
                <a:lnTo>
                  <a:pt x="33789" y="265507"/>
                </a:lnTo>
                <a:lnTo>
                  <a:pt x="39301" y="257954"/>
                </a:lnTo>
                <a:lnTo>
                  <a:pt x="65136" y="945"/>
                </a:lnTo>
                <a:lnTo>
                  <a:pt x="55670" y="0"/>
                </a:lnTo>
                <a:close/>
              </a:path>
            </a:pathLst>
          </a:custGeom>
          <a:solidFill>
            <a:srgbClr val="497DBA"/>
          </a:solidFill>
        </p:spPr>
        <p:txBody>
          <a:bodyPr wrap="square" lIns="0" tIns="0" rIns="0" bIns="0" rtlCol="0"/>
          <a:lstStyle/>
          <a:p>
            <a:endParaRPr/>
          </a:p>
        </p:txBody>
      </p:sp>
      <p:sp>
        <p:nvSpPr>
          <p:cNvPr id="28" name="object 28"/>
          <p:cNvSpPr/>
          <p:nvPr/>
        </p:nvSpPr>
        <p:spPr>
          <a:xfrm>
            <a:off x="3655951" y="3639808"/>
            <a:ext cx="86995" cy="285115"/>
          </a:xfrm>
          <a:custGeom>
            <a:avLst/>
            <a:gdLst/>
            <a:ahLst/>
            <a:cxnLst/>
            <a:rect l="l" t="t" r="r" b="b"/>
            <a:pathLst>
              <a:path w="86995" h="285114">
                <a:moveTo>
                  <a:pt x="15015" y="220848"/>
                </a:moveTo>
                <a:lnTo>
                  <a:pt x="11023" y="224441"/>
                </a:lnTo>
                <a:lnTo>
                  <a:pt x="10833" y="227466"/>
                </a:lnTo>
                <a:lnTo>
                  <a:pt x="12544" y="229357"/>
                </a:lnTo>
                <a:lnTo>
                  <a:pt x="61771" y="284569"/>
                </a:lnTo>
                <a:lnTo>
                  <a:pt x="64650" y="276250"/>
                </a:lnTo>
                <a:lnTo>
                  <a:pt x="55309" y="276250"/>
                </a:lnTo>
                <a:lnTo>
                  <a:pt x="51878" y="259229"/>
                </a:lnTo>
                <a:lnTo>
                  <a:pt x="19767" y="223117"/>
                </a:lnTo>
                <a:lnTo>
                  <a:pt x="17866" y="221038"/>
                </a:lnTo>
                <a:lnTo>
                  <a:pt x="15015" y="220848"/>
                </a:lnTo>
                <a:close/>
              </a:path>
              <a:path w="86995" h="285114">
                <a:moveTo>
                  <a:pt x="51878" y="259229"/>
                </a:moveTo>
                <a:lnTo>
                  <a:pt x="55309" y="276250"/>
                </a:lnTo>
                <a:lnTo>
                  <a:pt x="64622" y="274359"/>
                </a:lnTo>
                <a:lnTo>
                  <a:pt x="64509" y="273792"/>
                </a:lnTo>
                <a:lnTo>
                  <a:pt x="55499" y="273792"/>
                </a:lnTo>
                <a:lnTo>
                  <a:pt x="58097" y="266223"/>
                </a:lnTo>
                <a:lnTo>
                  <a:pt x="51878" y="259229"/>
                </a:lnTo>
                <a:close/>
              </a:path>
              <a:path w="86995" h="285114">
                <a:moveTo>
                  <a:pt x="80398" y="207991"/>
                </a:moveTo>
                <a:lnTo>
                  <a:pt x="77737" y="209314"/>
                </a:lnTo>
                <a:lnTo>
                  <a:pt x="76787" y="211773"/>
                </a:lnTo>
                <a:lnTo>
                  <a:pt x="61182" y="257235"/>
                </a:lnTo>
                <a:lnTo>
                  <a:pt x="64622" y="274359"/>
                </a:lnTo>
                <a:lnTo>
                  <a:pt x="55309" y="276250"/>
                </a:lnTo>
                <a:lnTo>
                  <a:pt x="64650" y="276250"/>
                </a:lnTo>
                <a:lnTo>
                  <a:pt x="85910" y="214798"/>
                </a:lnTo>
                <a:lnTo>
                  <a:pt x="86670" y="212340"/>
                </a:lnTo>
                <a:lnTo>
                  <a:pt x="85340" y="209693"/>
                </a:lnTo>
                <a:lnTo>
                  <a:pt x="82869" y="208747"/>
                </a:lnTo>
                <a:lnTo>
                  <a:pt x="80398" y="207991"/>
                </a:lnTo>
                <a:close/>
              </a:path>
              <a:path w="86995" h="285114">
                <a:moveTo>
                  <a:pt x="58097" y="266223"/>
                </a:moveTo>
                <a:lnTo>
                  <a:pt x="55499" y="273792"/>
                </a:lnTo>
                <a:lnTo>
                  <a:pt x="63482" y="272279"/>
                </a:lnTo>
                <a:lnTo>
                  <a:pt x="58097" y="266223"/>
                </a:lnTo>
                <a:close/>
              </a:path>
              <a:path w="86995" h="285114">
                <a:moveTo>
                  <a:pt x="61182" y="257235"/>
                </a:moveTo>
                <a:lnTo>
                  <a:pt x="58097" y="266223"/>
                </a:lnTo>
                <a:lnTo>
                  <a:pt x="63482" y="272279"/>
                </a:lnTo>
                <a:lnTo>
                  <a:pt x="55499" y="273792"/>
                </a:lnTo>
                <a:lnTo>
                  <a:pt x="64509" y="273792"/>
                </a:lnTo>
                <a:lnTo>
                  <a:pt x="61182" y="257235"/>
                </a:lnTo>
                <a:close/>
              </a:path>
              <a:path w="86995" h="285114">
                <a:moveTo>
                  <a:pt x="9503" y="0"/>
                </a:moveTo>
                <a:lnTo>
                  <a:pt x="0" y="1890"/>
                </a:lnTo>
                <a:lnTo>
                  <a:pt x="51878" y="259229"/>
                </a:lnTo>
                <a:lnTo>
                  <a:pt x="58097" y="266223"/>
                </a:lnTo>
                <a:lnTo>
                  <a:pt x="61182" y="257235"/>
                </a:lnTo>
                <a:lnTo>
                  <a:pt x="9503" y="0"/>
                </a:lnTo>
                <a:close/>
              </a:path>
            </a:pathLst>
          </a:custGeom>
          <a:solidFill>
            <a:srgbClr val="497DBA"/>
          </a:solidFill>
        </p:spPr>
        <p:txBody>
          <a:bodyPr wrap="square" lIns="0" tIns="0" rIns="0" bIns="0" rtlCol="0"/>
          <a:lstStyle/>
          <a:p>
            <a:endParaRPr/>
          </a:p>
        </p:txBody>
      </p:sp>
      <p:sp>
        <p:nvSpPr>
          <p:cNvPr id="29" name="object 29"/>
          <p:cNvSpPr/>
          <p:nvPr/>
        </p:nvSpPr>
        <p:spPr>
          <a:xfrm>
            <a:off x="4940237" y="3640187"/>
            <a:ext cx="77470" cy="284480"/>
          </a:xfrm>
          <a:custGeom>
            <a:avLst/>
            <a:gdLst/>
            <a:ahLst/>
            <a:cxnLst/>
            <a:rect l="l" t="t" r="r" b="b"/>
            <a:pathLst>
              <a:path w="77470" h="284479">
                <a:moveTo>
                  <a:pt x="5892" y="209693"/>
                </a:moveTo>
                <a:lnTo>
                  <a:pt x="3421" y="210827"/>
                </a:lnTo>
                <a:lnTo>
                  <a:pt x="1140" y="211962"/>
                </a:lnTo>
                <a:lnTo>
                  <a:pt x="0" y="214609"/>
                </a:lnTo>
                <a:lnTo>
                  <a:pt x="31931" y="284191"/>
                </a:lnTo>
                <a:lnTo>
                  <a:pt x="38405" y="275304"/>
                </a:lnTo>
                <a:lnTo>
                  <a:pt x="37633" y="275304"/>
                </a:lnTo>
                <a:lnTo>
                  <a:pt x="28129" y="274359"/>
                </a:lnTo>
                <a:lnTo>
                  <a:pt x="29886" y="256875"/>
                </a:lnTo>
                <a:lnTo>
                  <a:pt x="9693" y="213096"/>
                </a:lnTo>
                <a:lnTo>
                  <a:pt x="8743" y="210827"/>
                </a:lnTo>
                <a:lnTo>
                  <a:pt x="5892" y="209693"/>
                </a:lnTo>
                <a:close/>
              </a:path>
              <a:path w="77470" h="284479">
                <a:moveTo>
                  <a:pt x="29886" y="256875"/>
                </a:moveTo>
                <a:lnTo>
                  <a:pt x="28129" y="274359"/>
                </a:lnTo>
                <a:lnTo>
                  <a:pt x="37633" y="275304"/>
                </a:lnTo>
                <a:lnTo>
                  <a:pt x="37880" y="272846"/>
                </a:lnTo>
                <a:lnTo>
                  <a:pt x="37253" y="272846"/>
                </a:lnTo>
                <a:lnTo>
                  <a:pt x="29080" y="272090"/>
                </a:lnTo>
                <a:lnTo>
                  <a:pt x="33874" y="265521"/>
                </a:lnTo>
                <a:lnTo>
                  <a:pt x="29886" y="256875"/>
                </a:lnTo>
                <a:close/>
              </a:path>
              <a:path w="77470" h="284479">
                <a:moveTo>
                  <a:pt x="72225" y="216311"/>
                </a:moveTo>
                <a:lnTo>
                  <a:pt x="69374" y="216878"/>
                </a:lnTo>
                <a:lnTo>
                  <a:pt x="39372" y="257987"/>
                </a:lnTo>
                <a:lnTo>
                  <a:pt x="37633" y="275304"/>
                </a:lnTo>
                <a:lnTo>
                  <a:pt x="38405" y="275304"/>
                </a:lnTo>
                <a:lnTo>
                  <a:pt x="76977" y="222361"/>
                </a:lnTo>
                <a:lnTo>
                  <a:pt x="76597" y="219336"/>
                </a:lnTo>
                <a:lnTo>
                  <a:pt x="74506" y="217823"/>
                </a:lnTo>
                <a:lnTo>
                  <a:pt x="72225" y="216311"/>
                </a:lnTo>
                <a:close/>
              </a:path>
              <a:path w="77470" h="284479">
                <a:moveTo>
                  <a:pt x="33874" y="265521"/>
                </a:moveTo>
                <a:lnTo>
                  <a:pt x="29080" y="272090"/>
                </a:lnTo>
                <a:lnTo>
                  <a:pt x="37253" y="272846"/>
                </a:lnTo>
                <a:lnTo>
                  <a:pt x="33874" y="265521"/>
                </a:lnTo>
                <a:close/>
              </a:path>
              <a:path w="77470" h="284479">
                <a:moveTo>
                  <a:pt x="39372" y="257987"/>
                </a:moveTo>
                <a:lnTo>
                  <a:pt x="33874" y="265521"/>
                </a:lnTo>
                <a:lnTo>
                  <a:pt x="37253" y="272846"/>
                </a:lnTo>
                <a:lnTo>
                  <a:pt x="37880" y="272846"/>
                </a:lnTo>
                <a:lnTo>
                  <a:pt x="39372" y="257987"/>
                </a:lnTo>
                <a:close/>
              </a:path>
              <a:path w="77470" h="284479">
                <a:moveTo>
                  <a:pt x="55689" y="0"/>
                </a:moveTo>
                <a:lnTo>
                  <a:pt x="29886" y="256875"/>
                </a:lnTo>
                <a:lnTo>
                  <a:pt x="33874" y="265521"/>
                </a:lnTo>
                <a:lnTo>
                  <a:pt x="39372" y="257987"/>
                </a:lnTo>
                <a:lnTo>
                  <a:pt x="65193" y="945"/>
                </a:lnTo>
                <a:lnTo>
                  <a:pt x="55689" y="0"/>
                </a:lnTo>
                <a:close/>
              </a:path>
            </a:pathLst>
          </a:custGeom>
          <a:solidFill>
            <a:srgbClr val="497DBA"/>
          </a:solidFill>
        </p:spPr>
        <p:txBody>
          <a:bodyPr wrap="square" lIns="0" tIns="0" rIns="0" bIns="0" rtlCol="0"/>
          <a:lstStyle/>
          <a:p>
            <a:endParaRPr/>
          </a:p>
        </p:txBody>
      </p:sp>
      <p:sp>
        <p:nvSpPr>
          <p:cNvPr id="30" name="object 30"/>
          <p:cNvSpPr/>
          <p:nvPr/>
        </p:nvSpPr>
        <p:spPr>
          <a:xfrm>
            <a:off x="6250563" y="3639430"/>
            <a:ext cx="108585" cy="285115"/>
          </a:xfrm>
          <a:custGeom>
            <a:avLst/>
            <a:gdLst/>
            <a:ahLst/>
            <a:cxnLst/>
            <a:rect l="l" t="t" r="r" b="b"/>
            <a:pathLst>
              <a:path w="108585" h="285114">
                <a:moveTo>
                  <a:pt x="40484" y="225954"/>
                </a:moveTo>
                <a:lnTo>
                  <a:pt x="37443" y="225954"/>
                </a:lnTo>
                <a:lnTo>
                  <a:pt x="35732" y="227845"/>
                </a:lnTo>
                <a:lnTo>
                  <a:pt x="33832" y="229735"/>
                </a:lnTo>
                <a:lnTo>
                  <a:pt x="34022" y="232761"/>
                </a:lnTo>
                <a:lnTo>
                  <a:pt x="35922" y="234652"/>
                </a:lnTo>
                <a:lnTo>
                  <a:pt x="90092" y="284948"/>
                </a:lnTo>
                <a:lnTo>
                  <a:pt x="91917" y="277384"/>
                </a:lnTo>
                <a:lnTo>
                  <a:pt x="82869" y="277384"/>
                </a:lnTo>
                <a:lnTo>
                  <a:pt x="77779" y="260510"/>
                </a:lnTo>
                <a:lnTo>
                  <a:pt x="42385" y="227655"/>
                </a:lnTo>
                <a:lnTo>
                  <a:pt x="40484" y="225954"/>
                </a:lnTo>
                <a:close/>
              </a:path>
              <a:path w="108585" h="285114">
                <a:moveTo>
                  <a:pt x="77779" y="260510"/>
                </a:moveTo>
                <a:lnTo>
                  <a:pt x="82869" y="277384"/>
                </a:lnTo>
                <a:lnTo>
                  <a:pt x="91384" y="274737"/>
                </a:lnTo>
                <a:lnTo>
                  <a:pt x="82679" y="274737"/>
                </a:lnTo>
                <a:lnTo>
                  <a:pt x="84608" y="266849"/>
                </a:lnTo>
                <a:lnTo>
                  <a:pt x="77779" y="260510"/>
                </a:lnTo>
                <a:close/>
              </a:path>
              <a:path w="108585" h="285114">
                <a:moveTo>
                  <a:pt x="101496" y="206856"/>
                </a:moveTo>
                <a:lnTo>
                  <a:pt x="98835" y="208369"/>
                </a:lnTo>
                <a:lnTo>
                  <a:pt x="98264" y="211016"/>
                </a:lnTo>
                <a:lnTo>
                  <a:pt x="86873" y="257589"/>
                </a:lnTo>
                <a:lnTo>
                  <a:pt x="91992" y="274548"/>
                </a:lnTo>
                <a:lnTo>
                  <a:pt x="82869" y="277384"/>
                </a:lnTo>
                <a:lnTo>
                  <a:pt x="91917" y="277384"/>
                </a:lnTo>
                <a:lnTo>
                  <a:pt x="107388" y="213285"/>
                </a:lnTo>
                <a:lnTo>
                  <a:pt x="108148" y="210638"/>
                </a:lnTo>
                <a:lnTo>
                  <a:pt x="106437" y="208180"/>
                </a:lnTo>
                <a:lnTo>
                  <a:pt x="103966" y="207424"/>
                </a:lnTo>
                <a:lnTo>
                  <a:pt x="101496" y="206856"/>
                </a:lnTo>
                <a:close/>
              </a:path>
              <a:path w="108585" h="285114">
                <a:moveTo>
                  <a:pt x="84608" y="266849"/>
                </a:moveTo>
                <a:lnTo>
                  <a:pt x="82679" y="274737"/>
                </a:lnTo>
                <a:lnTo>
                  <a:pt x="90662" y="272468"/>
                </a:lnTo>
                <a:lnTo>
                  <a:pt x="84608" y="266849"/>
                </a:lnTo>
                <a:close/>
              </a:path>
              <a:path w="108585" h="285114">
                <a:moveTo>
                  <a:pt x="86873" y="257589"/>
                </a:moveTo>
                <a:lnTo>
                  <a:pt x="84608" y="266849"/>
                </a:lnTo>
                <a:lnTo>
                  <a:pt x="90662" y="272468"/>
                </a:lnTo>
                <a:lnTo>
                  <a:pt x="82679" y="274737"/>
                </a:lnTo>
                <a:lnTo>
                  <a:pt x="91384" y="274737"/>
                </a:lnTo>
                <a:lnTo>
                  <a:pt x="91992" y="274548"/>
                </a:lnTo>
                <a:lnTo>
                  <a:pt x="86873" y="257589"/>
                </a:lnTo>
                <a:close/>
              </a:path>
              <a:path w="108585" h="285114">
                <a:moveTo>
                  <a:pt x="9123" y="0"/>
                </a:moveTo>
                <a:lnTo>
                  <a:pt x="0" y="2647"/>
                </a:lnTo>
                <a:lnTo>
                  <a:pt x="77779" y="260510"/>
                </a:lnTo>
                <a:lnTo>
                  <a:pt x="84608" y="266849"/>
                </a:lnTo>
                <a:lnTo>
                  <a:pt x="86873" y="257589"/>
                </a:lnTo>
                <a:lnTo>
                  <a:pt x="9123" y="0"/>
                </a:lnTo>
                <a:close/>
              </a:path>
            </a:pathLst>
          </a:custGeom>
          <a:solidFill>
            <a:srgbClr val="497DBA"/>
          </a:solidFill>
        </p:spPr>
        <p:txBody>
          <a:bodyPr wrap="square" lIns="0" tIns="0" rIns="0" bIns="0" rtlCol="0"/>
          <a:lstStyle/>
          <a:p>
            <a:endParaRPr/>
          </a:p>
        </p:txBody>
      </p:sp>
      <p:sp>
        <p:nvSpPr>
          <p:cNvPr id="31" name="object 31"/>
          <p:cNvSpPr/>
          <p:nvPr/>
        </p:nvSpPr>
        <p:spPr>
          <a:xfrm>
            <a:off x="2909175" y="4719038"/>
            <a:ext cx="77357" cy="170231"/>
          </a:xfrm>
          <a:prstGeom prst="rect">
            <a:avLst/>
          </a:prstGeom>
          <a:blipFill>
            <a:blip r:embed="rId6" cstate="print"/>
            <a:stretch>
              <a:fillRect/>
            </a:stretch>
          </a:blipFill>
        </p:spPr>
        <p:txBody>
          <a:bodyPr wrap="square" lIns="0" tIns="0" rIns="0" bIns="0" rtlCol="0"/>
          <a:lstStyle/>
          <a:p>
            <a:endParaRPr/>
          </a:p>
        </p:txBody>
      </p:sp>
      <p:sp>
        <p:nvSpPr>
          <p:cNvPr id="32" name="object 32"/>
          <p:cNvSpPr/>
          <p:nvPr/>
        </p:nvSpPr>
        <p:spPr>
          <a:xfrm>
            <a:off x="4972168" y="4605021"/>
            <a:ext cx="713105" cy="113664"/>
          </a:xfrm>
          <a:custGeom>
            <a:avLst/>
            <a:gdLst/>
            <a:ahLst/>
            <a:cxnLst/>
            <a:rect l="l" t="t" r="r" b="b"/>
            <a:pathLst>
              <a:path w="713104" h="113664">
                <a:moveTo>
                  <a:pt x="0" y="0"/>
                </a:moveTo>
                <a:lnTo>
                  <a:pt x="0" y="113449"/>
                </a:lnTo>
                <a:lnTo>
                  <a:pt x="712753" y="113449"/>
                </a:lnTo>
              </a:path>
            </a:pathLst>
          </a:custGeom>
          <a:ln w="9455">
            <a:solidFill>
              <a:srgbClr val="497DBA"/>
            </a:solidFill>
          </a:ln>
        </p:spPr>
        <p:txBody>
          <a:bodyPr wrap="square" lIns="0" tIns="0" rIns="0" bIns="0" rtlCol="0"/>
          <a:lstStyle/>
          <a:p>
            <a:endParaRPr/>
          </a:p>
        </p:txBody>
      </p:sp>
      <p:sp>
        <p:nvSpPr>
          <p:cNvPr id="33" name="object 33"/>
          <p:cNvSpPr/>
          <p:nvPr/>
        </p:nvSpPr>
        <p:spPr>
          <a:xfrm>
            <a:off x="5627901" y="4605021"/>
            <a:ext cx="713105" cy="113664"/>
          </a:xfrm>
          <a:custGeom>
            <a:avLst/>
            <a:gdLst/>
            <a:ahLst/>
            <a:cxnLst/>
            <a:rect l="l" t="t" r="r" b="b"/>
            <a:pathLst>
              <a:path w="713104" h="113664">
                <a:moveTo>
                  <a:pt x="712753" y="0"/>
                </a:moveTo>
                <a:lnTo>
                  <a:pt x="712753" y="113449"/>
                </a:lnTo>
                <a:lnTo>
                  <a:pt x="0" y="113449"/>
                </a:lnTo>
              </a:path>
            </a:pathLst>
          </a:custGeom>
          <a:ln w="9455">
            <a:solidFill>
              <a:srgbClr val="497DBA"/>
            </a:solidFill>
          </a:ln>
        </p:spPr>
        <p:txBody>
          <a:bodyPr wrap="square" lIns="0" tIns="0" rIns="0" bIns="0" rtlCol="0"/>
          <a:lstStyle/>
          <a:p>
            <a:endParaRPr/>
          </a:p>
        </p:txBody>
      </p:sp>
      <p:sp>
        <p:nvSpPr>
          <p:cNvPr id="34" name="object 34"/>
          <p:cNvSpPr/>
          <p:nvPr/>
        </p:nvSpPr>
        <p:spPr>
          <a:xfrm>
            <a:off x="5646148" y="4719038"/>
            <a:ext cx="77357" cy="170231"/>
          </a:xfrm>
          <a:prstGeom prst="rect">
            <a:avLst/>
          </a:prstGeom>
          <a:blipFill>
            <a:blip r:embed="rId6" cstate="print"/>
            <a:stretch>
              <a:fillRect/>
            </a:stretch>
          </a:blipFill>
        </p:spPr>
        <p:txBody>
          <a:bodyPr wrap="square" lIns="0" tIns="0" rIns="0" bIns="0" rtlCol="0"/>
          <a:lstStyle/>
          <a:p>
            <a:endParaRPr/>
          </a:p>
        </p:txBody>
      </p:sp>
      <p:sp>
        <p:nvSpPr>
          <p:cNvPr id="35" name="object 35"/>
          <p:cNvSpPr/>
          <p:nvPr/>
        </p:nvSpPr>
        <p:spPr>
          <a:xfrm>
            <a:off x="2908986" y="5569911"/>
            <a:ext cx="77357" cy="226956"/>
          </a:xfrm>
          <a:prstGeom prst="rect">
            <a:avLst/>
          </a:prstGeom>
          <a:blipFill>
            <a:blip r:embed="rId7" cstate="print"/>
            <a:stretch>
              <a:fillRect/>
            </a:stretch>
          </a:blipFill>
        </p:spPr>
        <p:txBody>
          <a:bodyPr wrap="square" lIns="0" tIns="0" rIns="0" bIns="0" rtlCol="0"/>
          <a:lstStyle/>
          <a:p>
            <a:endParaRPr/>
          </a:p>
        </p:txBody>
      </p:sp>
      <p:sp>
        <p:nvSpPr>
          <p:cNvPr id="36" name="object 36"/>
          <p:cNvSpPr/>
          <p:nvPr/>
        </p:nvSpPr>
        <p:spPr>
          <a:xfrm>
            <a:off x="5645958" y="5569911"/>
            <a:ext cx="77357" cy="226956"/>
          </a:xfrm>
          <a:prstGeom prst="rect">
            <a:avLst/>
          </a:prstGeom>
          <a:blipFill>
            <a:blip r:embed="rId7" cstate="print"/>
            <a:stretch>
              <a:fillRect/>
            </a:stretch>
          </a:blipFill>
        </p:spPr>
        <p:txBody>
          <a:bodyPr wrap="square" lIns="0" tIns="0" rIns="0" bIns="0" rtlCol="0"/>
          <a:lstStyle/>
          <a:p>
            <a:endParaRPr/>
          </a:p>
        </p:txBody>
      </p:sp>
      <p:sp>
        <p:nvSpPr>
          <p:cNvPr id="37" name="object 37"/>
          <p:cNvSpPr/>
          <p:nvPr/>
        </p:nvSpPr>
        <p:spPr>
          <a:xfrm>
            <a:off x="3290071" y="5228995"/>
            <a:ext cx="1083945" cy="1270"/>
          </a:xfrm>
          <a:custGeom>
            <a:avLst/>
            <a:gdLst/>
            <a:ahLst/>
            <a:cxnLst/>
            <a:rect l="l" t="t" r="r" b="b"/>
            <a:pathLst>
              <a:path w="1083945" h="1270">
                <a:moveTo>
                  <a:pt x="0" y="0"/>
                </a:moveTo>
                <a:lnTo>
                  <a:pt x="1083384" y="1191"/>
                </a:lnTo>
              </a:path>
            </a:pathLst>
          </a:custGeom>
          <a:ln w="9454">
            <a:solidFill>
              <a:srgbClr val="497DBA"/>
            </a:solidFill>
          </a:ln>
        </p:spPr>
        <p:txBody>
          <a:bodyPr wrap="square" lIns="0" tIns="0" rIns="0" bIns="0" rtlCol="0"/>
          <a:lstStyle/>
          <a:p>
            <a:endParaRPr/>
          </a:p>
        </p:txBody>
      </p:sp>
      <p:sp>
        <p:nvSpPr>
          <p:cNvPr id="38" name="object 38"/>
          <p:cNvSpPr/>
          <p:nvPr/>
        </p:nvSpPr>
        <p:spPr>
          <a:xfrm>
            <a:off x="4372886" y="3300404"/>
            <a:ext cx="635" cy="1929764"/>
          </a:xfrm>
          <a:custGeom>
            <a:avLst/>
            <a:gdLst/>
            <a:ahLst/>
            <a:cxnLst/>
            <a:rect l="l" t="t" r="r" b="b"/>
            <a:pathLst>
              <a:path w="635" h="1929764">
                <a:moveTo>
                  <a:pt x="0" y="1929195"/>
                </a:moveTo>
                <a:lnTo>
                  <a:pt x="570" y="0"/>
                </a:lnTo>
              </a:path>
            </a:pathLst>
          </a:custGeom>
          <a:ln w="9503">
            <a:solidFill>
              <a:srgbClr val="497DBA"/>
            </a:solidFill>
          </a:ln>
        </p:spPr>
        <p:txBody>
          <a:bodyPr wrap="square" lIns="0" tIns="0" rIns="0" bIns="0" rtlCol="0"/>
          <a:lstStyle/>
          <a:p>
            <a:endParaRPr/>
          </a:p>
        </p:txBody>
      </p:sp>
      <p:sp>
        <p:nvSpPr>
          <p:cNvPr id="39" name="object 39"/>
          <p:cNvSpPr/>
          <p:nvPr/>
        </p:nvSpPr>
        <p:spPr>
          <a:xfrm>
            <a:off x="4202395" y="3262399"/>
            <a:ext cx="171060" cy="76956"/>
          </a:xfrm>
          <a:prstGeom prst="rect">
            <a:avLst/>
          </a:prstGeom>
          <a:blipFill>
            <a:blip r:embed="rId8" cstate="print"/>
            <a:stretch>
              <a:fillRect/>
            </a:stretch>
          </a:blipFill>
        </p:spPr>
        <p:txBody>
          <a:bodyPr wrap="square" lIns="0" tIns="0" rIns="0" bIns="0" rtlCol="0"/>
          <a:lstStyle/>
          <a:p>
            <a:endParaRPr/>
          </a:p>
        </p:txBody>
      </p:sp>
      <p:sp>
        <p:nvSpPr>
          <p:cNvPr id="40" name="object 40"/>
          <p:cNvSpPr/>
          <p:nvPr/>
        </p:nvSpPr>
        <p:spPr>
          <a:xfrm>
            <a:off x="6027043" y="3300404"/>
            <a:ext cx="1083945" cy="1929130"/>
          </a:xfrm>
          <a:custGeom>
            <a:avLst/>
            <a:gdLst/>
            <a:ahLst/>
            <a:cxnLst/>
            <a:rect l="l" t="t" r="r" b="b"/>
            <a:pathLst>
              <a:path w="1083945" h="1929129">
                <a:moveTo>
                  <a:pt x="0" y="1928590"/>
                </a:moveTo>
                <a:lnTo>
                  <a:pt x="1083384" y="1928590"/>
                </a:lnTo>
                <a:lnTo>
                  <a:pt x="1083384" y="0"/>
                </a:lnTo>
              </a:path>
            </a:pathLst>
          </a:custGeom>
          <a:ln w="9491">
            <a:solidFill>
              <a:srgbClr val="497DBA"/>
            </a:solidFill>
          </a:ln>
        </p:spPr>
        <p:txBody>
          <a:bodyPr wrap="square" lIns="0" tIns="0" rIns="0" bIns="0" rtlCol="0"/>
          <a:lstStyle/>
          <a:p>
            <a:endParaRPr/>
          </a:p>
        </p:txBody>
      </p:sp>
      <p:sp>
        <p:nvSpPr>
          <p:cNvPr id="41" name="object 41"/>
          <p:cNvSpPr/>
          <p:nvPr/>
        </p:nvSpPr>
        <p:spPr>
          <a:xfrm>
            <a:off x="6825327" y="3262210"/>
            <a:ext cx="285115" cy="77470"/>
          </a:xfrm>
          <a:custGeom>
            <a:avLst/>
            <a:gdLst/>
            <a:ahLst/>
            <a:cxnLst/>
            <a:rect l="l" t="t" r="r" b="b"/>
            <a:pathLst>
              <a:path w="285115" h="77470">
                <a:moveTo>
                  <a:pt x="66523" y="0"/>
                </a:moveTo>
                <a:lnTo>
                  <a:pt x="0" y="38194"/>
                </a:lnTo>
                <a:lnTo>
                  <a:pt x="66143" y="76956"/>
                </a:lnTo>
                <a:lnTo>
                  <a:pt x="68994" y="76200"/>
                </a:lnTo>
                <a:lnTo>
                  <a:pt x="71655" y="71662"/>
                </a:lnTo>
                <a:lnTo>
                  <a:pt x="70895" y="68826"/>
                </a:lnTo>
                <a:lnTo>
                  <a:pt x="26998" y="42994"/>
                </a:lnTo>
                <a:lnTo>
                  <a:pt x="9313" y="42921"/>
                </a:lnTo>
                <a:lnTo>
                  <a:pt x="9503" y="33467"/>
                </a:lnTo>
                <a:lnTo>
                  <a:pt x="27232" y="33467"/>
                </a:lnTo>
                <a:lnTo>
                  <a:pt x="71275" y="8130"/>
                </a:lnTo>
                <a:lnTo>
                  <a:pt x="72035" y="5294"/>
                </a:lnTo>
                <a:lnTo>
                  <a:pt x="69374" y="756"/>
                </a:lnTo>
                <a:lnTo>
                  <a:pt x="66523" y="0"/>
                </a:lnTo>
                <a:close/>
              </a:path>
              <a:path w="285115" h="77470">
                <a:moveTo>
                  <a:pt x="27106" y="33540"/>
                </a:moveTo>
                <a:lnTo>
                  <a:pt x="18930" y="38243"/>
                </a:lnTo>
                <a:lnTo>
                  <a:pt x="26998" y="42994"/>
                </a:lnTo>
                <a:lnTo>
                  <a:pt x="285101" y="44056"/>
                </a:lnTo>
                <a:lnTo>
                  <a:pt x="285101" y="34602"/>
                </a:lnTo>
                <a:lnTo>
                  <a:pt x="27106" y="33540"/>
                </a:lnTo>
                <a:close/>
              </a:path>
              <a:path w="285115" h="77470">
                <a:moveTo>
                  <a:pt x="9503" y="33467"/>
                </a:moveTo>
                <a:lnTo>
                  <a:pt x="9313" y="42921"/>
                </a:lnTo>
                <a:lnTo>
                  <a:pt x="26998" y="42994"/>
                </a:lnTo>
                <a:lnTo>
                  <a:pt x="25911" y="42354"/>
                </a:lnTo>
                <a:lnTo>
                  <a:pt x="11784" y="42354"/>
                </a:lnTo>
                <a:lnTo>
                  <a:pt x="11784" y="34034"/>
                </a:lnTo>
                <a:lnTo>
                  <a:pt x="26246" y="34034"/>
                </a:lnTo>
                <a:lnTo>
                  <a:pt x="27106" y="33540"/>
                </a:lnTo>
                <a:lnTo>
                  <a:pt x="9503" y="33467"/>
                </a:lnTo>
                <a:close/>
              </a:path>
              <a:path w="285115" h="77470">
                <a:moveTo>
                  <a:pt x="11784" y="34034"/>
                </a:moveTo>
                <a:lnTo>
                  <a:pt x="11784" y="42354"/>
                </a:lnTo>
                <a:lnTo>
                  <a:pt x="18930" y="38243"/>
                </a:lnTo>
                <a:lnTo>
                  <a:pt x="11784" y="34034"/>
                </a:lnTo>
                <a:close/>
              </a:path>
              <a:path w="285115" h="77470">
                <a:moveTo>
                  <a:pt x="18930" y="38243"/>
                </a:moveTo>
                <a:lnTo>
                  <a:pt x="11784" y="42354"/>
                </a:lnTo>
                <a:lnTo>
                  <a:pt x="25911" y="42354"/>
                </a:lnTo>
                <a:lnTo>
                  <a:pt x="18930" y="38243"/>
                </a:lnTo>
                <a:close/>
              </a:path>
              <a:path w="285115" h="77470">
                <a:moveTo>
                  <a:pt x="26246" y="34034"/>
                </a:moveTo>
                <a:lnTo>
                  <a:pt x="11784" y="34034"/>
                </a:lnTo>
                <a:lnTo>
                  <a:pt x="18930" y="38243"/>
                </a:lnTo>
                <a:lnTo>
                  <a:pt x="26246" y="34034"/>
                </a:lnTo>
                <a:close/>
              </a:path>
              <a:path w="285115" h="77470">
                <a:moveTo>
                  <a:pt x="27232" y="33467"/>
                </a:moveTo>
                <a:lnTo>
                  <a:pt x="9503" y="33467"/>
                </a:lnTo>
                <a:lnTo>
                  <a:pt x="27106" y="33540"/>
                </a:lnTo>
                <a:close/>
              </a:path>
            </a:pathLst>
          </a:custGeom>
          <a:solidFill>
            <a:srgbClr val="497DBA"/>
          </a:solidFill>
        </p:spPr>
        <p:txBody>
          <a:bodyPr wrap="square" lIns="0" tIns="0" rIns="0" bIns="0" rtlCol="0"/>
          <a:lstStyle/>
          <a:p>
            <a:endParaRPr/>
          </a:p>
        </p:txBody>
      </p:sp>
      <p:sp>
        <p:nvSpPr>
          <p:cNvPr id="42" name="object 42"/>
          <p:cNvSpPr txBox="1"/>
          <p:nvPr/>
        </p:nvSpPr>
        <p:spPr>
          <a:xfrm>
            <a:off x="444500" y="619709"/>
            <a:ext cx="8163559" cy="1305560"/>
          </a:xfrm>
          <a:prstGeom prst="rect">
            <a:avLst/>
          </a:prstGeom>
        </p:spPr>
        <p:txBody>
          <a:bodyPr vert="horz" wrap="square" lIns="0" tIns="12065" rIns="0" bIns="0" rtlCol="0">
            <a:spAutoFit/>
          </a:bodyPr>
          <a:lstStyle/>
          <a:p>
            <a:pPr marL="12700" marR="5080">
              <a:lnSpc>
                <a:spcPct val="100000"/>
              </a:lnSpc>
              <a:spcBef>
                <a:spcPts val="95"/>
              </a:spcBef>
              <a:buClr>
                <a:srgbClr val="04607A"/>
              </a:buClr>
              <a:buFont typeface="Wingdings"/>
              <a:buChar char=""/>
              <a:tabLst>
                <a:tab pos="408940" algn="l"/>
              </a:tabLst>
            </a:pPr>
            <a:r>
              <a:rPr sz="2800" spc="-140" dirty="0">
                <a:latin typeface="Trebuchet MS"/>
                <a:cs typeface="Trebuchet MS"/>
              </a:rPr>
              <a:t>Patients</a:t>
            </a:r>
            <a:r>
              <a:rPr sz="2800" spc="-190" dirty="0">
                <a:latin typeface="Trebuchet MS"/>
                <a:cs typeface="Trebuchet MS"/>
              </a:rPr>
              <a:t> </a:t>
            </a:r>
            <a:r>
              <a:rPr sz="2800" spc="-120" dirty="0">
                <a:latin typeface="Trebuchet MS"/>
                <a:cs typeface="Trebuchet MS"/>
              </a:rPr>
              <a:t>with</a:t>
            </a:r>
            <a:r>
              <a:rPr sz="2800" spc="-204" dirty="0">
                <a:latin typeface="Trebuchet MS"/>
                <a:cs typeface="Trebuchet MS"/>
              </a:rPr>
              <a:t> </a:t>
            </a:r>
            <a:r>
              <a:rPr sz="2800" spc="-114" dirty="0">
                <a:latin typeface="Trebuchet MS"/>
                <a:cs typeface="Trebuchet MS"/>
              </a:rPr>
              <a:t>history</a:t>
            </a:r>
            <a:r>
              <a:rPr sz="2800" spc="-195" dirty="0">
                <a:latin typeface="Trebuchet MS"/>
                <a:cs typeface="Trebuchet MS"/>
              </a:rPr>
              <a:t> </a:t>
            </a:r>
            <a:r>
              <a:rPr sz="2800" spc="-110" dirty="0">
                <a:latin typeface="Trebuchet MS"/>
                <a:cs typeface="Trebuchet MS"/>
              </a:rPr>
              <a:t>of</a:t>
            </a:r>
            <a:r>
              <a:rPr sz="2800" spc="-210" dirty="0">
                <a:latin typeface="Trebuchet MS"/>
                <a:cs typeface="Trebuchet MS"/>
              </a:rPr>
              <a:t> </a:t>
            </a:r>
            <a:r>
              <a:rPr sz="2800" spc="-145" dirty="0">
                <a:latin typeface="Trebuchet MS"/>
                <a:cs typeface="Trebuchet MS"/>
              </a:rPr>
              <a:t>gastric</a:t>
            </a:r>
            <a:r>
              <a:rPr sz="2800" spc="-215" dirty="0">
                <a:latin typeface="Trebuchet MS"/>
                <a:cs typeface="Trebuchet MS"/>
              </a:rPr>
              <a:t> </a:t>
            </a:r>
            <a:r>
              <a:rPr sz="2800" spc="-145" dirty="0">
                <a:latin typeface="Trebuchet MS"/>
                <a:cs typeface="Trebuchet MS"/>
              </a:rPr>
              <a:t>ulcer</a:t>
            </a:r>
            <a:r>
              <a:rPr sz="2800" spc="-204" dirty="0">
                <a:latin typeface="Trebuchet MS"/>
                <a:cs typeface="Trebuchet MS"/>
              </a:rPr>
              <a:t> </a:t>
            </a:r>
            <a:r>
              <a:rPr sz="2800" spc="-140" dirty="0">
                <a:latin typeface="Trebuchet MS"/>
                <a:cs typeface="Trebuchet MS"/>
              </a:rPr>
              <a:t>are</a:t>
            </a:r>
            <a:r>
              <a:rPr sz="2800" spc="-210" dirty="0">
                <a:latin typeface="Trebuchet MS"/>
                <a:cs typeface="Trebuchet MS"/>
              </a:rPr>
              <a:t> </a:t>
            </a:r>
            <a:r>
              <a:rPr sz="2800" spc="-105" dirty="0">
                <a:latin typeface="Trebuchet MS"/>
                <a:cs typeface="Trebuchet MS"/>
              </a:rPr>
              <a:t>more</a:t>
            </a:r>
            <a:r>
              <a:rPr sz="2800" spc="-204" dirty="0">
                <a:latin typeface="Trebuchet MS"/>
                <a:cs typeface="Trebuchet MS"/>
              </a:rPr>
              <a:t> </a:t>
            </a:r>
            <a:r>
              <a:rPr sz="2800" spc="-175" dirty="0">
                <a:latin typeface="Trebuchet MS"/>
                <a:cs typeface="Trebuchet MS"/>
              </a:rPr>
              <a:t>likely</a:t>
            </a:r>
            <a:r>
              <a:rPr sz="2800" spc="-210" dirty="0">
                <a:latin typeface="Trebuchet MS"/>
                <a:cs typeface="Trebuchet MS"/>
              </a:rPr>
              <a:t> </a:t>
            </a:r>
            <a:r>
              <a:rPr sz="2800" spc="-120" dirty="0">
                <a:latin typeface="Trebuchet MS"/>
                <a:cs typeface="Trebuchet MS"/>
              </a:rPr>
              <a:t>to  develop </a:t>
            </a:r>
            <a:r>
              <a:rPr sz="2800" spc="-145" dirty="0">
                <a:latin typeface="Trebuchet MS"/>
                <a:cs typeface="Trebuchet MS"/>
              </a:rPr>
              <a:t>gastric </a:t>
            </a:r>
            <a:r>
              <a:rPr sz="2800" spc="-210" dirty="0">
                <a:latin typeface="Trebuchet MS"/>
                <a:cs typeface="Trebuchet MS"/>
              </a:rPr>
              <a:t>cancer, </a:t>
            </a:r>
            <a:r>
              <a:rPr sz="2800" spc="-95" dirty="0">
                <a:latin typeface="Trebuchet MS"/>
                <a:cs typeface="Trebuchet MS"/>
              </a:rPr>
              <a:t>and </a:t>
            </a:r>
            <a:r>
              <a:rPr sz="2800" spc="-130" dirty="0">
                <a:latin typeface="Trebuchet MS"/>
                <a:cs typeface="Trebuchet MS"/>
              </a:rPr>
              <a:t>patients </a:t>
            </a:r>
            <a:r>
              <a:rPr sz="2800" spc="-120" dirty="0">
                <a:latin typeface="Trebuchet MS"/>
                <a:cs typeface="Trebuchet MS"/>
              </a:rPr>
              <a:t>with </a:t>
            </a:r>
            <a:r>
              <a:rPr sz="2800" spc="-135" dirty="0">
                <a:latin typeface="Trebuchet MS"/>
                <a:cs typeface="Trebuchet MS"/>
              </a:rPr>
              <a:t>a </a:t>
            </a:r>
            <a:r>
              <a:rPr sz="2800" spc="-114" dirty="0">
                <a:latin typeface="Trebuchet MS"/>
                <a:cs typeface="Trebuchet MS"/>
              </a:rPr>
              <a:t>history </a:t>
            </a:r>
            <a:r>
              <a:rPr sz="2800" spc="-110" dirty="0">
                <a:latin typeface="Trebuchet MS"/>
                <a:cs typeface="Trebuchet MS"/>
              </a:rPr>
              <a:t>of  </a:t>
            </a:r>
            <a:r>
              <a:rPr sz="2800" spc="-105" dirty="0">
                <a:latin typeface="Trebuchet MS"/>
                <a:cs typeface="Trebuchet MS"/>
              </a:rPr>
              <a:t>duodenal </a:t>
            </a:r>
            <a:r>
              <a:rPr sz="2800" spc="-145" dirty="0">
                <a:latin typeface="Trebuchet MS"/>
                <a:cs typeface="Trebuchet MS"/>
              </a:rPr>
              <a:t>ulcer are </a:t>
            </a:r>
            <a:r>
              <a:rPr sz="2800" spc="-170" dirty="0">
                <a:latin typeface="Trebuchet MS"/>
                <a:cs typeface="Trebuchet MS"/>
              </a:rPr>
              <a:t>at </a:t>
            </a:r>
            <a:r>
              <a:rPr sz="2800" spc="-130" dirty="0">
                <a:latin typeface="Trebuchet MS"/>
                <a:cs typeface="Trebuchet MS"/>
              </a:rPr>
              <a:t>decreased </a:t>
            </a:r>
            <a:r>
              <a:rPr sz="2800" spc="-120" dirty="0">
                <a:latin typeface="Trebuchet MS"/>
                <a:cs typeface="Trebuchet MS"/>
              </a:rPr>
              <a:t>risk</a:t>
            </a:r>
            <a:r>
              <a:rPr sz="2800" spc="-645" dirty="0">
                <a:latin typeface="Trebuchet MS"/>
                <a:cs typeface="Trebuchet MS"/>
              </a:rPr>
              <a:t> </a:t>
            </a:r>
            <a:r>
              <a:rPr sz="2800" spc="-135" dirty="0">
                <a:latin typeface="Trebuchet MS"/>
                <a:cs typeface="Trebuchet MS"/>
              </a:rPr>
              <a:t>for </a:t>
            </a:r>
            <a:r>
              <a:rPr sz="2800" spc="-145" dirty="0">
                <a:latin typeface="Trebuchet MS"/>
                <a:cs typeface="Trebuchet MS"/>
              </a:rPr>
              <a:t>gastric </a:t>
            </a:r>
            <a:r>
              <a:rPr sz="2800" spc="-210" dirty="0">
                <a:latin typeface="Trebuchet MS"/>
                <a:cs typeface="Trebuchet MS"/>
              </a:rPr>
              <a:t>cancer.</a:t>
            </a:r>
            <a:endParaRPr sz="2800">
              <a:latin typeface="Trebuchet MS"/>
              <a:cs typeface="Trebuchet MS"/>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2817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30" y="0"/>
            <a:ext cx="9146173" cy="68579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2817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30" y="0"/>
            <a:ext cx="9146173" cy="685799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851661"/>
            <a:ext cx="6686550" cy="756920"/>
          </a:xfrm>
          <a:prstGeom prst="rect">
            <a:avLst/>
          </a:prstGeom>
        </p:spPr>
        <p:txBody>
          <a:bodyPr vert="horz" wrap="square" lIns="0" tIns="12700" rIns="0" bIns="0" rtlCol="0">
            <a:spAutoFit/>
          </a:bodyPr>
          <a:lstStyle/>
          <a:p>
            <a:pPr marL="12700">
              <a:lnSpc>
                <a:spcPct val="100000"/>
              </a:lnSpc>
              <a:spcBef>
                <a:spcPts val="100"/>
              </a:spcBef>
            </a:pPr>
            <a:r>
              <a:rPr sz="4800" i="1" u="heavy" spc="-345" dirty="0">
                <a:solidFill>
                  <a:srgbClr val="E1D600"/>
                </a:solidFill>
                <a:uFill>
                  <a:solidFill>
                    <a:srgbClr val="E1D600"/>
                  </a:solidFill>
                </a:uFill>
                <a:latin typeface="Times New Roman"/>
                <a:cs typeface="Times New Roman"/>
              </a:rPr>
              <a:t>Recent </a:t>
            </a:r>
            <a:r>
              <a:rPr sz="4800" i="1" u="heavy" spc="-355" dirty="0">
                <a:solidFill>
                  <a:srgbClr val="E1D600"/>
                </a:solidFill>
                <a:uFill>
                  <a:solidFill>
                    <a:srgbClr val="E1D600"/>
                  </a:solidFill>
                </a:uFill>
                <a:latin typeface="Times New Roman"/>
                <a:cs typeface="Times New Roman"/>
              </a:rPr>
              <a:t>advances </a:t>
            </a:r>
            <a:r>
              <a:rPr sz="4800" i="1" u="heavy" spc="-325" dirty="0">
                <a:solidFill>
                  <a:srgbClr val="E1D600"/>
                </a:solidFill>
                <a:uFill>
                  <a:solidFill>
                    <a:srgbClr val="E1D600"/>
                  </a:solidFill>
                </a:uFill>
                <a:latin typeface="Times New Roman"/>
                <a:cs typeface="Times New Roman"/>
              </a:rPr>
              <a:t>in Diagnosis</a:t>
            </a:r>
            <a:r>
              <a:rPr sz="4800" i="1" u="heavy" spc="295" dirty="0">
                <a:solidFill>
                  <a:srgbClr val="E1D600"/>
                </a:solidFill>
                <a:uFill>
                  <a:solidFill>
                    <a:srgbClr val="E1D600"/>
                  </a:solidFill>
                </a:uFill>
                <a:latin typeface="Times New Roman"/>
                <a:cs typeface="Times New Roman"/>
              </a:rPr>
              <a:t> </a:t>
            </a:r>
            <a:r>
              <a:rPr sz="4800" i="1" u="heavy" spc="-355" dirty="0">
                <a:solidFill>
                  <a:srgbClr val="E1D600"/>
                </a:solidFill>
                <a:uFill>
                  <a:solidFill>
                    <a:srgbClr val="E1D600"/>
                  </a:solidFill>
                </a:uFill>
                <a:latin typeface="Times New Roman"/>
                <a:cs typeface="Times New Roman"/>
              </a:rPr>
              <a:t>:</a:t>
            </a:r>
            <a:endParaRPr sz="4800">
              <a:latin typeface="Times New Roman"/>
              <a:cs typeface="Times New Roman"/>
            </a:endParaRPr>
          </a:p>
        </p:txBody>
      </p:sp>
      <p:sp>
        <p:nvSpPr>
          <p:cNvPr id="3" name="object 3"/>
          <p:cNvSpPr/>
          <p:nvPr/>
        </p:nvSpPr>
        <p:spPr>
          <a:xfrm>
            <a:off x="4572000" y="3505200"/>
            <a:ext cx="2879725" cy="990600"/>
          </a:xfrm>
          <a:custGeom>
            <a:avLst/>
            <a:gdLst/>
            <a:ahLst/>
            <a:cxnLst/>
            <a:rect l="l" t="t" r="r" b="b"/>
            <a:pathLst>
              <a:path w="2879725" h="990600">
                <a:moveTo>
                  <a:pt x="2879725" y="990600"/>
                </a:moveTo>
                <a:lnTo>
                  <a:pt x="2879725" y="876300"/>
                </a:lnTo>
                <a:lnTo>
                  <a:pt x="0" y="876300"/>
                </a:lnTo>
                <a:lnTo>
                  <a:pt x="0" y="0"/>
                </a:lnTo>
              </a:path>
            </a:pathLst>
          </a:custGeom>
          <a:ln w="28575">
            <a:solidFill>
              <a:srgbClr val="000000"/>
            </a:solidFill>
          </a:ln>
        </p:spPr>
        <p:txBody>
          <a:bodyPr wrap="square" lIns="0" tIns="0" rIns="0" bIns="0" rtlCol="0"/>
          <a:lstStyle/>
          <a:p>
            <a:endParaRPr/>
          </a:p>
        </p:txBody>
      </p:sp>
      <p:sp>
        <p:nvSpPr>
          <p:cNvPr id="4" name="object 4"/>
          <p:cNvSpPr/>
          <p:nvPr/>
        </p:nvSpPr>
        <p:spPr>
          <a:xfrm>
            <a:off x="4572000" y="3505200"/>
            <a:ext cx="3175" cy="990600"/>
          </a:xfrm>
          <a:custGeom>
            <a:avLst/>
            <a:gdLst/>
            <a:ahLst/>
            <a:cxnLst/>
            <a:rect l="l" t="t" r="r" b="b"/>
            <a:pathLst>
              <a:path w="3175" h="990600">
                <a:moveTo>
                  <a:pt x="0" y="990600"/>
                </a:moveTo>
                <a:lnTo>
                  <a:pt x="3175" y="0"/>
                </a:lnTo>
              </a:path>
            </a:pathLst>
          </a:custGeom>
          <a:ln w="28575">
            <a:solidFill>
              <a:srgbClr val="000000"/>
            </a:solidFill>
          </a:ln>
        </p:spPr>
        <p:txBody>
          <a:bodyPr wrap="square" lIns="0" tIns="0" rIns="0" bIns="0" rtlCol="0"/>
          <a:lstStyle/>
          <a:p>
            <a:endParaRPr/>
          </a:p>
        </p:txBody>
      </p:sp>
      <p:sp>
        <p:nvSpPr>
          <p:cNvPr id="5" name="object 5"/>
          <p:cNvSpPr/>
          <p:nvPr/>
        </p:nvSpPr>
        <p:spPr>
          <a:xfrm>
            <a:off x="1692275" y="3505200"/>
            <a:ext cx="2879725" cy="990600"/>
          </a:xfrm>
          <a:custGeom>
            <a:avLst/>
            <a:gdLst/>
            <a:ahLst/>
            <a:cxnLst/>
            <a:rect l="l" t="t" r="r" b="b"/>
            <a:pathLst>
              <a:path w="2879725" h="990600">
                <a:moveTo>
                  <a:pt x="0" y="990600"/>
                </a:moveTo>
                <a:lnTo>
                  <a:pt x="0" y="876300"/>
                </a:lnTo>
                <a:lnTo>
                  <a:pt x="2879725" y="876300"/>
                </a:lnTo>
                <a:lnTo>
                  <a:pt x="2879725" y="0"/>
                </a:lnTo>
              </a:path>
            </a:pathLst>
          </a:custGeom>
          <a:ln w="28575">
            <a:solidFill>
              <a:srgbClr val="000000"/>
            </a:solidFill>
          </a:ln>
        </p:spPr>
        <p:txBody>
          <a:bodyPr wrap="square" lIns="0" tIns="0" rIns="0" bIns="0" rtlCol="0"/>
          <a:lstStyle/>
          <a:p>
            <a:endParaRPr/>
          </a:p>
        </p:txBody>
      </p:sp>
      <p:sp>
        <p:nvSpPr>
          <p:cNvPr id="6" name="object 6"/>
          <p:cNvSpPr/>
          <p:nvPr/>
        </p:nvSpPr>
        <p:spPr>
          <a:xfrm>
            <a:off x="3336925" y="1524000"/>
            <a:ext cx="2470150" cy="1981200"/>
          </a:xfrm>
          <a:custGeom>
            <a:avLst/>
            <a:gdLst/>
            <a:ahLst/>
            <a:cxnLst/>
            <a:rect l="l" t="t" r="r" b="b"/>
            <a:pathLst>
              <a:path w="2470150" h="1981200">
                <a:moveTo>
                  <a:pt x="2139950" y="0"/>
                </a:moveTo>
                <a:lnTo>
                  <a:pt x="330200" y="0"/>
                </a:lnTo>
                <a:lnTo>
                  <a:pt x="281403" y="3580"/>
                </a:lnTo>
                <a:lnTo>
                  <a:pt x="234831" y="13979"/>
                </a:lnTo>
                <a:lnTo>
                  <a:pt x="190992" y="30688"/>
                </a:lnTo>
                <a:lnTo>
                  <a:pt x="150399" y="53195"/>
                </a:lnTo>
                <a:lnTo>
                  <a:pt x="113561" y="80989"/>
                </a:lnTo>
                <a:lnTo>
                  <a:pt x="80989" y="113561"/>
                </a:lnTo>
                <a:lnTo>
                  <a:pt x="53195" y="150399"/>
                </a:lnTo>
                <a:lnTo>
                  <a:pt x="30688" y="190992"/>
                </a:lnTo>
                <a:lnTo>
                  <a:pt x="13979" y="234831"/>
                </a:lnTo>
                <a:lnTo>
                  <a:pt x="3580" y="281403"/>
                </a:lnTo>
                <a:lnTo>
                  <a:pt x="0" y="330200"/>
                </a:lnTo>
                <a:lnTo>
                  <a:pt x="0" y="1651000"/>
                </a:lnTo>
                <a:lnTo>
                  <a:pt x="3580" y="1699796"/>
                </a:lnTo>
                <a:lnTo>
                  <a:pt x="13979" y="1746368"/>
                </a:lnTo>
                <a:lnTo>
                  <a:pt x="30688" y="1790207"/>
                </a:lnTo>
                <a:lnTo>
                  <a:pt x="53195" y="1830800"/>
                </a:lnTo>
                <a:lnTo>
                  <a:pt x="80989" y="1867638"/>
                </a:lnTo>
                <a:lnTo>
                  <a:pt x="113561" y="1900210"/>
                </a:lnTo>
                <a:lnTo>
                  <a:pt x="150399" y="1928004"/>
                </a:lnTo>
                <a:lnTo>
                  <a:pt x="190992" y="1950511"/>
                </a:lnTo>
                <a:lnTo>
                  <a:pt x="234831" y="1967220"/>
                </a:lnTo>
                <a:lnTo>
                  <a:pt x="281403" y="1977619"/>
                </a:lnTo>
                <a:lnTo>
                  <a:pt x="330200" y="1981200"/>
                </a:lnTo>
                <a:lnTo>
                  <a:pt x="2139950" y="1981200"/>
                </a:lnTo>
                <a:lnTo>
                  <a:pt x="2188746" y="1977619"/>
                </a:lnTo>
                <a:lnTo>
                  <a:pt x="2235318" y="1967220"/>
                </a:lnTo>
                <a:lnTo>
                  <a:pt x="2279157" y="1950511"/>
                </a:lnTo>
                <a:lnTo>
                  <a:pt x="2319750" y="1928004"/>
                </a:lnTo>
                <a:lnTo>
                  <a:pt x="2356588" y="1900210"/>
                </a:lnTo>
                <a:lnTo>
                  <a:pt x="2389160" y="1867638"/>
                </a:lnTo>
                <a:lnTo>
                  <a:pt x="2416954" y="1830800"/>
                </a:lnTo>
                <a:lnTo>
                  <a:pt x="2439461" y="1790207"/>
                </a:lnTo>
                <a:lnTo>
                  <a:pt x="2456170" y="1746368"/>
                </a:lnTo>
                <a:lnTo>
                  <a:pt x="2466569" y="1699796"/>
                </a:lnTo>
                <a:lnTo>
                  <a:pt x="2470150" y="1651000"/>
                </a:lnTo>
                <a:lnTo>
                  <a:pt x="2470150" y="330200"/>
                </a:lnTo>
                <a:lnTo>
                  <a:pt x="2466569" y="281403"/>
                </a:lnTo>
                <a:lnTo>
                  <a:pt x="2456170" y="234831"/>
                </a:lnTo>
                <a:lnTo>
                  <a:pt x="2439461" y="190992"/>
                </a:lnTo>
                <a:lnTo>
                  <a:pt x="2416954" y="150399"/>
                </a:lnTo>
                <a:lnTo>
                  <a:pt x="2389160" y="113561"/>
                </a:lnTo>
                <a:lnTo>
                  <a:pt x="2356588" y="80989"/>
                </a:lnTo>
                <a:lnTo>
                  <a:pt x="2319750" y="53195"/>
                </a:lnTo>
                <a:lnTo>
                  <a:pt x="2279157" y="30688"/>
                </a:lnTo>
                <a:lnTo>
                  <a:pt x="2235318" y="13979"/>
                </a:lnTo>
                <a:lnTo>
                  <a:pt x="2188746" y="3580"/>
                </a:lnTo>
                <a:lnTo>
                  <a:pt x="2139950" y="0"/>
                </a:lnTo>
                <a:close/>
              </a:path>
            </a:pathLst>
          </a:custGeom>
          <a:solidFill>
            <a:srgbClr val="0E6EC5"/>
          </a:solidFill>
        </p:spPr>
        <p:txBody>
          <a:bodyPr wrap="square" lIns="0" tIns="0" rIns="0" bIns="0" rtlCol="0"/>
          <a:lstStyle/>
          <a:p>
            <a:endParaRPr/>
          </a:p>
        </p:txBody>
      </p:sp>
      <p:sp>
        <p:nvSpPr>
          <p:cNvPr id="7" name="object 7"/>
          <p:cNvSpPr/>
          <p:nvPr/>
        </p:nvSpPr>
        <p:spPr>
          <a:xfrm>
            <a:off x="3336925" y="1524000"/>
            <a:ext cx="2470150" cy="1981200"/>
          </a:xfrm>
          <a:custGeom>
            <a:avLst/>
            <a:gdLst/>
            <a:ahLst/>
            <a:cxnLst/>
            <a:rect l="l" t="t" r="r" b="b"/>
            <a:pathLst>
              <a:path w="2470150" h="1981200">
                <a:moveTo>
                  <a:pt x="0" y="330200"/>
                </a:moveTo>
                <a:lnTo>
                  <a:pt x="3580" y="281403"/>
                </a:lnTo>
                <a:lnTo>
                  <a:pt x="13979" y="234831"/>
                </a:lnTo>
                <a:lnTo>
                  <a:pt x="30688" y="190992"/>
                </a:lnTo>
                <a:lnTo>
                  <a:pt x="53195" y="150399"/>
                </a:lnTo>
                <a:lnTo>
                  <a:pt x="80989" y="113561"/>
                </a:lnTo>
                <a:lnTo>
                  <a:pt x="113561" y="80989"/>
                </a:lnTo>
                <a:lnTo>
                  <a:pt x="150399" y="53195"/>
                </a:lnTo>
                <a:lnTo>
                  <a:pt x="190992" y="30688"/>
                </a:lnTo>
                <a:lnTo>
                  <a:pt x="234831" y="13979"/>
                </a:lnTo>
                <a:lnTo>
                  <a:pt x="281403" y="3580"/>
                </a:lnTo>
                <a:lnTo>
                  <a:pt x="330200" y="0"/>
                </a:lnTo>
                <a:lnTo>
                  <a:pt x="2139950" y="0"/>
                </a:lnTo>
                <a:lnTo>
                  <a:pt x="2188746" y="3580"/>
                </a:lnTo>
                <a:lnTo>
                  <a:pt x="2235318" y="13979"/>
                </a:lnTo>
                <a:lnTo>
                  <a:pt x="2279157" y="30688"/>
                </a:lnTo>
                <a:lnTo>
                  <a:pt x="2319750" y="53195"/>
                </a:lnTo>
                <a:lnTo>
                  <a:pt x="2356588" y="80989"/>
                </a:lnTo>
                <a:lnTo>
                  <a:pt x="2389160" y="113561"/>
                </a:lnTo>
                <a:lnTo>
                  <a:pt x="2416954" y="150399"/>
                </a:lnTo>
                <a:lnTo>
                  <a:pt x="2439461" y="190992"/>
                </a:lnTo>
                <a:lnTo>
                  <a:pt x="2456170" y="234831"/>
                </a:lnTo>
                <a:lnTo>
                  <a:pt x="2466569" y="281403"/>
                </a:lnTo>
                <a:lnTo>
                  <a:pt x="2470150" y="330200"/>
                </a:lnTo>
                <a:lnTo>
                  <a:pt x="2470150" y="1651000"/>
                </a:lnTo>
                <a:lnTo>
                  <a:pt x="2466569" y="1699796"/>
                </a:lnTo>
                <a:lnTo>
                  <a:pt x="2456170" y="1746368"/>
                </a:lnTo>
                <a:lnTo>
                  <a:pt x="2439461" y="1790207"/>
                </a:lnTo>
                <a:lnTo>
                  <a:pt x="2416954" y="1830800"/>
                </a:lnTo>
                <a:lnTo>
                  <a:pt x="2389160" y="1867638"/>
                </a:lnTo>
                <a:lnTo>
                  <a:pt x="2356588" y="1900210"/>
                </a:lnTo>
                <a:lnTo>
                  <a:pt x="2319750" y="1928004"/>
                </a:lnTo>
                <a:lnTo>
                  <a:pt x="2279157" y="1950511"/>
                </a:lnTo>
                <a:lnTo>
                  <a:pt x="2235318" y="1967220"/>
                </a:lnTo>
                <a:lnTo>
                  <a:pt x="2188746" y="1977619"/>
                </a:lnTo>
                <a:lnTo>
                  <a:pt x="2139950" y="1981200"/>
                </a:lnTo>
                <a:lnTo>
                  <a:pt x="330200" y="1981200"/>
                </a:lnTo>
                <a:lnTo>
                  <a:pt x="281403" y="1977619"/>
                </a:lnTo>
                <a:lnTo>
                  <a:pt x="234831" y="1967220"/>
                </a:lnTo>
                <a:lnTo>
                  <a:pt x="190992" y="1950511"/>
                </a:lnTo>
                <a:lnTo>
                  <a:pt x="150399" y="1928004"/>
                </a:lnTo>
                <a:lnTo>
                  <a:pt x="113561" y="1900210"/>
                </a:lnTo>
                <a:lnTo>
                  <a:pt x="80989" y="1867638"/>
                </a:lnTo>
                <a:lnTo>
                  <a:pt x="53195" y="1830800"/>
                </a:lnTo>
                <a:lnTo>
                  <a:pt x="30688" y="1790207"/>
                </a:lnTo>
                <a:lnTo>
                  <a:pt x="13979" y="1746368"/>
                </a:lnTo>
                <a:lnTo>
                  <a:pt x="3580" y="1699796"/>
                </a:lnTo>
                <a:lnTo>
                  <a:pt x="0" y="1651000"/>
                </a:lnTo>
                <a:lnTo>
                  <a:pt x="0" y="330200"/>
                </a:lnTo>
                <a:close/>
              </a:path>
            </a:pathLst>
          </a:custGeom>
          <a:ln w="12700">
            <a:solidFill>
              <a:srgbClr val="000000"/>
            </a:solidFill>
          </a:ln>
        </p:spPr>
        <p:txBody>
          <a:bodyPr wrap="square" lIns="0" tIns="0" rIns="0" bIns="0" rtlCol="0"/>
          <a:lstStyle/>
          <a:p>
            <a:endParaRPr/>
          </a:p>
        </p:txBody>
      </p:sp>
      <p:sp>
        <p:nvSpPr>
          <p:cNvPr id="8" name="object 8"/>
          <p:cNvSpPr/>
          <p:nvPr/>
        </p:nvSpPr>
        <p:spPr>
          <a:xfrm>
            <a:off x="2892551" y="2002535"/>
            <a:ext cx="3403091" cy="897636"/>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457200" y="4495800"/>
            <a:ext cx="2468880" cy="1981200"/>
          </a:xfrm>
          <a:custGeom>
            <a:avLst/>
            <a:gdLst/>
            <a:ahLst/>
            <a:cxnLst/>
            <a:rect l="l" t="t" r="r" b="b"/>
            <a:pathLst>
              <a:path w="2468880" h="1981200">
                <a:moveTo>
                  <a:pt x="2138299" y="0"/>
                </a:moveTo>
                <a:lnTo>
                  <a:pt x="330212" y="0"/>
                </a:lnTo>
                <a:lnTo>
                  <a:pt x="281416" y="3580"/>
                </a:lnTo>
                <a:lnTo>
                  <a:pt x="234842" y="13979"/>
                </a:lnTo>
                <a:lnTo>
                  <a:pt x="191003" y="30688"/>
                </a:lnTo>
                <a:lnTo>
                  <a:pt x="150408" y="53195"/>
                </a:lnTo>
                <a:lnTo>
                  <a:pt x="113568" y="80989"/>
                </a:lnTo>
                <a:lnTo>
                  <a:pt x="80995" y="113561"/>
                </a:lnTo>
                <a:lnTo>
                  <a:pt x="53199" y="150399"/>
                </a:lnTo>
                <a:lnTo>
                  <a:pt x="30690" y="190992"/>
                </a:lnTo>
                <a:lnTo>
                  <a:pt x="13980" y="234831"/>
                </a:lnTo>
                <a:lnTo>
                  <a:pt x="3580" y="281403"/>
                </a:lnTo>
                <a:lnTo>
                  <a:pt x="0" y="330200"/>
                </a:lnTo>
                <a:lnTo>
                  <a:pt x="0" y="1650987"/>
                </a:lnTo>
                <a:lnTo>
                  <a:pt x="3580" y="1699783"/>
                </a:lnTo>
                <a:lnTo>
                  <a:pt x="13980" y="1746357"/>
                </a:lnTo>
                <a:lnTo>
                  <a:pt x="30690" y="1790196"/>
                </a:lnTo>
                <a:lnTo>
                  <a:pt x="53199" y="1830791"/>
                </a:lnTo>
                <a:lnTo>
                  <a:pt x="80995" y="1867631"/>
                </a:lnTo>
                <a:lnTo>
                  <a:pt x="113568" y="1900204"/>
                </a:lnTo>
                <a:lnTo>
                  <a:pt x="150408" y="1928000"/>
                </a:lnTo>
                <a:lnTo>
                  <a:pt x="191003" y="1950509"/>
                </a:lnTo>
                <a:lnTo>
                  <a:pt x="234842" y="1967219"/>
                </a:lnTo>
                <a:lnTo>
                  <a:pt x="281416" y="1977619"/>
                </a:lnTo>
                <a:lnTo>
                  <a:pt x="330212" y="1981200"/>
                </a:lnTo>
                <a:lnTo>
                  <a:pt x="2138299" y="1981200"/>
                </a:lnTo>
                <a:lnTo>
                  <a:pt x="2187098" y="1977619"/>
                </a:lnTo>
                <a:lnTo>
                  <a:pt x="2233678" y="1967219"/>
                </a:lnTo>
                <a:lnTo>
                  <a:pt x="2277529" y="1950509"/>
                </a:lnTo>
                <a:lnTo>
                  <a:pt x="2318137" y="1928000"/>
                </a:lnTo>
                <a:lnTo>
                  <a:pt x="2354992" y="1900204"/>
                </a:lnTo>
                <a:lnTo>
                  <a:pt x="2387581" y="1867631"/>
                </a:lnTo>
                <a:lnTo>
                  <a:pt x="2415392" y="1830791"/>
                </a:lnTo>
                <a:lnTo>
                  <a:pt x="2437914" y="1790196"/>
                </a:lnTo>
                <a:lnTo>
                  <a:pt x="2454635" y="1746357"/>
                </a:lnTo>
                <a:lnTo>
                  <a:pt x="2465042" y="1699783"/>
                </a:lnTo>
                <a:lnTo>
                  <a:pt x="2468626" y="1650987"/>
                </a:lnTo>
                <a:lnTo>
                  <a:pt x="2468499" y="330200"/>
                </a:lnTo>
                <a:lnTo>
                  <a:pt x="2464918" y="281403"/>
                </a:lnTo>
                <a:lnTo>
                  <a:pt x="2454519" y="234831"/>
                </a:lnTo>
                <a:lnTo>
                  <a:pt x="2437810" y="190992"/>
                </a:lnTo>
                <a:lnTo>
                  <a:pt x="2415303" y="150399"/>
                </a:lnTo>
                <a:lnTo>
                  <a:pt x="2387509" y="113561"/>
                </a:lnTo>
                <a:lnTo>
                  <a:pt x="2354937" y="80989"/>
                </a:lnTo>
                <a:lnTo>
                  <a:pt x="2318099" y="53195"/>
                </a:lnTo>
                <a:lnTo>
                  <a:pt x="2277506" y="30688"/>
                </a:lnTo>
                <a:lnTo>
                  <a:pt x="2233667" y="13979"/>
                </a:lnTo>
                <a:lnTo>
                  <a:pt x="2187095" y="3580"/>
                </a:lnTo>
                <a:lnTo>
                  <a:pt x="2138299" y="0"/>
                </a:lnTo>
                <a:close/>
              </a:path>
            </a:pathLst>
          </a:custGeom>
          <a:solidFill>
            <a:srgbClr val="0E6EC5"/>
          </a:solidFill>
        </p:spPr>
        <p:txBody>
          <a:bodyPr wrap="square" lIns="0" tIns="0" rIns="0" bIns="0" rtlCol="0"/>
          <a:lstStyle/>
          <a:p>
            <a:endParaRPr/>
          </a:p>
        </p:txBody>
      </p:sp>
      <p:sp>
        <p:nvSpPr>
          <p:cNvPr id="11" name="object 11"/>
          <p:cNvSpPr/>
          <p:nvPr/>
        </p:nvSpPr>
        <p:spPr>
          <a:xfrm>
            <a:off x="457200" y="4495800"/>
            <a:ext cx="2468880" cy="1981200"/>
          </a:xfrm>
          <a:custGeom>
            <a:avLst/>
            <a:gdLst/>
            <a:ahLst/>
            <a:cxnLst/>
            <a:rect l="l" t="t" r="r" b="b"/>
            <a:pathLst>
              <a:path w="2468880" h="1981200">
                <a:moveTo>
                  <a:pt x="0" y="330200"/>
                </a:moveTo>
                <a:lnTo>
                  <a:pt x="3580" y="281403"/>
                </a:lnTo>
                <a:lnTo>
                  <a:pt x="13980" y="234831"/>
                </a:lnTo>
                <a:lnTo>
                  <a:pt x="30690" y="190992"/>
                </a:lnTo>
                <a:lnTo>
                  <a:pt x="53199" y="150399"/>
                </a:lnTo>
                <a:lnTo>
                  <a:pt x="80995" y="113561"/>
                </a:lnTo>
                <a:lnTo>
                  <a:pt x="113568" y="80989"/>
                </a:lnTo>
                <a:lnTo>
                  <a:pt x="150408" y="53195"/>
                </a:lnTo>
                <a:lnTo>
                  <a:pt x="191003" y="30688"/>
                </a:lnTo>
                <a:lnTo>
                  <a:pt x="234842" y="13979"/>
                </a:lnTo>
                <a:lnTo>
                  <a:pt x="281416" y="3580"/>
                </a:lnTo>
                <a:lnTo>
                  <a:pt x="330212" y="0"/>
                </a:lnTo>
                <a:lnTo>
                  <a:pt x="2138299" y="0"/>
                </a:lnTo>
                <a:lnTo>
                  <a:pt x="2187095" y="3580"/>
                </a:lnTo>
                <a:lnTo>
                  <a:pt x="2233667" y="13979"/>
                </a:lnTo>
                <a:lnTo>
                  <a:pt x="2277506" y="30688"/>
                </a:lnTo>
                <a:lnTo>
                  <a:pt x="2318099" y="53195"/>
                </a:lnTo>
                <a:lnTo>
                  <a:pt x="2354937" y="80989"/>
                </a:lnTo>
                <a:lnTo>
                  <a:pt x="2387509" y="113561"/>
                </a:lnTo>
                <a:lnTo>
                  <a:pt x="2415303" y="150399"/>
                </a:lnTo>
                <a:lnTo>
                  <a:pt x="2437810" y="190992"/>
                </a:lnTo>
                <a:lnTo>
                  <a:pt x="2454519" y="234831"/>
                </a:lnTo>
                <a:lnTo>
                  <a:pt x="2464918" y="281403"/>
                </a:lnTo>
                <a:lnTo>
                  <a:pt x="2468499" y="330200"/>
                </a:lnTo>
                <a:lnTo>
                  <a:pt x="2468626" y="1650987"/>
                </a:lnTo>
                <a:lnTo>
                  <a:pt x="2465042" y="1699783"/>
                </a:lnTo>
                <a:lnTo>
                  <a:pt x="2454635" y="1746357"/>
                </a:lnTo>
                <a:lnTo>
                  <a:pt x="2437914" y="1790196"/>
                </a:lnTo>
                <a:lnTo>
                  <a:pt x="2415392" y="1830791"/>
                </a:lnTo>
                <a:lnTo>
                  <a:pt x="2387581" y="1867631"/>
                </a:lnTo>
                <a:lnTo>
                  <a:pt x="2354992" y="1900204"/>
                </a:lnTo>
                <a:lnTo>
                  <a:pt x="2318137" y="1928000"/>
                </a:lnTo>
                <a:lnTo>
                  <a:pt x="2277529" y="1950509"/>
                </a:lnTo>
                <a:lnTo>
                  <a:pt x="2233678" y="1967219"/>
                </a:lnTo>
                <a:lnTo>
                  <a:pt x="2187098" y="1977619"/>
                </a:lnTo>
                <a:lnTo>
                  <a:pt x="2138299" y="1981200"/>
                </a:lnTo>
                <a:lnTo>
                  <a:pt x="330212" y="1981200"/>
                </a:lnTo>
                <a:lnTo>
                  <a:pt x="281416" y="1977619"/>
                </a:lnTo>
                <a:lnTo>
                  <a:pt x="234842" y="1967219"/>
                </a:lnTo>
                <a:lnTo>
                  <a:pt x="191003" y="1950509"/>
                </a:lnTo>
                <a:lnTo>
                  <a:pt x="150408" y="1928000"/>
                </a:lnTo>
                <a:lnTo>
                  <a:pt x="113568" y="1900204"/>
                </a:lnTo>
                <a:lnTo>
                  <a:pt x="80995" y="1867631"/>
                </a:lnTo>
                <a:lnTo>
                  <a:pt x="53199" y="1830791"/>
                </a:lnTo>
                <a:lnTo>
                  <a:pt x="30690" y="1790196"/>
                </a:lnTo>
                <a:lnTo>
                  <a:pt x="13980" y="1746357"/>
                </a:lnTo>
                <a:lnTo>
                  <a:pt x="3580" y="1699783"/>
                </a:lnTo>
                <a:lnTo>
                  <a:pt x="0" y="1650987"/>
                </a:lnTo>
                <a:lnTo>
                  <a:pt x="0" y="330200"/>
                </a:lnTo>
                <a:close/>
              </a:path>
            </a:pathLst>
          </a:custGeom>
          <a:ln w="12700">
            <a:solidFill>
              <a:srgbClr val="000000"/>
            </a:solidFill>
          </a:ln>
        </p:spPr>
        <p:txBody>
          <a:bodyPr wrap="square" lIns="0" tIns="0" rIns="0" bIns="0" rtlCol="0"/>
          <a:lstStyle/>
          <a:p>
            <a:endParaRPr/>
          </a:p>
        </p:txBody>
      </p:sp>
      <p:sp>
        <p:nvSpPr>
          <p:cNvPr id="12" name="object 12"/>
          <p:cNvSpPr txBox="1"/>
          <p:nvPr/>
        </p:nvSpPr>
        <p:spPr>
          <a:xfrm>
            <a:off x="980338" y="5218582"/>
            <a:ext cx="1426845" cy="514350"/>
          </a:xfrm>
          <a:prstGeom prst="rect">
            <a:avLst/>
          </a:prstGeom>
        </p:spPr>
        <p:txBody>
          <a:bodyPr vert="horz" wrap="square" lIns="0" tIns="13335" rIns="0" bIns="0" rtlCol="0">
            <a:spAutoFit/>
          </a:bodyPr>
          <a:lstStyle/>
          <a:p>
            <a:pPr marL="12700">
              <a:lnSpc>
                <a:spcPct val="100000"/>
              </a:lnSpc>
              <a:spcBef>
                <a:spcPts val="105"/>
              </a:spcBef>
            </a:pPr>
            <a:r>
              <a:rPr sz="3200" b="1" i="1" dirty="0">
                <a:latin typeface="Arial"/>
                <a:cs typeface="Arial"/>
              </a:rPr>
              <a:t>Hist</a:t>
            </a:r>
            <a:r>
              <a:rPr sz="3200" b="1" i="1" spc="-15" dirty="0">
                <a:latin typeface="Arial"/>
                <a:cs typeface="Arial"/>
              </a:rPr>
              <a:t>o</a:t>
            </a:r>
            <a:r>
              <a:rPr sz="3200" b="1" i="1" dirty="0">
                <a:latin typeface="Arial"/>
                <a:cs typeface="Arial"/>
              </a:rPr>
              <a:t>ry</a:t>
            </a:r>
            <a:endParaRPr sz="3200" dirty="0">
              <a:latin typeface="Arial"/>
              <a:cs typeface="Arial"/>
            </a:endParaRPr>
          </a:p>
        </p:txBody>
      </p:sp>
      <p:sp>
        <p:nvSpPr>
          <p:cNvPr id="13" name="object 13"/>
          <p:cNvSpPr/>
          <p:nvPr/>
        </p:nvSpPr>
        <p:spPr>
          <a:xfrm>
            <a:off x="3336925" y="4495800"/>
            <a:ext cx="2470150" cy="1981200"/>
          </a:xfrm>
          <a:custGeom>
            <a:avLst/>
            <a:gdLst/>
            <a:ahLst/>
            <a:cxnLst/>
            <a:rect l="l" t="t" r="r" b="b"/>
            <a:pathLst>
              <a:path w="2470150" h="1981200">
                <a:moveTo>
                  <a:pt x="2139950" y="0"/>
                </a:moveTo>
                <a:lnTo>
                  <a:pt x="330200" y="0"/>
                </a:lnTo>
                <a:lnTo>
                  <a:pt x="281403" y="3580"/>
                </a:lnTo>
                <a:lnTo>
                  <a:pt x="234831" y="13979"/>
                </a:lnTo>
                <a:lnTo>
                  <a:pt x="190992" y="30688"/>
                </a:lnTo>
                <a:lnTo>
                  <a:pt x="150399" y="53195"/>
                </a:lnTo>
                <a:lnTo>
                  <a:pt x="113561" y="80989"/>
                </a:lnTo>
                <a:lnTo>
                  <a:pt x="80989" y="113561"/>
                </a:lnTo>
                <a:lnTo>
                  <a:pt x="53195" y="150399"/>
                </a:lnTo>
                <a:lnTo>
                  <a:pt x="30688" y="190992"/>
                </a:lnTo>
                <a:lnTo>
                  <a:pt x="13979" y="234831"/>
                </a:lnTo>
                <a:lnTo>
                  <a:pt x="3580" y="281403"/>
                </a:lnTo>
                <a:lnTo>
                  <a:pt x="0" y="330200"/>
                </a:lnTo>
                <a:lnTo>
                  <a:pt x="0" y="1650987"/>
                </a:lnTo>
                <a:lnTo>
                  <a:pt x="3580" y="1699783"/>
                </a:lnTo>
                <a:lnTo>
                  <a:pt x="13979" y="1746357"/>
                </a:lnTo>
                <a:lnTo>
                  <a:pt x="30688" y="1790196"/>
                </a:lnTo>
                <a:lnTo>
                  <a:pt x="53195" y="1830791"/>
                </a:lnTo>
                <a:lnTo>
                  <a:pt x="80989" y="1867631"/>
                </a:lnTo>
                <a:lnTo>
                  <a:pt x="113561" y="1900204"/>
                </a:lnTo>
                <a:lnTo>
                  <a:pt x="150399" y="1928000"/>
                </a:lnTo>
                <a:lnTo>
                  <a:pt x="190992" y="1950509"/>
                </a:lnTo>
                <a:lnTo>
                  <a:pt x="234831" y="1967219"/>
                </a:lnTo>
                <a:lnTo>
                  <a:pt x="281403" y="1977619"/>
                </a:lnTo>
                <a:lnTo>
                  <a:pt x="330200" y="1981200"/>
                </a:lnTo>
                <a:lnTo>
                  <a:pt x="2139950" y="1981200"/>
                </a:lnTo>
                <a:lnTo>
                  <a:pt x="2188746" y="1977619"/>
                </a:lnTo>
                <a:lnTo>
                  <a:pt x="2235318" y="1967219"/>
                </a:lnTo>
                <a:lnTo>
                  <a:pt x="2279157" y="1950509"/>
                </a:lnTo>
                <a:lnTo>
                  <a:pt x="2319750" y="1928000"/>
                </a:lnTo>
                <a:lnTo>
                  <a:pt x="2356588" y="1900204"/>
                </a:lnTo>
                <a:lnTo>
                  <a:pt x="2389160" y="1867631"/>
                </a:lnTo>
                <a:lnTo>
                  <a:pt x="2416954" y="1830791"/>
                </a:lnTo>
                <a:lnTo>
                  <a:pt x="2439461" y="1790196"/>
                </a:lnTo>
                <a:lnTo>
                  <a:pt x="2456170" y="1746357"/>
                </a:lnTo>
                <a:lnTo>
                  <a:pt x="2466569" y="1699783"/>
                </a:lnTo>
                <a:lnTo>
                  <a:pt x="2470150" y="1650987"/>
                </a:lnTo>
                <a:lnTo>
                  <a:pt x="2470150" y="330200"/>
                </a:lnTo>
                <a:lnTo>
                  <a:pt x="2466569" y="281403"/>
                </a:lnTo>
                <a:lnTo>
                  <a:pt x="2456170" y="234831"/>
                </a:lnTo>
                <a:lnTo>
                  <a:pt x="2439461" y="190992"/>
                </a:lnTo>
                <a:lnTo>
                  <a:pt x="2416954" y="150399"/>
                </a:lnTo>
                <a:lnTo>
                  <a:pt x="2389160" y="113561"/>
                </a:lnTo>
                <a:lnTo>
                  <a:pt x="2356588" y="80989"/>
                </a:lnTo>
                <a:lnTo>
                  <a:pt x="2319750" y="53195"/>
                </a:lnTo>
                <a:lnTo>
                  <a:pt x="2279157" y="30688"/>
                </a:lnTo>
                <a:lnTo>
                  <a:pt x="2235318" y="13979"/>
                </a:lnTo>
                <a:lnTo>
                  <a:pt x="2188746" y="3580"/>
                </a:lnTo>
                <a:lnTo>
                  <a:pt x="2139950" y="0"/>
                </a:lnTo>
                <a:close/>
              </a:path>
            </a:pathLst>
          </a:custGeom>
          <a:solidFill>
            <a:srgbClr val="0E6EC5"/>
          </a:solidFill>
        </p:spPr>
        <p:txBody>
          <a:bodyPr wrap="square" lIns="0" tIns="0" rIns="0" bIns="0" rtlCol="0"/>
          <a:lstStyle/>
          <a:p>
            <a:endParaRPr/>
          </a:p>
        </p:txBody>
      </p:sp>
      <p:sp>
        <p:nvSpPr>
          <p:cNvPr id="14" name="object 14"/>
          <p:cNvSpPr/>
          <p:nvPr/>
        </p:nvSpPr>
        <p:spPr>
          <a:xfrm>
            <a:off x="3336925" y="4495800"/>
            <a:ext cx="2470150" cy="1981200"/>
          </a:xfrm>
          <a:custGeom>
            <a:avLst/>
            <a:gdLst/>
            <a:ahLst/>
            <a:cxnLst/>
            <a:rect l="l" t="t" r="r" b="b"/>
            <a:pathLst>
              <a:path w="2470150" h="1981200">
                <a:moveTo>
                  <a:pt x="0" y="330200"/>
                </a:moveTo>
                <a:lnTo>
                  <a:pt x="3580" y="281403"/>
                </a:lnTo>
                <a:lnTo>
                  <a:pt x="13979" y="234831"/>
                </a:lnTo>
                <a:lnTo>
                  <a:pt x="30688" y="190992"/>
                </a:lnTo>
                <a:lnTo>
                  <a:pt x="53195" y="150399"/>
                </a:lnTo>
                <a:lnTo>
                  <a:pt x="80989" y="113561"/>
                </a:lnTo>
                <a:lnTo>
                  <a:pt x="113561" y="80989"/>
                </a:lnTo>
                <a:lnTo>
                  <a:pt x="150399" y="53195"/>
                </a:lnTo>
                <a:lnTo>
                  <a:pt x="190992" y="30688"/>
                </a:lnTo>
                <a:lnTo>
                  <a:pt x="234831" y="13979"/>
                </a:lnTo>
                <a:lnTo>
                  <a:pt x="281403" y="3580"/>
                </a:lnTo>
                <a:lnTo>
                  <a:pt x="330200" y="0"/>
                </a:lnTo>
                <a:lnTo>
                  <a:pt x="2139950" y="0"/>
                </a:lnTo>
                <a:lnTo>
                  <a:pt x="2188746" y="3580"/>
                </a:lnTo>
                <a:lnTo>
                  <a:pt x="2235318" y="13979"/>
                </a:lnTo>
                <a:lnTo>
                  <a:pt x="2279157" y="30688"/>
                </a:lnTo>
                <a:lnTo>
                  <a:pt x="2319750" y="53195"/>
                </a:lnTo>
                <a:lnTo>
                  <a:pt x="2356588" y="80989"/>
                </a:lnTo>
                <a:lnTo>
                  <a:pt x="2389160" y="113561"/>
                </a:lnTo>
                <a:lnTo>
                  <a:pt x="2416954" y="150399"/>
                </a:lnTo>
                <a:lnTo>
                  <a:pt x="2439461" y="190992"/>
                </a:lnTo>
                <a:lnTo>
                  <a:pt x="2456170" y="234831"/>
                </a:lnTo>
                <a:lnTo>
                  <a:pt x="2466569" y="281403"/>
                </a:lnTo>
                <a:lnTo>
                  <a:pt x="2470150" y="330200"/>
                </a:lnTo>
                <a:lnTo>
                  <a:pt x="2470150" y="1650987"/>
                </a:lnTo>
                <a:lnTo>
                  <a:pt x="2466569" y="1699783"/>
                </a:lnTo>
                <a:lnTo>
                  <a:pt x="2456170" y="1746357"/>
                </a:lnTo>
                <a:lnTo>
                  <a:pt x="2439461" y="1790196"/>
                </a:lnTo>
                <a:lnTo>
                  <a:pt x="2416954" y="1830791"/>
                </a:lnTo>
                <a:lnTo>
                  <a:pt x="2389160" y="1867631"/>
                </a:lnTo>
                <a:lnTo>
                  <a:pt x="2356588" y="1900204"/>
                </a:lnTo>
                <a:lnTo>
                  <a:pt x="2319750" y="1928000"/>
                </a:lnTo>
                <a:lnTo>
                  <a:pt x="2279157" y="1950509"/>
                </a:lnTo>
                <a:lnTo>
                  <a:pt x="2235318" y="1967219"/>
                </a:lnTo>
                <a:lnTo>
                  <a:pt x="2188746" y="1977619"/>
                </a:lnTo>
                <a:lnTo>
                  <a:pt x="2139950" y="1981200"/>
                </a:lnTo>
                <a:lnTo>
                  <a:pt x="330200" y="1981200"/>
                </a:lnTo>
                <a:lnTo>
                  <a:pt x="281403" y="1977619"/>
                </a:lnTo>
                <a:lnTo>
                  <a:pt x="234831" y="1967219"/>
                </a:lnTo>
                <a:lnTo>
                  <a:pt x="190992" y="1950509"/>
                </a:lnTo>
                <a:lnTo>
                  <a:pt x="150399" y="1928000"/>
                </a:lnTo>
                <a:lnTo>
                  <a:pt x="113561" y="1900204"/>
                </a:lnTo>
                <a:lnTo>
                  <a:pt x="80989" y="1867631"/>
                </a:lnTo>
                <a:lnTo>
                  <a:pt x="53195" y="1830791"/>
                </a:lnTo>
                <a:lnTo>
                  <a:pt x="30688" y="1790196"/>
                </a:lnTo>
                <a:lnTo>
                  <a:pt x="13979" y="1746357"/>
                </a:lnTo>
                <a:lnTo>
                  <a:pt x="3580" y="1699783"/>
                </a:lnTo>
                <a:lnTo>
                  <a:pt x="0" y="1650987"/>
                </a:lnTo>
                <a:lnTo>
                  <a:pt x="0" y="330200"/>
                </a:lnTo>
                <a:close/>
              </a:path>
            </a:pathLst>
          </a:custGeom>
          <a:ln w="12700">
            <a:solidFill>
              <a:srgbClr val="000000"/>
            </a:solidFill>
          </a:ln>
        </p:spPr>
        <p:txBody>
          <a:bodyPr wrap="square" lIns="0" tIns="0" rIns="0" bIns="0" rtlCol="0"/>
          <a:lstStyle/>
          <a:p>
            <a:endParaRPr/>
          </a:p>
        </p:txBody>
      </p:sp>
      <p:sp>
        <p:nvSpPr>
          <p:cNvPr id="15" name="object 15"/>
          <p:cNvSpPr/>
          <p:nvPr/>
        </p:nvSpPr>
        <p:spPr>
          <a:xfrm>
            <a:off x="3444240" y="4867655"/>
            <a:ext cx="2296667" cy="661416"/>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3113532" y="5355335"/>
            <a:ext cx="2955036" cy="661416"/>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6218301" y="4495800"/>
            <a:ext cx="2468880" cy="1981200"/>
          </a:xfrm>
          <a:custGeom>
            <a:avLst/>
            <a:gdLst/>
            <a:ahLst/>
            <a:cxnLst/>
            <a:rect l="l" t="t" r="r" b="b"/>
            <a:pathLst>
              <a:path w="2468879" h="1981200">
                <a:moveTo>
                  <a:pt x="2138299" y="0"/>
                </a:moveTo>
                <a:lnTo>
                  <a:pt x="330200" y="0"/>
                </a:lnTo>
                <a:lnTo>
                  <a:pt x="281403" y="3580"/>
                </a:lnTo>
                <a:lnTo>
                  <a:pt x="234831" y="13979"/>
                </a:lnTo>
                <a:lnTo>
                  <a:pt x="190992" y="30688"/>
                </a:lnTo>
                <a:lnTo>
                  <a:pt x="150399" y="53195"/>
                </a:lnTo>
                <a:lnTo>
                  <a:pt x="113561" y="80989"/>
                </a:lnTo>
                <a:lnTo>
                  <a:pt x="80989" y="113561"/>
                </a:lnTo>
                <a:lnTo>
                  <a:pt x="53195" y="150399"/>
                </a:lnTo>
                <a:lnTo>
                  <a:pt x="30688" y="190992"/>
                </a:lnTo>
                <a:lnTo>
                  <a:pt x="13979" y="234831"/>
                </a:lnTo>
                <a:lnTo>
                  <a:pt x="3580" y="281403"/>
                </a:lnTo>
                <a:lnTo>
                  <a:pt x="0" y="330200"/>
                </a:lnTo>
                <a:lnTo>
                  <a:pt x="0" y="1650987"/>
                </a:lnTo>
                <a:lnTo>
                  <a:pt x="3580" y="1699783"/>
                </a:lnTo>
                <a:lnTo>
                  <a:pt x="13979" y="1746357"/>
                </a:lnTo>
                <a:lnTo>
                  <a:pt x="30688" y="1790196"/>
                </a:lnTo>
                <a:lnTo>
                  <a:pt x="53195" y="1830791"/>
                </a:lnTo>
                <a:lnTo>
                  <a:pt x="80989" y="1867631"/>
                </a:lnTo>
                <a:lnTo>
                  <a:pt x="113561" y="1900204"/>
                </a:lnTo>
                <a:lnTo>
                  <a:pt x="150399" y="1928000"/>
                </a:lnTo>
                <a:lnTo>
                  <a:pt x="190992" y="1950509"/>
                </a:lnTo>
                <a:lnTo>
                  <a:pt x="234831" y="1967219"/>
                </a:lnTo>
                <a:lnTo>
                  <a:pt x="281403" y="1977619"/>
                </a:lnTo>
                <a:lnTo>
                  <a:pt x="330200" y="1981200"/>
                </a:lnTo>
                <a:lnTo>
                  <a:pt x="2138299" y="1981200"/>
                </a:lnTo>
                <a:lnTo>
                  <a:pt x="2187095" y="1977619"/>
                </a:lnTo>
                <a:lnTo>
                  <a:pt x="2233667" y="1967219"/>
                </a:lnTo>
                <a:lnTo>
                  <a:pt x="2277506" y="1950509"/>
                </a:lnTo>
                <a:lnTo>
                  <a:pt x="2318099" y="1928000"/>
                </a:lnTo>
                <a:lnTo>
                  <a:pt x="2354937" y="1900204"/>
                </a:lnTo>
                <a:lnTo>
                  <a:pt x="2387509" y="1867631"/>
                </a:lnTo>
                <a:lnTo>
                  <a:pt x="2415303" y="1830791"/>
                </a:lnTo>
                <a:lnTo>
                  <a:pt x="2437810" y="1790196"/>
                </a:lnTo>
                <a:lnTo>
                  <a:pt x="2454519" y="1746357"/>
                </a:lnTo>
                <a:lnTo>
                  <a:pt x="2464918" y="1699783"/>
                </a:lnTo>
                <a:lnTo>
                  <a:pt x="2468499" y="1650987"/>
                </a:lnTo>
                <a:lnTo>
                  <a:pt x="2468499" y="330200"/>
                </a:lnTo>
                <a:lnTo>
                  <a:pt x="2464918" y="281403"/>
                </a:lnTo>
                <a:lnTo>
                  <a:pt x="2454519" y="234831"/>
                </a:lnTo>
                <a:lnTo>
                  <a:pt x="2437810" y="190992"/>
                </a:lnTo>
                <a:lnTo>
                  <a:pt x="2415303" y="150399"/>
                </a:lnTo>
                <a:lnTo>
                  <a:pt x="2387509" y="113561"/>
                </a:lnTo>
                <a:lnTo>
                  <a:pt x="2354937" y="80989"/>
                </a:lnTo>
                <a:lnTo>
                  <a:pt x="2318099" y="53195"/>
                </a:lnTo>
                <a:lnTo>
                  <a:pt x="2277506" y="30688"/>
                </a:lnTo>
                <a:lnTo>
                  <a:pt x="2233667" y="13979"/>
                </a:lnTo>
                <a:lnTo>
                  <a:pt x="2187095" y="3580"/>
                </a:lnTo>
                <a:lnTo>
                  <a:pt x="2138299" y="0"/>
                </a:lnTo>
                <a:close/>
              </a:path>
            </a:pathLst>
          </a:custGeom>
          <a:solidFill>
            <a:srgbClr val="0E6EC5"/>
          </a:solidFill>
        </p:spPr>
        <p:txBody>
          <a:bodyPr wrap="square" lIns="0" tIns="0" rIns="0" bIns="0" rtlCol="0"/>
          <a:lstStyle/>
          <a:p>
            <a:endParaRPr/>
          </a:p>
        </p:txBody>
      </p:sp>
      <p:sp>
        <p:nvSpPr>
          <p:cNvPr id="19" name="object 19"/>
          <p:cNvSpPr/>
          <p:nvPr/>
        </p:nvSpPr>
        <p:spPr>
          <a:xfrm>
            <a:off x="6218301" y="4495800"/>
            <a:ext cx="2468880" cy="1981200"/>
          </a:xfrm>
          <a:custGeom>
            <a:avLst/>
            <a:gdLst/>
            <a:ahLst/>
            <a:cxnLst/>
            <a:rect l="l" t="t" r="r" b="b"/>
            <a:pathLst>
              <a:path w="2468879" h="1981200">
                <a:moveTo>
                  <a:pt x="0" y="330200"/>
                </a:moveTo>
                <a:lnTo>
                  <a:pt x="3580" y="281403"/>
                </a:lnTo>
                <a:lnTo>
                  <a:pt x="13979" y="234831"/>
                </a:lnTo>
                <a:lnTo>
                  <a:pt x="30688" y="190992"/>
                </a:lnTo>
                <a:lnTo>
                  <a:pt x="53195" y="150399"/>
                </a:lnTo>
                <a:lnTo>
                  <a:pt x="80989" y="113561"/>
                </a:lnTo>
                <a:lnTo>
                  <a:pt x="113561" y="80989"/>
                </a:lnTo>
                <a:lnTo>
                  <a:pt x="150399" y="53195"/>
                </a:lnTo>
                <a:lnTo>
                  <a:pt x="190992" y="30688"/>
                </a:lnTo>
                <a:lnTo>
                  <a:pt x="234831" y="13979"/>
                </a:lnTo>
                <a:lnTo>
                  <a:pt x="281403" y="3580"/>
                </a:lnTo>
                <a:lnTo>
                  <a:pt x="330200" y="0"/>
                </a:lnTo>
                <a:lnTo>
                  <a:pt x="2138299" y="0"/>
                </a:lnTo>
                <a:lnTo>
                  <a:pt x="2187095" y="3580"/>
                </a:lnTo>
                <a:lnTo>
                  <a:pt x="2233667" y="13979"/>
                </a:lnTo>
                <a:lnTo>
                  <a:pt x="2277506" y="30688"/>
                </a:lnTo>
                <a:lnTo>
                  <a:pt x="2318099" y="53195"/>
                </a:lnTo>
                <a:lnTo>
                  <a:pt x="2354937" y="80989"/>
                </a:lnTo>
                <a:lnTo>
                  <a:pt x="2387509" y="113561"/>
                </a:lnTo>
                <a:lnTo>
                  <a:pt x="2415303" y="150399"/>
                </a:lnTo>
                <a:lnTo>
                  <a:pt x="2437810" y="190992"/>
                </a:lnTo>
                <a:lnTo>
                  <a:pt x="2454519" y="234831"/>
                </a:lnTo>
                <a:lnTo>
                  <a:pt x="2464918" y="281403"/>
                </a:lnTo>
                <a:lnTo>
                  <a:pt x="2468499" y="330200"/>
                </a:lnTo>
                <a:lnTo>
                  <a:pt x="2468499" y="1650987"/>
                </a:lnTo>
                <a:lnTo>
                  <a:pt x="2464918" y="1699783"/>
                </a:lnTo>
                <a:lnTo>
                  <a:pt x="2454519" y="1746357"/>
                </a:lnTo>
                <a:lnTo>
                  <a:pt x="2437810" y="1790196"/>
                </a:lnTo>
                <a:lnTo>
                  <a:pt x="2415303" y="1830791"/>
                </a:lnTo>
                <a:lnTo>
                  <a:pt x="2387509" y="1867631"/>
                </a:lnTo>
                <a:lnTo>
                  <a:pt x="2354937" y="1900204"/>
                </a:lnTo>
                <a:lnTo>
                  <a:pt x="2318099" y="1928000"/>
                </a:lnTo>
                <a:lnTo>
                  <a:pt x="2277506" y="1950509"/>
                </a:lnTo>
                <a:lnTo>
                  <a:pt x="2233667" y="1967219"/>
                </a:lnTo>
                <a:lnTo>
                  <a:pt x="2187095" y="1977619"/>
                </a:lnTo>
                <a:lnTo>
                  <a:pt x="2138299" y="1981200"/>
                </a:lnTo>
                <a:lnTo>
                  <a:pt x="330200" y="1981200"/>
                </a:lnTo>
                <a:lnTo>
                  <a:pt x="281403" y="1977619"/>
                </a:lnTo>
                <a:lnTo>
                  <a:pt x="234831" y="1967219"/>
                </a:lnTo>
                <a:lnTo>
                  <a:pt x="190992" y="1950509"/>
                </a:lnTo>
                <a:lnTo>
                  <a:pt x="150399" y="1928000"/>
                </a:lnTo>
                <a:lnTo>
                  <a:pt x="113561" y="1900204"/>
                </a:lnTo>
                <a:lnTo>
                  <a:pt x="80989" y="1867631"/>
                </a:lnTo>
                <a:lnTo>
                  <a:pt x="53195" y="1830791"/>
                </a:lnTo>
                <a:lnTo>
                  <a:pt x="30688" y="1790196"/>
                </a:lnTo>
                <a:lnTo>
                  <a:pt x="13979" y="1746357"/>
                </a:lnTo>
                <a:lnTo>
                  <a:pt x="3580" y="1699783"/>
                </a:lnTo>
                <a:lnTo>
                  <a:pt x="0" y="1650987"/>
                </a:lnTo>
                <a:lnTo>
                  <a:pt x="0" y="330200"/>
                </a:lnTo>
                <a:close/>
              </a:path>
            </a:pathLst>
          </a:custGeom>
          <a:ln w="12700">
            <a:solidFill>
              <a:srgbClr val="000000"/>
            </a:solidFill>
          </a:ln>
        </p:spPr>
        <p:txBody>
          <a:bodyPr wrap="square" lIns="0" tIns="0" rIns="0" bIns="0" rtlCol="0"/>
          <a:lstStyle/>
          <a:p>
            <a:endParaRPr/>
          </a:p>
        </p:txBody>
      </p:sp>
      <p:sp>
        <p:nvSpPr>
          <p:cNvPr id="20" name="object 20"/>
          <p:cNvSpPr/>
          <p:nvPr/>
        </p:nvSpPr>
        <p:spPr>
          <a:xfrm>
            <a:off x="5948171" y="5111496"/>
            <a:ext cx="3044952" cy="66141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22350"/>
            <a:ext cx="6686550" cy="756920"/>
          </a:xfrm>
          <a:prstGeom prst="rect">
            <a:avLst/>
          </a:prstGeom>
        </p:spPr>
        <p:txBody>
          <a:bodyPr vert="horz" wrap="square" lIns="0" tIns="12700" rIns="0" bIns="0" rtlCol="0">
            <a:spAutoFit/>
          </a:bodyPr>
          <a:lstStyle/>
          <a:p>
            <a:pPr marL="12700">
              <a:lnSpc>
                <a:spcPct val="100000"/>
              </a:lnSpc>
              <a:spcBef>
                <a:spcPts val="100"/>
              </a:spcBef>
            </a:pPr>
            <a:r>
              <a:rPr sz="4800" i="1" u="heavy" spc="-345" dirty="0">
                <a:solidFill>
                  <a:srgbClr val="E1D600"/>
                </a:solidFill>
                <a:uFill>
                  <a:solidFill>
                    <a:srgbClr val="E1D600"/>
                  </a:solidFill>
                </a:uFill>
                <a:latin typeface="Times New Roman"/>
                <a:cs typeface="Times New Roman"/>
              </a:rPr>
              <a:t>Recent </a:t>
            </a:r>
            <a:r>
              <a:rPr sz="4800" i="1" u="heavy" spc="-355" dirty="0">
                <a:solidFill>
                  <a:srgbClr val="E1D600"/>
                </a:solidFill>
                <a:uFill>
                  <a:solidFill>
                    <a:srgbClr val="E1D600"/>
                  </a:solidFill>
                </a:uFill>
                <a:latin typeface="Times New Roman"/>
                <a:cs typeface="Times New Roman"/>
              </a:rPr>
              <a:t>advances </a:t>
            </a:r>
            <a:r>
              <a:rPr sz="4800" i="1" u="heavy" spc="-325" dirty="0">
                <a:solidFill>
                  <a:srgbClr val="E1D600"/>
                </a:solidFill>
                <a:uFill>
                  <a:solidFill>
                    <a:srgbClr val="E1D600"/>
                  </a:solidFill>
                </a:uFill>
                <a:latin typeface="Times New Roman"/>
                <a:cs typeface="Times New Roman"/>
              </a:rPr>
              <a:t>in Diagnosis</a:t>
            </a:r>
            <a:r>
              <a:rPr sz="4800" i="1" u="heavy" spc="295" dirty="0">
                <a:solidFill>
                  <a:srgbClr val="E1D600"/>
                </a:solidFill>
                <a:uFill>
                  <a:solidFill>
                    <a:srgbClr val="E1D600"/>
                  </a:solidFill>
                </a:uFill>
                <a:latin typeface="Times New Roman"/>
                <a:cs typeface="Times New Roman"/>
              </a:rPr>
              <a:t> </a:t>
            </a:r>
            <a:r>
              <a:rPr sz="4800" i="1" u="heavy" spc="-355" dirty="0">
                <a:solidFill>
                  <a:srgbClr val="E1D600"/>
                </a:solidFill>
                <a:uFill>
                  <a:solidFill>
                    <a:srgbClr val="E1D600"/>
                  </a:solidFill>
                </a:uFill>
                <a:latin typeface="Times New Roman"/>
                <a:cs typeface="Times New Roman"/>
              </a:rPr>
              <a:t>:</a:t>
            </a:r>
            <a:endParaRPr sz="4800">
              <a:latin typeface="Times New Roman"/>
              <a:cs typeface="Times New Roman"/>
            </a:endParaRPr>
          </a:p>
        </p:txBody>
      </p:sp>
      <p:sp>
        <p:nvSpPr>
          <p:cNvPr id="3" name="object 3"/>
          <p:cNvSpPr/>
          <p:nvPr/>
        </p:nvSpPr>
        <p:spPr>
          <a:xfrm>
            <a:off x="265175" y="1780032"/>
            <a:ext cx="832104" cy="7406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93776" y="1780032"/>
            <a:ext cx="755904" cy="74066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46176" y="1780032"/>
            <a:ext cx="2151888" cy="74066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36448" y="2406395"/>
            <a:ext cx="2008632" cy="123444"/>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528945" y="2520695"/>
            <a:ext cx="7719695" cy="2272160"/>
          </a:xfrm>
          <a:prstGeom prst="rect">
            <a:avLst/>
          </a:prstGeom>
        </p:spPr>
        <p:txBody>
          <a:bodyPr vert="horz" wrap="square" lIns="0" tIns="110490" rIns="0" bIns="0" rtlCol="0">
            <a:spAutoFit/>
          </a:bodyPr>
          <a:lstStyle/>
          <a:p>
            <a:pPr marL="286385" marR="5080" indent="-9525">
              <a:lnSpc>
                <a:spcPct val="90300"/>
              </a:lnSpc>
              <a:spcBef>
                <a:spcPts val="860"/>
              </a:spcBef>
            </a:pPr>
            <a:r>
              <a:rPr sz="2600" dirty="0">
                <a:latin typeface="Times New Roman"/>
                <a:cs typeface="Times New Roman"/>
              </a:rPr>
              <a:t>Understanding that Early </a:t>
            </a:r>
            <a:r>
              <a:rPr sz="2600" spc="-5" dirty="0">
                <a:latin typeface="Times New Roman"/>
                <a:cs typeface="Times New Roman"/>
              </a:rPr>
              <a:t>disease </a:t>
            </a:r>
            <a:r>
              <a:rPr sz="2600" dirty="0">
                <a:latin typeface="Times New Roman"/>
                <a:cs typeface="Times New Roman"/>
              </a:rPr>
              <a:t>that has no </a:t>
            </a:r>
            <a:r>
              <a:rPr sz="2600" spc="-5" dirty="0">
                <a:latin typeface="Times New Roman"/>
                <a:cs typeface="Times New Roman"/>
              </a:rPr>
              <a:t>specific  symptoms; some patients with </a:t>
            </a:r>
            <a:r>
              <a:rPr sz="2600" dirty="0">
                <a:latin typeface="Times New Roman"/>
                <a:cs typeface="Times New Roman"/>
              </a:rPr>
              <a:t>incidental complaints </a:t>
            </a:r>
            <a:r>
              <a:rPr sz="2600" spc="-5" dirty="0">
                <a:latin typeface="Times New Roman"/>
                <a:cs typeface="Times New Roman"/>
              </a:rPr>
              <a:t>are  </a:t>
            </a:r>
            <a:r>
              <a:rPr sz="2600" dirty="0">
                <a:latin typeface="Times New Roman"/>
                <a:cs typeface="Times New Roman"/>
              </a:rPr>
              <a:t>diagnosed with </a:t>
            </a:r>
            <a:r>
              <a:rPr sz="2600" spc="-5" dirty="0">
                <a:latin typeface="Times New Roman"/>
                <a:cs typeface="Times New Roman"/>
              </a:rPr>
              <a:t>early gastric </a:t>
            </a:r>
            <a:r>
              <a:rPr sz="2600" spc="-25" dirty="0">
                <a:latin typeface="Times New Roman"/>
                <a:cs typeface="Times New Roman"/>
              </a:rPr>
              <a:t>cancer. </a:t>
            </a:r>
            <a:r>
              <a:rPr sz="2600" dirty="0">
                <a:latin typeface="Times New Roman"/>
                <a:cs typeface="Times New Roman"/>
              </a:rPr>
              <a:t>Patients </a:t>
            </a:r>
            <a:r>
              <a:rPr sz="2600" spc="-5" dirty="0">
                <a:latin typeface="Times New Roman"/>
                <a:cs typeface="Times New Roman"/>
              </a:rPr>
              <a:t>may  complain </a:t>
            </a:r>
            <a:r>
              <a:rPr sz="2600" dirty="0">
                <a:latin typeface="Times New Roman"/>
                <a:cs typeface="Times New Roman"/>
              </a:rPr>
              <a:t>of indigestion, nausea or vomiting,</a:t>
            </a:r>
            <a:r>
              <a:rPr sz="2600" spc="-105" dirty="0">
                <a:latin typeface="Times New Roman"/>
                <a:cs typeface="Times New Roman"/>
              </a:rPr>
              <a:t> </a:t>
            </a:r>
            <a:r>
              <a:rPr sz="2600" dirty="0">
                <a:latin typeface="Times New Roman"/>
                <a:cs typeface="Times New Roman"/>
              </a:rPr>
              <a:t>dysphagia,  postprandial fullness, loss of </a:t>
            </a:r>
            <a:r>
              <a:rPr sz="2600" spc="-5" dirty="0">
                <a:latin typeface="Times New Roman"/>
                <a:cs typeface="Times New Roman"/>
              </a:rPr>
              <a:t>appetite, melena,  hematemesis, </a:t>
            </a:r>
            <a:r>
              <a:rPr sz="2600" dirty="0">
                <a:latin typeface="Times New Roman"/>
                <a:cs typeface="Times New Roman"/>
              </a:rPr>
              <a:t>and weight</a:t>
            </a:r>
            <a:r>
              <a:rPr sz="2600" spc="-30" dirty="0">
                <a:latin typeface="Times New Roman"/>
                <a:cs typeface="Times New Roman"/>
              </a:rPr>
              <a:t> </a:t>
            </a:r>
            <a:r>
              <a:rPr sz="2600" spc="-5" dirty="0">
                <a:latin typeface="Times New Roman"/>
                <a:cs typeface="Times New Roman"/>
              </a:rPr>
              <a:t>loss.</a:t>
            </a:r>
            <a:endParaRPr sz="2600" dirty="0">
              <a:latin typeface="Times New Roman"/>
              <a:cs typeface="Times New Roman"/>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22350"/>
            <a:ext cx="6686550" cy="756920"/>
          </a:xfrm>
          <a:prstGeom prst="rect">
            <a:avLst/>
          </a:prstGeom>
        </p:spPr>
        <p:txBody>
          <a:bodyPr vert="horz" wrap="square" lIns="0" tIns="12700" rIns="0" bIns="0" rtlCol="0">
            <a:spAutoFit/>
          </a:bodyPr>
          <a:lstStyle/>
          <a:p>
            <a:pPr marL="12700">
              <a:lnSpc>
                <a:spcPct val="100000"/>
              </a:lnSpc>
              <a:spcBef>
                <a:spcPts val="100"/>
              </a:spcBef>
            </a:pPr>
            <a:r>
              <a:rPr sz="4800" i="1" u="heavy" spc="-345" dirty="0">
                <a:solidFill>
                  <a:srgbClr val="E1D600"/>
                </a:solidFill>
                <a:uFill>
                  <a:solidFill>
                    <a:srgbClr val="E1D600"/>
                  </a:solidFill>
                </a:uFill>
                <a:latin typeface="Times New Roman"/>
                <a:cs typeface="Times New Roman"/>
              </a:rPr>
              <a:t>Recent </a:t>
            </a:r>
            <a:r>
              <a:rPr sz="4800" i="1" u="heavy" spc="-355" dirty="0">
                <a:solidFill>
                  <a:srgbClr val="E1D600"/>
                </a:solidFill>
                <a:uFill>
                  <a:solidFill>
                    <a:srgbClr val="E1D600"/>
                  </a:solidFill>
                </a:uFill>
                <a:latin typeface="Times New Roman"/>
                <a:cs typeface="Times New Roman"/>
              </a:rPr>
              <a:t>advances </a:t>
            </a:r>
            <a:r>
              <a:rPr sz="4800" i="1" u="heavy" spc="-325" dirty="0">
                <a:solidFill>
                  <a:srgbClr val="E1D600"/>
                </a:solidFill>
                <a:uFill>
                  <a:solidFill>
                    <a:srgbClr val="E1D600"/>
                  </a:solidFill>
                </a:uFill>
                <a:latin typeface="Times New Roman"/>
                <a:cs typeface="Times New Roman"/>
              </a:rPr>
              <a:t>in Diagnosis</a:t>
            </a:r>
            <a:r>
              <a:rPr sz="4800" i="1" u="heavy" spc="295" dirty="0">
                <a:solidFill>
                  <a:srgbClr val="E1D600"/>
                </a:solidFill>
                <a:uFill>
                  <a:solidFill>
                    <a:srgbClr val="E1D600"/>
                  </a:solidFill>
                </a:uFill>
                <a:latin typeface="Times New Roman"/>
                <a:cs typeface="Times New Roman"/>
              </a:rPr>
              <a:t> </a:t>
            </a:r>
            <a:r>
              <a:rPr sz="4800" i="1" u="heavy" spc="-355" dirty="0">
                <a:solidFill>
                  <a:srgbClr val="E1D600"/>
                </a:solidFill>
                <a:uFill>
                  <a:solidFill>
                    <a:srgbClr val="E1D600"/>
                  </a:solidFill>
                </a:uFill>
                <a:latin typeface="Times New Roman"/>
                <a:cs typeface="Times New Roman"/>
              </a:rPr>
              <a:t>:</a:t>
            </a:r>
            <a:endParaRPr sz="4800">
              <a:latin typeface="Times New Roman"/>
              <a:cs typeface="Times New Roman"/>
            </a:endParaRPr>
          </a:p>
        </p:txBody>
      </p:sp>
      <p:sp>
        <p:nvSpPr>
          <p:cNvPr id="3" name="object 3"/>
          <p:cNvSpPr/>
          <p:nvPr/>
        </p:nvSpPr>
        <p:spPr>
          <a:xfrm>
            <a:off x="265175" y="1834895"/>
            <a:ext cx="832104" cy="7406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93776" y="1834895"/>
            <a:ext cx="755904" cy="74066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46176" y="1834895"/>
            <a:ext cx="4829556" cy="74066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36448" y="2461260"/>
            <a:ext cx="4686300" cy="123444"/>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444500" y="2057400"/>
            <a:ext cx="7435215" cy="3572131"/>
          </a:xfrm>
          <a:prstGeom prst="rect">
            <a:avLst/>
          </a:prstGeom>
        </p:spPr>
        <p:txBody>
          <a:bodyPr vert="horz" wrap="square" lIns="0" tIns="126364" rIns="0" bIns="0" rtlCol="0">
            <a:spAutoFit/>
          </a:bodyPr>
          <a:lstStyle/>
          <a:p>
            <a:pPr marL="286385" marR="6985" indent="-29209">
              <a:lnSpc>
                <a:spcPct val="100000"/>
              </a:lnSpc>
              <a:spcBef>
                <a:spcPts val="655"/>
              </a:spcBef>
            </a:pPr>
            <a:endParaRPr lang="en-US" sz="2600" dirty="0">
              <a:latin typeface="Times New Roman"/>
              <a:cs typeface="Times New Roman"/>
            </a:endParaRPr>
          </a:p>
          <a:p>
            <a:pPr marL="286385" marR="6985" indent="-29209">
              <a:lnSpc>
                <a:spcPct val="100000"/>
              </a:lnSpc>
              <a:spcBef>
                <a:spcPts val="655"/>
              </a:spcBef>
            </a:pPr>
            <a:r>
              <a:rPr sz="2600" dirty="0">
                <a:latin typeface="Times New Roman"/>
                <a:cs typeface="Times New Roman"/>
              </a:rPr>
              <a:t>Signs </a:t>
            </a:r>
            <a:r>
              <a:rPr sz="2600" spc="-5" dirty="0">
                <a:latin typeface="Times New Roman"/>
                <a:cs typeface="Times New Roman"/>
              </a:rPr>
              <a:t>may </a:t>
            </a:r>
            <a:r>
              <a:rPr sz="2600" dirty="0">
                <a:latin typeface="Times New Roman"/>
                <a:cs typeface="Times New Roman"/>
              </a:rPr>
              <a:t>include </a:t>
            </a:r>
            <a:r>
              <a:rPr sz="2600" spc="-10" dirty="0">
                <a:latin typeface="Times New Roman"/>
                <a:cs typeface="Times New Roman"/>
              </a:rPr>
              <a:t>enlarged </a:t>
            </a:r>
            <a:r>
              <a:rPr sz="2600" dirty="0">
                <a:latin typeface="Times New Roman"/>
                <a:cs typeface="Times New Roman"/>
              </a:rPr>
              <a:t>lymph nodes such as</a:t>
            </a:r>
            <a:r>
              <a:rPr sz="2600" spc="-75" dirty="0">
                <a:latin typeface="Times New Roman"/>
                <a:cs typeface="Times New Roman"/>
              </a:rPr>
              <a:t> </a:t>
            </a:r>
            <a:r>
              <a:rPr sz="2600" spc="-5" dirty="0">
                <a:latin typeface="Times New Roman"/>
                <a:cs typeface="Times New Roman"/>
              </a:rPr>
              <a:t>Irish  </a:t>
            </a:r>
            <a:r>
              <a:rPr sz="2600" dirty="0">
                <a:latin typeface="Times New Roman"/>
                <a:cs typeface="Times New Roman"/>
              </a:rPr>
              <a:t>node </a:t>
            </a:r>
            <a:r>
              <a:rPr sz="2600" spc="-5" dirty="0">
                <a:latin typeface="Times New Roman"/>
                <a:cs typeface="Times New Roman"/>
              </a:rPr>
              <a:t>(anterior</a:t>
            </a:r>
            <a:r>
              <a:rPr sz="2600" spc="-65" dirty="0">
                <a:latin typeface="Times New Roman"/>
                <a:cs typeface="Times New Roman"/>
              </a:rPr>
              <a:t> </a:t>
            </a:r>
            <a:r>
              <a:rPr sz="2600" dirty="0">
                <a:latin typeface="Times New Roman"/>
                <a:cs typeface="Times New Roman"/>
              </a:rPr>
              <a:t>axillary).</a:t>
            </a:r>
          </a:p>
          <a:p>
            <a:pPr marL="286385" marR="85725" indent="-29209">
              <a:lnSpc>
                <a:spcPct val="100000"/>
              </a:lnSpc>
              <a:spcBef>
                <a:spcPts val="625"/>
              </a:spcBef>
            </a:pPr>
            <a:r>
              <a:rPr sz="2600" dirty="0">
                <a:latin typeface="Times New Roman"/>
                <a:cs typeface="Times New Roman"/>
              </a:rPr>
              <a:t>Blumer shelf </a:t>
            </a:r>
            <a:r>
              <a:rPr sz="2600" spc="-5" dirty="0">
                <a:latin typeface="Times New Roman"/>
                <a:cs typeface="Times New Roman"/>
              </a:rPr>
              <a:t>(ie, shelflike tumor </a:t>
            </a:r>
            <a:r>
              <a:rPr sz="2600" dirty="0">
                <a:latin typeface="Times New Roman"/>
                <a:cs typeface="Times New Roman"/>
              </a:rPr>
              <a:t>of the </a:t>
            </a:r>
            <a:r>
              <a:rPr sz="2600" spc="-5" dirty="0">
                <a:latin typeface="Times New Roman"/>
                <a:cs typeface="Times New Roman"/>
              </a:rPr>
              <a:t>anterior rectal  wall) may also </a:t>
            </a:r>
            <a:r>
              <a:rPr sz="2600" dirty="0">
                <a:latin typeface="Times New Roman"/>
                <a:cs typeface="Times New Roman"/>
              </a:rPr>
              <a:t>be</a:t>
            </a:r>
            <a:r>
              <a:rPr sz="2600" spc="-10" dirty="0">
                <a:latin typeface="Times New Roman"/>
                <a:cs typeface="Times New Roman"/>
              </a:rPr>
              <a:t> </a:t>
            </a:r>
            <a:r>
              <a:rPr sz="2600" spc="-5" dirty="0">
                <a:latin typeface="Times New Roman"/>
                <a:cs typeface="Times New Roman"/>
              </a:rPr>
              <a:t>present.</a:t>
            </a:r>
            <a:endParaRPr sz="2600" dirty="0">
              <a:latin typeface="Times New Roman"/>
              <a:cs typeface="Times New Roman"/>
            </a:endParaRPr>
          </a:p>
          <a:p>
            <a:pPr marL="286385" marR="5080" indent="-29209">
              <a:lnSpc>
                <a:spcPct val="100000"/>
              </a:lnSpc>
              <a:spcBef>
                <a:spcPts val="625"/>
              </a:spcBef>
            </a:pPr>
            <a:r>
              <a:rPr sz="2600" dirty="0">
                <a:latin typeface="Times New Roman"/>
                <a:cs typeface="Times New Roman"/>
              </a:rPr>
              <a:t>Paraneoplastic syndromes such as </a:t>
            </a:r>
            <a:r>
              <a:rPr sz="2600" spc="-5" dirty="0">
                <a:latin typeface="Times New Roman"/>
                <a:cs typeface="Times New Roman"/>
              </a:rPr>
              <a:t>dermatomyositis,  </a:t>
            </a:r>
            <a:r>
              <a:rPr sz="2600" dirty="0">
                <a:latin typeface="Times New Roman"/>
                <a:cs typeface="Times New Roman"/>
              </a:rPr>
              <a:t>acanthosis nigricans, and </a:t>
            </a:r>
            <a:r>
              <a:rPr sz="2600" spc="-5" dirty="0">
                <a:latin typeface="Times New Roman"/>
                <a:cs typeface="Times New Roman"/>
              </a:rPr>
              <a:t>circinate </a:t>
            </a:r>
            <a:r>
              <a:rPr sz="2600" dirty="0">
                <a:latin typeface="Times New Roman"/>
                <a:cs typeface="Times New Roman"/>
              </a:rPr>
              <a:t>erythemas </a:t>
            </a:r>
            <a:r>
              <a:rPr sz="2600" spc="-5" dirty="0">
                <a:latin typeface="Times New Roman"/>
                <a:cs typeface="Times New Roman"/>
              </a:rPr>
              <a:t>are</a:t>
            </a:r>
            <a:r>
              <a:rPr sz="2600" spc="-135" dirty="0">
                <a:latin typeface="Times New Roman"/>
                <a:cs typeface="Times New Roman"/>
              </a:rPr>
              <a:t> </a:t>
            </a:r>
            <a:r>
              <a:rPr sz="2600" dirty="0">
                <a:latin typeface="Times New Roman"/>
                <a:cs typeface="Times New Roman"/>
              </a:rPr>
              <a:t>poor  prognostic</a:t>
            </a:r>
            <a:r>
              <a:rPr sz="2600" spc="-55" dirty="0">
                <a:latin typeface="Times New Roman"/>
                <a:cs typeface="Times New Roman"/>
              </a:rPr>
              <a:t> </a:t>
            </a:r>
            <a:r>
              <a:rPr sz="2600" spc="-5" dirty="0">
                <a:latin typeface="Times New Roman"/>
                <a:cs typeface="Times New Roman"/>
              </a:rPr>
              <a:t>features.</a:t>
            </a:r>
            <a:endParaRPr sz="2600" dirty="0">
              <a:latin typeface="Times New Roman"/>
              <a:cs typeface="Times New Roman"/>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546557"/>
            <a:ext cx="6688455" cy="757555"/>
          </a:xfrm>
          <a:prstGeom prst="rect">
            <a:avLst/>
          </a:prstGeom>
        </p:spPr>
        <p:txBody>
          <a:bodyPr vert="horz" wrap="square" lIns="0" tIns="12700" rIns="0" bIns="0" rtlCol="0">
            <a:spAutoFit/>
          </a:bodyPr>
          <a:lstStyle/>
          <a:p>
            <a:pPr marL="12700">
              <a:lnSpc>
                <a:spcPct val="100000"/>
              </a:lnSpc>
              <a:spcBef>
                <a:spcPts val="100"/>
              </a:spcBef>
            </a:pPr>
            <a:r>
              <a:rPr sz="4800" i="1" u="heavy" spc="-345" dirty="0">
                <a:solidFill>
                  <a:srgbClr val="E1D600"/>
                </a:solidFill>
                <a:uFill>
                  <a:solidFill>
                    <a:srgbClr val="E1D600"/>
                  </a:solidFill>
                </a:uFill>
                <a:latin typeface="Times New Roman"/>
                <a:cs typeface="Times New Roman"/>
              </a:rPr>
              <a:t>Recent </a:t>
            </a:r>
            <a:r>
              <a:rPr sz="4800" i="1" u="heavy" spc="-355" dirty="0">
                <a:solidFill>
                  <a:srgbClr val="E1D600"/>
                </a:solidFill>
                <a:uFill>
                  <a:solidFill>
                    <a:srgbClr val="E1D600"/>
                  </a:solidFill>
                </a:uFill>
                <a:latin typeface="Times New Roman"/>
                <a:cs typeface="Times New Roman"/>
              </a:rPr>
              <a:t>advances </a:t>
            </a:r>
            <a:r>
              <a:rPr sz="4800" i="1" u="heavy" spc="-325" dirty="0">
                <a:solidFill>
                  <a:srgbClr val="E1D600"/>
                </a:solidFill>
                <a:uFill>
                  <a:solidFill>
                    <a:srgbClr val="E1D600"/>
                  </a:solidFill>
                </a:uFill>
                <a:latin typeface="Times New Roman"/>
                <a:cs typeface="Times New Roman"/>
              </a:rPr>
              <a:t>in Diagnosis</a:t>
            </a:r>
            <a:r>
              <a:rPr sz="4800" i="1" u="heavy" spc="315" dirty="0">
                <a:solidFill>
                  <a:srgbClr val="E1D600"/>
                </a:solidFill>
                <a:uFill>
                  <a:solidFill>
                    <a:srgbClr val="E1D600"/>
                  </a:solidFill>
                </a:uFill>
                <a:latin typeface="Times New Roman"/>
                <a:cs typeface="Times New Roman"/>
              </a:rPr>
              <a:t> </a:t>
            </a:r>
            <a:r>
              <a:rPr sz="4800" i="1" u="heavy" spc="-355" dirty="0">
                <a:solidFill>
                  <a:srgbClr val="E1D600"/>
                </a:solidFill>
                <a:uFill>
                  <a:solidFill>
                    <a:srgbClr val="E1D600"/>
                  </a:solidFill>
                </a:uFill>
                <a:latin typeface="Times New Roman"/>
                <a:cs typeface="Times New Roman"/>
              </a:rPr>
              <a:t>:</a:t>
            </a:r>
            <a:endParaRPr sz="4800">
              <a:latin typeface="Times New Roman"/>
              <a:cs typeface="Times New Roman"/>
            </a:endParaRPr>
          </a:p>
        </p:txBody>
      </p:sp>
      <p:sp>
        <p:nvSpPr>
          <p:cNvPr id="3" name="object 3"/>
          <p:cNvSpPr/>
          <p:nvPr/>
        </p:nvSpPr>
        <p:spPr>
          <a:xfrm>
            <a:off x="342900" y="1002791"/>
            <a:ext cx="608076" cy="54102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09016" y="1002791"/>
            <a:ext cx="551688" cy="5410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18744" y="1002791"/>
            <a:ext cx="2333244" cy="54102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36448" y="1452372"/>
            <a:ext cx="2246376" cy="111251"/>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536448" y="1452372"/>
            <a:ext cx="7860030" cy="4914422"/>
          </a:xfrm>
          <a:prstGeom prst="rect">
            <a:avLst/>
          </a:prstGeom>
        </p:spPr>
        <p:txBody>
          <a:bodyPr vert="horz" wrap="square" lIns="0" tIns="13335" rIns="0" bIns="0" rtlCol="0">
            <a:spAutoFit/>
          </a:bodyPr>
          <a:lstStyle/>
          <a:p>
            <a:pPr marL="12700">
              <a:lnSpc>
                <a:spcPct val="100000"/>
              </a:lnSpc>
              <a:spcBef>
                <a:spcPts val="5"/>
              </a:spcBef>
              <a:buSzPct val="95833"/>
              <a:buAutoNum type="arabicParenR"/>
              <a:tabLst>
                <a:tab pos="267335" algn="l"/>
              </a:tabLst>
            </a:pPr>
            <a:r>
              <a:rPr sz="2400" b="1" i="1" u="sng" dirty="0">
                <a:uFill>
                  <a:solidFill>
                    <a:srgbClr val="000000"/>
                  </a:solidFill>
                </a:uFill>
                <a:latin typeface="Times New Roman"/>
                <a:cs typeface="Times New Roman"/>
              </a:rPr>
              <a:t>Laboratory</a:t>
            </a:r>
            <a:r>
              <a:rPr sz="2400" b="1" i="1" u="sng" spc="-25" dirty="0">
                <a:uFill>
                  <a:solidFill>
                    <a:srgbClr val="000000"/>
                  </a:solidFill>
                </a:uFill>
                <a:latin typeface="Times New Roman"/>
                <a:cs typeface="Times New Roman"/>
              </a:rPr>
              <a:t> </a:t>
            </a:r>
            <a:r>
              <a:rPr sz="2400" b="1" i="1" u="sng" spc="-5" dirty="0">
                <a:uFill>
                  <a:solidFill>
                    <a:srgbClr val="000000"/>
                  </a:solidFill>
                </a:uFill>
                <a:latin typeface="Times New Roman"/>
                <a:cs typeface="Times New Roman"/>
              </a:rPr>
              <a:t>Studies:</a:t>
            </a:r>
            <a:endParaRPr sz="2400" u="sng" dirty="0">
              <a:latin typeface="Times New Roman"/>
              <a:cs typeface="Times New Roman"/>
            </a:endParaRPr>
          </a:p>
          <a:p>
            <a:pPr marL="391795">
              <a:lnSpc>
                <a:spcPct val="100000"/>
              </a:lnSpc>
            </a:pPr>
            <a:r>
              <a:rPr sz="2400" dirty="0">
                <a:latin typeface="Times New Roman"/>
                <a:cs typeface="Times New Roman"/>
              </a:rPr>
              <a:t>Electrolyte</a:t>
            </a:r>
            <a:r>
              <a:rPr sz="2400" spc="-55" dirty="0">
                <a:latin typeface="Times New Roman"/>
                <a:cs typeface="Times New Roman"/>
              </a:rPr>
              <a:t> </a:t>
            </a:r>
            <a:r>
              <a:rPr sz="2400" dirty="0">
                <a:latin typeface="Times New Roman"/>
                <a:cs typeface="Times New Roman"/>
              </a:rPr>
              <a:t>panels</a:t>
            </a:r>
          </a:p>
          <a:p>
            <a:pPr marL="391795">
              <a:lnSpc>
                <a:spcPts val="2590"/>
              </a:lnSpc>
              <a:spcBef>
                <a:spcPts val="5"/>
              </a:spcBef>
            </a:pPr>
            <a:r>
              <a:rPr sz="2400" spc="-5" dirty="0">
                <a:latin typeface="Times New Roman"/>
                <a:cs typeface="Times New Roman"/>
              </a:rPr>
              <a:t>Carcinoembryonic </a:t>
            </a:r>
            <a:r>
              <a:rPr sz="2400" dirty="0">
                <a:latin typeface="Times New Roman"/>
                <a:cs typeface="Times New Roman"/>
              </a:rPr>
              <a:t>antigen </a:t>
            </a:r>
            <a:r>
              <a:rPr sz="2400" spc="-5" dirty="0">
                <a:latin typeface="Times New Roman"/>
                <a:cs typeface="Times New Roman"/>
              </a:rPr>
              <a:t>(CEA) </a:t>
            </a:r>
            <a:r>
              <a:rPr sz="2400" dirty="0">
                <a:latin typeface="Times New Roman"/>
                <a:cs typeface="Times New Roman"/>
              </a:rPr>
              <a:t>is increased in </a:t>
            </a:r>
            <a:r>
              <a:rPr sz="2400" spc="-5" dirty="0">
                <a:latin typeface="Times New Roman"/>
                <a:cs typeface="Times New Roman"/>
              </a:rPr>
              <a:t>45-50%</a:t>
            </a:r>
            <a:r>
              <a:rPr sz="2400" spc="-55" dirty="0">
                <a:latin typeface="Times New Roman"/>
                <a:cs typeface="Times New Roman"/>
              </a:rPr>
              <a:t> </a:t>
            </a:r>
            <a:r>
              <a:rPr sz="2400" dirty="0">
                <a:latin typeface="Times New Roman"/>
                <a:cs typeface="Times New Roman"/>
              </a:rPr>
              <a:t>of</a:t>
            </a:r>
          </a:p>
          <a:p>
            <a:pPr marL="286385">
              <a:lnSpc>
                <a:spcPts val="2590"/>
              </a:lnSpc>
            </a:pPr>
            <a:r>
              <a:rPr sz="2400" spc="-5" dirty="0">
                <a:latin typeface="Times New Roman"/>
                <a:cs typeface="Times New Roman"/>
              </a:rPr>
              <a:t>cases.</a:t>
            </a:r>
            <a:endParaRPr sz="2400" dirty="0">
              <a:latin typeface="Times New Roman"/>
              <a:cs typeface="Times New Roman"/>
            </a:endParaRPr>
          </a:p>
          <a:p>
            <a:pPr marL="391795">
              <a:lnSpc>
                <a:spcPct val="100000"/>
              </a:lnSpc>
            </a:pPr>
            <a:r>
              <a:rPr sz="2400" dirty="0">
                <a:latin typeface="Times New Roman"/>
                <a:cs typeface="Times New Roman"/>
              </a:rPr>
              <a:t>Cancer antigen (CA) 19-9 </a:t>
            </a:r>
            <a:r>
              <a:rPr sz="2400" spc="-5" dirty="0">
                <a:latin typeface="Times New Roman"/>
                <a:cs typeface="Times New Roman"/>
              </a:rPr>
              <a:t>is </a:t>
            </a:r>
            <a:r>
              <a:rPr sz="2400" dirty="0">
                <a:latin typeface="Times New Roman"/>
                <a:cs typeface="Times New Roman"/>
              </a:rPr>
              <a:t>elevated in about 20% of</a:t>
            </a:r>
            <a:r>
              <a:rPr sz="2400" spc="-155" dirty="0">
                <a:latin typeface="Times New Roman"/>
                <a:cs typeface="Times New Roman"/>
              </a:rPr>
              <a:t> </a:t>
            </a:r>
            <a:r>
              <a:rPr sz="2400" dirty="0">
                <a:latin typeface="Times New Roman"/>
                <a:cs typeface="Times New Roman"/>
              </a:rPr>
              <a:t>cases.</a:t>
            </a:r>
          </a:p>
          <a:p>
            <a:pPr marL="12700">
              <a:lnSpc>
                <a:spcPct val="100000"/>
              </a:lnSpc>
              <a:buSzPct val="95833"/>
              <a:buAutoNum type="arabicParenR" startAt="2"/>
              <a:tabLst>
                <a:tab pos="267335" algn="l"/>
              </a:tabLst>
            </a:pPr>
            <a:r>
              <a:rPr sz="2400" b="1" i="1" u="heavy" dirty="0">
                <a:uFill>
                  <a:solidFill>
                    <a:srgbClr val="000000"/>
                  </a:solidFill>
                </a:uFill>
                <a:latin typeface="Times New Roman"/>
                <a:cs typeface="Times New Roman"/>
              </a:rPr>
              <a:t>Imaging</a:t>
            </a:r>
            <a:r>
              <a:rPr sz="2400" b="1" i="1" u="heavy" spc="-35" dirty="0">
                <a:uFill>
                  <a:solidFill>
                    <a:srgbClr val="000000"/>
                  </a:solidFill>
                </a:uFill>
                <a:latin typeface="Times New Roman"/>
                <a:cs typeface="Times New Roman"/>
              </a:rPr>
              <a:t> </a:t>
            </a:r>
            <a:r>
              <a:rPr sz="2400" b="1" i="1" u="heavy" spc="-5" dirty="0">
                <a:uFill>
                  <a:solidFill>
                    <a:srgbClr val="000000"/>
                  </a:solidFill>
                </a:uFill>
                <a:latin typeface="Times New Roman"/>
                <a:cs typeface="Times New Roman"/>
              </a:rPr>
              <a:t>Studies:</a:t>
            </a:r>
            <a:endParaRPr sz="2400" dirty="0">
              <a:latin typeface="Times New Roman"/>
              <a:cs typeface="Times New Roman"/>
            </a:endParaRPr>
          </a:p>
          <a:p>
            <a:pPr marL="391795">
              <a:lnSpc>
                <a:spcPts val="2590"/>
              </a:lnSpc>
            </a:pPr>
            <a:r>
              <a:rPr sz="2400" dirty="0">
                <a:latin typeface="Times New Roman"/>
                <a:cs typeface="Times New Roman"/>
              </a:rPr>
              <a:t>Esophagogastroduodenoscopy has a diagnostic accuracy</a:t>
            </a:r>
            <a:r>
              <a:rPr sz="2400" spc="-145" dirty="0">
                <a:latin typeface="Times New Roman"/>
                <a:cs typeface="Times New Roman"/>
              </a:rPr>
              <a:t> </a:t>
            </a:r>
            <a:r>
              <a:rPr sz="2400" dirty="0">
                <a:latin typeface="Times New Roman"/>
                <a:cs typeface="Times New Roman"/>
              </a:rPr>
              <a:t>of</a:t>
            </a:r>
          </a:p>
          <a:p>
            <a:pPr marL="286385">
              <a:lnSpc>
                <a:spcPts val="2590"/>
              </a:lnSpc>
            </a:pPr>
            <a:r>
              <a:rPr sz="2400" dirty="0">
                <a:latin typeface="Times New Roman"/>
                <a:cs typeface="Times New Roman"/>
              </a:rPr>
              <a:t>95%..</a:t>
            </a:r>
          </a:p>
          <a:p>
            <a:pPr marL="391795" marR="3755390">
              <a:lnSpc>
                <a:spcPct val="100000"/>
              </a:lnSpc>
            </a:pPr>
            <a:r>
              <a:rPr sz="2400" spc="-5" dirty="0">
                <a:latin typeface="Times New Roman"/>
                <a:cs typeface="Times New Roman"/>
              </a:rPr>
              <a:t>Biopsy of any </a:t>
            </a:r>
            <a:r>
              <a:rPr sz="2400" dirty="0">
                <a:latin typeface="Times New Roman"/>
                <a:cs typeface="Times New Roman"/>
              </a:rPr>
              <a:t>ulcerated</a:t>
            </a:r>
            <a:r>
              <a:rPr sz="2400" spc="-75" dirty="0">
                <a:latin typeface="Times New Roman"/>
                <a:cs typeface="Times New Roman"/>
              </a:rPr>
              <a:t> </a:t>
            </a:r>
            <a:r>
              <a:rPr sz="2400" dirty="0">
                <a:latin typeface="Times New Roman"/>
                <a:cs typeface="Times New Roman"/>
              </a:rPr>
              <a:t>lesion  </a:t>
            </a:r>
            <a:r>
              <a:rPr sz="2400" spc="-5" dirty="0">
                <a:latin typeface="Times New Roman"/>
                <a:cs typeface="Times New Roman"/>
              </a:rPr>
              <a:t>Endoscopic</a:t>
            </a:r>
            <a:r>
              <a:rPr sz="2400" spc="-25" dirty="0">
                <a:latin typeface="Times New Roman"/>
                <a:cs typeface="Times New Roman"/>
              </a:rPr>
              <a:t> </a:t>
            </a:r>
            <a:r>
              <a:rPr sz="2400" dirty="0">
                <a:latin typeface="Times New Roman"/>
                <a:cs typeface="Times New Roman"/>
              </a:rPr>
              <a:t>ultrasound</a:t>
            </a:r>
          </a:p>
          <a:p>
            <a:pPr marL="12700" marR="5580380">
              <a:lnSpc>
                <a:spcPct val="100000"/>
              </a:lnSpc>
              <a:buSzPct val="95833"/>
              <a:buAutoNum type="arabicParenR" startAt="3"/>
              <a:tabLst>
                <a:tab pos="267335" algn="l"/>
              </a:tabLst>
            </a:pPr>
            <a:r>
              <a:rPr sz="2400" b="1" i="1" u="heavy" spc="-5" dirty="0">
                <a:uFill>
                  <a:solidFill>
                    <a:srgbClr val="000000"/>
                  </a:solidFill>
                </a:uFill>
                <a:latin typeface="Times New Roman"/>
                <a:cs typeface="Times New Roman"/>
              </a:rPr>
              <a:t>Culture.  </a:t>
            </a:r>
            <a:r>
              <a:rPr sz="2400" b="1" i="1" u="heavy" dirty="0">
                <a:uFill>
                  <a:solidFill>
                    <a:srgbClr val="000000"/>
                  </a:solidFill>
                </a:uFill>
                <a:latin typeface="Times New Roman"/>
                <a:cs typeface="Times New Roman"/>
              </a:rPr>
              <a:t>4)Genetic</a:t>
            </a:r>
            <a:r>
              <a:rPr sz="2400" b="1" i="1" u="heavy" spc="-125" dirty="0">
                <a:uFill>
                  <a:solidFill>
                    <a:srgbClr val="000000"/>
                  </a:solidFill>
                </a:uFill>
                <a:latin typeface="Times New Roman"/>
                <a:cs typeface="Times New Roman"/>
              </a:rPr>
              <a:t> </a:t>
            </a:r>
            <a:r>
              <a:rPr sz="2400" b="1" i="1" u="heavy" dirty="0">
                <a:uFill>
                  <a:solidFill>
                    <a:srgbClr val="000000"/>
                  </a:solidFill>
                </a:uFill>
                <a:latin typeface="Times New Roman"/>
                <a:cs typeface="Times New Roman"/>
              </a:rPr>
              <a:t>studies:</a:t>
            </a:r>
            <a:endParaRPr sz="2400" dirty="0">
              <a:latin typeface="Times New Roman"/>
              <a:cs typeface="Times New Roman"/>
            </a:endParaRPr>
          </a:p>
          <a:p>
            <a:pPr marL="286385" marR="5080" indent="88265">
              <a:lnSpc>
                <a:spcPct val="81300"/>
              </a:lnSpc>
              <a:spcBef>
                <a:spcPts val="540"/>
              </a:spcBef>
            </a:pPr>
            <a:r>
              <a:rPr sz="2400" spc="-5" dirty="0">
                <a:latin typeface="Times New Roman"/>
                <a:cs typeface="Times New Roman"/>
              </a:rPr>
              <a:t>As </a:t>
            </a:r>
            <a:r>
              <a:rPr sz="2400" dirty="0">
                <a:latin typeface="Times New Roman"/>
                <a:cs typeface="Times New Roman"/>
              </a:rPr>
              <a:t>in The </a:t>
            </a:r>
            <a:r>
              <a:rPr sz="2400" spc="-5" dirty="0">
                <a:latin typeface="Times New Roman"/>
                <a:cs typeface="Times New Roman"/>
              </a:rPr>
              <a:t>endemic-type tumor </a:t>
            </a:r>
            <a:r>
              <a:rPr sz="2400" dirty="0">
                <a:latin typeface="Times New Roman"/>
                <a:cs typeface="Times New Roman"/>
              </a:rPr>
              <a:t>which invades </a:t>
            </a:r>
            <a:r>
              <a:rPr sz="2400" spc="-10" dirty="0">
                <a:latin typeface="Times New Roman"/>
                <a:cs typeface="Times New Roman"/>
              </a:rPr>
              <a:t>large </a:t>
            </a:r>
            <a:r>
              <a:rPr sz="2000" dirty="0">
                <a:latin typeface="Times New Roman"/>
                <a:cs typeface="Times New Roman"/>
              </a:rPr>
              <a:t>areas of</a:t>
            </a:r>
            <a:r>
              <a:rPr sz="2000" spc="-210" dirty="0">
                <a:latin typeface="Times New Roman"/>
                <a:cs typeface="Times New Roman"/>
              </a:rPr>
              <a:t> </a:t>
            </a:r>
            <a:r>
              <a:rPr sz="2000" dirty="0">
                <a:latin typeface="Times New Roman"/>
                <a:cs typeface="Times New Roman"/>
              </a:rPr>
              <a:t>the  </a:t>
            </a:r>
            <a:r>
              <a:rPr sz="2000" spc="-5" dirty="0">
                <a:latin typeface="Times New Roman"/>
                <a:cs typeface="Times New Roman"/>
              </a:rPr>
              <a:t>stomach.</a:t>
            </a:r>
            <a:endParaRPr sz="2000" dirty="0">
              <a:latin typeface="Times New Roman"/>
              <a:cs typeface="Times New Roman"/>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2817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30" y="0"/>
            <a:ext cx="9146173" cy="685799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22350"/>
            <a:ext cx="6760845" cy="756920"/>
          </a:xfrm>
          <a:prstGeom prst="rect">
            <a:avLst/>
          </a:prstGeom>
        </p:spPr>
        <p:txBody>
          <a:bodyPr vert="horz" wrap="square" lIns="0" tIns="12700" rIns="0" bIns="0" rtlCol="0">
            <a:spAutoFit/>
          </a:bodyPr>
          <a:lstStyle/>
          <a:p>
            <a:pPr marL="12700">
              <a:lnSpc>
                <a:spcPct val="100000"/>
              </a:lnSpc>
              <a:spcBef>
                <a:spcPts val="100"/>
              </a:spcBef>
            </a:pPr>
            <a:r>
              <a:rPr sz="4800" i="1" u="heavy" spc="-345" dirty="0">
                <a:solidFill>
                  <a:srgbClr val="E1D600"/>
                </a:solidFill>
                <a:uFill>
                  <a:solidFill>
                    <a:srgbClr val="E1D600"/>
                  </a:solidFill>
                </a:uFill>
                <a:latin typeface="Times New Roman"/>
                <a:cs typeface="Times New Roman"/>
              </a:rPr>
              <a:t>Recent </a:t>
            </a:r>
            <a:r>
              <a:rPr sz="4800" i="1" u="heavy" spc="-355" dirty="0">
                <a:solidFill>
                  <a:srgbClr val="E1D600"/>
                </a:solidFill>
                <a:uFill>
                  <a:solidFill>
                    <a:srgbClr val="E1D600"/>
                  </a:solidFill>
                </a:uFill>
                <a:latin typeface="Times New Roman"/>
                <a:cs typeface="Times New Roman"/>
              </a:rPr>
              <a:t>advances </a:t>
            </a:r>
            <a:r>
              <a:rPr sz="4800" i="1" u="heavy" spc="-325" dirty="0">
                <a:solidFill>
                  <a:srgbClr val="E1D600"/>
                </a:solidFill>
                <a:uFill>
                  <a:solidFill>
                    <a:srgbClr val="E1D600"/>
                  </a:solidFill>
                </a:uFill>
                <a:latin typeface="Times New Roman"/>
                <a:cs typeface="Times New Roman"/>
              </a:rPr>
              <a:t>in </a:t>
            </a:r>
            <a:r>
              <a:rPr sz="4800" i="1" u="heavy" spc="-350" dirty="0">
                <a:solidFill>
                  <a:srgbClr val="E1D600"/>
                </a:solidFill>
                <a:uFill>
                  <a:solidFill>
                    <a:srgbClr val="E1D600"/>
                  </a:solidFill>
                </a:uFill>
                <a:latin typeface="Times New Roman"/>
                <a:cs typeface="Times New Roman"/>
              </a:rPr>
              <a:t>Treatment</a:t>
            </a:r>
            <a:r>
              <a:rPr sz="4800" i="1" u="heavy" spc="310" dirty="0">
                <a:solidFill>
                  <a:srgbClr val="E1D600"/>
                </a:solidFill>
                <a:uFill>
                  <a:solidFill>
                    <a:srgbClr val="E1D600"/>
                  </a:solidFill>
                </a:uFill>
                <a:latin typeface="Times New Roman"/>
                <a:cs typeface="Times New Roman"/>
              </a:rPr>
              <a:t> </a:t>
            </a:r>
            <a:r>
              <a:rPr sz="4800" i="1" u="heavy" spc="-355" dirty="0">
                <a:solidFill>
                  <a:srgbClr val="E1D600"/>
                </a:solidFill>
                <a:uFill>
                  <a:solidFill>
                    <a:srgbClr val="E1D600"/>
                  </a:solidFill>
                </a:uFill>
                <a:latin typeface="Times New Roman"/>
                <a:cs typeface="Times New Roman"/>
              </a:rPr>
              <a:t>:</a:t>
            </a:r>
            <a:endParaRPr sz="4800">
              <a:latin typeface="Times New Roman"/>
              <a:cs typeface="Times New Roman"/>
            </a:endParaRPr>
          </a:p>
        </p:txBody>
      </p:sp>
      <p:sp>
        <p:nvSpPr>
          <p:cNvPr id="3" name="object 3"/>
          <p:cNvSpPr txBox="1"/>
          <p:nvPr/>
        </p:nvSpPr>
        <p:spPr>
          <a:xfrm>
            <a:off x="535940" y="1956562"/>
            <a:ext cx="7913370" cy="2087245"/>
          </a:xfrm>
          <a:prstGeom prst="rect">
            <a:avLst/>
          </a:prstGeom>
        </p:spPr>
        <p:txBody>
          <a:bodyPr vert="horz" wrap="square" lIns="0" tIns="13335" rIns="0" bIns="0" rtlCol="0">
            <a:spAutoFit/>
          </a:bodyPr>
          <a:lstStyle/>
          <a:p>
            <a:pPr marL="287020" marR="181610" indent="-274320">
              <a:lnSpc>
                <a:spcPct val="100000"/>
              </a:lnSpc>
              <a:spcBef>
                <a:spcPts val="105"/>
              </a:spcBef>
              <a:buClr>
                <a:srgbClr val="0AD0D9"/>
              </a:buClr>
              <a:buSzPct val="94230"/>
              <a:buFont typeface="Arial"/>
              <a:buChar char=""/>
              <a:tabLst>
                <a:tab pos="287020" algn="l"/>
              </a:tabLst>
            </a:pPr>
            <a:r>
              <a:rPr sz="2600" spc="-15" dirty="0">
                <a:latin typeface="Times New Roman"/>
                <a:cs typeface="Times New Roman"/>
              </a:rPr>
              <a:t>Treatment </a:t>
            </a:r>
            <a:r>
              <a:rPr sz="2600" spc="-5" dirty="0">
                <a:latin typeface="Times New Roman"/>
                <a:cs typeface="Times New Roman"/>
              </a:rPr>
              <a:t>modality </a:t>
            </a:r>
            <a:r>
              <a:rPr sz="2600" dirty="0">
                <a:latin typeface="Times New Roman"/>
                <a:cs typeface="Times New Roman"/>
              </a:rPr>
              <a:t>of </a:t>
            </a:r>
            <a:r>
              <a:rPr sz="2600" spc="-5" dirty="0">
                <a:latin typeface="Times New Roman"/>
                <a:cs typeface="Times New Roman"/>
              </a:rPr>
              <a:t>gastric cancer </a:t>
            </a:r>
            <a:r>
              <a:rPr sz="2600" dirty="0">
                <a:latin typeface="Times New Roman"/>
                <a:cs typeface="Times New Roman"/>
              </a:rPr>
              <a:t>has </a:t>
            </a:r>
            <a:r>
              <a:rPr sz="2600" spc="-5" dirty="0">
                <a:latin typeface="Times New Roman"/>
                <a:cs typeface="Times New Roman"/>
              </a:rPr>
              <a:t>been </a:t>
            </a:r>
            <a:r>
              <a:rPr sz="2600" spc="-45" dirty="0">
                <a:latin typeface="Times New Roman"/>
                <a:cs typeface="Times New Roman"/>
              </a:rPr>
              <a:t>improved  </a:t>
            </a:r>
            <a:r>
              <a:rPr sz="2600" dirty="0">
                <a:latin typeface="Times New Roman"/>
                <a:cs typeface="Times New Roman"/>
              </a:rPr>
              <a:t>in the </a:t>
            </a:r>
            <a:r>
              <a:rPr sz="2600" spc="-5" dirty="0">
                <a:latin typeface="Times New Roman"/>
                <a:cs typeface="Times New Roman"/>
              </a:rPr>
              <a:t>last </a:t>
            </a:r>
            <a:r>
              <a:rPr sz="2600" dirty="0">
                <a:latin typeface="Times New Roman"/>
                <a:cs typeface="Times New Roman"/>
              </a:rPr>
              <a:t>40</a:t>
            </a:r>
            <a:r>
              <a:rPr sz="2600" spc="-25" dirty="0">
                <a:latin typeface="Times New Roman"/>
                <a:cs typeface="Times New Roman"/>
              </a:rPr>
              <a:t> </a:t>
            </a:r>
            <a:r>
              <a:rPr sz="2600" dirty="0">
                <a:latin typeface="Times New Roman"/>
                <a:cs typeface="Times New Roman"/>
              </a:rPr>
              <a:t>years</a:t>
            </a:r>
            <a:endParaRPr sz="2600">
              <a:latin typeface="Times New Roman"/>
              <a:cs typeface="Times New Roman"/>
            </a:endParaRPr>
          </a:p>
          <a:p>
            <a:pPr marL="287020" marR="5080" indent="-274320">
              <a:lnSpc>
                <a:spcPct val="100000"/>
              </a:lnSpc>
              <a:spcBef>
                <a:spcPts val="625"/>
              </a:spcBef>
              <a:buClr>
                <a:srgbClr val="0AD0D9"/>
              </a:buClr>
              <a:buSzPct val="94230"/>
              <a:buFont typeface="Arial"/>
              <a:buChar char=""/>
              <a:tabLst>
                <a:tab pos="287020" algn="l"/>
              </a:tabLst>
            </a:pPr>
            <a:r>
              <a:rPr sz="2600" dirty="0">
                <a:latin typeface="Times New Roman"/>
                <a:cs typeface="Times New Roman"/>
              </a:rPr>
              <a:t>The 5-year survival </a:t>
            </a:r>
            <a:r>
              <a:rPr sz="2600" spc="-5" dirty="0">
                <a:latin typeface="Times New Roman"/>
                <a:cs typeface="Times New Roman"/>
              </a:rPr>
              <a:t>rate for curative surgical resection  </a:t>
            </a:r>
            <a:r>
              <a:rPr sz="2600" dirty="0">
                <a:latin typeface="Times New Roman"/>
                <a:cs typeface="Times New Roman"/>
              </a:rPr>
              <a:t>ranges from 30-50% for </a:t>
            </a:r>
            <a:r>
              <a:rPr sz="2600" spc="-5" dirty="0">
                <a:latin typeface="Times New Roman"/>
                <a:cs typeface="Times New Roman"/>
              </a:rPr>
              <a:t>patients </a:t>
            </a:r>
            <a:r>
              <a:rPr sz="2600" dirty="0">
                <a:latin typeface="Times New Roman"/>
                <a:cs typeface="Times New Roman"/>
              </a:rPr>
              <a:t>with </a:t>
            </a:r>
            <a:r>
              <a:rPr sz="2600" spc="-5" dirty="0">
                <a:latin typeface="Times New Roman"/>
                <a:cs typeface="Times New Roman"/>
              </a:rPr>
              <a:t>stage II disease</a:t>
            </a:r>
            <a:r>
              <a:rPr sz="2600" spc="-65" dirty="0">
                <a:latin typeface="Times New Roman"/>
                <a:cs typeface="Times New Roman"/>
              </a:rPr>
              <a:t> </a:t>
            </a:r>
            <a:r>
              <a:rPr sz="2600" dirty="0">
                <a:latin typeface="Times New Roman"/>
                <a:cs typeface="Times New Roman"/>
              </a:rPr>
              <a:t>and  from </a:t>
            </a:r>
            <a:r>
              <a:rPr sz="2600" spc="5" dirty="0">
                <a:latin typeface="Times New Roman"/>
                <a:cs typeface="Times New Roman"/>
              </a:rPr>
              <a:t>10-25% </a:t>
            </a:r>
            <a:r>
              <a:rPr sz="2600" dirty="0">
                <a:latin typeface="Times New Roman"/>
                <a:cs typeface="Times New Roman"/>
              </a:rPr>
              <a:t>for patients </a:t>
            </a:r>
            <a:r>
              <a:rPr sz="2600" spc="-5" dirty="0">
                <a:latin typeface="Times New Roman"/>
                <a:cs typeface="Times New Roman"/>
              </a:rPr>
              <a:t>with stage III</a:t>
            </a:r>
            <a:r>
              <a:rPr sz="2600" spc="-125" dirty="0">
                <a:latin typeface="Times New Roman"/>
                <a:cs typeface="Times New Roman"/>
              </a:rPr>
              <a:t> </a:t>
            </a:r>
            <a:r>
              <a:rPr sz="2600" spc="-5" dirty="0">
                <a:latin typeface="Times New Roman"/>
                <a:cs typeface="Times New Roman"/>
              </a:rPr>
              <a:t>disease.</a:t>
            </a:r>
            <a:endParaRPr sz="2600">
              <a:latin typeface="Times New Roman"/>
              <a:cs typeface="Times New Roman"/>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851661"/>
            <a:ext cx="6760845" cy="756920"/>
          </a:xfrm>
          <a:prstGeom prst="rect">
            <a:avLst/>
          </a:prstGeom>
        </p:spPr>
        <p:txBody>
          <a:bodyPr vert="horz" wrap="square" lIns="0" tIns="12700" rIns="0" bIns="0" rtlCol="0">
            <a:spAutoFit/>
          </a:bodyPr>
          <a:lstStyle/>
          <a:p>
            <a:pPr marL="12700">
              <a:lnSpc>
                <a:spcPct val="100000"/>
              </a:lnSpc>
              <a:spcBef>
                <a:spcPts val="100"/>
              </a:spcBef>
            </a:pPr>
            <a:r>
              <a:rPr sz="4800" i="1" u="heavy" spc="-345" dirty="0">
                <a:solidFill>
                  <a:srgbClr val="E1D600"/>
                </a:solidFill>
                <a:uFill>
                  <a:solidFill>
                    <a:srgbClr val="E1D600"/>
                  </a:solidFill>
                </a:uFill>
                <a:latin typeface="Times New Roman"/>
                <a:cs typeface="Times New Roman"/>
              </a:rPr>
              <a:t>Recent </a:t>
            </a:r>
            <a:r>
              <a:rPr sz="4800" i="1" u="heavy" spc="-355" dirty="0">
                <a:solidFill>
                  <a:srgbClr val="E1D600"/>
                </a:solidFill>
                <a:uFill>
                  <a:solidFill>
                    <a:srgbClr val="E1D600"/>
                  </a:solidFill>
                </a:uFill>
                <a:latin typeface="Times New Roman"/>
                <a:cs typeface="Times New Roman"/>
              </a:rPr>
              <a:t>advances </a:t>
            </a:r>
            <a:r>
              <a:rPr sz="4800" i="1" u="heavy" spc="-325" dirty="0">
                <a:solidFill>
                  <a:srgbClr val="E1D600"/>
                </a:solidFill>
                <a:uFill>
                  <a:solidFill>
                    <a:srgbClr val="E1D600"/>
                  </a:solidFill>
                </a:uFill>
                <a:latin typeface="Times New Roman"/>
                <a:cs typeface="Times New Roman"/>
              </a:rPr>
              <a:t>in </a:t>
            </a:r>
            <a:r>
              <a:rPr sz="4800" i="1" u="heavy" spc="-350" dirty="0">
                <a:solidFill>
                  <a:srgbClr val="E1D600"/>
                </a:solidFill>
                <a:uFill>
                  <a:solidFill>
                    <a:srgbClr val="E1D600"/>
                  </a:solidFill>
                </a:uFill>
                <a:latin typeface="Times New Roman"/>
                <a:cs typeface="Times New Roman"/>
              </a:rPr>
              <a:t>Treatment</a:t>
            </a:r>
            <a:r>
              <a:rPr sz="4800" i="1" u="heavy" spc="310" dirty="0">
                <a:solidFill>
                  <a:srgbClr val="E1D600"/>
                </a:solidFill>
                <a:uFill>
                  <a:solidFill>
                    <a:srgbClr val="E1D600"/>
                  </a:solidFill>
                </a:uFill>
                <a:latin typeface="Times New Roman"/>
                <a:cs typeface="Times New Roman"/>
              </a:rPr>
              <a:t> </a:t>
            </a:r>
            <a:r>
              <a:rPr sz="4800" i="1" u="heavy" spc="-355" dirty="0">
                <a:solidFill>
                  <a:srgbClr val="E1D600"/>
                </a:solidFill>
                <a:uFill>
                  <a:solidFill>
                    <a:srgbClr val="E1D600"/>
                  </a:solidFill>
                </a:uFill>
                <a:latin typeface="Times New Roman"/>
                <a:cs typeface="Times New Roman"/>
              </a:rPr>
              <a:t>:</a:t>
            </a:r>
            <a:endParaRPr sz="4800">
              <a:latin typeface="Times New Roman"/>
              <a:cs typeface="Times New Roman"/>
            </a:endParaRPr>
          </a:p>
        </p:txBody>
      </p:sp>
      <p:sp>
        <p:nvSpPr>
          <p:cNvPr id="3" name="object 3"/>
          <p:cNvSpPr/>
          <p:nvPr/>
        </p:nvSpPr>
        <p:spPr>
          <a:xfrm>
            <a:off x="4572000" y="3641725"/>
            <a:ext cx="2216150" cy="946150"/>
          </a:xfrm>
          <a:custGeom>
            <a:avLst/>
            <a:gdLst/>
            <a:ahLst/>
            <a:cxnLst/>
            <a:rect l="l" t="t" r="r" b="b"/>
            <a:pathLst>
              <a:path w="2216150" h="946150">
                <a:moveTo>
                  <a:pt x="2216150" y="946150"/>
                </a:moveTo>
                <a:lnTo>
                  <a:pt x="2216150" y="831850"/>
                </a:lnTo>
                <a:lnTo>
                  <a:pt x="0" y="831850"/>
                </a:lnTo>
                <a:lnTo>
                  <a:pt x="0" y="0"/>
                </a:lnTo>
              </a:path>
            </a:pathLst>
          </a:custGeom>
          <a:ln w="28575">
            <a:solidFill>
              <a:srgbClr val="000000"/>
            </a:solidFill>
          </a:ln>
        </p:spPr>
        <p:txBody>
          <a:bodyPr wrap="square" lIns="0" tIns="0" rIns="0" bIns="0" rtlCol="0"/>
          <a:lstStyle/>
          <a:p>
            <a:endParaRPr/>
          </a:p>
        </p:txBody>
      </p:sp>
      <p:sp>
        <p:nvSpPr>
          <p:cNvPr id="4" name="object 4"/>
          <p:cNvSpPr/>
          <p:nvPr/>
        </p:nvSpPr>
        <p:spPr>
          <a:xfrm>
            <a:off x="2355850" y="3641725"/>
            <a:ext cx="2216150" cy="946150"/>
          </a:xfrm>
          <a:custGeom>
            <a:avLst/>
            <a:gdLst/>
            <a:ahLst/>
            <a:cxnLst/>
            <a:rect l="l" t="t" r="r" b="b"/>
            <a:pathLst>
              <a:path w="2216150" h="946150">
                <a:moveTo>
                  <a:pt x="0" y="946150"/>
                </a:moveTo>
                <a:lnTo>
                  <a:pt x="0" y="831850"/>
                </a:lnTo>
                <a:lnTo>
                  <a:pt x="2216150" y="831850"/>
                </a:lnTo>
                <a:lnTo>
                  <a:pt x="2216150" y="0"/>
                </a:lnTo>
              </a:path>
            </a:pathLst>
          </a:custGeom>
          <a:ln w="28575">
            <a:solidFill>
              <a:srgbClr val="000000"/>
            </a:solidFill>
          </a:ln>
        </p:spPr>
        <p:txBody>
          <a:bodyPr wrap="square" lIns="0" tIns="0" rIns="0" bIns="0" rtlCol="0"/>
          <a:lstStyle/>
          <a:p>
            <a:endParaRPr/>
          </a:p>
        </p:txBody>
      </p:sp>
      <p:sp>
        <p:nvSpPr>
          <p:cNvPr id="5" name="object 5"/>
          <p:cNvSpPr/>
          <p:nvPr/>
        </p:nvSpPr>
        <p:spPr>
          <a:xfrm>
            <a:off x="2673350" y="1752600"/>
            <a:ext cx="3797300" cy="1889125"/>
          </a:xfrm>
          <a:custGeom>
            <a:avLst/>
            <a:gdLst/>
            <a:ahLst/>
            <a:cxnLst/>
            <a:rect l="l" t="t" r="r" b="b"/>
            <a:pathLst>
              <a:path w="3797300" h="1889125">
                <a:moveTo>
                  <a:pt x="3482466" y="0"/>
                </a:moveTo>
                <a:lnTo>
                  <a:pt x="314832" y="0"/>
                </a:lnTo>
                <a:lnTo>
                  <a:pt x="268312" y="3413"/>
                </a:lnTo>
                <a:lnTo>
                  <a:pt x="223910" y="13330"/>
                </a:lnTo>
                <a:lnTo>
                  <a:pt x="182113" y="29263"/>
                </a:lnTo>
                <a:lnTo>
                  <a:pt x="143409" y="50725"/>
                </a:lnTo>
                <a:lnTo>
                  <a:pt x="108285" y="77228"/>
                </a:lnTo>
                <a:lnTo>
                  <a:pt x="77228" y="108285"/>
                </a:lnTo>
                <a:lnTo>
                  <a:pt x="50725" y="143409"/>
                </a:lnTo>
                <a:lnTo>
                  <a:pt x="29263" y="182113"/>
                </a:lnTo>
                <a:lnTo>
                  <a:pt x="13330" y="223910"/>
                </a:lnTo>
                <a:lnTo>
                  <a:pt x="3413" y="268312"/>
                </a:lnTo>
                <a:lnTo>
                  <a:pt x="0" y="314833"/>
                </a:lnTo>
                <a:lnTo>
                  <a:pt x="0" y="1574291"/>
                </a:lnTo>
                <a:lnTo>
                  <a:pt x="3413" y="1620812"/>
                </a:lnTo>
                <a:lnTo>
                  <a:pt x="13330" y="1665214"/>
                </a:lnTo>
                <a:lnTo>
                  <a:pt x="29263" y="1707011"/>
                </a:lnTo>
                <a:lnTo>
                  <a:pt x="50725" y="1745715"/>
                </a:lnTo>
                <a:lnTo>
                  <a:pt x="77228" y="1780839"/>
                </a:lnTo>
                <a:lnTo>
                  <a:pt x="108285" y="1811896"/>
                </a:lnTo>
                <a:lnTo>
                  <a:pt x="143409" y="1838399"/>
                </a:lnTo>
                <a:lnTo>
                  <a:pt x="182113" y="1859861"/>
                </a:lnTo>
                <a:lnTo>
                  <a:pt x="223910" y="1875794"/>
                </a:lnTo>
                <a:lnTo>
                  <a:pt x="268312" y="1885711"/>
                </a:lnTo>
                <a:lnTo>
                  <a:pt x="314832" y="1889125"/>
                </a:lnTo>
                <a:lnTo>
                  <a:pt x="3482466" y="1889125"/>
                </a:lnTo>
                <a:lnTo>
                  <a:pt x="3528987" y="1885711"/>
                </a:lnTo>
                <a:lnTo>
                  <a:pt x="3573389" y="1875794"/>
                </a:lnTo>
                <a:lnTo>
                  <a:pt x="3615186" y="1859861"/>
                </a:lnTo>
                <a:lnTo>
                  <a:pt x="3653890" y="1838399"/>
                </a:lnTo>
                <a:lnTo>
                  <a:pt x="3689014" y="1811896"/>
                </a:lnTo>
                <a:lnTo>
                  <a:pt x="3720071" y="1780839"/>
                </a:lnTo>
                <a:lnTo>
                  <a:pt x="3746574" y="1745715"/>
                </a:lnTo>
                <a:lnTo>
                  <a:pt x="3768036" y="1707011"/>
                </a:lnTo>
                <a:lnTo>
                  <a:pt x="3783969" y="1665214"/>
                </a:lnTo>
                <a:lnTo>
                  <a:pt x="3793886" y="1620812"/>
                </a:lnTo>
                <a:lnTo>
                  <a:pt x="3797300" y="1574291"/>
                </a:lnTo>
                <a:lnTo>
                  <a:pt x="3797300" y="314833"/>
                </a:lnTo>
                <a:lnTo>
                  <a:pt x="3793886" y="268312"/>
                </a:lnTo>
                <a:lnTo>
                  <a:pt x="3783969" y="223910"/>
                </a:lnTo>
                <a:lnTo>
                  <a:pt x="3768036" y="182113"/>
                </a:lnTo>
                <a:lnTo>
                  <a:pt x="3746574" y="143409"/>
                </a:lnTo>
                <a:lnTo>
                  <a:pt x="3720071" y="108285"/>
                </a:lnTo>
                <a:lnTo>
                  <a:pt x="3689014" y="77228"/>
                </a:lnTo>
                <a:lnTo>
                  <a:pt x="3653890" y="50725"/>
                </a:lnTo>
                <a:lnTo>
                  <a:pt x="3615186" y="29263"/>
                </a:lnTo>
                <a:lnTo>
                  <a:pt x="3573389" y="13330"/>
                </a:lnTo>
                <a:lnTo>
                  <a:pt x="3528987" y="3413"/>
                </a:lnTo>
                <a:lnTo>
                  <a:pt x="3482466" y="0"/>
                </a:lnTo>
                <a:close/>
              </a:path>
            </a:pathLst>
          </a:custGeom>
          <a:solidFill>
            <a:srgbClr val="0E6EC5"/>
          </a:solidFill>
        </p:spPr>
        <p:txBody>
          <a:bodyPr wrap="square" lIns="0" tIns="0" rIns="0" bIns="0" rtlCol="0"/>
          <a:lstStyle/>
          <a:p>
            <a:endParaRPr/>
          </a:p>
        </p:txBody>
      </p:sp>
      <p:sp>
        <p:nvSpPr>
          <p:cNvPr id="6" name="object 6"/>
          <p:cNvSpPr/>
          <p:nvPr/>
        </p:nvSpPr>
        <p:spPr>
          <a:xfrm>
            <a:off x="2673350" y="1752600"/>
            <a:ext cx="3797300" cy="1889125"/>
          </a:xfrm>
          <a:custGeom>
            <a:avLst/>
            <a:gdLst/>
            <a:ahLst/>
            <a:cxnLst/>
            <a:rect l="l" t="t" r="r" b="b"/>
            <a:pathLst>
              <a:path w="3797300" h="1889125">
                <a:moveTo>
                  <a:pt x="0" y="314833"/>
                </a:moveTo>
                <a:lnTo>
                  <a:pt x="3413" y="268312"/>
                </a:lnTo>
                <a:lnTo>
                  <a:pt x="13330" y="223910"/>
                </a:lnTo>
                <a:lnTo>
                  <a:pt x="29263" y="182113"/>
                </a:lnTo>
                <a:lnTo>
                  <a:pt x="50725" y="143409"/>
                </a:lnTo>
                <a:lnTo>
                  <a:pt x="77228" y="108285"/>
                </a:lnTo>
                <a:lnTo>
                  <a:pt x="108285" y="77228"/>
                </a:lnTo>
                <a:lnTo>
                  <a:pt x="143409" y="50725"/>
                </a:lnTo>
                <a:lnTo>
                  <a:pt x="182113" y="29263"/>
                </a:lnTo>
                <a:lnTo>
                  <a:pt x="223910" y="13330"/>
                </a:lnTo>
                <a:lnTo>
                  <a:pt x="268312" y="3413"/>
                </a:lnTo>
                <a:lnTo>
                  <a:pt x="314832" y="0"/>
                </a:lnTo>
                <a:lnTo>
                  <a:pt x="3482466" y="0"/>
                </a:lnTo>
                <a:lnTo>
                  <a:pt x="3528987" y="3413"/>
                </a:lnTo>
                <a:lnTo>
                  <a:pt x="3573389" y="13330"/>
                </a:lnTo>
                <a:lnTo>
                  <a:pt x="3615186" y="29263"/>
                </a:lnTo>
                <a:lnTo>
                  <a:pt x="3653890" y="50725"/>
                </a:lnTo>
                <a:lnTo>
                  <a:pt x="3689014" y="77228"/>
                </a:lnTo>
                <a:lnTo>
                  <a:pt x="3720071" y="108285"/>
                </a:lnTo>
                <a:lnTo>
                  <a:pt x="3746574" y="143409"/>
                </a:lnTo>
                <a:lnTo>
                  <a:pt x="3768036" y="182113"/>
                </a:lnTo>
                <a:lnTo>
                  <a:pt x="3783969" y="223910"/>
                </a:lnTo>
                <a:lnTo>
                  <a:pt x="3793886" y="268312"/>
                </a:lnTo>
                <a:lnTo>
                  <a:pt x="3797300" y="314833"/>
                </a:lnTo>
                <a:lnTo>
                  <a:pt x="3797300" y="1574291"/>
                </a:lnTo>
                <a:lnTo>
                  <a:pt x="3793886" y="1620812"/>
                </a:lnTo>
                <a:lnTo>
                  <a:pt x="3783969" y="1665214"/>
                </a:lnTo>
                <a:lnTo>
                  <a:pt x="3768036" y="1707011"/>
                </a:lnTo>
                <a:lnTo>
                  <a:pt x="3746574" y="1745715"/>
                </a:lnTo>
                <a:lnTo>
                  <a:pt x="3720071" y="1780839"/>
                </a:lnTo>
                <a:lnTo>
                  <a:pt x="3689014" y="1811896"/>
                </a:lnTo>
                <a:lnTo>
                  <a:pt x="3653890" y="1838399"/>
                </a:lnTo>
                <a:lnTo>
                  <a:pt x="3615186" y="1859861"/>
                </a:lnTo>
                <a:lnTo>
                  <a:pt x="3573389" y="1875794"/>
                </a:lnTo>
                <a:lnTo>
                  <a:pt x="3528987" y="1885711"/>
                </a:lnTo>
                <a:lnTo>
                  <a:pt x="3482466" y="1889125"/>
                </a:lnTo>
                <a:lnTo>
                  <a:pt x="314832" y="1889125"/>
                </a:lnTo>
                <a:lnTo>
                  <a:pt x="268312" y="1885711"/>
                </a:lnTo>
                <a:lnTo>
                  <a:pt x="223910" y="1875794"/>
                </a:lnTo>
                <a:lnTo>
                  <a:pt x="182113" y="1859861"/>
                </a:lnTo>
                <a:lnTo>
                  <a:pt x="143409" y="1838399"/>
                </a:lnTo>
                <a:lnTo>
                  <a:pt x="108285" y="1811896"/>
                </a:lnTo>
                <a:lnTo>
                  <a:pt x="77228" y="1780839"/>
                </a:lnTo>
                <a:lnTo>
                  <a:pt x="50725" y="1745715"/>
                </a:lnTo>
                <a:lnTo>
                  <a:pt x="29263" y="1707011"/>
                </a:lnTo>
                <a:lnTo>
                  <a:pt x="13330" y="1665214"/>
                </a:lnTo>
                <a:lnTo>
                  <a:pt x="3413" y="1620812"/>
                </a:lnTo>
                <a:lnTo>
                  <a:pt x="0" y="1574291"/>
                </a:lnTo>
                <a:lnTo>
                  <a:pt x="0" y="314833"/>
                </a:lnTo>
                <a:close/>
              </a:path>
            </a:pathLst>
          </a:custGeom>
          <a:ln w="12700">
            <a:solidFill>
              <a:srgbClr val="000000"/>
            </a:solidFill>
          </a:ln>
        </p:spPr>
        <p:txBody>
          <a:bodyPr wrap="square" lIns="0" tIns="0" rIns="0" bIns="0" rtlCol="0"/>
          <a:lstStyle/>
          <a:p>
            <a:endParaRPr/>
          </a:p>
        </p:txBody>
      </p:sp>
      <p:sp>
        <p:nvSpPr>
          <p:cNvPr id="7" name="object 7"/>
          <p:cNvSpPr/>
          <p:nvPr/>
        </p:nvSpPr>
        <p:spPr>
          <a:xfrm>
            <a:off x="2459735" y="1850135"/>
            <a:ext cx="4270248" cy="897636"/>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240279" y="2520695"/>
            <a:ext cx="4709160" cy="897636"/>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57200" y="4587875"/>
            <a:ext cx="3799204" cy="1889125"/>
          </a:xfrm>
          <a:custGeom>
            <a:avLst/>
            <a:gdLst/>
            <a:ahLst/>
            <a:cxnLst/>
            <a:rect l="l" t="t" r="r" b="b"/>
            <a:pathLst>
              <a:path w="3799204" h="1889125">
                <a:moveTo>
                  <a:pt x="3483991" y="0"/>
                </a:moveTo>
                <a:lnTo>
                  <a:pt x="314858" y="0"/>
                </a:lnTo>
                <a:lnTo>
                  <a:pt x="268331" y="3413"/>
                </a:lnTo>
                <a:lnTo>
                  <a:pt x="223924" y="13330"/>
                </a:lnTo>
                <a:lnTo>
                  <a:pt x="182123" y="29263"/>
                </a:lnTo>
                <a:lnTo>
                  <a:pt x="143416" y="50725"/>
                </a:lnTo>
                <a:lnTo>
                  <a:pt x="108289" y="77228"/>
                </a:lnTo>
                <a:lnTo>
                  <a:pt x="77230" y="108285"/>
                </a:lnTo>
                <a:lnTo>
                  <a:pt x="50726" y="143409"/>
                </a:lnTo>
                <a:lnTo>
                  <a:pt x="29264" y="182113"/>
                </a:lnTo>
                <a:lnTo>
                  <a:pt x="13331" y="223910"/>
                </a:lnTo>
                <a:lnTo>
                  <a:pt x="3413" y="268312"/>
                </a:lnTo>
                <a:lnTo>
                  <a:pt x="0" y="314832"/>
                </a:lnTo>
                <a:lnTo>
                  <a:pt x="0" y="1574266"/>
                </a:lnTo>
                <a:lnTo>
                  <a:pt x="3413" y="1620793"/>
                </a:lnTo>
                <a:lnTo>
                  <a:pt x="13331" y="1665200"/>
                </a:lnTo>
                <a:lnTo>
                  <a:pt x="29264" y="1707001"/>
                </a:lnTo>
                <a:lnTo>
                  <a:pt x="50726" y="1745708"/>
                </a:lnTo>
                <a:lnTo>
                  <a:pt x="77230" y="1780835"/>
                </a:lnTo>
                <a:lnTo>
                  <a:pt x="108289" y="1811894"/>
                </a:lnTo>
                <a:lnTo>
                  <a:pt x="143416" y="1838398"/>
                </a:lnTo>
                <a:lnTo>
                  <a:pt x="182123" y="1859860"/>
                </a:lnTo>
                <a:lnTo>
                  <a:pt x="223924" y="1875793"/>
                </a:lnTo>
                <a:lnTo>
                  <a:pt x="268331" y="1885711"/>
                </a:lnTo>
                <a:lnTo>
                  <a:pt x="314858" y="1889125"/>
                </a:lnTo>
                <a:lnTo>
                  <a:pt x="3483991" y="1889125"/>
                </a:lnTo>
                <a:lnTo>
                  <a:pt x="3530543" y="1885711"/>
                </a:lnTo>
                <a:lnTo>
                  <a:pt x="3574971" y="1875793"/>
                </a:lnTo>
                <a:lnTo>
                  <a:pt x="3616788" y="1859860"/>
                </a:lnTo>
                <a:lnTo>
                  <a:pt x="3655508" y="1838398"/>
                </a:lnTo>
                <a:lnTo>
                  <a:pt x="3690645" y="1811894"/>
                </a:lnTo>
                <a:lnTo>
                  <a:pt x="3721710" y="1780835"/>
                </a:lnTo>
                <a:lnTo>
                  <a:pt x="3748219" y="1745708"/>
                </a:lnTo>
                <a:lnTo>
                  <a:pt x="3769684" y="1707001"/>
                </a:lnTo>
                <a:lnTo>
                  <a:pt x="3785619" y="1665200"/>
                </a:lnTo>
                <a:lnTo>
                  <a:pt x="3795536" y="1620793"/>
                </a:lnTo>
                <a:lnTo>
                  <a:pt x="3798951" y="1574266"/>
                </a:lnTo>
                <a:lnTo>
                  <a:pt x="3798824" y="314832"/>
                </a:lnTo>
                <a:lnTo>
                  <a:pt x="3795441" y="268312"/>
                </a:lnTo>
                <a:lnTo>
                  <a:pt x="3785549" y="223910"/>
                </a:lnTo>
                <a:lnTo>
                  <a:pt x="3769635" y="182113"/>
                </a:lnTo>
                <a:lnTo>
                  <a:pt x="3748186" y="143409"/>
                </a:lnTo>
                <a:lnTo>
                  <a:pt x="3721690" y="108285"/>
                </a:lnTo>
                <a:lnTo>
                  <a:pt x="3690633" y="77228"/>
                </a:lnTo>
                <a:lnTo>
                  <a:pt x="3655502" y="50725"/>
                </a:lnTo>
                <a:lnTo>
                  <a:pt x="3616785" y="29263"/>
                </a:lnTo>
                <a:lnTo>
                  <a:pt x="3574970" y="13330"/>
                </a:lnTo>
                <a:lnTo>
                  <a:pt x="3530542" y="3413"/>
                </a:lnTo>
                <a:lnTo>
                  <a:pt x="3483991" y="0"/>
                </a:lnTo>
                <a:close/>
              </a:path>
            </a:pathLst>
          </a:custGeom>
          <a:solidFill>
            <a:srgbClr val="0E6EC5"/>
          </a:solidFill>
        </p:spPr>
        <p:txBody>
          <a:bodyPr wrap="square" lIns="0" tIns="0" rIns="0" bIns="0" rtlCol="0"/>
          <a:lstStyle/>
          <a:p>
            <a:endParaRPr/>
          </a:p>
        </p:txBody>
      </p:sp>
      <p:sp>
        <p:nvSpPr>
          <p:cNvPr id="11" name="object 11"/>
          <p:cNvSpPr/>
          <p:nvPr/>
        </p:nvSpPr>
        <p:spPr>
          <a:xfrm>
            <a:off x="457200" y="4587875"/>
            <a:ext cx="3799204" cy="1889125"/>
          </a:xfrm>
          <a:custGeom>
            <a:avLst/>
            <a:gdLst/>
            <a:ahLst/>
            <a:cxnLst/>
            <a:rect l="l" t="t" r="r" b="b"/>
            <a:pathLst>
              <a:path w="3799204" h="1889125">
                <a:moveTo>
                  <a:pt x="0" y="314832"/>
                </a:moveTo>
                <a:lnTo>
                  <a:pt x="3413" y="268312"/>
                </a:lnTo>
                <a:lnTo>
                  <a:pt x="13331" y="223910"/>
                </a:lnTo>
                <a:lnTo>
                  <a:pt x="29264" y="182113"/>
                </a:lnTo>
                <a:lnTo>
                  <a:pt x="50726" y="143409"/>
                </a:lnTo>
                <a:lnTo>
                  <a:pt x="77230" y="108285"/>
                </a:lnTo>
                <a:lnTo>
                  <a:pt x="108289" y="77228"/>
                </a:lnTo>
                <a:lnTo>
                  <a:pt x="143416" y="50725"/>
                </a:lnTo>
                <a:lnTo>
                  <a:pt x="182123" y="29263"/>
                </a:lnTo>
                <a:lnTo>
                  <a:pt x="223924" y="13330"/>
                </a:lnTo>
                <a:lnTo>
                  <a:pt x="268331" y="3413"/>
                </a:lnTo>
                <a:lnTo>
                  <a:pt x="314858" y="0"/>
                </a:lnTo>
                <a:lnTo>
                  <a:pt x="3483991" y="0"/>
                </a:lnTo>
                <a:lnTo>
                  <a:pt x="3530542" y="3413"/>
                </a:lnTo>
                <a:lnTo>
                  <a:pt x="3574970" y="13330"/>
                </a:lnTo>
                <a:lnTo>
                  <a:pt x="3616785" y="29263"/>
                </a:lnTo>
                <a:lnTo>
                  <a:pt x="3655502" y="50725"/>
                </a:lnTo>
                <a:lnTo>
                  <a:pt x="3690633" y="77228"/>
                </a:lnTo>
                <a:lnTo>
                  <a:pt x="3721690" y="108285"/>
                </a:lnTo>
                <a:lnTo>
                  <a:pt x="3748186" y="143409"/>
                </a:lnTo>
                <a:lnTo>
                  <a:pt x="3769635" y="182113"/>
                </a:lnTo>
                <a:lnTo>
                  <a:pt x="3785549" y="223910"/>
                </a:lnTo>
                <a:lnTo>
                  <a:pt x="3795441" y="268312"/>
                </a:lnTo>
                <a:lnTo>
                  <a:pt x="3798824" y="314832"/>
                </a:lnTo>
                <a:lnTo>
                  <a:pt x="3798951" y="1574266"/>
                </a:lnTo>
                <a:lnTo>
                  <a:pt x="3795536" y="1620793"/>
                </a:lnTo>
                <a:lnTo>
                  <a:pt x="3785619" y="1665200"/>
                </a:lnTo>
                <a:lnTo>
                  <a:pt x="3769684" y="1707001"/>
                </a:lnTo>
                <a:lnTo>
                  <a:pt x="3748219" y="1745708"/>
                </a:lnTo>
                <a:lnTo>
                  <a:pt x="3721710" y="1780835"/>
                </a:lnTo>
                <a:lnTo>
                  <a:pt x="3690645" y="1811894"/>
                </a:lnTo>
                <a:lnTo>
                  <a:pt x="3655508" y="1838398"/>
                </a:lnTo>
                <a:lnTo>
                  <a:pt x="3616788" y="1859860"/>
                </a:lnTo>
                <a:lnTo>
                  <a:pt x="3574971" y="1875793"/>
                </a:lnTo>
                <a:lnTo>
                  <a:pt x="3530543" y="1885711"/>
                </a:lnTo>
                <a:lnTo>
                  <a:pt x="3483991" y="1889125"/>
                </a:lnTo>
                <a:lnTo>
                  <a:pt x="314858" y="1889125"/>
                </a:lnTo>
                <a:lnTo>
                  <a:pt x="268331" y="1885711"/>
                </a:lnTo>
                <a:lnTo>
                  <a:pt x="223924" y="1875793"/>
                </a:lnTo>
                <a:lnTo>
                  <a:pt x="182123" y="1859860"/>
                </a:lnTo>
                <a:lnTo>
                  <a:pt x="143416" y="1838398"/>
                </a:lnTo>
                <a:lnTo>
                  <a:pt x="108289" y="1811894"/>
                </a:lnTo>
                <a:lnTo>
                  <a:pt x="77230" y="1780835"/>
                </a:lnTo>
                <a:lnTo>
                  <a:pt x="50726" y="1745708"/>
                </a:lnTo>
                <a:lnTo>
                  <a:pt x="29264" y="1707001"/>
                </a:lnTo>
                <a:lnTo>
                  <a:pt x="13331" y="1665200"/>
                </a:lnTo>
                <a:lnTo>
                  <a:pt x="3413" y="1620793"/>
                </a:lnTo>
                <a:lnTo>
                  <a:pt x="0" y="1574266"/>
                </a:lnTo>
                <a:lnTo>
                  <a:pt x="0" y="314832"/>
                </a:lnTo>
                <a:close/>
              </a:path>
            </a:pathLst>
          </a:custGeom>
          <a:ln w="12700">
            <a:solidFill>
              <a:srgbClr val="000000"/>
            </a:solidFill>
          </a:ln>
        </p:spPr>
        <p:txBody>
          <a:bodyPr wrap="square" lIns="0" tIns="0" rIns="0" bIns="0" rtlCol="0"/>
          <a:lstStyle/>
          <a:p>
            <a:endParaRPr/>
          </a:p>
        </p:txBody>
      </p:sp>
      <p:sp>
        <p:nvSpPr>
          <p:cNvPr id="12" name="object 12"/>
          <p:cNvSpPr/>
          <p:nvPr/>
        </p:nvSpPr>
        <p:spPr>
          <a:xfrm>
            <a:off x="4887976" y="4587875"/>
            <a:ext cx="3799204" cy="1889125"/>
          </a:xfrm>
          <a:custGeom>
            <a:avLst/>
            <a:gdLst/>
            <a:ahLst/>
            <a:cxnLst/>
            <a:rect l="l" t="t" r="r" b="b"/>
            <a:pathLst>
              <a:path w="3799204" h="1889125">
                <a:moveTo>
                  <a:pt x="3483991" y="0"/>
                </a:moveTo>
                <a:lnTo>
                  <a:pt x="314833" y="0"/>
                </a:lnTo>
                <a:lnTo>
                  <a:pt x="268283" y="3413"/>
                </a:lnTo>
                <a:lnTo>
                  <a:pt x="223863" y="13330"/>
                </a:lnTo>
                <a:lnTo>
                  <a:pt x="182058" y="29263"/>
                </a:lnTo>
                <a:lnTo>
                  <a:pt x="143353" y="50725"/>
                </a:lnTo>
                <a:lnTo>
                  <a:pt x="108233" y="77228"/>
                </a:lnTo>
                <a:lnTo>
                  <a:pt x="77185" y="108285"/>
                </a:lnTo>
                <a:lnTo>
                  <a:pt x="50693" y="143409"/>
                </a:lnTo>
                <a:lnTo>
                  <a:pt x="29243" y="182113"/>
                </a:lnTo>
                <a:lnTo>
                  <a:pt x="13320" y="223910"/>
                </a:lnTo>
                <a:lnTo>
                  <a:pt x="3411" y="268312"/>
                </a:lnTo>
                <a:lnTo>
                  <a:pt x="0" y="314832"/>
                </a:lnTo>
                <a:lnTo>
                  <a:pt x="0" y="1574266"/>
                </a:lnTo>
                <a:lnTo>
                  <a:pt x="3411" y="1620793"/>
                </a:lnTo>
                <a:lnTo>
                  <a:pt x="13320" y="1665200"/>
                </a:lnTo>
                <a:lnTo>
                  <a:pt x="29243" y="1707001"/>
                </a:lnTo>
                <a:lnTo>
                  <a:pt x="50693" y="1745708"/>
                </a:lnTo>
                <a:lnTo>
                  <a:pt x="77185" y="1780835"/>
                </a:lnTo>
                <a:lnTo>
                  <a:pt x="108233" y="1811894"/>
                </a:lnTo>
                <a:lnTo>
                  <a:pt x="143353" y="1838398"/>
                </a:lnTo>
                <a:lnTo>
                  <a:pt x="182058" y="1859860"/>
                </a:lnTo>
                <a:lnTo>
                  <a:pt x="223863" y="1875793"/>
                </a:lnTo>
                <a:lnTo>
                  <a:pt x="268283" y="1885711"/>
                </a:lnTo>
                <a:lnTo>
                  <a:pt x="314833" y="1889125"/>
                </a:lnTo>
                <a:lnTo>
                  <a:pt x="3483991" y="1889125"/>
                </a:lnTo>
                <a:lnTo>
                  <a:pt x="3530511" y="1885711"/>
                </a:lnTo>
                <a:lnTo>
                  <a:pt x="3574913" y="1875793"/>
                </a:lnTo>
                <a:lnTo>
                  <a:pt x="3616710" y="1859860"/>
                </a:lnTo>
                <a:lnTo>
                  <a:pt x="3655414" y="1838398"/>
                </a:lnTo>
                <a:lnTo>
                  <a:pt x="3690538" y="1811894"/>
                </a:lnTo>
                <a:lnTo>
                  <a:pt x="3721595" y="1780835"/>
                </a:lnTo>
                <a:lnTo>
                  <a:pt x="3748098" y="1745708"/>
                </a:lnTo>
                <a:lnTo>
                  <a:pt x="3769560" y="1707001"/>
                </a:lnTo>
                <a:lnTo>
                  <a:pt x="3785493" y="1665200"/>
                </a:lnTo>
                <a:lnTo>
                  <a:pt x="3795410" y="1620793"/>
                </a:lnTo>
                <a:lnTo>
                  <a:pt x="3798824" y="1574266"/>
                </a:lnTo>
                <a:lnTo>
                  <a:pt x="3798824" y="314832"/>
                </a:lnTo>
                <a:lnTo>
                  <a:pt x="3795410" y="268312"/>
                </a:lnTo>
                <a:lnTo>
                  <a:pt x="3785493" y="223910"/>
                </a:lnTo>
                <a:lnTo>
                  <a:pt x="3769560" y="182113"/>
                </a:lnTo>
                <a:lnTo>
                  <a:pt x="3748098" y="143409"/>
                </a:lnTo>
                <a:lnTo>
                  <a:pt x="3721595" y="108285"/>
                </a:lnTo>
                <a:lnTo>
                  <a:pt x="3690538" y="77228"/>
                </a:lnTo>
                <a:lnTo>
                  <a:pt x="3655414" y="50725"/>
                </a:lnTo>
                <a:lnTo>
                  <a:pt x="3616710" y="29263"/>
                </a:lnTo>
                <a:lnTo>
                  <a:pt x="3574913" y="13330"/>
                </a:lnTo>
                <a:lnTo>
                  <a:pt x="3530511" y="3413"/>
                </a:lnTo>
                <a:lnTo>
                  <a:pt x="3483991" y="0"/>
                </a:lnTo>
                <a:close/>
              </a:path>
            </a:pathLst>
          </a:custGeom>
          <a:solidFill>
            <a:srgbClr val="0E6EC5"/>
          </a:solidFill>
        </p:spPr>
        <p:txBody>
          <a:bodyPr wrap="square" lIns="0" tIns="0" rIns="0" bIns="0" rtlCol="0"/>
          <a:lstStyle/>
          <a:p>
            <a:endParaRPr/>
          </a:p>
        </p:txBody>
      </p:sp>
      <p:sp>
        <p:nvSpPr>
          <p:cNvPr id="13" name="object 13"/>
          <p:cNvSpPr/>
          <p:nvPr/>
        </p:nvSpPr>
        <p:spPr>
          <a:xfrm>
            <a:off x="4887976" y="4587875"/>
            <a:ext cx="3799204" cy="1889125"/>
          </a:xfrm>
          <a:custGeom>
            <a:avLst/>
            <a:gdLst/>
            <a:ahLst/>
            <a:cxnLst/>
            <a:rect l="l" t="t" r="r" b="b"/>
            <a:pathLst>
              <a:path w="3799204" h="1889125">
                <a:moveTo>
                  <a:pt x="0" y="314832"/>
                </a:moveTo>
                <a:lnTo>
                  <a:pt x="3411" y="268312"/>
                </a:lnTo>
                <a:lnTo>
                  <a:pt x="13320" y="223910"/>
                </a:lnTo>
                <a:lnTo>
                  <a:pt x="29243" y="182113"/>
                </a:lnTo>
                <a:lnTo>
                  <a:pt x="50693" y="143409"/>
                </a:lnTo>
                <a:lnTo>
                  <a:pt x="77185" y="108285"/>
                </a:lnTo>
                <a:lnTo>
                  <a:pt x="108233" y="77228"/>
                </a:lnTo>
                <a:lnTo>
                  <a:pt x="143353" y="50725"/>
                </a:lnTo>
                <a:lnTo>
                  <a:pt x="182058" y="29263"/>
                </a:lnTo>
                <a:lnTo>
                  <a:pt x="223863" y="13330"/>
                </a:lnTo>
                <a:lnTo>
                  <a:pt x="268283" y="3413"/>
                </a:lnTo>
                <a:lnTo>
                  <a:pt x="314833" y="0"/>
                </a:lnTo>
                <a:lnTo>
                  <a:pt x="3483991" y="0"/>
                </a:lnTo>
                <a:lnTo>
                  <a:pt x="3530511" y="3413"/>
                </a:lnTo>
                <a:lnTo>
                  <a:pt x="3574913" y="13330"/>
                </a:lnTo>
                <a:lnTo>
                  <a:pt x="3616710" y="29263"/>
                </a:lnTo>
                <a:lnTo>
                  <a:pt x="3655414" y="50725"/>
                </a:lnTo>
                <a:lnTo>
                  <a:pt x="3690538" y="77228"/>
                </a:lnTo>
                <a:lnTo>
                  <a:pt x="3721595" y="108285"/>
                </a:lnTo>
                <a:lnTo>
                  <a:pt x="3748098" y="143409"/>
                </a:lnTo>
                <a:lnTo>
                  <a:pt x="3769560" y="182113"/>
                </a:lnTo>
                <a:lnTo>
                  <a:pt x="3785493" y="223910"/>
                </a:lnTo>
                <a:lnTo>
                  <a:pt x="3795410" y="268312"/>
                </a:lnTo>
                <a:lnTo>
                  <a:pt x="3798824" y="314832"/>
                </a:lnTo>
                <a:lnTo>
                  <a:pt x="3798824" y="1574266"/>
                </a:lnTo>
                <a:lnTo>
                  <a:pt x="3795410" y="1620793"/>
                </a:lnTo>
                <a:lnTo>
                  <a:pt x="3785493" y="1665200"/>
                </a:lnTo>
                <a:lnTo>
                  <a:pt x="3769560" y="1707001"/>
                </a:lnTo>
                <a:lnTo>
                  <a:pt x="3748098" y="1745708"/>
                </a:lnTo>
                <a:lnTo>
                  <a:pt x="3721595" y="1780835"/>
                </a:lnTo>
                <a:lnTo>
                  <a:pt x="3690538" y="1811894"/>
                </a:lnTo>
                <a:lnTo>
                  <a:pt x="3655414" y="1838398"/>
                </a:lnTo>
                <a:lnTo>
                  <a:pt x="3616710" y="1859860"/>
                </a:lnTo>
                <a:lnTo>
                  <a:pt x="3574913" y="1875793"/>
                </a:lnTo>
                <a:lnTo>
                  <a:pt x="3530511" y="1885711"/>
                </a:lnTo>
                <a:lnTo>
                  <a:pt x="3483991" y="1889125"/>
                </a:lnTo>
                <a:lnTo>
                  <a:pt x="314833" y="1889125"/>
                </a:lnTo>
                <a:lnTo>
                  <a:pt x="268283" y="1885711"/>
                </a:lnTo>
                <a:lnTo>
                  <a:pt x="223863" y="1875793"/>
                </a:lnTo>
                <a:lnTo>
                  <a:pt x="182058" y="1859860"/>
                </a:lnTo>
                <a:lnTo>
                  <a:pt x="143353" y="1838398"/>
                </a:lnTo>
                <a:lnTo>
                  <a:pt x="108233" y="1811894"/>
                </a:lnTo>
                <a:lnTo>
                  <a:pt x="77185" y="1780835"/>
                </a:lnTo>
                <a:lnTo>
                  <a:pt x="50693" y="1745708"/>
                </a:lnTo>
                <a:lnTo>
                  <a:pt x="29243" y="1707001"/>
                </a:lnTo>
                <a:lnTo>
                  <a:pt x="13320" y="1665200"/>
                </a:lnTo>
                <a:lnTo>
                  <a:pt x="3411" y="1620793"/>
                </a:lnTo>
                <a:lnTo>
                  <a:pt x="0" y="1574266"/>
                </a:lnTo>
                <a:lnTo>
                  <a:pt x="0" y="314832"/>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191515" y="4769358"/>
            <a:ext cx="8753475" cy="1009650"/>
          </a:xfrm>
          <a:prstGeom prst="rect">
            <a:avLst/>
          </a:prstGeom>
        </p:spPr>
        <p:txBody>
          <a:bodyPr vert="horz" wrap="square" lIns="0" tIns="5080" rIns="0" bIns="0" rtlCol="0">
            <a:spAutoFit/>
          </a:bodyPr>
          <a:lstStyle/>
          <a:p>
            <a:pPr marL="12700" marR="5080" indent="4478655">
              <a:lnSpc>
                <a:spcPct val="101600"/>
              </a:lnSpc>
              <a:spcBef>
                <a:spcPts val="40"/>
              </a:spcBef>
            </a:pPr>
            <a:r>
              <a:rPr sz="3200" b="1" i="1" spc="-5" dirty="0">
                <a:latin typeface="Arial"/>
                <a:cs typeface="Arial"/>
              </a:rPr>
              <a:t>Advanced </a:t>
            </a:r>
            <a:r>
              <a:rPr sz="3200" b="1" i="1" dirty="0">
                <a:latin typeface="Arial"/>
                <a:cs typeface="Arial"/>
              </a:rPr>
              <a:t>inoperable  Early </a:t>
            </a:r>
            <a:r>
              <a:rPr sz="3200" b="1" i="1" spc="-5" dirty="0">
                <a:latin typeface="Arial"/>
                <a:cs typeface="Arial"/>
              </a:rPr>
              <a:t>operable </a:t>
            </a:r>
            <a:r>
              <a:rPr sz="3200" b="1" i="1" dirty="0">
                <a:latin typeface="Arial"/>
                <a:cs typeface="Arial"/>
              </a:rPr>
              <a:t>tumor </a:t>
            </a:r>
            <a:r>
              <a:rPr sz="3200" b="1" i="1" spc="-5" dirty="0">
                <a:latin typeface="Arial"/>
                <a:cs typeface="Arial"/>
              </a:rPr>
              <a:t>(unresectable)</a:t>
            </a:r>
            <a:r>
              <a:rPr sz="3200" b="1" i="1" spc="70" dirty="0">
                <a:latin typeface="Arial"/>
                <a:cs typeface="Arial"/>
              </a:rPr>
              <a:t> </a:t>
            </a:r>
            <a:r>
              <a:rPr sz="3200" b="1" i="1" dirty="0">
                <a:latin typeface="Arial"/>
                <a:cs typeface="Arial"/>
              </a:rPr>
              <a:t>tumour</a:t>
            </a:r>
            <a:endParaRPr sz="3200" dirty="0">
              <a:latin typeface="Arial"/>
              <a:cs typeface="Aria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622757"/>
            <a:ext cx="6763384" cy="757555"/>
          </a:xfrm>
          <a:prstGeom prst="rect">
            <a:avLst/>
          </a:prstGeom>
        </p:spPr>
        <p:txBody>
          <a:bodyPr vert="horz" wrap="square" lIns="0" tIns="12700" rIns="0" bIns="0" rtlCol="0">
            <a:spAutoFit/>
          </a:bodyPr>
          <a:lstStyle/>
          <a:p>
            <a:pPr marL="12700">
              <a:lnSpc>
                <a:spcPct val="100000"/>
              </a:lnSpc>
              <a:spcBef>
                <a:spcPts val="100"/>
              </a:spcBef>
            </a:pPr>
            <a:r>
              <a:rPr sz="4800" i="1" u="heavy" spc="-345" dirty="0">
                <a:solidFill>
                  <a:srgbClr val="E1D600"/>
                </a:solidFill>
                <a:uFill>
                  <a:solidFill>
                    <a:srgbClr val="E1D600"/>
                  </a:solidFill>
                </a:uFill>
                <a:latin typeface="Times New Roman"/>
                <a:cs typeface="Times New Roman"/>
              </a:rPr>
              <a:t>Recent </a:t>
            </a:r>
            <a:r>
              <a:rPr sz="4800" i="1" u="heavy" spc="-355" dirty="0">
                <a:solidFill>
                  <a:srgbClr val="E1D600"/>
                </a:solidFill>
                <a:uFill>
                  <a:solidFill>
                    <a:srgbClr val="E1D600"/>
                  </a:solidFill>
                </a:uFill>
                <a:latin typeface="Times New Roman"/>
                <a:cs typeface="Times New Roman"/>
              </a:rPr>
              <a:t>advances </a:t>
            </a:r>
            <a:r>
              <a:rPr sz="4800" i="1" u="heavy" spc="-325" dirty="0">
                <a:solidFill>
                  <a:srgbClr val="E1D600"/>
                </a:solidFill>
                <a:uFill>
                  <a:solidFill>
                    <a:srgbClr val="E1D600"/>
                  </a:solidFill>
                </a:uFill>
                <a:latin typeface="Times New Roman"/>
                <a:cs typeface="Times New Roman"/>
              </a:rPr>
              <a:t>in </a:t>
            </a:r>
            <a:r>
              <a:rPr sz="4800" i="1" u="heavy" spc="-350" dirty="0">
                <a:solidFill>
                  <a:srgbClr val="E1D600"/>
                </a:solidFill>
                <a:uFill>
                  <a:solidFill>
                    <a:srgbClr val="E1D600"/>
                  </a:solidFill>
                </a:uFill>
                <a:latin typeface="Times New Roman"/>
                <a:cs typeface="Times New Roman"/>
              </a:rPr>
              <a:t>Treatment</a:t>
            </a:r>
            <a:r>
              <a:rPr sz="4800" i="1" u="heavy" spc="335" dirty="0">
                <a:solidFill>
                  <a:srgbClr val="E1D600"/>
                </a:solidFill>
                <a:uFill>
                  <a:solidFill>
                    <a:srgbClr val="E1D600"/>
                  </a:solidFill>
                </a:uFill>
                <a:latin typeface="Times New Roman"/>
                <a:cs typeface="Times New Roman"/>
              </a:rPr>
              <a:t> </a:t>
            </a:r>
            <a:r>
              <a:rPr sz="4800" i="1" u="heavy" spc="-355" dirty="0">
                <a:solidFill>
                  <a:srgbClr val="E1D600"/>
                </a:solidFill>
                <a:uFill>
                  <a:solidFill>
                    <a:srgbClr val="E1D600"/>
                  </a:solidFill>
                </a:uFill>
                <a:latin typeface="Times New Roman"/>
                <a:cs typeface="Times New Roman"/>
              </a:rPr>
              <a:t>:</a:t>
            </a:r>
            <a:endParaRPr sz="4800">
              <a:latin typeface="Times New Roman"/>
              <a:cs typeface="Times New Roman"/>
            </a:endParaRPr>
          </a:p>
        </p:txBody>
      </p:sp>
      <p:sp>
        <p:nvSpPr>
          <p:cNvPr id="3" name="object 3"/>
          <p:cNvSpPr/>
          <p:nvPr/>
        </p:nvSpPr>
        <p:spPr>
          <a:xfrm>
            <a:off x="265175" y="1292352"/>
            <a:ext cx="5285232" cy="7406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36448" y="1918716"/>
            <a:ext cx="4760976" cy="12344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35940" y="1352103"/>
            <a:ext cx="7959725" cy="4912360"/>
          </a:xfrm>
          <a:prstGeom prst="rect">
            <a:avLst/>
          </a:prstGeom>
        </p:spPr>
        <p:txBody>
          <a:bodyPr vert="horz" wrap="square" lIns="0" tIns="71120" rIns="0" bIns="0" rtlCol="0">
            <a:spAutoFit/>
          </a:bodyPr>
          <a:lstStyle/>
          <a:p>
            <a:pPr marL="12700">
              <a:lnSpc>
                <a:spcPct val="100000"/>
              </a:lnSpc>
              <a:spcBef>
                <a:spcPts val="560"/>
              </a:spcBef>
            </a:pPr>
            <a:endParaRPr lang="en-US" sz="3600" b="1" i="1" u="heavy" spc="-5" dirty="0">
              <a:uFill>
                <a:solidFill>
                  <a:srgbClr val="000000"/>
                </a:solidFill>
              </a:uFill>
              <a:latin typeface="Times New Roman"/>
              <a:cs typeface="Times New Roman"/>
            </a:endParaRPr>
          </a:p>
          <a:p>
            <a:pPr marL="12700">
              <a:lnSpc>
                <a:spcPct val="100000"/>
              </a:lnSpc>
              <a:spcBef>
                <a:spcPts val="359"/>
              </a:spcBef>
            </a:pPr>
            <a:r>
              <a:rPr sz="2800" b="1" i="1" u="heavy" spc="-5" dirty="0">
                <a:solidFill>
                  <a:srgbClr val="FF0066"/>
                </a:solidFill>
                <a:uFill>
                  <a:solidFill>
                    <a:srgbClr val="FF0066"/>
                  </a:solidFill>
                </a:uFill>
                <a:latin typeface="Times New Roman"/>
                <a:cs typeface="Times New Roman"/>
              </a:rPr>
              <a:t>A)In surgical</a:t>
            </a:r>
            <a:r>
              <a:rPr sz="2800" b="1" i="1" u="heavy" spc="-20" dirty="0">
                <a:solidFill>
                  <a:srgbClr val="FF0066"/>
                </a:solidFill>
                <a:uFill>
                  <a:solidFill>
                    <a:srgbClr val="FF0066"/>
                  </a:solidFill>
                </a:uFill>
                <a:latin typeface="Times New Roman"/>
                <a:cs typeface="Times New Roman"/>
              </a:rPr>
              <a:t> </a:t>
            </a:r>
            <a:r>
              <a:rPr sz="2800" b="1" i="1" u="heavy" spc="-5" dirty="0">
                <a:solidFill>
                  <a:srgbClr val="FF0066"/>
                </a:solidFill>
                <a:uFill>
                  <a:solidFill>
                    <a:srgbClr val="FF0066"/>
                  </a:solidFill>
                </a:uFill>
                <a:latin typeface="Times New Roman"/>
                <a:cs typeface="Times New Roman"/>
              </a:rPr>
              <a:t>treatment:</a:t>
            </a:r>
            <a:endParaRPr sz="2800" dirty="0">
              <a:latin typeface="Times New Roman"/>
              <a:cs typeface="Times New Roman"/>
            </a:endParaRPr>
          </a:p>
          <a:p>
            <a:pPr marL="266700" indent="-254000">
              <a:lnSpc>
                <a:spcPct val="100000"/>
              </a:lnSpc>
              <a:spcBef>
                <a:spcPts val="305"/>
              </a:spcBef>
              <a:buSzPct val="95833"/>
              <a:buAutoNum type="arabicPlain"/>
              <a:tabLst>
                <a:tab pos="267335" algn="l"/>
              </a:tabLst>
            </a:pPr>
            <a:r>
              <a:rPr sz="2400" b="1" i="1" spc="-5" dirty="0">
                <a:latin typeface="Times New Roman"/>
                <a:cs typeface="Times New Roman"/>
              </a:rPr>
              <a:t>EMR&amp;ESD</a:t>
            </a:r>
            <a:endParaRPr sz="2400" dirty="0">
              <a:latin typeface="Times New Roman"/>
              <a:cs typeface="Times New Roman"/>
            </a:endParaRPr>
          </a:p>
          <a:p>
            <a:pPr marL="391795" marR="2541270">
              <a:lnSpc>
                <a:spcPct val="110000"/>
              </a:lnSpc>
            </a:pPr>
            <a:r>
              <a:rPr sz="2400" spc="-5" dirty="0">
                <a:latin typeface="Times New Roman"/>
                <a:cs typeface="Times New Roman"/>
              </a:rPr>
              <a:t>EMD </a:t>
            </a:r>
            <a:r>
              <a:rPr sz="2400" dirty="0">
                <a:latin typeface="Times New Roman"/>
                <a:cs typeface="Times New Roman"/>
              </a:rPr>
              <a:t>(endoscopic </a:t>
            </a:r>
            <a:r>
              <a:rPr sz="2400" spc="-5" dirty="0">
                <a:latin typeface="Times New Roman"/>
                <a:cs typeface="Times New Roman"/>
              </a:rPr>
              <a:t>mucosal </a:t>
            </a:r>
            <a:r>
              <a:rPr sz="2400" dirty="0">
                <a:latin typeface="Times New Roman"/>
                <a:cs typeface="Times New Roman"/>
              </a:rPr>
              <a:t>resection)  ESR (endoscopic </a:t>
            </a:r>
            <a:r>
              <a:rPr sz="2400" spc="-5" dirty="0">
                <a:latin typeface="Times New Roman"/>
                <a:cs typeface="Times New Roman"/>
              </a:rPr>
              <a:t>submucosal</a:t>
            </a:r>
            <a:r>
              <a:rPr sz="2400" spc="-90" dirty="0">
                <a:latin typeface="Times New Roman"/>
                <a:cs typeface="Times New Roman"/>
              </a:rPr>
              <a:t> </a:t>
            </a:r>
            <a:r>
              <a:rPr sz="2400" dirty="0">
                <a:latin typeface="Times New Roman"/>
                <a:cs typeface="Times New Roman"/>
              </a:rPr>
              <a:t>dissection)</a:t>
            </a:r>
          </a:p>
          <a:p>
            <a:pPr marL="391795">
              <a:lnSpc>
                <a:spcPts val="2735"/>
              </a:lnSpc>
              <a:spcBef>
                <a:spcPts val="290"/>
              </a:spcBef>
            </a:pPr>
            <a:r>
              <a:rPr sz="2400" dirty="0">
                <a:latin typeface="Times New Roman"/>
                <a:cs typeface="Times New Roman"/>
              </a:rPr>
              <a:t>*These are the </a:t>
            </a:r>
            <a:r>
              <a:rPr sz="2400" spc="-5" dirty="0">
                <a:latin typeface="Times New Roman"/>
                <a:cs typeface="Times New Roman"/>
              </a:rPr>
              <a:t>method </a:t>
            </a:r>
            <a:r>
              <a:rPr sz="2400" dirty="0">
                <a:latin typeface="Times New Roman"/>
                <a:cs typeface="Times New Roman"/>
              </a:rPr>
              <a:t>to </a:t>
            </a:r>
            <a:r>
              <a:rPr sz="2400" spc="-5" dirty="0">
                <a:latin typeface="Times New Roman"/>
                <a:cs typeface="Times New Roman"/>
              </a:rPr>
              <a:t>remove </a:t>
            </a:r>
            <a:r>
              <a:rPr sz="2400" dirty="0">
                <a:latin typeface="Times New Roman"/>
                <a:cs typeface="Times New Roman"/>
              </a:rPr>
              <a:t>the </a:t>
            </a:r>
            <a:r>
              <a:rPr sz="2400" spc="-5" dirty="0">
                <a:latin typeface="Times New Roman"/>
                <a:cs typeface="Times New Roman"/>
              </a:rPr>
              <a:t>tumor </a:t>
            </a:r>
            <a:r>
              <a:rPr sz="2400" dirty="0">
                <a:latin typeface="Times New Roman"/>
                <a:cs typeface="Times New Roman"/>
              </a:rPr>
              <a:t>using</a:t>
            </a:r>
            <a:r>
              <a:rPr sz="2400" spc="-75" dirty="0">
                <a:latin typeface="Times New Roman"/>
                <a:cs typeface="Times New Roman"/>
              </a:rPr>
              <a:t> </a:t>
            </a:r>
            <a:r>
              <a:rPr sz="2400" dirty="0">
                <a:latin typeface="Times New Roman"/>
                <a:cs typeface="Times New Roman"/>
              </a:rPr>
              <a:t>endoscopic</a:t>
            </a:r>
          </a:p>
          <a:p>
            <a:pPr marL="286385">
              <a:lnSpc>
                <a:spcPts val="2735"/>
              </a:lnSpc>
            </a:pPr>
            <a:r>
              <a:rPr sz="2400" dirty="0">
                <a:latin typeface="Times New Roman"/>
                <a:cs typeface="Times New Roman"/>
              </a:rPr>
              <a:t>technique that </a:t>
            </a:r>
            <a:r>
              <a:rPr sz="2400" spc="-5" dirty="0">
                <a:latin typeface="Times New Roman"/>
                <a:cs typeface="Times New Roman"/>
              </a:rPr>
              <a:t>has </a:t>
            </a:r>
            <a:r>
              <a:rPr sz="2400" dirty="0">
                <a:latin typeface="Times New Roman"/>
                <a:cs typeface="Times New Roman"/>
              </a:rPr>
              <a:t>developed over 20 years</a:t>
            </a:r>
            <a:r>
              <a:rPr sz="2400" spc="-100" dirty="0">
                <a:latin typeface="Times New Roman"/>
                <a:cs typeface="Times New Roman"/>
              </a:rPr>
              <a:t> </a:t>
            </a:r>
            <a:r>
              <a:rPr sz="2400" dirty="0">
                <a:latin typeface="Times New Roman"/>
                <a:cs typeface="Times New Roman"/>
              </a:rPr>
              <a:t>ago</a:t>
            </a:r>
          </a:p>
          <a:p>
            <a:pPr marL="266700" indent="-254000">
              <a:lnSpc>
                <a:spcPct val="100000"/>
              </a:lnSpc>
              <a:spcBef>
                <a:spcPts val="290"/>
              </a:spcBef>
              <a:buSzPct val="95833"/>
              <a:buAutoNum type="arabicPlain" startAt="2"/>
              <a:tabLst>
                <a:tab pos="267335" algn="l"/>
              </a:tabLst>
            </a:pPr>
            <a:r>
              <a:rPr sz="2400" b="1" i="1" spc="-5" dirty="0">
                <a:latin typeface="Times New Roman"/>
                <a:cs typeface="Times New Roman"/>
              </a:rPr>
              <a:t>Sentinal </a:t>
            </a:r>
            <a:r>
              <a:rPr sz="2400" b="1" i="1" spc="-20" dirty="0">
                <a:latin typeface="Times New Roman"/>
                <a:cs typeface="Times New Roman"/>
              </a:rPr>
              <a:t>Lymph</a:t>
            </a:r>
            <a:r>
              <a:rPr sz="2400" b="1" i="1" spc="-50" dirty="0">
                <a:latin typeface="Times New Roman"/>
                <a:cs typeface="Times New Roman"/>
              </a:rPr>
              <a:t> </a:t>
            </a:r>
            <a:r>
              <a:rPr sz="2400" b="1" i="1" dirty="0">
                <a:latin typeface="Times New Roman"/>
                <a:cs typeface="Times New Roman"/>
              </a:rPr>
              <a:t>Node</a:t>
            </a:r>
            <a:endParaRPr sz="2400" dirty="0">
              <a:latin typeface="Times New Roman"/>
              <a:cs typeface="Times New Roman"/>
            </a:endParaRPr>
          </a:p>
          <a:p>
            <a:pPr marL="286385" marR="16510" indent="28575">
              <a:lnSpc>
                <a:spcPts val="2600"/>
              </a:lnSpc>
              <a:spcBef>
                <a:spcPts val="605"/>
              </a:spcBef>
            </a:pPr>
            <a:r>
              <a:rPr sz="2400" dirty="0">
                <a:latin typeface="Times New Roman"/>
                <a:cs typeface="Times New Roman"/>
              </a:rPr>
              <a:t>First </a:t>
            </a:r>
            <a:r>
              <a:rPr sz="2400" spc="-5" dirty="0">
                <a:latin typeface="Times New Roman"/>
                <a:cs typeface="Times New Roman"/>
              </a:rPr>
              <a:t>LN </a:t>
            </a:r>
            <a:r>
              <a:rPr sz="2400" dirty="0">
                <a:latin typeface="Times New Roman"/>
                <a:cs typeface="Times New Roman"/>
              </a:rPr>
              <a:t>to </a:t>
            </a:r>
            <a:r>
              <a:rPr sz="2400" spc="-5" dirty="0">
                <a:latin typeface="Times New Roman"/>
                <a:cs typeface="Times New Roman"/>
              </a:rPr>
              <a:t>which </a:t>
            </a:r>
            <a:r>
              <a:rPr sz="2400" dirty="0">
                <a:latin typeface="Times New Roman"/>
                <a:cs typeface="Times New Roman"/>
              </a:rPr>
              <a:t>the cancer </a:t>
            </a:r>
            <a:r>
              <a:rPr sz="2400" spc="-5" dirty="0">
                <a:latin typeface="Times New Roman"/>
                <a:cs typeface="Times New Roman"/>
              </a:rPr>
              <a:t>spread </a:t>
            </a:r>
            <a:r>
              <a:rPr sz="2400" dirty="0">
                <a:latin typeface="Times New Roman"/>
                <a:cs typeface="Times New Roman"/>
              </a:rPr>
              <a:t>(1st station of </a:t>
            </a:r>
            <a:r>
              <a:rPr sz="2400" spc="-5" dirty="0">
                <a:latin typeface="Times New Roman"/>
                <a:cs typeface="Times New Roman"/>
              </a:rPr>
              <a:t>metastasis</a:t>
            </a:r>
            <a:r>
              <a:rPr sz="2400" spc="-85" dirty="0">
                <a:latin typeface="Times New Roman"/>
                <a:cs typeface="Times New Roman"/>
              </a:rPr>
              <a:t> </a:t>
            </a:r>
            <a:r>
              <a:rPr sz="2400" dirty="0">
                <a:latin typeface="Times New Roman"/>
                <a:cs typeface="Times New Roman"/>
              </a:rPr>
              <a:t>)  that should be taken as</a:t>
            </a:r>
            <a:r>
              <a:rPr sz="2400" spc="-85" dirty="0">
                <a:latin typeface="Times New Roman"/>
                <a:cs typeface="Times New Roman"/>
              </a:rPr>
              <a:t> </a:t>
            </a:r>
            <a:r>
              <a:rPr sz="2400" dirty="0">
                <a:latin typeface="Times New Roman"/>
                <a:cs typeface="Times New Roman"/>
              </a:rPr>
              <a:t>Biopsy</a:t>
            </a:r>
          </a:p>
          <a:p>
            <a:pPr marL="286385" marR="5080" indent="28575">
              <a:lnSpc>
                <a:spcPts val="2590"/>
              </a:lnSpc>
              <a:spcBef>
                <a:spcPts val="570"/>
              </a:spcBef>
            </a:pPr>
            <a:r>
              <a:rPr sz="2400" dirty="0">
                <a:latin typeface="Times New Roman"/>
                <a:cs typeface="Times New Roman"/>
              </a:rPr>
              <a:t>It can be diagnosed by intraoperative </a:t>
            </a:r>
            <a:r>
              <a:rPr sz="2400" spc="-5" dirty="0">
                <a:latin typeface="Times New Roman"/>
                <a:cs typeface="Times New Roman"/>
              </a:rPr>
              <a:t>mythelene </a:t>
            </a:r>
            <a:r>
              <a:rPr sz="2400" dirty="0">
                <a:latin typeface="Times New Roman"/>
                <a:cs typeface="Times New Roman"/>
              </a:rPr>
              <a:t>blue dye</a:t>
            </a:r>
            <a:r>
              <a:rPr sz="2400" spc="-185" dirty="0">
                <a:latin typeface="Times New Roman"/>
                <a:cs typeface="Times New Roman"/>
              </a:rPr>
              <a:t> </a:t>
            </a:r>
            <a:r>
              <a:rPr sz="2400" dirty="0">
                <a:latin typeface="Times New Roman"/>
                <a:cs typeface="Times New Roman"/>
              </a:rPr>
              <a:t>trace  or by radio isotope and using </a:t>
            </a:r>
            <a:r>
              <a:rPr sz="2400" spc="-10" dirty="0">
                <a:latin typeface="Times New Roman"/>
                <a:cs typeface="Times New Roman"/>
              </a:rPr>
              <a:t>gamma</a:t>
            </a:r>
            <a:r>
              <a:rPr sz="2400" spc="-65" dirty="0">
                <a:latin typeface="Times New Roman"/>
                <a:cs typeface="Times New Roman"/>
              </a:rPr>
              <a:t> </a:t>
            </a:r>
            <a:r>
              <a:rPr sz="2400" spc="-5" dirty="0">
                <a:latin typeface="Times New Roman"/>
                <a:cs typeface="Times New Roman"/>
              </a:rPr>
              <a:t>camera</a:t>
            </a:r>
            <a:endParaRPr sz="2400" dirty="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9936" y="348437"/>
            <a:ext cx="7057390" cy="1383665"/>
          </a:xfrm>
          <a:prstGeom prst="rect">
            <a:avLst/>
          </a:prstGeom>
        </p:spPr>
        <p:txBody>
          <a:bodyPr vert="horz" wrap="square" lIns="0" tIns="46990" rIns="0" bIns="0" rtlCol="0">
            <a:spAutoFit/>
          </a:bodyPr>
          <a:lstStyle/>
          <a:p>
            <a:pPr marL="2576195" marR="5080" indent="-2564130">
              <a:lnSpc>
                <a:spcPts val="5290"/>
              </a:lnSpc>
              <a:spcBef>
                <a:spcPts val="370"/>
              </a:spcBef>
            </a:pPr>
            <a:r>
              <a:rPr sz="4500" b="0" spc="-5" dirty="0">
                <a:latin typeface="Times New Roman"/>
                <a:cs typeface="Times New Roman"/>
              </a:rPr>
              <a:t>Premalignant </a:t>
            </a:r>
            <a:r>
              <a:rPr sz="4500" b="0" dirty="0">
                <a:latin typeface="Times New Roman"/>
                <a:cs typeface="Times New Roman"/>
              </a:rPr>
              <a:t>conditions of</a:t>
            </a:r>
            <a:r>
              <a:rPr sz="4500" b="0" spc="-50" dirty="0">
                <a:latin typeface="Times New Roman"/>
                <a:cs typeface="Times New Roman"/>
              </a:rPr>
              <a:t> </a:t>
            </a:r>
            <a:r>
              <a:rPr sz="4500" b="0" dirty="0">
                <a:latin typeface="Times New Roman"/>
                <a:cs typeface="Times New Roman"/>
              </a:rPr>
              <a:t>the  </a:t>
            </a:r>
            <a:r>
              <a:rPr sz="4500" b="0" spc="-5" dirty="0">
                <a:latin typeface="Times New Roman"/>
                <a:cs typeface="Times New Roman"/>
              </a:rPr>
              <a:t>stomach</a:t>
            </a:r>
            <a:endParaRPr sz="4500">
              <a:latin typeface="Times New Roman"/>
              <a:cs typeface="Times New Roman"/>
            </a:endParaRPr>
          </a:p>
        </p:txBody>
      </p:sp>
      <p:sp>
        <p:nvSpPr>
          <p:cNvPr id="3" name="object 3"/>
          <p:cNvSpPr txBox="1"/>
          <p:nvPr/>
        </p:nvSpPr>
        <p:spPr>
          <a:xfrm>
            <a:off x="535940" y="1956562"/>
            <a:ext cx="7772400" cy="3060453"/>
          </a:xfrm>
          <a:prstGeom prst="rect">
            <a:avLst/>
          </a:prstGeom>
        </p:spPr>
        <p:txBody>
          <a:bodyPr vert="horz" wrap="square" lIns="0" tIns="13335" rIns="0" bIns="0" rtlCol="0">
            <a:spAutoFit/>
          </a:bodyPr>
          <a:lstStyle/>
          <a:p>
            <a:pPr marL="12700">
              <a:lnSpc>
                <a:spcPct val="100000"/>
              </a:lnSpc>
              <a:spcBef>
                <a:spcPts val="105"/>
              </a:spcBef>
            </a:pPr>
            <a:r>
              <a:rPr sz="2600" b="1" i="1" dirty="0">
                <a:latin typeface="Times New Roman"/>
                <a:cs typeface="Times New Roman"/>
              </a:rPr>
              <a:t>1.</a:t>
            </a:r>
            <a:r>
              <a:rPr sz="2600" b="1" i="1" spc="-25" dirty="0">
                <a:latin typeface="Times New Roman"/>
                <a:cs typeface="Times New Roman"/>
              </a:rPr>
              <a:t> </a:t>
            </a:r>
            <a:r>
              <a:rPr sz="2600" b="1" i="1" dirty="0">
                <a:latin typeface="Times New Roman"/>
                <a:cs typeface="Times New Roman"/>
              </a:rPr>
              <a:t>Polyps</a:t>
            </a:r>
            <a:endParaRPr sz="3800" dirty="0">
              <a:latin typeface="Times New Roman"/>
              <a:cs typeface="Times New Roman"/>
            </a:endParaRPr>
          </a:p>
          <a:p>
            <a:pPr marL="12700">
              <a:lnSpc>
                <a:spcPct val="100000"/>
              </a:lnSpc>
              <a:tabLst>
                <a:tab pos="527685" algn="l"/>
              </a:tabLst>
            </a:pPr>
            <a:r>
              <a:rPr lang="en-US" sz="2400" i="1" spc="-5" dirty="0">
                <a:latin typeface="Times New Roman"/>
                <a:cs typeface="Times New Roman"/>
              </a:rPr>
              <a:t>2. </a:t>
            </a:r>
            <a:r>
              <a:rPr lang="en-US" sz="2600" b="1" i="1" dirty="0">
                <a:latin typeface="Times New Roman"/>
                <a:cs typeface="Times New Roman"/>
              </a:rPr>
              <a:t>Atrophic gastritis</a:t>
            </a:r>
          </a:p>
          <a:p>
            <a:pPr marL="12700">
              <a:tabLst>
                <a:tab pos="527685" algn="l"/>
              </a:tabLst>
            </a:pPr>
            <a:r>
              <a:rPr lang="en-US" sz="2400" b="1" i="1" dirty="0">
                <a:latin typeface="Times New Roman"/>
                <a:cs typeface="Times New Roman"/>
              </a:rPr>
              <a:t>3. Intestinal</a:t>
            </a:r>
            <a:r>
              <a:rPr lang="en-US" sz="2400" b="1" i="1" spc="-45" dirty="0">
                <a:latin typeface="Times New Roman"/>
                <a:cs typeface="Times New Roman"/>
              </a:rPr>
              <a:t> </a:t>
            </a:r>
            <a:r>
              <a:rPr lang="en-US" sz="2400" b="1" i="1" spc="-5" dirty="0">
                <a:latin typeface="Times New Roman"/>
                <a:cs typeface="Times New Roman"/>
              </a:rPr>
              <a:t>metaplasia</a:t>
            </a:r>
          </a:p>
          <a:p>
            <a:pPr marL="12700">
              <a:tabLst>
                <a:tab pos="527685" algn="l"/>
              </a:tabLst>
            </a:pPr>
            <a:r>
              <a:rPr lang="en-US" sz="2400" b="1" i="1" dirty="0">
                <a:latin typeface="Times New Roman"/>
                <a:cs typeface="Times New Roman"/>
              </a:rPr>
              <a:t>4. </a:t>
            </a:r>
            <a:r>
              <a:rPr lang="en-US" sz="2400" b="1" i="1" spc="-5" dirty="0">
                <a:latin typeface="Times New Roman"/>
                <a:cs typeface="Times New Roman"/>
              </a:rPr>
              <a:t>Gastric </a:t>
            </a:r>
            <a:r>
              <a:rPr lang="en-US" sz="2400" b="1" i="1" dirty="0">
                <a:latin typeface="Times New Roman"/>
                <a:cs typeface="Times New Roman"/>
              </a:rPr>
              <a:t>remnant</a:t>
            </a:r>
            <a:r>
              <a:rPr lang="en-US" sz="2400" b="1" i="1" spc="-30" dirty="0">
                <a:latin typeface="Times New Roman"/>
                <a:cs typeface="Times New Roman"/>
              </a:rPr>
              <a:t> </a:t>
            </a:r>
            <a:r>
              <a:rPr lang="en-US" sz="2400" b="1" i="1" dirty="0">
                <a:latin typeface="Times New Roman"/>
                <a:cs typeface="Times New Roman"/>
              </a:rPr>
              <a:t>cancer</a:t>
            </a:r>
          </a:p>
          <a:p>
            <a:pPr marL="12700">
              <a:tabLst>
                <a:tab pos="527685" algn="l"/>
              </a:tabLst>
            </a:pPr>
            <a:r>
              <a:rPr lang="en-US" sz="2400" b="1" i="1" dirty="0">
                <a:latin typeface="Times New Roman"/>
                <a:cs typeface="Times New Roman"/>
              </a:rPr>
              <a:t>5. Other premalignant</a:t>
            </a:r>
            <a:r>
              <a:rPr lang="en-US" sz="2400" b="1" i="1" spc="-60" dirty="0">
                <a:latin typeface="Times New Roman"/>
                <a:cs typeface="Times New Roman"/>
              </a:rPr>
              <a:t> </a:t>
            </a:r>
            <a:r>
              <a:rPr lang="en-US" sz="2400" b="1" i="1" spc="-5" dirty="0">
                <a:latin typeface="Times New Roman"/>
                <a:cs typeface="Times New Roman"/>
              </a:rPr>
              <a:t>states</a:t>
            </a:r>
            <a:endParaRPr lang="en-US" sz="2400" dirty="0">
              <a:latin typeface="Times New Roman"/>
              <a:cs typeface="Times New Roman"/>
            </a:endParaRPr>
          </a:p>
          <a:p>
            <a:pPr marL="12700">
              <a:tabLst>
                <a:tab pos="527685" algn="l"/>
              </a:tabLst>
            </a:pPr>
            <a:endParaRPr lang="en-US" sz="2400" dirty="0">
              <a:latin typeface="Times New Roman"/>
              <a:cs typeface="Times New Roman"/>
            </a:endParaRPr>
          </a:p>
          <a:p>
            <a:pPr marL="12700">
              <a:tabLst>
                <a:tab pos="527685" algn="l"/>
              </a:tabLst>
            </a:pPr>
            <a:endParaRPr lang="en-US" sz="2400" dirty="0">
              <a:latin typeface="Times New Roman"/>
              <a:cs typeface="Times New Roman"/>
            </a:endParaRPr>
          </a:p>
          <a:p>
            <a:pPr marL="12700">
              <a:lnSpc>
                <a:spcPct val="100000"/>
              </a:lnSpc>
              <a:tabLst>
                <a:tab pos="527685" algn="l"/>
              </a:tabLst>
            </a:pPr>
            <a:endParaRPr sz="2600" dirty="0">
              <a:latin typeface="Times New Roman"/>
              <a:cs typeface="Times New Roman"/>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70357"/>
            <a:ext cx="6763384" cy="757555"/>
          </a:xfrm>
          <a:prstGeom prst="rect">
            <a:avLst/>
          </a:prstGeom>
        </p:spPr>
        <p:txBody>
          <a:bodyPr vert="horz" wrap="square" lIns="0" tIns="12700" rIns="0" bIns="0" rtlCol="0">
            <a:spAutoFit/>
          </a:bodyPr>
          <a:lstStyle/>
          <a:p>
            <a:pPr marL="12700">
              <a:lnSpc>
                <a:spcPct val="100000"/>
              </a:lnSpc>
              <a:spcBef>
                <a:spcPts val="100"/>
              </a:spcBef>
            </a:pPr>
            <a:r>
              <a:rPr sz="4800" i="1" u="heavy" spc="-345" dirty="0">
                <a:solidFill>
                  <a:srgbClr val="E1D600"/>
                </a:solidFill>
                <a:uFill>
                  <a:solidFill>
                    <a:srgbClr val="E1D600"/>
                  </a:solidFill>
                </a:uFill>
                <a:latin typeface="Times New Roman"/>
                <a:cs typeface="Times New Roman"/>
              </a:rPr>
              <a:t>Recent </a:t>
            </a:r>
            <a:r>
              <a:rPr sz="4800" i="1" u="heavy" spc="-355" dirty="0">
                <a:solidFill>
                  <a:srgbClr val="E1D600"/>
                </a:solidFill>
                <a:uFill>
                  <a:solidFill>
                    <a:srgbClr val="E1D600"/>
                  </a:solidFill>
                </a:uFill>
                <a:latin typeface="Times New Roman"/>
                <a:cs typeface="Times New Roman"/>
              </a:rPr>
              <a:t>advances </a:t>
            </a:r>
            <a:r>
              <a:rPr sz="4800" i="1" u="heavy" spc="-325" dirty="0">
                <a:solidFill>
                  <a:srgbClr val="E1D600"/>
                </a:solidFill>
                <a:uFill>
                  <a:solidFill>
                    <a:srgbClr val="E1D600"/>
                  </a:solidFill>
                </a:uFill>
                <a:latin typeface="Times New Roman"/>
                <a:cs typeface="Times New Roman"/>
              </a:rPr>
              <a:t>in </a:t>
            </a:r>
            <a:r>
              <a:rPr sz="4800" i="1" u="heavy" spc="-350" dirty="0">
                <a:solidFill>
                  <a:srgbClr val="E1D600"/>
                </a:solidFill>
                <a:uFill>
                  <a:solidFill>
                    <a:srgbClr val="E1D600"/>
                  </a:solidFill>
                </a:uFill>
                <a:latin typeface="Times New Roman"/>
                <a:cs typeface="Times New Roman"/>
              </a:rPr>
              <a:t>Treatment</a:t>
            </a:r>
            <a:r>
              <a:rPr sz="4800" i="1" u="heavy" spc="335" dirty="0">
                <a:solidFill>
                  <a:srgbClr val="E1D600"/>
                </a:solidFill>
                <a:uFill>
                  <a:solidFill>
                    <a:srgbClr val="E1D600"/>
                  </a:solidFill>
                </a:uFill>
                <a:latin typeface="Times New Roman"/>
                <a:cs typeface="Times New Roman"/>
              </a:rPr>
              <a:t> </a:t>
            </a:r>
            <a:r>
              <a:rPr sz="4800" i="1" u="heavy" spc="-355" dirty="0">
                <a:solidFill>
                  <a:srgbClr val="E1D600"/>
                </a:solidFill>
                <a:uFill>
                  <a:solidFill>
                    <a:srgbClr val="E1D600"/>
                  </a:solidFill>
                </a:uFill>
                <a:latin typeface="Times New Roman"/>
                <a:cs typeface="Times New Roman"/>
              </a:rPr>
              <a:t>:</a:t>
            </a:r>
            <a:endParaRPr sz="4800">
              <a:latin typeface="Times New Roman"/>
              <a:cs typeface="Times New Roman"/>
            </a:endParaRPr>
          </a:p>
        </p:txBody>
      </p:sp>
      <p:sp>
        <p:nvSpPr>
          <p:cNvPr id="3" name="object 3"/>
          <p:cNvSpPr/>
          <p:nvPr/>
        </p:nvSpPr>
        <p:spPr>
          <a:xfrm>
            <a:off x="265175" y="1085088"/>
            <a:ext cx="5285232" cy="7406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36448" y="1711451"/>
            <a:ext cx="4760976" cy="12344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35940" y="1203705"/>
            <a:ext cx="8058150" cy="4788535"/>
          </a:xfrm>
          <a:prstGeom prst="rect">
            <a:avLst/>
          </a:prstGeom>
        </p:spPr>
        <p:txBody>
          <a:bodyPr vert="horz" wrap="square" lIns="0" tIns="12700" rIns="0" bIns="0" rtlCol="0">
            <a:spAutoFit/>
          </a:bodyPr>
          <a:lstStyle/>
          <a:p>
            <a:pPr marL="12700">
              <a:lnSpc>
                <a:spcPct val="100000"/>
              </a:lnSpc>
              <a:spcBef>
                <a:spcPts val="100"/>
              </a:spcBef>
            </a:pPr>
            <a:endParaRPr lang="en-US" sz="3600" b="1" i="1" u="heavy" spc="-5" dirty="0">
              <a:uFill>
                <a:solidFill>
                  <a:srgbClr val="000000"/>
                </a:solidFill>
              </a:uFill>
              <a:latin typeface="Times New Roman"/>
              <a:cs typeface="Times New Roman"/>
            </a:endParaRPr>
          </a:p>
          <a:p>
            <a:pPr marL="12700">
              <a:lnSpc>
                <a:spcPct val="100000"/>
              </a:lnSpc>
              <a:spcBef>
                <a:spcPts val="20"/>
              </a:spcBef>
            </a:pPr>
            <a:r>
              <a:rPr sz="2800" b="1" i="1" u="heavy" spc="-5" dirty="0">
                <a:solidFill>
                  <a:srgbClr val="FF0066"/>
                </a:solidFill>
                <a:uFill>
                  <a:solidFill>
                    <a:srgbClr val="FF0066"/>
                  </a:solidFill>
                </a:uFill>
                <a:latin typeface="Times New Roman"/>
                <a:cs typeface="Times New Roman"/>
              </a:rPr>
              <a:t>B) In </a:t>
            </a:r>
            <a:r>
              <a:rPr sz="2800" b="1" i="1" u="heavy" dirty="0">
                <a:solidFill>
                  <a:srgbClr val="FF0066"/>
                </a:solidFill>
                <a:uFill>
                  <a:solidFill>
                    <a:srgbClr val="FF0066"/>
                  </a:solidFill>
                </a:uFill>
                <a:latin typeface="Times New Roman"/>
                <a:cs typeface="Times New Roman"/>
              </a:rPr>
              <a:t>adjuvant</a:t>
            </a:r>
            <a:r>
              <a:rPr sz="2800" b="1" i="1" u="heavy" spc="-20" dirty="0">
                <a:solidFill>
                  <a:srgbClr val="FF0066"/>
                </a:solidFill>
                <a:uFill>
                  <a:solidFill>
                    <a:srgbClr val="FF0066"/>
                  </a:solidFill>
                </a:uFill>
                <a:latin typeface="Times New Roman"/>
                <a:cs typeface="Times New Roman"/>
              </a:rPr>
              <a:t> </a:t>
            </a:r>
            <a:r>
              <a:rPr sz="2800" b="1" i="1" u="heavy" spc="-5" dirty="0">
                <a:solidFill>
                  <a:srgbClr val="FF0066"/>
                </a:solidFill>
                <a:uFill>
                  <a:solidFill>
                    <a:srgbClr val="FF0066"/>
                  </a:solidFill>
                </a:uFill>
                <a:latin typeface="Times New Roman"/>
                <a:cs typeface="Times New Roman"/>
              </a:rPr>
              <a:t>chemotherapy:</a:t>
            </a:r>
            <a:endParaRPr sz="2800" dirty="0">
              <a:latin typeface="Times New Roman"/>
              <a:cs typeface="Times New Roman"/>
            </a:endParaRPr>
          </a:p>
          <a:p>
            <a:pPr marL="287020" indent="-274320">
              <a:lnSpc>
                <a:spcPts val="2160"/>
              </a:lnSpc>
              <a:spcBef>
                <a:spcPts val="35"/>
              </a:spcBef>
              <a:buClr>
                <a:srgbClr val="0AD0D9"/>
              </a:buClr>
              <a:buSzPct val="95000"/>
              <a:buFont typeface="Arial"/>
              <a:buChar char=""/>
              <a:tabLst>
                <a:tab pos="286385" algn="l"/>
                <a:tab pos="287020" algn="l"/>
              </a:tabLst>
            </a:pPr>
            <a:r>
              <a:rPr sz="2000" dirty="0">
                <a:latin typeface="Times New Roman"/>
                <a:cs typeface="Times New Roman"/>
              </a:rPr>
              <a:t>The taxanes represent a new </a:t>
            </a:r>
            <a:r>
              <a:rPr sz="2000" spc="-5" dirty="0">
                <a:latin typeface="Times New Roman"/>
                <a:cs typeface="Times New Roman"/>
              </a:rPr>
              <a:t>class </a:t>
            </a:r>
            <a:r>
              <a:rPr sz="2000" dirty="0">
                <a:latin typeface="Times New Roman"/>
                <a:cs typeface="Times New Roman"/>
              </a:rPr>
              <a:t>of drugs with considerable </a:t>
            </a:r>
            <a:r>
              <a:rPr sz="2000" spc="-5" dirty="0">
                <a:latin typeface="Times New Roman"/>
                <a:cs typeface="Times New Roman"/>
              </a:rPr>
              <a:t>activity </a:t>
            </a:r>
            <a:r>
              <a:rPr sz="2000" dirty="0">
                <a:latin typeface="Times New Roman"/>
                <a:cs typeface="Times New Roman"/>
              </a:rPr>
              <a:t>in</a:t>
            </a:r>
            <a:r>
              <a:rPr sz="2000" spc="-229" dirty="0">
                <a:latin typeface="Times New Roman"/>
                <a:cs typeface="Times New Roman"/>
              </a:rPr>
              <a:t> </a:t>
            </a:r>
            <a:r>
              <a:rPr sz="2000" dirty="0">
                <a:latin typeface="Times New Roman"/>
                <a:cs typeface="Times New Roman"/>
              </a:rPr>
              <a:t>a</a:t>
            </a:r>
          </a:p>
          <a:p>
            <a:pPr marL="286385">
              <a:lnSpc>
                <a:spcPts val="2160"/>
              </a:lnSpc>
            </a:pPr>
            <a:r>
              <a:rPr sz="2000" spc="-5" dirty="0">
                <a:latin typeface="Times New Roman"/>
                <a:cs typeface="Times New Roman"/>
              </a:rPr>
              <a:t>number </a:t>
            </a:r>
            <a:r>
              <a:rPr sz="2000" dirty="0">
                <a:latin typeface="Times New Roman"/>
                <a:cs typeface="Times New Roman"/>
              </a:rPr>
              <a:t>of </a:t>
            </a:r>
            <a:r>
              <a:rPr sz="2000" spc="-5" dirty="0">
                <a:latin typeface="Times New Roman"/>
                <a:cs typeface="Times New Roman"/>
              </a:rPr>
              <a:t>tumor</a:t>
            </a:r>
            <a:r>
              <a:rPr sz="2000" spc="-45" dirty="0">
                <a:latin typeface="Times New Roman"/>
                <a:cs typeface="Times New Roman"/>
              </a:rPr>
              <a:t> </a:t>
            </a:r>
            <a:r>
              <a:rPr sz="2000" spc="-5" dirty="0">
                <a:latin typeface="Times New Roman"/>
                <a:cs typeface="Times New Roman"/>
              </a:rPr>
              <a:t>types.</a:t>
            </a:r>
            <a:endParaRPr sz="2000" dirty="0">
              <a:latin typeface="Times New Roman"/>
              <a:cs typeface="Times New Roman"/>
            </a:endParaRPr>
          </a:p>
          <a:p>
            <a:pPr marL="287020" marR="5080" indent="-274320" algn="just">
              <a:lnSpc>
                <a:spcPts val="1920"/>
              </a:lnSpc>
              <a:spcBef>
                <a:spcPts val="464"/>
              </a:spcBef>
              <a:buClr>
                <a:srgbClr val="0AD0D9"/>
              </a:buClr>
              <a:buSzPct val="95000"/>
              <a:buFont typeface="Arial"/>
              <a:buChar char=""/>
              <a:tabLst>
                <a:tab pos="287020" algn="l"/>
              </a:tabLst>
            </a:pPr>
            <a:r>
              <a:rPr sz="2000" dirty="0">
                <a:latin typeface="Times New Roman"/>
                <a:cs typeface="Times New Roman"/>
              </a:rPr>
              <a:t>Early-phase </a:t>
            </a:r>
            <a:r>
              <a:rPr sz="2000" spc="-5" dirty="0">
                <a:latin typeface="Times New Roman"/>
                <a:cs typeface="Times New Roman"/>
              </a:rPr>
              <a:t>trials </a:t>
            </a:r>
            <a:r>
              <a:rPr sz="2000" dirty="0">
                <a:latin typeface="Times New Roman"/>
                <a:cs typeface="Times New Roman"/>
              </a:rPr>
              <a:t>of </a:t>
            </a:r>
            <a:r>
              <a:rPr sz="2000" spc="-5" dirty="0">
                <a:latin typeface="Times New Roman"/>
                <a:cs typeface="Times New Roman"/>
              </a:rPr>
              <a:t>paclitaxel </a:t>
            </a:r>
            <a:r>
              <a:rPr sz="2000" dirty="0">
                <a:latin typeface="Times New Roman"/>
                <a:cs typeface="Times New Roman"/>
              </a:rPr>
              <a:t>and docetaxel, alone or in </a:t>
            </a:r>
            <a:r>
              <a:rPr sz="2000" spc="-5" dirty="0">
                <a:latin typeface="Times New Roman"/>
                <a:cs typeface="Times New Roman"/>
              </a:rPr>
              <a:t>combination, </a:t>
            </a:r>
            <a:r>
              <a:rPr sz="2000" dirty="0">
                <a:latin typeface="Times New Roman"/>
                <a:cs typeface="Times New Roman"/>
              </a:rPr>
              <a:t>have  shown encouraging results in the </a:t>
            </a:r>
            <a:r>
              <a:rPr sz="2000" spc="-5" dirty="0">
                <a:latin typeface="Times New Roman"/>
                <a:cs typeface="Times New Roman"/>
              </a:rPr>
              <a:t>treatment </a:t>
            </a:r>
            <a:r>
              <a:rPr sz="2000" dirty="0">
                <a:latin typeface="Times New Roman"/>
                <a:cs typeface="Times New Roman"/>
              </a:rPr>
              <a:t>of patients with advanced</a:t>
            </a:r>
            <a:r>
              <a:rPr sz="2000" spc="-220" dirty="0">
                <a:latin typeface="Times New Roman"/>
                <a:cs typeface="Times New Roman"/>
              </a:rPr>
              <a:t> </a:t>
            </a:r>
            <a:r>
              <a:rPr sz="2000" dirty="0">
                <a:latin typeface="Times New Roman"/>
                <a:cs typeface="Times New Roman"/>
              </a:rPr>
              <a:t>gastric  </a:t>
            </a:r>
            <a:r>
              <a:rPr sz="2000" spc="-15" dirty="0">
                <a:latin typeface="Times New Roman"/>
                <a:cs typeface="Times New Roman"/>
              </a:rPr>
              <a:t>cancer.</a:t>
            </a:r>
            <a:endParaRPr sz="2000" dirty="0">
              <a:latin typeface="Times New Roman"/>
              <a:cs typeface="Times New Roman"/>
            </a:endParaRPr>
          </a:p>
          <a:p>
            <a:pPr marL="287020" marR="34925" indent="-274320">
              <a:lnSpc>
                <a:spcPct val="80000"/>
              </a:lnSpc>
              <a:spcBef>
                <a:spcPts val="495"/>
              </a:spcBef>
              <a:buClr>
                <a:srgbClr val="0AD0D9"/>
              </a:buClr>
              <a:buSzPct val="95000"/>
              <a:buFont typeface="Arial"/>
              <a:buChar char=""/>
              <a:tabLst>
                <a:tab pos="286385" algn="l"/>
                <a:tab pos="287020" algn="l"/>
              </a:tabLst>
            </a:pPr>
            <a:r>
              <a:rPr sz="2000" dirty="0">
                <a:latin typeface="Times New Roman"/>
                <a:cs typeface="Times New Roman"/>
              </a:rPr>
              <a:t>In the recently reported interim analysis of the phase III </a:t>
            </a:r>
            <a:r>
              <a:rPr sz="2000" spc="5" dirty="0">
                <a:latin typeface="Times New Roman"/>
                <a:cs typeface="Times New Roman"/>
              </a:rPr>
              <a:t>V325 </a:t>
            </a:r>
            <a:r>
              <a:rPr sz="2000" spc="-5" dirty="0">
                <a:latin typeface="Times New Roman"/>
                <a:cs typeface="Times New Roman"/>
              </a:rPr>
              <a:t>trial,  </a:t>
            </a:r>
            <a:r>
              <a:rPr sz="2000" dirty="0">
                <a:latin typeface="Times New Roman"/>
                <a:cs typeface="Times New Roman"/>
              </a:rPr>
              <a:t>docetaxel, when </a:t>
            </a:r>
            <a:r>
              <a:rPr sz="2000" spc="-5" dirty="0">
                <a:latin typeface="Times New Roman"/>
                <a:cs typeface="Times New Roman"/>
              </a:rPr>
              <a:t>combined </a:t>
            </a:r>
            <a:r>
              <a:rPr sz="2000" dirty="0">
                <a:latin typeface="Times New Roman"/>
                <a:cs typeface="Times New Roman"/>
              </a:rPr>
              <a:t>with </a:t>
            </a:r>
            <a:r>
              <a:rPr sz="2000" spc="-5" dirty="0">
                <a:latin typeface="Times New Roman"/>
                <a:cs typeface="Times New Roman"/>
              </a:rPr>
              <a:t>cisplatin </a:t>
            </a:r>
            <a:r>
              <a:rPr sz="2000" dirty="0">
                <a:latin typeface="Times New Roman"/>
                <a:cs typeface="Times New Roman"/>
              </a:rPr>
              <a:t>and 5-FU, proved to be superior</a:t>
            </a:r>
            <a:r>
              <a:rPr sz="2000" spc="-145" dirty="0">
                <a:latin typeface="Times New Roman"/>
                <a:cs typeface="Times New Roman"/>
              </a:rPr>
              <a:t> </a:t>
            </a:r>
            <a:r>
              <a:rPr sz="2000" dirty="0">
                <a:latin typeface="Times New Roman"/>
                <a:cs typeface="Times New Roman"/>
              </a:rPr>
              <a:t>to  the standard </a:t>
            </a:r>
            <a:r>
              <a:rPr sz="2000" spc="-5" dirty="0">
                <a:latin typeface="Times New Roman"/>
                <a:cs typeface="Times New Roman"/>
              </a:rPr>
              <a:t>cisplatin </a:t>
            </a:r>
            <a:r>
              <a:rPr sz="2000" dirty="0">
                <a:latin typeface="Times New Roman"/>
                <a:cs typeface="Times New Roman"/>
              </a:rPr>
              <a:t>plus 5-FU </a:t>
            </a:r>
            <a:r>
              <a:rPr sz="2000" spc="-5" dirty="0">
                <a:latin typeface="Times New Roman"/>
                <a:cs typeface="Times New Roman"/>
              </a:rPr>
              <a:t>regimen </a:t>
            </a:r>
            <a:r>
              <a:rPr sz="2000" dirty="0">
                <a:latin typeface="Times New Roman"/>
                <a:cs typeface="Times New Roman"/>
              </a:rPr>
              <a:t>in </a:t>
            </a:r>
            <a:r>
              <a:rPr sz="2000" spc="-5" dirty="0">
                <a:latin typeface="Times New Roman"/>
                <a:cs typeface="Times New Roman"/>
              </a:rPr>
              <a:t>terms </a:t>
            </a:r>
            <a:r>
              <a:rPr sz="2000" dirty="0">
                <a:latin typeface="Times New Roman"/>
                <a:cs typeface="Times New Roman"/>
              </a:rPr>
              <a:t>of response rate, </a:t>
            </a:r>
            <a:r>
              <a:rPr sz="2000" spc="-10" dirty="0">
                <a:latin typeface="Times New Roman"/>
                <a:cs typeface="Times New Roman"/>
              </a:rPr>
              <a:t>time </a:t>
            </a:r>
            <a:r>
              <a:rPr sz="2000" dirty="0">
                <a:latin typeface="Times New Roman"/>
                <a:cs typeface="Times New Roman"/>
              </a:rPr>
              <a:t>to  </a:t>
            </a:r>
            <a:r>
              <a:rPr sz="2000" spc="-5" dirty="0">
                <a:latin typeface="Times New Roman"/>
                <a:cs typeface="Times New Roman"/>
              </a:rPr>
              <a:t>tumor </a:t>
            </a:r>
            <a:r>
              <a:rPr sz="2000" dirty="0">
                <a:latin typeface="Times New Roman"/>
                <a:cs typeface="Times New Roman"/>
              </a:rPr>
              <a:t>progression, and overall</a:t>
            </a:r>
            <a:r>
              <a:rPr sz="2000" spc="-125" dirty="0">
                <a:latin typeface="Times New Roman"/>
                <a:cs typeface="Times New Roman"/>
              </a:rPr>
              <a:t> </a:t>
            </a:r>
            <a:r>
              <a:rPr sz="2000" dirty="0">
                <a:latin typeface="Times New Roman"/>
                <a:cs typeface="Times New Roman"/>
              </a:rPr>
              <a:t>survival..</a:t>
            </a:r>
          </a:p>
          <a:p>
            <a:pPr marL="287020" indent="-274320">
              <a:lnSpc>
                <a:spcPct val="100000"/>
              </a:lnSpc>
              <a:buClr>
                <a:srgbClr val="0AD0D9"/>
              </a:buClr>
              <a:buSzPct val="95000"/>
              <a:buFont typeface="Arial"/>
              <a:buChar char=""/>
              <a:tabLst>
                <a:tab pos="286385" algn="l"/>
                <a:tab pos="287020" algn="l"/>
              </a:tabLst>
            </a:pPr>
            <a:r>
              <a:rPr sz="2000" dirty="0">
                <a:latin typeface="Times New Roman"/>
                <a:cs typeface="Times New Roman"/>
              </a:rPr>
              <a:t>Recent </a:t>
            </a:r>
            <a:r>
              <a:rPr sz="2000" spc="-5" dirty="0">
                <a:latin typeface="Times New Roman"/>
                <a:cs typeface="Times New Roman"/>
              </a:rPr>
              <a:t>trials </a:t>
            </a:r>
            <a:r>
              <a:rPr sz="2000" dirty="0">
                <a:latin typeface="Times New Roman"/>
                <a:cs typeface="Times New Roman"/>
              </a:rPr>
              <a:t>suggest that adjuvent chemotherapy act as radio</a:t>
            </a:r>
            <a:r>
              <a:rPr sz="2000" spc="-240" dirty="0">
                <a:latin typeface="Times New Roman"/>
                <a:cs typeface="Times New Roman"/>
              </a:rPr>
              <a:t> </a:t>
            </a:r>
            <a:r>
              <a:rPr sz="2000" dirty="0">
                <a:latin typeface="Times New Roman"/>
                <a:cs typeface="Times New Roman"/>
              </a:rPr>
              <a:t>sensitizer</a:t>
            </a:r>
          </a:p>
          <a:p>
            <a:pPr marL="287020" marR="490220" indent="-274320">
              <a:lnSpc>
                <a:spcPct val="80000"/>
              </a:lnSpc>
              <a:spcBef>
                <a:spcPts val="480"/>
              </a:spcBef>
              <a:buClr>
                <a:srgbClr val="0AD0D9"/>
              </a:buClr>
              <a:buSzPct val="95000"/>
              <a:buFont typeface="Arial"/>
              <a:buChar char=""/>
              <a:tabLst>
                <a:tab pos="286385" algn="l"/>
                <a:tab pos="287020" algn="l"/>
              </a:tabLst>
            </a:pPr>
            <a:r>
              <a:rPr sz="2000" dirty="0">
                <a:latin typeface="Times New Roman"/>
                <a:cs typeface="Times New Roman"/>
              </a:rPr>
              <a:t>Recent </a:t>
            </a:r>
            <a:r>
              <a:rPr sz="2000" spc="-5" dirty="0">
                <a:latin typeface="Times New Roman"/>
                <a:cs typeface="Times New Roman"/>
              </a:rPr>
              <a:t>trials </a:t>
            </a:r>
            <a:r>
              <a:rPr sz="2000" dirty="0">
                <a:latin typeface="Times New Roman"/>
                <a:cs typeface="Times New Roman"/>
              </a:rPr>
              <a:t>suggest that neoadjuvent chemotherapy can result in</a:t>
            </a:r>
            <a:r>
              <a:rPr sz="2000" spc="-225" dirty="0">
                <a:latin typeface="Times New Roman"/>
                <a:cs typeface="Times New Roman"/>
              </a:rPr>
              <a:t> </a:t>
            </a:r>
            <a:r>
              <a:rPr sz="2000" dirty="0">
                <a:latin typeface="Times New Roman"/>
                <a:cs typeface="Times New Roman"/>
              </a:rPr>
              <a:t>down  staging of the</a:t>
            </a:r>
            <a:r>
              <a:rPr sz="2000" spc="-70" dirty="0">
                <a:latin typeface="Times New Roman"/>
                <a:cs typeface="Times New Roman"/>
              </a:rPr>
              <a:t> </a:t>
            </a:r>
            <a:r>
              <a:rPr sz="2000" spc="-5" dirty="0">
                <a:latin typeface="Times New Roman"/>
                <a:cs typeface="Times New Roman"/>
              </a:rPr>
              <a:t>tumour</a:t>
            </a:r>
            <a:endParaRPr sz="2000" dirty="0">
              <a:latin typeface="Times New Roman"/>
              <a:cs typeface="Times New Roman"/>
            </a:endParaRPr>
          </a:p>
          <a:p>
            <a:pPr marL="287020" marR="1249045" indent="-274320">
              <a:lnSpc>
                <a:spcPts val="1920"/>
              </a:lnSpc>
              <a:spcBef>
                <a:spcPts val="465"/>
              </a:spcBef>
              <a:buClr>
                <a:srgbClr val="0AD0D9"/>
              </a:buClr>
              <a:buSzPct val="95000"/>
              <a:buFont typeface="Arial"/>
              <a:buChar char=""/>
              <a:tabLst>
                <a:tab pos="286385" algn="l"/>
                <a:tab pos="287020" algn="l"/>
              </a:tabLst>
            </a:pPr>
            <a:r>
              <a:rPr sz="2000" dirty="0">
                <a:latin typeface="Times New Roman"/>
                <a:cs typeface="Times New Roman"/>
              </a:rPr>
              <a:t>Choice of preoperative and postoperative chemotherapy versus  postoperative chemotherapy and </a:t>
            </a:r>
            <a:r>
              <a:rPr sz="2000" spc="-5" dirty="0">
                <a:latin typeface="Times New Roman"/>
                <a:cs typeface="Times New Roman"/>
              </a:rPr>
              <a:t>radiation remains</a:t>
            </a:r>
            <a:r>
              <a:rPr sz="2000" spc="-150" dirty="0">
                <a:latin typeface="Times New Roman"/>
                <a:cs typeface="Times New Roman"/>
              </a:rPr>
              <a:t> </a:t>
            </a:r>
            <a:r>
              <a:rPr sz="2000" dirty="0">
                <a:latin typeface="Times New Roman"/>
                <a:cs typeface="Times New Roman"/>
              </a:rPr>
              <a:t>controversial</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22350"/>
            <a:ext cx="6760845" cy="756920"/>
          </a:xfrm>
          <a:prstGeom prst="rect">
            <a:avLst/>
          </a:prstGeom>
        </p:spPr>
        <p:txBody>
          <a:bodyPr vert="horz" wrap="square" lIns="0" tIns="12700" rIns="0" bIns="0" rtlCol="0">
            <a:spAutoFit/>
          </a:bodyPr>
          <a:lstStyle/>
          <a:p>
            <a:pPr marL="12700">
              <a:lnSpc>
                <a:spcPct val="100000"/>
              </a:lnSpc>
              <a:spcBef>
                <a:spcPts val="100"/>
              </a:spcBef>
            </a:pPr>
            <a:r>
              <a:rPr sz="4800" i="1" u="heavy" spc="-345" dirty="0">
                <a:solidFill>
                  <a:srgbClr val="E1D600"/>
                </a:solidFill>
                <a:uFill>
                  <a:solidFill>
                    <a:srgbClr val="E1D600"/>
                  </a:solidFill>
                </a:uFill>
                <a:latin typeface="Times New Roman"/>
                <a:cs typeface="Times New Roman"/>
              </a:rPr>
              <a:t>Recent </a:t>
            </a:r>
            <a:r>
              <a:rPr sz="4800" i="1" u="heavy" spc="-355" dirty="0">
                <a:solidFill>
                  <a:srgbClr val="E1D600"/>
                </a:solidFill>
                <a:uFill>
                  <a:solidFill>
                    <a:srgbClr val="E1D600"/>
                  </a:solidFill>
                </a:uFill>
                <a:latin typeface="Times New Roman"/>
                <a:cs typeface="Times New Roman"/>
              </a:rPr>
              <a:t>advances </a:t>
            </a:r>
            <a:r>
              <a:rPr sz="4800" i="1" u="heavy" spc="-325" dirty="0">
                <a:solidFill>
                  <a:srgbClr val="E1D600"/>
                </a:solidFill>
                <a:uFill>
                  <a:solidFill>
                    <a:srgbClr val="E1D600"/>
                  </a:solidFill>
                </a:uFill>
                <a:latin typeface="Times New Roman"/>
                <a:cs typeface="Times New Roman"/>
              </a:rPr>
              <a:t>in </a:t>
            </a:r>
            <a:r>
              <a:rPr sz="4800" i="1" u="heavy" spc="-350" dirty="0">
                <a:solidFill>
                  <a:srgbClr val="E1D600"/>
                </a:solidFill>
                <a:uFill>
                  <a:solidFill>
                    <a:srgbClr val="E1D600"/>
                  </a:solidFill>
                </a:uFill>
                <a:latin typeface="Times New Roman"/>
                <a:cs typeface="Times New Roman"/>
              </a:rPr>
              <a:t>Treatment</a:t>
            </a:r>
            <a:r>
              <a:rPr sz="4800" i="1" u="heavy" spc="310" dirty="0">
                <a:solidFill>
                  <a:srgbClr val="E1D600"/>
                </a:solidFill>
                <a:uFill>
                  <a:solidFill>
                    <a:srgbClr val="E1D600"/>
                  </a:solidFill>
                </a:uFill>
                <a:latin typeface="Times New Roman"/>
                <a:cs typeface="Times New Roman"/>
              </a:rPr>
              <a:t> </a:t>
            </a:r>
            <a:r>
              <a:rPr sz="4800" i="1" u="heavy" spc="-355" dirty="0">
                <a:solidFill>
                  <a:srgbClr val="E1D600"/>
                </a:solidFill>
                <a:uFill>
                  <a:solidFill>
                    <a:srgbClr val="E1D600"/>
                  </a:solidFill>
                </a:uFill>
                <a:latin typeface="Times New Roman"/>
                <a:cs typeface="Times New Roman"/>
              </a:rPr>
              <a:t>:</a:t>
            </a:r>
            <a:endParaRPr sz="4800">
              <a:latin typeface="Times New Roman"/>
              <a:cs typeface="Times New Roman"/>
            </a:endParaRPr>
          </a:p>
        </p:txBody>
      </p:sp>
      <p:sp>
        <p:nvSpPr>
          <p:cNvPr id="3" name="object 3"/>
          <p:cNvSpPr/>
          <p:nvPr/>
        </p:nvSpPr>
        <p:spPr>
          <a:xfrm>
            <a:off x="265175" y="1780032"/>
            <a:ext cx="5285232" cy="7406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36448" y="2406395"/>
            <a:ext cx="4760976" cy="12344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35940" y="1839026"/>
            <a:ext cx="7982584" cy="4051300"/>
          </a:xfrm>
          <a:prstGeom prst="rect">
            <a:avLst/>
          </a:prstGeom>
        </p:spPr>
        <p:txBody>
          <a:bodyPr vert="horz" wrap="square" lIns="0" tIns="72390" rIns="0" bIns="0" rtlCol="0">
            <a:spAutoFit/>
          </a:bodyPr>
          <a:lstStyle/>
          <a:p>
            <a:pPr marL="12700">
              <a:lnSpc>
                <a:spcPct val="100000"/>
              </a:lnSpc>
              <a:spcBef>
                <a:spcPts val="570"/>
              </a:spcBef>
            </a:pPr>
            <a:endParaRPr lang="en-US" sz="3600" b="1" i="1" u="heavy" dirty="0">
              <a:uFill>
                <a:solidFill>
                  <a:srgbClr val="000000"/>
                </a:solidFill>
              </a:uFill>
              <a:latin typeface="Times New Roman"/>
              <a:cs typeface="Times New Roman"/>
            </a:endParaRPr>
          </a:p>
          <a:p>
            <a:pPr marL="12700">
              <a:lnSpc>
                <a:spcPct val="100000"/>
              </a:lnSpc>
              <a:spcBef>
                <a:spcPts val="355"/>
              </a:spcBef>
            </a:pPr>
            <a:r>
              <a:rPr sz="2800" b="1" i="1" u="heavy" spc="-5" dirty="0">
                <a:solidFill>
                  <a:srgbClr val="FF0066"/>
                </a:solidFill>
                <a:uFill>
                  <a:solidFill>
                    <a:srgbClr val="FF0066"/>
                  </a:solidFill>
                </a:uFill>
                <a:latin typeface="Times New Roman"/>
                <a:cs typeface="Times New Roman"/>
              </a:rPr>
              <a:t>C)In adjuvant</a:t>
            </a:r>
            <a:r>
              <a:rPr sz="2800" b="1" i="1" u="heavy" spc="-15" dirty="0">
                <a:solidFill>
                  <a:srgbClr val="FF0066"/>
                </a:solidFill>
                <a:uFill>
                  <a:solidFill>
                    <a:srgbClr val="FF0066"/>
                  </a:solidFill>
                </a:uFill>
                <a:latin typeface="Times New Roman"/>
                <a:cs typeface="Times New Roman"/>
              </a:rPr>
              <a:t> </a:t>
            </a:r>
            <a:r>
              <a:rPr sz="2800" b="1" i="1" u="heavy" dirty="0">
                <a:solidFill>
                  <a:srgbClr val="FF0066"/>
                </a:solidFill>
                <a:uFill>
                  <a:solidFill>
                    <a:srgbClr val="FF0066"/>
                  </a:solidFill>
                </a:uFill>
                <a:latin typeface="Times New Roman"/>
                <a:cs typeface="Times New Roman"/>
              </a:rPr>
              <a:t>radiotherapy:</a:t>
            </a:r>
            <a:endParaRPr sz="2800" dirty="0">
              <a:latin typeface="Times New Roman"/>
              <a:cs typeface="Times New Roman"/>
            </a:endParaRPr>
          </a:p>
          <a:p>
            <a:pPr marL="287020" indent="-274320">
              <a:lnSpc>
                <a:spcPct val="100000"/>
              </a:lnSpc>
              <a:spcBef>
                <a:spcPts val="340"/>
              </a:spcBef>
              <a:buClr>
                <a:srgbClr val="0AD0D9"/>
              </a:buClr>
              <a:buSzPct val="94642"/>
              <a:buFont typeface="Arial"/>
              <a:buChar char=""/>
              <a:tabLst>
                <a:tab pos="287020" algn="l"/>
              </a:tabLst>
            </a:pPr>
            <a:r>
              <a:rPr sz="2800" spc="-5" dirty="0">
                <a:latin typeface="Times New Roman"/>
                <a:cs typeface="Times New Roman"/>
              </a:rPr>
              <a:t>Intraoperative</a:t>
            </a:r>
            <a:r>
              <a:rPr sz="2800" spc="-30" dirty="0">
                <a:latin typeface="Times New Roman"/>
                <a:cs typeface="Times New Roman"/>
              </a:rPr>
              <a:t> </a:t>
            </a:r>
            <a:r>
              <a:rPr sz="2800" spc="-5" dirty="0">
                <a:latin typeface="Times New Roman"/>
                <a:cs typeface="Times New Roman"/>
              </a:rPr>
              <a:t>radiotherapy</a:t>
            </a:r>
            <a:endParaRPr sz="2800" dirty="0">
              <a:latin typeface="Times New Roman"/>
              <a:cs typeface="Times New Roman"/>
            </a:endParaRPr>
          </a:p>
          <a:p>
            <a:pPr marL="286385" marR="5080" indent="78740">
              <a:lnSpc>
                <a:spcPts val="3030"/>
              </a:lnSpc>
              <a:spcBef>
                <a:spcPts val="710"/>
              </a:spcBef>
            </a:pPr>
            <a:r>
              <a:rPr sz="2800" spc="-5" dirty="0">
                <a:latin typeface="Times New Roman"/>
                <a:cs typeface="Times New Roman"/>
              </a:rPr>
              <a:t>Some </a:t>
            </a:r>
            <a:r>
              <a:rPr sz="2800" dirty="0">
                <a:latin typeface="Times New Roman"/>
                <a:cs typeface="Times New Roman"/>
              </a:rPr>
              <a:t>studies </a:t>
            </a:r>
            <a:r>
              <a:rPr sz="2800" spc="-5" dirty="0">
                <a:latin typeface="Times New Roman"/>
                <a:cs typeface="Times New Roman"/>
              </a:rPr>
              <a:t>suggest that intraoperative radiotherapy  </a:t>
            </a:r>
            <a:r>
              <a:rPr sz="2800" spc="-35" dirty="0">
                <a:latin typeface="Times New Roman"/>
                <a:cs typeface="Times New Roman"/>
              </a:rPr>
              <a:t>(IORT) </a:t>
            </a:r>
            <a:r>
              <a:rPr sz="2800" spc="-5" dirty="0">
                <a:latin typeface="Times New Roman"/>
                <a:cs typeface="Times New Roman"/>
              </a:rPr>
              <a:t>shows promising</a:t>
            </a:r>
            <a:r>
              <a:rPr sz="2800" spc="30" dirty="0">
                <a:latin typeface="Times New Roman"/>
                <a:cs typeface="Times New Roman"/>
              </a:rPr>
              <a:t> </a:t>
            </a:r>
            <a:r>
              <a:rPr sz="2800" spc="-5" dirty="0">
                <a:latin typeface="Times New Roman"/>
                <a:cs typeface="Times New Roman"/>
              </a:rPr>
              <a:t>results.</a:t>
            </a:r>
            <a:endParaRPr sz="2800" dirty="0">
              <a:latin typeface="Times New Roman"/>
              <a:cs typeface="Times New Roman"/>
            </a:endParaRPr>
          </a:p>
          <a:p>
            <a:pPr marL="287020" marR="145415" indent="-274320">
              <a:lnSpc>
                <a:spcPct val="90000"/>
              </a:lnSpc>
              <a:spcBef>
                <a:spcPts val="620"/>
              </a:spcBef>
              <a:buClr>
                <a:srgbClr val="0AD0D9"/>
              </a:buClr>
              <a:buSzPct val="94642"/>
              <a:buFont typeface="Arial"/>
              <a:buChar char=""/>
              <a:tabLst>
                <a:tab pos="287020" algn="l"/>
              </a:tabLst>
            </a:pPr>
            <a:r>
              <a:rPr sz="2800" spc="-5" dirty="0">
                <a:latin typeface="Times New Roman"/>
                <a:cs typeface="Times New Roman"/>
              </a:rPr>
              <a:t>This alternative method </a:t>
            </a:r>
            <a:r>
              <a:rPr sz="2800" dirty="0">
                <a:latin typeface="Times New Roman"/>
                <a:cs typeface="Times New Roman"/>
              </a:rPr>
              <a:t>of </a:t>
            </a:r>
            <a:r>
              <a:rPr sz="2800" spc="-5" dirty="0">
                <a:latin typeface="Times New Roman"/>
                <a:cs typeface="Times New Roman"/>
              </a:rPr>
              <a:t>delivering radiotherapy  allows for a high dose to be given in a </a:t>
            </a:r>
            <a:r>
              <a:rPr sz="2800" dirty="0">
                <a:latin typeface="Times New Roman"/>
                <a:cs typeface="Times New Roman"/>
              </a:rPr>
              <a:t>single </a:t>
            </a:r>
            <a:r>
              <a:rPr sz="2800" spc="-5" dirty="0">
                <a:latin typeface="Times New Roman"/>
                <a:cs typeface="Times New Roman"/>
              </a:rPr>
              <a:t>fraction  while in </a:t>
            </a:r>
            <a:r>
              <a:rPr sz="2800" dirty="0">
                <a:latin typeface="Times New Roman"/>
                <a:cs typeface="Times New Roman"/>
              </a:rPr>
              <a:t>the </a:t>
            </a:r>
            <a:r>
              <a:rPr sz="2800" spc="-5" dirty="0">
                <a:latin typeface="Times New Roman"/>
                <a:cs typeface="Times New Roman"/>
              </a:rPr>
              <a:t>operating </a:t>
            </a:r>
            <a:r>
              <a:rPr sz="2800" dirty="0">
                <a:latin typeface="Times New Roman"/>
                <a:cs typeface="Times New Roman"/>
              </a:rPr>
              <a:t>room </a:t>
            </a:r>
            <a:r>
              <a:rPr sz="2800" spc="-5" dirty="0">
                <a:latin typeface="Times New Roman"/>
                <a:cs typeface="Times New Roman"/>
              </a:rPr>
              <a:t>so </a:t>
            </a:r>
            <a:r>
              <a:rPr sz="2800" dirty="0">
                <a:latin typeface="Times New Roman"/>
                <a:cs typeface="Times New Roman"/>
              </a:rPr>
              <a:t>that other </a:t>
            </a:r>
            <a:r>
              <a:rPr sz="2800" spc="-5" dirty="0">
                <a:latin typeface="Times New Roman"/>
                <a:cs typeface="Times New Roman"/>
              </a:rPr>
              <a:t>critical  structures </a:t>
            </a:r>
            <a:r>
              <a:rPr sz="2800" spc="-10" dirty="0">
                <a:latin typeface="Times New Roman"/>
                <a:cs typeface="Times New Roman"/>
              </a:rPr>
              <a:t>can </a:t>
            </a:r>
            <a:r>
              <a:rPr sz="2800" dirty="0">
                <a:latin typeface="Times New Roman"/>
                <a:cs typeface="Times New Roman"/>
              </a:rPr>
              <a:t>be</a:t>
            </a:r>
            <a:r>
              <a:rPr sz="2800" spc="-30" dirty="0">
                <a:latin typeface="Times New Roman"/>
                <a:cs typeface="Times New Roman"/>
              </a:rPr>
              <a:t> </a:t>
            </a:r>
            <a:r>
              <a:rPr sz="2800" spc="-5" dirty="0">
                <a:latin typeface="Times New Roman"/>
                <a:cs typeface="Times New Roman"/>
              </a:rPr>
              <a:t>avoided.</a:t>
            </a:r>
            <a:endParaRPr sz="2800" dirty="0">
              <a:latin typeface="Times New Roman"/>
              <a:cs typeface="Times New Roman"/>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70357"/>
            <a:ext cx="6763384" cy="757555"/>
          </a:xfrm>
          <a:prstGeom prst="rect">
            <a:avLst/>
          </a:prstGeom>
        </p:spPr>
        <p:txBody>
          <a:bodyPr vert="horz" wrap="square" lIns="0" tIns="12700" rIns="0" bIns="0" rtlCol="0">
            <a:spAutoFit/>
          </a:bodyPr>
          <a:lstStyle/>
          <a:p>
            <a:pPr marL="12700">
              <a:lnSpc>
                <a:spcPct val="100000"/>
              </a:lnSpc>
              <a:spcBef>
                <a:spcPts val="100"/>
              </a:spcBef>
            </a:pPr>
            <a:r>
              <a:rPr sz="4800" i="1" u="heavy" spc="-345" dirty="0">
                <a:solidFill>
                  <a:srgbClr val="E1D600"/>
                </a:solidFill>
                <a:uFill>
                  <a:solidFill>
                    <a:srgbClr val="E1D600"/>
                  </a:solidFill>
                </a:uFill>
                <a:latin typeface="Times New Roman"/>
                <a:cs typeface="Times New Roman"/>
              </a:rPr>
              <a:t>Recent </a:t>
            </a:r>
            <a:r>
              <a:rPr sz="4800" i="1" u="heavy" spc="-355" dirty="0">
                <a:solidFill>
                  <a:srgbClr val="E1D600"/>
                </a:solidFill>
                <a:uFill>
                  <a:solidFill>
                    <a:srgbClr val="E1D600"/>
                  </a:solidFill>
                </a:uFill>
                <a:latin typeface="Times New Roman"/>
                <a:cs typeface="Times New Roman"/>
              </a:rPr>
              <a:t>advances </a:t>
            </a:r>
            <a:r>
              <a:rPr sz="4800" i="1" u="heavy" spc="-325" dirty="0">
                <a:solidFill>
                  <a:srgbClr val="E1D600"/>
                </a:solidFill>
                <a:uFill>
                  <a:solidFill>
                    <a:srgbClr val="E1D600"/>
                  </a:solidFill>
                </a:uFill>
                <a:latin typeface="Times New Roman"/>
                <a:cs typeface="Times New Roman"/>
              </a:rPr>
              <a:t>in </a:t>
            </a:r>
            <a:r>
              <a:rPr sz="4800" i="1" u="heavy" spc="-350" dirty="0">
                <a:solidFill>
                  <a:srgbClr val="E1D600"/>
                </a:solidFill>
                <a:uFill>
                  <a:solidFill>
                    <a:srgbClr val="E1D600"/>
                  </a:solidFill>
                </a:uFill>
                <a:latin typeface="Times New Roman"/>
                <a:cs typeface="Times New Roman"/>
              </a:rPr>
              <a:t>Treatment</a:t>
            </a:r>
            <a:r>
              <a:rPr sz="4800" i="1" u="heavy" spc="335" dirty="0">
                <a:solidFill>
                  <a:srgbClr val="E1D600"/>
                </a:solidFill>
                <a:uFill>
                  <a:solidFill>
                    <a:srgbClr val="E1D600"/>
                  </a:solidFill>
                </a:uFill>
                <a:latin typeface="Times New Roman"/>
                <a:cs typeface="Times New Roman"/>
              </a:rPr>
              <a:t> </a:t>
            </a:r>
            <a:r>
              <a:rPr sz="4800" i="1" u="heavy" spc="-355" dirty="0">
                <a:solidFill>
                  <a:srgbClr val="E1D600"/>
                </a:solidFill>
                <a:uFill>
                  <a:solidFill>
                    <a:srgbClr val="E1D600"/>
                  </a:solidFill>
                </a:uFill>
                <a:latin typeface="Times New Roman"/>
                <a:cs typeface="Times New Roman"/>
              </a:rPr>
              <a:t>:</a:t>
            </a:r>
            <a:endParaRPr sz="4800">
              <a:latin typeface="Times New Roman"/>
              <a:cs typeface="Times New Roman"/>
            </a:endParaRPr>
          </a:p>
        </p:txBody>
      </p:sp>
      <p:sp>
        <p:nvSpPr>
          <p:cNvPr id="3" name="object 3"/>
          <p:cNvSpPr/>
          <p:nvPr/>
        </p:nvSpPr>
        <p:spPr>
          <a:xfrm>
            <a:off x="265175" y="1085088"/>
            <a:ext cx="5285232" cy="7406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36448" y="1711451"/>
            <a:ext cx="4760976" cy="12344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35940" y="1203705"/>
            <a:ext cx="7988300" cy="4829810"/>
          </a:xfrm>
          <a:prstGeom prst="rect">
            <a:avLst/>
          </a:prstGeom>
        </p:spPr>
        <p:txBody>
          <a:bodyPr vert="horz" wrap="square" lIns="0" tIns="12700" rIns="0" bIns="0" rtlCol="0">
            <a:spAutoFit/>
          </a:bodyPr>
          <a:lstStyle/>
          <a:p>
            <a:pPr marL="12700">
              <a:lnSpc>
                <a:spcPct val="100000"/>
              </a:lnSpc>
              <a:spcBef>
                <a:spcPts val="100"/>
              </a:spcBef>
            </a:pPr>
            <a:endParaRPr lang="en-US" sz="3600" b="1" i="1" u="heavy" spc="-5" dirty="0">
              <a:uFill>
                <a:solidFill>
                  <a:srgbClr val="000000"/>
                </a:solidFill>
              </a:uFill>
              <a:latin typeface="Times New Roman"/>
              <a:cs typeface="Times New Roman"/>
            </a:endParaRPr>
          </a:p>
          <a:p>
            <a:pPr marL="12700">
              <a:lnSpc>
                <a:spcPct val="100000"/>
              </a:lnSpc>
              <a:spcBef>
                <a:spcPts val="20"/>
              </a:spcBef>
            </a:pPr>
            <a:r>
              <a:rPr sz="2800" b="1" i="1" u="heavy" spc="-5" dirty="0">
                <a:solidFill>
                  <a:srgbClr val="FF0066"/>
                </a:solidFill>
                <a:uFill>
                  <a:solidFill>
                    <a:srgbClr val="FF0066"/>
                  </a:solidFill>
                </a:uFill>
                <a:latin typeface="Times New Roman"/>
                <a:cs typeface="Times New Roman"/>
              </a:rPr>
              <a:t>D)Adjuvant</a:t>
            </a:r>
            <a:r>
              <a:rPr sz="2800" b="1" i="1" u="heavy" spc="-10" dirty="0">
                <a:solidFill>
                  <a:srgbClr val="FF0066"/>
                </a:solidFill>
                <a:uFill>
                  <a:solidFill>
                    <a:srgbClr val="FF0066"/>
                  </a:solidFill>
                </a:uFill>
                <a:latin typeface="Times New Roman"/>
                <a:cs typeface="Times New Roman"/>
              </a:rPr>
              <a:t> </a:t>
            </a:r>
            <a:r>
              <a:rPr sz="2800" b="1" i="1" u="heavy" spc="-5" dirty="0">
                <a:solidFill>
                  <a:srgbClr val="FF0066"/>
                </a:solidFill>
                <a:uFill>
                  <a:solidFill>
                    <a:srgbClr val="FF0066"/>
                  </a:solidFill>
                </a:uFill>
                <a:latin typeface="Times New Roman"/>
                <a:cs typeface="Times New Roman"/>
              </a:rPr>
              <a:t>chemoradiotherapy:</a:t>
            </a:r>
            <a:endParaRPr sz="2800" dirty="0">
              <a:latin typeface="Times New Roman"/>
              <a:cs typeface="Times New Roman"/>
            </a:endParaRPr>
          </a:p>
          <a:p>
            <a:pPr marL="287020" marR="370840" indent="-274320">
              <a:lnSpc>
                <a:spcPts val="2110"/>
              </a:lnSpc>
              <a:spcBef>
                <a:spcPts val="535"/>
              </a:spcBef>
              <a:buClr>
                <a:srgbClr val="0AD0D9"/>
              </a:buClr>
              <a:buSzPct val="95454"/>
              <a:buFont typeface="Arial"/>
              <a:buChar char=""/>
              <a:tabLst>
                <a:tab pos="286385" algn="l"/>
                <a:tab pos="287020" algn="l"/>
              </a:tabLst>
            </a:pPr>
            <a:r>
              <a:rPr sz="2200" spc="-5" dirty="0">
                <a:latin typeface="Times New Roman"/>
                <a:cs typeface="Times New Roman"/>
              </a:rPr>
              <a:t>A recent studies performed in the United States demonstrated a  survival benefit associated with postoperative chemoradiotherapy  compared with </a:t>
            </a:r>
            <a:r>
              <a:rPr sz="2200" spc="-10" dirty="0">
                <a:latin typeface="Times New Roman"/>
                <a:cs typeface="Times New Roman"/>
              </a:rPr>
              <a:t>surgery</a:t>
            </a:r>
            <a:r>
              <a:rPr sz="2200" spc="15" dirty="0">
                <a:latin typeface="Times New Roman"/>
                <a:cs typeface="Times New Roman"/>
              </a:rPr>
              <a:t> </a:t>
            </a:r>
            <a:r>
              <a:rPr sz="2200" spc="-5" dirty="0">
                <a:latin typeface="Times New Roman"/>
                <a:cs typeface="Times New Roman"/>
              </a:rPr>
              <a:t>alone.</a:t>
            </a:r>
            <a:endParaRPr sz="2200" dirty="0">
              <a:latin typeface="Times New Roman"/>
              <a:cs typeface="Times New Roman"/>
            </a:endParaRPr>
          </a:p>
          <a:p>
            <a:pPr marL="287020" indent="-274320">
              <a:lnSpc>
                <a:spcPct val="100000"/>
              </a:lnSpc>
              <a:spcBef>
                <a:spcPts val="25"/>
              </a:spcBef>
              <a:buClr>
                <a:srgbClr val="0AD0D9"/>
              </a:buClr>
              <a:buSzPct val="93181"/>
              <a:buFont typeface="Arial"/>
              <a:buChar char=""/>
              <a:tabLst>
                <a:tab pos="286385" algn="l"/>
                <a:tab pos="287020" algn="l"/>
              </a:tabLst>
            </a:pPr>
            <a:r>
              <a:rPr sz="2200" spc="-5" dirty="0">
                <a:latin typeface="Times New Roman"/>
                <a:cs typeface="Times New Roman"/>
              </a:rPr>
              <a:t>In this </a:t>
            </a:r>
            <a:r>
              <a:rPr sz="2200" spc="-25" dirty="0">
                <a:latin typeface="Times New Roman"/>
                <a:cs typeface="Times New Roman"/>
              </a:rPr>
              <a:t>study, </a:t>
            </a:r>
            <a:r>
              <a:rPr sz="2200" spc="-5" dirty="0">
                <a:latin typeface="Times New Roman"/>
                <a:cs typeface="Times New Roman"/>
              </a:rPr>
              <a:t>patients underwent an en bloc resection.</a:t>
            </a:r>
            <a:endParaRPr sz="2200" dirty="0">
              <a:latin typeface="Times New Roman"/>
              <a:cs typeface="Times New Roman"/>
            </a:endParaRPr>
          </a:p>
          <a:p>
            <a:pPr marL="287020" marR="144780" indent="-274320">
              <a:lnSpc>
                <a:spcPct val="80000"/>
              </a:lnSpc>
              <a:spcBef>
                <a:spcPts val="525"/>
              </a:spcBef>
              <a:buClr>
                <a:srgbClr val="0AD0D9"/>
              </a:buClr>
              <a:buSzPct val="93181"/>
              <a:buFont typeface="Arial"/>
              <a:buChar char=""/>
              <a:tabLst>
                <a:tab pos="286385" algn="l"/>
                <a:tab pos="287020" algn="l"/>
              </a:tabLst>
            </a:pPr>
            <a:r>
              <a:rPr sz="2200" spc="-5" dirty="0">
                <a:latin typeface="Times New Roman"/>
                <a:cs typeface="Times New Roman"/>
              </a:rPr>
              <a:t>Patients with </a:t>
            </a:r>
            <a:r>
              <a:rPr sz="2200" dirty="0">
                <a:latin typeface="Times New Roman"/>
                <a:cs typeface="Times New Roman"/>
              </a:rPr>
              <a:t>T3 </a:t>
            </a:r>
            <a:r>
              <a:rPr sz="2200" spc="-5" dirty="0">
                <a:latin typeface="Times New Roman"/>
                <a:cs typeface="Times New Roman"/>
              </a:rPr>
              <a:t>and/or N+ adenocarcinoma of </a:t>
            </a:r>
            <a:r>
              <a:rPr sz="2200" dirty="0">
                <a:latin typeface="Times New Roman"/>
                <a:cs typeface="Times New Roman"/>
              </a:rPr>
              <a:t>the </a:t>
            </a:r>
            <a:r>
              <a:rPr sz="2200" spc="-5" dirty="0">
                <a:latin typeface="Times New Roman"/>
                <a:cs typeface="Times New Roman"/>
              </a:rPr>
              <a:t>stomach or  gastroesophageal </a:t>
            </a:r>
            <a:r>
              <a:rPr sz="2200" dirty="0">
                <a:latin typeface="Times New Roman"/>
                <a:cs typeface="Times New Roman"/>
              </a:rPr>
              <a:t>junction </a:t>
            </a:r>
            <a:r>
              <a:rPr sz="2200" spc="-5" dirty="0">
                <a:latin typeface="Times New Roman"/>
                <a:cs typeface="Times New Roman"/>
              </a:rPr>
              <a:t>were randomized to receive a </a:t>
            </a:r>
            <a:r>
              <a:rPr sz="2200" dirty="0">
                <a:latin typeface="Times New Roman"/>
                <a:cs typeface="Times New Roman"/>
              </a:rPr>
              <a:t>bolus </a:t>
            </a:r>
            <a:r>
              <a:rPr sz="2200" spc="-5" dirty="0">
                <a:latin typeface="Times New Roman"/>
                <a:cs typeface="Times New Roman"/>
              </a:rPr>
              <a:t>of 5-  fluorouracil </a:t>
            </a:r>
            <a:r>
              <a:rPr sz="2200" dirty="0">
                <a:latin typeface="Times New Roman"/>
                <a:cs typeface="Times New Roman"/>
              </a:rPr>
              <a:t>(5-FU) </a:t>
            </a:r>
            <a:r>
              <a:rPr sz="2200" spc="-5" dirty="0">
                <a:latin typeface="Times New Roman"/>
                <a:cs typeface="Times New Roman"/>
              </a:rPr>
              <a:t>and leucovorin </a:t>
            </a:r>
            <a:r>
              <a:rPr sz="2200" spc="-55" dirty="0">
                <a:latin typeface="Times New Roman"/>
                <a:cs typeface="Times New Roman"/>
              </a:rPr>
              <a:t>(LV) </a:t>
            </a:r>
            <a:r>
              <a:rPr sz="2200" spc="-5" dirty="0">
                <a:latin typeface="Times New Roman"/>
                <a:cs typeface="Times New Roman"/>
              </a:rPr>
              <a:t>and radiotherapy or  observation.</a:t>
            </a:r>
            <a:endParaRPr sz="2200" dirty="0">
              <a:latin typeface="Times New Roman"/>
              <a:cs typeface="Times New Roman"/>
            </a:endParaRPr>
          </a:p>
          <a:p>
            <a:pPr marL="287020" marR="5080" indent="-274320">
              <a:lnSpc>
                <a:spcPct val="80000"/>
              </a:lnSpc>
              <a:spcBef>
                <a:spcPts val="530"/>
              </a:spcBef>
              <a:buClr>
                <a:srgbClr val="0AD0D9"/>
              </a:buClr>
              <a:buSzPct val="93181"/>
              <a:buFont typeface="Arial"/>
              <a:buChar char=""/>
              <a:tabLst>
                <a:tab pos="286385" algn="l"/>
                <a:tab pos="287020" algn="l"/>
              </a:tabLst>
            </a:pPr>
            <a:r>
              <a:rPr sz="2200" spc="-5" dirty="0">
                <a:latin typeface="Times New Roman"/>
                <a:cs typeface="Times New Roman"/>
              </a:rPr>
              <a:t>Patients who received the adjuvant chemoradiotherapy demonstrated  improved disease-free survival (from </a:t>
            </a:r>
            <a:r>
              <a:rPr sz="2200" dirty="0">
                <a:latin typeface="Times New Roman"/>
                <a:cs typeface="Times New Roman"/>
              </a:rPr>
              <a:t>32% </a:t>
            </a:r>
            <a:r>
              <a:rPr sz="2200" spc="-5" dirty="0">
                <a:latin typeface="Times New Roman"/>
                <a:cs typeface="Times New Roman"/>
              </a:rPr>
              <a:t>to </a:t>
            </a:r>
            <a:r>
              <a:rPr sz="2200" dirty="0">
                <a:latin typeface="Times New Roman"/>
                <a:cs typeface="Times New Roman"/>
              </a:rPr>
              <a:t>49%) </a:t>
            </a:r>
            <a:r>
              <a:rPr sz="2200" spc="-5" dirty="0">
                <a:latin typeface="Times New Roman"/>
                <a:cs typeface="Times New Roman"/>
              </a:rPr>
              <a:t>and improved  overall survival rates (from </a:t>
            </a:r>
            <a:r>
              <a:rPr sz="2200" dirty="0">
                <a:latin typeface="Times New Roman"/>
                <a:cs typeface="Times New Roman"/>
              </a:rPr>
              <a:t>41% </a:t>
            </a:r>
            <a:r>
              <a:rPr sz="2200" spc="-5" dirty="0">
                <a:latin typeface="Times New Roman"/>
                <a:cs typeface="Times New Roman"/>
              </a:rPr>
              <a:t>to </a:t>
            </a:r>
            <a:r>
              <a:rPr sz="2200" dirty="0">
                <a:latin typeface="Times New Roman"/>
                <a:cs typeface="Times New Roman"/>
              </a:rPr>
              <a:t>52%) </a:t>
            </a:r>
            <a:r>
              <a:rPr sz="2200" spc="-5" dirty="0">
                <a:latin typeface="Times New Roman"/>
                <a:cs typeface="Times New Roman"/>
              </a:rPr>
              <a:t>compared to those who  were merely</a:t>
            </a:r>
            <a:r>
              <a:rPr sz="2200" spc="10" dirty="0">
                <a:latin typeface="Times New Roman"/>
                <a:cs typeface="Times New Roman"/>
              </a:rPr>
              <a:t> </a:t>
            </a:r>
            <a:r>
              <a:rPr sz="2200" spc="-5" dirty="0">
                <a:latin typeface="Times New Roman"/>
                <a:cs typeface="Times New Roman"/>
              </a:rPr>
              <a:t>observed.</a:t>
            </a:r>
            <a:endParaRPr sz="2200" dirty="0">
              <a:latin typeface="Times New Roman"/>
              <a:cs typeface="Times New Roman"/>
            </a:endParaRPr>
          </a:p>
          <a:p>
            <a:pPr marL="287020" indent="-274320">
              <a:lnSpc>
                <a:spcPct val="100000"/>
              </a:lnSpc>
              <a:buClr>
                <a:srgbClr val="0AD0D9"/>
              </a:buClr>
              <a:buSzPct val="93181"/>
              <a:buFont typeface="Arial"/>
              <a:buChar char=""/>
              <a:tabLst>
                <a:tab pos="286385" algn="l"/>
                <a:tab pos="287020" algn="l"/>
              </a:tabLst>
            </a:pPr>
            <a:r>
              <a:rPr sz="2200" spc="-5" dirty="0">
                <a:latin typeface="Times New Roman"/>
                <a:cs typeface="Times New Roman"/>
              </a:rPr>
              <a:t>This regimen is considered the standard of care in the United</a:t>
            </a:r>
            <a:r>
              <a:rPr sz="2200" spc="114" dirty="0">
                <a:latin typeface="Times New Roman"/>
                <a:cs typeface="Times New Roman"/>
              </a:rPr>
              <a:t> </a:t>
            </a:r>
            <a:r>
              <a:rPr sz="2200" spc="-5" dirty="0">
                <a:latin typeface="Times New Roman"/>
                <a:cs typeface="Times New Roman"/>
              </a:rPr>
              <a:t>States.</a:t>
            </a:r>
            <a:endParaRPr sz="2200" dirty="0">
              <a:latin typeface="Times New Roman"/>
              <a:cs typeface="Times New Roman"/>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70357"/>
            <a:ext cx="6763384" cy="757555"/>
          </a:xfrm>
          <a:prstGeom prst="rect">
            <a:avLst/>
          </a:prstGeom>
        </p:spPr>
        <p:txBody>
          <a:bodyPr vert="horz" wrap="square" lIns="0" tIns="12700" rIns="0" bIns="0" rtlCol="0">
            <a:spAutoFit/>
          </a:bodyPr>
          <a:lstStyle/>
          <a:p>
            <a:pPr marL="12700">
              <a:lnSpc>
                <a:spcPct val="100000"/>
              </a:lnSpc>
              <a:spcBef>
                <a:spcPts val="100"/>
              </a:spcBef>
            </a:pPr>
            <a:r>
              <a:rPr sz="4800" i="1" u="heavy" spc="-345" dirty="0">
                <a:solidFill>
                  <a:srgbClr val="E1D600"/>
                </a:solidFill>
                <a:uFill>
                  <a:solidFill>
                    <a:srgbClr val="E1D600"/>
                  </a:solidFill>
                </a:uFill>
                <a:latin typeface="Times New Roman"/>
                <a:cs typeface="Times New Roman"/>
              </a:rPr>
              <a:t>Recent </a:t>
            </a:r>
            <a:r>
              <a:rPr sz="4800" i="1" u="heavy" spc="-355" dirty="0">
                <a:solidFill>
                  <a:srgbClr val="E1D600"/>
                </a:solidFill>
                <a:uFill>
                  <a:solidFill>
                    <a:srgbClr val="E1D600"/>
                  </a:solidFill>
                </a:uFill>
                <a:latin typeface="Times New Roman"/>
                <a:cs typeface="Times New Roman"/>
              </a:rPr>
              <a:t>advances </a:t>
            </a:r>
            <a:r>
              <a:rPr sz="4800" i="1" u="heavy" spc="-325" dirty="0">
                <a:solidFill>
                  <a:srgbClr val="E1D600"/>
                </a:solidFill>
                <a:uFill>
                  <a:solidFill>
                    <a:srgbClr val="E1D600"/>
                  </a:solidFill>
                </a:uFill>
                <a:latin typeface="Times New Roman"/>
                <a:cs typeface="Times New Roman"/>
              </a:rPr>
              <a:t>in </a:t>
            </a:r>
            <a:r>
              <a:rPr sz="4800" i="1" u="heavy" spc="-350" dirty="0">
                <a:solidFill>
                  <a:srgbClr val="E1D600"/>
                </a:solidFill>
                <a:uFill>
                  <a:solidFill>
                    <a:srgbClr val="E1D600"/>
                  </a:solidFill>
                </a:uFill>
                <a:latin typeface="Times New Roman"/>
                <a:cs typeface="Times New Roman"/>
              </a:rPr>
              <a:t>Treatment</a:t>
            </a:r>
            <a:r>
              <a:rPr sz="4800" i="1" u="heavy" spc="335" dirty="0">
                <a:solidFill>
                  <a:srgbClr val="E1D600"/>
                </a:solidFill>
                <a:uFill>
                  <a:solidFill>
                    <a:srgbClr val="E1D600"/>
                  </a:solidFill>
                </a:uFill>
                <a:latin typeface="Times New Roman"/>
                <a:cs typeface="Times New Roman"/>
              </a:rPr>
              <a:t> </a:t>
            </a:r>
            <a:r>
              <a:rPr sz="4800" i="1" u="heavy" spc="-355" dirty="0">
                <a:solidFill>
                  <a:srgbClr val="E1D600"/>
                </a:solidFill>
                <a:uFill>
                  <a:solidFill>
                    <a:srgbClr val="E1D600"/>
                  </a:solidFill>
                </a:uFill>
                <a:latin typeface="Times New Roman"/>
                <a:cs typeface="Times New Roman"/>
              </a:rPr>
              <a:t>:</a:t>
            </a:r>
            <a:endParaRPr sz="4800">
              <a:latin typeface="Times New Roman"/>
              <a:cs typeface="Times New Roman"/>
            </a:endParaRPr>
          </a:p>
        </p:txBody>
      </p:sp>
      <p:sp>
        <p:nvSpPr>
          <p:cNvPr id="3" name="object 3"/>
          <p:cNvSpPr/>
          <p:nvPr/>
        </p:nvSpPr>
        <p:spPr>
          <a:xfrm>
            <a:off x="265175" y="932688"/>
            <a:ext cx="7548372" cy="7406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36448" y="1559052"/>
            <a:ext cx="6909816" cy="12344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39495" y="1371600"/>
            <a:ext cx="2289048" cy="74066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10768" y="1997964"/>
            <a:ext cx="1764792" cy="123444"/>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535940" y="1051305"/>
            <a:ext cx="8000365" cy="5136278"/>
          </a:xfrm>
          <a:prstGeom prst="rect">
            <a:avLst/>
          </a:prstGeom>
        </p:spPr>
        <p:txBody>
          <a:bodyPr vert="horz" wrap="square" lIns="0" tIns="121920" rIns="0" bIns="0" rtlCol="0">
            <a:spAutoFit/>
          </a:bodyPr>
          <a:lstStyle/>
          <a:p>
            <a:pPr marL="286385" marR="1149985" indent="-274320">
              <a:lnSpc>
                <a:spcPct val="80000"/>
              </a:lnSpc>
              <a:spcBef>
                <a:spcPts val="960"/>
              </a:spcBef>
            </a:pPr>
            <a:endParaRPr lang="en-US" sz="3600" b="1" i="1" u="heavy" spc="-5" dirty="0">
              <a:uFill>
                <a:solidFill>
                  <a:srgbClr val="000000"/>
                </a:solidFill>
              </a:uFill>
              <a:latin typeface="Times New Roman"/>
              <a:cs typeface="Times New Roman"/>
            </a:endParaRPr>
          </a:p>
          <a:p>
            <a:pPr marL="287020" indent="-274320">
              <a:lnSpc>
                <a:spcPts val="2590"/>
              </a:lnSpc>
              <a:spcBef>
                <a:spcPts val="40"/>
              </a:spcBef>
              <a:buClr>
                <a:srgbClr val="0AD0D9"/>
              </a:buClr>
              <a:buSzPct val="93750"/>
              <a:buFont typeface="Arial"/>
              <a:buChar char=""/>
              <a:tabLst>
                <a:tab pos="287020" algn="l"/>
              </a:tabLst>
            </a:pPr>
            <a:endParaRPr lang="en-US" sz="3600" b="1" i="1" u="heavy" spc="-5" dirty="0">
              <a:uFill>
                <a:solidFill>
                  <a:srgbClr val="000000"/>
                </a:solidFill>
              </a:uFill>
              <a:latin typeface="Times New Roman"/>
              <a:cs typeface="Times New Roman"/>
            </a:endParaRPr>
          </a:p>
          <a:p>
            <a:pPr marL="287020" indent="-274320">
              <a:lnSpc>
                <a:spcPts val="2590"/>
              </a:lnSpc>
              <a:spcBef>
                <a:spcPts val="40"/>
              </a:spcBef>
              <a:buClr>
                <a:srgbClr val="0AD0D9"/>
              </a:buClr>
              <a:buSzPct val="93750"/>
              <a:buFont typeface="Arial"/>
              <a:buChar char=""/>
              <a:tabLst>
                <a:tab pos="287020" algn="l"/>
              </a:tabLst>
            </a:pPr>
            <a:endParaRPr lang="en-US" sz="3600" b="1" i="1" u="heavy" spc="-5" dirty="0">
              <a:uFill>
                <a:solidFill>
                  <a:srgbClr val="000000"/>
                </a:solidFill>
              </a:uFill>
              <a:latin typeface="Times New Roman"/>
              <a:cs typeface="Times New Roman"/>
            </a:endParaRPr>
          </a:p>
          <a:p>
            <a:pPr marL="287020" indent="-274320">
              <a:lnSpc>
                <a:spcPts val="2590"/>
              </a:lnSpc>
              <a:spcBef>
                <a:spcPts val="40"/>
              </a:spcBef>
              <a:buClr>
                <a:srgbClr val="0AD0D9"/>
              </a:buClr>
              <a:buSzPct val="93750"/>
              <a:buFont typeface="Arial"/>
              <a:buChar char=""/>
              <a:tabLst>
                <a:tab pos="287020" algn="l"/>
              </a:tabLst>
            </a:pPr>
            <a:r>
              <a:rPr sz="2400" dirty="0">
                <a:latin typeface="Times New Roman"/>
                <a:cs typeface="Times New Roman"/>
              </a:rPr>
              <a:t>Many patients present with distant </a:t>
            </a:r>
            <a:r>
              <a:rPr sz="2400" spc="-5" dirty="0">
                <a:latin typeface="Times New Roman"/>
                <a:cs typeface="Times New Roman"/>
              </a:rPr>
              <a:t>metastases,that </a:t>
            </a:r>
            <a:r>
              <a:rPr sz="2400" dirty="0">
                <a:latin typeface="Times New Roman"/>
                <a:cs typeface="Times New Roman"/>
              </a:rPr>
              <a:t>cannot</a:t>
            </a:r>
            <a:r>
              <a:rPr sz="2400" spc="-165" dirty="0">
                <a:latin typeface="Times New Roman"/>
                <a:cs typeface="Times New Roman"/>
              </a:rPr>
              <a:t> </a:t>
            </a:r>
            <a:r>
              <a:rPr sz="2400" dirty="0">
                <a:latin typeface="Times New Roman"/>
                <a:cs typeface="Times New Roman"/>
              </a:rPr>
              <a:t>be</a:t>
            </a:r>
          </a:p>
          <a:p>
            <a:pPr marL="286385">
              <a:lnSpc>
                <a:spcPts val="2590"/>
              </a:lnSpc>
            </a:pPr>
            <a:r>
              <a:rPr sz="2400" dirty="0">
                <a:latin typeface="Times New Roman"/>
                <a:cs typeface="Times New Roman"/>
              </a:rPr>
              <a:t>resected</a:t>
            </a:r>
            <a:r>
              <a:rPr sz="2400" spc="-55" dirty="0">
                <a:latin typeface="Times New Roman"/>
                <a:cs typeface="Times New Roman"/>
              </a:rPr>
              <a:t> </a:t>
            </a:r>
            <a:r>
              <a:rPr sz="2400" spc="-5" dirty="0">
                <a:latin typeface="Times New Roman"/>
                <a:cs typeface="Times New Roman"/>
              </a:rPr>
              <a:t>completely</a:t>
            </a:r>
            <a:endParaRPr sz="2400" dirty="0">
              <a:latin typeface="Times New Roman"/>
              <a:cs typeface="Times New Roman"/>
            </a:endParaRPr>
          </a:p>
          <a:p>
            <a:pPr marL="287020" marR="5080" indent="-274320">
              <a:lnSpc>
                <a:spcPct val="80000"/>
              </a:lnSpc>
              <a:spcBef>
                <a:spcPts val="575"/>
              </a:spcBef>
              <a:buClr>
                <a:srgbClr val="0AD0D9"/>
              </a:buClr>
              <a:buSzPct val="93750"/>
              <a:buFont typeface="Arial"/>
              <a:buChar char=""/>
              <a:tabLst>
                <a:tab pos="287020" algn="l"/>
              </a:tabLst>
            </a:pPr>
            <a:r>
              <a:rPr sz="2400" dirty="0">
                <a:latin typeface="Times New Roman"/>
                <a:cs typeface="Times New Roman"/>
              </a:rPr>
              <a:t>Early results reported in 2007 by Japanese clinicians </a:t>
            </a:r>
            <a:r>
              <a:rPr sz="2400" spc="-5" dirty="0">
                <a:latin typeface="Times New Roman"/>
                <a:cs typeface="Times New Roman"/>
              </a:rPr>
              <a:t>suggest  some improvement </a:t>
            </a:r>
            <a:r>
              <a:rPr sz="2400" dirty="0">
                <a:latin typeface="Times New Roman"/>
                <a:cs typeface="Times New Roman"/>
              </a:rPr>
              <a:t>in both </a:t>
            </a:r>
            <a:r>
              <a:rPr sz="2400" spc="-5" dirty="0">
                <a:latin typeface="Times New Roman"/>
                <a:cs typeface="Times New Roman"/>
              </a:rPr>
              <a:t>response </a:t>
            </a:r>
            <a:r>
              <a:rPr sz="2400" dirty="0">
                <a:latin typeface="Times New Roman"/>
                <a:cs typeface="Times New Roman"/>
              </a:rPr>
              <a:t>rates and survival with</a:t>
            </a:r>
            <a:r>
              <a:rPr sz="2400" spc="-110" dirty="0">
                <a:latin typeface="Times New Roman"/>
                <a:cs typeface="Times New Roman"/>
              </a:rPr>
              <a:t> </a:t>
            </a:r>
            <a:r>
              <a:rPr sz="2400" dirty="0">
                <a:latin typeface="Times New Roman"/>
                <a:cs typeface="Times New Roman"/>
              </a:rPr>
              <a:t>the  oral </a:t>
            </a:r>
            <a:r>
              <a:rPr sz="2400" spc="-5" dirty="0">
                <a:latin typeface="Times New Roman"/>
                <a:cs typeface="Times New Roman"/>
              </a:rPr>
              <a:t>fluoropyrimidine </a:t>
            </a:r>
            <a:r>
              <a:rPr sz="2400" dirty="0">
                <a:latin typeface="Times New Roman"/>
                <a:cs typeface="Times New Roman"/>
              </a:rPr>
              <a:t>used alone or in </a:t>
            </a:r>
            <a:r>
              <a:rPr sz="2400" spc="-5" dirty="0">
                <a:latin typeface="Times New Roman"/>
                <a:cs typeface="Times New Roman"/>
              </a:rPr>
              <a:t>combination </a:t>
            </a:r>
            <a:r>
              <a:rPr sz="2400" dirty="0">
                <a:latin typeface="Times New Roman"/>
                <a:cs typeface="Times New Roman"/>
              </a:rPr>
              <a:t>with  cisplatin.</a:t>
            </a:r>
          </a:p>
          <a:p>
            <a:pPr marL="287020" marR="8890" indent="-274320">
              <a:lnSpc>
                <a:spcPct val="80000"/>
              </a:lnSpc>
              <a:spcBef>
                <a:spcPts val="580"/>
              </a:spcBef>
              <a:buClr>
                <a:srgbClr val="0AD0D9"/>
              </a:buClr>
              <a:buSzPct val="93750"/>
              <a:buFont typeface="Arial"/>
              <a:buChar char=""/>
              <a:tabLst>
                <a:tab pos="287020" algn="l"/>
              </a:tabLst>
            </a:pPr>
            <a:r>
              <a:rPr sz="2400" dirty="0">
                <a:latin typeface="Times New Roman"/>
                <a:cs typeface="Times New Roman"/>
              </a:rPr>
              <a:t>Recent results </a:t>
            </a:r>
            <a:r>
              <a:rPr sz="2400" spc="-5" dirty="0">
                <a:latin typeface="Times New Roman"/>
                <a:cs typeface="Times New Roman"/>
              </a:rPr>
              <a:t>combines </a:t>
            </a:r>
            <a:r>
              <a:rPr sz="2400" dirty="0">
                <a:latin typeface="Times New Roman"/>
                <a:cs typeface="Times New Roman"/>
              </a:rPr>
              <a:t>3 investigational drugs: </a:t>
            </a:r>
            <a:r>
              <a:rPr sz="2400" spc="-25" dirty="0">
                <a:latin typeface="Times New Roman"/>
                <a:cs typeface="Times New Roman"/>
              </a:rPr>
              <a:t>Tegafur </a:t>
            </a:r>
            <a:r>
              <a:rPr sz="2400" dirty="0">
                <a:latin typeface="Times New Roman"/>
                <a:cs typeface="Times New Roman"/>
              </a:rPr>
              <a:t>(a  prodrug of 5-FU), </a:t>
            </a:r>
            <a:r>
              <a:rPr sz="2400" spc="-5" dirty="0">
                <a:latin typeface="Times New Roman"/>
                <a:cs typeface="Times New Roman"/>
              </a:rPr>
              <a:t>Gimeracil </a:t>
            </a:r>
            <a:r>
              <a:rPr sz="2400" dirty="0">
                <a:latin typeface="Times New Roman"/>
                <a:cs typeface="Times New Roman"/>
              </a:rPr>
              <a:t>(an inhibitor of fluorouracil  degradation) and Oteracil (Potassium oxanate) a </a:t>
            </a:r>
            <a:r>
              <a:rPr sz="2400" spc="-5" dirty="0">
                <a:latin typeface="Times New Roman"/>
                <a:cs typeface="Times New Roman"/>
              </a:rPr>
              <a:t>GI </a:t>
            </a:r>
            <a:r>
              <a:rPr sz="2400" dirty="0">
                <a:latin typeface="Times New Roman"/>
                <a:cs typeface="Times New Roman"/>
              </a:rPr>
              <a:t>tract  </a:t>
            </a:r>
            <a:r>
              <a:rPr sz="2400" spc="-5" dirty="0">
                <a:latin typeface="Times New Roman"/>
                <a:cs typeface="Times New Roman"/>
              </a:rPr>
              <a:t>adverse-effect </a:t>
            </a:r>
            <a:r>
              <a:rPr sz="2400" spc="-15" dirty="0">
                <a:latin typeface="Times New Roman"/>
                <a:cs typeface="Times New Roman"/>
              </a:rPr>
              <a:t>modulator. </a:t>
            </a:r>
            <a:r>
              <a:rPr sz="2400" dirty="0">
                <a:latin typeface="Times New Roman"/>
                <a:cs typeface="Times New Roman"/>
              </a:rPr>
              <a:t>These </a:t>
            </a:r>
            <a:r>
              <a:rPr sz="2400" spc="-5" dirty="0">
                <a:latin typeface="Times New Roman"/>
                <a:cs typeface="Times New Roman"/>
              </a:rPr>
              <a:t>results remain </a:t>
            </a:r>
            <a:r>
              <a:rPr sz="2400" dirty="0">
                <a:latin typeface="Times New Roman"/>
                <a:cs typeface="Times New Roman"/>
              </a:rPr>
              <a:t>to be</a:t>
            </a:r>
            <a:r>
              <a:rPr sz="2400" spc="-105" dirty="0">
                <a:latin typeface="Times New Roman"/>
                <a:cs typeface="Times New Roman"/>
              </a:rPr>
              <a:t> </a:t>
            </a:r>
            <a:r>
              <a:rPr sz="2400" spc="-5" dirty="0">
                <a:latin typeface="Times New Roman"/>
                <a:cs typeface="Times New Roman"/>
              </a:rPr>
              <a:t>confirmed  </a:t>
            </a:r>
            <a:r>
              <a:rPr sz="2400" dirty="0">
                <a:latin typeface="Times New Roman"/>
                <a:cs typeface="Times New Roman"/>
              </a:rPr>
              <a:t>by ongoing studies in Europe and </a:t>
            </a:r>
            <a:r>
              <a:rPr sz="2400" spc="-5" dirty="0">
                <a:latin typeface="Times New Roman"/>
                <a:cs typeface="Times New Roman"/>
              </a:rPr>
              <a:t>North</a:t>
            </a:r>
            <a:r>
              <a:rPr sz="2400" spc="-235" dirty="0">
                <a:latin typeface="Times New Roman"/>
                <a:cs typeface="Times New Roman"/>
              </a:rPr>
              <a:t> </a:t>
            </a:r>
            <a:r>
              <a:rPr sz="2400" spc="-5" dirty="0">
                <a:latin typeface="Times New Roman"/>
                <a:cs typeface="Times New Roman"/>
              </a:rPr>
              <a:t>America.</a:t>
            </a:r>
            <a:endParaRPr sz="2400" dirty="0">
              <a:latin typeface="Times New Roman"/>
              <a:cs typeface="Times New Roman"/>
            </a:endParaRPr>
          </a:p>
          <a:p>
            <a:pPr marL="12700">
              <a:lnSpc>
                <a:spcPts val="3345"/>
              </a:lnSpc>
            </a:pPr>
            <a:r>
              <a:rPr sz="2800" spc="-5" dirty="0">
                <a:latin typeface="Times New Roman"/>
                <a:cs typeface="Times New Roman"/>
              </a:rPr>
              <a:t>.</a:t>
            </a:r>
            <a:endParaRPr sz="2800" dirty="0">
              <a:latin typeface="Times New Roman"/>
              <a:cs typeface="Times New Roman"/>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394157"/>
            <a:ext cx="6763384" cy="757555"/>
          </a:xfrm>
          <a:prstGeom prst="rect">
            <a:avLst/>
          </a:prstGeom>
        </p:spPr>
        <p:txBody>
          <a:bodyPr vert="horz" wrap="square" lIns="0" tIns="12700" rIns="0" bIns="0" rtlCol="0">
            <a:spAutoFit/>
          </a:bodyPr>
          <a:lstStyle/>
          <a:p>
            <a:pPr marL="12700">
              <a:lnSpc>
                <a:spcPct val="100000"/>
              </a:lnSpc>
              <a:spcBef>
                <a:spcPts val="100"/>
              </a:spcBef>
            </a:pPr>
            <a:r>
              <a:rPr sz="4800" i="1" u="heavy" spc="-345" dirty="0">
                <a:solidFill>
                  <a:srgbClr val="E1D600"/>
                </a:solidFill>
                <a:uFill>
                  <a:solidFill>
                    <a:srgbClr val="E1D600"/>
                  </a:solidFill>
                </a:uFill>
                <a:latin typeface="Times New Roman"/>
                <a:cs typeface="Times New Roman"/>
              </a:rPr>
              <a:t>Recent </a:t>
            </a:r>
            <a:r>
              <a:rPr sz="4800" i="1" u="heavy" spc="-355" dirty="0">
                <a:solidFill>
                  <a:srgbClr val="E1D600"/>
                </a:solidFill>
                <a:uFill>
                  <a:solidFill>
                    <a:srgbClr val="E1D600"/>
                  </a:solidFill>
                </a:uFill>
                <a:latin typeface="Times New Roman"/>
                <a:cs typeface="Times New Roman"/>
              </a:rPr>
              <a:t>advances </a:t>
            </a:r>
            <a:r>
              <a:rPr sz="4800" i="1" u="heavy" spc="-325" dirty="0">
                <a:solidFill>
                  <a:srgbClr val="E1D600"/>
                </a:solidFill>
                <a:uFill>
                  <a:solidFill>
                    <a:srgbClr val="E1D600"/>
                  </a:solidFill>
                </a:uFill>
                <a:latin typeface="Times New Roman"/>
                <a:cs typeface="Times New Roman"/>
              </a:rPr>
              <a:t>in </a:t>
            </a:r>
            <a:r>
              <a:rPr sz="4800" i="1" u="heavy" spc="-350" dirty="0">
                <a:solidFill>
                  <a:srgbClr val="E1D600"/>
                </a:solidFill>
                <a:uFill>
                  <a:solidFill>
                    <a:srgbClr val="E1D600"/>
                  </a:solidFill>
                </a:uFill>
                <a:latin typeface="Times New Roman"/>
                <a:cs typeface="Times New Roman"/>
              </a:rPr>
              <a:t>Treatment</a:t>
            </a:r>
            <a:r>
              <a:rPr sz="4800" i="1" u="heavy" spc="335" dirty="0">
                <a:solidFill>
                  <a:srgbClr val="E1D600"/>
                </a:solidFill>
                <a:uFill>
                  <a:solidFill>
                    <a:srgbClr val="E1D600"/>
                  </a:solidFill>
                </a:uFill>
                <a:latin typeface="Times New Roman"/>
                <a:cs typeface="Times New Roman"/>
              </a:rPr>
              <a:t> </a:t>
            </a:r>
            <a:r>
              <a:rPr sz="4800" i="1" u="heavy" spc="-355" dirty="0">
                <a:solidFill>
                  <a:srgbClr val="E1D600"/>
                </a:solidFill>
                <a:uFill>
                  <a:solidFill>
                    <a:srgbClr val="E1D600"/>
                  </a:solidFill>
                </a:uFill>
                <a:latin typeface="Times New Roman"/>
                <a:cs typeface="Times New Roman"/>
              </a:rPr>
              <a:t>:</a:t>
            </a:r>
            <a:endParaRPr sz="4800">
              <a:latin typeface="Times New Roman"/>
              <a:cs typeface="Times New Roman"/>
            </a:endParaRPr>
          </a:p>
        </p:txBody>
      </p:sp>
      <p:sp>
        <p:nvSpPr>
          <p:cNvPr id="3" name="object 3"/>
          <p:cNvSpPr/>
          <p:nvPr/>
        </p:nvSpPr>
        <p:spPr>
          <a:xfrm>
            <a:off x="265175" y="1008888"/>
            <a:ext cx="7548372" cy="7406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36448" y="1635251"/>
            <a:ext cx="6909816" cy="12344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39495" y="1447800"/>
            <a:ext cx="2289048" cy="74066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10768" y="2074164"/>
            <a:ext cx="1764792" cy="123444"/>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535940" y="1127505"/>
            <a:ext cx="7830820" cy="5675400"/>
          </a:xfrm>
          <a:prstGeom prst="rect">
            <a:avLst/>
          </a:prstGeom>
        </p:spPr>
        <p:txBody>
          <a:bodyPr vert="horz" wrap="square" lIns="0" tIns="121920" rIns="0" bIns="0" rtlCol="0">
            <a:spAutoFit/>
          </a:bodyPr>
          <a:lstStyle/>
          <a:p>
            <a:pPr marL="286385" marR="979805" indent="-274320">
              <a:lnSpc>
                <a:spcPct val="80000"/>
              </a:lnSpc>
              <a:spcBef>
                <a:spcPts val="960"/>
              </a:spcBef>
            </a:pPr>
            <a:endParaRPr lang="en-US" sz="3600" b="1" i="1" u="heavy" spc="-5" dirty="0">
              <a:uFill>
                <a:solidFill>
                  <a:srgbClr val="000000"/>
                </a:solidFill>
              </a:uFill>
              <a:latin typeface="Times New Roman"/>
              <a:cs typeface="Times New Roman"/>
            </a:endParaRPr>
          </a:p>
          <a:p>
            <a:pPr marL="287020" indent="-274320">
              <a:lnSpc>
                <a:spcPts val="2590"/>
              </a:lnSpc>
              <a:spcBef>
                <a:spcPts val="40"/>
              </a:spcBef>
              <a:buClr>
                <a:srgbClr val="0AD0D9"/>
              </a:buClr>
              <a:buSzPct val="93750"/>
              <a:buFont typeface="Arial"/>
              <a:buChar char=""/>
              <a:tabLst>
                <a:tab pos="287020" algn="l"/>
              </a:tabLst>
            </a:pPr>
            <a:endParaRPr lang="en-US" sz="3600" b="1" i="1" u="heavy" spc="-5" dirty="0">
              <a:uFill>
                <a:solidFill>
                  <a:srgbClr val="000000"/>
                </a:solidFill>
              </a:uFill>
              <a:latin typeface="Times New Roman"/>
              <a:cs typeface="Times New Roman"/>
            </a:endParaRPr>
          </a:p>
          <a:p>
            <a:pPr marL="287020" indent="-274320">
              <a:lnSpc>
                <a:spcPts val="2590"/>
              </a:lnSpc>
              <a:spcBef>
                <a:spcPts val="40"/>
              </a:spcBef>
              <a:buClr>
                <a:srgbClr val="0AD0D9"/>
              </a:buClr>
              <a:buSzPct val="93750"/>
              <a:buFont typeface="Arial"/>
              <a:buChar char=""/>
              <a:tabLst>
                <a:tab pos="287020" algn="l"/>
              </a:tabLst>
            </a:pPr>
            <a:endParaRPr lang="en-US" sz="3600" b="1" i="1" u="heavy" spc="-5" dirty="0">
              <a:uFill>
                <a:solidFill>
                  <a:srgbClr val="000000"/>
                </a:solidFill>
              </a:uFill>
              <a:latin typeface="Times New Roman"/>
              <a:cs typeface="Times New Roman"/>
            </a:endParaRPr>
          </a:p>
          <a:p>
            <a:pPr marL="287020" indent="-274320">
              <a:lnSpc>
                <a:spcPts val="2590"/>
              </a:lnSpc>
              <a:spcBef>
                <a:spcPts val="40"/>
              </a:spcBef>
              <a:buClr>
                <a:srgbClr val="0AD0D9"/>
              </a:buClr>
              <a:buSzPct val="93750"/>
              <a:buFont typeface="Arial"/>
              <a:buChar char=""/>
              <a:tabLst>
                <a:tab pos="287020" algn="l"/>
              </a:tabLst>
            </a:pPr>
            <a:r>
              <a:rPr sz="2400" spc="-5" dirty="0">
                <a:latin typeface="Times New Roman"/>
                <a:cs typeface="Times New Roman"/>
              </a:rPr>
              <a:t>Bevacizumab, </a:t>
            </a:r>
            <a:r>
              <a:rPr sz="2400" dirty="0">
                <a:latin typeface="Times New Roman"/>
                <a:cs typeface="Times New Roman"/>
              </a:rPr>
              <a:t>a </a:t>
            </a:r>
            <a:r>
              <a:rPr sz="2400" spc="-5" dirty="0">
                <a:latin typeface="Times New Roman"/>
                <a:cs typeface="Times New Roman"/>
              </a:rPr>
              <a:t>monoclonal </a:t>
            </a:r>
            <a:r>
              <a:rPr sz="2400" dirty="0">
                <a:latin typeface="Times New Roman"/>
                <a:cs typeface="Times New Roman"/>
              </a:rPr>
              <a:t>antibody against</a:t>
            </a:r>
            <a:r>
              <a:rPr sz="2400" spc="-95" dirty="0">
                <a:latin typeface="Times New Roman"/>
                <a:cs typeface="Times New Roman"/>
              </a:rPr>
              <a:t> </a:t>
            </a:r>
            <a:r>
              <a:rPr sz="2400" dirty="0">
                <a:latin typeface="Times New Roman"/>
                <a:cs typeface="Times New Roman"/>
              </a:rPr>
              <a:t>vascular</a:t>
            </a:r>
          </a:p>
          <a:p>
            <a:pPr marL="286385">
              <a:lnSpc>
                <a:spcPts val="2590"/>
              </a:lnSpc>
            </a:pPr>
            <a:r>
              <a:rPr sz="2400" dirty="0">
                <a:latin typeface="Times New Roman"/>
                <a:cs typeface="Times New Roman"/>
              </a:rPr>
              <a:t>endothelial growth factor</a:t>
            </a:r>
            <a:r>
              <a:rPr sz="2400" spc="-75" dirty="0">
                <a:latin typeface="Times New Roman"/>
                <a:cs typeface="Times New Roman"/>
              </a:rPr>
              <a:t> </a:t>
            </a:r>
            <a:r>
              <a:rPr sz="2400" spc="-5" dirty="0">
                <a:latin typeface="Times New Roman"/>
                <a:cs typeface="Times New Roman"/>
              </a:rPr>
              <a:t>(VEGF).</a:t>
            </a:r>
            <a:endParaRPr sz="2400" dirty="0">
              <a:latin typeface="Times New Roman"/>
              <a:cs typeface="Times New Roman"/>
            </a:endParaRPr>
          </a:p>
          <a:p>
            <a:pPr marL="287020" marR="201295" indent="-274320">
              <a:lnSpc>
                <a:spcPts val="2300"/>
              </a:lnSpc>
              <a:spcBef>
                <a:spcPts val="560"/>
              </a:spcBef>
              <a:buClr>
                <a:srgbClr val="0AD0D9"/>
              </a:buClr>
              <a:buSzPct val="93750"/>
              <a:buFont typeface="Arial"/>
              <a:buChar char=""/>
              <a:tabLst>
                <a:tab pos="287020" algn="l"/>
              </a:tabLst>
            </a:pPr>
            <a:r>
              <a:rPr sz="2400" dirty="0">
                <a:latin typeface="Times New Roman"/>
                <a:cs typeface="Times New Roman"/>
              </a:rPr>
              <a:t>future </a:t>
            </a:r>
            <a:r>
              <a:rPr sz="2400" spc="-5" dirty="0">
                <a:latin typeface="Times New Roman"/>
                <a:cs typeface="Times New Roman"/>
              </a:rPr>
              <a:t>treatment </a:t>
            </a:r>
            <a:r>
              <a:rPr sz="2400" dirty="0">
                <a:latin typeface="Times New Roman"/>
                <a:cs typeface="Times New Roman"/>
              </a:rPr>
              <a:t>strategies </a:t>
            </a:r>
            <a:r>
              <a:rPr sz="2400" spc="-10" dirty="0">
                <a:latin typeface="Times New Roman"/>
                <a:cs typeface="Times New Roman"/>
              </a:rPr>
              <a:t>may </a:t>
            </a:r>
            <a:r>
              <a:rPr sz="2400" dirty="0">
                <a:latin typeface="Times New Roman"/>
                <a:cs typeface="Times New Roman"/>
              </a:rPr>
              <a:t>be guided by the </a:t>
            </a:r>
            <a:r>
              <a:rPr sz="2400" spc="-5" dirty="0">
                <a:latin typeface="Times New Roman"/>
                <a:cs typeface="Times New Roman"/>
              </a:rPr>
              <a:t>use </a:t>
            </a:r>
            <a:r>
              <a:rPr sz="2400" dirty="0">
                <a:latin typeface="Times New Roman"/>
                <a:cs typeface="Times New Roman"/>
              </a:rPr>
              <a:t>of </a:t>
            </a:r>
            <a:r>
              <a:rPr sz="2400" spc="-420" dirty="0">
                <a:latin typeface="Times New Roman"/>
                <a:cs typeface="Times New Roman"/>
              </a:rPr>
              <a:t>gene  </a:t>
            </a:r>
            <a:r>
              <a:rPr sz="2400" dirty="0">
                <a:latin typeface="Times New Roman"/>
                <a:cs typeface="Times New Roman"/>
              </a:rPr>
              <a:t>signatures.</a:t>
            </a:r>
          </a:p>
          <a:p>
            <a:pPr marL="287020" marR="108585" indent="-274320">
              <a:lnSpc>
                <a:spcPct val="80000"/>
              </a:lnSpc>
              <a:spcBef>
                <a:spcPts val="600"/>
              </a:spcBef>
              <a:buClr>
                <a:srgbClr val="0AD0D9"/>
              </a:buClr>
              <a:buSzPct val="93750"/>
              <a:buFont typeface="Arial"/>
              <a:buChar char=""/>
              <a:tabLst>
                <a:tab pos="287020" algn="l"/>
              </a:tabLst>
            </a:pPr>
            <a:r>
              <a:rPr sz="2400" spc="-10" dirty="0">
                <a:latin typeface="Times New Roman"/>
                <a:cs typeface="Times New Roman"/>
              </a:rPr>
              <a:t>Some </a:t>
            </a:r>
            <a:r>
              <a:rPr sz="2400" dirty="0">
                <a:latin typeface="Times New Roman"/>
                <a:cs typeface="Times New Roman"/>
              </a:rPr>
              <a:t>studies reveals that in patients receiving </a:t>
            </a:r>
            <a:r>
              <a:rPr sz="2400" spc="-20" dirty="0">
                <a:latin typeface="Times New Roman"/>
                <a:cs typeface="Times New Roman"/>
              </a:rPr>
              <a:t>chemotherapy  </a:t>
            </a:r>
            <a:r>
              <a:rPr sz="2400" dirty="0">
                <a:latin typeface="Times New Roman"/>
                <a:cs typeface="Times New Roman"/>
              </a:rPr>
              <a:t>after gastrectomy </a:t>
            </a:r>
            <a:r>
              <a:rPr sz="2400" spc="-5" dirty="0">
                <a:latin typeface="Times New Roman"/>
                <a:cs typeface="Times New Roman"/>
              </a:rPr>
              <a:t>for </a:t>
            </a:r>
            <a:r>
              <a:rPr sz="2400" dirty="0">
                <a:latin typeface="Times New Roman"/>
                <a:cs typeface="Times New Roman"/>
              </a:rPr>
              <a:t>advanced gastric </a:t>
            </a:r>
            <a:r>
              <a:rPr sz="2400" spc="-15" dirty="0">
                <a:latin typeface="Times New Roman"/>
                <a:cs typeface="Times New Roman"/>
              </a:rPr>
              <a:t>cancer, </a:t>
            </a:r>
            <a:r>
              <a:rPr sz="2400" spc="-5" dirty="0">
                <a:latin typeface="Times New Roman"/>
                <a:cs typeface="Times New Roman"/>
              </a:rPr>
              <a:t>intratumoral  </a:t>
            </a:r>
            <a:r>
              <a:rPr sz="2400" spc="-10" dirty="0">
                <a:latin typeface="Times New Roman"/>
                <a:cs typeface="Times New Roman"/>
              </a:rPr>
              <a:t>mRNA </a:t>
            </a:r>
            <a:r>
              <a:rPr sz="2400" dirty="0">
                <a:latin typeface="Times New Roman"/>
                <a:cs typeface="Times New Roman"/>
              </a:rPr>
              <a:t>expression of </a:t>
            </a:r>
            <a:r>
              <a:rPr sz="2400" spc="-5" dirty="0">
                <a:latin typeface="Times New Roman"/>
                <a:cs typeface="Times New Roman"/>
              </a:rPr>
              <a:t>thymidylate </a:t>
            </a:r>
            <a:r>
              <a:rPr sz="2400" dirty="0">
                <a:latin typeface="Times New Roman"/>
                <a:cs typeface="Times New Roman"/>
              </a:rPr>
              <a:t>synthase (TS) </a:t>
            </a:r>
            <a:r>
              <a:rPr sz="2400" spc="-5" dirty="0">
                <a:latin typeface="Times New Roman"/>
                <a:cs typeface="Times New Roman"/>
              </a:rPr>
              <a:t>is </a:t>
            </a:r>
            <a:r>
              <a:rPr sz="2400" dirty="0">
                <a:latin typeface="Times New Roman"/>
                <a:cs typeface="Times New Roman"/>
              </a:rPr>
              <a:t>an  independent prognostic factor for </a:t>
            </a:r>
            <a:r>
              <a:rPr sz="2400" spc="-5" dirty="0">
                <a:latin typeface="Times New Roman"/>
                <a:cs typeface="Times New Roman"/>
              </a:rPr>
              <a:t>response </a:t>
            </a:r>
            <a:r>
              <a:rPr sz="2400" dirty="0">
                <a:latin typeface="Times New Roman"/>
                <a:cs typeface="Times New Roman"/>
              </a:rPr>
              <a:t>to </a:t>
            </a:r>
            <a:r>
              <a:rPr sz="2400" spc="-5" dirty="0">
                <a:latin typeface="Times New Roman"/>
                <a:cs typeface="Times New Roman"/>
              </a:rPr>
              <a:t>chemotheray  </a:t>
            </a:r>
            <a:r>
              <a:rPr sz="2400" dirty="0">
                <a:latin typeface="Times New Roman"/>
                <a:cs typeface="Times New Roman"/>
              </a:rPr>
              <a:t>have </a:t>
            </a:r>
            <a:r>
              <a:rPr sz="2400" spc="-5" dirty="0">
                <a:latin typeface="Times New Roman"/>
                <a:cs typeface="Times New Roman"/>
              </a:rPr>
              <a:t>improve </a:t>
            </a:r>
            <a:r>
              <a:rPr sz="2400" dirty="0">
                <a:latin typeface="Times New Roman"/>
                <a:cs typeface="Times New Roman"/>
              </a:rPr>
              <a:t>recurrence-free </a:t>
            </a:r>
            <a:r>
              <a:rPr sz="2400" spc="-5" dirty="0">
                <a:latin typeface="Times New Roman"/>
                <a:cs typeface="Times New Roman"/>
              </a:rPr>
              <a:t>survival </a:t>
            </a:r>
            <a:r>
              <a:rPr sz="2400" dirty="0">
                <a:latin typeface="Times New Roman"/>
                <a:cs typeface="Times New Roman"/>
              </a:rPr>
              <a:t>and overall</a:t>
            </a:r>
            <a:r>
              <a:rPr sz="2400" spc="-110" dirty="0">
                <a:latin typeface="Times New Roman"/>
                <a:cs typeface="Times New Roman"/>
              </a:rPr>
              <a:t> </a:t>
            </a:r>
            <a:r>
              <a:rPr sz="2400" spc="-5" dirty="0">
                <a:latin typeface="Times New Roman"/>
                <a:cs typeface="Times New Roman"/>
              </a:rPr>
              <a:t>survival</a:t>
            </a:r>
            <a:endParaRPr sz="2400" dirty="0">
              <a:latin typeface="Times New Roman"/>
              <a:cs typeface="Times New Roman"/>
            </a:endParaRPr>
          </a:p>
          <a:p>
            <a:pPr marL="287020" marR="5080" indent="-274320">
              <a:lnSpc>
                <a:spcPct val="80000"/>
              </a:lnSpc>
              <a:spcBef>
                <a:spcPts val="580"/>
              </a:spcBef>
              <a:buClr>
                <a:srgbClr val="0AD0D9"/>
              </a:buClr>
              <a:buSzPct val="93750"/>
              <a:buFont typeface="Arial"/>
              <a:buChar char=""/>
              <a:tabLst>
                <a:tab pos="287020" algn="l"/>
              </a:tabLst>
            </a:pPr>
            <a:r>
              <a:rPr sz="2400" dirty="0">
                <a:latin typeface="Times New Roman"/>
                <a:cs typeface="Times New Roman"/>
              </a:rPr>
              <a:t>Overexpression of </a:t>
            </a:r>
            <a:r>
              <a:rPr sz="2400" spc="-5" dirty="0">
                <a:latin typeface="Times New Roman"/>
                <a:cs typeface="Times New Roman"/>
              </a:rPr>
              <a:t>human epidermal </a:t>
            </a:r>
            <a:r>
              <a:rPr sz="2400" dirty="0">
                <a:latin typeface="Times New Roman"/>
                <a:cs typeface="Times New Roman"/>
              </a:rPr>
              <a:t>growth </a:t>
            </a:r>
            <a:r>
              <a:rPr sz="2400" spc="-5" dirty="0">
                <a:latin typeface="Times New Roman"/>
                <a:cs typeface="Times New Roman"/>
              </a:rPr>
              <a:t>factor </a:t>
            </a:r>
            <a:r>
              <a:rPr sz="2400" dirty="0">
                <a:latin typeface="Times New Roman"/>
                <a:cs typeface="Times New Roman"/>
              </a:rPr>
              <a:t>receptor 2  </a:t>
            </a:r>
            <a:r>
              <a:rPr sz="2400" spc="-5" dirty="0">
                <a:latin typeface="Times New Roman"/>
                <a:cs typeface="Times New Roman"/>
              </a:rPr>
              <a:t>(HER2) </a:t>
            </a:r>
            <a:r>
              <a:rPr sz="2400" dirty="0">
                <a:latin typeface="Times New Roman"/>
                <a:cs typeface="Times New Roman"/>
              </a:rPr>
              <a:t>is a significant negative prognostic </a:t>
            </a:r>
            <a:r>
              <a:rPr sz="2400" spc="-5" dirty="0">
                <a:latin typeface="Times New Roman"/>
                <a:cs typeface="Times New Roman"/>
              </a:rPr>
              <a:t>factor for </a:t>
            </a:r>
            <a:r>
              <a:rPr sz="2400" dirty="0">
                <a:latin typeface="Times New Roman"/>
                <a:cs typeface="Times New Roman"/>
              </a:rPr>
              <a:t>gastric  </a:t>
            </a:r>
            <a:r>
              <a:rPr sz="2400" spc="-20" dirty="0">
                <a:latin typeface="Times New Roman"/>
                <a:cs typeface="Times New Roman"/>
              </a:rPr>
              <a:t>cancer. </a:t>
            </a:r>
            <a:r>
              <a:rPr sz="2400" dirty="0">
                <a:latin typeface="Times New Roman"/>
                <a:cs typeface="Times New Roman"/>
              </a:rPr>
              <a:t>trial of usage of </a:t>
            </a:r>
            <a:r>
              <a:rPr sz="2400" spc="-5" dirty="0">
                <a:latin typeface="Times New Roman"/>
                <a:cs typeface="Times New Roman"/>
              </a:rPr>
              <a:t>trastuzumab </a:t>
            </a:r>
            <a:r>
              <a:rPr sz="2400" dirty="0">
                <a:latin typeface="Times New Roman"/>
                <a:cs typeface="Times New Roman"/>
              </a:rPr>
              <a:t>with </a:t>
            </a:r>
            <a:r>
              <a:rPr sz="2400" spc="-5" dirty="0">
                <a:latin typeface="Times New Roman"/>
                <a:cs typeface="Times New Roman"/>
              </a:rPr>
              <a:t>chemotherapy </a:t>
            </a:r>
            <a:r>
              <a:rPr sz="2400" dirty="0">
                <a:latin typeface="Times New Roman"/>
                <a:cs typeface="Times New Roman"/>
              </a:rPr>
              <a:t>in  </a:t>
            </a:r>
            <a:r>
              <a:rPr sz="2400" spc="-5" dirty="0">
                <a:latin typeface="Times New Roman"/>
                <a:cs typeface="Times New Roman"/>
              </a:rPr>
              <a:t>HER2-positive </a:t>
            </a:r>
            <a:r>
              <a:rPr sz="2400" dirty="0">
                <a:latin typeface="Times New Roman"/>
                <a:cs typeface="Times New Roman"/>
              </a:rPr>
              <a:t>advanced gastric </a:t>
            </a:r>
            <a:r>
              <a:rPr sz="2400" spc="-5" dirty="0">
                <a:latin typeface="Times New Roman"/>
                <a:cs typeface="Times New Roman"/>
              </a:rPr>
              <a:t>cancerimprove </a:t>
            </a:r>
            <a:r>
              <a:rPr sz="2400" dirty="0">
                <a:latin typeface="Times New Roman"/>
                <a:cs typeface="Times New Roman"/>
              </a:rPr>
              <a:t>the</a:t>
            </a:r>
            <a:r>
              <a:rPr sz="2400" spc="-85" dirty="0">
                <a:latin typeface="Times New Roman"/>
                <a:cs typeface="Times New Roman"/>
              </a:rPr>
              <a:t> </a:t>
            </a:r>
            <a:r>
              <a:rPr sz="2400" dirty="0">
                <a:latin typeface="Times New Roman"/>
                <a:cs typeface="Times New Roman"/>
              </a:rPr>
              <a:t>prognosis  of advanced gastric</a:t>
            </a:r>
            <a:r>
              <a:rPr sz="2400" spc="-75" dirty="0">
                <a:latin typeface="Times New Roman"/>
                <a:cs typeface="Times New Roman"/>
              </a:rPr>
              <a:t> </a:t>
            </a:r>
            <a:r>
              <a:rPr sz="2400" dirty="0">
                <a:latin typeface="Times New Roman"/>
                <a:cs typeface="Times New Roman"/>
              </a:rPr>
              <a:t>cancer</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44500" y="729742"/>
            <a:ext cx="2957830" cy="772160"/>
          </a:xfrm>
          <a:prstGeom prst="rect">
            <a:avLst/>
          </a:prstGeom>
        </p:spPr>
        <p:txBody>
          <a:bodyPr vert="horz" wrap="square" lIns="0" tIns="12065" rIns="0" bIns="0" rtlCol="0">
            <a:spAutoFit/>
          </a:bodyPr>
          <a:lstStyle/>
          <a:p>
            <a:pPr marL="12700">
              <a:lnSpc>
                <a:spcPct val="100000"/>
              </a:lnSpc>
              <a:spcBef>
                <a:spcPts val="95"/>
              </a:spcBef>
            </a:pPr>
            <a:r>
              <a:rPr sz="4900" spc="-5" dirty="0"/>
              <a:t>Thank</a:t>
            </a:r>
            <a:r>
              <a:rPr sz="4900" spc="-265" dirty="0"/>
              <a:t> </a:t>
            </a:r>
            <a:r>
              <a:rPr sz="4900" spc="-185" dirty="0"/>
              <a:t>You</a:t>
            </a:r>
            <a:endParaRPr sz="4900"/>
          </a:p>
        </p:txBody>
      </p:sp>
      <p:sp>
        <p:nvSpPr>
          <p:cNvPr id="4" name="object 4"/>
          <p:cNvSpPr/>
          <p:nvPr/>
        </p:nvSpPr>
        <p:spPr>
          <a:xfrm>
            <a:off x="1981200" y="1676400"/>
            <a:ext cx="4429125" cy="518159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791200" y="3581400"/>
            <a:ext cx="1371600" cy="1478280"/>
          </a:xfrm>
          <a:custGeom>
            <a:avLst/>
            <a:gdLst/>
            <a:ahLst/>
            <a:cxnLst/>
            <a:rect l="l" t="t" r="r" b="b"/>
            <a:pathLst>
              <a:path w="1371600" h="1478279">
                <a:moveTo>
                  <a:pt x="342900" y="792480"/>
                </a:moveTo>
                <a:lnTo>
                  <a:pt x="0" y="1135380"/>
                </a:lnTo>
                <a:lnTo>
                  <a:pt x="342900" y="1478280"/>
                </a:lnTo>
                <a:lnTo>
                  <a:pt x="342900" y="1306830"/>
                </a:lnTo>
                <a:lnTo>
                  <a:pt x="771525" y="1306830"/>
                </a:lnTo>
                <a:lnTo>
                  <a:pt x="818427" y="1305024"/>
                </a:lnTo>
                <a:lnTo>
                  <a:pt x="864342" y="1299698"/>
                </a:lnTo>
                <a:lnTo>
                  <a:pt x="909134" y="1290984"/>
                </a:lnTo>
                <a:lnTo>
                  <a:pt x="952672" y="1279015"/>
                </a:lnTo>
                <a:lnTo>
                  <a:pt x="994820" y="1263925"/>
                </a:lnTo>
                <a:lnTo>
                  <a:pt x="1035448" y="1245847"/>
                </a:lnTo>
                <a:lnTo>
                  <a:pt x="1074420" y="1224915"/>
                </a:lnTo>
                <a:lnTo>
                  <a:pt x="1111603" y="1201260"/>
                </a:lnTo>
                <a:lnTo>
                  <a:pt x="1146865" y="1175018"/>
                </a:lnTo>
                <a:lnTo>
                  <a:pt x="1180072" y="1146321"/>
                </a:lnTo>
                <a:lnTo>
                  <a:pt x="1211091" y="1115302"/>
                </a:lnTo>
                <a:lnTo>
                  <a:pt x="1239788" y="1082095"/>
                </a:lnTo>
                <a:lnTo>
                  <a:pt x="1266030" y="1046833"/>
                </a:lnTo>
                <a:lnTo>
                  <a:pt x="1289684" y="1009650"/>
                </a:lnTo>
                <a:lnTo>
                  <a:pt x="1310617" y="970678"/>
                </a:lnTo>
                <a:lnTo>
                  <a:pt x="1313620" y="963930"/>
                </a:lnTo>
                <a:lnTo>
                  <a:pt x="342900" y="963930"/>
                </a:lnTo>
                <a:lnTo>
                  <a:pt x="342900" y="792480"/>
                </a:lnTo>
                <a:close/>
              </a:path>
              <a:path w="1371600" h="1478279">
                <a:moveTo>
                  <a:pt x="1371600" y="0"/>
                </a:moveTo>
                <a:lnTo>
                  <a:pt x="1028700" y="0"/>
                </a:lnTo>
                <a:lnTo>
                  <a:pt x="1028700" y="706755"/>
                </a:lnTo>
                <a:lnTo>
                  <a:pt x="1024554" y="752969"/>
                </a:lnTo>
                <a:lnTo>
                  <a:pt x="1012604" y="796472"/>
                </a:lnTo>
                <a:lnTo>
                  <a:pt x="993577" y="836534"/>
                </a:lnTo>
                <a:lnTo>
                  <a:pt x="968199" y="872429"/>
                </a:lnTo>
                <a:lnTo>
                  <a:pt x="937199" y="903429"/>
                </a:lnTo>
                <a:lnTo>
                  <a:pt x="901304" y="928807"/>
                </a:lnTo>
                <a:lnTo>
                  <a:pt x="861242" y="947834"/>
                </a:lnTo>
                <a:lnTo>
                  <a:pt x="817739" y="959784"/>
                </a:lnTo>
                <a:lnTo>
                  <a:pt x="771525" y="963930"/>
                </a:lnTo>
                <a:lnTo>
                  <a:pt x="1313620" y="963930"/>
                </a:lnTo>
                <a:lnTo>
                  <a:pt x="1343785" y="887902"/>
                </a:lnTo>
                <a:lnTo>
                  <a:pt x="1355754" y="844364"/>
                </a:lnTo>
                <a:lnTo>
                  <a:pt x="1364468" y="799572"/>
                </a:lnTo>
                <a:lnTo>
                  <a:pt x="1369794" y="753657"/>
                </a:lnTo>
                <a:lnTo>
                  <a:pt x="1371600" y="706755"/>
                </a:lnTo>
                <a:lnTo>
                  <a:pt x="1371600" y="0"/>
                </a:lnTo>
                <a:close/>
              </a:path>
            </a:pathLst>
          </a:custGeom>
          <a:solidFill>
            <a:srgbClr val="0E6EC5"/>
          </a:solidFill>
        </p:spPr>
        <p:txBody>
          <a:bodyPr wrap="square" lIns="0" tIns="0" rIns="0" bIns="0" rtlCol="0"/>
          <a:lstStyle/>
          <a:p>
            <a:endParaRPr/>
          </a:p>
        </p:txBody>
      </p:sp>
      <p:sp>
        <p:nvSpPr>
          <p:cNvPr id="6" name="object 6"/>
          <p:cNvSpPr/>
          <p:nvPr/>
        </p:nvSpPr>
        <p:spPr>
          <a:xfrm>
            <a:off x="5791200" y="3581400"/>
            <a:ext cx="1371600" cy="1478280"/>
          </a:xfrm>
          <a:custGeom>
            <a:avLst/>
            <a:gdLst/>
            <a:ahLst/>
            <a:cxnLst/>
            <a:rect l="l" t="t" r="r" b="b"/>
            <a:pathLst>
              <a:path w="1371600" h="1478279">
                <a:moveTo>
                  <a:pt x="1371600" y="0"/>
                </a:moveTo>
                <a:lnTo>
                  <a:pt x="1371600" y="706755"/>
                </a:lnTo>
                <a:lnTo>
                  <a:pt x="1369794" y="753657"/>
                </a:lnTo>
                <a:lnTo>
                  <a:pt x="1364468" y="799572"/>
                </a:lnTo>
                <a:lnTo>
                  <a:pt x="1355754" y="844364"/>
                </a:lnTo>
                <a:lnTo>
                  <a:pt x="1343785" y="887902"/>
                </a:lnTo>
                <a:lnTo>
                  <a:pt x="1328695" y="930050"/>
                </a:lnTo>
                <a:lnTo>
                  <a:pt x="1310617" y="970678"/>
                </a:lnTo>
                <a:lnTo>
                  <a:pt x="1289684" y="1009650"/>
                </a:lnTo>
                <a:lnTo>
                  <a:pt x="1266030" y="1046833"/>
                </a:lnTo>
                <a:lnTo>
                  <a:pt x="1239788" y="1082095"/>
                </a:lnTo>
                <a:lnTo>
                  <a:pt x="1211091" y="1115302"/>
                </a:lnTo>
                <a:lnTo>
                  <a:pt x="1180072" y="1146321"/>
                </a:lnTo>
                <a:lnTo>
                  <a:pt x="1146865" y="1175018"/>
                </a:lnTo>
                <a:lnTo>
                  <a:pt x="1111603" y="1201260"/>
                </a:lnTo>
                <a:lnTo>
                  <a:pt x="1074420" y="1224915"/>
                </a:lnTo>
                <a:lnTo>
                  <a:pt x="1035448" y="1245847"/>
                </a:lnTo>
                <a:lnTo>
                  <a:pt x="994820" y="1263925"/>
                </a:lnTo>
                <a:lnTo>
                  <a:pt x="952672" y="1279015"/>
                </a:lnTo>
                <a:lnTo>
                  <a:pt x="909134" y="1290984"/>
                </a:lnTo>
                <a:lnTo>
                  <a:pt x="864342" y="1299698"/>
                </a:lnTo>
                <a:lnTo>
                  <a:pt x="818427" y="1305024"/>
                </a:lnTo>
                <a:lnTo>
                  <a:pt x="771525" y="1306830"/>
                </a:lnTo>
                <a:lnTo>
                  <a:pt x="342900" y="1306830"/>
                </a:lnTo>
                <a:lnTo>
                  <a:pt x="342900" y="1478280"/>
                </a:lnTo>
                <a:lnTo>
                  <a:pt x="0" y="1135380"/>
                </a:lnTo>
                <a:lnTo>
                  <a:pt x="342900" y="792480"/>
                </a:lnTo>
                <a:lnTo>
                  <a:pt x="342900" y="963930"/>
                </a:lnTo>
                <a:lnTo>
                  <a:pt x="771525" y="963930"/>
                </a:lnTo>
                <a:lnTo>
                  <a:pt x="817739" y="959784"/>
                </a:lnTo>
                <a:lnTo>
                  <a:pt x="861242" y="947834"/>
                </a:lnTo>
                <a:lnTo>
                  <a:pt x="901304" y="928807"/>
                </a:lnTo>
                <a:lnTo>
                  <a:pt x="937199" y="903429"/>
                </a:lnTo>
                <a:lnTo>
                  <a:pt x="968199" y="872429"/>
                </a:lnTo>
                <a:lnTo>
                  <a:pt x="993577" y="836534"/>
                </a:lnTo>
                <a:lnTo>
                  <a:pt x="1012604" y="796472"/>
                </a:lnTo>
                <a:lnTo>
                  <a:pt x="1024554" y="752969"/>
                </a:lnTo>
                <a:lnTo>
                  <a:pt x="1028700" y="706755"/>
                </a:lnTo>
                <a:lnTo>
                  <a:pt x="1028700" y="0"/>
                </a:lnTo>
                <a:lnTo>
                  <a:pt x="1371600" y="0"/>
                </a:lnTo>
                <a:close/>
              </a:path>
            </a:pathLst>
          </a:custGeom>
          <a:ln w="25400">
            <a:solidFill>
              <a:srgbClr val="085091"/>
            </a:solidFill>
          </a:ln>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524000" y="2133600"/>
            <a:ext cx="5962650" cy="11811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73664"/>
            <a:ext cx="5981700" cy="840740"/>
          </a:xfrm>
          <a:prstGeom prst="rect">
            <a:avLst/>
          </a:prstGeom>
        </p:spPr>
        <p:txBody>
          <a:bodyPr vert="horz" wrap="square" lIns="0" tIns="32384" rIns="0" bIns="0" rtlCol="0">
            <a:spAutoFit/>
          </a:bodyPr>
          <a:lstStyle/>
          <a:p>
            <a:pPr marL="12700" marR="5080">
              <a:lnSpc>
                <a:spcPts val="3180"/>
              </a:lnSpc>
              <a:spcBef>
                <a:spcPts val="254"/>
              </a:spcBef>
            </a:pPr>
            <a:r>
              <a:rPr spc="-5" dirty="0"/>
              <a:t>Premalignant </a:t>
            </a:r>
            <a:r>
              <a:rPr dirty="0"/>
              <a:t>Conditions of </a:t>
            </a:r>
            <a:r>
              <a:rPr spc="-5" dirty="0"/>
              <a:t>the</a:t>
            </a:r>
            <a:r>
              <a:rPr spc="-95" dirty="0"/>
              <a:t> </a:t>
            </a:r>
            <a:r>
              <a:rPr dirty="0"/>
              <a:t>Stomach  </a:t>
            </a:r>
            <a:r>
              <a:rPr u="heavy" dirty="0">
                <a:uFill>
                  <a:solidFill>
                    <a:srgbClr val="04607A"/>
                  </a:solidFill>
                </a:uFill>
              </a:rPr>
              <a:t>Polyps</a:t>
            </a:r>
          </a:p>
        </p:txBody>
      </p:sp>
      <p:sp>
        <p:nvSpPr>
          <p:cNvPr id="3" name="object 3"/>
          <p:cNvSpPr txBox="1"/>
          <p:nvPr/>
        </p:nvSpPr>
        <p:spPr>
          <a:xfrm>
            <a:off x="535940" y="1866642"/>
            <a:ext cx="7418070" cy="3618939"/>
          </a:xfrm>
          <a:prstGeom prst="rect">
            <a:avLst/>
          </a:prstGeom>
        </p:spPr>
        <p:txBody>
          <a:bodyPr vert="horz" wrap="square" lIns="0" tIns="93980" rIns="0" bIns="0" rtlCol="0">
            <a:spAutoFit/>
          </a:bodyPr>
          <a:lstStyle/>
          <a:p>
            <a:pPr marL="287020" indent="-274320">
              <a:lnSpc>
                <a:spcPct val="100000"/>
              </a:lnSpc>
              <a:spcBef>
                <a:spcPts val="740"/>
              </a:spcBef>
              <a:buClr>
                <a:srgbClr val="0AD0D9"/>
              </a:buClr>
              <a:buSzPct val="94230"/>
              <a:buFont typeface="Arial"/>
              <a:buChar char=""/>
              <a:tabLst>
                <a:tab pos="287020" algn="l"/>
              </a:tabLst>
            </a:pPr>
            <a:r>
              <a:rPr sz="2600" b="1" spc="114" dirty="0">
                <a:solidFill>
                  <a:srgbClr val="FF0000"/>
                </a:solidFill>
                <a:latin typeface="Times New Roman"/>
                <a:cs typeface="Times New Roman"/>
              </a:rPr>
              <a:t>Hyperplastic</a:t>
            </a:r>
            <a:r>
              <a:rPr sz="2600" b="1" spc="-140" dirty="0">
                <a:solidFill>
                  <a:srgbClr val="FF0000"/>
                </a:solidFill>
                <a:latin typeface="Times New Roman"/>
                <a:cs typeface="Times New Roman"/>
              </a:rPr>
              <a:t> </a:t>
            </a:r>
            <a:r>
              <a:rPr sz="2600" b="1" spc="114" dirty="0">
                <a:solidFill>
                  <a:srgbClr val="FF0000"/>
                </a:solidFill>
                <a:latin typeface="Times New Roman"/>
                <a:cs typeface="Times New Roman"/>
              </a:rPr>
              <a:t>Polyps</a:t>
            </a:r>
            <a:endParaRPr sz="2600" dirty="0">
              <a:solidFill>
                <a:srgbClr val="FF0000"/>
              </a:solidFill>
              <a:latin typeface="Times New Roman"/>
              <a:cs typeface="Times New Roman"/>
            </a:endParaRPr>
          </a:p>
          <a:p>
            <a:pPr marL="927100" lvl="1" indent="-521334">
              <a:lnSpc>
                <a:spcPct val="100000"/>
              </a:lnSpc>
              <a:spcBef>
                <a:spcPts val="585"/>
              </a:spcBef>
              <a:buClr>
                <a:srgbClr val="0E6EC5"/>
              </a:buClr>
              <a:buSzPct val="85416"/>
              <a:buFont typeface="Wingdings"/>
              <a:buChar char=""/>
              <a:tabLst>
                <a:tab pos="927100" algn="l"/>
                <a:tab pos="927735" algn="l"/>
              </a:tabLst>
            </a:pPr>
            <a:r>
              <a:rPr sz="2400" spc="-70" dirty="0">
                <a:latin typeface="Times New Roman"/>
                <a:cs typeface="Times New Roman"/>
              </a:rPr>
              <a:t>75 </a:t>
            </a:r>
            <a:r>
              <a:rPr sz="2400" spc="105" dirty="0">
                <a:latin typeface="Times New Roman"/>
                <a:cs typeface="Times New Roman"/>
              </a:rPr>
              <a:t>percent </a:t>
            </a:r>
            <a:r>
              <a:rPr sz="2400" spc="20" dirty="0">
                <a:latin typeface="Times New Roman"/>
                <a:cs typeface="Times New Roman"/>
              </a:rPr>
              <a:t>of </a:t>
            </a:r>
            <a:r>
              <a:rPr sz="2400" spc="70" dirty="0">
                <a:latin typeface="Times New Roman"/>
                <a:cs typeface="Times New Roman"/>
              </a:rPr>
              <a:t>gastric</a:t>
            </a:r>
            <a:r>
              <a:rPr sz="2400" spc="-330" dirty="0">
                <a:latin typeface="Times New Roman"/>
                <a:cs typeface="Times New Roman"/>
              </a:rPr>
              <a:t> </a:t>
            </a:r>
            <a:r>
              <a:rPr sz="2400" spc="55" dirty="0">
                <a:latin typeface="Times New Roman"/>
                <a:cs typeface="Times New Roman"/>
              </a:rPr>
              <a:t>polyps</a:t>
            </a:r>
            <a:endParaRPr sz="2400" dirty="0">
              <a:latin typeface="Times New Roman"/>
              <a:cs typeface="Times New Roman"/>
            </a:endParaRPr>
          </a:p>
          <a:p>
            <a:pPr marL="927100" lvl="1" indent="-521334">
              <a:lnSpc>
                <a:spcPct val="100000"/>
              </a:lnSpc>
              <a:spcBef>
                <a:spcPts val="575"/>
              </a:spcBef>
              <a:buClr>
                <a:srgbClr val="0E6EC5"/>
              </a:buClr>
              <a:buSzPct val="85416"/>
              <a:buFont typeface="Wingdings"/>
              <a:buChar char=""/>
              <a:tabLst>
                <a:tab pos="927100" algn="l"/>
                <a:tab pos="927735" algn="l"/>
              </a:tabLst>
            </a:pPr>
            <a:r>
              <a:rPr sz="2400" spc="55" dirty="0">
                <a:latin typeface="Times New Roman"/>
                <a:cs typeface="Times New Roman"/>
              </a:rPr>
              <a:t>Associated</a:t>
            </a:r>
            <a:r>
              <a:rPr sz="2400" spc="-80" dirty="0">
                <a:latin typeface="Times New Roman"/>
                <a:cs typeface="Times New Roman"/>
              </a:rPr>
              <a:t> </a:t>
            </a:r>
            <a:r>
              <a:rPr sz="2400" spc="100" dirty="0">
                <a:latin typeface="Times New Roman"/>
                <a:cs typeface="Times New Roman"/>
              </a:rPr>
              <a:t>with</a:t>
            </a:r>
            <a:r>
              <a:rPr sz="2400" spc="-30" dirty="0">
                <a:latin typeface="Times New Roman"/>
                <a:cs typeface="Times New Roman"/>
              </a:rPr>
              <a:t> </a:t>
            </a:r>
            <a:r>
              <a:rPr sz="2400" spc="85" dirty="0">
                <a:latin typeface="Times New Roman"/>
                <a:cs typeface="Times New Roman"/>
              </a:rPr>
              <a:t>H.</a:t>
            </a:r>
            <a:r>
              <a:rPr sz="2400" spc="-35" dirty="0">
                <a:latin typeface="Times New Roman"/>
                <a:cs typeface="Times New Roman"/>
              </a:rPr>
              <a:t> </a:t>
            </a:r>
            <a:r>
              <a:rPr sz="2400" spc="45" dirty="0">
                <a:latin typeface="Times New Roman"/>
                <a:cs typeface="Times New Roman"/>
              </a:rPr>
              <a:t>pylori</a:t>
            </a:r>
            <a:r>
              <a:rPr sz="2400" spc="-20" dirty="0">
                <a:latin typeface="Times New Roman"/>
                <a:cs typeface="Times New Roman"/>
              </a:rPr>
              <a:t> </a:t>
            </a:r>
            <a:r>
              <a:rPr sz="2400" spc="20" dirty="0">
                <a:latin typeface="Times New Roman"/>
                <a:cs typeface="Times New Roman"/>
              </a:rPr>
              <a:t>is</a:t>
            </a:r>
            <a:r>
              <a:rPr sz="2400" spc="-110" dirty="0">
                <a:latin typeface="Times New Roman"/>
                <a:cs typeface="Times New Roman"/>
              </a:rPr>
              <a:t> </a:t>
            </a:r>
            <a:r>
              <a:rPr sz="2400" spc="130" dirty="0">
                <a:latin typeface="Times New Roman"/>
                <a:cs typeface="Times New Roman"/>
              </a:rPr>
              <a:t>common</a:t>
            </a:r>
            <a:endParaRPr sz="2400" dirty="0">
              <a:latin typeface="Times New Roman"/>
              <a:cs typeface="Times New Roman"/>
            </a:endParaRPr>
          </a:p>
          <a:p>
            <a:pPr marL="927100" lvl="1" indent="-521334">
              <a:lnSpc>
                <a:spcPct val="100000"/>
              </a:lnSpc>
              <a:spcBef>
                <a:spcPts val="580"/>
              </a:spcBef>
              <a:buClr>
                <a:srgbClr val="0E6EC5"/>
              </a:buClr>
              <a:buSzPct val="85416"/>
              <a:buFont typeface="Wingdings"/>
              <a:buChar char=""/>
              <a:tabLst>
                <a:tab pos="927100" algn="l"/>
                <a:tab pos="927735" algn="l"/>
              </a:tabLst>
            </a:pPr>
            <a:r>
              <a:rPr sz="2400" spc="35" dirty="0">
                <a:latin typeface="Times New Roman"/>
                <a:cs typeface="Times New Roman"/>
              </a:rPr>
              <a:t>Small,</a:t>
            </a:r>
            <a:r>
              <a:rPr sz="2400" spc="-85" dirty="0">
                <a:latin typeface="Times New Roman"/>
                <a:cs typeface="Times New Roman"/>
              </a:rPr>
              <a:t> </a:t>
            </a:r>
            <a:r>
              <a:rPr sz="2400" spc="105" dirty="0">
                <a:latin typeface="Times New Roman"/>
                <a:cs typeface="Times New Roman"/>
              </a:rPr>
              <a:t>dome-shaped,</a:t>
            </a:r>
            <a:r>
              <a:rPr sz="2400" spc="-55" dirty="0">
                <a:latin typeface="Times New Roman"/>
                <a:cs typeface="Times New Roman"/>
              </a:rPr>
              <a:t> </a:t>
            </a:r>
            <a:r>
              <a:rPr sz="2400" spc="105" dirty="0">
                <a:latin typeface="Times New Roman"/>
                <a:cs typeface="Times New Roman"/>
              </a:rPr>
              <a:t>or</a:t>
            </a:r>
            <a:r>
              <a:rPr sz="2400" spc="-130" dirty="0">
                <a:latin typeface="Times New Roman"/>
                <a:cs typeface="Times New Roman"/>
              </a:rPr>
              <a:t> </a:t>
            </a:r>
            <a:r>
              <a:rPr sz="2400" spc="80" dirty="0">
                <a:latin typeface="Times New Roman"/>
                <a:cs typeface="Times New Roman"/>
              </a:rPr>
              <a:t>stalked</a:t>
            </a:r>
            <a:r>
              <a:rPr sz="2400" spc="-30" dirty="0">
                <a:latin typeface="Times New Roman"/>
                <a:cs typeface="Times New Roman"/>
              </a:rPr>
              <a:t> </a:t>
            </a:r>
            <a:r>
              <a:rPr sz="2400" spc="55" dirty="0">
                <a:latin typeface="Times New Roman"/>
                <a:cs typeface="Times New Roman"/>
              </a:rPr>
              <a:t>polyps</a:t>
            </a:r>
            <a:endParaRPr sz="2400" dirty="0">
              <a:latin typeface="Times New Roman"/>
              <a:cs typeface="Times New Roman"/>
            </a:endParaRPr>
          </a:p>
          <a:p>
            <a:pPr marL="927100" lvl="1" indent="-521334">
              <a:lnSpc>
                <a:spcPct val="100000"/>
              </a:lnSpc>
              <a:spcBef>
                <a:spcPts val="575"/>
              </a:spcBef>
              <a:buClr>
                <a:srgbClr val="0E6EC5"/>
              </a:buClr>
              <a:buSzPct val="85416"/>
              <a:buFont typeface="Wingdings"/>
              <a:buChar char=""/>
              <a:tabLst>
                <a:tab pos="927100" algn="l"/>
                <a:tab pos="927735" algn="l"/>
              </a:tabLst>
            </a:pPr>
            <a:r>
              <a:rPr sz="2400" spc="-5" dirty="0">
                <a:latin typeface="Times New Roman"/>
                <a:cs typeface="Times New Roman"/>
              </a:rPr>
              <a:t>Average </a:t>
            </a:r>
            <a:r>
              <a:rPr sz="2400" spc="50" dirty="0">
                <a:latin typeface="Times New Roman"/>
                <a:cs typeface="Times New Roman"/>
              </a:rPr>
              <a:t>size </a:t>
            </a:r>
            <a:r>
              <a:rPr sz="2400" spc="-114" dirty="0">
                <a:latin typeface="Times New Roman"/>
                <a:cs typeface="Times New Roman"/>
              </a:rPr>
              <a:t>1.0 </a:t>
            </a:r>
            <a:r>
              <a:rPr sz="2400" spc="85" dirty="0">
                <a:latin typeface="Times New Roman"/>
                <a:cs typeface="Times New Roman"/>
              </a:rPr>
              <a:t>cm, </a:t>
            </a:r>
            <a:r>
              <a:rPr sz="2400" spc="80" dirty="0">
                <a:latin typeface="Times New Roman"/>
                <a:cs typeface="Times New Roman"/>
              </a:rPr>
              <a:t>range </a:t>
            </a:r>
            <a:r>
              <a:rPr sz="2400" spc="-114" dirty="0">
                <a:latin typeface="Times New Roman"/>
                <a:cs typeface="Times New Roman"/>
              </a:rPr>
              <a:t>0.1 </a:t>
            </a:r>
            <a:r>
              <a:rPr sz="2400" spc="120" dirty="0">
                <a:latin typeface="Times New Roman"/>
                <a:cs typeface="Times New Roman"/>
              </a:rPr>
              <a:t>to</a:t>
            </a:r>
            <a:r>
              <a:rPr sz="2400" spc="-275" dirty="0">
                <a:latin typeface="Times New Roman"/>
                <a:cs typeface="Times New Roman"/>
              </a:rPr>
              <a:t> </a:t>
            </a:r>
            <a:r>
              <a:rPr sz="2400" spc="-245" dirty="0">
                <a:latin typeface="Times New Roman"/>
                <a:cs typeface="Times New Roman"/>
              </a:rPr>
              <a:t>12 </a:t>
            </a:r>
            <a:r>
              <a:rPr sz="2400" spc="120" dirty="0">
                <a:latin typeface="Times New Roman"/>
                <a:cs typeface="Times New Roman"/>
              </a:rPr>
              <a:t>cm</a:t>
            </a:r>
            <a:endParaRPr sz="2400" dirty="0">
              <a:latin typeface="Times New Roman"/>
              <a:cs typeface="Times New Roman"/>
            </a:endParaRPr>
          </a:p>
          <a:p>
            <a:pPr marL="927100" lvl="1" indent="-521334">
              <a:lnSpc>
                <a:spcPct val="100000"/>
              </a:lnSpc>
              <a:spcBef>
                <a:spcPts val="575"/>
              </a:spcBef>
              <a:buClr>
                <a:srgbClr val="0E6EC5"/>
              </a:buClr>
              <a:buSzPct val="85416"/>
              <a:buFont typeface="Wingdings"/>
              <a:buChar char=""/>
              <a:tabLst>
                <a:tab pos="927100" algn="l"/>
                <a:tab pos="927735" algn="l"/>
              </a:tabLst>
            </a:pPr>
            <a:r>
              <a:rPr sz="2400" spc="30" dirty="0">
                <a:latin typeface="Times New Roman"/>
                <a:cs typeface="Times New Roman"/>
              </a:rPr>
              <a:t>Single </a:t>
            </a:r>
            <a:r>
              <a:rPr sz="2400" spc="105" dirty="0">
                <a:latin typeface="Times New Roman"/>
                <a:cs typeface="Times New Roman"/>
              </a:rPr>
              <a:t>or</a:t>
            </a:r>
            <a:r>
              <a:rPr sz="2400" spc="-245" dirty="0">
                <a:latin typeface="Times New Roman"/>
                <a:cs typeface="Times New Roman"/>
              </a:rPr>
              <a:t> </a:t>
            </a:r>
            <a:r>
              <a:rPr sz="2400" spc="95" dirty="0">
                <a:latin typeface="Times New Roman"/>
                <a:cs typeface="Times New Roman"/>
              </a:rPr>
              <a:t>multiple</a:t>
            </a:r>
            <a:endParaRPr sz="2400" dirty="0">
              <a:latin typeface="Times New Roman"/>
              <a:cs typeface="Times New Roman"/>
            </a:endParaRPr>
          </a:p>
          <a:p>
            <a:pPr marL="927100" lvl="1" indent="-521334">
              <a:lnSpc>
                <a:spcPct val="100000"/>
              </a:lnSpc>
              <a:spcBef>
                <a:spcPts val="580"/>
              </a:spcBef>
              <a:buClr>
                <a:srgbClr val="0E6EC5"/>
              </a:buClr>
              <a:buSzPct val="85416"/>
              <a:buFont typeface="Wingdings"/>
              <a:buChar char=""/>
              <a:tabLst>
                <a:tab pos="927100" algn="l"/>
                <a:tab pos="927735" algn="l"/>
              </a:tabLst>
            </a:pPr>
            <a:r>
              <a:rPr sz="2400" spc="55" dirty="0">
                <a:latin typeface="Times New Roman"/>
                <a:cs typeface="Times New Roman"/>
              </a:rPr>
              <a:t>They</a:t>
            </a:r>
            <a:r>
              <a:rPr sz="2400" spc="-130" dirty="0">
                <a:latin typeface="Times New Roman"/>
                <a:cs typeface="Times New Roman"/>
              </a:rPr>
              <a:t> </a:t>
            </a:r>
            <a:r>
              <a:rPr sz="2400" spc="70" dirty="0">
                <a:latin typeface="Times New Roman"/>
                <a:cs typeface="Times New Roman"/>
              </a:rPr>
              <a:t>primarily</a:t>
            </a:r>
            <a:r>
              <a:rPr sz="2400" spc="-140" dirty="0">
                <a:latin typeface="Times New Roman"/>
                <a:cs typeface="Times New Roman"/>
              </a:rPr>
              <a:t> </a:t>
            </a:r>
            <a:r>
              <a:rPr sz="2400" spc="80" dirty="0">
                <a:latin typeface="Times New Roman"/>
                <a:cs typeface="Times New Roman"/>
              </a:rPr>
              <a:t>occur</a:t>
            </a:r>
            <a:r>
              <a:rPr sz="2400" spc="-80" dirty="0">
                <a:latin typeface="Times New Roman"/>
                <a:cs typeface="Times New Roman"/>
              </a:rPr>
              <a:t> </a:t>
            </a:r>
            <a:r>
              <a:rPr sz="2400" spc="100" dirty="0">
                <a:latin typeface="Times New Roman"/>
                <a:cs typeface="Times New Roman"/>
              </a:rPr>
              <a:t>in</a:t>
            </a:r>
            <a:r>
              <a:rPr sz="2400" spc="-65" dirty="0">
                <a:latin typeface="Times New Roman"/>
                <a:cs typeface="Times New Roman"/>
              </a:rPr>
              <a:t> </a:t>
            </a:r>
            <a:r>
              <a:rPr sz="2400" spc="145" dirty="0">
                <a:latin typeface="Times New Roman"/>
                <a:cs typeface="Times New Roman"/>
              </a:rPr>
              <a:t>the</a:t>
            </a:r>
            <a:r>
              <a:rPr sz="2400" spc="-105" dirty="0">
                <a:latin typeface="Times New Roman"/>
                <a:cs typeface="Times New Roman"/>
              </a:rPr>
              <a:t> </a:t>
            </a:r>
            <a:r>
              <a:rPr sz="2400" spc="160" dirty="0">
                <a:latin typeface="Times New Roman"/>
                <a:cs typeface="Times New Roman"/>
              </a:rPr>
              <a:t>antrum</a:t>
            </a:r>
            <a:endParaRPr sz="2400" dirty="0">
              <a:latin typeface="Times New Roman"/>
              <a:cs typeface="Times New Roman"/>
            </a:endParaRPr>
          </a:p>
          <a:p>
            <a:pPr marL="927100" lvl="1" indent="-521334">
              <a:lnSpc>
                <a:spcPct val="100000"/>
              </a:lnSpc>
              <a:spcBef>
                <a:spcPts val="575"/>
              </a:spcBef>
              <a:buClr>
                <a:srgbClr val="0E6EC5"/>
              </a:buClr>
              <a:buSzPct val="85416"/>
              <a:buFont typeface="Wingdings"/>
              <a:buChar char=""/>
              <a:tabLst>
                <a:tab pos="927100" algn="l"/>
                <a:tab pos="927735" algn="l"/>
              </a:tabLst>
            </a:pPr>
            <a:r>
              <a:rPr sz="2400" spc="55" dirty="0">
                <a:latin typeface="Times New Roman"/>
                <a:cs typeface="Times New Roman"/>
              </a:rPr>
              <a:t>They</a:t>
            </a:r>
            <a:r>
              <a:rPr sz="2400" spc="-155" dirty="0">
                <a:latin typeface="Times New Roman"/>
                <a:cs typeface="Times New Roman"/>
              </a:rPr>
              <a:t> </a:t>
            </a:r>
            <a:r>
              <a:rPr sz="2400" spc="90" dirty="0">
                <a:latin typeface="Times New Roman"/>
                <a:cs typeface="Times New Roman"/>
              </a:rPr>
              <a:t>often</a:t>
            </a:r>
            <a:r>
              <a:rPr sz="2400" spc="-65" dirty="0">
                <a:latin typeface="Times New Roman"/>
                <a:cs typeface="Times New Roman"/>
              </a:rPr>
              <a:t> </a:t>
            </a:r>
            <a:r>
              <a:rPr sz="2400" spc="60" dirty="0">
                <a:latin typeface="Times New Roman"/>
                <a:cs typeface="Times New Roman"/>
              </a:rPr>
              <a:t>regress</a:t>
            </a:r>
            <a:r>
              <a:rPr sz="2400" spc="-50" dirty="0">
                <a:latin typeface="Times New Roman"/>
                <a:cs typeface="Times New Roman"/>
              </a:rPr>
              <a:t> </a:t>
            </a:r>
            <a:r>
              <a:rPr sz="2400" spc="35" dirty="0">
                <a:latin typeface="Times New Roman"/>
                <a:cs typeface="Times New Roman"/>
              </a:rPr>
              <a:t>following</a:t>
            </a:r>
            <a:r>
              <a:rPr sz="2400" spc="5" dirty="0">
                <a:latin typeface="Times New Roman"/>
                <a:cs typeface="Times New Roman"/>
              </a:rPr>
              <a:t> </a:t>
            </a:r>
            <a:r>
              <a:rPr sz="2400" spc="85" dirty="0">
                <a:latin typeface="Times New Roman"/>
                <a:cs typeface="Times New Roman"/>
              </a:rPr>
              <a:t>H.</a:t>
            </a:r>
            <a:r>
              <a:rPr sz="2400" spc="-50" dirty="0">
                <a:latin typeface="Times New Roman"/>
                <a:cs typeface="Times New Roman"/>
              </a:rPr>
              <a:t> </a:t>
            </a:r>
            <a:r>
              <a:rPr sz="2400" spc="45" dirty="0">
                <a:latin typeface="Times New Roman"/>
                <a:cs typeface="Times New Roman"/>
              </a:rPr>
              <a:t>pylori</a:t>
            </a:r>
            <a:r>
              <a:rPr sz="2400" spc="-70" dirty="0">
                <a:latin typeface="Times New Roman"/>
                <a:cs typeface="Times New Roman"/>
              </a:rPr>
              <a:t> </a:t>
            </a:r>
            <a:r>
              <a:rPr sz="2400" spc="95" dirty="0">
                <a:latin typeface="Times New Roman"/>
                <a:cs typeface="Times New Roman"/>
              </a:rPr>
              <a:t>eradication</a:t>
            </a:r>
            <a:endParaRPr sz="2400" dirty="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33400"/>
            <a:ext cx="5981700" cy="840740"/>
          </a:xfrm>
          <a:prstGeom prst="rect">
            <a:avLst/>
          </a:prstGeom>
        </p:spPr>
        <p:txBody>
          <a:bodyPr vert="horz" wrap="square" lIns="0" tIns="32384" rIns="0" bIns="0" rtlCol="0">
            <a:spAutoFit/>
          </a:bodyPr>
          <a:lstStyle/>
          <a:p>
            <a:pPr marL="12700" marR="5080">
              <a:lnSpc>
                <a:spcPts val="3180"/>
              </a:lnSpc>
              <a:spcBef>
                <a:spcPts val="254"/>
              </a:spcBef>
            </a:pPr>
            <a:r>
              <a:rPr spc="-5" dirty="0"/>
              <a:t>Premalignant </a:t>
            </a:r>
            <a:r>
              <a:rPr dirty="0"/>
              <a:t>Conditions of </a:t>
            </a:r>
            <a:r>
              <a:rPr spc="-5" dirty="0"/>
              <a:t>the</a:t>
            </a:r>
            <a:r>
              <a:rPr spc="-95" dirty="0"/>
              <a:t> </a:t>
            </a:r>
            <a:r>
              <a:rPr dirty="0"/>
              <a:t>Stomach  </a:t>
            </a:r>
            <a:r>
              <a:rPr u="heavy" dirty="0">
                <a:uFill>
                  <a:solidFill>
                    <a:srgbClr val="04607A"/>
                  </a:solidFill>
                </a:uFill>
              </a:rPr>
              <a:t>Polyps</a:t>
            </a:r>
          </a:p>
        </p:txBody>
      </p:sp>
      <p:sp>
        <p:nvSpPr>
          <p:cNvPr id="3" name="object 3"/>
          <p:cNvSpPr txBox="1"/>
          <p:nvPr/>
        </p:nvSpPr>
        <p:spPr>
          <a:xfrm>
            <a:off x="535940" y="1866703"/>
            <a:ext cx="8034020" cy="4196080"/>
          </a:xfrm>
          <a:prstGeom prst="rect">
            <a:avLst/>
          </a:prstGeom>
        </p:spPr>
        <p:txBody>
          <a:bodyPr vert="horz" wrap="square" lIns="0" tIns="53975" rIns="0" bIns="0" rtlCol="0">
            <a:spAutoFit/>
          </a:bodyPr>
          <a:lstStyle/>
          <a:p>
            <a:pPr marL="287020" indent="-274320">
              <a:lnSpc>
                <a:spcPct val="100000"/>
              </a:lnSpc>
              <a:spcBef>
                <a:spcPts val="425"/>
              </a:spcBef>
              <a:buClr>
                <a:srgbClr val="0AD0D9"/>
              </a:buClr>
              <a:buSzPct val="94230"/>
              <a:buFont typeface="Arial"/>
              <a:buChar char=""/>
              <a:tabLst>
                <a:tab pos="287020" algn="l"/>
              </a:tabLst>
            </a:pPr>
            <a:r>
              <a:rPr sz="2600" b="1" spc="110" dirty="0">
                <a:solidFill>
                  <a:srgbClr val="FF0000"/>
                </a:solidFill>
                <a:latin typeface="Times New Roman"/>
                <a:cs typeface="Times New Roman"/>
              </a:rPr>
              <a:t>Fundic </a:t>
            </a:r>
            <a:r>
              <a:rPr sz="2600" b="1" spc="100" dirty="0">
                <a:solidFill>
                  <a:srgbClr val="FF0000"/>
                </a:solidFill>
                <a:latin typeface="Times New Roman"/>
                <a:cs typeface="Times New Roman"/>
              </a:rPr>
              <a:t>Gland</a:t>
            </a:r>
            <a:r>
              <a:rPr sz="2600" b="1" spc="-280" dirty="0">
                <a:solidFill>
                  <a:srgbClr val="FF0000"/>
                </a:solidFill>
                <a:latin typeface="Times New Roman"/>
                <a:cs typeface="Times New Roman"/>
              </a:rPr>
              <a:t> </a:t>
            </a:r>
            <a:r>
              <a:rPr sz="2600" b="1" spc="114" dirty="0">
                <a:solidFill>
                  <a:srgbClr val="FF0000"/>
                </a:solidFill>
                <a:latin typeface="Times New Roman"/>
                <a:cs typeface="Times New Roman"/>
              </a:rPr>
              <a:t>Polyps</a:t>
            </a:r>
            <a:endParaRPr sz="2600" dirty="0">
              <a:solidFill>
                <a:srgbClr val="FF0000"/>
              </a:solidFill>
              <a:latin typeface="Times New Roman"/>
              <a:cs typeface="Times New Roman"/>
            </a:endParaRPr>
          </a:p>
          <a:p>
            <a:pPr marL="927100" marR="116839" lvl="1" indent="-521334">
              <a:lnSpc>
                <a:spcPts val="2590"/>
              </a:lnSpc>
              <a:spcBef>
                <a:spcPts val="630"/>
              </a:spcBef>
              <a:buClr>
                <a:srgbClr val="0E6EC5"/>
              </a:buClr>
              <a:buSzPct val="85416"/>
              <a:buFont typeface="Wingdings"/>
              <a:buChar char=""/>
              <a:tabLst>
                <a:tab pos="927100" algn="l"/>
                <a:tab pos="927735" algn="l"/>
              </a:tabLst>
            </a:pPr>
            <a:r>
              <a:rPr sz="2400" spc="40" dirty="0">
                <a:latin typeface="Times New Roman"/>
                <a:cs typeface="Times New Roman"/>
              </a:rPr>
              <a:t>Small</a:t>
            </a:r>
            <a:r>
              <a:rPr sz="2400" spc="-20" dirty="0">
                <a:latin typeface="Times New Roman"/>
                <a:cs typeface="Times New Roman"/>
              </a:rPr>
              <a:t> </a:t>
            </a:r>
            <a:r>
              <a:rPr sz="2400" spc="-70" dirty="0">
                <a:latin typeface="Times New Roman"/>
                <a:cs typeface="Times New Roman"/>
              </a:rPr>
              <a:t>(0.1</a:t>
            </a:r>
            <a:r>
              <a:rPr sz="2400" spc="-30" dirty="0">
                <a:latin typeface="Times New Roman"/>
                <a:cs typeface="Times New Roman"/>
              </a:rPr>
              <a:t> </a:t>
            </a:r>
            <a:r>
              <a:rPr sz="2400" spc="120" dirty="0">
                <a:latin typeface="Times New Roman"/>
                <a:cs typeface="Times New Roman"/>
              </a:rPr>
              <a:t>to</a:t>
            </a:r>
            <a:r>
              <a:rPr sz="2400" spc="-50" dirty="0">
                <a:latin typeface="Times New Roman"/>
                <a:cs typeface="Times New Roman"/>
              </a:rPr>
              <a:t> </a:t>
            </a:r>
            <a:r>
              <a:rPr sz="2400" spc="60" dirty="0">
                <a:latin typeface="Times New Roman"/>
                <a:cs typeface="Times New Roman"/>
              </a:rPr>
              <a:t>0.8</a:t>
            </a:r>
            <a:r>
              <a:rPr sz="2400" spc="-80" dirty="0">
                <a:latin typeface="Times New Roman"/>
                <a:cs typeface="Times New Roman"/>
              </a:rPr>
              <a:t> </a:t>
            </a:r>
            <a:r>
              <a:rPr sz="2400" spc="80" dirty="0">
                <a:latin typeface="Times New Roman"/>
                <a:cs typeface="Times New Roman"/>
              </a:rPr>
              <a:t>cm),</a:t>
            </a:r>
            <a:r>
              <a:rPr sz="2400" spc="5" dirty="0">
                <a:latin typeface="Times New Roman"/>
                <a:cs typeface="Times New Roman"/>
              </a:rPr>
              <a:t> </a:t>
            </a:r>
            <a:r>
              <a:rPr sz="2400" spc="75" dirty="0">
                <a:latin typeface="Times New Roman"/>
                <a:cs typeface="Times New Roman"/>
              </a:rPr>
              <a:t>hyperemic,</a:t>
            </a:r>
            <a:r>
              <a:rPr sz="2400" spc="-60" dirty="0">
                <a:latin typeface="Times New Roman"/>
                <a:cs typeface="Times New Roman"/>
              </a:rPr>
              <a:t> </a:t>
            </a:r>
            <a:r>
              <a:rPr sz="2400" spc="40" dirty="0">
                <a:latin typeface="Times New Roman"/>
                <a:cs typeface="Times New Roman"/>
              </a:rPr>
              <a:t>sessile,</a:t>
            </a:r>
            <a:r>
              <a:rPr sz="2400" spc="-10" dirty="0">
                <a:latin typeface="Times New Roman"/>
                <a:cs typeface="Times New Roman"/>
              </a:rPr>
              <a:t> </a:t>
            </a:r>
            <a:r>
              <a:rPr sz="2400" spc="80" dirty="0">
                <a:latin typeface="Times New Roman"/>
                <a:cs typeface="Times New Roman"/>
              </a:rPr>
              <a:t>flat,</a:t>
            </a:r>
            <a:r>
              <a:rPr sz="2400" spc="-15" dirty="0">
                <a:latin typeface="Times New Roman"/>
                <a:cs typeface="Times New Roman"/>
              </a:rPr>
              <a:t> </a:t>
            </a:r>
            <a:r>
              <a:rPr sz="2400" spc="110" dirty="0">
                <a:latin typeface="Times New Roman"/>
                <a:cs typeface="Times New Roman"/>
              </a:rPr>
              <a:t>nodular  </a:t>
            </a:r>
            <a:r>
              <a:rPr sz="2400" spc="65" dirty="0">
                <a:latin typeface="Times New Roman"/>
                <a:cs typeface="Times New Roman"/>
              </a:rPr>
              <a:t>lesions</a:t>
            </a:r>
            <a:endParaRPr sz="2400" dirty="0">
              <a:latin typeface="Times New Roman"/>
              <a:cs typeface="Times New Roman"/>
            </a:endParaRPr>
          </a:p>
          <a:p>
            <a:pPr marL="927100" lvl="1" indent="-521334">
              <a:lnSpc>
                <a:spcPct val="100000"/>
              </a:lnSpc>
              <a:spcBef>
                <a:spcPts val="250"/>
              </a:spcBef>
              <a:buClr>
                <a:srgbClr val="0E6EC5"/>
              </a:buClr>
              <a:buSzPct val="85416"/>
              <a:buFont typeface="Wingdings"/>
              <a:buChar char=""/>
              <a:tabLst>
                <a:tab pos="927100" algn="l"/>
                <a:tab pos="927735" algn="l"/>
              </a:tabLst>
            </a:pPr>
            <a:r>
              <a:rPr sz="2400" spc="100" dirty="0">
                <a:latin typeface="Times New Roman"/>
                <a:cs typeface="Times New Roman"/>
              </a:rPr>
              <a:t>Occur</a:t>
            </a:r>
            <a:r>
              <a:rPr sz="2400" spc="-150" dirty="0">
                <a:latin typeface="Times New Roman"/>
                <a:cs typeface="Times New Roman"/>
              </a:rPr>
              <a:t> </a:t>
            </a:r>
            <a:r>
              <a:rPr sz="2400" spc="10" dirty="0">
                <a:latin typeface="Times New Roman"/>
                <a:cs typeface="Times New Roman"/>
              </a:rPr>
              <a:t>exclusively</a:t>
            </a:r>
            <a:r>
              <a:rPr sz="2400" spc="-65" dirty="0">
                <a:latin typeface="Times New Roman"/>
                <a:cs typeface="Times New Roman"/>
              </a:rPr>
              <a:t> </a:t>
            </a:r>
            <a:r>
              <a:rPr sz="2400" spc="100" dirty="0">
                <a:latin typeface="Times New Roman"/>
                <a:cs typeface="Times New Roman"/>
              </a:rPr>
              <a:t>in</a:t>
            </a:r>
            <a:r>
              <a:rPr sz="2400" spc="-65" dirty="0">
                <a:latin typeface="Times New Roman"/>
                <a:cs typeface="Times New Roman"/>
              </a:rPr>
              <a:t> </a:t>
            </a:r>
            <a:r>
              <a:rPr sz="2400" spc="145" dirty="0">
                <a:latin typeface="Times New Roman"/>
                <a:cs typeface="Times New Roman"/>
              </a:rPr>
              <a:t>the</a:t>
            </a:r>
            <a:r>
              <a:rPr sz="2400" spc="-125" dirty="0">
                <a:latin typeface="Times New Roman"/>
                <a:cs typeface="Times New Roman"/>
              </a:rPr>
              <a:t> </a:t>
            </a:r>
            <a:r>
              <a:rPr sz="2400" spc="70" dirty="0">
                <a:latin typeface="Times New Roman"/>
                <a:cs typeface="Times New Roman"/>
              </a:rPr>
              <a:t>gastric</a:t>
            </a:r>
            <a:r>
              <a:rPr sz="2400" spc="-120" dirty="0">
                <a:latin typeface="Times New Roman"/>
                <a:cs typeface="Times New Roman"/>
              </a:rPr>
              <a:t> </a:t>
            </a:r>
            <a:r>
              <a:rPr sz="2400" spc="90" dirty="0">
                <a:latin typeface="Times New Roman"/>
                <a:cs typeface="Times New Roman"/>
              </a:rPr>
              <a:t>corpus</a:t>
            </a:r>
            <a:endParaRPr sz="2400" dirty="0">
              <a:latin typeface="Times New Roman"/>
              <a:cs typeface="Times New Roman"/>
            </a:endParaRPr>
          </a:p>
          <a:p>
            <a:pPr marL="927100" lvl="1" indent="-521334">
              <a:lnSpc>
                <a:spcPct val="100000"/>
              </a:lnSpc>
              <a:spcBef>
                <a:spcPts val="290"/>
              </a:spcBef>
              <a:buClr>
                <a:srgbClr val="0E6EC5"/>
              </a:buClr>
              <a:buSzPct val="85416"/>
              <a:buFont typeface="Wingdings"/>
              <a:buChar char=""/>
              <a:tabLst>
                <a:tab pos="927100" algn="l"/>
                <a:tab pos="927735" algn="l"/>
              </a:tabLst>
            </a:pPr>
            <a:r>
              <a:rPr sz="2400" spc="85" dirty="0">
                <a:latin typeface="Times New Roman"/>
                <a:cs typeface="Times New Roman"/>
              </a:rPr>
              <a:t>Sometimes </a:t>
            </a:r>
            <a:r>
              <a:rPr sz="2400" spc="105" dirty="0">
                <a:latin typeface="Times New Roman"/>
                <a:cs typeface="Times New Roman"/>
              </a:rPr>
              <a:t>be</a:t>
            </a:r>
            <a:r>
              <a:rPr sz="2400" spc="-220" dirty="0">
                <a:latin typeface="Times New Roman"/>
                <a:cs typeface="Times New Roman"/>
              </a:rPr>
              <a:t> </a:t>
            </a:r>
            <a:r>
              <a:rPr sz="2400" spc="45" dirty="0">
                <a:latin typeface="Times New Roman"/>
                <a:cs typeface="Times New Roman"/>
              </a:rPr>
              <a:t>large</a:t>
            </a:r>
            <a:endParaRPr sz="2400" dirty="0">
              <a:latin typeface="Times New Roman"/>
              <a:cs typeface="Times New Roman"/>
            </a:endParaRPr>
          </a:p>
          <a:p>
            <a:pPr marL="927100" marR="1220470" lvl="1" indent="-521334">
              <a:lnSpc>
                <a:spcPts val="2590"/>
              </a:lnSpc>
              <a:spcBef>
                <a:spcPts val="615"/>
              </a:spcBef>
              <a:buClr>
                <a:srgbClr val="0E6EC5"/>
              </a:buClr>
              <a:buSzPct val="85416"/>
              <a:buFont typeface="Wingdings"/>
              <a:buChar char=""/>
              <a:tabLst>
                <a:tab pos="927100" algn="l"/>
                <a:tab pos="927735" algn="l"/>
              </a:tabLst>
            </a:pPr>
            <a:r>
              <a:rPr sz="2400" spc="35" dirty="0">
                <a:latin typeface="Times New Roman"/>
                <a:cs typeface="Times New Roman"/>
              </a:rPr>
              <a:t>Removal</a:t>
            </a:r>
            <a:r>
              <a:rPr sz="2400" spc="-80" dirty="0">
                <a:latin typeface="Times New Roman"/>
                <a:cs typeface="Times New Roman"/>
              </a:rPr>
              <a:t> </a:t>
            </a:r>
            <a:r>
              <a:rPr sz="2400" spc="20" dirty="0">
                <a:latin typeface="Times New Roman"/>
                <a:cs typeface="Times New Roman"/>
              </a:rPr>
              <a:t>of</a:t>
            </a:r>
            <a:r>
              <a:rPr sz="2400" spc="15" dirty="0">
                <a:latin typeface="Times New Roman"/>
                <a:cs typeface="Times New Roman"/>
              </a:rPr>
              <a:t> </a:t>
            </a:r>
            <a:r>
              <a:rPr sz="2400" spc="55" dirty="0">
                <a:latin typeface="Times New Roman"/>
                <a:cs typeface="Times New Roman"/>
              </a:rPr>
              <a:t>polyps</a:t>
            </a:r>
            <a:r>
              <a:rPr sz="2400" spc="-120" dirty="0">
                <a:latin typeface="Times New Roman"/>
                <a:cs typeface="Times New Roman"/>
              </a:rPr>
              <a:t> </a:t>
            </a:r>
            <a:r>
              <a:rPr sz="2400" spc="90" dirty="0">
                <a:latin typeface="Times New Roman"/>
                <a:cs typeface="Times New Roman"/>
              </a:rPr>
              <a:t>greater</a:t>
            </a:r>
            <a:r>
              <a:rPr sz="2400" spc="-110" dirty="0">
                <a:latin typeface="Times New Roman"/>
                <a:cs typeface="Times New Roman"/>
              </a:rPr>
              <a:t> </a:t>
            </a:r>
            <a:r>
              <a:rPr sz="2400" spc="160" dirty="0">
                <a:latin typeface="Times New Roman"/>
                <a:cs typeface="Times New Roman"/>
              </a:rPr>
              <a:t>than</a:t>
            </a:r>
            <a:r>
              <a:rPr sz="2400" spc="-30" dirty="0">
                <a:latin typeface="Times New Roman"/>
                <a:cs typeface="Times New Roman"/>
              </a:rPr>
              <a:t> </a:t>
            </a:r>
            <a:r>
              <a:rPr sz="2400" spc="-450" dirty="0">
                <a:latin typeface="Times New Roman"/>
                <a:cs typeface="Times New Roman"/>
              </a:rPr>
              <a:t>1</a:t>
            </a:r>
            <a:r>
              <a:rPr sz="2400" spc="-365" dirty="0">
                <a:latin typeface="Times New Roman"/>
                <a:cs typeface="Times New Roman"/>
              </a:rPr>
              <a:t> </a:t>
            </a:r>
            <a:r>
              <a:rPr sz="2400" spc="120" dirty="0">
                <a:latin typeface="Times New Roman"/>
                <a:cs typeface="Times New Roman"/>
              </a:rPr>
              <a:t>cm</a:t>
            </a:r>
            <a:r>
              <a:rPr sz="2400" spc="-45" dirty="0">
                <a:latin typeface="Times New Roman"/>
                <a:cs typeface="Times New Roman"/>
              </a:rPr>
              <a:t> </a:t>
            </a:r>
            <a:r>
              <a:rPr sz="2400" spc="100" dirty="0">
                <a:latin typeface="Times New Roman"/>
                <a:cs typeface="Times New Roman"/>
              </a:rPr>
              <a:t>in</a:t>
            </a:r>
            <a:r>
              <a:rPr sz="2400" spc="-95" dirty="0">
                <a:latin typeface="Times New Roman"/>
                <a:cs typeface="Times New Roman"/>
              </a:rPr>
              <a:t> </a:t>
            </a:r>
            <a:r>
              <a:rPr sz="2400" spc="50" dirty="0">
                <a:latin typeface="Times New Roman"/>
                <a:cs typeface="Times New Roman"/>
              </a:rPr>
              <a:t>size</a:t>
            </a:r>
            <a:r>
              <a:rPr sz="2400" spc="-75" dirty="0">
                <a:latin typeface="Times New Roman"/>
                <a:cs typeface="Times New Roman"/>
              </a:rPr>
              <a:t> </a:t>
            </a:r>
            <a:r>
              <a:rPr sz="2400" spc="20" dirty="0">
                <a:latin typeface="Times New Roman"/>
                <a:cs typeface="Times New Roman"/>
              </a:rPr>
              <a:t>is  </a:t>
            </a:r>
            <a:r>
              <a:rPr sz="2400" spc="120" dirty="0">
                <a:latin typeface="Times New Roman"/>
                <a:cs typeface="Times New Roman"/>
              </a:rPr>
              <a:t>recommended</a:t>
            </a:r>
            <a:endParaRPr sz="2400" dirty="0">
              <a:latin typeface="Times New Roman"/>
              <a:cs typeface="Times New Roman"/>
            </a:endParaRPr>
          </a:p>
          <a:p>
            <a:pPr marL="927100" marR="5080" lvl="1" indent="-521334">
              <a:lnSpc>
                <a:spcPts val="2590"/>
              </a:lnSpc>
              <a:spcBef>
                <a:spcPts val="580"/>
              </a:spcBef>
              <a:buClr>
                <a:srgbClr val="0E6EC5"/>
              </a:buClr>
              <a:buSzPct val="85416"/>
              <a:buFont typeface="Wingdings"/>
              <a:buChar char=""/>
              <a:tabLst>
                <a:tab pos="927100" algn="l"/>
                <a:tab pos="927735" algn="l"/>
              </a:tabLst>
            </a:pPr>
            <a:r>
              <a:rPr sz="2400" spc="55" dirty="0">
                <a:latin typeface="Times New Roman"/>
                <a:cs typeface="Times New Roman"/>
              </a:rPr>
              <a:t>Associated</a:t>
            </a:r>
            <a:r>
              <a:rPr sz="2400" spc="-85" dirty="0">
                <a:latin typeface="Times New Roman"/>
                <a:cs typeface="Times New Roman"/>
              </a:rPr>
              <a:t> </a:t>
            </a:r>
            <a:r>
              <a:rPr sz="2400" spc="100" dirty="0">
                <a:latin typeface="Times New Roman"/>
                <a:cs typeface="Times New Roman"/>
              </a:rPr>
              <a:t>with</a:t>
            </a:r>
            <a:r>
              <a:rPr sz="2400" spc="-35" dirty="0">
                <a:latin typeface="Times New Roman"/>
                <a:cs typeface="Times New Roman"/>
              </a:rPr>
              <a:t> </a:t>
            </a:r>
            <a:r>
              <a:rPr sz="2400" spc="90" dirty="0">
                <a:latin typeface="Times New Roman"/>
                <a:cs typeface="Times New Roman"/>
              </a:rPr>
              <a:t>Long-term</a:t>
            </a:r>
            <a:r>
              <a:rPr sz="2400" spc="-50" dirty="0">
                <a:latin typeface="Times New Roman"/>
                <a:cs typeface="Times New Roman"/>
              </a:rPr>
              <a:t> </a:t>
            </a:r>
            <a:r>
              <a:rPr sz="2400" spc="100" dirty="0">
                <a:latin typeface="Times New Roman"/>
                <a:cs typeface="Times New Roman"/>
              </a:rPr>
              <a:t>therapy</a:t>
            </a:r>
            <a:r>
              <a:rPr sz="2400" spc="-155" dirty="0">
                <a:latin typeface="Times New Roman"/>
                <a:cs typeface="Times New Roman"/>
              </a:rPr>
              <a:t> </a:t>
            </a:r>
            <a:r>
              <a:rPr sz="2400" spc="100" dirty="0">
                <a:latin typeface="Times New Roman"/>
                <a:cs typeface="Times New Roman"/>
              </a:rPr>
              <a:t>with</a:t>
            </a:r>
            <a:r>
              <a:rPr sz="2400" spc="-85" dirty="0">
                <a:latin typeface="Times New Roman"/>
                <a:cs typeface="Times New Roman"/>
              </a:rPr>
              <a:t> </a:t>
            </a:r>
            <a:r>
              <a:rPr sz="2400" spc="125" dirty="0">
                <a:latin typeface="Times New Roman"/>
                <a:cs typeface="Times New Roman"/>
              </a:rPr>
              <a:t>proton</a:t>
            </a:r>
            <a:r>
              <a:rPr sz="2400" spc="-60" dirty="0">
                <a:latin typeface="Times New Roman"/>
                <a:cs typeface="Times New Roman"/>
              </a:rPr>
              <a:t> </a:t>
            </a:r>
            <a:r>
              <a:rPr sz="2400" spc="165" dirty="0">
                <a:latin typeface="Times New Roman"/>
                <a:cs typeface="Times New Roman"/>
              </a:rPr>
              <a:t>pump  </a:t>
            </a:r>
            <a:r>
              <a:rPr sz="2400" spc="90" dirty="0">
                <a:latin typeface="Times New Roman"/>
                <a:cs typeface="Times New Roman"/>
              </a:rPr>
              <a:t>inhibitors</a:t>
            </a:r>
            <a:r>
              <a:rPr sz="2400" spc="-75" dirty="0">
                <a:latin typeface="Times New Roman"/>
                <a:cs typeface="Times New Roman"/>
              </a:rPr>
              <a:t> </a:t>
            </a:r>
            <a:r>
              <a:rPr sz="2400" spc="35" dirty="0">
                <a:latin typeface="Times New Roman"/>
                <a:cs typeface="Times New Roman"/>
              </a:rPr>
              <a:t>(PPIs)</a:t>
            </a:r>
            <a:endParaRPr sz="2400" dirty="0">
              <a:latin typeface="Times New Roman"/>
              <a:cs typeface="Times New Roman"/>
            </a:endParaRPr>
          </a:p>
          <a:p>
            <a:pPr marL="927100" lvl="1" indent="-521334">
              <a:lnSpc>
                <a:spcPts val="2735"/>
              </a:lnSpc>
              <a:spcBef>
                <a:spcPts val="254"/>
              </a:spcBef>
              <a:buClr>
                <a:srgbClr val="0E6EC5"/>
              </a:buClr>
              <a:buSzPct val="85416"/>
              <a:buFont typeface="Wingdings"/>
              <a:buChar char=""/>
              <a:tabLst>
                <a:tab pos="927100" algn="l"/>
                <a:tab pos="927735" algn="l"/>
              </a:tabLst>
            </a:pPr>
            <a:r>
              <a:rPr sz="2400" spc="50" dirty="0">
                <a:latin typeface="Times New Roman"/>
                <a:cs typeface="Times New Roman"/>
              </a:rPr>
              <a:t>Regression</a:t>
            </a:r>
            <a:r>
              <a:rPr sz="2400" spc="-45" dirty="0">
                <a:latin typeface="Times New Roman"/>
                <a:cs typeface="Times New Roman"/>
              </a:rPr>
              <a:t> </a:t>
            </a:r>
            <a:r>
              <a:rPr sz="2400" spc="105" dirty="0">
                <a:latin typeface="Times New Roman"/>
                <a:cs typeface="Times New Roman"/>
              </a:rPr>
              <a:t>has</a:t>
            </a:r>
            <a:r>
              <a:rPr sz="2400" spc="-55" dirty="0">
                <a:latin typeface="Times New Roman"/>
                <a:cs typeface="Times New Roman"/>
              </a:rPr>
              <a:t> </a:t>
            </a:r>
            <a:r>
              <a:rPr sz="2400" spc="120" dirty="0">
                <a:latin typeface="Times New Roman"/>
                <a:cs typeface="Times New Roman"/>
              </a:rPr>
              <a:t>been</a:t>
            </a:r>
            <a:r>
              <a:rPr sz="2400" spc="-65" dirty="0">
                <a:latin typeface="Times New Roman"/>
                <a:cs typeface="Times New Roman"/>
              </a:rPr>
              <a:t> </a:t>
            </a:r>
            <a:r>
              <a:rPr sz="2400" spc="114" dirty="0">
                <a:latin typeface="Times New Roman"/>
                <a:cs typeface="Times New Roman"/>
              </a:rPr>
              <a:t>reported</a:t>
            </a:r>
            <a:r>
              <a:rPr sz="2400" spc="-15" dirty="0">
                <a:latin typeface="Times New Roman"/>
                <a:cs typeface="Times New Roman"/>
              </a:rPr>
              <a:t> </a:t>
            </a:r>
            <a:r>
              <a:rPr sz="2400" spc="35" dirty="0">
                <a:latin typeface="Times New Roman"/>
                <a:cs typeface="Times New Roman"/>
              </a:rPr>
              <a:t>following</a:t>
            </a:r>
            <a:r>
              <a:rPr sz="2400" spc="-45" dirty="0">
                <a:latin typeface="Times New Roman"/>
                <a:cs typeface="Times New Roman"/>
              </a:rPr>
              <a:t> </a:t>
            </a:r>
            <a:r>
              <a:rPr sz="2400" spc="140" dirty="0">
                <a:latin typeface="Times New Roman"/>
                <a:cs typeface="Times New Roman"/>
              </a:rPr>
              <a:t>an</a:t>
            </a:r>
            <a:r>
              <a:rPr sz="2400" spc="-35" dirty="0">
                <a:latin typeface="Times New Roman"/>
                <a:cs typeface="Times New Roman"/>
              </a:rPr>
              <a:t> </a:t>
            </a:r>
            <a:r>
              <a:rPr sz="2400" spc="90" dirty="0">
                <a:latin typeface="Times New Roman"/>
                <a:cs typeface="Times New Roman"/>
              </a:rPr>
              <a:t>H.</a:t>
            </a:r>
            <a:r>
              <a:rPr sz="2400" spc="-40" dirty="0">
                <a:latin typeface="Times New Roman"/>
                <a:cs typeface="Times New Roman"/>
              </a:rPr>
              <a:t> </a:t>
            </a:r>
            <a:r>
              <a:rPr sz="2400" spc="45" dirty="0">
                <a:latin typeface="Times New Roman"/>
                <a:cs typeface="Times New Roman"/>
              </a:rPr>
              <a:t>pylori</a:t>
            </a:r>
            <a:endParaRPr sz="2400" dirty="0">
              <a:latin typeface="Times New Roman"/>
              <a:cs typeface="Times New Roman"/>
            </a:endParaRPr>
          </a:p>
          <a:p>
            <a:pPr marL="927100">
              <a:lnSpc>
                <a:spcPts val="2735"/>
              </a:lnSpc>
            </a:pPr>
            <a:r>
              <a:rPr sz="2400" spc="75" dirty="0">
                <a:latin typeface="Times New Roman"/>
                <a:cs typeface="Times New Roman"/>
              </a:rPr>
              <a:t>infection.</a:t>
            </a:r>
            <a:endParaRPr sz="2400" dirty="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533400"/>
            <a:ext cx="5981700" cy="840740"/>
          </a:xfrm>
          <a:prstGeom prst="rect">
            <a:avLst/>
          </a:prstGeom>
        </p:spPr>
        <p:txBody>
          <a:bodyPr vert="horz" wrap="square" lIns="0" tIns="32384" rIns="0" bIns="0" rtlCol="0">
            <a:spAutoFit/>
          </a:bodyPr>
          <a:lstStyle/>
          <a:p>
            <a:pPr marL="12700" marR="5080">
              <a:lnSpc>
                <a:spcPts val="3180"/>
              </a:lnSpc>
              <a:spcBef>
                <a:spcPts val="254"/>
              </a:spcBef>
            </a:pPr>
            <a:r>
              <a:rPr spc="-5" dirty="0"/>
              <a:t>Premalignant </a:t>
            </a:r>
            <a:r>
              <a:rPr dirty="0"/>
              <a:t>Conditions of </a:t>
            </a:r>
            <a:r>
              <a:rPr spc="-5" dirty="0"/>
              <a:t>the</a:t>
            </a:r>
            <a:r>
              <a:rPr spc="-95" dirty="0"/>
              <a:t> </a:t>
            </a:r>
            <a:r>
              <a:rPr dirty="0"/>
              <a:t>Stomach  </a:t>
            </a:r>
            <a:r>
              <a:rPr u="heavy" dirty="0">
                <a:uFill>
                  <a:solidFill>
                    <a:srgbClr val="04607A"/>
                  </a:solidFill>
                </a:uFill>
              </a:rPr>
              <a:t>Polyps</a:t>
            </a:r>
          </a:p>
        </p:txBody>
      </p:sp>
      <p:sp>
        <p:nvSpPr>
          <p:cNvPr id="3" name="object 3"/>
          <p:cNvSpPr txBox="1"/>
          <p:nvPr/>
        </p:nvSpPr>
        <p:spPr>
          <a:xfrm>
            <a:off x="535940" y="1866642"/>
            <a:ext cx="6690359" cy="3095719"/>
          </a:xfrm>
          <a:prstGeom prst="rect">
            <a:avLst/>
          </a:prstGeom>
        </p:spPr>
        <p:txBody>
          <a:bodyPr vert="horz" wrap="square" lIns="0" tIns="93980" rIns="0" bIns="0" rtlCol="0">
            <a:spAutoFit/>
          </a:bodyPr>
          <a:lstStyle/>
          <a:p>
            <a:pPr marL="287020" indent="-274320">
              <a:lnSpc>
                <a:spcPct val="100000"/>
              </a:lnSpc>
              <a:spcBef>
                <a:spcPts val="740"/>
              </a:spcBef>
              <a:buClr>
                <a:srgbClr val="0AD0D9"/>
              </a:buClr>
              <a:buSzPct val="94230"/>
              <a:buFont typeface="Arial"/>
              <a:buChar char=""/>
              <a:tabLst>
                <a:tab pos="287020" algn="l"/>
              </a:tabLst>
            </a:pPr>
            <a:r>
              <a:rPr sz="2600" b="1" spc="70" dirty="0">
                <a:solidFill>
                  <a:srgbClr val="FF0000"/>
                </a:solidFill>
                <a:latin typeface="Times New Roman"/>
                <a:cs typeface="Times New Roman"/>
              </a:rPr>
              <a:t>Gastric</a:t>
            </a:r>
            <a:r>
              <a:rPr sz="2600" b="1" spc="-165" dirty="0">
                <a:solidFill>
                  <a:srgbClr val="FF0000"/>
                </a:solidFill>
                <a:latin typeface="Times New Roman"/>
                <a:cs typeface="Times New Roman"/>
              </a:rPr>
              <a:t> </a:t>
            </a:r>
            <a:r>
              <a:rPr sz="2600" b="1" spc="160" dirty="0">
                <a:solidFill>
                  <a:srgbClr val="FF0000"/>
                </a:solidFill>
                <a:latin typeface="Times New Roman"/>
                <a:cs typeface="Times New Roman"/>
              </a:rPr>
              <a:t>Adenomas</a:t>
            </a:r>
            <a:endParaRPr sz="2600" dirty="0">
              <a:solidFill>
                <a:srgbClr val="FF0000"/>
              </a:solidFill>
              <a:latin typeface="Times New Roman"/>
              <a:cs typeface="Times New Roman"/>
            </a:endParaRPr>
          </a:p>
          <a:p>
            <a:pPr marL="652780" lvl="1" indent="-247015">
              <a:lnSpc>
                <a:spcPct val="100000"/>
              </a:lnSpc>
              <a:spcBef>
                <a:spcPts val="585"/>
              </a:spcBef>
              <a:buClr>
                <a:srgbClr val="0E6EC5"/>
              </a:buClr>
              <a:buSzPct val="85416"/>
              <a:buFont typeface="Wingdings"/>
              <a:buChar char=""/>
              <a:tabLst>
                <a:tab pos="653415" algn="l"/>
              </a:tabLst>
            </a:pPr>
            <a:r>
              <a:rPr sz="2400" spc="100" dirty="0">
                <a:latin typeface="Times New Roman"/>
                <a:cs typeface="Times New Roman"/>
              </a:rPr>
              <a:t>Adenomatous</a:t>
            </a:r>
            <a:r>
              <a:rPr sz="2400" spc="-100" dirty="0">
                <a:latin typeface="Times New Roman"/>
                <a:cs typeface="Times New Roman"/>
              </a:rPr>
              <a:t> </a:t>
            </a:r>
            <a:r>
              <a:rPr sz="2400" spc="55" dirty="0">
                <a:latin typeface="Times New Roman"/>
                <a:cs typeface="Times New Roman"/>
              </a:rPr>
              <a:t>polyps</a:t>
            </a:r>
            <a:endParaRPr sz="2400" dirty="0">
              <a:latin typeface="Times New Roman"/>
              <a:cs typeface="Times New Roman"/>
            </a:endParaRPr>
          </a:p>
          <a:p>
            <a:pPr marL="652780" lvl="1" indent="-247015">
              <a:lnSpc>
                <a:spcPct val="100000"/>
              </a:lnSpc>
              <a:spcBef>
                <a:spcPts val="575"/>
              </a:spcBef>
              <a:buClr>
                <a:srgbClr val="0E6EC5"/>
              </a:buClr>
              <a:buSzPct val="85416"/>
              <a:buFont typeface="Wingdings"/>
              <a:buChar char=""/>
              <a:tabLst>
                <a:tab pos="653415" algn="l"/>
              </a:tabLst>
            </a:pPr>
            <a:r>
              <a:rPr sz="2400" spc="95" dirty="0">
                <a:latin typeface="Times New Roman"/>
                <a:cs typeface="Times New Roman"/>
              </a:rPr>
              <a:t>6</a:t>
            </a:r>
            <a:r>
              <a:rPr sz="2400" spc="-45" dirty="0">
                <a:latin typeface="Times New Roman"/>
                <a:cs typeface="Times New Roman"/>
              </a:rPr>
              <a:t> </a:t>
            </a:r>
            <a:r>
              <a:rPr sz="2400" spc="120" dirty="0">
                <a:latin typeface="Times New Roman"/>
                <a:cs typeface="Times New Roman"/>
              </a:rPr>
              <a:t>to</a:t>
            </a:r>
            <a:r>
              <a:rPr sz="2400" spc="-50" dirty="0">
                <a:latin typeface="Times New Roman"/>
                <a:cs typeface="Times New Roman"/>
              </a:rPr>
              <a:t> </a:t>
            </a:r>
            <a:r>
              <a:rPr sz="2400" spc="-180" dirty="0">
                <a:latin typeface="Times New Roman"/>
                <a:cs typeface="Times New Roman"/>
              </a:rPr>
              <a:t>10</a:t>
            </a:r>
            <a:r>
              <a:rPr sz="2400" spc="-40" dirty="0">
                <a:latin typeface="Times New Roman"/>
                <a:cs typeface="Times New Roman"/>
              </a:rPr>
              <a:t> </a:t>
            </a:r>
            <a:r>
              <a:rPr sz="2400" spc="105" dirty="0">
                <a:latin typeface="Times New Roman"/>
                <a:cs typeface="Times New Roman"/>
              </a:rPr>
              <a:t>percent</a:t>
            </a:r>
            <a:r>
              <a:rPr sz="2400" spc="-120" dirty="0">
                <a:latin typeface="Times New Roman"/>
                <a:cs typeface="Times New Roman"/>
              </a:rPr>
              <a:t> </a:t>
            </a:r>
            <a:r>
              <a:rPr sz="2400" spc="20" dirty="0">
                <a:latin typeface="Times New Roman"/>
                <a:cs typeface="Times New Roman"/>
              </a:rPr>
              <a:t>of</a:t>
            </a:r>
            <a:r>
              <a:rPr sz="2400" spc="-10" dirty="0">
                <a:latin typeface="Times New Roman"/>
                <a:cs typeface="Times New Roman"/>
              </a:rPr>
              <a:t> </a:t>
            </a:r>
            <a:r>
              <a:rPr sz="2400" spc="70" dirty="0">
                <a:latin typeface="Times New Roman"/>
                <a:cs typeface="Times New Roman"/>
              </a:rPr>
              <a:t>gastric</a:t>
            </a:r>
            <a:r>
              <a:rPr sz="2400" spc="-90" dirty="0">
                <a:latin typeface="Times New Roman"/>
                <a:cs typeface="Times New Roman"/>
              </a:rPr>
              <a:t> </a:t>
            </a:r>
            <a:r>
              <a:rPr sz="2400" spc="55" dirty="0">
                <a:latin typeface="Times New Roman"/>
                <a:cs typeface="Times New Roman"/>
              </a:rPr>
              <a:t>polyps</a:t>
            </a:r>
            <a:endParaRPr sz="2400" dirty="0">
              <a:latin typeface="Times New Roman"/>
              <a:cs typeface="Times New Roman"/>
            </a:endParaRPr>
          </a:p>
          <a:p>
            <a:pPr marL="652780" lvl="1" indent="-247015">
              <a:lnSpc>
                <a:spcPct val="100000"/>
              </a:lnSpc>
              <a:spcBef>
                <a:spcPts val="580"/>
              </a:spcBef>
              <a:buClr>
                <a:srgbClr val="0E6EC5"/>
              </a:buClr>
              <a:buSzPct val="85416"/>
              <a:buFont typeface="Wingdings"/>
              <a:buChar char=""/>
              <a:tabLst>
                <a:tab pos="653415" algn="l"/>
              </a:tabLst>
            </a:pPr>
            <a:r>
              <a:rPr sz="2400" spc="95" dirty="0">
                <a:latin typeface="Times New Roman"/>
                <a:cs typeface="Times New Roman"/>
              </a:rPr>
              <a:t>Found </a:t>
            </a:r>
            <a:r>
              <a:rPr sz="2400" spc="100" dirty="0">
                <a:latin typeface="Times New Roman"/>
                <a:cs typeface="Times New Roman"/>
              </a:rPr>
              <a:t>in </a:t>
            </a:r>
            <a:r>
              <a:rPr sz="2400" spc="145" dirty="0">
                <a:latin typeface="Times New Roman"/>
                <a:cs typeface="Times New Roman"/>
              </a:rPr>
              <a:t>the</a:t>
            </a:r>
            <a:r>
              <a:rPr sz="2400" spc="-395" dirty="0">
                <a:latin typeface="Times New Roman"/>
                <a:cs typeface="Times New Roman"/>
              </a:rPr>
              <a:t> </a:t>
            </a:r>
            <a:r>
              <a:rPr sz="2400" spc="160" dirty="0">
                <a:latin typeface="Times New Roman"/>
                <a:cs typeface="Times New Roman"/>
              </a:rPr>
              <a:t>antrum</a:t>
            </a:r>
            <a:endParaRPr sz="2400" dirty="0">
              <a:latin typeface="Times New Roman"/>
              <a:cs typeface="Times New Roman"/>
            </a:endParaRPr>
          </a:p>
          <a:p>
            <a:pPr marL="652780" lvl="1" indent="-247015">
              <a:lnSpc>
                <a:spcPct val="100000"/>
              </a:lnSpc>
              <a:spcBef>
                <a:spcPts val="575"/>
              </a:spcBef>
              <a:buClr>
                <a:srgbClr val="0E6EC5"/>
              </a:buClr>
              <a:buSzPct val="85416"/>
              <a:buFont typeface="Wingdings"/>
              <a:buChar char=""/>
              <a:tabLst>
                <a:tab pos="653415" algn="l"/>
              </a:tabLst>
            </a:pPr>
            <a:r>
              <a:rPr sz="2400" spc="5" dirty="0">
                <a:latin typeface="Times New Roman"/>
                <a:cs typeface="Times New Roman"/>
              </a:rPr>
              <a:t>May</a:t>
            </a:r>
            <a:r>
              <a:rPr sz="2400" spc="-80" dirty="0">
                <a:latin typeface="Times New Roman"/>
                <a:cs typeface="Times New Roman"/>
              </a:rPr>
              <a:t> </a:t>
            </a:r>
            <a:r>
              <a:rPr sz="2400" spc="105" dirty="0">
                <a:latin typeface="Times New Roman"/>
                <a:cs typeface="Times New Roman"/>
              </a:rPr>
              <a:t>be</a:t>
            </a:r>
            <a:r>
              <a:rPr sz="2400" spc="-80" dirty="0">
                <a:latin typeface="Times New Roman"/>
                <a:cs typeface="Times New Roman"/>
              </a:rPr>
              <a:t> </a:t>
            </a:r>
            <a:r>
              <a:rPr sz="2400" spc="100" dirty="0">
                <a:latin typeface="Times New Roman"/>
                <a:cs typeface="Times New Roman"/>
              </a:rPr>
              <a:t>flat</a:t>
            </a:r>
            <a:r>
              <a:rPr sz="2400" spc="-135" dirty="0">
                <a:latin typeface="Times New Roman"/>
                <a:cs typeface="Times New Roman"/>
              </a:rPr>
              <a:t> </a:t>
            </a:r>
            <a:r>
              <a:rPr sz="2400" spc="110" dirty="0">
                <a:latin typeface="Times New Roman"/>
                <a:cs typeface="Times New Roman"/>
              </a:rPr>
              <a:t>or</a:t>
            </a:r>
            <a:r>
              <a:rPr sz="2400" spc="-114" dirty="0">
                <a:latin typeface="Times New Roman"/>
                <a:cs typeface="Times New Roman"/>
              </a:rPr>
              <a:t> </a:t>
            </a:r>
            <a:r>
              <a:rPr sz="2400" spc="65" dirty="0">
                <a:latin typeface="Times New Roman"/>
                <a:cs typeface="Times New Roman"/>
              </a:rPr>
              <a:t>polypoid</a:t>
            </a:r>
            <a:endParaRPr sz="2400" dirty="0">
              <a:latin typeface="Times New Roman"/>
              <a:cs typeface="Times New Roman"/>
            </a:endParaRPr>
          </a:p>
          <a:p>
            <a:pPr marL="652780" marR="5080" lvl="1" indent="-247015">
              <a:lnSpc>
                <a:spcPct val="100000"/>
              </a:lnSpc>
              <a:spcBef>
                <a:spcPts val="575"/>
              </a:spcBef>
              <a:buClr>
                <a:srgbClr val="0E6EC5"/>
              </a:buClr>
              <a:buSzPct val="85416"/>
              <a:buFont typeface="Wingdings"/>
              <a:buChar char=""/>
              <a:tabLst>
                <a:tab pos="653415" algn="l"/>
              </a:tabLst>
            </a:pPr>
            <a:r>
              <a:rPr sz="2400" spc="40" dirty="0">
                <a:latin typeface="Times New Roman"/>
                <a:cs typeface="Times New Roman"/>
              </a:rPr>
              <a:t>Range</a:t>
            </a:r>
            <a:r>
              <a:rPr sz="2400" spc="-60" dirty="0">
                <a:latin typeface="Times New Roman"/>
                <a:cs typeface="Times New Roman"/>
              </a:rPr>
              <a:t> </a:t>
            </a:r>
            <a:r>
              <a:rPr sz="2400" spc="100" dirty="0">
                <a:latin typeface="Times New Roman"/>
                <a:cs typeface="Times New Roman"/>
              </a:rPr>
              <a:t>in</a:t>
            </a:r>
            <a:r>
              <a:rPr sz="2400" spc="-90" dirty="0">
                <a:latin typeface="Times New Roman"/>
                <a:cs typeface="Times New Roman"/>
              </a:rPr>
              <a:t> </a:t>
            </a:r>
            <a:r>
              <a:rPr sz="2400" spc="50" dirty="0">
                <a:latin typeface="Times New Roman"/>
                <a:cs typeface="Times New Roman"/>
              </a:rPr>
              <a:t>size</a:t>
            </a:r>
            <a:r>
              <a:rPr sz="2400" spc="-85" dirty="0">
                <a:latin typeface="Times New Roman"/>
                <a:cs typeface="Times New Roman"/>
              </a:rPr>
              <a:t> </a:t>
            </a:r>
            <a:r>
              <a:rPr sz="2400" spc="80" dirty="0">
                <a:latin typeface="Times New Roman"/>
                <a:cs typeface="Times New Roman"/>
              </a:rPr>
              <a:t>from</a:t>
            </a:r>
            <a:r>
              <a:rPr sz="2400" spc="-100" dirty="0">
                <a:latin typeface="Times New Roman"/>
                <a:cs typeface="Times New Roman"/>
              </a:rPr>
              <a:t> </a:t>
            </a:r>
            <a:r>
              <a:rPr sz="2400" spc="85" dirty="0">
                <a:latin typeface="Times New Roman"/>
                <a:cs typeface="Times New Roman"/>
              </a:rPr>
              <a:t>a</a:t>
            </a:r>
            <a:r>
              <a:rPr sz="2400" spc="-75" dirty="0">
                <a:latin typeface="Times New Roman"/>
                <a:cs typeface="Times New Roman"/>
              </a:rPr>
              <a:t> </a:t>
            </a:r>
            <a:r>
              <a:rPr sz="2400" spc="10" dirty="0">
                <a:latin typeface="Times New Roman"/>
                <a:cs typeface="Times New Roman"/>
              </a:rPr>
              <a:t>few</a:t>
            </a:r>
            <a:r>
              <a:rPr sz="2400" spc="-50" dirty="0">
                <a:latin typeface="Times New Roman"/>
                <a:cs typeface="Times New Roman"/>
              </a:rPr>
              <a:t> </a:t>
            </a:r>
            <a:r>
              <a:rPr sz="2400" spc="80" dirty="0">
                <a:latin typeface="Times New Roman"/>
                <a:cs typeface="Times New Roman"/>
              </a:rPr>
              <a:t>millimeters</a:t>
            </a:r>
            <a:r>
              <a:rPr sz="2400" spc="-100" dirty="0">
                <a:latin typeface="Times New Roman"/>
                <a:cs typeface="Times New Roman"/>
              </a:rPr>
              <a:t> </a:t>
            </a:r>
            <a:r>
              <a:rPr sz="2400" spc="120" dirty="0">
                <a:latin typeface="Times New Roman"/>
                <a:cs typeface="Times New Roman"/>
              </a:rPr>
              <a:t>to</a:t>
            </a:r>
            <a:r>
              <a:rPr sz="2400" spc="-100" dirty="0">
                <a:latin typeface="Times New Roman"/>
                <a:cs typeface="Times New Roman"/>
              </a:rPr>
              <a:t> </a:t>
            </a:r>
            <a:r>
              <a:rPr sz="2400" spc="40" dirty="0">
                <a:latin typeface="Times New Roman"/>
                <a:cs typeface="Times New Roman"/>
              </a:rPr>
              <a:t>several  </a:t>
            </a:r>
            <a:r>
              <a:rPr sz="2400" spc="100" dirty="0">
                <a:latin typeface="Times New Roman"/>
                <a:cs typeface="Times New Roman"/>
              </a:rPr>
              <a:t>centimeters</a:t>
            </a:r>
            <a:endParaRPr sz="2400" dirty="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Premalignant </a:t>
            </a:r>
            <a:r>
              <a:rPr dirty="0"/>
              <a:t>Conditions of </a:t>
            </a:r>
            <a:r>
              <a:rPr spc="-5" dirty="0"/>
              <a:t>the</a:t>
            </a:r>
            <a:r>
              <a:rPr spc="-90" dirty="0"/>
              <a:t> </a:t>
            </a:r>
            <a:r>
              <a:rPr dirty="0"/>
              <a:t>Stomach</a:t>
            </a:r>
          </a:p>
        </p:txBody>
      </p:sp>
      <p:sp>
        <p:nvSpPr>
          <p:cNvPr id="3" name="object 3"/>
          <p:cNvSpPr txBox="1"/>
          <p:nvPr/>
        </p:nvSpPr>
        <p:spPr>
          <a:xfrm>
            <a:off x="484710" y="2294255"/>
            <a:ext cx="7545705" cy="2269490"/>
          </a:xfrm>
          <a:prstGeom prst="rect">
            <a:avLst/>
          </a:prstGeom>
        </p:spPr>
        <p:txBody>
          <a:bodyPr vert="horz" wrap="square" lIns="0" tIns="146685" rIns="0" bIns="0" rtlCol="0">
            <a:spAutoFit/>
          </a:bodyPr>
          <a:lstStyle/>
          <a:p>
            <a:pPr marL="12700">
              <a:lnSpc>
                <a:spcPct val="100000"/>
              </a:lnSpc>
              <a:spcBef>
                <a:spcPts val="1155"/>
              </a:spcBef>
            </a:pPr>
            <a:r>
              <a:rPr sz="2400" b="1" u="heavy" spc="-135" dirty="0">
                <a:solidFill>
                  <a:srgbClr val="FF0000"/>
                </a:solidFill>
                <a:uFill>
                  <a:solidFill>
                    <a:srgbClr val="04607A"/>
                  </a:solidFill>
                </a:uFill>
                <a:latin typeface="Trebuchet MS"/>
                <a:cs typeface="Trebuchet MS"/>
              </a:rPr>
              <a:t>Gastric </a:t>
            </a:r>
            <a:r>
              <a:rPr sz="2400" b="1" u="heavy" spc="-150" dirty="0">
                <a:solidFill>
                  <a:srgbClr val="FF0000"/>
                </a:solidFill>
                <a:uFill>
                  <a:solidFill>
                    <a:srgbClr val="04607A"/>
                  </a:solidFill>
                </a:uFill>
                <a:latin typeface="Trebuchet MS"/>
                <a:cs typeface="Trebuchet MS"/>
              </a:rPr>
              <a:t>Carcinoid</a:t>
            </a:r>
            <a:r>
              <a:rPr sz="2400" b="1" u="heavy" spc="-260" dirty="0">
                <a:solidFill>
                  <a:srgbClr val="FF0000"/>
                </a:solidFill>
                <a:uFill>
                  <a:solidFill>
                    <a:srgbClr val="04607A"/>
                  </a:solidFill>
                </a:uFill>
                <a:latin typeface="Trebuchet MS"/>
                <a:cs typeface="Trebuchet MS"/>
              </a:rPr>
              <a:t> </a:t>
            </a:r>
            <a:r>
              <a:rPr sz="2400" b="1" u="heavy" spc="-160" dirty="0">
                <a:solidFill>
                  <a:srgbClr val="FF0000"/>
                </a:solidFill>
                <a:uFill>
                  <a:solidFill>
                    <a:srgbClr val="04607A"/>
                  </a:solidFill>
                </a:uFill>
                <a:latin typeface="Trebuchet MS"/>
                <a:cs typeface="Trebuchet MS"/>
              </a:rPr>
              <a:t>Tumours</a:t>
            </a:r>
            <a:endParaRPr sz="2400" dirty="0">
              <a:solidFill>
                <a:srgbClr val="FF0000"/>
              </a:solidFill>
              <a:latin typeface="Trebuchet MS"/>
              <a:cs typeface="Trebuchet MS"/>
            </a:endParaRPr>
          </a:p>
          <a:p>
            <a:pPr marL="744220" indent="-247015">
              <a:lnSpc>
                <a:spcPct val="100000"/>
              </a:lnSpc>
              <a:spcBef>
                <a:spcPts val="1055"/>
              </a:spcBef>
              <a:buClr>
                <a:srgbClr val="0E6EC5"/>
              </a:buClr>
              <a:buSzPct val="85416"/>
              <a:buFont typeface="Wingdings"/>
              <a:buChar char=""/>
              <a:tabLst>
                <a:tab pos="744855" algn="l"/>
              </a:tabLst>
            </a:pPr>
            <a:r>
              <a:rPr sz="2400" spc="5" dirty="0">
                <a:latin typeface="Times New Roman"/>
                <a:cs typeface="Times New Roman"/>
              </a:rPr>
              <a:t>May</a:t>
            </a:r>
            <a:r>
              <a:rPr sz="2400" spc="-145" dirty="0">
                <a:latin typeface="Times New Roman"/>
                <a:cs typeface="Times New Roman"/>
              </a:rPr>
              <a:t> </a:t>
            </a:r>
            <a:r>
              <a:rPr sz="2400" spc="45" dirty="0">
                <a:latin typeface="Times New Roman"/>
                <a:cs typeface="Times New Roman"/>
              </a:rPr>
              <a:t>grow</a:t>
            </a:r>
            <a:r>
              <a:rPr sz="2400" spc="-90" dirty="0">
                <a:latin typeface="Times New Roman"/>
                <a:cs typeface="Times New Roman"/>
              </a:rPr>
              <a:t> </a:t>
            </a:r>
            <a:r>
              <a:rPr sz="2400" spc="60" dirty="0">
                <a:latin typeface="Times New Roman"/>
                <a:cs typeface="Times New Roman"/>
              </a:rPr>
              <a:t>as</a:t>
            </a:r>
            <a:r>
              <a:rPr sz="2400" spc="-110" dirty="0">
                <a:latin typeface="Times New Roman"/>
                <a:cs typeface="Times New Roman"/>
              </a:rPr>
              <a:t> </a:t>
            </a:r>
            <a:r>
              <a:rPr sz="2400" spc="85" dirty="0">
                <a:latin typeface="Times New Roman"/>
                <a:cs typeface="Times New Roman"/>
              </a:rPr>
              <a:t>a</a:t>
            </a:r>
            <a:r>
              <a:rPr sz="2400" spc="-105" dirty="0">
                <a:latin typeface="Times New Roman"/>
                <a:cs typeface="Times New Roman"/>
              </a:rPr>
              <a:t> </a:t>
            </a:r>
            <a:r>
              <a:rPr sz="2400" spc="70" dirty="0">
                <a:latin typeface="Times New Roman"/>
                <a:cs typeface="Times New Roman"/>
              </a:rPr>
              <a:t>polypoid</a:t>
            </a:r>
            <a:r>
              <a:rPr sz="2400" spc="-15" dirty="0">
                <a:latin typeface="Times New Roman"/>
                <a:cs typeface="Times New Roman"/>
              </a:rPr>
              <a:t> </a:t>
            </a:r>
            <a:r>
              <a:rPr sz="2400" spc="70" dirty="0">
                <a:latin typeface="Times New Roman"/>
                <a:cs typeface="Times New Roman"/>
              </a:rPr>
              <a:t>lesion</a:t>
            </a:r>
            <a:endParaRPr sz="2400" dirty="0">
              <a:latin typeface="Times New Roman"/>
              <a:cs typeface="Times New Roman"/>
            </a:endParaRPr>
          </a:p>
          <a:p>
            <a:pPr marL="744220" indent="-247015">
              <a:lnSpc>
                <a:spcPct val="100000"/>
              </a:lnSpc>
              <a:spcBef>
                <a:spcPts val="580"/>
              </a:spcBef>
              <a:buClr>
                <a:srgbClr val="0E6EC5"/>
              </a:buClr>
              <a:buSzPct val="85416"/>
              <a:buFont typeface="Wingdings"/>
              <a:buChar char=""/>
              <a:tabLst>
                <a:tab pos="744855" algn="l"/>
              </a:tabLst>
            </a:pPr>
            <a:r>
              <a:rPr sz="2400" spc="75" dirty="0">
                <a:latin typeface="Times New Roman"/>
                <a:cs typeface="Times New Roman"/>
              </a:rPr>
              <a:t>Most</a:t>
            </a:r>
            <a:r>
              <a:rPr sz="2400" spc="-125" dirty="0">
                <a:latin typeface="Times New Roman"/>
                <a:cs typeface="Times New Roman"/>
              </a:rPr>
              <a:t> </a:t>
            </a:r>
            <a:r>
              <a:rPr sz="2400" spc="85" dirty="0">
                <a:latin typeface="Times New Roman"/>
                <a:cs typeface="Times New Roman"/>
              </a:rPr>
              <a:t>commonly</a:t>
            </a:r>
            <a:r>
              <a:rPr sz="2400" spc="-65" dirty="0">
                <a:latin typeface="Times New Roman"/>
                <a:cs typeface="Times New Roman"/>
              </a:rPr>
              <a:t> </a:t>
            </a:r>
            <a:r>
              <a:rPr sz="2400" spc="95" dirty="0">
                <a:latin typeface="Times New Roman"/>
                <a:cs typeface="Times New Roman"/>
              </a:rPr>
              <a:t>they</a:t>
            </a:r>
            <a:r>
              <a:rPr sz="2400" spc="-120" dirty="0">
                <a:latin typeface="Times New Roman"/>
                <a:cs typeface="Times New Roman"/>
              </a:rPr>
              <a:t> </a:t>
            </a:r>
            <a:r>
              <a:rPr sz="2400" spc="85" dirty="0">
                <a:latin typeface="Times New Roman"/>
                <a:cs typeface="Times New Roman"/>
              </a:rPr>
              <a:t>are</a:t>
            </a:r>
            <a:r>
              <a:rPr sz="2400" spc="-95" dirty="0">
                <a:latin typeface="Times New Roman"/>
                <a:cs typeface="Times New Roman"/>
              </a:rPr>
              <a:t> </a:t>
            </a:r>
            <a:r>
              <a:rPr sz="2400" spc="114" dirty="0">
                <a:latin typeface="Times New Roman"/>
                <a:cs typeface="Times New Roman"/>
              </a:rPr>
              <a:t>present</a:t>
            </a:r>
            <a:r>
              <a:rPr sz="2400" spc="-55" dirty="0">
                <a:latin typeface="Times New Roman"/>
                <a:cs typeface="Times New Roman"/>
              </a:rPr>
              <a:t> </a:t>
            </a:r>
            <a:r>
              <a:rPr sz="2400" spc="100" dirty="0">
                <a:latin typeface="Times New Roman"/>
                <a:cs typeface="Times New Roman"/>
              </a:rPr>
              <a:t>in</a:t>
            </a:r>
            <a:r>
              <a:rPr sz="2400" spc="-65" dirty="0">
                <a:latin typeface="Times New Roman"/>
                <a:cs typeface="Times New Roman"/>
              </a:rPr>
              <a:t> </a:t>
            </a:r>
            <a:r>
              <a:rPr sz="2400" spc="145" dirty="0">
                <a:latin typeface="Times New Roman"/>
                <a:cs typeface="Times New Roman"/>
              </a:rPr>
              <a:t>the</a:t>
            </a:r>
            <a:r>
              <a:rPr sz="2400" spc="-125" dirty="0">
                <a:latin typeface="Times New Roman"/>
                <a:cs typeface="Times New Roman"/>
              </a:rPr>
              <a:t> </a:t>
            </a:r>
            <a:r>
              <a:rPr sz="2400" spc="90" dirty="0">
                <a:latin typeface="Times New Roman"/>
                <a:cs typeface="Times New Roman"/>
              </a:rPr>
              <a:t>corpus</a:t>
            </a:r>
            <a:endParaRPr sz="2400" dirty="0">
              <a:latin typeface="Times New Roman"/>
              <a:cs typeface="Times New Roman"/>
            </a:endParaRPr>
          </a:p>
          <a:p>
            <a:pPr marL="744220" marR="5080" indent="-247015">
              <a:lnSpc>
                <a:spcPct val="100000"/>
              </a:lnSpc>
              <a:spcBef>
                <a:spcPts val="575"/>
              </a:spcBef>
              <a:buClr>
                <a:srgbClr val="0E6EC5"/>
              </a:buClr>
              <a:buSzPct val="85416"/>
              <a:buFont typeface="Wingdings"/>
              <a:buChar char=""/>
              <a:tabLst>
                <a:tab pos="744855" algn="l"/>
              </a:tabLst>
            </a:pPr>
            <a:r>
              <a:rPr sz="2400" spc="20" dirty="0">
                <a:latin typeface="Times New Roman"/>
                <a:cs typeface="Times New Roman"/>
              </a:rPr>
              <a:t>Sessile,</a:t>
            </a:r>
            <a:r>
              <a:rPr sz="2400" spc="-15" dirty="0">
                <a:latin typeface="Times New Roman"/>
                <a:cs typeface="Times New Roman"/>
              </a:rPr>
              <a:t> </a:t>
            </a:r>
            <a:r>
              <a:rPr sz="2400" spc="95" dirty="0">
                <a:latin typeface="Times New Roman"/>
                <a:cs typeface="Times New Roman"/>
              </a:rPr>
              <a:t>broad-based</a:t>
            </a:r>
            <a:r>
              <a:rPr sz="2400" spc="15" dirty="0">
                <a:latin typeface="Times New Roman"/>
                <a:cs typeface="Times New Roman"/>
              </a:rPr>
              <a:t> </a:t>
            </a:r>
            <a:r>
              <a:rPr sz="2400" spc="85" dirty="0">
                <a:latin typeface="Times New Roman"/>
                <a:cs typeface="Times New Roman"/>
              </a:rPr>
              <a:t>nodules,</a:t>
            </a:r>
            <a:r>
              <a:rPr sz="2400" spc="-35" dirty="0">
                <a:latin typeface="Times New Roman"/>
                <a:cs typeface="Times New Roman"/>
              </a:rPr>
              <a:t> </a:t>
            </a:r>
            <a:r>
              <a:rPr sz="2400" spc="100" dirty="0">
                <a:latin typeface="Times New Roman"/>
                <a:cs typeface="Times New Roman"/>
              </a:rPr>
              <a:t>with</a:t>
            </a:r>
            <a:r>
              <a:rPr sz="2400" spc="-100" dirty="0">
                <a:latin typeface="Times New Roman"/>
                <a:cs typeface="Times New Roman"/>
              </a:rPr>
              <a:t> </a:t>
            </a:r>
            <a:r>
              <a:rPr sz="2400" spc="85" dirty="0">
                <a:latin typeface="Times New Roman"/>
                <a:cs typeface="Times New Roman"/>
              </a:rPr>
              <a:t>a</a:t>
            </a:r>
            <a:r>
              <a:rPr sz="2400" spc="-105" dirty="0">
                <a:latin typeface="Times New Roman"/>
                <a:cs typeface="Times New Roman"/>
              </a:rPr>
              <a:t> </a:t>
            </a:r>
            <a:r>
              <a:rPr sz="2400" spc="130" dirty="0">
                <a:latin typeface="Times New Roman"/>
                <a:cs typeface="Times New Roman"/>
              </a:rPr>
              <a:t>smooth</a:t>
            </a:r>
            <a:r>
              <a:rPr sz="2400" spc="-65" dirty="0">
                <a:latin typeface="Times New Roman"/>
                <a:cs typeface="Times New Roman"/>
              </a:rPr>
              <a:t> </a:t>
            </a:r>
            <a:r>
              <a:rPr sz="2400" spc="60" dirty="0">
                <a:latin typeface="Times New Roman"/>
                <a:cs typeface="Times New Roman"/>
              </a:rPr>
              <a:t>surface  </a:t>
            </a:r>
            <a:r>
              <a:rPr sz="2400" spc="110" dirty="0">
                <a:latin typeface="Times New Roman"/>
                <a:cs typeface="Times New Roman"/>
              </a:rPr>
              <a:t>contour</a:t>
            </a:r>
            <a:endParaRPr sz="2400" dirty="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49782"/>
            <a:ext cx="6816090" cy="788035"/>
          </a:xfrm>
          <a:prstGeom prst="rect">
            <a:avLst/>
          </a:prstGeom>
        </p:spPr>
        <p:txBody>
          <a:bodyPr vert="horz" wrap="square" lIns="0" tIns="13335" rIns="0" bIns="0" rtlCol="0">
            <a:spAutoFit/>
          </a:bodyPr>
          <a:lstStyle/>
          <a:p>
            <a:pPr marL="12700">
              <a:lnSpc>
                <a:spcPct val="100000"/>
              </a:lnSpc>
              <a:spcBef>
                <a:spcPts val="105"/>
              </a:spcBef>
            </a:pPr>
            <a:r>
              <a:rPr sz="5000" b="0" dirty="0">
                <a:latin typeface="Times New Roman"/>
                <a:cs typeface="Times New Roman"/>
              </a:rPr>
              <a:t>Features of Gastric</a:t>
            </a:r>
            <a:r>
              <a:rPr sz="5000" b="0" spc="-85" dirty="0">
                <a:latin typeface="Times New Roman"/>
                <a:cs typeface="Times New Roman"/>
              </a:rPr>
              <a:t> </a:t>
            </a:r>
            <a:r>
              <a:rPr sz="5000" b="0" dirty="0">
                <a:latin typeface="Times New Roman"/>
                <a:cs typeface="Times New Roman"/>
              </a:rPr>
              <a:t>Cancer</a:t>
            </a:r>
            <a:endParaRPr sz="5000">
              <a:latin typeface="Times New Roman"/>
              <a:cs typeface="Times New Roman"/>
            </a:endParaRPr>
          </a:p>
        </p:txBody>
      </p:sp>
      <p:sp>
        <p:nvSpPr>
          <p:cNvPr id="3" name="object 3"/>
          <p:cNvSpPr txBox="1"/>
          <p:nvPr/>
        </p:nvSpPr>
        <p:spPr>
          <a:xfrm>
            <a:off x="535940" y="1877542"/>
            <a:ext cx="4534535" cy="1928495"/>
          </a:xfrm>
          <a:prstGeom prst="rect">
            <a:avLst/>
          </a:prstGeom>
        </p:spPr>
        <p:txBody>
          <a:bodyPr vert="horz" wrap="square" lIns="0" tIns="92075" rIns="0" bIns="0" rtlCol="0">
            <a:spAutoFit/>
          </a:bodyPr>
          <a:lstStyle/>
          <a:p>
            <a:pPr marL="287020" indent="-274320">
              <a:lnSpc>
                <a:spcPct val="100000"/>
              </a:lnSpc>
              <a:spcBef>
                <a:spcPts val="725"/>
              </a:spcBef>
              <a:buClr>
                <a:srgbClr val="333399"/>
              </a:buClr>
              <a:buSzPct val="94230"/>
              <a:buFont typeface="Arial"/>
              <a:buChar char=""/>
              <a:tabLst>
                <a:tab pos="287020" algn="l"/>
              </a:tabLst>
            </a:pPr>
            <a:r>
              <a:rPr sz="2600" dirty="0">
                <a:latin typeface="Times New Roman"/>
                <a:cs typeface="Times New Roman"/>
              </a:rPr>
              <a:t>1) Second </a:t>
            </a:r>
            <a:r>
              <a:rPr sz="2600" spc="-5" dirty="0">
                <a:latin typeface="Times New Roman"/>
                <a:cs typeface="Times New Roman"/>
              </a:rPr>
              <a:t>most common</a:t>
            </a:r>
            <a:r>
              <a:rPr sz="2600" spc="-60" dirty="0">
                <a:latin typeface="Times New Roman"/>
                <a:cs typeface="Times New Roman"/>
              </a:rPr>
              <a:t> </a:t>
            </a:r>
            <a:r>
              <a:rPr sz="2600" spc="-35" dirty="0">
                <a:latin typeface="Times New Roman"/>
                <a:cs typeface="Times New Roman"/>
              </a:rPr>
              <a:t>cancer</a:t>
            </a:r>
            <a:endParaRPr sz="2600">
              <a:latin typeface="Times New Roman"/>
              <a:cs typeface="Times New Roman"/>
            </a:endParaRPr>
          </a:p>
          <a:p>
            <a:pPr marL="287020" indent="-274320">
              <a:lnSpc>
                <a:spcPct val="100000"/>
              </a:lnSpc>
              <a:spcBef>
                <a:spcPts val="625"/>
              </a:spcBef>
              <a:buClr>
                <a:srgbClr val="333399"/>
              </a:buClr>
              <a:buSzPct val="94230"/>
              <a:buFont typeface="Arial"/>
              <a:buChar char=""/>
              <a:tabLst>
                <a:tab pos="287020" algn="l"/>
              </a:tabLst>
            </a:pPr>
            <a:r>
              <a:rPr sz="2600" dirty="0">
                <a:latin typeface="Times New Roman"/>
                <a:cs typeface="Times New Roman"/>
              </a:rPr>
              <a:t>2) </a:t>
            </a:r>
            <a:r>
              <a:rPr sz="2600" spc="-5" dirty="0">
                <a:latin typeface="Times New Roman"/>
                <a:cs typeface="Times New Roman"/>
              </a:rPr>
              <a:t>Dramatic decline</a:t>
            </a:r>
            <a:r>
              <a:rPr sz="2600" spc="-50" dirty="0">
                <a:latin typeface="Times New Roman"/>
                <a:cs typeface="Times New Roman"/>
              </a:rPr>
              <a:t> </a:t>
            </a:r>
            <a:r>
              <a:rPr sz="2600" dirty="0">
                <a:latin typeface="Times New Roman"/>
                <a:cs typeface="Times New Roman"/>
              </a:rPr>
              <a:t>worldwide</a:t>
            </a:r>
            <a:endParaRPr sz="2600">
              <a:latin typeface="Times New Roman"/>
              <a:cs typeface="Times New Roman"/>
            </a:endParaRPr>
          </a:p>
          <a:p>
            <a:pPr marL="287020" indent="-274320">
              <a:lnSpc>
                <a:spcPct val="100000"/>
              </a:lnSpc>
              <a:spcBef>
                <a:spcPts val="625"/>
              </a:spcBef>
              <a:buClr>
                <a:srgbClr val="333399"/>
              </a:buClr>
              <a:buSzPct val="94230"/>
              <a:buFont typeface="Arial"/>
              <a:buChar char=""/>
              <a:tabLst>
                <a:tab pos="287020" algn="l"/>
              </a:tabLst>
            </a:pPr>
            <a:r>
              <a:rPr sz="2600" dirty="0">
                <a:latin typeface="Times New Roman"/>
                <a:cs typeface="Times New Roman"/>
              </a:rPr>
              <a:t>3) </a:t>
            </a:r>
            <a:r>
              <a:rPr sz="2600" spc="-30" dirty="0">
                <a:latin typeface="Times New Roman"/>
                <a:cs typeface="Times New Roman"/>
              </a:rPr>
              <a:t>Wide </a:t>
            </a:r>
            <a:r>
              <a:rPr sz="2600" spc="-5" dirty="0">
                <a:latin typeface="Times New Roman"/>
                <a:cs typeface="Times New Roman"/>
              </a:rPr>
              <a:t>variation </a:t>
            </a:r>
            <a:r>
              <a:rPr sz="2600" dirty="0">
                <a:latin typeface="Times New Roman"/>
                <a:cs typeface="Times New Roman"/>
              </a:rPr>
              <a:t>in</a:t>
            </a:r>
            <a:r>
              <a:rPr sz="2600" spc="-65" dirty="0">
                <a:latin typeface="Times New Roman"/>
                <a:cs typeface="Times New Roman"/>
              </a:rPr>
              <a:t> </a:t>
            </a:r>
            <a:r>
              <a:rPr sz="2600" dirty="0">
                <a:latin typeface="Times New Roman"/>
                <a:cs typeface="Times New Roman"/>
              </a:rPr>
              <a:t>incidence</a:t>
            </a:r>
            <a:endParaRPr sz="2600">
              <a:latin typeface="Times New Roman"/>
              <a:cs typeface="Times New Roman"/>
            </a:endParaRPr>
          </a:p>
          <a:p>
            <a:pPr marL="287020" indent="-274320">
              <a:lnSpc>
                <a:spcPct val="100000"/>
              </a:lnSpc>
              <a:spcBef>
                <a:spcPts val="625"/>
              </a:spcBef>
              <a:buClr>
                <a:srgbClr val="333399"/>
              </a:buClr>
              <a:buSzPct val="94230"/>
              <a:buFont typeface="Arial"/>
              <a:buChar char=""/>
              <a:tabLst>
                <a:tab pos="287020" algn="l"/>
              </a:tabLst>
            </a:pPr>
            <a:r>
              <a:rPr sz="2600" dirty="0">
                <a:latin typeface="Times New Roman"/>
                <a:cs typeface="Times New Roman"/>
              </a:rPr>
              <a:t>4) Altered </a:t>
            </a:r>
            <a:r>
              <a:rPr sz="2600" spc="-5" dirty="0">
                <a:latin typeface="Times New Roman"/>
                <a:cs typeface="Times New Roman"/>
              </a:rPr>
              <a:t>risk </a:t>
            </a:r>
            <a:r>
              <a:rPr sz="2600" dirty="0">
                <a:latin typeface="Times New Roman"/>
                <a:cs typeface="Times New Roman"/>
              </a:rPr>
              <a:t>among</a:t>
            </a:r>
            <a:r>
              <a:rPr sz="2600" spc="-220" dirty="0">
                <a:latin typeface="Times New Roman"/>
                <a:cs typeface="Times New Roman"/>
              </a:rPr>
              <a:t> </a:t>
            </a:r>
            <a:r>
              <a:rPr sz="2600" spc="-5" dirty="0">
                <a:latin typeface="Times New Roman"/>
                <a:cs typeface="Times New Roman"/>
              </a:rPr>
              <a:t>migrants</a:t>
            </a:r>
            <a:endParaRPr sz="260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0308" y="228600"/>
            <a:ext cx="7055380" cy="1400530"/>
          </a:xfrm>
          <a:prstGeom prst="rect">
            <a:avLst/>
          </a:prstGeom>
        </p:spPr>
        <p:txBody>
          <a:bodyPr vert="horz" wrap="square" lIns="0" tIns="12700" rIns="0" bIns="0" rtlCol="0">
            <a:spAutoFit/>
          </a:bodyPr>
          <a:lstStyle/>
          <a:p>
            <a:pPr marL="12700">
              <a:lnSpc>
                <a:spcPct val="100000"/>
              </a:lnSpc>
              <a:spcBef>
                <a:spcPts val="100"/>
              </a:spcBef>
            </a:pPr>
            <a:r>
              <a:rPr spc="-5" dirty="0"/>
              <a:t>Premalignant </a:t>
            </a:r>
            <a:r>
              <a:rPr dirty="0"/>
              <a:t>Conditions of </a:t>
            </a:r>
            <a:r>
              <a:rPr spc="-5" dirty="0"/>
              <a:t>the</a:t>
            </a:r>
            <a:r>
              <a:rPr spc="-90" dirty="0"/>
              <a:t> </a:t>
            </a:r>
            <a:r>
              <a:rPr dirty="0"/>
              <a:t>Stomach</a:t>
            </a:r>
          </a:p>
        </p:txBody>
      </p:sp>
      <p:sp>
        <p:nvSpPr>
          <p:cNvPr id="3" name="object 3"/>
          <p:cNvSpPr txBox="1"/>
          <p:nvPr/>
        </p:nvSpPr>
        <p:spPr>
          <a:xfrm>
            <a:off x="381000" y="1489112"/>
            <a:ext cx="7968615" cy="4916170"/>
          </a:xfrm>
          <a:prstGeom prst="rect">
            <a:avLst/>
          </a:prstGeom>
        </p:spPr>
        <p:txBody>
          <a:bodyPr vert="horz" wrap="square" lIns="0" tIns="134620" rIns="0" bIns="0" rtlCol="0">
            <a:spAutoFit/>
          </a:bodyPr>
          <a:lstStyle/>
          <a:p>
            <a:pPr marL="12700">
              <a:lnSpc>
                <a:spcPct val="100000"/>
              </a:lnSpc>
              <a:spcBef>
                <a:spcPts val="1060"/>
              </a:spcBef>
            </a:pPr>
            <a:r>
              <a:rPr sz="2400" b="1" u="heavy" spc="-145" dirty="0">
                <a:solidFill>
                  <a:srgbClr val="FF0000"/>
                </a:solidFill>
                <a:uFill>
                  <a:solidFill>
                    <a:srgbClr val="04607A"/>
                  </a:solidFill>
                </a:uFill>
                <a:latin typeface="Trebuchet MS"/>
                <a:cs typeface="Trebuchet MS"/>
              </a:rPr>
              <a:t>Atrophic</a:t>
            </a:r>
            <a:r>
              <a:rPr sz="2400" b="1" u="heavy" spc="-210" dirty="0">
                <a:solidFill>
                  <a:srgbClr val="FF0000"/>
                </a:solidFill>
                <a:uFill>
                  <a:solidFill>
                    <a:srgbClr val="04607A"/>
                  </a:solidFill>
                </a:uFill>
                <a:latin typeface="Trebuchet MS"/>
                <a:cs typeface="Trebuchet MS"/>
              </a:rPr>
              <a:t> </a:t>
            </a:r>
            <a:r>
              <a:rPr sz="2400" b="1" u="heavy" spc="-120" dirty="0">
                <a:solidFill>
                  <a:srgbClr val="FF0000"/>
                </a:solidFill>
                <a:uFill>
                  <a:solidFill>
                    <a:srgbClr val="04607A"/>
                  </a:solidFill>
                </a:uFill>
                <a:latin typeface="Trebuchet MS"/>
                <a:cs typeface="Trebuchet MS"/>
              </a:rPr>
              <a:t>Gastritis</a:t>
            </a:r>
            <a:endParaRPr sz="2400" dirty="0">
              <a:solidFill>
                <a:srgbClr val="FF0000"/>
              </a:solidFill>
              <a:latin typeface="Trebuchet MS"/>
              <a:cs typeface="Trebuchet MS"/>
            </a:endParaRPr>
          </a:p>
          <a:p>
            <a:pPr marL="378460" indent="-274320">
              <a:lnSpc>
                <a:spcPct val="100000"/>
              </a:lnSpc>
              <a:spcBef>
                <a:spcPts val="1050"/>
              </a:spcBef>
              <a:buClr>
                <a:srgbClr val="0AD0D9"/>
              </a:buClr>
              <a:buSzPct val="94230"/>
              <a:buFont typeface="Wingdings"/>
              <a:buChar char=""/>
              <a:tabLst>
                <a:tab pos="378460" algn="l"/>
              </a:tabLst>
            </a:pPr>
            <a:r>
              <a:rPr sz="2600" spc="100" dirty="0">
                <a:latin typeface="Times New Roman"/>
                <a:cs typeface="Times New Roman"/>
              </a:rPr>
              <a:t>The</a:t>
            </a:r>
            <a:r>
              <a:rPr sz="2600" spc="-75" dirty="0">
                <a:latin typeface="Times New Roman"/>
                <a:cs typeface="Times New Roman"/>
              </a:rPr>
              <a:t> </a:t>
            </a:r>
            <a:r>
              <a:rPr sz="2600" spc="140" dirty="0">
                <a:latin typeface="Times New Roman"/>
                <a:cs typeface="Times New Roman"/>
              </a:rPr>
              <a:t>most</a:t>
            </a:r>
            <a:r>
              <a:rPr sz="2600" spc="-145" dirty="0">
                <a:latin typeface="Times New Roman"/>
                <a:cs typeface="Times New Roman"/>
              </a:rPr>
              <a:t> </a:t>
            </a:r>
            <a:r>
              <a:rPr sz="2600" spc="145" dirty="0">
                <a:latin typeface="Times New Roman"/>
                <a:cs typeface="Times New Roman"/>
              </a:rPr>
              <a:t>common</a:t>
            </a:r>
            <a:r>
              <a:rPr sz="2600" spc="-110" dirty="0">
                <a:latin typeface="Times New Roman"/>
                <a:cs typeface="Times New Roman"/>
              </a:rPr>
              <a:t> </a:t>
            </a:r>
            <a:r>
              <a:rPr sz="2600" spc="105" dirty="0">
                <a:latin typeface="Times New Roman"/>
                <a:cs typeface="Times New Roman"/>
              </a:rPr>
              <a:t>precursor</a:t>
            </a:r>
            <a:r>
              <a:rPr sz="2600" spc="-125" dirty="0">
                <a:latin typeface="Times New Roman"/>
                <a:cs typeface="Times New Roman"/>
              </a:rPr>
              <a:t> </a:t>
            </a:r>
            <a:r>
              <a:rPr sz="2600" spc="50" dirty="0">
                <a:latin typeface="Times New Roman"/>
                <a:cs typeface="Times New Roman"/>
              </a:rPr>
              <a:t>for</a:t>
            </a:r>
            <a:r>
              <a:rPr sz="2600" spc="-155" dirty="0">
                <a:latin typeface="Times New Roman"/>
                <a:cs typeface="Times New Roman"/>
              </a:rPr>
              <a:t> </a:t>
            </a:r>
            <a:r>
              <a:rPr sz="2600" spc="75" dirty="0">
                <a:latin typeface="Times New Roman"/>
                <a:cs typeface="Times New Roman"/>
              </a:rPr>
              <a:t>gastric</a:t>
            </a:r>
            <a:r>
              <a:rPr sz="2600" spc="-140" dirty="0">
                <a:latin typeface="Times New Roman"/>
                <a:cs typeface="Times New Roman"/>
              </a:rPr>
              <a:t> </a:t>
            </a:r>
            <a:r>
              <a:rPr sz="2600" spc="90" dirty="0">
                <a:latin typeface="Times New Roman"/>
                <a:cs typeface="Times New Roman"/>
              </a:rPr>
              <a:t>cancer</a:t>
            </a:r>
            <a:endParaRPr sz="2600" dirty="0">
              <a:latin typeface="Times New Roman"/>
              <a:cs typeface="Times New Roman"/>
            </a:endParaRPr>
          </a:p>
          <a:p>
            <a:pPr marL="378460" indent="-274320">
              <a:lnSpc>
                <a:spcPct val="100000"/>
              </a:lnSpc>
              <a:spcBef>
                <a:spcPts val="625"/>
              </a:spcBef>
              <a:buClr>
                <a:srgbClr val="0AD0D9"/>
              </a:buClr>
              <a:buSzPct val="94230"/>
              <a:buFont typeface="Wingdings"/>
              <a:buChar char=""/>
              <a:tabLst>
                <a:tab pos="378460" algn="l"/>
              </a:tabLst>
            </a:pPr>
            <a:r>
              <a:rPr sz="2600" spc="65" dirty="0">
                <a:latin typeface="Times New Roman"/>
                <a:cs typeface="Times New Roman"/>
              </a:rPr>
              <a:t>Prevalence</a:t>
            </a:r>
            <a:r>
              <a:rPr sz="2600" spc="-90" dirty="0">
                <a:latin typeface="Times New Roman"/>
                <a:cs typeface="Times New Roman"/>
              </a:rPr>
              <a:t> </a:t>
            </a:r>
            <a:r>
              <a:rPr sz="2600" spc="25" dirty="0">
                <a:latin typeface="Times New Roman"/>
                <a:cs typeface="Times New Roman"/>
              </a:rPr>
              <a:t>is</a:t>
            </a:r>
            <a:r>
              <a:rPr sz="2600" spc="-50" dirty="0">
                <a:latin typeface="Times New Roman"/>
                <a:cs typeface="Times New Roman"/>
              </a:rPr>
              <a:t> </a:t>
            </a:r>
            <a:r>
              <a:rPr sz="2600" spc="105" dirty="0">
                <a:latin typeface="Times New Roman"/>
                <a:cs typeface="Times New Roman"/>
              </a:rPr>
              <a:t>higher</a:t>
            </a:r>
            <a:r>
              <a:rPr sz="2600" spc="-80" dirty="0">
                <a:latin typeface="Times New Roman"/>
                <a:cs typeface="Times New Roman"/>
              </a:rPr>
              <a:t> </a:t>
            </a:r>
            <a:r>
              <a:rPr sz="2600" spc="110" dirty="0">
                <a:latin typeface="Times New Roman"/>
                <a:cs typeface="Times New Roman"/>
              </a:rPr>
              <a:t>in</a:t>
            </a:r>
            <a:r>
              <a:rPr sz="2600" spc="-105" dirty="0">
                <a:latin typeface="Times New Roman"/>
                <a:cs typeface="Times New Roman"/>
              </a:rPr>
              <a:t> </a:t>
            </a:r>
            <a:r>
              <a:rPr sz="2600" spc="100" dirty="0">
                <a:latin typeface="Times New Roman"/>
                <a:cs typeface="Times New Roman"/>
              </a:rPr>
              <a:t>older</a:t>
            </a:r>
            <a:r>
              <a:rPr sz="2600" spc="-165" dirty="0">
                <a:latin typeface="Times New Roman"/>
                <a:cs typeface="Times New Roman"/>
              </a:rPr>
              <a:t> </a:t>
            </a:r>
            <a:r>
              <a:rPr sz="2600" spc="45" dirty="0">
                <a:latin typeface="Times New Roman"/>
                <a:cs typeface="Times New Roman"/>
              </a:rPr>
              <a:t>age</a:t>
            </a:r>
            <a:r>
              <a:rPr sz="2600" spc="-125" dirty="0">
                <a:latin typeface="Times New Roman"/>
                <a:cs typeface="Times New Roman"/>
              </a:rPr>
              <a:t> </a:t>
            </a:r>
            <a:r>
              <a:rPr sz="2600" spc="100" dirty="0">
                <a:latin typeface="Times New Roman"/>
                <a:cs typeface="Times New Roman"/>
              </a:rPr>
              <a:t>groups</a:t>
            </a:r>
            <a:endParaRPr sz="2600" dirty="0">
              <a:latin typeface="Times New Roman"/>
              <a:cs typeface="Times New Roman"/>
            </a:endParaRPr>
          </a:p>
          <a:p>
            <a:pPr marL="378460" marR="318770" indent="-274320">
              <a:lnSpc>
                <a:spcPct val="100000"/>
              </a:lnSpc>
              <a:spcBef>
                <a:spcPts val="625"/>
              </a:spcBef>
              <a:buClr>
                <a:srgbClr val="0AD0D9"/>
              </a:buClr>
              <a:buSzPct val="94230"/>
              <a:buFont typeface="Wingdings"/>
              <a:buChar char=""/>
              <a:tabLst>
                <a:tab pos="378460" algn="l"/>
              </a:tabLst>
            </a:pPr>
            <a:r>
              <a:rPr sz="2600" i="1" spc="-65" dirty="0">
                <a:latin typeface="Georgia"/>
                <a:cs typeface="Georgia"/>
              </a:rPr>
              <a:t>H.</a:t>
            </a:r>
            <a:r>
              <a:rPr sz="2600" i="1" spc="-35" dirty="0">
                <a:latin typeface="Georgia"/>
                <a:cs typeface="Georgia"/>
              </a:rPr>
              <a:t> </a:t>
            </a:r>
            <a:r>
              <a:rPr sz="2600" i="1" spc="-130" dirty="0">
                <a:latin typeface="Georgia"/>
                <a:cs typeface="Georgia"/>
              </a:rPr>
              <a:t>pylori</a:t>
            </a:r>
            <a:r>
              <a:rPr sz="2600" i="1" spc="25" dirty="0">
                <a:latin typeface="Georgia"/>
                <a:cs typeface="Georgia"/>
              </a:rPr>
              <a:t> </a:t>
            </a:r>
            <a:r>
              <a:rPr sz="2600" spc="25" dirty="0">
                <a:latin typeface="Times New Roman"/>
                <a:cs typeface="Times New Roman"/>
              </a:rPr>
              <a:t>is</a:t>
            </a:r>
            <a:r>
              <a:rPr sz="2600" spc="-45" dirty="0">
                <a:latin typeface="Times New Roman"/>
                <a:cs typeface="Times New Roman"/>
              </a:rPr>
              <a:t> </a:t>
            </a:r>
            <a:r>
              <a:rPr sz="2600" spc="35" dirty="0">
                <a:latin typeface="Times New Roman"/>
                <a:cs typeface="Times New Roman"/>
              </a:rPr>
              <a:t>involved</a:t>
            </a:r>
            <a:r>
              <a:rPr sz="2600" spc="-40" dirty="0">
                <a:latin typeface="Times New Roman"/>
                <a:cs typeface="Times New Roman"/>
              </a:rPr>
              <a:t> </a:t>
            </a:r>
            <a:r>
              <a:rPr sz="2600" spc="110" dirty="0">
                <a:latin typeface="Times New Roman"/>
                <a:cs typeface="Times New Roman"/>
              </a:rPr>
              <a:t>in</a:t>
            </a:r>
            <a:r>
              <a:rPr sz="2600" spc="-55" dirty="0">
                <a:latin typeface="Times New Roman"/>
                <a:cs typeface="Times New Roman"/>
              </a:rPr>
              <a:t> </a:t>
            </a:r>
            <a:r>
              <a:rPr sz="2600" spc="160" dirty="0">
                <a:latin typeface="Times New Roman"/>
                <a:cs typeface="Times New Roman"/>
              </a:rPr>
              <a:t>the</a:t>
            </a:r>
            <a:r>
              <a:rPr sz="2600" spc="-105" dirty="0">
                <a:latin typeface="Times New Roman"/>
                <a:cs typeface="Times New Roman"/>
              </a:rPr>
              <a:t> </a:t>
            </a:r>
            <a:r>
              <a:rPr sz="2600" spc="100" dirty="0">
                <a:latin typeface="Times New Roman"/>
                <a:cs typeface="Times New Roman"/>
              </a:rPr>
              <a:t>pathogenesis</a:t>
            </a:r>
            <a:r>
              <a:rPr sz="2600" spc="-135" dirty="0">
                <a:latin typeface="Times New Roman"/>
                <a:cs typeface="Times New Roman"/>
              </a:rPr>
              <a:t> </a:t>
            </a:r>
            <a:r>
              <a:rPr sz="2600" spc="20" dirty="0">
                <a:latin typeface="Times New Roman"/>
                <a:cs typeface="Times New Roman"/>
              </a:rPr>
              <a:t>of</a:t>
            </a:r>
            <a:r>
              <a:rPr sz="2600" spc="-25" dirty="0">
                <a:latin typeface="Times New Roman"/>
                <a:cs typeface="Times New Roman"/>
              </a:rPr>
              <a:t> </a:t>
            </a:r>
            <a:r>
              <a:rPr sz="2600" spc="110" dirty="0">
                <a:latin typeface="Times New Roman"/>
                <a:cs typeface="Times New Roman"/>
              </a:rPr>
              <a:t>atrophic  </a:t>
            </a:r>
            <a:r>
              <a:rPr sz="2600" spc="70" dirty="0">
                <a:latin typeface="Times New Roman"/>
                <a:cs typeface="Times New Roman"/>
              </a:rPr>
              <a:t>gastritis.</a:t>
            </a:r>
            <a:endParaRPr sz="2600" dirty="0">
              <a:latin typeface="Times New Roman"/>
              <a:cs typeface="Times New Roman"/>
            </a:endParaRPr>
          </a:p>
          <a:p>
            <a:pPr marL="378460" indent="-274320">
              <a:lnSpc>
                <a:spcPct val="100000"/>
              </a:lnSpc>
              <a:spcBef>
                <a:spcPts val="625"/>
              </a:spcBef>
              <a:buClr>
                <a:srgbClr val="0AD0D9"/>
              </a:buClr>
              <a:buSzPct val="94230"/>
              <a:buFont typeface="Wingdings"/>
              <a:buChar char=""/>
              <a:tabLst>
                <a:tab pos="378460" algn="l"/>
              </a:tabLst>
            </a:pPr>
            <a:r>
              <a:rPr sz="2600" spc="95" dirty="0">
                <a:latin typeface="Times New Roman"/>
                <a:cs typeface="Times New Roman"/>
              </a:rPr>
              <a:t>Three</a:t>
            </a:r>
            <a:r>
              <a:rPr sz="2600" spc="-135" dirty="0">
                <a:latin typeface="Times New Roman"/>
                <a:cs typeface="Times New Roman"/>
              </a:rPr>
              <a:t> </a:t>
            </a:r>
            <a:r>
              <a:rPr sz="2600" spc="105" dirty="0">
                <a:latin typeface="Times New Roman"/>
                <a:cs typeface="Times New Roman"/>
              </a:rPr>
              <a:t>distinct</a:t>
            </a:r>
            <a:r>
              <a:rPr sz="2600" spc="-114" dirty="0">
                <a:latin typeface="Times New Roman"/>
                <a:cs typeface="Times New Roman"/>
              </a:rPr>
              <a:t> </a:t>
            </a:r>
            <a:r>
              <a:rPr sz="2600" spc="130" dirty="0">
                <a:latin typeface="Times New Roman"/>
                <a:cs typeface="Times New Roman"/>
              </a:rPr>
              <a:t>patterns</a:t>
            </a:r>
            <a:r>
              <a:rPr sz="2600" spc="-95" dirty="0">
                <a:latin typeface="Times New Roman"/>
                <a:cs typeface="Times New Roman"/>
              </a:rPr>
              <a:t> </a:t>
            </a:r>
            <a:r>
              <a:rPr sz="2600" spc="55" dirty="0">
                <a:latin typeface="Times New Roman"/>
                <a:cs typeface="Times New Roman"/>
              </a:rPr>
              <a:t>have</a:t>
            </a:r>
            <a:r>
              <a:rPr sz="2600" spc="-75" dirty="0">
                <a:latin typeface="Times New Roman"/>
                <a:cs typeface="Times New Roman"/>
              </a:rPr>
              <a:t> </a:t>
            </a:r>
            <a:r>
              <a:rPr sz="2600" spc="135" dirty="0">
                <a:latin typeface="Times New Roman"/>
                <a:cs typeface="Times New Roman"/>
              </a:rPr>
              <a:t>been</a:t>
            </a:r>
            <a:r>
              <a:rPr sz="2600" spc="-95" dirty="0">
                <a:latin typeface="Times New Roman"/>
                <a:cs typeface="Times New Roman"/>
              </a:rPr>
              <a:t> </a:t>
            </a:r>
            <a:r>
              <a:rPr sz="2600" spc="95" dirty="0">
                <a:latin typeface="Times New Roman"/>
                <a:cs typeface="Times New Roman"/>
              </a:rPr>
              <a:t>descriped</a:t>
            </a:r>
            <a:endParaRPr sz="2600" dirty="0">
              <a:latin typeface="Times New Roman"/>
              <a:cs typeface="Times New Roman"/>
            </a:endParaRPr>
          </a:p>
          <a:p>
            <a:pPr marL="744220" marR="576580" lvl="1" indent="-247015">
              <a:lnSpc>
                <a:spcPct val="100000"/>
              </a:lnSpc>
              <a:spcBef>
                <a:spcPts val="585"/>
              </a:spcBef>
              <a:buClr>
                <a:srgbClr val="0E6EC5"/>
              </a:buClr>
              <a:buSzPct val="85416"/>
              <a:buFont typeface="Arial"/>
              <a:buChar char="•"/>
              <a:tabLst>
                <a:tab pos="744220" algn="l"/>
                <a:tab pos="744855" algn="l"/>
              </a:tabLst>
            </a:pPr>
            <a:r>
              <a:rPr sz="2400" spc="114" dirty="0">
                <a:latin typeface="Times New Roman"/>
                <a:cs typeface="Times New Roman"/>
              </a:rPr>
              <a:t>Autoimmune</a:t>
            </a:r>
            <a:r>
              <a:rPr sz="2400" spc="-105" dirty="0">
                <a:latin typeface="Times New Roman"/>
                <a:cs typeface="Times New Roman"/>
              </a:rPr>
              <a:t> </a:t>
            </a:r>
            <a:r>
              <a:rPr sz="2400" spc="25" dirty="0">
                <a:latin typeface="Times New Roman"/>
                <a:cs typeface="Times New Roman"/>
              </a:rPr>
              <a:t>(involves</a:t>
            </a:r>
            <a:r>
              <a:rPr sz="2400" spc="-60" dirty="0">
                <a:latin typeface="Times New Roman"/>
                <a:cs typeface="Times New Roman"/>
              </a:rPr>
              <a:t> </a:t>
            </a:r>
            <a:r>
              <a:rPr sz="2400" spc="145" dirty="0">
                <a:latin typeface="Times New Roman"/>
                <a:cs typeface="Times New Roman"/>
              </a:rPr>
              <a:t>the</a:t>
            </a:r>
            <a:r>
              <a:rPr sz="2400" spc="-114" dirty="0">
                <a:latin typeface="Times New Roman"/>
                <a:cs typeface="Times New Roman"/>
              </a:rPr>
              <a:t> </a:t>
            </a:r>
            <a:r>
              <a:rPr sz="2400" spc="75" dirty="0">
                <a:latin typeface="Times New Roman"/>
                <a:cs typeface="Times New Roman"/>
              </a:rPr>
              <a:t>acid-secreting</a:t>
            </a:r>
            <a:r>
              <a:rPr sz="2400" spc="-25" dirty="0">
                <a:latin typeface="Times New Roman"/>
                <a:cs typeface="Times New Roman"/>
              </a:rPr>
              <a:t> </a:t>
            </a:r>
            <a:r>
              <a:rPr sz="2400" spc="60" dirty="0">
                <a:latin typeface="Times New Roman"/>
                <a:cs typeface="Times New Roman"/>
              </a:rPr>
              <a:t>proximal  </a:t>
            </a:r>
            <a:r>
              <a:rPr sz="2400" spc="100" dirty="0">
                <a:latin typeface="Times New Roman"/>
                <a:cs typeface="Times New Roman"/>
              </a:rPr>
              <a:t>stomach),</a:t>
            </a:r>
            <a:endParaRPr sz="2400" dirty="0">
              <a:latin typeface="Times New Roman"/>
              <a:cs typeface="Times New Roman"/>
            </a:endParaRPr>
          </a:p>
          <a:p>
            <a:pPr marL="744220" lvl="1" indent="-247015">
              <a:lnSpc>
                <a:spcPct val="100000"/>
              </a:lnSpc>
              <a:spcBef>
                <a:spcPts val="575"/>
              </a:spcBef>
              <a:buClr>
                <a:srgbClr val="0E6EC5"/>
              </a:buClr>
              <a:buSzPct val="85416"/>
              <a:buFont typeface="Arial"/>
              <a:buChar char="•"/>
              <a:tabLst>
                <a:tab pos="744220" algn="l"/>
                <a:tab pos="744855" algn="l"/>
              </a:tabLst>
            </a:pPr>
            <a:r>
              <a:rPr sz="2400" spc="75" dirty="0">
                <a:latin typeface="Times New Roman"/>
                <a:cs typeface="Times New Roman"/>
              </a:rPr>
              <a:t>Hypersecretory </a:t>
            </a:r>
            <a:r>
              <a:rPr sz="2400" spc="40" dirty="0">
                <a:latin typeface="Times New Roman"/>
                <a:cs typeface="Times New Roman"/>
              </a:rPr>
              <a:t>(involving </a:t>
            </a:r>
            <a:r>
              <a:rPr sz="2400" spc="145" dirty="0">
                <a:latin typeface="Times New Roman"/>
                <a:cs typeface="Times New Roman"/>
              </a:rPr>
              <a:t>the</a:t>
            </a:r>
            <a:r>
              <a:rPr sz="2400" spc="-440" dirty="0">
                <a:latin typeface="Times New Roman"/>
                <a:cs typeface="Times New Roman"/>
              </a:rPr>
              <a:t> </a:t>
            </a:r>
            <a:r>
              <a:rPr sz="2400" spc="75" dirty="0">
                <a:latin typeface="Times New Roman"/>
                <a:cs typeface="Times New Roman"/>
              </a:rPr>
              <a:t>distal </a:t>
            </a:r>
            <a:r>
              <a:rPr sz="2400" spc="110" dirty="0">
                <a:latin typeface="Times New Roman"/>
                <a:cs typeface="Times New Roman"/>
              </a:rPr>
              <a:t>stomach)</a:t>
            </a:r>
            <a:endParaRPr sz="2400" dirty="0">
              <a:latin typeface="Times New Roman"/>
              <a:cs typeface="Times New Roman"/>
            </a:endParaRPr>
          </a:p>
          <a:p>
            <a:pPr marL="744220" marR="5080" lvl="1" indent="-247015">
              <a:lnSpc>
                <a:spcPct val="100000"/>
              </a:lnSpc>
              <a:spcBef>
                <a:spcPts val="580"/>
              </a:spcBef>
              <a:buClr>
                <a:srgbClr val="0E6EC5"/>
              </a:buClr>
              <a:buSzPct val="85416"/>
              <a:buFont typeface="Arial"/>
              <a:buChar char="•"/>
              <a:tabLst>
                <a:tab pos="744220" algn="l"/>
                <a:tab pos="744855" algn="l"/>
              </a:tabLst>
            </a:pPr>
            <a:r>
              <a:rPr sz="2400" spc="85" dirty="0">
                <a:latin typeface="Times New Roman"/>
                <a:cs typeface="Times New Roman"/>
              </a:rPr>
              <a:t>Environmental</a:t>
            </a:r>
            <a:r>
              <a:rPr sz="2400" dirty="0">
                <a:latin typeface="Times New Roman"/>
                <a:cs typeface="Times New Roman"/>
              </a:rPr>
              <a:t> </a:t>
            </a:r>
            <a:r>
              <a:rPr sz="2400" spc="40" dirty="0">
                <a:latin typeface="Times New Roman"/>
                <a:cs typeface="Times New Roman"/>
              </a:rPr>
              <a:t>(involving</a:t>
            </a:r>
            <a:r>
              <a:rPr sz="2400" spc="5" dirty="0">
                <a:latin typeface="Times New Roman"/>
                <a:cs typeface="Times New Roman"/>
              </a:rPr>
              <a:t> </a:t>
            </a:r>
            <a:r>
              <a:rPr sz="2400" spc="95" dirty="0">
                <a:latin typeface="Times New Roman"/>
                <a:cs typeface="Times New Roman"/>
              </a:rPr>
              <a:t>multiple</a:t>
            </a:r>
            <a:r>
              <a:rPr sz="2400" spc="-100" dirty="0">
                <a:latin typeface="Times New Roman"/>
                <a:cs typeface="Times New Roman"/>
              </a:rPr>
              <a:t> </a:t>
            </a:r>
            <a:r>
              <a:rPr sz="2400" spc="135" dirty="0">
                <a:latin typeface="Times New Roman"/>
                <a:cs typeface="Times New Roman"/>
              </a:rPr>
              <a:t>random</a:t>
            </a:r>
            <a:r>
              <a:rPr sz="2400" spc="-90" dirty="0">
                <a:latin typeface="Times New Roman"/>
                <a:cs typeface="Times New Roman"/>
              </a:rPr>
              <a:t> </a:t>
            </a:r>
            <a:r>
              <a:rPr sz="2400" spc="75" dirty="0">
                <a:latin typeface="Times New Roman"/>
                <a:cs typeface="Times New Roman"/>
              </a:rPr>
              <a:t>areas</a:t>
            </a:r>
            <a:r>
              <a:rPr sz="2400" spc="-105" dirty="0">
                <a:latin typeface="Times New Roman"/>
                <a:cs typeface="Times New Roman"/>
              </a:rPr>
              <a:t> </a:t>
            </a:r>
            <a:r>
              <a:rPr sz="2400" spc="130" dirty="0">
                <a:latin typeface="Times New Roman"/>
                <a:cs typeface="Times New Roman"/>
              </a:rPr>
              <a:t>at</a:t>
            </a:r>
            <a:r>
              <a:rPr sz="2400" spc="-75" dirty="0">
                <a:latin typeface="Times New Roman"/>
                <a:cs typeface="Times New Roman"/>
              </a:rPr>
              <a:t> </a:t>
            </a:r>
            <a:r>
              <a:rPr sz="2400" spc="145" dirty="0">
                <a:latin typeface="Times New Roman"/>
                <a:cs typeface="Times New Roman"/>
              </a:rPr>
              <a:t>the  </a:t>
            </a:r>
            <a:r>
              <a:rPr sz="2400" spc="100" dirty="0">
                <a:latin typeface="Times New Roman"/>
                <a:cs typeface="Times New Roman"/>
              </a:rPr>
              <a:t>junction</a:t>
            </a:r>
            <a:r>
              <a:rPr sz="2400" spc="-100" dirty="0">
                <a:latin typeface="Times New Roman"/>
                <a:cs typeface="Times New Roman"/>
              </a:rPr>
              <a:t> </a:t>
            </a:r>
            <a:r>
              <a:rPr sz="2400" spc="20" dirty="0">
                <a:latin typeface="Times New Roman"/>
                <a:cs typeface="Times New Roman"/>
              </a:rPr>
              <a:t>of</a:t>
            </a:r>
            <a:r>
              <a:rPr sz="2400" spc="30" dirty="0">
                <a:latin typeface="Times New Roman"/>
                <a:cs typeface="Times New Roman"/>
              </a:rPr>
              <a:t> </a:t>
            </a:r>
            <a:r>
              <a:rPr sz="2400" spc="145" dirty="0">
                <a:latin typeface="Times New Roman"/>
                <a:cs typeface="Times New Roman"/>
              </a:rPr>
              <a:t>the</a:t>
            </a:r>
            <a:r>
              <a:rPr sz="2400" spc="-110" dirty="0">
                <a:latin typeface="Times New Roman"/>
                <a:cs typeface="Times New Roman"/>
              </a:rPr>
              <a:t> </a:t>
            </a:r>
            <a:r>
              <a:rPr sz="2400" spc="45" dirty="0">
                <a:latin typeface="Times New Roman"/>
                <a:cs typeface="Times New Roman"/>
              </a:rPr>
              <a:t>oxyntic</a:t>
            </a:r>
            <a:r>
              <a:rPr sz="2400" spc="-120" dirty="0">
                <a:latin typeface="Times New Roman"/>
                <a:cs typeface="Times New Roman"/>
              </a:rPr>
              <a:t> </a:t>
            </a:r>
            <a:r>
              <a:rPr sz="2400" spc="145" dirty="0">
                <a:latin typeface="Times New Roman"/>
                <a:cs typeface="Times New Roman"/>
              </a:rPr>
              <a:t>and</a:t>
            </a:r>
            <a:r>
              <a:rPr sz="2400" spc="-50" dirty="0">
                <a:latin typeface="Times New Roman"/>
                <a:cs typeface="Times New Roman"/>
              </a:rPr>
              <a:t> </a:t>
            </a:r>
            <a:r>
              <a:rPr sz="2400" spc="105" dirty="0">
                <a:latin typeface="Times New Roman"/>
                <a:cs typeface="Times New Roman"/>
              </a:rPr>
              <a:t>antral</a:t>
            </a:r>
            <a:r>
              <a:rPr sz="2400" spc="-5" dirty="0">
                <a:latin typeface="Times New Roman"/>
                <a:cs typeface="Times New Roman"/>
              </a:rPr>
              <a:t> </a:t>
            </a:r>
            <a:r>
              <a:rPr sz="2400" spc="90" dirty="0">
                <a:latin typeface="Times New Roman"/>
                <a:cs typeface="Times New Roman"/>
              </a:rPr>
              <a:t>mucosa)</a:t>
            </a:r>
            <a:endParaRPr sz="2400" dirty="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Premalignant </a:t>
            </a:r>
            <a:r>
              <a:rPr dirty="0"/>
              <a:t>Conditions of </a:t>
            </a:r>
            <a:r>
              <a:rPr spc="-5" dirty="0"/>
              <a:t>the</a:t>
            </a:r>
            <a:r>
              <a:rPr spc="-90" dirty="0"/>
              <a:t> </a:t>
            </a:r>
            <a:r>
              <a:rPr dirty="0"/>
              <a:t>Stomach</a:t>
            </a:r>
          </a:p>
        </p:txBody>
      </p:sp>
      <p:sp>
        <p:nvSpPr>
          <p:cNvPr id="3" name="object 3"/>
          <p:cNvSpPr txBox="1"/>
          <p:nvPr/>
        </p:nvSpPr>
        <p:spPr>
          <a:xfrm>
            <a:off x="514018" y="2209800"/>
            <a:ext cx="7865745" cy="3183255"/>
          </a:xfrm>
          <a:prstGeom prst="rect">
            <a:avLst/>
          </a:prstGeom>
        </p:spPr>
        <p:txBody>
          <a:bodyPr vert="horz" wrap="square" lIns="0" tIns="134620" rIns="0" bIns="0" rtlCol="0">
            <a:spAutoFit/>
          </a:bodyPr>
          <a:lstStyle/>
          <a:p>
            <a:pPr marL="12700">
              <a:lnSpc>
                <a:spcPct val="100000"/>
              </a:lnSpc>
              <a:spcBef>
                <a:spcPts val="1060"/>
              </a:spcBef>
            </a:pPr>
            <a:r>
              <a:rPr sz="2400" b="1" u="heavy" spc="-125" dirty="0">
                <a:solidFill>
                  <a:srgbClr val="FF0000"/>
                </a:solidFill>
                <a:uFill>
                  <a:solidFill>
                    <a:srgbClr val="04607A"/>
                  </a:solidFill>
                </a:uFill>
                <a:latin typeface="Trebuchet MS"/>
                <a:cs typeface="Trebuchet MS"/>
              </a:rPr>
              <a:t>Intestinal</a:t>
            </a:r>
            <a:r>
              <a:rPr sz="2400" b="1" u="heavy" spc="-175" dirty="0">
                <a:solidFill>
                  <a:srgbClr val="FF0000"/>
                </a:solidFill>
                <a:uFill>
                  <a:solidFill>
                    <a:srgbClr val="04607A"/>
                  </a:solidFill>
                </a:uFill>
                <a:latin typeface="Trebuchet MS"/>
                <a:cs typeface="Trebuchet MS"/>
              </a:rPr>
              <a:t> </a:t>
            </a:r>
            <a:r>
              <a:rPr sz="2400" b="1" u="heavy" spc="-75" dirty="0">
                <a:solidFill>
                  <a:srgbClr val="FF0000"/>
                </a:solidFill>
                <a:uFill>
                  <a:solidFill>
                    <a:srgbClr val="04607A"/>
                  </a:solidFill>
                </a:uFill>
                <a:latin typeface="Trebuchet MS"/>
                <a:cs typeface="Trebuchet MS"/>
              </a:rPr>
              <a:t>Metaplasia</a:t>
            </a:r>
            <a:endParaRPr sz="2400" dirty="0">
              <a:solidFill>
                <a:srgbClr val="FF0000"/>
              </a:solidFill>
              <a:latin typeface="Trebuchet MS"/>
              <a:cs typeface="Trebuchet MS"/>
            </a:endParaRPr>
          </a:p>
          <a:p>
            <a:pPr marL="378460" indent="-274320">
              <a:lnSpc>
                <a:spcPct val="100000"/>
              </a:lnSpc>
              <a:spcBef>
                <a:spcPts val="1050"/>
              </a:spcBef>
              <a:buClr>
                <a:srgbClr val="0AD0D9"/>
              </a:buClr>
              <a:buSzPct val="94230"/>
              <a:buFont typeface="Wingdings"/>
              <a:buChar char=""/>
              <a:tabLst>
                <a:tab pos="378460" algn="l"/>
              </a:tabLst>
            </a:pPr>
            <a:r>
              <a:rPr sz="2600" spc="-125" dirty="0">
                <a:latin typeface="Times New Roman"/>
                <a:cs typeface="Times New Roman"/>
              </a:rPr>
              <a:t>A</a:t>
            </a:r>
            <a:r>
              <a:rPr sz="2600" spc="-95" dirty="0">
                <a:latin typeface="Times New Roman"/>
                <a:cs typeface="Times New Roman"/>
              </a:rPr>
              <a:t> </a:t>
            </a:r>
            <a:r>
              <a:rPr sz="2600" spc="105" dirty="0">
                <a:latin typeface="Times New Roman"/>
                <a:cs typeface="Times New Roman"/>
              </a:rPr>
              <a:t>precursor</a:t>
            </a:r>
            <a:r>
              <a:rPr sz="2600" spc="-110" dirty="0">
                <a:latin typeface="Times New Roman"/>
                <a:cs typeface="Times New Roman"/>
              </a:rPr>
              <a:t> </a:t>
            </a:r>
            <a:r>
              <a:rPr sz="2600" spc="80" dirty="0">
                <a:latin typeface="Times New Roman"/>
                <a:cs typeface="Times New Roman"/>
              </a:rPr>
              <a:t>lesion</a:t>
            </a:r>
            <a:r>
              <a:rPr sz="2600" spc="-85" dirty="0">
                <a:latin typeface="Times New Roman"/>
                <a:cs typeface="Times New Roman"/>
              </a:rPr>
              <a:t> </a:t>
            </a:r>
            <a:r>
              <a:rPr sz="2600" spc="130" dirty="0">
                <a:latin typeface="Times New Roman"/>
                <a:cs typeface="Times New Roman"/>
              </a:rPr>
              <a:t>to</a:t>
            </a:r>
            <a:r>
              <a:rPr sz="2600" spc="-140" dirty="0">
                <a:latin typeface="Times New Roman"/>
                <a:cs typeface="Times New Roman"/>
              </a:rPr>
              <a:t> </a:t>
            </a:r>
            <a:r>
              <a:rPr sz="2600" spc="75" dirty="0">
                <a:latin typeface="Times New Roman"/>
                <a:cs typeface="Times New Roman"/>
              </a:rPr>
              <a:t>gastric</a:t>
            </a:r>
            <a:r>
              <a:rPr sz="2600" spc="-140" dirty="0">
                <a:latin typeface="Times New Roman"/>
                <a:cs typeface="Times New Roman"/>
              </a:rPr>
              <a:t> </a:t>
            </a:r>
            <a:r>
              <a:rPr sz="2600" spc="45" dirty="0">
                <a:latin typeface="Times New Roman"/>
                <a:cs typeface="Times New Roman"/>
              </a:rPr>
              <a:t>cancer.</a:t>
            </a:r>
            <a:endParaRPr sz="2600" dirty="0">
              <a:latin typeface="Times New Roman"/>
              <a:cs typeface="Times New Roman"/>
            </a:endParaRPr>
          </a:p>
          <a:p>
            <a:pPr marL="378460" marR="5080" indent="-274320" algn="just">
              <a:lnSpc>
                <a:spcPct val="100000"/>
              </a:lnSpc>
              <a:spcBef>
                <a:spcPts val="625"/>
              </a:spcBef>
              <a:buClr>
                <a:srgbClr val="0AD0D9"/>
              </a:buClr>
              <a:buSzPct val="94230"/>
              <a:buFont typeface="Wingdings"/>
              <a:buChar char=""/>
              <a:tabLst>
                <a:tab pos="378460" algn="l"/>
              </a:tabLst>
            </a:pPr>
            <a:r>
              <a:rPr sz="2600" spc="85" dirty="0">
                <a:latin typeface="Times New Roman"/>
                <a:cs typeface="Times New Roman"/>
              </a:rPr>
              <a:t>Eradication </a:t>
            </a:r>
            <a:r>
              <a:rPr sz="2600" spc="20" dirty="0">
                <a:latin typeface="Times New Roman"/>
                <a:cs typeface="Times New Roman"/>
              </a:rPr>
              <a:t>of </a:t>
            </a:r>
            <a:r>
              <a:rPr sz="2600" i="1" spc="-65" dirty="0">
                <a:latin typeface="Georgia"/>
                <a:cs typeface="Georgia"/>
              </a:rPr>
              <a:t>H. </a:t>
            </a:r>
            <a:r>
              <a:rPr sz="2600" i="1" spc="-130" dirty="0">
                <a:latin typeface="Georgia"/>
                <a:cs typeface="Georgia"/>
              </a:rPr>
              <a:t>pylori </a:t>
            </a:r>
            <a:r>
              <a:rPr sz="2600" spc="85" dirty="0">
                <a:latin typeface="Times New Roman"/>
                <a:cs typeface="Times New Roman"/>
              </a:rPr>
              <a:t>infection </a:t>
            </a:r>
            <a:r>
              <a:rPr sz="2600" spc="80" dirty="0">
                <a:latin typeface="Times New Roman"/>
                <a:cs typeface="Times New Roman"/>
              </a:rPr>
              <a:t>leads </a:t>
            </a:r>
            <a:r>
              <a:rPr sz="2600" spc="130" dirty="0">
                <a:latin typeface="Times New Roman"/>
                <a:cs typeface="Times New Roman"/>
              </a:rPr>
              <a:t>to </a:t>
            </a:r>
            <a:r>
              <a:rPr sz="2600" spc="70" dirty="0">
                <a:latin typeface="Times New Roman"/>
                <a:cs typeface="Times New Roman"/>
              </a:rPr>
              <a:t>significant  </a:t>
            </a:r>
            <a:r>
              <a:rPr sz="2600" spc="80" dirty="0">
                <a:latin typeface="Times New Roman"/>
                <a:cs typeface="Times New Roman"/>
              </a:rPr>
              <a:t>regression</a:t>
            </a:r>
            <a:r>
              <a:rPr sz="2600" spc="-125" dirty="0">
                <a:latin typeface="Times New Roman"/>
                <a:cs typeface="Times New Roman"/>
              </a:rPr>
              <a:t> </a:t>
            </a:r>
            <a:r>
              <a:rPr sz="2600" spc="20" dirty="0">
                <a:latin typeface="Times New Roman"/>
                <a:cs typeface="Times New Roman"/>
              </a:rPr>
              <a:t>of</a:t>
            </a:r>
            <a:r>
              <a:rPr sz="2600" spc="55" dirty="0">
                <a:latin typeface="Times New Roman"/>
                <a:cs typeface="Times New Roman"/>
              </a:rPr>
              <a:t> </a:t>
            </a:r>
            <a:r>
              <a:rPr sz="2600" spc="100" dirty="0">
                <a:latin typeface="Times New Roman"/>
                <a:cs typeface="Times New Roman"/>
              </a:rPr>
              <a:t>intestinal</a:t>
            </a:r>
            <a:r>
              <a:rPr sz="2600" spc="-25" dirty="0">
                <a:latin typeface="Times New Roman"/>
                <a:cs typeface="Times New Roman"/>
              </a:rPr>
              <a:t> </a:t>
            </a:r>
            <a:r>
              <a:rPr sz="2600" spc="95" dirty="0">
                <a:latin typeface="Times New Roman"/>
                <a:cs typeface="Times New Roman"/>
              </a:rPr>
              <a:t>metaplasia</a:t>
            </a:r>
            <a:r>
              <a:rPr sz="2600" spc="-150" dirty="0">
                <a:latin typeface="Times New Roman"/>
                <a:cs typeface="Times New Roman"/>
              </a:rPr>
              <a:t> </a:t>
            </a:r>
            <a:r>
              <a:rPr sz="2600" spc="160" dirty="0">
                <a:latin typeface="Times New Roman"/>
                <a:cs typeface="Times New Roman"/>
              </a:rPr>
              <a:t>and</a:t>
            </a:r>
            <a:r>
              <a:rPr sz="2600" spc="-5" dirty="0">
                <a:latin typeface="Times New Roman"/>
                <a:cs typeface="Times New Roman"/>
              </a:rPr>
              <a:t> </a:t>
            </a:r>
            <a:r>
              <a:rPr sz="2600" spc="114" dirty="0">
                <a:latin typeface="Times New Roman"/>
                <a:cs typeface="Times New Roman"/>
              </a:rPr>
              <a:t>improvement  </a:t>
            </a:r>
            <a:r>
              <a:rPr sz="2600" spc="110" dirty="0">
                <a:latin typeface="Times New Roman"/>
                <a:cs typeface="Times New Roman"/>
              </a:rPr>
              <a:t>in atrophic</a:t>
            </a:r>
            <a:r>
              <a:rPr sz="2600" spc="-375" dirty="0">
                <a:latin typeface="Times New Roman"/>
                <a:cs typeface="Times New Roman"/>
              </a:rPr>
              <a:t> </a:t>
            </a:r>
            <a:r>
              <a:rPr sz="2600" spc="70" dirty="0">
                <a:latin typeface="Times New Roman"/>
                <a:cs typeface="Times New Roman"/>
              </a:rPr>
              <a:t>gastritis.</a:t>
            </a:r>
            <a:endParaRPr sz="2600" dirty="0">
              <a:latin typeface="Times New Roman"/>
              <a:cs typeface="Times New Roman"/>
            </a:endParaRPr>
          </a:p>
          <a:p>
            <a:pPr marL="378460" marR="834390" indent="-274320">
              <a:lnSpc>
                <a:spcPct val="100000"/>
              </a:lnSpc>
              <a:spcBef>
                <a:spcPts val="625"/>
              </a:spcBef>
              <a:buClr>
                <a:srgbClr val="0AD0D9"/>
              </a:buClr>
              <a:buSzPct val="94230"/>
              <a:buFont typeface="Wingdings"/>
              <a:buChar char=""/>
              <a:tabLst>
                <a:tab pos="378460" algn="l"/>
              </a:tabLst>
            </a:pPr>
            <a:r>
              <a:rPr sz="2600" spc="114" dirty="0">
                <a:latin typeface="Times New Roman"/>
                <a:cs typeface="Times New Roman"/>
              </a:rPr>
              <a:t>Treatment </a:t>
            </a:r>
            <a:r>
              <a:rPr sz="2600" spc="20" dirty="0">
                <a:latin typeface="Times New Roman"/>
                <a:cs typeface="Times New Roman"/>
              </a:rPr>
              <a:t>of </a:t>
            </a:r>
            <a:r>
              <a:rPr sz="2600" i="1" spc="-65" dirty="0">
                <a:latin typeface="Georgia"/>
                <a:cs typeface="Georgia"/>
              </a:rPr>
              <a:t>H. </a:t>
            </a:r>
            <a:r>
              <a:rPr sz="2600" i="1" spc="-130" dirty="0">
                <a:latin typeface="Georgia"/>
                <a:cs typeface="Georgia"/>
              </a:rPr>
              <a:t>pylori </a:t>
            </a:r>
            <a:r>
              <a:rPr sz="2600" spc="85" dirty="0">
                <a:latin typeface="Times New Roman"/>
                <a:cs typeface="Times New Roman"/>
              </a:rPr>
              <a:t>infection </a:t>
            </a:r>
            <a:r>
              <a:rPr sz="2600" spc="20" dirty="0">
                <a:latin typeface="Times New Roman"/>
                <a:cs typeface="Times New Roman"/>
              </a:rPr>
              <a:t>is </a:t>
            </a:r>
            <a:r>
              <a:rPr sz="2600" spc="95" dirty="0">
                <a:latin typeface="Times New Roman"/>
                <a:cs typeface="Times New Roman"/>
              </a:rPr>
              <a:t>a</a:t>
            </a:r>
            <a:r>
              <a:rPr sz="2600" spc="-400" dirty="0">
                <a:latin typeface="Times New Roman"/>
                <a:cs typeface="Times New Roman"/>
              </a:rPr>
              <a:t> </a:t>
            </a:r>
            <a:r>
              <a:rPr sz="2600" spc="95" dirty="0">
                <a:latin typeface="Times New Roman"/>
                <a:cs typeface="Times New Roman"/>
              </a:rPr>
              <a:t>reasonable  </a:t>
            </a:r>
            <a:r>
              <a:rPr sz="2600" spc="130" dirty="0">
                <a:latin typeface="Times New Roman"/>
                <a:cs typeface="Times New Roman"/>
              </a:rPr>
              <a:t>recommendation</a:t>
            </a:r>
            <a:endParaRPr sz="2600" dirty="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Premalignant </a:t>
            </a:r>
            <a:r>
              <a:rPr dirty="0"/>
              <a:t>Conditions of </a:t>
            </a:r>
            <a:r>
              <a:rPr spc="-5" dirty="0"/>
              <a:t>the</a:t>
            </a:r>
            <a:r>
              <a:rPr spc="-90" dirty="0"/>
              <a:t> </a:t>
            </a:r>
            <a:r>
              <a:rPr dirty="0"/>
              <a:t>Stomach</a:t>
            </a:r>
          </a:p>
        </p:txBody>
      </p:sp>
      <p:sp>
        <p:nvSpPr>
          <p:cNvPr id="3" name="object 3"/>
          <p:cNvSpPr txBox="1"/>
          <p:nvPr/>
        </p:nvSpPr>
        <p:spPr>
          <a:xfrm>
            <a:off x="381000" y="2273300"/>
            <a:ext cx="7875905" cy="2311400"/>
          </a:xfrm>
          <a:prstGeom prst="rect">
            <a:avLst/>
          </a:prstGeom>
        </p:spPr>
        <p:txBody>
          <a:bodyPr vert="horz" wrap="square" lIns="0" tIns="134620" rIns="0" bIns="0" rtlCol="0">
            <a:spAutoFit/>
          </a:bodyPr>
          <a:lstStyle/>
          <a:p>
            <a:pPr marL="12700">
              <a:lnSpc>
                <a:spcPct val="100000"/>
              </a:lnSpc>
              <a:spcBef>
                <a:spcPts val="1060"/>
              </a:spcBef>
            </a:pPr>
            <a:r>
              <a:rPr sz="2400" b="1" u="heavy" spc="-120" dirty="0">
                <a:solidFill>
                  <a:srgbClr val="FF0000"/>
                </a:solidFill>
                <a:uFill>
                  <a:solidFill>
                    <a:srgbClr val="04607A"/>
                  </a:solidFill>
                </a:uFill>
                <a:latin typeface="Trebuchet MS"/>
                <a:cs typeface="Trebuchet MS"/>
              </a:rPr>
              <a:t>Benign </a:t>
            </a:r>
            <a:r>
              <a:rPr sz="2400" b="1" u="heavy" spc="-135" dirty="0">
                <a:solidFill>
                  <a:srgbClr val="FF0000"/>
                </a:solidFill>
                <a:uFill>
                  <a:solidFill>
                    <a:srgbClr val="04607A"/>
                  </a:solidFill>
                </a:uFill>
                <a:latin typeface="Trebuchet MS"/>
                <a:cs typeface="Trebuchet MS"/>
              </a:rPr>
              <a:t>Gastric</a:t>
            </a:r>
            <a:r>
              <a:rPr sz="2400" b="1" u="heavy" spc="-285" dirty="0">
                <a:solidFill>
                  <a:srgbClr val="FF0000"/>
                </a:solidFill>
                <a:uFill>
                  <a:solidFill>
                    <a:srgbClr val="04607A"/>
                  </a:solidFill>
                </a:uFill>
                <a:latin typeface="Trebuchet MS"/>
                <a:cs typeface="Trebuchet MS"/>
              </a:rPr>
              <a:t> </a:t>
            </a:r>
            <a:r>
              <a:rPr sz="2400" b="1" u="heavy" spc="-155" dirty="0">
                <a:solidFill>
                  <a:srgbClr val="FF0000"/>
                </a:solidFill>
                <a:uFill>
                  <a:solidFill>
                    <a:srgbClr val="04607A"/>
                  </a:solidFill>
                </a:uFill>
                <a:latin typeface="Trebuchet MS"/>
                <a:cs typeface="Trebuchet MS"/>
              </a:rPr>
              <a:t>Ulcer</a:t>
            </a:r>
            <a:endParaRPr sz="2400" dirty="0">
              <a:solidFill>
                <a:srgbClr val="FF0000"/>
              </a:solidFill>
              <a:latin typeface="Trebuchet MS"/>
              <a:cs typeface="Trebuchet MS"/>
            </a:endParaRPr>
          </a:p>
          <a:p>
            <a:pPr marL="378460" marR="5080" indent="-274320">
              <a:lnSpc>
                <a:spcPct val="100000"/>
              </a:lnSpc>
              <a:spcBef>
                <a:spcPts val="1050"/>
              </a:spcBef>
              <a:buClr>
                <a:srgbClr val="0AD0D9"/>
              </a:buClr>
              <a:buSzPct val="94230"/>
              <a:buFont typeface="Wingdings"/>
              <a:buChar char=""/>
              <a:tabLst>
                <a:tab pos="378460" algn="l"/>
                <a:tab pos="4592955" algn="l"/>
              </a:tabLst>
            </a:pPr>
            <a:r>
              <a:rPr sz="2600" spc="100" dirty="0">
                <a:latin typeface="Times New Roman"/>
                <a:cs typeface="Times New Roman"/>
              </a:rPr>
              <a:t>Inadequately</a:t>
            </a:r>
            <a:r>
              <a:rPr sz="2600" spc="-100" dirty="0">
                <a:latin typeface="Times New Roman"/>
                <a:cs typeface="Times New Roman"/>
              </a:rPr>
              <a:t> </a:t>
            </a:r>
            <a:r>
              <a:rPr sz="2600" spc="90" dirty="0">
                <a:latin typeface="Times New Roman"/>
                <a:cs typeface="Times New Roman"/>
              </a:rPr>
              <a:t>biopsied</a:t>
            </a:r>
            <a:r>
              <a:rPr sz="2600" spc="-50" dirty="0">
                <a:latin typeface="Times New Roman"/>
                <a:cs typeface="Times New Roman"/>
              </a:rPr>
              <a:t> </a:t>
            </a:r>
            <a:r>
              <a:rPr sz="2600" spc="75" dirty="0">
                <a:latin typeface="Times New Roman"/>
                <a:cs typeface="Times New Roman"/>
              </a:rPr>
              <a:t>ulcers	</a:t>
            </a:r>
            <a:r>
              <a:rPr sz="2600" spc="45" dirty="0">
                <a:latin typeface="Times New Roman"/>
                <a:cs typeface="Times New Roman"/>
              </a:rPr>
              <a:t>was </a:t>
            </a:r>
            <a:r>
              <a:rPr sz="2600" spc="80" dirty="0">
                <a:latin typeface="Times New Roman"/>
                <a:cs typeface="Times New Roman"/>
              </a:rPr>
              <a:t>mistakenly</a:t>
            </a:r>
            <a:r>
              <a:rPr sz="2600" spc="-235" dirty="0">
                <a:latin typeface="Times New Roman"/>
                <a:cs typeface="Times New Roman"/>
              </a:rPr>
              <a:t> </a:t>
            </a:r>
            <a:r>
              <a:rPr sz="2600" spc="85" dirty="0">
                <a:latin typeface="Times New Roman"/>
                <a:cs typeface="Times New Roman"/>
              </a:rPr>
              <a:t>labeled  </a:t>
            </a:r>
            <a:r>
              <a:rPr sz="2600" spc="65" dirty="0">
                <a:latin typeface="Times New Roman"/>
                <a:cs typeface="Times New Roman"/>
              </a:rPr>
              <a:t>as</a:t>
            </a:r>
            <a:r>
              <a:rPr sz="2600" spc="-70" dirty="0">
                <a:latin typeface="Times New Roman"/>
                <a:cs typeface="Times New Roman"/>
              </a:rPr>
              <a:t> </a:t>
            </a:r>
            <a:r>
              <a:rPr sz="2600" spc="50" dirty="0">
                <a:latin typeface="Times New Roman"/>
                <a:cs typeface="Times New Roman"/>
              </a:rPr>
              <a:t>"benign"</a:t>
            </a:r>
            <a:endParaRPr sz="2600" dirty="0">
              <a:latin typeface="Times New Roman"/>
              <a:cs typeface="Times New Roman"/>
            </a:endParaRPr>
          </a:p>
          <a:p>
            <a:pPr marL="378460" marR="873125" indent="-274320">
              <a:lnSpc>
                <a:spcPct val="100000"/>
              </a:lnSpc>
              <a:spcBef>
                <a:spcPts val="625"/>
              </a:spcBef>
              <a:buClr>
                <a:srgbClr val="0AD0D9"/>
              </a:buClr>
              <a:buSzPct val="94230"/>
              <a:buFont typeface="Wingdings"/>
              <a:buChar char=""/>
              <a:tabLst>
                <a:tab pos="378460" algn="l"/>
              </a:tabLst>
            </a:pPr>
            <a:r>
              <a:rPr sz="2600" spc="35" dirty="0">
                <a:latin typeface="Times New Roman"/>
                <a:cs typeface="Times New Roman"/>
              </a:rPr>
              <a:t>Now all </a:t>
            </a:r>
            <a:r>
              <a:rPr sz="2600" spc="75" dirty="0">
                <a:latin typeface="Times New Roman"/>
                <a:cs typeface="Times New Roman"/>
              </a:rPr>
              <a:t>gastric ulcers </a:t>
            </a:r>
            <a:r>
              <a:rPr sz="2600" spc="90" dirty="0">
                <a:latin typeface="Times New Roman"/>
                <a:cs typeface="Times New Roman"/>
              </a:rPr>
              <a:t>are cancer </a:t>
            </a:r>
            <a:r>
              <a:rPr sz="2600" spc="114" dirty="0">
                <a:latin typeface="Times New Roman"/>
                <a:cs typeface="Times New Roman"/>
              </a:rPr>
              <a:t>until </a:t>
            </a:r>
            <a:r>
              <a:rPr sz="2600" spc="85" dirty="0">
                <a:latin typeface="Times New Roman"/>
                <a:cs typeface="Times New Roman"/>
              </a:rPr>
              <a:t>proven  </a:t>
            </a:r>
            <a:r>
              <a:rPr sz="2600" spc="100" dirty="0">
                <a:latin typeface="Times New Roman"/>
                <a:cs typeface="Times New Roman"/>
              </a:rPr>
              <a:t>otherwise</a:t>
            </a:r>
            <a:r>
              <a:rPr sz="2600" spc="-160" dirty="0">
                <a:latin typeface="Times New Roman"/>
                <a:cs typeface="Times New Roman"/>
              </a:rPr>
              <a:t> </a:t>
            </a:r>
            <a:r>
              <a:rPr sz="2600" spc="110" dirty="0">
                <a:latin typeface="Times New Roman"/>
                <a:cs typeface="Times New Roman"/>
              </a:rPr>
              <a:t>with</a:t>
            </a:r>
            <a:r>
              <a:rPr sz="2600" spc="-110" dirty="0">
                <a:latin typeface="Times New Roman"/>
                <a:cs typeface="Times New Roman"/>
              </a:rPr>
              <a:t> </a:t>
            </a:r>
            <a:r>
              <a:rPr sz="2600" spc="130" dirty="0">
                <a:latin typeface="Times New Roman"/>
                <a:cs typeface="Times New Roman"/>
              </a:rPr>
              <a:t>adequate</a:t>
            </a:r>
            <a:r>
              <a:rPr sz="2600" spc="-85" dirty="0">
                <a:latin typeface="Times New Roman"/>
                <a:cs typeface="Times New Roman"/>
              </a:rPr>
              <a:t> </a:t>
            </a:r>
            <a:r>
              <a:rPr sz="2600" spc="65" dirty="0">
                <a:latin typeface="Times New Roman"/>
                <a:cs typeface="Times New Roman"/>
              </a:rPr>
              <a:t>biopsy</a:t>
            </a:r>
            <a:r>
              <a:rPr sz="2600" spc="-145" dirty="0">
                <a:latin typeface="Times New Roman"/>
                <a:cs typeface="Times New Roman"/>
              </a:rPr>
              <a:t> </a:t>
            </a:r>
            <a:r>
              <a:rPr sz="2600" spc="160" dirty="0">
                <a:latin typeface="Times New Roman"/>
                <a:cs typeface="Times New Roman"/>
              </a:rPr>
              <a:t>and</a:t>
            </a:r>
            <a:r>
              <a:rPr sz="2600" spc="-20" dirty="0">
                <a:latin typeface="Times New Roman"/>
                <a:cs typeface="Times New Roman"/>
              </a:rPr>
              <a:t> </a:t>
            </a:r>
            <a:r>
              <a:rPr sz="2600" spc="40" dirty="0">
                <a:latin typeface="Times New Roman"/>
                <a:cs typeface="Times New Roman"/>
              </a:rPr>
              <a:t>follow-up.</a:t>
            </a:r>
            <a:endParaRPr sz="2600" dirty="0">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Premalignant </a:t>
            </a:r>
            <a:r>
              <a:rPr dirty="0"/>
              <a:t>Conditions of </a:t>
            </a:r>
            <a:r>
              <a:rPr spc="-5" dirty="0"/>
              <a:t>the</a:t>
            </a:r>
            <a:r>
              <a:rPr spc="-90" dirty="0"/>
              <a:t> </a:t>
            </a:r>
            <a:r>
              <a:rPr dirty="0"/>
              <a:t>Stomach</a:t>
            </a:r>
          </a:p>
        </p:txBody>
      </p:sp>
      <p:sp>
        <p:nvSpPr>
          <p:cNvPr id="3" name="object 3"/>
          <p:cNvSpPr txBox="1"/>
          <p:nvPr/>
        </p:nvSpPr>
        <p:spPr>
          <a:xfrm>
            <a:off x="484710" y="1752002"/>
            <a:ext cx="7670800" cy="4653280"/>
          </a:xfrm>
          <a:prstGeom prst="rect">
            <a:avLst/>
          </a:prstGeom>
        </p:spPr>
        <p:txBody>
          <a:bodyPr vert="horz" wrap="square" lIns="0" tIns="98425" rIns="0" bIns="0" rtlCol="0">
            <a:spAutoFit/>
          </a:bodyPr>
          <a:lstStyle/>
          <a:p>
            <a:pPr marL="12700">
              <a:lnSpc>
                <a:spcPct val="100000"/>
              </a:lnSpc>
              <a:spcBef>
                <a:spcPts val="775"/>
              </a:spcBef>
            </a:pPr>
            <a:r>
              <a:rPr sz="2400" b="1" u="heavy" spc="-135" dirty="0">
                <a:solidFill>
                  <a:srgbClr val="FF0000"/>
                </a:solidFill>
                <a:uFill>
                  <a:solidFill>
                    <a:srgbClr val="04607A"/>
                  </a:solidFill>
                </a:uFill>
                <a:latin typeface="Trebuchet MS"/>
                <a:cs typeface="Trebuchet MS"/>
              </a:rPr>
              <a:t>Gastric Remnant</a:t>
            </a:r>
            <a:r>
              <a:rPr sz="2400" b="1" u="heavy" spc="-260" dirty="0">
                <a:solidFill>
                  <a:srgbClr val="FF0000"/>
                </a:solidFill>
                <a:uFill>
                  <a:solidFill>
                    <a:srgbClr val="04607A"/>
                  </a:solidFill>
                </a:uFill>
                <a:latin typeface="Trebuchet MS"/>
                <a:cs typeface="Trebuchet MS"/>
              </a:rPr>
              <a:t> </a:t>
            </a:r>
            <a:r>
              <a:rPr sz="2400" b="1" u="heavy" spc="-170" dirty="0">
                <a:solidFill>
                  <a:srgbClr val="FF0000"/>
                </a:solidFill>
                <a:uFill>
                  <a:solidFill>
                    <a:srgbClr val="04607A"/>
                  </a:solidFill>
                </a:uFill>
                <a:latin typeface="Trebuchet MS"/>
                <a:cs typeface="Trebuchet MS"/>
              </a:rPr>
              <a:t>Cancer</a:t>
            </a:r>
            <a:endParaRPr sz="2400" dirty="0">
              <a:solidFill>
                <a:srgbClr val="FF0000"/>
              </a:solidFill>
              <a:latin typeface="Trebuchet MS"/>
              <a:cs typeface="Trebuchet MS"/>
            </a:endParaRPr>
          </a:p>
          <a:p>
            <a:pPr marL="378460" indent="-274320">
              <a:lnSpc>
                <a:spcPct val="100000"/>
              </a:lnSpc>
              <a:spcBef>
                <a:spcPts val="735"/>
              </a:spcBef>
              <a:buClr>
                <a:srgbClr val="0AD0D9"/>
              </a:buClr>
              <a:buSzPct val="94230"/>
              <a:buFont typeface="Wingdings"/>
              <a:buChar char=""/>
              <a:tabLst>
                <a:tab pos="378460" algn="l"/>
              </a:tabLst>
            </a:pPr>
            <a:r>
              <a:rPr sz="2600" spc="105" dirty="0">
                <a:latin typeface="Times New Roman"/>
                <a:cs typeface="Times New Roman"/>
              </a:rPr>
              <a:t>Stomach</a:t>
            </a:r>
            <a:r>
              <a:rPr sz="2600" spc="-160" dirty="0">
                <a:latin typeface="Times New Roman"/>
                <a:cs typeface="Times New Roman"/>
              </a:rPr>
              <a:t> </a:t>
            </a:r>
            <a:r>
              <a:rPr sz="2600" spc="90" dirty="0">
                <a:latin typeface="Times New Roman"/>
                <a:cs typeface="Times New Roman"/>
              </a:rPr>
              <a:t>cancer</a:t>
            </a:r>
            <a:r>
              <a:rPr sz="2600" spc="-150" dirty="0">
                <a:latin typeface="Times New Roman"/>
                <a:cs typeface="Times New Roman"/>
              </a:rPr>
              <a:t> </a:t>
            </a:r>
            <a:r>
              <a:rPr sz="2600" spc="114" dirty="0">
                <a:latin typeface="Times New Roman"/>
                <a:cs typeface="Times New Roman"/>
              </a:rPr>
              <a:t>can</a:t>
            </a:r>
            <a:r>
              <a:rPr sz="2600" spc="-105" dirty="0">
                <a:latin typeface="Times New Roman"/>
                <a:cs typeface="Times New Roman"/>
              </a:rPr>
              <a:t> </a:t>
            </a:r>
            <a:r>
              <a:rPr sz="2600" spc="75" dirty="0">
                <a:latin typeface="Times New Roman"/>
                <a:cs typeface="Times New Roman"/>
              </a:rPr>
              <a:t>develop</a:t>
            </a:r>
            <a:r>
              <a:rPr sz="2600" spc="-100" dirty="0">
                <a:latin typeface="Times New Roman"/>
                <a:cs typeface="Times New Roman"/>
              </a:rPr>
              <a:t> </a:t>
            </a:r>
            <a:r>
              <a:rPr sz="2600" spc="110" dirty="0">
                <a:latin typeface="Times New Roman"/>
                <a:cs typeface="Times New Roman"/>
              </a:rPr>
              <a:t>in</a:t>
            </a:r>
            <a:r>
              <a:rPr sz="2600" spc="-60" dirty="0">
                <a:latin typeface="Times New Roman"/>
                <a:cs typeface="Times New Roman"/>
              </a:rPr>
              <a:t> </a:t>
            </a:r>
            <a:r>
              <a:rPr sz="2600" spc="160" dirty="0">
                <a:latin typeface="Times New Roman"/>
                <a:cs typeface="Times New Roman"/>
              </a:rPr>
              <a:t>the</a:t>
            </a:r>
            <a:r>
              <a:rPr sz="2600" spc="-140" dirty="0">
                <a:latin typeface="Times New Roman"/>
                <a:cs typeface="Times New Roman"/>
              </a:rPr>
              <a:t> </a:t>
            </a:r>
            <a:r>
              <a:rPr sz="2600" spc="75" dirty="0">
                <a:latin typeface="Times New Roman"/>
                <a:cs typeface="Times New Roman"/>
              </a:rPr>
              <a:t>gastric</a:t>
            </a:r>
            <a:r>
              <a:rPr sz="2600" spc="-110" dirty="0">
                <a:latin typeface="Times New Roman"/>
                <a:cs typeface="Times New Roman"/>
              </a:rPr>
              <a:t> </a:t>
            </a:r>
            <a:r>
              <a:rPr sz="2600" spc="160" dirty="0">
                <a:latin typeface="Times New Roman"/>
                <a:cs typeface="Times New Roman"/>
              </a:rPr>
              <a:t>remnant</a:t>
            </a:r>
            <a:endParaRPr sz="2600" dirty="0">
              <a:latin typeface="Times New Roman"/>
              <a:cs typeface="Times New Roman"/>
            </a:endParaRPr>
          </a:p>
          <a:p>
            <a:pPr marL="378460" marR="5080" indent="-274320">
              <a:lnSpc>
                <a:spcPts val="2810"/>
              </a:lnSpc>
              <a:spcBef>
                <a:spcPts val="665"/>
              </a:spcBef>
              <a:buClr>
                <a:srgbClr val="0AD0D9"/>
              </a:buClr>
              <a:buSzPct val="94230"/>
              <a:buFont typeface="Wingdings"/>
              <a:buChar char=""/>
              <a:tabLst>
                <a:tab pos="378460" algn="l"/>
              </a:tabLst>
            </a:pPr>
            <a:r>
              <a:rPr sz="2600" spc="80" dirty="0">
                <a:latin typeface="Times New Roman"/>
                <a:cs typeface="Times New Roman"/>
              </a:rPr>
              <a:t>Most</a:t>
            </a:r>
            <a:r>
              <a:rPr sz="2600" spc="-130" dirty="0">
                <a:latin typeface="Times New Roman"/>
                <a:cs typeface="Times New Roman"/>
              </a:rPr>
              <a:t> </a:t>
            </a:r>
            <a:r>
              <a:rPr sz="2600" spc="145" dirty="0">
                <a:latin typeface="Times New Roman"/>
                <a:cs typeface="Times New Roman"/>
              </a:rPr>
              <a:t>tumors</a:t>
            </a:r>
            <a:r>
              <a:rPr sz="2600" spc="-165" dirty="0">
                <a:latin typeface="Times New Roman"/>
                <a:cs typeface="Times New Roman"/>
              </a:rPr>
              <a:t> </a:t>
            </a:r>
            <a:r>
              <a:rPr sz="2600" spc="75" dirty="0">
                <a:latin typeface="Times New Roman"/>
                <a:cs typeface="Times New Roman"/>
              </a:rPr>
              <a:t>develop</a:t>
            </a:r>
            <a:r>
              <a:rPr sz="2600" spc="-100" dirty="0">
                <a:latin typeface="Times New Roman"/>
                <a:cs typeface="Times New Roman"/>
              </a:rPr>
              <a:t> </a:t>
            </a:r>
            <a:r>
              <a:rPr sz="2600" spc="-30" dirty="0">
                <a:latin typeface="Times New Roman"/>
                <a:cs typeface="Times New Roman"/>
              </a:rPr>
              <a:t>&gt;</a:t>
            </a:r>
            <a:r>
              <a:rPr sz="2600" spc="15" dirty="0">
                <a:latin typeface="Times New Roman"/>
                <a:cs typeface="Times New Roman"/>
              </a:rPr>
              <a:t> </a:t>
            </a:r>
            <a:r>
              <a:rPr sz="2600" spc="-195" dirty="0">
                <a:latin typeface="Times New Roman"/>
                <a:cs typeface="Times New Roman"/>
              </a:rPr>
              <a:t>10</a:t>
            </a:r>
            <a:r>
              <a:rPr sz="2600" spc="-85" dirty="0">
                <a:latin typeface="Times New Roman"/>
                <a:cs typeface="Times New Roman"/>
              </a:rPr>
              <a:t> </a:t>
            </a:r>
            <a:r>
              <a:rPr sz="2600" spc="45" dirty="0">
                <a:latin typeface="Times New Roman"/>
                <a:cs typeface="Times New Roman"/>
              </a:rPr>
              <a:t>years</a:t>
            </a:r>
            <a:r>
              <a:rPr sz="2600" spc="-65" dirty="0">
                <a:latin typeface="Times New Roman"/>
                <a:cs typeface="Times New Roman"/>
              </a:rPr>
              <a:t> </a:t>
            </a:r>
            <a:r>
              <a:rPr sz="2600" spc="40" dirty="0">
                <a:latin typeface="Times New Roman"/>
                <a:cs typeface="Times New Roman"/>
              </a:rPr>
              <a:t>following</a:t>
            </a:r>
            <a:r>
              <a:rPr sz="2600" spc="-65" dirty="0">
                <a:latin typeface="Times New Roman"/>
                <a:cs typeface="Times New Roman"/>
              </a:rPr>
              <a:t> </a:t>
            </a:r>
            <a:r>
              <a:rPr sz="2600" spc="160" dirty="0">
                <a:latin typeface="Times New Roman"/>
                <a:cs typeface="Times New Roman"/>
              </a:rPr>
              <a:t>the</a:t>
            </a:r>
            <a:r>
              <a:rPr sz="2600" spc="-50" dirty="0">
                <a:latin typeface="Times New Roman"/>
                <a:cs typeface="Times New Roman"/>
              </a:rPr>
              <a:t> </a:t>
            </a:r>
            <a:r>
              <a:rPr sz="2600" spc="70" dirty="0">
                <a:latin typeface="Times New Roman"/>
                <a:cs typeface="Times New Roman"/>
              </a:rPr>
              <a:t>initial  </a:t>
            </a:r>
            <a:r>
              <a:rPr sz="2600" spc="114" dirty="0">
                <a:latin typeface="Times New Roman"/>
                <a:cs typeface="Times New Roman"/>
              </a:rPr>
              <a:t>operation</a:t>
            </a:r>
            <a:endParaRPr sz="2600" dirty="0">
              <a:latin typeface="Times New Roman"/>
              <a:cs typeface="Times New Roman"/>
            </a:endParaRPr>
          </a:p>
          <a:p>
            <a:pPr marL="378460" indent="-274320">
              <a:lnSpc>
                <a:spcPct val="100000"/>
              </a:lnSpc>
              <a:spcBef>
                <a:spcPts val="270"/>
              </a:spcBef>
              <a:buClr>
                <a:srgbClr val="0AD0D9"/>
              </a:buClr>
              <a:buSzPct val="94230"/>
              <a:buFont typeface="Wingdings"/>
              <a:buChar char=""/>
              <a:tabLst>
                <a:tab pos="378460" algn="l"/>
              </a:tabLst>
            </a:pPr>
            <a:r>
              <a:rPr sz="2600" spc="25" dirty="0">
                <a:latin typeface="Times New Roman"/>
                <a:cs typeface="Times New Roman"/>
              </a:rPr>
              <a:t>Arise</a:t>
            </a:r>
            <a:r>
              <a:rPr sz="2600" spc="-140" dirty="0">
                <a:latin typeface="Times New Roman"/>
                <a:cs typeface="Times New Roman"/>
              </a:rPr>
              <a:t> </a:t>
            </a:r>
            <a:r>
              <a:rPr sz="2600" spc="100" dirty="0">
                <a:latin typeface="Times New Roman"/>
                <a:cs typeface="Times New Roman"/>
              </a:rPr>
              <a:t>often</a:t>
            </a:r>
            <a:r>
              <a:rPr sz="2600" spc="-65" dirty="0">
                <a:latin typeface="Times New Roman"/>
                <a:cs typeface="Times New Roman"/>
              </a:rPr>
              <a:t> </a:t>
            </a:r>
            <a:r>
              <a:rPr sz="2600" spc="130" dirty="0">
                <a:latin typeface="Times New Roman"/>
                <a:cs typeface="Times New Roman"/>
              </a:rPr>
              <a:t>near</a:t>
            </a:r>
            <a:r>
              <a:rPr sz="2600" spc="-110" dirty="0">
                <a:latin typeface="Times New Roman"/>
                <a:cs typeface="Times New Roman"/>
              </a:rPr>
              <a:t> </a:t>
            </a:r>
            <a:r>
              <a:rPr sz="2600" spc="160" dirty="0">
                <a:latin typeface="Times New Roman"/>
                <a:cs typeface="Times New Roman"/>
              </a:rPr>
              <a:t>the</a:t>
            </a:r>
            <a:r>
              <a:rPr sz="2600" spc="-114" dirty="0">
                <a:latin typeface="Times New Roman"/>
                <a:cs typeface="Times New Roman"/>
              </a:rPr>
              <a:t> </a:t>
            </a:r>
            <a:r>
              <a:rPr sz="2600" spc="125" dirty="0">
                <a:latin typeface="Times New Roman"/>
                <a:cs typeface="Times New Roman"/>
              </a:rPr>
              <a:t>stoma</a:t>
            </a:r>
            <a:endParaRPr sz="2600" dirty="0">
              <a:latin typeface="Times New Roman"/>
              <a:cs typeface="Times New Roman"/>
            </a:endParaRPr>
          </a:p>
          <a:p>
            <a:pPr marL="378460" indent="-274320">
              <a:lnSpc>
                <a:spcPct val="100000"/>
              </a:lnSpc>
              <a:spcBef>
                <a:spcPts val="315"/>
              </a:spcBef>
              <a:buClr>
                <a:srgbClr val="0AD0D9"/>
              </a:buClr>
              <a:buSzPct val="94230"/>
              <a:buFont typeface="Wingdings"/>
              <a:buChar char=""/>
              <a:tabLst>
                <a:tab pos="378460" algn="l"/>
              </a:tabLst>
            </a:pPr>
            <a:r>
              <a:rPr sz="2600" spc="130" dirty="0">
                <a:latin typeface="Times New Roman"/>
                <a:cs typeface="Times New Roman"/>
              </a:rPr>
              <a:t>Quite</a:t>
            </a:r>
            <a:r>
              <a:rPr sz="2600" spc="-120" dirty="0">
                <a:latin typeface="Times New Roman"/>
                <a:cs typeface="Times New Roman"/>
              </a:rPr>
              <a:t> </a:t>
            </a:r>
            <a:r>
              <a:rPr sz="2600" spc="45" dirty="0">
                <a:latin typeface="Times New Roman"/>
                <a:cs typeface="Times New Roman"/>
              </a:rPr>
              <a:t>large</a:t>
            </a:r>
            <a:r>
              <a:rPr sz="2600" spc="-125" dirty="0">
                <a:latin typeface="Times New Roman"/>
                <a:cs typeface="Times New Roman"/>
              </a:rPr>
              <a:t> </a:t>
            </a:r>
            <a:r>
              <a:rPr sz="2600" spc="145" dirty="0">
                <a:latin typeface="Times New Roman"/>
                <a:cs typeface="Times New Roman"/>
              </a:rPr>
              <a:t>at</a:t>
            </a:r>
            <a:r>
              <a:rPr sz="2600" spc="-114" dirty="0">
                <a:latin typeface="Times New Roman"/>
                <a:cs typeface="Times New Roman"/>
              </a:rPr>
              <a:t> </a:t>
            </a:r>
            <a:r>
              <a:rPr sz="2600" spc="125" dirty="0">
                <a:latin typeface="Times New Roman"/>
                <a:cs typeface="Times New Roman"/>
              </a:rPr>
              <a:t>presentation</a:t>
            </a:r>
            <a:endParaRPr sz="2600" dirty="0">
              <a:latin typeface="Times New Roman"/>
              <a:cs typeface="Times New Roman"/>
            </a:endParaRPr>
          </a:p>
          <a:p>
            <a:pPr marL="378460" marR="737870" indent="-274320">
              <a:lnSpc>
                <a:spcPts val="2810"/>
              </a:lnSpc>
              <a:spcBef>
                <a:spcPts val="660"/>
              </a:spcBef>
              <a:buClr>
                <a:srgbClr val="0AD0D9"/>
              </a:buClr>
              <a:buSzPct val="94230"/>
              <a:buFont typeface="Wingdings"/>
              <a:buChar char=""/>
              <a:tabLst>
                <a:tab pos="378460" algn="l"/>
              </a:tabLst>
            </a:pPr>
            <a:r>
              <a:rPr sz="2600" spc="40" dirty="0">
                <a:latin typeface="Times New Roman"/>
                <a:cs typeface="Times New Roman"/>
              </a:rPr>
              <a:t>Equally</a:t>
            </a:r>
            <a:r>
              <a:rPr sz="2600" spc="-175" dirty="0">
                <a:latin typeface="Times New Roman"/>
                <a:cs typeface="Times New Roman"/>
              </a:rPr>
              <a:t> </a:t>
            </a:r>
            <a:r>
              <a:rPr sz="2600" spc="80" dirty="0">
                <a:latin typeface="Times New Roman"/>
                <a:cs typeface="Times New Roman"/>
              </a:rPr>
              <a:t>divided</a:t>
            </a:r>
            <a:r>
              <a:rPr sz="2600" spc="5" dirty="0">
                <a:latin typeface="Times New Roman"/>
                <a:cs typeface="Times New Roman"/>
              </a:rPr>
              <a:t> </a:t>
            </a:r>
            <a:r>
              <a:rPr sz="2600" spc="110" dirty="0">
                <a:latin typeface="Times New Roman"/>
                <a:cs typeface="Times New Roman"/>
              </a:rPr>
              <a:t>between</a:t>
            </a:r>
            <a:r>
              <a:rPr sz="2600" spc="-50" dirty="0">
                <a:latin typeface="Times New Roman"/>
                <a:cs typeface="Times New Roman"/>
              </a:rPr>
              <a:t> </a:t>
            </a:r>
            <a:r>
              <a:rPr sz="2600" spc="100" dirty="0">
                <a:latin typeface="Times New Roman"/>
                <a:cs typeface="Times New Roman"/>
              </a:rPr>
              <a:t>intestinal</a:t>
            </a:r>
            <a:r>
              <a:rPr sz="2600" spc="-85" dirty="0">
                <a:latin typeface="Times New Roman"/>
                <a:cs typeface="Times New Roman"/>
              </a:rPr>
              <a:t> </a:t>
            </a:r>
            <a:r>
              <a:rPr sz="2600" spc="160" dirty="0">
                <a:latin typeface="Times New Roman"/>
                <a:cs typeface="Times New Roman"/>
              </a:rPr>
              <a:t>and</a:t>
            </a:r>
            <a:r>
              <a:rPr sz="2600" spc="-65" dirty="0">
                <a:latin typeface="Times New Roman"/>
                <a:cs typeface="Times New Roman"/>
              </a:rPr>
              <a:t> </a:t>
            </a:r>
            <a:r>
              <a:rPr sz="2600" spc="50" dirty="0">
                <a:latin typeface="Times New Roman"/>
                <a:cs typeface="Times New Roman"/>
              </a:rPr>
              <a:t>diffuse  </a:t>
            </a:r>
            <a:r>
              <a:rPr sz="2600" spc="95" dirty="0">
                <a:latin typeface="Times New Roman"/>
                <a:cs typeface="Times New Roman"/>
              </a:rPr>
              <a:t>subtypes</a:t>
            </a:r>
            <a:endParaRPr sz="2600" dirty="0">
              <a:latin typeface="Times New Roman"/>
              <a:cs typeface="Times New Roman"/>
            </a:endParaRPr>
          </a:p>
          <a:p>
            <a:pPr marL="378460" marR="88265" indent="-274320">
              <a:lnSpc>
                <a:spcPts val="2810"/>
              </a:lnSpc>
              <a:spcBef>
                <a:spcPts val="620"/>
              </a:spcBef>
              <a:buClr>
                <a:srgbClr val="0AD0D9"/>
              </a:buClr>
              <a:buSzPct val="94230"/>
              <a:buFont typeface="Wingdings"/>
              <a:buChar char=""/>
              <a:tabLst>
                <a:tab pos="378460" algn="l"/>
              </a:tabLst>
            </a:pPr>
            <a:r>
              <a:rPr sz="2600" spc="80" dirty="0">
                <a:latin typeface="Times New Roman"/>
                <a:cs typeface="Times New Roman"/>
              </a:rPr>
              <a:t>Most</a:t>
            </a:r>
            <a:r>
              <a:rPr sz="2600" spc="-170" dirty="0">
                <a:latin typeface="Times New Roman"/>
                <a:cs typeface="Times New Roman"/>
              </a:rPr>
              <a:t> </a:t>
            </a:r>
            <a:r>
              <a:rPr sz="2600" spc="60" dirty="0">
                <a:latin typeface="Times New Roman"/>
                <a:cs typeface="Times New Roman"/>
              </a:rPr>
              <a:t>cases</a:t>
            </a:r>
            <a:r>
              <a:rPr sz="2600" spc="-35" dirty="0">
                <a:latin typeface="Times New Roman"/>
                <a:cs typeface="Times New Roman"/>
              </a:rPr>
              <a:t> </a:t>
            </a:r>
            <a:r>
              <a:rPr sz="2600" spc="55" dirty="0">
                <a:latin typeface="Times New Roman"/>
                <a:cs typeface="Times New Roman"/>
              </a:rPr>
              <a:t>have</a:t>
            </a:r>
            <a:r>
              <a:rPr sz="2600" spc="-80" dirty="0">
                <a:latin typeface="Times New Roman"/>
                <a:cs typeface="Times New Roman"/>
              </a:rPr>
              <a:t> </a:t>
            </a:r>
            <a:r>
              <a:rPr sz="2600" spc="130" dirty="0">
                <a:latin typeface="Times New Roman"/>
                <a:cs typeface="Times New Roman"/>
              </a:rPr>
              <a:t>been</a:t>
            </a:r>
            <a:r>
              <a:rPr sz="2600" spc="-60" dirty="0">
                <a:latin typeface="Times New Roman"/>
                <a:cs typeface="Times New Roman"/>
              </a:rPr>
              <a:t> </a:t>
            </a:r>
            <a:r>
              <a:rPr sz="2600" spc="120" dirty="0">
                <a:latin typeface="Times New Roman"/>
                <a:cs typeface="Times New Roman"/>
              </a:rPr>
              <a:t>reported</a:t>
            </a:r>
            <a:r>
              <a:rPr sz="2600" spc="-25" dirty="0">
                <a:latin typeface="Times New Roman"/>
                <a:cs typeface="Times New Roman"/>
              </a:rPr>
              <a:t> </a:t>
            </a:r>
            <a:r>
              <a:rPr sz="2600" spc="40" dirty="0">
                <a:latin typeface="Times New Roman"/>
                <a:cs typeface="Times New Roman"/>
              </a:rPr>
              <a:t>following</a:t>
            </a:r>
            <a:r>
              <a:rPr sz="2600" spc="-25" dirty="0">
                <a:latin typeface="Times New Roman"/>
                <a:cs typeface="Times New Roman"/>
              </a:rPr>
              <a:t> </a:t>
            </a:r>
            <a:r>
              <a:rPr sz="2600" spc="50" dirty="0">
                <a:latin typeface="Times New Roman"/>
                <a:cs typeface="Times New Roman"/>
              </a:rPr>
              <a:t>Billroth</a:t>
            </a:r>
            <a:r>
              <a:rPr sz="2600" spc="-55" dirty="0">
                <a:latin typeface="Times New Roman"/>
                <a:cs typeface="Times New Roman"/>
              </a:rPr>
              <a:t> </a:t>
            </a:r>
            <a:r>
              <a:rPr sz="2600" spc="15" dirty="0">
                <a:latin typeface="Times New Roman"/>
                <a:cs typeface="Times New Roman"/>
              </a:rPr>
              <a:t>II  </a:t>
            </a:r>
            <a:r>
              <a:rPr sz="2600" spc="100" dirty="0">
                <a:latin typeface="Times New Roman"/>
                <a:cs typeface="Times New Roman"/>
              </a:rPr>
              <a:t>gastroenterostomy</a:t>
            </a:r>
            <a:endParaRPr sz="2600" dirty="0">
              <a:latin typeface="Times New Roman"/>
              <a:cs typeface="Times New Roman"/>
            </a:endParaRPr>
          </a:p>
          <a:p>
            <a:pPr marL="378460" indent="-274320">
              <a:lnSpc>
                <a:spcPct val="100000"/>
              </a:lnSpc>
              <a:spcBef>
                <a:spcPts val="275"/>
              </a:spcBef>
              <a:buClr>
                <a:srgbClr val="0AD0D9"/>
              </a:buClr>
              <a:buSzPct val="94230"/>
              <a:buFont typeface="Wingdings"/>
              <a:buChar char=""/>
              <a:tabLst>
                <a:tab pos="378460" algn="l"/>
              </a:tabLst>
            </a:pPr>
            <a:r>
              <a:rPr sz="2600" spc="75" dirty="0">
                <a:latin typeface="Times New Roman"/>
                <a:cs typeface="Times New Roman"/>
              </a:rPr>
              <a:t>Prognosis</a:t>
            </a:r>
            <a:r>
              <a:rPr sz="2600" spc="-75" dirty="0">
                <a:latin typeface="Times New Roman"/>
                <a:cs typeface="Times New Roman"/>
              </a:rPr>
              <a:t> </a:t>
            </a:r>
            <a:r>
              <a:rPr sz="2600" spc="25" dirty="0">
                <a:latin typeface="Times New Roman"/>
                <a:cs typeface="Times New Roman"/>
              </a:rPr>
              <a:t>is</a:t>
            </a:r>
            <a:r>
              <a:rPr sz="2600" spc="-105" dirty="0">
                <a:latin typeface="Times New Roman"/>
                <a:cs typeface="Times New Roman"/>
              </a:rPr>
              <a:t> </a:t>
            </a:r>
            <a:r>
              <a:rPr sz="2600" spc="75" dirty="0">
                <a:latin typeface="Times New Roman"/>
                <a:cs typeface="Times New Roman"/>
              </a:rPr>
              <a:t>similar</a:t>
            </a:r>
            <a:r>
              <a:rPr sz="2600" spc="-125" dirty="0">
                <a:latin typeface="Times New Roman"/>
                <a:cs typeface="Times New Roman"/>
              </a:rPr>
              <a:t> </a:t>
            </a:r>
            <a:r>
              <a:rPr sz="2600" spc="130" dirty="0">
                <a:latin typeface="Times New Roman"/>
                <a:cs typeface="Times New Roman"/>
              </a:rPr>
              <a:t>to</a:t>
            </a:r>
            <a:r>
              <a:rPr sz="2600" spc="-114" dirty="0">
                <a:latin typeface="Times New Roman"/>
                <a:cs typeface="Times New Roman"/>
              </a:rPr>
              <a:t> </a:t>
            </a:r>
            <a:r>
              <a:rPr sz="2600" spc="65" dirty="0">
                <a:latin typeface="Times New Roman"/>
                <a:cs typeface="Times New Roman"/>
              </a:rPr>
              <a:t>proximal</a:t>
            </a:r>
            <a:r>
              <a:rPr sz="2600" spc="-75" dirty="0">
                <a:latin typeface="Times New Roman"/>
                <a:cs typeface="Times New Roman"/>
              </a:rPr>
              <a:t> </a:t>
            </a:r>
            <a:r>
              <a:rPr sz="2600" spc="75" dirty="0">
                <a:latin typeface="Times New Roman"/>
                <a:cs typeface="Times New Roman"/>
              </a:rPr>
              <a:t>gastric</a:t>
            </a:r>
            <a:r>
              <a:rPr sz="2600" spc="-140" dirty="0">
                <a:latin typeface="Times New Roman"/>
                <a:cs typeface="Times New Roman"/>
              </a:rPr>
              <a:t> </a:t>
            </a:r>
            <a:r>
              <a:rPr sz="2600" spc="90" dirty="0">
                <a:latin typeface="Times New Roman"/>
                <a:cs typeface="Times New Roman"/>
              </a:rPr>
              <a:t>cancer</a:t>
            </a:r>
            <a:endParaRPr sz="2600" dirty="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Premalignant </a:t>
            </a:r>
            <a:r>
              <a:rPr dirty="0"/>
              <a:t>Conditions of </a:t>
            </a:r>
            <a:r>
              <a:rPr spc="-5" dirty="0"/>
              <a:t>the</a:t>
            </a:r>
            <a:r>
              <a:rPr spc="-90" dirty="0"/>
              <a:t> </a:t>
            </a:r>
            <a:r>
              <a:rPr dirty="0"/>
              <a:t>Stomach</a:t>
            </a:r>
          </a:p>
        </p:txBody>
      </p:sp>
      <p:sp>
        <p:nvSpPr>
          <p:cNvPr id="3" name="object 3"/>
          <p:cNvSpPr txBox="1"/>
          <p:nvPr/>
        </p:nvSpPr>
        <p:spPr>
          <a:xfrm>
            <a:off x="484710" y="1888417"/>
            <a:ext cx="8145145" cy="4055110"/>
          </a:xfrm>
          <a:prstGeom prst="rect">
            <a:avLst/>
          </a:prstGeom>
        </p:spPr>
        <p:txBody>
          <a:bodyPr vert="horz" wrap="square" lIns="0" tIns="134620" rIns="0" bIns="0" rtlCol="0">
            <a:spAutoFit/>
          </a:bodyPr>
          <a:lstStyle/>
          <a:p>
            <a:pPr marL="12700">
              <a:lnSpc>
                <a:spcPct val="100000"/>
              </a:lnSpc>
              <a:spcBef>
                <a:spcPts val="1060"/>
              </a:spcBef>
            </a:pPr>
            <a:r>
              <a:rPr sz="2400" b="1" u="heavy" spc="-300" dirty="0">
                <a:solidFill>
                  <a:srgbClr val="FF0000"/>
                </a:solidFill>
                <a:uFill>
                  <a:solidFill>
                    <a:srgbClr val="04607A"/>
                  </a:solidFill>
                </a:uFill>
                <a:latin typeface="Trebuchet MS"/>
                <a:cs typeface="Trebuchet MS"/>
              </a:rPr>
              <a:t> </a:t>
            </a:r>
            <a:r>
              <a:rPr sz="2400" b="1" u="heavy" spc="-100" dirty="0">
                <a:solidFill>
                  <a:srgbClr val="FF0000"/>
                </a:solidFill>
                <a:uFill>
                  <a:solidFill>
                    <a:srgbClr val="04607A"/>
                  </a:solidFill>
                </a:uFill>
                <a:latin typeface="Trebuchet MS"/>
                <a:cs typeface="Trebuchet MS"/>
              </a:rPr>
              <a:t>Dysplasia</a:t>
            </a:r>
            <a:endParaRPr sz="2400" dirty="0">
              <a:solidFill>
                <a:srgbClr val="FF0000"/>
              </a:solidFill>
              <a:latin typeface="Trebuchet MS"/>
              <a:cs typeface="Trebuchet MS"/>
            </a:endParaRPr>
          </a:p>
          <a:p>
            <a:pPr marL="378460" marR="427355" indent="-274320">
              <a:lnSpc>
                <a:spcPct val="100000"/>
              </a:lnSpc>
              <a:spcBef>
                <a:spcPts val="1050"/>
              </a:spcBef>
              <a:buClr>
                <a:srgbClr val="0AD0D9"/>
              </a:buClr>
              <a:buSzPct val="94230"/>
              <a:buFont typeface="Wingdings"/>
              <a:buChar char=""/>
              <a:tabLst>
                <a:tab pos="378460" algn="l"/>
              </a:tabLst>
            </a:pPr>
            <a:r>
              <a:rPr sz="2600" spc="75" dirty="0">
                <a:latin typeface="Times New Roman"/>
                <a:cs typeface="Times New Roman"/>
              </a:rPr>
              <a:t>gastric</a:t>
            </a:r>
            <a:r>
              <a:rPr sz="2600" spc="-145" dirty="0">
                <a:latin typeface="Times New Roman"/>
                <a:cs typeface="Times New Roman"/>
              </a:rPr>
              <a:t> </a:t>
            </a:r>
            <a:r>
              <a:rPr sz="2600" spc="55" dirty="0">
                <a:latin typeface="Times New Roman"/>
                <a:cs typeface="Times New Roman"/>
              </a:rPr>
              <a:t>dysplasia</a:t>
            </a:r>
            <a:r>
              <a:rPr sz="2600" spc="-70" dirty="0">
                <a:latin typeface="Times New Roman"/>
                <a:cs typeface="Times New Roman"/>
              </a:rPr>
              <a:t> </a:t>
            </a:r>
            <a:r>
              <a:rPr sz="2600" spc="25" dirty="0">
                <a:latin typeface="Times New Roman"/>
                <a:cs typeface="Times New Roman"/>
              </a:rPr>
              <a:t>is</a:t>
            </a:r>
            <a:r>
              <a:rPr sz="2600" spc="-75" dirty="0">
                <a:latin typeface="Times New Roman"/>
                <a:cs typeface="Times New Roman"/>
              </a:rPr>
              <a:t> </a:t>
            </a:r>
            <a:r>
              <a:rPr sz="2600" spc="160" dirty="0">
                <a:latin typeface="Times New Roman"/>
                <a:cs typeface="Times New Roman"/>
              </a:rPr>
              <a:t>the</a:t>
            </a:r>
            <a:r>
              <a:rPr sz="2600" spc="-95" dirty="0">
                <a:latin typeface="Times New Roman"/>
                <a:cs typeface="Times New Roman"/>
              </a:rPr>
              <a:t> </a:t>
            </a:r>
            <a:r>
              <a:rPr sz="2600" spc="70" dirty="0">
                <a:latin typeface="Times New Roman"/>
                <a:cs typeface="Times New Roman"/>
              </a:rPr>
              <a:t>universal</a:t>
            </a:r>
            <a:r>
              <a:rPr sz="2600" spc="-60" dirty="0">
                <a:latin typeface="Times New Roman"/>
                <a:cs typeface="Times New Roman"/>
              </a:rPr>
              <a:t> </a:t>
            </a:r>
            <a:r>
              <a:rPr sz="2600" spc="105" dirty="0">
                <a:latin typeface="Times New Roman"/>
                <a:cs typeface="Times New Roman"/>
              </a:rPr>
              <a:t>precursor</a:t>
            </a:r>
            <a:r>
              <a:rPr sz="2600" spc="-125" dirty="0">
                <a:latin typeface="Times New Roman"/>
                <a:cs typeface="Times New Roman"/>
              </a:rPr>
              <a:t> </a:t>
            </a:r>
            <a:r>
              <a:rPr sz="2600" spc="130" dirty="0">
                <a:latin typeface="Times New Roman"/>
                <a:cs typeface="Times New Roman"/>
              </a:rPr>
              <a:t>to</a:t>
            </a:r>
            <a:r>
              <a:rPr sz="2600" spc="-145" dirty="0">
                <a:latin typeface="Times New Roman"/>
                <a:cs typeface="Times New Roman"/>
              </a:rPr>
              <a:t> </a:t>
            </a:r>
            <a:r>
              <a:rPr sz="2600" spc="75" dirty="0">
                <a:latin typeface="Times New Roman"/>
                <a:cs typeface="Times New Roman"/>
              </a:rPr>
              <a:t>gastric  </a:t>
            </a:r>
            <a:r>
              <a:rPr sz="2600" spc="110" dirty="0">
                <a:latin typeface="Times New Roman"/>
                <a:cs typeface="Times New Roman"/>
              </a:rPr>
              <a:t>adenocarcinoma</a:t>
            </a:r>
            <a:endParaRPr sz="2600" dirty="0">
              <a:latin typeface="Times New Roman"/>
              <a:cs typeface="Times New Roman"/>
            </a:endParaRPr>
          </a:p>
          <a:p>
            <a:pPr marL="378460" marR="5080" indent="-274320">
              <a:lnSpc>
                <a:spcPct val="100000"/>
              </a:lnSpc>
              <a:spcBef>
                <a:spcPts val="625"/>
              </a:spcBef>
              <a:buClr>
                <a:srgbClr val="0AD0D9"/>
              </a:buClr>
              <a:buSzPct val="94230"/>
              <a:buFont typeface="Wingdings"/>
              <a:buChar char=""/>
              <a:tabLst>
                <a:tab pos="378460" algn="l"/>
              </a:tabLst>
            </a:pPr>
            <a:r>
              <a:rPr sz="2600" spc="110" dirty="0">
                <a:latin typeface="Times New Roman"/>
                <a:cs typeface="Times New Roman"/>
              </a:rPr>
              <a:t>Patients</a:t>
            </a:r>
            <a:r>
              <a:rPr sz="2600" spc="-145" dirty="0">
                <a:latin typeface="Times New Roman"/>
                <a:cs typeface="Times New Roman"/>
              </a:rPr>
              <a:t> </a:t>
            </a:r>
            <a:r>
              <a:rPr sz="2600" spc="110" dirty="0">
                <a:latin typeface="Times New Roman"/>
                <a:cs typeface="Times New Roman"/>
              </a:rPr>
              <a:t>with</a:t>
            </a:r>
            <a:r>
              <a:rPr sz="2600" spc="-95" dirty="0">
                <a:latin typeface="Times New Roman"/>
                <a:cs typeface="Times New Roman"/>
              </a:rPr>
              <a:t> </a:t>
            </a:r>
            <a:r>
              <a:rPr sz="2600" spc="50" dirty="0">
                <a:latin typeface="Times New Roman"/>
                <a:cs typeface="Times New Roman"/>
              </a:rPr>
              <a:t>severe</a:t>
            </a:r>
            <a:r>
              <a:rPr sz="2600" spc="-135" dirty="0">
                <a:latin typeface="Times New Roman"/>
                <a:cs typeface="Times New Roman"/>
              </a:rPr>
              <a:t> </a:t>
            </a:r>
            <a:r>
              <a:rPr sz="2600" spc="55" dirty="0">
                <a:latin typeface="Times New Roman"/>
                <a:cs typeface="Times New Roman"/>
              </a:rPr>
              <a:t>dysplasia</a:t>
            </a:r>
            <a:r>
              <a:rPr sz="2600" spc="-135" dirty="0">
                <a:latin typeface="Times New Roman"/>
                <a:cs typeface="Times New Roman"/>
              </a:rPr>
              <a:t> </a:t>
            </a:r>
            <a:r>
              <a:rPr sz="2600" spc="120" dirty="0">
                <a:latin typeface="Times New Roman"/>
                <a:cs typeface="Times New Roman"/>
              </a:rPr>
              <a:t>should</a:t>
            </a:r>
            <a:r>
              <a:rPr sz="2600" spc="-20" dirty="0">
                <a:latin typeface="Times New Roman"/>
                <a:cs typeface="Times New Roman"/>
              </a:rPr>
              <a:t> </a:t>
            </a:r>
            <a:r>
              <a:rPr sz="2600" spc="114" dirty="0">
                <a:latin typeface="Times New Roman"/>
                <a:cs typeface="Times New Roman"/>
              </a:rPr>
              <a:t>be</a:t>
            </a:r>
            <a:r>
              <a:rPr sz="2600" spc="-135" dirty="0">
                <a:latin typeface="Times New Roman"/>
                <a:cs typeface="Times New Roman"/>
              </a:rPr>
              <a:t> </a:t>
            </a:r>
            <a:r>
              <a:rPr sz="2600" spc="95" dirty="0">
                <a:latin typeface="Times New Roman"/>
                <a:cs typeface="Times New Roman"/>
              </a:rPr>
              <a:t>considered</a:t>
            </a:r>
            <a:r>
              <a:rPr sz="2600" spc="-10" dirty="0">
                <a:latin typeface="Times New Roman"/>
                <a:cs typeface="Times New Roman"/>
              </a:rPr>
              <a:t> </a:t>
            </a:r>
            <a:r>
              <a:rPr sz="2600" spc="50" dirty="0">
                <a:latin typeface="Times New Roman"/>
                <a:cs typeface="Times New Roman"/>
              </a:rPr>
              <a:t>for  </a:t>
            </a:r>
            <a:r>
              <a:rPr sz="2600" spc="75" dirty="0">
                <a:latin typeface="Times New Roman"/>
                <a:cs typeface="Times New Roman"/>
              </a:rPr>
              <a:t>gastric</a:t>
            </a:r>
            <a:r>
              <a:rPr sz="2600" spc="-125" dirty="0">
                <a:latin typeface="Times New Roman"/>
                <a:cs typeface="Times New Roman"/>
              </a:rPr>
              <a:t> </a:t>
            </a:r>
            <a:r>
              <a:rPr sz="2600" spc="100" dirty="0">
                <a:latin typeface="Times New Roman"/>
                <a:cs typeface="Times New Roman"/>
              </a:rPr>
              <a:t>resection</a:t>
            </a:r>
            <a:endParaRPr sz="2600" dirty="0">
              <a:latin typeface="Times New Roman"/>
              <a:cs typeface="Times New Roman"/>
            </a:endParaRPr>
          </a:p>
          <a:p>
            <a:pPr marL="378460" marR="1175385" indent="-274320">
              <a:lnSpc>
                <a:spcPct val="100000"/>
              </a:lnSpc>
              <a:spcBef>
                <a:spcPts val="625"/>
              </a:spcBef>
              <a:buClr>
                <a:srgbClr val="0AD0D9"/>
              </a:buClr>
              <a:buSzPct val="94230"/>
              <a:buFont typeface="Wingdings"/>
              <a:buChar char=""/>
              <a:tabLst>
                <a:tab pos="378460" algn="l"/>
              </a:tabLst>
            </a:pPr>
            <a:r>
              <a:rPr sz="2600" spc="-45" dirty="0">
                <a:latin typeface="Times New Roman"/>
                <a:cs typeface="Times New Roman"/>
              </a:rPr>
              <a:t>EMR</a:t>
            </a:r>
            <a:r>
              <a:rPr sz="2600" spc="-30" dirty="0">
                <a:latin typeface="Times New Roman"/>
                <a:cs typeface="Times New Roman"/>
              </a:rPr>
              <a:t> </a:t>
            </a:r>
            <a:r>
              <a:rPr sz="2600" spc="25" dirty="0">
                <a:latin typeface="Times New Roman"/>
                <a:cs typeface="Times New Roman"/>
              </a:rPr>
              <a:t>is</a:t>
            </a:r>
            <a:r>
              <a:rPr sz="2600" spc="-90" dirty="0">
                <a:latin typeface="Times New Roman"/>
                <a:cs typeface="Times New Roman"/>
              </a:rPr>
              <a:t> </a:t>
            </a:r>
            <a:r>
              <a:rPr sz="2600" spc="135" dirty="0">
                <a:latin typeface="Times New Roman"/>
                <a:cs typeface="Times New Roman"/>
              </a:rPr>
              <a:t>recommended</a:t>
            </a:r>
            <a:r>
              <a:rPr sz="2600" spc="-25" dirty="0">
                <a:latin typeface="Times New Roman"/>
                <a:cs typeface="Times New Roman"/>
              </a:rPr>
              <a:t> if</a:t>
            </a:r>
            <a:r>
              <a:rPr sz="2600" spc="35" dirty="0">
                <a:latin typeface="Times New Roman"/>
                <a:cs typeface="Times New Roman"/>
              </a:rPr>
              <a:t> </a:t>
            </a:r>
            <a:r>
              <a:rPr sz="2600" spc="160" dirty="0">
                <a:latin typeface="Times New Roman"/>
                <a:cs typeface="Times New Roman"/>
              </a:rPr>
              <a:t>the</a:t>
            </a:r>
            <a:r>
              <a:rPr sz="2600" spc="-114" dirty="0">
                <a:latin typeface="Times New Roman"/>
                <a:cs typeface="Times New Roman"/>
              </a:rPr>
              <a:t> </a:t>
            </a:r>
            <a:r>
              <a:rPr sz="2600" spc="50" dirty="0">
                <a:latin typeface="Times New Roman"/>
                <a:cs typeface="Times New Roman"/>
              </a:rPr>
              <a:t>severe</a:t>
            </a:r>
            <a:r>
              <a:rPr sz="2600" spc="-150" dirty="0">
                <a:latin typeface="Times New Roman"/>
                <a:cs typeface="Times New Roman"/>
              </a:rPr>
              <a:t> </a:t>
            </a:r>
            <a:r>
              <a:rPr sz="2600" spc="55" dirty="0">
                <a:latin typeface="Times New Roman"/>
                <a:cs typeface="Times New Roman"/>
              </a:rPr>
              <a:t>dysplasia</a:t>
            </a:r>
            <a:r>
              <a:rPr sz="2600" spc="-80" dirty="0">
                <a:latin typeface="Times New Roman"/>
                <a:cs typeface="Times New Roman"/>
              </a:rPr>
              <a:t> </a:t>
            </a:r>
            <a:r>
              <a:rPr sz="2600" spc="20" dirty="0">
                <a:latin typeface="Times New Roman"/>
                <a:cs typeface="Times New Roman"/>
              </a:rPr>
              <a:t>is  </a:t>
            </a:r>
            <a:r>
              <a:rPr sz="2600" spc="65" dirty="0">
                <a:latin typeface="Times New Roman"/>
                <a:cs typeface="Times New Roman"/>
              </a:rPr>
              <a:t>localized</a:t>
            </a:r>
            <a:endParaRPr sz="2600" dirty="0">
              <a:latin typeface="Times New Roman"/>
              <a:cs typeface="Times New Roman"/>
            </a:endParaRPr>
          </a:p>
          <a:p>
            <a:pPr marL="378460" marR="454025" indent="-274320">
              <a:lnSpc>
                <a:spcPct val="100000"/>
              </a:lnSpc>
              <a:spcBef>
                <a:spcPts val="625"/>
              </a:spcBef>
              <a:buClr>
                <a:srgbClr val="0AD0D9"/>
              </a:buClr>
              <a:buSzPct val="94230"/>
              <a:buFont typeface="Wingdings"/>
              <a:buChar char=""/>
              <a:tabLst>
                <a:tab pos="378460" algn="l"/>
              </a:tabLst>
            </a:pPr>
            <a:r>
              <a:rPr sz="2600" spc="110" dirty="0">
                <a:latin typeface="Times New Roman"/>
                <a:cs typeface="Times New Roman"/>
              </a:rPr>
              <a:t>Patients</a:t>
            </a:r>
            <a:r>
              <a:rPr sz="2600" spc="-140" dirty="0">
                <a:latin typeface="Times New Roman"/>
                <a:cs typeface="Times New Roman"/>
              </a:rPr>
              <a:t> </a:t>
            </a:r>
            <a:r>
              <a:rPr sz="2600" spc="120" dirty="0">
                <a:latin typeface="Times New Roman"/>
                <a:cs typeface="Times New Roman"/>
              </a:rPr>
              <a:t>should</a:t>
            </a:r>
            <a:r>
              <a:rPr sz="2600" spc="-25" dirty="0">
                <a:latin typeface="Times New Roman"/>
                <a:cs typeface="Times New Roman"/>
              </a:rPr>
              <a:t> </a:t>
            </a:r>
            <a:r>
              <a:rPr sz="2600" spc="114" dirty="0">
                <a:latin typeface="Times New Roman"/>
                <a:cs typeface="Times New Roman"/>
              </a:rPr>
              <a:t>be</a:t>
            </a:r>
            <a:r>
              <a:rPr sz="2600" spc="-75" dirty="0">
                <a:latin typeface="Times New Roman"/>
                <a:cs typeface="Times New Roman"/>
              </a:rPr>
              <a:t> </a:t>
            </a:r>
            <a:r>
              <a:rPr sz="2600" spc="40" dirty="0">
                <a:latin typeface="Times New Roman"/>
                <a:cs typeface="Times New Roman"/>
              </a:rPr>
              <a:t>followed</a:t>
            </a:r>
            <a:r>
              <a:rPr sz="2600" spc="-105" dirty="0">
                <a:latin typeface="Times New Roman"/>
                <a:cs typeface="Times New Roman"/>
              </a:rPr>
              <a:t> </a:t>
            </a:r>
            <a:r>
              <a:rPr sz="2600" spc="110" dirty="0">
                <a:latin typeface="Times New Roman"/>
                <a:cs typeface="Times New Roman"/>
              </a:rPr>
              <a:t>with</a:t>
            </a:r>
            <a:r>
              <a:rPr sz="2600" spc="-110" dirty="0">
                <a:latin typeface="Times New Roman"/>
                <a:cs typeface="Times New Roman"/>
              </a:rPr>
              <a:t> </a:t>
            </a:r>
            <a:r>
              <a:rPr sz="2600" spc="90" dirty="0">
                <a:latin typeface="Times New Roman"/>
                <a:cs typeface="Times New Roman"/>
              </a:rPr>
              <a:t>endoscopic</a:t>
            </a:r>
            <a:r>
              <a:rPr sz="2600" spc="-95" dirty="0">
                <a:latin typeface="Times New Roman"/>
                <a:cs typeface="Times New Roman"/>
              </a:rPr>
              <a:t> </a:t>
            </a:r>
            <a:r>
              <a:rPr sz="2600" spc="65" dirty="0">
                <a:latin typeface="Times New Roman"/>
                <a:cs typeface="Times New Roman"/>
              </a:rPr>
              <a:t>biopsy  </a:t>
            </a:r>
            <a:r>
              <a:rPr sz="2600" spc="60" dirty="0">
                <a:latin typeface="Times New Roman"/>
                <a:cs typeface="Times New Roman"/>
              </a:rPr>
              <a:t>surveillance, </a:t>
            </a:r>
            <a:r>
              <a:rPr sz="2600" spc="160" dirty="0">
                <a:latin typeface="Times New Roman"/>
                <a:cs typeface="Times New Roman"/>
              </a:rPr>
              <a:t>and </a:t>
            </a:r>
            <a:r>
              <a:rPr sz="2600" i="1" spc="-75" dirty="0">
                <a:latin typeface="Georgia"/>
                <a:cs typeface="Georgia"/>
              </a:rPr>
              <a:t>Helicobacter</a:t>
            </a:r>
            <a:r>
              <a:rPr sz="2600" i="1" spc="-400" dirty="0">
                <a:latin typeface="Georgia"/>
                <a:cs typeface="Georgia"/>
              </a:rPr>
              <a:t> </a:t>
            </a:r>
            <a:r>
              <a:rPr sz="2600" spc="100" dirty="0">
                <a:latin typeface="Times New Roman"/>
                <a:cs typeface="Times New Roman"/>
              </a:rPr>
              <a:t>eradication</a:t>
            </a:r>
            <a:endParaRPr sz="2600" dirty="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304800"/>
            <a:ext cx="5981700" cy="436880"/>
          </a:xfrm>
          <a:prstGeom prst="rect">
            <a:avLst/>
          </a:prstGeom>
        </p:spPr>
        <p:txBody>
          <a:bodyPr vert="horz" wrap="square" lIns="0" tIns="12700" rIns="0" bIns="0" rtlCol="0">
            <a:spAutoFit/>
          </a:bodyPr>
          <a:lstStyle/>
          <a:p>
            <a:pPr marL="12700">
              <a:lnSpc>
                <a:spcPct val="100000"/>
              </a:lnSpc>
              <a:spcBef>
                <a:spcPts val="100"/>
              </a:spcBef>
            </a:pPr>
            <a:r>
              <a:rPr spc="-5" dirty="0"/>
              <a:t>Premalignant </a:t>
            </a:r>
            <a:r>
              <a:rPr dirty="0"/>
              <a:t>Conditions of </a:t>
            </a:r>
            <a:r>
              <a:rPr spc="-5" dirty="0"/>
              <a:t>the</a:t>
            </a:r>
            <a:r>
              <a:rPr spc="-90" dirty="0"/>
              <a:t> </a:t>
            </a:r>
            <a:r>
              <a:rPr dirty="0"/>
              <a:t>Stomach</a:t>
            </a:r>
          </a:p>
        </p:txBody>
      </p:sp>
      <p:sp>
        <p:nvSpPr>
          <p:cNvPr id="3" name="object 3"/>
          <p:cNvSpPr txBox="1"/>
          <p:nvPr/>
        </p:nvSpPr>
        <p:spPr>
          <a:xfrm>
            <a:off x="444500" y="2085389"/>
            <a:ext cx="7902575" cy="4444365"/>
          </a:xfrm>
          <a:prstGeom prst="rect">
            <a:avLst/>
          </a:prstGeom>
        </p:spPr>
        <p:txBody>
          <a:bodyPr vert="horz" wrap="square" lIns="0" tIns="112395" rIns="0" bIns="0" rtlCol="0">
            <a:spAutoFit/>
          </a:bodyPr>
          <a:lstStyle/>
          <a:p>
            <a:pPr marL="12700">
              <a:lnSpc>
                <a:spcPct val="100000"/>
              </a:lnSpc>
              <a:spcBef>
                <a:spcPts val="885"/>
              </a:spcBef>
            </a:pPr>
            <a:r>
              <a:rPr sz="2000" b="1" u="heavy" spc="-175" dirty="0">
                <a:solidFill>
                  <a:srgbClr val="FF0000"/>
                </a:solidFill>
                <a:uFill>
                  <a:solidFill>
                    <a:srgbClr val="04607A"/>
                  </a:solidFill>
                </a:uFill>
                <a:latin typeface="Trebuchet MS"/>
                <a:cs typeface="Trebuchet MS"/>
              </a:rPr>
              <a:t> </a:t>
            </a:r>
            <a:r>
              <a:rPr sz="2000" b="1" u="heavy" spc="-130" dirty="0">
                <a:solidFill>
                  <a:srgbClr val="FF0000"/>
                </a:solidFill>
                <a:uFill>
                  <a:solidFill>
                    <a:srgbClr val="04607A"/>
                  </a:solidFill>
                </a:uFill>
                <a:latin typeface="Trebuchet MS"/>
                <a:cs typeface="Trebuchet MS"/>
              </a:rPr>
              <a:t>Early </a:t>
            </a:r>
            <a:r>
              <a:rPr sz="2000" b="1" u="heavy" spc="-114" dirty="0">
                <a:solidFill>
                  <a:srgbClr val="FF0000"/>
                </a:solidFill>
                <a:uFill>
                  <a:solidFill>
                    <a:srgbClr val="04607A"/>
                  </a:solidFill>
                </a:uFill>
                <a:latin typeface="Trebuchet MS"/>
                <a:cs typeface="Trebuchet MS"/>
              </a:rPr>
              <a:t>Gastric</a:t>
            </a:r>
            <a:r>
              <a:rPr sz="2000" b="1" u="heavy" spc="-190" dirty="0">
                <a:solidFill>
                  <a:srgbClr val="FF0000"/>
                </a:solidFill>
                <a:uFill>
                  <a:solidFill>
                    <a:srgbClr val="04607A"/>
                  </a:solidFill>
                </a:uFill>
                <a:latin typeface="Trebuchet MS"/>
                <a:cs typeface="Trebuchet MS"/>
              </a:rPr>
              <a:t> </a:t>
            </a:r>
            <a:r>
              <a:rPr sz="2000" b="1" u="heavy" spc="-145" dirty="0">
                <a:solidFill>
                  <a:srgbClr val="FF0000"/>
                </a:solidFill>
                <a:uFill>
                  <a:solidFill>
                    <a:srgbClr val="04607A"/>
                  </a:solidFill>
                </a:uFill>
                <a:latin typeface="Trebuchet MS"/>
                <a:cs typeface="Trebuchet MS"/>
              </a:rPr>
              <a:t>Cancer</a:t>
            </a:r>
            <a:endParaRPr sz="2000" dirty="0">
              <a:solidFill>
                <a:srgbClr val="FF0000"/>
              </a:solidFill>
              <a:latin typeface="Trebuchet MS"/>
              <a:cs typeface="Trebuchet MS"/>
            </a:endParaRPr>
          </a:p>
          <a:p>
            <a:pPr marL="378460" marR="5080" indent="-274320">
              <a:lnSpc>
                <a:spcPct val="100000"/>
              </a:lnSpc>
              <a:spcBef>
                <a:spcPts val="1019"/>
              </a:spcBef>
              <a:buClr>
                <a:srgbClr val="0AD0D9"/>
              </a:buClr>
              <a:buSzPct val="94230"/>
              <a:buFont typeface="Wingdings"/>
              <a:buChar char=""/>
              <a:tabLst>
                <a:tab pos="378460" algn="l"/>
              </a:tabLst>
            </a:pPr>
            <a:r>
              <a:rPr sz="2600" spc="75" dirty="0">
                <a:latin typeface="Times New Roman"/>
                <a:cs typeface="Times New Roman"/>
              </a:rPr>
              <a:t>It </a:t>
            </a:r>
            <a:r>
              <a:rPr sz="2600" spc="25" dirty="0">
                <a:latin typeface="Times New Roman"/>
                <a:cs typeface="Times New Roman"/>
              </a:rPr>
              <a:t>is </a:t>
            </a:r>
            <a:r>
              <a:rPr sz="2600" spc="110" dirty="0">
                <a:latin typeface="Times New Roman"/>
                <a:cs typeface="Times New Roman"/>
              </a:rPr>
              <a:t>adenocarcinoma </a:t>
            </a:r>
            <a:r>
              <a:rPr sz="2600" spc="95" dirty="0">
                <a:latin typeface="Times New Roman"/>
                <a:cs typeface="Times New Roman"/>
              </a:rPr>
              <a:t>limited </a:t>
            </a:r>
            <a:r>
              <a:rPr sz="2600" spc="130" dirty="0">
                <a:latin typeface="Times New Roman"/>
                <a:cs typeface="Times New Roman"/>
              </a:rPr>
              <a:t>to </a:t>
            </a:r>
            <a:r>
              <a:rPr sz="2600" spc="160" dirty="0">
                <a:latin typeface="Times New Roman"/>
                <a:cs typeface="Times New Roman"/>
              </a:rPr>
              <a:t>the </a:t>
            </a:r>
            <a:r>
              <a:rPr sz="2600" spc="105" dirty="0">
                <a:latin typeface="Times New Roman"/>
                <a:cs typeface="Times New Roman"/>
              </a:rPr>
              <a:t>mucosa </a:t>
            </a:r>
            <a:r>
              <a:rPr sz="2600" spc="160" dirty="0">
                <a:latin typeface="Times New Roman"/>
                <a:cs typeface="Times New Roman"/>
              </a:rPr>
              <a:t>and  </a:t>
            </a:r>
            <a:r>
              <a:rPr sz="2600" spc="110" dirty="0">
                <a:latin typeface="Times New Roman"/>
                <a:cs typeface="Times New Roman"/>
              </a:rPr>
              <a:t>submucosa</a:t>
            </a:r>
            <a:r>
              <a:rPr sz="2600" spc="-185" dirty="0">
                <a:latin typeface="Times New Roman"/>
                <a:cs typeface="Times New Roman"/>
              </a:rPr>
              <a:t> </a:t>
            </a:r>
            <a:r>
              <a:rPr sz="2600" spc="20" dirty="0">
                <a:latin typeface="Times New Roman"/>
                <a:cs typeface="Times New Roman"/>
              </a:rPr>
              <a:t>of</a:t>
            </a:r>
            <a:r>
              <a:rPr sz="2600" spc="30" dirty="0">
                <a:latin typeface="Times New Roman"/>
                <a:cs typeface="Times New Roman"/>
              </a:rPr>
              <a:t> </a:t>
            </a:r>
            <a:r>
              <a:rPr sz="2600" spc="160" dirty="0">
                <a:latin typeface="Times New Roman"/>
                <a:cs typeface="Times New Roman"/>
              </a:rPr>
              <a:t>the</a:t>
            </a:r>
            <a:r>
              <a:rPr sz="2600" spc="-110" dirty="0">
                <a:latin typeface="Times New Roman"/>
                <a:cs typeface="Times New Roman"/>
              </a:rPr>
              <a:t> </a:t>
            </a:r>
            <a:r>
              <a:rPr sz="2600" spc="110" dirty="0">
                <a:latin typeface="Times New Roman"/>
                <a:cs typeface="Times New Roman"/>
              </a:rPr>
              <a:t>stomach,</a:t>
            </a:r>
            <a:r>
              <a:rPr sz="2600" spc="-60" dirty="0">
                <a:latin typeface="Times New Roman"/>
                <a:cs typeface="Times New Roman"/>
              </a:rPr>
              <a:t> </a:t>
            </a:r>
            <a:r>
              <a:rPr sz="2600" spc="70" dirty="0">
                <a:latin typeface="Times New Roman"/>
                <a:cs typeface="Times New Roman"/>
              </a:rPr>
              <a:t>regardless</a:t>
            </a:r>
            <a:r>
              <a:rPr sz="2600" spc="-114" dirty="0">
                <a:latin typeface="Times New Roman"/>
                <a:cs typeface="Times New Roman"/>
              </a:rPr>
              <a:t> </a:t>
            </a:r>
            <a:r>
              <a:rPr sz="2600" spc="20" dirty="0">
                <a:latin typeface="Times New Roman"/>
                <a:cs typeface="Times New Roman"/>
              </a:rPr>
              <a:t>of</a:t>
            </a:r>
            <a:r>
              <a:rPr sz="2600" spc="60" dirty="0">
                <a:latin typeface="Times New Roman"/>
                <a:cs typeface="Times New Roman"/>
              </a:rPr>
              <a:t> </a:t>
            </a:r>
            <a:r>
              <a:rPr sz="2600" spc="100" dirty="0">
                <a:latin typeface="Times New Roman"/>
                <a:cs typeface="Times New Roman"/>
              </a:rPr>
              <a:t>lymph</a:t>
            </a:r>
            <a:r>
              <a:rPr sz="2600" spc="-45" dirty="0">
                <a:latin typeface="Times New Roman"/>
                <a:cs typeface="Times New Roman"/>
              </a:rPr>
              <a:t> </a:t>
            </a:r>
            <a:r>
              <a:rPr sz="2600" spc="140" dirty="0">
                <a:latin typeface="Times New Roman"/>
                <a:cs typeface="Times New Roman"/>
              </a:rPr>
              <a:t>node  </a:t>
            </a:r>
            <a:r>
              <a:rPr sz="2600" spc="125" dirty="0">
                <a:latin typeface="Times New Roman"/>
                <a:cs typeface="Times New Roman"/>
              </a:rPr>
              <a:t>status</a:t>
            </a:r>
            <a:endParaRPr sz="2600" dirty="0">
              <a:latin typeface="Times New Roman"/>
              <a:cs typeface="Times New Roman"/>
            </a:endParaRPr>
          </a:p>
          <a:p>
            <a:pPr marL="378460" marR="718820" indent="-274320">
              <a:lnSpc>
                <a:spcPct val="100000"/>
              </a:lnSpc>
              <a:spcBef>
                <a:spcPts val="625"/>
              </a:spcBef>
              <a:buClr>
                <a:srgbClr val="0AD0D9"/>
              </a:buClr>
              <a:buSzPct val="94230"/>
              <a:buFont typeface="Wingdings"/>
              <a:buChar char=""/>
              <a:tabLst>
                <a:tab pos="378460" algn="l"/>
              </a:tabLst>
            </a:pPr>
            <a:r>
              <a:rPr sz="2600" spc="55" dirty="0">
                <a:latin typeface="Times New Roman"/>
                <a:cs typeface="Times New Roman"/>
              </a:rPr>
              <a:t>Approximately</a:t>
            </a:r>
            <a:r>
              <a:rPr sz="2600" spc="-110" dirty="0">
                <a:latin typeface="Times New Roman"/>
                <a:cs typeface="Times New Roman"/>
              </a:rPr>
              <a:t> </a:t>
            </a:r>
            <a:r>
              <a:rPr sz="2600" spc="-140" dirty="0">
                <a:latin typeface="Times New Roman"/>
                <a:cs typeface="Times New Roman"/>
              </a:rPr>
              <a:t>10%</a:t>
            </a:r>
            <a:r>
              <a:rPr sz="2600" spc="-80" dirty="0">
                <a:latin typeface="Times New Roman"/>
                <a:cs typeface="Times New Roman"/>
              </a:rPr>
              <a:t> </a:t>
            </a:r>
            <a:r>
              <a:rPr sz="2600" spc="20" dirty="0">
                <a:latin typeface="Times New Roman"/>
                <a:cs typeface="Times New Roman"/>
              </a:rPr>
              <a:t>of</a:t>
            </a:r>
            <a:r>
              <a:rPr sz="2600" spc="10" dirty="0">
                <a:latin typeface="Times New Roman"/>
                <a:cs typeface="Times New Roman"/>
              </a:rPr>
              <a:t> </a:t>
            </a:r>
            <a:r>
              <a:rPr sz="2600" spc="120" dirty="0">
                <a:latin typeface="Times New Roman"/>
                <a:cs typeface="Times New Roman"/>
              </a:rPr>
              <a:t>patients</a:t>
            </a:r>
            <a:r>
              <a:rPr sz="2600" spc="-145" dirty="0">
                <a:latin typeface="Times New Roman"/>
                <a:cs typeface="Times New Roman"/>
              </a:rPr>
              <a:t> </a:t>
            </a:r>
            <a:r>
              <a:rPr sz="2600" spc="110" dirty="0">
                <a:latin typeface="Times New Roman"/>
                <a:cs typeface="Times New Roman"/>
              </a:rPr>
              <a:t>with</a:t>
            </a:r>
            <a:r>
              <a:rPr sz="2600" spc="-110" dirty="0">
                <a:latin typeface="Times New Roman"/>
                <a:cs typeface="Times New Roman"/>
              </a:rPr>
              <a:t> </a:t>
            </a:r>
            <a:r>
              <a:rPr sz="2600" spc="45" dirty="0">
                <a:latin typeface="Times New Roman"/>
                <a:cs typeface="Times New Roman"/>
              </a:rPr>
              <a:t>early</a:t>
            </a:r>
            <a:r>
              <a:rPr sz="2600" spc="-130" dirty="0">
                <a:latin typeface="Times New Roman"/>
                <a:cs typeface="Times New Roman"/>
              </a:rPr>
              <a:t> </a:t>
            </a:r>
            <a:r>
              <a:rPr sz="2600" spc="75" dirty="0">
                <a:latin typeface="Times New Roman"/>
                <a:cs typeface="Times New Roman"/>
              </a:rPr>
              <a:t>gastric  </a:t>
            </a:r>
            <a:r>
              <a:rPr sz="2600" spc="90" dirty="0">
                <a:latin typeface="Times New Roman"/>
                <a:cs typeface="Times New Roman"/>
              </a:rPr>
              <a:t>cancer</a:t>
            </a:r>
            <a:r>
              <a:rPr sz="2600" spc="-160" dirty="0">
                <a:latin typeface="Times New Roman"/>
                <a:cs typeface="Times New Roman"/>
              </a:rPr>
              <a:t> </a:t>
            </a:r>
            <a:r>
              <a:rPr sz="2600" spc="15" dirty="0">
                <a:latin typeface="Times New Roman"/>
                <a:cs typeface="Times New Roman"/>
              </a:rPr>
              <a:t>will</a:t>
            </a:r>
            <a:r>
              <a:rPr sz="2600" spc="-20" dirty="0">
                <a:latin typeface="Times New Roman"/>
                <a:cs typeface="Times New Roman"/>
              </a:rPr>
              <a:t> </a:t>
            </a:r>
            <a:r>
              <a:rPr sz="2600" spc="55" dirty="0">
                <a:latin typeface="Times New Roman"/>
                <a:cs typeface="Times New Roman"/>
              </a:rPr>
              <a:t>have</a:t>
            </a:r>
            <a:r>
              <a:rPr sz="2600" spc="-75" dirty="0">
                <a:latin typeface="Times New Roman"/>
                <a:cs typeface="Times New Roman"/>
              </a:rPr>
              <a:t> </a:t>
            </a:r>
            <a:r>
              <a:rPr sz="2600" spc="100" dirty="0">
                <a:latin typeface="Times New Roman"/>
                <a:cs typeface="Times New Roman"/>
              </a:rPr>
              <a:t>lymph</a:t>
            </a:r>
            <a:r>
              <a:rPr sz="2600" spc="-65" dirty="0">
                <a:latin typeface="Times New Roman"/>
                <a:cs typeface="Times New Roman"/>
              </a:rPr>
              <a:t> </a:t>
            </a:r>
            <a:r>
              <a:rPr sz="2600" spc="140" dirty="0">
                <a:latin typeface="Times New Roman"/>
                <a:cs typeface="Times New Roman"/>
              </a:rPr>
              <a:t>node</a:t>
            </a:r>
            <a:r>
              <a:rPr sz="2600" spc="-60" dirty="0">
                <a:latin typeface="Times New Roman"/>
                <a:cs typeface="Times New Roman"/>
              </a:rPr>
              <a:t> </a:t>
            </a:r>
            <a:r>
              <a:rPr sz="2600" spc="105" dirty="0">
                <a:latin typeface="Times New Roman"/>
                <a:cs typeface="Times New Roman"/>
              </a:rPr>
              <a:t>metastases</a:t>
            </a:r>
            <a:endParaRPr sz="2600" dirty="0">
              <a:latin typeface="Times New Roman"/>
              <a:cs typeface="Times New Roman"/>
            </a:endParaRPr>
          </a:p>
          <a:p>
            <a:pPr marL="378460" indent="-274320">
              <a:lnSpc>
                <a:spcPct val="100000"/>
              </a:lnSpc>
              <a:spcBef>
                <a:spcPts val="625"/>
              </a:spcBef>
              <a:buClr>
                <a:srgbClr val="0AD0D9"/>
              </a:buClr>
              <a:buSzPct val="94230"/>
              <a:buFont typeface="Wingdings"/>
              <a:buChar char=""/>
              <a:tabLst>
                <a:tab pos="378460" algn="l"/>
              </a:tabLst>
            </a:pPr>
            <a:r>
              <a:rPr sz="2600" spc="95" dirty="0">
                <a:latin typeface="Times New Roman"/>
                <a:cs typeface="Times New Roman"/>
              </a:rPr>
              <a:t>There</a:t>
            </a:r>
            <a:r>
              <a:rPr sz="2600" spc="-140" dirty="0">
                <a:latin typeface="Times New Roman"/>
                <a:cs typeface="Times New Roman"/>
              </a:rPr>
              <a:t> </a:t>
            </a:r>
            <a:r>
              <a:rPr sz="2600" spc="90" dirty="0">
                <a:latin typeface="Times New Roman"/>
                <a:cs typeface="Times New Roman"/>
              </a:rPr>
              <a:t>are</a:t>
            </a:r>
            <a:r>
              <a:rPr sz="2600" spc="-100" dirty="0">
                <a:latin typeface="Times New Roman"/>
                <a:cs typeface="Times New Roman"/>
              </a:rPr>
              <a:t> </a:t>
            </a:r>
            <a:r>
              <a:rPr sz="2600" spc="45" dirty="0">
                <a:latin typeface="Times New Roman"/>
                <a:cs typeface="Times New Roman"/>
              </a:rPr>
              <a:t>several</a:t>
            </a:r>
            <a:r>
              <a:rPr sz="2600" spc="-45" dirty="0">
                <a:latin typeface="Times New Roman"/>
                <a:cs typeface="Times New Roman"/>
              </a:rPr>
              <a:t> </a:t>
            </a:r>
            <a:r>
              <a:rPr sz="2600" spc="80" dirty="0">
                <a:latin typeface="Times New Roman"/>
                <a:cs typeface="Times New Roman"/>
              </a:rPr>
              <a:t>types</a:t>
            </a:r>
            <a:r>
              <a:rPr sz="2600" spc="-140" dirty="0">
                <a:latin typeface="Times New Roman"/>
                <a:cs typeface="Times New Roman"/>
              </a:rPr>
              <a:t> </a:t>
            </a:r>
            <a:r>
              <a:rPr sz="2600" spc="160" dirty="0">
                <a:latin typeface="Times New Roman"/>
                <a:cs typeface="Times New Roman"/>
              </a:rPr>
              <a:t>and</a:t>
            </a:r>
            <a:r>
              <a:rPr sz="2600" spc="-60" dirty="0">
                <a:latin typeface="Times New Roman"/>
                <a:cs typeface="Times New Roman"/>
              </a:rPr>
              <a:t> </a:t>
            </a:r>
            <a:r>
              <a:rPr sz="2600" spc="80" dirty="0">
                <a:latin typeface="Times New Roman"/>
                <a:cs typeface="Times New Roman"/>
              </a:rPr>
              <a:t>subtypes:</a:t>
            </a:r>
            <a:endParaRPr sz="2600" dirty="0">
              <a:latin typeface="Times New Roman"/>
              <a:cs typeface="Times New Roman"/>
            </a:endParaRPr>
          </a:p>
          <a:p>
            <a:pPr marL="378460" marR="314325" indent="-274320">
              <a:lnSpc>
                <a:spcPct val="100000"/>
              </a:lnSpc>
              <a:spcBef>
                <a:spcPts val="625"/>
              </a:spcBef>
              <a:buClr>
                <a:srgbClr val="0AD0D9"/>
              </a:buClr>
              <a:buSzPct val="94230"/>
              <a:buFont typeface="Wingdings"/>
              <a:buChar char=""/>
              <a:tabLst>
                <a:tab pos="378460" algn="l"/>
              </a:tabLst>
            </a:pPr>
            <a:r>
              <a:rPr sz="2600" spc="55" dirty="0">
                <a:latin typeface="Times New Roman"/>
                <a:cs typeface="Times New Roman"/>
              </a:rPr>
              <a:t>Approximately</a:t>
            </a:r>
            <a:r>
              <a:rPr sz="2600" spc="-105" dirty="0">
                <a:latin typeface="Times New Roman"/>
                <a:cs typeface="Times New Roman"/>
              </a:rPr>
              <a:t> </a:t>
            </a:r>
            <a:r>
              <a:rPr sz="2600" dirty="0">
                <a:latin typeface="Times New Roman"/>
                <a:cs typeface="Times New Roman"/>
              </a:rPr>
              <a:t>70%</a:t>
            </a:r>
            <a:r>
              <a:rPr sz="2600" spc="-80" dirty="0">
                <a:latin typeface="Times New Roman"/>
                <a:cs typeface="Times New Roman"/>
              </a:rPr>
              <a:t> </a:t>
            </a:r>
            <a:r>
              <a:rPr sz="2600" spc="20" dirty="0">
                <a:latin typeface="Times New Roman"/>
                <a:cs typeface="Times New Roman"/>
              </a:rPr>
              <a:t>of</a:t>
            </a:r>
            <a:r>
              <a:rPr sz="2600" spc="-15" dirty="0">
                <a:latin typeface="Times New Roman"/>
                <a:cs typeface="Times New Roman"/>
              </a:rPr>
              <a:t> </a:t>
            </a:r>
            <a:r>
              <a:rPr sz="2600" spc="45" dirty="0">
                <a:latin typeface="Times New Roman"/>
                <a:cs typeface="Times New Roman"/>
              </a:rPr>
              <a:t>early</a:t>
            </a:r>
            <a:r>
              <a:rPr sz="2600" spc="-145" dirty="0">
                <a:latin typeface="Times New Roman"/>
                <a:cs typeface="Times New Roman"/>
              </a:rPr>
              <a:t> </a:t>
            </a:r>
            <a:r>
              <a:rPr sz="2600" spc="75" dirty="0">
                <a:latin typeface="Times New Roman"/>
                <a:cs typeface="Times New Roman"/>
              </a:rPr>
              <a:t>gastric</a:t>
            </a:r>
            <a:r>
              <a:rPr sz="2600" spc="-130" dirty="0">
                <a:latin typeface="Times New Roman"/>
                <a:cs typeface="Times New Roman"/>
              </a:rPr>
              <a:t> </a:t>
            </a:r>
            <a:r>
              <a:rPr sz="2600" spc="85" dirty="0">
                <a:latin typeface="Times New Roman"/>
                <a:cs typeface="Times New Roman"/>
              </a:rPr>
              <a:t>cancers</a:t>
            </a:r>
            <a:r>
              <a:rPr sz="2600" spc="-125" dirty="0">
                <a:latin typeface="Times New Roman"/>
                <a:cs typeface="Times New Roman"/>
              </a:rPr>
              <a:t> </a:t>
            </a:r>
            <a:r>
              <a:rPr sz="2600" spc="90" dirty="0">
                <a:latin typeface="Times New Roman"/>
                <a:cs typeface="Times New Roman"/>
              </a:rPr>
              <a:t>are</a:t>
            </a:r>
            <a:r>
              <a:rPr sz="2600" spc="-114" dirty="0">
                <a:latin typeface="Times New Roman"/>
                <a:cs typeface="Times New Roman"/>
              </a:rPr>
              <a:t> </a:t>
            </a:r>
            <a:r>
              <a:rPr sz="2600" spc="15" dirty="0">
                <a:latin typeface="Times New Roman"/>
                <a:cs typeface="Times New Roman"/>
              </a:rPr>
              <a:t>well  </a:t>
            </a:r>
            <a:r>
              <a:rPr sz="2600" spc="85" dirty="0">
                <a:latin typeface="Times New Roman"/>
                <a:cs typeface="Times New Roman"/>
              </a:rPr>
              <a:t>differentiated, </a:t>
            </a:r>
            <a:r>
              <a:rPr sz="2600" spc="-15" dirty="0">
                <a:latin typeface="Times New Roman"/>
                <a:cs typeface="Times New Roman"/>
              </a:rPr>
              <a:t>30% </a:t>
            </a:r>
            <a:r>
              <a:rPr sz="2600" spc="90" dirty="0">
                <a:latin typeface="Times New Roman"/>
                <a:cs typeface="Times New Roman"/>
              </a:rPr>
              <a:t>are </a:t>
            </a:r>
            <a:r>
              <a:rPr sz="2600" spc="65" dirty="0">
                <a:latin typeface="Times New Roman"/>
                <a:cs typeface="Times New Roman"/>
              </a:rPr>
              <a:t>poorly</a:t>
            </a:r>
            <a:r>
              <a:rPr sz="2600" spc="-505" dirty="0">
                <a:latin typeface="Times New Roman"/>
                <a:cs typeface="Times New Roman"/>
              </a:rPr>
              <a:t> </a:t>
            </a:r>
            <a:r>
              <a:rPr sz="2600" spc="85" dirty="0">
                <a:latin typeface="Times New Roman"/>
                <a:cs typeface="Times New Roman"/>
              </a:rPr>
              <a:t>differentiated</a:t>
            </a:r>
            <a:endParaRPr sz="2600" dirty="0">
              <a:latin typeface="Times New Roman"/>
              <a:cs typeface="Times New Roman"/>
            </a:endParaRPr>
          </a:p>
          <a:p>
            <a:pPr marL="378460" indent="-274320">
              <a:lnSpc>
                <a:spcPct val="100000"/>
              </a:lnSpc>
              <a:spcBef>
                <a:spcPts val="625"/>
              </a:spcBef>
              <a:buClr>
                <a:srgbClr val="0AD0D9"/>
              </a:buClr>
              <a:buSzPct val="94230"/>
              <a:buFont typeface="Wingdings"/>
              <a:buChar char=""/>
              <a:tabLst>
                <a:tab pos="378460" algn="l"/>
              </a:tabLst>
            </a:pPr>
            <a:r>
              <a:rPr sz="2600" spc="45" dirty="0">
                <a:latin typeface="Times New Roman"/>
                <a:cs typeface="Times New Roman"/>
              </a:rPr>
              <a:t>Small</a:t>
            </a:r>
            <a:r>
              <a:rPr sz="2600" spc="-45" dirty="0">
                <a:latin typeface="Times New Roman"/>
                <a:cs typeface="Times New Roman"/>
              </a:rPr>
              <a:t> </a:t>
            </a:r>
            <a:r>
              <a:rPr sz="2600" spc="100" dirty="0">
                <a:latin typeface="Times New Roman"/>
                <a:cs typeface="Times New Roman"/>
              </a:rPr>
              <a:t>intramucosal</a:t>
            </a:r>
            <a:r>
              <a:rPr sz="2600" spc="-30" dirty="0">
                <a:latin typeface="Times New Roman"/>
                <a:cs typeface="Times New Roman"/>
              </a:rPr>
              <a:t> </a:t>
            </a:r>
            <a:r>
              <a:rPr sz="2600" spc="70" dirty="0">
                <a:latin typeface="Times New Roman"/>
                <a:cs typeface="Times New Roman"/>
              </a:rPr>
              <a:t>lesions</a:t>
            </a:r>
            <a:r>
              <a:rPr sz="2600" spc="-135" dirty="0">
                <a:latin typeface="Times New Roman"/>
                <a:cs typeface="Times New Roman"/>
              </a:rPr>
              <a:t> </a:t>
            </a:r>
            <a:r>
              <a:rPr sz="2600" spc="114" dirty="0">
                <a:latin typeface="Times New Roman"/>
                <a:cs typeface="Times New Roman"/>
              </a:rPr>
              <a:t>can</a:t>
            </a:r>
            <a:r>
              <a:rPr sz="2600" spc="-45" dirty="0">
                <a:latin typeface="Times New Roman"/>
                <a:cs typeface="Times New Roman"/>
              </a:rPr>
              <a:t> </a:t>
            </a:r>
            <a:r>
              <a:rPr sz="2600" spc="120" dirty="0">
                <a:latin typeface="Times New Roman"/>
                <a:cs typeface="Times New Roman"/>
              </a:rPr>
              <a:t>be</a:t>
            </a:r>
            <a:r>
              <a:rPr sz="2600" spc="-90" dirty="0">
                <a:latin typeface="Times New Roman"/>
                <a:cs typeface="Times New Roman"/>
              </a:rPr>
              <a:t> </a:t>
            </a:r>
            <a:r>
              <a:rPr sz="2600" spc="130" dirty="0">
                <a:latin typeface="Times New Roman"/>
                <a:cs typeface="Times New Roman"/>
              </a:rPr>
              <a:t>treated</a:t>
            </a:r>
            <a:r>
              <a:rPr sz="2600" spc="-90" dirty="0">
                <a:latin typeface="Times New Roman"/>
                <a:cs typeface="Times New Roman"/>
              </a:rPr>
              <a:t> </a:t>
            </a:r>
            <a:r>
              <a:rPr sz="2600" spc="110" dirty="0">
                <a:latin typeface="Times New Roman"/>
                <a:cs typeface="Times New Roman"/>
              </a:rPr>
              <a:t>with</a:t>
            </a:r>
            <a:r>
              <a:rPr sz="2600" spc="-55" dirty="0">
                <a:latin typeface="Times New Roman"/>
                <a:cs typeface="Times New Roman"/>
              </a:rPr>
              <a:t> </a:t>
            </a:r>
            <a:r>
              <a:rPr sz="2600" spc="-45" dirty="0">
                <a:latin typeface="Times New Roman"/>
                <a:cs typeface="Times New Roman"/>
              </a:rPr>
              <a:t>EMR</a:t>
            </a:r>
            <a:endParaRPr sz="2600" dirty="0">
              <a:latin typeface="Times New Roman"/>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182" y="643983"/>
            <a:ext cx="4277995" cy="788035"/>
          </a:xfrm>
          <a:prstGeom prst="rect">
            <a:avLst/>
          </a:prstGeom>
        </p:spPr>
        <p:txBody>
          <a:bodyPr vert="horz" wrap="square" lIns="0" tIns="13335" rIns="0" bIns="0" rtlCol="0">
            <a:spAutoFit/>
          </a:bodyPr>
          <a:lstStyle/>
          <a:p>
            <a:pPr marL="12700">
              <a:lnSpc>
                <a:spcPct val="100000"/>
              </a:lnSpc>
              <a:spcBef>
                <a:spcPts val="105"/>
              </a:spcBef>
            </a:pPr>
            <a:r>
              <a:rPr sz="5000" spc="-210" dirty="0">
                <a:latin typeface="Trebuchet MS"/>
                <a:cs typeface="Trebuchet MS"/>
              </a:rPr>
              <a:t>Gross</a:t>
            </a:r>
            <a:r>
              <a:rPr sz="5000" spc="-475" dirty="0">
                <a:latin typeface="Trebuchet MS"/>
                <a:cs typeface="Trebuchet MS"/>
              </a:rPr>
              <a:t> </a:t>
            </a:r>
            <a:r>
              <a:rPr sz="5000" spc="-235" dirty="0">
                <a:latin typeface="Trebuchet MS"/>
                <a:cs typeface="Trebuchet MS"/>
              </a:rPr>
              <a:t>Pathology</a:t>
            </a:r>
            <a:endParaRPr sz="5000" dirty="0">
              <a:latin typeface="Trebuchet MS"/>
              <a:cs typeface="Trebuchet MS"/>
            </a:endParaRPr>
          </a:p>
        </p:txBody>
      </p:sp>
      <p:sp>
        <p:nvSpPr>
          <p:cNvPr id="3" name="object 3"/>
          <p:cNvSpPr/>
          <p:nvPr/>
        </p:nvSpPr>
        <p:spPr>
          <a:xfrm>
            <a:off x="457200" y="1763267"/>
            <a:ext cx="4251960" cy="0"/>
          </a:xfrm>
          <a:custGeom>
            <a:avLst/>
            <a:gdLst/>
            <a:ahLst/>
            <a:cxnLst/>
            <a:rect l="l" t="t" r="r" b="b"/>
            <a:pathLst>
              <a:path w="4251960">
                <a:moveTo>
                  <a:pt x="0" y="0"/>
                </a:moveTo>
                <a:lnTo>
                  <a:pt x="4251960" y="0"/>
                </a:lnTo>
              </a:path>
            </a:pathLst>
          </a:custGeom>
          <a:ln w="57912">
            <a:solidFill>
              <a:srgbClr val="04607A"/>
            </a:solidFill>
          </a:ln>
        </p:spPr>
        <p:txBody>
          <a:bodyPr wrap="square" lIns="0" tIns="0" rIns="0" bIns="0" rtlCol="0"/>
          <a:lstStyle/>
          <a:p>
            <a:endParaRPr/>
          </a:p>
        </p:txBody>
      </p:sp>
      <p:sp>
        <p:nvSpPr>
          <p:cNvPr id="4" name="object 4"/>
          <p:cNvSpPr txBox="1"/>
          <p:nvPr/>
        </p:nvSpPr>
        <p:spPr>
          <a:xfrm>
            <a:off x="381000" y="1790691"/>
            <a:ext cx="4967605" cy="422275"/>
          </a:xfrm>
          <a:prstGeom prst="rect">
            <a:avLst/>
          </a:prstGeom>
        </p:spPr>
        <p:txBody>
          <a:bodyPr vert="horz" wrap="square" lIns="0" tIns="13335" rIns="0" bIns="0" rtlCol="0">
            <a:spAutoFit/>
          </a:bodyPr>
          <a:lstStyle/>
          <a:p>
            <a:pPr marL="12700">
              <a:lnSpc>
                <a:spcPct val="100000"/>
              </a:lnSpc>
              <a:spcBef>
                <a:spcPts val="105"/>
              </a:spcBef>
            </a:pPr>
            <a:r>
              <a:rPr sz="2600" b="1" u="heavy" spc="80" dirty="0">
                <a:uFill>
                  <a:solidFill>
                    <a:srgbClr val="000000"/>
                  </a:solidFill>
                </a:uFill>
                <a:latin typeface="Times New Roman"/>
                <a:cs typeface="Times New Roman"/>
              </a:rPr>
              <a:t>Bormann’s </a:t>
            </a:r>
            <a:r>
              <a:rPr sz="2600" b="1" u="heavy" spc="110" dirty="0">
                <a:uFill>
                  <a:solidFill>
                    <a:srgbClr val="000000"/>
                  </a:solidFill>
                </a:uFill>
                <a:latin typeface="Times New Roman"/>
                <a:cs typeface="Times New Roman"/>
              </a:rPr>
              <a:t>Classification: </a:t>
            </a:r>
            <a:r>
              <a:rPr sz="2600" b="1" spc="110" dirty="0">
                <a:latin typeface="Times New Roman"/>
                <a:cs typeface="Times New Roman"/>
              </a:rPr>
              <a:t> </a:t>
            </a:r>
            <a:r>
              <a:rPr sz="2600" spc="-155" dirty="0">
                <a:latin typeface="Times New Roman"/>
                <a:cs typeface="Times New Roman"/>
              </a:rPr>
              <a:t>1926</a:t>
            </a:r>
            <a:endParaRPr sz="2600" dirty="0">
              <a:latin typeface="Times New Roman"/>
              <a:cs typeface="Times New Roman"/>
            </a:endParaRPr>
          </a:p>
        </p:txBody>
      </p:sp>
      <p:sp>
        <p:nvSpPr>
          <p:cNvPr id="5" name="object 5"/>
          <p:cNvSpPr txBox="1"/>
          <p:nvPr/>
        </p:nvSpPr>
        <p:spPr>
          <a:xfrm>
            <a:off x="688340" y="2533015"/>
            <a:ext cx="280416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Type </a:t>
            </a:r>
            <a:r>
              <a:rPr sz="1800" spc="10" dirty="0">
                <a:latin typeface="Times New Roman"/>
                <a:cs typeface="Times New Roman"/>
              </a:rPr>
              <a:t>I </a:t>
            </a:r>
            <a:r>
              <a:rPr sz="1800" spc="50" dirty="0">
                <a:latin typeface="Times New Roman"/>
                <a:cs typeface="Times New Roman"/>
              </a:rPr>
              <a:t>(polypoid</a:t>
            </a:r>
            <a:r>
              <a:rPr sz="1800" spc="-130" dirty="0">
                <a:latin typeface="Times New Roman"/>
                <a:cs typeface="Times New Roman"/>
              </a:rPr>
              <a:t> </a:t>
            </a:r>
            <a:r>
              <a:rPr sz="1800" spc="65" dirty="0">
                <a:latin typeface="Times New Roman"/>
                <a:cs typeface="Times New Roman"/>
              </a:rPr>
              <a:t>carcinoma)</a:t>
            </a:r>
            <a:endParaRPr sz="1800">
              <a:latin typeface="Times New Roman"/>
              <a:cs typeface="Times New Roman"/>
            </a:endParaRPr>
          </a:p>
        </p:txBody>
      </p:sp>
      <p:sp>
        <p:nvSpPr>
          <p:cNvPr id="6" name="object 6"/>
          <p:cNvSpPr txBox="1"/>
          <p:nvPr/>
        </p:nvSpPr>
        <p:spPr>
          <a:xfrm>
            <a:off x="688340" y="3173095"/>
            <a:ext cx="300228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Type </a:t>
            </a:r>
            <a:r>
              <a:rPr sz="1800" spc="10" dirty="0">
                <a:latin typeface="Times New Roman"/>
                <a:cs typeface="Times New Roman"/>
              </a:rPr>
              <a:t>II </a:t>
            </a:r>
            <a:r>
              <a:rPr sz="1800" spc="60" dirty="0">
                <a:latin typeface="Times New Roman"/>
                <a:cs typeface="Times New Roman"/>
              </a:rPr>
              <a:t>(ulcerating</a:t>
            </a:r>
            <a:r>
              <a:rPr sz="1800" spc="-175" dirty="0">
                <a:latin typeface="Times New Roman"/>
                <a:cs typeface="Times New Roman"/>
              </a:rPr>
              <a:t> </a:t>
            </a:r>
            <a:r>
              <a:rPr sz="1800" spc="65" dirty="0">
                <a:latin typeface="Times New Roman"/>
                <a:cs typeface="Times New Roman"/>
              </a:rPr>
              <a:t>carcinoma)</a:t>
            </a:r>
            <a:endParaRPr sz="1800">
              <a:latin typeface="Times New Roman"/>
              <a:cs typeface="Times New Roman"/>
            </a:endParaRPr>
          </a:p>
        </p:txBody>
      </p:sp>
      <p:sp>
        <p:nvSpPr>
          <p:cNvPr id="7" name="object 7"/>
          <p:cNvSpPr txBox="1"/>
          <p:nvPr/>
        </p:nvSpPr>
        <p:spPr>
          <a:xfrm>
            <a:off x="688340" y="4087748"/>
            <a:ext cx="354901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Type </a:t>
            </a:r>
            <a:r>
              <a:rPr sz="1800" spc="10" dirty="0">
                <a:latin typeface="Times New Roman"/>
                <a:cs typeface="Times New Roman"/>
              </a:rPr>
              <a:t>III </a:t>
            </a:r>
            <a:r>
              <a:rPr sz="1800" spc="60" dirty="0">
                <a:latin typeface="Times New Roman"/>
                <a:cs typeface="Times New Roman"/>
              </a:rPr>
              <a:t>(ulcerating </a:t>
            </a:r>
            <a:r>
              <a:rPr sz="1800" spc="110" dirty="0">
                <a:latin typeface="Times New Roman"/>
                <a:cs typeface="Times New Roman"/>
              </a:rPr>
              <a:t>and</a:t>
            </a:r>
            <a:r>
              <a:rPr sz="1800" spc="-225" dirty="0">
                <a:latin typeface="Times New Roman"/>
                <a:cs typeface="Times New Roman"/>
              </a:rPr>
              <a:t> </a:t>
            </a:r>
            <a:r>
              <a:rPr sz="1800" spc="60" dirty="0">
                <a:latin typeface="Times New Roman"/>
                <a:cs typeface="Times New Roman"/>
              </a:rPr>
              <a:t>infiltrating)</a:t>
            </a:r>
            <a:endParaRPr sz="1800">
              <a:latin typeface="Times New Roman"/>
              <a:cs typeface="Times New Roman"/>
            </a:endParaRPr>
          </a:p>
        </p:txBody>
      </p:sp>
      <p:sp>
        <p:nvSpPr>
          <p:cNvPr id="8" name="object 8"/>
          <p:cNvSpPr txBox="1"/>
          <p:nvPr/>
        </p:nvSpPr>
        <p:spPr>
          <a:xfrm>
            <a:off x="688340" y="5276545"/>
            <a:ext cx="2854325"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Type </a:t>
            </a:r>
            <a:r>
              <a:rPr sz="1800" spc="-40" dirty="0">
                <a:latin typeface="Times New Roman"/>
                <a:cs typeface="Times New Roman"/>
              </a:rPr>
              <a:t>IV </a:t>
            </a:r>
            <a:r>
              <a:rPr sz="1800" spc="35" dirty="0">
                <a:latin typeface="Times New Roman"/>
                <a:cs typeface="Times New Roman"/>
              </a:rPr>
              <a:t>(diffuse</a:t>
            </a:r>
            <a:r>
              <a:rPr sz="1800" spc="-130" dirty="0">
                <a:latin typeface="Times New Roman"/>
                <a:cs typeface="Times New Roman"/>
              </a:rPr>
              <a:t> </a:t>
            </a:r>
            <a:r>
              <a:rPr sz="1800" spc="55" dirty="0">
                <a:latin typeface="Times New Roman"/>
                <a:cs typeface="Times New Roman"/>
              </a:rPr>
              <a:t>infiltration):</a:t>
            </a:r>
            <a:endParaRPr sz="1800">
              <a:latin typeface="Times New Roman"/>
              <a:cs typeface="Times New Roman"/>
            </a:endParaRPr>
          </a:p>
        </p:txBody>
      </p:sp>
      <p:sp>
        <p:nvSpPr>
          <p:cNvPr id="9" name="object 9"/>
          <p:cNvSpPr txBox="1"/>
          <p:nvPr/>
        </p:nvSpPr>
        <p:spPr>
          <a:xfrm>
            <a:off x="4422775" y="2533015"/>
            <a:ext cx="3948429" cy="3592195"/>
          </a:xfrm>
          <a:prstGeom prst="rect">
            <a:avLst/>
          </a:prstGeom>
        </p:spPr>
        <p:txBody>
          <a:bodyPr vert="horz" wrap="square" lIns="0" tIns="12700" rIns="0" bIns="0" rtlCol="0">
            <a:spAutoFit/>
          </a:bodyPr>
          <a:lstStyle/>
          <a:p>
            <a:pPr marL="12700" marR="574040">
              <a:lnSpc>
                <a:spcPct val="100000"/>
              </a:lnSpc>
              <a:spcBef>
                <a:spcPts val="100"/>
              </a:spcBef>
            </a:pPr>
            <a:r>
              <a:rPr sz="1800" spc="25" dirty="0">
                <a:latin typeface="Times New Roman"/>
                <a:cs typeface="Times New Roman"/>
              </a:rPr>
              <a:t>clearly </a:t>
            </a:r>
            <a:r>
              <a:rPr sz="1800" spc="75" dirty="0">
                <a:latin typeface="Times New Roman"/>
                <a:cs typeface="Times New Roman"/>
              </a:rPr>
              <a:t>demarcated,</a:t>
            </a:r>
            <a:r>
              <a:rPr sz="1800" spc="-330" dirty="0">
                <a:latin typeface="Times New Roman"/>
                <a:cs typeface="Times New Roman"/>
              </a:rPr>
              <a:t> </a:t>
            </a:r>
            <a:r>
              <a:rPr sz="1800" spc="60" dirty="0">
                <a:latin typeface="Times New Roman"/>
                <a:cs typeface="Times New Roman"/>
              </a:rPr>
              <a:t>ulcerated, late  metastasis, </a:t>
            </a:r>
            <a:r>
              <a:rPr sz="1800" spc="55" dirty="0">
                <a:latin typeface="Times New Roman"/>
                <a:cs typeface="Times New Roman"/>
              </a:rPr>
              <a:t>good</a:t>
            </a:r>
            <a:r>
              <a:rPr sz="1800" spc="-145" dirty="0">
                <a:latin typeface="Times New Roman"/>
                <a:cs typeface="Times New Roman"/>
              </a:rPr>
              <a:t> </a:t>
            </a:r>
            <a:r>
              <a:rPr sz="1800" spc="50" dirty="0">
                <a:latin typeface="Times New Roman"/>
                <a:cs typeface="Times New Roman"/>
              </a:rPr>
              <a:t>prognosis.</a:t>
            </a:r>
            <a:endParaRPr sz="1800" dirty="0">
              <a:latin typeface="Times New Roman"/>
              <a:cs typeface="Times New Roman"/>
            </a:endParaRPr>
          </a:p>
          <a:p>
            <a:pPr marL="12700" marR="8890">
              <a:lnSpc>
                <a:spcPct val="100000"/>
              </a:lnSpc>
              <a:spcBef>
                <a:spcPts val="720"/>
              </a:spcBef>
            </a:pPr>
            <a:r>
              <a:rPr sz="1800" spc="55" dirty="0">
                <a:latin typeface="Times New Roman"/>
                <a:cs typeface="Times New Roman"/>
              </a:rPr>
              <a:t>sharply </a:t>
            </a:r>
            <a:r>
              <a:rPr sz="1800" spc="70" dirty="0">
                <a:latin typeface="Times New Roman"/>
                <a:cs typeface="Times New Roman"/>
              </a:rPr>
              <a:t>defined </a:t>
            </a:r>
            <a:r>
              <a:rPr sz="1800" spc="50" dirty="0">
                <a:latin typeface="Times New Roman"/>
                <a:cs typeface="Times New Roman"/>
              </a:rPr>
              <a:t>margins; </a:t>
            </a:r>
            <a:r>
              <a:rPr sz="1800" spc="35" dirty="0">
                <a:latin typeface="Times New Roman"/>
                <a:cs typeface="Times New Roman"/>
              </a:rPr>
              <a:t>difficult </a:t>
            </a:r>
            <a:r>
              <a:rPr sz="1800" spc="90" dirty="0">
                <a:latin typeface="Times New Roman"/>
                <a:cs typeface="Times New Roman"/>
              </a:rPr>
              <a:t>to  </a:t>
            </a:r>
            <a:r>
              <a:rPr sz="1800" spc="55" dirty="0">
                <a:latin typeface="Times New Roman"/>
                <a:cs typeface="Times New Roman"/>
              </a:rPr>
              <a:t>differentiate </a:t>
            </a:r>
            <a:r>
              <a:rPr sz="1800" spc="60" dirty="0">
                <a:latin typeface="Times New Roman"/>
                <a:cs typeface="Times New Roman"/>
              </a:rPr>
              <a:t>from </a:t>
            </a:r>
            <a:r>
              <a:rPr sz="1800" spc="75" dirty="0">
                <a:latin typeface="Times New Roman"/>
                <a:cs typeface="Times New Roman"/>
              </a:rPr>
              <a:t>benign</a:t>
            </a:r>
            <a:r>
              <a:rPr sz="1800" spc="-275" dirty="0">
                <a:latin typeface="Times New Roman"/>
                <a:cs typeface="Times New Roman"/>
              </a:rPr>
              <a:t> </a:t>
            </a:r>
            <a:r>
              <a:rPr sz="1800" spc="20" dirty="0">
                <a:latin typeface="Times New Roman"/>
                <a:cs typeface="Times New Roman"/>
              </a:rPr>
              <a:t>ulcer, </a:t>
            </a:r>
            <a:r>
              <a:rPr sz="1800" spc="60" dirty="0">
                <a:latin typeface="Times New Roman"/>
                <a:cs typeface="Times New Roman"/>
              </a:rPr>
              <a:t>requires  </a:t>
            </a:r>
            <a:r>
              <a:rPr sz="1800" spc="15" dirty="0">
                <a:latin typeface="Times New Roman"/>
                <a:cs typeface="Times New Roman"/>
              </a:rPr>
              <a:t>biopsy, </a:t>
            </a:r>
            <a:r>
              <a:rPr sz="1800" spc="55" dirty="0">
                <a:latin typeface="Times New Roman"/>
                <a:cs typeface="Times New Roman"/>
              </a:rPr>
              <a:t>good</a:t>
            </a:r>
            <a:r>
              <a:rPr sz="1800" spc="-90" dirty="0">
                <a:latin typeface="Times New Roman"/>
                <a:cs typeface="Times New Roman"/>
              </a:rPr>
              <a:t> </a:t>
            </a:r>
            <a:r>
              <a:rPr sz="1800" spc="50" dirty="0">
                <a:latin typeface="Times New Roman"/>
                <a:cs typeface="Times New Roman"/>
              </a:rPr>
              <a:t>prognosis.</a:t>
            </a:r>
            <a:endParaRPr sz="1800" dirty="0">
              <a:latin typeface="Times New Roman"/>
              <a:cs typeface="Times New Roman"/>
            </a:endParaRPr>
          </a:p>
          <a:p>
            <a:pPr marL="12700" marR="454659">
              <a:lnSpc>
                <a:spcPct val="100000"/>
              </a:lnSpc>
              <a:spcBef>
                <a:spcPts val="720"/>
              </a:spcBef>
            </a:pPr>
            <a:r>
              <a:rPr sz="1800" spc="105" dirty="0">
                <a:latin typeface="Times New Roman"/>
                <a:cs typeface="Times New Roman"/>
              </a:rPr>
              <a:t>no </a:t>
            </a:r>
            <a:r>
              <a:rPr sz="1800" spc="60" dirty="0">
                <a:latin typeface="Times New Roman"/>
                <a:cs typeface="Times New Roman"/>
              </a:rPr>
              <a:t>clear-cut </a:t>
            </a:r>
            <a:r>
              <a:rPr sz="1800" spc="55" dirty="0">
                <a:latin typeface="Times New Roman"/>
                <a:cs typeface="Times New Roman"/>
              </a:rPr>
              <a:t>margins, </a:t>
            </a:r>
            <a:r>
              <a:rPr sz="1800" spc="65" dirty="0">
                <a:latin typeface="Times New Roman"/>
                <a:cs typeface="Times New Roman"/>
              </a:rPr>
              <a:t>submucosal  </a:t>
            </a:r>
            <a:r>
              <a:rPr sz="1800" spc="55" dirty="0">
                <a:latin typeface="Times New Roman"/>
                <a:cs typeface="Times New Roman"/>
              </a:rPr>
              <a:t>infiltration,</a:t>
            </a:r>
            <a:r>
              <a:rPr sz="1800" spc="-20" dirty="0">
                <a:latin typeface="Times New Roman"/>
                <a:cs typeface="Times New Roman"/>
              </a:rPr>
              <a:t> </a:t>
            </a:r>
            <a:r>
              <a:rPr sz="1800" spc="70" dirty="0">
                <a:latin typeface="Times New Roman"/>
                <a:cs typeface="Times New Roman"/>
              </a:rPr>
              <a:t>extends</a:t>
            </a:r>
            <a:r>
              <a:rPr sz="1800" spc="-60" dirty="0">
                <a:latin typeface="Times New Roman"/>
                <a:cs typeface="Times New Roman"/>
              </a:rPr>
              <a:t> </a:t>
            </a:r>
            <a:r>
              <a:rPr sz="1800" spc="90" dirty="0">
                <a:latin typeface="Times New Roman"/>
                <a:cs typeface="Times New Roman"/>
              </a:rPr>
              <a:t>to</a:t>
            </a:r>
            <a:r>
              <a:rPr sz="1800" spc="-75" dirty="0">
                <a:latin typeface="Times New Roman"/>
                <a:cs typeface="Times New Roman"/>
              </a:rPr>
              <a:t> </a:t>
            </a:r>
            <a:r>
              <a:rPr sz="1800" spc="40" dirty="0">
                <a:latin typeface="Times New Roman"/>
                <a:cs typeface="Times New Roman"/>
              </a:rPr>
              <a:t>serosa;</a:t>
            </a:r>
            <a:r>
              <a:rPr sz="1800" spc="-30" dirty="0">
                <a:latin typeface="Times New Roman"/>
                <a:cs typeface="Times New Roman"/>
              </a:rPr>
              <a:t> </a:t>
            </a:r>
            <a:r>
              <a:rPr sz="1800" spc="90" dirty="0">
                <a:latin typeface="Times New Roman"/>
                <a:cs typeface="Times New Roman"/>
              </a:rPr>
              <a:t>most  </a:t>
            </a:r>
            <a:r>
              <a:rPr sz="1800" spc="100" dirty="0">
                <a:latin typeface="Times New Roman"/>
                <a:cs typeface="Times New Roman"/>
              </a:rPr>
              <a:t>common</a:t>
            </a:r>
            <a:r>
              <a:rPr sz="1800" spc="-85" dirty="0">
                <a:latin typeface="Times New Roman"/>
                <a:cs typeface="Times New Roman"/>
              </a:rPr>
              <a:t> </a:t>
            </a:r>
            <a:r>
              <a:rPr sz="1800" spc="40" dirty="0">
                <a:latin typeface="Times New Roman"/>
                <a:cs typeface="Times New Roman"/>
              </a:rPr>
              <a:t>gross</a:t>
            </a:r>
            <a:r>
              <a:rPr sz="1800" spc="-85" dirty="0">
                <a:latin typeface="Times New Roman"/>
                <a:cs typeface="Times New Roman"/>
              </a:rPr>
              <a:t> </a:t>
            </a:r>
            <a:r>
              <a:rPr sz="1800" spc="50" dirty="0">
                <a:latin typeface="Times New Roman"/>
                <a:cs typeface="Times New Roman"/>
              </a:rPr>
              <a:t>type,</a:t>
            </a:r>
            <a:r>
              <a:rPr sz="1800" spc="-35" dirty="0">
                <a:latin typeface="Times New Roman"/>
                <a:cs typeface="Times New Roman"/>
              </a:rPr>
              <a:t> </a:t>
            </a:r>
            <a:r>
              <a:rPr sz="1800" spc="25" dirty="0">
                <a:latin typeface="Times New Roman"/>
                <a:cs typeface="Times New Roman"/>
              </a:rPr>
              <a:t>relatively</a:t>
            </a:r>
            <a:r>
              <a:rPr sz="1800" spc="-95" dirty="0">
                <a:latin typeface="Times New Roman"/>
                <a:cs typeface="Times New Roman"/>
              </a:rPr>
              <a:t> </a:t>
            </a:r>
            <a:r>
              <a:rPr sz="1800" spc="85" dirty="0">
                <a:latin typeface="Times New Roman"/>
                <a:cs typeface="Times New Roman"/>
              </a:rPr>
              <a:t>poor  </a:t>
            </a:r>
            <a:r>
              <a:rPr sz="1800" spc="50" dirty="0">
                <a:latin typeface="Times New Roman"/>
                <a:cs typeface="Times New Roman"/>
              </a:rPr>
              <a:t>prognosis.</a:t>
            </a:r>
            <a:endParaRPr sz="1800" dirty="0">
              <a:latin typeface="Times New Roman"/>
              <a:cs typeface="Times New Roman"/>
            </a:endParaRPr>
          </a:p>
          <a:p>
            <a:pPr marL="12700" marR="5080">
              <a:lnSpc>
                <a:spcPct val="100000"/>
              </a:lnSpc>
              <a:spcBef>
                <a:spcPts val="725"/>
              </a:spcBef>
            </a:pPr>
            <a:r>
              <a:rPr sz="1800" spc="30" dirty="0">
                <a:latin typeface="Times New Roman"/>
                <a:cs typeface="Times New Roman"/>
              </a:rPr>
              <a:t>early </a:t>
            </a:r>
            <a:r>
              <a:rPr sz="1800" spc="55" dirty="0">
                <a:latin typeface="Times New Roman"/>
                <a:cs typeface="Times New Roman"/>
              </a:rPr>
              <a:t>metastasis; </a:t>
            </a:r>
            <a:r>
              <a:rPr sz="1800" spc="60" dirty="0">
                <a:latin typeface="Times New Roman"/>
                <a:cs typeface="Times New Roman"/>
              </a:rPr>
              <a:t>includes </a:t>
            </a:r>
            <a:r>
              <a:rPr sz="1800" spc="40" dirty="0">
                <a:latin typeface="Times New Roman"/>
                <a:cs typeface="Times New Roman"/>
              </a:rPr>
              <a:t>linitis</a:t>
            </a:r>
            <a:r>
              <a:rPr sz="1800" spc="-285" dirty="0">
                <a:latin typeface="Times New Roman"/>
                <a:cs typeface="Times New Roman"/>
              </a:rPr>
              <a:t> </a:t>
            </a:r>
            <a:r>
              <a:rPr sz="1800" spc="50" dirty="0">
                <a:latin typeface="Times New Roman"/>
                <a:cs typeface="Times New Roman"/>
              </a:rPr>
              <a:t>plastica  </a:t>
            </a:r>
            <a:r>
              <a:rPr sz="1800" spc="75" dirty="0">
                <a:latin typeface="Times New Roman"/>
                <a:cs typeface="Times New Roman"/>
              </a:rPr>
              <a:t>(leather-bottle </a:t>
            </a:r>
            <a:r>
              <a:rPr sz="1800" spc="70" dirty="0">
                <a:latin typeface="Times New Roman"/>
                <a:cs typeface="Times New Roman"/>
              </a:rPr>
              <a:t>stomach); </a:t>
            </a:r>
            <a:r>
              <a:rPr sz="1800" spc="60" dirty="0">
                <a:latin typeface="Times New Roman"/>
                <a:cs typeface="Times New Roman"/>
              </a:rPr>
              <a:t>Poorest  </a:t>
            </a:r>
            <a:r>
              <a:rPr sz="1800" spc="50" dirty="0">
                <a:latin typeface="Times New Roman"/>
                <a:cs typeface="Times New Roman"/>
              </a:rPr>
              <a:t>prognosis.</a:t>
            </a:r>
            <a:endParaRPr sz="1800" dirty="0">
              <a:latin typeface="Times New Roman"/>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031494"/>
            <a:ext cx="4277995" cy="788035"/>
          </a:xfrm>
          <a:prstGeom prst="rect">
            <a:avLst/>
          </a:prstGeom>
        </p:spPr>
        <p:txBody>
          <a:bodyPr vert="horz" wrap="square" lIns="0" tIns="13335" rIns="0" bIns="0" rtlCol="0">
            <a:spAutoFit/>
          </a:bodyPr>
          <a:lstStyle/>
          <a:p>
            <a:pPr marL="12700">
              <a:lnSpc>
                <a:spcPct val="100000"/>
              </a:lnSpc>
              <a:spcBef>
                <a:spcPts val="105"/>
              </a:spcBef>
            </a:pPr>
            <a:r>
              <a:rPr sz="5000" b="1" spc="-210" dirty="0">
                <a:latin typeface="Trebuchet MS"/>
                <a:cs typeface="Trebuchet MS"/>
              </a:rPr>
              <a:t>Gross</a:t>
            </a:r>
            <a:r>
              <a:rPr sz="5000" b="1" spc="-475" dirty="0">
                <a:latin typeface="Trebuchet MS"/>
                <a:cs typeface="Trebuchet MS"/>
              </a:rPr>
              <a:t> </a:t>
            </a:r>
            <a:r>
              <a:rPr sz="5000" b="1" spc="-235" dirty="0">
                <a:latin typeface="Trebuchet MS"/>
                <a:cs typeface="Trebuchet MS"/>
              </a:rPr>
              <a:t>Pathology</a:t>
            </a:r>
            <a:endParaRPr sz="5000" dirty="0">
              <a:latin typeface="Trebuchet MS"/>
              <a:cs typeface="Trebuchet MS"/>
            </a:endParaRPr>
          </a:p>
        </p:txBody>
      </p:sp>
      <p:sp>
        <p:nvSpPr>
          <p:cNvPr id="3" name="object 3"/>
          <p:cNvSpPr/>
          <p:nvPr/>
        </p:nvSpPr>
        <p:spPr>
          <a:xfrm>
            <a:off x="457200" y="1763267"/>
            <a:ext cx="4251960" cy="0"/>
          </a:xfrm>
          <a:custGeom>
            <a:avLst/>
            <a:gdLst/>
            <a:ahLst/>
            <a:cxnLst/>
            <a:rect l="l" t="t" r="r" b="b"/>
            <a:pathLst>
              <a:path w="4251960">
                <a:moveTo>
                  <a:pt x="0" y="0"/>
                </a:moveTo>
                <a:lnTo>
                  <a:pt x="4251960" y="0"/>
                </a:lnTo>
              </a:path>
            </a:pathLst>
          </a:custGeom>
          <a:ln w="57912">
            <a:solidFill>
              <a:srgbClr val="04607A"/>
            </a:solidFill>
          </a:ln>
        </p:spPr>
        <p:txBody>
          <a:bodyPr wrap="square" lIns="0" tIns="0" rIns="0" bIns="0" rtlCol="0"/>
          <a:lstStyle/>
          <a:p>
            <a:endParaRPr/>
          </a:p>
        </p:txBody>
      </p:sp>
      <p:sp>
        <p:nvSpPr>
          <p:cNvPr id="4" name="object 4"/>
          <p:cNvSpPr txBox="1"/>
          <p:nvPr/>
        </p:nvSpPr>
        <p:spPr>
          <a:xfrm>
            <a:off x="463062" y="2032127"/>
            <a:ext cx="4967605" cy="422275"/>
          </a:xfrm>
          <a:prstGeom prst="rect">
            <a:avLst/>
          </a:prstGeom>
        </p:spPr>
        <p:txBody>
          <a:bodyPr vert="horz" wrap="square" lIns="0" tIns="13335" rIns="0" bIns="0" rtlCol="0">
            <a:spAutoFit/>
          </a:bodyPr>
          <a:lstStyle/>
          <a:p>
            <a:pPr marL="12700">
              <a:lnSpc>
                <a:spcPct val="100000"/>
              </a:lnSpc>
              <a:spcBef>
                <a:spcPts val="105"/>
              </a:spcBef>
            </a:pPr>
            <a:r>
              <a:rPr sz="2600" b="1" u="heavy" spc="80" dirty="0">
                <a:uFill>
                  <a:solidFill>
                    <a:srgbClr val="000000"/>
                  </a:solidFill>
                </a:uFill>
                <a:latin typeface="Times New Roman"/>
                <a:cs typeface="Times New Roman"/>
              </a:rPr>
              <a:t>Bormann’s </a:t>
            </a:r>
            <a:r>
              <a:rPr sz="2600" b="1" u="heavy" spc="110" dirty="0">
                <a:uFill>
                  <a:solidFill>
                    <a:srgbClr val="000000"/>
                  </a:solidFill>
                </a:uFill>
                <a:latin typeface="Times New Roman"/>
                <a:cs typeface="Times New Roman"/>
              </a:rPr>
              <a:t>Classification: </a:t>
            </a:r>
            <a:r>
              <a:rPr sz="2600" b="1" spc="110" dirty="0">
                <a:latin typeface="Times New Roman"/>
                <a:cs typeface="Times New Roman"/>
              </a:rPr>
              <a:t> </a:t>
            </a:r>
            <a:r>
              <a:rPr sz="2600" spc="-155" dirty="0">
                <a:latin typeface="Times New Roman"/>
                <a:cs typeface="Times New Roman"/>
              </a:rPr>
              <a:t>1926</a:t>
            </a:r>
            <a:endParaRPr sz="2600" dirty="0">
              <a:latin typeface="Times New Roman"/>
              <a:cs typeface="Times New Roman"/>
            </a:endParaRPr>
          </a:p>
        </p:txBody>
      </p:sp>
      <p:sp>
        <p:nvSpPr>
          <p:cNvPr id="5" name="object 5"/>
          <p:cNvSpPr/>
          <p:nvPr/>
        </p:nvSpPr>
        <p:spPr>
          <a:xfrm>
            <a:off x="1600200" y="2667000"/>
            <a:ext cx="6072378" cy="3429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4277995" cy="788035"/>
          </a:xfrm>
          <a:prstGeom prst="rect">
            <a:avLst/>
          </a:prstGeom>
        </p:spPr>
        <p:txBody>
          <a:bodyPr vert="horz" wrap="square" lIns="0" tIns="13335" rIns="0" bIns="0" rtlCol="0">
            <a:spAutoFit/>
          </a:bodyPr>
          <a:lstStyle/>
          <a:p>
            <a:pPr marL="12700">
              <a:lnSpc>
                <a:spcPct val="100000"/>
              </a:lnSpc>
              <a:spcBef>
                <a:spcPts val="105"/>
              </a:spcBef>
            </a:pPr>
            <a:r>
              <a:rPr sz="5000" spc="-210" dirty="0">
                <a:latin typeface="Trebuchet MS"/>
                <a:cs typeface="Trebuchet MS"/>
              </a:rPr>
              <a:t>Gross</a:t>
            </a:r>
            <a:r>
              <a:rPr sz="5000" spc="-475" dirty="0">
                <a:latin typeface="Trebuchet MS"/>
                <a:cs typeface="Trebuchet MS"/>
              </a:rPr>
              <a:t> </a:t>
            </a:r>
            <a:r>
              <a:rPr sz="5000" spc="-235" dirty="0">
                <a:latin typeface="Trebuchet MS"/>
                <a:cs typeface="Trebuchet MS"/>
              </a:rPr>
              <a:t>Pathology</a:t>
            </a:r>
            <a:endParaRPr sz="5000">
              <a:latin typeface="Trebuchet MS"/>
              <a:cs typeface="Trebuchet MS"/>
            </a:endParaRPr>
          </a:p>
        </p:txBody>
      </p:sp>
      <p:sp>
        <p:nvSpPr>
          <p:cNvPr id="3" name="object 3"/>
          <p:cNvSpPr/>
          <p:nvPr/>
        </p:nvSpPr>
        <p:spPr>
          <a:xfrm>
            <a:off x="457200" y="1763267"/>
            <a:ext cx="4251960" cy="0"/>
          </a:xfrm>
          <a:custGeom>
            <a:avLst/>
            <a:gdLst/>
            <a:ahLst/>
            <a:cxnLst/>
            <a:rect l="l" t="t" r="r" b="b"/>
            <a:pathLst>
              <a:path w="4251960">
                <a:moveTo>
                  <a:pt x="0" y="0"/>
                </a:moveTo>
                <a:lnTo>
                  <a:pt x="4251960" y="0"/>
                </a:lnTo>
              </a:path>
            </a:pathLst>
          </a:custGeom>
          <a:ln w="57912">
            <a:solidFill>
              <a:srgbClr val="04607A"/>
            </a:solidFill>
          </a:ln>
        </p:spPr>
        <p:txBody>
          <a:bodyPr wrap="square" lIns="0" tIns="0" rIns="0" bIns="0" rtlCol="0"/>
          <a:lstStyle/>
          <a:p>
            <a:endParaRPr/>
          </a:p>
        </p:txBody>
      </p:sp>
      <p:sp>
        <p:nvSpPr>
          <p:cNvPr id="4" name="object 4"/>
          <p:cNvSpPr txBox="1"/>
          <p:nvPr/>
        </p:nvSpPr>
        <p:spPr>
          <a:xfrm>
            <a:off x="535940" y="1866642"/>
            <a:ext cx="3892550" cy="943610"/>
          </a:xfrm>
          <a:prstGeom prst="rect">
            <a:avLst/>
          </a:prstGeom>
        </p:spPr>
        <p:txBody>
          <a:bodyPr vert="horz" wrap="square" lIns="0" tIns="93980" rIns="0" bIns="0" rtlCol="0">
            <a:spAutoFit/>
          </a:bodyPr>
          <a:lstStyle/>
          <a:p>
            <a:pPr marL="12700">
              <a:lnSpc>
                <a:spcPct val="100000"/>
              </a:lnSpc>
              <a:spcBef>
                <a:spcPts val="740"/>
              </a:spcBef>
            </a:pPr>
            <a:r>
              <a:rPr sz="2600" b="1" u="heavy" spc="100" dirty="0">
                <a:uFill>
                  <a:solidFill>
                    <a:srgbClr val="000000"/>
                  </a:solidFill>
                </a:uFill>
                <a:latin typeface="Times New Roman"/>
                <a:cs typeface="Times New Roman"/>
              </a:rPr>
              <a:t>Japanese  </a:t>
            </a:r>
            <a:r>
              <a:rPr sz="2600" b="1" u="heavy" spc="110" dirty="0">
                <a:uFill>
                  <a:solidFill>
                    <a:srgbClr val="000000"/>
                  </a:solidFill>
                </a:uFill>
                <a:latin typeface="Times New Roman"/>
                <a:cs typeface="Times New Roman"/>
              </a:rPr>
              <a:t>Classification</a:t>
            </a:r>
            <a:endParaRPr sz="2600" dirty="0">
              <a:latin typeface="Times New Roman"/>
              <a:cs typeface="Times New Roman"/>
            </a:endParaRPr>
          </a:p>
          <a:p>
            <a:pPr marL="405765">
              <a:lnSpc>
                <a:spcPct val="100000"/>
              </a:lnSpc>
              <a:spcBef>
                <a:spcPts val="585"/>
              </a:spcBef>
            </a:pPr>
            <a:r>
              <a:rPr sz="2400" spc="-5" dirty="0">
                <a:latin typeface="Times New Roman"/>
                <a:cs typeface="Times New Roman"/>
              </a:rPr>
              <a:t>Type</a:t>
            </a:r>
            <a:r>
              <a:rPr sz="2400" spc="-80" dirty="0">
                <a:latin typeface="Times New Roman"/>
                <a:cs typeface="Times New Roman"/>
              </a:rPr>
              <a:t> </a:t>
            </a:r>
            <a:r>
              <a:rPr sz="2400" spc="90" dirty="0">
                <a:latin typeface="Times New Roman"/>
                <a:cs typeface="Times New Roman"/>
              </a:rPr>
              <a:t>0</a:t>
            </a:r>
            <a:endParaRPr sz="2400" dirty="0">
              <a:latin typeface="Times New Roman"/>
              <a:cs typeface="Times New Roman"/>
            </a:endParaRPr>
          </a:p>
        </p:txBody>
      </p:sp>
      <p:sp>
        <p:nvSpPr>
          <p:cNvPr id="5" name="object 5"/>
          <p:cNvSpPr/>
          <p:nvPr/>
        </p:nvSpPr>
        <p:spPr>
          <a:xfrm>
            <a:off x="2590800" y="2438438"/>
            <a:ext cx="4192778" cy="396176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4277995" cy="788035"/>
          </a:xfrm>
          <a:prstGeom prst="rect">
            <a:avLst/>
          </a:prstGeom>
        </p:spPr>
        <p:txBody>
          <a:bodyPr vert="horz" wrap="square" lIns="0" tIns="13335" rIns="0" bIns="0" rtlCol="0">
            <a:spAutoFit/>
          </a:bodyPr>
          <a:lstStyle/>
          <a:p>
            <a:pPr marL="12700">
              <a:lnSpc>
                <a:spcPct val="100000"/>
              </a:lnSpc>
              <a:spcBef>
                <a:spcPts val="105"/>
              </a:spcBef>
            </a:pPr>
            <a:r>
              <a:rPr sz="5000" spc="-210" dirty="0">
                <a:latin typeface="Trebuchet MS"/>
                <a:cs typeface="Trebuchet MS"/>
              </a:rPr>
              <a:t>Gross</a:t>
            </a:r>
            <a:r>
              <a:rPr sz="5000" spc="-475" dirty="0">
                <a:latin typeface="Trebuchet MS"/>
                <a:cs typeface="Trebuchet MS"/>
              </a:rPr>
              <a:t> </a:t>
            </a:r>
            <a:r>
              <a:rPr sz="5000" spc="-235" dirty="0">
                <a:latin typeface="Trebuchet MS"/>
                <a:cs typeface="Trebuchet MS"/>
              </a:rPr>
              <a:t>Pathology</a:t>
            </a:r>
            <a:endParaRPr sz="5000">
              <a:latin typeface="Trebuchet MS"/>
              <a:cs typeface="Trebuchet MS"/>
            </a:endParaRPr>
          </a:p>
        </p:txBody>
      </p:sp>
      <p:sp>
        <p:nvSpPr>
          <p:cNvPr id="3" name="object 3"/>
          <p:cNvSpPr/>
          <p:nvPr/>
        </p:nvSpPr>
        <p:spPr>
          <a:xfrm>
            <a:off x="457200" y="1763267"/>
            <a:ext cx="4251960" cy="0"/>
          </a:xfrm>
          <a:custGeom>
            <a:avLst/>
            <a:gdLst/>
            <a:ahLst/>
            <a:cxnLst/>
            <a:rect l="l" t="t" r="r" b="b"/>
            <a:pathLst>
              <a:path w="4251960">
                <a:moveTo>
                  <a:pt x="0" y="0"/>
                </a:moveTo>
                <a:lnTo>
                  <a:pt x="4251960" y="0"/>
                </a:lnTo>
              </a:path>
            </a:pathLst>
          </a:custGeom>
          <a:ln w="57912">
            <a:solidFill>
              <a:srgbClr val="04607A"/>
            </a:solidFill>
          </a:ln>
        </p:spPr>
        <p:txBody>
          <a:bodyPr wrap="square" lIns="0" tIns="0" rIns="0" bIns="0" rtlCol="0"/>
          <a:lstStyle/>
          <a:p>
            <a:endParaRPr/>
          </a:p>
        </p:txBody>
      </p:sp>
      <p:sp>
        <p:nvSpPr>
          <p:cNvPr id="4" name="object 4"/>
          <p:cNvSpPr txBox="1"/>
          <p:nvPr/>
        </p:nvSpPr>
        <p:spPr>
          <a:xfrm>
            <a:off x="535940" y="1947418"/>
            <a:ext cx="3892550" cy="422275"/>
          </a:xfrm>
          <a:prstGeom prst="rect">
            <a:avLst/>
          </a:prstGeom>
        </p:spPr>
        <p:txBody>
          <a:bodyPr vert="horz" wrap="square" lIns="0" tIns="13335" rIns="0" bIns="0" rtlCol="0">
            <a:spAutoFit/>
          </a:bodyPr>
          <a:lstStyle/>
          <a:p>
            <a:pPr marL="12700">
              <a:lnSpc>
                <a:spcPct val="100000"/>
              </a:lnSpc>
              <a:spcBef>
                <a:spcPts val="105"/>
              </a:spcBef>
            </a:pPr>
            <a:r>
              <a:rPr sz="2600" b="1" u="heavy" spc="100" dirty="0">
                <a:uFill>
                  <a:solidFill>
                    <a:srgbClr val="000000"/>
                  </a:solidFill>
                </a:uFill>
                <a:latin typeface="Times New Roman"/>
                <a:cs typeface="Times New Roman"/>
              </a:rPr>
              <a:t>Japanese  </a:t>
            </a:r>
            <a:r>
              <a:rPr sz="2600" b="1" u="heavy" spc="110" dirty="0">
                <a:uFill>
                  <a:solidFill>
                    <a:srgbClr val="000000"/>
                  </a:solidFill>
                </a:uFill>
                <a:latin typeface="Times New Roman"/>
                <a:cs typeface="Times New Roman"/>
              </a:rPr>
              <a:t>Classification</a:t>
            </a:r>
            <a:endParaRPr sz="2600" dirty="0">
              <a:latin typeface="Times New Roman"/>
              <a:cs typeface="Times New Roman"/>
            </a:endParaRPr>
          </a:p>
        </p:txBody>
      </p:sp>
      <p:sp>
        <p:nvSpPr>
          <p:cNvPr id="5" name="object 5"/>
          <p:cNvSpPr txBox="1"/>
          <p:nvPr/>
        </p:nvSpPr>
        <p:spPr>
          <a:xfrm>
            <a:off x="916939" y="2914015"/>
            <a:ext cx="61722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Type</a:t>
            </a:r>
            <a:r>
              <a:rPr sz="1800" spc="-125" dirty="0">
                <a:latin typeface="Times New Roman"/>
                <a:cs typeface="Times New Roman"/>
              </a:rPr>
              <a:t> </a:t>
            </a:r>
            <a:r>
              <a:rPr sz="1800" spc="-340" dirty="0">
                <a:latin typeface="Times New Roman"/>
                <a:cs typeface="Times New Roman"/>
              </a:rPr>
              <a:t>1</a:t>
            </a:r>
            <a:endParaRPr sz="1800">
              <a:latin typeface="Times New Roman"/>
              <a:cs typeface="Times New Roman"/>
            </a:endParaRPr>
          </a:p>
        </p:txBody>
      </p:sp>
      <p:sp>
        <p:nvSpPr>
          <p:cNvPr id="6" name="object 6"/>
          <p:cNvSpPr txBox="1"/>
          <p:nvPr/>
        </p:nvSpPr>
        <p:spPr>
          <a:xfrm>
            <a:off x="1831594" y="2914015"/>
            <a:ext cx="1829435" cy="299720"/>
          </a:xfrm>
          <a:prstGeom prst="rect">
            <a:avLst/>
          </a:prstGeom>
        </p:spPr>
        <p:txBody>
          <a:bodyPr vert="horz" wrap="square" lIns="0" tIns="12700" rIns="0" bIns="0" rtlCol="0">
            <a:spAutoFit/>
          </a:bodyPr>
          <a:lstStyle/>
          <a:p>
            <a:pPr marL="12700">
              <a:lnSpc>
                <a:spcPct val="100000"/>
              </a:lnSpc>
              <a:spcBef>
                <a:spcPts val="100"/>
              </a:spcBef>
              <a:tabLst>
                <a:tab pos="1045844" algn="l"/>
              </a:tabLst>
            </a:pPr>
            <a:r>
              <a:rPr sz="1800" spc="-10" dirty="0">
                <a:latin typeface="Times New Roman"/>
                <a:cs typeface="Times New Roman"/>
              </a:rPr>
              <a:t>P</a:t>
            </a:r>
            <a:r>
              <a:rPr sz="1800" spc="50" dirty="0">
                <a:latin typeface="Times New Roman"/>
                <a:cs typeface="Times New Roman"/>
              </a:rPr>
              <a:t>o</a:t>
            </a:r>
            <a:r>
              <a:rPr sz="1800" spc="5" dirty="0">
                <a:latin typeface="Times New Roman"/>
                <a:cs typeface="Times New Roman"/>
              </a:rPr>
              <a:t>l</a:t>
            </a:r>
            <a:r>
              <a:rPr sz="1800" spc="35" dirty="0">
                <a:latin typeface="Times New Roman"/>
                <a:cs typeface="Times New Roman"/>
              </a:rPr>
              <a:t>ypo</a:t>
            </a:r>
            <a:r>
              <a:rPr sz="1800" spc="10" dirty="0">
                <a:latin typeface="Times New Roman"/>
                <a:cs typeface="Times New Roman"/>
              </a:rPr>
              <a:t>i</a:t>
            </a:r>
            <a:r>
              <a:rPr sz="1800" spc="120" dirty="0">
                <a:latin typeface="Times New Roman"/>
                <a:cs typeface="Times New Roman"/>
              </a:rPr>
              <a:t>d</a:t>
            </a:r>
            <a:r>
              <a:rPr sz="1800" dirty="0">
                <a:latin typeface="Times New Roman"/>
                <a:cs typeface="Times New Roman"/>
              </a:rPr>
              <a:t>	</a:t>
            </a:r>
            <a:r>
              <a:rPr sz="1800" spc="100" dirty="0">
                <a:latin typeface="Times New Roman"/>
                <a:cs typeface="Times New Roman"/>
              </a:rPr>
              <a:t>tu</a:t>
            </a:r>
            <a:r>
              <a:rPr sz="1800" spc="210" dirty="0">
                <a:latin typeface="Times New Roman"/>
                <a:cs typeface="Times New Roman"/>
              </a:rPr>
              <a:t>m</a:t>
            </a:r>
            <a:r>
              <a:rPr sz="1800" spc="95" dirty="0">
                <a:latin typeface="Times New Roman"/>
                <a:cs typeface="Times New Roman"/>
              </a:rPr>
              <a:t>o</a:t>
            </a:r>
            <a:r>
              <a:rPr sz="1800" spc="55" dirty="0">
                <a:latin typeface="Times New Roman"/>
                <a:cs typeface="Times New Roman"/>
              </a:rPr>
              <a:t>r</a:t>
            </a:r>
            <a:r>
              <a:rPr sz="1800" spc="15" dirty="0">
                <a:latin typeface="Times New Roman"/>
                <a:cs typeface="Times New Roman"/>
              </a:rPr>
              <a:t>s</a:t>
            </a:r>
            <a:r>
              <a:rPr sz="1800" spc="10" dirty="0">
                <a:latin typeface="Times New Roman"/>
                <a:cs typeface="Times New Roman"/>
              </a:rPr>
              <a:t>,</a:t>
            </a:r>
            <a:endParaRPr sz="1800">
              <a:latin typeface="Times New Roman"/>
              <a:cs typeface="Times New Roman"/>
            </a:endParaRPr>
          </a:p>
        </p:txBody>
      </p:sp>
      <p:sp>
        <p:nvSpPr>
          <p:cNvPr id="7" name="object 7"/>
          <p:cNvSpPr txBox="1"/>
          <p:nvPr/>
        </p:nvSpPr>
        <p:spPr>
          <a:xfrm>
            <a:off x="3800983" y="2914015"/>
            <a:ext cx="746760"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Times New Roman"/>
                <a:cs typeface="Times New Roman"/>
              </a:rPr>
              <a:t>s</a:t>
            </a:r>
            <a:r>
              <a:rPr sz="1800" spc="110" dirty="0">
                <a:latin typeface="Times New Roman"/>
                <a:cs typeface="Times New Roman"/>
              </a:rPr>
              <a:t>h</a:t>
            </a:r>
            <a:r>
              <a:rPr sz="1800" spc="80" dirty="0">
                <a:latin typeface="Times New Roman"/>
                <a:cs typeface="Times New Roman"/>
              </a:rPr>
              <a:t>a</a:t>
            </a:r>
            <a:r>
              <a:rPr sz="1800" spc="90" dirty="0">
                <a:latin typeface="Times New Roman"/>
                <a:cs typeface="Times New Roman"/>
              </a:rPr>
              <a:t>r</a:t>
            </a:r>
            <a:r>
              <a:rPr sz="1800" spc="70" dirty="0">
                <a:latin typeface="Times New Roman"/>
                <a:cs typeface="Times New Roman"/>
              </a:rPr>
              <a:t>p</a:t>
            </a:r>
            <a:r>
              <a:rPr sz="1800" spc="25" dirty="0">
                <a:latin typeface="Times New Roman"/>
                <a:cs typeface="Times New Roman"/>
              </a:rPr>
              <a:t>l</a:t>
            </a:r>
            <a:r>
              <a:rPr sz="1800" spc="-35" dirty="0">
                <a:latin typeface="Times New Roman"/>
                <a:cs typeface="Times New Roman"/>
              </a:rPr>
              <a:t>y</a:t>
            </a:r>
            <a:endParaRPr sz="1800">
              <a:latin typeface="Times New Roman"/>
              <a:cs typeface="Times New Roman"/>
            </a:endParaRPr>
          </a:p>
        </p:txBody>
      </p:sp>
      <p:sp>
        <p:nvSpPr>
          <p:cNvPr id="8" name="object 8"/>
          <p:cNvSpPr txBox="1"/>
          <p:nvPr/>
        </p:nvSpPr>
        <p:spPr>
          <a:xfrm>
            <a:off x="4680330" y="2914015"/>
            <a:ext cx="1188085" cy="299720"/>
          </a:xfrm>
          <a:prstGeom prst="rect">
            <a:avLst/>
          </a:prstGeom>
        </p:spPr>
        <p:txBody>
          <a:bodyPr vert="horz" wrap="square" lIns="0" tIns="12700" rIns="0" bIns="0" rtlCol="0">
            <a:spAutoFit/>
          </a:bodyPr>
          <a:lstStyle/>
          <a:p>
            <a:pPr marL="12700">
              <a:lnSpc>
                <a:spcPct val="100000"/>
              </a:lnSpc>
              <a:spcBef>
                <a:spcPts val="100"/>
              </a:spcBef>
            </a:pPr>
            <a:r>
              <a:rPr sz="1800" spc="80" dirty="0">
                <a:latin typeface="Times New Roman"/>
                <a:cs typeface="Times New Roman"/>
              </a:rPr>
              <a:t>demarcated</a:t>
            </a:r>
            <a:endParaRPr sz="1800">
              <a:latin typeface="Times New Roman"/>
              <a:cs typeface="Times New Roman"/>
            </a:endParaRPr>
          </a:p>
        </p:txBody>
      </p:sp>
      <p:sp>
        <p:nvSpPr>
          <p:cNvPr id="9" name="object 9"/>
          <p:cNvSpPr txBox="1"/>
          <p:nvPr/>
        </p:nvSpPr>
        <p:spPr>
          <a:xfrm>
            <a:off x="6009513" y="2914015"/>
            <a:ext cx="501015" cy="299720"/>
          </a:xfrm>
          <a:prstGeom prst="rect">
            <a:avLst/>
          </a:prstGeom>
        </p:spPr>
        <p:txBody>
          <a:bodyPr vert="horz" wrap="square" lIns="0" tIns="12700" rIns="0" bIns="0" rtlCol="0">
            <a:spAutoFit/>
          </a:bodyPr>
          <a:lstStyle/>
          <a:p>
            <a:pPr marL="12700">
              <a:lnSpc>
                <a:spcPct val="100000"/>
              </a:lnSpc>
              <a:spcBef>
                <a:spcPts val="100"/>
              </a:spcBef>
            </a:pPr>
            <a:r>
              <a:rPr sz="1800" spc="-50" dirty="0">
                <a:latin typeface="Times New Roman"/>
                <a:cs typeface="Times New Roman"/>
              </a:rPr>
              <a:t>f</a:t>
            </a:r>
            <a:r>
              <a:rPr sz="1800" spc="70" dirty="0">
                <a:latin typeface="Times New Roman"/>
                <a:cs typeface="Times New Roman"/>
              </a:rPr>
              <a:t>r</a:t>
            </a:r>
            <a:r>
              <a:rPr sz="1800" spc="55" dirty="0">
                <a:latin typeface="Times New Roman"/>
                <a:cs typeface="Times New Roman"/>
              </a:rPr>
              <a:t>o</a:t>
            </a:r>
            <a:r>
              <a:rPr sz="1800" spc="155" dirty="0">
                <a:latin typeface="Times New Roman"/>
                <a:cs typeface="Times New Roman"/>
              </a:rPr>
              <a:t>m</a:t>
            </a:r>
            <a:endParaRPr sz="1800">
              <a:latin typeface="Times New Roman"/>
              <a:cs typeface="Times New Roman"/>
            </a:endParaRPr>
          </a:p>
        </p:txBody>
      </p:sp>
      <p:sp>
        <p:nvSpPr>
          <p:cNvPr id="10" name="object 10"/>
          <p:cNvSpPr txBox="1"/>
          <p:nvPr/>
        </p:nvSpPr>
        <p:spPr>
          <a:xfrm>
            <a:off x="6648068" y="2914015"/>
            <a:ext cx="1729739" cy="299720"/>
          </a:xfrm>
          <a:prstGeom prst="rect">
            <a:avLst/>
          </a:prstGeom>
        </p:spPr>
        <p:txBody>
          <a:bodyPr vert="horz" wrap="square" lIns="0" tIns="12700" rIns="0" bIns="0" rtlCol="0">
            <a:spAutoFit/>
          </a:bodyPr>
          <a:lstStyle/>
          <a:p>
            <a:pPr marL="12700">
              <a:lnSpc>
                <a:spcPct val="100000"/>
              </a:lnSpc>
              <a:spcBef>
                <a:spcPts val="100"/>
              </a:spcBef>
              <a:tabLst>
                <a:tab pos="494030" algn="l"/>
              </a:tabLst>
            </a:pPr>
            <a:r>
              <a:rPr sz="1800" spc="110" dirty="0">
                <a:latin typeface="Times New Roman"/>
                <a:cs typeface="Times New Roman"/>
              </a:rPr>
              <a:t>the	</a:t>
            </a:r>
            <a:r>
              <a:rPr sz="1800" spc="80" dirty="0">
                <a:latin typeface="Times New Roman"/>
                <a:cs typeface="Times New Roman"/>
              </a:rPr>
              <a:t>surrounding</a:t>
            </a:r>
            <a:endParaRPr sz="1800">
              <a:latin typeface="Times New Roman"/>
              <a:cs typeface="Times New Roman"/>
            </a:endParaRPr>
          </a:p>
        </p:txBody>
      </p:sp>
      <p:sp>
        <p:nvSpPr>
          <p:cNvPr id="11" name="object 11"/>
          <p:cNvSpPr txBox="1"/>
          <p:nvPr/>
        </p:nvSpPr>
        <p:spPr>
          <a:xfrm>
            <a:off x="1831594" y="3188334"/>
            <a:ext cx="4022725" cy="299720"/>
          </a:xfrm>
          <a:prstGeom prst="rect">
            <a:avLst/>
          </a:prstGeom>
        </p:spPr>
        <p:txBody>
          <a:bodyPr vert="horz" wrap="square" lIns="0" tIns="12700" rIns="0" bIns="0" rtlCol="0">
            <a:spAutoFit/>
          </a:bodyPr>
          <a:lstStyle/>
          <a:p>
            <a:pPr marL="12700">
              <a:lnSpc>
                <a:spcPct val="100000"/>
              </a:lnSpc>
              <a:spcBef>
                <a:spcPts val="100"/>
              </a:spcBef>
            </a:pPr>
            <a:r>
              <a:rPr sz="1800" spc="60" dirty="0">
                <a:latin typeface="Times New Roman"/>
                <a:cs typeface="Times New Roman"/>
              </a:rPr>
              <a:t>mucosa,</a:t>
            </a:r>
            <a:r>
              <a:rPr sz="1800" spc="-45" dirty="0">
                <a:latin typeface="Times New Roman"/>
                <a:cs typeface="Times New Roman"/>
              </a:rPr>
              <a:t> </a:t>
            </a:r>
            <a:r>
              <a:rPr sz="1800" spc="40" dirty="0">
                <a:latin typeface="Times New Roman"/>
                <a:cs typeface="Times New Roman"/>
              </a:rPr>
              <a:t>usually</a:t>
            </a:r>
            <a:r>
              <a:rPr sz="1800" spc="-110" dirty="0">
                <a:latin typeface="Times New Roman"/>
                <a:cs typeface="Times New Roman"/>
              </a:rPr>
              <a:t> </a:t>
            </a:r>
            <a:r>
              <a:rPr sz="1800" spc="90" dirty="0">
                <a:latin typeface="Times New Roman"/>
                <a:cs typeface="Times New Roman"/>
              </a:rPr>
              <a:t>attached</a:t>
            </a:r>
            <a:r>
              <a:rPr sz="1800" spc="-60" dirty="0">
                <a:latin typeface="Times New Roman"/>
                <a:cs typeface="Times New Roman"/>
              </a:rPr>
              <a:t> </a:t>
            </a:r>
            <a:r>
              <a:rPr sz="1800" spc="105" dirty="0">
                <a:latin typeface="Times New Roman"/>
                <a:cs typeface="Times New Roman"/>
              </a:rPr>
              <a:t>on</a:t>
            </a:r>
            <a:r>
              <a:rPr sz="1800" spc="-80" dirty="0">
                <a:latin typeface="Times New Roman"/>
                <a:cs typeface="Times New Roman"/>
              </a:rPr>
              <a:t> </a:t>
            </a:r>
            <a:r>
              <a:rPr sz="1800" spc="65" dirty="0">
                <a:latin typeface="Times New Roman"/>
                <a:cs typeface="Times New Roman"/>
              </a:rPr>
              <a:t>a</a:t>
            </a:r>
            <a:r>
              <a:rPr sz="1800" spc="-95" dirty="0">
                <a:latin typeface="Times New Roman"/>
                <a:cs typeface="Times New Roman"/>
              </a:rPr>
              <a:t> </a:t>
            </a:r>
            <a:r>
              <a:rPr sz="1800" spc="50" dirty="0">
                <a:latin typeface="Times New Roman"/>
                <a:cs typeface="Times New Roman"/>
              </a:rPr>
              <a:t>wide</a:t>
            </a:r>
            <a:r>
              <a:rPr sz="1800" spc="-45" dirty="0">
                <a:latin typeface="Times New Roman"/>
                <a:cs typeface="Times New Roman"/>
              </a:rPr>
              <a:t> </a:t>
            </a:r>
            <a:r>
              <a:rPr sz="1800" spc="55" dirty="0">
                <a:latin typeface="Times New Roman"/>
                <a:cs typeface="Times New Roman"/>
              </a:rPr>
              <a:t>base.</a:t>
            </a:r>
            <a:endParaRPr sz="1800">
              <a:latin typeface="Times New Roman"/>
              <a:cs typeface="Times New Roman"/>
            </a:endParaRPr>
          </a:p>
        </p:txBody>
      </p:sp>
      <p:sp>
        <p:nvSpPr>
          <p:cNvPr id="12" name="object 12"/>
          <p:cNvSpPr txBox="1"/>
          <p:nvPr/>
        </p:nvSpPr>
        <p:spPr>
          <a:xfrm>
            <a:off x="916939" y="3582161"/>
            <a:ext cx="65659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Type</a:t>
            </a:r>
            <a:r>
              <a:rPr sz="1800" spc="-125" dirty="0">
                <a:latin typeface="Times New Roman"/>
                <a:cs typeface="Times New Roman"/>
              </a:rPr>
              <a:t> </a:t>
            </a:r>
            <a:r>
              <a:rPr sz="1800" spc="-30" dirty="0">
                <a:latin typeface="Times New Roman"/>
                <a:cs typeface="Times New Roman"/>
              </a:rPr>
              <a:t>2</a:t>
            </a:r>
            <a:endParaRPr sz="1800">
              <a:latin typeface="Times New Roman"/>
              <a:cs typeface="Times New Roman"/>
            </a:endParaRPr>
          </a:p>
        </p:txBody>
      </p:sp>
      <p:sp>
        <p:nvSpPr>
          <p:cNvPr id="13" name="object 13"/>
          <p:cNvSpPr txBox="1"/>
          <p:nvPr/>
        </p:nvSpPr>
        <p:spPr>
          <a:xfrm>
            <a:off x="916939" y="4224273"/>
            <a:ext cx="65024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Type</a:t>
            </a:r>
            <a:r>
              <a:rPr sz="1800" spc="-125" dirty="0">
                <a:latin typeface="Times New Roman"/>
                <a:cs typeface="Times New Roman"/>
              </a:rPr>
              <a:t> </a:t>
            </a:r>
            <a:r>
              <a:rPr sz="1800" spc="-80" dirty="0">
                <a:latin typeface="Times New Roman"/>
                <a:cs typeface="Times New Roman"/>
              </a:rPr>
              <a:t>3</a:t>
            </a:r>
            <a:endParaRPr sz="1800">
              <a:latin typeface="Times New Roman"/>
              <a:cs typeface="Times New Roman"/>
            </a:endParaRPr>
          </a:p>
        </p:txBody>
      </p:sp>
      <p:sp>
        <p:nvSpPr>
          <p:cNvPr id="14" name="object 14"/>
          <p:cNvSpPr txBox="1"/>
          <p:nvPr/>
        </p:nvSpPr>
        <p:spPr>
          <a:xfrm>
            <a:off x="1831594" y="3582161"/>
            <a:ext cx="6553834" cy="1216660"/>
          </a:xfrm>
          <a:prstGeom prst="rect">
            <a:avLst/>
          </a:prstGeom>
        </p:spPr>
        <p:txBody>
          <a:bodyPr vert="horz" wrap="square" lIns="0" tIns="12700" rIns="0" bIns="0" rtlCol="0">
            <a:spAutoFit/>
          </a:bodyPr>
          <a:lstStyle/>
          <a:p>
            <a:pPr marL="12700">
              <a:lnSpc>
                <a:spcPct val="100000"/>
              </a:lnSpc>
              <a:spcBef>
                <a:spcPts val="100"/>
              </a:spcBef>
              <a:tabLst>
                <a:tab pos="1161415" algn="l"/>
                <a:tab pos="2477135" algn="l"/>
                <a:tab pos="3110865" algn="l"/>
                <a:tab pos="4020820" algn="l"/>
                <a:tab pos="5379085" algn="l"/>
                <a:tab pos="5946140" algn="l"/>
              </a:tabLst>
            </a:pPr>
            <a:r>
              <a:rPr sz="1800" spc="55" dirty="0">
                <a:latin typeface="Times New Roman"/>
                <a:cs typeface="Times New Roman"/>
              </a:rPr>
              <a:t>Ulcerated	</a:t>
            </a:r>
            <a:r>
              <a:rPr sz="1800" spc="60" dirty="0">
                <a:latin typeface="Times New Roman"/>
                <a:cs typeface="Times New Roman"/>
              </a:rPr>
              <a:t>carcinomas	</a:t>
            </a:r>
            <a:r>
              <a:rPr sz="1800" spc="75" dirty="0">
                <a:latin typeface="Times New Roman"/>
                <a:cs typeface="Times New Roman"/>
              </a:rPr>
              <a:t>with	</a:t>
            </a:r>
            <a:r>
              <a:rPr sz="1800" spc="50" dirty="0">
                <a:latin typeface="Times New Roman"/>
                <a:cs typeface="Times New Roman"/>
              </a:rPr>
              <a:t>sharply	</a:t>
            </a:r>
            <a:r>
              <a:rPr sz="1800" spc="80" dirty="0">
                <a:latin typeface="Times New Roman"/>
                <a:cs typeface="Times New Roman"/>
              </a:rPr>
              <a:t>demarcated	</a:t>
            </a:r>
            <a:r>
              <a:rPr sz="1800" spc="110" dirty="0">
                <a:latin typeface="Times New Roman"/>
                <a:cs typeface="Times New Roman"/>
              </a:rPr>
              <a:t>and	</a:t>
            </a:r>
            <a:r>
              <a:rPr sz="1800" spc="55" dirty="0">
                <a:latin typeface="Times New Roman"/>
                <a:cs typeface="Times New Roman"/>
              </a:rPr>
              <a:t>raised</a:t>
            </a:r>
            <a:endParaRPr sz="1800">
              <a:latin typeface="Times New Roman"/>
              <a:cs typeface="Times New Roman"/>
            </a:endParaRPr>
          </a:p>
          <a:p>
            <a:pPr marL="12700">
              <a:lnSpc>
                <a:spcPct val="100000"/>
              </a:lnSpc>
            </a:pPr>
            <a:r>
              <a:rPr sz="1800" spc="55" dirty="0">
                <a:latin typeface="Times New Roman"/>
                <a:cs typeface="Times New Roman"/>
              </a:rPr>
              <a:t>margins.</a:t>
            </a:r>
            <a:endParaRPr sz="1800">
              <a:latin typeface="Times New Roman"/>
              <a:cs typeface="Times New Roman"/>
            </a:endParaRPr>
          </a:p>
          <a:p>
            <a:pPr marL="12700" marR="5080">
              <a:lnSpc>
                <a:spcPct val="100000"/>
              </a:lnSpc>
              <a:spcBef>
                <a:spcPts val="735"/>
              </a:spcBef>
            </a:pPr>
            <a:r>
              <a:rPr sz="1800" spc="55" dirty="0">
                <a:latin typeface="Times New Roman"/>
                <a:cs typeface="Times New Roman"/>
              </a:rPr>
              <a:t>Ulcerated </a:t>
            </a:r>
            <a:r>
              <a:rPr sz="1800" spc="60" dirty="0">
                <a:latin typeface="Times New Roman"/>
                <a:cs typeface="Times New Roman"/>
              </a:rPr>
              <a:t>carcinomas </a:t>
            </a:r>
            <a:r>
              <a:rPr sz="1800" spc="85" dirty="0">
                <a:latin typeface="Times New Roman"/>
                <a:cs typeface="Times New Roman"/>
              </a:rPr>
              <a:t>without </a:t>
            </a:r>
            <a:r>
              <a:rPr sz="1800" spc="60" dirty="0">
                <a:latin typeface="Times New Roman"/>
                <a:cs typeface="Times New Roman"/>
              </a:rPr>
              <a:t>definite </a:t>
            </a:r>
            <a:r>
              <a:rPr sz="1800" spc="45" dirty="0">
                <a:latin typeface="Times New Roman"/>
                <a:cs typeface="Times New Roman"/>
              </a:rPr>
              <a:t>limits, </a:t>
            </a:r>
            <a:r>
              <a:rPr sz="1800" spc="55" dirty="0">
                <a:latin typeface="Times New Roman"/>
                <a:cs typeface="Times New Roman"/>
              </a:rPr>
              <a:t>infiltrating </a:t>
            </a:r>
            <a:r>
              <a:rPr sz="1800" spc="80" dirty="0">
                <a:latin typeface="Times New Roman"/>
                <a:cs typeface="Times New Roman"/>
              </a:rPr>
              <a:t>into </a:t>
            </a:r>
            <a:r>
              <a:rPr sz="1800" spc="110" dirty="0">
                <a:latin typeface="Times New Roman"/>
                <a:cs typeface="Times New Roman"/>
              </a:rPr>
              <a:t>the  </a:t>
            </a:r>
            <a:r>
              <a:rPr sz="1800" spc="80" dirty="0">
                <a:latin typeface="Times New Roman"/>
                <a:cs typeface="Times New Roman"/>
              </a:rPr>
              <a:t>surrounding</a:t>
            </a:r>
            <a:r>
              <a:rPr sz="1800" spc="-60" dirty="0">
                <a:latin typeface="Times New Roman"/>
                <a:cs typeface="Times New Roman"/>
              </a:rPr>
              <a:t> </a:t>
            </a:r>
            <a:r>
              <a:rPr sz="1800" spc="15" dirty="0">
                <a:latin typeface="Times New Roman"/>
                <a:cs typeface="Times New Roman"/>
              </a:rPr>
              <a:t>wall.</a:t>
            </a:r>
            <a:endParaRPr sz="1800">
              <a:latin typeface="Times New Roman"/>
              <a:cs typeface="Times New Roman"/>
            </a:endParaRPr>
          </a:p>
        </p:txBody>
      </p:sp>
      <p:sp>
        <p:nvSpPr>
          <p:cNvPr id="15" name="object 15"/>
          <p:cNvSpPr txBox="1"/>
          <p:nvPr/>
        </p:nvSpPr>
        <p:spPr>
          <a:xfrm>
            <a:off x="916939" y="4940300"/>
            <a:ext cx="66675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Type</a:t>
            </a:r>
            <a:r>
              <a:rPr sz="1800" spc="-125" dirty="0">
                <a:latin typeface="Times New Roman"/>
                <a:cs typeface="Times New Roman"/>
              </a:rPr>
              <a:t> </a:t>
            </a:r>
            <a:r>
              <a:rPr sz="1800" spc="55" dirty="0">
                <a:latin typeface="Times New Roman"/>
                <a:cs typeface="Times New Roman"/>
              </a:rPr>
              <a:t>4</a:t>
            </a:r>
            <a:endParaRPr sz="1800">
              <a:latin typeface="Times New Roman"/>
              <a:cs typeface="Times New Roman"/>
            </a:endParaRPr>
          </a:p>
        </p:txBody>
      </p:sp>
      <p:sp>
        <p:nvSpPr>
          <p:cNvPr id="16" name="object 16"/>
          <p:cNvSpPr txBox="1"/>
          <p:nvPr/>
        </p:nvSpPr>
        <p:spPr>
          <a:xfrm>
            <a:off x="916939" y="5606592"/>
            <a:ext cx="65468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Type</a:t>
            </a:r>
            <a:r>
              <a:rPr sz="1800" spc="-125" dirty="0">
                <a:latin typeface="Times New Roman"/>
                <a:cs typeface="Times New Roman"/>
              </a:rPr>
              <a:t> </a:t>
            </a:r>
            <a:r>
              <a:rPr sz="1800" spc="-45" dirty="0">
                <a:latin typeface="Times New Roman"/>
                <a:cs typeface="Times New Roman"/>
              </a:rPr>
              <a:t>5</a:t>
            </a:r>
            <a:endParaRPr sz="1800">
              <a:latin typeface="Times New Roman"/>
              <a:cs typeface="Times New Roman"/>
            </a:endParaRPr>
          </a:p>
        </p:txBody>
      </p:sp>
      <p:sp>
        <p:nvSpPr>
          <p:cNvPr id="17" name="object 17"/>
          <p:cNvSpPr txBox="1"/>
          <p:nvPr/>
        </p:nvSpPr>
        <p:spPr>
          <a:xfrm>
            <a:off x="1831594" y="4940300"/>
            <a:ext cx="6553834" cy="1240790"/>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Times New Roman"/>
                <a:cs typeface="Times New Roman"/>
              </a:rPr>
              <a:t>Diffusely </a:t>
            </a:r>
            <a:r>
              <a:rPr sz="1800" spc="55" dirty="0">
                <a:latin typeface="Times New Roman"/>
                <a:cs typeface="Times New Roman"/>
              </a:rPr>
              <a:t>infiltrating </a:t>
            </a:r>
            <a:r>
              <a:rPr sz="1800" spc="60" dirty="0">
                <a:latin typeface="Times New Roman"/>
                <a:cs typeface="Times New Roman"/>
              </a:rPr>
              <a:t>carcinomas </a:t>
            </a:r>
            <a:r>
              <a:rPr sz="1800" spc="70" dirty="0">
                <a:latin typeface="Times New Roman"/>
                <a:cs typeface="Times New Roman"/>
              </a:rPr>
              <a:t>in </a:t>
            </a:r>
            <a:r>
              <a:rPr sz="1800" spc="60" dirty="0">
                <a:latin typeface="Times New Roman"/>
                <a:cs typeface="Times New Roman"/>
              </a:rPr>
              <a:t>which ulceration </a:t>
            </a:r>
            <a:r>
              <a:rPr sz="1800" spc="10" dirty="0">
                <a:latin typeface="Times New Roman"/>
                <a:cs typeface="Times New Roman"/>
              </a:rPr>
              <a:t>is </a:t>
            </a:r>
            <a:r>
              <a:rPr sz="1800" spc="35" dirty="0">
                <a:latin typeface="Times New Roman"/>
                <a:cs typeface="Times New Roman"/>
              </a:rPr>
              <a:t>usually</a:t>
            </a:r>
            <a:r>
              <a:rPr sz="1800" spc="-190" dirty="0">
                <a:latin typeface="Times New Roman"/>
                <a:cs typeface="Times New Roman"/>
              </a:rPr>
              <a:t> </a:t>
            </a:r>
            <a:r>
              <a:rPr sz="1800" spc="110" dirty="0">
                <a:latin typeface="Times New Roman"/>
                <a:cs typeface="Times New Roman"/>
              </a:rPr>
              <a:t>not  </a:t>
            </a:r>
            <a:r>
              <a:rPr sz="1800" spc="65" dirty="0">
                <a:latin typeface="Times New Roman"/>
                <a:cs typeface="Times New Roman"/>
              </a:rPr>
              <a:t>a </a:t>
            </a:r>
            <a:r>
              <a:rPr sz="1800" spc="80" dirty="0">
                <a:latin typeface="Times New Roman"/>
                <a:cs typeface="Times New Roman"/>
              </a:rPr>
              <a:t>marked</a:t>
            </a:r>
            <a:r>
              <a:rPr sz="1800" spc="-145" dirty="0">
                <a:latin typeface="Times New Roman"/>
                <a:cs typeface="Times New Roman"/>
              </a:rPr>
              <a:t> </a:t>
            </a:r>
            <a:r>
              <a:rPr sz="1800" spc="55" dirty="0">
                <a:latin typeface="Times New Roman"/>
                <a:cs typeface="Times New Roman"/>
              </a:rPr>
              <a:t>feature.</a:t>
            </a:r>
            <a:endParaRPr sz="1800">
              <a:latin typeface="Times New Roman"/>
              <a:cs typeface="Times New Roman"/>
            </a:endParaRPr>
          </a:p>
          <a:p>
            <a:pPr marL="12700" marR="16510">
              <a:lnSpc>
                <a:spcPct val="100000"/>
              </a:lnSpc>
              <a:spcBef>
                <a:spcPts val="925"/>
              </a:spcBef>
            </a:pPr>
            <a:r>
              <a:rPr sz="1800" spc="40" dirty="0">
                <a:latin typeface="Times New Roman"/>
                <a:cs typeface="Times New Roman"/>
              </a:rPr>
              <a:t>Non-classifiable </a:t>
            </a:r>
            <a:r>
              <a:rPr sz="1800" spc="60" dirty="0">
                <a:latin typeface="Times New Roman"/>
                <a:cs typeface="Times New Roman"/>
              </a:rPr>
              <a:t>carcinomas </a:t>
            </a:r>
            <a:r>
              <a:rPr sz="1800" spc="114" dirty="0">
                <a:latin typeface="Times New Roman"/>
                <a:cs typeface="Times New Roman"/>
              </a:rPr>
              <a:t>that </a:t>
            </a:r>
            <a:r>
              <a:rPr sz="1800" spc="90" dirty="0">
                <a:latin typeface="Times New Roman"/>
                <a:cs typeface="Times New Roman"/>
              </a:rPr>
              <a:t>cannot </a:t>
            </a:r>
            <a:r>
              <a:rPr sz="1800" spc="85" dirty="0">
                <a:latin typeface="Times New Roman"/>
                <a:cs typeface="Times New Roman"/>
              </a:rPr>
              <a:t>be </a:t>
            </a:r>
            <a:r>
              <a:rPr sz="1800" spc="30" dirty="0">
                <a:latin typeface="Times New Roman"/>
                <a:cs typeface="Times New Roman"/>
              </a:rPr>
              <a:t>classified </a:t>
            </a:r>
            <a:r>
              <a:rPr sz="1800" spc="80" dirty="0">
                <a:latin typeface="Times New Roman"/>
                <a:cs typeface="Times New Roman"/>
              </a:rPr>
              <a:t>into </a:t>
            </a:r>
            <a:r>
              <a:rPr sz="1800" spc="45" dirty="0">
                <a:latin typeface="Times New Roman"/>
                <a:cs typeface="Times New Roman"/>
              </a:rPr>
              <a:t>any </a:t>
            </a:r>
            <a:r>
              <a:rPr sz="1800" spc="10" dirty="0">
                <a:latin typeface="Times New Roman"/>
                <a:cs typeface="Times New Roman"/>
              </a:rPr>
              <a:t>of  </a:t>
            </a:r>
            <a:r>
              <a:rPr sz="1800" spc="110" dirty="0">
                <a:latin typeface="Times New Roman"/>
                <a:cs typeface="Times New Roman"/>
              </a:rPr>
              <a:t>the </a:t>
            </a:r>
            <a:r>
              <a:rPr sz="1800" spc="35" dirty="0">
                <a:latin typeface="Times New Roman"/>
                <a:cs typeface="Times New Roman"/>
              </a:rPr>
              <a:t>above</a:t>
            </a:r>
            <a:r>
              <a:rPr sz="1800" spc="-280" dirty="0">
                <a:latin typeface="Times New Roman"/>
                <a:cs typeface="Times New Roman"/>
              </a:rPr>
              <a:t> </a:t>
            </a:r>
            <a:r>
              <a:rPr sz="1800" spc="45" dirty="0">
                <a:latin typeface="Times New Roman"/>
                <a:cs typeface="Times New Roman"/>
              </a:rPr>
              <a:t>types.</a:t>
            </a:r>
            <a:endParaRPr sz="18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49782"/>
            <a:ext cx="6501765" cy="788035"/>
          </a:xfrm>
          <a:prstGeom prst="rect">
            <a:avLst/>
          </a:prstGeom>
        </p:spPr>
        <p:txBody>
          <a:bodyPr vert="horz" wrap="square" lIns="0" tIns="13335" rIns="0" bIns="0" rtlCol="0">
            <a:spAutoFit/>
          </a:bodyPr>
          <a:lstStyle/>
          <a:p>
            <a:pPr marL="12700">
              <a:lnSpc>
                <a:spcPct val="100000"/>
              </a:lnSpc>
              <a:spcBef>
                <a:spcPts val="105"/>
              </a:spcBef>
            </a:pPr>
            <a:r>
              <a:rPr sz="5000" b="0" dirty="0">
                <a:latin typeface="Times New Roman"/>
                <a:cs typeface="Times New Roman"/>
              </a:rPr>
              <a:t>Age and Sex</a:t>
            </a:r>
            <a:r>
              <a:rPr sz="5000" b="0" spc="-80" dirty="0">
                <a:latin typeface="Times New Roman"/>
                <a:cs typeface="Times New Roman"/>
              </a:rPr>
              <a:t> </a:t>
            </a:r>
            <a:r>
              <a:rPr sz="5000" b="0" dirty="0">
                <a:latin typeface="Times New Roman"/>
                <a:cs typeface="Times New Roman"/>
              </a:rPr>
              <a:t>Distribution</a:t>
            </a:r>
            <a:endParaRPr sz="5000">
              <a:latin typeface="Times New Roman"/>
              <a:cs typeface="Times New Roman"/>
            </a:endParaRPr>
          </a:p>
        </p:txBody>
      </p:sp>
      <p:sp>
        <p:nvSpPr>
          <p:cNvPr id="3" name="object 3"/>
          <p:cNvSpPr txBox="1"/>
          <p:nvPr/>
        </p:nvSpPr>
        <p:spPr>
          <a:xfrm>
            <a:off x="535940" y="1877542"/>
            <a:ext cx="8016240" cy="1928495"/>
          </a:xfrm>
          <a:prstGeom prst="rect">
            <a:avLst/>
          </a:prstGeom>
        </p:spPr>
        <p:txBody>
          <a:bodyPr vert="horz" wrap="square" lIns="0" tIns="92075" rIns="0" bIns="0" rtlCol="0">
            <a:spAutoFit/>
          </a:bodyPr>
          <a:lstStyle/>
          <a:p>
            <a:pPr marL="287020" indent="-274320">
              <a:lnSpc>
                <a:spcPct val="100000"/>
              </a:lnSpc>
              <a:spcBef>
                <a:spcPts val="725"/>
              </a:spcBef>
              <a:buClr>
                <a:srgbClr val="0AD0D9"/>
              </a:buClr>
              <a:buSzPct val="94230"/>
              <a:buFont typeface="Arial"/>
              <a:buChar char=""/>
              <a:tabLst>
                <a:tab pos="287020" algn="l"/>
              </a:tabLst>
            </a:pPr>
            <a:r>
              <a:rPr sz="2600" dirty="0">
                <a:latin typeface="Times New Roman"/>
                <a:cs typeface="Times New Roman"/>
              </a:rPr>
              <a:t>Men &gt;</a:t>
            </a:r>
            <a:r>
              <a:rPr sz="2600" spc="-30" dirty="0">
                <a:latin typeface="Times New Roman"/>
                <a:cs typeface="Times New Roman"/>
              </a:rPr>
              <a:t> </a:t>
            </a:r>
            <a:r>
              <a:rPr sz="2600" spc="-5" dirty="0">
                <a:latin typeface="Times New Roman"/>
                <a:cs typeface="Times New Roman"/>
              </a:rPr>
              <a:t>women</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dirty="0">
                <a:latin typeface="Times New Roman"/>
                <a:cs typeface="Times New Roman"/>
              </a:rPr>
              <a:t>Most are </a:t>
            </a:r>
            <a:r>
              <a:rPr sz="2600" spc="-5" dirty="0">
                <a:latin typeface="Times New Roman"/>
                <a:cs typeface="Times New Roman"/>
              </a:rPr>
              <a:t>elderly </a:t>
            </a:r>
            <a:r>
              <a:rPr sz="2600" dirty="0">
                <a:latin typeface="Times New Roman"/>
                <a:cs typeface="Times New Roman"/>
              </a:rPr>
              <a:t>at diagnosis. Median age 65</a:t>
            </a:r>
            <a:r>
              <a:rPr sz="2600" spc="-114" dirty="0">
                <a:latin typeface="Times New Roman"/>
                <a:cs typeface="Times New Roman"/>
              </a:rPr>
              <a:t> </a:t>
            </a:r>
            <a:r>
              <a:rPr sz="2600" dirty="0">
                <a:latin typeface="Times New Roman"/>
                <a:cs typeface="Times New Roman"/>
              </a:rPr>
              <a:t>years</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spc="-35" dirty="0">
                <a:latin typeface="Times New Roman"/>
                <a:cs typeface="Times New Roman"/>
              </a:rPr>
              <a:t>Younger </a:t>
            </a:r>
            <a:r>
              <a:rPr sz="2600" spc="-5" dirty="0">
                <a:latin typeface="Times New Roman"/>
                <a:cs typeface="Times New Roman"/>
              </a:rPr>
              <a:t>patients may represent </a:t>
            </a:r>
            <a:r>
              <a:rPr sz="2600" dirty="0">
                <a:latin typeface="Times New Roman"/>
                <a:cs typeface="Times New Roman"/>
              </a:rPr>
              <a:t>a </a:t>
            </a:r>
            <a:r>
              <a:rPr sz="2600" spc="-5" dirty="0">
                <a:latin typeface="Times New Roman"/>
                <a:cs typeface="Times New Roman"/>
              </a:rPr>
              <a:t>more aggressive</a:t>
            </a:r>
            <a:r>
              <a:rPr sz="2600" spc="10" dirty="0">
                <a:latin typeface="Times New Roman"/>
                <a:cs typeface="Times New Roman"/>
              </a:rPr>
              <a:t> </a:t>
            </a:r>
            <a:r>
              <a:rPr sz="2600" spc="-35" dirty="0">
                <a:latin typeface="Times New Roman"/>
                <a:cs typeface="Times New Roman"/>
              </a:rPr>
              <a:t>variant.</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spc="-5" dirty="0">
                <a:latin typeface="Times New Roman"/>
                <a:cs typeface="Times New Roman"/>
              </a:rPr>
              <a:t>Cigarettes</a:t>
            </a:r>
            <a:endParaRPr sz="2600">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52450" y="1104900"/>
            <a:ext cx="7829550" cy="21717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5226685" cy="788035"/>
          </a:xfrm>
          <a:prstGeom prst="rect">
            <a:avLst/>
          </a:prstGeom>
        </p:spPr>
        <p:txBody>
          <a:bodyPr vert="horz" wrap="square" lIns="0" tIns="13335" rIns="0" bIns="0" rtlCol="0">
            <a:spAutoFit/>
          </a:bodyPr>
          <a:lstStyle/>
          <a:p>
            <a:pPr marL="12700">
              <a:lnSpc>
                <a:spcPct val="100000"/>
              </a:lnSpc>
              <a:spcBef>
                <a:spcPts val="105"/>
              </a:spcBef>
            </a:pPr>
            <a:r>
              <a:rPr sz="5000" b="0" spc="-235" dirty="0">
                <a:latin typeface="Trebuchet MS"/>
                <a:cs typeface="Trebuchet MS"/>
              </a:rPr>
              <a:t>Lauren</a:t>
            </a:r>
            <a:r>
              <a:rPr sz="5000" b="0" spc="-459" dirty="0">
                <a:latin typeface="Trebuchet MS"/>
                <a:cs typeface="Trebuchet MS"/>
              </a:rPr>
              <a:t> </a:t>
            </a:r>
            <a:r>
              <a:rPr sz="5000" b="0" spc="-240" dirty="0">
                <a:latin typeface="Trebuchet MS"/>
                <a:cs typeface="Trebuchet MS"/>
              </a:rPr>
              <a:t>classification</a:t>
            </a:r>
            <a:endParaRPr sz="5000">
              <a:latin typeface="Trebuchet MS"/>
              <a:cs typeface="Trebuchet MS"/>
            </a:endParaRPr>
          </a:p>
        </p:txBody>
      </p:sp>
      <p:sp>
        <p:nvSpPr>
          <p:cNvPr id="3" name="object 3"/>
          <p:cNvSpPr txBox="1"/>
          <p:nvPr/>
        </p:nvSpPr>
        <p:spPr>
          <a:xfrm>
            <a:off x="929132" y="2250770"/>
            <a:ext cx="5847080" cy="3637915"/>
          </a:xfrm>
          <a:prstGeom prst="rect">
            <a:avLst/>
          </a:prstGeom>
        </p:spPr>
        <p:txBody>
          <a:bodyPr vert="horz" wrap="square" lIns="0" tIns="12065" rIns="0" bIns="0" rtlCol="0">
            <a:spAutoFit/>
          </a:bodyPr>
          <a:lstStyle/>
          <a:p>
            <a:pPr marL="259715" indent="-247015">
              <a:lnSpc>
                <a:spcPct val="100000"/>
              </a:lnSpc>
              <a:spcBef>
                <a:spcPts val="95"/>
              </a:spcBef>
              <a:buClr>
                <a:srgbClr val="0E6EC5"/>
              </a:buClr>
              <a:buSzPct val="84090"/>
              <a:buFont typeface="Arial"/>
              <a:buChar char=""/>
              <a:tabLst>
                <a:tab pos="260350" algn="l"/>
              </a:tabLst>
            </a:pPr>
            <a:r>
              <a:rPr sz="2200" spc="85" dirty="0">
                <a:latin typeface="Times New Roman"/>
                <a:cs typeface="Times New Roman"/>
              </a:rPr>
              <a:t>Intestinal</a:t>
            </a:r>
            <a:r>
              <a:rPr sz="2200" spc="-70" dirty="0">
                <a:latin typeface="Times New Roman"/>
                <a:cs typeface="Times New Roman"/>
              </a:rPr>
              <a:t> </a:t>
            </a:r>
            <a:r>
              <a:rPr sz="2200" spc="75" dirty="0">
                <a:latin typeface="Times New Roman"/>
                <a:cs typeface="Times New Roman"/>
              </a:rPr>
              <a:t>type</a:t>
            </a:r>
            <a:endParaRPr sz="2200">
              <a:latin typeface="Times New Roman"/>
              <a:cs typeface="Times New Roman"/>
            </a:endParaRPr>
          </a:p>
          <a:p>
            <a:pPr marL="534035" lvl="1" indent="-247015">
              <a:lnSpc>
                <a:spcPct val="100000"/>
              </a:lnSpc>
              <a:spcBef>
                <a:spcPts val="15"/>
              </a:spcBef>
              <a:buClr>
                <a:srgbClr val="009DD9"/>
              </a:buClr>
              <a:buSzPct val="68421"/>
              <a:buFont typeface="Arial"/>
              <a:buChar char=""/>
              <a:tabLst>
                <a:tab pos="534035" algn="l"/>
                <a:tab pos="534670" algn="l"/>
              </a:tabLst>
            </a:pPr>
            <a:r>
              <a:rPr sz="1900" spc="65" dirty="0">
                <a:latin typeface="Times New Roman"/>
                <a:cs typeface="Times New Roman"/>
              </a:rPr>
              <a:t>Glandular </a:t>
            </a:r>
            <a:r>
              <a:rPr sz="1900" spc="15" dirty="0">
                <a:latin typeface="Times New Roman"/>
                <a:cs typeface="Times New Roman"/>
              </a:rPr>
              <a:t>cells</a:t>
            </a:r>
            <a:r>
              <a:rPr sz="1900" spc="-195" dirty="0">
                <a:latin typeface="Times New Roman"/>
                <a:cs typeface="Times New Roman"/>
              </a:rPr>
              <a:t> </a:t>
            </a:r>
            <a:r>
              <a:rPr sz="1900" spc="10" dirty="0">
                <a:latin typeface="Times New Roman"/>
                <a:cs typeface="Times New Roman"/>
              </a:rPr>
              <a:t>.</a:t>
            </a:r>
            <a:endParaRPr sz="1900">
              <a:latin typeface="Times New Roman"/>
              <a:cs typeface="Times New Roman"/>
            </a:endParaRPr>
          </a:p>
          <a:p>
            <a:pPr marL="534035" lvl="1" indent="-247015">
              <a:lnSpc>
                <a:spcPct val="100000"/>
              </a:lnSpc>
              <a:buClr>
                <a:srgbClr val="009DD9"/>
              </a:buClr>
              <a:buSzPct val="68421"/>
              <a:buFont typeface="Arial"/>
              <a:buChar char=""/>
              <a:tabLst>
                <a:tab pos="534035" algn="l"/>
                <a:tab pos="534670" algn="l"/>
              </a:tabLst>
            </a:pPr>
            <a:r>
              <a:rPr sz="1900" spc="35" dirty="0">
                <a:latin typeface="Times New Roman"/>
                <a:cs typeface="Times New Roman"/>
              </a:rPr>
              <a:t>(large</a:t>
            </a:r>
            <a:r>
              <a:rPr sz="1900" spc="-60" dirty="0">
                <a:latin typeface="Times New Roman"/>
                <a:cs typeface="Times New Roman"/>
              </a:rPr>
              <a:t> </a:t>
            </a:r>
            <a:r>
              <a:rPr sz="1900" spc="10" dirty="0">
                <a:latin typeface="Times New Roman"/>
                <a:cs typeface="Times New Roman"/>
              </a:rPr>
              <a:t>,</a:t>
            </a:r>
            <a:r>
              <a:rPr sz="1900" spc="-40" dirty="0">
                <a:latin typeface="Times New Roman"/>
                <a:cs typeface="Times New Roman"/>
              </a:rPr>
              <a:t> </a:t>
            </a:r>
            <a:r>
              <a:rPr sz="1900" spc="114" dirty="0">
                <a:latin typeface="Times New Roman"/>
                <a:cs typeface="Times New Roman"/>
              </a:rPr>
              <a:t>abundant</a:t>
            </a:r>
            <a:r>
              <a:rPr sz="1900" spc="-95" dirty="0">
                <a:latin typeface="Times New Roman"/>
                <a:cs typeface="Times New Roman"/>
              </a:rPr>
              <a:t> </a:t>
            </a:r>
            <a:r>
              <a:rPr sz="1900" spc="60" dirty="0">
                <a:latin typeface="Times New Roman"/>
                <a:cs typeface="Times New Roman"/>
              </a:rPr>
              <a:t>cytoplasm</a:t>
            </a:r>
            <a:r>
              <a:rPr sz="1900" spc="-10" dirty="0">
                <a:latin typeface="Times New Roman"/>
                <a:cs typeface="Times New Roman"/>
              </a:rPr>
              <a:t> </a:t>
            </a:r>
            <a:r>
              <a:rPr sz="1900" spc="10" dirty="0">
                <a:latin typeface="Times New Roman"/>
                <a:cs typeface="Times New Roman"/>
              </a:rPr>
              <a:t>, </a:t>
            </a:r>
            <a:r>
              <a:rPr sz="1900" spc="70" dirty="0">
                <a:latin typeface="Times New Roman"/>
                <a:cs typeface="Times New Roman"/>
              </a:rPr>
              <a:t>hyperchromic</a:t>
            </a:r>
            <a:r>
              <a:rPr sz="1900" spc="-60" dirty="0">
                <a:latin typeface="Times New Roman"/>
                <a:cs typeface="Times New Roman"/>
              </a:rPr>
              <a:t> </a:t>
            </a:r>
            <a:r>
              <a:rPr sz="1900" spc="60" dirty="0">
                <a:latin typeface="Times New Roman"/>
                <a:cs typeface="Times New Roman"/>
              </a:rPr>
              <a:t>nuclei)</a:t>
            </a:r>
            <a:endParaRPr sz="1900">
              <a:latin typeface="Times New Roman"/>
              <a:cs typeface="Times New Roman"/>
            </a:endParaRPr>
          </a:p>
          <a:p>
            <a:pPr marL="534035" lvl="1" indent="-247015">
              <a:lnSpc>
                <a:spcPct val="100000"/>
              </a:lnSpc>
              <a:buClr>
                <a:srgbClr val="009DD9"/>
              </a:buClr>
              <a:buSzPct val="68421"/>
              <a:buFont typeface="Arial"/>
              <a:buChar char=""/>
              <a:tabLst>
                <a:tab pos="534035" algn="l"/>
                <a:tab pos="534670" algn="l"/>
              </a:tabLst>
            </a:pPr>
            <a:r>
              <a:rPr sz="1900" spc="55" dirty="0">
                <a:latin typeface="Times New Roman"/>
                <a:cs typeface="Times New Roman"/>
              </a:rPr>
              <a:t>Intracellular</a:t>
            </a:r>
            <a:r>
              <a:rPr sz="1900" spc="-55" dirty="0">
                <a:latin typeface="Times New Roman"/>
                <a:cs typeface="Times New Roman"/>
              </a:rPr>
              <a:t> </a:t>
            </a:r>
            <a:r>
              <a:rPr sz="1900" spc="95" dirty="0">
                <a:latin typeface="Times New Roman"/>
                <a:cs typeface="Times New Roman"/>
              </a:rPr>
              <a:t>mucin</a:t>
            </a:r>
            <a:r>
              <a:rPr sz="1900" spc="-40" dirty="0">
                <a:latin typeface="Times New Roman"/>
                <a:cs typeface="Times New Roman"/>
              </a:rPr>
              <a:t> </a:t>
            </a:r>
            <a:r>
              <a:rPr sz="1900" spc="65" dirty="0">
                <a:latin typeface="Times New Roman"/>
                <a:cs typeface="Times New Roman"/>
              </a:rPr>
              <a:t>polarized</a:t>
            </a:r>
            <a:r>
              <a:rPr sz="1900" spc="-15" dirty="0">
                <a:latin typeface="Times New Roman"/>
                <a:cs typeface="Times New Roman"/>
              </a:rPr>
              <a:t> </a:t>
            </a:r>
            <a:r>
              <a:rPr sz="1900" spc="95" dirty="0">
                <a:latin typeface="Times New Roman"/>
                <a:cs typeface="Times New Roman"/>
              </a:rPr>
              <a:t>to</a:t>
            </a:r>
            <a:r>
              <a:rPr sz="1900" spc="-85" dirty="0">
                <a:latin typeface="Times New Roman"/>
                <a:cs typeface="Times New Roman"/>
              </a:rPr>
              <a:t> </a:t>
            </a:r>
            <a:r>
              <a:rPr sz="1900" spc="45" dirty="0">
                <a:latin typeface="Times New Roman"/>
                <a:cs typeface="Times New Roman"/>
              </a:rPr>
              <a:t>surface</a:t>
            </a:r>
            <a:r>
              <a:rPr sz="1900" spc="-45" dirty="0">
                <a:latin typeface="Times New Roman"/>
                <a:cs typeface="Times New Roman"/>
              </a:rPr>
              <a:t> </a:t>
            </a:r>
            <a:r>
              <a:rPr sz="1900" spc="10" dirty="0">
                <a:latin typeface="Times New Roman"/>
                <a:cs typeface="Times New Roman"/>
              </a:rPr>
              <a:t>.</a:t>
            </a:r>
            <a:endParaRPr sz="1900">
              <a:latin typeface="Times New Roman"/>
              <a:cs typeface="Times New Roman"/>
            </a:endParaRPr>
          </a:p>
          <a:p>
            <a:pPr marL="534035" lvl="1" indent="-247015">
              <a:lnSpc>
                <a:spcPct val="100000"/>
              </a:lnSpc>
              <a:buClr>
                <a:srgbClr val="009DD9"/>
              </a:buClr>
              <a:buSzPct val="68421"/>
              <a:buFont typeface="Arial"/>
              <a:buChar char=""/>
              <a:tabLst>
                <a:tab pos="534035" algn="l"/>
                <a:tab pos="534670" algn="l"/>
              </a:tabLst>
            </a:pPr>
            <a:r>
              <a:rPr sz="1900" spc="90" dirty="0">
                <a:latin typeface="Times New Roman"/>
                <a:cs typeface="Times New Roman"/>
              </a:rPr>
              <a:t>Pushed </a:t>
            </a:r>
            <a:r>
              <a:rPr sz="1900" spc="70" dirty="0">
                <a:latin typeface="Times New Roman"/>
                <a:cs typeface="Times New Roman"/>
              </a:rPr>
              <a:t>margins </a:t>
            </a:r>
            <a:r>
              <a:rPr sz="1900" spc="10" dirty="0">
                <a:latin typeface="Times New Roman"/>
                <a:cs typeface="Times New Roman"/>
              </a:rPr>
              <a:t>, </a:t>
            </a:r>
            <a:r>
              <a:rPr sz="1900" spc="65" dirty="0">
                <a:latin typeface="Times New Roman"/>
                <a:cs typeface="Times New Roman"/>
              </a:rPr>
              <a:t>presence</a:t>
            </a:r>
            <a:r>
              <a:rPr sz="1900" spc="-360" dirty="0">
                <a:latin typeface="Times New Roman"/>
                <a:cs typeface="Times New Roman"/>
              </a:rPr>
              <a:t> </a:t>
            </a:r>
            <a:r>
              <a:rPr sz="1900" spc="10" dirty="0">
                <a:latin typeface="Times New Roman"/>
                <a:cs typeface="Times New Roman"/>
              </a:rPr>
              <a:t>of </a:t>
            </a:r>
            <a:r>
              <a:rPr sz="1900" spc="55" dirty="0">
                <a:latin typeface="Times New Roman"/>
                <a:cs typeface="Times New Roman"/>
              </a:rPr>
              <a:t>lymphocytes </a:t>
            </a:r>
            <a:r>
              <a:rPr sz="1900" spc="10" dirty="0">
                <a:latin typeface="Times New Roman"/>
                <a:cs typeface="Times New Roman"/>
              </a:rPr>
              <a:t>.</a:t>
            </a:r>
            <a:endParaRPr sz="1900">
              <a:latin typeface="Times New Roman"/>
              <a:cs typeface="Times New Roman"/>
            </a:endParaRPr>
          </a:p>
          <a:p>
            <a:pPr marL="534035" lvl="1" indent="-247015">
              <a:lnSpc>
                <a:spcPts val="2275"/>
              </a:lnSpc>
              <a:buClr>
                <a:srgbClr val="009DD9"/>
              </a:buClr>
              <a:buSzPct val="68421"/>
              <a:buFont typeface="Arial"/>
              <a:buChar char=""/>
              <a:tabLst>
                <a:tab pos="534035" algn="l"/>
                <a:tab pos="534670" algn="l"/>
              </a:tabLst>
            </a:pPr>
            <a:r>
              <a:rPr sz="1900" spc="55" dirty="0">
                <a:latin typeface="Times New Roman"/>
                <a:cs typeface="Times New Roman"/>
              </a:rPr>
              <a:t>Metastasizes </a:t>
            </a:r>
            <a:r>
              <a:rPr sz="1900" spc="95" dirty="0">
                <a:latin typeface="Times New Roman"/>
                <a:cs typeface="Times New Roman"/>
              </a:rPr>
              <a:t>to </a:t>
            </a:r>
            <a:r>
              <a:rPr sz="1900" spc="65" dirty="0">
                <a:latin typeface="Times New Roman"/>
                <a:cs typeface="Times New Roman"/>
              </a:rPr>
              <a:t>nodes,</a:t>
            </a:r>
            <a:r>
              <a:rPr sz="1900" spc="-240" dirty="0">
                <a:latin typeface="Times New Roman"/>
                <a:cs typeface="Times New Roman"/>
              </a:rPr>
              <a:t> </a:t>
            </a:r>
            <a:r>
              <a:rPr sz="1900" spc="10" dirty="0">
                <a:latin typeface="Times New Roman"/>
                <a:cs typeface="Times New Roman"/>
              </a:rPr>
              <a:t>liver</a:t>
            </a:r>
            <a:endParaRPr sz="1900">
              <a:latin typeface="Times New Roman"/>
              <a:cs typeface="Times New Roman"/>
            </a:endParaRPr>
          </a:p>
          <a:p>
            <a:pPr marL="259715" indent="-247015">
              <a:lnSpc>
                <a:spcPts val="2635"/>
              </a:lnSpc>
              <a:buClr>
                <a:srgbClr val="0E6EC5"/>
              </a:buClr>
              <a:buSzPct val="84090"/>
              <a:buFont typeface="Arial"/>
              <a:buChar char=""/>
              <a:tabLst>
                <a:tab pos="260350" algn="l"/>
              </a:tabLst>
            </a:pPr>
            <a:r>
              <a:rPr sz="2200" spc="30" dirty="0">
                <a:latin typeface="Times New Roman"/>
                <a:cs typeface="Times New Roman"/>
              </a:rPr>
              <a:t>Diffuse</a:t>
            </a:r>
            <a:r>
              <a:rPr sz="2200" spc="-110" dirty="0">
                <a:latin typeface="Times New Roman"/>
                <a:cs typeface="Times New Roman"/>
              </a:rPr>
              <a:t> </a:t>
            </a:r>
            <a:r>
              <a:rPr sz="2200" spc="75" dirty="0">
                <a:latin typeface="Times New Roman"/>
                <a:cs typeface="Times New Roman"/>
              </a:rPr>
              <a:t>type</a:t>
            </a:r>
            <a:endParaRPr sz="2200">
              <a:latin typeface="Times New Roman"/>
              <a:cs typeface="Times New Roman"/>
            </a:endParaRPr>
          </a:p>
          <a:p>
            <a:pPr marL="534035" lvl="1" indent="-247015">
              <a:lnSpc>
                <a:spcPct val="100000"/>
              </a:lnSpc>
              <a:spcBef>
                <a:spcPts val="15"/>
              </a:spcBef>
              <a:buClr>
                <a:srgbClr val="009DD9"/>
              </a:buClr>
              <a:buSzPct val="68421"/>
              <a:buFont typeface="Arial"/>
              <a:buChar char=""/>
              <a:tabLst>
                <a:tab pos="534035" algn="l"/>
                <a:tab pos="534670" algn="l"/>
              </a:tabLst>
            </a:pPr>
            <a:r>
              <a:rPr sz="1900" spc="30" dirty="0">
                <a:latin typeface="Times New Roman"/>
                <a:cs typeface="Times New Roman"/>
              </a:rPr>
              <a:t>Small</a:t>
            </a:r>
            <a:r>
              <a:rPr sz="1900" spc="-60" dirty="0">
                <a:latin typeface="Times New Roman"/>
                <a:cs typeface="Times New Roman"/>
              </a:rPr>
              <a:t> </a:t>
            </a:r>
            <a:r>
              <a:rPr sz="1900" spc="60" dirty="0">
                <a:latin typeface="Times New Roman"/>
                <a:cs typeface="Times New Roman"/>
              </a:rPr>
              <a:t>clamps</a:t>
            </a:r>
            <a:r>
              <a:rPr sz="1900" spc="-60" dirty="0">
                <a:latin typeface="Times New Roman"/>
                <a:cs typeface="Times New Roman"/>
              </a:rPr>
              <a:t> </a:t>
            </a:r>
            <a:r>
              <a:rPr sz="1900" spc="80" dirty="0">
                <a:latin typeface="Times New Roman"/>
                <a:cs typeface="Times New Roman"/>
              </a:rPr>
              <a:t>or</a:t>
            </a:r>
            <a:r>
              <a:rPr sz="1900" spc="-100" dirty="0">
                <a:latin typeface="Times New Roman"/>
                <a:cs typeface="Times New Roman"/>
              </a:rPr>
              <a:t> </a:t>
            </a:r>
            <a:r>
              <a:rPr sz="1900" spc="40" dirty="0">
                <a:latin typeface="Times New Roman"/>
                <a:cs typeface="Times New Roman"/>
              </a:rPr>
              <a:t>single</a:t>
            </a:r>
            <a:r>
              <a:rPr sz="1900" spc="-35" dirty="0">
                <a:latin typeface="Times New Roman"/>
                <a:cs typeface="Times New Roman"/>
              </a:rPr>
              <a:t> </a:t>
            </a:r>
            <a:r>
              <a:rPr sz="1900" spc="10" dirty="0">
                <a:latin typeface="Times New Roman"/>
                <a:cs typeface="Times New Roman"/>
              </a:rPr>
              <a:t>.</a:t>
            </a:r>
            <a:endParaRPr sz="1900">
              <a:latin typeface="Times New Roman"/>
              <a:cs typeface="Times New Roman"/>
            </a:endParaRPr>
          </a:p>
          <a:p>
            <a:pPr marL="534035" lvl="1" indent="-247015">
              <a:lnSpc>
                <a:spcPct val="100000"/>
              </a:lnSpc>
              <a:buClr>
                <a:srgbClr val="009DD9"/>
              </a:buClr>
              <a:buSzPct val="68421"/>
              <a:buFont typeface="Arial"/>
              <a:buChar char=""/>
              <a:tabLst>
                <a:tab pos="534035" algn="l"/>
                <a:tab pos="534670" algn="l"/>
              </a:tabLst>
            </a:pPr>
            <a:r>
              <a:rPr sz="1900" spc="55" dirty="0">
                <a:latin typeface="Times New Roman"/>
                <a:cs typeface="Times New Roman"/>
              </a:rPr>
              <a:t>(small </a:t>
            </a:r>
            <a:r>
              <a:rPr sz="1900" spc="10" dirty="0">
                <a:latin typeface="Times New Roman"/>
                <a:cs typeface="Times New Roman"/>
              </a:rPr>
              <a:t>. </a:t>
            </a:r>
            <a:r>
              <a:rPr sz="1900" spc="25" dirty="0">
                <a:latin typeface="Times New Roman"/>
                <a:cs typeface="Times New Roman"/>
              </a:rPr>
              <a:t>less </a:t>
            </a:r>
            <a:r>
              <a:rPr sz="1900" spc="60" dirty="0">
                <a:latin typeface="Times New Roman"/>
                <a:cs typeface="Times New Roman"/>
              </a:rPr>
              <a:t>cytoplasm </a:t>
            </a:r>
            <a:r>
              <a:rPr sz="1900" spc="10" dirty="0">
                <a:latin typeface="Times New Roman"/>
                <a:cs typeface="Times New Roman"/>
              </a:rPr>
              <a:t>, </a:t>
            </a:r>
            <a:r>
              <a:rPr sz="1900" spc="70" dirty="0">
                <a:latin typeface="Times New Roman"/>
                <a:cs typeface="Times New Roman"/>
              </a:rPr>
              <a:t>hypochromic</a:t>
            </a:r>
            <a:r>
              <a:rPr sz="1900" spc="-250" dirty="0">
                <a:latin typeface="Times New Roman"/>
                <a:cs typeface="Times New Roman"/>
              </a:rPr>
              <a:t> </a:t>
            </a:r>
            <a:r>
              <a:rPr sz="1900" spc="60" dirty="0">
                <a:latin typeface="Times New Roman"/>
                <a:cs typeface="Times New Roman"/>
              </a:rPr>
              <a:t>nuclei)</a:t>
            </a:r>
            <a:endParaRPr sz="1900">
              <a:latin typeface="Times New Roman"/>
              <a:cs typeface="Times New Roman"/>
            </a:endParaRPr>
          </a:p>
          <a:p>
            <a:pPr marL="534035" lvl="1" indent="-247015">
              <a:lnSpc>
                <a:spcPct val="100000"/>
              </a:lnSpc>
              <a:buClr>
                <a:srgbClr val="009DD9"/>
              </a:buClr>
              <a:buSzPct val="68421"/>
              <a:buFont typeface="Arial"/>
              <a:buChar char=""/>
              <a:tabLst>
                <a:tab pos="534035" algn="l"/>
                <a:tab pos="534670" algn="l"/>
              </a:tabLst>
            </a:pPr>
            <a:r>
              <a:rPr sz="1900" spc="45" dirty="0">
                <a:latin typeface="Times New Roman"/>
                <a:cs typeface="Times New Roman"/>
              </a:rPr>
              <a:t>No </a:t>
            </a:r>
            <a:r>
              <a:rPr sz="1900" spc="65" dirty="0">
                <a:latin typeface="Times New Roman"/>
                <a:cs typeface="Times New Roman"/>
              </a:rPr>
              <a:t>polarized </a:t>
            </a:r>
            <a:r>
              <a:rPr sz="1900" spc="95" dirty="0">
                <a:latin typeface="Times New Roman"/>
                <a:cs typeface="Times New Roman"/>
              </a:rPr>
              <a:t>mucin</a:t>
            </a:r>
            <a:r>
              <a:rPr sz="1900" spc="-210" dirty="0">
                <a:latin typeface="Times New Roman"/>
                <a:cs typeface="Times New Roman"/>
              </a:rPr>
              <a:t> </a:t>
            </a:r>
            <a:r>
              <a:rPr sz="1900" spc="10" dirty="0">
                <a:latin typeface="Times New Roman"/>
                <a:cs typeface="Times New Roman"/>
              </a:rPr>
              <a:t>.</a:t>
            </a:r>
            <a:endParaRPr sz="1900">
              <a:latin typeface="Times New Roman"/>
              <a:cs typeface="Times New Roman"/>
            </a:endParaRPr>
          </a:p>
          <a:p>
            <a:pPr marL="534035" lvl="1" indent="-247015">
              <a:lnSpc>
                <a:spcPts val="2275"/>
              </a:lnSpc>
              <a:buClr>
                <a:srgbClr val="009DD9"/>
              </a:buClr>
              <a:buSzPct val="68421"/>
              <a:buFont typeface="Arial"/>
              <a:buChar char=""/>
              <a:tabLst>
                <a:tab pos="534035" algn="l"/>
                <a:tab pos="534670" algn="l"/>
              </a:tabLst>
            </a:pPr>
            <a:r>
              <a:rPr sz="1900" spc="25" dirty="0">
                <a:latin typeface="Times New Roman"/>
                <a:cs typeface="Times New Roman"/>
              </a:rPr>
              <a:t>Diffuse </a:t>
            </a:r>
            <a:r>
              <a:rPr sz="1900" spc="114" dirty="0">
                <a:latin typeface="Times New Roman"/>
                <a:cs typeface="Times New Roman"/>
              </a:rPr>
              <a:t>and </a:t>
            </a:r>
            <a:r>
              <a:rPr sz="1900" spc="40" dirty="0">
                <a:latin typeface="Times New Roman"/>
                <a:cs typeface="Times New Roman"/>
              </a:rPr>
              <a:t>infiltrative</a:t>
            </a:r>
            <a:r>
              <a:rPr sz="1900" spc="-275" dirty="0">
                <a:latin typeface="Times New Roman"/>
                <a:cs typeface="Times New Roman"/>
              </a:rPr>
              <a:t> </a:t>
            </a:r>
            <a:r>
              <a:rPr sz="1900" spc="10" dirty="0">
                <a:latin typeface="Times New Roman"/>
                <a:cs typeface="Times New Roman"/>
              </a:rPr>
              <a:t>.</a:t>
            </a:r>
            <a:endParaRPr sz="1900">
              <a:latin typeface="Times New Roman"/>
              <a:cs typeface="Times New Roman"/>
            </a:endParaRPr>
          </a:p>
          <a:p>
            <a:pPr marL="259715" indent="-247015">
              <a:lnSpc>
                <a:spcPts val="2635"/>
              </a:lnSpc>
              <a:buClr>
                <a:srgbClr val="0E6EC5"/>
              </a:buClr>
              <a:buSzPct val="84090"/>
              <a:buFont typeface="Arial"/>
              <a:buChar char=""/>
              <a:tabLst>
                <a:tab pos="260350" algn="l"/>
              </a:tabLst>
            </a:pPr>
            <a:r>
              <a:rPr sz="2200" spc="55" dirty="0">
                <a:latin typeface="Times New Roman"/>
                <a:cs typeface="Times New Roman"/>
              </a:rPr>
              <a:t>Mixtures </a:t>
            </a:r>
            <a:r>
              <a:rPr sz="2200" spc="15" dirty="0">
                <a:latin typeface="Times New Roman"/>
                <a:cs typeface="Times New Roman"/>
              </a:rPr>
              <a:t>of </a:t>
            </a:r>
            <a:r>
              <a:rPr sz="2200" spc="45" dirty="0">
                <a:latin typeface="Times New Roman"/>
                <a:cs typeface="Times New Roman"/>
              </a:rPr>
              <a:t>above </a:t>
            </a:r>
            <a:r>
              <a:rPr sz="2200" spc="70" dirty="0">
                <a:latin typeface="Times New Roman"/>
                <a:cs typeface="Times New Roman"/>
              </a:rPr>
              <a:t>two</a:t>
            </a:r>
            <a:r>
              <a:rPr sz="2200" spc="-405" dirty="0">
                <a:latin typeface="Times New Roman"/>
                <a:cs typeface="Times New Roman"/>
              </a:rPr>
              <a:t> </a:t>
            </a:r>
            <a:r>
              <a:rPr sz="2200" spc="65" dirty="0">
                <a:latin typeface="Times New Roman"/>
                <a:cs typeface="Times New Roman"/>
              </a:rPr>
              <a:t>types</a:t>
            </a:r>
            <a:endParaRPr sz="2200">
              <a:latin typeface="Times New Roman"/>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967485"/>
            <a:ext cx="5224145" cy="848360"/>
          </a:xfrm>
          <a:prstGeom prst="rect">
            <a:avLst/>
          </a:prstGeom>
        </p:spPr>
        <p:txBody>
          <a:bodyPr vert="horz" wrap="square" lIns="0" tIns="12700" rIns="0" bIns="0" rtlCol="0">
            <a:spAutoFit/>
          </a:bodyPr>
          <a:lstStyle/>
          <a:p>
            <a:pPr marL="12700">
              <a:lnSpc>
                <a:spcPct val="100000"/>
              </a:lnSpc>
              <a:spcBef>
                <a:spcPts val="100"/>
              </a:spcBef>
            </a:pPr>
            <a:r>
              <a:rPr sz="5400" b="0" spc="-10" dirty="0">
                <a:latin typeface="Trebuchet MS"/>
                <a:cs typeface="Trebuchet MS"/>
              </a:rPr>
              <a:t>WHO</a:t>
            </a:r>
            <a:r>
              <a:rPr sz="5400" b="0" spc="-455" dirty="0">
                <a:latin typeface="Trebuchet MS"/>
                <a:cs typeface="Trebuchet MS"/>
              </a:rPr>
              <a:t> </a:t>
            </a:r>
            <a:r>
              <a:rPr sz="5400" b="0" spc="-265" dirty="0">
                <a:latin typeface="Trebuchet MS"/>
                <a:cs typeface="Trebuchet MS"/>
              </a:rPr>
              <a:t>classification</a:t>
            </a:r>
            <a:endParaRPr sz="5400">
              <a:latin typeface="Trebuchet MS"/>
              <a:cs typeface="Trebuchet MS"/>
            </a:endParaRPr>
          </a:p>
        </p:txBody>
      </p:sp>
      <p:sp>
        <p:nvSpPr>
          <p:cNvPr id="3" name="object 3"/>
          <p:cNvSpPr txBox="1"/>
          <p:nvPr/>
        </p:nvSpPr>
        <p:spPr>
          <a:xfrm>
            <a:off x="929132" y="1875408"/>
            <a:ext cx="7184390" cy="3977004"/>
          </a:xfrm>
          <a:prstGeom prst="rect">
            <a:avLst/>
          </a:prstGeom>
        </p:spPr>
        <p:txBody>
          <a:bodyPr vert="horz" wrap="square" lIns="0" tIns="85725" rIns="0" bIns="0" rtlCol="0">
            <a:spAutoFit/>
          </a:bodyPr>
          <a:lstStyle/>
          <a:p>
            <a:pPr marL="259715" indent="-247015">
              <a:lnSpc>
                <a:spcPct val="100000"/>
              </a:lnSpc>
              <a:spcBef>
                <a:spcPts val="675"/>
              </a:spcBef>
              <a:buClr>
                <a:srgbClr val="0E6EC5"/>
              </a:buClr>
              <a:buSzPct val="85416"/>
              <a:buFont typeface="Arial"/>
              <a:buChar char=""/>
              <a:tabLst>
                <a:tab pos="260350" algn="l"/>
              </a:tabLst>
            </a:pPr>
            <a:r>
              <a:rPr sz="2400" spc="60" dirty="0">
                <a:latin typeface="Times New Roman"/>
                <a:cs typeface="Times New Roman"/>
              </a:rPr>
              <a:t>Tubular</a:t>
            </a:r>
            <a:endParaRPr sz="2400">
              <a:latin typeface="Times New Roman"/>
              <a:cs typeface="Times New Roman"/>
            </a:endParaRPr>
          </a:p>
          <a:p>
            <a:pPr marL="534035" lvl="1" indent="-247015">
              <a:lnSpc>
                <a:spcPct val="100000"/>
              </a:lnSpc>
              <a:spcBef>
                <a:spcPts val="580"/>
              </a:spcBef>
              <a:buClr>
                <a:srgbClr val="009DD9"/>
              </a:buClr>
              <a:buSzPct val="68750"/>
              <a:buFont typeface="Arial"/>
              <a:buChar char=""/>
              <a:tabLst>
                <a:tab pos="534035" algn="l"/>
                <a:tab pos="534670" algn="l"/>
              </a:tabLst>
            </a:pPr>
            <a:r>
              <a:rPr sz="2400" spc="50" dirty="0">
                <a:latin typeface="Times New Roman"/>
                <a:cs typeface="Times New Roman"/>
              </a:rPr>
              <a:t>Tubules </a:t>
            </a:r>
            <a:r>
              <a:rPr sz="2400" spc="145" dirty="0">
                <a:latin typeface="Times New Roman"/>
                <a:cs typeface="Times New Roman"/>
              </a:rPr>
              <a:t>and</a:t>
            </a:r>
            <a:r>
              <a:rPr sz="2400" spc="-220" dirty="0">
                <a:latin typeface="Times New Roman"/>
                <a:cs typeface="Times New Roman"/>
              </a:rPr>
              <a:t> </a:t>
            </a:r>
            <a:r>
              <a:rPr sz="2400" spc="70" dirty="0">
                <a:latin typeface="Times New Roman"/>
                <a:cs typeface="Times New Roman"/>
              </a:rPr>
              <a:t>acini</a:t>
            </a:r>
            <a:endParaRPr sz="2400">
              <a:latin typeface="Times New Roman"/>
              <a:cs typeface="Times New Roman"/>
            </a:endParaRPr>
          </a:p>
          <a:p>
            <a:pPr marL="534035" lvl="1" indent="-247015">
              <a:lnSpc>
                <a:spcPct val="100000"/>
              </a:lnSpc>
              <a:spcBef>
                <a:spcPts val="575"/>
              </a:spcBef>
              <a:buClr>
                <a:srgbClr val="009DD9"/>
              </a:buClr>
              <a:buSzPct val="68750"/>
              <a:buFont typeface="Arial"/>
              <a:buChar char=""/>
              <a:tabLst>
                <a:tab pos="534035" algn="l"/>
                <a:tab pos="534670" algn="l"/>
              </a:tabLst>
            </a:pPr>
            <a:r>
              <a:rPr sz="2400" spc="45" dirty="0">
                <a:latin typeface="Times New Roman"/>
                <a:cs typeface="Times New Roman"/>
              </a:rPr>
              <a:t>Becomes </a:t>
            </a:r>
            <a:r>
              <a:rPr sz="2400" spc="60" dirty="0">
                <a:latin typeface="Times New Roman"/>
                <a:cs typeface="Times New Roman"/>
              </a:rPr>
              <a:t>solid </a:t>
            </a:r>
            <a:r>
              <a:rPr sz="2400" spc="-20" dirty="0">
                <a:latin typeface="Times New Roman"/>
                <a:cs typeface="Times New Roman"/>
              </a:rPr>
              <a:t>if </a:t>
            </a:r>
            <a:r>
              <a:rPr sz="2400" spc="60" dirty="0">
                <a:latin typeface="Times New Roman"/>
                <a:cs typeface="Times New Roman"/>
              </a:rPr>
              <a:t>poorly</a:t>
            </a:r>
            <a:r>
              <a:rPr sz="2400" spc="-300" dirty="0">
                <a:latin typeface="Times New Roman"/>
                <a:cs typeface="Times New Roman"/>
              </a:rPr>
              <a:t> </a:t>
            </a:r>
            <a:r>
              <a:rPr sz="2400" spc="80" dirty="0">
                <a:latin typeface="Times New Roman"/>
                <a:cs typeface="Times New Roman"/>
              </a:rPr>
              <a:t>differentiated</a:t>
            </a:r>
            <a:endParaRPr sz="2400">
              <a:latin typeface="Times New Roman"/>
              <a:cs typeface="Times New Roman"/>
            </a:endParaRPr>
          </a:p>
          <a:p>
            <a:pPr marL="259715" indent="-247015">
              <a:lnSpc>
                <a:spcPct val="100000"/>
              </a:lnSpc>
              <a:spcBef>
                <a:spcPts val="580"/>
              </a:spcBef>
              <a:buClr>
                <a:srgbClr val="0E6EC5"/>
              </a:buClr>
              <a:buSzPct val="85416"/>
              <a:buFont typeface="Arial"/>
              <a:buChar char=""/>
              <a:tabLst>
                <a:tab pos="260350" algn="l"/>
              </a:tabLst>
            </a:pPr>
            <a:r>
              <a:rPr sz="2400" spc="50" dirty="0">
                <a:latin typeface="Times New Roman"/>
                <a:cs typeface="Times New Roman"/>
              </a:rPr>
              <a:t>Papillary</a:t>
            </a:r>
            <a:endParaRPr sz="2400">
              <a:latin typeface="Times New Roman"/>
              <a:cs typeface="Times New Roman"/>
            </a:endParaRPr>
          </a:p>
          <a:p>
            <a:pPr marL="534035" lvl="1" indent="-247015">
              <a:lnSpc>
                <a:spcPct val="100000"/>
              </a:lnSpc>
              <a:spcBef>
                <a:spcPts val="575"/>
              </a:spcBef>
              <a:buClr>
                <a:srgbClr val="009DD9"/>
              </a:buClr>
              <a:buSzPct val="68750"/>
              <a:buFont typeface="Arial"/>
              <a:buChar char=""/>
              <a:tabLst>
                <a:tab pos="534035" algn="l"/>
                <a:tab pos="534670" algn="l"/>
              </a:tabLst>
            </a:pPr>
            <a:r>
              <a:rPr sz="2400" spc="50" dirty="0">
                <a:latin typeface="Times New Roman"/>
                <a:cs typeface="Times New Roman"/>
              </a:rPr>
              <a:t>Fibrovascular</a:t>
            </a:r>
            <a:r>
              <a:rPr sz="2400" spc="-135" dirty="0">
                <a:latin typeface="Times New Roman"/>
                <a:cs typeface="Times New Roman"/>
              </a:rPr>
              <a:t> </a:t>
            </a:r>
            <a:r>
              <a:rPr sz="2400" spc="70" dirty="0">
                <a:latin typeface="Times New Roman"/>
                <a:cs typeface="Times New Roman"/>
              </a:rPr>
              <a:t>stalks</a:t>
            </a:r>
            <a:endParaRPr sz="2400">
              <a:latin typeface="Times New Roman"/>
              <a:cs typeface="Times New Roman"/>
            </a:endParaRPr>
          </a:p>
          <a:p>
            <a:pPr marL="259715" indent="-247015">
              <a:lnSpc>
                <a:spcPct val="100000"/>
              </a:lnSpc>
              <a:spcBef>
                <a:spcPts val="580"/>
              </a:spcBef>
              <a:buClr>
                <a:srgbClr val="0E6EC5"/>
              </a:buClr>
              <a:buSzPct val="85416"/>
              <a:buFont typeface="Arial"/>
              <a:buChar char=""/>
              <a:tabLst>
                <a:tab pos="260350" algn="l"/>
              </a:tabLst>
            </a:pPr>
            <a:r>
              <a:rPr sz="2400" spc="80" dirty="0">
                <a:latin typeface="Times New Roman"/>
                <a:cs typeface="Times New Roman"/>
              </a:rPr>
              <a:t>Mucinous</a:t>
            </a:r>
            <a:endParaRPr sz="2400">
              <a:latin typeface="Times New Roman"/>
              <a:cs typeface="Times New Roman"/>
            </a:endParaRPr>
          </a:p>
          <a:p>
            <a:pPr marL="534035" lvl="1" indent="-247015">
              <a:lnSpc>
                <a:spcPct val="100000"/>
              </a:lnSpc>
              <a:spcBef>
                <a:spcPts val="575"/>
              </a:spcBef>
              <a:buClr>
                <a:srgbClr val="009DD9"/>
              </a:buClr>
              <a:buSzPct val="68750"/>
              <a:buFont typeface="Arial"/>
              <a:buChar char=""/>
              <a:tabLst>
                <a:tab pos="534035" algn="l"/>
                <a:tab pos="534670" algn="l"/>
              </a:tabLst>
            </a:pPr>
            <a:r>
              <a:rPr sz="2400" spc="-10" dirty="0">
                <a:latin typeface="Times New Roman"/>
                <a:cs typeface="Times New Roman"/>
              </a:rPr>
              <a:t>&gt;50% </a:t>
            </a:r>
            <a:r>
              <a:rPr sz="2400" spc="20" dirty="0">
                <a:latin typeface="Times New Roman"/>
                <a:cs typeface="Times New Roman"/>
              </a:rPr>
              <a:t>of </a:t>
            </a:r>
            <a:r>
              <a:rPr sz="2400" spc="150" dirty="0">
                <a:latin typeface="Times New Roman"/>
                <a:cs typeface="Times New Roman"/>
              </a:rPr>
              <a:t>tumor </a:t>
            </a:r>
            <a:r>
              <a:rPr sz="2400" spc="20" dirty="0">
                <a:latin typeface="Times New Roman"/>
                <a:cs typeface="Times New Roman"/>
              </a:rPr>
              <a:t>is</a:t>
            </a:r>
            <a:r>
              <a:rPr sz="2400" spc="-350" dirty="0">
                <a:latin typeface="Times New Roman"/>
                <a:cs typeface="Times New Roman"/>
              </a:rPr>
              <a:t> </a:t>
            </a:r>
            <a:r>
              <a:rPr sz="2400" spc="120" dirty="0">
                <a:latin typeface="Times New Roman"/>
                <a:cs typeface="Times New Roman"/>
              </a:rPr>
              <a:t>mucin</a:t>
            </a:r>
            <a:endParaRPr sz="2400">
              <a:latin typeface="Times New Roman"/>
              <a:cs typeface="Times New Roman"/>
            </a:endParaRPr>
          </a:p>
          <a:p>
            <a:pPr marL="259715" indent="-247015">
              <a:lnSpc>
                <a:spcPct val="100000"/>
              </a:lnSpc>
              <a:spcBef>
                <a:spcPts val="575"/>
              </a:spcBef>
              <a:buClr>
                <a:srgbClr val="0E6EC5"/>
              </a:buClr>
              <a:buSzPct val="85416"/>
              <a:buFont typeface="Arial"/>
              <a:buChar char=""/>
              <a:tabLst>
                <a:tab pos="260350" algn="l"/>
              </a:tabLst>
            </a:pPr>
            <a:r>
              <a:rPr sz="2400" spc="60" dirty="0">
                <a:latin typeface="Times New Roman"/>
                <a:cs typeface="Times New Roman"/>
              </a:rPr>
              <a:t>Signet</a:t>
            </a:r>
            <a:r>
              <a:rPr sz="2400" spc="-114" dirty="0">
                <a:latin typeface="Times New Roman"/>
                <a:cs typeface="Times New Roman"/>
              </a:rPr>
              <a:t> </a:t>
            </a:r>
            <a:r>
              <a:rPr sz="2400" spc="80" dirty="0">
                <a:latin typeface="Times New Roman"/>
                <a:cs typeface="Times New Roman"/>
              </a:rPr>
              <a:t>ring</a:t>
            </a:r>
            <a:endParaRPr sz="2400">
              <a:latin typeface="Times New Roman"/>
              <a:cs typeface="Times New Roman"/>
            </a:endParaRPr>
          </a:p>
          <a:p>
            <a:pPr marL="534035" lvl="1" indent="-247015">
              <a:lnSpc>
                <a:spcPct val="100000"/>
              </a:lnSpc>
              <a:spcBef>
                <a:spcPts val="580"/>
              </a:spcBef>
              <a:buClr>
                <a:srgbClr val="009DD9"/>
              </a:buClr>
              <a:buSzPct val="68750"/>
              <a:buFont typeface="Arial"/>
              <a:buChar char=""/>
              <a:tabLst>
                <a:tab pos="534035" algn="l"/>
                <a:tab pos="534670" algn="l"/>
              </a:tabLst>
            </a:pPr>
            <a:r>
              <a:rPr sz="2400" spc="-10" dirty="0">
                <a:latin typeface="Times New Roman"/>
                <a:cs typeface="Times New Roman"/>
              </a:rPr>
              <a:t>&gt;50%</a:t>
            </a:r>
            <a:r>
              <a:rPr sz="2400" spc="-75" dirty="0">
                <a:latin typeface="Times New Roman"/>
                <a:cs typeface="Times New Roman"/>
              </a:rPr>
              <a:t> </a:t>
            </a:r>
            <a:r>
              <a:rPr sz="2400" spc="20" dirty="0">
                <a:latin typeface="Times New Roman"/>
                <a:cs typeface="Times New Roman"/>
              </a:rPr>
              <a:t>of</a:t>
            </a:r>
            <a:r>
              <a:rPr sz="2400" spc="-5" dirty="0">
                <a:latin typeface="Times New Roman"/>
                <a:cs typeface="Times New Roman"/>
              </a:rPr>
              <a:t> </a:t>
            </a:r>
            <a:r>
              <a:rPr sz="2400" spc="90" dirty="0">
                <a:latin typeface="Times New Roman"/>
                <a:cs typeface="Times New Roman"/>
              </a:rPr>
              <a:t>carcinoma</a:t>
            </a:r>
            <a:r>
              <a:rPr sz="2400" spc="-45" dirty="0">
                <a:latin typeface="Times New Roman"/>
                <a:cs typeface="Times New Roman"/>
              </a:rPr>
              <a:t> </a:t>
            </a:r>
            <a:r>
              <a:rPr sz="2400" spc="20" dirty="0">
                <a:latin typeface="Times New Roman"/>
                <a:cs typeface="Times New Roman"/>
              </a:rPr>
              <a:t>is</a:t>
            </a:r>
            <a:r>
              <a:rPr sz="2400" spc="-120" dirty="0">
                <a:latin typeface="Times New Roman"/>
                <a:cs typeface="Times New Roman"/>
              </a:rPr>
              <a:t> </a:t>
            </a:r>
            <a:r>
              <a:rPr sz="2400" spc="100" dirty="0">
                <a:latin typeface="Times New Roman"/>
                <a:cs typeface="Times New Roman"/>
              </a:rPr>
              <a:t>composed</a:t>
            </a:r>
            <a:r>
              <a:rPr sz="2400" spc="-45" dirty="0">
                <a:latin typeface="Times New Roman"/>
                <a:cs typeface="Times New Roman"/>
              </a:rPr>
              <a:t> </a:t>
            </a:r>
            <a:r>
              <a:rPr sz="2400" spc="20" dirty="0">
                <a:latin typeface="Times New Roman"/>
                <a:cs typeface="Times New Roman"/>
              </a:rPr>
              <a:t>of</a:t>
            </a:r>
            <a:r>
              <a:rPr sz="2400" spc="5" dirty="0">
                <a:latin typeface="Times New Roman"/>
                <a:cs typeface="Times New Roman"/>
              </a:rPr>
              <a:t> </a:t>
            </a:r>
            <a:r>
              <a:rPr sz="2400" spc="85" dirty="0">
                <a:latin typeface="Times New Roman"/>
                <a:cs typeface="Times New Roman"/>
              </a:rPr>
              <a:t>signet</a:t>
            </a:r>
            <a:r>
              <a:rPr sz="2400" spc="-100" dirty="0">
                <a:latin typeface="Times New Roman"/>
                <a:cs typeface="Times New Roman"/>
              </a:rPr>
              <a:t> </a:t>
            </a:r>
            <a:r>
              <a:rPr sz="2400" spc="85" dirty="0">
                <a:latin typeface="Times New Roman"/>
                <a:cs typeface="Times New Roman"/>
              </a:rPr>
              <a:t>ring</a:t>
            </a:r>
            <a:r>
              <a:rPr sz="2400" spc="-65" dirty="0">
                <a:latin typeface="Times New Roman"/>
                <a:cs typeface="Times New Roman"/>
              </a:rPr>
              <a:t> </a:t>
            </a:r>
            <a:r>
              <a:rPr sz="2400" spc="20" dirty="0">
                <a:latin typeface="Times New Roman"/>
                <a:cs typeface="Times New Roman"/>
              </a:rPr>
              <a:t>cells</a:t>
            </a:r>
            <a:endParaRPr sz="2400">
              <a:latin typeface="Times New Roman"/>
              <a:cs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381000"/>
            <a:ext cx="3302635" cy="772160"/>
          </a:xfrm>
          <a:prstGeom prst="rect">
            <a:avLst/>
          </a:prstGeom>
        </p:spPr>
        <p:txBody>
          <a:bodyPr vert="horz" wrap="square" lIns="0" tIns="12065" rIns="0" bIns="0" rtlCol="0">
            <a:spAutoFit/>
          </a:bodyPr>
          <a:lstStyle/>
          <a:p>
            <a:pPr marL="12700">
              <a:lnSpc>
                <a:spcPct val="100000"/>
              </a:lnSpc>
              <a:spcBef>
                <a:spcPts val="95"/>
              </a:spcBef>
            </a:pPr>
            <a:r>
              <a:rPr sz="4900" b="0" spc="-245" dirty="0">
                <a:latin typeface="Trebuchet MS"/>
                <a:cs typeface="Trebuchet MS"/>
              </a:rPr>
              <a:t>Special</a:t>
            </a:r>
            <a:r>
              <a:rPr sz="4900" b="0" spc="-430" dirty="0">
                <a:latin typeface="Trebuchet MS"/>
                <a:cs typeface="Trebuchet MS"/>
              </a:rPr>
              <a:t> </a:t>
            </a:r>
            <a:r>
              <a:rPr sz="4900" b="0" spc="-195" dirty="0">
                <a:latin typeface="Trebuchet MS"/>
                <a:cs typeface="Trebuchet MS"/>
              </a:rPr>
              <a:t>types</a:t>
            </a:r>
            <a:endParaRPr sz="4900" dirty="0">
              <a:latin typeface="Trebuchet MS"/>
              <a:cs typeface="Trebuchet MS"/>
            </a:endParaRPr>
          </a:p>
        </p:txBody>
      </p:sp>
      <p:sp>
        <p:nvSpPr>
          <p:cNvPr id="3" name="object 3"/>
          <p:cNvSpPr txBox="1"/>
          <p:nvPr/>
        </p:nvSpPr>
        <p:spPr>
          <a:xfrm>
            <a:off x="533400" y="1371600"/>
            <a:ext cx="6061075" cy="2809240"/>
          </a:xfrm>
          <a:prstGeom prst="rect">
            <a:avLst/>
          </a:prstGeom>
        </p:spPr>
        <p:txBody>
          <a:bodyPr vert="horz" wrap="square" lIns="0" tIns="85725" rIns="0" bIns="0" rtlCol="0">
            <a:spAutoFit/>
          </a:bodyPr>
          <a:lstStyle/>
          <a:p>
            <a:pPr marL="259079" indent="-246379">
              <a:lnSpc>
                <a:spcPct val="100000"/>
              </a:lnSpc>
              <a:spcBef>
                <a:spcPts val="675"/>
              </a:spcBef>
              <a:buClr>
                <a:srgbClr val="0E6EC5"/>
              </a:buClr>
              <a:buSzPct val="85416"/>
              <a:buFont typeface="Arial"/>
              <a:buChar char=""/>
              <a:tabLst>
                <a:tab pos="259715" algn="l"/>
              </a:tabLst>
            </a:pPr>
            <a:r>
              <a:rPr sz="2400" spc="45" dirty="0">
                <a:latin typeface="Times New Roman"/>
                <a:cs typeface="Times New Roman"/>
              </a:rPr>
              <a:t>Clear </a:t>
            </a:r>
            <a:r>
              <a:rPr sz="2400" spc="20" dirty="0">
                <a:latin typeface="Times New Roman"/>
                <a:cs typeface="Times New Roman"/>
              </a:rPr>
              <a:t>cell</a:t>
            </a:r>
            <a:r>
              <a:rPr sz="2400" spc="-260" dirty="0">
                <a:latin typeface="Times New Roman"/>
                <a:cs typeface="Times New Roman"/>
              </a:rPr>
              <a:t> </a:t>
            </a:r>
            <a:r>
              <a:rPr sz="2400" spc="85" dirty="0">
                <a:latin typeface="Times New Roman"/>
                <a:cs typeface="Times New Roman"/>
              </a:rPr>
              <a:t>variant</a:t>
            </a:r>
            <a:endParaRPr sz="2400" dirty="0">
              <a:latin typeface="Times New Roman"/>
              <a:cs typeface="Times New Roman"/>
            </a:endParaRPr>
          </a:p>
          <a:p>
            <a:pPr marL="326390" indent="-313690">
              <a:lnSpc>
                <a:spcPct val="100000"/>
              </a:lnSpc>
              <a:spcBef>
                <a:spcPts val="575"/>
              </a:spcBef>
              <a:buClr>
                <a:srgbClr val="0E6EC5"/>
              </a:buClr>
              <a:buSzPct val="85416"/>
              <a:buFont typeface="Arial"/>
              <a:buChar char=""/>
              <a:tabLst>
                <a:tab pos="326390" algn="l"/>
                <a:tab pos="327025" algn="l"/>
              </a:tabLst>
            </a:pPr>
            <a:r>
              <a:rPr sz="2400" spc="85" dirty="0">
                <a:latin typeface="Times New Roman"/>
                <a:cs typeface="Times New Roman"/>
              </a:rPr>
              <a:t>described </a:t>
            </a:r>
            <a:r>
              <a:rPr sz="2400" spc="60" dirty="0">
                <a:latin typeface="Times New Roman"/>
                <a:cs typeface="Times New Roman"/>
              </a:rPr>
              <a:t>as</a:t>
            </a:r>
            <a:r>
              <a:rPr sz="2400" spc="-185" dirty="0">
                <a:latin typeface="Times New Roman"/>
                <a:cs typeface="Times New Roman"/>
              </a:rPr>
              <a:t> </a:t>
            </a:r>
            <a:r>
              <a:rPr sz="2400" spc="65" dirty="0">
                <a:latin typeface="Times New Roman"/>
                <a:cs typeface="Times New Roman"/>
              </a:rPr>
              <a:t>having</a:t>
            </a:r>
            <a:endParaRPr sz="2400" dirty="0">
              <a:latin typeface="Times New Roman"/>
              <a:cs typeface="Times New Roman"/>
            </a:endParaRPr>
          </a:p>
          <a:p>
            <a:pPr marL="79375">
              <a:lnSpc>
                <a:spcPct val="100000"/>
              </a:lnSpc>
              <a:spcBef>
                <a:spcPts val="575"/>
              </a:spcBef>
            </a:pPr>
            <a:r>
              <a:rPr sz="2400" spc="60" dirty="0">
                <a:latin typeface="Times New Roman"/>
                <a:cs typeface="Times New Roman"/>
              </a:rPr>
              <a:t>clear</a:t>
            </a:r>
            <a:r>
              <a:rPr sz="2400" spc="-100" dirty="0">
                <a:latin typeface="Times New Roman"/>
                <a:cs typeface="Times New Roman"/>
              </a:rPr>
              <a:t> </a:t>
            </a:r>
            <a:r>
              <a:rPr sz="2400" spc="120" dirty="0">
                <a:latin typeface="Times New Roman"/>
                <a:cs typeface="Times New Roman"/>
              </a:rPr>
              <a:t>to</a:t>
            </a:r>
            <a:r>
              <a:rPr sz="2400" spc="-100" dirty="0">
                <a:latin typeface="Times New Roman"/>
                <a:cs typeface="Times New Roman"/>
              </a:rPr>
              <a:t> </a:t>
            </a:r>
            <a:r>
              <a:rPr sz="2400" spc="80" dirty="0">
                <a:latin typeface="Times New Roman"/>
                <a:cs typeface="Times New Roman"/>
              </a:rPr>
              <a:t>pale</a:t>
            </a:r>
            <a:r>
              <a:rPr sz="2400" spc="-120" dirty="0">
                <a:latin typeface="Times New Roman"/>
                <a:cs typeface="Times New Roman"/>
              </a:rPr>
              <a:t> </a:t>
            </a:r>
            <a:r>
              <a:rPr sz="2400" spc="75" dirty="0">
                <a:latin typeface="Times New Roman"/>
                <a:cs typeface="Times New Roman"/>
              </a:rPr>
              <a:t>eosinophilic</a:t>
            </a:r>
            <a:r>
              <a:rPr sz="2400" spc="-114" dirty="0">
                <a:latin typeface="Times New Roman"/>
                <a:cs typeface="Times New Roman"/>
              </a:rPr>
              <a:t> </a:t>
            </a:r>
            <a:r>
              <a:rPr sz="2400" spc="80" dirty="0">
                <a:latin typeface="Times New Roman"/>
                <a:cs typeface="Times New Roman"/>
              </a:rPr>
              <a:t>cytoplasm</a:t>
            </a:r>
            <a:endParaRPr sz="2400" dirty="0">
              <a:latin typeface="Times New Roman"/>
              <a:cs typeface="Times New Roman"/>
            </a:endParaRPr>
          </a:p>
          <a:p>
            <a:pPr marL="598170">
              <a:lnSpc>
                <a:spcPct val="100000"/>
              </a:lnSpc>
              <a:spcBef>
                <a:spcPts val="509"/>
              </a:spcBef>
            </a:pPr>
            <a:r>
              <a:rPr sz="2000" spc="50" dirty="0">
                <a:latin typeface="Times New Roman"/>
                <a:cs typeface="Times New Roman"/>
              </a:rPr>
              <a:t>Tubulo-papillary</a:t>
            </a:r>
            <a:r>
              <a:rPr sz="2000" spc="-105" dirty="0">
                <a:latin typeface="Times New Roman"/>
                <a:cs typeface="Times New Roman"/>
              </a:rPr>
              <a:t> </a:t>
            </a:r>
            <a:r>
              <a:rPr sz="2000" spc="85" dirty="0">
                <a:latin typeface="Times New Roman"/>
                <a:cs typeface="Times New Roman"/>
              </a:rPr>
              <a:t>architecture</a:t>
            </a:r>
            <a:endParaRPr sz="2000" dirty="0">
              <a:latin typeface="Times New Roman"/>
              <a:cs typeface="Times New Roman"/>
            </a:endParaRPr>
          </a:p>
          <a:p>
            <a:pPr marL="598170">
              <a:lnSpc>
                <a:spcPct val="100000"/>
              </a:lnSpc>
              <a:spcBef>
                <a:spcPts val="484"/>
              </a:spcBef>
            </a:pPr>
            <a:r>
              <a:rPr sz="2000" spc="35" dirty="0">
                <a:latin typeface="Times New Roman"/>
                <a:cs typeface="Times New Roman"/>
              </a:rPr>
              <a:t>Dysplasia</a:t>
            </a:r>
            <a:r>
              <a:rPr sz="2000" spc="-90" dirty="0">
                <a:latin typeface="Times New Roman"/>
                <a:cs typeface="Times New Roman"/>
              </a:rPr>
              <a:t> </a:t>
            </a:r>
            <a:r>
              <a:rPr sz="2000" spc="60" dirty="0">
                <a:latin typeface="Times New Roman"/>
                <a:cs typeface="Times New Roman"/>
              </a:rPr>
              <a:t>ranges</a:t>
            </a:r>
            <a:r>
              <a:rPr sz="2000" spc="-55" dirty="0">
                <a:latin typeface="Times New Roman"/>
                <a:cs typeface="Times New Roman"/>
              </a:rPr>
              <a:t> </a:t>
            </a:r>
            <a:r>
              <a:rPr sz="2000" spc="75" dirty="0">
                <a:latin typeface="Times New Roman"/>
                <a:cs typeface="Times New Roman"/>
              </a:rPr>
              <a:t>from</a:t>
            </a:r>
            <a:r>
              <a:rPr sz="2000" spc="-55" dirty="0">
                <a:latin typeface="Times New Roman"/>
                <a:cs typeface="Times New Roman"/>
              </a:rPr>
              <a:t> </a:t>
            </a:r>
            <a:r>
              <a:rPr sz="2000" spc="85" dirty="0">
                <a:latin typeface="Times New Roman"/>
                <a:cs typeface="Times New Roman"/>
              </a:rPr>
              <a:t>minimal</a:t>
            </a:r>
            <a:r>
              <a:rPr sz="2000" spc="-30" dirty="0">
                <a:latin typeface="Times New Roman"/>
                <a:cs typeface="Times New Roman"/>
              </a:rPr>
              <a:t> </a:t>
            </a:r>
            <a:r>
              <a:rPr sz="2000" spc="105" dirty="0">
                <a:latin typeface="Times New Roman"/>
                <a:cs typeface="Times New Roman"/>
              </a:rPr>
              <a:t>to</a:t>
            </a:r>
            <a:r>
              <a:rPr sz="2000" spc="-110" dirty="0">
                <a:latin typeface="Times New Roman"/>
                <a:cs typeface="Times New Roman"/>
              </a:rPr>
              <a:t> </a:t>
            </a:r>
            <a:r>
              <a:rPr sz="2000" spc="40" dirty="0">
                <a:latin typeface="Times New Roman"/>
                <a:cs typeface="Times New Roman"/>
              </a:rPr>
              <a:t>severe</a:t>
            </a:r>
            <a:endParaRPr sz="2000" dirty="0">
              <a:latin typeface="Times New Roman"/>
              <a:cs typeface="Times New Roman"/>
            </a:endParaRPr>
          </a:p>
          <a:p>
            <a:pPr marL="598170" marR="5080" indent="273685">
              <a:lnSpc>
                <a:spcPct val="120000"/>
              </a:lnSpc>
            </a:pPr>
            <a:r>
              <a:rPr sz="2000" spc="80" dirty="0">
                <a:latin typeface="Times New Roman"/>
                <a:cs typeface="Times New Roman"/>
              </a:rPr>
              <a:t>Round</a:t>
            </a:r>
            <a:r>
              <a:rPr sz="2000" spc="-40" dirty="0">
                <a:latin typeface="Times New Roman"/>
                <a:cs typeface="Times New Roman"/>
              </a:rPr>
              <a:t> </a:t>
            </a:r>
            <a:r>
              <a:rPr sz="2000" spc="55" dirty="0">
                <a:latin typeface="Times New Roman"/>
                <a:cs typeface="Times New Roman"/>
              </a:rPr>
              <a:t>basal</a:t>
            </a:r>
            <a:r>
              <a:rPr sz="2000" spc="-45" dirty="0">
                <a:latin typeface="Times New Roman"/>
                <a:cs typeface="Times New Roman"/>
              </a:rPr>
              <a:t> </a:t>
            </a:r>
            <a:r>
              <a:rPr sz="2000" spc="90" dirty="0">
                <a:latin typeface="Times New Roman"/>
                <a:cs typeface="Times New Roman"/>
              </a:rPr>
              <a:t>or</a:t>
            </a:r>
            <a:r>
              <a:rPr sz="2000" spc="-85" dirty="0">
                <a:latin typeface="Times New Roman"/>
                <a:cs typeface="Times New Roman"/>
              </a:rPr>
              <a:t> </a:t>
            </a:r>
            <a:r>
              <a:rPr sz="2000" spc="50" dirty="0">
                <a:latin typeface="Times New Roman"/>
                <a:cs typeface="Times New Roman"/>
              </a:rPr>
              <a:t>mid-level</a:t>
            </a:r>
            <a:r>
              <a:rPr sz="2000" spc="-10" dirty="0">
                <a:latin typeface="Times New Roman"/>
                <a:cs typeface="Times New Roman"/>
              </a:rPr>
              <a:t> </a:t>
            </a:r>
            <a:r>
              <a:rPr sz="2000" spc="65" dirty="0">
                <a:latin typeface="Times New Roman"/>
                <a:cs typeface="Times New Roman"/>
              </a:rPr>
              <a:t>nuclei</a:t>
            </a:r>
            <a:r>
              <a:rPr sz="2000" spc="-15" dirty="0">
                <a:latin typeface="Times New Roman"/>
                <a:cs typeface="Times New Roman"/>
              </a:rPr>
              <a:t> </a:t>
            </a:r>
            <a:r>
              <a:rPr sz="2000" spc="85" dirty="0">
                <a:latin typeface="Times New Roman"/>
                <a:cs typeface="Times New Roman"/>
              </a:rPr>
              <a:t>in</a:t>
            </a:r>
            <a:r>
              <a:rPr sz="2000" spc="-40" dirty="0">
                <a:latin typeface="Times New Roman"/>
                <a:cs typeface="Times New Roman"/>
              </a:rPr>
              <a:t> </a:t>
            </a:r>
            <a:r>
              <a:rPr sz="2000" spc="35" dirty="0">
                <a:latin typeface="Times New Roman"/>
                <a:cs typeface="Times New Roman"/>
              </a:rPr>
              <a:t>lower</a:t>
            </a:r>
            <a:r>
              <a:rPr sz="2000" spc="-130" dirty="0">
                <a:latin typeface="Times New Roman"/>
                <a:cs typeface="Times New Roman"/>
              </a:rPr>
              <a:t> </a:t>
            </a:r>
            <a:r>
              <a:rPr sz="2000" spc="65" dirty="0">
                <a:latin typeface="Times New Roman"/>
                <a:cs typeface="Times New Roman"/>
              </a:rPr>
              <a:t>grades  </a:t>
            </a:r>
            <a:r>
              <a:rPr sz="2000" spc="60" dirty="0">
                <a:latin typeface="Times New Roman"/>
                <a:cs typeface="Times New Roman"/>
              </a:rPr>
              <a:t>Location</a:t>
            </a:r>
            <a:r>
              <a:rPr sz="2000" spc="-80" dirty="0">
                <a:latin typeface="Times New Roman"/>
                <a:cs typeface="Times New Roman"/>
              </a:rPr>
              <a:t> </a:t>
            </a:r>
            <a:r>
              <a:rPr sz="2000" spc="85" dirty="0">
                <a:latin typeface="Times New Roman"/>
                <a:cs typeface="Times New Roman"/>
              </a:rPr>
              <a:t>in</a:t>
            </a:r>
            <a:r>
              <a:rPr sz="2000" spc="-95" dirty="0">
                <a:latin typeface="Times New Roman"/>
                <a:cs typeface="Times New Roman"/>
              </a:rPr>
              <a:t> </a:t>
            </a:r>
            <a:r>
              <a:rPr sz="2000" spc="60" dirty="0">
                <a:latin typeface="Times New Roman"/>
                <a:cs typeface="Times New Roman"/>
              </a:rPr>
              <a:t>cardia</a:t>
            </a:r>
            <a:r>
              <a:rPr sz="2000" spc="-100" dirty="0">
                <a:latin typeface="Times New Roman"/>
                <a:cs typeface="Times New Roman"/>
              </a:rPr>
              <a:t> </a:t>
            </a:r>
            <a:r>
              <a:rPr sz="2000" spc="125" dirty="0">
                <a:latin typeface="Times New Roman"/>
                <a:cs typeface="Times New Roman"/>
              </a:rPr>
              <a:t>and</a:t>
            </a:r>
            <a:r>
              <a:rPr sz="2000" spc="-35" dirty="0">
                <a:latin typeface="Times New Roman"/>
                <a:cs typeface="Times New Roman"/>
              </a:rPr>
              <a:t> </a:t>
            </a:r>
            <a:r>
              <a:rPr sz="2000" spc="55" dirty="0">
                <a:latin typeface="Times New Roman"/>
                <a:cs typeface="Times New Roman"/>
              </a:rPr>
              <a:t>pylorus</a:t>
            </a:r>
            <a:endParaRPr sz="2000" dirty="0">
              <a:latin typeface="Times New Roman"/>
              <a:cs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9132" y="1948941"/>
            <a:ext cx="1498600" cy="391160"/>
          </a:xfrm>
          <a:prstGeom prst="rect">
            <a:avLst/>
          </a:prstGeom>
        </p:spPr>
        <p:txBody>
          <a:bodyPr vert="horz" wrap="square" lIns="0" tIns="12700" rIns="0" bIns="0" rtlCol="0">
            <a:spAutoFit/>
          </a:bodyPr>
          <a:lstStyle/>
          <a:p>
            <a:pPr marL="12700">
              <a:lnSpc>
                <a:spcPct val="100000"/>
              </a:lnSpc>
              <a:spcBef>
                <a:spcPts val="100"/>
              </a:spcBef>
            </a:pPr>
            <a:r>
              <a:rPr sz="2050" b="0" spc="-545" dirty="0">
                <a:solidFill>
                  <a:srgbClr val="0E6EC5"/>
                </a:solidFill>
                <a:latin typeface="Arial"/>
                <a:cs typeface="Arial"/>
              </a:rPr>
              <a:t>  </a:t>
            </a:r>
            <a:r>
              <a:rPr sz="2400" b="0" spc="75" dirty="0">
                <a:solidFill>
                  <a:schemeClr val="tx1"/>
                </a:solidFill>
                <a:latin typeface="Times New Roman"/>
                <a:cs typeface="Times New Roman"/>
              </a:rPr>
              <a:t>Hepatoid</a:t>
            </a:r>
            <a:endParaRPr sz="2400" dirty="0">
              <a:solidFill>
                <a:schemeClr val="tx1"/>
              </a:solidFill>
              <a:latin typeface="Times New Roman"/>
              <a:cs typeface="Times New Roman"/>
            </a:endParaRPr>
          </a:p>
        </p:txBody>
      </p:sp>
      <p:sp>
        <p:nvSpPr>
          <p:cNvPr id="3" name="object 3"/>
          <p:cNvSpPr txBox="1"/>
          <p:nvPr/>
        </p:nvSpPr>
        <p:spPr>
          <a:xfrm>
            <a:off x="1203756" y="2311578"/>
            <a:ext cx="7093584" cy="2239645"/>
          </a:xfrm>
          <a:prstGeom prst="rect">
            <a:avLst/>
          </a:prstGeom>
        </p:spPr>
        <p:txBody>
          <a:bodyPr vert="horz" wrap="square" lIns="0" tIns="88900" rIns="0" bIns="0" rtlCol="0">
            <a:spAutoFit/>
          </a:bodyPr>
          <a:lstStyle/>
          <a:p>
            <a:pPr marL="259079" indent="-246379">
              <a:lnSpc>
                <a:spcPct val="100000"/>
              </a:lnSpc>
              <a:spcBef>
                <a:spcPts val="700"/>
              </a:spcBef>
              <a:buClr>
                <a:srgbClr val="009DD9"/>
              </a:buClr>
              <a:buSzPct val="68750"/>
              <a:buFont typeface="Arial"/>
              <a:buChar char=""/>
              <a:tabLst>
                <a:tab pos="259079" algn="l"/>
                <a:tab pos="259715" algn="l"/>
              </a:tabLst>
            </a:pPr>
            <a:r>
              <a:rPr sz="2400" spc="15" dirty="0">
                <a:latin typeface="Times New Roman"/>
                <a:cs typeface="Times New Roman"/>
              </a:rPr>
              <a:t>Closely </a:t>
            </a:r>
            <a:r>
              <a:rPr sz="2400" spc="85" dirty="0">
                <a:latin typeface="Times New Roman"/>
                <a:cs typeface="Times New Roman"/>
              </a:rPr>
              <a:t>resembles hepatocellular</a:t>
            </a:r>
            <a:r>
              <a:rPr sz="2400" spc="-390" dirty="0">
                <a:latin typeface="Times New Roman"/>
                <a:cs typeface="Times New Roman"/>
              </a:rPr>
              <a:t> </a:t>
            </a:r>
            <a:r>
              <a:rPr sz="2400" spc="90" dirty="0">
                <a:latin typeface="Times New Roman"/>
                <a:cs typeface="Times New Roman"/>
              </a:rPr>
              <a:t>carcinoma</a:t>
            </a:r>
            <a:endParaRPr sz="2400">
              <a:latin typeface="Times New Roman"/>
              <a:cs typeface="Times New Roman"/>
            </a:endParaRPr>
          </a:p>
          <a:p>
            <a:pPr marL="533400" marR="5080" lvl="1" indent="-210185">
              <a:lnSpc>
                <a:spcPct val="100000"/>
              </a:lnSpc>
              <a:spcBef>
                <a:spcPts val="509"/>
              </a:spcBef>
              <a:buClr>
                <a:srgbClr val="0AD0D9"/>
              </a:buClr>
              <a:buSzPct val="65000"/>
              <a:buFont typeface="Arial"/>
              <a:buChar char=""/>
              <a:tabLst>
                <a:tab pos="534035" algn="l"/>
              </a:tabLst>
            </a:pPr>
            <a:r>
              <a:rPr sz="2000" spc="60" dirty="0">
                <a:latin typeface="Times New Roman"/>
                <a:cs typeface="Times New Roman"/>
              </a:rPr>
              <a:t>Frequently</a:t>
            </a:r>
            <a:r>
              <a:rPr sz="2000" spc="-125" dirty="0">
                <a:latin typeface="Times New Roman"/>
                <a:cs typeface="Times New Roman"/>
              </a:rPr>
              <a:t> </a:t>
            </a:r>
            <a:r>
              <a:rPr sz="2000" spc="65" dirty="0">
                <a:latin typeface="Times New Roman"/>
                <a:cs typeface="Times New Roman"/>
              </a:rPr>
              <a:t>associated</a:t>
            </a:r>
            <a:r>
              <a:rPr sz="2000" spc="-65" dirty="0">
                <a:latin typeface="Times New Roman"/>
                <a:cs typeface="Times New Roman"/>
              </a:rPr>
              <a:t> </a:t>
            </a:r>
            <a:r>
              <a:rPr sz="2000" spc="80" dirty="0">
                <a:latin typeface="Times New Roman"/>
                <a:cs typeface="Times New Roman"/>
              </a:rPr>
              <a:t>with</a:t>
            </a:r>
            <a:r>
              <a:rPr sz="2000" spc="-40" dirty="0">
                <a:latin typeface="Times New Roman"/>
                <a:cs typeface="Times New Roman"/>
              </a:rPr>
              <a:t> </a:t>
            </a:r>
            <a:r>
              <a:rPr sz="2000" spc="80" dirty="0">
                <a:latin typeface="Times New Roman"/>
                <a:cs typeface="Times New Roman"/>
              </a:rPr>
              <a:t>intestinal</a:t>
            </a:r>
            <a:r>
              <a:rPr sz="2000" spc="-45" dirty="0">
                <a:latin typeface="Times New Roman"/>
                <a:cs typeface="Times New Roman"/>
              </a:rPr>
              <a:t> </a:t>
            </a:r>
            <a:r>
              <a:rPr sz="2000" spc="70" dirty="0">
                <a:latin typeface="Times New Roman"/>
                <a:cs typeface="Times New Roman"/>
              </a:rPr>
              <a:t>type</a:t>
            </a:r>
            <a:r>
              <a:rPr sz="2000" spc="-40" dirty="0">
                <a:latin typeface="Times New Roman"/>
                <a:cs typeface="Times New Roman"/>
              </a:rPr>
              <a:t> </a:t>
            </a:r>
            <a:r>
              <a:rPr sz="2000" spc="250" dirty="0">
                <a:latin typeface="Times New Roman"/>
                <a:cs typeface="Times New Roman"/>
              </a:rPr>
              <a:t>/</a:t>
            </a:r>
            <a:r>
              <a:rPr sz="2000" spc="-15" dirty="0">
                <a:latin typeface="Times New Roman"/>
                <a:cs typeface="Times New Roman"/>
              </a:rPr>
              <a:t> </a:t>
            </a:r>
            <a:r>
              <a:rPr sz="2000" spc="60" dirty="0">
                <a:latin typeface="Times New Roman"/>
                <a:cs typeface="Times New Roman"/>
              </a:rPr>
              <a:t>tubulo-papillary  gastric</a:t>
            </a:r>
            <a:r>
              <a:rPr sz="2000" spc="-135" dirty="0">
                <a:latin typeface="Times New Roman"/>
                <a:cs typeface="Times New Roman"/>
              </a:rPr>
              <a:t> </a:t>
            </a:r>
            <a:r>
              <a:rPr sz="2000" spc="85" dirty="0">
                <a:latin typeface="Times New Roman"/>
                <a:cs typeface="Times New Roman"/>
              </a:rPr>
              <a:t>adenocarcinoma</a:t>
            </a:r>
            <a:endParaRPr sz="2000">
              <a:latin typeface="Times New Roman"/>
              <a:cs typeface="Times New Roman"/>
            </a:endParaRPr>
          </a:p>
          <a:p>
            <a:pPr marL="533400" lvl="1" indent="-210185">
              <a:lnSpc>
                <a:spcPct val="100000"/>
              </a:lnSpc>
              <a:spcBef>
                <a:spcPts val="480"/>
              </a:spcBef>
              <a:buClr>
                <a:srgbClr val="0AD0D9"/>
              </a:buClr>
              <a:buSzPct val="65000"/>
              <a:buFont typeface="Arial"/>
              <a:buChar char=""/>
              <a:tabLst>
                <a:tab pos="534035" algn="l"/>
              </a:tabLst>
            </a:pPr>
            <a:r>
              <a:rPr sz="2000" spc="50" dirty="0">
                <a:latin typeface="Times New Roman"/>
                <a:cs typeface="Times New Roman"/>
              </a:rPr>
              <a:t>Eosinophilic</a:t>
            </a:r>
            <a:r>
              <a:rPr sz="2000" spc="-100" dirty="0">
                <a:latin typeface="Times New Roman"/>
                <a:cs typeface="Times New Roman"/>
              </a:rPr>
              <a:t> </a:t>
            </a:r>
            <a:r>
              <a:rPr sz="2000" spc="105" dirty="0">
                <a:latin typeface="Times New Roman"/>
                <a:cs typeface="Times New Roman"/>
              </a:rPr>
              <a:t>to</a:t>
            </a:r>
            <a:r>
              <a:rPr sz="2000" spc="-120" dirty="0">
                <a:latin typeface="Times New Roman"/>
                <a:cs typeface="Times New Roman"/>
              </a:rPr>
              <a:t> </a:t>
            </a:r>
            <a:r>
              <a:rPr sz="2000" spc="50" dirty="0">
                <a:latin typeface="Times New Roman"/>
                <a:cs typeface="Times New Roman"/>
              </a:rPr>
              <a:t>clear</a:t>
            </a:r>
            <a:r>
              <a:rPr sz="2000" spc="-120" dirty="0">
                <a:latin typeface="Times New Roman"/>
                <a:cs typeface="Times New Roman"/>
              </a:rPr>
              <a:t> </a:t>
            </a:r>
            <a:r>
              <a:rPr sz="2000" spc="65" dirty="0">
                <a:latin typeface="Times New Roman"/>
                <a:cs typeface="Times New Roman"/>
              </a:rPr>
              <a:t>cytoplasm</a:t>
            </a:r>
            <a:endParaRPr sz="2000">
              <a:latin typeface="Times New Roman"/>
              <a:cs typeface="Times New Roman"/>
            </a:endParaRPr>
          </a:p>
          <a:p>
            <a:pPr marL="533400" lvl="1" indent="-210185">
              <a:lnSpc>
                <a:spcPct val="100000"/>
              </a:lnSpc>
              <a:spcBef>
                <a:spcPts val="480"/>
              </a:spcBef>
              <a:buClr>
                <a:srgbClr val="0AD0D9"/>
              </a:buClr>
              <a:buSzPct val="65000"/>
              <a:buFont typeface="Arial"/>
              <a:buChar char=""/>
              <a:tabLst>
                <a:tab pos="534035" algn="l"/>
              </a:tabLst>
            </a:pPr>
            <a:r>
              <a:rPr sz="2000" spc="80" dirty="0">
                <a:latin typeface="Times New Roman"/>
                <a:cs typeface="Times New Roman"/>
              </a:rPr>
              <a:t>Round</a:t>
            </a:r>
            <a:r>
              <a:rPr sz="2000" spc="-50" dirty="0">
                <a:latin typeface="Times New Roman"/>
                <a:cs typeface="Times New Roman"/>
              </a:rPr>
              <a:t> </a:t>
            </a:r>
            <a:r>
              <a:rPr sz="2000" spc="105" dirty="0">
                <a:latin typeface="Times New Roman"/>
                <a:cs typeface="Times New Roman"/>
              </a:rPr>
              <a:t>to</a:t>
            </a:r>
            <a:r>
              <a:rPr sz="2000" spc="-125" dirty="0">
                <a:latin typeface="Times New Roman"/>
                <a:cs typeface="Times New Roman"/>
              </a:rPr>
              <a:t> </a:t>
            </a:r>
            <a:r>
              <a:rPr sz="2000" spc="20" dirty="0">
                <a:latin typeface="Times New Roman"/>
                <a:cs typeface="Times New Roman"/>
              </a:rPr>
              <a:t>oval</a:t>
            </a:r>
            <a:r>
              <a:rPr sz="2000" spc="-25" dirty="0">
                <a:latin typeface="Times New Roman"/>
                <a:cs typeface="Times New Roman"/>
              </a:rPr>
              <a:t> </a:t>
            </a:r>
            <a:r>
              <a:rPr sz="2000" spc="70" dirty="0">
                <a:latin typeface="Times New Roman"/>
                <a:cs typeface="Times New Roman"/>
              </a:rPr>
              <a:t>nuclei</a:t>
            </a:r>
            <a:r>
              <a:rPr sz="2000" spc="-50" dirty="0">
                <a:latin typeface="Times New Roman"/>
                <a:cs typeface="Times New Roman"/>
              </a:rPr>
              <a:t> </a:t>
            </a:r>
            <a:r>
              <a:rPr sz="2000" spc="80" dirty="0">
                <a:latin typeface="Times New Roman"/>
                <a:cs typeface="Times New Roman"/>
              </a:rPr>
              <a:t>with</a:t>
            </a:r>
            <a:r>
              <a:rPr sz="2000" spc="-85" dirty="0">
                <a:latin typeface="Times New Roman"/>
                <a:cs typeface="Times New Roman"/>
              </a:rPr>
              <a:t> </a:t>
            </a:r>
            <a:r>
              <a:rPr sz="2000" spc="110" dirty="0">
                <a:latin typeface="Times New Roman"/>
                <a:cs typeface="Times New Roman"/>
              </a:rPr>
              <a:t>prominent</a:t>
            </a:r>
            <a:r>
              <a:rPr sz="2000" spc="-70" dirty="0">
                <a:latin typeface="Times New Roman"/>
                <a:cs typeface="Times New Roman"/>
              </a:rPr>
              <a:t> </a:t>
            </a:r>
            <a:r>
              <a:rPr sz="2000" spc="60" dirty="0">
                <a:latin typeface="Times New Roman"/>
                <a:cs typeface="Times New Roman"/>
              </a:rPr>
              <a:t>nucleoli</a:t>
            </a:r>
            <a:endParaRPr sz="2000">
              <a:latin typeface="Times New Roman"/>
              <a:cs typeface="Times New Roman"/>
            </a:endParaRPr>
          </a:p>
          <a:p>
            <a:pPr marL="533400" lvl="1" indent="-210185">
              <a:lnSpc>
                <a:spcPct val="100000"/>
              </a:lnSpc>
              <a:spcBef>
                <a:spcPts val="480"/>
              </a:spcBef>
              <a:buClr>
                <a:srgbClr val="0AD0D9"/>
              </a:buClr>
              <a:buSzPct val="65000"/>
              <a:buFont typeface="Arial"/>
              <a:buChar char=""/>
              <a:tabLst>
                <a:tab pos="534035" algn="l"/>
              </a:tabLst>
            </a:pPr>
            <a:r>
              <a:rPr sz="2000" spc="85" dirty="0">
                <a:latin typeface="Times New Roman"/>
                <a:cs typeface="Times New Roman"/>
              </a:rPr>
              <a:t>Frequent</a:t>
            </a:r>
            <a:r>
              <a:rPr sz="2000" spc="-135" dirty="0">
                <a:latin typeface="Times New Roman"/>
                <a:cs typeface="Times New Roman"/>
              </a:rPr>
              <a:t> </a:t>
            </a:r>
            <a:r>
              <a:rPr sz="2000" spc="50" dirty="0">
                <a:latin typeface="Times New Roman"/>
                <a:cs typeface="Times New Roman"/>
              </a:rPr>
              <a:t>vascular</a:t>
            </a:r>
            <a:r>
              <a:rPr sz="2000" spc="-80" dirty="0">
                <a:latin typeface="Times New Roman"/>
                <a:cs typeface="Times New Roman"/>
              </a:rPr>
              <a:t> </a:t>
            </a:r>
            <a:r>
              <a:rPr sz="2000" spc="55" dirty="0">
                <a:latin typeface="Times New Roman"/>
                <a:cs typeface="Times New Roman"/>
              </a:rPr>
              <a:t>invasion</a:t>
            </a:r>
            <a:r>
              <a:rPr sz="2000" spc="-114" dirty="0">
                <a:latin typeface="Times New Roman"/>
                <a:cs typeface="Times New Roman"/>
              </a:rPr>
              <a:t> </a:t>
            </a:r>
            <a:r>
              <a:rPr sz="2000" spc="125" dirty="0">
                <a:latin typeface="Times New Roman"/>
                <a:cs typeface="Times New Roman"/>
              </a:rPr>
              <a:t>and</a:t>
            </a:r>
            <a:r>
              <a:rPr sz="2000" dirty="0">
                <a:latin typeface="Times New Roman"/>
                <a:cs typeface="Times New Roman"/>
              </a:rPr>
              <a:t> </a:t>
            </a:r>
            <a:r>
              <a:rPr sz="2000" spc="15" dirty="0">
                <a:latin typeface="Times New Roman"/>
                <a:cs typeface="Times New Roman"/>
              </a:rPr>
              <a:t>liver</a:t>
            </a:r>
            <a:r>
              <a:rPr sz="2000" spc="-80" dirty="0">
                <a:latin typeface="Times New Roman"/>
                <a:cs typeface="Times New Roman"/>
              </a:rPr>
              <a:t> </a:t>
            </a:r>
            <a:r>
              <a:rPr sz="2000" spc="75" dirty="0">
                <a:latin typeface="Times New Roman"/>
                <a:cs typeface="Times New Roman"/>
              </a:rPr>
              <a:t>metastasis</a:t>
            </a:r>
            <a:endParaRPr sz="2000">
              <a:latin typeface="Times New Roman"/>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9132" y="1948941"/>
            <a:ext cx="2474595" cy="391160"/>
          </a:xfrm>
          <a:prstGeom prst="rect">
            <a:avLst/>
          </a:prstGeom>
        </p:spPr>
        <p:txBody>
          <a:bodyPr vert="horz" wrap="square" lIns="0" tIns="12700" rIns="0" bIns="0" rtlCol="0">
            <a:spAutoFit/>
          </a:bodyPr>
          <a:lstStyle/>
          <a:p>
            <a:pPr marL="12700">
              <a:lnSpc>
                <a:spcPct val="100000"/>
              </a:lnSpc>
              <a:spcBef>
                <a:spcPts val="100"/>
              </a:spcBef>
            </a:pPr>
            <a:r>
              <a:rPr sz="2050" b="0" spc="-545" dirty="0">
                <a:solidFill>
                  <a:srgbClr val="0E6EC5"/>
                </a:solidFill>
                <a:latin typeface="Arial"/>
                <a:cs typeface="Arial"/>
              </a:rPr>
              <a:t>  </a:t>
            </a:r>
            <a:r>
              <a:rPr sz="2400" b="0" spc="80" dirty="0">
                <a:solidFill>
                  <a:schemeClr val="tx1"/>
                </a:solidFill>
                <a:latin typeface="Times New Roman"/>
                <a:cs typeface="Times New Roman"/>
              </a:rPr>
              <a:t>Adenosquamous</a:t>
            </a:r>
            <a:endParaRPr sz="2400" dirty="0">
              <a:solidFill>
                <a:schemeClr val="tx1"/>
              </a:solidFill>
              <a:latin typeface="Times New Roman"/>
              <a:cs typeface="Times New Roman"/>
            </a:endParaRPr>
          </a:p>
        </p:txBody>
      </p:sp>
      <p:sp>
        <p:nvSpPr>
          <p:cNvPr id="3" name="object 3"/>
          <p:cNvSpPr txBox="1"/>
          <p:nvPr/>
        </p:nvSpPr>
        <p:spPr>
          <a:xfrm>
            <a:off x="1203756" y="2388234"/>
            <a:ext cx="6127750" cy="391160"/>
          </a:xfrm>
          <a:prstGeom prst="rect">
            <a:avLst/>
          </a:prstGeom>
        </p:spPr>
        <p:txBody>
          <a:bodyPr vert="horz" wrap="square" lIns="0" tIns="12700" rIns="0" bIns="0" rtlCol="0">
            <a:spAutoFit/>
          </a:bodyPr>
          <a:lstStyle/>
          <a:p>
            <a:pPr marL="12700">
              <a:lnSpc>
                <a:spcPct val="100000"/>
              </a:lnSpc>
              <a:spcBef>
                <a:spcPts val="100"/>
              </a:spcBef>
              <a:tabLst>
                <a:tab pos="259079" algn="l"/>
              </a:tabLst>
            </a:pPr>
            <a:r>
              <a:rPr sz="1650" spc="-409" dirty="0">
                <a:solidFill>
                  <a:srgbClr val="009DD9"/>
                </a:solidFill>
                <a:latin typeface="Arial"/>
                <a:cs typeface="Arial"/>
              </a:rPr>
              <a:t>	</a:t>
            </a:r>
            <a:r>
              <a:rPr sz="2400" spc="70" dirty="0">
                <a:latin typeface="Times New Roman"/>
                <a:cs typeface="Times New Roman"/>
              </a:rPr>
              <a:t>Mixture</a:t>
            </a:r>
            <a:r>
              <a:rPr sz="2400" spc="-145" dirty="0">
                <a:latin typeface="Times New Roman"/>
                <a:cs typeface="Times New Roman"/>
              </a:rPr>
              <a:t> </a:t>
            </a:r>
            <a:r>
              <a:rPr sz="2400" spc="20" dirty="0">
                <a:latin typeface="Times New Roman"/>
                <a:cs typeface="Times New Roman"/>
              </a:rPr>
              <a:t>of</a:t>
            </a:r>
            <a:r>
              <a:rPr sz="2400" spc="30" dirty="0">
                <a:latin typeface="Times New Roman"/>
                <a:cs typeface="Times New Roman"/>
              </a:rPr>
              <a:t> </a:t>
            </a:r>
            <a:r>
              <a:rPr sz="2400" spc="75" dirty="0">
                <a:latin typeface="Times New Roman"/>
                <a:cs typeface="Times New Roman"/>
              </a:rPr>
              <a:t>two</a:t>
            </a:r>
            <a:r>
              <a:rPr sz="2400" spc="-85" dirty="0">
                <a:latin typeface="Times New Roman"/>
                <a:cs typeface="Times New Roman"/>
              </a:rPr>
              <a:t> </a:t>
            </a:r>
            <a:r>
              <a:rPr sz="2400" spc="100" dirty="0">
                <a:latin typeface="Times New Roman"/>
                <a:cs typeface="Times New Roman"/>
              </a:rPr>
              <a:t>patterns,</a:t>
            </a:r>
            <a:r>
              <a:rPr sz="2400" spc="5" dirty="0">
                <a:latin typeface="Times New Roman"/>
                <a:cs typeface="Times New Roman"/>
              </a:rPr>
              <a:t> </a:t>
            </a:r>
            <a:r>
              <a:rPr sz="2400" spc="110" dirty="0">
                <a:latin typeface="Times New Roman"/>
                <a:cs typeface="Times New Roman"/>
              </a:rPr>
              <a:t>more</a:t>
            </a:r>
            <a:r>
              <a:rPr sz="2400" spc="-70" dirty="0">
                <a:latin typeface="Times New Roman"/>
                <a:cs typeface="Times New Roman"/>
              </a:rPr>
              <a:t> </a:t>
            </a:r>
            <a:r>
              <a:rPr sz="2400" spc="160" dirty="0">
                <a:latin typeface="Times New Roman"/>
                <a:cs typeface="Times New Roman"/>
              </a:rPr>
              <a:t>than</a:t>
            </a:r>
            <a:r>
              <a:rPr sz="2400" spc="-30" dirty="0">
                <a:latin typeface="Times New Roman"/>
                <a:cs typeface="Times New Roman"/>
              </a:rPr>
              <a:t> </a:t>
            </a:r>
            <a:r>
              <a:rPr sz="2400" spc="80" dirty="0">
                <a:latin typeface="Times New Roman"/>
                <a:cs typeface="Times New Roman"/>
              </a:rPr>
              <a:t>just</a:t>
            </a:r>
            <a:r>
              <a:rPr sz="2400" spc="-80" dirty="0">
                <a:latin typeface="Times New Roman"/>
                <a:cs typeface="Times New Roman"/>
              </a:rPr>
              <a:t> </a:t>
            </a:r>
            <a:r>
              <a:rPr sz="2400" spc="30" dirty="0">
                <a:latin typeface="Times New Roman"/>
                <a:cs typeface="Times New Roman"/>
              </a:rPr>
              <a:t>focal</a:t>
            </a:r>
            <a:endParaRPr sz="2400">
              <a:latin typeface="Times New Roman"/>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48258"/>
            <a:ext cx="2052320" cy="772160"/>
          </a:xfrm>
          <a:prstGeom prst="rect">
            <a:avLst/>
          </a:prstGeom>
        </p:spPr>
        <p:txBody>
          <a:bodyPr vert="horz" wrap="square" lIns="0" tIns="12065" rIns="0" bIns="0" rtlCol="0">
            <a:spAutoFit/>
          </a:bodyPr>
          <a:lstStyle/>
          <a:p>
            <a:pPr marL="12700">
              <a:lnSpc>
                <a:spcPct val="100000"/>
              </a:lnSpc>
              <a:spcBef>
                <a:spcPts val="95"/>
              </a:spcBef>
            </a:pPr>
            <a:r>
              <a:rPr sz="4900" spc="-175" dirty="0">
                <a:latin typeface="Trebuchet MS"/>
                <a:cs typeface="Trebuchet MS"/>
              </a:rPr>
              <a:t>G</a:t>
            </a:r>
            <a:r>
              <a:rPr sz="4900" spc="-459" dirty="0">
                <a:latin typeface="Trebuchet MS"/>
                <a:cs typeface="Trebuchet MS"/>
              </a:rPr>
              <a:t>r</a:t>
            </a:r>
            <a:r>
              <a:rPr sz="4900" spc="-215" dirty="0">
                <a:latin typeface="Trebuchet MS"/>
                <a:cs typeface="Trebuchet MS"/>
              </a:rPr>
              <a:t>ading</a:t>
            </a:r>
            <a:endParaRPr sz="4900">
              <a:latin typeface="Trebuchet MS"/>
              <a:cs typeface="Trebuchet MS"/>
            </a:endParaRPr>
          </a:p>
        </p:txBody>
      </p:sp>
      <p:sp>
        <p:nvSpPr>
          <p:cNvPr id="3" name="object 3"/>
          <p:cNvSpPr txBox="1"/>
          <p:nvPr/>
        </p:nvSpPr>
        <p:spPr>
          <a:xfrm>
            <a:off x="535940" y="2458338"/>
            <a:ext cx="7515225" cy="3515995"/>
          </a:xfrm>
          <a:prstGeom prst="rect">
            <a:avLst/>
          </a:prstGeom>
        </p:spPr>
        <p:txBody>
          <a:bodyPr vert="horz" wrap="square" lIns="0" tIns="12065" rIns="0" bIns="0" rtlCol="0">
            <a:spAutoFit/>
          </a:bodyPr>
          <a:lstStyle/>
          <a:p>
            <a:pPr marL="287020" marR="50165" indent="-274320">
              <a:lnSpc>
                <a:spcPct val="100000"/>
              </a:lnSpc>
              <a:spcBef>
                <a:spcPts val="95"/>
              </a:spcBef>
              <a:buClr>
                <a:srgbClr val="0AD0D9"/>
              </a:buClr>
              <a:buSzPct val="94642"/>
              <a:buFont typeface="Arial"/>
              <a:buChar char=""/>
              <a:tabLst>
                <a:tab pos="287020" algn="l"/>
              </a:tabLst>
            </a:pPr>
            <a:r>
              <a:rPr sz="2800" spc="204" dirty="0">
                <a:latin typeface="Times New Roman"/>
                <a:cs typeface="Times New Roman"/>
              </a:rPr>
              <a:t>WHO</a:t>
            </a:r>
            <a:r>
              <a:rPr sz="2800" spc="-10" dirty="0">
                <a:latin typeface="Times New Roman"/>
                <a:cs typeface="Times New Roman"/>
              </a:rPr>
              <a:t> </a:t>
            </a:r>
            <a:r>
              <a:rPr sz="2800" spc="80" dirty="0">
                <a:latin typeface="Times New Roman"/>
                <a:cs typeface="Times New Roman"/>
              </a:rPr>
              <a:t>(applies</a:t>
            </a:r>
            <a:r>
              <a:rPr sz="2800" spc="-105" dirty="0">
                <a:latin typeface="Times New Roman"/>
                <a:cs typeface="Times New Roman"/>
              </a:rPr>
              <a:t> </a:t>
            </a:r>
            <a:r>
              <a:rPr sz="2800" spc="65" dirty="0">
                <a:latin typeface="Times New Roman"/>
                <a:cs typeface="Times New Roman"/>
              </a:rPr>
              <a:t>only</a:t>
            </a:r>
            <a:r>
              <a:rPr sz="2800" spc="-105" dirty="0">
                <a:latin typeface="Times New Roman"/>
                <a:cs typeface="Times New Roman"/>
              </a:rPr>
              <a:t> </a:t>
            </a:r>
            <a:r>
              <a:rPr sz="2800" spc="140" dirty="0">
                <a:latin typeface="Times New Roman"/>
                <a:cs typeface="Times New Roman"/>
              </a:rPr>
              <a:t>to</a:t>
            </a:r>
            <a:r>
              <a:rPr sz="2800" spc="-90" dirty="0">
                <a:latin typeface="Times New Roman"/>
                <a:cs typeface="Times New Roman"/>
              </a:rPr>
              <a:t> </a:t>
            </a:r>
            <a:r>
              <a:rPr sz="2800" spc="140" dirty="0">
                <a:latin typeface="Times New Roman"/>
                <a:cs typeface="Times New Roman"/>
              </a:rPr>
              <a:t>tubular</a:t>
            </a:r>
            <a:r>
              <a:rPr sz="2800" spc="-120" dirty="0">
                <a:latin typeface="Times New Roman"/>
                <a:cs typeface="Times New Roman"/>
              </a:rPr>
              <a:t> </a:t>
            </a:r>
            <a:r>
              <a:rPr sz="2800" spc="150" dirty="0">
                <a:latin typeface="Times New Roman"/>
                <a:cs typeface="Times New Roman"/>
              </a:rPr>
              <a:t>pattern</a:t>
            </a:r>
            <a:r>
              <a:rPr sz="2800" spc="-35" dirty="0">
                <a:latin typeface="Times New Roman"/>
                <a:cs typeface="Times New Roman"/>
              </a:rPr>
              <a:t> </a:t>
            </a:r>
            <a:r>
              <a:rPr sz="2800" spc="114" dirty="0">
                <a:latin typeface="Times New Roman"/>
                <a:cs typeface="Times New Roman"/>
              </a:rPr>
              <a:t>in</a:t>
            </a:r>
            <a:r>
              <a:rPr sz="2800" spc="-90" dirty="0">
                <a:latin typeface="Times New Roman"/>
                <a:cs typeface="Times New Roman"/>
              </a:rPr>
              <a:t> </a:t>
            </a:r>
            <a:r>
              <a:rPr sz="2800" spc="-250" dirty="0">
                <a:latin typeface="Times New Roman"/>
                <a:cs typeface="Times New Roman"/>
              </a:rPr>
              <a:t>WHO  </a:t>
            </a:r>
            <a:r>
              <a:rPr sz="2800" spc="65" dirty="0">
                <a:latin typeface="Times New Roman"/>
                <a:cs typeface="Times New Roman"/>
              </a:rPr>
              <a:t>classification)</a:t>
            </a:r>
            <a:endParaRPr sz="2800">
              <a:latin typeface="Times New Roman"/>
              <a:cs typeface="Times New Roman"/>
            </a:endParaRPr>
          </a:p>
          <a:p>
            <a:pPr marL="652780" lvl="1" indent="-247015">
              <a:lnSpc>
                <a:spcPct val="100000"/>
              </a:lnSpc>
              <a:spcBef>
                <a:spcPts val="605"/>
              </a:spcBef>
              <a:buClr>
                <a:srgbClr val="0E6EC5"/>
              </a:buClr>
              <a:buSzPct val="85416"/>
              <a:buFont typeface="Arial"/>
              <a:buChar char=""/>
              <a:tabLst>
                <a:tab pos="653415" algn="l"/>
              </a:tabLst>
            </a:pPr>
            <a:r>
              <a:rPr sz="2400" spc="25" dirty="0">
                <a:latin typeface="Times New Roman"/>
                <a:cs typeface="Times New Roman"/>
              </a:rPr>
              <a:t>Well </a:t>
            </a:r>
            <a:r>
              <a:rPr sz="2400" spc="80" dirty="0">
                <a:latin typeface="Times New Roman"/>
                <a:cs typeface="Times New Roman"/>
              </a:rPr>
              <a:t>differentiated </a:t>
            </a:r>
            <a:r>
              <a:rPr sz="2400" dirty="0">
                <a:latin typeface="Times New Roman"/>
                <a:cs typeface="Times New Roman"/>
              </a:rPr>
              <a:t>– </a:t>
            </a:r>
            <a:r>
              <a:rPr sz="2400" spc="10" dirty="0">
                <a:latin typeface="Times New Roman"/>
                <a:cs typeface="Times New Roman"/>
              </a:rPr>
              <a:t>well </a:t>
            </a:r>
            <a:r>
              <a:rPr sz="2400" spc="100" dirty="0">
                <a:latin typeface="Times New Roman"/>
                <a:cs typeface="Times New Roman"/>
              </a:rPr>
              <a:t>formed</a:t>
            </a:r>
            <a:r>
              <a:rPr sz="2400" spc="-330" dirty="0">
                <a:latin typeface="Times New Roman"/>
                <a:cs typeface="Times New Roman"/>
              </a:rPr>
              <a:t> </a:t>
            </a:r>
            <a:r>
              <a:rPr sz="2400" spc="75" dirty="0">
                <a:latin typeface="Times New Roman"/>
                <a:cs typeface="Times New Roman"/>
              </a:rPr>
              <a:t>glands</a:t>
            </a:r>
            <a:endParaRPr sz="2400">
              <a:latin typeface="Times New Roman"/>
              <a:cs typeface="Times New Roman"/>
            </a:endParaRPr>
          </a:p>
          <a:p>
            <a:pPr marL="652780" lvl="1" indent="-247015">
              <a:lnSpc>
                <a:spcPct val="100000"/>
              </a:lnSpc>
              <a:spcBef>
                <a:spcPts val="575"/>
              </a:spcBef>
              <a:buClr>
                <a:srgbClr val="0E6EC5"/>
              </a:buClr>
              <a:buSzPct val="85416"/>
              <a:buFont typeface="Arial"/>
              <a:buChar char=""/>
              <a:tabLst>
                <a:tab pos="653415" algn="l"/>
              </a:tabLst>
            </a:pPr>
            <a:r>
              <a:rPr sz="2400" spc="65" dirty="0">
                <a:latin typeface="Times New Roman"/>
                <a:cs typeface="Times New Roman"/>
              </a:rPr>
              <a:t>Moderately</a:t>
            </a:r>
            <a:r>
              <a:rPr sz="2400" spc="-125" dirty="0">
                <a:latin typeface="Times New Roman"/>
                <a:cs typeface="Times New Roman"/>
              </a:rPr>
              <a:t> </a:t>
            </a:r>
            <a:r>
              <a:rPr sz="2400" spc="80" dirty="0">
                <a:latin typeface="Times New Roman"/>
                <a:cs typeface="Times New Roman"/>
              </a:rPr>
              <a:t>differentiated</a:t>
            </a:r>
            <a:r>
              <a:rPr sz="2400" spc="-25" dirty="0">
                <a:latin typeface="Times New Roman"/>
                <a:cs typeface="Times New Roman"/>
              </a:rPr>
              <a:t> </a:t>
            </a:r>
            <a:r>
              <a:rPr sz="2400" spc="60" dirty="0">
                <a:latin typeface="Times New Roman"/>
                <a:cs typeface="Times New Roman"/>
              </a:rPr>
              <a:t>-</a:t>
            </a:r>
            <a:r>
              <a:rPr sz="2400" spc="5" dirty="0">
                <a:latin typeface="Times New Roman"/>
                <a:cs typeface="Times New Roman"/>
              </a:rPr>
              <a:t> </a:t>
            </a:r>
            <a:r>
              <a:rPr sz="2400" spc="65" dirty="0">
                <a:latin typeface="Times New Roman"/>
                <a:cs typeface="Times New Roman"/>
              </a:rPr>
              <a:t>may</a:t>
            </a:r>
            <a:r>
              <a:rPr sz="2400" spc="-70" dirty="0">
                <a:latin typeface="Times New Roman"/>
                <a:cs typeface="Times New Roman"/>
              </a:rPr>
              <a:t> </a:t>
            </a:r>
            <a:r>
              <a:rPr sz="2400" spc="105" dirty="0">
                <a:latin typeface="Times New Roman"/>
                <a:cs typeface="Times New Roman"/>
              </a:rPr>
              <a:t>be</a:t>
            </a:r>
            <a:r>
              <a:rPr sz="2400" spc="-110" dirty="0">
                <a:latin typeface="Times New Roman"/>
                <a:cs typeface="Times New Roman"/>
              </a:rPr>
              <a:t> </a:t>
            </a:r>
            <a:r>
              <a:rPr sz="2400" spc="105" dirty="0">
                <a:latin typeface="Times New Roman"/>
                <a:cs typeface="Times New Roman"/>
              </a:rPr>
              <a:t>combined</a:t>
            </a:r>
            <a:r>
              <a:rPr sz="2400" spc="-45" dirty="0">
                <a:latin typeface="Times New Roman"/>
                <a:cs typeface="Times New Roman"/>
              </a:rPr>
              <a:t> </a:t>
            </a:r>
            <a:r>
              <a:rPr sz="2400" spc="60" dirty="0">
                <a:latin typeface="Times New Roman"/>
                <a:cs typeface="Times New Roman"/>
              </a:rPr>
              <a:t>as</a:t>
            </a:r>
            <a:r>
              <a:rPr sz="2400" spc="-105" dirty="0">
                <a:latin typeface="Times New Roman"/>
                <a:cs typeface="Times New Roman"/>
              </a:rPr>
              <a:t> </a:t>
            </a:r>
            <a:r>
              <a:rPr sz="2400" spc="-20" dirty="0">
                <a:latin typeface="Times New Roman"/>
                <a:cs typeface="Times New Roman"/>
              </a:rPr>
              <a:t>well</a:t>
            </a:r>
            <a:endParaRPr sz="2400">
              <a:latin typeface="Times New Roman"/>
              <a:cs typeface="Times New Roman"/>
            </a:endParaRPr>
          </a:p>
          <a:p>
            <a:pPr marL="405765">
              <a:lnSpc>
                <a:spcPct val="100000"/>
              </a:lnSpc>
              <a:spcBef>
                <a:spcPts val="580"/>
              </a:spcBef>
            </a:pPr>
            <a:r>
              <a:rPr sz="2400" spc="40" dirty="0">
                <a:latin typeface="Times New Roman"/>
                <a:cs typeface="Times New Roman"/>
              </a:rPr>
              <a:t>(low</a:t>
            </a:r>
            <a:r>
              <a:rPr sz="2400" spc="-110" dirty="0">
                <a:latin typeface="Times New Roman"/>
                <a:cs typeface="Times New Roman"/>
              </a:rPr>
              <a:t> </a:t>
            </a:r>
            <a:r>
              <a:rPr sz="2400" spc="85" dirty="0">
                <a:latin typeface="Times New Roman"/>
                <a:cs typeface="Times New Roman"/>
              </a:rPr>
              <a:t>grade)</a:t>
            </a:r>
            <a:endParaRPr sz="2400">
              <a:latin typeface="Times New Roman"/>
              <a:cs typeface="Times New Roman"/>
            </a:endParaRPr>
          </a:p>
          <a:p>
            <a:pPr marL="652780" lvl="1" indent="-247015">
              <a:lnSpc>
                <a:spcPct val="100000"/>
              </a:lnSpc>
              <a:spcBef>
                <a:spcPts val="575"/>
              </a:spcBef>
              <a:buClr>
                <a:srgbClr val="0E6EC5"/>
              </a:buClr>
              <a:buSzPct val="85416"/>
              <a:buFont typeface="Arial"/>
              <a:buChar char=""/>
              <a:tabLst>
                <a:tab pos="653415" algn="l"/>
              </a:tabLst>
            </a:pPr>
            <a:r>
              <a:rPr sz="2400" spc="30" dirty="0">
                <a:latin typeface="Times New Roman"/>
                <a:cs typeface="Times New Roman"/>
              </a:rPr>
              <a:t>Poorly </a:t>
            </a:r>
            <a:r>
              <a:rPr sz="2400" spc="80" dirty="0">
                <a:latin typeface="Times New Roman"/>
                <a:cs typeface="Times New Roman"/>
              </a:rPr>
              <a:t>differentiated </a:t>
            </a:r>
            <a:r>
              <a:rPr sz="2400" spc="95" dirty="0">
                <a:latin typeface="Times New Roman"/>
                <a:cs typeface="Times New Roman"/>
              </a:rPr>
              <a:t>(high</a:t>
            </a:r>
            <a:r>
              <a:rPr sz="2400" spc="-370" dirty="0">
                <a:latin typeface="Times New Roman"/>
                <a:cs typeface="Times New Roman"/>
              </a:rPr>
              <a:t> </a:t>
            </a:r>
            <a:r>
              <a:rPr sz="2400" spc="85" dirty="0">
                <a:latin typeface="Times New Roman"/>
                <a:cs typeface="Times New Roman"/>
              </a:rPr>
              <a:t>grade)</a:t>
            </a:r>
            <a:endParaRPr sz="2400">
              <a:latin typeface="Times New Roman"/>
              <a:cs typeface="Times New Roman"/>
            </a:endParaRPr>
          </a:p>
          <a:p>
            <a:pPr marL="927100" lvl="2" indent="-247015">
              <a:lnSpc>
                <a:spcPct val="100000"/>
              </a:lnSpc>
              <a:spcBef>
                <a:spcPts val="575"/>
              </a:spcBef>
              <a:buClr>
                <a:srgbClr val="009DD9"/>
              </a:buClr>
              <a:buSzPct val="68750"/>
              <a:buFont typeface="Arial"/>
              <a:buChar char=""/>
              <a:tabLst>
                <a:tab pos="927100" algn="l"/>
                <a:tab pos="927735" algn="l"/>
              </a:tabLst>
            </a:pPr>
            <a:r>
              <a:rPr sz="2400" spc="50" dirty="0">
                <a:latin typeface="Times New Roman"/>
                <a:cs typeface="Times New Roman"/>
              </a:rPr>
              <a:t>Highly </a:t>
            </a:r>
            <a:r>
              <a:rPr sz="2400" spc="75" dirty="0">
                <a:latin typeface="Times New Roman"/>
                <a:cs typeface="Times New Roman"/>
              </a:rPr>
              <a:t>irregular</a:t>
            </a:r>
            <a:r>
              <a:rPr sz="2400" spc="-459" dirty="0">
                <a:latin typeface="Times New Roman"/>
                <a:cs typeface="Times New Roman"/>
              </a:rPr>
              <a:t> </a:t>
            </a:r>
            <a:r>
              <a:rPr sz="2400" spc="80" dirty="0">
                <a:latin typeface="Times New Roman"/>
                <a:cs typeface="Times New Roman"/>
              </a:rPr>
              <a:t>glands </a:t>
            </a:r>
            <a:r>
              <a:rPr sz="2400" spc="110" dirty="0">
                <a:latin typeface="Times New Roman"/>
                <a:cs typeface="Times New Roman"/>
              </a:rPr>
              <a:t>or</a:t>
            </a:r>
            <a:endParaRPr sz="2400">
              <a:latin typeface="Times New Roman"/>
              <a:cs typeface="Times New Roman"/>
            </a:endParaRPr>
          </a:p>
          <a:p>
            <a:pPr marL="927100" lvl="2" indent="-247015">
              <a:lnSpc>
                <a:spcPct val="100000"/>
              </a:lnSpc>
              <a:spcBef>
                <a:spcPts val="580"/>
              </a:spcBef>
              <a:buClr>
                <a:srgbClr val="009DD9"/>
              </a:buClr>
              <a:buSzPct val="68750"/>
              <a:buFont typeface="Arial"/>
              <a:buChar char=""/>
              <a:tabLst>
                <a:tab pos="927100" algn="l"/>
                <a:tab pos="927735" algn="l"/>
              </a:tabLst>
            </a:pPr>
            <a:r>
              <a:rPr sz="2400" spc="30" dirty="0">
                <a:latin typeface="Times New Roman"/>
                <a:cs typeface="Times New Roman"/>
              </a:rPr>
              <a:t>Single </a:t>
            </a:r>
            <a:r>
              <a:rPr sz="2400" spc="20" dirty="0">
                <a:latin typeface="Times New Roman"/>
                <a:cs typeface="Times New Roman"/>
              </a:rPr>
              <a:t>cells </a:t>
            </a:r>
            <a:r>
              <a:rPr sz="2400" spc="145" dirty="0">
                <a:latin typeface="Times New Roman"/>
                <a:cs typeface="Times New Roman"/>
              </a:rPr>
              <a:t>and</a:t>
            </a:r>
            <a:r>
              <a:rPr sz="2400" spc="-340" dirty="0">
                <a:latin typeface="Times New Roman"/>
                <a:cs typeface="Times New Roman"/>
              </a:rPr>
              <a:t> </a:t>
            </a:r>
            <a:r>
              <a:rPr sz="2400" spc="75" dirty="0">
                <a:latin typeface="Times New Roman"/>
                <a:cs typeface="Times New Roman"/>
              </a:rPr>
              <a:t>clusters</a:t>
            </a:r>
            <a:endParaRPr sz="2400">
              <a:latin typeface="Times New Roman"/>
              <a:cs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200150" y="2019300"/>
            <a:ext cx="7677150" cy="12573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63497"/>
            <a:ext cx="2589530" cy="756920"/>
          </a:xfrm>
          <a:prstGeom prst="rect">
            <a:avLst/>
          </a:prstGeom>
        </p:spPr>
        <p:txBody>
          <a:bodyPr vert="horz" wrap="square" lIns="0" tIns="12700" rIns="0" bIns="0" rtlCol="0">
            <a:spAutoFit/>
          </a:bodyPr>
          <a:lstStyle/>
          <a:p>
            <a:pPr marL="12700">
              <a:lnSpc>
                <a:spcPct val="100000"/>
              </a:lnSpc>
              <a:spcBef>
                <a:spcPts val="100"/>
              </a:spcBef>
            </a:pPr>
            <a:r>
              <a:rPr sz="4800" spc="-220" dirty="0">
                <a:latin typeface="Trebuchet MS"/>
                <a:cs typeface="Trebuchet MS"/>
              </a:rPr>
              <a:t>Dyspepsia</a:t>
            </a:r>
            <a:endParaRPr sz="4800">
              <a:latin typeface="Trebuchet MS"/>
              <a:cs typeface="Trebuchet MS"/>
            </a:endParaRPr>
          </a:p>
        </p:txBody>
      </p:sp>
      <p:sp>
        <p:nvSpPr>
          <p:cNvPr id="3" name="object 3"/>
          <p:cNvSpPr/>
          <p:nvPr/>
        </p:nvSpPr>
        <p:spPr>
          <a:xfrm>
            <a:off x="457200" y="1766316"/>
            <a:ext cx="2563495" cy="0"/>
          </a:xfrm>
          <a:custGeom>
            <a:avLst/>
            <a:gdLst/>
            <a:ahLst/>
            <a:cxnLst/>
            <a:rect l="l" t="t" r="r" b="b"/>
            <a:pathLst>
              <a:path w="2563495">
                <a:moveTo>
                  <a:pt x="0" y="0"/>
                </a:moveTo>
                <a:lnTo>
                  <a:pt x="2563368" y="0"/>
                </a:lnTo>
              </a:path>
            </a:pathLst>
          </a:custGeom>
          <a:ln w="54863">
            <a:solidFill>
              <a:srgbClr val="04607A"/>
            </a:solidFill>
          </a:ln>
        </p:spPr>
        <p:txBody>
          <a:bodyPr wrap="square" lIns="0" tIns="0" rIns="0" bIns="0" rtlCol="0"/>
          <a:lstStyle/>
          <a:p>
            <a:endParaRPr/>
          </a:p>
        </p:txBody>
      </p:sp>
      <p:sp>
        <p:nvSpPr>
          <p:cNvPr id="4" name="object 4"/>
          <p:cNvSpPr txBox="1"/>
          <p:nvPr/>
        </p:nvSpPr>
        <p:spPr>
          <a:xfrm>
            <a:off x="535940" y="1947418"/>
            <a:ext cx="8039100" cy="1611630"/>
          </a:xfrm>
          <a:prstGeom prst="rect">
            <a:avLst/>
          </a:prstGeom>
        </p:spPr>
        <p:txBody>
          <a:bodyPr vert="horz" wrap="square" lIns="0" tIns="13335" rIns="0" bIns="0" rtlCol="0">
            <a:spAutoFit/>
          </a:bodyPr>
          <a:lstStyle/>
          <a:p>
            <a:pPr marL="286385" marR="5080" indent="-274320">
              <a:lnSpc>
                <a:spcPct val="100000"/>
              </a:lnSpc>
              <a:spcBef>
                <a:spcPts val="105"/>
              </a:spcBef>
              <a:tabLst>
                <a:tab pos="5356225" algn="l"/>
              </a:tabLst>
            </a:pPr>
            <a:r>
              <a:rPr sz="2450" spc="-625" dirty="0">
                <a:solidFill>
                  <a:srgbClr val="0AD0D9"/>
                </a:solidFill>
                <a:latin typeface="Arial"/>
                <a:cs typeface="Arial"/>
              </a:rPr>
              <a:t> </a:t>
            </a:r>
            <a:r>
              <a:rPr sz="2600" spc="55" dirty="0">
                <a:latin typeface="Times New Roman"/>
                <a:cs typeface="Times New Roman"/>
              </a:rPr>
              <a:t>Highly </a:t>
            </a:r>
            <a:r>
              <a:rPr sz="2600" spc="85" dirty="0">
                <a:latin typeface="Times New Roman"/>
                <a:cs typeface="Times New Roman"/>
              </a:rPr>
              <a:t>suspicion </a:t>
            </a:r>
            <a:r>
              <a:rPr sz="2600" spc="50" dirty="0">
                <a:latin typeface="Times New Roman"/>
                <a:cs typeface="Times New Roman"/>
              </a:rPr>
              <a:t>for </a:t>
            </a:r>
            <a:r>
              <a:rPr sz="2600" spc="70" dirty="0">
                <a:latin typeface="Times New Roman"/>
                <a:cs typeface="Times New Roman"/>
              </a:rPr>
              <a:t>any </a:t>
            </a:r>
            <a:r>
              <a:rPr sz="2600" spc="55" dirty="0">
                <a:latin typeface="Times New Roman"/>
                <a:cs typeface="Times New Roman"/>
              </a:rPr>
              <a:t>elderly </a:t>
            </a:r>
            <a:r>
              <a:rPr sz="2600" spc="175" dirty="0">
                <a:latin typeface="Times New Roman"/>
                <a:cs typeface="Times New Roman"/>
              </a:rPr>
              <a:t>man </a:t>
            </a:r>
            <a:r>
              <a:rPr sz="2600" spc="60" dirty="0">
                <a:latin typeface="Times New Roman"/>
                <a:cs typeface="Times New Roman"/>
              </a:rPr>
              <a:t>above </a:t>
            </a:r>
            <a:r>
              <a:rPr sz="2600" spc="90" dirty="0">
                <a:latin typeface="Times New Roman"/>
                <a:cs typeface="Times New Roman"/>
              </a:rPr>
              <a:t>40  complaining </a:t>
            </a:r>
            <a:r>
              <a:rPr sz="2600" spc="20" dirty="0">
                <a:latin typeface="Times New Roman"/>
                <a:cs typeface="Times New Roman"/>
              </a:rPr>
              <a:t>of </a:t>
            </a:r>
            <a:r>
              <a:rPr sz="2600" spc="70" dirty="0">
                <a:latin typeface="Times New Roman"/>
                <a:cs typeface="Times New Roman"/>
              </a:rPr>
              <a:t>dyspepsia </a:t>
            </a:r>
            <a:r>
              <a:rPr sz="2600" spc="95" dirty="0">
                <a:latin typeface="Times New Roman"/>
                <a:cs typeface="Times New Roman"/>
              </a:rPr>
              <a:t>which </a:t>
            </a:r>
            <a:r>
              <a:rPr sz="2600" spc="100" dirty="0">
                <a:latin typeface="Times New Roman"/>
                <a:cs typeface="Times New Roman"/>
              </a:rPr>
              <a:t>does </a:t>
            </a:r>
            <a:r>
              <a:rPr sz="2600" spc="165" dirty="0">
                <a:latin typeface="Times New Roman"/>
                <a:cs typeface="Times New Roman"/>
              </a:rPr>
              <a:t>not </a:t>
            </a:r>
            <a:r>
              <a:rPr sz="2600" spc="70" dirty="0">
                <a:latin typeface="Times New Roman"/>
                <a:cs typeface="Times New Roman"/>
              </a:rPr>
              <a:t>clear  </a:t>
            </a:r>
            <a:r>
              <a:rPr sz="2600" spc="75" dirty="0">
                <a:latin typeface="Times New Roman"/>
                <a:cs typeface="Times New Roman"/>
              </a:rPr>
              <a:t>completely </a:t>
            </a:r>
            <a:r>
              <a:rPr sz="2600" spc="155" dirty="0">
                <a:latin typeface="Times New Roman"/>
                <a:cs typeface="Times New Roman"/>
              </a:rPr>
              <a:t>under </a:t>
            </a:r>
            <a:r>
              <a:rPr sz="2600" spc="90" dirty="0">
                <a:latin typeface="Times New Roman"/>
                <a:cs typeface="Times New Roman"/>
              </a:rPr>
              <a:t>simple medical </a:t>
            </a:r>
            <a:r>
              <a:rPr sz="2600" spc="155" dirty="0">
                <a:latin typeface="Times New Roman"/>
                <a:cs typeface="Times New Roman"/>
              </a:rPr>
              <a:t>treatment </a:t>
            </a:r>
            <a:r>
              <a:rPr sz="2600" spc="130" dirty="0">
                <a:latin typeface="Times New Roman"/>
                <a:cs typeface="Times New Roman"/>
              </a:rPr>
              <a:t>to </a:t>
            </a:r>
            <a:r>
              <a:rPr sz="2600" spc="114" dirty="0">
                <a:latin typeface="Times New Roman"/>
                <a:cs typeface="Times New Roman"/>
              </a:rPr>
              <a:t>stop  </a:t>
            </a:r>
            <a:r>
              <a:rPr sz="2600" spc="110" dirty="0">
                <a:latin typeface="Times New Roman"/>
                <a:cs typeface="Times New Roman"/>
              </a:rPr>
              <a:t>medication </a:t>
            </a:r>
            <a:r>
              <a:rPr sz="2600" spc="160" dirty="0">
                <a:latin typeface="Times New Roman"/>
                <a:cs typeface="Times New Roman"/>
              </a:rPr>
              <a:t>and </a:t>
            </a:r>
            <a:r>
              <a:rPr sz="2600" spc="114" dirty="0">
                <a:latin typeface="Times New Roman"/>
                <a:cs typeface="Times New Roman"/>
              </a:rPr>
              <a:t>be</a:t>
            </a:r>
            <a:r>
              <a:rPr sz="2600" spc="-400" dirty="0">
                <a:latin typeface="Times New Roman"/>
                <a:cs typeface="Times New Roman"/>
              </a:rPr>
              <a:t> </a:t>
            </a:r>
            <a:r>
              <a:rPr sz="2600" spc="75" dirty="0">
                <a:latin typeface="Times New Roman"/>
                <a:cs typeface="Times New Roman"/>
              </a:rPr>
              <a:t>investigated</a:t>
            </a:r>
            <a:r>
              <a:rPr sz="2600" spc="-20" dirty="0">
                <a:latin typeface="Times New Roman"/>
                <a:cs typeface="Times New Roman"/>
              </a:rPr>
              <a:t> </a:t>
            </a:r>
            <a:r>
              <a:rPr sz="2600" spc="50" dirty="0">
                <a:latin typeface="Times New Roman"/>
                <a:cs typeface="Times New Roman"/>
              </a:rPr>
              <a:t>for	</a:t>
            </a:r>
            <a:r>
              <a:rPr sz="2600" spc="75" dirty="0">
                <a:latin typeface="Times New Roman"/>
                <a:cs typeface="Times New Roman"/>
              </a:rPr>
              <a:t>gastric </a:t>
            </a:r>
            <a:r>
              <a:rPr sz="2600" spc="100" dirty="0">
                <a:latin typeface="Times New Roman"/>
                <a:cs typeface="Times New Roman"/>
              </a:rPr>
              <a:t>carcinoma</a:t>
            </a:r>
            <a:r>
              <a:rPr sz="2600" spc="-335" dirty="0">
                <a:latin typeface="Times New Roman"/>
                <a:cs typeface="Times New Roman"/>
              </a:rPr>
              <a:t> </a:t>
            </a:r>
            <a:r>
              <a:rPr sz="2600" spc="15" dirty="0">
                <a:latin typeface="Times New Roman"/>
                <a:cs typeface="Times New Roman"/>
              </a:rPr>
              <a:t>.</a:t>
            </a:r>
            <a:endParaRPr sz="2600">
              <a:latin typeface="Times New Roman"/>
              <a:cs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63497"/>
            <a:ext cx="1284605" cy="756920"/>
          </a:xfrm>
          <a:prstGeom prst="rect">
            <a:avLst/>
          </a:prstGeom>
        </p:spPr>
        <p:txBody>
          <a:bodyPr vert="horz" wrap="square" lIns="0" tIns="12700" rIns="0" bIns="0" rtlCol="0">
            <a:spAutoFit/>
          </a:bodyPr>
          <a:lstStyle/>
          <a:p>
            <a:pPr marL="12700">
              <a:lnSpc>
                <a:spcPct val="100000"/>
              </a:lnSpc>
              <a:spcBef>
                <a:spcPts val="100"/>
              </a:spcBef>
            </a:pPr>
            <a:r>
              <a:rPr sz="4800" spc="-365" dirty="0">
                <a:latin typeface="Trebuchet MS"/>
                <a:cs typeface="Trebuchet MS"/>
              </a:rPr>
              <a:t>P</a:t>
            </a:r>
            <a:r>
              <a:rPr sz="4800" spc="-285" dirty="0">
                <a:latin typeface="Trebuchet MS"/>
                <a:cs typeface="Trebuchet MS"/>
              </a:rPr>
              <a:t>ain:</a:t>
            </a:r>
            <a:endParaRPr sz="4800">
              <a:latin typeface="Trebuchet MS"/>
              <a:cs typeface="Trebuchet MS"/>
            </a:endParaRPr>
          </a:p>
        </p:txBody>
      </p:sp>
      <p:sp>
        <p:nvSpPr>
          <p:cNvPr id="3" name="object 3"/>
          <p:cNvSpPr/>
          <p:nvPr/>
        </p:nvSpPr>
        <p:spPr>
          <a:xfrm>
            <a:off x="457200" y="1766316"/>
            <a:ext cx="1257300" cy="0"/>
          </a:xfrm>
          <a:custGeom>
            <a:avLst/>
            <a:gdLst/>
            <a:ahLst/>
            <a:cxnLst/>
            <a:rect l="l" t="t" r="r" b="b"/>
            <a:pathLst>
              <a:path w="1257300">
                <a:moveTo>
                  <a:pt x="0" y="0"/>
                </a:moveTo>
                <a:lnTo>
                  <a:pt x="1257300" y="0"/>
                </a:lnTo>
              </a:path>
            </a:pathLst>
          </a:custGeom>
          <a:ln w="54863">
            <a:solidFill>
              <a:srgbClr val="04607A"/>
            </a:solidFill>
          </a:ln>
        </p:spPr>
        <p:txBody>
          <a:bodyPr wrap="square" lIns="0" tIns="0" rIns="0" bIns="0" rtlCol="0"/>
          <a:lstStyle/>
          <a:p>
            <a:endParaRPr/>
          </a:p>
        </p:txBody>
      </p:sp>
      <p:sp>
        <p:nvSpPr>
          <p:cNvPr id="4" name="object 4"/>
          <p:cNvSpPr txBox="1"/>
          <p:nvPr/>
        </p:nvSpPr>
        <p:spPr>
          <a:xfrm>
            <a:off x="535940" y="1897126"/>
            <a:ext cx="8072755" cy="3074670"/>
          </a:xfrm>
          <a:prstGeom prst="rect">
            <a:avLst/>
          </a:prstGeom>
        </p:spPr>
        <p:txBody>
          <a:bodyPr vert="horz" wrap="square" lIns="0" tIns="13335" rIns="0" bIns="0" rtlCol="0">
            <a:spAutoFit/>
          </a:bodyPr>
          <a:lstStyle/>
          <a:p>
            <a:pPr marL="287020" indent="-274320">
              <a:lnSpc>
                <a:spcPts val="2160"/>
              </a:lnSpc>
              <a:spcBef>
                <a:spcPts val="105"/>
              </a:spcBef>
              <a:buClr>
                <a:srgbClr val="0AD0D9"/>
              </a:buClr>
              <a:buSzPct val="95000"/>
              <a:buFont typeface="Arial"/>
              <a:buChar char=""/>
              <a:tabLst>
                <a:tab pos="286385" algn="l"/>
                <a:tab pos="287020" algn="l"/>
              </a:tabLst>
            </a:pPr>
            <a:r>
              <a:rPr sz="2000" spc="75" dirty="0">
                <a:latin typeface="Times New Roman"/>
                <a:cs typeface="Times New Roman"/>
              </a:rPr>
              <a:t>it</a:t>
            </a:r>
            <a:r>
              <a:rPr sz="2000" spc="-120" dirty="0">
                <a:latin typeface="Times New Roman"/>
                <a:cs typeface="Times New Roman"/>
              </a:rPr>
              <a:t> </a:t>
            </a:r>
            <a:r>
              <a:rPr sz="2000" spc="30" dirty="0">
                <a:latin typeface="Times New Roman"/>
                <a:cs typeface="Times New Roman"/>
              </a:rPr>
              <a:t>differs</a:t>
            </a:r>
            <a:r>
              <a:rPr sz="2000" spc="-70" dirty="0">
                <a:latin typeface="Times New Roman"/>
                <a:cs typeface="Times New Roman"/>
              </a:rPr>
              <a:t> </a:t>
            </a:r>
            <a:r>
              <a:rPr sz="2000" spc="75" dirty="0">
                <a:latin typeface="Times New Roman"/>
                <a:cs typeface="Times New Roman"/>
              </a:rPr>
              <a:t>from</a:t>
            </a:r>
            <a:r>
              <a:rPr sz="2000" spc="-70" dirty="0">
                <a:latin typeface="Times New Roman"/>
                <a:cs typeface="Times New Roman"/>
              </a:rPr>
              <a:t> </a:t>
            </a:r>
            <a:r>
              <a:rPr sz="2000" spc="130" dirty="0">
                <a:latin typeface="Times New Roman"/>
                <a:cs typeface="Times New Roman"/>
              </a:rPr>
              <a:t>that</a:t>
            </a:r>
            <a:r>
              <a:rPr sz="2000" spc="-105" dirty="0">
                <a:latin typeface="Times New Roman"/>
                <a:cs typeface="Times New Roman"/>
              </a:rPr>
              <a:t> </a:t>
            </a:r>
            <a:r>
              <a:rPr sz="2000" spc="15" dirty="0">
                <a:latin typeface="Times New Roman"/>
                <a:cs typeface="Times New Roman"/>
              </a:rPr>
              <a:t>of</a:t>
            </a:r>
            <a:r>
              <a:rPr sz="2000" spc="10" dirty="0">
                <a:latin typeface="Times New Roman"/>
                <a:cs typeface="Times New Roman"/>
              </a:rPr>
              <a:t> </a:t>
            </a:r>
            <a:r>
              <a:rPr sz="2000" spc="80" dirty="0">
                <a:latin typeface="Times New Roman"/>
                <a:cs typeface="Times New Roman"/>
              </a:rPr>
              <a:t>peptic</a:t>
            </a:r>
            <a:r>
              <a:rPr sz="2000" spc="-70" dirty="0">
                <a:latin typeface="Times New Roman"/>
                <a:cs typeface="Times New Roman"/>
              </a:rPr>
              <a:t> </a:t>
            </a:r>
            <a:r>
              <a:rPr sz="2000" spc="60" dirty="0">
                <a:latin typeface="Times New Roman"/>
                <a:cs typeface="Times New Roman"/>
              </a:rPr>
              <a:t>ulcer</a:t>
            </a:r>
            <a:r>
              <a:rPr sz="2000" spc="-105" dirty="0">
                <a:latin typeface="Times New Roman"/>
                <a:cs typeface="Times New Roman"/>
              </a:rPr>
              <a:t> </a:t>
            </a:r>
            <a:r>
              <a:rPr sz="2000" spc="130" dirty="0">
                <a:latin typeface="Times New Roman"/>
                <a:cs typeface="Times New Roman"/>
              </a:rPr>
              <a:t>that</a:t>
            </a:r>
            <a:r>
              <a:rPr sz="2000" spc="-50" dirty="0">
                <a:latin typeface="Times New Roman"/>
                <a:cs typeface="Times New Roman"/>
              </a:rPr>
              <a:t> </a:t>
            </a:r>
            <a:r>
              <a:rPr sz="2000" spc="75" dirty="0">
                <a:latin typeface="Times New Roman"/>
                <a:cs typeface="Times New Roman"/>
              </a:rPr>
              <a:t>it</a:t>
            </a:r>
            <a:r>
              <a:rPr sz="2000" spc="-60" dirty="0">
                <a:latin typeface="Times New Roman"/>
                <a:cs typeface="Times New Roman"/>
              </a:rPr>
              <a:t> </a:t>
            </a:r>
            <a:r>
              <a:rPr sz="2000" spc="15" dirty="0">
                <a:latin typeface="Times New Roman"/>
                <a:cs typeface="Times New Roman"/>
              </a:rPr>
              <a:t>is</a:t>
            </a:r>
            <a:r>
              <a:rPr sz="2000" spc="-45" dirty="0">
                <a:latin typeface="Times New Roman"/>
                <a:cs typeface="Times New Roman"/>
              </a:rPr>
              <a:t> </a:t>
            </a:r>
            <a:r>
              <a:rPr sz="2000" spc="125" dirty="0">
                <a:latin typeface="Times New Roman"/>
                <a:cs typeface="Times New Roman"/>
              </a:rPr>
              <a:t>not</a:t>
            </a:r>
            <a:r>
              <a:rPr sz="2000" spc="-105" dirty="0">
                <a:latin typeface="Times New Roman"/>
                <a:cs typeface="Times New Roman"/>
              </a:rPr>
              <a:t> </a:t>
            </a:r>
            <a:r>
              <a:rPr sz="2000" spc="45" dirty="0">
                <a:latin typeface="Times New Roman"/>
                <a:cs typeface="Times New Roman"/>
              </a:rPr>
              <a:t>usually</a:t>
            </a:r>
            <a:r>
              <a:rPr sz="2000" spc="-50" dirty="0">
                <a:latin typeface="Times New Roman"/>
                <a:cs typeface="Times New Roman"/>
              </a:rPr>
              <a:t> </a:t>
            </a:r>
            <a:r>
              <a:rPr sz="2000" spc="90" dirty="0">
                <a:latin typeface="Times New Roman"/>
                <a:cs typeface="Times New Roman"/>
              </a:rPr>
              <a:t>induced</a:t>
            </a:r>
            <a:r>
              <a:rPr sz="2000" spc="-55" dirty="0">
                <a:latin typeface="Times New Roman"/>
                <a:cs typeface="Times New Roman"/>
              </a:rPr>
              <a:t> </a:t>
            </a:r>
            <a:r>
              <a:rPr sz="2000" spc="65" dirty="0">
                <a:latin typeface="Times New Roman"/>
                <a:cs typeface="Times New Roman"/>
              </a:rPr>
              <a:t>after</a:t>
            </a:r>
            <a:endParaRPr sz="2000">
              <a:latin typeface="Times New Roman"/>
              <a:cs typeface="Times New Roman"/>
            </a:endParaRPr>
          </a:p>
          <a:p>
            <a:pPr marL="286385">
              <a:lnSpc>
                <a:spcPts val="2160"/>
              </a:lnSpc>
            </a:pPr>
            <a:r>
              <a:rPr sz="2000" spc="70" dirty="0">
                <a:latin typeface="Times New Roman"/>
                <a:cs typeface="Times New Roman"/>
              </a:rPr>
              <a:t>meals</a:t>
            </a:r>
            <a:r>
              <a:rPr sz="2000" spc="-60" dirty="0">
                <a:latin typeface="Times New Roman"/>
                <a:cs typeface="Times New Roman"/>
              </a:rPr>
              <a:t> </a:t>
            </a:r>
            <a:r>
              <a:rPr sz="2000" spc="130" dirty="0">
                <a:latin typeface="Times New Roman"/>
                <a:cs typeface="Times New Roman"/>
              </a:rPr>
              <a:t>but</a:t>
            </a:r>
            <a:r>
              <a:rPr sz="2000" spc="-65" dirty="0">
                <a:latin typeface="Times New Roman"/>
                <a:cs typeface="Times New Roman"/>
              </a:rPr>
              <a:t> </a:t>
            </a:r>
            <a:r>
              <a:rPr sz="2000" spc="100" dirty="0">
                <a:latin typeface="Times New Roman"/>
                <a:cs typeface="Times New Roman"/>
              </a:rPr>
              <a:t>more</a:t>
            </a:r>
            <a:r>
              <a:rPr sz="2000" spc="-95" dirty="0">
                <a:latin typeface="Times New Roman"/>
                <a:cs typeface="Times New Roman"/>
              </a:rPr>
              <a:t> </a:t>
            </a:r>
            <a:r>
              <a:rPr sz="2000" spc="105" dirty="0">
                <a:latin typeface="Times New Roman"/>
                <a:cs typeface="Times New Roman"/>
              </a:rPr>
              <a:t>to</a:t>
            </a:r>
            <a:r>
              <a:rPr sz="2000" spc="-75" dirty="0">
                <a:latin typeface="Times New Roman"/>
                <a:cs typeface="Times New Roman"/>
              </a:rPr>
              <a:t> </a:t>
            </a:r>
            <a:r>
              <a:rPr sz="2000" spc="90" dirty="0">
                <a:latin typeface="Times New Roman"/>
                <a:cs typeface="Times New Roman"/>
              </a:rPr>
              <a:t>be</a:t>
            </a:r>
            <a:r>
              <a:rPr sz="2000" spc="-50" dirty="0">
                <a:latin typeface="Times New Roman"/>
                <a:cs typeface="Times New Roman"/>
              </a:rPr>
              <a:t> </a:t>
            </a:r>
            <a:r>
              <a:rPr sz="2000" spc="90" dirty="0">
                <a:latin typeface="Times New Roman"/>
                <a:cs typeface="Times New Roman"/>
              </a:rPr>
              <a:t>induced</a:t>
            </a:r>
            <a:r>
              <a:rPr sz="2000" spc="-55" dirty="0">
                <a:latin typeface="Times New Roman"/>
                <a:cs typeface="Times New Roman"/>
              </a:rPr>
              <a:t> </a:t>
            </a:r>
            <a:r>
              <a:rPr sz="2000" spc="65" dirty="0">
                <a:latin typeface="Times New Roman"/>
                <a:cs typeface="Times New Roman"/>
              </a:rPr>
              <a:t>after</a:t>
            </a:r>
            <a:r>
              <a:rPr sz="2000" spc="-95" dirty="0">
                <a:latin typeface="Times New Roman"/>
                <a:cs typeface="Times New Roman"/>
              </a:rPr>
              <a:t> </a:t>
            </a:r>
            <a:r>
              <a:rPr sz="2000" spc="114" dirty="0">
                <a:latin typeface="Times New Roman"/>
                <a:cs typeface="Times New Roman"/>
              </a:rPr>
              <a:t>meat</a:t>
            </a:r>
            <a:r>
              <a:rPr sz="2000" spc="-110" dirty="0">
                <a:latin typeface="Times New Roman"/>
                <a:cs typeface="Times New Roman"/>
              </a:rPr>
              <a:t> </a:t>
            </a:r>
            <a:r>
              <a:rPr sz="2000" spc="120" dirty="0">
                <a:latin typeface="Times New Roman"/>
                <a:cs typeface="Times New Roman"/>
              </a:rPr>
              <a:t>and</a:t>
            </a:r>
            <a:r>
              <a:rPr sz="2000" spc="-20" dirty="0">
                <a:latin typeface="Times New Roman"/>
                <a:cs typeface="Times New Roman"/>
              </a:rPr>
              <a:t> </a:t>
            </a:r>
            <a:r>
              <a:rPr sz="2000" spc="90" dirty="0">
                <a:latin typeface="Times New Roman"/>
                <a:cs typeface="Times New Roman"/>
              </a:rPr>
              <a:t>protein</a:t>
            </a:r>
            <a:r>
              <a:rPr sz="2000" spc="-65" dirty="0">
                <a:latin typeface="Times New Roman"/>
                <a:cs typeface="Times New Roman"/>
              </a:rPr>
              <a:t> </a:t>
            </a:r>
            <a:r>
              <a:rPr sz="2000" spc="70" dirty="0">
                <a:latin typeface="Times New Roman"/>
                <a:cs typeface="Times New Roman"/>
              </a:rPr>
              <a:t>meals</a:t>
            </a:r>
            <a:r>
              <a:rPr sz="2000" spc="-45" dirty="0">
                <a:latin typeface="Times New Roman"/>
                <a:cs typeface="Times New Roman"/>
              </a:rPr>
              <a:t> </a:t>
            </a:r>
            <a:r>
              <a:rPr sz="2000" spc="10" dirty="0">
                <a:latin typeface="Times New Roman"/>
                <a:cs typeface="Times New Roman"/>
              </a:rPr>
              <a:t>.</a:t>
            </a:r>
            <a:endParaRPr sz="2000">
              <a:latin typeface="Times New Roman"/>
              <a:cs typeface="Times New Roman"/>
            </a:endParaRPr>
          </a:p>
          <a:p>
            <a:pPr marL="287020" indent="-274320">
              <a:lnSpc>
                <a:spcPct val="100000"/>
              </a:lnSpc>
              <a:buClr>
                <a:srgbClr val="0AD0D9"/>
              </a:buClr>
              <a:buSzPct val="95000"/>
              <a:buFont typeface="Arial"/>
              <a:buChar char=""/>
              <a:tabLst>
                <a:tab pos="286385" algn="l"/>
                <a:tab pos="287020" algn="l"/>
              </a:tabLst>
            </a:pPr>
            <a:r>
              <a:rPr sz="2000" spc="75" dirty="0">
                <a:latin typeface="Times New Roman"/>
                <a:cs typeface="Times New Roman"/>
              </a:rPr>
              <a:t>it</a:t>
            </a:r>
            <a:r>
              <a:rPr sz="2000" spc="-70" dirty="0">
                <a:latin typeface="Times New Roman"/>
                <a:cs typeface="Times New Roman"/>
              </a:rPr>
              <a:t> </a:t>
            </a:r>
            <a:r>
              <a:rPr sz="2000" spc="15" dirty="0">
                <a:latin typeface="Times New Roman"/>
                <a:cs typeface="Times New Roman"/>
              </a:rPr>
              <a:t>is</a:t>
            </a:r>
            <a:r>
              <a:rPr sz="2000" spc="-45" dirty="0">
                <a:latin typeface="Times New Roman"/>
                <a:cs typeface="Times New Roman"/>
              </a:rPr>
              <a:t> </a:t>
            </a:r>
            <a:r>
              <a:rPr sz="2000" spc="125" dirty="0">
                <a:latin typeface="Times New Roman"/>
                <a:cs typeface="Times New Roman"/>
              </a:rPr>
              <a:t>not</a:t>
            </a:r>
            <a:r>
              <a:rPr sz="2000" spc="-95" dirty="0">
                <a:latin typeface="Times New Roman"/>
                <a:cs typeface="Times New Roman"/>
              </a:rPr>
              <a:t> </a:t>
            </a:r>
            <a:r>
              <a:rPr sz="2000" spc="55" dirty="0">
                <a:latin typeface="Times New Roman"/>
                <a:cs typeface="Times New Roman"/>
              </a:rPr>
              <a:t>responsive</a:t>
            </a:r>
            <a:r>
              <a:rPr sz="2000" spc="-95" dirty="0">
                <a:latin typeface="Times New Roman"/>
                <a:cs typeface="Times New Roman"/>
              </a:rPr>
              <a:t> </a:t>
            </a:r>
            <a:r>
              <a:rPr sz="2000" spc="105" dirty="0">
                <a:latin typeface="Times New Roman"/>
                <a:cs typeface="Times New Roman"/>
              </a:rPr>
              <a:t>to</a:t>
            </a:r>
            <a:r>
              <a:rPr sz="2000" spc="-75" dirty="0">
                <a:latin typeface="Times New Roman"/>
                <a:cs typeface="Times New Roman"/>
              </a:rPr>
              <a:t> </a:t>
            </a:r>
            <a:r>
              <a:rPr sz="2000" spc="70" dirty="0">
                <a:latin typeface="Times New Roman"/>
                <a:cs typeface="Times New Roman"/>
              </a:rPr>
              <a:t>medical</a:t>
            </a:r>
            <a:r>
              <a:rPr sz="2000" spc="-25" dirty="0">
                <a:latin typeface="Times New Roman"/>
                <a:cs typeface="Times New Roman"/>
              </a:rPr>
              <a:t> </a:t>
            </a:r>
            <a:r>
              <a:rPr sz="2000" spc="120" dirty="0">
                <a:latin typeface="Times New Roman"/>
                <a:cs typeface="Times New Roman"/>
              </a:rPr>
              <a:t>treatment</a:t>
            </a:r>
            <a:r>
              <a:rPr sz="2000" spc="-80" dirty="0">
                <a:latin typeface="Times New Roman"/>
                <a:cs typeface="Times New Roman"/>
              </a:rPr>
              <a:t> </a:t>
            </a:r>
            <a:r>
              <a:rPr sz="2000" spc="10" dirty="0">
                <a:latin typeface="Times New Roman"/>
                <a:cs typeface="Times New Roman"/>
              </a:rPr>
              <a:t>,</a:t>
            </a:r>
            <a:r>
              <a:rPr sz="2000" spc="-55" dirty="0">
                <a:latin typeface="Times New Roman"/>
                <a:cs typeface="Times New Roman"/>
              </a:rPr>
              <a:t> </a:t>
            </a:r>
            <a:r>
              <a:rPr sz="2000" spc="65" dirty="0">
                <a:latin typeface="Times New Roman"/>
                <a:cs typeface="Times New Roman"/>
              </a:rPr>
              <a:t>vomiting</a:t>
            </a:r>
            <a:r>
              <a:rPr sz="2000" spc="-90" dirty="0">
                <a:latin typeface="Times New Roman"/>
                <a:cs typeface="Times New Roman"/>
              </a:rPr>
              <a:t> </a:t>
            </a:r>
            <a:r>
              <a:rPr sz="2000" spc="90" dirty="0">
                <a:latin typeface="Times New Roman"/>
                <a:cs typeface="Times New Roman"/>
              </a:rPr>
              <a:t>or</a:t>
            </a:r>
            <a:r>
              <a:rPr sz="2000" spc="-135" dirty="0">
                <a:latin typeface="Times New Roman"/>
                <a:cs typeface="Times New Roman"/>
              </a:rPr>
              <a:t> </a:t>
            </a:r>
            <a:r>
              <a:rPr sz="2000" spc="35" dirty="0">
                <a:latin typeface="Times New Roman"/>
                <a:cs typeface="Times New Roman"/>
              </a:rPr>
              <a:t>alkali</a:t>
            </a:r>
            <a:r>
              <a:rPr sz="2000" dirty="0">
                <a:latin typeface="Times New Roman"/>
                <a:cs typeface="Times New Roman"/>
              </a:rPr>
              <a:t> </a:t>
            </a:r>
            <a:r>
              <a:rPr sz="2000" spc="10" dirty="0">
                <a:latin typeface="Times New Roman"/>
                <a:cs typeface="Times New Roman"/>
              </a:rPr>
              <a:t>.</a:t>
            </a:r>
            <a:endParaRPr sz="2000">
              <a:latin typeface="Times New Roman"/>
              <a:cs typeface="Times New Roman"/>
            </a:endParaRPr>
          </a:p>
          <a:p>
            <a:pPr marL="287020" marR="231140" indent="-274320">
              <a:lnSpc>
                <a:spcPts val="1920"/>
              </a:lnSpc>
              <a:spcBef>
                <a:spcPts val="459"/>
              </a:spcBef>
              <a:buClr>
                <a:srgbClr val="0AD0D9"/>
              </a:buClr>
              <a:buSzPct val="95000"/>
              <a:buFont typeface="Arial"/>
              <a:buChar char=""/>
              <a:tabLst>
                <a:tab pos="286385" algn="l"/>
                <a:tab pos="287020" algn="l"/>
              </a:tabLst>
            </a:pPr>
            <a:r>
              <a:rPr sz="2000" spc="75" dirty="0">
                <a:latin typeface="Times New Roman"/>
                <a:cs typeface="Times New Roman"/>
              </a:rPr>
              <a:t>it</a:t>
            </a:r>
            <a:r>
              <a:rPr sz="2000" spc="-75" dirty="0">
                <a:latin typeface="Times New Roman"/>
                <a:cs typeface="Times New Roman"/>
              </a:rPr>
              <a:t> </a:t>
            </a:r>
            <a:r>
              <a:rPr sz="2000" spc="15" dirty="0">
                <a:latin typeface="Times New Roman"/>
                <a:cs typeface="Times New Roman"/>
              </a:rPr>
              <a:t>is</a:t>
            </a:r>
            <a:r>
              <a:rPr sz="2000" spc="-80" dirty="0">
                <a:latin typeface="Times New Roman"/>
                <a:cs typeface="Times New Roman"/>
              </a:rPr>
              <a:t> </a:t>
            </a:r>
            <a:r>
              <a:rPr sz="2000" spc="45" dirty="0">
                <a:latin typeface="Times New Roman"/>
                <a:cs typeface="Times New Roman"/>
              </a:rPr>
              <a:t>usually</a:t>
            </a:r>
            <a:r>
              <a:rPr sz="2000" spc="-100" dirty="0">
                <a:latin typeface="Times New Roman"/>
                <a:cs typeface="Times New Roman"/>
              </a:rPr>
              <a:t> </a:t>
            </a:r>
            <a:r>
              <a:rPr sz="2000" spc="110" dirty="0">
                <a:latin typeface="Times New Roman"/>
                <a:cs typeface="Times New Roman"/>
              </a:rPr>
              <a:t>due</a:t>
            </a:r>
            <a:r>
              <a:rPr sz="2000" spc="-80" dirty="0">
                <a:latin typeface="Times New Roman"/>
                <a:cs typeface="Times New Roman"/>
              </a:rPr>
              <a:t> </a:t>
            </a:r>
            <a:r>
              <a:rPr sz="2000" spc="105" dirty="0">
                <a:latin typeface="Times New Roman"/>
                <a:cs typeface="Times New Roman"/>
              </a:rPr>
              <a:t>to</a:t>
            </a:r>
            <a:r>
              <a:rPr sz="2000" spc="-75" dirty="0">
                <a:latin typeface="Times New Roman"/>
                <a:cs typeface="Times New Roman"/>
              </a:rPr>
              <a:t> </a:t>
            </a:r>
            <a:r>
              <a:rPr sz="2000" spc="80" dirty="0">
                <a:latin typeface="Times New Roman"/>
                <a:cs typeface="Times New Roman"/>
              </a:rPr>
              <a:t>high</a:t>
            </a:r>
            <a:r>
              <a:rPr sz="2000" spc="-55" dirty="0">
                <a:latin typeface="Times New Roman"/>
                <a:cs typeface="Times New Roman"/>
              </a:rPr>
              <a:t> </a:t>
            </a:r>
            <a:r>
              <a:rPr sz="2000" spc="105" dirty="0">
                <a:latin typeface="Times New Roman"/>
                <a:cs typeface="Times New Roman"/>
              </a:rPr>
              <a:t>tone</a:t>
            </a:r>
            <a:r>
              <a:rPr sz="2000" spc="-120" dirty="0">
                <a:latin typeface="Times New Roman"/>
                <a:cs typeface="Times New Roman"/>
              </a:rPr>
              <a:t> </a:t>
            </a:r>
            <a:r>
              <a:rPr sz="2000" spc="15" dirty="0">
                <a:latin typeface="Times New Roman"/>
                <a:cs typeface="Times New Roman"/>
              </a:rPr>
              <a:t>of</a:t>
            </a:r>
            <a:r>
              <a:rPr sz="2000" spc="20" dirty="0">
                <a:latin typeface="Times New Roman"/>
                <a:cs typeface="Times New Roman"/>
              </a:rPr>
              <a:t> </a:t>
            </a:r>
            <a:r>
              <a:rPr sz="2000" spc="125" dirty="0">
                <a:latin typeface="Times New Roman"/>
                <a:cs typeface="Times New Roman"/>
              </a:rPr>
              <a:t>the</a:t>
            </a:r>
            <a:r>
              <a:rPr sz="2000" spc="-90" dirty="0">
                <a:latin typeface="Times New Roman"/>
                <a:cs typeface="Times New Roman"/>
              </a:rPr>
              <a:t> </a:t>
            </a:r>
            <a:r>
              <a:rPr sz="2000" spc="100" dirty="0">
                <a:latin typeface="Times New Roman"/>
                <a:cs typeface="Times New Roman"/>
              </a:rPr>
              <a:t>stomach</a:t>
            </a:r>
            <a:r>
              <a:rPr sz="2000" spc="-105" dirty="0">
                <a:latin typeface="Times New Roman"/>
                <a:cs typeface="Times New Roman"/>
              </a:rPr>
              <a:t> </a:t>
            </a:r>
            <a:r>
              <a:rPr sz="2000" spc="20" dirty="0">
                <a:latin typeface="Times New Roman"/>
                <a:cs typeface="Times New Roman"/>
              </a:rPr>
              <a:t>wall</a:t>
            </a:r>
            <a:r>
              <a:rPr sz="2000" spc="-45" dirty="0">
                <a:latin typeface="Times New Roman"/>
                <a:cs typeface="Times New Roman"/>
              </a:rPr>
              <a:t> </a:t>
            </a:r>
            <a:r>
              <a:rPr sz="2000" spc="90" dirty="0">
                <a:latin typeface="Times New Roman"/>
                <a:cs typeface="Times New Roman"/>
              </a:rPr>
              <a:t>or</a:t>
            </a:r>
            <a:r>
              <a:rPr sz="2000" spc="-85" dirty="0">
                <a:latin typeface="Times New Roman"/>
                <a:cs typeface="Times New Roman"/>
              </a:rPr>
              <a:t> </a:t>
            </a:r>
            <a:r>
              <a:rPr sz="2000" spc="30" dirty="0">
                <a:latin typeface="Times New Roman"/>
                <a:cs typeface="Times New Roman"/>
              </a:rPr>
              <a:t>involving</a:t>
            </a:r>
            <a:r>
              <a:rPr sz="2000" spc="-80" dirty="0">
                <a:latin typeface="Times New Roman"/>
                <a:cs typeface="Times New Roman"/>
              </a:rPr>
              <a:t> </a:t>
            </a:r>
            <a:r>
              <a:rPr sz="2000" spc="15" dirty="0">
                <a:latin typeface="Times New Roman"/>
                <a:cs typeface="Times New Roman"/>
              </a:rPr>
              <a:t>of</a:t>
            </a:r>
            <a:r>
              <a:rPr sz="2000" spc="35" dirty="0">
                <a:latin typeface="Times New Roman"/>
                <a:cs typeface="Times New Roman"/>
              </a:rPr>
              <a:t> </a:t>
            </a:r>
            <a:r>
              <a:rPr sz="2000" spc="70" dirty="0">
                <a:latin typeface="Times New Roman"/>
                <a:cs typeface="Times New Roman"/>
              </a:rPr>
              <a:t>nerve  </a:t>
            </a:r>
            <a:r>
              <a:rPr sz="2000" spc="90" dirty="0">
                <a:latin typeface="Times New Roman"/>
                <a:cs typeface="Times New Roman"/>
              </a:rPr>
              <a:t>or</a:t>
            </a:r>
            <a:r>
              <a:rPr sz="2000" spc="-125" dirty="0">
                <a:latin typeface="Times New Roman"/>
                <a:cs typeface="Times New Roman"/>
              </a:rPr>
              <a:t> </a:t>
            </a:r>
            <a:r>
              <a:rPr sz="2000" spc="95" dirty="0">
                <a:latin typeface="Times New Roman"/>
                <a:cs typeface="Times New Roman"/>
              </a:rPr>
              <a:t>peritoneum.</a:t>
            </a:r>
            <a:endParaRPr sz="2000">
              <a:latin typeface="Times New Roman"/>
              <a:cs typeface="Times New Roman"/>
            </a:endParaRPr>
          </a:p>
          <a:p>
            <a:pPr marL="287020" marR="5080" indent="-274320">
              <a:lnSpc>
                <a:spcPct val="80000"/>
              </a:lnSpc>
              <a:spcBef>
                <a:spcPts val="500"/>
              </a:spcBef>
              <a:buClr>
                <a:srgbClr val="0AD0D9"/>
              </a:buClr>
              <a:buSzPct val="95000"/>
              <a:buFont typeface="Arial"/>
              <a:buChar char=""/>
              <a:tabLst>
                <a:tab pos="286385" algn="l"/>
                <a:tab pos="287020" algn="l"/>
              </a:tabLst>
            </a:pPr>
            <a:r>
              <a:rPr sz="2000" spc="55" dirty="0">
                <a:latin typeface="Times New Roman"/>
                <a:cs typeface="Times New Roman"/>
              </a:rPr>
              <a:t>It</a:t>
            </a:r>
            <a:r>
              <a:rPr sz="2000" spc="-80" dirty="0">
                <a:latin typeface="Times New Roman"/>
                <a:cs typeface="Times New Roman"/>
              </a:rPr>
              <a:t> </a:t>
            </a:r>
            <a:r>
              <a:rPr sz="2000" spc="15" dirty="0">
                <a:latin typeface="Times New Roman"/>
                <a:cs typeface="Times New Roman"/>
              </a:rPr>
              <a:t>is</a:t>
            </a:r>
            <a:r>
              <a:rPr sz="2000" spc="-100" dirty="0">
                <a:latin typeface="Times New Roman"/>
                <a:cs typeface="Times New Roman"/>
              </a:rPr>
              <a:t> </a:t>
            </a:r>
            <a:r>
              <a:rPr sz="2000" spc="25" dirty="0">
                <a:latin typeface="Times New Roman"/>
                <a:cs typeface="Times New Roman"/>
              </a:rPr>
              <a:t>visceral</a:t>
            </a:r>
            <a:r>
              <a:rPr sz="2000" spc="-30" dirty="0">
                <a:latin typeface="Times New Roman"/>
                <a:cs typeface="Times New Roman"/>
              </a:rPr>
              <a:t> </a:t>
            </a:r>
            <a:r>
              <a:rPr sz="2000" spc="70" dirty="0">
                <a:latin typeface="Times New Roman"/>
                <a:cs typeface="Times New Roman"/>
              </a:rPr>
              <a:t>type</a:t>
            </a:r>
            <a:r>
              <a:rPr sz="2000" spc="-95" dirty="0">
                <a:latin typeface="Times New Roman"/>
                <a:cs typeface="Times New Roman"/>
              </a:rPr>
              <a:t> </a:t>
            </a:r>
            <a:r>
              <a:rPr sz="2000" spc="15" dirty="0">
                <a:latin typeface="Times New Roman"/>
                <a:cs typeface="Times New Roman"/>
              </a:rPr>
              <a:t>of </a:t>
            </a:r>
            <a:r>
              <a:rPr sz="2000" spc="90" dirty="0">
                <a:latin typeface="Times New Roman"/>
                <a:cs typeface="Times New Roman"/>
              </a:rPr>
              <a:t>pain</a:t>
            </a:r>
            <a:r>
              <a:rPr sz="2000" spc="-25" dirty="0">
                <a:latin typeface="Times New Roman"/>
                <a:cs typeface="Times New Roman"/>
              </a:rPr>
              <a:t> </a:t>
            </a:r>
            <a:r>
              <a:rPr sz="2000" spc="10" dirty="0">
                <a:latin typeface="Times New Roman"/>
                <a:cs typeface="Times New Roman"/>
              </a:rPr>
              <a:t>,</a:t>
            </a:r>
            <a:r>
              <a:rPr sz="2000" spc="-60" dirty="0">
                <a:latin typeface="Times New Roman"/>
                <a:cs typeface="Times New Roman"/>
              </a:rPr>
              <a:t> </a:t>
            </a:r>
            <a:r>
              <a:rPr sz="2000" spc="50" dirty="0">
                <a:latin typeface="Times New Roman"/>
                <a:cs typeface="Times New Roman"/>
              </a:rPr>
              <a:t>vague</a:t>
            </a:r>
            <a:r>
              <a:rPr sz="2000" spc="-60" dirty="0">
                <a:latin typeface="Times New Roman"/>
                <a:cs typeface="Times New Roman"/>
              </a:rPr>
              <a:t> </a:t>
            </a:r>
            <a:r>
              <a:rPr sz="2000" spc="10" dirty="0">
                <a:latin typeface="Times New Roman"/>
                <a:cs typeface="Times New Roman"/>
              </a:rPr>
              <a:t>,</a:t>
            </a:r>
            <a:r>
              <a:rPr sz="2000" dirty="0">
                <a:latin typeface="Times New Roman"/>
                <a:cs typeface="Times New Roman"/>
              </a:rPr>
              <a:t> </a:t>
            </a:r>
            <a:r>
              <a:rPr sz="2000" spc="75" dirty="0">
                <a:latin typeface="Times New Roman"/>
                <a:cs typeface="Times New Roman"/>
              </a:rPr>
              <a:t>located</a:t>
            </a:r>
            <a:r>
              <a:rPr sz="2000" dirty="0">
                <a:latin typeface="Times New Roman"/>
                <a:cs typeface="Times New Roman"/>
              </a:rPr>
              <a:t> </a:t>
            </a:r>
            <a:r>
              <a:rPr sz="2000" spc="85" dirty="0">
                <a:latin typeface="Times New Roman"/>
                <a:cs typeface="Times New Roman"/>
              </a:rPr>
              <a:t>in</a:t>
            </a:r>
            <a:r>
              <a:rPr sz="2000" spc="-70" dirty="0">
                <a:latin typeface="Times New Roman"/>
                <a:cs typeface="Times New Roman"/>
              </a:rPr>
              <a:t> </a:t>
            </a:r>
            <a:r>
              <a:rPr sz="2000" spc="105" dirty="0">
                <a:latin typeface="Times New Roman"/>
                <a:cs typeface="Times New Roman"/>
              </a:rPr>
              <a:t>upper</a:t>
            </a:r>
            <a:r>
              <a:rPr sz="2000" spc="-105" dirty="0">
                <a:latin typeface="Times New Roman"/>
                <a:cs typeface="Times New Roman"/>
              </a:rPr>
              <a:t> </a:t>
            </a:r>
            <a:r>
              <a:rPr sz="2000" spc="114" dirty="0">
                <a:latin typeface="Times New Roman"/>
                <a:cs typeface="Times New Roman"/>
              </a:rPr>
              <a:t>abdomen</a:t>
            </a:r>
            <a:r>
              <a:rPr sz="2000" spc="-75" dirty="0">
                <a:latin typeface="Times New Roman"/>
                <a:cs typeface="Times New Roman"/>
              </a:rPr>
              <a:t> </a:t>
            </a:r>
            <a:r>
              <a:rPr sz="2000" spc="30" dirty="0">
                <a:latin typeface="Times New Roman"/>
                <a:cs typeface="Times New Roman"/>
              </a:rPr>
              <a:t>specially</a:t>
            </a:r>
            <a:r>
              <a:rPr sz="2000" spc="-35" dirty="0">
                <a:latin typeface="Times New Roman"/>
                <a:cs typeface="Times New Roman"/>
              </a:rPr>
              <a:t> </a:t>
            </a:r>
            <a:r>
              <a:rPr sz="2000" spc="80" dirty="0">
                <a:latin typeface="Times New Roman"/>
                <a:cs typeface="Times New Roman"/>
              </a:rPr>
              <a:t>in  </a:t>
            </a:r>
            <a:r>
              <a:rPr sz="2000" spc="55" dirty="0">
                <a:latin typeface="Times New Roman"/>
                <a:cs typeface="Times New Roman"/>
              </a:rPr>
              <a:t>epigastric </a:t>
            </a:r>
            <a:r>
              <a:rPr sz="2000" spc="70" dirty="0">
                <a:latin typeface="Times New Roman"/>
                <a:cs typeface="Times New Roman"/>
              </a:rPr>
              <a:t>region</a:t>
            </a:r>
            <a:r>
              <a:rPr sz="2000" spc="-229" dirty="0">
                <a:latin typeface="Times New Roman"/>
                <a:cs typeface="Times New Roman"/>
              </a:rPr>
              <a:t> </a:t>
            </a:r>
            <a:r>
              <a:rPr sz="2000" spc="10" dirty="0">
                <a:latin typeface="Times New Roman"/>
                <a:cs typeface="Times New Roman"/>
              </a:rPr>
              <a:t>.</a:t>
            </a:r>
            <a:endParaRPr sz="2000">
              <a:latin typeface="Times New Roman"/>
              <a:cs typeface="Times New Roman"/>
            </a:endParaRPr>
          </a:p>
          <a:p>
            <a:pPr marL="287020" indent="-274320">
              <a:lnSpc>
                <a:spcPct val="100000"/>
              </a:lnSpc>
              <a:buClr>
                <a:srgbClr val="0AD0D9"/>
              </a:buClr>
              <a:buSzPct val="95000"/>
              <a:buFont typeface="Arial"/>
              <a:buChar char=""/>
              <a:tabLst>
                <a:tab pos="286385" algn="l"/>
                <a:tab pos="287020" algn="l"/>
              </a:tabLst>
            </a:pPr>
            <a:r>
              <a:rPr sz="2000" spc="-45" dirty="0">
                <a:latin typeface="Times New Roman"/>
                <a:cs typeface="Times New Roman"/>
              </a:rPr>
              <a:t>N.B</a:t>
            </a:r>
            <a:endParaRPr sz="2000">
              <a:latin typeface="Times New Roman"/>
              <a:cs typeface="Times New Roman"/>
            </a:endParaRPr>
          </a:p>
          <a:p>
            <a:pPr marL="287020" marR="34290" indent="-274320">
              <a:lnSpc>
                <a:spcPct val="80000"/>
              </a:lnSpc>
              <a:spcBef>
                <a:spcPts val="480"/>
              </a:spcBef>
              <a:buClr>
                <a:srgbClr val="0AD0D9"/>
              </a:buClr>
              <a:buSzPct val="95000"/>
              <a:buFont typeface="Arial"/>
              <a:buChar char=""/>
              <a:tabLst>
                <a:tab pos="286385" algn="l"/>
                <a:tab pos="287020" algn="l"/>
              </a:tabLst>
            </a:pPr>
            <a:r>
              <a:rPr sz="2000" spc="90" dirty="0">
                <a:latin typeface="Times New Roman"/>
                <a:cs typeface="Times New Roman"/>
              </a:rPr>
              <a:t>In</a:t>
            </a:r>
            <a:r>
              <a:rPr sz="2000" spc="-105" dirty="0">
                <a:latin typeface="Times New Roman"/>
                <a:cs typeface="Times New Roman"/>
              </a:rPr>
              <a:t> </a:t>
            </a:r>
            <a:r>
              <a:rPr sz="2000" spc="45" dirty="0">
                <a:latin typeface="Times New Roman"/>
                <a:cs typeface="Times New Roman"/>
              </a:rPr>
              <a:t>gross</a:t>
            </a:r>
            <a:r>
              <a:rPr sz="2000" spc="-90" dirty="0">
                <a:latin typeface="Times New Roman"/>
                <a:cs typeface="Times New Roman"/>
              </a:rPr>
              <a:t> </a:t>
            </a:r>
            <a:r>
              <a:rPr sz="2000" spc="80" dirty="0">
                <a:latin typeface="Times New Roman"/>
                <a:cs typeface="Times New Roman"/>
              </a:rPr>
              <a:t>picture</a:t>
            </a:r>
            <a:r>
              <a:rPr sz="2000" spc="-75" dirty="0">
                <a:latin typeface="Times New Roman"/>
                <a:cs typeface="Times New Roman"/>
              </a:rPr>
              <a:t> </a:t>
            </a:r>
            <a:r>
              <a:rPr sz="2000" spc="70" dirty="0">
                <a:latin typeface="Times New Roman"/>
                <a:cs typeface="Times New Roman"/>
              </a:rPr>
              <a:t>type</a:t>
            </a:r>
            <a:r>
              <a:rPr sz="2000" spc="-50" dirty="0">
                <a:latin typeface="Times New Roman"/>
                <a:cs typeface="Times New Roman"/>
              </a:rPr>
              <a:t> </a:t>
            </a:r>
            <a:r>
              <a:rPr sz="2000" spc="-30" dirty="0">
                <a:latin typeface="Times New Roman"/>
                <a:cs typeface="Times New Roman"/>
              </a:rPr>
              <a:t>2</a:t>
            </a:r>
            <a:r>
              <a:rPr sz="2000" spc="-40" dirty="0">
                <a:latin typeface="Times New Roman"/>
                <a:cs typeface="Times New Roman"/>
              </a:rPr>
              <a:t> </a:t>
            </a:r>
            <a:r>
              <a:rPr sz="2000" spc="125" dirty="0">
                <a:latin typeface="Times New Roman"/>
                <a:cs typeface="Times New Roman"/>
              </a:rPr>
              <a:t>and</a:t>
            </a:r>
            <a:r>
              <a:rPr sz="2000" spc="-5" dirty="0">
                <a:latin typeface="Times New Roman"/>
                <a:cs typeface="Times New Roman"/>
              </a:rPr>
              <a:t> </a:t>
            </a:r>
            <a:r>
              <a:rPr sz="2000" spc="-90" dirty="0">
                <a:latin typeface="Times New Roman"/>
                <a:cs typeface="Times New Roman"/>
              </a:rPr>
              <a:t>3</a:t>
            </a:r>
            <a:r>
              <a:rPr sz="2000" dirty="0">
                <a:latin typeface="Times New Roman"/>
                <a:cs typeface="Times New Roman"/>
              </a:rPr>
              <a:t> </a:t>
            </a:r>
            <a:r>
              <a:rPr sz="2000" spc="120" dirty="0">
                <a:latin typeface="Times New Roman"/>
                <a:cs typeface="Times New Roman"/>
              </a:rPr>
              <a:t>(non</a:t>
            </a:r>
            <a:r>
              <a:rPr sz="2000" spc="-45" dirty="0">
                <a:latin typeface="Times New Roman"/>
                <a:cs typeface="Times New Roman"/>
              </a:rPr>
              <a:t> </a:t>
            </a:r>
            <a:r>
              <a:rPr sz="2000" spc="65" dirty="0">
                <a:latin typeface="Times New Roman"/>
                <a:cs typeface="Times New Roman"/>
              </a:rPr>
              <a:t>infiltrating</a:t>
            </a:r>
            <a:r>
              <a:rPr sz="2000" spc="-30" dirty="0">
                <a:latin typeface="Times New Roman"/>
                <a:cs typeface="Times New Roman"/>
              </a:rPr>
              <a:t> </a:t>
            </a:r>
            <a:r>
              <a:rPr sz="2000" dirty="0">
                <a:latin typeface="Times New Roman"/>
                <a:cs typeface="Times New Roman"/>
              </a:rPr>
              <a:t>– </a:t>
            </a:r>
            <a:r>
              <a:rPr sz="2000" spc="65" dirty="0">
                <a:latin typeface="Times New Roman"/>
                <a:cs typeface="Times New Roman"/>
              </a:rPr>
              <a:t>infiltrating</a:t>
            </a:r>
            <a:r>
              <a:rPr sz="2000" spc="-55" dirty="0">
                <a:latin typeface="Times New Roman"/>
                <a:cs typeface="Times New Roman"/>
              </a:rPr>
              <a:t> </a:t>
            </a:r>
            <a:r>
              <a:rPr sz="2000" spc="60" dirty="0">
                <a:latin typeface="Times New Roman"/>
                <a:cs typeface="Times New Roman"/>
              </a:rPr>
              <a:t>ulcer)</a:t>
            </a:r>
            <a:r>
              <a:rPr sz="2000" spc="-40" dirty="0">
                <a:latin typeface="Times New Roman"/>
                <a:cs typeface="Times New Roman"/>
              </a:rPr>
              <a:t> </a:t>
            </a:r>
            <a:r>
              <a:rPr sz="2000" spc="100" dirty="0">
                <a:latin typeface="Times New Roman"/>
                <a:cs typeface="Times New Roman"/>
              </a:rPr>
              <a:t>there  </a:t>
            </a:r>
            <a:r>
              <a:rPr sz="2000" spc="15" dirty="0">
                <a:latin typeface="Times New Roman"/>
                <a:cs typeface="Times New Roman"/>
              </a:rPr>
              <a:t>is </a:t>
            </a:r>
            <a:r>
              <a:rPr sz="2000" spc="80" dirty="0">
                <a:latin typeface="Times New Roman"/>
                <a:cs typeface="Times New Roman"/>
              </a:rPr>
              <a:t>peptic </a:t>
            </a:r>
            <a:r>
              <a:rPr sz="2000" spc="60" dirty="0">
                <a:latin typeface="Times New Roman"/>
                <a:cs typeface="Times New Roman"/>
              </a:rPr>
              <a:t>ulcer </a:t>
            </a:r>
            <a:r>
              <a:rPr sz="2000" spc="25" dirty="0">
                <a:latin typeface="Times New Roman"/>
                <a:cs typeface="Times New Roman"/>
              </a:rPr>
              <a:t>like </a:t>
            </a:r>
            <a:r>
              <a:rPr sz="2000" spc="90" dirty="0">
                <a:latin typeface="Times New Roman"/>
                <a:cs typeface="Times New Roman"/>
              </a:rPr>
              <a:t>pain </a:t>
            </a:r>
            <a:r>
              <a:rPr sz="2000" spc="125" dirty="0">
                <a:latin typeface="Times New Roman"/>
                <a:cs typeface="Times New Roman"/>
              </a:rPr>
              <a:t>and </a:t>
            </a:r>
            <a:r>
              <a:rPr sz="2000" spc="55" dirty="0">
                <a:latin typeface="Times New Roman"/>
                <a:cs typeface="Times New Roman"/>
              </a:rPr>
              <a:t>even </a:t>
            </a:r>
            <a:r>
              <a:rPr sz="2000" spc="45" dirty="0">
                <a:latin typeface="Times New Roman"/>
                <a:cs typeface="Times New Roman"/>
              </a:rPr>
              <a:t>relieved </a:t>
            </a:r>
            <a:r>
              <a:rPr sz="2000" spc="25" dirty="0">
                <a:latin typeface="Times New Roman"/>
                <a:cs typeface="Times New Roman"/>
              </a:rPr>
              <a:t>by </a:t>
            </a:r>
            <a:r>
              <a:rPr sz="2000" spc="90" dirty="0">
                <a:latin typeface="Times New Roman"/>
                <a:cs typeface="Times New Roman"/>
              </a:rPr>
              <a:t>antacid </a:t>
            </a:r>
            <a:r>
              <a:rPr sz="2000" spc="125" dirty="0">
                <a:latin typeface="Times New Roman"/>
                <a:cs typeface="Times New Roman"/>
              </a:rPr>
              <a:t>and </a:t>
            </a:r>
            <a:r>
              <a:rPr sz="2000" spc="85" dirty="0">
                <a:latin typeface="Times New Roman"/>
                <a:cs typeface="Times New Roman"/>
              </a:rPr>
              <a:t>this </a:t>
            </a:r>
            <a:r>
              <a:rPr sz="2000" spc="15" dirty="0">
                <a:latin typeface="Times New Roman"/>
                <a:cs typeface="Times New Roman"/>
              </a:rPr>
              <a:t>is  </a:t>
            </a:r>
            <a:r>
              <a:rPr sz="2000" spc="80" dirty="0">
                <a:latin typeface="Times New Roman"/>
                <a:cs typeface="Times New Roman"/>
              </a:rPr>
              <a:t>dangerous</a:t>
            </a:r>
            <a:r>
              <a:rPr sz="2000" spc="-130" dirty="0">
                <a:latin typeface="Times New Roman"/>
                <a:cs typeface="Times New Roman"/>
              </a:rPr>
              <a:t> </a:t>
            </a:r>
            <a:r>
              <a:rPr sz="2000" spc="65" dirty="0">
                <a:latin typeface="Times New Roman"/>
                <a:cs typeface="Times New Roman"/>
              </a:rPr>
              <a:t>cause</a:t>
            </a:r>
            <a:r>
              <a:rPr sz="2000" spc="-45" dirty="0">
                <a:latin typeface="Times New Roman"/>
                <a:cs typeface="Times New Roman"/>
              </a:rPr>
              <a:t> </a:t>
            </a:r>
            <a:r>
              <a:rPr sz="2000" spc="75" dirty="0">
                <a:latin typeface="Times New Roman"/>
                <a:cs typeface="Times New Roman"/>
              </a:rPr>
              <a:t>it</a:t>
            </a:r>
            <a:r>
              <a:rPr sz="2000" spc="-105" dirty="0">
                <a:latin typeface="Times New Roman"/>
                <a:cs typeface="Times New Roman"/>
              </a:rPr>
              <a:t> </a:t>
            </a:r>
            <a:r>
              <a:rPr sz="2000" spc="40" dirty="0">
                <a:latin typeface="Times New Roman"/>
                <a:cs typeface="Times New Roman"/>
              </a:rPr>
              <a:t>delay</a:t>
            </a:r>
            <a:r>
              <a:rPr sz="2000" spc="-70" dirty="0">
                <a:latin typeface="Times New Roman"/>
                <a:cs typeface="Times New Roman"/>
              </a:rPr>
              <a:t> </a:t>
            </a:r>
            <a:r>
              <a:rPr sz="2000" spc="125" dirty="0">
                <a:latin typeface="Times New Roman"/>
                <a:cs typeface="Times New Roman"/>
              </a:rPr>
              <a:t>the</a:t>
            </a:r>
            <a:r>
              <a:rPr sz="2000" spc="-100" dirty="0">
                <a:latin typeface="Times New Roman"/>
                <a:cs typeface="Times New Roman"/>
              </a:rPr>
              <a:t> </a:t>
            </a:r>
            <a:r>
              <a:rPr sz="2000" spc="55" dirty="0">
                <a:latin typeface="Times New Roman"/>
                <a:cs typeface="Times New Roman"/>
              </a:rPr>
              <a:t>diagnosis</a:t>
            </a:r>
            <a:r>
              <a:rPr sz="2000" spc="-55" dirty="0">
                <a:latin typeface="Times New Roman"/>
                <a:cs typeface="Times New Roman"/>
              </a:rPr>
              <a:t> </a:t>
            </a:r>
            <a:r>
              <a:rPr sz="2000" spc="130" dirty="0">
                <a:latin typeface="Times New Roman"/>
                <a:cs typeface="Times New Roman"/>
              </a:rPr>
              <a:t>but</a:t>
            </a:r>
            <a:r>
              <a:rPr sz="2000" spc="-100" dirty="0">
                <a:latin typeface="Times New Roman"/>
                <a:cs typeface="Times New Roman"/>
              </a:rPr>
              <a:t> </a:t>
            </a:r>
            <a:r>
              <a:rPr sz="2000" spc="45" dirty="0">
                <a:latin typeface="Times New Roman"/>
                <a:cs typeface="Times New Roman"/>
              </a:rPr>
              <a:t>usually</a:t>
            </a:r>
            <a:r>
              <a:rPr sz="2000" spc="-70" dirty="0">
                <a:latin typeface="Times New Roman"/>
                <a:cs typeface="Times New Roman"/>
              </a:rPr>
              <a:t> </a:t>
            </a:r>
            <a:r>
              <a:rPr sz="2000" spc="100" dirty="0">
                <a:latin typeface="Times New Roman"/>
                <a:cs typeface="Times New Roman"/>
              </a:rPr>
              <a:t>there</a:t>
            </a:r>
            <a:r>
              <a:rPr sz="2000" spc="-55" dirty="0">
                <a:latin typeface="Times New Roman"/>
                <a:cs typeface="Times New Roman"/>
              </a:rPr>
              <a:t> </a:t>
            </a:r>
            <a:r>
              <a:rPr sz="2000" spc="15" dirty="0">
                <a:latin typeface="Times New Roman"/>
                <a:cs typeface="Times New Roman"/>
              </a:rPr>
              <a:t>is</a:t>
            </a:r>
            <a:r>
              <a:rPr sz="2000" spc="-100" dirty="0">
                <a:latin typeface="Times New Roman"/>
                <a:cs typeface="Times New Roman"/>
              </a:rPr>
              <a:t> </a:t>
            </a:r>
            <a:r>
              <a:rPr sz="2000" spc="65" dirty="0">
                <a:latin typeface="Times New Roman"/>
                <a:cs typeface="Times New Roman"/>
              </a:rPr>
              <a:t>achlorhydra</a:t>
            </a:r>
            <a:r>
              <a:rPr sz="2000" spc="-55" dirty="0">
                <a:latin typeface="Times New Roman"/>
                <a:cs typeface="Times New Roman"/>
              </a:rPr>
              <a:t> </a:t>
            </a:r>
            <a:r>
              <a:rPr sz="2000" spc="10" dirty="0">
                <a:latin typeface="Times New Roman"/>
                <a:cs typeface="Times New Roman"/>
              </a:rPr>
              <a:t>.</a:t>
            </a:r>
            <a:endParaRPr sz="20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49782"/>
            <a:ext cx="6219190" cy="788035"/>
          </a:xfrm>
          <a:prstGeom prst="rect">
            <a:avLst/>
          </a:prstGeom>
        </p:spPr>
        <p:txBody>
          <a:bodyPr vert="horz" wrap="square" lIns="0" tIns="13335" rIns="0" bIns="0" rtlCol="0">
            <a:spAutoFit/>
          </a:bodyPr>
          <a:lstStyle/>
          <a:p>
            <a:pPr marL="12700">
              <a:lnSpc>
                <a:spcPct val="100000"/>
              </a:lnSpc>
              <a:spcBef>
                <a:spcPts val="105"/>
              </a:spcBef>
            </a:pPr>
            <a:r>
              <a:rPr sz="5000" b="0" dirty="0">
                <a:latin typeface="Times New Roman"/>
                <a:cs typeface="Times New Roman"/>
              </a:rPr>
              <a:t>Geographic</a:t>
            </a:r>
            <a:r>
              <a:rPr sz="5000" b="0" spc="-75" dirty="0">
                <a:latin typeface="Times New Roman"/>
                <a:cs typeface="Times New Roman"/>
              </a:rPr>
              <a:t> </a:t>
            </a:r>
            <a:r>
              <a:rPr sz="5000" b="0" dirty="0">
                <a:latin typeface="Times New Roman"/>
                <a:cs typeface="Times New Roman"/>
              </a:rPr>
              <a:t>Distribution</a:t>
            </a:r>
            <a:endParaRPr sz="5000">
              <a:latin typeface="Times New Roman"/>
              <a:cs typeface="Times New Roman"/>
            </a:endParaRPr>
          </a:p>
        </p:txBody>
      </p:sp>
      <p:sp>
        <p:nvSpPr>
          <p:cNvPr id="3" name="object 3"/>
          <p:cNvSpPr txBox="1"/>
          <p:nvPr/>
        </p:nvSpPr>
        <p:spPr>
          <a:xfrm>
            <a:off x="535940" y="1956562"/>
            <a:ext cx="7850505" cy="2879725"/>
          </a:xfrm>
          <a:prstGeom prst="rect">
            <a:avLst/>
          </a:prstGeom>
        </p:spPr>
        <p:txBody>
          <a:bodyPr vert="horz" wrap="square" lIns="0" tIns="13335" rIns="0" bIns="0" rtlCol="0">
            <a:spAutoFit/>
          </a:bodyPr>
          <a:lstStyle/>
          <a:p>
            <a:pPr marL="287020" marR="5080" indent="-274320">
              <a:lnSpc>
                <a:spcPct val="100000"/>
              </a:lnSpc>
              <a:spcBef>
                <a:spcPts val="105"/>
              </a:spcBef>
              <a:buClr>
                <a:srgbClr val="0AD0D9"/>
              </a:buClr>
              <a:buSzPct val="94230"/>
              <a:buFont typeface="Arial"/>
              <a:buChar char=""/>
              <a:tabLst>
                <a:tab pos="287020" algn="l"/>
              </a:tabLst>
            </a:pPr>
            <a:r>
              <a:rPr sz="2600" dirty="0">
                <a:latin typeface="Times New Roman"/>
                <a:cs typeface="Times New Roman"/>
              </a:rPr>
              <a:t>Highest </a:t>
            </a:r>
            <a:r>
              <a:rPr sz="2600" spc="-5" dirty="0">
                <a:latin typeface="Times New Roman"/>
                <a:cs typeface="Times New Roman"/>
              </a:rPr>
              <a:t>rates </a:t>
            </a:r>
            <a:r>
              <a:rPr sz="2600" dirty="0">
                <a:latin typeface="Times New Roman"/>
                <a:cs typeface="Times New Roman"/>
              </a:rPr>
              <a:t>(over 40 per 100,000 in </a:t>
            </a:r>
            <a:r>
              <a:rPr sz="2600" spc="-5" dirty="0">
                <a:latin typeface="Times New Roman"/>
                <a:cs typeface="Times New Roman"/>
              </a:rPr>
              <a:t>males) </a:t>
            </a:r>
            <a:r>
              <a:rPr sz="2600" dirty="0">
                <a:latin typeface="Times New Roman"/>
                <a:cs typeface="Times New Roman"/>
              </a:rPr>
              <a:t>are </a:t>
            </a:r>
            <a:r>
              <a:rPr sz="2600" spc="-440" dirty="0">
                <a:latin typeface="Times New Roman"/>
                <a:cs typeface="Times New Roman"/>
              </a:rPr>
              <a:t>reported  </a:t>
            </a:r>
            <a:r>
              <a:rPr sz="2600" dirty="0">
                <a:latin typeface="Times New Roman"/>
                <a:cs typeface="Times New Roman"/>
              </a:rPr>
              <a:t>from Japan, China, the </a:t>
            </a:r>
            <a:r>
              <a:rPr sz="2600" spc="-5" dirty="0">
                <a:latin typeface="Times New Roman"/>
                <a:cs typeface="Times New Roman"/>
              </a:rPr>
              <a:t>former </a:t>
            </a:r>
            <a:r>
              <a:rPr sz="2600" dirty="0">
                <a:latin typeface="Times New Roman"/>
                <a:cs typeface="Times New Roman"/>
              </a:rPr>
              <a:t>USSR, and </a:t>
            </a:r>
            <a:r>
              <a:rPr sz="2600" spc="-5" dirty="0">
                <a:latin typeface="Times New Roman"/>
                <a:cs typeface="Times New Roman"/>
              </a:rPr>
              <a:t>certain  </a:t>
            </a:r>
            <a:r>
              <a:rPr sz="2600" dirty="0">
                <a:latin typeface="Times New Roman"/>
                <a:cs typeface="Times New Roman"/>
              </a:rPr>
              <a:t>countries in </a:t>
            </a:r>
            <a:r>
              <a:rPr sz="2600" spc="-5" dirty="0">
                <a:latin typeface="Times New Roman"/>
                <a:cs typeface="Times New Roman"/>
              </a:rPr>
              <a:t>Latin</a:t>
            </a:r>
            <a:r>
              <a:rPr sz="2600" spc="-195" dirty="0">
                <a:latin typeface="Times New Roman"/>
                <a:cs typeface="Times New Roman"/>
              </a:rPr>
              <a:t> </a:t>
            </a:r>
            <a:r>
              <a:rPr sz="2600" spc="-5" dirty="0">
                <a:latin typeface="Times New Roman"/>
                <a:cs typeface="Times New Roman"/>
              </a:rPr>
              <a:t>America.</a:t>
            </a:r>
            <a:endParaRPr sz="2600">
              <a:latin typeface="Times New Roman"/>
              <a:cs typeface="Times New Roman"/>
            </a:endParaRPr>
          </a:p>
          <a:p>
            <a:pPr marL="287020" marR="405130" indent="-274320" algn="just">
              <a:lnSpc>
                <a:spcPct val="100000"/>
              </a:lnSpc>
              <a:spcBef>
                <a:spcPts val="625"/>
              </a:spcBef>
              <a:buClr>
                <a:srgbClr val="0AD0D9"/>
              </a:buClr>
              <a:buSzPct val="94230"/>
              <a:buFont typeface="Arial"/>
              <a:buChar char=""/>
              <a:tabLst>
                <a:tab pos="287020" algn="l"/>
              </a:tabLst>
            </a:pPr>
            <a:r>
              <a:rPr sz="2600" dirty="0">
                <a:latin typeface="Times New Roman"/>
                <a:cs typeface="Times New Roman"/>
              </a:rPr>
              <a:t>The lowest </a:t>
            </a:r>
            <a:r>
              <a:rPr sz="2600" spc="-5" dirty="0">
                <a:latin typeface="Times New Roman"/>
                <a:cs typeface="Times New Roman"/>
              </a:rPr>
              <a:t>rates </a:t>
            </a:r>
            <a:r>
              <a:rPr sz="2600" dirty="0">
                <a:latin typeface="Times New Roman"/>
                <a:cs typeface="Times New Roman"/>
              </a:rPr>
              <a:t>(&lt; 15 per 100,000) are </a:t>
            </a:r>
            <a:r>
              <a:rPr sz="2600" spc="-5" dirty="0">
                <a:latin typeface="Times New Roman"/>
                <a:cs typeface="Times New Roman"/>
              </a:rPr>
              <a:t>seen </a:t>
            </a:r>
            <a:r>
              <a:rPr sz="2600" dirty="0">
                <a:latin typeface="Times New Roman"/>
                <a:cs typeface="Times New Roman"/>
              </a:rPr>
              <a:t>in North  </a:t>
            </a:r>
            <a:r>
              <a:rPr sz="2600" spc="-5" dirty="0">
                <a:latin typeface="Times New Roman"/>
                <a:cs typeface="Times New Roman"/>
              </a:rPr>
              <a:t>America </a:t>
            </a:r>
            <a:r>
              <a:rPr sz="2600" spc="-15" dirty="0">
                <a:latin typeface="Times New Roman"/>
                <a:cs typeface="Times New Roman"/>
              </a:rPr>
              <a:t>(specifically, </a:t>
            </a:r>
            <a:r>
              <a:rPr sz="2600" spc="-5" dirty="0">
                <a:latin typeface="Times New Roman"/>
                <a:cs typeface="Times New Roman"/>
              </a:rPr>
              <a:t>its </a:t>
            </a:r>
            <a:r>
              <a:rPr sz="2600" dirty="0">
                <a:latin typeface="Times New Roman"/>
                <a:cs typeface="Times New Roman"/>
              </a:rPr>
              <a:t>white population), India, the  Philippines, </a:t>
            </a:r>
            <a:r>
              <a:rPr sz="2600" spc="-5" dirty="0">
                <a:latin typeface="Times New Roman"/>
                <a:cs typeface="Times New Roman"/>
              </a:rPr>
              <a:t>most African </a:t>
            </a:r>
            <a:r>
              <a:rPr sz="2600" dirty="0">
                <a:latin typeface="Times New Roman"/>
                <a:cs typeface="Times New Roman"/>
              </a:rPr>
              <a:t>countries, </a:t>
            </a:r>
            <a:r>
              <a:rPr sz="2600" spc="-5" dirty="0">
                <a:latin typeface="Times New Roman"/>
                <a:cs typeface="Times New Roman"/>
              </a:rPr>
              <a:t>some </a:t>
            </a:r>
            <a:r>
              <a:rPr sz="2600" dirty="0">
                <a:latin typeface="Times New Roman"/>
                <a:cs typeface="Times New Roman"/>
              </a:rPr>
              <a:t>countries</a:t>
            </a:r>
            <a:r>
              <a:rPr sz="2600" spc="-229" dirty="0">
                <a:latin typeface="Times New Roman"/>
                <a:cs typeface="Times New Roman"/>
              </a:rPr>
              <a:t> </a:t>
            </a:r>
            <a:r>
              <a:rPr sz="2600" dirty="0">
                <a:latin typeface="Times New Roman"/>
                <a:cs typeface="Times New Roman"/>
              </a:rPr>
              <a:t>in  </a:t>
            </a:r>
            <a:r>
              <a:rPr sz="2600" spc="-35" dirty="0">
                <a:latin typeface="Times New Roman"/>
                <a:cs typeface="Times New Roman"/>
              </a:rPr>
              <a:t>Western </a:t>
            </a:r>
            <a:r>
              <a:rPr sz="2600" dirty="0">
                <a:latin typeface="Times New Roman"/>
                <a:cs typeface="Times New Roman"/>
              </a:rPr>
              <a:t>Europe, and</a:t>
            </a:r>
            <a:r>
              <a:rPr sz="2600" spc="-200" dirty="0">
                <a:latin typeface="Times New Roman"/>
                <a:cs typeface="Times New Roman"/>
              </a:rPr>
              <a:t> </a:t>
            </a:r>
            <a:r>
              <a:rPr sz="2600" spc="-5" dirty="0">
                <a:latin typeface="Times New Roman"/>
                <a:cs typeface="Times New Roman"/>
              </a:rPr>
              <a:t>Australia.</a:t>
            </a:r>
            <a:endParaRPr sz="2600">
              <a:latin typeface="Times New Roman"/>
              <a:cs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63497"/>
            <a:ext cx="2478405" cy="756920"/>
          </a:xfrm>
          <a:prstGeom prst="rect">
            <a:avLst/>
          </a:prstGeom>
        </p:spPr>
        <p:txBody>
          <a:bodyPr vert="horz" wrap="square" lIns="0" tIns="12700" rIns="0" bIns="0" rtlCol="0">
            <a:spAutoFit/>
          </a:bodyPr>
          <a:lstStyle/>
          <a:p>
            <a:pPr marL="12700">
              <a:lnSpc>
                <a:spcPct val="100000"/>
              </a:lnSpc>
              <a:spcBef>
                <a:spcPts val="100"/>
              </a:spcBef>
            </a:pPr>
            <a:r>
              <a:rPr sz="4800" spc="-260" dirty="0">
                <a:latin typeface="Trebuchet MS"/>
                <a:cs typeface="Trebuchet MS"/>
              </a:rPr>
              <a:t>Vomiting:</a:t>
            </a:r>
            <a:endParaRPr sz="4800">
              <a:latin typeface="Trebuchet MS"/>
              <a:cs typeface="Trebuchet MS"/>
            </a:endParaRPr>
          </a:p>
        </p:txBody>
      </p:sp>
      <p:sp>
        <p:nvSpPr>
          <p:cNvPr id="3" name="object 3"/>
          <p:cNvSpPr/>
          <p:nvPr/>
        </p:nvSpPr>
        <p:spPr>
          <a:xfrm>
            <a:off x="457200" y="1766316"/>
            <a:ext cx="2451100" cy="0"/>
          </a:xfrm>
          <a:custGeom>
            <a:avLst/>
            <a:gdLst/>
            <a:ahLst/>
            <a:cxnLst/>
            <a:rect l="l" t="t" r="r" b="b"/>
            <a:pathLst>
              <a:path w="2451100">
                <a:moveTo>
                  <a:pt x="0" y="0"/>
                </a:moveTo>
                <a:lnTo>
                  <a:pt x="2450592" y="0"/>
                </a:lnTo>
              </a:path>
            </a:pathLst>
          </a:custGeom>
          <a:ln w="54863">
            <a:solidFill>
              <a:srgbClr val="04607A"/>
            </a:solidFill>
          </a:ln>
        </p:spPr>
        <p:txBody>
          <a:bodyPr wrap="square" lIns="0" tIns="0" rIns="0" bIns="0" rtlCol="0"/>
          <a:lstStyle/>
          <a:p>
            <a:endParaRPr/>
          </a:p>
        </p:txBody>
      </p:sp>
      <p:sp>
        <p:nvSpPr>
          <p:cNvPr id="4" name="object 4"/>
          <p:cNvSpPr txBox="1"/>
          <p:nvPr/>
        </p:nvSpPr>
        <p:spPr>
          <a:xfrm>
            <a:off x="535940" y="1947418"/>
            <a:ext cx="8064500" cy="2483485"/>
          </a:xfrm>
          <a:prstGeom prst="rect">
            <a:avLst/>
          </a:prstGeom>
        </p:spPr>
        <p:txBody>
          <a:bodyPr vert="horz" wrap="square" lIns="0" tIns="13335" rIns="0" bIns="0" rtlCol="0">
            <a:spAutoFit/>
          </a:bodyPr>
          <a:lstStyle/>
          <a:p>
            <a:pPr marL="287020" marR="5080" indent="-274320">
              <a:lnSpc>
                <a:spcPct val="100000"/>
              </a:lnSpc>
              <a:spcBef>
                <a:spcPts val="105"/>
              </a:spcBef>
              <a:buClr>
                <a:srgbClr val="0AD0D9"/>
              </a:buClr>
              <a:buSzPct val="94230"/>
              <a:buFont typeface="Arial"/>
              <a:buChar char=""/>
              <a:tabLst>
                <a:tab pos="287020" algn="l"/>
              </a:tabLst>
            </a:pPr>
            <a:r>
              <a:rPr sz="2600" spc="90" dirty="0">
                <a:latin typeface="Times New Roman"/>
                <a:cs typeface="Times New Roman"/>
              </a:rPr>
              <a:t>Feature</a:t>
            </a:r>
            <a:r>
              <a:rPr sz="2600" spc="-175" dirty="0">
                <a:latin typeface="Times New Roman"/>
                <a:cs typeface="Times New Roman"/>
              </a:rPr>
              <a:t> </a:t>
            </a:r>
            <a:r>
              <a:rPr sz="2600" spc="20" dirty="0">
                <a:latin typeface="Times New Roman"/>
                <a:cs typeface="Times New Roman"/>
              </a:rPr>
              <a:t>of</a:t>
            </a:r>
            <a:r>
              <a:rPr sz="2600" spc="-15" dirty="0">
                <a:latin typeface="Times New Roman"/>
                <a:cs typeface="Times New Roman"/>
              </a:rPr>
              <a:t> </a:t>
            </a:r>
            <a:r>
              <a:rPr sz="2600" spc="80" dirty="0">
                <a:latin typeface="Times New Roman"/>
                <a:cs typeface="Times New Roman"/>
              </a:rPr>
              <a:t>organic</a:t>
            </a:r>
            <a:r>
              <a:rPr sz="2600" spc="-110" dirty="0">
                <a:latin typeface="Times New Roman"/>
                <a:cs typeface="Times New Roman"/>
              </a:rPr>
              <a:t> </a:t>
            </a:r>
            <a:r>
              <a:rPr sz="2600" spc="125" dirty="0">
                <a:latin typeface="Times New Roman"/>
                <a:cs typeface="Times New Roman"/>
              </a:rPr>
              <a:t>stomach</a:t>
            </a:r>
            <a:r>
              <a:rPr sz="2600" spc="-140" dirty="0">
                <a:latin typeface="Times New Roman"/>
                <a:cs typeface="Times New Roman"/>
              </a:rPr>
              <a:t> </a:t>
            </a:r>
            <a:r>
              <a:rPr sz="2600" spc="70" dirty="0">
                <a:latin typeface="Times New Roman"/>
                <a:cs typeface="Times New Roman"/>
              </a:rPr>
              <a:t>diseases</a:t>
            </a:r>
            <a:r>
              <a:rPr sz="2600" spc="-70" dirty="0">
                <a:latin typeface="Times New Roman"/>
                <a:cs typeface="Times New Roman"/>
              </a:rPr>
              <a:t> </a:t>
            </a:r>
            <a:r>
              <a:rPr sz="2600" spc="35" dirty="0">
                <a:latin typeface="Times New Roman"/>
                <a:cs typeface="Times New Roman"/>
              </a:rPr>
              <a:t>like</a:t>
            </a:r>
            <a:r>
              <a:rPr sz="2600" spc="-100" dirty="0">
                <a:latin typeface="Times New Roman"/>
                <a:cs typeface="Times New Roman"/>
              </a:rPr>
              <a:t> </a:t>
            </a:r>
            <a:r>
              <a:rPr sz="2600" spc="105" dirty="0">
                <a:latin typeface="Times New Roman"/>
                <a:cs typeface="Times New Roman"/>
              </a:rPr>
              <a:t>peptic</a:t>
            </a:r>
            <a:r>
              <a:rPr sz="2600" spc="-114" dirty="0">
                <a:latin typeface="Times New Roman"/>
                <a:cs typeface="Times New Roman"/>
              </a:rPr>
              <a:t> </a:t>
            </a:r>
            <a:r>
              <a:rPr sz="2600" spc="80" dirty="0">
                <a:latin typeface="Times New Roman"/>
                <a:cs typeface="Times New Roman"/>
              </a:rPr>
              <a:t>ulcer</a:t>
            </a:r>
            <a:r>
              <a:rPr sz="2600" spc="-175" dirty="0">
                <a:latin typeface="Times New Roman"/>
                <a:cs typeface="Times New Roman"/>
              </a:rPr>
              <a:t> </a:t>
            </a:r>
            <a:r>
              <a:rPr sz="2600" spc="-260" dirty="0">
                <a:latin typeface="Times New Roman"/>
                <a:cs typeface="Times New Roman"/>
              </a:rPr>
              <a:t>or  </a:t>
            </a:r>
            <a:r>
              <a:rPr sz="2600" spc="75" dirty="0">
                <a:latin typeface="Times New Roman"/>
                <a:cs typeface="Times New Roman"/>
              </a:rPr>
              <a:t>gastric </a:t>
            </a:r>
            <a:r>
              <a:rPr sz="2600" spc="90" dirty="0">
                <a:latin typeface="Times New Roman"/>
                <a:cs typeface="Times New Roman"/>
              </a:rPr>
              <a:t>carcinoma, </a:t>
            </a:r>
            <a:r>
              <a:rPr sz="2600" spc="95" dirty="0">
                <a:latin typeface="Times New Roman"/>
                <a:cs typeface="Times New Roman"/>
              </a:rPr>
              <a:t>it </a:t>
            </a:r>
            <a:r>
              <a:rPr sz="2600" spc="80" dirty="0">
                <a:latin typeface="Times New Roman"/>
                <a:cs typeface="Times New Roman"/>
              </a:rPr>
              <a:t>occurs </a:t>
            </a:r>
            <a:r>
              <a:rPr sz="2600" spc="110" dirty="0">
                <a:latin typeface="Times New Roman"/>
                <a:cs typeface="Times New Roman"/>
              </a:rPr>
              <a:t>in </a:t>
            </a:r>
            <a:r>
              <a:rPr sz="2600" spc="160" dirty="0">
                <a:latin typeface="Times New Roman"/>
                <a:cs typeface="Times New Roman"/>
              </a:rPr>
              <a:t>the </a:t>
            </a:r>
            <a:r>
              <a:rPr sz="2600" spc="175" dirty="0">
                <a:latin typeface="Times New Roman"/>
                <a:cs typeface="Times New Roman"/>
              </a:rPr>
              <a:t>moment </a:t>
            </a:r>
            <a:r>
              <a:rPr sz="2600" spc="20" dirty="0">
                <a:latin typeface="Times New Roman"/>
                <a:cs typeface="Times New Roman"/>
              </a:rPr>
              <a:t>of </a:t>
            </a:r>
            <a:r>
              <a:rPr sz="2600" spc="105" dirty="0">
                <a:latin typeface="Times New Roman"/>
                <a:cs typeface="Times New Roman"/>
              </a:rPr>
              <a:t>highest  </a:t>
            </a:r>
            <a:r>
              <a:rPr sz="2600" spc="114" dirty="0">
                <a:latin typeface="Times New Roman"/>
                <a:cs typeface="Times New Roman"/>
              </a:rPr>
              <a:t>pain </a:t>
            </a:r>
            <a:r>
              <a:rPr sz="2600" spc="105" dirty="0">
                <a:latin typeface="Times New Roman"/>
                <a:cs typeface="Times New Roman"/>
              </a:rPr>
              <a:t>,induced </a:t>
            </a:r>
            <a:r>
              <a:rPr sz="2600" spc="35" dirty="0">
                <a:latin typeface="Times New Roman"/>
                <a:cs typeface="Times New Roman"/>
              </a:rPr>
              <a:t>by </a:t>
            </a:r>
            <a:r>
              <a:rPr sz="2600" spc="114" dirty="0">
                <a:latin typeface="Times New Roman"/>
                <a:cs typeface="Times New Roman"/>
              </a:rPr>
              <a:t>tension </a:t>
            </a:r>
            <a:r>
              <a:rPr sz="2600" spc="160" dirty="0">
                <a:latin typeface="Times New Roman"/>
                <a:cs typeface="Times New Roman"/>
              </a:rPr>
              <a:t>and </a:t>
            </a:r>
            <a:r>
              <a:rPr sz="2600" spc="95" dirty="0">
                <a:latin typeface="Times New Roman"/>
                <a:cs typeface="Times New Roman"/>
              </a:rPr>
              <a:t>hyper </a:t>
            </a:r>
            <a:r>
              <a:rPr sz="2600" spc="80" dirty="0">
                <a:latin typeface="Times New Roman"/>
                <a:cs typeface="Times New Roman"/>
              </a:rPr>
              <a:t>tonicity </a:t>
            </a:r>
            <a:r>
              <a:rPr sz="2600" spc="20" dirty="0">
                <a:latin typeface="Times New Roman"/>
                <a:cs typeface="Times New Roman"/>
              </a:rPr>
              <a:t>of </a:t>
            </a:r>
            <a:r>
              <a:rPr sz="2600" spc="160" dirty="0">
                <a:latin typeface="Times New Roman"/>
                <a:cs typeface="Times New Roman"/>
              </a:rPr>
              <a:t>the  </a:t>
            </a:r>
            <a:r>
              <a:rPr sz="2600" spc="125" dirty="0">
                <a:latin typeface="Times New Roman"/>
                <a:cs typeface="Times New Roman"/>
              </a:rPr>
              <a:t>stomach</a:t>
            </a:r>
            <a:r>
              <a:rPr sz="2600" spc="-85" dirty="0">
                <a:latin typeface="Times New Roman"/>
                <a:cs typeface="Times New Roman"/>
              </a:rPr>
              <a:t> </a:t>
            </a:r>
            <a:r>
              <a:rPr sz="2600" spc="15" dirty="0">
                <a:latin typeface="Times New Roman"/>
                <a:cs typeface="Times New Roman"/>
              </a:rPr>
              <a:t>.</a:t>
            </a:r>
            <a:endParaRPr sz="2600">
              <a:latin typeface="Times New Roman"/>
              <a:cs typeface="Times New Roman"/>
            </a:endParaRPr>
          </a:p>
          <a:p>
            <a:pPr marL="287020" marR="370205" indent="-274320">
              <a:lnSpc>
                <a:spcPct val="100000"/>
              </a:lnSpc>
              <a:spcBef>
                <a:spcPts val="625"/>
              </a:spcBef>
              <a:buClr>
                <a:srgbClr val="0AD0D9"/>
              </a:buClr>
              <a:buSzPct val="94230"/>
              <a:buFont typeface="Arial"/>
              <a:buChar char=""/>
              <a:tabLst>
                <a:tab pos="287020" algn="l"/>
              </a:tabLst>
            </a:pPr>
            <a:r>
              <a:rPr sz="2600" spc="100" dirty="0">
                <a:latin typeface="Times New Roman"/>
                <a:cs typeface="Times New Roman"/>
              </a:rPr>
              <a:t>it</a:t>
            </a:r>
            <a:r>
              <a:rPr sz="2600" spc="-100" dirty="0">
                <a:latin typeface="Times New Roman"/>
                <a:cs typeface="Times New Roman"/>
              </a:rPr>
              <a:t> </a:t>
            </a:r>
            <a:r>
              <a:rPr sz="2600" spc="25" dirty="0">
                <a:latin typeface="Times New Roman"/>
                <a:cs typeface="Times New Roman"/>
              </a:rPr>
              <a:t>is</a:t>
            </a:r>
            <a:r>
              <a:rPr sz="2600" spc="-114" dirty="0">
                <a:latin typeface="Times New Roman"/>
                <a:cs typeface="Times New Roman"/>
              </a:rPr>
              <a:t> </a:t>
            </a:r>
            <a:r>
              <a:rPr sz="2600" spc="95" dirty="0">
                <a:latin typeface="Times New Roman"/>
                <a:cs typeface="Times New Roman"/>
              </a:rPr>
              <a:t>a</a:t>
            </a:r>
            <a:r>
              <a:rPr sz="2600" spc="-130" dirty="0">
                <a:latin typeface="Times New Roman"/>
                <a:cs typeface="Times New Roman"/>
              </a:rPr>
              <a:t> </a:t>
            </a:r>
            <a:r>
              <a:rPr sz="2600" spc="85" dirty="0">
                <a:latin typeface="Times New Roman"/>
                <a:cs typeface="Times New Roman"/>
              </a:rPr>
              <a:t>good</a:t>
            </a:r>
            <a:r>
              <a:rPr sz="2600" spc="-70" dirty="0">
                <a:latin typeface="Times New Roman"/>
                <a:cs typeface="Times New Roman"/>
              </a:rPr>
              <a:t> </a:t>
            </a:r>
            <a:r>
              <a:rPr sz="2600" spc="70" dirty="0">
                <a:latin typeface="Times New Roman"/>
                <a:cs typeface="Times New Roman"/>
              </a:rPr>
              <a:t>sign</a:t>
            </a:r>
            <a:r>
              <a:rPr sz="2600" spc="-40" dirty="0">
                <a:latin typeface="Times New Roman"/>
                <a:cs typeface="Times New Roman"/>
              </a:rPr>
              <a:t> </a:t>
            </a:r>
            <a:r>
              <a:rPr sz="2600" spc="-30" dirty="0">
                <a:latin typeface="Times New Roman"/>
                <a:cs typeface="Times New Roman"/>
              </a:rPr>
              <a:t>if</a:t>
            </a:r>
            <a:r>
              <a:rPr sz="2600" spc="30" dirty="0">
                <a:latin typeface="Times New Roman"/>
                <a:cs typeface="Times New Roman"/>
              </a:rPr>
              <a:t> </a:t>
            </a:r>
            <a:r>
              <a:rPr sz="2600" spc="135" dirty="0">
                <a:latin typeface="Times New Roman"/>
                <a:cs typeface="Times New Roman"/>
              </a:rPr>
              <a:t>there</a:t>
            </a:r>
            <a:r>
              <a:rPr sz="2600" spc="-75" dirty="0">
                <a:latin typeface="Times New Roman"/>
                <a:cs typeface="Times New Roman"/>
              </a:rPr>
              <a:t> </a:t>
            </a:r>
            <a:r>
              <a:rPr sz="2600" spc="25" dirty="0">
                <a:latin typeface="Times New Roman"/>
                <a:cs typeface="Times New Roman"/>
              </a:rPr>
              <a:t>is</a:t>
            </a:r>
            <a:r>
              <a:rPr sz="2600" spc="-100" dirty="0">
                <a:latin typeface="Times New Roman"/>
                <a:cs typeface="Times New Roman"/>
              </a:rPr>
              <a:t> </a:t>
            </a:r>
            <a:r>
              <a:rPr sz="2600" spc="40" dirty="0">
                <a:latin typeface="Times New Roman"/>
                <a:cs typeface="Times New Roman"/>
              </a:rPr>
              <a:t>relief</a:t>
            </a:r>
            <a:r>
              <a:rPr sz="2600" spc="-15" dirty="0">
                <a:latin typeface="Times New Roman"/>
                <a:cs typeface="Times New Roman"/>
              </a:rPr>
              <a:t> </a:t>
            </a:r>
            <a:r>
              <a:rPr sz="2600" spc="80" dirty="0">
                <a:latin typeface="Times New Roman"/>
                <a:cs typeface="Times New Roman"/>
              </a:rPr>
              <a:t>after</a:t>
            </a:r>
            <a:r>
              <a:rPr sz="2600" spc="-175" dirty="0">
                <a:latin typeface="Times New Roman"/>
                <a:cs typeface="Times New Roman"/>
              </a:rPr>
              <a:t> </a:t>
            </a:r>
            <a:r>
              <a:rPr sz="2600" spc="85" dirty="0">
                <a:latin typeface="Times New Roman"/>
                <a:cs typeface="Times New Roman"/>
              </a:rPr>
              <a:t>vomiting</a:t>
            </a:r>
            <a:r>
              <a:rPr sz="2600" spc="-105" dirty="0">
                <a:latin typeface="Times New Roman"/>
                <a:cs typeface="Times New Roman"/>
              </a:rPr>
              <a:t> </a:t>
            </a:r>
            <a:r>
              <a:rPr sz="2600" spc="65" dirty="0">
                <a:latin typeface="Times New Roman"/>
                <a:cs typeface="Times New Roman"/>
              </a:rPr>
              <a:t>which  exclude</a:t>
            </a:r>
            <a:r>
              <a:rPr sz="2600" spc="-160" dirty="0">
                <a:latin typeface="Times New Roman"/>
                <a:cs typeface="Times New Roman"/>
              </a:rPr>
              <a:t> </a:t>
            </a:r>
            <a:r>
              <a:rPr sz="2600" spc="160" dirty="0">
                <a:latin typeface="Times New Roman"/>
                <a:cs typeface="Times New Roman"/>
              </a:rPr>
              <a:t>out</a:t>
            </a:r>
            <a:r>
              <a:rPr sz="2600" spc="-114" dirty="0">
                <a:latin typeface="Times New Roman"/>
                <a:cs typeface="Times New Roman"/>
              </a:rPr>
              <a:t> </a:t>
            </a:r>
            <a:r>
              <a:rPr sz="2600" spc="160" dirty="0">
                <a:latin typeface="Times New Roman"/>
                <a:cs typeface="Times New Roman"/>
              </a:rPr>
              <a:t>the</a:t>
            </a:r>
            <a:r>
              <a:rPr sz="2600" spc="-50" dirty="0">
                <a:latin typeface="Times New Roman"/>
                <a:cs typeface="Times New Roman"/>
              </a:rPr>
              <a:t> </a:t>
            </a:r>
            <a:r>
              <a:rPr sz="2600" spc="85" dirty="0">
                <a:latin typeface="Times New Roman"/>
                <a:cs typeface="Times New Roman"/>
              </a:rPr>
              <a:t>malignancy</a:t>
            </a:r>
            <a:r>
              <a:rPr sz="2600" spc="-105" dirty="0">
                <a:latin typeface="Times New Roman"/>
                <a:cs typeface="Times New Roman"/>
              </a:rPr>
              <a:t> </a:t>
            </a:r>
            <a:r>
              <a:rPr sz="2600" spc="114" dirty="0">
                <a:latin typeface="Times New Roman"/>
                <a:cs typeface="Times New Roman"/>
              </a:rPr>
              <a:t>potential</a:t>
            </a:r>
            <a:endParaRPr sz="2600">
              <a:latin typeface="Times New Roman"/>
              <a:cs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63497"/>
            <a:ext cx="2073910" cy="756920"/>
          </a:xfrm>
          <a:prstGeom prst="rect">
            <a:avLst/>
          </a:prstGeom>
        </p:spPr>
        <p:txBody>
          <a:bodyPr vert="horz" wrap="square" lIns="0" tIns="12700" rIns="0" bIns="0" rtlCol="0">
            <a:spAutoFit/>
          </a:bodyPr>
          <a:lstStyle/>
          <a:p>
            <a:pPr marL="12700">
              <a:lnSpc>
                <a:spcPct val="100000"/>
              </a:lnSpc>
              <a:spcBef>
                <a:spcPts val="100"/>
              </a:spcBef>
            </a:pPr>
            <a:r>
              <a:rPr sz="4800" spc="-130" dirty="0">
                <a:latin typeface="Trebuchet MS"/>
                <a:cs typeface="Trebuchet MS"/>
              </a:rPr>
              <a:t>N</a:t>
            </a:r>
            <a:r>
              <a:rPr sz="4800" spc="-120" dirty="0">
                <a:latin typeface="Trebuchet MS"/>
                <a:cs typeface="Trebuchet MS"/>
              </a:rPr>
              <a:t>a</a:t>
            </a:r>
            <a:r>
              <a:rPr sz="4800" spc="-280" dirty="0">
                <a:latin typeface="Trebuchet MS"/>
                <a:cs typeface="Trebuchet MS"/>
              </a:rPr>
              <a:t>usea:</a:t>
            </a:r>
            <a:endParaRPr sz="4800">
              <a:latin typeface="Trebuchet MS"/>
              <a:cs typeface="Trebuchet MS"/>
            </a:endParaRPr>
          </a:p>
        </p:txBody>
      </p:sp>
      <p:sp>
        <p:nvSpPr>
          <p:cNvPr id="3" name="object 3"/>
          <p:cNvSpPr/>
          <p:nvPr/>
        </p:nvSpPr>
        <p:spPr>
          <a:xfrm>
            <a:off x="457200" y="1766316"/>
            <a:ext cx="2047239" cy="0"/>
          </a:xfrm>
          <a:custGeom>
            <a:avLst/>
            <a:gdLst/>
            <a:ahLst/>
            <a:cxnLst/>
            <a:rect l="l" t="t" r="r" b="b"/>
            <a:pathLst>
              <a:path w="2047239">
                <a:moveTo>
                  <a:pt x="0" y="0"/>
                </a:moveTo>
                <a:lnTo>
                  <a:pt x="2046732" y="0"/>
                </a:lnTo>
              </a:path>
            </a:pathLst>
          </a:custGeom>
          <a:ln w="54863">
            <a:solidFill>
              <a:srgbClr val="04607A"/>
            </a:solidFill>
          </a:ln>
        </p:spPr>
        <p:txBody>
          <a:bodyPr wrap="square" lIns="0" tIns="0" rIns="0" bIns="0" rtlCol="0"/>
          <a:lstStyle/>
          <a:p>
            <a:endParaRPr/>
          </a:p>
        </p:txBody>
      </p:sp>
      <p:sp>
        <p:nvSpPr>
          <p:cNvPr id="4" name="object 4"/>
          <p:cNvSpPr txBox="1"/>
          <p:nvPr/>
        </p:nvSpPr>
        <p:spPr>
          <a:xfrm>
            <a:off x="535940" y="1947418"/>
            <a:ext cx="7838440" cy="2562860"/>
          </a:xfrm>
          <a:prstGeom prst="rect">
            <a:avLst/>
          </a:prstGeom>
        </p:spPr>
        <p:txBody>
          <a:bodyPr vert="horz" wrap="square" lIns="0" tIns="13335" rIns="0" bIns="0" rtlCol="0">
            <a:spAutoFit/>
          </a:bodyPr>
          <a:lstStyle/>
          <a:p>
            <a:pPr marL="287020" marR="36195" indent="-274320">
              <a:lnSpc>
                <a:spcPct val="100000"/>
              </a:lnSpc>
              <a:spcBef>
                <a:spcPts val="105"/>
              </a:spcBef>
              <a:buClr>
                <a:srgbClr val="0AD0D9"/>
              </a:buClr>
              <a:buSzPct val="94230"/>
              <a:buFont typeface="Arial"/>
              <a:buChar char=""/>
              <a:tabLst>
                <a:tab pos="287020" algn="l"/>
              </a:tabLst>
            </a:pPr>
            <a:r>
              <a:rPr sz="2600" spc="50" dirty="0">
                <a:latin typeface="Times New Roman"/>
                <a:cs typeface="Times New Roman"/>
              </a:rPr>
              <a:t>Sickness</a:t>
            </a:r>
            <a:r>
              <a:rPr sz="2600" spc="-135" dirty="0">
                <a:latin typeface="Times New Roman"/>
                <a:cs typeface="Times New Roman"/>
              </a:rPr>
              <a:t> </a:t>
            </a:r>
            <a:r>
              <a:rPr sz="2600" spc="110" dirty="0">
                <a:latin typeface="Times New Roman"/>
                <a:cs typeface="Times New Roman"/>
              </a:rPr>
              <a:t>sensation</a:t>
            </a:r>
            <a:r>
              <a:rPr sz="2600" spc="-120" dirty="0">
                <a:latin typeface="Times New Roman"/>
                <a:cs typeface="Times New Roman"/>
              </a:rPr>
              <a:t> </a:t>
            </a:r>
            <a:r>
              <a:rPr sz="2600" spc="130" dirty="0">
                <a:latin typeface="Times New Roman"/>
                <a:cs typeface="Times New Roman"/>
              </a:rPr>
              <a:t>without</a:t>
            </a:r>
            <a:r>
              <a:rPr sz="2600" spc="-165" dirty="0">
                <a:latin typeface="Times New Roman"/>
                <a:cs typeface="Times New Roman"/>
              </a:rPr>
              <a:t> </a:t>
            </a:r>
            <a:r>
              <a:rPr sz="2600" spc="105" dirty="0">
                <a:latin typeface="Times New Roman"/>
                <a:cs typeface="Times New Roman"/>
              </a:rPr>
              <a:t>actual</a:t>
            </a:r>
            <a:r>
              <a:rPr sz="2600" spc="-110" dirty="0">
                <a:latin typeface="Times New Roman"/>
                <a:cs typeface="Times New Roman"/>
              </a:rPr>
              <a:t> </a:t>
            </a:r>
            <a:r>
              <a:rPr sz="2600" spc="85" dirty="0">
                <a:latin typeface="Times New Roman"/>
                <a:cs typeface="Times New Roman"/>
              </a:rPr>
              <a:t>vomit</a:t>
            </a:r>
            <a:r>
              <a:rPr sz="2600" spc="-80" dirty="0">
                <a:latin typeface="Times New Roman"/>
                <a:cs typeface="Times New Roman"/>
              </a:rPr>
              <a:t> </a:t>
            </a:r>
            <a:r>
              <a:rPr sz="2600" spc="-30" dirty="0">
                <a:latin typeface="Times New Roman"/>
                <a:cs typeface="Times New Roman"/>
              </a:rPr>
              <a:t>+</a:t>
            </a:r>
            <a:r>
              <a:rPr sz="2600" spc="-55" dirty="0">
                <a:latin typeface="Times New Roman"/>
                <a:cs typeface="Times New Roman"/>
              </a:rPr>
              <a:t> </a:t>
            </a:r>
            <a:r>
              <a:rPr sz="2600" spc="80" dirty="0">
                <a:latin typeface="Times New Roman"/>
                <a:cs typeface="Times New Roman"/>
              </a:rPr>
              <a:t>sweating</a:t>
            </a:r>
            <a:r>
              <a:rPr sz="2600" spc="-20" dirty="0">
                <a:latin typeface="Times New Roman"/>
                <a:cs typeface="Times New Roman"/>
              </a:rPr>
              <a:t> </a:t>
            </a:r>
            <a:r>
              <a:rPr sz="2600" spc="-475" dirty="0">
                <a:latin typeface="Times New Roman"/>
                <a:cs typeface="Times New Roman"/>
              </a:rPr>
              <a:t>+  </a:t>
            </a:r>
            <a:r>
              <a:rPr sz="2600" spc="50" dirty="0">
                <a:latin typeface="Times New Roman"/>
                <a:cs typeface="Times New Roman"/>
              </a:rPr>
              <a:t>feeling </a:t>
            </a:r>
            <a:r>
              <a:rPr sz="2600" spc="130" dirty="0">
                <a:latin typeface="Times New Roman"/>
                <a:cs typeface="Times New Roman"/>
              </a:rPr>
              <a:t>to </a:t>
            </a:r>
            <a:r>
              <a:rPr sz="2600" spc="85" dirty="0">
                <a:latin typeface="Times New Roman"/>
                <a:cs typeface="Times New Roman"/>
              </a:rPr>
              <a:t>faint</a:t>
            </a:r>
            <a:r>
              <a:rPr sz="2600" spc="-405" dirty="0">
                <a:latin typeface="Times New Roman"/>
                <a:cs typeface="Times New Roman"/>
              </a:rPr>
              <a:t> </a:t>
            </a:r>
            <a:r>
              <a:rPr sz="2600" spc="15" dirty="0">
                <a:latin typeface="Times New Roman"/>
                <a:cs typeface="Times New Roman"/>
              </a:rPr>
              <a:t>.</a:t>
            </a:r>
            <a:endParaRPr sz="2600">
              <a:latin typeface="Times New Roman"/>
              <a:cs typeface="Times New Roman"/>
            </a:endParaRPr>
          </a:p>
          <a:p>
            <a:pPr marL="287020" marR="5080" indent="-274320">
              <a:lnSpc>
                <a:spcPct val="100000"/>
              </a:lnSpc>
              <a:spcBef>
                <a:spcPts val="625"/>
              </a:spcBef>
              <a:buClr>
                <a:srgbClr val="0AD0D9"/>
              </a:buClr>
              <a:buSzPct val="94230"/>
              <a:buFont typeface="Arial"/>
              <a:buChar char=""/>
              <a:tabLst>
                <a:tab pos="287020" algn="l"/>
              </a:tabLst>
            </a:pPr>
            <a:r>
              <a:rPr sz="2600" spc="75" dirty="0">
                <a:latin typeface="Times New Roman"/>
                <a:cs typeface="Times New Roman"/>
              </a:rPr>
              <a:t>It</a:t>
            </a:r>
            <a:r>
              <a:rPr sz="2600" spc="-80" dirty="0">
                <a:latin typeface="Times New Roman"/>
                <a:cs typeface="Times New Roman"/>
              </a:rPr>
              <a:t> </a:t>
            </a:r>
            <a:r>
              <a:rPr sz="2600" spc="150" dirty="0">
                <a:latin typeface="Times New Roman"/>
                <a:cs typeface="Times New Roman"/>
              </a:rPr>
              <a:t>happen</a:t>
            </a:r>
            <a:r>
              <a:rPr sz="2600" spc="-114" dirty="0">
                <a:latin typeface="Times New Roman"/>
                <a:cs typeface="Times New Roman"/>
              </a:rPr>
              <a:t> </a:t>
            </a:r>
            <a:r>
              <a:rPr sz="2600" spc="145" dirty="0">
                <a:latin typeface="Times New Roman"/>
                <a:cs typeface="Times New Roman"/>
              </a:rPr>
              <a:t>due</a:t>
            </a:r>
            <a:r>
              <a:rPr sz="2600" spc="-95" dirty="0">
                <a:latin typeface="Times New Roman"/>
                <a:cs typeface="Times New Roman"/>
              </a:rPr>
              <a:t> </a:t>
            </a:r>
            <a:r>
              <a:rPr sz="2600" spc="130" dirty="0">
                <a:latin typeface="Times New Roman"/>
                <a:cs typeface="Times New Roman"/>
              </a:rPr>
              <a:t>to</a:t>
            </a:r>
            <a:r>
              <a:rPr sz="2600" spc="-80" dirty="0">
                <a:latin typeface="Times New Roman"/>
                <a:cs typeface="Times New Roman"/>
              </a:rPr>
              <a:t> </a:t>
            </a:r>
            <a:r>
              <a:rPr sz="2600" spc="105" dirty="0">
                <a:latin typeface="Times New Roman"/>
                <a:cs typeface="Times New Roman"/>
              </a:rPr>
              <a:t>hypotonia</a:t>
            </a:r>
            <a:r>
              <a:rPr sz="2600" spc="-155" dirty="0">
                <a:latin typeface="Times New Roman"/>
                <a:cs typeface="Times New Roman"/>
              </a:rPr>
              <a:t> </a:t>
            </a:r>
            <a:r>
              <a:rPr sz="2600" spc="20" dirty="0">
                <a:latin typeface="Times New Roman"/>
                <a:cs typeface="Times New Roman"/>
              </a:rPr>
              <a:t>of</a:t>
            </a:r>
            <a:r>
              <a:rPr sz="2600" spc="-20" dirty="0">
                <a:latin typeface="Times New Roman"/>
                <a:cs typeface="Times New Roman"/>
              </a:rPr>
              <a:t> </a:t>
            </a:r>
            <a:r>
              <a:rPr sz="2600" spc="75" dirty="0">
                <a:latin typeface="Times New Roman"/>
                <a:cs typeface="Times New Roman"/>
              </a:rPr>
              <a:t>gastric</a:t>
            </a:r>
            <a:r>
              <a:rPr sz="2600" spc="-65" dirty="0">
                <a:latin typeface="Times New Roman"/>
                <a:cs typeface="Times New Roman"/>
              </a:rPr>
              <a:t> </a:t>
            </a:r>
            <a:r>
              <a:rPr sz="2600" spc="120" dirty="0">
                <a:latin typeface="Times New Roman"/>
                <a:cs typeface="Times New Roman"/>
              </a:rPr>
              <a:t>musculature</a:t>
            </a:r>
            <a:r>
              <a:rPr sz="2600" spc="-114" dirty="0">
                <a:latin typeface="Times New Roman"/>
                <a:cs typeface="Times New Roman"/>
              </a:rPr>
              <a:t> </a:t>
            </a:r>
            <a:r>
              <a:rPr sz="2600" spc="15" dirty="0">
                <a:latin typeface="Times New Roman"/>
                <a:cs typeface="Times New Roman"/>
              </a:rPr>
              <a:t>,</a:t>
            </a:r>
            <a:r>
              <a:rPr sz="2600" spc="-10" dirty="0">
                <a:latin typeface="Times New Roman"/>
                <a:cs typeface="Times New Roman"/>
              </a:rPr>
              <a:t> </a:t>
            </a:r>
            <a:r>
              <a:rPr sz="2600" spc="-125" dirty="0">
                <a:latin typeface="Times New Roman"/>
                <a:cs typeface="Times New Roman"/>
              </a:rPr>
              <a:t>It  </a:t>
            </a:r>
            <a:r>
              <a:rPr sz="2600" spc="25" dirty="0">
                <a:latin typeface="Times New Roman"/>
                <a:cs typeface="Times New Roman"/>
              </a:rPr>
              <a:t>is </a:t>
            </a:r>
            <a:r>
              <a:rPr sz="2600" spc="60" dirty="0">
                <a:latin typeface="Times New Roman"/>
                <a:cs typeface="Times New Roman"/>
              </a:rPr>
              <a:t>usually </a:t>
            </a:r>
            <a:r>
              <a:rPr sz="2600" spc="55" dirty="0">
                <a:latin typeface="Times New Roman"/>
                <a:cs typeface="Times New Roman"/>
              </a:rPr>
              <a:t>psychic </a:t>
            </a:r>
            <a:r>
              <a:rPr sz="2600" spc="110" dirty="0">
                <a:latin typeface="Times New Roman"/>
                <a:cs typeface="Times New Roman"/>
              </a:rPr>
              <a:t>in </a:t>
            </a:r>
            <a:r>
              <a:rPr sz="2600" spc="80" dirty="0">
                <a:latin typeface="Times New Roman"/>
                <a:cs typeface="Times New Roman"/>
              </a:rPr>
              <a:t>origin </a:t>
            </a:r>
            <a:r>
              <a:rPr sz="2600" spc="175" dirty="0">
                <a:latin typeface="Times New Roman"/>
                <a:cs typeface="Times New Roman"/>
              </a:rPr>
              <a:t>but </a:t>
            </a:r>
            <a:r>
              <a:rPr sz="2600" spc="65" dirty="0">
                <a:latin typeface="Times New Roman"/>
                <a:cs typeface="Times New Roman"/>
              </a:rPr>
              <a:t>as </a:t>
            </a:r>
            <a:r>
              <a:rPr sz="2600" spc="15" dirty="0">
                <a:latin typeface="Times New Roman"/>
                <a:cs typeface="Times New Roman"/>
              </a:rPr>
              <a:t>well </a:t>
            </a:r>
            <a:r>
              <a:rPr sz="2600" spc="110" dirty="0">
                <a:latin typeface="Times New Roman"/>
                <a:cs typeface="Times New Roman"/>
              </a:rPr>
              <a:t>in </a:t>
            </a:r>
            <a:r>
              <a:rPr sz="2600" spc="80" dirty="0">
                <a:latin typeface="Times New Roman"/>
                <a:cs typeface="Times New Roman"/>
              </a:rPr>
              <a:t>organic  </a:t>
            </a:r>
            <a:r>
              <a:rPr sz="2600" spc="70" dirty="0">
                <a:latin typeface="Times New Roman"/>
                <a:cs typeface="Times New Roman"/>
              </a:rPr>
              <a:t>diseases</a:t>
            </a:r>
            <a:r>
              <a:rPr sz="2600" spc="-80" dirty="0">
                <a:latin typeface="Times New Roman"/>
                <a:cs typeface="Times New Roman"/>
              </a:rPr>
              <a:t> </a:t>
            </a:r>
            <a:r>
              <a:rPr sz="2600" spc="35" dirty="0">
                <a:latin typeface="Times New Roman"/>
                <a:cs typeface="Times New Roman"/>
              </a:rPr>
              <a:t>like</a:t>
            </a:r>
            <a:r>
              <a:rPr sz="2600" spc="-125" dirty="0">
                <a:latin typeface="Times New Roman"/>
                <a:cs typeface="Times New Roman"/>
              </a:rPr>
              <a:t> </a:t>
            </a:r>
            <a:r>
              <a:rPr sz="2600" spc="100" dirty="0">
                <a:latin typeface="Times New Roman"/>
                <a:cs typeface="Times New Roman"/>
              </a:rPr>
              <a:t>carcinoma</a:t>
            </a:r>
            <a:r>
              <a:rPr sz="2600" spc="-135" dirty="0">
                <a:latin typeface="Times New Roman"/>
                <a:cs typeface="Times New Roman"/>
              </a:rPr>
              <a:t> </a:t>
            </a:r>
            <a:r>
              <a:rPr sz="2600" spc="120" dirty="0">
                <a:latin typeface="Times New Roman"/>
                <a:cs typeface="Times New Roman"/>
              </a:rPr>
              <a:t>or</a:t>
            </a:r>
            <a:r>
              <a:rPr sz="2600" spc="-165" dirty="0">
                <a:latin typeface="Times New Roman"/>
                <a:cs typeface="Times New Roman"/>
              </a:rPr>
              <a:t> </a:t>
            </a:r>
            <a:r>
              <a:rPr sz="2600" spc="100" dirty="0">
                <a:latin typeface="Times New Roman"/>
                <a:cs typeface="Times New Roman"/>
              </a:rPr>
              <a:t>chronic</a:t>
            </a:r>
            <a:r>
              <a:rPr sz="2600" spc="-130" dirty="0">
                <a:latin typeface="Times New Roman"/>
                <a:cs typeface="Times New Roman"/>
              </a:rPr>
              <a:t> </a:t>
            </a:r>
            <a:r>
              <a:rPr sz="2600" spc="80" dirty="0">
                <a:latin typeface="Times New Roman"/>
                <a:cs typeface="Times New Roman"/>
              </a:rPr>
              <a:t>gastritis</a:t>
            </a:r>
            <a:r>
              <a:rPr sz="2600" spc="-65" dirty="0">
                <a:latin typeface="Times New Roman"/>
                <a:cs typeface="Times New Roman"/>
              </a:rPr>
              <a:t> </a:t>
            </a:r>
            <a:r>
              <a:rPr sz="2600" spc="15" dirty="0">
                <a:latin typeface="Times New Roman"/>
                <a:cs typeface="Times New Roman"/>
              </a:rPr>
              <a:t>.</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spc="85" dirty="0">
                <a:latin typeface="Times New Roman"/>
                <a:cs typeface="Times New Roman"/>
              </a:rPr>
              <a:t>Nausea</a:t>
            </a:r>
            <a:r>
              <a:rPr sz="2600" spc="-130" dirty="0">
                <a:latin typeface="Times New Roman"/>
                <a:cs typeface="Times New Roman"/>
              </a:rPr>
              <a:t> </a:t>
            </a:r>
            <a:r>
              <a:rPr sz="2600" spc="60" dirty="0">
                <a:latin typeface="Times New Roman"/>
                <a:cs typeface="Times New Roman"/>
              </a:rPr>
              <a:t>usually</a:t>
            </a:r>
            <a:r>
              <a:rPr sz="2600" spc="-155" dirty="0">
                <a:latin typeface="Times New Roman"/>
                <a:cs typeface="Times New Roman"/>
              </a:rPr>
              <a:t> </a:t>
            </a:r>
            <a:r>
              <a:rPr sz="2600" spc="95" dirty="0">
                <a:latin typeface="Times New Roman"/>
                <a:cs typeface="Times New Roman"/>
              </a:rPr>
              <a:t>precede</a:t>
            </a:r>
            <a:r>
              <a:rPr sz="2600" spc="-135" dirty="0">
                <a:latin typeface="Times New Roman"/>
                <a:cs typeface="Times New Roman"/>
              </a:rPr>
              <a:t> </a:t>
            </a:r>
            <a:r>
              <a:rPr sz="2600" spc="80" dirty="0">
                <a:latin typeface="Times New Roman"/>
                <a:cs typeface="Times New Roman"/>
              </a:rPr>
              <a:t>vomiting</a:t>
            </a:r>
            <a:endParaRPr sz="2600">
              <a:latin typeface="Times New Roman"/>
              <a:cs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1009396"/>
            <a:ext cx="2802890" cy="756920"/>
          </a:xfrm>
          <a:prstGeom prst="rect">
            <a:avLst/>
          </a:prstGeom>
        </p:spPr>
        <p:txBody>
          <a:bodyPr vert="horz" wrap="square" lIns="0" tIns="12700" rIns="0" bIns="0" rtlCol="0">
            <a:spAutoFit/>
          </a:bodyPr>
          <a:lstStyle/>
          <a:p>
            <a:pPr marL="12700">
              <a:lnSpc>
                <a:spcPct val="100000"/>
              </a:lnSpc>
              <a:spcBef>
                <a:spcPts val="100"/>
              </a:spcBef>
            </a:pPr>
            <a:r>
              <a:rPr sz="4800" b="1" spc="-335" dirty="0">
                <a:latin typeface="Trebuchet MS"/>
                <a:cs typeface="Trebuchet MS"/>
              </a:rPr>
              <a:t>Flatulence:</a:t>
            </a:r>
            <a:endParaRPr sz="4800" dirty="0">
              <a:latin typeface="Trebuchet MS"/>
              <a:cs typeface="Trebuchet MS"/>
            </a:endParaRPr>
          </a:p>
        </p:txBody>
      </p:sp>
      <p:sp>
        <p:nvSpPr>
          <p:cNvPr id="3" name="object 3"/>
          <p:cNvSpPr/>
          <p:nvPr/>
        </p:nvSpPr>
        <p:spPr>
          <a:xfrm>
            <a:off x="457200" y="1766316"/>
            <a:ext cx="2775585" cy="0"/>
          </a:xfrm>
          <a:custGeom>
            <a:avLst/>
            <a:gdLst/>
            <a:ahLst/>
            <a:cxnLst/>
            <a:rect l="l" t="t" r="r" b="b"/>
            <a:pathLst>
              <a:path w="2775585">
                <a:moveTo>
                  <a:pt x="0" y="0"/>
                </a:moveTo>
                <a:lnTo>
                  <a:pt x="2775204" y="0"/>
                </a:lnTo>
              </a:path>
            </a:pathLst>
          </a:custGeom>
          <a:ln w="54863">
            <a:solidFill>
              <a:srgbClr val="04607A"/>
            </a:solidFill>
          </a:ln>
        </p:spPr>
        <p:txBody>
          <a:bodyPr wrap="square" lIns="0" tIns="0" rIns="0" bIns="0" rtlCol="0"/>
          <a:lstStyle/>
          <a:p>
            <a:endParaRPr/>
          </a:p>
        </p:txBody>
      </p:sp>
      <p:sp>
        <p:nvSpPr>
          <p:cNvPr id="4" name="object 4"/>
          <p:cNvSpPr txBox="1"/>
          <p:nvPr/>
        </p:nvSpPr>
        <p:spPr>
          <a:xfrm>
            <a:off x="535940" y="1947418"/>
            <a:ext cx="7808595" cy="1215390"/>
          </a:xfrm>
          <a:prstGeom prst="rect">
            <a:avLst/>
          </a:prstGeom>
        </p:spPr>
        <p:txBody>
          <a:bodyPr vert="horz" wrap="square" lIns="0" tIns="13335" rIns="0" bIns="0" rtlCol="0">
            <a:spAutoFit/>
          </a:bodyPr>
          <a:lstStyle/>
          <a:p>
            <a:pPr marL="286385" marR="5080" indent="-274320">
              <a:lnSpc>
                <a:spcPct val="100000"/>
              </a:lnSpc>
              <a:spcBef>
                <a:spcPts val="105"/>
              </a:spcBef>
            </a:pPr>
            <a:r>
              <a:rPr sz="2450" spc="-625" dirty="0">
                <a:solidFill>
                  <a:srgbClr val="0AD0D9"/>
                </a:solidFill>
                <a:latin typeface="Arial"/>
                <a:cs typeface="Arial"/>
              </a:rPr>
              <a:t></a:t>
            </a:r>
            <a:r>
              <a:rPr sz="2450" spc="-615" dirty="0">
                <a:solidFill>
                  <a:srgbClr val="0AD0D9"/>
                </a:solidFill>
                <a:latin typeface="Arial"/>
                <a:cs typeface="Arial"/>
              </a:rPr>
              <a:t> </a:t>
            </a:r>
            <a:r>
              <a:rPr sz="2600" spc="110" dirty="0">
                <a:latin typeface="Times New Roman"/>
                <a:cs typeface="Times New Roman"/>
              </a:rPr>
              <a:t>Distention</a:t>
            </a:r>
            <a:r>
              <a:rPr sz="2600" spc="-155" dirty="0">
                <a:latin typeface="Times New Roman"/>
                <a:cs typeface="Times New Roman"/>
              </a:rPr>
              <a:t> </a:t>
            </a:r>
            <a:r>
              <a:rPr sz="2600" spc="20" dirty="0">
                <a:latin typeface="Times New Roman"/>
                <a:cs typeface="Times New Roman"/>
              </a:rPr>
              <a:t>of</a:t>
            </a:r>
            <a:r>
              <a:rPr sz="2600" spc="5" dirty="0">
                <a:latin typeface="Times New Roman"/>
                <a:cs typeface="Times New Roman"/>
              </a:rPr>
              <a:t> </a:t>
            </a:r>
            <a:r>
              <a:rPr sz="2600" spc="125" dirty="0">
                <a:latin typeface="Times New Roman"/>
                <a:cs typeface="Times New Roman"/>
              </a:rPr>
              <a:t>stomach</a:t>
            </a:r>
            <a:r>
              <a:rPr sz="2600" spc="-135" dirty="0">
                <a:latin typeface="Times New Roman"/>
                <a:cs typeface="Times New Roman"/>
              </a:rPr>
              <a:t> </a:t>
            </a:r>
            <a:r>
              <a:rPr sz="2600" spc="110" dirty="0">
                <a:latin typeface="Times New Roman"/>
                <a:cs typeface="Times New Roman"/>
              </a:rPr>
              <a:t>with</a:t>
            </a:r>
            <a:r>
              <a:rPr sz="2600" spc="-105" dirty="0">
                <a:latin typeface="Times New Roman"/>
                <a:cs typeface="Times New Roman"/>
              </a:rPr>
              <a:t> </a:t>
            </a:r>
            <a:r>
              <a:rPr sz="2600" spc="50" dirty="0">
                <a:latin typeface="Times New Roman"/>
                <a:cs typeface="Times New Roman"/>
              </a:rPr>
              <a:t>gas</a:t>
            </a:r>
            <a:r>
              <a:rPr sz="2600" spc="-110" dirty="0">
                <a:latin typeface="Times New Roman"/>
                <a:cs typeface="Times New Roman"/>
              </a:rPr>
              <a:t> </a:t>
            </a:r>
            <a:r>
              <a:rPr sz="2600" spc="95" dirty="0">
                <a:latin typeface="Times New Roman"/>
                <a:cs typeface="Times New Roman"/>
              </a:rPr>
              <a:t>which</a:t>
            </a:r>
            <a:r>
              <a:rPr sz="2600" spc="-85" dirty="0">
                <a:latin typeface="Times New Roman"/>
                <a:cs typeface="Times New Roman"/>
              </a:rPr>
              <a:t> </a:t>
            </a:r>
            <a:r>
              <a:rPr sz="2600" spc="60" dirty="0">
                <a:latin typeface="Times New Roman"/>
                <a:cs typeface="Times New Roman"/>
              </a:rPr>
              <a:t>usually</a:t>
            </a:r>
            <a:r>
              <a:rPr sz="2600" spc="-140" dirty="0">
                <a:latin typeface="Times New Roman"/>
                <a:cs typeface="Times New Roman"/>
              </a:rPr>
              <a:t> </a:t>
            </a:r>
            <a:r>
              <a:rPr sz="2600" spc="160" dirty="0">
                <a:latin typeface="Times New Roman"/>
                <a:cs typeface="Times New Roman"/>
              </a:rPr>
              <a:t>tend</a:t>
            </a:r>
            <a:r>
              <a:rPr sz="2600" spc="-30" dirty="0">
                <a:latin typeface="Times New Roman"/>
                <a:cs typeface="Times New Roman"/>
              </a:rPr>
              <a:t> </a:t>
            </a:r>
            <a:r>
              <a:rPr sz="2600" spc="-85" dirty="0">
                <a:latin typeface="Times New Roman"/>
                <a:cs typeface="Times New Roman"/>
              </a:rPr>
              <a:t>to  </a:t>
            </a:r>
            <a:r>
              <a:rPr sz="2600" spc="114" dirty="0">
                <a:latin typeface="Times New Roman"/>
                <a:cs typeface="Times New Roman"/>
              </a:rPr>
              <a:t>be </a:t>
            </a:r>
            <a:r>
              <a:rPr sz="2600" spc="105" dirty="0">
                <a:latin typeface="Times New Roman"/>
                <a:cs typeface="Times New Roman"/>
              </a:rPr>
              <a:t>belshed </a:t>
            </a:r>
            <a:r>
              <a:rPr sz="2600" spc="175" dirty="0">
                <a:latin typeface="Times New Roman"/>
                <a:cs typeface="Times New Roman"/>
              </a:rPr>
              <a:t>but </a:t>
            </a:r>
            <a:r>
              <a:rPr sz="2600" spc="100" dirty="0">
                <a:latin typeface="Times New Roman"/>
                <a:cs typeface="Times New Roman"/>
              </a:rPr>
              <a:t>it </a:t>
            </a:r>
            <a:r>
              <a:rPr sz="2600" spc="25" dirty="0">
                <a:latin typeface="Times New Roman"/>
                <a:cs typeface="Times New Roman"/>
              </a:rPr>
              <a:t>is </a:t>
            </a:r>
            <a:r>
              <a:rPr sz="2600" spc="125" dirty="0">
                <a:latin typeface="Times New Roman"/>
                <a:cs typeface="Times New Roman"/>
              </a:rPr>
              <a:t>more </a:t>
            </a:r>
            <a:r>
              <a:rPr sz="2600" spc="110" dirty="0">
                <a:latin typeface="Times New Roman"/>
                <a:cs typeface="Times New Roman"/>
              </a:rPr>
              <a:t>in </a:t>
            </a:r>
            <a:r>
              <a:rPr sz="2600" spc="95" dirty="0">
                <a:latin typeface="Times New Roman"/>
                <a:cs typeface="Times New Roman"/>
              </a:rPr>
              <a:t>functional </a:t>
            </a:r>
            <a:r>
              <a:rPr sz="2600" spc="125" dirty="0">
                <a:latin typeface="Times New Roman"/>
                <a:cs typeface="Times New Roman"/>
              </a:rPr>
              <a:t>stomach  </a:t>
            </a:r>
            <a:r>
              <a:rPr sz="2600" spc="75" dirty="0">
                <a:latin typeface="Times New Roman"/>
                <a:cs typeface="Times New Roman"/>
              </a:rPr>
              <a:t>disease</a:t>
            </a:r>
            <a:r>
              <a:rPr sz="2600" spc="-85" dirty="0">
                <a:latin typeface="Times New Roman"/>
                <a:cs typeface="Times New Roman"/>
              </a:rPr>
              <a:t> </a:t>
            </a:r>
            <a:r>
              <a:rPr sz="2600" spc="125" dirty="0">
                <a:latin typeface="Times New Roman"/>
                <a:cs typeface="Times New Roman"/>
              </a:rPr>
              <a:t>more</a:t>
            </a:r>
            <a:r>
              <a:rPr sz="2600" spc="-100" dirty="0">
                <a:latin typeface="Times New Roman"/>
                <a:cs typeface="Times New Roman"/>
              </a:rPr>
              <a:t> </a:t>
            </a:r>
            <a:r>
              <a:rPr sz="2600" spc="175" dirty="0">
                <a:latin typeface="Times New Roman"/>
                <a:cs typeface="Times New Roman"/>
              </a:rPr>
              <a:t>than</a:t>
            </a:r>
            <a:r>
              <a:rPr sz="2600" spc="-110" dirty="0">
                <a:latin typeface="Times New Roman"/>
                <a:cs typeface="Times New Roman"/>
              </a:rPr>
              <a:t> </a:t>
            </a:r>
            <a:r>
              <a:rPr sz="2600" spc="80" dirty="0">
                <a:latin typeface="Times New Roman"/>
                <a:cs typeface="Times New Roman"/>
              </a:rPr>
              <a:t>organic</a:t>
            </a:r>
            <a:r>
              <a:rPr sz="2600" spc="-120" dirty="0">
                <a:latin typeface="Times New Roman"/>
                <a:cs typeface="Times New Roman"/>
              </a:rPr>
              <a:t> </a:t>
            </a:r>
            <a:r>
              <a:rPr sz="2600" spc="110" dirty="0">
                <a:latin typeface="Times New Roman"/>
                <a:cs typeface="Times New Roman"/>
              </a:rPr>
              <a:t>ones</a:t>
            </a:r>
            <a:r>
              <a:rPr sz="2600" spc="-70" dirty="0">
                <a:latin typeface="Times New Roman"/>
                <a:cs typeface="Times New Roman"/>
              </a:rPr>
              <a:t> </a:t>
            </a:r>
            <a:r>
              <a:rPr sz="2600" spc="15" dirty="0">
                <a:latin typeface="Times New Roman"/>
                <a:cs typeface="Times New Roman"/>
              </a:rPr>
              <a:t>.</a:t>
            </a:r>
            <a:endParaRPr sz="2600">
              <a:latin typeface="Times New Roman"/>
              <a:cs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063497"/>
            <a:ext cx="6160770" cy="756920"/>
          </a:xfrm>
          <a:prstGeom prst="rect">
            <a:avLst/>
          </a:prstGeom>
        </p:spPr>
        <p:txBody>
          <a:bodyPr vert="horz" wrap="square" lIns="0" tIns="12700" rIns="0" bIns="0" rtlCol="0">
            <a:spAutoFit/>
          </a:bodyPr>
          <a:lstStyle/>
          <a:p>
            <a:pPr marL="12700">
              <a:lnSpc>
                <a:spcPct val="100000"/>
              </a:lnSpc>
              <a:spcBef>
                <a:spcPts val="100"/>
              </a:spcBef>
            </a:pPr>
            <a:r>
              <a:rPr sz="4800" b="1" spc="-260" dirty="0">
                <a:latin typeface="Trebuchet MS"/>
                <a:cs typeface="Trebuchet MS"/>
              </a:rPr>
              <a:t>Disturbance </a:t>
            </a:r>
            <a:r>
              <a:rPr sz="4800" b="1" spc="-200" dirty="0">
                <a:latin typeface="Trebuchet MS"/>
                <a:cs typeface="Trebuchet MS"/>
              </a:rPr>
              <a:t>of</a:t>
            </a:r>
            <a:r>
              <a:rPr sz="4800" b="1" spc="-540" dirty="0">
                <a:latin typeface="Trebuchet MS"/>
                <a:cs typeface="Trebuchet MS"/>
              </a:rPr>
              <a:t> </a:t>
            </a:r>
            <a:r>
              <a:rPr sz="4800" b="1" spc="-290" dirty="0">
                <a:latin typeface="Trebuchet MS"/>
                <a:cs typeface="Trebuchet MS"/>
              </a:rPr>
              <a:t>appetite:</a:t>
            </a:r>
            <a:endParaRPr sz="4800" dirty="0">
              <a:latin typeface="Trebuchet MS"/>
              <a:cs typeface="Trebuchet MS"/>
            </a:endParaRPr>
          </a:p>
        </p:txBody>
      </p:sp>
      <p:sp>
        <p:nvSpPr>
          <p:cNvPr id="3" name="object 3"/>
          <p:cNvSpPr/>
          <p:nvPr/>
        </p:nvSpPr>
        <p:spPr>
          <a:xfrm>
            <a:off x="457200" y="1766316"/>
            <a:ext cx="6134100" cy="0"/>
          </a:xfrm>
          <a:custGeom>
            <a:avLst/>
            <a:gdLst/>
            <a:ahLst/>
            <a:cxnLst/>
            <a:rect l="l" t="t" r="r" b="b"/>
            <a:pathLst>
              <a:path w="6134100">
                <a:moveTo>
                  <a:pt x="0" y="0"/>
                </a:moveTo>
                <a:lnTo>
                  <a:pt x="6134100" y="0"/>
                </a:lnTo>
              </a:path>
            </a:pathLst>
          </a:custGeom>
          <a:ln w="54863">
            <a:solidFill>
              <a:srgbClr val="04607A"/>
            </a:solidFill>
          </a:ln>
        </p:spPr>
        <p:txBody>
          <a:bodyPr wrap="square" lIns="0" tIns="0" rIns="0" bIns="0" rtlCol="0"/>
          <a:lstStyle/>
          <a:p>
            <a:endParaRPr/>
          </a:p>
        </p:txBody>
      </p:sp>
      <p:sp>
        <p:nvSpPr>
          <p:cNvPr id="4" name="object 4"/>
          <p:cNvSpPr txBox="1"/>
          <p:nvPr/>
        </p:nvSpPr>
        <p:spPr>
          <a:xfrm>
            <a:off x="535940" y="1947418"/>
            <a:ext cx="7765415" cy="1215390"/>
          </a:xfrm>
          <a:prstGeom prst="rect">
            <a:avLst/>
          </a:prstGeom>
        </p:spPr>
        <p:txBody>
          <a:bodyPr vert="horz" wrap="square" lIns="0" tIns="13335" rIns="0" bIns="0" rtlCol="0">
            <a:spAutoFit/>
          </a:bodyPr>
          <a:lstStyle/>
          <a:p>
            <a:pPr marL="286385" marR="5080" indent="-274320">
              <a:lnSpc>
                <a:spcPct val="100000"/>
              </a:lnSpc>
              <a:spcBef>
                <a:spcPts val="105"/>
              </a:spcBef>
            </a:pPr>
            <a:r>
              <a:rPr sz="2450" spc="-625" dirty="0">
                <a:solidFill>
                  <a:srgbClr val="0AD0D9"/>
                </a:solidFill>
                <a:latin typeface="Arial"/>
                <a:cs typeface="Arial"/>
              </a:rPr>
              <a:t></a:t>
            </a:r>
            <a:r>
              <a:rPr sz="2450" spc="-615" dirty="0">
                <a:solidFill>
                  <a:srgbClr val="0AD0D9"/>
                </a:solidFill>
                <a:latin typeface="Arial"/>
                <a:cs typeface="Arial"/>
              </a:rPr>
              <a:t> </a:t>
            </a:r>
            <a:r>
              <a:rPr sz="2600" spc="50" dirty="0">
                <a:latin typeface="Times New Roman"/>
                <a:cs typeface="Times New Roman"/>
              </a:rPr>
              <a:t>Anorexia</a:t>
            </a:r>
            <a:r>
              <a:rPr sz="2600" spc="-130" dirty="0">
                <a:latin typeface="Times New Roman"/>
                <a:cs typeface="Times New Roman"/>
              </a:rPr>
              <a:t> </a:t>
            </a:r>
            <a:r>
              <a:rPr sz="2600" spc="40" dirty="0">
                <a:latin typeface="Times New Roman"/>
                <a:cs typeface="Times New Roman"/>
              </a:rPr>
              <a:t>specially</a:t>
            </a:r>
            <a:r>
              <a:rPr sz="2600" spc="-100" dirty="0">
                <a:latin typeface="Times New Roman"/>
                <a:cs typeface="Times New Roman"/>
              </a:rPr>
              <a:t> </a:t>
            </a:r>
            <a:r>
              <a:rPr sz="2600" spc="130" dirty="0">
                <a:latin typeface="Times New Roman"/>
                <a:cs typeface="Times New Roman"/>
              </a:rPr>
              <a:t>to</a:t>
            </a:r>
            <a:r>
              <a:rPr sz="2600" spc="-130" dirty="0">
                <a:latin typeface="Times New Roman"/>
                <a:cs typeface="Times New Roman"/>
              </a:rPr>
              <a:t> </a:t>
            </a:r>
            <a:r>
              <a:rPr sz="2600" spc="114" dirty="0">
                <a:latin typeface="Times New Roman"/>
                <a:cs typeface="Times New Roman"/>
              </a:rPr>
              <a:t>protein</a:t>
            </a:r>
            <a:r>
              <a:rPr sz="2600" spc="-40" dirty="0">
                <a:latin typeface="Times New Roman"/>
                <a:cs typeface="Times New Roman"/>
              </a:rPr>
              <a:t> </a:t>
            </a:r>
            <a:r>
              <a:rPr sz="2600" spc="90" dirty="0">
                <a:latin typeface="Times New Roman"/>
                <a:cs typeface="Times New Roman"/>
              </a:rPr>
              <a:t>meals</a:t>
            </a:r>
            <a:r>
              <a:rPr sz="2600" spc="-140" dirty="0">
                <a:latin typeface="Times New Roman"/>
                <a:cs typeface="Times New Roman"/>
              </a:rPr>
              <a:t> </a:t>
            </a:r>
            <a:r>
              <a:rPr sz="2600" spc="60" dirty="0">
                <a:latin typeface="Times New Roman"/>
                <a:cs typeface="Times New Roman"/>
              </a:rPr>
              <a:t>also</a:t>
            </a:r>
            <a:r>
              <a:rPr sz="2600" spc="-145" dirty="0">
                <a:latin typeface="Times New Roman"/>
                <a:cs typeface="Times New Roman"/>
              </a:rPr>
              <a:t> </a:t>
            </a:r>
            <a:r>
              <a:rPr sz="2600" spc="80" dirty="0">
                <a:latin typeface="Times New Roman"/>
                <a:cs typeface="Times New Roman"/>
              </a:rPr>
              <a:t>anorexia</a:t>
            </a:r>
            <a:r>
              <a:rPr sz="2600" spc="-120" dirty="0">
                <a:latin typeface="Times New Roman"/>
                <a:cs typeface="Times New Roman"/>
              </a:rPr>
              <a:t> </a:t>
            </a:r>
            <a:r>
              <a:rPr sz="2600" spc="-260" dirty="0">
                <a:latin typeface="Times New Roman"/>
                <a:cs typeface="Times New Roman"/>
              </a:rPr>
              <a:t>due  </a:t>
            </a:r>
            <a:r>
              <a:rPr sz="2600" spc="130" dirty="0">
                <a:latin typeface="Times New Roman"/>
                <a:cs typeface="Times New Roman"/>
              </a:rPr>
              <a:t>to </a:t>
            </a:r>
            <a:r>
              <a:rPr sz="2600" spc="145" dirty="0">
                <a:latin typeface="Times New Roman"/>
                <a:cs typeface="Times New Roman"/>
              </a:rPr>
              <a:t>other </a:t>
            </a:r>
            <a:r>
              <a:rPr sz="2600" spc="70" dirty="0">
                <a:latin typeface="Times New Roman"/>
                <a:cs typeface="Times New Roman"/>
              </a:rPr>
              <a:t>diseases </a:t>
            </a:r>
            <a:r>
              <a:rPr sz="2600" spc="35" dirty="0">
                <a:latin typeface="Times New Roman"/>
                <a:cs typeface="Times New Roman"/>
              </a:rPr>
              <a:t>like </a:t>
            </a:r>
            <a:r>
              <a:rPr sz="2600" spc="80" dirty="0">
                <a:latin typeface="Times New Roman"/>
                <a:cs typeface="Times New Roman"/>
              </a:rPr>
              <a:t>gastritis </a:t>
            </a:r>
            <a:r>
              <a:rPr sz="2600" spc="-55" dirty="0">
                <a:latin typeface="Times New Roman"/>
                <a:cs typeface="Times New Roman"/>
              </a:rPr>
              <a:t>,TB </a:t>
            </a:r>
            <a:r>
              <a:rPr sz="2600" spc="15" dirty="0">
                <a:latin typeface="Times New Roman"/>
                <a:cs typeface="Times New Roman"/>
              </a:rPr>
              <a:t>, </a:t>
            </a:r>
            <a:r>
              <a:rPr sz="2600" spc="85" dirty="0">
                <a:latin typeface="Times New Roman"/>
                <a:cs typeface="Times New Roman"/>
              </a:rPr>
              <a:t>Anaemia </a:t>
            </a:r>
            <a:r>
              <a:rPr sz="2600" spc="15" dirty="0">
                <a:latin typeface="Times New Roman"/>
                <a:cs typeface="Times New Roman"/>
              </a:rPr>
              <a:t>,  </a:t>
            </a:r>
            <a:r>
              <a:rPr sz="2600" spc="65" dirty="0">
                <a:latin typeface="Times New Roman"/>
                <a:cs typeface="Times New Roman"/>
              </a:rPr>
              <a:t>psychogenic</a:t>
            </a:r>
            <a:r>
              <a:rPr sz="2600" spc="-90" dirty="0">
                <a:latin typeface="Times New Roman"/>
                <a:cs typeface="Times New Roman"/>
              </a:rPr>
              <a:t> </a:t>
            </a:r>
            <a:r>
              <a:rPr sz="2600" spc="15" dirty="0">
                <a:latin typeface="Times New Roman"/>
                <a:cs typeface="Times New Roman"/>
              </a:rPr>
              <a:t>.</a:t>
            </a:r>
            <a:endParaRPr sz="2600">
              <a:latin typeface="Times New Roman"/>
              <a:cs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063497"/>
            <a:ext cx="1905635" cy="756920"/>
          </a:xfrm>
          <a:prstGeom prst="rect">
            <a:avLst/>
          </a:prstGeom>
        </p:spPr>
        <p:txBody>
          <a:bodyPr vert="horz" wrap="square" lIns="0" tIns="12700" rIns="0" bIns="0" rtlCol="0">
            <a:spAutoFit/>
          </a:bodyPr>
          <a:lstStyle/>
          <a:p>
            <a:pPr marL="12700">
              <a:lnSpc>
                <a:spcPct val="100000"/>
              </a:lnSpc>
              <a:spcBef>
                <a:spcPts val="100"/>
              </a:spcBef>
            </a:pPr>
            <a:r>
              <a:rPr sz="4800" b="1" spc="-285" dirty="0">
                <a:latin typeface="Trebuchet MS"/>
                <a:cs typeface="Trebuchet MS"/>
              </a:rPr>
              <a:t>Othe</a:t>
            </a:r>
            <a:r>
              <a:rPr sz="4800" b="1" spc="-260" dirty="0">
                <a:latin typeface="Trebuchet MS"/>
                <a:cs typeface="Trebuchet MS"/>
              </a:rPr>
              <a:t>r</a:t>
            </a:r>
            <a:r>
              <a:rPr sz="4800" b="1" spc="-150" dirty="0">
                <a:latin typeface="Trebuchet MS"/>
                <a:cs typeface="Trebuchet MS"/>
              </a:rPr>
              <a:t>s</a:t>
            </a:r>
            <a:r>
              <a:rPr sz="4800" b="1" spc="-440" dirty="0">
                <a:solidFill>
                  <a:srgbClr val="04607A"/>
                </a:solidFill>
                <a:latin typeface="Trebuchet MS"/>
                <a:cs typeface="Trebuchet MS"/>
              </a:rPr>
              <a:t>:</a:t>
            </a:r>
            <a:endParaRPr sz="4800" dirty="0">
              <a:latin typeface="Trebuchet MS"/>
              <a:cs typeface="Trebuchet MS"/>
            </a:endParaRPr>
          </a:p>
        </p:txBody>
      </p:sp>
      <p:sp>
        <p:nvSpPr>
          <p:cNvPr id="3" name="object 3"/>
          <p:cNvSpPr/>
          <p:nvPr/>
        </p:nvSpPr>
        <p:spPr>
          <a:xfrm>
            <a:off x="457200" y="1766316"/>
            <a:ext cx="1879600" cy="0"/>
          </a:xfrm>
          <a:custGeom>
            <a:avLst/>
            <a:gdLst/>
            <a:ahLst/>
            <a:cxnLst/>
            <a:rect l="l" t="t" r="r" b="b"/>
            <a:pathLst>
              <a:path w="1879600">
                <a:moveTo>
                  <a:pt x="0" y="0"/>
                </a:moveTo>
                <a:lnTo>
                  <a:pt x="1879092" y="0"/>
                </a:lnTo>
              </a:path>
            </a:pathLst>
          </a:custGeom>
          <a:ln w="54863">
            <a:solidFill>
              <a:srgbClr val="04607A"/>
            </a:solidFill>
          </a:ln>
        </p:spPr>
        <p:txBody>
          <a:bodyPr wrap="square" lIns="0" tIns="0" rIns="0" bIns="0" rtlCol="0"/>
          <a:lstStyle/>
          <a:p>
            <a:endParaRPr/>
          </a:p>
        </p:txBody>
      </p:sp>
      <p:sp>
        <p:nvSpPr>
          <p:cNvPr id="4" name="object 4"/>
          <p:cNvSpPr txBox="1"/>
          <p:nvPr/>
        </p:nvSpPr>
        <p:spPr>
          <a:xfrm>
            <a:off x="535940" y="1947418"/>
            <a:ext cx="7917815" cy="819150"/>
          </a:xfrm>
          <a:prstGeom prst="rect">
            <a:avLst/>
          </a:prstGeom>
        </p:spPr>
        <p:txBody>
          <a:bodyPr vert="horz" wrap="square" lIns="0" tIns="13335" rIns="0" bIns="0" rtlCol="0">
            <a:spAutoFit/>
          </a:bodyPr>
          <a:lstStyle/>
          <a:p>
            <a:pPr marL="286385" marR="5080" indent="-274320">
              <a:lnSpc>
                <a:spcPct val="100000"/>
              </a:lnSpc>
              <a:spcBef>
                <a:spcPts val="105"/>
              </a:spcBef>
            </a:pPr>
            <a:r>
              <a:rPr sz="2450" spc="-625" dirty="0">
                <a:solidFill>
                  <a:srgbClr val="0AD0D9"/>
                </a:solidFill>
                <a:latin typeface="Arial"/>
                <a:cs typeface="Arial"/>
              </a:rPr>
              <a:t> </a:t>
            </a:r>
            <a:r>
              <a:rPr sz="2600" spc="130" dirty="0">
                <a:latin typeface="Times New Roman"/>
                <a:cs typeface="Times New Roman"/>
              </a:rPr>
              <a:t>Heart </a:t>
            </a:r>
            <a:r>
              <a:rPr sz="2600" spc="165" dirty="0">
                <a:latin typeface="Times New Roman"/>
                <a:cs typeface="Times New Roman"/>
              </a:rPr>
              <a:t>burn </a:t>
            </a:r>
            <a:r>
              <a:rPr sz="2600" spc="15" dirty="0">
                <a:latin typeface="Times New Roman"/>
                <a:cs typeface="Times New Roman"/>
              </a:rPr>
              <a:t>, </a:t>
            </a:r>
            <a:r>
              <a:rPr sz="2600" spc="100" dirty="0">
                <a:latin typeface="Times New Roman"/>
                <a:cs typeface="Times New Roman"/>
              </a:rPr>
              <a:t>waterbrash </a:t>
            </a:r>
            <a:r>
              <a:rPr sz="2600" spc="90" dirty="0">
                <a:latin typeface="Times New Roman"/>
                <a:cs typeface="Times New Roman"/>
              </a:rPr>
              <a:t>( </a:t>
            </a:r>
            <a:r>
              <a:rPr sz="2600" spc="95" dirty="0">
                <a:latin typeface="Times New Roman"/>
                <a:cs typeface="Times New Roman"/>
              </a:rPr>
              <a:t>water </a:t>
            </a:r>
            <a:r>
              <a:rPr sz="2600" spc="160" dirty="0">
                <a:latin typeface="Times New Roman"/>
                <a:cs typeface="Times New Roman"/>
              </a:rPr>
              <a:t>and </a:t>
            </a:r>
            <a:r>
              <a:rPr sz="2600" spc="135" dirty="0">
                <a:latin typeface="Times New Roman"/>
                <a:cs typeface="Times New Roman"/>
              </a:rPr>
              <a:t>mucus </a:t>
            </a:r>
            <a:r>
              <a:rPr sz="2600" spc="110" dirty="0">
                <a:latin typeface="Times New Roman"/>
                <a:cs typeface="Times New Roman"/>
              </a:rPr>
              <a:t>in  mouth) </a:t>
            </a:r>
            <a:r>
              <a:rPr sz="2600" spc="160" dirty="0">
                <a:latin typeface="Times New Roman"/>
                <a:cs typeface="Times New Roman"/>
              </a:rPr>
              <a:t>and </a:t>
            </a:r>
            <a:r>
              <a:rPr sz="2600" spc="114" dirty="0">
                <a:latin typeface="Times New Roman"/>
                <a:cs typeface="Times New Roman"/>
              </a:rPr>
              <a:t>erucation </a:t>
            </a:r>
            <a:r>
              <a:rPr sz="2600" spc="65" dirty="0">
                <a:latin typeface="Times New Roman"/>
                <a:cs typeface="Times New Roman"/>
              </a:rPr>
              <a:t>(acidic </a:t>
            </a:r>
            <a:r>
              <a:rPr sz="2600" spc="75" dirty="0">
                <a:latin typeface="Times New Roman"/>
                <a:cs typeface="Times New Roman"/>
              </a:rPr>
              <a:t>gastric </a:t>
            </a:r>
            <a:r>
              <a:rPr sz="2600" spc="125" dirty="0">
                <a:latin typeface="Times New Roman"/>
                <a:cs typeface="Times New Roman"/>
              </a:rPr>
              <a:t>contents </a:t>
            </a:r>
            <a:r>
              <a:rPr sz="2600" spc="110" dirty="0">
                <a:latin typeface="Times New Roman"/>
                <a:cs typeface="Times New Roman"/>
              </a:rPr>
              <a:t>in  </a:t>
            </a:r>
            <a:r>
              <a:rPr sz="2600" spc="165" dirty="0">
                <a:latin typeface="Times New Roman"/>
                <a:cs typeface="Times New Roman"/>
              </a:rPr>
              <a:t>mouth)</a:t>
            </a:r>
            <a:endParaRPr sz="2600" dirty="0">
              <a:latin typeface="Times New Roman"/>
              <a:cs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193037"/>
            <a:ext cx="5319395" cy="635000"/>
          </a:xfrm>
          <a:prstGeom prst="rect">
            <a:avLst/>
          </a:prstGeom>
        </p:spPr>
        <p:txBody>
          <a:bodyPr vert="horz" wrap="square" lIns="0" tIns="12065" rIns="0" bIns="0" rtlCol="0">
            <a:spAutoFit/>
          </a:bodyPr>
          <a:lstStyle/>
          <a:p>
            <a:pPr marL="12700">
              <a:lnSpc>
                <a:spcPct val="100000"/>
              </a:lnSpc>
              <a:spcBef>
                <a:spcPts val="95"/>
              </a:spcBef>
            </a:pPr>
            <a:r>
              <a:rPr sz="4000" b="1" u="heavy" spc="-285" dirty="0">
                <a:uFill>
                  <a:solidFill>
                    <a:srgbClr val="04607A"/>
                  </a:solidFill>
                </a:uFill>
                <a:latin typeface="Trebuchet MS"/>
                <a:cs typeface="Trebuchet MS"/>
              </a:rPr>
              <a:t>2- </a:t>
            </a:r>
            <a:r>
              <a:rPr sz="4000" b="1" u="heavy" spc="-195" dirty="0">
                <a:uFill>
                  <a:solidFill>
                    <a:srgbClr val="04607A"/>
                  </a:solidFill>
                </a:uFill>
                <a:latin typeface="Trebuchet MS"/>
                <a:cs typeface="Trebuchet MS"/>
              </a:rPr>
              <a:t>Anemia </a:t>
            </a:r>
            <a:r>
              <a:rPr sz="4000" b="1" u="heavy" spc="-185" dirty="0">
                <a:uFill>
                  <a:solidFill>
                    <a:srgbClr val="04607A"/>
                  </a:solidFill>
                </a:uFill>
                <a:latin typeface="Trebuchet MS"/>
                <a:cs typeface="Trebuchet MS"/>
              </a:rPr>
              <a:t>and </a:t>
            </a:r>
            <a:r>
              <a:rPr sz="4000" b="1" u="heavy" spc="-280" dirty="0">
                <a:uFill>
                  <a:solidFill>
                    <a:srgbClr val="04607A"/>
                  </a:solidFill>
                </a:uFill>
                <a:latin typeface="Trebuchet MS"/>
                <a:cs typeface="Trebuchet MS"/>
              </a:rPr>
              <a:t>Cachexia</a:t>
            </a:r>
            <a:r>
              <a:rPr sz="4000" b="1" u="heavy" spc="-600" dirty="0">
                <a:uFill>
                  <a:solidFill>
                    <a:srgbClr val="04607A"/>
                  </a:solidFill>
                </a:uFill>
                <a:latin typeface="Trebuchet MS"/>
                <a:cs typeface="Trebuchet MS"/>
              </a:rPr>
              <a:t> </a:t>
            </a:r>
            <a:r>
              <a:rPr sz="4000" b="1" u="heavy" spc="-370" dirty="0">
                <a:uFill>
                  <a:solidFill>
                    <a:srgbClr val="04607A"/>
                  </a:solidFill>
                </a:uFill>
                <a:latin typeface="Trebuchet MS"/>
                <a:cs typeface="Trebuchet MS"/>
              </a:rPr>
              <a:t>:</a:t>
            </a:r>
            <a:endParaRPr sz="4000" dirty="0">
              <a:latin typeface="Trebuchet MS"/>
              <a:cs typeface="Trebuchet MS"/>
            </a:endParaRPr>
          </a:p>
        </p:txBody>
      </p:sp>
      <p:sp>
        <p:nvSpPr>
          <p:cNvPr id="3" name="object 3"/>
          <p:cNvSpPr txBox="1"/>
          <p:nvPr/>
        </p:nvSpPr>
        <p:spPr>
          <a:xfrm>
            <a:off x="535940" y="1947418"/>
            <a:ext cx="7917815" cy="1215390"/>
          </a:xfrm>
          <a:prstGeom prst="rect">
            <a:avLst/>
          </a:prstGeom>
        </p:spPr>
        <p:txBody>
          <a:bodyPr vert="horz" wrap="square" lIns="0" tIns="13335" rIns="0" bIns="0" rtlCol="0">
            <a:spAutoFit/>
          </a:bodyPr>
          <a:lstStyle/>
          <a:p>
            <a:pPr marL="286385" marR="5080" indent="-274320">
              <a:lnSpc>
                <a:spcPct val="100000"/>
              </a:lnSpc>
              <a:spcBef>
                <a:spcPts val="105"/>
              </a:spcBef>
            </a:pPr>
            <a:r>
              <a:rPr sz="2450" spc="-625" dirty="0">
                <a:solidFill>
                  <a:srgbClr val="0AD0D9"/>
                </a:solidFill>
                <a:latin typeface="Arial"/>
                <a:cs typeface="Arial"/>
              </a:rPr>
              <a:t></a:t>
            </a:r>
            <a:r>
              <a:rPr sz="2450" spc="-615" dirty="0">
                <a:solidFill>
                  <a:srgbClr val="0AD0D9"/>
                </a:solidFill>
                <a:latin typeface="Arial"/>
                <a:cs typeface="Arial"/>
              </a:rPr>
              <a:t> </a:t>
            </a:r>
            <a:r>
              <a:rPr sz="2600" spc="45" dirty="0">
                <a:latin typeface="Times New Roman"/>
                <a:cs typeface="Times New Roman"/>
              </a:rPr>
              <a:t>Progressive</a:t>
            </a:r>
            <a:r>
              <a:rPr sz="2600" spc="-140" dirty="0">
                <a:latin typeface="Times New Roman"/>
                <a:cs typeface="Times New Roman"/>
              </a:rPr>
              <a:t> </a:t>
            </a:r>
            <a:r>
              <a:rPr sz="2600" spc="114" dirty="0">
                <a:latin typeface="Times New Roman"/>
                <a:cs typeface="Times New Roman"/>
              </a:rPr>
              <a:t>anaemia</a:t>
            </a:r>
            <a:r>
              <a:rPr sz="2600" spc="-55" dirty="0">
                <a:latin typeface="Times New Roman"/>
                <a:cs typeface="Times New Roman"/>
              </a:rPr>
              <a:t> </a:t>
            </a:r>
            <a:r>
              <a:rPr sz="2600" spc="15" dirty="0">
                <a:latin typeface="Times New Roman"/>
                <a:cs typeface="Times New Roman"/>
              </a:rPr>
              <a:t>,</a:t>
            </a:r>
            <a:r>
              <a:rPr sz="2600" spc="5" dirty="0">
                <a:latin typeface="Times New Roman"/>
                <a:cs typeface="Times New Roman"/>
              </a:rPr>
              <a:t> </a:t>
            </a:r>
            <a:r>
              <a:rPr sz="2600" spc="45" dirty="0">
                <a:latin typeface="Times New Roman"/>
                <a:cs typeface="Times New Roman"/>
              </a:rPr>
              <a:t>loss</a:t>
            </a:r>
            <a:r>
              <a:rPr sz="2600" spc="-140" dirty="0">
                <a:latin typeface="Times New Roman"/>
                <a:cs typeface="Times New Roman"/>
              </a:rPr>
              <a:t> </a:t>
            </a:r>
            <a:r>
              <a:rPr sz="2600" spc="20" dirty="0">
                <a:latin typeface="Times New Roman"/>
                <a:cs typeface="Times New Roman"/>
              </a:rPr>
              <a:t>of</a:t>
            </a:r>
            <a:r>
              <a:rPr sz="2600" spc="-10" dirty="0">
                <a:latin typeface="Times New Roman"/>
                <a:cs typeface="Times New Roman"/>
              </a:rPr>
              <a:t> </a:t>
            </a:r>
            <a:r>
              <a:rPr sz="2600" spc="75" dirty="0">
                <a:latin typeface="Times New Roman"/>
                <a:cs typeface="Times New Roman"/>
              </a:rPr>
              <a:t>weight</a:t>
            </a:r>
            <a:r>
              <a:rPr sz="2600" spc="-65" dirty="0">
                <a:latin typeface="Times New Roman"/>
                <a:cs typeface="Times New Roman"/>
              </a:rPr>
              <a:t> </a:t>
            </a:r>
            <a:r>
              <a:rPr sz="2600" spc="15" dirty="0">
                <a:latin typeface="Times New Roman"/>
                <a:cs typeface="Times New Roman"/>
              </a:rPr>
              <a:t>,</a:t>
            </a:r>
            <a:r>
              <a:rPr sz="2600" spc="-65" dirty="0">
                <a:latin typeface="Times New Roman"/>
                <a:cs typeface="Times New Roman"/>
              </a:rPr>
              <a:t> </a:t>
            </a:r>
            <a:r>
              <a:rPr sz="2600" spc="105" dirty="0">
                <a:latin typeface="Times New Roman"/>
                <a:cs typeface="Times New Roman"/>
              </a:rPr>
              <a:t>dehydration</a:t>
            </a:r>
            <a:r>
              <a:rPr sz="2600" spc="-120" dirty="0">
                <a:latin typeface="Times New Roman"/>
                <a:cs typeface="Times New Roman"/>
              </a:rPr>
              <a:t> </a:t>
            </a:r>
            <a:r>
              <a:rPr sz="2600" spc="-254" dirty="0">
                <a:latin typeface="Times New Roman"/>
                <a:cs typeface="Times New Roman"/>
              </a:rPr>
              <a:t>and  </a:t>
            </a:r>
            <a:r>
              <a:rPr sz="2600" spc="75" dirty="0">
                <a:latin typeface="Times New Roman"/>
                <a:cs typeface="Times New Roman"/>
              </a:rPr>
              <a:t>general</a:t>
            </a:r>
            <a:r>
              <a:rPr sz="2600" spc="-65" dirty="0">
                <a:latin typeface="Times New Roman"/>
                <a:cs typeface="Times New Roman"/>
              </a:rPr>
              <a:t> </a:t>
            </a:r>
            <a:r>
              <a:rPr sz="2600" spc="80" dirty="0">
                <a:latin typeface="Times New Roman"/>
                <a:cs typeface="Times New Roman"/>
              </a:rPr>
              <a:t>weakness</a:t>
            </a:r>
            <a:r>
              <a:rPr sz="2600" spc="-150" dirty="0">
                <a:latin typeface="Times New Roman"/>
                <a:cs typeface="Times New Roman"/>
              </a:rPr>
              <a:t> </a:t>
            </a:r>
            <a:r>
              <a:rPr sz="2600" spc="160" dirty="0">
                <a:latin typeface="Times New Roman"/>
                <a:cs typeface="Times New Roman"/>
              </a:rPr>
              <a:t>and</a:t>
            </a:r>
            <a:r>
              <a:rPr sz="2600" spc="-20" dirty="0">
                <a:latin typeface="Times New Roman"/>
                <a:cs typeface="Times New Roman"/>
              </a:rPr>
              <a:t> </a:t>
            </a:r>
            <a:r>
              <a:rPr sz="2600" spc="110" dirty="0">
                <a:latin typeface="Times New Roman"/>
                <a:cs typeface="Times New Roman"/>
              </a:rPr>
              <a:t>this</a:t>
            </a:r>
            <a:r>
              <a:rPr sz="2600" spc="-130" dirty="0">
                <a:latin typeface="Times New Roman"/>
                <a:cs typeface="Times New Roman"/>
              </a:rPr>
              <a:t> </a:t>
            </a:r>
            <a:r>
              <a:rPr sz="2600" spc="114" dirty="0">
                <a:latin typeface="Times New Roman"/>
                <a:cs typeface="Times New Roman"/>
              </a:rPr>
              <a:t>can</a:t>
            </a:r>
            <a:r>
              <a:rPr sz="2600" spc="-40" dirty="0">
                <a:latin typeface="Times New Roman"/>
                <a:cs typeface="Times New Roman"/>
              </a:rPr>
              <a:t> </a:t>
            </a:r>
            <a:r>
              <a:rPr sz="2600" spc="114" dirty="0">
                <a:latin typeface="Times New Roman"/>
                <a:cs typeface="Times New Roman"/>
              </a:rPr>
              <a:t>be</a:t>
            </a:r>
            <a:r>
              <a:rPr sz="2600" spc="-85" dirty="0">
                <a:latin typeface="Times New Roman"/>
                <a:cs typeface="Times New Roman"/>
              </a:rPr>
              <a:t> </a:t>
            </a:r>
            <a:r>
              <a:rPr sz="2600" spc="160" dirty="0">
                <a:latin typeface="Times New Roman"/>
                <a:cs typeface="Times New Roman"/>
              </a:rPr>
              <a:t>the</a:t>
            </a:r>
            <a:r>
              <a:rPr sz="2600" spc="-130" dirty="0">
                <a:latin typeface="Times New Roman"/>
                <a:cs typeface="Times New Roman"/>
              </a:rPr>
              <a:t> </a:t>
            </a:r>
            <a:r>
              <a:rPr sz="2600" spc="60" dirty="0">
                <a:latin typeface="Times New Roman"/>
                <a:cs typeface="Times New Roman"/>
              </a:rPr>
              <a:t>only</a:t>
            </a:r>
            <a:r>
              <a:rPr sz="2600" spc="-120" dirty="0">
                <a:latin typeface="Times New Roman"/>
                <a:cs typeface="Times New Roman"/>
              </a:rPr>
              <a:t> </a:t>
            </a:r>
            <a:r>
              <a:rPr sz="2600" spc="110" dirty="0">
                <a:latin typeface="Times New Roman"/>
                <a:cs typeface="Times New Roman"/>
              </a:rPr>
              <a:t>presenting  picture</a:t>
            </a:r>
            <a:r>
              <a:rPr sz="2600" spc="-105" dirty="0">
                <a:latin typeface="Times New Roman"/>
                <a:cs typeface="Times New Roman"/>
              </a:rPr>
              <a:t> </a:t>
            </a:r>
            <a:r>
              <a:rPr sz="2600" spc="15" dirty="0">
                <a:latin typeface="Times New Roman"/>
                <a:cs typeface="Times New Roman"/>
              </a:rPr>
              <a:t>.</a:t>
            </a:r>
            <a:endParaRPr sz="2600">
              <a:latin typeface="Times New Roman"/>
              <a:cs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2234565" cy="788035"/>
          </a:xfrm>
          <a:prstGeom prst="rect">
            <a:avLst/>
          </a:prstGeom>
        </p:spPr>
        <p:txBody>
          <a:bodyPr vert="horz" wrap="square" lIns="0" tIns="13335" rIns="0" bIns="0" rtlCol="0">
            <a:spAutoFit/>
          </a:bodyPr>
          <a:lstStyle/>
          <a:p>
            <a:pPr marL="12700">
              <a:lnSpc>
                <a:spcPct val="100000"/>
              </a:lnSpc>
              <a:spcBef>
                <a:spcPts val="105"/>
              </a:spcBef>
            </a:pPr>
            <a:r>
              <a:rPr sz="5000" spc="-355" dirty="0">
                <a:latin typeface="Trebuchet MS"/>
                <a:cs typeface="Trebuchet MS"/>
              </a:rPr>
              <a:t>3-</a:t>
            </a:r>
            <a:r>
              <a:rPr sz="5000" spc="-475" dirty="0">
                <a:latin typeface="Trebuchet MS"/>
                <a:cs typeface="Trebuchet MS"/>
              </a:rPr>
              <a:t> </a:t>
            </a:r>
            <a:r>
              <a:rPr sz="5000" spc="-70" dirty="0">
                <a:latin typeface="Trebuchet MS"/>
                <a:cs typeface="Trebuchet MS"/>
              </a:rPr>
              <a:t>Mass:</a:t>
            </a:r>
            <a:endParaRPr sz="5000">
              <a:latin typeface="Trebuchet MS"/>
              <a:cs typeface="Trebuchet MS"/>
            </a:endParaRPr>
          </a:p>
        </p:txBody>
      </p:sp>
      <p:sp>
        <p:nvSpPr>
          <p:cNvPr id="3" name="object 3"/>
          <p:cNvSpPr/>
          <p:nvPr/>
        </p:nvSpPr>
        <p:spPr>
          <a:xfrm>
            <a:off x="457200" y="1763267"/>
            <a:ext cx="2207260" cy="0"/>
          </a:xfrm>
          <a:custGeom>
            <a:avLst/>
            <a:gdLst/>
            <a:ahLst/>
            <a:cxnLst/>
            <a:rect l="l" t="t" r="r" b="b"/>
            <a:pathLst>
              <a:path w="2207260">
                <a:moveTo>
                  <a:pt x="0" y="0"/>
                </a:moveTo>
                <a:lnTo>
                  <a:pt x="2206752" y="0"/>
                </a:lnTo>
              </a:path>
            </a:pathLst>
          </a:custGeom>
          <a:ln w="57912">
            <a:solidFill>
              <a:srgbClr val="04607A"/>
            </a:solidFill>
          </a:ln>
        </p:spPr>
        <p:txBody>
          <a:bodyPr wrap="square" lIns="0" tIns="0" rIns="0" bIns="0" rtlCol="0"/>
          <a:lstStyle/>
          <a:p>
            <a:endParaRPr/>
          </a:p>
        </p:txBody>
      </p:sp>
      <p:sp>
        <p:nvSpPr>
          <p:cNvPr id="4" name="object 4"/>
          <p:cNvSpPr txBox="1"/>
          <p:nvPr/>
        </p:nvSpPr>
        <p:spPr>
          <a:xfrm>
            <a:off x="535940" y="1947418"/>
            <a:ext cx="7994650" cy="1691005"/>
          </a:xfrm>
          <a:prstGeom prst="rect">
            <a:avLst/>
          </a:prstGeom>
        </p:spPr>
        <p:txBody>
          <a:bodyPr vert="horz" wrap="square" lIns="0" tIns="13335" rIns="0" bIns="0" rtlCol="0">
            <a:spAutoFit/>
          </a:bodyPr>
          <a:lstStyle/>
          <a:p>
            <a:pPr marL="287020" marR="5080" indent="-274320">
              <a:lnSpc>
                <a:spcPct val="100000"/>
              </a:lnSpc>
              <a:spcBef>
                <a:spcPts val="105"/>
              </a:spcBef>
              <a:buClr>
                <a:srgbClr val="0AD0D9"/>
              </a:buClr>
              <a:buSzPct val="94230"/>
              <a:buFont typeface="Arial"/>
              <a:buChar char=""/>
              <a:tabLst>
                <a:tab pos="287020" algn="l"/>
              </a:tabLst>
            </a:pPr>
            <a:r>
              <a:rPr sz="2600" spc="45" dirty="0">
                <a:latin typeface="Times New Roman"/>
                <a:cs typeface="Times New Roman"/>
              </a:rPr>
              <a:t>Mass</a:t>
            </a:r>
            <a:r>
              <a:rPr sz="2600" spc="-75" dirty="0">
                <a:latin typeface="Times New Roman"/>
                <a:cs typeface="Times New Roman"/>
              </a:rPr>
              <a:t> </a:t>
            </a:r>
            <a:r>
              <a:rPr sz="2600" spc="110" dirty="0">
                <a:latin typeface="Times New Roman"/>
                <a:cs typeface="Times New Roman"/>
              </a:rPr>
              <a:t>in</a:t>
            </a:r>
            <a:r>
              <a:rPr sz="2600" spc="-100" dirty="0">
                <a:latin typeface="Times New Roman"/>
                <a:cs typeface="Times New Roman"/>
              </a:rPr>
              <a:t> </a:t>
            </a:r>
            <a:r>
              <a:rPr sz="2600" spc="105" dirty="0">
                <a:latin typeface="Times New Roman"/>
                <a:cs typeface="Times New Roman"/>
              </a:rPr>
              <a:t>epigastrium</a:t>
            </a:r>
            <a:r>
              <a:rPr sz="2600" spc="-120" dirty="0">
                <a:latin typeface="Times New Roman"/>
                <a:cs typeface="Times New Roman"/>
              </a:rPr>
              <a:t> </a:t>
            </a:r>
            <a:r>
              <a:rPr sz="2600" spc="114" dirty="0">
                <a:latin typeface="Times New Roman"/>
                <a:cs typeface="Times New Roman"/>
              </a:rPr>
              <a:t>or</a:t>
            </a:r>
            <a:r>
              <a:rPr sz="2600" spc="-90" dirty="0">
                <a:latin typeface="Times New Roman"/>
                <a:cs typeface="Times New Roman"/>
              </a:rPr>
              <a:t> </a:t>
            </a:r>
            <a:r>
              <a:rPr sz="2600" spc="55" dirty="0">
                <a:latin typeface="Times New Roman"/>
                <a:cs typeface="Times New Roman"/>
              </a:rPr>
              <a:t>left</a:t>
            </a:r>
            <a:r>
              <a:rPr sz="2600" spc="-80" dirty="0">
                <a:latin typeface="Times New Roman"/>
                <a:cs typeface="Times New Roman"/>
              </a:rPr>
              <a:t> </a:t>
            </a:r>
            <a:r>
              <a:rPr sz="2600" spc="125" dirty="0">
                <a:latin typeface="Times New Roman"/>
                <a:cs typeface="Times New Roman"/>
              </a:rPr>
              <a:t>hypochondrium</a:t>
            </a:r>
            <a:r>
              <a:rPr sz="2600" spc="-55" dirty="0">
                <a:latin typeface="Times New Roman"/>
                <a:cs typeface="Times New Roman"/>
              </a:rPr>
              <a:t> </a:t>
            </a:r>
            <a:r>
              <a:rPr sz="2600" spc="15" dirty="0">
                <a:latin typeface="Times New Roman"/>
                <a:cs typeface="Times New Roman"/>
              </a:rPr>
              <a:t>,</a:t>
            </a:r>
            <a:r>
              <a:rPr sz="2600" dirty="0">
                <a:latin typeface="Times New Roman"/>
                <a:cs typeface="Times New Roman"/>
              </a:rPr>
              <a:t> </a:t>
            </a:r>
            <a:r>
              <a:rPr sz="2600" spc="100" dirty="0">
                <a:latin typeface="Times New Roman"/>
                <a:cs typeface="Times New Roman"/>
              </a:rPr>
              <a:t>it</a:t>
            </a:r>
            <a:r>
              <a:rPr sz="2600" spc="-75" dirty="0">
                <a:latin typeface="Times New Roman"/>
                <a:cs typeface="Times New Roman"/>
              </a:rPr>
              <a:t> </a:t>
            </a:r>
            <a:r>
              <a:rPr sz="2600" spc="75" dirty="0">
                <a:latin typeface="Times New Roman"/>
                <a:cs typeface="Times New Roman"/>
              </a:rPr>
              <a:t>may</a:t>
            </a:r>
            <a:r>
              <a:rPr sz="2600" spc="-65" dirty="0">
                <a:latin typeface="Times New Roman"/>
                <a:cs typeface="Times New Roman"/>
              </a:rPr>
              <a:t> </a:t>
            </a:r>
            <a:r>
              <a:rPr sz="2600" spc="-280" dirty="0">
                <a:latin typeface="Times New Roman"/>
                <a:cs typeface="Times New Roman"/>
              </a:rPr>
              <a:t>be  </a:t>
            </a:r>
            <a:r>
              <a:rPr sz="2600" spc="160" dirty="0">
                <a:latin typeface="Times New Roman"/>
                <a:cs typeface="Times New Roman"/>
              </a:rPr>
              <a:t>the</a:t>
            </a:r>
            <a:r>
              <a:rPr sz="2600" spc="-140" dirty="0">
                <a:latin typeface="Times New Roman"/>
                <a:cs typeface="Times New Roman"/>
              </a:rPr>
              <a:t> </a:t>
            </a:r>
            <a:r>
              <a:rPr sz="2600" spc="60" dirty="0">
                <a:latin typeface="Times New Roman"/>
                <a:cs typeface="Times New Roman"/>
              </a:rPr>
              <a:t>only</a:t>
            </a:r>
            <a:r>
              <a:rPr sz="2600" spc="-114" dirty="0">
                <a:latin typeface="Times New Roman"/>
                <a:cs typeface="Times New Roman"/>
              </a:rPr>
              <a:t> </a:t>
            </a:r>
            <a:r>
              <a:rPr sz="2600" spc="125" dirty="0">
                <a:latin typeface="Times New Roman"/>
                <a:cs typeface="Times New Roman"/>
              </a:rPr>
              <a:t>presentation</a:t>
            </a:r>
            <a:r>
              <a:rPr sz="2600" spc="-130" dirty="0">
                <a:latin typeface="Times New Roman"/>
                <a:cs typeface="Times New Roman"/>
              </a:rPr>
              <a:t> </a:t>
            </a:r>
            <a:r>
              <a:rPr sz="2600" spc="160" dirty="0">
                <a:latin typeface="Times New Roman"/>
                <a:cs typeface="Times New Roman"/>
              </a:rPr>
              <a:t>and</a:t>
            </a:r>
            <a:r>
              <a:rPr sz="2600" spc="-5" dirty="0">
                <a:latin typeface="Times New Roman"/>
                <a:cs typeface="Times New Roman"/>
              </a:rPr>
              <a:t> </a:t>
            </a:r>
            <a:r>
              <a:rPr sz="2600" spc="100" dirty="0">
                <a:latin typeface="Times New Roman"/>
                <a:cs typeface="Times New Roman"/>
              </a:rPr>
              <a:t>it</a:t>
            </a:r>
            <a:r>
              <a:rPr sz="2600" spc="-75" dirty="0">
                <a:latin typeface="Times New Roman"/>
                <a:cs typeface="Times New Roman"/>
              </a:rPr>
              <a:t> </a:t>
            </a:r>
            <a:r>
              <a:rPr sz="2600" spc="95" dirty="0">
                <a:latin typeface="Times New Roman"/>
                <a:cs typeface="Times New Roman"/>
              </a:rPr>
              <a:t>indicate</a:t>
            </a:r>
            <a:r>
              <a:rPr sz="2600" spc="-120" dirty="0">
                <a:latin typeface="Times New Roman"/>
                <a:cs typeface="Times New Roman"/>
              </a:rPr>
              <a:t> </a:t>
            </a:r>
            <a:r>
              <a:rPr sz="2600" spc="95" dirty="0">
                <a:latin typeface="Times New Roman"/>
                <a:cs typeface="Times New Roman"/>
              </a:rPr>
              <a:t>a</a:t>
            </a:r>
            <a:r>
              <a:rPr sz="2600" spc="-55" dirty="0">
                <a:latin typeface="Times New Roman"/>
                <a:cs typeface="Times New Roman"/>
              </a:rPr>
              <a:t> </a:t>
            </a:r>
            <a:r>
              <a:rPr sz="2600" spc="85" dirty="0">
                <a:latin typeface="Times New Roman"/>
                <a:cs typeface="Times New Roman"/>
              </a:rPr>
              <a:t>late</a:t>
            </a:r>
            <a:r>
              <a:rPr sz="2600" spc="-75" dirty="0">
                <a:latin typeface="Times New Roman"/>
                <a:cs typeface="Times New Roman"/>
              </a:rPr>
              <a:t> </a:t>
            </a:r>
            <a:r>
              <a:rPr sz="2600" spc="95" dirty="0">
                <a:latin typeface="Times New Roman"/>
                <a:cs typeface="Times New Roman"/>
              </a:rPr>
              <a:t>inoperable  </a:t>
            </a:r>
            <a:r>
              <a:rPr sz="2600" spc="165" dirty="0">
                <a:latin typeface="Times New Roman"/>
                <a:cs typeface="Times New Roman"/>
              </a:rPr>
              <a:t>tumor</a:t>
            </a:r>
            <a:r>
              <a:rPr sz="2600" spc="-150" dirty="0">
                <a:latin typeface="Times New Roman"/>
                <a:cs typeface="Times New Roman"/>
              </a:rPr>
              <a:t> </a:t>
            </a:r>
            <a:r>
              <a:rPr sz="2600" spc="15" dirty="0">
                <a:latin typeface="Times New Roman"/>
                <a:cs typeface="Times New Roman"/>
              </a:rPr>
              <a:t>.</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spc="75" dirty="0">
                <a:latin typeface="Times New Roman"/>
                <a:cs typeface="Times New Roman"/>
              </a:rPr>
              <a:t>It</a:t>
            </a:r>
            <a:r>
              <a:rPr sz="2600" spc="-80" dirty="0">
                <a:latin typeface="Times New Roman"/>
                <a:cs typeface="Times New Roman"/>
              </a:rPr>
              <a:t> </a:t>
            </a:r>
            <a:r>
              <a:rPr sz="2600" spc="25" dirty="0">
                <a:latin typeface="Times New Roman"/>
                <a:cs typeface="Times New Roman"/>
              </a:rPr>
              <a:t>is</a:t>
            </a:r>
            <a:r>
              <a:rPr sz="2600" spc="-70" dirty="0">
                <a:latin typeface="Times New Roman"/>
                <a:cs typeface="Times New Roman"/>
              </a:rPr>
              <a:t> </a:t>
            </a:r>
            <a:r>
              <a:rPr sz="2600" spc="80" dirty="0">
                <a:latin typeface="Times New Roman"/>
                <a:cs typeface="Times New Roman"/>
              </a:rPr>
              <a:t>irregular</a:t>
            </a:r>
            <a:r>
              <a:rPr sz="2600" spc="-80" dirty="0">
                <a:latin typeface="Times New Roman"/>
                <a:cs typeface="Times New Roman"/>
              </a:rPr>
              <a:t> </a:t>
            </a:r>
            <a:r>
              <a:rPr sz="2600" spc="15" dirty="0">
                <a:latin typeface="Times New Roman"/>
                <a:cs typeface="Times New Roman"/>
              </a:rPr>
              <a:t>,</a:t>
            </a:r>
            <a:r>
              <a:rPr sz="2600" spc="-30" dirty="0">
                <a:latin typeface="Times New Roman"/>
                <a:cs typeface="Times New Roman"/>
              </a:rPr>
              <a:t> </a:t>
            </a:r>
            <a:r>
              <a:rPr sz="2600" spc="145" dirty="0">
                <a:latin typeface="Times New Roman"/>
                <a:cs typeface="Times New Roman"/>
              </a:rPr>
              <a:t>tender</a:t>
            </a:r>
            <a:r>
              <a:rPr sz="2600" spc="-105" dirty="0">
                <a:latin typeface="Times New Roman"/>
                <a:cs typeface="Times New Roman"/>
              </a:rPr>
              <a:t> </a:t>
            </a:r>
            <a:r>
              <a:rPr sz="2600" spc="15" dirty="0">
                <a:latin typeface="Times New Roman"/>
                <a:cs typeface="Times New Roman"/>
              </a:rPr>
              <a:t>,</a:t>
            </a:r>
            <a:r>
              <a:rPr sz="2600" spc="-10" dirty="0">
                <a:latin typeface="Times New Roman"/>
                <a:cs typeface="Times New Roman"/>
              </a:rPr>
              <a:t> </a:t>
            </a:r>
            <a:r>
              <a:rPr sz="2600" spc="95" dirty="0">
                <a:latin typeface="Times New Roman"/>
                <a:cs typeface="Times New Roman"/>
              </a:rPr>
              <a:t>mobile</a:t>
            </a:r>
            <a:r>
              <a:rPr sz="2600" spc="-145" dirty="0">
                <a:latin typeface="Times New Roman"/>
                <a:cs typeface="Times New Roman"/>
              </a:rPr>
              <a:t> </a:t>
            </a:r>
            <a:r>
              <a:rPr sz="2600" spc="114" dirty="0">
                <a:latin typeface="Times New Roman"/>
                <a:cs typeface="Times New Roman"/>
              </a:rPr>
              <a:t>or</a:t>
            </a:r>
            <a:r>
              <a:rPr sz="2600" spc="-105" dirty="0">
                <a:latin typeface="Times New Roman"/>
                <a:cs typeface="Times New Roman"/>
              </a:rPr>
              <a:t> </a:t>
            </a:r>
            <a:r>
              <a:rPr sz="2600" spc="25" dirty="0">
                <a:latin typeface="Times New Roman"/>
                <a:cs typeface="Times New Roman"/>
              </a:rPr>
              <a:t>fixed.</a:t>
            </a:r>
            <a:endParaRPr sz="2600">
              <a:latin typeface="Times New Roman"/>
              <a:cs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3678554" cy="788035"/>
          </a:xfrm>
          <a:prstGeom prst="rect">
            <a:avLst/>
          </a:prstGeom>
        </p:spPr>
        <p:txBody>
          <a:bodyPr vert="horz" wrap="square" lIns="0" tIns="13335" rIns="0" bIns="0" rtlCol="0">
            <a:spAutoFit/>
          </a:bodyPr>
          <a:lstStyle/>
          <a:p>
            <a:pPr marL="12700">
              <a:lnSpc>
                <a:spcPct val="100000"/>
              </a:lnSpc>
              <a:spcBef>
                <a:spcPts val="105"/>
              </a:spcBef>
            </a:pPr>
            <a:r>
              <a:rPr sz="5000" spc="-285" dirty="0">
                <a:latin typeface="Trebuchet MS"/>
                <a:cs typeface="Trebuchet MS"/>
              </a:rPr>
              <a:t>Complication:</a:t>
            </a:r>
            <a:endParaRPr sz="5000">
              <a:latin typeface="Trebuchet MS"/>
              <a:cs typeface="Trebuchet MS"/>
            </a:endParaRPr>
          </a:p>
        </p:txBody>
      </p:sp>
      <p:sp>
        <p:nvSpPr>
          <p:cNvPr id="3" name="object 3"/>
          <p:cNvSpPr/>
          <p:nvPr/>
        </p:nvSpPr>
        <p:spPr>
          <a:xfrm>
            <a:off x="457200" y="1763267"/>
            <a:ext cx="3653154" cy="0"/>
          </a:xfrm>
          <a:custGeom>
            <a:avLst/>
            <a:gdLst/>
            <a:ahLst/>
            <a:cxnLst/>
            <a:rect l="l" t="t" r="r" b="b"/>
            <a:pathLst>
              <a:path w="3653154">
                <a:moveTo>
                  <a:pt x="0" y="0"/>
                </a:moveTo>
                <a:lnTo>
                  <a:pt x="3653028" y="0"/>
                </a:lnTo>
              </a:path>
            </a:pathLst>
          </a:custGeom>
          <a:ln w="57912">
            <a:solidFill>
              <a:srgbClr val="04607A"/>
            </a:solidFill>
          </a:ln>
        </p:spPr>
        <p:txBody>
          <a:bodyPr wrap="square" lIns="0" tIns="0" rIns="0" bIns="0" rtlCol="0"/>
          <a:lstStyle/>
          <a:p>
            <a:endParaRPr/>
          </a:p>
        </p:txBody>
      </p:sp>
      <p:sp>
        <p:nvSpPr>
          <p:cNvPr id="4" name="object 4"/>
          <p:cNvSpPr txBox="1"/>
          <p:nvPr/>
        </p:nvSpPr>
        <p:spPr>
          <a:xfrm>
            <a:off x="535940" y="1947418"/>
            <a:ext cx="7309484" cy="2087245"/>
          </a:xfrm>
          <a:prstGeom prst="rect">
            <a:avLst/>
          </a:prstGeom>
        </p:spPr>
        <p:txBody>
          <a:bodyPr vert="horz" wrap="square" lIns="0" tIns="13335" rIns="0" bIns="0" rtlCol="0">
            <a:spAutoFit/>
          </a:bodyPr>
          <a:lstStyle/>
          <a:p>
            <a:pPr marL="287020" marR="5080" indent="-274320">
              <a:lnSpc>
                <a:spcPct val="100000"/>
              </a:lnSpc>
              <a:spcBef>
                <a:spcPts val="105"/>
              </a:spcBef>
              <a:buClr>
                <a:srgbClr val="0AD0D9"/>
              </a:buClr>
              <a:buSzPct val="94230"/>
              <a:buFont typeface="Arial"/>
              <a:buChar char=""/>
              <a:tabLst>
                <a:tab pos="287020" algn="l"/>
              </a:tabLst>
            </a:pPr>
            <a:r>
              <a:rPr sz="2600" spc="110" dirty="0">
                <a:latin typeface="Times New Roman"/>
                <a:cs typeface="Times New Roman"/>
              </a:rPr>
              <a:t>Haematemesis</a:t>
            </a:r>
            <a:r>
              <a:rPr sz="2600" spc="-85" dirty="0">
                <a:latin typeface="Times New Roman"/>
                <a:cs typeface="Times New Roman"/>
              </a:rPr>
              <a:t> </a:t>
            </a:r>
            <a:r>
              <a:rPr sz="2600" spc="15" dirty="0">
                <a:latin typeface="Times New Roman"/>
                <a:cs typeface="Times New Roman"/>
              </a:rPr>
              <a:t>,</a:t>
            </a:r>
            <a:r>
              <a:rPr sz="2600" dirty="0">
                <a:latin typeface="Times New Roman"/>
                <a:cs typeface="Times New Roman"/>
              </a:rPr>
              <a:t> </a:t>
            </a:r>
            <a:r>
              <a:rPr sz="2600" spc="75" dirty="0">
                <a:latin typeface="Times New Roman"/>
                <a:cs typeface="Times New Roman"/>
              </a:rPr>
              <a:t>may</a:t>
            </a:r>
            <a:r>
              <a:rPr sz="2600" spc="-80" dirty="0">
                <a:latin typeface="Times New Roman"/>
                <a:cs typeface="Times New Roman"/>
              </a:rPr>
              <a:t> </a:t>
            </a:r>
            <a:r>
              <a:rPr sz="2600" spc="114" dirty="0">
                <a:latin typeface="Times New Roman"/>
                <a:cs typeface="Times New Roman"/>
              </a:rPr>
              <a:t>be</a:t>
            </a:r>
            <a:r>
              <a:rPr sz="2600" spc="-75" dirty="0">
                <a:latin typeface="Times New Roman"/>
                <a:cs typeface="Times New Roman"/>
              </a:rPr>
              <a:t> </a:t>
            </a:r>
            <a:r>
              <a:rPr sz="2600" spc="10" dirty="0">
                <a:latin typeface="Times New Roman"/>
                <a:cs typeface="Times New Roman"/>
              </a:rPr>
              <a:t>few</a:t>
            </a:r>
            <a:r>
              <a:rPr sz="2600" spc="-45" dirty="0">
                <a:latin typeface="Times New Roman"/>
                <a:cs typeface="Times New Roman"/>
              </a:rPr>
              <a:t> </a:t>
            </a:r>
            <a:r>
              <a:rPr sz="2600" spc="105" dirty="0">
                <a:latin typeface="Times New Roman"/>
                <a:cs typeface="Times New Roman"/>
              </a:rPr>
              <a:t>in</a:t>
            </a:r>
            <a:r>
              <a:rPr sz="2600" spc="-100" dirty="0">
                <a:latin typeface="Times New Roman"/>
                <a:cs typeface="Times New Roman"/>
              </a:rPr>
              <a:t> </a:t>
            </a:r>
            <a:r>
              <a:rPr sz="2600" spc="170" dirty="0">
                <a:latin typeface="Times New Roman"/>
                <a:cs typeface="Times New Roman"/>
              </a:rPr>
              <a:t>amount</a:t>
            </a:r>
            <a:r>
              <a:rPr sz="2600" spc="-160" dirty="0">
                <a:latin typeface="Times New Roman"/>
                <a:cs typeface="Times New Roman"/>
              </a:rPr>
              <a:t> </a:t>
            </a:r>
            <a:r>
              <a:rPr sz="2600" spc="114" dirty="0">
                <a:latin typeface="Times New Roman"/>
                <a:cs typeface="Times New Roman"/>
              </a:rPr>
              <a:t>or</a:t>
            </a:r>
            <a:r>
              <a:rPr sz="2600" spc="-165" dirty="0">
                <a:latin typeface="Times New Roman"/>
                <a:cs typeface="Times New Roman"/>
              </a:rPr>
              <a:t> </a:t>
            </a:r>
            <a:r>
              <a:rPr sz="2600" spc="25" dirty="0">
                <a:latin typeface="Times New Roman"/>
                <a:cs typeface="Times New Roman"/>
              </a:rPr>
              <a:t>copious  </a:t>
            </a:r>
            <a:r>
              <a:rPr sz="2600" spc="85" dirty="0">
                <a:latin typeface="Times New Roman"/>
                <a:cs typeface="Times New Roman"/>
              </a:rPr>
              <a:t>associated</a:t>
            </a:r>
            <a:r>
              <a:rPr sz="2600" spc="-100" dirty="0">
                <a:latin typeface="Times New Roman"/>
                <a:cs typeface="Times New Roman"/>
              </a:rPr>
              <a:t> </a:t>
            </a:r>
            <a:r>
              <a:rPr sz="2600" spc="110" dirty="0">
                <a:latin typeface="Times New Roman"/>
                <a:cs typeface="Times New Roman"/>
              </a:rPr>
              <a:t>with</a:t>
            </a:r>
            <a:r>
              <a:rPr sz="2600" spc="-60" dirty="0">
                <a:latin typeface="Times New Roman"/>
                <a:cs typeface="Times New Roman"/>
              </a:rPr>
              <a:t> </a:t>
            </a:r>
            <a:r>
              <a:rPr sz="2600" spc="70" dirty="0">
                <a:latin typeface="Times New Roman"/>
                <a:cs typeface="Times New Roman"/>
              </a:rPr>
              <a:t>food</a:t>
            </a:r>
            <a:r>
              <a:rPr sz="2600" spc="-55" dirty="0">
                <a:latin typeface="Times New Roman"/>
                <a:cs typeface="Times New Roman"/>
              </a:rPr>
              <a:t> </a:t>
            </a:r>
            <a:r>
              <a:rPr sz="2600" spc="80" dirty="0">
                <a:latin typeface="Times New Roman"/>
                <a:cs typeface="Times New Roman"/>
              </a:rPr>
              <a:t>particles</a:t>
            </a:r>
            <a:r>
              <a:rPr sz="2600" spc="-65" dirty="0">
                <a:latin typeface="Times New Roman"/>
                <a:cs typeface="Times New Roman"/>
              </a:rPr>
              <a:t> </a:t>
            </a:r>
            <a:r>
              <a:rPr sz="2600" spc="15" dirty="0">
                <a:latin typeface="Times New Roman"/>
                <a:cs typeface="Times New Roman"/>
              </a:rPr>
              <a:t>,</a:t>
            </a:r>
            <a:r>
              <a:rPr sz="2600" dirty="0">
                <a:latin typeface="Times New Roman"/>
                <a:cs typeface="Times New Roman"/>
              </a:rPr>
              <a:t> </a:t>
            </a:r>
            <a:r>
              <a:rPr sz="2600" spc="110" dirty="0">
                <a:latin typeface="Times New Roman"/>
                <a:cs typeface="Times New Roman"/>
              </a:rPr>
              <a:t>in</a:t>
            </a:r>
            <a:r>
              <a:rPr sz="2600" spc="-85" dirty="0">
                <a:latin typeface="Times New Roman"/>
                <a:cs typeface="Times New Roman"/>
              </a:rPr>
              <a:t> </a:t>
            </a:r>
            <a:r>
              <a:rPr sz="2600" spc="105" dirty="0">
                <a:latin typeface="Times New Roman"/>
                <a:cs typeface="Times New Roman"/>
              </a:rPr>
              <a:t>peptic</a:t>
            </a:r>
            <a:r>
              <a:rPr sz="2600" spc="-114" dirty="0">
                <a:latin typeface="Times New Roman"/>
                <a:cs typeface="Times New Roman"/>
              </a:rPr>
              <a:t> </a:t>
            </a:r>
            <a:r>
              <a:rPr sz="2600" spc="80" dirty="0">
                <a:latin typeface="Times New Roman"/>
                <a:cs typeface="Times New Roman"/>
              </a:rPr>
              <a:t>ulcer</a:t>
            </a:r>
            <a:r>
              <a:rPr sz="2600" spc="-140" dirty="0">
                <a:latin typeface="Times New Roman"/>
                <a:cs typeface="Times New Roman"/>
              </a:rPr>
              <a:t> </a:t>
            </a:r>
            <a:r>
              <a:rPr sz="2600" spc="160" dirty="0">
                <a:latin typeface="Times New Roman"/>
                <a:cs typeface="Times New Roman"/>
              </a:rPr>
              <a:t>the  </a:t>
            </a:r>
            <a:r>
              <a:rPr sz="2600" spc="170" dirty="0">
                <a:latin typeface="Times New Roman"/>
                <a:cs typeface="Times New Roman"/>
              </a:rPr>
              <a:t>amount </a:t>
            </a:r>
            <a:r>
              <a:rPr sz="2600" spc="25" dirty="0">
                <a:latin typeface="Times New Roman"/>
                <a:cs typeface="Times New Roman"/>
              </a:rPr>
              <a:t>is </a:t>
            </a:r>
            <a:r>
              <a:rPr sz="2600" spc="15" dirty="0">
                <a:latin typeface="Times New Roman"/>
                <a:cs typeface="Times New Roman"/>
              </a:rPr>
              <a:t>always </a:t>
            </a:r>
            <a:r>
              <a:rPr sz="2600" spc="105" dirty="0">
                <a:latin typeface="Times New Roman"/>
                <a:cs typeface="Times New Roman"/>
              </a:rPr>
              <a:t>higher </a:t>
            </a:r>
            <a:r>
              <a:rPr sz="2600" spc="175" dirty="0">
                <a:latin typeface="Times New Roman"/>
                <a:cs typeface="Times New Roman"/>
              </a:rPr>
              <a:t>than </a:t>
            </a:r>
            <a:r>
              <a:rPr sz="2600" spc="170" dirty="0">
                <a:latin typeface="Times New Roman"/>
                <a:cs typeface="Times New Roman"/>
              </a:rPr>
              <a:t>that </a:t>
            </a:r>
            <a:r>
              <a:rPr sz="2600" spc="20" dirty="0">
                <a:latin typeface="Times New Roman"/>
                <a:cs typeface="Times New Roman"/>
              </a:rPr>
              <a:t>of </a:t>
            </a:r>
            <a:r>
              <a:rPr sz="2600" spc="75" dirty="0">
                <a:latin typeface="Times New Roman"/>
                <a:cs typeface="Times New Roman"/>
              </a:rPr>
              <a:t>gastric  </a:t>
            </a:r>
            <a:r>
              <a:rPr sz="2600" spc="90" dirty="0">
                <a:latin typeface="Times New Roman"/>
                <a:cs typeface="Times New Roman"/>
              </a:rPr>
              <a:t>carcinoma.</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spc="70" dirty="0">
                <a:latin typeface="Times New Roman"/>
                <a:cs typeface="Times New Roman"/>
              </a:rPr>
              <a:t>Secondaries</a:t>
            </a:r>
            <a:r>
              <a:rPr sz="2600" spc="-100" dirty="0">
                <a:latin typeface="Times New Roman"/>
                <a:cs typeface="Times New Roman"/>
              </a:rPr>
              <a:t> </a:t>
            </a:r>
            <a:r>
              <a:rPr sz="2600" spc="135" dirty="0">
                <a:latin typeface="Times New Roman"/>
                <a:cs typeface="Times New Roman"/>
              </a:rPr>
              <a:t>to</a:t>
            </a:r>
            <a:r>
              <a:rPr sz="2600" spc="-100" dirty="0">
                <a:latin typeface="Times New Roman"/>
                <a:cs typeface="Times New Roman"/>
              </a:rPr>
              <a:t> </a:t>
            </a:r>
            <a:r>
              <a:rPr sz="2600" spc="160" dirty="0">
                <a:latin typeface="Times New Roman"/>
                <a:cs typeface="Times New Roman"/>
              </a:rPr>
              <a:t>the</a:t>
            </a:r>
            <a:r>
              <a:rPr sz="2600" spc="-70" dirty="0">
                <a:latin typeface="Times New Roman"/>
                <a:cs typeface="Times New Roman"/>
              </a:rPr>
              <a:t> </a:t>
            </a:r>
            <a:r>
              <a:rPr sz="2600" spc="20" dirty="0">
                <a:latin typeface="Times New Roman"/>
                <a:cs typeface="Times New Roman"/>
              </a:rPr>
              <a:t>liver</a:t>
            </a:r>
            <a:r>
              <a:rPr sz="2600" spc="-100" dirty="0">
                <a:latin typeface="Times New Roman"/>
                <a:cs typeface="Times New Roman"/>
              </a:rPr>
              <a:t> </a:t>
            </a:r>
            <a:r>
              <a:rPr sz="2600" spc="15" dirty="0">
                <a:latin typeface="Times New Roman"/>
                <a:cs typeface="Times New Roman"/>
              </a:rPr>
              <a:t>,</a:t>
            </a:r>
            <a:r>
              <a:rPr sz="2600" spc="-40" dirty="0">
                <a:latin typeface="Times New Roman"/>
                <a:cs typeface="Times New Roman"/>
              </a:rPr>
              <a:t> </a:t>
            </a:r>
            <a:r>
              <a:rPr sz="2600" spc="45" dirty="0">
                <a:latin typeface="Times New Roman"/>
                <a:cs typeface="Times New Roman"/>
              </a:rPr>
              <a:t>pyloric</a:t>
            </a:r>
            <a:r>
              <a:rPr sz="2600" spc="-130" dirty="0">
                <a:latin typeface="Times New Roman"/>
                <a:cs typeface="Times New Roman"/>
              </a:rPr>
              <a:t> </a:t>
            </a:r>
            <a:r>
              <a:rPr sz="2600" spc="125" dirty="0">
                <a:latin typeface="Times New Roman"/>
                <a:cs typeface="Times New Roman"/>
              </a:rPr>
              <a:t>obstruction</a:t>
            </a:r>
            <a:r>
              <a:rPr sz="2600" spc="-90" dirty="0">
                <a:latin typeface="Times New Roman"/>
                <a:cs typeface="Times New Roman"/>
              </a:rPr>
              <a:t> </a:t>
            </a:r>
            <a:r>
              <a:rPr sz="2600" spc="-229" dirty="0">
                <a:latin typeface="Times New Roman"/>
                <a:cs typeface="Times New Roman"/>
              </a:rPr>
              <a:t>…..</a:t>
            </a:r>
            <a:endParaRPr sz="2600">
              <a:latin typeface="Times New Roman"/>
              <a:cs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2185035" cy="788035"/>
          </a:xfrm>
          <a:prstGeom prst="rect">
            <a:avLst/>
          </a:prstGeom>
        </p:spPr>
        <p:txBody>
          <a:bodyPr vert="horz" wrap="square" lIns="0" tIns="13335" rIns="0" bIns="0" rtlCol="0">
            <a:spAutoFit/>
          </a:bodyPr>
          <a:lstStyle/>
          <a:p>
            <a:pPr marL="12700">
              <a:lnSpc>
                <a:spcPct val="100000"/>
              </a:lnSpc>
              <a:spcBef>
                <a:spcPts val="105"/>
              </a:spcBef>
            </a:pPr>
            <a:r>
              <a:rPr sz="5000" b="0" spc="-250" dirty="0">
                <a:latin typeface="Trebuchet MS"/>
                <a:cs typeface="Trebuchet MS"/>
              </a:rPr>
              <a:t>Spread:-</a:t>
            </a:r>
            <a:endParaRPr sz="5000">
              <a:latin typeface="Trebuchet MS"/>
              <a:cs typeface="Trebuchet MS"/>
            </a:endParaRPr>
          </a:p>
        </p:txBody>
      </p:sp>
      <p:sp>
        <p:nvSpPr>
          <p:cNvPr id="3" name="object 3"/>
          <p:cNvSpPr txBox="1"/>
          <p:nvPr/>
        </p:nvSpPr>
        <p:spPr>
          <a:xfrm>
            <a:off x="535940" y="1875408"/>
            <a:ext cx="7225030" cy="3977004"/>
          </a:xfrm>
          <a:prstGeom prst="rect">
            <a:avLst/>
          </a:prstGeom>
        </p:spPr>
        <p:txBody>
          <a:bodyPr vert="horz" wrap="square" lIns="0" tIns="49530" rIns="0" bIns="0" rtlCol="0">
            <a:spAutoFit/>
          </a:bodyPr>
          <a:lstStyle/>
          <a:p>
            <a:pPr marL="287020" indent="-274320">
              <a:lnSpc>
                <a:spcPct val="100000"/>
              </a:lnSpc>
              <a:spcBef>
                <a:spcPts val="390"/>
              </a:spcBef>
              <a:buClr>
                <a:srgbClr val="0AD0D9"/>
              </a:buClr>
              <a:buSzPct val="93750"/>
              <a:buFont typeface="Arial"/>
              <a:buChar char=""/>
              <a:tabLst>
                <a:tab pos="287020" algn="l"/>
              </a:tabLst>
            </a:pPr>
            <a:r>
              <a:rPr sz="2400" spc="80" dirty="0">
                <a:latin typeface="Times New Roman"/>
                <a:cs typeface="Times New Roman"/>
              </a:rPr>
              <a:t>Direct</a:t>
            </a:r>
            <a:r>
              <a:rPr sz="2400" spc="-75" dirty="0">
                <a:latin typeface="Times New Roman"/>
                <a:cs typeface="Times New Roman"/>
              </a:rPr>
              <a:t> </a:t>
            </a:r>
            <a:r>
              <a:rPr sz="2400" spc="-55" dirty="0">
                <a:latin typeface="Times New Roman"/>
                <a:cs typeface="Times New Roman"/>
              </a:rPr>
              <a:t>:</a:t>
            </a:r>
            <a:endParaRPr sz="2400">
              <a:latin typeface="Times New Roman"/>
              <a:cs typeface="Times New Roman"/>
            </a:endParaRPr>
          </a:p>
          <a:p>
            <a:pPr marL="286385" marR="5080" indent="-274320">
              <a:lnSpc>
                <a:spcPts val="2590"/>
              </a:lnSpc>
              <a:spcBef>
                <a:spcPts val="620"/>
              </a:spcBef>
            </a:pPr>
            <a:r>
              <a:rPr sz="2400" spc="65" dirty="0">
                <a:latin typeface="Times New Roman"/>
                <a:cs typeface="Times New Roman"/>
              </a:rPr>
              <a:t>It</a:t>
            </a:r>
            <a:r>
              <a:rPr sz="2400" spc="-135" dirty="0">
                <a:latin typeface="Times New Roman"/>
                <a:cs typeface="Times New Roman"/>
              </a:rPr>
              <a:t> </a:t>
            </a:r>
            <a:r>
              <a:rPr sz="2400" spc="95" dirty="0">
                <a:latin typeface="Times New Roman"/>
                <a:cs typeface="Times New Roman"/>
              </a:rPr>
              <a:t>extends</a:t>
            </a:r>
            <a:r>
              <a:rPr sz="2400" spc="-70" dirty="0">
                <a:latin typeface="Times New Roman"/>
                <a:cs typeface="Times New Roman"/>
              </a:rPr>
              <a:t> </a:t>
            </a:r>
            <a:r>
              <a:rPr sz="2400" spc="120" dirty="0">
                <a:latin typeface="Times New Roman"/>
                <a:cs typeface="Times New Roman"/>
              </a:rPr>
              <a:t>to</a:t>
            </a:r>
            <a:r>
              <a:rPr sz="2400" spc="-114" dirty="0">
                <a:latin typeface="Times New Roman"/>
                <a:cs typeface="Times New Roman"/>
              </a:rPr>
              <a:t> </a:t>
            </a:r>
            <a:r>
              <a:rPr sz="2400" spc="105" dirty="0">
                <a:latin typeface="Times New Roman"/>
                <a:cs typeface="Times New Roman"/>
              </a:rPr>
              <a:t>seroperitonium</a:t>
            </a:r>
            <a:r>
              <a:rPr sz="2400" spc="-75" dirty="0">
                <a:latin typeface="Times New Roman"/>
                <a:cs typeface="Times New Roman"/>
              </a:rPr>
              <a:t> </a:t>
            </a:r>
            <a:r>
              <a:rPr sz="2400" spc="160" dirty="0">
                <a:latin typeface="Times New Roman"/>
                <a:cs typeface="Times New Roman"/>
              </a:rPr>
              <a:t>then</a:t>
            </a:r>
            <a:r>
              <a:rPr sz="2400" spc="-70" dirty="0">
                <a:latin typeface="Times New Roman"/>
                <a:cs typeface="Times New Roman"/>
              </a:rPr>
              <a:t> </a:t>
            </a:r>
            <a:r>
              <a:rPr sz="2400" spc="120" dirty="0">
                <a:latin typeface="Times New Roman"/>
                <a:cs typeface="Times New Roman"/>
              </a:rPr>
              <a:t>to</a:t>
            </a:r>
            <a:r>
              <a:rPr sz="2400" spc="-75" dirty="0">
                <a:latin typeface="Times New Roman"/>
                <a:cs typeface="Times New Roman"/>
              </a:rPr>
              <a:t> </a:t>
            </a:r>
            <a:r>
              <a:rPr sz="2400" spc="145" dirty="0">
                <a:latin typeface="Times New Roman"/>
                <a:cs typeface="Times New Roman"/>
              </a:rPr>
              <a:t>the</a:t>
            </a:r>
            <a:r>
              <a:rPr sz="2400" spc="-70" dirty="0">
                <a:latin typeface="Times New Roman"/>
                <a:cs typeface="Times New Roman"/>
              </a:rPr>
              <a:t> </a:t>
            </a:r>
            <a:r>
              <a:rPr sz="2400" spc="114" dirty="0">
                <a:latin typeface="Times New Roman"/>
                <a:cs typeface="Times New Roman"/>
              </a:rPr>
              <a:t>near</a:t>
            </a:r>
            <a:r>
              <a:rPr sz="2400" spc="-75" dirty="0">
                <a:latin typeface="Times New Roman"/>
                <a:cs typeface="Times New Roman"/>
              </a:rPr>
              <a:t> </a:t>
            </a:r>
            <a:r>
              <a:rPr sz="2400" spc="30" dirty="0">
                <a:latin typeface="Times New Roman"/>
                <a:cs typeface="Times New Roman"/>
              </a:rPr>
              <a:t>by</a:t>
            </a:r>
            <a:r>
              <a:rPr sz="2400" spc="-125" dirty="0">
                <a:latin typeface="Times New Roman"/>
                <a:cs typeface="Times New Roman"/>
              </a:rPr>
              <a:t> </a:t>
            </a:r>
            <a:r>
              <a:rPr sz="2400" spc="85" dirty="0">
                <a:latin typeface="Times New Roman"/>
                <a:cs typeface="Times New Roman"/>
              </a:rPr>
              <a:t>organs  </a:t>
            </a:r>
            <a:r>
              <a:rPr sz="2400" spc="90" dirty="0">
                <a:latin typeface="Times New Roman"/>
                <a:cs typeface="Times New Roman"/>
              </a:rPr>
              <a:t>(pancreas</a:t>
            </a:r>
            <a:r>
              <a:rPr sz="2400" spc="-45" dirty="0">
                <a:latin typeface="Times New Roman"/>
                <a:cs typeface="Times New Roman"/>
              </a:rPr>
              <a:t> </a:t>
            </a:r>
            <a:r>
              <a:rPr sz="2400" spc="10" dirty="0">
                <a:latin typeface="Times New Roman"/>
                <a:cs typeface="Times New Roman"/>
              </a:rPr>
              <a:t>,</a:t>
            </a:r>
            <a:r>
              <a:rPr sz="2400" spc="-55" dirty="0">
                <a:latin typeface="Times New Roman"/>
                <a:cs typeface="Times New Roman"/>
              </a:rPr>
              <a:t> </a:t>
            </a:r>
            <a:r>
              <a:rPr sz="2400" spc="90" dirty="0">
                <a:latin typeface="Times New Roman"/>
                <a:cs typeface="Times New Roman"/>
              </a:rPr>
              <a:t>spleen</a:t>
            </a:r>
            <a:r>
              <a:rPr sz="2400" spc="-40" dirty="0">
                <a:latin typeface="Times New Roman"/>
                <a:cs typeface="Times New Roman"/>
              </a:rPr>
              <a:t> </a:t>
            </a:r>
            <a:r>
              <a:rPr sz="2400" spc="10" dirty="0">
                <a:latin typeface="Times New Roman"/>
                <a:cs typeface="Times New Roman"/>
              </a:rPr>
              <a:t>,</a:t>
            </a:r>
            <a:r>
              <a:rPr sz="2400" dirty="0">
                <a:latin typeface="Times New Roman"/>
                <a:cs typeface="Times New Roman"/>
              </a:rPr>
              <a:t> </a:t>
            </a:r>
            <a:r>
              <a:rPr sz="2400" spc="15" dirty="0">
                <a:latin typeface="Times New Roman"/>
                <a:cs typeface="Times New Roman"/>
              </a:rPr>
              <a:t>liver</a:t>
            </a:r>
            <a:r>
              <a:rPr sz="2400" spc="-75" dirty="0">
                <a:latin typeface="Times New Roman"/>
                <a:cs typeface="Times New Roman"/>
              </a:rPr>
              <a:t> </a:t>
            </a:r>
            <a:r>
              <a:rPr sz="2400" spc="10" dirty="0">
                <a:latin typeface="Times New Roman"/>
                <a:cs typeface="Times New Roman"/>
              </a:rPr>
              <a:t>,</a:t>
            </a:r>
            <a:r>
              <a:rPr sz="2400" spc="-30" dirty="0">
                <a:latin typeface="Times New Roman"/>
                <a:cs typeface="Times New Roman"/>
              </a:rPr>
              <a:t> </a:t>
            </a:r>
            <a:r>
              <a:rPr sz="2400" spc="80" dirty="0">
                <a:latin typeface="Times New Roman"/>
                <a:cs typeface="Times New Roman"/>
              </a:rPr>
              <a:t>transverse</a:t>
            </a:r>
            <a:r>
              <a:rPr sz="2400" spc="-110" dirty="0">
                <a:latin typeface="Times New Roman"/>
                <a:cs typeface="Times New Roman"/>
              </a:rPr>
              <a:t> </a:t>
            </a:r>
            <a:r>
              <a:rPr sz="2400" spc="75" dirty="0">
                <a:latin typeface="Times New Roman"/>
                <a:cs typeface="Times New Roman"/>
              </a:rPr>
              <a:t>colon</a:t>
            </a:r>
            <a:r>
              <a:rPr sz="2400" spc="-20" dirty="0">
                <a:latin typeface="Times New Roman"/>
                <a:cs typeface="Times New Roman"/>
              </a:rPr>
              <a:t> </a:t>
            </a:r>
            <a:r>
              <a:rPr sz="2400" spc="85" dirty="0">
                <a:latin typeface="Times New Roman"/>
                <a:cs typeface="Times New Roman"/>
              </a:rPr>
              <a:t>)</a:t>
            </a:r>
            <a:r>
              <a:rPr sz="2400" dirty="0">
                <a:latin typeface="Times New Roman"/>
                <a:cs typeface="Times New Roman"/>
              </a:rPr>
              <a:t> </a:t>
            </a:r>
            <a:r>
              <a:rPr sz="2400" spc="10" dirty="0">
                <a:latin typeface="Times New Roman"/>
                <a:cs typeface="Times New Roman"/>
              </a:rPr>
              <a:t>.</a:t>
            </a:r>
            <a:endParaRPr sz="2400">
              <a:latin typeface="Times New Roman"/>
              <a:cs typeface="Times New Roman"/>
            </a:endParaRPr>
          </a:p>
          <a:p>
            <a:pPr marL="12700" marR="2256155">
              <a:lnSpc>
                <a:spcPts val="3170"/>
              </a:lnSpc>
              <a:spcBef>
                <a:spcPts val="114"/>
              </a:spcBef>
            </a:pPr>
            <a:r>
              <a:rPr sz="2400" spc="70" dirty="0">
                <a:latin typeface="Times New Roman"/>
                <a:cs typeface="Times New Roman"/>
              </a:rPr>
              <a:t>Tumor</a:t>
            </a:r>
            <a:r>
              <a:rPr sz="2400" spc="-100" dirty="0">
                <a:latin typeface="Times New Roman"/>
                <a:cs typeface="Times New Roman"/>
              </a:rPr>
              <a:t> </a:t>
            </a:r>
            <a:r>
              <a:rPr sz="2400" spc="100" dirty="0">
                <a:latin typeface="Times New Roman"/>
                <a:cs typeface="Times New Roman"/>
              </a:rPr>
              <a:t>in</a:t>
            </a:r>
            <a:r>
              <a:rPr sz="2400" spc="-105" dirty="0">
                <a:latin typeface="Times New Roman"/>
                <a:cs typeface="Times New Roman"/>
              </a:rPr>
              <a:t> </a:t>
            </a:r>
            <a:r>
              <a:rPr sz="2400" spc="75" dirty="0">
                <a:latin typeface="Times New Roman"/>
                <a:cs typeface="Times New Roman"/>
              </a:rPr>
              <a:t>cardia</a:t>
            </a:r>
            <a:r>
              <a:rPr sz="2400" spc="-60" dirty="0">
                <a:latin typeface="Times New Roman"/>
                <a:cs typeface="Times New Roman"/>
              </a:rPr>
              <a:t> </a:t>
            </a:r>
            <a:r>
              <a:rPr sz="2400" spc="-55" dirty="0">
                <a:latin typeface="Times New Roman"/>
                <a:cs typeface="Times New Roman"/>
              </a:rPr>
              <a:t>: </a:t>
            </a:r>
            <a:r>
              <a:rPr sz="2400" spc="95" dirty="0">
                <a:latin typeface="Times New Roman"/>
                <a:cs typeface="Times New Roman"/>
              </a:rPr>
              <a:t>spread</a:t>
            </a:r>
            <a:r>
              <a:rPr sz="2400" spc="-35" dirty="0">
                <a:latin typeface="Times New Roman"/>
                <a:cs typeface="Times New Roman"/>
              </a:rPr>
              <a:t> </a:t>
            </a:r>
            <a:r>
              <a:rPr sz="2400" spc="120" dirty="0">
                <a:latin typeface="Times New Roman"/>
                <a:cs typeface="Times New Roman"/>
              </a:rPr>
              <a:t>to</a:t>
            </a:r>
            <a:r>
              <a:rPr sz="2400" spc="-110" dirty="0">
                <a:latin typeface="Times New Roman"/>
                <a:cs typeface="Times New Roman"/>
              </a:rPr>
              <a:t> </a:t>
            </a:r>
            <a:r>
              <a:rPr sz="2400" spc="95" dirty="0">
                <a:latin typeface="Times New Roman"/>
                <a:cs typeface="Times New Roman"/>
              </a:rPr>
              <a:t>esophagus  </a:t>
            </a:r>
            <a:r>
              <a:rPr sz="2400" spc="70" dirty="0">
                <a:latin typeface="Times New Roman"/>
                <a:cs typeface="Times New Roman"/>
              </a:rPr>
              <a:t>Tumor</a:t>
            </a:r>
            <a:r>
              <a:rPr sz="2400" spc="-100" dirty="0">
                <a:latin typeface="Times New Roman"/>
                <a:cs typeface="Times New Roman"/>
              </a:rPr>
              <a:t> </a:t>
            </a:r>
            <a:r>
              <a:rPr sz="2400" spc="100" dirty="0">
                <a:latin typeface="Times New Roman"/>
                <a:cs typeface="Times New Roman"/>
              </a:rPr>
              <a:t>in</a:t>
            </a:r>
            <a:r>
              <a:rPr sz="2400" spc="-75" dirty="0">
                <a:latin typeface="Times New Roman"/>
                <a:cs typeface="Times New Roman"/>
              </a:rPr>
              <a:t> </a:t>
            </a:r>
            <a:r>
              <a:rPr sz="2400" spc="65" dirty="0">
                <a:latin typeface="Times New Roman"/>
                <a:cs typeface="Times New Roman"/>
              </a:rPr>
              <a:t>pylorus</a:t>
            </a:r>
            <a:r>
              <a:rPr sz="2400" spc="-45" dirty="0">
                <a:latin typeface="Times New Roman"/>
                <a:cs typeface="Times New Roman"/>
              </a:rPr>
              <a:t> </a:t>
            </a:r>
            <a:r>
              <a:rPr sz="2400" spc="-55" dirty="0">
                <a:latin typeface="Times New Roman"/>
                <a:cs typeface="Times New Roman"/>
              </a:rPr>
              <a:t>:</a:t>
            </a:r>
            <a:r>
              <a:rPr sz="2400" spc="-35" dirty="0">
                <a:latin typeface="Times New Roman"/>
                <a:cs typeface="Times New Roman"/>
              </a:rPr>
              <a:t> </a:t>
            </a:r>
            <a:r>
              <a:rPr sz="2400" spc="120" dirty="0">
                <a:latin typeface="Times New Roman"/>
                <a:cs typeface="Times New Roman"/>
              </a:rPr>
              <a:t>to</a:t>
            </a:r>
            <a:r>
              <a:rPr sz="2400" spc="-125" dirty="0">
                <a:latin typeface="Times New Roman"/>
                <a:cs typeface="Times New Roman"/>
              </a:rPr>
              <a:t> </a:t>
            </a:r>
            <a:r>
              <a:rPr sz="2400" spc="150" dirty="0">
                <a:latin typeface="Times New Roman"/>
                <a:cs typeface="Times New Roman"/>
              </a:rPr>
              <a:t>duodenum</a:t>
            </a:r>
            <a:r>
              <a:rPr sz="2400" spc="-30" dirty="0">
                <a:latin typeface="Times New Roman"/>
                <a:cs typeface="Times New Roman"/>
              </a:rPr>
              <a:t> </a:t>
            </a:r>
            <a:r>
              <a:rPr sz="2400" spc="10" dirty="0">
                <a:latin typeface="Times New Roman"/>
                <a:cs typeface="Times New Roman"/>
              </a:rPr>
              <a:t>.</a:t>
            </a:r>
            <a:endParaRPr sz="2400">
              <a:latin typeface="Times New Roman"/>
              <a:cs typeface="Times New Roman"/>
            </a:endParaRPr>
          </a:p>
          <a:p>
            <a:pPr marL="287020" indent="-274320">
              <a:lnSpc>
                <a:spcPct val="100000"/>
              </a:lnSpc>
              <a:spcBef>
                <a:spcPts val="135"/>
              </a:spcBef>
              <a:buClr>
                <a:srgbClr val="0AD0D9"/>
              </a:buClr>
              <a:buSzPct val="93750"/>
              <a:buFont typeface="Arial"/>
              <a:buChar char=""/>
              <a:tabLst>
                <a:tab pos="287020" algn="l"/>
              </a:tabLst>
            </a:pPr>
            <a:r>
              <a:rPr sz="2400" spc="60" dirty="0">
                <a:latin typeface="Times New Roman"/>
                <a:cs typeface="Times New Roman"/>
              </a:rPr>
              <a:t>Lymphatic </a:t>
            </a:r>
            <a:r>
              <a:rPr sz="2400" spc="-55" dirty="0">
                <a:latin typeface="Times New Roman"/>
                <a:cs typeface="Times New Roman"/>
              </a:rPr>
              <a:t>: </a:t>
            </a:r>
            <a:r>
              <a:rPr sz="2400" spc="35" dirty="0">
                <a:latin typeface="Times New Roman"/>
                <a:cs typeface="Times New Roman"/>
              </a:rPr>
              <a:t>(very aggressive</a:t>
            </a:r>
            <a:r>
              <a:rPr sz="2400" spc="-315" dirty="0">
                <a:latin typeface="Times New Roman"/>
                <a:cs typeface="Times New Roman"/>
              </a:rPr>
              <a:t> </a:t>
            </a:r>
            <a:r>
              <a:rPr sz="2400" spc="85" dirty="0">
                <a:latin typeface="Times New Roman"/>
                <a:cs typeface="Times New Roman"/>
              </a:rPr>
              <a:t>)</a:t>
            </a:r>
            <a:endParaRPr sz="2400">
              <a:latin typeface="Times New Roman"/>
              <a:cs typeface="Times New Roman"/>
            </a:endParaRPr>
          </a:p>
          <a:p>
            <a:pPr marL="12700" marR="1070610">
              <a:lnSpc>
                <a:spcPct val="110000"/>
              </a:lnSpc>
            </a:pPr>
            <a:r>
              <a:rPr sz="2400" spc="120" dirty="0">
                <a:latin typeface="Times New Roman"/>
                <a:cs typeface="Times New Roman"/>
              </a:rPr>
              <a:t>to</a:t>
            </a:r>
            <a:r>
              <a:rPr sz="2400" spc="-85" dirty="0">
                <a:latin typeface="Times New Roman"/>
                <a:cs typeface="Times New Roman"/>
              </a:rPr>
              <a:t> </a:t>
            </a:r>
            <a:r>
              <a:rPr sz="2400" spc="100" dirty="0">
                <a:latin typeface="Times New Roman"/>
                <a:cs typeface="Times New Roman"/>
              </a:rPr>
              <a:t>lymphnodes</a:t>
            </a:r>
            <a:r>
              <a:rPr sz="2400" spc="-45" dirty="0">
                <a:latin typeface="Times New Roman"/>
                <a:cs typeface="Times New Roman"/>
              </a:rPr>
              <a:t> </a:t>
            </a:r>
            <a:r>
              <a:rPr sz="2400" spc="100" dirty="0">
                <a:latin typeface="Times New Roman"/>
                <a:cs typeface="Times New Roman"/>
              </a:rPr>
              <a:t>in</a:t>
            </a:r>
            <a:r>
              <a:rPr sz="2400" spc="-105" dirty="0">
                <a:latin typeface="Times New Roman"/>
                <a:cs typeface="Times New Roman"/>
              </a:rPr>
              <a:t> </a:t>
            </a:r>
            <a:r>
              <a:rPr sz="2400" spc="90" dirty="0">
                <a:latin typeface="Times New Roman"/>
                <a:cs typeface="Times New Roman"/>
              </a:rPr>
              <a:t>greater</a:t>
            </a:r>
            <a:r>
              <a:rPr sz="2400" spc="-145" dirty="0">
                <a:latin typeface="Times New Roman"/>
                <a:cs typeface="Times New Roman"/>
              </a:rPr>
              <a:t> </a:t>
            </a:r>
            <a:r>
              <a:rPr sz="2400" spc="145" dirty="0">
                <a:latin typeface="Times New Roman"/>
                <a:cs typeface="Times New Roman"/>
              </a:rPr>
              <a:t>and</a:t>
            </a:r>
            <a:r>
              <a:rPr sz="2400" spc="-5" dirty="0">
                <a:latin typeface="Times New Roman"/>
                <a:cs typeface="Times New Roman"/>
              </a:rPr>
              <a:t> </a:t>
            </a:r>
            <a:r>
              <a:rPr sz="2400" spc="60" dirty="0">
                <a:latin typeface="Times New Roman"/>
                <a:cs typeface="Times New Roman"/>
              </a:rPr>
              <a:t>lesser</a:t>
            </a:r>
            <a:r>
              <a:rPr sz="2400" spc="-135" dirty="0">
                <a:latin typeface="Times New Roman"/>
                <a:cs typeface="Times New Roman"/>
              </a:rPr>
              <a:t> </a:t>
            </a:r>
            <a:r>
              <a:rPr sz="2400" spc="100" dirty="0">
                <a:latin typeface="Times New Roman"/>
                <a:cs typeface="Times New Roman"/>
              </a:rPr>
              <a:t>curvature</a:t>
            </a:r>
            <a:r>
              <a:rPr sz="2400" spc="-65" dirty="0">
                <a:latin typeface="Times New Roman"/>
                <a:cs typeface="Times New Roman"/>
              </a:rPr>
              <a:t> </a:t>
            </a:r>
            <a:r>
              <a:rPr sz="2400" spc="10" dirty="0">
                <a:latin typeface="Times New Roman"/>
                <a:cs typeface="Times New Roman"/>
              </a:rPr>
              <a:t>.  </a:t>
            </a:r>
            <a:r>
              <a:rPr sz="2400" spc="35" dirty="0">
                <a:latin typeface="Times New Roman"/>
                <a:cs typeface="Times New Roman"/>
              </a:rPr>
              <a:t>celiac </a:t>
            </a:r>
            <a:r>
              <a:rPr sz="2400" spc="145" dirty="0">
                <a:latin typeface="Times New Roman"/>
                <a:cs typeface="Times New Roman"/>
              </a:rPr>
              <a:t>and</a:t>
            </a:r>
            <a:r>
              <a:rPr sz="2400" spc="-430" dirty="0">
                <a:latin typeface="Times New Roman"/>
                <a:cs typeface="Times New Roman"/>
              </a:rPr>
              <a:t> </a:t>
            </a:r>
            <a:r>
              <a:rPr sz="2400" spc="100" dirty="0">
                <a:latin typeface="Times New Roman"/>
                <a:cs typeface="Times New Roman"/>
              </a:rPr>
              <a:t>para </a:t>
            </a:r>
            <a:r>
              <a:rPr sz="2400" spc="85" dirty="0">
                <a:latin typeface="Times New Roman"/>
                <a:cs typeface="Times New Roman"/>
              </a:rPr>
              <a:t>aortic</a:t>
            </a:r>
            <a:endParaRPr sz="2400">
              <a:latin typeface="Times New Roman"/>
              <a:cs typeface="Times New Roman"/>
            </a:endParaRPr>
          </a:p>
          <a:p>
            <a:pPr marL="12700" marR="2279650">
              <a:lnSpc>
                <a:spcPts val="3170"/>
              </a:lnSpc>
              <a:spcBef>
                <a:spcPts val="150"/>
              </a:spcBef>
            </a:pPr>
            <a:r>
              <a:rPr sz="2400" spc="90" dirty="0">
                <a:latin typeface="Times New Roman"/>
                <a:cs typeface="Times New Roman"/>
              </a:rPr>
              <a:t>mediastinal</a:t>
            </a:r>
            <a:r>
              <a:rPr sz="2400" spc="-40" dirty="0">
                <a:latin typeface="Times New Roman"/>
                <a:cs typeface="Times New Roman"/>
              </a:rPr>
              <a:t> </a:t>
            </a:r>
            <a:r>
              <a:rPr sz="2400" spc="55" dirty="0">
                <a:latin typeface="Times New Roman"/>
                <a:cs typeface="Times New Roman"/>
              </a:rPr>
              <a:t>(for</a:t>
            </a:r>
            <a:r>
              <a:rPr sz="2400" spc="-105" dirty="0">
                <a:latin typeface="Times New Roman"/>
                <a:cs typeface="Times New Roman"/>
              </a:rPr>
              <a:t> </a:t>
            </a:r>
            <a:r>
              <a:rPr sz="2400" spc="130" dirty="0">
                <a:latin typeface="Times New Roman"/>
                <a:cs typeface="Times New Roman"/>
              </a:rPr>
              <a:t>tumors</a:t>
            </a:r>
            <a:r>
              <a:rPr sz="2400" spc="-110" dirty="0">
                <a:latin typeface="Times New Roman"/>
                <a:cs typeface="Times New Roman"/>
              </a:rPr>
              <a:t> </a:t>
            </a:r>
            <a:r>
              <a:rPr sz="2400" spc="20" dirty="0">
                <a:latin typeface="Times New Roman"/>
                <a:cs typeface="Times New Roman"/>
              </a:rPr>
              <a:t>of</a:t>
            </a:r>
            <a:r>
              <a:rPr sz="2400" spc="30" dirty="0">
                <a:latin typeface="Times New Roman"/>
                <a:cs typeface="Times New Roman"/>
              </a:rPr>
              <a:t> </a:t>
            </a:r>
            <a:r>
              <a:rPr sz="2400" spc="145" dirty="0">
                <a:latin typeface="Times New Roman"/>
                <a:cs typeface="Times New Roman"/>
              </a:rPr>
              <a:t>the</a:t>
            </a:r>
            <a:r>
              <a:rPr sz="2400" spc="-125" dirty="0">
                <a:latin typeface="Times New Roman"/>
                <a:cs typeface="Times New Roman"/>
              </a:rPr>
              <a:t> </a:t>
            </a:r>
            <a:r>
              <a:rPr sz="2400" spc="75" dirty="0">
                <a:latin typeface="Times New Roman"/>
                <a:cs typeface="Times New Roman"/>
              </a:rPr>
              <a:t>cardia)  </a:t>
            </a:r>
            <a:r>
              <a:rPr sz="2400" spc="50" dirty="0">
                <a:latin typeface="Times New Roman"/>
                <a:cs typeface="Times New Roman"/>
              </a:rPr>
              <a:t>virschaw </a:t>
            </a:r>
            <a:r>
              <a:rPr sz="2400" spc="90" dirty="0">
                <a:latin typeface="Times New Roman"/>
                <a:cs typeface="Times New Roman"/>
              </a:rPr>
              <a:t>lymph</a:t>
            </a:r>
            <a:r>
              <a:rPr sz="2400" spc="-165" dirty="0">
                <a:latin typeface="Times New Roman"/>
                <a:cs typeface="Times New Roman"/>
              </a:rPr>
              <a:t> </a:t>
            </a:r>
            <a:r>
              <a:rPr sz="2400" spc="105" dirty="0">
                <a:latin typeface="Times New Roman"/>
                <a:cs typeface="Times New Roman"/>
              </a:rPr>
              <a:t>nodes</a:t>
            </a:r>
            <a:endParaRPr sz="2400">
              <a:latin typeface="Times New Roman"/>
              <a:cs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708406"/>
            <a:ext cx="1819910" cy="788035"/>
          </a:xfrm>
          <a:prstGeom prst="rect">
            <a:avLst/>
          </a:prstGeom>
        </p:spPr>
        <p:txBody>
          <a:bodyPr vert="horz" wrap="square" lIns="0" tIns="13335" rIns="0" bIns="0" rtlCol="0">
            <a:spAutoFit/>
          </a:bodyPr>
          <a:lstStyle/>
          <a:p>
            <a:pPr marL="12700">
              <a:lnSpc>
                <a:spcPct val="100000"/>
              </a:lnSpc>
              <a:spcBef>
                <a:spcPts val="105"/>
              </a:spcBef>
            </a:pPr>
            <a:r>
              <a:rPr sz="5000" b="0" spc="-175" dirty="0">
                <a:latin typeface="Trebuchet MS"/>
                <a:cs typeface="Trebuchet MS"/>
              </a:rPr>
              <a:t>Sp</a:t>
            </a:r>
            <a:r>
              <a:rPr sz="5000" b="0" spc="-195" dirty="0">
                <a:latin typeface="Trebuchet MS"/>
                <a:cs typeface="Trebuchet MS"/>
              </a:rPr>
              <a:t>r</a:t>
            </a:r>
            <a:r>
              <a:rPr sz="5000" b="0" spc="-210" dirty="0">
                <a:latin typeface="Trebuchet MS"/>
                <a:cs typeface="Trebuchet MS"/>
              </a:rPr>
              <a:t>ead</a:t>
            </a:r>
            <a:endParaRPr sz="5000">
              <a:latin typeface="Trebuchet MS"/>
              <a:cs typeface="Trebuchet MS"/>
            </a:endParaRPr>
          </a:p>
        </p:txBody>
      </p:sp>
      <p:sp>
        <p:nvSpPr>
          <p:cNvPr id="3" name="object 3"/>
          <p:cNvSpPr txBox="1"/>
          <p:nvPr/>
        </p:nvSpPr>
        <p:spPr>
          <a:xfrm>
            <a:off x="535940" y="1371879"/>
            <a:ext cx="7841615" cy="3611245"/>
          </a:xfrm>
          <a:prstGeom prst="rect">
            <a:avLst/>
          </a:prstGeom>
        </p:spPr>
        <p:txBody>
          <a:bodyPr vert="horz" wrap="square" lIns="0" tIns="98425" rIns="0" bIns="0" rtlCol="0">
            <a:spAutoFit/>
          </a:bodyPr>
          <a:lstStyle/>
          <a:p>
            <a:pPr marL="287020" indent="-274320">
              <a:lnSpc>
                <a:spcPct val="100000"/>
              </a:lnSpc>
              <a:spcBef>
                <a:spcPts val="775"/>
              </a:spcBef>
              <a:buClr>
                <a:srgbClr val="0AD0D9"/>
              </a:buClr>
              <a:buSzPct val="94642"/>
              <a:buFont typeface="Arial"/>
              <a:buChar char=""/>
              <a:tabLst>
                <a:tab pos="287020" algn="l"/>
              </a:tabLst>
            </a:pPr>
            <a:r>
              <a:rPr sz="2800" spc="35" dirty="0">
                <a:latin typeface="Times New Roman"/>
                <a:cs typeface="Times New Roman"/>
              </a:rPr>
              <a:t>Blood</a:t>
            </a:r>
            <a:r>
              <a:rPr sz="2800" spc="-15" dirty="0">
                <a:latin typeface="Times New Roman"/>
                <a:cs typeface="Times New Roman"/>
              </a:rPr>
              <a:t> </a:t>
            </a:r>
            <a:r>
              <a:rPr sz="2800" spc="-65" dirty="0">
                <a:latin typeface="Times New Roman"/>
                <a:cs typeface="Times New Roman"/>
              </a:rPr>
              <a:t>:</a:t>
            </a:r>
            <a:endParaRPr sz="2800">
              <a:latin typeface="Times New Roman"/>
              <a:cs typeface="Times New Roman"/>
            </a:endParaRPr>
          </a:p>
          <a:p>
            <a:pPr marL="12700">
              <a:lnSpc>
                <a:spcPct val="100000"/>
              </a:lnSpc>
              <a:spcBef>
                <a:spcPts val="675"/>
              </a:spcBef>
            </a:pPr>
            <a:r>
              <a:rPr sz="2800" spc="95" dirty="0">
                <a:latin typeface="Times New Roman"/>
                <a:cs typeface="Times New Roman"/>
              </a:rPr>
              <a:t>from</a:t>
            </a:r>
            <a:r>
              <a:rPr sz="2800" spc="-85" dirty="0">
                <a:latin typeface="Times New Roman"/>
                <a:cs typeface="Times New Roman"/>
              </a:rPr>
              <a:t> </a:t>
            </a:r>
            <a:r>
              <a:rPr sz="2800" spc="114" dirty="0">
                <a:latin typeface="Times New Roman"/>
                <a:cs typeface="Times New Roman"/>
              </a:rPr>
              <a:t>portal</a:t>
            </a:r>
            <a:r>
              <a:rPr sz="2800" spc="-75" dirty="0">
                <a:latin typeface="Times New Roman"/>
                <a:cs typeface="Times New Roman"/>
              </a:rPr>
              <a:t> </a:t>
            </a:r>
            <a:r>
              <a:rPr sz="2800" spc="50" dirty="0">
                <a:latin typeface="Times New Roman"/>
                <a:cs typeface="Times New Roman"/>
              </a:rPr>
              <a:t>vein</a:t>
            </a:r>
            <a:r>
              <a:rPr sz="2800" spc="-80" dirty="0">
                <a:latin typeface="Times New Roman"/>
                <a:cs typeface="Times New Roman"/>
              </a:rPr>
              <a:t> </a:t>
            </a:r>
            <a:r>
              <a:rPr sz="2800" spc="140" dirty="0">
                <a:latin typeface="Times New Roman"/>
                <a:cs typeface="Times New Roman"/>
              </a:rPr>
              <a:t>to</a:t>
            </a:r>
            <a:r>
              <a:rPr sz="2800" spc="-70" dirty="0">
                <a:latin typeface="Times New Roman"/>
                <a:cs typeface="Times New Roman"/>
              </a:rPr>
              <a:t> </a:t>
            </a:r>
            <a:r>
              <a:rPr sz="2800" spc="20" dirty="0">
                <a:latin typeface="Times New Roman"/>
                <a:cs typeface="Times New Roman"/>
              </a:rPr>
              <a:t>liver</a:t>
            </a:r>
            <a:r>
              <a:rPr sz="2800" spc="-175" dirty="0">
                <a:latin typeface="Times New Roman"/>
                <a:cs typeface="Times New Roman"/>
              </a:rPr>
              <a:t> </a:t>
            </a:r>
            <a:r>
              <a:rPr sz="2800" spc="170" dirty="0">
                <a:latin typeface="Times New Roman"/>
                <a:cs typeface="Times New Roman"/>
              </a:rPr>
              <a:t>and</a:t>
            </a:r>
            <a:r>
              <a:rPr sz="2800" spc="10" dirty="0">
                <a:latin typeface="Times New Roman"/>
                <a:cs typeface="Times New Roman"/>
              </a:rPr>
              <a:t> </a:t>
            </a:r>
            <a:r>
              <a:rPr sz="2800" spc="90" dirty="0">
                <a:latin typeface="Times New Roman"/>
                <a:cs typeface="Times New Roman"/>
              </a:rPr>
              <a:t>maybe</a:t>
            </a:r>
            <a:r>
              <a:rPr sz="2800" spc="-50" dirty="0">
                <a:latin typeface="Times New Roman"/>
                <a:cs typeface="Times New Roman"/>
              </a:rPr>
              <a:t> </a:t>
            </a:r>
            <a:r>
              <a:rPr sz="2800" spc="110" dirty="0">
                <a:latin typeface="Times New Roman"/>
                <a:cs typeface="Times New Roman"/>
              </a:rPr>
              <a:t>lung</a:t>
            </a:r>
            <a:r>
              <a:rPr sz="2800" spc="-65" dirty="0">
                <a:latin typeface="Times New Roman"/>
                <a:cs typeface="Times New Roman"/>
              </a:rPr>
              <a:t> </a:t>
            </a:r>
            <a:r>
              <a:rPr sz="2800" spc="125" dirty="0">
                <a:latin typeface="Times New Roman"/>
                <a:cs typeface="Times New Roman"/>
              </a:rPr>
              <a:t>or</a:t>
            </a:r>
            <a:r>
              <a:rPr sz="2800" spc="-100" dirty="0">
                <a:latin typeface="Times New Roman"/>
                <a:cs typeface="Times New Roman"/>
              </a:rPr>
              <a:t> </a:t>
            </a:r>
            <a:r>
              <a:rPr sz="2800" spc="145" dirty="0">
                <a:latin typeface="Times New Roman"/>
                <a:cs typeface="Times New Roman"/>
              </a:rPr>
              <a:t>bone</a:t>
            </a:r>
            <a:r>
              <a:rPr sz="2800" spc="-65" dirty="0">
                <a:latin typeface="Times New Roman"/>
                <a:cs typeface="Times New Roman"/>
              </a:rPr>
              <a:t> </a:t>
            </a:r>
            <a:r>
              <a:rPr sz="2800" spc="15" dirty="0">
                <a:latin typeface="Times New Roman"/>
                <a:cs typeface="Times New Roman"/>
              </a:rPr>
              <a:t>.</a:t>
            </a:r>
            <a:endParaRPr sz="2800">
              <a:latin typeface="Times New Roman"/>
              <a:cs typeface="Times New Roman"/>
            </a:endParaRPr>
          </a:p>
          <a:p>
            <a:pPr marL="287020" indent="-274320">
              <a:lnSpc>
                <a:spcPct val="100000"/>
              </a:lnSpc>
              <a:spcBef>
                <a:spcPts val="670"/>
              </a:spcBef>
              <a:buClr>
                <a:srgbClr val="0AD0D9"/>
              </a:buClr>
              <a:buSzPct val="94642"/>
              <a:buFont typeface="Arial"/>
              <a:buChar char=""/>
              <a:tabLst>
                <a:tab pos="287020" algn="l"/>
              </a:tabLst>
            </a:pPr>
            <a:r>
              <a:rPr sz="2800" spc="114" dirty="0">
                <a:latin typeface="Times New Roman"/>
                <a:cs typeface="Times New Roman"/>
              </a:rPr>
              <a:t>transperitoneal</a:t>
            </a:r>
            <a:r>
              <a:rPr sz="2800" dirty="0">
                <a:latin typeface="Times New Roman"/>
                <a:cs typeface="Times New Roman"/>
              </a:rPr>
              <a:t> </a:t>
            </a:r>
            <a:r>
              <a:rPr sz="2800" spc="-65" dirty="0">
                <a:latin typeface="Times New Roman"/>
                <a:cs typeface="Times New Roman"/>
              </a:rPr>
              <a:t>:</a:t>
            </a:r>
            <a:endParaRPr sz="2800">
              <a:latin typeface="Times New Roman"/>
              <a:cs typeface="Times New Roman"/>
            </a:endParaRPr>
          </a:p>
          <a:p>
            <a:pPr marL="12700" marR="614045">
              <a:lnSpc>
                <a:spcPts val="4029"/>
              </a:lnSpc>
              <a:spcBef>
                <a:spcPts val="250"/>
              </a:spcBef>
            </a:pPr>
            <a:r>
              <a:rPr sz="2800" spc="75" dirty="0">
                <a:latin typeface="Times New Roman"/>
                <a:cs typeface="Times New Roman"/>
              </a:rPr>
              <a:t>1-krunkenburg</a:t>
            </a:r>
            <a:r>
              <a:rPr sz="2800" spc="-60" dirty="0">
                <a:latin typeface="Times New Roman"/>
                <a:cs typeface="Times New Roman"/>
              </a:rPr>
              <a:t> </a:t>
            </a:r>
            <a:r>
              <a:rPr sz="2800" spc="114" dirty="0">
                <a:latin typeface="Times New Roman"/>
                <a:cs typeface="Times New Roman"/>
              </a:rPr>
              <a:t>syndrome</a:t>
            </a:r>
            <a:r>
              <a:rPr sz="2800" spc="-60" dirty="0">
                <a:latin typeface="Times New Roman"/>
                <a:cs typeface="Times New Roman"/>
              </a:rPr>
              <a:t> </a:t>
            </a:r>
            <a:r>
              <a:rPr sz="2800" spc="114" dirty="0">
                <a:latin typeface="Times New Roman"/>
                <a:cs typeface="Times New Roman"/>
              </a:rPr>
              <a:t>(or</a:t>
            </a:r>
            <a:r>
              <a:rPr sz="2800" spc="-85" dirty="0">
                <a:latin typeface="Times New Roman"/>
                <a:cs typeface="Times New Roman"/>
              </a:rPr>
              <a:t> </a:t>
            </a:r>
            <a:r>
              <a:rPr sz="2800" spc="95" dirty="0">
                <a:latin typeface="Times New Roman"/>
                <a:cs typeface="Times New Roman"/>
              </a:rPr>
              <a:t>maybe</a:t>
            </a:r>
            <a:r>
              <a:rPr sz="2800" spc="-45" dirty="0">
                <a:latin typeface="Times New Roman"/>
                <a:cs typeface="Times New Roman"/>
              </a:rPr>
              <a:t> </a:t>
            </a:r>
            <a:r>
              <a:rPr sz="2800" spc="35" dirty="0">
                <a:latin typeface="Times New Roman"/>
                <a:cs typeface="Times New Roman"/>
              </a:rPr>
              <a:t>by</a:t>
            </a:r>
            <a:r>
              <a:rPr sz="2800" spc="-70" dirty="0">
                <a:latin typeface="Times New Roman"/>
                <a:cs typeface="Times New Roman"/>
              </a:rPr>
              <a:t> </a:t>
            </a:r>
            <a:r>
              <a:rPr sz="2800" spc="110" dirty="0">
                <a:latin typeface="Times New Roman"/>
                <a:cs typeface="Times New Roman"/>
              </a:rPr>
              <a:t>blood)</a:t>
            </a:r>
            <a:r>
              <a:rPr sz="2800" spc="15" dirty="0">
                <a:latin typeface="Times New Roman"/>
                <a:cs typeface="Times New Roman"/>
              </a:rPr>
              <a:t> .  </a:t>
            </a:r>
            <a:r>
              <a:rPr sz="2800" spc="65" dirty="0">
                <a:latin typeface="Times New Roman"/>
                <a:cs typeface="Times New Roman"/>
              </a:rPr>
              <a:t>2-sister </a:t>
            </a:r>
            <a:r>
              <a:rPr sz="2800" spc="110" dirty="0">
                <a:latin typeface="Times New Roman"/>
                <a:cs typeface="Times New Roman"/>
              </a:rPr>
              <a:t>mary </a:t>
            </a:r>
            <a:r>
              <a:rPr sz="2800" spc="-20" dirty="0">
                <a:latin typeface="Times New Roman"/>
                <a:cs typeface="Times New Roman"/>
              </a:rPr>
              <a:t>Josef </a:t>
            </a:r>
            <a:r>
              <a:rPr sz="2800" spc="114" dirty="0">
                <a:latin typeface="Times New Roman"/>
                <a:cs typeface="Times New Roman"/>
              </a:rPr>
              <a:t>nodules</a:t>
            </a:r>
            <a:r>
              <a:rPr sz="2800" spc="-270" dirty="0">
                <a:latin typeface="Times New Roman"/>
                <a:cs typeface="Times New Roman"/>
              </a:rPr>
              <a:t> </a:t>
            </a:r>
            <a:r>
              <a:rPr sz="2800" spc="15" dirty="0">
                <a:latin typeface="Times New Roman"/>
                <a:cs typeface="Times New Roman"/>
              </a:rPr>
              <a:t>.</a:t>
            </a:r>
            <a:endParaRPr sz="2800">
              <a:latin typeface="Times New Roman"/>
              <a:cs typeface="Times New Roman"/>
            </a:endParaRPr>
          </a:p>
          <a:p>
            <a:pPr marL="302260" indent="-289560">
              <a:lnSpc>
                <a:spcPct val="100000"/>
              </a:lnSpc>
              <a:spcBef>
                <a:spcPts val="430"/>
              </a:spcBef>
              <a:buSzPct val="96428"/>
              <a:buAutoNum type="arabicPlain" startAt="3"/>
              <a:tabLst>
                <a:tab pos="302895" algn="l"/>
              </a:tabLst>
            </a:pPr>
            <a:r>
              <a:rPr sz="2800" spc="120" dirty="0">
                <a:latin typeface="Times New Roman"/>
                <a:cs typeface="Times New Roman"/>
              </a:rPr>
              <a:t>malignant </a:t>
            </a:r>
            <a:r>
              <a:rPr sz="2800" spc="70" dirty="0">
                <a:latin typeface="Times New Roman"/>
                <a:cs typeface="Times New Roman"/>
              </a:rPr>
              <a:t>ascites</a:t>
            </a:r>
            <a:r>
              <a:rPr sz="2800" spc="-290" dirty="0">
                <a:latin typeface="Times New Roman"/>
                <a:cs typeface="Times New Roman"/>
              </a:rPr>
              <a:t> </a:t>
            </a:r>
            <a:r>
              <a:rPr sz="2800" spc="15" dirty="0">
                <a:latin typeface="Times New Roman"/>
                <a:cs typeface="Times New Roman"/>
              </a:rPr>
              <a:t>.</a:t>
            </a:r>
            <a:endParaRPr sz="2800">
              <a:latin typeface="Times New Roman"/>
              <a:cs typeface="Times New Roman"/>
            </a:endParaRPr>
          </a:p>
          <a:p>
            <a:pPr marL="329565" indent="-316865">
              <a:lnSpc>
                <a:spcPct val="100000"/>
              </a:lnSpc>
              <a:spcBef>
                <a:spcPts val="670"/>
              </a:spcBef>
              <a:buSzPct val="96428"/>
              <a:buAutoNum type="arabicPlain" startAt="3"/>
              <a:tabLst>
                <a:tab pos="330200" algn="l"/>
              </a:tabLst>
            </a:pPr>
            <a:r>
              <a:rPr sz="2800" spc="10" dirty="0">
                <a:latin typeface="Times New Roman"/>
                <a:cs typeface="Times New Roman"/>
              </a:rPr>
              <a:t>Blumer’s</a:t>
            </a:r>
            <a:r>
              <a:rPr sz="2800" spc="-110" dirty="0">
                <a:latin typeface="Times New Roman"/>
                <a:cs typeface="Times New Roman"/>
              </a:rPr>
              <a:t> </a:t>
            </a:r>
            <a:r>
              <a:rPr sz="2800" spc="55" dirty="0">
                <a:latin typeface="Times New Roman"/>
                <a:cs typeface="Times New Roman"/>
              </a:rPr>
              <a:t>shelf</a:t>
            </a:r>
            <a:r>
              <a:rPr sz="2800" spc="75" dirty="0">
                <a:latin typeface="Times New Roman"/>
                <a:cs typeface="Times New Roman"/>
              </a:rPr>
              <a:t> </a:t>
            </a:r>
            <a:r>
              <a:rPr sz="2800" spc="105" dirty="0">
                <a:latin typeface="Times New Roman"/>
                <a:cs typeface="Times New Roman"/>
              </a:rPr>
              <a:t>(mass</a:t>
            </a:r>
            <a:r>
              <a:rPr sz="2800" spc="-105" dirty="0">
                <a:latin typeface="Times New Roman"/>
                <a:cs typeface="Times New Roman"/>
              </a:rPr>
              <a:t> </a:t>
            </a:r>
            <a:r>
              <a:rPr sz="2800" spc="125" dirty="0">
                <a:latin typeface="Times New Roman"/>
                <a:cs typeface="Times New Roman"/>
              </a:rPr>
              <a:t>during</a:t>
            </a:r>
            <a:r>
              <a:rPr sz="2800" spc="-30" dirty="0">
                <a:latin typeface="Times New Roman"/>
                <a:cs typeface="Times New Roman"/>
              </a:rPr>
              <a:t> </a:t>
            </a:r>
            <a:r>
              <a:rPr sz="2800" spc="90" dirty="0">
                <a:latin typeface="Times New Roman"/>
                <a:cs typeface="Times New Roman"/>
              </a:rPr>
              <a:t>rectal</a:t>
            </a:r>
            <a:r>
              <a:rPr sz="2800" spc="-75" dirty="0">
                <a:latin typeface="Times New Roman"/>
                <a:cs typeface="Times New Roman"/>
              </a:rPr>
              <a:t> </a:t>
            </a:r>
            <a:r>
              <a:rPr sz="2800" spc="110" dirty="0">
                <a:latin typeface="Times New Roman"/>
                <a:cs typeface="Times New Roman"/>
              </a:rPr>
              <a:t>examination)</a:t>
            </a:r>
            <a:r>
              <a:rPr sz="2800" spc="10" dirty="0">
                <a:latin typeface="Times New Roman"/>
                <a:cs typeface="Times New Roman"/>
              </a:rPr>
              <a:t> </a:t>
            </a:r>
            <a:r>
              <a:rPr sz="2800" spc="15" dirty="0">
                <a:latin typeface="Times New Roman"/>
                <a:cs typeface="Times New Roman"/>
              </a:rPr>
              <a:t>.</a:t>
            </a:r>
            <a:endParaRPr sz="28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49782"/>
            <a:ext cx="7274559" cy="788035"/>
          </a:xfrm>
          <a:prstGeom prst="rect">
            <a:avLst/>
          </a:prstGeom>
        </p:spPr>
        <p:txBody>
          <a:bodyPr vert="horz" wrap="square" lIns="0" tIns="13335" rIns="0" bIns="0" rtlCol="0">
            <a:spAutoFit/>
          </a:bodyPr>
          <a:lstStyle/>
          <a:p>
            <a:pPr marL="12700">
              <a:lnSpc>
                <a:spcPct val="100000"/>
              </a:lnSpc>
              <a:spcBef>
                <a:spcPts val="105"/>
              </a:spcBef>
            </a:pPr>
            <a:r>
              <a:rPr sz="5000" b="0" dirty="0">
                <a:latin typeface="Times New Roman"/>
                <a:cs typeface="Times New Roman"/>
              </a:rPr>
              <a:t>Change In Histology</a:t>
            </a:r>
            <a:r>
              <a:rPr sz="5000" b="0" spc="-100" dirty="0">
                <a:latin typeface="Times New Roman"/>
                <a:cs typeface="Times New Roman"/>
              </a:rPr>
              <a:t> </a:t>
            </a:r>
            <a:r>
              <a:rPr sz="5000" b="0" dirty="0">
                <a:latin typeface="Times New Roman"/>
                <a:cs typeface="Times New Roman"/>
              </a:rPr>
              <a:t>Pattern</a:t>
            </a:r>
            <a:endParaRPr sz="5000">
              <a:latin typeface="Times New Roman"/>
              <a:cs typeface="Times New Roman"/>
            </a:endParaRPr>
          </a:p>
        </p:txBody>
      </p:sp>
      <p:sp>
        <p:nvSpPr>
          <p:cNvPr id="3" name="object 3"/>
          <p:cNvSpPr txBox="1"/>
          <p:nvPr/>
        </p:nvSpPr>
        <p:spPr>
          <a:xfrm>
            <a:off x="535940" y="1866642"/>
            <a:ext cx="4989195" cy="4053204"/>
          </a:xfrm>
          <a:prstGeom prst="rect">
            <a:avLst/>
          </a:prstGeom>
        </p:spPr>
        <p:txBody>
          <a:bodyPr vert="horz" wrap="square" lIns="0" tIns="93980" rIns="0" bIns="0" rtlCol="0">
            <a:spAutoFit/>
          </a:bodyPr>
          <a:lstStyle/>
          <a:p>
            <a:pPr marL="287020" indent="-274320">
              <a:lnSpc>
                <a:spcPct val="100000"/>
              </a:lnSpc>
              <a:spcBef>
                <a:spcPts val="740"/>
              </a:spcBef>
              <a:buClr>
                <a:srgbClr val="0AD0D9"/>
              </a:buClr>
              <a:buSzPct val="94230"/>
              <a:buFont typeface="Arial"/>
              <a:buChar char=""/>
              <a:tabLst>
                <a:tab pos="287020" algn="l"/>
              </a:tabLst>
            </a:pPr>
            <a:r>
              <a:rPr sz="2600" spc="105" dirty="0">
                <a:latin typeface="Times New Roman"/>
                <a:cs typeface="Times New Roman"/>
              </a:rPr>
              <a:t>Intestinal </a:t>
            </a:r>
            <a:r>
              <a:rPr sz="2600" spc="75" dirty="0">
                <a:latin typeface="Times New Roman"/>
                <a:cs typeface="Times New Roman"/>
              </a:rPr>
              <a:t>gastric</a:t>
            </a:r>
            <a:r>
              <a:rPr sz="2600" spc="-355" dirty="0">
                <a:latin typeface="Times New Roman"/>
                <a:cs typeface="Times New Roman"/>
              </a:rPr>
              <a:t> </a:t>
            </a:r>
            <a:r>
              <a:rPr sz="2600" spc="90" dirty="0">
                <a:latin typeface="Times New Roman"/>
                <a:cs typeface="Times New Roman"/>
              </a:rPr>
              <a:t>cancer</a:t>
            </a:r>
            <a:endParaRPr sz="2600">
              <a:latin typeface="Times New Roman"/>
              <a:cs typeface="Times New Roman"/>
            </a:endParaRPr>
          </a:p>
          <a:p>
            <a:pPr marL="652780" lvl="1" indent="-247015">
              <a:lnSpc>
                <a:spcPct val="100000"/>
              </a:lnSpc>
              <a:spcBef>
                <a:spcPts val="585"/>
              </a:spcBef>
              <a:buClr>
                <a:srgbClr val="0E6EC5"/>
              </a:buClr>
              <a:buSzPct val="85416"/>
              <a:buFont typeface="Arial"/>
              <a:buChar char=""/>
              <a:tabLst>
                <a:tab pos="653415" algn="l"/>
              </a:tabLst>
            </a:pPr>
            <a:r>
              <a:rPr sz="2400" spc="130" dirty="0">
                <a:latin typeface="Times New Roman"/>
                <a:cs typeface="Times New Roman"/>
              </a:rPr>
              <a:t>common </a:t>
            </a:r>
            <a:r>
              <a:rPr sz="2400" spc="100" dirty="0">
                <a:latin typeface="Times New Roman"/>
                <a:cs typeface="Times New Roman"/>
              </a:rPr>
              <a:t>in</a:t>
            </a:r>
            <a:r>
              <a:rPr sz="2400" spc="-204" dirty="0">
                <a:latin typeface="Times New Roman"/>
                <a:cs typeface="Times New Roman"/>
              </a:rPr>
              <a:t> </a:t>
            </a:r>
            <a:r>
              <a:rPr sz="2400" spc="80" dirty="0">
                <a:latin typeface="Times New Roman"/>
                <a:cs typeface="Times New Roman"/>
              </a:rPr>
              <a:t>males</a:t>
            </a:r>
            <a:endParaRPr sz="2400">
              <a:latin typeface="Times New Roman"/>
              <a:cs typeface="Times New Roman"/>
            </a:endParaRPr>
          </a:p>
          <a:p>
            <a:pPr marL="652780" lvl="1" indent="-247015">
              <a:lnSpc>
                <a:spcPct val="100000"/>
              </a:lnSpc>
              <a:spcBef>
                <a:spcPts val="575"/>
              </a:spcBef>
              <a:buClr>
                <a:srgbClr val="0E6EC5"/>
              </a:buClr>
              <a:buSzPct val="85416"/>
              <a:buFont typeface="Arial"/>
              <a:buChar char=""/>
              <a:tabLst>
                <a:tab pos="653415" algn="l"/>
              </a:tabLst>
            </a:pPr>
            <a:r>
              <a:rPr sz="2400" spc="90" dirty="0">
                <a:latin typeface="Times New Roman"/>
                <a:cs typeface="Times New Roman"/>
              </a:rPr>
              <a:t>older</a:t>
            </a:r>
            <a:r>
              <a:rPr sz="2400" spc="-150" dirty="0">
                <a:latin typeface="Times New Roman"/>
                <a:cs typeface="Times New Roman"/>
              </a:rPr>
              <a:t> </a:t>
            </a:r>
            <a:r>
              <a:rPr sz="2400" spc="40" dirty="0">
                <a:latin typeface="Times New Roman"/>
                <a:cs typeface="Times New Roman"/>
              </a:rPr>
              <a:t>age</a:t>
            </a:r>
            <a:endParaRPr sz="2400">
              <a:latin typeface="Times New Roman"/>
              <a:cs typeface="Times New Roman"/>
            </a:endParaRPr>
          </a:p>
          <a:p>
            <a:pPr marL="652780" lvl="1" indent="-247015">
              <a:lnSpc>
                <a:spcPct val="100000"/>
              </a:lnSpc>
              <a:spcBef>
                <a:spcPts val="580"/>
              </a:spcBef>
              <a:buClr>
                <a:srgbClr val="0E6EC5"/>
              </a:buClr>
              <a:buSzPct val="85416"/>
              <a:buFont typeface="Arial"/>
              <a:buChar char=""/>
              <a:tabLst>
                <a:tab pos="653415" algn="l"/>
              </a:tabLst>
            </a:pPr>
            <a:r>
              <a:rPr sz="2400" spc="114" dirty="0">
                <a:latin typeface="Times New Roman"/>
                <a:cs typeface="Times New Roman"/>
              </a:rPr>
              <a:t>more</a:t>
            </a:r>
            <a:r>
              <a:rPr sz="2400" spc="-105" dirty="0">
                <a:latin typeface="Times New Roman"/>
                <a:cs typeface="Times New Roman"/>
              </a:rPr>
              <a:t> </a:t>
            </a:r>
            <a:r>
              <a:rPr sz="2400" spc="85" dirty="0">
                <a:latin typeface="Times New Roman"/>
                <a:cs typeface="Times New Roman"/>
              </a:rPr>
              <a:t>prevalent</a:t>
            </a:r>
            <a:r>
              <a:rPr sz="2400" spc="-60" dirty="0">
                <a:latin typeface="Times New Roman"/>
                <a:cs typeface="Times New Roman"/>
              </a:rPr>
              <a:t> </a:t>
            </a:r>
            <a:r>
              <a:rPr sz="2400" spc="100" dirty="0">
                <a:latin typeface="Times New Roman"/>
                <a:cs typeface="Times New Roman"/>
              </a:rPr>
              <a:t>in</a:t>
            </a:r>
            <a:r>
              <a:rPr sz="2400" spc="-35" dirty="0">
                <a:latin typeface="Times New Roman"/>
                <a:cs typeface="Times New Roman"/>
              </a:rPr>
              <a:t> </a:t>
            </a:r>
            <a:r>
              <a:rPr sz="2400" spc="75" dirty="0">
                <a:latin typeface="Times New Roman"/>
                <a:cs typeface="Times New Roman"/>
              </a:rPr>
              <a:t>high-risk</a:t>
            </a:r>
            <a:r>
              <a:rPr sz="2400" spc="-100" dirty="0">
                <a:latin typeface="Times New Roman"/>
                <a:cs typeface="Times New Roman"/>
              </a:rPr>
              <a:t> </a:t>
            </a:r>
            <a:r>
              <a:rPr sz="2400" spc="40" dirty="0">
                <a:latin typeface="Times New Roman"/>
                <a:cs typeface="Times New Roman"/>
              </a:rPr>
              <a:t>areas</a:t>
            </a:r>
            <a:endParaRPr sz="2400">
              <a:latin typeface="Times New Roman"/>
              <a:cs typeface="Times New Roman"/>
            </a:endParaRPr>
          </a:p>
          <a:p>
            <a:pPr marL="652780" lvl="1" indent="-247015">
              <a:lnSpc>
                <a:spcPct val="100000"/>
              </a:lnSpc>
              <a:spcBef>
                <a:spcPts val="575"/>
              </a:spcBef>
              <a:buClr>
                <a:srgbClr val="0E6EC5"/>
              </a:buClr>
              <a:buSzPct val="85416"/>
              <a:buFont typeface="Arial"/>
              <a:buChar char=""/>
              <a:tabLst>
                <a:tab pos="653415" algn="l"/>
              </a:tabLst>
            </a:pPr>
            <a:r>
              <a:rPr sz="2400" spc="80" dirty="0">
                <a:latin typeface="Times New Roman"/>
                <a:cs typeface="Times New Roman"/>
              </a:rPr>
              <a:t>linked </a:t>
            </a:r>
            <a:r>
              <a:rPr sz="2400" spc="120" dirty="0">
                <a:latin typeface="Times New Roman"/>
                <a:cs typeface="Times New Roman"/>
              </a:rPr>
              <a:t>to </a:t>
            </a:r>
            <a:r>
              <a:rPr sz="2400" spc="100" dirty="0">
                <a:latin typeface="Times New Roman"/>
                <a:cs typeface="Times New Roman"/>
              </a:rPr>
              <a:t>environmental</a:t>
            </a:r>
            <a:r>
              <a:rPr sz="2400" spc="-380" dirty="0">
                <a:latin typeface="Times New Roman"/>
                <a:cs typeface="Times New Roman"/>
              </a:rPr>
              <a:t> </a:t>
            </a:r>
            <a:r>
              <a:rPr sz="2400" spc="65" dirty="0">
                <a:latin typeface="Times New Roman"/>
                <a:cs typeface="Times New Roman"/>
              </a:rPr>
              <a:t>factors</a:t>
            </a:r>
            <a:endParaRPr sz="2400">
              <a:latin typeface="Times New Roman"/>
              <a:cs typeface="Times New Roman"/>
            </a:endParaRPr>
          </a:p>
          <a:p>
            <a:pPr marL="287020" indent="-274320">
              <a:lnSpc>
                <a:spcPct val="100000"/>
              </a:lnSpc>
              <a:spcBef>
                <a:spcPts val="615"/>
              </a:spcBef>
              <a:buClr>
                <a:srgbClr val="0AD0D9"/>
              </a:buClr>
              <a:buSzPct val="94230"/>
              <a:buFont typeface="Arial"/>
              <a:buChar char=""/>
              <a:tabLst>
                <a:tab pos="287020" algn="l"/>
              </a:tabLst>
            </a:pPr>
            <a:r>
              <a:rPr sz="2600" spc="100" dirty="0">
                <a:latin typeface="Times New Roman"/>
                <a:cs typeface="Times New Roman"/>
              </a:rPr>
              <a:t>The</a:t>
            </a:r>
            <a:r>
              <a:rPr sz="2600" spc="-140" dirty="0">
                <a:latin typeface="Times New Roman"/>
                <a:cs typeface="Times New Roman"/>
              </a:rPr>
              <a:t> </a:t>
            </a:r>
            <a:r>
              <a:rPr sz="2600" spc="50" dirty="0">
                <a:latin typeface="Times New Roman"/>
                <a:cs typeface="Times New Roman"/>
              </a:rPr>
              <a:t>diffuse</a:t>
            </a:r>
            <a:r>
              <a:rPr sz="2600" spc="-145" dirty="0">
                <a:latin typeface="Times New Roman"/>
                <a:cs typeface="Times New Roman"/>
              </a:rPr>
              <a:t> </a:t>
            </a:r>
            <a:r>
              <a:rPr sz="2600" spc="114" dirty="0">
                <a:latin typeface="Times New Roman"/>
                <a:cs typeface="Times New Roman"/>
              </a:rPr>
              <a:t>or</a:t>
            </a:r>
            <a:r>
              <a:rPr sz="2600" spc="-90" dirty="0">
                <a:latin typeface="Times New Roman"/>
                <a:cs typeface="Times New Roman"/>
              </a:rPr>
              <a:t> </a:t>
            </a:r>
            <a:r>
              <a:rPr sz="2600" spc="60" dirty="0">
                <a:latin typeface="Times New Roman"/>
                <a:cs typeface="Times New Roman"/>
              </a:rPr>
              <a:t>infiltrative</a:t>
            </a:r>
            <a:r>
              <a:rPr sz="2600" spc="-110" dirty="0">
                <a:latin typeface="Times New Roman"/>
                <a:cs typeface="Times New Roman"/>
              </a:rPr>
              <a:t> </a:t>
            </a:r>
            <a:r>
              <a:rPr sz="2600" spc="95" dirty="0">
                <a:latin typeface="Times New Roman"/>
                <a:cs typeface="Times New Roman"/>
              </a:rPr>
              <a:t>type</a:t>
            </a:r>
            <a:endParaRPr sz="2600">
              <a:latin typeface="Times New Roman"/>
              <a:cs typeface="Times New Roman"/>
            </a:endParaRPr>
          </a:p>
          <a:p>
            <a:pPr marL="652780" lvl="1" indent="-247015">
              <a:lnSpc>
                <a:spcPct val="100000"/>
              </a:lnSpc>
              <a:spcBef>
                <a:spcPts val="585"/>
              </a:spcBef>
              <a:buClr>
                <a:srgbClr val="0E6EC5"/>
              </a:buClr>
              <a:buSzPct val="85416"/>
              <a:buFont typeface="Arial"/>
              <a:buChar char=""/>
              <a:tabLst>
                <a:tab pos="653415" algn="l"/>
              </a:tabLst>
            </a:pPr>
            <a:r>
              <a:rPr sz="2400" spc="105" dirty="0">
                <a:latin typeface="Times New Roman"/>
                <a:cs typeface="Times New Roman"/>
              </a:rPr>
              <a:t>frequent </a:t>
            </a:r>
            <a:r>
              <a:rPr sz="2400" spc="100" dirty="0">
                <a:latin typeface="Times New Roman"/>
                <a:cs typeface="Times New Roman"/>
              </a:rPr>
              <a:t>in </a:t>
            </a:r>
            <a:r>
              <a:rPr sz="2400" spc="145" dirty="0">
                <a:latin typeface="Times New Roman"/>
                <a:cs typeface="Times New Roman"/>
              </a:rPr>
              <a:t>both</a:t>
            </a:r>
            <a:r>
              <a:rPr sz="2400" spc="-405" dirty="0">
                <a:latin typeface="Times New Roman"/>
                <a:cs typeface="Times New Roman"/>
              </a:rPr>
              <a:t> </a:t>
            </a:r>
            <a:r>
              <a:rPr sz="2400" spc="25" dirty="0">
                <a:latin typeface="Times New Roman"/>
                <a:cs typeface="Times New Roman"/>
              </a:rPr>
              <a:t>sexes</a:t>
            </a:r>
            <a:endParaRPr sz="2400">
              <a:latin typeface="Times New Roman"/>
              <a:cs typeface="Times New Roman"/>
            </a:endParaRPr>
          </a:p>
          <a:p>
            <a:pPr marL="652780" lvl="1" indent="-247015">
              <a:lnSpc>
                <a:spcPct val="100000"/>
              </a:lnSpc>
              <a:spcBef>
                <a:spcPts val="575"/>
              </a:spcBef>
              <a:buClr>
                <a:srgbClr val="0E6EC5"/>
              </a:buClr>
              <a:buSzPct val="85416"/>
              <a:buFont typeface="Arial"/>
              <a:buChar char=""/>
              <a:tabLst>
                <a:tab pos="653415" algn="l"/>
              </a:tabLst>
            </a:pPr>
            <a:r>
              <a:rPr sz="2400" spc="130" dirty="0">
                <a:latin typeface="Times New Roman"/>
                <a:cs typeface="Times New Roman"/>
              </a:rPr>
              <a:t>common</a:t>
            </a:r>
            <a:r>
              <a:rPr sz="2400" spc="-40" dirty="0">
                <a:latin typeface="Times New Roman"/>
                <a:cs typeface="Times New Roman"/>
              </a:rPr>
              <a:t> </a:t>
            </a:r>
            <a:r>
              <a:rPr sz="2400" spc="100" dirty="0">
                <a:latin typeface="Times New Roman"/>
                <a:cs typeface="Times New Roman"/>
              </a:rPr>
              <a:t>in</a:t>
            </a:r>
            <a:r>
              <a:rPr sz="2400" spc="-114" dirty="0">
                <a:latin typeface="Times New Roman"/>
                <a:cs typeface="Times New Roman"/>
              </a:rPr>
              <a:t> </a:t>
            </a:r>
            <a:r>
              <a:rPr sz="2400" spc="70" dirty="0">
                <a:latin typeface="Times New Roman"/>
                <a:cs typeface="Times New Roman"/>
              </a:rPr>
              <a:t>younger</a:t>
            </a:r>
            <a:r>
              <a:rPr sz="2400" spc="-130" dirty="0">
                <a:latin typeface="Times New Roman"/>
                <a:cs typeface="Times New Roman"/>
              </a:rPr>
              <a:t> </a:t>
            </a:r>
            <a:r>
              <a:rPr sz="2400" spc="40" dirty="0">
                <a:latin typeface="Times New Roman"/>
                <a:cs typeface="Times New Roman"/>
              </a:rPr>
              <a:t>age</a:t>
            </a:r>
            <a:r>
              <a:rPr sz="2400" spc="-125" dirty="0">
                <a:latin typeface="Times New Roman"/>
                <a:cs typeface="Times New Roman"/>
              </a:rPr>
              <a:t> </a:t>
            </a:r>
            <a:r>
              <a:rPr sz="2400" spc="90" dirty="0">
                <a:latin typeface="Times New Roman"/>
                <a:cs typeface="Times New Roman"/>
              </a:rPr>
              <a:t>groups</a:t>
            </a:r>
            <a:endParaRPr sz="2400">
              <a:latin typeface="Times New Roman"/>
              <a:cs typeface="Times New Roman"/>
            </a:endParaRPr>
          </a:p>
          <a:p>
            <a:pPr marL="652780" lvl="1" indent="-247015">
              <a:lnSpc>
                <a:spcPct val="100000"/>
              </a:lnSpc>
              <a:spcBef>
                <a:spcPts val="580"/>
              </a:spcBef>
              <a:buClr>
                <a:srgbClr val="0E6EC5"/>
              </a:buClr>
              <a:buSzPct val="85416"/>
              <a:buFont typeface="Arial"/>
              <a:buChar char=""/>
              <a:tabLst>
                <a:tab pos="653415" algn="l"/>
              </a:tabLst>
            </a:pPr>
            <a:r>
              <a:rPr sz="2400" spc="55" dirty="0">
                <a:latin typeface="Times New Roman"/>
                <a:cs typeface="Times New Roman"/>
              </a:rPr>
              <a:t>worse</a:t>
            </a:r>
            <a:r>
              <a:rPr sz="2400" spc="-85" dirty="0">
                <a:latin typeface="Times New Roman"/>
                <a:cs typeface="Times New Roman"/>
              </a:rPr>
              <a:t> </a:t>
            </a:r>
            <a:r>
              <a:rPr sz="2400" spc="80" dirty="0">
                <a:latin typeface="Times New Roman"/>
                <a:cs typeface="Times New Roman"/>
              </a:rPr>
              <a:t>prognosis</a:t>
            </a:r>
            <a:endParaRPr sz="2400">
              <a:latin typeface="Times New Roman"/>
              <a:cs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8109584" cy="788035"/>
          </a:xfrm>
          <a:prstGeom prst="rect">
            <a:avLst/>
          </a:prstGeom>
        </p:spPr>
        <p:txBody>
          <a:bodyPr vert="horz" wrap="square" lIns="0" tIns="13335" rIns="0" bIns="0" rtlCol="0">
            <a:spAutoFit/>
          </a:bodyPr>
          <a:lstStyle/>
          <a:p>
            <a:pPr marL="12700">
              <a:lnSpc>
                <a:spcPct val="100000"/>
              </a:lnSpc>
              <a:spcBef>
                <a:spcPts val="105"/>
              </a:spcBef>
            </a:pPr>
            <a:r>
              <a:rPr sz="5000" b="0" spc="-235" dirty="0">
                <a:latin typeface="Trebuchet MS"/>
                <a:cs typeface="Trebuchet MS"/>
              </a:rPr>
              <a:t>Paraneoplastic</a:t>
            </a:r>
            <a:r>
              <a:rPr sz="5000" b="0" spc="-440" dirty="0">
                <a:latin typeface="Trebuchet MS"/>
                <a:cs typeface="Trebuchet MS"/>
              </a:rPr>
              <a:t> </a:t>
            </a:r>
            <a:r>
              <a:rPr sz="5000" b="0" spc="-240" dirty="0">
                <a:latin typeface="Trebuchet MS"/>
                <a:cs typeface="Trebuchet MS"/>
              </a:rPr>
              <a:t>manifestations:-</a:t>
            </a:r>
            <a:endParaRPr sz="5000">
              <a:latin typeface="Trebuchet MS"/>
              <a:cs typeface="Trebuchet MS"/>
            </a:endParaRPr>
          </a:p>
        </p:txBody>
      </p:sp>
      <p:sp>
        <p:nvSpPr>
          <p:cNvPr id="3" name="object 3"/>
          <p:cNvSpPr txBox="1"/>
          <p:nvPr/>
        </p:nvSpPr>
        <p:spPr>
          <a:xfrm>
            <a:off x="535940" y="1912365"/>
            <a:ext cx="8051165" cy="3757295"/>
          </a:xfrm>
          <a:prstGeom prst="rect">
            <a:avLst/>
          </a:prstGeom>
        </p:spPr>
        <p:txBody>
          <a:bodyPr vert="horz" wrap="square" lIns="0" tIns="48895" rIns="0" bIns="0" rtlCol="0">
            <a:spAutoFit/>
          </a:bodyPr>
          <a:lstStyle/>
          <a:p>
            <a:pPr marL="287020" marR="5080" indent="-274320">
              <a:lnSpc>
                <a:spcPct val="90000"/>
              </a:lnSpc>
              <a:spcBef>
                <a:spcPts val="385"/>
              </a:spcBef>
              <a:buClr>
                <a:srgbClr val="0AD0D9"/>
              </a:buClr>
              <a:buSzPct val="93750"/>
              <a:buFont typeface="Arial"/>
              <a:buChar char=""/>
              <a:tabLst>
                <a:tab pos="287020" algn="l"/>
                <a:tab pos="4725035" algn="l"/>
              </a:tabLst>
            </a:pPr>
            <a:r>
              <a:rPr sz="2400" spc="45" dirty="0">
                <a:latin typeface="Times New Roman"/>
                <a:cs typeface="Times New Roman"/>
              </a:rPr>
              <a:t>rarely </a:t>
            </a:r>
            <a:r>
              <a:rPr sz="2400" spc="100" dirty="0">
                <a:latin typeface="Times New Roman"/>
                <a:cs typeface="Times New Roman"/>
              </a:rPr>
              <a:t>seen </a:t>
            </a:r>
            <a:r>
              <a:rPr sz="2400" spc="130" dirty="0">
                <a:latin typeface="Times New Roman"/>
                <a:cs typeface="Times New Roman"/>
              </a:rPr>
              <a:t>at </a:t>
            </a:r>
            <a:r>
              <a:rPr sz="2400" spc="70" dirty="0">
                <a:latin typeface="Times New Roman"/>
                <a:cs typeface="Times New Roman"/>
              </a:rPr>
              <a:t>initial </a:t>
            </a:r>
            <a:r>
              <a:rPr sz="2400" spc="105" dirty="0">
                <a:latin typeface="Times New Roman"/>
                <a:cs typeface="Times New Roman"/>
              </a:rPr>
              <a:t>presentation. </a:t>
            </a:r>
            <a:r>
              <a:rPr sz="2400" spc="80" dirty="0">
                <a:latin typeface="Times New Roman"/>
                <a:cs typeface="Times New Roman"/>
              </a:rPr>
              <a:t>Dermatologic </a:t>
            </a:r>
            <a:r>
              <a:rPr sz="2400" spc="75" dirty="0">
                <a:latin typeface="Times New Roman"/>
                <a:cs typeface="Times New Roman"/>
              </a:rPr>
              <a:t>findings  </a:t>
            </a:r>
            <a:r>
              <a:rPr sz="2400" spc="60" dirty="0">
                <a:latin typeface="Times New Roman"/>
                <a:cs typeface="Times New Roman"/>
              </a:rPr>
              <a:t>may </a:t>
            </a:r>
            <a:r>
              <a:rPr sz="2400" spc="90" dirty="0">
                <a:latin typeface="Times New Roman"/>
                <a:cs typeface="Times New Roman"/>
              </a:rPr>
              <a:t>include </a:t>
            </a:r>
            <a:r>
              <a:rPr sz="2400" spc="145" dirty="0">
                <a:latin typeface="Times New Roman"/>
                <a:cs typeface="Times New Roman"/>
              </a:rPr>
              <a:t>the </a:t>
            </a:r>
            <a:r>
              <a:rPr sz="2400" spc="130" dirty="0">
                <a:latin typeface="Times New Roman"/>
                <a:cs typeface="Times New Roman"/>
              </a:rPr>
              <a:t>sudden </a:t>
            </a:r>
            <a:r>
              <a:rPr sz="2400" spc="95" dirty="0">
                <a:latin typeface="Times New Roman"/>
                <a:cs typeface="Times New Roman"/>
              </a:rPr>
              <a:t>appearance </a:t>
            </a:r>
            <a:r>
              <a:rPr sz="2400" spc="20" dirty="0">
                <a:latin typeface="Times New Roman"/>
                <a:cs typeface="Times New Roman"/>
              </a:rPr>
              <a:t>of </a:t>
            </a:r>
            <a:r>
              <a:rPr sz="2400" spc="45" dirty="0">
                <a:latin typeface="Times New Roman"/>
                <a:cs typeface="Times New Roman"/>
              </a:rPr>
              <a:t>diffuse </a:t>
            </a:r>
            <a:r>
              <a:rPr sz="2400" spc="90" dirty="0">
                <a:latin typeface="Times New Roman"/>
                <a:cs typeface="Times New Roman"/>
              </a:rPr>
              <a:t>seborrheic  </a:t>
            </a:r>
            <a:r>
              <a:rPr sz="2400" spc="75" dirty="0">
                <a:latin typeface="Times New Roman"/>
                <a:cs typeface="Times New Roman"/>
              </a:rPr>
              <a:t>keratoses </a:t>
            </a:r>
            <a:r>
              <a:rPr sz="2400" spc="105" dirty="0">
                <a:latin typeface="Times New Roman"/>
                <a:cs typeface="Times New Roman"/>
              </a:rPr>
              <a:t>or</a:t>
            </a:r>
            <a:r>
              <a:rPr sz="2400" spc="-295" dirty="0">
                <a:latin typeface="Times New Roman"/>
                <a:cs typeface="Times New Roman"/>
              </a:rPr>
              <a:t> </a:t>
            </a:r>
            <a:r>
              <a:rPr sz="2400" spc="90" dirty="0">
                <a:latin typeface="Times New Roman"/>
                <a:cs typeface="Times New Roman"/>
              </a:rPr>
              <a:t>acanthosis</a:t>
            </a:r>
            <a:r>
              <a:rPr sz="2400" spc="-30" dirty="0">
                <a:latin typeface="Times New Roman"/>
                <a:cs typeface="Times New Roman"/>
              </a:rPr>
              <a:t> </a:t>
            </a:r>
            <a:r>
              <a:rPr sz="2400" spc="75" dirty="0">
                <a:latin typeface="Times New Roman"/>
                <a:cs typeface="Times New Roman"/>
              </a:rPr>
              <a:t>nigricans	</a:t>
            </a:r>
            <a:r>
              <a:rPr sz="2400" spc="85" dirty="0">
                <a:latin typeface="Times New Roman"/>
                <a:cs typeface="Times New Roman"/>
              </a:rPr>
              <a:t>which </a:t>
            </a:r>
            <a:r>
              <a:rPr sz="2400" spc="20" dirty="0">
                <a:latin typeface="Times New Roman"/>
                <a:cs typeface="Times New Roman"/>
              </a:rPr>
              <a:t>is </a:t>
            </a:r>
            <a:r>
              <a:rPr sz="2400" spc="90" dirty="0">
                <a:latin typeface="Times New Roman"/>
                <a:cs typeface="Times New Roman"/>
              </a:rPr>
              <a:t>characterized</a:t>
            </a:r>
            <a:r>
              <a:rPr sz="2400" spc="-300" dirty="0">
                <a:latin typeface="Times New Roman"/>
                <a:cs typeface="Times New Roman"/>
              </a:rPr>
              <a:t> </a:t>
            </a:r>
            <a:r>
              <a:rPr sz="2400" spc="25" dirty="0">
                <a:latin typeface="Times New Roman"/>
                <a:cs typeface="Times New Roman"/>
              </a:rPr>
              <a:t>by  </a:t>
            </a:r>
            <a:r>
              <a:rPr sz="2400" spc="10" dirty="0">
                <a:latin typeface="Times New Roman"/>
                <a:cs typeface="Times New Roman"/>
              </a:rPr>
              <a:t>velvety</a:t>
            </a:r>
            <a:r>
              <a:rPr sz="2400" spc="-140" dirty="0">
                <a:latin typeface="Times New Roman"/>
                <a:cs typeface="Times New Roman"/>
              </a:rPr>
              <a:t> </a:t>
            </a:r>
            <a:r>
              <a:rPr sz="2400" spc="145" dirty="0">
                <a:latin typeface="Times New Roman"/>
                <a:cs typeface="Times New Roman"/>
              </a:rPr>
              <a:t>and</a:t>
            </a:r>
            <a:r>
              <a:rPr sz="2400" spc="-60" dirty="0">
                <a:latin typeface="Times New Roman"/>
                <a:cs typeface="Times New Roman"/>
              </a:rPr>
              <a:t> </a:t>
            </a:r>
            <a:r>
              <a:rPr sz="2400" spc="55" dirty="0">
                <a:latin typeface="Times New Roman"/>
                <a:cs typeface="Times New Roman"/>
              </a:rPr>
              <a:t>darkly</a:t>
            </a:r>
            <a:r>
              <a:rPr sz="2400" spc="-90" dirty="0">
                <a:latin typeface="Times New Roman"/>
                <a:cs typeface="Times New Roman"/>
              </a:rPr>
              <a:t> </a:t>
            </a:r>
            <a:r>
              <a:rPr sz="2400" spc="114" dirty="0">
                <a:latin typeface="Times New Roman"/>
                <a:cs typeface="Times New Roman"/>
              </a:rPr>
              <a:t>pigmented</a:t>
            </a:r>
            <a:r>
              <a:rPr sz="2400" spc="-40" dirty="0">
                <a:latin typeface="Times New Roman"/>
                <a:cs typeface="Times New Roman"/>
              </a:rPr>
              <a:t> </a:t>
            </a:r>
            <a:r>
              <a:rPr sz="2400" spc="100" dirty="0">
                <a:latin typeface="Times New Roman"/>
                <a:cs typeface="Times New Roman"/>
              </a:rPr>
              <a:t>patches</a:t>
            </a:r>
            <a:r>
              <a:rPr sz="2400" spc="-110" dirty="0">
                <a:latin typeface="Times New Roman"/>
                <a:cs typeface="Times New Roman"/>
              </a:rPr>
              <a:t> </a:t>
            </a:r>
            <a:r>
              <a:rPr sz="2400" spc="145" dirty="0">
                <a:latin typeface="Times New Roman"/>
                <a:cs typeface="Times New Roman"/>
              </a:rPr>
              <a:t>on</a:t>
            </a:r>
            <a:r>
              <a:rPr sz="2400" spc="-80" dirty="0">
                <a:latin typeface="Times New Roman"/>
                <a:cs typeface="Times New Roman"/>
              </a:rPr>
              <a:t> </a:t>
            </a:r>
            <a:r>
              <a:rPr sz="2400" spc="80" dirty="0">
                <a:latin typeface="Times New Roman"/>
                <a:cs typeface="Times New Roman"/>
              </a:rPr>
              <a:t>skin</a:t>
            </a:r>
            <a:r>
              <a:rPr sz="2400" spc="-50" dirty="0">
                <a:latin typeface="Times New Roman"/>
                <a:cs typeface="Times New Roman"/>
              </a:rPr>
              <a:t> </a:t>
            </a:r>
            <a:r>
              <a:rPr sz="2400" spc="30" dirty="0">
                <a:latin typeface="Times New Roman"/>
                <a:cs typeface="Times New Roman"/>
              </a:rPr>
              <a:t>folds.</a:t>
            </a:r>
            <a:endParaRPr sz="2400">
              <a:latin typeface="Times New Roman"/>
              <a:cs typeface="Times New Roman"/>
            </a:endParaRPr>
          </a:p>
          <a:p>
            <a:pPr marL="286385">
              <a:lnSpc>
                <a:spcPts val="2590"/>
              </a:lnSpc>
            </a:pPr>
            <a:r>
              <a:rPr sz="2400" spc="95" dirty="0">
                <a:latin typeface="Times New Roman"/>
                <a:cs typeface="Times New Roman"/>
              </a:rPr>
              <a:t>Neither</a:t>
            </a:r>
            <a:r>
              <a:rPr sz="2400" spc="-120" dirty="0">
                <a:latin typeface="Times New Roman"/>
                <a:cs typeface="Times New Roman"/>
              </a:rPr>
              <a:t> </a:t>
            </a:r>
            <a:r>
              <a:rPr sz="2400" spc="80" dirty="0">
                <a:latin typeface="Times New Roman"/>
                <a:cs typeface="Times New Roman"/>
              </a:rPr>
              <a:t>finding</a:t>
            </a:r>
            <a:r>
              <a:rPr sz="2400" dirty="0">
                <a:latin typeface="Times New Roman"/>
                <a:cs typeface="Times New Roman"/>
              </a:rPr>
              <a:t> </a:t>
            </a:r>
            <a:r>
              <a:rPr sz="2400" spc="20" dirty="0">
                <a:latin typeface="Times New Roman"/>
                <a:cs typeface="Times New Roman"/>
              </a:rPr>
              <a:t>is</a:t>
            </a:r>
            <a:r>
              <a:rPr sz="2400" spc="-110" dirty="0">
                <a:latin typeface="Times New Roman"/>
                <a:cs typeface="Times New Roman"/>
              </a:rPr>
              <a:t> </a:t>
            </a:r>
            <a:r>
              <a:rPr sz="2400" spc="45" dirty="0">
                <a:latin typeface="Times New Roman"/>
                <a:cs typeface="Times New Roman"/>
              </a:rPr>
              <a:t>specific</a:t>
            </a:r>
            <a:r>
              <a:rPr sz="2400" spc="-85" dirty="0">
                <a:latin typeface="Times New Roman"/>
                <a:cs typeface="Times New Roman"/>
              </a:rPr>
              <a:t> </a:t>
            </a:r>
            <a:r>
              <a:rPr sz="2400" spc="45" dirty="0">
                <a:latin typeface="Times New Roman"/>
                <a:cs typeface="Times New Roman"/>
              </a:rPr>
              <a:t>for</a:t>
            </a:r>
            <a:r>
              <a:rPr sz="2400" spc="-145" dirty="0">
                <a:latin typeface="Times New Roman"/>
                <a:cs typeface="Times New Roman"/>
              </a:rPr>
              <a:t> </a:t>
            </a:r>
            <a:r>
              <a:rPr sz="2400" spc="70" dirty="0">
                <a:latin typeface="Times New Roman"/>
                <a:cs typeface="Times New Roman"/>
              </a:rPr>
              <a:t>gastric</a:t>
            </a:r>
            <a:r>
              <a:rPr sz="2400" spc="-125" dirty="0">
                <a:latin typeface="Times New Roman"/>
                <a:cs typeface="Times New Roman"/>
              </a:rPr>
              <a:t> </a:t>
            </a:r>
            <a:r>
              <a:rPr sz="2400" spc="40" dirty="0">
                <a:latin typeface="Times New Roman"/>
                <a:cs typeface="Times New Roman"/>
              </a:rPr>
              <a:t>cancer.</a:t>
            </a:r>
            <a:endParaRPr sz="2400">
              <a:latin typeface="Times New Roman"/>
              <a:cs typeface="Times New Roman"/>
            </a:endParaRPr>
          </a:p>
          <a:p>
            <a:pPr marL="287020" marR="125095" indent="-274320">
              <a:lnSpc>
                <a:spcPct val="90000"/>
              </a:lnSpc>
              <a:spcBef>
                <a:spcPts val="580"/>
              </a:spcBef>
              <a:buClr>
                <a:srgbClr val="0AD0D9"/>
              </a:buClr>
              <a:buSzPct val="93750"/>
              <a:buFont typeface="Arial"/>
              <a:buChar char=""/>
              <a:tabLst>
                <a:tab pos="287020" algn="l"/>
              </a:tabLst>
            </a:pPr>
            <a:r>
              <a:rPr sz="2400" spc="150" dirty="0">
                <a:latin typeface="Times New Roman"/>
                <a:cs typeface="Times New Roman"/>
              </a:rPr>
              <a:t>Other </a:t>
            </a:r>
            <a:r>
              <a:rPr sz="2400" spc="90" dirty="0">
                <a:latin typeface="Times New Roman"/>
                <a:cs typeface="Times New Roman"/>
              </a:rPr>
              <a:t>paraneoplastic abnormalities </a:t>
            </a:r>
            <a:r>
              <a:rPr sz="2400" spc="155" dirty="0">
                <a:latin typeface="Times New Roman"/>
                <a:cs typeface="Times New Roman"/>
              </a:rPr>
              <a:t>that </a:t>
            </a:r>
            <a:r>
              <a:rPr sz="2400" spc="105" dirty="0">
                <a:latin typeface="Times New Roman"/>
                <a:cs typeface="Times New Roman"/>
              </a:rPr>
              <a:t>can </a:t>
            </a:r>
            <a:r>
              <a:rPr sz="2400" spc="80" dirty="0">
                <a:latin typeface="Times New Roman"/>
                <a:cs typeface="Times New Roman"/>
              </a:rPr>
              <a:t>occur </a:t>
            </a:r>
            <a:r>
              <a:rPr sz="2400" spc="100" dirty="0">
                <a:latin typeface="Times New Roman"/>
                <a:cs typeface="Times New Roman"/>
              </a:rPr>
              <a:t>in  </a:t>
            </a:r>
            <a:r>
              <a:rPr sz="2400" spc="70" dirty="0">
                <a:latin typeface="Times New Roman"/>
                <a:cs typeface="Times New Roman"/>
              </a:rPr>
              <a:t>gastric </a:t>
            </a:r>
            <a:r>
              <a:rPr sz="2400" spc="80" dirty="0">
                <a:latin typeface="Times New Roman"/>
                <a:cs typeface="Times New Roman"/>
              </a:rPr>
              <a:t>cancer </a:t>
            </a:r>
            <a:r>
              <a:rPr sz="2400" spc="90" dirty="0">
                <a:latin typeface="Times New Roman"/>
                <a:cs typeface="Times New Roman"/>
              </a:rPr>
              <a:t>include </a:t>
            </a:r>
            <a:r>
              <a:rPr sz="2400" spc="85" dirty="0">
                <a:latin typeface="Times New Roman"/>
                <a:cs typeface="Times New Roman"/>
              </a:rPr>
              <a:t>a </a:t>
            </a:r>
            <a:r>
              <a:rPr sz="2400" spc="90" dirty="0">
                <a:latin typeface="Times New Roman"/>
                <a:cs typeface="Times New Roman"/>
              </a:rPr>
              <a:t>microangiopathic </a:t>
            </a:r>
            <a:r>
              <a:rPr sz="2400" spc="80" dirty="0">
                <a:latin typeface="Times New Roman"/>
                <a:cs typeface="Times New Roman"/>
              </a:rPr>
              <a:t>hemolytic  </a:t>
            </a:r>
            <a:r>
              <a:rPr sz="2400" spc="110" dirty="0">
                <a:latin typeface="Times New Roman"/>
                <a:cs typeface="Times New Roman"/>
              </a:rPr>
              <a:t>anemia</a:t>
            </a:r>
            <a:r>
              <a:rPr sz="2400" spc="-85" dirty="0">
                <a:latin typeface="Times New Roman"/>
                <a:cs typeface="Times New Roman"/>
              </a:rPr>
              <a:t> </a:t>
            </a:r>
            <a:r>
              <a:rPr sz="2400" spc="10" dirty="0">
                <a:latin typeface="Times New Roman"/>
                <a:cs typeface="Times New Roman"/>
              </a:rPr>
              <a:t>, </a:t>
            </a:r>
            <a:r>
              <a:rPr sz="2400" spc="125" dirty="0">
                <a:latin typeface="Times New Roman"/>
                <a:cs typeface="Times New Roman"/>
              </a:rPr>
              <a:t>membranous</a:t>
            </a:r>
            <a:r>
              <a:rPr sz="2400" spc="-35" dirty="0">
                <a:latin typeface="Times New Roman"/>
                <a:cs typeface="Times New Roman"/>
              </a:rPr>
              <a:t> </a:t>
            </a:r>
            <a:r>
              <a:rPr sz="2400" spc="114" dirty="0">
                <a:latin typeface="Times New Roman"/>
                <a:cs typeface="Times New Roman"/>
              </a:rPr>
              <a:t>nephropathy</a:t>
            </a:r>
            <a:r>
              <a:rPr sz="2400" spc="-75" dirty="0">
                <a:latin typeface="Times New Roman"/>
                <a:cs typeface="Times New Roman"/>
              </a:rPr>
              <a:t> </a:t>
            </a:r>
            <a:r>
              <a:rPr sz="2400" spc="10" dirty="0">
                <a:latin typeface="Times New Roman"/>
                <a:cs typeface="Times New Roman"/>
              </a:rPr>
              <a:t>,</a:t>
            </a:r>
            <a:r>
              <a:rPr sz="2400" spc="-60" dirty="0">
                <a:latin typeface="Times New Roman"/>
                <a:cs typeface="Times New Roman"/>
              </a:rPr>
              <a:t> </a:t>
            </a:r>
            <a:r>
              <a:rPr sz="2400" spc="145" dirty="0">
                <a:latin typeface="Times New Roman"/>
                <a:cs typeface="Times New Roman"/>
              </a:rPr>
              <a:t>and</a:t>
            </a:r>
            <a:r>
              <a:rPr sz="2400" spc="5" dirty="0">
                <a:latin typeface="Times New Roman"/>
                <a:cs typeface="Times New Roman"/>
              </a:rPr>
              <a:t> </a:t>
            </a:r>
            <a:r>
              <a:rPr sz="2400" spc="70" dirty="0">
                <a:latin typeface="Times New Roman"/>
                <a:cs typeface="Times New Roman"/>
              </a:rPr>
              <a:t>hypercoagulable  </a:t>
            </a:r>
            <a:r>
              <a:rPr sz="2400" spc="95" dirty="0">
                <a:latin typeface="Times New Roman"/>
                <a:cs typeface="Times New Roman"/>
              </a:rPr>
              <a:t>states </a:t>
            </a:r>
            <a:r>
              <a:rPr sz="2400" spc="65" dirty="0">
                <a:latin typeface="Times New Roman"/>
                <a:cs typeface="Times New Roman"/>
              </a:rPr>
              <a:t>(Trousseau's </a:t>
            </a:r>
            <a:r>
              <a:rPr sz="2400" spc="95" dirty="0">
                <a:latin typeface="Times New Roman"/>
                <a:cs typeface="Times New Roman"/>
              </a:rPr>
              <a:t>syndrome) </a:t>
            </a:r>
            <a:r>
              <a:rPr sz="2400" spc="10" dirty="0">
                <a:latin typeface="Times New Roman"/>
                <a:cs typeface="Times New Roman"/>
              </a:rPr>
              <a:t>. </a:t>
            </a:r>
            <a:r>
              <a:rPr sz="2400" spc="55" dirty="0">
                <a:latin typeface="Times New Roman"/>
                <a:cs typeface="Times New Roman"/>
              </a:rPr>
              <a:t>Polyarteritis </a:t>
            </a:r>
            <a:r>
              <a:rPr sz="2400" spc="105" dirty="0">
                <a:latin typeface="Times New Roman"/>
                <a:cs typeface="Times New Roman"/>
              </a:rPr>
              <a:t>nodosa has  </a:t>
            </a:r>
            <a:r>
              <a:rPr sz="2400" spc="120" dirty="0">
                <a:latin typeface="Times New Roman"/>
                <a:cs typeface="Times New Roman"/>
              </a:rPr>
              <a:t>been </a:t>
            </a:r>
            <a:r>
              <a:rPr sz="2400" spc="114" dirty="0">
                <a:latin typeface="Times New Roman"/>
                <a:cs typeface="Times New Roman"/>
              </a:rPr>
              <a:t>reported </a:t>
            </a:r>
            <a:r>
              <a:rPr sz="2400" spc="60" dirty="0">
                <a:latin typeface="Times New Roman"/>
                <a:cs typeface="Times New Roman"/>
              </a:rPr>
              <a:t>as </a:t>
            </a:r>
            <a:r>
              <a:rPr sz="2400" spc="145" dirty="0">
                <a:latin typeface="Times New Roman"/>
                <a:cs typeface="Times New Roman"/>
              </a:rPr>
              <a:t>the </a:t>
            </a:r>
            <a:r>
              <a:rPr sz="2400" spc="55" dirty="0">
                <a:latin typeface="Times New Roman"/>
                <a:cs typeface="Times New Roman"/>
              </a:rPr>
              <a:t>single </a:t>
            </a:r>
            <a:r>
              <a:rPr sz="2400" spc="95" dirty="0">
                <a:latin typeface="Times New Roman"/>
                <a:cs typeface="Times New Roman"/>
              </a:rPr>
              <a:t>manifestation </a:t>
            </a:r>
            <a:r>
              <a:rPr sz="2400" spc="20" dirty="0">
                <a:latin typeface="Times New Roman"/>
                <a:cs typeface="Times New Roman"/>
              </a:rPr>
              <a:t>of </a:t>
            </a:r>
            <a:r>
              <a:rPr sz="2400" spc="140" dirty="0">
                <a:latin typeface="Times New Roman"/>
                <a:cs typeface="Times New Roman"/>
              </a:rPr>
              <a:t>an </a:t>
            </a:r>
            <a:r>
              <a:rPr sz="2400" spc="40" dirty="0">
                <a:latin typeface="Times New Roman"/>
                <a:cs typeface="Times New Roman"/>
              </a:rPr>
              <a:t>early </a:t>
            </a:r>
            <a:r>
              <a:rPr sz="2400" spc="145" dirty="0">
                <a:latin typeface="Times New Roman"/>
                <a:cs typeface="Times New Roman"/>
              </a:rPr>
              <a:t>and  </a:t>
            </a:r>
            <a:r>
              <a:rPr sz="2400" spc="35" dirty="0">
                <a:latin typeface="Times New Roman"/>
                <a:cs typeface="Times New Roman"/>
              </a:rPr>
              <a:t>surgically</a:t>
            </a:r>
            <a:r>
              <a:rPr sz="2400" spc="-140" dirty="0">
                <a:latin typeface="Times New Roman"/>
                <a:cs typeface="Times New Roman"/>
              </a:rPr>
              <a:t> </a:t>
            </a:r>
            <a:r>
              <a:rPr sz="2400" spc="85" dirty="0">
                <a:latin typeface="Times New Roman"/>
                <a:cs typeface="Times New Roman"/>
              </a:rPr>
              <a:t>curable</a:t>
            </a:r>
            <a:r>
              <a:rPr sz="2400" spc="-110" dirty="0">
                <a:latin typeface="Times New Roman"/>
                <a:cs typeface="Times New Roman"/>
              </a:rPr>
              <a:t> </a:t>
            </a:r>
            <a:r>
              <a:rPr sz="2400" spc="70" dirty="0">
                <a:latin typeface="Times New Roman"/>
                <a:cs typeface="Times New Roman"/>
              </a:rPr>
              <a:t>gastric</a:t>
            </a:r>
            <a:r>
              <a:rPr sz="2400" spc="-120" dirty="0">
                <a:latin typeface="Times New Roman"/>
                <a:cs typeface="Times New Roman"/>
              </a:rPr>
              <a:t> </a:t>
            </a:r>
            <a:r>
              <a:rPr sz="2400" spc="80" dirty="0">
                <a:latin typeface="Times New Roman"/>
                <a:cs typeface="Times New Roman"/>
              </a:rPr>
              <a:t>cancer</a:t>
            </a:r>
            <a:endParaRPr sz="2400">
              <a:latin typeface="Times New Roman"/>
              <a:cs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295400" y="1447800"/>
            <a:ext cx="5562600" cy="12573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438400" y="3429000"/>
            <a:ext cx="4107815" cy="391160"/>
          </a:xfrm>
          <a:prstGeom prst="rect">
            <a:avLst/>
          </a:prstGeom>
        </p:spPr>
        <p:txBody>
          <a:bodyPr vert="horz" wrap="square" lIns="0" tIns="12700" rIns="0" bIns="0" rtlCol="0">
            <a:spAutoFit/>
          </a:bodyPr>
          <a:lstStyle/>
          <a:p>
            <a:pPr marL="12700">
              <a:lnSpc>
                <a:spcPct val="100000"/>
              </a:lnSpc>
              <a:spcBef>
                <a:spcPts val="100"/>
              </a:spcBef>
              <a:tabLst>
                <a:tab pos="3670300" algn="l"/>
              </a:tabLst>
            </a:pPr>
            <a:r>
              <a:rPr lang="en-US" sz="2400" spc="30" dirty="0">
                <a:solidFill>
                  <a:srgbClr val="FFFFFF"/>
                </a:solidFill>
              </a:rPr>
              <a:t>Abdulla </a:t>
            </a:r>
            <a:r>
              <a:rPr lang="en-US" sz="2400" spc="30" dirty="0" err="1">
                <a:solidFill>
                  <a:srgbClr val="FFFFFF"/>
                </a:solidFill>
              </a:rPr>
              <a:t>alrawashda</a:t>
            </a:r>
            <a:endParaRPr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49782"/>
            <a:ext cx="5864860" cy="788035"/>
          </a:xfrm>
          <a:prstGeom prst="rect">
            <a:avLst/>
          </a:prstGeom>
        </p:spPr>
        <p:txBody>
          <a:bodyPr vert="horz" wrap="square" lIns="0" tIns="13335" rIns="0" bIns="0" rtlCol="0">
            <a:spAutoFit/>
          </a:bodyPr>
          <a:lstStyle/>
          <a:p>
            <a:pPr marL="12700">
              <a:lnSpc>
                <a:spcPct val="100000"/>
              </a:lnSpc>
              <a:spcBef>
                <a:spcPts val="105"/>
              </a:spcBef>
            </a:pPr>
            <a:r>
              <a:rPr sz="5000" dirty="0"/>
              <a:t>I. Laboratory</a:t>
            </a:r>
            <a:r>
              <a:rPr sz="5000" spc="-105" dirty="0"/>
              <a:t> </a:t>
            </a:r>
            <a:r>
              <a:rPr sz="5000" dirty="0"/>
              <a:t>Studies</a:t>
            </a:r>
            <a:endParaRPr sz="5000"/>
          </a:p>
        </p:txBody>
      </p:sp>
      <p:sp>
        <p:nvSpPr>
          <p:cNvPr id="3" name="object 3"/>
          <p:cNvSpPr/>
          <p:nvPr/>
        </p:nvSpPr>
        <p:spPr>
          <a:xfrm>
            <a:off x="457200" y="1796795"/>
            <a:ext cx="5840095" cy="0"/>
          </a:xfrm>
          <a:custGeom>
            <a:avLst/>
            <a:gdLst/>
            <a:ahLst/>
            <a:cxnLst/>
            <a:rect l="l" t="t" r="r" b="b"/>
            <a:pathLst>
              <a:path w="5840095">
                <a:moveTo>
                  <a:pt x="0" y="0"/>
                </a:moveTo>
                <a:lnTo>
                  <a:pt x="5839968" y="0"/>
                </a:lnTo>
              </a:path>
            </a:pathLst>
          </a:custGeom>
          <a:ln w="60960">
            <a:solidFill>
              <a:srgbClr val="04607A"/>
            </a:solidFill>
          </a:ln>
        </p:spPr>
        <p:txBody>
          <a:bodyPr wrap="square" lIns="0" tIns="0" rIns="0" bIns="0" rtlCol="0"/>
          <a:lstStyle/>
          <a:p>
            <a:endParaRPr/>
          </a:p>
        </p:txBody>
      </p:sp>
      <p:sp>
        <p:nvSpPr>
          <p:cNvPr id="4" name="object 4"/>
          <p:cNvSpPr txBox="1"/>
          <p:nvPr/>
        </p:nvSpPr>
        <p:spPr>
          <a:xfrm>
            <a:off x="535940" y="2432431"/>
            <a:ext cx="6479540" cy="3672204"/>
          </a:xfrm>
          <a:prstGeom prst="rect">
            <a:avLst/>
          </a:prstGeom>
        </p:spPr>
        <p:txBody>
          <a:bodyPr vert="horz" wrap="square" lIns="0" tIns="13335" rIns="0" bIns="0" rtlCol="0">
            <a:spAutoFit/>
          </a:bodyPr>
          <a:lstStyle/>
          <a:p>
            <a:pPr marL="527685" marR="5080" indent="-514984">
              <a:lnSpc>
                <a:spcPct val="100000"/>
              </a:lnSpc>
              <a:spcBef>
                <a:spcPts val="105"/>
              </a:spcBef>
              <a:buClr>
                <a:srgbClr val="0AD0D9"/>
              </a:buClr>
              <a:buSzPct val="94230"/>
              <a:buAutoNum type="arabicParenR"/>
              <a:tabLst>
                <a:tab pos="608330" algn="l"/>
                <a:tab pos="608965" algn="l"/>
              </a:tabLst>
            </a:pPr>
            <a:r>
              <a:rPr sz="2600" dirty="0">
                <a:latin typeface="Times New Roman"/>
                <a:cs typeface="Times New Roman"/>
              </a:rPr>
              <a:t>CBC : </a:t>
            </a:r>
            <a:r>
              <a:rPr sz="2600" spc="-5" dirty="0">
                <a:latin typeface="Times New Roman"/>
                <a:cs typeface="Times New Roman"/>
              </a:rPr>
              <a:t>reveals anemia, </a:t>
            </a:r>
            <a:r>
              <a:rPr sz="2600" dirty="0">
                <a:latin typeface="Times New Roman"/>
                <a:cs typeface="Times New Roman"/>
              </a:rPr>
              <a:t>due to bleeding,</a:t>
            </a:r>
            <a:r>
              <a:rPr sz="2600" spc="-50" dirty="0">
                <a:latin typeface="Times New Roman"/>
                <a:cs typeface="Times New Roman"/>
              </a:rPr>
              <a:t> </a:t>
            </a:r>
            <a:r>
              <a:rPr sz="2600" spc="-5" dirty="0">
                <a:latin typeface="Times New Roman"/>
                <a:cs typeface="Times New Roman"/>
              </a:rPr>
              <a:t>liver  </a:t>
            </a:r>
            <a:r>
              <a:rPr sz="2600" dirty="0">
                <a:latin typeface="Times New Roman"/>
                <a:cs typeface="Times New Roman"/>
              </a:rPr>
              <a:t>dysfunction, or poor</a:t>
            </a:r>
            <a:r>
              <a:rPr sz="2600" spc="-85" dirty="0">
                <a:latin typeface="Times New Roman"/>
                <a:cs typeface="Times New Roman"/>
              </a:rPr>
              <a:t> </a:t>
            </a:r>
            <a:r>
              <a:rPr sz="2600" dirty="0">
                <a:latin typeface="Times New Roman"/>
                <a:cs typeface="Times New Roman"/>
              </a:rPr>
              <a:t>nutrition.</a:t>
            </a:r>
            <a:endParaRPr sz="2600">
              <a:latin typeface="Times New Roman"/>
              <a:cs typeface="Times New Roman"/>
            </a:endParaRPr>
          </a:p>
          <a:p>
            <a:pPr marL="527685" indent="-514984">
              <a:lnSpc>
                <a:spcPct val="100000"/>
              </a:lnSpc>
              <a:spcBef>
                <a:spcPts val="620"/>
              </a:spcBef>
              <a:buClr>
                <a:srgbClr val="0AD0D9"/>
              </a:buClr>
              <a:buSzPct val="94230"/>
              <a:buAutoNum type="arabicParenR"/>
              <a:tabLst>
                <a:tab pos="527685" algn="l"/>
                <a:tab pos="528320" algn="l"/>
              </a:tabLst>
            </a:pPr>
            <a:r>
              <a:rPr sz="2600" dirty="0">
                <a:latin typeface="Times New Roman"/>
                <a:cs typeface="Times New Roman"/>
              </a:rPr>
              <a:t>Serum</a:t>
            </a:r>
            <a:r>
              <a:rPr sz="2600" spc="-25" dirty="0">
                <a:latin typeface="Times New Roman"/>
                <a:cs typeface="Times New Roman"/>
              </a:rPr>
              <a:t> </a:t>
            </a:r>
            <a:r>
              <a:rPr sz="2600" spc="-5" dirty="0">
                <a:latin typeface="Times New Roman"/>
                <a:cs typeface="Times New Roman"/>
              </a:rPr>
              <a:t>electrolytes.</a:t>
            </a:r>
            <a:endParaRPr sz="2600">
              <a:latin typeface="Times New Roman"/>
              <a:cs typeface="Times New Roman"/>
            </a:endParaRPr>
          </a:p>
          <a:p>
            <a:pPr marL="527685" indent="-514984">
              <a:lnSpc>
                <a:spcPct val="100000"/>
              </a:lnSpc>
              <a:spcBef>
                <a:spcPts val="625"/>
              </a:spcBef>
              <a:buClr>
                <a:srgbClr val="0AD0D9"/>
              </a:buClr>
              <a:buSzPct val="94230"/>
              <a:buAutoNum type="arabicParenR"/>
              <a:tabLst>
                <a:tab pos="527685" algn="l"/>
                <a:tab pos="528320" algn="l"/>
              </a:tabLst>
            </a:pPr>
            <a:r>
              <a:rPr sz="2600" dirty="0">
                <a:latin typeface="Times New Roman"/>
                <a:cs typeface="Times New Roman"/>
              </a:rPr>
              <a:t>Coagulation</a:t>
            </a:r>
            <a:r>
              <a:rPr sz="2600" spc="-35" dirty="0">
                <a:latin typeface="Times New Roman"/>
                <a:cs typeface="Times New Roman"/>
              </a:rPr>
              <a:t> </a:t>
            </a:r>
            <a:r>
              <a:rPr sz="2600" spc="-5" dirty="0">
                <a:latin typeface="Times New Roman"/>
                <a:cs typeface="Times New Roman"/>
              </a:rPr>
              <a:t>studies.</a:t>
            </a:r>
            <a:endParaRPr sz="2600">
              <a:latin typeface="Times New Roman"/>
              <a:cs typeface="Times New Roman"/>
            </a:endParaRPr>
          </a:p>
          <a:p>
            <a:pPr marL="527685" indent="-514984">
              <a:lnSpc>
                <a:spcPct val="100000"/>
              </a:lnSpc>
              <a:spcBef>
                <a:spcPts val="625"/>
              </a:spcBef>
              <a:buClr>
                <a:srgbClr val="0AD0D9"/>
              </a:buClr>
              <a:buSzPct val="94230"/>
              <a:buAutoNum type="arabicParenR"/>
              <a:tabLst>
                <a:tab pos="527685" algn="l"/>
                <a:tab pos="528320" algn="l"/>
              </a:tabLst>
            </a:pPr>
            <a:r>
              <a:rPr sz="2600" dirty="0">
                <a:latin typeface="Times New Roman"/>
                <a:cs typeface="Times New Roman"/>
              </a:rPr>
              <a:t>Liver and Kidney function</a:t>
            </a:r>
            <a:r>
              <a:rPr sz="2600" spc="-105" dirty="0">
                <a:latin typeface="Times New Roman"/>
                <a:cs typeface="Times New Roman"/>
              </a:rPr>
              <a:t> </a:t>
            </a:r>
            <a:r>
              <a:rPr sz="2600" spc="-5" dirty="0">
                <a:latin typeface="Times New Roman"/>
                <a:cs typeface="Times New Roman"/>
              </a:rPr>
              <a:t>tests.</a:t>
            </a:r>
            <a:endParaRPr sz="2600">
              <a:latin typeface="Times New Roman"/>
              <a:cs typeface="Times New Roman"/>
            </a:endParaRPr>
          </a:p>
          <a:p>
            <a:pPr marL="527685" marR="1322705" indent="-527685">
              <a:lnSpc>
                <a:spcPct val="120000"/>
              </a:lnSpc>
              <a:buClr>
                <a:srgbClr val="0AD0D9"/>
              </a:buClr>
              <a:buSzPct val="94230"/>
              <a:buAutoNum type="arabicParenR"/>
              <a:tabLst>
                <a:tab pos="527685" algn="l"/>
                <a:tab pos="528320" algn="l"/>
              </a:tabLst>
            </a:pPr>
            <a:r>
              <a:rPr sz="2600" spc="-20" dirty="0">
                <a:latin typeface="Times New Roman"/>
                <a:cs typeface="Times New Roman"/>
              </a:rPr>
              <a:t>Tumor </a:t>
            </a:r>
            <a:r>
              <a:rPr sz="2600" spc="-5" dirty="0">
                <a:latin typeface="Times New Roman"/>
                <a:cs typeface="Times New Roman"/>
              </a:rPr>
              <a:t>markers:  </a:t>
            </a:r>
            <a:r>
              <a:rPr sz="2600" dirty="0">
                <a:latin typeface="Times New Roman"/>
                <a:cs typeface="Times New Roman"/>
              </a:rPr>
              <a:t>Carcinoembryonic antigen</a:t>
            </a:r>
            <a:r>
              <a:rPr sz="2600" spc="-105" dirty="0">
                <a:latin typeface="Times New Roman"/>
                <a:cs typeface="Times New Roman"/>
              </a:rPr>
              <a:t> </a:t>
            </a:r>
            <a:r>
              <a:rPr sz="2600" dirty="0">
                <a:latin typeface="Times New Roman"/>
                <a:cs typeface="Times New Roman"/>
              </a:rPr>
              <a:t>(CEA)  Cancer antigen (CA)</a:t>
            </a:r>
            <a:r>
              <a:rPr sz="2600" spc="-65" dirty="0">
                <a:latin typeface="Times New Roman"/>
                <a:cs typeface="Times New Roman"/>
              </a:rPr>
              <a:t> </a:t>
            </a:r>
            <a:r>
              <a:rPr sz="2600" dirty="0">
                <a:latin typeface="Times New Roman"/>
                <a:cs typeface="Times New Roman"/>
              </a:rPr>
              <a:t>19-9</a:t>
            </a:r>
            <a:endParaRPr sz="2600">
              <a:latin typeface="Times New Roman"/>
              <a:cs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789177"/>
            <a:ext cx="3804285" cy="788035"/>
          </a:xfrm>
          <a:prstGeom prst="rect">
            <a:avLst/>
          </a:prstGeom>
        </p:spPr>
        <p:txBody>
          <a:bodyPr vert="horz" wrap="square" lIns="0" tIns="13335" rIns="0" bIns="0" rtlCol="0">
            <a:spAutoFit/>
          </a:bodyPr>
          <a:lstStyle/>
          <a:p>
            <a:pPr marL="12700">
              <a:lnSpc>
                <a:spcPct val="100000"/>
              </a:lnSpc>
              <a:spcBef>
                <a:spcPts val="105"/>
              </a:spcBef>
            </a:pPr>
            <a:r>
              <a:rPr sz="5000" dirty="0"/>
              <a:t>II.</a:t>
            </a:r>
            <a:r>
              <a:rPr sz="5000" spc="-80" dirty="0"/>
              <a:t> </a:t>
            </a:r>
            <a:r>
              <a:rPr sz="5000" dirty="0"/>
              <a:t>Endoscopy</a:t>
            </a:r>
            <a:endParaRPr sz="5000"/>
          </a:p>
        </p:txBody>
      </p:sp>
      <p:sp>
        <p:nvSpPr>
          <p:cNvPr id="3" name="object 3"/>
          <p:cNvSpPr/>
          <p:nvPr/>
        </p:nvSpPr>
        <p:spPr>
          <a:xfrm>
            <a:off x="457200" y="1536191"/>
            <a:ext cx="3779520" cy="0"/>
          </a:xfrm>
          <a:custGeom>
            <a:avLst/>
            <a:gdLst/>
            <a:ahLst/>
            <a:cxnLst/>
            <a:rect l="l" t="t" r="r" b="b"/>
            <a:pathLst>
              <a:path w="3779520">
                <a:moveTo>
                  <a:pt x="0" y="0"/>
                </a:moveTo>
                <a:lnTo>
                  <a:pt x="3779520" y="0"/>
                </a:lnTo>
              </a:path>
            </a:pathLst>
          </a:custGeom>
          <a:ln w="60960">
            <a:solidFill>
              <a:srgbClr val="04607A"/>
            </a:solidFill>
          </a:ln>
        </p:spPr>
        <p:txBody>
          <a:bodyPr wrap="square" lIns="0" tIns="0" rIns="0" bIns="0" rtlCol="0"/>
          <a:lstStyle/>
          <a:p>
            <a:endParaRPr/>
          </a:p>
        </p:txBody>
      </p:sp>
      <p:sp>
        <p:nvSpPr>
          <p:cNvPr id="4" name="object 4"/>
          <p:cNvSpPr txBox="1"/>
          <p:nvPr/>
        </p:nvSpPr>
        <p:spPr>
          <a:xfrm>
            <a:off x="535940" y="4682109"/>
            <a:ext cx="7494905" cy="1223010"/>
          </a:xfrm>
          <a:prstGeom prst="rect">
            <a:avLst/>
          </a:prstGeom>
        </p:spPr>
        <p:txBody>
          <a:bodyPr vert="horz" wrap="square" lIns="0" tIns="12700" rIns="0" bIns="0" rtlCol="0">
            <a:spAutoFit/>
          </a:bodyPr>
          <a:lstStyle/>
          <a:p>
            <a:pPr marL="1449705">
              <a:lnSpc>
                <a:spcPct val="100000"/>
              </a:lnSpc>
              <a:spcBef>
                <a:spcPts val="100"/>
              </a:spcBef>
            </a:pPr>
            <a:r>
              <a:rPr sz="1700" b="1" i="1" spc="125" dirty="0">
                <a:latin typeface="Times New Roman"/>
                <a:cs typeface="Times New Roman"/>
              </a:rPr>
              <a:t>Room</a:t>
            </a:r>
            <a:r>
              <a:rPr sz="1700" b="1" i="1" spc="-75" dirty="0">
                <a:latin typeface="Times New Roman"/>
                <a:cs typeface="Times New Roman"/>
              </a:rPr>
              <a:t> </a:t>
            </a:r>
            <a:r>
              <a:rPr sz="1700" b="1" i="1" spc="114" dirty="0">
                <a:latin typeface="Times New Roman"/>
                <a:cs typeface="Times New Roman"/>
              </a:rPr>
              <a:t>set-up</a:t>
            </a:r>
            <a:r>
              <a:rPr sz="1700" b="1" i="1" spc="-60" dirty="0">
                <a:latin typeface="Times New Roman"/>
                <a:cs typeface="Times New Roman"/>
              </a:rPr>
              <a:t> </a:t>
            </a:r>
            <a:r>
              <a:rPr sz="1700" b="1" i="1" spc="125" dirty="0">
                <a:latin typeface="Times New Roman"/>
                <a:cs typeface="Times New Roman"/>
              </a:rPr>
              <a:t>and</a:t>
            </a:r>
            <a:r>
              <a:rPr sz="1700" b="1" i="1" spc="-50" dirty="0">
                <a:latin typeface="Times New Roman"/>
                <a:cs typeface="Times New Roman"/>
              </a:rPr>
              <a:t> </a:t>
            </a:r>
            <a:r>
              <a:rPr sz="1700" b="1" i="1" spc="150" dirty="0">
                <a:latin typeface="Times New Roman"/>
                <a:cs typeface="Times New Roman"/>
              </a:rPr>
              <a:t>patient</a:t>
            </a:r>
            <a:r>
              <a:rPr sz="1700" b="1" i="1" spc="-65" dirty="0">
                <a:latin typeface="Times New Roman"/>
                <a:cs typeface="Times New Roman"/>
              </a:rPr>
              <a:t> </a:t>
            </a:r>
            <a:r>
              <a:rPr sz="1700" b="1" i="1" spc="120" dirty="0">
                <a:latin typeface="Times New Roman"/>
                <a:cs typeface="Times New Roman"/>
              </a:rPr>
              <a:t>positioning</a:t>
            </a:r>
            <a:r>
              <a:rPr sz="1700" b="1" i="1" spc="-65" dirty="0">
                <a:latin typeface="Times New Roman"/>
                <a:cs typeface="Times New Roman"/>
              </a:rPr>
              <a:t> </a:t>
            </a:r>
            <a:r>
              <a:rPr sz="1700" b="1" i="1" spc="90" dirty="0">
                <a:latin typeface="Times New Roman"/>
                <a:cs typeface="Times New Roman"/>
              </a:rPr>
              <a:t>for</a:t>
            </a:r>
            <a:r>
              <a:rPr sz="1700" b="1" i="1" spc="-55" dirty="0">
                <a:latin typeface="Times New Roman"/>
                <a:cs typeface="Times New Roman"/>
              </a:rPr>
              <a:t> </a:t>
            </a:r>
            <a:r>
              <a:rPr sz="1700" b="1" i="1" spc="114" dirty="0">
                <a:latin typeface="Times New Roman"/>
                <a:cs typeface="Times New Roman"/>
              </a:rPr>
              <a:t>endoscopy</a:t>
            </a:r>
            <a:endParaRPr sz="1700">
              <a:latin typeface="Times New Roman"/>
              <a:cs typeface="Times New Roman"/>
            </a:endParaRPr>
          </a:p>
          <a:p>
            <a:pPr>
              <a:lnSpc>
                <a:spcPct val="100000"/>
              </a:lnSpc>
              <a:spcBef>
                <a:spcPts val="50"/>
              </a:spcBef>
            </a:pPr>
            <a:endParaRPr sz="2250">
              <a:latin typeface="Times New Roman"/>
              <a:cs typeface="Times New Roman"/>
            </a:endParaRPr>
          </a:p>
          <a:p>
            <a:pPr marL="287020" indent="-274320">
              <a:lnSpc>
                <a:spcPts val="2375"/>
              </a:lnSpc>
              <a:buClr>
                <a:srgbClr val="0AD0D9"/>
              </a:buClr>
              <a:buSzPct val="95454"/>
              <a:buFont typeface="Wingdings"/>
              <a:buChar char=""/>
              <a:tabLst>
                <a:tab pos="287020" algn="l"/>
              </a:tabLst>
            </a:pPr>
            <a:r>
              <a:rPr sz="2200" spc="-5" dirty="0">
                <a:latin typeface="Times New Roman"/>
                <a:cs typeface="Times New Roman"/>
              </a:rPr>
              <a:t>Upper GI endoscopy is the diagnostic procedure of choice in</a:t>
            </a:r>
            <a:r>
              <a:rPr sz="2200" spc="114" dirty="0">
                <a:latin typeface="Times New Roman"/>
                <a:cs typeface="Times New Roman"/>
              </a:rPr>
              <a:t> </a:t>
            </a:r>
            <a:r>
              <a:rPr sz="2200" spc="-5" dirty="0">
                <a:latin typeface="Times New Roman"/>
                <a:cs typeface="Times New Roman"/>
              </a:rPr>
              <a:t>the</a:t>
            </a:r>
            <a:endParaRPr sz="2200">
              <a:latin typeface="Times New Roman"/>
              <a:cs typeface="Times New Roman"/>
            </a:endParaRPr>
          </a:p>
          <a:p>
            <a:pPr marL="286385">
              <a:lnSpc>
                <a:spcPts val="2375"/>
              </a:lnSpc>
            </a:pPr>
            <a:r>
              <a:rPr sz="2200" spc="-5" dirty="0">
                <a:latin typeface="Times New Roman"/>
                <a:cs typeface="Times New Roman"/>
              </a:rPr>
              <a:t>work-up of gastric carcinoma.</a:t>
            </a:r>
            <a:endParaRPr sz="2200">
              <a:latin typeface="Times New Roman"/>
              <a:cs typeface="Times New Roman"/>
            </a:endParaRPr>
          </a:p>
        </p:txBody>
      </p:sp>
      <p:sp>
        <p:nvSpPr>
          <p:cNvPr id="5" name="object 5"/>
          <p:cNvSpPr/>
          <p:nvPr/>
        </p:nvSpPr>
        <p:spPr>
          <a:xfrm>
            <a:off x="4312920" y="1821620"/>
            <a:ext cx="3717925" cy="26512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8025130" cy="3514090"/>
          </a:xfrm>
          <a:prstGeom prst="rect">
            <a:avLst/>
          </a:prstGeom>
        </p:spPr>
        <p:txBody>
          <a:bodyPr vert="horz" wrap="square" lIns="0" tIns="13335" rIns="0" bIns="0" rtlCol="0">
            <a:spAutoFit/>
          </a:bodyPr>
          <a:lstStyle/>
          <a:p>
            <a:pPr marL="287020" marR="10795" indent="-274320">
              <a:lnSpc>
                <a:spcPct val="100000"/>
              </a:lnSpc>
              <a:spcBef>
                <a:spcPts val="105"/>
              </a:spcBef>
              <a:buClr>
                <a:srgbClr val="0AD0D9"/>
              </a:buClr>
              <a:buSzPct val="94230"/>
              <a:buFont typeface="Wingdings"/>
              <a:buChar char=""/>
              <a:tabLst>
                <a:tab pos="287020" algn="l"/>
              </a:tabLst>
            </a:pPr>
            <a:r>
              <a:rPr sz="2600" dirty="0">
                <a:latin typeface="Times New Roman"/>
                <a:cs typeface="Times New Roman"/>
              </a:rPr>
              <a:t>Multiple biopsy </a:t>
            </a:r>
            <a:r>
              <a:rPr sz="2600" spc="-5" dirty="0">
                <a:latin typeface="Times New Roman"/>
                <a:cs typeface="Times New Roman"/>
              </a:rPr>
              <a:t>specimens </a:t>
            </a:r>
            <a:r>
              <a:rPr sz="2600" dirty="0">
                <a:latin typeface="Times New Roman"/>
                <a:cs typeface="Times New Roman"/>
              </a:rPr>
              <a:t>(7 or </a:t>
            </a:r>
            <a:r>
              <a:rPr sz="2600" spc="-5" dirty="0">
                <a:latin typeface="Times New Roman"/>
                <a:cs typeface="Times New Roman"/>
              </a:rPr>
              <a:t>more) </a:t>
            </a:r>
            <a:r>
              <a:rPr sz="2600" dirty="0">
                <a:latin typeface="Times New Roman"/>
                <a:cs typeface="Times New Roman"/>
              </a:rPr>
              <a:t>should be</a:t>
            </a:r>
            <a:r>
              <a:rPr sz="2600" spc="-75" dirty="0">
                <a:latin typeface="Times New Roman"/>
                <a:cs typeface="Times New Roman"/>
              </a:rPr>
              <a:t> </a:t>
            </a:r>
            <a:r>
              <a:rPr sz="2600" dirty="0">
                <a:latin typeface="Times New Roman"/>
                <a:cs typeface="Times New Roman"/>
              </a:rPr>
              <a:t>obtained  from any visually suspicious</a:t>
            </a:r>
            <a:r>
              <a:rPr sz="2600" spc="-65" dirty="0">
                <a:latin typeface="Times New Roman"/>
                <a:cs typeface="Times New Roman"/>
              </a:rPr>
              <a:t> </a:t>
            </a:r>
            <a:r>
              <a:rPr sz="2600" spc="-5" dirty="0">
                <a:latin typeface="Times New Roman"/>
                <a:cs typeface="Times New Roman"/>
              </a:rPr>
              <a:t>areas.</a:t>
            </a:r>
            <a:endParaRPr sz="2600">
              <a:latin typeface="Times New Roman"/>
              <a:cs typeface="Times New Roman"/>
            </a:endParaRPr>
          </a:p>
          <a:p>
            <a:pPr>
              <a:lnSpc>
                <a:spcPct val="100000"/>
              </a:lnSpc>
              <a:buClr>
                <a:srgbClr val="0AD0D9"/>
              </a:buClr>
              <a:buFont typeface="Wingdings"/>
              <a:buChar char=""/>
            </a:pPr>
            <a:endParaRPr sz="3800">
              <a:latin typeface="Times New Roman"/>
              <a:cs typeface="Times New Roman"/>
            </a:endParaRPr>
          </a:p>
          <a:p>
            <a:pPr marL="287020" marR="5080" indent="-274320">
              <a:lnSpc>
                <a:spcPct val="100000"/>
              </a:lnSpc>
              <a:buClr>
                <a:srgbClr val="0AD0D9"/>
              </a:buClr>
              <a:buSzPct val="94230"/>
              <a:buFont typeface="Wingdings"/>
              <a:buChar char=""/>
              <a:tabLst>
                <a:tab pos="287020" algn="l"/>
              </a:tabLst>
            </a:pPr>
            <a:r>
              <a:rPr sz="2600" dirty="0">
                <a:latin typeface="Times New Roman"/>
                <a:cs typeface="Times New Roman"/>
              </a:rPr>
              <a:t>Repeated </a:t>
            </a:r>
            <a:r>
              <a:rPr sz="2600" spc="-5" dirty="0">
                <a:latin typeface="Times New Roman"/>
                <a:cs typeface="Times New Roman"/>
              </a:rPr>
              <a:t>sampling </a:t>
            </a:r>
            <a:r>
              <a:rPr sz="2600" dirty="0">
                <a:latin typeface="Times New Roman"/>
                <a:cs typeface="Times New Roman"/>
              </a:rPr>
              <a:t>at the </a:t>
            </a:r>
            <a:r>
              <a:rPr sz="2600" spc="-10" dirty="0">
                <a:latin typeface="Times New Roman"/>
                <a:cs typeface="Times New Roman"/>
              </a:rPr>
              <a:t>same </a:t>
            </a:r>
            <a:r>
              <a:rPr sz="2600" spc="-5" dirty="0">
                <a:latin typeface="Times New Roman"/>
                <a:cs typeface="Times New Roman"/>
              </a:rPr>
              <a:t>tissue site, reaching </a:t>
            </a:r>
            <a:r>
              <a:rPr sz="2600" dirty="0">
                <a:latin typeface="Times New Roman"/>
                <a:cs typeface="Times New Roman"/>
              </a:rPr>
              <a:t>deeper  into the </a:t>
            </a:r>
            <a:r>
              <a:rPr sz="2600" spc="-5" dirty="0">
                <a:latin typeface="Times New Roman"/>
                <a:cs typeface="Times New Roman"/>
              </a:rPr>
              <a:t>gastric</a:t>
            </a:r>
            <a:r>
              <a:rPr sz="2600" spc="-40" dirty="0">
                <a:latin typeface="Times New Roman"/>
                <a:cs typeface="Times New Roman"/>
              </a:rPr>
              <a:t> </a:t>
            </a:r>
            <a:r>
              <a:rPr sz="2600" dirty="0">
                <a:latin typeface="Times New Roman"/>
                <a:cs typeface="Times New Roman"/>
              </a:rPr>
              <a:t>wall.</a:t>
            </a:r>
            <a:endParaRPr sz="2600">
              <a:latin typeface="Times New Roman"/>
              <a:cs typeface="Times New Roman"/>
            </a:endParaRPr>
          </a:p>
          <a:p>
            <a:pPr>
              <a:lnSpc>
                <a:spcPct val="100000"/>
              </a:lnSpc>
              <a:buClr>
                <a:srgbClr val="0AD0D9"/>
              </a:buClr>
              <a:buFont typeface="Wingdings"/>
              <a:buChar char=""/>
            </a:pPr>
            <a:endParaRPr sz="3800">
              <a:latin typeface="Times New Roman"/>
              <a:cs typeface="Times New Roman"/>
            </a:endParaRPr>
          </a:p>
          <a:p>
            <a:pPr marL="287020" marR="645160" indent="-274320">
              <a:lnSpc>
                <a:spcPct val="100000"/>
              </a:lnSpc>
              <a:buClr>
                <a:srgbClr val="0AD0D9"/>
              </a:buClr>
              <a:buSzPct val="94230"/>
              <a:buFont typeface="Wingdings"/>
              <a:buChar char=""/>
              <a:tabLst>
                <a:tab pos="287020" algn="l"/>
              </a:tabLst>
            </a:pPr>
            <a:r>
              <a:rPr sz="2600" dirty="0">
                <a:latin typeface="Times New Roman"/>
                <a:cs typeface="Times New Roman"/>
              </a:rPr>
              <a:t>Multiple </a:t>
            </a:r>
            <a:r>
              <a:rPr sz="2600" spc="-5" dirty="0">
                <a:latin typeface="Times New Roman"/>
                <a:cs typeface="Times New Roman"/>
              </a:rPr>
              <a:t>samples </a:t>
            </a:r>
            <a:r>
              <a:rPr sz="2600" dirty="0">
                <a:latin typeface="Times New Roman"/>
                <a:cs typeface="Times New Roman"/>
              </a:rPr>
              <a:t>should be obtained around the</a:t>
            </a:r>
            <a:r>
              <a:rPr sz="2600" spc="-100" dirty="0">
                <a:latin typeface="Times New Roman"/>
                <a:cs typeface="Times New Roman"/>
              </a:rPr>
              <a:t> </a:t>
            </a:r>
            <a:r>
              <a:rPr sz="2600" spc="-5" dirty="0">
                <a:latin typeface="Times New Roman"/>
                <a:cs typeface="Times New Roman"/>
              </a:rPr>
              <a:t>ulcer  </a:t>
            </a:r>
            <a:r>
              <a:rPr sz="2600" spc="-25" dirty="0">
                <a:latin typeface="Times New Roman"/>
                <a:cs typeface="Times New Roman"/>
              </a:rPr>
              <a:t>crater.</a:t>
            </a:r>
            <a:endParaRPr sz="2600">
              <a:latin typeface="Times New Roman"/>
              <a:cs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240282"/>
            <a:ext cx="4418330" cy="1374140"/>
          </a:xfrm>
          <a:prstGeom prst="rect">
            <a:avLst/>
          </a:prstGeom>
        </p:spPr>
        <p:txBody>
          <a:bodyPr vert="horz" wrap="square" lIns="0" tIns="13335" rIns="0" bIns="0" rtlCol="0">
            <a:spAutoFit/>
          </a:bodyPr>
          <a:lstStyle/>
          <a:p>
            <a:pPr marL="287020" indent="-274320">
              <a:lnSpc>
                <a:spcPct val="100000"/>
              </a:lnSpc>
              <a:spcBef>
                <a:spcPts val="105"/>
              </a:spcBef>
              <a:buClr>
                <a:srgbClr val="0AD0D9"/>
              </a:buClr>
              <a:buSzPct val="94230"/>
              <a:buFont typeface="Wingdings"/>
              <a:buChar char=""/>
              <a:tabLst>
                <a:tab pos="287020" algn="l"/>
              </a:tabLst>
            </a:pPr>
            <a:r>
              <a:rPr sz="2600" dirty="0">
                <a:latin typeface="Times New Roman"/>
                <a:cs typeface="Times New Roman"/>
              </a:rPr>
              <a:t>Lesions </a:t>
            </a:r>
            <a:r>
              <a:rPr sz="2600" spc="-5" dirty="0">
                <a:latin typeface="Times New Roman"/>
                <a:cs typeface="Times New Roman"/>
              </a:rPr>
              <a:t>may</a:t>
            </a:r>
            <a:r>
              <a:rPr sz="2600" spc="-45" dirty="0">
                <a:latin typeface="Times New Roman"/>
                <a:cs typeface="Times New Roman"/>
              </a:rPr>
              <a:t> </a:t>
            </a:r>
            <a:r>
              <a:rPr sz="2600" dirty="0">
                <a:latin typeface="Times New Roman"/>
                <a:cs typeface="Times New Roman"/>
              </a:rPr>
              <a:t>be:</a:t>
            </a:r>
            <a:endParaRPr sz="2600">
              <a:latin typeface="Times New Roman"/>
              <a:cs typeface="Times New Roman"/>
            </a:endParaRPr>
          </a:p>
          <a:p>
            <a:pPr>
              <a:lnSpc>
                <a:spcPct val="100000"/>
              </a:lnSpc>
            </a:pPr>
            <a:endParaRPr sz="3800">
              <a:latin typeface="Times New Roman"/>
              <a:cs typeface="Times New Roman"/>
            </a:endParaRPr>
          </a:p>
          <a:p>
            <a:pPr marL="12700">
              <a:lnSpc>
                <a:spcPct val="100000"/>
              </a:lnSpc>
              <a:tabLst>
                <a:tab pos="527685" algn="l"/>
              </a:tabLst>
            </a:pPr>
            <a:r>
              <a:rPr sz="2450" spc="5" dirty="0">
                <a:solidFill>
                  <a:srgbClr val="0AD0D9"/>
                </a:solidFill>
                <a:latin typeface="Times New Roman"/>
                <a:cs typeface="Times New Roman"/>
              </a:rPr>
              <a:t>1.	</a:t>
            </a:r>
            <a:r>
              <a:rPr sz="2600" dirty="0">
                <a:latin typeface="Times New Roman"/>
                <a:cs typeface="Times New Roman"/>
              </a:rPr>
              <a:t>Fungating cauliflower</a:t>
            </a:r>
            <a:r>
              <a:rPr sz="2600" spc="-110" dirty="0">
                <a:latin typeface="Times New Roman"/>
                <a:cs typeface="Times New Roman"/>
              </a:rPr>
              <a:t> </a:t>
            </a:r>
            <a:r>
              <a:rPr sz="2600" spc="-5" dirty="0">
                <a:latin typeface="Times New Roman"/>
                <a:cs typeface="Times New Roman"/>
              </a:rPr>
              <a:t>lesion.</a:t>
            </a:r>
            <a:endParaRPr sz="2600">
              <a:latin typeface="Times New Roman"/>
              <a:cs typeface="Times New Roman"/>
            </a:endParaRPr>
          </a:p>
        </p:txBody>
      </p:sp>
      <p:sp>
        <p:nvSpPr>
          <p:cNvPr id="4" name="object 4"/>
          <p:cNvSpPr txBox="1"/>
          <p:nvPr/>
        </p:nvSpPr>
        <p:spPr>
          <a:xfrm>
            <a:off x="535940" y="3618052"/>
            <a:ext cx="3162300" cy="422909"/>
          </a:xfrm>
          <a:prstGeom prst="rect">
            <a:avLst/>
          </a:prstGeom>
        </p:spPr>
        <p:txBody>
          <a:bodyPr vert="horz" wrap="square" lIns="0" tIns="13335" rIns="0" bIns="0" rtlCol="0">
            <a:spAutoFit/>
          </a:bodyPr>
          <a:lstStyle/>
          <a:p>
            <a:pPr marL="12700">
              <a:lnSpc>
                <a:spcPct val="100000"/>
              </a:lnSpc>
              <a:spcBef>
                <a:spcPts val="105"/>
              </a:spcBef>
              <a:tabLst>
                <a:tab pos="527685" algn="l"/>
              </a:tabLst>
            </a:pPr>
            <a:r>
              <a:rPr sz="2450" spc="5" dirty="0">
                <a:solidFill>
                  <a:srgbClr val="0AD0D9"/>
                </a:solidFill>
                <a:latin typeface="Times New Roman"/>
                <a:cs typeface="Times New Roman"/>
              </a:rPr>
              <a:t>2.	</a:t>
            </a:r>
            <a:r>
              <a:rPr sz="2600" dirty="0">
                <a:latin typeface="Times New Roman"/>
                <a:cs typeface="Times New Roman"/>
              </a:rPr>
              <a:t>Mucosal</a:t>
            </a:r>
            <a:r>
              <a:rPr sz="2600" spc="-70" dirty="0">
                <a:latin typeface="Times New Roman"/>
                <a:cs typeface="Times New Roman"/>
              </a:rPr>
              <a:t> </a:t>
            </a:r>
            <a:r>
              <a:rPr sz="2600" spc="-5" dirty="0">
                <a:latin typeface="Times New Roman"/>
                <a:cs typeface="Times New Roman"/>
              </a:rPr>
              <a:t>ulceration.</a:t>
            </a:r>
            <a:endParaRPr sz="2600">
              <a:latin typeface="Times New Roman"/>
              <a:cs typeface="Times New Roman"/>
            </a:endParaRPr>
          </a:p>
        </p:txBody>
      </p:sp>
      <p:sp>
        <p:nvSpPr>
          <p:cNvPr id="5" name="object 5"/>
          <p:cNvSpPr txBox="1"/>
          <p:nvPr/>
        </p:nvSpPr>
        <p:spPr>
          <a:xfrm>
            <a:off x="535940" y="5044821"/>
            <a:ext cx="5227955" cy="422275"/>
          </a:xfrm>
          <a:prstGeom prst="rect">
            <a:avLst/>
          </a:prstGeom>
        </p:spPr>
        <p:txBody>
          <a:bodyPr vert="horz" wrap="square" lIns="0" tIns="12700" rIns="0" bIns="0" rtlCol="0">
            <a:spAutoFit/>
          </a:bodyPr>
          <a:lstStyle/>
          <a:p>
            <a:pPr marL="12700">
              <a:lnSpc>
                <a:spcPct val="100000"/>
              </a:lnSpc>
              <a:spcBef>
                <a:spcPts val="100"/>
              </a:spcBef>
              <a:tabLst>
                <a:tab pos="527685" algn="l"/>
              </a:tabLst>
            </a:pPr>
            <a:r>
              <a:rPr sz="2450" spc="5" dirty="0">
                <a:solidFill>
                  <a:srgbClr val="0AD0D9"/>
                </a:solidFill>
                <a:latin typeface="Times New Roman"/>
                <a:cs typeface="Times New Roman"/>
              </a:rPr>
              <a:t>3.	</a:t>
            </a:r>
            <a:r>
              <a:rPr sz="2600" spc="-10" dirty="0">
                <a:latin typeface="Times New Roman"/>
                <a:cs typeface="Times New Roman"/>
              </a:rPr>
              <a:t>Diffuse </a:t>
            </a:r>
            <a:r>
              <a:rPr sz="2600" spc="-5" dirty="0">
                <a:latin typeface="Times New Roman"/>
                <a:cs typeface="Times New Roman"/>
              </a:rPr>
              <a:t>infiltrative </a:t>
            </a:r>
            <a:r>
              <a:rPr sz="2600" dirty="0">
                <a:latin typeface="Times New Roman"/>
                <a:cs typeface="Times New Roman"/>
              </a:rPr>
              <a:t>(linitis</a:t>
            </a:r>
            <a:r>
              <a:rPr sz="2600" spc="-15" dirty="0">
                <a:latin typeface="Times New Roman"/>
                <a:cs typeface="Times New Roman"/>
              </a:rPr>
              <a:t> </a:t>
            </a:r>
            <a:r>
              <a:rPr sz="2600" spc="-5" dirty="0">
                <a:latin typeface="Times New Roman"/>
                <a:cs typeface="Times New Roman"/>
              </a:rPr>
              <a:t>plastica).</a:t>
            </a:r>
            <a:endParaRPr sz="2600">
              <a:latin typeface="Times New Roman"/>
              <a:cs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438400" y="1295400"/>
            <a:ext cx="4215130" cy="28956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823061" y="4616577"/>
            <a:ext cx="7271384" cy="575310"/>
          </a:xfrm>
          <a:prstGeom prst="rect">
            <a:avLst/>
          </a:prstGeom>
        </p:spPr>
        <p:txBody>
          <a:bodyPr vert="horz" wrap="square" lIns="0" tIns="45085" rIns="0" bIns="0" rtlCol="0">
            <a:spAutoFit/>
          </a:bodyPr>
          <a:lstStyle/>
          <a:p>
            <a:pPr marL="1899285" marR="5080" indent="-1887220">
              <a:lnSpc>
                <a:spcPts val="2050"/>
              </a:lnSpc>
              <a:spcBef>
                <a:spcPts val="355"/>
              </a:spcBef>
            </a:pPr>
            <a:r>
              <a:rPr sz="1900" b="1" i="1" spc="114" dirty="0">
                <a:latin typeface="Times New Roman"/>
                <a:cs typeface="Times New Roman"/>
              </a:rPr>
              <a:t>Adenocarcinoma</a:t>
            </a:r>
            <a:r>
              <a:rPr sz="1900" b="1" i="1" spc="-55" dirty="0">
                <a:latin typeface="Times New Roman"/>
                <a:cs typeface="Times New Roman"/>
              </a:rPr>
              <a:t> </a:t>
            </a:r>
            <a:r>
              <a:rPr sz="1900" b="1" i="1" spc="100" dirty="0">
                <a:latin typeface="Times New Roman"/>
                <a:cs typeface="Times New Roman"/>
              </a:rPr>
              <a:t>of</a:t>
            </a:r>
            <a:r>
              <a:rPr sz="1900" b="1" i="1" spc="-40" dirty="0">
                <a:latin typeface="Times New Roman"/>
                <a:cs typeface="Times New Roman"/>
              </a:rPr>
              <a:t> </a:t>
            </a:r>
            <a:r>
              <a:rPr sz="1900" b="1" i="1" spc="155" dirty="0">
                <a:latin typeface="Times New Roman"/>
                <a:cs typeface="Times New Roman"/>
              </a:rPr>
              <a:t>the</a:t>
            </a:r>
            <a:r>
              <a:rPr sz="1900" b="1" i="1" spc="-45" dirty="0">
                <a:latin typeface="Times New Roman"/>
                <a:cs typeface="Times New Roman"/>
              </a:rPr>
              <a:t> </a:t>
            </a:r>
            <a:r>
              <a:rPr sz="1900" b="1" i="1" spc="100" dirty="0">
                <a:latin typeface="Times New Roman"/>
                <a:cs typeface="Times New Roman"/>
              </a:rPr>
              <a:t>cardia.</a:t>
            </a:r>
            <a:r>
              <a:rPr sz="1900" b="1" i="1" spc="409" dirty="0">
                <a:latin typeface="Times New Roman"/>
                <a:cs typeface="Times New Roman"/>
              </a:rPr>
              <a:t> </a:t>
            </a:r>
            <a:r>
              <a:rPr sz="1900" b="1" i="1" spc="80" dirty="0">
                <a:latin typeface="Times New Roman"/>
                <a:cs typeface="Times New Roman"/>
              </a:rPr>
              <a:t>Large,</a:t>
            </a:r>
            <a:r>
              <a:rPr sz="1900" b="1" i="1" spc="-40" dirty="0">
                <a:latin typeface="Times New Roman"/>
                <a:cs typeface="Times New Roman"/>
              </a:rPr>
              <a:t> </a:t>
            </a:r>
            <a:r>
              <a:rPr sz="1900" b="1" i="1" spc="125" dirty="0">
                <a:latin typeface="Times New Roman"/>
                <a:cs typeface="Times New Roman"/>
              </a:rPr>
              <a:t>lobulated,</a:t>
            </a:r>
            <a:r>
              <a:rPr sz="1900" b="1" i="1" spc="-40" dirty="0">
                <a:latin typeface="Times New Roman"/>
                <a:cs typeface="Times New Roman"/>
              </a:rPr>
              <a:t> </a:t>
            </a:r>
            <a:r>
              <a:rPr sz="1900" b="1" i="1" spc="120" dirty="0">
                <a:latin typeface="Times New Roman"/>
                <a:cs typeface="Times New Roman"/>
              </a:rPr>
              <a:t>ulcerated</a:t>
            </a:r>
            <a:r>
              <a:rPr sz="1900" b="1" i="1" spc="-20" dirty="0">
                <a:latin typeface="Times New Roman"/>
                <a:cs typeface="Times New Roman"/>
              </a:rPr>
              <a:t> </a:t>
            </a:r>
            <a:r>
              <a:rPr sz="1900" b="1" i="1" spc="150" dirty="0">
                <a:latin typeface="Times New Roman"/>
                <a:cs typeface="Times New Roman"/>
              </a:rPr>
              <a:t>mass  </a:t>
            </a:r>
            <a:r>
              <a:rPr sz="1900" b="1" i="1" spc="200" dirty="0">
                <a:latin typeface="Times New Roman"/>
                <a:cs typeface="Times New Roman"/>
              </a:rPr>
              <a:t>at</a:t>
            </a:r>
            <a:r>
              <a:rPr sz="1900" b="1" i="1" spc="-45" dirty="0">
                <a:latin typeface="Times New Roman"/>
                <a:cs typeface="Times New Roman"/>
              </a:rPr>
              <a:t> </a:t>
            </a:r>
            <a:r>
              <a:rPr sz="1900" b="1" i="1" spc="155" dirty="0">
                <a:latin typeface="Times New Roman"/>
                <a:cs typeface="Times New Roman"/>
              </a:rPr>
              <a:t>the</a:t>
            </a:r>
            <a:r>
              <a:rPr sz="1900" b="1" i="1" spc="-35" dirty="0">
                <a:latin typeface="Times New Roman"/>
                <a:cs typeface="Times New Roman"/>
              </a:rPr>
              <a:t> </a:t>
            </a:r>
            <a:r>
              <a:rPr sz="1900" b="1" i="1" spc="130" dirty="0">
                <a:latin typeface="Times New Roman"/>
                <a:cs typeface="Times New Roman"/>
              </a:rPr>
              <a:t>gastroesophageal</a:t>
            </a:r>
            <a:r>
              <a:rPr sz="1900" b="1" i="1" spc="-20" dirty="0">
                <a:latin typeface="Times New Roman"/>
                <a:cs typeface="Times New Roman"/>
              </a:rPr>
              <a:t> </a:t>
            </a:r>
            <a:r>
              <a:rPr sz="1900" b="1" i="1" spc="120" dirty="0">
                <a:latin typeface="Times New Roman"/>
                <a:cs typeface="Times New Roman"/>
              </a:rPr>
              <a:t>junction</a:t>
            </a:r>
            <a:endParaRPr sz="1900">
              <a:latin typeface="Times New Roman"/>
              <a:cs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362200" y="1219200"/>
            <a:ext cx="4324604" cy="3048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820318" y="4719449"/>
            <a:ext cx="6739255" cy="702310"/>
          </a:xfrm>
          <a:prstGeom prst="rect">
            <a:avLst/>
          </a:prstGeom>
        </p:spPr>
        <p:txBody>
          <a:bodyPr vert="horz" wrap="square" lIns="0" tIns="30480" rIns="0" bIns="0" rtlCol="0">
            <a:spAutoFit/>
          </a:bodyPr>
          <a:lstStyle/>
          <a:p>
            <a:pPr marL="12700">
              <a:lnSpc>
                <a:spcPct val="100000"/>
              </a:lnSpc>
              <a:spcBef>
                <a:spcPts val="240"/>
              </a:spcBef>
            </a:pPr>
            <a:r>
              <a:rPr sz="2000" b="1" i="1" spc="125" dirty="0">
                <a:latin typeface="Times New Roman"/>
                <a:cs typeface="Times New Roman"/>
              </a:rPr>
              <a:t>Adenocarcinoma</a:t>
            </a:r>
            <a:r>
              <a:rPr sz="2000" b="1" i="1" spc="-65" dirty="0">
                <a:latin typeface="Times New Roman"/>
                <a:cs typeface="Times New Roman"/>
              </a:rPr>
              <a:t> </a:t>
            </a:r>
            <a:r>
              <a:rPr sz="2000" b="1" i="1" spc="105" dirty="0">
                <a:latin typeface="Times New Roman"/>
                <a:cs typeface="Times New Roman"/>
              </a:rPr>
              <a:t>in</a:t>
            </a:r>
            <a:r>
              <a:rPr sz="2000" b="1" i="1" spc="-40" dirty="0">
                <a:latin typeface="Times New Roman"/>
                <a:cs typeface="Times New Roman"/>
              </a:rPr>
              <a:t> </a:t>
            </a:r>
            <a:r>
              <a:rPr sz="2000" b="1" i="1" spc="160" dirty="0">
                <a:latin typeface="Times New Roman"/>
                <a:cs typeface="Times New Roman"/>
              </a:rPr>
              <a:t>the</a:t>
            </a:r>
            <a:r>
              <a:rPr sz="2000" b="1" i="1" spc="-50" dirty="0">
                <a:latin typeface="Times New Roman"/>
                <a:cs typeface="Times New Roman"/>
              </a:rPr>
              <a:t> </a:t>
            </a:r>
            <a:r>
              <a:rPr sz="2000" b="1" i="1" spc="170" dirty="0">
                <a:latin typeface="Times New Roman"/>
                <a:cs typeface="Times New Roman"/>
              </a:rPr>
              <a:t>antrum</a:t>
            </a:r>
            <a:r>
              <a:rPr sz="2000" b="1" i="1" spc="-60" dirty="0">
                <a:latin typeface="Times New Roman"/>
                <a:cs typeface="Times New Roman"/>
              </a:rPr>
              <a:t> </a:t>
            </a:r>
            <a:r>
              <a:rPr sz="2000" b="1" i="1" spc="145" dirty="0">
                <a:latin typeface="Times New Roman"/>
                <a:cs typeface="Times New Roman"/>
              </a:rPr>
              <a:t>manifested</a:t>
            </a:r>
            <a:r>
              <a:rPr sz="2000" b="1" i="1" spc="-60" dirty="0">
                <a:latin typeface="Times New Roman"/>
                <a:cs typeface="Times New Roman"/>
              </a:rPr>
              <a:t> </a:t>
            </a:r>
            <a:r>
              <a:rPr sz="2000" b="1" i="1" spc="140" dirty="0">
                <a:latin typeface="Times New Roman"/>
                <a:cs typeface="Times New Roman"/>
              </a:rPr>
              <a:t>by</a:t>
            </a:r>
            <a:r>
              <a:rPr sz="2000" b="1" i="1" spc="-45" dirty="0">
                <a:latin typeface="Times New Roman"/>
                <a:cs typeface="Times New Roman"/>
              </a:rPr>
              <a:t> </a:t>
            </a:r>
            <a:r>
              <a:rPr sz="2000" b="1" i="1" spc="125" dirty="0">
                <a:latin typeface="Times New Roman"/>
                <a:cs typeface="Times New Roman"/>
              </a:rPr>
              <a:t>ulcerated,</a:t>
            </a:r>
            <a:endParaRPr sz="2000">
              <a:latin typeface="Times New Roman"/>
              <a:cs typeface="Times New Roman"/>
            </a:endParaRPr>
          </a:p>
          <a:p>
            <a:pPr marL="291465">
              <a:lnSpc>
                <a:spcPct val="100000"/>
              </a:lnSpc>
              <a:spcBef>
                <a:spcPts val="150"/>
              </a:spcBef>
            </a:pPr>
            <a:r>
              <a:rPr sz="2200" b="1" i="1" spc="130" dirty="0">
                <a:latin typeface="Times New Roman"/>
                <a:cs typeface="Times New Roman"/>
              </a:rPr>
              <a:t>circumferential</a:t>
            </a:r>
            <a:r>
              <a:rPr sz="2200" b="1" i="1" spc="-95" dirty="0">
                <a:latin typeface="Times New Roman"/>
                <a:cs typeface="Times New Roman"/>
              </a:rPr>
              <a:t> </a:t>
            </a:r>
            <a:r>
              <a:rPr sz="2000" b="1" i="1" spc="170" dirty="0">
                <a:latin typeface="Times New Roman"/>
                <a:cs typeface="Times New Roman"/>
              </a:rPr>
              <a:t>mass</a:t>
            </a:r>
            <a:r>
              <a:rPr sz="2000" b="1" i="1" spc="-45" dirty="0">
                <a:latin typeface="Times New Roman"/>
                <a:cs typeface="Times New Roman"/>
              </a:rPr>
              <a:t> </a:t>
            </a:r>
            <a:r>
              <a:rPr sz="2000" b="1" i="1" spc="150" dirty="0">
                <a:latin typeface="Times New Roman"/>
                <a:cs typeface="Times New Roman"/>
              </a:rPr>
              <a:t>and</a:t>
            </a:r>
            <a:r>
              <a:rPr sz="2000" b="1" i="1" spc="-45" dirty="0">
                <a:latin typeface="Times New Roman"/>
                <a:cs typeface="Times New Roman"/>
              </a:rPr>
              <a:t> </a:t>
            </a:r>
            <a:r>
              <a:rPr sz="2000" b="1" i="1" spc="135" dirty="0">
                <a:latin typeface="Times New Roman"/>
                <a:cs typeface="Times New Roman"/>
              </a:rPr>
              <a:t>gastric</a:t>
            </a:r>
            <a:r>
              <a:rPr sz="2000" b="1" i="1" spc="-60" dirty="0">
                <a:latin typeface="Times New Roman"/>
                <a:cs typeface="Times New Roman"/>
              </a:rPr>
              <a:t> </a:t>
            </a:r>
            <a:r>
              <a:rPr sz="2000" b="1" i="1" spc="170" dirty="0">
                <a:latin typeface="Times New Roman"/>
                <a:cs typeface="Times New Roman"/>
              </a:rPr>
              <a:t>outlet</a:t>
            </a:r>
            <a:r>
              <a:rPr sz="2000" b="1" i="1" spc="-50" dirty="0">
                <a:latin typeface="Times New Roman"/>
                <a:cs typeface="Times New Roman"/>
              </a:rPr>
              <a:t> </a:t>
            </a:r>
            <a:r>
              <a:rPr sz="2000" b="1" i="1" spc="150" dirty="0">
                <a:latin typeface="Times New Roman"/>
                <a:cs typeface="Times New Roman"/>
              </a:rPr>
              <a:t>obstruction</a:t>
            </a:r>
            <a:endParaRPr sz="2000">
              <a:latin typeface="Times New Roman"/>
              <a:cs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33600" y="914400"/>
            <a:ext cx="4495800" cy="35814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426844" y="5046345"/>
            <a:ext cx="5986145" cy="330835"/>
          </a:xfrm>
          <a:prstGeom prst="rect">
            <a:avLst/>
          </a:prstGeom>
        </p:spPr>
        <p:txBody>
          <a:bodyPr vert="horz" wrap="square" lIns="0" tIns="12700" rIns="0" bIns="0" rtlCol="0">
            <a:spAutoFit/>
          </a:bodyPr>
          <a:lstStyle/>
          <a:p>
            <a:pPr marL="12700">
              <a:lnSpc>
                <a:spcPct val="100000"/>
              </a:lnSpc>
              <a:spcBef>
                <a:spcPts val="100"/>
              </a:spcBef>
            </a:pPr>
            <a:r>
              <a:rPr sz="2000" b="1" i="1" spc="100" dirty="0">
                <a:latin typeface="Times New Roman"/>
                <a:cs typeface="Times New Roman"/>
              </a:rPr>
              <a:t>Endoscopic</a:t>
            </a:r>
            <a:r>
              <a:rPr sz="2000" b="1" i="1" spc="-65" dirty="0">
                <a:latin typeface="Times New Roman"/>
                <a:cs typeface="Times New Roman"/>
              </a:rPr>
              <a:t> </a:t>
            </a:r>
            <a:r>
              <a:rPr sz="2000" b="1" i="1" spc="135" dirty="0">
                <a:latin typeface="Times New Roman"/>
                <a:cs typeface="Times New Roman"/>
              </a:rPr>
              <a:t>view</a:t>
            </a:r>
            <a:r>
              <a:rPr sz="2000" b="1" i="1" spc="-35" dirty="0">
                <a:latin typeface="Times New Roman"/>
                <a:cs typeface="Times New Roman"/>
              </a:rPr>
              <a:t> </a:t>
            </a:r>
            <a:r>
              <a:rPr sz="2000" b="1" i="1" spc="105" dirty="0">
                <a:latin typeface="Times New Roman"/>
                <a:cs typeface="Times New Roman"/>
              </a:rPr>
              <a:t>of</a:t>
            </a:r>
            <a:r>
              <a:rPr sz="2000" b="1" i="1" spc="-45" dirty="0">
                <a:latin typeface="Times New Roman"/>
                <a:cs typeface="Times New Roman"/>
              </a:rPr>
              <a:t> </a:t>
            </a:r>
            <a:r>
              <a:rPr sz="2000" b="1" i="1" spc="140" dirty="0">
                <a:latin typeface="Times New Roman"/>
                <a:cs typeface="Times New Roman"/>
              </a:rPr>
              <a:t>an</a:t>
            </a:r>
            <a:r>
              <a:rPr sz="2000" b="1" i="1" spc="-35" dirty="0">
                <a:latin typeface="Times New Roman"/>
                <a:cs typeface="Times New Roman"/>
              </a:rPr>
              <a:t> </a:t>
            </a:r>
            <a:r>
              <a:rPr sz="2000" b="1" i="1" spc="125" dirty="0">
                <a:latin typeface="Times New Roman"/>
                <a:cs typeface="Times New Roman"/>
              </a:rPr>
              <a:t>ulcerating</a:t>
            </a:r>
            <a:r>
              <a:rPr sz="2000" b="1" i="1" spc="-55" dirty="0">
                <a:latin typeface="Times New Roman"/>
                <a:cs typeface="Times New Roman"/>
              </a:rPr>
              <a:t> </a:t>
            </a:r>
            <a:r>
              <a:rPr sz="2000" b="1" i="1" spc="140" dirty="0">
                <a:latin typeface="Times New Roman"/>
                <a:cs typeface="Times New Roman"/>
              </a:rPr>
              <a:t>adenocarcinoma</a:t>
            </a:r>
            <a:endParaRPr sz="2000">
              <a:latin typeface="Times New Roman"/>
              <a:cs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8236" y="500837"/>
            <a:ext cx="7981315" cy="711835"/>
          </a:xfrm>
          <a:prstGeom prst="rect">
            <a:avLst/>
          </a:prstGeom>
        </p:spPr>
        <p:txBody>
          <a:bodyPr vert="horz" wrap="square" lIns="0" tIns="12700" rIns="0" bIns="0" rtlCol="0">
            <a:spAutoFit/>
          </a:bodyPr>
          <a:lstStyle/>
          <a:p>
            <a:pPr marL="12700">
              <a:lnSpc>
                <a:spcPct val="100000"/>
              </a:lnSpc>
              <a:spcBef>
                <a:spcPts val="100"/>
              </a:spcBef>
            </a:pPr>
            <a:r>
              <a:rPr sz="4500" dirty="0"/>
              <a:t>III. Endoscopic</a:t>
            </a:r>
            <a:r>
              <a:rPr sz="4500" spc="-105" dirty="0"/>
              <a:t> </a:t>
            </a:r>
            <a:r>
              <a:rPr sz="4500" dirty="0"/>
              <a:t>ultrasonography</a:t>
            </a:r>
            <a:endParaRPr sz="4500"/>
          </a:p>
        </p:txBody>
      </p:sp>
      <p:sp>
        <p:nvSpPr>
          <p:cNvPr id="4" name="object 4"/>
          <p:cNvSpPr txBox="1"/>
          <p:nvPr/>
        </p:nvSpPr>
        <p:spPr>
          <a:xfrm>
            <a:off x="5715000" y="1321473"/>
            <a:ext cx="1519555" cy="711200"/>
          </a:xfrm>
          <a:prstGeom prst="rect">
            <a:avLst/>
          </a:prstGeom>
        </p:spPr>
        <p:txBody>
          <a:bodyPr vert="horz" wrap="square" lIns="0" tIns="12700" rIns="0" bIns="0" rtlCol="0">
            <a:spAutoFit/>
          </a:bodyPr>
          <a:lstStyle/>
          <a:p>
            <a:pPr marL="12700">
              <a:lnSpc>
                <a:spcPct val="100000"/>
              </a:lnSpc>
              <a:spcBef>
                <a:spcPts val="100"/>
              </a:spcBef>
            </a:pPr>
            <a:r>
              <a:rPr sz="4500" b="1" dirty="0">
                <a:latin typeface="Times New Roman"/>
                <a:cs typeface="Times New Roman"/>
              </a:rPr>
              <a:t>(</a:t>
            </a:r>
            <a:r>
              <a:rPr sz="4500" b="1" spc="-5" dirty="0">
                <a:latin typeface="Times New Roman"/>
                <a:cs typeface="Times New Roman"/>
              </a:rPr>
              <a:t>EU</a:t>
            </a:r>
            <a:r>
              <a:rPr sz="4500" b="1" dirty="0">
                <a:latin typeface="Times New Roman"/>
                <a:cs typeface="Times New Roman"/>
              </a:rPr>
              <a:t>S)</a:t>
            </a:r>
            <a:endParaRPr sz="4500" dirty="0">
              <a:latin typeface="Times New Roman"/>
              <a:cs typeface="Times New Roman"/>
            </a:endParaRPr>
          </a:p>
        </p:txBody>
      </p:sp>
      <p:sp>
        <p:nvSpPr>
          <p:cNvPr id="5" name="object 5"/>
          <p:cNvSpPr/>
          <p:nvPr/>
        </p:nvSpPr>
        <p:spPr>
          <a:xfrm>
            <a:off x="5741035" y="2052954"/>
            <a:ext cx="1493520" cy="0"/>
          </a:xfrm>
          <a:custGeom>
            <a:avLst/>
            <a:gdLst/>
            <a:ahLst/>
            <a:cxnLst/>
            <a:rect l="l" t="t" r="r" b="b"/>
            <a:pathLst>
              <a:path w="1493520">
                <a:moveTo>
                  <a:pt x="0" y="0"/>
                </a:moveTo>
                <a:lnTo>
                  <a:pt x="1493519" y="0"/>
                </a:lnTo>
              </a:path>
            </a:pathLst>
          </a:custGeom>
          <a:ln w="54863">
            <a:solidFill>
              <a:schemeClr val="tx1"/>
            </a:solidFill>
          </a:ln>
        </p:spPr>
        <p:txBody>
          <a:bodyPr wrap="square" lIns="0" tIns="0" rIns="0" bIns="0" rtlCol="0"/>
          <a:lstStyle/>
          <a:p>
            <a:endParaRPr/>
          </a:p>
        </p:txBody>
      </p:sp>
      <p:sp>
        <p:nvSpPr>
          <p:cNvPr id="6" name="object 6"/>
          <p:cNvSpPr txBox="1"/>
          <p:nvPr/>
        </p:nvSpPr>
        <p:spPr>
          <a:xfrm>
            <a:off x="535940" y="2432431"/>
            <a:ext cx="7259320" cy="422275"/>
          </a:xfrm>
          <a:prstGeom prst="rect">
            <a:avLst/>
          </a:prstGeom>
        </p:spPr>
        <p:txBody>
          <a:bodyPr vert="horz" wrap="square" lIns="0" tIns="13335" rIns="0" bIns="0" rtlCol="0">
            <a:spAutoFit/>
          </a:bodyPr>
          <a:lstStyle/>
          <a:p>
            <a:pPr marL="287020" indent="-274320">
              <a:lnSpc>
                <a:spcPct val="100000"/>
              </a:lnSpc>
              <a:spcBef>
                <a:spcPts val="105"/>
              </a:spcBef>
              <a:buClr>
                <a:srgbClr val="0AD0D9"/>
              </a:buClr>
              <a:buSzPct val="94230"/>
              <a:buFont typeface="Wingdings"/>
              <a:buChar char=""/>
              <a:tabLst>
                <a:tab pos="287020" algn="l"/>
              </a:tabLst>
            </a:pPr>
            <a:r>
              <a:rPr sz="2600" dirty="0">
                <a:latin typeface="Times New Roman"/>
                <a:cs typeface="Times New Roman"/>
              </a:rPr>
              <a:t>EUS helps to </a:t>
            </a:r>
            <a:r>
              <a:rPr sz="2600" spc="-5" dirty="0">
                <a:latin typeface="Times New Roman"/>
                <a:cs typeface="Times New Roman"/>
              </a:rPr>
              <a:t>determine the </a:t>
            </a:r>
            <a:r>
              <a:rPr sz="2600" dirty="0">
                <a:latin typeface="Times New Roman"/>
                <a:cs typeface="Times New Roman"/>
              </a:rPr>
              <a:t>depth of </a:t>
            </a:r>
            <a:r>
              <a:rPr sz="2600" spc="-5" dirty="0">
                <a:latin typeface="Times New Roman"/>
                <a:cs typeface="Times New Roman"/>
              </a:rPr>
              <a:t>tumor</a:t>
            </a:r>
            <a:r>
              <a:rPr sz="2600" spc="-60" dirty="0">
                <a:latin typeface="Times New Roman"/>
                <a:cs typeface="Times New Roman"/>
              </a:rPr>
              <a:t> </a:t>
            </a:r>
            <a:r>
              <a:rPr sz="2600" dirty="0">
                <a:latin typeface="Times New Roman"/>
                <a:cs typeface="Times New Roman"/>
              </a:rPr>
              <a:t>invasion.</a:t>
            </a:r>
            <a:endParaRPr sz="2600">
              <a:latin typeface="Times New Roman"/>
              <a:cs typeface="Times New Roman"/>
            </a:endParaRPr>
          </a:p>
        </p:txBody>
      </p:sp>
      <p:sp>
        <p:nvSpPr>
          <p:cNvPr id="7" name="object 7"/>
          <p:cNvSpPr txBox="1"/>
          <p:nvPr/>
        </p:nvSpPr>
        <p:spPr>
          <a:xfrm>
            <a:off x="535940" y="3858844"/>
            <a:ext cx="4561205" cy="422909"/>
          </a:xfrm>
          <a:prstGeom prst="rect">
            <a:avLst/>
          </a:prstGeom>
        </p:spPr>
        <p:txBody>
          <a:bodyPr vert="horz" wrap="square" lIns="0" tIns="13335" rIns="0" bIns="0" rtlCol="0">
            <a:spAutoFit/>
          </a:bodyPr>
          <a:lstStyle/>
          <a:p>
            <a:pPr marL="287020" indent="-274320">
              <a:lnSpc>
                <a:spcPct val="100000"/>
              </a:lnSpc>
              <a:spcBef>
                <a:spcPts val="105"/>
              </a:spcBef>
              <a:buClr>
                <a:srgbClr val="0AD0D9"/>
              </a:buClr>
              <a:buSzPct val="94230"/>
              <a:buFont typeface="Wingdings"/>
              <a:buChar char=""/>
              <a:tabLst>
                <a:tab pos="287020" algn="l"/>
              </a:tabLst>
            </a:pPr>
            <a:r>
              <a:rPr sz="2600" dirty="0">
                <a:latin typeface="Times New Roman"/>
                <a:cs typeface="Times New Roman"/>
              </a:rPr>
              <a:t>Can be used </a:t>
            </a:r>
            <a:r>
              <a:rPr sz="2600" spc="-5" dirty="0">
                <a:latin typeface="Times New Roman"/>
                <a:cs typeface="Times New Roman"/>
              </a:rPr>
              <a:t>to </a:t>
            </a:r>
            <a:r>
              <a:rPr sz="2600" dirty="0">
                <a:latin typeface="Times New Roman"/>
                <a:cs typeface="Times New Roman"/>
              </a:rPr>
              <a:t>guide for</a:t>
            </a:r>
            <a:r>
              <a:rPr sz="2600" spc="-105" dirty="0">
                <a:latin typeface="Times New Roman"/>
                <a:cs typeface="Times New Roman"/>
              </a:rPr>
              <a:t> </a:t>
            </a:r>
            <a:r>
              <a:rPr sz="2600" spc="-25" dirty="0">
                <a:latin typeface="Times New Roman"/>
                <a:cs typeface="Times New Roman"/>
              </a:rPr>
              <a:t>biopsy.</a:t>
            </a:r>
            <a:endParaRPr sz="2600">
              <a:latin typeface="Times New Roman"/>
              <a:cs typeface="Times New Roman"/>
            </a:endParaRPr>
          </a:p>
        </p:txBody>
      </p:sp>
      <p:sp>
        <p:nvSpPr>
          <p:cNvPr id="8" name="object 8"/>
          <p:cNvSpPr txBox="1"/>
          <p:nvPr/>
        </p:nvSpPr>
        <p:spPr>
          <a:xfrm>
            <a:off x="535940" y="5285638"/>
            <a:ext cx="8042909" cy="819150"/>
          </a:xfrm>
          <a:prstGeom prst="rect">
            <a:avLst/>
          </a:prstGeom>
        </p:spPr>
        <p:txBody>
          <a:bodyPr vert="horz" wrap="square" lIns="0" tIns="13335" rIns="0" bIns="0" rtlCol="0">
            <a:spAutoFit/>
          </a:bodyPr>
          <a:lstStyle/>
          <a:p>
            <a:pPr marL="287020" marR="5080" indent="-274320">
              <a:lnSpc>
                <a:spcPct val="100000"/>
              </a:lnSpc>
              <a:spcBef>
                <a:spcPts val="105"/>
              </a:spcBef>
              <a:buClr>
                <a:srgbClr val="0AD0D9"/>
              </a:buClr>
              <a:buSzPct val="94230"/>
              <a:buFont typeface="Wingdings"/>
              <a:buChar char=""/>
              <a:tabLst>
                <a:tab pos="287020" algn="l"/>
              </a:tabLst>
            </a:pPr>
            <a:r>
              <a:rPr sz="2600" dirty="0">
                <a:latin typeface="Times New Roman"/>
                <a:cs typeface="Times New Roman"/>
              </a:rPr>
              <a:t>Has the </a:t>
            </a:r>
            <a:r>
              <a:rPr sz="2600" spc="-5" dirty="0">
                <a:latin typeface="Times New Roman"/>
                <a:cs typeface="Times New Roman"/>
              </a:rPr>
              <a:t>ability </a:t>
            </a:r>
            <a:r>
              <a:rPr sz="2600" dirty="0">
                <a:latin typeface="Times New Roman"/>
                <a:cs typeface="Times New Roman"/>
              </a:rPr>
              <a:t>to </a:t>
            </a:r>
            <a:r>
              <a:rPr sz="2600" spc="-5" dirty="0">
                <a:latin typeface="Times New Roman"/>
                <a:cs typeface="Times New Roman"/>
              </a:rPr>
              <a:t>detect sarcomas </a:t>
            </a:r>
            <a:r>
              <a:rPr sz="2600" dirty="0">
                <a:latin typeface="Times New Roman"/>
                <a:cs typeface="Times New Roman"/>
              </a:rPr>
              <a:t>and other tumors </a:t>
            </a:r>
            <a:r>
              <a:rPr sz="2600" spc="-5" dirty="0">
                <a:latin typeface="Times New Roman"/>
                <a:cs typeface="Times New Roman"/>
              </a:rPr>
              <a:t>arising  </a:t>
            </a:r>
            <a:r>
              <a:rPr sz="2600" dirty="0">
                <a:latin typeface="Times New Roman"/>
                <a:cs typeface="Times New Roman"/>
              </a:rPr>
              <a:t>from the submucosa and the musculosa</a:t>
            </a:r>
            <a:r>
              <a:rPr sz="2600" spc="-95" dirty="0">
                <a:latin typeface="Times New Roman"/>
                <a:cs typeface="Times New Roman"/>
              </a:rPr>
              <a:t> </a:t>
            </a:r>
            <a:r>
              <a:rPr sz="2600" dirty="0">
                <a:latin typeface="Times New Roman"/>
                <a:cs typeface="Times New Roman"/>
              </a:rPr>
              <a:t>(GIST).</a:t>
            </a:r>
            <a:endParaRPr sz="26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49782"/>
            <a:ext cx="2921000" cy="788035"/>
          </a:xfrm>
          <a:prstGeom prst="rect">
            <a:avLst/>
          </a:prstGeom>
        </p:spPr>
        <p:txBody>
          <a:bodyPr vert="horz" wrap="square" lIns="0" tIns="13335" rIns="0" bIns="0" rtlCol="0">
            <a:spAutoFit/>
          </a:bodyPr>
          <a:lstStyle/>
          <a:p>
            <a:pPr marL="12700">
              <a:lnSpc>
                <a:spcPct val="100000"/>
              </a:lnSpc>
              <a:spcBef>
                <a:spcPts val="105"/>
              </a:spcBef>
            </a:pPr>
            <a:r>
              <a:rPr sz="5000" b="0" spc="-275" dirty="0">
                <a:latin typeface="Times New Roman"/>
                <a:cs typeface="Times New Roman"/>
              </a:rPr>
              <a:t>L</a:t>
            </a:r>
            <a:r>
              <a:rPr sz="5000" b="0" dirty="0">
                <a:latin typeface="Times New Roman"/>
                <a:cs typeface="Times New Roman"/>
              </a:rPr>
              <a:t>ymphoma</a:t>
            </a:r>
            <a:endParaRPr sz="5000">
              <a:latin typeface="Times New Roman"/>
              <a:cs typeface="Times New Roman"/>
            </a:endParaRPr>
          </a:p>
        </p:txBody>
      </p:sp>
      <p:sp>
        <p:nvSpPr>
          <p:cNvPr id="3" name="object 3"/>
          <p:cNvSpPr txBox="1"/>
          <p:nvPr/>
        </p:nvSpPr>
        <p:spPr>
          <a:xfrm>
            <a:off x="535940" y="1907794"/>
            <a:ext cx="7948295" cy="4227195"/>
          </a:xfrm>
          <a:prstGeom prst="rect">
            <a:avLst/>
          </a:prstGeom>
        </p:spPr>
        <p:txBody>
          <a:bodyPr vert="horz" wrap="square" lIns="0" tIns="57785" rIns="0" bIns="0" rtlCol="0">
            <a:spAutoFit/>
          </a:bodyPr>
          <a:lstStyle/>
          <a:p>
            <a:pPr marL="287020" marR="1047115" indent="-274320">
              <a:lnSpc>
                <a:spcPts val="2810"/>
              </a:lnSpc>
              <a:spcBef>
                <a:spcPts val="455"/>
              </a:spcBef>
              <a:buClr>
                <a:srgbClr val="0AD0D9"/>
              </a:buClr>
              <a:buSzPct val="94230"/>
              <a:buFont typeface="Arial"/>
              <a:buChar char=""/>
              <a:tabLst>
                <a:tab pos="287020" algn="l"/>
              </a:tabLst>
            </a:pPr>
            <a:r>
              <a:rPr sz="2600" spc="-10" dirty="0">
                <a:latin typeface="Times New Roman"/>
                <a:cs typeface="Times New Roman"/>
              </a:rPr>
              <a:t>GIT</a:t>
            </a:r>
            <a:r>
              <a:rPr sz="2600" spc="-70" dirty="0">
                <a:latin typeface="Times New Roman"/>
                <a:cs typeface="Times New Roman"/>
              </a:rPr>
              <a:t> </a:t>
            </a:r>
            <a:r>
              <a:rPr sz="2600" spc="25" dirty="0">
                <a:latin typeface="Times New Roman"/>
                <a:cs typeface="Times New Roman"/>
              </a:rPr>
              <a:t>is</a:t>
            </a:r>
            <a:r>
              <a:rPr sz="2600" spc="-80" dirty="0">
                <a:latin typeface="Times New Roman"/>
                <a:cs typeface="Times New Roman"/>
              </a:rPr>
              <a:t> </a:t>
            </a:r>
            <a:r>
              <a:rPr sz="2600" spc="160" dirty="0">
                <a:latin typeface="Times New Roman"/>
                <a:cs typeface="Times New Roman"/>
              </a:rPr>
              <a:t>the</a:t>
            </a:r>
            <a:r>
              <a:rPr sz="2600" spc="-105" dirty="0">
                <a:latin typeface="Times New Roman"/>
                <a:cs typeface="Times New Roman"/>
              </a:rPr>
              <a:t> </a:t>
            </a:r>
            <a:r>
              <a:rPr sz="2600" spc="140" dirty="0">
                <a:latin typeface="Times New Roman"/>
                <a:cs typeface="Times New Roman"/>
              </a:rPr>
              <a:t>predominant</a:t>
            </a:r>
            <a:r>
              <a:rPr sz="2600" spc="-125" dirty="0">
                <a:latin typeface="Times New Roman"/>
                <a:cs typeface="Times New Roman"/>
              </a:rPr>
              <a:t> </a:t>
            </a:r>
            <a:r>
              <a:rPr sz="2600" spc="75" dirty="0">
                <a:latin typeface="Times New Roman"/>
                <a:cs typeface="Times New Roman"/>
              </a:rPr>
              <a:t>site</a:t>
            </a:r>
            <a:r>
              <a:rPr sz="2600" spc="-145" dirty="0">
                <a:latin typeface="Times New Roman"/>
                <a:cs typeface="Times New Roman"/>
              </a:rPr>
              <a:t> </a:t>
            </a:r>
            <a:r>
              <a:rPr sz="2600" spc="20" dirty="0">
                <a:latin typeface="Times New Roman"/>
                <a:cs typeface="Times New Roman"/>
              </a:rPr>
              <a:t>of</a:t>
            </a:r>
            <a:r>
              <a:rPr sz="2600" spc="-15" dirty="0">
                <a:latin typeface="Times New Roman"/>
                <a:cs typeface="Times New Roman"/>
              </a:rPr>
              <a:t> </a:t>
            </a:r>
            <a:r>
              <a:rPr sz="2600" spc="100" dirty="0">
                <a:latin typeface="Times New Roman"/>
                <a:cs typeface="Times New Roman"/>
              </a:rPr>
              <a:t>extranodal</a:t>
            </a:r>
            <a:r>
              <a:rPr sz="2600" spc="-20" dirty="0">
                <a:latin typeface="Times New Roman"/>
                <a:cs typeface="Times New Roman"/>
              </a:rPr>
              <a:t> </a:t>
            </a:r>
            <a:r>
              <a:rPr sz="2600" spc="40" dirty="0">
                <a:latin typeface="Times New Roman"/>
                <a:cs typeface="Times New Roman"/>
              </a:rPr>
              <a:t>non-  </a:t>
            </a:r>
            <a:r>
              <a:rPr sz="2600" spc="100" dirty="0">
                <a:latin typeface="Times New Roman"/>
                <a:cs typeface="Times New Roman"/>
              </a:rPr>
              <a:t>Hodgkin</a:t>
            </a:r>
            <a:r>
              <a:rPr sz="2600" spc="-70" dirty="0">
                <a:latin typeface="Times New Roman"/>
                <a:cs typeface="Times New Roman"/>
              </a:rPr>
              <a:t> </a:t>
            </a:r>
            <a:r>
              <a:rPr sz="2600" spc="95" dirty="0">
                <a:latin typeface="Times New Roman"/>
                <a:cs typeface="Times New Roman"/>
              </a:rPr>
              <a:t>lymphomas.</a:t>
            </a:r>
            <a:endParaRPr sz="2600">
              <a:latin typeface="Times New Roman"/>
              <a:cs typeface="Times New Roman"/>
            </a:endParaRPr>
          </a:p>
          <a:p>
            <a:pPr marL="287020" marR="180340" indent="-274320">
              <a:lnSpc>
                <a:spcPts val="2810"/>
              </a:lnSpc>
              <a:spcBef>
                <a:spcPts val="620"/>
              </a:spcBef>
              <a:buClr>
                <a:srgbClr val="0AD0D9"/>
              </a:buClr>
              <a:buSzPct val="94230"/>
              <a:buFont typeface="Arial"/>
              <a:buChar char=""/>
              <a:tabLst>
                <a:tab pos="287020" algn="l"/>
              </a:tabLst>
            </a:pPr>
            <a:r>
              <a:rPr sz="2600" spc="90" dirty="0">
                <a:latin typeface="Times New Roman"/>
                <a:cs typeface="Times New Roman"/>
              </a:rPr>
              <a:t>Primary</a:t>
            </a:r>
            <a:r>
              <a:rPr sz="2600" spc="-65" dirty="0">
                <a:latin typeface="Times New Roman"/>
                <a:cs typeface="Times New Roman"/>
              </a:rPr>
              <a:t> </a:t>
            </a:r>
            <a:r>
              <a:rPr sz="2600" spc="35" dirty="0">
                <a:latin typeface="Times New Roman"/>
                <a:cs typeface="Times New Roman"/>
              </a:rPr>
              <a:t>NHLs</a:t>
            </a:r>
            <a:r>
              <a:rPr sz="2600" spc="-130" dirty="0">
                <a:latin typeface="Times New Roman"/>
                <a:cs typeface="Times New Roman"/>
              </a:rPr>
              <a:t> </a:t>
            </a:r>
            <a:r>
              <a:rPr sz="2600" spc="20" dirty="0">
                <a:latin typeface="Times New Roman"/>
                <a:cs typeface="Times New Roman"/>
              </a:rPr>
              <a:t>of</a:t>
            </a:r>
            <a:r>
              <a:rPr sz="2600" spc="25" dirty="0">
                <a:latin typeface="Times New Roman"/>
                <a:cs typeface="Times New Roman"/>
              </a:rPr>
              <a:t> </a:t>
            </a:r>
            <a:r>
              <a:rPr sz="2600" spc="160" dirty="0">
                <a:latin typeface="Times New Roman"/>
                <a:cs typeface="Times New Roman"/>
              </a:rPr>
              <a:t>the</a:t>
            </a:r>
            <a:r>
              <a:rPr sz="2600" spc="-65" dirty="0">
                <a:latin typeface="Times New Roman"/>
                <a:cs typeface="Times New Roman"/>
              </a:rPr>
              <a:t> </a:t>
            </a:r>
            <a:r>
              <a:rPr sz="2600" spc="-20" dirty="0">
                <a:latin typeface="Times New Roman"/>
                <a:cs typeface="Times New Roman"/>
              </a:rPr>
              <a:t>GI</a:t>
            </a:r>
            <a:r>
              <a:rPr sz="2600" spc="-25" dirty="0">
                <a:latin typeface="Times New Roman"/>
                <a:cs typeface="Times New Roman"/>
              </a:rPr>
              <a:t> </a:t>
            </a:r>
            <a:r>
              <a:rPr sz="2600" spc="120" dirty="0">
                <a:latin typeface="Times New Roman"/>
                <a:cs typeface="Times New Roman"/>
              </a:rPr>
              <a:t>tract</a:t>
            </a:r>
            <a:r>
              <a:rPr sz="2600" spc="-130" dirty="0">
                <a:latin typeface="Times New Roman"/>
                <a:cs typeface="Times New Roman"/>
              </a:rPr>
              <a:t> </a:t>
            </a:r>
            <a:r>
              <a:rPr sz="2600" spc="90" dirty="0">
                <a:latin typeface="Times New Roman"/>
                <a:cs typeface="Times New Roman"/>
              </a:rPr>
              <a:t>are</a:t>
            </a:r>
            <a:r>
              <a:rPr sz="2600" spc="-100" dirty="0">
                <a:latin typeface="Times New Roman"/>
                <a:cs typeface="Times New Roman"/>
              </a:rPr>
              <a:t> </a:t>
            </a:r>
            <a:r>
              <a:rPr sz="2600" spc="75" dirty="0">
                <a:latin typeface="Times New Roman"/>
                <a:cs typeface="Times New Roman"/>
              </a:rPr>
              <a:t>rare,</a:t>
            </a:r>
            <a:r>
              <a:rPr sz="2600" spc="-55" dirty="0">
                <a:latin typeface="Times New Roman"/>
                <a:cs typeface="Times New Roman"/>
              </a:rPr>
              <a:t> </a:t>
            </a:r>
            <a:r>
              <a:rPr sz="2600" spc="100" dirty="0">
                <a:latin typeface="Times New Roman"/>
                <a:cs typeface="Times New Roman"/>
              </a:rPr>
              <a:t>accounting</a:t>
            </a:r>
            <a:r>
              <a:rPr sz="2600" spc="-35" dirty="0">
                <a:latin typeface="Times New Roman"/>
                <a:cs typeface="Times New Roman"/>
              </a:rPr>
              <a:t> </a:t>
            </a:r>
            <a:r>
              <a:rPr sz="2600" spc="-40" dirty="0">
                <a:latin typeface="Times New Roman"/>
                <a:cs typeface="Times New Roman"/>
              </a:rPr>
              <a:t>for  </a:t>
            </a:r>
            <a:r>
              <a:rPr sz="2600" spc="60" dirty="0">
                <a:latin typeface="Times New Roman"/>
                <a:cs typeface="Times New Roman"/>
              </a:rPr>
              <a:t>only </a:t>
            </a:r>
            <a:r>
              <a:rPr sz="2600" spc="-484" dirty="0">
                <a:latin typeface="Times New Roman"/>
                <a:cs typeface="Times New Roman"/>
              </a:rPr>
              <a:t>1 </a:t>
            </a:r>
            <a:r>
              <a:rPr sz="2600" spc="130" dirty="0">
                <a:latin typeface="Times New Roman"/>
                <a:cs typeface="Times New Roman"/>
              </a:rPr>
              <a:t>to </a:t>
            </a:r>
            <a:r>
              <a:rPr sz="2600" spc="80" dirty="0">
                <a:latin typeface="Times New Roman"/>
                <a:cs typeface="Times New Roman"/>
              </a:rPr>
              <a:t>4 </a:t>
            </a:r>
            <a:r>
              <a:rPr sz="2600" spc="114" dirty="0">
                <a:latin typeface="Times New Roman"/>
                <a:cs typeface="Times New Roman"/>
              </a:rPr>
              <a:t>percent </a:t>
            </a:r>
            <a:r>
              <a:rPr sz="2600" spc="20" dirty="0">
                <a:latin typeface="Times New Roman"/>
                <a:cs typeface="Times New Roman"/>
              </a:rPr>
              <a:t>of </a:t>
            </a:r>
            <a:r>
              <a:rPr sz="2600" spc="85" dirty="0">
                <a:latin typeface="Times New Roman"/>
                <a:cs typeface="Times New Roman"/>
              </a:rPr>
              <a:t>malignancies </a:t>
            </a:r>
            <a:r>
              <a:rPr sz="2600" spc="75" dirty="0">
                <a:latin typeface="Times New Roman"/>
                <a:cs typeface="Times New Roman"/>
              </a:rPr>
              <a:t>arising </a:t>
            </a:r>
            <a:r>
              <a:rPr sz="2600" spc="110" dirty="0">
                <a:latin typeface="Times New Roman"/>
                <a:cs typeface="Times New Roman"/>
              </a:rPr>
              <a:t>in </a:t>
            </a:r>
            <a:r>
              <a:rPr sz="2600" spc="160" dirty="0">
                <a:latin typeface="Times New Roman"/>
                <a:cs typeface="Times New Roman"/>
              </a:rPr>
              <a:t>the  </a:t>
            </a:r>
            <a:r>
              <a:rPr sz="2600" spc="110" dirty="0">
                <a:latin typeface="Times New Roman"/>
                <a:cs typeface="Times New Roman"/>
              </a:rPr>
              <a:t>stomach,</a:t>
            </a:r>
            <a:r>
              <a:rPr sz="2600" spc="-105" dirty="0">
                <a:latin typeface="Times New Roman"/>
                <a:cs typeface="Times New Roman"/>
              </a:rPr>
              <a:t> </a:t>
            </a:r>
            <a:r>
              <a:rPr sz="2600" spc="75" dirty="0">
                <a:latin typeface="Times New Roman"/>
                <a:cs typeface="Times New Roman"/>
              </a:rPr>
              <a:t>small</a:t>
            </a:r>
            <a:r>
              <a:rPr sz="2600" spc="-25" dirty="0">
                <a:latin typeface="Times New Roman"/>
                <a:cs typeface="Times New Roman"/>
              </a:rPr>
              <a:t> </a:t>
            </a:r>
            <a:r>
              <a:rPr sz="2600" spc="105" dirty="0">
                <a:latin typeface="Times New Roman"/>
                <a:cs typeface="Times New Roman"/>
              </a:rPr>
              <a:t>intestine,</a:t>
            </a:r>
            <a:r>
              <a:rPr sz="2600" spc="-85" dirty="0">
                <a:latin typeface="Times New Roman"/>
                <a:cs typeface="Times New Roman"/>
              </a:rPr>
              <a:t> </a:t>
            </a:r>
            <a:r>
              <a:rPr sz="2600" spc="114" dirty="0">
                <a:latin typeface="Times New Roman"/>
                <a:cs typeface="Times New Roman"/>
              </a:rPr>
              <a:t>or</a:t>
            </a:r>
            <a:r>
              <a:rPr sz="2600" spc="-165" dirty="0">
                <a:latin typeface="Times New Roman"/>
                <a:cs typeface="Times New Roman"/>
              </a:rPr>
              <a:t> </a:t>
            </a:r>
            <a:r>
              <a:rPr sz="2600" spc="70" dirty="0">
                <a:latin typeface="Times New Roman"/>
                <a:cs typeface="Times New Roman"/>
              </a:rPr>
              <a:t>colon.</a:t>
            </a:r>
            <a:endParaRPr sz="2600">
              <a:latin typeface="Times New Roman"/>
              <a:cs typeface="Times New Roman"/>
            </a:endParaRPr>
          </a:p>
          <a:p>
            <a:pPr marL="287020" marR="5080" indent="-274320">
              <a:lnSpc>
                <a:spcPts val="2810"/>
              </a:lnSpc>
              <a:spcBef>
                <a:spcPts val="620"/>
              </a:spcBef>
              <a:buClr>
                <a:srgbClr val="0AD0D9"/>
              </a:buClr>
              <a:buSzPct val="94230"/>
              <a:buFont typeface="Arial"/>
              <a:buChar char=""/>
              <a:tabLst>
                <a:tab pos="287020" algn="l"/>
              </a:tabLst>
            </a:pPr>
            <a:r>
              <a:rPr sz="2600" spc="70" dirty="0">
                <a:latin typeface="Times New Roman"/>
                <a:cs typeface="Times New Roman"/>
              </a:rPr>
              <a:t>Secondary </a:t>
            </a:r>
            <a:r>
              <a:rPr sz="2600" spc="-20" dirty="0">
                <a:latin typeface="Times New Roman"/>
                <a:cs typeface="Times New Roman"/>
              </a:rPr>
              <a:t>GI </a:t>
            </a:r>
            <a:r>
              <a:rPr sz="2600" spc="75" dirty="0">
                <a:latin typeface="Times New Roman"/>
                <a:cs typeface="Times New Roman"/>
              </a:rPr>
              <a:t>involvement </a:t>
            </a:r>
            <a:r>
              <a:rPr sz="2600" spc="20" dirty="0">
                <a:latin typeface="Times New Roman"/>
                <a:cs typeface="Times New Roman"/>
              </a:rPr>
              <a:t>is </a:t>
            </a:r>
            <a:r>
              <a:rPr sz="2600" spc="40" dirty="0">
                <a:latin typeface="Times New Roman"/>
                <a:cs typeface="Times New Roman"/>
              </a:rPr>
              <a:t>relatively </a:t>
            </a:r>
            <a:r>
              <a:rPr sz="2600" spc="125" dirty="0">
                <a:latin typeface="Times New Roman"/>
                <a:cs typeface="Times New Roman"/>
              </a:rPr>
              <a:t>common,  </a:t>
            </a:r>
            <a:r>
              <a:rPr sz="2600" spc="90" dirty="0">
                <a:latin typeface="Times New Roman"/>
                <a:cs typeface="Times New Roman"/>
              </a:rPr>
              <a:t>occurring</a:t>
            </a:r>
            <a:r>
              <a:rPr sz="2600" spc="-30" dirty="0">
                <a:latin typeface="Times New Roman"/>
                <a:cs typeface="Times New Roman"/>
              </a:rPr>
              <a:t> </a:t>
            </a:r>
            <a:r>
              <a:rPr sz="2600" spc="110" dirty="0">
                <a:latin typeface="Times New Roman"/>
                <a:cs typeface="Times New Roman"/>
              </a:rPr>
              <a:t>in</a:t>
            </a:r>
            <a:r>
              <a:rPr sz="2600" spc="-110" dirty="0">
                <a:latin typeface="Times New Roman"/>
                <a:cs typeface="Times New Roman"/>
              </a:rPr>
              <a:t> </a:t>
            </a:r>
            <a:r>
              <a:rPr sz="2600" spc="75" dirty="0">
                <a:latin typeface="Times New Roman"/>
                <a:cs typeface="Times New Roman"/>
              </a:rPr>
              <a:t>approximately</a:t>
            </a:r>
            <a:r>
              <a:rPr sz="2600" spc="-85" dirty="0">
                <a:latin typeface="Times New Roman"/>
                <a:cs typeface="Times New Roman"/>
              </a:rPr>
              <a:t> </a:t>
            </a:r>
            <a:r>
              <a:rPr sz="2600" spc="-195" dirty="0">
                <a:latin typeface="Times New Roman"/>
                <a:cs typeface="Times New Roman"/>
              </a:rPr>
              <a:t>10</a:t>
            </a:r>
            <a:r>
              <a:rPr sz="2600" spc="-40" dirty="0">
                <a:latin typeface="Times New Roman"/>
                <a:cs typeface="Times New Roman"/>
              </a:rPr>
              <a:t> </a:t>
            </a:r>
            <a:r>
              <a:rPr sz="2600" spc="114" dirty="0">
                <a:latin typeface="Times New Roman"/>
                <a:cs typeface="Times New Roman"/>
              </a:rPr>
              <a:t>percent</a:t>
            </a:r>
            <a:r>
              <a:rPr sz="2600" spc="-145" dirty="0">
                <a:latin typeface="Times New Roman"/>
                <a:cs typeface="Times New Roman"/>
              </a:rPr>
              <a:t> </a:t>
            </a:r>
            <a:r>
              <a:rPr sz="2600" spc="20" dirty="0">
                <a:latin typeface="Times New Roman"/>
                <a:cs typeface="Times New Roman"/>
              </a:rPr>
              <a:t>of</a:t>
            </a:r>
            <a:r>
              <a:rPr sz="2600" spc="10" dirty="0">
                <a:latin typeface="Times New Roman"/>
                <a:cs typeface="Times New Roman"/>
              </a:rPr>
              <a:t> </a:t>
            </a:r>
            <a:r>
              <a:rPr sz="2600" spc="120" dirty="0">
                <a:latin typeface="Times New Roman"/>
                <a:cs typeface="Times New Roman"/>
              </a:rPr>
              <a:t>patients</a:t>
            </a:r>
            <a:r>
              <a:rPr sz="2600" spc="-130" dirty="0">
                <a:latin typeface="Times New Roman"/>
                <a:cs typeface="Times New Roman"/>
              </a:rPr>
              <a:t> </a:t>
            </a:r>
            <a:r>
              <a:rPr sz="2600" spc="110" dirty="0">
                <a:latin typeface="Times New Roman"/>
                <a:cs typeface="Times New Roman"/>
              </a:rPr>
              <a:t>with  </a:t>
            </a:r>
            <a:r>
              <a:rPr sz="2600" spc="95" dirty="0">
                <a:latin typeface="Times New Roman"/>
                <a:cs typeface="Times New Roman"/>
              </a:rPr>
              <a:t>limited</a:t>
            </a:r>
            <a:r>
              <a:rPr sz="2600" spc="-75" dirty="0">
                <a:latin typeface="Times New Roman"/>
                <a:cs typeface="Times New Roman"/>
              </a:rPr>
              <a:t> </a:t>
            </a:r>
            <a:r>
              <a:rPr sz="2600" spc="75" dirty="0">
                <a:latin typeface="Times New Roman"/>
                <a:cs typeface="Times New Roman"/>
              </a:rPr>
              <a:t>stage</a:t>
            </a:r>
            <a:r>
              <a:rPr sz="2600" spc="-75" dirty="0">
                <a:latin typeface="Times New Roman"/>
                <a:cs typeface="Times New Roman"/>
              </a:rPr>
              <a:t> </a:t>
            </a:r>
            <a:r>
              <a:rPr sz="2600" spc="35" dirty="0">
                <a:latin typeface="Times New Roman"/>
                <a:cs typeface="Times New Roman"/>
              </a:rPr>
              <a:t>NHL</a:t>
            </a:r>
            <a:r>
              <a:rPr sz="2600" spc="-100" dirty="0">
                <a:latin typeface="Times New Roman"/>
                <a:cs typeface="Times New Roman"/>
              </a:rPr>
              <a:t> </a:t>
            </a:r>
            <a:r>
              <a:rPr sz="2600" spc="145" dirty="0">
                <a:latin typeface="Times New Roman"/>
                <a:cs typeface="Times New Roman"/>
              </a:rPr>
              <a:t>at</a:t>
            </a:r>
            <a:r>
              <a:rPr sz="2600" spc="-110" dirty="0">
                <a:latin typeface="Times New Roman"/>
                <a:cs typeface="Times New Roman"/>
              </a:rPr>
              <a:t> </a:t>
            </a:r>
            <a:r>
              <a:rPr sz="2600" spc="160" dirty="0">
                <a:latin typeface="Times New Roman"/>
                <a:cs typeface="Times New Roman"/>
              </a:rPr>
              <a:t>the</a:t>
            </a:r>
            <a:r>
              <a:rPr sz="2600" spc="-90" dirty="0">
                <a:latin typeface="Times New Roman"/>
                <a:cs typeface="Times New Roman"/>
              </a:rPr>
              <a:t> </a:t>
            </a:r>
            <a:r>
              <a:rPr sz="2600" spc="130" dirty="0">
                <a:latin typeface="Times New Roman"/>
                <a:cs typeface="Times New Roman"/>
              </a:rPr>
              <a:t>time</a:t>
            </a:r>
            <a:r>
              <a:rPr sz="2600" spc="-135" dirty="0">
                <a:latin typeface="Times New Roman"/>
                <a:cs typeface="Times New Roman"/>
              </a:rPr>
              <a:t> </a:t>
            </a:r>
            <a:r>
              <a:rPr sz="2600" spc="20" dirty="0">
                <a:latin typeface="Times New Roman"/>
                <a:cs typeface="Times New Roman"/>
              </a:rPr>
              <a:t>of</a:t>
            </a:r>
            <a:r>
              <a:rPr sz="2600" spc="-15" dirty="0">
                <a:latin typeface="Times New Roman"/>
                <a:cs typeface="Times New Roman"/>
              </a:rPr>
              <a:t> </a:t>
            </a:r>
            <a:r>
              <a:rPr sz="2600" spc="65" dirty="0">
                <a:latin typeface="Times New Roman"/>
                <a:cs typeface="Times New Roman"/>
              </a:rPr>
              <a:t>diagnosis,</a:t>
            </a:r>
            <a:r>
              <a:rPr sz="2600" spc="-65" dirty="0">
                <a:latin typeface="Times New Roman"/>
                <a:cs typeface="Times New Roman"/>
              </a:rPr>
              <a:t> </a:t>
            </a:r>
            <a:r>
              <a:rPr sz="2600" spc="160" dirty="0">
                <a:latin typeface="Times New Roman"/>
                <a:cs typeface="Times New Roman"/>
              </a:rPr>
              <a:t>and</a:t>
            </a:r>
            <a:r>
              <a:rPr sz="2600" spc="-45" dirty="0">
                <a:latin typeface="Times New Roman"/>
                <a:cs typeface="Times New Roman"/>
              </a:rPr>
              <a:t> </a:t>
            </a:r>
            <a:r>
              <a:rPr sz="2600" spc="165" dirty="0">
                <a:latin typeface="Times New Roman"/>
                <a:cs typeface="Times New Roman"/>
              </a:rPr>
              <a:t>up</a:t>
            </a:r>
            <a:r>
              <a:rPr sz="2600" spc="-110" dirty="0">
                <a:latin typeface="Times New Roman"/>
                <a:cs typeface="Times New Roman"/>
              </a:rPr>
              <a:t> </a:t>
            </a:r>
            <a:r>
              <a:rPr sz="2600" spc="130" dirty="0">
                <a:latin typeface="Times New Roman"/>
                <a:cs typeface="Times New Roman"/>
              </a:rPr>
              <a:t>to  </a:t>
            </a:r>
            <a:r>
              <a:rPr sz="2600" spc="100" dirty="0">
                <a:latin typeface="Times New Roman"/>
                <a:cs typeface="Times New Roman"/>
              </a:rPr>
              <a:t>60</a:t>
            </a:r>
            <a:r>
              <a:rPr sz="2600" spc="-55" dirty="0">
                <a:latin typeface="Times New Roman"/>
                <a:cs typeface="Times New Roman"/>
              </a:rPr>
              <a:t> </a:t>
            </a:r>
            <a:r>
              <a:rPr sz="2600" spc="114" dirty="0">
                <a:latin typeface="Times New Roman"/>
                <a:cs typeface="Times New Roman"/>
              </a:rPr>
              <a:t>percent</a:t>
            </a:r>
            <a:r>
              <a:rPr sz="2600" spc="-135" dirty="0">
                <a:latin typeface="Times New Roman"/>
                <a:cs typeface="Times New Roman"/>
              </a:rPr>
              <a:t> </a:t>
            </a:r>
            <a:r>
              <a:rPr sz="2600" spc="20" dirty="0">
                <a:latin typeface="Times New Roman"/>
                <a:cs typeface="Times New Roman"/>
              </a:rPr>
              <a:t>of</a:t>
            </a:r>
            <a:r>
              <a:rPr sz="2600" spc="25" dirty="0">
                <a:latin typeface="Times New Roman"/>
                <a:cs typeface="Times New Roman"/>
              </a:rPr>
              <a:t> </a:t>
            </a:r>
            <a:r>
              <a:rPr sz="2600" spc="125" dirty="0">
                <a:latin typeface="Times New Roman"/>
                <a:cs typeface="Times New Roman"/>
              </a:rPr>
              <a:t>those</a:t>
            </a:r>
            <a:r>
              <a:rPr sz="2600" spc="-145" dirty="0">
                <a:latin typeface="Times New Roman"/>
                <a:cs typeface="Times New Roman"/>
              </a:rPr>
              <a:t> </a:t>
            </a:r>
            <a:r>
              <a:rPr sz="2600" spc="65" dirty="0">
                <a:latin typeface="Times New Roman"/>
                <a:cs typeface="Times New Roman"/>
              </a:rPr>
              <a:t>dying</a:t>
            </a:r>
            <a:r>
              <a:rPr sz="2600" spc="-10" dirty="0">
                <a:latin typeface="Times New Roman"/>
                <a:cs typeface="Times New Roman"/>
              </a:rPr>
              <a:t> </a:t>
            </a:r>
            <a:r>
              <a:rPr sz="2600" spc="90" dirty="0">
                <a:latin typeface="Times New Roman"/>
                <a:cs typeface="Times New Roman"/>
              </a:rPr>
              <a:t>from</a:t>
            </a:r>
            <a:r>
              <a:rPr sz="2600" spc="-114" dirty="0">
                <a:latin typeface="Times New Roman"/>
                <a:cs typeface="Times New Roman"/>
              </a:rPr>
              <a:t> </a:t>
            </a:r>
            <a:r>
              <a:rPr sz="2600" spc="90" dirty="0">
                <a:latin typeface="Times New Roman"/>
                <a:cs typeface="Times New Roman"/>
              </a:rPr>
              <a:t>advanced</a:t>
            </a:r>
            <a:r>
              <a:rPr sz="2600" spc="-15" dirty="0">
                <a:latin typeface="Times New Roman"/>
                <a:cs typeface="Times New Roman"/>
              </a:rPr>
              <a:t> </a:t>
            </a:r>
            <a:r>
              <a:rPr sz="2600" spc="30" dirty="0">
                <a:latin typeface="Times New Roman"/>
                <a:cs typeface="Times New Roman"/>
              </a:rPr>
              <a:t>NHL.</a:t>
            </a:r>
            <a:endParaRPr sz="2600">
              <a:latin typeface="Times New Roman"/>
              <a:cs typeface="Times New Roman"/>
            </a:endParaRPr>
          </a:p>
          <a:p>
            <a:pPr marL="287020" marR="531495" indent="-274320">
              <a:lnSpc>
                <a:spcPts val="2810"/>
              </a:lnSpc>
              <a:spcBef>
                <a:spcPts val="620"/>
              </a:spcBef>
              <a:buClr>
                <a:srgbClr val="0AD0D9"/>
              </a:buClr>
              <a:buSzPct val="94230"/>
              <a:buFont typeface="Arial"/>
              <a:buChar char=""/>
              <a:tabLst>
                <a:tab pos="287020" algn="l"/>
              </a:tabLst>
            </a:pPr>
            <a:r>
              <a:rPr sz="2600" spc="114" dirty="0">
                <a:latin typeface="Times New Roman"/>
                <a:cs typeface="Times New Roman"/>
              </a:rPr>
              <a:t>In </a:t>
            </a:r>
            <a:r>
              <a:rPr sz="2600" spc="160" dirty="0">
                <a:latin typeface="Times New Roman"/>
                <a:cs typeface="Times New Roman"/>
              </a:rPr>
              <a:t>the </a:t>
            </a:r>
            <a:r>
              <a:rPr sz="2600" spc="105" dirty="0">
                <a:latin typeface="Times New Roman"/>
                <a:cs typeface="Times New Roman"/>
              </a:rPr>
              <a:t>United </a:t>
            </a:r>
            <a:r>
              <a:rPr sz="2600" spc="80" dirty="0">
                <a:latin typeface="Times New Roman"/>
                <a:cs typeface="Times New Roman"/>
              </a:rPr>
              <a:t>States </a:t>
            </a:r>
            <a:r>
              <a:rPr sz="2600" spc="25" dirty="0">
                <a:latin typeface="Times New Roman"/>
                <a:cs typeface="Times New Roman"/>
              </a:rPr>
              <a:t>(US), </a:t>
            </a:r>
            <a:r>
              <a:rPr sz="2600" spc="75" dirty="0">
                <a:latin typeface="Times New Roman"/>
                <a:cs typeface="Times New Roman"/>
              </a:rPr>
              <a:t>gastric </a:t>
            </a:r>
            <a:r>
              <a:rPr sz="2600" spc="114" dirty="0">
                <a:latin typeface="Times New Roman"/>
                <a:cs typeface="Times New Roman"/>
              </a:rPr>
              <a:t>lymphoma </a:t>
            </a:r>
            <a:r>
              <a:rPr sz="2600" spc="25" dirty="0">
                <a:latin typeface="Times New Roman"/>
                <a:cs typeface="Times New Roman"/>
              </a:rPr>
              <a:t>is </a:t>
            </a:r>
            <a:r>
              <a:rPr sz="2600" spc="-240" dirty="0">
                <a:latin typeface="Times New Roman"/>
                <a:cs typeface="Times New Roman"/>
              </a:rPr>
              <a:t>the  </a:t>
            </a:r>
            <a:r>
              <a:rPr sz="2600" spc="140" dirty="0">
                <a:latin typeface="Times New Roman"/>
                <a:cs typeface="Times New Roman"/>
              </a:rPr>
              <a:t>most</a:t>
            </a:r>
            <a:r>
              <a:rPr sz="2600" spc="-175" dirty="0">
                <a:latin typeface="Times New Roman"/>
                <a:cs typeface="Times New Roman"/>
              </a:rPr>
              <a:t> </a:t>
            </a:r>
            <a:r>
              <a:rPr sz="2600" spc="145" dirty="0">
                <a:latin typeface="Times New Roman"/>
                <a:cs typeface="Times New Roman"/>
              </a:rPr>
              <a:t>common</a:t>
            </a:r>
            <a:r>
              <a:rPr sz="2600" spc="-130" dirty="0">
                <a:latin typeface="Times New Roman"/>
                <a:cs typeface="Times New Roman"/>
              </a:rPr>
              <a:t> </a:t>
            </a:r>
            <a:r>
              <a:rPr sz="2600" spc="100" dirty="0">
                <a:latin typeface="Times New Roman"/>
                <a:cs typeface="Times New Roman"/>
              </a:rPr>
              <a:t>extranodal</a:t>
            </a:r>
            <a:r>
              <a:rPr sz="2600" spc="-65" dirty="0">
                <a:latin typeface="Times New Roman"/>
                <a:cs typeface="Times New Roman"/>
              </a:rPr>
              <a:t> </a:t>
            </a:r>
            <a:r>
              <a:rPr sz="2600" spc="75" dirty="0">
                <a:latin typeface="Times New Roman"/>
                <a:cs typeface="Times New Roman"/>
              </a:rPr>
              <a:t>site</a:t>
            </a:r>
            <a:r>
              <a:rPr sz="2600" spc="-135" dirty="0">
                <a:latin typeface="Times New Roman"/>
                <a:cs typeface="Times New Roman"/>
              </a:rPr>
              <a:t> </a:t>
            </a:r>
            <a:r>
              <a:rPr sz="2600" spc="20" dirty="0">
                <a:latin typeface="Times New Roman"/>
                <a:cs typeface="Times New Roman"/>
              </a:rPr>
              <a:t>of</a:t>
            </a:r>
            <a:r>
              <a:rPr sz="2600" spc="45" dirty="0">
                <a:latin typeface="Times New Roman"/>
                <a:cs typeface="Times New Roman"/>
              </a:rPr>
              <a:t> </a:t>
            </a:r>
            <a:r>
              <a:rPr sz="2600" spc="105" dirty="0">
                <a:latin typeface="Times New Roman"/>
                <a:cs typeface="Times New Roman"/>
              </a:rPr>
              <a:t>lymphoma.</a:t>
            </a:r>
            <a:endParaRPr sz="2600">
              <a:latin typeface="Times New Roman"/>
              <a:cs typeface="Times New Roman"/>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2140" y="3799432"/>
            <a:ext cx="6623050" cy="2440305"/>
          </a:xfrm>
          <a:prstGeom prst="rect">
            <a:avLst/>
          </a:prstGeom>
        </p:spPr>
        <p:txBody>
          <a:bodyPr vert="horz" wrap="square" lIns="0" tIns="49530" rIns="0" bIns="0" rtlCol="0">
            <a:spAutoFit/>
          </a:bodyPr>
          <a:lstStyle/>
          <a:p>
            <a:pPr marL="287020" indent="-274320">
              <a:lnSpc>
                <a:spcPct val="100000"/>
              </a:lnSpc>
              <a:spcBef>
                <a:spcPts val="390"/>
              </a:spcBef>
              <a:buClr>
                <a:srgbClr val="0AD0D9"/>
              </a:buClr>
              <a:buSzPct val="93750"/>
              <a:buFont typeface="Wingdings"/>
              <a:buChar char=""/>
              <a:tabLst>
                <a:tab pos="287020" algn="l"/>
              </a:tabLst>
            </a:pPr>
            <a:r>
              <a:rPr sz="2400" dirty="0">
                <a:latin typeface="Times New Roman"/>
                <a:cs typeface="Times New Roman"/>
              </a:rPr>
              <a:t>The gastric wall is visualized as 5 concentric</a:t>
            </a:r>
            <a:r>
              <a:rPr sz="2400" spc="-200" dirty="0">
                <a:latin typeface="Times New Roman"/>
                <a:cs typeface="Times New Roman"/>
              </a:rPr>
              <a:t> </a:t>
            </a:r>
            <a:r>
              <a:rPr sz="2400" dirty="0">
                <a:latin typeface="Times New Roman"/>
                <a:cs typeface="Times New Roman"/>
              </a:rPr>
              <a:t>bands:</a:t>
            </a:r>
            <a:endParaRPr sz="2400">
              <a:latin typeface="Times New Roman"/>
              <a:cs typeface="Times New Roman"/>
            </a:endParaRPr>
          </a:p>
          <a:p>
            <a:pPr marL="287020" indent="-274320">
              <a:lnSpc>
                <a:spcPct val="100000"/>
              </a:lnSpc>
              <a:spcBef>
                <a:spcPts val="285"/>
              </a:spcBef>
              <a:buClr>
                <a:srgbClr val="0AD0D9"/>
              </a:buClr>
              <a:buSzPct val="93750"/>
              <a:buFont typeface="Wingdings"/>
              <a:buChar char=""/>
              <a:tabLst>
                <a:tab pos="287020" algn="l"/>
              </a:tabLst>
            </a:pPr>
            <a:r>
              <a:rPr sz="2400" spc="-5" dirty="0">
                <a:latin typeface="Times New Roman"/>
                <a:cs typeface="Times New Roman"/>
              </a:rPr>
              <a:t>Mucosa</a:t>
            </a:r>
            <a:endParaRPr sz="2400">
              <a:latin typeface="Times New Roman"/>
              <a:cs typeface="Times New Roman"/>
            </a:endParaRPr>
          </a:p>
          <a:p>
            <a:pPr marL="287020" indent="-274320">
              <a:lnSpc>
                <a:spcPct val="100000"/>
              </a:lnSpc>
              <a:spcBef>
                <a:spcPts val="290"/>
              </a:spcBef>
              <a:buClr>
                <a:srgbClr val="0AD0D9"/>
              </a:buClr>
              <a:buSzPct val="93750"/>
              <a:buFont typeface="Wingdings"/>
              <a:buChar char=""/>
              <a:tabLst>
                <a:tab pos="287020" algn="l"/>
              </a:tabLst>
            </a:pPr>
            <a:r>
              <a:rPr sz="2400" dirty="0">
                <a:latin typeface="Times New Roman"/>
                <a:cs typeface="Times New Roman"/>
              </a:rPr>
              <a:t>Muscularis</a:t>
            </a:r>
            <a:r>
              <a:rPr sz="2400" spc="-30" dirty="0">
                <a:latin typeface="Times New Roman"/>
                <a:cs typeface="Times New Roman"/>
              </a:rPr>
              <a:t> </a:t>
            </a:r>
            <a:r>
              <a:rPr sz="2400" spc="-5" dirty="0">
                <a:latin typeface="Times New Roman"/>
                <a:cs typeface="Times New Roman"/>
              </a:rPr>
              <a:t>mucosa</a:t>
            </a:r>
            <a:endParaRPr sz="2400">
              <a:latin typeface="Times New Roman"/>
              <a:cs typeface="Times New Roman"/>
            </a:endParaRPr>
          </a:p>
          <a:p>
            <a:pPr marL="287020" indent="-274320">
              <a:lnSpc>
                <a:spcPct val="100000"/>
              </a:lnSpc>
              <a:spcBef>
                <a:spcPts val="290"/>
              </a:spcBef>
              <a:buClr>
                <a:srgbClr val="0AD0D9"/>
              </a:buClr>
              <a:buSzPct val="93750"/>
              <a:buFont typeface="Wingdings"/>
              <a:buChar char=""/>
              <a:tabLst>
                <a:tab pos="287020" algn="l"/>
              </a:tabLst>
            </a:pPr>
            <a:r>
              <a:rPr sz="2400" spc="-5" dirty="0">
                <a:latin typeface="Times New Roman"/>
                <a:cs typeface="Times New Roman"/>
              </a:rPr>
              <a:t>Submucosa</a:t>
            </a:r>
            <a:endParaRPr sz="2400">
              <a:latin typeface="Times New Roman"/>
              <a:cs typeface="Times New Roman"/>
            </a:endParaRPr>
          </a:p>
          <a:p>
            <a:pPr marL="287020" indent="-274320">
              <a:lnSpc>
                <a:spcPct val="100000"/>
              </a:lnSpc>
              <a:spcBef>
                <a:spcPts val="290"/>
              </a:spcBef>
              <a:buClr>
                <a:srgbClr val="0AD0D9"/>
              </a:buClr>
              <a:buSzPct val="93750"/>
              <a:buFont typeface="Wingdings"/>
              <a:buChar char=""/>
              <a:tabLst>
                <a:tab pos="287020" algn="l"/>
              </a:tabLst>
            </a:pPr>
            <a:r>
              <a:rPr sz="2400" dirty="0">
                <a:latin typeface="Times New Roman"/>
                <a:cs typeface="Times New Roman"/>
              </a:rPr>
              <a:t>Muscularis</a:t>
            </a:r>
            <a:r>
              <a:rPr sz="2400" spc="-30" dirty="0">
                <a:latin typeface="Times New Roman"/>
                <a:cs typeface="Times New Roman"/>
              </a:rPr>
              <a:t> </a:t>
            </a:r>
            <a:r>
              <a:rPr sz="2400" dirty="0">
                <a:latin typeface="Times New Roman"/>
                <a:cs typeface="Times New Roman"/>
              </a:rPr>
              <a:t>propria</a:t>
            </a:r>
            <a:endParaRPr sz="2400">
              <a:latin typeface="Times New Roman"/>
              <a:cs typeface="Times New Roman"/>
            </a:endParaRPr>
          </a:p>
          <a:p>
            <a:pPr marL="287020" indent="-274320">
              <a:lnSpc>
                <a:spcPct val="100000"/>
              </a:lnSpc>
              <a:spcBef>
                <a:spcPts val="285"/>
              </a:spcBef>
              <a:buClr>
                <a:srgbClr val="0AD0D9"/>
              </a:buClr>
              <a:buSzPct val="93750"/>
              <a:buFont typeface="Wingdings"/>
              <a:buChar char=""/>
              <a:tabLst>
                <a:tab pos="287020" algn="l"/>
              </a:tabLst>
            </a:pPr>
            <a:r>
              <a:rPr sz="2400" spc="-5" dirty="0">
                <a:latin typeface="Times New Roman"/>
                <a:cs typeface="Times New Roman"/>
              </a:rPr>
              <a:t>Serosa</a:t>
            </a:r>
            <a:endParaRPr sz="2400">
              <a:latin typeface="Times New Roman"/>
              <a:cs typeface="Times New Roman"/>
            </a:endParaRPr>
          </a:p>
        </p:txBody>
      </p:sp>
      <p:sp>
        <p:nvSpPr>
          <p:cNvPr id="4" name="object 4"/>
          <p:cNvSpPr/>
          <p:nvPr/>
        </p:nvSpPr>
        <p:spPr>
          <a:xfrm>
            <a:off x="1905000" y="685800"/>
            <a:ext cx="4897501" cy="3124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621282"/>
            <a:ext cx="7751445" cy="819150"/>
          </a:xfrm>
          <a:prstGeom prst="rect">
            <a:avLst/>
          </a:prstGeom>
        </p:spPr>
        <p:txBody>
          <a:bodyPr vert="horz" wrap="square" lIns="0" tIns="13335" rIns="0" bIns="0" rtlCol="0">
            <a:spAutoFit/>
          </a:bodyPr>
          <a:lstStyle/>
          <a:p>
            <a:pPr marL="287020" marR="5080" indent="-274320">
              <a:lnSpc>
                <a:spcPct val="100000"/>
              </a:lnSpc>
              <a:spcBef>
                <a:spcPts val="105"/>
              </a:spcBef>
              <a:buClr>
                <a:srgbClr val="0AD0D9"/>
              </a:buClr>
              <a:buSzPct val="94230"/>
              <a:buFont typeface="Wingdings"/>
              <a:buChar char=""/>
              <a:tabLst>
                <a:tab pos="368300" algn="l"/>
              </a:tabLst>
            </a:pPr>
            <a:r>
              <a:rPr sz="2600" dirty="0">
                <a:latin typeface="Times New Roman"/>
                <a:cs typeface="Times New Roman"/>
              </a:rPr>
              <a:t>EUS cannot </a:t>
            </a:r>
            <a:r>
              <a:rPr sz="2600" spc="-5" dirty="0">
                <a:latin typeface="Times New Roman"/>
                <a:cs typeface="Times New Roman"/>
              </a:rPr>
              <a:t>permit assessment </a:t>
            </a:r>
            <a:r>
              <a:rPr sz="2600" spc="5" dirty="0">
                <a:latin typeface="Times New Roman"/>
                <a:cs typeface="Times New Roman"/>
              </a:rPr>
              <a:t>of </a:t>
            </a:r>
            <a:r>
              <a:rPr sz="2600" spc="-5" dirty="0">
                <a:latin typeface="Times New Roman"/>
                <a:cs typeface="Times New Roman"/>
              </a:rPr>
              <a:t>tissue </a:t>
            </a:r>
            <a:r>
              <a:rPr sz="2600" dirty="0">
                <a:latin typeface="Times New Roman"/>
                <a:cs typeface="Times New Roman"/>
              </a:rPr>
              <a:t>beyond a</a:t>
            </a:r>
            <a:r>
              <a:rPr sz="2600" spc="-65" dirty="0">
                <a:latin typeface="Times New Roman"/>
                <a:cs typeface="Times New Roman"/>
              </a:rPr>
              <a:t> </a:t>
            </a:r>
            <a:r>
              <a:rPr sz="2600" dirty="0">
                <a:latin typeface="Times New Roman"/>
                <a:cs typeface="Times New Roman"/>
              </a:rPr>
              <a:t>depth  of about 5</a:t>
            </a:r>
            <a:r>
              <a:rPr sz="2600" spc="-60" dirty="0">
                <a:latin typeface="Times New Roman"/>
                <a:cs typeface="Times New Roman"/>
              </a:rPr>
              <a:t> </a:t>
            </a:r>
            <a:r>
              <a:rPr sz="2600" spc="-5" dirty="0">
                <a:latin typeface="Times New Roman"/>
                <a:cs typeface="Times New Roman"/>
              </a:rPr>
              <a:t>cm.</a:t>
            </a:r>
            <a:endParaRPr sz="2600">
              <a:latin typeface="Times New Roman"/>
              <a:cs typeface="Times New Roman"/>
            </a:endParaRPr>
          </a:p>
        </p:txBody>
      </p:sp>
      <p:sp>
        <p:nvSpPr>
          <p:cNvPr id="4" name="object 4"/>
          <p:cNvSpPr txBox="1"/>
          <p:nvPr/>
        </p:nvSpPr>
        <p:spPr>
          <a:xfrm>
            <a:off x="535940" y="3444366"/>
            <a:ext cx="8041005" cy="422275"/>
          </a:xfrm>
          <a:prstGeom prst="rect">
            <a:avLst/>
          </a:prstGeom>
        </p:spPr>
        <p:txBody>
          <a:bodyPr vert="horz" wrap="square" lIns="0" tIns="13335" rIns="0" bIns="0" rtlCol="0">
            <a:spAutoFit/>
          </a:bodyPr>
          <a:lstStyle/>
          <a:p>
            <a:pPr marL="287020" indent="-274320">
              <a:lnSpc>
                <a:spcPct val="100000"/>
              </a:lnSpc>
              <a:spcBef>
                <a:spcPts val="105"/>
              </a:spcBef>
              <a:buClr>
                <a:srgbClr val="0AD0D9"/>
              </a:buClr>
              <a:buSzPct val="94230"/>
              <a:buFont typeface="Wingdings"/>
              <a:buChar char=""/>
              <a:tabLst>
                <a:tab pos="287020" algn="l"/>
              </a:tabLst>
            </a:pPr>
            <a:r>
              <a:rPr sz="2600" dirty="0">
                <a:latin typeface="Times New Roman"/>
                <a:cs typeface="Times New Roman"/>
              </a:rPr>
              <a:t>Can </a:t>
            </a:r>
            <a:r>
              <a:rPr sz="2600" spc="5" dirty="0">
                <a:latin typeface="Times New Roman"/>
                <a:cs typeface="Times New Roman"/>
              </a:rPr>
              <a:t>not </a:t>
            </a:r>
            <a:r>
              <a:rPr sz="2600" dirty="0">
                <a:latin typeface="Times New Roman"/>
                <a:cs typeface="Times New Roman"/>
              </a:rPr>
              <a:t>be used to </a:t>
            </a:r>
            <a:r>
              <a:rPr sz="2600" spc="-5" dirty="0">
                <a:latin typeface="Times New Roman"/>
                <a:cs typeface="Times New Roman"/>
              </a:rPr>
              <a:t>assess distant </a:t>
            </a:r>
            <a:r>
              <a:rPr sz="2600" dirty="0">
                <a:latin typeface="Times New Roman"/>
                <a:cs typeface="Times New Roman"/>
              </a:rPr>
              <a:t>nodal or </a:t>
            </a:r>
            <a:r>
              <a:rPr sz="2600" spc="-5" dirty="0">
                <a:latin typeface="Times New Roman"/>
                <a:cs typeface="Times New Roman"/>
              </a:rPr>
              <a:t>liver</a:t>
            </a:r>
            <a:r>
              <a:rPr sz="2600" spc="-85" dirty="0">
                <a:latin typeface="Times New Roman"/>
                <a:cs typeface="Times New Roman"/>
              </a:rPr>
              <a:t> </a:t>
            </a:r>
            <a:r>
              <a:rPr sz="2600" spc="-5" dirty="0">
                <a:latin typeface="Times New Roman"/>
                <a:cs typeface="Times New Roman"/>
              </a:rPr>
              <a:t>metastases.</a:t>
            </a:r>
            <a:endParaRPr sz="2600">
              <a:latin typeface="Times New Roman"/>
              <a:cs typeface="Times New Roman"/>
            </a:endParaRPr>
          </a:p>
        </p:txBody>
      </p:sp>
      <p:sp>
        <p:nvSpPr>
          <p:cNvPr id="5" name="object 5"/>
          <p:cNvSpPr txBox="1"/>
          <p:nvPr/>
        </p:nvSpPr>
        <p:spPr>
          <a:xfrm>
            <a:off x="535940" y="4871084"/>
            <a:ext cx="7277100" cy="819150"/>
          </a:xfrm>
          <a:prstGeom prst="rect">
            <a:avLst/>
          </a:prstGeom>
        </p:spPr>
        <p:txBody>
          <a:bodyPr vert="horz" wrap="square" lIns="0" tIns="12700" rIns="0" bIns="0" rtlCol="0">
            <a:spAutoFit/>
          </a:bodyPr>
          <a:lstStyle/>
          <a:p>
            <a:pPr marL="287020" marR="5080" indent="-274320">
              <a:lnSpc>
                <a:spcPct val="100000"/>
              </a:lnSpc>
              <a:spcBef>
                <a:spcPts val="100"/>
              </a:spcBef>
              <a:buClr>
                <a:srgbClr val="0AD0D9"/>
              </a:buClr>
              <a:buSzPct val="94230"/>
              <a:buFont typeface="Wingdings"/>
              <a:buChar char=""/>
              <a:tabLst>
                <a:tab pos="287020" algn="l"/>
              </a:tabLst>
            </a:pPr>
            <a:r>
              <a:rPr sz="2600" dirty="0">
                <a:solidFill>
                  <a:srgbClr val="0D0D0D"/>
                </a:solidFill>
                <a:latin typeface="Times New Roman"/>
                <a:cs typeface="Times New Roman"/>
              </a:rPr>
              <a:t>Can </a:t>
            </a:r>
            <a:r>
              <a:rPr sz="2600" spc="5" dirty="0">
                <a:solidFill>
                  <a:srgbClr val="0D0D0D"/>
                </a:solidFill>
                <a:latin typeface="Times New Roman"/>
                <a:cs typeface="Times New Roman"/>
              </a:rPr>
              <a:t>not </a:t>
            </a:r>
            <a:r>
              <a:rPr sz="2600" spc="-5" dirty="0">
                <a:solidFill>
                  <a:srgbClr val="0D0D0D"/>
                </a:solidFill>
                <a:latin typeface="Times New Roman"/>
                <a:cs typeface="Times New Roman"/>
              </a:rPr>
              <a:t>differentiates </a:t>
            </a:r>
            <a:r>
              <a:rPr sz="2600" dirty="0">
                <a:solidFill>
                  <a:srgbClr val="0D0D0D"/>
                </a:solidFill>
                <a:latin typeface="Times New Roman"/>
                <a:cs typeface="Times New Roman"/>
              </a:rPr>
              <a:t>between </a:t>
            </a:r>
            <a:r>
              <a:rPr sz="2600" spc="-5" dirty="0">
                <a:solidFill>
                  <a:srgbClr val="0D0D0D"/>
                </a:solidFill>
                <a:latin typeface="Times New Roman"/>
                <a:cs typeface="Times New Roman"/>
              </a:rPr>
              <a:t>malignant and</a:t>
            </a:r>
            <a:r>
              <a:rPr sz="2600" spc="-100" dirty="0">
                <a:solidFill>
                  <a:srgbClr val="0D0D0D"/>
                </a:solidFill>
                <a:latin typeface="Times New Roman"/>
                <a:cs typeface="Times New Roman"/>
              </a:rPr>
              <a:t> </a:t>
            </a:r>
            <a:r>
              <a:rPr sz="2600" dirty="0">
                <a:solidFill>
                  <a:srgbClr val="0D0D0D"/>
                </a:solidFill>
                <a:latin typeface="Times New Roman"/>
                <a:cs typeface="Times New Roman"/>
              </a:rPr>
              <a:t>benign  </a:t>
            </a:r>
            <a:r>
              <a:rPr sz="2600" spc="-5" dirty="0">
                <a:solidFill>
                  <a:srgbClr val="0D0D0D"/>
                </a:solidFill>
                <a:latin typeface="Times New Roman"/>
                <a:cs typeface="Times New Roman"/>
              </a:rPr>
              <a:t>ulcers.</a:t>
            </a:r>
            <a:endParaRPr sz="2600">
              <a:latin typeface="Times New Roman"/>
              <a:cs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6403" y="175935"/>
            <a:ext cx="3723004" cy="788035"/>
          </a:xfrm>
          <a:prstGeom prst="rect">
            <a:avLst/>
          </a:prstGeom>
        </p:spPr>
        <p:txBody>
          <a:bodyPr vert="horz" wrap="square" lIns="0" tIns="13335" rIns="0" bIns="0" rtlCol="0">
            <a:spAutoFit/>
          </a:bodyPr>
          <a:lstStyle/>
          <a:p>
            <a:pPr marL="12700">
              <a:lnSpc>
                <a:spcPct val="100000"/>
              </a:lnSpc>
              <a:spcBef>
                <a:spcPts val="105"/>
              </a:spcBef>
            </a:pPr>
            <a:r>
              <a:rPr sz="5000" spc="-220" dirty="0"/>
              <a:t>IV.</a:t>
            </a:r>
            <a:r>
              <a:rPr sz="5000" spc="-60" dirty="0"/>
              <a:t> </a:t>
            </a:r>
            <a:r>
              <a:rPr sz="5000" dirty="0"/>
              <a:t>Radiology</a:t>
            </a:r>
          </a:p>
        </p:txBody>
      </p:sp>
      <p:sp>
        <p:nvSpPr>
          <p:cNvPr id="3" name="object 3"/>
          <p:cNvSpPr/>
          <p:nvPr/>
        </p:nvSpPr>
        <p:spPr>
          <a:xfrm>
            <a:off x="457200" y="1796795"/>
            <a:ext cx="3697604" cy="0"/>
          </a:xfrm>
          <a:custGeom>
            <a:avLst/>
            <a:gdLst/>
            <a:ahLst/>
            <a:cxnLst/>
            <a:rect l="l" t="t" r="r" b="b"/>
            <a:pathLst>
              <a:path w="3697604">
                <a:moveTo>
                  <a:pt x="0" y="0"/>
                </a:moveTo>
                <a:lnTo>
                  <a:pt x="3697224" y="0"/>
                </a:lnTo>
              </a:path>
            </a:pathLst>
          </a:custGeom>
          <a:ln w="60960">
            <a:solidFill>
              <a:srgbClr val="04607A"/>
            </a:solidFill>
          </a:ln>
        </p:spPr>
        <p:txBody>
          <a:bodyPr wrap="square" lIns="0" tIns="0" rIns="0" bIns="0" rtlCol="0"/>
          <a:lstStyle/>
          <a:p>
            <a:endParaRPr/>
          </a:p>
        </p:txBody>
      </p:sp>
      <p:sp>
        <p:nvSpPr>
          <p:cNvPr id="4" name="object 4"/>
          <p:cNvSpPr txBox="1"/>
          <p:nvPr/>
        </p:nvSpPr>
        <p:spPr>
          <a:xfrm>
            <a:off x="535940" y="1956562"/>
            <a:ext cx="7226934" cy="2166620"/>
          </a:xfrm>
          <a:prstGeom prst="rect">
            <a:avLst/>
          </a:prstGeom>
        </p:spPr>
        <p:txBody>
          <a:bodyPr vert="horz" wrap="square" lIns="0" tIns="13335" rIns="0" bIns="0" rtlCol="0">
            <a:spAutoFit/>
          </a:bodyPr>
          <a:lstStyle/>
          <a:p>
            <a:pPr marL="12700">
              <a:lnSpc>
                <a:spcPct val="100000"/>
              </a:lnSpc>
              <a:spcBef>
                <a:spcPts val="105"/>
              </a:spcBef>
            </a:pPr>
            <a:r>
              <a:rPr sz="2600" b="1" i="1" dirty="0">
                <a:latin typeface="Times New Roman"/>
                <a:cs typeface="Times New Roman"/>
              </a:rPr>
              <a:t>Barium</a:t>
            </a:r>
            <a:r>
              <a:rPr sz="2600" b="1" i="1" spc="-15" dirty="0">
                <a:latin typeface="Times New Roman"/>
                <a:cs typeface="Times New Roman"/>
              </a:rPr>
              <a:t> </a:t>
            </a:r>
            <a:r>
              <a:rPr sz="2600" b="1" i="1" dirty="0">
                <a:latin typeface="Times New Roman"/>
                <a:cs typeface="Times New Roman"/>
              </a:rPr>
              <a:t>study</a:t>
            </a:r>
            <a:endParaRPr sz="2600" dirty="0">
              <a:latin typeface="Times New Roman"/>
              <a:cs typeface="Times New Roman"/>
            </a:endParaRPr>
          </a:p>
          <a:p>
            <a:pPr>
              <a:lnSpc>
                <a:spcPct val="100000"/>
              </a:lnSpc>
            </a:pPr>
            <a:endParaRPr sz="3800" dirty="0">
              <a:latin typeface="Times New Roman"/>
              <a:cs typeface="Times New Roman"/>
            </a:endParaRPr>
          </a:p>
          <a:p>
            <a:pPr marL="287020" marR="5080" indent="-274320">
              <a:lnSpc>
                <a:spcPct val="100000"/>
              </a:lnSpc>
              <a:buClr>
                <a:srgbClr val="0AD0D9"/>
              </a:buClr>
              <a:buSzPct val="94230"/>
              <a:buFont typeface="Wingdings"/>
              <a:buChar char=""/>
              <a:tabLst>
                <a:tab pos="287020" algn="l"/>
              </a:tabLst>
            </a:pPr>
            <a:r>
              <a:rPr sz="2600" dirty="0">
                <a:latin typeface="Times New Roman"/>
                <a:cs typeface="Times New Roman"/>
              </a:rPr>
              <a:t>Provides </a:t>
            </a:r>
            <a:r>
              <a:rPr sz="2600" spc="-5" dirty="0">
                <a:latin typeface="Times New Roman"/>
                <a:cs typeface="Times New Roman"/>
              </a:rPr>
              <a:t>preliminary information </a:t>
            </a:r>
            <a:r>
              <a:rPr sz="2600" dirty="0">
                <a:latin typeface="Times New Roman"/>
                <a:cs typeface="Times New Roman"/>
              </a:rPr>
              <a:t>that </a:t>
            </a:r>
            <a:r>
              <a:rPr sz="2600" spc="-5" dirty="0">
                <a:latin typeface="Times New Roman"/>
                <a:cs typeface="Times New Roman"/>
              </a:rPr>
              <a:t>may </a:t>
            </a:r>
            <a:r>
              <a:rPr sz="2600" dirty="0">
                <a:latin typeface="Times New Roman"/>
                <a:cs typeface="Times New Roman"/>
              </a:rPr>
              <a:t>help to  </a:t>
            </a:r>
            <a:r>
              <a:rPr sz="2600" spc="-5" dirty="0">
                <a:latin typeface="Times New Roman"/>
                <a:cs typeface="Times New Roman"/>
              </a:rPr>
              <a:t>determine </a:t>
            </a:r>
            <a:r>
              <a:rPr sz="2600" dirty="0">
                <a:latin typeface="Times New Roman"/>
                <a:cs typeface="Times New Roman"/>
              </a:rPr>
              <a:t>if a </a:t>
            </a:r>
            <a:r>
              <a:rPr sz="2600" spc="-5" dirty="0">
                <a:latin typeface="Times New Roman"/>
                <a:cs typeface="Times New Roman"/>
              </a:rPr>
              <a:t>gastric lesion </a:t>
            </a:r>
            <a:r>
              <a:rPr sz="2600" dirty="0">
                <a:latin typeface="Times New Roman"/>
                <a:cs typeface="Times New Roman"/>
              </a:rPr>
              <a:t>has benign or </a:t>
            </a:r>
            <a:r>
              <a:rPr sz="2600" spc="-5" dirty="0">
                <a:latin typeface="Times New Roman"/>
                <a:cs typeface="Times New Roman"/>
              </a:rPr>
              <a:t>malignant  features.</a:t>
            </a:r>
            <a:endParaRPr sz="2600" dirty="0">
              <a:latin typeface="Times New Roman"/>
              <a:cs typeface="Times New Roman"/>
            </a:endParaRPr>
          </a:p>
        </p:txBody>
      </p:sp>
      <p:sp>
        <p:nvSpPr>
          <p:cNvPr id="5" name="object 5"/>
          <p:cNvSpPr txBox="1"/>
          <p:nvPr/>
        </p:nvSpPr>
        <p:spPr>
          <a:xfrm>
            <a:off x="535940" y="5127497"/>
            <a:ext cx="7538720" cy="818515"/>
          </a:xfrm>
          <a:prstGeom prst="rect">
            <a:avLst/>
          </a:prstGeom>
        </p:spPr>
        <p:txBody>
          <a:bodyPr vert="horz" wrap="square" lIns="0" tIns="12700" rIns="0" bIns="0" rtlCol="0">
            <a:spAutoFit/>
          </a:bodyPr>
          <a:lstStyle/>
          <a:p>
            <a:pPr marL="287020" marR="5080" indent="-274320">
              <a:lnSpc>
                <a:spcPct val="100000"/>
              </a:lnSpc>
              <a:spcBef>
                <a:spcPts val="100"/>
              </a:spcBef>
              <a:buClr>
                <a:srgbClr val="0AD0D9"/>
              </a:buClr>
              <a:buSzPct val="94230"/>
              <a:buFont typeface="Wingdings"/>
              <a:buChar char=""/>
              <a:tabLst>
                <a:tab pos="287020" algn="l"/>
              </a:tabLst>
            </a:pPr>
            <a:r>
              <a:rPr sz="2600" dirty="0">
                <a:latin typeface="Times New Roman"/>
                <a:cs typeface="Times New Roman"/>
              </a:rPr>
              <a:t>It </a:t>
            </a:r>
            <a:r>
              <a:rPr sz="2600" spc="-5" dirty="0">
                <a:latin typeface="Times New Roman"/>
                <a:cs typeface="Times New Roman"/>
              </a:rPr>
              <a:t>may </a:t>
            </a:r>
            <a:r>
              <a:rPr sz="2600" dirty="0">
                <a:latin typeface="Times New Roman"/>
                <a:cs typeface="Times New Roman"/>
              </a:rPr>
              <a:t>show thickened or </a:t>
            </a:r>
            <a:r>
              <a:rPr sz="2600" spc="-10" dirty="0">
                <a:latin typeface="Times New Roman"/>
                <a:cs typeface="Times New Roman"/>
              </a:rPr>
              <a:t>enlarged </a:t>
            </a:r>
            <a:r>
              <a:rPr sz="2600" spc="-5" dirty="0">
                <a:latin typeface="Times New Roman"/>
                <a:cs typeface="Times New Roman"/>
              </a:rPr>
              <a:t>gastric </a:t>
            </a:r>
            <a:r>
              <a:rPr sz="2600" dirty="0">
                <a:latin typeface="Times New Roman"/>
                <a:cs typeface="Times New Roman"/>
              </a:rPr>
              <a:t>folds,</a:t>
            </a:r>
            <a:r>
              <a:rPr sz="2600" spc="-75" dirty="0">
                <a:latin typeface="Times New Roman"/>
                <a:cs typeface="Times New Roman"/>
              </a:rPr>
              <a:t> </a:t>
            </a:r>
            <a:r>
              <a:rPr sz="2600" spc="-5" dirty="0">
                <a:latin typeface="Times New Roman"/>
                <a:cs typeface="Times New Roman"/>
              </a:rPr>
              <a:t>filling  defects, </a:t>
            </a:r>
            <a:r>
              <a:rPr sz="2600" spc="-10" dirty="0">
                <a:latin typeface="Times New Roman"/>
                <a:cs typeface="Times New Roman"/>
              </a:rPr>
              <a:t>mass </a:t>
            </a:r>
            <a:r>
              <a:rPr sz="2600" dirty="0">
                <a:latin typeface="Times New Roman"/>
                <a:cs typeface="Times New Roman"/>
              </a:rPr>
              <a:t>or</a:t>
            </a:r>
            <a:r>
              <a:rPr sz="2600" spc="-10" dirty="0">
                <a:latin typeface="Times New Roman"/>
                <a:cs typeface="Times New Roman"/>
              </a:rPr>
              <a:t> </a:t>
            </a:r>
            <a:r>
              <a:rPr sz="2600" spc="-30" dirty="0">
                <a:latin typeface="Times New Roman"/>
                <a:cs typeface="Times New Roman"/>
              </a:rPr>
              <a:t>ulcer.</a:t>
            </a:r>
            <a:endParaRPr sz="2600">
              <a:latin typeface="Times New Roman"/>
              <a:cs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1121" y="4819269"/>
            <a:ext cx="8058784" cy="574040"/>
          </a:xfrm>
          <a:prstGeom prst="rect">
            <a:avLst/>
          </a:prstGeom>
        </p:spPr>
        <p:txBody>
          <a:bodyPr vert="horz" wrap="square" lIns="0" tIns="12700" rIns="0" bIns="0" rtlCol="0">
            <a:spAutoFit/>
          </a:bodyPr>
          <a:lstStyle/>
          <a:p>
            <a:pPr marL="340360" marR="5080" indent="-328295">
              <a:lnSpc>
                <a:spcPct val="100000"/>
              </a:lnSpc>
              <a:spcBef>
                <a:spcPts val="100"/>
              </a:spcBef>
            </a:pPr>
            <a:r>
              <a:rPr sz="1800" b="1" i="1" spc="95" dirty="0">
                <a:latin typeface="Times New Roman"/>
                <a:cs typeface="Times New Roman"/>
              </a:rPr>
              <a:t>Barim</a:t>
            </a:r>
            <a:r>
              <a:rPr sz="1800" b="1" i="1" spc="-55" dirty="0">
                <a:latin typeface="Times New Roman"/>
                <a:cs typeface="Times New Roman"/>
              </a:rPr>
              <a:t> </a:t>
            </a:r>
            <a:r>
              <a:rPr sz="1800" b="1" i="1" spc="145" dirty="0">
                <a:latin typeface="Times New Roman"/>
                <a:cs typeface="Times New Roman"/>
              </a:rPr>
              <a:t>study</a:t>
            </a:r>
            <a:r>
              <a:rPr sz="1800" b="1" i="1" spc="-25" dirty="0">
                <a:latin typeface="Times New Roman"/>
                <a:cs typeface="Times New Roman"/>
              </a:rPr>
              <a:t> </a:t>
            </a:r>
            <a:r>
              <a:rPr sz="1800" b="1" i="1" spc="95" dirty="0">
                <a:latin typeface="Times New Roman"/>
                <a:cs typeface="Times New Roman"/>
              </a:rPr>
              <a:t>of</a:t>
            </a:r>
            <a:r>
              <a:rPr sz="1800" b="1" i="1" spc="-45" dirty="0">
                <a:latin typeface="Times New Roman"/>
                <a:cs typeface="Times New Roman"/>
              </a:rPr>
              <a:t> </a:t>
            </a:r>
            <a:r>
              <a:rPr sz="1800" b="1" i="1" spc="120" dirty="0">
                <a:latin typeface="Times New Roman"/>
                <a:cs typeface="Times New Roman"/>
              </a:rPr>
              <a:t>upper</a:t>
            </a:r>
            <a:r>
              <a:rPr sz="1800" b="1" i="1" spc="-45" dirty="0">
                <a:latin typeface="Times New Roman"/>
                <a:cs typeface="Times New Roman"/>
              </a:rPr>
              <a:t> </a:t>
            </a:r>
            <a:r>
              <a:rPr sz="1800" b="1" i="1" spc="130" dirty="0">
                <a:latin typeface="Times New Roman"/>
                <a:cs typeface="Times New Roman"/>
              </a:rPr>
              <a:t>gastrointestinal</a:t>
            </a:r>
            <a:r>
              <a:rPr sz="1800" b="1" i="1" spc="-45" dirty="0">
                <a:latin typeface="Times New Roman"/>
                <a:cs typeface="Times New Roman"/>
              </a:rPr>
              <a:t> </a:t>
            </a:r>
            <a:r>
              <a:rPr sz="1800" b="1" i="1" spc="145" dirty="0">
                <a:latin typeface="Times New Roman"/>
                <a:cs typeface="Times New Roman"/>
              </a:rPr>
              <a:t>study</a:t>
            </a:r>
            <a:r>
              <a:rPr sz="1800" b="1" i="1" spc="-20" dirty="0">
                <a:latin typeface="Times New Roman"/>
                <a:cs typeface="Times New Roman"/>
              </a:rPr>
              <a:t> </a:t>
            </a:r>
            <a:r>
              <a:rPr sz="1800" b="1" i="1" spc="125" dirty="0">
                <a:latin typeface="Times New Roman"/>
                <a:cs typeface="Times New Roman"/>
              </a:rPr>
              <a:t>shows</a:t>
            </a:r>
            <a:r>
              <a:rPr sz="1800" b="1" i="1" spc="-45" dirty="0">
                <a:latin typeface="Times New Roman"/>
                <a:cs typeface="Times New Roman"/>
              </a:rPr>
              <a:t> </a:t>
            </a:r>
            <a:r>
              <a:rPr sz="1800" b="1" i="1" spc="140" dirty="0">
                <a:latin typeface="Times New Roman"/>
                <a:cs typeface="Times New Roman"/>
              </a:rPr>
              <a:t>a</a:t>
            </a:r>
            <a:r>
              <a:rPr sz="1800" b="1" i="1" spc="-35" dirty="0">
                <a:latin typeface="Times New Roman"/>
                <a:cs typeface="Times New Roman"/>
              </a:rPr>
              <a:t> </a:t>
            </a:r>
            <a:r>
              <a:rPr sz="1800" b="1" i="1" spc="100" dirty="0">
                <a:latin typeface="Times New Roman"/>
                <a:cs typeface="Times New Roman"/>
              </a:rPr>
              <a:t>superficial</a:t>
            </a:r>
            <a:r>
              <a:rPr sz="1800" b="1" i="1" spc="-40" dirty="0">
                <a:latin typeface="Times New Roman"/>
                <a:cs typeface="Times New Roman"/>
              </a:rPr>
              <a:t> </a:t>
            </a:r>
            <a:r>
              <a:rPr sz="1800" b="1" i="1" spc="90" dirty="0">
                <a:latin typeface="Times New Roman"/>
                <a:cs typeface="Times New Roman"/>
              </a:rPr>
              <a:t>ulcer</a:t>
            </a:r>
            <a:r>
              <a:rPr sz="1800" b="1" i="1" spc="-45" dirty="0">
                <a:latin typeface="Times New Roman"/>
                <a:cs typeface="Times New Roman"/>
              </a:rPr>
              <a:t> </a:t>
            </a:r>
            <a:r>
              <a:rPr sz="1800" b="1" i="1" spc="95" dirty="0">
                <a:latin typeface="Times New Roman"/>
                <a:cs typeface="Times New Roman"/>
              </a:rPr>
              <a:t>in</a:t>
            </a:r>
            <a:r>
              <a:rPr sz="1800" b="1" i="1" spc="-45" dirty="0">
                <a:latin typeface="Times New Roman"/>
                <a:cs typeface="Times New Roman"/>
              </a:rPr>
              <a:t> </a:t>
            </a:r>
            <a:r>
              <a:rPr sz="1800" b="1" i="1" spc="140" dirty="0">
                <a:latin typeface="Times New Roman"/>
                <a:cs typeface="Times New Roman"/>
              </a:rPr>
              <a:t>the  </a:t>
            </a:r>
            <a:r>
              <a:rPr sz="1800" b="1" i="1" spc="120" dirty="0">
                <a:latin typeface="Times New Roman"/>
                <a:cs typeface="Times New Roman"/>
              </a:rPr>
              <a:t>gastric</a:t>
            </a:r>
            <a:r>
              <a:rPr sz="1800" b="1" i="1" spc="-55" dirty="0">
                <a:latin typeface="Times New Roman"/>
                <a:cs typeface="Times New Roman"/>
              </a:rPr>
              <a:t> </a:t>
            </a:r>
            <a:r>
              <a:rPr sz="1800" b="1" i="1" spc="155" dirty="0">
                <a:latin typeface="Times New Roman"/>
                <a:cs typeface="Times New Roman"/>
              </a:rPr>
              <a:t>antrum</a:t>
            </a:r>
            <a:r>
              <a:rPr sz="1800" b="1" i="1" spc="-40" dirty="0">
                <a:latin typeface="Times New Roman"/>
                <a:cs typeface="Times New Roman"/>
              </a:rPr>
              <a:t> </a:t>
            </a:r>
            <a:r>
              <a:rPr sz="1800" b="1" i="1" spc="110" dirty="0">
                <a:latin typeface="Times New Roman"/>
                <a:cs typeface="Times New Roman"/>
              </a:rPr>
              <a:t>(arrow)</a:t>
            </a:r>
            <a:r>
              <a:rPr sz="1800" b="1" i="1" spc="-75" dirty="0">
                <a:latin typeface="Times New Roman"/>
                <a:cs typeface="Times New Roman"/>
              </a:rPr>
              <a:t> </a:t>
            </a:r>
            <a:r>
              <a:rPr sz="1800" b="1" i="1" spc="140" dirty="0">
                <a:latin typeface="Times New Roman"/>
                <a:cs typeface="Times New Roman"/>
              </a:rPr>
              <a:t>with</a:t>
            </a:r>
            <a:r>
              <a:rPr sz="1800" b="1" i="1" spc="-50" dirty="0">
                <a:latin typeface="Times New Roman"/>
                <a:cs typeface="Times New Roman"/>
              </a:rPr>
              <a:t> </a:t>
            </a:r>
            <a:r>
              <a:rPr sz="1800" b="1" i="1" spc="110" dirty="0">
                <a:latin typeface="Times New Roman"/>
                <a:cs typeface="Times New Roman"/>
              </a:rPr>
              <a:t>thickened</a:t>
            </a:r>
            <a:r>
              <a:rPr sz="1800" b="1" i="1" spc="-35" dirty="0">
                <a:latin typeface="Times New Roman"/>
                <a:cs typeface="Times New Roman"/>
              </a:rPr>
              <a:t> </a:t>
            </a:r>
            <a:r>
              <a:rPr sz="1800" b="1" i="1" spc="105" dirty="0">
                <a:latin typeface="Times New Roman"/>
                <a:cs typeface="Times New Roman"/>
              </a:rPr>
              <a:t>folds</a:t>
            </a:r>
            <a:r>
              <a:rPr sz="1800" b="1" i="1" spc="-40" dirty="0">
                <a:latin typeface="Times New Roman"/>
                <a:cs typeface="Times New Roman"/>
              </a:rPr>
              <a:t> </a:t>
            </a:r>
            <a:r>
              <a:rPr sz="1800" b="1" i="1" spc="125" dirty="0">
                <a:latin typeface="Times New Roman"/>
                <a:cs typeface="Times New Roman"/>
              </a:rPr>
              <a:t>radiating</a:t>
            </a:r>
            <a:r>
              <a:rPr sz="1800" b="1" i="1" spc="-50" dirty="0">
                <a:latin typeface="Times New Roman"/>
                <a:cs typeface="Times New Roman"/>
              </a:rPr>
              <a:t> </a:t>
            </a:r>
            <a:r>
              <a:rPr sz="1800" b="1" i="1" spc="135" dirty="0">
                <a:latin typeface="Times New Roman"/>
                <a:cs typeface="Times New Roman"/>
              </a:rPr>
              <a:t>towards</a:t>
            </a:r>
            <a:r>
              <a:rPr sz="1800" b="1" i="1" spc="-45" dirty="0">
                <a:latin typeface="Times New Roman"/>
                <a:cs typeface="Times New Roman"/>
              </a:rPr>
              <a:t> </a:t>
            </a:r>
            <a:r>
              <a:rPr sz="1800" b="1" i="1" spc="145" dirty="0">
                <a:latin typeface="Times New Roman"/>
                <a:cs typeface="Times New Roman"/>
              </a:rPr>
              <a:t>the</a:t>
            </a:r>
            <a:r>
              <a:rPr sz="1800" b="1" i="1" spc="-40" dirty="0">
                <a:latin typeface="Times New Roman"/>
                <a:cs typeface="Times New Roman"/>
              </a:rPr>
              <a:t> </a:t>
            </a:r>
            <a:r>
              <a:rPr sz="1800" b="1" i="1" spc="90" dirty="0">
                <a:latin typeface="Times New Roman"/>
                <a:cs typeface="Times New Roman"/>
              </a:rPr>
              <a:t>ulcer</a:t>
            </a:r>
            <a:endParaRPr sz="1800">
              <a:latin typeface="Times New Roman"/>
              <a:cs typeface="Times New Roman"/>
            </a:endParaRPr>
          </a:p>
        </p:txBody>
      </p:sp>
      <p:sp>
        <p:nvSpPr>
          <p:cNvPr id="4" name="object 4"/>
          <p:cNvSpPr/>
          <p:nvPr/>
        </p:nvSpPr>
        <p:spPr>
          <a:xfrm>
            <a:off x="2743200" y="914400"/>
            <a:ext cx="3352800" cy="3810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67457" y="5276545"/>
            <a:ext cx="4606290" cy="300355"/>
          </a:xfrm>
          <a:prstGeom prst="rect">
            <a:avLst/>
          </a:prstGeom>
        </p:spPr>
        <p:txBody>
          <a:bodyPr vert="horz" wrap="square" lIns="0" tIns="12700" rIns="0" bIns="0" rtlCol="0">
            <a:spAutoFit/>
          </a:bodyPr>
          <a:lstStyle/>
          <a:p>
            <a:pPr marL="12700">
              <a:lnSpc>
                <a:spcPct val="100000"/>
              </a:lnSpc>
              <a:spcBef>
                <a:spcPts val="100"/>
              </a:spcBef>
            </a:pPr>
            <a:r>
              <a:rPr sz="1800" b="1" i="1" spc="90" dirty="0">
                <a:latin typeface="Times New Roman"/>
                <a:cs typeface="Times New Roman"/>
              </a:rPr>
              <a:t>Fungating</a:t>
            </a:r>
            <a:r>
              <a:rPr sz="1800" b="1" i="1" spc="-85" dirty="0">
                <a:latin typeface="Times New Roman"/>
                <a:cs typeface="Times New Roman"/>
              </a:rPr>
              <a:t> </a:t>
            </a:r>
            <a:r>
              <a:rPr sz="1800" b="1" i="1" spc="145" dirty="0">
                <a:latin typeface="Times New Roman"/>
                <a:cs typeface="Times New Roman"/>
              </a:rPr>
              <a:t>mass</a:t>
            </a:r>
            <a:r>
              <a:rPr sz="1800" b="1" i="1" spc="-25" dirty="0">
                <a:latin typeface="Times New Roman"/>
                <a:cs typeface="Times New Roman"/>
              </a:rPr>
              <a:t> </a:t>
            </a:r>
            <a:r>
              <a:rPr sz="1800" b="1" i="1" spc="95" dirty="0">
                <a:latin typeface="Times New Roman"/>
                <a:cs typeface="Times New Roman"/>
              </a:rPr>
              <a:t>of</a:t>
            </a:r>
            <a:r>
              <a:rPr sz="1800" b="1" i="1" spc="-55" dirty="0">
                <a:latin typeface="Times New Roman"/>
                <a:cs typeface="Times New Roman"/>
              </a:rPr>
              <a:t> </a:t>
            </a:r>
            <a:r>
              <a:rPr sz="1800" b="1" i="1" spc="145" dirty="0">
                <a:latin typeface="Times New Roman"/>
                <a:cs typeface="Times New Roman"/>
              </a:rPr>
              <a:t>the</a:t>
            </a:r>
            <a:r>
              <a:rPr sz="1800" b="1" i="1" spc="-40" dirty="0">
                <a:latin typeface="Times New Roman"/>
                <a:cs typeface="Times New Roman"/>
              </a:rPr>
              <a:t> </a:t>
            </a:r>
            <a:r>
              <a:rPr sz="1800" b="1" i="1" spc="135" dirty="0">
                <a:latin typeface="Times New Roman"/>
                <a:cs typeface="Times New Roman"/>
              </a:rPr>
              <a:t>body</a:t>
            </a:r>
            <a:r>
              <a:rPr sz="1800" b="1" i="1" spc="-40" dirty="0">
                <a:latin typeface="Times New Roman"/>
                <a:cs typeface="Times New Roman"/>
              </a:rPr>
              <a:t> </a:t>
            </a:r>
            <a:r>
              <a:rPr sz="1800" b="1" i="1" spc="95" dirty="0">
                <a:latin typeface="Times New Roman"/>
                <a:cs typeface="Times New Roman"/>
              </a:rPr>
              <a:t>of</a:t>
            </a:r>
            <a:r>
              <a:rPr sz="1800" b="1" i="1" spc="-55" dirty="0">
                <a:latin typeface="Times New Roman"/>
                <a:cs typeface="Times New Roman"/>
              </a:rPr>
              <a:t> </a:t>
            </a:r>
            <a:r>
              <a:rPr sz="1800" b="1" i="1" spc="145" dirty="0">
                <a:latin typeface="Times New Roman"/>
                <a:cs typeface="Times New Roman"/>
              </a:rPr>
              <a:t>the</a:t>
            </a:r>
            <a:r>
              <a:rPr sz="1800" b="1" i="1" spc="-45" dirty="0">
                <a:latin typeface="Times New Roman"/>
                <a:cs typeface="Times New Roman"/>
              </a:rPr>
              <a:t> </a:t>
            </a:r>
            <a:r>
              <a:rPr sz="1800" b="1" i="1" spc="140" dirty="0">
                <a:latin typeface="Times New Roman"/>
                <a:cs typeface="Times New Roman"/>
              </a:rPr>
              <a:t>stomach</a:t>
            </a:r>
            <a:endParaRPr sz="1800">
              <a:latin typeface="Times New Roman"/>
              <a:cs typeface="Times New Roman"/>
            </a:endParaRPr>
          </a:p>
        </p:txBody>
      </p:sp>
      <p:sp>
        <p:nvSpPr>
          <p:cNvPr id="4" name="object 4"/>
          <p:cNvSpPr/>
          <p:nvPr/>
        </p:nvSpPr>
        <p:spPr>
          <a:xfrm>
            <a:off x="2895600" y="1600200"/>
            <a:ext cx="3733800" cy="3352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00" y="914400"/>
            <a:ext cx="3810000" cy="3810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17449" y="4819269"/>
            <a:ext cx="8681720" cy="848994"/>
          </a:xfrm>
          <a:prstGeom prst="rect">
            <a:avLst/>
          </a:prstGeom>
        </p:spPr>
        <p:txBody>
          <a:bodyPr vert="horz" wrap="square" lIns="0" tIns="12700" rIns="0" bIns="0" rtlCol="0">
            <a:spAutoFit/>
          </a:bodyPr>
          <a:lstStyle/>
          <a:p>
            <a:pPr marL="12700">
              <a:lnSpc>
                <a:spcPct val="100000"/>
              </a:lnSpc>
              <a:spcBef>
                <a:spcPts val="100"/>
              </a:spcBef>
            </a:pPr>
            <a:r>
              <a:rPr sz="1800" b="1" i="1" spc="95" dirty="0">
                <a:latin typeface="Times New Roman"/>
                <a:cs typeface="Times New Roman"/>
              </a:rPr>
              <a:t>Barium</a:t>
            </a:r>
            <a:r>
              <a:rPr sz="1800" b="1" i="1" spc="-65" dirty="0">
                <a:latin typeface="Times New Roman"/>
                <a:cs typeface="Times New Roman"/>
              </a:rPr>
              <a:t> </a:t>
            </a:r>
            <a:r>
              <a:rPr sz="1800" b="1" i="1" spc="140" dirty="0">
                <a:latin typeface="Times New Roman"/>
                <a:cs typeface="Times New Roman"/>
              </a:rPr>
              <a:t>meal</a:t>
            </a:r>
            <a:r>
              <a:rPr sz="1800" b="1" i="1" spc="-30" dirty="0">
                <a:latin typeface="Times New Roman"/>
                <a:cs typeface="Times New Roman"/>
              </a:rPr>
              <a:t> </a:t>
            </a:r>
            <a:r>
              <a:rPr sz="1800" b="1" i="1" spc="120" dirty="0">
                <a:latin typeface="Times New Roman"/>
                <a:cs typeface="Times New Roman"/>
              </a:rPr>
              <a:t>showing</a:t>
            </a:r>
            <a:r>
              <a:rPr sz="1800" b="1" i="1" spc="-60" dirty="0">
                <a:latin typeface="Times New Roman"/>
                <a:cs typeface="Times New Roman"/>
              </a:rPr>
              <a:t> </a:t>
            </a:r>
            <a:r>
              <a:rPr sz="1800" b="1" i="1" spc="120" dirty="0">
                <a:latin typeface="Times New Roman"/>
                <a:cs typeface="Times New Roman"/>
              </a:rPr>
              <a:t>infiltrating</a:t>
            </a:r>
            <a:r>
              <a:rPr sz="1800" b="1" i="1" spc="-50" dirty="0">
                <a:latin typeface="Times New Roman"/>
                <a:cs typeface="Times New Roman"/>
              </a:rPr>
              <a:t> </a:t>
            </a:r>
            <a:r>
              <a:rPr sz="1800" b="1" i="1" spc="120" dirty="0">
                <a:latin typeface="Times New Roman"/>
                <a:cs typeface="Times New Roman"/>
              </a:rPr>
              <a:t>gastric</a:t>
            </a:r>
            <a:r>
              <a:rPr sz="1800" b="1" i="1" spc="-45" dirty="0">
                <a:latin typeface="Times New Roman"/>
                <a:cs typeface="Times New Roman"/>
              </a:rPr>
              <a:t> </a:t>
            </a:r>
            <a:r>
              <a:rPr sz="1800" b="1" i="1" spc="114" dirty="0">
                <a:latin typeface="Times New Roman"/>
                <a:cs typeface="Times New Roman"/>
              </a:rPr>
              <a:t>carcinoma</a:t>
            </a:r>
            <a:r>
              <a:rPr sz="1800" b="1" i="1" spc="-60" dirty="0">
                <a:latin typeface="Times New Roman"/>
                <a:cs typeface="Times New Roman"/>
              </a:rPr>
              <a:t> </a:t>
            </a:r>
            <a:r>
              <a:rPr sz="1800" b="1" i="1" spc="95" dirty="0">
                <a:latin typeface="Times New Roman"/>
                <a:cs typeface="Times New Roman"/>
              </a:rPr>
              <a:t>in</a:t>
            </a:r>
            <a:r>
              <a:rPr sz="1800" b="1" i="1" spc="-40" dirty="0">
                <a:latin typeface="Times New Roman"/>
                <a:cs typeface="Times New Roman"/>
              </a:rPr>
              <a:t> </a:t>
            </a:r>
            <a:r>
              <a:rPr sz="1800" b="1" i="1" spc="145" dirty="0">
                <a:latin typeface="Times New Roman"/>
                <a:cs typeface="Times New Roman"/>
              </a:rPr>
              <a:t>the</a:t>
            </a:r>
            <a:r>
              <a:rPr sz="1800" b="1" i="1" spc="-30" dirty="0">
                <a:latin typeface="Times New Roman"/>
                <a:cs typeface="Times New Roman"/>
              </a:rPr>
              <a:t> </a:t>
            </a:r>
            <a:r>
              <a:rPr sz="1800" b="1" i="1" spc="105" dirty="0">
                <a:latin typeface="Times New Roman"/>
                <a:cs typeface="Times New Roman"/>
              </a:rPr>
              <a:t>region</a:t>
            </a:r>
            <a:r>
              <a:rPr sz="1800" b="1" i="1" spc="-50" dirty="0">
                <a:latin typeface="Times New Roman"/>
                <a:cs typeface="Times New Roman"/>
              </a:rPr>
              <a:t> </a:t>
            </a:r>
            <a:r>
              <a:rPr sz="1800" b="1" i="1" spc="95" dirty="0">
                <a:latin typeface="Times New Roman"/>
                <a:cs typeface="Times New Roman"/>
              </a:rPr>
              <a:t>of</a:t>
            </a:r>
            <a:r>
              <a:rPr sz="1800" b="1" i="1" spc="-45" dirty="0">
                <a:latin typeface="Times New Roman"/>
                <a:cs typeface="Times New Roman"/>
              </a:rPr>
              <a:t> </a:t>
            </a:r>
            <a:r>
              <a:rPr sz="1800" b="1" i="1" spc="145" dirty="0">
                <a:latin typeface="Times New Roman"/>
                <a:cs typeface="Times New Roman"/>
              </a:rPr>
              <a:t>the</a:t>
            </a:r>
            <a:r>
              <a:rPr sz="1800" b="1" i="1" spc="-30" dirty="0">
                <a:latin typeface="Times New Roman"/>
                <a:cs typeface="Times New Roman"/>
              </a:rPr>
              <a:t> </a:t>
            </a:r>
            <a:r>
              <a:rPr sz="1800" b="1" i="1" spc="90" dirty="0">
                <a:latin typeface="Times New Roman"/>
                <a:cs typeface="Times New Roman"/>
              </a:rPr>
              <a:t>incisura.</a:t>
            </a:r>
            <a:endParaRPr sz="1800">
              <a:latin typeface="Times New Roman"/>
              <a:cs typeface="Times New Roman"/>
            </a:endParaRPr>
          </a:p>
          <a:p>
            <a:pPr marL="3180080" marR="113030" indent="-2788285">
              <a:lnSpc>
                <a:spcPct val="100000"/>
              </a:lnSpc>
            </a:pPr>
            <a:r>
              <a:rPr sz="1800" b="1" i="1" spc="80" dirty="0">
                <a:latin typeface="Times New Roman"/>
                <a:cs typeface="Times New Roman"/>
              </a:rPr>
              <a:t>There</a:t>
            </a:r>
            <a:r>
              <a:rPr sz="1800" b="1" i="1" spc="-55" dirty="0">
                <a:latin typeface="Times New Roman"/>
                <a:cs typeface="Times New Roman"/>
              </a:rPr>
              <a:t> </a:t>
            </a:r>
            <a:r>
              <a:rPr sz="1800" b="1" i="1" spc="95" dirty="0">
                <a:latin typeface="Times New Roman"/>
                <a:cs typeface="Times New Roman"/>
              </a:rPr>
              <a:t>is</a:t>
            </a:r>
            <a:r>
              <a:rPr sz="1800" b="1" i="1" spc="-40" dirty="0">
                <a:latin typeface="Times New Roman"/>
                <a:cs typeface="Times New Roman"/>
              </a:rPr>
              <a:t> </a:t>
            </a:r>
            <a:r>
              <a:rPr sz="1800" b="1" i="1" spc="100" dirty="0">
                <a:latin typeface="Times New Roman"/>
                <a:cs typeface="Times New Roman"/>
              </a:rPr>
              <a:t>irregular</a:t>
            </a:r>
            <a:r>
              <a:rPr sz="1800" b="1" i="1" spc="-55" dirty="0">
                <a:latin typeface="Times New Roman"/>
                <a:cs typeface="Times New Roman"/>
              </a:rPr>
              <a:t> </a:t>
            </a:r>
            <a:r>
              <a:rPr sz="1800" b="1" i="1" spc="114" dirty="0">
                <a:latin typeface="Times New Roman"/>
                <a:cs typeface="Times New Roman"/>
              </a:rPr>
              <a:t>narrowing</a:t>
            </a:r>
            <a:r>
              <a:rPr sz="1800" b="1" i="1" spc="-45" dirty="0">
                <a:latin typeface="Times New Roman"/>
                <a:cs typeface="Times New Roman"/>
              </a:rPr>
              <a:t> </a:t>
            </a:r>
            <a:r>
              <a:rPr sz="1800" b="1" i="1" spc="105" dirty="0">
                <a:latin typeface="Times New Roman"/>
                <a:cs typeface="Times New Roman"/>
              </a:rPr>
              <a:t>affecting</a:t>
            </a:r>
            <a:r>
              <a:rPr sz="1800" b="1" i="1" spc="-65" dirty="0">
                <a:latin typeface="Times New Roman"/>
                <a:cs typeface="Times New Roman"/>
              </a:rPr>
              <a:t> </a:t>
            </a:r>
            <a:r>
              <a:rPr sz="1800" b="1" i="1" spc="145" dirty="0">
                <a:latin typeface="Times New Roman"/>
                <a:cs typeface="Times New Roman"/>
              </a:rPr>
              <a:t>both</a:t>
            </a:r>
            <a:r>
              <a:rPr sz="1800" b="1" i="1" spc="-35" dirty="0">
                <a:latin typeface="Times New Roman"/>
                <a:cs typeface="Times New Roman"/>
              </a:rPr>
              <a:t> </a:t>
            </a:r>
            <a:r>
              <a:rPr sz="1800" b="1" i="1" spc="145" dirty="0">
                <a:latin typeface="Times New Roman"/>
                <a:cs typeface="Times New Roman"/>
              </a:rPr>
              <a:t>the</a:t>
            </a:r>
            <a:r>
              <a:rPr sz="1800" b="1" i="1" spc="-30" dirty="0">
                <a:latin typeface="Times New Roman"/>
                <a:cs typeface="Times New Roman"/>
              </a:rPr>
              <a:t> </a:t>
            </a:r>
            <a:r>
              <a:rPr sz="1800" b="1" i="1" spc="100" dirty="0">
                <a:latin typeface="Times New Roman"/>
                <a:cs typeface="Times New Roman"/>
              </a:rPr>
              <a:t>lesser</a:t>
            </a:r>
            <a:r>
              <a:rPr sz="1800" b="1" i="1" spc="-15" dirty="0">
                <a:latin typeface="Times New Roman"/>
                <a:cs typeface="Times New Roman"/>
              </a:rPr>
              <a:t> </a:t>
            </a:r>
            <a:r>
              <a:rPr sz="1800" b="1" i="1" spc="130" dirty="0">
                <a:latin typeface="Times New Roman"/>
                <a:cs typeface="Times New Roman"/>
              </a:rPr>
              <a:t>and</a:t>
            </a:r>
            <a:r>
              <a:rPr sz="1800" b="1" i="1" spc="-30" dirty="0">
                <a:latin typeface="Times New Roman"/>
                <a:cs typeface="Times New Roman"/>
              </a:rPr>
              <a:t> </a:t>
            </a:r>
            <a:r>
              <a:rPr sz="1800" b="1" i="1" spc="120" dirty="0">
                <a:latin typeface="Times New Roman"/>
                <a:cs typeface="Times New Roman"/>
              </a:rPr>
              <a:t>greater</a:t>
            </a:r>
            <a:r>
              <a:rPr sz="1800" b="1" i="1" spc="-50" dirty="0">
                <a:latin typeface="Times New Roman"/>
                <a:cs typeface="Times New Roman"/>
              </a:rPr>
              <a:t> </a:t>
            </a:r>
            <a:r>
              <a:rPr sz="1800" b="1" i="1" spc="114" dirty="0">
                <a:latin typeface="Times New Roman"/>
                <a:cs typeface="Times New Roman"/>
              </a:rPr>
              <a:t>curvatures  </a:t>
            </a:r>
            <a:r>
              <a:rPr sz="1800" b="1" i="1" spc="40" dirty="0">
                <a:latin typeface="Arial"/>
                <a:cs typeface="Arial"/>
              </a:rPr>
              <a:t>(arrow) </a:t>
            </a:r>
            <a:r>
              <a:rPr sz="1800" b="1" i="1" spc="-80" dirty="0">
                <a:latin typeface="Arial"/>
                <a:cs typeface="Arial"/>
              </a:rPr>
              <a:t>‘Apple </a:t>
            </a:r>
            <a:r>
              <a:rPr sz="1800" b="1" i="1" spc="-50" dirty="0">
                <a:latin typeface="Arial"/>
                <a:cs typeface="Arial"/>
              </a:rPr>
              <a:t>core</a:t>
            </a:r>
            <a:r>
              <a:rPr sz="1800" b="1" i="1" spc="-280" dirty="0">
                <a:latin typeface="Arial"/>
                <a:cs typeface="Arial"/>
              </a:rPr>
              <a:t> </a:t>
            </a:r>
            <a:r>
              <a:rPr sz="1800" b="1" i="1" spc="-95" dirty="0">
                <a:latin typeface="Arial"/>
                <a:cs typeface="Arial"/>
              </a:rPr>
              <a:t>sign”</a:t>
            </a:r>
            <a:endParaRPr sz="1800">
              <a:latin typeface="Arial"/>
              <a:cs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4784217"/>
            <a:ext cx="7814945" cy="1558925"/>
          </a:xfrm>
          <a:prstGeom prst="rect">
            <a:avLst/>
          </a:prstGeom>
        </p:spPr>
        <p:txBody>
          <a:bodyPr vert="horz" wrap="square" lIns="0" tIns="12700" rIns="0" bIns="0" rtlCol="0">
            <a:spAutoFit/>
          </a:bodyPr>
          <a:lstStyle/>
          <a:p>
            <a:pPr marL="963294">
              <a:lnSpc>
                <a:spcPct val="100000"/>
              </a:lnSpc>
              <a:spcBef>
                <a:spcPts val="100"/>
              </a:spcBef>
            </a:pPr>
            <a:r>
              <a:rPr sz="2400" b="1" i="1" spc="-180" dirty="0">
                <a:latin typeface="Arial"/>
                <a:cs typeface="Arial"/>
              </a:rPr>
              <a:t>Linitis </a:t>
            </a:r>
            <a:r>
              <a:rPr sz="2400" b="1" i="1" spc="-160" dirty="0">
                <a:latin typeface="Arial"/>
                <a:cs typeface="Arial"/>
              </a:rPr>
              <a:t>plastica </a:t>
            </a:r>
            <a:r>
              <a:rPr sz="2400" b="1" i="1" spc="-120" dirty="0">
                <a:latin typeface="Arial"/>
                <a:cs typeface="Arial"/>
              </a:rPr>
              <a:t>"leather-flask" </a:t>
            </a:r>
            <a:r>
              <a:rPr sz="2400" b="1" i="1" spc="-145" dirty="0">
                <a:latin typeface="Arial"/>
                <a:cs typeface="Arial"/>
              </a:rPr>
              <a:t>appearing</a:t>
            </a:r>
            <a:r>
              <a:rPr sz="2400" b="1" i="1" spc="-110" dirty="0">
                <a:latin typeface="Arial"/>
                <a:cs typeface="Arial"/>
              </a:rPr>
              <a:t> </a:t>
            </a:r>
            <a:r>
              <a:rPr sz="2400" b="1" i="1" spc="-210" dirty="0">
                <a:latin typeface="Arial"/>
                <a:cs typeface="Arial"/>
              </a:rPr>
              <a:t>stomach</a:t>
            </a:r>
            <a:endParaRPr sz="2400">
              <a:latin typeface="Arial"/>
              <a:cs typeface="Arial"/>
            </a:endParaRPr>
          </a:p>
          <a:p>
            <a:pPr>
              <a:lnSpc>
                <a:spcPct val="100000"/>
              </a:lnSpc>
              <a:spcBef>
                <a:spcPts val="40"/>
              </a:spcBef>
            </a:pPr>
            <a:endParaRPr sz="2950">
              <a:latin typeface="Times New Roman"/>
              <a:cs typeface="Times New Roman"/>
            </a:endParaRPr>
          </a:p>
          <a:p>
            <a:pPr marL="287020" marR="5080" indent="-274320">
              <a:lnSpc>
                <a:spcPct val="100000"/>
              </a:lnSpc>
              <a:buClr>
                <a:srgbClr val="0AD0D9"/>
              </a:buClr>
              <a:buSzPct val="93750"/>
              <a:buFont typeface="Wingdings"/>
              <a:buChar char=""/>
              <a:tabLst>
                <a:tab pos="287020" algn="l"/>
              </a:tabLst>
            </a:pPr>
            <a:r>
              <a:rPr sz="2400" dirty="0">
                <a:latin typeface="Times New Roman"/>
                <a:cs typeface="Times New Roman"/>
              </a:rPr>
              <a:t>The </a:t>
            </a:r>
            <a:r>
              <a:rPr sz="2400" spc="-5" dirty="0">
                <a:latin typeface="Times New Roman"/>
                <a:cs typeface="Times New Roman"/>
              </a:rPr>
              <a:t>tumor </a:t>
            </a:r>
            <a:r>
              <a:rPr sz="2400" dirty="0">
                <a:latin typeface="Times New Roman"/>
                <a:cs typeface="Times New Roman"/>
              </a:rPr>
              <a:t>tend to infiltrate the </a:t>
            </a:r>
            <a:r>
              <a:rPr sz="2400" spc="-5" dirty="0">
                <a:latin typeface="Times New Roman"/>
                <a:cs typeface="Times New Roman"/>
              </a:rPr>
              <a:t>submucosa </a:t>
            </a:r>
            <a:r>
              <a:rPr sz="2400" dirty="0">
                <a:latin typeface="Times New Roman"/>
                <a:cs typeface="Times New Roman"/>
              </a:rPr>
              <a:t>and </a:t>
            </a:r>
            <a:r>
              <a:rPr sz="2400" spc="-5" dirty="0">
                <a:latin typeface="Times New Roman"/>
                <a:cs typeface="Times New Roman"/>
              </a:rPr>
              <a:t>muscularis  </a:t>
            </a:r>
            <a:r>
              <a:rPr sz="2400" dirty="0">
                <a:latin typeface="Times New Roman"/>
                <a:cs typeface="Times New Roman"/>
              </a:rPr>
              <a:t>propria, superficial </a:t>
            </a:r>
            <a:r>
              <a:rPr sz="2400" spc="-5" dirty="0">
                <a:latin typeface="Times New Roman"/>
                <a:cs typeface="Times New Roman"/>
              </a:rPr>
              <a:t>mucosal </a:t>
            </a:r>
            <a:r>
              <a:rPr sz="2400" dirty="0">
                <a:latin typeface="Times New Roman"/>
                <a:cs typeface="Times New Roman"/>
              </a:rPr>
              <a:t>biopsies </a:t>
            </a:r>
            <a:r>
              <a:rPr sz="2400" spc="-10" dirty="0">
                <a:latin typeface="Times New Roman"/>
                <a:cs typeface="Times New Roman"/>
              </a:rPr>
              <a:t>may </a:t>
            </a:r>
            <a:r>
              <a:rPr sz="2400" dirty="0">
                <a:latin typeface="Times New Roman"/>
                <a:cs typeface="Times New Roman"/>
              </a:rPr>
              <a:t>be falsely</a:t>
            </a:r>
            <a:r>
              <a:rPr sz="2400" spc="-145" dirty="0">
                <a:latin typeface="Times New Roman"/>
                <a:cs typeface="Times New Roman"/>
              </a:rPr>
              <a:t> </a:t>
            </a:r>
            <a:r>
              <a:rPr sz="2400" dirty="0">
                <a:latin typeface="Times New Roman"/>
                <a:cs typeface="Times New Roman"/>
              </a:rPr>
              <a:t>negative.</a:t>
            </a:r>
            <a:endParaRPr sz="2400">
              <a:latin typeface="Times New Roman"/>
              <a:cs typeface="Times New Roman"/>
            </a:endParaRPr>
          </a:p>
        </p:txBody>
      </p:sp>
      <p:sp>
        <p:nvSpPr>
          <p:cNvPr id="4" name="object 4"/>
          <p:cNvSpPr/>
          <p:nvPr/>
        </p:nvSpPr>
        <p:spPr>
          <a:xfrm>
            <a:off x="2514600" y="685800"/>
            <a:ext cx="4191000" cy="3886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874521"/>
            <a:ext cx="7599680" cy="4980305"/>
          </a:xfrm>
          <a:prstGeom prst="rect">
            <a:avLst/>
          </a:prstGeom>
        </p:spPr>
        <p:txBody>
          <a:bodyPr vert="horz" wrap="square" lIns="0" tIns="13335" rIns="0" bIns="0" rtlCol="0">
            <a:spAutoFit/>
          </a:bodyPr>
          <a:lstStyle/>
          <a:p>
            <a:pPr marL="12700">
              <a:lnSpc>
                <a:spcPct val="100000"/>
              </a:lnSpc>
              <a:spcBef>
                <a:spcPts val="105"/>
              </a:spcBef>
            </a:pPr>
            <a:r>
              <a:rPr sz="2600" b="1" i="1" dirty="0">
                <a:latin typeface="Times New Roman"/>
                <a:cs typeface="Times New Roman"/>
              </a:rPr>
              <a:t>Computed </a:t>
            </a:r>
            <a:r>
              <a:rPr sz="2600" b="1" i="1" spc="-20" dirty="0">
                <a:latin typeface="Times New Roman"/>
                <a:cs typeface="Times New Roman"/>
              </a:rPr>
              <a:t>Tomograohy</a:t>
            </a:r>
            <a:r>
              <a:rPr sz="2600" b="1" i="1" spc="-80" dirty="0">
                <a:latin typeface="Times New Roman"/>
                <a:cs typeface="Times New Roman"/>
              </a:rPr>
              <a:t> </a:t>
            </a:r>
            <a:r>
              <a:rPr sz="2600" b="1" i="1" dirty="0">
                <a:latin typeface="Times New Roman"/>
                <a:cs typeface="Times New Roman"/>
              </a:rPr>
              <a:t>(CT)</a:t>
            </a:r>
            <a:endParaRPr sz="2600">
              <a:latin typeface="Times New Roman"/>
              <a:cs typeface="Times New Roman"/>
            </a:endParaRPr>
          </a:p>
          <a:p>
            <a:pPr>
              <a:lnSpc>
                <a:spcPct val="100000"/>
              </a:lnSpc>
              <a:spcBef>
                <a:spcPts val="5"/>
              </a:spcBef>
            </a:pPr>
            <a:endParaRPr sz="3250">
              <a:latin typeface="Times New Roman"/>
              <a:cs typeface="Times New Roman"/>
            </a:endParaRPr>
          </a:p>
          <a:p>
            <a:pPr marL="287020" indent="-274320">
              <a:lnSpc>
                <a:spcPct val="100000"/>
              </a:lnSpc>
              <a:buClr>
                <a:srgbClr val="0AD0D9"/>
              </a:buClr>
              <a:buSzPct val="94230"/>
              <a:buFont typeface="Wingdings"/>
              <a:buChar char=""/>
              <a:tabLst>
                <a:tab pos="287020" algn="l"/>
              </a:tabLst>
            </a:pPr>
            <a:r>
              <a:rPr sz="2600" dirty="0">
                <a:solidFill>
                  <a:srgbClr val="0D0D0D"/>
                </a:solidFill>
                <a:latin typeface="Times New Roman"/>
                <a:cs typeface="Times New Roman"/>
              </a:rPr>
              <a:t>It is widely used for </a:t>
            </a:r>
            <a:r>
              <a:rPr sz="2600" spc="-5" dirty="0">
                <a:solidFill>
                  <a:srgbClr val="0D0D0D"/>
                </a:solidFill>
                <a:latin typeface="Times New Roman"/>
                <a:cs typeface="Times New Roman"/>
              </a:rPr>
              <a:t>tumor</a:t>
            </a:r>
            <a:r>
              <a:rPr sz="2600" spc="-75" dirty="0">
                <a:solidFill>
                  <a:srgbClr val="0D0D0D"/>
                </a:solidFill>
                <a:latin typeface="Times New Roman"/>
                <a:cs typeface="Times New Roman"/>
              </a:rPr>
              <a:t> </a:t>
            </a:r>
            <a:r>
              <a:rPr sz="2600" dirty="0">
                <a:solidFill>
                  <a:srgbClr val="0D0D0D"/>
                </a:solidFill>
                <a:latin typeface="Times New Roman"/>
                <a:cs typeface="Times New Roman"/>
              </a:rPr>
              <a:t>staging.</a:t>
            </a:r>
            <a:endParaRPr sz="2600">
              <a:latin typeface="Times New Roman"/>
              <a:cs typeface="Times New Roman"/>
            </a:endParaRPr>
          </a:p>
          <a:p>
            <a:pPr>
              <a:lnSpc>
                <a:spcPct val="100000"/>
              </a:lnSpc>
              <a:spcBef>
                <a:spcPts val="15"/>
              </a:spcBef>
              <a:buClr>
                <a:srgbClr val="0AD0D9"/>
              </a:buClr>
              <a:buFont typeface="Wingdings"/>
              <a:buChar char=""/>
            </a:pPr>
            <a:endParaRPr sz="3550">
              <a:latin typeface="Times New Roman"/>
              <a:cs typeface="Times New Roman"/>
            </a:endParaRPr>
          </a:p>
          <a:p>
            <a:pPr marL="287020" marR="344170" indent="-274320">
              <a:lnSpc>
                <a:spcPts val="2810"/>
              </a:lnSpc>
              <a:buClr>
                <a:srgbClr val="0AD0D9"/>
              </a:buClr>
              <a:buSzPct val="94230"/>
              <a:buFont typeface="Wingdings"/>
              <a:buChar char=""/>
              <a:tabLst>
                <a:tab pos="287020" algn="l"/>
                <a:tab pos="3702050" algn="l"/>
              </a:tabLst>
            </a:pPr>
            <a:r>
              <a:rPr sz="2600" spc="-5" dirty="0">
                <a:latin typeface="Times New Roman"/>
                <a:cs typeface="Times New Roman"/>
              </a:rPr>
              <a:t>Demonstrates</a:t>
            </a:r>
            <a:r>
              <a:rPr sz="2600" dirty="0">
                <a:latin typeface="Times New Roman"/>
                <a:cs typeface="Times New Roman"/>
              </a:rPr>
              <a:t> </a:t>
            </a:r>
            <a:r>
              <a:rPr sz="2600" spc="-5" dirty="0">
                <a:latin typeface="Times New Roman"/>
                <a:cs typeface="Times New Roman"/>
              </a:rPr>
              <a:t>accurately	</a:t>
            </a:r>
            <a:r>
              <a:rPr sz="2600" dirty="0">
                <a:latin typeface="Times New Roman"/>
                <a:cs typeface="Times New Roman"/>
              </a:rPr>
              <a:t>the </a:t>
            </a:r>
            <a:r>
              <a:rPr sz="2600" spc="-5" dirty="0">
                <a:latin typeface="Times New Roman"/>
                <a:cs typeface="Times New Roman"/>
              </a:rPr>
              <a:t>size </a:t>
            </a:r>
            <a:r>
              <a:rPr sz="2600" dirty="0">
                <a:latin typeface="Times New Roman"/>
                <a:cs typeface="Times New Roman"/>
              </a:rPr>
              <a:t>and </a:t>
            </a:r>
            <a:r>
              <a:rPr sz="2600" spc="-5" dirty="0">
                <a:latin typeface="Times New Roman"/>
                <a:cs typeface="Times New Roman"/>
              </a:rPr>
              <a:t>location </a:t>
            </a:r>
            <a:r>
              <a:rPr sz="2600" dirty="0">
                <a:latin typeface="Times New Roman"/>
                <a:cs typeface="Times New Roman"/>
              </a:rPr>
              <a:t>of</a:t>
            </a:r>
            <a:r>
              <a:rPr sz="2600" spc="-80" dirty="0">
                <a:latin typeface="Times New Roman"/>
                <a:cs typeface="Times New Roman"/>
              </a:rPr>
              <a:t> </a:t>
            </a:r>
            <a:r>
              <a:rPr sz="2600" dirty="0">
                <a:latin typeface="Times New Roman"/>
                <a:cs typeface="Times New Roman"/>
              </a:rPr>
              <a:t>the  </a:t>
            </a:r>
            <a:r>
              <a:rPr sz="2600" spc="-25" dirty="0">
                <a:latin typeface="Times New Roman"/>
                <a:cs typeface="Times New Roman"/>
              </a:rPr>
              <a:t>tumor.</a:t>
            </a:r>
            <a:endParaRPr sz="2600">
              <a:latin typeface="Times New Roman"/>
              <a:cs typeface="Times New Roman"/>
            </a:endParaRPr>
          </a:p>
          <a:p>
            <a:pPr>
              <a:lnSpc>
                <a:spcPct val="100000"/>
              </a:lnSpc>
              <a:spcBef>
                <a:spcPts val="30"/>
              </a:spcBef>
              <a:buClr>
                <a:srgbClr val="0AD0D9"/>
              </a:buClr>
              <a:buFont typeface="Wingdings"/>
              <a:buChar char=""/>
            </a:pPr>
            <a:endParaRPr sz="3500">
              <a:latin typeface="Times New Roman"/>
              <a:cs typeface="Times New Roman"/>
            </a:endParaRPr>
          </a:p>
          <a:p>
            <a:pPr marL="287020" marR="5080" indent="-274320">
              <a:lnSpc>
                <a:spcPts val="2810"/>
              </a:lnSpc>
              <a:buClr>
                <a:srgbClr val="0AD0D9"/>
              </a:buClr>
              <a:buSzPct val="94230"/>
              <a:buFont typeface="Wingdings"/>
              <a:buChar char=""/>
              <a:tabLst>
                <a:tab pos="287020" algn="l"/>
              </a:tabLst>
            </a:pPr>
            <a:r>
              <a:rPr sz="2600" dirty="0">
                <a:latin typeface="Times New Roman"/>
                <a:cs typeface="Times New Roman"/>
              </a:rPr>
              <a:t>Helps to </a:t>
            </a:r>
            <a:r>
              <a:rPr sz="2600" spc="-5" dirty="0">
                <a:latin typeface="Times New Roman"/>
                <a:cs typeface="Times New Roman"/>
              </a:rPr>
              <a:t>assess </a:t>
            </a:r>
            <a:r>
              <a:rPr sz="2600" dirty="0">
                <a:latin typeface="Times New Roman"/>
                <a:cs typeface="Times New Roman"/>
              </a:rPr>
              <a:t>the presence of nodal or </a:t>
            </a:r>
            <a:r>
              <a:rPr sz="2600" spc="-5" dirty="0">
                <a:latin typeface="Times New Roman"/>
                <a:cs typeface="Times New Roman"/>
              </a:rPr>
              <a:t>visceral</a:t>
            </a:r>
            <a:r>
              <a:rPr sz="2600" spc="-114" dirty="0">
                <a:latin typeface="Times New Roman"/>
                <a:cs typeface="Times New Roman"/>
              </a:rPr>
              <a:t> </a:t>
            </a:r>
            <a:r>
              <a:rPr sz="2600" spc="-5" dirty="0">
                <a:latin typeface="Times New Roman"/>
                <a:cs typeface="Times New Roman"/>
              </a:rPr>
              <a:t>spread  </a:t>
            </a:r>
            <a:r>
              <a:rPr sz="2600" dirty="0">
                <a:latin typeface="Times New Roman"/>
                <a:cs typeface="Times New Roman"/>
              </a:rPr>
              <a:t>and involvement of other peritoneal structures </a:t>
            </a:r>
            <a:r>
              <a:rPr sz="2600" spc="-5" dirty="0">
                <a:latin typeface="Times New Roman"/>
                <a:cs typeface="Times New Roman"/>
              </a:rPr>
              <a:t>(e.g.,  ovaries,</a:t>
            </a:r>
            <a:r>
              <a:rPr sz="2600" spc="-40" dirty="0">
                <a:latin typeface="Times New Roman"/>
                <a:cs typeface="Times New Roman"/>
              </a:rPr>
              <a:t> </a:t>
            </a:r>
            <a:r>
              <a:rPr sz="2600" dirty="0">
                <a:latin typeface="Times New Roman"/>
                <a:cs typeface="Times New Roman"/>
              </a:rPr>
              <a:t>liver).</a:t>
            </a:r>
            <a:endParaRPr sz="2600">
              <a:latin typeface="Times New Roman"/>
              <a:cs typeface="Times New Roman"/>
            </a:endParaRPr>
          </a:p>
          <a:p>
            <a:pPr>
              <a:lnSpc>
                <a:spcPct val="100000"/>
              </a:lnSpc>
              <a:spcBef>
                <a:spcPts val="20"/>
              </a:spcBef>
              <a:buClr>
                <a:srgbClr val="0AD0D9"/>
              </a:buClr>
              <a:buFont typeface="Wingdings"/>
              <a:buChar char=""/>
            </a:pPr>
            <a:endParaRPr sz="3200">
              <a:latin typeface="Times New Roman"/>
              <a:cs typeface="Times New Roman"/>
            </a:endParaRPr>
          </a:p>
          <a:p>
            <a:pPr marL="287020" indent="-274320">
              <a:lnSpc>
                <a:spcPct val="100000"/>
              </a:lnSpc>
              <a:buClr>
                <a:srgbClr val="0AD0D9"/>
              </a:buClr>
              <a:buSzPct val="94230"/>
              <a:buFont typeface="Wingdings"/>
              <a:buChar char=""/>
              <a:tabLst>
                <a:tab pos="287020" algn="l"/>
              </a:tabLst>
            </a:pPr>
            <a:r>
              <a:rPr sz="2600" dirty="0">
                <a:solidFill>
                  <a:srgbClr val="0D0D0D"/>
                </a:solidFill>
                <a:latin typeface="Times New Roman"/>
                <a:cs typeface="Times New Roman"/>
              </a:rPr>
              <a:t>Can </a:t>
            </a:r>
            <a:r>
              <a:rPr sz="2600" spc="5" dirty="0">
                <a:solidFill>
                  <a:srgbClr val="0D0D0D"/>
                </a:solidFill>
                <a:latin typeface="Times New Roman"/>
                <a:cs typeface="Times New Roman"/>
              </a:rPr>
              <a:t>not </a:t>
            </a:r>
            <a:r>
              <a:rPr sz="2600" spc="-5" dirty="0">
                <a:solidFill>
                  <a:srgbClr val="0D0D0D"/>
                </a:solidFill>
                <a:latin typeface="Times New Roman"/>
                <a:cs typeface="Times New Roman"/>
              </a:rPr>
              <a:t>detect </a:t>
            </a:r>
            <a:r>
              <a:rPr sz="2600" spc="-10" dirty="0">
                <a:solidFill>
                  <a:srgbClr val="0D0D0D"/>
                </a:solidFill>
                <a:latin typeface="Times New Roman"/>
                <a:cs typeface="Times New Roman"/>
              </a:rPr>
              <a:t>metastases </a:t>
            </a:r>
            <a:r>
              <a:rPr sz="2600" spc="-5" dirty="0">
                <a:solidFill>
                  <a:srgbClr val="0D0D0D"/>
                </a:solidFill>
                <a:latin typeface="Times New Roman"/>
                <a:cs typeface="Times New Roman"/>
              </a:rPr>
              <a:t>smaller </a:t>
            </a:r>
            <a:r>
              <a:rPr sz="2600" dirty="0">
                <a:solidFill>
                  <a:srgbClr val="0D0D0D"/>
                </a:solidFill>
                <a:latin typeface="Times New Roman"/>
                <a:cs typeface="Times New Roman"/>
              </a:rPr>
              <a:t>than 5 </a:t>
            </a:r>
            <a:r>
              <a:rPr sz="2600" spc="-10" dirty="0">
                <a:solidFill>
                  <a:srgbClr val="0D0D0D"/>
                </a:solidFill>
                <a:latin typeface="Times New Roman"/>
                <a:cs typeface="Times New Roman"/>
              </a:rPr>
              <a:t>mm.</a:t>
            </a:r>
            <a:endParaRPr sz="2600">
              <a:latin typeface="Times New Roman"/>
              <a:cs typeface="Times New Roman"/>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4438269"/>
            <a:ext cx="3696970" cy="299720"/>
          </a:xfrm>
          <a:prstGeom prst="rect">
            <a:avLst/>
          </a:prstGeom>
        </p:spPr>
        <p:txBody>
          <a:bodyPr vert="horz" wrap="square" lIns="0" tIns="12700" rIns="0" bIns="0" rtlCol="0">
            <a:spAutoFit/>
          </a:bodyPr>
          <a:lstStyle/>
          <a:p>
            <a:pPr marL="12700">
              <a:lnSpc>
                <a:spcPct val="100000"/>
              </a:lnSpc>
              <a:spcBef>
                <a:spcPts val="100"/>
              </a:spcBef>
            </a:pPr>
            <a:r>
              <a:rPr sz="1800" b="1" i="1" spc="-285" dirty="0">
                <a:latin typeface="Arial"/>
                <a:cs typeface="Arial"/>
              </a:rPr>
              <a:t>CT </a:t>
            </a:r>
            <a:r>
              <a:rPr sz="1800" b="1" i="1" spc="-195" dirty="0">
                <a:latin typeface="Arial"/>
                <a:cs typeface="Arial"/>
              </a:rPr>
              <a:t>scan </a:t>
            </a:r>
            <a:r>
              <a:rPr sz="1800" b="1" i="1" spc="-150" dirty="0">
                <a:latin typeface="Arial"/>
                <a:cs typeface="Arial"/>
              </a:rPr>
              <a:t>showing </a:t>
            </a:r>
            <a:r>
              <a:rPr sz="1800" b="1" i="1" spc="-65" dirty="0">
                <a:latin typeface="Arial"/>
                <a:cs typeface="Arial"/>
              </a:rPr>
              <a:t>infiltrating</a:t>
            </a:r>
            <a:r>
              <a:rPr sz="1800" b="1" i="1" spc="-50" dirty="0">
                <a:latin typeface="Arial"/>
                <a:cs typeface="Arial"/>
              </a:rPr>
              <a:t> </a:t>
            </a:r>
            <a:r>
              <a:rPr sz="1800" b="1" i="1" spc="-135" dirty="0">
                <a:latin typeface="Arial"/>
                <a:cs typeface="Arial"/>
              </a:rPr>
              <a:t>carcinoma</a:t>
            </a:r>
            <a:endParaRPr sz="1800">
              <a:latin typeface="Arial"/>
              <a:cs typeface="Arial"/>
            </a:endParaRPr>
          </a:p>
        </p:txBody>
      </p:sp>
      <p:sp>
        <p:nvSpPr>
          <p:cNvPr id="3" name="object 3"/>
          <p:cNvSpPr txBox="1"/>
          <p:nvPr/>
        </p:nvSpPr>
        <p:spPr>
          <a:xfrm>
            <a:off x="5319140" y="4438269"/>
            <a:ext cx="3238500" cy="574040"/>
          </a:xfrm>
          <a:prstGeom prst="rect">
            <a:avLst/>
          </a:prstGeom>
        </p:spPr>
        <p:txBody>
          <a:bodyPr vert="horz" wrap="square" lIns="0" tIns="12700" rIns="0" bIns="0" rtlCol="0">
            <a:spAutoFit/>
          </a:bodyPr>
          <a:lstStyle/>
          <a:p>
            <a:pPr marL="966469" marR="5080" indent="-954405">
              <a:lnSpc>
                <a:spcPct val="100000"/>
              </a:lnSpc>
              <a:spcBef>
                <a:spcPts val="100"/>
              </a:spcBef>
            </a:pPr>
            <a:r>
              <a:rPr sz="1800" b="1" i="1" spc="-150" dirty="0">
                <a:latin typeface="Arial"/>
                <a:cs typeface="Arial"/>
              </a:rPr>
              <a:t>Carcinoma </a:t>
            </a:r>
            <a:r>
              <a:rPr sz="1800" b="1" i="1" spc="-95" dirty="0">
                <a:latin typeface="Arial"/>
                <a:cs typeface="Arial"/>
              </a:rPr>
              <a:t>of </a:t>
            </a:r>
            <a:r>
              <a:rPr sz="1800" b="1" i="1" spc="-85" dirty="0">
                <a:latin typeface="Arial"/>
                <a:cs typeface="Arial"/>
              </a:rPr>
              <a:t>the </a:t>
            </a:r>
            <a:r>
              <a:rPr sz="1800" b="1" i="1" spc="-110" dirty="0">
                <a:latin typeface="Arial"/>
                <a:cs typeface="Arial"/>
              </a:rPr>
              <a:t>cardia </a:t>
            </a:r>
            <a:r>
              <a:rPr sz="1800" b="1" i="1" spc="-65" dirty="0">
                <a:latin typeface="Arial"/>
                <a:cs typeface="Arial"/>
              </a:rPr>
              <a:t>with </a:t>
            </a:r>
            <a:r>
              <a:rPr sz="1800" b="1" i="1" spc="-95" dirty="0">
                <a:latin typeface="Arial"/>
                <a:cs typeface="Arial"/>
              </a:rPr>
              <a:t>liver  </a:t>
            </a:r>
            <a:r>
              <a:rPr sz="1800" b="1" i="1" spc="-135" dirty="0">
                <a:latin typeface="Arial"/>
                <a:cs typeface="Arial"/>
              </a:rPr>
              <a:t>metastasis</a:t>
            </a:r>
            <a:endParaRPr sz="1800">
              <a:latin typeface="Arial"/>
              <a:cs typeface="Arial"/>
            </a:endParaRPr>
          </a:p>
        </p:txBody>
      </p:sp>
      <p:sp>
        <p:nvSpPr>
          <p:cNvPr id="4" name="object 4"/>
          <p:cNvSpPr/>
          <p:nvPr/>
        </p:nvSpPr>
        <p:spPr>
          <a:xfrm>
            <a:off x="838200" y="1447800"/>
            <a:ext cx="2857500" cy="2428875"/>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535940" y="850138"/>
            <a:ext cx="1304290" cy="422275"/>
          </a:xfrm>
          <a:prstGeom prst="rect">
            <a:avLst/>
          </a:prstGeom>
        </p:spPr>
        <p:txBody>
          <a:bodyPr vert="horz" wrap="square" lIns="0" tIns="13335" rIns="0" bIns="0" rtlCol="0">
            <a:spAutoFit/>
          </a:bodyPr>
          <a:lstStyle/>
          <a:p>
            <a:pPr marL="12700">
              <a:lnSpc>
                <a:spcPct val="100000"/>
              </a:lnSpc>
              <a:spcBef>
                <a:spcPts val="105"/>
              </a:spcBef>
            </a:pPr>
            <a:r>
              <a:rPr sz="2600" spc="-120" dirty="0"/>
              <a:t>T</a:t>
            </a:r>
            <a:r>
              <a:rPr sz="2600" spc="-160" dirty="0"/>
              <a:t> </a:t>
            </a:r>
            <a:r>
              <a:rPr sz="2600" spc="-114" dirty="0">
                <a:latin typeface="Trebuchet MS"/>
                <a:cs typeface="Trebuchet MS"/>
              </a:rPr>
              <a:t>Staging</a:t>
            </a:r>
            <a:endParaRPr sz="2600">
              <a:latin typeface="Trebuchet MS"/>
              <a:cs typeface="Trebuchet MS"/>
            </a:endParaRPr>
          </a:p>
        </p:txBody>
      </p:sp>
      <p:sp>
        <p:nvSpPr>
          <p:cNvPr id="6" name="object 6"/>
          <p:cNvSpPr/>
          <p:nvPr/>
        </p:nvSpPr>
        <p:spPr>
          <a:xfrm>
            <a:off x="5334000" y="1524000"/>
            <a:ext cx="3001899" cy="24384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909573"/>
            <a:ext cx="1416685" cy="452120"/>
          </a:xfrm>
          <a:prstGeom prst="rect">
            <a:avLst/>
          </a:prstGeom>
        </p:spPr>
        <p:txBody>
          <a:bodyPr vert="horz" wrap="square" lIns="0" tIns="12065" rIns="0" bIns="0" rtlCol="0">
            <a:spAutoFit/>
          </a:bodyPr>
          <a:lstStyle/>
          <a:p>
            <a:pPr marL="12700">
              <a:lnSpc>
                <a:spcPct val="100000"/>
              </a:lnSpc>
              <a:spcBef>
                <a:spcPts val="95"/>
              </a:spcBef>
            </a:pPr>
            <a:r>
              <a:rPr sz="2800" spc="-30" dirty="0">
                <a:latin typeface="Trebuchet MS"/>
                <a:cs typeface="Trebuchet MS"/>
              </a:rPr>
              <a:t>N</a:t>
            </a:r>
            <a:r>
              <a:rPr sz="2800" spc="-290" dirty="0">
                <a:latin typeface="Trebuchet MS"/>
                <a:cs typeface="Trebuchet MS"/>
              </a:rPr>
              <a:t> </a:t>
            </a:r>
            <a:r>
              <a:rPr sz="2800" spc="-125" dirty="0">
                <a:latin typeface="Trebuchet MS"/>
                <a:cs typeface="Trebuchet MS"/>
              </a:rPr>
              <a:t>Staging</a:t>
            </a:r>
            <a:endParaRPr sz="2800">
              <a:latin typeface="Trebuchet MS"/>
              <a:cs typeface="Trebuchet MS"/>
            </a:endParaRPr>
          </a:p>
        </p:txBody>
      </p:sp>
      <p:sp>
        <p:nvSpPr>
          <p:cNvPr id="3" name="object 3"/>
          <p:cNvSpPr/>
          <p:nvPr/>
        </p:nvSpPr>
        <p:spPr>
          <a:xfrm>
            <a:off x="2514600" y="1752600"/>
            <a:ext cx="4048125" cy="326707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81304" y="5275021"/>
            <a:ext cx="7501890" cy="636270"/>
          </a:xfrm>
          <a:prstGeom prst="rect">
            <a:avLst/>
          </a:prstGeom>
        </p:spPr>
        <p:txBody>
          <a:bodyPr vert="horz" wrap="square" lIns="0" tIns="13335" rIns="0" bIns="0" rtlCol="0">
            <a:spAutoFit/>
          </a:bodyPr>
          <a:lstStyle/>
          <a:p>
            <a:pPr marL="12700">
              <a:lnSpc>
                <a:spcPct val="100000"/>
              </a:lnSpc>
              <a:spcBef>
                <a:spcPts val="105"/>
              </a:spcBef>
            </a:pPr>
            <a:r>
              <a:rPr sz="2000" b="1" i="1" spc="120" dirty="0">
                <a:latin typeface="Times New Roman"/>
                <a:cs typeface="Times New Roman"/>
              </a:rPr>
              <a:t>Carcinoma</a:t>
            </a:r>
            <a:r>
              <a:rPr sz="2000" b="1" i="1" spc="-70" dirty="0">
                <a:latin typeface="Times New Roman"/>
                <a:cs typeface="Times New Roman"/>
              </a:rPr>
              <a:t> </a:t>
            </a:r>
            <a:r>
              <a:rPr sz="2000" b="1" i="1" spc="105" dirty="0">
                <a:latin typeface="Times New Roman"/>
                <a:cs typeface="Times New Roman"/>
              </a:rPr>
              <a:t>of</a:t>
            </a:r>
            <a:r>
              <a:rPr sz="2000" b="1" i="1" spc="-40" dirty="0">
                <a:latin typeface="Times New Roman"/>
                <a:cs typeface="Times New Roman"/>
              </a:rPr>
              <a:t> </a:t>
            </a:r>
            <a:r>
              <a:rPr sz="2000" b="1" i="1" spc="160" dirty="0">
                <a:latin typeface="Times New Roman"/>
                <a:cs typeface="Times New Roman"/>
              </a:rPr>
              <a:t>the</a:t>
            </a:r>
            <a:r>
              <a:rPr sz="2000" b="1" i="1" spc="-50" dirty="0">
                <a:latin typeface="Times New Roman"/>
                <a:cs typeface="Times New Roman"/>
              </a:rPr>
              <a:t> </a:t>
            </a:r>
            <a:r>
              <a:rPr sz="2000" b="1" i="1" spc="155" dirty="0">
                <a:latin typeface="Times New Roman"/>
                <a:cs typeface="Times New Roman"/>
              </a:rPr>
              <a:t>body</a:t>
            </a:r>
            <a:r>
              <a:rPr sz="2000" b="1" i="1" spc="-45" dirty="0">
                <a:latin typeface="Times New Roman"/>
                <a:cs typeface="Times New Roman"/>
              </a:rPr>
              <a:t> </a:t>
            </a:r>
            <a:r>
              <a:rPr sz="2000" b="1" i="1" spc="105" dirty="0">
                <a:latin typeface="Times New Roman"/>
                <a:cs typeface="Times New Roman"/>
              </a:rPr>
              <a:t>of</a:t>
            </a:r>
            <a:r>
              <a:rPr sz="2000" b="1" i="1" spc="-45" dirty="0">
                <a:latin typeface="Times New Roman"/>
                <a:cs typeface="Times New Roman"/>
              </a:rPr>
              <a:t> </a:t>
            </a:r>
            <a:r>
              <a:rPr sz="2000" b="1" i="1" spc="160" dirty="0">
                <a:latin typeface="Times New Roman"/>
                <a:cs typeface="Times New Roman"/>
              </a:rPr>
              <a:t>the</a:t>
            </a:r>
            <a:r>
              <a:rPr sz="2000" b="1" i="1" spc="-45" dirty="0">
                <a:latin typeface="Times New Roman"/>
                <a:cs typeface="Times New Roman"/>
              </a:rPr>
              <a:t> </a:t>
            </a:r>
            <a:r>
              <a:rPr sz="2000" b="1" i="1" spc="160" dirty="0">
                <a:latin typeface="Times New Roman"/>
                <a:cs typeface="Times New Roman"/>
              </a:rPr>
              <a:t>stomach</a:t>
            </a:r>
            <a:r>
              <a:rPr sz="2000" b="1" i="1" spc="-70" dirty="0">
                <a:latin typeface="Times New Roman"/>
                <a:cs typeface="Times New Roman"/>
              </a:rPr>
              <a:t> </a:t>
            </a:r>
            <a:r>
              <a:rPr sz="2000" b="1" i="1" spc="145" dirty="0">
                <a:latin typeface="Times New Roman"/>
                <a:cs typeface="Times New Roman"/>
              </a:rPr>
              <a:t>associated</a:t>
            </a:r>
            <a:r>
              <a:rPr sz="2000" b="1" i="1" spc="-60" dirty="0">
                <a:latin typeface="Times New Roman"/>
                <a:cs typeface="Times New Roman"/>
              </a:rPr>
              <a:t> </a:t>
            </a:r>
            <a:r>
              <a:rPr sz="2000" b="1" i="1" spc="155" dirty="0">
                <a:latin typeface="Times New Roman"/>
                <a:cs typeface="Times New Roman"/>
              </a:rPr>
              <a:t>with</a:t>
            </a:r>
            <a:r>
              <a:rPr sz="2000" b="1" i="1" spc="-45" dirty="0">
                <a:latin typeface="Times New Roman"/>
                <a:cs typeface="Times New Roman"/>
              </a:rPr>
              <a:t> </a:t>
            </a:r>
            <a:r>
              <a:rPr sz="2000" b="1" i="1" spc="120" dirty="0">
                <a:latin typeface="Times New Roman"/>
                <a:cs typeface="Times New Roman"/>
              </a:rPr>
              <a:t>regional</a:t>
            </a:r>
            <a:endParaRPr sz="2000">
              <a:latin typeface="Times New Roman"/>
              <a:cs typeface="Times New Roman"/>
            </a:endParaRPr>
          </a:p>
          <a:p>
            <a:pPr marL="2117090">
              <a:lnSpc>
                <a:spcPct val="100000"/>
              </a:lnSpc>
            </a:pPr>
            <a:r>
              <a:rPr sz="2000" b="1" i="1" spc="150" dirty="0">
                <a:latin typeface="Times New Roman"/>
                <a:cs typeface="Times New Roman"/>
              </a:rPr>
              <a:t>lymphadenopathy and</a:t>
            </a:r>
            <a:r>
              <a:rPr sz="2000" b="1" i="1" spc="-270" dirty="0">
                <a:latin typeface="Times New Roman"/>
                <a:cs typeface="Times New Roman"/>
              </a:rPr>
              <a:t> </a:t>
            </a:r>
            <a:r>
              <a:rPr sz="2000" b="1" i="1" spc="140" dirty="0">
                <a:latin typeface="Times New Roman"/>
                <a:cs typeface="Times New Roman"/>
              </a:rPr>
              <a:t>ascites</a:t>
            </a:r>
            <a:endParaRPr sz="20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790307"/>
            <a:ext cx="7774940" cy="1976120"/>
          </a:xfrm>
          <a:prstGeom prst="rect">
            <a:avLst/>
          </a:prstGeom>
        </p:spPr>
        <p:txBody>
          <a:bodyPr vert="horz" wrap="square" lIns="0" tIns="272415" rIns="0" bIns="0" rtlCol="0">
            <a:spAutoFit/>
          </a:bodyPr>
          <a:lstStyle/>
          <a:p>
            <a:pPr marL="12700">
              <a:lnSpc>
                <a:spcPct val="100000"/>
              </a:lnSpc>
              <a:spcBef>
                <a:spcPts val="2145"/>
              </a:spcBef>
            </a:pPr>
            <a:r>
              <a:rPr sz="5000" b="0" dirty="0">
                <a:latin typeface="Times New Roman"/>
                <a:cs typeface="Times New Roman"/>
              </a:rPr>
              <a:t>Carcinoid</a:t>
            </a:r>
            <a:r>
              <a:rPr sz="5000" b="0" spc="-114" dirty="0">
                <a:latin typeface="Times New Roman"/>
                <a:cs typeface="Times New Roman"/>
              </a:rPr>
              <a:t> </a:t>
            </a:r>
            <a:r>
              <a:rPr sz="5000" b="0" spc="-30" dirty="0">
                <a:latin typeface="Times New Roman"/>
                <a:cs typeface="Times New Roman"/>
              </a:rPr>
              <a:t>Tumour</a:t>
            </a:r>
            <a:endParaRPr sz="5000">
              <a:latin typeface="Times New Roman"/>
              <a:cs typeface="Times New Roman"/>
            </a:endParaRPr>
          </a:p>
          <a:p>
            <a:pPr marL="377825" marR="5080" indent="-274320">
              <a:lnSpc>
                <a:spcPct val="100000"/>
              </a:lnSpc>
              <a:spcBef>
                <a:spcPts val="1070"/>
              </a:spcBef>
            </a:pPr>
            <a:r>
              <a:rPr sz="2450" b="0" spc="-625" dirty="0">
                <a:solidFill>
                  <a:srgbClr val="0AD0D9"/>
                </a:solidFill>
                <a:latin typeface="Arial"/>
                <a:cs typeface="Arial"/>
              </a:rPr>
              <a:t> </a:t>
            </a:r>
            <a:r>
              <a:rPr sz="2600" b="0" spc="100" dirty="0">
                <a:solidFill>
                  <a:srgbClr val="000000"/>
                </a:solidFill>
                <a:latin typeface="Times New Roman"/>
                <a:cs typeface="Times New Roman"/>
              </a:rPr>
              <a:t>The </a:t>
            </a:r>
            <a:r>
              <a:rPr sz="2600" b="0" spc="35" dirty="0">
                <a:solidFill>
                  <a:srgbClr val="000000"/>
                </a:solidFill>
                <a:latin typeface="Times New Roman"/>
                <a:cs typeface="Times New Roman"/>
              </a:rPr>
              <a:t>overall </a:t>
            </a:r>
            <a:r>
              <a:rPr sz="2600" b="0" spc="90" dirty="0">
                <a:solidFill>
                  <a:srgbClr val="000000"/>
                </a:solidFill>
                <a:latin typeface="Times New Roman"/>
                <a:cs typeface="Times New Roman"/>
              </a:rPr>
              <a:t>age-adjusted incidence rates </a:t>
            </a:r>
            <a:r>
              <a:rPr sz="2600" b="0" spc="60" dirty="0">
                <a:solidFill>
                  <a:srgbClr val="000000"/>
                </a:solidFill>
                <a:latin typeface="Times New Roman"/>
                <a:cs typeface="Times New Roman"/>
              </a:rPr>
              <a:t>were </a:t>
            </a:r>
            <a:r>
              <a:rPr sz="2600" b="0" spc="25" dirty="0">
                <a:solidFill>
                  <a:srgbClr val="000000"/>
                </a:solidFill>
                <a:latin typeface="Times New Roman"/>
                <a:cs typeface="Times New Roman"/>
              </a:rPr>
              <a:t>2.0  </a:t>
            </a:r>
            <a:r>
              <a:rPr sz="2600" b="0" spc="-40" dirty="0">
                <a:solidFill>
                  <a:srgbClr val="000000"/>
                </a:solidFill>
                <a:latin typeface="Times New Roman"/>
                <a:cs typeface="Times New Roman"/>
              </a:rPr>
              <a:t>for</a:t>
            </a:r>
            <a:r>
              <a:rPr sz="2600" b="0" spc="70" dirty="0">
                <a:solidFill>
                  <a:srgbClr val="000000"/>
                </a:solidFill>
                <a:latin typeface="Times New Roman"/>
                <a:cs typeface="Times New Roman"/>
              </a:rPr>
              <a:t> </a:t>
            </a:r>
            <a:r>
              <a:rPr sz="2600" b="0" spc="175" dirty="0">
                <a:solidFill>
                  <a:srgbClr val="000000"/>
                </a:solidFill>
                <a:latin typeface="Times New Roman"/>
                <a:cs typeface="Times New Roman"/>
              </a:rPr>
              <a:t>men</a:t>
            </a:r>
            <a:r>
              <a:rPr sz="2600" b="0" spc="-120" dirty="0">
                <a:solidFill>
                  <a:srgbClr val="000000"/>
                </a:solidFill>
                <a:latin typeface="Times New Roman"/>
                <a:cs typeface="Times New Roman"/>
              </a:rPr>
              <a:t> </a:t>
            </a:r>
            <a:r>
              <a:rPr sz="2600" b="0" spc="160" dirty="0">
                <a:solidFill>
                  <a:srgbClr val="000000"/>
                </a:solidFill>
                <a:latin typeface="Times New Roman"/>
                <a:cs typeface="Times New Roman"/>
              </a:rPr>
              <a:t>and</a:t>
            </a:r>
            <a:r>
              <a:rPr sz="2600" b="0" spc="5" dirty="0">
                <a:solidFill>
                  <a:srgbClr val="000000"/>
                </a:solidFill>
                <a:latin typeface="Times New Roman"/>
                <a:cs typeface="Times New Roman"/>
              </a:rPr>
              <a:t> </a:t>
            </a:r>
            <a:r>
              <a:rPr sz="2600" b="0" spc="35" dirty="0">
                <a:solidFill>
                  <a:srgbClr val="000000"/>
                </a:solidFill>
                <a:latin typeface="Times New Roman"/>
                <a:cs typeface="Times New Roman"/>
              </a:rPr>
              <a:t>2.4/100,000</a:t>
            </a:r>
            <a:r>
              <a:rPr sz="2600" b="0" spc="-55" dirty="0">
                <a:solidFill>
                  <a:srgbClr val="000000"/>
                </a:solidFill>
                <a:latin typeface="Times New Roman"/>
                <a:cs typeface="Times New Roman"/>
              </a:rPr>
              <a:t> </a:t>
            </a:r>
            <a:r>
              <a:rPr sz="2600" b="0" spc="50" dirty="0">
                <a:solidFill>
                  <a:srgbClr val="000000"/>
                </a:solidFill>
                <a:latin typeface="Times New Roman"/>
                <a:cs typeface="Times New Roman"/>
              </a:rPr>
              <a:t>for</a:t>
            </a:r>
            <a:r>
              <a:rPr sz="2600" b="0" spc="-160" dirty="0">
                <a:solidFill>
                  <a:srgbClr val="000000"/>
                </a:solidFill>
                <a:latin typeface="Times New Roman"/>
                <a:cs typeface="Times New Roman"/>
              </a:rPr>
              <a:t> </a:t>
            </a:r>
            <a:r>
              <a:rPr sz="2600" b="0" spc="120" dirty="0">
                <a:solidFill>
                  <a:srgbClr val="000000"/>
                </a:solidFill>
                <a:latin typeface="Times New Roman"/>
                <a:cs typeface="Times New Roman"/>
              </a:rPr>
              <a:t>women</a:t>
            </a:r>
            <a:r>
              <a:rPr sz="2600" b="0" spc="-60" dirty="0">
                <a:solidFill>
                  <a:srgbClr val="000000"/>
                </a:solidFill>
                <a:latin typeface="Times New Roman"/>
                <a:cs typeface="Times New Roman"/>
              </a:rPr>
              <a:t> </a:t>
            </a:r>
            <a:r>
              <a:rPr sz="2600" b="0" spc="110" dirty="0">
                <a:solidFill>
                  <a:srgbClr val="000000"/>
                </a:solidFill>
                <a:latin typeface="Times New Roman"/>
                <a:cs typeface="Times New Roman"/>
              </a:rPr>
              <a:t>in</a:t>
            </a:r>
            <a:r>
              <a:rPr sz="2600" b="0" spc="-55" dirty="0">
                <a:solidFill>
                  <a:srgbClr val="000000"/>
                </a:solidFill>
                <a:latin typeface="Times New Roman"/>
                <a:cs typeface="Times New Roman"/>
              </a:rPr>
              <a:t> 1983-1998.</a:t>
            </a:r>
            <a:endParaRPr sz="2600">
              <a:latin typeface="Times New Roman"/>
              <a:cs typeface="Times New Roman"/>
            </a:endParaRPr>
          </a:p>
        </p:txBody>
      </p:sp>
      <p:sp>
        <p:nvSpPr>
          <p:cNvPr id="3" name="object 3"/>
          <p:cNvSpPr/>
          <p:nvPr/>
        </p:nvSpPr>
        <p:spPr>
          <a:xfrm>
            <a:off x="2236470" y="2745234"/>
            <a:ext cx="4191000" cy="411276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879093"/>
            <a:ext cx="8250555" cy="1554480"/>
          </a:xfrm>
          <a:prstGeom prst="rect">
            <a:avLst/>
          </a:prstGeom>
        </p:spPr>
        <p:txBody>
          <a:bodyPr vert="horz" wrap="square" lIns="0" tIns="12065" rIns="0" bIns="0" rtlCol="0">
            <a:spAutoFit/>
          </a:bodyPr>
          <a:lstStyle/>
          <a:p>
            <a:pPr marL="12700">
              <a:lnSpc>
                <a:spcPct val="100000"/>
              </a:lnSpc>
              <a:spcBef>
                <a:spcPts val="95"/>
              </a:spcBef>
            </a:pPr>
            <a:r>
              <a:rPr sz="2800" spc="355" dirty="0">
                <a:latin typeface="Trebuchet MS"/>
                <a:cs typeface="Trebuchet MS"/>
              </a:rPr>
              <a:t>M</a:t>
            </a:r>
            <a:r>
              <a:rPr sz="2800" spc="-220" dirty="0">
                <a:latin typeface="Trebuchet MS"/>
                <a:cs typeface="Trebuchet MS"/>
              </a:rPr>
              <a:t> </a:t>
            </a:r>
            <a:r>
              <a:rPr sz="2800" spc="-125" dirty="0">
                <a:latin typeface="Trebuchet MS"/>
                <a:cs typeface="Trebuchet MS"/>
              </a:rPr>
              <a:t>Staging</a:t>
            </a:r>
            <a:endParaRPr sz="2800">
              <a:latin typeface="Trebuchet MS"/>
              <a:cs typeface="Trebuchet MS"/>
            </a:endParaRPr>
          </a:p>
          <a:p>
            <a:pPr marL="12700" marR="5080">
              <a:lnSpc>
                <a:spcPct val="99000"/>
              </a:lnSpc>
              <a:spcBef>
                <a:spcPts val="130"/>
              </a:spcBef>
            </a:pPr>
            <a:r>
              <a:rPr sz="2400" b="0" dirty="0">
                <a:latin typeface="Times New Roman"/>
                <a:cs typeface="Times New Roman"/>
              </a:rPr>
              <a:t>The liver </a:t>
            </a:r>
            <a:r>
              <a:rPr sz="2400" b="0" spc="-5" dirty="0">
                <a:latin typeface="Times New Roman"/>
                <a:cs typeface="Times New Roman"/>
              </a:rPr>
              <a:t>is </a:t>
            </a:r>
            <a:r>
              <a:rPr sz="2400" b="0" dirty="0">
                <a:latin typeface="Times New Roman"/>
                <a:cs typeface="Times New Roman"/>
              </a:rPr>
              <a:t>the </a:t>
            </a:r>
            <a:r>
              <a:rPr sz="2400" b="0" spc="-10" dirty="0">
                <a:latin typeface="Times New Roman"/>
                <a:cs typeface="Times New Roman"/>
              </a:rPr>
              <a:t>most common </a:t>
            </a:r>
            <a:r>
              <a:rPr sz="2400" b="0" dirty="0">
                <a:latin typeface="Times New Roman"/>
                <a:cs typeface="Times New Roman"/>
              </a:rPr>
              <a:t>site for </a:t>
            </a:r>
            <a:r>
              <a:rPr sz="2400" b="0" spc="-5" dirty="0">
                <a:latin typeface="Times New Roman"/>
                <a:cs typeface="Times New Roman"/>
              </a:rPr>
              <a:t>hematogenous metastases.  Less </a:t>
            </a:r>
            <a:r>
              <a:rPr sz="2400" b="0" spc="-10" dirty="0">
                <a:latin typeface="Times New Roman"/>
                <a:cs typeface="Times New Roman"/>
              </a:rPr>
              <a:t>common </a:t>
            </a:r>
            <a:r>
              <a:rPr sz="2400" b="0" dirty="0">
                <a:latin typeface="Times New Roman"/>
                <a:cs typeface="Times New Roman"/>
              </a:rPr>
              <a:t>sites are the lungs, adrenal glands, kidneys, bone</a:t>
            </a:r>
            <a:r>
              <a:rPr sz="2400" b="0" spc="-130" dirty="0">
                <a:latin typeface="Times New Roman"/>
                <a:cs typeface="Times New Roman"/>
              </a:rPr>
              <a:t> </a:t>
            </a:r>
            <a:r>
              <a:rPr sz="2400" b="0" dirty="0">
                <a:latin typeface="Times New Roman"/>
                <a:cs typeface="Times New Roman"/>
              </a:rPr>
              <a:t>and  brain.</a:t>
            </a:r>
            <a:endParaRPr sz="2400">
              <a:latin typeface="Times New Roman"/>
              <a:cs typeface="Times New Roman"/>
            </a:endParaRPr>
          </a:p>
        </p:txBody>
      </p:sp>
      <p:sp>
        <p:nvSpPr>
          <p:cNvPr id="3" name="object 3"/>
          <p:cNvSpPr/>
          <p:nvPr/>
        </p:nvSpPr>
        <p:spPr>
          <a:xfrm>
            <a:off x="2667000" y="2438400"/>
            <a:ext cx="3533775" cy="30099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176652" y="5581599"/>
            <a:ext cx="5094605" cy="299720"/>
          </a:xfrm>
          <a:prstGeom prst="rect">
            <a:avLst/>
          </a:prstGeom>
        </p:spPr>
        <p:txBody>
          <a:bodyPr vert="horz" wrap="square" lIns="0" tIns="12700" rIns="0" bIns="0" rtlCol="0">
            <a:spAutoFit/>
          </a:bodyPr>
          <a:lstStyle/>
          <a:p>
            <a:pPr marL="12700">
              <a:lnSpc>
                <a:spcPct val="100000"/>
              </a:lnSpc>
              <a:spcBef>
                <a:spcPts val="100"/>
              </a:spcBef>
            </a:pPr>
            <a:r>
              <a:rPr sz="1800" b="1" i="1" spc="114" dirty="0">
                <a:latin typeface="Times New Roman"/>
                <a:cs typeface="Times New Roman"/>
              </a:rPr>
              <a:t>Pulmonary</a:t>
            </a:r>
            <a:r>
              <a:rPr sz="1800" b="1" i="1" spc="-50" dirty="0">
                <a:latin typeface="Times New Roman"/>
                <a:cs typeface="Times New Roman"/>
              </a:rPr>
              <a:t> </a:t>
            </a:r>
            <a:r>
              <a:rPr sz="1800" b="1" i="1" spc="150" dirty="0">
                <a:latin typeface="Times New Roman"/>
                <a:cs typeface="Times New Roman"/>
              </a:rPr>
              <a:t>metastases</a:t>
            </a:r>
            <a:r>
              <a:rPr sz="1800" b="1" i="1" spc="-5" dirty="0">
                <a:latin typeface="Times New Roman"/>
                <a:cs typeface="Times New Roman"/>
              </a:rPr>
              <a:t> </a:t>
            </a:r>
            <a:r>
              <a:rPr sz="1800" b="1" i="1" spc="130" dirty="0">
                <a:latin typeface="Times New Roman"/>
                <a:cs typeface="Times New Roman"/>
              </a:rPr>
              <a:t>and</a:t>
            </a:r>
            <a:r>
              <a:rPr sz="1800" b="1" i="1" spc="-25" dirty="0">
                <a:latin typeface="Times New Roman"/>
                <a:cs typeface="Times New Roman"/>
              </a:rPr>
              <a:t> </a:t>
            </a:r>
            <a:r>
              <a:rPr sz="1800" b="1" i="1" spc="114" dirty="0">
                <a:latin typeface="Times New Roman"/>
                <a:cs typeface="Times New Roman"/>
              </a:rPr>
              <a:t>left</a:t>
            </a:r>
            <a:r>
              <a:rPr sz="1800" b="1" i="1" spc="-30" dirty="0">
                <a:latin typeface="Times New Roman"/>
                <a:cs typeface="Times New Roman"/>
              </a:rPr>
              <a:t> </a:t>
            </a:r>
            <a:r>
              <a:rPr sz="1800" b="1" i="1" spc="100" dirty="0">
                <a:latin typeface="Times New Roman"/>
                <a:cs typeface="Times New Roman"/>
              </a:rPr>
              <a:t>pleural</a:t>
            </a:r>
            <a:r>
              <a:rPr sz="1800" b="1" i="1" spc="-40" dirty="0">
                <a:latin typeface="Times New Roman"/>
                <a:cs typeface="Times New Roman"/>
              </a:rPr>
              <a:t> </a:t>
            </a:r>
            <a:r>
              <a:rPr sz="1800" b="1" i="1" spc="90" dirty="0">
                <a:latin typeface="Times New Roman"/>
                <a:cs typeface="Times New Roman"/>
              </a:rPr>
              <a:t>effusion</a:t>
            </a:r>
            <a:endParaRPr sz="1800">
              <a:latin typeface="Times New Roman"/>
              <a:cs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6667" y="152400"/>
            <a:ext cx="6442075" cy="788035"/>
          </a:xfrm>
          <a:prstGeom prst="rect">
            <a:avLst/>
          </a:prstGeom>
        </p:spPr>
        <p:txBody>
          <a:bodyPr vert="horz" wrap="square" lIns="0" tIns="13335" rIns="0" bIns="0" rtlCol="0">
            <a:spAutoFit/>
          </a:bodyPr>
          <a:lstStyle/>
          <a:p>
            <a:pPr marL="12700">
              <a:lnSpc>
                <a:spcPct val="100000"/>
              </a:lnSpc>
              <a:spcBef>
                <a:spcPts val="105"/>
              </a:spcBef>
            </a:pPr>
            <a:r>
              <a:rPr sz="5000" spc="-220" dirty="0"/>
              <a:t>IV. </a:t>
            </a:r>
            <a:r>
              <a:rPr sz="5000" dirty="0"/>
              <a:t>Staging</a:t>
            </a:r>
            <a:r>
              <a:rPr sz="5000" spc="150" dirty="0"/>
              <a:t> </a:t>
            </a:r>
            <a:r>
              <a:rPr sz="5000" spc="-10" dirty="0"/>
              <a:t>laparoscopy</a:t>
            </a:r>
            <a:endParaRPr sz="5000" dirty="0"/>
          </a:p>
        </p:txBody>
      </p:sp>
      <p:sp>
        <p:nvSpPr>
          <p:cNvPr id="3" name="object 3"/>
          <p:cNvSpPr/>
          <p:nvPr/>
        </p:nvSpPr>
        <p:spPr>
          <a:xfrm>
            <a:off x="457200" y="1796795"/>
            <a:ext cx="6419215" cy="0"/>
          </a:xfrm>
          <a:custGeom>
            <a:avLst/>
            <a:gdLst/>
            <a:ahLst/>
            <a:cxnLst/>
            <a:rect l="l" t="t" r="r" b="b"/>
            <a:pathLst>
              <a:path w="6419215">
                <a:moveTo>
                  <a:pt x="0" y="0"/>
                </a:moveTo>
                <a:lnTo>
                  <a:pt x="6419088" y="0"/>
                </a:lnTo>
              </a:path>
            </a:pathLst>
          </a:custGeom>
          <a:ln w="60960">
            <a:solidFill>
              <a:srgbClr val="04607A"/>
            </a:solidFill>
          </a:ln>
        </p:spPr>
        <p:txBody>
          <a:bodyPr wrap="square" lIns="0" tIns="0" rIns="0" bIns="0" rtlCol="0"/>
          <a:lstStyle/>
          <a:p>
            <a:endParaRPr/>
          </a:p>
        </p:txBody>
      </p:sp>
      <p:sp>
        <p:nvSpPr>
          <p:cNvPr id="4" name="object 4"/>
          <p:cNvSpPr txBox="1"/>
          <p:nvPr/>
        </p:nvSpPr>
        <p:spPr>
          <a:xfrm>
            <a:off x="535940" y="1916938"/>
            <a:ext cx="3513454" cy="422275"/>
          </a:xfrm>
          <a:prstGeom prst="rect">
            <a:avLst/>
          </a:prstGeom>
        </p:spPr>
        <p:txBody>
          <a:bodyPr vert="horz" wrap="square" lIns="0" tIns="13335" rIns="0" bIns="0" rtlCol="0">
            <a:spAutoFit/>
          </a:bodyPr>
          <a:lstStyle/>
          <a:p>
            <a:pPr marL="287020" indent="-274320">
              <a:lnSpc>
                <a:spcPct val="100000"/>
              </a:lnSpc>
              <a:spcBef>
                <a:spcPts val="105"/>
              </a:spcBef>
              <a:buClr>
                <a:srgbClr val="0AD0D9"/>
              </a:buClr>
              <a:buSzPct val="94230"/>
              <a:buFont typeface="Wingdings"/>
              <a:buChar char=""/>
              <a:tabLst>
                <a:tab pos="287020" algn="l"/>
              </a:tabLst>
            </a:pPr>
            <a:r>
              <a:rPr sz="2600" dirty="0">
                <a:latin typeface="Times New Roman"/>
                <a:cs typeface="Times New Roman"/>
              </a:rPr>
              <a:t>More invasive</a:t>
            </a:r>
            <a:r>
              <a:rPr sz="2600" spc="-125" dirty="0">
                <a:latin typeface="Times New Roman"/>
                <a:cs typeface="Times New Roman"/>
              </a:rPr>
              <a:t> </a:t>
            </a:r>
            <a:r>
              <a:rPr sz="2600" spc="-20" dirty="0">
                <a:latin typeface="Times New Roman"/>
                <a:cs typeface="Times New Roman"/>
              </a:rPr>
              <a:t>modality.</a:t>
            </a:r>
            <a:endParaRPr sz="2600">
              <a:latin typeface="Times New Roman"/>
              <a:cs typeface="Times New Roman"/>
            </a:endParaRPr>
          </a:p>
        </p:txBody>
      </p:sp>
      <p:sp>
        <p:nvSpPr>
          <p:cNvPr id="5" name="object 5"/>
          <p:cNvSpPr txBox="1"/>
          <p:nvPr/>
        </p:nvSpPr>
        <p:spPr>
          <a:xfrm>
            <a:off x="2233929" y="5826963"/>
            <a:ext cx="4675505" cy="330835"/>
          </a:xfrm>
          <a:prstGeom prst="rect">
            <a:avLst/>
          </a:prstGeom>
        </p:spPr>
        <p:txBody>
          <a:bodyPr vert="horz" wrap="square" lIns="0" tIns="12700" rIns="0" bIns="0" rtlCol="0">
            <a:spAutoFit/>
          </a:bodyPr>
          <a:lstStyle/>
          <a:p>
            <a:pPr marL="12700">
              <a:lnSpc>
                <a:spcPct val="100000"/>
              </a:lnSpc>
              <a:spcBef>
                <a:spcPts val="100"/>
              </a:spcBef>
            </a:pPr>
            <a:r>
              <a:rPr sz="2000" b="1" i="1" spc="114" dirty="0">
                <a:latin typeface="Times New Roman"/>
                <a:cs typeface="Times New Roman"/>
              </a:rPr>
              <a:t>Laparoscopic</a:t>
            </a:r>
            <a:r>
              <a:rPr sz="2000" b="1" i="1" spc="-70" dirty="0">
                <a:latin typeface="Times New Roman"/>
                <a:cs typeface="Times New Roman"/>
              </a:rPr>
              <a:t> </a:t>
            </a:r>
            <a:r>
              <a:rPr sz="2000" b="1" i="1" spc="140" dirty="0">
                <a:latin typeface="Times New Roman"/>
                <a:cs typeface="Times New Roman"/>
              </a:rPr>
              <a:t>evaluation</a:t>
            </a:r>
            <a:r>
              <a:rPr sz="2000" b="1" i="1" spc="-45" dirty="0">
                <a:latin typeface="Times New Roman"/>
                <a:cs typeface="Times New Roman"/>
              </a:rPr>
              <a:t> </a:t>
            </a:r>
            <a:r>
              <a:rPr sz="2000" b="1" i="1" spc="110" dirty="0">
                <a:latin typeface="Times New Roman"/>
                <a:cs typeface="Times New Roman"/>
              </a:rPr>
              <a:t>of</a:t>
            </a:r>
            <a:r>
              <a:rPr sz="2000" b="1" i="1" spc="-45" dirty="0">
                <a:latin typeface="Times New Roman"/>
                <a:cs typeface="Times New Roman"/>
              </a:rPr>
              <a:t> </a:t>
            </a:r>
            <a:r>
              <a:rPr sz="2000" b="1" i="1" spc="155" dirty="0">
                <a:latin typeface="Times New Roman"/>
                <a:cs typeface="Times New Roman"/>
              </a:rPr>
              <a:t>metastasis.</a:t>
            </a:r>
            <a:endParaRPr sz="2000">
              <a:latin typeface="Times New Roman"/>
              <a:cs typeface="Times New Roman"/>
            </a:endParaRPr>
          </a:p>
        </p:txBody>
      </p:sp>
      <p:sp>
        <p:nvSpPr>
          <p:cNvPr id="6" name="object 6"/>
          <p:cNvSpPr/>
          <p:nvPr/>
        </p:nvSpPr>
        <p:spPr>
          <a:xfrm>
            <a:off x="1447800" y="2514600"/>
            <a:ext cx="6477000" cy="3048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7985759" cy="1215390"/>
          </a:xfrm>
          <a:prstGeom prst="rect">
            <a:avLst/>
          </a:prstGeom>
        </p:spPr>
        <p:txBody>
          <a:bodyPr vert="horz" wrap="square" lIns="0" tIns="13335" rIns="0" bIns="0" rtlCol="0">
            <a:spAutoFit/>
          </a:bodyPr>
          <a:lstStyle/>
          <a:p>
            <a:pPr marL="287020" marR="5080" indent="-274320">
              <a:lnSpc>
                <a:spcPct val="100000"/>
              </a:lnSpc>
              <a:spcBef>
                <a:spcPts val="105"/>
              </a:spcBef>
              <a:buClr>
                <a:srgbClr val="0AD0D9"/>
              </a:buClr>
              <a:buSzPct val="94230"/>
              <a:buFont typeface="Wingdings"/>
              <a:buChar char=""/>
              <a:tabLst>
                <a:tab pos="287020" algn="l"/>
                <a:tab pos="2522220" algn="l"/>
              </a:tabLst>
            </a:pPr>
            <a:r>
              <a:rPr sz="2600" dirty="0">
                <a:latin typeface="Times New Roman"/>
                <a:cs typeface="Times New Roman"/>
              </a:rPr>
              <a:t>Has the advantage of </a:t>
            </a:r>
            <a:r>
              <a:rPr sz="2600" spc="-5" dirty="0">
                <a:latin typeface="Times New Roman"/>
                <a:cs typeface="Times New Roman"/>
              </a:rPr>
              <a:t>directly visualizing </a:t>
            </a:r>
            <a:r>
              <a:rPr sz="2600" dirty="0">
                <a:latin typeface="Times New Roman"/>
                <a:cs typeface="Times New Roman"/>
              </a:rPr>
              <a:t>the </a:t>
            </a:r>
            <a:r>
              <a:rPr sz="2600" spc="-5" dirty="0">
                <a:latin typeface="Times New Roman"/>
                <a:cs typeface="Times New Roman"/>
              </a:rPr>
              <a:t>liver surface,  </a:t>
            </a:r>
            <a:r>
              <a:rPr sz="2600" dirty="0">
                <a:latin typeface="Times New Roman"/>
                <a:cs typeface="Times New Roman"/>
              </a:rPr>
              <a:t>the</a:t>
            </a:r>
            <a:r>
              <a:rPr sz="2600" spc="-20" dirty="0">
                <a:latin typeface="Times New Roman"/>
                <a:cs typeface="Times New Roman"/>
              </a:rPr>
              <a:t> </a:t>
            </a:r>
            <a:r>
              <a:rPr sz="2600" dirty="0">
                <a:latin typeface="Times New Roman"/>
                <a:cs typeface="Times New Roman"/>
              </a:rPr>
              <a:t>peritoneum,	</a:t>
            </a:r>
            <a:r>
              <a:rPr sz="2600" spc="-5" dirty="0">
                <a:latin typeface="Times New Roman"/>
                <a:cs typeface="Times New Roman"/>
              </a:rPr>
              <a:t>local lymph </a:t>
            </a:r>
            <a:r>
              <a:rPr sz="2600" dirty="0">
                <a:latin typeface="Times New Roman"/>
                <a:cs typeface="Times New Roman"/>
              </a:rPr>
              <a:t>nodes and other abdominal  </a:t>
            </a:r>
            <a:r>
              <a:rPr sz="2600" spc="-5" dirty="0">
                <a:latin typeface="Times New Roman"/>
                <a:cs typeface="Times New Roman"/>
              </a:rPr>
              <a:t>metastases.</a:t>
            </a:r>
            <a:endParaRPr sz="2600">
              <a:latin typeface="Times New Roman"/>
              <a:cs typeface="Times New Roman"/>
            </a:endParaRPr>
          </a:p>
        </p:txBody>
      </p:sp>
      <p:sp>
        <p:nvSpPr>
          <p:cNvPr id="4" name="object 4"/>
          <p:cNvSpPr txBox="1"/>
          <p:nvPr/>
        </p:nvSpPr>
        <p:spPr>
          <a:xfrm>
            <a:off x="535940" y="4176140"/>
            <a:ext cx="7392034" cy="818515"/>
          </a:xfrm>
          <a:prstGeom prst="rect">
            <a:avLst/>
          </a:prstGeom>
        </p:spPr>
        <p:txBody>
          <a:bodyPr vert="horz" wrap="square" lIns="0" tIns="12700" rIns="0" bIns="0" rtlCol="0">
            <a:spAutoFit/>
          </a:bodyPr>
          <a:lstStyle/>
          <a:p>
            <a:pPr marL="287020" marR="5080" indent="-274320">
              <a:lnSpc>
                <a:spcPct val="100000"/>
              </a:lnSpc>
              <a:spcBef>
                <a:spcPts val="100"/>
              </a:spcBef>
              <a:buClr>
                <a:srgbClr val="0AD0D9"/>
              </a:buClr>
              <a:buSzPct val="94230"/>
              <a:buFont typeface="Wingdings"/>
              <a:buChar char=""/>
              <a:tabLst>
                <a:tab pos="287020" algn="l"/>
              </a:tabLst>
            </a:pPr>
            <a:r>
              <a:rPr sz="2600" dirty="0">
                <a:latin typeface="Times New Roman"/>
                <a:cs typeface="Times New Roman"/>
              </a:rPr>
              <a:t>Peritoneal cytology </a:t>
            </a:r>
            <a:r>
              <a:rPr sz="2600" spc="-5" dirty="0">
                <a:latin typeface="Times New Roman"/>
                <a:cs typeface="Times New Roman"/>
              </a:rPr>
              <a:t>may </a:t>
            </a:r>
            <a:r>
              <a:rPr sz="2600" dirty="0">
                <a:latin typeface="Times New Roman"/>
                <a:cs typeface="Times New Roman"/>
              </a:rPr>
              <a:t>be done, which </a:t>
            </a:r>
            <a:r>
              <a:rPr sz="2600" spc="-5" dirty="0">
                <a:latin typeface="Times New Roman"/>
                <a:cs typeface="Times New Roman"/>
              </a:rPr>
              <a:t>increases</a:t>
            </a:r>
            <a:r>
              <a:rPr sz="2600" spc="-120" dirty="0">
                <a:latin typeface="Times New Roman"/>
                <a:cs typeface="Times New Roman"/>
              </a:rPr>
              <a:t> </a:t>
            </a:r>
            <a:r>
              <a:rPr sz="2600" dirty="0">
                <a:latin typeface="Times New Roman"/>
                <a:cs typeface="Times New Roman"/>
              </a:rPr>
              <a:t>the  </a:t>
            </a:r>
            <a:r>
              <a:rPr sz="2600" spc="-5" dirty="0">
                <a:latin typeface="Times New Roman"/>
                <a:cs typeface="Times New Roman"/>
              </a:rPr>
              <a:t>sensitivity </a:t>
            </a:r>
            <a:r>
              <a:rPr sz="2600" dirty="0">
                <a:latin typeface="Times New Roman"/>
                <a:cs typeface="Times New Roman"/>
              </a:rPr>
              <a:t>of</a:t>
            </a:r>
            <a:r>
              <a:rPr sz="2600" spc="-10" dirty="0">
                <a:latin typeface="Times New Roman"/>
                <a:cs typeface="Times New Roman"/>
              </a:rPr>
              <a:t> </a:t>
            </a:r>
            <a:r>
              <a:rPr sz="2600" spc="-15" dirty="0">
                <a:latin typeface="Times New Roman"/>
                <a:cs typeface="Times New Roman"/>
              </a:rPr>
              <a:t>laparoscopy.</a:t>
            </a:r>
            <a:endParaRPr sz="2600">
              <a:latin typeface="Times New Roman"/>
              <a:cs typeface="Times New Roman"/>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49782"/>
            <a:ext cx="3429635" cy="788035"/>
          </a:xfrm>
          <a:prstGeom prst="rect">
            <a:avLst/>
          </a:prstGeom>
        </p:spPr>
        <p:txBody>
          <a:bodyPr vert="horz" wrap="square" lIns="0" tIns="13335" rIns="0" bIns="0" rtlCol="0">
            <a:spAutoFit/>
          </a:bodyPr>
          <a:lstStyle/>
          <a:p>
            <a:pPr marL="12700">
              <a:lnSpc>
                <a:spcPct val="100000"/>
              </a:lnSpc>
              <a:spcBef>
                <a:spcPts val="105"/>
              </a:spcBef>
            </a:pPr>
            <a:r>
              <a:rPr sz="5000" b="0" dirty="0">
                <a:latin typeface="Times New Roman"/>
                <a:cs typeface="Times New Roman"/>
              </a:rPr>
              <a:t>TNM</a:t>
            </a:r>
            <a:r>
              <a:rPr sz="5000" b="0" spc="-100" dirty="0">
                <a:latin typeface="Times New Roman"/>
                <a:cs typeface="Times New Roman"/>
              </a:rPr>
              <a:t> </a:t>
            </a:r>
            <a:r>
              <a:rPr sz="5000" b="0" dirty="0">
                <a:latin typeface="Times New Roman"/>
                <a:cs typeface="Times New Roman"/>
              </a:rPr>
              <a:t>staging</a:t>
            </a:r>
            <a:endParaRPr sz="5000">
              <a:latin typeface="Times New Roman"/>
              <a:cs typeface="Times New Roman"/>
            </a:endParaRPr>
          </a:p>
        </p:txBody>
      </p:sp>
      <p:graphicFrame>
        <p:nvGraphicFramePr>
          <p:cNvPr id="3" name="object 3"/>
          <p:cNvGraphicFramePr>
            <a:graphicFrameLocks noGrp="1"/>
          </p:cNvGraphicFramePr>
          <p:nvPr/>
        </p:nvGraphicFramePr>
        <p:xfrm>
          <a:off x="516890" y="2481140"/>
          <a:ext cx="8110219" cy="762000"/>
        </p:xfrm>
        <a:graphic>
          <a:graphicData uri="http://schemas.openxmlformats.org/drawingml/2006/table">
            <a:tbl>
              <a:tblPr firstRow="1" bandRow="1">
                <a:tableStyleId>{2D5ABB26-0587-4C30-8999-92F81FD0307C}</a:tableStyleId>
              </a:tblPr>
              <a:tblGrid>
                <a:gridCol w="3341370">
                  <a:extLst>
                    <a:ext uri="{9D8B030D-6E8A-4147-A177-3AD203B41FA5}">
                      <a16:colId xmlns:a16="http://schemas.microsoft.com/office/drawing/2014/main" val="20000"/>
                    </a:ext>
                  </a:extLst>
                </a:gridCol>
                <a:gridCol w="2251075">
                  <a:extLst>
                    <a:ext uri="{9D8B030D-6E8A-4147-A177-3AD203B41FA5}">
                      <a16:colId xmlns:a16="http://schemas.microsoft.com/office/drawing/2014/main" val="20001"/>
                    </a:ext>
                  </a:extLst>
                </a:gridCol>
                <a:gridCol w="1696720">
                  <a:extLst>
                    <a:ext uri="{9D8B030D-6E8A-4147-A177-3AD203B41FA5}">
                      <a16:colId xmlns:a16="http://schemas.microsoft.com/office/drawing/2014/main" val="20002"/>
                    </a:ext>
                  </a:extLst>
                </a:gridCol>
                <a:gridCol w="821054">
                  <a:extLst>
                    <a:ext uri="{9D8B030D-6E8A-4147-A177-3AD203B41FA5}">
                      <a16:colId xmlns:a16="http://schemas.microsoft.com/office/drawing/2014/main" val="20003"/>
                    </a:ext>
                  </a:extLst>
                </a:gridCol>
              </a:tblGrid>
              <a:tr h="381000">
                <a:tc>
                  <a:txBody>
                    <a:bodyPr/>
                    <a:lstStyle/>
                    <a:p>
                      <a:pPr marL="31750">
                        <a:lnSpc>
                          <a:spcPts val="2840"/>
                        </a:lnSpc>
                        <a:tabLst>
                          <a:tab pos="837565" algn="l"/>
                          <a:tab pos="2085975" algn="l"/>
                        </a:tabLst>
                      </a:pPr>
                      <a:r>
                        <a:rPr sz="2600" dirty="0">
                          <a:latin typeface="Times New Roman"/>
                          <a:cs typeface="Times New Roman"/>
                        </a:rPr>
                        <a:t>The	staging	</a:t>
                      </a:r>
                      <a:r>
                        <a:rPr sz="2600" spc="-5" dirty="0">
                          <a:latin typeface="Times New Roman"/>
                          <a:cs typeface="Times New Roman"/>
                        </a:rPr>
                        <a:t>schema</a:t>
                      </a:r>
                      <a:endParaRPr sz="2600">
                        <a:latin typeface="Times New Roman"/>
                        <a:cs typeface="Times New Roman"/>
                      </a:endParaRPr>
                    </a:p>
                  </a:txBody>
                  <a:tcPr marL="0" marR="0" marT="0" marB="0"/>
                </a:tc>
                <a:tc>
                  <a:txBody>
                    <a:bodyPr/>
                    <a:lstStyle/>
                    <a:p>
                      <a:pPr marR="145415" algn="r">
                        <a:lnSpc>
                          <a:spcPts val="2840"/>
                        </a:lnSpc>
                        <a:tabLst>
                          <a:tab pos="568325" algn="l"/>
                          <a:tab pos="1263015" algn="l"/>
                        </a:tabLst>
                      </a:pPr>
                      <a:r>
                        <a:rPr sz="2600" spc="5" dirty="0">
                          <a:latin typeface="Times New Roman"/>
                          <a:cs typeface="Times New Roman"/>
                        </a:rPr>
                        <a:t>o</a:t>
                      </a:r>
                      <a:r>
                        <a:rPr sz="2600" dirty="0">
                          <a:latin typeface="Times New Roman"/>
                          <a:cs typeface="Times New Roman"/>
                        </a:rPr>
                        <a:t>f	the	AJCC</a:t>
                      </a:r>
                      <a:endParaRPr sz="2600">
                        <a:latin typeface="Times New Roman"/>
                        <a:cs typeface="Times New Roman"/>
                      </a:endParaRPr>
                    </a:p>
                  </a:txBody>
                  <a:tcPr marL="0" marR="0" marT="0" marB="0"/>
                </a:tc>
                <a:tc>
                  <a:txBody>
                    <a:bodyPr/>
                    <a:lstStyle/>
                    <a:p>
                      <a:pPr marL="139700">
                        <a:lnSpc>
                          <a:spcPts val="2840"/>
                        </a:lnSpc>
                      </a:pPr>
                      <a:r>
                        <a:rPr sz="2600" spc="-5" dirty="0">
                          <a:latin typeface="Times New Roman"/>
                          <a:cs typeface="Times New Roman"/>
                        </a:rPr>
                        <a:t>(American</a:t>
                      </a:r>
                      <a:endParaRPr sz="2600">
                        <a:latin typeface="Times New Roman"/>
                        <a:cs typeface="Times New Roman"/>
                      </a:endParaRPr>
                    </a:p>
                  </a:txBody>
                  <a:tcPr marL="0" marR="0" marT="0" marB="0"/>
                </a:tc>
                <a:tc>
                  <a:txBody>
                    <a:bodyPr/>
                    <a:lstStyle/>
                    <a:p>
                      <a:pPr marL="145415">
                        <a:lnSpc>
                          <a:spcPts val="2840"/>
                        </a:lnSpc>
                      </a:pPr>
                      <a:r>
                        <a:rPr sz="2600" dirty="0">
                          <a:latin typeface="Times New Roman"/>
                          <a:cs typeface="Times New Roman"/>
                        </a:rPr>
                        <a:t>Joint</a:t>
                      </a:r>
                      <a:endParaRPr sz="2600">
                        <a:latin typeface="Times New Roman"/>
                        <a:cs typeface="Times New Roman"/>
                      </a:endParaRPr>
                    </a:p>
                  </a:txBody>
                  <a:tcPr marL="0" marR="0" marT="0" marB="0"/>
                </a:tc>
                <a:extLst>
                  <a:ext uri="{0D108BD9-81ED-4DB2-BD59-A6C34878D82A}">
                    <a16:rowId xmlns:a16="http://schemas.microsoft.com/office/drawing/2014/main" val="10000"/>
                  </a:ext>
                </a:extLst>
              </a:tr>
              <a:tr h="381000">
                <a:tc>
                  <a:txBody>
                    <a:bodyPr/>
                    <a:lstStyle/>
                    <a:p>
                      <a:pPr marL="305435">
                        <a:lnSpc>
                          <a:spcPts val="2900"/>
                        </a:lnSpc>
                      </a:pPr>
                      <a:r>
                        <a:rPr sz="2600" spc="-5" dirty="0">
                          <a:latin typeface="Times New Roman"/>
                          <a:cs typeface="Times New Roman"/>
                        </a:rPr>
                        <a:t>Committee </a:t>
                      </a:r>
                      <a:r>
                        <a:rPr sz="2600" dirty="0">
                          <a:latin typeface="Times New Roman"/>
                          <a:cs typeface="Times New Roman"/>
                        </a:rPr>
                        <a:t>on</a:t>
                      </a:r>
                      <a:r>
                        <a:rPr sz="2600" spc="-50" dirty="0">
                          <a:latin typeface="Times New Roman"/>
                          <a:cs typeface="Times New Roman"/>
                        </a:rPr>
                        <a:t> </a:t>
                      </a:r>
                      <a:r>
                        <a:rPr sz="2600" dirty="0">
                          <a:latin typeface="Times New Roman"/>
                          <a:cs typeface="Times New Roman"/>
                        </a:rPr>
                        <a:t>Cancer)</a:t>
                      </a:r>
                      <a:endParaRPr sz="2600">
                        <a:latin typeface="Times New Roman"/>
                        <a:cs typeface="Times New Roman"/>
                      </a:endParaRPr>
                    </a:p>
                  </a:txBody>
                  <a:tcPr marL="0" marR="0" marT="0" marB="0"/>
                </a:tc>
                <a:tc>
                  <a:txBody>
                    <a:bodyPr/>
                    <a:lstStyle/>
                    <a:p>
                      <a:pPr marR="132080" algn="r">
                        <a:lnSpc>
                          <a:spcPts val="2900"/>
                        </a:lnSpc>
                      </a:pPr>
                      <a:r>
                        <a:rPr sz="2600" spc="-5" dirty="0">
                          <a:latin typeface="Times New Roman"/>
                          <a:cs typeface="Times New Roman"/>
                        </a:rPr>
                        <a:t>is </a:t>
                      </a:r>
                      <a:r>
                        <a:rPr sz="2600" dirty="0">
                          <a:latin typeface="Times New Roman"/>
                          <a:cs typeface="Times New Roman"/>
                        </a:rPr>
                        <a:t>based</a:t>
                      </a:r>
                      <a:r>
                        <a:rPr sz="2600" spc="-85" dirty="0">
                          <a:latin typeface="Times New Roman"/>
                          <a:cs typeface="Times New Roman"/>
                        </a:rPr>
                        <a:t> </a:t>
                      </a:r>
                      <a:r>
                        <a:rPr sz="2600" spc="5" dirty="0">
                          <a:latin typeface="Times New Roman"/>
                          <a:cs typeface="Times New Roman"/>
                        </a:rPr>
                        <a:t>upon:</a:t>
                      </a:r>
                      <a:endParaRPr sz="2600">
                        <a:latin typeface="Times New Roman"/>
                        <a:cs typeface="Times New Roman"/>
                      </a:endParaRPr>
                    </a:p>
                  </a:txBody>
                  <a:tcPr marL="0" marR="0" marT="0" marB="0"/>
                </a:tc>
                <a:tc>
                  <a:txBody>
                    <a:bodyPr/>
                    <a:lstStyle/>
                    <a:p>
                      <a:pPr>
                        <a:lnSpc>
                          <a:spcPct val="100000"/>
                        </a:lnSpc>
                      </a:pPr>
                      <a:endParaRPr sz="2400">
                        <a:latin typeface="Times New Roman"/>
                        <a:cs typeface="Times New Roman"/>
                      </a:endParaRPr>
                    </a:p>
                  </a:txBody>
                  <a:tcPr marL="0" marR="0" marT="0" marB="0"/>
                </a:tc>
                <a:tc>
                  <a:txBody>
                    <a:bodyPr/>
                    <a:lstStyle/>
                    <a:p>
                      <a:pPr>
                        <a:lnSpc>
                          <a:spcPct val="100000"/>
                        </a:lnSpc>
                      </a:pPr>
                      <a:endParaRPr sz="2400">
                        <a:latin typeface="Times New Roman"/>
                        <a:cs typeface="Times New Roman"/>
                      </a:endParaRPr>
                    </a:p>
                  </a:txBody>
                  <a:tcPr marL="0" marR="0" marT="0" marB="0"/>
                </a:tc>
                <a:extLst>
                  <a:ext uri="{0D108BD9-81ED-4DB2-BD59-A6C34878D82A}">
                    <a16:rowId xmlns:a16="http://schemas.microsoft.com/office/drawing/2014/main" val="10001"/>
                  </a:ext>
                </a:extLst>
              </a:tr>
            </a:tbl>
          </a:graphicData>
        </a:graphic>
      </p:graphicFrame>
      <p:sp>
        <p:nvSpPr>
          <p:cNvPr id="4" name="object 4"/>
          <p:cNvSpPr txBox="1"/>
          <p:nvPr/>
        </p:nvSpPr>
        <p:spPr>
          <a:xfrm>
            <a:off x="610616" y="3700946"/>
            <a:ext cx="3114040" cy="1452245"/>
          </a:xfrm>
          <a:prstGeom prst="rect">
            <a:avLst/>
          </a:prstGeom>
        </p:spPr>
        <p:txBody>
          <a:bodyPr vert="horz" wrap="square" lIns="0" tIns="92075" rIns="0" bIns="0" rtlCol="0">
            <a:spAutoFit/>
          </a:bodyPr>
          <a:lstStyle/>
          <a:p>
            <a:pPr marL="12700">
              <a:lnSpc>
                <a:spcPct val="100000"/>
              </a:lnSpc>
              <a:spcBef>
                <a:spcPts val="725"/>
              </a:spcBef>
            </a:pPr>
            <a:r>
              <a:rPr sz="2600" spc="-20" dirty="0">
                <a:latin typeface="Times New Roman"/>
                <a:cs typeface="Times New Roman"/>
              </a:rPr>
              <a:t>Tumor</a:t>
            </a:r>
            <a:r>
              <a:rPr sz="2600" spc="-25" dirty="0">
                <a:latin typeface="Times New Roman"/>
                <a:cs typeface="Times New Roman"/>
              </a:rPr>
              <a:t> </a:t>
            </a:r>
            <a:r>
              <a:rPr sz="2600" dirty="0">
                <a:latin typeface="Times New Roman"/>
                <a:cs typeface="Times New Roman"/>
              </a:rPr>
              <a:t>(T)</a:t>
            </a:r>
            <a:endParaRPr sz="2600">
              <a:latin typeface="Times New Roman"/>
              <a:cs typeface="Times New Roman"/>
            </a:endParaRPr>
          </a:p>
          <a:p>
            <a:pPr marL="18415" marR="5080">
              <a:lnSpc>
                <a:spcPct val="120000"/>
              </a:lnSpc>
            </a:pPr>
            <a:r>
              <a:rPr sz="2600" dirty="0">
                <a:latin typeface="Times New Roman"/>
                <a:cs typeface="Times New Roman"/>
              </a:rPr>
              <a:t>Nodal involvement</a:t>
            </a:r>
            <a:r>
              <a:rPr sz="2600" spc="-100" dirty="0">
                <a:latin typeface="Times New Roman"/>
                <a:cs typeface="Times New Roman"/>
              </a:rPr>
              <a:t> </a:t>
            </a:r>
            <a:r>
              <a:rPr sz="2600" dirty="0">
                <a:latin typeface="Times New Roman"/>
                <a:cs typeface="Times New Roman"/>
              </a:rPr>
              <a:t>(N)  </a:t>
            </a:r>
            <a:r>
              <a:rPr sz="2600" spc="-5" dirty="0">
                <a:latin typeface="Times New Roman"/>
                <a:cs typeface="Times New Roman"/>
              </a:rPr>
              <a:t>Metastasis</a:t>
            </a:r>
            <a:r>
              <a:rPr sz="2600" spc="10" dirty="0">
                <a:latin typeface="Times New Roman"/>
                <a:cs typeface="Times New Roman"/>
              </a:rPr>
              <a:t> </a:t>
            </a:r>
            <a:r>
              <a:rPr sz="2600" dirty="0">
                <a:latin typeface="Times New Roman"/>
                <a:cs typeface="Times New Roman"/>
              </a:rPr>
              <a:t>(M)</a:t>
            </a:r>
            <a:endParaRPr sz="2600">
              <a:latin typeface="Times New Roman"/>
              <a:cs typeface="Times New Roman"/>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7717155" cy="819150"/>
          </a:xfrm>
          <a:prstGeom prst="rect">
            <a:avLst/>
          </a:prstGeom>
        </p:spPr>
        <p:txBody>
          <a:bodyPr vert="horz" wrap="square" lIns="0" tIns="13335" rIns="0" bIns="0" rtlCol="0">
            <a:spAutoFit/>
          </a:bodyPr>
          <a:lstStyle/>
          <a:p>
            <a:pPr marL="287020" marR="5080" indent="-274320">
              <a:lnSpc>
                <a:spcPct val="100000"/>
              </a:lnSpc>
              <a:spcBef>
                <a:spcPts val="105"/>
              </a:spcBef>
              <a:buClr>
                <a:srgbClr val="0AD0D9"/>
              </a:buClr>
              <a:buSzPct val="94230"/>
              <a:buFont typeface="Wingdings"/>
              <a:buChar char=""/>
              <a:tabLst>
                <a:tab pos="287020" algn="l"/>
              </a:tabLst>
            </a:pPr>
            <a:r>
              <a:rPr sz="2600" dirty="0">
                <a:latin typeface="Times New Roman"/>
                <a:cs typeface="Times New Roman"/>
              </a:rPr>
              <a:t>T </a:t>
            </a:r>
            <a:r>
              <a:rPr sz="2600" spc="-5" dirty="0">
                <a:latin typeface="Times New Roman"/>
                <a:cs typeface="Times New Roman"/>
              </a:rPr>
              <a:t>stage </a:t>
            </a:r>
            <a:r>
              <a:rPr sz="2600" dirty="0">
                <a:latin typeface="Times New Roman"/>
                <a:cs typeface="Times New Roman"/>
              </a:rPr>
              <a:t>is dependent on depth of </a:t>
            </a:r>
            <a:r>
              <a:rPr sz="2600" spc="-5" dirty="0">
                <a:latin typeface="Times New Roman"/>
                <a:cs typeface="Times New Roman"/>
              </a:rPr>
              <a:t>tumor </a:t>
            </a:r>
            <a:r>
              <a:rPr sz="2600" dirty="0">
                <a:latin typeface="Times New Roman"/>
                <a:cs typeface="Times New Roman"/>
              </a:rPr>
              <a:t>invasion and</a:t>
            </a:r>
            <a:r>
              <a:rPr sz="2600" spc="-175" dirty="0">
                <a:latin typeface="Times New Roman"/>
                <a:cs typeface="Times New Roman"/>
              </a:rPr>
              <a:t> </a:t>
            </a:r>
            <a:r>
              <a:rPr sz="2600" spc="5" dirty="0">
                <a:latin typeface="Times New Roman"/>
                <a:cs typeface="Times New Roman"/>
              </a:rPr>
              <a:t>not  </a:t>
            </a:r>
            <a:r>
              <a:rPr sz="2600" spc="-5" dirty="0">
                <a:latin typeface="Times New Roman"/>
                <a:cs typeface="Times New Roman"/>
              </a:rPr>
              <a:t>size.</a:t>
            </a:r>
            <a:endParaRPr sz="2600">
              <a:latin typeface="Times New Roman"/>
              <a:cs typeface="Times New Roman"/>
            </a:endParaRPr>
          </a:p>
        </p:txBody>
      </p:sp>
      <p:sp>
        <p:nvSpPr>
          <p:cNvPr id="4" name="object 4"/>
          <p:cNvSpPr txBox="1"/>
          <p:nvPr/>
        </p:nvSpPr>
        <p:spPr>
          <a:xfrm>
            <a:off x="535940" y="3779596"/>
            <a:ext cx="7733030" cy="1215390"/>
          </a:xfrm>
          <a:prstGeom prst="rect">
            <a:avLst/>
          </a:prstGeom>
        </p:spPr>
        <p:txBody>
          <a:bodyPr vert="horz" wrap="square" lIns="0" tIns="13335" rIns="0" bIns="0" rtlCol="0">
            <a:spAutoFit/>
          </a:bodyPr>
          <a:lstStyle/>
          <a:p>
            <a:pPr marL="287020" marR="5080" indent="-274320" algn="just">
              <a:lnSpc>
                <a:spcPct val="100000"/>
              </a:lnSpc>
              <a:spcBef>
                <a:spcPts val="105"/>
              </a:spcBef>
              <a:buClr>
                <a:srgbClr val="0AD0D9"/>
              </a:buClr>
              <a:buSzPct val="94230"/>
              <a:buFont typeface="Wingdings"/>
              <a:buChar char=""/>
              <a:tabLst>
                <a:tab pos="287020" algn="l"/>
              </a:tabLst>
            </a:pPr>
            <a:r>
              <a:rPr sz="2600" spc="5" dirty="0">
                <a:latin typeface="Times New Roman"/>
                <a:cs typeface="Times New Roman"/>
              </a:rPr>
              <a:t>Nodal </a:t>
            </a:r>
            <a:r>
              <a:rPr sz="2600" spc="-5" dirty="0">
                <a:latin typeface="Times New Roman"/>
                <a:cs typeface="Times New Roman"/>
              </a:rPr>
              <a:t>stage </a:t>
            </a:r>
            <a:r>
              <a:rPr sz="2600" dirty="0">
                <a:latin typeface="Times New Roman"/>
                <a:cs typeface="Times New Roman"/>
              </a:rPr>
              <a:t>is </a:t>
            </a:r>
            <a:r>
              <a:rPr sz="2600" spc="-5" dirty="0">
                <a:latin typeface="Times New Roman"/>
                <a:cs typeface="Times New Roman"/>
              </a:rPr>
              <a:t>based </a:t>
            </a:r>
            <a:r>
              <a:rPr sz="2600" dirty="0">
                <a:latin typeface="Times New Roman"/>
                <a:cs typeface="Times New Roman"/>
              </a:rPr>
              <a:t>upon the number of </a:t>
            </a:r>
            <a:r>
              <a:rPr sz="2600" spc="-5" dirty="0">
                <a:latin typeface="Times New Roman"/>
                <a:cs typeface="Times New Roman"/>
              </a:rPr>
              <a:t>positive</a:t>
            </a:r>
            <a:r>
              <a:rPr sz="2600" spc="-114" dirty="0">
                <a:latin typeface="Times New Roman"/>
                <a:cs typeface="Times New Roman"/>
              </a:rPr>
              <a:t> </a:t>
            </a:r>
            <a:r>
              <a:rPr sz="2600" dirty="0">
                <a:latin typeface="Times New Roman"/>
                <a:cs typeface="Times New Roman"/>
              </a:rPr>
              <a:t>lymph  nodes and </a:t>
            </a:r>
            <a:r>
              <a:rPr sz="2600" spc="5" dirty="0">
                <a:latin typeface="Times New Roman"/>
                <a:cs typeface="Times New Roman"/>
              </a:rPr>
              <a:t>not </a:t>
            </a:r>
            <a:r>
              <a:rPr sz="2600" dirty="0">
                <a:latin typeface="Times New Roman"/>
                <a:cs typeface="Times New Roman"/>
              </a:rPr>
              <a:t>the </a:t>
            </a:r>
            <a:r>
              <a:rPr sz="2600" spc="-5" dirty="0">
                <a:latin typeface="Times New Roman"/>
                <a:cs typeface="Times New Roman"/>
              </a:rPr>
              <a:t>proximity </a:t>
            </a:r>
            <a:r>
              <a:rPr sz="2600" dirty="0">
                <a:latin typeface="Times New Roman"/>
                <a:cs typeface="Times New Roman"/>
              </a:rPr>
              <a:t>of the nodes to the </a:t>
            </a:r>
            <a:r>
              <a:rPr sz="2600" spc="-5" dirty="0">
                <a:latin typeface="Times New Roman"/>
                <a:cs typeface="Times New Roman"/>
              </a:rPr>
              <a:t>primary  </a:t>
            </a:r>
            <a:r>
              <a:rPr sz="2600" spc="-25" dirty="0">
                <a:latin typeface="Times New Roman"/>
                <a:cs typeface="Times New Roman"/>
              </a:rPr>
              <a:t>tumor.</a:t>
            </a:r>
            <a:endParaRPr sz="2600">
              <a:latin typeface="Times New Roman"/>
              <a:cs typeface="Times New Roman"/>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783082"/>
            <a:ext cx="7706359" cy="5611495"/>
          </a:xfrm>
          <a:prstGeom prst="rect">
            <a:avLst/>
          </a:prstGeom>
        </p:spPr>
        <p:txBody>
          <a:bodyPr vert="horz" wrap="square" lIns="0" tIns="13335" rIns="0" bIns="0" rtlCol="0">
            <a:spAutoFit/>
          </a:bodyPr>
          <a:lstStyle/>
          <a:p>
            <a:pPr marL="287020" indent="-274320">
              <a:lnSpc>
                <a:spcPct val="100000"/>
              </a:lnSpc>
              <a:spcBef>
                <a:spcPts val="105"/>
              </a:spcBef>
              <a:buClr>
                <a:srgbClr val="0AD0D9"/>
              </a:buClr>
              <a:buSzPct val="94230"/>
              <a:buFont typeface="Wingdings"/>
              <a:buChar char=""/>
              <a:tabLst>
                <a:tab pos="287020" algn="l"/>
              </a:tabLst>
            </a:pPr>
            <a:r>
              <a:rPr sz="2600" dirty="0">
                <a:latin typeface="Times New Roman"/>
                <a:cs typeface="Times New Roman"/>
              </a:rPr>
              <a:t>Regional nodes include those</a:t>
            </a:r>
            <a:r>
              <a:rPr sz="2600" spc="-110" dirty="0">
                <a:latin typeface="Times New Roman"/>
                <a:cs typeface="Times New Roman"/>
              </a:rPr>
              <a:t> </a:t>
            </a:r>
            <a:r>
              <a:rPr sz="2600" spc="-5" dirty="0">
                <a:latin typeface="Times New Roman"/>
                <a:cs typeface="Times New Roman"/>
              </a:rPr>
              <a:t>located:</a:t>
            </a:r>
            <a:endParaRPr sz="2600">
              <a:latin typeface="Times New Roman"/>
              <a:cs typeface="Times New Roman"/>
            </a:endParaRPr>
          </a:p>
          <a:p>
            <a:pPr>
              <a:lnSpc>
                <a:spcPct val="100000"/>
              </a:lnSpc>
              <a:spcBef>
                <a:spcPts val="10"/>
              </a:spcBef>
              <a:buClr>
                <a:srgbClr val="0AD0D9"/>
              </a:buClr>
              <a:buFont typeface="Wingdings"/>
              <a:buChar char=""/>
            </a:pPr>
            <a:endParaRPr sz="3750">
              <a:latin typeface="Times New Roman"/>
              <a:cs typeface="Times New Roman"/>
            </a:endParaRPr>
          </a:p>
          <a:p>
            <a:pPr marL="652780" marR="1076960" lvl="1" indent="-247015">
              <a:lnSpc>
                <a:spcPct val="100000"/>
              </a:lnSpc>
              <a:spcBef>
                <a:spcPts val="5"/>
              </a:spcBef>
              <a:buClr>
                <a:srgbClr val="0E6EC5"/>
              </a:buClr>
              <a:buSzPct val="85416"/>
              <a:buFont typeface="Courier New"/>
              <a:buChar char="o"/>
              <a:tabLst>
                <a:tab pos="653415" algn="l"/>
              </a:tabLst>
            </a:pPr>
            <a:r>
              <a:rPr sz="2400" dirty="0">
                <a:latin typeface="Times New Roman"/>
                <a:cs typeface="Times New Roman"/>
              </a:rPr>
              <a:t>Along the </a:t>
            </a:r>
            <a:r>
              <a:rPr sz="2400" b="1" spc="-10" dirty="0">
                <a:latin typeface="Times New Roman"/>
                <a:cs typeface="Times New Roman"/>
              </a:rPr>
              <a:t>greater </a:t>
            </a:r>
            <a:r>
              <a:rPr sz="2400" b="1" spc="-5" dirty="0">
                <a:latin typeface="Times New Roman"/>
                <a:cs typeface="Times New Roman"/>
              </a:rPr>
              <a:t>curvature </a:t>
            </a:r>
            <a:r>
              <a:rPr sz="2400" i="1" spc="-15" dirty="0">
                <a:latin typeface="Times New Roman"/>
                <a:cs typeface="Times New Roman"/>
              </a:rPr>
              <a:t>(greater</a:t>
            </a:r>
            <a:r>
              <a:rPr sz="2400" i="1" spc="-105" dirty="0">
                <a:latin typeface="Times New Roman"/>
                <a:cs typeface="Times New Roman"/>
              </a:rPr>
              <a:t> </a:t>
            </a:r>
            <a:r>
              <a:rPr sz="2400" i="1" spc="-10" dirty="0">
                <a:latin typeface="Times New Roman"/>
                <a:cs typeface="Times New Roman"/>
              </a:rPr>
              <a:t>curvature,  </a:t>
            </a:r>
            <a:r>
              <a:rPr sz="2400" i="1" spc="-5" dirty="0">
                <a:latin typeface="Times New Roman"/>
                <a:cs typeface="Times New Roman"/>
              </a:rPr>
              <a:t>gastroduodenal,</a:t>
            </a:r>
            <a:r>
              <a:rPr sz="2400" i="1" spc="-40" dirty="0">
                <a:latin typeface="Times New Roman"/>
                <a:cs typeface="Times New Roman"/>
              </a:rPr>
              <a:t> </a:t>
            </a:r>
            <a:r>
              <a:rPr sz="2400" i="1" spc="-5" dirty="0">
                <a:latin typeface="Times New Roman"/>
                <a:cs typeface="Times New Roman"/>
              </a:rPr>
              <a:t>gastroepiploic)</a:t>
            </a:r>
            <a:endParaRPr sz="2400">
              <a:latin typeface="Times New Roman"/>
              <a:cs typeface="Times New Roman"/>
            </a:endParaRPr>
          </a:p>
          <a:p>
            <a:pPr lvl="1">
              <a:lnSpc>
                <a:spcPct val="100000"/>
              </a:lnSpc>
              <a:spcBef>
                <a:spcPts val="10"/>
              </a:spcBef>
              <a:buClr>
                <a:srgbClr val="0E6EC5"/>
              </a:buClr>
              <a:buFont typeface="Courier New"/>
              <a:buChar char="o"/>
            </a:pPr>
            <a:endParaRPr sz="3500">
              <a:latin typeface="Times New Roman"/>
              <a:cs typeface="Times New Roman"/>
            </a:endParaRPr>
          </a:p>
          <a:p>
            <a:pPr marL="652780" marR="5080" lvl="1" indent="-247015">
              <a:lnSpc>
                <a:spcPct val="100000"/>
              </a:lnSpc>
              <a:buClr>
                <a:srgbClr val="0E6EC5"/>
              </a:buClr>
              <a:buSzPct val="85416"/>
              <a:buFont typeface="Courier New"/>
              <a:buChar char="o"/>
              <a:tabLst>
                <a:tab pos="653415" algn="l"/>
              </a:tabLst>
            </a:pPr>
            <a:r>
              <a:rPr sz="2400" dirty="0">
                <a:latin typeface="Times New Roman"/>
                <a:cs typeface="Times New Roman"/>
              </a:rPr>
              <a:t>Along the </a:t>
            </a:r>
            <a:r>
              <a:rPr sz="2400" b="1" dirty="0">
                <a:latin typeface="Times New Roman"/>
                <a:cs typeface="Times New Roman"/>
              </a:rPr>
              <a:t>lesser </a:t>
            </a:r>
            <a:r>
              <a:rPr sz="2400" b="1" spc="-5" dirty="0">
                <a:latin typeface="Times New Roman"/>
                <a:cs typeface="Times New Roman"/>
              </a:rPr>
              <a:t>curvature </a:t>
            </a:r>
            <a:r>
              <a:rPr sz="2400" i="1" spc="-5" dirty="0">
                <a:latin typeface="Times New Roman"/>
                <a:cs typeface="Times New Roman"/>
              </a:rPr>
              <a:t>(lesser </a:t>
            </a:r>
            <a:r>
              <a:rPr sz="2400" i="1" spc="-10" dirty="0">
                <a:latin typeface="Times New Roman"/>
                <a:cs typeface="Times New Roman"/>
              </a:rPr>
              <a:t>curvature, </a:t>
            </a:r>
            <a:r>
              <a:rPr sz="2400" i="1" dirty="0">
                <a:latin typeface="Times New Roman"/>
                <a:cs typeface="Times New Roman"/>
              </a:rPr>
              <a:t>left</a:t>
            </a:r>
            <a:r>
              <a:rPr sz="2400" i="1" spc="-155" dirty="0">
                <a:latin typeface="Times New Roman"/>
                <a:cs typeface="Times New Roman"/>
              </a:rPr>
              <a:t> </a:t>
            </a:r>
            <a:r>
              <a:rPr sz="2400" i="1" dirty="0">
                <a:latin typeface="Times New Roman"/>
                <a:cs typeface="Times New Roman"/>
              </a:rPr>
              <a:t>gastric,  common hepatic,</a:t>
            </a:r>
            <a:r>
              <a:rPr sz="2400" i="1" spc="-30" dirty="0">
                <a:latin typeface="Times New Roman"/>
                <a:cs typeface="Times New Roman"/>
              </a:rPr>
              <a:t> </a:t>
            </a:r>
            <a:r>
              <a:rPr sz="2400" i="1" dirty="0">
                <a:latin typeface="Times New Roman"/>
                <a:cs typeface="Times New Roman"/>
              </a:rPr>
              <a:t>celiac)</a:t>
            </a:r>
            <a:endParaRPr sz="2400">
              <a:latin typeface="Times New Roman"/>
              <a:cs typeface="Times New Roman"/>
            </a:endParaRPr>
          </a:p>
          <a:p>
            <a:pPr lvl="1">
              <a:lnSpc>
                <a:spcPct val="100000"/>
              </a:lnSpc>
              <a:spcBef>
                <a:spcPts val="5"/>
              </a:spcBef>
              <a:buClr>
                <a:srgbClr val="0E6EC5"/>
              </a:buClr>
              <a:buFont typeface="Courier New"/>
              <a:buChar char="o"/>
            </a:pPr>
            <a:endParaRPr sz="3500">
              <a:latin typeface="Times New Roman"/>
              <a:cs typeface="Times New Roman"/>
            </a:endParaRPr>
          </a:p>
          <a:p>
            <a:pPr marL="652780" lvl="1" indent="-247015">
              <a:lnSpc>
                <a:spcPct val="100000"/>
              </a:lnSpc>
              <a:spcBef>
                <a:spcPts val="5"/>
              </a:spcBef>
              <a:buClr>
                <a:srgbClr val="0E6EC5"/>
              </a:buClr>
              <a:buSzPct val="85416"/>
              <a:buFont typeface="Courier New"/>
              <a:buChar char="o"/>
              <a:tabLst>
                <a:tab pos="653415" algn="l"/>
              </a:tabLst>
            </a:pPr>
            <a:r>
              <a:rPr sz="2400" b="1" spc="-5" dirty="0">
                <a:latin typeface="Times New Roman"/>
                <a:cs typeface="Times New Roman"/>
              </a:rPr>
              <a:t>Pancreatic </a:t>
            </a:r>
            <a:r>
              <a:rPr sz="2400" dirty="0">
                <a:latin typeface="Times New Roman"/>
                <a:cs typeface="Times New Roman"/>
              </a:rPr>
              <a:t>and </a:t>
            </a:r>
            <a:r>
              <a:rPr sz="2400" b="1" spc="-5" dirty="0">
                <a:latin typeface="Times New Roman"/>
                <a:cs typeface="Times New Roman"/>
              </a:rPr>
              <a:t>splenic</a:t>
            </a:r>
            <a:r>
              <a:rPr sz="2400" b="1" spc="-45" dirty="0">
                <a:latin typeface="Times New Roman"/>
                <a:cs typeface="Times New Roman"/>
              </a:rPr>
              <a:t> </a:t>
            </a:r>
            <a:r>
              <a:rPr sz="2400" dirty="0">
                <a:latin typeface="Times New Roman"/>
                <a:cs typeface="Times New Roman"/>
              </a:rPr>
              <a:t>area</a:t>
            </a:r>
            <a:endParaRPr sz="2400">
              <a:latin typeface="Times New Roman"/>
              <a:cs typeface="Times New Roman"/>
            </a:endParaRPr>
          </a:p>
          <a:p>
            <a:pPr lvl="1">
              <a:lnSpc>
                <a:spcPct val="100000"/>
              </a:lnSpc>
              <a:spcBef>
                <a:spcPts val="45"/>
              </a:spcBef>
              <a:buClr>
                <a:srgbClr val="0E6EC5"/>
              </a:buClr>
              <a:buFont typeface="Courier New"/>
              <a:buChar char="o"/>
            </a:pPr>
            <a:endParaRPr sz="3500">
              <a:latin typeface="Times New Roman"/>
              <a:cs typeface="Times New Roman"/>
            </a:endParaRPr>
          </a:p>
          <a:p>
            <a:pPr marL="287020" marR="508634" indent="-274320">
              <a:lnSpc>
                <a:spcPct val="100000"/>
              </a:lnSpc>
              <a:spcBef>
                <a:spcPts val="5"/>
              </a:spcBef>
              <a:buClr>
                <a:srgbClr val="0AD0D9"/>
              </a:buClr>
              <a:buSzPct val="94230"/>
              <a:buFont typeface="Wingdings"/>
              <a:buChar char=""/>
              <a:tabLst>
                <a:tab pos="287020" algn="l"/>
              </a:tabLst>
            </a:pPr>
            <a:r>
              <a:rPr sz="2600" dirty="0">
                <a:latin typeface="Times New Roman"/>
                <a:cs typeface="Times New Roman"/>
              </a:rPr>
              <a:t>Involvement of </a:t>
            </a:r>
            <a:r>
              <a:rPr sz="2600" b="1" dirty="0">
                <a:latin typeface="Times New Roman"/>
                <a:cs typeface="Times New Roman"/>
              </a:rPr>
              <a:t>intraabdominal nodal </a:t>
            </a:r>
            <a:r>
              <a:rPr sz="2600" b="1" spc="-10" dirty="0">
                <a:latin typeface="Times New Roman"/>
                <a:cs typeface="Times New Roman"/>
              </a:rPr>
              <a:t>groups</a:t>
            </a:r>
            <a:r>
              <a:rPr sz="2600" b="1" spc="-105" dirty="0">
                <a:latin typeface="Times New Roman"/>
                <a:cs typeface="Times New Roman"/>
              </a:rPr>
              <a:t> </a:t>
            </a:r>
            <a:r>
              <a:rPr sz="2600" i="1" spc="-5" dirty="0">
                <a:latin typeface="Times New Roman"/>
                <a:cs typeface="Times New Roman"/>
              </a:rPr>
              <a:t>(e.g.  </a:t>
            </a:r>
            <a:r>
              <a:rPr sz="2600" i="1" spc="-20" dirty="0">
                <a:latin typeface="Times New Roman"/>
                <a:cs typeface="Times New Roman"/>
              </a:rPr>
              <a:t>retropancreatic, </a:t>
            </a:r>
            <a:r>
              <a:rPr sz="2600" i="1" dirty="0">
                <a:latin typeface="Times New Roman"/>
                <a:cs typeface="Times New Roman"/>
              </a:rPr>
              <a:t>portal, </a:t>
            </a:r>
            <a:r>
              <a:rPr sz="2600" i="1" spc="-5" dirty="0">
                <a:latin typeface="Times New Roman"/>
                <a:cs typeface="Times New Roman"/>
              </a:rPr>
              <a:t>mesenteric, </a:t>
            </a:r>
            <a:r>
              <a:rPr sz="2600" i="1" spc="5" dirty="0">
                <a:latin typeface="Times New Roman"/>
                <a:cs typeface="Times New Roman"/>
              </a:rPr>
              <a:t>and</a:t>
            </a:r>
            <a:r>
              <a:rPr sz="2600" i="1" spc="-40" dirty="0">
                <a:latin typeface="Times New Roman"/>
                <a:cs typeface="Times New Roman"/>
              </a:rPr>
              <a:t> </a:t>
            </a:r>
            <a:r>
              <a:rPr sz="2600" i="1" dirty="0">
                <a:latin typeface="Times New Roman"/>
                <a:cs typeface="Times New Roman"/>
              </a:rPr>
              <a:t>paraaortic)</a:t>
            </a:r>
            <a:endParaRPr sz="2600">
              <a:latin typeface="Times New Roman"/>
              <a:cs typeface="Times New Roman"/>
            </a:endParaRPr>
          </a:p>
          <a:p>
            <a:pPr marL="341630">
              <a:lnSpc>
                <a:spcPct val="100000"/>
              </a:lnSpc>
              <a:spcBef>
                <a:spcPts val="620"/>
              </a:spcBef>
            </a:pPr>
            <a:r>
              <a:rPr sz="2600" dirty="0">
                <a:latin typeface="Times New Roman"/>
                <a:cs typeface="Times New Roman"/>
              </a:rPr>
              <a:t>is </a:t>
            </a:r>
            <a:r>
              <a:rPr sz="2600" spc="-5" dirty="0">
                <a:latin typeface="Times New Roman"/>
                <a:cs typeface="Times New Roman"/>
              </a:rPr>
              <a:t>classified </a:t>
            </a:r>
            <a:r>
              <a:rPr sz="2600" dirty="0">
                <a:latin typeface="Times New Roman"/>
                <a:cs typeface="Times New Roman"/>
              </a:rPr>
              <a:t>as </a:t>
            </a:r>
            <a:r>
              <a:rPr sz="2600" spc="-5" dirty="0">
                <a:latin typeface="Times New Roman"/>
                <a:cs typeface="Times New Roman"/>
              </a:rPr>
              <a:t>distant metastases.</a:t>
            </a:r>
            <a:endParaRPr sz="2600">
              <a:latin typeface="Times New Roman"/>
              <a:cs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0" y="1834982"/>
            <a:ext cx="6095999" cy="189881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46785" y="455117"/>
            <a:ext cx="7106616" cy="1379865"/>
          </a:xfrm>
          <a:prstGeom prst="rect">
            <a:avLst/>
          </a:prstGeom>
        </p:spPr>
        <p:txBody>
          <a:bodyPr vert="horz" wrap="square" lIns="0" tIns="45720" rIns="0" bIns="0" rtlCol="0">
            <a:spAutoFit/>
          </a:bodyPr>
          <a:lstStyle/>
          <a:p>
            <a:pPr marL="1697989" marR="5080" indent="-1685925">
              <a:lnSpc>
                <a:spcPts val="5180"/>
              </a:lnSpc>
              <a:spcBef>
                <a:spcPts val="360"/>
              </a:spcBef>
            </a:pPr>
            <a:r>
              <a:rPr sz="4400" b="0" dirty="0">
                <a:latin typeface="Times New Roman"/>
                <a:cs typeface="Times New Roman"/>
              </a:rPr>
              <a:t>The 2002 AJCC TNM staging</a:t>
            </a:r>
            <a:r>
              <a:rPr sz="4400" b="0" spc="-465" dirty="0">
                <a:latin typeface="Times New Roman"/>
                <a:cs typeface="Times New Roman"/>
              </a:rPr>
              <a:t> </a:t>
            </a:r>
            <a:r>
              <a:rPr sz="4400" b="0" dirty="0">
                <a:latin typeface="Times New Roman"/>
                <a:cs typeface="Times New Roman"/>
              </a:rPr>
              <a:t>of  gastric</a:t>
            </a:r>
            <a:r>
              <a:rPr sz="4400" b="0" spc="-40" dirty="0">
                <a:latin typeface="Times New Roman"/>
                <a:cs typeface="Times New Roman"/>
              </a:rPr>
              <a:t> </a:t>
            </a:r>
            <a:r>
              <a:rPr sz="4400" b="0" dirty="0">
                <a:latin typeface="Times New Roman"/>
                <a:cs typeface="Times New Roman"/>
              </a:rPr>
              <a:t>carcinoma</a:t>
            </a:r>
            <a:endParaRPr sz="4400" dirty="0">
              <a:latin typeface="Times New Roman"/>
              <a:cs typeface="Times New Roman"/>
            </a:endParaRPr>
          </a:p>
        </p:txBody>
      </p:sp>
      <p:sp>
        <p:nvSpPr>
          <p:cNvPr id="4" name="object 4"/>
          <p:cNvSpPr txBox="1"/>
          <p:nvPr/>
        </p:nvSpPr>
        <p:spPr>
          <a:xfrm>
            <a:off x="535940" y="2401951"/>
            <a:ext cx="2351405" cy="330835"/>
          </a:xfrm>
          <a:prstGeom prst="rect">
            <a:avLst/>
          </a:prstGeom>
        </p:spPr>
        <p:txBody>
          <a:bodyPr vert="horz" wrap="square" lIns="0" tIns="13335" rIns="0" bIns="0" rtlCol="0">
            <a:spAutoFit/>
          </a:bodyPr>
          <a:lstStyle/>
          <a:p>
            <a:pPr marL="287020" indent="-274320">
              <a:lnSpc>
                <a:spcPct val="100000"/>
              </a:lnSpc>
              <a:spcBef>
                <a:spcPts val="105"/>
              </a:spcBef>
              <a:buClr>
                <a:srgbClr val="0AD0D9"/>
              </a:buClr>
              <a:buSzPct val="95000"/>
              <a:buFont typeface="Wingdings"/>
              <a:buChar char=""/>
              <a:tabLst>
                <a:tab pos="287020" algn="l"/>
              </a:tabLst>
            </a:pPr>
            <a:r>
              <a:rPr sz="2000" b="1" dirty="0">
                <a:latin typeface="Times New Roman"/>
                <a:cs typeface="Times New Roman"/>
              </a:rPr>
              <a:t>Primary tumor</a:t>
            </a:r>
            <a:r>
              <a:rPr sz="2000" b="1" spc="-175" dirty="0">
                <a:latin typeface="Times New Roman"/>
                <a:cs typeface="Times New Roman"/>
              </a:rPr>
              <a:t> </a:t>
            </a:r>
            <a:r>
              <a:rPr sz="2000" b="1" dirty="0">
                <a:latin typeface="Times New Roman"/>
                <a:cs typeface="Times New Roman"/>
              </a:rPr>
              <a:t>(T)</a:t>
            </a:r>
            <a:endParaRPr sz="2000">
              <a:latin typeface="Times New Roman"/>
              <a:cs typeface="Times New Roman"/>
            </a:endParaRPr>
          </a:p>
        </p:txBody>
      </p:sp>
      <p:sp>
        <p:nvSpPr>
          <p:cNvPr id="5" name="object 5"/>
          <p:cNvSpPr txBox="1"/>
          <p:nvPr/>
        </p:nvSpPr>
        <p:spPr>
          <a:xfrm>
            <a:off x="535940" y="3619322"/>
            <a:ext cx="7865745" cy="3041650"/>
          </a:xfrm>
          <a:prstGeom prst="rect">
            <a:avLst/>
          </a:prstGeom>
        </p:spPr>
        <p:txBody>
          <a:bodyPr vert="horz" wrap="square" lIns="0" tIns="13335" rIns="0" bIns="0" rtlCol="0">
            <a:spAutoFit/>
          </a:bodyPr>
          <a:lstStyle/>
          <a:p>
            <a:pPr marL="287020" indent="-287020">
              <a:lnSpc>
                <a:spcPct val="100000"/>
              </a:lnSpc>
              <a:spcBef>
                <a:spcPts val="105"/>
              </a:spcBef>
              <a:buClr>
                <a:srgbClr val="0AD0D9"/>
              </a:buClr>
              <a:buSzPct val="93478"/>
              <a:buFont typeface="Arial"/>
              <a:buChar char=""/>
              <a:tabLst>
                <a:tab pos="287020" algn="l"/>
              </a:tabLst>
            </a:pPr>
            <a:r>
              <a:rPr sz="2300" dirty="0">
                <a:latin typeface="Times New Roman"/>
                <a:cs typeface="Times New Roman"/>
              </a:rPr>
              <a:t>TX - </a:t>
            </a:r>
            <a:r>
              <a:rPr sz="2300" spc="-5" dirty="0">
                <a:latin typeface="Times New Roman"/>
                <a:cs typeface="Times New Roman"/>
              </a:rPr>
              <a:t>Primary tumor (T) </a:t>
            </a:r>
            <a:r>
              <a:rPr sz="2300" dirty="0">
                <a:latin typeface="Times New Roman"/>
                <a:cs typeface="Times New Roman"/>
              </a:rPr>
              <a:t>cannot be</a:t>
            </a:r>
            <a:r>
              <a:rPr sz="2300" spc="-55" dirty="0">
                <a:latin typeface="Times New Roman"/>
                <a:cs typeface="Times New Roman"/>
              </a:rPr>
              <a:t> </a:t>
            </a:r>
            <a:r>
              <a:rPr sz="2300" dirty="0">
                <a:latin typeface="Times New Roman"/>
                <a:cs typeface="Times New Roman"/>
              </a:rPr>
              <a:t>assessed</a:t>
            </a:r>
            <a:endParaRPr sz="2300">
              <a:latin typeface="Times New Roman"/>
              <a:cs typeface="Times New Roman"/>
            </a:endParaRPr>
          </a:p>
          <a:p>
            <a:pPr marL="287020" indent="-287020">
              <a:lnSpc>
                <a:spcPct val="100000"/>
              </a:lnSpc>
              <a:buClr>
                <a:srgbClr val="0AD0D9"/>
              </a:buClr>
              <a:buSzPct val="93478"/>
              <a:buFont typeface="Arial"/>
              <a:buChar char=""/>
              <a:tabLst>
                <a:tab pos="287020" algn="l"/>
              </a:tabLst>
            </a:pPr>
            <a:r>
              <a:rPr sz="2300" spc="-5" dirty="0">
                <a:latin typeface="Times New Roman"/>
                <a:cs typeface="Times New Roman"/>
              </a:rPr>
              <a:t>T0 </a:t>
            </a:r>
            <a:r>
              <a:rPr sz="2300" dirty="0">
                <a:latin typeface="Times New Roman"/>
                <a:cs typeface="Times New Roman"/>
              </a:rPr>
              <a:t>- No evidence of </a:t>
            </a:r>
            <a:r>
              <a:rPr sz="2300" spc="-5" dirty="0">
                <a:latin typeface="Times New Roman"/>
                <a:cs typeface="Times New Roman"/>
              </a:rPr>
              <a:t>primary</a:t>
            </a:r>
            <a:r>
              <a:rPr sz="2300" spc="-40" dirty="0">
                <a:latin typeface="Times New Roman"/>
                <a:cs typeface="Times New Roman"/>
              </a:rPr>
              <a:t> </a:t>
            </a:r>
            <a:r>
              <a:rPr sz="2300" spc="-5" dirty="0">
                <a:latin typeface="Times New Roman"/>
                <a:cs typeface="Times New Roman"/>
              </a:rPr>
              <a:t>tumor</a:t>
            </a:r>
            <a:endParaRPr sz="2300">
              <a:latin typeface="Times New Roman"/>
              <a:cs typeface="Times New Roman"/>
            </a:endParaRPr>
          </a:p>
          <a:p>
            <a:pPr marL="287020" marR="5080" indent="-287020">
              <a:lnSpc>
                <a:spcPts val="2210"/>
              </a:lnSpc>
              <a:spcBef>
                <a:spcPts val="535"/>
              </a:spcBef>
              <a:buClr>
                <a:srgbClr val="0AD0D9"/>
              </a:buClr>
              <a:buSzPct val="93478"/>
              <a:buFont typeface="Arial"/>
              <a:buChar char=""/>
              <a:tabLst>
                <a:tab pos="287020" algn="l"/>
              </a:tabLst>
            </a:pPr>
            <a:r>
              <a:rPr sz="2300" spc="-30" dirty="0">
                <a:latin typeface="Times New Roman"/>
                <a:cs typeface="Times New Roman"/>
              </a:rPr>
              <a:t>Tis </a:t>
            </a:r>
            <a:r>
              <a:rPr sz="2300" dirty="0">
                <a:latin typeface="Times New Roman"/>
                <a:cs typeface="Times New Roman"/>
              </a:rPr>
              <a:t>- </a:t>
            </a:r>
            <a:r>
              <a:rPr sz="2300" spc="-5" dirty="0">
                <a:latin typeface="Times New Roman"/>
                <a:cs typeface="Times New Roman"/>
              </a:rPr>
              <a:t>Carcinoma </a:t>
            </a:r>
            <a:r>
              <a:rPr sz="2300" dirty="0">
                <a:latin typeface="Times New Roman"/>
                <a:cs typeface="Times New Roman"/>
              </a:rPr>
              <a:t>in </a:t>
            </a:r>
            <a:r>
              <a:rPr sz="2300" spc="-5" dirty="0">
                <a:latin typeface="Times New Roman"/>
                <a:cs typeface="Times New Roman"/>
              </a:rPr>
              <a:t>situ, intraepithelial tumor </a:t>
            </a:r>
            <a:r>
              <a:rPr sz="2300" dirty="0">
                <a:latin typeface="Times New Roman"/>
                <a:cs typeface="Times New Roman"/>
              </a:rPr>
              <a:t>without invasion </a:t>
            </a:r>
            <a:r>
              <a:rPr sz="2300" spc="-395" dirty="0">
                <a:latin typeface="Times New Roman"/>
                <a:cs typeface="Times New Roman"/>
              </a:rPr>
              <a:t>of  </a:t>
            </a:r>
            <a:r>
              <a:rPr sz="2300" spc="-5" dirty="0">
                <a:latin typeface="Times New Roman"/>
                <a:cs typeface="Times New Roman"/>
              </a:rPr>
              <a:t>lamina</a:t>
            </a:r>
            <a:r>
              <a:rPr sz="2300" dirty="0">
                <a:latin typeface="Times New Roman"/>
                <a:cs typeface="Times New Roman"/>
              </a:rPr>
              <a:t> propria</a:t>
            </a:r>
            <a:endParaRPr sz="2300">
              <a:latin typeface="Times New Roman"/>
              <a:cs typeface="Times New Roman"/>
            </a:endParaRPr>
          </a:p>
          <a:p>
            <a:pPr marL="287020" indent="-287020">
              <a:lnSpc>
                <a:spcPct val="100000"/>
              </a:lnSpc>
              <a:spcBef>
                <a:spcPts val="15"/>
              </a:spcBef>
              <a:buClr>
                <a:srgbClr val="0AD0D9"/>
              </a:buClr>
              <a:buSzPct val="93478"/>
              <a:buFont typeface="Arial"/>
              <a:buChar char=""/>
              <a:tabLst>
                <a:tab pos="287020" algn="l"/>
              </a:tabLst>
            </a:pPr>
            <a:r>
              <a:rPr sz="2300" spc="-5" dirty="0">
                <a:latin typeface="Times New Roman"/>
                <a:cs typeface="Times New Roman"/>
              </a:rPr>
              <a:t>T1 </a:t>
            </a:r>
            <a:r>
              <a:rPr sz="2300" dirty="0">
                <a:latin typeface="Times New Roman"/>
                <a:cs typeface="Times New Roman"/>
              </a:rPr>
              <a:t>- </a:t>
            </a:r>
            <a:r>
              <a:rPr sz="2300" spc="-20" dirty="0">
                <a:latin typeface="Times New Roman"/>
                <a:cs typeface="Times New Roman"/>
              </a:rPr>
              <a:t>Tumor </a:t>
            </a:r>
            <a:r>
              <a:rPr sz="2300" dirty="0">
                <a:latin typeface="Times New Roman"/>
                <a:cs typeface="Times New Roman"/>
              </a:rPr>
              <a:t>invades </a:t>
            </a:r>
            <a:r>
              <a:rPr sz="2300" spc="-5" dirty="0">
                <a:latin typeface="Times New Roman"/>
                <a:cs typeface="Times New Roman"/>
              </a:rPr>
              <a:t>lamina </a:t>
            </a:r>
            <a:r>
              <a:rPr sz="2300" dirty="0">
                <a:latin typeface="Times New Roman"/>
                <a:cs typeface="Times New Roman"/>
              </a:rPr>
              <a:t>propria or</a:t>
            </a:r>
            <a:r>
              <a:rPr sz="2300" spc="-60" dirty="0">
                <a:latin typeface="Times New Roman"/>
                <a:cs typeface="Times New Roman"/>
              </a:rPr>
              <a:t> </a:t>
            </a:r>
            <a:r>
              <a:rPr sz="2300" dirty="0">
                <a:latin typeface="Times New Roman"/>
                <a:cs typeface="Times New Roman"/>
              </a:rPr>
              <a:t>submucosa</a:t>
            </a:r>
            <a:endParaRPr sz="2300">
              <a:latin typeface="Times New Roman"/>
              <a:cs typeface="Times New Roman"/>
            </a:endParaRPr>
          </a:p>
          <a:p>
            <a:pPr marL="287020" indent="-287020">
              <a:lnSpc>
                <a:spcPct val="100000"/>
              </a:lnSpc>
              <a:buClr>
                <a:srgbClr val="0AD0D9"/>
              </a:buClr>
              <a:buSzPct val="93478"/>
              <a:buFont typeface="Arial"/>
              <a:buChar char=""/>
              <a:tabLst>
                <a:tab pos="287020" algn="l"/>
              </a:tabLst>
            </a:pPr>
            <a:r>
              <a:rPr sz="2300" dirty="0">
                <a:latin typeface="Times New Roman"/>
                <a:cs typeface="Times New Roman"/>
              </a:rPr>
              <a:t>T2 - </a:t>
            </a:r>
            <a:r>
              <a:rPr sz="2300" spc="-20" dirty="0">
                <a:latin typeface="Times New Roman"/>
                <a:cs typeface="Times New Roman"/>
              </a:rPr>
              <a:t>Tumor </a:t>
            </a:r>
            <a:r>
              <a:rPr sz="2300" spc="-5" dirty="0">
                <a:latin typeface="Times New Roman"/>
                <a:cs typeface="Times New Roman"/>
              </a:rPr>
              <a:t>invades muscularis </a:t>
            </a:r>
            <a:r>
              <a:rPr sz="2300" dirty="0">
                <a:latin typeface="Times New Roman"/>
                <a:cs typeface="Times New Roman"/>
              </a:rPr>
              <a:t>propria or</a:t>
            </a:r>
            <a:r>
              <a:rPr sz="2300" spc="-45" dirty="0">
                <a:latin typeface="Times New Roman"/>
                <a:cs typeface="Times New Roman"/>
              </a:rPr>
              <a:t> </a:t>
            </a:r>
            <a:r>
              <a:rPr sz="2300" dirty="0">
                <a:latin typeface="Times New Roman"/>
                <a:cs typeface="Times New Roman"/>
              </a:rPr>
              <a:t>subserosa</a:t>
            </a:r>
            <a:endParaRPr sz="2300">
              <a:latin typeface="Times New Roman"/>
              <a:cs typeface="Times New Roman"/>
            </a:endParaRPr>
          </a:p>
          <a:p>
            <a:pPr marL="287020" marR="258445" indent="-287020">
              <a:lnSpc>
                <a:spcPct val="80000"/>
              </a:lnSpc>
              <a:spcBef>
                <a:spcPts val="555"/>
              </a:spcBef>
              <a:buClr>
                <a:srgbClr val="0AD0D9"/>
              </a:buClr>
              <a:buSzPct val="93478"/>
              <a:buFont typeface="Arial"/>
              <a:buChar char=""/>
              <a:tabLst>
                <a:tab pos="287020" algn="l"/>
              </a:tabLst>
            </a:pPr>
            <a:r>
              <a:rPr sz="2300" spc="-5" dirty="0">
                <a:latin typeface="Times New Roman"/>
                <a:cs typeface="Times New Roman"/>
              </a:rPr>
              <a:t>T3 </a:t>
            </a:r>
            <a:r>
              <a:rPr sz="2300" dirty="0">
                <a:latin typeface="Times New Roman"/>
                <a:cs typeface="Times New Roman"/>
              </a:rPr>
              <a:t>- </a:t>
            </a:r>
            <a:r>
              <a:rPr sz="2300" spc="-20" dirty="0">
                <a:latin typeface="Times New Roman"/>
                <a:cs typeface="Times New Roman"/>
              </a:rPr>
              <a:t>Tumor </a:t>
            </a:r>
            <a:r>
              <a:rPr sz="2300" spc="-5" dirty="0">
                <a:latin typeface="Times New Roman"/>
                <a:cs typeface="Times New Roman"/>
              </a:rPr>
              <a:t>penetrates </a:t>
            </a:r>
            <a:r>
              <a:rPr sz="2300" dirty="0">
                <a:latin typeface="Times New Roman"/>
                <a:cs typeface="Times New Roman"/>
              </a:rPr>
              <a:t>serosa </a:t>
            </a:r>
            <a:r>
              <a:rPr sz="2300" spc="-5" dirty="0">
                <a:latin typeface="Times New Roman"/>
                <a:cs typeface="Times New Roman"/>
              </a:rPr>
              <a:t>(ie, </a:t>
            </a:r>
            <a:r>
              <a:rPr sz="2300" dirty="0">
                <a:latin typeface="Times New Roman"/>
                <a:cs typeface="Times New Roman"/>
              </a:rPr>
              <a:t>visceral </a:t>
            </a:r>
            <a:r>
              <a:rPr sz="2300" spc="-5" dirty="0">
                <a:latin typeface="Times New Roman"/>
                <a:cs typeface="Times New Roman"/>
              </a:rPr>
              <a:t>peritoneum) </a:t>
            </a:r>
            <a:r>
              <a:rPr sz="2300" spc="-400" dirty="0">
                <a:latin typeface="Times New Roman"/>
                <a:cs typeface="Times New Roman"/>
              </a:rPr>
              <a:t>without  </a:t>
            </a:r>
            <a:r>
              <a:rPr sz="2300" dirty="0">
                <a:latin typeface="Times New Roman"/>
                <a:cs typeface="Times New Roman"/>
              </a:rPr>
              <a:t>invasion of </a:t>
            </a:r>
            <a:r>
              <a:rPr sz="2300" spc="-5" dirty="0">
                <a:latin typeface="Times New Roman"/>
                <a:cs typeface="Times New Roman"/>
              </a:rPr>
              <a:t>adjacent</a:t>
            </a:r>
            <a:r>
              <a:rPr sz="2300" spc="-20" dirty="0">
                <a:latin typeface="Times New Roman"/>
                <a:cs typeface="Times New Roman"/>
              </a:rPr>
              <a:t> </a:t>
            </a:r>
            <a:r>
              <a:rPr sz="2300" dirty="0">
                <a:latin typeface="Times New Roman"/>
                <a:cs typeface="Times New Roman"/>
              </a:rPr>
              <a:t>structures</a:t>
            </a:r>
            <a:endParaRPr sz="2300">
              <a:latin typeface="Times New Roman"/>
              <a:cs typeface="Times New Roman"/>
            </a:endParaRPr>
          </a:p>
          <a:p>
            <a:pPr marL="287020" indent="-287020">
              <a:lnSpc>
                <a:spcPct val="100000"/>
              </a:lnSpc>
              <a:buClr>
                <a:srgbClr val="0AD0D9"/>
              </a:buClr>
              <a:buSzPct val="93478"/>
              <a:buFont typeface="Arial"/>
              <a:buChar char=""/>
              <a:tabLst>
                <a:tab pos="287020" algn="l"/>
              </a:tabLst>
            </a:pPr>
            <a:r>
              <a:rPr sz="2300" spc="-5" dirty="0">
                <a:latin typeface="Times New Roman"/>
                <a:cs typeface="Times New Roman"/>
              </a:rPr>
              <a:t>T4 </a:t>
            </a:r>
            <a:r>
              <a:rPr sz="2300" dirty="0">
                <a:latin typeface="Times New Roman"/>
                <a:cs typeface="Times New Roman"/>
              </a:rPr>
              <a:t>- </a:t>
            </a:r>
            <a:r>
              <a:rPr sz="2300" spc="-20" dirty="0">
                <a:latin typeface="Times New Roman"/>
                <a:cs typeface="Times New Roman"/>
              </a:rPr>
              <a:t>Tumor </a:t>
            </a:r>
            <a:r>
              <a:rPr sz="2300" dirty="0">
                <a:latin typeface="Times New Roman"/>
                <a:cs typeface="Times New Roman"/>
              </a:rPr>
              <a:t>invades </a:t>
            </a:r>
            <a:r>
              <a:rPr sz="2300" spc="-5" dirty="0">
                <a:latin typeface="Times New Roman"/>
                <a:cs typeface="Times New Roman"/>
              </a:rPr>
              <a:t>adjacent</a:t>
            </a:r>
            <a:r>
              <a:rPr sz="2300" spc="-45" dirty="0">
                <a:latin typeface="Times New Roman"/>
                <a:cs typeface="Times New Roman"/>
              </a:rPr>
              <a:t> </a:t>
            </a:r>
            <a:r>
              <a:rPr sz="2300" dirty="0">
                <a:latin typeface="Times New Roman"/>
                <a:cs typeface="Times New Roman"/>
              </a:rPr>
              <a:t>structures</a:t>
            </a:r>
            <a:endParaRPr sz="2300">
              <a:latin typeface="Times New Roman"/>
              <a:cs typeface="Times New Roman"/>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9740" y="1005488"/>
            <a:ext cx="6744970" cy="4824095"/>
          </a:xfrm>
          <a:prstGeom prst="rect">
            <a:avLst/>
          </a:prstGeom>
        </p:spPr>
        <p:txBody>
          <a:bodyPr vert="horz" wrap="square" lIns="0" tIns="95250" rIns="0" bIns="0" rtlCol="0">
            <a:spAutoFit/>
          </a:bodyPr>
          <a:lstStyle/>
          <a:p>
            <a:pPr marL="287020" indent="-274320">
              <a:lnSpc>
                <a:spcPct val="100000"/>
              </a:lnSpc>
              <a:spcBef>
                <a:spcPts val="750"/>
              </a:spcBef>
              <a:buClr>
                <a:srgbClr val="0AD0D9"/>
              </a:buClr>
              <a:buSzPct val="94230"/>
              <a:buFont typeface="Wingdings"/>
              <a:buChar char=""/>
              <a:tabLst>
                <a:tab pos="287020" algn="l"/>
              </a:tabLst>
            </a:pPr>
            <a:r>
              <a:rPr sz="2600" b="1" dirty="0">
                <a:latin typeface="Times New Roman"/>
                <a:cs typeface="Times New Roman"/>
              </a:rPr>
              <a:t>Regional lymph nodes</a:t>
            </a:r>
            <a:r>
              <a:rPr sz="2600" b="1" spc="-80" dirty="0">
                <a:latin typeface="Times New Roman"/>
                <a:cs typeface="Times New Roman"/>
              </a:rPr>
              <a:t> </a:t>
            </a:r>
            <a:r>
              <a:rPr sz="2600" b="1" dirty="0">
                <a:latin typeface="Times New Roman"/>
                <a:cs typeface="Times New Roman"/>
              </a:rPr>
              <a:t>(N)</a:t>
            </a:r>
            <a:endParaRPr sz="2600">
              <a:latin typeface="Times New Roman"/>
              <a:cs typeface="Times New Roman"/>
            </a:endParaRPr>
          </a:p>
          <a:p>
            <a:pPr marL="927100" lvl="1" indent="-247015">
              <a:lnSpc>
                <a:spcPct val="100000"/>
              </a:lnSpc>
              <a:spcBef>
                <a:spcPts val="525"/>
              </a:spcBef>
              <a:buClr>
                <a:srgbClr val="009DD9"/>
              </a:buClr>
              <a:buSzPct val="69047"/>
              <a:buFont typeface="Arial"/>
              <a:buChar char=""/>
              <a:tabLst>
                <a:tab pos="927100" algn="l"/>
                <a:tab pos="927735" algn="l"/>
              </a:tabLst>
            </a:pPr>
            <a:r>
              <a:rPr sz="2100" spc="-5" dirty="0">
                <a:latin typeface="Times New Roman"/>
                <a:cs typeface="Times New Roman"/>
              </a:rPr>
              <a:t>NX </a:t>
            </a:r>
            <a:r>
              <a:rPr sz="2100" dirty="0">
                <a:latin typeface="Times New Roman"/>
                <a:cs typeface="Times New Roman"/>
              </a:rPr>
              <a:t>- Regional </a:t>
            </a:r>
            <a:r>
              <a:rPr sz="2100" spc="-10" dirty="0">
                <a:latin typeface="Times New Roman"/>
                <a:cs typeface="Times New Roman"/>
              </a:rPr>
              <a:t>lymph </a:t>
            </a:r>
            <a:r>
              <a:rPr sz="2100" dirty="0">
                <a:latin typeface="Times New Roman"/>
                <a:cs typeface="Times New Roman"/>
              </a:rPr>
              <a:t>nodes </a:t>
            </a:r>
            <a:r>
              <a:rPr sz="2100" spc="-5" dirty="0">
                <a:latin typeface="Times New Roman"/>
                <a:cs typeface="Times New Roman"/>
              </a:rPr>
              <a:t>(N) </a:t>
            </a:r>
            <a:r>
              <a:rPr sz="2100" dirty="0">
                <a:latin typeface="Times New Roman"/>
                <a:cs typeface="Times New Roman"/>
              </a:rPr>
              <a:t>cannot be</a:t>
            </a:r>
            <a:r>
              <a:rPr sz="2100" spc="-5" dirty="0">
                <a:latin typeface="Times New Roman"/>
                <a:cs typeface="Times New Roman"/>
              </a:rPr>
              <a:t> assessed</a:t>
            </a:r>
            <a:endParaRPr sz="2100">
              <a:latin typeface="Times New Roman"/>
              <a:cs typeface="Times New Roman"/>
            </a:endParaRPr>
          </a:p>
          <a:p>
            <a:pPr marL="927100" lvl="1" indent="-247015">
              <a:lnSpc>
                <a:spcPct val="100000"/>
              </a:lnSpc>
              <a:spcBef>
                <a:spcPts val="505"/>
              </a:spcBef>
              <a:buClr>
                <a:srgbClr val="009DD9"/>
              </a:buClr>
              <a:buSzPct val="69047"/>
              <a:buFont typeface="Arial"/>
              <a:buChar char=""/>
              <a:tabLst>
                <a:tab pos="927100" algn="l"/>
                <a:tab pos="927735" algn="l"/>
              </a:tabLst>
            </a:pPr>
            <a:r>
              <a:rPr sz="2100" spc="-5" dirty="0">
                <a:latin typeface="Times New Roman"/>
                <a:cs typeface="Times New Roman"/>
              </a:rPr>
              <a:t>N0 </a:t>
            </a:r>
            <a:r>
              <a:rPr sz="2100" dirty="0">
                <a:latin typeface="Times New Roman"/>
                <a:cs typeface="Times New Roman"/>
              </a:rPr>
              <a:t>- </a:t>
            </a:r>
            <a:r>
              <a:rPr sz="2100" spc="-5" dirty="0">
                <a:latin typeface="Times New Roman"/>
                <a:cs typeface="Times New Roman"/>
              </a:rPr>
              <a:t>No </a:t>
            </a:r>
            <a:r>
              <a:rPr sz="2100" dirty="0">
                <a:latin typeface="Times New Roman"/>
                <a:cs typeface="Times New Roman"/>
              </a:rPr>
              <a:t>regional </a:t>
            </a:r>
            <a:r>
              <a:rPr sz="2100" spc="-10" dirty="0">
                <a:latin typeface="Times New Roman"/>
                <a:cs typeface="Times New Roman"/>
              </a:rPr>
              <a:t>lymph </a:t>
            </a:r>
            <a:r>
              <a:rPr sz="2100" dirty="0">
                <a:latin typeface="Times New Roman"/>
                <a:cs typeface="Times New Roman"/>
              </a:rPr>
              <a:t>node</a:t>
            </a:r>
            <a:r>
              <a:rPr sz="2100" spc="-10" dirty="0">
                <a:latin typeface="Times New Roman"/>
                <a:cs typeface="Times New Roman"/>
              </a:rPr>
              <a:t> </a:t>
            </a:r>
            <a:r>
              <a:rPr sz="2100" spc="-5" dirty="0">
                <a:latin typeface="Times New Roman"/>
                <a:cs typeface="Times New Roman"/>
              </a:rPr>
              <a:t>metastases</a:t>
            </a:r>
            <a:endParaRPr sz="2100">
              <a:latin typeface="Times New Roman"/>
              <a:cs typeface="Times New Roman"/>
            </a:endParaRPr>
          </a:p>
          <a:p>
            <a:pPr marL="927100" lvl="1" indent="-247015">
              <a:lnSpc>
                <a:spcPct val="100000"/>
              </a:lnSpc>
              <a:spcBef>
                <a:spcPts val="505"/>
              </a:spcBef>
              <a:buClr>
                <a:srgbClr val="009DD9"/>
              </a:buClr>
              <a:buSzPct val="69047"/>
              <a:buFont typeface="Arial"/>
              <a:buChar char=""/>
              <a:tabLst>
                <a:tab pos="927100" algn="l"/>
                <a:tab pos="927735" algn="l"/>
              </a:tabLst>
            </a:pPr>
            <a:r>
              <a:rPr sz="2100" dirty="0">
                <a:latin typeface="Times New Roman"/>
                <a:cs typeface="Times New Roman"/>
              </a:rPr>
              <a:t>N1 - Metastasis in 1-6 regional </a:t>
            </a:r>
            <a:r>
              <a:rPr sz="2100" spc="-10" dirty="0">
                <a:latin typeface="Times New Roman"/>
                <a:cs typeface="Times New Roman"/>
              </a:rPr>
              <a:t>lymph</a:t>
            </a:r>
            <a:r>
              <a:rPr sz="2100" spc="-40" dirty="0">
                <a:latin typeface="Times New Roman"/>
                <a:cs typeface="Times New Roman"/>
              </a:rPr>
              <a:t> </a:t>
            </a:r>
            <a:r>
              <a:rPr sz="2100" dirty="0">
                <a:latin typeface="Times New Roman"/>
                <a:cs typeface="Times New Roman"/>
              </a:rPr>
              <a:t>nodes</a:t>
            </a:r>
            <a:endParaRPr sz="2100">
              <a:latin typeface="Times New Roman"/>
              <a:cs typeface="Times New Roman"/>
            </a:endParaRPr>
          </a:p>
          <a:p>
            <a:pPr marL="927100" lvl="1" indent="-247015">
              <a:lnSpc>
                <a:spcPct val="100000"/>
              </a:lnSpc>
              <a:spcBef>
                <a:spcPts val="505"/>
              </a:spcBef>
              <a:buClr>
                <a:srgbClr val="009DD9"/>
              </a:buClr>
              <a:buSzPct val="69047"/>
              <a:buFont typeface="Arial"/>
              <a:buChar char=""/>
              <a:tabLst>
                <a:tab pos="927100" algn="l"/>
                <a:tab pos="927735" algn="l"/>
              </a:tabLst>
            </a:pPr>
            <a:r>
              <a:rPr sz="2100" spc="-5" dirty="0">
                <a:latin typeface="Times New Roman"/>
                <a:cs typeface="Times New Roman"/>
              </a:rPr>
              <a:t>N2 </a:t>
            </a:r>
            <a:r>
              <a:rPr sz="2100" dirty="0">
                <a:latin typeface="Times New Roman"/>
                <a:cs typeface="Times New Roman"/>
              </a:rPr>
              <a:t>- Metastasis in 7-15 regional </a:t>
            </a:r>
            <a:r>
              <a:rPr sz="2100" spc="-10" dirty="0">
                <a:latin typeface="Times New Roman"/>
                <a:cs typeface="Times New Roman"/>
              </a:rPr>
              <a:t>lymph</a:t>
            </a:r>
            <a:r>
              <a:rPr sz="2100" spc="-25" dirty="0">
                <a:latin typeface="Times New Roman"/>
                <a:cs typeface="Times New Roman"/>
              </a:rPr>
              <a:t> </a:t>
            </a:r>
            <a:r>
              <a:rPr sz="2100" dirty="0">
                <a:latin typeface="Times New Roman"/>
                <a:cs typeface="Times New Roman"/>
              </a:rPr>
              <a:t>nodes</a:t>
            </a:r>
            <a:endParaRPr sz="2100">
              <a:latin typeface="Times New Roman"/>
              <a:cs typeface="Times New Roman"/>
            </a:endParaRPr>
          </a:p>
          <a:p>
            <a:pPr marL="927100" lvl="1" indent="-247015">
              <a:lnSpc>
                <a:spcPct val="100000"/>
              </a:lnSpc>
              <a:spcBef>
                <a:spcPts val="505"/>
              </a:spcBef>
              <a:buClr>
                <a:srgbClr val="009DD9"/>
              </a:buClr>
              <a:buSzPct val="69047"/>
              <a:buFont typeface="Arial"/>
              <a:buChar char=""/>
              <a:tabLst>
                <a:tab pos="927100" algn="l"/>
                <a:tab pos="927735" algn="l"/>
              </a:tabLst>
            </a:pPr>
            <a:r>
              <a:rPr sz="2100" spc="-5" dirty="0">
                <a:latin typeface="Times New Roman"/>
                <a:cs typeface="Times New Roman"/>
              </a:rPr>
              <a:t>N3 </a:t>
            </a:r>
            <a:r>
              <a:rPr sz="2100" dirty="0">
                <a:latin typeface="Times New Roman"/>
                <a:cs typeface="Times New Roman"/>
              </a:rPr>
              <a:t>- Metastasis in </a:t>
            </a:r>
            <a:r>
              <a:rPr sz="2100" spc="-10" dirty="0">
                <a:latin typeface="Times New Roman"/>
                <a:cs typeface="Times New Roman"/>
              </a:rPr>
              <a:t>more </a:t>
            </a:r>
            <a:r>
              <a:rPr sz="2100" dirty="0">
                <a:latin typeface="Times New Roman"/>
                <a:cs typeface="Times New Roman"/>
              </a:rPr>
              <a:t>than 15 regional </a:t>
            </a:r>
            <a:r>
              <a:rPr sz="2100" spc="-10" dirty="0">
                <a:latin typeface="Times New Roman"/>
                <a:cs typeface="Times New Roman"/>
              </a:rPr>
              <a:t>lymph</a:t>
            </a:r>
            <a:r>
              <a:rPr sz="2100" dirty="0">
                <a:latin typeface="Times New Roman"/>
                <a:cs typeface="Times New Roman"/>
              </a:rPr>
              <a:t> nodes</a:t>
            </a:r>
            <a:endParaRPr sz="2100">
              <a:latin typeface="Times New Roman"/>
              <a:cs typeface="Times New Roman"/>
            </a:endParaRPr>
          </a:p>
          <a:p>
            <a:pPr lvl="1">
              <a:lnSpc>
                <a:spcPct val="100000"/>
              </a:lnSpc>
              <a:buClr>
                <a:srgbClr val="009DD9"/>
              </a:buClr>
              <a:buFont typeface="Arial"/>
              <a:buChar char=""/>
            </a:pPr>
            <a:endParaRPr sz="2300">
              <a:latin typeface="Times New Roman"/>
              <a:cs typeface="Times New Roman"/>
            </a:endParaRPr>
          </a:p>
          <a:p>
            <a:pPr lvl="1">
              <a:lnSpc>
                <a:spcPct val="100000"/>
              </a:lnSpc>
              <a:buClr>
                <a:srgbClr val="009DD9"/>
              </a:buClr>
              <a:buFont typeface="Arial"/>
              <a:buChar char=""/>
            </a:pPr>
            <a:endParaRPr sz="2300">
              <a:latin typeface="Times New Roman"/>
              <a:cs typeface="Times New Roman"/>
            </a:endParaRPr>
          </a:p>
          <a:p>
            <a:pPr marL="287020" indent="-274320">
              <a:lnSpc>
                <a:spcPct val="100000"/>
              </a:lnSpc>
              <a:spcBef>
                <a:spcPts val="1365"/>
              </a:spcBef>
              <a:buClr>
                <a:srgbClr val="0AD0D9"/>
              </a:buClr>
              <a:buSzPct val="94230"/>
              <a:buFont typeface="Wingdings"/>
              <a:buChar char=""/>
              <a:tabLst>
                <a:tab pos="287020" algn="l"/>
              </a:tabLst>
            </a:pPr>
            <a:r>
              <a:rPr sz="2600" b="1" dirty="0">
                <a:latin typeface="Times New Roman"/>
                <a:cs typeface="Times New Roman"/>
              </a:rPr>
              <a:t>Distant metastasis</a:t>
            </a:r>
            <a:r>
              <a:rPr sz="2600" b="1" spc="-60" dirty="0">
                <a:latin typeface="Times New Roman"/>
                <a:cs typeface="Times New Roman"/>
              </a:rPr>
              <a:t> </a:t>
            </a:r>
            <a:r>
              <a:rPr sz="2600" b="1" dirty="0">
                <a:latin typeface="Times New Roman"/>
                <a:cs typeface="Times New Roman"/>
              </a:rPr>
              <a:t>(M)</a:t>
            </a:r>
            <a:endParaRPr sz="2600">
              <a:latin typeface="Times New Roman"/>
              <a:cs typeface="Times New Roman"/>
            </a:endParaRPr>
          </a:p>
          <a:p>
            <a:pPr marL="927100" lvl="1" indent="-247015">
              <a:lnSpc>
                <a:spcPct val="100000"/>
              </a:lnSpc>
              <a:spcBef>
                <a:spcPts val="525"/>
              </a:spcBef>
              <a:buClr>
                <a:srgbClr val="009DD9"/>
              </a:buClr>
              <a:buSzPct val="69047"/>
              <a:buFont typeface="Arial"/>
              <a:buChar char=""/>
              <a:tabLst>
                <a:tab pos="927100" algn="l"/>
                <a:tab pos="927735" algn="l"/>
              </a:tabLst>
            </a:pPr>
            <a:r>
              <a:rPr sz="2100" dirty="0">
                <a:latin typeface="Times New Roman"/>
                <a:cs typeface="Times New Roman"/>
              </a:rPr>
              <a:t>MX - </a:t>
            </a:r>
            <a:r>
              <a:rPr sz="2100" spc="-5" dirty="0">
                <a:latin typeface="Times New Roman"/>
                <a:cs typeface="Times New Roman"/>
              </a:rPr>
              <a:t>Distant metastasis </a:t>
            </a:r>
            <a:r>
              <a:rPr sz="2100" dirty="0">
                <a:latin typeface="Times New Roman"/>
                <a:cs typeface="Times New Roman"/>
              </a:rPr>
              <a:t>cannot be</a:t>
            </a:r>
            <a:r>
              <a:rPr sz="2100" spc="-15" dirty="0">
                <a:latin typeface="Times New Roman"/>
                <a:cs typeface="Times New Roman"/>
              </a:rPr>
              <a:t> </a:t>
            </a:r>
            <a:r>
              <a:rPr sz="2100" spc="-5" dirty="0">
                <a:latin typeface="Times New Roman"/>
                <a:cs typeface="Times New Roman"/>
              </a:rPr>
              <a:t>assessed</a:t>
            </a:r>
            <a:endParaRPr sz="2100">
              <a:latin typeface="Times New Roman"/>
              <a:cs typeface="Times New Roman"/>
            </a:endParaRPr>
          </a:p>
          <a:p>
            <a:pPr marL="927100" lvl="1" indent="-247015">
              <a:lnSpc>
                <a:spcPct val="100000"/>
              </a:lnSpc>
              <a:spcBef>
                <a:spcPts val="500"/>
              </a:spcBef>
              <a:buClr>
                <a:srgbClr val="009DD9"/>
              </a:buClr>
              <a:buSzPct val="69047"/>
              <a:buFont typeface="Arial"/>
              <a:buChar char=""/>
              <a:tabLst>
                <a:tab pos="927100" algn="l"/>
                <a:tab pos="927735" algn="l"/>
              </a:tabLst>
            </a:pPr>
            <a:r>
              <a:rPr sz="2100" dirty="0">
                <a:latin typeface="Times New Roman"/>
                <a:cs typeface="Times New Roman"/>
              </a:rPr>
              <a:t>M0 - </a:t>
            </a:r>
            <a:r>
              <a:rPr sz="2100" spc="-5" dirty="0">
                <a:latin typeface="Times New Roman"/>
                <a:cs typeface="Times New Roman"/>
              </a:rPr>
              <a:t>No </a:t>
            </a:r>
            <a:r>
              <a:rPr sz="2100" dirty="0">
                <a:latin typeface="Times New Roman"/>
                <a:cs typeface="Times New Roman"/>
              </a:rPr>
              <a:t>distant</a:t>
            </a:r>
            <a:r>
              <a:rPr sz="2100" spc="-45" dirty="0">
                <a:latin typeface="Times New Roman"/>
                <a:cs typeface="Times New Roman"/>
              </a:rPr>
              <a:t> </a:t>
            </a:r>
            <a:r>
              <a:rPr sz="2100" spc="-5" dirty="0">
                <a:latin typeface="Times New Roman"/>
                <a:cs typeface="Times New Roman"/>
              </a:rPr>
              <a:t>metastasis</a:t>
            </a:r>
            <a:endParaRPr sz="2100">
              <a:latin typeface="Times New Roman"/>
              <a:cs typeface="Times New Roman"/>
            </a:endParaRPr>
          </a:p>
          <a:p>
            <a:pPr marL="927100" lvl="1" indent="-247015">
              <a:lnSpc>
                <a:spcPct val="100000"/>
              </a:lnSpc>
              <a:spcBef>
                <a:spcPts val="509"/>
              </a:spcBef>
              <a:buClr>
                <a:srgbClr val="009DD9"/>
              </a:buClr>
              <a:buSzPct val="69047"/>
              <a:buFont typeface="Arial"/>
              <a:buChar char=""/>
              <a:tabLst>
                <a:tab pos="927100" algn="l"/>
                <a:tab pos="927735" algn="l"/>
              </a:tabLst>
            </a:pPr>
            <a:r>
              <a:rPr sz="2100" dirty="0">
                <a:latin typeface="Times New Roman"/>
                <a:cs typeface="Times New Roman"/>
              </a:rPr>
              <a:t>M1 - </a:t>
            </a:r>
            <a:r>
              <a:rPr sz="2100" spc="-5" dirty="0">
                <a:latin typeface="Times New Roman"/>
                <a:cs typeface="Times New Roman"/>
              </a:rPr>
              <a:t>Distant</a:t>
            </a:r>
            <a:r>
              <a:rPr sz="2100" spc="-25" dirty="0">
                <a:latin typeface="Times New Roman"/>
                <a:cs typeface="Times New Roman"/>
              </a:rPr>
              <a:t> </a:t>
            </a:r>
            <a:r>
              <a:rPr sz="2100" spc="-5" dirty="0">
                <a:latin typeface="Times New Roman"/>
                <a:cs typeface="Times New Roman"/>
              </a:rPr>
              <a:t>metastasis</a:t>
            </a:r>
            <a:endParaRPr sz="2100">
              <a:latin typeface="Times New Roman"/>
              <a:cs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636473"/>
            <a:ext cx="7774940" cy="788670"/>
          </a:xfrm>
          <a:prstGeom prst="rect">
            <a:avLst/>
          </a:prstGeom>
        </p:spPr>
        <p:txBody>
          <a:bodyPr vert="horz" wrap="square" lIns="0" tIns="13335" rIns="0" bIns="0" rtlCol="0">
            <a:spAutoFit/>
          </a:bodyPr>
          <a:lstStyle/>
          <a:p>
            <a:pPr marL="12700">
              <a:lnSpc>
                <a:spcPct val="100000"/>
              </a:lnSpc>
              <a:spcBef>
                <a:spcPts val="105"/>
              </a:spcBef>
            </a:pPr>
            <a:r>
              <a:rPr sz="5000" b="0" dirty="0">
                <a:latin typeface="Times New Roman"/>
                <a:cs typeface="Times New Roman"/>
              </a:rPr>
              <a:t>The </a:t>
            </a:r>
            <a:r>
              <a:rPr sz="5000" b="0" spc="-5" dirty="0">
                <a:latin typeface="Times New Roman"/>
                <a:cs typeface="Times New Roman"/>
              </a:rPr>
              <a:t>AJCC </a:t>
            </a:r>
            <a:r>
              <a:rPr sz="5000" b="0" dirty="0">
                <a:latin typeface="Times New Roman"/>
                <a:cs typeface="Times New Roman"/>
              </a:rPr>
              <a:t>2010</a:t>
            </a:r>
            <a:r>
              <a:rPr sz="5000" b="0" spc="-340" dirty="0">
                <a:latin typeface="Times New Roman"/>
                <a:cs typeface="Times New Roman"/>
              </a:rPr>
              <a:t> </a:t>
            </a:r>
            <a:r>
              <a:rPr sz="5000" b="0" dirty="0">
                <a:latin typeface="Times New Roman"/>
                <a:cs typeface="Times New Roman"/>
              </a:rPr>
              <a:t>modifications</a:t>
            </a:r>
            <a:endParaRPr sz="5000">
              <a:latin typeface="Times New Roman"/>
              <a:cs typeface="Times New Roman"/>
            </a:endParaRPr>
          </a:p>
        </p:txBody>
      </p:sp>
      <p:sp>
        <p:nvSpPr>
          <p:cNvPr id="3" name="object 3"/>
          <p:cNvSpPr txBox="1"/>
          <p:nvPr/>
        </p:nvSpPr>
        <p:spPr>
          <a:xfrm>
            <a:off x="535940" y="1897126"/>
            <a:ext cx="7585709" cy="2800350"/>
          </a:xfrm>
          <a:prstGeom prst="rect">
            <a:avLst/>
          </a:prstGeom>
        </p:spPr>
        <p:txBody>
          <a:bodyPr vert="horz" wrap="square" lIns="0" tIns="13335" rIns="0" bIns="0" rtlCol="0">
            <a:spAutoFit/>
          </a:bodyPr>
          <a:lstStyle/>
          <a:p>
            <a:pPr marL="287020" indent="-274320">
              <a:lnSpc>
                <a:spcPct val="100000"/>
              </a:lnSpc>
              <a:spcBef>
                <a:spcPts val="105"/>
              </a:spcBef>
              <a:buClr>
                <a:srgbClr val="0AD0D9"/>
              </a:buClr>
              <a:buSzPct val="94230"/>
              <a:buFont typeface="Wingdings"/>
              <a:buChar char=""/>
              <a:tabLst>
                <a:tab pos="287020" algn="l"/>
              </a:tabLst>
            </a:pPr>
            <a:r>
              <a:rPr sz="2600" spc="-15" dirty="0">
                <a:latin typeface="Times New Roman"/>
                <a:cs typeface="Times New Roman"/>
              </a:rPr>
              <a:t>Tumors </a:t>
            </a:r>
            <a:r>
              <a:rPr sz="2600" spc="-5" dirty="0">
                <a:latin typeface="Times New Roman"/>
                <a:cs typeface="Times New Roman"/>
              </a:rPr>
              <a:t>arising </a:t>
            </a:r>
            <a:r>
              <a:rPr sz="2600" dirty="0">
                <a:latin typeface="Times New Roman"/>
                <a:cs typeface="Times New Roman"/>
              </a:rPr>
              <a:t>at the gastroesophageal junction</a:t>
            </a:r>
            <a:r>
              <a:rPr sz="2600" spc="-95" dirty="0">
                <a:latin typeface="Times New Roman"/>
                <a:cs typeface="Times New Roman"/>
              </a:rPr>
              <a:t> </a:t>
            </a:r>
            <a:r>
              <a:rPr sz="2600" dirty="0">
                <a:latin typeface="Times New Roman"/>
                <a:cs typeface="Times New Roman"/>
              </a:rPr>
              <a:t>(GEJ)</a:t>
            </a:r>
            <a:endParaRPr sz="2600">
              <a:latin typeface="Times New Roman"/>
              <a:cs typeface="Times New Roman"/>
            </a:endParaRPr>
          </a:p>
          <a:p>
            <a:pPr marL="286385" marR="5080">
              <a:lnSpc>
                <a:spcPct val="200000"/>
              </a:lnSpc>
            </a:pPr>
            <a:r>
              <a:rPr sz="2600" dirty="0">
                <a:latin typeface="Times New Roman"/>
                <a:cs typeface="Times New Roman"/>
              </a:rPr>
              <a:t>or at the cardia that extend to the GEJ or esophegus</a:t>
            </a:r>
            <a:r>
              <a:rPr sz="2600" spc="-165" dirty="0">
                <a:latin typeface="Times New Roman"/>
                <a:cs typeface="Times New Roman"/>
              </a:rPr>
              <a:t> </a:t>
            </a:r>
            <a:r>
              <a:rPr sz="2600" dirty="0">
                <a:latin typeface="Times New Roman"/>
                <a:cs typeface="Times New Roman"/>
              </a:rPr>
              <a:t>are  staged using the TNM system for esophageal cancer  </a:t>
            </a:r>
            <a:r>
              <a:rPr sz="2600" spc="-5" dirty="0">
                <a:latin typeface="Times New Roman"/>
                <a:cs typeface="Times New Roman"/>
              </a:rPr>
              <a:t>rather </a:t>
            </a:r>
            <a:r>
              <a:rPr sz="2600" dirty="0">
                <a:latin typeface="Times New Roman"/>
                <a:cs typeface="Times New Roman"/>
              </a:rPr>
              <a:t>than that of the </a:t>
            </a:r>
            <a:r>
              <a:rPr sz="2600" spc="-5" dirty="0">
                <a:latin typeface="Times New Roman"/>
                <a:cs typeface="Times New Roman"/>
              </a:rPr>
              <a:t>gastric</a:t>
            </a:r>
            <a:r>
              <a:rPr sz="2600" spc="-60" dirty="0">
                <a:latin typeface="Times New Roman"/>
                <a:cs typeface="Times New Roman"/>
              </a:rPr>
              <a:t> </a:t>
            </a:r>
            <a:r>
              <a:rPr sz="2600" spc="-25" dirty="0">
                <a:latin typeface="Times New Roman"/>
                <a:cs typeface="Times New Roman"/>
              </a:rPr>
              <a:t>cancer.</a:t>
            </a:r>
            <a:endParaRPr sz="2600">
              <a:latin typeface="Times New Roman"/>
              <a:cs typeface="Times New Roman"/>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935482"/>
            <a:ext cx="7653020" cy="4758055"/>
          </a:xfrm>
          <a:prstGeom prst="rect">
            <a:avLst/>
          </a:prstGeom>
        </p:spPr>
        <p:txBody>
          <a:bodyPr vert="horz" wrap="square" lIns="0" tIns="13335" rIns="0" bIns="0" rtlCol="0">
            <a:spAutoFit/>
          </a:bodyPr>
          <a:lstStyle/>
          <a:p>
            <a:pPr marL="287020" indent="-274320">
              <a:lnSpc>
                <a:spcPct val="100000"/>
              </a:lnSpc>
              <a:spcBef>
                <a:spcPts val="105"/>
              </a:spcBef>
              <a:buClr>
                <a:srgbClr val="0AD0D9"/>
              </a:buClr>
              <a:buSzPct val="94230"/>
              <a:buFont typeface="Wingdings"/>
              <a:buChar char=""/>
              <a:tabLst>
                <a:tab pos="287020" algn="l"/>
              </a:tabLst>
            </a:pPr>
            <a:r>
              <a:rPr sz="2600" dirty="0">
                <a:latin typeface="Times New Roman"/>
                <a:cs typeface="Times New Roman"/>
              </a:rPr>
              <a:t>N </a:t>
            </a:r>
            <a:r>
              <a:rPr sz="2600" spc="-5" dirty="0">
                <a:latin typeface="Times New Roman"/>
                <a:cs typeface="Times New Roman"/>
              </a:rPr>
              <a:t>categories </a:t>
            </a:r>
            <a:r>
              <a:rPr sz="2600" dirty="0">
                <a:latin typeface="Times New Roman"/>
                <a:cs typeface="Times New Roman"/>
              </a:rPr>
              <a:t>were </a:t>
            </a:r>
            <a:r>
              <a:rPr sz="2600" spc="-5" dirty="0">
                <a:latin typeface="Times New Roman"/>
                <a:cs typeface="Times New Roman"/>
              </a:rPr>
              <a:t>modified </a:t>
            </a:r>
            <a:r>
              <a:rPr sz="2600" dirty="0">
                <a:latin typeface="Times New Roman"/>
                <a:cs typeface="Times New Roman"/>
              </a:rPr>
              <a:t>as</a:t>
            </a:r>
            <a:r>
              <a:rPr sz="2600" spc="-80" dirty="0">
                <a:latin typeface="Times New Roman"/>
                <a:cs typeface="Times New Roman"/>
              </a:rPr>
              <a:t> </a:t>
            </a:r>
            <a:r>
              <a:rPr sz="2600" dirty="0">
                <a:latin typeface="Times New Roman"/>
                <a:cs typeface="Times New Roman"/>
              </a:rPr>
              <a:t>follow:</a:t>
            </a:r>
            <a:endParaRPr sz="2600">
              <a:latin typeface="Times New Roman"/>
              <a:cs typeface="Times New Roman"/>
            </a:endParaRPr>
          </a:p>
          <a:p>
            <a:pPr>
              <a:lnSpc>
                <a:spcPct val="100000"/>
              </a:lnSpc>
              <a:spcBef>
                <a:spcPts val="40"/>
              </a:spcBef>
              <a:buClr>
                <a:srgbClr val="0AD0D9"/>
              </a:buClr>
              <a:buFont typeface="Wingdings"/>
              <a:buChar char=""/>
            </a:pPr>
            <a:endParaRPr sz="3100">
              <a:latin typeface="Times New Roman"/>
              <a:cs typeface="Times New Roman"/>
            </a:endParaRPr>
          </a:p>
          <a:p>
            <a:pPr marL="652780" marR="1127125" lvl="1" indent="-247015">
              <a:lnSpc>
                <a:spcPct val="100000"/>
              </a:lnSpc>
              <a:buClr>
                <a:srgbClr val="0E6EC5"/>
              </a:buClr>
              <a:buSzPct val="85416"/>
              <a:buFont typeface="Courier New"/>
              <a:buChar char="o"/>
              <a:tabLst>
                <a:tab pos="653415" algn="l"/>
              </a:tabLst>
            </a:pPr>
            <a:r>
              <a:rPr sz="2400" spc="-10" dirty="0">
                <a:latin typeface="Times New Roman"/>
                <a:cs typeface="Times New Roman"/>
              </a:rPr>
              <a:t>N1 </a:t>
            </a:r>
            <a:r>
              <a:rPr sz="2400" dirty="0">
                <a:latin typeface="Times New Roman"/>
                <a:cs typeface="Times New Roman"/>
              </a:rPr>
              <a:t>= 1-2 positive nodes </a:t>
            </a:r>
            <a:r>
              <a:rPr sz="2400" spc="-5" dirty="0">
                <a:latin typeface="Times New Roman"/>
                <a:cs typeface="Times New Roman"/>
              </a:rPr>
              <a:t>(compared </a:t>
            </a:r>
            <a:r>
              <a:rPr sz="2400" dirty="0">
                <a:latin typeface="Times New Roman"/>
                <a:cs typeface="Times New Roman"/>
              </a:rPr>
              <a:t>to 1-6 in</a:t>
            </a:r>
            <a:r>
              <a:rPr sz="2400" spc="-100" dirty="0">
                <a:latin typeface="Times New Roman"/>
                <a:cs typeface="Times New Roman"/>
              </a:rPr>
              <a:t> </a:t>
            </a:r>
            <a:r>
              <a:rPr sz="2400" dirty="0">
                <a:latin typeface="Times New Roman"/>
                <a:cs typeface="Times New Roman"/>
              </a:rPr>
              <a:t>the  </a:t>
            </a:r>
            <a:r>
              <a:rPr sz="2400" spc="-5" dirty="0">
                <a:latin typeface="Times New Roman"/>
                <a:cs typeface="Times New Roman"/>
              </a:rPr>
              <a:t>2002</a:t>
            </a:r>
            <a:r>
              <a:rPr sz="2400" spc="-20" dirty="0">
                <a:latin typeface="Times New Roman"/>
                <a:cs typeface="Times New Roman"/>
              </a:rPr>
              <a:t> </a:t>
            </a:r>
            <a:r>
              <a:rPr sz="2400" dirty="0">
                <a:latin typeface="Times New Roman"/>
                <a:cs typeface="Times New Roman"/>
              </a:rPr>
              <a:t>criteria)</a:t>
            </a:r>
            <a:endParaRPr sz="2400">
              <a:latin typeface="Times New Roman"/>
              <a:cs typeface="Times New Roman"/>
            </a:endParaRPr>
          </a:p>
          <a:p>
            <a:pPr marL="652780" marR="1270635" lvl="1" indent="-247015">
              <a:lnSpc>
                <a:spcPct val="100000"/>
              </a:lnSpc>
              <a:spcBef>
                <a:spcPts val="580"/>
              </a:spcBef>
              <a:buClr>
                <a:srgbClr val="0E6EC5"/>
              </a:buClr>
              <a:buSzPct val="85416"/>
              <a:buFont typeface="Courier New"/>
              <a:buChar char="o"/>
              <a:tabLst>
                <a:tab pos="653415" algn="l"/>
              </a:tabLst>
            </a:pPr>
            <a:r>
              <a:rPr sz="2400" spc="-10" dirty="0">
                <a:latin typeface="Times New Roman"/>
                <a:cs typeface="Times New Roman"/>
              </a:rPr>
              <a:t>N2 </a:t>
            </a:r>
            <a:r>
              <a:rPr sz="2400" dirty="0">
                <a:latin typeface="Times New Roman"/>
                <a:cs typeface="Times New Roman"/>
              </a:rPr>
              <a:t>= 3-6 positive nodes </a:t>
            </a:r>
            <a:r>
              <a:rPr sz="2400" spc="-5" dirty="0">
                <a:latin typeface="Times New Roman"/>
                <a:cs typeface="Times New Roman"/>
              </a:rPr>
              <a:t>(compared </a:t>
            </a:r>
            <a:r>
              <a:rPr sz="2400" dirty="0">
                <a:latin typeface="Times New Roman"/>
                <a:cs typeface="Times New Roman"/>
              </a:rPr>
              <a:t>to 7 - 15</a:t>
            </a:r>
            <a:r>
              <a:rPr sz="2400" spc="-90" dirty="0">
                <a:latin typeface="Times New Roman"/>
                <a:cs typeface="Times New Roman"/>
              </a:rPr>
              <a:t> </a:t>
            </a:r>
            <a:r>
              <a:rPr sz="2400" dirty="0">
                <a:latin typeface="Times New Roman"/>
                <a:cs typeface="Times New Roman"/>
              </a:rPr>
              <a:t>in  </a:t>
            </a:r>
            <a:r>
              <a:rPr sz="2400" spc="-5" dirty="0">
                <a:latin typeface="Times New Roman"/>
                <a:cs typeface="Times New Roman"/>
              </a:rPr>
              <a:t>2002)</a:t>
            </a:r>
            <a:endParaRPr sz="2400">
              <a:latin typeface="Times New Roman"/>
              <a:cs typeface="Times New Roman"/>
            </a:endParaRPr>
          </a:p>
          <a:p>
            <a:pPr marL="652780" lvl="1" indent="-247015">
              <a:lnSpc>
                <a:spcPct val="100000"/>
              </a:lnSpc>
              <a:spcBef>
                <a:spcPts val="575"/>
              </a:spcBef>
              <a:buClr>
                <a:srgbClr val="0E6EC5"/>
              </a:buClr>
              <a:buSzPct val="85416"/>
              <a:buFont typeface="Courier New"/>
              <a:buChar char="o"/>
              <a:tabLst>
                <a:tab pos="653415" algn="l"/>
              </a:tabLst>
            </a:pPr>
            <a:r>
              <a:rPr sz="2400" spc="-10" dirty="0">
                <a:latin typeface="Times New Roman"/>
                <a:cs typeface="Times New Roman"/>
              </a:rPr>
              <a:t>N3 </a:t>
            </a:r>
            <a:r>
              <a:rPr sz="2400" dirty="0">
                <a:latin typeface="Times New Roman"/>
                <a:cs typeface="Times New Roman"/>
              </a:rPr>
              <a:t>= &gt;7 positive nodes </a:t>
            </a:r>
            <a:r>
              <a:rPr sz="2400" spc="-5" dirty="0">
                <a:latin typeface="Times New Roman"/>
                <a:cs typeface="Times New Roman"/>
              </a:rPr>
              <a:t>(compared </a:t>
            </a:r>
            <a:r>
              <a:rPr sz="2400" dirty="0">
                <a:latin typeface="Times New Roman"/>
                <a:cs typeface="Times New Roman"/>
              </a:rPr>
              <a:t>to </a:t>
            </a:r>
            <a:r>
              <a:rPr sz="2400" spc="5" dirty="0">
                <a:latin typeface="Times New Roman"/>
                <a:cs typeface="Times New Roman"/>
              </a:rPr>
              <a:t>&gt;15 </a:t>
            </a:r>
            <a:r>
              <a:rPr sz="2400" dirty="0">
                <a:latin typeface="Times New Roman"/>
                <a:cs typeface="Times New Roman"/>
              </a:rPr>
              <a:t>in</a:t>
            </a:r>
            <a:r>
              <a:rPr sz="2400" spc="-95" dirty="0">
                <a:latin typeface="Times New Roman"/>
                <a:cs typeface="Times New Roman"/>
              </a:rPr>
              <a:t> </a:t>
            </a:r>
            <a:r>
              <a:rPr sz="2400" dirty="0">
                <a:latin typeface="Times New Roman"/>
                <a:cs typeface="Times New Roman"/>
              </a:rPr>
              <a:t>2002)</a:t>
            </a:r>
            <a:endParaRPr sz="2400">
              <a:latin typeface="Times New Roman"/>
              <a:cs typeface="Times New Roman"/>
            </a:endParaRPr>
          </a:p>
          <a:p>
            <a:pPr lvl="1">
              <a:lnSpc>
                <a:spcPct val="100000"/>
              </a:lnSpc>
              <a:spcBef>
                <a:spcPts val="50"/>
              </a:spcBef>
              <a:buClr>
                <a:srgbClr val="0E6EC5"/>
              </a:buClr>
              <a:buFont typeface="Courier New"/>
              <a:buChar char="o"/>
            </a:pPr>
            <a:endParaRPr sz="3750">
              <a:latin typeface="Times New Roman"/>
              <a:cs typeface="Times New Roman"/>
            </a:endParaRPr>
          </a:p>
          <a:p>
            <a:pPr marL="287020" indent="-274320">
              <a:lnSpc>
                <a:spcPct val="100000"/>
              </a:lnSpc>
              <a:buClr>
                <a:srgbClr val="0AD0D9"/>
              </a:buClr>
              <a:buSzPct val="94230"/>
              <a:buFont typeface="Wingdings"/>
              <a:buChar char=""/>
              <a:tabLst>
                <a:tab pos="287020" algn="l"/>
              </a:tabLst>
            </a:pPr>
            <a:r>
              <a:rPr sz="2600" spc="-5" dirty="0">
                <a:latin typeface="Times New Roman"/>
                <a:cs typeface="Times New Roman"/>
              </a:rPr>
              <a:t>Positive </a:t>
            </a:r>
            <a:r>
              <a:rPr sz="2600" dirty="0">
                <a:latin typeface="Times New Roman"/>
                <a:cs typeface="Times New Roman"/>
              </a:rPr>
              <a:t>peritoneal cytology is </a:t>
            </a:r>
            <a:r>
              <a:rPr sz="2600" spc="-5" dirty="0">
                <a:latin typeface="Times New Roman"/>
                <a:cs typeface="Times New Roman"/>
              </a:rPr>
              <a:t>classified </a:t>
            </a:r>
            <a:r>
              <a:rPr sz="2600" dirty="0">
                <a:latin typeface="Times New Roman"/>
                <a:cs typeface="Times New Roman"/>
              </a:rPr>
              <a:t>as </a:t>
            </a:r>
            <a:r>
              <a:rPr sz="2600" spc="15" dirty="0">
                <a:latin typeface="Times New Roman"/>
                <a:cs typeface="Times New Roman"/>
              </a:rPr>
              <a:t>M1</a:t>
            </a:r>
            <a:r>
              <a:rPr sz="2600" spc="-70" dirty="0">
                <a:latin typeface="Times New Roman"/>
                <a:cs typeface="Times New Roman"/>
              </a:rPr>
              <a:t> </a:t>
            </a:r>
            <a:r>
              <a:rPr sz="2600" spc="-5" dirty="0">
                <a:latin typeface="Times New Roman"/>
                <a:cs typeface="Times New Roman"/>
              </a:rPr>
              <a:t>disease.</a:t>
            </a:r>
            <a:endParaRPr sz="2600">
              <a:latin typeface="Times New Roman"/>
              <a:cs typeface="Times New Roman"/>
            </a:endParaRPr>
          </a:p>
          <a:p>
            <a:pPr>
              <a:lnSpc>
                <a:spcPct val="100000"/>
              </a:lnSpc>
              <a:buClr>
                <a:srgbClr val="0AD0D9"/>
              </a:buClr>
              <a:buFont typeface="Wingdings"/>
              <a:buChar char=""/>
            </a:pPr>
            <a:endParaRPr sz="3800">
              <a:latin typeface="Times New Roman"/>
              <a:cs typeface="Times New Roman"/>
            </a:endParaRPr>
          </a:p>
          <a:p>
            <a:pPr marL="287020" indent="-274320">
              <a:lnSpc>
                <a:spcPct val="100000"/>
              </a:lnSpc>
              <a:buClr>
                <a:srgbClr val="0AD0D9"/>
              </a:buClr>
              <a:buSzPct val="94230"/>
              <a:buFont typeface="Wingdings"/>
              <a:buChar char=""/>
              <a:tabLst>
                <a:tab pos="287020" algn="l"/>
              </a:tabLst>
            </a:pPr>
            <a:r>
              <a:rPr sz="2600" dirty="0">
                <a:latin typeface="Times New Roman"/>
                <a:cs typeface="Times New Roman"/>
              </a:rPr>
              <a:t>Stage grouping have been</a:t>
            </a:r>
            <a:r>
              <a:rPr sz="2600" spc="-114" dirty="0">
                <a:latin typeface="Times New Roman"/>
                <a:cs typeface="Times New Roman"/>
              </a:rPr>
              <a:t> </a:t>
            </a:r>
            <a:r>
              <a:rPr sz="2600" dirty="0">
                <a:latin typeface="Times New Roman"/>
                <a:cs typeface="Times New Roman"/>
              </a:rPr>
              <a:t>changed.</a:t>
            </a:r>
            <a:endParaRPr sz="26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49782"/>
            <a:ext cx="1437640" cy="788035"/>
          </a:xfrm>
          <a:prstGeom prst="rect">
            <a:avLst/>
          </a:prstGeom>
        </p:spPr>
        <p:txBody>
          <a:bodyPr vert="horz" wrap="square" lIns="0" tIns="13335" rIns="0" bIns="0" rtlCol="0">
            <a:spAutoFit/>
          </a:bodyPr>
          <a:lstStyle/>
          <a:p>
            <a:pPr marL="12700">
              <a:lnSpc>
                <a:spcPct val="100000"/>
              </a:lnSpc>
              <a:spcBef>
                <a:spcPts val="105"/>
              </a:spcBef>
            </a:pPr>
            <a:r>
              <a:rPr sz="5000" b="0" dirty="0">
                <a:latin typeface="Times New Roman"/>
                <a:cs typeface="Times New Roman"/>
              </a:rPr>
              <a:t>GIST</a:t>
            </a:r>
            <a:endParaRPr sz="5000">
              <a:latin typeface="Times New Roman"/>
              <a:cs typeface="Times New Roman"/>
            </a:endParaRPr>
          </a:p>
        </p:txBody>
      </p:sp>
      <p:sp>
        <p:nvSpPr>
          <p:cNvPr id="3" name="object 3"/>
          <p:cNvSpPr txBox="1"/>
          <p:nvPr/>
        </p:nvSpPr>
        <p:spPr>
          <a:xfrm>
            <a:off x="535940" y="1947418"/>
            <a:ext cx="8039100" cy="2562860"/>
          </a:xfrm>
          <a:prstGeom prst="rect">
            <a:avLst/>
          </a:prstGeom>
        </p:spPr>
        <p:txBody>
          <a:bodyPr vert="horz" wrap="square" lIns="0" tIns="13335" rIns="0" bIns="0" rtlCol="0">
            <a:spAutoFit/>
          </a:bodyPr>
          <a:lstStyle/>
          <a:p>
            <a:pPr marL="287020" marR="557530" indent="-274320">
              <a:lnSpc>
                <a:spcPct val="100000"/>
              </a:lnSpc>
              <a:spcBef>
                <a:spcPts val="105"/>
              </a:spcBef>
              <a:buClr>
                <a:srgbClr val="0AD0D9"/>
              </a:buClr>
              <a:buSzPct val="94230"/>
              <a:buFont typeface="Arial"/>
              <a:buChar char=""/>
              <a:tabLst>
                <a:tab pos="287020" algn="l"/>
              </a:tabLst>
            </a:pPr>
            <a:r>
              <a:rPr sz="2600" spc="100" dirty="0">
                <a:latin typeface="Times New Roman"/>
                <a:cs typeface="Times New Roman"/>
              </a:rPr>
              <a:t>The</a:t>
            </a:r>
            <a:r>
              <a:rPr sz="2600" spc="-70" dirty="0">
                <a:latin typeface="Times New Roman"/>
                <a:cs typeface="Times New Roman"/>
              </a:rPr>
              <a:t> </a:t>
            </a:r>
            <a:r>
              <a:rPr sz="2600" spc="140" dirty="0">
                <a:latin typeface="Times New Roman"/>
                <a:cs typeface="Times New Roman"/>
              </a:rPr>
              <a:t>most</a:t>
            </a:r>
            <a:r>
              <a:rPr sz="2600" spc="-140" dirty="0">
                <a:latin typeface="Times New Roman"/>
                <a:cs typeface="Times New Roman"/>
              </a:rPr>
              <a:t> </a:t>
            </a:r>
            <a:r>
              <a:rPr sz="2600" spc="145" dirty="0">
                <a:latin typeface="Times New Roman"/>
                <a:cs typeface="Times New Roman"/>
              </a:rPr>
              <a:t>common</a:t>
            </a:r>
            <a:r>
              <a:rPr sz="2600" spc="-65" dirty="0">
                <a:latin typeface="Times New Roman"/>
                <a:cs typeface="Times New Roman"/>
              </a:rPr>
              <a:t> </a:t>
            </a:r>
            <a:r>
              <a:rPr sz="2600" spc="100" dirty="0">
                <a:latin typeface="Times New Roman"/>
                <a:cs typeface="Times New Roman"/>
              </a:rPr>
              <a:t>nonepithelial</a:t>
            </a:r>
            <a:r>
              <a:rPr sz="2600" spc="-10" dirty="0">
                <a:latin typeface="Times New Roman"/>
                <a:cs typeface="Times New Roman"/>
              </a:rPr>
              <a:t> </a:t>
            </a:r>
            <a:r>
              <a:rPr sz="2600" spc="110" dirty="0">
                <a:latin typeface="Times New Roman"/>
                <a:cs typeface="Times New Roman"/>
              </a:rPr>
              <a:t>benign</a:t>
            </a:r>
            <a:r>
              <a:rPr sz="2600" spc="-30" dirty="0">
                <a:latin typeface="Times New Roman"/>
                <a:cs typeface="Times New Roman"/>
              </a:rPr>
              <a:t> </a:t>
            </a:r>
            <a:r>
              <a:rPr sz="2600" spc="75" dirty="0">
                <a:latin typeface="Times New Roman"/>
                <a:cs typeface="Times New Roman"/>
              </a:rPr>
              <a:t>neoplasm  </a:t>
            </a:r>
            <a:r>
              <a:rPr sz="2600" spc="40" dirty="0">
                <a:latin typeface="Times New Roman"/>
                <a:cs typeface="Times New Roman"/>
              </a:rPr>
              <a:t>involving </a:t>
            </a:r>
            <a:r>
              <a:rPr sz="2600" spc="160" dirty="0">
                <a:latin typeface="Times New Roman"/>
                <a:cs typeface="Times New Roman"/>
              </a:rPr>
              <a:t>the </a:t>
            </a:r>
            <a:r>
              <a:rPr sz="2600" spc="-20" dirty="0">
                <a:latin typeface="Times New Roman"/>
                <a:cs typeface="Times New Roman"/>
              </a:rPr>
              <a:t>GI</a:t>
            </a:r>
            <a:r>
              <a:rPr sz="2600" spc="-370" dirty="0">
                <a:latin typeface="Times New Roman"/>
                <a:cs typeface="Times New Roman"/>
              </a:rPr>
              <a:t> </a:t>
            </a:r>
            <a:r>
              <a:rPr sz="2600" spc="105" dirty="0">
                <a:latin typeface="Times New Roman"/>
                <a:cs typeface="Times New Roman"/>
              </a:rPr>
              <a:t>tract.</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spc="110" dirty="0">
                <a:latin typeface="Times New Roman"/>
                <a:cs typeface="Times New Roman"/>
              </a:rPr>
              <a:t>Constitute</a:t>
            </a:r>
            <a:r>
              <a:rPr sz="2600" spc="-185" dirty="0">
                <a:latin typeface="Times New Roman"/>
                <a:cs typeface="Times New Roman"/>
              </a:rPr>
              <a:t> </a:t>
            </a:r>
            <a:r>
              <a:rPr sz="2600" spc="60" dirty="0">
                <a:latin typeface="Times New Roman"/>
                <a:cs typeface="Times New Roman"/>
              </a:rPr>
              <a:t>only</a:t>
            </a:r>
            <a:r>
              <a:rPr sz="2600" spc="-85" dirty="0">
                <a:latin typeface="Times New Roman"/>
                <a:cs typeface="Times New Roman"/>
              </a:rPr>
              <a:t> </a:t>
            </a:r>
            <a:r>
              <a:rPr sz="2600" spc="-484" dirty="0">
                <a:latin typeface="Times New Roman"/>
                <a:cs typeface="Times New Roman"/>
              </a:rPr>
              <a:t>1</a:t>
            </a:r>
            <a:r>
              <a:rPr sz="2600" spc="-365" dirty="0">
                <a:latin typeface="Times New Roman"/>
                <a:cs typeface="Times New Roman"/>
              </a:rPr>
              <a:t> </a:t>
            </a:r>
            <a:r>
              <a:rPr sz="2600" spc="114" dirty="0">
                <a:latin typeface="Times New Roman"/>
                <a:cs typeface="Times New Roman"/>
              </a:rPr>
              <a:t>percent</a:t>
            </a:r>
            <a:r>
              <a:rPr sz="2600" spc="-135" dirty="0">
                <a:latin typeface="Times New Roman"/>
                <a:cs typeface="Times New Roman"/>
              </a:rPr>
              <a:t> </a:t>
            </a:r>
            <a:r>
              <a:rPr sz="2600" spc="20" dirty="0">
                <a:latin typeface="Times New Roman"/>
                <a:cs typeface="Times New Roman"/>
              </a:rPr>
              <a:t>of</a:t>
            </a:r>
            <a:r>
              <a:rPr sz="2600" spc="-5" dirty="0">
                <a:latin typeface="Times New Roman"/>
                <a:cs typeface="Times New Roman"/>
              </a:rPr>
              <a:t> </a:t>
            </a:r>
            <a:r>
              <a:rPr sz="2600" spc="100" dirty="0">
                <a:latin typeface="Times New Roman"/>
                <a:cs typeface="Times New Roman"/>
              </a:rPr>
              <a:t>primary</a:t>
            </a:r>
            <a:r>
              <a:rPr sz="2600" spc="-60" dirty="0">
                <a:latin typeface="Times New Roman"/>
                <a:cs typeface="Times New Roman"/>
              </a:rPr>
              <a:t> </a:t>
            </a:r>
            <a:r>
              <a:rPr sz="2600" spc="-20" dirty="0">
                <a:latin typeface="Times New Roman"/>
                <a:cs typeface="Times New Roman"/>
              </a:rPr>
              <a:t>GI</a:t>
            </a:r>
            <a:r>
              <a:rPr sz="2600" spc="-55" dirty="0">
                <a:latin typeface="Times New Roman"/>
                <a:cs typeface="Times New Roman"/>
              </a:rPr>
              <a:t> </a:t>
            </a:r>
            <a:r>
              <a:rPr sz="2600" spc="70" dirty="0">
                <a:latin typeface="Times New Roman"/>
                <a:cs typeface="Times New Roman"/>
              </a:rPr>
              <a:t>cancers.</a:t>
            </a:r>
            <a:endParaRPr sz="2600">
              <a:latin typeface="Times New Roman"/>
              <a:cs typeface="Times New Roman"/>
            </a:endParaRPr>
          </a:p>
          <a:p>
            <a:pPr marL="287020" marR="5080" indent="-274320" algn="just">
              <a:lnSpc>
                <a:spcPct val="100000"/>
              </a:lnSpc>
              <a:spcBef>
                <a:spcPts val="625"/>
              </a:spcBef>
              <a:buClr>
                <a:srgbClr val="0AD0D9"/>
              </a:buClr>
              <a:buSzPct val="94230"/>
              <a:buFont typeface="Arial"/>
              <a:buChar char=""/>
              <a:tabLst>
                <a:tab pos="287020" algn="l"/>
              </a:tabLst>
            </a:pPr>
            <a:r>
              <a:rPr sz="2600" spc="100" dirty="0">
                <a:latin typeface="Times New Roman"/>
                <a:cs typeface="Times New Roman"/>
              </a:rPr>
              <a:t>The</a:t>
            </a:r>
            <a:r>
              <a:rPr sz="2600" spc="-135" dirty="0">
                <a:latin typeface="Times New Roman"/>
                <a:cs typeface="Times New Roman"/>
              </a:rPr>
              <a:t> </a:t>
            </a:r>
            <a:r>
              <a:rPr sz="2600" spc="130" dirty="0">
                <a:latin typeface="Times New Roman"/>
                <a:cs typeface="Times New Roman"/>
              </a:rPr>
              <a:t>annual</a:t>
            </a:r>
            <a:r>
              <a:rPr sz="2600" spc="-15" dirty="0">
                <a:latin typeface="Times New Roman"/>
                <a:cs typeface="Times New Roman"/>
              </a:rPr>
              <a:t> </a:t>
            </a:r>
            <a:r>
              <a:rPr sz="2600" spc="90" dirty="0">
                <a:latin typeface="Times New Roman"/>
                <a:cs typeface="Times New Roman"/>
              </a:rPr>
              <a:t>incidence</a:t>
            </a:r>
            <a:r>
              <a:rPr sz="2600" spc="-110" dirty="0">
                <a:latin typeface="Times New Roman"/>
                <a:cs typeface="Times New Roman"/>
              </a:rPr>
              <a:t> </a:t>
            </a:r>
            <a:r>
              <a:rPr sz="2600" spc="20" dirty="0">
                <a:latin typeface="Times New Roman"/>
                <a:cs typeface="Times New Roman"/>
              </a:rPr>
              <a:t>of</a:t>
            </a:r>
            <a:r>
              <a:rPr sz="2600" spc="35" dirty="0">
                <a:latin typeface="Times New Roman"/>
                <a:cs typeface="Times New Roman"/>
              </a:rPr>
              <a:t> </a:t>
            </a:r>
            <a:r>
              <a:rPr sz="2600" spc="-45" dirty="0">
                <a:latin typeface="Times New Roman"/>
                <a:cs typeface="Times New Roman"/>
              </a:rPr>
              <a:t>GIST</a:t>
            </a:r>
            <a:r>
              <a:rPr sz="2600" spc="-50" dirty="0">
                <a:latin typeface="Times New Roman"/>
                <a:cs typeface="Times New Roman"/>
              </a:rPr>
              <a:t> </a:t>
            </a:r>
            <a:r>
              <a:rPr sz="2600" spc="105" dirty="0">
                <a:latin typeface="Times New Roman"/>
                <a:cs typeface="Times New Roman"/>
              </a:rPr>
              <a:t>in</a:t>
            </a:r>
            <a:r>
              <a:rPr sz="2600" spc="-60" dirty="0">
                <a:latin typeface="Times New Roman"/>
                <a:cs typeface="Times New Roman"/>
              </a:rPr>
              <a:t> </a:t>
            </a:r>
            <a:r>
              <a:rPr sz="2600" spc="160" dirty="0">
                <a:latin typeface="Times New Roman"/>
                <a:cs typeface="Times New Roman"/>
              </a:rPr>
              <a:t>the</a:t>
            </a:r>
            <a:r>
              <a:rPr sz="2600" spc="-50" dirty="0">
                <a:latin typeface="Times New Roman"/>
                <a:cs typeface="Times New Roman"/>
              </a:rPr>
              <a:t> </a:t>
            </a:r>
            <a:r>
              <a:rPr sz="2600" spc="105" dirty="0">
                <a:latin typeface="Times New Roman"/>
                <a:cs typeface="Times New Roman"/>
              </a:rPr>
              <a:t>United</a:t>
            </a:r>
            <a:r>
              <a:rPr sz="2600" spc="-10" dirty="0">
                <a:latin typeface="Times New Roman"/>
                <a:cs typeface="Times New Roman"/>
              </a:rPr>
              <a:t> </a:t>
            </a:r>
            <a:r>
              <a:rPr sz="2600" spc="75" dirty="0">
                <a:latin typeface="Times New Roman"/>
                <a:cs typeface="Times New Roman"/>
              </a:rPr>
              <a:t>States</a:t>
            </a:r>
            <a:r>
              <a:rPr sz="2600" spc="-85" dirty="0">
                <a:latin typeface="Times New Roman"/>
                <a:cs typeface="Times New Roman"/>
              </a:rPr>
              <a:t> </a:t>
            </a:r>
            <a:r>
              <a:rPr sz="2600" spc="25" dirty="0">
                <a:latin typeface="Times New Roman"/>
                <a:cs typeface="Times New Roman"/>
              </a:rPr>
              <a:t>is</a:t>
            </a:r>
            <a:r>
              <a:rPr sz="2600" spc="-114" dirty="0">
                <a:latin typeface="Times New Roman"/>
                <a:cs typeface="Times New Roman"/>
              </a:rPr>
              <a:t> </a:t>
            </a:r>
            <a:r>
              <a:rPr sz="2600" spc="-245" dirty="0">
                <a:latin typeface="Times New Roman"/>
                <a:cs typeface="Times New Roman"/>
              </a:rPr>
              <a:t>at  </a:t>
            </a:r>
            <a:r>
              <a:rPr sz="2600" spc="85" dirty="0">
                <a:latin typeface="Times New Roman"/>
                <a:cs typeface="Times New Roman"/>
              </a:rPr>
              <a:t>least</a:t>
            </a:r>
            <a:r>
              <a:rPr sz="2600" spc="-105" dirty="0">
                <a:latin typeface="Times New Roman"/>
                <a:cs typeface="Times New Roman"/>
              </a:rPr>
              <a:t> </a:t>
            </a:r>
            <a:r>
              <a:rPr sz="2600" spc="95" dirty="0">
                <a:latin typeface="Times New Roman"/>
                <a:cs typeface="Times New Roman"/>
              </a:rPr>
              <a:t>4000</a:t>
            </a:r>
            <a:r>
              <a:rPr sz="2600" spc="-45" dirty="0">
                <a:latin typeface="Times New Roman"/>
                <a:cs typeface="Times New Roman"/>
              </a:rPr>
              <a:t> </a:t>
            </a:r>
            <a:r>
              <a:rPr sz="2600" spc="135" dirty="0">
                <a:latin typeface="Times New Roman"/>
                <a:cs typeface="Times New Roman"/>
              </a:rPr>
              <a:t>to</a:t>
            </a:r>
            <a:r>
              <a:rPr sz="2600" spc="-100" dirty="0">
                <a:latin typeface="Times New Roman"/>
                <a:cs typeface="Times New Roman"/>
              </a:rPr>
              <a:t> </a:t>
            </a:r>
            <a:r>
              <a:rPr sz="2600" spc="105" dirty="0">
                <a:latin typeface="Times New Roman"/>
                <a:cs typeface="Times New Roman"/>
              </a:rPr>
              <a:t>6000</a:t>
            </a:r>
            <a:r>
              <a:rPr sz="2600" spc="-5" dirty="0">
                <a:latin typeface="Times New Roman"/>
                <a:cs typeface="Times New Roman"/>
              </a:rPr>
              <a:t> </a:t>
            </a:r>
            <a:r>
              <a:rPr sz="2600" spc="110" dirty="0">
                <a:latin typeface="Times New Roman"/>
                <a:cs typeface="Times New Roman"/>
              </a:rPr>
              <a:t>new</a:t>
            </a:r>
            <a:r>
              <a:rPr sz="2600" spc="-135" dirty="0">
                <a:latin typeface="Times New Roman"/>
                <a:cs typeface="Times New Roman"/>
              </a:rPr>
              <a:t> </a:t>
            </a:r>
            <a:r>
              <a:rPr sz="2600" spc="60" dirty="0">
                <a:latin typeface="Times New Roman"/>
                <a:cs typeface="Times New Roman"/>
              </a:rPr>
              <a:t>cases</a:t>
            </a:r>
            <a:r>
              <a:rPr sz="2600" spc="-50" dirty="0">
                <a:latin typeface="Times New Roman"/>
                <a:cs typeface="Times New Roman"/>
              </a:rPr>
              <a:t> </a:t>
            </a:r>
            <a:r>
              <a:rPr sz="2600" spc="75" dirty="0">
                <a:latin typeface="Times New Roman"/>
                <a:cs typeface="Times New Roman"/>
              </a:rPr>
              <a:t>(roughly</a:t>
            </a:r>
            <a:r>
              <a:rPr sz="2600" spc="-95" dirty="0">
                <a:latin typeface="Times New Roman"/>
                <a:cs typeface="Times New Roman"/>
              </a:rPr>
              <a:t> </a:t>
            </a:r>
            <a:r>
              <a:rPr sz="2600" spc="-45" dirty="0">
                <a:latin typeface="Times New Roman"/>
                <a:cs typeface="Times New Roman"/>
              </a:rPr>
              <a:t>7</a:t>
            </a:r>
            <a:r>
              <a:rPr sz="2600" spc="-30" dirty="0">
                <a:latin typeface="Times New Roman"/>
                <a:cs typeface="Times New Roman"/>
              </a:rPr>
              <a:t> </a:t>
            </a:r>
            <a:r>
              <a:rPr sz="2600" spc="135" dirty="0">
                <a:latin typeface="Times New Roman"/>
                <a:cs typeface="Times New Roman"/>
              </a:rPr>
              <a:t>to</a:t>
            </a:r>
            <a:r>
              <a:rPr sz="2600" spc="-85" dirty="0">
                <a:latin typeface="Times New Roman"/>
                <a:cs typeface="Times New Roman"/>
              </a:rPr>
              <a:t> </a:t>
            </a:r>
            <a:r>
              <a:rPr sz="2600" spc="30" dirty="0">
                <a:latin typeface="Times New Roman"/>
                <a:cs typeface="Times New Roman"/>
              </a:rPr>
              <a:t>20</a:t>
            </a:r>
            <a:r>
              <a:rPr sz="2600" spc="-60" dirty="0">
                <a:latin typeface="Times New Roman"/>
                <a:cs typeface="Times New Roman"/>
              </a:rPr>
              <a:t> </a:t>
            </a:r>
            <a:r>
              <a:rPr sz="2600" spc="60" dirty="0">
                <a:latin typeface="Times New Roman"/>
                <a:cs typeface="Times New Roman"/>
              </a:rPr>
              <a:t>cases</a:t>
            </a:r>
            <a:r>
              <a:rPr sz="2600" spc="-110" dirty="0">
                <a:latin typeface="Times New Roman"/>
                <a:cs typeface="Times New Roman"/>
              </a:rPr>
              <a:t> </a:t>
            </a:r>
            <a:r>
              <a:rPr sz="2600" spc="125" dirty="0">
                <a:latin typeface="Times New Roman"/>
                <a:cs typeface="Times New Roman"/>
              </a:rPr>
              <a:t>per  </a:t>
            </a:r>
            <a:r>
              <a:rPr sz="2600" spc="80" dirty="0">
                <a:latin typeface="Times New Roman"/>
                <a:cs typeface="Times New Roman"/>
              </a:rPr>
              <a:t>million</a:t>
            </a:r>
            <a:r>
              <a:rPr sz="2600" spc="-110" dirty="0">
                <a:latin typeface="Times New Roman"/>
                <a:cs typeface="Times New Roman"/>
              </a:rPr>
              <a:t> </a:t>
            </a:r>
            <a:r>
              <a:rPr sz="2600" spc="120" dirty="0">
                <a:latin typeface="Times New Roman"/>
                <a:cs typeface="Times New Roman"/>
              </a:rPr>
              <a:t>population</a:t>
            </a:r>
            <a:r>
              <a:rPr sz="2600" spc="-125" dirty="0">
                <a:latin typeface="Times New Roman"/>
                <a:cs typeface="Times New Roman"/>
              </a:rPr>
              <a:t> </a:t>
            </a:r>
            <a:r>
              <a:rPr sz="2600" spc="125" dirty="0">
                <a:latin typeface="Times New Roman"/>
                <a:cs typeface="Times New Roman"/>
              </a:rPr>
              <a:t>per</a:t>
            </a:r>
            <a:r>
              <a:rPr sz="2600" spc="-175" dirty="0">
                <a:latin typeface="Times New Roman"/>
                <a:cs typeface="Times New Roman"/>
              </a:rPr>
              <a:t> </a:t>
            </a:r>
            <a:r>
              <a:rPr sz="2600" spc="50" dirty="0">
                <a:latin typeface="Times New Roman"/>
                <a:cs typeface="Times New Roman"/>
              </a:rPr>
              <a:t>year).</a:t>
            </a:r>
            <a:endParaRPr sz="2600">
              <a:latin typeface="Times New Roman"/>
              <a:cs typeface="Times New Roman"/>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0779" y="250901"/>
            <a:ext cx="3284854" cy="788670"/>
          </a:xfrm>
          <a:prstGeom prst="rect">
            <a:avLst/>
          </a:prstGeom>
        </p:spPr>
        <p:txBody>
          <a:bodyPr vert="horz" wrap="square" lIns="0" tIns="13335" rIns="0" bIns="0" rtlCol="0">
            <a:spAutoFit/>
          </a:bodyPr>
          <a:lstStyle/>
          <a:p>
            <a:pPr marL="12700">
              <a:lnSpc>
                <a:spcPct val="100000"/>
              </a:lnSpc>
              <a:spcBef>
                <a:spcPts val="105"/>
              </a:spcBef>
            </a:pPr>
            <a:r>
              <a:rPr sz="5000" b="0" spc="-215" dirty="0">
                <a:latin typeface="Trebuchet MS"/>
                <a:cs typeface="Trebuchet MS"/>
              </a:rPr>
              <a:t>REFERENC</a:t>
            </a:r>
            <a:r>
              <a:rPr sz="5000" b="0" spc="-260" dirty="0">
                <a:latin typeface="Trebuchet MS"/>
                <a:cs typeface="Trebuchet MS"/>
              </a:rPr>
              <a:t>E</a:t>
            </a:r>
            <a:r>
              <a:rPr sz="5000" b="0" spc="-105" dirty="0">
                <a:latin typeface="Trebuchet MS"/>
                <a:cs typeface="Trebuchet MS"/>
              </a:rPr>
              <a:t>S</a:t>
            </a:r>
            <a:endParaRPr sz="5000">
              <a:latin typeface="Trebuchet MS"/>
              <a:cs typeface="Trebuchet MS"/>
            </a:endParaRPr>
          </a:p>
        </p:txBody>
      </p:sp>
      <p:sp>
        <p:nvSpPr>
          <p:cNvPr id="3" name="object 3"/>
          <p:cNvSpPr txBox="1"/>
          <p:nvPr/>
        </p:nvSpPr>
        <p:spPr>
          <a:xfrm>
            <a:off x="535940" y="787654"/>
            <a:ext cx="8071484" cy="6024880"/>
          </a:xfrm>
          <a:prstGeom prst="rect">
            <a:avLst/>
          </a:prstGeom>
        </p:spPr>
        <p:txBody>
          <a:bodyPr vert="horz" wrap="square" lIns="0" tIns="85725" rIns="0" bIns="0" rtlCol="0">
            <a:spAutoFit/>
          </a:bodyPr>
          <a:lstStyle/>
          <a:p>
            <a:pPr marL="287020" indent="-274320">
              <a:lnSpc>
                <a:spcPct val="100000"/>
              </a:lnSpc>
              <a:spcBef>
                <a:spcPts val="675"/>
              </a:spcBef>
              <a:buClr>
                <a:srgbClr val="0AD0D9"/>
              </a:buClr>
              <a:buSzPct val="93750"/>
              <a:buFont typeface="Wingdings"/>
              <a:buChar char=""/>
              <a:tabLst>
                <a:tab pos="363220" algn="l"/>
              </a:tabLst>
            </a:pPr>
            <a:r>
              <a:rPr sz="2400" dirty="0">
                <a:latin typeface="Times New Roman"/>
                <a:cs typeface="Times New Roman"/>
              </a:rPr>
              <a:t>Bailey and </a:t>
            </a:r>
            <a:r>
              <a:rPr sz="2400" spc="-20" dirty="0">
                <a:latin typeface="Times New Roman"/>
                <a:cs typeface="Times New Roman"/>
              </a:rPr>
              <a:t>Love’s, </a:t>
            </a:r>
            <a:r>
              <a:rPr sz="2400" spc="-5" dirty="0">
                <a:latin typeface="Times New Roman"/>
                <a:cs typeface="Times New Roman"/>
              </a:rPr>
              <a:t>short </a:t>
            </a:r>
            <a:r>
              <a:rPr sz="2400" dirty="0">
                <a:latin typeface="Times New Roman"/>
                <a:cs typeface="Times New Roman"/>
              </a:rPr>
              <a:t>practice of </a:t>
            </a:r>
            <a:r>
              <a:rPr sz="2400" spc="-30" dirty="0">
                <a:latin typeface="Times New Roman"/>
                <a:cs typeface="Times New Roman"/>
              </a:rPr>
              <a:t>surgery, </a:t>
            </a:r>
            <a:r>
              <a:rPr sz="2400" spc="-5" dirty="0">
                <a:latin typeface="Times New Roman"/>
                <a:cs typeface="Times New Roman"/>
              </a:rPr>
              <a:t>25</a:t>
            </a:r>
            <a:r>
              <a:rPr sz="2400" spc="-7" baseline="24305" dirty="0">
                <a:latin typeface="Times New Roman"/>
                <a:cs typeface="Times New Roman"/>
              </a:rPr>
              <a:t>th</a:t>
            </a:r>
            <a:r>
              <a:rPr sz="2400" spc="405" baseline="24305" dirty="0">
                <a:latin typeface="Times New Roman"/>
                <a:cs typeface="Times New Roman"/>
              </a:rPr>
              <a:t> </a:t>
            </a:r>
            <a:r>
              <a:rPr sz="2400" dirty="0">
                <a:latin typeface="Times New Roman"/>
                <a:cs typeface="Times New Roman"/>
              </a:rPr>
              <a:t>edition.</a:t>
            </a:r>
            <a:endParaRPr sz="2400">
              <a:latin typeface="Times New Roman"/>
              <a:cs typeface="Times New Roman"/>
            </a:endParaRPr>
          </a:p>
          <a:p>
            <a:pPr marL="287020" indent="-274320">
              <a:lnSpc>
                <a:spcPct val="100000"/>
              </a:lnSpc>
              <a:spcBef>
                <a:spcPts val="575"/>
              </a:spcBef>
              <a:buClr>
                <a:srgbClr val="0AD0D9"/>
              </a:buClr>
              <a:buSzPct val="93750"/>
              <a:buFont typeface="Wingdings"/>
              <a:buChar char=""/>
              <a:tabLst>
                <a:tab pos="287020" algn="l"/>
              </a:tabLst>
            </a:pPr>
            <a:r>
              <a:rPr sz="2400" spc="-20" dirty="0">
                <a:latin typeface="Times New Roman"/>
                <a:cs typeface="Times New Roman"/>
              </a:rPr>
              <a:t>Schwartz’s </a:t>
            </a:r>
            <a:r>
              <a:rPr sz="2400" dirty="0">
                <a:latin typeface="Times New Roman"/>
                <a:cs typeface="Times New Roman"/>
              </a:rPr>
              <a:t>principles of </a:t>
            </a:r>
            <a:r>
              <a:rPr sz="2400" spc="-30" dirty="0">
                <a:latin typeface="Times New Roman"/>
                <a:cs typeface="Times New Roman"/>
              </a:rPr>
              <a:t>surgery, </a:t>
            </a:r>
            <a:r>
              <a:rPr sz="2400" spc="-5" dirty="0">
                <a:latin typeface="Times New Roman"/>
                <a:cs typeface="Times New Roman"/>
              </a:rPr>
              <a:t>9</a:t>
            </a:r>
            <a:r>
              <a:rPr sz="2400" spc="-7" baseline="24305" dirty="0">
                <a:latin typeface="Times New Roman"/>
                <a:cs typeface="Times New Roman"/>
              </a:rPr>
              <a:t>th</a:t>
            </a:r>
            <a:r>
              <a:rPr sz="2400" spc="397" baseline="24305" dirty="0">
                <a:latin typeface="Times New Roman"/>
                <a:cs typeface="Times New Roman"/>
              </a:rPr>
              <a:t> </a:t>
            </a:r>
            <a:r>
              <a:rPr sz="2400" dirty="0">
                <a:latin typeface="Times New Roman"/>
                <a:cs typeface="Times New Roman"/>
              </a:rPr>
              <a:t>edition.</a:t>
            </a:r>
            <a:endParaRPr sz="2400">
              <a:latin typeface="Times New Roman"/>
              <a:cs typeface="Times New Roman"/>
            </a:endParaRPr>
          </a:p>
          <a:p>
            <a:pPr marL="287020" marR="9525" indent="-274320" algn="just">
              <a:lnSpc>
                <a:spcPct val="100000"/>
              </a:lnSpc>
              <a:spcBef>
                <a:spcPts val="575"/>
              </a:spcBef>
              <a:buClr>
                <a:srgbClr val="0AD0D9"/>
              </a:buClr>
              <a:buSzPct val="93750"/>
              <a:buFont typeface="Wingdings"/>
              <a:buChar char=""/>
              <a:tabLst>
                <a:tab pos="287020" algn="l"/>
              </a:tabLst>
            </a:pPr>
            <a:r>
              <a:rPr sz="2400" spc="-5" dirty="0">
                <a:latin typeface="Times New Roman"/>
                <a:cs typeface="Times New Roman"/>
              </a:rPr>
              <a:t>AJCC (American </a:t>
            </a:r>
            <a:r>
              <a:rPr sz="2400" dirty="0">
                <a:latin typeface="Times New Roman"/>
                <a:cs typeface="Times New Roman"/>
              </a:rPr>
              <a:t>Joint </a:t>
            </a:r>
            <a:r>
              <a:rPr sz="2400" spc="-5" dirty="0">
                <a:latin typeface="Times New Roman"/>
                <a:cs typeface="Times New Roman"/>
              </a:rPr>
              <a:t>Committee </a:t>
            </a:r>
            <a:r>
              <a:rPr sz="2400" dirty="0">
                <a:latin typeface="Times New Roman"/>
                <a:cs typeface="Times New Roman"/>
              </a:rPr>
              <a:t>on Cancer) Cancer Staging  Manual, </a:t>
            </a:r>
            <a:r>
              <a:rPr sz="2400" spc="-5" dirty="0">
                <a:latin typeface="Times New Roman"/>
                <a:cs typeface="Times New Roman"/>
              </a:rPr>
              <a:t>7th ed, </a:t>
            </a:r>
            <a:r>
              <a:rPr sz="2400" dirty="0">
                <a:latin typeface="Times New Roman"/>
                <a:cs typeface="Times New Roman"/>
              </a:rPr>
              <a:t>Edge, </a:t>
            </a:r>
            <a:r>
              <a:rPr sz="2400" spc="-5" dirty="0">
                <a:latin typeface="Times New Roman"/>
                <a:cs typeface="Times New Roman"/>
              </a:rPr>
              <a:t>SB, Byrd, DR, Compton, CC, </a:t>
            </a:r>
            <a:r>
              <a:rPr sz="2400" dirty="0">
                <a:latin typeface="Times New Roman"/>
                <a:cs typeface="Times New Roman"/>
              </a:rPr>
              <a:t>et al  (Eds), </a:t>
            </a:r>
            <a:r>
              <a:rPr sz="2400" spc="-10" dirty="0">
                <a:latin typeface="Times New Roman"/>
                <a:cs typeface="Times New Roman"/>
              </a:rPr>
              <a:t>Springer, </a:t>
            </a:r>
            <a:r>
              <a:rPr sz="2400" spc="-5" dirty="0">
                <a:latin typeface="Times New Roman"/>
                <a:cs typeface="Times New Roman"/>
              </a:rPr>
              <a:t>New </a:t>
            </a:r>
            <a:r>
              <a:rPr sz="2400" spc="-65" dirty="0">
                <a:latin typeface="Times New Roman"/>
                <a:cs typeface="Times New Roman"/>
              </a:rPr>
              <a:t>York </a:t>
            </a:r>
            <a:r>
              <a:rPr sz="2400" dirty="0">
                <a:latin typeface="Times New Roman"/>
                <a:cs typeface="Times New Roman"/>
              </a:rPr>
              <a:t>2010. p.</a:t>
            </a:r>
            <a:r>
              <a:rPr sz="2400" spc="-15" dirty="0">
                <a:latin typeface="Times New Roman"/>
                <a:cs typeface="Times New Roman"/>
              </a:rPr>
              <a:t> </a:t>
            </a:r>
            <a:r>
              <a:rPr sz="2400" spc="-25" dirty="0">
                <a:latin typeface="Times New Roman"/>
                <a:cs typeface="Times New Roman"/>
              </a:rPr>
              <a:t>117.</a:t>
            </a:r>
            <a:endParaRPr sz="2400">
              <a:latin typeface="Times New Roman"/>
              <a:cs typeface="Times New Roman"/>
            </a:endParaRPr>
          </a:p>
          <a:p>
            <a:pPr marL="287020" marR="6350" indent="-274320" algn="just">
              <a:lnSpc>
                <a:spcPct val="100000"/>
              </a:lnSpc>
              <a:spcBef>
                <a:spcPts val="580"/>
              </a:spcBef>
              <a:buClr>
                <a:srgbClr val="0AD0D9"/>
              </a:buClr>
              <a:buSzPct val="93750"/>
              <a:buFont typeface="Wingdings"/>
              <a:buChar char=""/>
              <a:tabLst>
                <a:tab pos="287020" algn="l"/>
              </a:tabLst>
            </a:pPr>
            <a:r>
              <a:rPr sz="2400" spc="-5" dirty="0">
                <a:latin typeface="Times New Roman"/>
                <a:cs typeface="Times New Roman"/>
              </a:rPr>
              <a:t>Pollack, BJ, Chak, A, Sivak </a:t>
            </a:r>
            <a:r>
              <a:rPr sz="2400" spc="-110" dirty="0">
                <a:latin typeface="Times New Roman"/>
                <a:cs typeface="Times New Roman"/>
              </a:rPr>
              <a:t>MV, </a:t>
            </a:r>
            <a:r>
              <a:rPr sz="2400" spc="-45" dirty="0">
                <a:latin typeface="Times New Roman"/>
                <a:cs typeface="Times New Roman"/>
              </a:rPr>
              <a:t>Jr. </a:t>
            </a:r>
            <a:r>
              <a:rPr sz="2400" dirty="0">
                <a:latin typeface="Times New Roman"/>
                <a:cs typeface="Times New Roman"/>
              </a:rPr>
              <a:t>Endoscopic  </a:t>
            </a:r>
            <a:r>
              <a:rPr sz="2400" spc="-10" dirty="0">
                <a:latin typeface="Times New Roman"/>
                <a:cs typeface="Times New Roman"/>
              </a:rPr>
              <a:t>ultrasonography. </a:t>
            </a:r>
            <a:r>
              <a:rPr sz="2400" spc="-5" dirty="0">
                <a:latin typeface="Times New Roman"/>
                <a:cs typeface="Times New Roman"/>
              </a:rPr>
              <a:t>Semin </a:t>
            </a:r>
            <a:r>
              <a:rPr sz="2400" dirty="0">
                <a:latin typeface="Times New Roman"/>
                <a:cs typeface="Times New Roman"/>
              </a:rPr>
              <a:t>Oncol 1996;</a:t>
            </a:r>
            <a:r>
              <a:rPr sz="2400" spc="15" dirty="0">
                <a:latin typeface="Times New Roman"/>
                <a:cs typeface="Times New Roman"/>
              </a:rPr>
              <a:t> </a:t>
            </a:r>
            <a:r>
              <a:rPr sz="2400" dirty="0">
                <a:latin typeface="Times New Roman"/>
                <a:cs typeface="Times New Roman"/>
              </a:rPr>
              <a:t>23:336.</a:t>
            </a:r>
            <a:endParaRPr sz="2400">
              <a:latin typeface="Times New Roman"/>
              <a:cs typeface="Times New Roman"/>
            </a:endParaRPr>
          </a:p>
          <a:p>
            <a:pPr marL="287020" indent="-274320">
              <a:lnSpc>
                <a:spcPct val="100000"/>
              </a:lnSpc>
              <a:spcBef>
                <a:spcPts val="580"/>
              </a:spcBef>
              <a:buClr>
                <a:srgbClr val="0AD0D9"/>
              </a:buClr>
              <a:buSzPct val="93750"/>
              <a:buFont typeface="Wingdings"/>
              <a:buChar char=""/>
              <a:tabLst>
                <a:tab pos="287020" algn="l"/>
                <a:tab pos="1237615" algn="l"/>
                <a:tab pos="1859914" algn="l"/>
                <a:tab pos="2862580" algn="l"/>
                <a:tab pos="3406140" algn="l"/>
                <a:tab pos="5469255" algn="l"/>
                <a:tab pos="6682105" algn="l"/>
              </a:tabLst>
            </a:pPr>
            <a:r>
              <a:rPr sz="2400" dirty="0">
                <a:latin typeface="Times New Roman"/>
                <a:cs typeface="Times New Roman"/>
              </a:rPr>
              <a:t>B</a:t>
            </a:r>
            <a:r>
              <a:rPr sz="2400" spc="-10" dirty="0">
                <a:latin typeface="Times New Roman"/>
                <a:cs typeface="Times New Roman"/>
              </a:rPr>
              <a:t>y</a:t>
            </a:r>
            <a:r>
              <a:rPr sz="2400" dirty="0">
                <a:latin typeface="Times New Roman"/>
                <a:cs typeface="Times New Roman"/>
              </a:rPr>
              <a:t>rne,	M</a:t>
            </a:r>
            <a:r>
              <a:rPr sz="2400" spc="-195" dirty="0">
                <a:latin typeface="Times New Roman"/>
                <a:cs typeface="Times New Roman"/>
              </a:rPr>
              <a:t>F</a:t>
            </a:r>
            <a:r>
              <a:rPr sz="2400" dirty="0">
                <a:latin typeface="Times New Roman"/>
                <a:cs typeface="Times New Roman"/>
              </a:rPr>
              <a:t>,	Jowel</a:t>
            </a:r>
            <a:r>
              <a:rPr sz="2400" spc="5" dirty="0">
                <a:latin typeface="Times New Roman"/>
                <a:cs typeface="Times New Roman"/>
              </a:rPr>
              <a:t>l</a:t>
            </a:r>
            <a:r>
              <a:rPr sz="2400" dirty="0">
                <a:latin typeface="Times New Roman"/>
                <a:cs typeface="Times New Roman"/>
              </a:rPr>
              <a:t>,	P</a:t>
            </a:r>
            <a:r>
              <a:rPr sz="2400" spc="-10" dirty="0">
                <a:latin typeface="Times New Roman"/>
                <a:cs typeface="Times New Roman"/>
              </a:rPr>
              <a:t>S</a:t>
            </a:r>
            <a:r>
              <a:rPr sz="2400" dirty="0">
                <a:latin typeface="Times New Roman"/>
                <a:cs typeface="Times New Roman"/>
              </a:rPr>
              <a:t>.	Gastrointes</a:t>
            </a:r>
            <a:r>
              <a:rPr sz="2400" spc="5" dirty="0">
                <a:latin typeface="Times New Roman"/>
                <a:cs typeface="Times New Roman"/>
              </a:rPr>
              <a:t>t</a:t>
            </a:r>
            <a:r>
              <a:rPr sz="2400" dirty="0">
                <a:latin typeface="Times New Roman"/>
                <a:cs typeface="Times New Roman"/>
              </a:rPr>
              <a:t>inal	i</a:t>
            </a:r>
            <a:r>
              <a:rPr sz="2400" spc="-20" dirty="0">
                <a:latin typeface="Times New Roman"/>
                <a:cs typeface="Times New Roman"/>
              </a:rPr>
              <a:t>m</a:t>
            </a:r>
            <a:r>
              <a:rPr sz="2400" dirty="0">
                <a:latin typeface="Times New Roman"/>
                <a:cs typeface="Times New Roman"/>
              </a:rPr>
              <a:t>aging:	endoscopic</a:t>
            </a:r>
            <a:endParaRPr sz="2400">
              <a:latin typeface="Times New Roman"/>
              <a:cs typeface="Times New Roman"/>
            </a:endParaRPr>
          </a:p>
          <a:p>
            <a:pPr marL="286385">
              <a:lnSpc>
                <a:spcPct val="100000"/>
              </a:lnSpc>
            </a:pPr>
            <a:r>
              <a:rPr sz="2400" dirty="0">
                <a:latin typeface="Times New Roman"/>
                <a:cs typeface="Times New Roman"/>
              </a:rPr>
              <a:t>ultrasound. Gastroenterology 2002;</a:t>
            </a:r>
            <a:r>
              <a:rPr sz="2400" spc="15" dirty="0">
                <a:latin typeface="Times New Roman"/>
                <a:cs typeface="Times New Roman"/>
              </a:rPr>
              <a:t> </a:t>
            </a:r>
            <a:r>
              <a:rPr sz="2400" dirty="0">
                <a:latin typeface="Times New Roman"/>
                <a:cs typeface="Times New Roman"/>
              </a:rPr>
              <a:t>122:1631.</a:t>
            </a:r>
            <a:endParaRPr sz="2400">
              <a:latin typeface="Times New Roman"/>
              <a:cs typeface="Times New Roman"/>
            </a:endParaRPr>
          </a:p>
          <a:p>
            <a:pPr marL="287020" marR="5080" indent="-274320" algn="just">
              <a:lnSpc>
                <a:spcPct val="100000"/>
              </a:lnSpc>
              <a:spcBef>
                <a:spcPts val="575"/>
              </a:spcBef>
              <a:buClr>
                <a:srgbClr val="0AD0D9"/>
              </a:buClr>
              <a:buSzPct val="93750"/>
              <a:buFont typeface="Wingdings"/>
              <a:buChar char=""/>
              <a:tabLst>
                <a:tab pos="287020" algn="l"/>
              </a:tabLst>
            </a:pPr>
            <a:r>
              <a:rPr sz="2400" dirty="0">
                <a:latin typeface="Times New Roman"/>
                <a:cs typeface="Times New Roman"/>
              </a:rPr>
              <a:t>Karita, </a:t>
            </a:r>
            <a:r>
              <a:rPr sz="2400" spc="-5" dirty="0">
                <a:latin typeface="Times New Roman"/>
                <a:cs typeface="Times New Roman"/>
              </a:rPr>
              <a:t>M, </a:t>
            </a:r>
            <a:r>
              <a:rPr sz="2400" spc="-35" dirty="0">
                <a:latin typeface="Times New Roman"/>
                <a:cs typeface="Times New Roman"/>
              </a:rPr>
              <a:t>Tada, </a:t>
            </a:r>
            <a:r>
              <a:rPr sz="2400" spc="-5" dirty="0">
                <a:latin typeface="Times New Roman"/>
                <a:cs typeface="Times New Roman"/>
              </a:rPr>
              <a:t>M. </a:t>
            </a:r>
            <a:r>
              <a:rPr sz="2400" dirty="0">
                <a:latin typeface="Times New Roman"/>
                <a:cs typeface="Times New Roman"/>
              </a:rPr>
              <a:t>Endoscopic and histologic diagnosis of  </a:t>
            </a:r>
            <a:r>
              <a:rPr sz="2400" spc="-5" dirty="0">
                <a:latin typeface="Times New Roman"/>
                <a:cs typeface="Times New Roman"/>
              </a:rPr>
              <a:t>submucosal tumors </a:t>
            </a:r>
            <a:r>
              <a:rPr sz="2400" dirty="0">
                <a:latin typeface="Times New Roman"/>
                <a:cs typeface="Times New Roman"/>
              </a:rPr>
              <a:t>of the gastrointestinal tract using </a:t>
            </a:r>
            <a:r>
              <a:rPr sz="2400" spc="-5" dirty="0">
                <a:latin typeface="Times New Roman"/>
                <a:cs typeface="Times New Roman"/>
              </a:rPr>
              <a:t>combined  </a:t>
            </a:r>
            <a:r>
              <a:rPr sz="2400" dirty="0">
                <a:latin typeface="Times New Roman"/>
                <a:cs typeface="Times New Roman"/>
              </a:rPr>
              <a:t>strip biopsy and bite</a:t>
            </a:r>
            <a:r>
              <a:rPr sz="2400" spc="-5" dirty="0">
                <a:latin typeface="Times New Roman"/>
                <a:cs typeface="Times New Roman"/>
              </a:rPr>
              <a:t> </a:t>
            </a:r>
            <a:r>
              <a:rPr sz="2400" spc="-25" dirty="0">
                <a:latin typeface="Times New Roman"/>
                <a:cs typeface="Times New Roman"/>
              </a:rPr>
              <a:t>biopsy.</a:t>
            </a:r>
            <a:endParaRPr sz="2400">
              <a:latin typeface="Times New Roman"/>
              <a:cs typeface="Times New Roman"/>
            </a:endParaRPr>
          </a:p>
          <a:p>
            <a:pPr marL="287020" marR="6350" indent="-274320" algn="just">
              <a:lnSpc>
                <a:spcPct val="100000"/>
              </a:lnSpc>
              <a:spcBef>
                <a:spcPts val="580"/>
              </a:spcBef>
              <a:buClr>
                <a:srgbClr val="0AD0D9"/>
              </a:buClr>
              <a:buSzPct val="93750"/>
              <a:buFont typeface="Wingdings"/>
              <a:buChar char=""/>
              <a:tabLst>
                <a:tab pos="287020" algn="l"/>
              </a:tabLst>
            </a:pPr>
            <a:r>
              <a:rPr sz="2400" dirty="0">
                <a:latin typeface="Times New Roman"/>
                <a:cs typeface="Times New Roman"/>
              </a:rPr>
              <a:t>Kienle, </a:t>
            </a:r>
            <a:r>
              <a:rPr sz="2400" spc="-140" dirty="0">
                <a:latin typeface="Times New Roman"/>
                <a:cs typeface="Times New Roman"/>
              </a:rPr>
              <a:t>P, </a:t>
            </a:r>
            <a:r>
              <a:rPr sz="2400" dirty="0">
                <a:latin typeface="Times New Roman"/>
                <a:cs typeface="Times New Roman"/>
              </a:rPr>
              <a:t>Buhl, </a:t>
            </a:r>
            <a:r>
              <a:rPr sz="2400" spc="-5" dirty="0">
                <a:latin typeface="Times New Roman"/>
                <a:cs typeface="Times New Roman"/>
              </a:rPr>
              <a:t>K, </a:t>
            </a:r>
            <a:r>
              <a:rPr sz="2400" dirty="0">
                <a:latin typeface="Times New Roman"/>
                <a:cs typeface="Times New Roman"/>
              </a:rPr>
              <a:t>Kuntz, C, et al. Prospective </a:t>
            </a:r>
            <a:r>
              <a:rPr sz="2400" spc="-5" dirty="0">
                <a:latin typeface="Times New Roman"/>
                <a:cs typeface="Times New Roman"/>
              </a:rPr>
              <a:t>comparison </a:t>
            </a:r>
            <a:r>
              <a:rPr sz="2400" dirty="0">
                <a:latin typeface="Times New Roman"/>
                <a:cs typeface="Times New Roman"/>
              </a:rPr>
              <a:t>of  </a:t>
            </a:r>
            <a:r>
              <a:rPr sz="2400" spc="-20" dirty="0">
                <a:latin typeface="Times New Roman"/>
                <a:cs typeface="Times New Roman"/>
              </a:rPr>
              <a:t>endoscopy, </a:t>
            </a:r>
            <a:r>
              <a:rPr sz="2400" dirty="0">
                <a:latin typeface="Times New Roman"/>
                <a:cs typeface="Times New Roman"/>
              </a:rPr>
              <a:t>endosonography and </a:t>
            </a:r>
            <a:r>
              <a:rPr sz="2400" spc="-5" dirty="0">
                <a:latin typeface="Times New Roman"/>
                <a:cs typeface="Times New Roman"/>
              </a:rPr>
              <a:t>computed tomography </a:t>
            </a:r>
            <a:r>
              <a:rPr sz="2400" dirty="0">
                <a:latin typeface="Times New Roman"/>
                <a:cs typeface="Times New Roman"/>
              </a:rPr>
              <a:t>for  staging of gastric </a:t>
            </a:r>
            <a:r>
              <a:rPr sz="2400" spc="-5" dirty="0">
                <a:latin typeface="Times New Roman"/>
                <a:cs typeface="Times New Roman"/>
              </a:rPr>
              <a:t>tumors. </a:t>
            </a:r>
            <a:r>
              <a:rPr sz="2400" dirty="0">
                <a:latin typeface="Times New Roman"/>
                <a:cs typeface="Times New Roman"/>
              </a:rPr>
              <a:t>Digestion 2002;</a:t>
            </a:r>
            <a:r>
              <a:rPr sz="2400" spc="20" dirty="0">
                <a:latin typeface="Times New Roman"/>
                <a:cs typeface="Times New Roman"/>
              </a:rPr>
              <a:t> </a:t>
            </a:r>
            <a:r>
              <a:rPr sz="2400" dirty="0">
                <a:latin typeface="Times New Roman"/>
                <a:cs typeface="Times New Roman"/>
              </a:rPr>
              <a:t>66:230.</a:t>
            </a:r>
            <a:endParaRPr sz="2400">
              <a:latin typeface="Times New Roman"/>
              <a:cs typeface="Times New Roman"/>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752600" y="1600200"/>
            <a:ext cx="4924425" cy="14001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2879090" cy="788035"/>
          </a:xfrm>
          <a:prstGeom prst="rect">
            <a:avLst/>
          </a:prstGeom>
        </p:spPr>
        <p:txBody>
          <a:bodyPr vert="horz" wrap="square" lIns="0" tIns="13335" rIns="0" bIns="0" rtlCol="0">
            <a:spAutoFit/>
          </a:bodyPr>
          <a:lstStyle/>
          <a:p>
            <a:pPr marL="12700">
              <a:lnSpc>
                <a:spcPct val="100000"/>
              </a:lnSpc>
              <a:spcBef>
                <a:spcPts val="105"/>
              </a:spcBef>
            </a:pPr>
            <a:r>
              <a:rPr sz="5000" b="0" spc="-235" dirty="0">
                <a:latin typeface="Trebuchet MS"/>
                <a:cs typeface="Trebuchet MS"/>
              </a:rPr>
              <a:t>Operability</a:t>
            </a:r>
            <a:endParaRPr sz="5000">
              <a:latin typeface="Trebuchet MS"/>
              <a:cs typeface="Trebuchet MS"/>
            </a:endParaRPr>
          </a:p>
        </p:txBody>
      </p:sp>
      <p:sp>
        <p:nvSpPr>
          <p:cNvPr id="3" name="object 3"/>
          <p:cNvSpPr txBox="1"/>
          <p:nvPr/>
        </p:nvSpPr>
        <p:spPr>
          <a:xfrm>
            <a:off x="535940" y="1956562"/>
            <a:ext cx="8072755" cy="2721610"/>
          </a:xfrm>
          <a:prstGeom prst="rect">
            <a:avLst/>
          </a:prstGeom>
        </p:spPr>
        <p:txBody>
          <a:bodyPr vert="horz" wrap="square" lIns="0" tIns="13335" rIns="0" bIns="0" rtlCol="0">
            <a:spAutoFit/>
          </a:bodyPr>
          <a:lstStyle/>
          <a:p>
            <a:pPr marL="287020" marR="5080" indent="-274320">
              <a:lnSpc>
                <a:spcPct val="100000"/>
              </a:lnSpc>
              <a:spcBef>
                <a:spcPts val="105"/>
              </a:spcBef>
              <a:buClr>
                <a:srgbClr val="0AD0D9"/>
              </a:buClr>
              <a:buSzPct val="94230"/>
              <a:buFont typeface="Wingdings"/>
              <a:buChar char=""/>
              <a:tabLst>
                <a:tab pos="374015" algn="l"/>
              </a:tabLst>
            </a:pPr>
            <a:r>
              <a:rPr sz="2600" dirty="0">
                <a:latin typeface="Times New Roman"/>
                <a:cs typeface="Times New Roman"/>
              </a:rPr>
              <a:t>Patients with </a:t>
            </a:r>
            <a:r>
              <a:rPr sz="2600" spc="-5" dirty="0">
                <a:latin typeface="Times New Roman"/>
                <a:cs typeface="Times New Roman"/>
              </a:rPr>
              <a:t>incurable disease </a:t>
            </a:r>
            <a:r>
              <a:rPr sz="2600" dirty="0">
                <a:latin typeface="Times New Roman"/>
                <a:cs typeface="Times New Roman"/>
              </a:rPr>
              <a:t>should not </a:t>
            </a:r>
            <a:r>
              <a:rPr sz="2600" spc="-5" dirty="0">
                <a:latin typeface="Times New Roman"/>
                <a:cs typeface="Times New Roman"/>
              </a:rPr>
              <a:t>be subjected to  radical </a:t>
            </a:r>
            <a:r>
              <a:rPr sz="2600" spc="-10" dirty="0">
                <a:latin typeface="Times New Roman"/>
                <a:cs typeface="Times New Roman"/>
              </a:rPr>
              <a:t>surgery </a:t>
            </a:r>
            <a:r>
              <a:rPr sz="2600" dirty="0">
                <a:latin typeface="Times New Roman"/>
                <a:cs typeface="Times New Roman"/>
              </a:rPr>
              <a:t>that cannot help</a:t>
            </a:r>
            <a:r>
              <a:rPr sz="2600" spc="-70" dirty="0">
                <a:latin typeface="Times New Roman"/>
                <a:cs typeface="Times New Roman"/>
              </a:rPr>
              <a:t> </a:t>
            </a:r>
            <a:r>
              <a:rPr sz="2600" spc="-5" dirty="0">
                <a:latin typeface="Times New Roman"/>
                <a:cs typeface="Times New Roman"/>
              </a:rPr>
              <a:t>them.</a:t>
            </a:r>
            <a:endParaRPr sz="2600">
              <a:latin typeface="Times New Roman"/>
              <a:cs typeface="Times New Roman"/>
            </a:endParaRPr>
          </a:p>
          <a:p>
            <a:pPr marL="93345">
              <a:lnSpc>
                <a:spcPct val="100000"/>
              </a:lnSpc>
              <a:spcBef>
                <a:spcPts val="625"/>
              </a:spcBef>
            </a:pPr>
            <a:r>
              <a:rPr sz="2600" dirty="0">
                <a:latin typeface="Times New Roman"/>
                <a:cs typeface="Times New Roman"/>
              </a:rPr>
              <a:t>Incurable </a:t>
            </a:r>
            <a:r>
              <a:rPr sz="2600" spc="-5" dirty="0">
                <a:latin typeface="Times New Roman"/>
                <a:cs typeface="Times New Roman"/>
              </a:rPr>
              <a:t>patients </a:t>
            </a:r>
            <a:r>
              <a:rPr sz="2600" dirty="0">
                <a:latin typeface="Times New Roman"/>
                <a:cs typeface="Times New Roman"/>
              </a:rPr>
              <a:t>are those</a:t>
            </a:r>
            <a:r>
              <a:rPr sz="2600" spc="-75" dirty="0">
                <a:latin typeface="Times New Roman"/>
                <a:cs typeface="Times New Roman"/>
              </a:rPr>
              <a:t> </a:t>
            </a:r>
            <a:r>
              <a:rPr sz="2600" dirty="0">
                <a:latin typeface="Times New Roman"/>
                <a:cs typeface="Times New Roman"/>
              </a:rPr>
              <a:t>with:</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dirty="0">
                <a:latin typeface="Times New Roman"/>
                <a:cs typeface="Times New Roman"/>
              </a:rPr>
              <a:t>Haematogenous</a:t>
            </a:r>
            <a:r>
              <a:rPr sz="2600" spc="-50" dirty="0">
                <a:latin typeface="Times New Roman"/>
                <a:cs typeface="Times New Roman"/>
              </a:rPr>
              <a:t> </a:t>
            </a:r>
            <a:r>
              <a:rPr sz="2600" spc="-5" dirty="0">
                <a:latin typeface="Times New Roman"/>
                <a:cs typeface="Times New Roman"/>
              </a:rPr>
              <a:t>metastases</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dirty="0">
                <a:latin typeface="Times New Roman"/>
                <a:cs typeface="Times New Roman"/>
              </a:rPr>
              <a:t>Involvement of the distant</a:t>
            </a:r>
            <a:r>
              <a:rPr sz="2600" spc="-85" dirty="0">
                <a:latin typeface="Times New Roman"/>
                <a:cs typeface="Times New Roman"/>
              </a:rPr>
              <a:t> </a:t>
            </a:r>
            <a:r>
              <a:rPr sz="2600" dirty="0">
                <a:latin typeface="Times New Roman"/>
                <a:cs typeface="Times New Roman"/>
              </a:rPr>
              <a:t>peritoneum</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dirty="0">
                <a:latin typeface="Times New Roman"/>
                <a:cs typeface="Times New Roman"/>
              </a:rPr>
              <a:t>N4 nodal </a:t>
            </a:r>
            <a:r>
              <a:rPr sz="2600" spc="-5" dirty="0">
                <a:latin typeface="Times New Roman"/>
                <a:cs typeface="Times New Roman"/>
              </a:rPr>
              <a:t>disease </a:t>
            </a:r>
            <a:r>
              <a:rPr sz="2600" dirty="0">
                <a:latin typeface="Times New Roman"/>
                <a:cs typeface="Times New Roman"/>
              </a:rPr>
              <a:t>and </a:t>
            </a:r>
            <a:r>
              <a:rPr sz="2600" spc="-5" dirty="0">
                <a:latin typeface="Times New Roman"/>
                <a:cs typeface="Times New Roman"/>
              </a:rPr>
              <a:t>disease </a:t>
            </a:r>
            <a:r>
              <a:rPr sz="2600" dirty="0">
                <a:latin typeface="Times New Roman"/>
                <a:cs typeface="Times New Roman"/>
              </a:rPr>
              <a:t>beyond the N4</a:t>
            </a:r>
            <a:r>
              <a:rPr sz="2600" spc="-114" dirty="0">
                <a:latin typeface="Times New Roman"/>
                <a:cs typeface="Times New Roman"/>
              </a:rPr>
              <a:t> </a:t>
            </a:r>
            <a:r>
              <a:rPr sz="2600" dirty="0">
                <a:latin typeface="Times New Roman"/>
                <a:cs typeface="Times New Roman"/>
              </a:rPr>
              <a:t>nodes</a:t>
            </a:r>
            <a:endParaRPr sz="2600">
              <a:latin typeface="Times New Roman"/>
              <a:cs typeface="Times New Roman"/>
            </a:endParaRPr>
          </a:p>
        </p:txBody>
      </p:sp>
      <p:sp>
        <p:nvSpPr>
          <p:cNvPr id="4" name="object 4"/>
          <p:cNvSpPr txBox="1"/>
          <p:nvPr/>
        </p:nvSpPr>
        <p:spPr>
          <a:xfrm>
            <a:off x="535940" y="4730877"/>
            <a:ext cx="5788660" cy="422275"/>
          </a:xfrm>
          <a:prstGeom prst="rect">
            <a:avLst/>
          </a:prstGeom>
        </p:spPr>
        <p:txBody>
          <a:bodyPr vert="horz" wrap="square" lIns="0" tIns="12700" rIns="0" bIns="0" rtlCol="0">
            <a:spAutoFit/>
          </a:bodyPr>
          <a:lstStyle/>
          <a:p>
            <a:pPr marL="12700">
              <a:lnSpc>
                <a:spcPct val="100000"/>
              </a:lnSpc>
              <a:spcBef>
                <a:spcPts val="100"/>
              </a:spcBef>
              <a:tabLst>
                <a:tab pos="1755775" algn="l"/>
                <a:tab pos="2380615" algn="l"/>
                <a:tab pos="4031615" algn="l"/>
                <a:tab pos="4894580" algn="l"/>
              </a:tabLst>
            </a:pPr>
            <a:r>
              <a:rPr sz="2450" spc="-625" dirty="0">
                <a:solidFill>
                  <a:srgbClr val="0AD0D9"/>
                </a:solidFill>
                <a:latin typeface="Arial"/>
                <a:cs typeface="Arial"/>
              </a:rPr>
              <a:t></a:t>
            </a:r>
            <a:r>
              <a:rPr sz="2450" spc="105" dirty="0">
                <a:solidFill>
                  <a:srgbClr val="0AD0D9"/>
                </a:solidFill>
                <a:latin typeface="Arial"/>
                <a:cs typeface="Arial"/>
              </a:rPr>
              <a:t> </a:t>
            </a:r>
            <a:r>
              <a:rPr sz="2600" dirty="0">
                <a:latin typeface="Times New Roman"/>
                <a:cs typeface="Times New Roman"/>
              </a:rPr>
              <a:t>Fixation	</a:t>
            </a:r>
            <a:r>
              <a:rPr sz="2600" spc="-5" dirty="0">
                <a:latin typeface="Times New Roman"/>
                <a:cs typeface="Times New Roman"/>
              </a:rPr>
              <a:t>t</a:t>
            </a:r>
            <a:r>
              <a:rPr sz="2600" dirty="0">
                <a:latin typeface="Times New Roman"/>
                <a:cs typeface="Times New Roman"/>
              </a:rPr>
              <a:t>o	s</a:t>
            </a:r>
            <a:r>
              <a:rPr sz="2600" spc="-10" dirty="0">
                <a:latin typeface="Times New Roman"/>
                <a:cs typeface="Times New Roman"/>
              </a:rPr>
              <a:t>t</a:t>
            </a:r>
            <a:r>
              <a:rPr sz="2600" dirty="0">
                <a:latin typeface="Times New Roman"/>
                <a:cs typeface="Times New Roman"/>
              </a:rPr>
              <a:t>ructures	that	c</a:t>
            </a:r>
            <a:r>
              <a:rPr sz="2600" spc="-10" dirty="0">
                <a:latin typeface="Times New Roman"/>
                <a:cs typeface="Times New Roman"/>
              </a:rPr>
              <a:t>a</a:t>
            </a:r>
            <a:r>
              <a:rPr sz="2600" dirty="0">
                <a:latin typeface="Times New Roman"/>
                <a:cs typeface="Times New Roman"/>
              </a:rPr>
              <a:t>nnot</a:t>
            </a:r>
            <a:endParaRPr sz="2600">
              <a:latin typeface="Times New Roman"/>
              <a:cs typeface="Times New Roman"/>
            </a:endParaRPr>
          </a:p>
        </p:txBody>
      </p:sp>
      <p:sp>
        <p:nvSpPr>
          <p:cNvPr id="5" name="object 5"/>
          <p:cNvSpPr txBox="1"/>
          <p:nvPr/>
        </p:nvSpPr>
        <p:spPr>
          <a:xfrm>
            <a:off x="810259" y="5127193"/>
            <a:ext cx="5659755" cy="422909"/>
          </a:xfrm>
          <a:prstGeom prst="rect">
            <a:avLst/>
          </a:prstGeom>
        </p:spPr>
        <p:txBody>
          <a:bodyPr vert="horz" wrap="square" lIns="0" tIns="13335" rIns="0" bIns="0" rtlCol="0">
            <a:spAutoFit/>
          </a:bodyPr>
          <a:lstStyle/>
          <a:p>
            <a:pPr marL="12700">
              <a:lnSpc>
                <a:spcPct val="100000"/>
              </a:lnSpc>
              <a:spcBef>
                <a:spcPts val="105"/>
              </a:spcBef>
              <a:tabLst>
                <a:tab pos="2018030" algn="l"/>
                <a:tab pos="2631440" algn="l"/>
                <a:tab pos="3955415" algn="l"/>
                <a:tab pos="5039360" algn="l"/>
              </a:tabLst>
            </a:pPr>
            <a:r>
              <a:rPr sz="2600" dirty="0">
                <a:latin typeface="Times New Roman"/>
                <a:cs typeface="Times New Roman"/>
              </a:rPr>
              <a:t>Invol</a:t>
            </a:r>
            <a:r>
              <a:rPr sz="2600" spc="-15" dirty="0">
                <a:latin typeface="Times New Roman"/>
                <a:cs typeface="Times New Roman"/>
              </a:rPr>
              <a:t>v</a:t>
            </a:r>
            <a:r>
              <a:rPr sz="2600" dirty="0">
                <a:latin typeface="Times New Roman"/>
                <a:cs typeface="Times New Roman"/>
              </a:rPr>
              <a:t>e</a:t>
            </a:r>
            <a:r>
              <a:rPr sz="2600" spc="-15" dirty="0">
                <a:latin typeface="Times New Roman"/>
                <a:cs typeface="Times New Roman"/>
              </a:rPr>
              <a:t>m</a:t>
            </a:r>
            <a:r>
              <a:rPr sz="2600" dirty="0">
                <a:latin typeface="Times New Roman"/>
                <a:cs typeface="Times New Roman"/>
              </a:rPr>
              <a:t>ent	of	</a:t>
            </a:r>
            <a:r>
              <a:rPr sz="2600" spc="-20" dirty="0">
                <a:latin typeface="Times New Roman"/>
                <a:cs typeface="Times New Roman"/>
              </a:rPr>
              <a:t>a</a:t>
            </a:r>
            <a:r>
              <a:rPr sz="2600" dirty="0">
                <a:latin typeface="Times New Roman"/>
                <a:cs typeface="Times New Roman"/>
              </a:rPr>
              <a:t>nother	o</a:t>
            </a:r>
            <a:r>
              <a:rPr sz="2600" spc="-50" dirty="0">
                <a:latin typeface="Times New Roman"/>
                <a:cs typeface="Times New Roman"/>
              </a:rPr>
              <a:t>r</a:t>
            </a:r>
            <a:r>
              <a:rPr sz="2600" dirty="0">
                <a:latin typeface="Times New Roman"/>
                <a:cs typeface="Times New Roman"/>
              </a:rPr>
              <a:t>g</a:t>
            </a:r>
            <a:r>
              <a:rPr sz="2600" spc="-15" dirty="0">
                <a:latin typeface="Times New Roman"/>
                <a:cs typeface="Times New Roman"/>
              </a:rPr>
              <a:t>a</a:t>
            </a:r>
            <a:r>
              <a:rPr sz="2600" dirty="0">
                <a:latin typeface="Times New Roman"/>
                <a:cs typeface="Times New Roman"/>
              </a:rPr>
              <a:t>n	does</a:t>
            </a:r>
            <a:endParaRPr sz="2600">
              <a:latin typeface="Times New Roman"/>
              <a:cs typeface="Times New Roman"/>
            </a:endParaRPr>
          </a:p>
        </p:txBody>
      </p:sp>
      <p:sp>
        <p:nvSpPr>
          <p:cNvPr id="6" name="object 6"/>
          <p:cNvSpPr txBox="1"/>
          <p:nvPr/>
        </p:nvSpPr>
        <p:spPr>
          <a:xfrm>
            <a:off x="6664832" y="4730877"/>
            <a:ext cx="1943735" cy="819150"/>
          </a:xfrm>
          <a:prstGeom prst="rect">
            <a:avLst/>
          </a:prstGeom>
        </p:spPr>
        <p:txBody>
          <a:bodyPr vert="horz" wrap="square" lIns="0" tIns="12700" rIns="0" bIns="0" rtlCol="0">
            <a:spAutoFit/>
          </a:bodyPr>
          <a:lstStyle/>
          <a:p>
            <a:pPr marL="125095" marR="5080" indent="-113030">
              <a:lnSpc>
                <a:spcPct val="100000"/>
              </a:lnSpc>
              <a:spcBef>
                <a:spcPts val="100"/>
              </a:spcBef>
              <a:tabLst>
                <a:tab pos="692150" algn="l"/>
                <a:tab pos="885825" algn="l"/>
              </a:tabLst>
            </a:pPr>
            <a:r>
              <a:rPr sz="2600" spc="5" dirty="0">
                <a:latin typeface="Times New Roman"/>
                <a:cs typeface="Times New Roman"/>
              </a:rPr>
              <a:t>b</a:t>
            </a:r>
            <a:r>
              <a:rPr sz="2600" dirty="0">
                <a:latin typeface="Times New Roman"/>
                <a:cs typeface="Times New Roman"/>
              </a:rPr>
              <a:t>e	re</a:t>
            </a:r>
            <a:r>
              <a:rPr sz="2600" spc="-20" dirty="0">
                <a:latin typeface="Times New Roman"/>
                <a:cs typeface="Times New Roman"/>
              </a:rPr>
              <a:t>m</a:t>
            </a:r>
            <a:r>
              <a:rPr sz="2600" dirty="0">
                <a:latin typeface="Times New Roman"/>
                <a:cs typeface="Times New Roman"/>
              </a:rPr>
              <a:t>oved.  not		i</a:t>
            </a:r>
            <a:r>
              <a:rPr sz="2600" spc="-15" dirty="0">
                <a:latin typeface="Times New Roman"/>
                <a:cs typeface="Times New Roman"/>
              </a:rPr>
              <a:t>n</a:t>
            </a:r>
            <a:r>
              <a:rPr sz="2600" dirty="0">
                <a:latin typeface="Times New Roman"/>
                <a:cs typeface="Times New Roman"/>
              </a:rPr>
              <a:t>d</a:t>
            </a:r>
            <a:r>
              <a:rPr sz="2600" spc="-15" dirty="0">
                <a:latin typeface="Times New Roman"/>
                <a:cs typeface="Times New Roman"/>
              </a:rPr>
              <a:t>i</a:t>
            </a:r>
            <a:r>
              <a:rPr sz="2600" dirty="0">
                <a:latin typeface="Times New Roman"/>
                <a:cs typeface="Times New Roman"/>
              </a:rPr>
              <a:t>c</a:t>
            </a:r>
            <a:r>
              <a:rPr sz="2600" spc="-15" dirty="0">
                <a:latin typeface="Times New Roman"/>
                <a:cs typeface="Times New Roman"/>
              </a:rPr>
              <a:t>a</a:t>
            </a:r>
            <a:r>
              <a:rPr sz="2600" dirty="0">
                <a:latin typeface="Times New Roman"/>
                <a:cs typeface="Times New Roman"/>
              </a:rPr>
              <a:t>te</a:t>
            </a:r>
            <a:endParaRPr sz="2600">
              <a:latin typeface="Times New Roman"/>
              <a:cs typeface="Times New Roman"/>
            </a:endParaRPr>
          </a:p>
        </p:txBody>
      </p:sp>
      <p:sp>
        <p:nvSpPr>
          <p:cNvPr id="7" name="object 7"/>
          <p:cNvSpPr txBox="1"/>
          <p:nvPr/>
        </p:nvSpPr>
        <p:spPr>
          <a:xfrm>
            <a:off x="810259" y="5523687"/>
            <a:ext cx="5964555" cy="422275"/>
          </a:xfrm>
          <a:prstGeom prst="rect">
            <a:avLst/>
          </a:prstGeom>
        </p:spPr>
        <p:txBody>
          <a:bodyPr vert="horz" wrap="square" lIns="0" tIns="12700" rIns="0" bIns="0" rtlCol="0">
            <a:spAutoFit/>
          </a:bodyPr>
          <a:lstStyle/>
          <a:p>
            <a:pPr marL="12700">
              <a:lnSpc>
                <a:spcPct val="100000"/>
              </a:lnSpc>
              <a:spcBef>
                <a:spcPts val="100"/>
              </a:spcBef>
            </a:pPr>
            <a:r>
              <a:rPr sz="2600" spc="-15" dirty="0">
                <a:latin typeface="Times New Roman"/>
                <a:cs typeface="Times New Roman"/>
              </a:rPr>
              <a:t>incurability, </a:t>
            </a:r>
            <a:r>
              <a:rPr sz="2600" dirty="0">
                <a:latin typeface="Times New Roman"/>
                <a:cs typeface="Times New Roman"/>
              </a:rPr>
              <a:t>provided that </a:t>
            </a:r>
            <a:r>
              <a:rPr sz="2600" spc="-5" dirty="0">
                <a:latin typeface="Times New Roman"/>
                <a:cs typeface="Times New Roman"/>
              </a:rPr>
              <a:t>it can </a:t>
            </a:r>
            <a:r>
              <a:rPr sz="2600" dirty="0">
                <a:latin typeface="Times New Roman"/>
                <a:cs typeface="Times New Roman"/>
              </a:rPr>
              <a:t>be</a:t>
            </a:r>
            <a:r>
              <a:rPr sz="2600" spc="-60" dirty="0">
                <a:latin typeface="Times New Roman"/>
                <a:cs typeface="Times New Roman"/>
              </a:rPr>
              <a:t> </a:t>
            </a:r>
            <a:r>
              <a:rPr sz="2600" dirty="0">
                <a:latin typeface="Times New Roman"/>
                <a:cs typeface="Times New Roman"/>
              </a:rPr>
              <a:t>removed.</a:t>
            </a:r>
            <a:endParaRPr sz="2600">
              <a:latin typeface="Times New Roman"/>
              <a:cs typeface="Times New Roman"/>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8074025" cy="3038475"/>
          </a:xfrm>
          <a:prstGeom prst="rect">
            <a:avLst/>
          </a:prstGeom>
        </p:spPr>
        <p:txBody>
          <a:bodyPr vert="horz" wrap="square" lIns="0" tIns="13335" rIns="0" bIns="0" rtlCol="0">
            <a:spAutoFit/>
          </a:bodyPr>
          <a:lstStyle/>
          <a:p>
            <a:pPr marL="287020" marR="8255" indent="-274320">
              <a:lnSpc>
                <a:spcPct val="100000"/>
              </a:lnSpc>
              <a:spcBef>
                <a:spcPts val="105"/>
              </a:spcBef>
              <a:buClr>
                <a:srgbClr val="0AD0D9"/>
              </a:buClr>
              <a:buSzPct val="90384"/>
              <a:buFont typeface="Wingdings"/>
              <a:buChar char=""/>
              <a:tabLst>
                <a:tab pos="293370" algn="l"/>
              </a:tabLst>
            </a:pPr>
            <a:r>
              <a:rPr sz="2600" spc="-5" dirty="0">
                <a:latin typeface="Times New Roman"/>
                <a:cs typeface="Times New Roman"/>
              </a:rPr>
              <a:t>Controversies </a:t>
            </a:r>
            <a:r>
              <a:rPr sz="2600" dirty="0">
                <a:latin typeface="Times New Roman"/>
                <a:cs typeface="Times New Roman"/>
              </a:rPr>
              <a:t>with </a:t>
            </a:r>
            <a:r>
              <a:rPr sz="2600" spc="-5" dirty="0">
                <a:latin typeface="Times New Roman"/>
                <a:cs typeface="Times New Roman"/>
              </a:rPr>
              <a:t>respect to operability </a:t>
            </a:r>
            <a:r>
              <a:rPr sz="2600" dirty="0">
                <a:latin typeface="Times New Roman"/>
                <a:cs typeface="Times New Roman"/>
              </a:rPr>
              <a:t>include </a:t>
            </a:r>
            <a:r>
              <a:rPr sz="2600" spc="-5" dirty="0">
                <a:latin typeface="Times New Roman"/>
                <a:cs typeface="Times New Roman"/>
              </a:rPr>
              <a:t>patients  </a:t>
            </a:r>
            <a:r>
              <a:rPr sz="2600" dirty="0">
                <a:latin typeface="Times New Roman"/>
                <a:cs typeface="Times New Roman"/>
              </a:rPr>
              <a:t>with:</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dirty="0">
                <a:latin typeface="Times New Roman"/>
                <a:cs typeface="Times New Roman"/>
              </a:rPr>
              <a:t>N3 nodal</a:t>
            </a:r>
            <a:r>
              <a:rPr sz="2600" spc="-55" dirty="0">
                <a:latin typeface="Times New Roman"/>
                <a:cs typeface="Times New Roman"/>
              </a:rPr>
              <a:t> </a:t>
            </a:r>
            <a:r>
              <a:rPr sz="2600" dirty="0">
                <a:latin typeface="Times New Roman"/>
                <a:cs typeface="Times New Roman"/>
              </a:rPr>
              <a:t>involvement</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dirty="0">
                <a:latin typeface="Times New Roman"/>
                <a:cs typeface="Times New Roman"/>
              </a:rPr>
              <a:t>Involvement of the </a:t>
            </a:r>
            <a:r>
              <a:rPr sz="2600" spc="-5" dirty="0">
                <a:latin typeface="Times New Roman"/>
                <a:cs typeface="Times New Roman"/>
              </a:rPr>
              <a:t>adjacent</a:t>
            </a:r>
            <a:r>
              <a:rPr sz="2600" spc="-80" dirty="0">
                <a:latin typeface="Times New Roman"/>
                <a:cs typeface="Times New Roman"/>
              </a:rPr>
              <a:t> </a:t>
            </a:r>
            <a:r>
              <a:rPr sz="2600" dirty="0">
                <a:latin typeface="Times New Roman"/>
                <a:cs typeface="Times New Roman"/>
              </a:rPr>
              <a:t>peritoneum</a:t>
            </a:r>
            <a:endParaRPr sz="2600">
              <a:latin typeface="Times New Roman"/>
              <a:cs typeface="Times New Roman"/>
            </a:endParaRPr>
          </a:p>
          <a:p>
            <a:pPr marL="287020" marR="5080" indent="-274320" algn="just">
              <a:lnSpc>
                <a:spcPct val="100000"/>
              </a:lnSpc>
              <a:spcBef>
                <a:spcPts val="625"/>
              </a:spcBef>
              <a:buClr>
                <a:srgbClr val="0AD0D9"/>
              </a:buClr>
              <a:buSzPct val="90384"/>
              <a:buFont typeface="Wingdings"/>
              <a:buChar char=""/>
              <a:tabLst>
                <a:tab pos="293370" algn="l"/>
              </a:tabLst>
            </a:pPr>
            <a:r>
              <a:rPr sz="2600" spc="-5" dirty="0">
                <a:latin typeface="Times New Roman"/>
                <a:cs typeface="Times New Roman"/>
              </a:rPr>
              <a:t>Remaining </a:t>
            </a:r>
            <a:r>
              <a:rPr sz="2600" dirty="0">
                <a:latin typeface="Times New Roman"/>
                <a:cs typeface="Times New Roman"/>
              </a:rPr>
              <a:t>patients </a:t>
            </a:r>
            <a:r>
              <a:rPr sz="2600" spc="-5" dirty="0">
                <a:latin typeface="Times New Roman"/>
                <a:cs typeface="Times New Roman"/>
              </a:rPr>
              <a:t>are considered operable and</a:t>
            </a:r>
            <a:r>
              <a:rPr sz="2600" spc="509" dirty="0">
                <a:latin typeface="Times New Roman"/>
                <a:cs typeface="Times New Roman"/>
              </a:rPr>
              <a:t> </a:t>
            </a:r>
            <a:r>
              <a:rPr sz="2600" dirty="0">
                <a:latin typeface="Times New Roman"/>
                <a:cs typeface="Times New Roman"/>
              </a:rPr>
              <a:t>should  </a:t>
            </a:r>
            <a:r>
              <a:rPr sz="2600" spc="-10" dirty="0">
                <a:latin typeface="Times New Roman"/>
                <a:cs typeface="Times New Roman"/>
              </a:rPr>
              <a:t>undergo </a:t>
            </a:r>
            <a:r>
              <a:rPr sz="2600" spc="-5" dirty="0">
                <a:latin typeface="Times New Roman"/>
                <a:cs typeface="Times New Roman"/>
              </a:rPr>
              <a:t>curative resection. </a:t>
            </a:r>
            <a:r>
              <a:rPr sz="2600" dirty="0">
                <a:latin typeface="Times New Roman"/>
                <a:cs typeface="Times New Roman"/>
              </a:rPr>
              <a:t>Most of the </a:t>
            </a:r>
            <a:r>
              <a:rPr sz="2600" spc="-5" dirty="0">
                <a:latin typeface="Times New Roman"/>
                <a:cs typeface="Times New Roman"/>
              </a:rPr>
              <a:t>patients </a:t>
            </a:r>
            <a:r>
              <a:rPr sz="2600" dirty="0">
                <a:latin typeface="Times New Roman"/>
                <a:cs typeface="Times New Roman"/>
              </a:rPr>
              <a:t>should  have neoadjuvant </a:t>
            </a:r>
            <a:r>
              <a:rPr sz="2600" spc="-5" dirty="0">
                <a:latin typeface="Times New Roman"/>
                <a:cs typeface="Times New Roman"/>
              </a:rPr>
              <a:t>chemotherapy as it </a:t>
            </a:r>
            <a:r>
              <a:rPr sz="2600" dirty="0">
                <a:latin typeface="Times New Roman"/>
                <a:cs typeface="Times New Roman"/>
              </a:rPr>
              <a:t>improves</a:t>
            </a:r>
            <a:r>
              <a:rPr sz="2600" spc="-75" dirty="0">
                <a:latin typeface="Times New Roman"/>
                <a:cs typeface="Times New Roman"/>
              </a:rPr>
              <a:t> </a:t>
            </a:r>
            <a:r>
              <a:rPr sz="2600" dirty="0">
                <a:latin typeface="Times New Roman"/>
                <a:cs typeface="Times New Roman"/>
              </a:rPr>
              <a:t>survival.</a:t>
            </a:r>
            <a:endParaRPr sz="2600">
              <a:latin typeface="Times New Roman"/>
              <a:cs typeface="Times New Roman"/>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4579620" cy="788035"/>
          </a:xfrm>
          <a:prstGeom prst="rect">
            <a:avLst/>
          </a:prstGeom>
        </p:spPr>
        <p:txBody>
          <a:bodyPr vert="horz" wrap="square" lIns="0" tIns="13335" rIns="0" bIns="0" rtlCol="0">
            <a:spAutoFit/>
          </a:bodyPr>
          <a:lstStyle/>
          <a:p>
            <a:pPr marL="12700">
              <a:lnSpc>
                <a:spcPct val="100000"/>
              </a:lnSpc>
              <a:spcBef>
                <a:spcPts val="105"/>
              </a:spcBef>
            </a:pPr>
            <a:r>
              <a:rPr sz="5000" b="0" spc="-380" dirty="0">
                <a:latin typeface="Trebuchet MS"/>
                <a:cs typeface="Trebuchet MS"/>
              </a:rPr>
              <a:t>Total</a:t>
            </a:r>
            <a:r>
              <a:rPr sz="5000" b="0" spc="-425" dirty="0">
                <a:latin typeface="Trebuchet MS"/>
                <a:cs typeface="Trebuchet MS"/>
              </a:rPr>
              <a:t> </a:t>
            </a:r>
            <a:r>
              <a:rPr sz="5000" b="0" spc="-245" dirty="0">
                <a:latin typeface="Trebuchet MS"/>
                <a:cs typeface="Trebuchet MS"/>
              </a:rPr>
              <a:t>gastrectomy</a:t>
            </a:r>
            <a:endParaRPr sz="5000">
              <a:latin typeface="Trebuchet MS"/>
              <a:cs typeface="Trebuchet MS"/>
            </a:endParaRPr>
          </a:p>
        </p:txBody>
      </p:sp>
      <p:sp>
        <p:nvSpPr>
          <p:cNvPr id="3" name="object 3"/>
          <p:cNvSpPr txBox="1">
            <a:spLocks noGrp="1"/>
          </p:cNvSpPr>
          <p:nvPr>
            <p:ph idx="1"/>
          </p:nvPr>
        </p:nvSpPr>
        <p:spPr>
          <a:prstGeom prst="rect">
            <a:avLst/>
          </a:prstGeom>
        </p:spPr>
        <p:txBody>
          <a:bodyPr vert="horz" wrap="square" lIns="0" tIns="13335" rIns="0" bIns="0" rtlCol="0">
            <a:spAutoFit/>
          </a:bodyPr>
          <a:lstStyle/>
          <a:p>
            <a:pPr marL="286385" marR="6985" indent="-274320">
              <a:lnSpc>
                <a:spcPct val="100000"/>
              </a:lnSpc>
              <a:spcBef>
                <a:spcPts val="105"/>
              </a:spcBef>
              <a:tabLst>
                <a:tab pos="732155" algn="l"/>
                <a:tab pos="2184400" algn="l"/>
                <a:tab pos="2609850" algn="l"/>
                <a:tab pos="3347720" algn="l"/>
                <a:tab pos="4928235" algn="l"/>
                <a:tab pos="6160770" algn="l"/>
                <a:tab pos="6513195" algn="l"/>
                <a:tab pos="7307580" algn="l"/>
              </a:tabLst>
            </a:pPr>
            <a:r>
              <a:rPr dirty="0"/>
              <a:t>The	oper</a:t>
            </a:r>
            <a:r>
              <a:rPr spc="-15" dirty="0"/>
              <a:t>a</a:t>
            </a:r>
            <a:r>
              <a:rPr spc="-20" dirty="0"/>
              <a:t>t</a:t>
            </a:r>
            <a:r>
              <a:rPr dirty="0"/>
              <a:t>ion	</a:t>
            </a:r>
            <a:r>
              <a:rPr spc="-5" dirty="0"/>
              <a:t>i</a:t>
            </a:r>
            <a:r>
              <a:rPr dirty="0"/>
              <a:t>s	best	perfor</a:t>
            </a:r>
            <a:r>
              <a:rPr spc="-15" dirty="0"/>
              <a:t>m</a:t>
            </a:r>
            <a:r>
              <a:rPr spc="-20" dirty="0"/>
              <a:t>e</a:t>
            </a:r>
            <a:r>
              <a:rPr dirty="0"/>
              <a:t>d	thro</a:t>
            </a:r>
            <a:r>
              <a:rPr spc="-15" dirty="0"/>
              <a:t>u</a:t>
            </a:r>
            <a:r>
              <a:rPr dirty="0"/>
              <a:t>gh	a	lo</a:t>
            </a:r>
            <a:r>
              <a:rPr spc="5" dirty="0"/>
              <a:t>n</a:t>
            </a:r>
            <a:r>
              <a:rPr dirty="0"/>
              <a:t>g	upp</a:t>
            </a:r>
            <a:r>
              <a:rPr spc="-15" dirty="0"/>
              <a:t>e</a:t>
            </a:r>
            <a:r>
              <a:rPr dirty="0"/>
              <a:t>r  </a:t>
            </a:r>
            <a:r>
              <a:rPr spc="-5" dirty="0"/>
              <a:t>midline </a:t>
            </a:r>
            <a:r>
              <a:rPr dirty="0"/>
              <a:t>incision.</a:t>
            </a:r>
          </a:p>
          <a:p>
            <a:pPr marL="287020" marR="5080" indent="-274320">
              <a:lnSpc>
                <a:spcPct val="100000"/>
              </a:lnSpc>
              <a:spcBef>
                <a:spcPts val="625"/>
              </a:spcBef>
              <a:buClr>
                <a:srgbClr val="0AD0D9"/>
              </a:buClr>
              <a:buSzPct val="94230"/>
              <a:buFont typeface="Arial"/>
              <a:buChar char=""/>
              <a:tabLst>
                <a:tab pos="287020" algn="l"/>
              </a:tabLst>
            </a:pPr>
            <a:r>
              <a:rPr dirty="0"/>
              <a:t>The </a:t>
            </a:r>
            <a:r>
              <a:rPr spc="-5" dirty="0"/>
              <a:t>stomach is removed en bloc, </a:t>
            </a:r>
            <a:r>
              <a:rPr dirty="0"/>
              <a:t>including the </a:t>
            </a:r>
            <a:r>
              <a:rPr spc="-5" dirty="0"/>
              <a:t>tissues </a:t>
            </a:r>
            <a:r>
              <a:rPr spc="-434" dirty="0"/>
              <a:t>of  </a:t>
            </a:r>
            <a:r>
              <a:rPr dirty="0"/>
              <a:t>the </a:t>
            </a:r>
            <a:r>
              <a:rPr spc="-5" dirty="0"/>
              <a:t>entire greater </a:t>
            </a:r>
            <a:r>
              <a:rPr dirty="0"/>
              <a:t>omentum and </a:t>
            </a:r>
            <a:r>
              <a:rPr spc="-5" dirty="0"/>
              <a:t>lesser</a:t>
            </a:r>
            <a:r>
              <a:rPr spc="-60" dirty="0"/>
              <a:t> </a:t>
            </a:r>
            <a:r>
              <a:rPr dirty="0"/>
              <a:t>omentum.</a:t>
            </a:r>
          </a:p>
          <a:p>
            <a:pPr marL="287020" marR="6350" indent="-274320">
              <a:lnSpc>
                <a:spcPct val="100000"/>
              </a:lnSpc>
              <a:spcBef>
                <a:spcPts val="625"/>
              </a:spcBef>
              <a:buClr>
                <a:srgbClr val="0AD0D9"/>
              </a:buClr>
              <a:buSzPct val="94230"/>
              <a:buFont typeface="Arial"/>
              <a:buChar char=""/>
              <a:tabLst>
                <a:tab pos="287020" algn="l"/>
                <a:tab pos="972819" algn="l"/>
                <a:tab pos="2481580" algn="l"/>
                <a:tab pos="3388360" algn="l"/>
                <a:tab pos="3782060" algn="l"/>
                <a:tab pos="5421630" algn="l"/>
                <a:tab pos="6840855" algn="l"/>
                <a:tab pos="7654925" algn="l"/>
              </a:tabLst>
            </a:pPr>
            <a:r>
              <a:rPr dirty="0"/>
              <a:t>The	tr</a:t>
            </a:r>
            <a:r>
              <a:rPr spc="-15" dirty="0"/>
              <a:t>a</a:t>
            </a:r>
            <a:r>
              <a:rPr dirty="0"/>
              <a:t>nsv</a:t>
            </a:r>
            <a:r>
              <a:rPr spc="-15" dirty="0"/>
              <a:t>e</a:t>
            </a:r>
            <a:r>
              <a:rPr dirty="0"/>
              <a:t>r</a:t>
            </a:r>
            <a:r>
              <a:rPr spc="-10" dirty="0"/>
              <a:t>s</a:t>
            </a:r>
            <a:r>
              <a:rPr dirty="0"/>
              <a:t>e	colon	</a:t>
            </a:r>
            <a:r>
              <a:rPr spc="-5" dirty="0"/>
              <a:t>i</a:t>
            </a:r>
            <a:r>
              <a:rPr dirty="0"/>
              <a:t>s	co</a:t>
            </a:r>
            <a:r>
              <a:rPr spc="-10" dirty="0"/>
              <a:t>m</a:t>
            </a:r>
            <a:r>
              <a:rPr dirty="0"/>
              <a:t>plet</a:t>
            </a:r>
            <a:r>
              <a:rPr spc="-15" dirty="0"/>
              <a:t>e</a:t>
            </a:r>
            <a:r>
              <a:rPr dirty="0"/>
              <a:t>ly	s</a:t>
            </a:r>
            <a:r>
              <a:rPr spc="-15" dirty="0"/>
              <a:t>e</a:t>
            </a:r>
            <a:r>
              <a:rPr dirty="0"/>
              <a:t>para</a:t>
            </a:r>
            <a:r>
              <a:rPr spc="-15" dirty="0"/>
              <a:t>t</a:t>
            </a:r>
            <a:r>
              <a:rPr dirty="0"/>
              <a:t>ed	from	</a:t>
            </a:r>
            <a:r>
              <a:rPr spc="5" dirty="0"/>
              <a:t>t</a:t>
            </a:r>
            <a:r>
              <a:rPr dirty="0"/>
              <a:t>he  </a:t>
            </a:r>
            <a:r>
              <a:rPr spc="-5" dirty="0"/>
              <a:t>greater</a:t>
            </a:r>
            <a:r>
              <a:rPr spc="-35" dirty="0"/>
              <a:t> </a:t>
            </a:r>
            <a:r>
              <a:rPr dirty="0"/>
              <a:t>omentum.</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8074659" cy="2959100"/>
          </a:xfrm>
          <a:prstGeom prst="rect">
            <a:avLst/>
          </a:prstGeom>
        </p:spPr>
        <p:txBody>
          <a:bodyPr vert="horz" wrap="square" lIns="0" tIns="13335" rIns="0" bIns="0" rtlCol="0">
            <a:spAutoFit/>
          </a:bodyPr>
          <a:lstStyle/>
          <a:p>
            <a:pPr marL="287020" marR="7620" indent="-274320" algn="just">
              <a:lnSpc>
                <a:spcPct val="100000"/>
              </a:lnSpc>
              <a:spcBef>
                <a:spcPts val="105"/>
              </a:spcBef>
              <a:buClr>
                <a:srgbClr val="0AD0D9"/>
              </a:buClr>
              <a:buSzPct val="94230"/>
              <a:buFont typeface="Arial"/>
              <a:buChar char=""/>
              <a:tabLst>
                <a:tab pos="287020" algn="l"/>
              </a:tabLst>
            </a:pPr>
            <a:r>
              <a:rPr sz="2600" dirty="0">
                <a:latin typeface="Times New Roman"/>
                <a:cs typeface="Times New Roman"/>
              </a:rPr>
              <a:t>The </a:t>
            </a:r>
            <a:r>
              <a:rPr sz="2600" spc="-5" dirty="0">
                <a:latin typeface="Times New Roman"/>
                <a:cs typeface="Times New Roman"/>
              </a:rPr>
              <a:t>subpyloric nodes </a:t>
            </a:r>
            <a:r>
              <a:rPr sz="2600" dirty="0">
                <a:latin typeface="Times New Roman"/>
                <a:cs typeface="Times New Roman"/>
              </a:rPr>
              <a:t>are </a:t>
            </a:r>
            <a:r>
              <a:rPr sz="2600" spc="-5" dirty="0">
                <a:latin typeface="Times New Roman"/>
                <a:cs typeface="Times New Roman"/>
              </a:rPr>
              <a:t>dissected and </a:t>
            </a:r>
            <a:r>
              <a:rPr sz="2600" dirty="0">
                <a:latin typeface="Times New Roman"/>
                <a:cs typeface="Times New Roman"/>
              </a:rPr>
              <a:t>the </a:t>
            </a:r>
            <a:r>
              <a:rPr sz="2600" spc="-5" dirty="0">
                <a:latin typeface="Times New Roman"/>
                <a:cs typeface="Times New Roman"/>
              </a:rPr>
              <a:t>first </a:t>
            </a:r>
            <a:r>
              <a:rPr sz="2600" dirty="0">
                <a:latin typeface="Times New Roman"/>
                <a:cs typeface="Times New Roman"/>
              </a:rPr>
              <a:t>part of </a:t>
            </a:r>
            <a:r>
              <a:rPr sz="2600" spc="-105" dirty="0">
                <a:latin typeface="Times New Roman"/>
                <a:cs typeface="Times New Roman"/>
              </a:rPr>
              <a:t>the  </a:t>
            </a:r>
            <a:r>
              <a:rPr sz="2600" dirty="0">
                <a:latin typeface="Times New Roman"/>
                <a:cs typeface="Times New Roman"/>
              </a:rPr>
              <a:t>duodenum </a:t>
            </a:r>
            <a:r>
              <a:rPr sz="2600" spc="-5" dirty="0">
                <a:latin typeface="Times New Roman"/>
                <a:cs typeface="Times New Roman"/>
              </a:rPr>
              <a:t>is </a:t>
            </a:r>
            <a:r>
              <a:rPr sz="2600" dirty="0">
                <a:latin typeface="Times New Roman"/>
                <a:cs typeface="Times New Roman"/>
              </a:rPr>
              <a:t>divided, usually with a </a:t>
            </a:r>
            <a:r>
              <a:rPr sz="2600" spc="-5" dirty="0">
                <a:latin typeface="Times New Roman"/>
                <a:cs typeface="Times New Roman"/>
              </a:rPr>
              <a:t>surgical</a:t>
            </a:r>
            <a:r>
              <a:rPr sz="2600" spc="-100" dirty="0">
                <a:latin typeface="Times New Roman"/>
                <a:cs typeface="Times New Roman"/>
              </a:rPr>
              <a:t> </a:t>
            </a:r>
            <a:r>
              <a:rPr sz="2600" spc="-20" dirty="0">
                <a:latin typeface="Times New Roman"/>
                <a:cs typeface="Times New Roman"/>
              </a:rPr>
              <a:t>stapler.</a:t>
            </a:r>
            <a:endParaRPr sz="2600">
              <a:latin typeface="Times New Roman"/>
              <a:cs typeface="Times New Roman"/>
            </a:endParaRPr>
          </a:p>
          <a:p>
            <a:pPr marL="287020" marR="6985" indent="-274320" algn="just">
              <a:lnSpc>
                <a:spcPct val="100000"/>
              </a:lnSpc>
              <a:spcBef>
                <a:spcPts val="625"/>
              </a:spcBef>
              <a:buClr>
                <a:srgbClr val="0AD0D9"/>
              </a:buClr>
              <a:buSzPct val="94230"/>
              <a:buFont typeface="Arial"/>
              <a:buChar char=""/>
              <a:tabLst>
                <a:tab pos="287020" algn="l"/>
              </a:tabLst>
            </a:pPr>
            <a:r>
              <a:rPr sz="2600" dirty="0">
                <a:latin typeface="Times New Roman"/>
                <a:cs typeface="Times New Roman"/>
              </a:rPr>
              <a:t>The </a:t>
            </a:r>
            <a:r>
              <a:rPr sz="2600" spc="-5" dirty="0">
                <a:latin typeface="Times New Roman"/>
                <a:cs typeface="Times New Roman"/>
              </a:rPr>
              <a:t>hepatic </a:t>
            </a:r>
            <a:r>
              <a:rPr sz="2600" dirty="0">
                <a:latin typeface="Times New Roman"/>
                <a:cs typeface="Times New Roman"/>
              </a:rPr>
              <a:t>nodes are </a:t>
            </a:r>
            <a:r>
              <a:rPr sz="2600" spc="-5" dirty="0">
                <a:latin typeface="Times New Roman"/>
                <a:cs typeface="Times New Roman"/>
              </a:rPr>
              <a:t>dissected down to clear </a:t>
            </a:r>
            <a:r>
              <a:rPr sz="2600" dirty="0">
                <a:latin typeface="Times New Roman"/>
                <a:cs typeface="Times New Roman"/>
              </a:rPr>
              <a:t>the </a:t>
            </a:r>
            <a:r>
              <a:rPr sz="2600" spc="-70" dirty="0">
                <a:latin typeface="Times New Roman"/>
                <a:cs typeface="Times New Roman"/>
              </a:rPr>
              <a:t>hepatic  </a:t>
            </a:r>
            <a:r>
              <a:rPr sz="2600" spc="-25" dirty="0">
                <a:latin typeface="Times New Roman"/>
                <a:cs typeface="Times New Roman"/>
              </a:rPr>
              <a:t>artery. </a:t>
            </a:r>
            <a:r>
              <a:rPr sz="2600" dirty="0">
                <a:latin typeface="Times New Roman"/>
                <a:cs typeface="Times New Roman"/>
              </a:rPr>
              <a:t>This dissection </a:t>
            </a:r>
            <a:r>
              <a:rPr sz="2600" spc="-5" dirty="0">
                <a:latin typeface="Times New Roman"/>
                <a:cs typeface="Times New Roman"/>
              </a:rPr>
              <a:t>also </a:t>
            </a:r>
            <a:r>
              <a:rPr sz="2600" dirty="0">
                <a:latin typeface="Times New Roman"/>
                <a:cs typeface="Times New Roman"/>
              </a:rPr>
              <a:t>includes the </a:t>
            </a:r>
            <a:r>
              <a:rPr sz="2600" spc="-5" dirty="0">
                <a:latin typeface="Times New Roman"/>
                <a:cs typeface="Times New Roman"/>
              </a:rPr>
              <a:t>suprapyloric  </a:t>
            </a:r>
            <a:r>
              <a:rPr sz="2600" dirty="0">
                <a:latin typeface="Times New Roman"/>
                <a:cs typeface="Times New Roman"/>
              </a:rPr>
              <a:t>lymph</a:t>
            </a:r>
            <a:r>
              <a:rPr sz="2600" spc="-25" dirty="0">
                <a:latin typeface="Times New Roman"/>
                <a:cs typeface="Times New Roman"/>
              </a:rPr>
              <a:t> </a:t>
            </a:r>
            <a:r>
              <a:rPr sz="2600" dirty="0">
                <a:latin typeface="Times New Roman"/>
                <a:cs typeface="Times New Roman"/>
              </a:rPr>
              <a:t>nodes.</a:t>
            </a:r>
            <a:endParaRPr sz="2600">
              <a:latin typeface="Times New Roman"/>
              <a:cs typeface="Times New Roman"/>
            </a:endParaRPr>
          </a:p>
          <a:p>
            <a:pPr marL="287020" marR="5080" indent="-274320" algn="just">
              <a:lnSpc>
                <a:spcPct val="100000"/>
              </a:lnSpc>
              <a:spcBef>
                <a:spcPts val="625"/>
              </a:spcBef>
              <a:buClr>
                <a:srgbClr val="0AD0D9"/>
              </a:buClr>
              <a:buSzPct val="94230"/>
              <a:buFont typeface="Arial"/>
              <a:buChar char=""/>
              <a:tabLst>
                <a:tab pos="287020" algn="l"/>
              </a:tabLst>
            </a:pPr>
            <a:r>
              <a:rPr sz="2600" dirty="0">
                <a:latin typeface="Times New Roman"/>
                <a:cs typeface="Times New Roman"/>
              </a:rPr>
              <a:t>The lymph node </a:t>
            </a:r>
            <a:r>
              <a:rPr sz="2600" spc="-5" dirty="0">
                <a:latin typeface="Times New Roman"/>
                <a:cs typeface="Times New Roman"/>
              </a:rPr>
              <a:t>dissection is continued to </a:t>
            </a:r>
            <a:r>
              <a:rPr sz="2600" dirty="0">
                <a:latin typeface="Times New Roman"/>
                <a:cs typeface="Times New Roman"/>
              </a:rPr>
              <a:t>the </a:t>
            </a:r>
            <a:r>
              <a:rPr sz="2600" spc="-5" dirty="0">
                <a:latin typeface="Times New Roman"/>
                <a:cs typeface="Times New Roman"/>
              </a:rPr>
              <a:t>origin </a:t>
            </a:r>
            <a:r>
              <a:rPr sz="2600" spc="-434" dirty="0">
                <a:latin typeface="Times New Roman"/>
                <a:cs typeface="Times New Roman"/>
              </a:rPr>
              <a:t>of  </a:t>
            </a:r>
            <a:r>
              <a:rPr sz="2600" dirty="0">
                <a:latin typeface="Times New Roman"/>
                <a:cs typeface="Times New Roman"/>
              </a:rPr>
              <a:t>the </a:t>
            </a:r>
            <a:r>
              <a:rPr sz="2600" spc="-5" dirty="0">
                <a:latin typeface="Times New Roman"/>
                <a:cs typeface="Times New Roman"/>
              </a:rPr>
              <a:t>left gastric</a:t>
            </a:r>
            <a:r>
              <a:rPr sz="2600" spc="-20" dirty="0">
                <a:latin typeface="Times New Roman"/>
                <a:cs typeface="Times New Roman"/>
              </a:rPr>
              <a:t> </a:t>
            </a:r>
            <a:r>
              <a:rPr sz="2600" spc="-25" dirty="0">
                <a:latin typeface="Times New Roman"/>
                <a:cs typeface="Times New Roman"/>
              </a:rPr>
              <a:t>artery.</a:t>
            </a:r>
            <a:endParaRPr sz="2600">
              <a:latin typeface="Times New Roman"/>
              <a:cs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8074025" cy="2879725"/>
          </a:xfrm>
          <a:prstGeom prst="rect">
            <a:avLst/>
          </a:prstGeom>
        </p:spPr>
        <p:txBody>
          <a:bodyPr vert="horz" wrap="square" lIns="0" tIns="13335" rIns="0" bIns="0" rtlCol="0">
            <a:spAutoFit/>
          </a:bodyPr>
          <a:lstStyle/>
          <a:p>
            <a:pPr marL="287020" marR="5080" indent="-274320" algn="just">
              <a:lnSpc>
                <a:spcPct val="100000"/>
              </a:lnSpc>
              <a:spcBef>
                <a:spcPts val="105"/>
              </a:spcBef>
              <a:buClr>
                <a:srgbClr val="0AD0D9"/>
              </a:buClr>
              <a:buSzPct val="94230"/>
              <a:buFont typeface="Arial"/>
              <a:buChar char=""/>
              <a:tabLst>
                <a:tab pos="287020" algn="l"/>
              </a:tabLst>
            </a:pPr>
            <a:r>
              <a:rPr sz="2600" dirty="0">
                <a:latin typeface="Times New Roman"/>
                <a:cs typeface="Times New Roman"/>
              </a:rPr>
              <a:t>The dissection </a:t>
            </a:r>
            <a:r>
              <a:rPr sz="2600" spc="-5" dirty="0">
                <a:latin typeface="Times New Roman"/>
                <a:cs typeface="Times New Roman"/>
              </a:rPr>
              <a:t>is </a:t>
            </a:r>
            <a:r>
              <a:rPr sz="2600" dirty="0">
                <a:latin typeface="Times New Roman"/>
                <a:cs typeface="Times New Roman"/>
              </a:rPr>
              <a:t>then continued </a:t>
            </a:r>
            <a:r>
              <a:rPr sz="2600" spc="-5" dirty="0">
                <a:latin typeface="Times New Roman"/>
                <a:cs typeface="Times New Roman"/>
              </a:rPr>
              <a:t>along </a:t>
            </a:r>
            <a:r>
              <a:rPr sz="2600" dirty="0">
                <a:latin typeface="Times New Roman"/>
                <a:cs typeface="Times New Roman"/>
              </a:rPr>
              <a:t>the splenic </a:t>
            </a:r>
            <a:r>
              <a:rPr sz="2600" spc="-55" dirty="0">
                <a:latin typeface="Times New Roman"/>
                <a:cs typeface="Times New Roman"/>
              </a:rPr>
              <a:t>artery  </a:t>
            </a:r>
            <a:r>
              <a:rPr sz="2600" dirty="0">
                <a:latin typeface="Times New Roman"/>
                <a:cs typeface="Times New Roman"/>
              </a:rPr>
              <a:t>taking </a:t>
            </a:r>
            <a:r>
              <a:rPr sz="2600" spc="-5" dirty="0">
                <a:latin typeface="Times New Roman"/>
                <a:cs typeface="Times New Roman"/>
              </a:rPr>
              <a:t>all </a:t>
            </a:r>
            <a:r>
              <a:rPr sz="2600" dirty="0">
                <a:latin typeface="Times New Roman"/>
                <a:cs typeface="Times New Roman"/>
              </a:rPr>
              <a:t>of the nodes </a:t>
            </a:r>
            <a:r>
              <a:rPr sz="2600" spc="-5" dirty="0">
                <a:latin typeface="Times New Roman"/>
                <a:cs typeface="Times New Roman"/>
              </a:rPr>
              <a:t>at </a:t>
            </a:r>
            <a:r>
              <a:rPr sz="2600" dirty="0">
                <a:latin typeface="Times New Roman"/>
                <a:cs typeface="Times New Roman"/>
              </a:rPr>
              <a:t>the superior </a:t>
            </a:r>
            <a:r>
              <a:rPr sz="2600" spc="-5" dirty="0">
                <a:latin typeface="Times New Roman"/>
                <a:cs typeface="Times New Roman"/>
              </a:rPr>
              <a:t>aspect </a:t>
            </a:r>
            <a:r>
              <a:rPr sz="2600" dirty="0">
                <a:latin typeface="Times New Roman"/>
                <a:cs typeface="Times New Roman"/>
              </a:rPr>
              <a:t>of the  pancreas and </a:t>
            </a:r>
            <a:r>
              <a:rPr sz="2600" spc="-5" dirty="0">
                <a:latin typeface="Times New Roman"/>
                <a:cs typeface="Times New Roman"/>
              </a:rPr>
              <a:t>in </a:t>
            </a:r>
            <a:r>
              <a:rPr sz="2600" dirty="0">
                <a:latin typeface="Times New Roman"/>
                <a:cs typeface="Times New Roman"/>
              </a:rPr>
              <a:t>the splenic</a:t>
            </a:r>
            <a:r>
              <a:rPr sz="2600" spc="-90" dirty="0">
                <a:latin typeface="Times New Roman"/>
                <a:cs typeface="Times New Roman"/>
              </a:rPr>
              <a:t> </a:t>
            </a:r>
            <a:r>
              <a:rPr sz="2600" dirty="0">
                <a:latin typeface="Times New Roman"/>
                <a:cs typeface="Times New Roman"/>
              </a:rPr>
              <a:t>hilum.</a:t>
            </a:r>
            <a:endParaRPr sz="2600">
              <a:latin typeface="Times New Roman"/>
              <a:cs typeface="Times New Roman"/>
            </a:endParaRPr>
          </a:p>
          <a:p>
            <a:pPr marL="287020" marR="5080" indent="-274320" algn="just">
              <a:lnSpc>
                <a:spcPct val="100000"/>
              </a:lnSpc>
              <a:spcBef>
                <a:spcPts val="625"/>
              </a:spcBef>
              <a:buClr>
                <a:srgbClr val="0AD0D9"/>
              </a:buClr>
              <a:buSzPct val="94230"/>
              <a:buFont typeface="Arial"/>
              <a:buChar char=""/>
              <a:tabLst>
                <a:tab pos="287020" algn="l"/>
              </a:tabLst>
            </a:pPr>
            <a:r>
              <a:rPr sz="2600" dirty="0">
                <a:latin typeface="Times New Roman"/>
                <a:cs typeface="Times New Roman"/>
              </a:rPr>
              <a:t>The </a:t>
            </a:r>
            <a:r>
              <a:rPr sz="2600" spc="-5" dirty="0">
                <a:latin typeface="Times New Roman"/>
                <a:cs typeface="Times New Roman"/>
              </a:rPr>
              <a:t>access to </a:t>
            </a:r>
            <a:r>
              <a:rPr sz="2600" dirty="0">
                <a:latin typeface="Times New Roman"/>
                <a:cs typeface="Times New Roman"/>
              </a:rPr>
              <a:t>the </a:t>
            </a:r>
            <a:r>
              <a:rPr sz="2600" spc="-5" dirty="0">
                <a:latin typeface="Times New Roman"/>
                <a:cs typeface="Times New Roman"/>
              </a:rPr>
              <a:t>nodal </a:t>
            </a:r>
            <a:r>
              <a:rPr sz="2600" dirty="0">
                <a:latin typeface="Times New Roman"/>
                <a:cs typeface="Times New Roman"/>
              </a:rPr>
              <a:t>tissues </a:t>
            </a:r>
            <a:r>
              <a:rPr sz="2600" spc="-5" dirty="0">
                <a:latin typeface="Times New Roman"/>
                <a:cs typeface="Times New Roman"/>
              </a:rPr>
              <a:t>around </a:t>
            </a:r>
            <a:r>
              <a:rPr sz="2600" dirty="0">
                <a:latin typeface="Times New Roman"/>
                <a:cs typeface="Times New Roman"/>
              </a:rPr>
              <a:t>the </a:t>
            </a:r>
            <a:r>
              <a:rPr sz="2600" spc="-5" dirty="0">
                <a:latin typeface="Times New Roman"/>
                <a:cs typeface="Times New Roman"/>
              </a:rPr>
              <a:t>upper </a:t>
            </a:r>
            <a:r>
              <a:rPr sz="2600" spc="-60" dirty="0">
                <a:latin typeface="Times New Roman"/>
                <a:cs typeface="Times New Roman"/>
              </a:rPr>
              <a:t>stomach  </a:t>
            </a:r>
            <a:r>
              <a:rPr sz="2600" spc="-5" dirty="0">
                <a:latin typeface="Times New Roman"/>
                <a:cs typeface="Times New Roman"/>
              </a:rPr>
              <a:t>and oesophagogastric </a:t>
            </a:r>
            <a:r>
              <a:rPr sz="2600" dirty="0">
                <a:latin typeface="Times New Roman"/>
                <a:cs typeface="Times New Roman"/>
              </a:rPr>
              <a:t>junction </a:t>
            </a:r>
            <a:r>
              <a:rPr sz="2600" spc="-5" dirty="0">
                <a:latin typeface="Times New Roman"/>
                <a:cs typeface="Times New Roman"/>
              </a:rPr>
              <a:t>is achieved </a:t>
            </a:r>
            <a:r>
              <a:rPr sz="2600" dirty="0">
                <a:latin typeface="Times New Roman"/>
                <a:cs typeface="Times New Roman"/>
              </a:rPr>
              <a:t>by </a:t>
            </a:r>
            <a:r>
              <a:rPr sz="2600" spc="-5" dirty="0">
                <a:latin typeface="Times New Roman"/>
                <a:cs typeface="Times New Roman"/>
              </a:rPr>
              <a:t>separation  </a:t>
            </a:r>
            <a:r>
              <a:rPr sz="2600" dirty="0">
                <a:latin typeface="Times New Roman"/>
                <a:cs typeface="Times New Roman"/>
              </a:rPr>
              <a:t>of the </a:t>
            </a:r>
            <a:r>
              <a:rPr sz="2600" spc="-5" dirty="0">
                <a:latin typeface="Times New Roman"/>
                <a:cs typeface="Times New Roman"/>
              </a:rPr>
              <a:t>stomach from </a:t>
            </a:r>
            <a:r>
              <a:rPr sz="2600" dirty="0">
                <a:latin typeface="Times New Roman"/>
                <a:cs typeface="Times New Roman"/>
              </a:rPr>
              <a:t>the </a:t>
            </a:r>
            <a:r>
              <a:rPr sz="2600" spc="-5" dirty="0">
                <a:latin typeface="Times New Roman"/>
                <a:cs typeface="Times New Roman"/>
              </a:rPr>
              <a:t>spleen, if </a:t>
            </a:r>
            <a:r>
              <a:rPr sz="2600" dirty="0">
                <a:latin typeface="Times New Roman"/>
                <a:cs typeface="Times New Roman"/>
              </a:rPr>
              <a:t>the </a:t>
            </a:r>
            <a:r>
              <a:rPr sz="2600" spc="-5" dirty="0">
                <a:latin typeface="Times New Roman"/>
                <a:cs typeface="Times New Roman"/>
              </a:rPr>
              <a:t>spleen is </a:t>
            </a:r>
            <a:r>
              <a:rPr sz="2600" spc="5" dirty="0">
                <a:latin typeface="Times New Roman"/>
                <a:cs typeface="Times New Roman"/>
              </a:rPr>
              <a:t>not </a:t>
            </a:r>
            <a:r>
              <a:rPr sz="2600" spc="-5" dirty="0">
                <a:latin typeface="Times New Roman"/>
                <a:cs typeface="Times New Roman"/>
              </a:rPr>
              <a:t>going  to </a:t>
            </a:r>
            <a:r>
              <a:rPr sz="2600" dirty="0">
                <a:latin typeface="Times New Roman"/>
                <a:cs typeface="Times New Roman"/>
              </a:rPr>
              <a:t>be</a:t>
            </a:r>
            <a:r>
              <a:rPr sz="2600" spc="-30" dirty="0">
                <a:latin typeface="Times New Roman"/>
                <a:cs typeface="Times New Roman"/>
              </a:rPr>
              <a:t> </a:t>
            </a:r>
            <a:r>
              <a:rPr sz="2600" dirty="0">
                <a:latin typeface="Times New Roman"/>
                <a:cs typeface="Times New Roman"/>
              </a:rPr>
              <a:t>removed.</a:t>
            </a:r>
            <a:endParaRPr sz="2600">
              <a:latin typeface="Times New Roman"/>
              <a:cs typeface="Times New Roman"/>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956562"/>
            <a:ext cx="8074025" cy="1215390"/>
          </a:xfrm>
          <a:prstGeom prst="rect">
            <a:avLst/>
          </a:prstGeom>
        </p:spPr>
        <p:txBody>
          <a:bodyPr vert="horz" wrap="square" lIns="0" tIns="13335" rIns="0" bIns="0" rtlCol="0">
            <a:spAutoFit/>
          </a:bodyPr>
          <a:lstStyle/>
          <a:p>
            <a:pPr marL="286385" marR="5080" indent="-274320" algn="just">
              <a:lnSpc>
                <a:spcPct val="100000"/>
              </a:lnSpc>
              <a:spcBef>
                <a:spcPts val="105"/>
              </a:spcBef>
            </a:pPr>
            <a:r>
              <a:rPr sz="2450" b="0" spc="-625" dirty="0">
                <a:solidFill>
                  <a:schemeClr val="tx1"/>
                </a:solidFill>
                <a:latin typeface="Arial"/>
                <a:cs typeface="Arial"/>
              </a:rPr>
              <a:t> </a:t>
            </a:r>
            <a:r>
              <a:rPr sz="2600" b="0" dirty="0">
                <a:solidFill>
                  <a:schemeClr val="tx1"/>
                </a:solidFill>
                <a:latin typeface="Times New Roman"/>
                <a:cs typeface="Times New Roman"/>
              </a:rPr>
              <a:t>The </a:t>
            </a:r>
            <a:r>
              <a:rPr sz="2600" b="0" spc="-5" dirty="0">
                <a:solidFill>
                  <a:schemeClr val="tx1"/>
                </a:solidFill>
                <a:latin typeface="Times New Roman"/>
                <a:cs typeface="Times New Roman"/>
              </a:rPr>
              <a:t>oesophegus is </a:t>
            </a:r>
            <a:r>
              <a:rPr sz="2600" b="0" dirty="0">
                <a:solidFill>
                  <a:schemeClr val="tx1"/>
                </a:solidFill>
                <a:latin typeface="Times New Roman"/>
                <a:cs typeface="Times New Roman"/>
              </a:rPr>
              <a:t>divided </a:t>
            </a:r>
            <a:r>
              <a:rPr sz="2600" b="0" spc="-5" dirty="0">
                <a:solidFill>
                  <a:schemeClr val="tx1"/>
                </a:solidFill>
                <a:latin typeface="Times New Roman"/>
                <a:cs typeface="Times New Roman"/>
              </a:rPr>
              <a:t>at an appropriate point using </a:t>
            </a:r>
            <a:r>
              <a:rPr sz="2600" b="0" spc="-430" dirty="0">
                <a:solidFill>
                  <a:schemeClr val="tx1"/>
                </a:solidFill>
                <a:latin typeface="Times New Roman"/>
                <a:cs typeface="Times New Roman"/>
              </a:rPr>
              <a:t>a  </a:t>
            </a:r>
            <a:r>
              <a:rPr sz="2600" b="0" spc="-5" dirty="0">
                <a:solidFill>
                  <a:schemeClr val="tx1"/>
                </a:solidFill>
                <a:latin typeface="Times New Roman"/>
                <a:cs typeface="Times New Roman"/>
              </a:rPr>
              <a:t>combination </a:t>
            </a:r>
            <a:r>
              <a:rPr sz="2600" b="0" dirty="0">
                <a:solidFill>
                  <a:schemeClr val="tx1"/>
                </a:solidFill>
                <a:latin typeface="Times New Roman"/>
                <a:cs typeface="Times New Roman"/>
              </a:rPr>
              <a:t>of </a:t>
            </a:r>
            <a:r>
              <a:rPr sz="2600" b="0" spc="-5" dirty="0">
                <a:solidFill>
                  <a:schemeClr val="tx1"/>
                </a:solidFill>
                <a:latin typeface="Times New Roman"/>
                <a:cs typeface="Times New Roman"/>
              </a:rPr>
              <a:t>stay </a:t>
            </a:r>
            <a:r>
              <a:rPr sz="2600" b="0" dirty="0">
                <a:solidFill>
                  <a:schemeClr val="tx1"/>
                </a:solidFill>
                <a:latin typeface="Times New Roman"/>
                <a:cs typeface="Times New Roman"/>
              </a:rPr>
              <a:t>sutures and a soft </a:t>
            </a:r>
            <a:r>
              <a:rPr sz="2600" b="0" spc="5" dirty="0">
                <a:solidFill>
                  <a:schemeClr val="tx1"/>
                </a:solidFill>
                <a:latin typeface="Times New Roman"/>
                <a:cs typeface="Times New Roman"/>
              </a:rPr>
              <a:t>non </a:t>
            </a:r>
            <a:r>
              <a:rPr sz="2600" b="0" spc="-5" dirty="0">
                <a:solidFill>
                  <a:schemeClr val="tx1"/>
                </a:solidFill>
                <a:latin typeface="Times New Roman"/>
                <a:cs typeface="Times New Roman"/>
              </a:rPr>
              <a:t>crushing  clamp, </a:t>
            </a:r>
            <a:r>
              <a:rPr sz="2600" b="0" dirty="0">
                <a:solidFill>
                  <a:schemeClr val="tx1"/>
                </a:solidFill>
                <a:latin typeface="Times New Roman"/>
                <a:cs typeface="Times New Roman"/>
              </a:rPr>
              <a:t>usually of the right angled</a:t>
            </a:r>
            <a:r>
              <a:rPr sz="2600" b="0" spc="-50" dirty="0">
                <a:solidFill>
                  <a:schemeClr val="tx1"/>
                </a:solidFill>
                <a:latin typeface="Times New Roman"/>
                <a:cs typeface="Times New Roman"/>
              </a:rPr>
              <a:t> </a:t>
            </a:r>
            <a:r>
              <a:rPr sz="2600" b="0" spc="-25" dirty="0">
                <a:solidFill>
                  <a:schemeClr val="tx1"/>
                </a:solidFill>
                <a:latin typeface="Times New Roman"/>
                <a:cs typeface="Times New Roman"/>
              </a:rPr>
              <a:t>variety.</a:t>
            </a:r>
            <a:endParaRPr sz="2600" dirty="0">
              <a:solidFill>
                <a:schemeClr val="tx1"/>
              </a:solidFill>
              <a:latin typeface="Times New Roman"/>
              <a:cs typeface="Times New Roman"/>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956562"/>
            <a:ext cx="8072755" cy="1611630"/>
          </a:xfrm>
          <a:prstGeom prst="rect">
            <a:avLst/>
          </a:prstGeom>
        </p:spPr>
        <p:txBody>
          <a:bodyPr vert="horz" wrap="square" lIns="0" tIns="13335" rIns="0" bIns="0" rtlCol="0">
            <a:spAutoFit/>
          </a:bodyPr>
          <a:lstStyle/>
          <a:p>
            <a:pPr marL="286385" marR="5080" indent="-274320" algn="just">
              <a:lnSpc>
                <a:spcPct val="100000"/>
              </a:lnSpc>
              <a:spcBef>
                <a:spcPts val="105"/>
              </a:spcBef>
            </a:pPr>
            <a:r>
              <a:rPr sz="2450" b="0" spc="-625" dirty="0">
                <a:solidFill>
                  <a:schemeClr val="tx1"/>
                </a:solidFill>
                <a:latin typeface="Arial"/>
                <a:cs typeface="Arial"/>
              </a:rPr>
              <a:t> </a:t>
            </a:r>
            <a:r>
              <a:rPr sz="2600" b="0" spc="-5" dirty="0">
                <a:solidFill>
                  <a:schemeClr val="tx1"/>
                </a:solidFill>
                <a:latin typeface="Times New Roman"/>
                <a:cs typeface="Times New Roman"/>
              </a:rPr>
              <a:t>It </a:t>
            </a:r>
            <a:r>
              <a:rPr sz="2600" b="0" dirty="0">
                <a:solidFill>
                  <a:schemeClr val="tx1"/>
                </a:solidFill>
                <a:latin typeface="Times New Roman"/>
                <a:cs typeface="Times New Roman"/>
              </a:rPr>
              <a:t>is important that the </a:t>
            </a:r>
            <a:r>
              <a:rPr sz="2600" b="0" spc="-5" dirty="0">
                <a:solidFill>
                  <a:schemeClr val="tx1"/>
                </a:solidFill>
                <a:latin typeface="Times New Roman"/>
                <a:cs typeface="Times New Roman"/>
              </a:rPr>
              <a:t>proximal </a:t>
            </a:r>
            <a:r>
              <a:rPr sz="2600" b="0" dirty="0">
                <a:solidFill>
                  <a:schemeClr val="tx1"/>
                </a:solidFill>
                <a:latin typeface="Times New Roman"/>
                <a:cs typeface="Times New Roman"/>
              </a:rPr>
              <a:t>and </a:t>
            </a:r>
            <a:r>
              <a:rPr sz="2600" b="0" spc="-5" dirty="0">
                <a:solidFill>
                  <a:schemeClr val="tx1"/>
                </a:solidFill>
                <a:latin typeface="Times New Roman"/>
                <a:cs typeface="Times New Roman"/>
              </a:rPr>
              <a:t>distal  </a:t>
            </a:r>
            <a:r>
              <a:rPr sz="2600" b="0" spc="-40" dirty="0">
                <a:solidFill>
                  <a:schemeClr val="tx1"/>
                </a:solidFill>
                <a:latin typeface="Times New Roman"/>
                <a:cs typeface="Times New Roman"/>
              </a:rPr>
              <a:t>resection </a:t>
            </a:r>
            <a:r>
              <a:rPr sz="2600" b="0" spc="-10" dirty="0">
                <a:solidFill>
                  <a:schemeClr val="tx1"/>
                </a:solidFill>
                <a:latin typeface="Times New Roman"/>
                <a:cs typeface="Times New Roman"/>
              </a:rPr>
              <a:t>margins </a:t>
            </a:r>
            <a:r>
              <a:rPr sz="2600" b="0" dirty="0">
                <a:solidFill>
                  <a:schemeClr val="tx1"/>
                </a:solidFill>
                <a:latin typeface="Times New Roman"/>
                <a:cs typeface="Times New Roman"/>
              </a:rPr>
              <a:t>are well </a:t>
            </a:r>
            <a:r>
              <a:rPr sz="2600" b="0" spc="-5" dirty="0">
                <a:solidFill>
                  <a:schemeClr val="tx1"/>
                </a:solidFill>
                <a:latin typeface="Times New Roman"/>
                <a:cs typeface="Times New Roman"/>
              </a:rPr>
              <a:t>clear </a:t>
            </a:r>
            <a:r>
              <a:rPr sz="2600" b="0" dirty="0">
                <a:solidFill>
                  <a:schemeClr val="tx1"/>
                </a:solidFill>
                <a:latin typeface="Times New Roman"/>
                <a:cs typeface="Times New Roman"/>
              </a:rPr>
              <a:t>of the tumour </a:t>
            </a:r>
            <a:r>
              <a:rPr sz="2600" b="0" spc="-5" dirty="0">
                <a:solidFill>
                  <a:schemeClr val="tx1"/>
                </a:solidFill>
                <a:latin typeface="Times New Roman"/>
                <a:cs typeface="Times New Roman"/>
              </a:rPr>
              <a:t>as </a:t>
            </a:r>
            <a:r>
              <a:rPr sz="2600" b="0" dirty="0">
                <a:solidFill>
                  <a:schemeClr val="tx1"/>
                </a:solidFill>
                <a:latin typeface="Times New Roman"/>
                <a:cs typeface="Times New Roman"/>
              </a:rPr>
              <a:t>their  </a:t>
            </a:r>
            <a:r>
              <a:rPr sz="2600" b="0" spc="-5" dirty="0">
                <a:solidFill>
                  <a:schemeClr val="tx1"/>
                </a:solidFill>
                <a:latin typeface="Times New Roman"/>
                <a:cs typeface="Times New Roman"/>
              </a:rPr>
              <a:t>involvement carries an appalling prognosis. If in </a:t>
            </a:r>
            <a:r>
              <a:rPr sz="2600" b="0" dirty="0">
                <a:solidFill>
                  <a:schemeClr val="tx1"/>
                </a:solidFill>
                <a:latin typeface="Times New Roman"/>
                <a:cs typeface="Times New Roman"/>
              </a:rPr>
              <a:t>doubt, a  </a:t>
            </a:r>
            <a:r>
              <a:rPr sz="2600" b="0" spc="-5" dirty="0">
                <a:solidFill>
                  <a:schemeClr val="tx1"/>
                </a:solidFill>
                <a:latin typeface="Times New Roman"/>
                <a:cs typeface="Times New Roman"/>
              </a:rPr>
              <a:t>frozen section </a:t>
            </a:r>
            <a:r>
              <a:rPr sz="2600" b="0" dirty="0">
                <a:solidFill>
                  <a:schemeClr val="tx1"/>
                </a:solidFill>
                <a:latin typeface="Times New Roman"/>
                <a:cs typeface="Times New Roman"/>
              </a:rPr>
              <a:t>should be</a:t>
            </a:r>
            <a:r>
              <a:rPr sz="2600" b="0" spc="-20" dirty="0">
                <a:solidFill>
                  <a:schemeClr val="tx1"/>
                </a:solidFill>
                <a:latin typeface="Times New Roman"/>
                <a:cs typeface="Times New Roman"/>
              </a:rPr>
              <a:t> </a:t>
            </a:r>
            <a:r>
              <a:rPr sz="2600" b="0" dirty="0">
                <a:solidFill>
                  <a:schemeClr val="tx1"/>
                </a:solidFill>
                <a:latin typeface="Times New Roman"/>
                <a:cs typeface="Times New Roman"/>
              </a:rPr>
              <a:t>performed.</a:t>
            </a:r>
            <a:endParaRPr sz="2600" dirty="0">
              <a:solidFill>
                <a:schemeClr val="tx1"/>
              </a:solidFill>
              <a:latin typeface="Times New Roman"/>
              <a:cs typeface="Times New Roman"/>
            </a:endParaRPr>
          </a:p>
        </p:txBody>
      </p:sp>
      <p:sp>
        <p:nvSpPr>
          <p:cNvPr id="3" name="object 3"/>
          <p:cNvSpPr txBox="1"/>
          <p:nvPr/>
        </p:nvSpPr>
        <p:spPr>
          <a:xfrm>
            <a:off x="535940" y="3621100"/>
            <a:ext cx="8072755" cy="819150"/>
          </a:xfrm>
          <a:prstGeom prst="rect">
            <a:avLst/>
          </a:prstGeom>
        </p:spPr>
        <p:txBody>
          <a:bodyPr vert="horz" wrap="square" lIns="0" tIns="13335" rIns="0" bIns="0" rtlCol="0">
            <a:spAutoFit/>
          </a:bodyPr>
          <a:lstStyle/>
          <a:p>
            <a:pPr marL="286385" marR="5080" indent="-274320">
              <a:lnSpc>
                <a:spcPct val="100000"/>
              </a:lnSpc>
              <a:spcBef>
                <a:spcPts val="105"/>
              </a:spcBef>
            </a:pPr>
            <a:r>
              <a:rPr sz="2450" spc="-625" dirty="0">
                <a:solidFill>
                  <a:srgbClr val="0AD0D9"/>
                </a:solidFill>
                <a:latin typeface="Arial"/>
                <a:cs typeface="Arial"/>
              </a:rPr>
              <a:t> </a:t>
            </a:r>
            <a:r>
              <a:rPr sz="2600" spc="-5" dirty="0">
                <a:latin typeface="Times New Roman"/>
                <a:cs typeface="Times New Roman"/>
              </a:rPr>
              <a:t>Gastrointestinal </a:t>
            </a:r>
            <a:r>
              <a:rPr sz="2600" dirty="0">
                <a:latin typeface="Times New Roman"/>
                <a:cs typeface="Times New Roman"/>
              </a:rPr>
              <a:t>continuity </a:t>
            </a:r>
            <a:r>
              <a:rPr sz="2600" spc="-5" dirty="0">
                <a:latin typeface="Times New Roman"/>
                <a:cs typeface="Times New Roman"/>
              </a:rPr>
              <a:t>is reconstituted by means </a:t>
            </a:r>
            <a:r>
              <a:rPr sz="2600" dirty="0">
                <a:latin typeface="Times New Roman"/>
                <a:cs typeface="Times New Roman"/>
              </a:rPr>
              <a:t>of </a:t>
            </a:r>
            <a:r>
              <a:rPr sz="2600" spc="-425" dirty="0">
                <a:latin typeface="Times New Roman"/>
                <a:cs typeface="Times New Roman"/>
              </a:rPr>
              <a:t>a  </a:t>
            </a:r>
            <a:r>
              <a:rPr sz="2600" dirty="0">
                <a:latin typeface="Times New Roman"/>
                <a:cs typeface="Times New Roman"/>
              </a:rPr>
              <a:t>Roux</a:t>
            </a:r>
            <a:r>
              <a:rPr sz="2600" spc="-30" dirty="0">
                <a:latin typeface="Times New Roman"/>
                <a:cs typeface="Times New Roman"/>
              </a:rPr>
              <a:t> </a:t>
            </a:r>
            <a:r>
              <a:rPr sz="2600" dirty="0">
                <a:latin typeface="Times New Roman"/>
                <a:cs typeface="Times New Roman"/>
              </a:rPr>
              <a:t>loop.</a:t>
            </a:r>
            <a:endParaRPr sz="2600">
              <a:latin typeface="Times New Roman"/>
              <a:cs typeface="Times New Roman"/>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887677"/>
            <a:ext cx="8072120" cy="4262120"/>
          </a:xfrm>
          <a:prstGeom prst="rect">
            <a:avLst/>
          </a:prstGeom>
        </p:spPr>
        <p:txBody>
          <a:bodyPr vert="horz" wrap="square" lIns="0" tIns="65405" rIns="0" bIns="0" rtlCol="0">
            <a:spAutoFit/>
          </a:bodyPr>
          <a:lstStyle/>
          <a:p>
            <a:pPr marL="287020" marR="6985" indent="-274320" algn="just">
              <a:lnSpc>
                <a:spcPts val="3979"/>
              </a:lnSpc>
              <a:spcBef>
                <a:spcPts val="515"/>
              </a:spcBef>
              <a:buClr>
                <a:srgbClr val="0AD0D9"/>
              </a:buClr>
              <a:buSzPct val="94444"/>
              <a:buFont typeface="Wingdings"/>
              <a:buChar char=""/>
              <a:tabLst>
                <a:tab pos="514350" algn="l"/>
              </a:tabLst>
            </a:pPr>
            <a:r>
              <a:rPr sz="3600" spc="-10" dirty="0">
                <a:latin typeface="Times New Roman"/>
                <a:cs typeface="Times New Roman"/>
              </a:rPr>
              <a:t>Effective </a:t>
            </a:r>
            <a:r>
              <a:rPr sz="3600" dirty="0">
                <a:latin typeface="Times New Roman"/>
                <a:cs typeface="Times New Roman"/>
              </a:rPr>
              <a:t>oesophagojejunostomy </a:t>
            </a:r>
            <a:r>
              <a:rPr sz="3600" spc="-10" dirty="0">
                <a:latin typeface="Times New Roman"/>
                <a:cs typeface="Times New Roman"/>
              </a:rPr>
              <a:t>is  </a:t>
            </a:r>
            <a:r>
              <a:rPr sz="3600" spc="-5" dirty="0">
                <a:latin typeface="Times New Roman"/>
                <a:cs typeface="Times New Roman"/>
              </a:rPr>
              <a:t>achieved</a:t>
            </a:r>
            <a:r>
              <a:rPr sz="3600" spc="5" dirty="0">
                <a:latin typeface="Times New Roman"/>
                <a:cs typeface="Times New Roman"/>
              </a:rPr>
              <a:t> </a:t>
            </a:r>
            <a:r>
              <a:rPr sz="3600" dirty="0">
                <a:latin typeface="Times New Roman"/>
                <a:cs typeface="Times New Roman"/>
              </a:rPr>
              <a:t>by:</a:t>
            </a:r>
          </a:p>
          <a:p>
            <a:pPr marL="286385" marR="5080" indent="-274320" algn="just">
              <a:lnSpc>
                <a:spcPts val="3890"/>
              </a:lnSpc>
              <a:spcBef>
                <a:spcPts val="840"/>
              </a:spcBef>
            </a:pPr>
            <a:r>
              <a:rPr sz="3400" spc="-310" dirty="0">
                <a:solidFill>
                  <a:srgbClr val="0AD0D9"/>
                </a:solidFill>
                <a:latin typeface="Arial"/>
                <a:cs typeface="Arial"/>
              </a:rPr>
              <a:t></a:t>
            </a:r>
            <a:r>
              <a:rPr sz="3600" spc="-310" dirty="0">
                <a:latin typeface="Times New Roman"/>
                <a:cs typeface="Times New Roman"/>
              </a:rPr>
              <a:t>A </a:t>
            </a:r>
            <a:r>
              <a:rPr sz="3600" dirty="0">
                <a:latin typeface="Times New Roman"/>
                <a:cs typeface="Times New Roman"/>
              </a:rPr>
              <a:t>purse-string is </a:t>
            </a:r>
            <a:r>
              <a:rPr sz="3600" spc="-5" dirty="0">
                <a:latin typeface="Times New Roman"/>
                <a:cs typeface="Times New Roman"/>
              </a:rPr>
              <a:t>placed in </a:t>
            </a:r>
            <a:r>
              <a:rPr sz="3600" dirty="0">
                <a:latin typeface="Times New Roman"/>
                <a:cs typeface="Times New Roman"/>
              </a:rPr>
              <a:t>the cut end </a:t>
            </a:r>
            <a:r>
              <a:rPr sz="3600" spc="-630" dirty="0">
                <a:latin typeface="Times New Roman"/>
                <a:cs typeface="Times New Roman"/>
              </a:rPr>
              <a:t>of  </a:t>
            </a:r>
            <a:r>
              <a:rPr sz="3600" dirty="0">
                <a:latin typeface="Times New Roman"/>
                <a:cs typeface="Times New Roman"/>
              </a:rPr>
              <a:t>the</a:t>
            </a:r>
            <a:r>
              <a:rPr sz="3600" spc="-15" dirty="0">
                <a:latin typeface="Times New Roman"/>
                <a:cs typeface="Times New Roman"/>
              </a:rPr>
              <a:t> </a:t>
            </a:r>
            <a:r>
              <a:rPr sz="3600" dirty="0">
                <a:latin typeface="Times New Roman"/>
                <a:cs typeface="Times New Roman"/>
              </a:rPr>
              <a:t>oesophagus.</a:t>
            </a:r>
          </a:p>
          <a:p>
            <a:pPr marL="286385" marR="5080" indent="-274320" algn="just">
              <a:lnSpc>
                <a:spcPct val="90000"/>
              </a:lnSpc>
              <a:spcBef>
                <a:spcPts val="805"/>
              </a:spcBef>
            </a:pPr>
            <a:r>
              <a:rPr sz="3400" spc="-155" dirty="0">
                <a:solidFill>
                  <a:srgbClr val="0AD0D9"/>
                </a:solidFill>
                <a:latin typeface="Arial"/>
                <a:cs typeface="Arial"/>
              </a:rPr>
              <a:t></a:t>
            </a:r>
            <a:r>
              <a:rPr sz="3600" spc="-155" dirty="0">
                <a:latin typeface="Times New Roman"/>
                <a:cs typeface="Times New Roman"/>
              </a:rPr>
              <a:t>The </a:t>
            </a:r>
            <a:r>
              <a:rPr sz="3600" dirty="0">
                <a:latin typeface="Times New Roman"/>
                <a:cs typeface="Times New Roman"/>
              </a:rPr>
              <a:t>side of the oesophagus </a:t>
            </a:r>
            <a:r>
              <a:rPr sz="3600" spc="-5" dirty="0">
                <a:latin typeface="Times New Roman"/>
                <a:cs typeface="Times New Roman"/>
              </a:rPr>
              <a:t>is </a:t>
            </a:r>
            <a:r>
              <a:rPr sz="3600" dirty="0">
                <a:latin typeface="Times New Roman"/>
                <a:cs typeface="Times New Roman"/>
              </a:rPr>
              <a:t>stapled  </a:t>
            </a:r>
            <a:r>
              <a:rPr sz="3600" spc="-80" dirty="0">
                <a:latin typeface="Times New Roman"/>
                <a:cs typeface="Times New Roman"/>
              </a:rPr>
              <a:t>onto </a:t>
            </a:r>
            <a:r>
              <a:rPr sz="3600" dirty="0">
                <a:latin typeface="Times New Roman"/>
                <a:cs typeface="Times New Roman"/>
              </a:rPr>
              <a:t>the side of the Roux loop by means  of a </a:t>
            </a:r>
            <a:r>
              <a:rPr sz="3600" spc="-5" dirty="0">
                <a:latin typeface="Times New Roman"/>
                <a:cs typeface="Times New Roman"/>
              </a:rPr>
              <a:t>circular </a:t>
            </a:r>
            <a:r>
              <a:rPr sz="3600" spc="-30" dirty="0">
                <a:latin typeface="Times New Roman"/>
                <a:cs typeface="Times New Roman"/>
              </a:rPr>
              <a:t>stapler. </a:t>
            </a:r>
            <a:r>
              <a:rPr sz="3600" dirty="0">
                <a:latin typeface="Times New Roman"/>
                <a:cs typeface="Times New Roman"/>
              </a:rPr>
              <a:t>The anastomosis </a:t>
            </a:r>
            <a:r>
              <a:rPr sz="3600" spc="-5" dirty="0">
                <a:latin typeface="Times New Roman"/>
                <a:cs typeface="Times New Roman"/>
              </a:rPr>
              <a:t>can  </a:t>
            </a:r>
            <a:r>
              <a:rPr sz="3600" dirty="0">
                <a:latin typeface="Times New Roman"/>
                <a:cs typeface="Times New Roman"/>
              </a:rPr>
              <a:t>also be fashioned end </a:t>
            </a:r>
            <a:r>
              <a:rPr sz="3600" spc="-5" dirty="0">
                <a:latin typeface="Times New Roman"/>
                <a:cs typeface="Times New Roman"/>
              </a:rPr>
              <a:t>to</a:t>
            </a:r>
            <a:r>
              <a:rPr sz="3600" spc="-15" dirty="0">
                <a:latin typeface="Times New Roman"/>
                <a:cs typeface="Times New Roman"/>
              </a:rPr>
              <a:t> </a:t>
            </a:r>
            <a:r>
              <a:rPr sz="3600" spc="-5" dirty="0">
                <a:latin typeface="Times New Roman"/>
                <a:cs typeface="Times New Roman"/>
              </a:rPr>
              <a:t>end.</a:t>
            </a:r>
            <a:endParaRPr sz="3600" dirty="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438400" y="1981200"/>
            <a:ext cx="3743325" cy="12573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956562"/>
            <a:ext cx="8073390" cy="1215390"/>
          </a:xfrm>
          <a:prstGeom prst="rect">
            <a:avLst/>
          </a:prstGeom>
        </p:spPr>
        <p:txBody>
          <a:bodyPr vert="horz" wrap="square" lIns="0" tIns="13335" rIns="0" bIns="0" rtlCol="0">
            <a:spAutoFit/>
          </a:bodyPr>
          <a:lstStyle/>
          <a:p>
            <a:pPr marL="286385" marR="5080" indent="-274320" algn="just">
              <a:lnSpc>
                <a:spcPct val="100000"/>
              </a:lnSpc>
              <a:spcBef>
                <a:spcPts val="105"/>
              </a:spcBef>
            </a:pPr>
            <a:r>
              <a:rPr sz="2450" b="0" spc="-625" dirty="0">
                <a:solidFill>
                  <a:schemeClr val="tx1"/>
                </a:solidFill>
                <a:latin typeface="Arial"/>
                <a:cs typeface="Arial"/>
              </a:rPr>
              <a:t> </a:t>
            </a:r>
            <a:r>
              <a:rPr sz="2600" b="0" dirty="0">
                <a:solidFill>
                  <a:schemeClr val="tx1"/>
                </a:solidFill>
                <a:latin typeface="Times New Roman"/>
                <a:cs typeface="Times New Roman"/>
              </a:rPr>
              <a:t>The </a:t>
            </a:r>
            <a:r>
              <a:rPr sz="2600" b="0" spc="-5" dirty="0">
                <a:solidFill>
                  <a:schemeClr val="tx1"/>
                </a:solidFill>
                <a:latin typeface="Times New Roman"/>
                <a:cs typeface="Times New Roman"/>
              </a:rPr>
              <a:t>blind </a:t>
            </a:r>
            <a:r>
              <a:rPr sz="2600" b="0" dirty="0">
                <a:solidFill>
                  <a:schemeClr val="tx1"/>
                </a:solidFill>
                <a:latin typeface="Times New Roman"/>
                <a:cs typeface="Times New Roman"/>
              </a:rPr>
              <a:t>open </a:t>
            </a:r>
            <a:r>
              <a:rPr sz="2600" b="0" spc="-5" dirty="0">
                <a:solidFill>
                  <a:schemeClr val="tx1"/>
                </a:solidFill>
                <a:latin typeface="Times New Roman"/>
                <a:cs typeface="Times New Roman"/>
              </a:rPr>
              <a:t>end of </a:t>
            </a:r>
            <a:r>
              <a:rPr sz="2600" b="0" dirty="0">
                <a:solidFill>
                  <a:schemeClr val="tx1"/>
                </a:solidFill>
                <a:latin typeface="Times New Roman"/>
                <a:cs typeface="Times New Roman"/>
              </a:rPr>
              <a:t>the </a:t>
            </a:r>
            <a:r>
              <a:rPr sz="2600" b="0" spc="-5" dirty="0">
                <a:solidFill>
                  <a:schemeClr val="tx1"/>
                </a:solidFill>
                <a:latin typeface="Times New Roman"/>
                <a:cs typeface="Times New Roman"/>
              </a:rPr>
              <a:t>Roux </a:t>
            </a:r>
            <a:r>
              <a:rPr sz="2600" b="0" dirty="0">
                <a:solidFill>
                  <a:schemeClr val="tx1"/>
                </a:solidFill>
                <a:latin typeface="Times New Roman"/>
                <a:cs typeface="Times New Roman"/>
              </a:rPr>
              <a:t>loop </a:t>
            </a:r>
            <a:r>
              <a:rPr sz="2600" b="0" spc="-5" dirty="0">
                <a:solidFill>
                  <a:schemeClr val="tx1"/>
                </a:solidFill>
                <a:latin typeface="Times New Roman"/>
                <a:cs typeface="Times New Roman"/>
              </a:rPr>
              <a:t>may then </a:t>
            </a:r>
            <a:r>
              <a:rPr sz="2600" b="0" dirty="0">
                <a:solidFill>
                  <a:schemeClr val="tx1"/>
                </a:solidFill>
                <a:latin typeface="Times New Roman"/>
                <a:cs typeface="Times New Roman"/>
              </a:rPr>
              <a:t>be </a:t>
            </a:r>
            <a:r>
              <a:rPr sz="2600" b="0" spc="-80" dirty="0">
                <a:solidFill>
                  <a:schemeClr val="tx1"/>
                </a:solidFill>
                <a:latin typeface="Times New Roman"/>
                <a:cs typeface="Times New Roman"/>
              </a:rPr>
              <a:t>closed  </a:t>
            </a:r>
            <a:r>
              <a:rPr sz="2600" b="0" spc="-5" dirty="0">
                <a:solidFill>
                  <a:schemeClr val="tx1"/>
                </a:solidFill>
                <a:latin typeface="Times New Roman"/>
                <a:cs typeface="Times New Roman"/>
              </a:rPr>
              <a:t>either </a:t>
            </a:r>
            <a:r>
              <a:rPr sz="2600" b="0" dirty="0">
                <a:solidFill>
                  <a:schemeClr val="tx1"/>
                </a:solidFill>
                <a:latin typeface="Times New Roman"/>
                <a:cs typeface="Times New Roman"/>
              </a:rPr>
              <a:t>with sutures or with a </a:t>
            </a:r>
            <a:r>
              <a:rPr sz="2600" b="0" spc="-5" dirty="0">
                <a:solidFill>
                  <a:schemeClr val="tx1"/>
                </a:solidFill>
                <a:latin typeface="Times New Roman"/>
                <a:cs typeface="Times New Roman"/>
              </a:rPr>
              <a:t>linear </a:t>
            </a:r>
            <a:r>
              <a:rPr sz="2600" b="0" spc="-20" dirty="0">
                <a:solidFill>
                  <a:schemeClr val="tx1"/>
                </a:solidFill>
                <a:latin typeface="Times New Roman"/>
                <a:cs typeface="Times New Roman"/>
              </a:rPr>
              <a:t>stapler. </a:t>
            </a:r>
            <a:r>
              <a:rPr sz="2600" b="0" dirty="0">
                <a:solidFill>
                  <a:schemeClr val="tx1"/>
                </a:solidFill>
                <a:latin typeface="Times New Roman"/>
                <a:cs typeface="Times New Roman"/>
              </a:rPr>
              <a:t>The </a:t>
            </a:r>
            <a:r>
              <a:rPr sz="2600" b="0" spc="-5" dirty="0">
                <a:solidFill>
                  <a:schemeClr val="tx1"/>
                </a:solidFill>
                <a:latin typeface="Times New Roman"/>
                <a:cs typeface="Times New Roman"/>
              </a:rPr>
              <a:t>Roux </a:t>
            </a:r>
            <a:r>
              <a:rPr sz="2600" b="0" dirty="0">
                <a:solidFill>
                  <a:schemeClr val="tx1"/>
                </a:solidFill>
                <a:latin typeface="Times New Roman"/>
                <a:cs typeface="Times New Roman"/>
              </a:rPr>
              <a:t>loop  </a:t>
            </a:r>
            <a:r>
              <a:rPr sz="2600" b="0" spc="-5" dirty="0">
                <a:solidFill>
                  <a:schemeClr val="tx1"/>
                </a:solidFill>
                <a:latin typeface="Times New Roman"/>
                <a:cs typeface="Times New Roman"/>
              </a:rPr>
              <a:t>may </a:t>
            </a:r>
            <a:r>
              <a:rPr sz="2600" b="0" dirty="0">
                <a:solidFill>
                  <a:schemeClr val="tx1"/>
                </a:solidFill>
                <a:latin typeface="Times New Roman"/>
                <a:cs typeface="Times New Roman"/>
              </a:rPr>
              <a:t>be </a:t>
            </a:r>
            <a:r>
              <a:rPr sz="2600" b="0" spc="-5" dirty="0">
                <a:solidFill>
                  <a:schemeClr val="tx1"/>
                </a:solidFill>
                <a:latin typeface="Times New Roman"/>
                <a:cs typeface="Times New Roman"/>
              </a:rPr>
              <a:t>placed in </a:t>
            </a:r>
            <a:r>
              <a:rPr sz="2600" b="0" spc="-20" dirty="0">
                <a:solidFill>
                  <a:schemeClr val="tx1"/>
                </a:solidFill>
                <a:latin typeface="Times New Roman"/>
                <a:cs typeface="Times New Roman"/>
              </a:rPr>
              <a:t>either, </a:t>
            </a:r>
            <a:r>
              <a:rPr sz="2600" b="0" spc="-5" dirty="0">
                <a:solidFill>
                  <a:schemeClr val="tx1"/>
                </a:solidFill>
                <a:latin typeface="Times New Roman"/>
                <a:cs typeface="Times New Roman"/>
              </a:rPr>
              <a:t>an anticolic </a:t>
            </a:r>
            <a:r>
              <a:rPr sz="2600" b="0" dirty="0">
                <a:solidFill>
                  <a:schemeClr val="tx1"/>
                </a:solidFill>
                <a:latin typeface="Times New Roman"/>
                <a:cs typeface="Times New Roman"/>
              </a:rPr>
              <a:t>or retrocolic</a:t>
            </a:r>
            <a:r>
              <a:rPr sz="2600" b="0" spc="10" dirty="0">
                <a:solidFill>
                  <a:schemeClr val="tx1"/>
                </a:solidFill>
                <a:latin typeface="Times New Roman"/>
                <a:cs typeface="Times New Roman"/>
              </a:rPr>
              <a:t> </a:t>
            </a:r>
            <a:r>
              <a:rPr sz="2600" b="0" dirty="0">
                <a:solidFill>
                  <a:schemeClr val="tx1"/>
                </a:solidFill>
                <a:latin typeface="Times New Roman"/>
                <a:cs typeface="Times New Roman"/>
              </a:rPr>
              <a:t>position.</a:t>
            </a:r>
            <a:endParaRPr sz="2600" dirty="0">
              <a:solidFill>
                <a:schemeClr val="tx1"/>
              </a:solidFill>
              <a:latin typeface="Times New Roman"/>
              <a:cs typeface="Times New Roman"/>
            </a:endParaRPr>
          </a:p>
        </p:txBody>
      </p:sp>
      <p:sp>
        <p:nvSpPr>
          <p:cNvPr id="3" name="object 3"/>
          <p:cNvSpPr txBox="1"/>
          <p:nvPr/>
        </p:nvSpPr>
        <p:spPr>
          <a:xfrm>
            <a:off x="535940" y="3224911"/>
            <a:ext cx="8074025" cy="819150"/>
          </a:xfrm>
          <a:prstGeom prst="rect">
            <a:avLst/>
          </a:prstGeom>
        </p:spPr>
        <p:txBody>
          <a:bodyPr vert="horz" wrap="square" lIns="0" tIns="13335" rIns="0" bIns="0" rtlCol="0">
            <a:spAutoFit/>
          </a:bodyPr>
          <a:lstStyle/>
          <a:p>
            <a:pPr marL="286385" marR="5080" indent="-274320">
              <a:lnSpc>
                <a:spcPct val="100000"/>
              </a:lnSpc>
              <a:spcBef>
                <a:spcPts val="105"/>
              </a:spcBef>
              <a:tabLst>
                <a:tab pos="1092835" algn="l"/>
                <a:tab pos="3844290" algn="l"/>
                <a:tab pos="4356100" algn="l"/>
                <a:tab pos="6118225" algn="l"/>
                <a:tab pos="6666865" algn="l"/>
                <a:tab pos="7362190" algn="l"/>
              </a:tabLst>
            </a:pPr>
            <a:r>
              <a:rPr sz="2450" spc="-625" dirty="0">
                <a:solidFill>
                  <a:srgbClr val="0AD0D9"/>
                </a:solidFill>
                <a:latin typeface="Arial"/>
                <a:cs typeface="Arial"/>
              </a:rPr>
              <a:t></a:t>
            </a:r>
            <a:r>
              <a:rPr sz="2450" spc="105" dirty="0">
                <a:solidFill>
                  <a:srgbClr val="0AD0D9"/>
                </a:solidFill>
                <a:latin typeface="Arial"/>
                <a:cs typeface="Arial"/>
              </a:rPr>
              <a:t> </a:t>
            </a:r>
            <a:r>
              <a:rPr sz="2600" dirty="0">
                <a:latin typeface="Times New Roman"/>
                <a:cs typeface="Times New Roman"/>
              </a:rPr>
              <a:t>The	j</a:t>
            </a:r>
            <a:r>
              <a:rPr sz="2600" spc="-10" dirty="0">
                <a:latin typeface="Times New Roman"/>
                <a:cs typeface="Times New Roman"/>
              </a:rPr>
              <a:t>e</a:t>
            </a:r>
            <a:r>
              <a:rPr sz="2600" dirty="0">
                <a:latin typeface="Times New Roman"/>
                <a:cs typeface="Times New Roman"/>
              </a:rPr>
              <a:t>junoje</a:t>
            </a:r>
            <a:r>
              <a:rPr sz="2600" spc="-15" dirty="0">
                <a:latin typeface="Times New Roman"/>
                <a:cs typeface="Times New Roman"/>
              </a:rPr>
              <a:t>j</a:t>
            </a:r>
            <a:r>
              <a:rPr sz="2600" dirty="0">
                <a:latin typeface="Times New Roman"/>
                <a:cs typeface="Times New Roman"/>
              </a:rPr>
              <a:t>unost</a:t>
            </a:r>
            <a:r>
              <a:rPr sz="2600" spc="-10" dirty="0">
                <a:latin typeface="Times New Roman"/>
                <a:cs typeface="Times New Roman"/>
              </a:rPr>
              <a:t>o</a:t>
            </a:r>
            <a:r>
              <a:rPr sz="2600" spc="-15" dirty="0">
                <a:latin typeface="Times New Roman"/>
                <a:cs typeface="Times New Roman"/>
              </a:rPr>
              <a:t>m</a:t>
            </a:r>
            <a:r>
              <a:rPr sz="2600" dirty="0">
                <a:latin typeface="Times New Roman"/>
                <a:cs typeface="Times New Roman"/>
              </a:rPr>
              <a:t>y	</a:t>
            </a:r>
            <a:r>
              <a:rPr sz="2600" spc="-5" dirty="0">
                <a:latin typeface="Times New Roman"/>
                <a:cs typeface="Times New Roman"/>
              </a:rPr>
              <a:t>i</a:t>
            </a:r>
            <a:r>
              <a:rPr sz="2600" dirty="0">
                <a:latin typeface="Times New Roman"/>
                <a:cs typeface="Times New Roman"/>
              </a:rPr>
              <a:t>s	u</a:t>
            </a:r>
            <a:r>
              <a:rPr sz="2600" spc="10" dirty="0">
                <a:latin typeface="Times New Roman"/>
                <a:cs typeface="Times New Roman"/>
              </a:rPr>
              <a:t>n</a:t>
            </a:r>
            <a:r>
              <a:rPr sz="2600" dirty="0">
                <a:latin typeface="Times New Roman"/>
                <a:cs typeface="Times New Roman"/>
              </a:rPr>
              <a:t>dert</a:t>
            </a:r>
            <a:r>
              <a:rPr sz="2600" spc="-15" dirty="0">
                <a:latin typeface="Times New Roman"/>
                <a:cs typeface="Times New Roman"/>
              </a:rPr>
              <a:t>a</a:t>
            </a:r>
            <a:r>
              <a:rPr sz="2600" dirty="0">
                <a:latin typeface="Times New Roman"/>
                <a:cs typeface="Times New Roman"/>
              </a:rPr>
              <a:t>k</a:t>
            </a:r>
            <a:r>
              <a:rPr sz="2600" spc="-15" dirty="0">
                <a:latin typeface="Times New Roman"/>
                <a:cs typeface="Times New Roman"/>
              </a:rPr>
              <a:t>e</a:t>
            </a:r>
            <a:r>
              <a:rPr sz="2600" dirty="0">
                <a:latin typeface="Times New Roman"/>
                <a:cs typeface="Times New Roman"/>
              </a:rPr>
              <a:t>n	</a:t>
            </a:r>
            <a:r>
              <a:rPr sz="2600" spc="-20" dirty="0">
                <a:latin typeface="Times New Roman"/>
                <a:cs typeface="Times New Roman"/>
              </a:rPr>
              <a:t>i</a:t>
            </a:r>
            <a:r>
              <a:rPr sz="2600" dirty="0">
                <a:latin typeface="Times New Roman"/>
                <a:cs typeface="Times New Roman"/>
              </a:rPr>
              <a:t>n	the	usual  fashion(end to</a:t>
            </a:r>
            <a:r>
              <a:rPr sz="2600" spc="-50" dirty="0">
                <a:latin typeface="Times New Roman"/>
                <a:cs typeface="Times New Roman"/>
              </a:rPr>
              <a:t> </a:t>
            </a:r>
            <a:r>
              <a:rPr sz="2600" spc="-5" dirty="0">
                <a:latin typeface="Times New Roman"/>
                <a:cs typeface="Times New Roman"/>
              </a:rPr>
              <a:t>side).</a:t>
            </a:r>
            <a:endParaRPr sz="2600">
              <a:latin typeface="Times New Roman"/>
              <a:cs typeface="Times New Roman"/>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C2E91-92D8-422E-AFD0-74463E1D17D6}"/>
              </a:ext>
            </a:extLst>
          </p:cNvPr>
          <p:cNvSpPr>
            <a:spLocks noGrp="1"/>
          </p:cNvSpPr>
          <p:nvPr>
            <p:ph idx="1"/>
          </p:nvPr>
        </p:nvSpPr>
        <p:spPr>
          <a:xfrm>
            <a:off x="914400" y="3429000"/>
            <a:ext cx="4194027" cy="995081"/>
          </a:xfrm>
        </p:spPr>
        <p:txBody>
          <a:bodyPr/>
          <a:lstStyle/>
          <a:p>
            <a:r>
              <a:rPr lang="en-US" dirty="0"/>
              <a:t>Ibraheem Shibli Al-Shibli</a:t>
            </a:r>
          </a:p>
        </p:txBody>
      </p:sp>
    </p:spTree>
    <p:extLst>
      <p:ext uri="{BB962C8B-B14F-4D97-AF65-F5344CB8AC3E}">
        <p14:creationId xmlns:p14="http://schemas.microsoft.com/office/powerpoint/2010/main" val="41602389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7296784" cy="788035"/>
          </a:xfrm>
          <a:prstGeom prst="rect">
            <a:avLst/>
          </a:prstGeom>
        </p:spPr>
        <p:txBody>
          <a:bodyPr vert="horz" wrap="square" lIns="0" tIns="13335" rIns="0" bIns="0" rtlCol="0">
            <a:spAutoFit/>
          </a:bodyPr>
          <a:lstStyle/>
          <a:p>
            <a:pPr marL="12700">
              <a:lnSpc>
                <a:spcPct val="100000"/>
              </a:lnSpc>
              <a:spcBef>
                <a:spcPts val="105"/>
              </a:spcBef>
            </a:pPr>
            <a:r>
              <a:rPr sz="5000" b="0" spc="-270" dirty="0">
                <a:latin typeface="Trebuchet MS"/>
                <a:cs typeface="Trebuchet MS"/>
              </a:rPr>
              <a:t>Extent </a:t>
            </a:r>
            <a:r>
              <a:rPr sz="5000" b="0" spc="-190" dirty="0">
                <a:latin typeface="Trebuchet MS"/>
                <a:cs typeface="Trebuchet MS"/>
              </a:rPr>
              <a:t>of</a:t>
            </a:r>
            <a:r>
              <a:rPr sz="5000" b="0" spc="-600" dirty="0">
                <a:latin typeface="Trebuchet MS"/>
                <a:cs typeface="Trebuchet MS"/>
              </a:rPr>
              <a:t> </a:t>
            </a:r>
            <a:r>
              <a:rPr sz="5000" b="0" spc="-210" dirty="0">
                <a:latin typeface="Trebuchet MS"/>
                <a:cs typeface="Trebuchet MS"/>
              </a:rPr>
              <a:t>lymphadenectomy</a:t>
            </a:r>
            <a:endParaRPr sz="5000">
              <a:latin typeface="Trebuchet MS"/>
              <a:cs typeface="Trebuchet MS"/>
            </a:endParaRPr>
          </a:p>
        </p:txBody>
      </p:sp>
      <p:sp>
        <p:nvSpPr>
          <p:cNvPr id="3" name="object 3"/>
          <p:cNvSpPr txBox="1"/>
          <p:nvPr/>
        </p:nvSpPr>
        <p:spPr>
          <a:xfrm>
            <a:off x="535940" y="1956562"/>
            <a:ext cx="8074659" cy="2404110"/>
          </a:xfrm>
          <a:prstGeom prst="rect">
            <a:avLst/>
          </a:prstGeom>
        </p:spPr>
        <p:txBody>
          <a:bodyPr vert="horz" wrap="square" lIns="0" tIns="13335" rIns="0" bIns="0" rtlCol="0">
            <a:spAutoFit/>
          </a:bodyPr>
          <a:lstStyle/>
          <a:p>
            <a:pPr marL="286385" marR="5080" indent="-274320" algn="just">
              <a:lnSpc>
                <a:spcPct val="100000"/>
              </a:lnSpc>
              <a:spcBef>
                <a:spcPts val="105"/>
              </a:spcBef>
            </a:pPr>
            <a:r>
              <a:rPr sz="2450" spc="-625" dirty="0">
                <a:solidFill>
                  <a:srgbClr val="0AD0D9"/>
                </a:solidFill>
                <a:latin typeface="Arial"/>
                <a:cs typeface="Arial"/>
              </a:rPr>
              <a:t> </a:t>
            </a:r>
            <a:r>
              <a:rPr sz="2600" spc="-5" dirty="0">
                <a:latin typeface="Times New Roman"/>
                <a:cs typeface="Times New Roman"/>
              </a:rPr>
              <a:t>There remains some controversy </a:t>
            </a:r>
            <a:r>
              <a:rPr sz="2600" dirty="0">
                <a:latin typeface="Times New Roman"/>
                <a:cs typeface="Times New Roman"/>
              </a:rPr>
              <a:t>about </a:t>
            </a:r>
            <a:r>
              <a:rPr sz="2600" spc="-5" dirty="0">
                <a:latin typeface="Times New Roman"/>
                <a:cs typeface="Times New Roman"/>
              </a:rPr>
              <a:t>the </a:t>
            </a:r>
            <a:r>
              <a:rPr sz="2600" dirty="0">
                <a:latin typeface="Times New Roman"/>
                <a:cs typeface="Times New Roman"/>
              </a:rPr>
              <a:t>extent of  </a:t>
            </a:r>
            <a:r>
              <a:rPr sz="2600" spc="-100" dirty="0">
                <a:latin typeface="Times New Roman"/>
                <a:cs typeface="Times New Roman"/>
              </a:rPr>
              <a:t>the </a:t>
            </a:r>
            <a:r>
              <a:rPr sz="2600" spc="-5" dirty="0">
                <a:latin typeface="Times New Roman"/>
                <a:cs typeface="Times New Roman"/>
              </a:rPr>
              <a:t>lymphadenectomy required </a:t>
            </a:r>
            <a:r>
              <a:rPr sz="2600" spc="-10" dirty="0">
                <a:latin typeface="Times New Roman"/>
                <a:cs typeface="Times New Roman"/>
              </a:rPr>
              <a:t>for </a:t>
            </a:r>
            <a:r>
              <a:rPr sz="2600" dirty="0">
                <a:latin typeface="Times New Roman"/>
                <a:cs typeface="Times New Roman"/>
              </a:rPr>
              <a:t>the </a:t>
            </a:r>
            <a:r>
              <a:rPr sz="2600" spc="-5" dirty="0">
                <a:latin typeface="Times New Roman"/>
                <a:cs typeface="Times New Roman"/>
              </a:rPr>
              <a:t>optimal  treatment </a:t>
            </a:r>
            <a:r>
              <a:rPr sz="2600" spc="5" dirty="0">
                <a:latin typeface="Times New Roman"/>
                <a:cs typeface="Times New Roman"/>
              </a:rPr>
              <a:t>of </a:t>
            </a:r>
            <a:r>
              <a:rPr sz="2600" spc="-5" dirty="0">
                <a:latin typeface="Times New Roman"/>
                <a:cs typeface="Times New Roman"/>
              </a:rPr>
              <a:t>curable gastric cancers. In </a:t>
            </a:r>
            <a:r>
              <a:rPr sz="2600" dirty="0">
                <a:latin typeface="Times New Roman"/>
                <a:cs typeface="Times New Roman"/>
              </a:rPr>
              <a:t>Japan, </a:t>
            </a:r>
            <a:r>
              <a:rPr sz="2600" spc="-5" dirty="0">
                <a:latin typeface="Times New Roman"/>
                <a:cs typeface="Times New Roman"/>
              </a:rPr>
              <a:t>at  least </a:t>
            </a:r>
            <a:r>
              <a:rPr sz="2600" dirty="0">
                <a:latin typeface="Times New Roman"/>
                <a:cs typeface="Times New Roman"/>
              </a:rPr>
              <a:t>a </a:t>
            </a:r>
            <a:r>
              <a:rPr sz="2600" spc="-5" dirty="0">
                <a:latin typeface="Times New Roman"/>
                <a:cs typeface="Times New Roman"/>
              </a:rPr>
              <a:t>D2 gastrectomy (removal </a:t>
            </a:r>
            <a:r>
              <a:rPr sz="2600" dirty="0">
                <a:latin typeface="Times New Roman"/>
                <a:cs typeface="Times New Roman"/>
              </a:rPr>
              <a:t>of second </a:t>
            </a:r>
            <a:r>
              <a:rPr sz="2600" spc="-5" dirty="0">
                <a:latin typeface="Times New Roman"/>
                <a:cs typeface="Times New Roman"/>
              </a:rPr>
              <a:t>tier </a:t>
            </a:r>
            <a:r>
              <a:rPr sz="2600" dirty="0">
                <a:latin typeface="Times New Roman"/>
                <a:cs typeface="Times New Roman"/>
              </a:rPr>
              <a:t>of  </a:t>
            </a:r>
            <a:r>
              <a:rPr sz="2600" spc="-5" dirty="0">
                <a:latin typeface="Times New Roman"/>
                <a:cs typeface="Times New Roman"/>
              </a:rPr>
              <a:t>lymph nodes) is performed </a:t>
            </a:r>
            <a:r>
              <a:rPr sz="2600" dirty="0">
                <a:latin typeface="Times New Roman"/>
                <a:cs typeface="Times New Roman"/>
              </a:rPr>
              <a:t>on </a:t>
            </a:r>
            <a:r>
              <a:rPr sz="2600" spc="-5" dirty="0">
                <a:latin typeface="Times New Roman"/>
                <a:cs typeface="Times New Roman"/>
              </a:rPr>
              <a:t>all operable gastric  cancers. </a:t>
            </a:r>
            <a:r>
              <a:rPr sz="2600" dirty="0">
                <a:latin typeface="Times New Roman"/>
                <a:cs typeface="Times New Roman"/>
              </a:rPr>
              <a:t>They </a:t>
            </a:r>
            <a:r>
              <a:rPr sz="2600" spc="-5" dirty="0">
                <a:latin typeface="Times New Roman"/>
                <a:cs typeface="Times New Roman"/>
              </a:rPr>
              <a:t>usually preserve </a:t>
            </a:r>
            <a:r>
              <a:rPr sz="2600" dirty="0">
                <a:latin typeface="Times New Roman"/>
                <a:cs typeface="Times New Roman"/>
              </a:rPr>
              <a:t>the </a:t>
            </a:r>
            <a:r>
              <a:rPr sz="2600" spc="-5" dirty="0">
                <a:latin typeface="Times New Roman"/>
                <a:cs typeface="Times New Roman"/>
              </a:rPr>
              <a:t>spleen </a:t>
            </a:r>
            <a:r>
              <a:rPr sz="2600" dirty="0">
                <a:latin typeface="Times New Roman"/>
                <a:cs typeface="Times New Roman"/>
              </a:rPr>
              <a:t>and</a:t>
            </a:r>
            <a:r>
              <a:rPr sz="2600" spc="-320" dirty="0">
                <a:latin typeface="Times New Roman"/>
                <a:cs typeface="Times New Roman"/>
              </a:rPr>
              <a:t> </a:t>
            </a:r>
            <a:r>
              <a:rPr sz="2600" spc="-5" dirty="0">
                <a:latin typeface="Times New Roman"/>
                <a:cs typeface="Times New Roman"/>
              </a:rPr>
              <a:t>pancreas.</a:t>
            </a:r>
            <a:endParaRPr sz="2600">
              <a:latin typeface="Times New Roman"/>
              <a:cs typeface="Times New Roman"/>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8074025" cy="2404110"/>
          </a:xfrm>
          <a:prstGeom prst="rect">
            <a:avLst/>
          </a:prstGeom>
        </p:spPr>
        <p:txBody>
          <a:bodyPr vert="horz" wrap="square" lIns="0" tIns="13335" rIns="0" bIns="0" rtlCol="0">
            <a:spAutoFit/>
          </a:bodyPr>
          <a:lstStyle/>
          <a:p>
            <a:pPr marL="286385" marR="5080" indent="-274320" algn="just">
              <a:lnSpc>
                <a:spcPct val="100000"/>
              </a:lnSpc>
              <a:spcBef>
                <a:spcPts val="105"/>
              </a:spcBef>
            </a:pPr>
            <a:r>
              <a:rPr sz="2450" spc="-625" dirty="0">
                <a:solidFill>
                  <a:srgbClr val="0AD0D9"/>
                </a:solidFill>
                <a:latin typeface="Arial"/>
                <a:cs typeface="Arial"/>
              </a:rPr>
              <a:t> </a:t>
            </a:r>
            <a:r>
              <a:rPr sz="2600" dirty="0">
                <a:latin typeface="Times New Roman"/>
                <a:cs typeface="Times New Roman"/>
              </a:rPr>
              <a:t>The </a:t>
            </a:r>
            <a:r>
              <a:rPr sz="2600" spc="-5" dirty="0">
                <a:latin typeface="Times New Roman"/>
                <a:cs typeface="Times New Roman"/>
              </a:rPr>
              <a:t>Japanese research society </a:t>
            </a:r>
            <a:r>
              <a:rPr sz="2600" dirty="0">
                <a:latin typeface="Times New Roman"/>
                <a:cs typeface="Times New Roman"/>
              </a:rPr>
              <a:t>for </a:t>
            </a:r>
            <a:r>
              <a:rPr sz="2600" spc="-5" dirty="0">
                <a:latin typeface="Times New Roman"/>
                <a:cs typeface="Times New Roman"/>
              </a:rPr>
              <a:t>gastric cancer </a:t>
            </a:r>
            <a:r>
              <a:rPr sz="2600" spc="-430" dirty="0">
                <a:latin typeface="Times New Roman"/>
                <a:cs typeface="Times New Roman"/>
              </a:rPr>
              <a:t>has  </a:t>
            </a:r>
            <a:r>
              <a:rPr sz="2600" spc="-5" dirty="0">
                <a:latin typeface="Times New Roman"/>
                <a:cs typeface="Times New Roman"/>
              </a:rPr>
              <a:t>numbered </a:t>
            </a:r>
            <a:r>
              <a:rPr sz="2600" dirty="0">
                <a:latin typeface="Times New Roman"/>
                <a:cs typeface="Times New Roman"/>
              </a:rPr>
              <a:t>the lymph node </a:t>
            </a:r>
            <a:r>
              <a:rPr sz="2600" spc="-5" dirty="0">
                <a:latin typeface="Times New Roman"/>
                <a:cs typeface="Times New Roman"/>
              </a:rPr>
              <a:t>stations </a:t>
            </a:r>
            <a:r>
              <a:rPr sz="2600" dirty="0">
                <a:latin typeface="Times New Roman"/>
                <a:cs typeface="Times New Roman"/>
              </a:rPr>
              <a:t>that potentially drain  the stomach. </a:t>
            </a:r>
            <a:r>
              <a:rPr sz="2600" spc="-20" dirty="0">
                <a:latin typeface="Times New Roman"/>
                <a:cs typeface="Times New Roman"/>
              </a:rPr>
              <a:t>Generally, </a:t>
            </a:r>
            <a:r>
              <a:rPr sz="2600" dirty="0">
                <a:latin typeface="Times New Roman"/>
                <a:cs typeface="Times New Roman"/>
              </a:rPr>
              <a:t>these are grouped into </a:t>
            </a:r>
            <a:r>
              <a:rPr sz="2600" spc="-5" dirty="0">
                <a:latin typeface="Times New Roman"/>
                <a:cs typeface="Times New Roman"/>
              </a:rPr>
              <a:t>level D1  </a:t>
            </a:r>
            <a:r>
              <a:rPr sz="2600" dirty="0">
                <a:latin typeface="Times New Roman"/>
                <a:cs typeface="Times New Roman"/>
              </a:rPr>
              <a:t>nodes </a:t>
            </a:r>
            <a:r>
              <a:rPr sz="2600" spc="-5" dirty="0">
                <a:latin typeface="Times New Roman"/>
                <a:cs typeface="Times New Roman"/>
              </a:rPr>
              <a:t>which </a:t>
            </a:r>
            <a:r>
              <a:rPr sz="2600" dirty="0">
                <a:latin typeface="Times New Roman"/>
                <a:cs typeface="Times New Roman"/>
              </a:rPr>
              <a:t>are </a:t>
            </a:r>
            <a:r>
              <a:rPr sz="2600" spc="-5" dirty="0">
                <a:latin typeface="Times New Roman"/>
                <a:cs typeface="Times New Roman"/>
              </a:rPr>
              <a:t>perigastric, </a:t>
            </a:r>
            <a:r>
              <a:rPr sz="2600" dirty="0">
                <a:latin typeface="Times New Roman"/>
                <a:cs typeface="Times New Roman"/>
              </a:rPr>
              <a:t>D2 nodes </a:t>
            </a:r>
            <a:r>
              <a:rPr sz="2600" spc="-5" dirty="0">
                <a:latin typeface="Times New Roman"/>
                <a:cs typeface="Times New Roman"/>
              </a:rPr>
              <a:t>which </a:t>
            </a:r>
            <a:r>
              <a:rPr sz="2600" dirty="0">
                <a:latin typeface="Times New Roman"/>
                <a:cs typeface="Times New Roman"/>
              </a:rPr>
              <a:t>are along </a:t>
            </a:r>
            <a:r>
              <a:rPr sz="2600" spc="-5" dirty="0">
                <a:latin typeface="Times New Roman"/>
                <a:cs typeface="Times New Roman"/>
              </a:rPr>
              <a:t>the  hepatic and </a:t>
            </a:r>
            <a:r>
              <a:rPr sz="2600" dirty="0">
                <a:latin typeface="Times New Roman"/>
                <a:cs typeface="Times New Roman"/>
              </a:rPr>
              <a:t>splenic </a:t>
            </a:r>
            <a:r>
              <a:rPr sz="2600" spc="-5" dirty="0">
                <a:latin typeface="Times New Roman"/>
                <a:cs typeface="Times New Roman"/>
              </a:rPr>
              <a:t>arteries, </a:t>
            </a:r>
            <a:r>
              <a:rPr sz="2600" dirty="0">
                <a:latin typeface="Times New Roman"/>
                <a:cs typeface="Times New Roman"/>
              </a:rPr>
              <a:t>and D3 </a:t>
            </a:r>
            <a:r>
              <a:rPr sz="2600" spc="-5" dirty="0">
                <a:latin typeface="Times New Roman"/>
                <a:cs typeface="Times New Roman"/>
              </a:rPr>
              <a:t>nodes which </a:t>
            </a:r>
            <a:r>
              <a:rPr sz="2600" spc="-10" dirty="0">
                <a:latin typeface="Times New Roman"/>
                <a:cs typeface="Times New Roman"/>
              </a:rPr>
              <a:t>are </a:t>
            </a:r>
            <a:r>
              <a:rPr sz="2600" dirty="0">
                <a:latin typeface="Times New Roman"/>
                <a:cs typeface="Times New Roman"/>
              </a:rPr>
              <a:t>the  </a:t>
            </a:r>
            <a:r>
              <a:rPr sz="2600" spc="-5" dirty="0">
                <a:latin typeface="Times New Roman"/>
                <a:cs typeface="Times New Roman"/>
              </a:rPr>
              <a:t>most</a:t>
            </a:r>
            <a:r>
              <a:rPr sz="2600" spc="-10" dirty="0">
                <a:latin typeface="Times New Roman"/>
                <a:cs typeface="Times New Roman"/>
              </a:rPr>
              <a:t> </a:t>
            </a:r>
            <a:r>
              <a:rPr sz="2600" spc="-5" dirty="0">
                <a:latin typeface="Times New Roman"/>
                <a:cs typeface="Times New Roman"/>
              </a:rPr>
              <a:t>distant.</a:t>
            </a:r>
            <a:endParaRPr sz="2600">
              <a:latin typeface="Times New Roman"/>
              <a:cs typeface="Times New Roman"/>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8074659" cy="3196590"/>
          </a:xfrm>
          <a:prstGeom prst="rect">
            <a:avLst/>
          </a:prstGeom>
        </p:spPr>
        <p:txBody>
          <a:bodyPr vert="horz" wrap="square" lIns="0" tIns="13335" rIns="0" bIns="0" rtlCol="0">
            <a:spAutoFit/>
          </a:bodyPr>
          <a:lstStyle/>
          <a:p>
            <a:pPr marL="286385" marR="5080" indent="-274320" algn="just">
              <a:lnSpc>
                <a:spcPct val="100000"/>
              </a:lnSpc>
              <a:spcBef>
                <a:spcPts val="105"/>
              </a:spcBef>
            </a:pPr>
            <a:r>
              <a:rPr sz="2450" spc="-625" dirty="0">
                <a:solidFill>
                  <a:srgbClr val="0AD0D9"/>
                </a:solidFill>
                <a:latin typeface="Arial"/>
                <a:cs typeface="Arial"/>
              </a:rPr>
              <a:t> </a:t>
            </a:r>
            <a:r>
              <a:rPr sz="2600" spc="-5" dirty="0">
                <a:latin typeface="Times New Roman"/>
                <a:cs typeface="Times New Roman"/>
              </a:rPr>
              <a:t>Overall, it seems </a:t>
            </a:r>
            <a:r>
              <a:rPr sz="2600" dirty="0">
                <a:latin typeface="Times New Roman"/>
                <a:cs typeface="Times New Roman"/>
              </a:rPr>
              <a:t>that the oncological </a:t>
            </a:r>
            <a:r>
              <a:rPr sz="2600" spc="-5" dirty="0">
                <a:latin typeface="Times New Roman"/>
                <a:cs typeface="Times New Roman"/>
              </a:rPr>
              <a:t>outcome may </a:t>
            </a:r>
            <a:r>
              <a:rPr sz="2600" spc="-430" dirty="0">
                <a:latin typeface="Times New Roman"/>
                <a:cs typeface="Times New Roman"/>
              </a:rPr>
              <a:t>be  </a:t>
            </a:r>
            <a:r>
              <a:rPr sz="2600" spc="-5" dirty="0">
                <a:latin typeface="Times New Roman"/>
                <a:cs typeface="Times New Roman"/>
              </a:rPr>
              <a:t>better </a:t>
            </a:r>
            <a:r>
              <a:rPr sz="2600" dirty="0">
                <a:latin typeface="Times New Roman"/>
                <a:cs typeface="Times New Roman"/>
              </a:rPr>
              <a:t>following a </a:t>
            </a:r>
            <a:r>
              <a:rPr sz="2600" spc="-5" dirty="0">
                <a:latin typeface="Times New Roman"/>
                <a:cs typeface="Times New Roman"/>
              </a:rPr>
              <a:t>D2 </a:t>
            </a:r>
            <a:r>
              <a:rPr sz="2600" spc="-15" dirty="0">
                <a:latin typeface="Times New Roman"/>
                <a:cs typeface="Times New Roman"/>
              </a:rPr>
              <a:t>gastrectomy. </a:t>
            </a:r>
            <a:r>
              <a:rPr sz="2600" dirty="0">
                <a:latin typeface="Times New Roman"/>
                <a:cs typeface="Times New Roman"/>
              </a:rPr>
              <a:t>The </a:t>
            </a:r>
            <a:r>
              <a:rPr sz="2600" spc="-5" dirty="0">
                <a:latin typeface="Times New Roman"/>
                <a:cs typeface="Times New Roman"/>
              </a:rPr>
              <a:t>traditional radical  gastrectomy </a:t>
            </a:r>
            <a:r>
              <a:rPr sz="2600" dirty="0">
                <a:latin typeface="Times New Roman"/>
                <a:cs typeface="Times New Roman"/>
              </a:rPr>
              <a:t>removes the </a:t>
            </a:r>
            <a:r>
              <a:rPr sz="2600" spc="-5" dirty="0">
                <a:latin typeface="Times New Roman"/>
                <a:cs typeface="Times New Roman"/>
              </a:rPr>
              <a:t>spleen and </a:t>
            </a:r>
            <a:r>
              <a:rPr sz="2600" dirty="0">
                <a:latin typeface="Times New Roman"/>
                <a:cs typeface="Times New Roman"/>
              </a:rPr>
              <a:t>the </a:t>
            </a:r>
            <a:r>
              <a:rPr sz="2600" spc="-5" dirty="0">
                <a:latin typeface="Times New Roman"/>
                <a:cs typeface="Times New Roman"/>
              </a:rPr>
              <a:t>distal </a:t>
            </a:r>
            <a:r>
              <a:rPr sz="2600" dirty="0">
                <a:latin typeface="Times New Roman"/>
                <a:cs typeface="Times New Roman"/>
              </a:rPr>
              <a:t>pancreas </a:t>
            </a:r>
            <a:r>
              <a:rPr sz="2600" spc="-5" dirty="0">
                <a:latin typeface="Times New Roman"/>
                <a:cs typeface="Times New Roman"/>
              </a:rPr>
              <a:t>en  </a:t>
            </a:r>
            <a:r>
              <a:rPr sz="2600" dirty="0">
                <a:latin typeface="Times New Roman"/>
                <a:cs typeface="Times New Roman"/>
              </a:rPr>
              <a:t>bloc with </a:t>
            </a:r>
            <a:r>
              <a:rPr sz="2600" spc="-5" dirty="0">
                <a:latin typeface="Times New Roman"/>
                <a:cs typeface="Times New Roman"/>
              </a:rPr>
              <a:t>the stomach </a:t>
            </a:r>
            <a:r>
              <a:rPr sz="2600" dirty="0">
                <a:latin typeface="Times New Roman"/>
                <a:cs typeface="Times New Roman"/>
              </a:rPr>
              <a:t>which </a:t>
            </a:r>
            <a:r>
              <a:rPr sz="2600" spc="-5" dirty="0">
                <a:latin typeface="Times New Roman"/>
                <a:cs typeface="Times New Roman"/>
              </a:rPr>
              <a:t>is adequate </a:t>
            </a:r>
            <a:r>
              <a:rPr sz="2600" spc="-10" dirty="0">
                <a:latin typeface="Times New Roman"/>
                <a:cs typeface="Times New Roman"/>
              </a:rPr>
              <a:t>for </a:t>
            </a:r>
            <a:r>
              <a:rPr sz="2600" dirty="0">
                <a:latin typeface="Times New Roman"/>
                <a:cs typeface="Times New Roman"/>
              </a:rPr>
              <a:t>the </a:t>
            </a:r>
            <a:r>
              <a:rPr sz="2600" spc="-5" dirty="0">
                <a:latin typeface="Times New Roman"/>
                <a:cs typeface="Times New Roman"/>
              </a:rPr>
              <a:t>clearance  </a:t>
            </a:r>
            <a:r>
              <a:rPr sz="2600" dirty="0">
                <a:latin typeface="Times New Roman"/>
                <a:cs typeface="Times New Roman"/>
              </a:rPr>
              <a:t>of the lymph </a:t>
            </a:r>
            <a:r>
              <a:rPr sz="2600" spc="-5" dirty="0">
                <a:latin typeface="Times New Roman"/>
                <a:cs typeface="Times New Roman"/>
              </a:rPr>
              <a:t>nodes around </a:t>
            </a:r>
            <a:r>
              <a:rPr sz="2600" dirty="0">
                <a:latin typeface="Times New Roman"/>
                <a:cs typeface="Times New Roman"/>
              </a:rPr>
              <a:t>the splenic </a:t>
            </a:r>
            <a:r>
              <a:rPr sz="2600" spc="-30" dirty="0">
                <a:latin typeface="Times New Roman"/>
                <a:cs typeface="Times New Roman"/>
              </a:rPr>
              <a:t>artery. </a:t>
            </a:r>
            <a:r>
              <a:rPr sz="2600" spc="-20" dirty="0">
                <a:latin typeface="Times New Roman"/>
                <a:cs typeface="Times New Roman"/>
              </a:rPr>
              <a:t>However,  </a:t>
            </a:r>
            <a:r>
              <a:rPr sz="2600" dirty="0">
                <a:latin typeface="Times New Roman"/>
                <a:cs typeface="Times New Roman"/>
              </a:rPr>
              <a:t>there </a:t>
            </a:r>
            <a:r>
              <a:rPr sz="2600" spc="-5" dirty="0">
                <a:latin typeface="Times New Roman"/>
                <a:cs typeface="Times New Roman"/>
              </a:rPr>
              <a:t>now </a:t>
            </a:r>
            <a:r>
              <a:rPr sz="2600" spc="-10" dirty="0">
                <a:latin typeface="Times New Roman"/>
                <a:cs typeface="Times New Roman"/>
              </a:rPr>
              <a:t>seems </a:t>
            </a:r>
            <a:r>
              <a:rPr sz="2600" dirty="0">
                <a:latin typeface="Times New Roman"/>
                <a:cs typeface="Times New Roman"/>
              </a:rPr>
              <a:t>doubt that this </a:t>
            </a:r>
            <a:r>
              <a:rPr sz="2600" spc="-5" dirty="0">
                <a:latin typeface="Times New Roman"/>
                <a:cs typeface="Times New Roman"/>
              </a:rPr>
              <a:t>substantially increases the  complication rates. Therefore, </a:t>
            </a:r>
            <a:r>
              <a:rPr sz="2600" spc="-40" dirty="0">
                <a:latin typeface="Times New Roman"/>
                <a:cs typeface="Times New Roman"/>
              </a:rPr>
              <a:t>it’s  </a:t>
            </a:r>
            <a:r>
              <a:rPr sz="2600" dirty="0">
                <a:latin typeface="Times New Roman"/>
                <a:cs typeface="Times New Roman"/>
              </a:rPr>
              <a:t>no longer </a:t>
            </a:r>
            <a:r>
              <a:rPr sz="2600" spc="-5" dirty="0">
                <a:latin typeface="Times New Roman"/>
                <a:cs typeface="Times New Roman"/>
              </a:rPr>
              <a:t>routinely  </a:t>
            </a:r>
            <a:r>
              <a:rPr sz="2600" spc="5" dirty="0">
                <a:latin typeface="Times New Roman"/>
                <a:cs typeface="Times New Roman"/>
              </a:rPr>
              <a:t>done </a:t>
            </a:r>
            <a:r>
              <a:rPr sz="2600" spc="-5" dirty="0">
                <a:latin typeface="Times New Roman"/>
                <a:cs typeface="Times New Roman"/>
              </a:rPr>
              <a:t>as </a:t>
            </a:r>
            <a:r>
              <a:rPr sz="2600" dirty="0">
                <a:latin typeface="Times New Roman"/>
                <a:cs typeface="Times New Roman"/>
              </a:rPr>
              <a:t>part of the D2</a:t>
            </a:r>
            <a:r>
              <a:rPr sz="2600" spc="-100" dirty="0">
                <a:latin typeface="Times New Roman"/>
                <a:cs typeface="Times New Roman"/>
              </a:rPr>
              <a:t> </a:t>
            </a:r>
            <a:r>
              <a:rPr sz="2600" spc="-20" dirty="0">
                <a:latin typeface="Times New Roman"/>
                <a:cs typeface="Times New Roman"/>
              </a:rPr>
              <a:t>gatrectomy.</a:t>
            </a:r>
            <a:endParaRPr sz="2600">
              <a:latin typeface="Times New Roman"/>
              <a:cs typeface="Times New Roman"/>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956562"/>
            <a:ext cx="8073390" cy="2008505"/>
          </a:xfrm>
          <a:prstGeom prst="rect">
            <a:avLst/>
          </a:prstGeom>
        </p:spPr>
        <p:txBody>
          <a:bodyPr vert="horz" wrap="square" lIns="0" tIns="13335" rIns="0" bIns="0" rtlCol="0">
            <a:spAutoFit/>
          </a:bodyPr>
          <a:lstStyle/>
          <a:p>
            <a:pPr marL="286385" marR="5080" indent="-274320" algn="just">
              <a:lnSpc>
                <a:spcPct val="100000"/>
              </a:lnSpc>
              <a:spcBef>
                <a:spcPts val="105"/>
              </a:spcBef>
            </a:pPr>
            <a:r>
              <a:rPr sz="2450" b="0" spc="-625" dirty="0">
                <a:solidFill>
                  <a:schemeClr val="tx1"/>
                </a:solidFill>
                <a:latin typeface="Arial"/>
                <a:cs typeface="Arial"/>
              </a:rPr>
              <a:t> </a:t>
            </a:r>
            <a:r>
              <a:rPr sz="2600" b="0" dirty="0">
                <a:solidFill>
                  <a:schemeClr val="tx1"/>
                </a:solidFill>
                <a:latin typeface="Times New Roman"/>
                <a:cs typeface="Times New Roman"/>
              </a:rPr>
              <a:t>The </a:t>
            </a:r>
            <a:r>
              <a:rPr sz="2600" b="0" spc="-10" dirty="0">
                <a:solidFill>
                  <a:schemeClr val="tx1"/>
                </a:solidFill>
                <a:latin typeface="Times New Roman"/>
                <a:cs typeface="Times New Roman"/>
              </a:rPr>
              <a:t>difference </a:t>
            </a:r>
            <a:r>
              <a:rPr sz="2600" b="0" spc="-5" dirty="0">
                <a:solidFill>
                  <a:schemeClr val="tx1"/>
                </a:solidFill>
                <a:latin typeface="Times New Roman"/>
                <a:cs typeface="Times New Roman"/>
              </a:rPr>
              <a:t>between D1 and </a:t>
            </a:r>
            <a:r>
              <a:rPr sz="2600" b="0" dirty="0">
                <a:solidFill>
                  <a:schemeClr val="tx1"/>
                </a:solidFill>
                <a:latin typeface="Times New Roman"/>
                <a:cs typeface="Times New Roman"/>
              </a:rPr>
              <a:t>D2 </a:t>
            </a:r>
            <a:r>
              <a:rPr sz="2600" b="0" spc="-5" dirty="0">
                <a:solidFill>
                  <a:schemeClr val="tx1"/>
                </a:solidFill>
                <a:latin typeface="Times New Roman"/>
                <a:cs typeface="Times New Roman"/>
              </a:rPr>
              <a:t>operations  </a:t>
            </a:r>
            <a:r>
              <a:rPr sz="2600" b="0" spc="-65" dirty="0">
                <a:solidFill>
                  <a:schemeClr val="tx1"/>
                </a:solidFill>
                <a:latin typeface="Times New Roman"/>
                <a:cs typeface="Times New Roman"/>
              </a:rPr>
              <a:t>depend </a:t>
            </a:r>
            <a:r>
              <a:rPr sz="2600" b="0" dirty="0">
                <a:solidFill>
                  <a:schemeClr val="tx1"/>
                </a:solidFill>
                <a:latin typeface="Times New Roman"/>
                <a:cs typeface="Times New Roman"/>
              </a:rPr>
              <a:t>upon the </a:t>
            </a:r>
            <a:r>
              <a:rPr sz="2600" b="0" spc="-5" dirty="0">
                <a:solidFill>
                  <a:schemeClr val="tx1"/>
                </a:solidFill>
                <a:latin typeface="Times New Roman"/>
                <a:cs typeface="Times New Roman"/>
              </a:rPr>
              <a:t>tiers </a:t>
            </a:r>
            <a:r>
              <a:rPr sz="2600" b="0" dirty="0">
                <a:solidFill>
                  <a:schemeClr val="tx1"/>
                </a:solidFill>
                <a:latin typeface="Times New Roman"/>
                <a:cs typeface="Times New Roman"/>
              </a:rPr>
              <a:t>of </a:t>
            </a:r>
            <a:r>
              <a:rPr sz="2600" b="0" spc="-5" dirty="0">
                <a:solidFill>
                  <a:schemeClr val="tx1"/>
                </a:solidFill>
                <a:latin typeface="Times New Roman"/>
                <a:cs typeface="Times New Roman"/>
              </a:rPr>
              <a:t>lymph node removed. </a:t>
            </a:r>
            <a:r>
              <a:rPr sz="2600" b="0" spc="-10" dirty="0">
                <a:solidFill>
                  <a:schemeClr val="tx1"/>
                </a:solidFill>
                <a:latin typeface="Times New Roman"/>
                <a:cs typeface="Times New Roman"/>
              </a:rPr>
              <a:t>In  </a:t>
            </a:r>
            <a:r>
              <a:rPr sz="2600" b="0" spc="-5" dirty="0">
                <a:solidFill>
                  <a:schemeClr val="tx1"/>
                </a:solidFill>
                <a:latin typeface="Times New Roman"/>
                <a:cs typeface="Times New Roman"/>
              </a:rPr>
              <a:t>general, </a:t>
            </a:r>
            <a:r>
              <a:rPr sz="2600" b="0" dirty="0">
                <a:solidFill>
                  <a:schemeClr val="tx1"/>
                </a:solidFill>
                <a:latin typeface="Times New Roman"/>
                <a:cs typeface="Times New Roman"/>
              </a:rPr>
              <a:t>D1 </a:t>
            </a:r>
            <a:r>
              <a:rPr sz="2600" b="0" spc="-5" dirty="0">
                <a:solidFill>
                  <a:schemeClr val="tx1"/>
                </a:solidFill>
                <a:latin typeface="Times New Roman"/>
                <a:cs typeface="Times New Roman"/>
              </a:rPr>
              <a:t>resection </a:t>
            </a:r>
            <a:r>
              <a:rPr sz="2600" b="0" dirty="0">
                <a:solidFill>
                  <a:schemeClr val="tx1"/>
                </a:solidFill>
                <a:latin typeface="Times New Roman"/>
                <a:cs typeface="Times New Roman"/>
              </a:rPr>
              <a:t>involves the removal of </a:t>
            </a:r>
            <a:r>
              <a:rPr sz="2600" b="0" spc="-5" dirty="0">
                <a:solidFill>
                  <a:schemeClr val="tx1"/>
                </a:solidFill>
                <a:latin typeface="Times New Roman"/>
                <a:cs typeface="Times New Roman"/>
              </a:rPr>
              <a:t>perigastric  </a:t>
            </a:r>
            <a:r>
              <a:rPr sz="2600" b="0" dirty="0">
                <a:solidFill>
                  <a:schemeClr val="tx1"/>
                </a:solidFill>
                <a:latin typeface="Times New Roman"/>
                <a:cs typeface="Times New Roman"/>
              </a:rPr>
              <a:t>nodes </a:t>
            </a:r>
            <a:r>
              <a:rPr sz="2600" b="0" spc="-5" dirty="0">
                <a:solidFill>
                  <a:schemeClr val="tx1"/>
                </a:solidFill>
                <a:latin typeface="Times New Roman"/>
                <a:cs typeface="Times New Roman"/>
              </a:rPr>
              <a:t>while </a:t>
            </a:r>
            <a:r>
              <a:rPr sz="2600" b="0" dirty="0">
                <a:solidFill>
                  <a:schemeClr val="tx1"/>
                </a:solidFill>
                <a:latin typeface="Times New Roman"/>
                <a:cs typeface="Times New Roman"/>
              </a:rPr>
              <a:t>D2 </a:t>
            </a:r>
            <a:r>
              <a:rPr sz="2600" b="0" spc="-5" dirty="0">
                <a:solidFill>
                  <a:schemeClr val="tx1"/>
                </a:solidFill>
                <a:latin typeface="Times New Roman"/>
                <a:cs typeface="Times New Roman"/>
              </a:rPr>
              <a:t>resection involves </a:t>
            </a:r>
            <a:r>
              <a:rPr sz="2600" b="0" dirty="0">
                <a:solidFill>
                  <a:schemeClr val="tx1"/>
                </a:solidFill>
                <a:latin typeface="Times New Roman"/>
                <a:cs typeface="Times New Roman"/>
              </a:rPr>
              <a:t>removal of the lymph  nodes </a:t>
            </a:r>
            <a:r>
              <a:rPr sz="2600" b="0" spc="-5" dirty="0">
                <a:solidFill>
                  <a:schemeClr val="tx1"/>
                </a:solidFill>
                <a:latin typeface="Times New Roman"/>
                <a:cs typeface="Times New Roman"/>
              </a:rPr>
              <a:t>along </a:t>
            </a:r>
            <a:r>
              <a:rPr sz="2600" b="0" dirty="0">
                <a:solidFill>
                  <a:schemeClr val="tx1"/>
                </a:solidFill>
                <a:latin typeface="Times New Roman"/>
                <a:cs typeface="Times New Roman"/>
              </a:rPr>
              <a:t>the </a:t>
            </a:r>
            <a:r>
              <a:rPr sz="2600" b="0" spc="-5" dirty="0">
                <a:solidFill>
                  <a:schemeClr val="tx1"/>
                </a:solidFill>
                <a:latin typeface="Times New Roman"/>
                <a:cs typeface="Times New Roman"/>
              </a:rPr>
              <a:t>major arterial </a:t>
            </a:r>
            <a:r>
              <a:rPr sz="2600" b="0" dirty="0">
                <a:solidFill>
                  <a:schemeClr val="tx1"/>
                </a:solidFill>
                <a:latin typeface="Times New Roman"/>
                <a:cs typeface="Times New Roman"/>
              </a:rPr>
              <a:t>trunks along with the  </a:t>
            </a:r>
            <a:r>
              <a:rPr sz="2600" b="0" spc="-5" dirty="0">
                <a:solidFill>
                  <a:schemeClr val="tx1"/>
                </a:solidFill>
                <a:latin typeface="Times New Roman"/>
                <a:cs typeface="Times New Roman"/>
              </a:rPr>
              <a:t>perigastric</a:t>
            </a:r>
            <a:r>
              <a:rPr sz="2600" b="0" spc="-10" dirty="0">
                <a:solidFill>
                  <a:schemeClr val="tx1"/>
                </a:solidFill>
                <a:latin typeface="Times New Roman"/>
                <a:cs typeface="Times New Roman"/>
              </a:rPr>
              <a:t> </a:t>
            </a:r>
            <a:r>
              <a:rPr sz="2600" b="0" dirty="0">
                <a:solidFill>
                  <a:schemeClr val="tx1"/>
                </a:solidFill>
                <a:latin typeface="Times New Roman"/>
                <a:cs typeface="Times New Roman"/>
              </a:rPr>
              <a:t>nodes.</a:t>
            </a:r>
            <a:endParaRPr sz="2600" dirty="0">
              <a:solidFill>
                <a:schemeClr val="tx1"/>
              </a:solidFill>
              <a:latin typeface="Times New Roman"/>
              <a:cs typeface="Times New Roman"/>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5489575" cy="788035"/>
          </a:xfrm>
          <a:prstGeom prst="rect">
            <a:avLst/>
          </a:prstGeom>
        </p:spPr>
        <p:txBody>
          <a:bodyPr vert="horz" wrap="square" lIns="0" tIns="13335" rIns="0" bIns="0" rtlCol="0">
            <a:spAutoFit/>
          </a:bodyPr>
          <a:lstStyle/>
          <a:p>
            <a:pPr marL="12700">
              <a:lnSpc>
                <a:spcPct val="100000"/>
              </a:lnSpc>
              <a:spcBef>
                <a:spcPts val="105"/>
              </a:spcBef>
            </a:pPr>
            <a:r>
              <a:rPr sz="5000" b="0" spc="-215" dirty="0">
                <a:latin typeface="Trebuchet MS"/>
                <a:cs typeface="Trebuchet MS"/>
              </a:rPr>
              <a:t>Subtotal</a:t>
            </a:r>
            <a:r>
              <a:rPr sz="5000" b="0" spc="-450" dirty="0">
                <a:latin typeface="Trebuchet MS"/>
                <a:cs typeface="Trebuchet MS"/>
              </a:rPr>
              <a:t> </a:t>
            </a:r>
            <a:r>
              <a:rPr sz="5000" b="0" spc="-245" dirty="0">
                <a:latin typeface="Trebuchet MS"/>
                <a:cs typeface="Trebuchet MS"/>
              </a:rPr>
              <a:t>gastrectomy</a:t>
            </a:r>
            <a:endParaRPr sz="5000">
              <a:latin typeface="Trebuchet MS"/>
              <a:cs typeface="Trebuchet MS"/>
            </a:endParaRPr>
          </a:p>
        </p:txBody>
      </p:sp>
      <p:sp>
        <p:nvSpPr>
          <p:cNvPr id="3" name="object 3"/>
          <p:cNvSpPr txBox="1"/>
          <p:nvPr/>
        </p:nvSpPr>
        <p:spPr>
          <a:xfrm>
            <a:off x="535940" y="1956562"/>
            <a:ext cx="8074659" cy="2008505"/>
          </a:xfrm>
          <a:prstGeom prst="rect">
            <a:avLst/>
          </a:prstGeom>
        </p:spPr>
        <p:txBody>
          <a:bodyPr vert="horz" wrap="square" lIns="0" tIns="13335" rIns="0" bIns="0" rtlCol="0">
            <a:spAutoFit/>
          </a:bodyPr>
          <a:lstStyle/>
          <a:p>
            <a:pPr marL="286385" marR="5080" indent="-274320" algn="just">
              <a:lnSpc>
                <a:spcPct val="100000"/>
              </a:lnSpc>
              <a:spcBef>
                <a:spcPts val="105"/>
              </a:spcBef>
            </a:pPr>
            <a:r>
              <a:rPr sz="2450" spc="-625" dirty="0">
                <a:solidFill>
                  <a:srgbClr val="0AD0D9"/>
                </a:solidFill>
                <a:latin typeface="Arial"/>
                <a:cs typeface="Arial"/>
              </a:rPr>
              <a:t> </a:t>
            </a:r>
            <a:r>
              <a:rPr sz="2600" dirty="0">
                <a:latin typeface="Times New Roman"/>
                <a:cs typeface="Times New Roman"/>
              </a:rPr>
              <a:t>For </a:t>
            </a:r>
            <a:r>
              <a:rPr sz="2600" spc="-5" dirty="0">
                <a:latin typeface="Times New Roman"/>
                <a:cs typeface="Times New Roman"/>
              </a:rPr>
              <a:t>tumours distally placed in </a:t>
            </a:r>
            <a:r>
              <a:rPr sz="2600" dirty="0">
                <a:latin typeface="Times New Roman"/>
                <a:cs typeface="Times New Roman"/>
              </a:rPr>
              <a:t>the </a:t>
            </a:r>
            <a:r>
              <a:rPr sz="2600" spc="-5" dirty="0">
                <a:latin typeface="Times New Roman"/>
                <a:cs typeface="Times New Roman"/>
              </a:rPr>
              <a:t>stomach it </a:t>
            </a:r>
            <a:r>
              <a:rPr sz="2600" spc="-90" dirty="0">
                <a:latin typeface="Times New Roman"/>
                <a:cs typeface="Times New Roman"/>
              </a:rPr>
              <a:t>seems  </a:t>
            </a:r>
            <a:r>
              <a:rPr sz="2600" spc="-5" dirty="0">
                <a:latin typeface="Times New Roman"/>
                <a:cs typeface="Times New Roman"/>
              </a:rPr>
              <a:t>unnecessary to remove </a:t>
            </a:r>
            <a:r>
              <a:rPr sz="2600" dirty="0">
                <a:latin typeface="Times New Roman"/>
                <a:cs typeface="Times New Roman"/>
              </a:rPr>
              <a:t>the whole </a:t>
            </a:r>
            <a:r>
              <a:rPr sz="2600" spc="-5" dirty="0">
                <a:latin typeface="Times New Roman"/>
                <a:cs typeface="Times New Roman"/>
              </a:rPr>
              <a:t>stomach. </a:t>
            </a:r>
            <a:r>
              <a:rPr sz="2600" dirty="0">
                <a:latin typeface="Times New Roman"/>
                <a:cs typeface="Times New Roman"/>
              </a:rPr>
              <a:t>The </a:t>
            </a:r>
            <a:r>
              <a:rPr sz="2600" spc="-5" dirty="0">
                <a:latin typeface="Times New Roman"/>
                <a:cs typeface="Times New Roman"/>
              </a:rPr>
              <a:t>operation  is </a:t>
            </a:r>
            <a:r>
              <a:rPr sz="2600" dirty="0">
                <a:latin typeface="Times New Roman"/>
                <a:cs typeface="Times New Roman"/>
              </a:rPr>
              <a:t>very similar </a:t>
            </a:r>
            <a:r>
              <a:rPr sz="2600" spc="-5" dirty="0">
                <a:latin typeface="Times New Roman"/>
                <a:cs typeface="Times New Roman"/>
              </a:rPr>
              <a:t>to </a:t>
            </a:r>
            <a:r>
              <a:rPr sz="2600" dirty="0">
                <a:latin typeface="Times New Roman"/>
                <a:cs typeface="Times New Roman"/>
              </a:rPr>
              <a:t>total </a:t>
            </a:r>
            <a:r>
              <a:rPr sz="2600" spc="-5" dirty="0">
                <a:latin typeface="Times New Roman"/>
                <a:cs typeface="Times New Roman"/>
              </a:rPr>
              <a:t>gastrectomy </a:t>
            </a:r>
            <a:r>
              <a:rPr sz="2600" dirty="0">
                <a:latin typeface="Times New Roman"/>
                <a:cs typeface="Times New Roman"/>
              </a:rPr>
              <a:t>except that the most  </a:t>
            </a:r>
            <a:r>
              <a:rPr sz="2600" spc="-5" dirty="0">
                <a:latin typeface="Times New Roman"/>
                <a:cs typeface="Times New Roman"/>
              </a:rPr>
              <a:t>proximal </a:t>
            </a:r>
            <a:r>
              <a:rPr sz="2600" dirty="0">
                <a:latin typeface="Times New Roman"/>
                <a:cs typeface="Times New Roman"/>
              </a:rPr>
              <a:t>part of the </a:t>
            </a:r>
            <a:r>
              <a:rPr sz="2600" spc="-5" dirty="0">
                <a:latin typeface="Times New Roman"/>
                <a:cs typeface="Times New Roman"/>
              </a:rPr>
              <a:t>stomach is preserved, </a:t>
            </a:r>
            <a:r>
              <a:rPr sz="2600" dirty="0">
                <a:latin typeface="Times New Roman"/>
                <a:cs typeface="Times New Roman"/>
              </a:rPr>
              <a:t>the </a:t>
            </a:r>
            <a:r>
              <a:rPr sz="2600" spc="-5" dirty="0">
                <a:latin typeface="Times New Roman"/>
                <a:cs typeface="Times New Roman"/>
              </a:rPr>
              <a:t>blood  </a:t>
            </a:r>
            <a:r>
              <a:rPr sz="2600" dirty="0">
                <a:latin typeface="Times New Roman"/>
                <a:cs typeface="Times New Roman"/>
              </a:rPr>
              <a:t>supply being derived from the short </a:t>
            </a:r>
            <a:r>
              <a:rPr sz="2600" spc="-5" dirty="0">
                <a:latin typeface="Times New Roman"/>
                <a:cs typeface="Times New Roman"/>
              </a:rPr>
              <a:t>gastric</a:t>
            </a:r>
            <a:r>
              <a:rPr sz="2600" spc="-114" dirty="0">
                <a:latin typeface="Times New Roman"/>
                <a:cs typeface="Times New Roman"/>
              </a:rPr>
              <a:t> </a:t>
            </a:r>
            <a:r>
              <a:rPr sz="2600" spc="-5" dirty="0">
                <a:latin typeface="Times New Roman"/>
                <a:cs typeface="Times New Roman"/>
              </a:rPr>
              <a:t>arteries.</a:t>
            </a:r>
            <a:endParaRPr sz="2600">
              <a:latin typeface="Times New Roman"/>
              <a:cs typeface="Times New Roman"/>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8073390" cy="4148454"/>
          </a:xfrm>
          <a:prstGeom prst="rect">
            <a:avLst/>
          </a:prstGeom>
        </p:spPr>
        <p:txBody>
          <a:bodyPr vert="horz" wrap="square" lIns="0" tIns="13335" rIns="0" bIns="0" rtlCol="0">
            <a:spAutoFit/>
          </a:bodyPr>
          <a:lstStyle/>
          <a:p>
            <a:pPr marL="286385" marR="5080" indent="-210820">
              <a:lnSpc>
                <a:spcPct val="100000"/>
              </a:lnSpc>
              <a:spcBef>
                <a:spcPts val="105"/>
              </a:spcBef>
            </a:pPr>
            <a:r>
              <a:rPr sz="2600" dirty="0">
                <a:latin typeface="Times New Roman"/>
                <a:cs typeface="Times New Roman"/>
              </a:rPr>
              <a:t>After the </a:t>
            </a:r>
            <a:r>
              <a:rPr sz="2600" spc="-5" dirty="0">
                <a:latin typeface="Times New Roman"/>
                <a:cs typeface="Times New Roman"/>
              </a:rPr>
              <a:t>resection the gastrointestinal </a:t>
            </a:r>
            <a:r>
              <a:rPr sz="2600" dirty="0">
                <a:latin typeface="Times New Roman"/>
                <a:cs typeface="Times New Roman"/>
              </a:rPr>
              <a:t>continuity </a:t>
            </a:r>
            <a:r>
              <a:rPr sz="2600" spc="-5" dirty="0">
                <a:latin typeface="Times New Roman"/>
                <a:cs typeface="Times New Roman"/>
              </a:rPr>
              <a:t>is restored  </a:t>
            </a:r>
            <a:r>
              <a:rPr sz="2600" spc="5" dirty="0">
                <a:latin typeface="Times New Roman"/>
                <a:cs typeface="Times New Roman"/>
              </a:rPr>
              <a:t>by:</a:t>
            </a:r>
            <a:endParaRPr sz="2600">
              <a:latin typeface="Times New Roman"/>
              <a:cs typeface="Times New Roman"/>
            </a:endParaRPr>
          </a:p>
          <a:p>
            <a:pPr marL="287020" marR="5715" indent="-274320" algn="just">
              <a:lnSpc>
                <a:spcPct val="100000"/>
              </a:lnSpc>
              <a:spcBef>
                <a:spcPts val="625"/>
              </a:spcBef>
              <a:buClr>
                <a:srgbClr val="0AD0D9"/>
              </a:buClr>
              <a:buSzPct val="94230"/>
              <a:buFont typeface="Arial"/>
              <a:buChar char=""/>
              <a:tabLst>
                <a:tab pos="287020" algn="l"/>
              </a:tabLst>
            </a:pPr>
            <a:r>
              <a:rPr sz="2600" dirty="0">
                <a:latin typeface="Times New Roman"/>
                <a:cs typeface="Times New Roman"/>
              </a:rPr>
              <a:t>The </a:t>
            </a:r>
            <a:r>
              <a:rPr sz="2600" spc="-5" dirty="0">
                <a:latin typeface="Times New Roman"/>
                <a:cs typeface="Times New Roman"/>
              </a:rPr>
              <a:t>simplest </a:t>
            </a:r>
            <a:r>
              <a:rPr sz="2600" dirty="0">
                <a:latin typeface="Times New Roman"/>
                <a:cs typeface="Times New Roman"/>
              </a:rPr>
              <a:t>form of </a:t>
            </a:r>
            <a:r>
              <a:rPr sz="2600" spc="-5" dirty="0">
                <a:latin typeface="Times New Roman"/>
                <a:cs typeface="Times New Roman"/>
              </a:rPr>
              <a:t>reconstruction is to close </a:t>
            </a:r>
            <a:r>
              <a:rPr sz="2600" spc="-434" dirty="0">
                <a:latin typeface="Times New Roman"/>
                <a:cs typeface="Times New Roman"/>
              </a:rPr>
              <a:t>the  </a:t>
            </a:r>
            <a:r>
              <a:rPr sz="2600" spc="-5" dirty="0">
                <a:latin typeface="Times New Roman"/>
                <a:cs typeface="Times New Roman"/>
              </a:rPr>
              <a:t>stomach </a:t>
            </a:r>
            <a:r>
              <a:rPr sz="2600" dirty="0">
                <a:latin typeface="Times New Roman"/>
                <a:cs typeface="Times New Roman"/>
              </a:rPr>
              <a:t>from the </a:t>
            </a:r>
            <a:r>
              <a:rPr sz="2600" spc="-5" dirty="0">
                <a:latin typeface="Times New Roman"/>
                <a:cs typeface="Times New Roman"/>
              </a:rPr>
              <a:t>lesser curve, near </a:t>
            </a:r>
            <a:r>
              <a:rPr sz="2600" dirty="0">
                <a:latin typeface="Times New Roman"/>
                <a:cs typeface="Times New Roman"/>
              </a:rPr>
              <a:t>the </a:t>
            </a:r>
            <a:r>
              <a:rPr sz="2600" spc="-5" dirty="0">
                <a:latin typeface="Times New Roman"/>
                <a:cs typeface="Times New Roman"/>
              </a:rPr>
              <a:t>oesophagogastric  </a:t>
            </a:r>
            <a:r>
              <a:rPr sz="2600" dirty="0">
                <a:latin typeface="Times New Roman"/>
                <a:cs typeface="Times New Roman"/>
              </a:rPr>
              <a:t>junction </a:t>
            </a:r>
            <a:r>
              <a:rPr sz="2600" spc="-5" dirty="0">
                <a:latin typeface="Times New Roman"/>
                <a:cs typeface="Times New Roman"/>
              </a:rPr>
              <a:t>with staples </a:t>
            </a:r>
            <a:r>
              <a:rPr sz="2600" dirty="0">
                <a:latin typeface="Times New Roman"/>
                <a:cs typeface="Times New Roman"/>
              </a:rPr>
              <a:t>or </a:t>
            </a:r>
            <a:r>
              <a:rPr sz="2600" spc="-5" dirty="0">
                <a:latin typeface="Times New Roman"/>
                <a:cs typeface="Times New Roman"/>
              </a:rPr>
              <a:t>sutures </a:t>
            </a:r>
            <a:r>
              <a:rPr sz="2600" dirty="0">
                <a:latin typeface="Times New Roman"/>
                <a:cs typeface="Times New Roman"/>
              </a:rPr>
              <a:t>and </a:t>
            </a:r>
            <a:r>
              <a:rPr sz="2600" spc="-5" dirty="0">
                <a:latin typeface="Times New Roman"/>
                <a:cs typeface="Times New Roman"/>
              </a:rPr>
              <a:t>then </a:t>
            </a:r>
            <a:r>
              <a:rPr sz="2600" dirty="0">
                <a:latin typeface="Times New Roman"/>
                <a:cs typeface="Times New Roman"/>
              </a:rPr>
              <a:t>perform </a:t>
            </a:r>
            <a:r>
              <a:rPr sz="2600" spc="-5" dirty="0">
                <a:latin typeface="Times New Roman"/>
                <a:cs typeface="Times New Roman"/>
              </a:rPr>
              <a:t>an  </a:t>
            </a:r>
            <a:r>
              <a:rPr sz="2600" dirty="0">
                <a:latin typeface="Times New Roman"/>
                <a:cs typeface="Times New Roman"/>
              </a:rPr>
              <a:t>anastomosis of the </a:t>
            </a:r>
            <a:r>
              <a:rPr sz="2600" spc="-5" dirty="0">
                <a:latin typeface="Times New Roman"/>
                <a:cs typeface="Times New Roman"/>
              </a:rPr>
              <a:t>greater </a:t>
            </a:r>
            <a:r>
              <a:rPr sz="2600" dirty="0">
                <a:latin typeface="Times New Roman"/>
                <a:cs typeface="Times New Roman"/>
              </a:rPr>
              <a:t>curve </a:t>
            </a:r>
            <a:r>
              <a:rPr sz="2600" spc="-5" dirty="0">
                <a:latin typeface="Times New Roman"/>
                <a:cs typeface="Times New Roman"/>
              </a:rPr>
              <a:t>to </a:t>
            </a:r>
            <a:r>
              <a:rPr sz="2600" dirty="0">
                <a:latin typeface="Times New Roman"/>
                <a:cs typeface="Times New Roman"/>
              </a:rPr>
              <a:t>the jejunum </a:t>
            </a:r>
            <a:r>
              <a:rPr sz="2600" spc="-5" dirty="0">
                <a:latin typeface="Times New Roman"/>
                <a:cs typeface="Times New Roman"/>
              </a:rPr>
              <a:t>as in  </a:t>
            </a:r>
            <a:r>
              <a:rPr sz="2600" dirty="0">
                <a:latin typeface="Times New Roman"/>
                <a:cs typeface="Times New Roman"/>
              </a:rPr>
              <a:t>Billroth </a:t>
            </a:r>
            <a:r>
              <a:rPr sz="2600" spc="-5" dirty="0">
                <a:latin typeface="Times New Roman"/>
                <a:cs typeface="Times New Roman"/>
              </a:rPr>
              <a:t>II/ </a:t>
            </a:r>
            <a:r>
              <a:rPr sz="2600" dirty="0">
                <a:latin typeface="Times New Roman"/>
                <a:cs typeface="Times New Roman"/>
              </a:rPr>
              <a:t>polya type</a:t>
            </a:r>
            <a:r>
              <a:rPr sz="2600" spc="-55" dirty="0">
                <a:latin typeface="Times New Roman"/>
                <a:cs typeface="Times New Roman"/>
              </a:rPr>
              <a:t> </a:t>
            </a:r>
            <a:r>
              <a:rPr sz="2600" spc="-15" dirty="0">
                <a:latin typeface="Times New Roman"/>
                <a:cs typeface="Times New Roman"/>
              </a:rPr>
              <a:t>gastrectomy.</a:t>
            </a:r>
            <a:endParaRPr sz="2600">
              <a:latin typeface="Times New Roman"/>
              <a:cs typeface="Times New Roman"/>
            </a:endParaRPr>
          </a:p>
          <a:p>
            <a:pPr marL="287020" marR="5080" indent="-274320" algn="just">
              <a:lnSpc>
                <a:spcPct val="100000"/>
              </a:lnSpc>
              <a:spcBef>
                <a:spcPts val="625"/>
              </a:spcBef>
              <a:buClr>
                <a:srgbClr val="0AD0D9"/>
              </a:buClr>
              <a:buSzPct val="94230"/>
              <a:buFont typeface="Arial"/>
              <a:buChar char=""/>
              <a:tabLst>
                <a:tab pos="287020" algn="l"/>
              </a:tabLst>
            </a:pPr>
            <a:r>
              <a:rPr sz="2600" spc="-5" dirty="0">
                <a:latin typeface="Times New Roman"/>
                <a:cs typeface="Times New Roman"/>
              </a:rPr>
              <a:t>Reconstruction </a:t>
            </a:r>
            <a:r>
              <a:rPr sz="2600" dirty="0">
                <a:latin typeface="Times New Roman"/>
                <a:cs typeface="Times New Roman"/>
              </a:rPr>
              <a:t>using a Roux loop </a:t>
            </a:r>
            <a:r>
              <a:rPr sz="2600" spc="-5" dirty="0">
                <a:latin typeface="Times New Roman"/>
                <a:cs typeface="Times New Roman"/>
              </a:rPr>
              <a:t>to avoid </a:t>
            </a:r>
            <a:r>
              <a:rPr sz="2600" spc="-30" dirty="0">
                <a:latin typeface="Times New Roman"/>
                <a:cs typeface="Times New Roman"/>
              </a:rPr>
              <a:t>marked  </a:t>
            </a:r>
            <a:r>
              <a:rPr sz="2600" spc="-5" dirty="0">
                <a:latin typeface="Times New Roman"/>
                <a:cs typeface="Times New Roman"/>
              </a:rPr>
              <a:t>enterogastric reflux and </a:t>
            </a:r>
            <a:r>
              <a:rPr sz="2600" dirty="0">
                <a:latin typeface="Times New Roman"/>
                <a:cs typeface="Times New Roman"/>
              </a:rPr>
              <a:t>bile </a:t>
            </a:r>
            <a:r>
              <a:rPr sz="2600" spc="-5" dirty="0">
                <a:latin typeface="Times New Roman"/>
                <a:cs typeface="Times New Roman"/>
              </a:rPr>
              <a:t>reflux oesophagitis </a:t>
            </a:r>
            <a:r>
              <a:rPr sz="2600" dirty="0">
                <a:latin typeface="Times New Roman"/>
                <a:cs typeface="Times New Roman"/>
              </a:rPr>
              <a:t>that  occurs with Billroth </a:t>
            </a:r>
            <a:r>
              <a:rPr sz="2600" spc="-5" dirty="0">
                <a:latin typeface="Times New Roman"/>
                <a:cs typeface="Times New Roman"/>
              </a:rPr>
              <a:t>II/ </a:t>
            </a:r>
            <a:r>
              <a:rPr sz="2600" dirty="0">
                <a:latin typeface="Times New Roman"/>
                <a:cs typeface="Times New Roman"/>
              </a:rPr>
              <a:t>polya type</a:t>
            </a:r>
            <a:r>
              <a:rPr sz="2600" spc="-80" dirty="0">
                <a:latin typeface="Times New Roman"/>
                <a:cs typeface="Times New Roman"/>
              </a:rPr>
              <a:t> </a:t>
            </a:r>
            <a:r>
              <a:rPr sz="2600" spc="-20" dirty="0">
                <a:latin typeface="Times New Roman"/>
                <a:cs typeface="Times New Roman"/>
              </a:rPr>
              <a:t>gastrectomy.</a:t>
            </a:r>
            <a:endParaRPr sz="2600">
              <a:latin typeface="Times New Roman"/>
              <a:cs typeface="Times New Roman"/>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1031494"/>
            <a:ext cx="4565650" cy="788035"/>
          </a:xfrm>
          <a:prstGeom prst="rect">
            <a:avLst/>
          </a:prstGeom>
        </p:spPr>
        <p:txBody>
          <a:bodyPr vert="horz" wrap="square" lIns="0" tIns="13335" rIns="0" bIns="0" rtlCol="0">
            <a:spAutoFit/>
          </a:bodyPr>
          <a:lstStyle/>
          <a:p>
            <a:pPr marL="12700">
              <a:lnSpc>
                <a:spcPct val="100000"/>
              </a:lnSpc>
              <a:spcBef>
                <a:spcPts val="105"/>
              </a:spcBef>
            </a:pPr>
            <a:r>
              <a:rPr sz="5000" b="0" spc="-285" dirty="0">
                <a:latin typeface="Trebuchet MS"/>
                <a:cs typeface="Trebuchet MS"/>
              </a:rPr>
              <a:t>Palliative</a:t>
            </a:r>
            <a:r>
              <a:rPr sz="5000" b="0" spc="-425" dirty="0">
                <a:latin typeface="Trebuchet MS"/>
                <a:cs typeface="Trebuchet MS"/>
              </a:rPr>
              <a:t> </a:t>
            </a:r>
            <a:r>
              <a:rPr sz="5000" b="0" spc="-225" dirty="0">
                <a:latin typeface="Trebuchet MS"/>
                <a:cs typeface="Trebuchet MS"/>
              </a:rPr>
              <a:t>surgery:</a:t>
            </a:r>
            <a:endParaRPr sz="5000">
              <a:latin typeface="Trebuchet MS"/>
              <a:cs typeface="Trebuchet MS"/>
            </a:endParaRPr>
          </a:p>
        </p:txBody>
      </p:sp>
      <p:sp>
        <p:nvSpPr>
          <p:cNvPr id="3" name="object 3"/>
          <p:cNvSpPr txBox="1"/>
          <p:nvPr/>
        </p:nvSpPr>
        <p:spPr>
          <a:xfrm>
            <a:off x="535940" y="1956562"/>
            <a:ext cx="8072755" cy="2008505"/>
          </a:xfrm>
          <a:prstGeom prst="rect">
            <a:avLst/>
          </a:prstGeom>
        </p:spPr>
        <p:txBody>
          <a:bodyPr vert="horz" wrap="square" lIns="0" tIns="13335" rIns="0" bIns="0" rtlCol="0">
            <a:spAutoFit/>
          </a:bodyPr>
          <a:lstStyle/>
          <a:p>
            <a:pPr marL="287020" marR="5080" indent="-274320" algn="just">
              <a:lnSpc>
                <a:spcPct val="100000"/>
              </a:lnSpc>
              <a:spcBef>
                <a:spcPts val="105"/>
              </a:spcBef>
              <a:buClr>
                <a:srgbClr val="0AD0D9"/>
              </a:buClr>
              <a:buSzPct val="90384"/>
              <a:buFont typeface="Wingdings"/>
              <a:buChar char=""/>
              <a:tabLst>
                <a:tab pos="293370" algn="l"/>
              </a:tabLst>
            </a:pPr>
            <a:r>
              <a:rPr sz="2600" spc="-5" dirty="0">
                <a:latin typeface="Times New Roman"/>
                <a:cs typeface="Times New Roman"/>
              </a:rPr>
              <a:t>In inoperable patients </a:t>
            </a:r>
            <a:r>
              <a:rPr sz="2600" dirty="0">
                <a:latin typeface="Times New Roman"/>
                <a:cs typeface="Times New Roman"/>
              </a:rPr>
              <a:t>with </a:t>
            </a:r>
            <a:r>
              <a:rPr sz="2600" spc="-5" dirty="0">
                <a:latin typeface="Times New Roman"/>
                <a:cs typeface="Times New Roman"/>
              </a:rPr>
              <a:t>resectable </a:t>
            </a:r>
            <a:r>
              <a:rPr sz="2600" dirty="0">
                <a:latin typeface="Times New Roman"/>
                <a:cs typeface="Times New Roman"/>
              </a:rPr>
              <a:t>tumours having  </a:t>
            </a:r>
            <a:r>
              <a:rPr sz="2600" spc="-5" dirty="0">
                <a:latin typeface="Times New Roman"/>
                <a:cs typeface="Times New Roman"/>
              </a:rPr>
              <a:t>significant symptoms </a:t>
            </a:r>
            <a:r>
              <a:rPr sz="2600" dirty="0">
                <a:latin typeface="Times New Roman"/>
                <a:cs typeface="Times New Roman"/>
              </a:rPr>
              <a:t>of, </a:t>
            </a:r>
            <a:r>
              <a:rPr sz="2600" spc="-5" dirty="0">
                <a:latin typeface="Times New Roman"/>
                <a:cs typeface="Times New Roman"/>
              </a:rPr>
              <a:t>either obstruction </a:t>
            </a:r>
            <a:r>
              <a:rPr sz="2600" dirty="0">
                <a:latin typeface="Times New Roman"/>
                <a:cs typeface="Times New Roman"/>
              </a:rPr>
              <a:t>or </a:t>
            </a:r>
            <a:r>
              <a:rPr sz="2600" spc="-5" dirty="0">
                <a:latin typeface="Times New Roman"/>
                <a:cs typeface="Times New Roman"/>
              </a:rPr>
              <a:t>bleeding,  palliative resection is appropriate. </a:t>
            </a:r>
            <a:r>
              <a:rPr sz="2600" dirty="0">
                <a:latin typeface="Times New Roman"/>
                <a:cs typeface="Times New Roman"/>
              </a:rPr>
              <a:t>A </a:t>
            </a:r>
            <a:r>
              <a:rPr sz="2600" spc="-5" dirty="0">
                <a:latin typeface="Times New Roman"/>
                <a:cs typeface="Times New Roman"/>
              </a:rPr>
              <a:t>palliative </a:t>
            </a:r>
            <a:r>
              <a:rPr sz="2600" spc="-10" dirty="0">
                <a:latin typeface="Times New Roman"/>
                <a:cs typeface="Times New Roman"/>
              </a:rPr>
              <a:t>gastrectomy  </a:t>
            </a:r>
            <a:r>
              <a:rPr sz="2600" spc="-5" dirty="0">
                <a:latin typeface="Times New Roman"/>
                <a:cs typeface="Times New Roman"/>
              </a:rPr>
              <a:t>need </a:t>
            </a:r>
            <a:r>
              <a:rPr sz="2600" spc="5" dirty="0">
                <a:latin typeface="Times New Roman"/>
                <a:cs typeface="Times New Roman"/>
              </a:rPr>
              <a:t>not </a:t>
            </a:r>
            <a:r>
              <a:rPr sz="2600" spc="-5" dirty="0">
                <a:latin typeface="Times New Roman"/>
                <a:cs typeface="Times New Roman"/>
              </a:rPr>
              <a:t>be radical and it </a:t>
            </a:r>
            <a:r>
              <a:rPr sz="2600" dirty="0">
                <a:latin typeface="Times New Roman"/>
                <a:cs typeface="Times New Roman"/>
              </a:rPr>
              <a:t>is </a:t>
            </a:r>
            <a:r>
              <a:rPr sz="2600" spc="-10" dirty="0">
                <a:latin typeface="Times New Roman"/>
                <a:cs typeface="Times New Roman"/>
              </a:rPr>
              <a:t>sufficient </a:t>
            </a:r>
            <a:r>
              <a:rPr sz="2600" spc="-5" dirty="0">
                <a:latin typeface="Times New Roman"/>
                <a:cs typeface="Times New Roman"/>
              </a:rPr>
              <a:t>to </a:t>
            </a:r>
            <a:r>
              <a:rPr sz="2600" dirty="0">
                <a:latin typeface="Times New Roman"/>
                <a:cs typeface="Times New Roman"/>
              </a:rPr>
              <a:t>remove </a:t>
            </a:r>
            <a:r>
              <a:rPr sz="2600" spc="-5" dirty="0">
                <a:latin typeface="Times New Roman"/>
                <a:cs typeface="Times New Roman"/>
              </a:rPr>
              <a:t>the  </a:t>
            </a:r>
            <a:r>
              <a:rPr sz="2600" dirty="0">
                <a:latin typeface="Times New Roman"/>
                <a:cs typeface="Times New Roman"/>
              </a:rPr>
              <a:t>tumour and </a:t>
            </a:r>
            <a:r>
              <a:rPr sz="2600" spc="-5" dirty="0">
                <a:latin typeface="Times New Roman"/>
                <a:cs typeface="Times New Roman"/>
              </a:rPr>
              <a:t>reconstruct </a:t>
            </a:r>
            <a:r>
              <a:rPr sz="2600" dirty="0">
                <a:latin typeface="Times New Roman"/>
                <a:cs typeface="Times New Roman"/>
              </a:rPr>
              <a:t>the </a:t>
            </a:r>
            <a:r>
              <a:rPr sz="2600" spc="-5" dirty="0">
                <a:latin typeface="Times New Roman"/>
                <a:cs typeface="Times New Roman"/>
              </a:rPr>
              <a:t>gastrointestinal</a:t>
            </a:r>
            <a:r>
              <a:rPr sz="2600" spc="-65" dirty="0">
                <a:latin typeface="Times New Roman"/>
                <a:cs typeface="Times New Roman"/>
              </a:rPr>
              <a:t> </a:t>
            </a:r>
            <a:r>
              <a:rPr sz="2600" spc="-5" dirty="0">
                <a:latin typeface="Times New Roman"/>
                <a:cs typeface="Times New Roman"/>
              </a:rPr>
              <a:t>tract.</a:t>
            </a:r>
            <a:endParaRPr sz="2600">
              <a:latin typeface="Times New Roman"/>
              <a:cs typeface="Times New Roman"/>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956562"/>
            <a:ext cx="8074659" cy="4148454"/>
          </a:xfrm>
          <a:prstGeom prst="rect">
            <a:avLst/>
          </a:prstGeom>
        </p:spPr>
        <p:txBody>
          <a:bodyPr vert="horz" wrap="square" lIns="0" tIns="13335" rIns="0" bIns="0" rtlCol="0">
            <a:spAutoFit/>
          </a:bodyPr>
          <a:lstStyle/>
          <a:p>
            <a:pPr marL="287020" marR="5715" indent="-274320" algn="just">
              <a:lnSpc>
                <a:spcPct val="100000"/>
              </a:lnSpc>
              <a:spcBef>
                <a:spcPts val="105"/>
              </a:spcBef>
              <a:buClr>
                <a:srgbClr val="0AD0D9"/>
              </a:buClr>
              <a:buSzPct val="90384"/>
              <a:buFont typeface="Wingdings"/>
              <a:buChar char=""/>
              <a:tabLst>
                <a:tab pos="293370" algn="l"/>
              </a:tabLst>
            </a:pPr>
            <a:r>
              <a:rPr sz="2600" spc="-5" dirty="0">
                <a:latin typeface="Times New Roman"/>
                <a:cs typeface="Times New Roman"/>
              </a:rPr>
              <a:t>In inoperable patients </a:t>
            </a:r>
            <a:r>
              <a:rPr sz="2600" dirty="0">
                <a:latin typeface="Times New Roman"/>
                <a:cs typeface="Times New Roman"/>
              </a:rPr>
              <a:t>with non </a:t>
            </a:r>
            <a:r>
              <a:rPr sz="2600" spc="-5" dirty="0">
                <a:latin typeface="Times New Roman"/>
                <a:cs typeface="Times New Roman"/>
              </a:rPr>
              <a:t>resectable tumours  obstructing </a:t>
            </a:r>
            <a:r>
              <a:rPr sz="2600" dirty="0">
                <a:latin typeface="Times New Roman"/>
                <a:cs typeface="Times New Roman"/>
              </a:rPr>
              <a:t>the </a:t>
            </a:r>
            <a:r>
              <a:rPr sz="2600" spc="-5" dirty="0">
                <a:latin typeface="Times New Roman"/>
                <a:cs typeface="Times New Roman"/>
              </a:rPr>
              <a:t>distal stomach, </a:t>
            </a:r>
            <a:r>
              <a:rPr sz="2600" dirty="0">
                <a:latin typeface="Times New Roman"/>
                <a:cs typeface="Times New Roman"/>
              </a:rPr>
              <a:t>other </a:t>
            </a:r>
            <a:r>
              <a:rPr sz="2600" spc="-5" dirty="0">
                <a:latin typeface="Times New Roman"/>
                <a:cs typeface="Times New Roman"/>
              </a:rPr>
              <a:t>palliative procedures  </a:t>
            </a:r>
            <a:r>
              <a:rPr sz="2600" dirty="0">
                <a:latin typeface="Times New Roman"/>
                <a:cs typeface="Times New Roman"/>
              </a:rPr>
              <a:t>need </a:t>
            </a:r>
            <a:r>
              <a:rPr sz="2600" spc="-5" dirty="0">
                <a:latin typeface="Times New Roman"/>
                <a:cs typeface="Times New Roman"/>
              </a:rPr>
              <a:t>to </a:t>
            </a:r>
            <a:r>
              <a:rPr sz="2600" dirty="0">
                <a:latin typeface="Times New Roman"/>
                <a:cs typeface="Times New Roman"/>
              </a:rPr>
              <a:t>be considered. </a:t>
            </a:r>
            <a:r>
              <a:rPr sz="2600" spc="-5" dirty="0">
                <a:latin typeface="Times New Roman"/>
                <a:cs typeface="Times New Roman"/>
              </a:rPr>
              <a:t>Palliative </a:t>
            </a:r>
            <a:r>
              <a:rPr sz="2600" dirty="0">
                <a:latin typeface="Times New Roman"/>
                <a:cs typeface="Times New Roman"/>
              </a:rPr>
              <a:t>procedures</a:t>
            </a:r>
            <a:r>
              <a:rPr sz="2600" spc="-90" dirty="0">
                <a:latin typeface="Times New Roman"/>
                <a:cs typeface="Times New Roman"/>
              </a:rPr>
              <a:t> </a:t>
            </a:r>
            <a:r>
              <a:rPr sz="2600" dirty="0">
                <a:latin typeface="Times New Roman"/>
                <a:cs typeface="Times New Roman"/>
              </a:rPr>
              <a:t>include:</a:t>
            </a:r>
            <a:endParaRPr sz="2600">
              <a:latin typeface="Times New Roman"/>
              <a:cs typeface="Times New Roman"/>
            </a:endParaRPr>
          </a:p>
          <a:p>
            <a:pPr marL="527685" marR="5080" indent="-514984" algn="just">
              <a:lnSpc>
                <a:spcPct val="100000"/>
              </a:lnSpc>
              <a:spcBef>
                <a:spcPts val="625"/>
              </a:spcBef>
              <a:buClr>
                <a:srgbClr val="0AD0D9"/>
              </a:buClr>
              <a:buSzPct val="94230"/>
              <a:buAutoNum type="arabicPeriod"/>
              <a:tabLst>
                <a:tab pos="528320" algn="l"/>
              </a:tabLst>
            </a:pPr>
            <a:r>
              <a:rPr sz="2600" dirty="0">
                <a:latin typeface="Times New Roman"/>
                <a:cs typeface="Times New Roman"/>
              </a:rPr>
              <a:t>High </a:t>
            </a:r>
            <a:r>
              <a:rPr sz="2600" spc="-5" dirty="0">
                <a:latin typeface="Times New Roman"/>
                <a:cs typeface="Times New Roman"/>
              </a:rPr>
              <a:t>gastroenterostomy </a:t>
            </a:r>
            <a:r>
              <a:rPr sz="2600" dirty="0">
                <a:latin typeface="Times New Roman"/>
                <a:cs typeface="Times New Roman"/>
              </a:rPr>
              <a:t>which </a:t>
            </a:r>
            <a:r>
              <a:rPr sz="2600" spc="-5" dirty="0">
                <a:latin typeface="Times New Roman"/>
                <a:cs typeface="Times New Roman"/>
              </a:rPr>
              <a:t>is </a:t>
            </a:r>
            <a:r>
              <a:rPr sz="2600" dirty="0">
                <a:latin typeface="Times New Roman"/>
                <a:cs typeface="Times New Roman"/>
              </a:rPr>
              <a:t>a </a:t>
            </a:r>
            <a:r>
              <a:rPr sz="2600" spc="5" dirty="0">
                <a:latin typeface="Times New Roman"/>
                <a:cs typeface="Times New Roman"/>
              </a:rPr>
              <a:t>poor </a:t>
            </a:r>
            <a:r>
              <a:rPr sz="2600" spc="-5" dirty="0">
                <a:latin typeface="Times New Roman"/>
                <a:cs typeface="Times New Roman"/>
              </a:rPr>
              <a:t>operation </a:t>
            </a:r>
            <a:r>
              <a:rPr sz="2600" dirty="0">
                <a:latin typeface="Times New Roman"/>
                <a:cs typeface="Times New Roman"/>
              </a:rPr>
              <a:t>that  </a:t>
            </a:r>
            <a:r>
              <a:rPr sz="2600" spc="-5" dirty="0">
                <a:latin typeface="Times New Roman"/>
                <a:cs typeface="Times New Roman"/>
              </a:rPr>
              <a:t>very frequently </a:t>
            </a:r>
            <a:r>
              <a:rPr sz="2600" spc="-10" dirty="0">
                <a:latin typeface="Times New Roman"/>
                <a:cs typeface="Times New Roman"/>
              </a:rPr>
              <a:t>doesn’t </a:t>
            </a:r>
            <a:r>
              <a:rPr sz="2600" spc="-5" dirty="0">
                <a:latin typeface="Times New Roman"/>
                <a:cs typeface="Times New Roman"/>
              </a:rPr>
              <a:t>allow </a:t>
            </a:r>
            <a:r>
              <a:rPr sz="2600" dirty="0">
                <a:latin typeface="Times New Roman"/>
                <a:cs typeface="Times New Roman"/>
              </a:rPr>
              <a:t>the </a:t>
            </a:r>
            <a:r>
              <a:rPr sz="2600" spc="-5" dirty="0">
                <a:latin typeface="Times New Roman"/>
                <a:cs typeface="Times New Roman"/>
              </a:rPr>
              <a:t>stomach </a:t>
            </a:r>
            <a:r>
              <a:rPr sz="2600" dirty="0">
                <a:latin typeface="Times New Roman"/>
                <a:cs typeface="Times New Roman"/>
              </a:rPr>
              <a:t>to </a:t>
            </a:r>
            <a:r>
              <a:rPr sz="2600" spc="-5" dirty="0">
                <a:latin typeface="Times New Roman"/>
                <a:cs typeface="Times New Roman"/>
              </a:rPr>
              <a:t>empty  adequately and may produce the </a:t>
            </a:r>
            <a:r>
              <a:rPr sz="2600" dirty="0">
                <a:latin typeface="Times New Roman"/>
                <a:cs typeface="Times New Roman"/>
              </a:rPr>
              <a:t>additional problem </a:t>
            </a:r>
            <a:r>
              <a:rPr sz="2600" spc="-10" dirty="0">
                <a:latin typeface="Times New Roman"/>
                <a:cs typeface="Times New Roman"/>
              </a:rPr>
              <a:t>of  </a:t>
            </a:r>
            <a:r>
              <a:rPr sz="2600" dirty="0">
                <a:latin typeface="Times New Roman"/>
                <a:cs typeface="Times New Roman"/>
              </a:rPr>
              <a:t>bile</a:t>
            </a:r>
            <a:r>
              <a:rPr sz="2600" spc="-25" dirty="0">
                <a:latin typeface="Times New Roman"/>
                <a:cs typeface="Times New Roman"/>
              </a:rPr>
              <a:t> </a:t>
            </a:r>
            <a:r>
              <a:rPr sz="2600" dirty="0">
                <a:latin typeface="Times New Roman"/>
                <a:cs typeface="Times New Roman"/>
              </a:rPr>
              <a:t>reflux.</a:t>
            </a:r>
            <a:endParaRPr sz="2600">
              <a:latin typeface="Times New Roman"/>
              <a:cs typeface="Times New Roman"/>
            </a:endParaRPr>
          </a:p>
          <a:p>
            <a:pPr marL="527685" marR="5715" indent="-514984" algn="just">
              <a:lnSpc>
                <a:spcPct val="100000"/>
              </a:lnSpc>
              <a:spcBef>
                <a:spcPts val="625"/>
              </a:spcBef>
              <a:buClr>
                <a:srgbClr val="0AD0D9"/>
              </a:buClr>
              <a:buSzPct val="94230"/>
              <a:buAutoNum type="arabicPeriod"/>
              <a:tabLst>
                <a:tab pos="528320" algn="l"/>
              </a:tabLst>
            </a:pPr>
            <a:r>
              <a:rPr sz="2600" dirty="0">
                <a:latin typeface="Times New Roman"/>
                <a:cs typeface="Times New Roman"/>
              </a:rPr>
              <a:t>A </a:t>
            </a:r>
            <a:r>
              <a:rPr sz="2600" spc="-5" dirty="0">
                <a:latin typeface="Times New Roman"/>
                <a:cs typeface="Times New Roman"/>
              </a:rPr>
              <a:t>Roux loop </a:t>
            </a:r>
            <a:r>
              <a:rPr sz="2600" dirty="0">
                <a:latin typeface="Times New Roman"/>
                <a:cs typeface="Times New Roman"/>
              </a:rPr>
              <a:t>with wide </a:t>
            </a:r>
            <a:r>
              <a:rPr sz="2600" spc="-5" dirty="0">
                <a:latin typeface="Times New Roman"/>
                <a:cs typeface="Times New Roman"/>
              </a:rPr>
              <a:t>anastomosis </a:t>
            </a:r>
            <a:r>
              <a:rPr sz="2600" dirty="0">
                <a:latin typeface="Times New Roman"/>
                <a:cs typeface="Times New Roman"/>
              </a:rPr>
              <a:t>between </a:t>
            </a:r>
            <a:r>
              <a:rPr sz="2600" spc="-5" dirty="0">
                <a:latin typeface="Times New Roman"/>
                <a:cs typeface="Times New Roman"/>
              </a:rPr>
              <a:t>the  stomach and </a:t>
            </a:r>
            <a:r>
              <a:rPr sz="2600" dirty="0">
                <a:latin typeface="Times New Roman"/>
                <a:cs typeface="Times New Roman"/>
              </a:rPr>
              <a:t>the jejunum </a:t>
            </a:r>
            <a:r>
              <a:rPr sz="2600" spc="-5" dirty="0">
                <a:latin typeface="Times New Roman"/>
                <a:cs typeface="Times New Roman"/>
              </a:rPr>
              <a:t>may </a:t>
            </a:r>
            <a:r>
              <a:rPr sz="2600" dirty="0">
                <a:latin typeface="Times New Roman"/>
                <a:cs typeface="Times New Roman"/>
              </a:rPr>
              <a:t>be a </a:t>
            </a:r>
            <a:r>
              <a:rPr sz="2600" spc="-5" dirty="0">
                <a:latin typeface="Times New Roman"/>
                <a:cs typeface="Times New Roman"/>
              </a:rPr>
              <a:t>better </a:t>
            </a:r>
            <a:r>
              <a:rPr sz="2600" dirty="0">
                <a:latin typeface="Times New Roman"/>
                <a:cs typeface="Times New Roman"/>
              </a:rPr>
              <a:t>option, </a:t>
            </a:r>
            <a:r>
              <a:rPr sz="2600" spc="-10" dirty="0">
                <a:latin typeface="Times New Roman"/>
                <a:cs typeface="Times New Roman"/>
              </a:rPr>
              <a:t>even  </a:t>
            </a:r>
            <a:r>
              <a:rPr sz="2600" dirty="0">
                <a:latin typeface="Times New Roman"/>
                <a:cs typeface="Times New Roman"/>
              </a:rPr>
              <a:t>though this </a:t>
            </a:r>
            <a:r>
              <a:rPr sz="2600" spc="-5" dirty="0">
                <a:latin typeface="Times New Roman"/>
                <a:cs typeface="Times New Roman"/>
              </a:rPr>
              <a:t>may </a:t>
            </a:r>
            <a:r>
              <a:rPr sz="2600" spc="5" dirty="0">
                <a:latin typeface="Times New Roman"/>
                <a:cs typeface="Times New Roman"/>
              </a:rPr>
              <a:t>not </a:t>
            </a:r>
            <a:r>
              <a:rPr sz="2600" spc="-5" dirty="0">
                <a:latin typeface="Times New Roman"/>
                <a:cs typeface="Times New Roman"/>
              </a:rPr>
              <a:t>allow </a:t>
            </a:r>
            <a:r>
              <a:rPr sz="2600" dirty="0">
                <a:latin typeface="Times New Roman"/>
                <a:cs typeface="Times New Roman"/>
              </a:rPr>
              <a:t>the </a:t>
            </a:r>
            <a:r>
              <a:rPr sz="2600" spc="-5" dirty="0">
                <a:latin typeface="Times New Roman"/>
                <a:cs typeface="Times New Roman"/>
              </a:rPr>
              <a:t>stomach to empty</a:t>
            </a:r>
            <a:r>
              <a:rPr sz="2600" spc="-40" dirty="0">
                <a:latin typeface="Times New Roman"/>
                <a:cs typeface="Times New Roman"/>
              </a:rPr>
              <a:t> </a:t>
            </a:r>
            <a:r>
              <a:rPr sz="2600" spc="-5" dirty="0">
                <a:latin typeface="Times New Roman"/>
                <a:cs typeface="Times New Roman"/>
              </a:rPr>
              <a:t>well.</a:t>
            </a:r>
            <a:endParaRPr sz="2600">
              <a:latin typeface="Times New Roman"/>
              <a:cs typeface="Times New Roman"/>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75</TotalTime>
  <Words>6429</Words>
  <Application>Microsoft Office PowerPoint</Application>
  <PresentationFormat>On-screen Show (4:3)</PresentationFormat>
  <Paragraphs>696</Paragraphs>
  <Slides>145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145</vt:i4>
      </vt:variant>
    </vt:vector>
  </HeadingPairs>
  <TitlesOfParts>
    <vt:vector size="154" baseType="lpstr">
      <vt:lpstr>Arial</vt:lpstr>
      <vt:lpstr>Century Gothic</vt:lpstr>
      <vt:lpstr>Courier New</vt:lpstr>
      <vt:lpstr>Georgia</vt:lpstr>
      <vt:lpstr>Times New Roman</vt:lpstr>
      <vt:lpstr>Trebuchet MS</vt:lpstr>
      <vt:lpstr>Wingdings</vt:lpstr>
      <vt:lpstr>Wingdings 3</vt:lpstr>
      <vt:lpstr>Ion</vt:lpstr>
      <vt:lpstr>PowerPoint Presentation</vt:lpstr>
      <vt:lpstr>Features of Gastric Cancer</vt:lpstr>
      <vt:lpstr>Age and Sex Distribution</vt:lpstr>
      <vt:lpstr>Geographic Distribution</vt:lpstr>
      <vt:lpstr>Change In Histology Pattern</vt:lpstr>
      <vt:lpstr>Lymphoma</vt:lpstr>
      <vt:lpstr>Carcinoid Tumour  The overall age-adjusted incidence rates were 2.0  for men and 2.4/100,000 for women in 1983-1998.</vt:lpstr>
      <vt:lpstr>GIST</vt:lpstr>
      <vt:lpstr>PowerPoint Presentation</vt:lpstr>
      <vt:lpstr>Factors increasing the risk of  gastric cancer:</vt:lpstr>
      <vt:lpstr>Factors decreasing the risk of  gastric cancer:</vt:lpstr>
      <vt:lpstr>PowerPoint Presentation</vt:lpstr>
      <vt:lpstr>PowerPoint Presentation</vt:lpstr>
      <vt:lpstr>Premalignant conditions of the  stomach</vt:lpstr>
      <vt:lpstr>PowerPoint Presentation</vt:lpstr>
      <vt:lpstr>Premalignant Conditions of the Stomach  Polyps</vt:lpstr>
      <vt:lpstr>Premalignant Conditions of the Stomach  Polyps</vt:lpstr>
      <vt:lpstr>Premalignant Conditions of the Stomach  Polyps</vt:lpstr>
      <vt:lpstr>Premalignant Conditions of the Stomach</vt:lpstr>
      <vt:lpstr>Premalignant Conditions of the Stomach</vt:lpstr>
      <vt:lpstr>Premalignant Conditions of the Stomach</vt:lpstr>
      <vt:lpstr>Premalignant Conditions of the Stomach</vt:lpstr>
      <vt:lpstr>Premalignant Conditions of the Stomach</vt:lpstr>
      <vt:lpstr>Premalignant Conditions of the Stomach</vt:lpstr>
      <vt:lpstr>Premalignant Conditions of the Stomach</vt:lpstr>
      <vt:lpstr>Gross Pathology</vt:lpstr>
      <vt:lpstr>PowerPoint Presentation</vt:lpstr>
      <vt:lpstr>Gross Pathology</vt:lpstr>
      <vt:lpstr>Gross Pathology</vt:lpstr>
      <vt:lpstr>PowerPoint Presentation</vt:lpstr>
      <vt:lpstr>Lauren classification</vt:lpstr>
      <vt:lpstr>WHO classification</vt:lpstr>
      <vt:lpstr>Special types</vt:lpstr>
      <vt:lpstr>  Hepatoid</vt:lpstr>
      <vt:lpstr>  Adenosquamous</vt:lpstr>
      <vt:lpstr>Grading</vt:lpstr>
      <vt:lpstr>PowerPoint Presentation</vt:lpstr>
      <vt:lpstr>Dyspepsia</vt:lpstr>
      <vt:lpstr>Pain:</vt:lpstr>
      <vt:lpstr>Vomiting:</vt:lpstr>
      <vt:lpstr>Nausea:</vt:lpstr>
      <vt:lpstr>PowerPoint Presentation</vt:lpstr>
      <vt:lpstr>PowerPoint Presentation</vt:lpstr>
      <vt:lpstr>PowerPoint Presentation</vt:lpstr>
      <vt:lpstr>PowerPoint Presentation</vt:lpstr>
      <vt:lpstr>3- Mass:</vt:lpstr>
      <vt:lpstr>Complication:</vt:lpstr>
      <vt:lpstr>Spread:-</vt:lpstr>
      <vt:lpstr>Spread</vt:lpstr>
      <vt:lpstr>Paraneoplastic manifestations:-</vt:lpstr>
      <vt:lpstr>Abdulla alrawashda</vt:lpstr>
      <vt:lpstr>I. Laboratory Studies</vt:lpstr>
      <vt:lpstr>II. Endoscopy</vt:lpstr>
      <vt:lpstr>PowerPoint Presentation</vt:lpstr>
      <vt:lpstr>PowerPoint Presentation</vt:lpstr>
      <vt:lpstr>PowerPoint Presentation</vt:lpstr>
      <vt:lpstr>PowerPoint Presentation</vt:lpstr>
      <vt:lpstr>PowerPoint Presentation</vt:lpstr>
      <vt:lpstr>III. Endoscopic ultrasonography</vt:lpstr>
      <vt:lpstr>PowerPoint Presentation</vt:lpstr>
      <vt:lpstr>PowerPoint Presentation</vt:lpstr>
      <vt:lpstr>IV. Radiology</vt:lpstr>
      <vt:lpstr>PowerPoint Presentation</vt:lpstr>
      <vt:lpstr>PowerPoint Presentation</vt:lpstr>
      <vt:lpstr>PowerPoint Presentation</vt:lpstr>
      <vt:lpstr>PowerPoint Presentation</vt:lpstr>
      <vt:lpstr>PowerPoint Presentation</vt:lpstr>
      <vt:lpstr>T Staging</vt:lpstr>
      <vt:lpstr>N Staging</vt:lpstr>
      <vt:lpstr>M Staging The liver is the most common site for hematogenous metastases.  Less common sites are the lungs, adrenal glands, kidneys, bone and  brain.</vt:lpstr>
      <vt:lpstr>IV. Staging laparoscopy</vt:lpstr>
      <vt:lpstr>PowerPoint Presentation</vt:lpstr>
      <vt:lpstr>TNM staging</vt:lpstr>
      <vt:lpstr>PowerPoint Presentation</vt:lpstr>
      <vt:lpstr>PowerPoint Presentation</vt:lpstr>
      <vt:lpstr>The 2002 AJCC TNM staging of  gastric carcinoma</vt:lpstr>
      <vt:lpstr>PowerPoint Presentation</vt:lpstr>
      <vt:lpstr>The AJCC 2010 modifications</vt:lpstr>
      <vt:lpstr>PowerPoint Presentation</vt:lpstr>
      <vt:lpstr>REFERENCES</vt:lpstr>
      <vt:lpstr>PowerPoint Presentation</vt:lpstr>
      <vt:lpstr>Operability</vt:lpstr>
      <vt:lpstr>PowerPoint Presentation</vt:lpstr>
      <vt:lpstr>Total gastrectomy</vt:lpstr>
      <vt:lpstr>PowerPoint Presentation</vt:lpstr>
      <vt:lpstr>PowerPoint Presentation</vt:lpstr>
      <vt:lpstr> The oesophegus is divided at an appropriate point using a  combination of stay sutures and a soft non crushing  clamp, usually of the right angled variety.</vt:lpstr>
      <vt:lpstr> It is important that the proximal and distal  resection margins are well clear of the tumour as their  involvement carries an appalling prognosis. If in doubt, a  frozen section should be performed.</vt:lpstr>
      <vt:lpstr>PowerPoint Presentation</vt:lpstr>
      <vt:lpstr> The blind open end of the Roux loop may then be closed  either with sutures or with a linear stapler. The Roux loop  may be placed in either, an anticolic or retrocolic position.</vt:lpstr>
      <vt:lpstr>PowerPoint Presentation</vt:lpstr>
      <vt:lpstr>Extent of lymphadenectomy</vt:lpstr>
      <vt:lpstr>PowerPoint Presentation</vt:lpstr>
      <vt:lpstr>PowerPoint Presentation</vt:lpstr>
      <vt:lpstr> The difference between D1 and D2 operations  depend upon the tiers of lymph node removed. In  general, D1 resection involves the removal of perigastric  nodes while D2 resection involves removal of the lymph  nodes along the major arterial trunks along with the  perigastric nodes.</vt:lpstr>
      <vt:lpstr>Subtotal gastrectomy</vt:lpstr>
      <vt:lpstr>PowerPoint Presentation</vt:lpstr>
      <vt:lpstr>Palliative surgery:</vt:lpstr>
      <vt:lpstr>PowerPoint Presentation</vt:lpstr>
      <vt:lpstr>PowerPoint Presentation</vt:lpstr>
      <vt:lpstr>Endoscopic resection:</vt:lpstr>
      <vt:lpstr>PowerPoint Presentation</vt:lpstr>
      <vt:lpstr>Other treatment modalities</vt:lpstr>
      <vt:lpstr>PowerPoint Presentation</vt:lpstr>
      <vt:lpstr>PowerPoint Presentation</vt:lpstr>
      <vt:lpstr>Outlook after surgical treatment</vt:lpstr>
      <vt:lpstr>PowerPoint Presentation</vt:lpstr>
      <vt:lpstr>Gastric lymphoma</vt:lpstr>
      <vt:lpstr>PowerPoint Presentation</vt:lpstr>
      <vt:lpstr>Gastrointestinal stromal tumor</vt:lpstr>
      <vt:lpstr>PowerPoint Presentation</vt:lpstr>
      <vt:lpstr>Gastric carcinoid tumor</vt:lpstr>
      <vt:lpstr>PowerPoint Presentation</vt:lpstr>
      <vt:lpstr>Outlook after surgical treatment</vt:lpstr>
      <vt:lpstr>REFERENCES</vt:lpstr>
      <vt:lpstr>PowerPoint Presentation</vt:lpstr>
      <vt:lpstr>Index</vt:lpstr>
      <vt:lpstr>PowerPoint Presentation</vt:lpstr>
      <vt:lpstr>Complications of any surgery:</vt:lpstr>
      <vt:lpstr>Complications of gastrectomy</vt:lpstr>
      <vt:lpstr>Dumping syndrome</vt:lpstr>
      <vt:lpstr>Bile reflux gastritis</vt:lpstr>
      <vt:lpstr>Blind loop syndrome</vt:lpstr>
      <vt:lpstr>Reactive hypoglycemia</vt:lpstr>
      <vt:lpstr>Pernicious anemia</vt:lpstr>
      <vt:lpstr>Softening and bending of the bones</vt:lpstr>
      <vt:lpstr>PowerPoint Presentation</vt:lpstr>
      <vt:lpstr>The American Cancer Society estimates  that in 2007 there were an estimated one  million new cases, nearly 70% of them in  developing countries, and about 800,000  deaths</vt:lpstr>
      <vt:lpstr>Recent advances in Pathophysiology:</vt:lpstr>
      <vt:lpstr>PowerPoint Presentation</vt:lpstr>
      <vt:lpstr>PowerPoint Presentation</vt:lpstr>
      <vt:lpstr>Recent advances in Diagnosis :</vt:lpstr>
      <vt:lpstr>Recent advances in Diagnosis :</vt:lpstr>
      <vt:lpstr>Recent advances in Diagnosis :</vt:lpstr>
      <vt:lpstr>Recent advances in Diagnosis :</vt:lpstr>
      <vt:lpstr>PowerPoint Presentation</vt:lpstr>
      <vt:lpstr>Recent advances in Treatment :</vt:lpstr>
      <vt:lpstr>Recent advances in Treatment :</vt:lpstr>
      <vt:lpstr>Recent advances in Treatment :</vt:lpstr>
      <vt:lpstr>Recent advances in Treatment :</vt:lpstr>
      <vt:lpstr>Recent advances in Treatment :</vt:lpstr>
      <vt:lpstr>Recent advances in Treatment :</vt:lpstr>
      <vt:lpstr>Recent advances in Treatment :</vt:lpstr>
      <vt:lpstr>Recent advances in Treatment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شاهر شبلي ابراهيم الشبلي</cp:lastModifiedBy>
  <cp:revision>3</cp:revision>
  <dcterms:created xsi:type="dcterms:W3CDTF">2019-11-11T18:07:33Z</dcterms:created>
  <dcterms:modified xsi:type="dcterms:W3CDTF">2021-01-20T16:15:26Z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2011-04-30T00:00:00Z</vt:filetime>
  </property>
  <property fmtid="{D5CDD505-2E9C-101B-9397-08002B2CF9AE}" pid="3" name="Creator">
    <vt:lpwstr>Microsoft® Office PowerPoint® 2007</vt:lpwstr>
  </property>
  <property fmtid="{D5CDD505-2E9C-101B-9397-08002B2CF9AE}" pid="4" name="LastSaved">
    <vt:filetime>2019-11-11T00:00:00Z</vt:filetime>
  </property>
</Properties>
</file>