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62"/>
  </p:notesMasterIdLst>
  <p:sldIdLst>
    <p:sldId id="256" r:id="rId2"/>
    <p:sldId id="258" r:id="rId3"/>
    <p:sldId id="259" r:id="rId4"/>
    <p:sldId id="306" r:id="rId5"/>
    <p:sldId id="307" r:id="rId6"/>
    <p:sldId id="308" r:id="rId7"/>
    <p:sldId id="309" r:id="rId8"/>
    <p:sldId id="310" r:id="rId9"/>
    <p:sldId id="311" r:id="rId10"/>
    <p:sldId id="312" r:id="rId11"/>
    <p:sldId id="313" r:id="rId12"/>
    <p:sldId id="314" r:id="rId13"/>
    <p:sldId id="360"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62" r:id="rId54"/>
    <p:sldId id="354" r:id="rId55"/>
    <p:sldId id="355" r:id="rId56"/>
    <p:sldId id="356" r:id="rId57"/>
    <p:sldId id="357" r:id="rId58"/>
    <p:sldId id="358" r:id="rId59"/>
    <p:sldId id="361" r:id="rId60"/>
    <p:sldId id="359" r:id="rId61"/>
  </p:sldIdLst>
  <p:sldSz cx="9144000" cy="5143500" type="screen16x9"/>
  <p:notesSz cx="6858000" cy="9144000"/>
  <p:embeddedFontLst>
    <p:embeddedFont>
      <p:font typeface="Imprint MT Shadow" panose="04020605060303030202" pitchFamily="82" charset="0"/>
      <p:regular r:id="rId63"/>
    </p:embeddedFont>
    <p:embeddedFont>
      <p:font typeface="Ebrima" panose="02000000000000000000" pitchFamily="2" charset="0"/>
      <p:regular r:id="rId64"/>
      <p:bold r:id="rId65"/>
    </p:embeddedFont>
    <p:embeddedFont>
      <p:font typeface="Open Sans" panose="020B0604020202020204" charset="0"/>
      <p:regular r:id="rId66"/>
      <p:bold r:id="rId67"/>
      <p:italic r:id="rId68"/>
      <p:boldItalic r:id="rId69"/>
    </p:embeddedFont>
    <p:embeddedFont>
      <p:font typeface="Josefin Sans" panose="020B0604020202020204" charset="0"/>
      <p:regular r:id="rId70"/>
      <p:bold r:id="rId71"/>
      <p:italic r:id="rId72"/>
      <p:boldItalic r:id="rId73"/>
    </p:embeddedFont>
    <p:embeddedFont>
      <p:font typeface="Century Gothic" panose="020B050202020202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B1DC5B-0445-4723-B920-F4108978EC19}">
  <a:tblStyle styleId="{0BB1DC5B-0445-4723-B920-F4108978EC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0" autoAdjust="0"/>
    <p:restoredTop sz="93839" autoAdjust="0"/>
  </p:normalViewPr>
  <p:slideViewPr>
    <p:cSldViewPr>
      <p:cViewPr varScale="1">
        <p:scale>
          <a:sx n="98" d="100"/>
          <a:sy n="98" d="100"/>
        </p:scale>
        <p:origin x="78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385538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90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2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ab8d1ca927_3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ab8d1ca927_3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4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b8d1ca927_3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b8d1ca927_3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Also in heavy smoker COHB</a:t>
            </a:r>
            <a:r>
              <a:rPr lang="en-US" baseline="0" dirty="0" smtClean="0"/>
              <a:t> 12%</a:t>
            </a:r>
            <a:endParaRPr dirty="0"/>
          </a:p>
        </p:txBody>
      </p:sp>
    </p:spTree>
    <p:extLst>
      <p:ext uri="{BB962C8B-B14F-4D97-AF65-F5344CB8AC3E}">
        <p14:creationId xmlns:p14="http://schemas.microsoft.com/office/powerpoint/2010/main" val="8496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31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50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1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3512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7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535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04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89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25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85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COHb</a:t>
            </a:r>
            <a:r>
              <a:rPr lang="en-US" baseline="0" dirty="0" smtClean="0"/>
              <a:t> &gt; 25%</a:t>
            </a:r>
          </a:p>
          <a:p>
            <a:pPr marL="0" lvl="0" indent="0" algn="l" rtl="0">
              <a:spcBef>
                <a:spcPts val="0"/>
              </a:spcBef>
              <a:spcAft>
                <a:spcPts val="0"/>
              </a:spcAft>
              <a:buNone/>
            </a:pPr>
            <a:r>
              <a:rPr lang="en-US" baseline="0" dirty="0" err="1" smtClean="0"/>
              <a:t>Pregnency</a:t>
            </a:r>
            <a:r>
              <a:rPr lang="en-US" baseline="0" dirty="0" smtClean="0"/>
              <a:t> </a:t>
            </a:r>
            <a:r>
              <a:rPr lang="en-US" baseline="0" dirty="0" err="1" smtClean="0"/>
              <a:t>COHb</a:t>
            </a:r>
            <a:r>
              <a:rPr lang="en-US" baseline="0" dirty="0" smtClean="0"/>
              <a:t> &gt;20%</a:t>
            </a:r>
            <a:endParaRPr dirty="0"/>
          </a:p>
        </p:txBody>
      </p:sp>
    </p:spTree>
    <p:extLst>
      <p:ext uri="{BB962C8B-B14F-4D97-AF65-F5344CB8AC3E}">
        <p14:creationId xmlns:p14="http://schemas.microsoft.com/office/powerpoint/2010/main" val="191213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ab8d1ca927_3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ab8d1ca927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0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780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b8d1ca927_3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b8d1ca927_3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080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66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981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013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00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722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64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393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684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833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59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40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34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127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88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49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357064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sz="1100" b="0" i="0" u="none" strike="noStrike" cap="none" baseline="0" dirty="0" smtClean="0">
                <a:solidFill>
                  <a:srgbClr val="000000"/>
                </a:solidFill>
                <a:latin typeface="Arial"/>
                <a:ea typeface="Arial"/>
                <a:cs typeface="Arial"/>
                <a:sym typeface="Arial"/>
              </a:rPr>
              <a:t>super-heated air usually causes injury only to airway structures above the carina. Injury to these airway structures may cause massive swelling of the tongue, epiglottis, and </a:t>
            </a:r>
            <a:r>
              <a:rPr lang="en-US" sz="1100" b="0" i="0" u="none" strike="noStrike" cap="none" baseline="0" dirty="0" err="1" smtClean="0">
                <a:solidFill>
                  <a:srgbClr val="000000"/>
                </a:solidFill>
                <a:latin typeface="Arial"/>
                <a:ea typeface="Arial"/>
                <a:cs typeface="Arial"/>
                <a:sym typeface="Arial"/>
              </a:rPr>
              <a:t>aryeepiglottic</a:t>
            </a:r>
            <a:r>
              <a:rPr lang="en-US" sz="1100" b="0" i="0" u="none" strike="noStrike" cap="none" baseline="0" dirty="0" smtClean="0">
                <a:solidFill>
                  <a:srgbClr val="000000"/>
                </a:solidFill>
                <a:latin typeface="Arial"/>
                <a:ea typeface="Arial"/>
                <a:cs typeface="Arial"/>
                <a:sym typeface="Arial"/>
              </a:rPr>
              <a:t> folds with obstruction.</a:t>
            </a:r>
            <a:endParaRPr lang="en-US" sz="1100" b="1"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smtClean="0"/>
              <a:t>chemical and particulate constituents of smoke: </a:t>
            </a:r>
            <a:r>
              <a:rPr lang="en-US" sz="1100" dirty="0" smtClean="0"/>
              <a:t>particulates are micro particles less than 0.5 micrometer that goes to prank heels and cause bronchospasm and surfactant loss and edema</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Smoke-related toxins damage</a:t>
            </a:r>
            <a:r>
              <a:rPr lang="en-US" sz="1100" baseline="0" dirty="0" smtClean="0"/>
              <a:t> </a:t>
            </a:r>
            <a:r>
              <a:rPr lang="en-US" sz="1100" dirty="0" smtClean="0"/>
              <a:t>epithelial and capillary endothelial cells of the airway.</a:t>
            </a:r>
            <a:r>
              <a:rPr lang="en-US" sz="1100" baseline="0" dirty="0" smtClean="0"/>
              <a:t> </a:t>
            </a:r>
            <a:r>
              <a:rPr lang="en-US" sz="1100" dirty="0" smtClean="0"/>
              <a:t>Histologic changes resemble </a:t>
            </a:r>
            <a:r>
              <a:rPr lang="en-US" sz="1100" dirty="0" err="1" smtClean="0"/>
              <a:t>tracheobronchitis</a:t>
            </a:r>
            <a:r>
              <a:rPr lang="en-US" sz="1100" dirty="0" smtClean="0"/>
              <a:t>. </a:t>
            </a:r>
            <a:r>
              <a:rPr lang="en-US" sz="1100" dirty="0" err="1" smtClean="0"/>
              <a:t>Mucociliary</a:t>
            </a:r>
            <a:r>
              <a:rPr lang="en-US" sz="1100" baseline="0" dirty="0" smtClean="0"/>
              <a:t> </a:t>
            </a:r>
            <a:r>
              <a:rPr lang="en-US" sz="1100" dirty="0" smtClean="0"/>
              <a:t>transport is destroyed and bacterial clearance reduced.</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metabolic </a:t>
            </a:r>
            <a:r>
              <a:rPr lang="en-US" sz="1100" dirty="0" err="1" smtClean="0"/>
              <a:t>asphyxiation:carbon</a:t>
            </a:r>
            <a:r>
              <a:rPr lang="en-US" sz="1100" dirty="0" smtClean="0"/>
              <a:t> monoxide (CO) and cyanide(systemic toxicity).</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smtClean="0"/>
          </a:p>
          <a:p>
            <a:endParaRPr lang="ar-SA" dirty="0"/>
          </a:p>
        </p:txBody>
      </p:sp>
    </p:spTree>
    <p:extLst>
      <p:ext uri="{BB962C8B-B14F-4D97-AF65-F5344CB8AC3E}">
        <p14:creationId xmlns:p14="http://schemas.microsoft.com/office/powerpoint/2010/main" val="376569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smtClean="0"/>
              <a:t>Kids are at a high risk because they tend to hide in closets during a fire rather than escape. The elderly or immobile have physical barriers to escape. </a:t>
            </a:r>
          </a:p>
          <a:p>
            <a:endParaRPr lang="ar-SA" dirty="0"/>
          </a:p>
        </p:txBody>
      </p:sp>
    </p:spTree>
    <p:extLst>
      <p:ext uri="{BB962C8B-B14F-4D97-AF65-F5344CB8AC3E}">
        <p14:creationId xmlns:p14="http://schemas.microsoft.com/office/powerpoint/2010/main" val="5538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dirty="0" smtClean="0"/>
              <a:t>Bronchoscopy is an endoscopic technique of visualizing the inside of the airways for diagnostic and therapeutic purposes. An instrument is inserted into the airways, usually through the nose or mouth, or occasionally through a tracheostomy</a:t>
            </a:r>
          </a:p>
          <a:p>
            <a:r>
              <a:rPr lang="en-US" dirty="0" smtClean="0">
                <a:effectLst/>
              </a:rPr>
              <a:t>What are the side effects of a bronchoscopy?</a:t>
            </a:r>
          </a:p>
          <a:p>
            <a:r>
              <a:rPr lang="en-US" dirty="0" smtClean="0">
                <a:effectLst/>
              </a:rPr>
              <a:t>Common complications may include </a:t>
            </a:r>
            <a:r>
              <a:rPr lang="en-US" b="1" dirty="0" smtClean="0">
                <a:effectLst/>
              </a:rPr>
              <a:t>shortness of breath, a drop in oxygen level during the procedure, chest pain, and cough</a:t>
            </a:r>
            <a:r>
              <a:rPr lang="en-US" dirty="0" smtClean="0">
                <a:effectLst/>
              </a:rPr>
              <a:t>. In addition, if a lung biopsy is necessary, it may cause leakage of air called a pneumothorax and/or bleeding from the lung. Pneumothorax occurs in less than 1% of cases requiring lung biopsy.</a:t>
            </a:r>
          </a:p>
          <a:p>
            <a:endParaRPr lang="en-US" dirty="0" smtClean="0"/>
          </a:p>
          <a:p>
            <a:endParaRPr lang="ar-SA" dirty="0"/>
          </a:p>
        </p:txBody>
      </p:sp>
    </p:spTree>
    <p:extLst>
      <p:ext uri="{BB962C8B-B14F-4D97-AF65-F5344CB8AC3E}">
        <p14:creationId xmlns:p14="http://schemas.microsoft.com/office/powerpoint/2010/main" val="309807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49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572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540000" y="1028700"/>
            <a:ext cx="8064000" cy="3574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2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4789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4790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15" name="Google Shape;215;p15"/>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6" name="Google Shape;216;p15"/>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7" name="Google Shape;217;p15"/>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8" name="Google Shape;218;p15"/>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9" name="Google Shape;219;p15"/>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0" name="Google Shape;220;p15"/>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1" name="Google Shape;221;p15"/>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59" r:id="rId5"/>
    <p:sldLayoutId id="2147483661" r:id="rId6"/>
    <p:sldLayoutId id="2147483676"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p>
            <a:pPr lvl="0"/>
            <a:r>
              <a:rPr lang="en-GB" dirty="0"/>
              <a:t>Inhalation injury</a:t>
            </a:r>
            <a:endParaRPr dirty="0"/>
          </a:p>
        </p:txBody>
      </p:sp>
      <p:sp>
        <p:nvSpPr>
          <p:cNvPr id="463" name="Google Shape;463;p30"/>
          <p:cNvSpPr txBox="1">
            <a:spLocks noGrp="1"/>
          </p:cNvSpPr>
          <p:nvPr>
            <p:ph type="subTitle" idx="1"/>
          </p:nvPr>
        </p:nvSpPr>
        <p:spPr>
          <a:xfrm>
            <a:off x="2286000" y="3105150"/>
            <a:ext cx="4234225" cy="13910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t>M</a:t>
            </a:r>
            <a:r>
              <a:rPr lang="en" b="1" dirty="0" smtClean="0"/>
              <a:t>ohammad khalid abed-alfattah</a:t>
            </a:r>
          </a:p>
          <a:p>
            <a:pPr marL="0" lvl="0" indent="0"/>
            <a:r>
              <a:rPr lang="en-US" b="1" dirty="0"/>
              <a:t>Mohammad </a:t>
            </a:r>
            <a:r>
              <a:rPr lang="en-US" b="1" dirty="0" err="1" smtClean="0"/>
              <a:t>badwan</a:t>
            </a:r>
            <a:endParaRPr lang="en" b="1" dirty="0" smtClean="0"/>
          </a:p>
          <a:p>
            <a:pPr marL="0" lvl="0" indent="0" algn="ctr" rtl="0">
              <a:spcBef>
                <a:spcPts val="0"/>
              </a:spcBef>
              <a:spcAft>
                <a:spcPts val="0"/>
              </a:spcAft>
              <a:buNone/>
            </a:pPr>
            <a:r>
              <a:rPr lang="en-US" b="1" dirty="0" smtClean="0"/>
              <a:t>A</a:t>
            </a:r>
            <a:r>
              <a:rPr lang="en" b="1" dirty="0" smtClean="0"/>
              <a:t>kram oran</a:t>
            </a:r>
          </a:p>
          <a:p>
            <a:pPr marL="0" lvl="0" indent="0" algn="ctr" rtl="0">
              <a:spcBef>
                <a:spcPts val="0"/>
              </a:spcBef>
              <a:spcAft>
                <a:spcPts val="0"/>
              </a:spcAft>
              <a:buNone/>
            </a:pPr>
            <a:r>
              <a:rPr lang="en-US" b="1" dirty="0" smtClean="0"/>
              <a:t>A</a:t>
            </a:r>
            <a:r>
              <a:rPr lang="en" b="1" dirty="0" smtClean="0"/>
              <a:t>bedalrhman bdeir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نص 2"/>
          <p:cNvSpPr>
            <a:spLocks noGrp="1"/>
          </p:cNvSpPr>
          <p:nvPr>
            <p:ph type="body" idx="1"/>
          </p:nvPr>
        </p:nvSpPr>
        <p:spPr>
          <a:xfrm>
            <a:off x="540000" y="1028700"/>
            <a:ext cx="8299200" cy="3676650"/>
          </a:xfrm>
        </p:spPr>
        <p:txBody>
          <a:bodyPr/>
          <a:lstStyle/>
          <a:p>
            <a:pPr>
              <a:buFont typeface="Wingdings" pitchFamily="2" charset="2"/>
              <a:buChar char="q"/>
            </a:pPr>
            <a:r>
              <a:rPr lang="en-US" sz="1400" dirty="0"/>
              <a:t>The best tools presently available for diagnosis of </a:t>
            </a:r>
            <a:r>
              <a:rPr lang="en-US" sz="1400" dirty="0" smtClean="0"/>
              <a:t>inhalation injury </a:t>
            </a:r>
            <a:r>
              <a:rPr lang="en-US" sz="1400" dirty="0"/>
              <a:t>are clinical presentation and </a:t>
            </a:r>
            <a:r>
              <a:rPr lang="en-US" sz="1400" dirty="0" smtClean="0"/>
              <a:t>bronchoscopic</a:t>
            </a:r>
            <a:r>
              <a:rPr lang="en-US" sz="1400" dirty="0"/>
              <a:t> </a:t>
            </a:r>
            <a:r>
              <a:rPr lang="en-US" sz="1400" dirty="0" smtClean="0"/>
              <a:t>findings.</a:t>
            </a:r>
          </a:p>
          <a:p>
            <a:pPr>
              <a:buFont typeface="Wingdings" pitchFamily="2" charset="2"/>
              <a:buChar char="q"/>
            </a:pPr>
            <a:r>
              <a:rPr lang="en-US" sz="1400" dirty="0"/>
              <a:t>Initial </a:t>
            </a:r>
            <a:r>
              <a:rPr lang="en-US" sz="1400" dirty="0" smtClean="0"/>
              <a:t>evaluation is </a:t>
            </a:r>
            <a:r>
              <a:rPr lang="en-US" sz="1400" dirty="0"/>
              <a:t>not a good indicator of the severity of </a:t>
            </a:r>
            <a:r>
              <a:rPr lang="en-US" sz="1400" dirty="0" smtClean="0"/>
              <a:t>obstruction that </a:t>
            </a:r>
            <a:r>
              <a:rPr lang="en-US" sz="1400" dirty="0"/>
              <a:t>may occur </a:t>
            </a:r>
            <a:r>
              <a:rPr lang="en-US" sz="1400" dirty="0" smtClean="0"/>
              <a:t>later .</a:t>
            </a:r>
          </a:p>
          <a:p>
            <a:pPr>
              <a:buFont typeface="Wingdings" pitchFamily="2" charset="2"/>
              <a:buChar char="q"/>
            </a:pPr>
            <a:r>
              <a:rPr lang="en-US" sz="1400" dirty="0"/>
              <a:t>More recent studies have found a </a:t>
            </a:r>
            <a:r>
              <a:rPr lang="en-US" sz="1400" dirty="0" smtClean="0"/>
              <a:t>significant correlation </a:t>
            </a:r>
            <a:r>
              <a:rPr lang="en-US" sz="1400" dirty="0"/>
              <a:t>between the severity of inhalation injury </a:t>
            </a:r>
            <a:r>
              <a:rPr lang="en-US" sz="1400" dirty="0" smtClean="0"/>
              <a:t>on FOB </a:t>
            </a:r>
            <a:r>
              <a:rPr lang="en-US" sz="1400" dirty="0"/>
              <a:t>and </a:t>
            </a:r>
            <a:r>
              <a:rPr lang="en-US" sz="1400" dirty="0" smtClean="0"/>
              <a:t>mortality .</a:t>
            </a:r>
          </a:p>
          <a:p>
            <a:pPr>
              <a:buFont typeface="Wingdings" pitchFamily="2" charset="2"/>
              <a:buChar char="q"/>
            </a:pPr>
            <a:r>
              <a:rPr lang="en-US" sz="1400" dirty="0"/>
              <a:t>bronchoscopy has a role limited </a:t>
            </a:r>
            <a:r>
              <a:rPr lang="en-US" sz="1400" dirty="0" smtClean="0"/>
              <a:t>to obtaining </a:t>
            </a:r>
            <a:r>
              <a:rPr lang="en-US" sz="1400" dirty="0"/>
              <a:t>lavage fluid for culture and assessing the </a:t>
            </a:r>
            <a:r>
              <a:rPr lang="en-US" sz="1400" dirty="0" smtClean="0"/>
              <a:t>degree of </a:t>
            </a:r>
            <a:r>
              <a:rPr lang="en-US" sz="1400" dirty="0"/>
              <a:t>airway injury which may predict </a:t>
            </a:r>
            <a:r>
              <a:rPr lang="en-US" sz="1400" dirty="0" smtClean="0"/>
              <a:t>the outcome.</a:t>
            </a:r>
          </a:p>
          <a:p>
            <a:pPr>
              <a:buFont typeface="Wingdings" pitchFamily="2" charset="2"/>
              <a:buChar char="q"/>
            </a:pPr>
            <a:r>
              <a:rPr lang="en-US" sz="1400" dirty="0"/>
              <a:t>Aggressive use of bronchoscopy </a:t>
            </a:r>
            <a:r>
              <a:rPr lang="en-US" sz="1400" dirty="0" smtClean="0"/>
              <a:t>is highly </a:t>
            </a:r>
            <a:r>
              <a:rPr lang="en-US" sz="1400" dirty="0"/>
              <a:t>effective in removing foreign particles and </a:t>
            </a:r>
            <a:r>
              <a:rPr lang="en-US" sz="1400" dirty="0" smtClean="0"/>
              <a:t>accumulated secretions </a:t>
            </a:r>
            <a:r>
              <a:rPr lang="en-US" sz="1400" dirty="0"/>
              <a:t>that worsen the inflammatory </a:t>
            </a:r>
            <a:r>
              <a:rPr lang="en-US" sz="1400" dirty="0" smtClean="0"/>
              <a:t>response and </a:t>
            </a:r>
            <a:r>
              <a:rPr lang="en-US" sz="1400" dirty="0"/>
              <a:t>may impede </a:t>
            </a:r>
            <a:r>
              <a:rPr lang="en-US" sz="1400" dirty="0" smtClean="0"/>
              <a:t>ventilation .</a:t>
            </a:r>
          </a:p>
          <a:p>
            <a:pPr>
              <a:buFont typeface="Wingdings" pitchFamily="2" charset="2"/>
              <a:buChar char="q"/>
            </a:pPr>
            <a:r>
              <a:rPr lang="en-US" sz="1400" dirty="0" smtClean="0"/>
              <a:t>Actually on </a:t>
            </a:r>
            <a:r>
              <a:rPr lang="en-US" sz="1400" dirty="0"/>
              <a:t>a review of the </a:t>
            </a:r>
            <a:r>
              <a:rPr lang="en-US" sz="1400" dirty="0" smtClean="0"/>
              <a:t>National Burn </a:t>
            </a:r>
            <a:r>
              <a:rPr lang="en-US" sz="1400" dirty="0"/>
              <a:t>Repository of the American Burn </a:t>
            </a:r>
            <a:r>
              <a:rPr lang="en-US" sz="1400" dirty="0" smtClean="0"/>
              <a:t>Association to </a:t>
            </a:r>
            <a:r>
              <a:rPr lang="en-US" sz="1400" dirty="0"/>
              <a:t>determine outcome </a:t>
            </a:r>
            <a:r>
              <a:rPr lang="en-US" sz="1400" dirty="0" smtClean="0"/>
              <a:t>differences in </a:t>
            </a:r>
            <a:r>
              <a:rPr lang="en-US" sz="1400" dirty="0"/>
              <a:t>burn patients with inhalation injury and </a:t>
            </a:r>
            <a:r>
              <a:rPr lang="en-US" sz="1400" dirty="0" smtClean="0"/>
              <a:t>pneumonia who </a:t>
            </a:r>
            <a:r>
              <a:rPr lang="en-US" sz="1400" dirty="0"/>
              <a:t>did and did not receive bronchoscopy</a:t>
            </a:r>
            <a:r>
              <a:rPr lang="en-US" sz="1400" dirty="0" smtClean="0"/>
              <a:t> : patient who </a:t>
            </a:r>
            <a:r>
              <a:rPr lang="en-US" sz="1400" dirty="0"/>
              <a:t>underwent bronchoscopy had a </a:t>
            </a:r>
            <a:r>
              <a:rPr lang="en-US" sz="1400" dirty="0" smtClean="0"/>
              <a:t>decreased duration </a:t>
            </a:r>
            <a:r>
              <a:rPr lang="en-US" sz="1400" dirty="0"/>
              <a:t>of mechanical ventilation compared to </a:t>
            </a:r>
            <a:r>
              <a:rPr lang="en-US" sz="1400" dirty="0" smtClean="0"/>
              <a:t>patients who </a:t>
            </a:r>
            <a:r>
              <a:rPr lang="en-US" sz="1400" dirty="0"/>
              <a:t>did not have </a:t>
            </a:r>
            <a:r>
              <a:rPr lang="en-US" sz="1400" dirty="0" smtClean="0"/>
              <a:t>bronchoscopy , </a:t>
            </a:r>
            <a:r>
              <a:rPr lang="en-US" sz="1400" dirty="0"/>
              <a:t>When patients having at least </a:t>
            </a:r>
            <a:r>
              <a:rPr lang="en-US" sz="1400" dirty="0" smtClean="0"/>
              <a:t>one bronchoscopy </a:t>
            </a:r>
            <a:r>
              <a:rPr lang="en-US" sz="1400" dirty="0"/>
              <a:t>procedure were compared with those </a:t>
            </a:r>
            <a:r>
              <a:rPr lang="en-US" sz="1400" dirty="0" smtClean="0"/>
              <a:t>who did </a:t>
            </a:r>
            <a:r>
              <a:rPr lang="en-US" sz="1400" dirty="0"/>
              <a:t>not undergo bronchoscopy, the patients receiving </a:t>
            </a:r>
            <a:r>
              <a:rPr lang="en-US" sz="1400" dirty="0" smtClean="0"/>
              <a:t>this test </a:t>
            </a:r>
            <a:r>
              <a:rPr lang="en-US" sz="1400" dirty="0"/>
              <a:t>had a shorter length of intensive care unit and </a:t>
            </a:r>
            <a:r>
              <a:rPr lang="en-US" sz="1400" dirty="0" smtClean="0"/>
              <a:t>hospital stay</a:t>
            </a:r>
            <a:r>
              <a:rPr lang="en-US" sz="1400" dirty="0"/>
              <a:t>.</a:t>
            </a:r>
            <a:endParaRPr lang="ar-SA" dirty="0"/>
          </a:p>
        </p:txBody>
      </p:sp>
    </p:spTree>
    <p:extLst>
      <p:ext uri="{BB962C8B-B14F-4D97-AF65-F5344CB8AC3E}">
        <p14:creationId xmlns:p14="http://schemas.microsoft.com/office/powerpoint/2010/main" val="273297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pPr>
              <a:buFont typeface="Wingdings" pitchFamily="2" charset="2"/>
              <a:buChar char="Ø"/>
            </a:pPr>
            <a:r>
              <a:rPr lang="en-US" sz="1600" dirty="0"/>
              <a:t>Its relative ease and availability </a:t>
            </a:r>
            <a:r>
              <a:rPr lang="en-US" sz="1600" dirty="0" smtClean="0"/>
              <a:t>allows the </a:t>
            </a:r>
            <a:r>
              <a:rPr lang="en-US" sz="1600" dirty="0"/>
              <a:t>initial diagnosis to be made </a:t>
            </a:r>
            <a:r>
              <a:rPr lang="en-US" sz="1600" dirty="0" smtClean="0"/>
              <a:t>, and </a:t>
            </a:r>
            <a:r>
              <a:rPr lang="en-US" sz="1600" dirty="0"/>
              <a:t>allows </a:t>
            </a:r>
            <a:r>
              <a:rPr lang="en-US" sz="1600" dirty="0" smtClean="0"/>
              <a:t>the inhalation </a:t>
            </a:r>
            <a:r>
              <a:rPr lang="en-US" sz="1600" dirty="0"/>
              <a:t>injury to </a:t>
            </a:r>
            <a:r>
              <a:rPr lang="en-US" sz="1600" dirty="0" smtClean="0"/>
              <a:t>be </a:t>
            </a:r>
            <a:r>
              <a:rPr lang="en-US" sz="1600" dirty="0"/>
              <a:t>followed </a:t>
            </a:r>
            <a:r>
              <a:rPr lang="en-US" sz="1600" b="1" dirty="0" smtClean="0"/>
              <a:t>serially</a:t>
            </a:r>
            <a:r>
              <a:rPr lang="en-US" sz="1600" dirty="0" smtClean="0"/>
              <a:t> </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4300" indent="0">
              <a:buNone/>
            </a:pPr>
            <a:r>
              <a:rPr lang="en-US" sz="1600" b="1" dirty="0" smtClean="0"/>
              <a:t>          A                                              B                                                                          C</a:t>
            </a:r>
            <a:endParaRPr lang="ar-SA"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47140"/>
            <a:ext cx="2846865" cy="280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141" y="2025635"/>
            <a:ext cx="2717564" cy="268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413" y="2025635"/>
            <a:ext cx="2821869" cy="264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33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95350"/>
            <a:ext cx="6553200" cy="3572793"/>
          </a:xfrm>
          <a:prstGeom prst="rect">
            <a:avLst/>
          </a:prstGeom>
        </p:spPr>
      </p:pic>
      <p:sp>
        <p:nvSpPr>
          <p:cNvPr id="5" name="عنوان 4"/>
          <p:cNvSpPr>
            <a:spLocks noGrp="1"/>
          </p:cNvSpPr>
          <p:nvPr>
            <p:ph type="title"/>
          </p:nvPr>
        </p:nvSpPr>
        <p:spPr/>
        <p:txBody>
          <a:bodyPr/>
          <a:lstStyle/>
          <a:p>
            <a:endParaRPr lang="ar-SA"/>
          </a:p>
        </p:txBody>
      </p:sp>
      <p:sp>
        <p:nvSpPr>
          <p:cNvPr id="6" name="عنصر نائب للنص 5"/>
          <p:cNvSpPr>
            <a:spLocks noGrp="1"/>
          </p:cNvSpPr>
          <p:nvPr>
            <p:ph type="body" idx="1"/>
          </p:nvPr>
        </p:nvSpPr>
        <p:spPr/>
        <p:txBody>
          <a:bodyPr/>
          <a:lstStyle/>
          <a:p>
            <a:endParaRPr lang="ar-SA"/>
          </a:p>
        </p:txBody>
      </p:sp>
    </p:spTree>
    <p:extLst>
      <p:ext uri="{BB962C8B-B14F-4D97-AF65-F5344CB8AC3E}">
        <p14:creationId xmlns:p14="http://schemas.microsoft.com/office/powerpoint/2010/main" val="61460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43000" y="2110084"/>
            <a:ext cx="73914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8870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smtClean="0">
                <a:solidFill>
                  <a:srgbClr val="FF0000"/>
                </a:solidFill>
                <a:latin typeface="Imprint MT Shadow" panose="04020605060303030202" pitchFamily="82" charset="0"/>
              </a:rPr>
              <a:t>Management</a:t>
            </a:r>
            <a:r>
              <a:rPr lang="en-US" dirty="0" smtClean="0">
                <a:solidFill>
                  <a:srgbClr val="FF0000"/>
                </a:solidFill>
                <a:latin typeface="Imprint MT Shadow" panose="04020605060303030202" pitchFamily="82" charset="0"/>
              </a:rPr>
              <a:t/>
            </a:r>
            <a:br>
              <a:rPr lang="en-US" dirty="0" smtClean="0">
                <a:solidFill>
                  <a:srgbClr val="FF0000"/>
                </a:solidFill>
                <a:latin typeface="Imprint MT Shadow" panose="04020605060303030202" pitchFamily="82" charset="0"/>
              </a:rPr>
            </a:br>
            <a:r>
              <a:rPr lang="en-US" sz="2000" dirty="0" err="1" smtClean="0">
                <a:solidFill>
                  <a:srgbClr val="FF0000"/>
                </a:solidFill>
                <a:latin typeface="Imprint MT Shadow" panose="04020605060303030202" pitchFamily="82" charset="0"/>
              </a:rPr>
              <a:t>mohammad</a:t>
            </a:r>
            <a:r>
              <a:rPr lang="en-US" sz="2000" dirty="0" smtClean="0">
                <a:solidFill>
                  <a:srgbClr val="FF0000"/>
                </a:solidFill>
                <a:latin typeface="Imprint MT Shadow" panose="04020605060303030202" pitchFamily="82" charset="0"/>
              </a:rPr>
              <a:t> </a:t>
            </a:r>
            <a:r>
              <a:rPr lang="en-US" sz="2000" dirty="0" err="1" smtClean="0">
                <a:solidFill>
                  <a:srgbClr val="FF0000"/>
                </a:solidFill>
                <a:latin typeface="Imprint MT Shadow" panose="04020605060303030202" pitchFamily="82" charset="0"/>
              </a:rPr>
              <a:t>badwan</a:t>
            </a:r>
            <a:endParaRPr dirty="0">
              <a:solidFill>
                <a:srgbClr val="FF0000"/>
              </a:solidFill>
              <a:latin typeface="Imprint MT Shadow" panose="04020605060303030202"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870388-9E8F-49C9-B909-3D62326990B0}"/>
              </a:ext>
            </a:extLst>
          </p:cNvPr>
          <p:cNvSpPr>
            <a:spLocks noGrp="1"/>
          </p:cNvSpPr>
          <p:nvPr>
            <p:ph type="title"/>
          </p:nvPr>
        </p:nvSpPr>
        <p:spPr>
          <a:xfrm>
            <a:off x="719400" y="787651"/>
            <a:ext cx="6512075" cy="3376943"/>
          </a:xfrm>
        </p:spPr>
        <p:txBody>
          <a:bodyPr/>
          <a:lstStyle/>
          <a:p>
            <a:pPr algn="l"/>
            <a:r>
              <a:rPr lang="en-US" sz="1800" b="0" i="0" dirty="0">
                <a:solidFill>
                  <a:srgbClr val="18214D"/>
                </a:solidFill>
                <a:effectLst/>
                <a:latin typeface="Circular Std Book"/>
              </a:rPr>
              <a:t>Limiting exposure and removing the patient from the exposure area, such as in a house fire or occupational exposure, and maintaining a secure airway are paramount.</a:t>
            </a:r>
            <a:br>
              <a:rPr lang="en-US" sz="1800" b="0" i="0" dirty="0">
                <a:solidFill>
                  <a:srgbClr val="18214D"/>
                </a:solidFill>
                <a:effectLst/>
                <a:latin typeface="Circular Std Book"/>
              </a:rPr>
            </a:br>
            <a:r>
              <a:rPr lang="en-US" sz="1800" b="0" i="0" dirty="0">
                <a:solidFill>
                  <a:srgbClr val="18214D"/>
                </a:solidFill>
                <a:effectLst/>
                <a:latin typeface="Circular Std Book"/>
              </a:rPr>
              <a:t>Airway protection should include considering early and preemptive intubation for patients with inhalation injury.</a:t>
            </a:r>
            <a:br>
              <a:rPr lang="en-US" sz="1800" b="0" i="0" dirty="0">
                <a:solidFill>
                  <a:srgbClr val="18214D"/>
                </a:solidFill>
                <a:effectLst/>
                <a:latin typeface="Circular Std Book"/>
              </a:rPr>
            </a:br>
            <a:r>
              <a:rPr lang="en-US" sz="1800" b="0" i="0" dirty="0">
                <a:solidFill>
                  <a:srgbClr val="18214D"/>
                </a:solidFill>
                <a:effectLst/>
                <a:latin typeface="Circular Std Book"/>
              </a:rPr>
              <a:t> Airway edema may occur suddenly as edema worsens, and often, the upper airways develop injury and obstruction earliest, prior to the parenchymal injury.</a:t>
            </a:r>
            <a:endParaRPr lang="en-US" sz="1800" dirty="0"/>
          </a:p>
        </p:txBody>
      </p:sp>
      <p:sp>
        <p:nvSpPr>
          <p:cNvPr id="3" name="Title 2">
            <a:extLst>
              <a:ext uri="{FF2B5EF4-FFF2-40B4-BE49-F238E27FC236}">
                <a16:creationId xmlns="" xmlns:a16="http://schemas.microsoft.com/office/drawing/2014/main" id="{A4E5211D-83F4-4860-972D-81AAF9CA330F}"/>
              </a:ext>
            </a:extLst>
          </p:cNvPr>
          <p:cNvSpPr>
            <a:spLocks noGrp="1"/>
          </p:cNvSpPr>
          <p:nvPr>
            <p:ph type="title" idx="2"/>
          </p:nvPr>
        </p:nvSpPr>
        <p:spPr>
          <a:xfrm>
            <a:off x="719400" y="262550"/>
            <a:ext cx="5319000" cy="525101"/>
          </a:xfrm>
        </p:spPr>
        <p:txBody>
          <a:bodyPr/>
          <a:lstStyle/>
          <a:p>
            <a:pPr algn="l"/>
            <a:r>
              <a:rPr lang="en-US" sz="2000" dirty="0">
                <a:solidFill>
                  <a:srgbClr val="FF0000"/>
                </a:solidFill>
              </a:rPr>
              <a:t>Management</a:t>
            </a:r>
          </a:p>
        </p:txBody>
      </p:sp>
    </p:spTree>
    <p:extLst>
      <p:ext uri="{BB962C8B-B14F-4D97-AF65-F5344CB8AC3E}">
        <p14:creationId xmlns:p14="http://schemas.microsoft.com/office/powerpoint/2010/main" val="53962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0991870-7F78-471D-832A-F8D24FD2D0AB}"/>
              </a:ext>
            </a:extLst>
          </p:cNvPr>
          <p:cNvPicPr>
            <a:picLocks noChangeAspect="1"/>
          </p:cNvPicPr>
          <p:nvPr/>
        </p:nvPicPr>
        <p:blipFill>
          <a:blip r:embed="rId2"/>
          <a:stretch>
            <a:fillRect/>
          </a:stretch>
        </p:blipFill>
        <p:spPr>
          <a:xfrm>
            <a:off x="2462543" y="28220"/>
            <a:ext cx="3647959" cy="5087060"/>
          </a:xfrm>
          <a:prstGeom prst="rect">
            <a:avLst/>
          </a:prstGeom>
        </p:spPr>
      </p:pic>
    </p:spTree>
    <p:extLst>
      <p:ext uri="{BB962C8B-B14F-4D97-AF65-F5344CB8AC3E}">
        <p14:creationId xmlns:p14="http://schemas.microsoft.com/office/powerpoint/2010/main" val="122418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EE9723E-A36B-4E53-B3E3-1619F0261DFE}"/>
              </a:ext>
            </a:extLst>
          </p:cNvPr>
          <p:cNvSpPr>
            <a:spLocks noGrp="1"/>
          </p:cNvSpPr>
          <p:nvPr>
            <p:ph type="title" idx="2"/>
          </p:nvPr>
        </p:nvSpPr>
        <p:spPr>
          <a:xfrm>
            <a:off x="719400" y="271604"/>
            <a:ext cx="5319000" cy="516047"/>
          </a:xfrm>
        </p:spPr>
        <p:txBody>
          <a:bodyPr/>
          <a:lstStyle/>
          <a:p>
            <a:pPr algn="l"/>
            <a:r>
              <a:rPr lang="en-US" sz="2000" dirty="0">
                <a:solidFill>
                  <a:srgbClr val="FF0000"/>
                </a:solidFill>
              </a:rPr>
              <a:t>Management </a:t>
            </a:r>
          </a:p>
        </p:txBody>
      </p:sp>
      <p:sp>
        <p:nvSpPr>
          <p:cNvPr id="4" name="Google Shape;237;p16">
            <a:extLst>
              <a:ext uri="{FF2B5EF4-FFF2-40B4-BE49-F238E27FC236}">
                <a16:creationId xmlns="" xmlns:a16="http://schemas.microsoft.com/office/drawing/2014/main" id="{BD13DA80-370B-4875-A7E1-CBBF24793BB3}"/>
              </a:ext>
            </a:extLst>
          </p:cNvPr>
          <p:cNvSpPr txBox="1">
            <a:spLocks noGrp="1"/>
          </p:cNvSpPr>
          <p:nvPr>
            <p:ph type="title"/>
          </p:nvPr>
        </p:nvSpPr>
        <p:spPr>
          <a:xfrm>
            <a:off x="719138" y="877888"/>
            <a:ext cx="6511925" cy="3087687"/>
          </a:xfrm>
          <a:prstGeom prst="rect">
            <a:avLst/>
          </a:prstGeom>
          <a:noFill/>
          <a:ln>
            <a:noFill/>
          </a:ln>
        </p:spPr>
        <p:txBody>
          <a:bodyPr spcFirstLastPara="1" vert="horz" wrap="square" lIns="121900" tIns="121900" rIns="121900" bIns="121900" rtlCol="0" anchor="t" anchorCtr="0">
            <a:noAutofit/>
          </a:bodyPr>
          <a:lstStyle>
            <a:lvl1pPr marL="609585" lvl="0" indent="-414856" algn="l" defTabSz="914400" rtl="0" eaLnBrk="1" latinLnBrk="0" hangingPunct="1">
              <a:lnSpc>
                <a:spcPct val="115000"/>
              </a:lnSpc>
              <a:spcBef>
                <a:spcPts val="0"/>
              </a:spcBef>
              <a:spcAft>
                <a:spcPts val="0"/>
              </a:spcAft>
              <a:buSzPts val="1300"/>
              <a:buFont typeface="Arial" panose="020B0604020202020204" pitchFamily="34" charset="0"/>
              <a:buChar char="●"/>
              <a:defRPr sz="2200" kern="1200">
                <a:solidFill>
                  <a:schemeClr val="tx1"/>
                </a:solidFill>
                <a:latin typeface="+mn-lt"/>
                <a:ea typeface="+mn-ea"/>
                <a:cs typeface="+mn-cs"/>
              </a:defRPr>
            </a:lvl1pPr>
            <a:lvl2pPr marL="1219170" lvl="1" indent="-397923" algn="l" defTabSz="914400" rtl="0" eaLnBrk="1" latinLnBrk="0" hangingPunct="1">
              <a:lnSpc>
                <a:spcPct val="115000"/>
              </a:lnSpc>
              <a:spcBef>
                <a:spcPts val="0"/>
              </a:spcBef>
              <a:spcAft>
                <a:spcPts val="0"/>
              </a:spcAft>
              <a:buSzPts val="1100"/>
              <a:buFont typeface="Arial" panose="020B0604020202020204" pitchFamily="34" charset="0"/>
              <a:buChar char="○"/>
              <a:defRPr sz="2000" kern="1200">
                <a:solidFill>
                  <a:schemeClr val="tx1"/>
                </a:solidFill>
                <a:latin typeface="+mn-lt"/>
                <a:ea typeface="+mn-ea"/>
                <a:cs typeface="+mn-cs"/>
              </a:defRPr>
            </a:lvl2pPr>
            <a:lvl3pPr marL="1828754" lvl="2" indent="-397923" algn="l" defTabSz="914400" rtl="0" eaLnBrk="1" latinLnBrk="0" hangingPunct="1">
              <a:lnSpc>
                <a:spcPct val="115000"/>
              </a:lnSpc>
              <a:spcBef>
                <a:spcPts val="0"/>
              </a:spcBef>
              <a:spcAft>
                <a:spcPts val="0"/>
              </a:spcAft>
              <a:buSzPts val="1100"/>
              <a:buFont typeface="Arial" panose="020B0604020202020204" pitchFamily="34" charset="0"/>
              <a:buChar char="■"/>
              <a:defRPr sz="1800" kern="1200">
                <a:solidFill>
                  <a:schemeClr val="tx1"/>
                </a:solidFill>
                <a:latin typeface="+mn-lt"/>
                <a:ea typeface="+mn-ea"/>
                <a:cs typeface="+mn-cs"/>
              </a:defRPr>
            </a:lvl3pPr>
            <a:lvl4pPr marL="2438339" lvl="3" indent="-397923" algn="l" defTabSz="914400" rtl="0" eaLnBrk="1" latinLnBrk="0" hangingPunct="1">
              <a:lnSpc>
                <a:spcPct val="115000"/>
              </a:lnSpc>
              <a:spcBef>
                <a:spcPts val="0"/>
              </a:spcBef>
              <a:spcAft>
                <a:spcPts val="0"/>
              </a:spcAft>
              <a:buSzPts val="1100"/>
              <a:buFont typeface="Arial" panose="020B0604020202020204" pitchFamily="34" charset="0"/>
              <a:buChar char="●"/>
              <a:defRPr sz="1600" kern="1200">
                <a:solidFill>
                  <a:schemeClr val="tx1"/>
                </a:solidFill>
                <a:latin typeface="+mn-lt"/>
                <a:ea typeface="+mn-ea"/>
                <a:cs typeface="+mn-cs"/>
              </a:defRPr>
            </a:lvl4pPr>
            <a:lvl5pPr marL="3047924" lvl="4" indent="-397923" algn="l" defTabSz="914400" rtl="0" eaLnBrk="1" latinLnBrk="0" hangingPunct="1">
              <a:lnSpc>
                <a:spcPct val="115000"/>
              </a:lnSpc>
              <a:spcBef>
                <a:spcPts val="0"/>
              </a:spcBef>
              <a:spcAft>
                <a:spcPts val="0"/>
              </a:spcAft>
              <a:buSzPts val="1100"/>
              <a:buFont typeface="Arial" panose="020B0604020202020204" pitchFamily="34" charset="0"/>
              <a:buChar char="○"/>
              <a:defRPr sz="1600" kern="1200">
                <a:solidFill>
                  <a:schemeClr val="tx1"/>
                </a:solidFill>
                <a:latin typeface="+mn-lt"/>
                <a:ea typeface="+mn-ea"/>
                <a:cs typeface="+mn-cs"/>
              </a:defRPr>
            </a:lvl5pPr>
            <a:lvl6pPr marL="3657509" lvl="5" indent="-397923" algn="l" defTabSz="914400" rtl="0" eaLnBrk="1" latinLnBrk="0" hangingPunct="1">
              <a:lnSpc>
                <a:spcPct val="115000"/>
              </a:lnSpc>
              <a:spcBef>
                <a:spcPts val="0"/>
              </a:spcBef>
              <a:spcAft>
                <a:spcPts val="0"/>
              </a:spcAft>
              <a:buSzPts val="1100"/>
              <a:buFont typeface="Arial" panose="020B0604020202020204" pitchFamily="34" charset="0"/>
              <a:buChar char="■"/>
              <a:defRPr sz="1600" kern="1200">
                <a:solidFill>
                  <a:schemeClr val="tx1"/>
                </a:solidFill>
                <a:latin typeface="+mn-lt"/>
                <a:ea typeface="+mn-ea"/>
                <a:cs typeface="+mn-cs"/>
              </a:defRPr>
            </a:lvl6pPr>
            <a:lvl7pPr marL="4267093" lvl="6" indent="-397923" algn="l" defTabSz="914400" rtl="0" eaLnBrk="1" latinLnBrk="0" hangingPunct="1">
              <a:lnSpc>
                <a:spcPct val="115000"/>
              </a:lnSpc>
              <a:spcBef>
                <a:spcPts val="0"/>
              </a:spcBef>
              <a:spcAft>
                <a:spcPts val="0"/>
              </a:spcAft>
              <a:buSzPts val="1100"/>
              <a:buFont typeface="Arial" panose="020B0604020202020204" pitchFamily="34" charset="0"/>
              <a:buChar char="●"/>
              <a:defRPr sz="1600" kern="1200">
                <a:solidFill>
                  <a:schemeClr val="tx1"/>
                </a:solidFill>
                <a:latin typeface="+mn-lt"/>
                <a:ea typeface="+mn-ea"/>
                <a:cs typeface="+mn-cs"/>
              </a:defRPr>
            </a:lvl7pPr>
            <a:lvl8pPr marL="4876678" lvl="7" indent="-397923" algn="l" defTabSz="914400" rtl="0" eaLnBrk="1" latinLnBrk="0" hangingPunct="1">
              <a:lnSpc>
                <a:spcPct val="115000"/>
              </a:lnSpc>
              <a:spcBef>
                <a:spcPts val="0"/>
              </a:spcBef>
              <a:spcAft>
                <a:spcPts val="0"/>
              </a:spcAft>
              <a:buSzPts val="1100"/>
              <a:buFont typeface="Arial" panose="020B0604020202020204" pitchFamily="34" charset="0"/>
              <a:buChar char="○"/>
              <a:defRPr sz="1600" kern="1200">
                <a:solidFill>
                  <a:schemeClr val="tx1"/>
                </a:solidFill>
                <a:latin typeface="+mn-lt"/>
                <a:ea typeface="+mn-ea"/>
                <a:cs typeface="+mn-cs"/>
              </a:defRPr>
            </a:lvl8pPr>
            <a:lvl9pPr marL="5486263" lvl="8" indent="-397923" algn="l" defTabSz="914400" rtl="0" eaLnBrk="1" latinLnBrk="0" hangingPunct="1">
              <a:lnSpc>
                <a:spcPct val="115000"/>
              </a:lnSpc>
              <a:spcBef>
                <a:spcPts val="0"/>
              </a:spcBef>
              <a:spcAft>
                <a:spcPts val="0"/>
              </a:spcAft>
              <a:buSzPts val="1100"/>
              <a:buFont typeface="Arial" panose="020B0604020202020204" pitchFamily="34" charset="0"/>
              <a:buChar char="■"/>
              <a:defRPr sz="1600" kern="1200">
                <a:solidFill>
                  <a:schemeClr val="tx1"/>
                </a:solidFill>
                <a:latin typeface="+mn-lt"/>
                <a:ea typeface="+mn-ea"/>
                <a:cs typeface="+mn-cs"/>
              </a:defRPr>
            </a:lvl9pPr>
          </a:lstStyle>
          <a:p>
            <a:pPr indent="-431789">
              <a:lnSpc>
                <a:spcPct val="130000"/>
              </a:lnSpc>
              <a:buSzPts val="1500"/>
              <a:buAutoNum type="arabicPeriod"/>
            </a:pPr>
            <a:r>
              <a:rPr lang="en-GB" sz="1200" b="1" dirty="0">
                <a:solidFill>
                  <a:schemeClr val="tx1">
                    <a:lumMod val="50000"/>
                  </a:schemeClr>
                </a:solidFill>
              </a:rPr>
              <a:t>removing the patient from the exposure area</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Maintain secure airway: Intubation, tracheostomy if necessary</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aggressive pulmonary hygiene for (</a:t>
            </a:r>
            <a:r>
              <a:rPr lang="en-GB" sz="1200" b="1" dirty="0" err="1">
                <a:solidFill>
                  <a:schemeClr val="tx1">
                    <a:lumMod val="50000"/>
                  </a:schemeClr>
                </a:solidFill>
              </a:rPr>
              <a:t>edema</a:t>
            </a:r>
            <a:r>
              <a:rPr lang="en-GB" sz="1200" b="1" dirty="0">
                <a:solidFill>
                  <a:schemeClr val="tx1">
                    <a:lumMod val="50000"/>
                  </a:schemeClr>
                </a:solidFill>
              </a:rPr>
              <a:t>, </a:t>
            </a:r>
            <a:r>
              <a:rPr lang="en-GB" sz="1200" b="1" dirty="0" err="1">
                <a:solidFill>
                  <a:schemeClr val="tx1">
                    <a:lumMod val="50000"/>
                  </a:schemeClr>
                </a:solidFill>
              </a:rPr>
              <a:t>hemorrhage</a:t>
            </a:r>
            <a:r>
              <a:rPr lang="en-GB" sz="1200" b="1" dirty="0">
                <a:solidFill>
                  <a:schemeClr val="tx1">
                    <a:lumMod val="50000"/>
                  </a:schemeClr>
                </a:solidFill>
              </a:rPr>
              <a:t>, and mucosal sloughing)</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Bronchodilators (Beta-2-adrenergic agonists like </a:t>
            </a:r>
            <a:r>
              <a:rPr lang="en-GB" sz="1200" b="1" dirty="0" err="1">
                <a:solidFill>
                  <a:schemeClr val="tx1">
                    <a:lumMod val="50000"/>
                  </a:schemeClr>
                </a:solidFill>
              </a:rPr>
              <a:t>albuterol</a:t>
            </a:r>
            <a:r>
              <a:rPr lang="en-GB" sz="1200" b="1" dirty="0">
                <a:solidFill>
                  <a:schemeClr val="tx1">
                    <a:lumMod val="50000"/>
                  </a:schemeClr>
                </a:solidFill>
              </a:rPr>
              <a:t> and salbutamol)</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steroids, in either inhaled or intravenous form, have not been proven beneficial in clinical studies.</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antibiotics should be started promptly when an empiric diagnosis of pneumonia is made.</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Carbon monoxide treatment includes high oxygen therapy.</a:t>
            </a:r>
            <a:endParaRPr sz="1200" b="1" dirty="0">
              <a:solidFill>
                <a:schemeClr val="tx1">
                  <a:lumMod val="50000"/>
                </a:schemeClr>
              </a:solidFill>
            </a:endParaRPr>
          </a:p>
          <a:p>
            <a:pPr indent="-431789">
              <a:lnSpc>
                <a:spcPct val="130000"/>
              </a:lnSpc>
              <a:buSzPts val="1500"/>
              <a:buAutoNum type="arabicPeriod"/>
            </a:pPr>
            <a:r>
              <a:rPr lang="en-GB" sz="1200" b="1" dirty="0">
                <a:solidFill>
                  <a:schemeClr val="tx1">
                    <a:lumMod val="50000"/>
                  </a:schemeClr>
                </a:solidFill>
              </a:rPr>
              <a:t>antidote, hydroxocobalamin, may be given in patients with high suspicious of cyanide poisoning.</a:t>
            </a:r>
            <a:endParaRPr sz="1200" b="1" dirty="0">
              <a:solidFill>
                <a:schemeClr val="tx1">
                  <a:lumMod val="50000"/>
                </a:schemeClr>
              </a:solidFill>
            </a:endParaRPr>
          </a:p>
        </p:txBody>
      </p:sp>
    </p:spTree>
    <p:extLst>
      <p:ext uri="{BB962C8B-B14F-4D97-AF65-F5344CB8AC3E}">
        <p14:creationId xmlns:p14="http://schemas.microsoft.com/office/powerpoint/2010/main" val="421877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52002-52CA-4319-A4BF-7DEE0D2CCC57}"/>
              </a:ext>
            </a:extLst>
          </p:cNvPr>
          <p:cNvSpPr>
            <a:spLocks noGrp="1"/>
          </p:cNvSpPr>
          <p:nvPr>
            <p:ph type="title"/>
          </p:nvPr>
        </p:nvSpPr>
        <p:spPr>
          <a:xfrm>
            <a:off x="778598" y="1004935"/>
            <a:ext cx="6452877" cy="3286408"/>
          </a:xfrm>
        </p:spPr>
        <p:txBody>
          <a:bodyPr/>
          <a:lstStyle/>
          <a:p>
            <a:pPr algn="l"/>
            <a:r>
              <a:rPr lang="en-US" sz="1800" dirty="0">
                <a:solidFill>
                  <a:schemeClr val="tx1">
                    <a:lumMod val="50000"/>
                  </a:schemeClr>
                </a:solidFill>
              </a:rPr>
              <a:t>Immediate and directed assessment of the respiratory or circulatory status of patients with smoke inhalation is required similar to standard assessment and management for all trauma patients. Although few specific strategies for inhalation injury exist, appropriate initial management can influence a favorable outcome. </a:t>
            </a:r>
            <a:r>
              <a:rPr lang="en-US" sz="1800" dirty="0">
                <a:solidFill>
                  <a:srgbClr val="FF0000"/>
                </a:solidFill>
              </a:rPr>
              <a:t>The goals of initial management are to ensure that the airway allows adequate oxygenation and ventilation, and to avoid ventilator-induced lung injury and substances that may complicate subsequent care </a:t>
            </a:r>
          </a:p>
        </p:txBody>
      </p:sp>
      <p:sp>
        <p:nvSpPr>
          <p:cNvPr id="3" name="Title 2">
            <a:extLst>
              <a:ext uri="{FF2B5EF4-FFF2-40B4-BE49-F238E27FC236}">
                <a16:creationId xmlns="" xmlns:a16="http://schemas.microsoft.com/office/drawing/2014/main" id="{08BD9A88-70C3-4D9C-85EE-4A7E5BA4CDC8}"/>
              </a:ext>
            </a:extLst>
          </p:cNvPr>
          <p:cNvSpPr>
            <a:spLocks noGrp="1"/>
          </p:cNvSpPr>
          <p:nvPr>
            <p:ph type="title" idx="2"/>
          </p:nvPr>
        </p:nvSpPr>
        <p:spPr>
          <a:xfrm>
            <a:off x="706171" y="362139"/>
            <a:ext cx="6192570" cy="642796"/>
          </a:xfrm>
        </p:spPr>
        <p:txBody>
          <a:bodyPr/>
          <a:lstStyle/>
          <a:p>
            <a:pPr algn="l"/>
            <a:r>
              <a:rPr lang="en-US" sz="1900" dirty="0">
                <a:solidFill>
                  <a:srgbClr val="FF0000"/>
                </a:solidFill>
              </a:rPr>
              <a:t>Initial management </a:t>
            </a:r>
          </a:p>
        </p:txBody>
      </p:sp>
    </p:spTree>
    <p:extLst>
      <p:ext uri="{BB962C8B-B14F-4D97-AF65-F5344CB8AC3E}">
        <p14:creationId xmlns:p14="http://schemas.microsoft.com/office/powerpoint/2010/main" val="178971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ADDFF9-1568-43C6-BE37-B5972992FACB}"/>
              </a:ext>
            </a:extLst>
          </p:cNvPr>
          <p:cNvSpPr>
            <a:spLocks noGrp="1"/>
          </p:cNvSpPr>
          <p:nvPr>
            <p:ph type="title"/>
          </p:nvPr>
        </p:nvSpPr>
        <p:spPr>
          <a:xfrm>
            <a:off x="719400" y="1032095"/>
            <a:ext cx="6512075" cy="2987644"/>
          </a:xfrm>
        </p:spPr>
        <p:txBody>
          <a:bodyPr/>
          <a:lstStyle/>
          <a:p>
            <a:pPr algn="l"/>
            <a:r>
              <a:rPr lang="en-US" sz="1500" dirty="0">
                <a:solidFill>
                  <a:schemeClr val="tx1">
                    <a:lumMod val="50000"/>
                  </a:schemeClr>
                </a:solidFill>
              </a:rPr>
              <a:t>Any patients who have suspicious </a:t>
            </a:r>
            <a:r>
              <a:rPr lang="en-US" sz="1500" dirty="0">
                <a:solidFill>
                  <a:srgbClr val="00B0F0"/>
                </a:solidFill>
              </a:rPr>
              <a:t>inhalation injuries </a:t>
            </a:r>
            <a:r>
              <a:rPr lang="en-US" sz="1500" dirty="0">
                <a:solidFill>
                  <a:schemeClr val="tx1">
                    <a:lumMod val="50000"/>
                  </a:schemeClr>
                </a:solidFill>
              </a:rPr>
              <a:t>should receive supplemental O2 at an FiO2 of 100% . </a:t>
            </a:r>
            <a:br>
              <a:rPr lang="en-US" sz="1500" dirty="0">
                <a:solidFill>
                  <a:schemeClr val="tx1">
                    <a:lumMod val="50000"/>
                  </a:schemeClr>
                </a:solidFill>
              </a:rPr>
            </a:br>
            <a:r>
              <a:rPr lang="en-US" sz="1500" dirty="0">
                <a:solidFill>
                  <a:schemeClr val="tx1">
                    <a:lumMod val="50000"/>
                  </a:schemeClr>
                </a:solidFill>
              </a:rPr>
              <a:t>Any </a:t>
            </a:r>
            <a:r>
              <a:rPr lang="en-US" sz="1500" dirty="0">
                <a:solidFill>
                  <a:srgbClr val="00B0F0"/>
                </a:solidFill>
              </a:rPr>
              <a:t>comatose patients</a:t>
            </a:r>
            <a:r>
              <a:rPr lang="en-US" sz="1500" dirty="0">
                <a:solidFill>
                  <a:schemeClr val="tx1">
                    <a:lumMod val="50000"/>
                  </a:schemeClr>
                </a:solidFill>
              </a:rPr>
              <a:t> who have suspicious CO or cyanide poisoning should be ventilated mechanically using 100% O2 . </a:t>
            </a:r>
            <a:br>
              <a:rPr lang="en-US" sz="1500" dirty="0">
                <a:solidFill>
                  <a:schemeClr val="tx1">
                    <a:lumMod val="50000"/>
                  </a:schemeClr>
                </a:solidFill>
              </a:rPr>
            </a:br>
            <a:r>
              <a:rPr lang="en-US" sz="1500" dirty="0">
                <a:solidFill>
                  <a:schemeClr val="tx1">
                    <a:lumMod val="50000"/>
                  </a:schemeClr>
                </a:solidFill>
              </a:rPr>
              <a:t>The purpose of such a high concentration of supplemental O2 is to quickly reverse hypoxia and to displace CO from hemoglobin. </a:t>
            </a:r>
            <a:br>
              <a:rPr lang="en-US" sz="1500" dirty="0">
                <a:solidFill>
                  <a:schemeClr val="tx1">
                    <a:lumMod val="50000"/>
                  </a:schemeClr>
                </a:solidFill>
              </a:rPr>
            </a:br>
            <a:r>
              <a:rPr lang="en-US" sz="1500" dirty="0">
                <a:solidFill>
                  <a:schemeClr val="tx1">
                    <a:lumMod val="50000"/>
                  </a:schemeClr>
                </a:solidFill>
              </a:rPr>
              <a:t>The next approach to presumed CO poisoning is to assess whether hyperbaric O2 therapy is indicated.</a:t>
            </a:r>
            <a:br>
              <a:rPr lang="en-US" sz="1500" dirty="0">
                <a:solidFill>
                  <a:schemeClr val="tx1">
                    <a:lumMod val="50000"/>
                  </a:schemeClr>
                </a:solidFill>
              </a:rPr>
            </a:br>
            <a:r>
              <a:rPr lang="en-US" sz="1500" dirty="0">
                <a:solidFill>
                  <a:schemeClr val="tx1">
                    <a:lumMod val="50000"/>
                  </a:schemeClr>
                </a:solidFill>
              </a:rPr>
              <a:t>The purpose of both supplemental oxygen and hyperbaric O2 therapy is to displace CO from hemoglobin</a:t>
            </a:r>
          </a:p>
        </p:txBody>
      </p:sp>
      <p:sp>
        <p:nvSpPr>
          <p:cNvPr id="3" name="Title 2">
            <a:extLst>
              <a:ext uri="{FF2B5EF4-FFF2-40B4-BE49-F238E27FC236}">
                <a16:creationId xmlns="" xmlns:a16="http://schemas.microsoft.com/office/drawing/2014/main" id="{2110E49E-20E6-4857-9E59-F67274D60231}"/>
              </a:ext>
            </a:extLst>
          </p:cNvPr>
          <p:cNvSpPr>
            <a:spLocks noGrp="1"/>
          </p:cNvSpPr>
          <p:nvPr>
            <p:ph type="title" idx="2"/>
          </p:nvPr>
        </p:nvSpPr>
        <p:spPr>
          <a:xfrm>
            <a:off x="719400" y="544773"/>
            <a:ext cx="5319000" cy="487322"/>
          </a:xfrm>
        </p:spPr>
        <p:txBody>
          <a:bodyPr/>
          <a:lstStyle/>
          <a:p>
            <a:pPr algn="l"/>
            <a:r>
              <a:rPr lang="en-US" sz="2000" dirty="0">
                <a:solidFill>
                  <a:srgbClr val="FF0000"/>
                </a:solidFill>
              </a:rPr>
              <a:t>O2</a:t>
            </a:r>
          </a:p>
        </p:txBody>
      </p:sp>
    </p:spTree>
    <p:extLst>
      <p:ext uri="{BB962C8B-B14F-4D97-AF65-F5344CB8AC3E}">
        <p14:creationId xmlns:p14="http://schemas.microsoft.com/office/powerpoint/2010/main" val="4821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2"/>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475" name="Google Shape;475;p32"/>
          <p:cNvSpPr txBox="1">
            <a:spLocks noGrp="1"/>
          </p:cNvSpPr>
          <p:nvPr>
            <p:ph type="subTitle" idx="3"/>
          </p:nvPr>
        </p:nvSpPr>
        <p:spPr>
          <a:xfrm>
            <a:off x="934238" y="1868974"/>
            <a:ext cx="3790162" cy="550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a:t>
            </a:r>
            <a:r>
              <a:rPr lang="en" dirty="0" smtClean="0"/>
              <a:t>ntroduction</a:t>
            </a:r>
          </a:p>
          <a:p>
            <a:pPr marL="0" lvl="0" indent="0" algn="ctr" rtl="0">
              <a:spcBef>
                <a:spcPts val="0"/>
              </a:spcBef>
              <a:spcAft>
                <a:spcPts val="0"/>
              </a:spcAft>
              <a:buNone/>
            </a:pPr>
            <a:r>
              <a:rPr lang="en" dirty="0" smtClean="0"/>
              <a:t>Of inhalation injury</a:t>
            </a:r>
            <a:endParaRPr dirty="0"/>
          </a:p>
        </p:txBody>
      </p:sp>
      <p:sp>
        <p:nvSpPr>
          <p:cNvPr id="476" name="Google Shape;476;p32"/>
          <p:cNvSpPr txBox="1">
            <a:spLocks noGrp="1"/>
          </p:cNvSpPr>
          <p:nvPr>
            <p:ph type="subTitle" idx="1"/>
          </p:nvPr>
        </p:nvSpPr>
        <p:spPr>
          <a:xfrm>
            <a:off x="4495800" y="1962150"/>
            <a:ext cx="3830100" cy="357000"/>
          </a:xfrm>
          <a:prstGeom prst="rect">
            <a:avLst/>
          </a:prstGeom>
        </p:spPr>
        <p:txBody>
          <a:bodyPr spcFirstLastPara="1" wrap="square" lIns="91425" tIns="91425" rIns="91425" bIns="91425" anchor="ctr" anchorCtr="0">
            <a:noAutofit/>
          </a:bodyPr>
          <a:lstStyle/>
          <a:p>
            <a:pPr marL="0" indent="0"/>
            <a:r>
              <a:rPr lang="en-US" dirty="0" smtClean="0"/>
              <a:t>Management</a:t>
            </a:r>
            <a:endParaRPr lang="en-US" dirty="0"/>
          </a:p>
        </p:txBody>
      </p:sp>
      <p:sp>
        <p:nvSpPr>
          <p:cNvPr id="479" name="Google Shape;479;p32"/>
          <p:cNvSpPr txBox="1">
            <a:spLocks noGrp="1"/>
          </p:cNvSpPr>
          <p:nvPr>
            <p:ph type="subTitle" idx="5"/>
          </p:nvPr>
        </p:nvSpPr>
        <p:spPr>
          <a:xfrm>
            <a:off x="4495800" y="3486150"/>
            <a:ext cx="4038600" cy="585600"/>
          </a:xfrm>
          <a:prstGeom prst="rect">
            <a:avLst/>
          </a:prstGeom>
        </p:spPr>
        <p:txBody>
          <a:bodyPr spcFirstLastPara="1" wrap="square" lIns="91425" tIns="91425" rIns="91425" bIns="91425" anchor="ctr" anchorCtr="0">
            <a:noAutofit/>
          </a:bodyPr>
          <a:lstStyle/>
          <a:p>
            <a:pPr marL="0" indent="0"/>
            <a:r>
              <a:rPr lang="en-US" dirty="0"/>
              <a:t>Cyanide poisoning</a:t>
            </a:r>
          </a:p>
          <a:p>
            <a:pPr marL="0" marR="0" lvl="0" indent="0" algn="ctr" rtl="0">
              <a:lnSpc>
                <a:spcPct val="100000"/>
              </a:lnSpc>
              <a:spcBef>
                <a:spcPts val="0"/>
              </a:spcBef>
              <a:spcAft>
                <a:spcPts val="0"/>
              </a:spcAft>
              <a:buNone/>
            </a:pPr>
            <a:endParaRPr dirty="0"/>
          </a:p>
        </p:txBody>
      </p:sp>
      <p:sp>
        <p:nvSpPr>
          <p:cNvPr id="481" name="Google Shape;481;p32"/>
          <p:cNvSpPr txBox="1">
            <a:spLocks noGrp="1"/>
          </p:cNvSpPr>
          <p:nvPr>
            <p:ph type="subTitle" idx="7"/>
          </p:nvPr>
        </p:nvSpPr>
        <p:spPr>
          <a:xfrm>
            <a:off x="457200" y="3409950"/>
            <a:ext cx="4243238" cy="914400"/>
          </a:xfrm>
          <a:prstGeom prst="rect">
            <a:avLst/>
          </a:prstGeom>
        </p:spPr>
        <p:txBody>
          <a:bodyPr spcFirstLastPara="1" wrap="square" lIns="91425" tIns="91425" rIns="91425" bIns="91425" anchor="ctr" anchorCtr="0">
            <a:noAutofit/>
          </a:bodyPr>
          <a:lstStyle/>
          <a:p>
            <a:pPr marL="0" lvl="0" indent="0"/>
            <a:r>
              <a:rPr lang="en-US" dirty="0"/>
              <a:t>CARBON MONOXIDE POISONING</a:t>
            </a:r>
            <a:endParaRPr dirty="0"/>
          </a:p>
        </p:txBody>
      </p:sp>
      <p:sp>
        <p:nvSpPr>
          <p:cNvPr id="483" name="Google Shape;483;p32"/>
          <p:cNvSpPr txBox="1">
            <a:spLocks noGrp="1"/>
          </p:cNvSpPr>
          <p:nvPr>
            <p:ph type="title" idx="9"/>
          </p:nvPr>
        </p:nvSpPr>
        <p:spPr>
          <a:xfrm>
            <a:off x="2259638" y="1171113"/>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84" name="Google Shape;484;p32"/>
          <p:cNvSpPr txBox="1">
            <a:spLocks noGrp="1"/>
          </p:cNvSpPr>
          <p:nvPr>
            <p:ph type="title" idx="13"/>
          </p:nvPr>
        </p:nvSpPr>
        <p:spPr>
          <a:xfrm>
            <a:off x="5775063" y="1171113"/>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85" name="Google Shape;485;p32"/>
          <p:cNvSpPr txBox="1">
            <a:spLocks noGrp="1"/>
          </p:cNvSpPr>
          <p:nvPr>
            <p:ph type="title" idx="14"/>
          </p:nvPr>
        </p:nvSpPr>
        <p:spPr>
          <a:xfrm>
            <a:off x="2133600" y="272415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86" name="Google Shape;486;p32"/>
          <p:cNvSpPr txBox="1">
            <a:spLocks noGrp="1"/>
          </p:cNvSpPr>
          <p:nvPr>
            <p:ph type="title" idx="15"/>
          </p:nvPr>
        </p:nvSpPr>
        <p:spPr>
          <a:xfrm>
            <a:off x="5638800" y="2724150"/>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F496B-732B-4075-9740-9A00F6611B84}"/>
              </a:ext>
            </a:extLst>
          </p:cNvPr>
          <p:cNvSpPr>
            <a:spLocks noGrp="1"/>
          </p:cNvSpPr>
          <p:nvPr>
            <p:ph type="title"/>
          </p:nvPr>
        </p:nvSpPr>
        <p:spPr>
          <a:xfrm>
            <a:off x="796705" y="1158843"/>
            <a:ext cx="6434770" cy="2824681"/>
          </a:xfrm>
        </p:spPr>
        <p:txBody>
          <a:bodyPr/>
          <a:lstStyle/>
          <a:p>
            <a:pPr algn="l"/>
            <a:r>
              <a:rPr lang="en-US" sz="1500" dirty="0">
                <a:solidFill>
                  <a:schemeClr val="tx1">
                    <a:lumMod val="50000"/>
                  </a:schemeClr>
                </a:solidFill>
              </a:rPr>
              <a:t>Intubation should be considered </a:t>
            </a:r>
            <a:r>
              <a:rPr lang="en-US" sz="1500" dirty="0">
                <a:solidFill>
                  <a:srgbClr val="FF0000"/>
                </a:solidFill>
              </a:rPr>
              <a:t>if any of the following signs exist: *</a:t>
            </a:r>
            <a:r>
              <a:rPr lang="en-US" sz="1500" dirty="0">
                <a:solidFill>
                  <a:schemeClr val="tx1">
                    <a:lumMod val="50000"/>
                  </a:schemeClr>
                </a:solidFill>
              </a:rPr>
              <a:t>respiratory distress, </a:t>
            </a:r>
            <a:r>
              <a:rPr lang="en-US" sz="1500" dirty="0">
                <a:solidFill>
                  <a:srgbClr val="FF0000"/>
                </a:solidFill>
              </a:rPr>
              <a:t>*</a:t>
            </a:r>
            <a:r>
              <a:rPr lang="en-US" sz="1500" dirty="0">
                <a:solidFill>
                  <a:schemeClr val="tx1">
                    <a:lumMod val="50000"/>
                  </a:schemeClr>
                </a:solidFill>
              </a:rPr>
              <a:t>stridor, </a:t>
            </a:r>
            <a:r>
              <a:rPr lang="en-US" sz="1500" dirty="0">
                <a:solidFill>
                  <a:srgbClr val="FF0000"/>
                </a:solidFill>
              </a:rPr>
              <a:t>*</a:t>
            </a:r>
            <a:r>
              <a:rPr lang="en-US" sz="1500" dirty="0">
                <a:solidFill>
                  <a:schemeClr val="tx1">
                    <a:lumMod val="50000"/>
                  </a:schemeClr>
                </a:solidFill>
              </a:rPr>
              <a:t>hypoventilation, </a:t>
            </a:r>
            <a:r>
              <a:rPr lang="en-US" sz="1500" dirty="0">
                <a:solidFill>
                  <a:srgbClr val="FF0000"/>
                </a:solidFill>
              </a:rPr>
              <a:t>*</a:t>
            </a:r>
            <a:r>
              <a:rPr lang="en-US" sz="1500" dirty="0">
                <a:solidFill>
                  <a:schemeClr val="tx1">
                    <a:lumMod val="50000"/>
                  </a:schemeClr>
                </a:solidFill>
              </a:rPr>
              <a:t>use of accessory respiratory muscles, </a:t>
            </a:r>
            <a:r>
              <a:rPr lang="en-US" sz="1500" dirty="0">
                <a:solidFill>
                  <a:srgbClr val="FF0000"/>
                </a:solidFill>
              </a:rPr>
              <a:t>*</a:t>
            </a:r>
            <a:r>
              <a:rPr lang="en-US" sz="1500" dirty="0">
                <a:solidFill>
                  <a:schemeClr val="tx1">
                    <a:lumMod val="50000"/>
                  </a:schemeClr>
                </a:solidFill>
              </a:rPr>
              <a:t>blistering or edema of the oropharynx, or </a:t>
            </a:r>
            <a:r>
              <a:rPr lang="en-US" sz="1500" dirty="0">
                <a:solidFill>
                  <a:srgbClr val="FF0000"/>
                </a:solidFill>
              </a:rPr>
              <a:t>*</a:t>
            </a:r>
            <a:r>
              <a:rPr lang="en-US" sz="1500" dirty="0">
                <a:solidFill>
                  <a:schemeClr val="tx1">
                    <a:lumMod val="50000"/>
                  </a:schemeClr>
                </a:solidFill>
              </a:rPr>
              <a:t>deep burns to the face or neck .</a:t>
            </a:r>
            <a:br>
              <a:rPr lang="en-US" sz="1500" dirty="0">
                <a:solidFill>
                  <a:schemeClr val="tx1">
                    <a:lumMod val="50000"/>
                  </a:schemeClr>
                </a:solidFill>
              </a:rPr>
            </a:br>
            <a:r>
              <a:rPr lang="en-US" sz="1500" dirty="0">
                <a:solidFill>
                  <a:schemeClr val="tx1">
                    <a:lumMod val="50000"/>
                  </a:schemeClr>
                </a:solidFill>
              </a:rPr>
              <a:t>These findings show that the upper airway is </a:t>
            </a:r>
            <a:r>
              <a:rPr lang="en-US" sz="1500" dirty="0">
                <a:solidFill>
                  <a:srgbClr val="00B0F0"/>
                </a:solidFill>
              </a:rPr>
              <a:t>at risk of progressive severe edema</a:t>
            </a:r>
            <a:r>
              <a:rPr lang="en-US" sz="1500" dirty="0">
                <a:solidFill>
                  <a:schemeClr val="tx1">
                    <a:lumMod val="50000"/>
                  </a:schemeClr>
                </a:solidFill>
              </a:rPr>
              <a:t>, which may compromise the patent airway.</a:t>
            </a:r>
            <a:br>
              <a:rPr lang="en-US" sz="1500" dirty="0">
                <a:solidFill>
                  <a:schemeClr val="tx1">
                    <a:lumMod val="50000"/>
                  </a:schemeClr>
                </a:solidFill>
              </a:rPr>
            </a:br>
            <a:r>
              <a:rPr lang="en-US" sz="1500" dirty="0">
                <a:solidFill>
                  <a:schemeClr val="tx1">
                    <a:lumMod val="50000"/>
                  </a:schemeClr>
                </a:solidFill>
              </a:rPr>
              <a:t> Patients with upper airway edema or hyperemia should be intubated promptly. </a:t>
            </a:r>
            <a:br>
              <a:rPr lang="en-US" sz="1500" dirty="0">
                <a:solidFill>
                  <a:schemeClr val="tx1">
                    <a:lumMod val="50000"/>
                  </a:schemeClr>
                </a:solidFill>
              </a:rPr>
            </a:br>
            <a:r>
              <a:rPr lang="en-US" sz="1500" dirty="0">
                <a:solidFill>
                  <a:schemeClr val="tx1">
                    <a:lumMod val="50000"/>
                  </a:schemeClr>
                </a:solidFill>
              </a:rPr>
              <a:t>Once intubated, the endotracheal tube should remain until the upper airway edema has disappeared.</a:t>
            </a:r>
          </a:p>
        </p:txBody>
      </p:sp>
      <p:sp>
        <p:nvSpPr>
          <p:cNvPr id="3" name="Title 2">
            <a:extLst>
              <a:ext uri="{FF2B5EF4-FFF2-40B4-BE49-F238E27FC236}">
                <a16:creationId xmlns="" xmlns:a16="http://schemas.microsoft.com/office/drawing/2014/main" id="{0D6C80DA-D04A-4521-B5F1-6E45ABD7405C}"/>
              </a:ext>
            </a:extLst>
          </p:cNvPr>
          <p:cNvSpPr>
            <a:spLocks noGrp="1"/>
          </p:cNvSpPr>
          <p:nvPr>
            <p:ph type="title" idx="2"/>
          </p:nvPr>
        </p:nvSpPr>
        <p:spPr>
          <a:xfrm>
            <a:off x="796705" y="571935"/>
            <a:ext cx="5241695" cy="586909"/>
          </a:xfrm>
        </p:spPr>
        <p:txBody>
          <a:bodyPr/>
          <a:lstStyle/>
          <a:p>
            <a:pPr algn="l"/>
            <a:r>
              <a:rPr lang="en-US" sz="1900" dirty="0">
                <a:solidFill>
                  <a:srgbClr val="FF0000"/>
                </a:solidFill>
              </a:rPr>
              <a:t>Intubation</a:t>
            </a:r>
          </a:p>
        </p:txBody>
      </p:sp>
    </p:spTree>
    <p:extLst>
      <p:ext uri="{BB962C8B-B14F-4D97-AF65-F5344CB8AC3E}">
        <p14:creationId xmlns:p14="http://schemas.microsoft.com/office/powerpoint/2010/main" val="55492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1375810-29A0-4CB6-BB60-8A94C0BC1D48}"/>
              </a:ext>
            </a:extLst>
          </p:cNvPr>
          <p:cNvSpPr>
            <a:spLocks noGrp="1"/>
          </p:cNvSpPr>
          <p:nvPr>
            <p:ph type="title" idx="2"/>
          </p:nvPr>
        </p:nvSpPr>
        <p:spPr>
          <a:xfrm>
            <a:off x="719400" y="407406"/>
            <a:ext cx="5319000" cy="633743"/>
          </a:xfrm>
        </p:spPr>
        <p:txBody>
          <a:bodyPr/>
          <a:lstStyle/>
          <a:p>
            <a:pPr algn="l"/>
            <a:r>
              <a:rPr lang="en-US" sz="2000" dirty="0">
                <a:solidFill>
                  <a:srgbClr val="FF0000"/>
                </a:solidFill>
              </a:rPr>
              <a:t>Intubation</a:t>
            </a:r>
            <a:endParaRPr lang="en-US" sz="2000" dirty="0"/>
          </a:p>
        </p:txBody>
      </p:sp>
      <p:sp>
        <p:nvSpPr>
          <p:cNvPr id="5" name="Subtitle 3">
            <a:extLst>
              <a:ext uri="{FF2B5EF4-FFF2-40B4-BE49-F238E27FC236}">
                <a16:creationId xmlns="" xmlns:a16="http://schemas.microsoft.com/office/drawing/2014/main" id="{BC43AB97-5DBC-4B1A-BEE7-81FC0A81C777}"/>
              </a:ext>
            </a:extLst>
          </p:cNvPr>
          <p:cNvSpPr>
            <a:spLocks noGrp="1"/>
          </p:cNvSpPr>
          <p:nvPr>
            <p:ph type="title"/>
          </p:nvPr>
        </p:nvSpPr>
        <p:spPr>
          <a:xfrm>
            <a:off x="719138" y="1176338"/>
            <a:ext cx="6511925" cy="2679700"/>
          </a:xfrm>
        </p:spPr>
        <p:txBody>
          <a:bodyPr/>
          <a:lstStyle/>
          <a:p>
            <a:pPr algn="l"/>
            <a:r>
              <a:rPr lang="en-US" sz="1800" dirty="0">
                <a:solidFill>
                  <a:srgbClr val="FF0000"/>
                </a:solidFill>
              </a:rPr>
              <a:t>In contrast</a:t>
            </a:r>
            <a:r>
              <a:rPr lang="en-US" sz="1800" dirty="0"/>
              <a:t>, </a:t>
            </a:r>
            <a:r>
              <a:rPr lang="en-US" sz="1800" dirty="0">
                <a:solidFill>
                  <a:schemeClr val="tx1">
                    <a:lumMod val="50000"/>
                  </a:schemeClr>
                </a:solidFill>
              </a:rPr>
              <a:t>even if upper airway redness or edema is absent, patients should be kept under </a:t>
            </a:r>
            <a:r>
              <a:rPr lang="en-US" sz="1800" dirty="0">
                <a:solidFill>
                  <a:srgbClr val="FF0000"/>
                </a:solidFill>
              </a:rPr>
              <a:t>close observation for 24 hours </a:t>
            </a:r>
            <a:r>
              <a:rPr lang="en-US" sz="1800" dirty="0">
                <a:solidFill>
                  <a:schemeClr val="tx1">
                    <a:lumMod val="50000"/>
                  </a:schemeClr>
                </a:solidFill>
              </a:rPr>
              <a:t>especially the first 8 hours after injury.</a:t>
            </a:r>
            <a:br>
              <a:rPr lang="en-US" sz="1800" dirty="0">
                <a:solidFill>
                  <a:schemeClr val="tx1">
                    <a:lumMod val="50000"/>
                  </a:schemeClr>
                </a:solidFill>
              </a:rPr>
            </a:br>
            <a:r>
              <a:rPr lang="en-US" sz="1800" dirty="0">
                <a:solidFill>
                  <a:schemeClr val="tx1">
                    <a:lumMod val="50000"/>
                  </a:schemeClr>
                </a:solidFill>
              </a:rPr>
              <a:t/>
            </a:r>
            <a:br>
              <a:rPr lang="en-US" sz="1800" dirty="0">
                <a:solidFill>
                  <a:schemeClr val="tx1">
                    <a:lumMod val="50000"/>
                  </a:schemeClr>
                </a:solidFill>
              </a:rPr>
            </a:br>
            <a:r>
              <a:rPr lang="en-US" sz="1800" dirty="0">
                <a:solidFill>
                  <a:schemeClr val="tx1">
                    <a:lumMod val="50000"/>
                  </a:schemeClr>
                </a:solidFill>
              </a:rPr>
              <a:t>During the observation period, there should be a low threshold for intubation because upper airway obstruction with asphyxiation caused by </a:t>
            </a:r>
            <a:r>
              <a:rPr lang="en-US" sz="1800" dirty="0">
                <a:solidFill>
                  <a:srgbClr val="00B0F0"/>
                </a:solidFill>
              </a:rPr>
              <a:t>progressive upper airway edema</a:t>
            </a:r>
            <a:r>
              <a:rPr lang="en-US" sz="1800" dirty="0">
                <a:solidFill>
                  <a:schemeClr val="tx1">
                    <a:lumMod val="50000"/>
                  </a:schemeClr>
                </a:solidFill>
              </a:rPr>
              <a:t> is a lethal complication of thermal injury</a:t>
            </a:r>
          </a:p>
        </p:txBody>
      </p:sp>
    </p:spTree>
    <p:extLst>
      <p:ext uri="{BB962C8B-B14F-4D97-AF65-F5344CB8AC3E}">
        <p14:creationId xmlns:p14="http://schemas.microsoft.com/office/powerpoint/2010/main" val="3806378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0D73F-E9CD-47DC-91C4-8FCF1C5D9D21}"/>
              </a:ext>
            </a:extLst>
          </p:cNvPr>
          <p:cNvSpPr>
            <a:spLocks noGrp="1"/>
          </p:cNvSpPr>
          <p:nvPr>
            <p:ph type="title"/>
          </p:nvPr>
        </p:nvSpPr>
        <p:spPr>
          <a:xfrm>
            <a:off x="719400" y="977774"/>
            <a:ext cx="7705200" cy="3114392"/>
          </a:xfrm>
        </p:spPr>
        <p:txBody>
          <a:bodyPr/>
          <a:lstStyle/>
          <a:p>
            <a:pPr algn="l"/>
            <a:r>
              <a:rPr lang="en-US" sz="1400" dirty="0">
                <a:solidFill>
                  <a:schemeClr val="tx1">
                    <a:lumMod val="50000"/>
                  </a:schemeClr>
                </a:solidFill>
              </a:rPr>
              <a:t>Patients who require intubation because of </a:t>
            </a:r>
            <a:r>
              <a:rPr lang="en-US" sz="1400" dirty="0">
                <a:solidFill>
                  <a:srgbClr val="00B050"/>
                </a:solidFill>
              </a:rPr>
              <a:t>upper airway edema, pulmonary dysfunction, or impaired mental status</a:t>
            </a:r>
            <a:r>
              <a:rPr lang="en-US" sz="1400" dirty="0">
                <a:solidFill>
                  <a:schemeClr val="tx1">
                    <a:lumMod val="50000"/>
                  </a:schemeClr>
                </a:solidFill>
              </a:rPr>
              <a:t> generally require </a:t>
            </a:r>
            <a:r>
              <a:rPr lang="en-US" sz="1400" dirty="0">
                <a:solidFill>
                  <a:srgbClr val="FF0000"/>
                </a:solidFill>
              </a:rPr>
              <a:t>mechanical ventilation</a:t>
            </a:r>
            <a:r>
              <a:rPr lang="en-US" sz="1400" dirty="0">
                <a:solidFill>
                  <a:schemeClr val="tx1">
                    <a:lumMod val="50000"/>
                  </a:schemeClr>
                </a:solidFill>
              </a:rPr>
              <a:t>. Although an ideal approach for respiratory support of patients with inhalation injuries does not exist, there are many ways to administer positive pressure ventilation and many papers have been written advocating one method over another in those patients.</a:t>
            </a:r>
            <a:br>
              <a:rPr lang="en-US" sz="1400" dirty="0">
                <a:solidFill>
                  <a:schemeClr val="tx1">
                    <a:lumMod val="50000"/>
                  </a:schemeClr>
                </a:solidFill>
              </a:rPr>
            </a:br>
            <a:r>
              <a:rPr lang="en-US" sz="1400" dirty="0">
                <a:solidFill>
                  <a:schemeClr val="tx1">
                    <a:lumMod val="50000"/>
                  </a:schemeClr>
                </a:solidFill>
              </a:rPr>
              <a:t/>
            </a:r>
            <a:br>
              <a:rPr lang="en-US" sz="1400" dirty="0">
                <a:solidFill>
                  <a:schemeClr val="tx1">
                    <a:lumMod val="50000"/>
                  </a:schemeClr>
                </a:solidFill>
              </a:rPr>
            </a:br>
            <a:r>
              <a:rPr lang="en-US" sz="1400" dirty="0">
                <a:solidFill>
                  <a:srgbClr val="00B0F0"/>
                </a:solidFill>
              </a:rPr>
              <a:t>Positive end expiratory pressure (PEEP) </a:t>
            </a:r>
            <a:r>
              <a:rPr lang="en-US" sz="1400" dirty="0">
                <a:solidFill>
                  <a:schemeClr val="tx1">
                    <a:lumMod val="50000"/>
                  </a:schemeClr>
                </a:solidFill>
              </a:rPr>
              <a:t>is applied to improve hypoxemia related to alveolar hypoventilation. Improvement of hypoxemia as a result of intrapulmonary shunt requires interventions that open lung units for gas exchange. Optimal PEEP is the level of end expiratory pressure that may increase arterial oxygenation by preventing loss of lung compliance during mechanical ventilation, increasing functional residual capacity, and reducing venous admixture.</a:t>
            </a:r>
            <a:br>
              <a:rPr lang="en-US" sz="1400" dirty="0">
                <a:solidFill>
                  <a:schemeClr val="tx1">
                    <a:lumMod val="50000"/>
                  </a:schemeClr>
                </a:solidFill>
              </a:rPr>
            </a:br>
            <a:r>
              <a:rPr lang="en-US" sz="1400" dirty="0">
                <a:solidFill>
                  <a:schemeClr val="tx1">
                    <a:lumMod val="50000"/>
                  </a:schemeClr>
                </a:solidFill>
              </a:rPr>
              <a:t> </a:t>
            </a:r>
            <a:br>
              <a:rPr lang="en-US" sz="1400" dirty="0">
                <a:solidFill>
                  <a:schemeClr val="tx1">
                    <a:lumMod val="50000"/>
                  </a:schemeClr>
                </a:solidFill>
              </a:rPr>
            </a:br>
            <a:r>
              <a:rPr lang="en-US" sz="1400" dirty="0">
                <a:solidFill>
                  <a:schemeClr val="tx1">
                    <a:lumMod val="50000"/>
                  </a:schemeClr>
                </a:solidFill>
              </a:rPr>
              <a:t>PEEP levels should start at </a:t>
            </a:r>
            <a:r>
              <a:rPr lang="en-US" sz="1400" dirty="0">
                <a:solidFill>
                  <a:srgbClr val="FF0000"/>
                </a:solidFill>
              </a:rPr>
              <a:t>8 cm H2 O </a:t>
            </a:r>
            <a:r>
              <a:rPr lang="en-US" sz="1400" dirty="0">
                <a:solidFill>
                  <a:schemeClr val="tx1">
                    <a:lumMod val="50000"/>
                  </a:schemeClr>
                </a:solidFill>
              </a:rPr>
              <a:t>and be increased in </a:t>
            </a:r>
            <a:r>
              <a:rPr lang="en-US" sz="1400" dirty="0">
                <a:solidFill>
                  <a:srgbClr val="FF0000"/>
                </a:solidFill>
              </a:rPr>
              <a:t>2.5 cm increments</a:t>
            </a:r>
            <a:r>
              <a:rPr lang="en-US" sz="1400" dirty="0">
                <a:solidFill>
                  <a:schemeClr val="tx1">
                    <a:lumMod val="50000"/>
                  </a:schemeClr>
                </a:solidFill>
              </a:rPr>
              <a:t>.</a:t>
            </a:r>
          </a:p>
        </p:txBody>
      </p:sp>
      <p:sp>
        <p:nvSpPr>
          <p:cNvPr id="3" name="Title 2">
            <a:extLst>
              <a:ext uri="{FF2B5EF4-FFF2-40B4-BE49-F238E27FC236}">
                <a16:creationId xmlns="" xmlns:a16="http://schemas.microsoft.com/office/drawing/2014/main" id="{1EFDEF48-8C90-4EAB-A7FB-AD4A9DE5783B}"/>
              </a:ext>
            </a:extLst>
          </p:cNvPr>
          <p:cNvSpPr>
            <a:spLocks noGrp="1"/>
          </p:cNvSpPr>
          <p:nvPr>
            <p:ph type="title" idx="2"/>
          </p:nvPr>
        </p:nvSpPr>
        <p:spPr>
          <a:xfrm>
            <a:off x="719400" y="362139"/>
            <a:ext cx="5319000" cy="615635"/>
          </a:xfrm>
        </p:spPr>
        <p:txBody>
          <a:bodyPr/>
          <a:lstStyle/>
          <a:p>
            <a:pPr algn="l"/>
            <a:r>
              <a:rPr lang="en-US" sz="2000" dirty="0">
                <a:solidFill>
                  <a:srgbClr val="FF0000"/>
                </a:solidFill>
              </a:rPr>
              <a:t>Mechanical ventilation</a:t>
            </a:r>
          </a:p>
        </p:txBody>
      </p:sp>
    </p:spTree>
    <p:extLst>
      <p:ext uri="{BB962C8B-B14F-4D97-AF65-F5344CB8AC3E}">
        <p14:creationId xmlns:p14="http://schemas.microsoft.com/office/powerpoint/2010/main" val="170457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255BB57-18B1-4F39-AB3D-10F4682CAA5F}"/>
              </a:ext>
            </a:extLst>
          </p:cNvPr>
          <p:cNvSpPr>
            <a:spLocks noGrp="1"/>
          </p:cNvSpPr>
          <p:nvPr>
            <p:ph type="title" idx="2"/>
          </p:nvPr>
        </p:nvSpPr>
        <p:spPr>
          <a:xfrm>
            <a:off x="719400" y="389299"/>
            <a:ext cx="5319000" cy="452673"/>
          </a:xfrm>
        </p:spPr>
        <p:txBody>
          <a:bodyPr/>
          <a:lstStyle/>
          <a:p>
            <a:pPr algn="l"/>
            <a:r>
              <a:rPr lang="en-US" sz="2000" dirty="0">
                <a:solidFill>
                  <a:srgbClr val="FF0000"/>
                </a:solidFill>
              </a:rPr>
              <a:t>Mechanical ventilation </a:t>
            </a:r>
          </a:p>
        </p:txBody>
      </p:sp>
      <p:sp>
        <p:nvSpPr>
          <p:cNvPr id="5" name="Subtitle 3">
            <a:extLst>
              <a:ext uri="{FF2B5EF4-FFF2-40B4-BE49-F238E27FC236}">
                <a16:creationId xmlns="" xmlns:a16="http://schemas.microsoft.com/office/drawing/2014/main" id="{25919124-5222-4DEF-B04B-14503F7C963C}"/>
              </a:ext>
            </a:extLst>
          </p:cNvPr>
          <p:cNvSpPr>
            <a:spLocks noGrp="1"/>
          </p:cNvSpPr>
          <p:nvPr>
            <p:ph type="title"/>
          </p:nvPr>
        </p:nvSpPr>
        <p:spPr>
          <a:xfrm>
            <a:off x="719138" y="1041400"/>
            <a:ext cx="6511925" cy="2924175"/>
          </a:xfrm>
        </p:spPr>
        <p:txBody>
          <a:bodyPr/>
          <a:lstStyle/>
          <a:p>
            <a:pPr algn="l"/>
            <a:r>
              <a:rPr lang="en-US" sz="1500" dirty="0">
                <a:solidFill>
                  <a:schemeClr val="tx1">
                    <a:lumMod val="50000"/>
                  </a:schemeClr>
                </a:solidFill>
              </a:rPr>
              <a:t>It is important that patients with inhalation injuries are supported using techniques that do not further exacerbate respiratory failure. Limitations of pressure and acceptance of permissive hypercapnia are important. To recruit injured lung, a pressure-based strategy may be far more effective. The tidal volumes should be initiated at 6–8 mL/kg of predicted body weight. The plateau airway pressure of </a:t>
            </a:r>
            <a:r>
              <a:rPr lang="en-US" sz="1500" dirty="0">
                <a:solidFill>
                  <a:srgbClr val="FF0000"/>
                </a:solidFill>
              </a:rPr>
              <a:t>less than 30 cm H2 O</a:t>
            </a:r>
            <a:r>
              <a:rPr lang="en-US" sz="1500" dirty="0">
                <a:solidFill>
                  <a:schemeClr val="tx1">
                    <a:lumMod val="50000"/>
                  </a:schemeClr>
                </a:solidFill>
              </a:rPr>
              <a:t> should be considered.</a:t>
            </a:r>
            <a:br>
              <a:rPr lang="en-US" sz="1500" dirty="0">
                <a:solidFill>
                  <a:schemeClr val="tx1">
                    <a:lumMod val="50000"/>
                  </a:schemeClr>
                </a:solidFill>
              </a:rPr>
            </a:br>
            <a:endParaRPr lang="en-US" sz="1500" dirty="0">
              <a:solidFill>
                <a:schemeClr val="tx1">
                  <a:lumMod val="50000"/>
                </a:schemeClr>
              </a:solidFill>
            </a:endParaRPr>
          </a:p>
        </p:txBody>
      </p:sp>
    </p:spTree>
    <p:extLst>
      <p:ext uri="{BB962C8B-B14F-4D97-AF65-F5344CB8AC3E}">
        <p14:creationId xmlns:p14="http://schemas.microsoft.com/office/powerpoint/2010/main" val="262927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2CBD6-578F-4640-9F9E-A3B2A1D12F28}"/>
              </a:ext>
            </a:extLst>
          </p:cNvPr>
          <p:cNvSpPr>
            <a:spLocks noGrp="1"/>
          </p:cNvSpPr>
          <p:nvPr>
            <p:ph type="title"/>
          </p:nvPr>
        </p:nvSpPr>
        <p:spPr>
          <a:xfrm>
            <a:off x="719400" y="226337"/>
            <a:ext cx="7419665" cy="4618399"/>
          </a:xfrm>
        </p:spPr>
        <p:txBody>
          <a:bodyPr/>
          <a:lstStyle/>
          <a:p>
            <a:pPr algn="l"/>
            <a:r>
              <a:rPr lang="en-US" sz="1400" dirty="0">
                <a:solidFill>
                  <a:schemeClr val="tx1">
                    <a:lumMod val="50000"/>
                  </a:schemeClr>
                </a:solidFill>
              </a:rPr>
              <a:t>There are some inhaled adjunctive agents, such as inhaled heparin, N-acetylcysteine, and beta-agonist.</a:t>
            </a:r>
            <a:r>
              <a:rPr lang="ar-JO" sz="1400" dirty="0">
                <a:solidFill>
                  <a:schemeClr val="tx1">
                    <a:lumMod val="50000"/>
                  </a:schemeClr>
                </a:solidFill>
              </a:rPr>
              <a:t/>
            </a:r>
            <a:br>
              <a:rPr lang="ar-JO" sz="1400" dirty="0">
                <a:solidFill>
                  <a:schemeClr val="tx1">
                    <a:lumMod val="50000"/>
                  </a:schemeClr>
                </a:solidFill>
              </a:rPr>
            </a:br>
            <a:r>
              <a:rPr lang="ar-JO" sz="1400" dirty="0">
                <a:solidFill>
                  <a:schemeClr val="tx1">
                    <a:lumMod val="50000"/>
                  </a:schemeClr>
                </a:solidFill>
              </a:rPr>
              <a:t/>
            </a:r>
            <a:br>
              <a:rPr lang="ar-JO" sz="1400" dirty="0">
                <a:solidFill>
                  <a:schemeClr val="tx1">
                    <a:lumMod val="50000"/>
                  </a:schemeClr>
                </a:solidFill>
              </a:rPr>
            </a:br>
            <a:r>
              <a:rPr lang="en-US" sz="1400" dirty="0">
                <a:solidFill>
                  <a:schemeClr val="tx1">
                    <a:lumMod val="50000"/>
                  </a:schemeClr>
                </a:solidFill>
              </a:rPr>
              <a:t>N-acetylcysteine is a mucolytic agent, which ruptures the mucoprotein in mucus.</a:t>
            </a:r>
            <a:r>
              <a:rPr lang="ar-JO" sz="1400" dirty="0">
                <a:solidFill>
                  <a:schemeClr val="tx1">
                    <a:lumMod val="50000"/>
                  </a:schemeClr>
                </a:solidFill>
              </a:rPr>
              <a:t/>
            </a:r>
            <a:br>
              <a:rPr lang="ar-JO" sz="1400" dirty="0">
                <a:solidFill>
                  <a:schemeClr val="tx1">
                    <a:lumMod val="50000"/>
                  </a:schemeClr>
                </a:solidFill>
              </a:rPr>
            </a:br>
            <a:r>
              <a:rPr lang="en-US" sz="1400" dirty="0">
                <a:solidFill>
                  <a:schemeClr val="tx1">
                    <a:lumMod val="50000"/>
                  </a:schemeClr>
                </a:solidFill>
              </a:rPr>
              <a:t>A retrospective study showed that </a:t>
            </a:r>
            <a:r>
              <a:rPr lang="en-US" sz="1400" dirty="0">
                <a:solidFill>
                  <a:srgbClr val="00B0F0"/>
                </a:solidFill>
              </a:rPr>
              <a:t>heparin in combination with the use of N-acetylcysteine</a:t>
            </a:r>
            <a:r>
              <a:rPr lang="en-US" sz="1400" dirty="0"/>
              <a:t> </a:t>
            </a:r>
            <a:r>
              <a:rPr lang="en-US" sz="1400" dirty="0">
                <a:solidFill>
                  <a:schemeClr val="tx1">
                    <a:lumMod val="50000"/>
                  </a:schemeClr>
                </a:solidFill>
              </a:rPr>
              <a:t>decreased re-intubation rates and improved mortality in pediatric patients with inhalation injury.</a:t>
            </a:r>
            <a:r>
              <a:rPr lang="ar-JO" sz="1400" dirty="0">
                <a:solidFill>
                  <a:schemeClr val="tx1">
                    <a:lumMod val="50000"/>
                  </a:schemeClr>
                </a:solidFill>
              </a:rPr>
              <a:t/>
            </a:r>
            <a:br>
              <a:rPr lang="ar-JO" sz="1400" dirty="0">
                <a:solidFill>
                  <a:schemeClr val="tx1">
                    <a:lumMod val="50000"/>
                  </a:schemeClr>
                </a:solidFill>
              </a:rPr>
            </a:br>
            <a:r>
              <a:rPr lang="ar-JO" sz="1400" dirty="0">
                <a:solidFill>
                  <a:schemeClr val="tx1">
                    <a:lumMod val="50000"/>
                  </a:schemeClr>
                </a:solidFill>
              </a:rPr>
              <a:t/>
            </a:r>
            <a:br>
              <a:rPr lang="ar-JO" sz="1400" dirty="0">
                <a:solidFill>
                  <a:schemeClr val="tx1">
                    <a:lumMod val="50000"/>
                  </a:schemeClr>
                </a:solidFill>
              </a:rPr>
            </a:br>
            <a:r>
              <a:rPr lang="en-US" sz="1400" dirty="0">
                <a:solidFill>
                  <a:schemeClr val="tx1">
                    <a:lumMod val="50000"/>
                  </a:schemeClr>
                </a:solidFill>
              </a:rPr>
              <a:t>However, another retrospective study indicated that treatment with N-acetylcysteine and heparin did not improve outcomes of patients with inhalation injury.</a:t>
            </a:r>
            <a:r>
              <a:rPr lang="ar-JO" sz="1400" dirty="0">
                <a:solidFill>
                  <a:schemeClr val="tx1">
                    <a:lumMod val="50000"/>
                  </a:schemeClr>
                </a:solidFill>
              </a:rPr>
              <a:t/>
            </a:r>
            <a:br>
              <a:rPr lang="ar-JO" sz="1400" dirty="0">
                <a:solidFill>
                  <a:schemeClr val="tx1">
                    <a:lumMod val="50000"/>
                  </a:schemeClr>
                </a:solidFill>
              </a:rPr>
            </a:br>
            <a:r>
              <a:rPr lang="en-US" sz="1400" dirty="0">
                <a:solidFill>
                  <a:schemeClr val="tx1">
                    <a:lumMod val="50000"/>
                  </a:schemeClr>
                </a:solidFill>
              </a:rPr>
              <a:t>It is still unclear whether nebulized heparin or N-acetylcysteine improves outcomes of patients with inhalation injury. </a:t>
            </a:r>
            <a:r>
              <a:rPr lang="ar-JO" sz="1400" dirty="0">
                <a:solidFill>
                  <a:schemeClr val="tx1">
                    <a:lumMod val="50000"/>
                  </a:schemeClr>
                </a:solidFill>
              </a:rPr>
              <a:t/>
            </a:r>
            <a:br>
              <a:rPr lang="ar-JO" sz="1400" dirty="0">
                <a:solidFill>
                  <a:schemeClr val="tx1">
                    <a:lumMod val="50000"/>
                  </a:schemeClr>
                </a:solidFill>
              </a:rPr>
            </a:br>
            <a:r>
              <a:rPr lang="en-US" sz="1400" dirty="0" err="1">
                <a:solidFill>
                  <a:schemeClr val="tx1">
                    <a:lumMod val="50000"/>
                  </a:schemeClr>
                </a:solidFill>
              </a:rPr>
              <a:t>nhaled</a:t>
            </a:r>
            <a:r>
              <a:rPr lang="en-US" sz="1400" dirty="0">
                <a:solidFill>
                  <a:schemeClr val="tx1">
                    <a:lumMod val="50000"/>
                  </a:schemeClr>
                </a:solidFill>
              </a:rPr>
              <a:t> bronchodilators such as beta-agonist may help manage bronchoconstriction caused in the injured lower airways by inhalation injury. </a:t>
            </a:r>
            <a:r>
              <a:rPr lang="ar-JO" sz="1400" dirty="0">
                <a:solidFill>
                  <a:schemeClr val="tx1">
                    <a:lumMod val="50000"/>
                  </a:schemeClr>
                </a:solidFill>
              </a:rPr>
              <a:t/>
            </a:r>
            <a:br>
              <a:rPr lang="ar-JO" sz="1400" dirty="0">
                <a:solidFill>
                  <a:schemeClr val="tx1">
                    <a:lumMod val="50000"/>
                  </a:schemeClr>
                </a:solidFill>
              </a:rPr>
            </a:br>
            <a:r>
              <a:rPr lang="ar-JO" sz="1400" dirty="0">
                <a:solidFill>
                  <a:schemeClr val="tx1">
                    <a:lumMod val="50000"/>
                  </a:schemeClr>
                </a:solidFill>
              </a:rPr>
              <a:t>*</a:t>
            </a:r>
            <a:r>
              <a:rPr lang="en-US" sz="1400" dirty="0">
                <a:solidFill>
                  <a:schemeClr val="tx1">
                    <a:lumMod val="50000"/>
                  </a:schemeClr>
                </a:solidFill>
              </a:rPr>
              <a:t>the use of nebulized albuterol or epinephrine caused a decrease in airway pressure and an improvement in P/F ratio.</a:t>
            </a:r>
          </a:p>
        </p:txBody>
      </p:sp>
      <p:sp>
        <p:nvSpPr>
          <p:cNvPr id="3" name="Title 2">
            <a:extLst>
              <a:ext uri="{FF2B5EF4-FFF2-40B4-BE49-F238E27FC236}">
                <a16:creationId xmlns="" xmlns:a16="http://schemas.microsoft.com/office/drawing/2014/main" id="{E1FFD56F-7620-445F-9959-F80EFDF250DE}"/>
              </a:ext>
            </a:extLst>
          </p:cNvPr>
          <p:cNvSpPr>
            <a:spLocks noGrp="1"/>
          </p:cNvSpPr>
          <p:nvPr>
            <p:ph type="title" idx="2"/>
          </p:nvPr>
        </p:nvSpPr>
        <p:spPr>
          <a:xfrm>
            <a:off x="719400" y="298764"/>
            <a:ext cx="5319000" cy="525101"/>
          </a:xfrm>
        </p:spPr>
        <p:txBody>
          <a:bodyPr/>
          <a:lstStyle/>
          <a:p>
            <a:pPr algn="l"/>
            <a:r>
              <a:rPr lang="en-US" sz="2000" dirty="0" err="1">
                <a:solidFill>
                  <a:srgbClr val="FF0000"/>
                </a:solidFill>
              </a:rPr>
              <a:t>Cont</a:t>
            </a:r>
            <a:r>
              <a:rPr lang="en-US" sz="2000" dirty="0">
                <a:solidFill>
                  <a:srgbClr val="FF0000"/>
                </a:solidFill>
              </a:rPr>
              <a:t>…</a:t>
            </a:r>
          </a:p>
        </p:txBody>
      </p:sp>
    </p:spTree>
    <p:extLst>
      <p:ext uri="{BB962C8B-B14F-4D97-AF65-F5344CB8AC3E}">
        <p14:creationId xmlns:p14="http://schemas.microsoft.com/office/powerpoint/2010/main" val="383508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F2B8F-9C62-4D5C-BBCF-6F1873DB626A}"/>
              </a:ext>
            </a:extLst>
          </p:cNvPr>
          <p:cNvSpPr>
            <a:spLocks noGrp="1"/>
          </p:cNvSpPr>
          <p:nvPr>
            <p:ph type="title"/>
          </p:nvPr>
        </p:nvSpPr>
        <p:spPr>
          <a:xfrm>
            <a:off x="719400" y="1077363"/>
            <a:ext cx="6512075" cy="3132498"/>
          </a:xfrm>
        </p:spPr>
        <p:txBody>
          <a:bodyPr/>
          <a:lstStyle/>
          <a:p>
            <a:pPr algn="l"/>
            <a:r>
              <a:rPr lang="en-US" sz="1800" dirty="0">
                <a:solidFill>
                  <a:srgbClr val="00B0F0"/>
                </a:solidFill>
              </a:rPr>
              <a:t>Escharotomy</a:t>
            </a:r>
            <a:r>
              <a:rPr lang="en-US" sz="1800" dirty="0">
                <a:solidFill>
                  <a:schemeClr val="tx1">
                    <a:lumMod val="50000"/>
                  </a:schemeClr>
                </a:solidFill>
              </a:rPr>
              <a:t> may be required for patients with </a:t>
            </a:r>
            <a:r>
              <a:rPr lang="en-US" sz="1800" dirty="0">
                <a:solidFill>
                  <a:srgbClr val="00B0F0"/>
                </a:solidFill>
              </a:rPr>
              <a:t>circumferential full-thickness burns</a:t>
            </a:r>
            <a:r>
              <a:rPr lang="en-US" sz="1800" dirty="0">
                <a:solidFill>
                  <a:schemeClr val="tx1">
                    <a:lumMod val="50000"/>
                  </a:schemeClr>
                </a:solidFill>
              </a:rPr>
              <a:t> of the anterolateral torso.</a:t>
            </a:r>
            <a:r>
              <a:rPr lang="ar-JO" sz="1800" dirty="0">
                <a:solidFill>
                  <a:schemeClr val="tx1">
                    <a:lumMod val="50000"/>
                  </a:schemeClr>
                </a:solidFill>
              </a:rPr>
              <a:t/>
            </a:r>
            <a:br>
              <a:rPr lang="ar-JO" sz="1800" dirty="0">
                <a:solidFill>
                  <a:schemeClr val="tx1">
                    <a:lumMod val="50000"/>
                  </a:schemeClr>
                </a:solidFill>
              </a:rPr>
            </a:br>
            <a:r>
              <a:rPr lang="en-US" sz="1800" dirty="0">
                <a:solidFill>
                  <a:schemeClr val="tx1">
                    <a:lumMod val="50000"/>
                  </a:schemeClr>
                </a:solidFill>
              </a:rPr>
              <a:t>In these patients, edema builds up under eschar during the resuscitation period, gradually constricting chest excursion and causing increased peak expiratory pressure. </a:t>
            </a:r>
            <a:r>
              <a:rPr lang="ar-JO" sz="1800" dirty="0">
                <a:solidFill>
                  <a:schemeClr val="tx1">
                    <a:lumMod val="50000"/>
                  </a:schemeClr>
                </a:solidFill>
              </a:rPr>
              <a:t/>
            </a:r>
            <a:br>
              <a:rPr lang="ar-JO" sz="1800" dirty="0">
                <a:solidFill>
                  <a:schemeClr val="tx1">
                    <a:lumMod val="50000"/>
                  </a:schemeClr>
                </a:solidFill>
              </a:rPr>
            </a:br>
            <a:r>
              <a:rPr lang="en-US" sz="1800" dirty="0">
                <a:solidFill>
                  <a:schemeClr val="tx1">
                    <a:lumMod val="50000"/>
                  </a:schemeClr>
                </a:solidFill>
              </a:rPr>
              <a:t>The treatment is thoracic escharotomy in either emergency room or operating theater, which results in restoration of chest compliance. </a:t>
            </a:r>
          </a:p>
        </p:txBody>
      </p:sp>
      <p:sp>
        <p:nvSpPr>
          <p:cNvPr id="3" name="Title 2">
            <a:extLst>
              <a:ext uri="{FF2B5EF4-FFF2-40B4-BE49-F238E27FC236}">
                <a16:creationId xmlns="" xmlns:a16="http://schemas.microsoft.com/office/drawing/2014/main" id="{97E90E5C-5089-4C65-9A31-0F7F01CD285F}"/>
              </a:ext>
            </a:extLst>
          </p:cNvPr>
          <p:cNvSpPr>
            <a:spLocks noGrp="1"/>
          </p:cNvSpPr>
          <p:nvPr>
            <p:ph type="title" idx="2"/>
          </p:nvPr>
        </p:nvSpPr>
        <p:spPr>
          <a:xfrm>
            <a:off x="719400" y="461727"/>
            <a:ext cx="5319000" cy="479833"/>
          </a:xfrm>
        </p:spPr>
        <p:txBody>
          <a:bodyPr/>
          <a:lstStyle/>
          <a:p>
            <a:pPr algn="l"/>
            <a:r>
              <a:rPr lang="en-US" sz="2000" dirty="0" err="1">
                <a:solidFill>
                  <a:srgbClr val="FF0000"/>
                </a:solidFill>
              </a:rPr>
              <a:t>Cont</a:t>
            </a:r>
            <a:r>
              <a:rPr lang="en-US" sz="2000" dirty="0">
                <a:solidFill>
                  <a:srgbClr val="FF0000"/>
                </a:solidFill>
              </a:rPr>
              <a:t>…</a:t>
            </a:r>
          </a:p>
        </p:txBody>
      </p:sp>
    </p:spTree>
    <p:extLst>
      <p:ext uri="{BB962C8B-B14F-4D97-AF65-F5344CB8AC3E}">
        <p14:creationId xmlns:p14="http://schemas.microsoft.com/office/powerpoint/2010/main" val="304428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DD982-C95D-4284-852B-26C3EEF0610D}"/>
              </a:ext>
            </a:extLst>
          </p:cNvPr>
          <p:cNvSpPr>
            <a:spLocks noGrp="1"/>
          </p:cNvSpPr>
          <p:nvPr>
            <p:ph type="title"/>
          </p:nvPr>
        </p:nvSpPr>
        <p:spPr>
          <a:xfrm>
            <a:off x="719400" y="805758"/>
            <a:ext cx="6512075" cy="3693814"/>
          </a:xfrm>
        </p:spPr>
        <p:txBody>
          <a:bodyPr/>
          <a:lstStyle/>
          <a:p>
            <a:pPr marL="0" indent="0" algn="l"/>
            <a:r>
              <a:rPr lang="en-US" sz="1600" b="1" dirty="0">
                <a:solidFill>
                  <a:schemeClr val="tx1">
                    <a:lumMod val="50000"/>
                  </a:schemeClr>
                </a:solidFill>
              </a:rPr>
              <a:t>Severity generally correlates with exposure time,</a:t>
            </a:r>
            <a:br>
              <a:rPr lang="en-US" sz="1600" b="1" dirty="0">
                <a:solidFill>
                  <a:schemeClr val="tx1">
                    <a:lumMod val="50000"/>
                  </a:schemeClr>
                </a:solidFill>
              </a:rPr>
            </a:br>
            <a:r>
              <a:rPr lang="en-US" sz="1600" b="1" dirty="0">
                <a:solidFill>
                  <a:schemeClr val="tx1">
                    <a:lumMod val="50000"/>
                  </a:schemeClr>
                </a:solidFill>
              </a:rPr>
              <a:t>Complication rates are</a:t>
            </a:r>
            <a:r>
              <a:rPr lang="en-US" sz="1600" b="1" dirty="0">
                <a:solidFill>
                  <a:srgbClr val="FF0000"/>
                </a:solidFill>
              </a:rPr>
              <a:t> higher in people with a history of underlying lung disease</a:t>
            </a:r>
            <a:r>
              <a:rPr lang="en-US" sz="1600" b="1" dirty="0">
                <a:solidFill>
                  <a:schemeClr val="tx1">
                    <a:lumMod val="50000"/>
                  </a:schemeClr>
                </a:solidFill>
              </a:rPr>
              <a:t> as well, such as </a:t>
            </a:r>
            <a:r>
              <a:rPr lang="en-US" sz="1600" b="1" dirty="0">
                <a:solidFill>
                  <a:srgbClr val="FF0000"/>
                </a:solidFill>
              </a:rPr>
              <a:t>COPD and asthma</a:t>
            </a:r>
            <a:r>
              <a:rPr lang="en-US" sz="1600" b="1" dirty="0">
                <a:solidFill>
                  <a:schemeClr val="tx1">
                    <a:lumMod val="50000"/>
                  </a:schemeClr>
                </a:solidFill>
              </a:rPr>
              <a:t>.</a:t>
            </a:r>
            <a:br>
              <a:rPr lang="en-US" sz="1600" b="1" dirty="0">
                <a:solidFill>
                  <a:schemeClr val="tx1">
                    <a:lumMod val="50000"/>
                  </a:schemeClr>
                </a:solidFill>
              </a:rPr>
            </a:br>
            <a:r>
              <a:rPr lang="en-US" sz="1600" b="1" dirty="0">
                <a:solidFill>
                  <a:schemeClr val="tx1">
                    <a:lumMod val="50000"/>
                  </a:schemeClr>
                </a:solidFill>
              </a:rPr>
              <a:t/>
            </a:r>
            <a:br>
              <a:rPr lang="en-US" sz="1600" b="1" dirty="0">
                <a:solidFill>
                  <a:schemeClr val="tx1">
                    <a:lumMod val="50000"/>
                  </a:schemeClr>
                </a:solidFill>
              </a:rPr>
            </a:br>
            <a:r>
              <a:rPr lang="en-US" sz="1600" b="1" dirty="0">
                <a:solidFill>
                  <a:srgbClr val="00B0F0"/>
                </a:solidFill>
              </a:rPr>
              <a:t>Short-term</a:t>
            </a:r>
            <a:r>
              <a:rPr lang="en-US" sz="1600" b="1" dirty="0">
                <a:solidFill>
                  <a:schemeClr val="tx1">
                    <a:lumMod val="50000"/>
                  </a:schemeClr>
                </a:solidFill>
              </a:rPr>
              <a:t> complications</a:t>
            </a:r>
            <a:r>
              <a:rPr lang="en-US" sz="1600" dirty="0">
                <a:solidFill>
                  <a:schemeClr val="tx1">
                    <a:lumMod val="50000"/>
                  </a:schemeClr>
                </a:solidFill>
              </a:rPr>
              <a:t>(4-5days):pneumonia. Acute respiratory distress syndrome and pulmonary edema .</a:t>
            </a:r>
            <a:br>
              <a:rPr lang="en-US" sz="1600" dirty="0">
                <a:solidFill>
                  <a:schemeClr val="tx1">
                    <a:lumMod val="50000"/>
                  </a:schemeClr>
                </a:solidFill>
              </a:rPr>
            </a:br>
            <a:r>
              <a:rPr lang="en-US" sz="1600" dirty="0">
                <a:solidFill>
                  <a:schemeClr val="tx1">
                    <a:lumMod val="50000"/>
                  </a:schemeClr>
                </a:solidFill>
              </a:rPr>
              <a:t/>
            </a:r>
            <a:br>
              <a:rPr lang="en-US" sz="1600" dirty="0">
                <a:solidFill>
                  <a:schemeClr val="tx1">
                    <a:lumMod val="50000"/>
                  </a:schemeClr>
                </a:solidFill>
              </a:rPr>
            </a:br>
            <a:r>
              <a:rPr lang="en-US" sz="1600" b="1" dirty="0">
                <a:solidFill>
                  <a:srgbClr val="00B0F0"/>
                </a:solidFill>
              </a:rPr>
              <a:t>Long-term</a:t>
            </a:r>
            <a:r>
              <a:rPr lang="en-US" sz="1600" b="1" dirty="0">
                <a:solidFill>
                  <a:schemeClr val="tx1">
                    <a:lumMod val="50000"/>
                  </a:schemeClr>
                </a:solidFill>
              </a:rPr>
              <a:t> complications</a:t>
            </a:r>
            <a:r>
              <a:rPr lang="en-US" sz="1600" dirty="0">
                <a:solidFill>
                  <a:schemeClr val="tx1">
                    <a:lumMod val="50000"/>
                  </a:schemeClr>
                </a:solidFill>
              </a:rPr>
              <a:t>(less common): subglottic stenosis, bronchiectasis, and bronchiolitis obliterans</a:t>
            </a:r>
            <a:br>
              <a:rPr lang="en-US" sz="1600" dirty="0">
                <a:solidFill>
                  <a:schemeClr val="tx1">
                    <a:lumMod val="50000"/>
                  </a:schemeClr>
                </a:solidFill>
              </a:rPr>
            </a:br>
            <a:r>
              <a:rPr lang="en-US" sz="1600" dirty="0">
                <a:solidFill>
                  <a:schemeClr val="tx1">
                    <a:lumMod val="50000"/>
                  </a:schemeClr>
                </a:solidFill>
              </a:rPr>
              <a:t/>
            </a:r>
            <a:br>
              <a:rPr lang="en-US" sz="1600" dirty="0">
                <a:solidFill>
                  <a:schemeClr val="tx1">
                    <a:lumMod val="50000"/>
                  </a:schemeClr>
                </a:solidFill>
              </a:rPr>
            </a:br>
            <a:r>
              <a:rPr lang="en-US" sz="1600" dirty="0">
                <a:solidFill>
                  <a:schemeClr val="tx1">
                    <a:lumMod val="50000"/>
                  </a:schemeClr>
                </a:solidFill>
              </a:rPr>
              <a:t>Patients who have been exposed to </a:t>
            </a:r>
            <a:r>
              <a:rPr lang="en-US" sz="1600" dirty="0">
                <a:solidFill>
                  <a:srgbClr val="00B0F0"/>
                </a:solidFill>
              </a:rPr>
              <a:t>carbon monoxide </a:t>
            </a:r>
            <a:r>
              <a:rPr lang="en-US" sz="1600" dirty="0">
                <a:solidFill>
                  <a:schemeClr val="tx1">
                    <a:lumMod val="50000"/>
                  </a:schemeClr>
                </a:solidFill>
              </a:rPr>
              <a:t>are also known to have long-term neurological complications (1-3wks)</a:t>
            </a:r>
          </a:p>
        </p:txBody>
      </p:sp>
      <p:sp>
        <p:nvSpPr>
          <p:cNvPr id="3" name="Title 2">
            <a:extLst>
              <a:ext uri="{FF2B5EF4-FFF2-40B4-BE49-F238E27FC236}">
                <a16:creationId xmlns="" xmlns:a16="http://schemas.microsoft.com/office/drawing/2014/main" id="{A61C4A36-BC7B-41F4-9C84-B84622071419}"/>
              </a:ext>
            </a:extLst>
          </p:cNvPr>
          <p:cNvSpPr>
            <a:spLocks noGrp="1"/>
          </p:cNvSpPr>
          <p:nvPr>
            <p:ph type="title" idx="2"/>
          </p:nvPr>
        </p:nvSpPr>
        <p:spPr>
          <a:xfrm>
            <a:off x="719400" y="226337"/>
            <a:ext cx="5319000" cy="579421"/>
          </a:xfrm>
        </p:spPr>
        <p:txBody>
          <a:bodyPr/>
          <a:lstStyle/>
          <a:p>
            <a:pPr algn="l"/>
            <a:r>
              <a:rPr lang="en-US" sz="2000" dirty="0">
                <a:solidFill>
                  <a:srgbClr val="FF0000"/>
                </a:solidFill>
              </a:rPr>
              <a:t>Complication</a:t>
            </a:r>
            <a:r>
              <a:rPr lang="en-US" sz="2000" dirty="0">
                <a:solidFill>
                  <a:schemeClr val="tx1"/>
                </a:solidFill>
              </a:rPr>
              <a:t> </a:t>
            </a:r>
            <a:r>
              <a:rPr lang="en-US" sz="2000" dirty="0">
                <a:solidFill>
                  <a:srgbClr val="FF0000"/>
                </a:solidFill>
              </a:rPr>
              <a:t>:</a:t>
            </a:r>
            <a:r>
              <a:rPr lang="en-US" sz="2000" dirty="0">
                <a:solidFill>
                  <a:schemeClr val="tx1"/>
                </a:solidFill>
              </a:rPr>
              <a:t> </a:t>
            </a:r>
          </a:p>
        </p:txBody>
      </p:sp>
    </p:spTree>
    <p:extLst>
      <p:ext uri="{BB962C8B-B14F-4D97-AF65-F5344CB8AC3E}">
        <p14:creationId xmlns:p14="http://schemas.microsoft.com/office/powerpoint/2010/main" val="3311604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C776F-598B-4372-B912-7FA0B0D4E863}"/>
              </a:ext>
            </a:extLst>
          </p:cNvPr>
          <p:cNvSpPr>
            <a:spLocks noGrp="1"/>
          </p:cNvSpPr>
          <p:nvPr>
            <p:ph type="title"/>
          </p:nvPr>
        </p:nvSpPr>
        <p:spPr/>
        <p:txBody>
          <a:bodyPr/>
          <a:lstStyle/>
          <a:p>
            <a:r>
              <a:rPr lang="en-US" dirty="0">
                <a:solidFill>
                  <a:srgbClr val="FF0000"/>
                </a:solidFill>
              </a:rPr>
              <a:t>Thank you</a:t>
            </a:r>
          </a:p>
        </p:txBody>
      </p:sp>
    </p:spTree>
    <p:extLst>
      <p:ext uri="{BB962C8B-B14F-4D97-AF65-F5344CB8AC3E}">
        <p14:creationId xmlns:p14="http://schemas.microsoft.com/office/powerpoint/2010/main" val="419836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678600" y="1484550"/>
            <a:ext cx="8236800" cy="2535000"/>
          </a:xfrm>
          <a:prstGeom prst="rect">
            <a:avLst/>
          </a:prstGeom>
        </p:spPr>
        <p:txBody>
          <a:bodyPr spcFirstLastPara="1" wrap="square" lIns="91425" tIns="91425" rIns="91425" bIns="91425" anchor="ctr" anchorCtr="0">
            <a:noAutofit/>
          </a:bodyPr>
          <a:lstStyle/>
          <a:p>
            <a:pPr lvl="0"/>
            <a:r>
              <a:rPr lang="en-US" dirty="0"/>
              <a:t>CARBON MONOXIDE </a:t>
            </a:r>
            <a:r>
              <a:rPr lang="en-US" dirty="0" smtClean="0"/>
              <a:t>POISONING</a:t>
            </a:r>
            <a:br>
              <a:rPr lang="en-US" dirty="0" smtClean="0"/>
            </a:br>
            <a:r>
              <a:rPr lang="en-US" sz="2800" dirty="0" smtClean="0"/>
              <a:t>by :akram oran</a:t>
            </a:r>
            <a:endParaRPr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5" name="Google Shape;491;p33"/>
          <p:cNvSpPr txBox="1">
            <a:spLocks noGrp="1"/>
          </p:cNvSpPr>
          <p:nvPr>
            <p:ph type="subTitle" idx="1"/>
          </p:nvPr>
        </p:nvSpPr>
        <p:spPr>
          <a:xfrm>
            <a:off x="479426" y="1288473"/>
            <a:ext cx="3358284" cy="2542309"/>
          </a:xfrm>
          <a:prstGeom prst="rect">
            <a:avLst/>
          </a:prstGeom>
        </p:spPr>
        <p:txBody>
          <a:bodyPr spcFirstLastPara="1" wrap="square" lIns="91425" tIns="91425" rIns="91425" bIns="91425" anchor="ctr" anchorCtr="0">
            <a:noAutofit/>
          </a:bodyPr>
          <a:lstStyle/>
          <a:p>
            <a:pPr algn="ctr"/>
            <a:r>
              <a:rPr lang="en-US" sz="2400" b="1" dirty="0" smtClean="0"/>
              <a:t>is </a:t>
            </a:r>
            <a:r>
              <a:rPr lang="en-US" sz="2400" b="1" dirty="0"/>
              <a:t>a clear, </a:t>
            </a:r>
            <a:r>
              <a:rPr lang="en-US" sz="2400" b="1" dirty="0" smtClean="0"/>
              <a:t>odorless, tasteless and </a:t>
            </a:r>
            <a:r>
              <a:rPr lang="en-US" sz="2400" b="1" dirty="0"/>
              <a:t>non irritating </a:t>
            </a:r>
            <a:r>
              <a:rPr lang="en-US" sz="2400" b="1" dirty="0" smtClean="0"/>
              <a:t>gas. Cause </a:t>
            </a:r>
            <a:r>
              <a:rPr lang="en-US" sz="2400" b="1" dirty="0"/>
              <a:t>rapid loss of conscious </a:t>
            </a:r>
            <a:endParaRPr lang="ar-JO" sz="2400" b="1" dirty="0"/>
          </a:p>
        </p:txBody>
      </p:sp>
      <p:pic>
        <p:nvPicPr>
          <p:cNvPr id="6" name="Picture 2" descr="Image result for co poisoning">
            <a:extLst>
              <a:ext uri="{FF2B5EF4-FFF2-40B4-BE49-F238E27FC236}">
                <a16:creationId xmlns="" xmlns:a16="http://schemas.microsoft.com/office/drawing/2014/main" id="{935263BC-D5A6-465E-87EC-A238F4966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926" y="1119022"/>
            <a:ext cx="4894074" cy="286115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3"/>
          <p:cNvSpPr txBox="1">
            <a:spLocks noGrp="1"/>
          </p:cNvSpPr>
          <p:nvPr>
            <p:ph type="title"/>
          </p:nvPr>
        </p:nvSpPr>
        <p:spPr>
          <a:xfrm>
            <a:off x="478950" y="1922950"/>
            <a:ext cx="6226650" cy="1029800"/>
          </a:xfrm>
          <a:prstGeom prst="rect">
            <a:avLst/>
          </a:prstGeom>
        </p:spPr>
        <p:txBody>
          <a:bodyPr spcFirstLastPara="1" wrap="square" lIns="91425" tIns="91425" rIns="91425" bIns="91425" anchor="ctr" anchorCtr="0">
            <a:noAutofit/>
          </a:bodyPr>
          <a:lstStyle/>
          <a:p>
            <a:pPr lvl="0"/>
            <a:r>
              <a:rPr lang="en-US" dirty="0"/>
              <a:t>I</a:t>
            </a:r>
            <a:r>
              <a:rPr lang="en" dirty="0"/>
              <a:t>nhalation injury</a:t>
            </a:r>
            <a:endParaRPr dirty="0"/>
          </a:p>
        </p:txBody>
      </p:sp>
      <p:sp>
        <p:nvSpPr>
          <p:cNvPr id="492" name="Google Shape;492;p33"/>
          <p:cNvSpPr txBox="1">
            <a:spLocks noGrp="1"/>
          </p:cNvSpPr>
          <p:nvPr>
            <p:ph type="subTitle" idx="1"/>
          </p:nvPr>
        </p:nvSpPr>
        <p:spPr>
          <a:xfrm>
            <a:off x="457200" y="2876550"/>
            <a:ext cx="5159750" cy="805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a:t>
            </a:r>
            <a:r>
              <a:rPr lang="en" dirty="0" smtClean="0"/>
              <a:t>nhalation injury defined as damage caused by breathing in harmful gases, vapours, and particulate matter contianed in smoke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2" name="Title 1"/>
          <p:cNvSpPr>
            <a:spLocks noGrp="1"/>
          </p:cNvSpPr>
          <p:nvPr>
            <p:ph type="title"/>
          </p:nvPr>
        </p:nvSpPr>
        <p:spPr>
          <a:xfrm>
            <a:off x="540000" y="803565"/>
            <a:ext cx="8064000" cy="3927762"/>
          </a:xfrm>
        </p:spPr>
        <p:txBody>
          <a:bodyPr/>
          <a:lstStyle/>
          <a:p>
            <a:pPr algn="l"/>
            <a:r>
              <a:rPr lang="en-US" altLang="en-US" sz="2800" i="1" dirty="0">
                <a:solidFill>
                  <a:schemeClr val="tx1"/>
                </a:solidFill>
                <a:cs typeface="Majalla UI"/>
              </a:rPr>
              <a:t>Sources</a:t>
            </a:r>
            <a:r>
              <a:rPr lang="en-US" altLang="en-US" sz="2800" i="1" dirty="0" smtClean="0">
                <a:solidFill>
                  <a:schemeClr val="tx1"/>
                </a:solidFill>
                <a:cs typeface="Majalla UI"/>
              </a:rPr>
              <a:t>:</a:t>
            </a:r>
            <a:r>
              <a:rPr lang="en-US" altLang="en-US" sz="2400" i="1" dirty="0" smtClean="0">
                <a:solidFill>
                  <a:schemeClr val="tx1"/>
                </a:solidFill>
                <a:cs typeface="Majalla UI"/>
              </a:rPr>
              <a:t/>
            </a:r>
            <a:br>
              <a:rPr lang="en-US" altLang="en-US" sz="2400" i="1" dirty="0" smtClean="0">
                <a:solidFill>
                  <a:schemeClr val="tx1"/>
                </a:solidFill>
                <a:cs typeface="Majalla UI"/>
              </a:rPr>
            </a:br>
            <a:r>
              <a:rPr lang="en-US" altLang="en-US" sz="1800" dirty="0">
                <a:solidFill>
                  <a:schemeClr val="tx1"/>
                </a:solidFill>
                <a:cs typeface="Majalla UI"/>
              </a:rPr>
              <a:t/>
            </a:r>
            <a:br>
              <a:rPr lang="en-US" altLang="en-US" sz="1800" dirty="0">
                <a:solidFill>
                  <a:schemeClr val="tx1"/>
                </a:solidFill>
                <a:cs typeface="Majalla UI"/>
              </a:rPr>
            </a:br>
            <a:r>
              <a:rPr lang="en-US" altLang="en-US" sz="1800" dirty="0" smtClean="0">
                <a:solidFill>
                  <a:schemeClr val="tx1"/>
                </a:solidFill>
                <a:cs typeface="Majalla UI"/>
              </a:rPr>
              <a:t>A-Endogenous:</a:t>
            </a:r>
            <a:br>
              <a:rPr lang="en-US" altLang="en-US" sz="1800" dirty="0" smtClean="0">
                <a:solidFill>
                  <a:schemeClr val="tx1"/>
                </a:solidFill>
                <a:cs typeface="Majalla UI"/>
              </a:rPr>
            </a:br>
            <a:r>
              <a:rPr lang="en-US" altLang="en-US" sz="1800" dirty="0">
                <a:solidFill>
                  <a:schemeClr val="tx1"/>
                </a:solidFill>
                <a:cs typeface="Majalla UI"/>
              </a:rPr>
              <a:t> </a:t>
            </a:r>
            <a:r>
              <a:rPr lang="en-US" altLang="en-US" sz="1800" dirty="0" smtClean="0">
                <a:solidFill>
                  <a:schemeClr val="tx1"/>
                </a:solidFill>
                <a:cs typeface="Majalla UI"/>
              </a:rPr>
              <a:t>  It </a:t>
            </a:r>
            <a:r>
              <a:rPr lang="en-US" altLang="en-US" sz="1800" dirty="0">
                <a:solidFill>
                  <a:schemeClr val="tx1"/>
                </a:solidFill>
                <a:cs typeface="Majalla UI"/>
              </a:rPr>
              <a:t>is produced in the body as a byproduct of the degradation of </a:t>
            </a:r>
            <a:r>
              <a:rPr lang="en-US" altLang="en-US" sz="1800" dirty="0" smtClean="0">
                <a:solidFill>
                  <a:schemeClr val="tx1"/>
                </a:solidFill>
                <a:cs typeface="Majalla UI"/>
              </a:rPr>
              <a:t>    </a:t>
            </a:r>
            <a:r>
              <a:rPr lang="en-US" altLang="en-US" sz="1800" dirty="0" err="1" smtClean="0">
                <a:solidFill>
                  <a:schemeClr val="tx1"/>
                </a:solidFill>
                <a:cs typeface="Majalla UI"/>
              </a:rPr>
              <a:t>heme</a:t>
            </a:r>
            <a:r>
              <a:rPr lang="en-US" altLang="en-US" sz="1800" dirty="0" smtClean="0">
                <a:solidFill>
                  <a:schemeClr val="tx1"/>
                </a:solidFill>
                <a:cs typeface="Majalla UI"/>
              </a:rPr>
              <a:t> </a:t>
            </a:r>
            <a:r>
              <a:rPr lang="en-US" altLang="en-US" sz="1800" dirty="0">
                <a:solidFill>
                  <a:schemeClr val="tx1"/>
                </a:solidFill>
                <a:cs typeface="Majalla UI"/>
              </a:rPr>
              <a:t>(0.5-0.8</a:t>
            </a:r>
            <a:r>
              <a:rPr lang="en-US" altLang="en-US" sz="1800" dirty="0" smtClean="0">
                <a:solidFill>
                  <a:schemeClr val="tx1"/>
                </a:solidFill>
                <a:cs typeface="Majalla UI"/>
              </a:rPr>
              <a:t>%)</a:t>
            </a:r>
            <a:br>
              <a:rPr lang="en-US" altLang="en-US" sz="1800" dirty="0" smtClean="0">
                <a:solidFill>
                  <a:schemeClr val="tx1"/>
                </a:solidFill>
                <a:cs typeface="Majalla UI"/>
              </a:rPr>
            </a:br>
            <a:r>
              <a:rPr lang="en-US" altLang="en-US" sz="1800" dirty="0">
                <a:solidFill>
                  <a:schemeClr val="tx1"/>
                </a:solidFill>
                <a:cs typeface="Majalla UI"/>
              </a:rPr>
              <a:t/>
            </a:r>
            <a:br>
              <a:rPr lang="en-US" altLang="en-US" sz="1800" dirty="0">
                <a:solidFill>
                  <a:schemeClr val="tx1"/>
                </a:solidFill>
                <a:cs typeface="Majalla UI"/>
              </a:rPr>
            </a:br>
            <a:r>
              <a:rPr lang="en-US" altLang="en-US" sz="1800" dirty="0">
                <a:solidFill>
                  <a:schemeClr val="tx1"/>
                </a:solidFill>
                <a:cs typeface="Majalla UI"/>
              </a:rPr>
              <a:t>B- Exogenous:</a:t>
            </a:r>
            <a:br>
              <a:rPr lang="en-US" altLang="en-US" sz="1800" dirty="0">
                <a:solidFill>
                  <a:schemeClr val="tx1"/>
                </a:solidFill>
                <a:cs typeface="Majalla UI"/>
              </a:rPr>
            </a:br>
            <a:r>
              <a:rPr lang="en-US" altLang="en-US" sz="1800" dirty="0">
                <a:solidFill>
                  <a:schemeClr val="tx1"/>
                </a:solidFill>
                <a:cs typeface="Majalla UI"/>
              </a:rPr>
              <a:t>It is produced by incomplete combustion of any carbonaceous material as gasoline, natural gas, kerosene, oil or propane.</a:t>
            </a:r>
            <a:br>
              <a:rPr lang="en-US" altLang="en-US" sz="1800" dirty="0">
                <a:solidFill>
                  <a:schemeClr val="tx1"/>
                </a:solidFill>
                <a:cs typeface="Majalla UI"/>
              </a:rPr>
            </a:br>
            <a:r>
              <a:rPr lang="en-US" altLang="en-US" sz="1800" dirty="0">
                <a:solidFill>
                  <a:schemeClr val="tx1"/>
                </a:solidFill>
                <a:cs typeface="Majalla UI"/>
              </a:rPr>
              <a:t> </a:t>
            </a:r>
            <a:br>
              <a:rPr lang="en-US" altLang="en-US" sz="1800" dirty="0">
                <a:solidFill>
                  <a:schemeClr val="tx1"/>
                </a:solidFill>
                <a:cs typeface="Majalla UI"/>
              </a:rPr>
            </a:br>
            <a:endParaRPr lang="ar-SA" altLang="en-US" sz="18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pic>
        <p:nvPicPr>
          <p:cNvPr id="14" name="Content Placeholder 3">
            <a:extLst>
              <a:ext uri="{FF2B5EF4-FFF2-40B4-BE49-F238E27FC236}">
                <a16:creationId xmlns="" xmlns:a16="http://schemas.microsoft.com/office/drawing/2014/main" id="{084F3224-6CDE-427B-A76C-35A14F457CE2}"/>
              </a:ext>
            </a:extLst>
          </p:cNvPr>
          <p:cNvPicPr>
            <a:picLocks noChangeAspect="1"/>
          </p:cNvPicPr>
          <p:nvPr/>
        </p:nvPicPr>
        <p:blipFill>
          <a:blip r:embed="rId3"/>
          <a:stretch>
            <a:fillRect/>
          </a:stretch>
        </p:blipFill>
        <p:spPr>
          <a:xfrm>
            <a:off x="762001" y="587620"/>
            <a:ext cx="7536872" cy="3956858"/>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581025" y="569480"/>
            <a:ext cx="2933700" cy="977900"/>
          </a:xfrm>
          <a:prstGeom prst="rect">
            <a:avLst/>
          </a:prstGeom>
        </p:spPr>
        <p:txBody>
          <a:bodyPr spcFirstLastPara="1" wrap="square" lIns="91425" tIns="91425" rIns="91425" bIns="91425" anchor="ctr" anchorCtr="0">
            <a:noAutofit/>
          </a:bodyPr>
          <a:lstStyle/>
          <a:p>
            <a:pPr lvl="0" algn="l"/>
            <a:r>
              <a:rPr lang="en-US" sz="2800" i="1" dirty="0" err="1" smtClean="0"/>
              <a:t>Toxicokinetic</a:t>
            </a:r>
            <a:endParaRPr sz="2800" i="1" dirty="0"/>
          </a:p>
        </p:txBody>
      </p:sp>
      <p:sp>
        <p:nvSpPr>
          <p:cNvPr id="500" name="Google Shape;500;p34"/>
          <p:cNvSpPr txBox="1">
            <a:spLocks noGrp="1"/>
          </p:cNvSpPr>
          <p:nvPr>
            <p:ph type="subTitle" idx="4294967295"/>
          </p:nvPr>
        </p:nvSpPr>
        <p:spPr>
          <a:xfrm>
            <a:off x="0" y="2452254"/>
            <a:ext cx="8548255" cy="1619540"/>
          </a:xfrm>
          <a:prstGeom prst="rect">
            <a:avLst/>
          </a:prstGeom>
        </p:spPr>
        <p:txBody>
          <a:bodyPr spcFirstLastPara="1" wrap="square" lIns="91425" tIns="91425" rIns="91425" bIns="91425" anchor="ctr" anchorCtr="0">
            <a:noAutofit/>
          </a:bodyPr>
          <a:lstStyle/>
          <a:p>
            <a:pPr algn="just">
              <a:buFont typeface="Arial" panose="020B0604020202020204" pitchFamily="34" charset="0"/>
              <a:buChar char="•"/>
            </a:pPr>
            <a:r>
              <a:rPr lang="en-US" altLang="en-US" dirty="0">
                <a:cs typeface="Majalla UI"/>
              </a:rPr>
              <a:t>Carbon monoxide is readily absorbed from the lungs and rapidly bound to hemoglobin.</a:t>
            </a:r>
          </a:p>
          <a:p>
            <a:pPr algn="just">
              <a:buFont typeface="Arial" panose="020B0604020202020204" pitchFamily="34" charset="0"/>
              <a:buChar char="•"/>
            </a:pPr>
            <a:r>
              <a:rPr lang="en-US" altLang="en-US" dirty="0">
                <a:cs typeface="Majalla UI"/>
              </a:rPr>
              <a:t>Elimination is mainly through respiratory system, only 1% is metabolized to carbon dioxide. </a:t>
            </a:r>
            <a:endParaRPr lang="en-US" altLang="en-US" dirty="0" smtClean="0">
              <a:cs typeface="Majalla UI"/>
            </a:endParaRPr>
          </a:p>
          <a:p>
            <a:pPr algn="just">
              <a:buFont typeface="Arial" panose="020B0604020202020204" pitchFamily="34" charset="0"/>
              <a:buChar char="•"/>
            </a:pPr>
            <a:r>
              <a:rPr lang="en-US" altLang="en-US" dirty="0" smtClean="0">
                <a:cs typeface="Majalla UI"/>
              </a:rPr>
              <a:t>Its </a:t>
            </a:r>
            <a:r>
              <a:rPr lang="en-US" altLang="en-US" dirty="0">
                <a:cs typeface="Majalla UI"/>
              </a:rPr>
              <a:t>half life is about 4-5 </a:t>
            </a:r>
            <a:r>
              <a:rPr lang="en-US" altLang="en-US" dirty="0" smtClean="0">
                <a:cs typeface="Majalla UI"/>
              </a:rPr>
              <a:t>hours on 21% room air O2.</a:t>
            </a:r>
          </a:p>
          <a:p>
            <a:pPr algn="just">
              <a:buFont typeface="Arial" panose="020B0604020202020204" pitchFamily="34" charset="0"/>
              <a:buChar char="•"/>
            </a:pPr>
            <a:r>
              <a:rPr lang="en-US" altLang="en-US" dirty="0" smtClean="0">
                <a:cs typeface="Majalla UI"/>
              </a:rPr>
              <a:t>80 minutes 100% O2.</a:t>
            </a:r>
          </a:p>
          <a:p>
            <a:pPr algn="just">
              <a:buFont typeface="Arial" panose="020B0604020202020204" pitchFamily="34" charset="0"/>
              <a:buChar char="•"/>
            </a:pPr>
            <a:r>
              <a:rPr lang="en-US" altLang="en-US" dirty="0" smtClean="0">
                <a:cs typeface="Majalla UI"/>
              </a:rPr>
              <a:t>22 minutes with hyperbaric O2.</a:t>
            </a:r>
            <a:endParaRPr lang="en-US" altLang="en-US" dirty="0">
              <a:cs typeface="Majalla UI"/>
            </a:endParaRPr>
          </a:p>
          <a:p>
            <a:pPr eaLnBrk="1" hangingPunct="1">
              <a:buFont typeface="Arial" panose="020B0604020202020204" pitchFamily="34" charset="0"/>
              <a:buChar char="•"/>
            </a:pPr>
            <a:endParaRPr lang="ar-SA" altLang="en-US" dirty="0"/>
          </a:p>
          <a:p>
            <a:pPr marL="285750" lvl="0" indent="-285750" algn="ctr" rtl="0">
              <a:spcBef>
                <a:spcPts val="0"/>
              </a:spcBef>
              <a:spcAft>
                <a:spcPts val="0"/>
              </a:spcAft>
              <a:buFont typeface="Arial" panose="020B0604020202020204" pitchFamily="34" charset="0"/>
              <a:buChar char="•"/>
            </a:pP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581025" y="569480"/>
            <a:ext cx="3145848" cy="977900"/>
          </a:xfrm>
          <a:prstGeom prst="rect">
            <a:avLst/>
          </a:prstGeom>
        </p:spPr>
        <p:txBody>
          <a:bodyPr spcFirstLastPara="1" wrap="square" lIns="91425" tIns="91425" rIns="91425" bIns="91425" anchor="ctr" anchorCtr="0">
            <a:noAutofit/>
          </a:bodyPr>
          <a:lstStyle/>
          <a:p>
            <a:pPr lvl="0" algn="l"/>
            <a:r>
              <a:rPr lang="en-US" sz="2800" i="1" dirty="0"/>
              <a:t>Pathophysiology:</a:t>
            </a:r>
            <a:endParaRPr sz="2800" i="1" dirty="0"/>
          </a:p>
        </p:txBody>
      </p:sp>
      <p:sp>
        <p:nvSpPr>
          <p:cNvPr id="500" name="Google Shape;500;p34"/>
          <p:cNvSpPr txBox="1">
            <a:spLocks noGrp="1"/>
          </p:cNvSpPr>
          <p:nvPr>
            <p:ph type="subTitle" idx="4294967295"/>
          </p:nvPr>
        </p:nvSpPr>
        <p:spPr>
          <a:xfrm>
            <a:off x="0" y="1932709"/>
            <a:ext cx="8963891" cy="2542309"/>
          </a:xfrm>
          <a:prstGeom prst="rect">
            <a:avLst/>
          </a:prstGeom>
        </p:spPr>
        <p:txBody>
          <a:bodyPr spcFirstLastPara="1" wrap="square" lIns="91425" tIns="91425" rIns="91425" bIns="91425" anchor="ctr" anchorCtr="0">
            <a:noAutofit/>
          </a:bodyPr>
          <a:lstStyle/>
          <a:p>
            <a:pPr marL="514350" indent="-514350" algn="just">
              <a:lnSpc>
                <a:spcPct val="170000"/>
              </a:lnSpc>
              <a:buClr>
                <a:schemeClr val="bg2"/>
              </a:buClr>
              <a:buFont typeface="Arial" panose="020B0604020202020204" pitchFamily="34" charset="0"/>
              <a:buChar char="•"/>
              <a:defRPr/>
            </a:pPr>
            <a:r>
              <a:rPr lang="en-US" sz="1600" dirty="0">
                <a:solidFill>
                  <a:schemeClr val="tx1"/>
                </a:solidFill>
              </a:rPr>
              <a:t>Carbon monoxide combines to hemoglobin producing </a:t>
            </a:r>
            <a:r>
              <a:rPr lang="en-US" sz="1600" dirty="0" err="1">
                <a:solidFill>
                  <a:schemeClr val="tx1"/>
                </a:solidFill>
              </a:rPr>
              <a:t>carboxy</a:t>
            </a:r>
            <a:r>
              <a:rPr lang="en-US" sz="1600" dirty="0">
                <a:solidFill>
                  <a:schemeClr val="tx1"/>
                </a:solidFill>
              </a:rPr>
              <a:t>- hemoglobin (</a:t>
            </a:r>
            <a:r>
              <a:rPr lang="en-US" sz="1600" dirty="0" err="1">
                <a:solidFill>
                  <a:schemeClr val="tx1"/>
                </a:solidFill>
              </a:rPr>
              <a:t>COHb</a:t>
            </a:r>
            <a:r>
              <a:rPr lang="en-US" sz="1600" dirty="0">
                <a:solidFill>
                  <a:schemeClr val="tx1"/>
                </a:solidFill>
              </a:rPr>
              <a:t>). It has an affinity to hemoglobin 200 to 250 times greater than oxygen. This will lead to decrease oxygen transport by blood causing tissue hypoxia</a:t>
            </a:r>
            <a:r>
              <a:rPr lang="en-US" sz="1600" dirty="0" smtClean="0">
                <a:solidFill>
                  <a:schemeClr val="tx1"/>
                </a:solidFill>
              </a:rPr>
              <a:t>.</a:t>
            </a:r>
          </a:p>
          <a:p>
            <a:pPr marL="514350" indent="-514350" algn="just">
              <a:lnSpc>
                <a:spcPct val="170000"/>
              </a:lnSpc>
              <a:buClr>
                <a:schemeClr val="bg2"/>
              </a:buClr>
              <a:buFont typeface="Arial" panose="020B0604020202020204" pitchFamily="34" charset="0"/>
              <a:buChar char="•"/>
              <a:defRPr/>
            </a:pPr>
            <a:endParaRPr lang="en-US" sz="1600" dirty="0">
              <a:solidFill>
                <a:schemeClr val="tx1"/>
              </a:solidFill>
            </a:endParaRPr>
          </a:p>
          <a:p>
            <a:pPr marL="514350" indent="-514350" algn="just">
              <a:lnSpc>
                <a:spcPct val="170000"/>
              </a:lnSpc>
              <a:buClr>
                <a:schemeClr val="bg2"/>
              </a:buClr>
              <a:buFont typeface="Arial" panose="020B0604020202020204" pitchFamily="34" charset="0"/>
              <a:buChar char="•"/>
              <a:defRPr/>
            </a:pPr>
            <a:r>
              <a:rPr lang="en-US" sz="1600" dirty="0">
                <a:solidFill>
                  <a:schemeClr val="tx1"/>
                </a:solidFill>
              </a:rPr>
              <a:t> High concentration of </a:t>
            </a:r>
            <a:r>
              <a:rPr lang="en-US" sz="1600" dirty="0" err="1">
                <a:solidFill>
                  <a:schemeClr val="tx1"/>
                </a:solidFill>
              </a:rPr>
              <a:t>COHb</a:t>
            </a:r>
            <a:r>
              <a:rPr lang="en-US" sz="1600" dirty="0">
                <a:solidFill>
                  <a:schemeClr val="tx1"/>
                </a:solidFill>
              </a:rPr>
              <a:t> shifts the oxyhemoglobin dissociation curve to the left, making oxygen less available to tissues by decreasing the ability of hemoglobin to release its oxygen content to the tissues.</a:t>
            </a:r>
          </a:p>
          <a:p>
            <a:pPr marL="342900" lvl="0" algn="ctr" rtl="0">
              <a:spcBef>
                <a:spcPts val="0"/>
              </a:spcBef>
              <a:spcAft>
                <a:spcPts val="0"/>
              </a:spcAft>
              <a:buClr>
                <a:schemeClr val="bg2"/>
              </a:buClr>
              <a:buFont typeface="Arial" panose="020B0604020202020204" pitchFamily="34" charset="0"/>
              <a:buChar char="•"/>
            </a:pPr>
            <a:endParaRPr sz="1600" dirty="0">
              <a:solidFill>
                <a:schemeClr val="tx1"/>
              </a:solidFill>
            </a:endParaRPr>
          </a:p>
        </p:txBody>
      </p:sp>
    </p:spTree>
    <p:extLst>
      <p:ext uri="{BB962C8B-B14F-4D97-AF65-F5344CB8AC3E}">
        <p14:creationId xmlns:p14="http://schemas.microsoft.com/office/powerpoint/2010/main" val="490131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 name="Google Shape;499;p34"/>
          <p:cNvSpPr txBox="1">
            <a:spLocks noGrp="1"/>
          </p:cNvSpPr>
          <p:nvPr>
            <p:ph type="subTitle" idx="4294967295"/>
          </p:nvPr>
        </p:nvSpPr>
        <p:spPr>
          <a:xfrm>
            <a:off x="0" y="986972"/>
            <a:ext cx="8964613" cy="2329542"/>
          </a:xfrm>
          <a:prstGeom prst="rect">
            <a:avLst/>
          </a:prstGeom>
        </p:spPr>
        <p:txBody>
          <a:bodyPr spcFirstLastPara="1" wrap="square" lIns="91425" tIns="91425" rIns="91425" bIns="91425" anchor="t" anchorCtr="0">
            <a:noAutofit/>
          </a:bodyPr>
          <a:lstStyle/>
          <a:p>
            <a:pPr marL="285750" indent="-285750">
              <a:lnSpc>
                <a:spcPct val="170000"/>
              </a:lnSpc>
              <a:buClr>
                <a:schemeClr val="bg2"/>
              </a:buClr>
              <a:buSzPct val="113000"/>
              <a:buFont typeface="Arial" panose="020B0604020202020204" pitchFamily="34" charset="0"/>
              <a:buChar char="•"/>
              <a:defRPr/>
            </a:pPr>
            <a:r>
              <a:rPr lang="en-US" sz="1600" dirty="0"/>
              <a:t>CO binds to myoglobin with an affinity 60 times greater than oxygen producing </a:t>
            </a:r>
            <a:r>
              <a:rPr lang="en-US" sz="1600" dirty="0" err="1"/>
              <a:t>carboxymyoglobin</a:t>
            </a:r>
            <a:r>
              <a:rPr lang="en-US" sz="1600" dirty="0"/>
              <a:t> which may cause myocardial impairment</a:t>
            </a:r>
            <a:r>
              <a:rPr lang="en-US" sz="1600" dirty="0" smtClean="0"/>
              <a:t>.</a:t>
            </a:r>
          </a:p>
          <a:p>
            <a:pPr marL="285750" indent="-285750">
              <a:lnSpc>
                <a:spcPct val="170000"/>
              </a:lnSpc>
              <a:buClr>
                <a:schemeClr val="bg2"/>
              </a:buClr>
              <a:defRPr/>
            </a:pPr>
            <a:endParaRPr lang="en-US" sz="1600" dirty="0" smtClean="0"/>
          </a:p>
          <a:p>
            <a:pPr marL="285750" indent="-285750">
              <a:lnSpc>
                <a:spcPct val="170000"/>
              </a:lnSpc>
              <a:buClr>
                <a:schemeClr val="bg2"/>
              </a:buClr>
              <a:buFont typeface="Arial" panose="020B0604020202020204" pitchFamily="34" charset="0"/>
              <a:buChar char="•"/>
              <a:defRPr/>
            </a:pPr>
            <a:r>
              <a:rPr lang="en-US" sz="1600" dirty="0"/>
              <a:t>CO can bind to cytochrome oxidase leading to inhibition of the respiratory function of the cells which will increase cellular hypoxia.</a:t>
            </a:r>
          </a:p>
          <a:p>
            <a:pPr marL="285750" indent="-285750">
              <a:lnSpc>
                <a:spcPct val="170000"/>
              </a:lnSpc>
              <a:buClr>
                <a:schemeClr val="bg2"/>
              </a:buClr>
              <a:defRPr/>
            </a:pPr>
            <a:endParaRPr lang="en-US" sz="1600" dirty="0"/>
          </a:p>
        </p:txBody>
      </p:sp>
      <p:pic>
        <p:nvPicPr>
          <p:cNvPr id="5" name="Content Placeholder 3">
            <a:extLst>
              <a:ext uri="{FF2B5EF4-FFF2-40B4-BE49-F238E27FC236}">
                <a16:creationId xmlns="" xmlns:a16="http://schemas.microsoft.com/office/drawing/2014/main" id="{3A1F72D7-0207-408B-A1E4-CA6CAF1C80FE}"/>
              </a:ext>
            </a:extLst>
          </p:cNvPr>
          <p:cNvPicPr>
            <a:picLocks noChangeAspect="1"/>
          </p:cNvPicPr>
          <p:nvPr/>
        </p:nvPicPr>
        <p:blipFill>
          <a:blip r:embed="rId3"/>
          <a:stretch>
            <a:fillRect/>
          </a:stretch>
        </p:blipFill>
        <p:spPr>
          <a:xfrm>
            <a:off x="6060548" y="2967168"/>
            <a:ext cx="2684309" cy="2016673"/>
          </a:xfrm>
          <a:prstGeom prst="rect">
            <a:avLst/>
          </a:prstGeom>
          <a:ln>
            <a:noFill/>
          </a:ln>
          <a:effectLst>
            <a:softEdge rad="112500"/>
          </a:effectLst>
        </p:spPr>
      </p:pic>
    </p:spTree>
    <p:extLst>
      <p:ext uri="{BB962C8B-B14F-4D97-AF65-F5344CB8AC3E}">
        <p14:creationId xmlns:p14="http://schemas.microsoft.com/office/powerpoint/2010/main" val="3821358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 name="Google Shape;499;p34"/>
          <p:cNvSpPr txBox="1">
            <a:spLocks noGrp="1"/>
          </p:cNvSpPr>
          <p:nvPr>
            <p:ph type="subTitle" idx="4294967295"/>
          </p:nvPr>
        </p:nvSpPr>
        <p:spPr>
          <a:xfrm>
            <a:off x="0" y="1118589"/>
            <a:ext cx="8964613" cy="3287155"/>
          </a:xfrm>
          <a:prstGeom prst="rect">
            <a:avLst/>
          </a:prstGeom>
        </p:spPr>
        <p:txBody>
          <a:bodyPr spcFirstLastPara="1" wrap="square" lIns="91425" tIns="91425" rIns="91425" bIns="91425" anchor="t" anchorCtr="0">
            <a:noAutofit/>
          </a:bodyPr>
          <a:lstStyle/>
          <a:p>
            <a:pPr>
              <a:lnSpc>
                <a:spcPct val="100000"/>
              </a:lnSpc>
              <a:buFont typeface="Arial" panose="020B0604020202020204" pitchFamily="34" charset="0"/>
              <a:buChar char="•"/>
            </a:pPr>
            <a:r>
              <a:rPr lang="en-US" dirty="0"/>
              <a:t>Morbidity and mortality associated with carbon </a:t>
            </a:r>
            <a:r>
              <a:rPr lang="en-US" dirty="0" smtClean="0"/>
              <a:t>monoxide toxicity </a:t>
            </a:r>
            <a:r>
              <a:rPr lang="en-US" dirty="0"/>
              <a:t>are the result of hypoxic states </a:t>
            </a:r>
            <a:r>
              <a:rPr lang="en-US" dirty="0" smtClean="0"/>
              <a:t>associated with </a:t>
            </a:r>
            <a:r>
              <a:rPr lang="en-US" dirty="0"/>
              <a:t>interference with oxygen transport at the </a:t>
            </a:r>
            <a:r>
              <a:rPr lang="en-US" dirty="0" smtClean="0"/>
              <a:t>cellular level </a:t>
            </a:r>
            <a:r>
              <a:rPr lang="en-US" dirty="0"/>
              <a:t>and compromise of electron transport </a:t>
            </a:r>
            <a:r>
              <a:rPr lang="en-US" dirty="0" smtClean="0"/>
              <a:t>within cells</a:t>
            </a:r>
            <a:r>
              <a:rPr lang="en-US" dirty="0"/>
              <a:t>. </a:t>
            </a:r>
            <a:endParaRPr lang="en-US" dirty="0" smtClean="0"/>
          </a:p>
          <a:p>
            <a:pPr marL="114300" indent="0">
              <a:lnSpc>
                <a:spcPct val="100000"/>
              </a:lnSpc>
              <a:buNone/>
            </a:pPr>
            <a:endParaRPr lang="en-US" dirty="0" smtClean="0"/>
          </a:p>
          <a:p>
            <a:pPr>
              <a:lnSpc>
                <a:spcPct val="100000"/>
              </a:lnSpc>
              <a:buFont typeface="Arial" panose="020B0604020202020204" pitchFamily="34" charset="0"/>
              <a:buChar char="•"/>
            </a:pPr>
            <a:r>
              <a:rPr lang="en-US" dirty="0" smtClean="0"/>
              <a:t>Other </a:t>
            </a:r>
            <a:r>
              <a:rPr lang="en-US" dirty="0"/>
              <a:t>potential mechanisms include binding </a:t>
            </a:r>
            <a:r>
              <a:rPr lang="en-US" dirty="0" smtClean="0"/>
              <a:t>to myoglobin </a:t>
            </a:r>
            <a:r>
              <a:rPr lang="en-US" dirty="0"/>
              <a:t>or hepatic cytochromes and peroxidation </a:t>
            </a:r>
            <a:r>
              <a:rPr lang="en-US" dirty="0" smtClean="0"/>
              <a:t>of cerebral </a:t>
            </a:r>
            <a:r>
              <a:rPr lang="en-US" dirty="0"/>
              <a:t>lipids</a:t>
            </a:r>
            <a:r>
              <a:rPr lang="en-US" dirty="0" smtClean="0"/>
              <a:t>.</a:t>
            </a:r>
          </a:p>
          <a:p>
            <a:pPr>
              <a:lnSpc>
                <a:spcPct val="100000"/>
              </a:lnSpc>
              <a:buFont typeface="Arial" panose="020B0604020202020204" pitchFamily="34" charset="0"/>
              <a:buChar char="•"/>
            </a:pPr>
            <a:endParaRPr lang="en-US" dirty="0" smtClean="0"/>
          </a:p>
          <a:p>
            <a:pPr>
              <a:lnSpc>
                <a:spcPct val="100000"/>
              </a:lnSpc>
              <a:buFont typeface="Arial" panose="020B0604020202020204" pitchFamily="34" charset="0"/>
              <a:buChar char="•"/>
            </a:pPr>
            <a:r>
              <a:rPr lang="en-US" dirty="0" smtClean="0"/>
              <a:t> </a:t>
            </a:r>
            <a:r>
              <a:rPr lang="en-US" dirty="0"/>
              <a:t>The extent of injury is dependent on </a:t>
            </a:r>
            <a:r>
              <a:rPr lang="en-US" dirty="0" smtClean="0"/>
              <a:t>the </a:t>
            </a:r>
            <a:r>
              <a:rPr lang="en-US" u="sng" dirty="0" smtClean="0"/>
              <a:t>concentration </a:t>
            </a:r>
            <a:r>
              <a:rPr lang="en-US" u="sng" dirty="0"/>
              <a:t>of carbon monoxide</a:t>
            </a:r>
            <a:r>
              <a:rPr lang="en-US" dirty="0"/>
              <a:t>, </a:t>
            </a:r>
            <a:r>
              <a:rPr lang="en-US" u="sng" dirty="0"/>
              <a:t>duration of </a:t>
            </a:r>
            <a:r>
              <a:rPr lang="en-US" u="sng" dirty="0" smtClean="0"/>
              <a:t>exposure </a:t>
            </a:r>
            <a:r>
              <a:rPr lang="en-US" dirty="0" smtClean="0"/>
              <a:t>and </a:t>
            </a:r>
            <a:r>
              <a:rPr lang="en-US" u="sng" dirty="0"/>
              <a:t>underlying health status of the exposed individual</a:t>
            </a:r>
            <a:endParaRPr lang="en-US" sz="1600" u="sng" dirty="0"/>
          </a:p>
        </p:txBody>
      </p:sp>
    </p:spTree>
    <p:extLst>
      <p:ext uri="{BB962C8B-B14F-4D97-AF65-F5344CB8AC3E}">
        <p14:creationId xmlns:p14="http://schemas.microsoft.com/office/powerpoint/2010/main" val="4244109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406854" y="68737"/>
            <a:ext cx="3145848" cy="630918"/>
          </a:xfrm>
          <a:prstGeom prst="rect">
            <a:avLst/>
          </a:prstGeom>
        </p:spPr>
        <p:txBody>
          <a:bodyPr spcFirstLastPara="1" wrap="square" lIns="91425" tIns="91425" rIns="91425" bIns="91425" anchor="ctr" anchorCtr="0">
            <a:noAutofit/>
          </a:bodyPr>
          <a:lstStyle/>
          <a:p>
            <a:pPr lvl="0" algn="l"/>
            <a:r>
              <a:rPr lang="en-US" sz="2800" i="1" dirty="0">
                <a:solidFill>
                  <a:schemeClr val="tx1">
                    <a:lumMod val="50000"/>
                  </a:schemeClr>
                </a:solidFill>
              </a:rPr>
              <a:t>Clinical picture:</a:t>
            </a:r>
            <a:endParaRPr sz="2800" i="1" dirty="0">
              <a:solidFill>
                <a:schemeClr val="tx1">
                  <a:lumMod val="50000"/>
                </a:schemeClr>
              </a:solidFill>
            </a:endParaRPr>
          </a:p>
        </p:txBody>
      </p:sp>
      <p:sp>
        <p:nvSpPr>
          <p:cNvPr id="500" name="Google Shape;500;p34"/>
          <p:cNvSpPr txBox="1">
            <a:spLocks noGrp="1"/>
          </p:cNvSpPr>
          <p:nvPr>
            <p:ph type="subTitle" idx="4294967295"/>
          </p:nvPr>
        </p:nvSpPr>
        <p:spPr>
          <a:xfrm>
            <a:off x="406854" y="699655"/>
            <a:ext cx="7294748" cy="752434"/>
          </a:xfrm>
          <a:prstGeom prst="rect">
            <a:avLst/>
          </a:prstGeom>
        </p:spPr>
        <p:txBody>
          <a:bodyPr spcFirstLastPara="1" wrap="square" lIns="91425" tIns="91425" rIns="91425" bIns="91425" anchor="t" anchorCtr="0">
            <a:noAutofit/>
          </a:bodyPr>
          <a:lstStyle/>
          <a:p>
            <a:pPr marL="274320" indent="-274320">
              <a:buClr>
                <a:schemeClr val="accent3"/>
              </a:buClr>
              <a:buNone/>
              <a:defRPr/>
            </a:pPr>
            <a:r>
              <a:rPr lang="en-US" sz="1200" dirty="0">
                <a:solidFill>
                  <a:schemeClr val="tx1">
                    <a:lumMod val="50000"/>
                  </a:schemeClr>
                </a:solidFill>
              </a:rPr>
              <a:t>Non specific …..not correlate with the severity of </a:t>
            </a:r>
            <a:r>
              <a:rPr lang="en-US" sz="1200" dirty="0" smtClean="0">
                <a:solidFill>
                  <a:schemeClr val="tx1">
                    <a:lumMod val="50000"/>
                  </a:schemeClr>
                </a:solidFill>
              </a:rPr>
              <a:t>toxicity</a:t>
            </a:r>
          </a:p>
          <a:p>
            <a:pPr marL="274320" indent="-274320">
              <a:buClr>
                <a:schemeClr val="accent3"/>
              </a:buClr>
              <a:buNone/>
              <a:defRPr/>
            </a:pPr>
            <a:r>
              <a:rPr lang="en-US" sz="1200" dirty="0">
                <a:solidFill>
                  <a:schemeClr val="tx1">
                    <a:lumMod val="50000"/>
                  </a:schemeClr>
                </a:solidFill>
              </a:rPr>
              <a:t>Death usually occurs with </a:t>
            </a:r>
            <a:r>
              <a:rPr lang="en-US" sz="1200" dirty="0" err="1">
                <a:solidFill>
                  <a:schemeClr val="tx1">
                    <a:lumMod val="50000"/>
                  </a:schemeClr>
                </a:solidFill>
              </a:rPr>
              <a:t>COHb</a:t>
            </a:r>
            <a:r>
              <a:rPr lang="en-US" sz="1200" dirty="0">
                <a:solidFill>
                  <a:schemeClr val="tx1">
                    <a:lumMod val="50000"/>
                  </a:schemeClr>
                </a:solidFill>
              </a:rPr>
              <a:t> level above 70%. </a:t>
            </a:r>
          </a:p>
          <a:p>
            <a:pPr marL="274320" indent="-274320">
              <a:buClr>
                <a:schemeClr val="accent3"/>
              </a:buClr>
              <a:buNone/>
              <a:defRPr/>
            </a:pPr>
            <a:endParaRPr lang="en-US" sz="1200" dirty="0" smtClean="0">
              <a:solidFill>
                <a:schemeClr val="tx1">
                  <a:lumMod val="50000"/>
                </a:schemeClr>
              </a:solidFill>
            </a:endParaRPr>
          </a:p>
          <a:p>
            <a:pPr marL="274320" indent="-274320" algn="ctr">
              <a:buClr>
                <a:schemeClr val="accent3"/>
              </a:buClr>
              <a:buNone/>
              <a:defRPr/>
            </a:pPr>
            <a:r>
              <a:rPr lang="en-US" sz="1100" b="1" dirty="0" smtClean="0">
                <a:solidFill>
                  <a:schemeClr val="tx1">
                    <a:lumMod val="50000"/>
                  </a:schemeClr>
                </a:solidFill>
              </a:rPr>
              <a:t>Clinical </a:t>
            </a:r>
            <a:r>
              <a:rPr lang="en-US" sz="1100" b="1" dirty="0">
                <a:solidFill>
                  <a:schemeClr val="tx1">
                    <a:lumMod val="50000"/>
                  </a:schemeClr>
                </a:solidFill>
              </a:rPr>
              <a:t>grading of CO poisoning: </a:t>
            </a:r>
            <a:endParaRPr lang="en-US" sz="1100" dirty="0">
              <a:solidFill>
                <a:schemeClr val="tx1">
                  <a:lumMod val="50000"/>
                </a:schemeClr>
              </a:solidFill>
            </a:endParaRPr>
          </a:p>
          <a:p>
            <a:pPr marL="342900" lvl="0" rtl="0">
              <a:spcBef>
                <a:spcPts val="0"/>
              </a:spcBef>
              <a:spcAft>
                <a:spcPts val="0"/>
              </a:spcAft>
              <a:buClr>
                <a:schemeClr val="bg2"/>
              </a:buClr>
              <a:buFont typeface="Arial" panose="020B0604020202020204" pitchFamily="34" charset="0"/>
              <a:buChar char="•"/>
            </a:pPr>
            <a:endParaRPr sz="1600" dirty="0">
              <a:solidFill>
                <a:schemeClr val="tx1"/>
              </a:solidFill>
            </a:endParaRPr>
          </a:p>
        </p:txBody>
      </p:sp>
      <p:pic>
        <p:nvPicPr>
          <p:cNvPr id="4" name="Picture 3">
            <a:extLst>
              <a:ext uri="{FF2B5EF4-FFF2-40B4-BE49-F238E27FC236}">
                <a16:creationId xmlns="" xmlns:a16="http://schemas.microsoft.com/office/drawing/2014/main" id="{95632ADA-63FA-412D-9769-0DCFB6D04A80}"/>
              </a:ext>
            </a:extLst>
          </p:cNvPr>
          <p:cNvPicPr>
            <a:picLocks noChangeAspect="1"/>
          </p:cNvPicPr>
          <p:nvPr/>
        </p:nvPicPr>
        <p:blipFill rotWithShape="1">
          <a:blip r:embed="rId3"/>
          <a:srcRect t="4876"/>
          <a:stretch/>
        </p:blipFill>
        <p:spPr>
          <a:xfrm>
            <a:off x="1655856" y="1892135"/>
            <a:ext cx="5212377" cy="2991922"/>
          </a:xfrm>
          <a:prstGeom prst="rect">
            <a:avLst/>
          </a:prstGeom>
        </p:spPr>
      </p:pic>
    </p:spTree>
    <p:extLst>
      <p:ext uri="{BB962C8B-B14F-4D97-AF65-F5344CB8AC3E}">
        <p14:creationId xmlns:p14="http://schemas.microsoft.com/office/powerpoint/2010/main" val="3093169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0" name="Google Shape;500;p34"/>
          <p:cNvSpPr txBox="1">
            <a:spLocks noGrp="1"/>
          </p:cNvSpPr>
          <p:nvPr>
            <p:ph type="subTitle" idx="4294967295"/>
          </p:nvPr>
        </p:nvSpPr>
        <p:spPr>
          <a:xfrm>
            <a:off x="0" y="1257795"/>
            <a:ext cx="8963891" cy="2542309"/>
          </a:xfrm>
          <a:prstGeom prst="rect">
            <a:avLst/>
          </a:prstGeom>
        </p:spPr>
        <p:txBody>
          <a:bodyPr spcFirstLastPara="1" wrap="square" lIns="91425" tIns="91425" rIns="91425" bIns="91425" anchor="ctr" anchorCtr="0">
            <a:noAutofit/>
          </a:bodyPr>
          <a:lstStyle/>
          <a:p>
            <a:pPr marL="114300" indent="0">
              <a:buNone/>
            </a:pPr>
            <a:r>
              <a:rPr lang="en-US" b="1" dirty="0" smtClean="0"/>
              <a:t> Other </a:t>
            </a:r>
            <a:r>
              <a:rPr lang="en-US" b="1" dirty="0"/>
              <a:t>classical signs</a:t>
            </a:r>
            <a:endParaRPr lang="en-US" dirty="0"/>
          </a:p>
          <a:p>
            <a:pPr lvl="1"/>
            <a:r>
              <a:rPr lang="en-US" dirty="0"/>
              <a:t>Cherry-red skin: after exposure to high levels (rare and usually seen postmortem)</a:t>
            </a:r>
          </a:p>
          <a:p>
            <a:pPr lvl="1"/>
            <a:r>
              <a:rPr lang="en-US" dirty="0" err="1"/>
              <a:t>Fundoscopic</a:t>
            </a:r>
            <a:r>
              <a:rPr lang="en-US" dirty="0"/>
              <a:t> findings: bright red retinal vessels, retinal hemorrhages, </a:t>
            </a:r>
            <a:r>
              <a:rPr lang="en-US" b="1" dirty="0">
                <a:solidFill>
                  <a:schemeClr val="bg2"/>
                </a:solidFill>
              </a:rPr>
              <a:t>papilledema</a:t>
            </a:r>
            <a:r>
              <a:rPr lang="en-US" dirty="0"/>
              <a:t> (indicative of </a:t>
            </a:r>
            <a:r>
              <a:rPr lang="en-US" b="1" dirty="0">
                <a:solidFill>
                  <a:schemeClr val="bg2"/>
                </a:solidFill>
              </a:rPr>
              <a:t>cerebral edema</a:t>
            </a:r>
            <a:r>
              <a:rPr lang="en-US" dirty="0">
                <a:solidFill>
                  <a:schemeClr val="bg2"/>
                </a:solidFill>
              </a:rPr>
              <a:t>)</a:t>
            </a:r>
          </a:p>
          <a:p>
            <a:pPr lvl="1"/>
            <a:r>
              <a:rPr lang="en-US" dirty="0"/>
              <a:t>Symptoms of concurrent </a:t>
            </a:r>
            <a:r>
              <a:rPr lang="en-US" dirty="0">
                <a:solidFill>
                  <a:schemeClr val="bg2"/>
                </a:solidFill>
              </a:rPr>
              <a:t>cyanide poisoning</a:t>
            </a:r>
          </a:p>
        </p:txBody>
      </p:sp>
    </p:spTree>
    <p:extLst>
      <p:ext uri="{BB962C8B-B14F-4D97-AF65-F5344CB8AC3E}">
        <p14:creationId xmlns:p14="http://schemas.microsoft.com/office/powerpoint/2010/main" val="2264035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581024" y="569480"/>
            <a:ext cx="4078062" cy="977900"/>
          </a:xfrm>
          <a:prstGeom prst="rect">
            <a:avLst/>
          </a:prstGeom>
        </p:spPr>
        <p:txBody>
          <a:bodyPr spcFirstLastPara="1" wrap="square" lIns="91425" tIns="91425" rIns="91425" bIns="91425" anchor="ctr" anchorCtr="0">
            <a:noAutofit/>
          </a:bodyPr>
          <a:lstStyle/>
          <a:p>
            <a:pPr lvl="0" algn="l"/>
            <a:r>
              <a:rPr lang="en-US" sz="2800" i="1" dirty="0"/>
              <a:t>Differential diagnosis:</a:t>
            </a:r>
            <a:br>
              <a:rPr lang="en-US" sz="2800" i="1" dirty="0"/>
            </a:br>
            <a:endParaRPr sz="2800" i="1" dirty="0"/>
          </a:p>
        </p:txBody>
      </p:sp>
      <p:sp>
        <p:nvSpPr>
          <p:cNvPr id="500" name="Google Shape;500;p34"/>
          <p:cNvSpPr txBox="1">
            <a:spLocks noGrp="1"/>
          </p:cNvSpPr>
          <p:nvPr>
            <p:ph type="subTitle" idx="4294967295"/>
          </p:nvPr>
        </p:nvSpPr>
        <p:spPr>
          <a:xfrm>
            <a:off x="232228" y="1763486"/>
            <a:ext cx="8548255" cy="1807565"/>
          </a:xfrm>
          <a:prstGeom prst="rect">
            <a:avLst/>
          </a:prstGeom>
        </p:spPr>
        <p:txBody>
          <a:bodyPr spcFirstLastPara="1" wrap="square" lIns="91425" tIns="91425" rIns="91425" bIns="91425" anchor="ctr" anchorCtr="0">
            <a:noAutofit/>
          </a:bodyPr>
          <a:lstStyle/>
          <a:p>
            <a:pPr algn="just"/>
            <a:r>
              <a:rPr lang="en-US" altLang="en-US" dirty="0">
                <a:cs typeface="Majalla UI"/>
              </a:rPr>
              <a:t>Other </a:t>
            </a:r>
            <a:r>
              <a:rPr lang="en-US" altLang="en-US" dirty="0" err="1">
                <a:cs typeface="Majalla UI"/>
              </a:rPr>
              <a:t>asphyxiant</a:t>
            </a:r>
            <a:r>
              <a:rPr lang="en-US" altLang="en-US" dirty="0">
                <a:cs typeface="Majalla UI"/>
              </a:rPr>
              <a:t> gases</a:t>
            </a:r>
            <a:r>
              <a:rPr lang="en-US" altLang="en-US" dirty="0" smtClean="0">
                <a:cs typeface="Majalla UI"/>
              </a:rPr>
              <a:t>.</a:t>
            </a:r>
            <a:endParaRPr lang="en-US" altLang="en-US" dirty="0">
              <a:cs typeface="Majalla UI"/>
            </a:endParaRPr>
          </a:p>
          <a:p>
            <a:pPr algn="just"/>
            <a:r>
              <a:rPr lang="en-US" altLang="en-US" dirty="0">
                <a:cs typeface="Majalla UI"/>
              </a:rPr>
              <a:t>Cerebrovascular accidents.</a:t>
            </a:r>
          </a:p>
          <a:p>
            <a:pPr algn="just"/>
            <a:r>
              <a:rPr lang="en-US" altLang="en-US" dirty="0">
                <a:cs typeface="Majalla UI"/>
              </a:rPr>
              <a:t>Myocardial infarction</a:t>
            </a:r>
          </a:p>
          <a:p>
            <a:pPr algn="just"/>
            <a:r>
              <a:rPr lang="en-US" altLang="en-US" dirty="0">
                <a:cs typeface="Majalla UI"/>
              </a:rPr>
              <a:t>Ethanol intoxication</a:t>
            </a:r>
          </a:p>
          <a:p>
            <a:pPr algn="just" eaLnBrk="1" hangingPunct="1"/>
            <a:endParaRPr lang="ar-SA" altLang="en-US"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3269669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581024" y="569480"/>
            <a:ext cx="4651376" cy="977900"/>
          </a:xfrm>
          <a:prstGeom prst="rect">
            <a:avLst/>
          </a:prstGeom>
        </p:spPr>
        <p:txBody>
          <a:bodyPr spcFirstLastPara="1" wrap="square" lIns="91425" tIns="91425" rIns="91425" bIns="91425" anchor="ctr" anchorCtr="0">
            <a:noAutofit/>
          </a:bodyPr>
          <a:lstStyle/>
          <a:p>
            <a:pPr lvl="0" algn="l"/>
            <a:r>
              <a:rPr lang="en-US" sz="2800" i="1" dirty="0"/>
              <a:t>Laboratory investigations:</a:t>
            </a:r>
            <a:br>
              <a:rPr lang="en-US" sz="2800" i="1" dirty="0"/>
            </a:br>
            <a:endParaRPr sz="2800" i="1" dirty="0"/>
          </a:p>
        </p:txBody>
      </p:sp>
      <p:sp>
        <p:nvSpPr>
          <p:cNvPr id="500" name="Google Shape;500;p34"/>
          <p:cNvSpPr txBox="1">
            <a:spLocks noGrp="1"/>
          </p:cNvSpPr>
          <p:nvPr>
            <p:ph type="subTitle" idx="4294967295"/>
          </p:nvPr>
        </p:nvSpPr>
        <p:spPr>
          <a:xfrm>
            <a:off x="0" y="2148113"/>
            <a:ext cx="9209314" cy="2213429"/>
          </a:xfrm>
          <a:prstGeom prst="rect">
            <a:avLst/>
          </a:prstGeom>
        </p:spPr>
        <p:txBody>
          <a:bodyPr spcFirstLastPara="1" wrap="square" lIns="91425" tIns="91425" rIns="91425" bIns="91425" anchor="ctr" anchorCtr="0">
            <a:noAutofit/>
          </a:bodyPr>
          <a:lstStyle/>
          <a:p>
            <a:pPr>
              <a:buNone/>
            </a:pPr>
            <a:r>
              <a:rPr lang="en-US" altLang="en-US" dirty="0">
                <a:cs typeface="Majalla UI"/>
              </a:rPr>
              <a:t>1-Determination of </a:t>
            </a:r>
            <a:r>
              <a:rPr lang="en-US" altLang="en-US" dirty="0" err="1">
                <a:cs typeface="Majalla UI"/>
              </a:rPr>
              <a:t>COHb</a:t>
            </a:r>
            <a:r>
              <a:rPr lang="en-US" altLang="en-US" dirty="0">
                <a:cs typeface="Majalla UI"/>
              </a:rPr>
              <a:t> level by oximeter (normal level is from 0- 2.3% in non smokers)</a:t>
            </a:r>
          </a:p>
          <a:p>
            <a:pPr>
              <a:buNone/>
            </a:pPr>
            <a:r>
              <a:rPr lang="en-US" altLang="en-US" dirty="0">
                <a:cs typeface="Majalla UI"/>
              </a:rPr>
              <a:t>2- Arterial blood gases.</a:t>
            </a:r>
          </a:p>
          <a:p>
            <a:pPr>
              <a:buNone/>
            </a:pPr>
            <a:r>
              <a:rPr lang="en-US" altLang="en-US" dirty="0">
                <a:cs typeface="Majalla UI"/>
              </a:rPr>
              <a:t>3- Blood glucose.</a:t>
            </a:r>
          </a:p>
          <a:p>
            <a:pPr>
              <a:buNone/>
            </a:pPr>
            <a:r>
              <a:rPr lang="en-US" altLang="en-US" dirty="0">
                <a:cs typeface="Majalla UI"/>
              </a:rPr>
              <a:t>4- Electrolytes level to diagnose metabolic acidosis.</a:t>
            </a:r>
          </a:p>
          <a:p>
            <a:pPr>
              <a:buNone/>
            </a:pPr>
            <a:r>
              <a:rPr lang="en-US" altLang="en-US" dirty="0">
                <a:cs typeface="Majalla UI"/>
              </a:rPr>
              <a:t>5- ECG</a:t>
            </a:r>
          </a:p>
          <a:p>
            <a:pPr>
              <a:buNone/>
            </a:pPr>
            <a:r>
              <a:rPr lang="en-US" altLang="en-US" dirty="0">
                <a:cs typeface="Majalla UI"/>
              </a:rPr>
              <a:t>6- Computed tomography (CT) or magnetic resonance imaging of the brain to diagnose brain lesions.</a:t>
            </a:r>
          </a:p>
          <a:p>
            <a:pPr>
              <a:buNone/>
            </a:pPr>
            <a:r>
              <a:rPr lang="en-US" altLang="en-US" dirty="0">
                <a:cs typeface="Majalla UI"/>
              </a:rPr>
              <a:t>7- Chest X - ray.   </a:t>
            </a:r>
          </a:p>
          <a:p>
            <a:pPr>
              <a:buNone/>
            </a:pPr>
            <a:endParaRPr lang="ar-SA" altLang="en-US" dirty="0"/>
          </a:p>
        </p:txBody>
      </p:sp>
    </p:spTree>
    <p:extLst>
      <p:ext uri="{BB962C8B-B14F-4D97-AF65-F5344CB8AC3E}">
        <p14:creationId xmlns:p14="http://schemas.microsoft.com/office/powerpoint/2010/main" val="12963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a:p>
        </p:txBody>
      </p:sp>
      <p:sp>
        <p:nvSpPr>
          <p:cNvPr id="5" name="عنصر نائب للنص 4"/>
          <p:cNvSpPr>
            <a:spLocks noGrp="1"/>
          </p:cNvSpPr>
          <p:nvPr>
            <p:ph type="body" idx="1"/>
          </p:nvPr>
        </p:nvSpPr>
        <p:spPr/>
        <p:txBody>
          <a:bodyPr/>
          <a:lstStyle/>
          <a:p>
            <a:r>
              <a:rPr lang="en-US" sz="1400" b="1" dirty="0"/>
              <a:t>despite major advancements in burn care for the past several decades there remains a significant burden of disease attributable to inhalation </a:t>
            </a:r>
            <a:r>
              <a:rPr lang="en-US" sz="1400" b="1" dirty="0" smtClean="0"/>
              <a:t>injury</a:t>
            </a:r>
            <a:r>
              <a:rPr lang="en-US" sz="1400" b="1" dirty="0"/>
              <a:t>, a round  </a:t>
            </a:r>
            <a:endParaRPr lang="en-US" sz="1400" b="1" dirty="0" smtClean="0"/>
          </a:p>
          <a:p>
            <a:pPr marL="114300" indent="0">
              <a:buNone/>
            </a:pPr>
            <a:r>
              <a:rPr lang="en-US" sz="1400" b="1" dirty="0"/>
              <a:t> </a:t>
            </a:r>
            <a:r>
              <a:rPr lang="en-US" sz="1400" b="1" dirty="0" smtClean="0"/>
              <a:t>       one-third </a:t>
            </a:r>
            <a:r>
              <a:rPr lang="en-US" sz="1400" b="1" dirty="0"/>
              <a:t>of all burn injury victims are smoke inhalation injuries </a:t>
            </a:r>
            <a:r>
              <a:rPr lang="en-US" sz="1400" b="1" dirty="0" smtClean="0"/>
              <a:t>.</a:t>
            </a:r>
          </a:p>
          <a:p>
            <a:pPr marL="114300" indent="0">
              <a:buNone/>
            </a:pPr>
            <a:endParaRPr lang="en-US" sz="1400" b="1" dirty="0" smtClean="0"/>
          </a:p>
          <a:p>
            <a:r>
              <a:rPr lang="en-US" sz="1400" b="1" dirty="0"/>
              <a:t>Injuries to the upper airway may induce massive edema of the tongue and epiglottis and obstruct the </a:t>
            </a:r>
            <a:r>
              <a:rPr lang="en-US" sz="1400" b="1" dirty="0" err="1" smtClean="0"/>
              <a:t>supraglottis</a:t>
            </a:r>
            <a:r>
              <a:rPr lang="en-US" sz="1600" b="1" dirty="0" smtClean="0"/>
              <a:t>, </a:t>
            </a:r>
            <a:r>
              <a:rPr lang="en-US" sz="1400" b="1" dirty="0" smtClean="0"/>
              <a:t>Many </a:t>
            </a:r>
            <a:r>
              <a:rPr lang="en-US" sz="1400" b="1" dirty="0"/>
              <a:t>of the consequences of smoke inhalation result from </a:t>
            </a:r>
            <a:r>
              <a:rPr lang="en-US" sz="1400" b="1" dirty="0" smtClean="0"/>
              <a:t>an inflammatory </a:t>
            </a:r>
            <a:r>
              <a:rPr lang="en-US" sz="1400" b="1" dirty="0"/>
              <a:t>response involving mediators whose number and role remain incompletely </a:t>
            </a:r>
            <a:r>
              <a:rPr lang="en-US" sz="1400" b="1" dirty="0" smtClean="0"/>
              <a:t>understood.</a:t>
            </a:r>
          </a:p>
          <a:p>
            <a:endParaRPr lang="en-US" sz="1400" b="1" dirty="0"/>
          </a:p>
          <a:p>
            <a:r>
              <a:rPr lang="en-US" sz="1400" b="1" dirty="0"/>
              <a:t>Airway edema occurs during the late phases of </a:t>
            </a:r>
            <a:r>
              <a:rPr lang="en-US" sz="1400" b="1" dirty="0" smtClean="0"/>
              <a:t>resuscitation, mostly </a:t>
            </a:r>
            <a:r>
              <a:rPr lang="en-US" sz="1400" b="1" dirty="0"/>
              <a:t>Manifest within the first 5 days after </a:t>
            </a:r>
            <a:r>
              <a:rPr lang="en-US" sz="1400" b="1" dirty="0" smtClean="0"/>
              <a:t>injury so </a:t>
            </a:r>
            <a:r>
              <a:rPr lang="en-GB" sz="1400" b="1" dirty="0" smtClean="0"/>
              <a:t>The </a:t>
            </a:r>
            <a:r>
              <a:rPr lang="en-GB" sz="1400" b="1" dirty="0"/>
              <a:t>initial evaluation is a poor indicator of the severity of airway </a:t>
            </a:r>
            <a:r>
              <a:rPr lang="en-GB" sz="1400" b="1" dirty="0" smtClean="0"/>
              <a:t>swelling.</a:t>
            </a:r>
            <a:endParaRPr lang="en-US" sz="1400" b="1" dirty="0"/>
          </a:p>
          <a:p>
            <a:endParaRPr lang="en-US" sz="1400" b="1" dirty="0"/>
          </a:p>
          <a:p>
            <a:endParaRPr lang="ar-SA" sz="1400" b="1" dirty="0"/>
          </a:p>
        </p:txBody>
      </p:sp>
    </p:spTree>
    <p:extLst>
      <p:ext uri="{BB962C8B-B14F-4D97-AF65-F5344CB8AC3E}">
        <p14:creationId xmlns:p14="http://schemas.microsoft.com/office/powerpoint/2010/main" val="151630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581024" y="569480"/>
            <a:ext cx="4651376" cy="977900"/>
          </a:xfrm>
          <a:prstGeom prst="rect">
            <a:avLst/>
          </a:prstGeom>
        </p:spPr>
        <p:txBody>
          <a:bodyPr spcFirstLastPara="1" wrap="square" lIns="91425" tIns="91425" rIns="91425" bIns="91425" anchor="ctr" anchorCtr="0">
            <a:noAutofit/>
          </a:bodyPr>
          <a:lstStyle/>
          <a:p>
            <a:pPr lvl="0" algn="l"/>
            <a:r>
              <a:rPr lang="en-US" sz="2800" i="1" dirty="0"/>
              <a:t>Long term </a:t>
            </a:r>
            <a:r>
              <a:rPr lang="en-US" sz="2800" i="1" dirty="0" err="1"/>
              <a:t>Sequalae</a:t>
            </a:r>
            <a:r>
              <a:rPr lang="en-US" sz="2800" i="1" dirty="0"/>
              <a:t> of CO poisoning:</a:t>
            </a:r>
            <a:endParaRPr sz="2800" i="1" dirty="0"/>
          </a:p>
        </p:txBody>
      </p:sp>
      <p:sp>
        <p:nvSpPr>
          <p:cNvPr id="2" name="TextBox 1"/>
          <p:cNvSpPr txBox="1"/>
          <p:nvPr/>
        </p:nvSpPr>
        <p:spPr>
          <a:xfrm>
            <a:off x="159327" y="1662545"/>
            <a:ext cx="8735291" cy="3293209"/>
          </a:xfrm>
          <a:prstGeom prst="rect">
            <a:avLst/>
          </a:prstGeom>
          <a:noFill/>
        </p:spPr>
        <p:txBody>
          <a:bodyPr wrap="square" rtlCol="1">
            <a:spAutoFit/>
          </a:bodyPr>
          <a:lstStyle/>
          <a:p>
            <a:pPr marL="285750" indent="-285750" algn="just">
              <a:buClr>
                <a:schemeClr val="bg2"/>
              </a:buClr>
              <a:buFont typeface="Arial" panose="020B0604020202020204" pitchFamily="34" charset="0"/>
              <a:buChar char="•"/>
              <a:defRPr/>
            </a:pPr>
            <a:r>
              <a:rPr lang="en-US" sz="1600" dirty="0">
                <a:solidFill>
                  <a:schemeClr val="bg2"/>
                </a:solidFill>
              </a:rPr>
              <a:t>Patients may recover from acute CO poisoning and develop later delayed neurological manifestation 2 to 40 days from the original exposure</a:t>
            </a:r>
            <a:r>
              <a:rPr lang="en-US" sz="1600" dirty="0" smtClean="0">
                <a:solidFill>
                  <a:schemeClr val="bg2"/>
                </a:solidFill>
              </a:rPr>
              <a:t>.</a:t>
            </a:r>
          </a:p>
          <a:p>
            <a:pPr marL="285750" indent="-285750" algn="just">
              <a:buClr>
                <a:schemeClr val="bg2"/>
              </a:buClr>
              <a:buFont typeface="Arial" panose="020B0604020202020204" pitchFamily="34" charset="0"/>
              <a:buChar char="•"/>
              <a:defRPr/>
            </a:pPr>
            <a:r>
              <a:rPr lang="en-US" sz="1600" dirty="0" smtClean="0">
                <a:solidFill>
                  <a:schemeClr val="bg2"/>
                </a:solidFill>
              </a:rPr>
              <a:t> </a:t>
            </a:r>
          </a:p>
          <a:p>
            <a:pPr marL="285750" indent="-285750" algn="just">
              <a:buClr>
                <a:schemeClr val="bg2"/>
              </a:buClr>
              <a:buFont typeface="Arial" panose="020B0604020202020204" pitchFamily="34" charset="0"/>
              <a:buChar char="•"/>
              <a:defRPr/>
            </a:pPr>
            <a:r>
              <a:rPr lang="en-US" sz="1600" dirty="0" smtClean="0">
                <a:solidFill>
                  <a:schemeClr val="bg2"/>
                </a:solidFill>
              </a:rPr>
              <a:t>These </a:t>
            </a:r>
            <a:r>
              <a:rPr lang="en-US" sz="1600" dirty="0">
                <a:solidFill>
                  <a:schemeClr val="bg2"/>
                </a:solidFill>
              </a:rPr>
              <a:t>may be in the form of apathy, lack of concentration, memory disturbances, Parkinsonism, cortical blindness, peripheral neuropathy, movement disorders, aphasia, incontinence, dementia, psychosis or manic depression.</a:t>
            </a:r>
          </a:p>
          <a:p>
            <a:pPr marL="285750" indent="-285750" algn="just">
              <a:buClr>
                <a:schemeClr val="bg2"/>
              </a:buClr>
              <a:buFont typeface="Arial" panose="020B0604020202020204" pitchFamily="34" charset="0"/>
              <a:buChar char="•"/>
              <a:defRPr/>
            </a:pPr>
            <a:endParaRPr lang="en-US" sz="1600" dirty="0">
              <a:solidFill>
                <a:schemeClr val="bg2"/>
              </a:solidFill>
            </a:endParaRPr>
          </a:p>
          <a:p>
            <a:pPr marL="285750" indent="-285750" algn="just">
              <a:buClr>
                <a:schemeClr val="bg2"/>
              </a:buClr>
              <a:buFont typeface="Arial" panose="020B0604020202020204" pitchFamily="34" charset="0"/>
              <a:buChar char="•"/>
              <a:defRPr/>
            </a:pPr>
            <a:r>
              <a:rPr lang="en-US" sz="1600" dirty="0">
                <a:solidFill>
                  <a:schemeClr val="bg2"/>
                </a:solidFill>
              </a:rPr>
              <a:t>These may be due to damage to the basal ganglia, white matter or cerebellum. These complications may persist months to years and may resolve spontaneously.</a:t>
            </a:r>
          </a:p>
          <a:p>
            <a:pPr marL="285750" indent="-285750" algn="just">
              <a:buClr>
                <a:schemeClr val="bg2"/>
              </a:buClr>
              <a:buFont typeface="Arial" panose="020B0604020202020204" pitchFamily="34" charset="0"/>
              <a:buChar char="•"/>
              <a:defRPr/>
            </a:pPr>
            <a:endParaRPr lang="en-US" sz="1600" dirty="0">
              <a:solidFill>
                <a:schemeClr val="bg2"/>
              </a:solidFill>
            </a:endParaRPr>
          </a:p>
          <a:p>
            <a:pPr marL="285750" indent="-285750" algn="just">
              <a:buClr>
                <a:schemeClr val="bg2"/>
              </a:buClr>
              <a:buFont typeface="Arial" panose="020B0604020202020204" pitchFamily="34" charset="0"/>
              <a:buChar char="•"/>
              <a:defRPr/>
            </a:pPr>
            <a:r>
              <a:rPr lang="en-US" sz="1600" dirty="0">
                <a:solidFill>
                  <a:schemeClr val="bg2"/>
                </a:solidFill>
              </a:rPr>
              <a:t>The incidence of delayed neurological sequelae is correlated to the initial level of consciousness and duration of coma. </a:t>
            </a:r>
          </a:p>
          <a:p>
            <a:pPr marL="285750" indent="-285750" algn="just">
              <a:buClr>
                <a:schemeClr val="bg2"/>
              </a:buClr>
              <a:buFont typeface="Arial" panose="020B0604020202020204" pitchFamily="34" charset="0"/>
              <a:buChar char="•"/>
              <a:defRPr/>
            </a:pPr>
            <a:endParaRPr lang="ar-SA" sz="1600" dirty="0">
              <a:solidFill>
                <a:schemeClr val="bg2"/>
              </a:solidFill>
            </a:endParaRPr>
          </a:p>
        </p:txBody>
      </p:sp>
    </p:spTree>
    <p:extLst>
      <p:ext uri="{BB962C8B-B14F-4D97-AF65-F5344CB8AC3E}">
        <p14:creationId xmlns:p14="http://schemas.microsoft.com/office/powerpoint/2010/main" val="3318537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4"/>
          <p:cNvSpPr txBox="1">
            <a:spLocks noGrp="1"/>
          </p:cNvSpPr>
          <p:nvPr>
            <p:ph type="title" idx="4294967295"/>
          </p:nvPr>
        </p:nvSpPr>
        <p:spPr>
          <a:xfrm>
            <a:off x="546388" y="98426"/>
            <a:ext cx="4651376" cy="977900"/>
          </a:xfrm>
          <a:prstGeom prst="rect">
            <a:avLst/>
          </a:prstGeom>
        </p:spPr>
        <p:txBody>
          <a:bodyPr spcFirstLastPara="1" wrap="square" lIns="91425" tIns="91425" rIns="91425" bIns="91425" anchor="ctr" anchorCtr="0">
            <a:noAutofit/>
          </a:bodyPr>
          <a:lstStyle/>
          <a:p>
            <a:pPr lvl="0" algn="l"/>
            <a:r>
              <a:rPr lang="en-US" sz="2800" i="1" dirty="0"/>
              <a:t>Management </a:t>
            </a:r>
            <a:endParaRPr sz="2800" i="1" dirty="0"/>
          </a:p>
        </p:txBody>
      </p:sp>
      <p:sp>
        <p:nvSpPr>
          <p:cNvPr id="3" name="TextBox 2"/>
          <p:cNvSpPr txBox="1"/>
          <p:nvPr/>
        </p:nvSpPr>
        <p:spPr>
          <a:xfrm>
            <a:off x="145473" y="1076326"/>
            <a:ext cx="8666018" cy="3785652"/>
          </a:xfrm>
          <a:prstGeom prst="rect">
            <a:avLst/>
          </a:prstGeom>
          <a:noFill/>
        </p:spPr>
        <p:txBody>
          <a:bodyPr wrap="square" rtlCol="1">
            <a:spAutoFit/>
          </a:bodyPr>
          <a:lstStyle/>
          <a:p>
            <a:pPr marL="514350" indent="-514350">
              <a:buClr>
                <a:schemeClr val="bg2"/>
              </a:buClr>
              <a:buFont typeface="Arial" panose="020B0604020202020204" pitchFamily="34" charset="0"/>
              <a:buChar char="•"/>
              <a:defRPr/>
            </a:pPr>
            <a:r>
              <a:rPr lang="en-US" sz="1600" dirty="0">
                <a:solidFill>
                  <a:schemeClr val="bg2"/>
                </a:solidFill>
              </a:rPr>
              <a:t>Remove the patient from the source of exposure to fresh air</a:t>
            </a:r>
            <a:r>
              <a:rPr lang="en-US" sz="1600" dirty="0" smtClean="0">
                <a:solidFill>
                  <a:schemeClr val="bg2"/>
                </a:solidFill>
              </a:rPr>
              <a:t>.</a:t>
            </a:r>
            <a:endParaRPr lang="en-US" sz="1600" dirty="0">
              <a:solidFill>
                <a:schemeClr val="bg2"/>
              </a:solidFill>
            </a:endParaRPr>
          </a:p>
          <a:p>
            <a:pPr marL="514350" indent="-514350">
              <a:buClr>
                <a:schemeClr val="bg2"/>
              </a:buClr>
              <a:buFont typeface="Arial" panose="020B0604020202020204" pitchFamily="34" charset="0"/>
              <a:buChar char="•"/>
              <a:defRPr/>
            </a:pPr>
            <a:r>
              <a:rPr lang="en-US" sz="1600" dirty="0">
                <a:solidFill>
                  <a:schemeClr val="bg2"/>
                </a:solidFill>
              </a:rPr>
              <a:t>Maintain respiratory function and stabilization of cardio-respiratory status.</a:t>
            </a:r>
          </a:p>
          <a:p>
            <a:pPr marL="514350" indent="-514350">
              <a:buClr>
                <a:schemeClr val="bg2"/>
              </a:buClr>
              <a:buFont typeface="Arial" panose="020B0604020202020204" pitchFamily="34" charset="0"/>
              <a:buChar char="•"/>
              <a:defRPr/>
            </a:pPr>
            <a:r>
              <a:rPr lang="en-US" sz="1600" dirty="0">
                <a:solidFill>
                  <a:schemeClr val="bg2"/>
                </a:solidFill>
              </a:rPr>
              <a:t>The antidote is </a:t>
            </a:r>
            <a:r>
              <a:rPr lang="en-US" sz="1600" b="1" u="sng" dirty="0">
                <a:solidFill>
                  <a:schemeClr val="bg2"/>
                </a:solidFill>
              </a:rPr>
              <a:t>100% oxygen </a:t>
            </a:r>
            <a:r>
              <a:rPr lang="en-US" sz="1600" dirty="0">
                <a:solidFill>
                  <a:schemeClr val="bg2"/>
                </a:solidFill>
              </a:rPr>
              <a:t>inhalation by mask or endotracheal intubations if the patient needs artificial air way. </a:t>
            </a:r>
          </a:p>
          <a:p>
            <a:pPr marL="514350" indent="-514350">
              <a:buClr>
                <a:schemeClr val="bg2"/>
              </a:buClr>
              <a:buFont typeface="Arial" panose="020B0604020202020204" pitchFamily="34" charset="0"/>
              <a:buChar char="•"/>
              <a:defRPr/>
            </a:pPr>
            <a:r>
              <a:rPr lang="en-US" sz="1600" dirty="0">
                <a:solidFill>
                  <a:schemeClr val="bg2"/>
                </a:solidFill>
              </a:rPr>
              <a:t>Oxygen therapy must be continued till the patient is asymptomatic or </a:t>
            </a:r>
            <a:r>
              <a:rPr lang="en-US" sz="1600" dirty="0" err="1">
                <a:solidFill>
                  <a:schemeClr val="bg2"/>
                </a:solidFill>
              </a:rPr>
              <a:t>COHb</a:t>
            </a:r>
            <a:r>
              <a:rPr lang="en-US" sz="1600" dirty="0">
                <a:solidFill>
                  <a:schemeClr val="bg2"/>
                </a:solidFill>
              </a:rPr>
              <a:t> level </a:t>
            </a:r>
            <a:r>
              <a:rPr lang="en-US" sz="1600" dirty="0" smtClean="0">
                <a:solidFill>
                  <a:schemeClr val="bg2"/>
                </a:solidFill>
              </a:rPr>
              <a:t>is below </a:t>
            </a:r>
            <a:r>
              <a:rPr lang="en-US" sz="1600" dirty="0">
                <a:solidFill>
                  <a:schemeClr val="bg2"/>
                </a:solidFill>
              </a:rPr>
              <a:t>15%. </a:t>
            </a:r>
          </a:p>
          <a:p>
            <a:pPr marL="514350" indent="-514350">
              <a:buClr>
                <a:schemeClr val="bg2"/>
              </a:buClr>
              <a:buFont typeface="Arial" panose="020B0604020202020204" pitchFamily="34" charset="0"/>
              <a:buChar char="•"/>
              <a:defRPr/>
            </a:pPr>
            <a:r>
              <a:rPr lang="en-US" sz="1600" dirty="0">
                <a:solidFill>
                  <a:schemeClr val="bg2"/>
                </a:solidFill>
              </a:rPr>
              <a:t>Hyperbaric oxygen (100% oxygen at 3 atmosphere pressure) will reduce the half life of </a:t>
            </a:r>
            <a:r>
              <a:rPr lang="en-US" sz="1600" dirty="0" err="1">
                <a:solidFill>
                  <a:schemeClr val="bg2"/>
                </a:solidFill>
              </a:rPr>
              <a:t>COHb</a:t>
            </a:r>
            <a:r>
              <a:rPr lang="en-US" sz="1600" dirty="0">
                <a:solidFill>
                  <a:schemeClr val="bg2"/>
                </a:solidFill>
              </a:rPr>
              <a:t> to </a:t>
            </a:r>
            <a:r>
              <a:rPr lang="en-US" sz="1600" dirty="0" smtClean="0">
                <a:solidFill>
                  <a:schemeClr val="bg2"/>
                </a:solidFill>
              </a:rPr>
              <a:t>22 </a:t>
            </a:r>
            <a:r>
              <a:rPr lang="en-US" sz="1600" dirty="0">
                <a:solidFill>
                  <a:schemeClr val="bg2"/>
                </a:solidFill>
              </a:rPr>
              <a:t>minutes. It may also prevent the neurological sequel. </a:t>
            </a:r>
            <a:endParaRPr lang="en-US" sz="1600" dirty="0" smtClean="0">
              <a:solidFill>
                <a:schemeClr val="bg2"/>
              </a:solidFill>
            </a:endParaRPr>
          </a:p>
          <a:p>
            <a:pPr marL="514350" indent="-514350">
              <a:buClr>
                <a:schemeClr val="bg2"/>
              </a:buClr>
              <a:buFont typeface="Arial" panose="020B0604020202020204" pitchFamily="34" charset="0"/>
              <a:buChar char="•"/>
              <a:defRPr/>
            </a:pPr>
            <a:r>
              <a:rPr lang="en-US" sz="1600" dirty="0" smtClean="0">
                <a:solidFill>
                  <a:schemeClr val="bg2"/>
                </a:solidFill>
              </a:rPr>
              <a:t>It </a:t>
            </a:r>
            <a:r>
              <a:rPr lang="en-US" sz="1600" dirty="0">
                <a:solidFill>
                  <a:schemeClr val="bg2"/>
                </a:solidFill>
              </a:rPr>
              <a:t>is indicated in</a:t>
            </a:r>
            <a:r>
              <a:rPr lang="en-US" sz="1600" dirty="0" smtClean="0">
                <a:solidFill>
                  <a:schemeClr val="bg2"/>
                </a:solidFill>
              </a:rPr>
              <a:t>: (</a:t>
            </a:r>
            <a:r>
              <a:rPr lang="en-US" sz="1600" dirty="0">
                <a:solidFill>
                  <a:schemeClr val="bg2"/>
                </a:solidFill>
              </a:rPr>
              <a:t>Pregnancy, Coma, Myocardial ischemia or arrhythmia, Presence of neurological symptoms).</a:t>
            </a:r>
          </a:p>
          <a:p>
            <a:pPr marL="514350" indent="-514350">
              <a:buClr>
                <a:schemeClr val="bg2"/>
              </a:buClr>
              <a:buFont typeface="Arial" panose="020B0604020202020204" pitchFamily="34" charset="0"/>
              <a:buChar char="•"/>
              <a:defRPr/>
            </a:pPr>
            <a:r>
              <a:rPr lang="en-US" sz="1600" dirty="0">
                <a:solidFill>
                  <a:schemeClr val="bg2"/>
                </a:solidFill>
              </a:rPr>
              <a:t>Correct hypo or hyperglycemia.</a:t>
            </a:r>
          </a:p>
          <a:p>
            <a:pPr marL="514350" indent="-514350">
              <a:buClr>
                <a:schemeClr val="bg2"/>
              </a:buClr>
              <a:buFont typeface="Arial" panose="020B0604020202020204" pitchFamily="34" charset="0"/>
              <a:buChar char="•"/>
              <a:defRPr/>
            </a:pPr>
            <a:r>
              <a:rPr lang="en-US" sz="1600" dirty="0">
                <a:solidFill>
                  <a:schemeClr val="bg2"/>
                </a:solidFill>
              </a:rPr>
              <a:t>Management of cerebral edema by mannitol or steroids.</a:t>
            </a:r>
          </a:p>
          <a:p>
            <a:pPr marL="514350" indent="-514350">
              <a:buClr>
                <a:schemeClr val="bg2"/>
              </a:buClr>
              <a:buFont typeface="Arial" panose="020B0604020202020204" pitchFamily="34" charset="0"/>
              <a:buChar char="•"/>
              <a:defRPr/>
            </a:pPr>
            <a:r>
              <a:rPr lang="en-US" sz="1600" dirty="0">
                <a:solidFill>
                  <a:schemeClr val="bg2"/>
                </a:solidFill>
              </a:rPr>
              <a:t>Treat convulsions.</a:t>
            </a:r>
          </a:p>
          <a:p>
            <a:pPr marL="274320" indent="-274320">
              <a:buClr>
                <a:schemeClr val="bg2"/>
              </a:buClr>
              <a:buFont typeface="Arial" panose="020B0604020202020204" pitchFamily="34" charset="0"/>
              <a:buChar char="•"/>
              <a:defRPr/>
            </a:pPr>
            <a:endParaRPr lang="ar-SA" sz="1600" dirty="0">
              <a:solidFill>
                <a:schemeClr val="bg2"/>
              </a:solidFill>
            </a:endParaRPr>
          </a:p>
          <a:p>
            <a:pPr marL="514350" indent="-514350">
              <a:buClr>
                <a:schemeClr val="bg2"/>
              </a:buClr>
              <a:buFont typeface="Arial" panose="020B0604020202020204" pitchFamily="34" charset="0"/>
              <a:buChar char="•"/>
              <a:defRPr/>
            </a:pPr>
            <a:endParaRPr lang="en-US" sz="1600" dirty="0">
              <a:solidFill>
                <a:schemeClr val="bg2"/>
              </a:solidFill>
            </a:endParaRPr>
          </a:p>
        </p:txBody>
      </p:sp>
    </p:spTree>
    <p:extLst>
      <p:ext uri="{BB962C8B-B14F-4D97-AF65-F5344CB8AC3E}">
        <p14:creationId xmlns:p14="http://schemas.microsoft.com/office/powerpoint/2010/main" val="908527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4" name="Picture 2" descr="Image result for hyperbaric oxygen chamber">
            <a:extLst>
              <a:ext uri="{FF2B5EF4-FFF2-40B4-BE49-F238E27FC236}">
                <a16:creationId xmlns="" xmlns:a16="http://schemas.microsoft.com/office/drawing/2014/main" id="{3611086D-313C-4D53-A1F4-65A08EB05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146" y="721391"/>
            <a:ext cx="5173070" cy="357976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283" y="228334"/>
            <a:ext cx="4084499" cy="480433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53"/>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Ebrima" panose="02000000000000000000" pitchFamily="2" charset="0"/>
                <a:ea typeface="Ebrima" panose="02000000000000000000" pitchFamily="2" charset="0"/>
                <a:cs typeface="Ebrima" panose="02000000000000000000" pitchFamily="2" charset="0"/>
              </a:rPr>
              <a:t>Thank you</a:t>
            </a:r>
            <a:endParaRPr dirty="0">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ctrTitle"/>
          </p:nvPr>
        </p:nvSpPr>
        <p:spPr>
          <a:xfrm>
            <a:off x="678425" y="857826"/>
            <a:ext cx="7787100" cy="2086500"/>
          </a:xfrm>
          <a:prstGeom prst="rect">
            <a:avLst/>
          </a:prstGeom>
        </p:spPr>
        <p:txBody>
          <a:bodyPr spcFirstLastPara="1" wrap="square" lIns="91425" tIns="91425" rIns="91425" bIns="91425" anchor="ctr" anchorCtr="0">
            <a:noAutofit/>
          </a:bodyPr>
          <a:lstStyle/>
          <a:p>
            <a:pPr lvl="0"/>
            <a:r>
              <a:rPr lang="en-GB" sz="4400" dirty="0"/>
              <a:t>Hydrocyanic Acid (HCN</a:t>
            </a:r>
            <a:r>
              <a:rPr lang="en-GB" sz="4400" dirty="0" smtClean="0"/>
              <a:t>)</a:t>
            </a:r>
            <a:endParaRPr sz="4400" dirty="0"/>
          </a:p>
        </p:txBody>
      </p:sp>
      <p:sp>
        <p:nvSpPr>
          <p:cNvPr id="463" name="Google Shape;463;p30"/>
          <p:cNvSpPr txBox="1">
            <a:spLocks noGrp="1"/>
          </p:cNvSpPr>
          <p:nvPr>
            <p:ph type="subTitle" idx="1"/>
          </p:nvPr>
        </p:nvSpPr>
        <p:spPr>
          <a:xfrm>
            <a:off x="1828801" y="2419350"/>
            <a:ext cx="5424754" cy="182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US" sz="1600" dirty="0" smtClean="0"/>
          </a:p>
          <a:p>
            <a:pPr marL="0" lvl="0" indent="0" algn="ctr" rtl="0">
              <a:spcBef>
                <a:spcPts val="0"/>
              </a:spcBef>
              <a:spcAft>
                <a:spcPts val="0"/>
              </a:spcAft>
              <a:buNone/>
            </a:pPr>
            <a:r>
              <a:rPr lang="en-US" sz="1600" dirty="0" smtClean="0"/>
              <a:t>By </a:t>
            </a:r>
            <a:r>
              <a:rPr lang="en-US" sz="1600" dirty="0" smtClean="0"/>
              <a:t>: </a:t>
            </a:r>
            <a:r>
              <a:rPr lang="en-US" sz="1600" dirty="0" err="1"/>
              <a:t>A</a:t>
            </a:r>
            <a:r>
              <a:rPr lang="en-US" sz="1600" dirty="0" err="1" smtClean="0"/>
              <a:t>bedalrhman</a:t>
            </a:r>
            <a:r>
              <a:rPr lang="en-US" sz="1600" dirty="0" smtClean="0"/>
              <a:t> </a:t>
            </a:r>
            <a:r>
              <a:rPr lang="en-US" sz="1600" dirty="0" err="1" smtClean="0"/>
              <a:t>Bdeir</a:t>
            </a:r>
            <a:r>
              <a:rPr lang="en-US" sz="1600" dirty="0" smtClean="0"/>
              <a:t> </a:t>
            </a:r>
            <a:endParaRPr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506" y="1200150"/>
            <a:ext cx="1447800" cy="14478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5" name="Text Placeholder 4"/>
          <p:cNvSpPr>
            <a:spLocks noGrp="1"/>
          </p:cNvSpPr>
          <p:nvPr>
            <p:ph type="body" idx="1"/>
          </p:nvPr>
        </p:nvSpPr>
        <p:spPr>
          <a:xfrm>
            <a:off x="539750" y="473075"/>
            <a:ext cx="8064500" cy="4324350"/>
          </a:xfrm>
          <a:prstGeom prst="rect">
            <a:avLst/>
          </a:prstGeom>
          <a:noFill/>
        </p:spPr>
        <p:txBody>
          <a:bodyPr wrap="none" lIns="68580" tIns="34290" rIns="68580" bIns="34290">
            <a:spAutoFit/>
          </a:bodyPr>
          <a:lstStyle/>
          <a:p>
            <a:pPr algn="ctr"/>
            <a:r>
              <a:rPr lang="en-US" sz="4050" b="1" spc="75"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rPr>
              <a:t>Forms of Cyanide</a:t>
            </a:r>
          </a:p>
        </p:txBody>
      </p:sp>
      <p:grpSp>
        <p:nvGrpSpPr>
          <p:cNvPr id="6" name="Group 5"/>
          <p:cNvGrpSpPr/>
          <p:nvPr/>
        </p:nvGrpSpPr>
        <p:grpSpPr>
          <a:xfrm>
            <a:off x="375721" y="1581535"/>
            <a:ext cx="2613537" cy="2737799"/>
            <a:chOff x="2006265" y="1650867"/>
            <a:chExt cx="3484715" cy="3650398"/>
          </a:xfrm>
        </p:grpSpPr>
        <p:grpSp>
          <p:nvGrpSpPr>
            <p:cNvPr id="7" name="Group 6"/>
            <p:cNvGrpSpPr/>
            <p:nvPr/>
          </p:nvGrpSpPr>
          <p:grpSpPr>
            <a:xfrm>
              <a:off x="2578146" y="1650867"/>
              <a:ext cx="2125440" cy="2752726"/>
              <a:chOff x="2578146" y="1650867"/>
              <a:chExt cx="2125440" cy="2752726"/>
            </a:xfrm>
          </p:grpSpPr>
          <p:pic>
            <p:nvPicPr>
              <p:cNvPr id="9" name="Picture 2" descr="http://www.google.com/url?source=imgres&amp;ct=img&amp;q=http://viartis.net/parkinsons.disease/images/Cyanide.gif&amp;sa=X&amp;ei=rSw3TbvnD8LDgQeuz72oAw&amp;ved=0CAQQ8wc&amp;usg=AFQjCNHi5B1Ln7L4QYbzVCPCeNJshB44d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8146" y="2641468"/>
                <a:ext cx="1666875" cy="1762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93663" y="1650867"/>
                <a:ext cx="1909923" cy="92332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Solid</a:t>
                </a:r>
              </a:p>
            </p:txBody>
          </p:sp>
        </p:grpSp>
        <p:sp>
          <p:nvSpPr>
            <p:cNvPr id="8" name="Rectangle 7"/>
            <p:cNvSpPr/>
            <p:nvPr/>
          </p:nvSpPr>
          <p:spPr>
            <a:xfrm>
              <a:off x="2006265" y="4470268"/>
              <a:ext cx="3484715" cy="830997"/>
            </a:xfrm>
            <a:prstGeom prst="rect">
              <a:avLst/>
            </a:prstGeom>
            <a:noFill/>
          </p:spPr>
          <p:txBody>
            <a:bodyPr wrap="none" lIns="68580" tIns="34290" rIns="68580" bIns="34290">
              <a:spAutoFit/>
            </a:bodyPr>
            <a:lstStyle/>
            <a:p>
              <a:pPr algn="ctr"/>
              <a:r>
                <a:rPr lang="en-US" sz="1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Potassium cyanide</a:t>
              </a:r>
            </a:p>
            <a:p>
              <a:pPr algn="ctr"/>
              <a:r>
                <a:rPr lang="en-US" sz="1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Sodium cyanide</a:t>
              </a:r>
            </a:p>
          </p:txBody>
        </p:sp>
      </p:grpSp>
      <p:grpSp>
        <p:nvGrpSpPr>
          <p:cNvPr id="11" name="Group 10"/>
          <p:cNvGrpSpPr/>
          <p:nvPr/>
        </p:nvGrpSpPr>
        <p:grpSpPr>
          <a:xfrm>
            <a:off x="2990383" y="2484219"/>
            <a:ext cx="3232767" cy="1729702"/>
            <a:chOff x="6171964" y="2088646"/>
            <a:chExt cx="4310356" cy="2306269"/>
          </a:xfrm>
        </p:grpSpPr>
        <p:pic>
          <p:nvPicPr>
            <p:cNvPr id="12" name="Picture 4" descr="http://www.google.com/url?source=imgres&amp;ct=img&amp;q=http://upload.wikimedia.org/wikipedia/commons/5/52/Cyanogen-chloride-3D-balls.png&amp;sa=X&amp;ei=uC03TYzbLYvrgQeHwrXKAw&amp;ved=0CAQQ8wc&amp;usg=AFQjCNEPaNMrFEGVMEwYC3K-MLxZ7O6nx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1964" y="2088646"/>
              <a:ext cx="4310356" cy="16514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10433" y="3933250"/>
              <a:ext cx="3433419" cy="461665"/>
            </a:xfrm>
            <a:prstGeom prst="rect">
              <a:avLst/>
            </a:prstGeom>
            <a:noFill/>
          </p:spPr>
          <p:txBody>
            <a:bodyPr wrap="none" lIns="68580" tIns="34290" rIns="68580" bIns="34290">
              <a:spAutoFit/>
            </a:bodyPr>
            <a:lstStyle/>
            <a:p>
              <a:pPr algn="ctr"/>
              <a:r>
                <a:rPr lang="en-US" sz="1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Hydrogen cyanide</a:t>
              </a:r>
            </a:p>
          </p:txBody>
        </p:sp>
      </p:grpSp>
      <p:sp>
        <p:nvSpPr>
          <p:cNvPr id="14" name="Rectangle 13"/>
          <p:cNvSpPr/>
          <p:nvPr/>
        </p:nvSpPr>
        <p:spPr>
          <a:xfrm>
            <a:off x="4004921" y="1600481"/>
            <a:ext cx="1134157" cy="692497"/>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Gas</a:t>
            </a:r>
          </a:p>
        </p:txBody>
      </p:sp>
      <p:grpSp>
        <p:nvGrpSpPr>
          <p:cNvPr id="15" name="Group 14"/>
          <p:cNvGrpSpPr/>
          <p:nvPr/>
        </p:nvGrpSpPr>
        <p:grpSpPr>
          <a:xfrm>
            <a:off x="6401084" y="1604807"/>
            <a:ext cx="2575064" cy="2562240"/>
            <a:chOff x="4671696" y="4178946"/>
            <a:chExt cx="3433418" cy="3416319"/>
          </a:xfrm>
        </p:grpSpPr>
        <p:sp>
          <p:nvSpPr>
            <p:cNvPr id="16" name="Rectangle 15"/>
            <p:cNvSpPr/>
            <p:nvPr/>
          </p:nvSpPr>
          <p:spPr>
            <a:xfrm>
              <a:off x="5237833" y="4178946"/>
              <a:ext cx="2301142" cy="3416319"/>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spc="38"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Liquid</a:t>
              </a:r>
            </a:p>
            <a:p>
              <a:pPr algn="ctr"/>
              <a:endParaRPr lang="en-US" sz="4050" b="1" spc="38"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a:p>
              <a:pPr algn="ctr"/>
              <a:endParaRPr lang="en-US" sz="405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a:p>
              <a:pPr algn="ctr"/>
              <a:endParaRPr lang="en-US" sz="405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671696" y="7014187"/>
              <a:ext cx="3433418" cy="461665"/>
            </a:xfrm>
            <a:prstGeom prst="rect">
              <a:avLst/>
            </a:prstGeom>
            <a:noFill/>
          </p:spPr>
          <p:txBody>
            <a:bodyPr wrap="none" lIns="68580" tIns="34290" rIns="68580" bIns="34290">
              <a:spAutoFit/>
            </a:bodyPr>
            <a:lstStyle/>
            <a:p>
              <a:pPr algn="ctr"/>
              <a:r>
                <a:rPr lang="en-US" sz="1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Hydrogen Cyanide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3600" b="1" dirty="0" smtClean="0">
                <a:solidFill>
                  <a:schemeClr val="bg2"/>
                </a:solidFill>
              </a:rPr>
              <a:t>Facts:</a:t>
            </a:r>
          </a:p>
          <a:p>
            <a:r>
              <a:rPr lang="en-GB" sz="2400" dirty="0"/>
              <a:t>Colourless gas with smell of bitter almond.</a:t>
            </a:r>
          </a:p>
          <a:p>
            <a:r>
              <a:rPr lang="en-GB" sz="2400" dirty="0"/>
              <a:t>35 times more toxic than CO.</a:t>
            </a:r>
          </a:p>
          <a:p>
            <a:r>
              <a:rPr lang="en-GB" sz="2400" dirty="0"/>
              <a:t>40% of population can not smell its odour due to genetic abnormality.</a:t>
            </a:r>
          </a:p>
          <a:p>
            <a:r>
              <a:rPr lang="en-GB" sz="2400" dirty="0"/>
              <a:t>HCN is one of the most catastrophic and rapidly acting poisons ever known.</a:t>
            </a:r>
          </a:p>
          <a:p>
            <a:r>
              <a:rPr lang="en-GB" sz="2400" dirty="0"/>
              <a:t>Sodium and potassium cyanides are changed to HCN by the action of gastric </a:t>
            </a:r>
            <a:r>
              <a:rPr lang="en-GB" sz="2400" dirty="0" smtClean="0"/>
              <a:t>HCL </a:t>
            </a:r>
            <a:r>
              <a:rPr lang="en-GB" sz="2400" dirty="0"/>
              <a:t>to be toxic.</a:t>
            </a:r>
          </a:p>
          <a:p>
            <a:pPr marL="0" lvl="0" indent="0" algn="l" rtl="0">
              <a:spcBef>
                <a:spcPts val="0"/>
              </a:spcBef>
              <a:spcAft>
                <a:spcPts val="1600"/>
              </a:spcAft>
              <a:buNone/>
            </a:pPr>
            <a:endParaRPr sz="2400" dirty="0">
              <a:solidFill>
                <a:schemeClr val="accent3">
                  <a:lumMod val="10000"/>
                </a:schemeClr>
              </a:solidFill>
            </a:endParaRPr>
          </a:p>
        </p:txBody>
      </p:sp>
    </p:spTree>
    <p:extLst>
      <p:ext uri="{BB962C8B-B14F-4D97-AF65-F5344CB8AC3E}">
        <p14:creationId xmlns:p14="http://schemas.microsoft.com/office/powerpoint/2010/main" val="17262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lvl="0" indent="0" algn="ctr">
              <a:spcAft>
                <a:spcPts val="1600"/>
              </a:spcAft>
              <a:buNone/>
            </a:pPr>
            <a:r>
              <a:rPr lang="en-GB" sz="2400" b="1" dirty="0"/>
              <a:t>Mode of poisoning</a:t>
            </a:r>
            <a:r>
              <a:rPr lang="en-GB" sz="2400" b="1" dirty="0" smtClean="0"/>
              <a:t>:</a:t>
            </a:r>
          </a:p>
          <a:p>
            <a:pPr marL="0" indent="0">
              <a:lnSpc>
                <a:spcPct val="90000"/>
              </a:lnSpc>
              <a:buNone/>
            </a:pPr>
            <a:r>
              <a:rPr lang="en-US" sz="2400" dirty="0" smtClean="0"/>
              <a:t>1-Cyanide </a:t>
            </a:r>
            <a:r>
              <a:rPr lang="en-US" sz="2400" dirty="0"/>
              <a:t>production in a </a:t>
            </a:r>
            <a:r>
              <a:rPr lang="en-US" sz="2400" dirty="0" smtClean="0"/>
              <a:t>fire</a:t>
            </a:r>
          </a:p>
          <a:p>
            <a:pPr marL="0" indent="0">
              <a:lnSpc>
                <a:spcPct val="90000"/>
              </a:lnSpc>
              <a:buNone/>
            </a:pPr>
            <a:r>
              <a:rPr lang="en-US" sz="2000" dirty="0" smtClean="0"/>
              <a:t>Hydrogen </a:t>
            </a:r>
            <a:r>
              <a:rPr lang="en-US" sz="2000" dirty="0"/>
              <a:t>cyanide is produced by incomplete combustion of nitrogen and carbon containing substances (-C≡</a:t>
            </a:r>
            <a:r>
              <a:rPr lang="en-US" sz="2000" dirty="0" smtClean="0"/>
              <a:t>N)</a:t>
            </a:r>
          </a:p>
          <a:p>
            <a:pPr>
              <a:lnSpc>
                <a:spcPct val="90000"/>
              </a:lnSpc>
            </a:pPr>
            <a:endParaRPr lang="en-US" sz="1600" dirty="0" smtClean="0"/>
          </a:p>
          <a:p>
            <a:pPr>
              <a:lnSpc>
                <a:spcPct val="90000"/>
              </a:lnSpc>
            </a:pPr>
            <a:r>
              <a:rPr lang="en-US" sz="1600" dirty="0" smtClean="0"/>
              <a:t>Natural </a:t>
            </a:r>
            <a:r>
              <a:rPr lang="en-US" sz="1600" dirty="0"/>
              <a:t>Fibers (wool, silk, cotton, paper</a:t>
            </a:r>
            <a:r>
              <a:rPr lang="en-US" sz="1600" dirty="0" smtClean="0"/>
              <a:t>)</a:t>
            </a:r>
          </a:p>
          <a:p>
            <a:pPr>
              <a:lnSpc>
                <a:spcPct val="90000"/>
              </a:lnSpc>
            </a:pPr>
            <a:endParaRPr lang="en-US" sz="1600" dirty="0"/>
          </a:p>
          <a:p>
            <a:pPr>
              <a:lnSpc>
                <a:spcPct val="90000"/>
              </a:lnSpc>
            </a:pPr>
            <a:r>
              <a:rPr lang="en-US" sz="1600" dirty="0" smtClean="0"/>
              <a:t>Synthetic </a:t>
            </a:r>
            <a:r>
              <a:rPr lang="en-US" sz="1600" dirty="0"/>
              <a:t>polymers (nylon, polyurethane</a:t>
            </a:r>
            <a:r>
              <a:rPr lang="en-US" sz="1600" dirty="0" smtClean="0"/>
              <a:t>)</a:t>
            </a:r>
          </a:p>
          <a:p>
            <a:pPr>
              <a:lnSpc>
                <a:spcPct val="90000"/>
              </a:lnSpc>
            </a:pPr>
            <a:endParaRPr lang="en-US" sz="1600" dirty="0"/>
          </a:p>
          <a:p>
            <a:pPr>
              <a:lnSpc>
                <a:spcPct val="90000"/>
              </a:lnSpc>
            </a:pPr>
            <a:r>
              <a:rPr lang="en-US" sz="1600" dirty="0"/>
              <a:t>Synthetic </a:t>
            </a:r>
            <a:r>
              <a:rPr lang="en-US" sz="1600" dirty="0" smtClean="0"/>
              <a:t>rubber</a:t>
            </a:r>
          </a:p>
          <a:p>
            <a:pPr>
              <a:lnSpc>
                <a:spcPct val="90000"/>
              </a:lnSpc>
            </a:pPr>
            <a:endParaRPr lang="en-US" sz="1600" dirty="0"/>
          </a:p>
          <a:p>
            <a:pPr>
              <a:lnSpc>
                <a:spcPct val="90000"/>
              </a:lnSpc>
            </a:pPr>
            <a:r>
              <a:rPr lang="en-US" sz="1600" dirty="0"/>
              <a:t>Melamine (resins for molding, laminating, etc.)</a:t>
            </a:r>
            <a:endParaRPr lang="en-US" sz="1800" dirty="0"/>
          </a:p>
          <a:p>
            <a:pPr marL="0" lvl="0" indent="0">
              <a:spcAft>
                <a:spcPts val="1600"/>
              </a:spcAft>
              <a:buNone/>
            </a:pPr>
            <a:endParaRPr dirty="0"/>
          </a:p>
        </p:txBody>
      </p:sp>
      <p:pic>
        <p:nvPicPr>
          <p:cNvPr id="3" name="Picture 2"/>
          <p:cNvPicPr>
            <a:picLocks noChangeAspect="1"/>
          </p:cNvPicPr>
          <p:nvPr/>
        </p:nvPicPr>
        <p:blipFill>
          <a:blip r:embed="rId3"/>
          <a:stretch>
            <a:fillRect/>
          </a:stretch>
        </p:blipFill>
        <p:spPr>
          <a:xfrm>
            <a:off x="5792756" y="2311684"/>
            <a:ext cx="2601067" cy="2232733"/>
          </a:xfrm>
          <a:prstGeom prst="rect">
            <a:avLst/>
          </a:prstGeom>
        </p:spPr>
      </p:pic>
    </p:spTree>
    <p:extLst>
      <p:ext uri="{BB962C8B-B14F-4D97-AF65-F5344CB8AC3E}">
        <p14:creationId xmlns:p14="http://schemas.microsoft.com/office/powerpoint/2010/main" val="28725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lvl="0" indent="0">
              <a:spcAft>
                <a:spcPts val="1600"/>
              </a:spcAft>
              <a:buNone/>
            </a:pPr>
            <a:endParaRPr lang="en-GB" dirty="0" smtClean="0"/>
          </a:p>
          <a:p>
            <a:pPr marL="0" lvl="0" indent="0">
              <a:spcAft>
                <a:spcPts val="1600"/>
              </a:spcAft>
              <a:buNone/>
            </a:pPr>
            <a:r>
              <a:rPr lang="en-GB" sz="2400" dirty="0" smtClean="0"/>
              <a:t>2-Drugs </a:t>
            </a:r>
          </a:p>
          <a:p>
            <a:pPr marL="342900">
              <a:spcAft>
                <a:spcPts val="1600"/>
              </a:spcAft>
            </a:pPr>
            <a:r>
              <a:rPr lang="en-GB" sz="1800" b="1" dirty="0"/>
              <a:t>Na-</a:t>
            </a:r>
            <a:r>
              <a:rPr lang="en-GB" sz="1800" b="1" dirty="0" err="1"/>
              <a:t>nitroprusside</a:t>
            </a:r>
            <a:endParaRPr lang="en-GB" sz="1800" b="1" dirty="0"/>
          </a:p>
          <a:p>
            <a:pPr marL="342900">
              <a:spcAft>
                <a:spcPts val="1600"/>
              </a:spcAft>
            </a:pPr>
            <a:r>
              <a:rPr lang="en-GB" sz="1800" b="1" dirty="0"/>
              <a:t>Laetrile or amygdalin: anticancer</a:t>
            </a:r>
          </a:p>
          <a:p>
            <a:pPr marL="0" indent="0">
              <a:spcAft>
                <a:spcPts val="1600"/>
              </a:spcAft>
              <a:buNone/>
            </a:pPr>
            <a:r>
              <a:rPr lang="en-US" sz="2400" dirty="0" smtClean="0"/>
              <a:t>3-</a:t>
            </a:r>
            <a:r>
              <a:rPr lang="en-GB" sz="2400" dirty="0"/>
              <a:t>Plants: apple seeds </a:t>
            </a:r>
            <a:endParaRPr lang="en-GB" sz="2400" dirty="0" smtClean="0"/>
          </a:p>
          <a:p>
            <a:pPr marL="0" indent="0">
              <a:spcAft>
                <a:spcPts val="1600"/>
              </a:spcAft>
              <a:buNone/>
            </a:pPr>
            <a:endParaRPr sz="2400" dirty="0"/>
          </a:p>
        </p:txBody>
      </p:sp>
      <p:pic>
        <p:nvPicPr>
          <p:cNvPr id="3" name="Content Placeholder 3"/>
          <p:cNvPicPr>
            <a:picLocks noChangeAspect="1"/>
          </p:cNvPicPr>
          <p:nvPr/>
        </p:nvPicPr>
        <p:blipFill>
          <a:blip r:embed="rId3"/>
          <a:stretch>
            <a:fillRect/>
          </a:stretch>
        </p:blipFill>
        <p:spPr>
          <a:xfrm>
            <a:off x="2309947" y="2784308"/>
            <a:ext cx="4286190" cy="2364329"/>
          </a:xfrm>
          <a:prstGeom prst="rect">
            <a:avLst/>
          </a:prstGeom>
          <a:noFill/>
          <a:ln>
            <a:noFill/>
          </a:ln>
        </p:spPr>
      </p:pic>
      <p:sp>
        <p:nvSpPr>
          <p:cNvPr id="4" name="Text Box 12"/>
          <p:cNvSpPr txBox="1">
            <a:spLocks noChangeArrowheads="1"/>
          </p:cNvSpPr>
          <p:nvPr/>
        </p:nvSpPr>
        <p:spPr bwMode="auto">
          <a:xfrm>
            <a:off x="3988346" y="2450655"/>
            <a:ext cx="1167307" cy="369332"/>
          </a:xfrm>
          <a:prstGeom prst="rect">
            <a:avLst/>
          </a:prstGeom>
          <a:noFill/>
          <a:ln>
            <a:noFill/>
          </a:ln>
          <a:effectLst>
            <a:outerShdw dist="107763"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800" b="1" dirty="0">
                <a:solidFill>
                  <a:srgbClr val="FFFF00"/>
                </a:solidFill>
                <a:latin typeface="Century Gothic" panose="020B0502020202020204" pitchFamily="34" charset="0"/>
              </a:rPr>
              <a:t>Almonds</a:t>
            </a:r>
          </a:p>
        </p:txBody>
      </p:sp>
      <p:sp>
        <p:nvSpPr>
          <p:cNvPr id="5" name="Rectangle 11"/>
          <p:cNvSpPr>
            <a:spLocks noChangeArrowheads="1"/>
          </p:cNvSpPr>
          <p:nvPr/>
        </p:nvSpPr>
        <p:spPr bwMode="auto">
          <a:xfrm>
            <a:off x="2525754" y="3468782"/>
            <a:ext cx="1263487" cy="400110"/>
          </a:xfrm>
          <a:prstGeom prst="rect">
            <a:avLst/>
          </a:prstGeom>
          <a:noFill/>
          <a:ln>
            <a:noFill/>
          </a:ln>
          <a:effectLst>
            <a:outerShdw dist="107763"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1" dirty="0">
                <a:solidFill>
                  <a:srgbClr val="FFFF00"/>
                </a:solidFill>
                <a:latin typeface="Century Gothic" panose="020B0502020202020204" pitchFamily="34" charset="0"/>
              </a:rPr>
              <a:t>Cassava</a:t>
            </a:r>
          </a:p>
        </p:txBody>
      </p:sp>
    </p:spTree>
    <p:extLst>
      <p:ext uri="{BB962C8B-B14F-4D97-AF65-F5344CB8AC3E}">
        <p14:creationId xmlns:p14="http://schemas.microsoft.com/office/powerpoint/2010/main" val="107187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a:xfrm>
            <a:off x="540000" y="363274"/>
            <a:ext cx="8527800" cy="989275"/>
          </a:xfrm>
        </p:spPr>
        <p:txBody>
          <a:bodyPr/>
          <a:lstStyle/>
          <a:p>
            <a:r>
              <a:rPr lang="en-US" sz="2800" b="0" dirty="0"/>
              <a:t>Anatomically,</a:t>
            </a:r>
            <a:br>
              <a:rPr lang="en-US" sz="2800" b="0" dirty="0"/>
            </a:br>
            <a:r>
              <a:rPr lang="en-US" sz="2800" b="0" dirty="0" smtClean="0"/>
              <a:t>Inhalation injuries </a:t>
            </a:r>
            <a:r>
              <a:rPr lang="en-US" sz="2800" b="0" dirty="0"/>
              <a:t>are divided into three classes:</a:t>
            </a:r>
            <a:endParaRPr lang="ar-SA" sz="2800" dirty="0"/>
          </a:p>
        </p:txBody>
      </p:sp>
      <p:sp>
        <p:nvSpPr>
          <p:cNvPr id="11" name="عنوان 10"/>
          <p:cNvSpPr>
            <a:spLocks noGrp="1"/>
          </p:cNvSpPr>
          <p:nvPr>
            <p:ph type="title" idx="2"/>
          </p:nvPr>
        </p:nvSpPr>
        <p:spPr>
          <a:xfrm>
            <a:off x="914400" y="1581150"/>
            <a:ext cx="3200400" cy="615000"/>
          </a:xfrm>
        </p:spPr>
        <p:txBody>
          <a:bodyPr/>
          <a:lstStyle/>
          <a:p>
            <a:r>
              <a:rPr lang="en-GB" sz="2400" dirty="0"/>
              <a:t>Thermal injury </a:t>
            </a:r>
            <a:endParaRPr lang="ar-SA" sz="2400" dirty="0"/>
          </a:p>
        </p:txBody>
      </p:sp>
      <p:sp>
        <p:nvSpPr>
          <p:cNvPr id="10" name="عنوان فرعي 9"/>
          <p:cNvSpPr>
            <a:spLocks noGrp="1"/>
          </p:cNvSpPr>
          <p:nvPr>
            <p:ph type="subTitle" idx="1"/>
          </p:nvPr>
        </p:nvSpPr>
        <p:spPr>
          <a:xfrm>
            <a:off x="914400" y="2266950"/>
            <a:ext cx="3276599" cy="669437"/>
          </a:xfrm>
        </p:spPr>
        <p:txBody>
          <a:bodyPr/>
          <a:lstStyle/>
          <a:p>
            <a:r>
              <a:rPr lang="en-US" dirty="0" smtClean="0"/>
              <a:t>Injuries to the upper airways, like  </a:t>
            </a:r>
            <a:r>
              <a:rPr lang="en-GB" dirty="0"/>
              <a:t>mouth, oropharynx, and larynx</a:t>
            </a:r>
          </a:p>
          <a:p>
            <a:endParaRPr lang="ar-SA" dirty="0"/>
          </a:p>
        </p:txBody>
      </p:sp>
      <p:sp>
        <p:nvSpPr>
          <p:cNvPr id="12" name="عنوان 11"/>
          <p:cNvSpPr>
            <a:spLocks noGrp="1"/>
          </p:cNvSpPr>
          <p:nvPr>
            <p:ph type="title" idx="3"/>
          </p:nvPr>
        </p:nvSpPr>
        <p:spPr>
          <a:xfrm>
            <a:off x="4876800" y="1657350"/>
            <a:ext cx="3458598" cy="615000"/>
          </a:xfrm>
        </p:spPr>
        <p:txBody>
          <a:bodyPr/>
          <a:lstStyle/>
          <a:p>
            <a:r>
              <a:rPr lang="en-GB" sz="2000" dirty="0"/>
              <a:t>chemical and particulate constituents of smoke</a:t>
            </a:r>
            <a:endParaRPr lang="ar-SA" sz="2000" dirty="0"/>
          </a:p>
        </p:txBody>
      </p:sp>
      <p:sp>
        <p:nvSpPr>
          <p:cNvPr id="13" name="عنوان فرعي 12"/>
          <p:cNvSpPr>
            <a:spLocks noGrp="1"/>
          </p:cNvSpPr>
          <p:nvPr>
            <p:ph type="subTitle" idx="4"/>
          </p:nvPr>
        </p:nvSpPr>
        <p:spPr>
          <a:xfrm>
            <a:off x="5257800" y="2343150"/>
            <a:ext cx="2771100" cy="528600"/>
          </a:xfrm>
        </p:spPr>
        <p:txBody>
          <a:bodyPr/>
          <a:lstStyle/>
          <a:p>
            <a:r>
              <a:rPr lang="en-US" dirty="0" smtClean="0"/>
              <a:t>Injuries to the lower airways by micro </a:t>
            </a:r>
            <a:r>
              <a:rPr lang="en-US" dirty="0" err="1" smtClean="0"/>
              <a:t>particals</a:t>
            </a:r>
            <a:r>
              <a:rPr lang="en-US" dirty="0" smtClean="0"/>
              <a:t>. </a:t>
            </a:r>
            <a:endParaRPr lang="ar-SA" dirty="0"/>
          </a:p>
        </p:txBody>
      </p:sp>
      <p:sp>
        <p:nvSpPr>
          <p:cNvPr id="14" name="عنوان 13"/>
          <p:cNvSpPr>
            <a:spLocks noGrp="1"/>
          </p:cNvSpPr>
          <p:nvPr>
            <p:ph type="title" idx="5"/>
          </p:nvPr>
        </p:nvSpPr>
        <p:spPr>
          <a:xfrm>
            <a:off x="2819400" y="3333750"/>
            <a:ext cx="3429002" cy="615000"/>
          </a:xfrm>
        </p:spPr>
        <p:txBody>
          <a:bodyPr/>
          <a:lstStyle/>
          <a:p>
            <a:r>
              <a:rPr lang="en-GB" sz="2400" dirty="0"/>
              <a:t>metabolic asphyxiation</a:t>
            </a:r>
            <a:endParaRPr lang="ar-SA" sz="2400" dirty="0"/>
          </a:p>
        </p:txBody>
      </p:sp>
      <p:sp>
        <p:nvSpPr>
          <p:cNvPr id="15" name="عنوان فرعي 14"/>
          <p:cNvSpPr>
            <a:spLocks noGrp="1"/>
          </p:cNvSpPr>
          <p:nvPr>
            <p:ph type="subTitle" idx="6"/>
          </p:nvPr>
        </p:nvSpPr>
        <p:spPr>
          <a:xfrm>
            <a:off x="3124200" y="3943350"/>
            <a:ext cx="2771100" cy="572700"/>
          </a:xfrm>
        </p:spPr>
        <p:txBody>
          <a:bodyPr/>
          <a:lstStyle/>
          <a:p>
            <a:r>
              <a:rPr lang="en-GB" dirty="0"/>
              <a:t>(systemic toxicity</a:t>
            </a:r>
            <a:r>
              <a:rPr lang="en-GB" dirty="0" smtClean="0"/>
              <a:t>)</a:t>
            </a:r>
            <a:endParaRPr lang="ar-SA" dirty="0"/>
          </a:p>
        </p:txBody>
      </p:sp>
    </p:spTree>
    <p:extLst>
      <p:ext uri="{BB962C8B-B14F-4D97-AF65-F5344CB8AC3E}">
        <p14:creationId xmlns:p14="http://schemas.microsoft.com/office/powerpoint/2010/main" val="142127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611919" y="328772"/>
            <a:ext cx="8064000" cy="4315145"/>
          </a:xfrm>
          <a:prstGeom prst="rect">
            <a:avLst/>
          </a:prstGeom>
        </p:spPr>
        <p:txBody>
          <a:bodyPr spcFirstLastPara="1" wrap="square" lIns="91425" tIns="91425" rIns="91425" bIns="91425" anchor="t" anchorCtr="0">
            <a:noAutofit/>
          </a:bodyPr>
          <a:lstStyle/>
          <a:p>
            <a:pPr marL="0" lvl="0" indent="0">
              <a:spcAft>
                <a:spcPts val="1600"/>
              </a:spcAft>
              <a:buNone/>
            </a:pPr>
            <a:endParaRPr lang="en-US" sz="1400" dirty="0" smtClean="0"/>
          </a:p>
          <a:p>
            <a:pPr marL="0" lvl="0" indent="0">
              <a:spcAft>
                <a:spcPts val="1600"/>
              </a:spcAft>
              <a:buNone/>
            </a:pPr>
            <a:r>
              <a:rPr lang="en-US" sz="1400" dirty="0" smtClean="0"/>
              <a:t>Hydrogen </a:t>
            </a:r>
            <a:r>
              <a:rPr lang="en-US" sz="1400" dirty="0"/>
              <a:t>cyanide is produced during combustion of household materials containing both carbon and nitrogen</a:t>
            </a:r>
            <a:r>
              <a:rPr lang="en-US" sz="1400" dirty="0" smtClean="0"/>
              <a:t>.</a:t>
            </a:r>
          </a:p>
          <a:p>
            <a:pPr marL="0" lvl="0" indent="0">
              <a:spcAft>
                <a:spcPts val="1600"/>
              </a:spcAft>
              <a:buNone/>
            </a:pPr>
            <a:r>
              <a:rPr lang="en-US" sz="1400" dirty="0"/>
              <a:t>It inhibits oxidative </a:t>
            </a:r>
            <a:r>
              <a:rPr lang="en-US" sz="1400" dirty="0" smtClean="0"/>
              <a:t>phosphorylation</a:t>
            </a:r>
            <a:r>
              <a:rPr lang="en-US" sz="1400" dirty="0"/>
              <a:t>, thereby stopping aerobic respiration and leads to anaerobic respiration and subsequent metabolic acidosis and cell death</a:t>
            </a:r>
            <a:r>
              <a:rPr lang="en-US" sz="1400" dirty="0" smtClean="0"/>
              <a:t>.</a:t>
            </a:r>
          </a:p>
          <a:p>
            <a:pPr marL="0" lvl="0" indent="0">
              <a:spcAft>
                <a:spcPts val="1600"/>
              </a:spcAft>
              <a:buNone/>
            </a:pPr>
            <a:r>
              <a:rPr lang="en-US" sz="1400" dirty="0"/>
              <a:t>The severity of cyanide poisoning depends on the amount of exposure, duration, and route</a:t>
            </a:r>
            <a:r>
              <a:rPr lang="en-US" sz="1400" dirty="0" smtClean="0"/>
              <a:t>.</a:t>
            </a:r>
          </a:p>
          <a:p>
            <a:pPr marL="0" lvl="0" indent="0">
              <a:spcAft>
                <a:spcPts val="1600"/>
              </a:spcAft>
              <a:buNone/>
            </a:pPr>
            <a:r>
              <a:rPr lang="en-US" sz="1400" dirty="0"/>
              <a:t>It mainly causes central nervous system and cardiovascular system dysfunction</a:t>
            </a:r>
            <a:r>
              <a:rPr lang="en-US" sz="1400" dirty="0" smtClean="0"/>
              <a:t>.</a:t>
            </a:r>
          </a:p>
          <a:p>
            <a:pPr marL="0" lvl="0" indent="0">
              <a:spcAft>
                <a:spcPts val="1600"/>
              </a:spcAft>
              <a:buNone/>
            </a:pPr>
            <a:r>
              <a:rPr lang="en-US" sz="1400" dirty="0"/>
              <a:t>Treatment for cyanide poisoning should be initiated in any patients with inhalation injury, unexplainable lactic acidosis, low </a:t>
            </a:r>
            <a:r>
              <a:rPr lang="en-US" sz="1400" dirty="0" err="1"/>
              <a:t>arteriovenous</a:t>
            </a:r>
            <a:r>
              <a:rPr lang="en-US" sz="1400" dirty="0"/>
              <a:t> O2 content </a:t>
            </a:r>
            <a:r>
              <a:rPr lang="en-US" sz="1400" dirty="0" smtClean="0"/>
              <a:t>difference</a:t>
            </a:r>
          </a:p>
          <a:p>
            <a:pPr marL="0" lvl="0" indent="0">
              <a:spcAft>
                <a:spcPts val="1600"/>
              </a:spcAft>
              <a:buNone/>
            </a:pPr>
            <a:r>
              <a:rPr lang="en-US" sz="1400" dirty="0"/>
              <a:t>Cyanide </a:t>
            </a:r>
            <a:r>
              <a:rPr lang="en-US" sz="1400" dirty="0" smtClean="0"/>
              <a:t>poisoning </a:t>
            </a:r>
            <a:r>
              <a:rPr lang="en-US" sz="1400" dirty="0"/>
              <a:t>should also be suspected if impaired consciousness cannot be explained only by CO poisoning</a:t>
            </a:r>
            <a:r>
              <a:rPr lang="en-US" sz="1400" dirty="0" smtClean="0"/>
              <a:t>.</a:t>
            </a:r>
          </a:p>
          <a:p>
            <a:pPr marL="0" lvl="0" indent="0">
              <a:spcAft>
                <a:spcPts val="1600"/>
              </a:spcAft>
              <a:buNone/>
            </a:pPr>
            <a:r>
              <a:rPr lang="en-US" sz="1400" dirty="0"/>
              <a:t>The frequency of cyanide-related inhalation injury has led to the use of a cyanide antidote kit</a:t>
            </a:r>
            <a:endParaRPr sz="1400" dirty="0"/>
          </a:p>
        </p:txBody>
      </p:sp>
    </p:spTree>
    <p:extLst>
      <p:ext uri="{BB962C8B-B14F-4D97-AF65-F5344CB8AC3E}">
        <p14:creationId xmlns:p14="http://schemas.microsoft.com/office/powerpoint/2010/main" val="2188695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lvl="0" indent="0" algn="ctr">
              <a:spcAft>
                <a:spcPts val="1600"/>
              </a:spcAft>
              <a:buNone/>
            </a:pPr>
            <a:r>
              <a:rPr lang="en-GB" sz="2000" b="1" dirty="0"/>
              <a:t>Mechanism</a:t>
            </a:r>
            <a:r>
              <a:rPr lang="en-GB" sz="1800" b="1" dirty="0"/>
              <a:t> of action</a:t>
            </a:r>
            <a:r>
              <a:rPr lang="en-GB" sz="1800" b="1" dirty="0" smtClean="0"/>
              <a:t>:</a:t>
            </a:r>
          </a:p>
          <a:p>
            <a:pPr marL="0" lvl="0" indent="0">
              <a:spcAft>
                <a:spcPts val="1600"/>
              </a:spcAft>
              <a:buNone/>
            </a:pPr>
            <a:endParaRPr lang="en-GB" sz="1800" b="1" dirty="0" smtClean="0"/>
          </a:p>
          <a:p>
            <a:pPr marL="114300" indent="0" algn="just">
              <a:buNone/>
            </a:pPr>
            <a:r>
              <a:rPr lang="en-GB" sz="1600" dirty="0"/>
              <a:t>They unit with the ferric ions of cytochrome oxidase respiratory enzymes and cause paralysis of these enzymes,    the result is the failure of the tissues to absorb their oxygen demands from the oxy-</a:t>
            </a:r>
            <a:r>
              <a:rPr lang="en-GB" sz="1600" dirty="0" err="1"/>
              <a:t>Hb</a:t>
            </a:r>
            <a:r>
              <a:rPr lang="en-GB" sz="1600" dirty="0"/>
              <a:t> of the arterial blood lead to cellular hypoxia</a:t>
            </a:r>
            <a:r>
              <a:rPr lang="en-GB" sz="1600" dirty="0" smtClean="0"/>
              <a:t>. (hypoxia that doesn’t fully correct with supplemental O2 &amp; increase anaerobic </a:t>
            </a:r>
            <a:r>
              <a:rPr lang="en-GB" sz="1600" dirty="0" smtClean="0"/>
              <a:t>metabolism).  </a:t>
            </a:r>
            <a:endParaRPr lang="en-GB" sz="1600" dirty="0"/>
          </a:p>
          <a:p>
            <a:endParaRPr lang="en-GB" sz="1600" dirty="0"/>
          </a:p>
          <a:p>
            <a:pPr marL="0" lvl="0" indent="0">
              <a:spcAft>
                <a:spcPts val="1600"/>
              </a:spcAft>
              <a:buNone/>
            </a:pPr>
            <a:endParaRPr dirty="0"/>
          </a:p>
        </p:txBody>
      </p:sp>
    </p:spTree>
    <p:extLst>
      <p:ext uri="{BB962C8B-B14F-4D97-AF65-F5344CB8AC3E}">
        <p14:creationId xmlns:p14="http://schemas.microsoft.com/office/powerpoint/2010/main" val="4119286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2"/>
          <p:cNvSpPr txBox="1">
            <a:spLocks noGrp="1"/>
          </p:cNvSpPr>
          <p:nvPr>
            <p:ph type="title"/>
          </p:nvPr>
        </p:nvSpPr>
        <p:spPr>
          <a:xfrm>
            <a:off x="2604638" y="237488"/>
            <a:ext cx="3690000" cy="572700"/>
          </a:xfrm>
          <a:prstGeom prst="rect">
            <a:avLst/>
          </a:prstGeom>
        </p:spPr>
        <p:txBody>
          <a:bodyPr spcFirstLastPara="1" wrap="square" lIns="91425" tIns="91425" rIns="91425" bIns="91425" anchor="t" anchorCtr="0">
            <a:noAutofit/>
          </a:bodyPr>
          <a:lstStyle/>
          <a:p>
            <a:r>
              <a:rPr lang="en-GB" sz="3200" dirty="0"/>
              <a:t>Clinical picture</a:t>
            </a:r>
            <a:br>
              <a:rPr lang="en-GB" sz="3200" dirty="0"/>
            </a:br>
            <a:endParaRPr dirty="0"/>
          </a:p>
        </p:txBody>
      </p:sp>
      <p:sp>
        <p:nvSpPr>
          <p:cNvPr id="477" name="Google Shape;477;p32"/>
          <p:cNvSpPr txBox="1">
            <a:spLocks noGrp="1"/>
          </p:cNvSpPr>
          <p:nvPr>
            <p:ph type="subTitle" idx="2"/>
          </p:nvPr>
        </p:nvSpPr>
        <p:spPr>
          <a:xfrm>
            <a:off x="4808306" y="1807518"/>
            <a:ext cx="2729382" cy="1089794"/>
          </a:xfrm>
          <a:prstGeom prst="rect">
            <a:avLst/>
          </a:prstGeom>
        </p:spPr>
        <p:txBody>
          <a:bodyPr spcFirstLastPara="1" wrap="square" lIns="91425" tIns="91425" rIns="91425" bIns="91425" anchor="t" anchorCtr="0">
            <a:noAutofit/>
          </a:bodyPr>
          <a:lstStyle/>
          <a:p>
            <a:pPr marL="0" lvl="0" indent="0"/>
            <a:r>
              <a:rPr lang="en-US" dirty="0"/>
              <a:t>Hypertension early , bradycardia</a:t>
            </a:r>
          </a:p>
          <a:p>
            <a:pPr marL="0" lvl="0" indent="0"/>
            <a:r>
              <a:rPr lang="en-US" dirty="0"/>
              <a:t>Hypotension, later in course</a:t>
            </a:r>
          </a:p>
          <a:p>
            <a:pPr marL="0" lvl="0" indent="0"/>
            <a:r>
              <a:rPr lang="en-US" dirty="0"/>
              <a:t>Cardiovascular collapse</a:t>
            </a:r>
          </a:p>
          <a:p>
            <a:pPr marL="0" lvl="0" indent="0" algn="ctr" rtl="0">
              <a:spcBef>
                <a:spcPts val="0"/>
              </a:spcBef>
              <a:spcAft>
                <a:spcPts val="0"/>
              </a:spcAft>
              <a:buNone/>
            </a:pPr>
            <a:endParaRPr dirty="0"/>
          </a:p>
        </p:txBody>
      </p:sp>
      <p:sp>
        <p:nvSpPr>
          <p:cNvPr id="478" name="Google Shape;478;p32"/>
          <p:cNvSpPr txBox="1">
            <a:spLocks noGrp="1"/>
          </p:cNvSpPr>
          <p:nvPr>
            <p:ph type="subTitle" idx="4"/>
          </p:nvPr>
        </p:nvSpPr>
        <p:spPr>
          <a:xfrm>
            <a:off x="1536188" y="1773494"/>
            <a:ext cx="2486100" cy="1265406"/>
          </a:xfrm>
          <a:prstGeom prst="rect">
            <a:avLst/>
          </a:prstGeom>
        </p:spPr>
        <p:txBody>
          <a:bodyPr spcFirstLastPara="1" wrap="square" lIns="91425" tIns="91425" rIns="91425" bIns="91425" anchor="t" anchorCtr="0">
            <a:noAutofit/>
          </a:bodyPr>
          <a:lstStyle/>
          <a:p>
            <a:pPr marL="0" lvl="0" indent="0"/>
            <a:r>
              <a:rPr lang="en-US" dirty="0"/>
              <a:t>Headache</a:t>
            </a:r>
          </a:p>
          <a:p>
            <a:pPr marL="0" lvl="0" indent="0"/>
            <a:r>
              <a:rPr lang="en-US" dirty="0"/>
              <a:t>Dizziness</a:t>
            </a:r>
          </a:p>
          <a:p>
            <a:pPr marL="0" lvl="0" indent="0"/>
            <a:r>
              <a:rPr lang="en-US" dirty="0"/>
              <a:t>Seizures </a:t>
            </a:r>
          </a:p>
          <a:p>
            <a:pPr marL="0" lvl="0" indent="0"/>
            <a:r>
              <a:rPr lang="en-US" dirty="0"/>
              <a:t>Coma</a:t>
            </a:r>
          </a:p>
          <a:p>
            <a:pPr marL="0" lvl="0" indent="0" algn="ctr" rtl="0">
              <a:spcBef>
                <a:spcPts val="0"/>
              </a:spcBef>
              <a:spcAft>
                <a:spcPts val="0"/>
              </a:spcAft>
              <a:buNone/>
            </a:pPr>
            <a:endParaRPr dirty="0"/>
          </a:p>
        </p:txBody>
      </p:sp>
      <p:sp>
        <p:nvSpPr>
          <p:cNvPr id="480" name="Google Shape;480;p32"/>
          <p:cNvSpPr txBox="1">
            <a:spLocks noGrp="1"/>
          </p:cNvSpPr>
          <p:nvPr>
            <p:ph type="subTitle" idx="6"/>
          </p:nvPr>
        </p:nvSpPr>
        <p:spPr>
          <a:xfrm>
            <a:off x="5051588" y="3706400"/>
            <a:ext cx="2486100" cy="1225196"/>
          </a:xfrm>
          <a:prstGeom prst="rect">
            <a:avLst/>
          </a:prstGeom>
        </p:spPr>
        <p:txBody>
          <a:bodyPr spcFirstLastPara="1" wrap="square" lIns="91425" tIns="91425" rIns="91425" bIns="91425" anchor="t" anchorCtr="0">
            <a:noAutofit/>
          </a:bodyPr>
          <a:lstStyle/>
          <a:p>
            <a:pPr marL="0" lvl="0" indent="0"/>
            <a:r>
              <a:rPr lang="en-US" dirty="0"/>
              <a:t>Dyspnea</a:t>
            </a:r>
          </a:p>
          <a:p>
            <a:pPr marL="0" lvl="0" indent="0"/>
            <a:r>
              <a:rPr lang="en-US" dirty="0"/>
              <a:t>Tachypnea</a:t>
            </a:r>
          </a:p>
          <a:p>
            <a:pPr marL="0" lvl="0" indent="0"/>
            <a:r>
              <a:rPr lang="en-US" dirty="0"/>
              <a:t>Pulmonary edema</a:t>
            </a:r>
          </a:p>
          <a:p>
            <a:pPr marL="0" lvl="0" indent="0"/>
            <a:r>
              <a:rPr lang="en-US" dirty="0"/>
              <a:t>Apnea</a:t>
            </a:r>
          </a:p>
          <a:p>
            <a:pPr marL="0" lvl="0" indent="0" algn="ctr" rtl="0">
              <a:spcBef>
                <a:spcPts val="0"/>
              </a:spcBef>
              <a:spcAft>
                <a:spcPts val="0"/>
              </a:spcAft>
              <a:buNone/>
            </a:pPr>
            <a:endParaRPr dirty="0"/>
          </a:p>
        </p:txBody>
      </p:sp>
      <p:sp>
        <p:nvSpPr>
          <p:cNvPr id="482" name="Google Shape;482;p32"/>
          <p:cNvSpPr txBox="1">
            <a:spLocks noGrp="1"/>
          </p:cNvSpPr>
          <p:nvPr>
            <p:ph type="subTitle" idx="8"/>
          </p:nvPr>
        </p:nvSpPr>
        <p:spPr>
          <a:xfrm>
            <a:off x="1536188" y="3706400"/>
            <a:ext cx="2486100" cy="1225196"/>
          </a:xfrm>
          <a:prstGeom prst="rect">
            <a:avLst/>
          </a:prstGeom>
        </p:spPr>
        <p:txBody>
          <a:bodyPr spcFirstLastPara="1" wrap="square" lIns="91425" tIns="91425" rIns="91425" bIns="91425" anchor="t" anchorCtr="0">
            <a:noAutofit/>
          </a:bodyPr>
          <a:lstStyle/>
          <a:p>
            <a:pPr marL="0" lvl="0" indent="0"/>
            <a:r>
              <a:rPr lang="en-US" dirty="0"/>
              <a:t>Nausea, vomiting</a:t>
            </a:r>
          </a:p>
          <a:p>
            <a:pPr marL="0" lvl="0" indent="0"/>
            <a:r>
              <a:rPr lang="en-US" dirty="0"/>
              <a:t>Caustic effects</a:t>
            </a:r>
          </a:p>
        </p:txBody>
      </p:sp>
      <p:sp>
        <p:nvSpPr>
          <p:cNvPr id="483" name="Google Shape;483;p32"/>
          <p:cNvSpPr txBox="1">
            <a:spLocks noGrp="1"/>
          </p:cNvSpPr>
          <p:nvPr>
            <p:ph type="title" idx="9"/>
          </p:nvPr>
        </p:nvSpPr>
        <p:spPr>
          <a:xfrm>
            <a:off x="1975155" y="1105994"/>
            <a:ext cx="1608166"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CNS</a:t>
            </a:r>
            <a:endParaRPr dirty="0"/>
          </a:p>
        </p:txBody>
      </p:sp>
      <p:sp>
        <p:nvSpPr>
          <p:cNvPr id="484" name="Google Shape;484;p32"/>
          <p:cNvSpPr txBox="1">
            <a:spLocks noGrp="1"/>
          </p:cNvSpPr>
          <p:nvPr>
            <p:ph type="title" idx="13"/>
          </p:nvPr>
        </p:nvSpPr>
        <p:spPr>
          <a:xfrm>
            <a:off x="5550255" y="1201475"/>
            <a:ext cx="1488766"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CVS</a:t>
            </a:r>
            <a:endParaRPr dirty="0"/>
          </a:p>
        </p:txBody>
      </p:sp>
      <p:sp>
        <p:nvSpPr>
          <p:cNvPr id="485" name="Google Shape;485;p32"/>
          <p:cNvSpPr txBox="1">
            <a:spLocks noGrp="1"/>
          </p:cNvSpPr>
          <p:nvPr>
            <p:ph type="title" idx="14"/>
          </p:nvPr>
        </p:nvSpPr>
        <p:spPr>
          <a:xfrm>
            <a:off x="2259638" y="3071125"/>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GI</a:t>
            </a:r>
            <a:endParaRPr dirty="0"/>
          </a:p>
        </p:txBody>
      </p:sp>
      <p:sp>
        <p:nvSpPr>
          <p:cNvPr id="486" name="Google Shape;486;p32"/>
          <p:cNvSpPr txBox="1">
            <a:spLocks noGrp="1"/>
          </p:cNvSpPr>
          <p:nvPr>
            <p:ph type="title" idx="15"/>
          </p:nvPr>
        </p:nvSpPr>
        <p:spPr>
          <a:xfrm>
            <a:off x="5775063" y="3071125"/>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RS</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8"/>
          </p:nvPr>
        </p:nvSpPr>
        <p:spPr>
          <a:xfrm>
            <a:off x="914400" y="361950"/>
            <a:ext cx="7239000" cy="4123800"/>
          </a:xfrm>
        </p:spPr>
        <p:txBody>
          <a:bodyPr/>
          <a:lstStyle/>
          <a:p>
            <a:r>
              <a:rPr lang="en-US" sz="2000" b="1" dirty="0" smtClean="0"/>
              <a:t>Lab test :</a:t>
            </a:r>
          </a:p>
          <a:p>
            <a:pPr algn="l"/>
            <a:endParaRPr lang="en-US" dirty="0"/>
          </a:p>
          <a:p>
            <a:pPr marL="400050" indent="-285750" algn="l">
              <a:buFont typeface="Wingdings" panose="05000000000000000000" pitchFamily="2" charset="2"/>
              <a:buChar char="§"/>
            </a:pPr>
            <a:endParaRPr lang="en-US" dirty="0" smtClean="0"/>
          </a:p>
          <a:p>
            <a:pPr marL="400050" indent="-285750" algn="l">
              <a:buFont typeface="Wingdings" panose="05000000000000000000" pitchFamily="2" charset="2"/>
              <a:buChar char="§"/>
            </a:pPr>
            <a:r>
              <a:rPr lang="en-US" dirty="0" smtClean="0"/>
              <a:t>Specific testing </a:t>
            </a:r>
            <a:r>
              <a:rPr lang="en-US" dirty="0"/>
              <a:t>in cases of potential cyanide poisoning should also include the following;</a:t>
            </a:r>
          </a:p>
          <a:p>
            <a:pPr algn="l">
              <a:buFont typeface="Wingdings" panose="05000000000000000000" pitchFamily="2" charset="2"/>
              <a:buChar char="§"/>
            </a:pPr>
            <a:r>
              <a:rPr lang="en-US" dirty="0"/>
              <a:t>Basic chemistries(eg,na+,cl-,k+,hco3-)and arterial blood gas to assess for anion gap metabolic acidosis (high anion gap metabolic acidosis)</a:t>
            </a:r>
          </a:p>
          <a:p>
            <a:pPr algn="l">
              <a:buFont typeface="Wingdings" panose="05000000000000000000" pitchFamily="2" charset="2"/>
              <a:buChar char="§"/>
            </a:pPr>
            <a:r>
              <a:rPr lang="en-US" dirty="0"/>
              <a:t>Serum lactate concentration to confirm </a:t>
            </a:r>
            <a:r>
              <a:rPr lang="en-US" dirty="0" err="1"/>
              <a:t>hyperlactatemia</a:t>
            </a:r>
            <a:r>
              <a:rPr lang="en-US" dirty="0"/>
              <a:t>(lactate concentration of 8 </a:t>
            </a:r>
            <a:r>
              <a:rPr lang="en-US" dirty="0" err="1"/>
              <a:t>mmol</a:t>
            </a:r>
            <a:r>
              <a:rPr lang="en-US" dirty="0"/>
              <a:t>/l or greater have been shown to be both94% sensitive</a:t>
            </a:r>
          </a:p>
          <a:p>
            <a:pPr algn="l"/>
            <a:r>
              <a:rPr lang="en-US" dirty="0" smtClean="0"/>
              <a:t>       and70</a:t>
            </a:r>
            <a:r>
              <a:rPr lang="en-US" dirty="0"/>
              <a:t>% specific for cyanide poisoning in smoke inhalational victim)</a:t>
            </a:r>
          </a:p>
          <a:p>
            <a:pPr algn="l">
              <a:buFont typeface="Wingdings" panose="05000000000000000000" pitchFamily="2" charset="2"/>
              <a:buChar char="§"/>
            </a:pPr>
            <a:r>
              <a:rPr lang="en-US" dirty="0"/>
              <a:t>Central venous blood gas ,if </a:t>
            </a:r>
            <a:r>
              <a:rPr lang="en-US" dirty="0" err="1"/>
              <a:t>possible,to</a:t>
            </a:r>
            <a:r>
              <a:rPr lang="en-US" dirty="0"/>
              <a:t> assess venous-arterial PO2 gradient(a narrowing of the venous-arterial po2 gradient venous </a:t>
            </a:r>
            <a:r>
              <a:rPr lang="en-US" dirty="0" err="1"/>
              <a:t>hyperoxia</a:t>
            </a:r>
            <a:endParaRPr lang="en-US" dirty="0"/>
          </a:p>
          <a:p>
            <a:pPr algn="l"/>
            <a:r>
              <a:rPr lang="en-US" dirty="0" smtClean="0"/>
              <a:t>        may </a:t>
            </a:r>
            <a:r>
              <a:rPr lang="en-US" dirty="0"/>
              <a:t>be seen in the cyanide poisoning patient)</a:t>
            </a:r>
          </a:p>
        </p:txBody>
      </p:sp>
    </p:spTree>
    <p:extLst>
      <p:ext uri="{BB962C8B-B14F-4D97-AF65-F5344CB8AC3E}">
        <p14:creationId xmlns:p14="http://schemas.microsoft.com/office/powerpoint/2010/main" val="2233216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lvl="0" indent="0" algn="ctr">
              <a:spcAft>
                <a:spcPts val="1600"/>
              </a:spcAft>
              <a:buNone/>
            </a:pPr>
            <a:r>
              <a:rPr lang="en-GB" sz="2000" b="1" dirty="0"/>
              <a:t>Diagnosis </a:t>
            </a:r>
            <a:r>
              <a:rPr lang="en-GB" sz="2000" b="1" dirty="0" smtClean="0"/>
              <a:t>:</a:t>
            </a:r>
            <a:endParaRPr lang="en-GB" sz="2000" b="1" dirty="0" smtClean="0"/>
          </a:p>
          <a:p>
            <a:pPr marL="0" lvl="0" indent="0">
              <a:spcAft>
                <a:spcPts val="1600"/>
              </a:spcAft>
              <a:buNone/>
            </a:pPr>
            <a:r>
              <a:rPr lang="en-GB" sz="1800" dirty="0" smtClean="0"/>
              <a:t>points </a:t>
            </a:r>
            <a:r>
              <a:rPr lang="en-GB" sz="1800" dirty="0"/>
              <a:t>are of major diagnostic importance:</a:t>
            </a:r>
          </a:p>
          <a:p>
            <a:pPr marL="0" indent="0">
              <a:buNone/>
            </a:pPr>
            <a:r>
              <a:rPr lang="en-GB" sz="1800" dirty="0"/>
              <a:t>(1) The </a:t>
            </a:r>
            <a:r>
              <a:rPr lang="en-GB" sz="1800" b="1" dirty="0">
                <a:solidFill>
                  <a:srgbClr val="FF0000"/>
                </a:solidFill>
              </a:rPr>
              <a:t>sudden onset </a:t>
            </a:r>
            <a:r>
              <a:rPr lang="en-GB" sz="1800" dirty="0"/>
              <a:t>and catastrophic course.</a:t>
            </a:r>
          </a:p>
          <a:p>
            <a:pPr marL="0" indent="0">
              <a:buNone/>
            </a:pPr>
            <a:r>
              <a:rPr lang="en-GB" sz="1800" dirty="0"/>
              <a:t>(2) The characteristic </a:t>
            </a:r>
            <a:r>
              <a:rPr lang="en-GB" sz="1800" b="1" dirty="0">
                <a:solidFill>
                  <a:srgbClr val="FF0000"/>
                </a:solidFill>
              </a:rPr>
              <a:t>odour</a:t>
            </a:r>
            <a:r>
              <a:rPr lang="en-GB" sz="1800" dirty="0"/>
              <a:t> of bitter almond.</a:t>
            </a:r>
          </a:p>
          <a:p>
            <a:pPr marL="0" indent="0">
              <a:buNone/>
            </a:pPr>
            <a:r>
              <a:rPr lang="en-GB" sz="1800" dirty="0"/>
              <a:t>(3) The bright </a:t>
            </a:r>
            <a:r>
              <a:rPr lang="en-GB" sz="1800" b="1" dirty="0">
                <a:solidFill>
                  <a:srgbClr val="FF0000"/>
                </a:solidFill>
              </a:rPr>
              <a:t>red colour </a:t>
            </a:r>
            <a:r>
              <a:rPr lang="en-GB" sz="1800" dirty="0"/>
              <a:t>of the skin.</a:t>
            </a:r>
          </a:p>
          <a:p>
            <a:pPr marL="0" indent="0">
              <a:buNone/>
            </a:pPr>
            <a:r>
              <a:rPr lang="en-GB" sz="1800" dirty="0"/>
              <a:t>(4) Knowledge of the patient </a:t>
            </a:r>
            <a:r>
              <a:rPr lang="en-GB" sz="1800" b="1" dirty="0">
                <a:solidFill>
                  <a:srgbClr val="FF0000"/>
                </a:solidFill>
              </a:rPr>
              <a:t>occupation</a:t>
            </a:r>
            <a:r>
              <a:rPr lang="en-GB" sz="1800" dirty="0"/>
              <a:t> and/or suicidal tendencies</a:t>
            </a:r>
            <a:r>
              <a:rPr lang="en-GB" sz="1800" dirty="0" smtClean="0"/>
              <a:t>.</a:t>
            </a:r>
            <a:endParaRPr lang="en-GB" sz="1800" dirty="0"/>
          </a:p>
          <a:p>
            <a:pPr marL="0" indent="0">
              <a:buNone/>
            </a:pPr>
            <a:endParaRPr lang="en-GB" sz="1800" dirty="0" smtClean="0"/>
          </a:p>
          <a:p>
            <a:pPr marL="0" indent="0">
              <a:buNone/>
            </a:pPr>
            <a:r>
              <a:rPr lang="en-GB" sz="1800" dirty="0" smtClean="0"/>
              <a:t>Note :Cyanide </a:t>
            </a:r>
            <a:r>
              <a:rPr lang="en-GB" sz="1800" dirty="0" smtClean="0"/>
              <a:t>poisoning has </a:t>
            </a:r>
            <a:r>
              <a:rPr lang="en-GB" sz="1800" b="1" dirty="0" smtClean="0">
                <a:solidFill>
                  <a:srgbClr val="FF0000"/>
                </a:solidFill>
              </a:rPr>
              <a:t>no effect </a:t>
            </a:r>
            <a:r>
              <a:rPr lang="en-GB" sz="1800" dirty="0" smtClean="0"/>
              <a:t>on O2-HB dissociation curve . </a:t>
            </a:r>
            <a:endParaRPr lang="en-GB" sz="1800" dirty="0" smtClean="0"/>
          </a:p>
          <a:p>
            <a:pPr marL="0" indent="0">
              <a:buNone/>
            </a:pPr>
            <a:endParaRPr lang="en-GB" sz="1800" dirty="0" smtClean="0"/>
          </a:p>
          <a:p>
            <a:pPr marL="0" indent="0">
              <a:buNone/>
            </a:pPr>
            <a:r>
              <a:rPr lang="en-US" sz="1800" dirty="0" smtClean="0"/>
              <a:t>Note :Seizure </a:t>
            </a:r>
            <a:r>
              <a:rPr lang="en-US" sz="1800" dirty="0"/>
              <a:t>are common in cyanide poisoning but are rare in carbon </a:t>
            </a:r>
            <a:r>
              <a:rPr lang="en-US" sz="1800" dirty="0" smtClean="0"/>
              <a:t>monoxide poisoning </a:t>
            </a:r>
            <a:r>
              <a:rPr lang="en-US" sz="1800" dirty="0"/>
              <a:t>.also of note is that carbon monoxide does not affect the </a:t>
            </a:r>
            <a:r>
              <a:rPr lang="en-US" sz="1800" dirty="0" smtClean="0"/>
              <a:t>pupils ,but </a:t>
            </a:r>
            <a:r>
              <a:rPr lang="en-US" sz="1800" dirty="0"/>
              <a:t>cyanide poisoning causes pupillary dilation.</a:t>
            </a:r>
          </a:p>
          <a:p>
            <a:pPr marL="0" indent="0">
              <a:buNone/>
            </a:pPr>
            <a:endParaRPr lang="en-GB" sz="1800" dirty="0" smtClean="0"/>
          </a:p>
          <a:p>
            <a:pPr marL="0" indent="0">
              <a:buNone/>
            </a:pPr>
            <a:endParaRPr lang="en-GB" sz="1800" dirty="0" smtClean="0"/>
          </a:p>
          <a:p>
            <a:endParaRPr lang="en-GB" dirty="0"/>
          </a:p>
          <a:p>
            <a:pPr marL="0" lvl="0" indent="0">
              <a:spcAft>
                <a:spcPts val="1600"/>
              </a:spcAft>
              <a:buNone/>
            </a:pPr>
            <a:endParaRPr dirty="0"/>
          </a:p>
        </p:txBody>
      </p:sp>
    </p:spTree>
    <p:extLst>
      <p:ext uri="{BB962C8B-B14F-4D97-AF65-F5344CB8AC3E}">
        <p14:creationId xmlns:p14="http://schemas.microsoft.com/office/powerpoint/2010/main" val="3259812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2000" b="1" dirty="0" smtClean="0"/>
              <a:t>Treatment : </a:t>
            </a:r>
            <a:endParaRPr lang="en-US" sz="2000" b="1" dirty="0"/>
          </a:p>
          <a:p>
            <a:pPr marL="0" lvl="0" indent="0">
              <a:spcAft>
                <a:spcPts val="1600"/>
              </a:spcAft>
              <a:buNone/>
            </a:pPr>
            <a:endParaRPr lang="en-US" dirty="0" smtClean="0"/>
          </a:p>
          <a:p>
            <a:pPr marL="0" lvl="0" indent="0">
              <a:spcAft>
                <a:spcPts val="1600"/>
              </a:spcAft>
              <a:buNone/>
            </a:pPr>
            <a:r>
              <a:rPr lang="en-US" sz="1600" dirty="0" smtClean="0"/>
              <a:t>Note </a:t>
            </a:r>
            <a:r>
              <a:rPr lang="en-US" sz="1600" dirty="0"/>
              <a:t>: Do not perform mouth to mouth resuscitation in case of suspected cyanide toxicity </a:t>
            </a:r>
          </a:p>
          <a:p>
            <a:pPr marL="0" lvl="0" indent="0">
              <a:spcAft>
                <a:spcPts val="1600"/>
              </a:spcAft>
              <a:buNone/>
            </a:pPr>
            <a:r>
              <a:rPr lang="en-US" sz="1600" dirty="0"/>
              <a:t>Treat hypotension with rapid IV boluses of isotonic fluid and vasopressors as </a:t>
            </a:r>
            <a:r>
              <a:rPr lang="en-US" sz="1600" dirty="0" err="1"/>
              <a:t>needed.treat</a:t>
            </a:r>
            <a:r>
              <a:rPr lang="en-US" sz="1600" dirty="0"/>
              <a:t> seizures with benzodiazepine (</a:t>
            </a:r>
            <a:r>
              <a:rPr lang="en-US" sz="1600" dirty="0" err="1"/>
              <a:t>ef.diazepam</a:t>
            </a:r>
            <a:r>
              <a:rPr lang="en-US" sz="1600" dirty="0"/>
              <a:t> 5 mg IV</a:t>
            </a:r>
            <a:r>
              <a:rPr lang="en-US" sz="1600" dirty="0" smtClean="0"/>
              <a:t>)</a:t>
            </a:r>
            <a:endParaRPr lang="en-US" sz="1600" dirty="0"/>
          </a:p>
          <a:p>
            <a:pPr marL="0" lvl="0" indent="0">
              <a:spcAft>
                <a:spcPts val="1600"/>
              </a:spcAft>
              <a:buNone/>
            </a:pPr>
            <a:r>
              <a:rPr lang="en-US" sz="1600" dirty="0" err="1" smtClean="0"/>
              <a:t>Hydroxocobalamin</a:t>
            </a:r>
            <a:r>
              <a:rPr lang="en-US" sz="1600" dirty="0" smtClean="0"/>
              <a:t> </a:t>
            </a:r>
            <a:r>
              <a:rPr lang="en-US" sz="1600" dirty="0"/>
              <a:t>is a precursor of vitamin B12, which forms </a:t>
            </a:r>
            <a:r>
              <a:rPr lang="en-US" sz="1600" dirty="0" err="1"/>
              <a:t>cyanocobalamin</a:t>
            </a:r>
            <a:r>
              <a:rPr lang="en-US" sz="1600" dirty="0"/>
              <a:t> after binding cyanide. </a:t>
            </a:r>
            <a:r>
              <a:rPr lang="en-US" sz="1600" dirty="0" err="1"/>
              <a:t>Cyanocobalamin</a:t>
            </a:r>
            <a:r>
              <a:rPr lang="en-US" sz="1600" dirty="0"/>
              <a:t> is stable and promptly excreted in the urine. </a:t>
            </a:r>
            <a:r>
              <a:rPr lang="en-US" sz="1600" dirty="0" err="1"/>
              <a:t>Hydroxocobalamin</a:t>
            </a:r>
            <a:r>
              <a:rPr lang="en-US" sz="1600" dirty="0"/>
              <a:t> is recommended as the </a:t>
            </a:r>
            <a:r>
              <a:rPr lang="en-US" sz="1600" dirty="0" err="1"/>
              <a:t>firstline</a:t>
            </a:r>
            <a:r>
              <a:rPr lang="en-US" sz="1600" dirty="0"/>
              <a:t> agent in cyanide poisoning</a:t>
            </a:r>
            <a:r>
              <a:rPr lang="en-US" sz="1600" dirty="0" smtClean="0"/>
              <a:t>.</a:t>
            </a:r>
          </a:p>
          <a:p>
            <a:pPr marL="0" lvl="0" indent="0">
              <a:spcAft>
                <a:spcPts val="1600"/>
              </a:spcAft>
              <a:buNone/>
            </a:pPr>
            <a:r>
              <a:rPr lang="en-US" sz="1600" dirty="0" smtClean="0"/>
              <a:t>The </a:t>
            </a:r>
            <a:r>
              <a:rPr lang="en-US" sz="1600" dirty="0"/>
              <a:t>dose of </a:t>
            </a:r>
            <a:r>
              <a:rPr lang="en-US" sz="1600" dirty="0" err="1"/>
              <a:t>hydroxocobalamin</a:t>
            </a:r>
            <a:r>
              <a:rPr lang="en-US" sz="1600" dirty="0"/>
              <a:t> administered intravenously is 70 </a:t>
            </a:r>
            <a:r>
              <a:rPr lang="en-US" sz="1600" dirty="0" smtClean="0"/>
              <a:t>mg/k.</a:t>
            </a:r>
            <a:endParaRPr sz="1600" dirty="0"/>
          </a:p>
        </p:txBody>
      </p:sp>
    </p:spTree>
    <p:extLst>
      <p:ext uri="{BB962C8B-B14F-4D97-AF65-F5344CB8AC3E}">
        <p14:creationId xmlns:p14="http://schemas.microsoft.com/office/powerpoint/2010/main" val="3675658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611919" y="438150"/>
            <a:ext cx="8064000" cy="4195494"/>
          </a:xfrm>
          <a:prstGeom prst="rect">
            <a:avLst/>
          </a:prstGeom>
        </p:spPr>
        <p:txBody>
          <a:bodyPr spcFirstLastPara="1" wrap="square" lIns="91425" tIns="91425" rIns="91425" bIns="91425" anchor="t" anchorCtr="0">
            <a:noAutofit/>
          </a:bodyPr>
          <a:lstStyle/>
          <a:p>
            <a:pPr marL="0" lvl="0" indent="0">
              <a:spcAft>
                <a:spcPts val="1600"/>
              </a:spcAft>
              <a:buNone/>
            </a:pPr>
            <a:endParaRPr lang="en-US" sz="1400" dirty="0" smtClean="0"/>
          </a:p>
          <a:p>
            <a:pPr marL="0" lvl="0" indent="0">
              <a:spcAft>
                <a:spcPts val="1600"/>
              </a:spcAft>
              <a:buNone/>
            </a:pPr>
            <a:r>
              <a:rPr lang="en-US" sz="1400" dirty="0" smtClean="0"/>
              <a:t>Cyanide </a:t>
            </a:r>
            <a:r>
              <a:rPr lang="en-US" sz="1400" dirty="0"/>
              <a:t>antidote should be administered when cyanide poisoning is clinically suspected. Cyanide antidote kits utilize oxidation of hemoglobin to </a:t>
            </a:r>
            <a:r>
              <a:rPr lang="en-US" sz="1400" dirty="0" err="1"/>
              <a:t>methemoglobin</a:t>
            </a:r>
            <a:r>
              <a:rPr lang="en-US" sz="1400" dirty="0"/>
              <a:t> and combination with cyanide to form </a:t>
            </a:r>
            <a:r>
              <a:rPr lang="en-US" sz="1400" dirty="0" err="1"/>
              <a:t>cyanmethemoglobin</a:t>
            </a:r>
            <a:r>
              <a:rPr lang="en-US" sz="1400" dirty="0"/>
              <a:t>. As </a:t>
            </a:r>
            <a:r>
              <a:rPr lang="en-US" sz="1400" dirty="0" err="1"/>
              <a:t>cyanmethemoglobin</a:t>
            </a:r>
            <a:r>
              <a:rPr lang="en-US" sz="1400" dirty="0"/>
              <a:t> disassociates, free cyanide is converted to </a:t>
            </a:r>
            <a:r>
              <a:rPr lang="en-US" sz="1400" dirty="0" err="1"/>
              <a:t>thiocyanate</a:t>
            </a:r>
            <a:r>
              <a:rPr lang="en-US" sz="1400" dirty="0"/>
              <a:t> using thiosulfate. And then</a:t>
            </a:r>
            <a:r>
              <a:rPr lang="en-US" sz="1400" dirty="0" smtClean="0"/>
              <a:t>, </a:t>
            </a:r>
            <a:r>
              <a:rPr lang="en-US" sz="1400" dirty="0" err="1"/>
              <a:t>thiocyanate</a:t>
            </a:r>
            <a:r>
              <a:rPr lang="en-US" sz="1400" dirty="0"/>
              <a:t> is excreted in the </a:t>
            </a:r>
            <a:r>
              <a:rPr lang="en-US" sz="1400" dirty="0" smtClean="0"/>
              <a:t>urine</a:t>
            </a:r>
            <a:endParaRPr lang="en-US" dirty="0"/>
          </a:p>
          <a:p>
            <a:pPr marL="0" lvl="0" indent="0">
              <a:spcAft>
                <a:spcPts val="1600"/>
              </a:spcAft>
              <a:buNone/>
            </a:pPr>
            <a:r>
              <a:rPr lang="en-US" sz="1400" dirty="0"/>
              <a:t>The induction of </a:t>
            </a:r>
            <a:r>
              <a:rPr lang="en-US" sz="1400" dirty="0" err="1" smtClean="0"/>
              <a:t>methemoglobinemia</a:t>
            </a:r>
            <a:r>
              <a:rPr lang="en-US" sz="1400" dirty="0" smtClean="0"/>
              <a:t> </a:t>
            </a:r>
            <a:r>
              <a:rPr lang="en-US" sz="1400" dirty="0"/>
              <a:t>is accomplished by the administration of amyl nitrate and sodium nitrate. Sodium nitrate at 10 mg/ kg and 1.65 mL/kg of 25% sodium thiosulfate should be administered intravenously</a:t>
            </a:r>
            <a:r>
              <a:rPr lang="en-US" sz="1400" dirty="0" smtClean="0"/>
              <a:t>.</a:t>
            </a:r>
          </a:p>
          <a:p>
            <a:pPr marL="0" lvl="0" indent="0">
              <a:spcAft>
                <a:spcPts val="1600"/>
              </a:spcAft>
              <a:buNone/>
            </a:pPr>
            <a:r>
              <a:rPr lang="en-US" sz="1400" dirty="0" smtClean="0"/>
              <a:t>Treatment </a:t>
            </a:r>
            <a:r>
              <a:rPr lang="en-US" sz="1400" dirty="0"/>
              <a:t>with cyanide antidote kits is </a:t>
            </a:r>
            <a:r>
              <a:rPr lang="en-US" sz="1400" dirty="0">
                <a:solidFill>
                  <a:srgbClr val="FF0000"/>
                </a:solidFill>
              </a:rPr>
              <a:t>contraindicated</a:t>
            </a:r>
            <a:r>
              <a:rPr lang="en-US" sz="1400" dirty="0"/>
              <a:t> in cases of </a:t>
            </a:r>
            <a:r>
              <a:rPr lang="en-US" sz="1400" dirty="0">
                <a:solidFill>
                  <a:srgbClr val="FF0000"/>
                </a:solidFill>
              </a:rPr>
              <a:t>concurrent CO </a:t>
            </a:r>
            <a:r>
              <a:rPr lang="en-US" sz="1400" dirty="0" smtClean="0">
                <a:solidFill>
                  <a:srgbClr val="FF0000"/>
                </a:solidFill>
              </a:rPr>
              <a:t>toxicity </a:t>
            </a:r>
            <a:r>
              <a:rPr lang="en-US" sz="1400" dirty="0" smtClean="0"/>
              <a:t>, because </a:t>
            </a:r>
            <a:r>
              <a:rPr lang="en-US" sz="1400" dirty="0"/>
              <a:t>the conversion of </a:t>
            </a:r>
            <a:r>
              <a:rPr lang="en-US" sz="1400" dirty="0" err="1"/>
              <a:t>carboxyhemoglobin</a:t>
            </a:r>
            <a:r>
              <a:rPr lang="en-US" sz="1400" dirty="0"/>
              <a:t> to </a:t>
            </a:r>
            <a:r>
              <a:rPr lang="en-US" sz="1400" dirty="0" err="1"/>
              <a:t>methemoglobin</a:t>
            </a:r>
            <a:r>
              <a:rPr lang="en-US" sz="1400" dirty="0"/>
              <a:t> may exacerbate hypoxia</a:t>
            </a:r>
            <a:r>
              <a:rPr lang="en-US" sz="1400" dirty="0" smtClean="0"/>
              <a:t>.</a:t>
            </a:r>
          </a:p>
          <a:p>
            <a:pPr marL="0" indent="0">
              <a:spcAft>
                <a:spcPts val="1600"/>
              </a:spcAft>
              <a:buNone/>
            </a:pPr>
            <a:r>
              <a:rPr lang="en-US" sz="1400" b="1" dirty="0"/>
              <a:t>Hyperbaric Oxygen (HBO</a:t>
            </a:r>
            <a:r>
              <a:rPr lang="en-US" sz="1400" dirty="0"/>
              <a:t>) : in severe cases or when antidotes fail .</a:t>
            </a:r>
          </a:p>
          <a:p>
            <a:pPr marL="0" lvl="0" indent="0">
              <a:spcAft>
                <a:spcPts val="1600"/>
              </a:spcAft>
              <a:buNone/>
            </a:pPr>
            <a:endParaRPr sz="1400" dirty="0"/>
          </a:p>
        </p:txBody>
      </p:sp>
    </p:spTree>
    <p:extLst>
      <p:ext uri="{BB962C8B-B14F-4D97-AF65-F5344CB8AC3E}">
        <p14:creationId xmlns:p14="http://schemas.microsoft.com/office/powerpoint/2010/main" val="3141284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8"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26718"/>
          <a:stretch/>
        </p:blipFill>
        <p:spPr>
          <a:xfrm>
            <a:off x="2540033" y="554803"/>
            <a:ext cx="3849659" cy="376654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287676"/>
            <a:ext cx="8064000" cy="432542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400" b="1" dirty="0" smtClean="0"/>
              <a:t>CYANIDE KITS</a:t>
            </a:r>
            <a:endParaRPr sz="1400" b="1" dirty="0"/>
          </a:p>
        </p:txBody>
      </p:sp>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59" y="799288"/>
            <a:ext cx="5333882" cy="3998743"/>
          </a:xfrm>
          <a:prstGeom prst="rect">
            <a:avLst/>
          </a:prstGeom>
          <a:noFill/>
          <a:ln>
            <a:noFill/>
          </a:ln>
        </p:spPr>
      </p:pic>
    </p:spTree>
    <p:extLst>
      <p:ext uri="{BB962C8B-B14F-4D97-AF65-F5344CB8AC3E}">
        <p14:creationId xmlns:p14="http://schemas.microsoft.com/office/powerpoint/2010/main" val="2080396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نص 2"/>
          <p:cNvSpPr>
            <a:spLocks noGrp="1"/>
          </p:cNvSpPr>
          <p:nvPr>
            <p:ph type="body" idx="1"/>
          </p:nvPr>
        </p:nvSpPr>
        <p:spPr/>
        <p:txBody>
          <a:bodyPr/>
          <a:lstStyle/>
          <a:p>
            <a:r>
              <a:rPr lang="en-US" altLang="en-US" sz="2800" b="1" i="1" dirty="0">
                <a:solidFill>
                  <a:srgbClr val="681A1A"/>
                </a:solidFill>
                <a:latin typeface="Josefin Sans"/>
                <a:cs typeface="Majalla UI"/>
                <a:sym typeface="Josefin Sans"/>
              </a:rPr>
              <a:t>REFERENCES</a:t>
            </a:r>
            <a:r>
              <a:rPr lang="en-US" altLang="en-US" sz="2800" b="1" i="1" dirty="0" smtClean="0">
                <a:solidFill>
                  <a:srgbClr val="681A1A"/>
                </a:solidFill>
                <a:latin typeface="Josefin Sans"/>
                <a:cs typeface="Majalla UI"/>
                <a:sym typeface="Josefin Sans"/>
              </a:rPr>
              <a:t>:</a:t>
            </a:r>
          </a:p>
          <a:p>
            <a:pPr marL="114300" indent="0">
              <a:buNone/>
            </a:pPr>
            <a:r>
              <a:rPr lang="en-US" altLang="en-US" sz="1000" b="1" i="1" dirty="0">
                <a:solidFill>
                  <a:srgbClr val="681A1A"/>
                </a:solidFill>
                <a:latin typeface="Josefin Sans"/>
                <a:cs typeface="Majalla UI"/>
                <a:sym typeface="Josefin Sans"/>
              </a:rPr>
              <a:t>https://cdn.fbsbx.com/v/t59.2708-21/13438520_10153857684038095_835910890_n.pdf/1757-7241-21-31.pdf?_nc_cat=110&amp;ccb=1-5&amp;_nc_sid=0cab14&amp;_nc_eui2=AeEO0zQcGFG9udAgAKvLnF9XAmgvDPvQ_OwCaC8M-9D87HPg_MEpMWzwy3tdI3RVZA21pfK_euHirm_55WuIeUK5&amp;_nc_ohc=CYaxAGVQ5EIAX-Baok3&amp;_</a:t>
            </a:r>
            <a:r>
              <a:rPr lang="en-US" altLang="en-US" sz="1000" b="1" i="1" dirty="0" smtClean="0">
                <a:solidFill>
                  <a:srgbClr val="681A1A"/>
                </a:solidFill>
                <a:latin typeface="Josefin Sans"/>
                <a:cs typeface="Majalla UI"/>
                <a:sym typeface="Josefin Sans"/>
              </a:rPr>
              <a:t>nc_ht=cdn.fbsbx.com&amp;oh=d6236473a15aba3846e2292aae64a01f&amp;oe=6143A52E&amp;dl=1</a:t>
            </a:r>
          </a:p>
          <a:p>
            <a:pPr marL="114300" indent="0">
              <a:buNone/>
            </a:pPr>
            <a:endParaRPr lang="en-US" altLang="en-US" sz="1000" b="1" i="1" dirty="0">
              <a:solidFill>
                <a:srgbClr val="681A1A"/>
              </a:solidFill>
              <a:latin typeface="Josefin Sans"/>
              <a:cs typeface="Majalla UI"/>
              <a:sym typeface="Josefin Sans"/>
            </a:endParaRPr>
          </a:p>
          <a:p>
            <a:pPr marL="114300" indent="0">
              <a:buNone/>
            </a:pPr>
            <a:endParaRPr lang="en-US" altLang="en-US" sz="1000" b="1" i="1" dirty="0" smtClean="0">
              <a:solidFill>
                <a:srgbClr val="681A1A"/>
              </a:solidFill>
              <a:latin typeface="Josefin Sans"/>
              <a:cs typeface="Majalla UI"/>
              <a:sym typeface="Josefin Sans"/>
            </a:endParaRPr>
          </a:p>
          <a:p>
            <a:pPr marL="114300" indent="0">
              <a:buNone/>
            </a:pPr>
            <a:r>
              <a:rPr lang="en-US" altLang="en-US" sz="1000" b="1" i="1" dirty="0">
                <a:solidFill>
                  <a:srgbClr val="681A1A"/>
                </a:solidFill>
                <a:latin typeface="Josefin Sans"/>
                <a:cs typeface="Majalla UI"/>
                <a:sym typeface="Josefin Sans"/>
              </a:rPr>
              <a:t>https://cdn.fbsbx.com/v/t59.2708-21/12655859_1100512996627685_1293079551_n.pdf/s13054-015-1077-4.pdf?_nc_cat=107&amp;ccb=1-5&amp;_nc_sid=0cab14&amp;_nc_eui2=AeFKPmr5uNRVfgsMh-6ia1wKSTOb5cbwySpJM5vlxvDJKkwCcbia47beEiWk6EdxXl5Npn0e1SrJgziADKZq4ZcF&amp;_nc_ohc=kMoFb-6s59gAX80yR5N&amp;_</a:t>
            </a:r>
            <a:r>
              <a:rPr lang="en-US" altLang="en-US" sz="1000" b="1" i="1" dirty="0" smtClean="0">
                <a:solidFill>
                  <a:srgbClr val="681A1A"/>
                </a:solidFill>
                <a:latin typeface="Josefin Sans"/>
                <a:cs typeface="Majalla UI"/>
                <a:sym typeface="Josefin Sans"/>
              </a:rPr>
              <a:t>nc_ht=cdn.fbsbx.com&amp;oh=2ddc18fa0525bd6b7dbdfa66e19baef1&amp;oe=61442325&amp;dl=1</a:t>
            </a:r>
          </a:p>
          <a:p>
            <a:pPr marL="114300" indent="0">
              <a:buNone/>
            </a:pPr>
            <a:endParaRPr lang="en-US" altLang="en-US" sz="1000" b="1" i="1" dirty="0">
              <a:solidFill>
                <a:srgbClr val="681A1A"/>
              </a:solidFill>
              <a:latin typeface="Josefin Sans"/>
              <a:cs typeface="Majalla UI"/>
              <a:sym typeface="Josefin Sans"/>
            </a:endParaRPr>
          </a:p>
          <a:p>
            <a:pPr marL="114300" indent="0">
              <a:buNone/>
            </a:pPr>
            <a:endParaRPr lang="en-US" altLang="en-US" sz="1000" b="1" i="1" dirty="0" smtClean="0">
              <a:solidFill>
                <a:srgbClr val="681A1A"/>
              </a:solidFill>
              <a:latin typeface="Josefin Sans"/>
              <a:cs typeface="Majalla UI"/>
              <a:sym typeface="Josefin Sans"/>
            </a:endParaRPr>
          </a:p>
          <a:p>
            <a:pPr marL="114300" indent="0">
              <a:buNone/>
            </a:pPr>
            <a:endParaRPr lang="en-US" altLang="en-US" sz="1000" b="1" i="1" dirty="0">
              <a:solidFill>
                <a:srgbClr val="681A1A"/>
              </a:solidFill>
              <a:latin typeface="Josefin Sans"/>
              <a:cs typeface="Majalla UI"/>
              <a:sym typeface="Josefin Sans"/>
            </a:endParaRPr>
          </a:p>
          <a:p>
            <a:pPr marL="114300" indent="0">
              <a:buNone/>
            </a:pPr>
            <a:r>
              <a:rPr lang="en-US" altLang="en-US" sz="1000" b="1" i="1" dirty="0">
                <a:solidFill>
                  <a:srgbClr val="681A1A"/>
                </a:solidFill>
                <a:latin typeface="Josefin Sans"/>
                <a:cs typeface="Majalla UI"/>
                <a:sym typeface="Josefin Sans"/>
              </a:rPr>
              <a:t>https://cdn.fbsbx.com/v/t59.2708-21/241833794_254213739959585_6653909566399138400_n.pdf/OAEM-74580-assessing-inhalation-injury-in-the-emergency-room_072015.pdf?_nc_cat=103&amp;ccb=1-5&amp;_nc_sid=0cab14&amp;_nc_eui2=AeG89jc_k-zCq643zc6rx8Elrow4egppQHCujDh6CmlAcC175njefCvs04mxsIKEUbttoZw6t1iZBMq8FGRByRXs&amp;_nc_ohc=vyZCPaMK4IwAX-STbNg&amp;_nc_ht=cdn.fbsbx.com&amp;oh=ebb99edee65d07ec6252af51eae90a48&amp;oe=61439E9E&amp;dl=1</a:t>
            </a:r>
            <a:endParaRPr lang="en-US" altLang="en-US" sz="1000" b="1" i="1" dirty="0" smtClean="0">
              <a:solidFill>
                <a:srgbClr val="681A1A"/>
              </a:solidFill>
              <a:latin typeface="Josefin Sans"/>
              <a:cs typeface="Majalla UI"/>
              <a:sym typeface="Josefin Sans"/>
            </a:endParaRPr>
          </a:p>
          <a:p>
            <a:pPr marL="114300" indent="0">
              <a:buNone/>
            </a:pPr>
            <a:endParaRPr lang="ar-SA" dirty="0"/>
          </a:p>
        </p:txBody>
      </p:sp>
    </p:spTree>
    <p:extLst>
      <p:ext uri="{BB962C8B-B14F-4D97-AF65-F5344CB8AC3E}">
        <p14:creationId xmlns:p14="http://schemas.microsoft.com/office/powerpoint/2010/main" val="256580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endParaRPr lang="ar-SA"/>
          </a:p>
        </p:txBody>
      </p:sp>
      <p:sp>
        <p:nvSpPr>
          <p:cNvPr id="10" name="عنصر نائب للنص 9"/>
          <p:cNvSpPr>
            <a:spLocks noGrp="1"/>
          </p:cNvSpPr>
          <p:nvPr>
            <p:ph type="body" idx="1"/>
          </p:nvPr>
        </p:nvSpPr>
        <p:spPr/>
        <p:txBody>
          <a:bodyPr/>
          <a:lstStyle/>
          <a:p>
            <a:r>
              <a:rPr lang="en-US" sz="1400" dirty="0">
                <a:solidFill>
                  <a:srgbClr val="000000"/>
                </a:solidFill>
                <a:latin typeface="Arial"/>
                <a:ea typeface="Arial"/>
                <a:cs typeface="Arial"/>
                <a:sym typeface="Arial"/>
              </a:rPr>
              <a:t>In Thermal injury </a:t>
            </a:r>
            <a:r>
              <a:rPr lang="en-US" sz="1400" dirty="0" smtClean="0">
                <a:solidFill>
                  <a:srgbClr val="000000"/>
                </a:solidFill>
                <a:latin typeface="Arial"/>
                <a:ea typeface="Arial"/>
                <a:cs typeface="Arial"/>
                <a:sym typeface="Arial"/>
              </a:rPr>
              <a:t>the super-heated air usually causes injury only to airway structures above the carina. Injury to these airway structures may cause massive swelling of the tongue, epiglottis, and </a:t>
            </a:r>
            <a:r>
              <a:rPr lang="en-US" sz="1400" dirty="0" err="1" smtClean="0">
                <a:solidFill>
                  <a:srgbClr val="000000"/>
                </a:solidFill>
                <a:latin typeface="Arial"/>
                <a:ea typeface="Arial"/>
                <a:cs typeface="Arial"/>
                <a:sym typeface="Arial"/>
              </a:rPr>
              <a:t>aryeepiglottic</a:t>
            </a:r>
            <a:r>
              <a:rPr lang="en-US" sz="1400" dirty="0" smtClean="0">
                <a:solidFill>
                  <a:srgbClr val="000000"/>
                </a:solidFill>
                <a:latin typeface="Arial"/>
                <a:ea typeface="Arial"/>
                <a:cs typeface="Arial"/>
                <a:sym typeface="Arial"/>
              </a:rPr>
              <a:t> folds with obstruction.</a:t>
            </a:r>
          </a:p>
          <a:p>
            <a:endParaRPr lang="en-US" b="1" dirty="0">
              <a:solidFill>
                <a:srgbClr val="000000"/>
              </a:solidFill>
              <a:latin typeface="Arial"/>
              <a:cs typeface="Arial"/>
              <a:sym typeface="Arial"/>
            </a:endParaRPr>
          </a:p>
          <a:p>
            <a:pPr marL="444500" indent="-285750">
              <a:buClr>
                <a:srgbClr val="000000"/>
              </a:buClr>
              <a:buSzPts val="1100"/>
              <a:defRPr/>
            </a:pPr>
            <a:r>
              <a:rPr lang="en-US" sz="1400" b="1" dirty="0"/>
              <a:t>chemical and particulate constituents of smoke: </a:t>
            </a:r>
            <a:r>
              <a:rPr lang="en-US" sz="1400" dirty="0"/>
              <a:t>particulates are micro particles less than 0.5 micrometer that goes to prank heels and cause bronchospasm and surfactant loss and edema</a:t>
            </a:r>
          </a:p>
          <a:p>
            <a:r>
              <a:rPr lang="en-US" sz="1400" dirty="0"/>
              <a:t>Smoke-related toxins damage epithelial and capillary endothelial cells of the airway. Histologic changes resemble </a:t>
            </a:r>
            <a:r>
              <a:rPr lang="en-US" sz="1400" dirty="0" err="1"/>
              <a:t>tracheobronchitis</a:t>
            </a:r>
            <a:r>
              <a:rPr lang="en-US" sz="1400" dirty="0"/>
              <a:t>. </a:t>
            </a:r>
            <a:r>
              <a:rPr lang="en-US" sz="1400" dirty="0" err="1"/>
              <a:t>Mucociliary</a:t>
            </a:r>
            <a:r>
              <a:rPr lang="en-US" sz="1400" dirty="0"/>
              <a:t> transport is destroyed and bacterial clearance </a:t>
            </a:r>
            <a:r>
              <a:rPr lang="en-US" sz="1400" dirty="0" smtClean="0"/>
              <a:t>reduced, </a:t>
            </a:r>
            <a:r>
              <a:rPr lang="en-US" sz="1400" dirty="0">
                <a:latin typeface="GvrmqgAdvTT86d47313"/>
              </a:rPr>
              <a:t>Alveolar collapse and atelectasis occur due to </a:t>
            </a:r>
            <a:r>
              <a:rPr lang="en-US" sz="1400" dirty="0" smtClean="0">
                <a:latin typeface="GvrmqgAdvTT86d47313"/>
              </a:rPr>
              <a:t>surfactant loss</a:t>
            </a:r>
            <a:r>
              <a:rPr lang="en-US" sz="1400" dirty="0">
                <a:latin typeface="GvrmqgAdvTT86d47313"/>
              </a:rPr>
              <a:t>. Alveolar macrophages are stressed leading to </a:t>
            </a:r>
            <a:r>
              <a:rPr lang="en-US" sz="1400" dirty="0" smtClean="0">
                <a:latin typeface="GvrmqgAdvTT86d47313"/>
              </a:rPr>
              <a:t>inflammatory response </a:t>
            </a:r>
            <a:r>
              <a:rPr lang="en-US" sz="1400" dirty="0">
                <a:latin typeface="GvrmqgAdvTT86d47313"/>
              </a:rPr>
              <a:t>with </a:t>
            </a:r>
            <a:r>
              <a:rPr lang="en-US" sz="1400" dirty="0" err="1">
                <a:latin typeface="GvrmqgAdvTT86d47313"/>
              </a:rPr>
              <a:t>chemotaxins</a:t>
            </a:r>
            <a:r>
              <a:rPr lang="en-US" sz="1400" dirty="0">
                <a:latin typeface="GvrmqgAdvTT86d47313"/>
              </a:rPr>
              <a:t>. Early </a:t>
            </a:r>
            <a:r>
              <a:rPr lang="en-US" sz="1400" dirty="0" smtClean="0">
                <a:latin typeface="GvrmqgAdvTT86d47313"/>
              </a:rPr>
              <a:t>inflammatory changes </a:t>
            </a:r>
            <a:r>
              <a:rPr lang="en-US" sz="1400" dirty="0">
                <a:latin typeface="GvrmqgAdvTT86d47313"/>
              </a:rPr>
              <a:t>occurring in the airway are followed by a period </a:t>
            </a:r>
            <a:r>
              <a:rPr lang="en-US" sz="1400" dirty="0" smtClean="0">
                <a:latin typeface="GvrmqgAdvTT86d47313"/>
              </a:rPr>
              <a:t>of diffuse </a:t>
            </a:r>
            <a:r>
              <a:rPr lang="en-US" sz="1400" dirty="0">
                <a:latin typeface="GvrmqgAdvTT86d47313"/>
              </a:rPr>
              <a:t>exudate formation. Bronchiolar edema may </a:t>
            </a:r>
            <a:r>
              <a:rPr lang="en-US" sz="1400" dirty="0" smtClean="0">
                <a:latin typeface="GvrmqgAdvTT86d47313"/>
              </a:rPr>
              <a:t>become severe</a:t>
            </a:r>
            <a:r>
              <a:rPr lang="en-US" sz="1400" dirty="0">
                <a:latin typeface="GvrmqgAdvTT86d47313"/>
              </a:rPr>
              <a:t>. A combination of necrotizing bronchitis, </a:t>
            </a:r>
            <a:r>
              <a:rPr lang="en-US" sz="1400" dirty="0" smtClean="0">
                <a:latin typeface="GvrmqgAdvTT86d47313"/>
              </a:rPr>
              <a:t>bronchial swelling</a:t>
            </a:r>
            <a:r>
              <a:rPr lang="en-US" sz="1400" dirty="0">
                <a:latin typeface="GvrmqgAdvTT86d47313"/>
              </a:rPr>
              <a:t>, and bronchospasm causes obstruction of </a:t>
            </a:r>
            <a:r>
              <a:rPr lang="en-US" sz="1400" dirty="0" smtClean="0">
                <a:latin typeface="GvrmqgAdvTT86d47313"/>
              </a:rPr>
              <a:t>large and </a:t>
            </a:r>
            <a:r>
              <a:rPr lang="en-US" sz="1400" dirty="0">
                <a:latin typeface="GvrmqgAdvTT86d47313"/>
              </a:rPr>
              <a:t>small airways. Wheezing occurs with bronchial </a:t>
            </a:r>
            <a:r>
              <a:rPr lang="en-US" sz="1400" dirty="0" smtClean="0">
                <a:latin typeface="GvrmqgAdvTT86d47313"/>
              </a:rPr>
              <a:t>swelling and </a:t>
            </a:r>
            <a:r>
              <a:rPr lang="en-US" sz="1400" dirty="0">
                <a:latin typeface="GvrmqgAdvTT86d47313"/>
              </a:rPr>
              <a:t>irritant receptor stimulation. Increased capillary </a:t>
            </a:r>
            <a:r>
              <a:rPr lang="en-US" sz="1400" dirty="0" smtClean="0">
                <a:latin typeface="GvrmqgAdvTT86d47313"/>
              </a:rPr>
              <a:t>permeability magnifies </a:t>
            </a:r>
            <a:r>
              <a:rPr lang="en-US" sz="1400" dirty="0">
                <a:latin typeface="GvrmqgAdvTT86d47313"/>
              </a:rPr>
              <a:t>airway and pulmonary </a:t>
            </a:r>
            <a:r>
              <a:rPr lang="en-US" sz="1400" dirty="0" smtClean="0">
                <a:latin typeface="GvrmqgAdvTT86d47313"/>
              </a:rPr>
              <a:t>edema .</a:t>
            </a:r>
            <a:endParaRPr lang="en-US" sz="1400" b="1" dirty="0" smtClean="0"/>
          </a:p>
          <a:p>
            <a:endParaRPr lang="ar-SA" dirty="0"/>
          </a:p>
        </p:txBody>
      </p:sp>
    </p:spTree>
    <p:extLst>
      <p:ext uri="{BB962C8B-B14F-4D97-AF65-F5344CB8AC3E}">
        <p14:creationId xmlns:p14="http://schemas.microsoft.com/office/powerpoint/2010/main" val="73520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31"/>
          <p:cNvSpPr txBox="1">
            <a:spLocks noGrp="1"/>
          </p:cNvSpPr>
          <p:nvPr>
            <p:ph type="body" idx="1"/>
          </p:nvPr>
        </p:nvSpPr>
        <p:spPr>
          <a:xfrm>
            <a:off x="540000" y="472611"/>
            <a:ext cx="8064000" cy="4325420"/>
          </a:xfrm>
          <a:prstGeom prst="rect">
            <a:avLst/>
          </a:prstGeom>
        </p:spPr>
        <p:txBody>
          <a:bodyPr spcFirstLastPara="1" wrap="square" lIns="91425" tIns="91425" rIns="91425" bIns="91425" anchor="t" anchorCtr="0">
            <a:noAutofit/>
          </a:bodyPr>
          <a:lstStyle/>
          <a:p>
            <a:pPr marL="0" indent="0">
              <a:spcAft>
                <a:spcPts val="1600"/>
              </a:spcAft>
              <a:buNone/>
            </a:pPr>
            <a:r>
              <a:rPr lang="en-US" dirty="0" smtClean="0"/>
              <a:t>.</a:t>
            </a:r>
            <a:endParaRPr lang="en-US" dirty="0"/>
          </a:p>
          <a:p>
            <a:pPr marL="0" lvl="0" indent="0" algn="l" rtl="0">
              <a:spcBef>
                <a:spcPts val="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98" y="1263722"/>
            <a:ext cx="7674869" cy="2371338"/>
          </a:xfrm>
          <a:prstGeom prst="rect">
            <a:avLst/>
          </a:prstGeom>
        </p:spPr>
      </p:pic>
    </p:spTree>
    <p:extLst>
      <p:ext uri="{BB962C8B-B14F-4D97-AF65-F5344CB8AC3E}">
        <p14:creationId xmlns:p14="http://schemas.microsoft.com/office/powerpoint/2010/main" val="4220412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sz="3600" u="sng" dirty="0" smtClean="0"/>
              <a:t>When to Suspect </a:t>
            </a:r>
            <a:r>
              <a:rPr lang="en-GB" sz="3600" u="sng" dirty="0"/>
              <a:t>inhalation </a:t>
            </a:r>
            <a:r>
              <a:rPr lang="en-GB" sz="3600" u="sng" dirty="0" smtClean="0"/>
              <a:t>injury ?</a:t>
            </a:r>
            <a:endParaRPr lang="ar-SA" sz="3200" u="sng" dirty="0"/>
          </a:p>
        </p:txBody>
      </p:sp>
      <p:sp>
        <p:nvSpPr>
          <p:cNvPr id="3" name="عنصر نائب للنص 2"/>
          <p:cNvSpPr>
            <a:spLocks noGrp="1"/>
          </p:cNvSpPr>
          <p:nvPr>
            <p:ph type="body" idx="1"/>
          </p:nvPr>
        </p:nvSpPr>
        <p:spPr/>
        <p:txBody>
          <a:bodyPr/>
          <a:lstStyle/>
          <a:p>
            <a:pPr marL="114300" indent="0">
              <a:buNone/>
            </a:pPr>
            <a:r>
              <a:rPr lang="en-GB" sz="2000" b="1" u="sng" dirty="0" smtClean="0"/>
              <a:t>In taking history :</a:t>
            </a:r>
          </a:p>
          <a:p>
            <a:pPr marL="114300" indent="0">
              <a:buNone/>
            </a:pPr>
            <a:endParaRPr lang="en-GB" b="1" dirty="0" smtClean="0"/>
          </a:p>
          <a:p>
            <a:pPr marL="114300" indent="0">
              <a:buNone/>
            </a:pPr>
            <a:r>
              <a:rPr lang="en-GB" b="1" dirty="0" smtClean="0"/>
              <a:t> </a:t>
            </a:r>
            <a:endParaRPr lang="en-GB" b="1" dirty="0"/>
          </a:p>
          <a:p>
            <a:pPr>
              <a:buFont typeface="Wingdings" pitchFamily="2" charset="2"/>
              <a:buChar char="q"/>
            </a:pPr>
            <a:r>
              <a:rPr lang="en-GB" sz="1600" b="1" dirty="0" smtClean="0"/>
              <a:t>any </a:t>
            </a:r>
            <a:r>
              <a:rPr lang="en-GB" sz="1600" b="1" dirty="0"/>
              <a:t>patient coming from </a:t>
            </a:r>
            <a:r>
              <a:rPr lang="en-GB" sz="1600" b="1" dirty="0" smtClean="0"/>
              <a:t>any </a:t>
            </a:r>
            <a:r>
              <a:rPr lang="en-GB" sz="1600" b="1" dirty="0"/>
              <a:t>enclosed </a:t>
            </a:r>
            <a:r>
              <a:rPr lang="en-GB" sz="1600" b="1" dirty="0" smtClean="0"/>
              <a:t>space fire .</a:t>
            </a:r>
          </a:p>
          <a:p>
            <a:pPr>
              <a:buFont typeface="Wingdings" pitchFamily="2" charset="2"/>
              <a:buChar char="q"/>
            </a:pPr>
            <a:r>
              <a:rPr lang="en-GB" sz="1600" b="1" dirty="0" smtClean="0"/>
              <a:t>Inhalation injury </a:t>
            </a:r>
            <a:r>
              <a:rPr lang="en-US" sz="1600" b="1" dirty="0"/>
              <a:t>More common in the elderly, immobile, and </a:t>
            </a:r>
            <a:r>
              <a:rPr lang="en-US" sz="1600" b="1" dirty="0" smtClean="0"/>
              <a:t>children .</a:t>
            </a:r>
          </a:p>
          <a:p>
            <a:pPr>
              <a:buFont typeface="Wingdings" pitchFamily="2" charset="2"/>
              <a:buChar char="q"/>
            </a:pPr>
            <a:r>
              <a:rPr lang="en-GB" sz="1600" b="1" dirty="0"/>
              <a:t>Raspy or hoarse voice</a:t>
            </a:r>
          </a:p>
          <a:p>
            <a:pPr>
              <a:buFont typeface="Wingdings" pitchFamily="2" charset="2"/>
              <a:buChar char="q"/>
            </a:pPr>
            <a:r>
              <a:rPr lang="en-US" sz="1600" b="1" dirty="0"/>
              <a:t>Facial burns (2nd degree or worse)</a:t>
            </a:r>
          </a:p>
          <a:p>
            <a:pPr>
              <a:buFont typeface="Wingdings" pitchFamily="2" charset="2"/>
              <a:buChar char="q"/>
            </a:pPr>
            <a:r>
              <a:rPr lang="en-GB" sz="1600" b="1" dirty="0"/>
              <a:t>Carbonaceous sputum</a:t>
            </a:r>
          </a:p>
          <a:p>
            <a:pPr>
              <a:buFont typeface="Wingdings" pitchFamily="2" charset="2"/>
              <a:buChar char="q"/>
            </a:pPr>
            <a:r>
              <a:rPr lang="en-US" sz="1600" b="1" dirty="0" smtClean="0"/>
              <a:t>The source of exposure : (</a:t>
            </a:r>
            <a:r>
              <a:rPr lang="en-GB" sz="1600" b="1" dirty="0" smtClean="0"/>
              <a:t>smoke</a:t>
            </a:r>
            <a:r>
              <a:rPr lang="en-GB" sz="1600" b="1" dirty="0"/>
              <a:t>, flames, and/or possible </a:t>
            </a:r>
            <a:r>
              <a:rPr lang="en-GB" sz="1600" b="1" dirty="0" smtClean="0"/>
              <a:t>chemicals)</a:t>
            </a:r>
          </a:p>
          <a:p>
            <a:pPr>
              <a:buFont typeface="Wingdings" pitchFamily="2" charset="2"/>
              <a:buChar char="q"/>
            </a:pPr>
            <a:r>
              <a:rPr lang="en-GB" sz="1600" b="1" dirty="0"/>
              <a:t>Duration of exposure</a:t>
            </a:r>
          </a:p>
          <a:p>
            <a:pPr>
              <a:buFont typeface="Wingdings" pitchFamily="2" charset="2"/>
              <a:buChar char="q"/>
            </a:pPr>
            <a:r>
              <a:rPr lang="en-US" sz="1600" b="1" dirty="0"/>
              <a:t>burning sensation in nose or throat</a:t>
            </a:r>
          </a:p>
          <a:p>
            <a:pPr>
              <a:buFont typeface="Wingdings" pitchFamily="2" charset="2"/>
              <a:buChar char="q"/>
            </a:pPr>
            <a:r>
              <a:rPr lang="en-GB" sz="1600" b="1" dirty="0"/>
              <a:t>Symptoms of odynophagia</a:t>
            </a:r>
          </a:p>
          <a:p>
            <a:pPr>
              <a:buFont typeface="Wingdings" pitchFamily="2" charset="2"/>
              <a:buChar char="q"/>
            </a:pPr>
            <a:r>
              <a:rPr lang="en-US" sz="1600" b="1" dirty="0"/>
              <a:t>systemic symptoms like a headache, delirium, </a:t>
            </a:r>
            <a:r>
              <a:rPr lang="en-US" sz="1600" b="1" dirty="0" smtClean="0"/>
              <a:t>hallucinations .</a:t>
            </a:r>
          </a:p>
          <a:p>
            <a:pPr marL="114300" indent="0">
              <a:buNone/>
            </a:pPr>
            <a:endParaRPr lang="en-US" b="1" dirty="0"/>
          </a:p>
          <a:p>
            <a:pPr>
              <a:buFont typeface="Wingdings" pitchFamily="2" charset="2"/>
              <a:buChar char="q"/>
            </a:pPr>
            <a:endParaRPr lang="ar-SA" dirty="0"/>
          </a:p>
        </p:txBody>
      </p:sp>
    </p:spTree>
    <p:extLst>
      <p:ext uri="{BB962C8B-B14F-4D97-AF65-F5344CB8AC3E}">
        <p14:creationId xmlns:p14="http://schemas.microsoft.com/office/powerpoint/2010/main" val="338834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sz="3600" u="sng" dirty="0"/>
              <a:t>When to Suspect inhalation injury ?</a:t>
            </a:r>
            <a:endParaRPr lang="ar-SA" sz="3600" u="sng" dirty="0"/>
          </a:p>
        </p:txBody>
      </p:sp>
      <p:sp>
        <p:nvSpPr>
          <p:cNvPr id="3" name="عنصر نائب للنص 2"/>
          <p:cNvSpPr>
            <a:spLocks noGrp="1"/>
          </p:cNvSpPr>
          <p:nvPr>
            <p:ph type="body" idx="1"/>
          </p:nvPr>
        </p:nvSpPr>
        <p:spPr/>
        <p:txBody>
          <a:bodyPr/>
          <a:lstStyle/>
          <a:p>
            <a:pPr marL="114300" lvl="0" indent="0">
              <a:buClr>
                <a:srgbClr val="892828"/>
              </a:buClr>
              <a:buNone/>
            </a:pPr>
            <a:r>
              <a:rPr lang="en-GB" sz="2000" b="1" u="sng" dirty="0">
                <a:solidFill>
                  <a:srgbClr val="892828"/>
                </a:solidFill>
              </a:rPr>
              <a:t>In </a:t>
            </a:r>
            <a:r>
              <a:rPr lang="en-GB" sz="2000" b="1" u="sng" dirty="0" smtClean="0"/>
              <a:t>physical </a:t>
            </a:r>
            <a:r>
              <a:rPr lang="en-GB" sz="2000" b="1" u="sng" dirty="0"/>
              <a:t>examination</a:t>
            </a:r>
            <a:r>
              <a:rPr lang="en-GB" sz="2000" b="1" u="sng" dirty="0" smtClean="0">
                <a:solidFill>
                  <a:srgbClr val="892828"/>
                </a:solidFill>
              </a:rPr>
              <a:t>:</a:t>
            </a:r>
            <a:endParaRPr lang="en-GB" sz="2000" b="1" u="sng" dirty="0">
              <a:solidFill>
                <a:srgbClr val="892828"/>
              </a:solidFill>
            </a:endParaRPr>
          </a:p>
          <a:p>
            <a:endParaRPr lang="en-US" dirty="0" smtClean="0"/>
          </a:p>
          <a:p>
            <a:endParaRPr lang="en-US" sz="1600" dirty="0"/>
          </a:p>
          <a:p>
            <a:pPr>
              <a:buFont typeface="Wingdings" pitchFamily="2" charset="2"/>
              <a:buChar char="q"/>
            </a:pPr>
            <a:r>
              <a:rPr lang="en-GB" sz="1600" b="1" dirty="0"/>
              <a:t>facial and intranasal burns</a:t>
            </a:r>
          </a:p>
          <a:p>
            <a:pPr>
              <a:buFont typeface="Wingdings" pitchFamily="2" charset="2"/>
              <a:buChar char="q"/>
            </a:pPr>
            <a:endParaRPr lang="en-US" sz="1600" dirty="0" smtClean="0"/>
          </a:p>
          <a:p>
            <a:pPr>
              <a:buFont typeface="Wingdings" pitchFamily="2" charset="2"/>
              <a:buChar char="q"/>
            </a:pPr>
            <a:r>
              <a:rPr lang="en-GB" sz="1600" b="1" dirty="0"/>
              <a:t>soot in the mouth or </a:t>
            </a:r>
            <a:r>
              <a:rPr lang="en-GB" sz="1600" b="1" dirty="0" smtClean="0"/>
              <a:t>sputum</a:t>
            </a:r>
          </a:p>
          <a:p>
            <a:pPr>
              <a:buFont typeface="Wingdings" pitchFamily="2" charset="2"/>
              <a:buChar char="q"/>
            </a:pPr>
            <a:endParaRPr lang="en-GB" sz="1600" b="1" dirty="0"/>
          </a:p>
          <a:p>
            <a:pPr>
              <a:buFont typeface="Wingdings" pitchFamily="2" charset="2"/>
              <a:buChar char="q"/>
            </a:pPr>
            <a:r>
              <a:rPr lang="en-GB" sz="1600" b="1" dirty="0"/>
              <a:t>accessory muscle </a:t>
            </a:r>
            <a:r>
              <a:rPr lang="en-GB" sz="1600" b="1" dirty="0" smtClean="0"/>
              <a:t>usage.</a:t>
            </a:r>
          </a:p>
          <a:p>
            <a:pPr marL="114300" indent="0">
              <a:buNone/>
            </a:pPr>
            <a:endParaRPr lang="en-GB" sz="1600" b="1" dirty="0"/>
          </a:p>
          <a:p>
            <a:pPr>
              <a:buFont typeface="Wingdings" pitchFamily="2" charset="2"/>
              <a:buChar char="q"/>
            </a:pPr>
            <a:r>
              <a:rPr lang="en-GB" sz="1600" b="1" dirty="0" smtClean="0"/>
              <a:t> tachypnea</a:t>
            </a:r>
            <a:r>
              <a:rPr lang="en-GB" sz="1600" b="1" dirty="0"/>
              <a:t>, cyanosis, stridor, and rhonchi/</a:t>
            </a:r>
            <a:r>
              <a:rPr lang="en-GB" sz="1600" b="1" dirty="0" err="1"/>
              <a:t>rales</a:t>
            </a:r>
            <a:r>
              <a:rPr lang="en-GB" sz="1600" b="1" dirty="0"/>
              <a:t>/wheezing.</a:t>
            </a:r>
          </a:p>
          <a:p>
            <a:pPr>
              <a:buFont typeface="Wingdings" pitchFamily="2" charset="2"/>
              <a:buChar char="q"/>
            </a:pPr>
            <a:endParaRPr lang="ar-SA" sz="1600" dirty="0"/>
          </a:p>
        </p:txBody>
      </p:sp>
    </p:spTree>
    <p:extLst>
      <p:ext uri="{BB962C8B-B14F-4D97-AF65-F5344CB8AC3E}">
        <p14:creationId xmlns:p14="http://schemas.microsoft.com/office/powerpoint/2010/main" val="355099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sz="3600" u="sng" dirty="0"/>
              <a:t>When to Suspect inhalation injury ?</a:t>
            </a:r>
            <a:endParaRPr lang="ar-SA" sz="3200" dirty="0"/>
          </a:p>
        </p:txBody>
      </p:sp>
      <p:sp>
        <p:nvSpPr>
          <p:cNvPr id="3" name="عنصر نائب للنص 2"/>
          <p:cNvSpPr>
            <a:spLocks noGrp="1"/>
          </p:cNvSpPr>
          <p:nvPr>
            <p:ph type="body" idx="1"/>
          </p:nvPr>
        </p:nvSpPr>
        <p:spPr/>
        <p:txBody>
          <a:bodyPr/>
          <a:lstStyle/>
          <a:p>
            <a:pPr marL="114300" lvl="0" indent="0">
              <a:buClr>
                <a:srgbClr val="892828"/>
              </a:buClr>
              <a:buNone/>
            </a:pPr>
            <a:r>
              <a:rPr lang="en-GB" sz="2000" b="1" u="sng" dirty="0">
                <a:solidFill>
                  <a:srgbClr val="892828"/>
                </a:solidFill>
              </a:rPr>
              <a:t>In </a:t>
            </a:r>
            <a:r>
              <a:rPr lang="en-GB" sz="2000" b="1" u="sng" dirty="0" smtClean="0">
                <a:solidFill>
                  <a:srgbClr val="892828"/>
                </a:solidFill>
              </a:rPr>
              <a:t>work up :</a:t>
            </a:r>
          </a:p>
          <a:p>
            <a:pPr marL="186262" lvl="0" indent="0">
              <a:lnSpc>
                <a:spcPct val="130000"/>
              </a:lnSpc>
              <a:buClrTx/>
              <a:buSzPts val="1400"/>
              <a:buNone/>
            </a:pPr>
            <a:r>
              <a:rPr lang="en-GB" sz="1867" b="1" kern="1200" dirty="0" smtClean="0">
                <a:solidFill>
                  <a:prstClr val="white"/>
                </a:solidFill>
                <a:latin typeface="Century Gothic"/>
                <a:ea typeface="+mn-ea"/>
                <a:cs typeface="+mn-cs"/>
              </a:rPr>
              <a:t>Complete </a:t>
            </a:r>
            <a:r>
              <a:rPr lang="en-GB" sz="1867" b="1" kern="1200" dirty="0">
                <a:solidFill>
                  <a:prstClr val="white"/>
                </a:solidFill>
                <a:latin typeface="Century Gothic"/>
                <a:ea typeface="+mn-ea"/>
                <a:cs typeface="+mn-cs"/>
              </a:rPr>
              <a:t>blood count (CBC)</a:t>
            </a:r>
          </a:p>
          <a:p>
            <a:pPr>
              <a:buClr>
                <a:srgbClr val="892828"/>
              </a:buClr>
              <a:buFont typeface="Wingdings" pitchFamily="2" charset="2"/>
              <a:buChar char="q"/>
            </a:pPr>
            <a:r>
              <a:rPr lang="en-GB" sz="2000" b="1" dirty="0"/>
              <a:t>Complete blood count (</a:t>
            </a:r>
            <a:r>
              <a:rPr lang="en-GB" sz="2000" b="1" dirty="0" smtClean="0"/>
              <a:t>CBC)</a:t>
            </a:r>
          </a:p>
          <a:p>
            <a:pPr>
              <a:buClr>
                <a:srgbClr val="892828"/>
              </a:buClr>
              <a:buFont typeface="Wingdings" pitchFamily="2" charset="2"/>
              <a:buChar char="q"/>
            </a:pPr>
            <a:r>
              <a:rPr lang="en-GB" sz="2000" b="1" dirty="0" smtClean="0"/>
              <a:t>Pulse </a:t>
            </a:r>
            <a:r>
              <a:rPr lang="en-GB" sz="2000" b="1" dirty="0" err="1"/>
              <a:t>oximetry</a:t>
            </a:r>
            <a:r>
              <a:rPr lang="en-GB" sz="2000" b="1" dirty="0"/>
              <a:t> </a:t>
            </a:r>
            <a:r>
              <a:rPr lang="en-GB" b="1" dirty="0" smtClean="0"/>
              <a:t>(</a:t>
            </a:r>
            <a:r>
              <a:rPr lang="en-GB" b="1" dirty="0"/>
              <a:t>Arterial PaO2 &lt; 60 </a:t>
            </a:r>
            <a:r>
              <a:rPr lang="en-GB" b="1" dirty="0" smtClean="0"/>
              <a:t>mmHg)</a:t>
            </a:r>
          </a:p>
          <a:p>
            <a:pPr>
              <a:buClr>
                <a:srgbClr val="892828"/>
              </a:buClr>
              <a:buFont typeface="Wingdings" pitchFamily="2" charset="2"/>
              <a:buChar char="q"/>
            </a:pPr>
            <a:r>
              <a:rPr lang="en-GB" sz="2000" b="1" dirty="0" err="1"/>
              <a:t>Carboxyhemoglobin</a:t>
            </a:r>
            <a:r>
              <a:rPr lang="en-GB" sz="2000" b="1" dirty="0"/>
              <a:t> </a:t>
            </a:r>
            <a:r>
              <a:rPr lang="en-GB" sz="2000" b="1" dirty="0" smtClean="0"/>
              <a:t>level </a:t>
            </a:r>
            <a:r>
              <a:rPr lang="en-GB" b="1" dirty="0" smtClean="0"/>
              <a:t>(</a:t>
            </a:r>
            <a:r>
              <a:rPr lang="en-GB" b="1" dirty="0" err="1"/>
              <a:t>Carboxyhemoglobin</a:t>
            </a:r>
            <a:r>
              <a:rPr lang="en-GB" b="1" dirty="0"/>
              <a:t> &gt;15</a:t>
            </a:r>
            <a:r>
              <a:rPr lang="en-GB" b="1" dirty="0" smtClean="0"/>
              <a:t>%)</a:t>
            </a:r>
          </a:p>
          <a:p>
            <a:pPr>
              <a:buClr>
                <a:srgbClr val="892828"/>
              </a:buClr>
              <a:buFont typeface="Wingdings" pitchFamily="2" charset="2"/>
              <a:buChar char="q"/>
            </a:pPr>
            <a:r>
              <a:rPr lang="en-GB" sz="2000" b="1" dirty="0"/>
              <a:t>Cyanide level</a:t>
            </a:r>
          </a:p>
          <a:p>
            <a:pPr>
              <a:buClr>
                <a:srgbClr val="892828"/>
              </a:buClr>
              <a:buFont typeface="Wingdings" pitchFamily="2" charset="2"/>
              <a:buChar char="q"/>
            </a:pPr>
            <a:r>
              <a:rPr lang="en-GB" sz="2000" b="1" dirty="0"/>
              <a:t>Pulmonary function </a:t>
            </a:r>
            <a:r>
              <a:rPr lang="en-GB" sz="2000" b="1" dirty="0" smtClean="0"/>
              <a:t>testing</a:t>
            </a:r>
          </a:p>
          <a:p>
            <a:pPr>
              <a:buClr>
                <a:srgbClr val="892828"/>
              </a:buClr>
              <a:buFont typeface="Wingdings" pitchFamily="2" charset="2"/>
              <a:buChar char="q"/>
            </a:pPr>
            <a:r>
              <a:rPr lang="en-GB" sz="2000" b="1" dirty="0"/>
              <a:t>Serial chest </a:t>
            </a:r>
            <a:r>
              <a:rPr lang="en-GB" sz="2000" b="1" dirty="0" smtClean="0"/>
              <a:t>radiographs</a:t>
            </a:r>
          </a:p>
          <a:p>
            <a:pPr>
              <a:buClr>
                <a:srgbClr val="892828"/>
              </a:buClr>
              <a:buFont typeface="Wingdings" pitchFamily="2" charset="2"/>
              <a:buChar char="q"/>
            </a:pPr>
            <a:r>
              <a:rPr lang="en-US" sz="2000" b="1" dirty="0" err="1"/>
              <a:t>Fiberoptic</a:t>
            </a:r>
            <a:r>
              <a:rPr lang="en-US" sz="2000" b="1" dirty="0"/>
              <a:t> Bronchoscopy the </a:t>
            </a:r>
            <a:r>
              <a:rPr lang="en-US" sz="2000" b="1" u="sng" dirty="0">
                <a:effectLst>
                  <a:outerShdw blurRad="38100" dist="38100" dir="2700000" algn="tl">
                    <a:srgbClr val="000000">
                      <a:alpha val="43137"/>
                    </a:srgbClr>
                  </a:outerShdw>
                </a:effectLst>
              </a:rPr>
              <a:t>standard</a:t>
            </a:r>
            <a:r>
              <a:rPr lang="en-US" sz="2000" b="1" dirty="0"/>
              <a:t> for the diagnosis</a:t>
            </a:r>
          </a:p>
          <a:p>
            <a:pPr>
              <a:buClr>
                <a:srgbClr val="892828"/>
              </a:buClr>
              <a:buFont typeface="Wingdings" pitchFamily="2" charset="2"/>
              <a:buChar char="q"/>
            </a:pPr>
            <a:endParaRPr lang="en-GB" sz="2000" b="1" dirty="0"/>
          </a:p>
          <a:p>
            <a:pPr>
              <a:buClr>
                <a:srgbClr val="892828"/>
              </a:buClr>
              <a:buFont typeface="Wingdings" pitchFamily="2" charset="2"/>
              <a:buChar char="q"/>
            </a:pPr>
            <a:endParaRPr lang="en-GB" sz="2000" b="1" dirty="0"/>
          </a:p>
          <a:p>
            <a:pPr marL="114300" indent="0">
              <a:buClr>
                <a:srgbClr val="892828"/>
              </a:buClr>
              <a:buNone/>
            </a:pPr>
            <a:endParaRPr lang="en-GB" sz="2000" b="1" dirty="0"/>
          </a:p>
          <a:p>
            <a:pPr>
              <a:buClr>
                <a:srgbClr val="892828"/>
              </a:buClr>
              <a:buFont typeface="Wingdings" pitchFamily="2" charset="2"/>
              <a:buChar char="q"/>
            </a:pPr>
            <a:endParaRPr lang="en-GB" sz="2000" b="1" u="sng" dirty="0">
              <a:solidFill>
                <a:srgbClr val="892828"/>
              </a:solidFill>
            </a:endParaRPr>
          </a:p>
          <a:p>
            <a:pPr>
              <a:buFont typeface="Wingdings" pitchFamily="2" charset="2"/>
              <a:buChar char="q"/>
            </a:pPr>
            <a:endParaRPr lang="ar-SA" dirty="0"/>
          </a:p>
        </p:txBody>
      </p:sp>
    </p:spTree>
    <p:extLst>
      <p:ext uri="{BB962C8B-B14F-4D97-AF65-F5344CB8AC3E}">
        <p14:creationId xmlns:p14="http://schemas.microsoft.com/office/powerpoint/2010/main" val="299923361"/>
      </p:ext>
    </p:extLst>
  </p:cSld>
  <p:clrMapOvr>
    <a:masterClrMapping/>
  </p:clrMapOvr>
</p:sld>
</file>

<file path=ppt/theme/theme1.xml><?xml version="1.0" encoding="utf-8"?>
<a:theme xmlns:a="http://schemas.openxmlformats.org/drawingml/2006/main" name="Aquatic and Physical Therapy Center by Slidesgo">
  <a:themeElements>
    <a:clrScheme name="Simple Light">
      <a:dk1>
        <a:srgbClr val="681A1A"/>
      </a:dk1>
      <a:lt1>
        <a:srgbClr val="FFFFFF"/>
      </a:lt1>
      <a:dk2>
        <a:srgbClr val="892828"/>
      </a:dk2>
      <a:lt2>
        <a:srgbClr val="DD8080"/>
      </a:lt2>
      <a:accent1>
        <a:srgbClr val="892828"/>
      </a:accent1>
      <a:accent2>
        <a:srgbClr val="DF9D9D"/>
      </a:accent2>
      <a:accent3>
        <a:srgbClr val="F1E4E4"/>
      </a:accent3>
      <a:accent4>
        <a:srgbClr val="BB6666"/>
      </a:accent4>
      <a:accent5>
        <a:srgbClr val="F1E4E4"/>
      </a:accent5>
      <a:accent6>
        <a:srgbClr val="681A1A"/>
      </a:accent6>
      <a:hlink>
        <a:srgbClr val="89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2966</Words>
  <Application>Microsoft Office PowerPoint</Application>
  <PresentationFormat>On-screen Show (16:9)</PresentationFormat>
  <Paragraphs>311</Paragraphs>
  <Slides>60</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Majalla UI</vt:lpstr>
      <vt:lpstr>Imprint MT Shadow</vt:lpstr>
      <vt:lpstr>Ebrima</vt:lpstr>
      <vt:lpstr>Open Sans</vt:lpstr>
      <vt:lpstr>Circular Std Book</vt:lpstr>
      <vt:lpstr>Josefin Sans</vt:lpstr>
      <vt:lpstr>Century Gothic</vt:lpstr>
      <vt:lpstr>GvrmqgAdvTT86d47313</vt:lpstr>
      <vt:lpstr>Wingdings</vt:lpstr>
      <vt:lpstr>Aquatic and Physical Therapy Center by Slidesgo</vt:lpstr>
      <vt:lpstr>Inhalation injury</vt:lpstr>
      <vt:lpstr>Table of Contents</vt:lpstr>
      <vt:lpstr>Inhalation injury</vt:lpstr>
      <vt:lpstr>PowerPoint Presentation</vt:lpstr>
      <vt:lpstr>Anatomically, Inhalation injuries are divided into three classes:</vt:lpstr>
      <vt:lpstr>PowerPoint Presentation</vt:lpstr>
      <vt:lpstr>When to Suspect inhalation injury ?</vt:lpstr>
      <vt:lpstr>When to Suspect inhalation injury ?</vt:lpstr>
      <vt:lpstr>When to Suspect inhalation injury ?</vt:lpstr>
      <vt:lpstr>PowerPoint Presentation</vt:lpstr>
      <vt:lpstr>PowerPoint Presentation</vt:lpstr>
      <vt:lpstr>PowerPoint Presentation</vt:lpstr>
      <vt:lpstr>PowerPoint Presentation</vt:lpstr>
      <vt:lpstr>Management mohammad badwan</vt:lpstr>
      <vt:lpstr>Limiting exposure and removing the patient from the exposure area, such as in a house fire or occupational exposure, and maintaining a secure airway are paramount. Airway protection should include considering early and preemptive intubation for patients with inhalation injury.  Airway edema may occur suddenly as edema worsens, and often, the upper airways develop injury and obstruction earliest, prior to the parenchymal injury.</vt:lpstr>
      <vt:lpstr>PowerPoint Presentation</vt:lpstr>
      <vt:lpstr>Management </vt:lpstr>
      <vt:lpstr>Immediate and directed assessment of the respiratory or circulatory status of patients with smoke inhalation is required similar to standard assessment and management for all trauma patients. Although few specific strategies for inhalation injury exist, appropriate initial management can influence a favorable outcome. The goals of initial management are to ensure that the airway allows adequate oxygenation and ventilation, and to avoid ventilator-induced lung injury and substances that may complicate subsequent care </vt:lpstr>
      <vt:lpstr>Any patients who have suspicious inhalation injuries should receive supplemental O2 at an FiO2 of 100% .  Any comatose patients who have suspicious CO or cyanide poisoning should be ventilated mechanically using 100% O2 .  The purpose of such a high concentration of supplemental O2 is to quickly reverse hypoxia and to displace CO from hemoglobin.  The next approach to presumed CO poisoning is to assess whether hyperbaric O2 therapy is indicated. The purpose of both supplemental oxygen and hyperbaric O2 therapy is to displace CO from hemoglobin</vt:lpstr>
      <vt:lpstr>Intubation should be considered if any of the following signs exist: *respiratory distress, *stridor, *hypoventilation, *use of accessory respiratory muscles, *blistering or edema of the oropharynx, or *deep burns to the face or neck . These findings show that the upper airway is at risk of progressive severe edema, which may compromise the patent airway.  Patients with upper airway edema or hyperemia should be intubated promptly.  Once intubated, the endotracheal tube should remain until the upper airway edema has disappeared.</vt:lpstr>
      <vt:lpstr>Intubation</vt:lpstr>
      <vt:lpstr>Patients who require intubation because of upper airway edema, pulmonary dysfunction, or impaired mental status generally require mechanical ventilation. Although an ideal approach for respiratory support of patients with inhalation injuries does not exist, there are many ways to administer positive pressure ventilation and many papers have been written advocating one method over another in those patients.  Positive end expiratory pressure (PEEP) is applied to improve hypoxemia related to alveolar hypoventilation. Improvement of hypoxemia as a result of intrapulmonary shunt requires interventions that open lung units for gas exchange. Optimal PEEP is the level of end expiratory pressure that may increase arterial oxygenation by preventing loss of lung compliance during mechanical ventilation, increasing functional residual capacity, and reducing venous admixture.   PEEP levels should start at 8 cm H2 O and be increased in 2.5 cm increments.</vt:lpstr>
      <vt:lpstr>Mechanical ventilation </vt:lpstr>
      <vt:lpstr>There are some inhaled adjunctive agents, such as inhaled heparin, N-acetylcysteine, and beta-agonist.  N-acetylcysteine is a mucolytic agent, which ruptures the mucoprotein in mucus. A retrospective study showed that heparin in combination with the use of N-acetylcysteine decreased re-intubation rates and improved mortality in pediatric patients with inhalation injury.  However, another retrospective study indicated that treatment with N-acetylcysteine and heparin did not improve outcomes of patients with inhalation injury. It is still unclear whether nebulized heparin or N-acetylcysteine improves outcomes of patients with inhalation injury.  nhaled bronchodilators such as beta-agonist may help manage bronchoconstriction caused in the injured lower airways by inhalation injury.  *the use of nebulized albuterol or epinephrine caused a decrease in airway pressure and an improvement in P/F ratio.</vt:lpstr>
      <vt:lpstr>Escharotomy may be required for patients with circumferential full-thickness burns of the anterolateral torso. In these patients, edema builds up under eschar during the resuscitation period, gradually constricting chest excursion and causing increased peak expiratory pressure.  The treatment is thoracic escharotomy in either emergency room or operating theater, which results in restoration of chest compliance. </vt:lpstr>
      <vt:lpstr>Severity generally correlates with exposure time, Complication rates are higher in people with a history of underlying lung disease as well, such as COPD and asthma.  Short-term complications(4-5days):pneumonia. Acute respiratory distress syndrome and pulmonary edema .  Long-term complications(less common): subglottic stenosis, bronchiectasis, and bronchiolitis obliterans  Patients who have been exposed to carbon monoxide are also known to have long-term neurological complications (1-3wks)</vt:lpstr>
      <vt:lpstr>Thank you</vt:lpstr>
      <vt:lpstr>CARBON MONOXIDE POISONING by :akram oran</vt:lpstr>
      <vt:lpstr>PowerPoint Presentation</vt:lpstr>
      <vt:lpstr>Sources:  A-Endogenous:    It is produced in the body as a byproduct of the degradation of     heme (0.5-0.8%)  B- Exogenous: It is produced by incomplete combustion of any carbonaceous material as gasoline, natural gas, kerosene, oil or propane.   </vt:lpstr>
      <vt:lpstr>PowerPoint Presentation</vt:lpstr>
      <vt:lpstr>Toxicokinetic</vt:lpstr>
      <vt:lpstr>Pathophysiology:</vt:lpstr>
      <vt:lpstr>PowerPoint Presentation</vt:lpstr>
      <vt:lpstr>PowerPoint Presentation</vt:lpstr>
      <vt:lpstr>Clinical picture:</vt:lpstr>
      <vt:lpstr>PowerPoint Presentation</vt:lpstr>
      <vt:lpstr>Differential diagnosis: </vt:lpstr>
      <vt:lpstr>Laboratory investigations: </vt:lpstr>
      <vt:lpstr>Long term Sequalae of CO poisoning:</vt:lpstr>
      <vt:lpstr>Management </vt:lpstr>
      <vt:lpstr>PowerPoint Presentation</vt:lpstr>
      <vt:lpstr>PowerPoint Presentation</vt:lpstr>
      <vt:lpstr>Thank you</vt:lpstr>
      <vt:lpstr>Hydrocyanic Acid (HCN)</vt:lpstr>
      <vt:lpstr>PowerPoint Presentation</vt:lpstr>
      <vt:lpstr>PowerPoint Presentation</vt:lpstr>
      <vt:lpstr>PowerPoint Presentation</vt:lpstr>
      <vt:lpstr>PowerPoint Presentation</vt:lpstr>
      <vt:lpstr>PowerPoint Presentation</vt:lpstr>
      <vt:lpstr>PowerPoint Presentation</vt:lpstr>
      <vt:lpstr>Clinical picture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Inhalation injury</dc:title>
  <dc:creator>user</dc:creator>
  <cp:lastModifiedBy>lenovo</cp:lastModifiedBy>
  <cp:revision>28</cp:revision>
  <dcterms:modified xsi:type="dcterms:W3CDTF">2021-09-15T21:59:24Z</dcterms:modified>
</cp:coreProperties>
</file>