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73" r:id="rId4"/>
    <p:sldId id="274" r:id="rId5"/>
    <p:sldId id="275" r:id="rId6"/>
    <p:sldId id="261" r:id="rId7"/>
    <p:sldId id="259" r:id="rId8"/>
    <p:sldId id="258" r:id="rId9"/>
    <p:sldId id="262" r:id="rId10"/>
    <p:sldId id="257" r:id="rId11"/>
    <p:sldId id="264" r:id="rId12"/>
    <p:sldId id="266" r:id="rId13"/>
    <p:sldId id="268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A6257-3675-4F2A-8E17-86F594F6BB5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C92F-E7FF-4240-BBF9-E89F05B767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F5F76-C2D6-4DCD-BF31-D853B095626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F21C4A-E0CB-40C5-9FCF-CD8849A282C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1B64F-94C8-4CEF-9414-92013C55609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75F4D0-8AB8-428D-841B-10AEA31B3FB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F921-0CD8-4D07-832C-551DDCAC94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HEMOPTYSIS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981200"/>
            <a:ext cx="843528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Expectoration of sputum containing blood, varying in severity from slight streaking to frank bleeding.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It is an </a:t>
            </a:r>
            <a:r>
              <a:rPr lang="en-US" sz="3600" i="1" dirty="0" smtClean="0">
                <a:solidFill>
                  <a:schemeClr val="accent2"/>
                </a:solidFill>
              </a:rPr>
              <a:t>alarming symptom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that may herald serious disease or massive hemorrhage.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نتيجة بحث الصور عن approach to massive hemopt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9672"/>
            <a:ext cx="9144000" cy="7077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نتيجة بحث الصور عن causes of hemoptysis in tuberculosis"/>
          <p:cNvPicPr>
            <a:picLocks noChangeAspect="1" noChangeArrowheads="1"/>
          </p:cNvPicPr>
          <p:nvPr/>
        </p:nvPicPr>
        <p:blipFill>
          <a:blip r:embed="rId2"/>
          <a:srcRect t="23382"/>
          <a:stretch>
            <a:fillRect/>
          </a:stretch>
        </p:blipFill>
        <p:spPr bwMode="auto">
          <a:xfrm>
            <a:off x="162835" y="1752600"/>
            <a:ext cx="8600165" cy="49471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762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 of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hemoptysis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tuberculosis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CT of pulmonary mycet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CT of pulmonary mycet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CT of pulmonary mycet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Image result for CT of pulmonary mycet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CT of pulmonary myce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7102134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6019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Pulmonary </a:t>
            </a:r>
            <a:r>
              <a:rPr lang="en-US" sz="3600" b="1" dirty="0" err="1" smtClean="0">
                <a:solidFill>
                  <a:srgbClr val="FF0000"/>
                </a:solidFill>
              </a:rPr>
              <a:t>Mycetoma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T of pulmonary post-TB bronchiecta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255661" cy="53460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5943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Bilateral </a:t>
            </a:r>
            <a:r>
              <a:rPr lang="en-US" sz="3600" b="1" dirty="0" err="1" smtClean="0">
                <a:solidFill>
                  <a:srgbClr val="FF0000"/>
                </a:solidFill>
              </a:rPr>
              <a:t>bronchiectasis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T of pulmonary cavitating squamouus cell carcin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63" y="609600"/>
            <a:ext cx="8832269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105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Cavitating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bronchogenic</a:t>
            </a:r>
            <a:r>
              <a:rPr lang="en-US" sz="3600" b="1" dirty="0" smtClean="0">
                <a:solidFill>
                  <a:srgbClr val="FF0000"/>
                </a:solidFill>
              </a:rPr>
              <a:t> carcinoma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T of pulmonary active 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8383"/>
            <a:ext cx="6849292" cy="52256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715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Tuberculous</a:t>
            </a:r>
            <a:r>
              <a:rPr lang="en-US" sz="3200" b="1" dirty="0" smtClean="0">
                <a:solidFill>
                  <a:srgbClr val="FF0000"/>
                </a:solidFill>
              </a:rPr>
              <a:t> pneumonia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T of pulmonary artery aneurysm,rasmaus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08052" cy="4843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2"/>
                </a:solidFill>
              </a:rPr>
              <a:t>HEMOPTYSIS </a:t>
            </a:r>
            <a:r>
              <a:rPr lang="en-US" sz="4000" b="1" dirty="0" smtClean="0">
                <a:solidFill>
                  <a:schemeClr val="accent2"/>
                </a:solidFill>
              </a:rPr>
              <a:t>CAUSES</a:t>
            </a:r>
            <a:endParaRPr lang="en-US" sz="4000" b="1" dirty="0" smtClean="0">
              <a:solidFill>
                <a:schemeClr val="accent2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8600" cy="4400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chemeClr val="folHlink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i="1" smtClean="0">
              <a:solidFill>
                <a:schemeClr val="folHlink"/>
              </a:solidFill>
            </a:endParaRPr>
          </a:p>
        </p:txBody>
      </p:sp>
      <p:sp>
        <p:nvSpPr>
          <p:cNvPr id="5120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05400" y="1557338"/>
            <a:ext cx="3859213" cy="41862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chemeClr val="folHlink"/>
                </a:solidFill>
              </a:rPr>
              <a:t>Cardiovascular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smtClean="0"/>
              <a:t>Mitral stenosis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smtClean="0"/>
              <a:t>Congestive heart failure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chemeClr val="folHlink"/>
                </a:solidFill>
              </a:rPr>
              <a:t>Miscellaneous</a:t>
            </a:r>
          </a:p>
          <a:p>
            <a:pPr eaLnBrk="1" hangingPunct="1">
              <a:buSzPct val="55000"/>
            </a:pPr>
            <a:r>
              <a:rPr lang="en-US" sz="2400" smtClean="0"/>
              <a:t>Use of anticoagulants or fibrinolytics</a:t>
            </a:r>
          </a:p>
          <a:p>
            <a:pPr eaLnBrk="1" hangingPunct="1"/>
            <a:endParaRPr lang="en-US" smtClean="0"/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533400" y="990600"/>
            <a:ext cx="41751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b="1" dirty="0">
                <a:solidFill>
                  <a:schemeClr val="folHlink"/>
                </a:solidFill>
                <a:effectLst/>
              </a:rPr>
              <a:t>Pulmonary</a:t>
            </a:r>
          </a:p>
          <a:p>
            <a:pPr marL="342900" indent="-342900">
              <a:buClr>
                <a:schemeClr val="hlink"/>
              </a:buClr>
              <a:buSzPct val="110000"/>
              <a:buFont typeface="Wingdings" pitchFamily="2" charset="2"/>
              <a:buChar char="§"/>
            </a:pPr>
            <a:r>
              <a:rPr lang="en-US" sz="2000" dirty="0">
                <a:effectLst/>
              </a:rPr>
              <a:t>Airways diseases</a:t>
            </a: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i="1" dirty="0">
                <a:solidFill>
                  <a:srgbClr val="FF6600"/>
                </a:solidFill>
                <a:effectLst/>
              </a:rPr>
              <a:t>bronchitis</a:t>
            </a: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dirty="0" err="1">
                <a:effectLst/>
              </a:rPr>
              <a:t>bronchiectasis</a:t>
            </a:r>
            <a:endParaRPr lang="en-US" sz="2000" dirty="0">
              <a:effectLst/>
            </a:endParaRP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dirty="0">
                <a:effectLst/>
              </a:rPr>
              <a:t>cystic fibrosis</a:t>
            </a:r>
          </a:p>
          <a:p>
            <a:pPr marL="342900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dirty="0" err="1">
                <a:effectLst/>
              </a:rPr>
              <a:t>Neoplasms</a:t>
            </a:r>
            <a:endParaRPr lang="en-US" sz="2000" dirty="0">
              <a:effectLst/>
            </a:endParaRP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i="1" dirty="0" err="1">
                <a:solidFill>
                  <a:srgbClr val="FF6600"/>
                </a:solidFill>
                <a:effectLst/>
              </a:rPr>
              <a:t>bronchogenic</a:t>
            </a:r>
            <a:r>
              <a:rPr lang="en-US" sz="2000" i="1" dirty="0">
                <a:solidFill>
                  <a:srgbClr val="FF6600"/>
                </a:solidFill>
                <a:effectLst/>
              </a:rPr>
              <a:t> carcinoma</a:t>
            </a: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dirty="0">
                <a:effectLst/>
              </a:rPr>
              <a:t>bronchial </a:t>
            </a:r>
            <a:r>
              <a:rPr lang="en-US" sz="2000" dirty="0" err="1">
                <a:effectLst/>
              </a:rPr>
              <a:t>carcinoid</a:t>
            </a:r>
            <a:endParaRPr lang="en-US" sz="2000" dirty="0">
              <a:effectLst/>
            </a:endParaRPr>
          </a:p>
          <a:p>
            <a:pPr marL="342900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dirty="0">
                <a:effectLst/>
              </a:rPr>
              <a:t>Inflammatory disorders</a:t>
            </a: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i="1" dirty="0">
                <a:solidFill>
                  <a:srgbClr val="FF6600"/>
                </a:solidFill>
                <a:effectLst/>
              </a:rPr>
              <a:t>tuberculosis</a:t>
            </a: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dirty="0">
                <a:effectLst/>
              </a:rPr>
              <a:t>pneumonia</a:t>
            </a: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dirty="0">
                <a:effectLst/>
              </a:rPr>
              <a:t>lung abscess</a:t>
            </a: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dirty="0" err="1">
                <a:effectLst/>
              </a:rPr>
              <a:t>aspergilloma</a:t>
            </a:r>
            <a:endParaRPr lang="en-US" sz="2000" dirty="0">
              <a:effectLst/>
            </a:endParaRPr>
          </a:p>
          <a:p>
            <a:pPr marL="342900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dirty="0">
                <a:effectLst/>
              </a:rPr>
              <a:t>Pulmonary vascular diseases</a:t>
            </a: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i="1" dirty="0">
                <a:solidFill>
                  <a:srgbClr val="FF6600"/>
                </a:solidFill>
                <a:effectLst/>
              </a:rPr>
              <a:t>pulmonary </a:t>
            </a:r>
            <a:r>
              <a:rPr lang="en-US" sz="2000" i="1" dirty="0" err="1">
                <a:solidFill>
                  <a:srgbClr val="FF6600"/>
                </a:solidFill>
                <a:effectLst/>
              </a:rPr>
              <a:t>thromboembolism</a:t>
            </a:r>
            <a:endParaRPr lang="en-US" sz="2000" i="1" dirty="0">
              <a:solidFill>
                <a:srgbClr val="FF6600"/>
              </a:solidFill>
              <a:effectLst/>
            </a:endParaRP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dirty="0">
                <a:effectLst/>
              </a:rPr>
              <a:t>pulmonary </a:t>
            </a:r>
            <a:r>
              <a:rPr lang="en-US" sz="2000" dirty="0" err="1">
                <a:effectLst/>
              </a:rPr>
              <a:t>vasculitis</a:t>
            </a:r>
            <a:endParaRPr lang="en-US" sz="2000" dirty="0">
              <a:effectLst/>
            </a:endParaRPr>
          </a:p>
          <a:p>
            <a:pPr marL="800100" lvl="1" indent="-342900">
              <a:buClr>
                <a:schemeClr val="folHlink"/>
              </a:buClr>
              <a:buFontTx/>
              <a:buAutoNum type="arabicPeriod"/>
            </a:pPr>
            <a:r>
              <a:rPr lang="en-US" sz="2000" dirty="0" err="1">
                <a:effectLst/>
              </a:rPr>
              <a:t>arteriovenous</a:t>
            </a:r>
            <a:r>
              <a:rPr lang="en-US" sz="2000" dirty="0">
                <a:effectLst/>
              </a:rPr>
              <a:t> malformations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480425" cy="1800225"/>
          </a:xfrm>
        </p:spPr>
        <p:txBody>
          <a:bodyPr>
            <a:normAutofit fontScale="90000"/>
          </a:bodyPr>
          <a:lstStyle/>
          <a:p>
            <a:pPr marL="54864"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sz="2000" smtClean="0">
                <a:solidFill>
                  <a:schemeClr val="tx1"/>
                </a:solidFill>
                <a:cs typeface="Times New Roman" pitchFamily="18" charset="0"/>
              </a:rPr>
            </a:br>
            <a:endParaRPr lang="en-US" sz="200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44419" name="Group 35"/>
          <p:cNvGraphicFramePr>
            <a:graphicFrameLocks noGrp="1"/>
          </p:cNvGraphicFramePr>
          <p:nvPr>
            <p:ph type="tbl" idx="1"/>
          </p:nvPr>
        </p:nvGraphicFramePr>
        <p:xfrm>
          <a:off x="395536" y="3501008"/>
          <a:ext cx="8229600" cy="320021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Hemoptysis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Hematemesis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-Red, frothy, fresh bl.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 Alkaline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pH.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 Resp. symptoms.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 Bl. Streaked sputum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Dark &amp; may contain food particles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 Acidic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pH.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 GIT upset (dyspepsia).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- Tarry stool.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107504" y="188640"/>
            <a:ext cx="87851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Hemoptysis</a:t>
            </a: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has to be differentiated from:</a:t>
            </a:r>
            <a: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en-US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endParaRPr lang="en-US" sz="2800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1- </a:t>
            </a:r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Epistaxis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2-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Spurious or false </a:t>
            </a: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hemoptysis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:its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origin from above vocal cord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3- </a:t>
            </a:r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Hematemesis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(Vomited blood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).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endParaRPr lang="en-US" sz="28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036050" cy="6742113"/>
          </a:xfrm>
        </p:spPr>
        <p:txBody>
          <a:bodyPr>
            <a:normAutofit fontScale="90000"/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6600"/>
                </a:solidFill>
              </a:rPr>
              <a:t>I) Evaluation of the patient:</a:t>
            </a:r>
            <a:br>
              <a:rPr lang="en-US" sz="2800" b="1" dirty="0" smtClean="0">
                <a:solidFill>
                  <a:srgbClr val="FF6600"/>
                </a:solidFill>
              </a:rPr>
            </a:br>
            <a:r>
              <a:rPr lang="en-US" sz="2800" b="1" dirty="0" smtClean="0">
                <a:solidFill>
                  <a:schemeClr val="folHlink"/>
                </a:solidFill>
              </a:rPr>
              <a:t>A) Assessment of </a:t>
            </a:r>
            <a:r>
              <a:rPr lang="en-US" sz="3100" b="1" dirty="0" smtClean="0">
                <a:solidFill>
                  <a:srgbClr val="00B050"/>
                </a:solidFill>
              </a:rPr>
              <a:t>severity of </a:t>
            </a:r>
            <a:r>
              <a:rPr lang="en-US" sz="3100" b="1" dirty="0" err="1" smtClean="0">
                <a:solidFill>
                  <a:srgbClr val="00B050"/>
                </a:solidFill>
              </a:rPr>
              <a:t>hemoptysis</a:t>
            </a:r>
            <a:r>
              <a:rPr lang="en-US" sz="3100" b="1" dirty="0" smtClean="0">
                <a:solidFill>
                  <a:srgbClr val="00B050"/>
                </a:solidFill>
              </a:rPr>
              <a:t>:</a:t>
            </a:r>
            <a:r>
              <a:rPr lang="en-US" sz="2800" dirty="0" smtClean="0">
                <a:solidFill>
                  <a:schemeClr val="folHlink"/>
                </a:solidFill>
              </a:rPr>
              <a:t/>
            </a:r>
            <a:br>
              <a:rPr lang="en-US" sz="2800" dirty="0" smtClean="0">
                <a:solidFill>
                  <a:schemeClr val="folHlink"/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- </a:t>
            </a:r>
            <a:r>
              <a:rPr lang="en-US" sz="2800" dirty="0" smtClean="0">
                <a:solidFill>
                  <a:schemeClr val="accent2"/>
                </a:solidFill>
              </a:rPr>
              <a:t>Mild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occasionally blood-streaked sputum.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- </a:t>
            </a:r>
            <a:r>
              <a:rPr lang="en-US" sz="2800" dirty="0" smtClean="0">
                <a:solidFill>
                  <a:schemeClr val="accent2"/>
                </a:solidFill>
              </a:rPr>
              <a:t>Moderate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persistent blood-streaked.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- </a:t>
            </a:r>
            <a:r>
              <a:rPr lang="en-US" sz="3100" dirty="0" smtClean="0">
                <a:solidFill>
                  <a:schemeClr val="accent2"/>
                </a:solidFill>
              </a:rPr>
              <a:t>Massive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coughing up 150 cc or more at once.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400 cc or more within 3 hours.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			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600 cc or more within 24 hours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b="1" dirty="0" smtClean="0">
                <a:solidFill>
                  <a:schemeClr val="folHlink"/>
                </a:solidFill>
              </a:rPr>
              <a:t>N.B.:</a:t>
            </a:r>
            <a:r>
              <a:rPr lang="en-US" sz="2800" dirty="0" smtClean="0">
                <a:solidFill>
                  <a:schemeClr val="folHlink"/>
                </a:solidFill>
              </a:rPr>
              <a:t> Massive </a:t>
            </a:r>
            <a:r>
              <a:rPr lang="en-US" sz="2800" dirty="0" err="1" smtClean="0">
                <a:solidFill>
                  <a:schemeClr val="folHlink"/>
                </a:solidFill>
              </a:rPr>
              <a:t>hemoptysis</a:t>
            </a:r>
            <a:r>
              <a:rPr lang="en-US" sz="2800" dirty="0" smtClean="0">
                <a:solidFill>
                  <a:schemeClr val="folHlink"/>
                </a:solidFill>
              </a:rPr>
              <a:t> can be recognized by:</a:t>
            </a:r>
            <a:br>
              <a:rPr lang="en-US" sz="2800" dirty="0" smtClean="0">
                <a:solidFill>
                  <a:schemeClr val="folHlink"/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1)	Physical exam.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hypotension – tachycardia – </a:t>
            </a:r>
            <a:r>
              <a:rPr lang="en-US" sz="28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tachypnea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2)	Rate of hemorrhage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collection of blood in sputum cups.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3)	Chest X-ray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diffuse opacity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large amount.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4)	Arterial blood gas analysis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hypoxemia in massive one.</a:t>
            </a:r>
            <a:b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5)	Hemoglobin level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for blood transfusion.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definition of massive hemopt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3844"/>
            <a:ext cx="8458200" cy="635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Massive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haemoptysis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term reserved for a large volume of blood expectorated within a 24-h period, with the potential for morbidity and mortality stemming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haemodynamic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instability, airway compromise and gaseous exchange abnormalities.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most acceptable quantifiable definition refers to values ranging from 200 to 1000 ml over a 24-h period, to a bleeding rate of 100ml per hour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نتيجة بحث الصور عن causes of massive hemoptysis"/>
          <p:cNvPicPr>
            <a:picLocks noChangeAspect="1" noChangeArrowheads="1"/>
          </p:cNvPicPr>
          <p:nvPr/>
        </p:nvPicPr>
        <p:blipFill>
          <a:blip r:embed="rId2"/>
          <a:srcRect t="77037" r="21222" b="5333"/>
          <a:stretch>
            <a:fillRect/>
          </a:stretch>
        </p:blipFill>
        <p:spPr bwMode="auto">
          <a:xfrm>
            <a:off x="0" y="5105400"/>
            <a:ext cx="8835998" cy="1483052"/>
          </a:xfrm>
          <a:prstGeom prst="rect">
            <a:avLst/>
          </a:prstGeom>
          <a:noFill/>
        </p:spPr>
      </p:pic>
      <p:pic>
        <p:nvPicPr>
          <p:cNvPr id="16390" name="Picture 6" descr="نتيجة بحث الصور عن causes of massive hemoptysis"/>
          <p:cNvPicPr>
            <a:picLocks noChangeAspect="1" noChangeArrowheads="1"/>
          </p:cNvPicPr>
          <p:nvPr/>
        </p:nvPicPr>
        <p:blipFill>
          <a:blip r:embed="rId2"/>
          <a:srcRect r="4720" b="34370"/>
          <a:stretch>
            <a:fillRect/>
          </a:stretch>
        </p:blipFill>
        <p:spPr bwMode="auto">
          <a:xfrm>
            <a:off x="1" y="228600"/>
            <a:ext cx="9143999" cy="4723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نتيجة بحث الصور عن causes of massive hemopt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654"/>
            <a:ext cx="8686800" cy="6713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approach to massive hemopt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273"/>
            <a:ext cx="9144000" cy="6744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57819-6C22-465B-8109-4A3083D0A02A}"/>
</file>

<file path=customXml/itemProps2.xml><?xml version="1.0" encoding="utf-8"?>
<ds:datastoreItem xmlns:ds="http://schemas.openxmlformats.org/officeDocument/2006/customXml" ds:itemID="{C70E80EB-0169-459A-B09E-4C7604E69766}"/>
</file>

<file path=customXml/itemProps3.xml><?xml version="1.0" encoding="utf-8"?>
<ds:datastoreItem xmlns:ds="http://schemas.openxmlformats.org/officeDocument/2006/customXml" ds:itemID="{B368DA6E-6210-4D5F-99C3-8F75E8C93C86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216</Words>
  <Application>Microsoft Office PowerPoint</Application>
  <PresentationFormat>On-screen Show (4:3)</PresentationFormat>
  <Paragraphs>58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HEMOPTYSIS</vt:lpstr>
      <vt:lpstr>HEMOPTYSIS CAUSES</vt:lpstr>
      <vt:lpstr>       </vt:lpstr>
      <vt:lpstr>I) Evaluation of the patient: A) Assessment of severity of hemoptysis: - Mild  occasionally blood-streaked sputum. - Moderate  persistent blood-streaked. - Massive  coughing up 150 cc or more at once.     400 cc or more within 3 hours.     600 cc or more within 24 hours  N.B.: Massive hemoptysis can be recognized by: 1) Physical exam.  hypotension – tachycardia – tachypnea. 2) Rate of hemorrhage  collection of blood in sputum cups. 3) Chest X-ray  diffuse opacity  large amount. 4) Arterial blood gas analysis  hypoxemia in massive one. 5) Hemoglobin level  for blood transfusion.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ElAzony</dc:creator>
  <cp:lastModifiedBy>Ahmed ElAzony</cp:lastModifiedBy>
  <cp:revision>15</cp:revision>
  <dcterms:created xsi:type="dcterms:W3CDTF">2006-08-16T00:00:00Z</dcterms:created>
  <dcterms:modified xsi:type="dcterms:W3CDTF">2020-04-03T11:01:21Z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