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474" r:id="rId3"/>
    <p:sldId id="263" r:id="rId4"/>
    <p:sldId id="469" r:id="rId5"/>
    <p:sldId id="471" r:id="rId6"/>
    <p:sldId id="264" r:id="rId7"/>
    <p:sldId id="472" r:id="rId8"/>
    <p:sldId id="256" r:id="rId9"/>
    <p:sldId id="477" r:id="rId10"/>
    <p:sldId id="473" r:id="rId11"/>
    <p:sldId id="269" r:id="rId12"/>
    <p:sldId id="272" r:id="rId13"/>
    <p:sldId id="273" r:id="rId14"/>
    <p:sldId id="267" r:id="rId15"/>
    <p:sldId id="259" r:id="rId16"/>
    <p:sldId id="258" r:id="rId17"/>
    <p:sldId id="260" r:id="rId18"/>
    <p:sldId id="261" r:id="rId19"/>
    <p:sldId id="262" r:id="rId20"/>
    <p:sldId id="266" r:id="rId21"/>
    <p:sldId id="475" r:id="rId22"/>
    <p:sldId id="270" r:id="rId23"/>
    <p:sldId id="271" r:id="rId24"/>
    <p:sldId id="274" r:id="rId25"/>
    <p:sldId id="275" r:id="rId26"/>
    <p:sldId id="276" r:id="rId27"/>
    <p:sldId id="277" r:id="rId28"/>
    <p:sldId id="278" r:id="rId29"/>
    <p:sldId id="279" r:id="rId30"/>
    <p:sldId id="299" r:id="rId31"/>
    <p:sldId id="310" r:id="rId32"/>
    <p:sldId id="265" r:id="rId33"/>
    <p:sldId id="30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notesMaster" Target="notesMasters/notesMaster1.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336C39-1303-4F7D-BB50-9D662C54DAF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B92679D7-C8B1-4FFB-8F0E-6A96B9E8F00B}">
      <dgm:prSet phldrT="[Text]"/>
      <dgm:spPr/>
      <dgm:t>
        <a:bodyPr/>
        <a:lstStyle/>
        <a:p>
          <a:r>
            <a:rPr lang="en-US" dirty="0"/>
            <a:t>Ethics </a:t>
          </a:r>
        </a:p>
      </dgm:t>
    </dgm:pt>
    <dgm:pt modelId="{73980132-FA02-4717-AE5C-1DFE7922145F}" type="parTrans" cxnId="{5156BA0C-90FA-482F-B704-DB6DE9308CB3}">
      <dgm:prSet/>
      <dgm:spPr/>
      <dgm:t>
        <a:bodyPr/>
        <a:lstStyle/>
        <a:p>
          <a:endParaRPr lang="en-US"/>
        </a:p>
      </dgm:t>
    </dgm:pt>
    <dgm:pt modelId="{227A61CB-63E0-4DE3-9CBD-1D3CE7595806}" type="sibTrans" cxnId="{5156BA0C-90FA-482F-B704-DB6DE9308CB3}">
      <dgm:prSet/>
      <dgm:spPr/>
      <dgm:t>
        <a:bodyPr/>
        <a:lstStyle/>
        <a:p>
          <a:endParaRPr lang="en-US"/>
        </a:p>
      </dgm:t>
    </dgm:pt>
    <dgm:pt modelId="{A5C589A9-1BA0-4963-A5AF-BCBB3F3316F2}">
      <dgm:prSet phldrT="[Text]"/>
      <dgm:spPr/>
      <dgm:t>
        <a:bodyPr/>
        <a:lstStyle/>
        <a:p>
          <a:r>
            <a:rPr lang="en-US" dirty="0"/>
            <a:t>Meta-ethics</a:t>
          </a:r>
        </a:p>
      </dgm:t>
    </dgm:pt>
    <dgm:pt modelId="{F32284D9-18B1-4FDA-A869-5E8D76F7BCA3}" type="parTrans" cxnId="{94E58168-B91B-430F-814E-D9182E017775}">
      <dgm:prSet/>
      <dgm:spPr>
        <a:ln w="53975"/>
      </dgm:spPr>
      <dgm:t>
        <a:bodyPr/>
        <a:lstStyle/>
        <a:p>
          <a:endParaRPr lang="en-US"/>
        </a:p>
      </dgm:t>
    </dgm:pt>
    <dgm:pt modelId="{F7A359BB-4974-4F72-ADA6-62D65000114F}" type="sibTrans" cxnId="{94E58168-B91B-430F-814E-D9182E017775}">
      <dgm:prSet/>
      <dgm:spPr/>
      <dgm:t>
        <a:bodyPr/>
        <a:lstStyle/>
        <a:p>
          <a:endParaRPr lang="en-US"/>
        </a:p>
      </dgm:t>
    </dgm:pt>
    <dgm:pt modelId="{4030612C-9808-4C23-B808-B4F867D21D1A}">
      <dgm:prSet phldrT="[Text]"/>
      <dgm:spPr/>
      <dgm:t>
        <a:bodyPr/>
        <a:lstStyle/>
        <a:p>
          <a:r>
            <a:rPr lang="en-US" dirty="0"/>
            <a:t>Normative </a:t>
          </a:r>
        </a:p>
      </dgm:t>
    </dgm:pt>
    <dgm:pt modelId="{439DE46D-391B-4ADB-9E0B-EF0A189A7E69}" type="parTrans" cxnId="{63A9C904-9A4F-4C96-84C0-4566522197A1}">
      <dgm:prSet/>
      <dgm:spPr>
        <a:ln w="53975"/>
      </dgm:spPr>
      <dgm:t>
        <a:bodyPr/>
        <a:lstStyle/>
        <a:p>
          <a:endParaRPr lang="en-US"/>
        </a:p>
      </dgm:t>
    </dgm:pt>
    <dgm:pt modelId="{2CC74EAC-88EA-4B1A-816E-C9EF96107B2F}" type="sibTrans" cxnId="{63A9C904-9A4F-4C96-84C0-4566522197A1}">
      <dgm:prSet/>
      <dgm:spPr/>
      <dgm:t>
        <a:bodyPr/>
        <a:lstStyle/>
        <a:p>
          <a:endParaRPr lang="en-US"/>
        </a:p>
      </dgm:t>
    </dgm:pt>
    <dgm:pt modelId="{55235EA2-74DB-4D35-BAF8-2CB329F739C9}">
      <dgm:prSet phldrT="[Text]"/>
      <dgm:spPr/>
      <dgm:t>
        <a:bodyPr/>
        <a:lstStyle/>
        <a:p>
          <a:r>
            <a:rPr lang="en-US" dirty="0"/>
            <a:t>Applied </a:t>
          </a:r>
        </a:p>
      </dgm:t>
    </dgm:pt>
    <dgm:pt modelId="{FAFEF90E-35E6-47CA-9D37-18C795BC2906}" type="parTrans" cxnId="{843D4401-DD6A-4A61-8EEF-42901D2E6DED}">
      <dgm:prSet/>
      <dgm:spPr>
        <a:ln w="53975"/>
      </dgm:spPr>
      <dgm:t>
        <a:bodyPr/>
        <a:lstStyle/>
        <a:p>
          <a:endParaRPr lang="en-US"/>
        </a:p>
      </dgm:t>
    </dgm:pt>
    <dgm:pt modelId="{0C85A84D-EC2B-45B5-867A-AB6A27EB88E9}" type="sibTrans" cxnId="{843D4401-DD6A-4A61-8EEF-42901D2E6DED}">
      <dgm:prSet/>
      <dgm:spPr/>
      <dgm:t>
        <a:bodyPr/>
        <a:lstStyle/>
        <a:p>
          <a:endParaRPr lang="en-US"/>
        </a:p>
      </dgm:t>
    </dgm:pt>
    <dgm:pt modelId="{96295C72-9A52-4E68-A48B-20A5EA97D292}">
      <dgm:prSet/>
      <dgm:spPr/>
      <dgm:t>
        <a:bodyPr/>
        <a:lstStyle/>
        <a:p>
          <a:r>
            <a:rPr lang="en-US" dirty="0"/>
            <a:t>Bioethics </a:t>
          </a:r>
        </a:p>
      </dgm:t>
    </dgm:pt>
    <dgm:pt modelId="{8105107C-B956-4B95-982D-B2C26ACE5F3E}" type="parTrans" cxnId="{40C325FA-36B6-425F-AA89-ED90A09BC15C}">
      <dgm:prSet/>
      <dgm:spPr>
        <a:ln w="53975"/>
      </dgm:spPr>
      <dgm:t>
        <a:bodyPr/>
        <a:lstStyle/>
        <a:p>
          <a:endParaRPr lang="en-US"/>
        </a:p>
      </dgm:t>
    </dgm:pt>
    <dgm:pt modelId="{E8FB02C1-B855-4DC9-B05A-106981B245B4}" type="sibTrans" cxnId="{40C325FA-36B6-425F-AA89-ED90A09BC15C}">
      <dgm:prSet/>
      <dgm:spPr/>
      <dgm:t>
        <a:bodyPr/>
        <a:lstStyle/>
        <a:p>
          <a:endParaRPr lang="en-US"/>
        </a:p>
      </dgm:t>
    </dgm:pt>
    <dgm:pt modelId="{D8B8DA4F-84B5-450F-ABB1-3A2FC987CF56}">
      <dgm:prSet/>
      <dgm:spPr/>
      <dgm:t>
        <a:bodyPr/>
        <a:lstStyle/>
        <a:p>
          <a:r>
            <a:rPr lang="en-US" dirty="0"/>
            <a:t>Environmental </a:t>
          </a:r>
        </a:p>
      </dgm:t>
    </dgm:pt>
    <dgm:pt modelId="{8439F6F5-153D-47F4-B08A-CCE99F0AC376}" type="parTrans" cxnId="{F179B861-0A0E-43E5-A139-AF86EF4F6B99}">
      <dgm:prSet/>
      <dgm:spPr>
        <a:ln w="50800"/>
      </dgm:spPr>
      <dgm:t>
        <a:bodyPr/>
        <a:lstStyle/>
        <a:p>
          <a:endParaRPr lang="en-US"/>
        </a:p>
      </dgm:t>
    </dgm:pt>
    <dgm:pt modelId="{698CF8DB-9408-405E-BF02-3CEA41BAD2E3}" type="sibTrans" cxnId="{F179B861-0A0E-43E5-A139-AF86EF4F6B99}">
      <dgm:prSet/>
      <dgm:spPr/>
      <dgm:t>
        <a:bodyPr/>
        <a:lstStyle/>
        <a:p>
          <a:endParaRPr lang="en-US"/>
        </a:p>
      </dgm:t>
    </dgm:pt>
    <dgm:pt modelId="{EDAF7E6A-9429-4F8A-A739-F11A550C7C86}">
      <dgm:prSet/>
      <dgm:spPr/>
      <dgm:t>
        <a:bodyPr/>
        <a:lstStyle/>
        <a:p>
          <a:r>
            <a:rPr lang="en-US" dirty="0"/>
            <a:t>IT ethics</a:t>
          </a:r>
        </a:p>
      </dgm:t>
    </dgm:pt>
    <dgm:pt modelId="{F0C3954F-79D2-48A7-ABDC-EFBD146102DA}" type="parTrans" cxnId="{E44DB9C3-C355-4E48-978A-4F557DDF2A28}">
      <dgm:prSet/>
      <dgm:spPr>
        <a:ln w="53975"/>
      </dgm:spPr>
      <dgm:t>
        <a:bodyPr/>
        <a:lstStyle/>
        <a:p>
          <a:endParaRPr lang="en-US"/>
        </a:p>
      </dgm:t>
    </dgm:pt>
    <dgm:pt modelId="{69883CE5-02A4-4BED-AE23-762A03031CE6}" type="sibTrans" cxnId="{E44DB9C3-C355-4E48-978A-4F557DDF2A28}">
      <dgm:prSet/>
      <dgm:spPr/>
      <dgm:t>
        <a:bodyPr/>
        <a:lstStyle/>
        <a:p>
          <a:endParaRPr lang="en-US"/>
        </a:p>
      </dgm:t>
    </dgm:pt>
    <dgm:pt modelId="{EC825106-3109-4CA0-AA35-A812EB458C4B}">
      <dgm:prSet/>
      <dgm:spPr/>
      <dgm:t>
        <a:bodyPr/>
        <a:lstStyle/>
        <a:p>
          <a:r>
            <a:rPr lang="en-US" dirty="0"/>
            <a:t>Business </a:t>
          </a:r>
        </a:p>
      </dgm:t>
    </dgm:pt>
    <dgm:pt modelId="{A92283BE-C514-47D2-8386-26098EA09F8D}" type="parTrans" cxnId="{2A6B0F6D-B68B-49C6-8EDC-3C95A93AE035}">
      <dgm:prSet/>
      <dgm:spPr>
        <a:ln w="53975"/>
      </dgm:spPr>
      <dgm:t>
        <a:bodyPr/>
        <a:lstStyle/>
        <a:p>
          <a:endParaRPr lang="en-US"/>
        </a:p>
      </dgm:t>
    </dgm:pt>
    <dgm:pt modelId="{5E4AB256-BDBA-428D-AF59-5A80BE656B96}" type="sibTrans" cxnId="{2A6B0F6D-B68B-49C6-8EDC-3C95A93AE035}">
      <dgm:prSet/>
      <dgm:spPr/>
      <dgm:t>
        <a:bodyPr/>
        <a:lstStyle/>
        <a:p>
          <a:endParaRPr lang="en-US"/>
        </a:p>
      </dgm:t>
    </dgm:pt>
    <dgm:pt modelId="{1E6FDEDF-5590-452F-83DD-BF0BCF410F8E}">
      <dgm:prSet/>
      <dgm:spPr/>
      <dgm:t>
        <a:bodyPr/>
        <a:lstStyle/>
        <a:p>
          <a:r>
            <a:rPr lang="en-US" dirty="0"/>
            <a:t>Clinical ethics</a:t>
          </a:r>
        </a:p>
      </dgm:t>
    </dgm:pt>
    <dgm:pt modelId="{A93AF04B-BBE2-4038-B53A-BA9D7551DF73}" type="parTrans" cxnId="{3B011144-28E6-4682-B6D6-EB0AE7CB7319}">
      <dgm:prSet/>
      <dgm:spPr>
        <a:ln w="50800"/>
      </dgm:spPr>
      <dgm:t>
        <a:bodyPr/>
        <a:lstStyle/>
        <a:p>
          <a:endParaRPr lang="en-US"/>
        </a:p>
      </dgm:t>
    </dgm:pt>
    <dgm:pt modelId="{D9DB1EEB-596A-44ED-B00D-527B890D9EFB}" type="sibTrans" cxnId="{3B011144-28E6-4682-B6D6-EB0AE7CB7319}">
      <dgm:prSet/>
      <dgm:spPr/>
      <dgm:t>
        <a:bodyPr/>
        <a:lstStyle/>
        <a:p>
          <a:endParaRPr lang="en-US"/>
        </a:p>
      </dgm:t>
    </dgm:pt>
    <dgm:pt modelId="{C06D810F-23D7-49A1-93C4-A1BC05AD2865}">
      <dgm:prSet/>
      <dgm:spPr/>
      <dgm:t>
        <a:bodyPr/>
        <a:lstStyle/>
        <a:p>
          <a:r>
            <a:rPr lang="en-US" dirty="0"/>
            <a:t>Research ethics</a:t>
          </a:r>
        </a:p>
      </dgm:t>
    </dgm:pt>
    <dgm:pt modelId="{B6009609-F719-4E77-9E6D-22C5D1056A0C}" type="parTrans" cxnId="{25D2EB59-02F7-47B2-8FDB-7919E8D8BE61}">
      <dgm:prSet/>
      <dgm:spPr>
        <a:ln w="57150"/>
      </dgm:spPr>
      <dgm:t>
        <a:bodyPr/>
        <a:lstStyle/>
        <a:p>
          <a:endParaRPr lang="en-US"/>
        </a:p>
      </dgm:t>
    </dgm:pt>
    <dgm:pt modelId="{B544F1C2-D351-462B-B514-E691F422AE2D}" type="sibTrans" cxnId="{25D2EB59-02F7-47B2-8FDB-7919E8D8BE61}">
      <dgm:prSet/>
      <dgm:spPr/>
      <dgm:t>
        <a:bodyPr/>
        <a:lstStyle/>
        <a:p>
          <a:endParaRPr lang="en-US"/>
        </a:p>
      </dgm:t>
    </dgm:pt>
    <dgm:pt modelId="{ABF4F14C-D05A-45EA-BFA9-F8B117F3137E}">
      <dgm:prSet/>
      <dgm:spPr/>
      <dgm:t>
        <a:bodyPr/>
        <a:lstStyle/>
        <a:p>
          <a:r>
            <a:rPr lang="en-US" dirty="0"/>
            <a:t>Nursing ethics</a:t>
          </a:r>
        </a:p>
      </dgm:t>
    </dgm:pt>
    <dgm:pt modelId="{87ED4733-402F-4A5F-AE2E-8A312C613C2F}" type="parTrans" cxnId="{965AB2B9-15F9-4530-B83D-40F2F062045B}">
      <dgm:prSet/>
      <dgm:spPr>
        <a:solidFill>
          <a:schemeClr val="bg1"/>
        </a:solidFill>
        <a:ln w="50800">
          <a:solidFill>
            <a:schemeClr val="accent1">
              <a:shade val="80000"/>
              <a:hueOff val="0"/>
              <a:satOff val="0"/>
              <a:lumOff val="0"/>
            </a:schemeClr>
          </a:solidFill>
        </a:ln>
      </dgm:spPr>
      <dgm:t>
        <a:bodyPr/>
        <a:lstStyle/>
        <a:p>
          <a:endParaRPr lang="en-US"/>
        </a:p>
      </dgm:t>
    </dgm:pt>
    <dgm:pt modelId="{1A3904E1-05DA-4410-9251-A627DD424FBF}" type="sibTrans" cxnId="{965AB2B9-15F9-4530-B83D-40F2F062045B}">
      <dgm:prSet/>
      <dgm:spPr/>
      <dgm:t>
        <a:bodyPr/>
        <a:lstStyle/>
        <a:p>
          <a:endParaRPr lang="en-US"/>
        </a:p>
      </dgm:t>
    </dgm:pt>
    <dgm:pt modelId="{8CE8D358-1920-4954-B421-B2997EE5A2E8}" type="pres">
      <dgm:prSet presAssocID="{5A336C39-1303-4F7D-BB50-9D662C54DAF3}" presName="Name0" presStyleCnt="0">
        <dgm:presLayoutVars>
          <dgm:chPref val="1"/>
          <dgm:dir/>
          <dgm:animOne val="branch"/>
          <dgm:animLvl val="lvl"/>
          <dgm:resizeHandles val="exact"/>
        </dgm:presLayoutVars>
      </dgm:prSet>
      <dgm:spPr/>
    </dgm:pt>
    <dgm:pt modelId="{AE44F529-542B-4FF2-9E05-034F71E59629}" type="pres">
      <dgm:prSet presAssocID="{B92679D7-C8B1-4FFB-8F0E-6A96B9E8F00B}" presName="root1" presStyleCnt="0"/>
      <dgm:spPr/>
    </dgm:pt>
    <dgm:pt modelId="{644A4408-2314-4F0B-B506-EE15A95B46A5}" type="pres">
      <dgm:prSet presAssocID="{B92679D7-C8B1-4FFB-8F0E-6A96B9E8F00B}" presName="LevelOneTextNode" presStyleLbl="node0" presStyleIdx="0" presStyleCnt="1" custLinFactX="-171693" custLinFactNeighborX="-200000" custLinFactNeighborY="3100">
        <dgm:presLayoutVars>
          <dgm:chPref val="3"/>
        </dgm:presLayoutVars>
      </dgm:prSet>
      <dgm:spPr/>
    </dgm:pt>
    <dgm:pt modelId="{28E7DC6D-1A0B-4069-BF9B-3A3A1F37566C}" type="pres">
      <dgm:prSet presAssocID="{B92679D7-C8B1-4FFB-8F0E-6A96B9E8F00B}" presName="level2hierChild" presStyleCnt="0"/>
      <dgm:spPr/>
    </dgm:pt>
    <dgm:pt modelId="{318B058D-B15B-4425-8EDA-442962C83DAC}" type="pres">
      <dgm:prSet presAssocID="{F32284D9-18B1-4FDA-A869-5E8D76F7BCA3}" presName="conn2-1" presStyleLbl="parChTrans1D2" presStyleIdx="0" presStyleCnt="3"/>
      <dgm:spPr/>
    </dgm:pt>
    <dgm:pt modelId="{652CAABC-C5DB-42FF-BB12-0CBCAE9F696D}" type="pres">
      <dgm:prSet presAssocID="{F32284D9-18B1-4FDA-A869-5E8D76F7BCA3}" presName="connTx" presStyleLbl="parChTrans1D2" presStyleIdx="0" presStyleCnt="3"/>
      <dgm:spPr/>
    </dgm:pt>
    <dgm:pt modelId="{FDC9A414-AE9E-4800-A315-A1884D5CDFBD}" type="pres">
      <dgm:prSet presAssocID="{A5C589A9-1BA0-4963-A5AF-BCBB3F3316F2}" presName="root2" presStyleCnt="0"/>
      <dgm:spPr/>
    </dgm:pt>
    <dgm:pt modelId="{7BF54A89-031D-40E7-B6BE-A6D49A16C26D}" type="pres">
      <dgm:prSet presAssocID="{A5C589A9-1BA0-4963-A5AF-BCBB3F3316F2}" presName="LevelTwoTextNode" presStyleLbl="node2" presStyleIdx="0" presStyleCnt="3" custScaleX="58356" custLinFactNeighborX="-25274" custLinFactNeighborY="-73323">
        <dgm:presLayoutVars>
          <dgm:chPref val="3"/>
        </dgm:presLayoutVars>
      </dgm:prSet>
      <dgm:spPr/>
    </dgm:pt>
    <dgm:pt modelId="{8DAB777B-FF0C-43F1-91B4-76EFF1D4B389}" type="pres">
      <dgm:prSet presAssocID="{A5C589A9-1BA0-4963-A5AF-BCBB3F3316F2}" presName="level3hierChild" presStyleCnt="0"/>
      <dgm:spPr/>
    </dgm:pt>
    <dgm:pt modelId="{0015A636-0EE9-4934-A99C-E42A9A8CBA67}" type="pres">
      <dgm:prSet presAssocID="{439DE46D-391B-4ADB-9E0B-EF0A189A7E69}" presName="conn2-1" presStyleLbl="parChTrans1D2" presStyleIdx="1" presStyleCnt="3"/>
      <dgm:spPr/>
    </dgm:pt>
    <dgm:pt modelId="{4BCBF4B7-2BCB-4B40-8859-B35832B49C0A}" type="pres">
      <dgm:prSet presAssocID="{439DE46D-391B-4ADB-9E0B-EF0A189A7E69}" presName="connTx" presStyleLbl="parChTrans1D2" presStyleIdx="1" presStyleCnt="3"/>
      <dgm:spPr/>
    </dgm:pt>
    <dgm:pt modelId="{2B6480FB-CCE9-45A9-97E5-F5A77C62C805}" type="pres">
      <dgm:prSet presAssocID="{4030612C-9808-4C23-B808-B4F867D21D1A}" presName="root2" presStyleCnt="0"/>
      <dgm:spPr/>
    </dgm:pt>
    <dgm:pt modelId="{1A146F89-B83D-420C-A29C-EAE4D8E3E9BF}" type="pres">
      <dgm:prSet presAssocID="{4030612C-9808-4C23-B808-B4F867D21D1A}" presName="LevelTwoTextNode" presStyleLbl="node2" presStyleIdx="1" presStyleCnt="3" custScaleX="58356" custLinFactNeighborX="-25274" custLinFactNeighborY="-84295">
        <dgm:presLayoutVars>
          <dgm:chPref val="3"/>
        </dgm:presLayoutVars>
      </dgm:prSet>
      <dgm:spPr/>
    </dgm:pt>
    <dgm:pt modelId="{2A361083-F921-412C-BB0A-979D38A44AE5}" type="pres">
      <dgm:prSet presAssocID="{4030612C-9808-4C23-B808-B4F867D21D1A}" presName="level3hierChild" presStyleCnt="0"/>
      <dgm:spPr/>
    </dgm:pt>
    <dgm:pt modelId="{96B9A75E-8349-4553-AF6E-E2D03CEC7C2C}" type="pres">
      <dgm:prSet presAssocID="{FAFEF90E-35E6-47CA-9D37-18C795BC2906}" presName="conn2-1" presStyleLbl="parChTrans1D2" presStyleIdx="2" presStyleCnt="3"/>
      <dgm:spPr/>
    </dgm:pt>
    <dgm:pt modelId="{48893F7D-180F-4B89-B4BB-465862C376CE}" type="pres">
      <dgm:prSet presAssocID="{FAFEF90E-35E6-47CA-9D37-18C795BC2906}" presName="connTx" presStyleLbl="parChTrans1D2" presStyleIdx="2" presStyleCnt="3"/>
      <dgm:spPr/>
    </dgm:pt>
    <dgm:pt modelId="{6E0E17FB-2DCB-439A-A0A4-70D4B0E36E5A}" type="pres">
      <dgm:prSet presAssocID="{55235EA2-74DB-4D35-BAF8-2CB329F739C9}" presName="root2" presStyleCnt="0"/>
      <dgm:spPr/>
    </dgm:pt>
    <dgm:pt modelId="{8A36D05F-AAFC-4468-BFB5-CABC0CF30E5E}" type="pres">
      <dgm:prSet presAssocID="{55235EA2-74DB-4D35-BAF8-2CB329F739C9}" presName="LevelTwoTextNode" presStyleLbl="node2" presStyleIdx="2" presStyleCnt="3" custScaleX="58356" custLinFactNeighborX="-25274" custLinFactNeighborY="20761">
        <dgm:presLayoutVars>
          <dgm:chPref val="3"/>
        </dgm:presLayoutVars>
      </dgm:prSet>
      <dgm:spPr/>
    </dgm:pt>
    <dgm:pt modelId="{AD612EF0-D330-4450-93F8-6801B3954256}" type="pres">
      <dgm:prSet presAssocID="{55235EA2-74DB-4D35-BAF8-2CB329F739C9}" presName="level3hierChild" presStyleCnt="0"/>
      <dgm:spPr/>
    </dgm:pt>
    <dgm:pt modelId="{EF2C4E4E-EF6D-490A-B5F7-1A3D18865519}" type="pres">
      <dgm:prSet presAssocID="{8105107C-B956-4B95-982D-B2C26ACE5F3E}" presName="conn2-1" presStyleLbl="parChTrans1D3" presStyleIdx="0" presStyleCnt="4"/>
      <dgm:spPr/>
    </dgm:pt>
    <dgm:pt modelId="{EB4828B0-C529-46A1-82FD-DE66B5F583C6}" type="pres">
      <dgm:prSet presAssocID="{8105107C-B956-4B95-982D-B2C26ACE5F3E}" presName="connTx" presStyleLbl="parChTrans1D3" presStyleIdx="0" presStyleCnt="4"/>
      <dgm:spPr/>
    </dgm:pt>
    <dgm:pt modelId="{D2DAF431-0FEA-4FF7-9268-F7B65767A15C}" type="pres">
      <dgm:prSet presAssocID="{96295C72-9A52-4E68-A48B-20A5EA97D292}" presName="root2" presStyleCnt="0"/>
      <dgm:spPr/>
    </dgm:pt>
    <dgm:pt modelId="{F2416BFA-5DE7-4E3F-A602-6A2467FFA776}" type="pres">
      <dgm:prSet presAssocID="{96295C72-9A52-4E68-A48B-20A5EA97D292}" presName="LevelTwoTextNode" presStyleLbl="node3" presStyleIdx="0" presStyleCnt="4" custLinFactY="-30829" custLinFactNeighborX="-27612" custLinFactNeighborY="-100000">
        <dgm:presLayoutVars>
          <dgm:chPref val="3"/>
        </dgm:presLayoutVars>
      </dgm:prSet>
      <dgm:spPr/>
    </dgm:pt>
    <dgm:pt modelId="{B4DEB5AC-FAE3-4783-9B5A-C5F24E5DAC19}" type="pres">
      <dgm:prSet presAssocID="{96295C72-9A52-4E68-A48B-20A5EA97D292}" presName="level3hierChild" presStyleCnt="0"/>
      <dgm:spPr/>
    </dgm:pt>
    <dgm:pt modelId="{F1EB8ABD-B930-4FC8-AC89-EFA5A0DE40AF}" type="pres">
      <dgm:prSet presAssocID="{A93AF04B-BBE2-4038-B53A-BA9D7551DF73}" presName="conn2-1" presStyleLbl="parChTrans1D4" presStyleIdx="0" presStyleCnt="3"/>
      <dgm:spPr/>
    </dgm:pt>
    <dgm:pt modelId="{C98BE830-F421-4961-BDA3-5BFC90007ECE}" type="pres">
      <dgm:prSet presAssocID="{A93AF04B-BBE2-4038-B53A-BA9D7551DF73}" presName="connTx" presStyleLbl="parChTrans1D4" presStyleIdx="0" presStyleCnt="3"/>
      <dgm:spPr/>
    </dgm:pt>
    <dgm:pt modelId="{4FB5EE06-03C7-4D1B-841D-CFD25600BD0D}" type="pres">
      <dgm:prSet presAssocID="{1E6FDEDF-5590-452F-83DD-BF0BCF410F8E}" presName="root2" presStyleCnt="0"/>
      <dgm:spPr/>
    </dgm:pt>
    <dgm:pt modelId="{55798032-137A-46FD-9B65-AD2B094DAC3A}" type="pres">
      <dgm:prSet presAssocID="{1E6FDEDF-5590-452F-83DD-BF0BCF410F8E}" presName="LevelTwoTextNode" presStyleLbl="node4" presStyleIdx="0" presStyleCnt="3">
        <dgm:presLayoutVars>
          <dgm:chPref val="3"/>
        </dgm:presLayoutVars>
      </dgm:prSet>
      <dgm:spPr/>
    </dgm:pt>
    <dgm:pt modelId="{3B409F73-3FD3-4A40-AD5D-163372B29993}" type="pres">
      <dgm:prSet presAssocID="{1E6FDEDF-5590-452F-83DD-BF0BCF410F8E}" presName="level3hierChild" presStyleCnt="0"/>
      <dgm:spPr/>
    </dgm:pt>
    <dgm:pt modelId="{208CC43D-160F-4C87-AED4-4FEA53898391}" type="pres">
      <dgm:prSet presAssocID="{B6009609-F719-4E77-9E6D-22C5D1056A0C}" presName="conn2-1" presStyleLbl="parChTrans1D4" presStyleIdx="1" presStyleCnt="3"/>
      <dgm:spPr/>
    </dgm:pt>
    <dgm:pt modelId="{AE483931-96B5-4EE0-B1BE-CB6CB5139DD0}" type="pres">
      <dgm:prSet presAssocID="{B6009609-F719-4E77-9E6D-22C5D1056A0C}" presName="connTx" presStyleLbl="parChTrans1D4" presStyleIdx="1" presStyleCnt="3"/>
      <dgm:spPr/>
    </dgm:pt>
    <dgm:pt modelId="{8396C1AA-A087-4298-B71C-0AFA64D52821}" type="pres">
      <dgm:prSet presAssocID="{C06D810F-23D7-49A1-93C4-A1BC05AD2865}" presName="root2" presStyleCnt="0"/>
      <dgm:spPr/>
    </dgm:pt>
    <dgm:pt modelId="{B6A823C9-A335-4586-AF31-024FEC7D5D61}" type="pres">
      <dgm:prSet presAssocID="{C06D810F-23D7-49A1-93C4-A1BC05AD2865}" presName="LevelTwoTextNode" presStyleLbl="node4" presStyleIdx="1" presStyleCnt="3">
        <dgm:presLayoutVars>
          <dgm:chPref val="3"/>
        </dgm:presLayoutVars>
      </dgm:prSet>
      <dgm:spPr/>
    </dgm:pt>
    <dgm:pt modelId="{5E4BD89E-92ED-4E39-A17B-82F163652A56}" type="pres">
      <dgm:prSet presAssocID="{C06D810F-23D7-49A1-93C4-A1BC05AD2865}" presName="level3hierChild" presStyleCnt="0"/>
      <dgm:spPr/>
    </dgm:pt>
    <dgm:pt modelId="{05C8F9FD-A74B-4260-ABB4-773B0896CEEF}" type="pres">
      <dgm:prSet presAssocID="{87ED4733-402F-4A5F-AE2E-8A312C613C2F}" presName="conn2-1" presStyleLbl="parChTrans1D4" presStyleIdx="2" presStyleCnt="3"/>
      <dgm:spPr/>
    </dgm:pt>
    <dgm:pt modelId="{8AE5AE57-7296-4231-9413-71B7149C3DE8}" type="pres">
      <dgm:prSet presAssocID="{87ED4733-402F-4A5F-AE2E-8A312C613C2F}" presName="connTx" presStyleLbl="parChTrans1D4" presStyleIdx="2" presStyleCnt="3"/>
      <dgm:spPr/>
    </dgm:pt>
    <dgm:pt modelId="{6E2DF88D-DDD8-459D-ACF8-A875C84EA54E}" type="pres">
      <dgm:prSet presAssocID="{ABF4F14C-D05A-45EA-BFA9-F8B117F3137E}" presName="root2" presStyleCnt="0"/>
      <dgm:spPr/>
    </dgm:pt>
    <dgm:pt modelId="{31A1C0B1-6BF4-471B-99BD-4AE1353C0CF4}" type="pres">
      <dgm:prSet presAssocID="{ABF4F14C-D05A-45EA-BFA9-F8B117F3137E}" presName="LevelTwoTextNode" presStyleLbl="node4" presStyleIdx="2" presStyleCnt="3">
        <dgm:presLayoutVars>
          <dgm:chPref val="3"/>
        </dgm:presLayoutVars>
      </dgm:prSet>
      <dgm:spPr/>
    </dgm:pt>
    <dgm:pt modelId="{928992A4-219E-4E5D-B9D5-69ECD1B82827}" type="pres">
      <dgm:prSet presAssocID="{ABF4F14C-D05A-45EA-BFA9-F8B117F3137E}" presName="level3hierChild" presStyleCnt="0"/>
      <dgm:spPr/>
    </dgm:pt>
    <dgm:pt modelId="{E3424372-69CF-4F94-BF77-740C59FFE1E3}" type="pres">
      <dgm:prSet presAssocID="{8439F6F5-153D-47F4-B08A-CCE99F0AC376}" presName="conn2-1" presStyleLbl="parChTrans1D3" presStyleIdx="1" presStyleCnt="4"/>
      <dgm:spPr/>
    </dgm:pt>
    <dgm:pt modelId="{C4990492-FA5D-4439-AA19-84ABD878F06C}" type="pres">
      <dgm:prSet presAssocID="{8439F6F5-153D-47F4-B08A-CCE99F0AC376}" presName="connTx" presStyleLbl="parChTrans1D3" presStyleIdx="1" presStyleCnt="4"/>
      <dgm:spPr/>
    </dgm:pt>
    <dgm:pt modelId="{647CD3FF-F75F-49D2-8816-2B55CAEBA357}" type="pres">
      <dgm:prSet presAssocID="{D8B8DA4F-84B5-450F-ABB1-3A2FC987CF56}" presName="root2" presStyleCnt="0"/>
      <dgm:spPr/>
    </dgm:pt>
    <dgm:pt modelId="{6D112037-D090-4D4D-B0EF-A6F6D8AC1420}" type="pres">
      <dgm:prSet presAssocID="{D8B8DA4F-84B5-450F-ABB1-3A2FC987CF56}" presName="LevelTwoTextNode" presStyleLbl="node3" presStyleIdx="1" presStyleCnt="4" custLinFactNeighborX="-21878" custLinFactNeighborY="-98523">
        <dgm:presLayoutVars>
          <dgm:chPref val="3"/>
        </dgm:presLayoutVars>
      </dgm:prSet>
      <dgm:spPr/>
    </dgm:pt>
    <dgm:pt modelId="{E9B7B6A4-406D-4826-8FD5-7E35ED73AF28}" type="pres">
      <dgm:prSet presAssocID="{D8B8DA4F-84B5-450F-ABB1-3A2FC987CF56}" presName="level3hierChild" presStyleCnt="0"/>
      <dgm:spPr/>
    </dgm:pt>
    <dgm:pt modelId="{38579994-4AF2-4790-981B-89C64B7E5FED}" type="pres">
      <dgm:prSet presAssocID="{F0C3954F-79D2-48A7-ABDC-EFBD146102DA}" presName="conn2-1" presStyleLbl="parChTrans1D3" presStyleIdx="2" presStyleCnt="4"/>
      <dgm:spPr/>
    </dgm:pt>
    <dgm:pt modelId="{294B5891-B722-47F7-B4E8-0B2B35FF1F34}" type="pres">
      <dgm:prSet presAssocID="{F0C3954F-79D2-48A7-ABDC-EFBD146102DA}" presName="connTx" presStyleLbl="parChTrans1D3" presStyleIdx="2" presStyleCnt="4"/>
      <dgm:spPr/>
    </dgm:pt>
    <dgm:pt modelId="{91A2AC47-F73E-4905-8D0E-A5FDA9ACC98F}" type="pres">
      <dgm:prSet presAssocID="{EDAF7E6A-9429-4F8A-A739-F11A550C7C86}" presName="root2" presStyleCnt="0"/>
      <dgm:spPr/>
    </dgm:pt>
    <dgm:pt modelId="{74BD6335-7DCD-4AD0-9137-8D3FC1DFDBC3}" type="pres">
      <dgm:prSet presAssocID="{EDAF7E6A-9429-4F8A-A739-F11A550C7C86}" presName="LevelTwoTextNode" presStyleLbl="node3" presStyleIdx="2" presStyleCnt="4" custLinFactNeighborX="-18387" custLinFactNeighborY="-69989">
        <dgm:presLayoutVars>
          <dgm:chPref val="3"/>
        </dgm:presLayoutVars>
      </dgm:prSet>
      <dgm:spPr/>
    </dgm:pt>
    <dgm:pt modelId="{3113CC7A-141B-41A0-B2D0-B2A8CEC4411C}" type="pres">
      <dgm:prSet presAssocID="{EDAF7E6A-9429-4F8A-A739-F11A550C7C86}" presName="level3hierChild" presStyleCnt="0"/>
      <dgm:spPr/>
    </dgm:pt>
    <dgm:pt modelId="{81EBFE7A-C8C8-4BBD-96AB-A8105F44CA08}" type="pres">
      <dgm:prSet presAssocID="{A92283BE-C514-47D2-8386-26098EA09F8D}" presName="conn2-1" presStyleLbl="parChTrans1D3" presStyleIdx="3" presStyleCnt="4"/>
      <dgm:spPr/>
    </dgm:pt>
    <dgm:pt modelId="{C7521B3C-C026-466B-8B82-F54AB3445320}" type="pres">
      <dgm:prSet presAssocID="{A92283BE-C514-47D2-8386-26098EA09F8D}" presName="connTx" presStyleLbl="parChTrans1D3" presStyleIdx="3" presStyleCnt="4"/>
      <dgm:spPr/>
    </dgm:pt>
    <dgm:pt modelId="{2FFDF7E2-CFDF-4305-B4A1-55908D33E002}" type="pres">
      <dgm:prSet presAssocID="{EC825106-3109-4CA0-AA35-A812EB458C4B}" presName="root2" presStyleCnt="0"/>
      <dgm:spPr/>
    </dgm:pt>
    <dgm:pt modelId="{68E0CD63-592D-4BAA-B209-D298796C4401}" type="pres">
      <dgm:prSet presAssocID="{EC825106-3109-4CA0-AA35-A812EB458C4B}" presName="LevelTwoTextNode" presStyleLbl="node3" presStyleIdx="3" presStyleCnt="4" custLinFactNeighborX="-22884" custLinFactNeighborY="-42635">
        <dgm:presLayoutVars>
          <dgm:chPref val="3"/>
        </dgm:presLayoutVars>
      </dgm:prSet>
      <dgm:spPr/>
    </dgm:pt>
    <dgm:pt modelId="{DDDDAD6A-DDEE-4291-90BF-DFC70DFF37CA}" type="pres">
      <dgm:prSet presAssocID="{EC825106-3109-4CA0-AA35-A812EB458C4B}" presName="level3hierChild" presStyleCnt="0"/>
      <dgm:spPr/>
    </dgm:pt>
  </dgm:ptLst>
  <dgm:cxnLst>
    <dgm:cxn modelId="{843D4401-DD6A-4A61-8EEF-42901D2E6DED}" srcId="{B92679D7-C8B1-4FFB-8F0E-6A96B9E8F00B}" destId="{55235EA2-74DB-4D35-BAF8-2CB329F739C9}" srcOrd="2" destOrd="0" parTransId="{FAFEF90E-35E6-47CA-9D37-18C795BC2906}" sibTransId="{0C85A84D-EC2B-45B5-867A-AB6A27EB88E9}"/>
    <dgm:cxn modelId="{160E1304-CE3B-426F-B694-96E31DB2EE41}" type="presOf" srcId="{C06D810F-23D7-49A1-93C4-A1BC05AD2865}" destId="{B6A823C9-A335-4586-AF31-024FEC7D5D61}" srcOrd="0" destOrd="0" presId="urn:microsoft.com/office/officeart/2008/layout/HorizontalMultiLevelHierarchy"/>
    <dgm:cxn modelId="{63A9C904-9A4F-4C96-84C0-4566522197A1}" srcId="{B92679D7-C8B1-4FFB-8F0E-6A96B9E8F00B}" destId="{4030612C-9808-4C23-B808-B4F867D21D1A}" srcOrd="1" destOrd="0" parTransId="{439DE46D-391B-4ADB-9E0B-EF0A189A7E69}" sibTransId="{2CC74EAC-88EA-4B1A-816E-C9EF96107B2F}"/>
    <dgm:cxn modelId="{EC84820B-D703-4AB6-B0AC-F5201B27E9EC}" type="presOf" srcId="{8439F6F5-153D-47F4-B08A-CCE99F0AC376}" destId="{C4990492-FA5D-4439-AA19-84ABD878F06C}" srcOrd="1" destOrd="0" presId="urn:microsoft.com/office/officeart/2008/layout/HorizontalMultiLevelHierarchy"/>
    <dgm:cxn modelId="{5156BA0C-90FA-482F-B704-DB6DE9308CB3}" srcId="{5A336C39-1303-4F7D-BB50-9D662C54DAF3}" destId="{B92679D7-C8B1-4FFB-8F0E-6A96B9E8F00B}" srcOrd="0" destOrd="0" parTransId="{73980132-FA02-4717-AE5C-1DFE7922145F}" sibTransId="{227A61CB-63E0-4DE3-9CBD-1D3CE7595806}"/>
    <dgm:cxn modelId="{4DBE5A21-B83C-48AE-922C-1F1384A27896}" type="presOf" srcId="{F0C3954F-79D2-48A7-ABDC-EFBD146102DA}" destId="{294B5891-B722-47F7-B4E8-0B2B35FF1F34}" srcOrd="1" destOrd="0" presId="urn:microsoft.com/office/officeart/2008/layout/HorizontalMultiLevelHierarchy"/>
    <dgm:cxn modelId="{EAF43A34-9C7B-44D1-A41A-FFF71A82BCCD}" type="presOf" srcId="{B6009609-F719-4E77-9E6D-22C5D1056A0C}" destId="{AE483931-96B5-4EE0-B1BE-CB6CB5139DD0}" srcOrd="1" destOrd="0" presId="urn:microsoft.com/office/officeart/2008/layout/HorizontalMultiLevelHierarchy"/>
    <dgm:cxn modelId="{C679D73C-62CF-40FE-B3DC-F82AE978E54E}" type="presOf" srcId="{8439F6F5-153D-47F4-B08A-CCE99F0AC376}" destId="{E3424372-69CF-4F94-BF77-740C59FFE1E3}" srcOrd="0" destOrd="0" presId="urn:microsoft.com/office/officeart/2008/layout/HorizontalMultiLevelHierarchy"/>
    <dgm:cxn modelId="{FCB4ED3E-5EB5-4EF7-967F-3F21204C3B97}" type="presOf" srcId="{4030612C-9808-4C23-B808-B4F867D21D1A}" destId="{1A146F89-B83D-420C-A29C-EAE4D8E3E9BF}" srcOrd="0" destOrd="0" presId="urn:microsoft.com/office/officeart/2008/layout/HorizontalMultiLevelHierarchy"/>
    <dgm:cxn modelId="{97ED1440-637E-4C5D-A83E-731764D1A820}" type="presOf" srcId="{B92679D7-C8B1-4FFB-8F0E-6A96B9E8F00B}" destId="{644A4408-2314-4F0B-B506-EE15A95B46A5}" srcOrd="0" destOrd="0" presId="urn:microsoft.com/office/officeart/2008/layout/HorizontalMultiLevelHierarchy"/>
    <dgm:cxn modelId="{F179B861-0A0E-43E5-A139-AF86EF4F6B99}" srcId="{55235EA2-74DB-4D35-BAF8-2CB329F739C9}" destId="{D8B8DA4F-84B5-450F-ABB1-3A2FC987CF56}" srcOrd="1" destOrd="0" parTransId="{8439F6F5-153D-47F4-B08A-CCE99F0AC376}" sibTransId="{698CF8DB-9408-405E-BF02-3CEA41BAD2E3}"/>
    <dgm:cxn modelId="{3B011144-28E6-4682-B6D6-EB0AE7CB7319}" srcId="{96295C72-9A52-4E68-A48B-20A5EA97D292}" destId="{1E6FDEDF-5590-452F-83DD-BF0BCF410F8E}" srcOrd="0" destOrd="0" parTransId="{A93AF04B-BBE2-4038-B53A-BA9D7551DF73}" sibTransId="{D9DB1EEB-596A-44ED-B00D-527B890D9EFB}"/>
    <dgm:cxn modelId="{4E745868-9D38-4BFE-8E29-4571F0362D77}" type="presOf" srcId="{439DE46D-391B-4ADB-9E0B-EF0A189A7E69}" destId="{4BCBF4B7-2BCB-4B40-8859-B35832B49C0A}" srcOrd="1" destOrd="0" presId="urn:microsoft.com/office/officeart/2008/layout/HorizontalMultiLevelHierarchy"/>
    <dgm:cxn modelId="{94E58168-B91B-430F-814E-D9182E017775}" srcId="{B92679D7-C8B1-4FFB-8F0E-6A96B9E8F00B}" destId="{A5C589A9-1BA0-4963-A5AF-BCBB3F3316F2}" srcOrd="0" destOrd="0" parTransId="{F32284D9-18B1-4FDA-A869-5E8D76F7BCA3}" sibTransId="{F7A359BB-4974-4F72-ADA6-62D65000114F}"/>
    <dgm:cxn modelId="{22BE456B-59CF-4E59-B38F-FAF1FABE41D9}" type="presOf" srcId="{F0C3954F-79D2-48A7-ABDC-EFBD146102DA}" destId="{38579994-4AF2-4790-981B-89C64B7E5FED}" srcOrd="0" destOrd="0" presId="urn:microsoft.com/office/officeart/2008/layout/HorizontalMultiLevelHierarchy"/>
    <dgm:cxn modelId="{2A6B0F6D-B68B-49C6-8EDC-3C95A93AE035}" srcId="{55235EA2-74DB-4D35-BAF8-2CB329F739C9}" destId="{EC825106-3109-4CA0-AA35-A812EB458C4B}" srcOrd="3" destOrd="0" parTransId="{A92283BE-C514-47D2-8386-26098EA09F8D}" sibTransId="{5E4AB256-BDBA-428D-AF59-5A80BE656B96}"/>
    <dgm:cxn modelId="{CA392752-1A41-4AC2-8493-0FB18828C6DE}" type="presOf" srcId="{EC825106-3109-4CA0-AA35-A812EB458C4B}" destId="{68E0CD63-592D-4BAA-B209-D298796C4401}" srcOrd="0" destOrd="0" presId="urn:microsoft.com/office/officeart/2008/layout/HorizontalMultiLevelHierarchy"/>
    <dgm:cxn modelId="{2E19A572-94C4-4D8D-8C2C-CE7BFDD71DEC}" type="presOf" srcId="{96295C72-9A52-4E68-A48B-20A5EA97D292}" destId="{F2416BFA-5DE7-4E3F-A602-6A2467FFA776}" srcOrd="0" destOrd="0" presId="urn:microsoft.com/office/officeart/2008/layout/HorizontalMultiLevelHierarchy"/>
    <dgm:cxn modelId="{099F0575-5FEC-48E1-A56A-355061EEDD86}" type="presOf" srcId="{87ED4733-402F-4A5F-AE2E-8A312C613C2F}" destId="{05C8F9FD-A74B-4260-ABB4-773B0896CEEF}" srcOrd="0" destOrd="0" presId="urn:microsoft.com/office/officeart/2008/layout/HorizontalMultiLevelHierarchy"/>
    <dgm:cxn modelId="{25D2EB59-02F7-47B2-8FDB-7919E8D8BE61}" srcId="{96295C72-9A52-4E68-A48B-20A5EA97D292}" destId="{C06D810F-23D7-49A1-93C4-A1BC05AD2865}" srcOrd="1" destOrd="0" parTransId="{B6009609-F719-4E77-9E6D-22C5D1056A0C}" sibTransId="{B544F1C2-D351-462B-B514-E691F422AE2D}"/>
    <dgm:cxn modelId="{9367F37F-5BA7-4091-8B85-BA1F6A4A4A1A}" type="presOf" srcId="{F32284D9-18B1-4FDA-A869-5E8D76F7BCA3}" destId="{652CAABC-C5DB-42FF-BB12-0CBCAE9F696D}" srcOrd="1" destOrd="0" presId="urn:microsoft.com/office/officeart/2008/layout/HorizontalMultiLevelHierarchy"/>
    <dgm:cxn modelId="{7E4E958B-9A77-4A25-BAEF-8177C8E9D511}" type="presOf" srcId="{A93AF04B-BBE2-4038-B53A-BA9D7551DF73}" destId="{C98BE830-F421-4961-BDA3-5BFC90007ECE}" srcOrd="1" destOrd="0" presId="urn:microsoft.com/office/officeart/2008/layout/HorizontalMultiLevelHierarchy"/>
    <dgm:cxn modelId="{7263E997-6E74-46CF-8A04-95E4C944715B}" type="presOf" srcId="{A92283BE-C514-47D2-8386-26098EA09F8D}" destId="{81EBFE7A-C8C8-4BBD-96AB-A8105F44CA08}" srcOrd="0" destOrd="0" presId="urn:microsoft.com/office/officeart/2008/layout/HorizontalMultiLevelHierarchy"/>
    <dgm:cxn modelId="{A2E0069B-4369-4558-90D3-5A07083AB4A3}" type="presOf" srcId="{87ED4733-402F-4A5F-AE2E-8A312C613C2F}" destId="{8AE5AE57-7296-4231-9413-71B7149C3DE8}" srcOrd="1" destOrd="0" presId="urn:microsoft.com/office/officeart/2008/layout/HorizontalMultiLevelHierarchy"/>
    <dgm:cxn modelId="{EF2DC79C-624F-467D-8CCD-A78E56E749FB}" type="presOf" srcId="{B6009609-F719-4E77-9E6D-22C5D1056A0C}" destId="{208CC43D-160F-4C87-AED4-4FEA53898391}" srcOrd="0" destOrd="0" presId="urn:microsoft.com/office/officeart/2008/layout/HorizontalMultiLevelHierarchy"/>
    <dgm:cxn modelId="{F25E269D-602A-4F88-B8A5-D03F827E4167}" type="presOf" srcId="{A93AF04B-BBE2-4038-B53A-BA9D7551DF73}" destId="{F1EB8ABD-B930-4FC8-AC89-EFA5A0DE40AF}" srcOrd="0" destOrd="0" presId="urn:microsoft.com/office/officeart/2008/layout/HorizontalMultiLevelHierarchy"/>
    <dgm:cxn modelId="{565BCF9F-4725-4FF7-B159-A374E7EC10FC}" type="presOf" srcId="{439DE46D-391B-4ADB-9E0B-EF0A189A7E69}" destId="{0015A636-0EE9-4934-A99C-E42A9A8CBA67}" srcOrd="0" destOrd="0" presId="urn:microsoft.com/office/officeart/2008/layout/HorizontalMultiLevelHierarchy"/>
    <dgm:cxn modelId="{115BD6A2-6B97-4F10-8B83-C2BF860B4F8B}" type="presOf" srcId="{A92283BE-C514-47D2-8386-26098EA09F8D}" destId="{C7521B3C-C026-466B-8B82-F54AB3445320}" srcOrd="1" destOrd="0" presId="urn:microsoft.com/office/officeart/2008/layout/HorizontalMultiLevelHierarchy"/>
    <dgm:cxn modelId="{FF8A9EB8-30C6-4D4C-88B5-7D3415EFC6C8}" type="presOf" srcId="{55235EA2-74DB-4D35-BAF8-2CB329F739C9}" destId="{8A36D05F-AAFC-4468-BFB5-CABC0CF30E5E}" srcOrd="0" destOrd="0" presId="urn:microsoft.com/office/officeart/2008/layout/HorizontalMultiLevelHierarchy"/>
    <dgm:cxn modelId="{28A276B9-1F7E-44B1-8301-0AC6E7D5470B}" type="presOf" srcId="{F32284D9-18B1-4FDA-A869-5E8D76F7BCA3}" destId="{318B058D-B15B-4425-8EDA-442962C83DAC}" srcOrd="0" destOrd="0" presId="urn:microsoft.com/office/officeart/2008/layout/HorizontalMultiLevelHierarchy"/>
    <dgm:cxn modelId="{965AB2B9-15F9-4530-B83D-40F2F062045B}" srcId="{96295C72-9A52-4E68-A48B-20A5EA97D292}" destId="{ABF4F14C-D05A-45EA-BFA9-F8B117F3137E}" srcOrd="2" destOrd="0" parTransId="{87ED4733-402F-4A5F-AE2E-8A312C613C2F}" sibTransId="{1A3904E1-05DA-4410-9251-A627DD424FBF}"/>
    <dgm:cxn modelId="{0B19D4BB-E4C0-4C15-8666-AADEA7AA9D47}" type="presOf" srcId="{A5C589A9-1BA0-4963-A5AF-BCBB3F3316F2}" destId="{7BF54A89-031D-40E7-B6BE-A6D49A16C26D}" srcOrd="0" destOrd="0" presId="urn:microsoft.com/office/officeart/2008/layout/HorizontalMultiLevelHierarchy"/>
    <dgm:cxn modelId="{45BAB7BC-D41F-48A3-A0CC-7537BA7578D2}" type="presOf" srcId="{8105107C-B956-4B95-982D-B2C26ACE5F3E}" destId="{EB4828B0-C529-46A1-82FD-DE66B5F583C6}" srcOrd="1" destOrd="0" presId="urn:microsoft.com/office/officeart/2008/layout/HorizontalMultiLevelHierarchy"/>
    <dgm:cxn modelId="{BD73CFC0-1918-4181-875D-F3E7A801E357}" type="presOf" srcId="{ABF4F14C-D05A-45EA-BFA9-F8B117F3137E}" destId="{31A1C0B1-6BF4-471B-99BD-4AE1353C0CF4}" srcOrd="0" destOrd="0" presId="urn:microsoft.com/office/officeart/2008/layout/HorizontalMultiLevelHierarchy"/>
    <dgm:cxn modelId="{93D67AC2-2C5D-479C-BF2D-B905B4816D1D}" type="presOf" srcId="{D8B8DA4F-84B5-450F-ABB1-3A2FC987CF56}" destId="{6D112037-D090-4D4D-B0EF-A6F6D8AC1420}" srcOrd="0" destOrd="0" presId="urn:microsoft.com/office/officeart/2008/layout/HorizontalMultiLevelHierarchy"/>
    <dgm:cxn modelId="{E44DB9C3-C355-4E48-978A-4F557DDF2A28}" srcId="{55235EA2-74DB-4D35-BAF8-2CB329F739C9}" destId="{EDAF7E6A-9429-4F8A-A739-F11A550C7C86}" srcOrd="2" destOrd="0" parTransId="{F0C3954F-79D2-48A7-ABDC-EFBD146102DA}" sibTransId="{69883CE5-02A4-4BED-AE23-762A03031CE6}"/>
    <dgm:cxn modelId="{AAF091C6-E96B-4FB5-8D02-02726AACC58E}" type="presOf" srcId="{FAFEF90E-35E6-47CA-9D37-18C795BC2906}" destId="{96B9A75E-8349-4553-AF6E-E2D03CEC7C2C}" srcOrd="0" destOrd="0" presId="urn:microsoft.com/office/officeart/2008/layout/HorizontalMultiLevelHierarchy"/>
    <dgm:cxn modelId="{4C2C61D5-E205-4F72-9F96-1D99FA42AABB}" type="presOf" srcId="{8105107C-B956-4B95-982D-B2C26ACE5F3E}" destId="{EF2C4E4E-EF6D-490A-B5F7-1A3D18865519}" srcOrd="0" destOrd="0" presId="urn:microsoft.com/office/officeart/2008/layout/HorizontalMultiLevelHierarchy"/>
    <dgm:cxn modelId="{E85868E2-8905-4302-A98E-AFE4F2FC46F3}" type="presOf" srcId="{FAFEF90E-35E6-47CA-9D37-18C795BC2906}" destId="{48893F7D-180F-4B89-B4BB-465862C376CE}" srcOrd="1" destOrd="0" presId="urn:microsoft.com/office/officeart/2008/layout/HorizontalMultiLevelHierarchy"/>
    <dgm:cxn modelId="{5D9817EA-C52A-4CAF-B60F-A11B8E4D70CD}" type="presOf" srcId="{EDAF7E6A-9429-4F8A-A739-F11A550C7C86}" destId="{74BD6335-7DCD-4AD0-9137-8D3FC1DFDBC3}" srcOrd="0" destOrd="0" presId="urn:microsoft.com/office/officeart/2008/layout/HorizontalMultiLevelHierarchy"/>
    <dgm:cxn modelId="{2FFD60EE-FBBB-4799-8D9D-DFBA612B5351}" type="presOf" srcId="{5A336C39-1303-4F7D-BB50-9D662C54DAF3}" destId="{8CE8D358-1920-4954-B421-B2997EE5A2E8}" srcOrd="0" destOrd="0" presId="urn:microsoft.com/office/officeart/2008/layout/HorizontalMultiLevelHierarchy"/>
    <dgm:cxn modelId="{A18B91F9-EDD1-4894-A24A-A5725A38E5D0}" type="presOf" srcId="{1E6FDEDF-5590-452F-83DD-BF0BCF410F8E}" destId="{55798032-137A-46FD-9B65-AD2B094DAC3A}" srcOrd="0" destOrd="0" presId="urn:microsoft.com/office/officeart/2008/layout/HorizontalMultiLevelHierarchy"/>
    <dgm:cxn modelId="{40C325FA-36B6-425F-AA89-ED90A09BC15C}" srcId="{55235EA2-74DB-4D35-BAF8-2CB329F739C9}" destId="{96295C72-9A52-4E68-A48B-20A5EA97D292}" srcOrd="0" destOrd="0" parTransId="{8105107C-B956-4B95-982D-B2C26ACE5F3E}" sibTransId="{E8FB02C1-B855-4DC9-B05A-106981B245B4}"/>
    <dgm:cxn modelId="{651DC506-A268-43B2-AD1D-DC700A53009D}" type="presParOf" srcId="{8CE8D358-1920-4954-B421-B2997EE5A2E8}" destId="{AE44F529-542B-4FF2-9E05-034F71E59629}" srcOrd="0" destOrd="0" presId="urn:microsoft.com/office/officeart/2008/layout/HorizontalMultiLevelHierarchy"/>
    <dgm:cxn modelId="{71F1ED07-F6BF-4C5E-A38C-3D57D77A53C0}" type="presParOf" srcId="{AE44F529-542B-4FF2-9E05-034F71E59629}" destId="{644A4408-2314-4F0B-B506-EE15A95B46A5}" srcOrd="0" destOrd="0" presId="urn:microsoft.com/office/officeart/2008/layout/HorizontalMultiLevelHierarchy"/>
    <dgm:cxn modelId="{F811703A-5FB3-4B07-B013-84E4D4B11D38}" type="presParOf" srcId="{AE44F529-542B-4FF2-9E05-034F71E59629}" destId="{28E7DC6D-1A0B-4069-BF9B-3A3A1F37566C}" srcOrd="1" destOrd="0" presId="urn:microsoft.com/office/officeart/2008/layout/HorizontalMultiLevelHierarchy"/>
    <dgm:cxn modelId="{844EE7DF-4A3B-468B-A0EA-DB47F973D8D4}" type="presParOf" srcId="{28E7DC6D-1A0B-4069-BF9B-3A3A1F37566C}" destId="{318B058D-B15B-4425-8EDA-442962C83DAC}" srcOrd="0" destOrd="0" presId="urn:microsoft.com/office/officeart/2008/layout/HorizontalMultiLevelHierarchy"/>
    <dgm:cxn modelId="{2EC2E566-F70A-492B-88DC-3B7D23196BC9}" type="presParOf" srcId="{318B058D-B15B-4425-8EDA-442962C83DAC}" destId="{652CAABC-C5DB-42FF-BB12-0CBCAE9F696D}" srcOrd="0" destOrd="0" presId="urn:microsoft.com/office/officeart/2008/layout/HorizontalMultiLevelHierarchy"/>
    <dgm:cxn modelId="{C03C48FF-CB74-4BF8-BDFE-384944392754}" type="presParOf" srcId="{28E7DC6D-1A0B-4069-BF9B-3A3A1F37566C}" destId="{FDC9A414-AE9E-4800-A315-A1884D5CDFBD}" srcOrd="1" destOrd="0" presId="urn:microsoft.com/office/officeart/2008/layout/HorizontalMultiLevelHierarchy"/>
    <dgm:cxn modelId="{B0575A4A-E778-4100-B46D-93F045E2B719}" type="presParOf" srcId="{FDC9A414-AE9E-4800-A315-A1884D5CDFBD}" destId="{7BF54A89-031D-40E7-B6BE-A6D49A16C26D}" srcOrd="0" destOrd="0" presId="urn:microsoft.com/office/officeart/2008/layout/HorizontalMultiLevelHierarchy"/>
    <dgm:cxn modelId="{C2A045F1-295F-4A08-BF30-66908D2A536A}" type="presParOf" srcId="{FDC9A414-AE9E-4800-A315-A1884D5CDFBD}" destId="{8DAB777B-FF0C-43F1-91B4-76EFF1D4B389}" srcOrd="1" destOrd="0" presId="urn:microsoft.com/office/officeart/2008/layout/HorizontalMultiLevelHierarchy"/>
    <dgm:cxn modelId="{12DFE308-6C09-4F37-B10B-A0FC6B41D055}" type="presParOf" srcId="{28E7DC6D-1A0B-4069-BF9B-3A3A1F37566C}" destId="{0015A636-0EE9-4934-A99C-E42A9A8CBA67}" srcOrd="2" destOrd="0" presId="urn:microsoft.com/office/officeart/2008/layout/HorizontalMultiLevelHierarchy"/>
    <dgm:cxn modelId="{4C94C271-4E62-428C-9703-D62476BB3F2A}" type="presParOf" srcId="{0015A636-0EE9-4934-A99C-E42A9A8CBA67}" destId="{4BCBF4B7-2BCB-4B40-8859-B35832B49C0A}" srcOrd="0" destOrd="0" presId="urn:microsoft.com/office/officeart/2008/layout/HorizontalMultiLevelHierarchy"/>
    <dgm:cxn modelId="{5C0C4186-EB46-4D24-866A-F9351AD01F01}" type="presParOf" srcId="{28E7DC6D-1A0B-4069-BF9B-3A3A1F37566C}" destId="{2B6480FB-CCE9-45A9-97E5-F5A77C62C805}" srcOrd="3" destOrd="0" presId="urn:microsoft.com/office/officeart/2008/layout/HorizontalMultiLevelHierarchy"/>
    <dgm:cxn modelId="{A8BC3F3C-8140-4A90-A0B0-7F1C9EE4EB47}" type="presParOf" srcId="{2B6480FB-CCE9-45A9-97E5-F5A77C62C805}" destId="{1A146F89-B83D-420C-A29C-EAE4D8E3E9BF}" srcOrd="0" destOrd="0" presId="urn:microsoft.com/office/officeart/2008/layout/HorizontalMultiLevelHierarchy"/>
    <dgm:cxn modelId="{B8CED91B-3D0F-4C60-A9C7-B0918B76605B}" type="presParOf" srcId="{2B6480FB-CCE9-45A9-97E5-F5A77C62C805}" destId="{2A361083-F921-412C-BB0A-979D38A44AE5}" srcOrd="1" destOrd="0" presId="urn:microsoft.com/office/officeart/2008/layout/HorizontalMultiLevelHierarchy"/>
    <dgm:cxn modelId="{0D199A26-5EFA-477C-891B-5D42AD56F8BC}" type="presParOf" srcId="{28E7DC6D-1A0B-4069-BF9B-3A3A1F37566C}" destId="{96B9A75E-8349-4553-AF6E-E2D03CEC7C2C}" srcOrd="4" destOrd="0" presId="urn:microsoft.com/office/officeart/2008/layout/HorizontalMultiLevelHierarchy"/>
    <dgm:cxn modelId="{36B0490B-E13D-4C57-9EC3-4F26E996E783}" type="presParOf" srcId="{96B9A75E-8349-4553-AF6E-E2D03CEC7C2C}" destId="{48893F7D-180F-4B89-B4BB-465862C376CE}" srcOrd="0" destOrd="0" presId="urn:microsoft.com/office/officeart/2008/layout/HorizontalMultiLevelHierarchy"/>
    <dgm:cxn modelId="{2EBBC294-27A9-4A0B-9B4A-8BC6CF1687A3}" type="presParOf" srcId="{28E7DC6D-1A0B-4069-BF9B-3A3A1F37566C}" destId="{6E0E17FB-2DCB-439A-A0A4-70D4B0E36E5A}" srcOrd="5" destOrd="0" presId="urn:microsoft.com/office/officeart/2008/layout/HorizontalMultiLevelHierarchy"/>
    <dgm:cxn modelId="{4BD4F2AF-444F-46E0-AD4E-40565E9B1AA3}" type="presParOf" srcId="{6E0E17FB-2DCB-439A-A0A4-70D4B0E36E5A}" destId="{8A36D05F-AAFC-4468-BFB5-CABC0CF30E5E}" srcOrd="0" destOrd="0" presId="urn:microsoft.com/office/officeart/2008/layout/HorizontalMultiLevelHierarchy"/>
    <dgm:cxn modelId="{8C97F15E-A04E-4C9C-8A01-705B04B31376}" type="presParOf" srcId="{6E0E17FB-2DCB-439A-A0A4-70D4B0E36E5A}" destId="{AD612EF0-D330-4450-93F8-6801B3954256}" srcOrd="1" destOrd="0" presId="urn:microsoft.com/office/officeart/2008/layout/HorizontalMultiLevelHierarchy"/>
    <dgm:cxn modelId="{D5366B2C-A4C7-452A-A20F-A2B045B66D45}" type="presParOf" srcId="{AD612EF0-D330-4450-93F8-6801B3954256}" destId="{EF2C4E4E-EF6D-490A-B5F7-1A3D18865519}" srcOrd="0" destOrd="0" presId="urn:microsoft.com/office/officeart/2008/layout/HorizontalMultiLevelHierarchy"/>
    <dgm:cxn modelId="{484D6C6B-06B9-4B53-B5F5-E590DEA45A4D}" type="presParOf" srcId="{EF2C4E4E-EF6D-490A-B5F7-1A3D18865519}" destId="{EB4828B0-C529-46A1-82FD-DE66B5F583C6}" srcOrd="0" destOrd="0" presId="urn:microsoft.com/office/officeart/2008/layout/HorizontalMultiLevelHierarchy"/>
    <dgm:cxn modelId="{5FCBE4FA-780F-4ADA-9598-88D723B7D042}" type="presParOf" srcId="{AD612EF0-D330-4450-93F8-6801B3954256}" destId="{D2DAF431-0FEA-4FF7-9268-F7B65767A15C}" srcOrd="1" destOrd="0" presId="urn:microsoft.com/office/officeart/2008/layout/HorizontalMultiLevelHierarchy"/>
    <dgm:cxn modelId="{6BBE45E1-1B18-42C6-B457-8813FB10B290}" type="presParOf" srcId="{D2DAF431-0FEA-4FF7-9268-F7B65767A15C}" destId="{F2416BFA-5DE7-4E3F-A602-6A2467FFA776}" srcOrd="0" destOrd="0" presId="urn:microsoft.com/office/officeart/2008/layout/HorizontalMultiLevelHierarchy"/>
    <dgm:cxn modelId="{952AE2A9-98FC-4597-8886-A0EFE4AB8BED}" type="presParOf" srcId="{D2DAF431-0FEA-4FF7-9268-F7B65767A15C}" destId="{B4DEB5AC-FAE3-4783-9B5A-C5F24E5DAC19}" srcOrd="1" destOrd="0" presId="urn:microsoft.com/office/officeart/2008/layout/HorizontalMultiLevelHierarchy"/>
    <dgm:cxn modelId="{E256E8A3-47A3-4938-8539-88F84721F154}" type="presParOf" srcId="{B4DEB5AC-FAE3-4783-9B5A-C5F24E5DAC19}" destId="{F1EB8ABD-B930-4FC8-AC89-EFA5A0DE40AF}" srcOrd="0" destOrd="0" presId="urn:microsoft.com/office/officeart/2008/layout/HorizontalMultiLevelHierarchy"/>
    <dgm:cxn modelId="{809D93B5-39D7-49A8-94C1-2B9B75176BB4}" type="presParOf" srcId="{F1EB8ABD-B930-4FC8-AC89-EFA5A0DE40AF}" destId="{C98BE830-F421-4961-BDA3-5BFC90007ECE}" srcOrd="0" destOrd="0" presId="urn:microsoft.com/office/officeart/2008/layout/HorizontalMultiLevelHierarchy"/>
    <dgm:cxn modelId="{15425C43-C864-4174-B6F5-09729C912095}" type="presParOf" srcId="{B4DEB5AC-FAE3-4783-9B5A-C5F24E5DAC19}" destId="{4FB5EE06-03C7-4D1B-841D-CFD25600BD0D}" srcOrd="1" destOrd="0" presId="urn:microsoft.com/office/officeart/2008/layout/HorizontalMultiLevelHierarchy"/>
    <dgm:cxn modelId="{E00F732A-F7DA-4B12-93F9-DC1ABB1D3A67}" type="presParOf" srcId="{4FB5EE06-03C7-4D1B-841D-CFD25600BD0D}" destId="{55798032-137A-46FD-9B65-AD2B094DAC3A}" srcOrd="0" destOrd="0" presId="urn:microsoft.com/office/officeart/2008/layout/HorizontalMultiLevelHierarchy"/>
    <dgm:cxn modelId="{7B8C492B-C0A7-4B87-AD24-5A8D3EC53EE9}" type="presParOf" srcId="{4FB5EE06-03C7-4D1B-841D-CFD25600BD0D}" destId="{3B409F73-3FD3-4A40-AD5D-163372B29993}" srcOrd="1" destOrd="0" presId="urn:microsoft.com/office/officeart/2008/layout/HorizontalMultiLevelHierarchy"/>
    <dgm:cxn modelId="{023516FD-5164-4919-B16B-2FFEA4A25529}" type="presParOf" srcId="{B4DEB5AC-FAE3-4783-9B5A-C5F24E5DAC19}" destId="{208CC43D-160F-4C87-AED4-4FEA53898391}" srcOrd="2" destOrd="0" presId="urn:microsoft.com/office/officeart/2008/layout/HorizontalMultiLevelHierarchy"/>
    <dgm:cxn modelId="{5AAAD257-42F9-4D10-A518-F8A74FA4AAE9}" type="presParOf" srcId="{208CC43D-160F-4C87-AED4-4FEA53898391}" destId="{AE483931-96B5-4EE0-B1BE-CB6CB5139DD0}" srcOrd="0" destOrd="0" presId="urn:microsoft.com/office/officeart/2008/layout/HorizontalMultiLevelHierarchy"/>
    <dgm:cxn modelId="{502DFB70-DEE9-48DE-AB36-97C34BA96B67}" type="presParOf" srcId="{B4DEB5AC-FAE3-4783-9B5A-C5F24E5DAC19}" destId="{8396C1AA-A087-4298-B71C-0AFA64D52821}" srcOrd="3" destOrd="0" presId="urn:microsoft.com/office/officeart/2008/layout/HorizontalMultiLevelHierarchy"/>
    <dgm:cxn modelId="{F604017E-6843-40EB-B0A5-E7B9C15EAB33}" type="presParOf" srcId="{8396C1AA-A087-4298-B71C-0AFA64D52821}" destId="{B6A823C9-A335-4586-AF31-024FEC7D5D61}" srcOrd="0" destOrd="0" presId="urn:microsoft.com/office/officeart/2008/layout/HorizontalMultiLevelHierarchy"/>
    <dgm:cxn modelId="{3E144E74-B41A-427A-AACA-C550ADE86025}" type="presParOf" srcId="{8396C1AA-A087-4298-B71C-0AFA64D52821}" destId="{5E4BD89E-92ED-4E39-A17B-82F163652A56}" srcOrd="1" destOrd="0" presId="urn:microsoft.com/office/officeart/2008/layout/HorizontalMultiLevelHierarchy"/>
    <dgm:cxn modelId="{B07BB092-917D-4296-8FAF-F3763964E051}" type="presParOf" srcId="{B4DEB5AC-FAE3-4783-9B5A-C5F24E5DAC19}" destId="{05C8F9FD-A74B-4260-ABB4-773B0896CEEF}" srcOrd="4" destOrd="0" presId="urn:microsoft.com/office/officeart/2008/layout/HorizontalMultiLevelHierarchy"/>
    <dgm:cxn modelId="{57B0330E-DBF8-4B19-B283-BC3F0357D7D8}" type="presParOf" srcId="{05C8F9FD-A74B-4260-ABB4-773B0896CEEF}" destId="{8AE5AE57-7296-4231-9413-71B7149C3DE8}" srcOrd="0" destOrd="0" presId="urn:microsoft.com/office/officeart/2008/layout/HorizontalMultiLevelHierarchy"/>
    <dgm:cxn modelId="{1CB5973D-A5B9-4BCD-BCD8-4BE9A421CAF5}" type="presParOf" srcId="{B4DEB5AC-FAE3-4783-9B5A-C5F24E5DAC19}" destId="{6E2DF88D-DDD8-459D-ACF8-A875C84EA54E}" srcOrd="5" destOrd="0" presId="urn:microsoft.com/office/officeart/2008/layout/HorizontalMultiLevelHierarchy"/>
    <dgm:cxn modelId="{51FEE7AB-788A-4DFF-85FF-E1F579A6C982}" type="presParOf" srcId="{6E2DF88D-DDD8-459D-ACF8-A875C84EA54E}" destId="{31A1C0B1-6BF4-471B-99BD-4AE1353C0CF4}" srcOrd="0" destOrd="0" presId="urn:microsoft.com/office/officeart/2008/layout/HorizontalMultiLevelHierarchy"/>
    <dgm:cxn modelId="{0C02C30D-F50C-4DA4-87E2-C3FFBC7E3F8C}" type="presParOf" srcId="{6E2DF88D-DDD8-459D-ACF8-A875C84EA54E}" destId="{928992A4-219E-4E5D-B9D5-69ECD1B82827}" srcOrd="1" destOrd="0" presId="urn:microsoft.com/office/officeart/2008/layout/HorizontalMultiLevelHierarchy"/>
    <dgm:cxn modelId="{CC302113-A478-467A-B588-9449C8E4B536}" type="presParOf" srcId="{AD612EF0-D330-4450-93F8-6801B3954256}" destId="{E3424372-69CF-4F94-BF77-740C59FFE1E3}" srcOrd="2" destOrd="0" presId="urn:microsoft.com/office/officeart/2008/layout/HorizontalMultiLevelHierarchy"/>
    <dgm:cxn modelId="{14676D51-7E16-48D5-934C-215879FFFF12}" type="presParOf" srcId="{E3424372-69CF-4F94-BF77-740C59FFE1E3}" destId="{C4990492-FA5D-4439-AA19-84ABD878F06C}" srcOrd="0" destOrd="0" presId="urn:microsoft.com/office/officeart/2008/layout/HorizontalMultiLevelHierarchy"/>
    <dgm:cxn modelId="{F2BD4A9A-55A0-4C48-9A58-DC5EAF35335E}" type="presParOf" srcId="{AD612EF0-D330-4450-93F8-6801B3954256}" destId="{647CD3FF-F75F-49D2-8816-2B55CAEBA357}" srcOrd="3" destOrd="0" presId="urn:microsoft.com/office/officeart/2008/layout/HorizontalMultiLevelHierarchy"/>
    <dgm:cxn modelId="{4B97ABEB-B56E-46ED-83E9-9382B751B8EE}" type="presParOf" srcId="{647CD3FF-F75F-49D2-8816-2B55CAEBA357}" destId="{6D112037-D090-4D4D-B0EF-A6F6D8AC1420}" srcOrd="0" destOrd="0" presId="urn:microsoft.com/office/officeart/2008/layout/HorizontalMultiLevelHierarchy"/>
    <dgm:cxn modelId="{89F626F9-8E04-47EB-857E-40993B4F12D6}" type="presParOf" srcId="{647CD3FF-F75F-49D2-8816-2B55CAEBA357}" destId="{E9B7B6A4-406D-4826-8FD5-7E35ED73AF28}" srcOrd="1" destOrd="0" presId="urn:microsoft.com/office/officeart/2008/layout/HorizontalMultiLevelHierarchy"/>
    <dgm:cxn modelId="{DDE05592-34EA-4140-BA71-060BB9E8D246}" type="presParOf" srcId="{AD612EF0-D330-4450-93F8-6801B3954256}" destId="{38579994-4AF2-4790-981B-89C64B7E5FED}" srcOrd="4" destOrd="0" presId="urn:microsoft.com/office/officeart/2008/layout/HorizontalMultiLevelHierarchy"/>
    <dgm:cxn modelId="{FC4F3C93-2480-4C34-8299-1FF48B3E4E70}" type="presParOf" srcId="{38579994-4AF2-4790-981B-89C64B7E5FED}" destId="{294B5891-B722-47F7-B4E8-0B2B35FF1F34}" srcOrd="0" destOrd="0" presId="urn:microsoft.com/office/officeart/2008/layout/HorizontalMultiLevelHierarchy"/>
    <dgm:cxn modelId="{361F6BB2-1A8A-4E7D-82D8-E7372B94EBF5}" type="presParOf" srcId="{AD612EF0-D330-4450-93F8-6801B3954256}" destId="{91A2AC47-F73E-4905-8D0E-A5FDA9ACC98F}" srcOrd="5" destOrd="0" presId="urn:microsoft.com/office/officeart/2008/layout/HorizontalMultiLevelHierarchy"/>
    <dgm:cxn modelId="{C248E1CA-45A3-4B32-BE6B-08647DA6E70A}" type="presParOf" srcId="{91A2AC47-F73E-4905-8D0E-A5FDA9ACC98F}" destId="{74BD6335-7DCD-4AD0-9137-8D3FC1DFDBC3}" srcOrd="0" destOrd="0" presId="urn:microsoft.com/office/officeart/2008/layout/HorizontalMultiLevelHierarchy"/>
    <dgm:cxn modelId="{6CEC9202-F607-43CD-9B34-3C603FBB3BE2}" type="presParOf" srcId="{91A2AC47-F73E-4905-8D0E-A5FDA9ACC98F}" destId="{3113CC7A-141B-41A0-B2D0-B2A8CEC4411C}" srcOrd="1" destOrd="0" presId="urn:microsoft.com/office/officeart/2008/layout/HorizontalMultiLevelHierarchy"/>
    <dgm:cxn modelId="{4965D67E-AD70-4B96-9B25-AC6AA32C2F94}" type="presParOf" srcId="{AD612EF0-D330-4450-93F8-6801B3954256}" destId="{81EBFE7A-C8C8-4BBD-96AB-A8105F44CA08}" srcOrd="6" destOrd="0" presId="urn:microsoft.com/office/officeart/2008/layout/HorizontalMultiLevelHierarchy"/>
    <dgm:cxn modelId="{848250C3-C7C5-4F25-88BF-DB7D1FFE6547}" type="presParOf" srcId="{81EBFE7A-C8C8-4BBD-96AB-A8105F44CA08}" destId="{C7521B3C-C026-466B-8B82-F54AB3445320}" srcOrd="0" destOrd="0" presId="urn:microsoft.com/office/officeart/2008/layout/HorizontalMultiLevelHierarchy"/>
    <dgm:cxn modelId="{5E9DB880-A28F-46B1-8F95-6084A9930485}" type="presParOf" srcId="{AD612EF0-D330-4450-93F8-6801B3954256}" destId="{2FFDF7E2-CFDF-4305-B4A1-55908D33E002}" srcOrd="7" destOrd="0" presId="urn:microsoft.com/office/officeart/2008/layout/HorizontalMultiLevelHierarchy"/>
    <dgm:cxn modelId="{B89EC99E-6C2C-42BF-AC39-BA499B73F902}" type="presParOf" srcId="{2FFDF7E2-CFDF-4305-B4A1-55908D33E002}" destId="{68E0CD63-592D-4BAA-B209-D298796C4401}" srcOrd="0" destOrd="0" presId="urn:microsoft.com/office/officeart/2008/layout/HorizontalMultiLevelHierarchy"/>
    <dgm:cxn modelId="{476F8070-AB6D-4E32-B8ED-39FEA9615DC7}" type="presParOf" srcId="{2FFDF7E2-CFDF-4305-B4A1-55908D33E002}" destId="{DDDDAD6A-DDEE-4291-90BF-DFC70DFF37CA}" srcOrd="1" destOrd="0" presId="urn:microsoft.com/office/officeart/2008/layout/HorizontalMultiLevelHierarchy"/>
  </dgm:cxnLst>
  <dgm:bg>
    <a:effectLst>
      <a:softEdge rad="1270000"/>
    </a:effectLst>
  </dgm:bg>
  <dgm:whole>
    <a:ln w="9525" cap="flat" cmpd="sng" algn="ctr">
      <a:solidFill>
        <a:schemeClr val="accent1"/>
      </a:solid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BFE7A-C8C8-4BBD-96AB-A8105F44CA08}">
      <dsp:nvSpPr>
        <dsp:cNvPr id="0" name=""/>
        <dsp:cNvSpPr/>
      </dsp:nvSpPr>
      <dsp:spPr>
        <a:xfrm>
          <a:off x="3327813" y="3683375"/>
          <a:ext cx="661270" cy="1117472"/>
        </a:xfrm>
        <a:custGeom>
          <a:avLst/>
          <a:gdLst/>
          <a:ahLst/>
          <a:cxnLst/>
          <a:rect l="0" t="0" r="0" b="0"/>
          <a:pathLst>
            <a:path>
              <a:moveTo>
                <a:pt x="0" y="0"/>
              </a:moveTo>
              <a:lnTo>
                <a:pt x="330635" y="0"/>
              </a:lnTo>
              <a:lnTo>
                <a:pt x="330635" y="1117472"/>
              </a:lnTo>
              <a:lnTo>
                <a:pt x="661270" y="1117472"/>
              </a:lnTo>
            </a:path>
          </a:pathLst>
        </a:custGeom>
        <a:noFill/>
        <a:ln w="539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25986" y="4209650"/>
        <a:ext cx="64923" cy="64923"/>
      </dsp:txXfrm>
    </dsp:sp>
    <dsp:sp modelId="{38579994-4AF2-4790-981B-89C64B7E5FED}">
      <dsp:nvSpPr>
        <dsp:cNvPr id="0" name=""/>
        <dsp:cNvSpPr/>
      </dsp:nvSpPr>
      <dsp:spPr>
        <a:xfrm>
          <a:off x="3327813" y="3429003"/>
          <a:ext cx="794085" cy="254372"/>
        </a:xfrm>
        <a:custGeom>
          <a:avLst/>
          <a:gdLst/>
          <a:ahLst/>
          <a:cxnLst/>
          <a:rect l="0" t="0" r="0" b="0"/>
          <a:pathLst>
            <a:path>
              <a:moveTo>
                <a:pt x="0" y="254372"/>
              </a:moveTo>
              <a:lnTo>
                <a:pt x="397042" y="254372"/>
              </a:lnTo>
              <a:lnTo>
                <a:pt x="397042" y="0"/>
              </a:lnTo>
              <a:lnTo>
                <a:pt x="794085" y="0"/>
              </a:lnTo>
            </a:path>
          </a:pathLst>
        </a:custGeom>
        <a:noFill/>
        <a:ln w="539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04010" y="3535344"/>
        <a:ext cx="41691" cy="41691"/>
      </dsp:txXfrm>
    </dsp:sp>
    <dsp:sp modelId="{E3424372-69CF-4F94-BF77-740C59FFE1E3}">
      <dsp:nvSpPr>
        <dsp:cNvPr id="0" name=""/>
        <dsp:cNvSpPr/>
      </dsp:nvSpPr>
      <dsp:spPr>
        <a:xfrm>
          <a:off x="3327813" y="2046534"/>
          <a:ext cx="690981" cy="1636841"/>
        </a:xfrm>
        <a:custGeom>
          <a:avLst/>
          <a:gdLst/>
          <a:ahLst/>
          <a:cxnLst/>
          <a:rect l="0" t="0" r="0" b="0"/>
          <a:pathLst>
            <a:path>
              <a:moveTo>
                <a:pt x="0" y="1636841"/>
              </a:moveTo>
              <a:lnTo>
                <a:pt x="345490" y="1636841"/>
              </a:lnTo>
              <a:lnTo>
                <a:pt x="345490" y="0"/>
              </a:lnTo>
              <a:lnTo>
                <a:pt x="690981" y="0"/>
              </a:lnTo>
            </a:path>
          </a:pathLst>
        </a:custGeom>
        <a:noFill/>
        <a:ln w="508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628886" y="2820537"/>
        <a:ext cx="88835" cy="88835"/>
      </dsp:txXfrm>
    </dsp:sp>
    <dsp:sp modelId="{05C8F9FD-A74B-4260-ABB4-773B0896CEEF}">
      <dsp:nvSpPr>
        <dsp:cNvPr id="0" name=""/>
        <dsp:cNvSpPr/>
      </dsp:nvSpPr>
      <dsp:spPr>
        <a:xfrm>
          <a:off x="6802863" y="630100"/>
          <a:ext cx="1406181" cy="2303566"/>
        </a:xfrm>
        <a:custGeom>
          <a:avLst/>
          <a:gdLst/>
          <a:ahLst/>
          <a:cxnLst/>
          <a:rect l="0" t="0" r="0" b="0"/>
          <a:pathLst>
            <a:path>
              <a:moveTo>
                <a:pt x="0" y="0"/>
              </a:moveTo>
              <a:lnTo>
                <a:pt x="703090" y="0"/>
              </a:lnTo>
              <a:lnTo>
                <a:pt x="703090" y="2303566"/>
              </a:lnTo>
              <a:lnTo>
                <a:pt x="1406181" y="2303566"/>
              </a:lnTo>
            </a:path>
          </a:pathLst>
        </a:custGeom>
        <a:noFill/>
        <a:ln w="50800" cap="flat" cmpd="sng" algn="ctr">
          <a:solidFill>
            <a:schemeClr val="accent1">
              <a:shade val="80000"/>
              <a:hueOff val="0"/>
              <a:satOff val="0"/>
              <a:lum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7438483" y="1714412"/>
        <a:ext cx="134942" cy="134942"/>
      </dsp:txXfrm>
    </dsp:sp>
    <dsp:sp modelId="{208CC43D-160F-4C87-AED4-4FEA53898391}">
      <dsp:nvSpPr>
        <dsp:cNvPr id="0" name=""/>
        <dsp:cNvSpPr/>
      </dsp:nvSpPr>
      <dsp:spPr>
        <a:xfrm>
          <a:off x="6802863" y="630100"/>
          <a:ext cx="1406181" cy="1178026"/>
        </a:xfrm>
        <a:custGeom>
          <a:avLst/>
          <a:gdLst/>
          <a:ahLst/>
          <a:cxnLst/>
          <a:rect l="0" t="0" r="0" b="0"/>
          <a:pathLst>
            <a:path>
              <a:moveTo>
                <a:pt x="0" y="0"/>
              </a:moveTo>
              <a:lnTo>
                <a:pt x="703090" y="0"/>
              </a:lnTo>
              <a:lnTo>
                <a:pt x="703090" y="1178026"/>
              </a:lnTo>
              <a:lnTo>
                <a:pt x="1406181" y="1178026"/>
              </a:lnTo>
            </a:path>
          </a:pathLst>
        </a:custGeom>
        <a:noFill/>
        <a:ln w="571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7460094" y="1173252"/>
        <a:ext cx="91720" cy="91720"/>
      </dsp:txXfrm>
    </dsp:sp>
    <dsp:sp modelId="{F1EB8ABD-B930-4FC8-AC89-EFA5A0DE40AF}">
      <dsp:nvSpPr>
        <dsp:cNvPr id="0" name=""/>
        <dsp:cNvSpPr/>
      </dsp:nvSpPr>
      <dsp:spPr>
        <a:xfrm>
          <a:off x="6802863" y="584380"/>
          <a:ext cx="1406181" cy="91440"/>
        </a:xfrm>
        <a:custGeom>
          <a:avLst/>
          <a:gdLst/>
          <a:ahLst/>
          <a:cxnLst/>
          <a:rect l="0" t="0" r="0" b="0"/>
          <a:pathLst>
            <a:path>
              <a:moveTo>
                <a:pt x="0" y="45720"/>
              </a:moveTo>
              <a:lnTo>
                <a:pt x="703090" y="45720"/>
              </a:lnTo>
              <a:lnTo>
                <a:pt x="703090" y="98206"/>
              </a:lnTo>
              <a:lnTo>
                <a:pt x="1406181" y="98206"/>
              </a:lnTo>
            </a:path>
          </a:pathLst>
        </a:custGeom>
        <a:noFill/>
        <a:ln w="508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70775" y="594921"/>
        <a:ext cx="70358" cy="70358"/>
      </dsp:txXfrm>
    </dsp:sp>
    <dsp:sp modelId="{EF2C4E4E-EF6D-490A-B5F7-1A3D18865519}">
      <dsp:nvSpPr>
        <dsp:cNvPr id="0" name=""/>
        <dsp:cNvSpPr/>
      </dsp:nvSpPr>
      <dsp:spPr>
        <a:xfrm>
          <a:off x="3327813" y="630100"/>
          <a:ext cx="521632" cy="3053275"/>
        </a:xfrm>
        <a:custGeom>
          <a:avLst/>
          <a:gdLst/>
          <a:ahLst/>
          <a:cxnLst/>
          <a:rect l="0" t="0" r="0" b="0"/>
          <a:pathLst>
            <a:path>
              <a:moveTo>
                <a:pt x="0" y="3053275"/>
              </a:moveTo>
              <a:lnTo>
                <a:pt x="260816" y="3053275"/>
              </a:lnTo>
              <a:lnTo>
                <a:pt x="260816" y="0"/>
              </a:lnTo>
              <a:lnTo>
                <a:pt x="521632" y="0"/>
              </a:lnTo>
            </a:path>
          </a:pathLst>
        </a:custGeom>
        <a:noFill/>
        <a:ln w="539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511191" y="2079300"/>
        <a:ext cx="154875" cy="154875"/>
      </dsp:txXfrm>
    </dsp:sp>
    <dsp:sp modelId="{96B9A75E-8349-4553-AF6E-E2D03CEC7C2C}">
      <dsp:nvSpPr>
        <dsp:cNvPr id="0" name=""/>
        <dsp:cNvSpPr/>
      </dsp:nvSpPr>
      <dsp:spPr>
        <a:xfrm>
          <a:off x="900432" y="2517809"/>
          <a:ext cx="703884" cy="1165566"/>
        </a:xfrm>
        <a:custGeom>
          <a:avLst/>
          <a:gdLst/>
          <a:ahLst/>
          <a:cxnLst/>
          <a:rect l="0" t="0" r="0" b="0"/>
          <a:pathLst>
            <a:path>
              <a:moveTo>
                <a:pt x="0" y="0"/>
              </a:moveTo>
              <a:lnTo>
                <a:pt x="351942" y="0"/>
              </a:lnTo>
              <a:lnTo>
                <a:pt x="351942" y="1165566"/>
              </a:lnTo>
              <a:lnTo>
                <a:pt x="703884" y="1165566"/>
              </a:lnTo>
            </a:path>
          </a:pathLst>
        </a:custGeom>
        <a:noFill/>
        <a:ln w="539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18334" y="3066552"/>
        <a:ext cx="68080" cy="68080"/>
      </dsp:txXfrm>
    </dsp:sp>
    <dsp:sp modelId="{0015A636-0EE9-4934-A99C-E42A9A8CBA67}">
      <dsp:nvSpPr>
        <dsp:cNvPr id="0" name=""/>
        <dsp:cNvSpPr/>
      </dsp:nvSpPr>
      <dsp:spPr>
        <a:xfrm>
          <a:off x="900432" y="1611877"/>
          <a:ext cx="703884" cy="905932"/>
        </a:xfrm>
        <a:custGeom>
          <a:avLst/>
          <a:gdLst/>
          <a:ahLst/>
          <a:cxnLst/>
          <a:rect l="0" t="0" r="0" b="0"/>
          <a:pathLst>
            <a:path>
              <a:moveTo>
                <a:pt x="0" y="905932"/>
              </a:moveTo>
              <a:lnTo>
                <a:pt x="351942" y="905932"/>
              </a:lnTo>
              <a:lnTo>
                <a:pt x="351942" y="0"/>
              </a:lnTo>
              <a:lnTo>
                <a:pt x="703884" y="0"/>
              </a:lnTo>
            </a:path>
          </a:pathLst>
        </a:custGeom>
        <a:noFill/>
        <a:ln w="539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23693" y="2036162"/>
        <a:ext cx="57362" cy="57362"/>
      </dsp:txXfrm>
    </dsp:sp>
    <dsp:sp modelId="{318B058D-B15B-4425-8EDA-442962C83DAC}">
      <dsp:nvSpPr>
        <dsp:cNvPr id="0" name=""/>
        <dsp:cNvSpPr/>
      </dsp:nvSpPr>
      <dsp:spPr>
        <a:xfrm>
          <a:off x="900432" y="585132"/>
          <a:ext cx="703884" cy="1932676"/>
        </a:xfrm>
        <a:custGeom>
          <a:avLst/>
          <a:gdLst/>
          <a:ahLst/>
          <a:cxnLst/>
          <a:rect l="0" t="0" r="0" b="0"/>
          <a:pathLst>
            <a:path>
              <a:moveTo>
                <a:pt x="0" y="1932676"/>
              </a:moveTo>
              <a:lnTo>
                <a:pt x="351942" y="1932676"/>
              </a:lnTo>
              <a:lnTo>
                <a:pt x="351942" y="0"/>
              </a:lnTo>
              <a:lnTo>
                <a:pt x="703884" y="0"/>
              </a:lnTo>
            </a:path>
          </a:pathLst>
        </a:custGeom>
        <a:noFill/>
        <a:ln w="539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200952" y="1500049"/>
        <a:ext cx="102843" cy="102843"/>
      </dsp:txXfrm>
    </dsp:sp>
    <dsp:sp modelId="{644A4408-2314-4F0B-B506-EE15A95B46A5}">
      <dsp:nvSpPr>
        <dsp:cNvPr id="0" name=""/>
        <dsp:cNvSpPr/>
      </dsp:nvSpPr>
      <dsp:spPr>
        <a:xfrm rot="16200000">
          <a:off x="-1919342" y="2067593"/>
          <a:ext cx="4739117" cy="9004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ct val="35000"/>
            </a:spcAft>
            <a:buNone/>
          </a:pPr>
          <a:r>
            <a:rPr lang="en-US" sz="5900" kern="1200" dirty="0"/>
            <a:t>Ethics </a:t>
          </a:r>
        </a:p>
      </dsp:txBody>
      <dsp:txXfrm>
        <a:off x="-1919342" y="2067593"/>
        <a:ext cx="4739117" cy="900432"/>
      </dsp:txXfrm>
    </dsp:sp>
    <dsp:sp modelId="{7BF54A89-031D-40E7-B6BE-A6D49A16C26D}">
      <dsp:nvSpPr>
        <dsp:cNvPr id="0" name=""/>
        <dsp:cNvSpPr/>
      </dsp:nvSpPr>
      <dsp:spPr>
        <a:xfrm>
          <a:off x="1604316" y="134916"/>
          <a:ext cx="1723496" cy="9004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Meta-ethics</a:t>
          </a:r>
        </a:p>
      </dsp:txBody>
      <dsp:txXfrm>
        <a:off x="1604316" y="134916"/>
        <a:ext cx="1723496" cy="900432"/>
      </dsp:txXfrm>
    </dsp:sp>
    <dsp:sp modelId="{1A146F89-B83D-420C-A29C-EAE4D8E3E9BF}">
      <dsp:nvSpPr>
        <dsp:cNvPr id="0" name=""/>
        <dsp:cNvSpPr/>
      </dsp:nvSpPr>
      <dsp:spPr>
        <a:xfrm>
          <a:off x="1604316" y="1161661"/>
          <a:ext cx="1723496" cy="9004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Normative </a:t>
          </a:r>
        </a:p>
      </dsp:txBody>
      <dsp:txXfrm>
        <a:off x="1604316" y="1161661"/>
        <a:ext cx="1723496" cy="900432"/>
      </dsp:txXfrm>
    </dsp:sp>
    <dsp:sp modelId="{8A36D05F-AAFC-4468-BFB5-CABC0CF30E5E}">
      <dsp:nvSpPr>
        <dsp:cNvPr id="0" name=""/>
        <dsp:cNvSpPr/>
      </dsp:nvSpPr>
      <dsp:spPr>
        <a:xfrm>
          <a:off x="1604316" y="3233159"/>
          <a:ext cx="1723496" cy="9004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Applied </a:t>
          </a:r>
        </a:p>
      </dsp:txBody>
      <dsp:txXfrm>
        <a:off x="1604316" y="3233159"/>
        <a:ext cx="1723496" cy="900432"/>
      </dsp:txXfrm>
    </dsp:sp>
    <dsp:sp modelId="{F2416BFA-5DE7-4E3F-A602-6A2467FFA776}">
      <dsp:nvSpPr>
        <dsp:cNvPr id="0" name=""/>
        <dsp:cNvSpPr/>
      </dsp:nvSpPr>
      <dsp:spPr>
        <a:xfrm>
          <a:off x="3849446" y="179883"/>
          <a:ext cx="2953417" cy="9004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Bioethics </a:t>
          </a:r>
        </a:p>
      </dsp:txBody>
      <dsp:txXfrm>
        <a:off x="3849446" y="179883"/>
        <a:ext cx="2953417" cy="900432"/>
      </dsp:txXfrm>
    </dsp:sp>
    <dsp:sp modelId="{55798032-137A-46FD-9B65-AD2B094DAC3A}">
      <dsp:nvSpPr>
        <dsp:cNvPr id="0" name=""/>
        <dsp:cNvSpPr/>
      </dsp:nvSpPr>
      <dsp:spPr>
        <a:xfrm>
          <a:off x="8209045" y="232370"/>
          <a:ext cx="2953417" cy="9004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Clinical ethics</a:t>
          </a:r>
        </a:p>
      </dsp:txBody>
      <dsp:txXfrm>
        <a:off x="8209045" y="232370"/>
        <a:ext cx="2953417" cy="900432"/>
      </dsp:txXfrm>
    </dsp:sp>
    <dsp:sp modelId="{B6A823C9-A335-4586-AF31-024FEC7D5D61}">
      <dsp:nvSpPr>
        <dsp:cNvPr id="0" name=""/>
        <dsp:cNvSpPr/>
      </dsp:nvSpPr>
      <dsp:spPr>
        <a:xfrm>
          <a:off x="8209045" y="1357910"/>
          <a:ext cx="2953417" cy="9004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Research ethics</a:t>
          </a:r>
        </a:p>
      </dsp:txBody>
      <dsp:txXfrm>
        <a:off x="8209045" y="1357910"/>
        <a:ext cx="2953417" cy="900432"/>
      </dsp:txXfrm>
    </dsp:sp>
    <dsp:sp modelId="{31A1C0B1-6BF4-471B-99BD-4AE1353C0CF4}">
      <dsp:nvSpPr>
        <dsp:cNvPr id="0" name=""/>
        <dsp:cNvSpPr/>
      </dsp:nvSpPr>
      <dsp:spPr>
        <a:xfrm>
          <a:off x="8209045" y="2483450"/>
          <a:ext cx="2953417" cy="9004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Nursing ethics</a:t>
          </a:r>
        </a:p>
      </dsp:txBody>
      <dsp:txXfrm>
        <a:off x="8209045" y="2483450"/>
        <a:ext cx="2953417" cy="900432"/>
      </dsp:txXfrm>
    </dsp:sp>
    <dsp:sp modelId="{6D112037-D090-4D4D-B0EF-A6F6D8AC1420}">
      <dsp:nvSpPr>
        <dsp:cNvPr id="0" name=""/>
        <dsp:cNvSpPr/>
      </dsp:nvSpPr>
      <dsp:spPr>
        <a:xfrm>
          <a:off x="4018795" y="1596317"/>
          <a:ext cx="2953417" cy="9004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Environmental </a:t>
          </a:r>
        </a:p>
      </dsp:txBody>
      <dsp:txXfrm>
        <a:off x="4018795" y="1596317"/>
        <a:ext cx="2953417" cy="900432"/>
      </dsp:txXfrm>
    </dsp:sp>
    <dsp:sp modelId="{74BD6335-7DCD-4AD0-9137-8D3FC1DFDBC3}">
      <dsp:nvSpPr>
        <dsp:cNvPr id="0" name=""/>
        <dsp:cNvSpPr/>
      </dsp:nvSpPr>
      <dsp:spPr>
        <a:xfrm>
          <a:off x="4121898" y="2978787"/>
          <a:ext cx="2953417" cy="9004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IT ethics</a:t>
          </a:r>
        </a:p>
      </dsp:txBody>
      <dsp:txXfrm>
        <a:off x="4121898" y="2978787"/>
        <a:ext cx="2953417" cy="900432"/>
      </dsp:txXfrm>
    </dsp:sp>
    <dsp:sp modelId="{68E0CD63-592D-4BAA-B209-D298796C4401}">
      <dsp:nvSpPr>
        <dsp:cNvPr id="0" name=""/>
        <dsp:cNvSpPr/>
      </dsp:nvSpPr>
      <dsp:spPr>
        <a:xfrm>
          <a:off x="3989083" y="4350632"/>
          <a:ext cx="2953417" cy="9004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Business </a:t>
          </a:r>
        </a:p>
      </dsp:txBody>
      <dsp:txXfrm>
        <a:off x="3989083" y="4350632"/>
        <a:ext cx="2953417" cy="90043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4D15AF-A6CA-42B3-A9D8-F1EDD5CCA5FD}" type="datetimeFigureOut">
              <a:rPr lang="en-US" smtClean="0"/>
              <a:t>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86E7B5-7A7A-422E-A1F9-7B2EB9CB2E06}" type="slidenum">
              <a:rPr lang="en-US" smtClean="0"/>
              <a:t>‹#›</a:t>
            </a:fld>
            <a:endParaRPr lang="en-US"/>
          </a:p>
        </p:txBody>
      </p:sp>
    </p:spTree>
    <p:extLst>
      <p:ext uri="{BB962C8B-B14F-4D97-AF65-F5344CB8AC3E}">
        <p14:creationId xmlns:p14="http://schemas.microsoft.com/office/powerpoint/2010/main" val="462522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DACCF4A3-E7C6-4D76-931A-267DED2ECD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4298110-5164-45AA-AFBD-29C317DCC08C}" type="slidenum">
              <a:rPr lang="en-US" altLang="en-US"/>
              <a:pPr eaLnBrk="1" hangingPunct="1"/>
              <a:t>4</a:t>
            </a:fld>
            <a:endParaRPr lang="en-US" altLang="en-US"/>
          </a:p>
        </p:txBody>
      </p:sp>
      <p:sp>
        <p:nvSpPr>
          <p:cNvPr id="66563" name="Rectangle 2">
            <a:extLst>
              <a:ext uri="{FF2B5EF4-FFF2-40B4-BE49-F238E27FC236}">
                <a16:creationId xmlns:a16="http://schemas.microsoft.com/office/drawing/2014/main" id="{D5292E9F-8DFE-4AA8-B9C5-E1EBE82477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a:extLst>
              <a:ext uri="{FF2B5EF4-FFF2-40B4-BE49-F238E27FC236}">
                <a16:creationId xmlns:a16="http://schemas.microsoft.com/office/drawing/2014/main" id="{88923FAD-4655-418E-B82E-98DA49DDD5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r-Latn-CS" altLang="en-US"/>
          </a:p>
        </p:txBody>
      </p:sp>
    </p:spTree>
    <p:extLst>
      <p:ext uri="{BB962C8B-B14F-4D97-AF65-F5344CB8AC3E}">
        <p14:creationId xmlns:p14="http://schemas.microsoft.com/office/powerpoint/2010/main" val="1955314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5BE68-B092-4C3B-9ABC-57377F16F3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BCD8BC-56F7-4864-B20E-E07E0636F8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5AC3C0-6D61-4D8B-B591-E5885BFDD390}"/>
              </a:ext>
            </a:extLst>
          </p:cNvPr>
          <p:cNvSpPr>
            <a:spLocks noGrp="1"/>
          </p:cNvSpPr>
          <p:nvPr>
            <p:ph type="dt" sz="half" idx="10"/>
          </p:nvPr>
        </p:nvSpPr>
        <p:spPr/>
        <p:txBody>
          <a:bodyPr/>
          <a:lstStyle/>
          <a:p>
            <a:fld id="{6251A3A3-BFEE-4897-BA27-9DE4B9F43EAD}" type="datetimeFigureOut">
              <a:rPr lang="en-US" smtClean="0"/>
              <a:t>2/27/2023</a:t>
            </a:fld>
            <a:endParaRPr lang="en-US"/>
          </a:p>
        </p:txBody>
      </p:sp>
      <p:sp>
        <p:nvSpPr>
          <p:cNvPr id="5" name="Footer Placeholder 4">
            <a:extLst>
              <a:ext uri="{FF2B5EF4-FFF2-40B4-BE49-F238E27FC236}">
                <a16:creationId xmlns:a16="http://schemas.microsoft.com/office/drawing/2014/main" id="{C9D40715-58E7-4749-9906-A8102066E4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AA011E-34B4-4507-86D8-F6C55D997CEB}"/>
              </a:ext>
            </a:extLst>
          </p:cNvPr>
          <p:cNvSpPr>
            <a:spLocks noGrp="1"/>
          </p:cNvSpPr>
          <p:nvPr>
            <p:ph type="sldNum" sz="quarter" idx="12"/>
          </p:nvPr>
        </p:nvSpPr>
        <p:spPr/>
        <p:txBody>
          <a:bodyPr/>
          <a:lstStyle/>
          <a:p>
            <a:fld id="{759E024A-51D6-459F-8952-07D503F10836}" type="slidenum">
              <a:rPr lang="en-US" smtClean="0"/>
              <a:t>‹#›</a:t>
            </a:fld>
            <a:endParaRPr lang="en-US"/>
          </a:p>
        </p:txBody>
      </p:sp>
    </p:spTree>
    <p:extLst>
      <p:ext uri="{BB962C8B-B14F-4D97-AF65-F5344CB8AC3E}">
        <p14:creationId xmlns:p14="http://schemas.microsoft.com/office/powerpoint/2010/main" val="121220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510C-E8D8-459A-9300-2EB146AB7A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77EEE3-E351-4DD0-B262-8E94C08ED5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DB91D1-6429-4D1E-A945-791C57950DF8}"/>
              </a:ext>
            </a:extLst>
          </p:cNvPr>
          <p:cNvSpPr>
            <a:spLocks noGrp="1"/>
          </p:cNvSpPr>
          <p:nvPr>
            <p:ph type="dt" sz="half" idx="10"/>
          </p:nvPr>
        </p:nvSpPr>
        <p:spPr/>
        <p:txBody>
          <a:bodyPr/>
          <a:lstStyle/>
          <a:p>
            <a:fld id="{6251A3A3-BFEE-4897-BA27-9DE4B9F43EAD}" type="datetimeFigureOut">
              <a:rPr lang="en-US" smtClean="0"/>
              <a:t>2/27/2023</a:t>
            </a:fld>
            <a:endParaRPr lang="en-US"/>
          </a:p>
        </p:txBody>
      </p:sp>
      <p:sp>
        <p:nvSpPr>
          <p:cNvPr id="5" name="Footer Placeholder 4">
            <a:extLst>
              <a:ext uri="{FF2B5EF4-FFF2-40B4-BE49-F238E27FC236}">
                <a16:creationId xmlns:a16="http://schemas.microsoft.com/office/drawing/2014/main" id="{2481F74A-AA32-41AC-89CA-49DA46C3AB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0AD354-BE40-4BE9-A499-A9D7F929EE5E}"/>
              </a:ext>
            </a:extLst>
          </p:cNvPr>
          <p:cNvSpPr>
            <a:spLocks noGrp="1"/>
          </p:cNvSpPr>
          <p:nvPr>
            <p:ph type="sldNum" sz="quarter" idx="12"/>
          </p:nvPr>
        </p:nvSpPr>
        <p:spPr/>
        <p:txBody>
          <a:bodyPr/>
          <a:lstStyle/>
          <a:p>
            <a:fld id="{759E024A-51D6-459F-8952-07D503F10836}" type="slidenum">
              <a:rPr lang="en-US" smtClean="0"/>
              <a:t>‹#›</a:t>
            </a:fld>
            <a:endParaRPr lang="en-US"/>
          </a:p>
        </p:txBody>
      </p:sp>
    </p:spTree>
    <p:extLst>
      <p:ext uri="{BB962C8B-B14F-4D97-AF65-F5344CB8AC3E}">
        <p14:creationId xmlns:p14="http://schemas.microsoft.com/office/powerpoint/2010/main" val="297638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BAB9B2-398E-4A63-95F8-C9EDE9FF20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9FD1FE-7F15-4226-925D-38818065DE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DEBC49-E305-4B73-AD3F-5DD78F8FBB79}"/>
              </a:ext>
            </a:extLst>
          </p:cNvPr>
          <p:cNvSpPr>
            <a:spLocks noGrp="1"/>
          </p:cNvSpPr>
          <p:nvPr>
            <p:ph type="dt" sz="half" idx="10"/>
          </p:nvPr>
        </p:nvSpPr>
        <p:spPr/>
        <p:txBody>
          <a:bodyPr/>
          <a:lstStyle/>
          <a:p>
            <a:fld id="{6251A3A3-BFEE-4897-BA27-9DE4B9F43EAD}" type="datetimeFigureOut">
              <a:rPr lang="en-US" smtClean="0"/>
              <a:t>2/27/2023</a:t>
            </a:fld>
            <a:endParaRPr lang="en-US"/>
          </a:p>
        </p:txBody>
      </p:sp>
      <p:sp>
        <p:nvSpPr>
          <p:cNvPr id="5" name="Footer Placeholder 4">
            <a:extLst>
              <a:ext uri="{FF2B5EF4-FFF2-40B4-BE49-F238E27FC236}">
                <a16:creationId xmlns:a16="http://schemas.microsoft.com/office/drawing/2014/main" id="{877BD50F-A47E-4289-BF87-90DACEE56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E25275-35E7-47C5-81AD-16EE5299EF34}"/>
              </a:ext>
            </a:extLst>
          </p:cNvPr>
          <p:cNvSpPr>
            <a:spLocks noGrp="1"/>
          </p:cNvSpPr>
          <p:nvPr>
            <p:ph type="sldNum" sz="quarter" idx="12"/>
          </p:nvPr>
        </p:nvSpPr>
        <p:spPr/>
        <p:txBody>
          <a:bodyPr/>
          <a:lstStyle/>
          <a:p>
            <a:fld id="{759E024A-51D6-459F-8952-07D503F10836}" type="slidenum">
              <a:rPr lang="en-US" smtClean="0"/>
              <a:t>‹#›</a:t>
            </a:fld>
            <a:endParaRPr lang="en-US"/>
          </a:p>
        </p:txBody>
      </p:sp>
    </p:spTree>
    <p:extLst>
      <p:ext uri="{BB962C8B-B14F-4D97-AF65-F5344CB8AC3E}">
        <p14:creationId xmlns:p14="http://schemas.microsoft.com/office/powerpoint/2010/main" val="1955046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064F-AD7E-42F0-A074-EEF35F7380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D9BA43-21FA-4EBF-ABAF-FB467D4D90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A4481-7119-4686-8BF7-4BBBE0C616DA}"/>
              </a:ext>
            </a:extLst>
          </p:cNvPr>
          <p:cNvSpPr>
            <a:spLocks noGrp="1"/>
          </p:cNvSpPr>
          <p:nvPr>
            <p:ph type="dt" sz="half" idx="10"/>
          </p:nvPr>
        </p:nvSpPr>
        <p:spPr/>
        <p:txBody>
          <a:bodyPr/>
          <a:lstStyle/>
          <a:p>
            <a:fld id="{6251A3A3-BFEE-4897-BA27-9DE4B9F43EAD}" type="datetimeFigureOut">
              <a:rPr lang="en-US" smtClean="0"/>
              <a:t>2/27/2023</a:t>
            </a:fld>
            <a:endParaRPr lang="en-US"/>
          </a:p>
        </p:txBody>
      </p:sp>
      <p:sp>
        <p:nvSpPr>
          <p:cNvPr id="5" name="Footer Placeholder 4">
            <a:extLst>
              <a:ext uri="{FF2B5EF4-FFF2-40B4-BE49-F238E27FC236}">
                <a16:creationId xmlns:a16="http://schemas.microsoft.com/office/drawing/2014/main" id="{80C2A6EB-015E-41BF-920E-3CD91114AE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1A5903-79D0-4039-B466-6283DBC8503D}"/>
              </a:ext>
            </a:extLst>
          </p:cNvPr>
          <p:cNvSpPr>
            <a:spLocks noGrp="1"/>
          </p:cNvSpPr>
          <p:nvPr>
            <p:ph type="sldNum" sz="quarter" idx="12"/>
          </p:nvPr>
        </p:nvSpPr>
        <p:spPr/>
        <p:txBody>
          <a:bodyPr/>
          <a:lstStyle/>
          <a:p>
            <a:fld id="{759E024A-51D6-459F-8952-07D503F10836}" type="slidenum">
              <a:rPr lang="en-US" smtClean="0"/>
              <a:t>‹#›</a:t>
            </a:fld>
            <a:endParaRPr lang="en-US"/>
          </a:p>
        </p:txBody>
      </p:sp>
    </p:spTree>
    <p:extLst>
      <p:ext uri="{BB962C8B-B14F-4D97-AF65-F5344CB8AC3E}">
        <p14:creationId xmlns:p14="http://schemas.microsoft.com/office/powerpoint/2010/main" val="77104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199BC-76BB-44B8-B744-BD6636D183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97FDEA-C903-44EA-B3D7-26A01A8823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CA0090-D256-43E1-A8A9-51AA79A2E571}"/>
              </a:ext>
            </a:extLst>
          </p:cNvPr>
          <p:cNvSpPr>
            <a:spLocks noGrp="1"/>
          </p:cNvSpPr>
          <p:nvPr>
            <p:ph type="dt" sz="half" idx="10"/>
          </p:nvPr>
        </p:nvSpPr>
        <p:spPr/>
        <p:txBody>
          <a:bodyPr/>
          <a:lstStyle/>
          <a:p>
            <a:fld id="{6251A3A3-BFEE-4897-BA27-9DE4B9F43EAD}" type="datetimeFigureOut">
              <a:rPr lang="en-US" smtClean="0"/>
              <a:t>2/27/2023</a:t>
            </a:fld>
            <a:endParaRPr lang="en-US"/>
          </a:p>
        </p:txBody>
      </p:sp>
      <p:sp>
        <p:nvSpPr>
          <p:cNvPr id="5" name="Footer Placeholder 4">
            <a:extLst>
              <a:ext uri="{FF2B5EF4-FFF2-40B4-BE49-F238E27FC236}">
                <a16:creationId xmlns:a16="http://schemas.microsoft.com/office/drawing/2014/main" id="{522F3402-8951-4721-B95C-E1977D996D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E2E527-E29F-43EB-B2E9-74CF174FF67C}"/>
              </a:ext>
            </a:extLst>
          </p:cNvPr>
          <p:cNvSpPr>
            <a:spLocks noGrp="1"/>
          </p:cNvSpPr>
          <p:nvPr>
            <p:ph type="sldNum" sz="quarter" idx="12"/>
          </p:nvPr>
        </p:nvSpPr>
        <p:spPr/>
        <p:txBody>
          <a:bodyPr/>
          <a:lstStyle/>
          <a:p>
            <a:fld id="{759E024A-51D6-459F-8952-07D503F10836}" type="slidenum">
              <a:rPr lang="en-US" smtClean="0"/>
              <a:t>‹#›</a:t>
            </a:fld>
            <a:endParaRPr lang="en-US"/>
          </a:p>
        </p:txBody>
      </p:sp>
    </p:spTree>
    <p:extLst>
      <p:ext uri="{BB962C8B-B14F-4D97-AF65-F5344CB8AC3E}">
        <p14:creationId xmlns:p14="http://schemas.microsoft.com/office/powerpoint/2010/main" val="279359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238A5-2DFC-48F9-9685-67FAE39AE1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6AD452-059A-4D94-B532-342A708E17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D7280D-DEB7-426D-BB64-FC59CA32B2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EDDB58-D826-4CDA-8490-52198F44AF9D}"/>
              </a:ext>
            </a:extLst>
          </p:cNvPr>
          <p:cNvSpPr>
            <a:spLocks noGrp="1"/>
          </p:cNvSpPr>
          <p:nvPr>
            <p:ph type="dt" sz="half" idx="10"/>
          </p:nvPr>
        </p:nvSpPr>
        <p:spPr/>
        <p:txBody>
          <a:bodyPr/>
          <a:lstStyle/>
          <a:p>
            <a:fld id="{6251A3A3-BFEE-4897-BA27-9DE4B9F43EAD}" type="datetimeFigureOut">
              <a:rPr lang="en-US" smtClean="0"/>
              <a:t>2/27/2023</a:t>
            </a:fld>
            <a:endParaRPr lang="en-US"/>
          </a:p>
        </p:txBody>
      </p:sp>
      <p:sp>
        <p:nvSpPr>
          <p:cNvPr id="6" name="Footer Placeholder 5">
            <a:extLst>
              <a:ext uri="{FF2B5EF4-FFF2-40B4-BE49-F238E27FC236}">
                <a16:creationId xmlns:a16="http://schemas.microsoft.com/office/drawing/2014/main" id="{1971ADAD-392D-4F0A-96C2-C2FC417BE1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F492BA-1B95-4A64-A60A-BF8AD18F4FD0}"/>
              </a:ext>
            </a:extLst>
          </p:cNvPr>
          <p:cNvSpPr>
            <a:spLocks noGrp="1"/>
          </p:cNvSpPr>
          <p:nvPr>
            <p:ph type="sldNum" sz="quarter" idx="12"/>
          </p:nvPr>
        </p:nvSpPr>
        <p:spPr/>
        <p:txBody>
          <a:bodyPr/>
          <a:lstStyle/>
          <a:p>
            <a:fld id="{759E024A-51D6-459F-8952-07D503F10836}" type="slidenum">
              <a:rPr lang="en-US" smtClean="0"/>
              <a:t>‹#›</a:t>
            </a:fld>
            <a:endParaRPr lang="en-US"/>
          </a:p>
        </p:txBody>
      </p:sp>
    </p:spTree>
    <p:extLst>
      <p:ext uri="{BB962C8B-B14F-4D97-AF65-F5344CB8AC3E}">
        <p14:creationId xmlns:p14="http://schemas.microsoft.com/office/powerpoint/2010/main" val="2257875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284E4-F556-4E29-BF18-0D94ACDD1C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84201A-1025-4F42-BD95-0CB469F4FB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EF07A0-5944-493A-A689-7BE5926C0E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2BE9FC-14B7-4F1D-986C-A5CDDC26BF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95DF36-11F7-4A79-8D2D-8A98909859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58209B-F0AC-463F-B1C2-A1441F740B62}"/>
              </a:ext>
            </a:extLst>
          </p:cNvPr>
          <p:cNvSpPr>
            <a:spLocks noGrp="1"/>
          </p:cNvSpPr>
          <p:nvPr>
            <p:ph type="dt" sz="half" idx="10"/>
          </p:nvPr>
        </p:nvSpPr>
        <p:spPr/>
        <p:txBody>
          <a:bodyPr/>
          <a:lstStyle/>
          <a:p>
            <a:fld id="{6251A3A3-BFEE-4897-BA27-9DE4B9F43EAD}" type="datetimeFigureOut">
              <a:rPr lang="en-US" smtClean="0"/>
              <a:t>2/27/2023</a:t>
            </a:fld>
            <a:endParaRPr lang="en-US"/>
          </a:p>
        </p:txBody>
      </p:sp>
      <p:sp>
        <p:nvSpPr>
          <p:cNvPr id="8" name="Footer Placeholder 7">
            <a:extLst>
              <a:ext uri="{FF2B5EF4-FFF2-40B4-BE49-F238E27FC236}">
                <a16:creationId xmlns:a16="http://schemas.microsoft.com/office/drawing/2014/main" id="{CDE30F59-B42C-4179-B9FB-AEC2C560EB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28F705-F54C-4B96-A590-26FCA7912E54}"/>
              </a:ext>
            </a:extLst>
          </p:cNvPr>
          <p:cNvSpPr>
            <a:spLocks noGrp="1"/>
          </p:cNvSpPr>
          <p:nvPr>
            <p:ph type="sldNum" sz="quarter" idx="12"/>
          </p:nvPr>
        </p:nvSpPr>
        <p:spPr/>
        <p:txBody>
          <a:bodyPr/>
          <a:lstStyle/>
          <a:p>
            <a:fld id="{759E024A-51D6-459F-8952-07D503F10836}" type="slidenum">
              <a:rPr lang="en-US" smtClean="0"/>
              <a:t>‹#›</a:t>
            </a:fld>
            <a:endParaRPr lang="en-US"/>
          </a:p>
        </p:txBody>
      </p:sp>
    </p:spTree>
    <p:extLst>
      <p:ext uri="{BB962C8B-B14F-4D97-AF65-F5344CB8AC3E}">
        <p14:creationId xmlns:p14="http://schemas.microsoft.com/office/powerpoint/2010/main" val="1918093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ACEB-A8C9-4CF8-BD6B-67FF84A40C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2E3D21-990D-4C10-A16F-1F1209C0DE81}"/>
              </a:ext>
            </a:extLst>
          </p:cNvPr>
          <p:cNvSpPr>
            <a:spLocks noGrp="1"/>
          </p:cNvSpPr>
          <p:nvPr>
            <p:ph type="dt" sz="half" idx="10"/>
          </p:nvPr>
        </p:nvSpPr>
        <p:spPr/>
        <p:txBody>
          <a:bodyPr/>
          <a:lstStyle/>
          <a:p>
            <a:fld id="{6251A3A3-BFEE-4897-BA27-9DE4B9F43EAD}" type="datetimeFigureOut">
              <a:rPr lang="en-US" smtClean="0"/>
              <a:t>2/27/2023</a:t>
            </a:fld>
            <a:endParaRPr lang="en-US"/>
          </a:p>
        </p:txBody>
      </p:sp>
      <p:sp>
        <p:nvSpPr>
          <p:cNvPr id="4" name="Footer Placeholder 3">
            <a:extLst>
              <a:ext uri="{FF2B5EF4-FFF2-40B4-BE49-F238E27FC236}">
                <a16:creationId xmlns:a16="http://schemas.microsoft.com/office/drawing/2014/main" id="{AB736939-3F5D-48EB-82C7-35A7C8A6B3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34F8B4-3CB4-4788-9FCA-58426CAB5ED8}"/>
              </a:ext>
            </a:extLst>
          </p:cNvPr>
          <p:cNvSpPr>
            <a:spLocks noGrp="1"/>
          </p:cNvSpPr>
          <p:nvPr>
            <p:ph type="sldNum" sz="quarter" idx="12"/>
          </p:nvPr>
        </p:nvSpPr>
        <p:spPr/>
        <p:txBody>
          <a:bodyPr/>
          <a:lstStyle/>
          <a:p>
            <a:fld id="{759E024A-51D6-459F-8952-07D503F10836}" type="slidenum">
              <a:rPr lang="en-US" smtClean="0"/>
              <a:t>‹#›</a:t>
            </a:fld>
            <a:endParaRPr lang="en-US"/>
          </a:p>
        </p:txBody>
      </p:sp>
    </p:spTree>
    <p:extLst>
      <p:ext uri="{BB962C8B-B14F-4D97-AF65-F5344CB8AC3E}">
        <p14:creationId xmlns:p14="http://schemas.microsoft.com/office/powerpoint/2010/main" val="70095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44ED34-FB25-4BF3-8FA9-FED3D3162889}"/>
              </a:ext>
            </a:extLst>
          </p:cNvPr>
          <p:cNvSpPr>
            <a:spLocks noGrp="1"/>
          </p:cNvSpPr>
          <p:nvPr>
            <p:ph type="dt" sz="half" idx="10"/>
          </p:nvPr>
        </p:nvSpPr>
        <p:spPr/>
        <p:txBody>
          <a:bodyPr/>
          <a:lstStyle/>
          <a:p>
            <a:fld id="{6251A3A3-BFEE-4897-BA27-9DE4B9F43EAD}" type="datetimeFigureOut">
              <a:rPr lang="en-US" smtClean="0"/>
              <a:t>2/27/2023</a:t>
            </a:fld>
            <a:endParaRPr lang="en-US"/>
          </a:p>
        </p:txBody>
      </p:sp>
      <p:sp>
        <p:nvSpPr>
          <p:cNvPr id="3" name="Footer Placeholder 2">
            <a:extLst>
              <a:ext uri="{FF2B5EF4-FFF2-40B4-BE49-F238E27FC236}">
                <a16:creationId xmlns:a16="http://schemas.microsoft.com/office/drawing/2014/main" id="{8B179D86-5941-48C9-AA2E-9EC35B99EC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EA1A18-1363-4195-8089-0E52DC7095A6}"/>
              </a:ext>
            </a:extLst>
          </p:cNvPr>
          <p:cNvSpPr>
            <a:spLocks noGrp="1"/>
          </p:cNvSpPr>
          <p:nvPr>
            <p:ph type="sldNum" sz="quarter" idx="12"/>
          </p:nvPr>
        </p:nvSpPr>
        <p:spPr/>
        <p:txBody>
          <a:bodyPr/>
          <a:lstStyle/>
          <a:p>
            <a:fld id="{759E024A-51D6-459F-8952-07D503F10836}" type="slidenum">
              <a:rPr lang="en-US" smtClean="0"/>
              <a:t>‹#›</a:t>
            </a:fld>
            <a:endParaRPr lang="en-US"/>
          </a:p>
        </p:txBody>
      </p:sp>
    </p:spTree>
    <p:extLst>
      <p:ext uri="{BB962C8B-B14F-4D97-AF65-F5344CB8AC3E}">
        <p14:creationId xmlns:p14="http://schemas.microsoft.com/office/powerpoint/2010/main" val="3010188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E1904-8A96-4174-A990-90A5A88258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1A98A4-90DF-43D3-A3FD-3465FE164B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1528C0-34DE-4A25-A085-2D203013CA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0F3984-33A0-4D1C-8ECE-7ADDC9F256DB}"/>
              </a:ext>
            </a:extLst>
          </p:cNvPr>
          <p:cNvSpPr>
            <a:spLocks noGrp="1"/>
          </p:cNvSpPr>
          <p:nvPr>
            <p:ph type="dt" sz="half" idx="10"/>
          </p:nvPr>
        </p:nvSpPr>
        <p:spPr/>
        <p:txBody>
          <a:bodyPr/>
          <a:lstStyle/>
          <a:p>
            <a:fld id="{6251A3A3-BFEE-4897-BA27-9DE4B9F43EAD}" type="datetimeFigureOut">
              <a:rPr lang="en-US" smtClean="0"/>
              <a:t>2/27/2023</a:t>
            </a:fld>
            <a:endParaRPr lang="en-US"/>
          </a:p>
        </p:txBody>
      </p:sp>
      <p:sp>
        <p:nvSpPr>
          <p:cNvPr id="6" name="Footer Placeholder 5">
            <a:extLst>
              <a:ext uri="{FF2B5EF4-FFF2-40B4-BE49-F238E27FC236}">
                <a16:creationId xmlns:a16="http://schemas.microsoft.com/office/drawing/2014/main" id="{E9E967AC-B9DC-4146-8CD3-58E845A869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72D0E7-7B4D-4FE2-9721-DA63695F6523}"/>
              </a:ext>
            </a:extLst>
          </p:cNvPr>
          <p:cNvSpPr>
            <a:spLocks noGrp="1"/>
          </p:cNvSpPr>
          <p:nvPr>
            <p:ph type="sldNum" sz="quarter" idx="12"/>
          </p:nvPr>
        </p:nvSpPr>
        <p:spPr/>
        <p:txBody>
          <a:bodyPr/>
          <a:lstStyle/>
          <a:p>
            <a:fld id="{759E024A-51D6-459F-8952-07D503F10836}" type="slidenum">
              <a:rPr lang="en-US" smtClean="0"/>
              <a:t>‹#›</a:t>
            </a:fld>
            <a:endParaRPr lang="en-US"/>
          </a:p>
        </p:txBody>
      </p:sp>
    </p:spTree>
    <p:extLst>
      <p:ext uri="{BB962C8B-B14F-4D97-AF65-F5344CB8AC3E}">
        <p14:creationId xmlns:p14="http://schemas.microsoft.com/office/powerpoint/2010/main" val="1598022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54927-670A-4B92-B9E2-29A7BC340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1CC5C-33C7-4D04-AACC-1384B42BCE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2042D3-FC1B-4A9C-AB10-378CDFF794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0E5189-6360-4961-9CD6-940BCDE3AAF8}"/>
              </a:ext>
            </a:extLst>
          </p:cNvPr>
          <p:cNvSpPr>
            <a:spLocks noGrp="1"/>
          </p:cNvSpPr>
          <p:nvPr>
            <p:ph type="dt" sz="half" idx="10"/>
          </p:nvPr>
        </p:nvSpPr>
        <p:spPr/>
        <p:txBody>
          <a:bodyPr/>
          <a:lstStyle/>
          <a:p>
            <a:fld id="{6251A3A3-BFEE-4897-BA27-9DE4B9F43EAD}" type="datetimeFigureOut">
              <a:rPr lang="en-US" smtClean="0"/>
              <a:t>2/27/2023</a:t>
            </a:fld>
            <a:endParaRPr lang="en-US"/>
          </a:p>
        </p:txBody>
      </p:sp>
      <p:sp>
        <p:nvSpPr>
          <p:cNvPr id="6" name="Footer Placeholder 5">
            <a:extLst>
              <a:ext uri="{FF2B5EF4-FFF2-40B4-BE49-F238E27FC236}">
                <a16:creationId xmlns:a16="http://schemas.microsoft.com/office/drawing/2014/main" id="{E4F13306-5C07-4034-A3C2-1FC71E35C4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A9C7B-2BBC-4D97-A66D-A8020EC86593}"/>
              </a:ext>
            </a:extLst>
          </p:cNvPr>
          <p:cNvSpPr>
            <a:spLocks noGrp="1"/>
          </p:cNvSpPr>
          <p:nvPr>
            <p:ph type="sldNum" sz="quarter" idx="12"/>
          </p:nvPr>
        </p:nvSpPr>
        <p:spPr/>
        <p:txBody>
          <a:bodyPr/>
          <a:lstStyle/>
          <a:p>
            <a:fld id="{759E024A-51D6-459F-8952-07D503F10836}" type="slidenum">
              <a:rPr lang="en-US" smtClean="0"/>
              <a:t>‹#›</a:t>
            </a:fld>
            <a:endParaRPr lang="en-US"/>
          </a:p>
        </p:txBody>
      </p:sp>
    </p:spTree>
    <p:extLst>
      <p:ext uri="{BB962C8B-B14F-4D97-AF65-F5344CB8AC3E}">
        <p14:creationId xmlns:p14="http://schemas.microsoft.com/office/powerpoint/2010/main" val="3836572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B7BA2C-643E-4172-BD80-7BD5F37FA6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F9EB6E-5C77-4184-8964-5A9B89EAD1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81D698-11F8-435D-9998-DAA95A243A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51A3A3-BFEE-4897-BA27-9DE4B9F43EAD}" type="datetimeFigureOut">
              <a:rPr lang="en-US" smtClean="0"/>
              <a:t>2/27/2023</a:t>
            </a:fld>
            <a:endParaRPr lang="en-US"/>
          </a:p>
        </p:txBody>
      </p:sp>
      <p:sp>
        <p:nvSpPr>
          <p:cNvPr id="5" name="Footer Placeholder 4">
            <a:extLst>
              <a:ext uri="{FF2B5EF4-FFF2-40B4-BE49-F238E27FC236}">
                <a16:creationId xmlns:a16="http://schemas.microsoft.com/office/drawing/2014/main" id="{8664D1F8-C8B7-4CAE-8332-9992278943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DA90B3-DA7F-4671-98A0-B18BB0C2D0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E024A-51D6-459F-8952-07D503F10836}" type="slidenum">
              <a:rPr lang="en-US" smtClean="0"/>
              <a:t>‹#›</a:t>
            </a:fld>
            <a:endParaRPr lang="en-US"/>
          </a:p>
        </p:txBody>
      </p:sp>
    </p:spTree>
    <p:extLst>
      <p:ext uri="{BB962C8B-B14F-4D97-AF65-F5344CB8AC3E}">
        <p14:creationId xmlns:p14="http://schemas.microsoft.com/office/powerpoint/2010/main" val="3190635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1.png" /><Relationship Id="rId1" Type="http://schemas.openxmlformats.org/officeDocument/2006/relationships/slideLayout" Target="../slideLayouts/slideLayout2.xml" /><Relationship Id="rId4" Type="http://schemas.openxmlformats.org/officeDocument/2006/relationships/image" Target="../media/image2.png" /></Relationships>
</file>

<file path=ppt/slides/_rels/slide16.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3.png" /><Relationship Id="rId1" Type="http://schemas.openxmlformats.org/officeDocument/2006/relationships/slideLayout" Target="../slideLayouts/slideLayout2.xml" /><Relationship Id="rId4" Type="http://schemas.openxmlformats.org/officeDocument/2006/relationships/image" Target="../media/image4.png"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hyperlink" Target="https://www.themedicportal.com/application-guide/medical-school-interview/medical-ethics/medical-ethics-beneficence/" TargetMode="External"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hyperlink" Target="https://neal.fun/absurd-trolley-problems/" TargetMode="Externa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0E6E5-EAC9-4110-AE51-F81E061514F2}"/>
              </a:ext>
            </a:extLst>
          </p:cNvPr>
          <p:cNvSpPr>
            <a:spLocks noGrp="1"/>
          </p:cNvSpPr>
          <p:nvPr>
            <p:ph type="ctrTitle"/>
          </p:nvPr>
        </p:nvSpPr>
        <p:spPr>
          <a:xfrm>
            <a:off x="1524000" y="406400"/>
            <a:ext cx="9144000" cy="2387600"/>
          </a:xfrm>
        </p:spPr>
        <p:txBody>
          <a:bodyPr>
            <a:normAutofit fontScale="90000"/>
          </a:bodyPr>
          <a:lstStyle/>
          <a:p>
            <a:br>
              <a:rPr lang="en-US" dirty="0"/>
            </a:br>
            <a:r>
              <a:rPr lang="en-US" b="1" dirty="0">
                <a:solidFill>
                  <a:srgbClr val="FF0000"/>
                </a:solidFill>
              </a:rPr>
              <a:t>Medical Ethics:</a:t>
            </a:r>
            <a:br>
              <a:rPr lang="en-US" dirty="0"/>
            </a:br>
            <a:r>
              <a:rPr lang="en-US" sz="5300" b="1" dirty="0">
                <a:solidFill>
                  <a:srgbClr val="FF0000"/>
                </a:solidFill>
              </a:rPr>
              <a:t>Introduction</a:t>
            </a:r>
            <a:br>
              <a:rPr lang="en-US" dirty="0"/>
            </a:br>
            <a:r>
              <a:rPr lang="en-US" dirty="0"/>
              <a:t>  </a:t>
            </a:r>
          </a:p>
        </p:txBody>
      </p:sp>
      <p:sp>
        <p:nvSpPr>
          <p:cNvPr id="3" name="Subtitle 2">
            <a:extLst>
              <a:ext uri="{FF2B5EF4-FFF2-40B4-BE49-F238E27FC236}">
                <a16:creationId xmlns:a16="http://schemas.microsoft.com/office/drawing/2014/main" id="{F86A863F-AFFA-4B0F-945F-4DD909E9AF3E}"/>
              </a:ext>
            </a:extLst>
          </p:cNvPr>
          <p:cNvSpPr>
            <a:spLocks noGrp="1"/>
          </p:cNvSpPr>
          <p:nvPr>
            <p:ph type="subTitle" idx="1"/>
          </p:nvPr>
        </p:nvSpPr>
        <p:spPr/>
        <p:txBody>
          <a:bodyPr>
            <a:normAutofit/>
          </a:bodyPr>
          <a:lstStyle/>
          <a:p>
            <a:r>
              <a:rPr lang="en-US" sz="3200" dirty="0"/>
              <a:t>Dr Melad Gad Paulis</a:t>
            </a:r>
          </a:p>
          <a:p>
            <a:r>
              <a:rPr lang="en-US" sz="3200" dirty="0"/>
              <a:t>Professor of Forensic Science and Toxicology</a:t>
            </a:r>
          </a:p>
        </p:txBody>
      </p:sp>
    </p:spTree>
    <p:extLst>
      <p:ext uri="{BB962C8B-B14F-4D97-AF65-F5344CB8AC3E}">
        <p14:creationId xmlns:p14="http://schemas.microsoft.com/office/powerpoint/2010/main" val="4004311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7713D-165C-4225-B643-8E30BE047A03}"/>
              </a:ext>
            </a:extLst>
          </p:cNvPr>
          <p:cNvSpPr>
            <a:spLocks noGrp="1"/>
          </p:cNvSpPr>
          <p:nvPr>
            <p:ph type="title"/>
          </p:nvPr>
        </p:nvSpPr>
        <p:spPr/>
        <p:txBody>
          <a:bodyPr/>
          <a:lstStyle/>
          <a:p>
            <a:r>
              <a:rPr lang="en-US" b="1" dirty="0">
                <a:solidFill>
                  <a:schemeClr val="accent1"/>
                </a:solidFill>
              </a:rPr>
              <a:t>WHY ARE MEDICAL ETHICS SO IMPORTANT</a:t>
            </a:r>
          </a:p>
        </p:txBody>
      </p:sp>
      <p:sp>
        <p:nvSpPr>
          <p:cNvPr id="3" name="Content Placeholder 2">
            <a:extLst>
              <a:ext uri="{FF2B5EF4-FFF2-40B4-BE49-F238E27FC236}">
                <a16:creationId xmlns:a16="http://schemas.microsoft.com/office/drawing/2014/main" id="{66ACBF54-92E9-494C-97C1-E8B4DE719BB8}"/>
              </a:ext>
            </a:extLst>
          </p:cNvPr>
          <p:cNvSpPr>
            <a:spLocks noGrp="1"/>
          </p:cNvSpPr>
          <p:nvPr>
            <p:ph idx="1"/>
          </p:nvPr>
        </p:nvSpPr>
        <p:spPr>
          <a:xfrm>
            <a:off x="149902" y="1825625"/>
            <a:ext cx="11203898" cy="4351338"/>
          </a:xfrm>
        </p:spPr>
        <p:txBody>
          <a:bodyPr>
            <a:normAutofit/>
          </a:bodyPr>
          <a:lstStyle/>
          <a:p>
            <a:pPr algn="just"/>
            <a:r>
              <a:rPr lang="en-US" sz="3600" b="1" dirty="0"/>
              <a:t>Medical ethics guide physician through decision-making and through interaction and conduct with patients.</a:t>
            </a:r>
          </a:p>
          <a:p>
            <a:pPr algn="just"/>
            <a:r>
              <a:rPr lang="en-US" sz="3600" b="1" dirty="0">
                <a:solidFill>
                  <a:schemeClr val="accent1"/>
                </a:solidFill>
              </a:rPr>
              <a:t>Ethics provide us with moral compass the guide us through medical situations  that are not straightforward</a:t>
            </a:r>
            <a:r>
              <a:rPr lang="en-US" sz="3600" b="1" dirty="0"/>
              <a:t>.  </a:t>
            </a:r>
          </a:p>
          <a:p>
            <a:pPr algn="just"/>
            <a:r>
              <a:rPr lang="en-US" sz="3600" b="1" dirty="0">
                <a:solidFill>
                  <a:srgbClr val="FF0000"/>
                </a:solidFill>
              </a:rPr>
              <a:t>Violations of medical ethics can threaten your job, medical license, or even constitute a crime.</a:t>
            </a:r>
          </a:p>
        </p:txBody>
      </p:sp>
    </p:spTree>
    <p:extLst>
      <p:ext uri="{BB962C8B-B14F-4D97-AF65-F5344CB8AC3E}">
        <p14:creationId xmlns:p14="http://schemas.microsoft.com/office/powerpoint/2010/main" val="2109620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5A1AB-27C1-4455-85B4-3E1E6CB10BB0}"/>
              </a:ext>
            </a:extLst>
          </p:cNvPr>
          <p:cNvSpPr>
            <a:spLocks noGrp="1"/>
          </p:cNvSpPr>
          <p:nvPr>
            <p:ph type="title"/>
          </p:nvPr>
        </p:nvSpPr>
        <p:spPr>
          <a:xfrm>
            <a:off x="90477" y="0"/>
            <a:ext cx="10515600" cy="1325563"/>
          </a:xfrm>
        </p:spPr>
        <p:txBody>
          <a:bodyPr>
            <a:normAutofit/>
          </a:bodyPr>
          <a:lstStyle/>
          <a:p>
            <a:r>
              <a:rPr lang="en-US" sz="4800" dirty="0">
                <a:solidFill>
                  <a:srgbClr val="FF0000"/>
                </a:solidFill>
              </a:rPr>
              <a:t>Ethical case scenario 1 </a:t>
            </a:r>
          </a:p>
        </p:txBody>
      </p:sp>
      <p:sp>
        <p:nvSpPr>
          <p:cNvPr id="3" name="Content Placeholder 2">
            <a:extLst>
              <a:ext uri="{FF2B5EF4-FFF2-40B4-BE49-F238E27FC236}">
                <a16:creationId xmlns:a16="http://schemas.microsoft.com/office/drawing/2014/main" id="{B17E07FB-0BD1-4B80-A934-6CCE3A11C84E}"/>
              </a:ext>
            </a:extLst>
          </p:cNvPr>
          <p:cNvSpPr>
            <a:spLocks noGrp="1"/>
          </p:cNvSpPr>
          <p:nvPr>
            <p:ph idx="1"/>
          </p:nvPr>
        </p:nvSpPr>
        <p:spPr>
          <a:xfrm>
            <a:off x="0" y="1099458"/>
            <a:ext cx="12101523" cy="5758542"/>
          </a:xfrm>
        </p:spPr>
        <p:txBody>
          <a:bodyPr>
            <a:normAutofit fontScale="92500" lnSpcReduction="20000"/>
          </a:bodyPr>
          <a:lstStyle/>
          <a:p>
            <a:pPr marL="0" indent="0" algn="just">
              <a:buNone/>
            </a:pPr>
            <a:r>
              <a:rPr lang="en-US" sz="3600" b="0" i="0" u="none" strike="noStrike" baseline="0" dirty="0">
                <a:latin typeface="Tahoma" panose="020B0604030504040204" pitchFamily="34" charset="0"/>
              </a:rPr>
              <a:t>A very famous 90-year-old businessman has been repeatedly admitted to the ICU after suffering from an end-stage lung cancer. In his last admission, you were the doctor in charge. He was accompanied by one of his 14 sons who told you that they have been hiding from him (and other family members) the fact that he has got cancer, and they have told him that he has a chronic chest infection that will be treated by rest and antibiotics. They asked you not to tell him, otherwise he may die of shock, and his market competitors may abuse this information to damage his financial status. Later, another son of the patient, from a different wife to that of the elder son, approached you and asked you about the diagnosis of his father. </a:t>
            </a:r>
          </a:p>
          <a:p>
            <a:pPr marL="0" indent="0" algn="just">
              <a:buNone/>
            </a:pPr>
            <a:r>
              <a:rPr lang="en-US" sz="3600" b="0" i="0" u="none" strike="noStrike" baseline="0" dirty="0">
                <a:latin typeface="Tahoma" panose="020B0604030504040204" pitchFamily="34" charset="0"/>
              </a:rPr>
              <a:t>What would you do?</a:t>
            </a:r>
            <a:endParaRPr lang="en-US" sz="4800" dirty="0"/>
          </a:p>
        </p:txBody>
      </p:sp>
    </p:spTree>
    <p:extLst>
      <p:ext uri="{BB962C8B-B14F-4D97-AF65-F5344CB8AC3E}">
        <p14:creationId xmlns:p14="http://schemas.microsoft.com/office/powerpoint/2010/main" val="2301494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21AAA-CCB6-46B2-9B8C-0200DCA83569}"/>
              </a:ext>
            </a:extLst>
          </p:cNvPr>
          <p:cNvSpPr>
            <a:spLocks noGrp="1"/>
          </p:cNvSpPr>
          <p:nvPr>
            <p:ph type="title"/>
          </p:nvPr>
        </p:nvSpPr>
        <p:spPr>
          <a:xfrm>
            <a:off x="130629" y="18255"/>
            <a:ext cx="11887200" cy="1325563"/>
          </a:xfrm>
        </p:spPr>
        <p:txBody>
          <a:bodyPr/>
          <a:lstStyle/>
          <a:p>
            <a:r>
              <a:rPr lang="en-US" sz="4400" dirty="0">
                <a:solidFill>
                  <a:srgbClr val="FF0000"/>
                </a:solidFill>
              </a:rPr>
              <a:t>Ethical case scenario </a:t>
            </a:r>
            <a:r>
              <a:rPr lang="en-US" sz="4400" dirty="0"/>
              <a:t>2</a:t>
            </a:r>
            <a:endParaRPr lang="en-US" dirty="0"/>
          </a:p>
        </p:txBody>
      </p:sp>
      <p:sp>
        <p:nvSpPr>
          <p:cNvPr id="3" name="Content Placeholder 2">
            <a:extLst>
              <a:ext uri="{FF2B5EF4-FFF2-40B4-BE49-F238E27FC236}">
                <a16:creationId xmlns:a16="http://schemas.microsoft.com/office/drawing/2014/main" id="{56951678-3043-4457-BF9E-F5D1AAE5DBF1}"/>
              </a:ext>
            </a:extLst>
          </p:cNvPr>
          <p:cNvSpPr>
            <a:spLocks noGrp="1"/>
          </p:cNvSpPr>
          <p:nvPr>
            <p:ph idx="1"/>
          </p:nvPr>
        </p:nvSpPr>
        <p:spPr>
          <a:xfrm>
            <a:off x="-1" y="1034144"/>
            <a:ext cx="11887201" cy="5142820"/>
          </a:xfrm>
        </p:spPr>
        <p:txBody>
          <a:bodyPr>
            <a:normAutofit lnSpcReduction="10000"/>
          </a:bodyPr>
          <a:lstStyle/>
          <a:p>
            <a:pPr algn="just"/>
            <a:r>
              <a:rPr lang="en-US" sz="3600" b="0" i="0" u="none" strike="noStrike" baseline="0" dirty="0">
                <a:solidFill>
                  <a:srgbClr val="000000"/>
                </a:solidFill>
                <a:latin typeface="Tahoma" panose="020B0604030504040204" pitchFamily="34" charset="0"/>
              </a:rPr>
              <a:t>A resident in her obstetrics and gynecology rotation was faced with a case of a 28-year-old pregnant woman of 13 weeks gestational age, who is already a mother of three healthy children. The woman was diagnosed with ovarian cancer stage 2. The oncologists made a recommendation to the obstetric team to terminate the pregnancy to initiate chemotherapy. The women refused chemotherapy and insisted on continuation of pregnancy</a:t>
            </a:r>
            <a:r>
              <a:rPr lang="en-US" sz="3600" dirty="0">
                <a:solidFill>
                  <a:srgbClr val="000000"/>
                </a:solidFill>
                <a:latin typeface="Tahoma" panose="020B0604030504040204" pitchFamily="34" charset="0"/>
              </a:rPr>
              <a:t>. </a:t>
            </a:r>
            <a:r>
              <a:rPr lang="en-US" sz="3600" b="0" i="0" u="none" strike="noStrike" baseline="0" dirty="0">
                <a:solidFill>
                  <a:srgbClr val="000000"/>
                </a:solidFill>
                <a:latin typeface="Tahoma" panose="020B0604030504040204" pitchFamily="34" charset="0"/>
              </a:rPr>
              <a:t> </a:t>
            </a:r>
          </a:p>
          <a:p>
            <a:pPr algn="just"/>
            <a:r>
              <a:rPr lang="en-US" sz="4800" dirty="0">
                <a:solidFill>
                  <a:srgbClr val="000000"/>
                </a:solidFill>
                <a:latin typeface="Tahoma" panose="020B0604030504040204" pitchFamily="34" charset="0"/>
              </a:rPr>
              <a:t>What is the best decision?</a:t>
            </a:r>
            <a:endParaRPr lang="en-US" sz="4800" dirty="0"/>
          </a:p>
        </p:txBody>
      </p:sp>
    </p:spTree>
    <p:extLst>
      <p:ext uri="{BB962C8B-B14F-4D97-AF65-F5344CB8AC3E}">
        <p14:creationId xmlns:p14="http://schemas.microsoft.com/office/powerpoint/2010/main" val="2528066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97354A-AA4A-41E0-A230-AEC96638A3BC}"/>
              </a:ext>
            </a:extLst>
          </p:cNvPr>
          <p:cNvSpPr>
            <a:spLocks noGrp="1"/>
          </p:cNvSpPr>
          <p:nvPr>
            <p:ph idx="1"/>
          </p:nvPr>
        </p:nvSpPr>
        <p:spPr>
          <a:xfrm>
            <a:off x="1" y="449705"/>
            <a:ext cx="12072256" cy="5727258"/>
          </a:xfrm>
        </p:spPr>
        <p:txBody>
          <a:bodyPr>
            <a:normAutofit fontScale="92500" lnSpcReduction="10000"/>
          </a:bodyPr>
          <a:lstStyle/>
          <a:p>
            <a:pPr algn="l"/>
            <a:r>
              <a:rPr lang="en-US" sz="3200" b="1" i="0" u="none" strike="noStrike" baseline="0" dirty="0">
                <a:solidFill>
                  <a:srgbClr val="008100"/>
                </a:solidFill>
                <a:latin typeface="Tahoma,Bold"/>
              </a:rPr>
              <a:t>Case scenario 3</a:t>
            </a:r>
          </a:p>
          <a:p>
            <a:pPr marL="0" indent="0" algn="l">
              <a:buNone/>
            </a:pPr>
            <a:r>
              <a:rPr lang="en-US" sz="3200" b="1" i="0" u="none" strike="noStrike" baseline="0" dirty="0">
                <a:solidFill>
                  <a:srgbClr val="000000"/>
                </a:solidFill>
                <a:latin typeface="Tahoma" panose="020B0604030504040204" pitchFamily="34" charset="0"/>
              </a:rPr>
              <a:t>	A 23-year-old medical student was in his last year of medical school. He was asked to perform a procedure he hadn't done before. His mentor was called away from the operating room about an urgent matter and the young student made a mistake, which led to a complication that caused the woman patient to lose her life.</a:t>
            </a:r>
          </a:p>
          <a:p>
            <a:pPr algn="l"/>
            <a:endParaRPr lang="en-US" sz="3200" b="1" i="0" u="none" strike="noStrike" baseline="0" dirty="0">
              <a:solidFill>
                <a:srgbClr val="000000"/>
              </a:solidFill>
              <a:latin typeface="Tahoma" panose="020B0604030504040204" pitchFamily="34" charset="0"/>
            </a:endParaRPr>
          </a:p>
          <a:p>
            <a:pPr algn="l"/>
            <a:r>
              <a:rPr lang="en-US" sz="3200" b="1" i="0" u="none" strike="noStrike" baseline="0" dirty="0">
                <a:solidFill>
                  <a:srgbClr val="008100"/>
                </a:solidFill>
                <a:latin typeface="Tahoma,Bold"/>
              </a:rPr>
              <a:t>Case scenario 4</a:t>
            </a:r>
          </a:p>
          <a:p>
            <a:pPr marL="0" indent="0" algn="l">
              <a:buNone/>
            </a:pPr>
            <a:r>
              <a:rPr lang="en-US" sz="3200" b="1" i="0" u="none" strike="noStrike" baseline="0" dirty="0">
                <a:solidFill>
                  <a:srgbClr val="000000"/>
                </a:solidFill>
                <a:latin typeface="Tahoma" panose="020B0604030504040204" pitchFamily="34" charset="0"/>
              </a:rPr>
              <a:t>	A 30-year-old female patient went through an aggressive chemotherapy session and hysterectomy after she was diagnosed with a rare form of cancer. Later, her oncologist told her she had been mistakenly diagnosed.</a:t>
            </a:r>
            <a:endParaRPr lang="en-US" sz="4400" b="1" dirty="0"/>
          </a:p>
        </p:txBody>
      </p:sp>
    </p:spTree>
    <p:extLst>
      <p:ext uri="{BB962C8B-B14F-4D97-AF65-F5344CB8AC3E}">
        <p14:creationId xmlns:p14="http://schemas.microsoft.com/office/powerpoint/2010/main" val="33239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2B52F-AC3E-492D-8FEF-798015A74B51}"/>
              </a:ext>
            </a:extLst>
          </p:cNvPr>
          <p:cNvSpPr>
            <a:spLocks noGrp="1"/>
          </p:cNvSpPr>
          <p:nvPr>
            <p:ph type="title"/>
          </p:nvPr>
        </p:nvSpPr>
        <p:spPr/>
        <p:txBody>
          <a:bodyPr/>
          <a:lstStyle/>
          <a:p>
            <a:r>
              <a:rPr lang="en-US" dirty="0"/>
              <a:t>What will we study?</a:t>
            </a:r>
          </a:p>
        </p:txBody>
      </p:sp>
      <p:sp>
        <p:nvSpPr>
          <p:cNvPr id="3" name="Content Placeholder 2">
            <a:extLst>
              <a:ext uri="{FF2B5EF4-FFF2-40B4-BE49-F238E27FC236}">
                <a16:creationId xmlns:a16="http://schemas.microsoft.com/office/drawing/2014/main" id="{9507D576-051F-4F79-854C-3200E82C9875}"/>
              </a:ext>
            </a:extLst>
          </p:cNvPr>
          <p:cNvSpPr>
            <a:spLocks noGrp="1"/>
          </p:cNvSpPr>
          <p:nvPr>
            <p:ph idx="1"/>
          </p:nvPr>
        </p:nvSpPr>
        <p:spPr>
          <a:xfrm>
            <a:off x="838200" y="1447800"/>
            <a:ext cx="10515600" cy="4729163"/>
          </a:xfrm>
        </p:spPr>
        <p:txBody>
          <a:bodyPr>
            <a:normAutofit/>
          </a:bodyPr>
          <a:lstStyle/>
          <a:p>
            <a:pPr lvl="1"/>
            <a:r>
              <a:rPr lang="en-US" sz="3200" dirty="0"/>
              <a:t>Your ethical and legal considerations toward your patients, colleagues, and profession.</a:t>
            </a:r>
          </a:p>
          <a:p>
            <a:pPr lvl="1"/>
            <a:r>
              <a:rPr lang="en-US" sz="3200" dirty="0"/>
              <a:t>Patients’ rights.</a:t>
            </a:r>
          </a:p>
          <a:p>
            <a:pPr lvl="1"/>
            <a:r>
              <a:rPr lang="en-US" sz="3200" dirty="0"/>
              <a:t>Ethical consideration in research.</a:t>
            </a:r>
          </a:p>
          <a:p>
            <a:pPr lvl="1"/>
            <a:r>
              <a:rPr lang="en-US" sz="3200" dirty="0"/>
              <a:t>Euthanasia. </a:t>
            </a:r>
          </a:p>
          <a:p>
            <a:pPr lvl="1"/>
            <a:r>
              <a:rPr lang="en-US" sz="3200" dirty="0"/>
              <a:t>Abortion.</a:t>
            </a:r>
          </a:p>
          <a:p>
            <a:pPr lvl="1"/>
            <a:r>
              <a:rPr lang="en-US" sz="3200" dirty="0"/>
              <a:t>Organ transplantations.</a:t>
            </a:r>
          </a:p>
          <a:p>
            <a:pPr lvl="1"/>
            <a:r>
              <a:rPr lang="en-US" sz="3200" dirty="0"/>
              <a:t>Professional secrecy. </a:t>
            </a:r>
          </a:p>
          <a:p>
            <a:pPr lvl="1"/>
            <a:endParaRPr lang="en-US" sz="3200" dirty="0"/>
          </a:p>
          <a:p>
            <a:pPr lvl="1"/>
            <a:endParaRPr lang="en-US" sz="3200" dirty="0"/>
          </a:p>
        </p:txBody>
      </p:sp>
    </p:spTree>
    <p:extLst>
      <p:ext uri="{BB962C8B-B14F-4D97-AF65-F5344CB8AC3E}">
        <p14:creationId xmlns:p14="http://schemas.microsoft.com/office/powerpoint/2010/main" val="3977534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EE9DE-0320-4305-B0AC-59D1AAF60C55}"/>
              </a:ext>
            </a:extLst>
          </p:cNvPr>
          <p:cNvSpPr>
            <a:spLocks noGrp="1"/>
          </p:cNvSpPr>
          <p:nvPr>
            <p:ph type="title"/>
          </p:nvPr>
        </p:nvSpPr>
        <p:spPr/>
        <p:txBody>
          <a:bodyPr/>
          <a:lstStyle/>
          <a:p>
            <a:r>
              <a:rPr lang="en-US" b="1" dirty="0"/>
              <a:t>Trolley problem </a:t>
            </a:r>
          </a:p>
        </p:txBody>
      </p:sp>
      <p:pic>
        <p:nvPicPr>
          <p:cNvPr id="6" name="Content Placeholder 5">
            <a:extLst>
              <a:ext uri="{FF2B5EF4-FFF2-40B4-BE49-F238E27FC236}">
                <a16:creationId xmlns:a16="http://schemas.microsoft.com/office/drawing/2014/main" id="{382FF79A-B72F-4038-BE3D-2C42DFD00A34}"/>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265771" y="1969565"/>
            <a:ext cx="5216577" cy="3743847"/>
          </a:xfrm>
        </p:spPr>
      </p:pic>
      <p:pic>
        <p:nvPicPr>
          <p:cNvPr id="4" name="Picture 3">
            <a:extLst>
              <a:ext uri="{FF2B5EF4-FFF2-40B4-BE49-F238E27FC236}">
                <a16:creationId xmlns:a16="http://schemas.microsoft.com/office/drawing/2014/main" id="{3DC7F8F6-58BE-43A8-9EC7-B95C0B475CD6}"/>
              </a:ext>
            </a:extLst>
          </p:cNvPr>
          <p:cNvPicPr>
            <a:picLocks noChangeAspect="1"/>
          </p:cNvPicPr>
          <p:nvPr/>
        </p:nvPicPr>
        <p:blipFill>
          <a:blip r:embed="rId4"/>
          <a:stretch>
            <a:fillRect/>
          </a:stretch>
        </p:blipFill>
        <p:spPr>
          <a:xfrm>
            <a:off x="6565692" y="681037"/>
            <a:ext cx="5216577" cy="5032375"/>
          </a:xfrm>
          <a:prstGeom prst="rect">
            <a:avLst/>
          </a:prstGeom>
        </p:spPr>
      </p:pic>
    </p:spTree>
    <p:extLst>
      <p:ext uri="{BB962C8B-B14F-4D97-AF65-F5344CB8AC3E}">
        <p14:creationId xmlns:p14="http://schemas.microsoft.com/office/powerpoint/2010/main" val="584932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83C47-CD38-4FEE-831F-C4DD990E6A89}"/>
              </a:ext>
            </a:extLst>
          </p:cNvPr>
          <p:cNvSpPr>
            <a:spLocks noGrp="1"/>
          </p:cNvSpPr>
          <p:nvPr>
            <p:ph type="title"/>
          </p:nvPr>
        </p:nvSpPr>
        <p:spPr/>
        <p:txBody>
          <a:bodyPr>
            <a:normAutofit/>
          </a:bodyPr>
          <a:lstStyle/>
          <a:p>
            <a:r>
              <a:rPr lang="en-US" sz="5400" b="1" dirty="0">
                <a:solidFill>
                  <a:srgbClr val="FF0000"/>
                </a:solidFill>
              </a:rPr>
              <a:t>Trolley problem </a:t>
            </a:r>
          </a:p>
        </p:txBody>
      </p:sp>
      <p:pic>
        <p:nvPicPr>
          <p:cNvPr id="6" name="Content Placeholder 5">
            <a:extLst>
              <a:ext uri="{FF2B5EF4-FFF2-40B4-BE49-F238E27FC236}">
                <a16:creationId xmlns:a16="http://schemas.microsoft.com/office/drawing/2014/main" id="{4579FE25-48E4-455D-9B9A-B1BA15DAD57C}"/>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87086" y="1524361"/>
            <a:ext cx="5367508" cy="4351337"/>
          </a:xfrm>
        </p:spPr>
      </p:pic>
      <p:pic>
        <p:nvPicPr>
          <p:cNvPr id="4" name="Picture 3">
            <a:extLst>
              <a:ext uri="{FF2B5EF4-FFF2-40B4-BE49-F238E27FC236}">
                <a16:creationId xmlns:a16="http://schemas.microsoft.com/office/drawing/2014/main" id="{1CF7FCC2-6E86-4077-AFBE-D76FD0A9B8C9}"/>
              </a:ext>
            </a:extLst>
          </p:cNvPr>
          <p:cNvPicPr>
            <a:picLocks noChangeAspect="1"/>
          </p:cNvPicPr>
          <p:nvPr/>
        </p:nvPicPr>
        <p:blipFill>
          <a:blip r:embed="rId4"/>
          <a:stretch>
            <a:fillRect/>
          </a:stretch>
        </p:blipFill>
        <p:spPr>
          <a:xfrm>
            <a:off x="6096000" y="1027906"/>
            <a:ext cx="5540829" cy="4631789"/>
          </a:xfrm>
          <a:prstGeom prst="rect">
            <a:avLst/>
          </a:prstGeom>
        </p:spPr>
      </p:pic>
    </p:spTree>
    <p:extLst>
      <p:ext uri="{BB962C8B-B14F-4D97-AF65-F5344CB8AC3E}">
        <p14:creationId xmlns:p14="http://schemas.microsoft.com/office/powerpoint/2010/main" val="2730060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1C06F-D897-4353-9513-FA3BEB12F80A}"/>
              </a:ext>
            </a:extLst>
          </p:cNvPr>
          <p:cNvSpPr>
            <a:spLocks noGrp="1"/>
          </p:cNvSpPr>
          <p:nvPr>
            <p:ph type="title"/>
          </p:nvPr>
        </p:nvSpPr>
        <p:spPr>
          <a:xfrm>
            <a:off x="463446" y="18255"/>
            <a:ext cx="10515600" cy="1325563"/>
          </a:xfrm>
        </p:spPr>
        <p:txBody>
          <a:bodyPr>
            <a:normAutofit/>
          </a:bodyPr>
          <a:lstStyle/>
          <a:p>
            <a:r>
              <a:rPr lang="en-US" sz="4800" b="1" dirty="0">
                <a:effectLst>
                  <a:outerShdw blurRad="38100" dist="38100" dir="2700000" algn="tl">
                    <a:srgbClr val="000000">
                      <a:alpha val="43137"/>
                    </a:srgbClr>
                  </a:outerShdw>
                </a:effectLst>
              </a:rPr>
              <a:t>Ethical theories </a:t>
            </a:r>
          </a:p>
        </p:txBody>
      </p:sp>
      <p:sp>
        <p:nvSpPr>
          <p:cNvPr id="3" name="Content Placeholder 2">
            <a:extLst>
              <a:ext uri="{FF2B5EF4-FFF2-40B4-BE49-F238E27FC236}">
                <a16:creationId xmlns:a16="http://schemas.microsoft.com/office/drawing/2014/main" id="{EF43BE2A-5E9D-4C81-BE36-AD67BD07947D}"/>
              </a:ext>
            </a:extLst>
          </p:cNvPr>
          <p:cNvSpPr>
            <a:spLocks noGrp="1"/>
          </p:cNvSpPr>
          <p:nvPr>
            <p:ph idx="1"/>
          </p:nvPr>
        </p:nvSpPr>
        <p:spPr/>
        <p:txBody>
          <a:bodyPr>
            <a:normAutofit/>
          </a:bodyPr>
          <a:lstStyle/>
          <a:p>
            <a:pPr marL="0" indent="0">
              <a:buNone/>
            </a:pPr>
            <a:r>
              <a:rPr lang="en-US" sz="4000" dirty="0"/>
              <a:t>           </a:t>
            </a:r>
            <a:r>
              <a:rPr lang="en-US" sz="4000" b="1" dirty="0">
                <a:solidFill>
                  <a:srgbClr val="00B050"/>
                </a:solidFill>
              </a:rPr>
              <a:t>AGENT</a:t>
            </a:r>
            <a:r>
              <a:rPr lang="en-US" sz="4000" dirty="0"/>
              <a:t>                   </a:t>
            </a:r>
            <a:r>
              <a:rPr lang="en-US" sz="4000" dirty="0">
                <a:solidFill>
                  <a:schemeClr val="accent1"/>
                </a:solidFill>
              </a:rPr>
              <a:t>CONSEQUENCES </a:t>
            </a:r>
          </a:p>
          <a:p>
            <a:r>
              <a:rPr lang="en-US" sz="4000" dirty="0"/>
              <a:t>3 QUESITIONS MAY HELP TO ANSWER “IS THIS ETHICAL”</a:t>
            </a:r>
          </a:p>
          <a:p>
            <a:r>
              <a:rPr lang="en-US" sz="4000" b="1" dirty="0">
                <a:solidFill>
                  <a:schemeClr val="accent1"/>
                </a:solidFill>
              </a:rPr>
              <a:t>Consequences</a:t>
            </a:r>
            <a:r>
              <a:rPr lang="en-US" sz="4000" dirty="0"/>
              <a:t> of the action (utilitarian theory).</a:t>
            </a:r>
          </a:p>
          <a:p>
            <a:r>
              <a:rPr lang="en-US" sz="4000" dirty="0"/>
              <a:t>Is the </a:t>
            </a:r>
            <a:r>
              <a:rPr lang="en-US" sz="4000" dirty="0">
                <a:solidFill>
                  <a:srgbClr val="FF0000"/>
                </a:solidFill>
              </a:rPr>
              <a:t>ACT</a:t>
            </a:r>
            <a:r>
              <a:rPr lang="en-US" sz="4000" dirty="0"/>
              <a:t> itself ethical ”deontology theory”.</a:t>
            </a:r>
          </a:p>
          <a:p>
            <a:r>
              <a:rPr lang="en-US" sz="4000" dirty="0"/>
              <a:t>Is the acting </a:t>
            </a:r>
            <a:r>
              <a:rPr lang="en-US" sz="4000" b="1" dirty="0">
                <a:solidFill>
                  <a:srgbClr val="00B050"/>
                </a:solidFill>
              </a:rPr>
              <a:t>agent</a:t>
            </a:r>
            <a:r>
              <a:rPr lang="en-US" sz="4000" dirty="0"/>
              <a:t> (physician) a virtuous one.           </a:t>
            </a:r>
          </a:p>
        </p:txBody>
      </p:sp>
      <p:cxnSp>
        <p:nvCxnSpPr>
          <p:cNvPr id="5" name="Straight Arrow Connector 4">
            <a:extLst>
              <a:ext uri="{FF2B5EF4-FFF2-40B4-BE49-F238E27FC236}">
                <a16:creationId xmlns:a16="http://schemas.microsoft.com/office/drawing/2014/main" id="{99694FBF-0381-4F82-8C3E-0E244E41F4C1}"/>
              </a:ext>
            </a:extLst>
          </p:cNvPr>
          <p:cNvCxnSpPr/>
          <p:nvPr/>
        </p:nvCxnSpPr>
        <p:spPr>
          <a:xfrm>
            <a:off x="4122295" y="2143593"/>
            <a:ext cx="1229193" cy="0"/>
          </a:xfrm>
          <a:prstGeom prst="straightConnector1">
            <a:avLst/>
          </a:prstGeom>
          <a:ln w="142875">
            <a:solidFill>
              <a:schemeClr val="accent1"/>
            </a:solidFill>
            <a:tailEnd type="triangle"/>
          </a:ln>
        </p:spPr>
        <p:style>
          <a:lnRef idx="3">
            <a:schemeClr val="accent1"/>
          </a:lnRef>
          <a:fillRef idx="0">
            <a:schemeClr val="accent1"/>
          </a:fillRef>
          <a:effectRef idx="2">
            <a:schemeClr val="accent1"/>
          </a:effectRef>
          <a:fontRef idx="minor">
            <a:schemeClr val="tx1"/>
          </a:fontRef>
        </p:style>
      </p:cxnSp>
      <p:sp>
        <p:nvSpPr>
          <p:cNvPr id="4" name="TextBox 3">
            <a:extLst>
              <a:ext uri="{FF2B5EF4-FFF2-40B4-BE49-F238E27FC236}">
                <a16:creationId xmlns:a16="http://schemas.microsoft.com/office/drawing/2014/main" id="{7DD05868-B7C4-46E8-B122-AF559BCACD0B}"/>
              </a:ext>
            </a:extLst>
          </p:cNvPr>
          <p:cNvSpPr txBox="1"/>
          <p:nvPr/>
        </p:nvSpPr>
        <p:spPr>
          <a:xfrm>
            <a:off x="4167264" y="1256358"/>
            <a:ext cx="1139253" cy="646331"/>
          </a:xfrm>
          <a:prstGeom prst="rect">
            <a:avLst/>
          </a:prstGeom>
          <a:noFill/>
        </p:spPr>
        <p:txBody>
          <a:bodyPr wrap="square" rtlCol="0">
            <a:spAutoFit/>
          </a:bodyPr>
          <a:lstStyle/>
          <a:p>
            <a:r>
              <a:rPr lang="en-US" sz="3600" b="1" dirty="0">
                <a:solidFill>
                  <a:srgbClr val="FF0000"/>
                </a:solidFill>
              </a:rPr>
              <a:t>ACT</a:t>
            </a:r>
          </a:p>
        </p:txBody>
      </p:sp>
    </p:spTree>
    <p:extLst>
      <p:ext uri="{BB962C8B-B14F-4D97-AF65-F5344CB8AC3E}">
        <p14:creationId xmlns:p14="http://schemas.microsoft.com/office/powerpoint/2010/main" val="1303590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DED72-F4F1-47C4-9BDC-40ED88FA5DFC}"/>
              </a:ext>
            </a:extLst>
          </p:cNvPr>
          <p:cNvSpPr>
            <a:spLocks noGrp="1"/>
          </p:cNvSpPr>
          <p:nvPr>
            <p:ph type="title"/>
          </p:nvPr>
        </p:nvSpPr>
        <p:spPr/>
        <p:txBody>
          <a:bodyPr/>
          <a:lstStyle/>
          <a:p>
            <a:r>
              <a:rPr lang="en-US" b="1" u="sng" dirty="0">
                <a:solidFill>
                  <a:srgbClr val="FF0000"/>
                </a:solidFill>
              </a:rPr>
              <a:t>Utilitarian theory</a:t>
            </a:r>
          </a:p>
        </p:txBody>
      </p:sp>
      <p:sp>
        <p:nvSpPr>
          <p:cNvPr id="3" name="Content Placeholder 2">
            <a:extLst>
              <a:ext uri="{FF2B5EF4-FFF2-40B4-BE49-F238E27FC236}">
                <a16:creationId xmlns:a16="http://schemas.microsoft.com/office/drawing/2014/main" id="{F8AAB79D-891F-4B7B-A6B6-E2D3E2BEC47E}"/>
              </a:ext>
            </a:extLst>
          </p:cNvPr>
          <p:cNvSpPr>
            <a:spLocks noGrp="1"/>
          </p:cNvSpPr>
          <p:nvPr>
            <p:ph idx="1"/>
          </p:nvPr>
        </p:nvSpPr>
        <p:spPr/>
        <p:txBody>
          <a:bodyPr/>
          <a:lstStyle/>
          <a:p>
            <a:r>
              <a:rPr lang="en-US" dirty="0"/>
              <a:t>Also called Teleological, Greek word, Telos, meaning end or consequence.</a:t>
            </a:r>
          </a:p>
          <a:p>
            <a:r>
              <a:rPr lang="en-US" dirty="0"/>
              <a:t>Consequences alone that determine what is right or wrong.</a:t>
            </a:r>
          </a:p>
          <a:p>
            <a:r>
              <a:rPr lang="en-US" dirty="0"/>
              <a:t>The greatest good for the greatest number of the community.</a:t>
            </a:r>
          </a:p>
          <a:p>
            <a:r>
              <a:rPr lang="en-US" dirty="0"/>
              <a:t>Seek for the greatest aggregate welfare of the community as whole. </a:t>
            </a:r>
          </a:p>
          <a:p>
            <a:r>
              <a:rPr lang="en-US" dirty="0"/>
              <a:t>Problems: how to define what is good and may sacrifice the rights of minority for the seek of happiness of majority.</a:t>
            </a:r>
          </a:p>
        </p:txBody>
      </p:sp>
    </p:spTree>
    <p:extLst>
      <p:ext uri="{BB962C8B-B14F-4D97-AF65-F5344CB8AC3E}">
        <p14:creationId xmlns:p14="http://schemas.microsoft.com/office/powerpoint/2010/main" val="2441385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9018E-C680-4382-83DC-A0CB561AD0F0}"/>
              </a:ext>
            </a:extLst>
          </p:cNvPr>
          <p:cNvSpPr>
            <a:spLocks noGrp="1"/>
          </p:cNvSpPr>
          <p:nvPr>
            <p:ph type="title"/>
          </p:nvPr>
        </p:nvSpPr>
        <p:spPr/>
        <p:txBody>
          <a:bodyPr/>
          <a:lstStyle/>
          <a:p>
            <a:r>
              <a:rPr lang="en-US" b="1" u="sng" dirty="0">
                <a:solidFill>
                  <a:srgbClr val="FF0000"/>
                </a:solidFill>
              </a:rPr>
              <a:t>Deontological theory</a:t>
            </a:r>
          </a:p>
        </p:txBody>
      </p:sp>
      <p:sp>
        <p:nvSpPr>
          <p:cNvPr id="3" name="Content Placeholder 2">
            <a:extLst>
              <a:ext uri="{FF2B5EF4-FFF2-40B4-BE49-F238E27FC236}">
                <a16:creationId xmlns:a16="http://schemas.microsoft.com/office/drawing/2014/main" id="{61F515F9-ED59-440E-A43B-501A13DC29C1}"/>
              </a:ext>
            </a:extLst>
          </p:cNvPr>
          <p:cNvSpPr>
            <a:spLocks noGrp="1"/>
          </p:cNvSpPr>
          <p:nvPr>
            <p:ph idx="1"/>
          </p:nvPr>
        </p:nvSpPr>
        <p:spPr/>
        <p:txBody>
          <a:bodyPr>
            <a:normAutofit fontScale="92500" lnSpcReduction="20000"/>
          </a:bodyPr>
          <a:lstStyle/>
          <a:p>
            <a:pPr algn="just">
              <a:lnSpc>
                <a:spcPct val="150000"/>
              </a:lnSpc>
            </a:pPr>
            <a:r>
              <a:rPr lang="en-US" sz="3600" dirty="0"/>
              <a:t>Deontological theory: Non-consequentialism: Derived from the Greek word, Deon, meaning duty. Considers that some acts are right or wrong independent of their consequences. </a:t>
            </a:r>
          </a:p>
          <a:p>
            <a:pPr algn="just">
              <a:lnSpc>
                <a:spcPct val="150000"/>
              </a:lnSpc>
            </a:pPr>
            <a:r>
              <a:rPr lang="en-US" sz="3600" dirty="0"/>
              <a:t>Looks to one’s obligation to determine what is ethical and answers the question: What should I do and why should I do it? </a:t>
            </a:r>
          </a:p>
        </p:txBody>
      </p:sp>
    </p:spTree>
    <p:extLst>
      <p:ext uri="{BB962C8B-B14F-4D97-AF65-F5344CB8AC3E}">
        <p14:creationId xmlns:p14="http://schemas.microsoft.com/office/powerpoint/2010/main" val="3734738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B0D8C-4573-BC48-5CEB-BDFE467F5793}"/>
              </a:ext>
            </a:extLst>
          </p:cNvPr>
          <p:cNvSpPr>
            <a:spLocks noGrp="1"/>
          </p:cNvSpPr>
          <p:nvPr>
            <p:ph type="title"/>
          </p:nvPr>
        </p:nvSpPr>
        <p:spPr/>
        <p:txBody>
          <a:bodyPr/>
          <a:lstStyle/>
          <a:p>
            <a:r>
              <a:rPr lang="en-US" b="0" i="1" dirty="0">
                <a:solidFill>
                  <a:srgbClr val="000000"/>
                </a:solidFill>
                <a:effectLst/>
                <a:latin typeface="Linux Libertine"/>
              </a:rPr>
              <a:t>Primum non </a:t>
            </a:r>
            <a:r>
              <a:rPr lang="en-US" b="0" i="1" dirty="0" err="1">
                <a:solidFill>
                  <a:srgbClr val="000000"/>
                </a:solidFill>
                <a:effectLst/>
                <a:latin typeface="Linux Libertine"/>
              </a:rPr>
              <a:t>nocere</a:t>
            </a:r>
            <a:br>
              <a:rPr lang="en-US" b="0" i="0" dirty="0">
                <a:solidFill>
                  <a:srgbClr val="000000"/>
                </a:solidFill>
                <a:effectLst/>
                <a:latin typeface="Linux Libertine"/>
              </a:rPr>
            </a:br>
            <a:endParaRPr lang="en-US" dirty="0"/>
          </a:p>
        </p:txBody>
      </p:sp>
      <p:sp>
        <p:nvSpPr>
          <p:cNvPr id="3" name="Text Placeholder 2">
            <a:extLst>
              <a:ext uri="{FF2B5EF4-FFF2-40B4-BE49-F238E27FC236}">
                <a16:creationId xmlns:a16="http://schemas.microsoft.com/office/drawing/2014/main" id="{83001629-7C5A-6CAB-67EB-F5F1109046BE}"/>
              </a:ext>
            </a:extLst>
          </p:cNvPr>
          <p:cNvSpPr>
            <a:spLocks noGrp="1"/>
          </p:cNvSpPr>
          <p:nvPr>
            <p:ph type="body" idx="1"/>
          </p:nvPr>
        </p:nvSpPr>
        <p:spPr/>
        <p:txBody>
          <a:bodyPr/>
          <a:lstStyle/>
          <a:p>
            <a:r>
              <a:rPr lang="en-US" dirty="0"/>
              <a:t>Above all, don not harm</a:t>
            </a:r>
          </a:p>
        </p:txBody>
      </p:sp>
    </p:spTree>
    <p:extLst>
      <p:ext uri="{BB962C8B-B14F-4D97-AF65-F5344CB8AC3E}">
        <p14:creationId xmlns:p14="http://schemas.microsoft.com/office/powerpoint/2010/main" val="2315469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698DC-7839-4527-8883-385DD76B07E1}"/>
              </a:ext>
            </a:extLst>
          </p:cNvPr>
          <p:cNvSpPr>
            <a:spLocks noGrp="1"/>
          </p:cNvSpPr>
          <p:nvPr>
            <p:ph type="title"/>
          </p:nvPr>
        </p:nvSpPr>
        <p:spPr/>
        <p:txBody>
          <a:bodyPr/>
          <a:lstStyle/>
          <a:p>
            <a:r>
              <a:rPr lang="en-US" b="1" dirty="0">
                <a:solidFill>
                  <a:srgbClr val="FF0000"/>
                </a:solidFill>
              </a:rPr>
              <a:t>The virtue theory (Character-based ethics) </a:t>
            </a:r>
          </a:p>
        </p:txBody>
      </p:sp>
      <p:sp>
        <p:nvSpPr>
          <p:cNvPr id="3" name="Content Placeholder 2">
            <a:extLst>
              <a:ext uri="{FF2B5EF4-FFF2-40B4-BE49-F238E27FC236}">
                <a16:creationId xmlns:a16="http://schemas.microsoft.com/office/drawing/2014/main" id="{5AD0AE37-E11F-43E5-8C24-19717D072AF4}"/>
              </a:ext>
            </a:extLst>
          </p:cNvPr>
          <p:cNvSpPr>
            <a:spLocks noGrp="1"/>
          </p:cNvSpPr>
          <p:nvPr>
            <p:ph idx="1"/>
          </p:nvPr>
        </p:nvSpPr>
        <p:spPr>
          <a:xfrm>
            <a:off x="419725" y="1825625"/>
            <a:ext cx="10934075" cy="4351338"/>
          </a:xfrm>
        </p:spPr>
        <p:txBody>
          <a:bodyPr/>
          <a:lstStyle/>
          <a:p>
            <a:pPr algn="just"/>
            <a:r>
              <a:rPr lang="en-US" b="0" i="0" dirty="0">
                <a:solidFill>
                  <a:srgbClr val="1A1A1A"/>
                </a:solidFill>
                <a:effectLst/>
                <a:latin typeface="Times New Roman" panose="02020603050405020304" pitchFamily="18" charset="0"/>
              </a:rPr>
              <a:t>A right act is the action a virtuous person would do in the same circumstances, in contrast to the approach that emphasizes duties or rules (deontology) or that emphasizes the consequences of actions (consequentialism). </a:t>
            </a:r>
          </a:p>
          <a:p>
            <a:pPr algn="just"/>
            <a:r>
              <a:rPr lang="en-US" b="0" i="0" dirty="0">
                <a:solidFill>
                  <a:srgbClr val="1A1A1A"/>
                </a:solidFill>
                <a:effectLst/>
                <a:latin typeface="Times New Roman" panose="02020603050405020304" pitchFamily="18" charset="0"/>
              </a:rPr>
              <a:t>Suppose it is obvious that someone in need should be helped. A utilitarian will point to the fact that the consequences of doing so will maximize well-being, a deontologist to the fact that, in doing so the agent will be acting in accordance with a moral rule such as “Do unto others as you would be done by” and a virtue ethicist to the fact that helping the person would be charitable.</a:t>
            </a:r>
            <a:endParaRPr lang="en-US" dirty="0"/>
          </a:p>
        </p:txBody>
      </p:sp>
    </p:spTree>
    <p:extLst>
      <p:ext uri="{BB962C8B-B14F-4D97-AF65-F5344CB8AC3E}">
        <p14:creationId xmlns:p14="http://schemas.microsoft.com/office/powerpoint/2010/main" val="2220776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C8F6-580D-2014-C1F3-723F0A52401E}"/>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856EDE04-D553-F29B-8CCE-29500EC22174}"/>
              </a:ext>
            </a:extLst>
          </p:cNvPr>
          <p:cNvSpPr>
            <a:spLocks noGrp="1"/>
          </p:cNvSpPr>
          <p:nvPr>
            <p:ph idx="1"/>
          </p:nvPr>
        </p:nvSpPr>
        <p:spPr/>
        <p:txBody>
          <a:bodyPr/>
          <a:lstStyle/>
          <a:p>
            <a:endParaRPr lang="en-US"/>
          </a:p>
        </p:txBody>
      </p:sp>
      <p:sp>
        <p:nvSpPr>
          <p:cNvPr id="10" name="AutoShape 3">
            <a:extLst>
              <a:ext uri="{FF2B5EF4-FFF2-40B4-BE49-F238E27FC236}">
                <a16:creationId xmlns:a16="http://schemas.microsoft.com/office/drawing/2014/main" id="{AC49F503-280E-D391-0D85-78ABA6BC63FD}"/>
              </a:ext>
            </a:extLst>
          </p:cNvPr>
          <p:cNvSpPr>
            <a:spLocks noChangeAspect="1" noChangeArrowheads="1" noTextEdit="1"/>
          </p:cNvSpPr>
          <p:nvPr/>
        </p:nvSpPr>
        <p:spPr bwMode="auto">
          <a:xfrm>
            <a:off x="828675" y="310696"/>
            <a:ext cx="10534650"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5">
            <a:extLst>
              <a:ext uri="{FF2B5EF4-FFF2-40B4-BE49-F238E27FC236}">
                <a16:creationId xmlns:a16="http://schemas.microsoft.com/office/drawing/2014/main" id="{0988F9E2-71F1-20C1-9051-C62107F73DD5}"/>
              </a:ext>
            </a:extLst>
          </p:cNvPr>
          <p:cNvSpPr>
            <a:spLocks noChangeArrowheads="1"/>
          </p:cNvSpPr>
          <p:nvPr/>
        </p:nvSpPr>
        <p:spPr bwMode="auto">
          <a:xfrm>
            <a:off x="841375" y="331334"/>
            <a:ext cx="2622550" cy="641350"/>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6">
            <a:extLst>
              <a:ext uri="{FF2B5EF4-FFF2-40B4-BE49-F238E27FC236}">
                <a16:creationId xmlns:a16="http://schemas.microsoft.com/office/drawing/2014/main" id="{8D4AD61A-33E3-EB84-AF63-7EA0EAB2CCA5}"/>
              </a:ext>
            </a:extLst>
          </p:cNvPr>
          <p:cNvSpPr>
            <a:spLocks noChangeArrowheads="1"/>
          </p:cNvSpPr>
          <p:nvPr/>
        </p:nvSpPr>
        <p:spPr bwMode="auto">
          <a:xfrm>
            <a:off x="3463925" y="331334"/>
            <a:ext cx="2624138" cy="641350"/>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7">
            <a:extLst>
              <a:ext uri="{FF2B5EF4-FFF2-40B4-BE49-F238E27FC236}">
                <a16:creationId xmlns:a16="http://schemas.microsoft.com/office/drawing/2014/main" id="{5ABBA357-D464-C82E-BEF8-1BD671FD7AC1}"/>
              </a:ext>
            </a:extLst>
          </p:cNvPr>
          <p:cNvSpPr>
            <a:spLocks noChangeArrowheads="1"/>
          </p:cNvSpPr>
          <p:nvPr/>
        </p:nvSpPr>
        <p:spPr bwMode="auto">
          <a:xfrm>
            <a:off x="6088063" y="331334"/>
            <a:ext cx="2622550" cy="641350"/>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8">
            <a:extLst>
              <a:ext uri="{FF2B5EF4-FFF2-40B4-BE49-F238E27FC236}">
                <a16:creationId xmlns:a16="http://schemas.microsoft.com/office/drawing/2014/main" id="{72866A19-34AD-9E70-9385-2C931188828C}"/>
              </a:ext>
            </a:extLst>
          </p:cNvPr>
          <p:cNvSpPr>
            <a:spLocks noChangeArrowheads="1"/>
          </p:cNvSpPr>
          <p:nvPr/>
        </p:nvSpPr>
        <p:spPr bwMode="auto">
          <a:xfrm>
            <a:off x="8710613" y="331334"/>
            <a:ext cx="2624138" cy="641350"/>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9">
            <a:extLst>
              <a:ext uri="{FF2B5EF4-FFF2-40B4-BE49-F238E27FC236}">
                <a16:creationId xmlns:a16="http://schemas.microsoft.com/office/drawing/2014/main" id="{278C614F-8674-867F-BC61-0953C2BB873E}"/>
              </a:ext>
            </a:extLst>
          </p:cNvPr>
          <p:cNvSpPr>
            <a:spLocks noChangeArrowheads="1"/>
          </p:cNvSpPr>
          <p:nvPr/>
        </p:nvSpPr>
        <p:spPr bwMode="auto">
          <a:xfrm>
            <a:off x="841375" y="972684"/>
            <a:ext cx="2622550" cy="1463675"/>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0">
            <a:extLst>
              <a:ext uri="{FF2B5EF4-FFF2-40B4-BE49-F238E27FC236}">
                <a16:creationId xmlns:a16="http://schemas.microsoft.com/office/drawing/2014/main" id="{64509928-625F-3078-0724-4110DB67ABC7}"/>
              </a:ext>
            </a:extLst>
          </p:cNvPr>
          <p:cNvSpPr>
            <a:spLocks noChangeArrowheads="1"/>
          </p:cNvSpPr>
          <p:nvPr/>
        </p:nvSpPr>
        <p:spPr bwMode="auto">
          <a:xfrm>
            <a:off x="3463925" y="972684"/>
            <a:ext cx="2624138" cy="1463675"/>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1">
            <a:extLst>
              <a:ext uri="{FF2B5EF4-FFF2-40B4-BE49-F238E27FC236}">
                <a16:creationId xmlns:a16="http://schemas.microsoft.com/office/drawing/2014/main" id="{8113C541-61F5-5CE2-59F3-836A5156FF2D}"/>
              </a:ext>
            </a:extLst>
          </p:cNvPr>
          <p:cNvSpPr>
            <a:spLocks noChangeArrowheads="1"/>
          </p:cNvSpPr>
          <p:nvPr/>
        </p:nvSpPr>
        <p:spPr bwMode="auto">
          <a:xfrm>
            <a:off x="6088063" y="972684"/>
            <a:ext cx="2622550" cy="1463675"/>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2">
            <a:extLst>
              <a:ext uri="{FF2B5EF4-FFF2-40B4-BE49-F238E27FC236}">
                <a16:creationId xmlns:a16="http://schemas.microsoft.com/office/drawing/2014/main" id="{9495C1CE-3CD6-EEDD-8475-9B86355D7EFF}"/>
              </a:ext>
            </a:extLst>
          </p:cNvPr>
          <p:cNvSpPr>
            <a:spLocks noChangeArrowheads="1"/>
          </p:cNvSpPr>
          <p:nvPr/>
        </p:nvSpPr>
        <p:spPr bwMode="auto">
          <a:xfrm>
            <a:off x="8710613" y="972684"/>
            <a:ext cx="2624138" cy="1463675"/>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3">
            <a:extLst>
              <a:ext uri="{FF2B5EF4-FFF2-40B4-BE49-F238E27FC236}">
                <a16:creationId xmlns:a16="http://schemas.microsoft.com/office/drawing/2014/main" id="{BA7502B2-EB71-140B-C110-54D886BE3AAC}"/>
              </a:ext>
            </a:extLst>
          </p:cNvPr>
          <p:cNvSpPr>
            <a:spLocks noChangeArrowheads="1"/>
          </p:cNvSpPr>
          <p:nvPr/>
        </p:nvSpPr>
        <p:spPr bwMode="auto">
          <a:xfrm>
            <a:off x="841375" y="2436359"/>
            <a:ext cx="2622550" cy="2014538"/>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4">
            <a:extLst>
              <a:ext uri="{FF2B5EF4-FFF2-40B4-BE49-F238E27FC236}">
                <a16:creationId xmlns:a16="http://schemas.microsoft.com/office/drawing/2014/main" id="{E015B95F-9E97-E494-6C7A-E83715D6262D}"/>
              </a:ext>
            </a:extLst>
          </p:cNvPr>
          <p:cNvSpPr>
            <a:spLocks noChangeArrowheads="1"/>
          </p:cNvSpPr>
          <p:nvPr/>
        </p:nvSpPr>
        <p:spPr bwMode="auto">
          <a:xfrm>
            <a:off x="3463925" y="2436359"/>
            <a:ext cx="2624138" cy="2014538"/>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5">
            <a:extLst>
              <a:ext uri="{FF2B5EF4-FFF2-40B4-BE49-F238E27FC236}">
                <a16:creationId xmlns:a16="http://schemas.microsoft.com/office/drawing/2014/main" id="{1208EE5A-DEAC-FF15-282A-A97B5456E671}"/>
              </a:ext>
            </a:extLst>
          </p:cNvPr>
          <p:cNvSpPr>
            <a:spLocks noChangeArrowheads="1"/>
          </p:cNvSpPr>
          <p:nvPr/>
        </p:nvSpPr>
        <p:spPr bwMode="auto">
          <a:xfrm>
            <a:off x="6088063" y="2436359"/>
            <a:ext cx="2622550" cy="2014538"/>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6">
            <a:extLst>
              <a:ext uri="{FF2B5EF4-FFF2-40B4-BE49-F238E27FC236}">
                <a16:creationId xmlns:a16="http://schemas.microsoft.com/office/drawing/2014/main" id="{EF218271-356F-C44D-50D5-15221851B1C8}"/>
              </a:ext>
            </a:extLst>
          </p:cNvPr>
          <p:cNvSpPr>
            <a:spLocks noChangeArrowheads="1"/>
          </p:cNvSpPr>
          <p:nvPr/>
        </p:nvSpPr>
        <p:spPr bwMode="auto">
          <a:xfrm>
            <a:off x="8710613" y="2436359"/>
            <a:ext cx="2624138" cy="2014538"/>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7">
            <a:extLst>
              <a:ext uri="{FF2B5EF4-FFF2-40B4-BE49-F238E27FC236}">
                <a16:creationId xmlns:a16="http://schemas.microsoft.com/office/drawing/2014/main" id="{CF5F5A3E-41DE-9F92-B25A-5BBD263BE36C}"/>
              </a:ext>
            </a:extLst>
          </p:cNvPr>
          <p:cNvSpPr>
            <a:spLocks noChangeArrowheads="1"/>
          </p:cNvSpPr>
          <p:nvPr/>
        </p:nvSpPr>
        <p:spPr bwMode="auto">
          <a:xfrm>
            <a:off x="841375" y="4450896"/>
            <a:ext cx="2622550" cy="1739900"/>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18">
            <a:extLst>
              <a:ext uri="{FF2B5EF4-FFF2-40B4-BE49-F238E27FC236}">
                <a16:creationId xmlns:a16="http://schemas.microsoft.com/office/drawing/2014/main" id="{49117EF0-0359-8FEB-FCA0-6E54671CEDC5}"/>
              </a:ext>
            </a:extLst>
          </p:cNvPr>
          <p:cNvSpPr>
            <a:spLocks noChangeArrowheads="1"/>
          </p:cNvSpPr>
          <p:nvPr/>
        </p:nvSpPr>
        <p:spPr bwMode="auto">
          <a:xfrm>
            <a:off x="3463925" y="4450896"/>
            <a:ext cx="2624138" cy="1739900"/>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19">
            <a:extLst>
              <a:ext uri="{FF2B5EF4-FFF2-40B4-BE49-F238E27FC236}">
                <a16:creationId xmlns:a16="http://schemas.microsoft.com/office/drawing/2014/main" id="{978462EC-D2C6-AA0A-E4AC-36D99BE5C517}"/>
              </a:ext>
            </a:extLst>
          </p:cNvPr>
          <p:cNvSpPr>
            <a:spLocks noChangeArrowheads="1"/>
          </p:cNvSpPr>
          <p:nvPr/>
        </p:nvSpPr>
        <p:spPr bwMode="auto">
          <a:xfrm>
            <a:off x="6088063" y="4450896"/>
            <a:ext cx="2622550" cy="1739900"/>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0">
            <a:extLst>
              <a:ext uri="{FF2B5EF4-FFF2-40B4-BE49-F238E27FC236}">
                <a16:creationId xmlns:a16="http://schemas.microsoft.com/office/drawing/2014/main" id="{2604B741-E5F6-2A6A-8327-944CD0AD6A72}"/>
              </a:ext>
            </a:extLst>
          </p:cNvPr>
          <p:cNvSpPr>
            <a:spLocks noChangeArrowheads="1"/>
          </p:cNvSpPr>
          <p:nvPr/>
        </p:nvSpPr>
        <p:spPr bwMode="auto">
          <a:xfrm>
            <a:off x="8710613" y="4450896"/>
            <a:ext cx="2624138" cy="1739900"/>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Line 21">
            <a:extLst>
              <a:ext uri="{FF2B5EF4-FFF2-40B4-BE49-F238E27FC236}">
                <a16:creationId xmlns:a16="http://schemas.microsoft.com/office/drawing/2014/main" id="{84A8A147-8F84-BBEF-BDE0-2768BD189F94}"/>
              </a:ext>
            </a:extLst>
          </p:cNvPr>
          <p:cNvSpPr>
            <a:spLocks noChangeShapeType="1"/>
          </p:cNvSpPr>
          <p:nvPr/>
        </p:nvSpPr>
        <p:spPr bwMode="auto">
          <a:xfrm>
            <a:off x="3463925" y="324984"/>
            <a:ext cx="0" cy="587216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2">
            <a:extLst>
              <a:ext uri="{FF2B5EF4-FFF2-40B4-BE49-F238E27FC236}">
                <a16:creationId xmlns:a16="http://schemas.microsoft.com/office/drawing/2014/main" id="{0E37B04B-32D2-FA58-7AAA-CAEDD55E92E0}"/>
              </a:ext>
            </a:extLst>
          </p:cNvPr>
          <p:cNvSpPr>
            <a:spLocks noChangeShapeType="1"/>
          </p:cNvSpPr>
          <p:nvPr/>
        </p:nvSpPr>
        <p:spPr bwMode="auto">
          <a:xfrm>
            <a:off x="6088063" y="324984"/>
            <a:ext cx="0" cy="587216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3">
            <a:extLst>
              <a:ext uri="{FF2B5EF4-FFF2-40B4-BE49-F238E27FC236}">
                <a16:creationId xmlns:a16="http://schemas.microsoft.com/office/drawing/2014/main" id="{1587CB4F-FBCF-1083-3F69-94A7F98F16B6}"/>
              </a:ext>
            </a:extLst>
          </p:cNvPr>
          <p:cNvSpPr>
            <a:spLocks noChangeShapeType="1"/>
          </p:cNvSpPr>
          <p:nvPr/>
        </p:nvSpPr>
        <p:spPr bwMode="auto">
          <a:xfrm>
            <a:off x="8710613" y="324984"/>
            <a:ext cx="0" cy="587216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4">
            <a:extLst>
              <a:ext uri="{FF2B5EF4-FFF2-40B4-BE49-F238E27FC236}">
                <a16:creationId xmlns:a16="http://schemas.microsoft.com/office/drawing/2014/main" id="{5B719E39-8235-45CA-E1F3-A376E3731C14}"/>
              </a:ext>
            </a:extLst>
          </p:cNvPr>
          <p:cNvSpPr>
            <a:spLocks noChangeShapeType="1"/>
          </p:cNvSpPr>
          <p:nvPr/>
        </p:nvSpPr>
        <p:spPr bwMode="auto">
          <a:xfrm>
            <a:off x="835025" y="972684"/>
            <a:ext cx="10506075"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Line 25">
            <a:extLst>
              <a:ext uri="{FF2B5EF4-FFF2-40B4-BE49-F238E27FC236}">
                <a16:creationId xmlns:a16="http://schemas.microsoft.com/office/drawing/2014/main" id="{676C29BC-2C86-1084-164C-20A5B6644DEA}"/>
              </a:ext>
            </a:extLst>
          </p:cNvPr>
          <p:cNvSpPr>
            <a:spLocks noChangeShapeType="1"/>
          </p:cNvSpPr>
          <p:nvPr/>
        </p:nvSpPr>
        <p:spPr bwMode="auto">
          <a:xfrm>
            <a:off x="835025" y="2436359"/>
            <a:ext cx="1050607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26">
            <a:extLst>
              <a:ext uri="{FF2B5EF4-FFF2-40B4-BE49-F238E27FC236}">
                <a16:creationId xmlns:a16="http://schemas.microsoft.com/office/drawing/2014/main" id="{F148B5D1-CCAA-5AFD-48A4-52CD9387F842}"/>
              </a:ext>
            </a:extLst>
          </p:cNvPr>
          <p:cNvSpPr>
            <a:spLocks noChangeShapeType="1"/>
          </p:cNvSpPr>
          <p:nvPr/>
        </p:nvSpPr>
        <p:spPr bwMode="auto">
          <a:xfrm>
            <a:off x="835025" y="4450896"/>
            <a:ext cx="1050607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27">
            <a:extLst>
              <a:ext uri="{FF2B5EF4-FFF2-40B4-BE49-F238E27FC236}">
                <a16:creationId xmlns:a16="http://schemas.microsoft.com/office/drawing/2014/main" id="{831E10CD-1FAE-FF0F-AAA7-2E98809EA9E3}"/>
              </a:ext>
            </a:extLst>
          </p:cNvPr>
          <p:cNvSpPr>
            <a:spLocks noChangeShapeType="1"/>
          </p:cNvSpPr>
          <p:nvPr/>
        </p:nvSpPr>
        <p:spPr bwMode="auto">
          <a:xfrm>
            <a:off x="841375" y="324984"/>
            <a:ext cx="0" cy="587216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28">
            <a:extLst>
              <a:ext uri="{FF2B5EF4-FFF2-40B4-BE49-F238E27FC236}">
                <a16:creationId xmlns:a16="http://schemas.microsoft.com/office/drawing/2014/main" id="{3B516C36-841E-0042-3E0F-CC825D71CD0A}"/>
              </a:ext>
            </a:extLst>
          </p:cNvPr>
          <p:cNvSpPr>
            <a:spLocks noChangeShapeType="1"/>
          </p:cNvSpPr>
          <p:nvPr/>
        </p:nvSpPr>
        <p:spPr bwMode="auto">
          <a:xfrm>
            <a:off x="11334750" y="324984"/>
            <a:ext cx="0" cy="587216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29">
            <a:extLst>
              <a:ext uri="{FF2B5EF4-FFF2-40B4-BE49-F238E27FC236}">
                <a16:creationId xmlns:a16="http://schemas.microsoft.com/office/drawing/2014/main" id="{6A15284D-AA31-7F33-458F-EF330D760481}"/>
              </a:ext>
            </a:extLst>
          </p:cNvPr>
          <p:cNvSpPr>
            <a:spLocks noChangeShapeType="1"/>
          </p:cNvSpPr>
          <p:nvPr/>
        </p:nvSpPr>
        <p:spPr bwMode="auto">
          <a:xfrm>
            <a:off x="835025" y="331334"/>
            <a:ext cx="1050607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30">
            <a:extLst>
              <a:ext uri="{FF2B5EF4-FFF2-40B4-BE49-F238E27FC236}">
                <a16:creationId xmlns:a16="http://schemas.microsoft.com/office/drawing/2014/main" id="{D465EC19-C91E-DCE7-6F3C-7896EB95BA86}"/>
              </a:ext>
            </a:extLst>
          </p:cNvPr>
          <p:cNvSpPr>
            <a:spLocks noChangeShapeType="1"/>
          </p:cNvSpPr>
          <p:nvPr/>
        </p:nvSpPr>
        <p:spPr bwMode="auto">
          <a:xfrm>
            <a:off x="835025" y="6190796"/>
            <a:ext cx="1050607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Rectangle 31">
            <a:extLst>
              <a:ext uri="{FF2B5EF4-FFF2-40B4-BE49-F238E27FC236}">
                <a16:creationId xmlns:a16="http://schemas.microsoft.com/office/drawing/2014/main" id="{9CCB3E61-6CF6-6573-238E-6C298097FEB5}"/>
              </a:ext>
            </a:extLst>
          </p:cNvPr>
          <p:cNvSpPr>
            <a:spLocks noChangeArrowheads="1"/>
          </p:cNvSpPr>
          <p:nvPr/>
        </p:nvSpPr>
        <p:spPr bwMode="auto">
          <a:xfrm>
            <a:off x="3559175" y="380546"/>
            <a:ext cx="19446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rPr>
              <a:t>Main ethical points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2">
            <a:extLst>
              <a:ext uri="{FF2B5EF4-FFF2-40B4-BE49-F238E27FC236}">
                <a16:creationId xmlns:a16="http://schemas.microsoft.com/office/drawing/2014/main" id="{FAEC02BA-231F-3570-DE77-5AF733A0EFD4}"/>
              </a:ext>
            </a:extLst>
          </p:cNvPr>
          <p:cNvSpPr>
            <a:spLocks noChangeArrowheads="1"/>
          </p:cNvSpPr>
          <p:nvPr/>
        </p:nvSpPr>
        <p:spPr bwMode="auto">
          <a:xfrm>
            <a:off x="6181725" y="380546"/>
            <a:ext cx="22875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rPr>
              <a:t>Acts are ethically right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3">
            <a:extLst>
              <a:ext uri="{FF2B5EF4-FFF2-40B4-BE49-F238E27FC236}">
                <a16:creationId xmlns:a16="http://schemas.microsoft.com/office/drawing/2014/main" id="{55C65674-ADC5-3846-03E0-6AE9B0EC4BF3}"/>
              </a:ext>
            </a:extLst>
          </p:cNvPr>
          <p:cNvSpPr>
            <a:spLocks noChangeArrowheads="1"/>
          </p:cNvSpPr>
          <p:nvPr/>
        </p:nvSpPr>
        <p:spPr bwMode="auto">
          <a:xfrm>
            <a:off x="6181725" y="653596"/>
            <a:ext cx="6492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rPr>
              <a:t>when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4">
            <a:extLst>
              <a:ext uri="{FF2B5EF4-FFF2-40B4-BE49-F238E27FC236}">
                <a16:creationId xmlns:a16="http://schemas.microsoft.com/office/drawing/2014/main" id="{ABC746A2-373F-2C95-217D-13A82BD2BCB4}"/>
              </a:ext>
            </a:extLst>
          </p:cNvPr>
          <p:cNvSpPr>
            <a:spLocks noChangeArrowheads="1"/>
          </p:cNvSpPr>
          <p:nvPr/>
        </p:nvSpPr>
        <p:spPr bwMode="auto">
          <a:xfrm>
            <a:off x="6710363" y="653596"/>
            <a:ext cx="28575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5">
            <a:extLst>
              <a:ext uri="{FF2B5EF4-FFF2-40B4-BE49-F238E27FC236}">
                <a16:creationId xmlns:a16="http://schemas.microsoft.com/office/drawing/2014/main" id="{9B77DB8B-3AA3-A598-112A-D2D7F666B9CC}"/>
              </a:ext>
            </a:extLst>
          </p:cNvPr>
          <p:cNvSpPr>
            <a:spLocks noChangeArrowheads="1"/>
          </p:cNvSpPr>
          <p:nvPr/>
        </p:nvSpPr>
        <p:spPr bwMode="auto">
          <a:xfrm>
            <a:off x="8805863" y="380546"/>
            <a:ext cx="2344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rPr>
              <a:t>Examples from practice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36">
            <a:extLst>
              <a:ext uri="{FF2B5EF4-FFF2-40B4-BE49-F238E27FC236}">
                <a16:creationId xmlns:a16="http://schemas.microsoft.com/office/drawing/2014/main" id="{B84E9C53-4F96-F105-5C5A-0E0F9AF91CEC}"/>
              </a:ext>
            </a:extLst>
          </p:cNvPr>
          <p:cNvSpPr>
            <a:spLocks noChangeArrowheads="1"/>
          </p:cNvSpPr>
          <p:nvPr/>
        </p:nvSpPr>
        <p:spPr bwMode="auto">
          <a:xfrm>
            <a:off x="935038" y="1021896"/>
            <a:ext cx="14620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Utilitarianism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37">
            <a:extLst>
              <a:ext uri="{FF2B5EF4-FFF2-40B4-BE49-F238E27FC236}">
                <a16:creationId xmlns:a16="http://schemas.microsoft.com/office/drawing/2014/main" id="{22C31F34-0E18-D16F-ADE2-1C8C0344BDA5}"/>
              </a:ext>
            </a:extLst>
          </p:cNvPr>
          <p:cNvSpPr>
            <a:spLocks noChangeArrowheads="1"/>
          </p:cNvSpPr>
          <p:nvPr/>
        </p:nvSpPr>
        <p:spPr bwMode="auto">
          <a:xfrm>
            <a:off x="935038" y="1294946"/>
            <a:ext cx="19510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(Consequentialism)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Rectangle 38">
            <a:extLst>
              <a:ext uri="{FF2B5EF4-FFF2-40B4-BE49-F238E27FC236}">
                <a16:creationId xmlns:a16="http://schemas.microsoft.com/office/drawing/2014/main" id="{86735F43-56C2-6B4B-A2C7-60E865377733}"/>
              </a:ext>
            </a:extLst>
          </p:cNvPr>
          <p:cNvSpPr>
            <a:spLocks noChangeArrowheads="1"/>
          </p:cNvSpPr>
          <p:nvPr/>
        </p:nvSpPr>
        <p:spPr bwMode="auto">
          <a:xfrm>
            <a:off x="3559175" y="1021896"/>
            <a:ext cx="2471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Actions not morally right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39">
            <a:extLst>
              <a:ext uri="{FF2B5EF4-FFF2-40B4-BE49-F238E27FC236}">
                <a16:creationId xmlns:a16="http://schemas.microsoft.com/office/drawing/2014/main" id="{CF50784A-4998-C9CB-1925-FBB136769729}"/>
              </a:ext>
            </a:extLst>
          </p:cNvPr>
          <p:cNvSpPr>
            <a:spLocks noChangeArrowheads="1"/>
          </p:cNvSpPr>
          <p:nvPr/>
        </p:nvSpPr>
        <p:spPr bwMode="auto">
          <a:xfrm>
            <a:off x="3559175" y="1294946"/>
            <a:ext cx="14033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in themselves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0">
            <a:extLst>
              <a:ext uri="{FF2B5EF4-FFF2-40B4-BE49-F238E27FC236}">
                <a16:creationId xmlns:a16="http://schemas.microsoft.com/office/drawing/2014/main" id="{0B4D3EC9-4FA6-DCB0-113C-0171C65E7580}"/>
              </a:ext>
            </a:extLst>
          </p:cNvPr>
          <p:cNvSpPr>
            <a:spLocks noChangeArrowheads="1"/>
          </p:cNvSpPr>
          <p:nvPr/>
        </p:nvSpPr>
        <p:spPr bwMode="auto">
          <a:xfrm>
            <a:off x="4841875" y="1294946"/>
            <a:ext cx="190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1">
            <a:extLst>
              <a:ext uri="{FF2B5EF4-FFF2-40B4-BE49-F238E27FC236}">
                <a16:creationId xmlns:a16="http://schemas.microsoft.com/office/drawing/2014/main" id="{BB810218-66E7-F21B-31C2-960B9F9C91F1}"/>
              </a:ext>
            </a:extLst>
          </p:cNvPr>
          <p:cNvSpPr>
            <a:spLocks noChangeArrowheads="1"/>
          </p:cNvSpPr>
          <p:nvPr/>
        </p:nvSpPr>
        <p:spPr bwMode="auto">
          <a:xfrm>
            <a:off x="4911725" y="1294946"/>
            <a:ext cx="5857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they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2">
            <a:extLst>
              <a:ext uri="{FF2B5EF4-FFF2-40B4-BE49-F238E27FC236}">
                <a16:creationId xmlns:a16="http://schemas.microsoft.com/office/drawing/2014/main" id="{66995FC5-3514-2D53-EE99-6C8AB19EA145}"/>
              </a:ext>
            </a:extLst>
          </p:cNvPr>
          <p:cNvSpPr>
            <a:spLocks noChangeArrowheads="1"/>
          </p:cNvSpPr>
          <p:nvPr/>
        </p:nvSpPr>
        <p:spPr bwMode="auto">
          <a:xfrm>
            <a:off x="3559175" y="1567996"/>
            <a:ext cx="23383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become morally right if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Rectangle 43">
            <a:extLst>
              <a:ext uri="{FF2B5EF4-FFF2-40B4-BE49-F238E27FC236}">
                <a16:creationId xmlns:a16="http://schemas.microsoft.com/office/drawing/2014/main" id="{3C443C79-DE33-D95F-A9FD-0EC98DEBB148}"/>
              </a:ext>
            </a:extLst>
          </p:cNvPr>
          <p:cNvSpPr>
            <a:spLocks noChangeArrowheads="1"/>
          </p:cNvSpPr>
          <p:nvPr/>
        </p:nvSpPr>
        <p:spPr bwMode="auto">
          <a:xfrm>
            <a:off x="3559175" y="1841046"/>
            <a:ext cx="211613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they produce certain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4">
            <a:extLst>
              <a:ext uri="{FF2B5EF4-FFF2-40B4-BE49-F238E27FC236}">
                <a16:creationId xmlns:a16="http://schemas.microsoft.com/office/drawing/2014/main" id="{7C4BD420-FC41-0277-1930-2BC0781F9CA5}"/>
              </a:ext>
            </a:extLst>
          </p:cNvPr>
          <p:cNvSpPr>
            <a:spLocks noChangeArrowheads="1"/>
          </p:cNvSpPr>
          <p:nvPr/>
        </p:nvSpPr>
        <p:spPr bwMode="auto">
          <a:xfrm>
            <a:off x="3559175" y="2118859"/>
            <a:ext cx="15113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consequences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Rectangle 45">
            <a:extLst>
              <a:ext uri="{FF2B5EF4-FFF2-40B4-BE49-F238E27FC236}">
                <a16:creationId xmlns:a16="http://schemas.microsoft.com/office/drawing/2014/main" id="{CE761CCF-F1F6-9414-9EC0-32A7B8149E93}"/>
              </a:ext>
            </a:extLst>
          </p:cNvPr>
          <p:cNvSpPr>
            <a:spLocks noChangeArrowheads="1"/>
          </p:cNvSpPr>
          <p:nvPr/>
        </p:nvSpPr>
        <p:spPr bwMode="auto">
          <a:xfrm>
            <a:off x="6181725" y="1021896"/>
            <a:ext cx="20716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They achieve overall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46">
            <a:extLst>
              <a:ext uri="{FF2B5EF4-FFF2-40B4-BE49-F238E27FC236}">
                <a16:creationId xmlns:a16="http://schemas.microsoft.com/office/drawing/2014/main" id="{E4F6BCEA-0014-AC97-3879-F7577D31B5F8}"/>
              </a:ext>
            </a:extLst>
          </p:cNvPr>
          <p:cNvSpPr>
            <a:spLocks noChangeArrowheads="1"/>
          </p:cNvSpPr>
          <p:nvPr/>
        </p:nvSpPr>
        <p:spPr bwMode="auto">
          <a:xfrm>
            <a:off x="6181725" y="1294946"/>
            <a:ext cx="23574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amount of good (or the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47">
            <a:extLst>
              <a:ext uri="{FF2B5EF4-FFF2-40B4-BE49-F238E27FC236}">
                <a16:creationId xmlns:a16="http://schemas.microsoft.com/office/drawing/2014/main" id="{329465F6-E802-95FE-740A-AD8E1F15B5C1}"/>
              </a:ext>
            </a:extLst>
          </p:cNvPr>
          <p:cNvSpPr>
            <a:spLocks noChangeArrowheads="1"/>
          </p:cNvSpPr>
          <p:nvPr/>
        </p:nvSpPr>
        <p:spPr bwMode="auto">
          <a:xfrm>
            <a:off x="6181725" y="1567996"/>
            <a:ext cx="259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least overall harm) for the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48">
            <a:extLst>
              <a:ext uri="{FF2B5EF4-FFF2-40B4-BE49-F238E27FC236}">
                <a16:creationId xmlns:a16="http://schemas.microsoft.com/office/drawing/2014/main" id="{3DB00A10-D9D5-339C-FBE2-6ACE46914FCF}"/>
              </a:ext>
            </a:extLst>
          </p:cNvPr>
          <p:cNvSpPr>
            <a:spLocks noChangeArrowheads="1"/>
          </p:cNvSpPr>
          <p:nvPr/>
        </p:nvSpPr>
        <p:spPr bwMode="auto">
          <a:xfrm>
            <a:off x="6181725" y="1841046"/>
            <a:ext cx="16779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greatest number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49">
            <a:extLst>
              <a:ext uri="{FF2B5EF4-FFF2-40B4-BE49-F238E27FC236}">
                <a16:creationId xmlns:a16="http://schemas.microsoft.com/office/drawing/2014/main" id="{5C0DA939-4156-106F-5931-28F41900D01C}"/>
              </a:ext>
            </a:extLst>
          </p:cNvPr>
          <p:cNvSpPr>
            <a:spLocks noChangeArrowheads="1"/>
          </p:cNvSpPr>
          <p:nvPr/>
        </p:nvSpPr>
        <p:spPr bwMode="auto">
          <a:xfrm>
            <a:off x="8805863" y="1021896"/>
            <a:ext cx="20081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Patients with public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50">
            <a:extLst>
              <a:ext uri="{FF2B5EF4-FFF2-40B4-BE49-F238E27FC236}">
                <a16:creationId xmlns:a16="http://schemas.microsoft.com/office/drawing/2014/main" id="{2ABAA993-5E0F-90E0-F79B-B14C1DAF14DB}"/>
              </a:ext>
            </a:extLst>
          </p:cNvPr>
          <p:cNvSpPr>
            <a:spLocks noChangeArrowheads="1"/>
          </p:cNvSpPr>
          <p:nvPr/>
        </p:nvSpPr>
        <p:spPr bwMode="auto">
          <a:xfrm>
            <a:off x="8805863" y="1294946"/>
            <a:ext cx="711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health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51">
            <a:extLst>
              <a:ext uri="{FF2B5EF4-FFF2-40B4-BE49-F238E27FC236}">
                <a16:creationId xmlns:a16="http://schemas.microsoft.com/office/drawing/2014/main" id="{82CD98C7-8DB2-F621-5D8C-4FF741FF7845}"/>
              </a:ext>
            </a:extLst>
          </p:cNvPr>
          <p:cNvSpPr>
            <a:spLocks noChangeArrowheads="1"/>
          </p:cNvSpPr>
          <p:nvPr/>
        </p:nvSpPr>
        <p:spPr bwMode="auto">
          <a:xfrm>
            <a:off x="9396413" y="1294946"/>
            <a:ext cx="190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52">
            <a:extLst>
              <a:ext uri="{FF2B5EF4-FFF2-40B4-BE49-F238E27FC236}">
                <a16:creationId xmlns:a16="http://schemas.microsoft.com/office/drawing/2014/main" id="{8CB8FE51-EFF1-B4AD-4051-816304B1DE9C}"/>
              </a:ext>
            </a:extLst>
          </p:cNvPr>
          <p:cNvSpPr>
            <a:spLocks noChangeArrowheads="1"/>
          </p:cNvSpPr>
          <p:nvPr/>
        </p:nvSpPr>
        <p:spPr bwMode="auto">
          <a:xfrm>
            <a:off x="9466263" y="1294946"/>
            <a:ext cx="12652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threatening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53">
            <a:extLst>
              <a:ext uri="{FF2B5EF4-FFF2-40B4-BE49-F238E27FC236}">
                <a16:creationId xmlns:a16="http://schemas.microsoft.com/office/drawing/2014/main" id="{26851AB9-F937-BD5C-CD8F-BB738E3BE854}"/>
              </a:ext>
            </a:extLst>
          </p:cNvPr>
          <p:cNvSpPr>
            <a:spLocks noChangeArrowheads="1"/>
          </p:cNvSpPr>
          <p:nvPr/>
        </p:nvSpPr>
        <p:spPr bwMode="auto">
          <a:xfrm>
            <a:off x="8805863" y="1567996"/>
            <a:ext cx="24145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disease are quarantined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54">
            <a:extLst>
              <a:ext uri="{FF2B5EF4-FFF2-40B4-BE49-F238E27FC236}">
                <a16:creationId xmlns:a16="http://schemas.microsoft.com/office/drawing/2014/main" id="{DE8A0747-8432-5EAA-93B4-CB848EEE1D94}"/>
              </a:ext>
            </a:extLst>
          </p:cNvPr>
          <p:cNvSpPr>
            <a:spLocks noChangeArrowheads="1"/>
          </p:cNvSpPr>
          <p:nvPr/>
        </p:nvSpPr>
        <p:spPr bwMode="auto">
          <a:xfrm>
            <a:off x="8805863" y="1841046"/>
            <a:ext cx="240823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for the sake of the good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55">
            <a:extLst>
              <a:ext uri="{FF2B5EF4-FFF2-40B4-BE49-F238E27FC236}">
                <a16:creationId xmlns:a16="http://schemas.microsoft.com/office/drawing/2014/main" id="{64003E47-A0A1-D9D4-236D-D71879259B43}"/>
              </a:ext>
            </a:extLst>
          </p:cNvPr>
          <p:cNvSpPr>
            <a:spLocks noChangeArrowheads="1"/>
          </p:cNvSpPr>
          <p:nvPr/>
        </p:nvSpPr>
        <p:spPr bwMode="auto">
          <a:xfrm>
            <a:off x="8805863" y="2118859"/>
            <a:ext cx="21478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of the general public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56">
            <a:extLst>
              <a:ext uri="{FF2B5EF4-FFF2-40B4-BE49-F238E27FC236}">
                <a16:creationId xmlns:a16="http://schemas.microsoft.com/office/drawing/2014/main" id="{4D1397FA-6137-D9DA-06B1-6839C851103E}"/>
              </a:ext>
            </a:extLst>
          </p:cNvPr>
          <p:cNvSpPr>
            <a:spLocks noChangeArrowheads="1"/>
          </p:cNvSpPr>
          <p:nvPr/>
        </p:nvSpPr>
        <p:spPr bwMode="auto">
          <a:xfrm>
            <a:off x="935038" y="2485571"/>
            <a:ext cx="179863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Deontology (Duty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57">
            <a:extLst>
              <a:ext uri="{FF2B5EF4-FFF2-40B4-BE49-F238E27FC236}">
                <a16:creationId xmlns:a16="http://schemas.microsoft.com/office/drawing/2014/main" id="{5F8FA6DF-DE6B-BC4D-C114-F4736C02B52B}"/>
              </a:ext>
            </a:extLst>
          </p:cNvPr>
          <p:cNvSpPr>
            <a:spLocks noChangeArrowheads="1"/>
          </p:cNvSpPr>
          <p:nvPr/>
        </p:nvSpPr>
        <p:spPr bwMode="auto">
          <a:xfrm>
            <a:off x="2606675" y="2485571"/>
            <a:ext cx="1905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58">
            <a:extLst>
              <a:ext uri="{FF2B5EF4-FFF2-40B4-BE49-F238E27FC236}">
                <a16:creationId xmlns:a16="http://schemas.microsoft.com/office/drawing/2014/main" id="{E25D15D1-D3BD-D4C7-EA16-79CE71F6474B}"/>
              </a:ext>
            </a:extLst>
          </p:cNvPr>
          <p:cNvSpPr>
            <a:spLocks noChangeArrowheads="1"/>
          </p:cNvSpPr>
          <p:nvPr/>
        </p:nvSpPr>
        <p:spPr bwMode="auto">
          <a:xfrm>
            <a:off x="2676525" y="2485571"/>
            <a:ext cx="75565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based)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59">
            <a:extLst>
              <a:ext uri="{FF2B5EF4-FFF2-40B4-BE49-F238E27FC236}">
                <a16:creationId xmlns:a16="http://schemas.microsoft.com/office/drawing/2014/main" id="{F0BA2D9C-528B-8AE2-0D24-A73DB84F711F}"/>
              </a:ext>
            </a:extLst>
          </p:cNvPr>
          <p:cNvSpPr>
            <a:spLocks noChangeArrowheads="1"/>
          </p:cNvSpPr>
          <p:nvPr/>
        </p:nvSpPr>
        <p:spPr bwMode="auto">
          <a:xfrm>
            <a:off x="3559175" y="2485571"/>
            <a:ext cx="187483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Consequences are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60">
            <a:extLst>
              <a:ext uri="{FF2B5EF4-FFF2-40B4-BE49-F238E27FC236}">
                <a16:creationId xmlns:a16="http://schemas.microsoft.com/office/drawing/2014/main" id="{AB320872-8DCC-9960-9B00-A1358EB3DE8C}"/>
              </a:ext>
            </a:extLst>
          </p:cNvPr>
          <p:cNvSpPr>
            <a:spLocks noChangeArrowheads="1"/>
          </p:cNvSpPr>
          <p:nvPr/>
        </p:nvSpPr>
        <p:spPr bwMode="auto">
          <a:xfrm>
            <a:off x="3559175" y="2760209"/>
            <a:ext cx="22748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morally irrelevant, i.e.,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61">
            <a:extLst>
              <a:ext uri="{FF2B5EF4-FFF2-40B4-BE49-F238E27FC236}">
                <a16:creationId xmlns:a16="http://schemas.microsoft.com/office/drawing/2014/main" id="{F8321694-7547-E58F-41A9-29D42556732F}"/>
              </a:ext>
            </a:extLst>
          </p:cNvPr>
          <p:cNvSpPr>
            <a:spLocks noChangeArrowheads="1"/>
          </p:cNvSpPr>
          <p:nvPr/>
        </p:nvSpPr>
        <p:spPr bwMode="auto">
          <a:xfrm>
            <a:off x="3559175" y="3033259"/>
            <a:ext cx="25225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they don't determine the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62">
            <a:extLst>
              <a:ext uri="{FF2B5EF4-FFF2-40B4-BE49-F238E27FC236}">
                <a16:creationId xmlns:a16="http://schemas.microsoft.com/office/drawing/2014/main" id="{9EDCF4A7-3F92-11A1-DB3A-2CACC9C85690}"/>
              </a:ext>
            </a:extLst>
          </p:cNvPr>
          <p:cNvSpPr>
            <a:spLocks noChangeArrowheads="1"/>
          </p:cNvSpPr>
          <p:nvPr/>
        </p:nvSpPr>
        <p:spPr bwMode="auto">
          <a:xfrm>
            <a:off x="3559175" y="3306309"/>
            <a:ext cx="26177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ethical nature of action by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63">
            <a:extLst>
              <a:ext uri="{FF2B5EF4-FFF2-40B4-BE49-F238E27FC236}">
                <a16:creationId xmlns:a16="http://schemas.microsoft.com/office/drawing/2014/main" id="{AAF54D7B-B792-AB46-863E-A0C0BA58FA5D}"/>
              </a:ext>
            </a:extLst>
          </p:cNvPr>
          <p:cNvSpPr>
            <a:spLocks noChangeArrowheads="1"/>
          </p:cNvSpPr>
          <p:nvPr/>
        </p:nvSpPr>
        <p:spPr bwMode="auto">
          <a:xfrm>
            <a:off x="3559175" y="3585709"/>
            <a:ext cx="11747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themselves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64">
            <a:extLst>
              <a:ext uri="{FF2B5EF4-FFF2-40B4-BE49-F238E27FC236}">
                <a16:creationId xmlns:a16="http://schemas.microsoft.com/office/drawing/2014/main" id="{66DAE5C4-54E0-25E8-9218-3D9482E00014}"/>
              </a:ext>
            </a:extLst>
          </p:cNvPr>
          <p:cNvSpPr>
            <a:spLocks noChangeArrowheads="1"/>
          </p:cNvSpPr>
          <p:nvPr/>
        </p:nvSpPr>
        <p:spPr bwMode="auto">
          <a:xfrm>
            <a:off x="6181725" y="2485571"/>
            <a:ext cx="26177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They follow a set of duties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65">
            <a:extLst>
              <a:ext uri="{FF2B5EF4-FFF2-40B4-BE49-F238E27FC236}">
                <a16:creationId xmlns:a16="http://schemas.microsoft.com/office/drawing/2014/main" id="{4C7EF769-FB71-BF88-F9E2-184E9C6601F4}"/>
              </a:ext>
            </a:extLst>
          </p:cNvPr>
          <p:cNvSpPr>
            <a:spLocks noChangeArrowheads="1"/>
          </p:cNvSpPr>
          <p:nvPr/>
        </p:nvSpPr>
        <p:spPr bwMode="auto">
          <a:xfrm>
            <a:off x="6181725" y="2760209"/>
            <a:ext cx="18240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and rules that are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66">
            <a:extLst>
              <a:ext uri="{FF2B5EF4-FFF2-40B4-BE49-F238E27FC236}">
                <a16:creationId xmlns:a16="http://schemas.microsoft.com/office/drawing/2014/main" id="{D666009A-AD30-AA2C-7EE3-8155E84748D9}"/>
              </a:ext>
            </a:extLst>
          </p:cNvPr>
          <p:cNvSpPr>
            <a:spLocks noChangeArrowheads="1"/>
          </p:cNvSpPr>
          <p:nvPr/>
        </p:nvSpPr>
        <p:spPr bwMode="auto">
          <a:xfrm>
            <a:off x="6181725" y="3033259"/>
            <a:ext cx="23383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applicable to anyone in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67">
            <a:extLst>
              <a:ext uri="{FF2B5EF4-FFF2-40B4-BE49-F238E27FC236}">
                <a16:creationId xmlns:a16="http://schemas.microsoft.com/office/drawing/2014/main" id="{E2595D20-7478-B36A-DD29-E7B66EACF900}"/>
              </a:ext>
            </a:extLst>
          </p:cNvPr>
          <p:cNvSpPr>
            <a:spLocks noChangeArrowheads="1"/>
          </p:cNvSpPr>
          <p:nvPr/>
        </p:nvSpPr>
        <p:spPr bwMode="auto">
          <a:xfrm>
            <a:off x="6181725" y="3306309"/>
            <a:ext cx="23764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the community without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68">
            <a:extLst>
              <a:ext uri="{FF2B5EF4-FFF2-40B4-BE49-F238E27FC236}">
                <a16:creationId xmlns:a16="http://schemas.microsoft.com/office/drawing/2014/main" id="{14A386D4-9CBD-C003-BBC2-DDAE14B2DD40}"/>
              </a:ext>
            </a:extLst>
          </p:cNvPr>
          <p:cNvSpPr>
            <a:spLocks noChangeArrowheads="1"/>
          </p:cNvSpPr>
          <p:nvPr/>
        </p:nvSpPr>
        <p:spPr bwMode="auto">
          <a:xfrm>
            <a:off x="6181725" y="3585709"/>
            <a:ext cx="11255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exceptions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Rectangle 69">
            <a:extLst>
              <a:ext uri="{FF2B5EF4-FFF2-40B4-BE49-F238E27FC236}">
                <a16:creationId xmlns:a16="http://schemas.microsoft.com/office/drawing/2014/main" id="{23082C3E-32A1-24C9-8EAB-753677E24522}"/>
              </a:ext>
            </a:extLst>
          </p:cNvPr>
          <p:cNvSpPr>
            <a:spLocks noChangeArrowheads="1"/>
          </p:cNvSpPr>
          <p:nvPr/>
        </p:nvSpPr>
        <p:spPr bwMode="auto">
          <a:xfrm>
            <a:off x="8805863" y="2485571"/>
            <a:ext cx="26177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Doctors are bound to “the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Rectangle 70">
            <a:extLst>
              <a:ext uri="{FF2B5EF4-FFF2-40B4-BE49-F238E27FC236}">
                <a16:creationId xmlns:a16="http://schemas.microsoft.com/office/drawing/2014/main" id="{40C9B98A-94C6-5EA4-6224-46188FEFB80E}"/>
              </a:ext>
            </a:extLst>
          </p:cNvPr>
          <p:cNvSpPr>
            <a:spLocks noChangeArrowheads="1"/>
          </p:cNvSpPr>
          <p:nvPr/>
        </p:nvSpPr>
        <p:spPr bwMode="auto">
          <a:xfrm>
            <a:off x="8805863" y="2760209"/>
            <a:ext cx="19954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duty to serve? their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Rectangle 71">
            <a:extLst>
              <a:ext uri="{FF2B5EF4-FFF2-40B4-BE49-F238E27FC236}">
                <a16:creationId xmlns:a16="http://schemas.microsoft.com/office/drawing/2014/main" id="{DA50050B-9027-4F6F-2C11-7749498B42A4}"/>
              </a:ext>
            </a:extLst>
          </p:cNvPr>
          <p:cNvSpPr>
            <a:spLocks noChangeArrowheads="1"/>
          </p:cNvSpPr>
          <p:nvPr/>
        </p:nvSpPr>
        <p:spPr bwMode="auto">
          <a:xfrm>
            <a:off x="8805863" y="3033259"/>
            <a:ext cx="24209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patients, even if there is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Rectangle 72">
            <a:extLst>
              <a:ext uri="{FF2B5EF4-FFF2-40B4-BE49-F238E27FC236}">
                <a16:creationId xmlns:a16="http://schemas.microsoft.com/office/drawing/2014/main" id="{ED62505C-C357-7018-3B0E-38E62EE774BE}"/>
              </a:ext>
            </a:extLst>
          </p:cNvPr>
          <p:cNvSpPr>
            <a:spLocks noChangeArrowheads="1"/>
          </p:cNvSpPr>
          <p:nvPr/>
        </p:nvSpPr>
        <p:spPr bwMode="auto">
          <a:xfrm>
            <a:off x="8805863" y="3306309"/>
            <a:ext cx="25479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risk attached to this duty.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73">
            <a:extLst>
              <a:ext uri="{FF2B5EF4-FFF2-40B4-BE49-F238E27FC236}">
                <a16:creationId xmlns:a16="http://schemas.microsoft.com/office/drawing/2014/main" id="{082F383F-78E8-18AF-0A08-5A1070FE4278}"/>
              </a:ext>
            </a:extLst>
          </p:cNvPr>
          <p:cNvSpPr>
            <a:spLocks noChangeArrowheads="1"/>
          </p:cNvSpPr>
          <p:nvPr/>
        </p:nvSpPr>
        <p:spPr bwMode="auto">
          <a:xfrm>
            <a:off x="8805863" y="3585709"/>
            <a:ext cx="25796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Doctors have the “duty to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Rectangle 74">
            <a:extLst>
              <a:ext uri="{FF2B5EF4-FFF2-40B4-BE49-F238E27FC236}">
                <a16:creationId xmlns:a16="http://schemas.microsoft.com/office/drawing/2014/main" id="{B6AF3123-500D-8C32-6F04-2C2A30839868}"/>
              </a:ext>
            </a:extLst>
          </p:cNvPr>
          <p:cNvSpPr>
            <a:spLocks noChangeArrowheads="1"/>
          </p:cNvSpPr>
          <p:nvPr/>
        </p:nvSpPr>
        <p:spPr bwMode="auto">
          <a:xfrm>
            <a:off x="8805863" y="3858759"/>
            <a:ext cx="18494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do good” for their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Rectangle 75">
            <a:extLst>
              <a:ext uri="{FF2B5EF4-FFF2-40B4-BE49-F238E27FC236}">
                <a16:creationId xmlns:a16="http://schemas.microsoft.com/office/drawing/2014/main" id="{8178E82E-BCCC-09FA-138A-48B118FC2D81}"/>
              </a:ext>
            </a:extLst>
          </p:cNvPr>
          <p:cNvSpPr>
            <a:spLocks noChangeArrowheads="1"/>
          </p:cNvSpPr>
          <p:nvPr/>
        </p:nvSpPr>
        <p:spPr bwMode="auto">
          <a:xfrm>
            <a:off x="8805863" y="4130221"/>
            <a:ext cx="9271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patients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Rectangle 76">
            <a:extLst>
              <a:ext uri="{FF2B5EF4-FFF2-40B4-BE49-F238E27FC236}">
                <a16:creationId xmlns:a16="http://schemas.microsoft.com/office/drawing/2014/main" id="{D3676A3F-B3A7-F96C-7A94-68CC408BA50E}"/>
              </a:ext>
            </a:extLst>
          </p:cNvPr>
          <p:cNvSpPr>
            <a:spLocks noChangeArrowheads="1"/>
          </p:cNvSpPr>
          <p:nvPr/>
        </p:nvSpPr>
        <p:spPr bwMode="auto">
          <a:xfrm>
            <a:off x="935038" y="4500109"/>
            <a:ext cx="7127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Virtue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Rectangle 77">
            <a:extLst>
              <a:ext uri="{FF2B5EF4-FFF2-40B4-BE49-F238E27FC236}">
                <a16:creationId xmlns:a16="http://schemas.microsoft.com/office/drawing/2014/main" id="{FA53410E-6308-3364-BE7F-7697EB554992}"/>
              </a:ext>
            </a:extLst>
          </p:cNvPr>
          <p:cNvSpPr>
            <a:spLocks noChangeArrowheads="1"/>
          </p:cNvSpPr>
          <p:nvPr/>
        </p:nvSpPr>
        <p:spPr bwMode="auto">
          <a:xfrm>
            <a:off x="1520825" y="4500109"/>
            <a:ext cx="190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78">
            <a:extLst>
              <a:ext uri="{FF2B5EF4-FFF2-40B4-BE49-F238E27FC236}">
                <a16:creationId xmlns:a16="http://schemas.microsoft.com/office/drawing/2014/main" id="{2F5CEF94-E25C-8B1A-5FA5-E0C65580CEED}"/>
              </a:ext>
            </a:extLst>
          </p:cNvPr>
          <p:cNvSpPr>
            <a:spLocks noChangeArrowheads="1"/>
          </p:cNvSpPr>
          <p:nvPr/>
        </p:nvSpPr>
        <p:spPr bwMode="auto">
          <a:xfrm>
            <a:off x="1590675" y="4500109"/>
            <a:ext cx="12890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based Ethics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Rectangle 79">
            <a:extLst>
              <a:ext uri="{FF2B5EF4-FFF2-40B4-BE49-F238E27FC236}">
                <a16:creationId xmlns:a16="http://schemas.microsoft.com/office/drawing/2014/main" id="{6E24C3C5-004D-D223-9715-B4C2301B07C5}"/>
              </a:ext>
            </a:extLst>
          </p:cNvPr>
          <p:cNvSpPr>
            <a:spLocks noChangeArrowheads="1"/>
          </p:cNvSpPr>
          <p:nvPr/>
        </p:nvSpPr>
        <p:spPr bwMode="auto">
          <a:xfrm>
            <a:off x="3559175" y="4500109"/>
            <a:ext cx="18494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Emphasizes moral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Rectangle 80">
            <a:extLst>
              <a:ext uri="{FF2B5EF4-FFF2-40B4-BE49-F238E27FC236}">
                <a16:creationId xmlns:a16="http://schemas.microsoft.com/office/drawing/2014/main" id="{99ECA6D0-82EB-7940-EDAD-18AD77AA42EC}"/>
              </a:ext>
            </a:extLst>
          </p:cNvPr>
          <p:cNvSpPr>
            <a:spLocks noChangeArrowheads="1"/>
          </p:cNvSpPr>
          <p:nvPr/>
        </p:nvSpPr>
        <p:spPr bwMode="auto">
          <a:xfrm>
            <a:off x="3559175" y="4773159"/>
            <a:ext cx="10033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character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Rectangle 81">
            <a:extLst>
              <a:ext uri="{FF2B5EF4-FFF2-40B4-BE49-F238E27FC236}">
                <a16:creationId xmlns:a16="http://schemas.microsoft.com/office/drawing/2014/main" id="{A1972CE9-26F6-00E8-D529-273435A80276}"/>
              </a:ext>
            </a:extLst>
          </p:cNvPr>
          <p:cNvSpPr>
            <a:spLocks noChangeArrowheads="1"/>
          </p:cNvSpPr>
          <p:nvPr/>
        </p:nvSpPr>
        <p:spPr bwMode="auto">
          <a:xfrm>
            <a:off x="4435475" y="4773159"/>
            <a:ext cx="190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Rectangle 82">
            <a:extLst>
              <a:ext uri="{FF2B5EF4-FFF2-40B4-BE49-F238E27FC236}">
                <a16:creationId xmlns:a16="http://schemas.microsoft.com/office/drawing/2014/main" id="{83BD624C-8EEE-C215-D0CE-7239EC88872F}"/>
              </a:ext>
            </a:extLst>
          </p:cNvPr>
          <p:cNvSpPr>
            <a:spLocks noChangeArrowheads="1"/>
          </p:cNvSpPr>
          <p:nvPr/>
        </p:nvSpPr>
        <p:spPr bwMode="auto">
          <a:xfrm>
            <a:off x="4505325" y="4773159"/>
            <a:ext cx="14811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not just moral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Rectangle 83">
            <a:extLst>
              <a:ext uri="{FF2B5EF4-FFF2-40B4-BE49-F238E27FC236}">
                <a16:creationId xmlns:a16="http://schemas.microsoft.com/office/drawing/2014/main" id="{27DEB63A-D384-63D8-DB78-F025C500CB51}"/>
              </a:ext>
            </a:extLst>
          </p:cNvPr>
          <p:cNvSpPr>
            <a:spLocks noChangeArrowheads="1"/>
          </p:cNvSpPr>
          <p:nvPr/>
        </p:nvSpPr>
        <p:spPr bwMode="auto">
          <a:xfrm>
            <a:off x="3559175" y="5046209"/>
            <a:ext cx="698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action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Rectangle 84">
            <a:extLst>
              <a:ext uri="{FF2B5EF4-FFF2-40B4-BE49-F238E27FC236}">
                <a16:creationId xmlns:a16="http://schemas.microsoft.com/office/drawing/2014/main" id="{0772D440-E5E1-0C40-DDD1-32005063342E}"/>
              </a:ext>
            </a:extLst>
          </p:cNvPr>
          <p:cNvSpPr>
            <a:spLocks noChangeArrowheads="1"/>
          </p:cNvSpPr>
          <p:nvPr/>
        </p:nvSpPr>
        <p:spPr bwMode="auto">
          <a:xfrm>
            <a:off x="6181725" y="4500109"/>
            <a:ext cx="22685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The acts are done by a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Rectangle 85">
            <a:extLst>
              <a:ext uri="{FF2B5EF4-FFF2-40B4-BE49-F238E27FC236}">
                <a16:creationId xmlns:a16="http://schemas.microsoft.com/office/drawing/2014/main" id="{0D543AF8-C2E5-56DD-383A-D7D5215F300A}"/>
              </a:ext>
            </a:extLst>
          </p:cNvPr>
          <p:cNvSpPr>
            <a:spLocks noChangeArrowheads="1"/>
          </p:cNvSpPr>
          <p:nvPr/>
        </p:nvSpPr>
        <p:spPr bwMode="auto">
          <a:xfrm>
            <a:off x="6181725" y="4773159"/>
            <a:ext cx="22367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moral person, not just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Rectangle 86">
            <a:extLst>
              <a:ext uri="{FF2B5EF4-FFF2-40B4-BE49-F238E27FC236}">
                <a16:creationId xmlns:a16="http://schemas.microsoft.com/office/drawing/2014/main" id="{B33CF993-F57A-75D4-10D7-B6C353E0158C}"/>
              </a:ext>
            </a:extLst>
          </p:cNvPr>
          <p:cNvSpPr>
            <a:spLocks noChangeArrowheads="1"/>
          </p:cNvSpPr>
          <p:nvPr/>
        </p:nvSpPr>
        <p:spPr bwMode="auto">
          <a:xfrm>
            <a:off x="6181725" y="5046209"/>
            <a:ext cx="25415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simply to be done morally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Rectangle 87">
            <a:extLst>
              <a:ext uri="{FF2B5EF4-FFF2-40B4-BE49-F238E27FC236}">
                <a16:creationId xmlns:a16="http://schemas.microsoft.com/office/drawing/2014/main" id="{2AD42885-33FB-6129-D594-6CFD342F6FFE}"/>
              </a:ext>
            </a:extLst>
          </p:cNvPr>
          <p:cNvSpPr>
            <a:spLocks noChangeArrowheads="1"/>
          </p:cNvSpPr>
          <p:nvPr/>
        </p:nvSpPr>
        <p:spPr bwMode="auto">
          <a:xfrm>
            <a:off x="8805863" y="4500109"/>
            <a:ext cx="24209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Smoking doctors cannot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Rectangle 88">
            <a:extLst>
              <a:ext uri="{FF2B5EF4-FFF2-40B4-BE49-F238E27FC236}">
                <a16:creationId xmlns:a16="http://schemas.microsoft.com/office/drawing/2014/main" id="{974F056A-B3E6-BD71-FC5D-822D61A8E508}"/>
              </a:ext>
            </a:extLst>
          </p:cNvPr>
          <p:cNvSpPr>
            <a:spLocks noChangeArrowheads="1"/>
          </p:cNvSpPr>
          <p:nvPr/>
        </p:nvSpPr>
        <p:spPr bwMode="auto">
          <a:xfrm>
            <a:off x="8805863" y="4773159"/>
            <a:ext cx="24399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advise their patients not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Rectangle 89">
            <a:extLst>
              <a:ext uri="{FF2B5EF4-FFF2-40B4-BE49-F238E27FC236}">
                <a16:creationId xmlns:a16="http://schemas.microsoft.com/office/drawing/2014/main" id="{D85BE4C8-F668-B078-0B8B-7FBB10532840}"/>
              </a:ext>
            </a:extLst>
          </p:cNvPr>
          <p:cNvSpPr>
            <a:spLocks noChangeArrowheads="1"/>
          </p:cNvSpPr>
          <p:nvPr/>
        </p:nvSpPr>
        <p:spPr bwMode="auto">
          <a:xfrm>
            <a:off x="8805863" y="5046209"/>
            <a:ext cx="22939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to smoke. If smoking is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Rectangle 90">
            <a:extLst>
              <a:ext uri="{FF2B5EF4-FFF2-40B4-BE49-F238E27FC236}">
                <a16:creationId xmlns:a16="http://schemas.microsoft.com/office/drawing/2014/main" id="{DA4604F5-C0D8-E488-E140-0856E6001BE5}"/>
              </a:ext>
            </a:extLst>
          </p:cNvPr>
          <p:cNvSpPr>
            <a:spLocks noChangeArrowheads="1"/>
          </p:cNvSpPr>
          <p:nvPr/>
        </p:nvSpPr>
        <p:spPr bwMode="auto">
          <a:xfrm>
            <a:off x="8805863" y="5319259"/>
            <a:ext cx="242093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morally wrong, then the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Rectangle 91">
            <a:extLst>
              <a:ext uri="{FF2B5EF4-FFF2-40B4-BE49-F238E27FC236}">
                <a16:creationId xmlns:a16="http://schemas.microsoft.com/office/drawing/2014/main" id="{8979CC74-DF9F-35EB-C2B9-6D23070DEE77}"/>
              </a:ext>
            </a:extLst>
          </p:cNvPr>
          <p:cNvSpPr>
            <a:spLocks noChangeArrowheads="1"/>
          </p:cNvSpPr>
          <p:nvPr/>
        </p:nvSpPr>
        <p:spPr bwMode="auto">
          <a:xfrm>
            <a:off x="8805863" y="5600246"/>
            <a:ext cx="24590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moral person should not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Rectangle 92">
            <a:extLst>
              <a:ext uri="{FF2B5EF4-FFF2-40B4-BE49-F238E27FC236}">
                <a16:creationId xmlns:a16="http://schemas.microsoft.com/office/drawing/2014/main" id="{47FF787C-F663-40B9-CB8F-1CE9D3A5E516}"/>
              </a:ext>
            </a:extLst>
          </p:cNvPr>
          <p:cNvSpPr>
            <a:spLocks noChangeArrowheads="1"/>
          </p:cNvSpPr>
          <p:nvPr/>
        </p:nvSpPr>
        <p:spPr bwMode="auto">
          <a:xfrm>
            <a:off x="8805863" y="5873296"/>
            <a:ext cx="5397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do 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1595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80">
                                          <p:stCondLst>
                                            <p:cond delay="0"/>
                                          </p:stCondLst>
                                        </p:cTn>
                                        <p:tgtEl>
                                          <p:spTgt spid="19"/>
                                        </p:tgtEl>
                                      </p:cBhvr>
                                    </p:animEffect>
                                    <p:anim calcmode="lin" valueType="num">
                                      <p:cBhvr>
                                        <p:cTn id="1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3" dur="26">
                                          <p:stCondLst>
                                            <p:cond delay="650"/>
                                          </p:stCondLst>
                                        </p:cTn>
                                        <p:tgtEl>
                                          <p:spTgt spid="19"/>
                                        </p:tgtEl>
                                      </p:cBhvr>
                                      <p:to x="100000" y="60000"/>
                                    </p:animScale>
                                    <p:animScale>
                                      <p:cBhvr>
                                        <p:cTn id="24" dur="166" decel="50000">
                                          <p:stCondLst>
                                            <p:cond delay="676"/>
                                          </p:stCondLst>
                                        </p:cTn>
                                        <p:tgtEl>
                                          <p:spTgt spid="19"/>
                                        </p:tgtEl>
                                      </p:cBhvr>
                                      <p:to x="100000" y="100000"/>
                                    </p:animScale>
                                    <p:animScale>
                                      <p:cBhvr>
                                        <p:cTn id="25" dur="26">
                                          <p:stCondLst>
                                            <p:cond delay="1312"/>
                                          </p:stCondLst>
                                        </p:cTn>
                                        <p:tgtEl>
                                          <p:spTgt spid="19"/>
                                        </p:tgtEl>
                                      </p:cBhvr>
                                      <p:to x="100000" y="80000"/>
                                    </p:animScale>
                                    <p:animScale>
                                      <p:cBhvr>
                                        <p:cTn id="26" dur="166" decel="50000">
                                          <p:stCondLst>
                                            <p:cond delay="1338"/>
                                          </p:stCondLst>
                                        </p:cTn>
                                        <p:tgtEl>
                                          <p:spTgt spid="19"/>
                                        </p:tgtEl>
                                      </p:cBhvr>
                                      <p:to x="100000" y="100000"/>
                                    </p:animScale>
                                    <p:animScale>
                                      <p:cBhvr>
                                        <p:cTn id="27" dur="26">
                                          <p:stCondLst>
                                            <p:cond delay="1642"/>
                                          </p:stCondLst>
                                        </p:cTn>
                                        <p:tgtEl>
                                          <p:spTgt spid="19"/>
                                        </p:tgtEl>
                                      </p:cBhvr>
                                      <p:to x="100000" y="90000"/>
                                    </p:animScale>
                                    <p:animScale>
                                      <p:cBhvr>
                                        <p:cTn id="28" dur="166" decel="50000">
                                          <p:stCondLst>
                                            <p:cond delay="1668"/>
                                          </p:stCondLst>
                                        </p:cTn>
                                        <p:tgtEl>
                                          <p:spTgt spid="19"/>
                                        </p:tgtEl>
                                      </p:cBhvr>
                                      <p:to x="100000" y="100000"/>
                                    </p:animScale>
                                    <p:animScale>
                                      <p:cBhvr>
                                        <p:cTn id="29" dur="26">
                                          <p:stCondLst>
                                            <p:cond delay="1808"/>
                                          </p:stCondLst>
                                        </p:cTn>
                                        <p:tgtEl>
                                          <p:spTgt spid="19"/>
                                        </p:tgtEl>
                                      </p:cBhvr>
                                      <p:to x="100000" y="95000"/>
                                    </p:animScale>
                                    <p:animScale>
                                      <p:cBhvr>
                                        <p:cTn id="30" dur="166" decel="50000">
                                          <p:stCondLst>
                                            <p:cond delay="1834"/>
                                          </p:stCondLst>
                                        </p:cTn>
                                        <p:tgtEl>
                                          <p:spTgt spid="19"/>
                                        </p:tgtEl>
                                      </p:cBhvr>
                                      <p:to x="100000" y="100000"/>
                                    </p:animScale>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500"/>
                                        <p:tgtEl>
                                          <p:spTgt spid="2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500"/>
                                        <p:tgtEl>
                                          <p:spTgt spid="24"/>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down)">
                                      <p:cBhvr>
                                        <p:cTn id="5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8674-BD60-4638-B741-2BB2188DEB11}"/>
              </a:ext>
            </a:extLst>
          </p:cNvPr>
          <p:cNvSpPr>
            <a:spLocks noGrp="1"/>
          </p:cNvSpPr>
          <p:nvPr>
            <p:ph type="title"/>
          </p:nvPr>
        </p:nvSpPr>
        <p:spPr/>
        <p:txBody>
          <a:bodyPr/>
          <a:lstStyle/>
          <a:p>
            <a:r>
              <a:rPr lang="en-US" dirty="0"/>
              <a:t>General principles of medical ethics</a:t>
            </a:r>
          </a:p>
        </p:txBody>
      </p:sp>
      <p:pic>
        <p:nvPicPr>
          <p:cNvPr id="4" name="Picture 4" descr="D:\forensic &amp; toxicology\Medical Ethica\medical-ethics-28253789.jpg">
            <a:extLst>
              <a:ext uri="{FF2B5EF4-FFF2-40B4-BE49-F238E27FC236}">
                <a16:creationId xmlns:a16="http://schemas.microsoft.com/office/drawing/2014/main" id="{4385C60A-BA1A-4B7A-A338-60C717C305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211003"/>
            <a:ext cx="9428243"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349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FC834-7E8B-4279-85EB-975060E14455}"/>
              </a:ext>
            </a:extLst>
          </p:cNvPr>
          <p:cNvSpPr>
            <a:spLocks noGrp="1"/>
          </p:cNvSpPr>
          <p:nvPr>
            <p:ph type="title"/>
          </p:nvPr>
        </p:nvSpPr>
        <p:spPr>
          <a:xfrm>
            <a:off x="576943" y="8562"/>
            <a:ext cx="10515600" cy="851410"/>
          </a:xfrm>
        </p:spPr>
        <p:txBody>
          <a:bodyPr/>
          <a:lstStyle/>
          <a:p>
            <a:r>
              <a:rPr lang="en-US" b="1" u="sng" dirty="0">
                <a:solidFill>
                  <a:srgbClr val="FF0000"/>
                </a:solidFill>
                <a:effectLst>
                  <a:outerShdw blurRad="38100" dist="38100" dir="2700000" algn="tl">
                    <a:srgbClr val="000000">
                      <a:alpha val="43137"/>
                    </a:srgbClr>
                  </a:outerShdw>
                </a:effectLst>
              </a:rPr>
              <a:t>1- Autonomy </a:t>
            </a:r>
          </a:p>
        </p:txBody>
      </p:sp>
      <p:sp>
        <p:nvSpPr>
          <p:cNvPr id="3" name="Content Placeholder 2">
            <a:extLst>
              <a:ext uri="{FF2B5EF4-FFF2-40B4-BE49-F238E27FC236}">
                <a16:creationId xmlns:a16="http://schemas.microsoft.com/office/drawing/2014/main" id="{40383FA0-CF8E-4D70-B3F9-BFF571B39206}"/>
              </a:ext>
            </a:extLst>
          </p:cNvPr>
          <p:cNvSpPr>
            <a:spLocks noGrp="1"/>
          </p:cNvSpPr>
          <p:nvPr>
            <p:ph idx="1"/>
          </p:nvPr>
        </p:nvSpPr>
        <p:spPr>
          <a:xfrm>
            <a:off x="90120" y="859972"/>
            <a:ext cx="12101880" cy="5747657"/>
          </a:xfrm>
        </p:spPr>
        <p:txBody>
          <a:bodyPr>
            <a:normAutofit fontScale="92500" lnSpcReduction="20000"/>
          </a:bodyPr>
          <a:lstStyle/>
          <a:p>
            <a:pPr marL="0" indent="0" algn="l">
              <a:buNone/>
            </a:pPr>
            <a:r>
              <a:rPr lang="en-US" b="0" i="1" dirty="0">
                <a:solidFill>
                  <a:srgbClr val="3B3B3B"/>
                </a:solidFill>
                <a:effectLst/>
                <a:latin typeface="Lato" panose="020F0502020204030203" pitchFamily="34" charset="0"/>
              </a:rPr>
              <a:t>Case: </a:t>
            </a:r>
          </a:p>
          <a:p>
            <a:pPr algn="l"/>
            <a:r>
              <a:rPr lang="en-US" b="0" i="1" dirty="0">
                <a:solidFill>
                  <a:srgbClr val="3B3B3B"/>
                </a:solidFill>
                <a:effectLst/>
                <a:latin typeface="Lato" panose="020F0502020204030203" pitchFamily="34" charset="0"/>
              </a:rPr>
              <a:t>A 26-year-old male has been involved in a RTA, in which he sustained blunt force trauma to his head as his head hit the front windscreen of his car. He did not lose consciousness – he is fully responsive and has no indications of neurological damage.</a:t>
            </a:r>
            <a:endParaRPr lang="en-US" b="0" i="0" dirty="0">
              <a:solidFill>
                <a:srgbClr val="3B3B3B"/>
              </a:solidFill>
              <a:effectLst/>
              <a:latin typeface="Lato" panose="020F0502020204030203" pitchFamily="34" charset="0"/>
            </a:endParaRPr>
          </a:p>
          <a:p>
            <a:pPr algn="l"/>
            <a:r>
              <a:rPr lang="en-US" b="0" i="1" dirty="0">
                <a:solidFill>
                  <a:srgbClr val="3B3B3B"/>
                </a:solidFill>
                <a:effectLst/>
                <a:latin typeface="Lato" panose="020F0502020204030203" pitchFamily="34" charset="0"/>
              </a:rPr>
              <a:t>He has a significant head wound that is bleeding continuously. This patient has refused treatment on the grounds that he feels “fine” and is refusing to have sutures to close his head wound. He would like to leave the Department.</a:t>
            </a:r>
          </a:p>
          <a:p>
            <a:pPr algn="l"/>
            <a:r>
              <a:rPr lang="en-US" i="1" dirty="0">
                <a:solidFill>
                  <a:srgbClr val="3B3B3B"/>
                </a:solidFill>
                <a:latin typeface="Lato" panose="020F0502020204030203" pitchFamily="34" charset="0"/>
              </a:rPr>
              <a:t>What is your opinion?</a:t>
            </a:r>
            <a:endParaRPr lang="en-US" b="0" i="0" dirty="0">
              <a:solidFill>
                <a:srgbClr val="3B3B3B"/>
              </a:solidFill>
              <a:effectLst/>
              <a:latin typeface="Lato" panose="020F0502020204030203" pitchFamily="34" charset="0"/>
            </a:endParaRPr>
          </a:p>
          <a:p>
            <a:pPr algn="l"/>
            <a:r>
              <a:rPr lang="en-US" b="0" i="0" dirty="0">
                <a:solidFill>
                  <a:srgbClr val="3B3B3B"/>
                </a:solidFill>
                <a:effectLst/>
                <a:latin typeface="Lato" panose="020F0502020204030203" pitchFamily="34" charset="0"/>
              </a:rPr>
              <a:t>Even though the best interests of this patient would be served by undergoing a CT scan and having sutures, he is an adult with full mental capacity, and so we must respect his patient autonomy in choosing to leave the Department. We cannot prevent him from leaving, and if we did it would be unlawful detainment.</a:t>
            </a:r>
          </a:p>
          <a:p>
            <a:endParaRPr lang="en-US" dirty="0">
              <a:latin typeface="Tahoma" panose="020B0604030504040204" pitchFamily="34" charset="0"/>
            </a:endParaRPr>
          </a:p>
          <a:p>
            <a:r>
              <a:rPr lang="en-US" dirty="0">
                <a:latin typeface="Tahoma" panose="020B0604030504040204" pitchFamily="34" charset="0"/>
              </a:rPr>
              <a:t>T</a:t>
            </a:r>
            <a:r>
              <a:rPr lang="en-US" b="0" i="0" u="none" strike="noStrike" baseline="0" dirty="0">
                <a:latin typeface="Tahoma" panose="020B0604030504040204" pitchFamily="34" charset="0"/>
              </a:rPr>
              <a:t>his principle states that any competent person should be given the freedom to decide on any decision that is related to his/her body and/or health. is the human right of a patient to control access to his/her body and what is done to him or her. </a:t>
            </a:r>
          </a:p>
          <a:p>
            <a:pPr marL="0" indent="0">
              <a:buNone/>
            </a:pPr>
            <a:endParaRPr lang="en-US" b="0" i="0" u="none" strike="noStrike" baseline="0" dirty="0">
              <a:latin typeface="Tahoma" panose="020B0604030504040204" pitchFamily="34" charset="0"/>
            </a:endParaRPr>
          </a:p>
        </p:txBody>
      </p:sp>
    </p:spTree>
    <p:extLst>
      <p:ext uri="{BB962C8B-B14F-4D97-AF65-F5344CB8AC3E}">
        <p14:creationId xmlns:p14="http://schemas.microsoft.com/office/powerpoint/2010/main" val="236299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5CDD0-CB1C-4CA4-98DF-333C29CC4CC0}"/>
              </a:ext>
            </a:extLst>
          </p:cNvPr>
          <p:cNvSpPr>
            <a:spLocks noGrp="1"/>
          </p:cNvSpPr>
          <p:nvPr>
            <p:ph type="title"/>
          </p:nvPr>
        </p:nvSpPr>
        <p:spPr/>
        <p:txBody>
          <a:bodyPr>
            <a:normAutofit fontScale="90000"/>
          </a:bodyPr>
          <a:lstStyle/>
          <a:p>
            <a:r>
              <a:rPr lang="en-US" sz="4400" b="1" dirty="0">
                <a:solidFill>
                  <a:srgbClr val="FF0000"/>
                </a:solidFill>
                <a:latin typeface="Tahoma" panose="020B0604030504040204" pitchFamily="34" charset="0"/>
              </a:rPr>
              <a:t>3 conditions should be fulfilled to obtain correct autonomy:</a:t>
            </a:r>
            <a:br>
              <a:rPr lang="en-US" sz="4400" b="1" dirty="0">
                <a:solidFill>
                  <a:srgbClr val="FF0000"/>
                </a:solidFill>
                <a:latin typeface="Tahoma" panose="020B0604030504040204" pitchFamily="34" charset="0"/>
              </a:rPr>
            </a:br>
            <a:endParaRPr lang="en-US" b="1" dirty="0">
              <a:solidFill>
                <a:srgbClr val="FF0000"/>
              </a:solidFill>
            </a:endParaRPr>
          </a:p>
        </p:txBody>
      </p:sp>
      <p:sp>
        <p:nvSpPr>
          <p:cNvPr id="3" name="Content Placeholder 2">
            <a:extLst>
              <a:ext uri="{FF2B5EF4-FFF2-40B4-BE49-F238E27FC236}">
                <a16:creationId xmlns:a16="http://schemas.microsoft.com/office/drawing/2014/main" id="{D2B07A15-C34A-417A-AC9C-BFB7D805A78C}"/>
              </a:ext>
            </a:extLst>
          </p:cNvPr>
          <p:cNvSpPr>
            <a:spLocks noGrp="1"/>
          </p:cNvSpPr>
          <p:nvPr>
            <p:ph idx="1"/>
          </p:nvPr>
        </p:nvSpPr>
        <p:spPr>
          <a:xfrm>
            <a:off x="87086" y="1262743"/>
            <a:ext cx="11266714" cy="4914220"/>
          </a:xfrm>
        </p:spPr>
        <p:txBody>
          <a:bodyPr>
            <a:normAutofit/>
          </a:bodyPr>
          <a:lstStyle/>
          <a:p>
            <a:pPr algn="just"/>
            <a:r>
              <a:rPr lang="en-US" sz="2800" b="1" i="0" u="none" strike="noStrike" baseline="0" dirty="0">
                <a:latin typeface="Tahoma,Bold"/>
              </a:rPr>
              <a:t>Capacity </a:t>
            </a:r>
            <a:r>
              <a:rPr lang="en-US" sz="2800" b="0" i="0" u="none" strike="noStrike" baseline="0" dirty="0">
                <a:latin typeface="Tahoma" panose="020B0604030504040204" pitchFamily="34" charset="0"/>
              </a:rPr>
              <a:t>usually refers to the </a:t>
            </a:r>
            <a:r>
              <a:rPr lang="en-US" sz="2800" b="1" i="0" u="sng" strike="noStrike" baseline="0" dirty="0">
                <a:latin typeface="Tahoma" panose="020B0604030504040204" pitchFamily="34" charset="0"/>
              </a:rPr>
              <a:t>mental competencies </a:t>
            </a:r>
            <a:r>
              <a:rPr lang="en-US" sz="2800" b="0" i="0" u="none" strike="noStrike" baseline="0" dirty="0">
                <a:latin typeface="Tahoma" panose="020B0604030504040204" pitchFamily="34" charset="0"/>
              </a:rPr>
              <a:t>that are needed for a human to make rational decisions, which includes the ability to understand the information about an intended intervention (or medical condition), appreciate the risks associated with the proposed intervention (medical condition, or research). </a:t>
            </a:r>
          </a:p>
          <a:p>
            <a:pPr algn="just"/>
            <a:r>
              <a:rPr lang="en-US" sz="2800" b="1" i="0" u="none" strike="noStrike" baseline="0" dirty="0">
                <a:latin typeface="Tahoma,Bold"/>
              </a:rPr>
              <a:t>Disclosure</a:t>
            </a:r>
            <a:r>
              <a:rPr lang="en-US" sz="2800" b="0" i="0" u="none" strike="noStrike" baseline="0" dirty="0">
                <a:latin typeface="Tahoma" panose="020B0604030504040204" pitchFamily="34" charset="0"/>
              </a:rPr>
              <a:t>. the information given to the patient, who is supposed to take a decision </a:t>
            </a:r>
            <a:r>
              <a:rPr lang="en-US" dirty="0">
                <a:latin typeface="Tahoma" panose="020B0604030504040204" pitchFamily="34" charset="0"/>
              </a:rPr>
              <a:t>are </a:t>
            </a:r>
            <a:r>
              <a:rPr lang="en-US" sz="2800" b="1" i="0" u="sng" strike="noStrike" baseline="0" dirty="0">
                <a:latin typeface="Tahoma" panose="020B0604030504040204" pitchFamily="34" charset="0"/>
              </a:rPr>
              <a:t>simple and understandable.</a:t>
            </a:r>
          </a:p>
          <a:p>
            <a:pPr algn="just"/>
            <a:r>
              <a:rPr lang="en-US" sz="2800" dirty="0">
                <a:latin typeface="Tahoma" panose="020B0604030504040204" pitchFamily="34" charset="0"/>
              </a:rPr>
              <a:t>V</a:t>
            </a:r>
            <a:r>
              <a:rPr lang="en-US" sz="2800" b="1" i="0" u="none" strike="noStrike" baseline="0" dirty="0">
                <a:latin typeface="Tahoma,Bold"/>
              </a:rPr>
              <a:t>oluntariness </a:t>
            </a:r>
            <a:r>
              <a:rPr lang="en-US" sz="2800" b="0" i="0" u="none" strike="noStrike" baseline="0" dirty="0">
                <a:latin typeface="Tahoma" panose="020B0604030504040204" pitchFamily="34" charset="0"/>
              </a:rPr>
              <a:t>refers to the importance of having the </a:t>
            </a:r>
            <a:r>
              <a:rPr lang="en-US" b="1" u="sng" dirty="0">
                <a:latin typeface="Tahoma" panose="020B0604030504040204" pitchFamily="34" charset="0"/>
              </a:rPr>
              <a:t>freedom</a:t>
            </a:r>
            <a:r>
              <a:rPr lang="en-US" sz="2800" b="0" i="0" u="none" strike="noStrike" baseline="0" dirty="0">
                <a:latin typeface="Tahoma" panose="020B0604030504040204" pitchFamily="34" charset="0"/>
              </a:rPr>
              <a:t> to take these decisions without any </a:t>
            </a:r>
            <a:r>
              <a:rPr lang="en-US" b="1" u="sng" dirty="0">
                <a:latin typeface="Tahoma" panose="020B0604030504040204" pitchFamily="34" charset="0"/>
              </a:rPr>
              <a:t>pressure </a:t>
            </a:r>
            <a:r>
              <a:rPr lang="en-US" sz="2800" b="0" i="0" u="none" strike="noStrike" baseline="0" dirty="0">
                <a:latin typeface="Tahoma" panose="020B0604030504040204" pitchFamily="34" charset="0"/>
              </a:rPr>
              <a:t>the emotional and social pressure conveyed by other family members or the health care team.</a:t>
            </a:r>
            <a:endParaRPr lang="en-US" dirty="0"/>
          </a:p>
          <a:p>
            <a:pPr algn="just"/>
            <a:endParaRPr lang="en-US" dirty="0"/>
          </a:p>
        </p:txBody>
      </p:sp>
    </p:spTree>
    <p:extLst>
      <p:ext uri="{BB962C8B-B14F-4D97-AF65-F5344CB8AC3E}">
        <p14:creationId xmlns:p14="http://schemas.microsoft.com/office/powerpoint/2010/main" val="361110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EAC11-04FB-49F4-8FBA-E7D73028EFF9}"/>
              </a:ext>
            </a:extLst>
          </p:cNvPr>
          <p:cNvSpPr>
            <a:spLocks noGrp="1"/>
          </p:cNvSpPr>
          <p:nvPr>
            <p:ph type="title"/>
          </p:nvPr>
        </p:nvSpPr>
        <p:spPr/>
        <p:txBody>
          <a:bodyPr/>
          <a:lstStyle/>
          <a:p>
            <a:r>
              <a:rPr lang="en-US" b="1" i="0" dirty="0">
                <a:solidFill>
                  <a:srgbClr val="FF0000"/>
                </a:solidFill>
                <a:effectLst/>
                <a:latin typeface="Lato" panose="020B0604020202020204" pitchFamily="34" charset="0"/>
              </a:rPr>
              <a:t>Beneficence</a:t>
            </a:r>
            <a:br>
              <a:rPr lang="en-US" b="0" i="0" dirty="0">
                <a:solidFill>
                  <a:srgbClr val="3B3B3B"/>
                </a:solidFill>
                <a:effectLst/>
                <a:latin typeface="Lato" panose="020B0604020202020204" pitchFamily="34" charset="0"/>
              </a:rPr>
            </a:br>
            <a:endParaRPr lang="en-US" dirty="0"/>
          </a:p>
        </p:txBody>
      </p:sp>
      <p:sp>
        <p:nvSpPr>
          <p:cNvPr id="3" name="Content Placeholder 2">
            <a:extLst>
              <a:ext uri="{FF2B5EF4-FFF2-40B4-BE49-F238E27FC236}">
                <a16:creationId xmlns:a16="http://schemas.microsoft.com/office/drawing/2014/main" id="{6FBDCFA0-1E9D-4F06-A402-C76011DBFEB4}"/>
              </a:ext>
            </a:extLst>
          </p:cNvPr>
          <p:cNvSpPr>
            <a:spLocks noGrp="1"/>
          </p:cNvSpPr>
          <p:nvPr>
            <p:ph idx="1"/>
          </p:nvPr>
        </p:nvSpPr>
        <p:spPr>
          <a:xfrm>
            <a:off x="374754" y="1027906"/>
            <a:ext cx="11817246" cy="5597746"/>
          </a:xfrm>
        </p:spPr>
        <p:txBody>
          <a:bodyPr>
            <a:normAutofit lnSpcReduction="10000"/>
          </a:bodyPr>
          <a:lstStyle/>
          <a:p>
            <a:r>
              <a:rPr lang="en-US" b="0" i="0" dirty="0">
                <a:solidFill>
                  <a:srgbClr val="3B3B3B"/>
                </a:solidFill>
                <a:effectLst/>
                <a:latin typeface="Lato" panose="020F0502020204030203" pitchFamily="34" charset="0"/>
              </a:rPr>
              <a:t>Beneficence means </a:t>
            </a:r>
            <a:r>
              <a:rPr lang="en-US" sz="2800" dirty="0"/>
              <a:t>Physicians have a duty to act in the </a:t>
            </a:r>
            <a:r>
              <a:rPr lang="en-US" sz="2800" b="1" u="sng" dirty="0"/>
              <a:t>best interest </a:t>
            </a:r>
            <a:r>
              <a:rPr lang="en-US" sz="2800" dirty="0"/>
              <a:t>of their patients.</a:t>
            </a:r>
          </a:p>
          <a:p>
            <a:pPr marL="0" indent="0">
              <a:buNone/>
            </a:pPr>
            <a:endParaRPr lang="en-US" sz="2800" dirty="0"/>
          </a:p>
          <a:p>
            <a:r>
              <a:rPr lang="en-US" b="0" i="0" dirty="0">
                <a:solidFill>
                  <a:srgbClr val="FF0000"/>
                </a:solidFill>
                <a:effectLst/>
                <a:latin typeface="Lato" panose="020F0502020204030203" pitchFamily="34" charset="0"/>
              </a:rPr>
              <a:t>Why Is Beneficence Important?</a:t>
            </a:r>
          </a:p>
          <a:p>
            <a:pPr lvl="1"/>
            <a:r>
              <a:rPr lang="en-US" b="0" i="0" dirty="0">
                <a:solidFill>
                  <a:srgbClr val="3B3B3B"/>
                </a:solidFill>
                <a:effectLst/>
                <a:latin typeface="Lato" panose="020F0502020204030203" pitchFamily="34" charset="0"/>
              </a:rPr>
              <a:t>because it ensures that healthcare professionals consider individual circumstances and remember that what is </a:t>
            </a:r>
            <a:r>
              <a:rPr lang="en-US" b="1" i="0" dirty="0">
                <a:solidFill>
                  <a:srgbClr val="3B3B3B"/>
                </a:solidFill>
                <a:effectLst/>
                <a:latin typeface="Lato" panose="020F0502020204030203" pitchFamily="34" charset="0"/>
              </a:rPr>
              <a:t>good for one patient may not necessarily be great for another.</a:t>
            </a:r>
          </a:p>
          <a:p>
            <a:r>
              <a:rPr lang="en-US" dirty="0">
                <a:solidFill>
                  <a:srgbClr val="3B3B3B"/>
                </a:solidFill>
                <a:latin typeface="Lato" panose="020F0502020204030203" pitchFamily="34" charset="0"/>
              </a:rPr>
              <a:t>Think about these cases:</a:t>
            </a:r>
          </a:p>
          <a:p>
            <a:pPr marL="514350" indent="-514350">
              <a:buFont typeface="+mj-lt"/>
              <a:buAutoNum type="arabicPeriod"/>
            </a:pPr>
            <a:r>
              <a:rPr lang="en-US" b="0" i="1" dirty="0">
                <a:solidFill>
                  <a:srgbClr val="3B3B3B"/>
                </a:solidFill>
                <a:effectLst/>
                <a:latin typeface="Lato" panose="020F0502020204030203" pitchFamily="34" charset="0"/>
              </a:rPr>
              <a:t>An eight-year-old child has been admitted to hospital with a significant open fracture to his left leg. The limb is deformed with significant bleeding and the patient is extremely distressed. The parents are demanding immediate action be taken. 2 options are present:</a:t>
            </a:r>
          </a:p>
          <a:p>
            <a:pPr marL="971550" lvl="1" indent="-514350">
              <a:buFont typeface="+mj-lt"/>
              <a:buAutoNum type="arabicPeriod"/>
            </a:pPr>
            <a:r>
              <a:rPr lang="en-US" i="1" dirty="0">
                <a:solidFill>
                  <a:srgbClr val="3B3B3B"/>
                </a:solidFill>
                <a:latin typeface="Lato" panose="020F0502020204030203" pitchFamily="34" charset="0"/>
              </a:rPr>
              <a:t>Limb amputation to stop life threatening bleeding and avoid severe infection.</a:t>
            </a:r>
          </a:p>
          <a:p>
            <a:pPr marL="971550" lvl="1" indent="-514350">
              <a:buFont typeface="+mj-lt"/>
              <a:buAutoNum type="arabicPeriod"/>
            </a:pPr>
            <a:r>
              <a:rPr lang="en-US" b="0" i="1" dirty="0">
                <a:solidFill>
                  <a:srgbClr val="3B3B3B"/>
                </a:solidFill>
                <a:effectLst/>
                <a:latin typeface="Lato" panose="020F0502020204030203" pitchFamily="34" charset="0"/>
              </a:rPr>
              <a:t>Blood transfusion and try to stop bleeding and treat the fracture.</a:t>
            </a:r>
          </a:p>
          <a:p>
            <a:pPr marL="971550" lvl="1" indent="-514350">
              <a:buFont typeface="+mj-lt"/>
              <a:buAutoNum type="arabicPeriod"/>
            </a:pPr>
            <a:endParaRPr lang="en-US" dirty="0">
              <a:solidFill>
                <a:srgbClr val="3B3B3B"/>
              </a:solidFill>
              <a:latin typeface="Lato" panose="020F0502020204030203" pitchFamily="34" charset="0"/>
            </a:endParaRPr>
          </a:p>
          <a:p>
            <a:pPr lvl="1"/>
            <a:endParaRPr lang="en-US" dirty="0"/>
          </a:p>
        </p:txBody>
      </p:sp>
    </p:spTree>
    <p:extLst>
      <p:ext uri="{BB962C8B-B14F-4D97-AF65-F5344CB8AC3E}">
        <p14:creationId xmlns:p14="http://schemas.microsoft.com/office/powerpoint/2010/main" val="1271353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AF0F8-E05E-49A9-9090-DA00DE1D7CDE}"/>
              </a:ext>
            </a:extLst>
          </p:cNvPr>
          <p:cNvSpPr>
            <a:spLocks noGrp="1"/>
          </p:cNvSpPr>
          <p:nvPr>
            <p:ph type="title"/>
          </p:nvPr>
        </p:nvSpPr>
        <p:spPr/>
        <p:txBody>
          <a:bodyPr/>
          <a:lstStyle/>
          <a:p>
            <a:r>
              <a:rPr lang="en-US" dirty="0"/>
              <a:t>Another example:</a:t>
            </a:r>
          </a:p>
        </p:txBody>
      </p:sp>
      <p:sp>
        <p:nvSpPr>
          <p:cNvPr id="3" name="Content Placeholder 2">
            <a:extLst>
              <a:ext uri="{FF2B5EF4-FFF2-40B4-BE49-F238E27FC236}">
                <a16:creationId xmlns:a16="http://schemas.microsoft.com/office/drawing/2014/main" id="{B056E617-39D3-4B11-95B5-7C291755CC30}"/>
              </a:ext>
            </a:extLst>
          </p:cNvPr>
          <p:cNvSpPr>
            <a:spLocks noGrp="1"/>
          </p:cNvSpPr>
          <p:nvPr>
            <p:ph idx="1"/>
          </p:nvPr>
        </p:nvSpPr>
        <p:spPr/>
        <p:txBody>
          <a:bodyPr>
            <a:normAutofit/>
          </a:bodyPr>
          <a:lstStyle/>
          <a:p>
            <a:pPr algn="just"/>
            <a:r>
              <a:rPr lang="en-US" sz="3600" dirty="0"/>
              <a:t>A female aged 33 years old. She was treated from infertility and get pregnant at 22 weeks. She discovered that she has breast cancer and should start anticancer treatment which is contraindicated in pregnancy. Oncologist advised her to perform abortion. She decided to postpone treatment and continue pregnancy. What is her best interest?</a:t>
            </a:r>
          </a:p>
        </p:txBody>
      </p:sp>
    </p:spTree>
    <p:extLst>
      <p:ext uri="{BB962C8B-B14F-4D97-AF65-F5344CB8AC3E}">
        <p14:creationId xmlns:p14="http://schemas.microsoft.com/office/powerpoint/2010/main" val="4280334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2D698-E3A5-4F04-8410-85FF0EF31FF3}"/>
              </a:ext>
            </a:extLst>
          </p:cNvPr>
          <p:cNvSpPr>
            <a:spLocks noGrp="1"/>
          </p:cNvSpPr>
          <p:nvPr>
            <p:ph type="title"/>
          </p:nvPr>
        </p:nvSpPr>
        <p:spPr/>
        <p:txBody>
          <a:bodyPr/>
          <a:lstStyle/>
          <a:p>
            <a:r>
              <a:rPr lang="en-US" b="1" i="0" u="sng" dirty="0">
                <a:solidFill>
                  <a:srgbClr val="FF0000"/>
                </a:solidFill>
                <a:effectLst/>
                <a:latin typeface="Lato" panose="020F0502020204030203" pitchFamily="34" charset="0"/>
              </a:rPr>
              <a:t>Non-Maleficence</a:t>
            </a:r>
            <a:br>
              <a:rPr lang="en-US" b="1" i="0" u="sng" dirty="0">
                <a:solidFill>
                  <a:srgbClr val="FF0000"/>
                </a:solidFill>
                <a:effectLst/>
                <a:latin typeface="Lato" panose="020F0502020204030203" pitchFamily="34" charset="0"/>
              </a:rPr>
            </a:br>
            <a:endParaRPr lang="en-US" b="1" u="sng" dirty="0">
              <a:solidFill>
                <a:srgbClr val="FF0000"/>
              </a:solidFill>
            </a:endParaRPr>
          </a:p>
        </p:txBody>
      </p:sp>
      <p:sp>
        <p:nvSpPr>
          <p:cNvPr id="3" name="Content Placeholder 2">
            <a:extLst>
              <a:ext uri="{FF2B5EF4-FFF2-40B4-BE49-F238E27FC236}">
                <a16:creationId xmlns:a16="http://schemas.microsoft.com/office/drawing/2014/main" id="{A2D14C71-5C20-4B50-B304-BC7CB98B2315}"/>
              </a:ext>
            </a:extLst>
          </p:cNvPr>
          <p:cNvSpPr>
            <a:spLocks noGrp="1"/>
          </p:cNvSpPr>
          <p:nvPr>
            <p:ph idx="1"/>
          </p:nvPr>
        </p:nvSpPr>
        <p:spPr>
          <a:xfrm>
            <a:off x="329783" y="1214203"/>
            <a:ext cx="11497455" cy="5501390"/>
          </a:xfrm>
        </p:spPr>
        <p:txBody>
          <a:bodyPr>
            <a:normAutofit/>
          </a:bodyPr>
          <a:lstStyle/>
          <a:p>
            <a:r>
              <a:rPr lang="en-US" b="0" i="0" dirty="0">
                <a:solidFill>
                  <a:srgbClr val="3B3B3B"/>
                </a:solidFill>
                <a:effectLst/>
                <a:latin typeface="Lato" panose="020F0502020204030203" pitchFamily="34" charset="0"/>
              </a:rPr>
              <a:t>The principle of nonmaleficence is captured by the Latin maxim, primum non </a:t>
            </a:r>
            <a:r>
              <a:rPr lang="en-US" b="0" i="0" dirty="0" err="1">
                <a:solidFill>
                  <a:srgbClr val="3B3B3B"/>
                </a:solidFill>
                <a:effectLst/>
                <a:latin typeface="Lato" panose="020F0502020204030203" pitchFamily="34" charset="0"/>
              </a:rPr>
              <a:t>nocere</a:t>
            </a:r>
            <a:r>
              <a:rPr lang="en-US" b="0" i="0" dirty="0">
                <a:solidFill>
                  <a:srgbClr val="3B3B3B"/>
                </a:solidFill>
                <a:effectLst/>
                <a:latin typeface="Lato" panose="020F0502020204030203" pitchFamily="34" charset="0"/>
              </a:rPr>
              <a:t>: “above all, do no harm.”</a:t>
            </a:r>
          </a:p>
          <a:p>
            <a:r>
              <a:rPr lang="en-US" b="0" i="0" dirty="0">
                <a:solidFill>
                  <a:srgbClr val="3B3B3B"/>
                </a:solidFill>
                <a:effectLst/>
                <a:latin typeface="Lato" panose="020F0502020204030203" pitchFamily="34" charset="0"/>
              </a:rPr>
              <a:t>Non-maleficence states that a medical practitioner has a duty to do no harm or allow harm to be caused to a </a:t>
            </a:r>
            <a:r>
              <a:rPr lang="en-US" b="1" i="0" dirty="0">
                <a:solidFill>
                  <a:srgbClr val="FF0000"/>
                </a:solidFill>
                <a:effectLst/>
                <a:latin typeface="Lato" panose="020F0502020204030203" pitchFamily="34" charset="0"/>
              </a:rPr>
              <a:t>patient through neglect</a:t>
            </a:r>
            <a:r>
              <a:rPr lang="en-US" b="0" i="0" dirty="0">
                <a:solidFill>
                  <a:srgbClr val="3B3B3B"/>
                </a:solidFill>
                <a:effectLst/>
                <a:latin typeface="Lato" panose="020F0502020204030203" pitchFamily="34" charset="0"/>
              </a:rPr>
              <a:t>.</a:t>
            </a:r>
          </a:p>
          <a:p>
            <a:r>
              <a:rPr lang="en-US" b="0" i="0" dirty="0">
                <a:solidFill>
                  <a:srgbClr val="3B3B3B"/>
                </a:solidFill>
                <a:effectLst/>
                <a:latin typeface="Lato" panose="020F0502020204030203" pitchFamily="34" charset="0"/>
              </a:rPr>
              <a:t> is the sister to </a:t>
            </a:r>
            <a:r>
              <a:rPr lang="en-US" b="0" i="0" u="none" strike="noStrike" dirty="0">
                <a:effectLst/>
                <a:latin typeface="Lato" panose="020F0502020204030203" pitchFamily="34" charset="0"/>
                <a:hlinkClick r:id="rId2"/>
              </a:rPr>
              <a:t>beneficence</a:t>
            </a:r>
            <a:r>
              <a:rPr lang="en-US" b="0" i="0" dirty="0">
                <a:solidFill>
                  <a:srgbClr val="3B3B3B"/>
                </a:solidFill>
                <a:effectLst/>
                <a:latin typeface="Lato" panose="020F0502020204030203" pitchFamily="34" charset="0"/>
              </a:rPr>
              <a:t> and is often considered as an inseparable pillar of ethics.</a:t>
            </a:r>
          </a:p>
          <a:p>
            <a:pPr algn="l"/>
            <a:r>
              <a:rPr lang="en-US" b="0" i="0" dirty="0">
                <a:solidFill>
                  <a:srgbClr val="3B3B3B"/>
                </a:solidFill>
                <a:effectLst/>
                <a:latin typeface="Lato" panose="020F0502020204030203" pitchFamily="34" charset="0"/>
              </a:rPr>
              <a:t>Non-maleficence differs from beneficence in that it acts as a threshold for treatment. If a treatment causes more harm than good, then it should not be considered. This contrasts with beneficence, where we consider all valid treatment options and then rank them in order of preference.</a:t>
            </a:r>
          </a:p>
        </p:txBody>
      </p:sp>
    </p:spTree>
    <p:extLst>
      <p:ext uri="{BB962C8B-B14F-4D97-AF65-F5344CB8AC3E}">
        <p14:creationId xmlns:p14="http://schemas.microsoft.com/office/powerpoint/2010/main" val="4049144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045FF-02FB-4979-96DC-571AE65EEE7B}"/>
              </a:ext>
            </a:extLst>
          </p:cNvPr>
          <p:cNvSpPr>
            <a:spLocks noGrp="1"/>
          </p:cNvSpPr>
          <p:nvPr>
            <p:ph type="title"/>
          </p:nvPr>
        </p:nvSpPr>
        <p:spPr/>
        <p:txBody>
          <a:bodyPr/>
          <a:lstStyle/>
          <a:p>
            <a:r>
              <a:rPr lang="en-US" dirty="0">
                <a:solidFill>
                  <a:srgbClr val="FF0000"/>
                </a:solidFill>
              </a:rPr>
              <a:t>Case scenario </a:t>
            </a:r>
          </a:p>
        </p:txBody>
      </p:sp>
      <p:sp>
        <p:nvSpPr>
          <p:cNvPr id="3" name="Content Placeholder 2">
            <a:extLst>
              <a:ext uri="{FF2B5EF4-FFF2-40B4-BE49-F238E27FC236}">
                <a16:creationId xmlns:a16="http://schemas.microsoft.com/office/drawing/2014/main" id="{1C92A3F2-1582-4B75-A267-80663404DBE0}"/>
              </a:ext>
            </a:extLst>
          </p:cNvPr>
          <p:cNvSpPr>
            <a:spLocks noGrp="1"/>
          </p:cNvSpPr>
          <p:nvPr>
            <p:ph idx="1"/>
          </p:nvPr>
        </p:nvSpPr>
        <p:spPr>
          <a:xfrm>
            <a:off x="224853" y="1244184"/>
            <a:ext cx="11695004" cy="5248691"/>
          </a:xfrm>
        </p:spPr>
        <p:txBody>
          <a:bodyPr>
            <a:normAutofit lnSpcReduction="10000"/>
          </a:bodyPr>
          <a:lstStyle/>
          <a:p>
            <a:pPr algn="l"/>
            <a:r>
              <a:rPr lang="en-US" b="0" i="1" dirty="0">
                <a:solidFill>
                  <a:srgbClr val="3B3B3B"/>
                </a:solidFill>
                <a:effectLst/>
                <a:latin typeface="Lato" panose="020F0502020204030203" pitchFamily="34" charset="0"/>
              </a:rPr>
              <a:t>A 52-year-old man collapses in the street complaining of severe acute pain in his right abdomen. A surgeon happens to be passing and examines the man, suspecting that he is on the brink of rupturing his appendix. The surgeon decides the best course of action is to remove the appendix in situ, using his trusty pen-knife.</a:t>
            </a:r>
            <a:endParaRPr lang="en-US" b="0" i="0" dirty="0">
              <a:solidFill>
                <a:srgbClr val="3B3B3B"/>
              </a:solidFill>
              <a:effectLst/>
              <a:latin typeface="Lato" panose="020F0502020204030203" pitchFamily="34" charset="0"/>
            </a:endParaRPr>
          </a:p>
          <a:p>
            <a:pPr algn="l"/>
            <a:r>
              <a:rPr lang="en-US" b="0" i="0" dirty="0">
                <a:solidFill>
                  <a:srgbClr val="3B3B3B"/>
                </a:solidFill>
                <a:effectLst/>
                <a:latin typeface="Lato" panose="020F0502020204030203" pitchFamily="34" charset="0"/>
              </a:rPr>
              <a:t>From </a:t>
            </a:r>
            <a:r>
              <a:rPr lang="en-US" b="1" i="0" dirty="0">
                <a:solidFill>
                  <a:srgbClr val="FF0000"/>
                </a:solidFill>
                <a:effectLst/>
                <a:latin typeface="Lato" panose="020F0502020204030203" pitchFamily="34" charset="0"/>
              </a:rPr>
              <a:t>a beneficence perspective</a:t>
            </a:r>
            <a:r>
              <a:rPr lang="en-US" b="0" i="0" dirty="0">
                <a:solidFill>
                  <a:srgbClr val="3B3B3B"/>
                </a:solidFill>
                <a:effectLst/>
                <a:latin typeface="Lato" panose="020F0502020204030203" pitchFamily="34" charset="0"/>
              </a:rPr>
              <a:t>, successful removal of the appendix in situ would certainly improve the patient’s life.</a:t>
            </a:r>
          </a:p>
          <a:p>
            <a:pPr algn="l"/>
            <a:r>
              <a:rPr lang="en-US" b="0" i="0" dirty="0">
                <a:solidFill>
                  <a:srgbClr val="3B3B3B"/>
                </a:solidFill>
                <a:effectLst/>
                <a:latin typeface="Lato" panose="020F0502020204030203" pitchFamily="34" charset="0"/>
              </a:rPr>
              <a:t>But from </a:t>
            </a:r>
            <a:r>
              <a:rPr lang="en-US" b="1" i="0" dirty="0">
                <a:solidFill>
                  <a:srgbClr val="FF0000"/>
                </a:solidFill>
                <a:effectLst/>
                <a:latin typeface="Lato" panose="020F0502020204030203" pitchFamily="34" charset="0"/>
              </a:rPr>
              <a:t>a non-maleficence perspective</a:t>
            </a:r>
            <a:r>
              <a:rPr lang="en-US" b="0" i="0" dirty="0">
                <a:solidFill>
                  <a:srgbClr val="3B3B3B"/>
                </a:solidFill>
                <a:effectLst/>
                <a:latin typeface="Lato" panose="020F0502020204030203" pitchFamily="34" charset="0"/>
              </a:rPr>
              <a:t>, let’s examine the potential harms to the patient:</a:t>
            </a:r>
          </a:p>
          <a:p>
            <a:pPr marL="914400" lvl="1" indent="-457200" algn="just">
              <a:buFont typeface="+mj-lt"/>
              <a:buAutoNum type="arabicPeriod"/>
            </a:pPr>
            <a:r>
              <a:rPr lang="en-US" b="0" i="0" dirty="0">
                <a:solidFill>
                  <a:srgbClr val="3B3B3B"/>
                </a:solidFill>
                <a:effectLst/>
                <a:latin typeface="Lato" panose="020F0502020204030203" pitchFamily="34" charset="0"/>
              </a:rPr>
              <a:t>The environment is unlikely to be sterile, so the risk of infection is extremely high</a:t>
            </a:r>
          </a:p>
          <a:p>
            <a:pPr marL="914400" lvl="1" indent="-457200" algn="just">
              <a:buFont typeface="+mj-lt"/>
              <a:buAutoNum type="arabicPeriod"/>
            </a:pPr>
            <a:r>
              <a:rPr lang="en-US" b="0" i="0" dirty="0">
                <a:solidFill>
                  <a:srgbClr val="3B3B3B"/>
                </a:solidFill>
                <a:effectLst/>
                <a:latin typeface="Lato" panose="020F0502020204030203" pitchFamily="34" charset="0"/>
              </a:rPr>
              <a:t>The surgeon has no other clinical staff available or surgical equipment meaning that the chances of a successful operation are already lower than in normal circumstances</a:t>
            </a:r>
          </a:p>
          <a:p>
            <a:endParaRPr lang="en-US" dirty="0"/>
          </a:p>
        </p:txBody>
      </p:sp>
    </p:spTree>
    <p:extLst>
      <p:ext uri="{BB962C8B-B14F-4D97-AF65-F5344CB8AC3E}">
        <p14:creationId xmlns:p14="http://schemas.microsoft.com/office/powerpoint/2010/main" val="2374204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D1351-B244-4801-8F8C-A2CED8355A2D}"/>
              </a:ext>
            </a:extLst>
          </p:cNvPr>
          <p:cNvSpPr>
            <a:spLocks noGrp="1"/>
          </p:cNvSpPr>
          <p:nvPr>
            <p:ph type="title"/>
          </p:nvPr>
        </p:nvSpPr>
        <p:spPr/>
        <p:txBody>
          <a:bodyPr>
            <a:normAutofit/>
          </a:bodyPr>
          <a:lstStyle/>
          <a:p>
            <a:r>
              <a:rPr lang="en-US" dirty="0"/>
              <a:t>Justice</a:t>
            </a:r>
          </a:p>
        </p:txBody>
      </p:sp>
      <p:sp>
        <p:nvSpPr>
          <p:cNvPr id="3" name="Content Placeholder 2">
            <a:extLst>
              <a:ext uri="{FF2B5EF4-FFF2-40B4-BE49-F238E27FC236}">
                <a16:creationId xmlns:a16="http://schemas.microsoft.com/office/drawing/2014/main" id="{61DC81E1-4607-4AC8-ACB1-04D76DDB7A0C}"/>
              </a:ext>
            </a:extLst>
          </p:cNvPr>
          <p:cNvSpPr>
            <a:spLocks noGrp="1"/>
          </p:cNvSpPr>
          <p:nvPr>
            <p:ph idx="1"/>
          </p:nvPr>
        </p:nvSpPr>
        <p:spPr/>
        <p:txBody>
          <a:bodyPr/>
          <a:lstStyle/>
          <a:p>
            <a:pPr marL="0" indent="0">
              <a:buNone/>
            </a:pPr>
            <a:r>
              <a:rPr lang="en-US" dirty="0"/>
              <a:t>We have a duty to treat all fairly, distributing the risks and benefits equally. Patients in similar situations should be offered similar care unless justifying circumstances are involved, such as for emergency cases.</a:t>
            </a:r>
          </a:p>
        </p:txBody>
      </p:sp>
    </p:spTree>
    <p:extLst>
      <p:ext uri="{BB962C8B-B14F-4D97-AF65-F5344CB8AC3E}">
        <p14:creationId xmlns:p14="http://schemas.microsoft.com/office/powerpoint/2010/main" val="510022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89C3C-6ED6-4824-9497-CC722E317C33}"/>
              </a:ext>
            </a:extLst>
          </p:cNvPr>
          <p:cNvSpPr>
            <a:spLocks noGrp="1"/>
          </p:cNvSpPr>
          <p:nvPr>
            <p:ph type="title"/>
          </p:nvPr>
        </p:nvSpPr>
        <p:spPr/>
        <p:txBody>
          <a:bodyPr/>
          <a:lstStyle/>
          <a:p>
            <a:r>
              <a:rPr lang="en-US" dirty="0"/>
              <a:t>Definitions </a:t>
            </a:r>
          </a:p>
        </p:txBody>
      </p:sp>
      <p:sp>
        <p:nvSpPr>
          <p:cNvPr id="3" name="Content Placeholder 2">
            <a:extLst>
              <a:ext uri="{FF2B5EF4-FFF2-40B4-BE49-F238E27FC236}">
                <a16:creationId xmlns:a16="http://schemas.microsoft.com/office/drawing/2014/main" id="{6F183A88-7F02-4A5A-8DDA-BF719B52616B}"/>
              </a:ext>
            </a:extLst>
          </p:cNvPr>
          <p:cNvSpPr>
            <a:spLocks noGrp="1"/>
          </p:cNvSpPr>
          <p:nvPr>
            <p:ph idx="1"/>
          </p:nvPr>
        </p:nvSpPr>
        <p:spPr>
          <a:xfrm>
            <a:off x="359764" y="1124262"/>
            <a:ext cx="11557416" cy="5052701"/>
          </a:xfrm>
        </p:spPr>
        <p:txBody>
          <a:bodyPr>
            <a:normAutofit/>
          </a:bodyPr>
          <a:lstStyle/>
          <a:p>
            <a:r>
              <a:rPr lang="en-US" dirty="0"/>
              <a:t>The difference between Ethics and Moral  </a:t>
            </a:r>
          </a:p>
          <a:p>
            <a:r>
              <a:rPr lang="en-US" dirty="0"/>
              <a:t>The </a:t>
            </a:r>
            <a:r>
              <a:rPr lang="en-US" b="1" u="sng" dirty="0">
                <a:solidFill>
                  <a:srgbClr val="FF0000"/>
                </a:solidFill>
              </a:rPr>
              <a:t>Greek</a:t>
            </a:r>
            <a:r>
              <a:rPr lang="en-US" dirty="0"/>
              <a:t> word </a:t>
            </a:r>
            <a:r>
              <a:rPr lang="en-US" b="1" u="sng" dirty="0">
                <a:solidFill>
                  <a:srgbClr val="FF0000"/>
                </a:solidFill>
              </a:rPr>
              <a:t>ethnos</a:t>
            </a:r>
            <a:r>
              <a:rPr lang="en-US" dirty="0"/>
              <a:t> means habit, action, character. </a:t>
            </a:r>
          </a:p>
          <a:p>
            <a:r>
              <a:rPr lang="en-US" dirty="0"/>
              <a:t>The </a:t>
            </a:r>
            <a:r>
              <a:rPr lang="en-US" b="1" u="sng" dirty="0">
                <a:solidFill>
                  <a:srgbClr val="FF0000"/>
                </a:solidFill>
              </a:rPr>
              <a:t>Latin</a:t>
            </a:r>
            <a:r>
              <a:rPr lang="en-US" dirty="0"/>
              <a:t> word </a:t>
            </a:r>
            <a:r>
              <a:rPr lang="en-US" b="1" u="sng" dirty="0" err="1">
                <a:solidFill>
                  <a:srgbClr val="FF0000"/>
                </a:solidFill>
              </a:rPr>
              <a:t>mos</a:t>
            </a:r>
            <a:r>
              <a:rPr lang="en-US" b="1" u="sng" dirty="0">
                <a:solidFill>
                  <a:srgbClr val="FF0000"/>
                </a:solidFill>
              </a:rPr>
              <a:t> (morals) </a:t>
            </a:r>
            <a:r>
              <a:rPr lang="en-US" dirty="0"/>
              <a:t>means habit or custom. Both words refer to the general area of right and wrong in the theory and practice of human behavior. </a:t>
            </a:r>
          </a:p>
          <a:p>
            <a:r>
              <a:rPr lang="en-US" b="1" u="sng" dirty="0">
                <a:solidFill>
                  <a:srgbClr val="FF0000"/>
                </a:solidFill>
              </a:rPr>
              <a:t>Morals</a:t>
            </a:r>
            <a:r>
              <a:rPr lang="en-US" dirty="0"/>
              <a:t> refer to standards of behavior held or followed by individuals and groups.</a:t>
            </a:r>
          </a:p>
          <a:p>
            <a:r>
              <a:rPr lang="en-US" b="1" u="sng" dirty="0">
                <a:solidFill>
                  <a:srgbClr val="FF0000"/>
                </a:solidFill>
              </a:rPr>
              <a:t>Ethics </a:t>
            </a:r>
            <a:r>
              <a:rPr lang="en-US" dirty="0"/>
              <a:t>refer to the science or study of morals and its activity in the academic context .</a:t>
            </a:r>
          </a:p>
        </p:txBody>
      </p:sp>
    </p:spTree>
    <p:extLst>
      <p:ext uri="{BB962C8B-B14F-4D97-AF65-F5344CB8AC3E}">
        <p14:creationId xmlns:p14="http://schemas.microsoft.com/office/powerpoint/2010/main" val="3556379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928CBC48-5E12-02AC-DC76-A2AAB3D1FA16}"/>
              </a:ext>
            </a:extLst>
          </p:cNvPr>
          <p:cNvSpPr>
            <a:spLocks noGrp="1" noChangeArrowheads="1"/>
          </p:cNvSpPr>
          <p:nvPr>
            <p:ph type="title"/>
          </p:nvPr>
        </p:nvSpPr>
        <p:spPr>
          <a:xfrm>
            <a:off x="3781426" y="260350"/>
            <a:ext cx="4475163" cy="1143000"/>
          </a:xfrm>
        </p:spPr>
        <p:txBody>
          <a:bodyPr>
            <a:normAutofit fontScale="90000"/>
          </a:bodyPr>
          <a:lstStyle/>
          <a:p>
            <a:pPr algn="ctr" eaLnBrk="1" hangingPunct="1"/>
            <a:r>
              <a:rPr lang="en-US" altLang="en-US" sz="4800" b="1">
                <a:solidFill>
                  <a:srgbClr val="FF0066"/>
                </a:solidFill>
              </a:rPr>
              <a:t>Consent:</a:t>
            </a:r>
            <a:br>
              <a:rPr lang="en-US" altLang="en-US" sz="4800" b="1">
                <a:solidFill>
                  <a:srgbClr val="FF0066"/>
                </a:solidFill>
              </a:rPr>
            </a:br>
            <a:endParaRPr lang="en-US" altLang="en-US" sz="4800" b="1">
              <a:solidFill>
                <a:srgbClr val="FF0066"/>
              </a:solidFill>
            </a:endParaRPr>
          </a:p>
        </p:txBody>
      </p:sp>
      <p:sp>
        <p:nvSpPr>
          <p:cNvPr id="23555" name="Content Placeholder 2">
            <a:extLst>
              <a:ext uri="{FF2B5EF4-FFF2-40B4-BE49-F238E27FC236}">
                <a16:creationId xmlns:a16="http://schemas.microsoft.com/office/drawing/2014/main" id="{41B8BCA2-66B1-05DA-10D7-89B188A7BB69}"/>
              </a:ext>
            </a:extLst>
          </p:cNvPr>
          <p:cNvSpPr>
            <a:spLocks noGrp="1" noChangeArrowheads="1"/>
          </p:cNvSpPr>
          <p:nvPr>
            <p:ph idx="1"/>
          </p:nvPr>
        </p:nvSpPr>
        <p:spPr>
          <a:xfrm>
            <a:off x="1631951" y="3500439"/>
            <a:ext cx="8856663" cy="3241675"/>
          </a:xfrm>
        </p:spPr>
        <p:txBody>
          <a:bodyPr/>
          <a:lstStyle/>
          <a:p>
            <a:pPr algn="ctr" eaLnBrk="1" hangingPunct="1">
              <a:buFont typeface="Arial" panose="020B0604020202020204" pitchFamily="34" charset="0"/>
              <a:buNone/>
            </a:pPr>
            <a:r>
              <a:rPr lang="en-US" altLang="en-US">
                <a:cs typeface="Arial" panose="020B0604020202020204" pitchFamily="34" charset="0"/>
              </a:rPr>
              <a:t>    </a:t>
            </a:r>
            <a:r>
              <a:rPr lang="en-US" altLang="en-US" b="1" i="1">
                <a:cs typeface="Arial" panose="020B0604020202020204" pitchFamily="34" charset="0"/>
              </a:rPr>
              <a:t>Any physical examination needs permission or consent of the patient otherwise the doctor may be guilty of assault (battery) if he touches or even attempts to touch an unwilling person</a:t>
            </a:r>
            <a:r>
              <a:rPr lang="en-US" altLang="en-US">
                <a:cs typeface="Arial" panose="020B0604020202020204" pitchFamily="34" charset="0"/>
              </a:rPr>
              <a:t>.</a:t>
            </a:r>
          </a:p>
        </p:txBody>
      </p:sp>
      <p:pic>
        <p:nvPicPr>
          <p:cNvPr id="23556" name="Picture 2">
            <a:extLst>
              <a:ext uri="{FF2B5EF4-FFF2-40B4-BE49-F238E27FC236}">
                <a16:creationId xmlns:a16="http://schemas.microsoft.com/office/drawing/2014/main" id="{C0589E61-F78F-036D-09EB-952F6F4F54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62" t="36984" r="23483" b="30531"/>
          <a:stretch>
            <a:fillRect/>
          </a:stretch>
        </p:blipFill>
        <p:spPr bwMode="auto">
          <a:xfrm>
            <a:off x="3524250" y="1428750"/>
            <a:ext cx="50053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0ED982E-FA76-21FD-B842-093C2BB1C56F}"/>
              </a:ext>
            </a:extLst>
          </p:cNvPr>
          <p:cNvSpPr>
            <a:spLocks noGrp="1" noChangeArrowheads="1"/>
          </p:cNvSpPr>
          <p:nvPr>
            <p:ph type="title"/>
          </p:nvPr>
        </p:nvSpPr>
        <p:spPr/>
        <p:txBody>
          <a:bodyPr/>
          <a:lstStyle/>
          <a:p>
            <a:pPr eaLnBrk="1" hangingPunct="1"/>
            <a:r>
              <a:rPr lang="en-US" altLang="en-US" b="1">
                <a:solidFill>
                  <a:srgbClr val="FF0000"/>
                </a:solidFill>
              </a:rPr>
              <a:t>Definitions </a:t>
            </a:r>
          </a:p>
        </p:txBody>
      </p:sp>
      <p:sp>
        <p:nvSpPr>
          <p:cNvPr id="24579" name="Content Placeholder 2">
            <a:extLst>
              <a:ext uri="{FF2B5EF4-FFF2-40B4-BE49-F238E27FC236}">
                <a16:creationId xmlns:a16="http://schemas.microsoft.com/office/drawing/2014/main" id="{2BFB8BC5-F685-F3E2-4E1E-AC43624F93F9}"/>
              </a:ext>
            </a:extLst>
          </p:cNvPr>
          <p:cNvSpPr>
            <a:spLocks noGrp="1" noChangeArrowheads="1"/>
          </p:cNvSpPr>
          <p:nvPr>
            <p:ph idx="1"/>
          </p:nvPr>
        </p:nvSpPr>
        <p:spPr>
          <a:xfrm>
            <a:off x="1524000" y="1219201"/>
            <a:ext cx="9144000" cy="4957763"/>
          </a:xfrm>
        </p:spPr>
        <p:txBody>
          <a:bodyPr>
            <a:normAutofit lnSpcReduction="10000"/>
          </a:bodyPr>
          <a:lstStyle/>
          <a:p>
            <a:pPr algn="just" eaLnBrk="1" hangingPunct="1"/>
            <a:r>
              <a:rPr lang="en-US" altLang="en-US" sz="2000" b="1">
                <a:solidFill>
                  <a:srgbClr val="008100"/>
                </a:solidFill>
                <a:latin typeface="Tahoma,Bold"/>
              </a:rPr>
              <a:t>Autonomy as the basis of informed consent.</a:t>
            </a:r>
          </a:p>
          <a:p>
            <a:pPr algn="just" eaLnBrk="1" hangingPunct="1"/>
            <a:r>
              <a:rPr lang="en-US" altLang="en-US" sz="2000" b="1" u="sng">
                <a:solidFill>
                  <a:srgbClr val="FF0000"/>
                </a:solidFill>
                <a:latin typeface="Tahoma,Bold"/>
              </a:rPr>
              <a:t>Consent</a:t>
            </a:r>
            <a:r>
              <a:rPr lang="en-US" altLang="en-US" sz="2000" b="1">
                <a:latin typeface="Tahoma,Bold"/>
              </a:rPr>
              <a:t> </a:t>
            </a:r>
            <a:r>
              <a:rPr lang="en-US" altLang="en-US" sz="2000">
                <a:latin typeface="Tahoma" panose="020B0604030504040204" pitchFamily="34" charset="0"/>
              </a:rPr>
              <a:t>is a decision of a competent patient to accept the medical procedures proposed. The patient has the right to refuse the proposed</a:t>
            </a:r>
            <a:r>
              <a:rPr lang="en-US" altLang="en-US" sz="2000" b="1">
                <a:solidFill>
                  <a:srgbClr val="008100"/>
                </a:solidFill>
                <a:latin typeface="Tahoma,Bold"/>
              </a:rPr>
              <a:t> </a:t>
            </a:r>
            <a:r>
              <a:rPr lang="en-US" altLang="en-US" sz="2000">
                <a:latin typeface="Tahoma" panose="020B0604030504040204" pitchFamily="34" charset="0"/>
              </a:rPr>
              <a:t>treatment. Both consent and refusal must be informed, i.e., based on full disclosure of the details of the proposed treatment, including its benefits and risks.</a:t>
            </a:r>
            <a:endParaRPr lang="en-US" altLang="en-US" sz="2000" b="1">
              <a:solidFill>
                <a:srgbClr val="008100"/>
              </a:solidFill>
              <a:latin typeface="Tahoma,Bold"/>
            </a:endParaRPr>
          </a:p>
          <a:p>
            <a:pPr algn="just" eaLnBrk="1" hangingPunct="1"/>
            <a:r>
              <a:rPr lang="en-US" altLang="en-US" sz="2000">
                <a:latin typeface="Tahoma" panose="020B0604030504040204" pitchFamily="34" charset="0"/>
              </a:rPr>
              <a:t>Children with some degree of competence can </a:t>
            </a:r>
            <a:r>
              <a:rPr lang="en-US" altLang="en-US" sz="2000" b="1" u="sng">
                <a:solidFill>
                  <a:srgbClr val="FF0000"/>
                </a:solidFill>
                <a:latin typeface="Tahoma,Bold"/>
              </a:rPr>
              <a:t>assent</a:t>
            </a:r>
            <a:r>
              <a:rPr lang="en-US" altLang="en-US" sz="2000" b="1">
                <a:latin typeface="Tahoma,Bold"/>
              </a:rPr>
              <a:t> </a:t>
            </a:r>
            <a:r>
              <a:rPr lang="en-US" altLang="en-US" sz="2000">
                <a:latin typeface="Tahoma" panose="020B0604030504040204" pitchFamily="34" charset="0"/>
              </a:rPr>
              <a:t>to treatment, which signifies their agreement with what their parents, their legal decision makers, have decided.</a:t>
            </a:r>
          </a:p>
          <a:p>
            <a:pPr algn="just" eaLnBrk="1" hangingPunct="1"/>
            <a:r>
              <a:rPr lang="en-US" altLang="en-US" sz="2000" b="1">
                <a:latin typeface="Tahoma,Bold"/>
              </a:rPr>
              <a:t>Competence: </a:t>
            </a:r>
            <a:r>
              <a:rPr lang="en-US" altLang="en-US" sz="2000">
                <a:latin typeface="Tahoma" panose="020B0604030504040204" pitchFamily="34" charset="0"/>
              </a:rPr>
              <a:t>is the intellectual capacity to understand, analyze, and judge information.</a:t>
            </a:r>
          </a:p>
          <a:p>
            <a:pPr algn="just" eaLnBrk="1" hangingPunct="1"/>
            <a:r>
              <a:rPr lang="en-US" altLang="en-US" sz="2000" b="1">
                <a:latin typeface="Tahoma,Bold"/>
              </a:rPr>
              <a:t>Paternalism </a:t>
            </a:r>
            <a:r>
              <a:rPr lang="en-US" altLang="en-US" sz="2000">
                <a:latin typeface="Tahoma" panose="020B0604030504040204" pitchFamily="34" charset="0"/>
              </a:rPr>
              <a:t>is a negative attitude that was common among physicians and has now almost disappeared. The paternalistic physician assumes that he knows what is best for the patient and should make treatment decisions without reference to the patient. Paternalism is a violation of the patient's autonomy rights.</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1000"/>
                                        <p:tgtEl>
                                          <p:spTgt spid="24579">
                                            <p:txEl>
                                              <p:pRg st="0" end="0"/>
                                            </p:txEl>
                                          </p:spTgt>
                                        </p:tgtEl>
                                      </p:cBhvr>
                                    </p:animEffect>
                                    <p:anim calcmode="lin" valueType="num">
                                      <p:cBhvr>
                                        <p:cTn id="8"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579">
                                            <p:txEl>
                                              <p:pRg st="1" end="1"/>
                                            </p:txEl>
                                          </p:spTgt>
                                        </p:tgtEl>
                                        <p:attrNameLst>
                                          <p:attrName>style.visibility</p:attrName>
                                        </p:attrNameLst>
                                      </p:cBhvr>
                                      <p:to>
                                        <p:strVal val="visible"/>
                                      </p:to>
                                    </p:set>
                                    <p:animEffect transition="in" filter="fade">
                                      <p:cBhvr>
                                        <p:cTn id="14" dur="1000"/>
                                        <p:tgtEl>
                                          <p:spTgt spid="24579">
                                            <p:txEl>
                                              <p:pRg st="1" end="1"/>
                                            </p:txEl>
                                          </p:spTgt>
                                        </p:tgtEl>
                                      </p:cBhvr>
                                    </p:animEffect>
                                    <p:anim calcmode="lin" valueType="num">
                                      <p:cBhvr>
                                        <p:cTn id="15"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5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579">
                                            <p:txEl>
                                              <p:pRg st="2" end="2"/>
                                            </p:txEl>
                                          </p:spTgt>
                                        </p:tgtEl>
                                        <p:attrNameLst>
                                          <p:attrName>style.visibility</p:attrName>
                                        </p:attrNameLst>
                                      </p:cBhvr>
                                      <p:to>
                                        <p:strVal val="visible"/>
                                      </p:to>
                                    </p:set>
                                    <p:animEffect transition="in" filter="fade">
                                      <p:cBhvr>
                                        <p:cTn id="21" dur="1000"/>
                                        <p:tgtEl>
                                          <p:spTgt spid="24579">
                                            <p:txEl>
                                              <p:pRg st="2" end="2"/>
                                            </p:txEl>
                                          </p:spTgt>
                                        </p:tgtEl>
                                      </p:cBhvr>
                                    </p:animEffect>
                                    <p:anim calcmode="lin" valueType="num">
                                      <p:cBhvr>
                                        <p:cTn id="22"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579">
                                            <p:txEl>
                                              <p:pRg st="3" end="3"/>
                                            </p:txEl>
                                          </p:spTgt>
                                        </p:tgtEl>
                                        <p:attrNameLst>
                                          <p:attrName>style.visibility</p:attrName>
                                        </p:attrNameLst>
                                      </p:cBhvr>
                                      <p:to>
                                        <p:strVal val="visible"/>
                                      </p:to>
                                    </p:set>
                                    <p:animEffect transition="in" filter="fade">
                                      <p:cBhvr>
                                        <p:cTn id="28" dur="1000"/>
                                        <p:tgtEl>
                                          <p:spTgt spid="24579">
                                            <p:txEl>
                                              <p:pRg st="3" end="3"/>
                                            </p:txEl>
                                          </p:spTgt>
                                        </p:tgtEl>
                                      </p:cBhvr>
                                    </p:animEffect>
                                    <p:anim calcmode="lin" valueType="num">
                                      <p:cBhvr>
                                        <p:cTn id="29" dur="1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457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579">
                                            <p:txEl>
                                              <p:pRg st="4" end="4"/>
                                            </p:txEl>
                                          </p:spTgt>
                                        </p:tgtEl>
                                        <p:attrNameLst>
                                          <p:attrName>style.visibility</p:attrName>
                                        </p:attrNameLst>
                                      </p:cBhvr>
                                      <p:to>
                                        <p:strVal val="visible"/>
                                      </p:to>
                                    </p:set>
                                    <p:animEffect transition="in" filter="fade">
                                      <p:cBhvr>
                                        <p:cTn id="35" dur="1000"/>
                                        <p:tgtEl>
                                          <p:spTgt spid="24579">
                                            <p:txEl>
                                              <p:pRg st="4" end="4"/>
                                            </p:txEl>
                                          </p:spTgt>
                                        </p:tgtEl>
                                      </p:cBhvr>
                                    </p:animEffect>
                                    <p:anim calcmode="lin" valueType="num">
                                      <p:cBhvr>
                                        <p:cTn id="36" dur="10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457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D78451B-148F-ECC8-D680-4B824AB80E33}"/>
              </a:ext>
            </a:extLst>
          </p:cNvPr>
          <p:cNvSpPr>
            <a:spLocks noGrp="1" noChangeArrowheads="1"/>
          </p:cNvSpPr>
          <p:nvPr>
            <p:ph type="title"/>
          </p:nvPr>
        </p:nvSpPr>
        <p:spPr/>
        <p:txBody>
          <a:bodyPr/>
          <a:lstStyle/>
          <a:p>
            <a:pPr eaLnBrk="1" hangingPunct="1"/>
            <a:r>
              <a:rPr lang="en-US" altLang="en-US" b="1" u="sng"/>
              <a:t>Types of consent:</a:t>
            </a:r>
            <a:br>
              <a:rPr lang="en-US" altLang="en-US" sz="4000"/>
            </a:br>
            <a:endParaRPr lang="ar-EG" altLang="en-US"/>
          </a:p>
        </p:txBody>
      </p:sp>
      <p:sp>
        <p:nvSpPr>
          <p:cNvPr id="26627" name="Content Placeholder 2">
            <a:extLst>
              <a:ext uri="{FF2B5EF4-FFF2-40B4-BE49-F238E27FC236}">
                <a16:creationId xmlns:a16="http://schemas.microsoft.com/office/drawing/2014/main" id="{C542599D-DE92-3F49-976B-8FCDCB6052F2}"/>
              </a:ext>
            </a:extLst>
          </p:cNvPr>
          <p:cNvSpPr>
            <a:spLocks noGrp="1" noChangeArrowheads="1"/>
          </p:cNvSpPr>
          <p:nvPr>
            <p:ph idx="1"/>
          </p:nvPr>
        </p:nvSpPr>
        <p:spPr>
          <a:xfrm>
            <a:off x="1752600" y="990601"/>
            <a:ext cx="8286750" cy="5186363"/>
          </a:xfrm>
        </p:spPr>
        <p:txBody>
          <a:bodyPr/>
          <a:lstStyle/>
          <a:p>
            <a:pPr algn="ctr" eaLnBrk="1" hangingPunct="1">
              <a:buFont typeface="Arial" panose="020B0604020202020204" pitchFamily="34" charset="0"/>
              <a:buNone/>
            </a:pPr>
            <a:endParaRPr lang="en-US" altLang="en-US" sz="3600" b="1" u="sng"/>
          </a:p>
          <a:p>
            <a:pPr eaLnBrk="1" hangingPunct="1">
              <a:buFont typeface="Arial" panose="020B0604020202020204" pitchFamily="34" charset="0"/>
              <a:buNone/>
            </a:pPr>
            <a:r>
              <a:rPr lang="en-US" altLang="en-US" sz="3600"/>
              <a:t>*</a:t>
            </a:r>
            <a:r>
              <a:rPr lang="en-US" altLang="en-US" sz="3600" b="1">
                <a:solidFill>
                  <a:srgbClr val="0070C0"/>
                </a:solidFill>
              </a:rPr>
              <a:t>Implied consent</a:t>
            </a:r>
            <a:r>
              <a:rPr lang="en-US" altLang="en-US" sz="3600">
                <a:solidFill>
                  <a:srgbClr val="0070C0"/>
                </a:solidFill>
              </a:rPr>
              <a:t>: where a person comes to visit a doctor or asks the physician to visit him,   </a:t>
            </a:r>
            <a:r>
              <a:rPr lang="en-US" altLang="en-US" sz="3600"/>
              <a:t>(</a:t>
            </a:r>
            <a:r>
              <a:rPr lang="en-US" altLang="en-US"/>
              <a:t>does not extend to intimate or to invasive examinations)</a:t>
            </a:r>
          </a:p>
          <a:p>
            <a:pPr eaLnBrk="1" hangingPunct="1">
              <a:buFont typeface="Arial" panose="020B0604020202020204" pitchFamily="34" charset="0"/>
              <a:buNone/>
            </a:pPr>
            <a:endParaRPr lang="en-US" altLang="en-US" sz="3600"/>
          </a:p>
          <a:p>
            <a:pPr eaLnBrk="1" hangingPunct="1">
              <a:buFont typeface="Arial" panose="020B0604020202020204" pitchFamily="34" charset="0"/>
              <a:buNone/>
            </a:pPr>
            <a:r>
              <a:rPr lang="en-US" altLang="en-US" sz="3600"/>
              <a:t>*</a:t>
            </a:r>
            <a:r>
              <a:rPr lang="en-US" altLang="en-US" sz="3600" b="1">
                <a:solidFill>
                  <a:srgbClr val="0070C0"/>
                </a:solidFill>
              </a:rPr>
              <a:t>Expressed consent:</a:t>
            </a:r>
            <a:endParaRPr lang="en-US" altLang="en-US" sz="3600" b="1" i="1">
              <a:solidFill>
                <a:srgbClr val="0070C0"/>
              </a:solidFill>
            </a:endParaRPr>
          </a:p>
          <a:p>
            <a:pPr marL="342900" lvl="1" indent="355600">
              <a:buFont typeface="Wingdings" panose="05000000000000000000" pitchFamily="2" charset="2"/>
              <a:buChar char="v"/>
            </a:pPr>
            <a:r>
              <a:rPr lang="en-US" altLang="en-US" i="1"/>
              <a:t>Expressed </a:t>
            </a:r>
            <a:r>
              <a:rPr lang="en-US" altLang="en-US" i="1">
                <a:solidFill>
                  <a:srgbClr val="FF0000"/>
                </a:solidFill>
              </a:rPr>
              <a:t>written </a:t>
            </a:r>
            <a:r>
              <a:rPr lang="en-US" altLang="en-US" i="1"/>
              <a:t>consent.(</a:t>
            </a:r>
            <a:r>
              <a:rPr lang="en-US" altLang="en-US"/>
              <a:t>surgical interference or complex diagnostic procedures) </a:t>
            </a:r>
            <a:endParaRPr lang="en-US" altLang="en-US" i="1"/>
          </a:p>
          <a:p>
            <a:pPr marL="342900" lvl="1" indent="355600">
              <a:buFont typeface="Wingdings" panose="05000000000000000000" pitchFamily="2" charset="2"/>
              <a:buChar char="v"/>
            </a:pPr>
            <a:r>
              <a:rPr lang="en-US" altLang="en-US" i="1"/>
              <a:t>Expressed </a:t>
            </a:r>
            <a:r>
              <a:rPr lang="en-US" altLang="en-US" i="1">
                <a:solidFill>
                  <a:srgbClr val="FF0000"/>
                </a:solidFill>
              </a:rPr>
              <a:t>verbal</a:t>
            </a:r>
            <a:r>
              <a:rPr lang="en-US" altLang="en-US" i="1"/>
              <a:t> consent.(</a:t>
            </a:r>
            <a:r>
              <a:rPr lang="en-US" altLang="en-US"/>
              <a:t> witnessed by another person)</a:t>
            </a:r>
            <a:endParaRPr lang="en-US" altLang="en-US" i="1"/>
          </a:p>
          <a:p>
            <a:pPr eaLnBrk="1" hangingPunct="1"/>
            <a:endParaRPr lang="ar-EG"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A50B4577-9FC4-3C49-B616-F1D57EC67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911" t="28716" r="7091" b="28760"/>
          <a:stretch>
            <a:fillRect/>
          </a:stretch>
        </p:blipFill>
        <p:spPr bwMode="auto">
          <a:xfrm>
            <a:off x="6383338" y="908051"/>
            <a:ext cx="3960812"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1">
            <a:extLst>
              <a:ext uri="{FF2B5EF4-FFF2-40B4-BE49-F238E27FC236}">
                <a16:creationId xmlns:a16="http://schemas.microsoft.com/office/drawing/2014/main" id="{7D1EC637-D61B-4E6F-423E-5AF44DB68AD3}"/>
              </a:ext>
            </a:extLst>
          </p:cNvPr>
          <p:cNvSpPr>
            <a:spLocks noGrp="1" noChangeArrowheads="1"/>
          </p:cNvSpPr>
          <p:nvPr>
            <p:ph type="title"/>
          </p:nvPr>
        </p:nvSpPr>
        <p:spPr>
          <a:xfrm>
            <a:off x="1919288" y="-26988"/>
            <a:ext cx="8229600" cy="1143001"/>
          </a:xfrm>
        </p:spPr>
        <p:txBody>
          <a:bodyPr/>
          <a:lstStyle/>
          <a:p>
            <a:pPr eaLnBrk="1" hangingPunct="1"/>
            <a:r>
              <a:rPr lang="en-US" altLang="en-US" sz="3200" b="1" u="sng">
                <a:cs typeface="Times New Roman" panose="02020603050405020304" pitchFamily="18" charset="0"/>
              </a:rPr>
              <a:t>Medical interference without consent:</a:t>
            </a:r>
          </a:p>
        </p:txBody>
      </p:sp>
      <p:sp>
        <p:nvSpPr>
          <p:cNvPr id="3" name="Content Placeholder 2">
            <a:extLst>
              <a:ext uri="{FF2B5EF4-FFF2-40B4-BE49-F238E27FC236}">
                <a16:creationId xmlns:a16="http://schemas.microsoft.com/office/drawing/2014/main" id="{A5EDC16E-DEFB-AE2E-267F-B92F49D3303F}"/>
              </a:ext>
            </a:extLst>
          </p:cNvPr>
          <p:cNvSpPr>
            <a:spLocks noGrp="1"/>
          </p:cNvSpPr>
          <p:nvPr>
            <p:ph idx="1"/>
          </p:nvPr>
        </p:nvSpPr>
        <p:spPr>
          <a:xfrm>
            <a:off x="1703389" y="2060575"/>
            <a:ext cx="4968875" cy="4065588"/>
          </a:xfrm>
        </p:spPr>
        <p:txBody>
          <a:bodyPr rtlCol="1">
            <a:normAutofit lnSpcReduction="10000"/>
          </a:bodyPr>
          <a:lstStyle/>
          <a:p>
            <a:pPr>
              <a:buFont typeface="Arial" charset="0"/>
              <a:buChar char="•"/>
              <a:defRPr/>
            </a:pPr>
            <a:r>
              <a:rPr lang="en-US" altLang="en-US" sz="2400" dirty="0"/>
              <a:t>In an </a:t>
            </a:r>
            <a:r>
              <a:rPr lang="en-US" altLang="en-US" sz="2400" b="1" dirty="0">
                <a:solidFill>
                  <a:srgbClr val="FF0000"/>
                </a:solidFill>
              </a:rPr>
              <a:t>emergency</a:t>
            </a:r>
            <a:r>
              <a:rPr lang="en-US" altLang="en-US" sz="2400" dirty="0"/>
              <a:t>, such as an accident where the victim is in extremis </a:t>
            </a:r>
            <a:r>
              <a:rPr lang="ar-EG" altLang="en-US" sz="2400" dirty="0"/>
              <a:t>على حافة الموت</a:t>
            </a:r>
            <a:r>
              <a:rPr lang="en-US" altLang="en-US" sz="2400" dirty="0"/>
              <a:t>, unconscious or shocked…….to save life or preserve health</a:t>
            </a:r>
          </a:p>
          <a:p>
            <a:pPr marL="0" indent="0">
              <a:buNone/>
              <a:defRPr/>
            </a:pPr>
            <a:endParaRPr lang="en-US" altLang="en-US" sz="2400" dirty="0"/>
          </a:p>
          <a:p>
            <a:pPr>
              <a:buNone/>
              <a:defRPr/>
            </a:pPr>
            <a:endParaRPr lang="en-US" altLang="en-US" sz="2400" dirty="0"/>
          </a:p>
          <a:p>
            <a:pPr>
              <a:defRPr/>
            </a:pPr>
            <a:r>
              <a:rPr lang="en-US" altLang="en-US" sz="2400" dirty="0"/>
              <a:t>Routine medical examination of </a:t>
            </a:r>
            <a:r>
              <a:rPr lang="en-US" altLang="en-US" sz="2400" b="1" dirty="0">
                <a:solidFill>
                  <a:srgbClr val="FF0000"/>
                </a:solidFill>
              </a:rPr>
              <a:t>new prisoner </a:t>
            </a:r>
            <a:r>
              <a:rPr lang="en-US" altLang="en-US" sz="2400" dirty="0"/>
              <a:t>to exclude infectious diseases. In addition, </a:t>
            </a:r>
            <a:r>
              <a:rPr lang="en-US" altLang="en-US" sz="2400" dirty="0">
                <a:cs typeface="Arial" panose="020B0604020202020204" pitchFamily="34" charset="0"/>
              </a:rPr>
              <a:t>Pilot &amp; airplane crew, Food dealers </a:t>
            </a:r>
          </a:p>
          <a:p>
            <a:pPr>
              <a:buFont typeface="Arial" charset="0"/>
              <a:buChar char="•"/>
              <a:defRPr/>
            </a:pPr>
            <a:endParaRPr lang="en-US" altLang="en-US" sz="2400" dirty="0"/>
          </a:p>
        </p:txBody>
      </p:sp>
      <p:pic>
        <p:nvPicPr>
          <p:cNvPr id="29701" name="Picture 6">
            <a:extLst>
              <a:ext uri="{FF2B5EF4-FFF2-40B4-BE49-F238E27FC236}">
                <a16:creationId xmlns:a16="http://schemas.microsoft.com/office/drawing/2014/main" id="{6AB73B16-3262-1F8A-21AD-1A62A66CD6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011" t="23987" r="11290" b="19904"/>
          <a:stretch>
            <a:fillRect/>
          </a:stretch>
        </p:blipFill>
        <p:spPr bwMode="auto">
          <a:xfrm>
            <a:off x="7248526" y="3573464"/>
            <a:ext cx="2411413"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F0DEBE0-75A7-47B7-AA7B-FE025B95F9DB}"/>
              </a:ext>
            </a:extLst>
          </p:cNvPr>
          <p:cNvSpPr>
            <a:spLocks noGrp="1" noChangeArrowheads="1"/>
          </p:cNvSpPr>
          <p:nvPr>
            <p:ph type="title"/>
          </p:nvPr>
        </p:nvSpPr>
        <p:spPr>
          <a:xfrm>
            <a:off x="689548" y="304800"/>
            <a:ext cx="7921052" cy="1143000"/>
          </a:xfrm>
        </p:spPr>
        <p:txBody>
          <a:bodyPr/>
          <a:lstStyle/>
          <a:p>
            <a:r>
              <a:rPr lang="en-US" altLang="en-US" sz="3600" dirty="0"/>
              <a:t>Traditional arrangements of the field of ethics:</a:t>
            </a:r>
          </a:p>
        </p:txBody>
      </p:sp>
      <p:sp>
        <p:nvSpPr>
          <p:cNvPr id="15363" name="Rectangle 3">
            <a:extLst>
              <a:ext uri="{FF2B5EF4-FFF2-40B4-BE49-F238E27FC236}">
                <a16:creationId xmlns:a16="http://schemas.microsoft.com/office/drawing/2014/main" id="{16736166-5F59-4E11-A306-BD9E6B943147}"/>
              </a:ext>
            </a:extLst>
          </p:cNvPr>
          <p:cNvSpPr>
            <a:spLocks noGrp="1" noChangeArrowheads="1"/>
          </p:cNvSpPr>
          <p:nvPr>
            <p:ph type="body" idx="1"/>
          </p:nvPr>
        </p:nvSpPr>
        <p:spPr>
          <a:xfrm>
            <a:off x="783771" y="1905000"/>
            <a:ext cx="8893629" cy="4572000"/>
          </a:xfrm>
        </p:spPr>
        <p:txBody>
          <a:bodyPr/>
          <a:lstStyle/>
          <a:p>
            <a:r>
              <a:rPr lang="en-US" altLang="en-US" dirty="0"/>
              <a:t>Meta-ethics (nature of right or good, nature and justification of ethical issues)</a:t>
            </a:r>
          </a:p>
          <a:p>
            <a:pPr>
              <a:buFont typeface="Wingdings" panose="05000000000000000000" pitchFamily="2" charset="2"/>
              <a:buNone/>
            </a:pPr>
            <a:endParaRPr lang="en-US" altLang="en-US" dirty="0"/>
          </a:p>
          <a:p>
            <a:r>
              <a:rPr lang="en-US" altLang="en-US" dirty="0"/>
              <a:t>Normative ethics ( standards, principles)</a:t>
            </a:r>
          </a:p>
          <a:p>
            <a:pPr>
              <a:buFont typeface="Wingdings" panose="05000000000000000000" pitchFamily="2" charset="2"/>
              <a:buNone/>
            </a:pPr>
            <a:endParaRPr lang="en-US" altLang="en-US" dirty="0"/>
          </a:p>
          <a:p>
            <a:r>
              <a:rPr lang="en-US" altLang="en-US" dirty="0"/>
              <a:t>Applied ethics (actual application of ethical principles to a situation)</a:t>
            </a:r>
          </a:p>
        </p:txBody>
      </p:sp>
    </p:spTree>
    <p:extLst>
      <p:ext uri="{BB962C8B-B14F-4D97-AF65-F5344CB8AC3E}">
        <p14:creationId xmlns:p14="http://schemas.microsoft.com/office/powerpoint/2010/main" val="960058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E86EE6B-F81A-4261-B5DA-EAF05BC7E24A}"/>
              </a:ext>
            </a:extLst>
          </p:cNvPr>
          <p:cNvGraphicFramePr>
            <a:graphicFrameLocks noGrp="1"/>
          </p:cNvGraphicFramePr>
          <p:nvPr>
            <p:ph idx="1"/>
          </p:nvPr>
        </p:nvGraphicFramePr>
        <p:xfrm>
          <a:off x="-1" y="0"/>
          <a:ext cx="12022111" cy="5636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0520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56033-A1C5-4C34-ABC5-4DC08ED7C528}"/>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C1831CD5-F2B5-40D1-991F-FF740DB320D5}"/>
              </a:ext>
            </a:extLst>
          </p:cNvPr>
          <p:cNvSpPr>
            <a:spLocks noGrp="1"/>
          </p:cNvSpPr>
          <p:nvPr>
            <p:ph idx="1"/>
          </p:nvPr>
        </p:nvSpPr>
        <p:spPr/>
        <p:txBody>
          <a:bodyPr/>
          <a:lstStyle/>
          <a:p>
            <a:r>
              <a:rPr lang="en-US" b="0" i="0" dirty="0">
                <a:solidFill>
                  <a:srgbClr val="3B3835"/>
                </a:solidFill>
                <a:effectLst/>
                <a:latin typeface="Source Sans Pro" panose="020B0503030403020204" pitchFamily="34" charset="0"/>
              </a:rPr>
              <a:t>What is Bioethics? </a:t>
            </a:r>
          </a:p>
          <a:p>
            <a:r>
              <a:rPr lang="en-US" b="0" i="0" dirty="0">
                <a:solidFill>
                  <a:srgbClr val="3B3835"/>
                </a:solidFill>
                <a:effectLst/>
                <a:latin typeface="Source Sans Pro" panose="020B0503030403020204" pitchFamily="34" charset="0"/>
              </a:rPr>
              <a:t>It is derived from Greek bio- life and </a:t>
            </a:r>
            <a:r>
              <a:rPr lang="en-US" b="0" i="0" dirty="0" err="1">
                <a:solidFill>
                  <a:srgbClr val="3B3835"/>
                </a:solidFill>
                <a:effectLst/>
                <a:latin typeface="Source Sans Pro" panose="020B0503030403020204" pitchFamily="34" charset="0"/>
              </a:rPr>
              <a:t>ethicos</a:t>
            </a:r>
            <a:r>
              <a:rPr lang="en-US" b="0" i="0" dirty="0">
                <a:solidFill>
                  <a:srgbClr val="3B3835"/>
                </a:solidFill>
                <a:effectLst/>
                <a:latin typeface="Source Sans Pro" panose="020B0503030403020204" pitchFamily="34" charset="0"/>
              </a:rPr>
              <a:t> moral. </a:t>
            </a:r>
          </a:p>
          <a:p>
            <a:r>
              <a:rPr lang="en-US" b="0" i="0" dirty="0">
                <a:solidFill>
                  <a:srgbClr val="3B3835"/>
                </a:solidFill>
                <a:effectLst/>
                <a:latin typeface="Source Sans Pro" panose="020B0503030403020204" pitchFamily="34" charset="0"/>
              </a:rPr>
              <a:t>The science/art that aims at identification, analysis, and resolution of the ethical issues in almost any field that is related to </a:t>
            </a:r>
            <a:r>
              <a:rPr lang="en-US" b="0" i="0" dirty="0">
                <a:solidFill>
                  <a:srgbClr val="FF0000"/>
                </a:solidFill>
                <a:effectLst/>
                <a:latin typeface="Source Sans Pro" panose="020B0503030403020204" pitchFamily="34" charset="0"/>
              </a:rPr>
              <a:t>human life and health.</a:t>
            </a:r>
          </a:p>
          <a:p>
            <a:r>
              <a:rPr lang="en-US" b="0" i="0" dirty="0">
                <a:solidFill>
                  <a:srgbClr val="3B3835"/>
                </a:solidFill>
                <a:effectLst/>
                <a:latin typeface="Source Sans Pro" panose="020B0503030403020204" pitchFamily="34" charset="0"/>
              </a:rPr>
              <a:t>Medical ethics – is a system of moral principles that apply values and judgments to the </a:t>
            </a:r>
            <a:r>
              <a:rPr lang="en-US" b="0" i="0" dirty="0">
                <a:solidFill>
                  <a:srgbClr val="FF0000"/>
                </a:solidFill>
                <a:effectLst/>
                <a:latin typeface="Source Sans Pro" panose="020B0503030403020204" pitchFamily="34" charset="0"/>
              </a:rPr>
              <a:t>practice of medicine </a:t>
            </a:r>
            <a:r>
              <a:rPr lang="en-US" b="0" i="0" dirty="0">
                <a:solidFill>
                  <a:srgbClr val="3B3835"/>
                </a:solidFill>
                <a:effectLst/>
                <a:latin typeface="Source Sans Pro" panose="020B0503030403020204" pitchFamily="34" charset="0"/>
              </a:rPr>
              <a:t>. – It is the branch of bioethics that is related to the identification, analysis, and resolution of moral problems that arise in </a:t>
            </a:r>
            <a:r>
              <a:rPr lang="en-US" b="0" i="0" dirty="0">
                <a:solidFill>
                  <a:srgbClr val="FF0000"/>
                </a:solidFill>
                <a:effectLst/>
                <a:latin typeface="Source Sans Pro" panose="020B0503030403020204" pitchFamily="34" charset="0"/>
              </a:rPr>
              <a:t>the healthcare of individual patients.</a:t>
            </a:r>
            <a:endParaRPr lang="en-US" dirty="0">
              <a:solidFill>
                <a:srgbClr val="FF0000"/>
              </a:solidFill>
            </a:endParaRPr>
          </a:p>
        </p:txBody>
      </p:sp>
    </p:spTree>
    <p:extLst>
      <p:ext uri="{BB962C8B-B14F-4D97-AF65-F5344CB8AC3E}">
        <p14:creationId xmlns:p14="http://schemas.microsoft.com/office/powerpoint/2010/main" val="962529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44BDA-1984-4169-A09F-391B34A1F53B}"/>
              </a:ext>
            </a:extLst>
          </p:cNvPr>
          <p:cNvSpPr>
            <a:spLocks noGrp="1"/>
          </p:cNvSpPr>
          <p:nvPr>
            <p:ph type="title"/>
          </p:nvPr>
        </p:nvSpPr>
        <p:spPr/>
        <p:txBody>
          <a:bodyPr/>
          <a:lstStyle/>
          <a:p>
            <a:r>
              <a:rPr lang="en-US" dirty="0"/>
              <a:t>Ethical versus legal obligations</a:t>
            </a:r>
          </a:p>
        </p:txBody>
      </p:sp>
      <p:graphicFrame>
        <p:nvGraphicFramePr>
          <p:cNvPr id="4" name="Content Placeholder 3">
            <a:extLst>
              <a:ext uri="{FF2B5EF4-FFF2-40B4-BE49-F238E27FC236}">
                <a16:creationId xmlns:a16="http://schemas.microsoft.com/office/drawing/2014/main" id="{B59E6D13-5740-4433-8AFD-8E0C96DEC8DA}"/>
              </a:ext>
            </a:extLst>
          </p:cNvPr>
          <p:cNvGraphicFramePr>
            <a:graphicFrameLocks noGrp="1"/>
          </p:cNvGraphicFramePr>
          <p:nvPr>
            <p:ph idx="1"/>
          </p:nvPr>
        </p:nvGraphicFramePr>
        <p:xfrm>
          <a:off x="562132" y="1690688"/>
          <a:ext cx="10515600" cy="4648663"/>
        </p:xfrm>
        <a:graphic>
          <a:graphicData uri="http://schemas.openxmlformats.org/drawingml/2006/table">
            <a:tbl>
              <a:tblPr>
                <a:tableStyleId>{3C2FFA5D-87B4-456A-9821-1D502468CF0F}</a:tableStyleId>
              </a:tblPr>
              <a:tblGrid>
                <a:gridCol w="3505200">
                  <a:extLst>
                    <a:ext uri="{9D8B030D-6E8A-4147-A177-3AD203B41FA5}">
                      <a16:colId xmlns:a16="http://schemas.microsoft.com/office/drawing/2014/main" val="466320328"/>
                    </a:ext>
                  </a:extLst>
                </a:gridCol>
                <a:gridCol w="3505200">
                  <a:extLst>
                    <a:ext uri="{9D8B030D-6E8A-4147-A177-3AD203B41FA5}">
                      <a16:colId xmlns:a16="http://schemas.microsoft.com/office/drawing/2014/main" val="4144573596"/>
                    </a:ext>
                  </a:extLst>
                </a:gridCol>
                <a:gridCol w="3505200">
                  <a:extLst>
                    <a:ext uri="{9D8B030D-6E8A-4147-A177-3AD203B41FA5}">
                      <a16:colId xmlns:a16="http://schemas.microsoft.com/office/drawing/2014/main" val="1362842636"/>
                    </a:ext>
                  </a:extLst>
                </a:gridCol>
              </a:tblGrid>
              <a:tr h="945552">
                <a:tc>
                  <a:txBody>
                    <a:bodyPr/>
                    <a:lstStyle/>
                    <a:p>
                      <a:r>
                        <a:rPr lang="en-US" sz="2400" b="1">
                          <a:solidFill>
                            <a:srgbClr val="FF0000"/>
                          </a:solidFill>
                          <a:effectLst/>
                        </a:rPr>
                        <a:t>Parameters of Comparison</a:t>
                      </a:r>
                    </a:p>
                  </a:txBody>
                  <a:tcPr marL="76200" marR="76200" marT="76200" marB="76200" anchor="ctr"/>
                </a:tc>
                <a:tc>
                  <a:txBody>
                    <a:bodyPr/>
                    <a:lstStyle/>
                    <a:p>
                      <a:r>
                        <a:rPr lang="en-US" sz="2400" b="1" dirty="0">
                          <a:solidFill>
                            <a:srgbClr val="FF0000"/>
                          </a:solidFill>
                          <a:effectLst/>
                        </a:rPr>
                        <a:t>Legal</a:t>
                      </a:r>
                    </a:p>
                  </a:txBody>
                  <a:tcPr marL="76200" marR="76200" marT="76200" marB="76200" anchor="ctr"/>
                </a:tc>
                <a:tc>
                  <a:txBody>
                    <a:bodyPr/>
                    <a:lstStyle/>
                    <a:p>
                      <a:r>
                        <a:rPr lang="en-US" sz="2400" b="1" dirty="0">
                          <a:solidFill>
                            <a:srgbClr val="FF0000"/>
                          </a:solidFill>
                          <a:effectLst/>
                        </a:rPr>
                        <a:t>Ethical</a:t>
                      </a:r>
                    </a:p>
                  </a:txBody>
                  <a:tcPr marL="76200" marR="76200" marT="76200" marB="76200" anchor="ctr"/>
                </a:tc>
                <a:extLst>
                  <a:ext uri="{0D108BD9-81ED-4DB2-BD59-A6C34878D82A}">
                    <a16:rowId xmlns:a16="http://schemas.microsoft.com/office/drawing/2014/main" val="1439006214"/>
                  </a:ext>
                </a:extLst>
              </a:tr>
              <a:tr h="554289">
                <a:tc>
                  <a:txBody>
                    <a:bodyPr/>
                    <a:lstStyle/>
                    <a:p>
                      <a:r>
                        <a:rPr lang="en-US" sz="2400" b="1" dirty="0">
                          <a:solidFill>
                            <a:srgbClr val="FF0000"/>
                          </a:solidFill>
                          <a:effectLst/>
                        </a:rPr>
                        <a:t>Basis</a:t>
                      </a:r>
                    </a:p>
                  </a:txBody>
                  <a:tcPr marL="76200" marR="76200" marT="76200" marB="76200" anchor="ctr"/>
                </a:tc>
                <a:tc>
                  <a:txBody>
                    <a:bodyPr/>
                    <a:lstStyle/>
                    <a:p>
                      <a:r>
                        <a:rPr lang="en-US" sz="2400" dirty="0">
                          <a:effectLst/>
                        </a:rPr>
                        <a:t>Based on law</a:t>
                      </a:r>
                    </a:p>
                  </a:txBody>
                  <a:tcPr marL="76200" marR="76200" marT="76200" marB="76200" anchor="ctr"/>
                </a:tc>
                <a:tc>
                  <a:txBody>
                    <a:bodyPr/>
                    <a:lstStyle/>
                    <a:p>
                      <a:r>
                        <a:rPr lang="en-US" sz="2400">
                          <a:effectLst/>
                        </a:rPr>
                        <a:t>Based on principles</a:t>
                      </a:r>
                    </a:p>
                  </a:txBody>
                  <a:tcPr marL="76200" marR="76200" marT="76200" marB="76200" anchor="ctr"/>
                </a:tc>
                <a:extLst>
                  <a:ext uri="{0D108BD9-81ED-4DB2-BD59-A6C34878D82A}">
                    <a16:rowId xmlns:a16="http://schemas.microsoft.com/office/drawing/2014/main" val="487741298"/>
                  </a:ext>
                </a:extLst>
              </a:tr>
              <a:tr h="945552">
                <a:tc>
                  <a:txBody>
                    <a:bodyPr/>
                    <a:lstStyle/>
                    <a:p>
                      <a:r>
                        <a:rPr lang="en-US" sz="2400" b="1" dirty="0">
                          <a:solidFill>
                            <a:srgbClr val="FF0000"/>
                          </a:solidFill>
                          <a:effectLst/>
                        </a:rPr>
                        <a:t>Effect of nonadherence</a:t>
                      </a:r>
                    </a:p>
                  </a:txBody>
                  <a:tcPr marL="76200" marR="76200" marT="76200" marB="76200" anchor="ctr"/>
                </a:tc>
                <a:tc>
                  <a:txBody>
                    <a:bodyPr/>
                    <a:lstStyle/>
                    <a:p>
                      <a:r>
                        <a:rPr lang="en-US" sz="2400" dirty="0">
                          <a:effectLst/>
                        </a:rPr>
                        <a:t>Not adhering is punishable.</a:t>
                      </a:r>
                    </a:p>
                  </a:txBody>
                  <a:tcPr marL="76200" marR="76200" marT="76200" marB="76200" anchor="ctr"/>
                </a:tc>
                <a:tc>
                  <a:txBody>
                    <a:bodyPr/>
                    <a:lstStyle/>
                    <a:p>
                      <a:r>
                        <a:rPr lang="en-US" sz="2400">
                          <a:effectLst/>
                        </a:rPr>
                        <a:t>Not adhering is not punishable.</a:t>
                      </a:r>
                    </a:p>
                  </a:txBody>
                  <a:tcPr marL="76200" marR="76200" marT="76200" marB="76200" anchor="ctr"/>
                </a:tc>
                <a:extLst>
                  <a:ext uri="{0D108BD9-81ED-4DB2-BD59-A6C34878D82A}">
                    <a16:rowId xmlns:a16="http://schemas.microsoft.com/office/drawing/2014/main" val="3785305185"/>
                  </a:ext>
                </a:extLst>
              </a:tr>
              <a:tr h="554289">
                <a:tc>
                  <a:txBody>
                    <a:bodyPr/>
                    <a:lstStyle/>
                    <a:p>
                      <a:r>
                        <a:rPr lang="en-US" sz="2400" b="1">
                          <a:solidFill>
                            <a:srgbClr val="FF0000"/>
                          </a:solidFill>
                          <a:effectLst/>
                        </a:rPr>
                        <a:t>Scope of choice</a:t>
                      </a:r>
                    </a:p>
                  </a:txBody>
                  <a:tcPr marL="76200" marR="76200" marT="76200" marB="76200" anchor="ctr"/>
                </a:tc>
                <a:tc>
                  <a:txBody>
                    <a:bodyPr/>
                    <a:lstStyle/>
                    <a:p>
                      <a:r>
                        <a:rPr lang="en-US" sz="2400" dirty="0">
                          <a:effectLst/>
                        </a:rPr>
                        <a:t>Lawfully mandatory</a:t>
                      </a:r>
                    </a:p>
                  </a:txBody>
                  <a:tcPr marL="76200" marR="76200" marT="76200" marB="76200" anchor="ctr"/>
                </a:tc>
                <a:tc>
                  <a:txBody>
                    <a:bodyPr/>
                    <a:lstStyle/>
                    <a:p>
                      <a:r>
                        <a:rPr lang="en-US" sz="2400" dirty="0">
                          <a:effectLst/>
                        </a:rPr>
                        <a:t>Voluntary</a:t>
                      </a:r>
                    </a:p>
                  </a:txBody>
                  <a:tcPr marL="76200" marR="76200" marT="76200" marB="76200" anchor="ctr"/>
                </a:tc>
                <a:extLst>
                  <a:ext uri="{0D108BD9-81ED-4DB2-BD59-A6C34878D82A}">
                    <a16:rowId xmlns:a16="http://schemas.microsoft.com/office/drawing/2014/main" val="3487528290"/>
                  </a:ext>
                </a:extLst>
              </a:tr>
              <a:tr h="554289">
                <a:tc>
                  <a:txBody>
                    <a:bodyPr/>
                    <a:lstStyle/>
                    <a:p>
                      <a:r>
                        <a:rPr lang="en-US" sz="2400" b="1">
                          <a:solidFill>
                            <a:srgbClr val="FF0000"/>
                          </a:solidFill>
                          <a:effectLst/>
                        </a:rPr>
                        <a:t>Form</a:t>
                      </a:r>
                    </a:p>
                  </a:txBody>
                  <a:tcPr marL="76200" marR="76200" marT="76200" marB="76200" anchor="ctr"/>
                </a:tc>
                <a:tc>
                  <a:txBody>
                    <a:bodyPr/>
                    <a:lstStyle/>
                    <a:p>
                      <a:r>
                        <a:rPr lang="en-US" sz="2400">
                          <a:effectLst/>
                        </a:rPr>
                        <a:t>Have written records</a:t>
                      </a:r>
                    </a:p>
                  </a:txBody>
                  <a:tcPr marL="76200" marR="76200" marT="76200" marB="76200" anchor="ctr"/>
                </a:tc>
                <a:tc>
                  <a:txBody>
                    <a:bodyPr/>
                    <a:lstStyle/>
                    <a:p>
                      <a:r>
                        <a:rPr lang="en-US" sz="2400" dirty="0">
                          <a:effectLst/>
                        </a:rPr>
                        <a:t>Totally abstract form.</a:t>
                      </a:r>
                    </a:p>
                  </a:txBody>
                  <a:tcPr marL="76200" marR="76200" marT="76200" marB="76200" anchor="ctr"/>
                </a:tc>
                <a:extLst>
                  <a:ext uri="{0D108BD9-81ED-4DB2-BD59-A6C34878D82A}">
                    <a16:rowId xmlns:a16="http://schemas.microsoft.com/office/drawing/2014/main" val="1469463156"/>
                  </a:ext>
                </a:extLst>
              </a:tr>
              <a:tr h="1094692">
                <a:tc>
                  <a:txBody>
                    <a:bodyPr/>
                    <a:lstStyle/>
                    <a:p>
                      <a:pPr algn="l" fontAlgn="t"/>
                      <a:r>
                        <a:rPr lang="en-US" sz="2400" b="1" dirty="0">
                          <a:solidFill>
                            <a:srgbClr val="FF0000"/>
                          </a:solidFill>
                          <a:effectLst/>
                        </a:rPr>
                        <a:t>Governed By</a:t>
                      </a:r>
                    </a:p>
                  </a:txBody>
                  <a:tcPr marL="76200" marR="76200" marT="76200" marB="76200"/>
                </a:tc>
                <a:tc>
                  <a:txBody>
                    <a:bodyPr/>
                    <a:lstStyle/>
                    <a:p>
                      <a:pPr algn="l" fontAlgn="t"/>
                      <a:r>
                        <a:rPr lang="en-US" sz="2400" dirty="0">
                          <a:effectLst/>
                        </a:rPr>
                        <a:t>Government</a:t>
                      </a:r>
                    </a:p>
                  </a:txBody>
                  <a:tcPr marL="76200" marR="76200" marT="76200" marB="76200"/>
                </a:tc>
                <a:tc>
                  <a:txBody>
                    <a:bodyPr/>
                    <a:lstStyle/>
                    <a:p>
                      <a:pPr algn="l" fontAlgn="t"/>
                      <a:r>
                        <a:rPr lang="en-US" sz="2400" dirty="0">
                          <a:effectLst/>
                        </a:rPr>
                        <a:t>Individual, Legal and Professional norms</a:t>
                      </a:r>
                    </a:p>
                  </a:txBody>
                  <a:tcPr marL="76200" marR="76200" marT="76200" marB="76200"/>
                </a:tc>
                <a:extLst>
                  <a:ext uri="{0D108BD9-81ED-4DB2-BD59-A6C34878D82A}">
                    <a16:rowId xmlns:a16="http://schemas.microsoft.com/office/drawing/2014/main" val="3184755916"/>
                  </a:ext>
                </a:extLst>
              </a:tr>
            </a:tbl>
          </a:graphicData>
        </a:graphic>
      </p:graphicFrame>
    </p:spTree>
    <p:extLst>
      <p:ext uri="{BB962C8B-B14F-4D97-AF65-F5344CB8AC3E}">
        <p14:creationId xmlns:p14="http://schemas.microsoft.com/office/powerpoint/2010/main" val="1335345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BE59-1AD7-445F-BCD9-AB177D8CC2E7}"/>
              </a:ext>
            </a:extLst>
          </p:cNvPr>
          <p:cNvSpPr>
            <a:spLocks noGrp="1"/>
          </p:cNvSpPr>
          <p:nvPr>
            <p:ph type="title"/>
          </p:nvPr>
        </p:nvSpPr>
        <p:spPr/>
        <p:txBody>
          <a:bodyPr>
            <a:normAutofit fontScale="90000"/>
          </a:bodyPr>
          <a:lstStyle/>
          <a:p>
            <a:r>
              <a:rPr lang="en-US" i="0" u="none" strike="noStrike" baseline="0" dirty="0">
                <a:solidFill>
                  <a:srgbClr val="0066A5"/>
                </a:solidFill>
                <a:latin typeface="Helvetica-Bold"/>
              </a:rPr>
              <a:t>IS STUDYING MEDICAL ETHICS REALLY IMPORTANT?</a:t>
            </a:r>
            <a:br>
              <a:rPr lang="en-US" i="0" u="none" strike="noStrike" baseline="0" dirty="0">
                <a:solidFill>
                  <a:srgbClr val="0066A5"/>
                </a:solidFill>
                <a:latin typeface="Helvetica-Bold"/>
              </a:rPr>
            </a:br>
            <a:endParaRPr lang="en-US" dirty="0"/>
          </a:p>
        </p:txBody>
      </p:sp>
      <p:sp>
        <p:nvSpPr>
          <p:cNvPr id="3" name="Content Placeholder 2">
            <a:extLst>
              <a:ext uri="{FF2B5EF4-FFF2-40B4-BE49-F238E27FC236}">
                <a16:creationId xmlns:a16="http://schemas.microsoft.com/office/drawing/2014/main" id="{EC8140C8-27EF-45D2-A8C8-825245F86224}"/>
              </a:ext>
            </a:extLst>
          </p:cNvPr>
          <p:cNvSpPr>
            <a:spLocks noGrp="1"/>
          </p:cNvSpPr>
          <p:nvPr>
            <p:ph idx="1"/>
          </p:nvPr>
        </p:nvSpPr>
        <p:spPr>
          <a:xfrm>
            <a:off x="631371" y="1335768"/>
            <a:ext cx="10515600" cy="4351338"/>
          </a:xfrm>
        </p:spPr>
        <p:txBody>
          <a:bodyPr>
            <a:noAutofit/>
          </a:bodyPr>
          <a:lstStyle/>
          <a:p>
            <a:pPr algn="just"/>
            <a:r>
              <a:rPr lang="en-US" sz="3600" i="0" u="none" strike="noStrike" baseline="0" dirty="0">
                <a:solidFill>
                  <a:srgbClr val="FF0000"/>
                </a:solidFill>
                <a:latin typeface="ArialNarrow"/>
              </a:rPr>
              <a:t>“As long as the physician is an educated and skillful clinician, ethics doesn’t matter.”</a:t>
            </a:r>
          </a:p>
          <a:p>
            <a:pPr algn="just"/>
            <a:r>
              <a:rPr lang="en-US" sz="3600" i="0" u="none" strike="noStrike" baseline="0" dirty="0">
                <a:solidFill>
                  <a:srgbClr val="000000"/>
                </a:solidFill>
                <a:latin typeface="ArialNarrow"/>
              </a:rPr>
              <a:t>“Ethics is learned in the family, not in medical school.”</a:t>
            </a:r>
          </a:p>
          <a:p>
            <a:pPr algn="just"/>
            <a:r>
              <a:rPr lang="en-US" sz="3600" i="0" u="none" strike="noStrike" baseline="0" dirty="0">
                <a:solidFill>
                  <a:srgbClr val="FF0000"/>
                </a:solidFill>
                <a:latin typeface="ArialNarrow"/>
              </a:rPr>
              <a:t>“Medical ethics is learned by observing how senior physicians act, not from books or lectures.”</a:t>
            </a:r>
          </a:p>
          <a:p>
            <a:pPr algn="just"/>
            <a:r>
              <a:rPr lang="en-US" sz="3600" i="0" u="none" strike="noStrike" baseline="0" dirty="0">
                <a:solidFill>
                  <a:srgbClr val="000000"/>
                </a:solidFill>
                <a:latin typeface="ArialNarrow"/>
              </a:rPr>
              <a:t>“Ethics is important, but our curriculum is already too crowded and there is no room for ethics teaching.”</a:t>
            </a:r>
            <a:endParaRPr lang="en-US" sz="3600" dirty="0"/>
          </a:p>
        </p:txBody>
      </p:sp>
    </p:spTree>
    <p:extLst>
      <p:ext uri="{BB962C8B-B14F-4D97-AF65-F5344CB8AC3E}">
        <p14:creationId xmlns:p14="http://schemas.microsoft.com/office/powerpoint/2010/main" val="1452211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CDDC-C57D-2D9E-6463-9EC1F458722D}"/>
              </a:ext>
            </a:extLst>
          </p:cNvPr>
          <p:cNvSpPr>
            <a:spLocks noGrp="1"/>
          </p:cNvSpPr>
          <p:nvPr>
            <p:ph type="title"/>
          </p:nvPr>
        </p:nvSpPr>
        <p:spPr/>
        <p:txBody>
          <a:bodyPr/>
          <a:lstStyle/>
          <a:p>
            <a:r>
              <a:rPr lang="en-US" b="1" dirty="0">
                <a:solidFill>
                  <a:schemeClr val="accent1"/>
                </a:solidFill>
              </a:rPr>
              <a:t>WHY ARE MEDICAL ETHICS SO IMPORTANT</a:t>
            </a:r>
            <a:endParaRPr lang="en-US" dirty="0"/>
          </a:p>
        </p:txBody>
      </p:sp>
      <p:sp>
        <p:nvSpPr>
          <p:cNvPr id="3" name="Content Placeholder 2">
            <a:extLst>
              <a:ext uri="{FF2B5EF4-FFF2-40B4-BE49-F238E27FC236}">
                <a16:creationId xmlns:a16="http://schemas.microsoft.com/office/drawing/2014/main" id="{822A4BB0-3C22-6E13-E562-94C0D0C9477E}"/>
              </a:ext>
            </a:extLst>
          </p:cNvPr>
          <p:cNvSpPr>
            <a:spLocks noGrp="1"/>
          </p:cNvSpPr>
          <p:nvPr>
            <p:ph idx="1"/>
          </p:nvPr>
        </p:nvSpPr>
        <p:spPr/>
        <p:txBody>
          <a:bodyPr/>
          <a:lstStyle/>
          <a:p>
            <a:r>
              <a:rPr lang="en-US" sz="2800" dirty="0">
                <a:hlinkClick r:id="rId2"/>
              </a:rPr>
              <a:t>https://neal.fun/absurd-trolley-problems/</a:t>
            </a:r>
            <a:endParaRPr lang="en-US" sz="4000" b="1" dirty="0"/>
          </a:p>
          <a:p>
            <a:endParaRPr lang="en-US" dirty="0"/>
          </a:p>
        </p:txBody>
      </p:sp>
    </p:spTree>
    <p:extLst>
      <p:ext uri="{BB962C8B-B14F-4D97-AF65-F5344CB8AC3E}">
        <p14:creationId xmlns:p14="http://schemas.microsoft.com/office/powerpoint/2010/main" val="1794340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3383</TotalTime>
  <Words>2469</Words>
  <Application>Microsoft Office PowerPoint</Application>
  <PresentationFormat>Widescreen</PresentationFormat>
  <Paragraphs>223</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 Medical Ethics: Introduction   </vt:lpstr>
      <vt:lpstr>Primum non nocere </vt:lpstr>
      <vt:lpstr>Definitions </vt:lpstr>
      <vt:lpstr>Traditional arrangements of the field of ethics:</vt:lpstr>
      <vt:lpstr>PowerPoint Presentation</vt:lpstr>
      <vt:lpstr>Definitions:</vt:lpstr>
      <vt:lpstr>Ethical versus legal obligations</vt:lpstr>
      <vt:lpstr>IS STUDYING MEDICAL ETHICS REALLY IMPORTANT? </vt:lpstr>
      <vt:lpstr>WHY ARE MEDICAL ETHICS SO IMPORTANT</vt:lpstr>
      <vt:lpstr>WHY ARE MEDICAL ETHICS SO IMPORTANT</vt:lpstr>
      <vt:lpstr>Ethical case scenario 1 </vt:lpstr>
      <vt:lpstr>Ethical case scenario 2</vt:lpstr>
      <vt:lpstr>PowerPoint Presentation</vt:lpstr>
      <vt:lpstr>What will we study?</vt:lpstr>
      <vt:lpstr>Trolley problem </vt:lpstr>
      <vt:lpstr>Trolley problem </vt:lpstr>
      <vt:lpstr>Ethical theories </vt:lpstr>
      <vt:lpstr>Utilitarian theory</vt:lpstr>
      <vt:lpstr>Deontological theory</vt:lpstr>
      <vt:lpstr>The virtue theory (Character-based ethics) </vt:lpstr>
      <vt:lpstr>PowerPoint Presentation</vt:lpstr>
      <vt:lpstr>General principles of medical ethics</vt:lpstr>
      <vt:lpstr>1- Autonomy </vt:lpstr>
      <vt:lpstr>3 conditions should be fulfilled to obtain correct autonomy: </vt:lpstr>
      <vt:lpstr>Beneficence </vt:lpstr>
      <vt:lpstr>Another example:</vt:lpstr>
      <vt:lpstr>Non-Maleficence </vt:lpstr>
      <vt:lpstr>Case scenario </vt:lpstr>
      <vt:lpstr>Justice</vt:lpstr>
      <vt:lpstr>Consent: </vt:lpstr>
      <vt:lpstr>Definitions </vt:lpstr>
      <vt:lpstr>Types of consent: </vt:lpstr>
      <vt:lpstr>Medical interference without consent: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Medical Ethics: Introduction   </dc:title>
  <dc:creator>melad.boulis</dc:creator>
  <cp:lastModifiedBy>razanemad852@gmail.com</cp:lastModifiedBy>
  <cp:revision>62</cp:revision>
  <dcterms:created xsi:type="dcterms:W3CDTF">2022-01-06T10:34:28Z</dcterms:created>
  <dcterms:modified xsi:type="dcterms:W3CDTF">2023-02-27T05:33:38Z</dcterms:modified>
</cp:coreProperties>
</file>