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2" r:id="rId11"/>
    <p:sldId id="266" r:id="rId12"/>
    <p:sldId id="267" r:id="rId13"/>
    <p:sldId id="291" r:id="rId14"/>
    <p:sldId id="271" r:id="rId15"/>
    <p:sldId id="272" r:id="rId16"/>
    <p:sldId id="273" r:id="rId17"/>
    <p:sldId id="276" r:id="rId18"/>
    <p:sldId id="277" r:id="rId19"/>
    <p:sldId id="279" r:id="rId20"/>
    <p:sldId id="280" r:id="rId21"/>
    <p:sldId id="281" r:id="rId22"/>
    <p:sldId id="283" r:id="rId23"/>
    <p:sldId id="284" r:id="rId24"/>
    <p:sldId id="286" r:id="rId25"/>
    <p:sldId id="287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6D695-5741-4884-9BC8-FBB9B0252128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4C471-7109-4004-808E-E70190F24B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309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7A14A3E-5DF4-4DA8-A738-2912CD7BF3CB}" type="slidenum">
              <a:rPr lang="en-MY" smtClean="0"/>
              <a:pPr eaLnBrk="1" hangingPunct="1"/>
              <a:t>13</a:t>
            </a:fld>
            <a:endParaRPr lang="en-M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5650A-A5B6-47C3-BC18-29926F3EA04D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69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4DA6DE8-72F5-4938-94E5-19320E0D54AE}" type="slidenum">
              <a:rPr lang="en-MY" smtClean="0"/>
              <a:pPr eaLnBrk="1" hangingPunct="1"/>
              <a:t>26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285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999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00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750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978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510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987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340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37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964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031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1A60-6F0A-46C6-8160-A929B12B88DE}" type="datetimeFigureOut">
              <a:rPr lang="en-MY" smtClean="0"/>
              <a:t>13/11/2020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901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FEF1080-7F1F-47EA-8196-93E7F23B3B1D}" type="datetime1">
              <a:rPr lang="en-US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11/13/2020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11850C4-3B13-4900-951C-9388BE580739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135938" cy="213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21163"/>
            <a:ext cx="2952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5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40" y="188640"/>
            <a:ext cx="892899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Humeral </a:t>
            </a:r>
            <a:r>
              <a:rPr lang="en-MY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Cellular Responses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MY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HBV has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distinct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antigens (</a:t>
            </a:r>
            <a:r>
              <a:rPr lang="en-MY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Ags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stimulating the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      production of 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corresponding Abs </a:t>
            </a:r>
            <a:endParaRPr lang="en-MY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Surfac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e Ag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Australia Ag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"{</a:t>
            </a:r>
            <a:r>
              <a:rPr lang="en-MY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surface Abs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(anti-HBs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Core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Ag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de-DE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HBcAg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core Abs (anti-</a:t>
            </a:r>
            <a:r>
              <a:rPr lang="en-MY" b="1" dirty="0" err="1">
                <a:latin typeface="Times New Roman" pitchFamily="18" charset="0"/>
                <a:cs typeface="Times New Roman" pitchFamily="18" charset="0"/>
              </a:rPr>
              <a:t>HBc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de-DE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"e"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Ag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"e" Abs (anti-</a:t>
            </a:r>
            <a:r>
              <a:rPr lang="en-MY" b="1" dirty="0" err="1">
                <a:latin typeface="Times New Roman" pitchFamily="18" charset="0"/>
                <a:cs typeface="Times New Roman" pitchFamily="18" charset="0"/>
              </a:rPr>
              <a:t>HBe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These Abs and their </a:t>
            </a:r>
            <a:r>
              <a:rPr lang="de-DE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Ags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constitute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very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useful markers of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HBV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infection.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 err="1">
                <a:latin typeface="Times New Roman" pitchFamily="18" charset="0"/>
                <a:cs typeface="Times New Roman" pitchFamily="18" charset="0"/>
              </a:rPr>
              <a:t>Pts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with HBV infection are expected to have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or more HBV markers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MY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MY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b) </a:t>
            </a:r>
            <a:r>
              <a:rPr lang="en-MY" sz="20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Reservoir of Infection </a:t>
            </a:r>
            <a:r>
              <a:rPr lang="en-MY" sz="2000" dirty="0"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 Man is the only reservoir of infection ;either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carriers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dirty="0">
                <a:latin typeface="Times New Roman" pitchFamily="18" charset="0"/>
                <a:cs typeface="Times New Roman" pitchFamily="18" charset="0"/>
              </a:rPr>
              <a:t>The continued infection is due to the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large number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carriers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Persistent Carrier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state has been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presence of  </a:t>
            </a:r>
            <a:r>
              <a:rPr lang="en-MY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or without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concurrent </a:t>
            </a:r>
            <a:r>
              <a:rPr lang="en-MY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months Cases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may range from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unapparent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symptomatic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cases.</a:t>
            </a:r>
          </a:p>
          <a:p>
            <a:pPr>
              <a:defRPr/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MY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Infective Material</a:t>
            </a:r>
            <a:r>
              <a:rPr lang="en-MY" u="sng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Contaminated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 source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of infection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dirty="0">
                <a:latin typeface="Times New Roman" pitchFamily="18" charset="0"/>
                <a:cs typeface="Times New Roman" pitchFamily="18" charset="0"/>
              </a:rPr>
              <a:t>the virus has been found </a:t>
            </a:r>
            <a:r>
              <a:rPr lang="en-MY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body secretions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saliva, vaginal secretions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semen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of infected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persons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250416" y="-34589"/>
            <a:ext cx="1871662" cy="4318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</p:spTree>
    <p:extLst>
      <p:ext uri="{BB962C8B-B14F-4D97-AF65-F5344CB8AC3E}">
        <p14:creationId xmlns:p14="http://schemas.microsoft.com/office/powerpoint/2010/main" val="127236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347FE35-DDCC-46B0-8C20-D45906781715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115888"/>
            <a:ext cx="9072438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Resistance </a:t>
            </a:r>
            <a:r>
              <a:rPr lang="en-MY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HBV is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quite stable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 eaLnBrk="0" hangingPunct="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capable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surviving for at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least 7 days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on environmental' surfaces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It is an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occupational hazard </a:t>
            </a: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for HCWs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It can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readily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destroyed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sodium hypochlorite</a:t>
            </a:r>
            <a:r>
              <a:rPr lang="en-MY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by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heat sterilization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 an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autoclave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30 -60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minutes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e) Period of Communicability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HBV is present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during the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incubation period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(for a month before jaundice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phase of the disease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Period of communicability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is usually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several months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{occasionally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years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in chronic carriers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MY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disappearance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appearance of surface Abs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35600" y="-7938"/>
            <a:ext cx="1657350" cy="36988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</p:spTree>
    <p:extLst>
      <p:ext uri="{BB962C8B-B14F-4D97-AF65-F5344CB8AC3E}">
        <p14:creationId xmlns:p14="http://schemas.microsoft.com/office/powerpoint/2010/main" val="18650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32F02F6-528B-4AB8-AEF7-69ACF5AE6D4A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pic>
        <p:nvPicPr>
          <p:cNvPr id="46085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624"/>
            <a:ext cx="183569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975" y="-14044"/>
            <a:ext cx="911202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MY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a)AGE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The outcomes of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HBV infection are </a:t>
            </a:r>
            <a:r>
              <a:rPr lang="en-MY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dependent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MY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HBV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occurs in approximately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1 %of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perinatal,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%of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early childhood (1-5 years of age),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30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of late (&gt; 5 years age)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HBV infections.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Mortality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from fulminant HB is approximately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70 %</a:t>
            </a:r>
            <a:endParaRPr lang="en-MY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The development of </a:t>
            </a:r>
            <a:r>
              <a:rPr lang="en-MY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HBV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infection is  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inversely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lang="en-MY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age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occurs in approximately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90 %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of persons infected </a:t>
            </a:r>
            <a:r>
              <a:rPr lang="en-MY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perinatally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             in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30 %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infected in early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childhood (&lt;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6 years of age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    in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6 %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a≥ 6 years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age</a:t>
            </a:r>
          </a:p>
          <a:p>
            <a:pPr>
              <a:defRPr/>
            </a:pPr>
            <a:endParaRPr lang="en-MY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(b) High-risk Groups 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Certain groups carry higher risks.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Health care workers  </a:t>
            </a:r>
            <a:r>
              <a:rPr lang="en-MY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Laboratory personnel</a:t>
            </a:r>
            <a:r>
              <a:rPr lang="en-MY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Annual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of HBV infection in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surgeons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is estimated to be </a:t>
            </a:r>
          </a:p>
          <a:p>
            <a:pPr algn="ctr">
              <a:defRPr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times greater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than that in the general </a:t>
            </a: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,  and</a:t>
            </a:r>
          </a:p>
          <a:p>
            <a:pPr algn="ctr">
              <a:defRPr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twice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that of other </a:t>
            </a:r>
            <a:r>
              <a:rPr lang="en-MY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physicians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Recipients of blood transfusions,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481827" y="207077"/>
            <a:ext cx="2520950" cy="46166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xtLst/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Host factors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46717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34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38802B0-F248-45CE-A48B-0383D856D6A7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-26988"/>
            <a:ext cx="9117013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Cont. …High-risk Groups.</a:t>
            </a:r>
            <a:endParaRPr lang="en-MY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Recipients of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transfusions,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Homosexuals</a:t>
            </a: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Prostitutes, Percutaneous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drug abusers,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Infants</a:t>
            </a: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HBV </a:t>
            </a: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carrier </a:t>
            </a: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mothers,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Recipients </a:t>
            </a: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solid organ </a:t>
            </a: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transplants and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Patients who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MY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compromised</a:t>
            </a:r>
            <a:r>
              <a:rPr lang="en-MY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Serological screening &amp; vaccination of high-risk groups is highly </a:t>
            </a:r>
            <a:r>
              <a:rPr lang="en-MY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recommended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endParaRPr lang="en-MY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(c) Hepatitis B  and HIV Infection</a:t>
            </a:r>
            <a:r>
              <a:rPr lang="en-MY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1% </a:t>
            </a:r>
            <a:r>
              <a:rPr lang="en-MY" sz="20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HBV </a:t>
            </a:r>
            <a:r>
              <a:rPr lang="en-MY" sz="2000" b="1" dirty="0" err="1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pts</a:t>
            </a:r>
            <a:r>
              <a:rPr lang="en-MY" sz="20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(2.7 million) are also infected with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HIV</a:t>
            </a:r>
            <a:r>
              <a:rPr lang="en-MY" sz="20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Conversely,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WW </a:t>
            </a:r>
            <a:r>
              <a:rPr lang="en-MY" sz="20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prevalence of HBV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HIV</a:t>
            </a:r>
            <a:r>
              <a:rPr lang="en-MY" sz="20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-infected persons </a:t>
            </a:r>
            <a:r>
              <a:rPr lang="en-MY" sz="20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7.4%.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Although HBV infection have a minimal effect on the  progression of HIV,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HIV</a:t>
            </a:r>
            <a:r>
              <a:rPr lang="en-MY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markedly</a:t>
            </a:r>
            <a:r>
              <a:rPr lang="en-MY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increases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risk of developing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HBV-associated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liver  cirrhosis &amp;HCC</a:t>
            </a:r>
            <a:endParaRPr lang="en-MY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mortality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rate increases among HIV-+</a:t>
            </a:r>
            <a:r>
              <a:rPr lang="en-MY" sz="2000" b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due to HBV co infection</a:t>
            </a:r>
            <a:endParaRPr lang="en-MY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endParaRPr lang="en-MY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2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-7938"/>
            <a:ext cx="1214437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6007100" y="0"/>
            <a:ext cx="1373188" cy="369888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Host factors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310034" y="5157192"/>
            <a:ext cx="849694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MY" sz="24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Incubation Period  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30 - 180 days</a:t>
            </a:r>
            <a:r>
              <a:rPr lang="en-MY" sz="24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lvl="0" algn="ctr">
              <a:defRPr/>
            </a:pPr>
            <a:r>
              <a:rPr lang="en-MY" sz="24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       </a:t>
            </a:r>
            <a:r>
              <a:rPr lang="en-MY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Lower doses of the virus result often in longer IP</a:t>
            </a: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ctr">
              <a:defRPr/>
            </a:pP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average IP  is about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days</a:t>
            </a:r>
          </a:p>
          <a:p>
            <a:pPr marL="457200" lvl="0" indent="-457200">
              <a:buFont typeface="Wingdings" pitchFamily="2" charset="2"/>
              <a:buChar char="v"/>
              <a:defRPr/>
            </a:pPr>
            <a:endParaRPr lang="en-US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494D3E2-8164-4C9C-85E2-18954E9558AE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71563" y="1107778"/>
            <a:ext cx="9145462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MY" sz="24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3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MY" sz="23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not possible, on clinical grounds, to differentiate HB from other  viral hepatitis </a:t>
            </a:r>
          </a:p>
          <a:p>
            <a:pPr>
              <a:defRPr/>
            </a:pPr>
            <a:r>
              <a:rPr lang="en-MY" sz="23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Laboratory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tests for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confirmation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the diagnosis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essential </a:t>
            </a:r>
          </a:p>
          <a:p>
            <a:pPr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They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used to distinguish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infections.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Laboratory diagnosis of HBV infection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focuses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on the </a:t>
            </a:r>
            <a:endParaRPr lang="en-MY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detection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(HBs Ag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HBV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infection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characterized by the presence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immunoglobulin M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antibody to the,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HBcAg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During the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 phase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infection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, patients are also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seropositive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for  </a:t>
            </a:r>
            <a:r>
              <a:rPr lang="en-MY" sz="2200" b="1" dirty="0" err="1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HBe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antigen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marker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levels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replication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the virus.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presence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indicates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MY" sz="2200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patient’s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blood </a:t>
            </a:r>
            <a:endParaRPr lang="en-MY" sz="2200" b="1" dirty="0" smtClean="0">
              <a:solidFill>
                <a:srgbClr val="3C424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     and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body fluids 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MY" sz="23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HIGHLY INFECTIOUS</a:t>
            </a:r>
            <a:r>
              <a:rPr lang="en-MY" sz="23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0180" name="Rectangle 1"/>
          <p:cNvSpPr>
            <a:spLocks noChangeArrowheads="1"/>
          </p:cNvSpPr>
          <p:nvPr/>
        </p:nvSpPr>
        <p:spPr bwMode="auto">
          <a:xfrm>
            <a:off x="2555875" y="646113"/>
            <a:ext cx="264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50181" name="Rectangle 2"/>
          <p:cNvSpPr>
            <a:spLocks noChangeArrowheads="1"/>
          </p:cNvSpPr>
          <p:nvPr/>
        </p:nvSpPr>
        <p:spPr bwMode="auto">
          <a:xfrm>
            <a:off x="-107950" y="-26988"/>
            <a:ext cx="93249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These Abs and their </a:t>
            </a:r>
            <a:r>
              <a:rPr lang="de-DE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Ags </a:t>
            </a: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constitute very useful markers of HBV infection.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Pts</a:t>
            </a:r>
            <a:r>
              <a:rPr lang="en-MY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with HBV infection are expected to have one or more HBV markers. </a:t>
            </a:r>
          </a:p>
        </p:txBody>
      </p:sp>
    </p:spTree>
    <p:extLst>
      <p:ext uri="{BB962C8B-B14F-4D97-AF65-F5344CB8AC3E}">
        <p14:creationId xmlns:p14="http://schemas.microsoft.com/office/powerpoint/2010/main" val="17807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73DBC54-0139-40C6-A8AC-7D805C89A416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23925"/>
            <a:ext cx="8821043" cy="5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473200" y="6378575"/>
            <a:ext cx="5976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dirty="0"/>
              <a:t>Low levels of </a:t>
            </a:r>
            <a:r>
              <a:rPr lang="en-MY" dirty="0" err="1"/>
              <a:t>lgM</a:t>
            </a:r>
            <a:r>
              <a:rPr lang="en-MY" dirty="0"/>
              <a:t> anti-</a:t>
            </a:r>
            <a:r>
              <a:rPr lang="en-MY" dirty="0" err="1"/>
              <a:t>HBc</a:t>
            </a:r>
            <a:r>
              <a:rPr lang="en-MY" dirty="0"/>
              <a:t> may also be detected.</a:t>
            </a:r>
          </a:p>
        </p:txBody>
      </p:sp>
      <p:sp>
        <p:nvSpPr>
          <p:cNvPr id="51205" name="Rectangle 1"/>
          <p:cNvSpPr>
            <a:spLocks noChangeArrowheads="1"/>
          </p:cNvSpPr>
          <p:nvPr/>
        </p:nvSpPr>
        <p:spPr bwMode="auto">
          <a:xfrm>
            <a:off x="34925" y="0"/>
            <a:ext cx="90376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There are three distinct antigen antibody systems that relate to HBV infection and a variety of circulating makers that are useful in diagnosis.  Interpretation of common serological patterns is as shown in </a:t>
            </a:r>
            <a:r>
              <a:rPr lang="en-MY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Table  </a:t>
            </a:r>
            <a:r>
              <a:rPr lang="en-MY" dirty="0" smtClean="0">
                <a:solidFill>
                  <a:schemeClr val="tx2"/>
                </a:solidFill>
              </a:rPr>
              <a:t>below</a:t>
            </a:r>
            <a:endParaRPr lang="en-MY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B999EE3-7076-4A5A-BF1A-0A99C180C8CC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6950" y="58305"/>
            <a:ext cx="88755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infection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characterized by the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persistence of </a:t>
            </a:r>
            <a:r>
              <a:rPr lang="en-MY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for at least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months </a:t>
            </a:r>
            <a:r>
              <a:rPr lang="en-MY" sz="2200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with or without </a:t>
            </a:r>
            <a:r>
              <a:rPr lang="en-MY" sz="2200" b="1" dirty="0" err="1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HBeAg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MY" sz="2200" dirty="0" smtClean="0">
              <a:solidFill>
                <a:srgbClr val="3C424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Persistence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 Ag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principal marker of risk for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Developing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disease 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 cancer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HCC) later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in life.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95346" y="1484784"/>
            <a:ext cx="3371850" cy="4619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Modes Of Transmission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96" y="1916832"/>
            <a:ext cx="91270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 BV is spread by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percutaneous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mucosal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Exposure to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blood and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various body fluids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MY" sz="2200" i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saliva, menstrual, vaginal, &amp;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seminal fluids.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ea typeface="SimHei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a. </a:t>
            </a: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Parenteral route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Hepatitis B is </a:t>
            </a:r>
            <a:r>
              <a:rPr lang="en-MY" sz="22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a blood-borne infection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It is transmitted by infected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Bl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and Bl. products through</a:t>
            </a:r>
          </a:p>
          <a:p>
            <a:pPr algn="just">
              <a:defRPr/>
            </a:pP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transfusions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dialysis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contaminated syringes </a:t>
            </a:r>
            <a:r>
              <a:rPr lang="en-MY" sz="22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MY" sz="22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 needles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2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pricks of skin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handling of infected blood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    accidental inoculation of minute quantities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blood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such as may</a:t>
            </a:r>
          </a:p>
          <a:p>
            <a:pPr algn="just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occur during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surgical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dental procedures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immunization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tattooing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ear piercing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nose piercing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circumcision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acupuncture,</a:t>
            </a:r>
            <a:r>
              <a:rPr lang="en-MY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.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also occur through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reuse of needles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and syringes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either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health-care settings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or among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persons who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inject drugs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Accidental percutaneous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inoculations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shared 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razors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tooth brushes</a:t>
            </a:r>
            <a:endParaRPr lang="en-MY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9" descr="Hepatitis Ways of Transmission Stick Figure Pictogram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12777"/>
            <a:ext cx="236061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C31914C-53F0-4714-A00F-4949CC420321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18655" y="215106"/>
            <a:ext cx="889248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b</a:t>
            </a:r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. </a:t>
            </a:r>
            <a:r>
              <a:rPr lang="en-MY" sz="2200" b="1" i="1" u="sng" dirty="0">
                <a:solidFill>
                  <a:srgbClr val="C0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Perinatal transmission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Spread of infection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HBV carrier mothers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their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babies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highly endemic </a:t>
            </a:r>
            <a:r>
              <a:rPr lang="en-MY" sz="2200" u="sng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HBV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most commonly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spread   from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mother to child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at birth (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perinatal transmission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horizontal transmission 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especially from an infected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child to an uninfected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child during the first 5 years of life.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en-MY" sz="21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100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1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1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MY" sz="21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infection </a:t>
            </a:r>
            <a:r>
              <a:rPr lang="en-MY" sz="21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very common </a:t>
            </a:r>
          </a:p>
          <a:p>
            <a:pPr algn="just">
              <a:defRPr/>
            </a:pPr>
            <a:r>
              <a:rPr lang="en-MY" sz="21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1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infants infected </a:t>
            </a:r>
            <a:r>
              <a:rPr lang="en-MY" sz="21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from their mothers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MY" sz="21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before the age </a:t>
            </a:r>
            <a:r>
              <a:rPr lang="en-MY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5 years</a:t>
            </a:r>
            <a:r>
              <a:rPr lang="en-MY" sz="21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  appears to be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important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prevalence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of HBV </a:t>
            </a:r>
            <a:r>
              <a:rPr lang="en-MY" sz="2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infection in some regions</a:t>
            </a:r>
            <a:r>
              <a:rPr lang="en-MY" sz="2100" dirty="0">
                <a:latin typeface="Times New Roman" pitchFamily="18" charset="0"/>
                <a:cs typeface="Times New Roman" pitchFamily="18" charset="0"/>
              </a:rPr>
              <a:t>, particularly China and </a:t>
            </a:r>
            <a:r>
              <a:rPr lang="en-MY" sz="2100" dirty="0" smtClean="0">
                <a:latin typeface="Times New Roman" pitchFamily="18" charset="0"/>
                <a:cs typeface="Times New Roman" pitchFamily="18" charset="0"/>
              </a:rPr>
              <a:t>Southeast Asia</a:t>
            </a:r>
            <a:endParaRPr lang="en-MY" sz="2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Majority</a:t>
            </a:r>
            <a:r>
              <a:rPr lang="en-MY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of children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born to </a:t>
            </a:r>
            <a:r>
              <a:rPr lang="en-MY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HBeAg+Ve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mothers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become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chronically</a:t>
            </a:r>
            <a:r>
              <a:rPr lang="en-MY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infected.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47864" y="30162"/>
            <a:ext cx="3455988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Cont.…Modes Of Transmission</a:t>
            </a:r>
          </a:p>
        </p:txBody>
      </p:sp>
      <p:pic>
        <p:nvPicPr>
          <p:cNvPr id="5" name="Picture 9" descr="Hepatitis Ways of Transmission Stick Figure Pictogram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0163"/>
            <a:ext cx="1403648" cy="95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80528" y="4031535"/>
            <a:ext cx="959390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MY" sz="2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mechanism of perinatal infection is uncertain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Although HBV can infect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foetus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utero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this rarely happens</a:t>
            </a: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most infections appear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occur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birth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as a result of a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leak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maternal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into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baby's circulation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or 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ingestion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accidental inoculation of blood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Infection of the baby is usually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anicteric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and is recognized by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The appearance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 antigen </a:t>
            </a:r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60-120 days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after birth </a:t>
            </a:r>
          </a:p>
        </p:txBody>
      </p:sp>
    </p:spTree>
    <p:extLst>
      <p:ext uri="{BB962C8B-B14F-4D97-AF65-F5344CB8AC3E}">
        <p14:creationId xmlns:p14="http://schemas.microsoft.com/office/powerpoint/2010/main" val="31215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20A59EA-D020-4735-956E-B1C64C253E8C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07504" y="0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c</a:t>
            </a: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Sexual transmission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ample evidence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for the spread of infection by sexual route.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sexually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promiscuous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particularly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homosexuals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are at very   high risk of infection with HBV.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Heterosexual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persons with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sex partners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contact with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workers</a:t>
            </a:r>
          </a:p>
          <a:p>
            <a:pPr>
              <a:defRPr/>
            </a:pPr>
            <a:r>
              <a:rPr lang="en-MY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d. Other routes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Transmission from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child-to-child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often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horizontal  transmission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responsible for a majority of HBV infections and carriers i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n parts of the world other than Asia. The spread occurs through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physical contact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between children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In addition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, infection can occur during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medical, surgical and dental procedures</a:t>
            </a:r>
            <a:r>
              <a:rPr lang="en-MY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MY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through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tattooing,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or through the use of razors and similar objects that are contaminated with infected blood.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HB is an important occupational hazard for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HCWs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In short,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transmission occurs in a wide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variety of epidemiological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settings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can spread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either from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carriers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people with no apparent infection,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or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incubation period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illness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or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                    early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convalescence</a:t>
            </a: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51920" y="61099"/>
            <a:ext cx="2304976" cy="2769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 ..Modes </a:t>
            </a:r>
            <a:r>
              <a:rPr lang="en-MY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Transmission</a:t>
            </a:r>
          </a:p>
        </p:txBody>
      </p:sp>
    </p:spTree>
    <p:extLst>
      <p:ext uri="{BB962C8B-B14F-4D97-AF65-F5344CB8AC3E}">
        <p14:creationId xmlns:p14="http://schemas.microsoft.com/office/powerpoint/2010/main" val="16787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8AC4A0C-2FE6-480B-BEF0-E664E3998757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0" y="47625"/>
            <a:ext cx="9169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 is at risk for chronic disease?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probability of HBV to becomes chronic depends 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upon </a:t>
            </a:r>
          </a:p>
          <a:p>
            <a:pPr>
              <a:defRPr/>
            </a:pP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age at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a person becomes infected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Children &lt;6 years 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age who become HBV infected </a:t>
            </a:r>
            <a:r>
              <a:rPr lang="en-MY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are the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most likely to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develop chronic infections</a:t>
            </a:r>
            <a:r>
              <a:rPr lang="en-MY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2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MY" sz="2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infants and children</a:t>
            </a:r>
            <a:r>
              <a:rPr lang="en-MY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80–90%</a:t>
            </a:r>
            <a:r>
              <a:rPr lang="en-MY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infants infected during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year of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MY" sz="2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 chronic HBV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30–50%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children infected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the age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6 years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develop chronic HBV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2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adults: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than 5%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who are infected as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adults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MY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infection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20–30%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chronically infected adults will develop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cirrhosis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and/or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 cancer</a:t>
            </a:r>
          </a:p>
        </p:txBody>
      </p:sp>
      <p:pic>
        <p:nvPicPr>
          <p:cNvPr id="33796" name="Picture 8" descr="Liver disease progression in Hepatitis B and C viral infection, 3D illustr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11" y="0"/>
            <a:ext cx="1861889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18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1359A1F-507B-4CC6-8E1E-D0E9D950679F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32013" y="3068638"/>
            <a:ext cx="50387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4000" b="1" dirty="0"/>
              <a:t>HEPATITIS </a:t>
            </a:r>
            <a:r>
              <a:rPr lang="en-MY" sz="4000" b="1" dirty="0" smtClean="0"/>
              <a:t>B </a:t>
            </a:r>
          </a:p>
        </p:txBody>
      </p:sp>
      <p:pic>
        <p:nvPicPr>
          <p:cNvPr id="36868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6035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59632" y="4437112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63212" y="5517232"/>
            <a:ext cx="21568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/>
              <a:t>16  Oct. 2020</a:t>
            </a:r>
          </a:p>
        </p:txBody>
      </p:sp>
    </p:spTree>
    <p:extLst>
      <p:ext uri="{BB962C8B-B14F-4D97-AF65-F5344CB8AC3E}">
        <p14:creationId xmlns:p14="http://schemas.microsoft.com/office/powerpoint/2010/main" val="10744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91F27DC-8B44-4953-95F7-94ACD8899C70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1465695" y="-27384"/>
            <a:ext cx="483449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Prevention and Containment</a:t>
            </a:r>
            <a:endParaRPr lang="en-MY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-140968" y="476672"/>
            <a:ext cx="9393487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SINCE THERE IS NO SPECIFIC TREATMENT,  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Prevention has been the major aim in managing HBV. </a:t>
            </a:r>
          </a:p>
          <a:p>
            <a:pPr marL="342900" indent="-342900" eaLnBrk="0" hangingPunct="0"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HB is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preventable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with currently available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safe</a:t>
            </a:r>
            <a:r>
              <a:rPr lang="en-US" sz="22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effective vaccines</a:t>
            </a:r>
            <a:r>
              <a:rPr lang="en-US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WHO </a:t>
            </a:r>
            <a:r>
              <a:rPr lang="en-US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strongly recommends that all regions and countries </a:t>
            </a:r>
            <a:r>
              <a:rPr lang="en-US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develop </a:t>
            </a:r>
            <a:r>
              <a:rPr lang="en-US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goals for hepatitis B control appropriate to their epidemiological situation.</a:t>
            </a:r>
            <a:endParaRPr lang="en-MY" sz="2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       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following measures are available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: 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  a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. Hepatitis B Vaccine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The recombinant hepatitis B vaccine was introduced 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1986.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active s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ubstance in hepatitis B vaccine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is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HBsAg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ea typeface="SimHei" pitchFamily="49" charset="-122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The vaccine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95% effective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in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preventing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infection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prevent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the development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chronic disease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HCC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due to hepatitis B</a:t>
            </a:r>
            <a:r>
              <a:rPr lang="en-MY" sz="2200" dirty="0" smtClean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Adults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dose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of  10-20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micrograms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initially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and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again at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         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1 and 6 months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.(0 ,1, 6 month)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Children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age &lt;10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years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half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of the adult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dose at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same time intervals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.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 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Deltoid muscle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is preferred for injection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For infants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&amp; children under 2 years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anterolateral aspect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of thigh is used</a:t>
            </a:r>
            <a:r>
              <a:rPr lang="en-MY" sz="2200" b="1" dirty="0">
                <a:solidFill>
                  <a:srgbClr val="40911F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Intradermal administration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NOT recommended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because the immune response is less reliable particularly in </a:t>
            </a:r>
            <a:r>
              <a:rPr lang="en-MY" sz="2200" dirty="0" smtClean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children</a:t>
            </a:r>
            <a:endParaRPr lang="en-US" sz="2200" dirty="0">
              <a:latin typeface="Times New Roman" pitchFamily="18" charset="0"/>
              <a:ea typeface="SimHei" pitchFamily="49" charset="-122"/>
              <a:cs typeface="Times New Roman" pitchFamily="18" charset="0"/>
            </a:endParaRPr>
          </a:p>
        </p:txBody>
      </p:sp>
      <p:pic>
        <p:nvPicPr>
          <p:cNvPr id="34821" name="Picture 6" descr="Person Receiving A Vac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4" y="0"/>
            <a:ext cx="1576386" cy="99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8166100" y="6494463"/>
            <a:ext cx="977900" cy="260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9839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397225"/>
            <a:ext cx="93965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200" dirty="0" smtClean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HB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vaccine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does not interfere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with immune response to any other </a:t>
            </a:r>
            <a:r>
              <a:rPr lang="en-MY" sz="2200" dirty="0" smtClean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vaccine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&amp; vice-versa.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The birth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dose of H B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vaccine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can be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given safely </a:t>
            </a: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together with BCG vaccine.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However, the vaccines should be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given at different sites</a:t>
            </a: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  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vaccine should be stored at 2-8°C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. </a:t>
            </a:r>
            <a:r>
              <a:rPr lang="en-MY" sz="2200" dirty="0" smtClean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Freezing must be </a:t>
            </a:r>
            <a:r>
              <a:rPr lang="en-MY" sz="2200" b="1" dirty="0" smtClean="0"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avoided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There are multiple options for incorporating (</a:t>
            </a:r>
            <a:r>
              <a:rPr lang="en-MY" sz="22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combine)</a:t>
            </a:r>
            <a:r>
              <a:rPr lang="en-MY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HB vaccine into national immunization programmes. </a:t>
            </a:r>
          </a:p>
          <a:p>
            <a:pPr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The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choice of schedule depends on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epidemiological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situation</a:t>
            </a:r>
          </a:p>
          <a:p>
            <a:pPr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programme considerations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200" b="1" dirty="0" smtClean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recommended schedule for vaccination categorized into those: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C31391"/>
                </a:solidFill>
                <a:latin typeface="Times New Roman" pitchFamily="18" charset="0"/>
                <a:cs typeface="Times New Roman" pitchFamily="18" charset="0"/>
              </a:rPr>
              <a:t>a birth-dose and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C31391"/>
                </a:solidFill>
                <a:latin typeface="Times New Roman" pitchFamily="18" charset="0"/>
                <a:cs typeface="Times New Roman" pitchFamily="18" charset="0"/>
              </a:rPr>
              <a:t>   those that do not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latin typeface="Times New Roman" pitchFamily="18" charset="0"/>
              <a:ea typeface="SimHei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MY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Schedules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a birth-dose</a:t>
            </a:r>
          </a:p>
          <a:p>
            <a:pPr algn="ctr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In countries with </a:t>
            </a:r>
            <a:r>
              <a:rPr lang="en-MY" sz="2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perinatal HBV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infection, </a:t>
            </a:r>
            <a:r>
              <a:rPr lang="en-MY" sz="2200" b="1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specifically 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where  the prevalence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chronic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HBV infection in the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population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&gt;8 %,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dose of HB vaccine should be given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within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after birth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to prevent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perinatal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7091" y="27893"/>
            <a:ext cx="290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u="sng" dirty="0">
                <a:latin typeface="Garamond" pitchFamily="18" charset="0"/>
                <a:ea typeface="SimHei" pitchFamily="49" charset="-122"/>
                <a:cs typeface="Times New Roman" pitchFamily="18" charset="0"/>
              </a:rPr>
              <a:t>Hepatitis B </a:t>
            </a:r>
            <a:r>
              <a:rPr lang="en-MY" b="1" u="sng" dirty="0" smtClean="0">
                <a:latin typeface="Garamond" pitchFamily="18" charset="0"/>
                <a:ea typeface="SimHei" pitchFamily="49" charset="-122"/>
                <a:cs typeface="Times New Roman" pitchFamily="18" charset="0"/>
              </a:rPr>
              <a:t>Vaccine Cont.   </a:t>
            </a:r>
            <a:endParaRPr lang="en-MY" dirty="0"/>
          </a:p>
        </p:txBody>
      </p:sp>
      <p:pic>
        <p:nvPicPr>
          <p:cNvPr id="4" name="Picture 6" descr="Person Receiving A Vac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254" y="1459054"/>
            <a:ext cx="1349746" cy="68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5292080" y="6381328"/>
            <a:ext cx="41554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recommends that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infants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0548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4544" y="-2"/>
            <a:ext cx="94685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q"/>
              <a:defRPr/>
            </a:pPr>
            <a:r>
              <a:rPr lang="en-US" sz="22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recommends that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infants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receive their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dose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 vaccine as soon as possible after birth,  preferably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within 24 hours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Birth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first) dose </a:t>
            </a: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followed by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, 3</a:t>
            </a:r>
            <a:r>
              <a:rPr lang="en-US" sz="2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or 4</a:t>
            </a:r>
            <a:r>
              <a:rPr lang="en-US" sz="2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doses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complete the primary series.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given with other routine infant </a:t>
            </a: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vaccines</a:t>
            </a:r>
          </a:p>
          <a:p>
            <a:pPr marL="342900" indent="-342900" eaLnBrk="0" hangingPunct="0">
              <a:buFont typeface="Wingdings" pitchFamily="2" charset="2"/>
              <a:buChar char="v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recommended interval between the doses is four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weeks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does not recommend 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booster dose of HB vaccine. 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Protection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lasts at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least 20 years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and is possibly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life-long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 incidence 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chronic HBV infection in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children under 5 years 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age at present can be attributed to the widespread use of 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vaccine</a:t>
            </a:r>
          </a:p>
          <a:p>
            <a:pPr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MY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 intermediate </a:t>
            </a:r>
            <a:r>
              <a:rPr lang="en-MY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i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Immunization in adults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en-MY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      In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those settings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Routine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pre-exposure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vaccination should be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        considered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for groups of adults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high-risk groups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They include: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 People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frequently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require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products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dialysis patients, recipients of solid organ transplantation</a:t>
            </a:r>
            <a:r>
              <a:rPr lang="en-MY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People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interned in prisons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Persons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inject drugs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household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sexual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contacts 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people with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HBV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MY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580112" y="6383661"/>
            <a:ext cx="32826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 with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sexual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06750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0"/>
            <a:ext cx="943304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en-MY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MY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….low </a:t>
            </a:r>
            <a:r>
              <a:rPr lang="en-MY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intermediate </a:t>
            </a:r>
            <a:r>
              <a:rPr lang="en-MY" sz="1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sexual 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partners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Healthcare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workers and others who may be exposed to blood and blood products through their work; 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travellers who have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completed their hepatitis B vaccination series, before leaving for endemic areas</a:t>
            </a:r>
          </a:p>
          <a:p>
            <a:pPr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Adults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≥20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years should receive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ml of adult formulation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ctr"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usual schedule for adults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two doses 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separated by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no less than 4 weeks, 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 dose 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4 to 6 months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after the second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dose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children and adolescents younger than 18 years-old and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previously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vaccinated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receive the vaccine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if they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live in countries where there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or intermediate </a:t>
            </a:r>
            <a:r>
              <a:rPr lang="en-MY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Hepatitis B immunoglobulin (HBIG)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For immediate protection, HBIG is used for those acutely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exposed to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-positive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blood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for example </a:t>
            </a:r>
          </a:p>
          <a:p>
            <a:pPr marL="457200" indent="-457200">
              <a:buFontTx/>
              <a:buAutoNum type="alphaLcParenBoth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surgeons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nurses or laboratory workers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born infants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carrier mothers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sexual contacts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acute hepatitis B patients, and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(d)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patients who need protection against </a:t>
            </a:r>
            <a:r>
              <a:rPr lang="en-MY" sz="2100" dirty="0">
                <a:latin typeface="Times New Roman" pitchFamily="18" charset="0"/>
                <a:cs typeface="Times New Roman" pitchFamily="18" charset="0"/>
              </a:rPr>
              <a:t>HBV infection after liver transplantation.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076056" y="6372297"/>
            <a:ext cx="38584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HBIG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should be given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47618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270520"/>
            <a:ext cx="9073008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HBIG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should be given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as soon as possible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after an accidental </a:t>
            </a:r>
            <a:r>
              <a:rPr lang="en-MY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inoculation</a:t>
            </a:r>
            <a:r>
              <a:rPr lang="en-MY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ideally </a:t>
            </a:r>
            <a:r>
              <a:rPr lang="en-MY" sz="21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within 6 hours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and preferably 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MY" sz="21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later than 48 hours</a:t>
            </a: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MY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At the same time the 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victim's blood is drawn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testing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test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vaccination should be started immediately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a full course given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If the test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 antibody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no further action is needed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Recommended dose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0.05 to 0.07 ml/kg of body weight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doses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should be given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days apart 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HBIG provides short-term passive protection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approximately 3 months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Passive-active 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immunization </a:t>
            </a:r>
            <a:r>
              <a:rPr lang="en-MY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The administration of HBIG and HB vaccine is more </a:t>
            </a:r>
            <a:r>
              <a:rPr lang="en-MY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efficacious than HBIG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alone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HBIG does not interfere with the antibody response to the HB vaccine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combined procedure is ideal,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both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prophylaxis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persons accidentally exposed to blood known to contain HBV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prevention of the carrier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state in the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new-born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babies of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carrier mothers.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76056" y="0"/>
            <a:ext cx="3672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1400" b="1" u="sng" dirty="0" smtClean="0">
                <a:latin typeface="Times New Roman" pitchFamily="18" charset="0"/>
                <a:cs typeface="Times New Roman" pitchFamily="18" charset="0"/>
              </a:rPr>
              <a:t>Cont. …Hepatitis </a:t>
            </a:r>
            <a:r>
              <a:rPr lang="en-MY" sz="1400" b="1" u="sng" dirty="0">
                <a:latin typeface="Times New Roman" pitchFamily="18" charset="0"/>
                <a:cs typeface="Times New Roman" pitchFamily="18" charset="0"/>
              </a:rPr>
              <a:t>B immunoglobulin (HBIG)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508104" y="6441440"/>
            <a:ext cx="34986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>
                <a:latin typeface="Times New Roman" pitchFamily="18" charset="0"/>
                <a:cs typeface="Times New Roman" pitchFamily="18" charset="0"/>
              </a:rPr>
              <a:t>HBIG (0.05-0.07 ml/kg)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415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CF36D2C-EFB3-469D-AFC9-42C32054CED1}" type="slidenum">
              <a:rPr lang="ar-SA" smtClean="0"/>
              <a:pPr eaLnBrk="1" hangingPunct="1"/>
              <a:t>25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08520" y="115887"/>
            <a:ext cx="9252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Cont. … Passive-active immunization </a:t>
            </a:r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HBIG (0.05-0.07 ml/kg) should be given </a:t>
            </a:r>
            <a:r>
              <a:rPr lang="en-MY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ASAPand</a:t>
            </a: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within 24 hours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, if possible.</a:t>
            </a:r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HB 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vaccine 1.0 ml (20 mcg/1.0 ml) should be given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IM  within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7 days of exposure,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MY" sz="20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&amp;3</a:t>
            </a:r>
            <a:r>
              <a:rPr lang="en-MY" sz="20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doses should be given 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, respectively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, after the first dose.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244" y="2054879"/>
            <a:ext cx="8928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d. Other Measures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, implementation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blood safety strategies, </a:t>
            </a:r>
            <a:r>
              <a:rPr lang="en-MY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including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screening of all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donated blood </a:t>
            </a: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and blood components</a:t>
            </a:r>
          </a:p>
          <a:p>
            <a:pPr>
              <a:defRPr/>
            </a:pP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used for transfusion, can prevent transmission of HBV. Worldwide,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All blood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donors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screened for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HBV infection,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 and those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rejected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Voluntary blood donation should be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encouraged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because purchased blood has shown a higher risk of post-transfusion hepatitis 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Safe injection </a:t>
            </a: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practices</a:t>
            </a:r>
            <a:r>
              <a:rPr lang="en-MY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Unsafe injections </a:t>
            </a: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decreased </a:t>
            </a:r>
            <a:r>
              <a:rPr lang="en-MY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39% in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5% in 2010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 Furthermore,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safer sex </a:t>
            </a: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practices, including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minimizing the number </a:t>
            </a: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partners and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using barrier </a:t>
            </a: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protective measures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Health personnel should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be alerted to the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of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dequate sterilization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of all instruments and to the practice of simple hygienic measures.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HB Carriers should be told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to share razors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tooth brushes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and use </a:t>
            </a:r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barrier methods of contraception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they should not donate blood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62800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400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5229200"/>
            <a:ext cx="4536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Qs ???</a:t>
            </a:r>
          </a:p>
        </p:txBody>
      </p:sp>
      <p:sp>
        <p:nvSpPr>
          <p:cNvPr id="4" name="Rectangle 3"/>
          <p:cNvSpPr/>
          <p:nvPr/>
        </p:nvSpPr>
        <p:spPr>
          <a:xfrm>
            <a:off x="5822541" y="5224798"/>
            <a:ext cx="253947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Qs ???</a:t>
            </a:r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17DF5F0-6298-4A93-85EC-B88DECD204E6}" type="slidenum">
              <a:rPr lang="ar-SA" smtClean="0"/>
              <a:pPr eaLnBrk="1" hangingPunct="1"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9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BBACD0F-AAB6-4665-ABFA-5FF1F5D3AC7C}" type="slidenum">
              <a:rPr lang="ar-SA" smtClean="0"/>
              <a:pPr eaLnBrk="1" hangingPunct="1"/>
              <a:t>27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836613"/>
            <a:ext cx="5041900" cy="4800600"/>
          </a:xfrm>
          <a:prstGeom prst="rect">
            <a:avLst/>
          </a:prstGeom>
          <a:ln w="22225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Pre-vaccination serological testing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recommended for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persons born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Africa, Asia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the Pacific Islands, and other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regions with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prevalence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≥2%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Household, sex and needle sharing contacts of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-positive persons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Homosexuals;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Injecting drug users;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Certain persons receiving cytotoxic or immunosuppressive therapy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MY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not indicated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before routine vaccination of </a:t>
            </a:r>
            <a:r>
              <a:rPr lang="en-MY" sz="2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infants and children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5041900" y="881063"/>
            <a:ext cx="4102100" cy="4462462"/>
          </a:xfrm>
          <a:prstGeom prst="rect">
            <a:avLst/>
          </a:prstGeom>
          <a:noFill/>
          <a:ln w="28575">
            <a:solidFill>
              <a:srgbClr val="40911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1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 vaccination </a:t>
            </a:r>
            <a:r>
              <a:rPr lang="en-MY" sz="2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serological testing</a:t>
            </a:r>
            <a:endParaRPr lang="en-MY" sz="21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recommended 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chronic haemodialysis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persons with HIV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sex partners of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infants of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+ women certain HCWs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routinely recommended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following vaccination of infants, children, adolescents, or most adults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2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MY" sz="2200" dirty="0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051050" y="188913"/>
            <a:ext cx="595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latin typeface="Times New Roman" pitchFamily="18" charset="0"/>
                <a:cs typeface="Times New Roman" pitchFamily="18" charset="0"/>
              </a:rPr>
              <a:t>Serological testing in vaccine recipients </a:t>
            </a:r>
            <a:endParaRPr lang="en-MY" sz="24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2" name="Picture 6" descr="Person Receiving A Vac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-53975"/>
            <a:ext cx="105410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0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B3D185C-889E-4A30-9DDA-7CEAB4ACAF7B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-16586" y="620687"/>
            <a:ext cx="912363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Hepatitis B (formerly known as "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serum" hepatitis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)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C000"/>
                </a:solidFill>
                <a:latin typeface="Garamond" pitchFamily="18" charset="0"/>
                <a:cs typeface="Times New Roman" pitchFamily="18" charset="0"/>
              </a:rPr>
              <a:t>HB is a viral infection that attacks the liver and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Can cause both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acute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chronic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disease.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It is a major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global health problem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, &amp; the most serious type of viral hepatitis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3C4245"/>
                </a:solidFill>
                <a:latin typeface="Garamond" pitchFamily="18" charset="0"/>
                <a:cs typeface="Times New Roman" pitchFamily="18" charset="0"/>
              </a:rPr>
              <a:t>However, it can be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prevented</a:t>
            </a:r>
            <a:r>
              <a:rPr lang="en-MY" sz="2400" b="1" dirty="0">
                <a:solidFill>
                  <a:srgbClr val="3C4245"/>
                </a:solidFill>
                <a:latin typeface="Garamond" pitchFamily="18" charset="0"/>
                <a:cs typeface="Times New Roman" pitchFamily="18" charset="0"/>
              </a:rPr>
              <a:t> by currently available </a:t>
            </a:r>
          </a:p>
          <a:p>
            <a:pPr marL="457200" indent="-457200" algn="just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safe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and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effective vaccine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Hepatitis B virus {HBV)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transmitted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through contact with 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blood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or other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body fluids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of an infected person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Transmitted usually by the parenteral route.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 clinically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characterized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by variety  of outcomes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Usually, it is an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acute self-limiting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i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nfection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, which may be either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ubclinical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Symptomatic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MY" sz="2400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Roughly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70 %of 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an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acute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HBV infection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have symptoms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n-MY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37892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971550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1"/>
          <p:cNvSpPr>
            <a:spLocks noChangeArrowheads="1"/>
          </p:cNvSpPr>
          <p:nvPr/>
        </p:nvSpPr>
        <p:spPr bwMode="auto">
          <a:xfrm>
            <a:off x="1835150" y="-100013"/>
            <a:ext cx="2592388" cy="46166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HEPATITIS B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092280" y="6373368"/>
            <a:ext cx="1850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70 %of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4166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0CACA82-AE93-4CAD-A698-3C1891AD18D6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00923" y="260350"/>
            <a:ext cx="9073455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b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Chronic </a:t>
            </a:r>
            <a:r>
              <a:rPr lang="en-MY" sz="28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HBV </a:t>
            </a:r>
            <a:r>
              <a:rPr lang="en-MY" sz="28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infection</a:t>
            </a:r>
            <a:r>
              <a:rPr lang="en-MY" sz="2800" dirty="0" smtClean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around </a:t>
            </a:r>
            <a:r>
              <a:rPr lang="en-MY" sz="2400" b="1" dirty="0">
                <a:solidFill>
                  <a:srgbClr val="DA1F28"/>
                </a:solidFill>
                <a:latin typeface="Garamond" pitchFamily="18" charset="0"/>
                <a:cs typeface="Times New Roman" pitchFamily="18" charset="0"/>
              </a:rPr>
              <a:t>6%of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 adults, </a:t>
            </a:r>
            <a:r>
              <a:rPr lang="en-MY" sz="2400" b="1" dirty="0">
                <a:solidFill>
                  <a:srgbClr val="DA1F28"/>
                </a:solidFill>
                <a:latin typeface="Garamond" pitchFamily="18" charset="0"/>
                <a:cs typeface="Times New Roman" pitchFamily="18" charset="0"/>
              </a:rPr>
              <a:t>30 %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of children, and roughly </a:t>
            </a:r>
            <a:r>
              <a:rPr lang="en-MY" sz="2400" b="1" dirty="0">
                <a:solidFill>
                  <a:srgbClr val="DA1F28"/>
                </a:solidFill>
                <a:latin typeface="Garamond" pitchFamily="18" charset="0"/>
                <a:cs typeface="Times New Roman" pitchFamily="18" charset="0"/>
              </a:rPr>
              <a:t>90%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of infants exposed at birth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will not clear the virus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and will develop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 chronic HBV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infection</a:t>
            </a:r>
            <a:r>
              <a:rPr lang="en-MY" sz="2400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These people are considered </a:t>
            </a:r>
            <a:r>
              <a:rPr lang="en-MY" sz="2400" b="1" dirty="0">
                <a:solidFill>
                  <a:srgbClr val="DA1F28"/>
                </a:solidFill>
                <a:latin typeface="Garamond" pitchFamily="18" charset="0"/>
                <a:cs typeface="Times New Roman" pitchFamily="18" charset="0"/>
              </a:rPr>
              <a:t>carriers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 since the virus remains in their blood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In approximately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to 15 %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cases, HBV infection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fails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resolve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and become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persistent carriers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the virus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Persistent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HBV infection may cause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progressive </a:t>
            </a: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liver disease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active hepatitis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HCC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en-MY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HBV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form a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dangerous alliance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Delta Virus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and produce a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 form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of virulent hepatitis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which is considered to be a widespread threat for much of the world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2555875" y="4763"/>
            <a:ext cx="2603500" cy="3683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solidFill>
                  <a:srgbClr val="C00000"/>
                </a:solidFill>
              </a:rPr>
              <a:t>Cont.… HEPATITIS B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933" y="4763"/>
            <a:ext cx="1222375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66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2C98D4F-0678-4BD4-855B-A66CFDEC6A7A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-108520" y="245390"/>
            <a:ext cx="8989764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Hepatitis B is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global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health problem, and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most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serious type of viral hepatitis</a:t>
            </a:r>
            <a:r>
              <a:rPr lang="en-US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More than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Billion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worldwide have evidence</a:t>
            </a:r>
          </a:p>
          <a:p>
            <a:pPr algn="just"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of past or current HBV infectio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n and </a:t>
            </a:r>
            <a:endParaRPr lang="en-MY" sz="2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en-MY" sz="22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350 million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MY" sz="22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carriers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with HBV infection (defined as HB surface antigen positive).</a:t>
            </a:r>
          </a:p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en-MY" sz="2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786,000 </a:t>
            </a:r>
            <a:r>
              <a:rPr lang="en-MY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MY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dying</a:t>
            </a:r>
            <a:r>
              <a:rPr lang="en-MY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due to consequences of HB,</a:t>
            </a:r>
            <a:r>
              <a:rPr lang="en-US" sz="22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such as liver cirrhosis &amp; liver cancer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1/2million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deaths per year are due to complications 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advanced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hepatitis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340000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are due to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hepatocellular carcinoma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(HCC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In 2015,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887000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deaths, mostly from complications (including  cirrhosis and </a:t>
            </a: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HCC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HBV is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leading cause of liver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cirrhosis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MY" sz="2200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HCC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WW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virus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causes 60-80% of all primary liver cancer.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5-15 %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adults, and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up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90 %of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infants infected </a:t>
            </a:r>
          </a:p>
          <a:p>
            <a:pPr algn="just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        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Among these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25%, in the long term, develop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serious liver disease </a:t>
            </a:r>
            <a:endParaRPr lang="en-MY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5343227" y="0"/>
            <a:ext cx="3768725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2318" y="5509266"/>
            <a:ext cx="2275946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with HBV </a:t>
            </a:r>
          </a:p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become carriers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139952" y="5402707"/>
            <a:ext cx="79208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345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D605628-4D5D-42E9-91F9-2CC31CD5B3D0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8" name="Rectangle 7"/>
          <p:cNvSpPr/>
          <p:nvPr/>
        </p:nvSpPr>
        <p:spPr>
          <a:xfrm>
            <a:off x="-180903" y="258129"/>
            <a:ext cx="9486901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Hepatitis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MY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Endemic</a:t>
            </a:r>
            <a:r>
              <a:rPr lang="en-MY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throughout the world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, especially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Tropical </a:t>
            </a:r>
            <a:r>
              <a:rPr lang="en-MY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Developing 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en-MY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and also in </a:t>
            </a:r>
            <a:r>
              <a:rPr lang="en-MY" sz="23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regions 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Europe </a:t>
            </a:r>
            <a:r>
              <a:rPr lang="en-MY" sz="23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  Its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prevalence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varies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from country to country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 depends upon a complex mix of </a:t>
            </a:r>
            <a:r>
              <a:rPr lang="en-MY" sz="2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Behavioural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Environmenta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l </a:t>
            </a:r>
          </a:p>
          <a:p>
            <a:pPr algn="just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and </a:t>
            </a:r>
            <a:r>
              <a:rPr lang="en-MY" sz="2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Host Factors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MY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In general it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lowest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countries or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areas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high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living.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The HBV infection is a global problem, with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66 %of all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the world's population living in areas where there are high levels of infection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9783" y="-68034"/>
            <a:ext cx="2781531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70059" y="3392441"/>
            <a:ext cx="878497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MY" sz="2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carrier rates</a:t>
            </a:r>
            <a:r>
              <a:rPr lang="en-MY" sz="2300" b="1" dirty="0">
                <a:latin typeface="Times New Roman" pitchFamily="18" charset="0"/>
                <a:cs typeface="Times New Roman" pitchFamily="18" charset="0"/>
              </a:rPr>
              <a:t>, countries categorized into </a:t>
            </a:r>
            <a:r>
              <a:rPr lang="en-M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3groups</a:t>
            </a:r>
            <a:endParaRPr lang="en-MY" sz="2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MY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(≥ 8 %),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Intermediate </a:t>
            </a: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(2-8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%), and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MY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&lt; 2 </a:t>
            </a:r>
            <a:r>
              <a:rPr lang="en-MY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%).</a:t>
            </a:r>
          </a:p>
        </p:txBody>
      </p:sp>
    </p:spTree>
    <p:extLst>
      <p:ext uri="{BB962C8B-B14F-4D97-AF65-F5344CB8AC3E}">
        <p14:creationId xmlns:p14="http://schemas.microsoft.com/office/powerpoint/2010/main" val="134923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F4655B5-189B-424E-BDC2-F5B18E633F24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1163638" y="-52388"/>
            <a:ext cx="3551237" cy="430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41991" name="Rectangle 1"/>
          <p:cNvSpPr>
            <a:spLocks noChangeArrowheads="1"/>
          </p:cNvSpPr>
          <p:nvPr/>
        </p:nvSpPr>
        <p:spPr bwMode="auto">
          <a:xfrm>
            <a:off x="-92397" y="498435"/>
            <a:ext cx="903796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Hepatitis B is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endemic i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n China and other parts of Asia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these regions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most people become infected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childhood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8-10% 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adult population are chronically infected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In the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Middle East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an estimated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2-5%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general   population is chronically infected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  In Western Europe and North America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&lt;1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population is infected.</a:t>
            </a:r>
          </a:p>
        </p:txBody>
      </p:sp>
      <p:sp>
        <p:nvSpPr>
          <p:cNvPr id="2" name="Rectangle 1"/>
          <p:cNvSpPr/>
          <p:nvPr/>
        </p:nvSpPr>
        <p:spPr>
          <a:xfrm>
            <a:off x="343694" y="3861048"/>
            <a:ext cx="874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In Jordan, the prevalence of hepatitis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B was found to be around </a:t>
            </a:r>
            <a:r>
              <a:rPr lang="en-MY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9% in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med eighties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of the last century, </a:t>
            </a:r>
          </a:p>
        </p:txBody>
      </p:sp>
    </p:spTree>
    <p:extLst>
      <p:ext uri="{BB962C8B-B14F-4D97-AF65-F5344CB8AC3E}">
        <p14:creationId xmlns:p14="http://schemas.microsoft.com/office/powerpoint/2010/main" val="38203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F823551-89E5-4FB0-80F9-12630467758C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7950" y="333375"/>
          <a:ext cx="8856665" cy="6156324"/>
        </p:xfrm>
        <a:graphic>
          <a:graphicData uri="http://schemas.openxmlformats.org/drawingml/2006/table">
            <a:tbl>
              <a:tblPr/>
              <a:tblGrid>
                <a:gridCol w="1860640"/>
                <a:gridCol w="446554"/>
                <a:gridCol w="520980"/>
                <a:gridCol w="372128"/>
                <a:gridCol w="595407"/>
                <a:gridCol w="520982"/>
                <a:gridCol w="520980"/>
                <a:gridCol w="520981"/>
                <a:gridCol w="446554"/>
                <a:gridCol w="520980"/>
                <a:gridCol w="372131"/>
                <a:gridCol w="446555"/>
                <a:gridCol w="446554"/>
                <a:gridCol w="446554"/>
                <a:gridCol w="446554"/>
                <a:gridCol w="372131"/>
              </a:tblGrid>
              <a:tr h="189476">
                <a:tc>
                  <a:txBody>
                    <a:bodyPr/>
                    <a:lstStyle/>
                    <a:p>
                      <a:r>
                        <a:rPr lang="en-MY" sz="1200" dirty="0"/>
                        <a:t>ear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2007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2008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2009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/>
                        <a:t>Capital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en-MY" sz="1000" dirty="0" err="1"/>
                        <a:t>Madaba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12088">
                <a:tc>
                  <a:txBody>
                    <a:bodyPr/>
                    <a:lstStyle/>
                    <a:p>
                      <a:r>
                        <a:rPr lang="en-MY" sz="1000" dirty="0" err="1"/>
                        <a:t>Balqa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Ramtha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12088">
                <a:tc>
                  <a:txBody>
                    <a:bodyPr/>
                    <a:lstStyle/>
                    <a:p>
                      <a:r>
                        <a:rPr lang="en-MY" sz="1000" dirty="0" err="1"/>
                        <a:t>Ma'an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en-MY" sz="1000" dirty="0" err="1"/>
                        <a:t>Deir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Alla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390243">
                <a:tc>
                  <a:txBody>
                    <a:bodyPr/>
                    <a:lstStyle/>
                    <a:p>
                      <a:r>
                        <a:rPr lang="en-MY" sz="1000" dirty="0" err="1"/>
                        <a:t>Agwar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Shamaliyah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en-MY" sz="1000" dirty="0" err="1"/>
                        <a:t>Tafeileh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313892">
                <a:tc>
                  <a:txBody>
                    <a:bodyPr/>
                    <a:lstStyle/>
                    <a:p>
                      <a:r>
                        <a:rPr lang="en-MY" sz="1000" dirty="0" err="1"/>
                        <a:t>Bani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Kenaneh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390243">
                <a:tc>
                  <a:txBody>
                    <a:bodyPr/>
                    <a:lstStyle/>
                    <a:p>
                      <a:r>
                        <a:rPr lang="en-MY" sz="1000" dirty="0" err="1"/>
                        <a:t>Badia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Shamaliyah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12088">
                <a:tc>
                  <a:txBody>
                    <a:bodyPr/>
                    <a:lstStyle/>
                    <a:p>
                      <a:r>
                        <a:rPr lang="en-MY" sz="1000" dirty="0"/>
                        <a:t>Irbid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8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Ajloun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/>
                        <a:t>Mafraq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Karak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313892">
                <a:tc>
                  <a:txBody>
                    <a:bodyPr/>
                    <a:lstStyle/>
                    <a:p>
                      <a:r>
                        <a:rPr lang="en-MY" sz="1000" dirty="0"/>
                        <a:t>East Amman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418030">
                <a:tc>
                  <a:txBody>
                    <a:bodyPr/>
                    <a:lstStyle/>
                    <a:p>
                      <a:r>
                        <a:rPr lang="en-MY" sz="1000" dirty="0" err="1"/>
                        <a:t>Shounah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Janoobiyah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/>
                        <a:t>Koura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Zarqa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/>
                        <a:t>Aqaba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Jerash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9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</a:tr>
              <a:tr h="364791">
                <a:tc>
                  <a:txBody>
                    <a:bodyPr/>
                    <a:lstStyle/>
                    <a:p>
                      <a:r>
                        <a:rPr lang="en-MY" sz="1000" dirty="0" err="1"/>
                        <a:t>Agwar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Janoobiyah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</a:tr>
              <a:tr h="158996">
                <a:tc>
                  <a:txBody>
                    <a:bodyPr/>
                    <a:lstStyle/>
                    <a:p>
                      <a:r>
                        <a:rPr lang="en-MY" sz="1000" dirty="0"/>
                        <a:t>Total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39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71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56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45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28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32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25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15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13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767"/>
              </p:ext>
            </p:extLst>
          </p:nvPr>
        </p:nvGraphicFramePr>
        <p:xfrm>
          <a:off x="2627313" y="-93663"/>
          <a:ext cx="4824412" cy="427038"/>
        </p:xfrm>
        <a:graphic>
          <a:graphicData uri="http://schemas.openxmlformats.org/drawingml/2006/table">
            <a:tbl>
              <a:tblPr/>
              <a:tblGrid>
                <a:gridCol w="4824412"/>
              </a:tblGrid>
              <a:tr h="213519">
                <a:tc>
                  <a:txBody>
                    <a:bodyPr/>
                    <a:lstStyle/>
                    <a:p>
                      <a:r>
                        <a:rPr lang="en-MY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Hepatitis B In Jordan 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Health </a:t>
                      </a:r>
                      <a:r>
                        <a:rPr lang="en-MY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District Year:2000-2014</a:t>
                      </a:r>
                      <a:endParaRPr lang="en-MY" sz="14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endParaRPr lang="en-MY" sz="14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8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63CB546-EC8E-4F76-9E58-5FC21F286648}" type="slidenum">
              <a:rPr lang="ar-SA" smtClean="0"/>
              <a:pPr eaLnBrk="1" hangingPunct="1"/>
              <a:t>9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62504" y="649288"/>
            <a:ext cx="9106793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Tx/>
              <a:buAutoNum type="alphaLcParenBoth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Hepatitis B virus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was discovered in 1963.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virus is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highly contagious 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and is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transmitted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contact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blood or other body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fluids </a:t>
            </a: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of an infected person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HBV </a:t>
            </a:r>
            <a:r>
              <a:rPr lang="en-MY" sz="2200" b="1" u="sng" dirty="0">
                <a:latin typeface="Times New Roman" pitchFamily="18" charset="0"/>
                <a:cs typeface="Times New Roman" pitchFamily="18" charset="0"/>
              </a:rPr>
              <a:t>occurs </a:t>
            </a:r>
            <a:r>
              <a:rPr lang="en-MY" sz="2200" b="1" u="sng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morphological forms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the serum of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 patient: </a:t>
            </a:r>
          </a:p>
          <a:p>
            <a:pPr marL="457200" indent="-457200">
              <a:buFontTx/>
              <a:buAutoNum type="alphaLcParenBoth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Small spherical particles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with an average diameter of 22-nm. These particles are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antigenic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stimulate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 antibodies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b) Tubules of varying length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diameter, and 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(c) the </a:t>
            </a:r>
            <a:r>
              <a:rPr lang="en-MY" sz="22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Dane particle</a:t>
            </a:r>
            <a:r>
              <a:rPr lang="en-MY" sz="2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MY" sz="2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Of the three morphological forms,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only the </a:t>
            </a:r>
            <a:r>
              <a:rPr lang="en-MY" sz="20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Dane particle is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considered infectious,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the other circulating morphological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forms are not infectious</a:t>
            </a:r>
            <a:endParaRPr lang="en-MY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A person who is </a:t>
            </a:r>
            <a:r>
              <a:rPr lang="en-MY" sz="2000" b="1" u="sng" dirty="0">
                <a:latin typeface="Times New Roman" pitchFamily="18" charset="0"/>
                <a:cs typeface="Times New Roman" pitchFamily="18" charset="0"/>
              </a:rPr>
              <a:t>serologically </a:t>
            </a:r>
            <a:r>
              <a:rPr lang="en-MY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MY" sz="2000" b="1" u="sng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MY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antigen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is circulating </a:t>
            </a: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morphological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of which 22-nm particles constitute the bulk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395288" y="-1588"/>
            <a:ext cx="5184775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Epidemiological determinants</a:t>
            </a:r>
          </a:p>
        </p:txBody>
      </p:sp>
      <p:pic>
        <p:nvPicPr>
          <p:cNvPr id="440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-34925"/>
            <a:ext cx="1204913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8" name="Rectangle 2"/>
          <p:cNvSpPr>
            <a:spLocks noChangeArrowheads="1"/>
          </p:cNvSpPr>
          <p:nvPr/>
        </p:nvSpPr>
        <p:spPr bwMode="auto">
          <a:xfrm>
            <a:off x="5436096" y="197140"/>
            <a:ext cx="1871662" cy="4318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049" y="5932381"/>
            <a:ext cx="8569701" cy="64633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b="1" dirty="0">
                <a:latin typeface="Garamond" pitchFamily="18" charset="0"/>
                <a:cs typeface="Times New Roman" pitchFamily="18" charset="0"/>
              </a:rPr>
              <a:t>These Abs and their </a:t>
            </a:r>
            <a:r>
              <a:rPr lang="de-DE" b="1" dirty="0">
                <a:latin typeface="Garamond" pitchFamily="18" charset="0"/>
                <a:cs typeface="Times New Roman" pitchFamily="18" charset="0"/>
              </a:rPr>
              <a:t>Ags </a:t>
            </a:r>
            <a:r>
              <a:rPr lang="en-MY" b="1" dirty="0">
                <a:latin typeface="Garamond" pitchFamily="18" charset="0"/>
                <a:cs typeface="Times New Roman" pitchFamily="18" charset="0"/>
              </a:rPr>
              <a:t>constitute very useful markers of HBV infection.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b="1" dirty="0" err="1">
                <a:latin typeface="Garamond" pitchFamily="18" charset="0"/>
                <a:cs typeface="Times New Roman" pitchFamily="18" charset="0"/>
              </a:rPr>
              <a:t>Pts</a:t>
            </a:r>
            <a:r>
              <a:rPr lang="en-MY" b="1" dirty="0">
                <a:latin typeface="Garamond" pitchFamily="18" charset="0"/>
                <a:cs typeface="Times New Roman" pitchFamily="18" charset="0"/>
              </a:rPr>
              <a:t> with HBV infection are expected to have one or more HBV markers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4291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3953</Words>
  <Application>Microsoft Office PowerPoint</Application>
  <PresentationFormat>On-screen Show (4:3)</PresentationFormat>
  <Paragraphs>753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51</cp:revision>
  <dcterms:created xsi:type="dcterms:W3CDTF">2019-12-11T17:25:40Z</dcterms:created>
  <dcterms:modified xsi:type="dcterms:W3CDTF">2020-11-13T17:01:17Z</dcterms:modified>
</cp:coreProperties>
</file>