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259" r:id="rId3"/>
    <p:sldId id="258" r:id="rId4"/>
    <p:sldId id="264" r:id="rId5"/>
    <p:sldId id="269" r:id="rId6"/>
    <p:sldId id="291" r:id="rId7"/>
    <p:sldId id="265" r:id="rId8"/>
    <p:sldId id="292" r:id="rId9"/>
    <p:sldId id="319" r:id="rId10"/>
    <p:sldId id="320" r:id="rId11"/>
    <p:sldId id="260" r:id="rId12"/>
    <p:sldId id="312"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varScale="1">
        <p:scale>
          <a:sx n="79" d="100"/>
          <a:sy n="79" d="100"/>
        </p:scale>
        <p:origin x="4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B5403-C84C-4962-B2B7-3A57F8671CE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DD6EB4-5973-4163-8C51-07715669E146}">
      <dgm:prSet/>
      <dgm:spPr/>
      <dgm:t>
        <a:bodyPr/>
        <a:lstStyle/>
        <a:p>
          <a:pPr>
            <a:defRPr b="1"/>
          </a:pPr>
          <a:r>
            <a:rPr lang="en-US"/>
            <a:t>Conducting zone</a:t>
          </a:r>
        </a:p>
      </dgm:t>
    </dgm:pt>
    <dgm:pt modelId="{7BECDC15-81C6-473C-84F0-6B5191030C8D}" type="parTrans" cxnId="{79CF7216-4A7C-4819-809E-06BA30B748B7}">
      <dgm:prSet/>
      <dgm:spPr/>
      <dgm:t>
        <a:bodyPr/>
        <a:lstStyle/>
        <a:p>
          <a:endParaRPr lang="en-US"/>
        </a:p>
      </dgm:t>
    </dgm:pt>
    <dgm:pt modelId="{43689C70-F77F-4F3B-A1CD-195B56193A20}" type="sibTrans" cxnId="{79CF7216-4A7C-4819-809E-06BA30B748B7}">
      <dgm:prSet/>
      <dgm:spPr/>
      <dgm:t>
        <a:bodyPr/>
        <a:lstStyle/>
        <a:p>
          <a:endParaRPr lang="en-US"/>
        </a:p>
      </dgm:t>
    </dgm:pt>
    <dgm:pt modelId="{5DF5589E-19E5-484A-A65A-26824C36F29E}">
      <dgm:prSet/>
      <dgm:spPr/>
      <dgm:t>
        <a:bodyPr/>
        <a:lstStyle/>
        <a:p>
          <a:r>
            <a:rPr lang="en-US" dirty="0"/>
            <a:t>Respiratory passages that carry air to the site of gas exchange</a:t>
          </a:r>
        </a:p>
      </dgm:t>
    </dgm:pt>
    <dgm:pt modelId="{60697216-62EC-4CF3-9C7D-11EF644A256A}" type="parTrans" cxnId="{276F106C-4095-425D-B41F-610BEC9ECE33}">
      <dgm:prSet/>
      <dgm:spPr/>
      <dgm:t>
        <a:bodyPr/>
        <a:lstStyle/>
        <a:p>
          <a:endParaRPr lang="en-US"/>
        </a:p>
      </dgm:t>
    </dgm:pt>
    <dgm:pt modelId="{F87B3FEF-A417-42BD-AB79-FEB9E4D397D0}" type="sibTrans" cxnId="{276F106C-4095-425D-B41F-610BEC9ECE33}">
      <dgm:prSet/>
      <dgm:spPr/>
      <dgm:t>
        <a:bodyPr/>
        <a:lstStyle/>
        <a:p>
          <a:endParaRPr lang="en-US"/>
        </a:p>
      </dgm:t>
    </dgm:pt>
    <dgm:pt modelId="{1AA6B123-0CC5-4CFB-82A1-C19FD50FB1B7}">
      <dgm:prSet/>
      <dgm:spPr/>
      <dgm:t>
        <a:bodyPr/>
        <a:lstStyle/>
        <a:p>
          <a:r>
            <a:rPr lang="en-US" dirty="0"/>
            <a:t>Filters,</a:t>
          </a:r>
        </a:p>
        <a:p>
          <a:r>
            <a:rPr lang="en-US" dirty="0"/>
            <a:t>   humidifies </a:t>
          </a:r>
        </a:p>
        <a:p>
          <a:r>
            <a:rPr lang="en-US" dirty="0"/>
            <a:t>        and warms air</a:t>
          </a:r>
        </a:p>
      </dgm:t>
    </dgm:pt>
    <dgm:pt modelId="{B2B292DA-BFBD-4F8A-949A-B3359BA2C6A3}" type="parTrans" cxnId="{495176F7-AB2A-494C-936C-E49DA19BCBD1}">
      <dgm:prSet/>
      <dgm:spPr/>
      <dgm:t>
        <a:bodyPr/>
        <a:lstStyle/>
        <a:p>
          <a:endParaRPr lang="en-US"/>
        </a:p>
      </dgm:t>
    </dgm:pt>
    <dgm:pt modelId="{F4950CCD-C046-4127-9216-91D452255A8E}" type="sibTrans" cxnId="{495176F7-AB2A-494C-936C-E49DA19BCBD1}">
      <dgm:prSet/>
      <dgm:spPr/>
      <dgm:t>
        <a:bodyPr/>
        <a:lstStyle/>
        <a:p>
          <a:endParaRPr lang="en-US"/>
        </a:p>
      </dgm:t>
    </dgm:pt>
    <dgm:pt modelId="{A83CD6E7-728B-41F4-8E50-D9799394D768}">
      <dgm:prSet/>
      <dgm:spPr/>
      <dgm:t>
        <a:bodyPr/>
        <a:lstStyle/>
        <a:p>
          <a:pPr>
            <a:defRPr b="1"/>
          </a:pPr>
          <a:r>
            <a:rPr lang="en-US"/>
            <a:t>Respiratory zone</a:t>
          </a:r>
        </a:p>
      </dgm:t>
    </dgm:pt>
    <dgm:pt modelId="{3697B66F-5A23-4EB5-B646-92DCE1CA44A7}" type="parTrans" cxnId="{45F8612B-6FB3-455A-BE6F-CED863F71E27}">
      <dgm:prSet/>
      <dgm:spPr/>
      <dgm:t>
        <a:bodyPr/>
        <a:lstStyle/>
        <a:p>
          <a:endParaRPr lang="en-US"/>
        </a:p>
      </dgm:t>
    </dgm:pt>
    <dgm:pt modelId="{CD7C3FF2-8362-402B-9956-F9DC1D053767}" type="sibTrans" cxnId="{45F8612B-6FB3-455A-BE6F-CED863F71E27}">
      <dgm:prSet/>
      <dgm:spPr/>
      <dgm:t>
        <a:bodyPr/>
        <a:lstStyle/>
        <a:p>
          <a:endParaRPr lang="en-US"/>
        </a:p>
      </dgm:t>
    </dgm:pt>
    <dgm:pt modelId="{0FA2F0AB-40F0-49FA-8B77-8030726110A5}">
      <dgm:prSet/>
      <dgm:spPr/>
      <dgm:t>
        <a:bodyPr/>
        <a:lstStyle/>
        <a:p>
          <a:r>
            <a:rPr lang="en-US" dirty="0"/>
            <a:t>Site of gas exchange</a:t>
          </a:r>
        </a:p>
      </dgm:t>
    </dgm:pt>
    <dgm:pt modelId="{4DCBA085-5633-4AAD-AB2F-3E333893DBAF}" type="parTrans" cxnId="{C80C9151-AADA-4320-ABC6-979687C579ED}">
      <dgm:prSet/>
      <dgm:spPr/>
      <dgm:t>
        <a:bodyPr/>
        <a:lstStyle/>
        <a:p>
          <a:endParaRPr lang="en-US"/>
        </a:p>
      </dgm:t>
    </dgm:pt>
    <dgm:pt modelId="{12D5D62C-5CE6-4A09-9645-FB20F1EDA87C}" type="sibTrans" cxnId="{C80C9151-AADA-4320-ABC6-979687C579ED}">
      <dgm:prSet/>
      <dgm:spPr/>
      <dgm:t>
        <a:bodyPr/>
        <a:lstStyle/>
        <a:p>
          <a:endParaRPr lang="en-US"/>
        </a:p>
      </dgm:t>
    </dgm:pt>
    <dgm:pt modelId="{34CB94A9-BAAB-4858-BD24-39F897BBC617}">
      <dgm:prSet/>
      <dgm:spPr/>
      <dgm:t>
        <a:bodyPr/>
        <a:lstStyle/>
        <a:p>
          <a:r>
            <a:rPr lang="en-US"/>
            <a:t>Composed of</a:t>
          </a:r>
        </a:p>
      </dgm:t>
    </dgm:pt>
    <dgm:pt modelId="{24EFB593-205D-4124-B378-059F7C1304F9}" type="parTrans" cxnId="{439550E4-8032-41C4-9C52-F832B561F67C}">
      <dgm:prSet/>
      <dgm:spPr/>
      <dgm:t>
        <a:bodyPr/>
        <a:lstStyle/>
        <a:p>
          <a:endParaRPr lang="en-US"/>
        </a:p>
      </dgm:t>
    </dgm:pt>
    <dgm:pt modelId="{12058CB0-5F61-423D-863E-CAD4AC81B2A5}" type="sibTrans" cxnId="{439550E4-8032-41C4-9C52-F832B561F67C}">
      <dgm:prSet/>
      <dgm:spPr/>
      <dgm:t>
        <a:bodyPr/>
        <a:lstStyle/>
        <a:p>
          <a:endParaRPr lang="en-US"/>
        </a:p>
      </dgm:t>
    </dgm:pt>
    <dgm:pt modelId="{2AA9AE08-DEB5-461B-8AC8-A3007AC6C892}">
      <dgm:prSet/>
      <dgm:spPr/>
      <dgm:t>
        <a:bodyPr/>
        <a:lstStyle/>
        <a:p>
          <a:r>
            <a:rPr lang="en-US" dirty="0"/>
            <a:t>Respiratory bronchioles</a:t>
          </a:r>
        </a:p>
      </dgm:t>
    </dgm:pt>
    <dgm:pt modelId="{6D4CB662-5B66-47B9-A889-911D871141F8}" type="parTrans" cxnId="{DC8FA0A4-328E-4BCF-AC3B-022090FFDE82}">
      <dgm:prSet/>
      <dgm:spPr/>
      <dgm:t>
        <a:bodyPr/>
        <a:lstStyle/>
        <a:p>
          <a:endParaRPr lang="en-US"/>
        </a:p>
      </dgm:t>
    </dgm:pt>
    <dgm:pt modelId="{D131B5EA-D22D-4434-BE2B-FE8D614794A1}" type="sibTrans" cxnId="{DC8FA0A4-328E-4BCF-AC3B-022090FFDE82}">
      <dgm:prSet/>
      <dgm:spPr/>
      <dgm:t>
        <a:bodyPr/>
        <a:lstStyle/>
        <a:p>
          <a:endParaRPr lang="en-US"/>
        </a:p>
      </dgm:t>
    </dgm:pt>
    <dgm:pt modelId="{E84B27D8-26B4-4621-BD24-78879ABCCA70}">
      <dgm:prSet/>
      <dgm:spPr/>
      <dgm:t>
        <a:bodyPr/>
        <a:lstStyle/>
        <a:p>
          <a:r>
            <a:rPr lang="en-US"/>
            <a:t>Alveolar ducts</a:t>
          </a:r>
        </a:p>
      </dgm:t>
    </dgm:pt>
    <dgm:pt modelId="{E299952D-3494-475C-9355-EA3092D20041}" type="parTrans" cxnId="{1554E9D3-EEB8-4AA4-83D9-AE7E317EA6A7}">
      <dgm:prSet/>
      <dgm:spPr/>
      <dgm:t>
        <a:bodyPr/>
        <a:lstStyle/>
        <a:p>
          <a:endParaRPr lang="en-US"/>
        </a:p>
      </dgm:t>
    </dgm:pt>
    <dgm:pt modelId="{D390B507-A434-49FC-83B5-9365E51E859C}" type="sibTrans" cxnId="{1554E9D3-EEB8-4AA4-83D9-AE7E317EA6A7}">
      <dgm:prSet/>
      <dgm:spPr/>
      <dgm:t>
        <a:bodyPr/>
        <a:lstStyle/>
        <a:p>
          <a:endParaRPr lang="en-US"/>
        </a:p>
      </dgm:t>
    </dgm:pt>
    <dgm:pt modelId="{4DFA6690-E443-4F3B-B0B7-8B6DD5F9EC88}">
      <dgm:prSet/>
      <dgm:spPr/>
      <dgm:t>
        <a:bodyPr/>
        <a:lstStyle/>
        <a:p>
          <a:r>
            <a:rPr lang="en-US"/>
            <a:t>Alveolar sacs</a:t>
          </a:r>
        </a:p>
      </dgm:t>
    </dgm:pt>
    <dgm:pt modelId="{37DAB44C-B644-4EF1-A666-C060B7878637}" type="parTrans" cxnId="{A6C0D963-EEEB-4958-BFBE-847659BCA3A0}">
      <dgm:prSet/>
      <dgm:spPr/>
      <dgm:t>
        <a:bodyPr/>
        <a:lstStyle/>
        <a:p>
          <a:endParaRPr lang="en-US"/>
        </a:p>
      </dgm:t>
    </dgm:pt>
    <dgm:pt modelId="{D9118F22-5C26-4F48-BD64-146B89B1B90B}" type="sibTrans" cxnId="{A6C0D963-EEEB-4958-BFBE-847659BCA3A0}">
      <dgm:prSet/>
      <dgm:spPr/>
      <dgm:t>
        <a:bodyPr/>
        <a:lstStyle/>
        <a:p>
          <a:endParaRPr lang="en-US"/>
        </a:p>
      </dgm:t>
    </dgm:pt>
    <dgm:pt modelId="{F50FA8DB-68A2-484B-B06D-88AC4035F0B5}" type="pres">
      <dgm:prSet presAssocID="{68BB5403-C84C-4962-B2B7-3A57F8671CE3}" presName="root" presStyleCnt="0">
        <dgm:presLayoutVars>
          <dgm:dir/>
          <dgm:resizeHandles val="exact"/>
        </dgm:presLayoutVars>
      </dgm:prSet>
      <dgm:spPr/>
    </dgm:pt>
    <dgm:pt modelId="{8F591D58-42D7-4EFA-88B6-DD15076BDCE8}" type="pres">
      <dgm:prSet presAssocID="{56DD6EB4-5973-4163-8C51-07715669E146}" presName="compNode" presStyleCnt="0"/>
      <dgm:spPr/>
    </dgm:pt>
    <dgm:pt modelId="{C4F4FD20-34A9-4334-A188-3F8C6B530B66}" type="pres">
      <dgm:prSet presAssocID="{56DD6EB4-5973-4163-8C51-07715669E1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EF7BD69B-DC7D-4264-80DF-40B11F765964}" type="pres">
      <dgm:prSet presAssocID="{56DD6EB4-5973-4163-8C51-07715669E146}" presName="iconSpace" presStyleCnt="0"/>
      <dgm:spPr/>
    </dgm:pt>
    <dgm:pt modelId="{4D2598E5-87CB-418A-9D7B-AE9130B7D17C}" type="pres">
      <dgm:prSet presAssocID="{56DD6EB4-5973-4163-8C51-07715669E146}" presName="parTx" presStyleLbl="revTx" presStyleIdx="0" presStyleCnt="4">
        <dgm:presLayoutVars>
          <dgm:chMax val="0"/>
          <dgm:chPref val="0"/>
        </dgm:presLayoutVars>
      </dgm:prSet>
      <dgm:spPr/>
    </dgm:pt>
    <dgm:pt modelId="{E60B411D-AA53-4950-91A6-59AB27AF6696}" type="pres">
      <dgm:prSet presAssocID="{56DD6EB4-5973-4163-8C51-07715669E146}" presName="txSpace" presStyleCnt="0"/>
      <dgm:spPr/>
    </dgm:pt>
    <dgm:pt modelId="{3CA2CB28-81C9-4C0D-AB89-8F4F9EB2DC12}" type="pres">
      <dgm:prSet presAssocID="{56DD6EB4-5973-4163-8C51-07715669E146}" presName="desTx" presStyleLbl="revTx" presStyleIdx="1" presStyleCnt="4" custLinFactNeighborX="-4463" custLinFactNeighborY="1608">
        <dgm:presLayoutVars/>
      </dgm:prSet>
      <dgm:spPr/>
    </dgm:pt>
    <dgm:pt modelId="{E5349D2C-309C-45BB-9503-CE4783AFFA17}" type="pres">
      <dgm:prSet presAssocID="{43689C70-F77F-4F3B-A1CD-195B56193A20}" presName="sibTrans" presStyleCnt="0"/>
      <dgm:spPr/>
    </dgm:pt>
    <dgm:pt modelId="{CECF368D-38B9-4280-8A9D-EE0206519A15}" type="pres">
      <dgm:prSet presAssocID="{A83CD6E7-728B-41F4-8E50-D9799394D768}" presName="compNode" presStyleCnt="0"/>
      <dgm:spPr/>
    </dgm:pt>
    <dgm:pt modelId="{7025B729-9523-4A21-98BE-F1E55EEC32F1}" type="pres">
      <dgm:prSet presAssocID="{A83CD6E7-728B-41F4-8E50-D9799394D7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e Arrow: Straight"/>
        </a:ext>
      </dgm:extLst>
    </dgm:pt>
    <dgm:pt modelId="{870077A6-5BA4-41D0-8131-52A7AD79E598}" type="pres">
      <dgm:prSet presAssocID="{A83CD6E7-728B-41F4-8E50-D9799394D768}" presName="iconSpace" presStyleCnt="0"/>
      <dgm:spPr/>
    </dgm:pt>
    <dgm:pt modelId="{F80499E9-1A02-4390-8B7C-2DDAA6BEEB5A}" type="pres">
      <dgm:prSet presAssocID="{A83CD6E7-728B-41F4-8E50-D9799394D768}" presName="parTx" presStyleLbl="revTx" presStyleIdx="2" presStyleCnt="4">
        <dgm:presLayoutVars>
          <dgm:chMax val="0"/>
          <dgm:chPref val="0"/>
        </dgm:presLayoutVars>
      </dgm:prSet>
      <dgm:spPr/>
    </dgm:pt>
    <dgm:pt modelId="{FB0B2593-BBD3-482E-A888-7233CC321976}" type="pres">
      <dgm:prSet presAssocID="{A83CD6E7-728B-41F4-8E50-D9799394D768}" presName="txSpace" presStyleCnt="0"/>
      <dgm:spPr/>
    </dgm:pt>
    <dgm:pt modelId="{E27047D1-6B5E-4D7E-B84C-3386F7953603}" type="pres">
      <dgm:prSet presAssocID="{A83CD6E7-728B-41F4-8E50-D9799394D768}" presName="desTx" presStyleLbl="revTx" presStyleIdx="3" presStyleCnt="4" custLinFactNeighborX="8792" custLinFactNeighborY="-6700">
        <dgm:presLayoutVars/>
      </dgm:prSet>
      <dgm:spPr/>
    </dgm:pt>
  </dgm:ptLst>
  <dgm:cxnLst>
    <dgm:cxn modelId="{6FCAF715-6583-4FB2-A2BB-E60DDD850394}" type="presOf" srcId="{A83CD6E7-728B-41F4-8E50-D9799394D768}" destId="{F80499E9-1A02-4390-8B7C-2DDAA6BEEB5A}" srcOrd="0" destOrd="0" presId="urn:microsoft.com/office/officeart/2018/5/layout/CenteredIconLabelDescriptionList"/>
    <dgm:cxn modelId="{79CF7216-4A7C-4819-809E-06BA30B748B7}" srcId="{68BB5403-C84C-4962-B2B7-3A57F8671CE3}" destId="{56DD6EB4-5973-4163-8C51-07715669E146}" srcOrd="0" destOrd="0" parTransId="{7BECDC15-81C6-473C-84F0-6B5191030C8D}" sibTransId="{43689C70-F77F-4F3B-A1CD-195B56193A20}"/>
    <dgm:cxn modelId="{45F8612B-6FB3-455A-BE6F-CED863F71E27}" srcId="{68BB5403-C84C-4962-B2B7-3A57F8671CE3}" destId="{A83CD6E7-728B-41F4-8E50-D9799394D768}" srcOrd="1" destOrd="0" parTransId="{3697B66F-5A23-4EB5-B646-92DCE1CA44A7}" sibTransId="{CD7C3FF2-8362-402B-9956-F9DC1D053767}"/>
    <dgm:cxn modelId="{FA6ED131-77F8-41D7-9670-0690C29149D3}" type="presOf" srcId="{5DF5589E-19E5-484A-A65A-26824C36F29E}" destId="{3CA2CB28-81C9-4C0D-AB89-8F4F9EB2DC12}" srcOrd="0" destOrd="0" presId="urn:microsoft.com/office/officeart/2018/5/layout/CenteredIconLabelDescriptionList"/>
    <dgm:cxn modelId="{7AF5803B-B949-466D-88F4-E2410296F6FF}" type="presOf" srcId="{34CB94A9-BAAB-4858-BD24-39F897BBC617}" destId="{E27047D1-6B5E-4D7E-B84C-3386F7953603}" srcOrd="0" destOrd="1" presId="urn:microsoft.com/office/officeart/2018/5/layout/CenteredIconLabelDescriptionList"/>
    <dgm:cxn modelId="{42E84943-EBA8-4337-81B3-565AF02E7642}" type="presOf" srcId="{1AA6B123-0CC5-4CFB-82A1-C19FD50FB1B7}" destId="{3CA2CB28-81C9-4C0D-AB89-8F4F9EB2DC12}" srcOrd="0" destOrd="1" presId="urn:microsoft.com/office/officeart/2018/5/layout/CenteredIconLabelDescriptionList"/>
    <dgm:cxn modelId="{A6C0D963-EEEB-4958-BFBE-847659BCA3A0}" srcId="{34CB94A9-BAAB-4858-BD24-39F897BBC617}" destId="{4DFA6690-E443-4F3B-B0B7-8B6DD5F9EC88}" srcOrd="2" destOrd="0" parTransId="{37DAB44C-B644-4EF1-A666-C060B7878637}" sibTransId="{D9118F22-5C26-4F48-BD64-146B89B1B90B}"/>
    <dgm:cxn modelId="{276F106C-4095-425D-B41F-610BEC9ECE33}" srcId="{56DD6EB4-5973-4163-8C51-07715669E146}" destId="{5DF5589E-19E5-484A-A65A-26824C36F29E}" srcOrd="0" destOrd="0" parTransId="{60697216-62EC-4CF3-9C7D-11EF644A256A}" sibTransId="{F87B3FEF-A417-42BD-AB79-FEB9E4D397D0}"/>
    <dgm:cxn modelId="{C80C9151-AADA-4320-ABC6-979687C579ED}" srcId="{A83CD6E7-728B-41F4-8E50-D9799394D768}" destId="{0FA2F0AB-40F0-49FA-8B77-8030726110A5}" srcOrd="0" destOrd="0" parTransId="{4DCBA085-5633-4AAD-AB2F-3E333893DBAF}" sibTransId="{12D5D62C-5CE6-4A09-9645-FB20F1EDA87C}"/>
    <dgm:cxn modelId="{FEDA4E8A-5CEF-4D25-97B7-517E4F868DE8}" type="presOf" srcId="{E84B27D8-26B4-4621-BD24-78879ABCCA70}" destId="{E27047D1-6B5E-4D7E-B84C-3386F7953603}" srcOrd="0" destOrd="3" presId="urn:microsoft.com/office/officeart/2018/5/layout/CenteredIconLabelDescriptionList"/>
    <dgm:cxn modelId="{5607D69C-AF68-4B8F-9081-6402E74CDDF8}" type="presOf" srcId="{2AA9AE08-DEB5-461B-8AC8-A3007AC6C892}" destId="{E27047D1-6B5E-4D7E-B84C-3386F7953603}" srcOrd="0" destOrd="2" presId="urn:microsoft.com/office/officeart/2018/5/layout/CenteredIconLabelDescriptionList"/>
    <dgm:cxn modelId="{DC8FA0A4-328E-4BCF-AC3B-022090FFDE82}" srcId="{34CB94A9-BAAB-4858-BD24-39F897BBC617}" destId="{2AA9AE08-DEB5-461B-8AC8-A3007AC6C892}" srcOrd="0" destOrd="0" parTransId="{6D4CB662-5B66-47B9-A889-911D871141F8}" sibTransId="{D131B5EA-D22D-4434-BE2B-FE8D614794A1}"/>
    <dgm:cxn modelId="{DD6B2DB5-523B-4840-9DEE-E63BD1F0A261}" type="presOf" srcId="{0FA2F0AB-40F0-49FA-8B77-8030726110A5}" destId="{E27047D1-6B5E-4D7E-B84C-3386F7953603}" srcOrd="0" destOrd="0" presId="urn:microsoft.com/office/officeart/2018/5/layout/CenteredIconLabelDescriptionList"/>
    <dgm:cxn modelId="{D8F122BE-F4D9-410D-AB29-B4D57AC76A4E}" type="presOf" srcId="{4DFA6690-E443-4F3B-B0B7-8B6DD5F9EC88}" destId="{E27047D1-6B5E-4D7E-B84C-3386F7953603}" srcOrd="0" destOrd="4" presId="urn:microsoft.com/office/officeart/2018/5/layout/CenteredIconLabelDescriptionList"/>
    <dgm:cxn modelId="{BE5D10CF-3AF4-48DD-B2E3-4FC044001972}" type="presOf" srcId="{56DD6EB4-5973-4163-8C51-07715669E146}" destId="{4D2598E5-87CB-418A-9D7B-AE9130B7D17C}" srcOrd="0" destOrd="0" presId="urn:microsoft.com/office/officeart/2018/5/layout/CenteredIconLabelDescriptionList"/>
    <dgm:cxn modelId="{1554E9D3-EEB8-4AA4-83D9-AE7E317EA6A7}" srcId="{34CB94A9-BAAB-4858-BD24-39F897BBC617}" destId="{E84B27D8-26B4-4621-BD24-78879ABCCA70}" srcOrd="1" destOrd="0" parTransId="{E299952D-3494-475C-9355-EA3092D20041}" sibTransId="{D390B507-A434-49FC-83B5-9365E51E859C}"/>
    <dgm:cxn modelId="{439550E4-8032-41C4-9C52-F832B561F67C}" srcId="{A83CD6E7-728B-41F4-8E50-D9799394D768}" destId="{34CB94A9-BAAB-4858-BD24-39F897BBC617}" srcOrd="1" destOrd="0" parTransId="{24EFB593-205D-4124-B378-059F7C1304F9}" sibTransId="{12058CB0-5F61-423D-863E-CAD4AC81B2A5}"/>
    <dgm:cxn modelId="{495176F7-AB2A-494C-936C-E49DA19BCBD1}" srcId="{56DD6EB4-5973-4163-8C51-07715669E146}" destId="{1AA6B123-0CC5-4CFB-82A1-C19FD50FB1B7}" srcOrd="1" destOrd="0" parTransId="{B2B292DA-BFBD-4F8A-949A-B3359BA2C6A3}" sibTransId="{F4950CCD-C046-4127-9216-91D452255A8E}"/>
    <dgm:cxn modelId="{5C79EEF9-390F-4859-8E1D-EBD598C6B275}" type="presOf" srcId="{68BB5403-C84C-4962-B2B7-3A57F8671CE3}" destId="{F50FA8DB-68A2-484B-B06D-88AC4035F0B5}" srcOrd="0" destOrd="0" presId="urn:microsoft.com/office/officeart/2018/5/layout/CenteredIconLabelDescriptionList"/>
    <dgm:cxn modelId="{26718872-FEB4-4818-8B44-CB7A3C9DA53D}" type="presParOf" srcId="{F50FA8DB-68A2-484B-B06D-88AC4035F0B5}" destId="{8F591D58-42D7-4EFA-88B6-DD15076BDCE8}" srcOrd="0" destOrd="0" presId="urn:microsoft.com/office/officeart/2018/5/layout/CenteredIconLabelDescriptionList"/>
    <dgm:cxn modelId="{38CB273D-F005-4863-AFE3-A7DB9F085A1A}" type="presParOf" srcId="{8F591D58-42D7-4EFA-88B6-DD15076BDCE8}" destId="{C4F4FD20-34A9-4334-A188-3F8C6B530B66}" srcOrd="0" destOrd="0" presId="urn:microsoft.com/office/officeart/2018/5/layout/CenteredIconLabelDescriptionList"/>
    <dgm:cxn modelId="{E350E552-3107-4389-BE30-4ED994EF63FE}" type="presParOf" srcId="{8F591D58-42D7-4EFA-88B6-DD15076BDCE8}" destId="{EF7BD69B-DC7D-4264-80DF-40B11F765964}" srcOrd="1" destOrd="0" presId="urn:microsoft.com/office/officeart/2018/5/layout/CenteredIconLabelDescriptionList"/>
    <dgm:cxn modelId="{E5932A95-1B20-4BF5-8AFD-D8393CD33B80}" type="presParOf" srcId="{8F591D58-42D7-4EFA-88B6-DD15076BDCE8}" destId="{4D2598E5-87CB-418A-9D7B-AE9130B7D17C}" srcOrd="2" destOrd="0" presId="urn:microsoft.com/office/officeart/2018/5/layout/CenteredIconLabelDescriptionList"/>
    <dgm:cxn modelId="{809E0119-EF7D-49B4-9C26-4ED3636B5792}" type="presParOf" srcId="{8F591D58-42D7-4EFA-88B6-DD15076BDCE8}" destId="{E60B411D-AA53-4950-91A6-59AB27AF6696}" srcOrd="3" destOrd="0" presId="urn:microsoft.com/office/officeart/2018/5/layout/CenteredIconLabelDescriptionList"/>
    <dgm:cxn modelId="{55801971-E1B3-487E-8AA4-02D734FC1400}" type="presParOf" srcId="{8F591D58-42D7-4EFA-88B6-DD15076BDCE8}" destId="{3CA2CB28-81C9-4C0D-AB89-8F4F9EB2DC12}" srcOrd="4" destOrd="0" presId="urn:microsoft.com/office/officeart/2018/5/layout/CenteredIconLabelDescriptionList"/>
    <dgm:cxn modelId="{78B6B18F-71F7-4750-8886-75077CC49B0D}" type="presParOf" srcId="{F50FA8DB-68A2-484B-B06D-88AC4035F0B5}" destId="{E5349D2C-309C-45BB-9503-CE4783AFFA17}" srcOrd="1" destOrd="0" presId="urn:microsoft.com/office/officeart/2018/5/layout/CenteredIconLabelDescriptionList"/>
    <dgm:cxn modelId="{0570B76C-23AD-4006-BE9B-CE48E4F0DE06}" type="presParOf" srcId="{F50FA8DB-68A2-484B-B06D-88AC4035F0B5}" destId="{CECF368D-38B9-4280-8A9D-EE0206519A15}" srcOrd="2" destOrd="0" presId="urn:microsoft.com/office/officeart/2018/5/layout/CenteredIconLabelDescriptionList"/>
    <dgm:cxn modelId="{2C5E7947-5EAB-4473-9251-804620CDC2E7}" type="presParOf" srcId="{CECF368D-38B9-4280-8A9D-EE0206519A15}" destId="{7025B729-9523-4A21-98BE-F1E55EEC32F1}" srcOrd="0" destOrd="0" presId="urn:microsoft.com/office/officeart/2018/5/layout/CenteredIconLabelDescriptionList"/>
    <dgm:cxn modelId="{69060C8B-4861-4C0C-9CEA-13013D3D32AC}" type="presParOf" srcId="{CECF368D-38B9-4280-8A9D-EE0206519A15}" destId="{870077A6-5BA4-41D0-8131-52A7AD79E598}" srcOrd="1" destOrd="0" presId="urn:microsoft.com/office/officeart/2018/5/layout/CenteredIconLabelDescriptionList"/>
    <dgm:cxn modelId="{411C53A3-1870-4FDF-AB58-6BD1C95F2C90}" type="presParOf" srcId="{CECF368D-38B9-4280-8A9D-EE0206519A15}" destId="{F80499E9-1A02-4390-8B7C-2DDAA6BEEB5A}" srcOrd="2" destOrd="0" presId="urn:microsoft.com/office/officeart/2018/5/layout/CenteredIconLabelDescriptionList"/>
    <dgm:cxn modelId="{D0FC0E1F-44DC-4920-A771-44E6404C08C0}" type="presParOf" srcId="{CECF368D-38B9-4280-8A9D-EE0206519A15}" destId="{FB0B2593-BBD3-482E-A888-7233CC321976}" srcOrd="3" destOrd="0" presId="urn:microsoft.com/office/officeart/2018/5/layout/CenteredIconLabelDescriptionList"/>
    <dgm:cxn modelId="{182AEDED-419E-4687-BD85-CE1E7DF426EE}" type="presParOf" srcId="{CECF368D-38B9-4280-8A9D-EE0206519A15}" destId="{E27047D1-6B5E-4D7E-B84C-3386F795360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4FD20-34A9-4334-A188-3F8C6B530B66}">
      <dsp:nvSpPr>
        <dsp:cNvPr id="0" name=""/>
        <dsp:cNvSpPr/>
      </dsp:nvSpPr>
      <dsp:spPr>
        <a:xfrm>
          <a:off x="1959228" y="32144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2598E5-87CB-418A-9D7B-AE9130B7D17C}">
      <dsp:nvSpPr>
        <dsp:cNvPr id="0" name=""/>
        <dsp:cNvSpPr/>
      </dsp:nvSpPr>
      <dsp:spPr>
        <a:xfrm>
          <a:off x="555228" y="20008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Conducting zone</a:t>
          </a:r>
        </a:p>
      </dsp:txBody>
      <dsp:txXfrm>
        <a:off x="555228" y="2000822"/>
        <a:ext cx="4320000" cy="648000"/>
      </dsp:txXfrm>
    </dsp:sp>
    <dsp:sp modelId="{3CA2CB28-81C9-4C0D-AB89-8F4F9EB2DC12}">
      <dsp:nvSpPr>
        <dsp:cNvPr id="0" name=""/>
        <dsp:cNvSpPr/>
      </dsp:nvSpPr>
      <dsp:spPr>
        <a:xfrm>
          <a:off x="362426" y="2750589"/>
          <a:ext cx="4320000" cy="14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Respiratory passages that carry air to the site of gas exchange</a:t>
          </a:r>
        </a:p>
        <a:p>
          <a:pPr marL="0" lvl="0" indent="0" algn="ctr" defTabSz="755650">
            <a:lnSpc>
              <a:spcPct val="90000"/>
            </a:lnSpc>
            <a:spcBef>
              <a:spcPct val="0"/>
            </a:spcBef>
            <a:spcAft>
              <a:spcPct val="35000"/>
            </a:spcAft>
            <a:buNone/>
          </a:pPr>
          <a:r>
            <a:rPr lang="en-US" sz="1700" kern="1200" dirty="0"/>
            <a:t>Filters,</a:t>
          </a:r>
        </a:p>
        <a:p>
          <a:pPr marL="0" lvl="0" indent="0" algn="ctr" defTabSz="755650">
            <a:lnSpc>
              <a:spcPct val="90000"/>
            </a:lnSpc>
            <a:spcBef>
              <a:spcPct val="0"/>
            </a:spcBef>
            <a:spcAft>
              <a:spcPct val="35000"/>
            </a:spcAft>
            <a:buNone/>
          </a:pPr>
          <a:r>
            <a:rPr lang="en-US" sz="1700" kern="1200" dirty="0"/>
            <a:t>   humidifies </a:t>
          </a:r>
        </a:p>
        <a:p>
          <a:pPr marL="0" lvl="0" indent="0" algn="ctr" defTabSz="755650">
            <a:lnSpc>
              <a:spcPct val="90000"/>
            </a:lnSpc>
            <a:spcBef>
              <a:spcPct val="0"/>
            </a:spcBef>
            <a:spcAft>
              <a:spcPct val="35000"/>
            </a:spcAft>
            <a:buNone/>
          </a:pPr>
          <a:r>
            <a:rPr lang="en-US" sz="1700" kern="1200" dirty="0"/>
            <a:t>        and warms air</a:t>
          </a:r>
        </a:p>
      </dsp:txBody>
      <dsp:txXfrm>
        <a:off x="362426" y="2750589"/>
        <a:ext cx="4320000" cy="1487306"/>
      </dsp:txXfrm>
    </dsp:sp>
    <dsp:sp modelId="{7025B729-9523-4A21-98BE-F1E55EEC32F1}">
      <dsp:nvSpPr>
        <dsp:cNvPr id="0" name=""/>
        <dsp:cNvSpPr/>
      </dsp:nvSpPr>
      <dsp:spPr>
        <a:xfrm>
          <a:off x="7035228" y="32144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0499E9-1A02-4390-8B7C-2DDAA6BEEB5A}">
      <dsp:nvSpPr>
        <dsp:cNvPr id="0" name=""/>
        <dsp:cNvSpPr/>
      </dsp:nvSpPr>
      <dsp:spPr>
        <a:xfrm>
          <a:off x="5631228" y="20008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Respiratory zone</a:t>
          </a:r>
        </a:p>
      </dsp:txBody>
      <dsp:txXfrm>
        <a:off x="5631228" y="2000822"/>
        <a:ext cx="4320000" cy="648000"/>
      </dsp:txXfrm>
    </dsp:sp>
    <dsp:sp modelId="{E27047D1-6B5E-4D7E-B84C-3386F7953603}">
      <dsp:nvSpPr>
        <dsp:cNvPr id="0" name=""/>
        <dsp:cNvSpPr/>
      </dsp:nvSpPr>
      <dsp:spPr>
        <a:xfrm>
          <a:off x="6011042" y="2627023"/>
          <a:ext cx="4320000" cy="14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Site of gas exchange</a:t>
          </a:r>
        </a:p>
        <a:p>
          <a:pPr marL="0" lvl="0" indent="0" algn="l" defTabSz="755650">
            <a:lnSpc>
              <a:spcPct val="90000"/>
            </a:lnSpc>
            <a:spcBef>
              <a:spcPct val="0"/>
            </a:spcBef>
            <a:spcAft>
              <a:spcPct val="35000"/>
            </a:spcAft>
            <a:buNone/>
          </a:pPr>
          <a:r>
            <a:rPr lang="en-US" sz="1700" kern="1200"/>
            <a:t>Composed of</a:t>
          </a:r>
        </a:p>
        <a:p>
          <a:pPr marL="171450" lvl="1" indent="-171450" algn="l" defTabSz="755650">
            <a:lnSpc>
              <a:spcPct val="90000"/>
            </a:lnSpc>
            <a:spcBef>
              <a:spcPct val="0"/>
            </a:spcBef>
            <a:spcAft>
              <a:spcPct val="15000"/>
            </a:spcAft>
            <a:buChar char="•"/>
          </a:pPr>
          <a:r>
            <a:rPr lang="en-US" sz="1700" kern="1200" dirty="0"/>
            <a:t>Respiratory bronchioles</a:t>
          </a:r>
        </a:p>
        <a:p>
          <a:pPr marL="171450" lvl="1" indent="-171450" algn="l" defTabSz="755650">
            <a:lnSpc>
              <a:spcPct val="90000"/>
            </a:lnSpc>
            <a:spcBef>
              <a:spcPct val="0"/>
            </a:spcBef>
            <a:spcAft>
              <a:spcPct val="15000"/>
            </a:spcAft>
            <a:buChar char="•"/>
          </a:pPr>
          <a:r>
            <a:rPr lang="en-US" sz="1700" kern="1200"/>
            <a:t>Alveolar ducts</a:t>
          </a:r>
        </a:p>
        <a:p>
          <a:pPr marL="171450" lvl="1" indent="-171450" algn="l" defTabSz="755650">
            <a:lnSpc>
              <a:spcPct val="90000"/>
            </a:lnSpc>
            <a:spcBef>
              <a:spcPct val="0"/>
            </a:spcBef>
            <a:spcAft>
              <a:spcPct val="15000"/>
            </a:spcAft>
            <a:buChar char="•"/>
          </a:pPr>
          <a:r>
            <a:rPr lang="en-US" sz="1700" kern="1200"/>
            <a:t>Alveolar sacs</a:t>
          </a:r>
        </a:p>
      </dsp:txBody>
      <dsp:txXfrm>
        <a:off x="6011042" y="2627023"/>
        <a:ext cx="4320000" cy="148730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3014B-E8F4-4C6F-AC53-9FC78AEFE215}" type="datetimeFigureOut">
              <a:rPr lang="en-US" smtClean="0"/>
              <a:t>3/19/2022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16FB3-820A-4CE1-94FC-361AB4B7D3FD}" type="slidenum">
              <a:rPr lang="en-US" smtClean="0"/>
              <a:t>‹#›</a:t>
            </a:fld>
            <a:endParaRPr lang="en-US"/>
          </a:p>
        </p:txBody>
      </p:sp>
    </p:spTree>
    <p:extLst>
      <p:ext uri="{BB962C8B-B14F-4D97-AF65-F5344CB8AC3E}">
        <p14:creationId xmlns:p14="http://schemas.microsoft.com/office/powerpoint/2010/main" val="14694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E714C1E-8D55-4AE0-B47B-27C028DC2B6A}" type="slidenum">
              <a:rPr lang="en-AU" smtClean="0"/>
              <a:pPr>
                <a:defRPr/>
              </a:pPr>
              <a:t>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D91EB-55F0-498D-8F99-C167D832C539}" type="slidenum">
              <a:rPr lang="en-US" smtClean="0"/>
              <a:pPr fontAlgn="base">
                <a:spcBef>
                  <a:spcPct val="0"/>
                </a:spcBef>
                <a:spcAft>
                  <a:spcPct val="0"/>
                </a:spcAft>
                <a:defRPr/>
              </a:pPr>
              <a:t>5</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2759-D2D0-4D18-9606-E9616930F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1D18B-6132-422B-9DD3-51822463B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2748D0-C4D7-435B-904D-47AB073217D6}"/>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5" name="Footer Placeholder 4">
            <a:extLst>
              <a:ext uri="{FF2B5EF4-FFF2-40B4-BE49-F238E27FC236}">
                <a16:creationId xmlns:a16="http://schemas.microsoft.com/office/drawing/2014/main" id="{0DC43D75-26AA-4D20-8EF0-76CD00444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CEA13-E5EA-4B01-AF8E-E4CEEE68D858}"/>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216520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972A-9D40-4160-867A-429A965DB1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057C01-43F0-4699-801B-5380DBFB7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ABED5-E9F4-4B4F-812E-FC73074890F5}"/>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5" name="Footer Placeholder 4">
            <a:extLst>
              <a:ext uri="{FF2B5EF4-FFF2-40B4-BE49-F238E27FC236}">
                <a16:creationId xmlns:a16="http://schemas.microsoft.com/office/drawing/2014/main" id="{929D7886-D18D-4CEF-80B7-D3DCCCB51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51B33-4514-4E56-AF9D-4F729F7E7CBB}"/>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427995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AAFA0-B5BB-4E42-8E08-5C334E95A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6B1AE1-AE5A-4C81-A705-3A4644C75E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ADF98-BEBA-41EF-92FB-0A72B043E2FB}"/>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5" name="Footer Placeholder 4">
            <a:extLst>
              <a:ext uri="{FF2B5EF4-FFF2-40B4-BE49-F238E27FC236}">
                <a16:creationId xmlns:a16="http://schemas.microsoft.com/office/drawing/2014/main" id="{772336DA-89D9-49DC-BB67-6FA4423C0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90446-312C-47B2-9634-CDF4D901FA1F}"/>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14982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EC9CCAE-D645-44AF-B4C4-C766EFE45E9A}"/>
              </a:ext>
            </a:extLst>
          </p:cNvPr>
          <p:cNvSpPr>
            <a:spLocks noGrp="1" noChangeArrowheads="1"/>
          </p:cNvSpPr>
          <p:nvPr>
            <p:ph type="dt" sz="half" idx="10"/>
          </p:nvPr>
        </p:nvSpPr>
        <p:spPr/>
        <p:txBody>
          <a:bodyPr/>
          <a:lstStyle>
            <a:lvl1pPr>
              <a:defRPr/>
            </a:lvl1pPr>
          </a:lstStyle>
          <a:p>
            <a:pPr>
              <a:defRPr/>
            </a:pPr>
            <a:fld id="{D0374B96-B6C4-4FE0-AF06-4E3D65BE98A4}" type="datetime1">
              <a:rPr lang="en-US"/>
              <a:pPr>
                <a:defRPr/>
              </a:pPr>
              <a:t>3/19/2022</a:t>
            </a:fld>
            <a:endParaRPr lang="en-AU"/>
          </a:p>
        </p:txBody>
      </p:sp>
      <p:sp>
        <p:nvSpPr>
          <p:cNvPr id="4" name="Rectangle 5">
            <a:extLst>
              <a:ext uri="{FF2B5EF4-FFF2-40B4-BE49-F238E27FC236}">
                <a16:creationId xmlns:a16="http://schemas.microsoft.com/office/drawing/2014/main" id="{F7409F47-F188-4D7F-9CCB-CA3ECDD5A577}"/>
              </a:ext>
            </a:extLst>
          </p:cNvPr>
          <p:cNvSpPr>
            <a:spLocks noGrp="1" noChangeArrowheads="1"/>
          </p:cNvSpPr>
          <p:nvPr>
            <p:ph type="ftr" sz="quarter" idx="11"/>
          </p:nvPr>
        </p:nvSpPr>
        <p:spPr/>
        <p:txBody>
          <a:bodyPr/>
          <a:lstStyle>
            <a:lvl1pPr>
              <a:defRPr/>
            </a:lvl1pPr>
          </a:lstStyle>
          <a:p>
            <a:pPr>
              <a:defRPr/>
            </a:pPr>
            <a:r>
              <a:rPr lang="en-US"/>
              <a:t>Medical Physiology/ First year 03/03/2015</a:t>
            </a:r>
            <a:endParaRPr lang="en-AU"/>
          </a:p>
        </p:txBody>
      </p:sp>
      <p:sp>
        <p:nvSpPr>
          <p:cNvPr id="5" name="Rectangle 6">
            <a:extLst>
              <a:ext uri="{FF2B5EF4-FFF2-40B4-BE49-F238E27FC236}">
                <a16:creationId xmlns:a16="http://schemas.microsoft.com/office/drawing/2014/main" id="{8F5BF0E7-0222-4A4D-BBF7-A8DAB3EAC875}"/>
              </a:ext>
            </a:extLst>
          </p:cNvPr>
          <p:cNvSpPr>
            <a:spLocks noGrp="1" noChangeArrowheads="1"/>
          </p:cNvSpPr>
          <p:nvPr>
            <p:ph type="sldNum" sz="quarter" idx="12"/>
          </p:nvPr>
        </p:nvSpPr>
        <p:spPr/>
        <p:txBody>
          <a:bodyPr/>
          <a:lstStyle>
            <a:lvl1pPr>
              <a:defRPr/>
            </a:lvl1pPr>
          </a:lstStyle>
          <a:p>
            <a:fld id="{74C36C24-CEFC-4FB6-A510-1BE3CA394A2A}" type="slidenum">
              <a:rPr lang="en-AU" altLang="en-US"/>
              <a:pPr/>
              <a:t>‹#›</a:t>
            </a:fld>
            <a:endParaRPr lang="en-AU" altLang="en-US"/>
          </a:p>
        </p:txBody>
      </p:sp>
    </p:spTree>
    <p:extLst>
      <p:ext uri="{BB962C8B-B14F-4D97-AF65-F5344CB8AC3E}">
        <p14:creationId xmlns:p14="http://schemas.microsoft.com/office/powerpoint/2010/main" val="292580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2B98-CD7C-4BA8-B36B-9CDA37884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DE732-5366-4717-B1CA-287A511E51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DAF12-536A-49EF-8616-43FA983A49E9}"/>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5" name="Footer Placeholder 4">
            <a:extLst>
              <a:ext uri="{FF2B5EF4-FFF2-40B4-BE49-F238E27FC236}">
                <a16:creationId xmlns:a16="http://schemas.microsoft.com/office/drawing/2014/main" id="{9089B289-EFE7-49A4-B3B2-91753AD96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949F7-F120-429F-A8D9-E54DD89EDD7A}"/>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160543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92D4-1206-47E4-8884-A56544204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368FF-1361-41B3-8C40-5B0C6A847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BABBF-B3EF-4C35-8139-7940FBEA31B1}"/>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5" name="Footer Placeholder 4">
            <a:extLst>
              <a:ext uri="{FF2B5EF4-FFF2-40B4-BE49-F238E27FC236}">
                <a16:creationId xmlns:a16="http://schemas.microsoft.com/office/drawing/2014/main" id="{EDA06FD2-C3F8-4564-9C68-D5FEC44D0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EAA65-3B19-4B6B-AA93-77B3481842CA}"/>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252176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F9F9-06DD-480D-A862-E83C4519D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A7E33-445D-4F50-B74F-8B38D2EAD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7FCED-81B5-4B2F-8F7E-CBE86A202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D272C3-EAED-42B9-82A6-566C8F5A34EE}"/>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6" name="Footer Placeholder 5">
            <a:extLst>
              <a:ext uri="{FF2B5EF4-FFF2-40B4-BE49-F238E27FC236}">
                <a16:creationId xmlns:a16="http://schemas.microsoft.com/office/drawing/2014/main" id="{32006F8C-4F7A-4A07-9C4F-F2B5A75EB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5E86F-A03D-4BCE-938D-F6B558A52758}"/>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344865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8657-618A-487D-983C-1D921E5BDE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7684E-ABD1-4E51-BB88-BCFF96F59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9EEC75-3ACF-45C2-8B81-53F3254755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5A563-CDD9-48FA-9CC9-1BA6A4E94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4F67A-C843-4C14-9A3A-130AA0036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0A5FB-C09C-4A49-AC19-659704324763}"/>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8" name="Footer Placeholder 7">
            <a:extLst>
              <a:ext uri="{FF2B5EF4-FFF2-40B4-BE49-F238E27FC236}">
                <a16:creationId xmlns:a16="http://schemas.microsoft.com/office/drawing/2014/main" id="{CA2869DA-DB17-49B2-B484-4D425D723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34250-03FC-44F6-B8AF-35CCF81F3678}"/>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242513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126D-1C6C-47D9-B1F7-027D0DC499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C8EB4E-9FD1-4EBE-BE55-25B0034669A8}"/>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4" name="Footer Placeholder 3">
            <a:extLst>
              <a:ext uri="{FF2B5EF4-FFF2-40B4-BE49-F238E27FC236}">
                <a16:creationId xmlns:a16="http://schemas.microsoft.com/office/drawing/2014/main" id="{1F98867F-ED3A-4176-8A39-4F1773694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0BC4D-059F-4BF1-8C6E-B91AF9EE4CBA}"/>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171714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BD085-BB93-4999-82E4-A079E997D64D}"/>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3" name="Footer Placeholder 2">
            <a:extLst>
              <a:ext uri="{FF2B5EF4-FFF2-40B4-BE49-F238E27FC236}">
                <a16:creationId xmlns:a16="http://schemas.microsoft.com/office/drawing/2014/main" id="{A238E917-61A5-4D13-B8C0-B369DB447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AD5EB-4893-4944-939F-111C10134209}"/>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236686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E4AC-4476-4115-9137-3AA20F547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22000F-5D04-4F08-A71F-6C3F529BA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A1B222-9083-4F0C-A41E-483F4B275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DDC15-1831-4A65-8952-A975CFDB7997}"/>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6" name="Footer Placeholder 5">
            <a:extLst>
              <a:ext uri="{FF2B5EF4-FFF2-40B4-BE49-F238E27FC236}">
                <a16:creationId xmlns:a16="http://schemas.microsoft.com/office/drawing/2014/main" id="{40E1BF97-8B8F-4376-BE30-396FC1EDE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198F1-E111-437E-9612-6932C74F62AF}"/>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75699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905-263C-47C6-8BCF-32403ED47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16007-1A7F-4468-8029-9E4F304BC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9CEA15-9B81-4672-A19F-6BBF8EC78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CEFDF-87D6-4C2E-B9D3-9540734FC546}"/>
              </a:ext>
            </a:extLst>
          </p:cNvPr>
          <p:cNvSpPr>
            <a:spLocks noGrp="1"/>
          </p:cNvSpPr>
          <p:nvPr>
            <p:ph type="dt" sz="half" idx="10"/>
          </p:nvPr>
        </p:nvSpPr>
        <p:spPr/>
        <p:txBody>
          <a:bodyPr/>
          <a:lstStyle/>
          <a:p>
            <a:fld id="{0E15F67E-3422-45A6-AA56-6E8AEF059DB7}" type="datetimeFigureOut">
              <a:rPr lang="en-US" smtClean="0"/>
              <a:t>3/19/2022</a:t>
            </a:fld>
            <a:endParaRPr lang="en-US"/>
          </a:p>
        </p:txBody>
      </p:sp>
      <p:sp>
        <p:nvSpPr>
          <p:cNvPr id="6" name="Footer Placeholder 5">
            <a:extLst>
              <a:ext uri="{FF2B5EF4-FFF2-40B4-BE49-F238E27FC236}">
                <a16:creationId xmlns:a16="http://schemas.microsoft.com/office/drawing/2014/main" id="{8989134C-2352-43F6-BE0D-C79DF1E3F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BFAAA-021A-47DF-8D2D-7E0AE4DFC1EE}"/>
              </a:ext>
            </a:extLst>
          </p:cNvPr>
          <p:cNvSpPr>
            <a:spLocks noGrp="1"/>
          </p:cNvSpPr>
          <p:nvPr>
            <p:ph type="sldNum" sz="quarter" idx="12"/>
          </p:nvPr>
        </p:nvSpPr>
        <p:spPr/>
        <p:txBody>
          <a:bodyPr/>
          <a:lstStyle/>
          <a:p>
            <a:fld id="{1C25B113-5603-4875-964A-0A0DB9EE9EAC}" type="slidenum">
              <a:rPr lang="en-US" smtClean="0"/>
              <a:t>‹#›</a:t>
            </a:fld>
            <a:endParaRPr lang="en-US"/>
          </a:p>
        </p:txBody>
      </p:sp>
    </p:spTree>
    <p:extLst>
      <p:ext uri="{BB962C8B-B14F-4D97-AF65-F5344CB8AC3E}">
        <p14:creationId xmlns:p14="http://schemas.microsoft.com/office/powerpoint/2010/main" val="422053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0C9D3-E2F2-485B-8C5A-BF43447A2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94F09-9C41-435E-BC20-69E705501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44679-57B6-4D89-96DB-A9D65ED99A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5F67E-3422-45A6-AA56-6E8AEF059DB7}" type="datetimeFigureOut">
              <a:rPr lang="en-US" smtClean="0"/>
              <a:t>3/19/2022</a:t>
            </a:fld>
            <a:endParaRPr lang="en-US"/>
          </a:p>
        </p:txBody>
      </p:sp>
      <p:sp>
        <p:nvSpPr>
          <p:cNvPr id="5" name="Footer Placeholder 4">
            <a:extLst>
              <a:ext uri="{FF2B5EF4-FFF2-40B4-BE49-F238E27FC236}">
                <a16:creationId xmlns:a16="http://schemas.microsoft.com/office/drawing/2014/main" id="{DB425064-BEBC-494A-A879-6165FC93B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7C3A41-8221-4ADE-8276-CA28DDE23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5B113-5603-4875-964A-0A0DB9EE9EAC}" type="slidenum">
              <a:rPr lang="en-US" smtClean="0"/>
              <a:t>‹#›</a:t>
            </a:fld>
            <a:endParaRPr lang="en-US"/>
          </a:p>
        </p:txBody>
      </p:sp>
    </p:spTree>
    <p:extLst>
      <p:ext uri="{BB962C8B-B14F-4D97-AF65-F5344CB8AC3E}">
        <p14:creationId xmlns:p14="http://schemas.microsoft.com/office/powerpoint/2010/main" val="140178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a:extLst>
              <a:ext uri="{FF2B5EF4-FFF2-40B4-BE49-F238E27FC236}">
                <a16:creationId xmlns:a16="http://schemas.microsoft.com/office/drawing/2014/main" id="{ED4A2B3B-874C-457E-935F-2F21F1A93E10}"/>
              </a:ext>
            </a:extLst>
          </p:cNvPr>
          <p:cNvSpPr txBox="1">
            <a:spLocks/>
          </p:cNvSpPr>
          <p:nvPr/>
        </p:nvSpPr>
        <p:spPr>
          <a:xfrm>
            <a:off x="945486" y="1551872"/>
            <a:ext cx="9910296" cy="25900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8000" b="1" kern="1200" dirty="0">
                <a:solidFill>
                  <a:schemeClr val="tx1"/>
                </a:solidFill>
                <a:latin typeface="+mj-lt"/>
                <a:ea typeface="+mj-ea"/>
                <a:cs typeface="+mj-cs"/>
              </a:rPr>
              <a:t>Overview of respiratory system </a:t>
            </a:r>
          </a:p>
        </p:txBody>
      </p:sp>
    </p:spTree>
    <p:extLst>
      <p:ext uri="{BB962C8B-B14F-4D97-AF65-F5344CB8AC3E}">
        <p14:creationId xmlns:p14="http://schemas.microsoft.com/office/powerpoint/2010/main" val="277887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AE6D-71E3-42BB-92FA-1A4B7244CAED}"/>
              </a:ext>
            </a:extLst>
          </p:cNvPr>
          <p:cNvSpPr>
            <a:spLocks noGrp="1"/>
          </p:cNvSpPr>
          <p:nvPr>
            <p:ph type="title"/>
          </p:nvPr>
        </p:nvSpPr>
        <p:spPr>
          <a:xfrm>
            <a:off x="1008184" y="174032"/>
            <a:ext cx="10175631" cy="1111843"/>
          </a:xfrm>
        </p:spPr>
        <p:txBody>
          <a:bodyPr anchor="ctr">
            <a:normAutofit/>
          </a:bodyPr>
          <a:lstStyle/>
          <a:p>
            <a:pPr algn="ctr"/>
            <a:r>
              <a:rPr lang="en-US" sz="4000"/>
              <a:t>Acid –base homestasis </a:t>
            </a:r>
          </a:p>
        </p:txBody>
      </p:sp>
      <p:pic>
        <p:nvPicPr>
          <p:cNvPr id="5" name="Content Placeholder 4">
            <a:extLst>
              <a:ext uri="{FF2B5EF4-FFF2-40B4-BE49-F238E27FC236}">
                <a16:creationId xmlns:a16="http://schemas.microsoft.com/office/drawing/2014/main" id="{06846A55-AD47-42C9-A3E7-FD458965EB7E}"/>
              </a:ext>
            </a:extLst>
          </p:cNvPr>
          <p:cNvPicPr>
            <a:picLocks noChangeAspect="1"/>
          </p:cNvPicPr>
          <p:nvPr/>
        </p:nvPicPr>
        <p:blipFill>
          <a:blip r:embed="rId2"/>
          <a:stretch>
            <a:fillRect/>
          </a:stretch>
        </p:blipFill>
        <p:spPr>
          <a:xfrm>
            <a:off x="1144643" y="1561514"/>
            <a:ext cx="10515595" cy="4178103"/>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275220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4E409-D1E1-43CA-82F6-D4B62C56A639}"/>
              </a:ext>
            </a:extLst>
          </p:cNvPr>
          <p:cNvPicPr>
            <a:picLocks noChangeAspect="1"/>
          </p:cNvPicPr>
          <p:nvPr/>
        </p:nvPicPr>
        <p:blipFill>
          <a:blip r:embed="rId2"/>
          <a:stretch>
            <a:fillRect/>
          </a:stretch>
        </p:blipFill>
        <p:spPr>
          <a:xfrm>
            <a:off x="3673766" y="4168603"/>
            <a:ext cx="4783015" cy="1203853"/>
          </a:xfrm>
          <a:prstGeom prst="rect">
            <a:avLst/>
          </a:prstGeom>
        </p:spPr>
      </p:pic>
      <p:pic>
        <p:nvPicPr>
          <p:cNvPr id="6" name="Picture 5">
            <a:extLst>
              <a:ext uri="{FF2B5EF4-FFF2-40B4-BE49-F238E27FC236}">
                <a16:creationId xmlns:a16="http://schemas.microsoft.com/office/drawing/2014/main" id="{2C557D2C-24AA-4FE3-9545-327F9342FEF3}"/>
              </a:ext>
            </a:extLst>
          </p:cNvPr>
          <p:cNvPicPr>
            <a:picLocks noChangeAspect="1"/>
          </p:cNvPicPr>
          <p:nvPr/>
        </p:nvPicPr>
        <p:blipFill>
          <a:blip r:embed="rId3"/>
          <a:stretch>
            <a:fillRect/>
          </a:stretch>
        </p:blipFill>
        <p:spPr>
          <a:xfrm>
            <a:off x="302342" y="787630"/>
            <a:ext cx="11525864" cy="1901768"/>
          </a:xfrm>
          <a:prstGeom prst="rect">
            <a:avLst/>
          </a:prstGeom>
        </p:spPr>
      </p:pic>
    </p:spTree>
    <p:extLst>
      <p:ext uri="{BB962C8B-B14F-4D97-AF65-F5344CB8AC3E}">
        <p14:creationId xmlns:p14="http://schemas.microsoft.com/office/powerpoint/2010/main" val="29931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0749-28C1-4363-8F70-5ABB0C749DAE}"/>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dirty="0"/>
              <a:t>Metabolic or renal  compensation </a:t>
            </a:r>
          </a:p>
        </p:txBody>
      </p:sp>
      <p:pic>
        <p:nvPicPr>
          <p:cNvPr id="4" name="Content Placeholder 3">
            <a:extLst>
              <a:ext uri="{FF2B5EF4-FFF2-40B4-BE49-F238E27FC236}">
                <a16:creationId xmlns:a16="http://schemas.microsoft.com/office/drawing/2014/main" id="{0C56A4A0-0AF6-4446-82D2-18552FC7D3D0}"/>
              </a:ext>
            </a:extLst>
          </p:cNvPr>
          <p:cNvPicPr>
            <a:picLocks noGrp="1" noChangeAspect="1"/>
          </p:cNvPicPr>
          <p:nvPr>
            <p:ph idx="1"/>
          </p:nvPr>
        </p:nvPicPr>
        <p:blipFill>
          <a:blip r:embed="rId2"/>
          <a:stretch>
            <a:fillRect/>
          </a:stretch>
        </p:blipFill>
        <p:spPr>
          <a:xfrm>
            <a:off x="639148" y="3262873"/>
            <a:ext cx="4974336" cy="2250888"/>
          </a:xfrm>
          <a:prstGeom prst="rect">
            <a:avLst/>
          </a:prstGeom>
        </p:spPr>
      </p:pic>
      <p:pic>
        <p:nvPicPr>
          <p:cNvPr id="5" name="Picture 4">
            <a:extLst>
              <a:ext uri="{FF2B5EF4-FFF2-40B4-BE49-F238E27FC236}">
                <a16:creationId xmlns:a16="http://schemas.microsoft.com/office/drawing/2014/main" id="{A2E85B68-EFD8-4E86-9F94-BC99C49398DB}"/>
              </a:ext>
            </a:extLst>
          </p:cNvPr>
          <p:cNvPicPr>
            <a:picLocks noChangeAspect="1"/>
          </p:cNvPicPr>
          <p:nvPr/>
        </p:nvPicPr>
        <p:blipFill>
          <a:blip r:embed="rId3"/>
          <a:stretch>
            <a:fillRect/>
          </a:stretch>
        </p:blipFill>
        <p:spPr>
          <a:xfrm>
            <a:off x="6578516" y="3302515"/>
            <a:ext cx="4974336" cy="2176271"/>
          </a:xfrm>
          <a:prstGeom prst="rect">
            <a:avLst/>
          </a:prstGeom>
        </p:spPr>
      </p:pic>
    </p:spTree>
    <p:extLst>
      <p:ext uri="{BB962C8B-B14F-4D97-AF65-F5344CB8AC3E}">
        <p14:creationId xmlns:p14="http://schemas.microsoft.com/office/powerpoint/2010/main" val="101212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6247C5-4FB5-4B02-AB62-45D4749E48FA}"/>
              </a:ext>
            </a:extLst>
          </p:cNvPr>
          <p:cNvPicPr>
            <a:picLocks noGrp="1" noChangeAspect="1"/>
          </p:cNvPicPr>
          <p:nvPr>
            <p:ph idx="1"/>
          </p:nvPr>
        </p:nvPicPr>
        <p:blipFill>
          <a:blip r:embed="rId2"/>
          <a:stretch>
            <a:fillRect/>
          </a:stretch>
        </p:blipFill>
        <p:spPr>
          <a:xfrm>
            <a:off x="643467" y="1086714"/>
            <a:ext cx="10905066" cy="4684571"/>
          </a:xfrm>
          <a:prstGeom prst="rect">
            <a:avLst/>
          </a:prstGeom>
          <a:ln>
            <a:noFill/>
          </a:ln>
        </p:spPr>
      </p:pic>
    </p:spTree>
    <p:extLst>
      <p:ext uri="{BB962C8B-B14F-4D97-AF65-F5344CB8AC3E}">
        <p14:creationId xmlns:p14="http://schemas.microsoft.com/office/powerpoint/2010/main" val="252356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89317" y="0"/>
            <a:ext cx="10761785" cy="6858000"/>
          </a:xfrm>
        </p:spPr>
        <p:txBody>
          <a:bodyPr rtlCol="0">
            <a:normAutofit fontScale="92500" lnSpcReduction="10000"/>
          </a:bodyPr>
          <a:lstStyle/>
          <a:p>
            <a:pPr marL="365760" indent="-283464">
              <a:buClr>
                <a:schemeClr val="tx1">
                  <a:shade val="95000"/>
                </a:schemeClr>
              </a:buClr>
              <a:buNone/>
              <a:defRPr/>
            </a:pPr>
            <a:endParaRPr lang="en-US" sz="2400" b="1" dirty="0"/>
          </a:p>
          <a:p>
            <a:pPr marL="365760" indent="-283464">
              <a:buClr>
                <a:schemeClr val="tx1">
                  <a:shade val="95000"/>
                </a:schemeClr>
              </a:buClr>
              <a:buNone/>
              <a:defRPr/>
            </a:pPr>
            <a:r>
              <a:rPr lang="en-US" sz="1900" dirty="0">
                <a:latin typeface="Times New Roman" pitchFamily="18" charset="0"/>
                <a:cs typeface="Times New Roman" pitchFamily="18" charset="0"/>
              </a:rPr>
              <a:t>Pulmonary ventilation</a:t>
            </a:r>
          </a:p>
          <a:p>
            <a:pPr marL="640080" lvl="1" indent="-237744">
              <a:buFont typeface="Wingdings" pitchFamily="2" charset="2"/>
              <a:buChar char="§"/>
              <a:defRPr/>
            </a:pPr>
            <a:r>
              <a:rPr lang="en-US" sz="1900" dirty="0">
                <a:latin typeface="Times New Roman" pitchFamily="18" charset="0"/>
                <a:cs typeface="Times New Roman" pitchFamily="18" charset="0"/>
              </a:rPr>
              <a:t>Air moves in and out of lungs</a:t>
            </a:r>
          </a:p>
          <a:p>
            <a:pPr marL="640080" lvl="1" indent="-237744">
              <a:buFont typeface="Wingdings" pitchFamily="2" charset="2"/>
              <a:buChar char="§"/>
              <a:defRPr/>
            </a:pPr>
            <a:r>
              <a:rPr lang="en-US" sz="1900" dirty="0">
                <a:latin typeface="Times New Roman" pitchFamily="18" charset="0"/>
                <a:cs typeface="Times New Roman" pitchFamily="18" charset="0"/>
              </a:rPr>
              <a:t>Continuous replacement of gases in alveoli (air sacs)</a:t>
            </a:r>
          </a:p>
          <a:p>
            <a:pPr marL="365760" indent="-283464">
              <a:buClr>
                <a:schemeClr val="tx1">
                  <a:shade val="95000"/>
                </a:schemeClr>
              </a:buClr>
              <a:buNone/>
              <a:defRPr/>
            </a:pPr>
            <a:endParaRPr lang="en-US" sz="1900" dirty="0">
              <a:latin typeface="Times New Roman" pitchFamily="18" charset="0"/>
              <a:cs typeface="Times New Roman" pitchFamily="18" charset="0"/>
            </a:endParaRPr>
          </a:p>
          <a:p>
            <a:pPr marL="365760" indent="-283464">
              <a:buClr>
                <a:schemeClr val="tx1">
                  <a:shade val="95000"/>
                </a:schemeClr>
              </a:buClr>
              <a:buNone/>
              <a:defRPr/>
            </a:pPr>
            <a:r>
              <a:rPr lang="en-US" sz="1900" dirty="0">
                <a:latin typeface="Times New Roman" pitchFamily="18" charset="0"/>
                <a:cs typeface="Times New Roman" pitchFamily="18" charset="0"/>
              </a:rPr>
              <a:t>External respiration	</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Gas exchange between blood and air at alveoli</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O2 (oxygen) in air diffuses into blood</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CO2  (carbon dioxide) in blood diffuses into alveoli</a:t>
            </a:r>
          </a:p>
          <a:p>
            <a:pPr eaLnBrk="1" hangingPunct="1">
              <a:lnSpc>
                <a:spcPct val="90000"/>
              </a:lnSpc>
              <a:buFont typeface="Arial" charset="0"/>
              <a:buNone/>
              <a:defRPr/>
            </a:pPr>
            <a:endParaRPr lang="en-US" sz="1900" dirty="0">
              <a:latin typeface="Times New Roman" pitchFamily="18" charset="0"/>
              <a:cs typeface="Times New Roman" pitchFamily="18" charset="0"/>
            </a:endParaRPr>
          </a:p>
          <a:p>
            <a:pPr eaLnBrk="1" hangingPunct="1">
              <a:lnSpc>
                <a:spcPct val="90000"/>
              </a:lnSpc>
              <a:buFont typeface="Arial" charset="0"/>
              <a:buNone/>
              <a:defRPr/>
            </a:pPr>
            <a:r>
              <a:rPr lang="en-US" sz="1900" dirty="0">
                <a:latin typeface="Times New Roman" pitchFamily="18" charset="0"/>
                <a:cs typeface="Times New Roman" pitchFamily="18" charset="0"/>
              </a:rPr>
              <a:t>Internal respiration</a:t>
            </a:r>
          </a:p>
          <a:p>
            <a:pPr eaLnBrk="1" hangingPunct="1">
              <a:lnSpc>
                <a:spcPct val="90000"/>
              </a:lnSpc>
              <a:buFont typeface="Wingdings" pitchFamily="2" charset="2"/>
              <a:buChar char="§"/>
              <a:defRPr/>
            </a:pPr>
            <a:r>
              <a:rPr lang="en-US" sz="1900" dirty="0">
                <a:latin typeface="Times New Roman" pitchFamily="18" charset="0"/>
                <a:cs typeface="Times New Roman" pitchFamily="18" charset="0"/>
              </a:rPr>
              <a:t>Gas exchange in capillaries between blood and tissue cells</a:t>
            </a:r>
          </a:p>
          <a:p>
            <a:pPr eaLnBrk="1" hangingPunct="1">
              <a:lnSpc>
                <a:spcPct val="90000"/>
              </a:lnSpc>
              <a:buFont typeface="Wingdings" pitchFamily="2" charset="2"/>
              <a:buChar char="§"/>
              <a:defRPr/>
            </a:pPr>
            <a:r>
              <a:rPr lang="en-US" sz="1900" dirty="0">
                <a:latin typeface="Times New Roman" pitchFamily="18" charset="0"/>
                <a:cs typeface="Times New Roman" pitchFamily="18" charset="0"/>
              </a:rPr>
              <a:t>O2 in blood diffuses into tissues</a:t>
            </a:r>
          </a:p>
          <a:p>
            <a:pPr eaLnBrk="1" hangingPunct="1">
              <a:lnSpc>
                <a:spcPct val="90000"/>
              </a:lnSpc>
              <a:buFont typeface="Wingdings" pitchFamily="2" charset="2"/>
              <a:buChar char="§"/>
              <a:defRPr/>
            </a:pPr>
            <a:r>
              <a:rPr lang="en-US" sz="1900" dirty="0">
                <a:latin typeface="Times New Roman" pitchFamily="18" charset="0"/>
                <a:cs typeface="Times New Roman" pitchFamily="18" charset="0"/>
              </a:rPr>
              <a:t>CO2 waste in tissues diffuses into blood</a:t>
            </a:r>
          </a:p>
          <a:p>
            <a:pPr eaLnBrk="1" hangingPunct="1">
              <a:lnSpc>
                <a:spcPct val="90000"/>
              </a:lnSpc>
              <a:buFont typeface="Arial" charset="0"/>
              <a:buNone/>
              <a:defRPr/>
            </a:pPr>
            <a:endParaRPr lang="en-US" sz="1900" dirty="0">
              <a:latin typeface="Times New Roman" pitchFamily="18" charset="0"/>
              <a:cs typeface="Times New Roman" pitchFamily="18" charset="0"/>
            </a:endParaRPr>
          </a:p>
          <a:p>
            <a:pPr eaLnBrk="1" hangingPunct="1">
              <a:lnSpc>
                <a:spcPct val="90000"/>
              </a:lnSpc>
              <a:buFont typeface="Arial" charset="0"/>
              <a:buNone/>
              <a:defRPr/>
            </a:pPr>
            <a:r>
              <a:rPr lang="en-US" sz="1900" dirty="0">
                <a:latin typeface="Times New Roman" pitchFamily="18" charset="0"/>
                <a:cs typeface="Times New Roman" pitchFamily="18" charset="0"/>
              </a:rPr>
              <a:t>Cellular respiration  </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Oxygen (O2) is used by the cells</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O2 needed in conversion of glucose to cellular energy (ATP) </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Carbon dioxide (CO2) is produced as a waste product</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The body’s cells die if either the respiratory or cardiovascular system fails</a:t>
            </a:r>
          </a:p>
          <a:p>
            <a:pPr lvl="1" eaLnBrk="1" hangingPunct="1">
              <a:lnSpc>
                <a:spcPct val="90000"/>
              </a:lnSpc>
              <a:buFont typeface="Arial" charset="0"/>
              <a:buNone/>
              <a:defRPr/>
            </a:pPr>
            <a:endParaRPr lang="en-US" sz="2000" dirty="0">
              <a:latin typeface="Times New Roman" pitchFamily="18" charset="0"/>
              <a:cs typeface="Times New Roman" pitchFamily="18" charset="0"/>
            </a:endParaRPr>
          </a:p>
          <a:p>
            <a:pPr lvl="1" eaLnBrk="1" hangingPunct="1">
              <a:lnSpc>
                <a:spcPct val="90000"/>
              </a:lnSpc>
              <a:buFont typeface="Arial" charset="0"/>
              <a:buNone/>
              <a:defRPr/>
            </a:pPr>
            <a:endParaRPr lang="en-US" sz="2000" dirty="0">
              <a:latin typeface="Times New Roman" pitchFamily="18" charset="0"/>
              <a:cs typeface="Times New Roman" pitchFamily="18" charset="0"/>
            </a:endParaRPr>
          </a:p>
          <a:p>
            <a:pPr marL="640080" lvl="1" indent="-237744">
              <a:buNone/>
              <a:defRPr/>
            </a:pPr>
            <a:endParaRPr lang="en-US" sz="2200" dirty="0">
              <a:latin typeface="Times New Roman" pitchFamily="18" charset="0"/>
              <a:cs typeface="Times New Roman" pitchFamily="18" charset="0"/>
            </a:endParaRPr>
          </a:p>
          <a:p>
            <a:pPr marL="365760" indent="-283464">
              <a:buClr>
                <a:schemeClr val="tx1">
                  <a:shade val="95000"/>
                </a:schemeClr>
              </a:buClr>
              <a:buNone/>
              <a:defRPr/>
            </a:pPr>
            <a:endParaRPr lang="en-US" sz="2200" dirty="0">
              <a:latin typeface="Times New Roman" pitchFamily="18" charset="0"/>
              <a:cs typeface="Times New Roman" pitchFamily="18" charset="0"/>
            </a:endParaRPr>
          </a:p>
          <a:p>
            <a:pPr marL="640080" lvl="1" indent="-237744">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6"/>
          <p:cNvSpPr>
            <a:spLocks noGrp="1"/>
          </p:cNvSpPr>
          <p:nvPr>
            <p:ph type="title"/>
          </p:nvPr>
        </p:nvSpPr>
        <p:spPr>
          <a:xfrm>
            <a:off x="841248" y="334644"/>
            <a:ext cx="10509504" cy="1076914"/>
          </a:xfrm>
        </p:spPr>
        <p:txBody>
          <a:bodyPr anchor="ctr">
            <a:normAutofit/>
          </a:bodyPr>
          <a:lstStyle/>
          <a:p>
            <a:pPr eaLnBrk="1" hangingPunct="1"/>
            <a:r>
              <a:rPr lang="en-US" sz="4000" b="1" dirty="0"/>
              <a:t>Overview of respiratory system </a:t>
            </a:r>
          </a:p>
        </p:txBody>
      </p:sp>
      <p:graphicFrame>
        <p:nvGraphicFramePr>
          <p:cNvPr id="6152" name="Rectangle 3">
            <a:extLst>
              <a:ext uri="{FF2B5EF4-FFF2-40B4-BE49-F238E27FC236}">
                <a16:creationId xmlns:a16="http://schemas.microsoft.com/office/drawing/2014/main" id="{3FE119A6-8DF2-45FE-92F1-4EA455B85297}"/>
              </a:ext>
            </a:extLst>
          </p:cNvPr>
          <p:cNvGraphicFramePr>
            <a:graphicFrameLocks noGrp="1"/>
          </p:cNvGraphicFramePr>
          <p:nvPr>
            <p:ph idx="1"/>
            <p:extLst>
              <p:ext uri="{D42A27DB-BD31-4B8C-83A1-F6EECF244321}">
                <p14:modId xmlns:p14="http://schemas.microsoft.com/office/powerpoint/2010/main" val="20404388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21-10cd_AlvliRespMbrn_1"/>
          <p:cNvPicPr>
            <a:picLocks noChangeAspect="1" noChangeArrowheads="1"/>
          </p:cNvPicPr>
          <p:nvPr/>
        </p:nvPicPr>
        <p:blipFill>
          <a:blip r:embed="rId2" cstate="print"/>
          <a:srcRect t="15294" b="16470"/>
          <a:stretch>
            <a:fillRect/>
          </a:stretch>
        </p:blipFill>
        <p:spPr bwMode="auto">
          <a:xfrm>
            <a:off x="687107" y="692332"/>
            <a:ext cx="9144000" cy="3671888"/>
          </a:xfrm>
          <a:prstGeom prst="rect">
            <a:avLst/>
          </a:prstGeom>
          <a:noFill/>
          <a:ln w="9525">
            <a:noFill/>
            <a:miter lim="800000"/>
            <a:headEnd/>
            <a:tailEnd/>
          </a:ln>
        </p:spPr>
      </p:pic>
      <p:sp>
        <p:nvSpPr>
          <p:cNvPr id="14340" name="Rectangle 6"/>
          <p:cNvSpPr>
            <a:spLocks noChangeArrowheads="1"/>
          </p:cNvSpPr>
          <p:nvPr/>
        </p:nvSpPr>
        <p:spPr bwMode="auto">
          <a:xfrm>
            <a:off x="1255776" y="4704272"/>
            <a:ext cx="8502179" cy="1200329"/>
          </a:xfrm>
          <a:prstGeom prst="rect">
            <a:avLst/>
          </a:prstGeom>
          <a:noFill/>
          <a:ln w="9525">
            <a:noFill/>
            <a:miter lim="800000"/>
            <a:headEnd/>
            <a:tailEnd/>
          </a:ln>
        </p:spPr>
        <p:txBody>
          <a:bodyPr wrap="square">
            <a:spAutoFit/>
          </a:bodyPr>
          <a:lstStyle/>
          <a:p>
            <a:pPr>
              <a:buFont typeface="Wingdings" pitchFamily="2" charset="2"/>
              <a:buChar char="§"/>
            </a:pPr>
            <a:r>
              <a:rPr lang="en-US" dirty="0">
                <a:latin typeface="Times New Roman" pitchFamily="18" charset="0"/>
                <a:cs typeface="Times New Roman" pitchFamily="18" charset="0"/>
              </a:rPr>
              <a:t>air-blood barrier (the respiratory membrane)</a:t>
            </a:r>
          </a:p>
          <a:p>
            <a:r>
              <a:rPr lang="en-US" dirty="0">
                <a:latin typeface="Times New Roman" pitchFamily="18" charset="0"/>
                <a:cs typeface="Times New Roman" pitchFamily="18" charset="0"/>
              </a:rPr>
              <a:t>         is where gas exchange occurs</a:t>
            </a:r>
          </a:p>
          <a:p>
            <a:pPr lvl="1"/>
            <a:r>
              <a:rPr lang="en-US" dirty="0">
                <a:latin typeface="Times New Roman" pitchFamily="18" charset="0"/>
                <a:cs typeface="Times New Roman" pitchFamily="18" charset="0"/>
              </a:rPr>
              <a:t>Oxygen diffuses from air in alveolus (singular of alveoli) to blood in </a:t>
            </a:r>
            <a:r>
              <a:rPr lang="en-US" dirty="0" err="1">
                <a:latin typeface="Times New Roman" pitchFamily="18" charset="0"/>
                <a:cs typeface="Times New Roman" pitchFamily="18" charset="0"/>
              </a:rPr>
              <a:t>capillary.Carbon</a:t>
            </a:r>
            <a:r>
              <a:rPr lang="en-US" dirty="0">
                <a:latin typeface="Times New Roman" pitchFamily="18" charset="0"/>
                <a:cs typeface="Times New Roman" pitchFamily="18" charset="0"/>
              </a:rPr>
              <a:t> dioxide diffuses from the blood in  the capillary  into the air in the alveolus  </a:t>
            </a:r>
          </a:p>
        </p:txBody>
      </p:sp>
    </p:spTree>
    <p:extLst>
      <p:ext uri="{BB962C8B-B14F-4D97-AF65-F5344CB8AC3E}">
        <p14:creationId xmlns:p14="http://schemas.microsoft.com/office/powerpoint/2010/main" val="421073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1719263" y="1017589"/>
            <a:ext cx="3154362" cy="4530725"/>
            <a:chOff x="123" y="641"/>
            <a:chExt cx="1987" cy="2854"/>
          </a:xfrm>
        </p:grpSpPr>
        <p:sp>
          <p:nvSpPr>
            <p:cNvPr id="17513" name="AutoShape 11"/>
            <p:cNvSpPr>
              <a:spLocks noChangeArrowheads="1"/>
            </p:cNvSpPr>
            <p:nvPr/>
          </p:nvSpPr>
          <p:spPr bwMode="auto">
            <a:xfrm>
              <a:off x="123" y="641"/>
              <a:ext cx="1987" cy="2854"/>
            </a:xfrm>
            <a:prstGeom prst="can">
              <a:avLst>
                <a:gd name="adj" fmla="val 9915"/>
              </a:avLst>
            </a:prstGeom>
            <a:noFill/>
            <a:ln w="9525">
              <a:solidFill>
                <a:schemeClr val="bg2"/>
              </a:solidFill>
              <a:round/>
              <a:headEnd/>
              <a:tailEnd/>
            </a:ln>
          </p:spPr>
          <p:txBody>
            <a:bodyPr wrap="none" anchor="ctr"/>
            <a:lstStyle/>
            <a:p>
              <a:endParaRPr lang="en-US">
                <a:latin typeface="Calibri" pitchFamily="34" charset="0"/>
              </a:endParaRPr>
            </a:p>
          </p:txBody>
        </p:sp>
        <p:grpSp>
          <p:nvGrpSpPr>
            <p:cNvPr id="3" name="Group 15"/>
            <p:cNvGrpSpPr>
              <a:grpSpLocks/>
            </p:cNvGrpSpPr>
            <p:nvPr/>
          </p:nvGrpSpPr>
          <p:grpSpPr bwMode="auto">
            <a:xfrm>
              <a:off x="300" y="1407"/>
              <a:ext cx="1659" cy="223"/>
              <a:chOff x="300" y="1407"/>
              <a:chExt cx="1659" cy="223"/>
            </a:xfrm>
          </p:grpSpPr>
          <p:sp>
            <p:nvSpPr>
              <p:cNvPr id="17515" name="AutoShape 6"/>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6" name="AutoShape 9"/>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7" name="AutoShape 10"/>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8" name="AutoShape 12"/>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9" name="AutoShape 13"/>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20" name="AutoShape 14"/>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grpSp>
        <p:nvGrpSpPr>
          <p:cNvPr id="4" name="Group 16"/>
          <p:cNvGrpSpPr>
            <a:grpSpLocks/>
          </p:cNvGrpSpPr>
          <p:nvPr/>
        </p:nvGrpSpPr>
        <p:grpSpPr bwMode="auto">
          <a:xfrm rot="-491749">
            <a:off x="1947863" y="2590801"/>
            <a:ext cx="2633662" cy="354013"/>
            <a:chOff x="300" y="1407"/>
            <a:chExt cx="1659" cy="223"/>
          </a:xfrm>
        </p:grpSpPr>
        <p:sp>
          <p:nvSpPr>
            <p:cNvPr id="17507" name="AutoShape 17"/>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8" name="AutoShape 18"/>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9" name="AutoShape 19"/>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0" name="AutoShape 20"/>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1" name="AutoShape 21"/>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2" name="AutoShape 22"/>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5" name="Group 23"/>
          <p:cNvGrpSpPr>
            <a:grpSpLocks/>
          </p:cNvGrpSpPr>
          <p:nvPr/>
        </p:nvGrpSpPr>
        <p:grpSpPr bwMode="auto">
          <a:xfrm rot="245273">
            <a:off x="1874838" y="3546476"/>
            <a:ext cx="2633662" cy="354013"/>
            <a:chOff x="300" y="1407"/>
            <a:chExt cx="1659" cy="223"/>
          </a:xfrm>
        </p:grpSpPr>
        <p:sp>
          <p:nvSpPr>
            <p:cNvPr id="17501" name="AutoShape 24"/>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2" name="AutoShape 25"/>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3" name="AutoShape 26"/>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4" name="AutoShape 27"/>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5" name="AutoShape 28"/>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6" name="AutoShape 29"/>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6" name="Group 30"/>
          <p:cNvGrpSpPr>
            <a:grpSpLocks/>
          </p:cNvGrpSpPr>
          <p:nvPr/>
        </p:nvGrpSpPr>
        <p:grpSpPr bwMode="auto">
          <a:xfrm>
            <a:off x="2193926" y="3052763"/>
            <a:ext cx="2633663" cy="354012"/>
            <a:chOff x="300" y="1407"/>
            <a:chExt cx="1659" cy="223"/>
          </a:xfrm>
        </p:grpSpPr>
        <p:sp>
          <p:nvSpPr>
            <p:cNvPr id="17495" name="AutoShape 31"/>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6" name="AutoShape 32"/>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7" name="AutoShape 33"/>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8" name="AutoShape 34"/>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9" name="AutoShape 35"/>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0" name="AutoShape 36"/>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7" name="Group 37"/>
          <p:cNvGrpSpPr>
            <a:grpSpLocks/>
          </p:cNvGrpSpPr>
          <p:nvPr/>
        </p:nvGrpSpPr>
        <p:grpSpPr bwMode="auto">
          <a:xfrm rot="-10290620">
            <a:off x="1936751" y="4102101"/>
            <a:ext cx="2633663" cy="354013"/>
            <a:chOff x="300" y="1407"/>
            <a:chExt cx="1659" cy="223"/>
          </a:xfrm>
        </p:grpSpPr>
        <p:sp>
          <p:nvSpPr>
            <p:cNvPr id="17489" name="AutoShape 38"/>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0" name="AutoShape 39"/>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1" name="AutoShape 40"/>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2" name="AutoShape 41"/>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3" name="AutoShape 42"/>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4" name="AutoShape 43"/>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8" name="Group 44"/>
          <p:cNvGrpSpPr>
            <a:grpSpLocks/>
          </p:cNvGrpSpPr>
          <p:nvPr/>
        </p:nvGrpSpPr>
        <p:grpSpPr bwMode="auto">
          <a:xfrm rot="275830">
            <a:off x="1917701" y="4625976"/>
            <a:ext cx="2633663" cy="354013"/>
            <a:chOff x="300" y="1407"/>
            <a:chExt cx="1659" cy="223"/>
          </a:xfrm>
        </p:grpSpPr>
        <p:sp>
          <p:nvSpPr>
            <p:cNvPr id="17483" name="AutoShape 45"/>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4" name="AutoShape 46"/>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5" name="AutoShape 47"/>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6" name="AutoShape 48"/>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7" name="AutoShape 49"/>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8" name="AutoShape 50"/>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9" name="Group 51"/>
          <p:cNvGrpSpPr>
            <a:grpSpLocks/>
          </p:cNvGrpSpPr>
          <p:nvPr/>
        </p:nvGrpSpPr>
        <p:grpSpPr bwMode="auto">
          <a:xfrm rot="10800000">
            <a:off x="1906588" y="5130801"/>
            <a:ext cx="2633662" cy="354013"/>
            <a:chOff x="300" y="1407"/>
            <a:chExt cx="1659" cy="223"/>
          </a:xfrm>
        </p:grpSpPr>
        <p:sp>
          <p:nvSpPr>
            <p:cNvPr id="17477" name="AutoShape 52"/>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8" name="AutoShape 53"/>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9" name="AutoShape 54"/>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0" name="AutoShape 55"/>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1" name="AutoShape 56"/>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2" name="AutoShape 57"/>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0" name="Group 103"/>
          <p:cNvGrpSpPr>
            <a:grpSpLocks/>
          </p:cNvGrpSpPr>
          <p:nvPr/>
        </p:nvGrpSpPr>
        <p:grpSpPr bwMode="auto">
          <a:xfrm>
            <a:off x="7194551" y="1006476"/>
            <a:ext cx="3154363" cy="4530725"/>
            <a:chOff x="3572" y="634"/>
            <a:chExt cx="1987" cy="2854"/>
          </a:xfrm>
        </p:grpSpPr>
        <p:sp>
          <p:nvSpPr>
            <p:cNvPr id="17446" name="AutoShape 60"/>
            <p:cNvSpPr>
              <a:spLocks noChangeArrowheads="1"/>
            </p:cNvSpPr>
            <p:nvPr/>
          </p:nvSpPr>
          <p:spPr bwMode="auto">
            <a:xfrm>
              <a:off x="3572" y="634"/>
              <a:ext cx="1987" cy="2854"/>
            </a:xfrm>
            <a:prstGeom prst="can">
              <a:avLst>
                <a:gd name="adj" fmla="val 9915"/>
              </a:avLst>
            </a:prstGeom>
            <a:noFill/>
            <a:ln w="9525">
              <a:solidFill>
                <a:schemeClr val="bg2"/>
              </a:solidFill>
              <a:round/>
              <a:headEnd/>
              <a:tailEnd/>
            </a:ln>
          </p:spPr>
          <p:txBody>
            <a:bodyPr wrap="none" anchor="ctr"/>
            <a:lstStyle/>
            <a:p>
              <a:endParaRPr lang="en-US">
                <a:latin typeface="Calibri" pitchFamily="34" charset="0"/>
              </a:endParaRPr>
            </a:p>
          </p:txBody>
        </p:sp>
        <p:grpSp>
          <p:nvGrpSpPr>
            <p:cNvPr id="11" name="Group 68"/>
            <p:cNvGrpSpPr>
              <a:grpSpLocks/>
            </p:cNvGrpSpPr>
            <p:nvPr/>
          </p:nvGrpSpPr>
          <p:grpSpPr bwMode="auto">
            <a:xfrm>
              <a:off x="3633" y="1382"/>
              <a:ext cx="1795" cy="185"/>
              <a:chOff x="3633" y="1382"/>
              <a:chExt cx="1795" cy="185"/>
            </a:xfrm>
          </p:grpSpPr>
          <p:sp>
            <p:nvSpPr>
              <p:cNvPr id="17473" name="AutoShape 62"/>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4" name="AutoShape 64"/>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5" name="AutoShape 65"/>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6" name="AutoShape 67"/>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2" name="Group 78"/>
            <p:cNvGrpSpPr>
              <a:grpSpLocks/>
            </p:cNvGrpSpPr>
            <p:nvPr/>
          </p:nvGrpSpPr>
          <p:grpSpPr bwMode="auto">
            <a:xfrm rot="10800000">
              <a:off x="3730" y="1756"/>
              <a:ext cx="1795" cy="185"/>
              <a:chOff x="3633" y="1382"/>
              <a:chExt cx="1795" cy="185"/>
            </a:xfrm>
          </p:grpSpPr>
          <p:sp>
            <p:nvSpPr>
              <p:cNvPr id="17469" name="AutoShape 79"/>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0" name="AutoShape 80"/>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1" name="AutoShape 81"/>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2" name="AutoShape 82"/>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3" name="Group 83"/>
            <p:cNvGrpSpPr>
              <a:grpSpLocks/>
            </p:cNvGrpSpPr>
            <p:nvPr/>
          </p:nvGrpSpPr>
          <p:grpSpPr bwMode="auto">
            <a:xfrm rot="-258030">
              <a:off x="3587" y="2001"/>
              <a:ext cx="1795" cy="185"/>
              <a:chOff x="3633" y="1382"/>
              <a:chExt cx="1795" cy="185"/>
            </a:xfrm>
          </p:grpSpPr>
          <p:sp>
            <p:nvSpPr>
              <p:cNvPr id="17465" name="AutoShape 84"/>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6" name="AutoShape 85"/>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7" name="AutoShape 86"/>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8" name="AutoShape 87"/>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4" name="Group 88"/>
            <p:cNvGrpSpPr>
              <a:grpSpLocks/>
            </p:cNvGrpSpPr>
            <p:nvPr/>
          </p:nvGrpSpPr>
          <p:grpSpPr bwMode="auto">
            <a:xfrm rot="10501729">
              <a:off x="3716" y="2345"/>
              <a:ext cx="1795" cy="185"/>
              <a:chOff x="3633" y="1382"/>
              <a:chExt cx="1795" cy="185"/>
            </a:xfrm>
          </p:grpSpPr>
          <p:sp>
            <p:nvSpPr>
              <p:cNvPr id="17461" name="AutoShape 89"/>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2" name="AutoShape 90"/>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3" name="AutoShape 91"/>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4" name="AutoShape 92"/>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5" name="Group 93"/>
            <p:cNvGrpSpPr>
              <a:grpSpLocks/>
            </p:cNvGrpSpPr>
            <p:nvPr/>
          </p:nvGrpSpPr>
          <p:grpSpPr bwMode="auto">
            <a:xfrm>
              <a:off x="3658" y="2682"/>
              <a:ext cx="1795" cy="185"/>
              <a:chOff x="3633" y="1382"/>
              <a:chExt cx="1795" cy="185"/>
            </a:xfrm>
          </p:grpSpPr>
          <p:sp>
            <p:nvSpPr>
              <p:cNvPr id="17457" name="AutoShape 94"/>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8" name="AutoShape 95"/>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9" name="AutoShape 96"/>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0" name="AutoShape 97"/>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6" name="Group 98"/>
            <p:cNvGrpSpPr>
              <a:grpSpLocks/>
            </p:cNvGrpSpPr>
            <p:nvPr/>
          </p:nvGrpSpPr>
          <p:grpSpPr bwMode="auto">
            <a:xfrm rot="10538779">
              <a:off x="3645" y="3083"/>
              <a:ext cx="1795" cy="185"/>
              <a:chOff x="3633" y="1382"/>
              <a:chExt cx="1795" cy="185"/>
            </a:xfrm>
          </p:grpSpPr>
          <p:sp>
            <p:nvSpPr>
              <p:cNvPr id="17453" name="AutoShape 99"/>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4" name="AutoShape 100"/>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5" name="AutoShape 101"/>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6" name="AutoShape 102"/>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grpSp>
        <p:nvGrpSpPr>
          <p:cNvPr id="17" name="Group 115"/>
          <p:cNvGrpSpPr>
            <a:grpSpLocks/>
          </p:cNvGrpSpPr>
          <p:nvPr/>
        </p:nvGrpSpPr>
        <p:grpSpPr bwMode="auto">
          <a:xfrm>
            <a:off x="2120900" y="2189164"/>
            <a:ext cx="2298700" cy="460375"/>
            <a:chOff x="376" y="1379"/>
            <a:chExt cx="1448" cy="290"/>
          </a:xfrm>
        </p:grpSpPr>
        <p:sp>
          <p:nvSpPr>
            <p:cNvPr id="17441" name="AutoShape 104"/>
            <p:cNvSpPr>
              <a:spLocks noChangeArrowheads="1"/>
            </p:cNvSpPr>
            <p:nvPr/>
          </p:nvSpPr>
          <p:spPr bwMode="auto">
            <a:xfrm>
              <a:off x="376" y="1379"/>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2" name="AutoShape 105"/>
            <p:cNvSpPr>
              <a:spLocks noChangeArrowheads="1"/>
            </p:cNvSpPr>
            <p:nvPr/>
          </p:nvSpPr>
          <p:spPr bwMode="auto">
            <a:xfrm>
              <a:off x="711" y="1384"/>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3" name="AutoShape 106"/>
            <p:cNvSpPr>
              <a:spLocks noChangeArrowheads="1"/>
            </p:cNvSpPr>
            <p:nvPr/>
          </p:nvSpPr>
          <p:spPr bwMode="auto">
            <a:xfrm>
              <a:off x="1022" y="1423"/>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4" name="AutoShape 107"/>
            <p:cNvSpPr>
              <a:spLocks noChangeArrowheads="1"/>
            </p:cNvSpPr>
            <p:nvPr/>
          </p:nvSpPr>
          <p:spPr bwMode="auto">
            <a:xfrm>
              <a:off x="1637" y="1455"/>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5" name="AutoShape 108"/>
            <p:cNvSpPr>
              <a:spLocks noChangeArrowheads="1"/>
            </p:cNvSpPr>
            <p:nvPr/>
          </p:nvSpPr>
          <p:spPr bwMode="auto">
            <a:xfrm>
              <a:off x="1339" y="1435"/>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grpSp>
      <p:grpSp>
        <p:nvGrpSpPr>
          <p:cNvPr id="18" name="Group 118"/>
          <p:cNvGrpSpPr>
            <a:grpSpLocks/>
          </p:cNvGrpSpPr>
          <p:nvPr/>
        </p:nvGrpSpPr>
        <p:grpSpPr bwMode="auto">
          <a:xfrm>
            <a:off x="7431088" y="2279651"/>
            <a:ext cx="2432050" cy="142875"/>
            <a:chOff x="3721" y="1436"/>
            <a:chExt cx="1532" cy="90"/>
          </a:xfrm>
        </p:grpSpPr>
        <p:sp>
          <p:nvSpPr>
            <p:cNvPr id="17438" name="AutoShape 109"/>
            <p:cNvSpPr>
              <a:spLocks noChangeArrowheads="1"/>
            </p:cNvSpPr>
            <p:nvPr/>
          </p:nvSpPr>
          <p:spPr bwMode="auto">
            <a:xfrm>
              <a:off x="3721" y="1436"/>
              <a:ext cx="362" cy="72"/>
            </a:xfrm>
            <a:prstGeom prst="leftRightArrow">
              <a:avLst>
                <a:gd name="adj1" fmla="val 50000"/>
                <a:gd name="adj2" fmla="val 100556"/>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39" name="AutoShape 110"/>
            <p:cNvSpPr>
              <a:spLocks noChangeArrowheads="1"/>
            </p:cNvSpPr>
            <p:nvPr/>
          </p:nvSpPr>
          <p:spPr bwMode="auto">
            <a:xfrm>
              <a:off x="4276" y="1441"/>
              <a:ext cx="362" cy="72"/>
            </a:xfrm>
            <a:prstGeom prst="leftRightArrow">
              <a:avLst>
                <a:gd name="adj1" fmla="val 50000"/>
                <a:gd name="adj2" fmla="val 100556"/>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0" name="AutoShape 111"/>
            <p:cNvSpPr>
              <a:spLocks noChangeArrowheads="1"/>
            </p:cNvSpPr>
            <p:nvPr/>
          </p:nvSpPr>
          <p:spPr bwMode="auto">
            <a:xfrm>
              <a:off x="4891" y="1454"/>
              <a:ext cx="362" cy="72"/>
            </a:xfrm>
            <a:prstGeom prst="leftRightArrow">
              <a:avLst>
                <a:gd name="adj1" fmla="val 50000"/>
                <a:gd name="adj2" fmla="val 100556"/>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grpSp>
      <p:sp>
        <p:nvSpPr>
          <p:cNvPr id="17420" name="Text Box 112"/>
          <p:cNvSpPr txBox="1">
            <a:spLocks noChangeArrowheads="1"/>
          </p:cNvSpPr>
          <p:nvPr/>
        </p:nvSpPr>
        <p:spPr bwMode="auto">
          <a:xfrm>
            <a:off x="2511425" y="1408113"/>
            <a:ext cx="1354858" cy="400110"/>
          </a:xfrm>
          <a:prstGeom prst="rect">
            <a:avLst/>
          </a:prstGeom>
          <a:noFill/>
          <a:ln w="9525">
            <a:noFill/>
            <a:miter lim="800000"/>
            <a:headEnd/>
            <a:tailEnd/>
          </a:ln>
        </p:spPr>
        <p:txBody>
          <a:bodyPr wrap="none">
            <a:spAutoFit/>
          </a:bodyPr>
          <a:lstStyle/>
          <a:p>
            <a:r>
              <a:rPr lang="en-US" sz="2000">
                <a:solidFill>
                  <a:srgbClr val="FF6600"/>
                </a:solidFill>
                <a:latin typeface="Calibri" pitchFamily="34" charset="0"/>
              </a:rPr>
              <a:t>Plain water</a:t>
            </a:r>
          </a:p>
        </p:txBody>
      </p:sp>
      <p:sp>
        <p:nvSpPr>
          <p:cNvPr id="354417" name="Text Box 113"/>
          <p:cNvSpPr txBox="1">
            <a:spLocks noChangeArrowheads="1"/>
          </p:cNvSpPr>
          <p:nvPr/>
        </p:nvSpPr>
        <p:spPr bwMode="auto">
          <a:xfrm>
            <a:off x="7575550" y="1428750"/>
            <a:ext cx="2173480" cy="400110"/>
          </a:xfrm>
          <a:prstGeom prst="rect">
            <a:avLst/>
          </a:prstGeom>
          <a:noFill/>
          <a:ln w="9525">
            <a:noFill/>
            <a:miter lim="800000"/>
            <a:headEnd/>
            <a:tailEnd/>
          </a:ln>
        </p:spPr>
        <p:txBody>
          <a:bodyPr wrap="none">
            <a:spAutoFit/>
          </a:bodyPr>
          <a:lstStyle/>
          <a:p>
            <a:r>
              <a:rPr lang="en-US" sz="2000">
                <a:solidFill>
                  <a:srgbClr val="FF6600"/>
                </a:solidFill>
                <a:latin typeface="Calibri" pitchFamily="34" charset="0"/>
              </a:rPr>
              <a:t>Water &amp; surfactant</a:t>
            </a:r>
          </a:p>
        </p:txBody>
      </p:sp>
      <p:sp>
        <p:nvSpPr>
          <p:cNvPr id="354418" name="AutoShape 114"/>
          <p:cNvSpPr>
            <a:spLocks noChangeArrowheads="1"/>
          </p:cNvSpPr>
          <p:nvPr/>
        </p:nvSpPr>
        <p:spPr bwMode="auto">
          <a:xfrm>
            <a:off x="5076826" y="4048125"/>
            <a:ext cx="1819275" cy="534988"/>
          </a:xfrm>
          <a:prstGeom prst="rightArrow">
            <a:avLst>
              <a:gd name="adj1" fmla="val 50000"/>
              <a:gd name="adj2" fmla="val 85015"/>
            </a:avLst>
          </a:prstGeom>
          <a:solidFill>
            <a:srgbClr val="CC3300"/>
          </a:solidFill>
          <a:ln w="9525">
            <a:noFill/>
            <a:miter lim="800000"/>
            <a:headEnd/>
            <a:tailEnd/>
          </a:ln>
        </p:spPr>
        <p:txBody>
          <a:bodyPr wrap="none" anchor="ctr"/>
          <a:lstStyle/>
          <a:p>
            <a:pPr algn="ctr"/>
            <a:r>
              <a:rPr lang="en-US">
                <a:solidFill>
                  <a:srgbClr val="FFFFFF"/>
                </a:solidFill>
                <a:latin typeface="Calibri" pitchFamily="34" charset="0"/>
              </a:rPr>
              <a:t>add surfactant</a:t>
            </a:r>
          </a:p>
        </p:txBody>
      </p:sp>
      <p:sp>
        <p:nvSpPr>
          <p:cNvPr id="354420" name="Text Box 116"/>
          <p:cNvSpPr txBox="1">
            <a:spLocks noChangeArrowheads="1"/>
          </p:cNvSpPr>
          <p:nvPr/>
        </p:nvSpPr>
        <p:spPr bwMode="auto">
          <a:xfrm>
            <a:off x="5557885" y="1528763"/>
            <a:ext cx="961930" cy="707886"/>
          </a:xfrm>
          <a:prstGeom prst="rect">
            <a:avLst/>
          </a:prstGeom>
          <a:noFill/>
          <a:ln w="9525">
            <a:noFill/>
            <a:miter lim="800000"/>
            <a:headEnd/>
            <a:tailEnd/>
          </a:ln>
        </p:spPr>
        <p:txBody>
          <a:bodyPr wrap="none">
            <a:spAutoFit/>
          </a:bodyPr>
          <a:lstStyle/>
          <a:p>
            <a:pPr algn="ctr"/>
            <a:r>
              <a:rPr lang="en-US" sz="2000">
                <a:solidFill>
                  <a:srgbClr val="FF6600"/>
                </a:solidFill>
                <a:latin typeface="Calibri" pitchFamily="34" charset="0"/>
              </a:rPr>
              <a:t>Surface</a:t>
            </a:r>
          </a:p>
          <a:p>
            <a:pPr algn="ctr"/>
            <a:r>
              <a:rPr lang="en-US" sz="2000">
                <a:solidFill>
                  <a:srgbClr val="FF6600"/>
                </a:solidFill>
                <a:latin typeface="Calibri" pitchFamily="34" charset="0"/>
              </a:rPr>
              <a:t>tension</a:t>
            </a:r>
          </a:p>
        </p:txBody>
      </p:sp>
      <p:sp>
        <p:nvSpPr>
          <p:cNvPr id="354421" name="Line 117"/>
          <p:cNvSpPr>
            <a:spLocks noChangeShapeType="1"/>
          </p:cNvSpPr>
          <p:nvPr/>
        </p:nvSpPr>
        <p:spPr bwMode="auto">
          <a:xfrm flipH="1">
            <a:off x="4276725" y="1890714"/>
            <a:ext cx="1327150" cy="585787"/>
          </a:xfrm>
          <a:prstGeom prst="line">
            <a:avLst/>
          </a:prstGeom>
          <a:noFill/>
          <a:ln w="31750" cap="rnd">
            <a:solidFill>
              <a:srgbClr val="CC3300"/>
            </a:solidFill>
            <a:prstDash val="sysDot"/>
            <a:round/>
            <a:headEnd/>
            <a:tailEnd/>
          </a:ln>
        </p:spPr>
        <p:txBody>
          <a:bodyPr/>
          <a:lstStyle/>
          <a:p>
            <a:endParaRPr lang="en-US"/>
          </a:p>
        </p:txBody>
      </p:sp>
      <p:sp>
        <p:nvSpPr>
          <p:cNvPr id="354423" name="Line 119"/>
          <p:cNvSpPr>
            <a:spLocks noChangeShapeType="1"/>
          </p:cNvSpPr>
          <p:nvPr/>
        </p:nvSpPr>
        <p:spPr bwMode="auto">
          <a:xfrm>
            <a:off x="6507163" y="1920875"/>
            <a:ext cx="1016000" cy="401638"/>
          </a:xfrm>
          <a:prstGeom prst="line">
            <a:avLst/>
          </a:prstGeom>
          <a:noFill/>
          <a:ln w="31750" cap="rnd">
            <a:solidFill>
              <a:srgbClr val="CC3300"/>
            </a:solidFill>
            <a:prstDash val="sysDot"/>
            <a:round/>
            <a:headEnd/>
            <a:tailEnd/>
          </a:ln>
        </p:spPr>
        <p:txBody>
          <a:bodyPr/>
          <a:lstStyle/>
          <a:p>
            <a:endParaRPr lang="en-US"/>
          </a:p>
        </p:txBody>
      </p:sp>
      <p:grpSp>
        <p:nvGrpSpPr>
          <p:cNvPr id="19" name="Group 124"/>
          <p:cNvGrpSpPr>
            <a:grpSpLocks/>
          </p:cNvGrpSpPr>
          <p:nvPr/>
        </p:nvGrpSpPr>
        <p:grpSpPr bwMode="auto">
          <a:xfrm>
            <a:off x="3957639" y="4787900"/>
            <a:ext cx="1417637" cy="1562100"/>
            <a:chOff x="1029" y="3197"/>
            <a:chExt cx="893" cy="984"/>
          </a:xfrm>
        </p:grpSpPr>
        <p:sp>
          <p:nvSpPr>
            <p:cNvPr id="17435" name="Oval 121"/>
            <p:cNvSpPr>
              <a:spLocks noChangeArrowheads="1"/>
            </p:cNvSpPr>
            <p:nvPr/>
          </p:nvSpPr>
          <p:spPr bwMode="auto">
            <a:xfrm>
              <a:off x="1029" y="3197"/>
              <a:ext cx="893" cy="984"/>
            </a:xfrm>
            <a:prstGeom prst="ellipse">
              <a:avLst/>
            </a:prstGeom>
            <a:solidFill>
              <a:srgbClr val="FF99CC"/>
            </a:solidFill>
            <a:ln w="9525">
              <a:noFill/>
              <a:round/>
              <a:headEnd/>
              <a:tailEnd/>
            </a:ln>
          </p:spPr>
          <p:txBody>
            <a:bodyPr wrap="none" anchor="ctr"/>
            <a:lstStyle/>
            <a:p>
              <a:endParaRPr lang="en-US">
                <a:latin typeface="Calibri" pitchFamily="34" charset="0"/>
              </a:endParaRPr>
            </a:p>
          </p:txBody>
        </p:sp>
        <p:sp>
          <p:nvSpPr>
            <p:cNvPr id="17436" name="Oval 122"/>
            <p:cNvSpPr>
              <a:spLocks noChangeArrowheads="1"/>
            </p:cNvSpPr>
            <p:nvPr/>
          </p:nvSpPr>
          <p:spPr bwMode="auto">
            <a:xfrm>
              <a:off x="1080" y="3245"/>
              <a:ext cx="796" cy="880"/>
            </a:xfrm>
            <a:prstGeom prst="ellipse">
              <a:avLst/>
            </a:prstGeom>
            <a:solidFill>
              <a:srgbClr val="99CCFF"/>
            </a:solidFill>
            <a:ln w="9525">
              <a:noFill/>
              <a:round/>
              <a:headEnd/>
              <a:tailEnd/>
            </a:ln>
          </p:spPr>
          <p:txBody>
            <a:bodyPr wrap="none" anchor="ctr"/>
            <a:lstStyle/>
            <a:p>
              <a:endParaRPr lang="en-US">
                <a:latin typeface="Calibri" pitchFamily="34" charset="0"/>
              </a:endParaRPr>
            </a:p>
          </p:txBody>
        </p:sp>
        <p:sp>
          <p:nvSpPr>
            <p:cNvPr id="17437" name="Oval 123"/>
            <p:cNvSpPr>
              <a:spLocks noChangeArrowheads="1"/>
            </p:cNvSpPr>
            <p:nvPr/>
          </p:nvSpPr>
          <p:spPr bwMode="auto">
            <a:xfrm>
              <a:off x="1220" y="3412"/>
              <a:ext cx="524" cy="537"/>
            </a:xfrm>
            <a:prstGeom prst="ellipse">
              <a:avLst/>
            </a:prstGeom>
            <a:gradFill rotWithShape="1">
              <a:gsLst>
                <a:gs pos="0">
                  <a:srgbClr val="CC99FF"/>
                </a:gs>
                <a:gs pos="100000">
                  <a:srgbClr val="8D71A9"/>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grpSp>
      <p:grpSp>
        <p:nvGrpSpPr>
          <p:cNvPr id="20" name="Group 129"/>
          <p:cNvGrpSpPr>
            <a:grpSpLocks/>
          </p:cNvGrpSpPr>
          <p:nvPr/>
        </p:nvGrpSpPr>
        <p:grpSpPr bwMode="auto">
          <a:xfrm>
            <a:off x="6484939" y="4465639"/>
            <a:ext cx="2166937" cy="2179637"/>
            <a:chOff x="3125" y="2813"/>
            <a:chExt cx="1365" cy="1373"/>
          </a:xfrm>
        </p:grpSpPr>
        <p:sp>
          <p:nvSpPr>
            <p:cNvPr id="17432" name="Oval 126"/>
            <p:cNvSpPr>
              <a:spLocks noChangeArrowheads="1"/>
            </p:cNvSpPr>
            <p:nvPr/>
          </p:nvSpPr>
          <p:spPr bwMode="auto">
            <a:xfrm>
              <a:off x="3125" y="2813"/>
              <a:ext cx="1365" cy="1373"/>
            </a:xfrm>
            <a:prstGeom prst="ellipse">
              <a:avLst/>
            </a:prstGeom>
            <a:solidFill>
              <a:srgbClr val="FF99CC"/>
            </a:solidFill>
            <a:ln w="9525">
              <a:noFill/>
              <a:round/>
              <a:headEnd/>
              <a:tailEnd/>
            </a:ln>
          </p:spPr>
          <p:txBody>
            <a:bodyPr wrap="none" anchor="ctr"/>
            <a:lstStyle/>
            <a:p>
              <a:endParaRPr lang="en-US">
                <a:latin typeface="Calibri" pitchFamily="34" charset="0"/>
              </a:endParaRPr>
            </a:p>
          </p:txBody>
        </p:sp>
        <p:sp>
          <p:nvSpPr>
            <p:cNvPr id="17433" name="Oval 127"/>
            <p:cNvSpPr>
              <a:spLocks noChangeArrowheads="1"/>
            </p:cNvSpPr>
            <p:nvPr/>
          </p:nvSpPr>
          <p:spPr bwMode="auto">
            <a:xfrm>
              <a:off x="3162" y="2862"/>
              <a:ext cx="1289" cy="1280"/>
            </a:xfrm>
            <a:prstGeom prst="ellipse">
              <a:avLst/>
            </a:prstGeom>
            <a:solidFill>
              <a:srgbClr val="99CCFF"/>
            </a:solidFill>
            <a:ln w="9525">
              <a:noFill/>
              <a:round/>
              <a:headEnd/>
              <a:tailEnd/>
            </a:ln>
          </p:spPr>
          <p:txBody>
            <a:bodyPr wrap="none" anchor="ctr"/>
            <a:lstStyle/>
            <a:p>
              <a:endParaRPr lang="en-US">
                <a:latin typeface="Calibri" pitchFamily="34" charset="0"/>
              </a:endParaRPr>
            </a:p>
          </p:txBody>
        </p:sp>
        <p:sp>
          <p:nvSpPr>
            <p:cNvPr id="17434" name="Oval 128"/>
            <p:cNvSpPr>
              <a:spLocks noChangeArrowheads="1"/>
            </p:cNvSpPr>
            <p:nvPr/>
          </p:nvSpPr>
          <p:spPr bwMode="auto">
            <a:xfrm>
              <a:off x="3199" y="2880"/>
              <a:ext cx="1222" cy="1236"/>
            </a:xfrm>
            <a:prstGeom prst="ellipse">
              <a:avLst/>
            </a:prstGeom>
            <a:gradFill rotWithShape="1">
              <a:gsLst>
                <a:gs pos="0">
                  <a:srgbClr val="CC99FF"/>
                </a:gs>
                <a:gs pos="100000">
                  <a:srgbClr val="8D71A9"/>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grpSp>
      <p:grpSp>
        <p:nvGrpSpPr>
          <p:cNvPr id="21" name="Group 134"/>
          <p:cNvGrpSpPr>
            <a:grpSpLocks/>
          </p:cNvGrpSpPr>
          <p:nvPr/>
        </p:nvGrpSpPr>
        <p:grpSpPr bwMode="auto">
          <a:xfrm>
            <a:off x="2724150" y="4872038"/>
            <a:ext cx="674688" cy="1562100"/>
            <a:chOff x="700" y="3069"/>
            <a:chExt cx="481" cy="984"/>
          </a:xfrm>
        </p:grpSpPr>
        <p:sp>
          <p:nvSpPr>
            <p:cNvPr id="17430" name="Oval 131"/>
            <p:cNvSpPr>
              <a:spLocks noChangeArrowheads="1"/>
            </p:cNvSpPr>
            <p:nvPr/>
          </p:nvSpPr>
          <p:spPr bwMode="auto">
            <a:xfrm>
              <a:off x="700" y="3069"/>
              <a:ext cx="481" cy="984"/>
            </a:xfrm>
            <a:prstGeom prst="ellipse">
              <a:avLst/>
            </a:prstGeom>
            <a:solidFill>
              <a:srgbClr val="FF99CC"/>
            </a:solidFill>
            <a:ln w="9525">
              <a:noFill/>
              <a:round/>
              <a:headEnd/>
              <a:tailEnd/>
            </a:ln>
          </p:spPr>
          <p:txBody>
            <a:bodyPr wrap="none" anchor="ctr"/>
            <a:lstStyle/>
            <a:p>
              <a:endParaRPr lang="en-US">
                <a:latin typeface="Calibri" pitchFamily="34" charset="0"/>
              </a:endParaRPr>
            </a:p>
          </p:txBody>
        </p:sp>
        <p:sp>
          <p:nvSpPr>
            <p:cNvPr id="17431" name="Oval 132"/>
            <p:cNvSpPr>
              <a:spLocks noChangeArrowheads="1"/>
            </p:cNvSpPr>
            <p:nvPr/>
          </p:nvSpPr>
          <p:spPr bwMode="auto">
            <a:xfrm>
              <a:off x="744" y="3140"/>
              <a:ext cx="394" cy="845"/>
            </a:xfrm>
            <a:prstGeom prst="ellipse">
              <a:avLst/>
            </a:prstGeom>
            <a:solidFill>
              <a:srgbClr val="99CCFF"/>
            </a:solidFill>
            <a:ln w="9525">
              <a:noFill/>
              <a:round/>
              <a:headEnd/>
              <a:tailEnd/>
            </a:ln>
          </p:spPr>
          <p:txBody>
            <a:bodyPr wrap="none" anchor="ctr"/>
            <a:lstStyle/>
            <a:p>
              <a:endParaRPr lang="en-US">
                <a:latin typeface="Calibri" pitchFamily="34" charset="0"/>
              </a:endParaRPr>
            </a:p>
          </p:txBody>
        </p:sp>
      </p:grpSp>
      <p:sp>
        <p:nvSpPr>
          <p:cNvPr id="354439" name="AutoShape 135"/>
          <p:cNvSpPr>
            <a:spLocks noChangeArrowheads="1"/>
          </p:cNvSpPr>
          <p:nvPr/>
        </p:nvSpPr>
        <p:spPr bwMode="auto">
          <a:xfrm>
            <a:off x="3243264" y="5567364"/>
            <a:ext cx="860425" cy="287337"/>
          </a:xfrm>
          <a:prstGeom prst="leftArrow">
            <a:avLst>
              <a:gd name="adj1" fmla="val 50000"/>
              <a:gd name="adj2" fmla="val 74862"/>
            </a:avLst>
          </a:prstGeom>
          <a:solidFill>
            <a:srgbClr val="CC3300"/>
          </a:solidFill>
          <a:ln w="9525">
            <a:solidFill>
              <a:schemeClr val="bg2"/>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4421"/>
                                        </p:tgtEl>
                                        <p:attrNameLst>
                                          <p:attrName>style.visibility</p:attrName>
                                        </p:attrNameLst>
                                      </p:cBhvr>
                                      <p:to>
                                        <p:strVal val="visible"/>
                                      </p:to>
                                    </p:set>
                                    <p:animEffect transition="in" filter="fade">
                                      <p:cBhvr>
                                        <p:cTn id="11" dur="2000"/>
                                        <p:tgtEl>
                                          <p:spTgt spid="3544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4420"/>
                                        </p:tgtEl>
                                        <p:attrNameLst>
                                          <p:attrName>style.visibility</p:attrName>
                                        </p:attrNameLst>
                                      </p:cBhvr>
                                      <p:to>
                                        <p:strVal val="visible"/>
                                      </p:to>
                                    </p:set>
                                    <p:animEffect transition="in" filter="fade">
                                      <p:cBhvr>
                                        <p:cTn id="14" dur="2000"/>
                                        <p:tgtEl>
                                          <p:spTgt spid="3544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54418"/>
                                        </p:tgtEl>
                                        <p:attrNameLst>
                                          <p:attrName>style.visibility</p:attrName>
                                        </p:attrNameLst>
                                      </p:cBhvr>
                                      <p:to>
                                        <p:strVal val="visible"/>
                                      </p:to>
                                    </p:set>
                                    <p:animEffect transition="in" filter="wipe(left)">
                                      <p:cBhvr>
                                        <p:cTn id="19" dur="500"/>
                                        <p:tgtEl>
                                          <p:spTgt spid="35441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54417"/>
                                        </p:tgtEl>
                                        <p:attrNameLst>
                                          <p:attrName>style.visibility</p:attrName>
                                        </p:attrNameLst>
                                      </p:cBhvr>
                                      <p:to>
                                        <p:strVal val="visible"/>
                                      </p:to>
                                    </p:set>
                                    <p:animEffect transition="in" filter="fade">
                                      <p:cBhvr>
                                        <p:cTn id="27" dur="500"/>
                                        <p:tgtEl>
                                          <p:spTgt spid="3544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4423"/>
                                        </p:tgtEl>
                                        <p:attrNameLst>
                                          <p:attrName>style.visibility</p:attrName>
                                        </p:attrNameLst>
                                      </p:cBhvr>
                                      <p:to>
                                        <p:strVal val="visible"/>
                                      </p:to>
                                    </p:set>
                                    <p:animEffect transition="in" filter="fade">
                                      <p:cBhvr>
                                        <p:cTn id="35" dur="2000"/>
                                        <p:tgtEl>
                                          <p:spTgt spid="354423"/>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354423"/>
                                        </p:tgtEl>
                                        <p:attrNameLst>
                                          <p:attrName>style.visibility</p:attrName>
                                        </p:attrNameLst>
                                      </p:cBhvr>
                                      <p:to>
                                        <p:strVal val="visible"/>
                                      </p:to>
                                    </p:set>
                                    <p:animEffect transition="in" filter="fade">
                                      <p:cBhvr>
                                        <p:cTn id="38" dur="2000"/>
                                        <p:tgtEl>
                                          <p:spTgt spid="3544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
                            </p:stCondLst>
                            <p:childTnLst>
                              <p:par>
                                <p:cTn id="47" presetID="53"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54439"/>
                                        </p:tgtEl>
                                        <p:attrNameLst>
                                          <p:attrName>style.visibility</p:attrName>
                                        </p:attrNameLst>
                                      </p:cBhvr>
                                      <p:to>
                                        <p:strVal val="visible"/>
                                      </p:to>
                                    </p:set>
                                    <p:animEffect transition="in" filter="wipe(right)">
                                      <p:cBhvr>
                                        <p:cTn id="56" dur="500"/>
                                        <p:tgtEl>
                                          <p:spTgt spid="354439"/>
                                        </p:tgtEl>
                                      </p:cBhvr>
                                    </p:animEffect>
                                  </p:childTnLst>
                                </p:cTn>
                              </p:par>
                            </p:childTnLst>
                          </p:cTn>
                        </p:par>
                        <p:par>
                          <p:cTn id="57" fill="hold">
                            <p:stCondLst>
                              <p:cond delay="500"/>
                            </p:stCondLst>
                            <p:childTnLst>
                              <p:par>
                                <p:cTn id="58" presetID="50" presetClass="entr" presetSubtype="0" decel="10000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3"/>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417" grpId="0"/>
      <p:bldP spid="354420" grpId="0"/>
      <p:bldP spid="354421" grpId="0" animBg="1"/>
      <p:bldP spid="354423" grpId="0" animBg="1"/>
      <p:bldP spid="354423" grpId="1" animBg="1"/>
      <p:bldP spid="3544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166694-7FC5-4BF5-8018-09F5EAA8D6AB}"/>
              </a:ext>
            </a:extLst>
          </p:cNvPr>
          <p:cNvSpPr txBox="1"/>
          <p:nvPr/>
        </p:nvSpPr>
        <p:spPr>
          <a:xfrm>
            <a:off x="888631" y="2358391"/>
            <a:ext cx="3498979" cy="245367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E"/>
                </a:solidFill>
                <a:latin typeface="+mj-lt"/>
                <a:ea typeface="+mj-ea"/>
                <a:cs typeface="+mj-cs"/>
              </a:rPr>
              <a:t>Law of Laplace </a:t>
            </a:r>
          </a:p>
        </p:txBody>
      </p:sp>
      <p:sp>
        <p:nvSpPr>
          <p:cNvPr id="4" name="Rectangle 3"/>
          <p:cNvSpPr/>
          <p:nvPr/>
        </p:nvSpPr>
        <p:spPr>
          <a:xfrm>
            <a:off x="2070700" y="752678"/>
            <a:ext cx="6828379" cy="321142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dirty="0"/>
              <a:t>For the average-sized alveolus with a radius of about 100 micrometers and lined with </a:t>
            </a:r>
            <a:r>
              <a:rPr lang="en-US" sz="1300" i="1" dirty="0"/>
              <a:t>normal surfactant, this </a:t>
            </a:r>
            <a:r>
              <a:rPr lang="en-US" sz="1300" dirty="0"/>
              <a:t>calculates to be about 4 centimeters of water pressure (3 mm Hg).</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If the alveoli were lined with pure water without any surfactant, the pressure would calculate to be about 18 centimeters of water pressure, 4.5 times as great. </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Thus, one sees how important surfactant is in reducing alveolar surface tension and therefore also reducing the effort required by the respiratory muscles to expand the lungs.</a:t>
            </a:r>
          </a:p>
        </p:txBody>
      </p:sp>
      <p:pic>
        <p:nvPicPr>
          <p:cNvPr id="1026" name="Picture 2"/>
          <p:cNvPicPr>
            <a:picLocks noChangeAspect="1" noChangeArrowheads="1"/>
          </p:cNvPicPr>
          <p:nvPr/>
        </p:nvPicPr>
        <p:blipFill>
          <a:blip r:embed="rId2" cstate="print"/>
          <a:stretch>
            <a:fillRect/>
          </a:stretch>
        </p:blipFill>
        <p:spPr bwMode="auto">
          <a:xfrm>
            <a:off x="2156584" y="3971395"/>
            <a:ext cx="5956764" cy="1681344"/>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8" y="100148"/>
            <a:ext cx="10131425" cy="1456267"/>
          </a:xfrm>
        </p:spPr>
        <p:txBody>
          <a:bodyPr>
            <a:normAutofit/>
          </a:bodyPr>
          <a:lstStyle/>
          <a:p>
            <a:r>
              <a:rPr lang="en-US" sz="3200" cap="none" dirty="0" err="1">
                <a:latin typeface="+mn-lt"/>
              </a:rPr>
              <a:t>Ficks</a:t>
            </a:r>
            <a:r>
              <a:rPr lang="en-US" sz="3200" cap="none" dirty="0">
                <a:latin typeface="+mn-lt"/>
              </a:rPr>
              <a:t> law of diffusion through a tissue sheet </a:t>
            </a:r>
          </a:p>
        </p:txBody>
      </p:sp>
      <p:pic>
        <p:nvPicPr>
          <p:cNvPr id="4" name="Content Placeholder 3"/>
          <p:cNvPicPr>
            <a:picLocks noGrp="1" noChangeAspect="1"/>
          </p:cNvPicPr>
          <p:nvPr>
            <p:ph idx="1"/>
          </p:nvPr>
        </p:nvPicPr>
        <p:blipFill>
          <a:blip r:embed="rId2"/>
          <a:stretch>
            <a:fillRect/>
          </a:stretch>
        </p:blipFill>
        <p:spPr>
          <a:xfrm>
            <a:off x="1240973" y="1084216"/>
            <a:ext cx="6577330" cy="2945969"/>
          </a:xfrm>
          <a:prstGeom prst="rect">
            <a:avLst/>
          </a:prstGeom>
        </p:spPr>
      </p:pic>
      <p:sp>
        <p:nvSpPr>
          <p:cNvPr id="5" name="Rectangle 4"/>
          <p:cNvSpPr/>
          <p:nvPr/>
        </p:nvSpPr>
        <p:spPr>
          <a:xfrm>
            <a:off x="222069" y="3995678"/>
            <a:ext cx="12191999" cy="2585323"/>
          </a:xfrm>
          <a:prstGeom prst="rect">
            <a:avLst/>
          </a:prstGeom>
        </p:spPr>
        <p:txBody>
          <a:bodyPr wrap="square">
            <a:spAutoFit/>
          </a:bodyPr>
          <a:lstStyle/>
          <a:p>
            <a:pPr>
              <a:buFont typeface="Wingdings" panose="05000000000000000000" pitchFamily="2" charset="2"/>
              <a:buChar char="q"/>
            </a:pPr>
            <a:r>
              <a:rPr lang="en-US" dirty="0"/>
              <a:t> if you have a tissue sheet like a postage stamp then the volume of gas which moves a cross the sheet is proportional to the area of the sheet and proportional to the constant which is called the diffusion constant and the difference of partial pressure between one side of the sheet and the other </a:t>
            </a:r>
          </a:p>
          <a:p>
            <a:pPr>
              <a:buFont typeface="Wingdings" panose="05000000000000000000" pitchFamily="2" charset="2"/>
              <a:buChar char="q"/>
            </a:pPr>
            <a:endParaRPr lang="en-US" dirty="0"/>
          </a:p>
          <a:p>
            <a:pPr>
              <a:buFont typeface="Wingdings" panose="05000000000000000000" pitchFamily="2" charset="2"/>
              <a:buChar char="q"/>
            </a:pPr>
            <a:r>
              <a:rPr lang="en-US" dirty="0"/>
              <a:t>Inversely proportional to the thickness of sheet </a:t>
            </a:r>
          </a:p>
          <a:p>
            <a:pPr>
              <a:buFont typeface="Wingdings" panose="05000000000000000000" pitchFamily="2" charset="2"/>
              <a:buChar char="q"/>
            </a:pPr>
            <a:endParaRPr lang="en-US" dirty="0"/>
          </a:p>
          <a:p>
            <a:pPr>
              <a:buFont typeface="Wingdings" panose="05000000000000000000" pitchFamily="2" charset="2"/>
              <a:buChar char="q"/>
            </a:pPr>
            <a:r>
              <a:rPr lang="en-US" dirty="0"/>
              <a:t>So we need thin sheet as possible and large area as possible </a:t>
            </a:r>
          </a:p>
          <a:p>
            <a:r>
              <a:rPr lang="en-US" dirty="0"/>
              <a:t>The blood gas barrier is phenomenally thin and the area is about 50 to 100 square meters enormous area that is generated by 500 million alveoli and in each walls of the alveoli you get these capillaries with their blood gas barrier </a:t>
            </a:r>
          </a:p>
        </p:txBody>
      </p:sp>
    </p:spTree>
    <p:extLst>
      <p:ext uri="{BB962C8B-B14F-4D97-AF65-F5344CB8AC3E}">
        <p14:creationId xmlns:p14="http://schemas.microsoft.com/office/powerpoint/2010/main" val="261199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F5C36DB7-37C3-43EF-B29B-32AE9FBA3F29}"/>
              </a:ext>
            </a:extLst>
          </p:cNvPr>
          <p:cNvPicPr>
            <a:picLocks noGrp="1" noChangeAspect="1"/>
          </p:cNvPicPr>
          <p:nvPr>
            <p:ph idx="1"/>
          </p:nvPr>
        </p:nvPicPr>
        <p:blipFill>
          <a:blip r:embed="rId2"/>
          <a:stretch>
            <a:fillRect/>
          </a:stretch>
        </p:blipFill>
        <p:spPr>
          <a:xfrm>
            <a:off x="1163638" y="2384425"/>
            <a:ext cx="9863138" cy="947738"/>
          </a:xfrm>
        </p:spPr>
      </p:pic>
      <p:pic>
        <p:nvPicPr>
          <p:cNvPr id="15" name="Picture 14">
            <a:extLst>
              <a:ext uri="{FF2B5EF4-FFF2-40B4-BE49-F238E27FC236}">
                <a16:creationId xmlns:a16="http://schemas.microsoft.com/office/drawing/2014/main" id="{C36F2693-69E7-45C4-B3BA-E194A2238EBE}"/>
              </a:ext>
            </a:extLst>
          </p:cNvPr>
          <p:cNvPicPr>
            <a:picLocks noChangeAspect="1"/>
          </p:cNvPicPr>
          <p:nvPr/>
        </p:nvPicPr>
        <p:blipFill>
          <a:blip r:embed="rId3"/>
          <a:stretch>
            <a:fillRect/>
          </a:stretch>
        </p:blipFill>
        <p:spPr>
          <a:xfrm>
            <a:off x="1163638" y="3398838"/>
            <a:ext cx="9863138" cy="952500"/>
          </a:xfrm>
          <a:prstGeom prst="rect">
            <a:avLst/>
          </a:prstGeom>
        </p:spPr>
      </p:pic>
      <p:pic>
        <p:nvPicPr>
          <p:cNvPr id="17" name="Picture 16">
            <a:extLst>
              <a:ext uri="{FF2B5EF4-FFF2-40B4-BE49-F238E27FC236}">
                <a16:creationId xmlns:a16="http://schemas.microsoft.com/office/drawing/2014/main" id="{B8BD728E-D5A4-475A-8F51-93CF8C76C220}"/>
              </a:ext>
            </a:extLst>
          </p:cNvPr>
          <p:cNvPicPr>
            <a:picLocks noChangeAspect="1"/>
          </p:cNvPicPr>
          <p:nvPr/>
        </p:nvPicPr>
        <p:blipFill>
          <a:blip r:embed="rId4"/>
          <a:stretch>
            <a:fillRect/>
          </a:stretch>
        </p:blipFill>
        <p:spPr>
          <a:xfrm>
            <a:off x="1163638" y="4419600"/>
            <a:ext cx="6818313" cy="1581150"/>
          </a:xfrm>
          <a:prstGeom prst="rect">
            <a:avLst/>
          </a:prstGeom>
        </p:spPr>
      </p:pic>
      <p:pic>
        <p:nvPicPr>
          <p:cNvPr id="19" name="Picture 18">
            <a:extLst>
              <a:ext uri="{FF2B5EF4-FFF2-40B4-BE49-F238E27FC236}">
                <a16:creationId xmlns:a16="http://schemas.microsoft.com/office/drawing/2014/main" id="{1C276EAE-D2DC-476E-BFBE-076E6D0446F5}"/>
              </a:ext>
            </a:extLst>
          </p:cNvPr>
          <p:cNvPicPr>
            <a:picLocks noChangeAspect="1"/>
          </p:cNvPicPr>
          <p:nvPr/>
        </p:nvPicPr>
        <p:blipFill>
          <a:blip r:embed="rId5"/>
          <a:stretch>
            <a:fillRect/>
          </a:stretch>
        </p:blipFill>
        <p:spPr>
          <a:xfrm>
            <a:off x="8050213" y="4419600"/>
            <a:ext cx="2976563" cy="1581150"/>
          </a:xfrm>
          <a:prstGeom prst="rect">
            <a:avLst/>
          </a:prstGeom>
        </p:spPr>
      </p:pic>
      <p:sp>
        <p:nvSpPr>
          <p:cNvPr id="2" name="Title 1">
            <a:extLst>
              <a:ext uri="{FF2B5EF4-FFF2-40B4-BE49-F238E27FC236}">
                <a16:creationId xmlns:a16="http://schemas.microsoft.com/office/drawing/2014/main" id="{5774E68C-AFE9-4E2D-86DA-AA2FF63AC66B}"/>
              </a:ext>
            </a:extLst>
          </p:cNvPr>
          <p:cNvSpPr>
            <a:spLocks noGrp="1"/>
          </p:cNvSpPr>
          <p:nvPr>
            <p:ph type="title"/>
          </p:nvPr>
        </p:nvSpPr>
        <p:spPr>
          <a:xfrm>
            <a:off x="870204" y="606564"/>
            <a:ext cx="10451592" cy="1325563"/>
          </a:xfrm>
        </p:spPr>
        <p:txBody>
          <a:bodyPr anchor="ctr">
            <a:normAutofit/>
          </a:bodyPr>
          <a:lstStyle/>
          <a:p>
            <a:r>
              <a:rPr lang="en-US" dirty="0"/>
              <a:t>Arterial blood gas </a:t>
            </a:r>
          </a:p>
        </p:txBody>
      </p:sp>
    </p:spTree>
    <p:extLst>
      <p:ext uri="{BB962C8B-B14F-4D97-AF65-F5344CB8AC3E}">
        <p14:creationId xmlns:p14="http://schemas.microsoft.com/office/powerpoint/2010/main" val="135977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99C9E2-D986-43FE-8F26-B4D95B84E942}"/>
              </a:ext>
            </a:extLst>
          </p:cNvPr>
          <p:cNvSpPr txBox="1"/>
          <p:nvPr/>
        </p:nvSpPr>
        <p:spPr>
          <a:xfrm>
            <a:off x="430236" y="465438"/>
            <a:ext cx="6797405" cy="16514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Arterial blood gas (ABG)</a:t>
            </a:r>
          </a:p>
        </p:txBody>
      </p:sp>
      <p:sp>
        <p:nvSpPr>
          <p:cNvPr id="4099" name="Rectangle 5">
            <a:extLst>
              <a:ext uri="{FF2B5EF4-FFF2-40B4-BE49-F238E27FC236}">
                <a16:creationId xmlns:a16="http://schemas.microsoft.com/office/drawing/2014/main" id="{023F07BB-CF62-4B00-80DB-65E9AB710463}"/>
              </a:ext>
            </a:extLst>
          </p:cNvPr>
          <p:cNvSpPr>
            <a:spLocks noChangeArrowheads="1"/>
          </p:cNvSpPr>
          <p:nvPr/>
        </p:nvSpPr>
        <p:spPr bwMode="auto">
          <a:xfrm>
            <a:off x="430237" y="2582279"/>
            <a:ext cx="6797405" cy="37193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sz="2000" dirty="0">
                <a:latin typeface="+mn-lt"/>
                <a:cs typeface="+mn-cs"/>
              </a:rPr>
              <a:t>Homeostasis of pH is tightly controlled</a:t>
            </a:r>
          </a:p>
          <a:p>
            <a:pPr indent="-228600" eaLnBrk="1" hangingPunct="1">
              <a:lnSpc>
                <a:spcPct val="90000"/>
              </a:lnSpc>
              <a:spcAft>
                <a:spcPts val="600"/>
              </a:spcAft>
              <a:buFont typeface="Arial" panose="020B0604020202020204" pitchFamily="34" charset="0"/>
              <a:buChar char="•"/>
            </a:pPr>
            <a:r>
              <a:rPr lang="en-US" altLang="en-US" sz="2000" dirty="0">
                <a:latin typeface="+mn-lt"/>
                <a:cs typeface="+mn-cs"/>
              </a:rPr>
              <a:t>&lt; 6.8 or &gt; 8.0 death occurs</a:t>
            </a:r>
          </a:p>
          <a:p>
            <a:pPr indent="-228600" eaLnBrk="1" hangingPunct="1">
              <a:lnSpc>
                <a:spcPct val="90000"/>
              </a:lnSpc>
              <a:spcAft>
                <a:spcPts val="600"/>
              </a:spcAft>
              <a:buFont typeface="Arial" panose="020B0604020202020204" pitchFamily="34" charset="0"/>
              <a:buChar char="•"/>
            </a:pPr>
            <a:r>
              <a:rPr lang="en-US" altLang="en-US" sz="2000" dirty="0">
                <a:latin typeface="+mn-lt"/>
                <a:cs typeface="+mn-cs"/>
              </a:rPr>
              <a:t>Acidosis (acidemia) below 7.35</a:t>
            </a:r>
          </a:p>
          <a:p>
            <a:pPr indent="-228600" eaLnBrk="1" hangingPunct="1">
              <a:lnSpc>
                <a:spcPct val="90000"/>
              </a:lnSpc>
              <a:spcAft>
                <a:spcPts val="600"/>
              </a:spcAft>
              <a:buFont typeface="Arial" panose="020B0604020202020204" pitchFamily="34" charset="0"/>
              <a:buChar char="•"/>
            </a:pPr>
            <a:r>
              <a:rPr lang="en-US" altLang="en-US" sz="2000" dirty="0">
                <a:latin typeface="+mn-lt"/>
                <a:cs typeface="+mn-cs"/>
              </a:rPr>
              <a:t>Alkalosis (alkalemia) above 7.45</a:t>
            </a:r>
          </a:p>
        </p:txBody>
      </p:sp>
      <p:pic>
        <p:nvPicPr>
          <p:cNvPr id="4101" name="Picture 7">
            <a:extLst>
              <a:ext uri="{FF2B5EF4-FFF2-40B4-BE49-F238E27FC236}">
                <a16:creationId xmlns:a16="http://schemas.microsoft.com/office/drawing/2014/main" id="{E3612969-20CF-401F-AA45-DB8496AF29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221" y="638461"/>
            <a:ext cx="3995623" cy="2956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5">
            <a:extLst>
              <a:ext uri="{FF2B5EF4-FFF2-40B4-BE49-F238E27FC236}">
                <a16:creationId xmlns:a16="http://schemas.microsoft.com/office/drawing/2014/main" id="{B158EA6D-166D-4B0A-958B-8D0B7E3A9C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4220" y="4233683"/>
            <a:ext cx="3995623" cy="1967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5D376923CF364E9345E8297AAC0723" ma:contentTypeVersion="2" ma:contentTypeDescription="Create a new document." ma:contentTypeScope="" ma:versionID="284d56d71763a8d9de63e0af2f8c8db1">
  <xsd:schema xmlns:xsd="http://www.w3.org/2001/XMLSchema" xmlns:xs="http://www.w3.org/2001/XMLSchema" xmlns:p="http://schemas.microsoft.com/office/2006/metadata/properties" xmlns:ns2="1244c8c3-b995-48f3-9b04-c6843da6a424" targetNamespace="http://schemas.microsoft.com/office/2006/metadata/properties" ma:root="true" ma:fieldsID="d514c0e2f491d97035c870c3825412a3" ns2:_="">
    <xsd:import namespace="1244c8c3-b995-48f3-9b04-c6843da6a4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4c8c3-b995-48f3-9b04-c6843da6a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9C181E-A4B1-4A64-B144-FCD141006EFB}"/>
</file>

<file path=customXml/itemProps2.xml><?xml version="1.0" encoding="utf-8"?>
<ds:datastoreItem xmlns:ds="http://schemas.openxmlformats.org/officeDocument/2006/customXml" ds:itemID="{6FA3EB0B-121A-4F3A-9CE4-3EC31BFE2C56}"/>
</file>

<file path=customXml/itemProps3.xml><?xml version="1.0" encoding="utf-8"?>
<ds:datastoreItem xmlns:ds="http://schemas.openxmlformats.org/officeDocument/2006/customXml" ds:itemID="{3C851A25-A2B6-4410-BF02-B69A3AB96BA0}"/>
</file>

<file path=docProps/app.xml><?xml version="1.0" encoding="utf-8"?>
<Properties xmlns="http://schemas.openxmlformats.org/officeDocument/2006/extended-properties" xmlns:vt="http://schemas.openxmlformats.org/officeDocument/2006/docPropsVTypes">
  <TotalTime>47</TotalTime>
  <Words>478</Words>
  <Application>Microsoft Office PowerPoint</Application>
  <PresentationFormat>Widescreen</PresentationFormat>
  <Paragraphs>68</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Overview of respiratory system </vt:lpstr>
      <vt:lpstr>PowerPoint Presentation</vt:lpstr>
      <vt:lpstr>PowerPoint Presentation</vt:lpstr>
      <vt:lpstr>PowerPoint Presentation</vt:lpstr>
      <vt:lpstr>Ficks law of diffusion through a tissue sheet </vt:lpstr>
      <vt:lpstr>Arterial blood gas </vt:lpstr>
      <vt:lpstr>PowerPoint Presentation</vt:lpstr>
      <vt:lpstr>Acid –base homestasis </vt:lpstr>
      <vt:lpstr>PowerPoint Presentation</vt:lpstr>
      <vt:lpstr>Metabolic or renal  compensation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7</cp:revision>
  <dcterms:created xsi:type="dcterms:W3CDTF">2021-03-13T14:26:25Z</dcterms:created>
  <dcterms:modified xsi:type="dcterms:W3CDTF">2022-03-19T17:02:39Z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0x010100875D376923CF364E9345E8297AAC0723</vt:lpwstr>
  </property>
</Properties>
</file>