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1"/>
  </p:notesMasterIdLst>
  <p:sldIdLst>
    <p:sldId id="275" r:id="rId2"/>
    <p:sldId id="277" r:id="rId3"/>
    <p:sldId id="295" r:id="rId4"/>
    <p:sldId id="278" r:id="rId5"/>
    <p:sldId id="279" r:id="rId6"/>
    <p:sldId id="280" r:id="rId7"/>
    <p:sldId id="281" r:id="rId8"/>
    <p:sldId id="282" r:id="rId9"/>
    <p:sldId id="283" r:id="rId10"/>
    <p:sldId id="284" r:id="rId11"/>
    <p:sldId id="257" r:id="rId12"/>
    <p:sldId id="258" r:id="rId13"/>
    <p:sldId id="260" r:id="rId14"/>
    <p:sldId id="261" r:id="rId15"/>
    <p:sldId id="262" r:id="rId16"/>
    <p:sldId id="263" r:id="rId17"/>
    <p:sldId id="265" r:id="rId18"/>
    <p:sldId id="267" r:id="rId19"/>
    <p:sldId id="266" r:id="rId20"/>
    <p:sldId id="268" r:id="rId21"/>
    <p:sldId id="256" r:id="rId22"/>
    <p:sldId id="269" r:id="rId23"/>
    <p:sldId id="270" r:id="rId24"/>
    <p:sldId id="259" r:id="rId25"/>
    <p:sldId id="271" r:id="rId26"/>
    <p:sldId id="272" r:id="rId27"/>
    <p:sldId id="273" r:id="rId28"/>
    <p:sldId id="274" r:id="rId29"/>
    <p:sldId id="26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99" autoAdjust="0"/>
    <p:restoredTop sz="88436" autoAdjust="0"/>
  </p:normalViewPr>
  <p:slideViewPr>
    <p:cSldViewPr snapToGrid="0">
      <p:cViewPr varScale="1">
        <p:scale>
          <a:sx n="73" d="100"/>
          <a:sy n="73" d="100"/>
        </p:scale>
        <p:origin x="1421"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69166B-BED5-4C9D-905D-0732051BAB4A}" type="datetimeFigureOut">
              <a:rPr lang="en-US" smtClean="0"/>
              <a:t>1/26/2021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426DED-DD02-4D57-A4DF-011155FD5D8D}" type="slidenum">
              <a:rPr lang="en-US" smtClean="0"/>
              <a:t>‹#›</a:t>
            </a:fld>
            <a:endParaRPr lang="en-US"/>
          </a:p>
        </p:txBody>
      </p:sp>
    </p:spTree>
    <p:extLst>
      <p:ext uri="{BB962C8B-B14F-4D97-AF65-F5344CB8AC3E}">
        <p14:creationId xmlns:p14="http://schemas.microsoft.com/office/powerpoint/2010/main" val="325420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10"/>
          </p:nvPr>
        </p:nvSpPr>
        <p:spPr/>
        <p:txBody>
          <a:bodyPr/>
          <a:lstStyle/>
          <a:p>
            <a:fld id="{DFEE7409-AA3E-42D9-BE81-723275C228BA}" type="slidenum">
              <a:rPr lang="ar-JO" smtClean="0"/>
              <a:t>2</a:t>
            </a:fld>
            <a:endParaRPr lang="ar-J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Abg</a:t>
            </a:r>
            <a:r>
              <a:rPr lang="en-US" dirty="0"/>
              <a:t> in early stage show </a:t>
            </a:r>
            <a:r>
              <a:rPr lang="en-US" dirty="0" err="1"/>
              <a:t>res.alkalosis</a:t>
            </a:r>
            <a:endParaRPr lang="en-US" dirty="0"/>
          </a:p>
        </p:txBody>
      </p:sp>
      <p:sp>
        <p:nvSpPr>
          <p:cNvPr id="4" name="Slide Number Placeholder 3"/>
          <p:cNvSpPr>
            <a:spLocks noGrp="1"/>
          </p:cNvSpPr>
          <p:nvPr>
            <p:ph type="sldNum" sz="quarter" idx="5"/>
          </p:nvPr>
        </p:nvSpPr>
        <p:spPr/>
        <p:txBody>
          <a:bodyPr/>
          <a:lstStyle/>
          <a:p>
            <a:fld id="{83426DED-DD02-4D57-A4DF-011155FD5D8D}" type="slidenum">
              <a:rPr lang="en-US" smtClean="0"/>
              <a:t>13</a:t>
            </a:fld>
            <a:endParaRPr lang="en-US"/>
          </a:p>
        </p:txBody>
      </p:sp>
    </p:spTree>
    <p:extLst>
      <p:ext uri="{BB962C8B-B14F-4D97-AF65-F5344CB8AC3E}">
        <p14:creationId xmlns:p14="http://schemas.microsoft.com/office/powerpoint/2010/main" val="115633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t>Precipitating factors for postoperative atelectasis should be identified</a:t>
            </a:r>
          </a:p>
          <a:p>
            <a:pPr eaLnBrk="1" hangingPunct="1">
              <a:defRPr/>
            </a:pPr>
            <a:r>
              <a:rPr lang="en-US" dirty="0"/>
              <a:t>High-risk patients should be monitored closely</a:t>
            </a:r>
          </a:p>
          <a:p>
            <a:pPr eaLnBrk="1" hangingPunct="1">
              <a:defRPr/>
            </a:pPr>
            <a:r>
              <a:rPr lang="en-US" dirty="0"/>
              <a:t>Preventive measures should be prescribed for high-risk patients</a:t>
            </a:r>
          </a:p>
          <a:p>
            <a:pPr lvl="1" eaLnBrk="1" hangingPunct="1">
              <a:defRPr/>
            </a:pPr>
            <a:r>
              <a:rPr lang="en-US" dirty="0"/>
              <a:t>Incentive spirometry</a:t>
            </a:r>
          </a:p>
          <a:p>
            <a:pPr lvl="1" eaLnBrk="1" hangingPunct="1">
              <a:defRPr/>
            </a:pPr>
            <a:r>
              <a:rPr lang="en-US" dirty="0"/>
              <a:t>Chest physical therapy</a:t>
            </a:r>
          </a:p>
          <a:p>
            <a:pPr eaLnBrk="1" hangingPunct="1">
              <a:defRPr/>
            </a:pPr>
            <a:r>
              <a:rPr lang="en-US" dirty="0"/>
              <a:t>Whenever possible, treatment of the underlying cause of atelectasis should be prescribed immediately</a:t>
            </a:r>
          </a:p>
          <a:p>
            <a:endParaRPr lang="en-US" dirty="0"/>
          </a:p>
        </p:txBody>
      </p:sp>
      <p:sp>
        <p:nvSpPr>
          <p:cNvPr id="4" name="Slide Number Placeholder 3"/>
          <p:cNvSpPr>
            <a:spLocks noGrp="1"/>
          </p:cNvSpPr>
          <p:nvPr>
            <p:ph type="sldNum" sz="quarter" idx="5"/>
          </p:nvPr>
        </p:nvSpPr>
        <p:spPr/>
        <p:txBody>
          <a:bodyPr/>
          <a:lstStyle/>
          <a:p>
            <a:fld id="{83426DED-DD02-4D57-A4DF-011155FD5D8D}" type="slidenum">
              <a:rPr lang="en-US" smtClean="0"/>
              <a:t>14</a:t>
            </a:fld>
            <a:endParaRPr lang="en-US"/>
          </a:p>
        </p:txBody>
      </p:sp>
    </p:spTree>
    <p:extLst>
      <p:ext uri="{BB962C8B-B14F-4D97-AF65-F5344CB8AC3E}">
        <p14:creationId xmlns:p14="http://schemas.microsoft.com/office/powerpoint/2010/main" val="710852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Abg</a:t>
            </a:r>
            <a:r>
              <a:rPr lang="en-US" dirty="0"/>
              <a:t> in early stage show </a:t>
            </a:r>
            <a:r>
              <a:rPr lang="en-US" dirty="0" err="1"/>
              <a:t>res.alkalosis</a:t>
            </a:r>
            <a:endParaRPr lang="en-US" dirty="0"/>
          </a:p>
        </p:txBody>
      </p:sp>
      <p:sp>
        <p:nvSpPr>
          <p:cNvPr id="4" name="Slide Number Placeholder 3"/>
          <p:cNvSpPr>
            <a:spLocks noGrp="1"/>
          </p:cNvSpPr>
          <p:nvPr>
            <p:ph type="sldNum" sz="quarter" idx="5"/>
          </p:nvPr>
        </p:nvSpPr>
        <p:spPr/>
        <p:txBody>
          <a:bodyPr/>
          <a:lstStyle/>
          <a:p>
            <a:fld id="{83426DED-DD02-4D57-A4DF-011155FD5D8D}" type="slidenum">
              <a:rPr lang="en-US" smtClean="0"/>
              <a:t>17</a:t>
            </a:fld>
            <a:endParaRPr lang="en-US"/>
          </a:p>
        </p:txBody>
      </p:sp>
    </p:spTree>
    <p:extLst>
      <p:ext uri="{BB962C8B-B14F-4D97-AF65-F5344CB8AC3E}">
        <p14:creationId xmlns:p14="http://schemas.microsoft.com/office/powerpoint/2010/main" val="1083240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E6A182-AF03-4CC8-94DC-C0726DF52A64}" type="slidenum">
              <a:rPr lang="en-US" smtClean="0"/>
              <a:t>30</a:t>
            </a:fld>
            <a:endParaRPr lang="en-US"/>
          </a:p>
        </p:txBody>
      </p:sp>
    </p:spTree>
    <p:extLst>
      <p:ext uri="{BB962C8B-B14F-4D97-AF65-F5344CB8AC3E}">
        <p14:creationId xmlns:p14="http://schemas.microsoft.com/office/powerpoint/2010/main" val="133775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Duplex ultrasonography is a test that uses sound waves to look at the flow of blood in veins. It can detect the blockage and blood clots in the deep veins.</a:t>
            </a:r>
          </a:p>
          <a:p>
            <a:r>
              <a:rPr lang="en-US" dirty="0"/>
              <a:t>A D-dimer test is a test that measures D- dimer, which is a substance that is released when a clot breaks up</a:t>
            </a:r>
          </a:p>
          <a:p>
            <a:r>
              <a:rPr lang="en-US" dirty="0"/>
              <a:t>Contrast venography is a special type of X-ray in which a specific contrast material (dye) is injected into a large vein of the foot or ankle so we can see the deep veins in the leg and the hip.</a:t>
            </a:r>
          </a:p>
          <a:p>
            <a:endParaRPr lang="en-US" dirty="0"/>
          </a:p>
        </p:txBody>
      </p:sp>
      <p:sp>
        <p:nvSpPr>
          <p:cNvPr id="4" name="Slide Number Placeholder 3"/>
          <p:cNvSpPr>
            <a:spLocks noGrp="1"/>
          </p:cNvSpPr>
          <p:nvPr>
            <p:ph type="sldNum" sz="quarter" idx="5"/>
          </p:nvPr>
        </p:nvSpPr>
        <p:spPr/>
        <p:txBody>
          <a:bodyPr/>
          <a:lstStyle/>
          <a:p>
            <a:fld id="{96E6A182-AF03-4CC8-94DC-C0726DF52A64}" type="slidenum">
              <a:rPr lang="en-US" smtClean="0"/>
              <a:t>33</a:t>
            </a:fld>
            <a:endParaRPr lang="en-US"/>
          </a:p>
        </p:txBody>
      </p:sp>
    </p:spTree>
    <p:extLst>
      <p:ext uri="{BB962C8B-B14F-4D97-AF65-F5344CB8AC3E}">
        <p14:creationId xmlns:p14="http://schemas.microsoft.com/office/powerpoint/2010/main" val="2773313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CTPA</a:t>
            </a:r>
            <a:r>
              <a:rPr lang="en-US" b="0" i="0" dirty="0">
                <a:solidFill>
                  <a:srgbClr val="222222"/>
                </a:solidFill>
                <a:effectLst/>
                <a:latin typeface="Myriad W01"/>
              </a:rPr>
              <a:t> you are injected with a dye that helps to show your blood vessels and a scanner uses X-rays to build a detailed picture of the blood flow in your lungs.</a:t>
            </a:r>
          </a:p>
          <a:p>
            <a:r>
              <a:rPr lang="en-US" dirty="0"/>
              <a:t>A V/Q scan is used </a:t>
            </a:r>
            <a:r>
              <a:rPr lang="en-US" b="0" i="0" dirty="0">
                <a:solidFill>
                  <a:srgbClr val="222222"/>
                </a:solidFill>
                <a:effectLst/>
                <a:latin typeface="Myriad W01"/>
              </a:rPr>
              <a:t>to examine the flow of air and blood in your lungs. If the scan shows parts of your lungs have air in them but no blood supply, this may be the result of a pulmonary embolism.</a:t>
            </a:r>
            <a:endParaRPr lang="en-US" dirty="0"/>
          </a:p>
        </p:txBody>
      </p:sp>
      <p:sp>
        <p:nvSpPr>
          <p:cNvPr id="4" name="Slide Number Placeholder 3"/>
          <p:cNvSpPr>
            <a:spLocks noGrp="1"/>
          </p:cNvSpPr>
          <p:nvPr>
            <p:ph type="sldNum" sz="quarter" idx="5"/>
          </p:nvPr>
        </p:nvSpPr>
        <p:spPr/>
        <p:txBody>
          <a:bodyPr/>
          <a:lstStyle/>
          <a:p>
            <a:fld id="{96E6A182-AF03-4CC8-94DC-C0726DF52A64}" type="slidenum">
              <a:rPr lang="en-US" smtClean="0"/>
              <a:t>38</a:t>
            </a:fld>
            <a:endParaRPr lang="en-US"/>
          </a:p>
        </p:txBody>
      </p:sp>
    </p:spTree>
    <p:extLst>
      <p:ext uri="{BB962C8B-B14F-4D97-AF65-F5344CB8AC3E}">
        <p14:creationId xmlns:p14="http://schemas.microsoft.com/office/powerpoint/2010/main" val="3992405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79740D-70D7-4497-99DF-6D9C611CBC36}"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43091-2EE7-4BE4-BB32-8D35BA705DEE}" type="slidenum">
              <a:rPr lang="en-US" smtClean="0"/>
              <a:t>‹#›</a:t>
            </a:fld>
            <a:endParaRPr lang="en-US"/>
          </a:p>
        </p:txBody>
      </p:sp>
    </p:spTree>
    <p:extLst>
      <p:ext uri="{BB962C8B-B14F-4D97-AF65-F5344CB8AC3E}">
        <p14:creationId xmlns:p14="http://schemas.microsoft.com/office/powerpoint/2010/main" val="1352439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79740D-70D7-4497-99DF-6D9C611CBC36}"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43091-2EE7-4BE4-BB32-8D35BA705DEE}" type="slidenum">
              <a:rPr lang="en-US" smtClean="0"/>
              <a:t>‹#›</a:t>
            </a:fld>
            <a:endParaRPr lang="en-US"/>
          </a:p>
        </p:txBody>
      </p:sp>
    </p:spTree>
    <p:extLst>
      <p:ext uri="{BB962C8B-B14F-4D97-AF65-F5344CB8AC3E}">
        <p14:creationId xmlns:p14="http://schemas.microsoft.com/office/powerpoint/2010/main" val="381878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79740D-70D7-4497-99DF-6D9C611CBC36}"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43091-2EE7-4BE4-BB32-8D35BA705DEE}" type="slidenum">
              <a:rPr lang="en-US" smtClean="0"/>
              <a:t>‹#›</a:t>
            </a:fld>
            <a:endParaRPr lang="en-US"/>
          </a:p>
        </p:txBody>
      </p:sp>
    </p:spTree>
    <p:extLst>
      <p:ext uri="{BB962C8B-B14F-4D97-AF65-F5344CB8AC3E}">
        <p14:creationId xmlns:p14="http://schemas.microsoft.com/office/powerpoint/2010/main" val="4215283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DD6B5E5-4F11-411D-8064-97C702426F99}" type="datetimeFigureOut">
              <a:rPr lang="ar-JO" smtClean="0"/>
              <a:t>13/06/1442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B026D6A4-FD08-4805-A12D-BE3FA2FD911B}" type="slidenum">
              <a:rPr lang="ar-JO" smtClean="0"/>
              <a:t>‹#›</a:t>
            </a:fld>
            <a:endParaRPr lang="ar-JO"/>
          </a:p>
        </p:txBody>
      </p:sp>
      <p:sp>
        <p:nvSpPr>
          <p:cNvPr id="8" name="Title 7"/>
          <p:cNvSpPr>
            <a:spLocks noGrp="1"/>
          </p:cNvSpPr>
          <p:nvPr>
            <p:ph type="title" hasCustomPrompt="1"/>
          </p:nvPr>
        </p:nvSpPr>
        <p:spPr/>
        <p:txBody>
          <a:bodyPr/>
          <a:lstStyle/>
          <a:p>
            <a:r>
              <a:rPr lang="ar-SA"/>
              <a:t>انقر لتحرير نمط العنوان الرئيسي</a:t>
            </a:r>
            <a:endParaRPr lang="en-US"/>
          </a:p>
        </p:txBody>
      </p:sp>
      <p:sp>
        <p:nvSpPr>
          <p:cNvPr id="10" name="Content Placeholder 9"/>
          <p:cNvSpPr>
            <a:spLocks noGrp="1"/>
          </p:cNvSpPr>
          <p:nvPr>
            <p:ph sz="quarter" idx="13" hasCustomPrompt="1"/>
          </p:nvPr>
        </p:nvSpPr>
        <p:spPr>
          <a:xfrm>
            <a:off x="1524000" y="731520"/>
            <a:ext cx="8534400" cy="347472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Tree>
    <p:extLst>
      <p:ext uri="{BB962C8B-B14F-4D97-AF65-F5344CB8AC3E}">
        <p14:creationId xmlns:p14="http://schemas.microsoft.com/office/powerpoint/2010/main" val="3798776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79740D-70D7-4497-99DF-6D9C611CBC36}"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43091-2EE7-4BE4-BB32-8D35BA705DEE}" type="slidenum">
              <a:rPr lang="en-US" smtClean="0"/>
              <a:t>‹#›</a:t>
            </a:fld>
            <a:endParaRPr lang="en-US"/>
          </a:p>
        </p:txBody>
      </p:sp>
    </p:spTree>
    <p:extLst>
      <p:ext uri="{BB962C8B-B14F-4D97-AF65-F5344CB8AC3E}">
        <p14:creationId xmlns:p14="http://schemas.microsoft.com/office/powerpoint/2010/main" val="3159235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79740D-70D7-4497-99DF-6D9C611CBC36}"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43091-2EE7-4BE4-BB32-8D35BA705DEE}" type="slidenum">
              <a:rPr lang="en-US" smtClean="0"/>
              <a:t>‹#›</a:t>
            </a:fld>
            <a:endParaRPr lang="en-US"/>
          </a:p>
        </p:txBody>
      </p:sp>
    </p:spTree>
    <p:extLst>
      <p:ext uri="{BB962C8B-B14F-4D97-AF65-F5344CB8AC3E}">
        <p14:creationId xmlns:p14="http://schemas.microsoft.com/office/powerpoint/2010/main" val="2536607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79740D-70D7-4497-99DF-6D9C611CBC36}"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43091-2EE7-4BE4-BB32-8D35BA705DEE}" type="slidenum">
              <a:rPr lang="en-US" smtClean="0"/>
              <a:t>‹#›</a:t>
            </a:fld>
            <a:endParaRPr lang="en-US"/>
          </a:p>
        </p:txBody>
      </p:sp>
    </p:spTree>
    <p:extLst>
      <p:ext uri="{BB962C8B-B14F-4D97-AF65-F5344CB8AC3E}">
        <p14:creationId xmlns:p14="http://schemas.microsoft.com/office/powerpoint/2010/main" val="1346632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79740D-70D7-4497-99DF-6D9C611CBC36}" type="datetimeFigureOut">
              <a:rPr lang="en-US" smtClean="0"/>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343091-2EE7-4BE4-BB32-8D35BA705DEE}" type="slidenum">
              <a:rPr lang="en-US" smtClean="0"/>
              <a:t>‹#›</a:t>
            </a:fld>
            <a:endParaRPr lang="en-US"/>
          </a:p>
        </p:txBody>
      </p:sp>
    </p:spTree>
    <p:extLst>
      <p:ext uri="{BB962C8B-B14F-4D97-AF65-F5344CB8AC3E}">
        <p14:creationId xmlns:p14="http://schemas.microsoft.com/office/powerpoint/2010/main" val="3517084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79740D-70D7-4497-99DF-6D9C611CBC36}" type="datetimeFigureOut">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343091-2EE7-4BE4-BB32-8D35BA705DEE}" type="slidenum">
              <a:rPr lang="en-US" smtClean="0"/>
              <a:t>‹#›</a:t>
            </a:fld>
            <a:endParaRPr lang="en-US"/>
          </a:p>
        </p:txBody>
      </p:sp>
    </p:spTree>
    <p:extLst>
      <p:ext uri="{BB962C8B-B14F-4D97-AF65-F5344CB8AC3E}">
        <p14:creationId xmlns:p14="http://schemas.microsoft.com/office/powerpoint/2010/main" val="1512923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79740D-70D7-4497-99DF-6D9C611CBC36}" type="datetimeFigureOut">
              <a:rPr lang="en-US" smtClean="0"/>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343091-2EE7-4BE4-BB32-8D35BA705DEE}" type="slidenum">
              <a:rPr lang="en-US" smtClean="0"/>
              <a:t>‹#›</a:t>
            </a:fld>
            <a:endParaRPr lang="en-US"/>
          </a:p>
        </p:txBody>
      </p:sp>
    </p:spTree>
    <p:extLst>
      <p:ext uri="{BB962C8B-B14F-4D97-AF65-F5344CB8AC3E}">
        <p14:creationId xmlns:p14="http://schemas.microsoft.com/office/powerpoint/2010/main" val="2114742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79740D-70D7-4497-99DF-6D9C611CBC36}"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43091-2EE7-4BE4-BB32-8D35BA705DEE}" type="slidenum">
              <a:rPr lang="en-US" smtClean="0"/>
              <a:t>‹#›</a:t>
            </a:fld>
            <a:endParaRPr lang="en-US"/>
          </a:p>
        </p:txBody>
      </p:sp>
    </p:spTree>
    <p:extLst>
      <p:ext uri="{BB962C8B-B14F-4D97-AF65-F5344CB8AC3E}">
        <p14:creationId xmlns:p14="http://schemas.microsoft.com/office/powerpoint/2010/main" val="3052822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79740D-70D7-4497-99DF-6D9C611CBC36}"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43091-2EE7-4BE4-BB32-8D35BA705DEE}" type="slidenum">
              <a:rPr lang="en-US" smtClean="0"/>
              <a:t>‹#›</a:t>
            </a:fld>
            <a:endParaRPr lang="en-US"/>
          </a:p>
        </p:txBody>
      </p:sp>
    </p:spTree>
    <p:extLst>
      <p:ext uri="{BB962C8B-B14F-4D97-AF65-F5344CB8AC3E}">
        <p14:creationId xmlns:p14="http://schemas.microsoft.com/office/powerpoint/2010/main" val="3304565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79740D-70D7-4497-99DF-6D9C611CBC36}" type="datetimeFigureOut">
              <a:rPr lang="en-US" smtClean="0"/>
              <a:t>1/26/2021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343091-2EE7-4BE4-BB32-8D35BA705DEE}" type="slidenum">
              <a:rPr lang="en-US" smtClean="0"/>
              <a:t>‹#›</a:t>
            </a:fld>
            <a:endParaRPr lang="en-US"/>
          </a:p>
        </p:txBody>
      </p:sp>
    </p:spTree>
    <p:extLst>
      <p:ext uri="{BB962C8B-B14F-4D97-AF65-F5344CB8AC3E}">
        <p14:creationId xmlns:p14="http://schemas.microsoft.com/office/powerpoint/2010/main" val="32981396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3661005" y="2707349"/>
            <a:ext cx="4536504" cy="4248471"/>
          </a:xfrm>
        </p:spPr>
        <p:txBody>
          <a:bodyPr/>
          <a:lstStyle/>
          <a:p>
            <a:r>
              <a:rPr lang="ar-JO" dirty="0"/>
              <a:t>مهد الفقهاء</a:t>
            </a:r>
          </a:p>
          <a:p>
            <a:r>
              <a:rPr lang="ar-JO" dirty="0"/>
              <a:t>نبال عطالله </a:t>
            </a:r>
          </a:p>
          <a:p>
            <a:r>
              <a:rPr lang="ar-JO" dirty="0"/>
              <a:t>حلا العلاوين</a:t>
            </a:r>
          </a:p>
          <a:p>
            <a:r>
              <a:rPr lang="ar-JO" dirty="0"/>
              <a:t>فواز ابو الغنم </a:t>
            </a:r>
          </a:p>
          <a:p>
            <a:endParaRPr lang="ar-JO" dirty="0"/>
          </a:p>
        </p:txBody>
      </p:sp>
      <p:sp>
        <p:nvSpPr>
          <p:cNvPr id="2" name="عنوان 1"/>
          <p:cNvSpPr>
            <a:spLocks noGrp="1"/>
          </p:cNvSpPr>
          <p:nvPr>
            <p:ph type="ctrTitle"/>
          </p:nvPr>
        </p:nvSpPr>
        <p:spPr>
          <a:xfrm>
            <a:off x="2341582" y="692698"/>
            <a:ext cx="7175351" cy="1656183"/>
          </a:xfrm>
        </p:spPr>
        <p:txBody>
          <a:bodyPr>
            <a:normAutofit/>
          </a:bodyPr>
          <a:lstStyle/>
          <a:p>
            <a:r>
              <a:rPr lang="en-US" b="1" i="1" dirty="0"/>
              <a:t>POST OP PYREXIA </a:t>
            </a:r>
            <a:endParaRPr lang="ar-JO" b="1" i="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4880" y="2209705"/>
            <a:ext cx="3409131"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a:xfrm>
            <a:off x="1524001" y="1"/>
            <a:ext cx="9144635" cy="6882765"/>
          </a:xfrm>
        </p:spPr>
        <p:txBody>
          <a:bodyPr/>
          <a:lstStyle/>
          <a:p>
            <a:r>
              <a:rPr lang="en-US" altLang="ar-JO" sz="3200" dirty="0"/>
              <a:t>* intra-operative phase: </a:t>
            </a:r>
            <a:br>
              <a:rPr lang="en-US" altLang="ar-JO" sz="3200" dirty="0"/>
            </a:br>
            <a:r>
              <a:rPr lang="en-US" altLang="ar-JO" sz="2000" dirty="0"/>
              <a:t>-prepare the skin at the surgical site immediately </a:t>
            </a:r>
            <a:r>
              <a:rPr lang="en-US" altLang="ar-JO" sz="2000" i="1" u="sng" dirty="0"/>
              <a:t>before the incision</a:t>
            </a:r>
            <a:r>
              <a:rPr lang="en-US" altLang="ar-JO" sz="2000" dirty="0"/>
              <a:t> using an antiseptic preparation ,</a:t>
            </a:r>
            <a:br>
              <a:rPr lang="en-US" altLang="ar-JO" sz="2000" dirty="0"/>
            </a:br>
            <a:r>
              <a:rPr lang="en-US" altLang="ar-JO" sz="2000" dirty="0"/>
              <a:t>(povidone-iodine or chlorhexidine are most suitable).</a:t>
            </a:r>
            <a:br>
              <a:rPr lang="en-US" altLang="ar-JO" sz="2000" dirty="0"/>
            </a:br>
            <a:r>
              <a:rPr lang="en-US" altLang="ar-JO" sz="2000" dirty="0"/>
              <a:t>-</a:t>
            </a:r>
            <a:r>
              <a:rPr lang="en-US" altLang="ar-JO" sz="2000" i="1" u="sng" dirty="0"/>
              <a:t>change gloves or gowns if contaminated</a:t>
            </a:r>
            <a:r>
              <a:rPr lang="en-US" altLang="ar-JO" sz="2000" dirty="0"/>
              <a:t> . </a:t>
            </a:r>
            <a:br>
              <a:rPr lang="en-US" altLang="ar-JO" sz="2000" dirty="0"/>
            </a:br>
            <a:r>
              <a:rPr lang="en-US" altLang="ar-JO" sz="2000" dirty="0"/>
              <a:t>-use an appropriate </a:t>
            </a:r>
            <a:r>
              <a:rPr lang="en-US" altLang="ar-JO" sz="2000" i="1" u="sng" dirty="0"/>
              <a:t>interactive dressing</a:t>
            </a:r>
            <a:r>
              <a:rPr lang="en-US" altLang="ar-JO" sz="2000" dirty="0"/>
              <a:t> at the end of the operation to cover all surgical incisions .</a:t>
            </a:r>
            <a:br>
              <a:rPr lang="en-US" altLang="ar-JO" sz="2000" dirty="0"/>
            </a:br>
            <a:br>
              <a:rPr lang="en-US" altLang="ar-JO" sz="2000" dirty="0"/>
            </a:br>
            <a:r>
              <a:rPr lang="en-US" altLang="ar-JO" sz="3200" dirty="0"/>
              <a:t>* post-operative phase: </a:t>
            </a:r>
            <a:br>
              <a:rPr lang="en-US" altLang="ar-JO" sz="2000" dirty="0"/>
            </a:br>
            <a:r>
              <a:rPr lang="en-US" altLang="ar-JO" sz="2000" i="1" u="sng" dirty="0"/>
              <a:t>Monitor wounds closely</a:t>
            </a:r>
            <a:r>
              <a:rPr lang="en-US" altLang="ar-JO" sz="2000" dirty="0"/>
              <a:t>-dressing </a:t>
            </a:r>
            <a:r>
              <a:rPr lang="en-US" altLang="ar-JO" sz="2000" dirty="0" err="1"/>
              <a:t>changes,thus</a:t>
            </a:r>
            <a:r>
              <a:rPr lang="en-US" altLang="ar-JO" sz="2000" dirty="0"/>
              <a:t> </a:t>
            </a:r>
            <a:r>
              <a:rPr lang="en-US" altLang="ar-JO" sz="2000" dirty="0" err="1"/>
              <a:t>minimising</a:t>
            </a:r>
            <a:r>
              <a:rPr lang="en-US" altLang="ar-JO" sz="2000" dirty="0"/>
              <a:t> the chance of bacterial contamination . </a:t>
            </a:r>
            <a:br>
              <a:rPr lang="en-US" altLang="ar-JO" sz="2000" dirty="0"/>
            </a:br>
            <a:r>
              <a:rPr lang="en-US" altLang="ar-JO" sz="2000" dirty="0"/>
              <a:t>Ensure that wounds in </a:t>
            </a:r>
            <a:r>
              <a:rPr lang="en-US" altLang="ar-JO" sz="2000" i="1" u="sng" dirty="0"/>
              <a:t>difficult areas </a:t>
            </a:r>
            <a:r>
              <a:rPr lang="en-US" altLang="ar-JO" sz="2000" dirty="0"/>
              <a:t>such as skin creases and underneath skin folds (such as groin) are closely observed .</a:t>
            </a:r>
            <a:br>
              <a:rPr lang="en-US" altLang="ar-JO" sz="2000" dirty="0"/>
            </a:br>
            <a:r>
              <a:rPr lang="en-US" altLang="ar-JO" sz="2000" dirty="0"/>
              <a:t>. </a:t>
            </a:r>
            <a:br>
              <a:rPr lang="en-US" altLang="ar-JO" sz="2000" dirty="0"/>
            </a:br>
            <a:r>
              <a:rPr lang="en-US" altLang="ar-JO" sz="2000" dirty="0"/>
              <a:t>Topical antibiotics are used in some cases post-operatively as well; they shown that they probably do prevent SSI rates when compared with no topical antibiotic or antiseptic therapy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1D9EB-958D-4F1B-8B94-844620EF4E9F}"/>
              </a:ext>
            </a:extLst>
          </p:cNvPr>
          <p:cNvSpPr>
            <a:spLocks noGrp="1"/>
          </p:cNvSpPr>
          <p:nvPr>
            <p:ph type="title"/>
          </p:nvPr>
        </p:nvSpPr>
        <p:spPr/>
        <p:txBody>
          <a:bodyPr/>
          <a:lstStyle/>
          <a:p>
            <a:r>
              <a:rPr lang="en-US" dirty="0"/>
              <a:t>ATELECTASIS</a:t>
            </a:r>
          </a:p>
        </p:txBody>
      </p:sp>
      <p:sp>
        <p:nvSpPr>
          <p:cNvPr id="3" name="Content Placeholder 2">
            <a:extLst>
              <a:ext uri="{FF2B5EF4-FFF2-40B4-BE49-F238E27FC236}">
                <a16:creationId xmlns:a16="http://schemas.microsoft.com/office/drawing/2014/main" id="{7777E9FC-67A7-4BB2-B45F-A5C63C53EBCF}"/>
              </a:ext>
            </a:extLst>
          </p:cNvPr>
          <p:cNvSpPr>
            <a:spLocks noGrp="1"/>
          </p:cNvSpPr>
          <p:nvPr>
            <p:ph idx="1"/>
          </p:nvPr>
        </p:nvSpPr>
        <p:spPr/>
        <p:txBody>
          <a:bodyPr>
            <a:normAutofit/>
          </a:bodyPr>
          <a:lstStyle/>
          <a:p>
            <a:r>
              <a:rPr lang="en-US" b="0" i="0" dirty="0">
                <a:solidFill>
                  <a:srgbClr val="3B3835"/>
                </a:solidFill>
                <a:effectLst/>
                <a:latin typeface="Helvetica Neue"/>
              </a:rPr>
              <a:t>Atelectasis is defined as the collapse or closure of the lung resulting in reduced or absent gas exchange  </a:t>
            </a:r>
          </a:p>
          <a:p>
            <a:r>
              <a:rPr lang="en-US" u="sng" dirty="0">
                <a:solidFill>
                  <a:srgbClr val="3B3835"/>
                </a:solidFill>
                <a:latin typeface="Helvetica Neue"/>
              </a:rPr>
              <a:t>MOST COMMON </a:t>
            </a:r>
            <a:r>
              <a:rPr lang="en-US" dirty="0">
                <a:solidFill>
                  <a:srgbClr val="3B3835"/>
                </a:solidFill>
                <a:latin typeface="Helvetica Neue"/>
              </a:rPr>
              <a:t>cause of po fever in 24-48h period </a:t>
            </a:r>
          </a:p>
          <a:p>
            <a:r>
              <a:rPr lang="en-US" b="0" i="0" dirty="0">
                <a:solidFill>
                  <a:srgbClr val="2A2A2A"/>
                </a:solidFill>
                <a:effectLst/>
                <a:latin typeface="proxima_nova_rgregular"/>
              </a:rPr>
              <a:t>is typically basilar and segmental in distribution.</a:t>
            </a:r>
          </a:p>
          <a:p>
            <a:r>
              <a:rPr lang="en-US" dirty="0">
                <a:solidFill>
                  <a:srgbClr val="2A2A2A"/>
                </a:solidFill>
                <a:latin typeface="proxima_nova_rgregular"/>
              </a:rPr>
              <a:t>The complications are :</a:t>
            </a:r>
          </a:p>
          <a:p>
            <a:pPr algn="l">
              <a:buFont typeface="Wingdings" panose="05000000000000000000" pitchFamily="2" charset="2"/>
              <a:buChar char="v"/>
            </a:pPr>
            <a:r>
              <a:rPr lang="en-US" sz="1800" b="1" i="0" dirty="0">
                <a:solidFill>
                  <a:schemeClr val="tx1">
                    <a:lumMod val="75000"/>
                    <a:lumOff val="25000"/>
                  </a:schemeClr>
                </a:solidFill>
                <a:effectLst/>
                <a:latin typeface="Helvetica" panose="020B0604020202020204" pitchFamily="34" charset="0"/>
              </a:rPr>
              <a:t>Low blood oxygen (hypoxemia).</a:t>
            </a:r>
            <a:r>
              <a:rPr lang="en-US" sz="1800" b="0" i="0" dirty="0">
                <a:solidFill>
                  <a:schemeClr val="tx1">
                    <a:lumMod val="75000"/>
                    <a:lumOff val="25000"/>
                  </a:schemeClr>
                </a:solidFill>
                <a:effectLst/>
                <a:latin typeface="Helvetica" panose="020B0604020202020204" pitchFamily="34" charset="0"/>
              </a:rPr>
              <a:t> </a:t>
            </a:r>
          </a:p>
          <a:p>
            <a:pPr algn="l">
              <a:buFont typeface="Wingdings" panose="05000000000000000000" pitchFamily="2" charset="2"/>
              <a:buChar char="v"/>
            </a:pPr>
            <a:r>
              <a:rPr lang="en-US" sz="1800" b="1" i="0" dirty="0">
                <a:solidFill>
                  <a:schemeClr val="tx1">
                    <a:lumMod val="75000"/>
                    <a:lumOff val="25000"/>
                  </a:schemeClr>
                </a:solidFill>
                <a:effectLst/>
                <a:latin typeface="Helvetica" panose="020B0604020202020204" pitchFamily="34" charset="0"/>
              </a:rPr>
              <a:t>Pneumonia.</a:t>
            </a:r>
            <a:r>
              <a:rPr lang="en-US" sz="1800" b="0" i="0" dirty="0">
                <a:solidFill>
                  <a:schemeClr val="tx1">
                    <a:lumMod val="75000"/>
                    <a:lumOff val="25000"/>
                  </a:schemeClr>
                </a:solidFill>
                <a:effectLst/>
                <a:latin typeface="Helvetica" panose="020B0604020202020204" pitchFamily="34" charset="0"/>
              </a:rPr>
              <a:t> (esp</a:t>
            </a:r>
            <a:r>
              <a:rPr lang="en-US" sz="1800" dirty="0">
                <a:solidFill>
                  <a:schemeClr val="tx1">
                    <a:lumMod val="75000"/>
                    <a:lumOff val="25000"/>
                  </a:schemeClr>
                </a:solidFill>
                <a:latin typeface="Helvetica" panose="020B0604020202020204" pitchFamily="34" charset="0"/>
              </a:rPr>
              <a:t>. if fever persist)</a:t>
            </a:r>
            <a:endParaRPr lang="en-US" sz="1800" b="0" i="0" dirty="0">
              <a:solidFill>
                <a:schemeClr val="tx1">
                  <a:lumMod val="75000"/>
                  <a:lumOff val="25000"/>
                </a:schemeClr>
              </a:solidFill>
              <a:effectLst/>
              <a:latin typeface="Helvetica" panose="020B0604020202020204" pitchFamily="34" charset="0"/>
            </a:endParaRPr>
          </a:p>
          <a:p>
            <a:pPr algn="l">
              <a:buFont typeface="Wingdings" panose="05000000000000000000" pitchFamily="2" charset="2"/>
              <a:buChar char="v"/>
            </a:pPr>
            <a:r>
              <a:rPr lang="en-US" sz="1800" b="1" i="0" dirty="0">
                <a:solidFill>
                  <a:schemeClr val="tx1">
                    <a:lumMod val="75000"/>
                    <a:lumOff val="25000"/>
                  </a:schemeClr>
                </a:solidFill>
                <a:effectLst/>
                <a:latin typeface="Helvetica" panose="020B0604020202020204" pitchFamily="34" charset="0"/>
              </a:rPr>
              <a:t>Respiratory failure.</a:t>
            </a:r>
            <a:r>
              <a:rPr lang="en-US" sz="1800" b="0" i="0" dirty="0">
                <a:solidFill>
                  <a:schemeClr val="tx1">
                    <a:lumMod val="75000"/>
                    <a:lumOff val="25000"/>
                  </a:schemeClr>
                </a:solidFill>
                <a:effectLst/>
                <a:latin typeface="Helvetica" panose="020B0604020202020204" pitchFamily="34" charset="0"/>
              </a:rPr>
              <a:t> </a:t>
            </a:r>
            <a:endParaRPr lang="en-US" sz="1800" b="0" i="0" dirty="0">
              <a:solidFill>
                <a:schemeClr val="tx1">
                  <a:lumMod val="75000"/>
                  <a:lumOff val="25000"/>
                </a:schemeClr>
              </a:solidFill>
              <a:effectLst/>
              <a:latin typeface="Helvetica Neue"/>
            </a:endParaRPr>
          </a:p>
        </p:txBody>
      </p:sp>
    </p:spTree>
    <p:extLst>
      <p:ext uri="{BB962C8B-B14F-4D97-AF65-F5344CB8AC3E}">
        <p14:creationId xmlns:p14="http://schemas.microsoft.com/office/powerpoint/2010/main" val="1989284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8A4CB-3E67-49FC-ACBE-FDCE6436C904}"/>
              </a:ext>
            </a:extLst>
          </p:cNvPr>
          <p:cNvSpPr>
            <a:spLocks noGrp="1"/>
          </p:cNvSpPr>
          <p:nvPr>
            <p:ph type="title"/>
          </p:nvPr>
        </p:nvSpPr>
        <p:spPr>
          <a:xfrm>
            <a:off x="0" y="56884"/>
            <a:ext cx="10515600" cy="1325563"/>
          </a:xfrm>
        </p:spPr>
        <p:txBody>
          <a:bodyPr/>
          <a:lstStyle/>
          <a:p>
            <a:r>
              <a:rPr lang="en-US" dirty="0"/>
              <a:t>Etiology</a:t>
            </a:r>
          </a:p>
        </p:txBody>
      </p:sp>
      <p:graphicFrame>
        <p:nvGraphicFramePr>
          <p:cNvPr id="4" name="Table 4">
            <a:extLst>
              <a:ext uri="{FF2B5EF4-FFF2-40B4-BE49-F238E27FC236}">
                <a16:creationId xmlns:a16="http://schemas.microsoft.com/office/drawing/2014/main" id="{33FF3AFF-4B01-4CD9-9F85-CC25AE25F4E6}"/>
              </a:ext>
            </a:extLst>
          </p:cNvPr>
          <p:cNvGraphicFramePr>
            <a:graphicFrameLocks noGrp="1"/>
          </p:cNvGraphicFramePr>
          <p:nvPr>
            <p:extLst>
              <p:ext uri="{D42A27DB-BD31-4B8C-83A1-F6EECF244321}">
                <p14:modId xmlns:p14="http://schemas.microsoft.com/office/powerpoint/2010/main" val="1877654795"/>
              </p:ext>
            </p:extLst>
          </p:nvPr>
        </p:nvGraphicFramePr>
        <p:xfrm>
          <a:off x="-29095" y="56884"/>
          <a:ext cx="12250190" cy="6801115"/>
        </p:xfrm>
        <a:graphic>
          <a:graphicData uri="http://schemas.openxmlformats.org/drawingml/2006/table">
            <a:tbl>
              <a:tblPr firstRow="1" bandRow="1">
                <a:tableStyleId>{5C22544A-7EE6-4342-B048-85BDC9FD1C3A}</a:tableStyleId>
              </a:tblPr>
              <a:tblGrid>
                <a:gridCol w="6125095">
                  <a:extLst>
                    <a:ext uri="{9D8B030D-6E8A-4147-A177-3AD203B41FA5}">
                      <a16:colId xmlns:a16="http://schemas.microsoft.com/office/drawing/2014/main" val="810026978"/>
                    </a:ext>
                  </a:extLst>
                </a:gridCol>
                <a:gridCol w="6125095">
                  <a:extLst>
                    <a:ext uri="{9D8B030D-6E8A-4147-A177-3AD203B41FA5}">
                      <a16:colId xmlns:a16="http://schemas.microsoft.com/office/drawing/2014/main" val="3338266740"/>
                    </a:ext>
                  </a:extLst>
                </a:gridCol>
              </a:tblGrid>
              <a:tr h="7326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Decreased Lung Expansion</a:t>
                      </a:r>
                    </a:p>
                    <a:p>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Alveolar Degassing</a:t>
                      </a:r>
                    </a:p>
                    <a:p>
                      <a:endParaRPr lang="en-US" sz="2000" dirty="0"/>
                    </a:p>
                  </a:txBody>
                  <a:tcPr/>
                </a:tc>
                <a:extLst>
                  <a:ext uri="{0D108BD9-81ED-4DB2-BD59-A6C34878D82A}">
                    <a16:rowId xmlns:a16="http://schemas.microsoft.com/office/drawing/2014/main" val="3825515346"/>
                  </a:ext>
                </a:extLst>
              </a:tr>
              <a:tr h="6068442">
                <a:tc>
                  <a:txBody>
                    <a:bodyPr/>
                    <a:lstStyle/>
                    <a:p>
                      <a:pPr eaLnBrk="1" hangingPunct="1">
                        <a:defRPr/>
                      </a:pPr>
                      <a:r>
                        <a:rPr lang="en-US" sz="2000" dirty="0"/>
                        <a:t>Thoracic and upper abdominal procedures</a:t>
                      </a:r>
                    </a:p>
                    <a:p>
                      <a:pPr lvl="1" eaLnBrk="1" hangingPunct="1">
                        <a:defRPr/>
                      </a:pPr>
                      <a:r>
                        <a:rPr lang="en-US" sz="2000" dirty="0"/>
                        <a:t>Considered high risk for atelectasis</a:t>
                      </a:r>
                    </a:p>
                    <a:p>
                      <a:pPr eaLnBrk="1" hangingPunct="1">
                        <a:spcBef>
                          <a:spcPct val="25000"/>
                        </a:spcBef>
                        <a:defRPr/>
                      </a:pPr>
                      <a:r>
                        <a:rPr lang="en-US" sz="2000" dirty="0"/>
                        <a:t>Other precipitating factors</a:t>
                      </a:r>
                    </a:p>
                    <a:p>
                      <a:pPr lvl="1" eaLnBrk="1" hangingPunct="1">
                        <a:spcBef>
                          <a:spcPct val="25000"/>
                        </a:spcBef>
                        <a:defRPr/>
                      </a:pPr>
                      <a:r>
                        <a:rPr lang="en-US" sz="2000" dirty="0"/>
                        <a:t>Anesthesia</a:t>
                      </a:r>
                    </a:p>
                    <a:p>
                      <a:pPr lvl="1" eaLnBrk="1" hangingPunct="1">
                        <a:spcBef>
                          <a:spcPct val="25000"/>
                        </a:spcBef>
                        <a:defRPr/>
                      </a:pPr>
                      <a:r>
                        <a:rPr lang="en-US" sz="2000" dirty="0"/>
                        <a:t>Postoperative pain</a:t>
                      </a:r>
                    </a:p>
                    <a:p>
                      <a:pPr lvl="1" eaLnBrk="1" hangingPunct="1">
                        <a:spcBef>
                          <a:spcPct val="25000"/>
                        </a:spcBef>
                        <a:defRPr/>
                      </a:pPr>
                      <a:r>
                        <a:rPr lang="en-US" sz="2000" dirty="0"/>
                        <a:t>Supine position</a:t>
                      </a:r>
                    </a:p>
                    <a:p>
                      <a:pPr lvl="1" eaLnBrk="1" hangingPunct="1">
                        <a:spcBef>
                          <a:spcPct val="25000"/>
                        </a:spcBef>
                        <a:defRPr/>
                      </a:pPr>
                      <a:r>
                        <a:rPr lang="en-US" sz="2000" dirty="0"/>
                        <a:t>Obesity </a:t>
                      </a:r>
                    </a:p>
                    <a:p>
                      <a:pPr lvl="1" eaLnBrk="1" hangingPunct="1">
                        <a:spcBef>
                          <a:spcPct val="25000"/>
                        </a:spcBef>
                        <a:defRPr/>
                      </a:pPr>
                      <a:r>
                        <a:rPr lang="en-US" sz="2000" dirty="0"/>
                        <a:t>Advanced age</a:t>
                      </a:r>
                    </a:p>
                    <a:p>
                      <a:pPr lvl="1" eaLnBrk="1" hangingPunct="1">
                        <a:spcBef>
                          <a:spcPct val="25000"/>
                        </a:spcBef>
                        <a:defRPr/>
                      </a:pPr>
                      <a:r>
                        <a:rPr lang="en-US" sz="2000" dirty="0"/>
                        <a:t>Inadequate tidal volumes during mechanical ventilation</a:t>
                      </a:r>
                    </a:p>
                    <a:p>
                      <a:pPr lvl="1" eaLnBrk="1" hangingPunct="1">
                        <a:spcBef>
                          <a:spcPct val="25000"/>
                        </a:spcBef>
                        <a:defRPr/>
                      </a:pPr>
                      <a:r>
                        <a:rPr lang="en-US" sz="2000" dirty="0"/>
                        <a:t>Malnutrition</a:t>
                      </a:r>
                    </a:p>
                    <a:p>
                      <a:pPr lvl="1" eaLnBrk="1" hangingPunct="1">
                        <a:spcBef>
                          <a:spcPct val="25000"/>
                        </a:spcBef>
                        <a:defRPr/>
                      </a:pPr>
                      <a:r>
                        <a:rPr lang="en-US" sz="2000" dirty="0"/>
                        <a:t>Ascites </a:t>
                      </a:r>
                    </a:p>
                    <a:p>
                      <a:pPr lvl="1" eaLnBrk="1" hangingPunct="1">
                        <a:spcBef>
                          <a:spcPct val="25000"/>
                        </a:spcBef>
                        <a:defRPr/>
                      </a:pPr>
                      <a:r>
                        <a:rPr lang="en-US" sz="2000" dirty="0"/>
                        <a:t>Diaphragmatic apraxia</a:t>
                      </a:r>
                    </a:p>
                    <a:p>
                      <a:pPr lvl="1" eaLnBrk="1" hangingPunct="1">
                        <a:spcBef>
                          <a:spcPct val="25000"/>
                        </a:spcBef>
                        <a:defRPr/>
                      </a:pPr>
                      <a:r>
                        <a:rPr lang="en-US" sz="2000" dirty="0"/>
                        <a:t>The presence of a restrictive lung disorders</a:t>
                      </a:r>
                    </a:p>
                    <a:p>
                      <a:pPr marL="0" indent="0">
                        <a:buNone/>
                      </a:pPr>
                      <a:endParaRPr lang="en-US" sz="2000" dirty="0"/>
                    </a:p>
                    <a:p>
                      <a:endParaRPr lang="en-US" sz="2000" dirty="0"/>
                    </a:p>
                  </a:txBody>
                  <a:tcPr/>
                </a:tc>
                <a:tc>
                  <a:txBody>
                    <a:bodyPr/>
                    <a:lstStyle/>
                    <a:p>
                      <a:pPr marL="288925" indent="-288925" eaLnBrk="1" hangingPunct="1">
                        <a:buFont typeface="Wingdings 2" panose="05020102010507070707" pitchFamily="18" charset="2"/>
                        <a:buNone/>
                        <a:defRPr/>
                      </a:pPr>
                      <a:r>
                        <a:rPr lang="en-US" sz="2000" dirty="0"/>
                        <a:t>Atelectasis associated with airway secretions and mucus plugs</a:t>
                      </a:r>
                    </a:p>
                    <a:p>
                      <a:pPr marL="288925" indent="-288925" eaLnBrk="1" hangingPunct="1">
                        <a:defRPr/>
                      </a:pPr>
                      <a:r>
                        <a:rPr lang="en-US" sz="2000" dirty="0"/>
                        <a:t>Precipitating factors</a:t>
                      </a:r>
                    </a:p>
                    <a:p>
                      <a:pPr marL="688975" lvl="1" eaLnBrk="1" hangingPunct="1">
                        <a:defRPr/>
                      </a:pPr>
                      <a:r>
                        <a:rPr lang="en-US" sz="2000" dirty="0"/>
                        <a:t>Decreased </a:t>
                      </a:r>
                      <a:r>
                        <a:rPr lang="en-US" sz="2000" dirty="0" err="1"/>
                        <a:t>mucociliary</a:t>
                      </a:r>
                      <a:r>
                        <a:rPr lang="en-US" sz="2000" dirty="0"/>
                        <a:t> transport</a:t>
                      </a:r>
                    </a:p>
                    <a:p>
                      <a:pPr marL="688975" lvl="1" eaLnBrk="1" hangingPunct="1">
                        <a:defRPr/>
                      </a:pPr>
                      <a:r>
                        <a:rPr lang="en-US" sz="2000" dirty="0"/>
                        <a:t>Excessive secretions</a:t>
                      </a:r>
                    </a:p>
                    <a:p>
                      <a:pPr marL="688975" lvl="1" eaLnBrk="1" hangingPunct="1">
                        <a:defRPr/>
                      </a:pPr>
                      <a:r>
                        <a:rPr lang="en-US" sz="2000" dirty="0"/>
                        <a:t>Inadequate hydration</a:t>
                      </a:r>
                    </a:p>
                    <a:p>
                      <a:pPr marL="688975" lvl="1" eaLnBrk="1" hangingPunct="1">
                        <a:defRPr/>
                      </a:pPr>
                      <a:r>
                        <a:rPr lang="en-US" sz="2000" dirty="0"/>
                        <a:t>Weak or absent cough</a:t>
                      </a:r>
                    </a:p>
                    <a:p>
                      <a:pPr marL="688975" lvl="1" eaLnBrk="1" hangingPunct="1">
                        <a:defRPr/>
                      </a:pPr>
                      <a:r>
                        <a:rPr lang="en-US" sz="2000" dirty="0"/>
                        <a:t>General anesthesia</a:t>
                      </a:r>
                    </a:p>
                    <a:p>
                      <a:pPr marL="688975" lvl="1" eaLnBrk="1" hangingPunct="1">
                        <a:defRPr/>
                      </a:pPr>
                      <a:r>
                        <a:rPr lang="en-US" sz="2000" dirty="0"/>
                        <a:t>Smoking history</a:t>
                      </a:r>
                    </a:p>
                    <a:p>
                      <a:pPr marL="688975" lvl="1" eaLnBrk="1" hangingPunct="1">
                        <a:defRPr/>
                      </a:pPr>
                      <a:r>
                        <a:rPr lang="en-US" sz="2000" dirty="0"/>
                        <a:t>Gastric aspiration</a:t>
                      </a:r>
                    </a:p>
                    <a:p>
                      <a:pPr marL="688975" lvl="1" eaLnBrk="1" hangingPunct="1">
                        <a:defRPr/>
                      </a:pPr>
                      <a:r>
                        <a:rPr lang="en-US" sz="2000" dirty="0"/>
                        <a:t>Certain preexisting conditions (e.g., chronic bronchitis, asthma)</a:t>
                      </a:r>
                    </a:p>
                    <a:p>
                      <a:endParaRPr lang="en-US" sz="2000" dirty="0"/>
                    </a:p>
                  </a:txBody>
                  <a:tcPr/>
                </a:tc>
                <a:extLst>
                  <a:ext uri="{0D108BD9-81ED-4DB2-BD59-A6C34878D82A}">
                    <a16:rowId xmlns:a16="http://schemas.microsoft.com/office/drawing/2014/main" val="2339381209"/>
                  </a:ext>
                </a:extLst>
              </a:tr>
            </a:tbl>
          </a:graphicData>
        </a:graphic>
      </p:graphicFrame>
    </p:spTree>
    <p:extLst>
      <p:ext uri="{BB962C8B-B14F-4D97-AF65-F5344CB8AC3E}">
        <p14:creationId xmlns:p14="http://schemas.microsoft.com/office/powerpoint/2010/main" val="289964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9A237-CE7C-4488-B3A8-F302CF662ABA}"/>
              </a:ext>
            </a:extLst>
          </p:cNvPr>
          <p:cNvSpPr>
            <a:spLocks noGrp="1"/>
          </p:cNvSpPr>
          <p:nvPr>
            <p:ph type="title"/>
          </p:nvPr>
        </p:nvSpPr>
        <p:spPr>
          <a:xfrm>
            <a:off x="757084" y="18255"/>
            <a:ext cx="10515600" cy="1325563"/>
          </a:xfrm>
        </p:spPr>
        <p:txBody>
          <a:bodyPr/>
          <a:lstStyle/>
          <a:p>
            <a:r>
              <a:rPr lang="en-US" dirty="0"/>
              <a:t>Diagnosis </a:t>
            </a:r>
          </a:p>
        </p:txBody>
      </p:sp>
      <p:sp>
        <p:nvSpPr>
          <p:cNvPr id="3" name="Content Placeholder 2">
            <a:extLst>
              <a:ext uri="{FF2B5EF4-FFF2-40B4-BE49-F238E27FC236}">
                <a16:creationId xmlns:a16="http://schemas.microsoft.com/office/drawing/2014/main" id="{53DED542-EE7A-4E68-8DCE-DB9C1812021E}"/>
              </a:ext>
            </a:extLst>
          </p:cNvPr>
          <p:cNvSpPr>
            <a:spLocks noGrp="1"/>
          </p:cNvSpPr>
          <p:nvPr>
            <p:ph idx="1"/>
          </p:nvPr>
        </p:nvSpPr>
        <p:spPr>
          <a:xfrm>
            <a:off x="757084" y="970219"/>
            <a:ext cx="10515600" cy="4351338"/>
          </a:xfrm>
        </p:spPr>
        <p:txBody>
          <a:bodyPr>
            <a:normAutofit fontScale="55000" lnSpcReduction="20000"/>
          </a:bodyPr>
          <a:lstStyle/>
          <a:p>
            <a:r>
              <a:rPr lang="en-US" b="0" i="0" u="sng" dirty="0">
                <a:solidFill>
                  <a:srgbClr val="3B3835"/>
                </a:solidFill>
                <a:effectLst/>
                <a:latin typeface="Helvetica Neue"/>
              </a:rPr>
              <a:t>Clinical Manifestations </a:t>
            </a:r>
          </a:p>
          <a:p>
            <a:pPr marL="0" indent="0">
              <a:buNone/>
            </a:pPr>
            <a:r>
              <a:rPr lang="en-US" b="0" i="0" dirty="0">
                <a:solidFill>
                  <a:srgbClr val="3B3835"/>
                </a:solidFill>
                <a:effectLst/>
                <a:latin typeface="Helvetica Neue"/>
              </a:rPr>
              <a:t>1- low-grade fever</a:t>
            </a:r>
          </a:p>
          <a:p>
            <a:pPr marL="0" indent="0">
              <a:buNone/>
            </a:pPr>
            <a:r>
              <a:rPr lang="en-US" b="0" i="0" dirty="0">
                <a:solidFill>
                  <a:srgbClr val="3B3835"/>
                </a:solidFill>
                <a:effectLst/>
                <a:latin typeface="Helvetica Neue"/>
              </a:rPr>
              <a:t>2- Dyspnea tachycardia and Tachypnea</a:t>
            </a:r>
            <a:endParaRPr lang="en-US" dirty="0">
              <a:solidFill>
                <a:srgbClr val="3B3835"/>
              </a:solidFill>
              <a:latin typeface="Helvetica Neue"/>
            </a:endParaRPr>
          </a:p>
          <a:p>
            <a:pPr marL="0" indent="0">
              <a:buNone/>
            </a:pPr>
            <a:r>
              <a:rPr lang="en-US" b="0" i="0" dirty="0">
                <a:solidFill>
                  <a:srgbClr val="3B3835"/>
                </a:solidFill>
                <a:effectLst/>
                <a:latin typeface="Helvetica Neue"/>
              </a:rPr>
              <a:t>3- pleural pain, and central cyanosis</a:t>
            </a:r>
          </a:p>
          <a:p>
            <a:r>
              <a:rPr lang="en-US" b="0" i="0" u="sng" dirty="0">
                <a:solidFill>
                  <a:srgbClr val="3B3835"/>
                </a:solidFill>
                <a:effectLst/>
                <a:latin typeface="Helvetica Neue"/>
              </a:rPr>
              <a:t>Physical examination:</a:t>
            </a:r>
          </a:p>
          <a:p>
            <a:pPr marL="0" indent="0">
              <a:buNone/>
            </a:pPr>
            <a:r>
              <a:rPr lang="en-US" b="0" i="0" dirty="0">
                <a:solidFill>
                  <a:srgbClr val="3B3835"/>
                </a:solidFill>
                <a:effectLst/>
                <a:latin typeface="Helvetica Neue"/>
              </a:rPr>
              <a:t>1-dullness</a:t>
            </a:r>
          </a:p>
          <a:p>
            <a:pPr marL="0" indent="0">
              <a:buNone/>
            </a:pPr>
            <a:r>
              <a:rPr lang="en-US" dirty="0">
                <a:solidFill>
                  <a:srgbClr val="3B3835"/>
                </a:solidFill>
                <a:latin typeface="Helvetica Neue"/>
              </a:rPr>
              <a:t>2-decreased breath sound </a:t>
            </a:r>
          </a:p>
          <a:p>
            <a:r>
              <a:rPr lang="en-US" u="sng" dirty="0">
                <a:solidFill>
                  <a:srgbClr val="3B3835"/>
                </a:solidFill>
                <a:latin typeface="Helvetica Neue"/>
              </a:rPr>
              <a:t>CXR</a:t>
            </a:r>
          </a:p>
          <a:p>
            <a:pPr marL="0" indent="0">
              <a:buNone/>
            </a:pPr>
            <a:r>
              <a:rPr lang="en-US" b="0" i="0" dirty="0">
                <a:solidFill>
                  <a:srgbClr val="3B3835"/>
                </a:solidFill>
                <a:effectLst/>
                <a:latin typeface="Helvetica Neue"/>
              </a:rPr>
              <a:t>1-OPACITY of affected area and compensatory translucency </a:t>
            </a:r>
          </a:p>
          <a:p>
            <a:pPr marL="0" indent="0">
              <a:buNone/>
            </a:pPr>
            <a:r>
              <a:rPr lang="en-US" b="0" i="0" dirty="0">
                <a:solidFill>
                  <a:srgbClr val="3B3835"/>
                </a:solidFill>
                <a:effectLst/>
                <a:latin typeface="Helvetica Neue"/>
              </a:rPr>
              <a:t>2-Mediastinal and tracheal deviation TOWARD affected site </a:t>
            </a:r>
          </a:p>
          <a:p>
            <a:pPr marL="0" indent="0">
              <a:buNone/>
            </a:pPr>
            <a:r>
              <a:rPr lang="en-US" dirty="0">
                <a:solidFill>
                  <a:srgbClr val="3B3835"/>
                </a:solidFill>
                <a:latin typeface="Helvetica Neue"/>
              </a:rPr>
              <a:t>3-Ipsilateral </a:t>
            </a:r>
            <a:r>
              <a:rPr lang="en-US" dirty="0" err="1">
                <a:solidFill>
                  <a:srgbClr val="3B3835"/>
                </a:solidFill>
                <a:latin typeface="Helvetica Neue"/>
              </a:rPr>
              <a:t>hemidiaphragmatic</a:t>
            </a:r>
            <a:r>
              <a:rPr lang="en-US" dirty="0">
                <a:solidFill>
                  <a:srgbClr val="3B3835"/>
                </a:solidFill>
                <a:latin typeface="Helvetica Neue"/>
              </a:rPr>
              <a:t> elevation </a:t>
            </a:r>
          </a:p>
          <a:p>
            <a:r>
              <a:rPr lang="en-US" b="0" i="0" u="sng" dirty="0">
                <a:solidFill>
                  <a:srgbClr val="3B3835"/>
                </a:solidFill>
                <a:effectLst/>
                <a:latin typeface="Helvetica Neue"/>
              </a:rPr>
              <a:t>ABG</a:t>
            </a:r>
          </a:p>
          <a:p>
            <a:pPr marL="0" indent="0">
              <a:buNone/>
            </a:pPr>
            <a:r>
              <a:rPr lang="en-US" dirty="0">
                <a:solidFill>
                  <a:srgbClr val="3B3835"/>
                </a:solidFill>
                <a:latin typeface="Helvetica Neue"/>
              </a:rPr>
              <a:t>Early: respiratory alkalosis</a:t>
            </a:r>
          </a:p>
          <a:p>
            <a:pPr marL="0" indent="0">
              <a:buNone/>
            </a:pPr>
            <a:r>
              <a:rPr lang="en-US" dirty="0">
                <a:solidFill>
                  <a:srgbClr val="3B3835"/>
                </a:solidFill>
                <a:latin typeface="Helvetica Neue"/>
              </a:rPr>
              <a:t>Later </a:t>
            </a:r>
            <a:r>
              <a:rPr lang="en-US" b="0" i="0" dirty="0">
                <a:solidFill>
                  <a:srgbClr val="3B3835"/>
                </a:solidFill>
                <a:effectLst/>
                <a:latin typeface="Helvetica Neue"/>
              </a:rPr>
              <a:t> may show sign of respiratory failure </a:t>
            </a:r>
          </a:p>
          <a:p>
            <a:pPr marL="0" indent="0">
              <a:buNone/>
            </a:pPr>
            <a:endParaRPr lang="en-US" b="0" i="0" u="sng" dirty="0">
              <a:solidFill>
                <a:srgbClr val="3B3835"/>
              </a:solidFill>
              <a:effectLst/>
              <a:latin typeface="Helvetica Neue"/>
            </a:endParaRPr>
          </a:p>
          <a:p>
            <a:endParaRPr lang="en-US" dirty="0"/>
          </a:p>
        </p:txBody>
      </p:sp>
    </p:spTree>
    <p:extLst>
      <p:ext uri="{BB962C8B-B14F-4D97-AF65-F5344CB8AC3E}">
        <p14:creationId xmlns:p14="http://schemas.microsoft.com/office/powerpoint/2010/main" val="3805800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DC1C2-D403-41E5-B056-4F2DD26B4169}"/>
              </a:ext>
            </a:extLst>
          </p:cNvPr>
          <p:cNvSpPr>
            <a:spLocks noGrp="1"/>
          </p:cNvSpPr>
          <p:nvPr>
            <p:ph type="title"/>
          </p:nvPr>
        </p:nvSpPr>
        <p:spPr>
          <a:xfrm>
            <a:off x="838200" y="299609"/>
            <a:ext cx="10515600" cy="1325563"/>
          </a:xfrm>
        </p:spPr>
        <p:txBody>
          <a:bodyPr/>
          <a:lstStyle/>
          <a:p>
            <a:r>
              <a:rPr lang="en-US" dirty="0"/>
              <a:t>MANAGMENT</a:t>
            </a:r>
          </a:p>
        </p:txBody>
      </p:sp>
      <p:sp>
        <p:nvSpPr>
          <p:cNvPr id="3" name="Content Placeholder 2">
            <a:extLst>
              <a:ext uri="{FF2B5EF4-FFF2-40B4-BE49-F238E27FC236}">
                <a16:creationId xmlns:a16="http://schemas.microsoft.com/office/drawing/2014/main" id="{BC6F111F-DE02-4E35-B075-DC0E811FC5D1}"/>
              </a:ext>
            </a:extLst>
          </p:cNvPr>
          <p:cNvSpPr>
            <a:spLocks noGrp="1"/>
          </p:cNvSpPr>
          <p:nvPr>
            <p:ph idx="1"/>
          </p:nvPr>
        </p:nvSpPr>
        <p:spPr>
          <a:xfrm>
            <a:off x="627184" y="2024917"/>
            <a:ext cx="10515600" cy="4351338"/>
          </a:xfrm>
        </p:spPr>
        <p:txBody>
          <a:bodyPr/>
          <a:lstStyle/>
          <a:p>
            <a:pPr eaLnBrk="1" hangingPunct="1">
              <a:defRPr/>
            </a:pPr>
            <a:r>
              <a:rPr lang="en-US" u="sng" dirty="0"/>
              <a:t>Pre op :</a:t>
            </a:r>
          </a:p>
          <a:p>
            <a:pPr marL="0" indent="0" eaLnBrk="1" hangingPunct="1">
              <a:buNone/>
              <a:defRPr/>
            </a:pPr>
            <a:r>
              <a:rPr lang="en-US" dirty="0"/>
              <a:t>1-no smoking     2- treatment of pulmonary disease</a:t>
            </a:r>
          </a:p>
          <a:p>
            <a:pPr eaLnBrk="1" hangingPunct="1">
              <a:defRPr/>
            </a:pPr>
            <a:r>
              <a:rPr lang="en-US" u="sng" dirty="0"/>
              <a:t>Post op </a:t>
            </a:r>
          </a:p>
          <a:p>
            <a:pPr marL="0" indent="0" eaLnBrk="1" hangingPunct="1">
              <a:buNone/>
              <a:defRPr/>
            </a:pPr>
            <a:r>
              <a:rPr lang="en-US" dirty="0"/>
              <a:t>  1- control pain   1-physiotherapy     2-incentive spirometry</a:t>
            </a:r>
          </a:p>
          <a:p>
            <a:pPr eaLnBrk="1" hangingPunct="1">
              <a:defRPr/>
            </a:pPr>
            <a:r>
              <a:rPr lang="en-US" dirty="0" err="1"/>
              <a:t>Brochoscopy</a:t>
            </a:r>
            <a:r>
              <a:rPr lang="en-US" dirty="0"/>
              <a:t> </a:t>
            </a:r>
          </a:p>
          <a:p>
            <a:pPr algn="just"/>
            <a:endParaRPr lang="en-US" dirty="0">
              <a:solidFill>
                <a:srgbClr val="32323C"/>
              </a:solidFill>
              <a:latin typeface="acumin-pro"/>
            </a:endParaRPr>
          </a:p>
          <a:p>
            <a:pPr algn="just"/>
            <a:endParaRPr lang="en-US" b="0" i="0" dirty="0">
              <a:solidFill>
                <a:srgbClr val="32323C"/>
              </a:solidFill>
              <a:effectLst/>
              <a:latin typeface="acumin-pro"/>
            </a:endParaRPr>
          </a:p>
          <a:p>
            <a:pPr marL="0" indent="0" algn="just">
              <a:buNone/>
            </a:pPr>
            <a:endParaRPr lang="en-US" b="0" i="0" dirty="0">
              <a:solidFill>
                <a:srgbClr val="32323C"/>
              </a:solidFill>
              <a:effectLst/>
              <a:latin typeface="acumin-pro"/>
            </a:endParaRPr>
          </a:p>
          <a:p>
            <a:pPr algn="just"/>
            <a:endParaRPr lang="en-US" b="0" i="0" dirty="0">
              <a:solidFill>
                <a:srgbClr val="32323C"/>
              </a:solidFill>
              <a:effectLst/>
              <a:latin typeface="acumin-pro"/>
            </a:endParaRPr>
          </a:p>
          <a:p>
            <a:endParaRPr lang="en-US" dirty="0"/>
          </a:p>
        </p:txBody>
      </p:sp>
    </p:spTree>
    <p:extLst>
      <p:ext uri="{BB962C8B-B14F-4D97-AF65-F5344CB8AC3E}">
        <p14:creationId xmlns:p14="http://schemas.microsoft.com/office/powerpoint/2010/main" val="1838542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EB0D4-64B1-42BB-B6AB-8F3EDA5AE02B}"/>
              </a:ext>
            </a:extLst>
          </p:cNvPr>
          <p:cNvSpPr>
            <a:spLocks noGrp="1"/>
          </p:cNvSpPr>
          <p:nvPr>
            <p:ph type="title"/>
          </p:nvPr>
        </p:nvSpPr>
        <p:spPr/>
        <p:txBody>
          <a:bodyPr/>
          <a:lstStyle/>
          <a:p>
            <a:r>
              <a:rPr lang="en-US" dirty="0"/>
              <a:t>Pneumonia ( 3-5 days </a:t>
            </a:r>
            <a:r>
              <a:rPr lang="en-US"/>
              <a:t>after operation) </a:t>
            </a:r>
            <a:endParaRPr lang="en-US" dirty="0"/>
          </a:p>
        </p:txBody>
      </p:sp>
      <p:sp>
        <p:nvSpPr>
          <p:cNvPr id="3" name="Content Placeholder 2">
            <a:extLst>
              <a:ext uri="{FF2B5EF4-FFF2-40B4-BE49-F238E27FC236}">
                <a16:creationId xmlns:a16="http://schemas.microsoft.com/office/drawing/2014/main" id="{7C497989-C3A9-4823-9231-3220957A2E42}"/>
              </a:ext>
            </a:extLst>
          </p:cNvPr>
          <p:cNvSpPr>
            <a:spLocks noGrp="1"/>
          </p:cNvSpPr>
          <p:nvPr>
            <p:ph idx="1"/>
          </p:nvPr>
        </p:nvSpPr>
        <p:spPr>
          <a:xfrm>
            <a:off x="838200" y="1341120"/>
            <a:ext cx="10515600" cy="4835843"/>
          </a:xfrm>
        </p:spPr>
        <p:txBody>
          <a:bodyPr>
            <a:normAutofit fontScale="92500" lnSpcReduction="10000"/>
          </a:bodyPr>
          <a:lstStyle/>
          <a:p>
            <a:r>
              <a:rPr lang="en-US" dirty="0">
                <a:solidFill>
                  <a:srgbClr val="000000"/>
                </a:solidFill>
                <a:effectLst/>
                <a:latin typeface="Calibri" panose="020F0502020204030204" pitchFamily="34" charset="0"/>
                <a:ea typeface="Calibri" panose="020F0502020204030204" pitchFamily="34" charset="0"/>
                <a:cs typeface="Arial" panose="020B0604020202020204" pitchFamily="34" charset="0"/>
              </a:rPr>
              <a:t>1-hospital-acquired pneumonia (pneumonia developing 48 - 72 h after admission) </a:t>
            </a:r>
          </a:p>
          <a:p>
            <a:r>
              <a:rPr lang="en-US" dirty="0">
                <a:solidFill>
                  <a:srgbClr val="000000"/>
                </a:solidFill>
                <a:effectLst/>
                <a:latin typeface="Calibri" panose="020F0502020204030204" pitchFamily="34" charset="0"/>
                <a:ea typeface="Calibri" panose="020F0502020204030204" pitchFamily="34" charset="0"/>
                <a:cs typeface="Arial" panose="020B0604020202020204" pitchFamily="34" charset="0"/>
              </a:rPr>
              <a:t>2- ventilator-associated pneumonia (VAP, pneumonia developing 48 - 72 h after endotracheal intubation). </a:t>
            </a:r>
          </a:p>
          <a:p>
            <a:r>
              <a:rPr lang="en-US" dirty="0">
                <a:solidFill>
                  <a:srgbClr val="000000"/>
                </a:solidFill>
                <a:effectLst/>
                <a:latin typeface="Calibri" panose="020F0502020204030204" pitchFamily="34" charset="0"/>
                <a:ea typeface="Calibri" panose="020F0502020204030204" pitchFamily="34" charset="0"/>
                <a:cs typeface="Arial" panose="020B0604020202020204" pitchFamily="34" charset="0"/>
              </a:rPr>
              <a:t> postoperative pneumonia is the third most common complication for all surgical procedures and is associated with increased patient morbidity and mortality</a:t>
            </a:r>
          </a:p>
          <a:p>
            <a:r>
              <a:rPr lang="en-US" dirty="0">
                <a:solidFill>
                  <a:srgbClr val="000000"/>
                </a:solidFill>
                <a:effectLst/>
                <a:latin typeface="Calibri" panose="020F0502020204030204" pitchFamily="34" charset="0"/>
                <a:ea typeface="Calibri" panose="020F0502020204030204" pitchFamily="34" charset="0"/>
                <a:cs typeface="Arial" panose="020B0604020202020204" pitchFamily="34" charset="0"/>
              </a:rPr>
              <a:t>gram-negative, aerobic bacteria including </a:t>
            </a:r>
            <a:r>
              <a:rPr lang="en-US" i="1" u="sng" dirty="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rPr>
              <a:t>Pseudomonas</a:t>
            </a:r>
            <a:r>
              <a:rPr lang="en-US"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Klebsiella</a:t>
            </a:r>
            <a:r>
              <a:rPr lang="en-US"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and </a:t>
            </a:r>
            <a:r>
              <a:rPr lang="en-US"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Enterobacter</a:t>
            </a:r>
            <a:r>
              <a:rPr lang="en-US" dirty="0">
                <a:solidFill>
                  <a:srgbClr val="000000"/>
                </a:solidFill>
                <a:effectLst/>
                <a:latin typeface="Calibri" panose="020F0502020204030204" pitchFamily="34" charset="0"/>
                <a:ea typeface="Calibri" panose="020F0502020204030204" pitchFamily="34" charset="0"/>
                <a:cs typeface="Arial" panose="020B0604020202020204" pitchFamily="34" charset="0"/>
              </a:rPr>
              <a:t> species, among others. With regard to gram-positive bacteria, </a:t>
            </a:r>
            <a:r>
              <a:rPr lang="en-US" u="sng" dirty="0">
                <a:solidFill>
                  <a:srgbClr val="000000"/>
                </a:solidFill>
                <a:effectLst/>
                <a:latin typeface="Calibri" panose="020F0502020204030204" pitchFamily="34" charset="0"/>
                <a:ea typeface="Calibri" panose="020F0502020204030204" pitchFamily="34" charset="0"/>
                <a:cs typeface="Arial" panose="020B0604020202020204" pitchFamily="34" charset="0"/>
              </a:rPr>
              <a:t>methicillin-resistant </a:t>
            </a:r>
            <a:r>
              <a:rPr lang="en-US" i="1" u="sng"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Staphyloccocus</a:t>
            </a:r>
            <a:r>
              <a:rPr lang="en-US" i="1" u="sng"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aureus</a:t>
            </a:r>
            <a:r>
              <a:rPr lang="en-US" u="sng"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dirty="0">
                <a:solidFill>
                  <a:srgbClr val="000000"/>
                </a:solidFill>
                <a:effectLst/>
                <a:latin typeface="Calibri" panose="020F0502020204030204" pitchFamily="34" charset="0"/>
                <a:ea typeface="Calibri" panose="020F0502020204030204" pitchFamily="34" charset="0"/>
                <a:cs typeface="Arial" panose="020B0604020202020204" pitchFamily="34" charset="0"/>
              </a:rPr>
              <a:t>is the most common cause.</a:t>
            </a:r>
          </a:p>
          <a:p>
            <a:pPr algn="just"/>
            <a:r>
              <a:rPr lang="en-US" b="0" i="0" dirty="0">
                <a:solidFill>
                  <a:srgbClr val="32323C"/>
                </a:solidFill>
                <a:effectLst/>
                <a:latin typeface="acumin-pro"/>
              </a:rPr>
              <a:t> </a:t>
            </a:r>
            <a:r>
              <a:rPr lang="en-US" b="0" i="0" u="sng" dirty="0">
                <a:solidFill>
                  <a:srgbClr val="32323C"/>
                </a:solidFill>
                <a:effectLst/>
                <a:latin typeface="acumin-pro"/>
              </a:rPr>
              <a:t>complication</a:t>
            </a:r>
            <a:r>
              <a:rPr lang="en-US" b="0" i="0" dirty="0">
                <a:solidFill>
                  <a:srgbClr val="32323C"/>
                </a:solidFill>
                <a:effectLst/>
                <a:latin typeface="acumin-pro"/>
              </a:rPr>
              <a:t>: Pleural effusion   2-Empyema  3-Respiratory failure   4-Sepsis</a:t>
            </a:r>
          </a:p>
          <a:p>
            <a:pPr algn="just"/>
            <a:endParaRPr lang="en-US" b="0" i="0" dirty="0">
              <a:solidFill>
                <a:srgbClr val="32323C"/>
              </a:solidFill>
              <a:effectLst/>
              <a:latin typeface="acumin-pro"/>
            </a:endParaRPr>
          </a:p>
          <a:p>
            <a:endParaRPr lang="en-US" dirty="0"/>
          </a:p>
        </p:txBody>
      </p:sp>
    </p:spTree>
    <p:extLst>
      <p:ext uri="{BB962C8B-B14F-4D97-AF65-F5344CB8AC3E}">
        <p14:creationId xmlns:p14="http://schemas.microsoft.com/office/powerpoint/2010/main" val="2615932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28E00-0177-4734-927E-6AD2C1D5BEBB}"/>
              </a:ext>
            </a:extLst>
          </p:cNvPr>
          <p:cNvSpPr>
            <a:spLocks noGrp="1"/>
          </p:cNvSpPr>
          <p:nvPr>
            <p:ph type="title"/>
          </p:nvPr>
        </p:nvSpPr>
        <p:spPr/>
        <p:txBody>
          <a:bodyPr/>
          <a:lstStyle/>
          <a:p>
            <a:r>
              <a:rPr lang="en-US" i="0" dirty="0">
                <a:solidFill>
                  <a:srgbClr val="32323C"/>
                </a:solidFill>
                <a:effectLst/>
                <a:latin typeface="acumin-pro"/>
              </a:rPr>
              <a:t>Risk </a:t>
            </a:r>
            <a:r>
              <a:rPr lang="en-US" i="0" dirty="0">
                <a:solidFill>
                  <a:schemeClr val="tx1">
                    <a:lumMod val="75000"/>
                    <a:lumOff val="25000"/>
                  </a:schemeClr>
                </a:solidFill>
                <a:effectLst/>
                <a:latin typeface="acumin-pro"/>
              </a:rPr>
              <a:t>Factors</a:t>
            </a:r>
            <a:br>
              <a:rPr lang="en-US" b="1" i="0" dirty="0">
                <a:solidFill>
                  <a:srgbClr val="32323C"/>
                </a:solidFill>
                <a:effectLst/>
                <a:latin typeface="acumin-pro"/>
              </a:rPr>
            </a:br>
            <a:endParaRPr lang="en-US" dirty="0"/>
          </a:p>
        </p:txBody>
      </p:sp>
      <p:sp>
        <p:nvSpPr>
          <p:cNvPr id="3" name="Content Placeholder 2">
            <a:extLst>
              <a:ext uri="{FF2B5EF4-FFF2-40B4-BE49-F238E27FC236}">
                <a16:creationId xmlns:a16="http://schemas.microsoft.com/office/drawing/2014/main" id="{626A0713-1590-4F01-9DC4-E747762D6208}"/>
              </a:ext>
            </a:extLst>
          </p:cNvPr>
          <p:cNvSpPr>
            <a:spLocks noGrp="1"/>
          </p:cNvSpPr>
          <p:nvPr>
            <p:ph idx="1"/>
          </p:nvPr>
        </p:nvSpPr>
        <p:spPr>
          <a:xfrm>
            <a:off x="294290" y="1375897"/>
            <a:ext cx="10515600" cy="4351338"/>
          </a:xfrm>
        </p:spPr>
        <p:txBody>
          <a:bodyPr>
            <a:normAutofit/>
          </a:bodyPr>
          <a:lstStyle/>
          <a:p>
            <a:pPr algn="just"/>
            <a:r>
              <a:rPr lang="en-US" b="0" i="0" dirty="0">
                <a:solidFill>
                  <a:srgbClr val="32323C"/>
                </a:solidFill>
                <a:effectLst/>
                <a:latin typeface="acumin-pro"/>
              </a:rPr>
              <a:t>Risk factors for developing hospital-acquired pneumonia include:</a:t>
            </a:r>
          </a:p>
          <a:p>
            <a:pPr algn="just">
              <a:buFont typeface="Wingdings" panose="05000000000000000000" pitchFamily="2" charset="2"/>
              <a:buChar char="v"/>
            </a:pPr>
            <a:r>
              <a:rPr lang="en-US" b="1" i="0" dirty="0">
                <a:solidFill>
                  <a:schemeClr val="tx1">
                    <a:lumMod val="95000"/>
                    <a:lumOff val="5000"/>
                  </a:schemeClr>
                </a:solidFill>
                <a:effectLst/>
                <a:latin typeface="acumin-pro"/>
              </a:rPr>
              <a:t>Age</a:t>
            </a:r>
            <a:r>
              <a:rPr lang="en-US" i="0" dirty="0">
                <a:solidFill>
                  <a:schemeClr val="tx1">
                    <a:lumMod val="95000"/>
                    <a:lumOff val="5000"/>
                  </a:schemeClr>
                </a:solidFill>
                <a:effectLst/>
                <a:latin typeface="acumin-pro"/>
              </a:rPr>
              <a:t>(more than 50) </a:t>
            </a:r>
          </a:p>
          <a:p>
            <a:pPr>
              <a:buFont typeface="Wingdings" panose="05000000000000000000" pitchFamily="2" charset="2"/>
              <a:buChar char="v"/>
            </a:pPr>
            <a:r>
              <a:rPr lang="en-US" b="1" dirty="0"/>
              <a:t>Duration of surgery (more than 3h)</a:t>
            </a:r>
          </a:p>
          <a:p>
            <a:pPr>
              <a:buFont typeface="Wingdings" panose="05000000000000000000" pitchFamily="2" charset="2"/>
              <a:buChar char="v"/>
            </a:pPr>
            <a:r>
              <a:rPr lang="en-US" b="1" dirty="0"/>
              <a:t>Po Glasgow coma scale (less than 15)</a:t>
            </a:r>
          </a:p>
          <a:p>
            <a:pPr>
              <a:buFont typeface="Wingdings" panose="05000000000000000000" pitchFamily="2" charset="2"/>
              <a:buChar char="v"/>
            </a:pPr>
            <a:r>
              <a:rPr lang="en-US" b="1" dirty="0"/>
              <a:t>Po Endotracheal intubation ( more than 2 days)</a:t>
            </a:r>
          </a:p>
          <a:p>
            <a:pPr>
              <a:buFont typeface="Wingdings" panose="05000000000000000000" pitchFamily="2" charset="2"/>
              <a:buChar char="v"/>
            </a:pPr>
            <a:r>
              <a:rPr lang="en-US" b="1" dirty="0"/>
              <a:t>Tracheostomy </a:t>
            </a:r>
          </a:p>
          <a:p>
            <a:pPr>
              <a:buFont typeface="Wingdings" panose="05000000000000000000" pitchFamily="2" charset="2"/>
              <a:buChar char="v"/>
            </a:pPr>
            <a:r>
              <a:rPr lang="en-US" b="1" dirty="0"/>
              <a:t>Mechanical ventilation </a:t>
            </a:r>
          </a:p>
          <a:p>
            <a:pPr>
              <a:buFont typeface="Wingdings" panose="05000000000000000000" pitchFamily="2" charset="2"/>
              <a:buChar char="v"/>
            </a:pPr>
            <a:r>
              <a:rPr lang="en-US" b="1" dirty="0" err="1"/>
              <a:t>Icu</a:t>
            </a:r>
            <a:r>
              <a:rPr lang="en-US" b="1" dirty="0"/>
              <a:t> (more than 5 days)</a:t>
            </a:r>
          </a:p>
        </p:txBody>
      </p:sp>
    </p:spTree>
    <p:extLst>
      <p:ext uri="{BB962C8B-B14F-4D97-AF65-F5344CB8AC3E}">
        <p14:creationId xmlns:p14="http://schemas.microsoft.com/office/powerpoint/2010/main" val="640954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9A237-CE7C-4488-B3A8-F302CF662ABA}"/>
              </a:ext>
            </a:extLst>
          </p:cNvPr>
          <p:cNvSpPr>
            <a:spLocks noGrp="1"/>
          </p:cNvSpPr>
          <p:nvPr>
            <p:ph type="title"/>
          </p:nvPr>
        </p:nvSpPr>
        <p:spPr>
          <a:xfrm>
            <a:off x="757084" y="18255"/>
            <a:ext cx="10515600" cy="1325563"/>
          </a:xfrm>
        </p:spPr>
        <p:txBody>
          <a:bodyPr/>
          <a:lstStyle/>
          <a:p>
            <a:r>
              <a:rPr lang="en-US" dirty="0"/>
              <a:t>Diagnosis </a:t>
            </a:r>
          </a:p>
        </p:txBody>
      </p:sp>
      <p:sp>
        <p:nvSpPr>
          <p:cNvPr id="3" name="Content Placeholder 2">
            <a:extLst>
              <a:ext uri="{FF2B5EF4-FFF2-40B4-BE49-F238E27FC236}">
                <a16:creationId xmlns:a16="http://schemas.microsoft.com/office/drawing/2014/main" id="{53DED542-EE7A-4E68-8DCE-DB9C1812021E}"/>
              </a:ext>
            </a:extLst>
          </p:cNvPr>
          <p:cNvSpPr>
            <a:spLocks noGrp="1"/>
          </p:cNvSpPr>
          <p:nvPr>
            <p:ph idx="1"/>
          </p:nvPr>
        </p:nvSpPr>
        <p:spPr>
          <a:xfrm>
            <a:off x="757084" y="970219"/>
            <a:ext cx="10515600" cy="5494376"/>
          </a:xfrm>
        </p:spPr>
        <p:txBody>
          <a:bodyPr>
            <a:normAutofit fontScale="70000" lnSpcReduction="20000"/>
          </a:bodyPr>
          <a:lstStyle/>
          <a:p>
            <a:pPr marL="0" indent="0">
              <a:buNone/>
            </a:pPr>
            <a:endParaRPr lang="en-US" b="0" i="0" dirty="0">
              <a:solidFill>
                <a:srgbClr val="3B3835"/>
              </a:solidFill>
              <a:effectLst/>
              <a:latin typeface="Helvetica Neue"/>
            </a:endParaRPr>
          </a:p>
          <a:p>
            <a:pPr marL="0" indent="0">
              <a:buNone/>
            </a:pPr>
            <a:r>
              <a:rPr lang="en-US" b="0" i="0" u="sng" dirty="0">
                <a:solidFill>
                  <a:srgbClr val="3B3835"/>
                </a:solidFill>
                <a:effectLst/>
                <a:latin typeface="Helvetica Neue"/>
              </a:rPr>
              <a:t>Physical examination:</a:t>
            </a:r>
          </a:p>
          <a:p>
            <a:pPr marL="0" indent="0">
              <a:buNone/>
            </a:pPr>
            <a:r>
              <a:rPr lang="en-US" b="0" i="0" dirty="0">
                <a:solidFill>
                  <a:srgbClr val="3B3835"/>
                </a:solidFill>
                <a:effectLst/>
                <a:latin typeface="Helvetica Neue"/>
              </a:rPr>
              <a:t>1- fever</a:t>
            </a:r>
          </a:p>
          <a:p>
            <a:pPr marL="0" indent="0">
              <a:buNone/>
            </a:pPr>
            <a:r>
              <a:rPr lang="en-US" b="0" i="0" dirty="0">
                <a:solidFill>
                  <a:srgbClr val="3B3835"/>
                </a:solidFill>
                <a:effectLst/>
                <a:latin typeface="Helvetica Neue"/>
              </a:rPr>
              <a:t>2-cough and sputum production</a:t>
            </a:r>
          </a:p>
          <a:p>
            <a:pPr marL="0" indent="0">
              <a:buNone/>
            </a:pPr>
            <a:r>
              <a:rPr lang="en-US" b="0" i="0" dirty="0">
                <a:solidFill>
                  <a:srgbClr val="3B3835"/>
                </a:solidFill>
                <a:effectLst/>
                <a:latin typeface="Helvetica Neue"/>
              </a:rPr>
              <a:t>2- Dyspnea tachycardia and Tachypnea</a:t>
            </a:r>
            <a:endParaRPr lang="en-US" dirty="0">
              <a:solidFill>
                <a:srgbClr val="3B3835"/>
              </a:solidFill>
              <a:latin typeface="Helvetica Neue"/>
            </a:endParaRPr>
          </a:p>
          <a:p>
            <a:pPr marL="0" indent="0">
              <a:buNone/>
            </a:pPr>
            <a:r>
              <a:rPr lang="en-US" b="0" i="0" dirty="0">
                <a:solidFill>
                  <a:srgbClr val="3B3835"/>
                </a:solidFill>
                <a:effectLst/>
                <a:latin typeface="Helvetica Neue"/>
              </a:rPr>
              <a:t>3- chest pain, and central cyanosis</a:t>
            </a:r>
          </a:p>
          <a:p>
            <a:endParaRPr lang="en-US" b="0" i="0" u="sng" dirty="0">
              <a:solidFill>
                <a:srgbClr val="3B3835"/>
              </a:solidFill>
              <a:effectLst/>
              <a:latin typeface="Helvetica Neue"/>
            </a:endParaRPr>
          </a:p>
          <a:p>
            <a:pPr marL="0" indent="0">
              <a:buNone/>
            </a:pPr>
            <a:r>
              <a:rPr lang="en-US" b="0" i="0" dirty="0">
                <a:solidFill>
                  <a:srgbClr val="3B3835"/>
                </a:solidFill>
                <a:effectLst/>
                <a:latin typeface="Helvetica Neue"/>
              </a:rPr>
              <a:t>1-dullness</a:t>
            </a:r>
          </a:p>
          <a:p>
            <a:pPr marL="0" indent="0">
              <a:buNone/>
            </a:pPr>
            <a:r>
              <a:rPr lang="en-US" dirty="0">
                <a:solidFill>
                  <a:srgbClr val="3B3835"/>
                </a:solidFill>
                <a:latin typeface="Helvetica Neue"/>
              </a:rPr>
              <a:t>2-decreased breath sound  and </a:t>
            </a:r>
            <a:r>
              <a:rPr lang="en-US" dirty="0" err="1">
                <a:solidFill>
                  <a:srgbClr val="3B3835"/>
                </a:solidFill>
                <a:latin typeface="Helvetica Neue"/>
              </a:rPr>
              <a:t>rhonchial</a:t>
            </a:r>
            <a:r>
              <a:rPr lang="en-US" dirty="0">
                <a:solidFill>
                  <a:srgbClr val="3B3835"/>
                </a:solidFill>
                <a:latin typeface="Helvetica Neue"/>
              </a:rPr>
              <a:t> breathing </a:t>
            </a:r>
          </a:p>
          <a:p>
            <a:r>
              <a:rPr lang="en-US" u="sng" dirty="0">
                <a:solidFill>
                  <a:srgbClr val="3B3835"/>
                </a:solidFill>
                <a:latin typeface="Helvetica Neue"/>
              </a:rPr>
              <a:t>CXR</a:t>
            </a:r>
          </a:p>
          <a:p>
            <a:pPr marL="0" indent="0">
              <a:buNone/>
            </a:pPr>
            <a:r>
              <a:rPr lang="en-US" b="0" i="0" dirty="0">
                <a:solidFill>
                  <a:srgbClr val="3B3835"/>
                </a:solidFill>
                <a:effectLst/>
                <a:latin typeface="Helvetica Neue"/>
              </a:rPr>
              <a:t>1-OPACITY of affected area </a:t>
            </a:r>
          </a:p>
          <a:p>
            <a:pPr marL="0" indent="0">
              <a:buNone/>
            </a:pPr>
            <a:r>
              <a:rPr lang="en-US" b="0" i="0" dirty="0">
                <a:solidFill>
                  <a:srgbClr val="3B3835"/>
                </a:solidFill>
                <a:effectLst/>
                <a:latin typeface="Helvetica Neue"/>
              </a:rPr>
              <a:t>2-air bronchogram</a:t>
            </a:r>
          </a:p>
          <a:p>
            <a:pPr marL="0" indent="0">
              <a:buNone/>
            </a:pPr>
            <a:r>
              <a:rPr lang="en-US" b="0" i="0" u="sng" dirty="0">
                <a:solidFill>
                  <a:srgbClr val="3B3835"/>
                </a:solidFill>
                <a:effectLst/>
                <a:latin typeface="Helvetica Neue"/>
              </a:rPr>
              <a:t>Lab test :</a:t>
            </a:r>
          </a:p>
          <a:p>
            <a:pPr marL="0" indent="0">
              <a:buNone/>
            </a:pPr>
            <a:r>
              <a:rPr lang="en-US" dirty="0">
                <a:solidFill>
                  <a:srgbClr val="3B3835"/>
                </a:solidFill>
                <a:latin typeface="Helvetica Neue"/>
              </a:rPr>
              <a:t>CBC/CRP/ABG</a:t>
            </a:r>
          </a:p>
          <a:p>
            <a:pPr marL="0" indent="0">
              <a:buNone/>
            </a:pPr>
            <a:r>
              <a:rPr lang="en-US" dirty="0">
                <a:solidFill>
                  <a:srgbClr val="3B3835"/>
                </a:solidFill>
                <a:latin typeface="Helvetica Neue"/>
              </a:rPr>
              <a:t>SPUTUM culture and sensitivity </a:t>
            </a:r>
            <a:endParaRPr lang="en-US" b="0" i="0" dirty="0">
              <a:solidFill>
                <a:srgbClr val="3B3835"/>
              </a:solidFill>
              <a:effectLst/>
              <a:latin typeface="Helvetica Neue"/>
            </a:endParaRPr>
          </a:p>
          <a:p>
            <a:pPr marL="0" indent="0">
              <a:buNone/>
            </a:pPr>
            <a:r>
              <a:rPr lang="en-US" b="0" i="0" dirty="0">
                <a:solidFill>
                  <a:srgbClr val="3B3835"/>
                </a:solidFill>
                <a:effectLst/>
                <a:latin typeface="Helvetica Neue"/>
              </a:rPr>
              <a:t> </a:t>
            </a:r>
            <a:endParaRPr lang="en-US" dirty="0"/>
          </a:p>
        </p:txBody>
      </p:sp>
    </p:spTree>
    <p:extLst>
      <p:ext uri="{BB962C8B-B14F-4D97-AF65-F5344CB8AC3E}">
        <p14:creationId xmlns:p14="http://schemas.microsoft.com/office/powerpoint/2010/main" val="1083811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ADFD1-1CF4-4451-86E4-C8E4C856F0A5}"/>
              </a:ext>
            </a:extLst>
          </p:cNvPr>
          <p:cNvSpPr>
            <a:spLocks noGrp="1"/>
          </p:cNvSpPr>
          <p:nvPr>
            <p:ph type="title"/>
          </p:nvPr>
        </p:nvSpPr>
        <p:spPr/>
        <p:txBody>
          <a:bodyPr/>
          <a:lstStyle/>
          <a:p>
            <a:r>
              <a:rPr lang="en-US" dirty="0"/>
              <a:t>MANAGMENT</a:t>
            </a:r>
          </a:p>
        </p:txBody>
      </p:sp>
      <p:sp>
        <p:nvSpPr>
          <p:cNvPr id="3" name="Content Placeholder 2">
            <a:extLst>
              <a:ext uri="{FF2B5EF4-FFF2-40B4-BE49-F238E27FC236}">
                <a16:creationId xmlns:a16="http://schemas.microsoft.com/office/drawing/2014/main" id="{FA51D39A-3B3A-405F-B5FB-9837C4D378BB}"/>
              </a:ext>
            </a:extLst>
          </p:cNvPr>
          <p:cNvSpPr>
            <a:spLocks noGrp="1"/>
          </p:cNvSpPr>
          <p:nvPr>
            <p:ph idx="1"/>
          </p:nvPr>
        </p:nvSpPr>
        <p:spPr/>
        <p:txBody>
          <a:bodyPr/>
          <a:lstStyle/>
          <a:p>
            <a:r>
              <a:rPr lang="en-US" dirty="0"/>
              <a:t>EMPIRIC TX:</a:t>
            </a:r>
          </a:p>
          <a:p>
            <a:r>
              <a:rPr lang="en-US" dirty="0"/>
              <a:t>1-antipeudomonas:ceftazidime or </a:t>
            </a:r>
            <a:r>
              <a:rPr lang="en-US" dirty="0" err="1"/>
              <a:t>cefipime</a:t>
            </a:r>
            <a:endParaRPr lang="en-US" dirty="0"/>
          </a:p>
          <a:p>
            <a:r>
              <a:rPr lang="en-US" dirty="0"/>
              <a:t>2-antiMRSA:Vancomycin or linezolid </a:t>
            </a:r>
          </a:p>
          <a:p>
            <a:r>
              <a:rPr lang="en-US" dirty="0"/>
              <a:t>Then give antibiotic according to culture and sensitivity results</a:t>
            </a:r>
          </a:p>
        </p:txBody>
      </p:sp>
    </p:spTree>
    <p:extLst>
      <p:ext uri="{BB962C8B-B14F-4D97-AF65-F5344CB8AC3E}">
        <p14:creationId xmlns:p14="http://schemas.microsoft.com/office/powerpoint/2010/main" val="3035445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1DC17-44EE-4521-B7B9-B5C61C15B335}"/>
              </a:ext>
            </a:extLst>
          </p:cNvPr>
          <p:cNvSpPr>
            <a:spLocks noGrp="1"/>
          </p:cNvSpPr>
          <p:nvPr>
            <p:ph type="title"/>
          </p:nvPr>
        </p:nvSpPr>
        <p:spPr>
          <a:xfrm>
            <a:off x="228600" y="1175"/>
            <a:ext cx="10515600" cy="1325563"/>
          </a:xfrm>
        </p:spPr>
        <p:txBody>
          <a:bodyPr>
            <a:normAutofit/>
          </a:bodyPr>
          <a:lstStyle/>
          <a:p>
            <a:r>
              <a:rPr kumimoji="0" lang="en-US" altLang="en-US" sz="4400" b="1" i="0" u="none" strike="noStrike" cap="none" normalizeH="0" baseline="0" dirty="0">
                <a:ln>
                  <a:noFill/>
                </a:ln>
                <a:solidFill>
                  <a:srgbClr val="32323C"/>
                </a:solidFill>
                <a:effectLst/>
                <a:latin typeface="acumin-pro"/>
              </a:rPr>
              <a:t>Aspiration</a:t>
            </a:r>
            <a:endParaRPr lang="en-US" dirty="0"/>
          </a:p>
        </p:txBody>
      </p:sp>
      <p:sp>
        <p:nvSpPr>
          <p:cNvPr id="11" name="TextBox 10">
            <a:extLst>
              <a:ext uri="{FF2B5EF4-FFF2-40B4-BE49-F238E27FC236}">
                <a16:creationId xmlns:a16="http://schemas.microsoft.com/office/drawing/2014/main" id="{796AAE2D-91DD-40BB-90E1-0593DF37BAB7}"/>
              </a:ext>
            </a:extLst>
          </p:cNvPr>
          <p:cNvSpPr txBox="1"/>
          <p:nvPr/>
        </p:nvSpPr>
        <p:spPr>
          <a:xfrm>
            <a:off x="0" y="2623129"/>
            <a:ext cx="10492740" cy="378565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rgbClr val="FFFFFF"/>
                </a:solidFill>
                <a:effectLst/>
                <a:latin typeface="acumin-pro"/>
              </a:rPr>
              <a:t>ure</a:t>
            </a:r>
            <a:r>
              <a:rPr kumimoji="0" lang="en-US" altLang="en-US" sz="2400" b="0" i="0" u="none" strike="noStrike" cap="none" normalizeH="0" baseline="0" dirty="0">
                <a:ln>
                  <a:noFill/>
                </a:ln>
                <a:solidFill>
                  <a:srgbClr val="FFFFFF"/>
                </a:solidFill>
                <a:effectLst/>
                <a:latin typeface="acumin-pro"/>
              </a:rPr>
              <a:t> 3 – Anatomy of the trachea and bronchi</a:t>
            </a:r>
            <a:endParaRPr kumimoji="0" lang="en-US" altLang="en-US" sz="24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sng" strike="noStrike" cap="none" normalizeH="0" baseline="0" dirty="0">
                <a:ln>
                  <a:noFill/>
                </a:ln>
                <a:solidFill>
                  <a:srgbClr val="32323C"/>
                </a:solidFill>
                <a:effectLst/>
                <a:latin typeface="acumin-pro"/>
              </a:rPr>
              <a:t>the main </a:t>
            </a:r>
            <a:r>
              <a:rPr kumimoji="0" lang="en-US" altLang="en-US" sz="2400" b="1" i="0" u="sng" strike="noStrike" cap="none" normalizeH="0" baseline="0" dirty="0">
                <a:ln>
                  <a:noFill/>
                </a:ln>
                <a:solidFill>
                  <a:srgbClr val="32323C"/>
                </a:solidFill>
                <a:effectLst/>
                <a:latin typeface="acumin-pro"/>
              </a:rPr>
              <a:t>risk factors</a:t>
            </a:r>
            <a:r>
              <a:rPr kumimoji="0" lang="en-US" altLang="en-US" sz="2400" b="0" i="0" u="sng" strike="noStrike" cap="none" normalizeH="0" baseline="0" dirty="0">
                <a:ln>
                  <a:noFill/>
                </a:ln>
                <a:solidFill>
                  <a:srgbClr val="32323C"/>
                </a:solidFill>
                <a:effectLst/>
                <a:latin typeface="acumin-pro"/>
              </a:rPr>
              <a:t> for an aspiration are</a:t>
            </a:r>
            <a:r>
              <a:rPr kumimoji="0" lang="en-US" altLang="en-US" sz="2400" b="0" i="0" u="none" strike="noStrike" cap="none" normalizeH="0" baseline="0" dirty="0">
                <a:ln>
                  <a:noFill/>
                </a:ln>
                <a:solidFill>
                  <a:srgbClr val="32323C"/>
                </a:solidFill>
                <a:effectLst/>
                <a:latin typeface="acumin-pro"/>
              </a:rPr>
              <a:t>:</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rgbClr val="32323C"/>
                </a:solidFill>
                <a:effectLst/>
                <a:latin typeface="acumin-pro"/>
              </a:rPr>
              <a:t>1-Reduced GCS (e.g. secondary to </a:t>
            </a:r>
            <a:r>
              <a:rPr kumimoji="0" lang="en-US" altLang="en-US" sz="2400" b="0" i="0" u="none" strike="noStrike" cap="none" normalizeH="0" baseline="0" dirty="0" err="1">
                <a:ln>
                  <a:noFill/>
                </a:ln>
                <a:solidFill>
                  <a:srgbClr val="32323C"/>
                </a:solidFill>
                <a:effectLst/>
                <a:latin typeface="acumin-pro"/>
              </a:rPr>
              <a:t>anaesthesia</a:t>
            </a:r>
            <a:r>
              <a:rPr kumimoji="0" lang="en-US" altLang="en-US" sz="2400" b="0" i="0" u="none" strike="noStrike" cap="none" normalizeH="0" baseline="0" dirty="0">
                <a:ln>
                  <a:noFill/>
                </a:ln>
                <a:solidFill>
                  <a:srgbClr val="32323C"/>
                </a:solidFill>
                <a:effectLst/>
                <a:latin typeface="acumin-pro"/>
              </a:rPr>
              <a:t>)</a:t>
            </a:r>
          </a:p>
          <a:p>
            <a:pPr marL="0" marR="0" lvl="0" indent="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rgbClr val="32323C"/>
                </a:solidFill>
                <a:effectLst/>
                <a:latin typeface="acumin-pro"/>
              </a:rPr>
              <a:t>2-Iatrogenic interventions (e.g. misplaced NG tube)</a:t>
            </a:r>
          </a:p>
          <a:p>
            <a:pPr marL="0" marR="0" lvl="0" indent="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rgbClr val="32323C"/>
                </a:solidFill>
                <a:effectLst/>
                <a:latin typeface="acumin-pro"/>
              </a:rPr>
              <a:t>3-Prolonged vomiting without NG tube insertion</a:t>
            </a:r>
          </a:p>
          <a:p>
            <a:pPr marL="0" marR="0" lvl="0" indent="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rgbClr val="32323C"/>
                </a:solidFill>
                <a:effectLst/>
                <a:latin typeface="acumin-pro"/>
              </a:rPr>
              <a:t>4-Underlying neurological disease</a:t>
            </a:r>
          </a:p>
          <a:p>
            <a:pPr marL="0" marR="0" lvl="0" indent="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rgbClr val="32323C"/>
                </a:solidFill>
                <a:effectLst/>
                <a:latin typeface="acumin-pro"/>
              </a:rPr>
              <a:t>5-Oesophageal strictures or fistula</a:t>
            </a:r>
          </a:p>
          <a:p>
            <a:pPr marL="0" marR="0" lvl="0" indent="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rgbClr val="32323C"/>
                </a:solidFill>
                <a:effectLst/>
                <a:latin typeface="acumin-pro"/>
              </a:rPr>
              <a:t>6-Post-abdominal surgery</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u="sng" dirty="0">
                <a:solidFill>
                  <a:srgbClr val="32323C"/>
                </a:solidFill>
                <a:latin typeface="acumin-pro"/>
              </a:rPr>
              <a:t>Treatment</a:t>
            </a:r>
            <a:r>
              <a:rPr lang="en-US" altLang="en-US" sz="2400" dirty="0">
                <a:solidFill>
                  <a:srgbClr val="32323C"/>
                </a:solidFill>
                <a:latin typeface="acumin-pro"/>
              </a:rPr>
              <a:t> </a:t>
            </a:r>
          </a:p>
          <a:p>
            <a:pPr marL="0" marR="0" lvl="0" indent="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rgbClr val="32323C"/>
                </a:solidFill>
                <a:effectLst/>
                <a:latin typeface="acumin-pro"/>
              </a:rPr>
              <a:t>clindamycin</a:t>
            </a:r>
          </a:p>
        </p:txBody>
      </p:sp>
      <p:sp>
        <p:nvSpPr>
          <p:cNvPr id="13" name="TextBox 12">
            <a:extLst>
              <a:ext uri="{FF2B5EF4-FFF2-40B4-BE49-F238E27FC236}">
                <a16:creationId xmlns:a16="http://schemas.microsoft.com/office/drawing/2014/main" id="{6402998B-8138-40E7-9173-636906C97E16}"/>
              </a:ext>
            </a:extLst>
          </p:cNvPr>
          <p:cNvSpPr txBox="1"/>
          <p:nvPr/>
        </p:nvSpPr>
        <p:spPr>
          <a:xfrm>
            <a:off x="-2628" y="944075"/>
            <a:ext cx="12192000" cy="2308324"/>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strike="noStrike" cap="none" normalizeH="0" baseline="0" dirty="0">
                <a:ln>
                  <a:noFill/>
                </a:ln>
                <a:solidFill>
                  <a:srgbClr val="3B3835"/>
                </a:solidFill>
                <a:latin typeface="Helvetica Neue"/>
              </a:rPr>
              <a:t>Due to aspiration of GI content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u="sng" strike="noStrike" cap="none" normalizeH="0" baseline="0" dirty="0">
                <a:ln>
                  <a:noFill/>
                </a:ln>
                <a:solidFill>
                  <a:srgbClr val="3B3835"/>
                </a:solidFill>
                <a:latin typeface="Helvetica Neue"/>
              </a:rPr>
              <a:t> most common organism </a:t>
            </a:r>
            <a:r>
              <a:rPr kumimoji="0" lang="en-US" altLang="en-US" sz="2400" strike="noStrike" cap="none" normalizeH="0" baseline="0" dirty="0">
                <a:ln>
                  <a:noFill/>
                </a:ln>
                <a:solidFill>
                  <a:srgbClr val="3B3835"/>
                </a:solidFill>
                <a:latin typeface="Helvetica Neue"/>
              </a:rPr>
              <a:t>:</a:t>
            </a:r>
          </a:p>
          <a:p>
            <a:pPr marR="0" lvl="0" algn="l" defTabSz="914400" rtl="0" eaLnBrk="0" fontAlgn="base" latinLnBrk="0" hangingPunct="0">
              <a:lnSpc>
                <a:spcPct val="100000"/>
              </a:lnSpc>
              <a:spcBef>
                <a:spcPct val="0"/>
              </a:spcBef>
              <a:spcAft>
                <a:spcPct val="0"/>
              </a:spcAft>
              <a:buClrTx/>
              <a:buSzTx/>
              <a:tabLst/>
            </a:pPr>
            <a:r>
              <a:rPr kumimoji="0" lang="en-US" altLang="en-US" sz="2400" strike="noStrike" cap="none" normalizeH="0" baseline="0" dirty="0">
                <a:ln>
                  <a:noFill/>
                </a:ln>
                <a:solidFill>
                  <a:srgbClr val="3B3835"/>
                </a:solidFill>
                <a:latin typeface="Helvetica Neue"/>
              </a:rPr>
              <a:t> anaerobic bacteria</a:t>
            </a:r>
            <a:endParaRPr lang="en-US" altLang="en-US" sz="2400" u="sng" dirty="0">
              <a:solidFill>
                <a:srgbClr val="3B3835"/>
              </a:solidFill>
              <a:latin typeface="Helvetica Neue"/>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u="sng" strike="noStrike" cap="none" normalizeH="0" baseline="0" dirty="0">
                <a:ln>
                  <a:noFill/>
                </a:ln>
                <a:solidFill>
                  <a:srgbClr val="3B3835"/>
                </a:solidFill>
                <a:latin typeface="Helvetica Neue"/>
              </a:rPr>
              <a:t>Location:</a:t>
            </a:r>
          </a:p>
          <a:p>
            <a:pPr marR="0" lvl="0" algn="l" defTabSz="914400" rtl="0" eaLnBrk="0" fontAlgn="base" latinLnBrk="0" hangingPunct="0">
              <a:lnSpc>
                <a:spcPct val="100000"/>
              </a:lnSpc>
              <a:spcBef>
                <a:spcPct val="0"/>
              </a:spcBef>
              <a:spcAft>
                <a:spcPct val="0"/>
              </a:spcAft>
              <a:buClrTx/>
              <a:buSzTx/>
              <a:tabLst/>
            </a:pPr>
            <a:r>
              <a:rPr lang="en-US" altLang="en-US" sz="2400" b="0" i="0" dirty="0">
                <a:solidFill>
                  <a:srgbClr val="3B3835"/>
                </a:solidFill>
                <a:effectLst/>
                <a:latin typeface="Helvetica Neue"/>
              </a:rPr>
              <a:t>Right middle and lower lobe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2517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31505" y="116632"/>
            <a:ext cx="6512511" cy="1143000"/>
          </a:xfrm>
        </p:spPr>
        <p:txBody>
          <a:bodyPr/>
          <a:lstStyle/>
          <a:p>
            <a:pPr algn="l"/>
            <a:r>
              <a:rPr lang="en-US" dirty="0"/>
              <a:t>Pyrexia (fever) :</a:t>
            </a:r>
            <a:endParaRPr lang="ar-JO" dirty="0"/>
          </a:p>
        </p:txBody>
      </p:sp>
      <p:sp>
        <p:nvSpPr>
          <p:cNvPr id="3" name="عنصر نائب للمحتوى 2"/>
          <p:cNvSpPr>
            <a:spLocks noGrp="1"/>
          </p:cNvSpPr>
          <p:nvPr>
            <p:ph sz="quarter" idx="13"/>
          </p:nvPr>
        </p:nvSpPr>
        <p:spPr>
          <a:xfrm>
            <a:off x="1775520" y="1124744"/>
            <a:ext cx="8208912" cy="5544616"/>
          </a:xfrm>
        </p:spPr>
        <p:txBody>
          <a:bodyPr>
            <a:normAutofit fontScale="85000" lnSpcReduction="20000"/>
          </a:bodyPr>
          <a:lstStyle/>
          <a:p>
            <a:r>
              <a:rPr lang="en-US" dirty="0"/>
              <a:t>The postoperative period begins immediately after surgery and ends with the first follow up visit.</a:t>
            </a:r>
            <a:br>
              <a:rPr lang="en-US" dirty="0"/>
            </a:br>
            <a:endParaRPr lang="en-US" dirty="0"/>
          </a:p>
          <a:p>
            <a:pPr algn="l"/>
            <a:r>
              <a:rPr lang="en-US" dirty="0"/>
              <a:t>refers to a raised body temperature, typically greater than</a:t>
            </a:r>
          </a:p>
          <a:p>
            <a:pPr marL="0" indent="0" algn="l">
              <a:buNone/>
            </a:pPr>
            <a:r>
              <a:rPr lang="en-US" dirty="0"/>
              <a:t> 37.5c. It is common in surgical patients, either due to the underlying disease process or as a post-operative complication.</a:t>
            </a:r>
            <a:br>
              <a:rPr lang="en-US" dirty="0"/>
            </a:br>
            <a:endParaRPr lang="en-US" dirty="0"/>
          </a:p>
          <a:p>
            <a:pPr algn="l"/>
            <a:r>
              <a:rPr lang="en-US" dirty="0"/>
              <a:t>Represent 40-50% of post op complication whatever the underlining cause </a:t>
            </a:r>
            <a:br>
              <a:rPr lang="en-US" dirty="0"/>
            </a:br>
            <a:endParaRPr lang="en-US" dirty="0"/>
          </a:p>
          <a:p>
            <a:pPr algn="l"/>
            <a:r>
              <a:rPr lang="en-US" dirty="0"/>
              <a:t>- Whilst infection is regularly the suspected cause, other conditions must be considered when approaching the surgical patient with pyrexia .</a:t>
            </a:r>
          </a:p>
          <a:p>
            <a:pPr algn="l"/>
            <a:br>
              <a:rPr lang="en-US" dirty="0"/>
            </a:br>
            <a:r>
              <a:rPr lang="en-US" dirty="0"/>
              <a:t>- It may also be an indicator of a severe and life threatening underlying pathology.</a:t>
            </a:r>
            <a:br>
              <a:rPr lang="en-US" dirty="0"/>
            </a:br>
            <a:endParaRPr lang="en-US" dirty="0"/>
          </a:p>
          <a:p>
            <a:endParaRPr lang="ar-JO"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2AAC3-7BE0-4F5D-A39A-C3224C393EA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D0670A7-A7CD-4869-A2D2-DF5FE8CDDE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894"/>
            <a:ext cx="6713316" cy="6855106"/>
          </a:xfrm>
        </p:spPr>
      </p:pic>
      <p:pic>
        <p:nvPicPr>
          <p:cNvPr id="7" name="Picture 6">
            <a:extLst>
              <a:ext uri="{FF2B5EF4-FFF2-40B4-BE49-F238E27FC236}">
                <a16:creationId xmlns:a16="http://schemas.microsoft.com/office/drawing/2014/main" id="{96C7376E-DDFD-4FF1-B8D1-8B96FC1400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3640" y="0"/>
            <a:ext cx="7176304" cy="6855106"/>
          </a:xfrm>
          <a:prstGeom prst="rect">
            <a:avLst/>
          </a:prstGeom>
        </p:spPr>
      </p:pic>
    </p:spTree>
    <p:extLst>
      <p:ext uri="{BB962C8B-B14F-4D97-AF65-F5344CB8AC3E}">
        <p14:creationId xmlns:p14="http://schemas.microsoft.com/office/powerpoint/2010/main" val="1246895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0A3EF-A4FE-FE4F-B5B4-39112FBD9FC3}"/>
              </a:ext>
            </a:extLst>
          </p:cNvPr>
          <p:cNvSpPr>
            <a:spLocks noGrp="1"/>
          </p:cNvSpPr>
          <p:nvPr>
            <p:ph type="ctrTitle"/>
          </p:nvPr>
        </p:nvSpPr>
        <p:spPr>
          <a:xfrm>
            <a:off x="83344" y="-127793"/>
            <a:ext cx="12394406" cy="1830387"/>
          </a:xfrm>
        </p:spPr>
        <p:txBody>
          <a:bodyPr/>
          <a:lstStyle/>
          <a:p>
            <a:r>
              <a:rPr lang="ar-SA"/>
              <a:t>Water related to urinary Tract Infection </a:t>
            </a:r>
            <a:endParaRPr lang="en-US"/>
          </a:p>
        </p:txBody>
      </p:sp>
      <p:sp>
        <p:nvSpPr>
          <p:cNvPr id="3" name="Subtitle 2">
            <a:extLst>
              <a:ext uri="{FF2B5EF4-FFF2-40B4-BE49-F238E27FC236}">
                <a16:creationId xmlns:a16="http://schemas.microsoft.com/office/drawing/2014/main" id="{04FEDF7F-24B0-934A-9B92-6C4E1A55698C}"/>
              </a:ext>
            </a:extLst>
          </p:cNvPr>
          <p:cNvSpPr>
            <a:spLocks noGrp="1"/>
          </p:cNvSpPr>
          <p:nvPr>
            <p:ph type="subTitle" idx="1"/>
          </p:nvPr>
        </p:nvSpPr>
        <p:spPr>
          <a:xfrm>
            <a:off x="321469" y="2428875"/>
            <a:ext cx="10346531" cy="2828925"/>
          </a:xfrm>
        </p:spPr>
        <p:txBody>
          <a:bodyPr>
            <a:normAutofit/>
          </a:bodyPr>
          <a:lstStyle/>
          <a:p>
            <a:r>
              <a:rPr lang="ar-SA" dirty="0"/>
              <a:t>Urinary tract infection ( UTI) : is an infection in any part in urinary system which include (kidney ,bladder,ureters,and urethra</a:t>
            </a:r>
            <a:r>
              <a:rPr lang="en-US" dirty="0"/>
              <a:t>)</a:t>
            </a:r>
            <a:endParaRPr lang="ar-SA" dirty="0"/>
          </a:p>
          <a:p>
            <a:endParaRPr lang="ar-SA" dirty="0"/>
          </a:p>
          <a:p>
            <a:r>
              <a:rPr lang="ar-SA" dirty="0"/>
              <a:t>UTIs are the most common hospital-acquired infection and are associated</a:t>
            </a:r>
            <a:r>
              <a:rPr lang="en-US" dirty="0"/>
              <a:t> with </a:t>
            </a:r>
            <a:r>
              <a:rPr lang="en-US" dirty="0" err="1"/>
              <a:t>ind</a:t>
            </a:r>
            <a:r>
              <a:rPr lang="ar-SA" dirty="0"/>
              <a:t>welling catheters 80%to 90% of cases </a:t>
            </a:r>
            <a:r>
              <a:rPr lang="en-US" dirty="0"/>
              <a:t>(if urinary catheter was inserted during surgery or remain in place currently </a:t>
            </a:r>
            <a:r>
              <a:rPr lang="en-US" dirty="0" err="1"/>
              <a:t>i.e.foley</a:t>
            </a:r>
            <a:r>
              <a:rPr lang="en-US" dirty="0"/>
              <a:t> catheter) </a:t>
            </a:r>
          </a:p>
          <a:p>
            <a:r>
              <a:rPr lang="ar-SA" dirty="0"/>
              <a:t>Fever associated with UTI tend to emerge 3 to 5 day after surgery .</a:t>
            </a:r>
            <a:endParaRPr lang="en-US" dirty="0"/>
          </a:p>
        </p:txBody>
      </p:sp>
    </p:spTree>
    <p:extLst>
      <p:ext uri="{BB962C8B-B14F-4D97-AF65-F5344CB8AC3E}">
        <p14:creationId xmlns:p14="http://schemas.microsoft.com/office/powerpoint/2010/main" val="2957006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898E25-2732-7C40-945F-DA561C0ECFD4}"/>
              </a:ext>
            </a:extLst>
          </p:cNvPr>
          <p:cNvSpPr>
            <a:spLocks noGrp="1"/>
          </p:cNvSpPr>
          <p:nvPr>
            <p:ph idx="1"/>
          </p:nvPr>
        </p:nvSpPr>
        <p:spPr>
          <a:xfrm>
            <a:off x="626334" y="914400"/>
            <a:ext cx="10925174" cy="5609323"/>
          </a:xfrm>
        </p:spPr>
        <p:txBody>
          <a:bodyPr/>
          <a:lstStyle/>
          <a:p>
            <a:pPr marL="0" indent="0">
              <a:buNone/>
            </a:pPr>
            <a:r>
              <a:rPr lang="ar-SA" sz="5400" dirty="0"/>
              <a:t>Risk factor </a:t>
            </a:r>
          </a:p>
          <a:p>
            <a:pPr>
              <a:buFontTx/>
              <a:buChar char="-"/>
            </a:pPr>
            <a:r>
              <a:rPr lang="en-GB" dirty="0"/>
              <a:t>A</a:t>
            </a:r>
            <a:r>
              <a:rPr lang="ar-SA" dirty="0"/>
              <a:t>ge more than 60 y</a:t>
            </a:r>
            <a:r>
              <a:rPr lang="en-US" dirty="0"/>
              <a:t>ear.</a:t>
            </a:r>
          </a:p>
          <a:p>
            <a:pPr>
              <a:buFontTx/>
              <a:buChar char="-"/>
            </a:pPr>
            <a:r>
              <a:rPr lang="ar-SA" dirty="0"/>
              <a:t> History of previous UTI .</a:t>
            </a:r>
          </a:p>
          <a:p>
            <a:pPr>
              <a:buFontTx/>
              <a:buChar char="-"/>
            </a:pPr>
            <a:r>
              <a:rPr lang="ar-SA" dirty="0"/>
              <a:t>Significant comobidities (renal failure, diabetes mellitus</a:t>
            </a:r>
            <a:r>
              <a:rPr lang="en-US" dirty="0"/>
              <a:t>).</a:t>
            </a:r>
            <a:endParaRPr lang="ar-SA" dirty="0"/>
          </a:p>
          <a:p>
            <a:pPr>
              <a:buFontTx/>
              <a:buChar char="-"/>
            </a:pPr>
            <a:r>
              <a:rPr lang="ar-SA" dirty="0"/>
              <a:t>Those with prostatic disease. </a:t>
            </a:r>
          </a:p>
          <a:p>
            <a:pPr>
              <a:buFontTx/>
              <a:buChar char="-"/>
            </a:pPr>
            <a:r>
              <a:rPr lang="ar-SA" dirty="0"/>
              <a:t>Those who received spinal anesthesia .</a:t>
            </a:r>
          </a:p>
          <a:p>
            <a:pPr>
              <a:buFontTx/>
              <a:buChar char="-"/>
            </a:pPr>
            <a:r>
              <a:rPr lang="ar-SA" dirty="0"/>
              <a:t>Those undergone anorectal surgery .</a:t>
            </a:r>
          </a:p>
          <a:p>
            <a:pPr>
              <a:buFontTx/>
              <a:buChar char="-"/>
            </a:pPr>
            <a:r>
              <a:rPr lang="ar-SA" dirty="0"/>
              <a:t>Duration of catheterization </a:t>
            </a:r>
          </a:p>
          <a:p>
            <a:pPr>
              <a:buFontTx/>
              <a:buChar char="-"/>
            </a:pPr>
            <a:endParaRPr lang="en-US" dirty="0"/>
          </a:p>
        </p:txBody>
      </p:sp>
    </p:spTree>
    <p:extLst>
      <p:ext uri="{BB962C8B-B14F-4D97-AF65-F5344CB8AC3E}">
        <p14:creationId xmlns:p14="http://schemas.microsoft.com/office/powerpoint/2010/main" val="2720461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25E234-4597-0943-839C-503BC9D29E8B}"/>
              </a:ext>
            </a:extLst>
          </p:cNvPr>
          <p:cNvSpPr>
            <a:spLocks noGrp="1"/>
          </p:cNvSpPr>
          <p:nvPr>
            <p:ph idx="1"/>
          </p:nvPr>
        </p:nvSpPr>
        <p:spPr>
          <a:xfrm>
            <a:off x="580768" y="1253330"/>
            <a:ext cx="10927813" cy="4826193"/>
          </a:xfrm>
        </p:spPr>
        <p:txBody>
          <a:bodyPr>
            <a:normAutofit fontScale="85000" lnSpcReduction="20000"/>
          </a:bodyPr>
          <a:lstStyle/>
          <a:p>
            <a:pPr marL="0" indent="0">
              <a:buNone/>
            </a:pPr>
            <a:r>
              <a:rPr lang="ar-SA" dirty="0"/>
              <a:t> The most Common infectious causes</a:t>
            </a:r>
            <a:r>
              <a:rPr lang="en-US" dirty="0"/>
              <a:t> is </a:t>
            </a:r>
            <a:r>
              <a:rPr lang="en-US" sz="3600" dirty="0"/>
              <a:t>Escherichia coli </a:t>
            </a:r>
            <a:r>
              <a:rPr lang="ar-SA" dirty="0"/>
              <a:t>but there are a other microorganisms such as (klebsiella,enterobacter ,pseudomonas, an</a:t>
            </a:r>
            <a:r>
              <a:rPr lang="en-US" dirty="0"/>
              <a:t>d </a:t>
            </a:r>
            <a:r>
              <a:rPr lang="ar-SA" dirty="0"/>
              <a:t>serratia </a:t>
            </a:r>
            <a:r>
              <a:rPr lang="en-US" dirty="0"/>
              <a:t>)</a:t>
            </a:r>
            <a:endParaRPr lang="ar-SA" dirty="0"/>
          </a:p>
          <a:p>
            <a:pPr marL="0" indent="0">
              <a:buNone/>
            </a:pPr>
            <a:endParaRPr lang="en-US" dirty="0"/>
          </a:p>
          <a:p>
            <a:pPr marL="0" indent="0">
              <a:buNone/>
            </a:pPr>
            <a:r>
              <a:rPr lang="en-US" sz="4200" dirty="0"/>
              <a:t>How can I prevent post operative UTI?</a:t>
            </a:r>
          </a:p>
          <a:p>
            <a:pPr marL="0" indent="0">
              <a:buNone/>
            </a:pPr>
            <a:r>
              <a:rPr lang="en-US" dirty="0" err="1"/>
              <a:t>Reduse</a:t>
            </a:r>
            <a:r>
              <a:rPr lang="en-US" dirty="0"/>
              <a:t> catheter use and duration are </a:t>
            </a:r>
          </a:p>
          <a:p>
            <a:pPr marL="0" indent="0">
              <a:buNone/>
            </a:pPr>
            <a:r>
              <a:rPr lang="en-US" dirty="0"/>
              <a:t>effective in preventing this complication </a:t>
            </a:r>
          </a:p>
          <a:p>
            <a:pPr marL="0" indent="0">
              <a:buNone/>
            </a:pPr>
            <a:r>
              <a:rPr lang="en-US" dirty="0"/>
              <a:t>Multiple strategies have been </a:t>
            </a:r>
            <a:r>
              <a:rPr lang="en-US" dirty="0" err="1"/>
              <a:t>demonstred</a:t>
            </a:r>
            <a:endParaRPr lang="en-US" dirty="0"/>
          </a:p>
          <a:p>
            <a:pPr marL="0" indent="0">
              <a:buNone/>
            </a:pPr>
            <a:r>
              <a:rPr lang="en-US" dirty="0"/>
              <a:t>To reduce the incidence of </a:t>
            </a:r>
            <a:r>
              <a:rPr lang="en-US" dirty="0" err="1"/>
              <a:t>UTI.including</a:t>
            </a:r>
            <a:r>
              <a:rPr lang="en-US" dirty="0"/>
              <a:t> </a:t>
            </a:r>
          </a:p>
          <a:p>
            <a:pPr marL="0" indent="0">
              <a:buNone/>
            </a:pPr>
            <a:r>
              <a:rPr lang="en-US" dirty="0"/>
              <a:t>Sterile catheter insertion technique and</a:t>
            </a:r>
          </a:p>
          <a:p>
            <a:pPr marL="0" indent="0">
              <a:buNone/>
            </a:pPr>
            <a:r>
              <a:rPr lang="en-US" dirty="0"/>
              <a:t>early postoperative removal of catheter.</a:t>
            </a:r>
          </a:p>
          <a:p>
            <a:pPr marL="0" indent="0">
              <a:buNone/>
            </a:pPr>
            <a:endParaRPr lang="ar-SA" dirty="0"/>
          </a:p>
          <a:p>
            <a:pPr marL="0" indent="0">
              <a:buNone/>
            </a:pPr>
            <a:r>
              <a:rPr lang="ar-SA" dirty="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857" y="2954483"/>
            <a:ext cx="4905375" cy="2238375"/>
          </a:xfrm>
          <a:prstGeom prst="rect">
            <a:avLst/>
          </a:prstGeom>
        </p:spPr>
      </p:pic>
    </p:spTree>
    <p:extLst>
      <p:ext uri="{BB962C8B-B14F-4D97-AF65-F5344CB8AC3E}">
        <p14:creationId xmlns:p14="http://schemas.microsoft.com/office/powerpoint/2010/main" val="2841656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162F7-72D5-F747-B989-DD4DED6AD731}"/>
              </a:ext>
            </a:extLst>
          </p:cNvPr>
          <p:cNvSpPr>
            <a:spLocks noGrp="1"/>
          </p:cNvSpPr>
          <p:nvPr>
            <p:ph idx="1"/>
          </p:nvPr>
        </p:nvSpPr>
        <p:spPr/>
        <p:txBody>
          <a:bodyPr>
            <a:normAutofit/>
          </a:bodyPr>
          <a:lstStyle/>
          <a:p>
            <a:pPr marL="0" indent="0">
              <a:buNone/>
            </a:pPr>
            <a:r>
              <a:rPr lang="ar-SA" dirty="0"/>
              <a:t>Patient may present with dysuria and abdominal and supra pubic tenderness , urgency </a:t>
            </a:r>
          </a:p>
          <a:p>
            <a:pPr marL="0" indent="0">
              <a:buNone/>
            </a:pPr>
            <a:r>
              <a:rPr lang="ar-SA" dirty="0"/>
              <a:t>post operative urinary retention is extremely common,particularly after surgery in lower abdomen ,pelvis,perineum ,or groin. </a:t>
            </a:r>
          </a:p>
          <a:p>
            <a:pPr marL="0" indent="0">
              <a:buNone/>
            </a:pPr>
            <a:r>
              <a:rPr lang="ar-SA" dirty="0"/>
              <a:t>Investigation : </a:t>
            </a:r>
          </a:p>
          <a:p>
            <a:pPr marL="0" indent="0">
              <a:buNone/>
            </a:pPr>
            <a:r>
              <a:rPr lang="ar-SA" dirty="0"/>
              <a:t>   </a:t>
            </a:r>
            <a:r>
              <a:rPr lang="en-US" dirty="0"/>
              <a:t>*</a:t>
            </a:r>
            <a:r>
              <a:rPr lang="ar-SA" dirty="0"/>
              <a:t>  urin analysis  : WBC indicate inflammation/infection </a:t>
            </a:r>
          </a:p>
          <a:p>
            <a:pPr marL="0" indent="0">
              <a:buNone/>
            </a:pPr>
            <a:r>
              <a:rPr lang="ar-SA" dirty="0"/>
              <a:t>                         Nitrites refer to presence gram negative bacteria (Escherichia coli</a:t>
            </a:r>
            <a:r>
              <a:rPr lang="en-US" dirty="0"/>
              <a:t>)</a:t>
            </a:r>
            <a:endParaRPr lang="ar-SA" dirty="0"/>
          </a:p>
          <a:p>
            <a:pPr marL="0" indent="0">
              <a:buNone/>
            </a:pPr>
            <a:r>
              <a:rPr lang="ar-SA" dirty="0"/>
              <a:t>   </a:t>
            </a:r>
            <a:r>
              <a:rPr lang="en-US" dirty="0"/>
              <a:t>*</a:t>
            </a:r>
            <a:r>
              <a:rPr lang="ar-SA" dirty="0"/>
              <a:t>  urin culture </a:t>
            </a:r>
            <a:endParaRPr lang="en-US" dirty="0"/>
          </a:p>
        </p:txBody>
      </p:sp>
    </p:spTree>
    <p:extLst>
      <p:ext uri="{BB962C8B-B14F-4D97-AF65-F5344CB8AC3E}">
        <p14:creationId xmlns:p14="http://schemas.microsoft.com/office/powerpoint/2010/main" val="2995902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F44372-0412-D948-AB10-960DCB64B1EA}"/>
              </a:ext>
            </a:extLst>
          </p:cNvPr>
          <p:cNvSpPr>
            <a:spLocks noGrp="1"/>
          </p:cNvSpPr>
          <p:nvPr>
            <p:ph idx="1"/>
          </p:nvPr>
        </p:nvSpPr>
        <p:spPr/>
        <p:txBody>
          <a:bodyPr/>
          <a:lstStyle/>
          <a:p>
            <a:pPr marL="0" indent="0">
              <a:buNone/>
            </a:pPr>
            <a:r>
              <a:rPr lang="ar-SA"/>
              <a:t>Treatment involves adequate hydration( either po or iv) , ensure urin output more than 0.5ml/kg/hour ,proper bladder drainage and antibiotics depending on the sensitivity of the microorganisms fever  .</a:t>
            </a:r>
          </a:p>
          <a:p>
            <a:r>
              <a:rPr lang="ar-SA"/>
              <a:t>Antipyretics as Aspirin and paracetamol  Although oral aspirin and non steroidal anti-inflammatory  drug (NSAIDS)effectively reduce fever but can adversely affect platelets and gastrointestinal tract.  </a:t>
            </a:r>
          </a:p>
          <a:p>
            <a:pPr marL="0" indent="0">
              <a:buNone/>
            </a:pPr>
            <a:r>
              <a:rPr lang="ar-SA"/>
              <a:t>Treatment infection in surgical patients  goal identification of source of infection and elimination of the source . </a:t>
            </a:r>
          </a:p>
          <a:p>
            <a:pPr marL="0" indent="0">
              <a:buNone/>
            </a:pPr>
            <a:r>
              <a:rPr lang="en-GB"/>
              <a:t>S</a:t>
            </a:r>
            <a:r>
              <a:rPr lang="ar-SA"/>
              <a:t>tart with empircial antibiotic  (wide spectrum antibiotics ) then specific antibiotic  after result in sensitivity. </a:t>
            </a:r>
            <a:endParaRPr lang="en-US"/>
          </a:p>
        </p:txBody>
      </p:sp>
    </p:spTree>
    <p:extLst>
      <p:ext uri="{BB962C8B-B14F-4D97-AF65-F5344CB8AC3E}">
        <p14:creationId xmlns:p14="http://schemas.microsoft.com/office/powerpoint/2010/main" val="2340451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002E40-D513-9B4C-AD6D-C60266A35754}"/>
              </a:ext>
            </a:extLst>
          </p:cNvPr>
          <p:cNvSpPr>
            <a:spLocks noGrp="1"/>
          </p:cNvSpPr>
          <p:nvPr>
            <p:ph idx="1"/>
          </p:nvPr>
        </p:nvSpPr>
        <p:spPr/>
        <p:txBody>
          <a:bodyPr>
            <a:normAutofit/>
          </a:bodyPr>
          <a:lstStyle/>
          <a:p>
            <a:pPr marL="0" indent="0">
              <a:buNone/>
            </a:pPr>
            <a:r>
              <a:rPr lang="en-GB" sz="3600" dirty="0"/>
              <a:t>Catheter –related bloodstream infection (CRBSI</a:t>
            </a:r>
            <a:r>
              <a:rPr lang="en-GB" dirty="0"/>
              <a:t>) </a:t>
            </a:r>
          </a:p>
          <a:p>
            <a:pPr marL="0" indent="0">
              <a:buNone/>
            </a:pPr>
            <a:r>
              <a:rPr lang="en-GB" dirty="0"/>
              <a:t> IV catheter infection:          </a:t>
            </a:r>
          </a:p>
          <a:p>
            <a:pPr marL="0" indent="0">
              <a:buNone/>
            </a:pPr>
            <a:r>
              <a:rPr lang="en-GB" dirty="0"/>
              <a:t>Is defined as the presence of</a:t>
            </a:r>
          </a:p>
          <a:p>
            <a:pPr marL="0" indent="0">
              <a:buNone/>
            </a:pPr>
            <a:r>
              <a:rPr lang="en-GB" dirty="0" err="1"/>
              <a:t>Bacteremia</a:t>
            </a:r>
            <a:r>
              <a:rPr lang="en-GB" dirty="0"/>
              <a:t> originating from </a:t>
            </a:r>
          </a:p>
          <a:p>
            <a:pPr marL="0" indent="0">
              <a:buNone/>
            </a:pPr>
            <a:r>
              <a:rPr lang="en-GB" dirty="0"/>
              <a:t>Intravenous catheter </a:t>
            </a:r>
            <a:r>
              <a:rPr lang="en-GB" dirty="0" err="1"/>
              <a:t>diagonosis</a:t>
            </a:r>
            <a:r>
              <a:rPr lang="en-GB" dirty="0"/>
              <a:t> </a:t>
            </a:r>
          </a:p>
          <a:p>
            <a:pPr marL="0" indent="0">
              <a:buNone/>
            </a:pPr>
            <a:r>
              <a:rPr lang="en-GB" dirty="0"/>
              <a:t>Should be considered only after other </a:t>
            </a:r>
          </a:p>
          <a:p>
            <a:pPr marL="0" indent="0">
              <a:buNone/>
            </a:pPr>
            <a:r>
              <a:rPr lang="en-GB" dirty="0"/>
              <a:t>Causes of fever ruled </a:t>
            </a:r>
            <a:r>
              <a:rPr lang="en-GB"/>
              <a:t>out  </a:t>
            </a:r>
            <a:endParaRPr lang="en-GB" dirty="0"/>
          </a:p>
        </p:txBody>
      </p:sp>
      <p:pic>
        <p:nvPicPr>
          <p:cNvPr id="4" name="Picture 4">
            <a:extLst>
              <a:ext uri="{FF2B5EF4-FFF2-40B4-BE49-F238E27FC236}">
                <a16:creationId xmlns:a16="http://schemas.microsoft.com/office/drawing/2014/main" id="{CA3DD29B-0244-EF44-8A95-7C4E65D12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7870" y="2573157"/>
            <a:ext cx="4915930" cy="3603806"/>
          </a:xfrm>
          <a:prstGeom prst="rect">
            <a:avLst/>
          </a:prstGeom>
        </p:spPr>
      </p:pic>
    </p:spTree>
    <p:extLst>
      <p:ext uri="{BB962C8B-B14F-4D97-AF65-F5344CB8AC3E}">
        <p14:creationId xmlns:p14="http://schemas.microsoft.com/office/powerpoint/2010/main" val="2426737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3E898C-2F43-6946-8CD5-FD23B0D07FC4}"/>
              </a:ext>
            </a:extLst>
          </p:cNvPr>
          <p:cNvSpPr>
            <a:spLocks noGrp="1"/>
          </p:cNvSpPr>
          <p:nvPr>
            <p:ph idx="1"/>
          </p:nvPr>
        </p:nvSpPr>
        <p:spPr>
          <a:xfrm>
            <a:off x="1095374" y="1404938"/>
            <a:ext cx="9120189" cy="4560093"/>
          </a:xfrm>
        </p:spPr>
        <p:txBody>
          <a:bodyPr>
            <a:normAutofit fontScale="77500" lnSpcReduction="20000"/>
          </a:bodyPr>
          <a:lstStyle/>
          <a:p>
            <a:pPr marL="0" indent="0">
              <a:buNone/>
            </a:pPr>
            <a:r>
              <a:rPr lang="en-US" dirty="0"/>
              <a:t>*</a:t>
            </a:r>
            <a:r>
              <a:rPr lang="ar-SA" dirty="0"/>
              <a:t>The use of peripheral ,mid and central catheter puts patient at increase risk for bloodstream infections and insertion –sit-specific infection such as thrombophlebitis ( inflammatory process that causes that causes a blood clot to form and block one or more vein usually In leg )which is one of risk factor have a thin ,flexible tube (catheter ) in central vein for medical condition,which irritate the blood vessel wall and decrease blood flow</a:t>
            </a:r>
            <a:r>
              <a:rPr lang="en-US" dirty="0"/>
              <a:t> for diagnosis</a:t>
            </a:r>
            <a:r>
              <a:rPr lang="ar-SA" dirty="0"/>
              <a:t> </a:t>
            </a:r>
            <a:r>
              <a:rPr lang="en-GB" dirty="0" err="1"/>
              <a:t>doppler</a:t>
            </a:r>
            <a:r>
              <a:rPr lang="en-GB" dirty="0"/>
              <a:t> ultrasound of leg and pelvic  for treatment use </a:t>
            </a:r>
            <a:r>
              <a:rPr lang="en-GB" dirty="0" err="1"/>
              <a:t>anticoagulent</a:t>
            </a:r>
            <a:r>
              <a:rPr lang="en-GB" dirty="0"/>
              <a:t> with heparin.</a:t>
            </a:r>
            <a:endParaRPr lang="en-US" dirty="0"/>
          </a:p>
          <a:p>
            <a:pPr marL="0" indent="0">
              <a:buNone/>
            </a:pPr>
            <a:endParaRPr lang="en-US" dirty="0"/>
          </a:p>
          <a:p>
            <a:pPr marL="0" indent="0">
              <a:buNone/>
            </a:pPr>
            <a:r>
              <a:rPr lang="en-US" dirty="0"/>
              <a:t>*</a:t>
            </a:r>
            <a:r>
              <a:rPr lang="ar-SA" dirty="0"/>
              <a:t> </a:t>
            </a:r>
            <a:r>
              <a:rPr lang="en-GB" dirty="0"/>
              <a:t>Central venous catheter (CVCs)  also known central venous line is a catheter placed into a large vein most common causes infection and commonly placed in femoral vein (which most cause infection)  and internal jugular vein and subclavian vein </a:t>
            </a:r>
          </a:p>
          <a:p>
            <a:pPr marL="0" indent="0">
              <a:buNone/>
            </a:pPr>
            <a:endParaRPr lang="ar-SA" dirty="0"/>
          </a:p>
          <a:p>
            <a:pPr marL="0" indent="0">
              <a:buNone/>
            </a:pPr>
            <a:r>
              <a:rPr lang="ar-SA" dirty="0"/>
              <a:t>*peripheral catheter  most common site is the forearm, the back of hand or the antecubital foss </a:t>
            </a:r>
            <a:endParaRPr lang="en-GB" dirty="0"/>
          </a:p>
          <a:p>
            <a:pPr marL="0" indent="0">
              <a:buNone/>
            </a:pPr>
            <a:endParaRPr lang="en-US" dirty="0"/>
          </a:p>
        </p:txBody>
      </p:sp>
    </p:spTree>
    <p:extLst>
      <p:ext uri="{BB962C8B-B14F-4D97-AF65-F5344CB8AC3E}">
        <p14:creationId xmlns:p14="http://schemas.microsoft.com/office/powerpoint/2010/main" val="4053488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725CFB-1943-524A-A697-CD2C61563B6A}"/>
              </a:ext>
            </a:extLst>
          </p:cNvPr>
          <p:cNvSpPr>
            <a:spLocks noGrp="1"/>
          </p:cNvSpPr>
          <p:nvPr>
            <p:ph idx="1"/>
          </p:nvPr>
        </p:nvSpPr>
        <p:spPr>
          <a:xfrm>
            <a:off x="838200" y="1825625"/>
            <a:ext cx="10515600" cy="4496594"/>
          </a:xfrm>
        </p:spPr>
        <p:txBody>
          <a:bodyPr>
            <a:normAutofit lnSpcReduction="10000"/>
          </a:bodyPr>
          <a:lstStyle/>
          <a:p>
            <a:pPr marL="0" indent="0">
              <a:buNone/>
            </a:pPr>
            <a:r>
              <a:rPr lang="ar-SA" dirty="0"/>
              <a:t>During the assessment of febrile patient with an in dwelling catheter ,the goal should be source control and identification  of offending organism throught blood culture .the clinician should have a low threshold for removing preemptively infected indwelling catheter early in the course of treatment ,especially when disseminated infection is suspected .this removal is typically sufficient for source control.</a:t>
            </a:r>
          </a:p>
          <a:p>
            <a:pPr marL="0" indent="0">
              <a:buNone/>
            </a:pPr>
            <a:r>
              <a:rPr lang="ar-SA" dirty="0"/>
              <a:t>If the patient temperature elevation and leukocytosis dosent resolve within 24 hours after removal, antibiotic should be considered .</a:t>
            </a:r>
          </a:p>
          <a:p>
            <a:pPr marL="0" indent="0">
              <a:buNone/>
            </a:pPr>
            <a:r>
              <a:rPr lang="ar-SA" dirty="0"/>
              <a:t>Coagulase –negative staphylococci are the most commonly implicated pathogens. Therefor ,empiric therapy should include vancomycin (or other antibiotics that treat methicillin-resistant staphyloco</a:t>
            </a:r>
            <a:r>
              <a:rPr lang="en-US" dirty="0"/>
              <a:t>cci </a:t>
            </a:r>
            <a:r>
              <a:rPr lang="ar-SA" dirty="0"/>
              <a:t> </a:t>
            </a:r>
            <a:r>
              <a:rPr lang="en-US" dirty="0"/>
              <a:t>)</a:t>
            </a:r>
            <a:endParaRPr lang="ar-SA" dirty="0"/>
          </a:p>
        </p:txBody>
      </p:sp>
    </p:spTree>
    <p:extLst>
      <p:ext uri="{BB962C8B-B14F-4D97-AF65-F5344CB8AC3E}">
        <p14:creationId xmlns:p14="http://schemas.microsoft.com/office/powerpoint/2010/main" val="797737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B9F1F-9278-AA45-A8EA-26897F41374E}"/>
              </a:ext>
            </a:extLst>
          </p:cNvPr>
          <p:cNvSpPr>
            <a:spLocks noGrp="1"/>
          </p:cNvSpPr>
          <p:nvPr>
            <p:ph type="title"/>
          </p:nvPr>
        </p:nvSpPr>
        <p:spPr/>
        <p:txBody>
          <a:bodyPr/>
          <a:lstStyle/>
          <a:p>
            <a:r>
              <a:rPr lang="ar-SA"/>
              <a:t>Anastomotic leak/Intra-Abdominal Abscess</a:t>
            </a:r>
            <a:endParaRPr lang="en-US"/>
          </a:p>
        </p:txBody>
      </p:sp>
      <p:sp>
        <p:nvSpPr>
          <p:cNvPr id="3" name="Content Placeholder 2">
            <a:extLst>
              <a:ext uri="{FF2B5EF4-FFF2-40B4-BE49-F238E27FC236}">
                <a16:creationId xmlns:a16="http://schemas.microsoft.com/office/drawing/2014/main" id="{211090C5-5343-8A45-86B3-283FF70EBEB9}"/>
              </a:ext>
            </a:extLst>
          </p:cNvPr>
          <p:cNvSpPr>
            <a:spLocks noGrp="1"/>
          </p:cNvSpPr>
          <p:nvPr>
            <p:ph idx="1"/>
          </p:nvPr>
        </p:nvSpPr>
        <p:spPr/>
        <p:txBody>
          <a:bodyPr>
            <a:normAutofit lnSpcReduction="10000"/>
          </a:bodyPr>
          <a:lstStyle/>
          <a:p>
            <a:pPr marL="0" indent="0">
              <a:buNone/>
            </a:pPr>
            <a:r>
              <a:rPr lang="ar-SA" dirty="0"/>
              <a:t>It's important to remember that abscess can form after any type of surgical procedure .patient presenting to the emergency department for evaluation of fever and abdominal pain after intra-abdominal procedure should be presumed to have a surgical complication such as anastomotic leak.</a:t>
            </a:r>
          </a:p>
          <a:p>
            <a:pPr marL="0" indent="0">
              <a:buNone/>
            </a:pPr>
            <a:r>
              <a:rPr lang="ar-SA" dirty="0"/>
              <a:t>When abdnominal compartment is contaminated, an abscess may form</a:t>
            </a:r>
            <a:r>
              <a:rPr lang="en-US" dirty="0"/>
              <a:t>.</a:t>
            </a:r>
            <a:r>
              <a:rPr lang="ar-SA" dirty="0"/>
              <a:t> patient can present with symptoms of frank peritonitis ,including abdominal pain ,nausea and vomiting. The  time lag between surgery  and presentation can vary from 1 week to several month . </a:t>
            </a:r>
          </a:p>
          <a:p>
            <a:pPr marL="0" indent="0">
              <a:buNone/>
            </a:pPr>
            <a:r>
              <a:rPr lang="en-GB" dirty="0"/>
              <a:t>T</a:t>
            </a:r>
            <a:r>
              <a:rPr lang="ar-SA" dirty="0"/>
              <a:t>reatment with broad spectrum antibiotic should be initiated after specimen for culture are obtained .</a:t>
            </a:r>
            <a:endParaRPr lang="en-US" dirty="0"/>
          </a:p>
        </p:txBody>
      </p:sp>
    </p:spTree>
    <p:extLst>
      <p:ext uri="{BB962C8B-B14F-4D97-AF65-F5344CB8AC3E}">
        <p14:creationId xmlns:p14="http://schemas.microsoft.com/office/powerpoint/2010/main" val="4260643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231" y="395785"/>
            <a:ext cx="10467832" cy="5123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262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2706" y="1793290"/>
            <a:ext cx="11262350" cy="4802820"/>
          </a:xfrm>
        </p:spPr>
        <p:txBody>
          <a:bodyPr/>
          <a:lstStyle/>
          <a:p>
            <a:pPr algn="ctr"/>
            <a:r>
              <a:rPr lang="en-US" dirty="0"/>
              <a:t>Venous thromboembolism(VTE)</a:t>
            </a:r>
          </a:p>
          <a:p>
            <a:pPr algn="ctr"/>
            <a:endParaRPr lang="en-US" dirty="0"/>
          </a:p>
          <a:p>
            <a:pPr marL="457200" indent="-457200">
              <a:buFont typeface="Wingdings" panose="05000000000000000000" pitchFamily="2" charset="2"/>
              <a:buChar char="v"/>
            </a:pPr>
            <a:r>
              <a:rPr lang="en-US" dirty="0"/>
              <a:t>VTE is an overall disease process that can occur as Deep vein thrombosis(DVT) only, pulmonary embolism(PE) only, or PE with DVT.</a:t>
            </a:r>
          </a:p>
          <a:p>
            <a:pPr marL="457200" indent="-457200">
              <a:buFont typeface="Wingdings" panose="05000000000000000000" pitchFamily="2" charset="2"/>
              <a:buChar char="v"/>
            </a:pPr>
            <a:r>
              <a:rPr lang="en-US" dirty="0"/>
              <a:t>Suspect VTE pyrexia if it occurs more than 5 days after the surgery (it may persist for months post operatively)</a:t>
            </a:r>
          </a:p>
          <a:p>
            <a:pPr marL="457200" indent="-457200">
              <a:buFont typeface="Wingdings" panose="05000000000000000000" pitchFamily="2" charset="2"/>
              <a:buChar char="v"/>
            </a:pPr>
            <a:r>
              <a:rPr lang="en-US" dirty="0"/>
              <a:t>Post operative VTE occurs as a result of either a major surgery, an orthopedic surgery, or a neurosurgery.</a:t>
            </a:r>
          </a:p>
          <a:p>
            <a:pPr marL="457200" indent="-457200">
              <a:buFont typeface="Wingdings" panose="05000000000000000000" pitchFamily="2" charset="2"/>
              <a:buChar char="v"/>
            </a:pPr>
            <a:endParaRPr lang="en-US" dirty="0"/>
          </a:p>
        </p:txBody>
      </p:sp>
      <p:sp>
        <p:nvSpPr>
          <p:cNvPr id="2" name="Title 1"/>
          <p:cNvSpPr>
            <a:spLocks noGrp="1"/>
          </p:cNvSpPr>
          <p:nvPr>
            <p:ph type="ctrTitle"/>
          </p:nvPr>
        </p:nvSpPr>
        <p:spPr>
          <a:xfrm>
            <a:off x="562707" y="497150"/>
            <a:ext cx="10972800" cy="798990"/>
          </a:xfrm>
        </p:spPr>
        <p:txBody>
          <a:bodyPr>
            <a:normAutofit fontScale="90000"/>
          </a:bodyPr>
          <a:lstStyle/>
          <a:p>
            <a:pPr algn="ctr"/>
            <a:r>
              <a:rPr lang="en-US" dirty="0"/>
              <a:t>Walking:</a:t>
            </a:r>
          </a:p>
        </p:txBody>
      </p:sp>
    </p:spTree>
    <p:extLst>
      <p:ext uri="{BB962C8B-B14F-4D97-AF65-F5344CB8AC3E}">
        <p14:creationId xmlns:p14="http://schemas.microsoft.com/office/powerpoint/2010/main" val="129764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9FF306-C062-4E5C-AA5E-12BC6A51C7AF}"/>
              </a:ext>
            </a:extLst>
          </p:cNvPr>
          <p:cNvSpPr>
            <a:spLocks noGrp="1"/>
          </p:cNvSpPr>
          <p:nvPr>
            <p:ph idx="1"/>
          </p:nvPr>
        </p:nvSpPr>
        <p:spPr/>
        <p:txBody>
          <a:bodyPr/>
          <a:lstStyle/>
          <a:p>
            <a:pPr>
              <a:buFont typeface="Wingdings" panose="05000000000000000000" pitchFamily="2" charset="2"/>
              <a:buChar char="v"/>
            </a:pPr>
            <a:r>
              <a:rPr lang="en-US" dirty="0"/>
              <a:t>It is the formation of a blood clot in a deep vein most commonly in the legs or the pelvis.</a:t>
            </a:r>
          </a:p>
          <a:p>
            <a:pPr>
              <a:buFont typeface="Wingdings" panose="05000000000000000000" pitchFamily="2" charset="2"/>
              <a:buChar char="v"/>
            </a:pPr>
            <a:r>
              <a:rPr lang="en-US" dirty="0"/>
              <a:t>Symptoms of DVT may include redness, swelling, pain, enlarged veins, along with cyanosis with fever.  But some cases may present asymptomatic.</a:t>
            </a:r>
          </a:p>
          <a:p>
            <a:pPr>
              <a:buFont typeface="Wingdings" panose="05000000000000000000" pitchFamily="2" charset="2"/>
              <a:buChar char="v"/>
            </a:pPr>
            <a:r>
              <a:rPr lang="en-US" dirty="0"/>
              <a:t>The detachment of a clot (or multiple clots) from the veins and travelling to the right side of the heart onto the pulmonary arteries, forming a pulmonary embolism, proposes the most fatal complication of DVT.</a:t>
            </a:r>
          </a:p>
          <a:p>
            <a:pPr>
              <a:buFont typeface="Wingdings" panose="05000000000000000000" pitchFamily="2" charset="2"/>
              <a:buChar char="v"/>
            </a:pPr>
            <a:endParaRPr lang="en-US" dirty="0"/>
          </a:p>
        </p:txBody>
      </p:sp>
      <p:sp>
        <p:nvSpPr>
          <p:cNvPr id="3" name="Title 2">
            <a:extLst>
              <a:ext uri="{FF2B5EF4-FFF2-40B4-BE49-F238E27FC236}">
                <a16:creationId xmlns:a16="http://schemas.microsoft.com/office/drawing/2014/main" id="{8989E0D8-6AD6-4D11-B00C-E15A6D3DA947}"/>
              </a:ext>
            </a:extLst>
          </p:cNvPr>
          <p:cNvSpPr>
            <a:spLocks noGrp="1"/>
          </p:cNvSpPr>
          <p:nvPr>
            <p:ph type="title"/>
          </p:nvPr>
        </p:nvSpPr>
        <p:spPr/>
        <p:txBody>
          <a:bodyPr/>
          <a:lstStyle/>
          <a:p>
            <a:r>
              <a:rPr lang="en-US" dirty="0"/>
              <a:t>Deep vein thrombosis(DVT):</a:t>
            </a:r>
          </a:p>
        </p:txBody>
      </p:sp>
    </p:spTree>
    <p:extLst>
      <p:ext uri="{BB962C8B-B14F-4D97-AF65-F5344CB8AC3E}">
        <p14:creationId xmlns:p14="http://schemas.microsoft.com/office/powerpoint/2010/main" val="237949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BBE5F9-2864-4D9A-AD43-F9A1DD6E7237}"/>
              </a:ext>
            </a:extLst>
          </p:cNvPr>
          <p:cNvSpPr>
            <a:spLocks noGrp="1"/>
          </p:cNvSpPr>
          <p:nvPr>
            <p:ph idx="1"/>
          </p:nvPr>
        </p:nvSpPr>
        <p:spPr/>
        <p:txBody>
          <a:bodyPr>
            <a:normAutofit lnSpcReduction="10000"/>
          </a:bodyPr>
          <a:lstStyle/>
          <a:p>
            <a:pPr>
              <a:buFont typeface="Wingdings" panose="05000000000000000000" pitchFamily="2" charset="2"/>
              <a:buChar char="v"/>
            </a:pPr>
            <a:endParaRPr lang="en-US" dirty="0"/>
          </a:p>
          <a:p>
            <a:pPr>
              <a:buFont typeface="Wingdings" panose="05000000000000000000" pitchFamily="2" charset="2"/>
              <a:buChar char="q"/>
            </a:pPr>
            <a:r>
              <a:rPr lang="en-US" dirty="0"/>
              <a:t>On physical examination of DVT we should check for:</a:t>
            </a:r>
          </a:p>
          <a:p>
            <a:pPr>
              <a:buFont typeface="Wingdings" panose="05000000000000000000" pitchFamily="2" charset="2"/>
              <a:buChar char="v"/>
            </a:pPr>
            <a:r>
              <a:rPr lang="en-US" dirty="0"/>
              <a:t>Unilateral calf or thigh tenderness</a:t>
            </a:r>
          </a:p>
          <a:p>
            <a:pPr>
              <a:buFont typeface="Wingdings" panose="05000000000000000000" pitchFamily="2" charset="2"/>
              <a:buChar char="v"/>
            </a:pPr>
            <a:r>
              <a:rPr lang="en-US" dirty="0"/>
              <a:t>Unilateral calf or thigh erythema</a:t>
            </a:r>
          </a:p>
          <a:p>
            <a:pPr>
              <a:buFont typeface="Wingdings" panose="05000000000000000000" pitchFamily="2" charset="2"/>
              <a:buChar char="v"/>
            </a:pPr>
            <a:r>
              <a:rPr lang="en-US" dirty="0"/>
              <a:t>Unilateral calf or thigh pitting edema</a:t>
            </a:r>
          </a:p>
          <a:p>
            <a:pPr>
              <a:buFont typeface="Wingdings" panose="05000000000000000000" pitchFamily="2" charset="2"/>
              <a:buChar char="v"/>
            </a:pPr>
            <a:r>
              <a:rPr lang="en-US" dirty="0"/>
              <a:t>Unilateral calf or thigh swelling (difference between two legs should be more than 3cm) </a:t>
            </a:r>
          </a:p>
          <a:p>
            <a:pPr>
              <a:buFont typeface="Wingdings" panose="05000000000000000000" pitchFamily="2" charset="2"/>
              <a:buChar char="v"/>
            </a:pPr>
            <a:r>
              <a:rPr lang="en-US" dirty="0"/>
              <a:t>Palpable cord (a thickened palpable vein)</a:t>
            </a:r>
          </a:p>
          <a:p>
            <a:pPr>
              <a:buFont typeface="Wingdings" panose="05000000000000000000" pitchFamily="2" charset="2"/>
              <a:buChar char="v"/>
            </a:pPr>
            <a:r>
              <a:rPr lang="en-US" dirty="0"/>
              <a:t>Performing </a:t>
            </a:r>
            <a:r>
              <a:rPr lang="en-US" dirty="0" err="1"/>
              <a:t>homan</a:t>
            </a:r>
            <a:r>
              <a:rPr lang="en-US" dirty="0"/>
              <a:t> test </a:t>
            </a:r>
          </a:p>
          <a:p>
            <a:pPr>
              <a:buFont typeface="Wingdings" panose="05000000000000000000" pitchFamily="2" charset="2"/>
              <a:buChar char="v"/>
            </a:pPr>
            <a:endParaRPr lang="en-US" dirty="0"/>
          </a:p>
          <a:p>
            <a:pPr>
              <a:buFont typeface="Wingdings" panose="05000000000000000000" pitchFamily="2" charset="2"/>
              <a:buChar char="v"/>
            </a:pPr>
            <a:endParaRPr lang="en-US" dirty="0"/>
          </a:p>
        </p:txBody>
      </p:sp>
      <p:sp>
        <p:nvSpPr>
          <p:cNvPr id="3" name="Title 2">
            <a:extLst>
              <a:ext uri="{FF2B5EF4-FFF2-40B4-BE49-F238E27FC236}">
                <a16:creationId xmlns:a16="http://schemas.microsoft.com/office/drawing/2014/main" id="{C478548D-DA20-4C2E-B3B8-42D7738833DB}"/>
              </a:ext>
            </a:extLst>
          </p:cNvPr>
          <p:cNvSpPr>
            <a:spLocks noGrp="1"/>
          </p:cNvSpPr>
          <p:nvPr>
            <p:ph type="title"/>
          </p:nvPr>
        </p:nvSpPr>
        <p:spPr/>
        <p:txBody>
          <a:bodyPr/>
          <a:lstStyle/>
          <a:p>
            <a:r>
              <a:rPr lang="en-US" dirty="0"/>
              <a:t>Deep vein thrombosis(DVT):</a:t>
            </a:r>
          </a:p>
        </p:txBody>
      </p:sp>
    </p:spTree>
    <p:extLst>
      <p:ext uri="{BB962C8B-B14F-4D97-AF65-F5344CB8AC3E}">
        <p14:creationId xmlns:p14="http://schemas.microsoft.com/office/powerpoint/2010/main" val="98929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DE8391-528D-4D95-8C09-E1296A31AF70}"/>
              </a:ext>
            </a:extLst>
          </p:cNvPr>
          <p:cNvSpPr>
            <a:spLocks noGrp="1"/>
          </p:cNvSpPr>
          <p:nvPr>
            <p:ph idx="1"/>
          </p:nvPr>
        </p:nvSpPr>
        <p:spPr/>
        <p:txBody>
          <a:bodyPr/>
          <a:lstStyle/>
          <a:p>
            <a:pPr>
              <a:buFont typeface="Wingdings" panose="05000000000000000000" pitchFamily="2" charset="2"/>
              <a:buChar char="v"/>
            </a:pPr>
            <a:r>
              <a:rPr lang="en-US" dirty="0"/>
              <a:t>Diagnosis of DVT:</a:t>
            </a:r>
          </a:p>
          <a:p>
            <a:pPr marL="651510" indent="-514350">
              <a:buFont typeface="+mj-lt"/>
              <a:buAutoNum type="arabicPeriod"/>
            </a:pPr>
            <a:r>
              <a:rPr lang="en-US" dirty="0"/>
              <a:t>Duplex ultrasonography is the standard imaging test to diagnose DVT</a:t>
            </a:r>
          </a:p>
          <a:p>
            <a:pPr marL="651510" indent="-514350">
              <a:buFont typeface="+mj-lt"/>
              <a:buAutoNum type="arabicPeriod"/>
            </a:pPr>
            <a:r>
              <a:rPr lang="en-US" dirty="0"/>
              <a:t>A positive D-dimer test indicates DVT</a:t>
            </a:r>
          </a:p>
          <a:p>
            <a:pPr marL="651510" indent="-514350">
              <a:buFont typeface="+mj-lt"/>
              <a:buAutoNum type="arabicPeriod"/>
            </a:pPr>
            <a:r>
              <a:rPr lang="en-US" dirty="0"/>
              <a:t>Contrast venography is the most accurate test for DVT but is invasive therefore largely replaced by duplex ultrasonography.</a:t>
            </a:r>
          </a:p>
          <a:p>
            <a:pPr marL="651510" indent="-514350">
              <a:buFont typeface="+mj-lt"/>
              <a:buAutoNum type="arabicPeriod"/>
            </a:pPr>
            <a:r>
              <a:rPr lang="en-US" dirty="0"/>
              <a:t>MRI and CT, both can show blood veins and clots.</a:t>
            </a:r>
          </a:p>
        </p:txBody>
      </p:sp>
      <p:sp>
        <p:nvSpPr>
          <p:cNvPr id="3" name="Title 2">
            <a:extLst>
              <a:ext uri="{FF2B5EF4-FFF2-40B4-BE49-F238E27FC236}">
                <a16:creationId xmlns:a16="http://schemas.microsoft.com/office/drawing/2014/main" id="{70AFF470-D8B1-4464-9049-3EAF0998CE39}"/>
              </a:ext>
            </a:extLst>
          </p:cNvPr>
          <p:cNvSpPr>
            <a:spLocks noGrp="1"/>
          </p:cNvSpPr>
          <p:nvPr>
            <p:ph type="title"/>
          </p:nvPr>
        </p:nvSpPr>
        <p:spPr/>
        <p:txBody>
          <a:bodyPr/>
          <a:lstStyle/>
          <a:p>
            <a:r>
              <a:rPr lang="en-US" dirty="0"/>
              <a:t>Deep vein thrombosis(DVT):</a:t>
            </a:r>
          </a:p>
        </p:txBody>
      </p:sp>
    </p:spTree>
    <p:extLst>
      <p:ext uri="{BB962C8B-B14F-4D97-AF65-F5344CB8AC3E}">
        <p14:creationId xmlns:p14="http://schemas.microsoft.com/office/powerpoint/2010/main" val="295390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2CAF8B-3237-43D4-9376-3F68D36D156D}"/>
              </a:ext>
            </a:extLst>
          </p:cNvPr>
          <p:cNvSpPr>
            <a:spLocks noGrp="1"/>
          </p:cNvSpPr>
          <p:nvPr>
            <p:ph idx="1"/>
          </p:nvPr>
        </p:nvSpPr>
        <p:spPr/>
        <p:txBody>
          <a:bodyPr/>
          <a:lstStyle/>
          <a:p>
            <a:pPr>
              <a:buFont typeface="Wingdings" panose="05000000000000000000" pitchFamily="2" charset="2"/>
              <a:buChar char="q"/>
            </a:pPr>
            <a:r>
              <a:rPr lang="en-US" dirty="0"/>
              <a:t>Treatment of DVT:</a:t>
            </a:r>
          </a:p>
          <a:p>
            <a:pPr>
              <a:buFont typeface="Wingdings" panose="05000000000000000000" pitchFamily="2" charset="2"/>
              <a:buChar char="v"/>
            </a:pPr>
            <a:r>
              <a:rPr lang="en-US" dirty="0"/>
              <a:t>Anticoagulants, they are taken either IV such as: </a:t>
            </a:r>
          </a:p>
          <a:p>
            <a:pPr>
              <a:buFont typeface="Wingdings" panose="05000000000000000000" pitchFamily="2" charset="2"/>
              <a:buChar char="§"/>
            </a:pPr>
            <a:r>
              <a:rPr lang="en-US" dirty="0"/>
              <a:t>Unfractionated heparin</a:t>
            </a:r>
          </a:p>
          <a:p>
            <a:pPr>
              <a:buFont typeface="Wingdings" panose="05000000000000000000" pitchFamily="2" charset="2"/>
              <a:buChar char="§"/>
            </a:pPr>
            <a:r>
              <a:rPr lang="en-US" dirty="0"/>
              <a:t>LMWH</a:t>
            </a:r>
          </a:p>
          <a:p>
            <a:pPr>
              <a:buFont typeface="Wingdings" panose="05000000000000000000" pitchFamily="2" charset="2"/>
              <a:buChar char="§"/>
            </a:pPr>
            <a:r>
              <a:rPr lang="en-US" dirty="0"/>
              <a:t>Fondaparinux</a:t>
            </a:r>
          </a:p>
          <a:p>
            <a:pPr>
              <a:buFont typeface="Wingdings" panose="05000000000000000000" pitchFamily="2" charset="2"/>
              <a:buChar char="v"/>
            </a:pPr>
            <a:r>
              <a:rPr lang="en-US" dirty="0"/>
              <a:t>Or orally such as:</a:t>
            </a:r>
          </a:p>
          <a:p>
            <a:pPr>
              <a:buFont typeface="Wingdings" panose="05000000000000000000" pitchFamily="2" charset="2"/>
              <a:buChar char="§"/>
            </a:pPr>
            <a:r>
              <a:rPr lang="en-US" dirty="0"/>
              <a:t>Warfarin</a:t>
            </a:r>
          </a:p>
          <a:p>
            <a:pPr>
              <a:buFont typeface="Wingdings" panose="05000000000000000000" pitchFamily="2" charset="2"/>
              <a:buChar char="§"/>
            </a:pPr>
            <a:r>
              <a:rPr lang="en-US" dirty="0"/>
              <a:t>Dabigatran, rivaroxaban, apixaban, </a:t>
            </a:r>
            <a:r>
              <a:rPr lang="en-US" dirty="0" err="1"/>
              <a:t>edoxaban</a:t>
            </a:r>
            <a:endParaRPr lang="en-US" dirty="0"/>
          </a:p>
          <a:p>
            <a:pPr marL="137160" indent="0">
              <a:buNone/>
            </a:pPr>
            <a:endParaRPr lang="en-US" dirty="0"/>
          </a:p>
        </p:txBody>
      </p:sp>
      <p:sp>
        <p:nvSpPr>
          <p:cNvPr id="3" name="Title 2">
            <a:extLst>
              <a:ext uri="{FF2B5EF4-FFF2-40B4-BE49-F238E27FC236}">
                <a16:creationId xmlns:a16="http://schemas.microsoft.com/office/drawing/2014/main" id="{799173BF-0455-4F35-A531-01B933AC1682}"/>
              </a:ext>
            </a:extLst>
          </p:cNvPr>
          <p:cNvSpPr>
            <a:spLocks noGrp="1"/>
          </p:cNvSpPr>
          <p:nvPr>
            <p:ph type="title"/>
          </p:nvPr>
        </p:nvSpPr>
        <p:spPr/>
        <p:txBody>
          <a:bodyPr/>
          <a:lstStyle/>
          <a:p>
            <a:r>
              <a:rPr lang="en-US" dirty="0"/>
              <a:t>Deep vein thrombosis(DVT):</a:t>
            </a:r>
          </a:p>
        </p:txBody>
      </p:sp>
    </p:spTree>
    <p:extLst>
      <p:ext uri="{BB962C8B-B14F-4D97-AF65-F5344CB8AC3E}">
        <p14:creationId xmlns:p14="http://schemas.microsoft.com/office/powerpoint/2010/main" val="307370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DF2681-542A-4989-9927-6C330F5F73E5}"/>
              </a:ext>
            </a:extLst>
          </p:cNvPr>
          <p:cNvSpPr>
            <a:spLocks noGrp="1"/>
          </p:cNvSpPr>
          <p:nvPr>
            <p:ph idx="1"/>
          </p:nvPr>
        </p:nvSpPr>
        <p:spPr/>
        <p:txBody>
          <a:bodyPr/>
          <a:lstStyle/>
          <a:p>
            <a:pPr>
              <a:buFont typeface="Wingdings" panose="05000000000000000000" pitchFamily="2" charset="2"/>
              <a:buChar char="q"/>
            </a:pPr>
            <a:r>
              <a:rPr lang="en-US" dirty="0"/>
              <a:t>Treatment of DVT:</a:t>
            </a:r>
          </a:p>
          <a:p>
            <a:pPr>
              <a:buFont typeface="Wingdings" panose="05000000000000000000" pitchFamily="2" charset="2"/>
              <a:buChar char="v"/>
            </a:pPr>
            <a:r>
              <a:rPr lang="en-US" dirty="0"/>
              <a:t>Thrombolytics: which are only given in severe cases because of high risk of causing bleeding rather than anticoagulation.</a:t>
            </a:r>
          </a:p>
          <a:p>
            <a:pPr>
              <a:buFont typeface="Wingdings" panose="05000000000000000000" pitchFamily="2" charset="2"/>
              <a:buChar char="v"/>
            </a:pPr>
            <a:r>
              <a:rPr lang="en-US" dirty="0"/>
              <a:t>Inferior vena cava filter: when anticoagulants can’t be used or don’t work well, a filter can be introduced into the IVC to capture the embolus before it reaches the lung.</a:t>
            </a:r>
          </a:p>
          <a:p>
            <a:pPr>
              <a:buFont typeface="Wingdings" panose="05000000000000000000" pitchFamily="2" charset="2"/>
              <a:buChar char="v"/>
            </a:pPr>
            <a:r>
              <a:rPr lang="en-US" dirty="0"/>
              <a:t>Thrombectomy: a procedure to remove the blood clot itself.</a:t>
            </a:r>
          </a:p>
        </p:txBody>
      </p:sp>
      <p:sp>
        <p:nvSpPr>
          <p:cNvPr id="3" name="Title 2">
            <a:extLst>
              <a:ext uri="{FF2B5EF4-FFF2-40B4-BE49-F238E27FC236}">
                <a16:creationId xmlns:a16="http://schemas.microsoft.com/office/drawing/2014/main" id="{E57FC9BA-5E26-491C-94C3-23F81EF1DBAC}"/>
              </a:ext>
            </a:extLst>
          </p:cNvPr>
          <p:cNvSpPr>
            <a:spLocks noGrp="1"/>
          </p:cNvSpPr>
          <p:nvPr>
            <p:ph type="title"/>
          </p:nvPr>
        </p:nvSpPr>
        <p:spPr/>
        <p:txBody>
          <a:bodyPr/>
          <a:lstStyle/>
          <a:p>
            <a:r>
              <a:rPr lang="en-US" dirty="0"/>
              <a:t>Deep vein thrombosis(DVT):</a:t>
            </a:r>
          </a:p>
        </p:txBody>
      </p:sp>
    </p:spTree>
    <p:extLst>
      <p:ext uri="{BB962C8B-B14F-4D97-AF65-F5344CB8AC3E}">
        <p14:creationId xmlns:p14="http://schemas.microsoft.com/office/powerpoint/2010/main" val="249355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696EEE-519C-49F1-A673-50775C622D15}"/>
              </a:ext>
            </a:extLst>
          </p:cNvPr>
          <p:cNvSpPr>
            <a:spLocks noGrp="1"/>
          </p:cNvSpPr>
          <p:nvPr>
            <p:ph idx="1"/>
          </p:nvPr>
        </p:nvSpPr>
        <p:spPr/>
        <p:txBody>
          <a:bodyPr/>
          <a:lstStyle/>
          <a:p>
            <a:pPr>
              <a:buFont typeface="Wingdings" panose="05000000000000000000" pitchFamily="2" charset="2"/>
              <a:buChar char="v"/>
            </a:pPr>
            <a:r>
              <a:rPr lang="en-US" dirty="0"/>
              <a:t>The partial or full   blockage of a pulmonary artery by clot that is moved from a preexisting thrombus elsewhere in the body. Most likely of DVT in the legs.</a:t>
            </a:r>
          </a:p>
          <a:p>
            <a:pPr>
              <a:buFont typeface="Wingdings" panose="05000000000000000000" pitchFamily="2" charset="2"/>
              <a:buChar char="v"/>
            </a:pPr>
            <a:r>
              <a:rPr lang="en-US" dirty="0"/>
              <a:t>Symptoms of PE may include SOB, chest pain(particularly on breathing), and coughing blood.</a:t>
            </a:r>
          </a:p>
          <a:p>
            <a:pPr>
              <a:buFont typeface="Wingdings" panose="05000000000000000000" pitchFamily="2" charset="2"/>
              <a:buChar char="v"/>
            </a:pPr>
            <a:r>
              <a:rPr lang="en-US" dirty="0"/>
              <a:t>Signs of PE include low blood oxygen levels, tachypnea, tachycardia.</a:t>
            </a:r>
          </a:p>
          <a:p>
            <a:pPr>
              <a:buFont typeface="Wingdings" panose="05000000000000000000" pitchFamily="2" charset="2"/>
              <a:buChar char="v"/>
            </a:pPr>
            <a:r>
              <a:rPr lang="en-US" dirty="0"/>
              <a:t>Severe cases may present comatosed, or severely low blood pressure,. or even sudden death.</a:t>
            </a:r>
          </a:p>
        </p:txBody>
      </p:sp>
      <p:sp>
        <p:nvSpPr>
          <p:cNvPr id="3" name="Title 2">
            <a:extLst>
              <a:ext uri="{FF2B5EF4-FFF2-40B4-BE49-F238E27FC236}">
                <a16:creationId xmlns:a16="http://schemas.microsoft.com/office/drawing/2014/main" id="{F57DC1A4-4F7C-4767-96F4-0E78B4F6DC08}"/>
              </a:ext>
            </a:extLst>
          </p:cNvPr>
          <p:cNvSpPr>
            <a:spLocks noGrp="1"/>
          </p:cNvSpPr>
          <p:nvPr>
            <p:ph type="title"/>
          </p:nvPr>
        </p:nvSpPr>
        <p:spPr/>
        <p:txBody>
          <a:bodyPr>
            <a:normAutofit/>
          </a:bodyPr>
          <a:lstStyle/>
          <a:p>
            <a:r>
              <a:rPr lang="en-US" dirty="0"/>
              <a:t>Pulmonary embolism:</a:t>
            </a:r>
          </a:p>
        </p:txBody>
      </p:sp>
    </p:spTree>
    <p:extLst>
      <p:ext uri="{BB962C8B-B14F-4D97-AF65-F5344CB8AC3E}">
        <p14:creationId xmlns:p14="http://schemas.microsoft.com/office/powerpoint/2010/main" val="191157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96AE0F-505A-46C3-BD26-F49B5D4A5F03}"/>
              </a:ext>
            </a:extLst>
          </p:cNvPr>
          <p:cNvSpPr>
            <a:spLocks noGrp="1"/>
          </p:cNvSpPr>
          <p:nvPr>
            <p:ph idx="1"/>
          </p:nvPr>
        </p:nvSpPr>
        <p:spPr/>
        <p:txBody>
          <a:bodyPr/>
          <a:lstStyle/>
          <a:p>
            <a:pPr>
              <a:buFont typeface="Wingdings" panose="05000000000000000000" pitchFamily="2" charset="2"/>
              <a:buChar char="q"/>
            </a:pPr>
            <a:r>
              <a:rPr lang="en-US" dirty="0"/>
              <a:t>It is challenging to examine a PE patient because they rarely display the classic presentation, which is the sudden onset of pleuritic chest pain, SOB, and hypoxia.</a:t>
            </a:r>
          </a:p>
          <a:p>
            <a:pPr>
              <a:buFont typeface="Wingdings" panose="05000000000000000000" pitchFamily="2" charset="2"/>
              <a:buChar char="q"/>
            </a:pPr>
            <a:r>
              <a:rPr lang="en-US" dirty="0"/>
              <a:t>Risk factors for PE:</a:t>
            </a:r>
          </a:p>
          <a:p>
            <a:pPr marL="137160" indent="0">
              <a:buNone/>
            </a:pPr>
            <a:r>
              <a:rPr lang="en-US" dirty="0"/>
              <a:t>DVT, hypercoagulable state, immobilization, surgery, trauma, pregnancy, usage of OCP and estrogen replacement therapy, malignancy, </a:t>
            </a:r>
            <a:r>
              <a:rPr lang="en-US" dirty="0" err="1"/>
              <a:t>etc</a:t>
            </a:r>
            <a:r>
              <a:rPr lang="en-US" dirty="0"/>
              <a:t>…</a:t>
            </a:r>
          </a:p>
        </p:txBody>
      </p:sp>
      <p:sp>
        <p:nvSpPr>
          <p:cNvPr id="3" name="Title 2">
            <a:extLst>
              <a:ext uri="{FF2B5EF4-FFF2-40B4-BE49-F238E27FC236}">
                <a16:creationId xmlns:a16="http://schemas.microsoft.com/office/drawing/2014/main" id="{B1217EFE-DB9B-41C1-93D6-EC0BD55A7544}"/>
              </a:ext>
            </a:extLst>
          </p:cNvPr>
          <p:cNvSpPr>
            <a:spLocks noGrp="1"/>
          </p:cNvSpPr>
          <p:nvPr>
            <p:ph type="title"/>
          </p:nvPr>
        </p:nvSpPr>
        <p:spPr/>
        <p:txBody>
          <a:bodyPr/>
          <a:lstStyle/>
          <a:p>
            <a:r>
              <a:rPr lang="en-US" dirty="0"/>
              <a:t>Pulmonary embolism:</a:t>
            </a:r>
          </a:p>
        </p:txBody>
      </p:sp>
    </p:spTree>
    <p:extLst>
      <p:ext uri="{BB962C8B-B14F-4D97-AF65-F5344CB8AC3E}">
        <p14:creationId xmlns:p14="http://schemas.microsoft.com/office/powerpoint/2010/main" val="98628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DE52E-A0D7-4221-BFEA-128DF693121B}"/>
              </a:ext>
            </a:extLst>
          </p:cNvPr>
          <p:cNvSpPr>
            <a:spLocks noGrp="1"/>
          </p:cNvSpPr>
          <p:nvPr>
            <p:ph idx="1"/>
          </p:nvPr>
        </p:nvSpPr>
        <p:spPr/>
        <p:txBody>
          <a:bodyPr/>
          <a:lstStyle/>
          <a:p>
            <a:pPr>
              <a:buFont typeface="Wingdings" panose="05000000000000000000" pitchFamily="2" charset="2"/>
              <a:buChar char="v"/>
            </a:pPr>
            <a:r>
              <a:rPr lang="en-US" dirty="0"/>
              <a:t>Diagnosis of PE:</a:t>
            </a:r>
          </a:p>
          <a:p>
            <a:pPr marL="651510" indent="-514350">
              <a:buFont typeface="+mj-lt"/>
              <a:buAutoNum type="arabicPeriod"/>
            </a:pPr>
            <a:r>
              <a:rPr lang="en-US" dirty="0"/>
              <a:t>D-dimer test</a:t>
            </a:r>
          </a:p>
          <a:p>
            <a:pPr marL="651510" indent="-514350">
              <a:buFont typeface="+mj-lt"/>
              <a:buAutoNum type="arabicPeriod"/>
            </a:pPr>
            <a:r>
              <a:rPr lang="en-US" dirty="0"/>
              <a:t>Computerized tomography pulmonary test (CTPA)</a:t>
            </a:r>
          </a:p>
          <a:p>
            <a:pPr marL="651510" indent="-514350">
              <a:buFont typeface="+mj-lt"/>
              <a:buAutoNum type="arabicPeriod"/>
            </a:pPr>
            <a:r>
              <a:rPr lang="en-US" dirty="0"/>
              <a:t>Ventilation perfusion scan also called V/Q scan.</a:t>
            </a:r>
          </a:p>
          <a:p>
            <a:pPr marL="651510" indent="-514350">
              <a:buFont typeface="+mj-lt"/>
              <a:buAutoNum type="arabicPeriod"/>
            </a:pPr>
            <a:r>
              <a:rPr lang="en-US" dirty="0"/>
              <a:t>Leg vein ultra sound</a:t>
            </a:r>
          </a:p>
        </p:txBody>
      </p:sp>
      <p:sp>
        <p:nvSpPr>
          <p:cNvPr id="3" name="Title 2">
            <a:extLst>
              <a:ext uri="{FF2B5EF4-FFF2-40B4-BE49-F238E27FC236}">
                <a16:creationId xmlns:a16="http://schemas.microsoft.com/office/drawing/2014/main" id="{3611487B-1B5A-4A06-B734-170491854BF1}"/>
              </a:ext>
            </a:extLst>
          </p:cNvPr>
          <p:cNvSpPr>
            <a:spLocks noGrp="1"/>
          </p:cNvSpPr>
          <p:nvPr>
            <p:ph type="title"/>
          </p:nvPr>
        </p:nvSpPr>
        <p:spPr/>
        <p:txBody>
          <a:bodyPr/>
          <a:lstStyle/>
          <a:p>
            <a:r>
              <a:rPr lang="en-US" dirty="0"/>
              <a:t>Pulmonary embolism:</a:t>
            </a:r>
          </a:p>
        </p:txBody>
      </p:sp>
    </p:spTree>
    <p:extLst>
      <p:ext uri="{BB962C8B-B14F-4D97-AF65-F5344CB8AC3E}">
        <p14:creationId xmlns:p14="http://schemas.microsoft.com/office/powerpoint/2010/main" val="47280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B646E1-7FF4-42AA-B615-9A994050EAF2}"/>
              </a:ext>
            </a:extLst>
          </p:cNvPr>
          <p:cNvSpPr>
            <a:spLocks noGrp="1"/>
          </p:cNvSpPr>
          <p:nvPr>
            <p:ph idx="1"/>
          </p:nvPr>
        </p:nvSpPr>
        <p:spPr/>
        <p:txBody>
          <a:bodyPr/>
          <a:lstStyle/>
          <a:p>
            <a:pPr>
              <a:buFont typeface="Wingdings" panose="05000000000000000000" pitchFamily="2" charset="2"/>
              <a:buChar char="q"/>
            </a:pPr>
            <a:r>
              <a:rPr lang="en-US" dirty="0"/>
              <a:t>Treatment of PE is the same as DVT: </a:t>
            </a:r>
          </a:p>
          <a:p>
            <a:pPr>
              <a:buFont typeface="Arial" panose="020B0604020202020204" pitchFamily="34" charset="0"/>
              <a:buChar char="•"/>
            </a:pPr>
            <a:r>
              <a:rPr lang="en-US" dirty="0"/>
              <a:t>Anticoagulants </a:t>
            </a:r>
          </a:p>
          <a:p>
            <a:pPr>
              <a:buFont typeface="Arial" panose="020B0604020202020204" pitchFamily="34" charset="0"/>
              <a:buChar char="•"/>
            </a:pPr>
            <a:r>
              <a:rPr lang="en-US" dirty="0"/>
              <a:t>Thrombolytics</a:t>
            </a:r>
          </a:p>
          <a:p>
            <a:pPr>
              <a:buFont typeface="Arial" panose="020B0604020202020204" pitchFamily="34" charset="0"/>
              <a:buChar char="•"/>
            </a:pPr>
            <a:r>
              <a:rPr lang="en-US" dirty="0"/>
              <a:t>IVC filter for prevention or further complication of PE</a:t>
            </a:r>
          </a:p>
          <a:p>
            <a:pPr>
              <a:buFont typeface="Arial" panose="020B0604020202020204" pitchFamily="34" charset="0"/>
              <a:buChar char="•"/>
            </a:pPr>
            <a:r>
              <a:rPr lang="en-US"/>
              <a:t>Clot removal</a:t>
            </a:r>
            <a:endParaRPr lang="en-US" dirty="0"/>
          </a:p>
        </p:txBody>
      </p:sp>
      <p:sp>
        <p:nvSpPr>
          <p:cNvPr id="3" name="Title 2">
            <a:extLst>
              <a:ext uri="{FF2B5EF4-FFF2-40B4-BE49-F238E27FC236}">
                <a16:creationId xmlns:a16="http://schemas.microsoft.com/office/drawing/2014/main" id="{9611799E-0B90-4272-996B-94A59AD32BCF}"/>
              </a:ext>
            </a:extLst>
          </p:cNvPr>
          <p:cNvSpPr>
            <a:spLocks noGrp="1"/>
          </p:cNvSpPr>
          <p:nvPr>
            <p:ph type="title"/>
          </p:nvPr>
        </p:nvSpPr>
        <p:spPr/>
        <p:txBody>
          <a:bodyPr/>
          <a:lstStyle/>
          <a:p>
            <a:r>
              <a:rPr lang="en-US" dirty="0"/>
              <a:t>Pulmonary embolism:</a:t>
            </a:r>
          </a:p>
        </p:txBody>
      </p:sp>
    </p:spTree>
    <p:extLst>
      <p:ext uri="{BB962C8B-B14F-4D97-AF65-F5344CB8AC3E}">
        <p14:creationId xmlns:p14="http://schemas.microsoft.com/office/powerpoint/2010/main" val="121843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847529" y="188640"/>
            <a:ext cx="8240703" cy="1800200"/>
          </a:xfrm>
        </p:spPr>
        <p:txBody>
          <a:bodyPr/>
          <a:lstStyle/>
          <a:p>
            <a:r>
              <a:rPr lang="en-US" sz="3200" dirty="0">
                <a:solidFill>
                  <a:schemeClr val="tx1">
                    <a:lumMod val="85000"/>
                    <a:lumOff val="15000"/>
                  </a:schemeClr>
                </a:solidFill>
              </a:rPr>
              <a:t>Don’t forget to check of other vital signs ( HR and RR )</a:t>
            </a:r>
            <a:endParaRPr lang="ar-JO" sz="3200" dirty="0">
              <a:solidFill>
                <a:schemeClr val="tx1">
                  <a:lumMod val="85000"/>
                  <a:lumOff val="15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2558" y="1628800"/>
            <a:ext cx="7138987"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895594" y="920195"/>
            <a:ext cx="7470079" cy="1143000"/>
          </a:xfrm>
        </p:spPr>
        <p:txBody>
          <a:bodyPr>
            <a:normAutofit fontScale="90000"/>
          </a:bodyPr>
          <a:lstStyle/>
          <a:p>
            <a:pPr algn="l"/>
            <a:r>
              <a:rPr lang="en-US" sz="3200" dirty="0"/>
              <a:t>the most common causes of postoperative fever are often summarized by a mnemonic beginning with the letter W</a:t>
            </a:r>
            <a:r>
              <a:rPr lang="en-US" dirty="0"/>
              <a:t>:</a:t>
            </a:r>
            <a:endParaRPr lang="ar-JO" dirty="0"/>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351584" y="2492896"/>
            <a:ext cx="7840538"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91545" y="188640"/>
            <a:ext cx="7376607" cy="1224136"/>
          </a:xfrm>
        </p:spPr>
        <p:txBody>
          <a:bodyPr/>
          <a:lstStyle/>
          <a:p>
            <a:r>
              <a:rPr lang="en-US" dirty="0"/>
              <a:t>Malignant Hyperthermia </a:t>
            </a:r>
            <a:endParaRPr lang="ar-JO" dirty="0"/>
          </a:p>
        </p:txBody>
      </p:sp>
      <p:sp>
        <p:nvSpPr>
          <p:cNvPr id="3" name="عنصر نائب للمحتوى 2"/>
          <p:cNvSpPr>
            <a:spLocks noGrp="1"/>
          </p:cNvSpPr>
          <p:nvPr>
            <p:ph sz="quarter" idx="13"/>
          </p:nvPr>
        </p:nvSpPr>
        <p:spPr>
          <a:xfrm>
            <a:off x="1775520" y="1124744"/>
            <a:ext cx="8784976" cy="5490944"/>
          </a:xfrm>
        </p:spPr>
        <p:txBody>
          <a:bodyPr/>
          <a:lstStyle/>
          <a:p>
            <a:pPr algn="l"/>
            <a:r>
              <a:rPr lang="en-US" b="1" i="1" dirty="0"/>
              <a:t>Is a life threatening </a:t>
            </a:r>
            <a:r>
              <a:rPr lang="en-US" b="1" i="1" dirty="0" err="1"/>
              <a:t>inherted</a:t>
            </a:r>
            <a:r>
              <a:rPr lang="en-US" b="1" i="1" dirty="0"/>
              <a:t> </a:t>
            </a:r>
            <a:r>
              <a:rPr lang="en-US" b="1" i="1" dirty="0" err="1"/>
              <a:t>disoreder</a:t>
            </a:r>
            <a:r>
              <a:rPr lang="en-US" b="1" i="1" dirty="0"/>
              <a:t> of </a:t>
            </a:r>
            <a:r>
              <a:rPr lang="en-US" b="1" i="1" dirty="0" err="1"/>
              <a:t>hypermetabolism</a:t>
            </a:r>
            <a:r>
              <a:rPr lang="en-US" b="1" i="1" dirty="0"/>
              <a:t> involving the SK M which is develops shortly after the onset of the general anesthesia (halothane) or muscle </a:t>
            </a:r>
            <a:r>
              <a:rPr lang="en-US" b="1" i="1" dirty="0" err="1"/>
              <a:t>relaxent</a:t>
            </a:r>
            <a:r>
              <a:rPr lang="en-US" b="1" i="1" dirty="0"/>
              <a:t> (</a:t>
            </a:r>
            <a:r>
              <a:rPr lang="en-US" b="1" i="1" dirty="0" err="1"/>
              <a:t>sucinylcoline</a:t>
            </a:r>
            <a:r>
              <a:rPr lang="en-US" b="1" i="1" dirty="0"/>
              <a:t> ) </a:t>
            </a:r>
            <a:r>
              <a:rPr lang="en-US" b="1" i="1" dirty="0">
                <a:solidFill>
                  <a:srgbClr val="FF0000"/>
                </a:solidFill>
              </a:rPr>
              <a:t> </a:t>
            </a:r>
            <a:endParaRPr lang="ar-JO" b="1" i="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512" y="2780928"/>
            <a:ext cx="8784976"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half" idx="2"/>
          </p:nvPr>
        </p:nvSpPr>
        <p:spPr>
          <a:xfrm>
            <a:off x="923636" y="260648"/>
            <a:ext cx="9195575" cy="3168352"/>
          </a:xfrm>
        </p:spPr>
        <p:txBody>
          <a:bodyPr>
            <a:noAutofit/>
          </a:bodyPr>
          <a:lstStyle/>
          <a:p>
            <a:pPr algn="ctr"/>
            <a:r>
              <a:rPr lang="en-US" sz="2400" b="1" dirty="0">
                <a:solidFill>
                  <a:srgbClr val="FF0000"/>
                </a:solidFill>
              </a:rPr>
              <a:t>The symptoms include </a:t>
            </a:r>
            <a:r>
              <a:rPr lang="en-US" sz="2400" b="1" i="1" dirty="0"/>
              <a:t>:</a:t>
            </a:r>
          </a:p>
          <a:p>
            <a:pPr algn="l"/>
            <a:r>
              <a:rPr lang="en-US" sz="2400" i="1" dirty="0"/>
              <a:t>Temperature&gt;40C (104F ) </a:t>
            </a:r>
          </a:p>
          <a:p>
            <a:pPr algn="l"/>
            <a:r>
              <a:rPr lang="en-US" sz="2400" i="1" dirty="0"/>
              <a:t>Tachycardia and tachypnea </a:t>
            </a:r>
          </a:p>
          <a:p>
            <a:pPr algn="l"/>
            <a:r>
              <a:rPr lang="en-US" sz="2400" i="1" dirty="0" err="1"/>
              <a:t>Hypercalcemia</a:t>
            </a:r>
            <a:r>
              <a:rPr lang="en-US" sz="2400" i="1" dirty="0"/>
              <a:t> and hyperkalemia </a:t>
            </a:r>
          </a:p>
          <a:p>
            <a:pPr marL="45720" indent="0">
              <a:buNone/>
            </a:pPr>
            <a:r>
              <a:rPr lang="en-US" sz="2400" i="1" dirty="0"/>
              <a:t>Acidosis ???</a:t>
            </a:r>
          </a:p>
          <a:p>
            <a:pPr algn="l"/>
            <a:r>
              <a:rPr lang="en-US" sz="2400" i="1" dirty="0"/>
              <a:t>Muscle rigidity  </a:t>
            </a:r>
          </a:p>
          <a:p>
            <a:pPr algn="l"/>
            <a:r>
              <a:rPr lang="en-US" sz="2400" i="1" dirty="0" err="1"/>
              <a:t>Myoglobbinuria</a:t>
            </a:r>
            <a:r>
              <a:rPr lang="en-US" sz="2400" i="1" dirty="0"/>
              <a:t> and </a:t>
            </a:r>
            <a:r>
              <a:rPr lang="en-US" sz="2400" i="1" dirty="0" err="1"/>
              <a:t>multible</a:t>
            </a:r>
            <a:r>
              <a:rPr lang="en-US" sz="2400" i="1" dirty="0"/>
              <a:t> organ failure  </a:t>
            </a:r>
          </a:p>
          <a:p>
            <a:pPr algn="l"/>
            <a:endParaRPr lang="ar-JO" sz="2400" b="1" i="1" dirty="0">
              <a:solidFill>
                <a:srgbClr val="FF0000"/>
              </a:solidFill>
            </a:endParaRPr>
          </a:p>
        </p:txBody>
      </p:sp>
      <p:sp>
        <p:nvSpPr>
          <p:cNvPr id="7" name="عنصر نائب للمحتوى 6"/>
          <p:cNvSpPr>
            <a:spLocks noGrp="1"/>
          </p:cNvSpPr>
          <p:nvPr>
            <p:ph sz="quarter" idx="4"/>
          </p:nvPr>
        </p:nvSpPr>
        <p:spPr>
          <a:xfrm>
            <a:off x="1084676" y="3933056"/>
            <a:ext cx="8531280" cy="2664296"/>
          </a:xfrm>
        </p:spPr>
        <p:txBody>
          <a:bodyPr>
            <a:noAutofit/>
          </a:bodyPr>
          <a:lstStyle/>
          <a:p>
            <a:pPr algn="ctr"/>
            <a:r>
              <a:rPr lang="en-US" sz="2400" b="1" i="1" dirty="0" err="1">
                <a:solidFill>
                  <a:srgbClr val="FF0000"/>
                </a:solidFill>
              </a:rPr>
              <a:t>mangment</a:t>
            </a:r>
            <a:r>
              <a:rPr lang="en-US" sz="2400" b="1" i="1" dirty="0">
                <a:solidFill>
                  <a:srgbClr val="FF0000"/>
                </a:solidFill>
              </a:rPr>
              <a:t> </a:t>
            </a:r>
            <a:r>
              <a:rPr lang="en-US" sz="2400" i="1" dirty="0"/>
              <a:t>:&gt;&gt;           </a:t>
            </a:r>
          </a:p>
          <a:p>
            <a:pPr marL="45720" indent="0">
              <a:buNone/>
            </a:pPr>
            <a:r>
              <a:rPr lang="ar-JO" sz="2400" i="1" dirty="0">
                <a:solidFill>
                  <a:srgbClr val="FF0000"/>
                </a:solidFill>
              </a:rPr>
              <a:t> </a:t>
            </a:r>
            <a:r>
              <a:rPr lang="en-US" sz="2400" i="1" dirty="0">
                <a:solidFill>
                  <a:srgbClr val="FF0000"/>
                </a:solidFill>
              </a:rPr>
              <a:t> Prevent it by a family history prior operation .</a:t>
            </a:r>
            <a:endParaRPr lang="en-US" sz="2400" dirty="0">
              <a:solidFill>
                <a:srgbClr val="FF0000"/>
              </a:solidFill>
            </a:endParaRPr>
          </a:p>
          <a:p>
            <a:pPr marL="45720" indent="0">
              <a:buNone/>
            </a:pPr>
            <a:r>
              <a:rPr lang="en-US" sz="2400" dirty="0">
                <a:solidFill>
                  <a:srgbClr val="FF0000"/>
                </a:solidFill>
              </a:rPr>
              <a:t>IV DENTROLENE: </a:t>
            </a:r>
            <a:r>
              <a:rPr lang="en-US" sz="2400" dirty="0"/>
              <a:t>antidote decreases the loss of </a:t>
            </a:r>
            <a:r>
              <a:rPr lang="en-US" sz="2400" dirty="0" err="1"/>
              <a:t>ca</a:t>
            </a:r>
            <a:r>
              <a:rPr lang="en-US" sz="2400" dirty="0"/>
              <a:t> from SR in the SK M and restore the metabolism to the normal </a:t>
            </a:r>
            <a:r>
              <a:rPr lang="ar-JO" sz="2400" dirty="0"/>
              <a:t>            </a:t>
            </a:r>
          </a:p>
          <a:p>
            <a:pPr marL="45720" indent="0">
              <a:buNone/>
            </a:pPr>
            <a:r>
              <a:rPr lang="en-US" sz="2400" dirty="0"/>
              <a:t>1oo% oxygen </a:t>
            </a:r>
          </a:p>
          <a:p>
            <a:pPr marL="45720" indent="0">
              <a:buNone/>
            </a:pPr>
            <a:r>
              <a:rPr lang="en-US" sz="2400" dirty="0"/>
              <a:t>Cooling blankets </a:t>
            </a:r>
          </a:p>
          <a:p>
            <a:pPr marL="45720" indent="0">
              <a:buNone/>
            </a:pPr>
            <a:endParaRPr lang="ar-JO" sz="2400" dirty="0">
              <a:solidFill>
                <a:schemeClr val="tx1"/>
              </a:solidFill>
            </a:endParaRPr>
          </a:p>
          <a:p>
            <a:pPr marL="45720" indent="0">
              <a:buNone/>
            </a:pPr>
            <a:endParaRPr lang="ar-JO" sz="2400" dirty="0">
              <a:solidFill>
                <a:schemeClr val="tx1"/>
              </a:solidFill>
            </a:endParaRPr>
          </a:p>
          <a:p>
            <a:pPr marL="45720" indent="0">
              <a:buNone/>
            </a:pPr>
            <a:endParaRPr lang="ar-JO" sz="2400" dirty="0">
              <a:solidFill>
                <a:schemeClr val="tx1"/>
              </a:solidFill>
            </a:endParaRPr>
          </a:p>
          <a:p>
            <a:pPr marL="45720" indent="0">
              <a:buNone/>
            </a:pPr>
            <a:r>
              <a:rPr lang="en-US" sz="2400" dirty="0">
                <a:solidFill>
                  <a:srgbClr val="FF0000"/>
                </a:solidFill>
              </a:rPr>
              <a:t> </a:t>
            </a:r>
            <a:endParaRPr lang="ar-JO" sz="2400"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title"/>
          </p:nvPr>
        </p:nvSpPr>
        <p:spPr>
          <a:xfrm>
            <a:off x="3317290" y="116632"/>
            <a:ext cx="6512511" cy="1152128"/>
          </a:xfrm>
        </p:spPr>
        <p:txBody>
          <a:bodyPr/>
          <a:lstStyle/>
          <a:p>
            <a:r>
              <a:rPr lang="en-US" sz="4000" dirty="0">
                <a:effectLst>
                  <a:reflection blurRad="6350" stA="55000" endA="50" endPos="85000" dir="5400000" sy="-100000" algn="bl" rotWithShape="0"/>
                </a:effectLst>
              </a:rPr>
              <a:t>WOUND </a:t>
            </a:r>
            <a:r>
              <a:rPr lang="en-US" sz="4000" dirty="0"/>
              <a:t>INFECTION(SSI</a:t>
            </a:r>
            <a:r>
              <a:rPr lang="en-US" dirty="0"/>
              <a:t>)  </a:t>
            </a:r>
            <a:endParaRPr lang="ar-JO" dirty="0"/>
          </a:p>
        </p:txBody>
      </p:sp>
      <p:sp>
        <p:nvSpPr>
          <p:cNvPr id="8" name="عنصر نائب للمحتوى 7"/>
          <p:cNvSpPr>
            <a:spLocks noGrp="1"/>
          </p:cNvSpPr>
          <p:nvPr>
            <p:ph sz="quarter" idx="13"/>
          </p:nvPr>
        </p:nvSpPr>
        <p:spPr>
          <a:xfrm>
            <a:off x="2207568" y="1124744"/>
            <a:ext cx="8064896" cy="2592288"/>
          </a:xfrm>
        </p:spPr>
        <p:txBody>
          <a:bodyPr>
            <a:normAutofit fontScale="92500" lnSpcReduction="20000"/>
          </a:bodyPr>
          <a:lstStyle/>
          <a:p>
            <a:pPr algn="l"/>
            <a:r>
              <a:rPr lang="en-US" sz="2000" dirty="0"/>
              <a:t>SURGICAL SITE INFECTION is an infection that occurs after surgery in the part of the body where the </a:t>
            </a:r>
            <a:r>
              <a:rPr lang="en-US" sz="2000" dirty="0" err="1"/>
              <a:t>surgury</a:t>
            </a:r>
            <a:r>
              <a:rPr lang="en-US" sz="2000" dirty="0"/>
              <a:t> took place </a:t>
            </a:r>
          </a:p>
          <a:p>
            <a:pPr algn="l"/>
            <a:r>
              <a:rPr lang="en-US" sz="2000" dirty="0">
                <a:solidFill>
                  <a:srgbClr val="FF0000"/>
                </a:solidFill>
              </a:rPr>
              <a:t>Typically begins to produce fever around postoperative day 7 (COLONIZATION TO INFECTION ) </a:t>
            </a:r>
          </a:p>
          <a:p>
            <a:pPr algn="l"/>
            <a:r>
              <a:rPr lang="en-US" sz="2000" dirty="0"/>
              <a:t>MOST COMMON IS SUPERFICAL HOWEVER SOME MAY BE DEEPER AND CAN RESULT IN EXTENSIVE WOUND BREAKDOWN </a:t>
            </a:r>
          </a:p>
          <a:p>
            <a:pPr algn="l"/>
            <a:r>
              <a:rPr lang="en-US" sz="2000" dirty="0">
                <a:solidFill>
                  <a:srgbClr val="FF0000"/>
                </a:solidFill>
              </a:rPr>
              <a:t>PHYSICAL EXAM WILL REVEAL ERYTHEMA WARMTH TENDERNESS AND FLUCTUANCE </a:t>
            </a:r>
          </a:p>
          <a:p>
            <a:pPr algn="l"/>
            <a:r>
              <a:rPr lang="en-US" sz="2000" dirty="0"/>
              <a:t>THERE ARE SEVERAL FACTORS THAT INCREASE THR RISK OF A SSI :   </a:t>
            </a:r>
            <a:endParaRPr lang="ar-JO" sz="20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7609" y="3741874"/>
            <a:ext cx="7344816" cy="2855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a:xfrm>
            <a:off x="1524000" y="1"/>
            <a:ext cx="9152890" cy="6828155"/>
          </a:xfrm>
        </p:spPr>
        <p:txBody>
          <a:bodyPr/>
          <a:lstStyle/>
          <a:p>
            <a:r>
              <a:rPr lang="en-US" altLang="ar-JO" sz="3200"/>
              <a:t>* investigation:</a:t>
            </a:r>
            <a:r>
              <a:rPr lang="en-US" altLang="ar-JO" sz="1200"/>
              <a:t> </a:t>
            </a:r>
            <a:r>
              <a:rPr lang="en-US" altLang="ar-JO" sz="2000"/>
              <a:t>Any suspected wound surgical site infection should have wound swabs taken for culture at the wound site.</a:t>
            </a:r>
            <a:br>
              <a:rPr lang="en-US" altLang="ar-JO" sz="2000"/>
            </a:br>
            <a:r>
              <a:rPr lang="en-US" altLang="ar-JO" sz="2000"/>
              <a:t> </a:t>
            </a:r>
            <a:br>
              <a:rPr lang="en-US" altLang="ar-JO" sz="2000"/>
            </a:br>
            <a:r>
              <a:rPr lang="en-US" altLang="ar-JO" sz="3200"/>
              <a:t>* Management: </a:t>
            </a:r>
            <a:r>
              <a:rPr lang="en-US" altLang="ar-JO" sz="2000"/>
              <a:t>any sutures or clips present should be removed , allowing for the drainage of any pus.</a:t>
            </a:r>
            <a:br>
              <a:rPr lang="en-US" altLang="ar-JO" sz="2000"/>
            </a:br>
            <a:r>
              <a:rPr lang="en-US" altLang="ar-JO" sz="2000"/>
              <a:t>Empirical antibiotic should be started ; different wounds are often caused by different oragnisms , tailorin antibiotic therapy following culture results.</a:t>
            </a:r>
            <a:br>
              <a:rPr lang="en-US" altLang="ar-JO" sz="2000"/>
            </a:br>
            <a:br>
              <a:rPr lang="en-US" altLang="ar-JO" sz="2000"/>
            </a:br>
            <a:r>
              <a:rPr lang="en-US" altLang="ar-JO" sz="3200"/>
              <a:t>* prevention:</a:t>
            </a:r>
            <a:r>
              <a:rPr lang="en-US" altLang="ar-JO" sz="2000"/>
              <a:t> the prevention of surgical site infections can be achieved in the pre-operative , intra-operative and post-operative settings.</a:t>
            </a:r>
            <a:br>
              <a:rPr lang="en-US" altLang="ar-JO" sz="2000"/>
            </a:br>
            <a:br>
              <a:rPr lang="en-US" altLang="ar-JO" sz="2000"/>
            </a:br>
            <a:r>
              <a:rPr lang="en-US" altLang="ar-JO" sz="3200"/>
              <a:t>*pre-operative phase:</a:t>
            </a:r>
            <a:br>
              <a:rPr lang="en-US" altLang="ar-JO" sz="2000"/>
            </a:br>
            <a:r>
              <a:rPr lang="en-US" altLang="ar-JO" sz="2000"/>
              <a:t>- give </a:t>
            </a:r>
            <a:r>
              <a:rPr lang="en-US" altLang="ar-JO" sz="2000" i="1" u="sng"/>
              <a:t>prophylactic antibiotics</a:t>
            </a:r>
            <a:r>
              <a:rPr lang="en-US" altLang="ar-JO" sz="2000"/>
              <a:t> if indicated (clean surgery involving a prosthesis , clean-contaminated surgery or contaminated surgery).</a:t>
            </a:r>
            <a:br>
              <a:rPr lang="en-US" altLang="ar-JO" sz="2000"/>
            </a:br>
            <a:r>
              <a:rPr lang="en-US" altLang="ar-JO" sz="2000"/>
              <a:t>-</a:t>
            </a:r>
            <a:r>
              <a:rPr lang="en-US" altLang="ar-JO" sz="2000" i="1" u="sng"/>
              <a:t>Do not remove hair routinely-</a:t>
            </a:r>
            <a:r>
              <a:rPr lang="en-US" altLang="ar-JO" sz="2000"/>
              <a:t>if necessary do this immediately prior to surgery with an electric clipper.</a:t>
            </a:r>
            <a:br>
              <a:rPr lang="en-US" altLang="ar-JO" sz="2000"/>
            </a:br>
            <a:r>
              <a:rPr lang="en-US" altLang="ar-JO" sz="2000" i="1" u="sng"/>
              <a:t>-patient Advice-</a:t>
            </a:r>
            <a:r>
              <a:rPr lang="en-US" altLang="ar-JO" sz="2000"/>
              <a:t>shower prior to surgey, encourage weight loss , optimised nutrition(to promote wound healing), good diabetic control , and smoking cessation.</a:t>
            </a:r>
            <a:endParaRPr lang="en-US" altLang="ar-JO" sz="2000" i="1"/>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320</TotalTime>
  <Words>2767</Words>
  <Application>Microsoft Office PowerPoint</Application>
  <PresentationFormat>Widescreen</PresentationFormat>
  <Paragraphs>284</Paragraphs>
  <Slides>39</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acumin-pro</vt:lpstr>
      <vt:lpstr>Arial</vt:lpstr>
      <vt:lpstr>Calibri</vt:lpstr>
      <vt:lpstr>Calibri Light</vt:lpstr>
      <vt:lpstr>Helvetica</vt:lpstr>
      <vt:lpstr>Helvetica Neue</vt:lpstr>
      <vt:lpstr>Myriad W01</vt:lpstr>
      <vt:lpstr>proxima_nova_rgregular</vt:lpstr>
      <vt:lpstr>Wingdings</vt:lpstr>
      <vt:lpstr>Wingdings 2</vt:lpstr>
      <vt:lpstr>Office Theme</vt:lpstr>
      <vt:lpstr>POST OP PYREXIA </vt:lpstr>
      <vt:lpstr>Pyrexia (fever) :</vt:lpstr>
      <vt:lpstr>PowerPoint Presentation</vt:lpstr>
      <vt:lpstr>Don’t forget to check of other vital signs ( HR and RR )</vt:lpstr>
      <vt:lpstr>the most common causes of postoperative fever are often summarized by a mnemonic beginning with the letter W:</vt:lpstr>
      <vt:lpstr>Malignant Hyperthermia </vt:lpstr>
      <vt:lpstr>PowerPoint Presentation</vt:lpstr>
      <vt:lpstr>WOUND INFECTION(SSI)  </vt:lpstr>
      <vt:lpstr>* investigation: Any suspected wound surgical site infection should have wound swabs taken for culture at the wound site.   * Management: any sutures or clips present should be removed , allowing for the drainage of any pus. Empirical antibiotic should be started ; different wounds are often caused by different oragnisms , tailorin antibiotic therapy following culture results.  * prevention: the prevention of surgical site infections can be achieved in the pre-operative , intra-operative and post-operative settings.  *pre-operative phase: - give prophylactic antibiotics if indicated (clean surgery involving a prosthesis , clean-contaminated surgery or contaminated surgery). -Do not remove hair routinely-if necessary do this immediately prior to surgery with an electric clipper. -patient Advice-shower prior to surgey, encourage weight loss , optimised nutrition(to promote wound healing), good diabetic control , and smoking cessation.</vt:lpstr>
      <vt:lpstr>* intra-operative phase:  -prepare the skin at the surgical site immediately before the incision using an antiseptic preparation , (povidone-iodine or chlorhexidine are most suitable). -change gloves or gowns if contaminated .  -use an appropriate interactive dressing at the end of the operation to cover all surgical incisions .  * post-operative phase:  Monitor wounds closely-dressing changes,thus minimising the chance of bacterial contamination .  Ensure that wounds in difficult areas such as skin creases and underneath skin folds (such as groin) are closely observed . .  Topical antibiotics are used in some cases post-operatively as well; they shown that they probably do prevent SSI rates when compared with no topical antibiotic or antiseptic therapy .</vt:lpstr>
      <vt:lpstr>ATELECTASIS</vt:lpstr>
      <vt:lpstr>Etiology</vt:lpstr>
      <vt:lpstr>Diagnosis </vt:lpstr>
      <vt:lpstr>MANAGMENT</vt:lpstr>
      <vt:lpstr>Pneumonia ( 3-5 days after operation) </vt:lpstr>
      <vt:lpstr>Risk Factors </vt:lpstr>
      <vt:lpstr>Diagnosis </vt:lpstr>
      <vt:lpstr>MANAGMENT</vt:lpstr>
      <vt:lpstr>Aspiration</vt:lpstr>
      <vt:lpstr>PowerPoint Presentation</vt:lpstr>
      <vt:lpstr>Water related to urinary Tract Infection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Anastomotic leak/Intra-Abdominal Abscess</vt:lpstr>
      <vt:lpstr>Walking:</vt:lpstr>
      <vt:lpstr>Deep vein thrombosis(DVT):</vt:lpstr>
      <vt:lpstr>Deep vein thrombosis(DVT):</vt:lpstr>
      <vt:lpstr>Deep vein thrombosis(DVT):</vt:lpstr>
      <vt:lpstr>Deep vein thrombosis(DVT):</vt:lpstr>
      <vt:lpstr>Deep vein thrombosis(DVT):</vt:lpstr>
      <vt:lpstr>Pulmonary embolism:</vt:lpstr>
      <vt:lpstr>Pulmonary embolism:</vt:lpstr>
      <vt:lpstr>Pulmonary embolism:</vt:lpstr>
      <vt:lpstr>Pulmonary embolism: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CAUSE </dc:title>
  <dc:creator>نبال العميريين</dc:creator>
  <cp:lastModifiedBy>نبال العميريين</cp:lastModifiedBy>
  <cp:revision>33</cp:revision>
  <dcterms:created xsi:type="dcterms:W3CDTF">2021-01-18T15:46:01Z</dcterms:created>
  <dcterms:modified xsi:type="dcterms:W3CDTF">2021-01-26T11:37:26Z</dcterms:modified>
</cp:coreProperties>
</file>