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305" r:id="rId13"/>
    <p:sldId id="266" r:id="rId14"/>
    <p:sldId id="267" r:id="rId15"/>
    <p:sldId id="268" r:id="rId16"/>
    <p:sldId id="269" r:id="rId17"/>
    <p:sldId id="270" r:id="rId18"/>
    <p:sldId id="271" r:id="rId19"/>
    <p:sldId id="306" r:id="rId20"/>
    <p:sldId id="272" r:id="rId21"/>
    <p:sldId id="273" r:id="rId22"/>
    <p:sldId id="274" r:id="rId23"/>
    <p:sldId id="275" r:id="rId24"/>
    <p:sldId id="295" r:id="rId25"/>
    <p:sldId id="276" r:id="rId26"/>
    <p:sldId id="277" r:id="rId27"/>
    <p:sldId id="278" r:id="rId28"/>
    <p:sldId id="279" r:id="rId29"/>
    <p:sldId id="307" r:id="rId30"/>
    <p:sldId id="280" r:id="rId31"/>
    <p:sldId id="349" r:id="rId32"/>
    <p:sldId id="281" r:id="rId33"/>
    <p:sldId id="282" r:id="rId34"/>
    <p:sldId id="350" r:id="rId35"/>
    <p:sldId id="284" r:id="rId36"/>
    <p:sldId id="285" r:id="rId37"/>
    <p:sldId id="286" r:id="rId38"/>
    <p:sldId id="287" r:id="rId39"/>
    <p:sldId id="288" r:id="rId40"/>
    <p:sldId id="289" r:id="rId41"/>
    <p:sldId id="290" r:id="rId42"/>
    <p:sldId id="291" r:id="rId43"/>
    <p:sldId id="292" r:id="rId44"/>
    <p:sldId id="293" r:id="rId45"/>
    <p:sldId id="294" r:id="rId46"/>
    <p:sldId id="296" r:id="rId47"/>
    <p:sldId id="297" r:id="rId48"/>
    <p:sldId id="298" r:id="rId49"/>
    <p:sldId id="309" r:id="rId50"/>
    <p:sldId id="299" r:id="rId51"/>
    <p:sldId id="300" r:id="rId52"/>
    <p:sldId id="301" r:id="rId53"/>
    <p:sldId id="302" r:id="rId54"/>
    <p:sldId id="303" r:id="rId55"/>
    <p:sldId id="30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1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8F3B0E-90A1-4153-9DA3-6D024200639B}"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0C8F3B0E-90A1-4153-9DA3-6D024200639B}"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0C8F3B0E-90A1-4153-9DA3-6D024200639B}"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0C8F3B0E-90A1-4153-9DA3-6D024200639B}"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C8F3B0E-90A1-4153-9DA3-6D024200639B}"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0C8F3B0E-90A1-4153-9DA3-6D024200639B}"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0C8F3B0E-90A1-4153-9DA3-6D024200639B}"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8F3B0E-90A1-4153-9DA3-6D024200639B}"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F3B0E-90A1-4153-9DA3-6D024200639B}"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C8F3B0E-90A1-4153-9DA3-6D024200639B}"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C8F3B0E-90A1-4153-9DA3-6D024200639B}"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58582A-52AD-407E-A7D0-0EA7EF78709B}"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F3B0E-90A1-4153-9DA3-6D024200639B}" type="datetimeFigureOut">
              <a:rPr lang="en-GB" smtClean="0"/>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8582A-52AD-407E-A7D0-0EA7EF78709B}"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525" y="418465"/>
            <a:ext cx="10309860" cy="2387600"/>
          </a:xfrm>
        </p:spPr>
        <p:txBody>
          <a:bodyPr/>
          <a:lstStyle/>
          <a:p>
            <a:r>
              <a:rPr lang="en-US" b="1" dirty="0">
                <a:solidFill>
                  <a:schemeClr val="accent1">
                    <a:lumMod val="75000"/>
                  </a:schemeClr>
                </a:solidFill>
                <a:latin typeface="Castellar" panose="020A0402060406010301" charset="0"/>
                <a:cs typeface="Castellar" panose="020A0402060406010301" charset="0"/>
              </a:rPr>
              <a:t>Bariatric Surgery Complications</a:t>
            </a:r>
            <a:endParaRPr lang="en-US" b="1" dirty="0">
              <a:solidFill>
                <a:schemeClr val="accent1">
                  <a:lumMod val="75000"/>
                </a:schemeClr>
              </a:solidFill>
              <a:latin typeface="Castellar" panose="020A0402060406010301" charset="0"/>
              <a:cs typeface="Castellar" panose="020A0402060406010301" charset="0"/>
            </a:endParaRPr>
          </a:p>
        </p:txBody>
      </p:sp>
      <p:sp>
        <p:nvSpPr>
          <p:cNvPr id="3" name="Subtitle 2"/>
          <p:cNvSpPr>
            <a:spLocks noGrp="1"/>
          </p:cNvSpPr>
          <p:nvPr>
            <p:ph type="subTitle" idx="1"/>
          </p:nvPr>
        </p:nvSpPr>
        <p:spPr>
          <a:xfrm>
            <a:off x="1129030" y="3072130"/>
            <a:ext cx="10079990" cy="2783205"/>
          </a:xfrm>
        </p:spPr>
        <p:txBody>
          <a:bodyPr>
            <a:normAutofit fontScale="25000"/>
          </a:bodyPr>
          <a:lstStyle/>
          <a:p>
            <a:r>
              <a:rPr lang="en-US" sz="12570" b="1" u="sng" dirty="0">
                <a:solidFill>
                  <a:srgbClr val="FF0000"/>
                </a:solidFill>
              </a:rPr>
              <a:t>Supervised by Dr Mohammed Nofal</a:t>
            </a:r>
            <a:endParaRPr lang="en-US" sz="12570" b="1" u="sng" dirty="0">
              <a:solidFill>
                <a:srgbClr val="FF0000"/>
              </a:solidFill>
            </a:endParaRPr>
          </a:p>
          <a:p>
            <a:r>
              <a:rPr lang="en-US" sz="8000" b="1" dirty="0">
                <a:solidFill>
                  <a:schemeClr val="tx2"/>
                </a:solidFill>
              </a:rPr>
              <a:t>Presented By:</a:t>
            </a:r>
            <a:endParaRPr lang="en-US" sz="8000" b="1" dirty="0">
              <a:solidFill>
                <a:schemeClr val="tx2"/>
              </a:solidFill>
            </a:endParaRPr>
          </a:p>
          <a:p>
            <a:r>
              <a:rPr lang="en-US" altLang="en-GB" sz="8000" b="1" dirty="0">
                <a:solidFill>
                  <a:schemeClr val="tx2"/>
                </a:solidFill>
              </a:rPr>
              <a:t>Ahmad al sarayrah</a:t>
            </a:r>
            <a:endParaRPr lang="en-US" altLang="en-GB" sz="8000" b="1" dirty="0">
              <a:solidFill>
                <a:schemeClr val="tx2"/>
              </a:solidFill>
            </a:endParaRPr>
          </a:p>
          <a:p>
            <a:r>
              <a:rPr lang="en-US" altLang="en-GB" sz="8000" b="1" dirty="0">
                <a:solidFill>
                  <a:schemeClr val="tx2"/>
                </a:solidFill>
              </a:rPr>
              <a:t>Abdallah al saraireh</a:t>
            </a:r>
            <a:endParaRPr lang="en-US" altLang="en-GB" sz="8000" b="1" dirty="0">
              <a:solidFill>
                <a:schemeClr val="tx2"/>
              </a:solidFill>
            </a:endParaRPr>
          </a:p>
          <a:p>
            <a:r>
              <a:rPr lang="en-US" altLang="en-GB" sz="8000" b="1" dirty="0">
                <a:solidFill>
                  <a:schemeClr val="tx2"/>
                </a:solidFill>
              </a:rPr>
              <a:t>Nour Yahya </a:t>
            </a:r>
            <a:endParaRPr lang="en-US" altLang="en-GB" sz="8000" b="1" dirty="0">
              <a:solidFill>
                <a:schemeClr val="tx2"/>
              </a:solidFill>
            </a:endParaRPr>
          </a:p>
          <a:p>
            <a:r>
              <a:rPr lang="en-US" altLang="en-GB" sz="8000" b="1" dirty="0">
                <a:solidFill>
                  <a:schemeClr val="tx2"/>
                </a:solidFill>
              </a:rPr>
              <a:t>Sabaa albreizat</a:t>
            </a:r>
            <a:r>
              <a:rPr lang="en-US" altLang="en-GB" sz="8000" b="1" dirty="0">
                <a:solidFill>
                  <a:schemeClr val="accent1">
                    <a:lumMod val="60000"/>
                    <a:lumOff val="40000"/>
                  </a:schemeClr>
                </a:solidFill>
              </a:rPr>
              <a:t> </a:t>
            </a:r>
            <a:endParaRPr lang="en-US" altLang="en-GB" sz="8000" b="1" dirty="0">
              <a:solidFill>
                <a:schemeClr val="accent1">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Port and tubing problems </a:t>
            </a:r>
            <a:endParaRPr lang="en-GB" dirty="0"/>
          </a:p>
        </p:txBody>
      </p:sp>
      <p:sp>
        <p:nvSpPr>
          <p:cNvPr id="3" name="Content Placeholder 2"/>
          <p:cNvSpPr>
            <a:spLocks noGrp="1"/>
          </p:cNvSpPr>
          <p:nvPr>
            <p:ph sz="half" idx="1"/>
          </p:nvPr>
        </p:nvSpPr>
        <p:spPr/>
        <p:txBody>
          <a:bodyPr/>
          <a:lstStyle/>
          <a:p>
            <a:r>
              <a:rPr lang="en-GB" sz="2800" dirty="0"/>
              <a:t>Port and tubing problems occur in approximately 5% of patients undergoing LAGB.</a:t>
            </a:r>
            <a:endParaRPr lang="en-GB" sz="2800" dirty="0"/>
          </a:p>
          <a:p>
            <a:r>
              <a:rPr lang="en-US" dirty="0"/>
              <a:t>These require revision of the port/tubing system due to perforation, leaking or kinking of the tubing or turning of the port such that access to the surface of the port for adding fluid is precluded. </a:t>
            </a:r>
            <a:endParaRPr lang="en-US" dirty="0"/>
          </a:p>
          <a:p>
            <a:endParaRPr lang="en-GB" dirty="0"/>
          </a:p>
        </p:txBody>
      </p:sp>
      <p:sp>
        <p:nvSpPr>
          <p:cNvPr id="4" name="Content Placeholder 3"/>
          <p:cNvSpPr>
            <a:spLocks noGrp="1"/>
          </p:cNvSpPr>
          <p:nvPr>
            <p:ph sz="half" idx="2"/>
          </p:nvPr>
        </p:nvSpPr>
        <p:spPr/>
        <p:txBody>
          <a:bodyPr/>
          <a:lstStyle/>
          <a:p>
            <a:r>
              <a:rPr lang="en-US" dirty="0"/>
              <a:t>Usually, a procedure under local anesthesia is all that is required to repair or realign the tubing or port. </a:t>
            </a:r>
            <a:endParaRPr lang="en-US" dirty="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up of a blue tube&#10;&#10;Description automatically generated"/>
          <p:cNvPicPr>
            <a:picLocks noChangeAspect="1"/>
          </p:cNvPicPr>
          <p:nvPr/>
        </p:nvPicPr>
        <p:blipFill rotWithShape="1">
          <a:blip r:embed="rId1"/>
          <a:srcRect l="35455" t="26259" r="11679" b="7882"/>
          <a:stretch>
            <a:fillRect/>
          </a:stretch>
        </p:blipFill>
        <p:spPr>
          <a:xfrm>
            <a:off x="1097674" y="321734"/>
            <a:ext cx="4145821" cy="2905170"/>
          </a:xfrm>
          <a:prstGeom prst="rect">
            <a:avLst/>
          </a:prstGeom>
        </p:spPr>
      </p:pic>
      <p:sp>
        <p:nvSpPr>
          <p:cNvPr id="13" name="Rectangle 12"/>
          <p:cNvSpPr>
            <a:spLocks noGrp="1" noRot="1" noChangeAspect="1" noMove="1" noResize="1" noEditPoints="1" noAdjustHandles="1" noChangeArrowheads="1" noChangeShapeType="1" noTextEdit="1"/>
          </p:cNvSpPr>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human stomach&#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8493" b="11089"/>
          <a:stretch>
            <a:fillRect/>
          </a:stretch>
        </p:blipFill>
        <p:spPr>
          <a:xfrm>
            <a:off x="7179962" y="321734"/>
            <a:ext cx="3368738" cy="2905170"/>
          </a:xfrm>
          <a:prstGeom prst="rect">
            <a:avLst/>
          </a:prstGeom>
        </p:spPr>
      </p:pic>
      <p:sp>
        <p:nvSpPr>
          <p:cNvPr id="15" name="Rectangle 14"/>
          <p:cNvSpPr>
            <a:spLocks noGrp="1" noRot="1" noChangeAspect="1" noMove="1" noResize="1" noEditPoints="1" noAdjustHandles="1" noChangeArrowheads="1" noChangeShapeType="1" noTextEdit="1"/>
          </p:cNvSpPr>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stomach and a stethoscop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715736"/>
            <a:ext cx="5426764" cy="2591279"/>
          </a:xfrm>
          <a:prstGeom prst="rect">
            <a:avLst/>
          </a:prstGeom>
        </p:spPr>
      </p:pic>
      <p:pic>
        <p:nvPicPr>
          <p:cNvPr id="7" name="Picture 6" descr="Close-up of a person's mouth&#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967" y="3631096"/>
            <a:ext cx="2608729" cy="27605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Sleeve Gastrectomy</a:t>
            </a:r>
            <a:endParaRPr lang="en-GB" dirty="0"/>
          </a:p>
        </p:txBody>
      </p:sp>
      <p:sp>
        <p:nvSpPr>
          <p:cNvPr id="3" name="Content Placeholder 2"/>
          <p:cNvSpPr>
            <a:spLocks noGrp="1"/>
          </p:cNvSpPr>
          <p:nvPr>
            <p:ph sz="half" idx="1"/>
          </p:nvPr>
        </p:nvSpPr>
        <p:spPr/>
        <p:txBody>
          <a:bodyPr/>
          <a:lstStyle/>
          <a:p>
            <a:pPr marL="0" indent="0">
              <a:buNone/>
            </a:pPr>
            <a:r>
              <a:rPr lang="en-US" dirty="0"/>
              <a:t>Specific complications include:</a:t>
            </a:r>
            <a:endParaRPr lang="en-US" dirty="0"/>
          </a:p>
          <a:p>
            <a:r>
              <a:rPr lang="en-US" dirty="0"/>
              <a:t>Early complications:</a:t>
            </a:r>
            <a:endParaRPr lang="en-US" dirty="0"/>
          </a:p>
          <a:p>
            <a:pPr marL="0" indent="0">
              <a:buNone/>
            </a:pPr>
            <a:r>
              <a:rPr lang="en-US" dirty="0"/>
              <a:t>1. bleeding</a:t>
            </a:r>
            <a:endParaRPr lang="en-US" dirty="0"/>
          </a:p>
          <a:p>
            <a:pPr marL="0" indent="0">
              <a:buNone/>
            </a:pPr>
            <a:r>
              <a:rPr lang="en-US" dirty="0"/>
              <a:t>2. staple line leak.</a:t>
            </a:r>
            <a:endParaRPr lang="en-US" dirty="0"/>
          </a:p>
          <a:p>
            <a:r>
              <a:rPr lang="en-US" dirty="0"/>
              <a:t>Late complications:</a:t>
            </a:r>
            <a:endParaRPr lang="en-US" dirty="0"/>
          </a:p>
          <a:p>
            <a:pPr marL="0" indent="0">
              <a:buNone/>
            </a:pPr>
            <a:r>
              <a:rPr lang="en-US" dirty="0"/>
              <a:t>1.Gastric sleeve stricture.</a:t>
            </a:r>
            <a:endParaRPr lang="en-US" dirty="0"/>
          </a:p>
          <a:p>
            <a:endParaRPr lang="en-GB"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172202" y="1627963"/>
            <a:ext cx="6019798" cy="523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Bleeding</a:t>
            </a:r>
            <a:endParaRPr lang="en-GB" dirty="0"/>
          </a:p>
        </p:txBody>
      </p:sp>
      <p:sp>
        <p:nvSpPr>
          <p:cNvPr id="3" name="Content Placeholder 2"/>
          <p:cNvSpPr>
            <a:spLocks noGrp="1"/>
          </p:cNvSpPr>
          <p:nvPr>
            <p:ph sz="half" idx="1"/>
          </p:nvPr>
        </p:nvSpPr>
        <p:spPr/>
        <p:txBody>
          <a:bodyPr>
            <a:normAutofit/>
          </a:bodyPr>
          <a:lstStyle/>
          <a:p>
            <a:r>
              <a:rPr lang="en-GB" sz="2800" dirty="0"/>
              <a:t>Usually occurs in</a:t>
            </a:r>
            <a:r>
              <a:rPr lang="en-GB" dirty="0"/>
              <a:t> </a:t>
            </a:r>
            <a:r>
              <a:rPr lang="en-GB" sz="2800" dirty="0"/>
              <a:t>the first 24-48hrs, incidence less than 1%.</a:t>
            </a:r>
            <a:endParaRPr lang="en-GB" sz="2800" dirty="0"/>
          </a:p>
          <a:p>
            <a:r>
              <a:rPr lang="en-US" dirty="0"/>
              <a:t>Can be deﬁned by the presence of hematemesis or melena, and persistent large bloody output from a surgical drain, with or without the presence of tachycardia, hypotension, oliguria, and a decreasing hemoglobin and haematocrit.</a:t>
            </a:r>
            <a:endParaRPr lang="en-US" dirty="0"/>
          </a:p>
          <a:p>
            <a:endParaRPr lang="en-GB" dirty="0"/>
          </a:p>
        </p:txBody>
      </p:sp>
      <p:sp>
        <p:nvSpPr>
          <p:cNvPr id="4" name="Content Placeholder 3"/>
          <p:cNvSpPr>
            <a:spLocks noGrp="1"/>
          </p:cNvSpPr>
          <p:nvPr>
            <p:ph sz="half" idx="2"/>
          </p:nvPr>
        </p:nvSpPr>
        <p:spPr/>
        <p:txBody>
          <a:bodyPr>
            <a:normAutofit/>
          </a:bodyPr>
          <a:lstStyle/>
          <a:p>
            <a:r>
              <a:rPr lang="en-US" dirty="0"/>
              <a:t>Postoperative bleeding can be classiﬁed based on bleeding site into intraluminal bleeding or intra-abdominal bleeding.</a:t>
            </a:r>
            <a:endParaRPr lang="en-US" dirty="0"/>
          </a:p>
          <a:p>
            <a:r>
              <a:rPr lang="en-GB" sz="2800" dirty="0"/>
              <a:t>In gastric sleeve patients, bleeding is mainly related to the long staple line closure where the stomach has been divided, short gastric vessel pedicles, or trocar sites.</a:t>
            </a:r>
            <a:endParaRPr lang="en-GB" sz="2800" dirty="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Bleeding</a:t>
            </a:r>
            <a:endParaRPr lang="en-GB" dirty="0"/>
          </a:p>
        </p:txBody>
      </p:sp>
      <p:sp>
        <p:nvSpPr>
          <p:cNvPr id="3" name="Content Placeholder 2"/>
          <p:cNvSpPr>
            <a:spLocks noGrp="1"/>
          </p:cNvSpPr>
          <p:nvPr>
            <p:ph sz="half" idx="1"/>
          </p:nvPr>
        </p:nvSpPr>
        <p:spPr/>
        <p:txBody>
          <a:bodyPr/>
          <a:lstStyle/>
          <a:p>
            <a:r>
              <a:rPr lang="en-US" dirty="0"/>
              <a:t>Initial therapy: </a:t>
            </a:r>
            <a:endParaRPr lang="en-US" dirty="0"/>
          </a:p>
          <a:p>
            <a:pPr marL="0" indent="0">
              <a:buNone/>
            </a:pPr>
            <a:r>
              <a:rPr lang="en-US" dirty="0"/>
              <a:t>1. May include resuscitation with fluids and blood products and monitoring of urinary output.</a:t>
            </a:r>
            <a:endParaRPr lang="en-US" dirty="0"/>
          </a:p>
          <a:p>
            <a:endParaRPr lang="en-GB" dirty="0"/>
          </a:p>
        </p:txBody>
      </p:sp>
      <p:sp>
        <p:nvSpPr>
          <p:cNvPr id="4" name="Content Placeholder 3"/>
          <p:cNvSpPr>
            <a:spLocks noGrp="1"/>
          </p:cNvSpPr>
          <p:nvPr>
            <p:ph sz="half" idx="2"/>
          </p:nvPr>
        </p:nvSpPr>
        <p:spPr/>
        <p:txBody>
          <a:bodyPr/>
          <a:lstStyle/>
          <a:p>
            <a:r>
              <a:rPr lang="en-GB" dirty="0"/>
              <a:t>Definitive treatment:</a:t>
            </a:r>
            <a:endParaRPr lang="en-GB" dirty="0"/>
          </a:p>
          <a:p>
            <a:pPr marL="0" indent="0">
              <a:buNone/>
            </a:pPr>
            <a:r>
              <a:rPr lang="en-GB" dirty="0"/>
              <a:t>1.Intraluminal bleeding: Controlled using endoscopic techniques; surgical exploration is reserved for failed endoscopic therapy.  </a:t>
            </a:r>
            <a:endParaRPr lang="en-GB" dirty="0"/>
          </a:p>
          <a:p>
            <a:pPr marL="0" indent="0">
              <a:buNone/>
            </a:pPr>
            <a:r>
              <a:rPr lang="en-GB" dirty="0"/>
              <a:t>2.Intraperitoneal bleeding: requires surgical exploration to control haemorrhage site. </a:t>
            </a:r>
            <a:endParaRPr lang="en-GB" dirty="0"/>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2.Staple Line Leak</a:t>
            </a:r>
            <a:endParaRPr lang="en-GB" dirty="0"/>
          </a:p>
        </p:txBody>
      </p:sp>
      <p:sp>
        <p:nvSpPr>
          <p:cNvPr id="3" name="Content Placeholder 2"/>
          <p:cNvSpPr>
            <a:spLocks noGrp="1"/>
          </p:cNvSpPr>
          <p:nvPr>
            <p:ph sz="half" idx="1"/>
          </p:nvPr>
        </p:nvSpPr>
        <p:spPr>
          <a:xfrm>
            <a:off x="838200" y="1890546"/>
            <a:ext cx="5181600" cy="4351338"/>
          </a:xfrm>
        </p:spPr>
        <p:txBody>
          <a:bodyPr>
            <a:normAutofit/>
          </a:bodyPr>
          <a:lstStyle/>
          <a:p>
            <a:r>
              <a:rPr lang="en-GB" sz="2800" dirty="0"/>
              <a:t>It occurs when a hole or gap develops somewhere along the staple line closure allowing stomach juice to escape into the abdominal cavity,</a:t>
            </a:r>
            <a:endParaRPr lang="en-GB" sz="2800" dirty="0"/>
          </a:p>
          <a:p>
            <a:r>
              <a:rPr lang="en-US" dirty="0"/>
              <a:t>Leakage usually appears as an acute complication (within 7 days). </a:t>
            </a:r>
            <a:endParaRPr lang="en-US" dirty="0"/>
          </a:p>
          <a:p>
            <a:r>
              <a:rPr lang="en-US" dirty="0"/>
              <a:t>Causing tachycardia, tachypnea, and fever very early on.</a:t>
            </a:r>
            <a:endParaRPr lang="en-GB" dirty="0"/>
          </a:p>
        </p:txBody>
      </p:sp>
      <p:sp>
        <p:nvSpPr>
          <p:cNvPr id="4" name="Content Placeholder 3"/>
          <p:cNvSpPr>
            <a:spLocks noGrp="1"/>
          </p:cNvSpPr>
          <p:nvPr>
            <p:ph sz="half" idx="2"/>
          </p:nvPr>
        </p:nvSpPr>
        <p:spPr/>
        <p:txBody>
          <a:bodyPr>
            <a:normAutofit/>
          </a:bodyPr>
          <a:lstStyle/>
          <a:p>
            <a:r>
              <a:rPr lang="en-GB" dirty="0"/>
              <a:t>Diagnosis:</a:t>
            </a:r>
            <a:endParaRPr lang="en-GB" dirty="0"/>
          </a:p>
          <a:p>
            <a:pPr marL="0" indent="0">
              <a:buNone/>
            </a:pPr>
            <a:r>
              <a:rPr lang="en-GB" dirty="0"/>
              <a:t>1. Physical examination (abdominal): Unreliable; peritonitis is a late finding.  </a:t>
            </a:r>
            <a:endParaRPr lang="en-GB" dirty="0"/>
          </a:p>
          <a:p>
            <a:pPr marL="0" indent="0">
              <a:buNone/>
            </a:pPr>
            <a:r>
              <a:rPr lang="en-GB" dirty="0"/>
              <a:t>2.  Abdominal CT:  best diagnostic modality for stable patients.</a:t>
            </a:r>
            <a:endParaRPr lang="en-GB" dirty="0"/>
          </a:p>
          <a:p>
            <a:pPr marL="0" indent="0">
              <a:buNone/>
            </a:pPr>
            <a:r>
              <a:rPr lang="en-GB" dirty="0"/>
              <a:t>3. Surgical exploration: definitive diagnostic tool and mandatory for diffuse peritonitis.</a:t>
            </a:r>
            <a:endParaRPr lang="en-GB" dirty="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2.Staple Line Leak</a:t>
            </a:r>
            <a:endParaRPr lang="en-GB" dirty="0"/>
          </a:p>
        </p:txBody>
      </p:sp>
      <p:sp>
        <p:nvSpPr>
          <p:cNvPr id="3" name="Content Placeholder 2"/>
          <p:cNvSpPr>
            <a:spLocks noGrp="1"/>
          </p:cNvSpPr>
          <p:nvPr>
            <p:ph sz="half" idx="1"/>
          </p:nvPr>
        </p:nvSpPr>
        <p:spPr/>
        <p:txBody>
          <a:bodyPr>
            <a:normAutofit/>
          </a:bodyPr>
          <a:lstStyle/>
          <a:p>
            <a:r>
              <a:rPr lang="en-US" dirty="0"/>
              <a:t>Treatment: </a:t>
            </a:r>
            <a:endParaRPr lang="en-US" dirty="0"/>
          </a:p>
          <a:p>
            <a:pPr marL="0" indent="0">
              <a:buNone/>
            </a:pPr>
            <a:r>
              <a:rPr lang="en-US" dirty="0"/>
              <a:t>1. Fluid resuscitation, broad-spectrum antibiotics.</a:t>
            </a:r>
            <a:endParaRPr lang="en-US" dirty="0"/>
          </a:p>
          <a:p>
            <a:pPr marL="0" indent="0">
              <a:buNone/>
            </a:pPr>
            <a:r>
              <a:rPr lang="en-US" dirty="0"/>
              <a:t>2. Wide peritoneal drainage of the leak site: surgically or percutaneously with image guidance; first-line treatment. </a:t>
            </a:r>
            <a:endParaRPr lang="en-US" dirty="0"/>
          </a:p>
          <a:p>
            <a:endParaRPr lang="en-GB" dirty="0"/>
          </a:p>
        </p:txBody>
      </p:sp>
      <p:sp>
        <p:nvSpPr>
          <p:cNvPr id="4" name="Content Placeholder 3"/>
          <p:cNvSpPr>
            <a:spLocks noGrp="1"/>
          </p:cNvSpPr>
          <p:nvPr>
            <p:ph sz="half" idx="2"/>
          </p:nvPr>
        </p:nvSpPr>
        <p:spPr/>
        <p:txBody>
          <a:bodyPr>
            <a:normAutofit/>
          </a:bodyPr>
          <a:lstStyle/>
          <a:p>
            <a:endParaRPr lang="en-US" dirty="0"/>
          </a:p>
          <a:p>
            <a:pPr marL="0" indent="0">
              <a:buNone/>
            </a:pPr>
            <a:r>
              <a:rPr lang="en-US" dirty="0"/>
              <a:t>3. Direct repair of the leak site: occasionally successful and used in conjunction with wide drainage.  </a:t>
            </a:r>
            <a:endParaRPr lang="en-US" dirty="0"/>
          </a:p>
          <a:p>
            <a:pPr marL="0" indent="0">
              <a:buNone/>
            </a:pPr>
            <a:r>
              <a:rPr lang="en-US" dirty="0"/>
              <a:t>4. Endoscopic techniques: used to seal leaks, typically in conjunction with drainage. </a:t>
            </a:r>
            <a:endParaRPr lang="en-US" dirty="0"/>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Stricture</a:t>
            </a:r>
            <a:endParaRPr lang="en-GB" dirty="0"/>
          </a:p>
        </p:txBody>
      </p:sp>
      <p:sp>
        <p:nvSpPr>
          <p:cNvPr id="3" name="Content Placeholder 2"/>
          <p:cNvSpPr>
            <a:spLocks noGrp="1"/>
          </p:cNvSpPr>
          <p:nvPr>
            <p:ph sz="half" idx="1"/>
          </p:nvPr>
        </p:nvSpPr>
        <p:spPr/>
        <p:txBody>
          <a:bodyPr>
            <a:normAutofit lnSpcReduction="10000"/>
          </a:bodyPr>
          <a:lstStyle/>
          <a:p>
            <a:r>
              <a:rPr lang="en-US" dirty="0"/>
              <a:t>Most common symptoms are nausea and vomiting</a:t>
            </a:r>
            <a:endParaRPr lang="en-US" dirty="0"/>
          </a:p>
          <a:p>
            <a:r>
              <a:rPr lang="en-US" dirty="0"/>
              <a:t>Patient was initially able to tolerate solid foods, but after a few weeks he starts to vomit solids but could handle liquids. </a:t>
            </a:r>
            <a:endParaRPr lang="en-US" dirty="0"/>
          </a:p>
          <a:p>
            <a:r>
              <a:rPr lang="en-GB" dirty="0"/>
              <a:t>Diagnosis:  </a:t>
            </a:r>
            <a:endParaRPr lang="en-GB" dirty="0"/>
          </a:p>
          <a:p>
            <a:pPr marL="0" indent="0">
              <a:buNone/>
            </a:pPr>
            <a:r>
              <a:rPr lang="en-GB" dirty="0"/>
              <a:t>1. Physical examination: Usually unremarkable. Epigastric pain, if present, is mild.  </a:t>
            </a:r>
            <a:endParaRPr lang="en-GB" dirty="0"/>
          </a:p>
        </p:txBody>
      </p:sp>
      <p:sp>
        <p:nvSpPr>
          <p:cNvPr id="4" name="Content Placeholder 3"/>
          <p:cNvSpPr>
            <a:spLocks noGrp="1"/>
          </p:cNvSpPr>
          <p:nvPr>
            <p:ph sz="half" idx="2"/>
          </p:nvPr>
        </p:nvSpPr>
        <p:spPr/>
        <p:txBody>
          <a:bodyPr>
            <a:normAutofit lnSpcReduction="10000"/>
          </a:bodyPr>
          <a:lstStyle/>
          <a:p>
            <a:r>
              <a:rPr lang="en-GB" dirty="0"/>
              <a:t>2. Radiologic evaluation: abdominal CT , upper GI series, and upper endoscopy. </a:t>
            </a:r>
            <a:endParaRPr lang="en-GB" dirty="0"/>
          </a:p>
          <a:p>
            <a:endParaRPr lang="en-US" dirty="0"/>
          </a:p>
          <a:p>
            <a:r>
              <a:rPr lang="en-US" dirty="0"/>
              <a:t>Treatment:</a:t>
            </a:r>
            <a:endParaRPr lang="en-US" dirty="0"/>
          </a:p>
          <a:p>
            <a:pPr marL="0" indent="0">
              <a:buNone/>
            </a:pPr>
            <a:r>
              <a:rPr lang="en-US" dirty="0"/>
              <a:t>1. Endoscopic stenting and surgical stricturoplasty: successful in some cases. </a:t>
            </a:r>
            <a:endParaRPr lang="en-US" dirty="0"/>
          </a:p>
          <a:p>
            <a:pPr marL="0" indent="0">
              <a:buNone/>
            </a:pPr>
            <a:r>
              <a:rPr lang="en-US" dirty="0"/>
              <a:t>2. Conversion to gastric bypass: usually the best option. </a:t>
            </a:r>
            <a:endParaRPr lang="en-US" dirty="0"/>
          </a:p>
          <a:p>
            <a:pPr marL="0" indent="0">
              <a:buNone/>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nk stomach with a staple-li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467" y="1562612"/>
            <a:ext cx="5294716" cy="3732774"/>
          </a:xfrm>
          <a:prstGeom prst="rect">
            <a:avLst/>
          </a:prstGeom>
        </p:spPr>
      </p:pic>
      <p:cxnSp>
        <p:nvCxnSpPr>
          <p:cNvPr id="15" name="Straight Connector 14"/>
          <p:cNvCxnSpPr>
            <a:cxnSpLocks noGrp="1" noRot="1" noChangeAspect="1" noMove="1" noResize="1" noEditPoints="1" noAdjustHandles="1" noChangeArrowheads="1" noChangeShapeType="1"/>
          </p:cNvCxnSpPr>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An x-ray of a person's spine&#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r="561" b="11720"/>
          <a:stretch>
            <a:fillRect/>
          </a:stretch>
        </p:blipFill>
        <p:spPr>
          <a:xfrm>
            <a:off x="6445974" y="643467"/>
            <a:ext cx="4910401" cy="55710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en-GB" dirty="0"/>
              <a:t>Roux-en-Y Gastric Bypass Surgery</a:t>
            </a:r>
            <a:endParaRPr lang="en-GB" dirty="0"/>
          </a:p>
        </p:txBody>
      </p:sp>
      <p:sp>
        <p:nvSpPr>
          <p:cNvPr id="3" name="Content Placeholder 2"/>
          <p:cNvSpPr>
            <a:spLocks noGrp="1"/>
          </p:cNvSpPr>
          <p:nvPr>
            <p:ph sz="half" idx="1"/>
          </p:nvPr>
        </p:nvSpPr>
        <p:spPr/>
        <p:txBody>
          <a:bodyPr>
            <a:normAutofit lnSpcReduction="10000"/>
          </a:bodyPr>
          <a:lstStyle/>
          <a:p>
            <a:r>
              <a:rPr lang="en-GB" dirty="0"/>
              <a:t>Major complication as small bowel obstruction, major leak, abscess, anastomotic stricture, fistulae.</a:t>
            </a:r>
            <a:endParaRPr lang="en-GB" dirty="0"/>
          </a:p>
          <a:p>
            <a:r>
              <a:rPr lang="en-GB" dirty="0"/>
              <a:t>Minor complication :marginal ulcer ,pancreatitis, esophagitis, splenic abscess, cholithasis </a:t>
            </a:r>
            <a:endParaRPr lang="en-GB" dirty="0"/>
          </a:p>
          <a:p>
            <a:r>
              <a:rPr lang="en-GB" dirty="0"/>
              <a:t>Early complication less than one month.</a:t>
            </a:r>
            <a:endParaRPr lang="en-GB" dirty="0"/>
          </a:p>
          <a:p>
            <a:r>
              <a:rPr lang="en-GB" dirty="0"/>
              <a:t>Late complication more than one month.</a:t>
            </a:r>
            <a:endParaRPr lang="ar-SA" dirty="0"/>
          </a:p>
        </p:txBody>
      </p:sp>
      <p:pic>
        <p:nvPicPr>
          <p:cNvPr id="5" name="صورة 2" descr="RouxenY(0).jpg"/>
          <p:cNvPicPr>
            <a:picLocks noChangeAspect="1"/>
          </p:cNvPicPr>
          <p:nvPr/>
        </p:nvPicPr>
        <p:blipFill>
          <a:blip r:embed="rId1"/>
          <a:stretch>
            <a:fillRect/>
          </a:stretch>
        </p:blipFill>
        <p:spPr>
          <a:xfrm>
            <a:off x="6019800" y="2506662"/>
            <a:ext cx="6172200" cy="43513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Bariatric Surgery</a:t>
            </a:r>
            <a:endParaRPr lang="en-GB" dirty="0"/>
          </a:p>
        </p:txBody>
      </p:sp>
      <p:graphicFrame>
        <p:nvGraphicFramePr>
          <p:cNvPr id="4" name="Content Placeholder 3"/>
          <p:cNvGraphicFramePr>
            <a:graphicFrameLocks noGrp="1"/>
          </p:cNvGraphicFramePr>
          <p:nvPr>
            <p:ph idx="1"/>
          </p:nvPr>
        </p:nvGraphicFramePr>
        <p:xfrm>
          <a:off x="838200" y="1690687"/>
          <a:ext cx="10515600" cy="4802188"/>
        </p:xfrm>
        <a:graphic>
          <a:graphicData uri="http://schemas.openxmlformats.org/drawingml/2006/table">
            <a:tbl>
              <a:tblPr firstRow="1" bandRow="1">
                <a:tableStyleId>{5C22544A-7EE6-4342-B048-85BDC9FD1C3A}</a:tableStyleId>
              </a:tblPr>
              <a:tblGrid>
                <a:gridCol w="5257800"/>
                <a:gridCol w="5257800"/>
              </a:tblGrid>
              <a:tr h="814928">
                <a:tc>
                  <a:txBody>
                    <a:bodyPr/>
                    <a:lstStyle/>
                    <a:p>
                      <a:r>
                        <a:rPr lang="en-US" sz="3200" dirty="0"/>
                        <a:t>Restrictive </a:t>
                      </a:r>
                      <a:endParaRPr lang="en-GB" sz="3200" dirty="0"/>
                    </a:p>
                  </a:txBody>
                  <a:tcPr/>
                </a:tc>
                <a:tc>
                  <a:txBody>
                    <a:bodyPr/>
                    <a:lstStyle/>
                    <a:p>
                      <a:r>
                        <a:rPr lang="en-US" sz="3200" dirty="0"/>
                        <a:t>Malabsorptive </a:t>
                      </a:r>
                      <a:endParaRPr lang="en-GB" sz="3200" dirty="0"/>
                    </a:p>
                  </a:txBody>
                  <a:tcPr/>
                </a:tc>
              </a:tr>
              <a:tr h="3987260">
                <a:tc>
                  <a:txBody>
                    <a:bodyPr/>
                    <a:lstStyle/>
                    <a:p>
                      <a:pPr rtl="0"/>
                      <a:r>
                        <a:rPr lang="en-US" dirty="0"/>
                        <a:t> </a:t>
                      </a:r>
                      <a:r>
                        <a:rPr lang="en-US" sz="2400" dirty="0"/>
                        <a:t>Horizontal gastroplasty</a:t>
                      </a:r>
                      <a:endParaRPr lang="en-US" sz="2400" dirty="0"/>
                    </a:p>
                    <a:p>
                      <a:pPr rtl="0"/>
                      <a:endParaRPr lang="en-US" sz="2400" dirty="0"/>
                    </a:p>
                    <a:p>
                      <a:pPr rtl="0"/>
                      <a:r>
                        <a:rPr lang="en-US" sz="2400" dirty="0"/>
                        <a:t> Vertical banded gastroplasty (VBG)</a:t>
                      </a:r>
                      <a:endParaRPr lang="en-US" sz="2400" dirty="0"/>
                    </a:p>
                    <a:p>
                      <a:pPr rtl="0"/>
                      <a:endParaRPr lang="en-US" sz="2400" dirty="0"/>
                    </a:p>
                    <a:p>
                      <a:pPr rtl="0"/>
                      <a:r>
                        <a:rPr lang="en-US" sz="2400" dirty="0"/>
                        <a:t> Adjustable gastric band</a:t>
                      </a:r>
                      <a:endParaRPr lang="en-US" sz="2400" dirty="0"/>
                    </a:p>
                    <a:p>
                      <a:pPr rtl="0"/>
                      <a:endParaRPr lang="en-US" sz="2400" dirty="0"/>
                    </a:p>
                    <a:p>
                      <a:pPr rtl="0"/>
                      <a:r>
                        <a:rPr lang="en-US" sz="2400" dirty="0"/>
                        <a:t> Sleeve gastrectomy</a:t>
                      </a:r>
                      <a:endParaRPr lang="en-US" sz="2400" dirty="0"/>
                    </a:p>
                    <a:p>
                      <a:pPr rtl="0"/>
                      <a:endParaRPr lang="en-US" sz="2400" dirty="0"/>
                    </a:p>
                    <a:p>
                      <a:pPr rtl="0"/>
                      <a:r>
                        <a:rPr lang="en-US" sz="2400" dirty="0"/>
                        <a:t> Roux-en-Y gastric bypass</a:t>
                      </a:r>
                      <a:endParaRPr lang="en-US" sz="2400" dirty="0"/>
                    </a:p>
                    <a:p>
                      <a:pPr rtl="0"/>
                      <a:endParaRPr lang="en-US" dirty="0"/>
                    </a:p>
                    <a:p>
                      <a:pPr rtl="0"/>
                      <a:endParaRPr lang="en-US" dirty="0"/>
                    </a:p>
                  </a:txBody>
                  <a:tcPr/>
                </a:tc>
                <a:tc>
                  <a:txBody>
                    <a:bodyPr/>
                    <a:lstStyle/>
                    <a:p>
                      <a:pPr rtl="0"/>
                      <a:r>
                        <a:rPr lang="en-GB" sz="2400" dirty="0"/>
                        <a:t>Jejunoileal bypass</a:t>
                      </a:r>
                      <a:endParaRPr lang="en-GB" sz="2400" dirty="0"/>
                    </a:p>
                    <a:p>
                      <a:pPr rtl="0"/>
                      <a:endParaRPr lang="en-GB" sz="2400" dirty="0"/>
                    </a:p>
                    <a:p>
                      <a:pPr rtl="0"/>
                      <a:r>
                        <a:rPr lang="en-GB" sz="2400" dirty="0"/>
                        <a:t>Biliopancreatic diversion (Scopinaro)</a:t>
                      </a:r>
                      <a:endParaRPr lang="en-GB" sz="2400" dirty="0"/>
                    </a:p>
                    <a:p>
                      <a:pPr rtl="0"/>
                      <a:endParaRPr lang="en-GB" sz="2400" dirty="0"/>
                    </a:p>
                    <a:p>
                      <a:pPr rtl="0"/>
                      <a:r>
                        <a:rPr lang="en-GB" sz="2400" dirty="0"/>
                        <a:t> Biliopancreatic diversion w/ duodenal switch</a:t>
                      </a:r>
                      <a:endParaRPr lang="en-GB" sz="2400" dirty="0"/>
                    </a:p>
                    <a:p>
                      <a:pPr rtl="0"/>
                      <a:endParaRPr lang="en-GB" dirty="0"/>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Anastomotic or Staple Line Leaks</a:t>
            </a:r>
            <a:endParaRPr lang="en-GB" dirty="0"/>
          </a:p>
        </p:txBody>
      </p:sp>
      <p:sp>
        <p:nvSpPr>
          <p:cNvPr id="3" name="Content Placeholder 2"/>
          <p:cNvSpPr>
            <a:spLocks noGrp="1"/>
          </p:cNvSpPr>
          <p:nvPr>
            <p:ph sz="half" idx="1"/>
          </p:nvPr>
        </p:nvSpPr>
        <p:spPr/>
        <p:txBody>
          <a:bodyPr/>
          <a:lstStyle/>
          <a:p>
            <a:r>
              <a:rPr lang="en-GB" dirty="0"/>
              <a:t>Potential sites: gastrojejunostomy (most common site), gastric pouch staple line, gastric remnant staple line, Roux limb staple line and jejunojejunal anastomosis.</a:t>
            </a:r>
            <a:endParaRPr lang="en-GB" dirty="0"/>
          </a:p>
          <a:p>
            <a:r>
              <a:rPr lang="en-US" dirty="0"/>
              <a:t>The diagnosis of ASL is based on a high clinical suspicion.</a:t>
            </a:r>
            <a:endParaRPr lang="en-GB" dirty="0"/>
          </a:p>
        </p:txBody>
      </p:sp>
      <p:sp>
        <p:nvSpPr>
          <p:cNvPr id="4" name="Content Placeholder 3"/>
          <p:cNvSpPr>
            <a:spLocks noGrp="1"/>
          </p:cNvSpPr>
          <p:nvPr>
            <p:ph sz="half" idx="2"/>
          </p:nvPr>
        </p:nvSpPr>
        <p:spPr>
          <a:xfrm>
            <a:off x="6172200" y="1825624"/>
            <a:ext cx="5181600" cy="5032375"/>
          </a:xfrm>
        </p:spPr>
        <p:txBody>
          <a:bodyPr/>
          <a:lstStyle/>
          <a:p>
            <a:r>
              <a:rPr lang="en-US" dirty="0"/>
              <a:t>Symptoms are nonspecific and variable including tachycardia, fever, abdominal pain, nausea, and vomiting and purulent drain output.</a:t>
            </a:r>
            <a:endParaRPr lang="en-US" dirty="0"/>
          </a:p>
          <a:p>
            <a:r>
              <a:rPr lang="en-US" dirty="0"/>
              <a:t>Radiographic studies are occasionally helpful and may show fluid collection adjacent to the pouch, diffuse abdominal fluid or rarely, intraperitoneal air</a:t>
            </a:r>
            <a:endParaRPr lang="en-US" dirty="0"/>
          </a:p>
          <a:p>
            <a:r>
              <a:rPr lang="en-US" dirty="0"/>
              <a:t>Definitive investigation is made via CT scan with contrast.</a:t>
            </a:r>
            <a:endParaRPr lang="en-US" dirty="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Anastomotic or Staple Line Leaks</a:t>
            </a:r>
            <a:endParaRPr lang="en-GB" dirty="0"/>
          </a:p>
        </p:txBody>
      </p:sp>
      <p:sp>
        <p:nvSpPr>
          <p:cNvPr id="3" name="Content Placeholder 2"/>
          <p:cNvSpPr>
            <a:spLocks noGrp="1"/>
          </p:cNvSpPr>
          <p:nvPr>
            <p:ph sz="half" idx="1"/>
          </p:nvPr>
        </p:nvSpPr>
        <p:spPr/>
        <p:txBody>
          <a:bodyPr>
            <a:normAutofit lnSpcReduction="10000"/>
          </a:bodyPr>
          <a:lstStyle/>
          <a:p>
            <a:r>
              <a:rPr lang="en-US" dirty="0"/>
              <a:t>Conservative management can be effective in non-septic, hemodynamically stable patients with contained leaks. </a:t>
            </a:r>
            <a:endParaRPr lang="en-US" dirty="0"/>
          </a:p>
          <a:p>
            <a:r>
              <a:rPr lang="en-US" dirty="0"/>
              <a:t>Includes intravenous antibiotics, monitoring of secretions through drains, nasoenteral nutrition or total parenteral nutrition. </a:t>
            </a:r>
            <a:endParaRPr lang="en-US" dirty="0"/>
          </a:p>
          <a:p>
            <a:r>
              <a:rPr lang="en-US" dirty="0"/>
              <a:t>If the leak is contained and accessible, a percutaneous treatment can be performed</a:t>
            </a:r>
            <a:endParaRPr lang="en-GB" dirty="0"/>
          </a:p>
        </p:txBody>
      </p:sp>
      <p:sp>
        <p:nvSpPr>
          <p:cNvPr id="4" name="Content Placeholder 3"/>
          <p:cNvSpPr>
            <a:spLocks noGrp="1"/>
          </p:cNvSpPr>
          <p:nvPr>
            <p:ph sz="half" idx="2"/>
          </p:nvPr>
        </p:nvSpPr>
        <p:spPr/>
        <p:txBody>
          <a:bodyPr>
            <a:normAutofit lnSpcReduction="10000"/>
          </a:bodyPr>
          <a:lstStyle/>
          <a:p>
            <a:r>
              <a:rPr lang="en-US" dirty="0"/>
              <a:t>If the patient is haemo-dynamically unstable, has a complicated leak, or signs of sepsis, an operative treatment is mandatory. </a:t>
            </a:r>
            <a:endParaRPr lang="en-US" dirty="0"/>
          </a:p>
          <a:p>
            <a:r>
              <a:rPr lang="en-US" dirty="0"/>
              <a:t>operative goals are to confirm and repair the leak, remove gastrointestinal contents from the abdominal cavity and place closed suction drains.</a:t>
            </a:r>
            <a:endParaRPr lang="en-US" dirty="0"/>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Anastomotic or Staple Line Leaks</a:t>
            </a:r>
            <a:endParaRPr lang="en-GB" dirty="0"/>
          </a:p>
        </p:txBody>
      </p:sp>
      <p:sp>
        <p:nvSpPr>
          <p:cNvPr id="3" name="Content Placeholder 2"/>
          <p:cNvSpPr>
            <a:spLocks noGrp="1"/>
          </p:cNvSpPr>
          <p:nvPr>
            <p:ph sz="half" idx="1"/>
          </p:nvPr>
        </p:nvSpPr>
        <p:spPr>
          <a:xfrm>
            <a:off x="838199" y="1825625"/>
            <a:ext cx="10515599" cy="4351338"/>
          </a:xfrm>
        </p:spPr>
        <p:txBody>
          <a:bodyPr>
            <a:normAutofit/>
          </a:bodyPr>
          <a:lstStyle/>
          <a:p>
            <a:r>
              <a:rPr lang="en-US" dirty="0"/>
              <a:t>The repair of the leak would be the ideal situation, but often suturing the place of the leak can be challenging, as the acutely inflamed tissues might not be amenable to suture placement. In such cases, the removal of gastrointestinal contents and placement of drainage tubes may be the safest option. </a:t>
            </a:r>
            <a:endParaRPr lang="en-US" dirty="0"/>
          </a:p>
          <a:p>
            <a:r>
              <a:rPr lang="en-US" dirty="0"/>
              <a:t>Maintain the nutrition is mandatory to allow healing the tissues in the place of the leak. To achieve this, the placement of a feeding gastrostomy into the gastric remnant or a feeding jejunostomy is considered. This would allow for continued enteral nutrition while bowel rest is maintained at the site of the leak.</a:t>
            </a:r>
            <a:endParaRPr lang="en-US" dirty="0"/>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Gastrointestinal Bleeding</a:t>
            </a:r>
            <a:endParaRPr lang="en-GB" dirty="0"/>
          </a:p>
        </p:txBody>
      </p:sp>
      <p:sp>
        <p:nvSpPr>
          <p:cNvPr id="3" name="Content Placeholder 2"/>
          <p:cNvSpPr>
            <a:spLocks noGrp="1"/>
          </p:cNvSpPr>
          <p:nvPr>
            <p:ph sz="half" idx="1"/>
          </p:nvPr>
        </p:nvSpPr>
        <p:spPr/>
        <p:txBody>
          <a:bodyPr>
            <a:normAutofit lnSpcReduction="10000"/>
          </a:bodyPr>
          <a:lstStyle/>
          <a:p>
            <a:r>
              <a:rPr lang="en-US" dirty="0"/>
              <a:t>GIB after laparoscopic RYGB can be intraperitoneal (bleeding into the abdominal cavity) or intraluminal (occurs into the lumen of the digestive tract) and most commonly originates at one of the five potential staple lines mentioned earlier. </a:t>
            </a:r>
            <a:endParaRPr lang="en-US" dirty="0"/>
          </a:p>
          <a:p>
            <a:r>
              <a:rPr lang="en-US" dirty="0"/>
              <a:t>Can be life threatening if not recognized and treated early.</a:t>
            </a:r>
            <a:endParaRPr lang="en-GB" dirty="0"/>
          </a:p>
        </p:txBody>
      </p:sp>
      <p:sp>
        <p:nvSpPr>
          <p:cNvPr id="4" name="Content Placeholder 3"/>
          <p:cNvSpPr>
            <a:spLocks noGrp="1"/>
          </p:cNvSpPr>
          <p:nvPr>
            <p:ph sz="half" idx="2"/>
          </p:nvPr>
        </p:nvSpPr>
        <p:spPr/>
        <p:txBody>
          <a:bodyPr>
            <a:normAutofit lnSpcReduction="10000"/>
          </a:bodyPr>
          <a:lstStyle/>
          <a:p>
            <a:r>
              <a:rPr lang="en-US" dirty="0"/>
              <a:t>The presence of pallor, dizziness, confusion, tachycardia, hypotension, hematemesis, bright red blood per rectum, drop in the hemoglobin level, large quantity of bloody fluid from the abdominal drains and low urine output should alert the surgeon to ongoing postoperative bleeding.</a:t>
            </a:r>
            <a:endParaRPr lang="en-US" dirty="0"/>
          </a:p>
          <a:p>
            <a:r>
              <a:rPr lang="en-US" dirty="0"/>
              <a:t>Confirmed endoscopically or surgically.</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Gastrointestinal Bleeding</a:t>
            </a:r>
            <a:endParaRPr lang="en-GB" dirty="0"/>
          </a:p>
        </p:txBody>
      </p:sp>
      <p:sp>
        <p:nvSpPr>
          <p:cNvPr id="3" name="Content Placeholder 2"/>
          <p:cNvSpPr>
            <a:spLocks noGrp="1"/>
          </p:cNvSpPr>
          <p:nvPr>
            <p:ph sz="half" idx="1"/>
          </p:nvPr>
        </p:nvSpPr>
        <p:spPr/>
        <p:txBody>
          <a:bodyPr>
            <a:normAutofit/>
          </a:bodyPr>
          <a:lstStyle/>
          <a:p>
            <a:r>
              <a:rPr lang="en-US" dirty="0"/>
              <a:t>The treatment depends on the timing of onset and the clinical presentation. In cases of late presentation (&gt;48h) of bleeding after surgery, it can be managed conservatively, especially with no acute clinical symptoms. In these cases, discontinuation of DVT chemoprophylaxis and watchful waiting with supportive therapy can be successful.</a:t>
            </a:r>
            <a:endParaRPr lang="en-US" dirty="0"/>
          </a:p>
          <a:p>
            <a:endParaRPr lang="en-GB" dirty="0"/>
          </a:p>
        </p:txBody>
      </p:sp>
      <p:sp>
        <p:nvSpPr>
          <p:cNvPr id="4" name="Content Placeholder 3"/>
          <p:cNvSpPr>
            <a:spLocks noGrp="1"/>
          </p:cNvSpPr>
          <p:nvPr>
            <p:ph sz="half" idx="2"/>
          </p:nvPr>
        </p:nvSpPr>
        <p:spPr/>
        <p:txBody>
          <a:bodyPr>
            <a:normAutofit/>
          </a:bodyPr>
          <a:lstStyle/>
          <a:p>
            <a:r>
              <a:rPr lang="en-US" dirty="0"/>
              <a:t>Early postoperative bleeding, occurring within a few hours after the surgery, manifested by hematemesis or bright red blood per rectum in the presence of clinical signs of bleeding is a clear indication for urgent surgical intervention.</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Gastrointestinal Bleeding</a:t>
            </a:r>
            <a:endParaRPr lang="en-GB" dirty="0"/>
          </a:p>
        </p:txBody>
      </p:sp>
      <p:sp>
        <p:nvSpPr>
          <p:cNvPr id="3" name="Content Placeholder 2"/>
          <p:cNvSpPr>
            <a:spLocks noGrp="1"/>
          </p:cNvSpPr>
          <p:nvPr>
            <p:ph sz="half" idx="1"/>
          </p:nvPr>
        </p:nvSpPr>
        <p:spPr/>
        <p:txBody>
          <a:bodyPr>
            <a:normAutofit/>
          </a:bodyPr>
          <a:lstStyle/>
          <a:p>
            <a:r>
              <a:rPr lang="en-US" dirty="0"/>
              <a:t>If is suspected that the bleeding source is proximal intraluminal the best treatment option is an endoscopic intervention, which is invaluable in controlling bleeding from the gastric pouch or gastrojejunostomy. </a:t>
            </a:r>
            <a:endParaRPr lang="en-GB" dirty="0"/>
          </a:p>
        </p:txBody>
      </p:sp>
      <p:sp>
        <p:nvSpPr>
          <p:cNvPr id="4" name="Content Placeholder 3"/>
          <p:cNvSpPr>
            <a:spLocks noGrp="1"/>
          </p:cNvSpPr>
          <p:nvPr>
            <p:ph sz="half" idx="2"/>
          </p:nvPr>
        </p:nvSpPr>
        <p:spPr/>
        <p:txBody>
          <a:bodyPr>
            <a:normAutofit/>
          </a:bodyPr>
          <a:lstStyle/>
          <a:p>
            <a:r>
              <a:rPr lang="en-US" dirty="0"/>
              <a:t>Thermal coagulation, injection of vasoconstrictors, and clipping are all effective ways of controlling bleeding from these sites.</a:t>
            </a:r>
            <a:endParaRPr lang="en-US" dirty="0"/>
          </a:p>
          <a:p>
            <a:endParaRPr lang="en-GB" dirty="0"/>
          </a:p>
        </p:txBody>
      </p:sp>
      <p:pic>
        <p:nvPicPr>
          <p:cNvPr id="6" name="عنصر نائب للمحتوى 3" descr="abcd-28-01-0074-g03.jpg"/>
          <p:cNvPicPr>
            <a:picLocks noChangeAspect="1"/>
          </p:cNvPicPr>
          <p:nvPr/>
        </p:nvPicPr>
        <p:blipFill>
          <a:blip r:embed="rId1"/>
          <a:stretch>
            <a:fillRect/>
          </a:stretch>
        </p:blipFill>
        <p:spPr>
          <a:xfrm>
            <a:off x="7571874" y="3545304"/>
            <a:ext cx="4482886" cy="33126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Gastrojejunal Stricture</a:t>
            </a:r>
            <a:endParaRPr lang="en-GB" dirty="0"/>
          </a:p>
        </p:txBody>
      </p:sp>
      <p:sp>
        <p:nvSpPr>
          <p:cNvPr id="3" name="Content Placeholder 2"/>
          <p:cNvSpPr>
            <a:spLocks noGrp="1"/>
          </p:cNvSpPr>
          <p:nvPr>
            <p:ph sz="half" idx="1"/>
          </p:nvPr>
        </p:nvSpPr>
        <p:spPr/>
        <p:txBody>
          <a:bodyPr>
            <a:normAutofit/>
          </a:bodyPr>
          <a:lstStyle/>
          <a:p>
            <a:r>
              <a:rPr lang="en-US" sz="2800" dirty="0"/>
              <a:t>Stricture of the proximal anastomosis, or gastro-jejunostomy, is a common Complications.</a:t>
            </a:r>
            <a:endParaRPr lang="en-US" sz="2800" dirty="0"/>
          </a:p>
          <a:p>
            <a:r>
              <a:rPr lang="en-US" sz="2800" dirty="0"/>
              <a:t>The typical stricture patient present 4–6 weeks after surgery with solid food intolerance progressing to liquid intolerance as the stricture narrows.</a:t>
            </a:r>
            <a:endParaRPr lang="ar-JO" sz="2800" dirty="0"/>
          </a:p>
        </p:txBody>
      </p:sp>
      <p:sp>
        <p:nvSpPr>
          <p:cNvPr id="4" name="Content Placeholder 3"/>
          <p:cNvSpPr>
            <a:spLocks noGrp="1"/>
          </p:cNvSpPr>
          <p:nvPr>
            <p:ph sz="half" idx="2"/>
          </p:nvPr>
        </p:nvSpPr>
        <p:spPr/>
        <p:txBody>
          <a:bodyPr>
            <a:normAutofit/>
          </a:bodyPr>
          <a:lstStyle/>
          <a:p>
            <a:r>
              <a:rPr lang="en-US" dirty="0"/>
              <a:t>Symptoms of a gastrojejunal stenosis are usually acute onset nausea, vomiting, dysphagia to solid and liquid and abdominal pain, meanwhile in stenosis developing more distally, the symptoms may be more gradual in onset.</a:t>
            </a:r>
            <a:endParaRPr lang="en-US" dirty="0"/>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Gastrojejunal Stricture</a:t>
            </a:r>
            <a:endParaRPr lang="en-GB" dirty="0"/>
          </a:p>
        </p:txBody>
      </p:sp>
      <p:sp>
        <p:nvSpPr>
          <p:cNvPr id="3" name="Content Placeholder 2"/>
          <p:cNvSpPr>
            <a:spLocks noGrp="1"/>
          </p:cNvSpPr>
          <p:nvPr>
            <p:ph sz="half" idx="1"/>
          </p:nvPr>
        </p:nvSpPr>
        <p:spPr/>
        <p:txBody>
          <a:bodyPr/>
          <a:lstStyle/>
          <a:p>
            <a:r>
              <a:rPr lang="en-US" dirty="0"/>
              <a:t>The diagnosis of stricture can usually be made based on history alone and conﬁrmed with upper endoscopy.</a:t>
            </a:r>
            <a:endParaRPr lang="en-US" dirty="0"/>
          </a:p>
          <a:p>
            <a:r>
              <a:rPr lang="en-US" sz="2800" dirty="0"/>
              <a:t>Upper endoscopy is the primary diagnostic modality of choice, as it allows both rapid diagnosis and therapeutic intervention via balloon dilatation.</a:t>
            </a:r>
            <a:endParaRPr lang="en-US" sz="2800" dirty="0"/>
          </a:p>
          <a:p>
            <a:endParaRPr lang="en-GB" dirty="0"/>
          </a:p>
        </p:txBody>
      </p:sp>
      <p:sp>
        <p:nvSpPr>
          <p:cNvPr id="4" name="Content Placeholder 3"/>
          <p:cNvSpPr>
            <a:spLocks noGrp="1"/>
          </p:cNvSpPr>
          <p:nvPr>
            <p:ph sz="half" idx="2"/>
          </p:nvPr>
        </p:nvSpPr>
        <p:spPr/>
        <p:txBody>
          <a:bodyPr/>
          <a:lstStyle/>
          <a:p>
            <a:r>
              <a:rPr lang="en-US" dirty="0"/>
              <a:t>When the stenosis is at the gastrojejunal anastomosis, balloon dilation with an EGD can be used.</a:t>
            </a:r>
            <a:endParaRPr lang="en-US" dirty="0"/>
          </a:p>
          <a:p>
            <a:r>
              <a:rPr lang="en-US" dirty="0"/>
              <a:t>In cases of a stenosis at the jejunojejunal anastomosis a single balloon enteroscope can be used to dilate the stenotic area.</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3" descr="2.png"/>
          <p:cNvPicPr>
            <a:picLocks noChangeAspect="1"/>
          </p:cNvPicPr>
          <p:nvPr/>
        </p:nvPicPr>
        <p:blipFill>
          <a:blip r:embed="rId1"/>
          <a:stretch>
            <a:fillRect/>
          </a:stretch>
        </p:blipFill>
        <p:spPr>
          <a:xfrm>
            <a:off x="2027027" y="11662"/>
            <a:ext cx="8137946" cy="68463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5" y="268605"/>
            <a:ext cx="10515600" cy="1325563"/>
          </a:xfrm>
        </p:spPr>
        <p:txBody>
          <a:bodyPr/>
          <a:lstStyle/>
          <a:p>
            <a:r>
              <a:rPr lang="en-US" b="1" u="sng" dirty="0">
                <a:solidFill>
                  <a:schemeClr val="tx1"/>
                </a:solidFill>
              </a:rPr>
              <a:t>4. Hernia</a:t>
            </a:r>
            <a:endParaRPr lang="en-US" b="1" u="sng" dirty="0">
              <a:solidFill>
                <a:schemeClr val="tx1"/>
              </a:solidFill>
            </a:endParaRPr>
          </a:p>
        </p:txBody>
      </p:sp>
      <p:sp>
        <p:nvSpPr>
          <p:cNvPr id="3" name="Content Placeholder 2"/>
          <p:cNvSpPr>
            <a:spLocks noGrp="1"/>
          </p:cNvSpPr>
          <p:nvPr>
            <p:ph sz="half" idx="1"/>
          </p:nvPr>
        </p:nvSpPr>
        <p:spPr>
          <a:xfrm>
            <a:off x="403860" y="1594485"/>
            <a:ext cx="5721985" cy="1497330"/>
          </a:xfrm>
        </p:spPr>
        <p:txBody>
          <a:bodyPr>
            <a:noAutofit/>
          </a:bodyPr>
          <a:lstStyle/>
          <a:p>
            <a:pPr marL="0" indent="0">
              <a:buNone/>
            </a:pPr>
            <a:r>
              <a:rPr lang="en-US" sz="2700" dirty="0"/>
              <a:t>Internal hernias are relatively common after gastric bypass and may result in bowel obstruction, intestinal ischemia, or both.</a:t>
            </a:r>
            <a:endParaRPr lang="en-US" sz="2700" dirty="0"/>
          </a:p>
          <a:p>
            <a:pPr marL="0" indent="0">
              <a:buNone/>
            </a:pPr>
            <a:r>
              <a:rPr lang="en-US" sz="2700" dirty="0"/>
              <a:t> </a:t>
            </a:r>
            <a:endParaRPr lang="en-US" sz="2700" dirty="0"/>
          </a:p>
          <a:p>
            <a:endParaRPr lang="en-US" sz="1600" dirty="0"/>
          </a:p>
        </p:txBody>
      </p:sp>
      <p:sp>
        <p:nvSpPr>
          <p:cNvPr id="4" name="Content Placeholder 3"/>
          <p:cNvSpPr>
            <a:spLocks noGrp="1"/>
          </p:cNvSpPr>
          <p:nvPr>
            <p:ph sz="half" idx="2"/>
          </p:nvPr>
        </p:nvSpPr>
        <p:spPr>
          <a:xfrm>
            <a:off x="403860" y="3534410"/>
            <a:ext cx="5817235" cy="2221230"/>
          </a:xfrm>
        </p:spPr>
        <p:txBody>
          <a:bodyPr>
            <a:normAutofit lnSpcReduction="10000"/>
          </a:bodyPr>
          <a:lstStyle/>
          <a:p>
            <a:pPr marL="0" indent="0">
              <a:buNone/>
            </a:pPr>
            <a:r>
              <a:rPr lang="en-US" sz="2800" b="1" dirty="0">
                <a:solidFill>
                  <a:srgbClr val="FF0000"/>
                </a:solidFill>
              </a:rPr>
              <a:t>Petersen hernia</a:t>
            </a:r>
            <a:r>
              <a:rPr lang="en-US" sz="2800" dirty="0"/>
              <a:t>—the space between the mesentery of the Roux limb and the mesocolon/colon.</a:t>
            </a:r>
            <a:endParaRPr lang="en-US" sz="2800" dirty="0"/>
          </a:p>
          <a:p>
            <a:pPr marL="0" indent="0">
              <a:buNone/>
            </a:pPr>
            <a:endParaRPr lang="en-US" sz="2800" dirty="0"/>
          </a:p>
          <a:p>
            <a:pPr marL="0" indent="0">
              <a:buNone/>
            </a:pPr>
            <a:endParaRPr lang="en-US" sz="2800" dirty="0"/>
          </a:p>
          <a:p>
            <a:pPr marL="0" indent="0">
              <a:buNone/>
            </a:pPr>
            <a:endParaRPr lang="en-GB" dirty="0"/>
          </a:p>
        </p:txBody>
      </p:sp>
      <p:pic>
        <p:nvPicPr>
          <p:cNvPr id="5" name="Picture 4" descr=",m,m"/>
          <p:cNvPicPr>
            <a:picLocks noChangeAspect="1"/>
          </p:cNvPicPr>
          <p:nvPr/>
        </p:nvPicPr>
        <p:blipFill>
          <a:blip r:embed="rId1"/>
          <a:stretch>
            <a:fillRect/>
          </a:stretch>
        </p:blipFill>
        <p:spPr>
          <a:xfrm>
            <a:off x="6891020" y="1482725"/>
            <a:ext cx="4389755" cy="4841240"/>
          </a:xfrm>
          <a:prstGeom prst="rect">
            <a:avLst/>
          </a:prstGeom>
          <a:ln w="5715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Cholelithiasis</a:t>
            </a:r>
            <a:endParaRPr lang="en-GB" dirty="0"/>
          </a:p>
        </p:txBody>
      </p:sp>
      <p:sp>
        <p:nvSpPr>
          <p:cNvPr id="3" name="Content Placeholder 2"/>
          <p:cNvSpPr>
            <a:spLocks noGrp="1"/>
          </p:cNvSpPr>
          <p:nvPr>
            <p:ph sz="half" idx="1"/>
          </p:nvPr>
        </p:nvSpPr>
        <p:spPr>
          <a:xfrm>
            <a:off x="838200" y="1825625"/>
            <a:ext cx="5181600" cy="4351338"/>
          </a:xfrm>
        </p:spPr>
        <p:txBody>
          <a:bodyPr>
            <a:normAutofit lnSpcReduction="10000"/>
          </a:bodyPr>
          <a:lstStyle/>
          <a:p>
            <a:r>
              <a:rPr lang="en-US" dirty="0"/>
              <a:t>Cholelithiasis occurs in about one-third of patients who undergo bariatric surgery.</a:t>
            </a:r>
            <a:endParaRPr lang="en-US" dirty="0"/>
          </a:p>
          <a:p>
            <a:r>
              <a:rPr lang="en-US" sz="2800" dirty="0"/>
              <a:t>The rapid post-surgical weight loss is a significant contributor to the development of gallstones as is the pre-surgical obesity.</a:t>
            </a:r>
            <a:endParaRPr lang="en-US" sz="2800" dirty="0"/>
          </a:p>
          <a:p>
            <a:endParaRPr lang="en-GB" dirty="0"/>
          </a:p>
        </p:txBody>
      </p:sp>
      <p:sp>
        <p:nvSpPr>
          <p:cNvPr id="4" name="Content Placeholder 3"/>
          <p:cNvSpPr>
            <a:spLocks noGrp="1"/>
          </p:cNvSpPr>
          <p:nvPr>
            <p:ph sz="half" idx="2"/>
          </p:nvPr>
        </p:nvSpPr>
        <p:spPr/>
        <p:txBody>
          <a:bodyPr>
            <a:normAutofit lnSpcReduction="10000"/>
          </a:bodyPr>
          <a:lstStyle/>
          <a:p>
            <a:r>
              <a:rPr lang="en-US" dirty="0"/>
              <a:t>Patients usually do not have any symptoms unless there is acute inflammation of the gallbladder or impaction of a stone within the biliary system.</a:t>
            </a:r>
            <a:endParaRPr lang="en-US" dirty="0"/>
          </a:p>
          <a:p>
            <a:r>
              <a:rPr lang="en-US" dirty="0"/>
              <a:t>Patients present with nausea, vomiting, and biliary colic localized to the epigastrium and right upper quadrant.</a:t>
            </a:r>
            <a:endParaRPr lang="en-US" dirty="0"/>
          </a:p>
          <a:p>
            <a:r>
              <a:rPr lang="en-US" dirty="0"/>
              <a:t>Diagnosis is confirmed with ultrasound or CT imaging</a:t>
            </a:r>
            <a:endParaRPr lang="en-US" dirty="0"/>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509905" y="600075"/>
            <a:ext cx="4843780" cy="2181225"/>
          </a:xfrm>
        </p:spPr>
        <p:txBody>
          <a:bodyPr>
            <a:normAutofit fontScale="90000" lnSpcReduction="10000"/>
          </a:bodyPr>
          <a:p>
            <a:r>
              <a:rPr lang="en-US" b="1" dirty="0">
                <a:solidFill>
                  <a:srgbClr val="FF0000"/>
                </a:solidFill>
                <a:sym typeface="+mn-ea"/>
              </a:rPr>
              <a:t>Distal anastomosis</a:t>
            </a:r>
            <a:r>
              <a:rPr lang="en-US" dirty="0">
                <a:sym typeface="+mn-ea"/>
              </a:rPr>
              <a:t> mesenteric hernia—this space is bordered by the divided mesentery of the biliopancreatic limb and the mesentery of the Roux limb at the distal anastomosis.</a:t>
            </a:r>
            <a:endParaRPr lang="en-US"/>
          </a:p>
        </p:txBody>
      </p:sp>
      <p:pic>
        <p:nvPicPr>
          <p:cNvPr id="5" name="Content Placeholder 4"/>
          <p:cNvPicPr>
            <a:picLocks noChangeAspect="1"/>
          </p:cNvPicPr>
          <p:nvPr>
            <p:ph sz="half" idx="2"/>
          </p:nvPr>
        </p:nvPicPr>
        <p:blipFill>
          <a:blip r:embed="rId1"/>
          <a:stretch>
            <a:fillRect/>
          </a:stretch>
        </p:blipFill>
        <p:spPr>
          <a:xfrm>
            <a:off x="5825490" y="1393190"/>
            <a:ext cx="5898515" cy="4444365"/>
          </a:xfrm>
          <a:prstGeom prst="rect">
            <a:avLst/>
          </a:prstGeom>
          <a:ln w="76200">
            <a:solidFill>
              <a:schemeClr val="tx1"/>
            </a:solidFill>
          </a:ln>
        </p:spPr>
      </p:pic>
      <p:sp>
        <p:nvSpPr>
          <p:cNvPr id="6" name="Text Box 5"/>
          <p:cNvSpPr txBox="1"/>
          <p:nvPr/>
        </p:nvSpPr>
        <p:spPr>
          <a:xfrm>
            <a:off x="838200" y="3169285"/>
            <a:ext cx="4504690" cy="1122680"/>
          </a:xfrm>
          <a:prstGeom prst="rect">
            <a:avLst/>
          </a:prstGeom>
          <a:noFill/>
        </p:spPr>
        <p:txBody>
          <a:bodyPr wrap="square" rtlCol="0" anchor="t">
            <a:noAutofit/>
          </a:bodyPr>
          <a:p>
            <a:pPr marL="0" indent="0">
              <a:buNone/>
            </a:pPr>
            <a:r>
              <a:rPr lang="en-US" sz="2800" dirty="0">
                <a:sym typeface="+mn-ea"/>
              </a:rPr>
              <a:t>Typically, patients complain of intense pain in the mid epigastrium, often radiating to the back. The pain may occasionally be relieved by leaning forward or getting “down on all fours”</a:t>
            </a:r>
            <a:endParaRPr lang="en-US" sz="2800" dirty="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355600" y="1511935"/>
            <a:ext cx="5181600" cy="4351338"/>
          </a:xfrm>
        </p:spPr>
        <p:txBody>
          <a:bodyPr/>
          <a:lstStyle/>
          <a:p>
            <a:r>
              <a:rPr lang="en-US" b="1" dirty="0"/>
              <a:t>Computed tomography (CT)</a:t>
            </a:r>
            <a:r>
              <a:rPr lang="en-US" dirty="0"/>
              <a:t> scan may demonstrate ﬁndings such as the </a:t>
            </a:r>
            <a:r>
              <a:rPr lang="en-US" b="1" u="sng" dirty="0">
                <a:solidFill>
                  <a:srgbClr val="FF0000"/>
                </a:solidFill>
              </a:rPr>
              <a:t>“swirl sign,”</a:t>
            </a:r>
            <a:r>
              <a:rPr lang="en-US" dirty="0"/>
              <a:t> a spiraling of the mesentery. </a:t>
            </a:r>
            <a:endParaRPr lang="en-US" dirty="0"/>
          </a:p>
          <a:p>
            <a:r>
              <a:rPr lang="en-US" b="1" dirty="0"/>
              <a:t>Deﬁnitive diagnosis</a:t>
            </a:r>
            <a:r>
              <a:rPr lang="en-US" dirty="0"/>
              <a:t> of internal hernia can only be achieved through </a:t>
            </a:r>
            <a:r>
              <a:rPr lang="en-US" b="1" dirty="0">
                <a:solidFill>
                  <a:schemeClr val="tx1"/>
                </a:solidFill>
              </a:rPr>
              <a:t>surgical exploration.</a:t>
            </a:r>
            <a:endParaRPr lang="en-US" dirty="0"/>
          </a:p>
          <a:p>
            <a:endParaRPr lang="en-GB" dirty="0"/>
          </a:p>
        </p:txBody>
      </p:sp>
      <p:sp>
        <p:nvSpPr>
          <p:cNvPr id="4" name="Content Placeholder 3"/>
          <p:cNvSpPr>
            <a:spLocks noGrp="1"/>
          </p:cNvSpPr>
          <p:nvPr>
            <p:ph sz="half" idx="2"/>
          </p:nvPr>
        </p:nvSpPr>
        <p:spPr/>
        <p:txBody>
          <a:bodyPr/>
          <a:lstStyle/>
          <a:p>
            <a:endParaRPr lang="en-GB" dirty="0"/>
          </a:p>
        </p:txBody>
      </p:sp>
      <p:pic>
        <p:nvPicPr>
          <p:cNvPr id="5" name="عنصر نائب للمحتوى 3" descr="download.jpg"/>
          <p:cNvPicPr>
            <a:picLocks noChangeAspect="1"/>
          </p:cNvPicPr>
          <p:nvPr/>
        </p:nvPicPr>
        <p:blipFill>
          <a:blip r:embed="rId1"/>
          <a:stretch>
            <a:fillRect/>
          </a:stretch>
        </p:blipFill>
        <p:spPr>
          <a:xfrm>
            <a:off x="5836920" y="1365885"/>
            <a:ext cx="5852160" cy="4811395"/>
          </a:xfrm>
          <a:prstGeom prst="rect">
            <a:avLst/>
          </a:prstGeom>
          <a:ln w="38100">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5. Intussusception</a:t>
            </a:r>
            <a:endParaRPr lang="en-GB" b="1" u="sng" dirty="0"/>
          </a:p>
        </p:txBody>
      </p:sp>
      <p:sp>
        <p:nvSpPr>
          <p:cNvPr id="3" name="Content Placeholder 2"/>
          <p:cNvSpPr>
            <a:spLocks noGrp="1"/>
          </p:cNvSpPr>
          <p:nvPr>
            <p:ph sz="half" idx="1"/>
          </p:nvPr>
        </p:nvSpPr>
        <p:spPr/>
        <p:txBody>
          <a:bodyPr/>
          <a:lstStyle/>
          <a:p>
            <a:pPr marL="0" indent="0">
              <a:buNone/>
            </a:pPr>
            <a:r>
              <a:rPr lang="en-US" dirty="0"/>
              <a:t>Small bowel intussusceptions may be transient or fixed and may result in an SBO after gastric bypass surgery.</a:t>
            </a:r>
            <a:endParaRPr lang="en-US" dirty="0"/>
          </a:p>
          <a:p>
            <a:pPr marL="0" indent="0">
              <a:buNone/>
            </a:pPr>
            <a:r>
              <a:rPr lang="en-US" dirty="0"/>
              <a:t>They typically occur at or near the jejunojejunal anastomosis, with the staple line at the anastomosis presumably acting as the lead point for the intussusception.</a:t>
            </a:r>
            <a:endParaRPr lang="en-GB" dirty="0"/>
          </a:p>
        </p:txBody>
      </p:sp>
      <p:sp>
        <p:nvSpPr>
          <p:cNvPr id="4" name="Content Placeholder 3"/>
          <p:cNvSpPr>
            <a:spLocks noGrp="1"/>
          </p:cNvSpPr>
          <p:nvPr>
            <p:ph sz="half" idx="2"/>
          </p:nvPr>
        </p:nvSpPr>
        <p:spPr/>
        <p:txBody>
          <a:bodyPr/>
          <a:lstStyle/>
          <a:p>
            <a:pPr lvl="1"/>
            <a:endParaRPr lang="en-GB" dirty="0"/>
          </a:p>
        </p:txBody>
      </p:sp>
      <p:pic>
        <p:nvPicPr>
          <p:cNvPr id="5" name="Picture 4"/>
          <p:cNvPicPr>
            <a:picLocks noChangeAspect="1"/>
          </p:cNvPicPr>
          <p:nvPr/>
        </p:nvPicPr>
        <p:blipFill>
          <a:blip r:embed="rId1"/>
          <a:stretch>
            <a:fillRect/>
          </a:stretch>
        </p:blipFill>
        <p:spPr>
          <a:xfrm>
            <a:off x="6851015" y="1825625"/>
            <a:ext cx="4097655" cy="3947160"/>
          </a:xfrm>
          <a:prstGeom prst="rect">
            <a:avLst/>
          </a:prstGeom>
          <a:ln w="38100">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982980" y="648970"/>
            <a:ext cx="9984105" cy="4351655"/>
          </a:xfrm>
        </p:spPr>
        <p:txBody>
          <a:bodyPr/>
          <a:p>
            <a:r>
              <a:rPr lang="en-US" dirty="0">
                <a:sym typeface="+mn-ea"/>
              </a:rPr>
              <a:t>ntussusception may occur months or years after gastric bypass and is associated with nausea, persistent vomiting, abdominal pain, and bowel obstruction. </a:t>
            </a:r>
            <a:endParaRPr lang="en-US" dirty="0"/>
          </a:p>
          <a:p>
            <a:r>
              <a:rPr lang="en-US" b="1" dirty="0">
                <a:sym typeface="+mn-ea"/>
              </a:rPr>
              <a:t>CT scan may reveal a </a:t>
            </a:r>
            <a:r>
              <a:rPr lang="en-US" b="1" u="sng" dirty="0">
                <a:solidFill>
                  <a:srgbClr val="C00000"/>
                </a:solidFill>
                <a:sym typeface="+mn-ea"/>
              </a:rPr>
              <a:t>“target sign</a:t>
            </a:r>
            <a:r>
              <a:rPr lang="en-US" u="sng" dirty="0">
                <a:solidFill>
                  <a:srgbClr val="C00000"/>
                </a:solidFill>
                <a:sym typeface="+mn-ea"/>
              </a:rPr>
              <a:t>”</a:t>
            </a:r>
            <a:r>
              <a:rPr lang="en-US" dirty="0">
                <a:sym typeface="+mn-ea"/>
              </a:rPr>
              <a:t> or dilated excluded stomach, </a:t>
            </a:r>
            <a:endParaRPr lang="en-US"/>
          </a:p>
        </p:txBody>
      </p:sp>
      <p:pic>
        <p:nvPicPr>
          <p:cNvPr id="8" name="Picture 7" descr="image-asset"/>
          <p:cNvPicPr>
            <a:picLocks noChangeAspect="1"/>
          </p:cNvPicPr>
          <p:nvPr/>
        </p:nvPicPr>
        <p:blipFill>
          <a:blip r:embed="rId1"/>
          <a:stretch>
            <a:fillRect/>
          </a:stretch>
        </p:blipFill>
        <p:spPr>
          <a:xfrm>
            <a:off x="6831330" y="3075305"/>
            <a:ext cx="4301490" cy="3335020"/>
          </a:xfrm>
          <a:prstGeom prst="rect">
            <a:avLst/>
          </a:prstGeom>
          <a:ln w="38100">
            <a:solidFill>
              <a:schemeClr val="tx1"/>
            </a:solidFill>
          </a:ln>
        </p:spPr>
      </p:pic>
      <p:sp>
        <p:nvSpPr>
          <p:cNvPr id="9" name="Content Placeholder 8"/>
          <p:cNvSpPr/>
          <p:nvPr>
            <p:ph sz="half" idx="2"/>
          </p:nvPr>
        </p:nvSpPr>
        <p:spPr/>
        <p:txBody>
          <a:bodyPr/>
          <a:p>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670" y="3075305"/>
            <a:ext cx="4332605" cy="332232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6. Fistulas</a:t>
            </a:r>
            <a:endParaRPr lang="en-US" b="1" u="sng" dirty="0"/>
          </a:p>
        </p:txBody>
      </p:sp>
      <p:sp>
        <p:nvSpPr>
          <p:cNvPr id="3" name="Content Placeholder 2"/>
          <p:cNvSpPr>
            <a:spLocks noGrp="1"/>
          </p:cNvSpPr>
          <p:nvPr>
            <p:ph sz="half" idx="1"/>
          </p:nvPr>
        </p:nvSpPr>
        <p:spPr/>
        <p:txBody>
          <a:bodyPr>
            <a:normAutofit lnSpcReduction="10000"/>
          </a:bodyPr>
          <a:lstStyle/>
          <a:p>
            <a:r>
              <a:rPr lang="en-US" dirty="0"/>
              <a:t>A gastro-gastric fistula (GGF) is an abnormal communication between the gastric pouch and the excluded stomach.</a:t>
            </a:r>
            <a:endParaRPr lang="en-US" dirty="0"/>
          </a:p>
          <a:p>
            <a:r>
              <a:rPr lang="en-US" dirty="0"/>
              <a:t> The most common cause is secondary to</a:t>
            </a:r>
            <a:r>
              <a:rPr lang="en-US" b="1" dirty="0">
                <a:solidFill>
                  <a:srgbClr val="FF0000"/>
                </a:solidFill>
              </a:rPr>
              <a:t> incomplete gastric transection at the original surgery.</a:t>
            </a:r>
            <a:endParaRPr lang="en-US" dirty="0"/>
          </a:p>
          <a:p>
            <a:endParaRPr lang="en-GB" dirty="0"/>
          </a:p>
        </p:txBody>
      </p:sp>
      <p:sp>
        <p:nvSpPr>
          <p:cNvPr id="4" name="Content Placeholder 3"/>
          <p:cNvSpPr>
            <a:spLocks noGrp="1"/>
          </p:cNvSpPr>
          <p:nvPr>
            <p:ph sz="half" idx="2"/>
          </p:nvPr>
        </p:nvSpPr>
        <p:spPr>
          <a:xfrm>
            <a:off x="6172200" y="1825625"/>
            <a:ext cx="5450840" cy="4351655"/>
          </a:xfrm>
        </p:spPr>
        <p:txBody>
          <a:bodyPr>
            <a:normAutofit lnSpcReduction="10000"/>
          </a:bodyPr>
          <a:lstStyle/>
          <a:p>
            <a:r>
              <a:rPr lang="en-US" dirty="0"/>
              <a:t>The most common symptom is </a:t>
            </a:r>
            <a:r>
              <a:rPr lang="en-US" b="1" dirty="0">
                <a:solidFill>
                  <a:srgbClr val="FF0000"/>
                </a:solidFill>
              </a:rPr>
              <a:t>inadequate weight loss or weight gain</a:t>
            </a:r>
            <a:r>
              <a:rPr lang="en-US" dirty="0"/>
              <a:t>. Patients may also present with </a:t>
            </a:r>
            <a:r>
              <a:rPr lang="en-US" b="1" dirty="0"/>
              <a:t>epigastric pain </a:t>
            </a:r>
            <a:r>
              <a:rPr lang="en-US" dirty="0"/>
              <a:t>and/or worsening acid reflux secondary to the new connection with the remnant stomach.</a:t>
            </a:r>
            <a:endParaRPr lang="en-US" dirty="0"/>
          </a:p>
          <a:p>
            <a:r>
              <a:rPr lang="en-US" b="1" dirty="0"/>
              <a:t>Diagnosis is made via endoscopy </a:t>
            </a:r>
            <a:r>
              <a:rPr lang="en-US" dirty="0"/>
              <a:t>of the fistulous tract or via imaging with oral contrast.</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539115" y="1329690"/>
            <a:ext cx="5730875" cy="4351655"/>
          </a:xfrm>
        </p:spPr>
        <p:txBody>
          <a:bodyPr/>
          <a:lstStyle/>
          <a:p>
            <a:pPr marL="0" indent="0">
              <a:buNone/>
            </a:pPr>
            <a:r>
              <a:rPr lang="en-US" sz="2800" dirty="0"/>
              <a:t>Asymptomatic fistulous tracts are usually not a concern. </a:t>
            </a:r>
            <a:endParaRPr lang="en-US" sz="2800" dirty="0"/>
          </a:p>
          <a:p>
            <a:pPr marL="0" indent="0">
              <a:buNone/>
            </a:pPr>
            <a:r>
              <a:rPr lang="en-US" sz="2800" dirty="0"/>
              <a:t>However, symptomatic fistulous tracts can be closed endo-</a:t>
            </a:r>
            <a:r>
              <a:rPr lang="en-US" sz="2800" dirty="0" err="1"/>
              <a:t>scopically</a:t>
            </a:r>
            <a:r>
              <a:rPr lang="en-US" sz="2800" dirty="0"/>
              <a:t> using specialized large Endo clips to approximate the tissue surrounding the fistula.</a:t>
            </a:r>
            <a:endParaRPr lang="ar-JO" sz="2800" dirty="0"/>
          </a:p>
          <a:p>
            <a:endParaRPr lang="en-GB" dirty="0"/>
          </a:p>
        </p:txBody>
      </p:sp>
      <p:pic>
        <p:nvPicPr>
          <p:cNvPr id="5" name="Content Placeholder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5337" y="1069229"/>
            <a:ext cx="4748463" cy="5240242"/>
          </a:xfrm>
          <a:prstGeom prst="rect">
            <a:avLst/>
          </a:prstGeom>
          <a:ln w="38100">
            <a:solidFill>
              <a:schemeClr val="tx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5"/>
            <a:ext cx="10515600" cy="1325563"/>
          </a:xfrm>
        </p:spPr>
        <p:txBody>
          <a:bodyPr>
            <a:normAutofit/>
          </a:bodyPr>
          <a:lstStyle/>
          <a:p>
            <a:r>
              <a:rPr lang="en-US" b="1" u="sng" dirty="0"/>
              <a:t>7. Nutritional Deficiencies</a:t>
            </a:r>
            <a:endParaRPr lang="en-US" b="1" u="sng" dirty="0"/>
          </a:p>
        </p:txBody>
      </p:sp>
      <p:sp>
        <p:nvSpPr>
          <p:cNvPr id="4" name="Content Placeholder 3"/>
          <p:cNvSpPr>
            <a:spLocks noGrp="1"/>
          </p:cNvSpPr>
          <p:nvPr>
            <p:ph sz="half" idx="2"/>
          </p:nvPr>
        </p:nvSpPr>
        <p:spPr>
          <a:xfrm>
            <a:off x="560070" y="2551430"/>
            <a:ext cx="10360660" cy="2192020"/>
          </a:xfrm>
        </p:spPr>
        <p:txBody>
          <a:bodyPr/>
          <a:lstStyle/>
          <a:p>
            <a:r>
              <a:rPr lang="en-US" sz="2400" dirty="0"/>
              <a:t>Patients may be asymptomatic or present with symptoms manifesting a particular nutritional deficiency. </a:t>
            </a:r>
            <a:endParaRPr lang="en-US" sz="2400" dirty="0"/>
          </a:p>
          <a:p>
            <a:r>
              <a:rPr lang="en-US" sz="2400" dirty="0"/>
              <a:t>Patients with anaemia may present with dyspnea, fatigue and inability to concentrate. Zinc deficiency can result in hair loss and low calcium levels can result in osteoporosis and fractures.</a:t>
            </a:r>
            <a:endParaRPr lang="en-GB" sz="2400" dirty="0"/>
          </a:p>
        </p:txBody>
      </p:sp>
      <p:sp>
        <p:nvSpPr>
          <p:cNvPr id="6" name="Content Placeholder 5"/>
          <p:cNvSpPr/>
          <p:nvPr>
            <p:ph sz="half" idx="1"/>
          </p:nvPr>
        </p:nvSpPr>
        <p:spPr/>
        <p:txBody>
          <a:bodyPr/>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404495" y="462280"/>
            <a:ext cx="10830560" cy="1677035"/>
          </a:xfrm>
        </p:spPr>
        <p:txBody>
          <a:bodyPr>
            <a:normAutofit fontScale="90000" lnSpcReduction="20000"/>
          </a:bodyPr>
          <a:lstStyle/>
          <a:p>
            <a:r>
              <a:rPr lang="en-US" dirty="0"/>
              <a:t>Blood work is recommended to detect and monitor vitamin and mineral deficiencies</a:t>
            </a:r>
            <a:endParaRPr lang="en-US" dirty="0"/>
          </a:p>
          <a:p>
            <a:r>
              <a:rPr lang="en-US" dirty="0"/>
              <a:t>Patients who undergo gastric bypass require a referral to a registered dietician for nutrition counselling, and lifelong vitamin and mineral supplementation is recommended.</a:t>
            </a:r>
            <a:endParaRPr lang="en-US" dirty="0"/>
          </a:p>
          <a:p>
            <a:endParaRPr lang="en-GB" dirty="0"/>
          </a:p>
        </p:txBody>
      </p:sp>
      <p:pic>
        <p:nvPicPr>
          <p:cNvPr id="4" name="Picture 3"/>
          <p:cNvPicPr>
            <a:picLocks noChangeAspect="1"/>
          </p:cNvPicPr>
          <p:nvPr/>
        </p:nvPicPr>
        <p:blipFill>
          <a:blip r:embed="rId1"/>
          <a:stretch>
            <a:fillRect/>
          </a:stretch>
        </p:blipFill>
        <p:spPr>
          <a:xfrm>
            <a:off x="3448050" y="2139315"/>
            <a:ext cx="7693660" cy="4284345"/>
          </a:xfrm>
          <a:prstGeom prst="rect">
            <a:avLst/>
          </a:prstGeom>
          <a:ln w="38100">
            <a:solidFill>
              <a:schemeClr val="tx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Dumping Syndrome </a:t>
            </a:r>
            <a:endParaRPr lang="en-GB" dirty="0"/>
          </a:p>
        </p:txBody>
      </p:sp>
      <p:sp>
        <p:nvSpPr>
          <p:cNvPr id="3" name="Content Placeholder 2"/>
          <p:cNvSpPr>
            <a:spLocks noGrp="1"/>
          </p:cNvSpPr>
          <p:nvPr>
            <p:ph sz="half" idx="1"/>
          </p:nvPr>
        </p:nvSpPr>
        <p:spPr/>
        <p:txBody>
          <a:bodyPr>
            <a:normAutofit lnSpcReduction="10000"/>
          </a:bodyPr>
          <a:lstStyle/>
          <a:p>
            <a:r>
              <a:rPr lang="en-US" dirty="0">
                <a:solidFill>
                  <a:schemeClr val="tx1"/>
                </a:solidFill>
              </a:rPr>
              <a:t>Effect of altered gastric reservoir function, abnormal postoperative gastric motor function, and pyloric emptying mechanism.</a:t>
            </a:r>
            <a:r>
              <a:rPr lang="en-US" baseline="30000" dirty="0">
                <a:solidFill>
                  <a:schemeClr val="tx1"/>
                </a:solidFill>
              </a:rPr>
              <a:t>  </a:t>
            </a:r>
            <a:endParaRPr lang="en-US" baseline="30000" dirty="0">
              <a:solidFill>
                <a:schemeClr val="tx1"/>
              </a:solidFill>
            </a:endParaRPr>
          </a:p>
          <a:p>
            <a:r>
              <a:rPr lang="en-US" dirty="0">
                <a:solidFill>
                  <a:schemeClr val="tx1"/>
                </a:solidFill>
              </a:rPr>
              <a:t>Dumping occurs when the patient eats refined  high sugar concentration  following gastric bypass, this causes symptoms of rapid heartbeat, N&amp;V, tremor and faint feeling, sometimes followed by diarrhea. </a:t>
            </a:r>
            <a:endParaRPr lang="en-US" dirty="0">
              <a:solidFill>
                <a:schemeClr val="tx1"/>
              </a:solidFill>
            </a:endParaRPr>
          </a:p>
          <a:p>
            <a:endParaRPr lang="en-GB" dirty="0"/>
          </a:p>
        </p:txBody>
      </p:sp>
      <p:sp>
        <p:nvSpPr>
          <p:cNvPr id="4" name="Content Placeholder 3"/>
          <p:cNvSpPr>
            <a:spLocks noGrp="1"/>
          </p:cNvSpPr>
          <p:nvPr>
            <p:ph sz="half" idx="2"/>
          </p:nvPr>
        </p:nvSpPr>
        <p:spPr/>
        <p:txBody>
          <a:bodyPr>
            <a:normAutofit lnSpcReduction="10000"/>
          </a:bodyPr>
          <a:lstStyle/>
          <a:p>
            <a:r>
              <a:rPr lang="en-US" dirty="0"/>
              <a:t>Includes:</a:t>
            </a:r>
            <a:endParaRPr lang="en-US" dirty="0"/>
          </a:p>
          <a:p>
            <a:pPr marL="0" indent="0">
              <a:buNone/>
            </a:pPr>
            <a:r>
              <a:rPr lang="en-US" dirty="0"/>
              <a:t>1. Early Dumping Syndrome.</a:t>
            </a:r>
            <a:endParaRPr lang="en-US" dirty="0"/>
          </a:p>
          <a:p>
            <a:pPr marL="0" indent="0">
              <a:buNone/>
            </a:pPr>
            <a:r>
              <a:rPr lang="en-US" dirty="0"/>
              <a:t>2. Late Dumping Syndrome.</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Dumping Syndrome</a:t>
            </a:r>
            <a:endParaRPr lang="en-GB" dirty="0"/>
          </a:p>
        </p:txBody>
      </p:sp>
      <p:sp>
        <p:nvSpPr>
          <p:cNvPr id="3" name="Content Placeholder 2"/>
          <p:cNvSpPr>
            <a:spLocks noGrp="1"/>
          </p:cNvSpPr>
          <p:nvPr>
            <p:ph sz="half" idx="1"/>
          </p:nvPr>
        </p:nvSpPr>
        <p:spPr/>
        <p:txBody>
          <a:bodyPr/>
          <a:lstStyle/>
          <a:p>
            <a:r>
              <a:rPr lang="en-US" dirty="0"/>
              <a:t>it is an uncontrolled  rapid emptying of hypertonic chyme into small intestine.</a:t>
            </a:r>
            <a:endParaRPr lang="en-US" dirty="0"/>
          </a:p>
          <a:p>
            <a:r>
              <a:rPr lang="en-US" dirty="0"/>
              <a:t>Fluid moves rapidly from intravascular space into intraluminal space producing acute intravascular volume depletion.</a:t>
            </a:r>
            <a:endParaRPr lang="en-US" dirty="0"/>
          </a:p>
          <a:p>
            <a:r>
              <a:rPr lang="en-US" dirty="0"/>
              <a:t>Symptoms occurs 15-30 minutes after a meal.</a:t>
            </a:r>
            <a:endParaRPr lang="en-US" dirty="0"/>
          </a:p>
          <a:p>
            <a:endParaRPr lang="en-GB" dirty="0"/>
          </a:p>
        </p:txBody>
      </p:sp>
      <p:sp>
        <p:nvSpPr>
          <p:cNvPr id="4" name="Content Placeholder 3"/>
          <p:cNvSpPr>
            <a:spLocks noGrp="1"/>
          </p:cNvSpPr>
          <p:nvPr>
            <p:ph sz="half" idx="2"/>
          </p:nvPr>
        </p:nvSpPr>
        <p:spPr/>
        <p:txBody>
          <a:bodyPr/>
          <a:lstStyle/>
          <a:p>
            <a:pPr marL="274320" indent="-274320">
              <a:buFont typeface="Wingdings 2" panose="05020102010507070707"/>
              <a:buChar char=""/>
              <a:defRPr/>
            </a:pPr>
            <a:r>
              <a:rPr lang="en-US" dirty="0">
                <a:solidFill>
                  <a:schemeClr val="tx1"/>
                </a:solidFill>
              </a:rPr>
              <a:t>Anxiety, extreme weakness, tachycardia, diaphoresis, palpitations, and desire to lie down.  Osmotic Diarrhea is common. </a:t>
            </a:r>
            <a:endParaRPr lang="en-US" dirty="0">
              <a:solidFill>
                <a:schemeClr val="tx1"/>
              </a:solidFill>
            </a:endParaRPr>
          </a:p>
          <a:p>
            <a:pPr marL="274320" indent="-274320">
              <a:defRPr/>
            </a:pPr>
            <a:r>
              <a:rPr lang="en-US" dirty="0">
                <a:solidFill>
                  <a:schemeClr val="tx1"/>
                </a:solidFill>
              </a:rPr>
              <a:t>As simple sugars are absorbed, and dilution of hypertonic solution occurs the symptoms decreased and disappear gradually</a:t>
            </a:r>
            <a:r>
              <a:rPr lang="en-US" dirty="0"/>
              <a:t>.</a:t>
            </a:r>
            <a:endParaRPr lang="en-US" dirty="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Thromboembolism (VTE)</a:t>
            </a:r>
            <a:endParaRPr lang="en-GB" dirty="0"/>
          </a:p>
        </p:txBody>
      </p:sp>
      <p:sp>
        <p:nvSpPr>
          <p:cNvPr id="3" name="Content Placeholder 2"/>
          <p:cNvSpPr>
            <a:spLocks noGrp="1"/>
          </p:cNvSpPr>
          <p:nvPr>
            <p:ph sz="half" idx="1"/>
          </p:nvPr>
        </p:nvSpPr>
        <p:spPr/>
        <p:txBody>
          <a:bodyPr>
            <a:normAutofit lnSpcReduction="10000"/>
          </a:bodyPr>
          <a:lstStyle/>
          <a:p>
            <a:r>
              <a:rPr lang="en-US" dirty="0"/>
              <a:t>Includes DVT &amp; its complication, Pulmonary Embolism</a:t>
            </a:r>
            <a:endParaRPr lang="en-US" dirty="0"/>
          </a:p>
          <a:p>
            <a:r>
              <a:rPr lang="en-US" dirty="0"/>
              <a:t>Common cause of morbidity and mortality after bariatric surgery.</a:t>
            </a:r>
            <a:endParaRPr lang="en-US" dirty="0"/>
          </a:p>
          <a:p>
            <a:r>
              <a:rPr lang="en-US" dirty="0"/>
              <a:t>The most used pharmacological prophylaxis for VTE prevention after bariatric surgery was Enoxaparin 40 mg subcutaneously </a:t>
            </a:r>
            <a:endParaRPr lang="en-US" dirty="0"/>
          </a:p>
          <a:p>
            <a:r>
              <a:rPr lang="en-US" dirty="0"/>
              <a:t>Given twice daily for 10–14 days after hospital discharge</a:t>
            </a:r>
            <a:endParaRPr lang="en-GB" dirty="0"/>
          </a:p>
        </p:txBody>
      </p:sp>
      <p:sp>
        <p:nvSpPr>
          <p:cNvPr id="4" name="Content Placeholder 3"/>
          <p:cNvSpPr>
            <a:spLocks noGrp="1"/>
          </p:cNvSpPr>
          <p:nvPr>
            <p:ph sz="half" idx="2"/>
          </p:nvPr>
        </p:nvSpPr>
        <p:spPr/>
        <p:txBody>
          <a:bodyPr>
            <a:normAutofit lnSpcReduction="10000"/>
          </a:bodyPr>
          <a:lstStyle/>
          <a:p>
            <a:r>
              <a:rPr lang="en-US" dirty="0"/>
              <a:t>Consider an IVC FILTER for any patient with prior history of DVT/PE.</a:t>
            </a:r>
            <a:endParaRPr lang="en-US" dirty="0"/>
          </a:p>
          <a:p>
            <a:r>
              <a:rPr lang="en-US" dirty="0"/>
              <a:t>There were no reported cases of bleeding or VTE related mortality after 3 months.</a:t>
            </a:r>
            <a:endParaRPr lang="en-US" dirty="0"/>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Dumping Syndrome</a:t>
            </a:r>
            <a:endParaRPr lang="en-GB" dirty="0"/>
          </a:p>
        </p:txBody>
      </p:sp>
      <p:sp>
        <p:nvSpPr>
          <p:cNvPr id="3" name="Content Placeholder 2"/>
          <p:cNvSpPr>
            <a:spLocks noGrp="1"/>
          </p:cNvSpPr>
          <p:nvPr>
            <p:ph sz="half" idx="1"/>
          </p:nvPr>
        </p:nvSpPr>
        <p:spPr/>
        <p:txBody>
          <a:bodyPr>
            <a:normAutofit/>
          </a:bodyPr>
          <a:lstStyle/>
          <a:p>
            <a:r>
              <a:rPr lang="en-US" dirty="0"/>
              <a:t>Dietary modification should be the initial approach and is beneficial in most patients. Patients should be counseled to reduce portions, chew slowly and thoroughly, not drink fluids before an interval of 30 min after a solid meal. They should also be instructed to reduce the content of simple carbohydrates and select protein-rich foods. </a:t>
            </a:r>
            <a:endParaRPr lang="en-US" dirty="0"/>
          </a:p>
          <a:p>
            <a:endParaRPr lang="en-GB" dirty="0"/>
          </a:p>
        </p:txBody>
      </p:sp>
      <p:sp>
        <p:nvSpPr>
          <p:cNvPr id="4" name="Content Placeholder 3"/>
          <p:cNvSpPr>
            <a:spLocks noGrp="1"/>
          </p:cNvSpPr>
          <p:nvPr>
            <p:ph sz="half" idx="2"/>
          </p:nvPr>
        </p:nvSpPr>
        <p:spPr/>
        <p:txBody>
          <a:bodyPr>
            <a:normAutofit/>
          </a:bodyPr>
          <a:lstStyle/>
          <a:p>
            <a:r>
              <a:rPr lang="en-US" dirty="0"/>
              <a:t>somatostatin analogues such as octreotide and pasireotide may be an effective option. </a:t>
            </a:r>
            <a:endParaRPr lang="en-US" dirty="0"/>
          </a:p>
          <a:p>
            <a:endParaRPr lang="en-US" dirty="0"/>
          </a:p>
          <a:p>
            <a:r>
              <a:rPr lang="en-US" dirty="0"/>
              <a:t>Surgical interventions: Surgical options include gastric tube placement in the excluded stomach (if present), gastric outlet restriction and gastric bypass reversal.</a:t>
            </a:r>
            <a:endParaRPr lang="en-US" dirty="0"/>
          </a:p>
          <a:p>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Dumping Syndrome</a:t>
            </a:r>
            <a:endParaRPr lang="en-GB" dirty="0"/>
          </a:p>
        </p:txBody>
      </p:sp>
      <p:sp>
        <p:nvSpPr>
          <p:cNvPr id="3" name="Content Placeholder 2"/>
          <p:cNvSpPr>
            <a:spLocks noGrp="1"/>
          </p:cNvSpPr>
          <p:nvPr>
            <p:ph sz="half" idx="1"/>
          </p:nvPr>
        </p:nvSpPr>
        <p:spPr/>
        <p:txBody>
          <a:bodyPr>
            <a:normAutofit/>
          </a:bodyPr>
          <a:lstStyle/>
          <a:p>
            <a:r>
              <a:rPr lang="en-US" sz="2800" dirty="0">
                <a:solidFill>
                  <a:schemeClr val="tx1"/>
                </a:solidFill>
              </a:rPr>
              <a:t>Symptoms begin 3 hours after meals.</a:t>
            </a:r>
            <a:endParaRPr lang="en-US" dirty="0"/>
          </a:p>
          <a:p>
            <a:r>
              <a:rPr lang="en-US" dirty="0"/>
              <a:t>Rapid changes in serum glucose and insulin levels.</a:t>
            </a:r>
            <a:endParaRPr lang="en-US" dirty="0"/>
          </a:p>
          <a:p>
            <a:r>
              <a:rPr lang="en-US" dirty="0"/>
              <a:t>Large glucose-bolus containing chyme presented to small intestine has a lot of glucose in it,  glucose is absorbed  faster than when the intact pylorus controls emptying of stomach.</a:t>
            </a:r>
            <a:endParaRPr lang="en-US" dirty="0"/>
          </a:p>
          <a:p>
            <a:endParaRPr lang="en-GB" dirty="0"/>
          </a:p>
        </p:txBody>
      </p:sp>
      <p:sp>
        <p:nvSpPr>
          <p:cNvPr id="4" name="Content Placeholder 3"/>
          <p:cNvSpPr>
            <a:spLocks noGrp="1"/>
          </p:cNvSpPr>
          <p:nvPr>
            <p:ph sz="half" idx="2"/>
          </p:nvPr>
        </p:nvSpPr>
        <p:spPr/>
        <p:txBody>
          <a:bodyPr>
            <a:normAutofit/>
          </a:bodyPr>
          <a:lstStyle/>
          <a:p>
            <a:pPr>
              <a:lnSpc>
                <a:spcPct val="90000"/>
              </a:lnSpc>
            </a:pPr>
            <a:r>
              <a:rPr lang="en-US" dirty="0"/>
              <a:t>T</a:t>
            </a:r>
            <a:r>
              <a:rPr lang="en-US" sz="2800" dirty="0">
                <a:solidFill>
                  <a:schemeClr val="tx1"/>
                </a:solidFill>
              </a:rPr>
              <a:t>his causes high levels of serum glucose shortly after meal and causes a big released of insulin. </a:t>
            </a:r>
            <a:endParaRPr lang="en-US" sz="2800" dirty="0">
              <a:solidFill>
                <a:schemeClr val="tx1"/>
              </a:solidFill>
            </a:endParaRPr>
          </a:p>
          <a:p>
            <a:pPr>
              <a:lnSpc>
                <a:spcPct val="90000"/>
              </a:lnSpc>
            </a:pPr>
            <a:r>
              <a:rPr lang="en-US" sz="2800" dirty="0">
                <a:solidFill>
                  <a:schemeClr val="tx1"/>
                </a:solidFill>
              </a:rPr>
              <a:t>Insulin response exceeds what is necessary to clear glucose from blood and hypoglycemia symptoms happens. </a:t>
            </a:r>
            <a:endParaRPr lang="en-US" sz="2800" dirty="0">
              <a:solidFill>
                <a:schemeClr val="tx1"/>
              </a:solidFill>
            </a:endParaRP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Dumping Syndrome</a:t>
            </a:r>
            <a:endParaRPr lang="en-GB" dirty="0"/>
          </a:p>
        </p:txBody>
      </p:sp>
      <p:sp>
        <p:nvSpPr>
          <p:cNvPr id="3" name="Content Placeholder 2"/>
          <p:cNvSpPr>
            <a:spLocks noGrp="1"/>
          </p:cNvSpPr>
          <p:nvPr>
            <p:ph sz="half" idx="1"/>
          </p:nvPr>
        </p:nvSpPr>
        <p:spPr/>
        <p:txBody>
          <a:bodyPr/>
          <a:lstStyle/>
          <a:p>
            <a:r>
              <a:rPr lang="en-US" dirty="0"/>
              <a:t>Sudden anxiety, diaphoresis, tachycardia, palpitations, weakness, fatigue, and desire to lie down, No diarrhea.</a:t>
            </a:r>
            <a:endParaRPr lang="en-US" dirty="0"/>
          </a:p>
          <a:p>
            <a:r>
              <a:rPr lang="en-US" dirty="0"/>
              <a:t>Treatment is dietary avoidance of Foods that are high in concentrated sugar content, small frequent meals , Usually symptoms will resolve with time</a:t>
            </a:r>
            <a:endParaRPr lang="en-US" dirty="0"/>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Blind Loop Syndrome</a:t>
            </a:r>
            <a:endParaRPr lang="en-GB" dirty="0"/>
          </a:p>
        </p:txBody>
      </p:sp>
      <p:sp>
        <p:nvSpPr>
          <p:cNvPr id="3" name="Content Placeholder 2"/>
          <p:cNvSpPr>
            <a:spLocks noGrp="1"/>
          </p:cNvSpPr>
          <p:nvPr>
            <p:ph sz="half" idx="1"/>
          </p:nvPr>
        </p:nvSpPr>
        <p:spPr/>
        <p:txBody>
          <a:bodyPr>
            <a:normAutofit/>
          </a:bodyPr>
          <a:lstStyle/>
          <a:p>
            <a:r>
              <a:rPr lang="en-US" dirty="0"/>
              <a:t>Associated with bacterial overgrowth in the limb of the intestine excluded (not functioning) from the flow of chyme. </a:t>
            </a:r>
            <a:endParaRPr lang="en-US" dirty="0"/>
          </a:p>
          <a:p>
            <a:r>
              <a:rPr lang="en-US" dirty="0">
                <a:solidFill>
                  <a:schemeClr val="tx1"/>
                </a:solidFill>
              </a:rPr>
              <a:t>This limb has bacteria that proliferate and interfere with folate and Vit B12 metabolism.</a:t>
            </a:r>
            <a:endParaRPr lang="en-GB" dirty="0"/>
          </a:p>
        </p:txBody>
      </p:sp>
      <p:sp>
        <p:nvSpPr>
          <p:cNvPr id="4" name="Content Placeholder 3"/>
          <p:cNvSpPr>
            <a:spLocks noGrp="1"/>
          </p:cNvSpPr>
          <p:nvPr>
            <p:ph sz="half" idx="2"/>
          </p:nvPr>
        </p:nvSpPr>
        <p:spPr/>
        <p:txBody>
          <a:bodyPr>
            <a:normAutofit/>
          </a:bodyPr>
          <a:lstStyle/>
          <a:p>
            <a:r>
              <a:rPr lang="en-US" dirty="0">
                <a:solidFill>
                  <a:schemeClr val="tx1"/>
                </a:solidFill>
              </a:rPr>
              <a:t>This causes malabsorption of bile salts, also as a result, no absorption the fat-soluble vitamins A, D, E and K and Ca.</a:t>
            </a:r>
            <a:endParaRPr lang="en-US" dirty="0">
              <a:solidFill>
                <a:schemeClr val="tx1"/>
              </a:solidFill>
            </a:endParaRPr>
          </a:p>
          <a:p>
            <a:r>
              <a:rPr lang="en-US" dirty="0"/>
              <a:t>B12 deficiency leads to megaloblastic anemia</a:t>
            </a:r>
            <a:endParaRPr lang="en-US" dirty="0"/>
          </a:p>
          <a:p>
            <a:r>
              <a:rPr lang="en-US" dirty="0">
                <a:solidFill>
                  <a:schemeClr val="tx1"/>
                </a:solidFill>
              </a:rPr>
              <a:t>Abdominal pain, distention, diarrhea, weight loss, weakness, anemia .</a:t>
            </a:r>
            <a:endParaRPr lang="en-US" dirty="0">
              <a:solidFill>
                <a:schemeClr val="tx1"/>
              </a:solidFill>
            </a:endParaRPr>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Blind Loop Syndrome</a:t>
            </a:r>
            <a:endParaRPr lang="en-GB" dirty="0"/>
          </a:p>
        </p:txBody>
      </p:sp>
      <p:sp>
        <p:nvSpPr>
          <p:cNvPr id="3" name="Content Placeholder 2"/>
          <p:cNvSpPr>
            <a:spLocks noGrp="1"/>
          </p:cNvSpPr>
          <p:nvPr>
            <p:ph sz="half" idx="1"/>
          </p:nvPr>
        </p:nvSpPr>
        <p:spPr/>
        <p:txBody>
          <a:bodyPr/>
          <a:lstStyle/>
          <a:p>
            <a:r>
              <a:rPr lang="en-GB" dirty="0"/>
              <a:t>Empirical antibiotic.</a:t>
            </a:r>
            <a:endParaRPr lang="en-GB" dirty="0"/>
          </a:p>
          <a:p>
            <a:r>
              <a:rPr lang="en-US" dirty="0"/>
              <a:t>surgical management is reserved for fixing anatomical causes of bowel obstruction that interfere with normal function once they are amenable to such intervention.</a:t>
            </a:r>
            <a:endParaRPr lang="en-GB" dirty="0"/>
          </a:p>
          <a:p>
            <a:endParaRPr lang="en-GB" dirty="0"/>
          </a:p>
        </p:txBody>
      </p:sp>
      <p:sp>
        <p:nvSpPr>
          <p:cNvPr id="4" name="Content Placeholder 3"/>
          <p:cNvSpPr>
            <a:spLocks noGrp="1"/>
          </p:cNvSpPr>
          <p:nvPr>
            <p:ph sz="half" idx="2"/>
          </p:nvPr>
        </p:nvSpPr>
        <p:spPr/>
        <p:txBody>
          <a:bodyPr/>
          <a:lstStyle/>
          <a:p>
            <a:r>
              <a:rPr lang="en-US" dirty="0"/>
              <a:t>These conditions include:</a:t>
            </a:r>
            <a:endParaRPr lang="en-US" dirty="0"/>
          </a:p>
          <a:p>
            <a:pPr marL="0" indent="0">
              <a:buNone/>
            </a:pPr>
            <a:r>
              <a:rPr lang="en-US" dirty="0"/>
              <a:t>1. Strictures</a:t>
            </a:r>
            <a:endParaRPr lang="en-US" dirty="0"/>
          </a:p>
          <a:p>
            <a:pPr marL="0" indent="0">
              <a:buNone/>
            </a:pPr>
            <a:r>
              <a:rPr lang="en-US" dirty="0"/>
              <a:t>2. Fistulae</a:t>
            </a:r>
            <a:endParaRPr lang="en-US" dirty="0"/>
          </a:p>
          <a:p>
            <a:pPr marL="0" indent="0">
              <a:buNone/>
            </a:pPr>
            <a:r>
              <a:rPr lang="en-US" dirty="0"/>
              <a:t>3. Diverticula</a:t>
            </a:r>
            <a:endParaRPr lang="en-US" dirty="0"/>
          </a:p>
          <a:p>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Afferent loop syndrome </a:t>
            </a:r>
            <a:endParaRPr lang="en-GB" dirty="0"/>
          </a:p>
        </p:txBody>
      </p:sp>
      <p:sp>
        <p:nvSpPr>
          <p:cNvPr id="3" name="Content Placeholder 2"/>
          <p:cNvSpPr>
            <a:spLocks noGrp="1"/>
          </p:cNvSpPr>
          <p:nvPr>
            <p:ph sz="half" idx="1"/>
          </p:nvPr>
        </p:nvSpPr>
        <p:spPr>
          <a:xfrm>
            <a:off x="838200" y="1825624"/>
            <a:ext cx="5181600" cy="4879975"/>
          </a:xfrm>
        </p:spPr>
        <p:txBody>
          <a:bodyPr>
            <a:normAutofit/>
          </a:bodyPr>
          <a:lstStyle/>
          <a:p>
            <a:r>
              <a:rPr lang="en-US" dirty="0">
                <a:solidFill>
                  <a:schemeClr val="tx1"/>
                </a:solidFill>
              </a:rPr>
              <a:t>Blockage of the afferent limb of loop causing the bile and pancreatic secretions to collect in the afferent limb with increasing pressure these enter the stomach and become dilated.</a:t>
            </a:r>
            <a:endParaRPr lang="en-US" dirty="0">
              <a:solidFill>
                <a:schemeClr val="tx1"/>
              </a:solidFill>
            </a:endParaRPr>
          </a:p>
          <a:p>
            <a:r>
              <a:rPr lang="en-US" dirty="0"/>
              <a:t>Causing projectile bilious vomiting not containing food and relieves symptoms .</a:t>
            </a:r>
            <a:endParaRPr lang="en-US" dirty="0"/>
          </a:p>
        </p:txBody>
      </p:sp>
      <p:sp>
        <p:nvSpPr>
          <p:cNvPr id="4" name="Content Placeholder 3"/>
          <p:cNvSpPr>
            <a:spLocks noGrp="1"/>
          </p:cNvSpPr>
          <p:nvPr>
            <p:ph sz="half" idx="2"/>
          </p:nvPr>
        </p:nvSpPr>
        <p:spPr/>
        <p:txBody>
          <a:bodyPr>
            <a:normAutofit/>
          </a:bodyPr>
          <a:lstStyle/>
          <a:p>
            <a:r>
              <a:rPr lang="en-US" dirty="0">
                <a:solidFill>
                  <a:schemeClr val="tx1"/>
                </a:solidFill>
              </a:rPr>
              <a:t>Investigate with upper endoscopy and radio nucleotide scan.</a:t>
            </a:r>
            <a:endParaRPr lang="en-GB" dirty="0"/>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Efferent loop syndrome </a:t>
            </a:r>
            <a:endParaRPr lang="en-GB" dirty="0"/>
          </a:p>
        </p:txBody>
      </p:sp>
      <p:sp>
        <p:nvSpPr>
          <p:cNvPr id="3" name="Content Placeholder 2"/>
          <p:cNvSpPr>
            <a:spLocks noGrp="1"/>
          </p:cNvSpPr>
          <p:nvPr>
            <p:ph sz="half" idx="1"/>
          </p:nvPr>
        </p:nvSpPr>
        <p:spPr/>
        <p:txBody>
          <a:bodyPr>
            <a:normAutofit fontScale="92500" lnSpcReduction="10000"/>
          </a:bodyPr>
          <a:lstStyle/>
          <a:p>
            <a:r>
              <a:rPr lang="en-US" sz="2800" dirty="0">
                <a:solidFill>
                  <a:schemeClr val="tx1"/>
                </a:solidFill>
              </a:rPr>
              <a:t>Usually from internal herniation of limb behind anastomosis, when we create gastrojejunostomy anastomosis we make cut on jejunum and Lift it up to site of anastomosis (gastric pouch), so we need to cut the mesentery of Small Bowel to make it possible, subsequently when we make this defect in mesentery (space), which make the intestines more susceptible to internal  herniate through this defect.</a:t>
            </a:r>
            <a:endParaRPr lang="en-US" sz="2800" dirty="0">
              <a:solidFill>
                <a:schemeClr val="tx1"/>
              </a:solidFill>
            </a:endParaRPr>
          </a:p>
          <a:p>
            <a:endParaRPr lang="en-GB" dirty="0"/>
          </a:p>
        </p:txBody>
      </p:sp>
      <p:sp>
        <p:nvSpPr>
          <p:cNvPr id="4" name="Content Placeholder 3"/>
          <p:cNvSpPr>
            <a:spLocks noGrp="1"/>
          </p:cNvSpPr>
          <p:nvPr>
            <p:ph sz="half" idx="2"/>
          </p:nvPr>
        </p:nvSpPr>
        <p:spPr/>
        <p:txBody>
          <a:bodyPr>
            <a:normAutofit fontScale="92500" lnSpcReduction="10000"/>
          </a:bodyPr>
          <a:lstStyle/>
          <a:p>
            <a:r>
              <a:rPr lang="en-GB" dirty="0"/>
              <a:t>Upper quadrant pain colicky in nature , bilious vomiting and abdominal distension .</a:t>
            </a:r>
            <a:endParaRPr lang="en-GB" dirty="0"/>
          </a:p>
          <a:p>
            <a:r>
              <a:rPr lang="en-GB" dirty="0"/>
              <a:t>Investigation – CT abdomen</a:t>
            </a:r>
            <a:endParaRPr lang="en-GB" dirty="0"/>
          </a:p>
          <a:p>
            <a:r>
              <a:rPr lang="en-US" dirty="0"/>
              <a:t>New guideline for treatment is to make the anastomosis higher up(at level of esophagus).</a:t>
            </a:r>
            <a:endParaRPr lang="en-US" dirty="0"/>
          </a:p>
          <a:p>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Biliopancreatic Diversion</a:t>
            </a:r>
            <a:endParaRPr lang="en-GB" dirty="0"/>
          </a:p>
        </p:txBody>
      </p:sp>
      <p:sp>
        <p:nvSpPr>
          <p:cNvPr id="3" name="Content Placeholder 2"/>
          <p:cNvSpPr>
            <a:spLocks noGrp="1"/>
          </p:cNvSpPr>
          <p:nvPr>
            <p:ph sz="half" idx="1"/>
          </p:nvPr>
        </p:nvSpPr>
        <p:spPr/>
        <p:txBody>
          <a:bodyPr>
            <a:normAutofit/>
          </a:bodyPr>
          <a:lstStyle/>
          <a:p>
            <a:r>
              <a:rPr lang="en-US" dirty="0"/>
              <a:t>Involves resection of the distal half to two-thirds of the stomach and creation of an alimentary tract of the most distal 200 cm of ileum, which is anastomosed to the stomach. </a:t>
            </a:r>
            <a:endParaRPr lang="en-US" dirty="0"/>
          </a:p>
          <a:p>
            <a:r>
              <a:rPr lang="en-US" dirty="0"/>
              <a:t>The biliopancreatic limb is anastomosed to the alimentary tract either 75 or 100 cm proximal to the ileocecal valve </a:t>
            </a:r>
            <a:endParaRPr lang="en-GB" dirty="0"/>
          </a:p>
        </p:txBody>
      </p:sp>
      <p:sp>
        <p:nvSpPr>
          <p:cNvPr id="4" name="Content Placeholder 3"/>
          <p:cNvSpPr>
            <a:spLocks noGrp="1"/>
          </p:cNvSpPr>
          <p:nvPr>
            <p:ph sz="half" idx="2"/>
          </p:nvPr>
        </p:nvSpPr>
        <p:spPr/>
        <p:txBody>
          <a:bodyPr>
            <a:normAutofit/>
          </a:bodyPr>
          <a:lstStyle/>
          <a:p>
            <a:r>
              <a:rPr lang="en-US" dirty="0"/>
              <a:t>This procedure is the most effective with 75-85 % excess weight loss but at the expense of the highest mortality of 1-2% </a:t>
            </a:r>
            <a:endParaRPr lang="en-US" dirty="0"/>
          </a:p>
          <a:p>
            <a:r>
              <a:rPr lang="en-US" dirty="0"/>
              <a:t>Additionally, if the patient does not adhere to their vitamins and micronutrients supplementation regimen, they are at severe risk of many deficiency syndromes .</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clrChange>
              <a:clrFrom>
                <a:srgbClr val="FFFFFF"/>
              </a:clrFrom>
              <a:clrTo>
                <a:srgbClr val="FFFFFF">
                  <a:alpha val="0"/>
                </a:srgbClr>
              </a:clrTo>
            </a:clrChange>
          </a:blip>
          <a:srcRect l="18334" t="33333" r="19999" b="8889"/>
          <a:stretch>
            <a:fillRect/>
          </a:stretch>
        </p:blipFill>
        <p:spPr>
          <a:xfrm>
            <a:off x="1975338" y="533400"/>
            <a:ext cx="8241323" cy="5791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BPD ± Duodenal Switch</a:t>
            </a:r>
            <a:endParaRPr lang="en-GB" dirty="0"/>
          </a:p>
        </p:txBody>
      </p:sp>
      <p:sp>
        <p:nvSpPr>
          <p:cNvPr id="3" name="Content Placeholder 2"/>
          <p:cNvSpPr>
            <a:spLocks noGrp="1"/>
          </p:cNvSpPr>
          <p:nvPr>
            <p:ph sz="half" idx="1"/>
          </p:nvPr>
        </p:nvSpPr>
        <p:spPr/>
        <p:txBody>
          <a:bodyPr>
            <a:normAutofit lnSpcReduction="10000"/>
          </a:bodyPr>
          <a:lstStyle/>
          <a:p>
            <a:r>
              <a:rPr lang="en-US" dirty="0"/>
              <a:t>The Duodenal switch variation of the BPD was designed to reduce the need for taking Vit B12 and reduce the incidence of anastomotic stricture at the gastrojejunal anastomosis.</a:t>
            </a:r>
            <a:endParaRPr lang="en-US" dirty="0"/>
          </a:p>
          <a:p>
            <a:r>
              <a:rPr lang="en-US" dirty="0"/>
              <a:t>In the standard BPD, approximately two-third of the distal stomach is removed while in the duodenal switch variation there is a vertical sleeve gastrectomy.</a:t>
            </a:r>
            <a:endParaRPr lang="en-US" dirty="0"/>
          </a:p>
          <a:p>
            <a:endParaRPr lang="en-GB" dirty="0"/>
          </a:p>
        </p:txBody>
      </p:sp>
      <p:sp>
        <p:nvSpPr>
          <p:cNvPr id="4" name="Content Placeholder 3"/>
          <p:cNvSpPr>
            <a:spLocks noGrp="1"/>
          </p:cNvSpPr>
          <p:nvPr>
            <p:ph sz="half" idx="2"/>
          </p:nvPr>
        </p:nvSpPr>
        <p:spPr/>
        <p:txBody>
          <a:bodyPr>
            <a:normAutofit lnSpcReduction="10000"/>
          </a:bodyPr>
          <a:lstStyle/>
          <a:p>
            <a:r>
              <a:rPr lang="en-US" dirty="0"/>
              <a:t>In the duodenal switch variation, the anastomosis is made to the first part of the duodenum rather than the stomach as the standard BPD.</a:t>
            </a:r>
            <a:endParaRPr lang="en-US"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Lap Adjustable Gastric Band</a:t>
            </a:r>
            <a:endParaRPr lang="en-GB" dirty="0"/>
          </a:p>
        </p:txBody>
      </p:sp>
      <p:sp>
        <p:nvSpPr>
          <p:cNvPr id="3" name="Content Placeholder 2"/>
          <p:cNvSpPr>
            <a:spLocks noGrp="1"/>
          </p:cNvSpPr>
          <p:nvPr>
            <p:ph sz="half" idx="1"/>
          </p:nvPr>
        </p:nvSpPr>
        <p:spPr/>
        <p:txBody>
          <a:bodyPr/>
          <a:lstStyle/>
          <a:p>
            <a:pPr marL="0" indent="0">
              <a:buNone/>
            </a:pPr>
            <a:r>
              <a:rPr lang="en-US" dirty="0"/>
              <a:t>Specific complications include:</a:t>
            </a:r>
            <a:endParaRPr lang="en-US" dirty="0"/>
          </a:p>
          <a:p>
            <a:r>
              <a:rPr lang="en-US" dirty="0"/>
              <a:t>Prolapse</a:t>
            </a:r>
            <a:endParaRPr lang="en-US" dirty="0"/>
          </a:p>
          <a:p>
            <a:r>
              <a:rPr lang="en-US" dirty="0"/>
              <a:t>Slippage</a:t>
            </a:r>
            <a:endParaRPr lang="en-US" dirty="0"/>
          </a:p>
          <a:p>
            <a:r>
              <a:rPr lang="en-US" dirty="0"/>
              <a:t>Band erosion</a:t>
            </a:r>
            <a:endParaRPr lang="en-US" dirty="0"/>
          </a:p>
          <a:p>
            <a:r>
              <a:rPr lang="en-US" dirty="0"/>
              <a:t>Port and tubing problems</a:t>
            </a:r>
            <a:endParaRPr lang="en-US" dirty="0"/>
          </a:p>
          <a:p>
            <a:endParaRPr lang="en-GB"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10401" y="1359484"/>
            <a:ext cx="5181599" cy="549851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BPD ± Duodenal Switch</a:t>
            </a:r>
            <a:endParaRPr lang="en-GB" dirty="0"/>
          </a:p>
        </p:txBody>
      </p:sp>
      <p:sp>
        <p:nvSpPr>
          <p:cNvPr id="3" name="Content Placeholder 2"/>
          <p:cNvSpPr>
            <a:spLocks noGrp="1"/>
          </p:cNvSpPr>
          <p:nvPr>
            <p:ph sz="half" idx="1"/>
          </p:nvPr>
        </p:nvSpPr>
        <p:spPr/>
        <p:txBody>
          <a:bodyPr>
            <a:normAutofit fontScale="85000" lnSpcReduction="20000"/>
          </a:bodyPr>
          <a:lstStyle/>
          <a:p>
            <a:r>
              <a:rPr lang="en-US" dirty="0"/>
              <a:t>Average weight loss after BPD and DS was over 72%</a:t>
            </a:r>
            <a:endParaRPr lang="en-US" dirty="0"/>
          </a:p>
          <a:p>
            <a:r>
              <a:rPr lang="en-US" dirty="0"/>
              <a:t>Resolution of type 2 diabetes 98%</a:t>
            </a:r>
            <a:endParaRPr lang="en-US" dirty="0"/>
          </a:p>
          <a:p>
            <a:r>
              <a:rPr lang="en-US" dirty="0"/>
              <a:t>Resolution of HTN 8% </a:t>
            </a:r>
            <a:endParaRPr lang="en-US" dirty="0"/>
          </a:p>
          <a:p>
            <a:r>
              <a:rPr lang="en-US" dirty="0"/>
              <a:t>Improvement in dyslipidemia 100%</a:t>
            </a:r>
            <a:endParaRPr lang="en-US" dirty="0"/>
          </a:p>
          <a:p>
            <a:r>
              <a:rPr lang="en-US" dirty="0"/>
              <a:t>Mortality rate of 1.1%</a:t>
            </a:r>
            <a:endParaRPr lang="en-US" dirty="0"/>
          </a:p>
          <a:p>
            <a:r>
              <a:rPr lang="en-US" dirty="0"/>
              <a:t>Complication rate of 27% to 33%</a:t>
            </a:r>
            <a:endParaRPr lang="en-US" dirty="0"/>
          </a:p>
          <a:p>
            <a:r>
              <a:rPr lang="en-US" dirty="0"/>
              <a:t>Nutritional complication rate of 40% to 77% </a:t>
            </a:r>
            <a:endParaRPr lang="en-US" dirty="0"/>
          </a:p>
          <a:p>
            <a:endParaRPr lang="en-GB" dirty="0"/>
          </a:p>
        </p:txBody>
      </p:sp>
      <p:sp>
        <p:nvSpPr>
          <p:cNvPr id="4" name="Content Placeholder 3"/>
          <p:cNvSpPr>
            <a:spLocks noGrp="1"/>
          </p:cNvSpPr>
          <p:nvPr>
            <p:ph sz="half" idx="2"/>
          </p:nvPr>
        </p:nvSpPr>
        <p:spPr>
          <a:xfrm>
            <a:off x="6172199" y="1825625"/>
            <a:ext cx="5554579" cy="4351338"/>
          </a:xfrm>
        </p:spPr>
        <p:txBody>
          <a:bodyPr>
            <a:normAutofit fontScale="85000" lnSpcReduction="20000"/>
          </a:bodyPr>
          <a:lstStyle/>
          <a:p>
            <a:r>
              <a:rPr lang="en-US" dirty="0"/>
              <a:t>Intraoperative complications:</a:t>
            </a:r>
            <a:endParaRPr lang="en-US" dirty="0"/>
          </a:p>
          <a:p>
            <a:pPr marL="0" indent="0">
              <a:buNone/>
            </a:pPr>
            <a:r>
              <a:rPr lang="en-US" dirty="0"/>
              <a:t>1. Bleeding</a:t>
            </a:r>
            <a:endParaRPr lang="en-US" dirty="0"/>
          </a:p>
          <a:p>
            <a:pPr marL="0" indent="0">
              <a:buNone/>
            </a:pPr>
            <a:r>
              <a:rPr lang="en-US" dirty="0"/>
              <a:t>2. Injury (bowel, liver, spleen, esophagus)</a:t>
            </a:r>
            <a:endParaRPr lang="en-US" dirty="0"/>
          </a:p>
          <a:p>
            <a:r>
              <a:rPr lang="en-US" dirty="0"/>
              <a:t>Immediate post operative complications:</a:t>
            </a:r>
            <a:endParaRPr lang="en-US" dirty="0"/>
          </a:p>
          <a:p>
            <a:pPr marL="0" indent="0">
              <a:buNone/>
            </a:pPr>
            <a:r>
              <a:rPr lang="en-US" dirty="0"/>
              <a:t>1. Bleeding</a:t>
            </a:r>
            <a:endParaRPr lang="en-US" dirty="0"/>
          </a:p>
          <a:p>
            <a:pPr marL="0" indent="0">
              <a:buNone/>
            </a:pPr>
            <a:r>
              <a:rPr lang="en-US" dirty="0"/>
              <a:t>2. DVT with or without pulmonary embolism</a:t>
            </a:r>
            <a:endParaRPr lang="en-US" dirty="0"/>
          </a:p>
          <a:p>
            <a:pPr marL="0" indent="0">
              <a:buNone/>
            </a:pPr>
            <a:r>
              <a:rPr lang="en-US" dirty="0"/>
              <a:t>3. Infection</a:t>
            </a:r>
            <a:endParaRPr lang="en-US" dirty="0"/>
          </a:p>
          <a:p>
            <a:pPr marL="0" indent="0">
              <a:buNone/>
            </a:pPr>
            <a:r>
              <a:rPr lang="en-US" dirty="0"/>
              <a:t>4. Abscess formation</a:t>
            </a:r>
            <a:endParaRPr lang="en-US" dirty="0"/>
          </a:p>
          <a:p>
            <a:pPr marL="0" indent="0">
              <a:buNone/>
            </a:pPr>
            <a:r>
              <a:rPr lang="en-US" dirty="0"/>
              <a:t>5. Bowel obstruction</a:t>
            </a:r>
            <a:endParaRPr lang="en-US" dirty="0"/>
          </a:p>
          <a:p>
            <a:pPr marL="0" indent="0">
              <a:buNone/>
            </a:pPr>
            <a:r>
              <a:rPr lang="en-US" dirty="0"/>
              <a:t>6. Anastomotic leaks</a:t>
            </a:r>
            <a:endParaRPr lang="en-US" dirty="0"/>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BPD ± Duodenal Switch</a:t>
            </a:r>
            <a:endParaRPr lang="en-GB" dirty="0"/>
          </a:p>
        </p:txBody>
      </p:sp>
      <p:sp>
        <p:nvSpPr>
          <p:cNvPr id="3" name="Content Placeholder 2"/>
          <p:cNvSpPr>
            <a:spLocks noGrp="1"/>
          </p:cNvSpPr>
          <p:nvPr>
            <p:ph sz="half" idx="1"/>
          </p:nvPr>
        </p:nvSpPr>
        <p:spPr/>
        <p:txBody>
          <a:bodyPr>
            <a:normAutofit fontScale="92500" lnSpcReduction="10000"/>
          </a:bodyPr>
          <a:lstStyle/>
          <a:p>
            <a:r>
              <a:rPr lang="en-US" dirty="0"/>
              <a:t>Long term complications:</a:t>
            </a:r>
            <a:endParaRPr lang="en-US" dirty="0"/>
          </a:p>
          <a:p>
            <a:pPr marL="0" indent="0">
              <a:buNone/>
            </a:pPr>
            <a:r>
              <a:rPr lang="en-US" dirty="0"/>
              <a:t>1. Internal Herniation</a:t>
            </a:r>
            <a:endParaRPr lang="en-US" dirty="0"/>
          </a:p>
          <a:p>
            <a:pPr marL="0" indent="0">
              <a:buNone/>
            </a:pPr>
            <a:r>
              <a:rPr lang="en-US" dirty="0"/>
              <a:t>2. Bowel obstruction</a:t>
            </a:r>
            <a:endParaRPr lang="en-US" dirty="0"/>
          </a:p>
          <a:p>
            <a:pPr marL="0" indent="0">
              <a:buNone/>
            </a:pPr>
            <a:r>
              <a:rPr lang="en-US" dirty="0"/>
              <a:t>3. Osteopenia</a:t>
            </a:r>
            <a:endParaRPr lang="en-US" dirty="0"/>
          </a:p>
          <a:p>
            <a:pPr marL="0" indent="0">
              <a:buNone/>
            </a:pPr>
            <a:r>
              <a:rPr lang="en-US" dirty="0"/>
              <a:t>4. Diarrhea</a:t>
            </a:r>
            <a:endParaRPr lang="en-US" dirty="0"/>
          </a:p>
          <a:p>
            <a:pPr marL="0" indent="0">
              <a:buNone/>
            </a:pPr>
            <a:r>
              <a:rPr lang="en-US" dirty="0"/>
              <a:t>5. Malodorous bowel motions and flatus </a:t>
            </a:r>
            <a:endParaRPr lang="en-US" dirty="0"/>
          </a:p>
          <a:p>
            <a:endParaRPr lang="en-GB" dirty="0"/>
          </a:p>
        </p:txBody>
      </p:sp>
      <p:sp>
        <p:nvSpPr>
          <p:cNvPr id="4" name="Content Placeholder 3"/>
          <p:cNvSpPr>
            <a:spLocks noGrp="1"/>
          </p:cNvSpPr>
          <p:nvPr>
            <p:ph sz="half" idx="2"/>
          </p:nvPr>
        </p:nvSpPr>
        <p:spPr>
          <a:xfrm>
            <a:off x="6172200" y="1825625"/>
            <a:ext cx="6019800" cy="4351338"/>
          </a:xfrm>
        </p:spPr>
        <p:txBody>
          <a:bodyPr>
            <a:normAutofit fontScale="92500" lnSpcReduction="10000"/>
          </a:bodyPr>
          <a:lstStyle/>
          <a:p>
            <a:pPr marL="0" indent="0">
              <a:buNone/>
            </a:pPr>
            <a:r>
              <a:rPr lang="en-US" dirty="0"/>
              <a:t>6. Marginal ulcer in 2.8% of patients. </a:t>
            </a:r>
            <a:endParaRPr lang="en-US" dirty="0"/>
          </a:p>
          <a:p>
            <a:pPr marL="0" indent="0">
              <a:buNone/>
            </a:pPr>
            <a:r>
              <a:rPr lang="en-US" dirty="0"/>
              <a:t>7. Stomal ulcer .</a:t>
            </a:r>
            <a:endParaRPr lang="en-US" dirty="0"/>
          </a:p>
          <a:p>
            <a:pPr marL="0" indent="0">
              <a:buNone/>
            </a:pPr>
            <a:r>
              <a:rPr lang="en-US" dirty="0"/>
              <a:t>8. Gall stones .</a:t>
            </a:r>
            <a:endParaRPr lang="en-US" dirty="0"/>
          </a:p>
          <a:p>
            <a:r>
              <a:rPr lang="en-US" dirty="0"/>
              <a:t>Nutritional complications:</a:t>
            </a:r>
            <a:endParaRPr lang="en-US" dirty="0"/>
          </a:p>
          <a:p>
            <a:pPr marL="0" indent="0">
              <a:buNone/>
            </a:pPr>
            <a:r>
              <a:rPr lang="en-US" dirty="0"/>
              <a:t>1. Iron deficiency anemia rate of less than 5%. </a:t>
            </a:r>
            <a:endParaRPr lang="en-US" dirty="0"/>
          </a:p>
          <a:p>
            <a:pPr marL="0" indent="0">
              <a:buNone/>
            </a:pPr>
            <a:r>
              <a:rPr lang="en-US" dirty="0"/>
              <a:t>2. Alopecia from inadequate protein absorption</a:t>
            </a:r>
            <a:endParaRPr lang="en-US" dirty="0"/>
          </a:p>
          <a:p>
            <a:pPr marL="0" indent="0">
              <a:buNone/>
            </a:pPr>
            <a:r>
              <a:rPr lang="en-US" dirty="0"/>
              <a:t>3. protein malnutrition rate of 7%</a:t>
            </a:r>
            <a:endParaRPr lang="en-US" dirty="0"/>
          </a:p>
          <a:p>
            <a:pPr marL="0" indent="0">
              <a:buNone/>
            </a:pPr>
            <a:r>
              <a:rPr lang="en-US" dirty="0"/>
              <a:t>4. Night blindness from a lack of vitamin A</a:t>
            </a:r>
            <a:endParaRPr lang="en-US" dirty="0"/>
          </a:p>
          <a:p>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Malnutrition</a:t>
            </a:r>
            <a:endParaRPr lang="en-GB" dirty="0"/>
          </a:p>
        </p:txBody>
      </p:sp>
      <p:sp>
        <p:nvSpPr>
          <p:cNvPr id="3" name="Content Placeholder 2"/>
          <p:cNvSpPr>
            <a:spLocks noGrp="1"/>
          </p:cNvSpPr>
          <p:nvPr>
            <p:ph sz="half" idx="1"/>
          </p:nvPr>
        </p:nvSpPr>
        <p:spPr>
          <a:xfrm>
            <a:off x="838200" y="1825624"/>
            <a:ext cx="5181600" cy="5032375"/>
          </a:xfrm>
        </p:spPr>
        <p:txBody>
          <a:bodyPr>
            <a:normAutofit lnSpcReduction="10000"/>
          </a:bodyPr>
          <a:lstStyle/>
          <a:p>
            <a:r>
              <a:rPr lang="en-US" dirty="0"/>
              <a:t>The most severe and life-threatening. When it is diagnosed, the treatment is parenteral nutrition. </a:t>
            </a:r>
            <a:endParaRPr lang="en-US" dirty="0"/>
          </a:p>
          <a:p>
            <a:r>
              <a:rPr lang="en-US" dirty="0"/>
              <a:t>Two episodes of required parenteral nutrition are usually considered adequate indication to lengthen the “common channel” of ileum.</a:t>
            </a:r>
            <a:endParaRPr lang="en-US" dirty="0"/>
          </a:p>
          <a:p>
            <a:r>
              <a:rPr lang="en-US" dirty="0"/>
              <a:t>Fat-soluble vitamins must be supplemented in parenteral form. Careful monitoring of protein intake .</a:t>
            </a:r>
            <a:endParaRPr lang="en-US" dirty="0"/>
          </a:p>
          <a:p>
            <a:endParaRPr lang="en-GB" dirty="0"/>
          </a:p>
        </p:txBody>
      </p:sp>
      <p:sp>
        <p:nvSpPr>
          <p:cNvPr id="4" name="Content Placeholder 3"/>
          <p:cNvSpPr>
            <a:spLocks noGrp="1"/>
          </p:cNvSpPr>
          <p:nvPr>
            <p:ph sz="half" idx="2"/>
          </p:nvPr>
        </p:nvSpPr>
        <p:spPr/>
        <p:txBody>
          <a:bodyPr>
            <a:normAutofit lnSpcReduction="10000"/>
          </a:bodyPr>
          <a:lstStyle/>
          <a:p>
            <a:r>
              <a:rPr lang="en-US" dirty="0"/>
              <a:t>Thorough preoperative and postoperative counseling by a nutritionist versed in the operation and potential nutritional deficiencies is essential.</a:t>
            </a:r>
            <a:endParaRPr lang="en-US" dirty="0"/>
          </a:p>
          <a:p>
            <a:r>
              <a:rPr lang="en-US" dirty="0"/>
              <a:t>Vitamins and mineral supplements must be taken regularly on follow-up, including oral supplements for iron, calcium, and vitamin B12 and a multivitamin. </a:t>
            </a:r>
            <a:endParaRPr lang="en-US" dirty="0"/>
          </a:p>
          <a:p>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endParaRPr lang="en-GB" dirty="0"/>
          </a:p>
        </p:txBody>
      </p:sp>
      <p:sp>
        <p:nvSpPr>
          <p:cNvPr id="3" name="Content Placeholder 2"/>
          <p:cNvSpPr>
            <a:spLocks noGrp="1"/>
          </p:cNvSpPr>
          <p:nvPr>
            <p:ph sz="half" idx="1"/>
          </p:nvPr>
        </p:nvSpPr>
        <p:spPr/>
        <p:txBody>
          <a:bodyPr/>
          <a:lstStyle/>
          <a:p>
            <a:r>
              <a:rPr lang="en-US" dirty="0"/>
              <a:t>Schwartz principles of surgery 10th edition.</a:t>
            </a:r>
            <a:endParaRPr lang="en-US" dirty="0"/>
          </a:p>
          <a:p>
            <a:r>
              <a:rPr lang="en-US" dirty="0"/>
              <a:t>The ASMBS Textbook of Bariatric Surgery</a:t>
            </a:r>
            <a:endParaRPr lang="en-US" dirty="0"/>
          </a:p>
          <a:p>
            <a:r>
              <a:rPr lang="en-US" dirty="0"/>
              <a:t>NMS surgery 6th edition.</a:t>
            </a:r>
            <a:endParaRPr lang="en-US" dirty="0"/>
          </a:p>
          <a:p>
            <a:r>
              <a:rPr lang="en-US" dirty="0"/>
              <a:t>Dr Mohammed </a:t>
            </a:r>
            <a:r>
              <a:rPr lang="en-US" dirty="0" err="1"/>
              <a:t>Nofal’s</a:t>
            </a:r>
            <a:r>
              <a:rPr lang="en-US" dirty="0"/>
              <a:t> bariatric surgery lecture.</a:t>
            </a:r>
            <a:endParaRPr lang="en-US" dirty="0"/>
          </a:p>
          <a:p>
            <a:endParaRPr lang="en-US" dirty="0"/>
          </a:p>
          <a:p>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766218"/>
            <a:ext cx="10515600" cy="1325563"/>
          </a:xfrm>
        </p:spPr>
        <p:txBody>
          <a:bodyPr/>
          <a:lstStyle/>
          <a:p>
            <a:pPr algn="ctr"/>
            <a:r>
              <a:rPr lang="en-US" dirty="0"/>
              <a:t>Thank You</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Prolapse</a:t>
            </a:r>
            <a:endParaRPr lang="en-GB" dirty="0"/>
          </a:p>
        </p:txBody>
      </p:sp>
      <p:sp>
        <p:nvSpPr>
          <p:cNvPr id="3" name="Content Placeholder 2"/>
          <p:cNvSpPr>
            <a:spLocks noGrp="1"/>
          </p:cNvSpPr>
          <p:nvPr>
            <p:ph sz="half" idx="1"/>
          </p:nvPr>
        </p:nvSpPr>
        <p:spPr/>
        <p:txBody>
          <a:bodyPr/>
          <a:lstStyle/>
          <a:p>
            <a:r>
              <a:rPr lang="en-US" dirty="0"/>
              <a:t>The lower stomach is pushed upward and trapped within the lumen of the band.</a:t>
            </a:r>
            <a:endParaRPr lang="en-US" dirty="0"/>
          </a:p>
          <a:p>
            <a:r>
              <a:rPr lang="en-US" dirty="0"/>
              <a:t>most common emergent complication that requires reoperation after LAGB, with incidence generally being 3% approx.</a:t>
            </a:r>
            <a:endParaRPr lang="en-US" dirty="0"/>
          </a:p>
          <a:p>
            <a:r>
              <a:rPr lang="en-US" dirty="0"/>
              <a:t>Postoperative vomiting predisposes to this problem.</a:t>
            </a:r>
            <a:endParaRPr lang="en-US" dirty="0"/>
          </a:p>
          <a:p>
            <a:endParaRPr lang="en-GB" dirty="0"/>
          </a:p>
        </p:txBody>
      </p:sp>
      <p:sp>
        <p:nvSpPr>
          <p:cNvPr id="4" name="Content Placeholder 3"/>
          <p:cNvSpPr>
            <a:spLocks noGrp="1"/>
          </p:cNvSpPr>
          <p:nvPr>
            <p:ph sz="half" idx="2"/>
          </p:nvPr>
        </p:nvSpPr>
        <p:spPr/>
        <p:txBody>
          <a:bodyPr/>
          <a:lstStyle/>
          <a:p>
            <a:r>
              <a:rPr lang="en-US" dirty="0"/>
              <a:t>Symptoms include immediate dysphagia, vomiting, and inability to take oral food or liquid. </a:t>
            </a:r>
            <a:endParaRPr lang="en-US" dirty="0"/>
          </a:p>
          <a:p>
            <a:r>
              <a:rPr lang="en-US" dirty="0"/>
              <a:t>The initial evaluation for prolapse involves obtaining a plain film radiograph. If the band is in a horizontal position, prolapse must be strongly suspected.</a:t>
            </a:r>
            <a:endParaRPr lang="en-US"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Prolapse</a:t>
            </a:r>
            <a:endParaRPr lang="en-GB" dirty="0"/>
          </a:p>
        </p:txBody>
      </p:sp>
      <p:sp>
        <p:nvSpPr>
          <p:cNvPr id="3" name="Content Placeholder 2"/>
          <p:cNvSpPr>
            <a:spLocks noGrp="1"/>
          </p:cNvSpPr>
          <p:nvPr>
            <p:ph sz="half" idx="1"/>
          </p:nvPr>
        </p:nvSpPr>
        <p:spPr/>
        <p:txBody>
          <a:bodyPr/>
          <a:lstStyle/>
          <a:p>
            <a:r>
              <a:rPr lang="en-US" dirty="0"/>
              <a:t>Initial treatment for a prolapse is to remove all the fluid from the system. This often allows reduction of the prolapse and resolution of symptoms. </a:t>
            </a:r>
            <a:endParaRPr lang="en-US" dirty="0"/>
          </a:p>
          <a:p>
            <a:r>
              <a:rPr lang="en-GB" sz="2800" dirty="0"/>
              <a:t>If symptoms resolve, the necessity of performing an upper gastrointestinal series is lessened. </a:t>
            </a:r>
            <a:endParaRPr lang="en-GB" sz="2800" dirty="0"/>
          </a:p>
          <a:p>
            <a:endParaRPr lang="en-GB" dirty="0"/>
          </a:p>
        </p:txBody>
      </p:sp>
      <p:sp>
        <p:nvSpPr>
          <p:cNvPr id="4" name="Content Placeholder 3"/>
          <p:cNvSpPr>
            <a:spLocks noGrp="1"/>
          </p:cNvSpPr>
          <p:nvPr>
            <p:ph sz="half" idx="2"/>
          </p:nvPr>
        </p:nvSpPr>
        <p:spPr/>
        <p:txBody>
          <a:bodyPr/>
          <a:lstStyle/>
          <a:p>
            <a:r>
              <a:rPr lang="en-US" dirty="0"/>
              <a:t>If they do not, an upper gastrointestinal series is indicated, and if prolapse persists, then reoperation laparoscopically to reduce the prolapse and resuture the band in place is indicated. </a:t>
            </a:r>
            <a:endParaRPr lang="en-US" dirty="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Slippage</a:t>
            </a:r>
            <a:endParaRPr lang="en-GB" dirty="0"/>
          </a:p>
        </p:txBody>
      </p:sp>
      <p:sp>
        <p:nvSpPr>
          <p:cNvPr id="3" name="Content Placeholder 2"/>
          <p:cNvSpPr>
            <a:spLocks noGrp="1"/>
          </p:cNvSpPr>
          <p:nvPr>
            <p:ph sz="half" idx="1"/>
          </p:nvPr>
        </p:nvSpPr>
        <p:spPr/>
        <p:txBody>
          <a:bodyPr/>
          <a:lstStyle/>
          <a:p>
            <a:r>
              <a:rPr lang="en-US" dirty="0"/>
              <a:t>May present with vomiting due to pouch outlet distortion.</a:t>
            </a:r>
            <a:endParaRPr lang="en-US" dirty="0"/>
          </a:p>
          <a:p>
            <a:r>
              <a:rPr lang="en-US" dirty="0"/>
              <a:t>Diagnosis confirmed using plain abdominal films, upper GI series, or abdominal CT scan.</a:t>
            </a:r>
            <a:endParaRPr lang="en-US" dirty="0"/>
          </a:p>
          <a:p>
            <a:r>
              <a:rPr lang="en-US" dirty="0"/>
              <a:t>Treatment initially involves fluid removal  from the band to relieve symptoms,  followed by surgical revision of the band. </a:t>
            </a:r>
            <a:endParaRPr lang="en-US" dirty="0"/>
          </a:p>
          <a:p>
            <a:endParaRPr lang="en-GB" dirty="0"/>
          </a:p>
        </p:txBody>
      </p:sp>
      <p:sp>
        <p:nvSpPr>
          <p:cNvPr id="4" name="Content Placeholder 3"/>
          <p:cNvSpPr>
            <a:spLocks noGrp="1"/>
          </p:cNvSpPr>
          <p:nvPr>
            <p:ph sz="half" idx="2"/>
          </p:nvPr>
        </p:nvSpPr>
        <p:spPr/>
        <p:txBody>
          <a:bodyPr/>
          <a:lstStyle/>
          <a:p>
            <a:r>
              <a:rPr lang="en-US" dirty="0"/>
              <a:t>Slippage has been greatly reduced by the (Pars Flaccida) technique.</a:t>
            </a:r>
            <a:endParaRPr lang="en-US" dirty="0"/>
          </a:p>
          <a:p>
            <a:r>
              <a:rPr lang="en-GB" sz="2800" dirty="0"/>
              <a:t>Operative need for repair now occurs in about 3% of cases in most series of short-term follow-up.</a:t>
            </a:r>
            <a:endParaRPr lang="en-GB" sz="2800" dirty="0"/>
          </a:p>
          <a:p>
            <a:r>
              <a:rPr lang="en-GB" sz="2800" dirty="0"/>
              <a:t>Longer-term follow-up rates may show higher rates of prolapse.</a:t>
            </a:r>
            <a:endParaRPr lang="en-GB" sz="2800" dirty="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Band Erosion</a:t>
            </a:r>
            <a:endParaRPr lang="en-GB" dirty="0"/>
          </a:p>
        </p:txBody>
      </p:sp>
      <p:sp>
        <p:nvSpPr>
          <p:cNvPr id="3" name="Content Placeholder 2"/>
          <p:cNvSpPr>
            <a:spLocks noGrp="1"/>
          </p:cNvSpPr>
          <p:nvPr>
            <p:ph sz="half" idx="1"/>
          </p:nvPr>
        </p:nvSpPr>
        <p:spPr/>
        <p:txBody>
          <a:bodyPr/>
          <a:lstStyle/>
          <a:p>
            <a:r>
              <a:rPr lang="en-US" dirty="0"/>
              <a:t>Band erosion is uncommon, reported in 1% to 2% of most series. </a:t>
            </a:r>
            <a:endParaRPr lang="en-US" dirty="0"/>
          </a:p>
          <a:p>
            <a:r>
              <a:rPr lang="en-GB" dirty="0"/>
              <a:t>Patient usually looks ill, developing either a port-site infection or systemic fever &amp; low-grade abdominal inflammatory sepsis.</a:t>
            </a:r>
            <a:endParaRPr lang="en-GB" dirty="0"/>
          </a:p>
          <a:p>
            <a:r>
              <a:rPr lang="en-GB" dirty="0"/>
              <a:t>Endoscopy can be diagnostic.</a:t>
            </a:r>
            <a:endParaRPr lang="en-GB" dirty="0"/>
          </a:p>
        </p:txBody>
      </p:sp>
      <p:sp>
        <p:nvSpPr>
          <p:cNvPr id="4" name="Content Placeholder 3"/>
          <p:cNvSpPr>
            <a:spLocks noGrp="1"/>
          </p:cNvSpPr>
          <p:nvPr>
            <p:ph sz="half" idx="2"/>
          </p:nvPr>
        </p:nvSpPr>
        <p:spPr/>
        <p:txBody>
          <a:bodyPr/>
          <a:lstStyle/>
          <a:p>
            <a:r>
              <a:rPr lang="en-US" dirty="0"/>
              <a:t>Unexplained free air on CT should alert us to the diagnosis.</a:t>
            </a:r>
            <a:endParaRPr lang="en-US" dirty="0"/>
          </a:p>
          <a:p>
            <a:r>
              <a:rPr lang="en-US" dirty="0"/>
              <a:t>Laparoscopic removal of the band is indicated, with repair of any gastric perforation. </a:t>
            </a:r>
            <a:endParaRPr lang="en-US" dirty="0"/>
          </a:p>
          <a:p>
            <a:r>
              <a:rPr lang="en-GB" dirty="0"/>
              <a:t>The perforation is usually sealed by the inflammatory process, if not the proper measures should be taken to seal it.</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20573</Words>
  <Application>WPS Presentation</Application>
  <PresentationFormat>Widescreen</PresentationFormat>
  <Paragraphs>475</Paragraphs>
  <Slides>54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54</vt:i4>
      </vt:variant>
    </vt:vector>
  </HeadingPairs>
  <TitlesOfParts>
    <vt:vector size="65" baseType="lpstr">
      <vt:lpstr>Arial</vt:lpstr>
      <vt:lpstr>SimSun</vt:lpstr>
      <vt:lpstr>Wingdings</vt:lpstr>
      <vt:lpstr>Castellar</vt:lpstr>
      <vt:lpstr>Calibri</vt:lpstr>
      <vt:lpstr>Microsoft YaHei</vt:lpstr>
      <vt:lpstr>Arial Unicode MS</vt:lpstr>
      <vt:lpstr>Calibri Light</vt:lpstr>
      <vt:lpstr>Wingdings 2</vt:lpstr>
      <vt:lpstr>Aldhabi</vt:lpstr>
      <vt:lpstr>Office Theme</vt:lpstr>
      <vt:lpstr>Bariatric Surgery Complications</vt:lpstr>
      <vt:lpstr>Classification of Bariatric Surgery</vt:lpstr>
      <vt:lpstr>Cholelithiasis</vt:lpstr>
      <vt:lpstr>Venous Thromboembolism (VTE)</vt:lpstr>
      <vt:lpstr>Lap Adjustable Gastric Band</vt:lpstr>
      <vt:lpstr>1. Prolapse</vt:lpstr>
      <vt:lpstr>1. Prolapse</vt:lpstr>
      <vt:lpstr>2. Slippage</vt:lpstr>
      <vt:lpstr>3. Band Erosion</vt:lpstr>
      <vt:lpstr>4. Port and tubing problems </vt:lpstr>
      <vt:lpstr>PowerPoint 演示文稿</vt:lpstr>
      <vt:lpstr>Sleeve Gastrectomy</vt:lpstr>
      <vt:lpstr>1. Bleeding</vt:lpstr>
      <vt:lpstr>1. Bleeding</vt:lpstr>
      <vt:lpstr>2.Staple Line Leak</vt:lpstr>
      <vt:lpstr>2.Staple Line Leak</vt:lpstr>
      <vt:lpstr>3. Stricture</vt:lpstr>
      <vt:lpstr>PowerPoint 演示文稿</vt:lpstr>
      <vt:lpstr> Roux-en-Y Gastric Bypass Surgery</vt:lpstr>
      <vt:lpstr>1. Anastomotic or Staple Line Leaks</vt:lpstr>
      <vt:lpstr>1. Anastomotic or Staple Line Leaks</vt:lpstr>
      <vt:lpstr>1. Anastomotic or Staple Line Leaks</vt:lpstr>
      <vt:lpstr>2. Gastrointestinal Bleeding</vt:lpstr>
      <vt:lpstr>2. Gastrointestinal Bleeding</vt:lpstr>
      <vt:lpstr>2. Gastrointestinal Bleeding</vt:lpstr>
      <vt:lpstr>3. Gastrojejunal Stricture</vt:lpstr>
      <vt:lpstr>3. Gastrojejunal Stricture</vt:lpstr>
      <vt:lpstr>PowerPoint 演示文稿</vt:lpstr>
      <vt:lpstr>4. Hernia</vt:lpstr>
      <vt:lpstr>PowerPoint 演示文稿</vt:lpstr>
      <vt:lpstr>PowerPoint 演示文稿</vt:lpstr>
      <vt:lpstr>5. Intussusception</vt:lpstr>
      <vt:lpstr>PowerPoint 演示文稿</vt:lpstr>
      <vt:lpstr>6. Fistulas</vt:lpstr>
      <vt:lpstr>PowerPoint 演示文稿</vt:lpstr>
      <vt:lpstr>7. Nutritional Deficiencies</vt:lpstr>
      <vt:lpstr>PowerPoint 演示文稿</vt:lpstr>
      <vt:lpstr>8. Dumping Syndrome </vt:lpstr>
      <vt:lpstr>Early Dumping Syndrome</vt:lpstr>
      <vt:lpstr>Early Dumping Syndrome</vt:lpstr>
      <vt:lpstr>Late Dumping Syndrome</vt:lpstr>
      <vt:lpstr>Late Dumping Syndrome</vt:lpstr>
      <vt:lpstr>9. Blind Loop Syndrome</vt:lpstr>
      <vt:lpstr>9. Blind Loop Syndrome</vt:lpstr>
      <vt:lpstr>10. Afferent loop syndrome </vt:lpstr>
      <vt:lpstr>11. Efferent loop syndrome </vt:lpstr>
      <vt:lpstr>Biliopancreatic Diversion</vt:lpstr>
      <vt:lpstr>PowerPoint 演示文稿</vt:lpstr>
      <vt:lpstr>BPD ± Duodenal Switch</vt:lpstr>
      <vt:lpstr>BPD ± Duodenal Switch</vt:lpstr>
      <vt:lpstr>BPD ± Duodenal Switch</vt:lpstr>
      <vt:lpstr>Malnutrition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Bariatric Surgery Complications</dc:title>
  <dc:creator>علي محمد علي الخوالده</dc:creator>
  <cp:lastModifiedBy>Nour</cp:lastModifiedBy>
  <cp:revision>14</cp:revision>
  <dcterms:created xsi:type="dcterms:W3CDTF">2023-10-17T12:17:00Z</dcterms:created>
  <dcterms:modified xsi:type="dcterms:W3CDTF">2024-10-24T06:42:57Z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A4FDA113B3F840DAA6F88E99022F7F9C_13</vt:lpwstr>
  </property>
  <property fmtid="{D5CDD505-2E9C-101B-9397-08002B2CF9AE}" pid="3" name="KSOProductBuildVer">
    <vt:lpwstr>1033-12.2.0.17562</vt:lpwstr>
  </property>
</Properties>
</file>