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81" r:id="rId12"/>
    <p:sldId id="282" r:id="rId13"/>
    <p:sldId id="288" r:id="rId14"/>
    <p:sldId id="289" r:id="rId15"/>
    <p:sldId id="290" r:id="rId16"/>
    <p:sldId id="291" r:id="rId17"/>
    <p:sldId id="280" r:id="rId18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26" d="100"/>
          <a:sy n="26" d="100"/>
        </p:scale>
        <p:origin x="139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809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4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2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/>
          <a:lstStyle/>
          <a:p>
            <a:fld id="{8EE3EFA5-402D-4CF4-A3B6-92673F8B2B3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/>
          <a:lstStyle/>
          <a:p>
            <a:fld id="{965B7C66-7A70-4F4D-A2F7-3782AC53F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66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 /><Relationship Id="rId13" Type="http://schemas.openxmlformats.org/officeDocument/2006/relationships/image" Target="../media/image11.svg" /><Relationship Id="rId3" Type="http://schemas.openxmlformats.org/officeDocument/2006/relationships/image" Target="../media/image1.png" /><Relationship Id="rId7" Type="http://schemas.openxmlformats.org/officeDocument/2006/relationships/image" Target="../media/image5.png" /><Relationship Id="rId12" Type="http://schemas.openxmlformats.org/officeDocument/2006/relationships/image" Target="../media/image10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svg" /><Relationship Id="rId11" Type="http://schemas.openxmlformats.org/officeDocument/2006/relationships/image" Target="../media/image9.png" /><Relationship Id="rId5" Type="http://schemas.openxmlformats.org/officeDocument/2006/relationships/image" Target="../media/image3.png" /><Relationship Id="rId10" Type="http://schemas.openxmlformats.org/officeDocument/2006/relationships/image" Target="../media/image8.svg" /><Relationship Id="rId4" Type="http://schemas.openxmlformats.org/officeDocument/2006/relationships/image" Target="../media/image2.svg" /><Relationship Id="rId9" Type="http://schemas.openxmlformats.org/officeDocument/2006/relationships/image" Target="../media/image7.pn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 /><Relationship Id="rId3" Type="http://schemas.openxmlformats.org/officeDocument/2006/relationships/image" Target="../media/image18.png" /><Relationship Id="rId7" Type="http://schemas.openxmlformats.org/officeDocument/2006/relationships/image" Target="../media/image22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1.svg" /><Relationship Id="rId11" Type="http://schemas.openxmlformats.org/officeDocument/2006/relationships/image" Target="../media/image9.png" /><Relationship Id="rId5" Type="http://schemas.openxmlformats.org/officeDocument/2006/relationships/image" Target="../media/image20.png" /><Relationship Id="rId10" Type="http://schemas.openxmlformats.org/officeDocument/2006/relationships/image" Target="../media/image25.svg" /><Relationship Id="rId4" Type="http://schemas.openxmlformats.org/officeDocument/2006/relationships/image" Target="../media/image19.svg" /><Relationship Id="rId9" Type="http://schemas.openxmlformats.org/officeDocument/2006/relationships/image" Target="../media/image24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 /><Relationship Id="rId3" Type="http://schemas.openxmlformats.org/officeDocument/2006/relationships/image" Target="../media/image18.png" /><Relationship Id="rId7" Type="http://schemas.openxmlformats.org/officeDocument/2006/relationships/image" Target="../media/image22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1.svg" /><Relationship Id="rId11" Type="http://schemas.openxmlformats.org/officeDocument/2006/relationships/image" Target="../media/image9.png" /><Relationship Id="rId5" Type="http://schemas.openxmlformats.org/officeDocument/2006/relationships/image" Target="../media/image20.png" /><Relationship Id="rId10" Type="http://schemas.openxmlformats.org/officeDocument/2006/relationships/image" Target="../media/image25.svg" /><Relationship Id="rId4" Type="http://schemas.openxmlformats.org/officeDocument/2006/relationships/image" Target="../media/image19.svg" /><Relationship Id="rId9" Type="http://schemas.openxmlformats.org/officeDocument/2006/relationships/image" Target="../media/image24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 /><Relationship Id="rId3" Type="http://schemas.openxmlformats.org/officeDocument/2006/relationships/image" Target="../media/image18.png" /><Relationship Id="rId7" Type="http://schemas.openxmlformats.org/officeDocument/2006/relationships/image" Target="../media/image22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1.svg" /><Relationship Id="rId11" Type="http://schemas.openxmlformats.org/officeDocument/2006/relationships/image" Target="../media/image9.png" /><Relationship Id="rId5" Type="http://schemas.openxmlformats.org/officeDocument/2006/relationships/image" Target="../media/image20.png" /><Relationship Id="rId10" Type="http://schemas.openxmlformats.org/officeDocument/2006/relationships/image" Target="../media/image25.svg" /><Relationship Id="rId4" Type="http://schemas.openxmlformats.org/officeDocument/2006/relationships/image" Target="../media/image19.svg" /><Relationship Id="rId9" Type="http://schemas.openxmlformats.org/officeDocument/2006/relationships/image" Target="../media/image24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 /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2.sv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 /><Relationship Id="rId2" Type="http://schemas.openxmlformats.org/officeDocument/2006/relationships/image" Target="../media/image63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6.svg" /><Relationship Id="rId4" Type="http://schemas.openxmlformats.org/officeDocument/2006/relationships/image" Target="../media/image65.png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 /><Relationship Id="rId2" Type="http://schemas.openxmlformats.org/officeDocument/2006/relationships/image" Target="../media/image68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0.svg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 /><Relationship Id="rId3" Type="http://schemas.openxmlformats.org/officeDocument/2006/relationships/image" Target="../media/image71.png" /><Relationship Id="rId7" Type="http://schemas.openxmlformats.org/officeDocument/2006/relationships/hyperlink" Target="https://unsplash.com/" TargetMode="External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9.png" /><Relationship Id="rId5" Type="http://schemas.openxmlformats.org/officeDocument/2006/relationships/image" Target="../media/image17.svg" /><Relationship Id="rId4" Type="http://schemas.openxmlformats.org/officeDocument/2006/relationships/image" Target="../media/image16.png" /><Relationship Id="rId9" Type="http://schemas.openxmlformats.org/officeDocument/2006/relationships/image" Target="../media/image62.sv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 /><Relationship Id="rId3" Type="http://schemas.openxmlformats.org/officeDocument/2006/relationships/image" Target="../media/image12.png" /><Relationship Id="rId7" Type="http://schemas.openxmlformats.org/officeDocument/2006/relationships/image" Target="../media/image16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5.svg" /><Relationship Id="rId5" Type="http://schemas.openxmlformats.org/officeDocument/2006/relationships/image" Target="../media/image14.png" /><Relationship Id="rId4" Type="http://schemas.openxmlformats.org/officeDocument/2006/relationships/image" Target="../media/image13.svg" /><Relationship Id="rId9" Type="http://schemas.openxmlformats.org/officeDocument/2006/relationships/image" Target="../media/image9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 /><Relationship Id="rId13" Type="http://schemas.openxmlformats.org/officeDocument/2006/relationships/image" Target="../media/image27.png" /><Relationship Id="rId3" Type="http://schemas.openxmlformats.org/officeDocument/2006/relationships/image" Target="../media/image18.png" /><Relationship Id="rId7" Type="http://schemas.openxmlformats.org/officeDocument/2006/relationships/image" Target="../media/image22.png" /><Relationship Id="rId12" Type="http://schemas.openxmlformats.org/officeDocument/2006/relationships/image" Target="../media/image26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1.svg" /><Relationship Id="rId11" Type="http://schemas.openxmlformats.org/officeDocument/2006/relationships/image" Target="../media/image9.png" /><Relationship Id="rId5" Type="http://schemas.openxmlformats.org/officeDocument/2006/relationships/image" Target="../media/image20.png" /><Relationship Id="rId10" Type="http://schemas.openxmlformats.org/officeDocument/2006/relationships/image" Target="../media/image25.svg" /><Relationship Id="rId4" Type="http://schemas.openxmlformats.org/officeDocument/2006/relationships/image" Target="../media/image19.svg" /><Relationship Id="rId9" Type="http://schemas.openxmlformats.org/officeDocument/2006/relationships/image" Target="../media/image24.png" /><Relationship Id="rId14" Type="http://schemas.openxmlformats.org/officeDocument/2006/relationships/image" Target="../media/image28.sv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 /><Relationship Id="rId13" Type="http://schemas.openxmlformats.org/officeDocument/2006/relationships/image" Target="../media/image38.svg" /><Relationship Id="rId3" Type="http://schemas.openxmlformats.org/officeDocument/2006/relationships/image" Target="../media/image29.png" /><Relationship Id="rId7" Type="http://schemas.openxmlformats.org/officeDocument/2006/relationships/image" Target="../media/image33.png" /><Relationship Id="rId12" Type="http://schemas.openxmlformats.org/officeDocument/2006/relationships/image" Target="../media/image37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2.svg" /><Relationship Id="rId11" Type="http://schemas.openxmlformats.org/officeDocument/2006/relationships/image" Target="../media/image9.png" /><Relationship Id="rId5" Type="http://schemas.openxmlformats.org/officeDocument/2006/relationships/image" Target="../media/image31.png" /><Relationship Id="rId10" Type="http://schemas.openxmlformats.org/officeDocument/2006/relationships/image" Target="../media/image36.svg" /><Relationship Id="rId4" Type="http://schemas.openxmlformats.org/officeDocument/2006/relationships/image" Target="../media/image30.svg" /><Relationship Id="rId9" Type="http://schemas.openxmlformats.org/officeDocument/2006/relationships/image" Target="../media/image35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 /><Relationship Id="rId3" Type="http://schemas.openxmlformats.org/officeDocument/2006/relationships/image" Target="../media/image39.png" /><Relationship Id="rId7" Type="http://schemas.openxmlformats.org/officeDocument/2006/relationships/image" Target="../media/image43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2.svg" /><Relationship Id="rId11" Type="http://schemas.openxmlformats.org/officeDocument/2006/relationships/image" Target="../media/image9.png" /><Relationship Id="rId5" Type="http://schemas.openxmlformats.org/officeDocument/2006/relationships/image" Target="../media/image41.png" /><Relationship Id="rId10" Type="http://schemas.openxmlformats.org/officeDocument/2006/relationships/image" Target="../media/image46.svg" /><Relationship Id="rId4" Type="http://schemas.openxmlformats.org/officeDocument/2006/relationships/image" Target="../media/image40.svg" /><Relationship Id="rId9" Type="http://schemas.openxmlformats.org/officeDocument/2006/relationships/image" Target="../media/image45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 /><Relationship Id="rId13" Type="http://schemas.openxmlformats.org/officeDocument/2006/relationships/image" Target="../media/image48.svg" /><Relationship Id="rId3" Type="http://schemas.openxmlformats.org/officeDocument/2006/relationships/image" Target="../media/image18.png" /><Relationship Id="rId7" Type="http://schemas.openxmlformats.org/officeDocument/2006/relationships/image" Target="../media/image22.png" /><Relationship Id="rId12" Type="http://schemas.openxmlformats.org/officeDocument/2006/relationships/image" Target="../media/image47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1.svg" /><Relationship Id="rId11" Type="http://schemas.openxmlformats.org/officeDocument/2006/relationships/image" Target="../media/image9.png" /><Relationship Id="rId5" Type="http://schemas.openxmlformats.org/officeDocument/2006/relationships/image" Target="../media/image20.png" /><Relationship Id="rId10" Type="http://schemas.openxmlformats.org/officeDocument/2006/relationships/image" Target="../media/image25.svg" /><Relationship Id="rId4" Type="http://schemas.openxmlformats.org/officeDocument/2006/relationships/image" Target="../media/image19.svg" /><Relationship Id="rId9" Type="http://schemas.openxmlformats.org/officeDocument/2006/relationships/image" Target="../media/image24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 /><Relationship Id="rId13" Type="http://schemas.openxmlformats.org/officeDocument/2006/relationships/image" Target="../media/image48.svg" /><Relationship Id="rId3" Type="http://schemas.openxmlformats.org/officeDocument/2006/relationships/image" Target="../media/image12.png" /><Relationship Id="rId7" Type="http://schemas.openxmlformats.org/officeDocument/2006/relationships/image" Target="../media/image16.png" /><Relationship Id="rId12" Type="http://schemas.openxmlformats.org/officeDocument/2006/relationships/image" Target="../media/image47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5.svg" /><Relationship Id="rId11" Type="http://schemas.openxmlformats.org/officeDocument/2006/relationships/image" Target="../media/image50.svg" /><Relationship Id="rId5" Type="http://schemas.openxmlformats.org/officeDocument/2006/relationships/image" Target="../media/image14.png" /><Relationship Id="rId10" Type="http://schemas.openxmlformats.org/officeDocument/2006/relationships/image" Target="../media/image49.png" /><Relationship Id="rId4" Type="http://schemas.openxmlformats.org/officeDocument/2006/relationships/image" Target="../media/image13.svg" /><Relationship Id="rId9" Type="http://schemas.openxmlformats.org/officeDocument/2006/relationships/image" Target="../media/image9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 /><Relationship Id="rId3" Type="http://schemas.openxmlformats.org/officeDocument/2006/relationships/image" Target="../media/image1.png" /><Relationship Id="rId7" Type="http://schemas.openxmlformats.org/officeDocument/2006/relationships/image" Target="../media/image5.png" /><Relationship Id="rId12" Type="http://schemas.openxmlformats.org/officeDocument/2006/relationships/image" Target="../media/image51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svg" /><Relationship Id="rId11" Type="http://schemas.openxmlformats.org/officeDocument/2006/relationships/image" Target="../media/image9.png" /><Relationship Id="rId5" Type="http://schemas.openxmlformats.org/officeDocument/2006/relationships/image" Target="../media/image3.png" /><Relationship Id="rId10" Type="http://schemas.openxmlformats.org/officeDocument/2006/relationships/image" Target="../media/image8.svg" /><Relationship Id="rId4" Type="http://schemas.openxmlformats.org/officeDocument/2006/relationships/image" Target="../media/image2.svg" /><Relationship Id="rId9" Type="http://schemas.openxmlformats.org/officeDocument/2006/relationships/image" Target="../media/image7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 /><Relationship Id="rId13" Type="http://schemas.openxmlformats.org/officeDocument/2006/relationships/image" Target="../media/image38.svg" /><Relationship Id="rId3" Type="http://schemas.openxmlformats.org/officeDocument/2006/relationships/image" Target="../media/image52.png" /><Relationship Id="rId7" Type="http://schemas.openxmlformats.org/officeDocument/2006/relationships/image" Target="../media/image56.png" /><Relationship Id="rId12" Type="http://schemas.openxmlformats.org/officeDocument/2006/relationships/image" Target="../media/image37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5.svg" /><Relationship Id="rId11" Type="http://schemas.openxmlformats.org/officeDocument/2006/relationships/image" Target="../media/image9.png" /><Relationship Id="rId5" Type="http://schemas.openxmlformats.org/officeDocument/2006/relationships/image" Target="../media/image54.png" /><Relationship Id="rId10" Type="http://schemas.openxmlformats.org/officeDocument/2006/relationships/image" Target="../media/image59.svg" /><Relationship Id="rId4" Type="http://schemas.openxmlformats.org/officeDocument/2006/relationships/image" Target="../media/image53.svg" /><Relationship Id="rId9" Type="http://schemas.openxmlformats.org/officeDocument/2006/relationships/image" Target="../media/image58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9448800"/>
            <a:ext cx="4191524" cy="42672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954194" y="0"/>
            <a:ext cx="4432854" cy="39624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3027422" cy="4277087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481310" y="9429751"/>
            <a:ext cx="3905738" cy="4286249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4509064" y="0"/>
            <a:ext cx="15923557" cy="47963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AE" sz="12800" b="1" dirty="0">
                <a:solidFill>
                  <a:srgbClr val="272727">
                    <a:alpha val="100000"/>
                  </a:srgbClr>
                </a:solidFill>
                <a:latin typeface="Rowdies Regular" pitchFamily="34" charset="0"/>
                <a:ea typeface="Rowdies Regular" pitchFamily="34" charset="-122"/>
              </a:rPr>
              <a:t>    </a:t>
            </a:r>
            <a:r>
              <a:rPr lang="en-US" sz="9600" b="1" dirty="0"/>
              <a:t>Pulmonary </a:t>
            </a:r>
            <a:r>
              <a:rPr lang="en-AE" sz="9600" b="1" dirty="0"/>
              <a:t>H</a:t>
            </a:r>
            <a:r>
              <a:rPr lang="en-US" sz="9600" b="1" dirty="0" err="1"/>
              <a:t>ypertension</a:t>
            </a:r>
            <a:endParaRPr lang="en-AE" sz="9600" b="1" dirty="0"/>
          </a:p>
          <a:p>
            <a:pPr marL="0" indent="0" algn="ctr">
              <a:buNone/>
            </a:pPr>
            <a:r>
              <a:rPr lang="en-AE" sz="9600" dirty="0"/>
              <a:t>Done by: Dina Naser</a:t>
            </a:r>
          </a:p>
          <a:p>
            <a:pPr marL="0" indent="0" algn="ctr">
              <a:buNone/>
            </a:pPr>
            <a:r>
              <a:rPr lang="en-AE" sz="9600" dirty="0"/>
              <a:t>Raghad Abu Rokbah </a:t>
            </a:r>
          </a:p>
          <a:p>
            <a:pPr marL="0" indent="0" algn="ctr">
              <a:buNone/>
            </a:pPr>
            <a:r>
              <a:rPr lang="en-AE" sz="9600" dirty="0"/>
              <a:t>Sajedah </a:t>
            </a:r>
            <a:endParaRPr lang="en-US" sz="9600" dirty="0" err="1"/>
          </a:p>
          <a:p>
            <a:endParaRPr lang="en-US" sz="12800" dirty="0"/>
          </a:p>
        </p:txBody>
      </p:sp>
      <p:sp>
        <p:nvSpPr>
          <p:cNvPr id="7" name="Text 1"/>
          <p:cNvSpPr/>
          <p:nvPr/>
        </p:nvSpPr>
        <p:spPr>
          <a:xfrm>
            <a:off x="5548837" y="2398183"/>
            <a:ext cx="13302796" cy="1325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sz="6400" dirty="0"/>
          </a:p>
        </p:txBody>
      </p:sp>
      <p:sp>
        <p:nvSpPr>
          <p:cNvPr id="8" name="Shape 2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/>
        </p:spPr>
      </p:sp>
      <p:pic>
        <p:nvPicPr>
          <p:cNvPr id="9" name="Image 4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23340" y="10820400"/>
            <a:ext cx="711289" cy="2590800"/>
          </a:xfrm>
          <a:prstGeom prst="rect">
            <a:avLst/>
          </a:prstGeom>
        </p:spPr>
      </p:pic>
      <p:pic>
        <p:nvPicPr>
          <p:cNvPr id="10" name="Image 5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15659" y="4591689"/>
            <a:ext cx="14035974" cy="912431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35042" y="11277600"/>
            <a:ext cx="4852006" cy="24384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2781648" cy="32512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995224" y="0"/>
            <a:ext cx="5391824" cy="3564744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9848850"/>
            <a:ext cx="2800697" cy="2768600"/>
          </a:xfrm>
          <a:prstGeom prst="rect">
            <a:avLst/>
          </a:prstGeom>
        </p:spPr>
      </p:pic>
      <p:sp>
        <p:nvSpPr>
          <p:cNvPr id="6" name="Shape 0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/>
        </p:spPr>
      </p:sp>
      <p:pic>
        <p:nvPicPr>
          <p:cNvPr id="7" name="Image 4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23340" y="10820400"/>
            <a:ext cx="711289" cy="2590800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4064000" y="469900"/>
            <a:ext cx="18999200" cy="1595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8000" b="1" dirty="0">
                <a:highlight>
                  <a:srgbClr val="FFFF00"/>
                </a:highlight>
              </a:rPr>
              <a:t>Transthoracic echocardiography (TTE)</a:t>
            </a:r>
            <a:endParaRPr lang="en-US" sz="8000" dirty="0"/>
          </a:p>
        </p:txBody>
      </p:sp>
      <p:sp>
        <p:nvSpPr>
          <p:cNvPr id="19" name="Text 10"/>
          <p:cNvSpPr/>
          <p:nvPr/>
        </p:nvSpPr>
        <p:spPr>
          <a:xfrm>
            <a:off x="10389899" y="10922000"/>
            <a:ext cx="3619952" cy="965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4800" dirty="0"/>
          </a:p>
        </p:txBody>
      </p:sp>
      <p:sp>
        <p:nvSpPr>
          <p:cNvPr id="20" name="Shape 11"/>
          <p:cNvSpPr/>
          <p:nvPr/>
        </p:nvSpPr>
        <p:spPr>
          <a:xfrm>
            <a:off x="1546206" y="2065867"/>
            <a:ext cx="21824715" cy="9998543"/>
          </a:xfrm>
          <a:prstGeom prst="roundRect">
            <a:avLst>
              <a:gd name="adj" fmla="val 3124"/>
            </a:avLst>
          </a:prstGeom>
          <a:noFill/>
          <a:ln w="12700">
            <a:solidFill>
              <a:srgbClr val="A8BDC7"/>
            </a:solidFill>
            <a:prstDash val="solid"/>
          </a:ln>
        </p:spPr>
      </p:sp>
      <p:sp>
        <p:nvSpPr>
          <p:cNvPr id="22" name="Text 12"/>
          <p:cNvSpPr/>
          <p:nvPr/>
        </p:nvSpPr>
        <p:spPr>
          <a:xfrm>
            <a:off x="17750469" y="4876800"/>
            <a:ext cx="3302413" cy="965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4800" dirty="0"/>
          </a:p>
        </p:txBody>
      </p:sp>
      <p:sp>
        <p:nvSpPr>
          <p:cNvPr id="24" name="Text 14"/>
          <p:cNvSpPr/>
          <p:nvPr/>
        </p:nvSpPr>
        <p:spPr>
          <a:xfrm>
            <a:off x="4064000" y="2827867"/>
            <a:ext cx="17281018" cy="9059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4800" dirty="0"/>
          </a:p>
        </p:txBody>
      </p:sp>
      <p:sp>
        <p:nvSpPr>
          <p:cNvPr id="25" name="مستطيل 24"/>
          <p:cNvSpPr/>
          <p:nvPr/>
        </p:nvSpPr>
        <p:spPr>
          <a:xfrm>
            <a:off x="1930400" y="2852115"/>
            <a:ext cx="20843546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/>
              <a:t>typically accurate enough to make a diagnosis of PH and guide therapy.</a:t>
            </a:r>
          </a:p>
          <a:p>
            <a:endParaRPr lang="en-US" sz="6000" dirty="0"/>
          </a:p>
          <a:p>
            <a:r>
              <a:rPr lang="en-US" sz="6000" dirty="0"/>
              <a:t>first-line study in all patients with suspected PH </a:t>
            </a:r>
          </a:p>
          <a:p>
            <a:endParaRPr lang="en-US" sz="6000" dirty="0"/>
          </a:p>
          <a:p>
            <a:r>
              <a:rPr lang="en-US" sz="6000" b="1" dirty="0">
                <a:solidFill>
                  <a:srgbClr val="C00000"/>
                </a:solidFill>
              </a:rPr>
              <a:t>  findings </a:t>
            </a:r>
            <a:r>
              <a:rPr lang="en-US" sz="6000" dirty="0"/>
              <a:t>: </a:t>
            </a:r>
          </a:p>
          <a:p>
            <a:r>
              <a:rPr lang="en-US" sz="6000" dirty="0"/>
              <a:t>Dilated pulmonary artery</a:t>
            </a:r>
          </a:p>
          <a:p>
            <a:r>
              <a:rPr lang="en-US" sz="6000" dirty="0"/>
              <a:t>hypertrophy of RA and RV </a:t>
            </a:r>
          </a:p>
          <a:p>
            <a:r>
              <a:rPr lang="en-US" sz="6000" dirty="0"/>
              <a:t>Abnormal movement of IV septum (due to increased right ventricular volume</a:t>
            </a:r>
            <a:endParaRPr lang="ar-JO" sz="60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35042" y="11277600"/>
            <a:ext cx="4852006" cy="24384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2781648" cy="32512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995224" y="0"/>
            <a:ext cx="5391824" cy="3564744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9848850"/>
            <a:ext cx="2800697" cy="2768600"/>
          </a:xfrm>
          <a:prstGeom prst="rect">
            <a:avLst/>
          </a:prstGeom>
        </p:spPr>
      </p:pic>
      <p:sp>
        <p:nvSpPr>
          <p:cNvPr id="6" name="Shape 0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/>
        </p:spPr>
      </p:sp>
      <p:pic>
        <p:nvPicPr>
          <p:cNvPr id="7" name="Image 4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23340" y="10820400"/>
            <a:ext cx="711289" cy="2590800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4064000" y="469900"/>
            <a:ext cx="18999200" cy="1595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en-US" sz="8000" dirty="0"/>
          </a:p>
        </p:txBody>
      </p:sp>
      <p:sp>
        <p:nvSpPr>
          <p:cNvPr id="19" name="Text 10"/>
          <p:cNvSpPr/>
          <p:nvPr/>
        </p:nvSpPr>
        <p:spPr>
          <a:xfrm>
            <a:off x="10389899" y="10922000"/>
            <a:ext cx="3619952" cy="965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4800" dirty="0"/>
          </a:p>
        </p:txBody>
      </p:sp>
      <p:sp>
        <p:nvSpPr>
          <p:cNvPr id="20" name="Shape 11"/>
          <p:cNvSpPr/>
          <p:nvPr/>
        </p:nvSpPr>
        <p:spPr>
          <a:xfrm>
            <a:off x="949231" y="821857"/>
            <a:ext cx="21824715" cy="12199199"/>
          </a:xfrm>
          <a:prstGeom prst="roundRect">
            <a:avLst>
              <a:gd name="adj" fmla="val 3124"/>
            </a:avLst>
          </a:prstGeom>
          <a:noFill/>
          <a:ln w="12700">
            <a:solidFill>
              <a:srgbClr val="A8BDC7"/>
            </a:solidFill>
            <a:prstDash val="solid"/>
          </a:ln>
        </p:spPr>
      </p:sp>
      <p:sp>
        <p:nvSpPr>
          <p:cNvPr id="22" name="Text 12"/>
          <p:cNvSpPr/>
          <p:nvPr/>
        </p:nvSpPr>
        <p:spPr>
          <a:xfrm>
            <a:off x="17750469" y="4876800"/>
            <a:ext cx="3302413" cy="965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4800" dirty="0"/>
          </a:p>
        </p:txBody>
      </p:sp>
      <p:sp>
        <p:nvSpPr>
          <p:cNvPr id="24" name="Text 14"/>
          <p:cNvSpPr/>
          <p:nvPr/>
        </p:nvSpPr>
        <p:spPr>
          <a:xfrm>
            <a:off x="4064000" y="2827867"/>
            <a:ext cx="17281018" cy="9059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4800" dirty="0"/>
          </a:p>
        </p:txBody>
      </p:sp>
      <p:sp>
        <p:nvSpPr>
          <p:cNvPr id="25" name="مستطيل 24"/>
          <p:cNvSpPr/>
          <p:nvPr/>
        </p:nvSpPr>
        <p:spPr>
          <a:xfrm>
            <a:off x="1377748" y="1171224"/>
            <a:ext cx="20843546" cy="1237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highlight>
                  <a:srgbClr val="FFFF00"/>
                </a:highlight>
              </a:rPr>
              <a:t>Right heart catheterization</a:t>
            </a:r>
          </a:p>
          <a:p>
            <a:r>
              <a:rPr lang="en-US" sz="6000" dirty="0"/>
              <a:t>Confirmatory test for pulmonary hypertension</a:t>
            </a:r>
          </a:p>
          <a:p>
            <a:r>
              <a:rPr lang="en-US" sz="6000" dirty="0"/>
              <a:t>Findings: </a:t>
            </a:r>
            <a:r>
              <a:rPr lang="en-US" sz="6000" dirty="0" err="1"/>
              <a:t>mPAP</a:t>
            </a:r>
            <a:r>
              <a:rPr lang="en-US" sz="6000" dirty="0"/>
              <a:t> &gt; 20 mm Hg at rest is considered diagnostic for PH.</a:t>
            </a:r>
          </a:p>
          <a:p>
            <a:r>
              <a:rPr lang="en-US" sz="7200" b="1" dirty="0">
                <a:highlight>
                  <a:srgbClr val="FFFF00"/>
                </a:highlight>
              </a:rPr>
              <a:t>ECG</a:t>
            </a:r>
          </a:p>
          <a:p>
            <a:r>
              <a:rPr lang="en-US" sz="6000" dirty="0"/>
              <a:t>Typically shows nonspecific changes secondary to increased right ventricular workload </a:t>
            </a:r>
          </a:p>
          <a:p>
            <a:r>
              <a:rPr lang="en-US" sz="6000" dirty="0"/>
              <a:t>Right ventricular hypertrophy</a:t>
            </a:r>
          </a:p>
          <a:p>
            <a:r>
              <a:rPr lang="en-US" sz="6000" dirty="0"/>
              <a:t>Right-axis deviation</a:t>
            </a:r>
          </a:p>
          <a:p>
            <a:r>
              <a:rPr lang="en-US" sz="6000" dirty="0"/>
              <a:t>P </a:t>
            </a:r>
            <a:r>
              <a:rPr lang="en-US" sz="6000" dirty="0" err="1"/>
              <a:t>pulmonale</a:t>
            </a:r>
            <a:r>
              <a:rPr lang="en-US" sz="6000" dirty="0"/>
              <a:t> Incomplete or complete right bundle branch block  S1Q3T3 </a:t>
            </a:r>
          </a:p>
          <a:p>
            <a:r>
              <a:rPr lang="en-US" sz="6000" dirty="0"/>
              <a:t>May also show signs of underlying etiology, e.g., ischemic heart disease</a:t>
            </a:r>
            <a:endParaRPr lang="ar-JO" sz="6000" dirty="0"/>
          </a:p>
          <a:p>
            <a:endParaRPr lang="ar-JO" sz="6000" dirty="0"/>
          </a:p>
        </p:txBody>
      </p:sp>
    </p:spTree>
    <p:extLst>
      <p:ext uri="{BB962C8B-B14F-4D97-AF65-F5344CB8AC3E}">
        <p14:creationId xmlns:p14="http://schemas.microsoft.com/office/powerpoint/2010/main" val="3516968784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35042" y="11277600"/>
            <a:ext cx="4852006" cy="24384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2781648" cy="32512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995224" y="0"/>
            <a:ext cx="5391824" cy="3564744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9848850"/>
            <a:ext cx="2800697" cy="2768600"/>
          </a:xfrm>
          <a:prstGeom prst="rect">
            <a:avLst/>
          </a:prstGeom>
        </p:spPr>
      </p:pic>
      <p:sp>
        <p:nvSpPr>
          <p:cNvPr id="6" name="Shape 0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/>
        </p:spPr>
      </p:sp>
      <p:pic>
        <p:nvPicPr>
          <p:cNvPr id="7" name="Image 4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23340" y="10820400"/>
            <a:ext cx="711289" cy="2590800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4064000" y="469900"/>
            <a:ext cx="18999200" cy="1595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en-US" sz="8000" dirty="0"/>
          </a:p>
        </p:txBody>
      </p:sp>
      <p:sp>
        <p:nvSpPr>
          <p:cNvPr id="19" name="Text 10"/>
          <p:cNvSpPr/>
          <p:nvPr/>
        </p:nvSpPr>
        <p:spPr>
          <a:xfrm>
            <a:off x="10389899" y="10922000"/>
            <a:ext cx="3619952" cy="965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4800" dirty="0"/>
          </a:p>
        </p:txBody>
      </p:sp>
      <p:sp>
        <p:nvSpPr>
          <p:cNvPr id="20" name="Shape 11"/>
          <p:cNvSpPr/>
          <p:nvPr/>
        </p:nvSpPr>
        <p:spPr>
          <a:xfrm>
            <a:off x="949231" y="821857"/>
            <a:ext cx="21824715" cy="9998543"/>
          </a:xfrm>
          <a:prstGeom prst="roundRect">
            <a:avLst>
              <a:gd name="adj" fmla="val 3124"/>
            </a:avLst>
          </a:prstGeom>
          <a:noFill/>
          <a:ln w="12700">
            <a:solidFill>
              <a:srgbClr val="A8BDC7"/>
            </a:solidFill>
            <a:prstDash val="solid"/>
          </a:ln>
        </p:spPr>
      </p:sp>
      <p:sp>
        <p:nvSpPr>
          <p:cNvPr id="22" name="Text 12"/>
          <p:cNvSpPr/>
          <p:nvPr/>
        </p:nvSpPr>
        <p:spPr>
          <a:xfrm>
            <a:off x="17750469" y="4876800"/>
            <a:ext cx="3302413" cy="965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4800" dirty="0"/>
          </a:p>
        </p:txBody>
      </p:sp>
      <p:sp>
        <p:nvSpPr>
          <p:cNvPr id="24" name="Text 14"/>
          <p:cNvSpPr/>
          <p:nvPr/>
        </p:nvSpPr>
        <p:spPr>
          <a:xfrm>
            <a:off x="4064000" y="2827867"/>
            <a:ext cx="17281018" cy="9059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4800" dirty="0"/>
          </a:p>
        </p:txBody>
      </p:sp>
      <p:sp>
        <p:nvSpPr>
          <p:cNvPr id="25" name="مستطيل 24"/>
          <p:cNvSpPr/>
          <p:nvPr/>
        </p:nvSpPr>
        <p:spPr>
          <a:xfrm>
            <a:off x="1377748" y="1171224"/>
            <a:ext cx="20843546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highlight>
                  <a:srgbClr val="FFFF00"/>
                </a:highlight>
              </a:rPr>
              <a:t>Chest x-ray</a:t>
            </a:r>
            <a:endParaRPr lang="en-AE" sz="6000" b="1" dirty="0">
              <a:highlight>
                <a:srgbClr val="FFFF00"/>
              </a:highlight>
            </a:endParaRPr>
          </a:p>
          <a:p>
            <a:r>
              <a:rPr lang="en-US" sz="6000" dirty="0"/>
              <a:t>may help to support the diagnosis of PH.</a:t>
            </a:r>
          </a:p>
          <a:p>
            <a:r>
              <a:rPr lang="en-US" sz="6000" dirty="0"/>
              <a:t>Right heart hypertrophy : Prominent right heart border</a:t>
            </a:r>
          </a:p>
          <a:p>
            <a:r>
              <a:rPr lang="en-US" sz="6000" dirty="0"/>
              <a:t>Vascular changes : Enlarged central pulmonary arteries</a:t>
            </a:r>
          </a:p>
          <a:p>
            <a:r>
              <a:rPr lang="en-US" sz="6000" dirty="0"/>
              <a:t>Signs of the underlying cause (e.g., nodular opacities in interstitial lung disease, hyperinflation in COPD, pulmonary venous congestion in left heart disease</a:t>
            </a:r>
          </a:p>
          <a:p>
            <a:endParaRPr lang="en-US" sz="6000" dirty="0"/>
          </a:p>
          <a:p>
            <a:r>
              <a:rPr lang="en-US" sz="6000" b="1" dirty="0">
                <a:highlight>
                  <a:srgbClr val="FFFF00"/>
                </a:highlight>
              </a:rPr>
              <a:t>Investigations of the underlying cause</a:t>
            </a:r>
            <a:endParaRPr lang="ar-JO" sz="6000" b="1" dirty="0">
              <a:highlight>
                <a:srgbClr val="FFFF00"/>
              </a:highlight>
            </a:endParaRPr>
          </a:p>
          <a:p>
            <a:endParaRPr lang="ar-JO" sz="6000" dirty="0"/>
          </a:p>
        </p:txBody>
      </p:sp>
    </p:spTree>
    <p:extLst>
      <p:ext uri="{BB962C8B-B14F-4D97-AF65-F5344CB8AC3E}">
        <p14:creationId xmlns:p14="http://schemas.microsoft.com/office/powerpoint/2010/main" val="131419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295" y="1530928"/>
            <a:ext cx="21562156" cy="7863840"/>
          </a:xfrm>
          <a:prstGeom prst="rect">
            <a:avLst/>
          </a:prstGeom>
        </p:spPr>
      </p:pic>
      <p:pic>
        <p:nvPicPr>
          <p:cNvPr id="3" name="Image 3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76320" y="8304749"/>
            <a:ext cx="7826121" cy="475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15387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715" y="1197548"/>
            <a:ext cx="15514132" cy="4937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715" y="7336846"/>
            <a:ext cx="15633848" cy="5303520"/>
          </a:xfrm>
          <a:prstGeom prst="rect">
            <a:avLst/>
          </a:prstGeom>
        </p:spPr>
      </p:pic>
      <p:pic>
        <p:nvPicPr>
          <p:cNvPr id="4" name="Image 5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75942" y="2759456"/>
            <a:ext cx="7311233" cy="56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53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771" y="0"/>
            <a:ext cx="22353508" cy="1353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3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474" y="3275732"/>
            <a:ext cx="20622838" cy="6583680"/>
          </a:xfrm>
          <a:prstGeom prst="rect">
            <a:avLst/>
          </a:prstGeom>
        </p:spPr>
      </p:pic>
      <p:pic>
        <p:nvPicPr>
          <p:cNvPr id="3" name="Image 6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27153" y="710059"/>
            <a:ext cx="7613250" cy="513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05824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86964" y="6572275"/>
            <a:ext cx="6700084" cy="6859687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/>
        </p:spPr>
      </p:sp>
      <p:pic>
        <p:nvPicPr>
          <p:cNvPr id="5" name="Image 2" descr="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3340" y="10820400"/>
            <a:ext cx="711289" cy="259080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171971" y="3035300"/>
            <a:ext cx="9572763" cy="2853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000" dirty="0">
                <a:solidFill>
                  <a:srgbClr val="272727">
                    <a:alpha val="100000"/>
                  </a:srgbClr>
                </a:solidFill>
                <a:latin typeface="Rowdies Regular" pitchFamily="34" charset="0"/>
                <a:ea typeface="Rowdies Regular" pitchFamily="34" charset="-122"/>
                <a:cs typeface="Rowdies Regular" pitchFamily="34" charset="-120"/>
              </a:rPr>
              <a:t>Thank you </a:t>
            </a:r>
            <a:endParaRPr lang="en-US" sz="8000" dirty="0"/>
          </a:p>
        </p:txBody>
      </p:sp>
      <p:sp>
        <p:nvSpPr>
          <p:cNvPr id="8" name="Text 3"/>
          <p:cNvSpPr/>
          <p:nvPr/>
        </p:nvSpPr>
        <p:spPr>
          <a:xfrm rot="16200000">
            <a:off x="22204468" y="8326859"/>
            <a:ext cx="3645356" cy="469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4000"/>
              </a:spcAft>
              <a:buNone/>
            </a:pPr>
            <a:r>
              <a:rPr lang="en-US" sz="2400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Credit | Image: </a:t>
            </a:r>
            <a:r>
              <a:rPr lang="en-US" sz="2400" u="sng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  <a:hlinkClick r:id="rId7" tooltip="Open https://unsplash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2400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 </a:t>
            </a:r>
            <a:endParaRPr lang="en-US" sz="2400" dirty="0"/>
          </a:p>
        </p:txBody>
      </p:sp>
      <p:pic>
        <p:nvPicPr>
          <p:cNvPr id="9" name="Image 3" descr=" 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25178" y="3670300"/>
            <a:ext cx="11545743" cy="701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0924" y="0"/>
            <a:ext cx="20817902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7114" y="0"/>
            <a:ext cx="3708865" cy="3943336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686964" y="6545178"/>
            <a:ext cx="6700084" cy="6859693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/>
        </p:spPr>
      </p:sp>
      <p:pic>
        <p:nvPicPr>
          <p:cNvPr id="6" name="Image 3" descr=" 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23340" y="10820400"/>
            <a:ext cx="711289" cy="2590800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574800" y="550347"/>
            <a:ext cx="17068800" cy="25611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9600" dirty="0"/>
              <a:t>Pulmonary</a:t>
            </a:r>
            <a:r>
              <a:rPr lang="en-AE" sz="9600" dirty="0"/>
              <a:t> </a:t>
            </a:r>
            <a:r>
              <a:rPr lang="en-US" sz="9600" dirty="0"/>
              <a:t>hypertension</a:t>
            </a:r>
            <a:endParaRPr lang="en-US" sz="12800" dirty="0"/>
          </a:p>
        </p:txBody>
      </p:sp>
      <p:sp>
        <p:nvSpPr>
          <p:cNvPr id="8" name="Text 2"/>
          <p:cNvSpPr/>
          <p:nvPr/>
        </p:nvSpPr>
        <p:spPr>
          <a:xfrm>
            <a:off x="374695" y="3155971"/>
            <a:ext cx="22996226" cy="590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Aft>
                <a:spcPts val="4000"/>
              </a:spcAft>
            </a:pPr>
            <a:r>
              <a:rPr lang="en-US" sz="8000" dirty="0"/>
              <a:t>An elevated mean pulmonary arterial pressure (</a:t>
            </a:r>
            <a:r>
              <a:rPr lang="en-US" sz="8000" dirty="0" err="1"/>
              <a:t>mPAP</a:t>
            </a:r>
            <a:r>
              <a:rPr lang="en-US" sz="8000" dirty="0"/>
              <a:t>) </a:t>
            </a:r>
            <a:r>
              <a:rPr lang="en-US" sz="8000" b="1" dirty="0">
                <a:solidFill>
                  <a:srgbClr val="FF0000"/>
                </a:solidFill>
              </a:rPr>
              <a:t>&gt; 20 mm Hg at rest</a:t>
            </a:r>
            <a:r>
              <a:rPr lang="en-AE" sz="8000" b="1" dirty="0">
                <a:solidFill>
                  <a:srgbClr val="FF0000"/>
                </a:solidFill>
              </a:rPr>
              <a:t>.</a:t>
            </a:r>
          </a:p>
          <a:p>
            <a:pPr>
              <a:spcAft>
                <a:spcPts val="4000"/>
              </a:spcAft>
            </a:pPr>
            <a:r>
              <a:rPr lang="en-AE" sz="5400" dirty="0"/>
              <a:t>Normal vlaue :</a:t>
            </a:r>
            <a:r>
              <a:rPr lang="en-US" sz="6600" b="1" dirty="0">
                <a:solidFill>
                  <a:srgbClr val="FF0000"/>
                </a:solidFill>
              </a:rPr>
              <a:t>10–14 mm Hg</a:t>
            </a:r>
            <a:endParaRPr lang="en-AE" sz="6600" b="1" dirty="0">
              <a:solidFill>
                <a:srgbClr val="FF0000"/>
              </a:solidFill>
            </a:endParaRPr>
          </a:p>
          <a:p>
            <a:pPr>
              <a:spcAft>
                <a:spcPts val="4000"/>
              </a:spcAft>
            </a:pPr>
            <a:r>
              <a:rPr lang="en-AE" sz="8000" b="1" dirty="0"/>
              <a:t>Female more than male </a:t>
            </a:r>
            <a:r>
              <a:rPr lang="en-AE" sz="5400" dirty="0"/>
              <a:t>.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35042" y="11277600"/>
            <a:ext cx="4852006" cy="24384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2781648" cy="32512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995224" y="0"/>
            <a:ext cx="5391824" cy="3564750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9848850"/>
            <a:ext cx="2800697" cy="2768603"/>
          </a:xfrm>
          <a:prstGeom prst="rect">
            <a:avLst/>
          </a:prstGeom>
        </p:spPr>
      </p:pic>
      <p:sp>
        <p:nvSpPr>
          <p:cNvPr id="6" name="Shape 0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/>
        </p:spPr>
      </p:sp>
      <p:pic>
        <p:nvPicPr>
          <p:cNvPr id="7" name="Image 4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23340" y="10820400"/>
            <a:ext cx="711289" cy="2590800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4983256" y="-80292"/>
            <a:ext cx="14297754" cy="25611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AE" sz="12800" dirty="0">
                <a:solidFill>
                  <a:srgbClr val="272727">
                    <a:alpha val="100000"/>
                  </a:srgbClr>
                </a:solidFill>
                <a:latin typeface="Rowdies Regular" pitchFamily="34" charset="0"/>
                <a:ea typeface="Rowdies Regular" pitchFamily="34" charset="-122"/>
                <a:cs typeface="Rowdies Regular" pitchFamily="34" charset="-120"/>
              </a:rPr>
              <a:t>Etiology </a:t>
            </a:r>
            <a:endParaRPr lang="en-US" sz="12800" dirty="0"/>
          </a:p>
        </p:txBody>
      </p:sp>
      <p:sp>
        <p:nvSpPr>
          <p:cNvPr id="9" name="Shape 2"/>
          <p:cNvSpPr/>
          <p:nvPr/>
        </p:nvSpPr>
        <p:spPr>
          <a:xfrm>
            <a:off x="8929216" y="4241800"/>
            <a:ext cx="7760670" cy="1625600"/>
          </a:xfrm>
          <a:prstGeom prst="rect">
            <a:avLst/>
          </a:prstGeom>
          <a:noFill/>
          <a:ln/>
        </p:spPr>
      </p:sp>
      <p:sp>
        <p:nvSpPr>
          <p:cNvPr id="10" name="Shape 3"/>
          <p:cNvSpPr/>
          <p:nvPr/>
        </p:nvSpPr>
        <p:spPr>
          <a:xfrm>
            <a:off x="8929216" y="4356100"/>
            <a:ext cx="5931641" cy="1397000"/>
          </a:xfrm>
          <a:prstGeom prst="rect">
            <a:avLst/>
          </a:prstGeom>
          <a:noFill/>
          <a:ln/>
        </p:spPr>
      </p:sp>
      <p:sp>
        <p:nvSpPr>
          <p:cNvPr id="11" name="Text 4"/>
          <p:cNvSpPr/>
          <p:nvPr/>
        </p:nvSpPr>
        <p:spPr>
          <a:xfrm>
            <a:off x="431800" y="2819400"/>
            <a:ext cx="12309975" cy="10896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5400" b="1" dirty="0">
                <a:solidFill>
                  <a:srgbClr val="FF0000"/>
                </a:solidFill>
              </a:rPr>
              <a:t>Increased pulmonary vascular resistance </a:t>
            </a:r>
            <a:endParaRPr lang="en-AE" sz="5400" b="1" dirty="0">
              <a:solidFill>
                <a:srgbClr val="FF0000"/>
              </a:solidFill>
            </a:endParaRPr>
          </a:p>
          <a:p>
            <a:r>
              <a:rPr lang="en-AE" sz="4800" b="1" dirty="0"/>
              <a:t>#</a:t>
            </a:r>
            <a:r>
              <a:rPr lang="en-US" sz="4800" b="1" dirty="0"/>
              <a:t>Hypoxic pulmonary vasoconstriction</a:t>
            </a:r>
            <a:r>
              <a:rPr lang="en-US" sz="4800" dirty="0"/>
              <a:t>: chronic hypoxic pulmonary vasoconstriction → airway smooth muscle hypertrophy (medial hypertrophy) and pulmonary vascular bed destruction → ↑ pulmonary vascular resistance (e.g., COPD, obstructive sleep apnea) </a:t>
            </a:r>
            <a:endParaRPr lang="en-AE" sz="4800" dirty="0"/>
          </a:p>
          <a:p>
            <a:r>
              <a:rPr lang="en-AE" sz="4800" b="1" dirty="0"/>
              <a:t>#</a:t>
            </a:r>
            <a:r>
              <a:rPr lang="en-US" sz="4800" b="1" dirty="0"/>
              <a:t>Increased pulmonary vessel pressure </a:t>
            </a:r>
            <a:r>
              <a:rPr lang="en-US" sz="4800" dirty="0"/>
              <a:t>→ right heart hypertrophy → right heart failure (</a:t>
            </a:r>
            <a:r>
              <a:rPr lang="en-US" sz="4800" dirty="0" err="1"/>
              <a:t>cor</a:t>
            </a:r>
            <a:r>
              <a:rPr lang="en-US" sz="4800" dirty="0"/>
              <a:t> </a:t>
            </a:r>
            <a:r>
              <a:rPr lang="en-US" sz="4800" dirty="0" err="1"/>
              <a:t>pulmonale</a:t>
            </a:r>
            <a:r>
              <a:rPr lang="en-US" sz="4800" dirty="0"/>
              <a:t>) and arrhythmias → death</a:t>
            </a:r>
            <a:endParaRPr lang="en-AE" sz="4800" dirty="0"/>
          </a:p>
          <a:p>
            <a:r>
              <a:rPr lang="en-US" sz="4800" dirty="0"/>
              <a:t> </a:t>
            </a:r>
            <a:r>
              <a:rPr lang="en-AE" sz="4800" b="1" dirty="0"/>
              <a:t>#</a:t>
            </a:r>
            <a:r>
              <a:rPr lang="en-US" sz="4800" b="1" dirty="0"/>
              <a:t> Inflammation </a:t>
            </a:r>
            <a:r>
              <a:rPr lang="en-US" sz="4800" dirty="0"/>
              <a:t>(e.g., COPD) → ↑ inflammatory cell infiltration of intima → thickened endothelial wall → intimal fibrosis</a:t>
            </a:r>
          </a:p>
        </p:txBody>
      </p:sp>
      <p:sp>
        <p:nvSpPr>
          <p:cNvPr id="16" name="Shape 8"/>
          <p:cNvSpPr/>
          <p:nvPr/>
        </p:nvSpPr>
        <p:spPr>
          <a:xfrm>
            <a:off x="17451981" y="4241800"/>
            <a:ext cx="7760670" cy="1625600"/>
          </a:xfrm>
          <a:prstGeom prst="rect">
            <a:avLst/>
          </a:prstGeom>
          <a:noFill/>
          <a:ln/>
        </p:spPr>
      </p:sp>
      <p:pic>
        <p:nvPicPr>
          <p:cNvPr id="17" name="Image 6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51981" y="4241800"/>
            <a:ext cx="1625803" cy="1625600"/>
          </a:xfrm>
          <a:prstGeom prst="rect">
            <a:avLst/>
          </a:prstGeom>
        </p:spPr>
      </p:pic>
      <p:sp>
        <p:nvSpPr>
          <p:cNvPr id="19" name="Text 10"/>
          <p:cNvSpPr/>
          <p:nvPr/>
        </p:nvSpPr>
        <p:spPr>
          <a:xfrm>
            <a:off x="17769521" y="4572000"/>
            <a:ext cx="990724" cy="965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4800" dirty="0"/>
          </a:p>
        </p:txBody>
      </p:sp>
      <p:sp>
        <p:nvSpPr>
          <p:cNvPr id="23" name="Shape 14"/>
          <p:cNvSpPr/>
          <p:nvPr/>
        </p:nvSpPr>
        <p:spPr>
          <a:xfrm>
            <a:off x="8929216" y="7226300"/>
            <a:ext cx="7760670" cy="1625600"/>
          </a:xfrm>
          <a:prstGeom prst="rect">
            <a:avLst/>
          </a:prstGeom>
          <a:noFill/>
          <a:ln/>
        </p:spPr>
      </p:sp>
      <p:sp>
        <p:nvSpPr>
          <p:cNvPr id="24" name="Shape 15"/>
          <p:cNvSpPr/>
          <p:nvPr/>
        </p:nvSpPr>
        <p:spPr>
          <a:xfrm>
            <a:off x="8929216" y="7340600"/>
            <a:ext cx="5931641" cy="1397000"/>
          </a:xfrm>
          <a:prstGeom prst="rect">
            <a:avLst/>
          </a:prstGeom>
          <a:noFill/>
          <a:ln/>
        </p:spPr>
      </p:sp>
      <p:sp>
        <p:nvSpPr>
          <p:cNvPr id="34" name="Shape 23"/>
          <p:cNvSpPr/>
          <p:nvPr/>
        </p:nvSpPr>
        <p:spPr>
          <a:xfrm>
            <a:off x="19281010" y="7340600"/>
            <a:ext cx="5931641" cy="1397000"/>
          </a:xfrm>
          <a:prstGeom prst="rect">
            <a:avLst/>
          </a:prstGeom>
          <a:noFill/>
          <a:ln/>
        </p:spPr>
      </p:sp>
      <p:sp>
        <p:nvSpPr>
          <p:cNvPr id="37" name="Shape 26"/>
          <p:cNvSpPr/>
          <p:nvPr/>
        </p:nvSpPr>
        <p:spPr>
          <a:xfrm>
            <a:off x="8929216" y="10210800"/>
            <a:ext cx="7760670" cy="1625600"/>
          </a:xfrm>
          <a:prstGeom prst="rect">
            <a:avLst/>
          </a:prstGeom>
          <a:noFill/>
          <a:ln/>
        </p:spPr>
      </p:sp>
      <p:sp>
        <p:nvSpPr>
          <p:cNvPr id="38" name="Shape 27"/>
          <p:cNvSpPr/>
          <p:nvPr/>
        </p:nvSpPr>
        <p:spPr>
          <a:xfrm>
            <a:off x="8929216" y="10325100"/>
            <a:ext cx="5931641" cy="1397000"/>
          </a:xfrm>
          <a:prstGeom prst="rect">
            <a:avLst/>
          </a:prstGeom>
          <a:noFill/>
          <a:ln/>
        </p:spPr>
      </p:sp>
      <p:sp>
        <p:nvSpPr>
          <p:cNvPr id="48" name="Shape 35"/>
          <p:cNvSpPr/>
          <p:nvPr/>
        </p:nvSpPr>
        <p:spPr>
          <a:xfrm>
            <a:off x="19281010" y="10325100"/>
            <a:ext cx="5931641" cy="1397000"/>
          </a:xfrm>
          <a:prstGeom prst="rect">
            <a:avLst/>
          </a:prstGeom>
          <a:noFill/>
          <a:ln/>
        </p:spPr>
      </p:sp>
      <p:pic>
        <p:nvPicPr>
          <p:cNvPr id="51" name="Image 11" descr=" 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503870" y="3043767"/>
            <a:ext cx="10758245" cy="932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760245" y="0"/>
            <a:ext cx="5626803" cy="63246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7251700"/>
            <a:ext cx="4445556" cy="64643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3348800" cy="4471932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443202" y="11093450"/>
            <a:ext cx="3581851" cy="2622550"/>
          </a:xfrm>
          <a:prstGeom prst="rect">
            <a:avLst/>
          </a:prstGeom>
        </p:spPr>
      </p:pic>
      <p:sp>
        <p:nvSpPr>
          <p:cNvPr id="6" name="Shape 0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/>
        </p:spPr>
      </p:sp>
      <p:pic>
        <p:nvPicPr>
          <p:cNvPr id="7" name="Image 4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23340" y="10820400"/>
            <a:ext cx="711289" cy="2590800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2959470" y="2743200"/>
            <a:ext cx="15694928" cy="1595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sz="8000" dirty="0"/>
          </a:p>
        </p:txBody>
      </p:sp>
      <p:sp>
        <p:nvSpPr>
          <p:cNvPr id="9" name="Text 2"/>
          <p:cNvSpPr/>
          <p:nvPr/>
        </p:nvSpPr>
        <p:spPr>
          <a:xfrm>
            <a:off x="2959470" y="4737100"/>
            <a:ext cx="8861474" cy="5469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4000"/>
              </a:spcAft>
              <a:buNone/>
            </a:pPr>
            <a:r>
              <a:rPr lang="en-US" sz="3200" dirty="0">
                <a:solidFill>
                  <a:srgbClr val="0E0E0E">
                    <a:alpha val="100000"/>
                  </a:srgbClr>
                </a:solidFill>
                <a:latin typeface="DM Sans Regular" pitchFamily="34" charset="0"/>
                <a:ea typeface="DM Sans Regular" pitchFamily="34" charset="-122"/>
                <a:cs typeface="DM Sans Regular" pitchFamily="34" charset="-120"/>
              </a:rPr>
              <a:t>. </a:t>
            </a:r>
            <a:endParaRPr lang="en-US" sz="3200" dirty="0"/>
          </a:p>
        </p:txBody>
      </p:sp>
      <p:sp>
        <p:nvSpPr>
          <p:cNvPr id="10" name="Text 3"/>
          <p:cNvSpPr/>
          <p:nvPr/>
        </p:nvSpPr>
        <p:spPr>
          <a:xfrm>
            <a:off x="787400" y="736600"/>
            <a:ext cx="20775662" cy="12674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Aft>
                <a:spcPts val="4000"/>
              </a:spcAft>
            </a:pPr>
            <a:r>
              <a:rPr lang="en-US" sz="6600" b="1" dirty="0">
                <a:solidFill>
                  <a:srgbClr val="FF0000"/>
                </a:solidFill>
              </a:rPr>
              <a:t>Increased pulmonary venous pressure: </a:t>
            </a:r>
            <a:endParaRPr lang="en-AE" sz="6600" b="1" dirty="0">
              <a:solidFill>
                <a:srgbClr val="FF0000"/>
              </a:solidFill>
            </a:endParaRPr>
          </a:p>
          <a:p>
            <a:pPr>
              <a:spcAft>
                <a:spcPts val="4000"/>
              </a:spcAft>
            </a:pPr>
            <a:r>
              <a:rPr lang="en-US" sz="6000" dirty="0"/>
              <a:t> volume or pressure overload from left-sided heart disease (e.g. mitral valve regurgitation) </a:t>
            </a:r>
            <a:endParaRPr lang="en-AE" sz="6000" dirty="0"/>
          </a:p>
          <a:p>
            <a:pPr>
              <a:spcAft>
                <a:spcPts val="4000"/>
              </a:spcAft>
            </a:pPr>
            <a:endParaRPr lang="en-AE" sz="3200" dirty="0"/>
          </a:p>
          <a:p>
            <a:pPr>
              <a:spcAft>
                <a:spcPts val="4000"/>
              </a:spcAft>
            </a:pPr>
            <a:r>
              <a:rPr lang="en-US" sz="6000" b="1" dirty="0">
                <a:solidFill>
                  <a:srgbClr val="FF0000"/>
                </a:solidFill>
              </a:rPr>
              <a:t>Increased pulmonary blood flow </a:t>
            </a:r>
            <a:r>
              <a:rPr lang="en-AE" sz="6000" b="1" dirty="0">
                <a:solidFill>
                  <a:srgbClr val="FF0000"/>
                </a:solidFill>
              </a:rPr>
              <a:t>:</a:t>
            </a:r>
          </a:p>
          <a:p>
            <a:pPr>
              <a:spcAft>
                <a:spcPts val="4000"/>
              </a:spcAft>
            </a:pPr>
            <a:r>
              <a:rPr lang="en-US" sz="3200" dirty="0"/>
              <a:t> </a:t>
            </a:r>
            <a:r>
              <a:rPr lang="en-AE" sz="8800" b="1" dirty="0"/>
              <a:t>#</a:t>
            </a:r>
            <a:r>
              <a:rPr lang="en-US" sz="6600" dirty="0"/>
              <a:t>Left-to-right shunt (e.g., ASD, VSD, PDA)  </a:t>
            </a:r>
            <a:endParaRPr lang="en-AE" sz="6600" dirty="0"/>
          </a:p>
          <a:p>
            <a:pPr>
              <a:spcAft>
                <a:spcPts val="4000"/>
              </a:spcAft>
            </a:pPr>
            <a:r>
              <a:rPr lang="en-AE" sz="6600" b="1" dirty="0"/>
              <a:t>#</a:t>
            </a:r>
            <a:r>
              <a:rPr lang="en-US" sz="6600" dirty="0" err="1"/>
              <a:t>Portopulmonary</a:t>
            </a:r>
            <a:r>
              <a:rPr lang="en-US" sz="6600" dirty="0"/>
              <a:t> hypertension </a:t>
            </a:r>
            <a:endParaRPr lang="en-AE" sz="6600" dirty="0"/>
          </a:p>
          <a:p>
            <a:pPr>
              <a:spcAft>
                <a:spcPts val="4000"/>
              </a:spcAft>
            </a:pPr>
            <a:r>
              <a:rPr lang="en-AE" sz="6600" b="1" dirty="0"/>
              <a:t>#</a:t>
            </a:r>
            <a:r>
              <a:rPr lang="en-US" sz="6600" dirty="0"/>
              <a:t>Sickle cell anemia: Individuals with SCD have an anemia-induced increase in cardiac output </a:t>
            </a:r>
            <a:r>
              <a:rPr lang="en-US" sz="3200" dirty="0">
                <a:solidFill>
                  <a:srgbClr val="0E0E0E">
                    <a:alpha val="100000"/>
                  </a:srgbClr>
                </a:solidFill>
                <a:latin typeface="DM Sans Regular" pitchFamily="34" charset="0"/>
                <a:ea typeface="DM Sans Regular" pitchFamily="34" charset="-122"/>
                <a:cs typeface="DM Sans Regular" pitchFamily="34" charset="-120"/>
              </a:rPr>
              <a:t>.</a:t>
            </a:r>
            <a:endParaRPr lang="en-US" sz="3200" dirty="0"/>
          </a:p>
        </p:txBody>
      </p:sp>
      <p:pic>
        <p:nvPicPr>
          <p:cNvPr id="11" name="Image 5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576615" y="3469216"/>
            <a:ext cx="8560771" cy="58605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95524" y="9448800"/>
            <a:ext cx="4191524" cy="42672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4432854" cy="39624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359626" y="0"/>
            <a:ext cx="3027422" cy="4277085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9429750"/>
            <a:ext cx="3905738" cy="4286250"/>
          </a:xfrm>
          <a:prstGeom prst="rect">
            <a:avLst/>
          </a:prstGeom>
        </p:spPr>
      </p:pic>
      <p:sp>
        <p:nvSpPr>
          <p:cNvPr id="6" name="Shape 0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/>
        </p:spPr>
      </p:sp>
      <p:pic>
        <p:nvPicPr>
          <p:cNvPr id="7" name="Image 4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23340" y="10820400"/>
            <a:ext cx="711289" cy="2590800"/>
          </a:xfrm>
          <a:prstGeom prst="rect">
            <a:avLst/>
          </a:prstGeom>
        </p:spPr>
      </p:pic>
      <p:sp>
        <p:nvSpPr>
          <p:cNvPr id="9" name="Shape 1"/>
          <p:cNvSpPr/>
          <p:nvPr/>
        </p:nvSpPr>
        <p:spPr>
          <a:xfrm>
            <a:off x="1816327" y="9499600"/>
            <a:ext cx="9907238" cy="2565400"/>
          </a:xfrm>
          <a:prstGeom prst="rect">
            <a:avLst/>
          </a:prstGeom>
          <a:noFill/>
          <a:ln/>
        </p:spPr>
      </p:sp>
      <p:sp>
        <p:nvSpPr>
          <p:cNvPr id="11" name="Shape 2"/>
          <p:cNvSpPr/>
          <p:nvPr/>
        </p:nvSpPr>
        <p:spPr>
          <a:xfrm>
            <a:off x="3848538" y="9499600"/>
            <a:ext cx="7875028" cy="2565400"/>
          </a:xfrm>
          <a:prstGeom prst="rect">
            <a:avLst/>
          </a:prstGeom>
          <a:noFill/>
          <a:ln/>
        </p:spPr>
      </p:sp>
      <p:sp>
        <p:nvSpPr>
          <p:cNvPr id="23" name="مستطيل 22"/>
          <p:cNvSpPr/>
          <p:nvPr/>
        </p:nvSpPr>
        <p:spPr>
          <a:xfrm>
            <a:off x="7081135" y="0"/>
            <a:ext cx="9174865" cy="149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9600" b="1" dirty="0"/>
              <a:t>C</a:t>
            </a:r>
            <a:r>
              <a:rPr lang="en-US" sz="9600" b="1" dirty="0" err="1"/>
              <a:t>lassification</a:t>
            </a:r>
            <a:endParaRPr lang="en-US" sz="9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401627" y="2748142"/>
            <a:ext cx="6756400" cy="7361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sz="3600" b="1" dirty="0">
              <a:solidFill>
                <a:srgbClr val="FF0000"/>
              </a:solidFill>
            </a:endParaRPr>
          </a:p>
          <a:p>
            <a:pPr algn="ctr"/>
            <a:endParaRPr lang="en-AE" sz="3600" b="1" dirty="0">
              <a:solidFill>
                <a:srgbClr val="FF0000"/>
              </a:solidFill>
            </a:endParaRPr>
          </a:p>
          <a:p>
            <a:pPr algn="ctr"/>
            <a:endParaRPr lang="en-AE" sz="3600" b="1" dirty="0">
              <a:solidFill>
                <a:srgbClr val="FF0000"/>
              </a:solidFill>
            </a:endParaRPr>
          </a:p>
          <a:p>
            <a:pPr algn="ctr"/>
            <a:endParaRPr lang="en-AE" sz="3600" b="1" dirty="0">
              <a:solidFill>
                <a:srgbClr val="FF0000"/>
              </a:solidFill>
            </a:endParaRPr>
          </a:p>
          <a:p>
            <a:pPr algn="ctr"/>
            <a:endParaRPr lang="en-AE" sz="3600" b="1" dirty="0">
              <a:solidFill>
                <a:srgbClr val="FF0000"/>
              </a:solidFill>
            </a:endParaRPr>
          </a:p>
          <a:p>
            <a:pPr algn="ctr"/>
            <a:endParaRPr lang="en-AE" sz="3600" b="1" dirty="0">
              <a:solidFill>
                <a:srgbClr val="FF0000"/>
              </a:solidFill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Pulmonary arterial hypertension (Group 1 PH)</a:t>
            </a:r>
            <a:endParaRPr lang="en-AE" sz="4400" b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4000" b="1" dirty="0"/>
              <a:t>Idiopathic</a:t>
            </a:r>
            <a:r>
              <a:rPr lang="en-AE" sz="4000" dirty="0"/>
              <a:t>.</a:t>
            </a:r>
          </a:p>
          <a:p>
            <a:r>
              <a:rPr lang="en-AE" sz="4000" dirty="0"/>
              <a:t>-</a:t>
            </a:r>
            <a:r>
              <a:rPr lang="en-US" sz="4000" b="1" dirty="0"/>
              <a:t>Hereditary</a:t>
            </a:r>
            <a:r>
              <a:rPr lang="en-US" sz="4000" dirty="0"/>
              <a:t> (e.g., BMPR2 loss-of-function mutation)</a:t>
            </a:r>
            <a:endParaRPr lang="en-AE" sz="4000" dirty="0"/>
          </a:p>
          <a:p>
            <a:r>
              <a:rPr lang="en-AE" sz="4000" dirty="0"/>
              <a:t>-</a:t>
            </a:r>
            <a:r>
              <a:rPr lang="en-AE" sz="4000" b="1" dirty="0"/>
              <a:t>DRUG</a:t>
            </a:r>
            <a:r>
              <a:rPr lang="en-AE" sz="4000" dirty="0"/>
              <a:t> :</a:t>
            </a:r>
            <a:r>
              <a:rPr lang="en-US" sz="4000" dirty="0"/>
              <a:t>Methamphetamine (and possibly amphetamines and cocaine) Sympathomimetic appetite suppressants , Chemotherapeutic agents</a:t>
            </a:r>
            <a:endParaRPr lang="en-AE" sz="4000" dirty="0"/>
          </a:p>
          <a:p>
            <a:pPr marL="571500" indent="-571500" algn="ctr">
              <a:buFontTx/>
              <a:buChar char="-"/>
            </a:pPr>
            <a:endParaRPr lang="en-AE" sz="4000" dirty="0"/>
          </a:p>
          <a:p>
            <a:pPr algn="ctr"/>
            <a:endParaRPr lang="en-AE" sz="3600" b="1" dirty="0"/>
          </a:p>
          <a:p>
            <a:pPr algn="ctr"/>
            <a:endParaRPr lang="en-AE" sz="3600" b="1" dirty="0"/>
          </a:p>
          <a:p>
            <a:pPr algn="ctr"/>
            <a:endParaRPr lang="en-AE" sz="3600" b="1" dirty="0"/>
          </a:p>
          <a:p>
            <a:pPr algn="ctr"/>
            <a:endParaRPr lang="en-AE" sz="3600" b="1" dirty="0"/>
          </a:p>
          <a:p>
            <a:pPr algn="ctr"/>
            <a:endParaRPr lang="en-AE" sz="3600" b="1" dirty="0"/>
          </a:p>
          <a:p>
            <a:pPr algn="ctr"/>
            <a:endParaRPr lang="en-AE" sz="3600" b="1" dirty="0"/>
          </a:p>
          <a:p>
            <a:pPr algn="ctr"/>
            <a:endParaRPr lang="en-US" sz="3600" b="1" dirty="0"/>
          </a:p>
        </p:txBody>
      </p:sp>
      <p:sp>
        <p:nvSpPr>
          <p:cNvPr id="27" name="مستطيل 26"/>
          <p:cNvSpPr/>
          <p:nvPr/>
        </p:nvSpPr>
        <p:spPr>
          <a:xfrm>
            <a:off x="8748631" y="2776013"/>
            <a:ext cx="6604000" cy="7361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sz="3600" b="1" dirty="0">
              <a:solidFill>
                <a:srgbClr val="FF0000"/>
              </a:solidFill>
            </a:endParaRPr>
          </a:p>
          <a:p>
            <a:pPr marL="571500" indent="-571500" algn="ctr">
              <a:buFontTx/>
              <a:buChar char="-"/>
            </a:pPr>
            <a:r>
              <a:rPr lang="en-US" sz="5400" b="1" dirty="0">
                <a:solidFill>
                  <a:srgbClr val="FF0000"/>
                </a:solidFill>
              </a:rPr>
              <a:t>Left heart disease</a:t>
            </a:r>
            <a:endParaRPr lang="en-AE" sz="5400" b="1" dirty="0">
              <a:solidFill>
                <a:srgbClr val="FF0000"/>
              </a:solidFill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(Group 2 PH)</a:t>
            </a:r>
            <a:r>
              <a:rPr lang="en-US" sz="5400" dirty="0"/>
              <a:t> </a:t>
            </a:r>
            <a:endParaRPr lang="en-AE" sz="5400" dirty="0"/>
          </a:p>
          <a:p>
            <a:r>
              <a:rPr lang="en-AE" sz="5400" dirty="0"/>
              <a:t>-</a:t>
            </a:r>
            <a:r>
              <a:rPr lang="en-US" sz="5400" dirty="0"/>
              <a:t>Congestive heart failure (CHF) </a:t>
            </a:r>
            <a:endParaRPr lang="en-AE" sz="5400" dirty="0"/>
          </a:p>
          <a:p>
            <a:r>
              <a:rPr lang="en-AE" sz="5400" dirty="0"/>
              <a:t>-</a:t>
            </a:r>
            <a:r>
              <a:rPr lang="en-US" sz="5400" dirty="0"/>
              <a:t>heart diseases</a:t>
            </a:r>
            <a:endParaRPr lang="en-AE" sz="5400" b="1" dirty="0"/>
          </a:p>
          <a:p>
            <a:endParaRPr lang="en-AE" sz="5400" b="1" dirty="0"/>
          </a:p>
          <a:p>
            <a:endParaRPr lang="en-AE" sz="5400" b="1" dirty="0"/>
          </a:p>
          <a:p>
            <a:pPr algn="ctr"/>
            <a:endParaRPr lang="en-AE" sz="3600" b="1" dirty="0"/>
          </a:p>
          <a:p>
            <a:pPr algn="ctr"/>
            <a:endParaRPr lang="en-AE" sz="3600" b="1" dirty="0"/>
          </a:p>
          <a:p>
            <a:pPr algn="ctr"/>
            <a:endParaRPr lang="en-AE" sz="3600" b="1" dirty="0"/>
          </a:p>
          <a:p>
            <a:pPr algn="ctr"/>
            <a:endParaRPr lang="en-US" sz="3600" b="1" dirty="0"/>
          </a:p>
        </p:txBody>
      </p:sp>
      <p:sp>
        <p:nvSpPr>
          <p:cNvPr id="28" name="مستطيل 27"/>
          <p:cNvSpPr/>
          <p:nvPr/>
        </p:nvSpPr>
        <p:spPr>
          <a:xfrm>
            <a:off x="17530510" y="2522013"/>
            <a:ext cx="6604000" cy="7361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sz="5400" dirty="0"/>
          </a:p>
          <a:p>
            <a:pPr algn="ctr"/>
            <a:endParaRPr lang="en-AE" sz="5400" b="1" dirty="0">
              <a:solidFill>
                <a:srgbClr val="FF0000"/>
              </a:solidFill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Chronic lung diseases (Group 3 PH)</a:t>
            </a:r>
            <a:endParaRPr lang="en-AE" sz="5400" b="1" dirty="0">
              <a:solidFill>
                <a:srgbClr val="FF0000"/>
              </a:solidFill>
            </a:endParaRPr>
          </a:p>
          <a:p>
            <a:r>
              <a:rPr lang="en-AE" sz="5400" b="1" dirty="0">
                <a:solidFill>
                  <a:schemeClr val="bg1"/>
                </a:solidFill>
              </a:rPr>
              <a:t>-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dirty="0"/>
              <a:t>Obstructive lung diseases</a:t>
            </a:r>
            <a:endParaRPr lang="en-AE" sz="5400" dirty="0"/>
          </a:p>
          <a:p>
            <a:r>
              <a:rPr lang="en-AE" sz="5400" dirty="0"/>
              <a:t>-</a:t>
            </a:r>
            <a:r>
              <a:rPr lang="en-US" sz="5400" dirty="0"/>
              <a:t>  Restrictive lung diseases </a:t>
            </a:r>
            <a:endParaRPr lang="en-AE" sz="5400" dirty="0"/>
          </a:p>
          <a:p>
            <a:r>
              <a:rPr lang="en-AE" sz="5400" dirty="0"/>
              <a:t>-</a:t>
            </a:r>
            <a:r>
              <a:rPr lang="en-US" sz="5400" dirty="0"/>
              <a:t>High altitude </a:t>
            </a:r>
            <a:endParaRPr lang="en-AE" sz="5400" b="1" dirty="0"/>
          </a:p>
          <a:p>
            <a:endParaRPr lang="en-AE" sz="5400" b="1" dirty="0"/>
          </a:p>
          <a:p>
            <a:pPr algn="ctr"/>
            <a:endParaRPr lang="en-AE" sz="3600" b="1" dirty="0"/>
          </a:p>
          <a:p>
            <a:pPr algn="ctr"/>
            <a:endParaRPr lang="en-AE" sz="3600" b="1" dirty="0"/>
          </a:p>
          <a:p>
            <a:pPr algn="ctr"/>
            <a:endParaRPr lang="en-AE" sz="3600" b="1" dirty="0"/>
          </a:p>
          <a:p>
            <a:pPr algn="ctr"/>
            <a:endParaRPr lang="en-US" sz="36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35042" y="11277600"/>
            <a:ext cx="4852006" cy="24384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2781648" cy="32512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995224" y="0"/>
            <a:ext cx="5391824" cy="3564750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9848850"/>
            <a:ext cx="2800697" cy="2768600"/>
          </a:xfrm>
          <a:prstGeom prst="rect">
            <a:avLst/>
          </a:prstGeom>
        </p:spPr>
      </p:pic>
      <p:sp>
        <p:nvSpPr>
          <p:cNvPr id="6" name="Shape 0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/>
        </p:spPr>
      </p:sp>
      <p:pic>
        <p:nvPicPr>
          <p:cNvPr id="7" name="Image 4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23340" y="10820400"/>
            <a:ext cx="711289" cy="2590800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914514" y="3492500"/>
            <a:ext cx="7023978" cy="8763000"/>
          </a:xfrm>
          <a:prstGeom prst="rect">
            <a:avLst/>
          </a:prstGeom>
          <a:noFill/>
          <a:ln/>
        </p:spPr>
      </p:sp>
      <p:sp>
        <p:nvSpPr>
          <p:cNvPr id="9" name="Shape 2"/>
          <p:cNvSpPr/>
          <p:nvPr/>
        </p:nvSpPr>
        <p:spPr>
          <a:xfrm>
            <a:off x="914514" y="3492500"/>
            <a:ext cx="5245756" cy="762000"/>
          </a:xfrm>
          <a:prstGeom prst="rect">
            <a:avLst/>
          </a:prstGeom>
          <a:noFill/>
          <a:ln/>
        </p:spPr>
      </p:sp>
      <p:sp>
        <p:nvSpPr>
          <p:cNvPr id="11" name="Shape 4"/>
          <p:cNvSpPr/>
          <p:nvPr/>
        </p:nvSpPr>
        <p:spPr>
          <a:xfrm>
            <a:off x="914514" y="4864100"/>
            <a:ext cx="7023978" cy="1600200"/>
          </a:xfrm>
          <a:prstGeom prst="rect">
            <a:avLst/>
          </a:prstGeom>
          <a:noFill/>
          <a:ln/>
        </p:spPr>
      </p:sp>
      <p:pic>
        <p:nvPicPr>
          <p:cNvPr id="13" name="Image 5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06279" y="8613000"/>
            <a:ext cx="7035667" cy="5181600"/>
          </a:xfrm>
          <a:prstGeom prst="rect">
            <a:avLst/>
          </a:prstGeom>
        </p:spPr>
      </p:pic>
      <p:sp>
        <p:nvSpPr>
          <p:cNvPr id="14" name="Shape 6"/>
          <p:cNvSpPr/>
          <p:nvPr/>
        </p:nvSpPr>
        <p:spPr>
          <a:xfrm>
            <a:off x="15826178" y="3492500"/>
            <a:ext cx="7023978" cy="8763000"/>
          </a:xfrm>
          <a:prstGeom prst="rect">
            <a:avLst/>
          </a:prstGeom>
          <a:noFill/>
          <a:ln/>
        </p:spPr>
      </p:sp>
      <p:sp>
        <p:nvSpPr>
          <p:cNvPr id="15" name="Shape 7"/>
          <p:cNvSpPr/>
          <p:nvPr/>
        </p:nvSpPr>
        <p:spPr>
          <a:xfrm>
            <a:off x="15826178" y="3492500"/>
            <a:ext cx="5245756" cy="762000"/>
          </a:xfrm>
          <a:prstGeom prst="rect">
            <a:avLst/>
          </a:prstGeom>
          <a:noFill/>
          <a:ln/>
        </p:spPr>
      </p:sp>
      <p:sp>
        <p:nvSpPr>
          <p:cNvPr id="17" name="Shape 9"/>
          <p:cNvSpPr/>
          <p:nvPr/>
        </p:nvSpPr>
        <p:spPr>
          <a:xfrm>
            <a:off x="15826178" y="4864100"/>
            <a:ext cx="7023978" cy="1600200"/>
          </a:xfrm>
          <a:prstGeom prst="rect">
            <a:avLst/>
          </a:prstGeom>
          <a:noFill/>
          <a:ln/>
        </p:spPr>
      </p:sp>
      <p:sp>
        <p:nvSpPr>
          <p:cNvPr id="20" name="Shape 11"/>
          <p:cNvSpPr/>
          <p:nvPr/>
        </p:nvSpPr>
        <p:spPr>
          <a:xfrm>
            <a:off x="8370346" y="1498600"/>
            <a:ext cx="7023978" cy="8763000"/>
          </a:xfrm>
          <a:prstGeom prst="rect">
            <a:avLst/>
          </a:prstGeom>
          <a:noFill/>
          <a:ln/>
        </p:spPr>
      </p:sp>
      <p:sp>
        <p:nvSpPr>
          <p:cNvPr id="21" name="Shape 12"/>
          <p:cNvSpPr/>
          <p:nvPr/>
        </p:nvSpPr>
        <p:spPr>
          <a:xfrm>
            <a:off x="8370346" y="1498600"/>
            <a:ext cx="4470959" cy="762000"/>
          </a:xfrm>
          <a:prstGeom prst="rect">
            <a:avLst/>
          </a:prstGeom>
          <a:noFill/>
          <a:ln/>
        </p:spPr>
      </p:sp>
      <p:sp>
        <p:nvSpPr>
          <p:cNvPr id="26" name="مستطيل 25"/>
          <p:cNvSpPr/>
          <p:nvPr/>
        </p:nvSpPr>
        <p:spPr>
          <a:xfrm>
            <a:off x="7081135" y="0"/>
            <a:ext cx="9174865" cy="149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9600" b="1" dirty="0"/>
              <a:t>C</a:t>
            </a:r>
            <a:r>
              <a:rPr lang="en-US" sz="9600" b="1" dirty="0" err="1"/>
              <a:t>lassification</a:t>
            </a:r>
            <a:endParaRPr lang="en-US" sz="9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768859" y="2331442"/>
            <a:ext cx="6604000" cy="7361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E" sz="5400" dirty="0"/>
          </a:p>
          <a:p>
            <a:endParaRPr lang="en-AE" sz="5400" dirty="0"/>
          </a:p>
          <a:p>
            <a:endParaRPr lang="en-AE" sz="5400" dirty="0"/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Pulmonary artery obstruction</a:t>
            </a:r>
            <a:endParaRPr lang="en-AE" sz="5400" b="1" dirty="0">
              <a:solidFill>
                <a:srgbClr val="FF0000"/>
              </a:solidFill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 (Group 4 PH) </a:t>
            </a:r>
            <a:endParaRPr lang="en-AE" sz="5400" b="1" dirty="0">
              <a:solidFill>
                <a:srgbClr val="FF0000"/>
              </a:solidFill>
            </a:endParaRPr>
          </a:p>
          <a:p>
            <a:r>
              <a:rPr lang="en-US" sz="5400" dirty="0"/>
              <a:t>Chronic thromboembolic pulmonary hypertension (CTEPH) (recurrent PE)</a:t>
            </a:r>
            <a:endParaRPr lang="en-AE" sz="5400" b="1" dirty="0"/>
          </a:p>
          <a:p>
            <a:endParaRPr lang="en-AE" sz="5400" b="1" dirty="0"/>
          </a:p>
          <a:p>
            <a:pPr algn="ctr"/>
            <a:endParaRPr lang="en-AE" sz="3600" b="1" dirty="0"/>
          </a:p>
          <a:p>
            <a:pPr algn="ctr"/>
            <a:endParaRPr lang="en-AE" sz="3600" b="1" dirty="0"/>
          </a:p>
          <a:p>
            <a:pPr algn="ctr"/>
            <a:endParaRPr lang="en-AE" sz="3600" b="1" dirty="0"/>
          </a:p>
          <a:p>
            <a:pPr algn="ctr"/>
            <a:endParaRPr lang="en-US" sz="3600" b="1" dirty="0"/>
          </a:p>
        </p:txBody>
      </p:sp>
      <p:sp>
        <p:nvSpPr>
          <p:cNvPr id="30" name="مستطيل 29"/>
          <p:cNvSpPr/>
          <p:nvPr/>
        </p:nvSpPr>
        <p:spPr>
          <a:xfrm>
            <a:off x="14831548" y="2260600"/>
            <a:ext cx="6604000" cy="800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sz="3600" b="1" dirty="0">
              <a:solidFill>
                <a:srgbClr val="FF0000"/>
              </a:solidFill>
            </a:endParaRPr>
          </a:p>
          <a:p>
            <a:endParaRPr lang="en-AE" sz="5400" dirty="0"/>
          </a:p>
          <a:p>
            <a:endParaRPr lang="en-AE" sz="5400" dirty="0"/>
          </a:p>
          <a:p>
            <a:endParaRPr lang="en-AE" sz="5400" dirty="0"/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Unclear multifactorial mechanisms (Group 5 PH) </a:t>
            </a:r>
            <a:endParaRPr lang="en-AE" sz="5400" b="1" dirty="0">
              <a:solidFill>
                <a:srgbClr val="FF0000"/>
              </a:solidFill>
            </a:endParaRPr>
          </a:p>
          <a:p>
            <a:r>
              <a:rPr lang="en-US" sz="5400" dirty="0"/>
              <a:t> </a:t>
            </a:r>
            <a:r>
              <a:rPr lang="en-AE" sz="5400" dirty="0"/>
              <a:t>-</a:t>
            </a:r>
            <a:r>
              <a:rPr lang="en-US" sz="5400" dirty="0"/>
              <a:t>Hematologic</a:t>
            </a:r>
            <a:r>
              <a:rPr lang="en-AE" sz="5400" dirty="0"/>
              <a:t> </a:t>
            </a:r>
            <a:r>
              <a:rPr lang="en-US" sz="5400" dirty="0"/>
              <a:t>disorders </a:t>
            </a:r>
            <a:endParaRPr lang="en-AE" sz="5400" dirty="0"/>
          </a:p>
          <a:p>
            <a:r>
              <a:rPr lang="en-AE" sz="5400" dirty="0"/>
              <a:t>-</a:t>
            </a:r>
            <a:r>
              <a:rPr lang="en-US" sz="5400" dirty="0"/>
              <a:t>Systemic disorders (</a:t>
            </a:r>
            <a:r>
              <a:rPr lang="en-US" sz="5400" dirty="0" err="1"/>
              <a:t>sarcoidosis</a:t>
            </a:r>
            <a:r>
              <a:rPr lang="en-AE" sz="5400" dirty="0"/>
              <a:t>)</a:t>
            </a:r>
          </a:p>
          <a:p>
            <a:r>
              <a:rPr lang="en-AE" sz="5400" dirty="0"/>
              <a:t>-</a:t>
            </a:r>
            <a:r>
              <a:rPr lang="en-US" sz="5400" dirty="0"/>
              <a:t>Metabolic disorders  chronic kidney disease)</a:t>
            </a:r>
            <a:endParaRPr lang="en-AE" sz="5400" b="1" dirty="0"/>
          </a:p>
          <a:p>
            <a:endParaRPr lang="en-AE" sz="5400" b="1" dirty="0"/>
          </a:p>
          <a:p>
            <a:pPr algn="ctr"/>
            <a:endParaRPr lang="en-AE" sz="3600" b="1" dirty="0"/>
          </a:p>
          <a:p>
            <a:pPr algn="ctr"/>
            <a:endParaRPr lang="en-AE" sz="3600" b="1" dirty="0"/>
          </a:p>
          <a:p>
            <a:pPr algn="ctr"/>
            <a:endParaRPr lang="en-AE" sz="3600" b="1" dirty="0"/>
          </a:p>
          <a:p>
            <a:pPr algn="ctr"/>
            <a:endParaRPr lang="en-US" sz="36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0924" y="0"/>
            <a:ext cx="20817902" cy="137160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7114" y="0"/>
            <a:ext cx="3708865" cy="3943338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686964" y="6572262"/>
            <a:ext cx="6700084" cy="6859699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/>
        </p:spPr>
      </p:sp>
      <p:pic>
        <p:nvPicPr>
          <p:cNvPr id="6" name="Image 3" descr=" 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23340" y="10820400"/>
            <a:ext cx="711289" cy="2590800"/>
          </a:xfrm>
          <a:prstGeom prst="rect">
            <a:avLst/>
          </a:prstGeom>
        </p:spPr>
      </p:pic>
      <p:pic>
        <p:nvPicPr>
          <p:cNvPr id="7" name="Image 4" descr=" 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1384300"/>
            <a:ext cx="5458634" cy="4437887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5842730" y="4229100"/>
            <a:ext cx="13603400" cy="5448300"/>
          </a:xfrm>
          <a:prstGeom prst="rect">
            <a:avLst/>
          </a:prstGeom>
          <a:noFill/>
          <a:ln/>
        </p:spPr>
      </p:sp>
      <p:sp>
        <p:nvSpPr>
          <p:cNvPr id="9" name="Text 2"/>
          <p:cNvSpPr/>
          <p:nvPr/>
        </p:nvSpPr>
        <p:spPr>
          <a:xfrm>
            <a:off x="5842730" y="4229100"/>
            <a:ext cx="13806626" cy="4775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sz="4800" dirty="0"/>
          </a:p>
        </p:txBody>
      </p:sp>
      <p:sp>
        <p:nvSpPr>
          <p:cNvPr id="10" name="Text 3"/>
          <p:cNvSpPr/>
          <p:nvPr/>
        </p:nvSpPr>
        <p:spPr>
          <a:xfrm>
            <a:off x="9626278" y="914400"/>
            <a:ext cx="4407451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sz="3600" dirty="0"/>
          </a:p>
        </p:txBody>
      </p:sp>
      <p:sp>
        <p:nvSpPr>
          <p:cNvPr id="11" name="مستطيل 10"/>
          <p:cNvSpPr/>
          <p:nvPr/>
        </p:nvSpPr>
        <p:spPr>
          <a:xfrm>
            <a:off x="527114" y="1384300"/>
            <a:ext cx="20261603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/>
              <a:t>Diagnosis</a:t>
            </a:r>
            <a:r>
              <a:rPr lang="en-US" sz="9600" dirty="0"/>
              <a:t> </a:t>
            </a:r>
            <a:endParaRPr lang="en-AE" sz="9600" dirty="0"/>
          </a:p>
          <a:p>
            <a:r>
              <a:rPr lang="en-US" sz="6000" b="1" dirty="0">
                <a:solidFill>
                  <a:srgbClr val="C00000"/>
                </a:solidFill>
              </a:rPr>
              <a:t>Clinical features</a:t>
            </a:r>
            <a:endParaRPr lang="en-AE" sz="6000" b="1" dirty="0">
              <a:solidFill>
                <a:srgbClr val="C00000"/>
              </a:solidFill>
            </a:endParaRPr>
          </a:p>
          <a:p>
            <a:r>
              <a:rPr lang="en-AE" sz="6000" dirty="0"/>
              <a:t>-</a:t>
            </a:r>
            <a:r>
              <a:rPr lang="en-US" sz="6000" dirty="0"/>
              <a:t>Patients with early PH may be asymptomatic.</a:t>
            </a:r>
          </a:p>
          <a:p>
            <a:r>
              <a:rPr lang="en-AE" sz="6000" dirty="0"/>
              <a:t>-</a:t>
            </a:r>
            <a:r>
              <a:rPr lang="en-US" sz="6000" dirty="0"/>
              <a:t>Dyspnea and/or syncope on exertion</a:t>
            </a:r>
          </a:p>
          <a:p>
            <a:r>
              <a:rPr lang="en-AE" sz="6000" dirty="0"/>
              <a:t>-</a:t>
            </a:r>
            <a:r>
              <a:rPr lang="en-US" sz="6000" dirty="0"/>
              <a:t>Chest pain </a:t>
            </a:r>
          </a:p>
          <a:p>
            <a:r>
              <a:rPr lang="en-AE" sz="6000" dirty="0"/>
              <a:t>-</a:t>
            </a:r>
            <a:r>
              <a:rPr lang="en-US" sz="6000" dirty="0"/>
              <a:t>Fatigue </a:t>
            </a:r>
          </a:p>
          <a:p>
            <a:r>
              <a:rPr lang="en-AE" sz="6000" dirty="0"/>
              <a:t>-</a:t>
            </a:r>
            <a:r>
              <a:rPr lang="en-US" sz="6000" dirty="0"/>
              <a:t>Cyanosis</a:t>
            </a:r>
          </a:p>
          <a:p>
            <a:endParaRPr lang="en-US" sz="6000" dirty="0"/>
          </a:p>
          <a:p>
            <a:r>
              <a:rPr lang="en-US" sz="6000" dirty="0"/>
              <a:t> + Clinical features of underlying etiology (e.g., COPD, OSA, PE)</a:t>
            </a:r>
            <a:endParaRPr lang="ar-JO" sz="6000" dirty="0"/>
          </a:p>
          <a:p>
            <a:endParaRPr lang="en-US" dirty="0"/>
          </a:p>
        </p:txBody>
      </p:sp>
      <p:pic>
        <p:nvPicPr>
          <p:cNvPr id="12" name="Image 5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335254" y="2098100"/>
            <a:ext cx="7035667" cy="5181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9448800"/>
            <a:ext cx="4191524" cy="42672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954194" y="0"/>
            <a:ext cx="4432854" cy="39624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3027422" cy="4277085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481310" y="9429750"/>
            <a:ext cx="3905738" cy="428625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091528" y="1574800"/>
            <a:ext cx="20216693" cy="1595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8000" b="1" dirty="0">
                <a:solidFill>
                  <a:srgbClr val="C00000"/>
                </a:solidFill>
              </a:rPr>
              <a:t>Physical examination </a:t>
            </a:r>
            <a:endParaRPr lang="en-US" sz="8000" dirty="0"/>
          </a:p>
        </p:txBody>
      </p:sp>
      <p:sp>
        <p:nvSpPr>
          <p:cNvPr id="7" name="Shape 1"/>
          <p:cNvSpPr/>
          <p:nvPr/>
        </p:nvSpPr>
        <p:spPr>
          <a:xfrm>
            <a:off x="14628514" y="4216399"/>
            <a:ext cx="6642930" cy="7708900"/>
          </a:xfrm>
          <a:prstGeom prst="rect">
            <a:avLst/>
          </a:prstGeom>
          <a:noFill/>
          <a:ln/>
        </p:spPr>
      </p:sp>
      <p:sp>
        <p:nvSpPr>
          <p:cNvPr id="8" name="Text 2"/>
          <p:cNvSpPr/>
          <p:nvPr/>
        </p:nvSpPr>
        <p:spPr>
          <a:xfrm>
            <a:off x="15337167" y="4025900"/>
            <a:ext cx="4674184" cy="965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4800" dirty="0"/>
          </a:p>
        </p:txBody>
      </p:sp>
      <p:sp>
        <p:nvSpPr>
          <p:cNvPr id="9" name="Shape 3"/>
          <p:cNvSpPr/>
          <p:nvPr/>
        </p:nvSpPr>
        <p:spPr>
          <a:xfrm>
            <a:off x="14352794" y="5092700"/>
            <a:ext cx="6642930" cy="6642100"/>
          </a:xfrm>
          <a:prstGeom prst="rect">
            <a:avLst/>
          </a:prstGeom>
          <a:noFill/>
          <a:ln/>
        </p:spPr>
      </p:sp>
      <p:sp>
        <p:nvSpPr>
          <p:cNvPr id="14" name="Shape 5"/>
          <p:cNvSpPr/>
          <p:nvPr/>
        </p:nvSpPr>
        <p:spPr>
          <a:xfrm>
            <a:off x="15915089" y="8991600"/>
            <a:ext cx="3531041" cy="762000"/>
          </a:xfrm>
          <a:prstGeom prst="rect">
            <a:avLst/>
          </a:prstGeom>
          <a:noFill/>
          <a:ln/>
        </p:spPr>
      </p:sp>
      <p:sp>
        <p:nvSpPr>
          <p:cNvPr id="15" name="Text 6"/>
          <p:cNvSpPr/>
          <p:nvPr/>
        </p:nvSpPr>
        <p:spPr>
          <a:xfrm>
            <a:off x="15813476" y="8991600"/>
            <a:ext cx="3734267" cy="965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4800" dirty="0"/>
          </a:p>
        </p:txBody>
      </p:sp>
      <p:sp>
        <p:nvSpPr>
          <p:cNvPr id="16" name="Shape 7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/>
        </p:spPr>
      </p:sp>
      <p:pic>
        <p:nvPicPr>
          <p:cNvPr id="17" name="Image 7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23340" y="10820400"/>
            <a:ext cx="711289" cy="2590800"/>
          </a:xfrm>
          <a:prstGeom prst="rect">
            <a:avLst/>
          </a:prstGeom>
        </p:spPr>
      </p:pic>
      <p:sp>
        <p:nvSpPr>
          <p:cNvPr id="18" name="Shape 8"/>
          <p:cNvSpPr/>
          <p:nvPr/>
        </p:nvSpPr>
        <p:spPr>
          <a:xfrm>
            <a:off x="3149994" y="4318000"/>
            <a:ext cx="16296136" cy="9702800"/>
          </a:xfrm>
          <a:prstGeom prst="rect">
            <a:avLst/>
          </a:prstGeom>
          <a:noFill/>
          <a:ln/>
        </p:spPr>
      </p:sp>
      <p:sp>
        <p:nvSpPr>
          <p:cNvPr id="19" name="Shape 9"/>
          <p:cNvSpPr/>
          <p:nvPr/>
        </p:nvSpPr>
        <p:spPr>
          <a:xfrm>
            <a:off x="2504998" y="3875617"/>
            <a:ext cx="3619952" cy="3098800"/>
          </a:xfrm>
          <a:prstGeom prst="rect">
            <a:avLst/>
          </a:prstGeom>
          <a:noFill/>
          <a:ln/>
        </p:spPr>
      </p:sp>
      <p:sp>
        <p:nvSpPr>
          <p:cNvPr id="21" name="Text 11"/>
          <p:cNvSpPr/>
          <p:nvPr/>
        </p:nvSpPr>
        <p:spPr>
          <a:xfrm>
            <a:off x="254001" y="3272368"/>
            <a:ext cx="15661088" cy="7931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AE" sz="3200" dirty="0">
                <a:solidFill>
                  <a:srgbClr val="0E0E0E">
                    <a:alpha val="100000"/>
                  </a:srgbClr>
                </a:solidFill>
                <a:latin typeface="DM Sans Regular" pitchFamily="34" charset="0"/>
                <a:ea typeface="DM Sans Regular" pitchFamily="34" charset="-122"/>
                <a:cs typeface="DM Sans Regular" pitchFamily="34" charset="-120"/>
              </a:rPr>
              <a:t>_</a:t>
            </a:r>
            <a:r>
              <a:rPr lang="en-US" sz="3200" dirty="0">
                <a:solidFill>
                  <a:srgbClr val="0E0E0E">
                    <a:alpha val="100000"/>
                  </a:srgbClr>
                </a:solidFill>
                <a:latin typeface="DM Sans Regular" pitchFamily="34" charset="0"/>
                <a:ea typeface="DM Sans Regular" pitchFamily="34" charset="-122"/>
                <a:cs typeface="DM Sans Regular" pitchFamily="34" charset="-120"/>
              </a:rPr>
              <a:t> </a:t>
            </a:r>
            <a:r>
              <a:rPr lang="en-US" sz="6000" dirty="0"/>
              <a:t>Loud and palpable second heart sound (often split)</a:t>
            </a:r>
          </a:p>
          <a:p>
            <a:r>
              <a:rPr lang="en-AE" sz="6000" dirty="0"/>
              <a:t>-</a:t>
            </a:r>
            <a:r>
              <a:rPr lang="en-US" sz="6000" dirty="0"/>
              <a:t>Jugular vein distention</a:t>
            </a:r>
          </a:p>
          <a:p>
            <a:r>
              <a:rPr lang="en-AE" sz="6000" dirty="0"/>
              <a:t>-</a:t>
            </a:r>
            <a:r>
              <a:rPr lang="en-US" sz="6000" dirty="0"/>
              <a:t>Nail clubbing</a:t>
            </a:r>
          </a:p>
          <a:p>
            <a:r>
              <a:rPr lang="en-AE" sz="6000" dirty="0"/>
              <a:t>-</a:t>
            </a:r>
            <a:r>
              <a:rPr lang="en-US" sz="6000" dirty="0"/>
              <a:t>Parasternal heave</a:t>
            </a:r>
          </a:p>
          <a:p>
            <a:r>
              <a:rPr lang="en-AE" sz="6000" dirty="0"/>
              <a:t>-</a:t>
            </a:r>
            <a:r>
              <a:rPr lang="en-US" sz="6000" dirty="0"/>
              <a:t>If rt. Sided heart failure : peripheral edema , </a:t>
            </a:r>
            <a:r>
              <a:rPr lang="en-US" sz="6000" dirty="0" err="1"/>
              <a:t>hepatojugular</a:t>
            </a:r>
            <a:r>
              <a:rPr lang="en-US" sz="6000" dirty="0"/>
              <a:t> reflux</a:t>
            </a:r>
            <a:endParaRPr lang="ar-JO" sz="6000" dirty="0"/>
          </a:p>
          <a:p>
            <a:endParaRPr lang="en-US" sz="6000" dirty="0"/>
          </a:p>
        </p:txBody>
      </p:sp>
      <p:sp>
        <p:nvSpPr>
          <p:cNvPr id="22" name="Shape 12"/>
          <p:cNvSpPr/>
          <p:nvPr/>
        </p:nvSpPr>
        <p:spPr>
          <a:xfrm>
            <a:off x="8370346" y="8547100"/>
            <a:ext cx="3619952" cy="3098800"/>
          </a:xfrm>
          <a:prstGeom prst="rect">
            <a:avLst/>
          </a:prstGeom>
          <a:noFill/>
          <a:ln/>
        </p:spPr>
      </p:sp>
      <p:sp>
        <p:nvSpPr>
          <p:cNvPr id="23" name="Shape 13"/>
          <p:cNvSpPr/>
          <p:nvPr/>
        </p:nvSpPr>
        <p:spPr>
          <a:xfrm>
            <a:off x="8370346" y="8547100"/>
            <a:ext cx="3619952" cy="3098800"/>
          </a:xfrm>
          <a:prstGeom prst="rect">
            <a:avLst/>
          </a:prstGeom>
          <a:noFill/>
          <a:ln/>
        </p:spPr>
      </p:sp>
      <p:sp>
        <p:nvSpPr>
          <p:cNvPr id="26" name="Shape 16"/>
          <p:cNvSpPr/>
          <p:nvPr/>
        </p:nvSpPr>
        <p:spPr>
          <a:xfrm>
            <a:off x="8370346" y="4318000"/>
            <a:ext cx="3619952" cy="3098800"/>
          </a:xfrm>
          <a:prstGeom prst="rect">
            <a:avLst/>
          </a:prstGeom>
          <a:noFill/>
          <a:ln/>
        </p:spPr>
      </p:sp>
      <p:sp>
        <p:nvSpPr>
          <p:cNvPr id="27" name="Shape 17"/>
          <p:cNvSpPr/>
          <p:nvPr/>
        </p:nvSpPr>
        <p:spPr>
          <a:xfrm>
            <a:off x="8370346" y="4318000"/>
            <a:ext cx="3619952" cy="3098800"/>
          </a:xfrm>
          <a:prstGeom prst="rect">
            <a:avLst/>
          </a:prstGeom>
          <a:noFill/>
          <a:ln/>
        </p:spPr>
      </p:sp>
      <p:sp>
        <p:nvSpPr>
          <p:cNvPr id="28" name="Text 18"/>
          <p:cNvSpPr/>
          <p:nvPr/>
        </p:nvSpPr>
        <p:spPr>
          <a:xfrm>
            <a:off x="8370346" y="4318000"/>
            <a:ext cx="3823178" cy="965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sz="4800" dirty="0"/>
          </a:p>
        </p:txBody>
      </p:sp>
      <p:sp>
        <p:nvSpPr>
          <p:cNvPr id="30" name="Shape 20"/>
          <p:cNvSpPr/>
          <p:nvPr/>
        </p:nvSpPr>
        <p:spPr>
          <a:xfrm>
            <a:off x="3149994" y="8547100"/>
            <a:ext cx="3619952" cy="3098800"/>
          </a:xfrm>
          <a:prstGeom prst="rect">
            <a:avLst/>
          </a:prstGeom>
          <a:noFill/>
          <a:ln/>
        </p:spPr>
      </p:sp>
      <p:sp>
        <p:nvSpPr>
          <p:cNvPr id="31" name="Shape 21"/>
          <p:cNvSpPr/>
          <p:nvPr/>
        </p:nvSpPr>
        <p:spPr>
          <a:xfrm>
            <a:off x="3149994" y="8547100"/>
            <a:ext cx="3619952" cy="3098800"/>
          </a:xfrm>
          <a:prstGeom prst="rect">
            <a:avLst/>
          </a:prstGeom>
          <a:noFill/>
          <a:ln/>
        </p:spPr>
      </p:sp>
      <p:sp>
        <p:nvSpPr>
          <p:cNvPr id="32" name="Text 22"/>
          <p:cNvSpPr/>
          <p:nvPr/>
        </p:nvSpPr>
        <p:spPr>
          <a:xfrm>
            <a:off x="3149994" y="8547100"/>
            <a:ext cx="3823178" cy="965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sz="4800" dirty="0"/>
          </a:p>
        </p:txBody>
      </p:sp>
      <p:sp>
        <p:nvSpPr>
          <p:cNvPr id="33" name="Text 23"/>
          <p:cNvSpPr/>
          <p:nvPr/>
        </p:nvSpPr>
        <p:spPr>
          <a:xfrm>
            <a:off x="3149994" y="9512300"/>
            <a:ext cx="3755436" cy="2269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4000"/>
              </a:spcAft>
              <a:buNone/>
            </a:pPr>
            <a:endParaRPr lang="en-US" sz="3200" dirty="0"/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8B7FD569-E804-B08F-E7DD-CBCB43AB86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11365" y="8257586"/>
            <a:ext cx="8974368" cy="51256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391400"/>
            <a:ext cx="5626803" cy="6324600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941492" y="0"/>
            <a:ext cx="4445556" cy="6464300"/>
          </a:xfrm>
          <a:prstGeom prst="rect">
            <a:avLst/>
          </a:prstGeom>
        </p:spPr>
      </p:pic>
      <p:pic>
        <p:nvPicPr>
          <p:cNvPr id="4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038248" y="9244075"/>
            <a:ext cx="3348800" cy="4471925"/>
          </a:xfrm>
          <a:prstGeom prst="rect">
            <a:avLst/>
          </a:prstGeom>
        </p:spPr>
      </p:pic>
      <p:pic>
        <p:nvPicPr>
          <p:cNvPr id="5" name="Image 3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1995" y="0"/>
            <a:ext cx="3581851" cy="2622550"/>
          </a:xfrm>
          <a:prstGeom prst="rect">
            <a:avLst/>
          </a:prstGeom>
        </p:spPr>
      </p:pic>
      <p:sp>
        <p:nvSpPr>
          <p:cNvPr id="6" name="Shape 0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/>
        </p:spPr>
      </p:sp>
      <p:pic>
        <p:nvPicPr>
          <p:cNvPr id="7" name="Image 4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23340" y="10820400"/>
            <a:ext cx="711289" cy="2590800"/>
          </a:xfrm>
          <a:prstGeom prst="rect">
            <a:avLst/>
          </a:prstGeom>
        </p:spPr>
      </p:pic>
      <p:pic>
        <p:nvPicPr>
          <p:cNvPr id="8" name="Image 5" descr=" 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8063" y="1676400"/>
            <a:ext cx="14670334" cy="10043009"/>
          </a:xfrm>
          <a:prstGeom prst="rect">
            <a:avLst/>
          </a:prstGeom>
        </p:spPr>
      </p:pic>
      <p:sp>
        <p:nvSpPr>
          <p:cNvPr id="9" name="Shape 1"/>
          <p:cNvSpPr/>
          <p:nvPr/>
        </p:nvSpPr>
        <p:spPr>
          <a:xfrm>
            <a:off x="16004000" y="3111500"/>
            <a:ext cx="7163695" cy="2895600"/>
          </a:xfrm>
          <a:prstGeom prst="rect">
            <a:avLst/>
          </a:prstGeom>
          <a:noFill/>
          <a:ln/>
        </p:spPr>
      </p:sp>
      <p:sp>
        <p:nvSpPr>
          <p:cNvPr id="10" name="Text 2"/>
          <p:cNvSpPr/>
          <p:nvPr/>
        </p:nvSpPr>
        <p:spPr>
          <a:xfrm>
            <a:off x="15853457" y="1187450"/>
            <a:ext cx="10797921" cy="354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4800" b="1" dirty="0">
                <a:solidFill>
                  <a:srgbClr val="C00000"/>
                </a:solidFill>
              </a:rPr>
              <a:t>Diagnosis :</a:t>
            </a:r>
            <a:endParaRPr lang="en-US" sz="4800" dirty="0"/>
          </a:p>
        </p:txBody>
      </p:sp>
      <p:sp>
        <p:nvSpPr>
          <p:cNvPr id="11" name="Text 3"/>
          <p:cNvSpPr/>
          <p:nvPr/>
        </p:nvSpPr>
        <p:spPr>
          <a:xfrm>
            <a:off x="16004000" y="2209800"/>
            <a:ext cx="7299179" cy="1150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dirty="0"/>
              <a:t>*</a:t>
            </a:r>
            <a:r>
              <a:rPr lang="en-US" sz="4800" dirty="0"/>
              <a:t>PH is often diagnosed during the evaluation of more common differential diagnoses and etiologies of dyspnea, chest pain, and fatigue (e.g., COPD, CHF, cardiomyopathy, PE, OSA)</a:t>
            </a:r>
          </a:p>
          <a:p>
            <a:endParaRPr lang="en-US" sz="4800" dirty="0"/>
          </a:p>
          <a:p>
            <a:r>
              <a:rPr lang="en-US" sz="4800" dirty="0"/>
              <a:t>*If clinical suspicion is high for PH, perform transthoracic echocardiography (TTE) to noninvasively identify markers of elevated pulmonary artery pressure</a:t>
            </a:r>
          </a:p>
        </p:txBody>
      </p:sp>
      <p:sp>
        <p:nvSpPr>
          <p:cNvPr id="14" name="Text 6"/>
          <p:cNvSpPr/>
          <p:nvPr/>
        </p:nvSpPr>
        <p:spPr>
          <a:xfrm>
            <a:off x="16004000" y="8369300"/>
            <a:ext cx="7299179" cy="120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4000"/>
              </a:spcAft>
              <a:buNone/>
            </a:pP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637</Words>
  <Application>Microsoft Office PowerPoint</Application>
  <PresentationFormat>مخصص</PresentationFormat>
  <Paragraphs>136</Paragraphs>
  <Slides>17</Slides>
  <Notes>13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18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قتيبة عبد الفتاح احمد برغل</cp:lastModifiedBy>
  <cp:revision>11</cp:revision>
  <dcterms:created xsi:type="dcterms:W3CDTF">2023-09-26T12:20:55Z</dcterms:created>
  <dcterms:modified xsi:type="dcterms:W3CDTF">2025-03-05T06:42:05Z</dcterms:modified>
</cp:coreProperties>
</file>