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</a:t>
            </a:r>
            <a:r>
              <a:rPr dirty="0"/>
              <a:t>f D</a:t>
            </a:r>
            <a:r>
              <a:rPr spc="-120" dirty="0"/>
              <a:t>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H</a:t>
            </a:r>
            <a:r>
              <a:rPr dirty="0"/>
              <a:t>ala</a:t>
            </a:r>
            <a:r>
              <a:rPr spc="5" dirty="0"/>
              <a:t> </a:t>
            </a:r>
            <a:r>
              <a:rPr spc="-5" dirty="0"/>
              <a:t>El</a:t>
            </a:r>
            <a:r>
              <a:rPr dirty="0"/>
              <a:t>ma</a:t>
            </a:r>
            <a:r>
              <a:rPr spc="-20" dirty="0"/>
              <a:t>z</a:t>
            </a:r>
            <a:r>
              <a:rPr dirty="0"/>
              <a:t>ar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</a:t>
            </a:r>
            <a:r>
              <a:rPr dirty="0"/>
              <a:t>f D</a:t>
            </a:r>
            <a:r>
              <a:rPr spc="-120" dirty="0"/>
              <a:t>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H</a:t>
            </a:r>
            <a:r>
              <a:rPr dirty="0"/>
              <a:t>ala</a:t>
            </a:r>
            <a:r>
              <a:rPr spc="5" dirty="0"/>
              <a:t> </a:t>
            </a:r>
            <a:r>
              <a:rPr spc="-5" dirty="0"/>
              <a:t>El</a:t>
            </a:r>
            <a:r>
              <a:rPr dirty="0"/>
              <a:t>ma</a:t>
            </a:r>
            <a:r>
              <a:rPr spc="-20" dirty="0"/>
              <a:t>z</a:t>
            </a:r>
            <a:r>
              <a:rPr dirty="0"/>
              <a:t>ar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</a:t>
            </a:r>
            <a:r>
              <a:rPr dirty="0"/>
              <a:t>f D</a:t>
            </a:r>
            <a:r>
              <a:rPr spc="-120" dirty="0"/>
              <a:t>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H</a:t>
            </a:r>
            <a:r>
              <a:rPr dirty="0"/>
              <a:t>ala</a:t>
            </a:r>
            <a:r>
              <a:rPr spc="5" dirty="0"/>
              <a:t> </a:t>
            </a:r>
            <a:r>
              <a:rPr spc="-5" dirty="0"/>
              <a:t>El</a:t>
            </a:r>
            <a:r>
              <a:rPr dirty="0"/>
              <a:t>ma</a:t>
            </a:r>
            <a:r>
              <a:rPr spc="-20" dirty="0"/>
              <a:t>z</a:t>
            </a:r>
            <a:r>
              <a:rPr dirty="0"/>
              <a:t>ar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</a:t>
            </a:r>
            <a:r>
              <a:rPr dirty="0"/>
              <a:t>f D</a:t>
            </a:r>
            <a:r>
              <a:rPr spc="-120" dirty="0"/>
              <a:t>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H</a:t>
            </a:r>
            <a:r>
              <a:rPr dirty="0"/>
              <a:t>ala</a:t>
            </a:r>
            <a:r>
              <a:rPr spc="5" dirty="0"/>
              <a:t> </a:t>
            </a:r>
            <a:r>
              <a:rPr spc="-5" dirty="0"/>
              <a:t>El</a:t>
            </a:r>
            <a:r>
              <a:rPr dirty="0"/>
              <a:t>ma</a:t>
            </a:r>
            <a:r>
              <a:rPr spc="-20" dirty="0"/>
              <a:t>z</a:t>
            </a:r>
            <a:r>
              <a:rPr dirty="0"/>
              <a:t>ar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</a:t>
            </a:r>
            <a:r>
              <a:rPr dirty="0"/>
              <a:t>f D</a:t>
            </a:r>
            <a:r>
              <a:rPr spc="-120" dirty="0"/>
              <a:t>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H</a:t>
            </a:r>
            <a:r>
              <a:rPr dirty="0"/>
              <a:t>ala</a:t>
            </a:r>
            <a:r>
              <a:rPr spc="5" dirty="0"/>
              <a:t> </a:t>
            </a:r>
            <a:r>
              <a:rPr spc="-5" dirty="0"/>
              <a:t>El</a:t>
            </a:r>
            <a:r>
              <a:rPr dirty="0"/>
              <a:t>ma</a:t>
            </a:r>
            <a:r>
              <a:rPr spc="-20" dirty="0"/>
              <a:t>z</a:t>
            </a:r>
            <a:r>
              <a:rPr dirty="0"/>
              <a:t>ar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8380" y="193294"/>
            <a:ext cx="5587238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1346" y="6465214"/>
            <a:ext cx="131952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</a:t>
            </a:r>
            <a:r>
              <a:rPr dirty="0"/>
              <a:t>f D</a:t>
            </a:r>
            <a:r>
              <a:rPr spc="-120" dirty="0"/>
              <a:t>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H</a:t>
            </a:r>
            <a:r>
              <a:rPr dirty="0"/>
              <a:t>ala</a:t>
            </a:r>
            <a:r>
              <a:rPr spc="5" dirty="0"/>
              <a:t> </a:t>
            </a:r>
            <a:r>
              <a:rPr spc="-5" dirty="0"/>
              <a:t>El</a:t>
            </a:r>
            <a:r>
              <a:rPr dirty="0"/>
              <a:t>ma</a:t>
            </a:r>
            <a:r>
              <a:rPr spc="-20" dirty="0"/>
              <a:t>z</a:t>
            </a:r>
            <a:r>
              <a:rPr dirty="0"/>
              <a:t>ar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79535" y="6465214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5305" y="1577467"/>
            <a:ext cx="399161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465" marR="30480" algn="ctr">
              <a:lnSpc>
                <a:spcPct val="100000"/>
              </a:lnSpc>
              <a:spcBef>
                <a:spcPts val="95"/>
              </a:spcBef>
            </a:pPr>
            <a:r>
              <a:rPr sz="4000" b="1" u="none" spc="-10" dirty="0">
                <a:latin typeface="Calibri"/>
                <a:cs typeface="Calibri"/>
              </a:rPr>
              <a:t>GIT</a:t>
            </a:r>
            <a:r>
              <a:rPr sz="4000" b="1" u="none" spc="-20" dirty="0">
                <a:latin typeface="Calibri"/>
                <a:cs typeface="Calibri"/>
              </a:rPr>
              <a:t> practical</a:t>
            </a:r>
            <a:r>
              <a:rPr sz="4000" b="1" u="none" spc="20" dirty="0">
                <a:latin typeface="Calibri"/>
                <a:cs typeface="Calibri"/>
              </a:rPr>
              <a:t> </a:t>
            </a:r>
            <a:r>
              <a:rPr sz="4000" b="1" u="none" spc="-5" dirty="0">
                <a:latin typeface="Calibri"/>
                <a:cs typeface="Calibri"/>
              </a:rPr>
              <a:t>slides </a:t>
            </a:r>
            <a:r>
              <a:rPr sz="4000" b="1" u="none" spc="-890" dirty="0">
                <a:latin typeface="Calibri"/>
                <a:cs typeface="Calibri"/>
              </a:rPr>
              <a:t> </a:t>
            </a:r>
            <a:r>
              <a:rPr sz="4000" b="1" u="none" dirty="0">
                <a:latin typeface="Calibri"/>
                <a:cs typeface="Calibri"/>
              </a:rPr>
              <a:t>2</a:t>
            </a:r>
            <a:r>
              <a:rPr sz="3975" b="1" u="none" baseline="25157" dirty="0">
                <a:latin typeface="Calibri"/>
                <a:cs typeface="Calibri"/>
              </a:rPr>
              <a:t>nd</a:t>
            </a:r>
            <a:r>
              <a:rPr sz="3975" b="1" u="none" spc="419" baseline="25157" dirty="0">
                <a:latin typeface="Calibri"/>
                <a:cs typeface="Calibri"/>
              </a:rPr>
              <a:t> </a:t>
            </a:r>
            <a:r>
              <a:rPr sz="4000" b="1" u="none" spc="-20" dirty="0">
                <a:latin typeface="Calibri"/>
                <a:cs typeface="Calibri"/>
              </a:rPr>
              <a:t>year</a:t>
            </a:r>
            <a:r>
              <a:rPr sz="4000" b="1" u="none" spc="15" dirty="0">
                <a:latin typeface="Calibri"/>
                <a:cs typeface="Calibri"/>
              </a:rPr>
              <a:t> </a:t>
            </a:r>
            <a:r>
              <a:rPr sz="4000" b="1" u="none" spc="-5" dirty="0">
                <a:latin typeface="Calibri"/>
                <a:cs typeface="Calibri"/>
              </a:rPr>
              <a:t>2021</a:t>
            </a:r>
            <a:endParaRPr sz="4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4000" b="1" u="none" spc="-5" dirty="0">
                <a:latin typeface="Calibri"/>
                <a:cs typeface="Calibri"/>
              </a:rPr>
              <a:t>LAB</a:t>
            </a:r>
            <a:r>
              <a:rPr sz="4000" b="1" u="none" spc="-40" dirty="0">
                <a:latin typeface="Calibri"/>
                <a:cs typeface="Calibri"/>
              </a:rPr>
              <a:t> </a:t>
            </a:r>
            <a:r>
              <a:rPr sz="4000" b="1" u="none" spc="-5" dirty="0">
                <a:latin typeface="Calibri"/>
                <a:cs typeface="Calibri"/>
              </a:rPr>
              <a:t>-</a:t>
            </a:r>
            <a:r>
              <a:rPr sz="4000" b="1" u="none" spc="-30" dirty="0">
                <a:latin typeface="Calibri"/>
                <a:cs typeface="Calibri"/>
              </a:rPr>
              <a:t> </a:t>
            </a:r>
            <a:r>
              <a:rPr sz="4000" b="1" u="none" spc="-5" dirty="0">
                <a:latin typeface="Calibri"/>
                <a:cs typeface="Calibri"/>
              </a:rPr>
              <a:t>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</a:t>
            </a:r>
            <a:r>
              <a:rPr dirty="0"/>
              <a:t>f D</a:t>
            </a:r>
            <a:r>
              <a:rPr spc="-120" dirty="0"/>
              <a:t>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H</a:t>
            </a:r>
            <a:r>
              <a:rPr dirty="0"/>
              <a:t>ala</a:t>
            </a:r>
            <a:r>
              <a:rPr spc="5" dirty="0"/>
              <a:t> </a:t>
            </a:r>
            <a:r>
              <a:rPr spc="-5" dirty="0"/>
              <a:t>El</a:t>
            </a:r>
            <a:r>
              <a:rPr dirty="0"/>
              <a:t>ma</a:t>
            </a:r>
            <a:r>
              <a:rPr spc="-20" dirty="0"/>
              <a:t>z</a:t>
            </a:r>
            <a:r>
              <a:rPr dirty="0"/>
              <a:t>ar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Sublingual</a:t>
            </a:r>
            <a:r>
              <a:rPr spc="-20" dirty="0"/>
              <a:t> </a:t>
            </a:r>
            <a:r>
              <a:rPr spc="-10" dirty="0"/>
              <a:t>salivary</a:t>
            </a:r>
            <a:r>
              <a:rPr spc="-25" dirty="0"/>
              <a:t> </a:t>
            </a:r>
            <a:r>
              <a:rPr dirty="0"/>
              <a:t>gland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7050" y="5768746"/>
            <a:ext cx="2164080" cy="866775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35"/>
              </a:spcBef>
            </a:pPr>
            <a:r>
              <a:rPr sz="2400" b="1" spc="-5" dirty="0">
                <a:latin typeface="Calibri"/>
                <a:cs typeface="Calibri"/>
              </a:rPr>
              <a:t>Mucous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acini</a:t>
            </a:r>
            <a:endParaRPr sz="2400" dirty="0">
              <a:latin typeface="Calibri"/>
              <a:cs typeface="Calibri"/>
            </a:endParaRPr>
          </a:p>
          <a:p>
            <a:pPr marL="856615">
              <a:lnSpc>
                <a:spcPct val="100000"/>
              </a:lnSpc>
              <a:spcBef>
                <a:spcPts val="77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f D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ala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El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ma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z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ar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43939" y="987552"/>
            <a:ext cx="7282180" cy="5310505"/>
            <a:chOff x="1043939" y="987552"/>
            <a:chExt cx="7282180" cy="53105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3939" y="987552"/>
              <a:ext cx="6839711" cy="45293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4480" y="2997708"/>
              <a:ext cx="2932176" cy="25191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350001" y="2983230"/>
              <a:ext cx="2961640" cy="2548255"/>
            </a:xfrm>
            <a:custGeom>
              <a:avLst/>
              <a:gdLst/>
              <a:ahLst/>
              <a:cxnLst/>
              <a:rect l="l" t="t" r="r" b="b"/>
              <a:pathLst>
                <a:path w="2961640" h="2548254">
                  <a:moveTo>
                    <a:pt x="0" y="2548128"/>
                  </a:moveTo>
                  <a:lnTo>
                    <a:pt x="2961131" y="2548128"/>
                  </a:lnTo>
                  <a:lnTo>
                    <a:pt x="2961131" y="0"/>
                  </a:lnTo>
                  <a:lnTo>
                    <a:pt x="0" y="0"/>
                  </a:lnTo>
                  <a:lnTo>
                    <a:pt x="0" y="2548128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18356" y="4257166"/>
              <a:ext cx="2183130" cy="2040889"/>
            </a:xfrm>
            <a:custGeom>
              <a:avLst/>
              <a:gdLst/>
              <a:ahLst/>
              <a:cxnLst/>
              <a:rect l="l" t="t" r="r" b="b"/>
              <a:pathLst>
                <a:path w="2183129" h="2040889">
                  <a:moveTo>
                    <a:pt x="2183003" y="612648"/>
                  </a:moveTo>
                  <a:lnTo>
                    <a:pt x="2024126" y="657098"/>
                  </a:lnTo>
                  <a:lnTo>
                    <a:pt x="2017356" y="660577"/>
                  </a:lnTo>
                  <a:lnTo>
                    <a:pt x="2012607" y="666140"/>
                  </a:lnTo>
                  <a:lnTo>
                    <a:pt x="2010308" y="673049"/>
                  </a:lnTo>
                  <a:lnTo>
                    <a:pt x="2010918" y="680593"/>
                  </a:lnTo>
                  <a:lnTo>
                    <a:pt x="2014334" y="687362"/>
                  </a:lnTo>
                  <a:lnTo>
                    <a:pt x="2019884" y="692111"/>
                  </a:lnTo>
                  <a:lnTo>
                    <a:pt x="2026793" y="694410"/>
                  </a:lnTo>
                  <a:lnTo>
                    <a:pt x="2034286" y="693801"/>
                  </a:lnTo>
                  <a:lnTo>
                    <a:pt x="2093988" y="677151"/>
                  </a:lnTo>
                  <a:lnTo>
                    <a:pt x="818019" y="1992820"/>
                  </a:lnTo>
                  <a:lnTo>
                    <a:pt x="82931" y="94094"/>
                  </a:lnTo>
                  <a:lnTo>
                    <a:pt x="131318" y="132715"/>
                  </a:lnTo>
                  <a:lnTo>
                    <a:pt x="138049" y="136194"/>
                  </a:lnTo>
                  <a:lnTo>
                    <a:pt x="162153" y="115709"/>
                  </a:lnTo>
                  <a:lnTo>
                    <a:pt x="159943" y="108712"/>
                  </a:lnTo>
                  <a:lnTo>
                    <a:pt x="155067" y="102870"/>
                  </a:lnTo>
                  <a:lnTo>
                    <a:pt x="61798" y="28448"/>
                  </a:lnTo>
                  <a:lnTo>
                    <a:pt x="26162" y="0"/>
                  </a:lnTo>
                  <a:lnTo>
                    <a:pt x="0" y="162941"/>
                  </a:lnTo>
                  <a:lnTo>
                    <a:pt x="317" y="170522"/>
                  </a:lnTo>
                  <a:lnTo>
                    <a:pt x="3403" y="177152"/>
                  </a:lnTo>
                  <a:lnTo>
                    <a:pt x="8763" y="182143"/>
                  </a:lnTo>
                  <a:lnTo>
                    <a:pt x="15875" y="184785"/>
                  </a:lnTo>
                  <a:lnTo>
                    <a:pt x="23444" y="184467"/>
                  </a:lnTo>
                  <a:lnTo>
                    <a:pt x="30073" y="181394"/>
                  </a:lnTo>
                  <a:lnTo>
                    <a:pt x="35064" y="176072"/>
                  </a:lnTo>
                  <a:lnTo>
                    <a:pt x="37719" y="169037"/>
                  </a:lnTo>
                  <a:lnTo>
                    <a:pt x="47447" y="107988"/>
                  </a:lnTo>
                  <a:lnTo>
                    <a:pt x="792988" y="2033739"/>
                  </a:lnTo>
                  <a:lnTo>
                    <a:pt x="810514" y="2026958"/>
                  </a:lnTo>
                  <a:lnTo>
                    <a:pt x="824738" y="2040699"/>
                  </a:lnTo>
                  <a:lnTo>
                    <a:pt x="2121243" y="703745"/>
                  </a:lnTo>
                  <a:lnTo>
                    <a:pt x="2106422" y="763778"/>
                  </a:lnTo>
                  <a:lnTo>
                    <a:pt x="2106079" y="771321"/>
                  </a:lnTo>
                  <a:lnTo>
                    <a:pt x="2108593" y="778179"/>
                  </a:lnTo>
                  <a:lnTo>
                    <a:pt x="2113508" y="783590"/>
                  </a:lnTo>
                  <a:lnTo>
                    <a:pt x="2120392" y="786765"/>
                  </a:lnTo>
                  <a:lnTo>
                    <a:pt x="2127923" y="787107"/>
                  </a:lnTo>
                  <a:lnTo>
                    <a:pt x="2134781" y="784606"/>
                  </a:lnTo>
                  <a:lnTo>
                    <a:pt x="2140191" y="779729"/>
                  </a:lnTo>
                  <a:lnTo>
                    <a:pt x="2143379" y="772922"/>
                  </a:lnTo>
                  <a:lnTo>
                    <a:pt x="2179548" y="626618"/>
                  </a:lnTo>
                  <a:lnTo>
                    <a:pt x="2183003" y="6126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5531485"/>
            <a:ext cx="2895600" cy="1326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Most of sublingual acini is mucus acini (90%) , crescent of Gianuzzi may present , serous acini present in a very little amount 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6968"/>
            <a:ext cx="7163434" cy="4370097"/>
            <a:chOff x="851916" y="997997"/>
            <a:chExt cx="7153909" cy="4365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6488" y="1318405"/>
              <a:ext cx="7070941" cy="40399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51916" y="1138427"/>
              <a:ext cx="7153909" cy="4224655"/>
            </a:xfrm>
            <a:custGeom>
              <a:avLst/>
              <a:gdLst/>
              <a:ahLst/>
              <a:cxnLst/>
              <a:rect l="l" t="t" r="r" b="b"/>
              <a:pathLst>
                <a:path w="7153909" h="4224655">
                  <a:moveTo>
                    <a:pt x="0" y="4224528"/>
                  </a:moveTo>
                  <a:lnTo>
                    <a:pt x="7153656" y="4224528"/>
                  </a:lnTo>
                  <a:lnTo>
                    <a:pt x="7153656" y="0"/>
                  </a:lnTo>
                  <a:lnTo>
                    <a:pt x="0" y="0"/>
                  </a:lnTo>
                  <a:lnTo>
                    <a:pt x="0" y="422452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41199" y="997997"/>
              <a:ext cx="602920" cy="521000"/>
            </a:xfrm>
            <a:custGeom>
              <a:avLst/>
              <a:gdLst/>
              <a:ahLst/>
              <a:cxnLst/>
              <a:rect l="l" t="t" r="r" b="b"/>
              <a:pathLst>
                <a:path w="519430" h="450850">
                  <a:moveTo>
                    <a:pt x="282701" y="348741"/>
                  </a:moveTo>
                  <a:lnTo>
                    <a:pt x="271190" y="348926"/>
                  </a:lnTo>
                  <a:lnTo>
                    <a:pt x="261000" y="353361"/>
                  </a:lnTo>
                  <a:lnTo>
                    <a:pt x="253216" y="361297"/>
                  </a:lnTo>
                  <a:lnTo>
                    <a:pt x="248919" y="371983"/>
                  </a:lnTo>
                  <a:lnTo>
                    <a:pt x="249177" y="383492"/>
                  </a:lnTo>
                  <a:lnTo>
                    <a:pt x="253650" y="393668"/>
                  </a:lnTo>
                  <a:lnTo>
                    <a:pt x="261600" y="401415"/>
                  </a:lnTo>
                  <a:lnTo>
                    <a:pt x="272288" y="405638"/>
                  </a:lnTo>
                  <a:lnTo>
                    <a:pt x="518921" y="450723"/>
                  </a:lnTo>
                  <a:lnTo>
                    <a:pt x="513549" y="435228"/>
                  </a:lnTo>
                  <a:lnTo>
                    <a:pt x="456438" y="435228"/>
                  </a:lnTo>
                  <a:lnTo>
                    <a:pt x="375224" y="365607"/>
                  </a:lnTo>
                  <a:lnTo>
                    <a:pt x="282701" y="348741"/>
                  </a:lnTo>
                  <a:close/>
                </a:path>
                <a:path w="519430" h="450850">
                  <a:moveTo>
                    <a:pt x="375224" y="365607"/>
                  </a:moveTo>
                  <a:lnTo>
                    <a:pt x="456438" y="435228"/>
                  </a:lnTo>
                  <a:lnTo>
                    <a:pt x="467121" y="422783"/>
                  </a:lnTo>
                  <a:lnTo>
                    <a:pt x="447928" y="422783"/>
                  </a:lnTo>
                  <a:lnTo>
                    <a:pt x="431662" y="375895"/>
                  </a:lnTo>
                  <a:lnTo>
                    <a:pt x="375224" y="365607"/>
                  </a:lnTo>
                  <a:close/>
                </a:path>
                <a:path w="519430" h="450850">
                  <a:moveTo>
                    <a:pt x="411321" y="194363"/>
                  </a:moveTo>
                  <a:lnTo>
                    <a:pt x="399922" y="195961"/>
                  </a:lnTo>
                  <a:lnTo>
                    <a:pt x="390016" y="201787"/>
                  </a:lnTo>
                  <a:lnTo>
                    <a:pt x="383349" y="210661"/>
                  </a:lnTo>
                  <a:lnTo>
                    <a:pt x="380491" y="221392"/>
                  </a:lnTo>
                  <a:lnTo>
                    <a:pt x="382015" y="232790"/>
                  </a:lnTo>
                  <a:lnTo>
                    <a:pt x="412818" y="321577"/>
                  </a:lnTo>
                  <a:lnTo>
                    <a:pt x="494156" y="391287"/>
                  </a:lnTo>
                  <a:lnTo>
                    <a:pt x="456438" y="435228"/>
                  </a:lnTo>
                  <a:lnTo>
                    <a:pt x="513549" y="435228"/>
                  </a:lnTo>
                  <a:lnTo>
                    <a:pt x="436752" y="213740"/>
                  </a:lnTo>
                  <a:lnTo>
                    <a:pt x="430926" y="203836"/>
                  </a:lnTo>
                  <a:lnTo>
                    <a:pt x="422052" y="197183"/>
                  </a:lnTo>
                  <a:lnTo>
                    <a:pt x="411321" y="194363"/>
                  </a:lnTo>
                  <a:close/>
                </a:path>
                <a:path w="519430" h="450850">
                  <a:moveTo>
                    <a:pt x="431662" y="375895"/>
                  </a:moveTo>
                  <a:lnTo>
                    <a:pt x="447928" y="422783"/>
                  </a:lnTo>
                  <a:lnTo>
                    <a:pt x="480568" y="384810"/>
                  </a:lnTo>
                  <a:lnTo>
                    <a:pt x="431662" y="375895"/>
                  </a:lnTo>
                  <a:close/>
                </a:path>
                <a:path w="519430" h="450850">
                  <a:moveTo>
                    <a:pt x="412818" y="321577"/>
                  </a:moveTo>
                  <a:lnTo>
                    <a:pt x="431662" y="375895"/>
                  </a:lnTo>
                  <a:lnTo>
                    <a:pt x="480568" y="384810"/>
                  </a:lnTo>
                  <a:lnTo>
                    <a:pt x="447928" y="422783"/>
                  </a:lnTo>
                  <a:lnTo>
                    <a:pt x="467121" y="422783"/>
                  </a:lnTo>
                  <a:lnTo>
                    <a:pt x="494156" y="391287"/>
                  </a:lnTo>
                  <a:lnTo>
                    <a:pt x="412818" y="321577"/>
                  </a:lnTo>
                  <a:close/>
                </a:path>
                <a:path w="519430" h="450850">
                  <a:moveTo>
                    <a:pt x="37591" y="0"/>
                  </a:moveTo>
                  <a:lnTo>
                    <a:pt x="0" y="43941"/>
                  </a:lnTo>
                  <a:lnTo>
                    <a:pt x="375224" y="365607"/>
                  </a:lnTo>
                  <a:lnTo>
                    <a:pt x="431662" y="375895"/>
                  </a:lnTo>
                  <a:lnTo>
                    <a:pt x="412818" y="321577"/>
                  </a:lnTo>
                  <a:lnTo>
                    <a:pt x="375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6216" y="557247"/>
            <a:ext cx="4639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Skin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: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keratinized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stratified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squamous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epithel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b="1" spc="-5" dirty="0">
                <a:latin typeface="Calibri"/>
                <a:cs typeface="Calibri"/>
              </a:rPr>
              <a:t>um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06100" y="5728280"/>
            <a:ext cx="4818699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Mucous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membrane: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b="1" spc="-15" dirty="0">
                <a:latin typeface="Calibri"/>
                <a:cs typeface="Calibri"/>
              </a:rPr>
              <a:t>Non-keratinized</a:t>
            </a:r>
            <a:r>
              <a:rPr sz="1800" b="1" spc="-10" dirty="0">
                <a:latin typeface="Calibri"/>
                <a:cs typeface="Calibri"/>
              </a:rPr>
              <a:t> stratified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squamous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 smtClean="0">
                <a:latin typeface="Calibri"/>
                <a:cs typeface="Calibri"/>
              </a:rPr>
              <a:t>epithelium</a:t>
            </a:r>
            <a:endParaRPr lang="en-US" sz="1800" b="1" spc="-5" dirty="0" smtClean="0">
              <a:latin typeface="Calibri"/>
              <a:cs typeface="Calibri"/>
            </a:endParaRPr>
          </a:p>
          <a:p>
            <a:pPr lvl="0"/>
            <a:r>
              <a:rPr lang="en-US" sz="1400" b="1" dirty="0">
                <a:solidFill>
                  <a:prstClr val="black"/>
                </a:solidFill>
              </a:rPr>
              <a:t>(there is no hair follicles, sweat glands, sebaceous glands in m.m) </a:t>
            </a:r>
            <a:endParaRPr lang="ar-JO" sz="1400" b="1" dirty="0">
              <a:solidFill>
                <a:prstClr val="black"/>
              </a:solidFill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43946" y="1858140"/>
            <a:ext cx="4735830" cy="3825240"/>
          </a:xfrm>
          <a:custGeom>
            <a:avLst/>
            <a:gdLst/>
            <a:ahLst/>
            <a:cxnLst/>
            <a:rect l="l" t="t" r="r" b="b"/>
            <a:pathLst>
              <a:path w="4735830" h="3825240">
                <a:moveTo>
                  <a:pt x="522986" y="3789629"/>
                </a:moveTo>
                <a:lnTo>
                  <a:pt x="123964" y="3276523"/>
                </a:lnTo>
                <a:lnTo>
                  <a:pt x="211201" y="3311525"/>
                </a:lnTo>
                <a:lnTo>
                  <a:pt x="222516" y="3313620"/>
                </a:lnTo>
                <a:lnTo>
                  <a:pt x="233387" y="3311271"/>
                </a:lnTo>
                <a:lnTo>
                  <a:pt x="242595" y="3305035"/>
                </a:lnTo>
                <a:lnTo>
                  <a:pt x="248920" y="3295396"/>
                </a:lnTo>
                <a:lnTo>
                  <a:pt x="250952" y="3284093"/>
                </a:lnTo>
                <a:lnTo>
                  <a:pt x="248615" y="3273272"/>
                </a:lnTo>
                <a:lnTo>
                  <a:pt x="242392" y="3264116"/>
                </a:lnTo>
                <a:lnTo>
                  <a:pt x="232791" y="3257804"/>
                </a:lnTo>
                <a:lnTo>
                  <a:pt x="68630" y="3191891"/>
                </a:lnTo>
                <a:lnTo>
                  <a:pt x="0" y="3164332"/>
                </a:lnTo>
                <a:lnTo>
                  <a:pt x="33274" y="3412871"/>
                </a:lnTo>
                <a:lnTo>
                  <a:pt x="65786" y="3437763"/>
                </a:lnTo>
                <a:lnTo>
                  <a:pt x="76669" y="3434016"/>
                </a:lnTo>
                <a:lnTo>
                  <a:pt x="84988" y="3426650"/>
                </a:lnTo>
                <a:lnTo>
                  <a:pt x="89928" y="3416731"/>
                </a:lnTo>
                <a:lnTo>
                  <a:pt x="90678" y="3405251"/>
                </a:lnTo>
                <a:lnTo>
                  <a:pt x="78193" y="3311995"/>
                </a:lnTo>
                <a:lnTo>
                  <a:pt x="477393" y="3825176"/>
                </a:lnTo>
                <a:lnTo>
                  <a:pt x="522986" y="3789629"/>
                </a:lnTo>
                <a:close/>
              </a:path>
              <a:path w="4735830" h="3825240">
                <a:moveTo>
                  <a:pt x="4735703" y="40894"/>
                </a:moveTo>
                <a:lnTo>
                  <a:pt x="4694682" y="0"/>
                </a:lnTo>
                <a:lnTo>
                  <a:pt x="4168102" y="526580"/>
                </a:lnTo>
                <a:lnTo>
                  <a:pt x="4192016" y="435737"/>
                </a:lnTo>
                <a:lnTo>
                  <a:pt x="4171315" y="400304"/>
                </a:lnTo>
                <a:lnTo>
                  <a:pt x="4159885" y="399656"/>
                </a:lnTo>
                <a:lnTo>
                  <a:pt x="4149420" y="403326"/>
                </a:lnTo>
                <a:lnTo>
                  <a:pt x="4141076" y="410667"/>
                </a:lnTo>
                <a:lnTo>
                  <a:pt x="4136009" y="421005"/>
                </a:lnTo>
                <a:lnTo>
                  <a:pt x="4072128" y="663448"/>
                </a:lnTo>
                <a:lnTo>
                  <a:pt x="4148467" y="643382"/>
                </a:lnTo>
                <a:lnTo>
                  <a:pt x="4314698" y="599694"/>
                </a:lnTo>
                <a:lnTo>
                  <a:pt x="4325010" y="594626"/>
                </a:lnTo>
                <a:lnTo>
                  <a:pt x="4332313" y="586270"/>
                </a:lnTo>
                <a:lnTo>
                  <a:pt x="4335945" y="575767"/>
                </a:lnTo>
                <a:lnTo>
                  <a:pt x="4335272" y="564261"/>
                </a:lnTo>
                <a:lnTo>
                  <a:pt x="4330217" y="553948"/>
                </a:lnTo>
                <a:lnTo>
                  <a:pt x="4321899" y="546646"/>
                </a:lnTo>
                <a:lnTo>
                  <a:pt x="4311447" y="543013"/>
                </a:lnTo>
                <a:lnTo>
                  <a:pt x="4299966" y="543687"/>
                </a:lnTo>
                <a:lnTo>
                  <a:pt x="4208970" y="567626"/>
                </a:lnTo>
                <a:lnTo>
                  <a:pt x="4735703" y="408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63434" y="1578058"/>
            <a:ext cx="1016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Lip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margin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2408" y="2774663"/>
            <a:ext cx="4473391" cy="2628519"/>
            <a:chOff x="857250" y="2889123"/>
            <a:chExt cx="4473391" cy="2628519"/>
          </a:xfrm>
        </p:grpSpPr>
        <p:sp>
          <p:nvSpPr>
            <p:cNvPr id="11" name="object 11"/>
            <p:cNvSpPr/>
            <p:nvPr/>
          </p:nvSpPr>
          <p:spPr>
            <a:xfrm>
              <a:off x="857250" y="3858006"/>
              <a:ext cx="2857500" cy="1214755"/>
            </a:xfrm>
            <a:custGeom>
              <a:avLst/>
              <a:gdLst/>
              <a:ahLst/>
              <a:cxnLst/>
              <a:rect l="l" t="t" r="r" b="b"/>
              <a:pathLst>
                <a:path w="2857500" h="1214754">
                  <a:moveTo>
                    <a:pt x="0" y="607314"/>
                  </a:moveTo>
                  <a:lnTo>
                    <a:pt x="5839" y="552036"/>
                  </a:lnTo>
                  <a:lnTo>
                    <a:pt x="23019" y="498149"/>
                  </a:lnTo>
                  <a:lnTo>
                    <a:pt x="51038" y="445867"/>
                  </a:lnTo>
                  <a:lnTo>
                    <a:pt x="89389" y="395403"/>
                  </a:lnTo>
                  <a:lnTo>
                    <a:pt x="137568" y="346974"/>
                  </a:lnTo>
                  <a:lnTo>
                    <a:pt x="195072" y="300792"/>
                  </a:lnTo>
                  <a:lnTo>
                    <a:pt x="227162" y="278611"/>
                  </a:lnTo>
                  <a:lnTo>
                    <a:pt x="261394" y="257073"/>
                  </a:lnTo>
                  <a:lnTo>
                    <a:pt x="297705" y="236203"/>
                  </a:lnTo>
                  <a:lnTo>
                    <a:pt x="336032" y="216030"/>
                  </a:lnTo>
                  <a:lnTo>
                    <a:pt x="376311" y="196580"/>
                  </a:lnTo>
                  <a:lnTo>
                    <a:pt x="418480" y="177879"/>
                  </a:lnTo>
                  <a:lnTo>
                    <a:pt x="462476" y="159954"/>
                  </a:lnTo>
                  <a:lnTo>
                    <a:pt x="508235" y="142833"/>
                  </a:lnTo>
                  <a:lnTo>
                    <a:pt x="555694" y="126542"/>
                  </a:lnTo>
                  <a:lnTo>
                    <a:pt x="604791" y="111108"/>
                  </a:lnTo>
                  <a:lnTo>
                    <a:pt x="655461" y="96557"/>
                  </a:lnTo>
                  <a:lnTo>
                    <a:pt x="707643" y="82916"/>
                  </a:lnTo>
                  <a:lnTo>
                    <a:pt x="761274" y="70213"/>
                  </a:lnTo>
                  <a:lnTo>
                    <a:pt x="816289" y="58474"/>
                  </a:lnTo>
                  <a:lnTo>
                    <a:pt x="872626" y="47726"/>
                  </a:lnTo>
                  <a:lnTo>
                    <a:pt x="930223" y="37995"/>
                  </a:lnTo>
                  <a:lnTo>
                    <a:pt x="989015" y="29309"/>
                  </a:lnTo>
                  <a:lnTo>
                    <a:pt x="1048940" y="21694"/>
                  </a:lnTo>
                  <a:lnTo>
                    <a:pt x="1109935" y="15176"/>
                  </a:lnTo>
                  <a:lnTo>
                    <a:pt x="1171937" y="9784"/>
                  </a:lnTo>
                  <a:lnTo>
                    <a:pt x="1234882" y="5544"/>
                  </a:lnTo>
                  <a:lnTo>
                    <a:pt x="1298708" y="2481"/>
                  </a:lnTo>
                  <a:lnTo>
                    <a:pt x="1363351" y="624"/>
                  </a:lnTo>
                  <a:lnTo>
                    <a:pt x="1428750" y="0"/>
                  </a:lnTo>
                  <a:lnTo>
                    <a:pt x="1494148" y="624"/>
                  </a:lnTo>
                  <a:lnTo>
                    <a:pt x="1558791" y="2481"/>
                  </a:lnTo>
                  <a:lnTo>
                    <a:pt x="1622617" y="5544"/>
                  </a:lnTo>
                  <a:lnTo>
                    <a:pt x="1685562" y="9784"/>
                  </a:lnTo>
                  <a:lnTo>
                    <a:pt x="1747564" y="15176"/>
                  </a:lnTo>
                  <a:lnTo>
                    <a:pt x="1808559" y="21694"/>
                  </a:lnTo>
                  <a:lnTo>
                    <a:pt x="1868484" y="29309"/>
                  </a:lnTo>
                  <a:lnTo>
                    <a:pt x="1927276" y="37995"/>
                  </a:lnTo>
                  <a:lnTo>
                    <a:pt x="1984873" y="47726"/>
                  </a:lnTo>
                  <a:lnTo>
                    <a:pt x="2041210" y="58474"/>
                  </a:lnTo>
                  <a:lnTo>
                    <a:pt x="2096225" y="70213"/>
                  </a:lnTo>
                  <a:lnTo>
                    <a:pt x="2149855" y="82916"/>
                  </a:lnTo>
                  <a:lnTo>
                    <a:pt x="2202038" y="96557"/>
                  </a:lnTo>
                  <a:lnTo>
                    <a:pt x="2252708" y="111108"/>
                  </a:lnTo>
                  <a:lnTo>
                    <a:pt x="2301805" y="126542"/>
                  </a:lnTo>
                  <a:lnTo>
                    <a:pt x="2349264" y="142833"/>
                  </a:lnTo>
                  <a:lnTo>
                    <a:pt x="2395023" y="159954"/>
                  </a:lnTo>
                  <a:lnTo>
                    <a:pt x="2439019" y="177879"/>
                  </a:lnTo>
                  <a:lnTo>
                    <a:pt x="2481188" y="196580"/>
                  </a:lnTo>
                  <a:lnTo>
                    <a:pt x="2521467" y="216030"/>
                  </a:lnTo>
                  <a:lnTo>
                    <a:pt x="2559794" y="236203"/>
                  </a:lnTo>
                  <a:lnTo>
                    <a:pt x="2596105" y="257073"/>
                  </a:lnTo>
                  <a:lnTo>
                    <a:pt x="2630337" y="278611"/>
                  </a:lnTo>
                  <a:lnTo>
                    <a:pt x="2662428" y="300792"/>
                  </a:lnTo>
                  <a:lnTo>
                    <a:pt x="2719931" y="346974"/>
                  </a:lnTo>
                  <a:lnTo>
                    <a:pt x="2768110" y="395403"/>
                  </a:lnTo>
                  <a:lnTo>
                    <a:pt x="2806461" y="445867"/>
                  </a:lnTo>
                  <a:lnTo>
                    <a:pt x="2834480" y="498149"/>
                  </a:lnTo>
                  <a:lnTo>
                    <a:pt x="2851660" y="552036"/>
                  </a:lnTo>
                  <a:lnTo>
                    <a:pt x="2857500" y="607314"/>
                  </a:lnTo>
                  <a:lnTo>
                    <a:pt x="2856029" y="635113"/>
                  </a:lnTo>
                  <a:lnTo>
                    <a:pt x="2844456" y="689722"/>
                  </a:lnTo>
                  <a:lnTo>
                    <a:pt x="2821794" y="742833"/>
                  </a:lnTo>
                  <a:lnTo>
                    <a:pt x="2788546" y="794233"/>
                  </a:lnTo>
                  <a:lnTo>
                    <a:pt x="2745218" y="843706"/>
                  </a:lnTo>
                  <a:lnTo>
                    <a:pt x="2692313" y="891039"/>
                  </a:lnTo>
                  <a:lnTo>
                    <a:pt x="2630337" y="936016"/>
                  </a:lnTo>
                  <a:lnTo>
                    <a:pt x="2596105" y="957554"/>
                  </a:lnTo>
                  <a:lnTo>
                    <a:pt x="2559794" y="978424"/>
                  </a:lnTo>
                  <a:lnTo>
                    <a:pt x="2521467" y="998597"/>
                  </a:lnTo>
                  <a:lnTo>
                    <a:pt x="2481188" y="1018047"/>
                  </a:lnTo>
                  <a:lnTo>
                    <a:pt x="2439019" y="1036748"/>
                  </a:lnTo>
                  <a:lnTo>
                    <a:pt x="2395023" y="1054673"/>
                  </a:lnTo>
                  <a:lnTo>
                    <a:pt x="2349264" y="1071794"/>
                  </a:lnTo>
                  <a:lnTo>
                    <a:pt x="2301805" y="1088085"/>
                  </a:lnTo>
                  <a:lnTo>
                    <a:pt x="2252708" y="1103519"/>
                  </a:lnTo>
                  <a:lnTo>
                    <a:pt x="2202038" y="1118070"/>
                  </a:lnTo>
                  <a:lnTo>
                    <a:pt x="2149855" y="1131711"/>
                  </a:lnTo>
                  <a:lnTo>
                    <a:pt x="2096225" y="1144414"/>
                  </a:lnTo>
                  <a:lnTo>
                    <a:pt x="2041210" y="1156153"/>
                  </a:lnTo>
                  <a:lnTo>
                    <a:pt x="1984873" y="1166901"/>
                  </a:lnTo>
                  <a:lnTo>
                    <a:pt x="1927276" y="1176632"/>
                  </a:lnTo>
                  <a:lnTo>
                    <a:pt x="1868484" y="1185318"/>
                  </a:lnTo>
                  <a:lnTo>
                    <a:pt x="1808559" y="1192933"/>
                  </a:lnTo>
                  <a:lnTo>
                    <a:pt x="1747564" y="1199451"/>
                  </a:lnTo>
                  <a:lnTo>
                    <a:pt x="1685562" y="1204843"/>
                  </a:lnTo>
                  <a:lnTo>
                    <a:pt x="1622617" y="1209083"/>
                  </a:lnTo>
                  <a:lnTo>
                    <a:pt x="1558791" y="1212146"/>
                  </a:lnTo>
                  <a:lnTo>
                    <a:pt x="1494148" y="1214003"/>
                  </a:lnTo>
                  <a:lnTo>
                    <a:pt x="1428750" y="1214628"/>
                  </a:lnTo>
                  <a:lnTo>
                    <a:pt x="1363351" y="1214003"/>
                  </a:lnTo>
                  <a:lnTo>
                    <a:pt x="1298708" y="1212146"/>
                  </a:lnTo>
                  <a:lnTo>
                    <a:pt x="1234882" y="1209083"/>
                  </a:lnTo>
                  <a:lnTo>
                    <a:pt x="1171937" y="1204843"/>
                  </a:lnTo>
                  <a:lnTo>
                    <a:pt x="1109935" y="1199451"/>
                  </a:lnTo>
                  <a:lnTo>
                    <a:pt x="1048940" y="1192933"/>
                  </a:lnTo>
                  <a:lnTo>
                    <a:pt x="989015" y="1185318"/>
                  </a:lnTo>
                  <a:lnTo>
                    <a:pt x="930223" y="1176632"/>
                  </a:lnTo>
                  <a:lnTo>
                    <a:pt x="872626" y="1166901"/>
                  </a:lnTo>
                  <a:lnTo>
                    <a:pt x="816289" y="1156153"/>
                  </a:lnTo>
                  <a:lnTo>
                    <a:pt x="761274" y="1144414"/>
                  </a:lnTo>
                  <a:lnTo>
                    <a:pt x="707644" y="1131711"/>
                  </a:lnTo>
                  <a:lnTo>
                    <a:pt x="655461" y="1118070"/>
                  </a:lnTo>
                  <a:lnTo>
                    <a:pt x="604791" y="1103519"/>
                  </a:lnTo>
                  <a:lnTo>
                    <a:pt x="555694" y="1088085"/>
                  </a:lnTo>
                  <a:lnTo>
                    <a:pt x="508235" y="1071794"/>
                  </a:lnTo>
                  <a:lnTo>
                    <a:pt x="462476" y="1054673"/>
                  </a:lnTo>
                  <a:lnTo>
                    <a:pt x="418480" y="1036748"/>
                  </a:lnTo>
                  <a:lnTo>
                    <a:pt x="376311" y="1018047"/>
                  </a:lnTo>
                  <a:lnTo>
                    <a:pt x="336032" y="998597"/>
                  </a:lnTo>
                  <a:lnTo>
                    <a:pt x="297705" y="978424"/>
                  </a:lnTo>
                  <a:lnTo>
                    <a:pt x="261394" y="957554"/>
                  </a:lnTo>
                  <a:lnTo>
                    <a:pt x="227162" y="936016"/>
                  </a:lnTo>
                  <a:lnTo>
                    <a:pt x="195072" y="913835"/>
                  </a:lnTo>
                  <a:lnTo>
                    <a:pt x="137568" y="867653"/>
                  </a:lnTo>
                  <a:lnTo>
                    <a:pt x="89389" y="819224"/>
                  </a:lnTo>
                  <a:lnTo>
                    <a:pt x="51038" y="768760"/>
                  </a:lnTo>
                  <a:lnTo>
                    <a:pt x="23019" y="716478"/>
                  </a:lnTo>
                  <a:lnTo>
                    <a:pt x="5839" y="662591"/>
                  </a:lnTo>
                  <a:lnTo>
                    <a:pt x="0" y="60731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6686" y="2889123"/>
              <a:ext cx="993955" cy="81737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34262" y="5000117"/>
              <a:ext cx="381000" cy="517525"/>
            </a:xfrm>
            <a:custGeom>
              <a:avLst/>
              <a:gdLst/>
              <a:ahLst/>
              <a:cxnLst/>
              <a:rect l="l" t="t" r="r" b="b"/>
              <a:pathLst>
                <a:path w="381000" h="517525">
                  <a:moveTo>
                    <a:pt x="314061" y="93550"/>
                  </a:moveTo>
                  <a:lnTo>
                    <a:pt x="261722" y="117094"/>
                  </a:lnTo>
                  <a:lnTo>
                    <a:pt x="0" y="483361"/>
                  </a:lnTo>
                  <a:lnTo>
                    <a:pt x="47243" y="517016"/>
                  </a:lnTo>
                  <a:lnTo>
                    <a:pt x="308751" y="150905"/>
                  </a:lnTo>
                  <a:lnTo>
                    <a:pt x="314061" y="93550"/>
                  </a:lnTo>
                  <a:close/>
                </a:path>
                <a:path w="381000" h="517525">
                  <a:moveTo>
                    <a:pt x="378098" y="29971"/>
                  </a:moveTo>
                  <a:lnTo>
                    <a:pt x="323976" y="29971"/>
                  </a:lnTo>
                  <a:lnTo>
                    <a:pt x="371094" y="63626"/>
                  </a:lnTo>
                  <a:lnTo>
                    <a:pt x="308751" y="150905"/>
                  </a:lnTo>
                  <a:lnTo>
                    <a:pt x="300100" y="244347"/>
                  </a:lnTo>
                  <a:lnTo>
                    <a:pt x="301367" y="255823"/>
                  </a:lnTo>
                  <a:lnTo>
                    <a:pt x="306705" y="265572"/>
                  </a:lnTo>
                  <a:lnTo>
                    <a:pt x="315281" y="272583"/>
                  </a:lnTo>
                  <a:lnTo>
                    <a:pt x="326263" y="275843"/>
                  </a:lnTo>
                  <a:lnTo>
                    <a:pt x="337738" y="274649"/>
                  </a:lnTo>
                  <a:lnTo>
                    <a:pt x="347487" y="269335"/>
                  </a:lnTo>
                  <a:lnTo>
                    <a:pt x="354498" y="260734"/>
                  </a:lnTo>
                  <a:lnTo>
                    <a:pt x="357758" y="249681"/>
                  </a:lnTo>
                  <a:lnTo>
                    <a:pt x="378098" y="29971"/>
                  </a:lnTo>
                  <a:close/>
                </a:path>
                <a:path w="381000" h="517525">
                  <a:moveTo>
                    <a:pt x="380873" y="0"/>
                  </a:moveTo>
                  <a:lnTo>
                    <a:pt x="152146" y="102869"/>
                  </a:lnTo>
                  <a:lnTo>
                    <a:pt x="142793" y="109521"/>
                  </a:lnTo>
                  <a:lnTo>
                    <a:pt x="136953" y="118935"/>
                  </a:lnTo>
                  <a:lnTo>
                    <a:pt x="135090" y="129873"/>
                  </a:lnTo>
                  <a:lnTo>
                    <a:pt x="137668" y="141096"/>
                  </a:lnTo>
                  <a:lnTo>
                    <a:pt x="144319" y="150451"/>
                  </a:lnTo>
                  <a:lnTo>
                    <a:pt x="153733" y="156305"/>
                  </a:lnTo>
                  <a:lnTo>
                    <a:pt x="164671" y="158206"/>
                  </a:lnTo>
                  <a:lnTo>
                    <a:pt x="175894" y="155701"/>
                  </a:lnTo>
                  <a:lnTo>
                    <a:pt x="261722" y="117094"/>
                  </a:lnTo>
                  <a:lnTo>
                    <a:pt x="323976" y="29971"/>
                  </a:lnTo>
                  <a:lnTo>
                    <a:pt x="378098" y="29971"/>
                  </a:lnTo>
                  <a:lnTo>
                    <a:pt x="380873" y="0"/>
                  </a:lnTo>
                  <a:close/>
                </a:path>
                <a:path w="381000" h="517525">
                  <a:moveTo>
                    <a:pt x="343712" y="44068"/>
                  </a:moveTo>
                  <a:lnTo>
                    <a:pt x="318643" y="44068"/>
                  </a:lnTo>
                  <a:lnTo>
                    <a:pt x="359410" y="73151"/>
                  </a:lnTo>
                  <a:lnTo>
                    <a:pt x="314061" y="93550"/>
                  </a:lnTo>
                  <a:lnTo>
                    <a:pt x="308751" y="150905"/>
                  </a:lnTo>
                  <a:lnTo>
                    <a:pt x="371094" y="63626"/>
                  </a:lnTo>
                  <a:lnTo>
                    <a:pt x="343712" y="44068"/>
                  </a:lnTo>
                  <a:close/>
                </a:path>
                <a:path w="381000" h="517525">
                  <a:moveTo>
                    <a:pt x="323976" y="29971"/>
                  </a:moveTo>
                  <a:lnTo>
                    <a:pt x="261722" y="117094"/>
                  </a:lnTo>
                  <a:lnTo>
                    <a:pt x="314061" y="93550"/>
                  </a:lnTo>
                  <a:lnTo>
                    <a:pt x="318643" y="44068"/>
                  </a:lnTo>
                  <a:lnTo>
                    <a:pt x="343712" y="44068"/>
                  </a:lnTo>
                  <a:lnTo>
                    <a:pt x="323976" y="29971"/>
                  </a:lnTo>
                  <a:close/>
                </a:path>
                <a:path w="381000" h="517525">
                  <a:moveTo>
                    <a:pt x="318643" y="44068"/>
                  </a:moveTo>
                  <a:lnTo>
                    <a:pt x="314061" y="93550"/>
                  </a:lnTo>
                  <a:lnTo>
                    <a:pt x="359410" y="73151"/>
                  </a:lnTo>
                  <a:lnTo>
                    <a:pt x="318643" y="44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8100" y="5402547"/>
            <a:ext cx="1931528" cy="1687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r>
              <a:rPr sz="1800" b="1" spc="-5" dirty="0">
                <a:latin typeface="Calibri"/>
                <a:cs typeface="Calibri"/>
              </a:rPr>
              <a:t>Labial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 smtClean="0">
                <a:latin typeface="Calibri"/>
                <a:cs typeface="Calibri"/>
              </a:rPr>
              <a:t>glands</a:t>
            </a:r>
            <a:endParaRPr lang="en-US" sz="1800" b="1" dirty="0" smtClean="0">
              <a:latin typeface="Calibri"/>
              <a:cs typeface="Calibri"/>
            </a:endParaRPr>
          </a:p>
          <a:p>
            <a:pPr lvl="0"/>
            <a:r>
              <a:rPr lang="en-US" sz="1200" b="1" dirty="0" smtClean="0">
                <a:solidFill>
                  <a:prstClr val="black"/>
                </a:solidFill>
              </a:rPr>
              <a:t>(</a:t>
            </a:r>
            <a:r>
              <a:rPr lang="en-US" sz="1200" b="1" dirty="0">
                <a:solidFill>
                  <a:prstClr val="black"/>
                </a:solidFill>
              </a:rPr>
              <a:t>minor salivary gland, secrete mucus </a:t>
            </a:r>
            <a:r>
              <a:rPr lang="en-US" sz="1200" b="1" dirty="0" smtClean="0">
                <a:solidFill>
                  <a:prstClr val="black"/>
                </a:solidFill>
              </a:rPr>
              <a:t>to </a:t>
            </a:r>
            <a:r>
              <a:rPr lang="en-US" sz="1200" b="1" dirty="0">
                <a:solidFill>
                  <a:prstClr val="black"/>
                </a:solidFill>
              </a:rPr>
              <a:t>lubricate the oral cavity )</a:t>
            </a:r>
          </a:p>
          <a:p>
            <a:pPr lvl="0"/>
            <a:r>
              <a:rPr lang="en-US" sz="1200" b="1" dirty="0">
                <a:solidFill>
                  <a:prstClr val="black"/>
                </a:solidFill>
              </a:rPr>
              <a:t>**Minor salivary glands secrete 10% of </a:t>
            </a:r>
            <a:r>
              <a:rPr lang="en-US" sz="1200" b="1" dirty="0" smtClean="0">
                <a:solidFill>
                  <a:prstClr val="black"/>
                </a:solidFill>
              </a:rPr>
              <a:t>saliva </a:t>
            </a:r>
            <a:r>
              <a:rPr lang="en-US" sz="1200" b="1" dirty="0">
                <a:solidFill>
                  <a:prstClr val="black"/>
                </a:solidFill>
              </a:rPr>
              <a:t>in a constant rate  </a:t>
            </a:r>
            <a:endParaRPr lang="ar-JO" sz="1200" b="1" dirty="0">
              <a:solidFill>
                <a:prstClr val="black"/>
              </a:solidFill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 smtClean="0">
                <a:latin typeface="Calibri"/>
                <a:cs typeface="Calibri"/>
              </a:rPr>
              <a:t> </a:t>
            </a:r>
            <a:endParaRPr sz="1800" b="1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7838122" y="618206"/>
            <a:ext cx="13195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</a:t>
            </a:r>
            <a:r>
              <a:rPr dirty="0"/>
              <a:t>f D</a:t>
            </a:r>
            <a:r>
              <a:rPr spc="-120" dirty="0"/>
              <a:t>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H</a:t>
            </a:r>
            <a:r>
              <a:rPr dirty="0"/>
              <a:t>ala</a:t>
            </a:r>
            <a:r>
              <a:rPr spc="5" dirty="0"/>
              <a:t> </a:t>
            </a:r>
            <a:r>
              <a:rPr spc="-5" dirty="0"/>
              <a:t>El</a:t>
            </a:r>
            <a:r>
              <a:rPr dirty="0"/>
              <a:t>ma</a:t>
            </a:r>
            <a:r>
              <a:rPr spc="-20" dirty="0"/>
              <a:t>z</a:t>
            </a:r>
            <a:r>
              <a:rPr dirty="0"/>
              <a:t>ar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715262" cy="515526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182880" algn="l">
              <a:lnSpc>
                <a:spcPct val="100000"/>
              </a:lnSpc>
              <a:spcBef>
                <a:spcPts val="180"/>
              </a:spcBef>
            </a:pPr>
            <a:r>
              <a:rPr lang="en-US" sz="3200" b="1" u="none" dirty="0" smtClean="0">
                <a:latin typeface="Calibri"/>
                <a:cs typeface="Calibri"/>
              </a:rPr>
              <a:t>T.S </a:t>
            </a:r>
            <a:r>
              <a:rPr lang="en-US" sz="3200" b="1" u="none" dirty="0" smtClean="0"/>
              <a:t>of </a:t>
            </a:r>
            <a:r>
              <a:rPr sz="3200" b="1" u="none" dirty="0" smtClean="0">
                <a:latin typeface="Calibri"/>
                <a:cs typeface="Calibri"/>
              </a:rPr>
              <a:t>Lip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8" name="Oval 17"/>
          <p:cNvSpPr/>
          <p:nvPr/>
        </p:nvSpPr>
        <p:spPr>
          <a:xfrm rot="1254594">
            <a:off x="2300245" y="1275337"/>
            <a:ext cx="560199" cy="122612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8" idx="7"/>
          </p:cNvCxnSpPr>
          <p:nvPr/>
        </p:nvCxnSpPr>
        <p:spPr>
          <a:xfrm flipV="1">
            <a:off x="2920078" y="721429"/>
            <a:ext cx="2459323" cy="8327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379401" y="536386"/>
            <a:ext cx="1075246" cy="3414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Hair follicle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54647" y="-10019"/>
            <a:ext cx="2703004" cy="541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**Orbicularis oris </a:t>
            </a:r>
            <a:r>
              <a:rPr lang="en-US" dirty="0" smtClean="0">
                <a:solidFill>
                  <a:schemeClr val="tx1"/>
                </a:solidFill>
              </a:rPr>
              <a:t>(under the voluntary control)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63434" y="2458276"/>
            <a:ext cx="1980566" cy="27640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 err="1">
              <a:solidFill>
                <a:schemeClr val="tx1"/>
              </a:solidFill>
            </a:endParaRPr>
          </a:p>
          <a:p>
            <a:pPr lvl="0"/>
            <a:endParaRPr lang="en-US" sz="1200" b="1" dirty="0" err="1" smtClean="0">
              <a:solidFill>
                <a:schemeClr val="tx1"/>
              </a:solidFill>
            </a:endParaRPr>
          </a:p>
          <a:p>
            <a:pPr lvl="0"/>
            <a:r>
              <a:rPr lang="en-US" sz="1400" b="1" dirty="0" smtClean="0">
                <a:solidFill>
                  <a:prstClr val="black"/>
                </a:solidFill>
              </a:rPr>
              <a:t>Q</a:t>
            </a:r>
            <a:r>
              <a:rPr lang="en-US" sz="1400" b="1" dirty="0">
                <a:solidFill>
                  <a:prstClr val="black"/>
                </a:solidFill>
              </a:rPr>
              <a:t>: This section can be thought that is represents the tongue , so How to differentiate between tongue section and lip section ?</a:t>
            </a:r>
          </a:p>
          <a:p>
            <a:pPr lvl="0"/>
            <a:r>
              <a:rPr lang="en-US" sz="1200" b="1" dirty="0">
                <a:solidFill>
                  <a:prstClr val="black"/>
                </a:solidFill>
              </a:rPr>
              <a:t>A: </a:t>
            </a:r>
            <a:r>
              <a:rPr lang="en-US" sz="1200" dirty="0">
                <a:solidFill>
                  <a:prstClr val="black"/>
                </a:solidFill>
              </a:rPr>
              <a:t>through the presence of hair follicles , there is no hair follicles in the tongue so this is a section of the lip </a:t>
            </a:r>
          </a:p>
          <a:p>
            <a:pPr lvl="0"/>
            <a:r>
              <a:rPr lang="en-US" sz="1400" b="1" dirty="0">
                <a:solidFill>
                  <a:prstClr val="black"/>
                </a:solidFill>
              </a:rPr>
              <a:t>**dorsum of the tongue is rough due to the presence of papillae </a:t>
            </a:r>
            <a:endParaRPr lang="en-US" sz="2000" b="1" dirty="0">
              <a:solidFill>
                <a:prstClr val="black"/>
              </a:solidFill>
            </a:endParaRPr>
          </a:p>
          <a:p>
            <a:pPr lvl="0" algn="ctr"/>
            <a:endParaRPr lang="en-US" b="1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-19050"/>
            <a:ext cx="3851275" cy="5842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75"/>
              </a:spcBef>
            </a:pPr>
            <a:r>
              <a:rPr sz="3200" u="none" spc="-20" dirty="0"/>
              <a:t>Circumvallate</a:t>
            </a:r>
            <a:r>
              <a:rPr sz="3200" u="none" spc="-10" dirty="0"/>
              <a:t> </a:t>
            </a:r>
            <a:r>
              <a:rPr sz="3200" u="none" spc="-5" dirty="0"/>
              <a:t>papillae</a:t>
            </a:r>
            <a:endParaRPr sz="3200"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565150"/>
            <a:ext cx="7146290" cy="5201920"/>
            <a:chOff x="1539239" y="1260347"/>
            <a:chExt cx="7146290" cy="52019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8383" y="1269491"/>
              <a:ext cx="5615940" cy="42473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43811" y="1264919"/>
              <a:ext cx="5625465" cy="4257040"/>
            </a:xfrm>
            <a:custGeom>
              <a:avLst/>
              <a:gdLst/>
              <a:ahLst/>
              <a:cxnLst/>
              <a:rect l="l" t="t" r="r" b="b"/>
              <a:pathLst>
                <a:path w="5625465" h="4257040">
                  <a:moveTo>
                    <a:pt x="0" y="4256532"/>
                  </a:moveTo>
                  <a:lnTo>
                    <a:pt x="5625084" y="4256532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42565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5436" y="4547615"/>
              <a:ext cx="2520695" cy="1905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150863" y="4543044"/>
              <a:ext cx="2529840" cy="1914525"/>
            </a:xfrm>
            <a:custGeom>
              <a:avLst/>
              <a:gdLst/>
              <a:ahLst/>
              <a:cxnLst/>
              <a:rect l="l" t="t" r="r" b="b"/>
              <a:pathLst>
                <a:path w="2529840" h="1914525">
                  <a:moveTo>
                    <a:pt x="0" y="1914143"/>
                  </a:moveTo>
                  <a:lnTo>
                    <a:pt x="2529840" y="1914143"/>
                  </a:lnTo>
                  <a:lnTo>
                    <a:pt x="2529840" y="0"/>
                  </a:lnTo>
                  <a:lnTo>
                    <a:pt x="0" y="0"/>
                  </a:lnTo>
                  <a:lnTo>
                    <a:pt x="0" y="191414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4305555" y="602869"/>
            <a:ext cx="13195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</a:t>
            </a:r>
            <a:r>
              <a:rPr dirty="0"/>
              <a:t>f D</a:t>
            </a:r>
            <a:r>
              <a:rPr spc="-120" dirty="0"/>
              <a:t>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H</a:t>
            </a:r>
            <a:r>
              <a:rPr dirty="0"/>
              <a:t>ala</a:t>
            </a:r>
            <a:r>
              <a:rPr spc="5" dirty="0"/>
              <a:t> </a:t>
            </a:r>
            <a:r>
              <a:rPr spc="-5" dirty="0"/>
              <a:t>El</a:t>
            </a:r>
            <a:r>
              <a:rPr dirty="0"/>
              <a:t>ma</a:t>
            </a:r>
            <a:r>
              <a:rPr spc="-20" dirty="0"/>
              <a:t>z</a:t>
            </a:r>
            <a:r>
              <a:rPr dirty="0"/>
              <a:t>ar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0" y="4821681"/>
            <a:ext cx="4611624" cy="20363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Q: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How do you know that this section represents circumvallate papillae not other papillae?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A: </a:t>
            </a:r>
            <a:r>
              <a:rPr lang="en-US" sz="1600" dirty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hey don’t project on the surface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**info about circumvallate papillae :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1)</a:t>
            </a:r>
            <a:r>
              <a:rPr lang="en-US" sz="1600" dirty="0" smtClean="0">
                <a:solidFill>
                  <a:schemeClr val="tx1"/>
                </a:solidFill>
              </a:rPr>
              <a:t> Large</a:t>
            </a:r>
            <a:r>
              <a:rPr lang="en-US" sz="1600" b="1" dirty="0" smtClean="0">
                <a:solidFill>
                  <a:schemeClr val="tx1"/>
                </a:solidFill>
              </a:rPr>
              <a:t> 2) </a:t>
            </a:r>
            <a:r>
              <a:rPr lang="en-US" sz="1600" dirty="0" smtClean="0">
                <a:solidFill>
                  <a:schemeClr val="tx1"/>
                </a:solidFill>
              </a:rPr>
              <a:t>surrounded by trench</a:t>
            </a:r>
            <a:r>
              <a:rPr lang="en-US" sz="1600" b="1" dirty="0" smtClean="0">
                <a:solidFill>
                  <a:schemeClr val="tx1"/>
                </a:solidFill>
              </a:rPr>
              <a:t> 3) </a:t>
            </a:r>
            <a:r>
              <a:rPr lang="en-US" sz="1600" dirty="0" smtClean="0">
                <a:solidFill>
                  <a:schemeClr val="tx1"/>
                </a:solidFill>
              </a:rPr>
              <a:t>teste buds present on the lateral sides of the papillae </a:t>
            </a:r>
            <a:r>
              <a:rPr lang="en-US" sz="1600" b="1" dirty="0" smtClean="0">
                <a:solidFill>
                  <a:schemeClr val="tx1"/>
                </a:solidFill>
              </a:rPr>
              <a:t>4) </a:t>
            </a:r>
            <a:r>
              <a:rPr lang="en-US" sz="1600" dirty="0" smtClean="0">
                <a:solidFill>
                  <a:schemeClr val="tx1"/>
                </a:solidFill>
              </a:rPr>
              <a:t>contain Von </a:t>
            </a:r>
            <a:r>
              <a:rPr lang="en-US" sz="1600" dirty="0">
                <a:solidFill>
                  <a:schemeClr val="tx1"/>
                </a:solidFill>
              </a:rPr>
              <a:t>E</a:t>
            </a:r>
            <a:r>
              <a:rPr lang="en-US" sz="1600" dirty="0" smtClean="0">
                <a:solidFill>
                  <a:schemeClr val="tx1"/>
                </a:solidFill>
              </a:rPr>
              <a:t>bner glands which secrete the serous 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91400" y="5334000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rot="20087054">
            <a:off x="6263700" y="5018564"/>
            <a:ext cx="1174697" cy="807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825761" y="5010834"/>
            <a:ext cx="1307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Von Ebner glands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500754" cy="64325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425"/>
              </a:spcBef>
            </a:pPr>
            <a:r>
              <a:rPr sz="3200" b="1" u="none" spc="-5" dirty="0">
                <a:latin typeface="Calibri"/>
                <a:cs typeface="Calibri"/>
              </a:rPr>
              <a:t>Fungiform</a:t>
            </a:r>
            <a:r>
              <a:rPr sz="3200" b="1" u="none" spc="-50" dirty="0">
                <a:latin typeface="Calibri"/>
                <a:cs typeface="Calibri"/>
              </a:rPr>
              <a:t> </a:t>
            </a:r>
            <a:r>
              <a:rPr sz="3200" b="1" u="none" dirty="0">
                <a:latin typeface="Calibri"/>
                <a:cs typeface="Calibri"/>
              </a:rPr>
              <a:t>papillae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43255"/>
            <a:ext cx="6498590" cy="4267200"/>
            <a:chOff x="1322832" y="1403603"/>
            <a:chExt cx="6498590" cy="4267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1976" y="1412747"/>
              <a:ext cx="6480048" cy="424891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27404" y="1408175"/>
              <a:ext cx="6489700" cy="4258310"/>
            </a:xfrm>
            <a:custGeom>
              <a:avLst/>
              <a:gdLst/>
              <a:ahLst/>
              <a:cxnLst/>
              <a:rect l="l" t="t" r="r" b="b"/>
              <a:pathLst>
                <a:path w="6489700" h="4258310">
                  <a:moveTo>
                    <a:pt x="0" y="4258056"/>
                  </a:moveTo>
                  <a:lnTo>
                    <a:pt x="6489192" y="4258056"/>
                  </a:lnTo>
                  <a:lnTo>
                    <a:pt x="6489192" y="0"/>
                  </a:lnTo>
                  <a:lnTo>
                    <a:pt x="0" y="0"/>
                  </a:lnTo>
                  <a:lnTo>
                    <a:pt x="0" y="4258056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5169663" y="685800"/>
            <a:ext cx="13195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</a:t>
            </a:r>
            <a:r>
              <a:rPr dirty="0"/>
              <a:t>f D</a:t>
            </a:r>
            <a:r>
              <a:rPr spc="-120" dirty="0"/>
              <a:t>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H</a:t>
            </a:r>
            <a:r>
              <a:rPr dirty="0"/>
              <a:t>ala</a:t>
            </a:r>
            <a:r>
              <a:rPr spc="5" dirty="0"/>
              <a:t> </a:t>
            </a:r>
            <a:r>
              <a:rPr spc="-5" dirty="0"/>
              <a:t>El</a:t>
            </a:r>
            <a:r>
              <a:rPr dirty="0"/>
              <a:t>ma</a:t>
            </a:r>
            <a:r>
              <a:rPr spc="-20" dirty="0"/>
              <a:t>z</a:t>
            </a:r>
            <a:r>
              <a:rPr dirty="0"/>
              <a:t>ar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0" y="4910709"/>
            <a:ext cx="3911346" cy="1109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**Info about fungiform papillae: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1)</a:t>
            </a:r>
            <a:r>
              <a:rPr lang="en-US" sz="1600" dirty="0" smtClean="0">
                <a:solidFill>
                  <a:schemeClr val="tx1"/>
                </a:solidFill>
              </a:rPr>
              <a:t> Mushroom-shaped </a:t>
            </a:r>
            <a:r>
              <a:rPr lang="en-US" sz="1600" b="1" dirty="0" smtClean="0">
                <a:solidFill>
                  <a:schemeClr val="tx1"/>
                </a:solidFill>
              </a:rPr>
              <a:t>2)</a:t>
            </a:r>
            <a:r>
              <a:rPr lang="en-US" sz="1600" dirty="0" smtClean="0">
                <a:solidFill>
                  <a:schemeClr val="tx1"/>
                </a:solidFill>
              </a:rPr>
              <a:t> contain taste buds on the upper surface </a:t>
            </a:r>
            <a:r>
              <a:rPr lang="en-US" sz="1600" b="1" dirty="0" smtClean="0">
                <a:solidFill>
                  <a:schemeClr val="tx1"/>
                </a:solidFill>
              </a:rPr>
              <a:t>3)</a:t>
            </a:r>
            <a:r>
              <a:rPr lang="en-US" sz="1600" dirty="0" smtClean="0">
                <a:solidFill>
                  <a:schemeClr val="tx1"/>
                </a:solidFill>
              </a:rPr>
              <a:t> found on ant  2/3 of the tongue among Filiform papillae​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72765" cy="64325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415"/>
              </a:spcBef>
            </a:pPr>
            <a:r>
              <a:rPr sz="3200" b="1" u="none" spc="-15" dirty="0">
                <a:latin typeface="Calibri"/>
                <a:cs typeface="Calibri"/>
              </a:rPr>
              <a:t>Foliate</a:t>
            </a:r>
            <a:r>
              <a:rPr sz="3200" b="1" u="none" spc="-60" dirty="0">
                <a:latin typeface="Calibri"/>
                <a:cs typeface="Calibri"/>
              </a:rPr>
              <a:t> </a:t>
            </a:r>
            <a:r>
              <a:rPr sz="3200" b="1" u="none" dirty="0">
                <a:latin typeface="Calibri"/>
                <a:cs typeface="Calibri"/>
              </a:rPr>
              <a:t>papillae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381" y="990600"/>
            <a:ext cx="7074534" cy="3749040"/>
            <a:chOff x="1034796" y="1633727"/>
            <a:chExt cx="7074534" cy="37490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3940" y="1642871"/>
              <a:ext cx="7056120" cy="37307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39368" y="1638299"/>
              <a:ext cx="7065645" cy="3740150"/>
            </a:xfrm>
            <a:custGeom>
              <a:avLst/>
              <a:gdLst/>
              <a:ahLst/>
              <a:cxnLst/>
              <a:rect l="l" t="t" r="r" b="b"/>
              <a:pathLst>
                <a:path w="7065645" h="3740150">
                  <a:moveTo>
                    <a:pt x="0" y="3739896"/>
                  </a:moveTo>
                  <a:lnTo>
                    <a:pt x="7065264" y="3739896"/>
                  </a:lnTo>
                  <a:lnTo>
                    <a:pt x="7065264" y="0"/>
                  </a:lnTo>
                  <a:lnTo>
                    <a:pt x="0" y="0"/>
                  </a:lnTo>
                  <a:lnTo>
                    <a:pt x="0" y="373989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95221" y="1644014"/>
              <a:ext cx="907415" cy="922019"/>
            </a:xfrm>
            <a:custGeom>
              <a:avLst/>
              <a:gdLst/>
              <a:ahLst/>
              <a:cxnLst/>
              <a:rect l="l" t="t" r="r" b="b"/>
              <a:pathLst>
                <a:path w="907414" h="922019">
                  <a:moveTo>
                    <a:pt x="750246" y="841359"/>
                  </a:moveTo>
                  <a:lnTo>
                    <a:pt x="743315" y="843692"/>
                  </a:lnTo>
                  <a:lnTo>
                    <a:pt x="737788" y="848455"/>
                  </a:lnTo>
                  <a:lnTo>
                    <a:pt x="734441" y="855218"/>
                  </a:lnTo>
                  <a:lnTo>
                    <a:pt x="733917" y="862780"/>
                  </a:lnTo>
                  <a:lnTo>
                    <a:pt x="736250" y="869711"/>
                  </a:lnTo>
                  <a:lnTo>
                    <a:pt x="741013" y="875238"/>
                  </a:lnTo>
                  <a:lnTo>
                    <a:pt x="747776" y="878586"/>
                  </a:lnTo>
                  <a:lnTo>
                    <a:pt x="906907" y="922020"/>
                  </a:lnTo>
                  <a:lnTo>
                    <a:pt x="903420" y="908304"/>
                  </a:lnTo>
                  <a:lnTo>
                    <a:pt x="866902" y="908304"/>
                  </a:lnTo>
                  <a:lnTo>
                    <a:pt x="817626" y="858191"/>
                  </a:lnTo>
                  <a:lnTo>
                    <a:pt x="757809" y="841883"/>
                  </a:lnTo>
                  <a:lnTo>
                    <a:pt x="750246" y="841359"/>
                  </a:lnTo>
                  <a:close/>
                </a:path>
                <a:path w="907414" h="922019">
                  <a:moveTo>
                    <a:pt x="817626" y="858191"/>
                  </a:moveTo>
                  <a:lnTo>
                    <a:pt x="866902" y="908304"/>
                  </a:lnTo>
                  <a:lnTo>
                    <a:pt x="875702" y="899668"/>
                  </a:lnTo>
                  <a:lnTo>
                    <a:pt x="861949" y="899668"/>
                  </a:lnTo>
                  <a:lnTo>
                    <a:pt x="853945" y="868093"/>
                  </a:lnTo>
                  <a:lnTo>
                    <a:pt x="817626" y="858191"/>
                  </a:lnTo>
                  <a:close/>
                </a:path>
                <a:path w="907414" h="922019">
                  <a:moveTo>
                    <a:pt x="850693" y="747928"/>
                  </a:moveTo>
                  <a:lnTo>
                    <a:pt x="843153" y="748284"/>
                  </a:lnTo>
                  <a:lnTo>
                    <a:pt x="836348" y="751591"/>
                  </a:lnTo>
                  <a:lnTo>
                    <a:pt x="831484" y="757031"/>
                  </a:lnTo>
                  <a:lnTo>
                    <a:pt x="829026" y="763875"/>
                  </a:lnTo>
                  <a:lnTo>
                    <a:pt x="829437" y="771398"/>
                  </a:lnTo>
                  <a:lnTo>
                    <a:pt x="844631" y="831345"/>
                  </a:lnTo>
                  <a:lnTo>
                    <a:pt x="894080" y="881634"/>
                  </a:lnTo>
                  <a:lnTo>
                    <a:pt x="866902" y="908304"/>
                  </a:lnTo>
                  <a:lnTo>
                    <a:pt x="903420" y="908304"/>
                  </a:lnTo>
                  <a:lnTo>
                    <a:pt x="866267" y="762126"/>
                  </a:lnTo>
                  <a:lnTo>
                    <a:pt x="863012" y="755267"/>
                  </a:lnTo>
                  <a:lnTo>
                    <a:pt x="857567" y="750395"/>
                  </a:lnTo>
                  <a:lnTo>
                    <a:pt x="850693" y="747928"/>
                  </a:lnTo>
                  <a:close/>
                </a:path>
                <a:path w="907414" h="922019">
                  <a:moveTo>
                    <a:pt x="853945" y="868093"/>
                  </a:moveTo>
                  <a:lnTo>
                    <a:pt x="861949" y="899668"/>
                  </a:lnTo>
                  <a:lnTo>
                    <a:pt x="885444" y="876681"/>
                  </a:lnTo>
                  <a:lnTo>
                    <a:pt x="853945" y="868093"/>
                  </a:lnTo>
                  <a:close/>
                </a:path>
                <a:path w="907414" h="922019">
                  <a:moveTo>
                    <a:pt x="844631" y="831345"/>
                  </a:moveTo>
                  <a:lnTo>
                    <a:pt x="853945" y="868093"/>
                  </a:lnTo>
                  <a:lnTo>
                    <a:pt x="885444" y="876681"/>
                  </a:lnTo>
                  <a:lnTo>
                    <a:pt x="861949" y="899668"/>
                  </a:lnTo>
                  <a:lnTo>
                    <a:pt x="875702" y="899668"/>
                  </a:lnTo>
                  <a:lnTo>
                    <a:pt x="894080" y="881634"/>
                  </a:lnTo>
                  <a:lnTo>
                    <a:pt x="844631" y="831345"/>
                  </a:lnTo>
                  <a:close/>
                </a:path>
                <a:path w="907414" h="922019">
                  <a:moveTo>
                    <a:pt x="27178" y="0"/>
                  </a:moveTo>
                  <a:lnTo>
                    <a:pt x="0" y="26670"/>
                  </a:lnTo>
                  <a:lnTo>
                    <a:pt x="817626" y="858191"/>
                  </a:lnTo>
                  <a:lnTo>
                    <a:pt x="853945" y="868093"/>
                  </a:lnTo>
                  <a:lnTo>
                    <a:pt x="844631" y="831345"/>
                  </a:lnTo>
                  <a:lnTo>
                    <a:pt x="27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46964" y="669353"/>
            <a:ext cx="1026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25" dirty="0">
                <a:latin typeface="Calibri"/>
                <a:cs typeface="Calibri"/>
              </a:rPr>
              <a:t>st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buds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</a:t>
            </a:r>
            <a:r>
              <a:rPr dirty="0"/>
              <a:t>f D</a:t>
            </a:r>
            <a:r>
              <a:rPr spc="-120" dirty="0"/>
              <a:t>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H</a:t>
            </a:r>
            <a:r>
              <a:rPr dirty="0"/>
              <a:t>ala</a:t>
            </a:r>
            <a:r>
              <a:rPr spc="5" dirty="0"/>
              <a:t> </a:t>
            </a:r>
            <a:r>
              <a:rPr spc="-5" dirty="0"/>
              <a:t>El</a:t>
            </a:r>
            <a:r>
              <a:rPr dirty="0"/>
              <a:t>ma</a:t>
            </a:r>
            <a:r>
              <a:rPr spc="-20" dirty="0"/>
              <a:t>z</a:t>
            </a:r>
            <a:r>
              <a:rPr dirty="0"/>
              <a:t>ar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0" y="4730496"/>
            <a:ext cx="3911346" cy="1365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**Info about foliate papillae: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1) </a:t>
            </a:r>
            <a:r>
              <a:rPr lang="en-US" sz="1600" dirty="0" smtClean="0">
                <a:solidFill>
                  <a:schemeClr val="tx1"/>
                </a:solidFill>
              </a:rPr>
              <a:t>Cuboidal-shaped</a:t>
            </a:r>
            <a:r>
              <a:rPr lang="en-US" sz="1600" b="1" dirty="0" smtClean="0">
                <a:solidFill>
                  <a:schemeClr val="tx1"/>
                </a:solidFill>
              </a:rPr>
              <a:t> 2) </a:t>
            </a:r>
            <a:r>
              <a:rPr lang="en-US" sz="1600" dirty="0" smtClean="0">
                <a:solidFill>
                  <a:schemeClr val="tx1"/>
                </a:solidFill>
              </a:rPr>
              <a:t>taste buds present on the lateral sides </a:t>
            </a:r>
            <a:r>
              <a:rPr lang="en-US" sz="1600" b="1" dirty="0" smtClean="0">
                <a:solidFill>
                  <a:schemeClr val="tx1"/>
                </a:solidFill>
              </a:rPr>
              <a:t>3) </a:t>
            </a:r>
            <a:r>
              <a:rPr lang="en-US" sz="1600" dirty="0" smtClean="0">
                <a:solidFill>
                  <a:schemeClr val="tx1"/>
                </a:solidFill>
              </a:rPr>
              <a:t>contain Von Ebner glands </a:t>
            </a:r>
            <a:r>
              <a:rPr lang="en-US" sz="1600" b="1" dirty="0" smtClean="0">
                <a:solidFill>
                  <a:schemeClr val="tx1"/>
                </a:solidFill>
              </a:rPr>
              <a:t>4) </a:t>
            </a:r>
            <a:r>
              <a:rPr lang="en-US" sz="1600" dirty="0" smtClean="0">
                <a:solidFill>
                  <a:schemeClr val="tx1"/>
                </a:solidFill>
              </a:rPr>
              <a:t>found on sides of tongue </a:t>
            </a:r>
            <a:r>
              <a:rPr lang="en-US" sz="1600" b="1" dirty="0" smtClean="0">
                <a:solidFill>
                  <a:schemeClr val="tx1"/>
                </a:solidFill>
              </a:rPr>
              <a:t>​5) </a:t>
            </a:r>
            <a:r>
              <a:rPr lang="en-US" sz="1600" dirty="0" smtClean="0">
                <a:solidFill>
                  <a:schemeClr val="tx1"/>
                </a:solidFill>
              </a:rPr>
              <a:t>This type is at high risk for oral cancer</a:t>
            </a:r>
            <a:r>
              <a:rPr lang="en-US" sz="1600" b="1" dirty="0" smtClean="0">
                <a:solidFill>
                  <a:schemeClr val="tx1"/>
                </a:solidFill>
              </a:rPr>
              <a:t>​</a:t>
            </a:r>
          </a:p>
        </p:txBody>
      </p:sp>
      <p:sp>
        <p:nvSpPr>
          <p:cNvPr id="11" name="Oval 10"/>
          <p:cNvSpPr/>
          <p:nvPr/>
        </p:nvSpPr>
        <p:spPr>
          <a:xfrm>
            <a:off x="2438400" y="2590800"/>
            <a:ext cx="990600" cy="1143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00400" y="3648723"/>
            <a:ext cx="1066800" cy="13042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99421" y="4902140"/>
            <a:ext cx="1659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Von Ebner glands</a:t>
            </a:r>
            <a:endParaRPr lang="en-US" sz="1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1010" cy="79248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27635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1005"/>
              </a:spcBef>
            </a:pPr>
            <a:r>
              <a:rPr sz="3200" b="1" u="none" spc="-5" dirty="0">
                <a:latin typeface="Calibri"/>
                <a:cs typeface="Calibri"/>
              </a:rPr>
              <a:t>Filiform</a:t>
            </a:r>
            <a:r>
              <a:rPr sz="3200" b="1" u="none" spc="-45" dirty="0">
                <a:latin typeface="Calibri"/>
                <a:cs typeface="Calibri"/>
              </a:rPr>
              <a:t> </a:t>
            </a:r>
            <a:r>
              <a:rPr sz="3200" b="1" u="none" dirty="0">
                <a:latin typeface="Calibri"/>
                <a:cs typeface="Calibri"/>
              </a:rPr>
              <a:t>papillae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119377"/>
            <a:ext cx="6355080" cy="4180840"/>
            <a:chOff x="1394460" y="1778507"/>
            <a:chExt cx="6355080" cy="4180840"/>
          </a:xfrm>
        </p:grpSpPr>
        <p:sp>
          <p:nvSpPr>
            <p:cNvPr id="4" name="object 4"/>
            <p:cNvSpPr/>
            <p:nvPr/>
          </p:nvSpPr>
          <p:spPr>
            <a:xfrm>
              <a:off x="3419856" y="2368549"/>
              <a:ext cx="2503805" cy="278765"/>
            </a:xfrm>
            <a:custGeom>
              <a:avLst/>
              <a:gdLst/>
              <a:ahLst/>
              <a:cxnLst/>
              <a:rect l="l" t="t" r="r" b="b"/>
              <a:pathLst>
                <a:path w="2503804" h="278764">
                  <a:moveTo>
                    <a:pt x="1511808" y="60706"/>
                  </a:moveTo>
                  <a:lnTo>
                    <a:pt x="0" y="60706"/>
                  </a:lnTo>
                  <a:lnTo>
                    <a:pt x="0" y="124714"/>
                  </a:lnTo>
                  <a:lnTo>
                    <a:pt x="0" y="278638"/>
                  </a:lnTo>
                  <a:lnTo>
                    <a:pt x="1511808" y="278638"/>
                  </a:lnTo>
                  <a:lnTo>
                    <a:pt x="1511808" y="124714"/>
                  </a:lnTo>
                  <a:lnTo>
                    <a:pt x="1511808" y="60706"/>
                  </a:lnTo>
                  <a:close/>
                </a:path>
                <a:path w="2503804" h="278764">
                  <a:moveTo>
                    <a:pt x="2503678" y="260731"/>
                  </a:moveTo>
                  <a:lnTo>
                    <a:pt x="2487295" y="232791"/>
                  </a:lnTo>
                  <a:lnTo>
                    <a:pt x="2484501" y="243840"/>
                  </a:lnTo>
                  <a:lnTo>
                    <a:pt x="1550543" y="0"/>
                  </a:lnTo>
                  <a:lnTo>
                    <a:pt x="1544828" y="22098"/>
                  </a:lnTo>
                  <a:lnTo>
                    <a:pt x="2478659" y="265938"/>
                  </a:lnTo>
                  <a:lnTo>
                    <a:pt x="2475738" y="276987"/>
                  </a:lnTo>
                  <a:lnTo>
                    <a:pt x="2503678" y="260731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36264" y="2133599"/>
              <a:ext cx="1295400" cy="360045"/>
            </a:xfrm>
            <a:custGeom>
              <a:avLst/>
              <a:gdLst/>
              <a:ahLst/>
              <a:cxnLst/>
              <a:rect l="l" t="t" r="r" b="b"/>
              <a:pathLst>
                <a:path w="1295400" h="360044">
                  <a:moveTo>
                    <a:pt x="1295400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1295400" y="359663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3604" y="1787651"/>
              <a:ext cx="6336791" cy="41620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99032" y="1783079"/>
              <a:ext cx="6346190" cy="4171315"/>
            </a:xfrm>
            <a:custGeom>
              <a:avLst/>
              <a:gdLst/>
              <a:ahLst/>
              <a:cxnLst/>
              <a:rect l="l" t="t" r="r" b="b"/>
              <a:pathLst>
                <a:path w="6346190" h="4171315">
                  <a:moveTo>
                    <a:pt x="0" y="4171188"/>
                  </a:moveTo>
                  <a:lnTo>
                    <a:pt x="6345936" y="4171188"/>
                  </a:lnTo>
                  <a:lnTo>
                    <a:pt x="6345936" y="0"/>
                  </a:lnTo>
                  <a:lnTo>
                    <a:pt x="0" y="0"/>
                  </a:lnTo>
                  <a:lnTo>
                    <a:pt x="0" y="41711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0" y="787907"/>
            <a:ext cx="74352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Epithelium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: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keratinized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stratified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squamous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epithelium,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taste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buds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</a:t>
            </a:r>
            <a:r>
              <a:rPr dirty="0"/>
              <a:t>f D</a:t>
            </a:r>
            <a:r>
              <a:rPr spc="-120" dirty="0"/>
              <a:t>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H</a:t>
            </a:r>
            <a:r>
              <a:rPr dirty="0"/>
              <a:t>ala</a:t>
            </a:r>
            <a:r>
              <a:rPr spc="5" dirty="0"/>
              <a:t> </a:t>
            </a:r>
            <a:r>
              <a:rPr spc="-5" dirty="0"/>
              <a:t>El</a:t>
            </a:r>
            <a:r>
              <a:rPr dirty="0"/>
              <a:t>ma</a:t>
            </a:r>
            <a:r>
              <a:rPr spc="-20" dirty="0"/>
              <a:t>z</a:t>
            </a:r>
            <a:r>
              <a:rPr dirty="0"/>
              <a:t>ar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0" y="5290565"/>
            <a:ext cx="3911346" cy="1110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**info about filiform papillae: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1) </a:t>
            </a:r>
            <a:r>
              <a:rPr lang="en-US" sz="1600" dirty="0" smtClean="0">
                <a:solidFill>
                  <a:schemeClr val="tx1"/>
                </a:solidFill>
              </a:rPr>
              <a:t>The only one contain NO taste buds </a:t>
            </a:r>
            <a:r>
              <a:rPr lang="en-US" sz="1600" b="1" dirty="0" smtClean="0">
                <a:solidFill>
                  <a:schemeClr val="tx1"/>
                </a:solidFill>
              </a:rPr>
              <a:t>2) </a:t>
            </a:r>
            <a:r>
              <a:rPr lang="en-US" sz="1600" dirty="0" smtClean="0">
                <a:solidFill>
                  <a:schemeClr val="tx1"/>
                </a:solidFill>
              </a:rPr>
              <a:t>the only keratinized one</a:t>
            </a:r>
            <a:r>
              <a:rPr lang="en-US" sz="1600" b="1" dirty="0" smtClean="0">
                <a:solidFill>
                  <a:schemeClr val="tx1"/>
                </a:solidFill>
              </a:rPr>
              <a:t> 3) </a:t>
            </a:r>
            <a:r>
              <a:rPr lang="en-US" sz="1600" dirty="0" smtClean="0">
                <a:solidFill>
                  <a:schemeClr val="tx1"/>
                </a:solidFill>
              </a:rPr>
              <a:t>rough</a:t>
            </a:r>
            <a:r>
              <a:rPr lang="en-US" sz="1600" b="1" dirty="0" smtClean="0">
                <a:solidFill>
                  <a:schemeClr val="tx1"/>
                </a:solidFill>
              </a:rPr>
              <a:t> 4) </a:t>
            </a:r>
            <a:r>
              <a:rPr lang="en-US" sz="1600" dirty="0" smtClean="0">
                <a:solidFill>
                  <a:schemeClr val="tx1"/>
                </a:solidFill>
              </a:rPr>
              <a:t>mechanical receptor ​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999614" cy="65405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59054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464"/>
              </a:spcBef>
            </a:pPr>
            <a:r>
              <a:rPr sz="3200" b="1" u="none" spc="-65" dirty="0">
                <a:latin typeface="Calibri"/>
                <a:cs typeface="Calibri"/>
              </a:rPr>
              <a:t>Taste</a:t>
            </a:r>
            <a:r>
              <a:rPr sz="3200" b="1" u="none" spc="-55" dirty="0">
                <a:latin typeface="Calibri"/>
                <a:cs typeface="Calibri"/>
              </a:rPr>
              <a:t> </a:t>
            </a:r>
            <a:r>
              <a:rPr sz="3200" b="1" u="none" spc="-5" dirty="0">
                <a:latin typeface="Calibri"/>
                <a:cs typeface="Calibri"/>
              </a:rPr>
              <a:t>buds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525" y="654050"/>
            <a:ext cx="6378575" cy="4018915"/>
            <a:chOff x="1776983" y="1435608"/>
            <a:chExt cx="6378575" cy="40189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6127" y="1444752"/>
              <a:ext cx="5571744" cy="40005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81555" y="1440180"/>
              <a:ext cx="5581015" cy="4010025"/>
            </a:xfrm>
            <a:custGeom>
              <a:avLst/>
              <a:gdLst/>
              <a:ahLst/>
              <a:cxnLst/>
              <a:rect l="l" t="t" r="r" b="b"/>
              <a:pathLst>
                <a:path w="5581015" h="4010025">
                  <a:moveTo>
                    <a:pt x="0" y="4009644"/>
                  </a:moveTo>
                  <a:lnTo>
                    <a:pt x="5580888" y="4009644"/>
                  </a:lnTo>
                  <a:lnTo>
                    <a:pt x="5580888" y="0"/>
                  </a:lnTo>
                  <a:lnTo>
                    <a:pt x="0" y="0"/>
                  </a:lnTo>
                  <a:lnTo>
                    <a:pt x="0" y="40096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58891" y="2208275"/>
              <a:ext cx="2296795" cy="1506855"/>
            </a:xfrm>
            <a:custGeom>
              <a:avLst/>
              <a:gdLst/>
              <a:ahLst/>
              <a:cxnLst/>
              <a:rect l="l" t="t" r="r" b="b"/>
              <a:pathLst>
                <a:path w="2296795" h="1506854">
                  <a:moveTo>
                    <a:pt x="2296541" y="32004"/>
                  </a:moveTo>
                  <a:lnTo>
                    <a:pt x="2275713" y="0"/>
                  </a:lnTo>
                  <a:lnTo>
                    <a:pt x="2181517" y="61429"/>
                  </a:lnTo>
                  <a:lnTo>
                    <a:pt x="1178293" y="124129"/>
                  </a:lnTo>
                  <a:lnTo>
                    <a:pt x="1229614" y="89662"/>
                  </a:lnTo>
                  <a:lnTo>
                    <a:pt x="1215402" y="55181"/>
                  </a:lnTo>
                  <a:lnTo>
                    <a:pt x="1208405" y="58039"/>
                  </a:lnTo>
                  <a:lnTo>
                    <a:pt x="1071372" y="149987"/>
                  </a:lnTo>
                  <a:lnTo>
                    <a:pt x="1218819" y="224028"/>
                  </a:lnTo>
                  <a:lnTo>
                    <a:pt x="1226108" y="226009"/>
                  </a:lnTo>
                  <a:lnTo>
                    <a:pt x="1233335" y="225069"/>
                  </a:lnTo>
                  <a:lnTo>
                    <a:pt x="1239685" y="221475"/>
                  </a:lnTo>
                  <a:lnTo>
                    <a:pt x="1244346" y="215519"/>
                  </a:lnTo>
                  <a:lnTo>
                    <a:pt x="1246390" y="208229"/>
                  </a:lnTo>
                  <a:lnTo>
                    <a:pt x="1245489" y="201002"/>
                  </a:lnTo>
                  <a:lnTo>
                    <a:pt x="1189469" y="166624"/>
                  </a:lnTo>
                  <a:lnTo>
                    <a:pt x="1110361" y="166624"/>
                  </a:lnTo>
                  <a:lnTo>
                    <a:pt x="1161148" y="163449"/>
                  </a:lnTo>
                  <a:lnTo>
                    <a:pt x="1180719" y="162229"/>
                  </a:lnTo>
                  <a:lnTo>
                    <a:pt x="2116658" y="103733"/>
                  </a:lnTo>
                  <a:lnTo>
                    <a:pt x="80314" y="1431683"/>
                  </a:lnTo>
                  <a:lnTo>
                    <a:pt x="108077" y="1376299"/>
                  </a:lnTo>
                  <a:lnTo>
                    <a:pt x="110045" y="1369009"/>
                  </a:lnTo>
                  <a:lnTo>
                    <a:pt x="109105" y="1361782"/>
                  </a:lnTo>
                  <a:lnTo>
                    <a:pt x="105511" y="1355432"/>
                  </a:lnTo>
                  <a:lnTo>
                    <a:pt x="99568" y="1350772"/>
                  </a:lnTo>
                  <a:lnTo>
                    <a:pt x="92265" y="1348803"/>
                  </a:lnTo>
                  <a:lnTo>
                    <a:pt x="85039" y="1349743"/>
                  </a:lnTo>
                  <a:lnTo>
                    <a:pt x="78689" y="1353337"/>
                  </a:lnTo>
                  <a:lnTo>
                    <a:pt x="74041" y="1359293"/>
                  </a:lnTo>
                  <a:lnTo>
                    <a:pt x="0" y="1506728"/>
                  </a:lnTo>
                  <a:lnTo>
                    <a:pt x="93827" y="1502029"/>
                  </a:lnTo>
                  <a:lnTo>
                    <a:pt x="164846" y="1498473"/>
                  </a:lnTo>
                  <a:lnTo>
                    <a:pt x="172173" y="1496631"/>
                  </a:lnTo>
                  <a:lnTo>
                    <a:pt x="178003" y="1492275"/>
                  </a:lnTo>
                  <a:lnTo>
                    <a:pt x="181749" y="1486027"/>
                  </a:lnTo>
                  <a:lnTo>
                    <a:pt x="182880" y="1478534"/>
                  </a:lnTo>
                  <a:lnTo>
                    <a:pt x="181025" y="1471206"/>
                  </a:lnTo>
                  <a:lnTo>
                    <a:pt x="176669" y="1465376"/>
                  </a:lnTo>
                  <a:lnTo>
                    <a:pt x="170421" y="1461630"/>
                  </a:lnTo>
                  <a:lnTo>
                    <a:pt x="162941" y="1460500"/>
                  </a:lnTo>
                  <a:lnTo>
                    <a:pt x="101104" y="1463598"/>
                  </a:lnTo>
                  <a:lnTo>
                    <a:pt x="2193963" y="98894"/>
                  </a:lnTo>
                  <a:lnTo>
                    <a:pt x="2215642" y="97536"/>
                  </a:lnTo>
                  <a:lnTo>
                    <a:pt x="2214892" y="85242"/>
                  </a:lnTo>
                  <a:lnTo>
                    <a:pt x="2296541" y="320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</a:t>
            </a:r>
            <a:r>
              <a:rPr dirty="0"/>
              <a:t>f D</a:t>
            </a:r>
            <a:r>
              <a:rPr spc="-120" dirty="0"/>
              <a:t>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H</a:t>
            </a:r>
            <a:r>
              <a:rPr dirty="0"/>
              <a:t>ala</a:t>
            </a:r>
            <a:r>
              <a:rPr spc="5" dirty="0"/>
              <a:t> </a:t>
            </a:r>
            <a:r>
              <a:rPr spc="-5" dirty="0"/>
              <a:t>El</a:t>
            </a:r>
            <a:r>
              <a:rPr dirty="0"/>
              <a:t>ma</a:t>
            </a:r>
            <a:r>
              <a:rPr spc="-20" dirty="0"/>
              <a:t>z</a:t>
            </a:r>
            <a:r>
              <a:rPr dirty="0"/>
              <a:t>ar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9" name="Oval 8"/>
          <p:cNvSpPr/>
          <p:nvPr/>
        </p:nvSpPr>
        <p:spPr>
          <a:xfrm rot="1878914">
            <a:off x="4058590" y="3108445"/>
            <a:ext cx="533400" cy="6735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568769" y="3445195"/>
            <a:ext cx="1298631" cy="167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67400" y="312202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Taste pore and hairlets get out of it 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14097" y="4663694"/>
            <a:ext cx="3897249" cy="10513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** Info about taste buds: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1) </a:t>
            </a:r>
            <a:r>
              <a:rPr lang="en-US" sz="1600" dirty="0" smtClean="0">
                <a:solidFill>
                  <a:schemeClr val="tx1"/>
                </a:solidFill>
              </a:rPr>
              <a:t>Oval structure </a:t>
            </a:r>
            <a:r>
              <a:rPr lang="en-US" sz="1600" b="1" dirty="0" smtClean="0">
                <a:solidFill>
                  <a:schemeClr val="tx1"/>
                </a:solidFill>
              </a:rPr>
              <a:t>2) </a:t>
            </a:r>
            <a:r>
              <a:rPr lang="en-US" sz="1600" dirty="0" smtClean="0">
                <a:solidFill>
                  <a:schemeClr val="tx1"/>
                </a:solidFill>
              </a:rPr>
              <a:t>inside it there is sensory cells </a:t>
            </a:r>
            <a:r>
              <a:rPr lang="en-US" sz="1600" b="1" dirty="0" smtClean="0">
                <a:solidFill>
                  <a:schemeClr val="tx1"/>
                </a:solidFill>
              </a:rPr>
              <a:t>3) </a:t>
            </a:r>
            <a:r>
              <a:rPr lang="en-US" sz="1600" dirty="0" smtClean="0">
                <a:solidFill>
                  <a:schemeClr val="tx1"/>
                </a:solidFill>
              </a:rPr>
              <a:t>hairlets help the taste cells in determining what we taste 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4142740" cy="79121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26364" rIns="0" bIns="0" rtlCol="0">
            <a:spAutoFit/>
          </a:bodyPr>
          <a:lstStyle/>
          <a:p>
            <a:pPr marL="257810">
              <a:lnSpc>
                <a:spcPct val="100000"/>
              </a:lnSpc>
              <a:spcBef>
                <a:spcPts val="994"/>
              </a:spcBef>
            </a:pPr>
            <a:r>
              <a:rPr sz="3200" b="1" u="none" spc="-15" dirty="0">
                <a:latin typeface="Calibri"/>
                <a:cs typeface="Calibri"/>
              </a:rPr>
              <a:t>Parotid</a:t>
            </a:r>
            <a:r>
              <a:rPr sz="3200" b="1" u="none" spc="-60" dirty="0">
                <a:latin typeface="Calibri"/>
                <a:cs typeface="Calibri"/>
              </a:rPr>
              <a:t> </a:t>
            </a:r>
            <a:r>
              <a:rPr sz="3200" b="1" u="none" spc="-5" dirty="0">
                <a:latin typeface="Calibri"/>
                <a:cs typeface="Calibri"/>
              </a:rPr>
              <a:t>salivary</a:t>
            </a:r>
            <a:r>
              <a:rPr sz="3200" b="1" u="none" spc="-50" dirty="0">
                <a:latin typeface="Calibri"/>
                <a:cs typeface="Calibri"/>
              </a:rPr>
              <a:t> </a:t>
            </a:r>
            <a:r>
              <a:rPr sz="3200" b="1" u="none" dirty="0">
                <a:latin typeface="Calibri"/>
                <a:cs typeface="Calibri"/>
              </a:rPr>
              <a:t>gland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33537" y="1115377"/>
            <a:ext cx="6624320" cy="4414520"/>
            <a:chOff x="1633537" y="1115377"/>
            <a:chExt cx="6624320" cy="44145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2872" y="1124711"/>
              <a:ext cx="6313932" cy="439216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38300" y="1120139"/>
              <a:ext cx="6323330" cy="4401820"/>
            </a:xfrm>
            <a:custGeom>
              <a:avLst/>
              <a:gdLst/>
              <a:ahLst/>
              <a:cxnLst/>
              <a:rect l="l" t="t" r="r" b="b"/>
              <a:pathLst>
                <a:path w="6323330" h="4401820">
                  <a:moveTo>
                    <a:pt x="0" y="4401312"/>
                  </a:moveTo>
                  <a:lnTo>
                    <a:pt x="6323076" y="4401312"/>
                  </a:lnTo>
                  <a:lnTo>
                    <a:pt x="6323076" y="0"/>
                  </a:lnTo>
                  <a:lnTo>
                    <a:pt x="0" y="0"/>
                  </a:lnTo>
                  <a:lnTo>
                    <a:pt x="0" y="44013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8255" y="3212591"/>
              <a:ext cx="2098548" cy="230428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852159" y="3206495"/>
              <a:ext cx="2110740" cy="2316480"/>
            </a:xfrm>
            <a:custGeom>
              <a:avLst/>
              <a:gdLst/>
              <a:ahLst/>
              <a:cxnLst/>
              <a:rect l="l" t="t" r="r" b="b"/>
              <a:pathLst>
                <a:path w="2110740" h="2316479">
                  <a:moveTo>
                    <a:pt x="0" y="2316479"/>
                  </a:moveTo>
                  <a:lnTo>
                    <a:pt x="2110740" y="2316479"/>
                  </a:lnTo>
                  <a:lnTo>
                    <a:pt x="2110740" y="0"/>
                  </a:lnTo>
                  <a:lnTo>
                    <a:pt x="0" y="0"/>
                  </a:lnTo>
                  <a:lnTo>
                    <a:pt x="0" y="231647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05551" y="2403601"/>
              <a:ext cx="2451735" cy="509270"/>
            </a:xfrm>
            <a:custGeom>
              <a:avLst/>
              <a:gdLst/>
              <a:ahLst/>
              <a:cxnLst/>
              <a:rect l="l" t="t" r="r" b="b"/>
              <a:pathLst>
                <a:path w="2451734" h="509269">
                  <a:moveTo>
                    <a:pt x="139811" y="339788"/>
                  </a:moveTo>
                  <a:lnTo>
                    <a:pt x="132582" y="340562"/>
                  </a:lnTo>
                  <a:lnTo>
                    <a:pt x="125984" y="344170"/>
                  </a:lnTo>
                  <a:lnTo>
                    <a:pt x="0" y="450850"/>
                  </a:lnTo>
                  <a:lnTo>
                    <a:pt x="154812" y="508000"/>
                  </a:lnTo>
                  <a:lnTo>
                    <a:pt x="162304" y="509127"/>
                  </a:lnTo>
                  <a:lnTo>
                    <a:pt x="169402" y="507396"/>
                  </a:lnTo>
                  <a:lnTo>
                    <a:pt x="175333" y="503142"/>
                  </a:lnTo>
                  <a:lnTo>
                    <a:pt x="179324" y="496697"/>
                  </a:lnTo>
                  <a:lnTo>
                    <a:pt x="180451" y="489205"/>
                  </a:lnTo>
                  <a:lnTo>
                    <a:pt x="178720" y="482107"/>
                  </a:lnTo>
                  <a:lnTo>
                    <a:pt x="174466" y="476176"/>
                  </a:lnTo>
                  <a:lnTo>
                    <a:pt x="168021" y="472186"/>
                  </a:lnTo>
                  <a:lnTo>
                    <a:pt x="143179" y="463042"/>
                  </a:lnTo>
                  <a:lnTo>
                    <a:pt x="40512" y="463042"/>
                  </a:lnTo>
                  <a:lnTo>
                    <a:pt x="33909" y="425576"/>
                  </a:lnTo>
                  <a:lnTo>
                    <a:pt x="103203" y="413346"/>
                  </a:lnTo>
                  <a:lnTo>
                    <a:pt x="150495" y="373252"/>
                  </a:lnTo>
                  <a:lnTo>
                    <a:pt x="155245" y="367351"/>
                  </a:lnTo>
                  <a:lnTo>
                    <a:pt x="157257" y="360330"/>
                  </a:lnTo>
                  <a:lnTo>
                    <a:pt x="156460" y="353071"/>
                  </a:lnTo>
                  <a:lnTo>
                    <a:pt x="152781" y="346456"/>
                  </a:lnTo>
                  <a:lnTo>
                    <a:pt x="146825" y="341776"/>
                  </a:lnTo>
                  <a:lnTo>
                    <a:pt x="139811" y="339788"/>
                  </a:lnTo>
                  <a:close/>
                </a:path>
                <a:path w="2451734" h="509269">
                  <a:moveTo>
                    <a:pt x="103203" y="413346"/>
                  </a:moveTo>
                  <a:lnTo>
                    <a:pt x="33909" y="425576"/>
                  </a:lnTo>
                  <a:lnTo>
                    <a:pt x="40512" y="463042"/>
                  </a:lnTo>
                  <a:lnTo>
                    <a:pt x="64265" y="458850"/>
                  </a:lnTo>
                  <a:lnTo>
                    <a:pt x="49529" y="458850"/>
                  </a:lnTo>
                  <a:lnTo>
                    <a:pt x="43814" y="426465"/>
                  </a:lnTo>
                  <a:lnTo>
                    <a:pt x="87728" y="426465"/>
                  </a:lnTo>
                  <a:lnTo>
                    <a:pt x="103203" y="413346"/>
                  </a:lnTo>
                  <a:close/>
                </a:path>
                <a:path w="2451734" h="509269">
                  <a:moveTo>
                    <a:pt x="109913" y="450796"/>
                  </a:moveTo>
                  <a:lnTo>
                    <a:pt x="40512" y="463042"/>
                  </a:lnTo>
                  <a:lnTo>
                    <a:pt x="143179" y="463042"/>
                  </a:lnTo>
                  <a:lnTo>
                    <a:pt x="109913" y="450796"/>
                  </a:lnTo>
                  <a:close/>
                </a:path>
                <a:path w="2451734" h="509269">
                  <a:moveTo>
                    <a:pt x="43814" y="426465"/>
                  </a:moveTo>
                  <a:lnTo>
                    <a:pt x="49529" y="458850"/>
                  </a:lnTo>
                  <a:lnTo>
                    <a:pt x="74434" y="437736"/>
                  </a:lnTo>
                  <a:lnTo>
                    <a:pt x="43814" y="426465"/>
                  </a:lnTo>
                  <a:close/>
                </a:path>
                <a:path w="2451734" h="509269">
                  <a:moveTo>
                    <a:pt x="74434" y="437736"/>
                  </a:moveTo>
                  <a:lnTo>
                    <a:pt x="49529" y="458850"/>
                  </a:lnTo>
                  <a:lnTo>
                    <a:pt x="64265" y="458850"/>
                  </a:lnTo>
                  <a:lnTo>
                    <a:pt x="109913" y="450796"/>
                  </a:lnTo>
                  <a:lnTo>
                    <a:pt x="74434" y="437736"/>
                  </a:lnTo>
                  <a:close/>
                </a:path>
                <a:path w="2451734" h="509269">
                  <a:moveTo>
                    <a:pt x="2445130" y="0"/>
                  </a:moveTo>
                  <a:lnTo>
                    <a:pt x="103203" y="413346"/>
                  </a:lnTo>
                  <a:lnTo>
                    <a:pt x="74434" y="437736"/>
                  </a:lnTo>
                  <a:lnTo>
                    <a:pt x="109913" y="450796"/>
                  </a:lnTo>
                  <a:lnTo>
                    <a:pt x="2451734" y="37592"/>
                  </a:lnTo>
                  <a:lnTo>
                    <a:pt x="2445130" y="0"/>
                  </a:lnTo>
                  <a:close/>
                </a:path>
                <a:path w="2451734" h="509269">
                  <a:moveTo>
                    <a:pt x="87728" y="426465"/>
                  </a:moveTo>
                  <a:lnTo>
                    <a:pt x="43814" y="426465"/>
                  </a:lnTo>
                  <a:lnTo>
                    <a:pt x="74434" y="437736"/>
                  </a:lnTo>
                  <a:lnTo>
                    <a:pt x="87728" y="4264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676515" y="2069414"/>
            <a:ext cx="1157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Se</a:t>
            </a:r>
            <a:r>
              <a:rPr sz="1800" b="1" spc="-2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5" dirty="0">
                <a:latin typeface="Calibri"/>
                <a:cs typeface="Calibri"/>
              </a:rPr>
              <a:t>u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acini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291272" y="71627"/>
            <a:ext cx="3744595" cy="5585460"/>
            <a:chOff x="5291272" y="71627"/>
            <a:chExt cx="3744595" cy="5585460"/>
          </a:xfrm>
        </p:grpSpPr>
        <p:sp>
          <p:nvSpPr>
            <p:cNvPr id="11" name="object 11"/>
            <p:cNvSpPr/>
            <p:nvPr/>
          </p:nvSpPr>
          <p:spPr>
            <a:xfrm>
              <a:off x="5291264" y="3786250"/>
              <a:ext cx="1153795" cy="1870710"/>
            </a:xfrm>
            <a:custGeom>
              <a:avLst/>
              <a:gdLst/>
              <a:ahLst/>
              <a:cxnLst/>
              <a:rect l="l" t="t" r="r" b="b"/>
              <a:pathLst>
                <a:path w="1153795" h="1870710">
                  <a:moveTo>
                    <a:pt x="1153350" y="867156"/>
                  </a:moveTo>
                  <a:lnTo>
                    <a:pt x="996759" y="919226"/>
                  </a:lnTo>
                  <a:lnTo>
                    <a:pt x="990219" y="922985"/>
                  </a:lnTo>
                  <a:lnTo>
                    <a:pt x="985774" y="928776"/>
                  </a:lnTo>
                  <a:lnTo>
                    <a:pt x="983792" y="935824"/>
                  </a:lnTo>
                  <a:lnTo>
                    <a:pt x="984694" y="943356"/>
                  </a:lnTo>
                  <a:lnTo>
                    <a:pt x="988441" y="949896"/>
                  </a:lnTo>
                  <a:lnTo>
                    <a:pt x="994232" y="954341"/>
                  </a:lnTo>
                  <a:lnTo>
                    <a:pt x="1001280" y="956322"/>
                  </a:lnTo>
                  <a:lnTo>
                    <a:pt x="1008824" y="955421"/>
                  </a:lnTo>
                  <a:lnTo>
                    <a:pt x="1067562" y="935888"/>
                  </a:lnTo>
                  <a:lnTo>
                    <a:pt x="296164" y="1811896"/>
                  </a:lnTo>
                  <a:lnTo>
                    <a:pt x="99187" y="105384"/>
                  </a:lnTo>
                  <a:lnTo>
                    <a:pt x="136334" y="154940"/>
                  </a:lnTo>
                  <a:lnTo>
                    <a:pt x="141922" y="159969"/>
                  </a:lnTo>
                  <a:lnTo>
                    <a:pt x="148805" y="162369"/>
                  </a:lnTo>
                  <a:lnTo>
                    <a:pt x="156121" y="162013"/>
                  </a:lnTo>
                  <a:lnTo>
                    <a:pt x="163004" y="158750"/>
                  </a:lnTo>
                  <a:lnTo>
                    <a:pt x="168008" y="153085"/>
                  </a:lnTo>
                  <a:lnTo>
                    <a:pt x="170383" y="146189"/>
                  </a:lnTo>
                  <a:lnTo>
                    <a:pt x="170014" y="138899"/>
                  </a:lnTo>
                  <a:lnTo>
                    <a:pt x="166814" y="132080"/>
                  </a:lnTo>
                  <a:lnTo>
                    <a:pt x="94411" y="35433"/>
                  </a:lnTo>
                  <a:lnTo>
                    <a:pt x="67881" y="0"/>
                  </a:lnTo>
                  <a:lnTo>
                    <a:pt x="1587" y="151130"/>
                  </a:lnTo>
                  <a:lnTo>
                    <a:pt x="0" y="158534"/>
                  </a:lnTo>
                  <a:lnTo>
                    <a:pt x="1333" y="165709"/>
                  </a:lnTo>
                  <a:lnTo>
                    <a:pt x="5219" y="171894"/>
                  </a:lnTo>
                  <a:lnTo>
                    <a:pt x="11366" y="176276"/>
                  </a:lnTo>
                  <a:lnTo>
                    <a:pt x="18770" y="177863"/>
                  </a:lnTo>
                  <a:lnTo>
                    <a:pt x="25984" y="176530"/>
                  </a:lnTo>
                  <a:lnTo>
                    <a:pt x="32169" y="172643"/>
                  </a:lnTo>
                  <a:lnTo>
                    <a:pt x="36512" y="166497"/>
                  </a:lnTo>
                  <a:lnTo>
                    <a:pt x="61341" y="109753"/>
                  </a:lnTo>
                  <a:lnTo>
                    <a:pt x="263207" y="1859711"/>
                  </a:lnTo>
                  <a:lnTo>
                    <a:pt x="281139" y="1857654"/>
                  </a:lnTo>
                  <a:lnTo>
                    <a:pt x="295592" y="1870316"/>
                  </a:lnTo>
                  <a:lnTo>
                    <a:pt x="1096124" y="961047"/>
                  </a:lnTo>
                  <a:lnTo>
                    <a:pt x="1084262" y="1021715"/>
                  </a:lnTo>
                  <a:lnTo>
                    <a:pt x="1084287" y="1029335"/>
                  </a:lnTo>
                  <a:lnTo>
                    <a:pt x="1087132" y="1036104"/>
                  </a:lnTo>
                  <a:lnTo>
                    <a:pt x="1092276" y="1041298"/>
                  </a:lnTo>
                  <a:lnTo>
                    <a:pt x="1099248" y="1044194"/>
                  </a:lnTo>
                  <a:lnTo>
                    <a:pt x="1106792" y="1044105"/>
                  </a:lnTo>
                  <a:lnTo>
                    <a:pt x="1113510" y="1041260"/>
                  </a:lnTo>
                  <a:lnTo>
                    <a:pt x="1118692" y="1036104"/>
                  </a:lnTo>
                  <a:lnTo>
                    <a:pt x="1121600" y="1029081"/>
                  </a:lnTo>
                  <a:lnTo>
                    <a:pt x="1150226" y="883031"/>
                  </a:lnTo>
                  <a:lnTo>
                    <a:pt x="1153350" y="8671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8247" y="71627"/>
              <a:ext cx="1717548" cy="105308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805550" y="2336819"/>
              <a:ext cx="2453640" cy="171450"/>
            </a:xfrm>
            <a:custGeom>
              <a:avLst/>
              <a:gdLst/>
              <a:ahLst/>
              <a:cxnLst/>
              <a:rect l="l" t="t" r="r" b="b"/>
              <a:pathLst>
                <a:path w="2453640" h="171450">
                  <a:moveTo>
                    <a:pt x="149689" y="0"/>
                  </a:moveTo>
                  <a:lnTo>
                    <a:pt x="142494" y="2393"/>
                  </a:lnTo>
                  <a:lnTo>
                    <a:pt x="0" y="85578"/>
                  </a:lnTo>
                  <a:lnTo>
                    <a:pt x="142494" y="168763"/>
                  </a:lnTo>
                  <a:lnTo>
                    <a:pt x="149689" y="171156"/>
                  </a:lnTo>
                  <a:lnTo>
                    <a:pt x="157003" y="170668"/>
                  </a:lnTo>
                  <a:lnTo>
                    <a:pt x="163603" y="167512"/>
                  </a:lnTo>
                  <a:lnTo>
                    <a:pt x="168656" y="161905"/>
                  </a:lnTo>
                  <a:lnTo>
                    <a:pt x="171049" y="154709"/>
                  </a:lnTo>
                  <a:lnTo>
                    <a:pt x="170561" y="147395"/>
                  </a:lnTo>
                  <a:lnTo>
                    <a:pt x="167405" y="140795"/>
                  </a:lnTo>
                  <a:lnTo>
                    <a:pt x="161798" y="135743"/>
                  </a:lnTo>
                  <a:lnTo>
                    <a:pt x="108458" y="104628"/>
                  </a:lnTo>
                  <a:lnTo>
                    <a:pt x="37846" y="104628"/>
                  </a:lnTo>
                  <a:lnTo>
                    <a:pt x="37846" y="66528"/>
                  </a:lnTo>
                  <a:lnTo>
                    <a:pt x="108458" y="66528"/>
                  </a:lnTo>
                  <a:lnTo>
                    <a:pt x="161798" y="35413"/>
                  </a:lnTo>
                  <a:lnTo>
                    <a:pt x="167405" y="30360"/>
                  </a:lnTo>
                  <a:lnTo>
                    <a:pt x="170561" y="23760"/>
                  </a:lnTo>
                  <a:lnTo>
                    <a:pt x="171049" y="16446"/>
                  </a:lnTo>
                  <a:lnTo>
                    <a:pt x="168656" y="9251"/>
                  </a:lnTo>
                  <a:lnTo>
                    <a:pt x="163603" y="3643"/>
                  </a:lnTo>
                  <a:lnTo>
                    <a:pt x="157003" y="488"/>
                  </a:lnTo>
                  <a:lnTo>
                    <a:pt x="149689" y="0"/>
                  </a:lnTo>
                  <a:close/>
                </a:path>
                <a:path w="2453640" h="171450">
                  <a:moveTo>
                    <a:pt x="108458" y="66528"/>
                  </a:moveTo>
                  <a:lnTo>
                    <a:pt x="37846" y="66528"/>
                  </a:lnTo>
                  <a:lnTo>
                    <a:pt x="37846" y="104628"/>
                  </a:lnTo>
                  <a:lnTo>
                    <a:pt x="108458" y="104628"/>
                  </a:lnTo>
                  <a:lnTo>
                    <a:pt x="104103" y="102088"/>
                  </a:lnTo>
                  <a:lnTo>
                    <a:pt x="47498" y="102088"/>
                  </a:lnTo>
                  <a:lnTo>
                    <a:pt x="47498" y="69068"/>
                  </a:lnTo>
                  <a:lnTo>
                    <a:pt x="104103" y="69068"/>
                  </a:lnTo>
                  <a:lnTo>
                    <a:pt x="108458" y="66528"/>
                  </a:lnTo>
                  <a:close/>
                </a:path>
                <a:path w="2453640" h="171450">
                  <a:moveTo>
                    <a:pt x="2453385" y="66528"/>
                  </a:moveTo>
                  <a:lnTo>
                    <a:pt x="108458" y="66528"/>
                  </a:lnTo>
                  <a:lnTo>
                    <a:pt x="75800" y="85578"/>
                  </a:lnTo>
                  <a:lnTo>
                    <a:pt x="108458" y="104628"/>
                  </a:lnTo>
                  <a:lnTo>
                    <a:pt x="2453385" y="104628"/>
                  </a:lnTo>
                  <a:lnTo>
                    <a:pt x="2453385" y="66528"/>
                  </a:lnTo>
                  <a:close/>
                </a:path>
                <a:path w="2453640" h="171450">
                  <a:moveTo>
                    <a:pt x="47498" y="69068"/>
                  </a:moveTo>
                  <a:lnTo>
                    <a:pt x="47498" y="102088"/>
                  </a:lnTo>
                  <a:lnTo>
                    <a:pt x="75800" y="85578"/>
                  </a:lnTo>
                  <a:lnTo>
                    <a:pt x="47498" y="69068"/>
                  </a:lnTo>
                  <a:close/>
                </a:path>
                <a:path w="2453640" h="171450">
                  <a:moveTo>
                    <a:pt x="75800" y="85578"/>
                  </a:moveTo>
                  <a:lnTo>
                    <a:pt x="47498" y="102088"/>
                  </a:lnTo>
                  <a:lnTo>
                    <a:pt x="104103" y="102088"/>
                  </a:lnTo>
                  <a:lnTo>
                    <a:pt x="75800" y="85578"/>
                  </a:lnTo>
                  <a:close/>
                </a:path>
                <a:path w="2453640" h="171450">
                  <a:moveTo>
                    <a:pt x="104103" y="69068"/>
                  </a:moveTo>
                  <a:lnTo>
                    <a:pt x="47498" y="69068"/>
                  </a:lnTo>
                  <a:lnTo>
                    <a:pt x="75800" y="85578"/>
                  </a:lnTo>
                  <a:lnTo>
                    <a:pt x="104103" y="69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67783" y="5815076"/>
            <a:ext cx="1337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Striated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ducts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</a:t>
            </a:r>
            <a:r>
              <a:rPr dirty="0"/>
              <a:t>f D</a:t>
            </a:r>
            <a:r>
              <a:rPr spc="-120" dirty="0"/>
              <a:t>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H</a:t>
            </a:r>
            <a:r>
              <a:rPr dirty="0"/>
              <a:t>ala</a:t>
            </a:r>
            <a:r>
              <a:rPr spc="5" dirty="0"/>
              <a:t> </a:t>
            </a:r>
            <a:r>
              <a:rPr spc="-5" dirty="0"/>
              <a:t>El</a:t>
            </a:r>
            <a:r>
              <a:rPr dirty="0"/>
              <a:t>ma</a:t>
            </a:r>
            <a:r>
              <a:rPr spc="-20" dirty="0"/>
              <a:t>z</a:t>
            </a:r>
            <a:r>
              <a:rPr dirty="0"/>
              <a:t>ar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17" name="Rectangle 16"/>
          <p:cNvSpPr/>
          <p:nvPr/>
        </p:nvSpPr>
        <p:spPr>
          <a:xfrm>
            <a:off x="0" y="791210"/>
            <a:ext cx="1638300" cy="8089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Acini of parotid salivary gland secrete SEROUS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1940" y="2968848"/>
            <a:ext cx="1708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Acini of parotid salivary gland 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6694805" cy="1308735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dirty="0"/>
              <a:t>Submandibular</a:t>
            </a:r>
            <a:r>
              <a:rPr spc="-25" dirty="0"/>
              <a:t> </a:t>
            </a:r>
            <a:r>
              <a:rPr spc="-5" dirty="0"/>
              <a:t>salivary</a:t>
            </a:r>
            <a:r>
              <a:rPr spc="-30" dirty="0"/>
              <a:t> </a:t>
            </a:r>
            <a:r>
              <a:rPr dirty="0"/>
              <a:t>gland</a:t>
            </a:r>
          </a:p>
          <a:p>
            <a:pPr marL="144145" algn="ctr">
              <a:lnSpc>
                <a:spcPct val="100000"/>
              </a:lnSpc>
              <a:spcBef>
                <a:spcPts val="685"/>
              </a:spcBef>
            </a:pPr>
            <a:r>
              <a:rPr sz="2400" b="1" u="none" spc="-15" dirty="0">
                <a:latin typeface="Calibri"/>
                <a:cs typeface="Calibri"/>
              </a:rPr>
              <a:t>Mixed</a:t>
            </a:r>
            <a:r>
              <a:rPr sz="2400" b="1" u="none" spc="-30" dirty="0">
                <a:latin typeface="Calibri"/>
                <a:cs typeface="Calibri"/>
              </a:rPr>
              <a:t> </a:t>
            </a:r>
            <a:r>
              <a:rPr sz="2400" b="1" u="none" spc="-5" dirty="0">
                <a:latin typeface="Calibri"/>
                <a:cs typeface="Calibri"/>
              </a:rPr>
              <a:t>muco-serous</a:t>
            </a:r>
            <a:r>
              <a:rPr sz="2400" b="1" u="none" spc="-55" dirty="0">
                <a:latin typeface="Calibri"/>
                <a:cs typeface="Calibri"/>
              </a:rPr>
              <a:t> </a:t>
            </a:r>
            <a:r>
              <a:rPr sz="2400" b="1" u="none" dirty="0">
                <a:latin typeface="Calibri"/>
                <a:cs typeface="Calibri"/>
              </a:rPr>
              <a:t>acini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06773" y="88416"/>
            <a:ext cx="1690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Prof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888888"/>
                </a:solidFill>
                <a:latin typeface="Calibri"/>
                <a:cs typeface="Calibri"/>
              </a:rPr>
              <a:t>Dr.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Hala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Elmazar,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2019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4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7095" y="71627"/>
            <a:ext cx="1078700" cy="105308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6449" y="1359560"/>
            <a:ext cx="8750935" cy="4310380"/>
            <a:chOff x="387095" y="1360932"/>
            <a:chExt cx="8750935" cy="43103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2516" y="2369820"/>
              <a:ext cx="3456432" cy="32186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638037" y="2355342"/>
              <a:ext cx="3485515" cy="3248025"/>
            </a:xfrm>
            <a:custGeom>
              <a:avLst/>
              <a:gdLst/>
              <a:ahLst/>
              <a:cxnLst/>
              <a:rect l="l" t="t" r="r" b="b"/>
              <a:pathLst>
                <a:path w="3485515" h="3248025">
                  <a:moveTo>
                    <a:pt x="0" y="3247643"/>
                  </a:moveTo>
                  <a:lnTo>
                    <a:pt x="3485388" y="3247643"/>
                  </a:lnTo>
                  <a:lnTo>
                    <a:pt x="3485388" y="0"/>
                  </a:lnTo>
                  <a:lnTo>
                    <a:pt x="0" y="0"/>
                  </a:lnTo>
                  <a:lnTo>
                    <a:pt x="0" y="3247643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239" y="1370076"/>
              <a:ext cx="5183124" cy="429158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1667" y="1365504"/>
              <a:ext cx="5192395" cy="4300855"/>
            </a:xfrm>
            <a:custGeom>
              <a:avLst/>
              <a:gdLst/>
              <a:ahLst/>
              <a:cxnLst/>
              <a:rect l="l" t="t" r="r" b="b"/>
              <a:pathLst>
                <a:path w="5192395" h="4300855">
                  <a:moveTo>
                    <a:pt x="0" y="4300728"/>
                  </a:moveTo>
                  <a:lnTo>
                    <a:pt x="5192268" y="4300728"/>
                  </a:lnTo>
                  <a:lnTo>
                    <a:pt x="5192268" y="0"/>
                  </a:lnTo>
                  <a:lnTo>
                    <a:pt x="0" y="0"/>
                  </a:lnTo>
                  <a:lnTo>
                    <a:pt x="0" y="430072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47789" y="2117344"/>
              <a:ext cx="564515" cy="808990"/>
            </a:xfrm>
            <a:custGeom>
              <a:avLst/>
              <a:gdLst/>
              <a:ahLst/>
              <a:cxnLst/>
              <a:rect l="l" t="t" r="r" b="b"/>
              <a:pathLst>
                <a:path w="564515" h="808989">
                  <a:moveTo>
                    <a:pt x="48640" y="531494"/>
                  </a:moveTo>
                  <a:lnTo>
                    <a:pt x="17652" y="558291"/>
                  </a:lnTo>
                  <a:lnTo>
                    <a:pt x="0" y="808481"/>
                  </a:lnTo>
                  <a:lnTo>
                    <a:pt x="65611" y="777239"/>
                  </a:lnTo>
                  <a:lnTo>
                    <a:pt x="56387" y="777239"/>
                  </a:lnTo>
                  <a:lnTo>
                    <a:pt x="8508" y="744601"/>
                  </a:lnTo>
                  <a:lnTo>
                    <a:pt x="68851" y="656109"/>
                  </a:lnTo>
                  <a:lnTo>
                    <a:pt x="75437" y="562355"/>
                  </a:lnTo>
                  <a:lnTo>
                    <a:pt x="73965" y="550997"/>
                  </a:lnTo>
                  <a:lnTo>
                    <a:pt x="68421" y="541401"/>
                  </a:lnTo>
                  <a:lnTo>
                    <a:pt x="59686" y="534566"/>
                  </a:lnTo>
                  <a:lnTo>
                    <a:pt x="48640" y="531494"/>
                  </a:lnTo>
                  <a:close/>
                </a:path>
                <a:path w="564515" h="808989">
                  <a:moveTo>
                    <a:pt x="68851" y="656109"/>
                  </a:moveTo>
                  <a:lnTo>
                    <a:pt x="8508" y="744601"/>
                  </a:lnTo>
                  <a:lnTo>
                    <a:pt x="56387" y="777239"/>
                  </a:lnTo>
                  <a:lnTo>
                    <a:pt x="66085" y="763015"/>
                  </a:lnTo>
                  <a:lnTo>
                    <a:pt x="61340" y="763015"/>
                  </a:lnTo>
                  <a:lnTo>
                    <a:pt x="19938" y="734821"/>
                  </a:lnTo>
                  <a:lnTo>
                    <a:pt x="64823" y="713446"/>
                  </a:lnTo>
                  <a:lnTo>
                    <a:pt x="68851" y="656109"/>
                  </a:lnTo>
                  <a:close/>
                </a:path>
                <a:path w="564515" h="808989">
                  <a:moveTo>
                    <a:pt x="212725" y="645548"/>
                  </a:moveTo>
                  <a:lnTo>
                    <a:pt x="201549" y="648334"/>
                  </a:lnTo>
                  <a:lnTo>
                    <a:pt x="116736" y="688724"/>
                  </a:lnTo>
                  <a:lnTo>
                    <a:pt x="56387" y="777239"/>
                  </a:lnTo>
                  <a:lnTo>
                    <a:pt x="65611" y="777239"/>
                  </a:lnTo>
                  <a:lnTo>
                    <a:pt x="226440" y="700658"/>
                  </a:lnTo>
                  <a:lnTo>
                    <a:pt x="235656" y="693769"/>
                  </a:lnTo>
                  <a:lnTo>
                    <a:pt x="241300" y="684212"/>
                  </a:lnTo>
                  <a:lnTo>
                    <a:pt x="242943" y="673226"/>
                  </a:lnTo>
                  <a:lnTo>
                    <a:pt x="240156" y="662051"/>
                  </a:lnTo>
                  <a:lnTo>
                    <a:pt x="233267" y="652835"/>
                  </a:lnTo>
                  <a:lnTo>
                    <a:pt x="223710" y="647191"/>
                  </a:lnTo>
                  <a:lnTo>
                    <a:pt x="212725" y="645548"/>
                  </a:lnTo>
                  <a:close/>
                </a:path>
                <a:path w="564515" h="808989">
                  <a:moveTo>
                    <a:pt x="64823" y="713446"/>
                  </a:moveTo>
                  <a:lnTo>
                    <a:pt x="19938" y="734821"/>
                  </a:lnTo>
                  <a:lnTo>
                    <a:pt x="61340" y="763015"/>
                  </a:lnTo>
                  <a:lnTo>
                    <a:pt x="64823" y="713446"/>
                  </a:lnTo>
                  <a:close/>
                </a:path>
                <a:path w="564515" h="808989">
                  <a:moveTo>
                    <a:pt x="116736" y="688724"/>
                  </a:moveTo>
                  <a:lnTo>
                    <a:pt x="64823" y="713446"/>
                  </a:lnTo>
                  <a:lnTo>
                    <a:pt x="61340" y="763015"/>
                  </a:lnTo>
                  <a:lnTo>
                    <a:pt x="66085" y="763015"/>
                  </a:lnTo>
                  <a:lnTo>
                    <a:pt x="116736" y="688724"/>
                  </a:lnTo>
                  <a:close/>
                </a:path>
                <a:path w="564515" h="808989">
                  <a:moveTo>
                    <a:pt x="516254" y="0"/>
                  </a:moveTo>
                  <a:lnTo>
                    <a:pt x="68851" y="656109"/>
                  </a:lnTo>
                  <a:lnTo>
                    <a:pt x="64823" y="713446"/>
                  </a:lnTo>
                  <a:lnTo>
                    <a:pt x="116736" y="688724"/>
                  </a:lnTo>
                  <a:lnTo>
                    <a:pt x="564133" y="32511"/>
                  </a:lnTo>
                  <a:lnTo>
                    <a:pt x="5162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091809" y="1504569"/>
            <a:ext cx="26955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Serous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demilune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(Cresent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Gianuzzi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669559"/>
            <a:ext cx="3581400" cy="975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**Submandibular salivary acini can present as mucus acini and serous acini OR crescent of Gianuzzi 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514</Words>
  <Application>Microsoft Office PowerPoint</Application>
  <PresentationFormat>On-screen Show (4:3)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GIT practical slides  2nd year 2021 LAB - 1</vt:lpstr>
      <vt:lpstr>T.S of Lip</vt:lpstr>
      <vt:lpstr>Circumvallate papillae</vt:lpstr>
      <vt:lpstr>Fungiform papillae</vt:lpstr>
      <vt:lpstr>Foliate papillae</vt:lpstr>
      <vt:lpstr>Filiform papillae</vt:lpstr>
      <vt:lpstr>Taste buds</vt:lpstr>
      <vt:lpstr>Parotid salivary gland</vt:lpstr>
      <vt:lpstr>Submandibular salivary gland Mixed muco-serous acini</vt:lpstr>
      <vt:lpstr>Sublingual salivary gland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GIT Lab 1 / 2020</dc:title>
  <dc:creator>lion</dc:creator>
  <cp:lastModifiedBy>user</cp:lastModifiedBy>
  <cp:revision>12</cp:revision>
  <dcterms:created xsi:type="dcterms:W3CDTF">2021-03-23T18:23:46Z</dcterms:created>
  <dcterms:modified xsi:type="dcterms:W3CDTF">2021-03-24T02:00:44Z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2021-03-23T00:00:00Z</vt:filetime>
  </property>
</Properties>
</file>