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sldIdLst>
    <p:sldId id="256" r:id="rId2"/>
    <p:sldId id="257" r:id="rId3"/>
    <p:sldId id="323" r:id="rId4"/>
    <p:sldId id="261" r:id="rId5"/>
    <p:sldId id="262" r:id="rId6"/>
    <p:sldId id="263" r:id="rId7"/>
    <p:sldId id="264" r:id="rId8"/>
    <p:sldId id="265" r:id="rId9"/>
    <p:sldId id="274" r:id="rId10"/>
    <p:sldId id="266" r:id="rId11"/>
    <p:sldId id="267" r:id="rId12"/>
    <p:sldId id="319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320" r:id="rId29"/>
    <p:sldId id="284" r:id="rId30"/>
    <p:sldId id="285" r:id="rId31"/>
    <p:sldId id="286" r:id="rId32"/>
    <p:sldId id="325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324" r:id="rId41"/>
    <p:sldId id="294" r:id="rId42"/>
    <p:sldId id="295" r:id="rId43"/>
    <p:sldId id="296" r:id="rId44"/>
    <p:sldId id="322" r:id="rId45"/>
    <p:sldId id="299" r:id="rId46"/>
    <p:sldId id="300" r:id="rId47"/>
    <p:sldId id="301" r:id="rId48"/>
    <p:sldId id="297" r:id="rId49"/>
    <p:sldId id="302" r:id="rId50"/>
    <p:sldId id="304" r:id="rId51"/>
    <p:sldId id="305" r:id="rId52"/>
    <p:sldId id="306" r:id="rId53"/>
    <p:sldId id="307" r:id="rId54"/>
    <p:sldId id="326" r:id="rId55"/>
    <p:sldId id="309" r:id="rId56"/>
    <p:sldId id="311" r:id="rId57"/>
    <p:sldId id="312" r:id="rId58"/>
    <p:sldId id="314" r:id="rId59"/>
    <p:sldId id="315" r:id="rId60"/>
    <p:sldId id="316" r:id="rId61"/>
    <p:sldId id="317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513687-E007-49E5-B96A-8C5E764F204B}" type="doc">
      <dgm:prSet loTypeId="urn:microsoft.com/office/officeart/2005/8/layout/bList2" loCatId="list" qsTypeId="urn:microsoft.com/office/officeart/2005/8/quickstyle/3d3" qsCatId="3D" csTypeId="urn:microsoft.com/office/officeart/2005/8/colors/accent0_3" csCatId="mainScheme" phldr="1"/>
      <dgm:spPr/>
    </dgm:pt>
    <dgm:pt modelId="{6961CEE4-C122-48C4-A248-65D5C51BC870}">
      <dgm:prSet phldrT="[Text]"/>
      <dgm:spPr/>
      <dgm:t>
        <a:bodyPr/>
        <a:lstStyle/>
        <a:p>
          <a:r>
            <a:rPr lang="en-US" b="1" dirty="0"/>
            <a:t>Axillary LN metastasis</a:t>
          </a:r>
        </a:p>
      </dgm:t>
    </dgm:pt>
    <dgm:pt modelId="{47581E55-DDFB-4B5C-BFA5-6BE622F53EEC}" type="parTrans" cxnId="{2924648B-741D-4D27-818D-B645821C0020}">
      <dgm:prSet/>
      <dgm:spPr/>
      <dgm:t>
        <a:bodyPr/>
        <a:lstStyle/>
        <a:p>
          <a:endParaRPr lang="en-US"/>
        </a:p>
      </dgm:t>
    </dgm:pt>
    <dgm:pt modelId="{D9DF4A1A-F3AA-41E2-BF6B-685E17076806}" type="sibTrans" cxnId="{2924648B-741D-4D27-818D-B645821C0020}">
      <dgm:prSet/>
      <dgm:spPr/>
      <dgm:t>
        <a:bodyPr/>
        <a:lstStyle/>
        <a:p>
          <a:endParaRPr lang="en-US"/>
        </a:p>
      </dgm:t>
    </dgm:pt>
    <dgm:pt modelId="{704EA8C6-C93A-4AC4-B6EF-3FBF81FB55B3}">
      <dgm:prSet phldrT="[Text]"/>
      <dgm:spPr/>
      <dgm:t>
        <a:bodyPr/>
        <a:lstStyle/>
        <a:p>
          <a:r>
            <a:rPr lang="en-US" b="1"/>
            <a:t>Single duct discharge</a:t>
          </a:r>
          <a:endParaRPr lang="en-US" b="1" dirty="0"/>
        </a:p>
      </dgm:t>
    </dgm:pt>
    <dgm:pt modelId="{5D052652-7129-4B40-B21F-C862C56B744A}" type="parTrans" cxnId="{CCF7C970-0B0F-4AA5-95E2-F8851823C8DB}">
      <dgm:prSet/>
      <dgm:spPr/>
      <dgm:t>
        <a:bodyPr/>
        <a:lstStyle/>
        <a:p>
          <a:endParaRPr lang="en-US"/>
        </a:p>
      </dgm:t>
    </dgm:pt>
    <dgm:pt modelId="{B9D98511-E819-4CD0-9A1A-2FCD4D937C7C}" type="sibTrans" cxnId="{CCF7C970-0B0F-4AA5-95E2-F8851823C8DB}">
      <dgm:prSet/>
      <dgm:spPr/>
      <dgm:t>
        <a:bodyPr/>
        <a:lstStyle/>
        <a:p>
          <a:endParaRPr lang="en-US"/>
        </a:p>
      </dgm:t>
    </dgm:pt>
    <dgm:pt modelId="{20877F6D-5B1F-4612-BC59-280681E9F156}">
      <dgm:prSet phldrT="[Text]"/>
      <dgm:spPr/>
      <dgm:t>
        <a:bodyPr/>
        <a:lstStyle/>
        <a:p>
          <a:r>
            <a:rPr lang="en-US" b="1"/>
            <a:t>Skin ulceration and breast destruction</a:t>
          </a:r>
          <a:endParaRPr lang="en-US" b="1" dirty="0"/>
        </a:p>
      </dgm:t>
    </dgm:pt>
    <dgm:pt modelId="{4B1FD5A8-77B7-42BC-9203-FD75FFA71A8E}" type="parTrans" cxnId="{C1648350-0B31-49BB-AEE3-6684E87D410F}">
      <dgm:prSet/>
      <dgm:spPr/>
      <dgm:t>
        <a:bodyPr/>
        <a:lstStyle/>
        <a:p>
          <a:endParaRPr lang="en-US"/>
        </a:p>
      </dgm:t>
    </dgm:pt>
    <dgm:pt modelId="{C750B955-97A8-48B6-B07C-A2A69027B792}" type="sibTrans" cxnId="{C1648350-0B31-49BB-AEE3-6684E87D410F}">
      <dgm:prSet/>
      <dgm:spPr/>
      <dgm:t>
        <a:bodyPr/>
        <a:lstStyle/>
        <a:p>
          <a:endParaRPr lang="en-US"/>
        </a:p>
      </dgm:t>
    </dgm:pt>
    <dgm:pt modelId="{006A89B2-9438-4E2D-906E-B1CBD0FFF22E}">
      <dgm:prSet phldrT="[Text]"/>
      <dgm:spPr/>
      <dgm:t>
        <a:bodyPr/>
        <a:lstStyle/>
        <a:p>
          <a:r>
            <a:rPr lang="en-US" b="1"/>
            <a:t>Skin dimpling</a:t>
          </a:r>
          <a:endParaRPr lang="en-US" b="1" dirty="0"/>
        </a:p>
      </dgm:t>
    </dgm:pt>
    <dgm:pt modelId="{58667442-1A5B-4425-8D6C-C255002CC185}" type="parTrans" cxnId="{67F2D3A1-7AA2-449C-9F4C-24A23600E063}">
      <dgm:prSet/>
      <dgm:spPr/>
      <dgm:t>
        <a:bodyPr/>
        <a:lstStyle/>
        <a:p>
          <a:endParaRPr lang="en-US"/>
        </a:p>
      </dgm:t>
    </dgm:pt>
    <dgm:pt modelId="{A2F89446-57A5-403E-8DA7-BEFB6B448C60}" type="sibTrans" cxnId="{67F2D3A1-7AA2-449C-9F4C-24A23600E063}">
      <dgm:prSet/>
      <dgm:spPr/>
      <dgm:t>
        <a:bodyPr/>
        <a:lstStyle/>
        <a:p>
          <a:endParaRPr lang="en-US"/>
        </a:p>
      </dgm:t>
    </dgm:pt>
    <dgm:pt modelId="{A2FE0886-347B-446D-84A5-F3A888559B0A}" type="pres">
      <dgm:prSet presAssocID="{1B513687-E007-49E5-B96A-8C5E764F204B}" presName="diagram" presStyleCnt="0">
        <dgm:presLayoutVars>
          <dgm:dir/>
          <dgm:animLvl val="lvl"/>
          <dgm:resizeHandles val="exact"/>
        </dgm:presLayoutVars>
      </dgm:prSet>
      <dgm:spPr/>
    </dgm:pt>
    <dgm:pt modelId="{75BACEAC-7677-4E2E-BBAC-9CCC34D92070}" type="pres">
      <dgm:prSet presAssocID="{6961CEE4-C122-48C4-A248-65D5C51BC870}" presName="compNode" presStyleCnt="0"/>
      <dgm:spPr/>
    </dgm:pt>
    <dgm:pt modelId="{DDB49E82-5608-4C09-A163-DB1BDC782C06}" type="pres">
      <dgm:prSet presAssocID="{6961CEE4-C122-48C4-A248-65D5C51BC870}" presName="childRect" presStyleLbl="bgAcc1" presStyleIdx="0" presStyleCnt="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8CA3CE3-361A-4DCC-9DE3-0D10AE23ADFF}" type="pres">
      <dgm:prSet presAssocID="{6961CEE4-C122-48C4-A248-65D5C51BC87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94546C4-3EF1-481D-AE82-0612CCF7275B}" type="pres">
      <dgm:prSet presAssocID="{6961CEE4-C122-48C4-A248-65D5C51BC870}" presName="parentRect" presStyleLbl="alignNode1" presStyleIdx="0" presStyleCnt="4"/>
      <dgm:spPr/>
    </dgm:pt>
    <dgm:pt modelId="{CEB578AA-DC46-4B60-B3FC-2D69836BEF37}" type="pres">
      <dgm:prSet presAssocID="{6961CEE4-C122-48C4-A248-65D5C51BC870}" presName="adorn" presStyleLbl="fgAccFollowNode1" presStyleIdx="0" presStyleCnt="4"/>
      <dgm:spPr>
        <a:prstGeom prst="arc">
          <a:avLst/>
        </a:prstGeom>
        <a:noFill/>
      </dgm:spPr>
    </dgm:pt>
    <dgm:pt modelId="{049899FB-FC82-4759-B92A-BB4B0A369C06}" type="pres">
      <dgm:prSet presAssocID="{D9DF4A1A-F3AA-41E2-BF6B-685E17076806}" presName="sibTrans" presStyleLbl="sibTrans2D1" presStyleIdx="0" presStyleCnt="0"/>
      <dgm:spPr/>
    </dgm:pt>
    <dgm:pt modelId="{B57859FA-335D-4319-A372-0856BDF9D7ED}" type="pres">
      <dgm:prSet presAssocID="{704EA8C6-C93A-4AC4-B6EF-3FBF81FB55B3}" presName="compNode" presStyleCnt="0"/>
      <dgm:spPr/>
    </dgm:pt>
    <dgm:pt modelId="{68185ABC-F291-4025-9D3A-70F447FEDAF5}" type="pres">
      <dgm:prSet presAssocID="{704EA8C6-C93A-4AC4-B6EF-3FBF81FB55B3}" presName="childRect" presStyleLbl="bgAcc1" presStyleIdx="1" presStyleCnt="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FC92CBE-5180-466D-B1E7-FFEC2C7CAFF9}" type="pres">
      <dgm:prSet presAssocID="{704EA8C6-C93A-4AC4-B6EF-3FBF81FB55B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6AF49C4-0709-4D0F-90D7-08103BDBEA1D}" type="pres">
      <dgm:prSet presAssocID="{704EA8C6-C93A-4AC4-B6EF-3FBF81FB55B3}" presName="parentRect" presStyleLbl="alignNode1" presStyleIdx="1" presStyleCnt="4"/>
      <dgm:spPr/>
    </dgm:pt>
    <dgm:pt modelId="{775926E2-047B-45C1-AC00-425BA041C2A4}" type="pres">
      <dgm:prSet presAssocID="{704EA8C6-C93A-4AC4-B6EF-3FBF81FB55B3}" presName="adorn" presStyleLbl="fgAccFollowNode1" presStyleIdx="1" presStyleCnt="4"/>
      <dgm:spPr>
        <a:prstGeom prst="arc">
          <a:avLst/>
        </a:prstGeom>
        <a:noFill/>
      </dgm:spPr>
    </dgm:pt>
    <dgm:pt modelId="{4DE887E8-E724-4DE2-BCC5-D356A9B6CC06}" type="pres">
      <dgm:prSet presAssocID="{B9D98511-E819-4CD0-9A1A-2FCD4D937C7C}" presName="sibTrans" presStyleLbl="sibTrans2D1" presStyleIdx="0" presStyleCnt="0"/>
      <dgm:spPr/>
    </dgm:pt>
    <dgm:pt modelId="{9FAAA23D-D2D4-46D4-9039-CE78A092FA9E}" type="pres">
      <dgm:prSet presAssocID="{006A89B2-9438-4E2D-906E-B1CBD0FFF22E}" presName="compNode" presStyleCnt="0"/>
      <dgm:spPr/>
    </dgm:pt>
    <dgm:pt modelId="{89D1928C-66D8-44AB-8A43-293504AAB4B4}" type="pres">
      <dgm:prSet presAssocID="{006A89B2-9438-4E2D-906E-B1CBD0FFF22E}" presName="childRect" presStyleLbl="bgAcc1" presStyleIdx="2" presStyleCnt="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B3851FE-18A3-4E2E-9A06-5C55152305EB}" type="pres">
      <dgm:prSet presAssocID="{006A89B2-9438-4E2D-906E-B1CBD0FFF22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A746890-656E-4BB3-B2FD-D27647299C28}" type="pres">
      <dgm:prSet presAssocID="{006A89B2-9438-4E2D-906E-B1CBD0FFF22E}" presName="parentRect" presStyleLbl="alignNode1" presStyleIdx="2" presStyleCnt="4"/>
      <dgm:spPr/>
    </dgm:pt>
    <dgm:pt modelId="{E0B98517-1BD1-4AA7-B56E-FD5C5DA29369}" type="pres">
      <dgm:prSet presAssocID="{006A89B2-9438-4E2D-906E-B1CBD0FFF22E}" presName="adorn" presStyleLbl="fgAccFollowNode1" presStyleIdx="2" presStyleCnt="4"/>
      <dgm:spPr>
        <a:prstGeom prst="arc">
          <a:avLst/>
        </a:prstGeom>
        <a:noFill/>
      </dgm:spPr>
    </dgm:pt>
    <dgm:pt modelId="{4B848F88-3AC1-4B1B-83C1-EA595914C050}" type="pres">
      <dgm:prSet presAssocID="{A2F89446-57A5-403E-8DA7-BEFB6B448C60}" presName="sibTrans" presStyleLbl="sibTrans2D1" presStyleIdx="0" presStyleCnt="0"/>
      <dgm:spPr/>
    </dgm:pt>
    <dgm:pt modelId="{ADEA58E5-785F-4252-97CF-EBF23A84B7FC}" type="pres">
      <dgm:prSet presAssocID="{20877F6D-5B1F-4612-BC59-280681E9F156}" presName="compNode" presStyleCnt="0"/>
      <dgm:spPr/>
    </dgm:pt>
    <dgm:pt modelId="{9DB03A70-754B-4474-9E4B-43003267103F}" type="pres">
      <dgm:prSet presAssocID="{20877F6D-5B1F-4612-BC59-280681E9F156}" presName="childRect" presStyleLbl="bgAcc1" presStyleIdx="3" presStyleCnt="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E67A16D-2D8C-4E54-8DEC-A0454119F8E8}" type="pres">
      <dgm:prSet presAssocID="{20877F6D-5B1F-4612-BC59-280681E9F15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BD6B5F9-B26F-4298-B717-E45D4B080193}" type="pres">
      <dgm:prSet presAssocID="{20877F6D-5B1F-4612-BC59-280681E9F156}" presName="parentRect" presStyleLbl="alignNode1" presStyleIdx="3" presStyleCnt="4"/>
      <dgm:spPr/>
    </dgm:pt>
    <dgm:pt modelId="{67B397D6-E3F6-4349-95CB-40565AAD407B}" type="pres">
      <dgm:prSet presAssocID="{20877F6D-5B1F-4612-BC59-280681E9F156}" presName="adorn" presStyleLbl="fgAccFollowNode1" presStyleIdx="3" presStyleCnt="4"/>
      <dgm:spPr>
        <a:prstGeom prst="arc">
          <a:avLst/>
        </a:prstGeom>
        <a:noFill/>
      </dgm:spPr>
    </dgm:pt>
  </dgm:ptLst>
  <dgm:cxnLst>
    <dgm:cxn modelId="{AF9F4C01-E682-44B8-9A3F-6550126452C8}" type="presOf" srcId="{6961CEE4-C122-48C4-A248-65D5C51BC870}" destId="{794546C4-3EF1-481D-AE82-0612CCF7275B}" srcOrd="1" destOrd="0" presId="urn:microsoft.com/office/officeart/2005/8/layout/bList2"/>
    <dgm:cxn modelId="{43560F11-179A-4BF2-8845-678371E8E509}" type="presOf" srcId="{006A89B2-9438-4E2D-906E-B1CBD0FFF22E}" destId="{AA746890-656E-4BB3-B2FD-D27647299C28}" srcOrd="1" destOrd="0" presId="urn:microsoft.com/office/officeart/2005/8/layout/bList2"/>
    <dgm:cxn modelId="{38493D12-AC9F-4FF4-9162-0A90AD0914B3}" type="presOf" srcId="{20877F6D-5B1F-4612-BC59-280681E9F156}" destId="{0BD6B5F9-B26F-4298-B717-E45D4B080193}" srcOrd="1" destOrd="0" presId="urn:microsoft.com/office/officeart/2005/8/layout/bList2"/>
    <dgm:cxn modelId="{9B4A7217-A161-4FAE-9278-53BC55754F2B}" type="presOf" srcId="{704EA8C6-C93A-4AC4-B6EF-3FBF81FB55B3}" destId="{FFC92CBE-5180-466D-B1E7-FFEC2C7CAFF9}" srcOrd="0" destOrd="0" presId="urn:microsoft.com/office/officeart/2005/8/layout/bList2"/>
    <dgm:cxn modelId="{FE72483E-E638-45CA-9739-3B61392D29BB}" type="presOf" srcId="{A2F89446-57A5-403E-8DA7-BEFB6B448C60}" destId="{4B848F88-3AC1-4B1B-83C1-EA595914C050}" srcOrd="0" destOrd="0" presId="urn:microsoft.com/office/officeart/2005/8/layout/bList2"/>
    <dgm:cxn modelId="{66A6985C-797B-451D-A43C-9CF2CB1CE1AC}" type="presOf" srcId="{B9D98511-E819-4CD0-9A1A-2FCD4D937C7C}" destId="{4DE887E8-E724-4DE2-BCC5-D356A9B6CC06}" srcOrd="0" destOrd="0" presId="urn:microsoft.com/office/officeart/2005/8/layout/bList2"/>
    <dgm:cxn modelId="{50A20D66-4B92-4431-8B8B-66F8EFECC4FE}" type="presOf" srcId="{6961CEE4-C122-48C4-A248-65D5C51BC870}" destId="{58CA3CE3-361A-4DCC-9DE3-0D10AE23ADFF}" srcOrd="0" destOrd="0" presId="urn:microsoft.com/office/officeart/2005/8/layout/bList2"/>
    <dgm:cxn modelId="{B4F6E769-A957-45D4-B49C-2CF024E83A38}" type="presOf" srcId="{704EA8C6-C93A-4AC4-B6EF-3FBF81FB55B3}" destId="{96AF49C4-0709-4D0F-90D7-08103BDBEA1D}" srcOrd="1" destOrd="0" presId="urn:microsoft.com/office/officeart/2005/8/layout/bList2"/>
    <dgm:cxn modelId="{C1648350-0B31-49BB-AEE3-6684E87D410F}" srcId="{1B513687-E007-49E5-B96A-8C5E764F204B}" destId="{20877F6D-5B1F-4612-BC59-280681E9F156}" srcOrd="3" destOrd="0" parTransId="{4B1FD5A8-77B7-42BC-9203-FD75FFA71A8E}" sibTransId="{C750B955-97A8-48B6-B07C-A2A69027B792}"/>
    <dgm:cxn modelId="{CCF7C970-0B0F-4AA5-95E2-F8851823C8DB}" srcId="{1B513687-E007-49E5-B96A-8C5E764F204B}" destId="{704EA8C6-C93A-4AC4-B6EF-3FBF81FB55B3}" srcOrd="1" destOrd="0" parTransId="{5D052652-7129-4B40-B21F-C862C56B744A}" sibTransId="{B9D98511-E819-4CD0-9A1A-2FCD4D937C7C}"/>
    <dgm:cxn modelId="{2E97C37D-1B78-4FF6-B2C2-10076236C7BE}" type="presOf" srcId="{D9DF4A1A-F3AA-41E2-BF6B-685E17076806}" destId="{049899FB-FC82-4759-B92A-BB4B0A369C06}" srcOrd="0" destOrd="0" presId="urn:microsoft.com/office/officeart/2005/8/layout/bList2"/>
    <dgm:cxn modelId="{2924648B-741D-4D27-818D-B645821C0020}" srcId="{1B513687-E007-49E5-B96A-8C5E764F204B}" destId="{6961CEE4-C122-48C4-A248-65D5C51BC870}" srcOrd="0" destOrd="0" parTransId="{47581E55-DDFB-4B5C-BFA5-6BE622F53EEC}" sibTransId="{D9DF4A1A-F3AA-41E2-BF6B-685E17076806}"/>
    <dgm:cxn modelId="{67F2D3A1-7AA2-449C-9F4C-24A23600E063}" srcId="{1B513687-E007-49E5-B96A-8C5E764F204B}" destId="{006A89B2-9438-4E2D-906E-B1CBD0FFF22E}" srcOrd="2" destOrd="0" parTransId="{58667442-1A5B-4425-8D6C-C255002CC185}" sibTransId="{A2F89446-57A5-403E-8DA7-BEFB6B448C60}"/>
    <dgm:cxn modelId="{5407AFA4-CEEA-4718-9A19-05DFC1403DF1}" type="presOf" srcId="{20877F6D-5B1F-4612-BC59-280681E9F156}" destId="{1E67A16D-2D8C-4E54-8DEC-A0454119F8E8}" srcOrd="0" destOrd="0" presId="urn:microsoft.com/office/officeart/2005/8/layout/bList2"/>
    <dgm:cxn modelId="{D7AAE1F5-C6FB-4302-8A42-68F494C4CD5F}" type="presOf" srcId="{006A89B2-9438-4E2D-906E-B1CBD0FFF22E}" destId="{5B3851FE-18A3-4E2E-9A06-5C55152305EB}" srcOrd="0" destOrd="0" presId="urn:microsoft.com/office/officeart/2005/8/layout/bList2"/>
    <dgm:cxn modelId="{03590AF7-B483-463D-994F-601FAD82599F}" type="presOf" srcId="{1B513687-E007-49E5-B96A-8C5E764F204B}" destId="{A2FE0886-347B-446D-84A5-F3A888559B0A}" srcOrd="0" destOrd="0" presId="urn:microsoft.com/office/officeart/2005/8/layout/bList2"/>
    <dgm:cxn modelId="{26E90314-B613-44F1-96AA-C1E715F830DD}" type="presParOf" srcId="{A2FE0886-347B-446D-84A5-F3A888559B0A}" destId="{75BACEAC-7677-4E2E-BBAC-9CCC34D92070}" srcOrd="0" destOrd="0" presId="urn:microsoft.com/office/officeart/2005/8/layout/bList2"/>
    <dgm:cxn modelId="{C1676B44-6A31-43F7-9950-C0D147988141}" type="presParOf" srcId="{75BACEAC-7677-4E2E-BBAC-9CCC34D92070}" destId="{DDB49E82-5608-4C09-A163-DB1BDC782C06}" srcOrd="0" destOrd="0" presId="urn:microsoft.com/office/officeart/2005/8/layout/bList2"/>
    <dgm:cxn modelId="{A0B74CF9-AF54-424B-87D6-DADA0C984324}" type="presParOf" srcId="{75BACEAC-7677-4E2E-BBAC-9CCC34D92070}" destId="{58CA3CE3-361A-4DCC-9DE3-0D10AE23ADFF}" srcOrd="1" destOrd="0" presId="urn:microsoft.com/office/officeart/2005/8/layout/bList2"/>
    <dgm:cxn modelId="{93D8EAC8-674B-4C60-8CFA-608DD59DE321}" type="presParOf" srcId="{75BACEAC-7677-4E2E-BBAC-9CCC34D92070}" destId="{794546C4-3EF1-481D-AE82-0612CCF7275B}" srcOrd="2" destOrd="0" presId="urn:microsoft.com/office/officeart/2005/8/layout/bList2"/>
    <dgm:cxn modelId="{855EA11E-B1A8-4064-8C89-ABE30CFEE8D3}" type="presParOf" srcId="{75BACEAC-7677-4E2E-BBAC-9CCC34D92070}" destId="{CEB578AA-DC46-4B60-B3FC-2D69836BEF37}" srcOrd="3" destOrd="0" presId="urn:microsoft.com/office/officeart/2005/8/layout/bList2"/>
    <dgm:cxn modelId="{D549563C-4D78-4F72-A0C6-24145E2F11A4}" type="presParOf" srcId="{A2FE0886-347B-446D-84A5-F3A888559B0A}" destId="{049899FB-FC82-4759-B92A-BB4B0A369C06}" srcOrd="1" destOrd="0" presId="urn:microsoft.com/office/officeart/2005/8/layout/bList2"/>
    <dgm:cxn modelId="{58621943-86F0-4022-8E49-BE22B5D78A0D}" type="presParOf" srcId="{A2FE0886-347B-446D-84A5-F3A888559B0A}" destId="{B57859FA-335D-4319-A372-0856BDF9D7ED}" srcOrd="2" destOrd="0" presId="urn:microsoft.com/office/officeart/2005/8/layout/bList2"/>
    <dgm:cxn modelId="{E5A2F985-87BC-4FA0-87B0-46B2D1514A1A}" type="presParOf" srcId="{B57859FA-335D-4319-A372-0856BDF9D7ED}" destId="{68185ABC-F291-4025-9D3A-70F447FEDAF5}" srcOrd="0" destOrd="0" presId="urn:microsoft.com/office/officeart/2005/8/layout/bList2"/>
    <dgm:cxn modelId="{A48A13DC-23A3-470C-AA56-A3247036CE65}" type="presParOf" srcId="{B57859FA-335D-4319-A372-0856BDF9D7ED}" destId="{FFC92CBE-5180-466D-B1E7-FFEC2C7CAFF9}" srcOrd="1" destOrd="0" presId="urn:microsoft.com/office/officeart/2005/8/layout/bList2"/>
    <dgm:cxn modelId="{565B13EC-686A-48E3-86EA-E1536F037E36}" type="presParOf" srcId="{B57859FA-335D-4319-A372-0856BDF9D7ED}" destId="{96AF49C4-0709-4D0F-90D7-08103BDBEA1D}" srcOrd="2" destOrd="0" presId="urn:microsoft.com/office/officeart/2005/8/layout/bList2"/>
    <dgm:cxn modelId="{F07EFA1B-F132-4461-AB01-B2D460530E04}" type="presParOf" srcId="{B57859FA-335D-4319-A372-0856BDF9D7ED}" destId="{775926E2-047B-45C1-AC00-425BA041C2A4}" srcOrd="3" destOrd="0" presId="urn:microsoft.com/office/officeart/2005/8/layout/bList2"/>
    <dgm:cxn modelId="{8DD071D5-DA90-4998-B8E1-003C2C2E4F79}" type="presParOf" srcId="{A2FE0886-347B-446D-84A5-F3A888559B0A}" destId="{4DE887E8-E724-4DE2-BCC5-D356A9B6CC06}" srcOrd="3" destOrd="0" presId="urn:microsoft.com/office/officeart/2005/8/layout/bList2"/>
    <dgm:cxn modelId="{ADB8984B-0227-4C3D-BD65-F0B51F72CB70}" type="presParOf" srcId="{A2FE0886-347B-446D-84A5-F3A888559B0A}" destId="{9FAAA23D-D2D4-46D4-9039-CE78A092FA9E}" srcOrd="4" destOrd="0" presId="urn:microsoft.com/office/officeart/2005/8/layout/bList2"/>
    <dgm:cxn modelId="{E7E6C7F7-43BE-4D07-AE53-94D5EFC1DA6A}" type="presParOf" srcId="{9FAAA23D-D2D4-46D4-9039-CE78A092FA9E}" destId="{89D1928C-66D8-44AB-8A43-293504AAB4B4}" srcOrd="0" destOrd="0" presId="urn:microsoft.com/office/officeart/2005/8/layout/bList2"/>
    <dgm:cxn modelId="{D0A545B3-FCD8-4D52-A88F-FEB75607B761}" type="presParOf" srcId="{9FAAA23D-D2D4-46D4-9039-CE78A092FA9E}" destId="{5B3851FE-18A3-4E2E-9A06-5C55152305EB}" srcOrd="1" destOrd="0" presId="urn:microsoft.com/office/officeart/2005/8/layout/bList2"/>
    <dgm:cxn modelId="{D0F164D4-E8A6-4AA5-89C0-B14879D7796C}" type="presParOf" srcId="{9FAAA23D-D2D4-46D4-9039-CE78A092FA9E}" destId="{AA746890-656E-4BB3-B2FD-D27647299C28}" srcOrd="2" destOrd="0" presId="urn:microsoft.com/office/officeart/2005/8/layout/bList2"/>
    <dgm:cxn modelId="{06BDD5BE-3F77-4BE9-A7EA-F5D8986EE986}" type="presParOf" srcId="{9FAAA23D-D2D4-46D4-9039-CE78A092FA9E}" destId="{E0B98517-1BD1-4AA7-B56E-FD5C5DA29369}" srcOrd="3" destOrd="0" presId="urn:microsoft.com/office/officeart/2005/8/layout/bList2"/>
    <dgm:cxn modelId="{864BC74D-F089-4487-8E2E-F057B3DDEE4F}" type="presParOf" srcId="{A2FE0886-347B-446D-84A5-F3A888559B0A}" destId="{4B848F88-3AC1-4B1B-83C1-EA595914C050}" srcOrd="5" destOrd="0" presId="urn:microsoft.com/office/officeart/2005/8/layout/bList2"/>
    <dgm:cxn modelId="{B61307C8-18B7-4BCC-992B-4DC8DFF3E758}" type="presParOf" srcId="{A2FE0886-347B-446D-84A5-F3A888559B0A}" destId="{ADEA58E5-785F-4252-97CF-EBF23A84B7FC}" srcOrd="6" destOrd="0" presId="urn:microsoft.com/office/officeart/2005/8/layout/bList2"/>
    <dgm:cxn modelId="{5EFDF49B-B414-4F7C-B029-B3207D85BFE8}" type="presParOf" srcId="{ADEA58E5-785F-4252-97CF-EBF23A84B7FC}" destId="{9DB03A70-754B-4474-9E4B-43003267103F}" srcOrd="0" destOrd="0" presId="urn:microsoft.com/office/officeart/2005/8/layout/bList2"/>
    <dgm:cxn modelId="{80F8A7B9-F1F5-4C46-A143-350BDB67D734}" type="presParOf" srcId="{ADEA58E5-785F-4252-97CF-EBF23A84B7FC}" destId="{1E67A16D-2D8C-4E54-8DEC-A0454119F8E8}" srcOrd="1" destOrd="0" presId="urn:microsoft.com/office/officeart/2005/8/layout/bList2"/>
    <dgm:cxn modelId="{09C6EB41-D5B6-4CE4-8DDB-8A970E85211F}" type="presParOf" srcId="{ADEA58E5-785F-4252-97CF-EBF23A84B7FC}" destId="{0BD6B5F9-B26F-4298-B717-E45D4B080193}" srcOrd="2" destOrd="0" presId="urn:microsoft.com/office/officeart/2005/8/layout/bList2"/>
    <dgm:cxn modelId="{DB807BAB-E526-485D-BB15-FFEC3DEEFDCE}" type="presParOf" srcId="{ADEA58E5-785F-4252-97CF-EBF23A84B7FC}" destId="{67B397D6-E3F6-4349-95CB-40565AAD407B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48A8B4-3B3E-4DC0-82F8-6FB79ED8DC39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3A4D22-3CE1-4887-9894-6CD9C0C02584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Cribriform</a:t>
          </a:r>
        </a:p>
      </dgm:t>
    </dgm:pt>
    <dgm:pt modelId="{7451A340-687A-4CED-8880-EBDFDCC9250C}" type="parTrans" cxnId="{E21D5346-4D52-4EC8-8687-F56193FBEAD3}">
      <dgm:prSet/>
      <dgm:spPr/>
      <dgm:t>
        <a:bodyPr/>
        <a:lstStyle/>
        <a:p>
          <a:endParaRPr lang="en-US"/>
        </a:p>
      </dgm:t>
    </dgm:pt>
    <dgm:pt modelId="{9CB0502A-F300-4AE5-BB1B-989EA7076DA1}" type="sibTrans" cxnId="{E21D5346-4D52-4EC8-8687-F56193FBEAD3}">
      <dgm:prSet/>
      <dgm:spPr/>
      <dgm:t>
        <a:bodyPr/>
        <a:lstStyle/>
        <a:p>
          <a:endParaRPr lang="en-US"/>
        </a:p>
      </dgm:t>
    </dgm:pt>
    <dgm:pt modelId="{F9541CC0-2586-40D7-BCD5-20904499437A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Micropapillary</a:t>
          </a:r>
        </a:p>
      </dgm:t>
    </dgm:pt>
    <dgm:pt modelId="{4CC85330-19DA-4D5F-B4C9-C3E82220F45F}" type="parTrans" cxnId="{04BFCE46-1027-4D82-86AC-02D15DB4B939}">
      <dgm:prSet/>
      <dgm:spPr/>
      <dgm:t>
        <a:bodyPr/>
        <a:lstStyle/>
        <a:p>
          <a:endParaRPr lang="en-US"/>
        </a:p>
      </dgm:t>
    </dgm:pt>
    <dgm:pt modelId="{99645407-1D61-47DB-86B5-9C809E81DAE2}" type="sibTrans" cxnId="{04BFCE46-1027-4D82-86AC-02D15DB4B939}">
      <dgm:prSet/>
      <dgm:spPr/>
      <dgm:t>
        <a:bodyPr/>
        <a:lstStyle/>
        <a:p>
          <a:endParaRPr lang="en-US"/>
        </a:p>
      </dgm:t>
    </dgm:pt>
    <dgm:pt modelId="{BDBE1383-BD68-49DA-B0CA-1F75AF22BAF2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Papillary</a:t>
          </a:r>
        </a:p>
      </dgm:t>
    </dgm:pt>
    <dgm:pt modelId="{BB557D98-6879-4748-80EC-3D1510ABAFC8}" type="parTrans" cxnId="{D941D5DA-BF34-4CF8-8FE4-3B789E30DE38}">
      <dgm:prSet/>
      <dgm:spPr/>
      <dgm:t>
        <a:bodyPr/>
        <a:lstStyle/>
        <a:p>
          <a:endParaRPr lang="en-US"/>
        </a:p>
      </dgm:t>
    </dgm:pt>
    <dgm:pt modelId="{34DEC4F1-10B2-48C4-A283-B506F0E69B35}" type="sibTrans" cxnId="{D941D5DA-BF34-4CF8-8FE4-3B789E30DE38}">
      <dgm:prSet/>
      <dgm:spPr/>
      <dgm:t>
        <a:bodyPr/>
        <a:lstStyle/>
        <a:p>
          <a:endParaRPr lang="en-US"/>
        </a:p>
      </dgm:t>
    </dgm:pt>
    <dgm:pt modelId="{E36E3D3F-5D31-42E9-BA21-08BD0A142DB9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Solid</a:t>
          </a:r>
        </a:p>
      </dgm:t>
    </dgm:pt>
    <dgm:pt modelId="{69AB9D2E-DB70-40EA-ABCF-052EC35277EB}" type="parTrans" cxnId="{196E3FAC-AE56-4D96-B269-98C8234A3DA4}">
      <dgm:prSet/>
      <dgm:spPr/>
      <dgm:t>
        <a:bodyPr/>
        <a:lstStyle/>
        <a:p>
          <a:endParaRPr lang="en-US"/>
        </a:p>
      </dgm:t>
    </dgm:pt>
    <dgm:pt modelId="{CA3DC760-F421-4C53-BC77-167EC0F37046}" type="sibTrans" cxnId="{196E3FAC-AE56-4D96-B269-98C8234A3DA4}">
      <dgm:prSet/>
      <dgm:spPr/>
      <dgm:t>
        <a:bodyPr/>
        <a:lstStyle/>
        <a:p>
          <a:endParaRPr lang="en-US"/>
        </a:p>
      </dgm:t>
    </dgm:pt>
    <dgm:pt modelId="{F1C0C912-944C-4A62-81C0-3B0F02A34DAB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Central </a:t>
          </a:r>
          <a:r>
            <a:rPr lang="en-US" b="1" dirty="0" err="1">
              <a:solidFill>
                <a:srgbClr val="FF0000"/>
              </a:solidFill>
            </a:rPr>
            <a:t>comedo</a:t>
          </a:r>
          <a:r>
            <a:rPr lang="en-US" b="1" dirty="0">
              <a:solidFill>
                <a:srgbClr val="FF0000"/>
              </a:solidFill>
            </a:rPr>
            <a:t>-type necrosis.</a:t>
          </a:r>
        </a:p>
      </dgm:t>
    </dgm:pt>
    <dgm:pt modelId="{CE43EB0A-DCAF-4E80-B212-D7A6EF95FB72}" type="parTrans" cxnId="{3F38D976-110C-4081-B424-1E7806824F41}">
      <dgm:prSet/>
      <dgm:spPr/>
    </dgm:pt>
    <dgm:pt modelId="{107C6943-6D2B-486F-AD8F-05FC847A9D90}" type="sibTrans" cxnId="{3F38D976-110C-4081-B424-1E7806824F41}">
      <dgm:prSet/>
      <dgm:spPr/>
    </dgm:pt>
    <dgm:pt modelId="{EF6B031A-5029-4D90-8289-A244A67D4434}" type="pres">
      <dgm:prSet presAssocID="{E748A8B4-3B3E-4DC0-82F8-6FB79ED8DC39}" presName="Name0" presStyleCnt="0">
        <dgm:presLayoutVars>
          <dgm:dir/>
          <dgm:resizeHandles val="exact"/>
        </dgm:presLayoutVars>
      </dgm:prSet>
      <dgm:spPr/>
    </dgm:pt>
    <dgm:pt modelId="{5EF96197-5167-4EFA-A114-961C5EC359EF}" type="pres">
      <dgm:prSet presAssocID="{403A4D22-3CE1-4887-9894-6CD9C0C02584}" presName="compNode" presStyleCnt="0"/>
      <dgm:spPr/>
    </dgm:pt>
    <dgm:pt modelId="{5506C628-FF3D-4CC0-9391-615A4468A596}" type="pres">
      <dgm:prSet presAssocID="{403A4D22-3CE1-4887-9894-6CD9C0C02584}" presName="pict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BF55E1BA-43B6-46F7-96F7-0DF212414829}" type="pres">
      <dgm:prSet presAssocID="{403A4D22-3CE1-4887-9894-6CD9C0C02584}" presName="textRect" presStyleLbl="revTx" presStyleIdx="0" presStyleCnt="5">
        <dgm:presLayoutVars>
          <dgm:bulletEnabled val="1"/>
        </dgm:presLayoutVars>
      </dgm:prSet>
      <dgm:spPr/>
    </dgm:pt>
    <dgm:pt modelId="{7C552DB1-9FCC-4D2B-816E-5B73C36D4DCB}" type="pres">
      <dgm:prSet presAssocID="{9CB0502A-F300-4AE5-BB1B-989EA7076DA1}" presName="sibTrans" presStyleLbl="sibTrans2D1" presStyleIdx="0" presStyleCnt="0"/>
      <dgm:spPr/>
    </dgm:pt>
    <dgm:pt modelId="{A985EE39-5246-4988-A86D-8151F02AC3AB}" type="pres">
      <dgm:prSet presAssocID="{F9541CC0-2586-40D7-BCD5-20904499437A}" presName="compNode" presStyleCnt="0"/>
      <dgm:spPr/>
    </dgm:pt>
    <dgm:pt modelId="{9CA42B20-EDEE-427B-B208-9EEA10044E68}" type="pres">
      <dgm:prSet presAssocID="{F9541CC0-2586-40D7-BCD5-20904499437A}" presName="pictRect" presStyleLbl="nod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BED4FB49-A625-4E24-887F-E7F363A75248}" type="pres">
      <dgm:prSet presAssocID="{F9541CC0-2586-40D7-BCD5-20904499437A}" presName="textRect" presStyleLbl="revTx" presStyleIdx="1" presStyleCnt="5">
        <dgm:presLayoutVars>
          <dgm:bulletEnabled val="1"/>
        </dgm:presLayoutVars>
      </dgm:prSet>
      <dgm:spPr/>
    </dgm:pt>
    <dgm:pt modelId="{AC9BCCCD-C2C8-440B-B055-F3D167FADD1F}" type="pres">
      <dgm:prSet presAssocID="{99645407-1D61-47DB-86B5-9C809E81DAE2}" presName="sibTrans" presStyleLbl="sibTrans2D1" presStyleIdx="0" presStyleCnt="0"/>
      <dgm:spPr/>
    </dgm:pt>
    <dgm:pt modelId="{BE65E805-CCE8-4AB3-B3D1-369C8A0EDDA9}" type="pres">
      <dgm:prSet presAssocID="{BDBE1383-BD68-49DA-B0CA-1F75AF22BAF2}" presName="compNode" presStyleCnt="0"/>
      <dgm:spPr/>
    </dgm:pt>
    <dgm:pt modelId="{A0C230F1-07FC-44DD-8C9A-20E2E8152451}" type="pres">
      <dgm:prSet presAssocID="{BDBE1383-BD68-49DA-B0CA-1F75AF22BAF2}" presName="pictRect" presStyleLbl="nod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64AA1503-4FEF-4A1A-8360-5FF44B5009BA}" type="pres">
      <dgm:prSet presAssocID="{BDBE1383-BD68-49DA-B0CA-1F75AF22BAF2}" presName="textRect" presStyleLbl="revTx" presStyleIdx="2" presStyleCnt="5">
        <dgm:presLayoutVars>
          <dgm:bulletEnabled val="1"/>
        </dgm:presLayoutVars>
      </dgm:prSet>
      <dgm:spPr/>
    </dgm:pt>
    <dgm:pt modelId="{41A3AEB9-D051-43B3-8833-30602165E78E}" type="pres">
      <dgm:prSet presAssocID="{34DEC4F1-10B2-48C4-A283-B506F0E69B35}" presName="sibTrans" presStyleLbl="sibTrans2D1" presStyleIdx="0" presStyleCnt="0"/>
      <dgm:spPr/>
    </dgm:pt>
    <dgm:pt modelId="{65B48DE3-6985-443E-8C0B-1446280C69B2}" type="pres">
      <dgm:prSet presAssocID="{E36E3D3F-5D31-42E9-BA21-08BD0A142DB9}" presName="compNode" presStyleCnt="0"/>
      <dgm:spPr/>
    </dgm:pt>
    <dgm:pt modelId="{0D9DB8A4-6504-4AD9-B131-7A47E63929F6}" type="pres">
      <dgm:prSet presAssocID="{E36E3D3F-5D31-42E9-BA21-08BD0A142DB9}" presName="pictRect" presStyleLbl="nod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A37B909D-4416-4D57-B412-E2F10DAC6D9D}" type="pres">
      <dgm:prSet presAssocID="{E36E3D3F-5D31-42E9-BA21-08BD0A142DB9}" presName="textRect" presStyleLbl="revTx" presStyleIdx="3" presStyleCnt="5">
        <dgm:presLayoutVars>
          <dgm:bulletEnabled val="1"/>
        </dgm:presLayoutVars>
      </dgm:prSet>
      <dgm:spPr/>
    </dgm:pt>
    <dgm:pt modelId="{161591E1-6219-435F-90CF-9103DB758A4E}" type="pres">
      <dgm:prSet presAssocID="{CA3DC760-F421-4C53-BC77-167EC0F37046}" presName="sibTrans" presStyleLbl="sibTrans2D1" presStyleIdx="0" presStyleCnt="0"/>
      <dgm:spPr/>
    </dgm:pt>
    <dgm:pt modelId="{A30839CB-66A7-4C36-AE1A-556CB1834445}" type="pres">
      <dgm:prSet presAssocID="{F1C0C912-944C-4A62-81C0-3B0F02A34DAB}" presName="compNode" presStyleCnt="0"/>
      <dgm:spPr/>
    </dgm:pt>
    <dgm:pt modelId="{95E2F295-49A6-4754-A453-1B3BBFEB437F}" type="pres">
      <dgm:prSet presAssocID="{F1C0C912-944C-4A62-81C0-3B0F02A34DAB}" presName="pictRect" presStyleLbl="node1" presStyleIdx="4" presStyleCnt="5"/>
      <dgm:spPr>
        <a:blipFill>
          <a:blip xmlns:r="http://schemas.openxmlformats.org/officeDocument/2006/relationships" r:embed="rId5"/>
          <a:srcRect/>
          <a:stretch>
            <a:fillRect l="-6000" r="-6000"/>
          </a:stretch>
        </a:blipFill>
      </dgm:spPr>
    </dgm:pt>
    <dgm:pt modelId="{8BAAF56E-DA21-4915-8885-E8672059D160}" type="pres">
      <dgm:prSet presAssocID="{F1C0C912-944C-4A62-81C0-3B0F02A34DAB}" presName="textRect" presStyleLbl="revTx" presStyleIdx="4" presStyleCnt="5">
        <dgm:presLayoutVars>
          <dgm:bulletEnabled val="1"/>
        </dgm:presLayoutVars>
      </dgm:prSet>
      <dgm:spPr/>
    </dgm:pt>
  </dgm:ptLst>
  <dgm:cxnLst>
    <dgm:cxn modelId="{4E79ED10-DFB3-4EEE-B894-C8227CB3A0F4}" type="presOf" srcId="{BDBE1383-BD68-49DA-B0CA-1F75AF22BAF2}" destId="{64AA1503-4FEF-4A1A-8360-5FF44B5009BA}" srcOrd="0" destOrd="0" presId="urn:microsoft.com/office/officeart/2005/8/layout/pList1"/>
    <dgm:cxn modelId="{EC462E15-92E5-4DBD-ABA7-AA5CAE9A2B8E}" type="presOf" srcId="{CA3DC760-F421-4C53-BC77-167EC0F37046}" destId="{161591E1-6219-435F-90CF-9103DB758A4E}" srcOrd="0" destOrd="0" presId="urn:microsoft.com/office/officeart/2005/8/layout/pList1"/>
    <dgm:cxn modelId="{E21D5346-4D52-4EC8-8687-F56193FBEAD3}" srcId="{E748A8B4-3B3E-4DC0-82F8-6FB79ED8DC39}" destId="{403A4D22-3CE1-4887-9894-6CD9C0C02584}" srcOrd="0" destOrd="0" parTransId="{7451A340-687A-4CED-8880-EBDFDCC9250C}" sibTransId="{9CB0502A-F300-4AE5-BB1B-989EA7076DA1}"/>
    <dgm:cxn modelId="{04BFCE46-1027-4D82-86AC-02D15DB4B939}" srcId="{E748A8B4-3B3E-4DC0-82F8-6FB79ED8DC39}" destId="{F9541CC0-2586-40D7-BCD5-20904499437A}" srcOrd="1" destOrd="0" parTransId="{4CC85330-19DA-4D5F-B4C9-C3E82220F45F}" sibTransId="{99645407-1D61-47DB-86B5-9C809E81DAE2}"/>
    <dgm:cxn modelId="{3F38D976-110C-4081-B424-1E7806824F41}" srcId="{E748A8B4-3B3E-4DC0-82F8-6FB79ED8DC39}" destId="{F1C0C912-944C-4A62-81C0-3B0F02A34DAB}" srcOrd="4" destOrd="0" parTransId="{CE43EB0A-DCAF-4E80-B212-D7A6EF95FB72}" sibTransId="{107C6943-6D2B-486F-AD8F-05FC847A9D90}"/>
    <dgm:cxn modelId="{1C726D86-738E-4226-8B41-CCA1A4293E46}" type="presOf" srcId="{99645407-1D61-47DB-86B5-9C809E81DAE2}" destId="{AC9BCCCD-C2C8-440B-B055-F3D167FADD1F}" srcOrd="0" destOrd="0" presId="urn:microsoft.com/office/officeart/2005/8/layout/pList1"/>
    <dgm:cxn modelId="{857DEE9A-BC99-4E99-AA26-0CBA7041980A}" type="presOf" srcId="{34DEC4F1-10B2-48C4-A283-B506F0E69B35}" destId="{41A3AEB9-D051-43B3-8833-30602165E78E}" srcOrd="0" destOrd="0" presId="urn:microsoft.com/office/officeart/2005/8/layout/pList1"/>
    <dgm:cxn modelId="{196E3FAC-AE56-4D96-B269-98C8234A3DA4}" srcId="{E748A8B4-3B3E-4DC0-82F8-6FB79ED8DC39}" destId="{E36E3D3F-5D31-42E9-BA21-08BD0A142DB9}" srcOrd="3" destOrd="0" parTransId="{69AB9D2E-DB70-40EA-ABCF-052EC35277EB}" sibTransId="{CA3DC760-F421-4C53-BC77-167EC0F37046}"/>
    <dgm:cxn modelId="{0BCFFFAD-EA51-4B95-996D-F908217DE418}" type="presOf" srcId="{9CB0502A-F300-4AE5-BB1B-989EA7076DA1}" destId="{7C552DB1-9FCC-4D2B-816E-5B73C36D4DCB}" srcOrd="0" destOrd="0" presId="urn:microsoft.com/office/officeart/2005/8/layout/pList1"/>
    <dgm:cxn modelId="{C02AE5AF-922B-4FE5-8363-D76440916DCC}" type="presOf" srcId="{403A4D22-3CE1-4887-9894-6CD9C0C02584}" destId="{BF55E1BA-43B6-46F7-96F7-0DF212414829}" srcOrd="0" destOrd="0" presId="urn:microsoft.com/office/officeart/2005/8/layout/pList1"/>
    <dgm:cxn modelId="{E4B46EC7-8D4B-45A3-9B54-E4864C5861C6}" type="presOf" srcId="{E748A8B4-3B3E-4DC0-82F8-6FB79ED8DC39}" destId="{EF6B031A-5029-4D90-8289-A244A67D4434}" srcOrd="0" destOrd="0" presId="urn:microsoft.com/office/officeart/2005/8/layout/pList1"/>
    <dgm:cxn modelId="{15E3B5CE-1ADF-4584-BA8E-37B779177FBB}" type="presOf" srcId="{F1C0C912-944C-4A62-81C0-3B0F02A34DAB}" destId="{8BAAF56E-DA21-4915-8885-E8672059D160}" srcOrd="0" destOrd="0" presId="urn:microsoft.com/office/officeart/2005/8/layout/pList1"/>
    <dgm:cxn modelId="{D941D5DA-BF34-4CF8-8FE4-3B789E30DE38}" srcId="{E748A8B4-3B3E-4DC0-82F8-6FB79ED8DC39}" destId="{BDBE1383-BD68-49DA-B0CA-1F75AF22BAF2}" srcOrd="2" destOrd="0" parTransId="{BB557D98-6879-4748-80EC-3D1510ABAFC8}" sibTransId="{34DEC4F1-10B2-48C4-A283-B506F0E69B35}"/>
    <dgm:cxn modelId="{C4EF00FF-4FC1-4057-9FCC-56195B6C0944}" type="presOf" srcId="{F9541CC0-2586-40D7-BCD5-20904499437A}" destId="{BED4FB49-A625-4E24-887F-E7F363A75248}" srcOrd="0" destOrd="0" presId="urn:microsoft.com/office/officeart/2005/8/layout/pList1"/>
    <dgm:cxn modelId="{7017E0FF-5224-4BD6-8BDB-F8400B54E8E6}" type="presOf" srcId="{E36E3D3F-5D31-42E9-BA21-08BD0A142DB9}" destId="{A37B909D-4416-4D57-B412-E2F10DAC6D9D}" srcOrd="0" destOrd="0" presId="urn:microsoft.com/office/officeart/2005/8/layout/pList1"/>
    <dgm:cxn modelId="{8BFB8D2C-FEA1-4E39-81E8-B3D1C119286A}" type="presParOf" srcId="{EF6B031A-5029-4D90-8289-A244A67D4434}" destId="{5EF96197-5167-4EFA-A114-961C5EC359EF}" srcOrd="0" destOrd="0" presId="urn:microsoft.com/office/officeart/2005/8/layout/pList1"/>
    <dgm:cxn modelId="{A4B2FFDE-F9A1-4E4A-A781-2728BE36D598}" type="presParOf" srcId="{5EF96197-5167-4EFA-A114-961C5EC359EF}" destId="{5506C628-FF3D-4CC0-9391-615A4468A596}" srcOrd="0" destOrd="0" presId="urn:microsoft.com/office/officeart/2005/8/layout/pList1"/>
    <dgm:cxn modelId="{2F92420D-9E81-470D-9F9F-D565677A7016}" type="presParOf" srcId="{5EF96197-5167-4EFA-A114-961C5EC359EF}" destId="{BF55E1BA-43B6-46F7-96F7-0DF212414829}" srcOrd="1" destOrd="0" presId="urn:microsoft.com/office/officeart/2005/8/layout/pList1"/>
    <dgm:cxn modelId="{5C1CD460-3277-454A-B01E-BE277829CEB8}" type="presParOf" srcId="{EF6B031A-5029-4D90-8289-A244A67D4434}" destId="{7C552DB1-9FCC-4D2B-816E-5B73C36D4DCB}" srcOrd="1" destOrd="0" presId="urn:microsoft.com/office/officeart/2005/8/layout/pList1"/>
    <dgm:cxn modelId="{9AEC9276-0ABE-44A7-AE12-763F05F87C3B}" type="presParOf" srcId="{EF6B031A-5029-4D90-8289-A244A67D4434}" destId="{A985EE39-5246-4988-A86D-8151F02AC3AB}" srcOrd="2" destOrd="0" presId="urn:microsoft.com/office/officeart/2005/8/layout/pList1"/>
    <dgm:cxn modelId="{CADE45C3-7FD0-4C36-9144-B5B8A0062CBE}" type="presParOf" srcId="{A985EE39-5246-4988-A86D-8151F02AC3AB}" destId="{9CA42B20-EDEE-427B-B208-9EEA10044E68}" srcOrd="0" destOrd="0" presId="urn:microsoft.com/office/officeart/2005/8/layout/pList1"/>
    <dgm:cxn modelId="{2BA43F4D-E967-4AAE-A865-57E6779A29FA}" type="presParOf" srcId="{A985EE39-5246-4988-A86D-8151F02AC3AB}" destId="{BED4FB49-A625-4E24-887F-E7F363A75248}" srcOrd="1" destOrd="0" presId="urn:microsoft.com/office/officeart/2005/8/layout/pList1"/>
    <dgm:cxn modelId="{5043E05B-C056-4866-910A-729353793133}" type="presParOf" srcId="{EF6B031A-5029-4D90-8289-A244A67D4434}" destId="{AC9BCCCD-C2C8-440B-B055-F3D167FADD1F}" srcOrd="3" destOrd="0" presId="urn:microsoft.com/office/officeart/2005/8/layout/pList1"/>
    <dgm:cxn modelId="{94625DD0-B8A0-480F-B2CF-8C40ED14B64C}" type="presParOf" srcId="{EF6B031A-5029-4D90-8289-A244A67D4434}" destId="{BE65E805-CCE8-4AB3-B3D1-369C8A0EDDA9}" srcOrd="4" destOrd="0" presId="urn:microsoft.com/office/officeart/2005/8/layout/pList1"/>
    <dgm:cxn modelId="{1BC19DBC-C4CE-4024-ACAC-848728CD7731}" type="presParOf" srcId="{BE65E805-CCE8-4AB3-B3D1-369C8A0EDDA9}" destId="{A0C230F1-07FC-44DD-8C9A-20E2E8152451}" srcOrd="0" destOrd="0" presId="urn:microsoft.com/office/officeart/2005/8/layout/pList1"/>
    <dgm:cxn modelId="{06088A63-1A9B-4DAD-9A35-3BECE1F93D9A}" type="presParOf" srcId="{BE65E805-CCE8-4AB3-B3D1-369C8A0EDDA9}" destId="{64AA1503-4FEF-4A1A-8360-5FF44B5009BA}" srcOrd="1" destOrd="0" presId="urn:microsoft.com/office/officeart/2005/8/layout/pList1"/>
    <dgm:cxn modelId="{3CA55EBD-0AF9-47D5-809F-48930B99D49B}" type="presParOf" srcId="{EF6B031A-5029-4D90-8289-A244A67D4434}" destId="{41A3AEB9-D051-43B3-8833-30602165E78E}" srcOrd="5" destOrd="0" presId="urn:microsoft.com/office/officeart/2005/8/layout/pList1"/>
    <dgm:cxn modelId="{93F76910-A740-42D7-8D02-CBC1813E54AF}" type="presParOf" srcId="{EF6B031A-5029-4D90-8289-A244A67D4434}" destId="{65B48DE3-6985-443E-8C0B-1446280C69B2}" srcOrd="6" destOrd="0" presId="urn:microsoft.com/office/officeart/2005/8/layout/pList1"/>
    <dgm:cxn modelId="{2355B53D-4903-4A68-97E8-2847E9EE2C10}" type="presParOf" srcId="{65B48DE3-6985-443E-8C0B-1446280C69B2}" destId="{0D9DB8A4-6504-4AD9-B131-7A47E63929F6}" srcOrd="0" destOrd="0" presId="urn:microsoft.com/office/officeart/2005/8/layout/pList1"/>
    <dgm:cxn modelId="{2E4AB148-FF91-45AF-86DF-19DF4AEAAC79}" type="presParOf" srcId="{65B48DE3-6985-443E-8C0B-1446280C69B2}" destId="{A37B909D-4416-4D57-B412-E2F10DAC6D9D}" srcOrd="1" destOrd="0" presId="urn:microsoft.com/office/officeart/2005/8/layout/pList1"/>
    <dgm:cxn modelId="{CECD652F-DC5A-4BA4-84B7-EBAF4A3EE929}" type="presParOf" srcId="{EF6B031A-5029-4D90-8289-A244A67D4434}" destId="{161591E1-6219-435F-90CF-9103DB758A4E}" srcOrd="7" destOrd="0" presId="urn:microsoft.com/office/officeart/2005/8/layout/pList1"/>
    <dgm:cxn modelId="{B84F031B-371E-4545-B1C7-1CC8287EEF33}" type="presParOf" srcId="{EF6B031A-5029-4D90-8289-A244A67D4434}" destId="{A30839CB-66A7-4C36-AE1A-556CB1834445}" srcOrd="8" destOrd="0" presId="urn:microsoft.com/office/officeart/2005/8/layout/pList1"/>
    <dgm:cxn modelId="{714E2AB8-687F-4F20-93A7-4D99E1A635DD}" type="presParOf" srcId="{A30839CB-66A7-4C36-AE1A-556CB1834445}" destId="{95E2F295-49A6-4754-A453-1B3BBFEB437F}" srcOrd="0" destOrd="0" presId="urn:microsoft.com/office/officeart/2005/8/layout/pList1"/>
    <dgm:cxn modelId="{B0D38E6D-392B-405D-B464-7534E75B9745}" type="presParOf" srcId="{A30839CB-66A7-4C36-AE1A-556CB1834445}" destId="{8BAAF56E-DA21-4915-8885-E8672059D16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B49E82-5608-4C09-A163-DB1BDC782C06}">
      <dsp:nvSpPr>
        <dsp:cNvPr id="0" name=""/>
        <dsp:cNvSpPr/>
      </dsp:nvSpPr>
      <dsp:spPr>
        <a:xfrm>
          <a:off x="407803" y="5367"/>
          <a:ext cx="2434518" cy="1817316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4546C4-3EF1-481D-AE82-0612CCF7275B}">
      <dsp:nvSpPr>
        <dsp:cNvPr id="0" name=""/>
        <dsp:cNvSpPr/>
      </dsp:nvSpPr>
      <dsp:spPr>
        <a:xfrm>
          <a:off x="407803" y="1822683"/>
          <a:ext cx="2434518" cy="78144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Axillary LN metastasis</a:t>
          </a:r>
        </a:p>
      </dsp:txBody>
      <dsp:txXfrm>
        <a:off x="407803" y="1822683"/>
        <a:ext cx="1714449" cy="781446"/>
      </dsp:txXfrm>
    </dsp:sp>
    <dsp:sp modelId="{CEB578AA-DC46-4B60-B3FC-2D69836BEF37}">
      <dsp:nvSpPr>
        <dsp:cNvPr id="0" name=""/>
        <dsp:cNvSpPr/>
      </dsp:nvSpPr>
      <dsp:spPr>
        <a:xfrm>
          <a:off x="2191121" y="1946809"/>
          <a:ext cx="852081" cy="852081"/>
        </a:xfrm>
        <a:prstGeom prst="arc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85ABC-F291-4025-9D3A-70F447FEDAF5}">
      <dsp:nvSpPr>
        <dsp:cNvPr id="0" name=""/>
        <dsp:cNvSpPr/>
      </dsp:nvSpPr>
      <dsp:spPr>
        <a:xfrm>
          <a:off x="3254300" y="5367"/>
          <a:ext cx="2434518" cy="1817316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AF49C4-0709-4D0F-90D7-08103BDBEA1D}">
      <dsp:nvSpPr>
        <dsp:cNvPr id="0" name=""/>
        <dsp:cNvSpPr/>
      </dsp:nvSpPr>
      <dsp:spPr>
        <a:xfrm>
          <a:off x="3254300" y="1822683"/>
          <a:ext cx="2434518" cy="78144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Single duct discharge</a:t>
          </a:r>
          <a:endParaRPr lang="en-US" sz="1800" b="1" kern="1200" dirty="0"/>
        </a:p>
      </dsp:txBody>
      <dsp:txXfrm>
        <a:off x="3254300" y="1822683"/>
        <a:ext cx="1714449" cy="781446"/>
      </dsp:txXfrm>
    </dsp:sp>
    <dsp:sp modelId="{775926E2-047B-45C1-AC00-425BA041C2A4}">
      <dsp:nvSpPr>
        <dsp:cNvPr id="0" name=""/>
        <dsp:cNvSpPr/>
      </dsp:nvSpPr>
      <dsp:spPr>
        <a:xfrm>
          <a:off x="5037618" y="1946809"/>
          <a:ext cx="852081" cy="852081"/>
        </a:xfrm>
        <a:prstGeom prst="arc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D1928C-66D8-44AB-8A43-293504AAB4B4}">
      <dsp:nvSpPr>
        <dsp:cNvPr id="0" name=""/>
        <dsp:cNvSpPr/>
      </dsp:nvSpPr>
      <dsp:spPr>
        <a:xfrm>
          <a:off x="6100797" y="5367"/>
          <a:ext cx="2434518" cy="1817316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746890-656E-4BB3-B2FD-D27647299C28}">
      <dsp:nvSpPr>
        <dsp:cNvPr id="0" name=""/>
        <dsp:cNvSpPr/>
      </dsp:nvSpPr>
      <dsp:spPr>
        <a:xfrm>
          <a:off x="6100797" y="1822683"/>
          <a:ext cx="2434518" cy="78144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Skin dimpling</a:t>
          </a:r>
          <a:endParaRPr lang="en-US" sz="1800" b="1" kern="1200" dirty="0"/>
        </a:p>
      </dsp:txBody>
      <dsp:txXfrm>
        <a:off x="6100797" y="1822683"/>
        <a:ext cx="1714449" cy="781446"/>
      </dsp:txXfrm>
    </dsp:sp>
    <dsp:sp modelId="{E0B98517-1BD1-4AA7-B56E-FD5C5DA29369}">
      <dsp:nvSpPr>
        <dsp:cNvPr id="0" name=""/>
        <dsp:cNvSpPr/>
      </dsp:nvSpPr>
      <dsp:spPr>
        <a:xfrm>
          <a:off x="7884115" y="1946809"/>
          <a:ext cx="852081" cy="852081"/>
        </a:xfrm>
        <a:prstGeom prst="arc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B03A70-754B-4474-9E4B-43003267103F}">
      <dsp:nvSpPr>
        <dsp:cNvPr id="0" name=""/>
        <dsp:cNvSpPr/>
      </dsp:nvSpPr>
      <dsp:spPr>
        <a:xfrm>
          <a:off x="3254300" y="3220909"/>
          <a:ext cx="2434518" cy="1817316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D6B5F9-B26F-4298-B717-E45D4B080193}">
      <dsp:nvSpPr>
        <dsp:cNvPr id="0" name=""/>
        <dsp:cNvSpPr/>
      </dsp:nvSpPr>
      <dsp:spPr>
        <a:xfrm>
          <a:off x="3254300" y="5038225"/>
          <a:ext cx="2434518" cy="78144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Skin ulceration and breast destruction</a:t>
          </a:r>
          <a:endParaRPr lang="en-US" sz="1800" b="1" kern="1200" dirty="0"/>
        </a:p>
      </dsp:txBody>
      <dsp:txXfrm>
        <a:off x="3254300" y="5038225"/>
        <a:ext cx="1714449" cy="781446"/>
      </dsp:txXfrm>
    </dsp:sp>
    <dsp:sp modelId="{67B397D6-E3F6-4349-95CB-40565AAD407B}">
      <dsp:nvSpPr>
        <dsp:cNvPr id="0" name=""/>
        <dsp:cNvSpPr/>
      </dsp:nvSpPr>
      <dsp:spPr>
        <a:xfrm>
          <a:off x="5037618" y="5162351"/>
          <a:ext cx="852081" cy="852081"/>
        </a:xfrm>
        <a:prstGeom prst="arc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06C628-FF3D-4CC0-9391-615A4468A596}">
      <dsp:nvSpPr>
        <dsp:cNvPr id="0" name=""/>
        <dsp:cNvSpPr/>
      </dsp:nvSpPr>
      <dsp:spPr>
        <a:xfrm>
          <a:off x="785695" y="3481"/>
          <a:ext cx="2080635" cy="1433558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55E1BA-43B6-46F7-96F7-0DF212414829}">
      <dsp:nvSpPr>
        <dsp:cNvPr id="0" name=""/>
        <dsp:cNvSpPr/>
      </dsp:nvSpPr>
      <dsp:spPr>
        <a:xfrm>
          <a:off x="785695" y="1437039"/>
          <a:ext cx="2080635" cy="771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FF0000"/>
              </a:solidFill>
            </a:rPr>
            <a:t>Cribriform</a:t>
          </a:r>
        </a:p>
      </dsp:txBody>
      <dsp:txXfrm>
        <a:off x="785695" y="1437039"/>
        <a:ext cx="2080635" cy="771915"/>
      </dsp:txXfrm>
    </dsp:sp>
    <dsp:sp modelId="{9CA42B20-EDEE-427B-B208-9EEA10044E68}">
      <dsp:nvSpPr>
        <dsp:cNvPr id="0" name=""/>
        <dsp:cNvSpPr/>
      </dsp:nvSpPr>
      <dsp:spPr>
        <a:xfrm>
          <a:off x="3074482" y="3481"/>
          <a:ext cx="2080635" cy="1433558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D4FB49-A625-4E24-887F-E7F363A75248}">
      <dsp:nvSpPr>
        <dsp:cNvPr id="0" name=""/>
        <dsp:cNvSpPr/>
      </dsp:nvSpPr>
      <dsp:spPr>
        <a:xfrm>
          <a:off x="3074482" y="1437039"/>
          <a:ext cx="2080635" cy="771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FF0000"/>
              </a:solidFill>
            </a:rPr>
            <a:t>Micropapillary</a:t>
          </a:r>
        </a:p>
      </dsp:txBody>
      <dsp:txXfrm>
        <a:off x="3074482" y="1437039"/>
        <a:ext cx="2080635" cy="771915"/>
      </dsp:txXfrm>
    </dsp:sp>
    <dsp:sp modelId="{A0C230F1-07FC-44DD-8C9A-20E2E8152451}">
      <dsp:nvSpPr>
        <dsp:cNvPr id="0" name=""/>
        <dsp:cNvSpPr/>
      </dsp:nvSpPr>
      <dsp:spPr>
        <a:xfrm>
          <a:off x="5363268" y="3481"/>
          <a:ext cx="2080635" cy="1433558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AA1503-4FEF-4A1A-8360-5FF44B5009BA}">
      <dsp:nvSpPr>
        <dsp:cNvPr id="0" name=""/>
        <dsp:cNvSpPr/>
      </dsp:nvSpPr>
      <dsp:spPr>
        <a:xfrm>
          <a:off x="5363268" y="1437039"/>
          <a:ext cx="2080635" cy="771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FF0000"/>
              </a:solidFill>
            </a:rPr>
            <a:t>Papillary</a:t>
          </a:r>
        </a:p>
      </dsp:txBody>
      <dsp:txXfrm>
        <a:off x="5363268" y="1437039"/>
        <a:ext cx="2080635" cy="771915"/>
      </dsp:txXfrm>
    </dsp:sp>
    <dsp:sp modelId="{0D9DB8A4-6504-4AD9-B131-7A47E63929F6}">
      <dsp:nvSpPr>
        <dsp:cNvPr id="0" name=""/>
        <dsp:cNvSpPr/>
      </dsp:nvSpPr>
      <dsp:spPr>
        <a:xfrm>
          <a:off x="1930088" y="2417019"/>
          <a:ext cx="2080635" cy="1433558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B909D-4416-4D57-B412-E2F10DAC6D9D}">
      <dsp:nvSpPr>
        <dsp:cNvPr id="0" name=""/>
        <dsp:cNvSpPr/>
      </dsp:nvSpPr>
      <dsp:spPr>
        <a:xfrm>
          <a:off x="1930088" y="3850577"/>
          <a:ext cx="2080635" cy="771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FF0000"/>
              </a:solidFill>
            </a:rPr>
            <a:t>Solid</a:t>
          </a:r>
        </a:p>
      </dsp:txBody>
      <dsp:txXfrm>
        <a:off x="1930088" y="3850577"/>
        <a:ext cx="2080635" cy="771915"/>
      </dsp:txXfrm>
    </dsp:sp>
    <dsp:sp modelId="{95E2F295-49A6-4754-A453-1B3BBFEB437F}">
      <dsp:nvSpPr>
        <dsp:cNvPr id="0" name=""/>
        <dsp:cNvSpPr/>
      </dsp:nvSpPr>
      <dsp:spPr>
        <a:xfrm>
          <a:off x="4218875" y="2417019"/>
          <a:ext cx="2080635" cy="1433558"/>
        </a:xfrm>
        <a:prstGeom prst="roundRect">
          <a:avLst/>
        </a:prstGeom>
        <a:blipFill>
          <a:blip xmlns:r="http://schemas.openxmlformats.org/officeDocument/2006/relationships" r:embed="rId5"/>
          <a:srcRect/>
          <a:stretch>
            <a:fillRect l="-6000" r="-6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AF56E-DA21-4915-8885-E8672059D160}">
      <dsp:nvSpPr>
        <dsp:cNvPr id="0" name=""/>
        <dsp:cNvSpPr/>
      </dsp:nvSpPr>
      <dsp:spPr>
        <a:xfrm>
          <a:off x="4218875" y="3850577"/>
          <a:ext cx="2080635" cy="771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FF0000"/>
              </a:solidFill>
            </a:rPr>
            <a:t>Central </a:t>
          </a:r>
          <a:r>
            <a:rPr lang="en-US" sz="1900" b="1" kern="1200" dirty="0" err="1">
              <a:solidFill>
                <a:srgbClr val="FF0000"/>
              </a:solidFill>
            </a:rPr>
            <a:t>comedo</a:t>
          </a:r>
          <a:r>
            <a:rPr lang="en-US" sz="1900" b="1" kern="1200" dirty="0">
              <a:solidFill>
                <a:srgbClr val="FF0000"/>
              </a:solidFill>
            </a:rPr>
            <a:t>-type necrosis.</a:t>
          </a:r>
        </a:p>
      </dsp:txBody>
      <dsp:txXfrm>
        <a:off x="4218875" y="3850577"/>
        <a:ext cx="2080635" cy="771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DDD7-5988-4B57-A917-4BAB5C1D119F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09A37-5977-4875-907E-2C48C03C7F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DDD7-5988-4B57-A917-4BAB5C1D119F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09A37-5977-4875-907E-2C48C03C7F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DDD7-5988-4B57-A917-4BAB5C1D119F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09A37-5977-4875-907E-2C48C03C7F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DDD7-5988-4B57-A917-4BAB5C1D119F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09A37-5977-4875-907E-2C48C03C7F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DDD7-5988-4B57-A917-4BAB5C1D119F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09A37-5977-4875-907E-2C48C03C7F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DDD7-5988-4B57-A917-4BAB5C1D119F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09A37-5977-4875-907E-2C48C03C7F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DDD7-5988-4B57-A917-4BAB5C1D119F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09A37-5977-4875-907E-2C48C03C7F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DDD7-5988-4B57-A917-4BAB5C1D119F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09A37-5977-4875-907E-2C48C03C7F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DDD7-5988-4B57-A917-4BAB5C1D119F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09A37-5977-4875-907E-2C48C03C7F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DDD7-5988-4B57-A917-4BAB5C1D119F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09A37-5977-4875-907E-2C48C03C7F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9FA3DDD7-5988-4B57-A917-4BAB5C1D119F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7B809A37-5977-4875-907E-2C48C03C7F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FA3DDD7-5988-4B57-A917-4BAB5C1D119F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B809A37-5977-4875-907E-2C48C03C7F0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Breast Cancer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105400"/>
            <a:ext cx="7854696" cy="1752600"/>
          </a:xfrm>
        </p:spPr>
        <p:txBody>
          <a:bodyPr>
            <a:normAutofit/>
          </a:bodyPr>
          <a:lstStyle/>
          <a:p>
            <a:pPr algn="l"/>
            <a:r>
              <a:rPr lang="en-US" b="1" i="1" dirty="0"/>
              <a:t>Dr. Ali Jad Abdelwahab</a:t>
            </a:r>
          </a:p>
          <a:p>
            <a:pPr algn="l"/>
            <a:r>
              <a:rPr lang="en-US" b="1" i="1" dirty="0"/>
              <a:t>Mutah University</a:t>
            </a:r>
          </a:p>
          <a:p>
            <a:pPr algn="l"/>
            <a:r>
              <a:rPr lang="en-US" b="1" i="1" dirty="0"/>
              <a:t>Faculty of Medicine</a:t>
            </a:r>
          </a:p>
          <a:p>
            <a:pPr algn="l"/>
            <a:r>
              <a:rPr lang="en-US" b="1" i="1" dirty="0"/>
              <a:t>Department of General Surgery and Anesthesia</a:t>
            </a:r>
          </a:p>
          <a:p>
            <a:pPr algn="l"/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304800"/>
            <a:ext cx="20764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Signs and 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Painless lump in 70% of patients</a:t>
            </a:r>
          </a:p>
          <a:p>
            <a:r>
              <a:rPr lang="en-US" b="1" dirty="0">
                <a:solidFill>
                  <a:schemeClr val="bg1"/>
                </a:solidFill>
              </a:rPr>
              <a:t>About 90% of the masses are discovered by the patient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828800"/>
            <a:ext cx="4038600" cy="280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Less Frequent 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Breast pain</a:t>
            </a:r>
          </a:p>
          <a:p>
            <a:r>
              <a:rPr lang="en-US" b="1" dirty="0">
                <a:solidFill>
                  <a:srgbClr val="C00000"/>
                </a:solidFill>
              </a:rPr>
              <a:t>Nipple discharge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C00000"/>
                </a:solidFill>
              </a:rPr>
              <a:t>Erosion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C00000"/>
                </a:solidFill>
              </a:rPr>
              <a:t>Retraction,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C00000"/>
                </a:solidFill>
              </a:rPr>
              <a:t> Enlargement, or itching of the nipple</a:t>
            </a:r>
          </a:p>
          <a:p>
            <a:r>
              <a:rPr lang="en-US" b="1" dirty="0">
                <a:solidFill>
                  <a:srgbClr val="C00000"/>
                </a:solidFill>
              </a:rPr>
              <a:t>Redness, generalized hardness, enlargement, or shrinking of the breast</a:t>
            </a:r>
          </a:p>
          <a:p>
            <a:r>
              <a:rPr lang="en-US" b="1" dirty="0">
                <a:solidFill>
                  <a:srgbClr val="C00000"/>
                </a:solidFill>
              </a:rPr>
              <a:t>Axillary mass </a:t>
            </a:r>
          </a:p>
          <a:p>
            <a:r>
              <a:rPr lang="en-US" b="1" dirty="0">
                <a:solidFill>
                  <a:srgbClr val="C00000"/>
                </a:solidFill>
              </a:rPr>
              <a:t>Swelling of the arm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</p:nvPr>
        </p:nvGraphicFramePr>
        <p:xfrm>
          <a:off x="0" y="304800"/>
          <a:ext cx="91440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Systemic Metastases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Back or bone pain</a:t>
            </a:r>
          </a:p>
          <a:p>
            <a:r>
              <a:rPr lang="en-US" b="1" dirty="0">
                <a:solidFill>
                  <a:schemeClr val="bg1"/>
                </a:solidFill>
              </a:rPr>
              <a:t> Jaundice</a:t>
            </a:r>
          </a:p>
          <a:p>
            <a:r>
              <a:rPr lang="en-US" b="1" dirty="0">
                <a:solidFill>
                  <a:schemeClr val="bg1"/>
                </a:solidFill>
              </a:rPr>
              <a:t> Weight loss</a:t>
            </a:r>
          </a:p>
          <a:p>
            <a:r>
              <a:rPr lang="en-US" b="1" dirty="0">
                <a:solidFill>
                  <a:schemeClr val="bg1"/>
                </a:solidFill>
              </a:rPr>
              <a:t>Skin nodules</a:t>
            </a:r>
          </a:p>
          <a:p>
            <a:r>
              <a:rPr lang="en-US" b="1" dirty="0">
                <a:solidFill>
                  <a:schemeClr val="bg1"/>
                </a:solidFill>
              </a:rPr>
              <a:t>Neurological deficit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67337" y="2004219"/>
            <a:ext cx="2600325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en-US" b="1" dirty="0"/>
              <a:t>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Frequency of breast carcinoma at various anatomic sites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24400" y="1905000"/>
            <a:ext cx="4114800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A non-tender, firm or hard mass with poorly delineated margins</a:t>
            </a:r>
            <a:r>
              <a:rPr lang="ar-SA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(caused by local infiltration).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00600" y="1752600"/>
            <a:ext cx="4038600" cy="280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Very small (1-2 mm) erosions of the nipple epithelium may be the only</a:t>
            </a:r>
            <a:r>
              <a:rPr lang="ar-SA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manifestation of Paget disease of the breast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24400" y="1905000"/>
            <a:ext cx="4038600" cy="2812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Watery, serous, or bloody discharge from the nipple is an</a:t>
            </a:r>
            <a:r>
              <a:rPr lang="ar-SA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occasional early sign but is more often associated with benign disease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017420"/>
            <a:ext cx="4038600" cy="4136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Firm or hard nodes larger than 1 cm are typical of metastases.</a:t>
            </a:r>
          </a:p>
          <a:p>
            <a:r>
              <a:rPr lang="en-US" b="1" dirty="0">
                <a:solidFill>
                  <a:schemeClr val="bg1"/>
                </a:solidFill>
              </a:rPr>
              <a:t>Axillary nodes that are matted or fixed to skin or deep structures indicate advanced disease (at least</a:t>
            </a:r>
            <a:r>
              <a:rPr lang="ar-SA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stage III)</a:t>
            </a:r>
          </a:p>
          <a:p>
            <a:endParaRPr lang="en-US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021795"/>
            <a:ext cx="4038600" cy="412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 b="1" dirty="0"/>
              <a:t>Radiology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85800"/>
          </a:xfrm>
        </p:spPr>
        <p:txBody>
          <a:bodyPr/>
          <a:lstStyle/>
          <a:p>
            <a:r>
              <a:rPr lang="en-US" dirty="0"/>
              <a:t>Mammogram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0"/>
            <a:ext cx="3429000" cy="3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524001"/>
            <a:ext cx="4041775" cy="990600"/>
          </a:xfrm>
        </p:spPr>
        <p:txBody>
          <a:bodyPr/>
          <a:lstStyle/>
          <a:p>
            <a:r>
              <a:rPr lang="en-US" dirty="0"/>
              <a:t>Ultrasound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09800"/>
            <a:ext cx="3660775" cy="377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>
          <a:xfrm>
            <a:off x="4648200" y="6019800"/>
            <a:ext cx="41910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“</a:t>
            </a:r>
            <a:r>
              <a:rPr lang="en-US" b="1" dirty="0">
                <a:solidFill>
                  <a:schemeClr val="tx1"/>
                </a:solidFill>
              </a:rPr>
              <a:t>Taller than wide” orientation that invades across tissue planes.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Incidence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Most common cancer in women in Jordan</a:t>
            </a:r>
          </a:p>
          <a:p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en-US" b="1" baseline="30000" dirty="0">
                <a:solidFill>
                  <a:srgbClr val="FF0000"/>
                </a:solidFill>
              </a:rPr>
              <a:t>nd</a:t>
            </a:r>
            <a:r>
              <a:rPr lang="en-US" b="1" dirty="0">
                <a:solidFill>
                  <a:srgbClr val="FF0000"/>
                </a:solidFill>
              </a:rPr>
              <a:t> most common cancer in women in the Western World</a:t>
            </a:r>
          </a:p>
          <a:p>
            <a:r>
              <a:rPr lang="en-US" b="1" dirty="0">
                <a:solidFill>
                  <a:srgbClr val="FF0000"/>
                </a:solidFill>
              </a:rPr>
              <a:t>Lifetime risk : 1 in 9 women</a:t>
            </a:r>
          </a:p>
          <a:p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en-US" b="1" baseline="30000" dirty="0">
                <a:solidFill>
                  <a:srgbClr val="FF0000"/>
                </a:solidFill>
              </a:rPr>
              <a:t>nd</a:t>
            </a:r>
            <a:r>
              <a:rPr lang="en-US" b="1" dirty="0">
                <a:solidFill>
                  <a:srgbClr val="FF0000"/>
                </a:solidFill>
              </a:rPr>
              <a:t> only to lung cancer  as cause of death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09600" y="4495800"/>
            <a:ext cx="3429000" cy="1676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Decreasing incidence in Western countries:  Reduced HRT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495800" y="4495800"/>
            <a:ext cx="3733800" cy="1524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Increasing incidence and mortality in Asian and African Countries: Delayed childbearing and obesity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MRI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cap="none" dirty="0">
                <a:solidFill>
                  <a:srgbClr val="C00000"/>
                </a:solidFill>
              </a:rPr>
              <a:t>Indications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Dense breast tissue</a:t>
            </a:r>
          </a:p>
          <a:p>
            <a:r>
              <a:rPr lang="en-US" b="1" dirty="0">
                <a:solidFill>
                  <a:schemeClr val="bg1"/>
                </a:solidFill>
              </a:rPr>
              <a:t>Scar</a:t>
            </a:r>
          </a:p>
          <a:p>
            <a:r>
              <a:rPr lang="en-US" b="1" dirty="0">
                <a:solidFill>
                  <a:schemeClr val="bg1"/>
                </a:solidFill>
              </a:rPr>
              <a:t>Implants</a:t>
            </a:r>
          </a:p>
          <a:p>
            <a:r>
              <a:rPr lang="en-US" b="1" dirty="0">
                <a:solidFill>
                  <a:schemeClr val="bg1"/>
                </a:solidFill>
              </a:rPr>
              <a:t>Deleterious BRCA1 or BRCA2 mutation</a:t>
            </a:r>
          </a:p>
          <a:p>
            <a:r>
              <a:rPr lang="en-US" b="1" dirty="0">
                <a:solidFill>
                  <a:schemeClr val="bg1"/>
                </a:solidFill>
              </a:rPr>
              <a:t>Family history and other risk factors, carry at least a 20% lifetime risk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cap="none" dirty="0">
                <a:solidFill>
                  <a:srgbClr val="C00000"/>
                </a:solidFill>
              </a:rPr>
              <a:t>Precautions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noFill/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Should not be used to rule out cancer because MRI has a false-negative</a:t>
            </a:r>
            <a:r>
              <a:rPr lang="ar-SA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rate of about 3%-5%.</a:t>
            </a:r>
          </a:p>
          <a:p>
            <a:r>
              <a:rPr lang="en-US" b="1" dirty="0">
                <a:solidFill>
                  <a:srgbClr val="C00000"/>
                </a:solidFill>
              </a:rPr>
              <a:t>False negatives are more likely seen in infiltrating lobular</a:t>
            </a:r>
            <a:r>
              <a:rPr lang="ar-SA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carcinomas and DCIS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Biopsy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038600" cy="3255264"/>
          </a:xfrm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Tissue diagnosis: FNA, core biopsy</a:t>
            </a:r>
          </a:p>
          <a:p>
            <a:r>
              <a:rPr lang="en-US" b="1" dirty="0">
                <a:solidFill>
                  <a:schemeClr val="bg1"/>
                </a:solidFill>
              </a:rPr>
              <a:t>U/S guidance</a:t>
            </a:r>
          </a:p>
          <a:p>
            <a:r>
              <a:rPr lang="en-US" b="1" dirty="0">
                <a:solidFill>
                  <a:schemeClr val="bg1"/>
                </a:solidFill>
              </a:rPr>
              <a:t>Stereotactic</a:t>
            </a:r>
          </a:p>
          <a:p>
            <a:r>
              <a:rPr lang="en-US" b="1" dirty="0">
                <a:solidFill>
                  <a:schemeClr val="bg1"/>
                </a:solidFill>
              </a:rPr>
              <a:t>Type</a:t>
            </a:r>
          </a:p>
          <a:p>
            <a:r>
              <a:rPr lang="en-US" b="1" dirty="0">
                <a:solidFill>
                  <a:schemeClr val="bg1"/>
                </a:solidFill>
              </a:rPr>
              <a:t>Receptors: ER, PR, HER-2 </a:t>
            </a:r>
            <a:r>
              <a:rPr lang="en-US" b="1" dirty="0" err="1">
                <a:solidFill>
                  <a:schemeClr val="bg1"/>
                </a:solidFill>
              </a:rPr>
              <a:t>Neu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1981200"/>
            <a:ext cx="4038600" cy="412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4800600"/>
            <a:ext cx="2667000" cy="176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Biopsy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Firm or hard supra or infraclavicular L.Ns should also be biopsied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If positive:  indicates that the tumor is in an advanced stage (stage III or</a:t>
            </a:r>
            <a:r>
              <a:rPr lang="ar-SA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IV)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Investigation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CBC</a:t>
            </a:r>
          </a:p>
          <a:p>
            <a:r>
              <a:rPr lang="en-US" b="1" dirty="0">
                <a:solidFill>
                  <a:schemeClr val="bg1"/>
                </a:solidFill>
              </a:rPr>
              <a:t>Liver function : Alkaline phosphatase level </a:t>
            </a:r>
          </a:p>
          <a:p>
            <a:r>
              <a:rPr lang="en-US" b="1" dirty="0">
                <a:solidFill>
                  <a:schemeClr val="bg1"/>
                </a:solidFill>
              </a:rPr>
              <a:t>Calcium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Carcinoembryonic antigen (CEA) and CA 15-3 or CA 27-29 may be used as markers for recurrent</a:t>
            </a:r>
            <a:r>
              <a:rPr lang="ar-SA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breast cancer but are not helpful in diagnosing early lesions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Imaging for Metastases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For patients with suspicious symptoms or signs (bone pain, abdominal symptoms, elevated liver</a:t>
            </a:r>
            <a:r>
              <a:rPr lang="ar-SA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enzymes)</a:t>
            </a:r>
          </a:p>
          <a:p>
            <a:r>
              <a:rPr lang="en-US" b="1" dirty="0">
                <a:solidFill>
                  <a:srgbClr val="C00000"/>
                </a:solidFill>
              </a:rPr>
              <a:t> or locally advanced disease (clinically abnormal lymph nodes or large primary tumors 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Imaging for Metastases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Chest imaging with CT or</a:t>
            </a:r>
            <a:r>
              <a:rPr lang="ar-SA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radiographs for pulmonary metastases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254402"/>
            <a:ext cx="4038600" cy="366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Imaging for Metastases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Abdominal imaging with CT or</a:t>
            </a:r>
            <a:r>
              <a:rPr lang="ar-SA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ultrasound  for liver metastases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468515"/>
            <a:ext cx="4038600" cy="3233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Imaging for Metastases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Bone scans using 99mTc-labeled</a:t>
            </a:r>
            <a:r>
              <a:rPr lang="ar-SA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phosphates are more sensitive than skeletal radiographs </a:t>
            </a:r>
          </a:p>
          <a:p>
            <a:r>
              <a:rPr lang="en-US" b="1" dirty="0">
                <a:solidFill>
                  <a:schemeClr val="bg1"/>
                </a:solidFill>
              </a:rPr>
              <a:t>It has no value in the absence of symptoms or raised calcium or alkaline phosphatase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620333"/>
            <a:ext cx="4038600" cy="2930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Imaging for Metastases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855464"/>
          </a:xfrm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CT-brain for suspected brain metastases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057400"/>
            <a:ext cx="4038600" cy="36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200400"/>
            <a:ext cx="3810000" cy="3233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Histologic Types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solidFill>
            <a:srgbClr val="C00000"/>
          </a:solidFill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chemeClr val="bg1"/>
                </a:solidFill>
              </a:rPr>
              <a:t>Ductal cancer in situ (DCIS)</a:t>
            </a:r>
            <a:r>
              <a:rPr lang="en-US" b="1" i="1" dirty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also known as intraductal carcinoma</a:t>
            </a:r>
            <a:r>
              <a:rPr lang="en-US" b="1" i="1" dirty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is a preinvasive form of ductal cancer. </a:t>
            </a:r>
          </a:p>
          <a:p>
            <a:r>
              <a:rPr lang="en-US" b="1" dirty="0">
                <a:solidFill>
                  <a:schemeClr val="bg1"/>
                </a:solidFill>
              </a:rPr>
              <a:t>If not treated adequately, invasive cancer may develop in 30% to 50% of patients over 10 years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82296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Risk Factors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1974D8-1E0E-462D-93F3-1C4AB6C3C8CE}"/>
              </a:ext>
            </a:extLst>
          </p:cNvPr>
          <p:cNvSpPr txBox="1"/>
          <p:nvPr/>
        </p:nvSpPr>
        <p:spPr>
          <a:xfrm>
            <a:off x="457200" y="3429000"/>
            <a:ext cx="3200400" cy="16312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Circulating Hormones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Others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Fixed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Modified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Histologic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DCIS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The typical appearance of DCIS on mammography is microcalcifications; there is rarely a mass on physical examination or mammography</a:t>
            </a:r>
          </a:p>
          <a:p>
            <a:endParaRPr lang="en-US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360361"/>
            <a:ext cx="4038600" cy="345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DCIS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cap="none" dirty="0">
                <a:solidFill>
                  <a:schemeClr val="tx2"/>
                </a:solidFill>
              </a:rPr>
              <a:t>Histology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Solid,</a:t>
            </a:r>
          </a:p>
          <a:p>
            <a:r>
              <a:rPr lang="en-US" b="1" dirty="0">
                <a:solidFill>
                  <a:schemeClr val="bg1"/>
                </a:solidFill>
              </a:rPr>
              <a:t> Cribriform,</a:t>
            </a:r>
          </a:p>
          <a:p>
            <a:r>
              <a:rPr lang="en-US" b="1" dirty="0">
                <a:solidFill>
                  <a:schemeClr val="bg1"/>
                </a:solidFill>
              </a:rPr>
              <a:t> Micropapillary,</a:t>
            </a:r>
          </a:p>
          <a:p>
            <a:r>
              <a:rPr lang="en-US" b="1" dirty="0">
                <a:solidFill>
                  <a:schemeClr val="bg1"/>
                </a:solidFill>
              </a:rPr>
              <a:t> Comedo-type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cap="none" dirty="0">
                <a:solidFill>
                  <a:schemeClr val="tx2"/>
                </a:solidFill>
              </a:rPr>
              <a:t>Nuclear Grade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1, </a:t>
            </a:r>
          </a:p>
          <a:p>
            <a:r>
              <a:rPr lang="en-US" b="1" dirty="0">
                <a:solidFill>
                  <a:srgbClr val="C00000"/>
                </a:solidFill>
              </a:rPr>
              <a:t>2, and</a:t>
            </a:r>
          </a:p>
          <a:p>
            <a:r>
              <a:rPr lang="en-US" b="1" dirty="0">
                <a:solidFill>
                  <a:srgbClr val="C00000"/>
                </a:solidFill>
              </a:rPr>
              <a:t> 3, </a:t>
            </a:r>
          </a:p>
          <a:p>
            <a:pPr>
              <a:buNone/>
            </a:pPr>
            <a:r>
              <a:rPr lang="en-US" b="1" dirty="0">
                <a:solidFill>
                  <a:srgbClr val="C00000"/>
                </a:solidFill>
              </a:rPr>
              <a:t>with grade 1 being the most favorable.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04800" y="4876800"/>
            <a:ext cx="8153400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Patients with comedo -type necrosis and/or high grade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lesions have an increased risk of recurrence and of the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lesion developing into invasive cancer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074084-8B50-42FA-B362-619B0FA26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DCIS Patterns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4D90356-DE64-413E-A653-7AB95127F8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5032012"/>
              </p:ext>
            </p:extLst>
          </p:nvPr>
        </p:nvGraphicFramePr>
        <p:xfrm>
          <a:off x="457200" y="1774825"/>
          <a:ext cx="8229600" cy="462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5734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Infiltrating Ductal Carcinoma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80% of invasive breast cancers</a:t>
            </a:r>
          </a:p>
          <a:p>
            <a:r>
              <a:rPr lang="en-US" b="1" dirty="0">
                <a:solidFill>
                  <a:srgbClr val="C00000"/>
                </a:solidFill>
              </a:rPr>
              <a:t>It produces the characteristic firm, irregular mass on physical examination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Infiltrating lobular carcinoma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10% of breast cancers</a:t>
            </a:r>
          </a:p>
          <a:p>
            <a:r>
              <a:rPr lang="en-US" b="1" dirty="0">
                <a:solidFill>
                  <a:srgbClr val="C00000"/>
                </a:solidFill>
              </a:rPr>
              <a:t>Difficult to detect mammographically and on physical examination because of its indistinct borders.</a:t>
            </a:r>
          </a:p>
          <a:p>
            <a:r>
              <a:rPr lang="en-US" b="1" dirty="0">
                <a:solidFill>
                  <a:srgbClr val="C00000"/>
                </a:solidFill>
              </a:rPr>
              <a:t>Higher incidence of multicentricity in the same breast and in the contralateral breast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Tubular carcinoma</a:t>
            </a:r>
          </a:p>
          <a:p>
            <a:r>
              <a:rPr lang="en-US" b="1" dirty="0" err="1">
                <a:solidFill>
                  <a:srgbClr val="C00000"/>
                </a:solidFill>
              </a:rPr>
              <a:t>Medullary</a:t>
            </a:r>
            <a:r>
              <a:rPr lang="en-US" b="1" dirty="0">
                <a:solidFill>
                  <a:srgbClr val="C00000"/>
                </a:solidFill>
              </a:rPr>
              <a:t> carcinoma</a:t>
            </a:r>
          </a:p>
          <a:p>
            <a:r>
              <a:rPr lang="en-US" b="1" dirty="0">
                <a:solidFill>
                  <a:srgbClr val="C00000"/>
                </a:solidFill>
              </a:rPr>
              <a:t>Colloid or </a:t>
            </a:r>
            <a:r>
              <a:rPr lang="en-US" b="1" dirty="0" err="1">
                <a:solidFill>
                  <a:srgbClr val="C00000"/>
                </a:solidFill>
              </a:rPr>
              <a:t>mucinous</a:t>
            </a:r>
            <a:r>
              <a:rPr lang="en-US" b="1" dirty="0">
                <a:solidFill>
                  <a:srgbClr val="C00000"/>
                </a:solidFill>
              </a:rPr>
              <a:t> carcinoma</a:t>
            </a:r>
          </a:p>
          <a:p>
            <a:r>
              <a:rPr lang="en-US" b="1" dirty="0">
                <a:solidFill>
                  <a:srgbClr val="C00000"/>
                </a:solidFill>
              </a:rPr>
              <a:t>True papillary carcinoma</a:t>
            </a:r>
          </a:p>
          <a:p>
            <a:r>
              <a:rPr lang="en-US" b="1" dirty="0">
                <a:solidFill>
                  <a:srgbClr val="C00000"/>
                </a:solidFill>
              </a:rPr>
              <a:t>Inflammatory carcinoma</a:t>
            </a:r>
          </a:p>
          <a:p>
            <a:r>
              <a:rPr lang="en-US" b="1" dirty="0">
                <a:solidFill>
                  <a:srgbClr val="C00000"/>
                </a:solidFill>
              </a:rPr>
              <a:t>Paget’s disease of the nipple</a:t>
            </a:r>
          </a:p>
          <a:p>
            <a:r>
              <a:rPr lang="en-US" b="1" dirty="0">
                <a:solidFill>
                  <a:srgbClr val="C00000"/>
                </a:solidFill>
              </a:rPr>
              <a:t>Malignancies that rarely occur in the breast include sarcomas, lymphomas, and leukemia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TNM Staging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solidFill>
                  <a:srgbClr val="C00000"/>
                </a:solidFill>
              </a:rPr>
              <a:t>Primary Tumor (T)</a:t>
            </a:r>
          </a:p>
          <a:p>
            <a:r>
              <a:rPr lang="en-US" b="1" dirty="0">
                <a:solidFill>
                  <a:srgbClr val="C00000"/>
                </a:solidFill>
              </a:rPr>
              <a:t>Tis      Carcinoma in situ</a:t>
            </a:r>
          </a:p>
          <a:p>
            <a:r>
              <a:rPr lang="en-US" b="1" dirty="0">
                <a:solidFill>
                  <a:srgbClr val="C00000"/>
                </a:solidFill>
              </a:rPr>
              <a:t>T1       Tumor ≤2 cm</a:t>
            </a:r>
          </a:p>
          <a:p>
            <a:r>
              <a:rPr lang="de-DE" b="1" dirty="0">
                <a:solidFill>
                  <a:srgbClr val="C00000"/>
                </a:solidFill>
              </a:rPr>
              <a:t>T2       Tumor &gt;2 cm, ≤5 cm</a:t>
            </a:r>
          </a:p>
          <a:p>
            <a:r>
              <a:rPr lang="en-US" b="1" dirty="0">
                <a:solidFill>
                  <a:srgbClr val="C00000"/>
                </a:solidFill>
              </a:rPr>
              <a:t>T3       Tumor &gt;5 cm</a:t>
            </a:r>
          </a:p>
          <a:p>
            <a:r>
              <a:rPr lang="en-US" b="1" dirty="0">
                <a:solidFill>
                  <a:srgbClr val="C00000"/>
                </a:solidFill>
              </a:rPr>
              <a:t>T4       Tumor any size with extension to chest wall or skin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solidFill>
                  <a:srgbClr val="C00000"/>
                </a:solidFill>
              </a:rPr>
              <a:t>Regional Lymph Nodes (N)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NO   No lymph node metastasis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N1     Metastasis in one to three axillary lymph nodes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N2    Metastasis in four to nine axillary lymph nodes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N3    Metastasis in 10 or more axillary lymph nodes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solidFill>
                  <a:srgbClr val="C00000"/>
                </a:solidFill>
              </a:rPr>
              <a:t>Distant Metastasis (M)</a:t>
            </a:r>
          </a:p>
          <a:p>
            <a:r>
              <a:rPr lang="en-US" b="1" dirty="0">
                <a:solidFill>
                  <a:srgbClr val="C00000"/>
                </a:solidFill>
              </a:rPr>
              <a:t>MO   No distant metastasis</a:t>
            </a:r>
          </a:p>
          <a:p>
            <a:r>
              <a:rPr lang="en-US" b="1" dirty="0">
                <a:solidFill>
                  <a:srgbClr val="C00000"/>
                </a:solidFill>
              </a:rPr>
              <a:t>M1     Distant metastasis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Stage Grouping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43150" y="1949450"/>
            <a:ext cx="44577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Factors Affecting Circulating Hormones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Late age at first full-term pregnancy (&gt;30 yr)</a:t>
            </a:r>
          </a:p>
          <a:p>
            <a:r>
              <a:rPr lang="en-US" b="1" dirty="0">
                <a:solidFill>
                  <a:schemeClr val="tx2"/>
                </a:solidFill>
              </a:rPr>
              <a:t>Early menarche (&lt;12 yr)</a:t>
            </a:r>
          </a:p>
          <a:p>
            <a:r>
              <a:rPr lang="en-US" b="1" dirty="0">
                <a:solidFill>
                  <a:schemeClr val="tx2"/>
                </a:solidFill>
              </a:rPr>
              <a:t>Late menopause (&gt;55 yr)</a:t>
            </a:r>
          </a:p>
          <a:p>
            <a:r>
              <a:rPr lang="en-US" b="1" dirty="0">
                <a:solidFill>
                  <a:schemeClr val="tx2"/>
                </a:solidFill>
              </a:rPr>
              <a:t>No full-term pregnancies</a:t>
            </a:r>
          </a:p>
          <a:p>
            <a:r>
              <a:rPr lang="en-US" b="1" dirty="0">
                <a:solidFill>
                  <a:schemeClr val="tx2"/>
                </a:solidFill>
              </a:rPr>
              <a:t>Never breast-fed a child</a:t>
            </a:r>
          </a:p>
          <a:p>
            <a:r>
              <a:rPr lang="en-US" b="1" dirty="0">
                <a:solidFill>
                  <a:schemeClr val="tx2"/>
                </a:solidFill>
              </a:rPr>
              <a:t>Recent oral contraceptive use</a:t>
            </a:r>
          </a:p>
          <a:p>
            <a:r>
              <a:rPr lang="en-US" b="1" dirty="0">
                <a:solidFill>
                  <a:schemeClr val="tx2"/>
                </a:solidFill>
              </a:rPr>
              <a:t>Recent and long-term use of HRT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14A8A-47E1-4643-9B99-F6BDC8DE7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AJCC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8420C339-D22B-44EC-840E-18CAB4AD0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89" y="1774825"/>
            <a:ext cx="3244421" cy="4625975"/>
          </a:xfrm>
        </p:spPr>
      </p:pic>
    </p:spTree>
    <p:extLst>
      <p:ext uri="{BB962C8B-B14F-4D97-AF65-F5344CB8AC3E}">
        <p14:creationId xmlns:p14="http://schemas.microsoft.com/office/powerpoint/2010/main" val="9107073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Multidisciplinary and includes</a:t>
            </a:r>
          </a:p>
          <a:p>
            <a:pPr>
              <a:buNone/>
            </a:pPr>
            <a:r>
              <a:rPr lang="en-US" b="1" dirty="0">
                <a:solidFill>
                  <a:schemeClr val="bg1"/>
                </a:solidFill>
              </a:rPr>
              <a:t>1.  Local Rx: surgery and radiotherapy</a:t>
            </a:r>
          </a:p>
          <a:p>
            <a:pPr>
              <a:buNone/>
            </a:pPr>
            <a:r>
              <a:rPr lang="en-US" b="1" dirty="0">
                <a:solidFill>
                  <a:schemeClr val="bg1"/>
                </a:solidFill>
              </a:rPr>
              <a:t>2. Systemic Rx:  adjuvant, and neoadjuvant 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u="sng" dirty="0">
                <a:solidFill>
                  <a:srgbClr val="C00000"/>
                </a:solidFill>
              </a:rPr>
              <a:t>Goals:</a:t>
            </a:r>
          </a:p>
          <a:p>
            <a:pPr>
              <a:buNone/>
            </a:pPr>
            <a:r>
              <a:rPr lang="en-US" b="1" dirty="0">
                <a:solidFill>
                  <a:srgbClr val="C00000"/>
                </a:solidFill>
              </a:rPr>
              <a:t>1. Cure</a:t>
            </a:r>
          </a:p>
          <a:p>
            <a:pPr>
              <a:buNone/>
            </a:pPr>
            <a:r>
              <a:rPr lang="en-US" b="1" dirty="0">
                <a:solidFill>
                  <a:srgbClr val="C00000"/>
                </a:solidFill>
              </a:rPr>
              <a:t>2. decrease  systemic recurrence</a:t>
            </a:r>
          </a:p>
          <a:p>
            <a:pPr>
              <a:buNone/>
            </a:pPr>
            <a:r>
              <a:rPr lang="en-US" b="1" dirty="0">
                <a:solidFill>
                  <a:srgbClr val="C00000"/>
                </a:solidFill>
              </a:rPr>
              <a:t>3. Increase survival </a:t>
            </a:r>
          </a:p>
          <a:p>
            <a:pPr>
              <a:buNone/>
            </a:pPr>
            <a:r>
              <a:rPr lang="en-US" b="1" dirty="0">
                <a:solidFill>
                  <a:srgbClr val="C00000"/>
                </a:solidFill>
              </a:rPr>
              <a:t>4. Improve quality of life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Early-stage breast cancer, stage 0, I, or II, is regarded as potentially curable:  once the cancer is treated it may never recur.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Later stage breast cancer, stage III or IV, is treatable. 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Local Treatment </a:t>
            </a:r>
            <a:br>
              <a:rPr lang="en-US" b="1" dirty="0"/>
            </a:br>
            <a:r>
              <a:rPr lang="en-US" b="1" dirty="0"/>
              <a:t>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en-US" b="1" dirty="0">
                <a:solidFill>
                  <a:srgbClr val="C00000"/>
                </a:solidFill>
              </a:rPr>
              <a:t>The choice : balance the extent of disease with the morbidity of treatment</a:t>
            </a:r>
          </a:p>
          <a:p>
            <a:pPr>
              <a:buClr>
                <a:srgbClr val="FF0000"/>
              </a:buClr>
            </a:pPr>
            <a:r>
              <a:rPr lang="en-US" b="1" dirty="0">
                <a:solidFill>
                  <a:srgbClr val="C00000"/>
                </a:solidFill>
              </a:rPr>
              <a:t>Choices: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arenR"/>
            </a:pPr>
            <a:r>
              <a:rPr lang="en-US" b="1" dirty="0">
                <a:solidFill>
                  <a:srgbClr val="C00000"/>
                </a:solidFill>
              </a:rPr>
              <a:t> Breast Conserving Surgery (BCS)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arenR"/>
            </a:pPr>
            <a:r>
              <a:rPr lang="en-US" b="1" dirty="0">
                <a:solidFill>
                  <a:srgbClr val="C00000"/>
                </a:solidFill>
              </a:rPr>
              <a:t> Mastectomy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Breast Conserving Surgery (BCS)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920085"/>
            <a:ext cx="4114800" cy="4434840"/>
          </a:xfrm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Also called lumpectomy, wide excision, segmental, or partial mastectomy </a:t>
            </a:r>
          </a:p>
          <a:p>
            <a:r>
              <a:rPr lang="en-US" b="1" dirty="0">
                <a:solidFill>
                  <a:schemeClr val="bg1"/>
                </a:solidFill>
              </a:rPr>
              <a:t>All refer to the excision of malignancy with a circumferential margin of microscopically normal tissue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514600"/>
            <a:ext cx="4724400" cy="293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4648200" y="5638800"/>
            <a:ext cx="42672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Sentinel Lymph Node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Mastectomy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7848600" cy="443484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Simple, or total, mastectomy removes the entire breast with the pectoralis major fascia.</a:t>
            </a:r>
          </a:p>
          <a:p>
            <a:r>
              <a:rPr lang="en-US" b="1" dirty="0">
                <a:solidFill>
                  <a:schemeClr val="tx2"/>
                </a:solidFill>
              </a:rPr>
              <a:t> Modified radical mastectomy is simple mastectomy with axillary dissection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958716"/>
            <a:ext cx="7924800" cy="224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Indications for Mastectomy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Dermal lymphatic involvement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 Diffuse or multiple tumors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 Unwillingness or inability to undergo radiation therapy </a:t>
            </a: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 The expectation of a cosmetically unacceptable result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Breast Reconstruction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C00000"/>
          </a:solidFill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Should be discussed with all mastectomy patients</a:t>
            </a:r>
          </a:p>
          <a:p>
            <a:r>
              <a:rPr lang="en-US" b="1" dirty="0">
                <a:solidFill>
                  <a:schemeClr val="bg1"/>
                </a:solidFill>
              </a:rPr>
              <a:t>Using prosthetic implants or autologous tissue,</a:t>
            </a:r>
          </a:p>
          <a:p>
            <a:r>
              <a:rPr lang="en-US" b="1" dirty="0">
                <a:solidFill>
                  <a:schemeClr val="bg1"/>
                </a:solidFill>
              </a:rPr>
              <a:t> It can be performed under the same anesthesia as mastectomy or delayed. </a:t>
            </a:r>
          </a:p>
          <a:p>
            <a:endParaRPr lang="en-US" dirty="0"/>
          </a:p>
          <a:p>
            <a:endParaRPr lang="en-US" dirty="0"/>
          </a:p>
          <a:p>
            <a:pPr>
              <a:buNone/>
            </a:pPr>
            <a:r>
              <a:rPr lang="en-US" dirty="0"/>
              <a:t>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09192" y="1773238"/>
            <a:ext cx="3516616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Surgery for DCIS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DCIS  does not require axillary staging unless it is extensive.</a:t>
            </a:r>
          </a:p>
          <a:p>
            <a:r>
              <a:rPr lang="en-US" b="1" dirty="0">
                <a:solidFill>
                  <a:srgbClr val="C00000"/>
                </a:solidFill>
              </a:rPr>
              <a:t>Lumpectomy is usually feasible in tumors under 4 cm, depending on the size of the breast. Lumpectomy usually mandates postoperative radiation</a:t>
            </a:r>
          </a:p>
          <a:p>
            <a:r>
              <a:rPr lang="en-US" b="1" dirty="0">
                <a:solidFill>
                  <a:srgbClr val="C00000"/>
                </a:solidFill>
              </a:rPr>
              <a:t>There is no statistically significant difference in 5-year survival between lumpectomy with radiation and mastectomy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Axilla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Sentinel node biopsy has become the standard of care for early breast cancer in clinically negative axilla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568992"/>
            <a:ext cx="4038600" cy="3032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Obesity (postmenopausal)</a:t>
            </a:r>
          </a:p>
          <a:p>
            <a:r>
              <a:rPr lang="en-US" b="1" dirty="0">
                <a:solidFill>
                  <a:schemeClr val="tx2"/>
                </a:solidFill>
              </a:rPr>
              <a:t>Personal history of endometrium, ovary, or colon cancer</a:t>
            </a:r>
          </a:p>
          <a:p>
            <a:r>
              <a:rPr lang="en-US" b="1" dirty="0">
                <a:solidFill>
                  <a:schemeClr val="tx2"/>
                </a:solidFill>
              </a:rPr>
              <a:t>Alcohol consumption</a:t>
            </a:r>
          </a:p>
          <a:p>
            <a:r>
              <a:rPr lang="en-US" b="1" dirty="0">
                <a:solidFill>
                  <a:schemeClr val="tx2"/>
                </a:solidFill>
              </a:rPr>
              <a:t>Height (tall)</a:t>
            </a:r>
          </a:p>
          <a:p>
            <a:r>
              <a:rPr lang="en-US" b="1" dirty="0">
                <a:solidFill>
                  <a:schemeClr val="tx2"/>
                </a:solidFill>
              </a:rPr>
              <a:t>High socioeconomic status</a:t>
            </a:r>
          </a:p>
          <a:p>
            <a:r>
              <a:rPr lang="en-US" b="1" dirty="0">
                <a:solidFill>
                  <a:schemeClr val="tx2"/>
                </a:solidFill>
              </a:rPr>
              <a:t>Jewish heritage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Radiation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Reduces the recurrence rate from about 10% to about 30%.</a:t>
            </a:r>
          </a:p>
          <a:p>
            <a:pPr>
              <a:lnSpc>
                <a:spcPct val="90000"/>
              </a:lnSpc>
            </a:pPr>
            <a:r>
              <a:rPr lang="en-US" b="1" u="sng" dirty="0">
                <a:solidFill>
                  <a:srgbClr val="C00000"/>
                </a:solidFill>
              </a:rPr>
              <a:t>Indications :</a:t>
            </a:r>
          </a:p>
          <a:p>
            <a:pPr lvl="1">
              <a:lnSpc>
                <a:spcPct val="90000"/>
              </a:lnSpc>
              <a:buNone/>
            </a:pPr>
            <a:r>
              <a:rPr lang="en-US" dirty="0">
                <a:solidFill>
                  <a:srgbClr val="C00000"/>
                </a:solidFill>
              </a:rPr>
              <a:t>1.  </a:t>
            </a:r>
            <a:r>
              <a:rPr lang="en-US" b="1" dirty="0">
                <a:solidFill>
                  <a:srgbClr val="C00000"/>
                </a:solidFill>
              </a:rPr>
              <a:t>After lumpectomy  for early-stage breast cancer </a:t>
            </a:r>
          </a:p>
          <a:p>
            <a:pPr>
              <a:lnSpc>
                <a:spcPct val="90000"/>
              </a:lnSpc>
              <a:buNone/>
            </a:pPr>
            <a:r>
              <a:rPr lang="en-US" b="1" dirty="0">
                <a:solidFill>
                  <a:srgbClr val="C00000"/>
                </a:solidFill>
              </a:rPr>
              <a:t>     2. After mastectomy in the presence of a</a:t>
            </a:r>
          </a:p>
          <a:p>
            <a:pPr lvl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Large tumor mass (&gt;5 cm)</a:t>
            </a:r>
          </a:p>
          <a:p>
            <a:pPr lvl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en-US" b="1" dirty="0">
                <a:solidFill>
                  <a:srgbClr val="C00000"/>
                </a:solidFill>
              </a:rPr>
              <a:t>Positive margins </a:t>
            </a:r>
          </a:p>
          <a:p>
            <a:pPr lvl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en-US" b="1" dirty="0">
                <a:solidFill>
                  <a:srgbClr val="C00000"/>
                </a:solidFill>
              </a:rPr>
              <a:t>4 or more lymph nodes positive for disease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Radiotherapy Contraindications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C00000"/>
              </a:buClr>
            </a:pPr>
            <a:r>
              <a:rPr lang="en-US" b="1" u="sng" dirty="0">
                <a:solidFill>
                  <a:srgbClr val="C00000"/>
                </a:solidFill>
              </a:rPr>
              <a:t>Absolute: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Pregnancy 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 Previous radiation to the same field</a:t>
            </a:r>
          </a:p>
          <a:p>
            <a:pPr>
              <a:buClr>
                <a:srgbClr val="FF0000"/>
              </a:buClr>
            </a:pPr>
            <a:r>
              <a:rPr lang="en-US" b="1" u="sng" dirty="0">
                <a:solidFill>
                  <a:srgbClr val="C00000"/>
                </a:solidFill>
              </a:rPr>
              <a:t>Relative: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 Previous radiation to the same general area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Underlying pulmonary disease or cardiomyopathy,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Significant  vasculitis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Inability to lie flat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Systemic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3124200" cy="4623816"/>
          </a:xfrm>
          <a:solidFill>
            <a:srgbClr val="C0000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Hormonal</a:t>
            </a:r>
          </a:p>
          <a:p>
            <a:r>
              <a:rPr lang="en-US" b="1" dirty="0">
                <a:solidFill>
                  <a:schemeClr val="bg1"/>
                </a:solidFill>
              </a:rPr>
              <a:t>Chemotherapy</a:t>
            </a:r>
          </a:p>
          <a:p>
            <a:r>
              <a:rPr lang="en-US" b="1" dirty="0">
                <a:solidFill>
                  <a:schemeClr val="bg1"/>
                </a:solidFill>
              </a:rPr>
              <a:t>Biologic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2057400"/>
            <a:ext cx="2667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2057400"/>
            <a:ext cx="2514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3657600" y="5791200"/>
            <a:ext cx="52578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Pre- and post- chemotherapy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Hormonal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Used after surgery, chemotherapy, and radiation have been completed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Selective estrogen receptor modulators (SERMs), particularly tamoxifen, act as estrogen receptor antagonists in breast tissue and as estrogen agonists in bone. </a:t>
            </a:r>
          </a:p>
          <a:p>
            <a:r>
              <a:rPr lang="en-US" b="1" dirty="0">
                <a:solidFill>
                  <a:srgbClr val="C00000"/>
                </a:solidFill>
              </a:rPr>
              <a:t>They are used to treat estrogen receptor–positive (ER+) tumors, decreasing the incidence of contralateral breast cancer by approximately 40% and decreasing recurrence.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7D8321-9217-4FEF-A160-F23891E0B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Hormonal Therapy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7D2EFB-C72D-4F64-8D6B-8F19796E4E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18872" indent="0">
              <a:buNone/>
            </a:pPr>
            <a:r>
              <a:rPr lang="en-US" b="1" dirty="0">
                <a:solidFill>
                  <a:schemeClr val="tx2"/>
                </a:solidFill>
              </a:rPr>
              <a:t>Aromatase inhibitors (AIs)</a:t>
            </a:r>
            <a:r>
              <a:rPr lang="ar-JO" b="1" dirty="0">
                <a:solidFill>
                  <a:schemeClr val="tx2"/>
                </a:solidFill>
              </a:rPr>
              <a:t>:</a:t>
            </a:r>
          </a:p>
          <a:p>
            <a:pPr>
              <a:buClr>
                <a:srgbClr val="C00000"/>
              </a:buClr>
            </a:pPr>
            <a:r>
              <a:rPr lang="en-US" b="1" dirty="0">
                <a:solidFill>
                  <a:schemeClr val="tx2"/>
                </a:solidFill>
              </a:rPr>
              <a:t>Letrozole</a:t>
            </a:r>
            <a:endParaRPr lang="ar-JO" b="1" dirty="0">
              <a:solidFill>
                <a:schemeClr val="tx2"/>
              </a:solidFill>
            </a:endParaRPr>
          </a:p>
          <a:p>
            <a:pPr>
              <a:buClr>
                <a:srgbClr val="C00000"/>
              </a:buClr>
            </a:pPr>
            <a:r>
              <a:rPr lang="en-US" b="1" dirty="0">
                <a:solidFill>
                  <a:schemeClr val="tx2"/>
                </a:solidFill>
              </a:rPr>
              <a:t>Anastrozole </a:t>
            </a:r>
            <a:endParaRPr lang="ar-JO" b="1" dirty="0">
              <a:solidFill>
                <a:schemeClr val="tx2"/>
              </a:solidFill>
            </a:endParaRPr>
          </a:p>
          <a:p>
            <a:pPr>
              <a:buClr>
                <a:srgbClr val="C00000"/>
              </a:buClr>
            </a:pPr>
            <a:r>
              <a:rPr lang="en-US" b="1" dirty="0">
                <a:solidFill>
                  <a:schemeClr val="tx2"/>
                </a:solidFill>
              </a:rPr>
              <a:t>Exemestane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C3B285-6A91-4CDE-8F52-3112589727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Clr>
                <a:srgbClr val="C00000"/>
              </a:buClr>
            </a:pPr>
            <a:r>
              <a:rPr lang="en-US" b="1" dirty="0">
                <a:solidFill>
                  <a:schemeClr val="tx2"/>
                </a:solidFill>
              </a:rPr>
              <a:t>Used with increasing frequency as an alternative or supplement to tamoxifen</a:t>
            </a:r>
          </a:p>
        </p:txBody>
      </p:sp>
    </p:spTree>
    <p:extLst>
      <p:ext uri="{BB962C8B-B14F-4D97-AF65-F5344CB8AC3E}">
        <p14:creationId xmlns:p14="http://schemas.microsoft.com/office/powerpoint/2010/main" val="4200268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Chemotherapy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</a:pPr>
            <a:r>
              <a:rPr lang="en-US" b="1" dirty="0">
                <a:solidFill>
                  <a:srgbClr val="C00000"/>
                </a:solidFill>
              </a:rPr>
              <a:t>Indications for chemotherapy include 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node-positive disease or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 tumors greater than 1 cm in greatest diameter</a:t>
            </a:r>
          </a:p>
          <a:p>
            <a:pPr>
              <a:buClr>
                <a:srgbClr val="C00000"/>
              </a:buClr>
            </a:pPr>
            <a:r>
              <a:rPr lang="en-US" b="1" dirty="0">
                <a:solidFill>
                  <a:srgbClr val="C00000"/>
                </a:solidFill>
              </a:rPr>
              <a:t>The most used regimen includes an anthracycline, a taxane, and possibly an alkylating agent.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Biologic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Are based on physiologic mechanisms supporting activities of the immune system in targeting specific antigens.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Trastuzumab</a:t>
            </a:r>
            <a:r>
              <a:rPr lang="en-US" b="1" dirty="0">
                <a:solidFill>
                  <a:srgbClr val="C00000"/>
                </a:solidFill>
              </a:rPr>
              <a:t> improves survival in patients with HER-2–positive tumors.</a:t>
            </a:r>
          </a:p>
          <a:p>
            <a:pPr>
              <a:buNone/>
            </a:pPr>
            <a:endParaRPr lang="en-US" b="1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Treatment of Recurrence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C00000"/>
                </a:solidFill>
              </a:rPr>
              <a:t>Local tumor recurrence in the breast after lumpectomy is treated with mastectomy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C00000"/>
                </a:solidFill>
              </a:rPr>
              <a:t>Local recurrence after mastectomy is treated with surgical excision, if possible, and radiation to the area, if not contraindicated.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C00000"/>
                </a:solidFill>
              </a:rPr>
              <a:t>Local recurrence has a good prognosis in the absence of concomitant systemic recurrence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Treatment of Metastases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C00000"/>
                </a:solidFill>
              </a:rPr>
              <a:t>Metastatic disease is treated with chemotherapy, including taxanes and biologic treatments.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C00000"/>
                </a:solidFill>
              </a:rPr>
              <a:t>Brain metastases, which are often multiple, are treated with radiation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C00000"/>
                </a:solidFill>
              </a:rPr>
              <a:t>Bony metastases are treated with radiation and surgical fixation if there is a high risk of fracture.</a:t>
            </a:r>
          </a:p>
          <a:p>
            <a:pPr>
              <a:buNone/>
            </a:pPr>
            <a:endParaRPr lang="en-US" b="1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Treatment of Metastases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C00000"/>
                </a:solidFill>
              </a:rPr>
              <a:t>Bisphosphonates support bone strength, lessen the risk of fracture, and may reduce bone pain.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C00000"/>
                </a:solidFill>
              </a:rPr>
              <a:t>Second-generation AIs may also be used for both recurrent and metastatic breast cancer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Fixed Risk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Increasing age</a:t>
            </a:r>
          </a:p>
          <a:p>
            <a:r>
              <a:rPr lang="en-US" b="1" dirty="0">
                <a:solidFill>
                  <a:schemeClr val="tx2"/>
                </a:solidFill>
              </a:rPr>
              <a:t>Female gender</a:t>
            </a:r>
          </a:p>
          <a:p>
            <a:r>
              <a:rPr lang="en-US" b="1" dirty="0">
                <a:solidFill>
                  <a:schemeClr val="tx2"/>
                </a:solidFill>
              </a:rPr>
              <a:t>Menstrual factors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2"/>
                </a:solidFill>
              </a:rPr>
              <a:t>Early age at menarche (onset of menses prior to age 12 yr)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2"/>
                </a:solidFill>
              </a:rPr>
              <a:t>Older age at menopause (onset beyond age 55 yr)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2"/>
                </a:solidFill>
              </a:rPr>
              <a:t>Nulliparity</a:t>
            </a:r>
          </a:p>
          <a:p>
            <a:r>
              <a:rPr lang="en-US" b="1" dirty="0">
                <a:solidFill>
                  <a:schemeClr val="tx2"/>
                </a:solidFill>
              </a:rPr>
              <a:t>Family history of breast cancer</a:t>
            </a:r>
          </a:p>
          <a:p>
            <a:r>
              <a:rPr lang="en-US" b="1" dirty="0">
                <a:solidFill>
                  <a:schemeClr val="tx2"/>
                </a:solidFill>
              </a:rPr>
              <a:t>Genetic predisposition (</a:t>
            </a:r>
            <a:r>
              <a:rPr lang="en-US" b="1" i="1" dirty="0">
                <a:solidFill>
                  <a:schemeClr val="tx2"/>
                </a:solidFill>
              </a:rPr>
              <a:t>BRCA1 and BRCA2 mutation carriers)</a:t>
            </a:r>
          </a:p>
          <a:p>
            <a:r>
              <a:rPr lang="en-US" b="1" dirty="0">
                <a:solidFill>
                  <a:schemeClr val="tx2"/>
                </a:solidFill>
              </a:rPr>
              <a:t>Personal history of breast cancer</a:t>
            </a:r>
          </a:p>
          <a:p>
            <a:r>
              <a:rPr lang="en-US" b="1" dirty="0">
                <a:solidFill>
                  <a:schemeClr val="tx2"/>
                </a:solidFill>
              </a:rPr>
              <a:t>Race, ethnicity (white women have increased risk compared with others)</a:t>
            </a:r>
          </a:p>
          <a:p>
            <a:r>
              <a:rPr lang="en-US" b="1" dirty="0">
                <a:solidFill>
                  <a:schemeClr val="tx2"/>
                </a:solidFill>
              </a:rPr>
              <a:t>History of radiation exposure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C00000"/>
          </a:solidFill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most important prognostic factors for breast cancer are related to stage of disease . </a:t>
            </a:r>
          </a:p>
          <a:p>
            <a:r>
              <a:rPr lang="en-US" b="1" dirty="0">
                <a:solidFill>
                  <a:schemeClr val="bg1"/>
                </a:solidFill>
              </a:rPr>
              <a:t>Axillary lymph node status is the single most important factor in determining disease-free and overall survival, followed by tumor size and estrogen receptor (ER) status. 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7153634"/>
              </p:ext>
            </p:extLst>
          </p:nvPr>
        </p:nvGraphicFramePr>
        <p:xfrm>
          <a:off x="4648200" y="1773238"/>
          <a:ext cx="4038600" cy="3717925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01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3585">
                <a:tc>
                  <a:txBody>
                    <a:bodyPr/>
                    <a:lstStyle/>
                    <a:p>
                      <a:r>
                        <a:rPr lang="en-US" sz="2400" dirty="0"/>
                        <a:t>Stage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–Year Survival Rate (%)</a:t>
                      </a:r>
                      <a:endParaRPr lang="en-US" b="1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5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96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5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II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82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35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III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53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35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IV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18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Thank You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0022" y="1774825"/>
            <a:ext cx="8223956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Modifiable Risk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Reproductive factors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2"/>
                </a:solidFill>
              </a:rPr>
              <a:t>Age at first live birth (full-term pregnancy after age 30 yr)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2"/>
                </a:solidFill>
              </a:rPr>
              <a:t>Parity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2"/>
                </a:solidFill>
              </a:rPr>
              <a:t>Lack of breast-feeding</a:t>
            </a:r>
          </a:p>
          <a:p>
            <a:r>
              <a:rPr lang="en-US" b="1" dirty="0">
                <a:solidFill>
                  <a:schemeClr val="tx2"/>
                </a:solidFill>
              </a:rPr>
              <a:t>Obesity</a:t>
            </a:r>
          </a:p>
          <a:p>
            <a:r>
              <a:rPr lang="en-US" b="1" dirty="0">
                <a:solidFill>
                  <a:schemeClr val="tx2"/>
                </a:solidFill>
              </a:rPr>
              <a:t>Alcohol consumption</a:t>
            </a:r>
          </a:p>
          <a:p>
            <a:r>
              <a:rPr lang="en-US" b="1" dirty="0">
                <a:solidFill>
                  <a:schemeClr val="tx2"/>
                </a:solidFill>
              </a:rPr>
              <a:t>Tobacco smoking</a:t>
            </a:r>
          </a:p>
          <a:p>
            <a:r>
              <a:rPr lang="en-US" b="1" dirty="0">
                <a:solidFill>
                  <a:schemeClr val="tx2"/>
                </a:solidFill>
              </a:rPr>
              <a:t>Use of hormone replacement therapy</a:t>
            </a:r>
          </a:p>
          <a:p>
            <a:r>
              <a:rPr lang="en-US" b="1" dirty="0">
                <a:solidFill>
                  <a:schemeClr val="tx2"/>
                </a:solidFill>
              </a:rPr>
              <a:t>Decreased physical activity</a:t>
            </a:r>
          </a:p>
          <a:p>
            <a:r>
              <a:rPr lang="en-US" b="1" dirty="0">
                <a:solidFill>
                  <a:schemeClr val="tx2"/>
                </a:solidFill>
              </a:rPr>
              <a:t>Shift work (night shifts)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Histologic Risk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solidFill>
                  <a:schemeClr val="tx2"/>
                </a:solidFill>
              </a:rPr>
              <a:t>Proliferative breast disease</a:t>
            </a:r>
          </a:p>
          <a:p>
            <a:r>
              <a:rPr lang="en-US" b="1" dirty="0">
                <a:solidFill>
                  <a:schemeClr val="tx2"/>
                </a:solidFill>
              </a:rPr>
              <a:t>ADH</a:t>
            </a:r>
          </a:p>
          <a:p>
            <a:r>
              <a:rPr lang="en-US" b="1" dirty="0">
                <a:solidFill>
                  <a:schemeClr val="tx2"/>
                </a:solidFill>
              </a:rPr>
              <a:t>ALH</a:t>
            </a:r>
          </a:p>
          <a:p>
            <a:r>
              <a:rPr lang="en-US" b="1" dirty="0">
                <a:solidFill>
                  <a:schemeClr val="tx2"/>
                </a:solidFill>
              </a:rPr>
              <a:t>LCIS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Diagnosis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Triple Assessment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Custom 17">
      <a:dk1>
        <a:srgbClr val="002060"/>
      </a:dk1>
      <a:lt1>
        <a:sysClr val="window" lastClr="FFFFFF"/>
      </a:lt1>
      <a:dk2>
        <a:srgbClr val="AD0000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717</TotalTime>
  <Words>1794</Words>
  <Application>Microsoft Office PowerPoint</Application>
  <PresentationFormat>On-screen Show (4:3)</PresentationFormat>
  <Paragraphs>305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Corbel</vt:lpstr>
      <vt:lpstr>Courier New</vt:lpstr>
      <vt:lpstr>Wingdings</vt:lpstr>
      <vt:lpstr>Wingdings 2</vt:lpstr>
      <vt:lpstr>Wingdings 3</vt:lpstr>
      <vt:lpstr>Module</vt:lpstr>
      <vt:lpstr>Breast Cancer</vt:lpstr>
      <vt:lpstr>Incidence</vt:lpstr>
      <vt:lpstr>Risk Factors</vt:lpstr>
      <vt:lpstr>Factors Affecting Circulating Hormones</vt:lpstr>
      <vt:lpstr>Other Factors</vt:lpstr>
      <vt:lpstr>Fixed Risk Factors</vt:lpstr>
      <vt:lpstr>Modifiable Risk Factors</vt:lpstr>
      <vt:lpstr>Histologic Risk Factors</vt:lpstr>
      <vt:lpstr>Diagnosis</vt:lpstr>
      <vt:lpstr>Signs and Symptoms</vt:lpstr>
      <vt:lpstr>Less Frequent Symptoms</vt:lpstr>
      <vt:lpstr>PowerPoint Presentation</vt:lpstr>
      <vt:lpstr>Systemic Metastases</vt:lpstr>
      <vt:lpstr>Signs</vt:lpstr>
      <vt:lpstr>Signs</vt:lpstr>
      <vt:lpstr>Signs</vt:lpstr>
      <vt:lpstr>Signs</vt:lpstr>
      <vt:lpstr>Signs</vt:lpstr>
      <vt:lpstr>Radiology</vt:lpstr>
      <vt:lpstr>MRI</vt:lpstr>
      <vt:lpstr>Biopsy</vt:lpstr>
      <vt:lpstr>Biopsy</vt:lpstr>
      <vt:lpstr>Investigation</vt:lpstr>
      <vt:lpstr>Imaging for Metastases</vt:lpstr>
      <vt:lpstr>Imaging for Metastases</vt:lpstr>
      <vt:lpstr>Imaging for Metastases</vt:lpstr>
      <vt:lpstr>Imaging for Metastases</vt:lpstr>
      <vt:lpstr>Imaging for Metastases</vt:lpstr>
      <vt:lpstr>Histologic Types</vt:lpstr>
      <vt:lpstr>DCIS</vt:lpstr>
      <vt:lpstr>DCIS</vt:lpstr>
      <vt:lpstr>DCIS Patterns</vt:lpstr>
      <vt:lpstr>Infiltrating Ductal Carcinoma</vt:lpstr>
      <vt:lpstr>Infiltrating lobular carcinoma</vt:lpstr>
      <vt:lpstr>Other Types</vt:lpstr>
      <vt:lpstr>TNM Staging</vt:lpstr>
      <vt:lpstr>PowerPoint Presentation</vt:lpstr>
      <vt:lpstr>PowerPoint Presentation</vt:lpstr>
      <vt:lpstr>Stage Grouping</vt:lpstr>
      <vt:lpstr>AJCC</vt:lpstr>
      <vt:lpstr>Treatment</vt:lpstr>
      <vt:lpstr>PowerPoint Presentation</vt:lpstr>
      <vt:lpstr>Local Treatment  Surgery</vt:lpstr>
      <vt:lpstr>Breast Conserving Surgery (BCS)</vt:lpstr>
      <vt:lpstr>Mastectomy</vt:lpstr>
      <vt:lpstr>Indications for Mastectomy</vt:lpstr>
      <vt:lpstr>Breast Reconstruction</vt:lpstr>
      <vt:lpstr>Surgery for DCIS </vt:lpstr>
      <vt:lpstr>The Axilla</vt:lpstr>
      <vt:lpstr>Radiation Treatment</vt:lpstr>
      <vt:lpstr>Radiotherapy Contraindications</vt:lpstr>
      <vt:lpstr>Systemic Treatment</vt:lpstr>
      <vt:lpstr>Hormonal Therapy</vt:lpstr>
      <vt:lpstr>Hormonal Therapy</vt:lpstr>
      <vt:lpstr>Chemotherapy</vt:lpstr>
      <vt:lpstr>Biologic Therapy</vt:lpstr>
      <vt:lpstr>Treatment of Recurrence</vt:lpstr>
      <vt:lpstr>Treatment of Metastases</vt:lpstr>
      <vt:lpstr>Treatment of Metastases</vt:lpstr>
      <vt:lpstr>Prognosis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Breast Cancer</dc:title>
  <dc:creator>Ali</dc:creator>
  <cp:lastModifiedBy>Ali Abdel Wahab</cp:lastModifiedBy>
  <cp:revision>184</cp:revision>
  <dcterms:created xsi:type="dcterms:W3CDTF">2016-10-29T21:28:57Z</dcterms:created>
  <dcterms:modified xsi:type="dcterms:W3CDTF">2022-09-12T15:01:26Z</dcterms:modified>
</cp:coreProperties>
</file>