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9144000"/>
  <p:notesSz cx="6858000" cy="9144000"/>
  <p:embeddedFontLst>
    <p:embeddedFont>
      <p:font typeface="Book Antiqua"/>
      <p:regular r:id="rId20"/>
      <p:bold r:id="rId21"/>
      <p:italic r:id="rId22"/>
      <p:boldItalic r:id="rId23"/>
    </p:embeddedFon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8" roundtripDataSignature="AMtx7mg5+9gXld8rP9bssUV2qdZUbxEs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ookAntiqua-regular.fntdata"/><Relationship Id="rId22" Type="http://schemas.openxmlformats.org/officeDocument/2006/relationships/font" Target="fonts/BookAntiqua-italic.fntdata"/><Relationship Id="rId21" Type="http://schemas.openxmlformats.org/officeDocument/2006/relationships/font" Target="fonts/BookAntiqua-bold.fntdata"/><Relationship Id="rId24" Type="http://schemas.openxmlformats.org/officeDocument/2006/relationships/font" Target="fonts/CenturyGothic-regular.fntdata"/><Relationship Id="rId23" Type="http://schemas.openxmlformats.org/officeDocument/2006/relationships/font" Target="fonts/BookAntiqua-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enturyGothic-italic.fntdata"/><Relationship Id="rId25" Type="http://schemas.openxmlformats.org/officeDocument/2006/relationships/font" Target="fonts/CenturyGothic-bold.fntdata"/><Relationship Id="rId28" Type="http://customschemas.google.com/relationships/presentationmetadata" Target="metadata"/><Relationship Id="rId27" Type="http://schemas.openxmlformats.org/officeDocument/2006/relationships/font" Target="fonts/CenturyGothic-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5" name="Shape 15"/>
        <p:cNvGrpSpPr/>
        <p:nvPr/>
      </p:nvGrpSpPr>
      <p:grpSpPr>
        <a:xfrm>
          <a:off x="0" y="0"/>
          <a:ext cx="0" cy="0"/>
          <a:chOff x="0" y="0"/>
          <a:chExt cx="0" cy="0"/>
        </a:xfrm>
      </p:grpSpPr>
      <p:sp>
        <p:nvSpPr>
          <p:cNvPr id="16" name="Google Shape;16;p15"/>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 name="Google Shape;17;p15"/>
          <p:cNvSpPr/>
          <p:nvPr/>
        </p:nvSpPr>
        <p:spPr>
          <a:xfrm>
            <a:off x="91440" y="101600"/>
            <a:ext cx="8961120" cy="6664960"/>
          </a:xfrm>
          <a:prstGeom prst="roundRect">
            <a:avLst>
              <a:gd fmla="val 1735" name="adj"/>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p:nvPr/>
        </p:nvSpPr>
        <p:spPr>
          <a:xfrm>
            <a:off x="451976" y="2946400"/>
            <a:ext cx="8265160" cy="2463800"/>
          </a:xfrm>
          <a:prstGeom prst="rect">
            <a:avLst/>
          </a:prstGeom>
          <a:solidFill>
            <a:srgbClr val="FFFFF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0" name="Google Shape;20;p15"/>
          <p:cNvSpPr/>
          <p:nvPr/>
        </p:nvSpPr>
        <p:spPr>
          <a:xfrm>
            <a:off x="567656" y="3048000"/>
            <a:ext cx="8033800" cy="224535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 name="Google Shape;2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15"/>
          <p:cNvSpPr txBox="1"/>
          <p:nvPr>
            <p:ph type="title"/>
          </p:nvPr>
        </p:nvSpPr>
        <p:spPr>
          <a:xfrm>
            <a:off x="736456" y="3200399"/>
            <a:ext cx="7696200" cy="129540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47534C"/>
              </a:buClr>
              <a:buSzPts val="4000"/>
              <a:buFont typeface="Book Antiqua"/>
              <a:buNone/>
              <a:defRPr sz="4000" cap="none">
                <a:solidFill>
                  <a:srgbClr val="47534C"/>
                </a:solidFill>
                <a:latin typeface="Book Antiqua"/>
                <a:ea typeface="Book Antiqua"/>
                <a:cs typeface="Book Antiqua"/>
                <a:sym typeface="Book Antiqu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5"/>
          <p:cNvSpPr/>
          <p:nvPr/>
        </p:nvSpPr>
        <p:spPr>
          <a:xfrm>
            <a:off x="675496" y="4541520"/>
            <a:ext cx="7818120" cy="66436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5" name="Google Shape;25;p15"/>
          <p:cNvSpPr txBox="1"/>
          <p:nvPr>
            <p:ph idx="1" type="body"/>
          </p:nvPr>
        </p:nvSpPr>
        <p:spPr>
          <a:xfrm>
            <a:off x="736456" y="4607510"/>
            <a:ext cx="7696200" cy="523783"/>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000"/>
              <a:buNone/>
              <a:defRPr sz="2000" cap="none">
                <a:solidFill>
                  <a:srgbClr val="FFFFFF"/>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26" name="Google Shape;26;p15"/>
          <p:cNvSpPr/>
          <p:nvPr/>
        </p:nvSpPr>
        <p:spPr>
          <a:xfrm>
            <a:off x="675757" y="3124200"/>
            <a:ext cx="7817599" cy="2077720"/>
          </a:xfrm>
          <a:prstGeom prst="rect">
            <a:avLst/>
          </a:prstGeom>
          <a:noFill/>
          <a:ln cap="flat" cmpd="dbl" w="9525">
            <a:solidFill>
              <a:srgbClr val="6B7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2" name="Shape 82"/>
        <p:cNvGrpSpPr/>
        <p:nvPr/>
      </p:nvGrpSpPr>
      <p:grpSpPr>
        <a:xfrm>
          <a:off x="0" y="0"/>
          <a:ext cx="0" cy="0"/>
          <a:chOff x="0" y="0"/>
          <a:chExt cx="0" cy="0"/>
        </a:xfrm>
      </p:grpSpPr>
      <p:sp>
        <p:nvSpPr>
          <p:cNvPr id="83" name="Google Shape;83;p24"/>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4" name="Google Shape;84;p24"/>
          <p:cNvSpPr/>
          <p:nvPr/>
        </p:nvSpPr>
        <p:spPr>
          <a:xfrm>
            <a:off x="91440" y="101600"/>
            <a:ext cx="8961120" cy="6664960"/>
          </a:xfrm>
          <a:prstGeom prst="roundRect">
            <a:avLst>
              <a:gd fmla="val 1735" name="adj"/>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5" name="Google Shape;85;p24"/>
          <p:cNvSpPr txBox="1"/>
          <p:nvPr>
            <p:ph idx="1" type="body"/>
          </p:nvPr>
        </p:nvSpPr>
        <p:spPr>
          <a:xfrm>
            <a:off x="3886200" y="685800"/>
            <a:ext cx="4572000" cy="5257802"/>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86" name="Google Shape;8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24"/>
          <p:cNvSpPr/>
          <p:nvPr/>
        </p:nvSpPr>
        <p:spPr>
          <a:xfrm>
            <a:off x="560034" y="1505712"/>
            <a:ext cx="2716566" cy="3523488"/>
          </a:xfrm>
          <a:prstGeom prst="rect">
            <a:avLst/>
          </a:prstGeom>
          <a:solidFill>
            <a:srgbClr val="FFFFF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0" name="Google Shape;90;p24"/>
          <p:cNvSpPr/>
          <p:nvPr/>
        </p:nvSpPr>
        <p:spPr>
          <a:xfrm>
            <a:off x="676690" y="1642472"/>
            <a:ext cx="2483254" cy="3234328"/>
          </a:xfrm>
          <a:prstGeom prst="rect">
            <a:avLst/>
          </a:prstGeom>
          <a:solidFill>
            <a:srgbClr val="FFFFFF"/>
          </a:solidFill>
          <a:ln cap="flat" cmpd="dbl" w="9525">
            <a:solidFill>
              <a:srgbClr val="6B7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1" name="Google Shape;91;p24"/>
          <p:cNvSpPr txBox="1"/>
          <p:nvPr>
            <p:ph idx="2" type="body"/>
          </p:nvPr>
        </p:nvSpPr>
        <p:spPr>
          <a:xfrm>
            <a:off x="769000" y="2971800"/>
            <a:ext cx="2298634" cy="17526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400"/>
              <a:buNone/>
              <a:defRPr sz="1400">
                <a:solidFill>
                  <a:srgbClr val="47534C"/>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92" name="Google Shape;92;p24"/>
          <p:cNvSpPr txBox="1"/>
          <p:nvPr>
            <p:ph type="title"/>
          </p:nvPr>
        </p:nvSpPr>
        <p:spPr>
          <a:xfrm>
            <a:off x="769000" y="1734312"/>
            <a:ext cx="2298634" cy="119162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6B7C72"/>
              </a:buClr>
              <a:buSzPts val="2000"/>
              <a:buFont typeface="Book Antiqua"/>
              <a:buNone/>
              <a:defRPr b="0" sz="2000">
                <a:solidFill>
                  <a:srgbClr val="6B7C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3" name="Shape 93"/>
        <p:cNvGrpSpPr/>
        <p:nvPr/>
      </p:nvGrpSpPr>
      <p:grpSpPr>
        <a:xfrm>
          <a:off x="0" y="0"/>
          <a:ext cx="0" cy="0"/>
          <a:chOff x="0" y="0"/>
          <a:chExt cx="0" cy="0"/>
        </a:xfrm>
      </p:grpSpPr>
      <p:sp>
        <p:nvSpPr>
          <p:cNvPr id="94" name="Google Shape;94;p25"/>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5" name="Google Shape;95;p25"/>
          <p:cNvSpPr/>
          <p:nvPr/>
        </p:nvSpPr>
        <p:spPr>
          <a:xfrm>
            <a:off x="91440" y="101600"/>
            <a:ext cx="8961120" cy="6664960"/>
          </a:xfrm>
          <a:prstGeom prst="roundRect">
            <a:avLst>
              <a:gd fmla="val 1735" name="adj"/>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6" name="Google Shape;96;p25"/>
          <p:cNvSpPr/>
          <p:nvPr>
            <p:ph idx="2" type="pic"/>
          </p:nvPr>
        </p:nvSpPr>
        <p:spPr>
          <a:xfrm>
            <a:off x="685800" y="621437"/>
            <a:ext cx="7772400" cy="4331564"/>
          </a:xfrm>
          <a:prstGeom prst="rect">
            <a:avLst/>
          </a:prstGeom>
          <a:solidFill>
            <a:schemeClr val="lt2"/>
          </a:solidFill>
          <a:ln>
            <a:noFill/>
          </a:ln>
        </p:spPr>
      </p:sp>
      <p:sp>
        <p:nvSpPr>
          <p:cNvPr id="97" name="Google Shape;9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25"/>
          <p:cNvSpPr/>
          <p:nvPr/>
        </p:nvSpPr>
        <p:spPr>
          <a:xfrm>
            <a:off x="685800" y="4953000"/>
            <a:ext cx="7772400" cy="1371600"/>
          </a:xfrm>
          <a:prstGeom prst="rect">
            <a:avLst/>
          </a:prstGeom>
          <a:solidFill>
            <a:srgbClr val="FFFFF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0" name="Google Shape;100;p25"/>
          <p:cNvSpPr/>
          <p:nvPr/>
        </p:nvSpPr>
        <p:spPr>
          <a:xfrm>
            <a:off x="761999" y="5029200"/>
            <a:ext cx="7600765" cy="120292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1" name="Google Shape;10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5"/>
          <p:cNvSpPr/>
          <p:nvPr/>
        </p:nvSpPr>
        <p:spPr>
          <a:xfrm>
            <a:off x="914400" y="5638800"/>
            <a:ext cx="7328514" cy="4516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3" name="Google Shape;103;p25"/>
          <p:cNvSpPr/>
          <p:nvPr/>
        </p:nvSpPr>
        <p:spPr>
          <a:xfrm>
            <a:off x="605589" y="5074920"/>
            <a:ext cx="7946136" cy="109728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4" name="Google Shape;104;p25"/>
          <p:cNvSpPr txBox="1"/>
          <p:nvPr>
            <p:ph idx="1" type="body"/>
          </p:nvPr>
        </p:nvSpPr>
        <p:spPr>
          <a:xfrm>
            <a:off x="956289" y="5656556"/>
            <a:ext cx="7244736" cy="401715"/>
          </a:xfrm>
          <a:prstGeom prst="rect">
            <a:avLst/>
          </a:prstGeom>
          <a:noFill/>
          <a:ln>
            <a:noFill/>
          </a:ln>
        </p:spPr>
        <p:txBody>
          <a:bodyPr anchorCtr="0" anchor="ctr" bIns="45700" lIns="91425" spcFirstLastPara="1" rIns="91425" wrap="square" tIns="45700">
            <a:normAutofit/>
          </a:bodyPr>
          <a:lstStyle>
            <a:lvl1pPr indent="-228600" lvl="0" marL="457200" algn="ctr">
              <a:spcBef>
                <a:spcPts val="300"/>
              </a:spcBef>
              <a:spcAft>
                <a:spcPts val="0"/>
              </a:spcAft>
              <a:buSzPts val="1500"/>
              <a:buNone/>
              <a:defRPr sz="1500" cap="none">
                <a:solidFill>
                  <a:srgbClr val="FFFFFF"/>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05" name="Google Shape;105;p25"/>
          <p:cNvSpPr txBox="1"/>
          <p:nvPr>
            <p:ph type="title"/>
          </p:nvPr>
        </p:nvSpPr>
        <p:spPr>
          <a:xfrm>
            <a:off x="914400" y="5105400"/>
            <a:ext cx="7328514" cy="52304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6B7C72"/>
              </a:buClr>
              <a:buSzPts val="2000"/>
              <a:buFont typeface="Book Antiqua"/>
              <a:buNone/>
              <a:defRPr b="0" sz="2000">
                <a:solidFill>
                  <a:srgbClr val="6B7C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sp>
        <p:nvSpPr>
          <p:cNvPr id="107" name="Google Shape;107;p26"/>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6"/>
          <p:cNvSpPr txBox="1"/>
          <p:nvPr>
            <p:ph idx="1" type="body"/>
          </p:nvPr>
        </p:nvSpPr>
        <p:spPr>
          <a:xfrm rot="5400000">
            <a:off x="2385219" y="-175418"/>
            <a:ext cx="43735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9" name="Google Shape;109;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12" name="Shape 112"/>
        <p:cNvGrpSpPr/>
        <p:nvPr/>
      </p:nvGrpSpPr>
      <p:grpSpPr>
        <a:xfrm>
          <a:off x="0" y="0"/>
          <a:ext cx="0" cy="0"/>
          <a:chOff x="0" y="0"/>
          <a:chExt cx="0" cy="0"/>
        </a:xfrm>
      </p:grpSpPr>
      <p:sp>
        <p:nvSpPr>
          <p:cNvPr id="113" name="Google Shape;113;p27"/>
          <p:cNvSpPr/>
          <p:nvPr/>
        </p:nvSpPr>
        <p:spPr>
          <a:xfrm>
            <a:off x="6861702" y="228600"/>
            <a:ext cx="1859280" cy="6122634"/>
          </a:xfrm>
          <a:prstGeom prst="rect">
            <a:avLst/>
          </a:prstGeom>
          <a:solidFill>
            <a:srgbClr val="FFFFFF">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4" name="Google Shape;114;p27"/>
          <p:cNvSpPr/>
          <p:nvPr/>
        </p:nvSpPr>
        <p:spPr>
          <a:xfrm>
            <a:off x="6955225" y="351409"/>
            <a:ext cx="1672235" cy="587701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5" name="Google Shape;115;p27"/>
          <p:cNvSpPr txBox="1"/>
          <p:nvPr>
            <p:ph type="title"/>
          </p:nvPr>
        </p:nvSpPr>
        <p:spPr>
          <a:xfrm rot="5400000">
            <a:off x="4896852" y="2547152"/>
            <a:ext cx="5788981" cy="1485531"/>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7"/>
          <p:cNvSpPr txBox="1"/>
          <p:nvPr>
            <p:ph idx="1" type="body"/>
          </p:nvPr>
        </p:nvSpPr>
        <p:spPr>
          <a:xfrm rot="5400000">
            <a:off x="647699" y="190500"/>
            <a:ext cx="5791201" cy="6172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7" name="Google Shape;11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6" name="Shape 126"/>
        <p:cNvGrpSpPr/>
        <p:nvPr/>
      </p:nvGrpSpPr>
      <p:grpSpPr>
        <a:xfrm>
          <a:off x="0" y="0"/>
          <a:ext cx="0" cy="0"/>
          <a:chOff x="0" y="0"/>
          <a:chExt cx="0" cy="0"/>
        </a:xfrm>
      </p:grpSpPr>
      <p:sp>
        <p:nvSpPr>
          <p:cNvPr id="127" name="Google Shape;127;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29" name="Google Shape;129;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2" name="Shape 132"/>
        <p:cNvGrpSpPr/>
        <p:nvPr/>
      </p:nvGrpSpPr>
      <p:grpSpPr>
        <a:xfrm>
          <a:off x="0" y="0"/>
          <a:ext cx="0" cy="0"/>
          <a:chOff x="0" y="0"/>
          <a:chExt cx="0" cy="0"/>
        </a:xfrm>
      </p:grpSpPr>
      <p:sp>
        <p:nvSpPr>
          <p:cNvPr id="133" name="Google Shape;133;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 name="Google Shape;135;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8" name="Shape 138"/>
        <p:cNvGrpSpPr/>
        <p:nvPr/>
      </p:nvGrpSpPr>
      <p:grpSpPr>
        <a:xfrm>
          <a:off x="0" y="0"/>
          <a:ext cx="0" cy="0"/>
          <a:chOff x="0" y="0"/>
          <a:chExt cx="0" cy="0"/>
        </a:xfrm>
      </p:grpSpPr>
      <p:sp>
        <p:nvSpPr>
          <p:cNvPr id="139" name="Google Shape;139;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41" name="Google Shape;14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4" name="Shape 144"/>
        <p:cNvGrpSpPr/>
        <p:nvPr/>
      </p:nvGrpSpPr>
      <p:grpSpPr>
        <a:xfrm>
          <a:off x="0" y="0"/>
          <a:ext cx="0" cy="0"/>
          <a:chOff x="0" y="0"/>
          <a:chExt cx="0" cy="0"/>
        </a:xfrm>
      </p:grpSpPr>
      <p:sp>
        <p:nvSpPr>
          <p:cNvPr id="145" name="Google Shape;145;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47" name="Google Shape;147;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48" name="Google Shape;148;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1" name="Shape 151"/>
        <p:cNvGrpSpPr/>
        <p:nvPr/>
      </p:nvGrpSpPr>
      <p:grpSpPr>
        <a:xfrm>
          <a:off x="0" y="0"/>
          <a:ext cx="0" cy="0"/>
          <a:chOff x="0" y="0"/>
          <a:chExt cx="0" cy="0"/>
        </a:xfrm>
      </p:grpSpPr>
      <p:sp>
        <p:nvSpPr>
          <p:cNvPr id="152" name="Google Shape;152;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54" name="Google Shape;154;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55" name="Google Shape;155;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56" name="Google Shape;156;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57" name="Google Shape;157;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7" name="Shape 27"/>
        <p:cNvGrpSpPr/>
        <p:nvPr/>
      </p:nvGrpSpPr>
      <p:grpSpPr>
        <a:xfrm>
          <a:off x="0" y="0"/>
          <a:ext cx="0" cy="0"/>
          <a:chOff x="0" y="0"/>
          <a:chExt cx="0" cy="0"/>
        </a:xfrm>
      </p:grpSpPr>
      <p:sp>
        <p:nvSpPr>
          <p:cNvPr id="28" name="Google Shape;28;p16"/>
          <p:cNvSpPr txBox="1"/>
          <p:nvPr>
            <p:ph type="title"/>
          </p:nvPr>
        </p:nvSpPr>
        <p:spPr>
          <a:xfrm>
            <a:off x="0" y="16778"/>
            <a:ext cx="9144000" cy="106951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3500"/>
              <a:buFont typeface="Arial"/>
              <a:buNone/>
              <a:defRPr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457200" y="1600201"/>
            <a:ext cx="8229600" cy="460648"/>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None/>
              <a:defRPr sz="2000">
                <a:solidFill>
                  <a:srgbClr val="6C261A"/>
                </a:solidFill>
                <a:latin typeface="Arial"/>
                <a:ea typeface="Arial"/>
                <a:cs typeface="Arial"/>
                <a:sym typeface="Aria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0" name="Google Shape;30;p16"/>
          <p:cNvSpPr txBox="1"/>
          <p:nvPr>
            <p:ph idx="2" type="body"/>
          </p:nvPr>
        </p:nvSpPr>
        <p:spPr>
          <a:xfrm>
            <a:off x="467544" y="2276872"/>
            <a:ext cx="8229600" cy="3600400"/>
          </a:xfrm>
          <a:prstGeom prst="rect">
            <a:avLst/>
          </a:prstGeom>
          <a:noFill/>
          <a:ln>
            <a:noFill/>
          </a:ln>
        </p:spPr>
        <p:txBody>
          <a:bodyPr anchorCtr="0" anchor="t" bIns="45700" lIns="396000" spcFirstLastPara="1" rIns="91425" wrap="square" tIns="45700">
            <a:normAutofit/>
          </a:bodyPr>
          <a:lstStyle>
            <a:lvl1pPr indent="-228600" lvl="0" marL="457200" algn="l">
              <a:spcBef>
                <a:spcPts val="280"/>
              </a:spcBef>
              <a:spcAft>
                <a:spcPts val="0"/>
              </a:spcAft>
              <a:buSzPts val="1400"/>
              <a:buNone/>
              <a:defRPr sz="1400">
                <a:solidFill>
                  <a:srgbClr val="6C261A"/>
                </a:solidFill>
                <a:latin typeface="Arial"/>
                <a:ea typeface="Arial"/>
                <a:cs typeface="Arial"/>
                <a:sym typeface="Aria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9" name="Shape 169"/>
        <p:cNvGrpSpPr/>
        <p:nvPr/>
      </p:nvGrpSpPr>
      <p:grpSpPr>
        <a:xfrm>
          <a:off x="0" y="0"/>
          <a:ext cx="0" cy="0"/>
          <a:chOff x="0" y="0"/>
          <a:chExt cx="0" cy="0"/>
        </a:xfrm>
      </p:grpSpPr>
      <p:sp>
        <p:nvSpPr>
          <p:cNvPr id="170" name="Google Shape;170;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72" name="Google Shape;172;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73" name="Google Shape;173;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6" name="Shape 176"/>
        <p:cNvGrpSpPr/>
        <p:nvPr/>
      </p:nvGrpSpPr>
      <p:grpSpPr>
        <a:xfrm>
          <a:off x="0" y="0"/>
          <a:ext cx="0" cy="0"/>
          <a:chOff x="0" y="0"/>
          <a:chExt cx="0" cy="0"/>
        </a:xfrm>
      </p:grpSpPr>
      <p:sp>
        <p:nvSpPr>
          <p:cNvPr id="177" name="Google Shape;177;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37"/>
          <p:cNvSpPr/>
          <p:nvPr>
            <p:ph idx="2" type="pic"/>
          </p:nvPr>
        </p:nvSpPr>
        <p:spPr>
          <a:xfrm>
            <a:off x="1792288" y="612775"/>
            <a:ext cx="5486400" cy="4114800"/>
          </a:xfrm>
          <a:prstGeom prst="rect">
            <a:avLst/>
          </a:prstGeom>
          <a:noFill/>
          <a:ln>
            <a:noFill/>
          </a:ln>
        </p:spPr>
      </p:sp>
      <p:sp>
        <p:nvSpPr>
          <p:cNvPr id="179" name="Google Shape;179;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80" name="Google Shape;180;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3" name="Shape 183"/>
        <p:cNvGrpSpPr/>
        <p:nvPr/>
      </p:nvGrpSpPr>
      <p:grpSpPr>
        <a:xfrm>
          <a:off x="0" y="0"/>
          <a:ext cx="0" cy="0"/>
          <a:chOff x="0" y="0"/>
          <a:chExt cx="0" cy="0"/>
        </a:xfrm>
      </p:grpSpPr>
      <p:sp>
        <p:nvSpPr>
          <p:cNvPr id="184" name="Google Shape;184;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3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6" name="Google Shape;186;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9" name="Shape 189"/>
        <p:cNvGrpSpPr/>
        <p:nvPr/>
      </p:nvGrpSpPr>
      <p:grpSpPr>
        <a:xfrm>
          <a:off x="0" y="0"/>
          <a:ext cx="0" cy="0"/>
          <a:chOff x="0" y="0"/>
          <a:chExt cx="0" cy="0"/>
        </a:xfrm>
      </p:grpSpPr>
      <p:sp>
        <p:nvSpPr>
          <p:cNvPr id="190" name="Google Shape;190;p3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3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 name="Google Shape;192;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1" name="Shape 31"/>
        <p:cNvGrpSpPr/>
        <p:nvPr/>
      </p:nvGrpSpPr>
      <p:grpSpPr>
        <a:xfrm>
          <a:off x="0" y="0"/>
          <a:ext cx="0" cy="0"/>
          <a:chOff x="0" y="0"/>
          <a:chExt cx="0" cy="0"/>
        </a:xfrm>
      </p:grpSpPr>
      <p:sp>
        <p:nvSpPr>
          <p:cNvPr id="32" name="Google Shape;32;p17"/>
          <p:cNvSpPr txBox="1"/>
          <p:nvPr>
            <p:ph type="title"/>
          </p:nvPr>
        </p:nvSpPr>
        <p:spPr>
          <a:xfrm>
            <a:off x="1619672" y="0"/>
            <a:ext cx="7524328" cy="1069514"/>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6C261A"/>
              </a:buClr>
              <a:buSzPts val="3500"/>
              <a:buFont typeface="Arial"/>
              <a:buNone/>
              <a:defRPr b="1">
                <a:solidFill>
                  <a:srgbClr val="6C261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7"/>
          <p:cNvSpPr txBox="1"/>
          <p:nvPr>
            <p:ph idx="1" type="body"/>
          </p:nvPr>
        </p:nvSpPr>
        <p:spPr>
          <a:xfrm>
            <a:off x="2123728" y="1268760"/>
            <a:ext cx="6563072" cy="460648"/>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2000"/>
              <a:buNone/>
              <a:defRPr sz="2000">
                <a:solidFill>
                  <a:srgbClr val="6C261A"/>
                </a:solidFill>
                <a:latin typeface="Arial"/>
                <a:ea typeface="Arial"/>
                <a:cs typeface="Arial"/>
                <a:sym typeface="Aria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4" name="Google Shape;34;p17"/>
          <p:cNvSpPr txBox="1"/>
          <p:nvPr>
            <p:ph idx="2" type="body"/>
          </p:nvPr>
        </p:nvSpPr>
        <p:spPr>
          <a:xfrm>
            <a:off x="2134072" y="1844824"/>
            <a:ext cx="6563072" cy="4147865"/>
          </a:xfrm>
          <a:prstGeom prst="rect">
            <a:avLst/>
          </a:prstGeom>
          <a:noFill/>
          <a:ln>
            <a:noFill/>
          </a:ln>
        </p:spPr>
        <p:txBody>
          <a:bodyPr anchorCtr="0" anchor="t" bIns="45700" lIns="396000" spcFirstLastPara="1" rIns="91425" wrap="square" tIns="45700">
            <a:normAutofit/>
          </a:bodyPr>
          <a:lstStyle>
            <a:lvl1pPr indent="-228600" lvl="0" marL="457200" algn="l">
              <a:spcBef>
                <a:spcPts val="280"/>
              </a:spcBef>
              <a:spcAft>
                <a:spcPts val="0"/>
              </a:spcAft>
              <a:buSzPts val="1400"/>
              <a:buNone/>
              <a:defRPr sz="1400">
                <a:solidFill>
                  <a:srgbClr val="6C261A"/>
                </a:solidFill>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5" name="Shape 35"/>
        <p:cNvGrpSpPr/>
        <p:nvPr/>
      </p:nvGrpSpPr>
      <p:grpSpPr>
        <a:xfrm>
          <a:off x="0" y="0"/>
          <a:ext cx="0" cy="0"/>
          <a:chOff x="0" y="0"/>
          <a:chExt cx="0" cy="0"/>
        </a:xfrm>
      </p:grpSpPr>
      <p:sp>
        <p:nvSpPr>
          <p:cNvPr id="36" name="Google Shape;36;p18"/>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8"/>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8" name="Google Shape;3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1" name="Shape 41"/>
        <p:cNvGrpSpPr/>
        <p:nvPr/>
      </p:nvGrpSpPr>
      <p:grpSpPr>
        <a:xfrm>
          <a:off x="0" y="0"/>
          <a:ext cx="0" cy="0"/>
          <a:chOff x="0" y="0"/>
          <a:chExt cx="0" cy="0"/>
        </a:xfrm>
      </p:grpSpPr>
      <p:sp>
        <p:nvSpPr>
          <p:cNvPr id="42" name="Google Shape;42;p19"/>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 name="Google Shape;43;p19"/>
          <p:cNvSpPr/>
          <p:nvPr/>
        </p:nvSpPr>
        <p:spPr>
          <a:xfrm>
            <a:off x="91440" y="101600"/>
            <a:ext cx="8961120" cy="6664960"/>
          </a:xfrm>
          <a:prstGeom prst="roundRect">
            <a:avLst>
              <a:gd fmla="val 1735" name="adj"/>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 name="Google Shape;4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p:nvPr/>
        </p:nvSpPr>
        <p:spPr>
          <a:xfrm>
            <a:off x="345440" y="2942602"/>
            <a:ext cx="7147931" cy="2463800"/>
          </a:xfrm>
          <a:prstGeom prst="rect">
            <a:avLst/>
          </a:prstGeom>
          <a:solidFill>
            <a:srgbClr val="FFFFF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7" name="Google Shape;47;p19"/>
          <p:cNvSpPr/>
          <p:nvPr/>
        </p:nvSpPr>
        <p:spPr>
          <a:xfrm>
            <a:off x="7572652" y="2944634"/>
            <a:ext cx="1190348" cy="2459736"/>
          </a:xfrm>
          <a:prstGeom prst="rect">
            <a:avLst/>
          </a:prstGeom>
          <a:solidFill>
            <a:srgbClr val="FFFFF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8" name="Google Shape;48;p19"/>
          <p:cNvSpPr/>
          <p:nvPr/>
        </p:nvSpPr>
        <p:spPr>
          <a:xfrm>
            <a:off x="7712714" y="3136658"/>
            <a:ext cx="910224" cy="2075688"/>
          </a:xfrm>
          <a:prstGeom prst="rect">
            <a:avLst/>
          </a:prstGeom>
          <a:solidFill>
            <a:schemeClr val="accent3">
              <a:alpha val="69803"/>
            </a:schemeClr>
          </a:solidFill>
          <a:ln cap="flat" cmpd="sng" w="9525">
            <a:solidFill>
              <a:srgbClr val="6B7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 name="Google Shape;49;p19"/>
          <p:cNvSpPr/>
          <p:nvPr/>
        </p:nvSpPr>
        <p:spPr>
          <a:xfrm>
            <a:off x="445483" y="3055621"/>
            <a:ext cx="6947845" cy="224535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0" name="Google Shape;50;p19"/>
          <p:cNvSpPr txBox="1"/>
          <p:nvPr>
            <p:ph idx="12" type="sldNum"/>
          </p:nvPr>
        </p:nvSpPr>
        <p:spPr>
          <a:xfrm>
            <a:off x="7786826" y="4625268"/>
            <a:ext cx="762000" cy="4572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2800">
                <a:solidFill>
                  <a:srgbClr val="47534C"/>
                </a:solidFill>
                <a:latin typeface="Century Gothic"/>
                <a:ea typeface="Century Gothic"/>
                <a:cs typeface="Century Gothic"/>
                <a:sym typeface="Century Gothic"/>
              </a:defRPr>
            </a:lvl1pPr>
            <a:lvl2pPr indent="0" lvl="1" marL="0" algn="ctr">
              <a:spcBef>
                <a:spcPts val="0"/>
              </a:spcBef>
              <a:buNone/>
              <a:defRPr sz="2800">
                <a:solidFill>
                  <a:srgbClr val="47534C"/>
                </a:solidFill>
                <a:latin typeface="Century Gothic"/>
                <a:ea typeface="Century Gothic"/>
                <a:cs typeface="Century Gothic"/>
                <a:sym typeface="Century Gothic"/>
              </a:defRPr>
            </a:lvl2pPr>
            <a:lvl3pPr indent="0" lvl="2" marL="0" algn="ctr">
              <a:spcBef>
                <a:spcPts val="0"/>
              </a:spcBef>
              <a:buNone/>
              <a:defRPr sz="2800">
                <a:solidFill>
                  <a:srgbClr val="47534C"/>
                </a:solidFill>
                <a:latin typeface="Century Gothic"/>
                <a:ea typeface="Century Gothic"/>
                <a:cs typeface="Century Gothic"/>
                <a:sym typeface="Century Gothic"/>
              </a:defRPr>
            </a:lvl3pPr>
            <a:lvl4pPr indent="0" lvl="3" marL="0" algn="ctr">
              <a:spcBef>
                <a:spcPts val="0"/>
              </a:spcBef>
              <a:buNone/>
              <a:defRPr sz="2800">
                <a:solidFill>
                  <a:srgbClr val="47534C"/>
                </a:solidFill>
                <a:latin typeface="Century Gothic"/>
                <a:ea typeface="Century Gothic"/>
                <a:cs typeface="Century Gothic"/>
                <a:sym typeface="Century Gothic"/>
              </a:defRPr>
            </a:lvl4pPr>
            <a:lvl5pPr indent="0" lvl="4" marL="0" algn="ctr">
              <a:spcBef>
                <a:spcPts val="0"/>
              </a:spcBef>
              <a:buNone/>
              <a:defRPr sz="2800">
                <a:solidFill>
                  <a:srgbClr val="47534C"/>
                </a:solidFill>
                <a:latin typeface="Century Gothic"/>
                <a:ea typeface="Century Gothic"/>
                <a:cs typeface="Century Gothic"/>
                <a:sym typeface="Century Gothic"/>
              </a:defRPr>
            </a:lvl5pPr>
            <a:lvl6pPr indent="0" lvl="5" marL="0" algn="ctr">
              <a:spcBef>
                <a:spcPts val="0"/>
              </a:spcBef>
              <a:buNone/>
              <a:defRPr sz="2800">
                <a:solidFill>
                  <a:srgbClr val="47534C"/>
                </a:solidFill>
                <a:latin typeface="Century Gothic"/>
                <a:ea typeface="Century Gothic"/>
                <a:cs typeface="Century Gothic"/>
                <a:sym typeface="Century Gothic"/>
              </a:defRPr>
            </a:lvl6pPr>
            <a:lvl7pPr indent="0" lvl="6" marL="0" algn="ctr">
              <a:spcBef>
                <a:spcPts val="0"/>
              </a:spcBef>
              <a:buNone/>
              <a:defRPr sz="2800">
                <a:solidFill>
                  <a:srgbClr val="47534C"/>
                </a:solidFill>
                <a:latin typeface="Century Gothic"/>
                <a:ea typeface="Century Gothic"/>
                <a:cs typeface="Century Gothic"/>
                <a:sym typeface="Century Gothic"/>
              </a:defRPr>
            </a:lvl7pPr>
            <a:lvl8pPr indent="0" lvl="7" marL="0" algn="ctr">
              <a:spcBef>
                <a:spcPts val="0"/>
              </a:spcBef>
              <a:buNone/>
              <a:defRPr sz="2800">
                <a:solidFill>
                  <a:srgbClr val="47534C"/>
                </a:solidFill>
                <a:latin typeface="Century Gothic"/>
                <a:ea typeface="Century Gothic"/>
                <a:cs typeface="Century Gothic"/>
                <a:sym typeface="Century Gothic"/>
              </a:defRPr>
            </a:lvl8pPr>
            <a:lvl9pPr indent="0" lvl="8" marL="0" algn="ctr">
              <a:spcBef>
                <a:spcPts val="0"/>
              </a:spcBef>
              <a:buNone/>
              <a:defRPr sz="2800">
                <a:solidFill>
                  <a:srgbClr val="47534C"/>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
        <p:nvSpPr>
          <p:cNvPr id="51" name="Google Shape;51;p19"/>
          <p:cNvSpPr/>
          <p:nvPr/>
        </p:nvSpPr>
        <p:spPr>
          <a:xfrm>
            <a:off x="541822" y="4559276"/>
            <a:ext cx="6755166" cy="66436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2" name="Google Shape;52;p19"/>
          <p:cNvSpPr/>
          <p:nvPr/>
        </p:nvSpPr>
        <p:spPr>
          <a:xfrm>
            <a:off x="538971" y="3139440"/>
            <a:ext cx="6760868" cy="2077720"/>
          </a:xfrm>
          <a:prstGeom prst="rect">
            <a:avLst/>
          </a:prstGeom>
          <a:noFill/>
          <a:ln cap="flat" cmpd="dbl" w="9525">
            <a:solidFill>
              <a:srgbClr val="6B7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3" name="Google Shape;53;p19"/>
          <p:cNvSpPr txBox="1"/>
          <p:nvPr>
            <p:ph idx="1" type="subTitle"/>
          </p:nvPr>
        </p:nvSpPr>
        <p:spPr>
          <a:xfrm>
            <a:off x="642805" y="4648200"/>
            <a:ext cx="6553200" cy="457200"/>
          </a:xfrm>
          <a:prstGeom prst="rect">
            <a:avLst/>
          </a:prstGeom>
          <a:noFill/>
          <a:ln>
            <a:noFill/>
          </a:ln>
        </p:spPr>
        <p:txBody>
          <a:bodyPr anchorCtr="0" anchor="t" bIns="45700" lIns="91425" spcFirstLastPara="1" rIns="91425" wrap="square" tIns="45700">
            <a:normAutofit/>
          </a:bodyPr>
          <a:lstStyle>
            <a:lvl1pPr lvl="0" algn="ctr">
              <a:spcBef>
                <a:spcPts val="360"/>
              </a:spcBef>
              <a:spcAft>
                <a:spcPts val="0"/>
              </a:spcAft>
              <a:buSzPts val="1800"/>
              <a:buNone/>
              <a:defRPr sz="1800" cap="none">
                <a:solidFill>
                  <a:srgbClr val="FFFFFF"/>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p:txBody>
      </p:sp>
      <p:sp>
        <p:nvSpPr>
          <p:cNvPr id="54" name="Google Shape;54;p19"/>
          <p:cNvSpPr txBox="1"/>
          <p:nvPr>
            <p:ph type="ctrTitle"/>
          </p:nvPr>
        </p:nvSpPr>
        <p:spPr>
          <a:xfrm>
            <a:off x="604705" y="3227033"/>
            <a:ext cx="6629400" cy="121920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47534C"/>
              </a:buClr>
              <a:buSzPts val="4000"/>
              <a:buFont typeface="Book Antiqua"/>
              <a:buNone/>
              <a:defRPr sz="4000">
                <a:solidFill>
                  <a:srgbClr val="4753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20"/>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0"/>
          <p:cNvSpPr txBox="1"/>
          <p:nvPr>
            <p:ph idx="1" type="body"/>
          </p:nvPr>
        </p:nvSpPr>
        <p:spPr>
          <a:xfrm>
            <a:off x="426128" y="1719071"/>
            <a:ext cx="4038600" cy="4407408"/>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58" name="Google Shape;58;p20"/>
          <p:cNvSpPr txBox="1"/>
          <p:nvPr>
            <p:ph idx="2" type="body"/>
          </p:nvPr>
        </p:nvSpPr>
        <p:spPr>
          <a:xfrm>
            <a:off x="4648200" y="1719071"/>
            <a:ext cx="4038600" cy="4407408"/>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59" name="Google Shape;5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21"/>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6B7C72"/>
              </a:buClr>
              <a:buSzPts val="3500"/>
              <a:buFont typeface="Book Antiqu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1"/>
          <p:cNvSpPr txBox="1"/>
          <p:nvPr>
            <p:ph idx="1" type="body"/>
          </p:nvPr>
        </p:nvSpPr>
        <p:spPr>
          <a:xfrm>
            <a:off x="426128" y="1722438"/>
            <a:ext cx="4040188"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40"/>
              </a:spcBef>
              <a:spcAft>
                <a:spcPts val="0"/>
              </a:spcAft>
              <a:buSzPts val="2200"/>
              <a:buNone/>
              <a:defRPr b="1" sz="22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65" name="Google Shape;65;p21"/>
          <p:cNvSpPr txBox="1"/>
          <p:nvPr>
            <p:ph idx="2" type="body"/>
          </p:nvPr>
        </p:nvSpPr>
        <p:spPr>
          <a:xfrm>
            <a:off x="426128" y="2438400"/>
            <a:ext cx="4040188" cy="3687762"/>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66" name="Google Shape;66;p21"/>
          <p:cNvSpPr txBox="1"/>
          <p:nvPr>
            <p:ph idx="3" type="body"/>
          </p:nvPr>
        </p:nvSpPr>
        <p:spPr>
          <a:xfrm>
            <a:off x="4645025" y="1722438"/>
            <a:ext cx="4041775"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40"/>
              </a:spcBef>
              <a:spcAft>
                <a:spcPts val="0"/>
              </a:spcAft>
              <a:buSzPts val="2200"/>
              <a:buNone/>
              <a:defRPr b="1" sz="22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67" name="Google Shape;67;p21"/>
          <p:cNvSpPr txBox="1"/>
          <p:nvPr>
            <p:ph idx="4" type="body"/>
          </p:nvPr>
        </p:nvSpPr>
        <p:spPr>
          <a:xfrm>
            <a:off x="4645025" y="2438400"/>
            <a:ext cx="4041775" cy="3687762"/>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68" name="Google Shape;6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22"/>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6" name="Shape 76"/>
        <p:cNvGrpSpPr/>
        <p:nvPr/>
      </p:nvGrpSpPr>
      <p:grpSpPr>
        <a:xfrm>
          <a:off x="0" y="0"/>
          <a:ext cx="0" cy="0"/>
          <a:chOff x="0" y="0"/>
          <a:chExt cx="0" cy="0"/>
        </a:xfrm>
      </p:grpSpPr>
      <p:sp>
        <p:nvSpPr>
          <p:cNvPr id="77" name="Google Shape;77;p23"/>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8" name="Google Shape;78;p23"/>
          <p:cNvSpPr/>
          <p:nvPr/>
        </p:nvSpPr>
        <p:spPr>
          <a:xfrm>
            <a:off x="91440" y="101600"/>
            <a:ext cx="8961120" cy="6664960"/>
          </a:xfrm>
          <a:prstGeom prst="roundRect">
            <a:avLst>
              <a:gd fmla="val 1735" name="adj"/>
            </a:avLst>
          </a:prstGeom>
          <a:blipFill rotWithShape="1">
            <a:blip r:embed="rId2">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9" name="Google Shape;79;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3.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5" name="Shape 5"/>
        <p:cNvGrpSpPr/>
        <p:nvPr/>
      </p:nvGrpSpPr>
      <p:grpSpPr>
        <a:xfrm>
          <a:off x="0" y="0"/>
          <a:ext cx="0" cy="0"/>
          <a:chOff x="0" y="0"/>
          <a:chExt cx="0" cy="0"/>
        </a:xfrm>
      </p:grpSpPr>
      <p:sp>
        <p:nvSpPr>
          <p:cNvPr id="6" name="Google Shape;6;p14"/>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7" name="Google Shape;7;p14"/>
          <p:cNvSpPr/>
          <p:nvPr/>
        </p:nvSpPr>
        <p:spPr>
          <a:xfrm>
            <a:off x="91440" y="101600"/>
            <a:ext cx="8961120" cy="6664960"/>
          </a:xfrm>
          <a:prstGeom prst="roundRect">
            <a:avLst>
              <a:gd fmla="val 1735" name="adj"/>
            </a:avLst>
          </a:prstGeom>
          <a:blipFill rotWithShape="1">
            <a:blip r:embed="rId1">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8" name="Google Shape;8;p14"/>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accent1"/>
              </a:buClr>
              <a:buSzPts val="2400"/>
              <a:buFont typeface="Arial"/>
              <a:buChar char="•"/>
              <a:defRPr b="0" i="0" sz="2400" u="none" cap="none" strike="noStrike">
                <a:solidFill>
                  <a:schemeClr val="dk2"/>
                </a:solidFill>
                <a:latin typeface="Century Gothic"/>
                <a:ea typeface="Century Gothic"/>
                <a:cs typeface="Century Gothic"/>
                <a:sym typeface="Century Gothic"/>
              </a:defRPr>
            </a:lvl1pPr>
            <a:lvl2pPr indent="-355600" lvl="1" marL="914400" marR="0" rtl="0" algn="l">
              <a:spcBef>
                <a:spcPts val="400"/>
              </a:spcBef>
              <a:spcAft>
                <a:spcPts val="0"/>
              </a:spcAft>
              <a:buClr>
                <a:schemeClr val="accent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spcBef>
                <a:spcPts val="36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3pPr>
            <a:lvl4pPr indent="-330200" lvl="3" marL="1828800" marR="0" rtl="0" algn="l">
              <a:spcBef>
                <a:spcPts val="320"/>
              </a:spcBef>
              <a:spcAft>
                <a:spcPts val="0"/>
              </a:spcAft>
              <a:buClr>
                <a:schemeClr val="accent4"/>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320"/>
              </a:spcBef>
              <a:spcAft>
                <a:spcPts val="0"/>
              </a:spcAft>
              <a:buClr>
                <a:schemeClr val="accent5"/>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17500" lvl="5" marL="2743200" marR="0" rtl="0" algn="l">
              <a:spcBef>
                <a:spcPts val="280"/>
              </a:spcBef>
              <a:spcAft>
                <a:spcPts val="0"/>
              </a:spcAft>
              <a:buClr>
                <a:schemeClr val="accent1"/>
              </a:buClr>
              <a:buSzPts val="1400"/>
              <a:buFont typeface="Arial"/>
              <a:buChar char="•"/>
              <a:defRPr b="0" i="0" sz="1400" u="none" cap="none" strike="noStrike">
                <a:solidFill>
                  <a:schemeClr val="dk2"/>
                </a:solidFill>
                <a:latin typeface="Century Gothic"/>
                <a:ea typeface="Century Gothic"/>
                <a:cs typeface="Century Gothic"/>
                <a:sym typeface="Century Gothic"/>
              </a:defRPr>
            </a:lvl6pPr>
            <a:lvl7pPr indent="-317500" lvl="6" marL="3200400" marR="0" rtl="0" algn="l">
              <a:spcBef>
                <a:spcPts val="280"/>
              </a:spcBef>
              <a:spcAft>
                <a:spcPts val="0"/>
              </a:spcAft>
              <a:buClr>
                <a:schemeClr val="accent2"/>
              </a:buClr>
              <a:buSzPts val="1400"/>
              <a:buFont typeface="Arial"/>
              <a:buChar char="•"/>
              <a:defRPr b="0" i="0" sz="1400" u="none" cap="none" strike="noStrike">
                <a:solidFill>
                  <a:schemeClr val="dk2"/>
                </a:solidFill>
                <a:latin typeface="Century Gothic"/>
                <a:ea typeface="Century Gothic"/>
                <a:cs typeface="Century Gothic"/>
                <a:sym typeface="Century Gothic"/>
              </a:defRPr>
            </a:lvl7pPr>
            <a:lvl8pPr indent="-317500" lvl="7" marL="3657600" marR="0" rtl="0" algn="l">
              <a:spcBef>
                <a:spcPts val="28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8pPr>
            <a:lvl9pPr indent="-317500" lvl="8" marL="4114800" marR="0" rtl="0" algn="l">
              <a:spcBef>
                <a:spcPts val="280"/>
              </a:spcBef>
              <a:spcAft>
                <a:spcPts val="0"/>
              </a:spcAft>
              <a:buClr>
                <a:schemeClr val="accent4"/>
              </a:buClr>
              <a:buSzPts val="1400"/>
              <a:buFont typeface="Arial"/>
              <a:buChar char="•"/>
              <a:defRPr b="0" i="0" sz="1400" u="none" cap="none" strike="noStrike">
                <a:solidFill>
                  <a:schemeClr val="dk2"/>
                </a:solidFill>
                <a:latin typeface="Century Gothic"/>
                <a:ea typeface="Century Gothic"/>
                <a:cs typeface="Century Gothic"/>
                <a:sym typeface="Century Gothic"/>
              </a:defRPr>
            </a:lvl9pPr>
          </a:lstStyle>
          <a:p/>
        </p:txBody>
      </p:sp>
      <p:sp>
        <p:nvSpPr>
          <p:cNvPr id="9" name="Google Shape;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dk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 name="Google Shape;1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14"/>
          <p:cNvSpPr/>
          <p:nvPr/>
        </p:nvSpPr>
        <p:spPr>
          <a:xfrm>
            <a:off x="274320" y="278166"/>
            <a:ext cx="8595360" cy="1325880"/>
          </a:xfrm>
          <a:prstGeom prst="rect">
            <a:avLst/>
          </a:prstGeom>
          <a:solidFill>
            <a:srgbClr val="FFFFFF">
              <a:alpha val="8274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3" name="Google Shape;13;p14"/>
          <p:cNvSpPr/>
          <p:nvPr/>
        </p:nvSpPr>
        <p:spPr>
          <a:xfrm>
            <a:off x="372863" y="372862"/>
            <a:ext cx="8380520" cy="1118587"/>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 name="Google Shape;14;p14"/>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6B7C72"/>
              </a:buClr>
              <a:buSzPts val="3500"/>
              <a:buFont typeface="Book Antiqua"/>
              <a:buNone/>
              <a:defRPr b="0" i="0" sz="3500" u="none" cap="none" strike="noStrike">
                <a:solidFill>
                  <a:srgbClr val="6B7C72"/>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2" name="Google Shape;122;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3" name="Google Shape;123;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 name="Google Shape;125;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
          <p:cNvSpPr txBox="1"/>
          <p:nvPr>
            <p:ph type="title"/>
          </p:nvPr>
        </p:nvSpPr>
        <p:spPr>
          <a:xfrm>
            <a:off x="755576" y="3573016"/>
            <a:ext cx="7696200" cy="1295401"/>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47534C"/>
              </a:buClr>
              <a:buSzPts val="4800"/>
              <a:buFont typeface="Arabic Typesetting"/>
              <a:buNone/>
            </a:pPr>
            <a:r>
              <a:rPr b="1" lang="en-US" sz="4800">
                <a:latin typeface="Arabic Typesetting"/>
                <a:ea typeface="Arabic Typesetting"/>
                <a:cs typeface="Arabic Typesetting"/>
                <a:sym typeface="Arabic Typesetting"/>
              </a:rPr>
              <a:t>CARDIOGENIC SHOCK </a:t>
            </a:r>
            <a:br>
              <a:rPr b="1" lang="en-US">
                <a:latin typeface="Arabic Typesetting"/>
                <a:ea typeface="Arabic Typesetting"/>
                <a:cs typeface="Arabic Typesetting"/>
                <a:sym typeface="Arabic Typesetting"/>
              </a:rPr>
            </a:br>
            <a:endParaRPr/>
          </a:p>
        </p:txBody>
      </p:sp>
      <p:sp>
        <p:nvSpPr>
          <p:cNvPr id="200" name="Google Shape;200;p1"/>
          <p:cNvSpPr txBox="1"/>
          <p:nvPr>
            <p:ph idx="1" type="body"/>
          </p:nvPr>
        </p:nvSpPr>
        <p:spPr>
          <a:xfrm>
            <a:off x="736450" y="4527348"/>
            <a:ext cx="7696200" cy="774000"/>
          </a:xfrm>
          <a:prstGeom prst="rect">
            <a:avLst/>
          </a:prstGeom>
          <a:noFill/>
          <a:ln>
            <a:noFill/>
          </a:ln>
        </p:spPr>
        <p:txBody>
          <a:bodyPr anchorCtr="0" anchor="ctr" bIns="45700" lIns="91425" spcFirstLastPara="1" rIns="91425" wrap="square" tIns="45700">
            <a:noAutofit/>
          </a:bodyPr>
          <a:lstStyle/>
          <a:p>
            <a:pPr indent="0" lvl="0" marL="0" rtl="0" algn="ctr">
              <a:lnSpc>
                <a:spcPct val="80000"/>
              </a:lnSpc>
              <a:spcBef>
                <a:spcPts val="0"/>
              </a:spcBef>
              <a:spcAft>
                <a:spcPts val="0"/>
              </a:spcAft>
              <a:buSzPts val="1250"/>
              <a:buNone/>
            </a:pPr>
            <a:r>
              <a:rPr b="1" lang="en-US" sz="1550">
                <a:latin typeface="Arabic Typesetting"/>
                <a:ea typeface="Arabic Typesetting"/>
                <a:cs typeface="Arabic Typesetting"/>
                <a:sym typeface="Arabic Typesetting"/>
              </a:rPr>
              <a:t>TAMER  JAAFREH</a:t>
            </a:r>
            <a:endParaRPr b="1" sz="1550">
              <a:latin typeface="Arabic Typesetting"/>
              <a:ea typeface="Arabic Typesetting"/>
              <a:cs typeface="Arabic Typesetting"/>
              <a:sym typeface="Arabic Typesetting"/>
            </a:endParaRPr>
          </a:p>
          <a:p>
            <a:pPr indent="0" lvl="0" marL="0" rtl="0" algn="ctr">
              <a:lnSpc>
                <a:spcPct val="80000"/>
              </a:lnSpc>
              <a:spcBef>
                <a:spcPts val="0"/>
              </a:spcBef>
              <a:spcAft>
                <a:spcPts val="0"/>
              </a:spcAft>
              <a:buSzPts val="1250"/>
              <a:buNone/>
            </a:pPr>
            <a:r>
              <a:rPr b="1" lang="en-US" sz="1550">
                <a:latin typeface="Arabic Typesetting"/>
                <a:ea typeface="Arabic Typesetting"/>
                <a:cs typeface="Arabic Typesetting"/>
                <a:sym typeface="Arabic Typesetting"/>
              </a:rPr>
              <a:t>MAHA  AL-HAJES </a:t>
            </a:r>
            <a:endParaRPr sz="1550"/>
          </a:p>
          <a:p>
            <a:pPr indent="0" lvl="0" marL="0" rtl="0" algn="ctr">
              <a:lnSpc>
                <a:spcPct val="80000"/>
              </a:lnSpc>
              <a:spcBef>
                <a:spcPts val="0"/>
              </a:spcBef>
              <a:spcAft>
                <a:spcPts val="0"/>
              </a:spcAft>
              <a:buSzPts val="1250"/>
              <a:buNone/>
            </a:pPr>
            <a:r>
              <a:rPr b="1" lang="en-US" sz="1550">
                <a:latin typeface="Arabic Typesetting"/>
                <a:ea typeface="Arabic Typesetting"/>
                <a:cs typeface="Arabic Typesetting"/>
                <a:sym typeface="Arabic Typesetting"/>
              </a:rPr>
              <a:t>WALA`A  NAWAISEH </a:t>
            </a:r>
            <a:endParaRPr sz="1550"/>
          </a:p>
          <a:p>
            <a:pPr indent="0" lvl="0" marL="0" rtl="0" algn="ctr">
              <a:lnSpc>
                <a:spcPct val="80000"/>
              </a:lnSpc>
              <a:spcBef>
                <a:spcPts val="280"/>
              </a:spcBef>
              <a:spcAft>
                <a:spcPts val="0"/>
              </a:spcAft>
              <a:buSzPts val="1250"/>
              <a:buNone/>
            </a:pPr>
            <a:r>
              <a:t/>
            </a:r>
            <a:endParaRPr sz="155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0"/>
          <p:cNvSpPr txBox="1"/>
          <p:nvPr>
            <p:ph type="title"/>
          </p:nvPr>
        </p:nvSpPr>
        <p:spPr>
          <a:xfrm>
            <a:off x="971600" y="404664"/>
            <a:ext cx="7524328" cy="10695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abic Typesetting"/>
              <a:buNone/>
            </a:pPr>
            <a:r>
              <a:rPr b="1" lang="en-US" sz="4400">
                <a:solidFill>
                  <a:schemeClr val="dk1"/>
                </a:solidFill>
                <a:latin typeface="Arabic Typesetting"/>
                <a:ea typeface="Arabic Typesetting"/>
                <a:cs typeface="Arabic Typesetting"/>
                <a:sym typeface="Arabic Typesetting"/>
              </a:rPr>
              <a:t>DIAGNOSIS</a:t>
            </a:r>
            <a:endParaRPr sz="4400">
              <a:solidFill>
                <a:schemeClr val="dk1"/>
              </a:solidFill>
              <a:latin typeface="Arabic Typesetting"/>
              <a:ea typeface="Arabic Typesetting"/>
              <a:cs typeface="Arabic Typesetting"/>
              <a:sym typeface="Arabic Typesetting"/>
            </a:endParaRPr>
          </a:p>
        </p:txBody>
      </p:sp>
      <p:sp>
        <p:nvSpPr>
          <p:cNvPr id="255" name="Google Shape;255;p10"/>
          <p:cNvSpPr txBox="1"/>
          <p:nvPr>
            <p:ph idx="1" type="body"/>
          </p:nvPr>
        </p:nvSpPr>
        <p:spPr>
          <a:xfrm>
            <a:off x="179512" y="1268760"/>
            <a:ext cx="8856984" cy="54726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000"/>
              <a:buNone/>
            </a:pPr>
            <a:r>
              <a:rPr b="1" lang="en-US" u="sng">
                <a:solidFill>
                  <a:schemeClr val="dk1"/>
                </a:solidFill>
              </a:rPr>
              <a:t>laboratory studies</a:t>
            </a:r>
            <a:r>
              <a:rPr lang="en-US">
                <a:solidFill>
                  <a:schemeClr val="dk1"/>
                </a:solidFill>
              </a:rPr>
              <a:t>: </a:t>
            </a:r>
            <a:endParaRPr/>
          </a:p>
          <a:p>
            <a:pPr indent="-285750" lvl="0" marL="285750" rtl="0" algn="l">
              <a:spcBef>
                <a:spcPts val="400"/>
              </a:spcBef>
              <a:spcAft>
                <a:spcPts val="0"/>
              </a:spcAft>
              <a:buSzPts val="2000"/>
              <a:buFont typeface="Arial"/>
              <a:buChar char="•"/>
            </a:pPr>
            <a:r>
              <a:rPr lang="en-US">
                <a:solidFill>
                  <a:schemeClr val="dk1"/>
                </a:solidFill>
              </a:rPr>
              <a:t>complete blood cell (CBC) count</a:t>
            </a:r>
            <a:endParaRPr/>
          </a:p>
          <a:p>
            <a:pPr indent="-285750" lvl="0" marL="285750" rtl="0" algn="l">
              <a:spcBef>
                <a:spcPts val="400"/>
              </a:spcBef>
              <a:spcAft>
                <a:spcPts val="0"/>
              </a:spcAft>
              <a:buSzPts val="2000"/>
              <a:buFont typeface="Arial"/>
              <a:buChar char="•"/>
            </a:pPr>
            <a:r>
              <a:rPr lang="en-US">
                <a:solidFill>
                  <a:schemeClr val="dk1"/>
                </a:solidFill>
              </a:rPr>
              <a:t>biochemical profile:  electrolytes, renal function (eg, urea and    creatinine levels), and liver function tests (eg, bilirubin)</a:t>
            </a:r>
            <a:endParaRPr/>
          </a:p>
          <a:p>
            <a:pPr indent="-285750" lvl="0" marL="285750" rtl="0" algn="l">
              <a:spcBef>
                <a:spcPts val="400"/>
              </a:spcBef>
              <a:spcAft>
                <a:spcPts val="0"/>
              </a:spcAft>
              <a:buSzPts val="2000"/>
              <a:buFont typeface="Arial"/>
              <a:buChar char="•"/>
            </a:pPr>
            <a:r>
              <a:rPr lang="en-US">
                <a:solidFill>
                  <a:schemeClr val="dk1"/>
                </a:solidFill>
              </a:rPr>
              <a:t>Cardiac enzymes, which include creatine kinase (CK) and its        	subclasses, troponin, myoglobin, and LDH</a:t>
            </a:r>
            <a:endParaRPr/>
          </a:p>
          <a:p>
            <a:pPr indent="-285750" lvl="0" marL="285750" rtl="0" algn="l">
              <a:spcBef>
                <a:spcPts val="400"/>
              </a:spcBef>
              <a:spcAft>
                <a:spcPts val="0"/>
              </a:spcAft>
              <a:buSzPts val="2000"/>
              <a:buFont typeface="Arial"/>
              <a:buChar char="•"/>
            </a:pPr>
            <a:r>
              <a:rPr lang="en-US">
                <a:solidFill>
                  <a:schemeClr val="dk1"/>
                </a:solidFill>
              </a:rPr>
              <a:t>Lactate: An elevated serum lactate level is an indicator of shock</a:t>
            </a:r>
            <a:endParaRPr/>
          </a:p>
          <a:p>
            <a:pPr indent="0" lvl="0" marL="0" rtl="0" algn="l">
              <a:spcBef>
                <a:spcPts val="400"/>
              </a:spcBef>
              <a:spcAft>
                <a:spcPts val="0"/>
              </a:spcAft>
              <a:buSzPts val="2000"/>
              <a:buNone/>
            </a:pPr>
            <a:r>
              <a:t/>
            </a:r>
            <a:endParaRPr>
              <a:solidFill>
                <a:schemeClr val="dk1"/>
              </a:solidFill>
            </a:endParaRPr>
          </a:p>
          <a:p>
            <a:pPr indent="0" lvl="0" marL="0" rtl="0" algn="l">
              <a:spcBef>
                <a:spcPts val="400"/>
              </a:spcBef>
              <a:spcAft>
                <a:spcPts val="0"/>
              </a:spcAft>
              <a:buSzPts val="2000"/>
              <a:buNone/>
            </a:pPr>
            <a:r>
              <a:rPr b="1" lang="en-US" u="sng">
                <a:solidFill>
                  <a:schemeClr val="dk1"/>
                </a:solidFill>
              </a:rPr>
              <a:t>ECG</a:t>
            </a:r>
            <a:r>
              <a:rPr b="1" lang="en-US">
                <a:solidFill>
                  <a:schemeClr val="dk1"/>
                </a:solidFill>
              </a:rPr>
              <a:t> : </a:t>
            </a:r>
            <a:r>
              <a:rPr lang="en-US">
                <a:solidFill>
                  <a:srgbClr val="000000"/>
                </a:solidFill>
              </a:rPr>
              <a:t>ST segment elevation suggesting acute MI / arrhythmias / LBBB/Q waves</a:t>
            </a:r>
            <a:br>
              <a:rPr lang="en-US">
                <a:solidFill>
                  <a:srgbClr val="000000"/>
                </a:solidFill>
              </a:rPr>
            </a:br>
            <a:endParaRPr>
              <a:solidFill>
                <a:srgbClr val="000000"/>
              </a:solidFill>
            </a:endParaRPr>
          </a:p>
          <a:p>
            <a:pPr indent="0" lvl="0" marL="0" rtl="0" algn="l">
              <a:spcBef>
                <a:spcPts val="400"/>
              </a:spcBef>
              <a:spcAft>
                <a:spcPts val="0"/>
              </a:spcAft>
              <a:buSzPts val="2000"/>
              <a:buNone/>
            </a:pPr>
            <a:r>
              <a:rPr b="1" lang="en-US" u="sng">
                <a:solidFill>
                  <a:schemeClr val="dk1"/>
                </a:solidFill>
              </a:rPr>
              <a:t>Echocardiogram:</a:t>
            </a:r>
            <a:r>
              <a:rPr lang="en-US" u="sng">
                <a:solidFill>
                  <a:schemeClr val="dk1"/>
                </a:solidFill>
              </a:rPr>
              <a:t> </a:t>
            </a:r>
            <a:r>
              <a:rPr lang="en-US">
                <a:solidFill>
                  <a:srgbClr val="000000"/>
                </a:solidFill>
              </a:rPr>
              <a:t>can diagnose a variety of mechanical complications of MI, valve disease, estimate EF, pericardial perfusion,etc</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1"/>
          <p:cNvSpPr txBox="1"/>
          <p:nvPr>
            <p:ph type="title"/>
          </p:nvPr>
        </p:nvSpPr>
        <p:spPr>
          <a:xfrm>
            <a:off x="426128" y="408372"/>
            <a:ext cx="8260672" cy="103942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500"/>
              <a:buFont typeface="Book Antiqua"/>
              <a:buNone/>
            </a:pPr>
            <a:r>
              <a:rPr b="1" lang="en-US" sz="4400">
                <a:solidFill>
                  <a:schemeClr val="dk1"/>
                </a:solidFill>
                <a:latin typeface="Arabic Typesetting"/>
                <a:ea typeface="Arabic Typesetting"/>
                <a:cs typeface="Arabic Typesetting"/>
                <a:sym typeface="Arabic Typesetting"/>
              </a:rPr>
              <a:t>MANAGEMENT</a:t>
            </a:r>
            <a:r>
              <a:rPr lang="en-US" sz="4400">
                <a:latin typeface="Arabic Typesetting"/>
                <a:ea typeface="Arabic Typesetting"/>
                <a:cs typeface="Arabic Typesetting"/>
                <a:sym typeface="Arabic Typesetting"/>
              </a:rPr>
              <a:t> </a:t>
            </a:r>
            <a:endParaRPr sz="4400">
              <a:latin typeface="Arabic Typesetting"/>
              <a:ea typeface="Arabic Typesetting"/>
              <a:cs typeface="Arabic Typesetting"/>
              <a:sym typeface="Arabic Typesetting"/>
            </a:endParaRPr>
          </a:p>
        </p:txBody>
      </p:sp>
      <p:sp>
        <p:nvSpPr>
          <p:cNvPr id="261" name="Google Shape;261;p11"/>
          <p:cNvSpPr txBox="1"/>
          <p:nvPr>
            <p:ph idx="1" type="body"/>
          </p:nvPr>
        </p:nvSpPr>
        <p:spPr>
          <a:xfrm>
            <a:off x="457200" y="1752600"/>
            <a:ext cx="8229600" cy="4373563"/>
          </a:xfrm>
          <a:prstGeom prst="rect">
            <a:avLst/>
          </a:prstGeom>
          <a:noFill/>
          <a:ln>
            <a:noFill/>
          </a:ln>
        </p:spPr>
        <p:txBody>
          <a:bodyPr anchorCtr="0" anchor="t" bIns="45700" lIns="91425" spcFirstLastPara="1" rIns="91425" wrap="square" tIns="45700">
            <a:normAutofit fontScale="85000" lnSpcReduction="10000"/>
          </a:bodyPr>
          <a:lstStyle/>
          <a:p>
            <a:pPr indent="-445769" lvl="0" marL="457200" rtl="0" algn="l">
              <a:lnSpc>
                <a:spcPct val="150000"/>
              </a:lnSpc>
              <a:spcBef>
                <a:spcPts val="0"/>
              </a:spcBef>
              <a:spcAft>
                <a:spcPts val="0"/>
              </a:spcAft>
              <a:buSzPct val="100000"/>
              <a:buChar char="•"/>
            </a:pPr>
            <a:r>
              <a:rPr b="1" lang="en-US" u="sng">
                <a:solidFill>
                  <a:srgbClr val="920000"/>
                </a:solidFill>
                <a:latin typeface="Arial"/>
                <a:ea typeface="Arial"/>
                <a:cs typeface="Arial"/>
                <a:sym typeface="Arial"/>
              </a:rPr>
              <a:t>Supplemental oxygen</a:t>
            </a:r>
            <a:r>
              <a:rPr b="1" lang="en-US">
                <a:solidFill>
                  <a:srgbClr val="920000"/>
                </a:solidFill>
                <a:latin typeface="Arial"/>
                <a:ea typeface="Arial"/>
                <a:cs typeface="Arial"/>
                <a:sym typeface="Arial"/>
              </a:rPr>
              <a:t>.</a:t>
            </a:r>
            <a:endParaRPr>
              <a:latin typeface="Arial"/>
              <a:ea typeface="Arial"/>
              <a:cs typeface="Arial"/>
              <a:sym typeface="Arial"/>
            </a:endParaRPr>
          </a:p>
          <a:p>
            <a:pPr indent="-445769" lvl="0" marL="457200" rtl="0" algn="l">
              <a:lnSpc>
                <a:spcPct val="150000"/>
              </a:lnSpc>
              <a:spcBef>
                <a:spcPts val="444"/>
              </a:spcBef>
              <a:spcAft>
                <a:spcPts val="0"/>
              </a:spcAft>
              <a:buSzPct val="100000"/>
              <a:buChar char="•"/>
            </a:pPr>
            <a:r>
              <a:rPr b="1" lang="en-US" u="sng">
                <a:solidFill>
                  <a:srgbClr val="920000"/>
                </a:solidFill>
                <a:latin typeface="Arial"/>
                <a:ea typeface="Arial"/>
                <a:cs typeface="Arial"/>
                <a:sym typeface="Arial"/>
              </a:rPr>
              <a:t>Pain relief</a:t>
            </a:r>
            <a:r>
              <a:rPr b="1" lang="en-US">
                <a:solidFill>
                  <a:srgbClr val="920000"/>
                </a:solidFill>
                <a:latin typeface="Arial"/>
                <a:ea typeface="Arial"/>
                <a:cs typeface="Arial"/>
                <a:sym typeface="Arial"/>
              </a:rPr>
              <a:t>: </a:t>
            </a:r>
            <a:r>
              <a:rPr lang="en-US">
                <a:solidFill>
                  <a:srgbClr val="000000"/>
                </a:solidFill>
                <a:latin typeface="Arial"/>
                <a:ea typeface="Arial"/>
                <a:cs typeface="Arial"/>
                <a:sym typeface="Arial"/>
              </a:rPr>
              <a:t>Morphine.</a:t>
            </a:r>
            <a:endParaRPr>
              <a:latin typeface="Arial"/>
              <a:ea typeface="Arial"/>
              <a:cs typeface="Arial"/>
              <a:sym typeface="Arial"/>
            </a:endParaRPr>
          </a:p>
          <a:p>
            <a:pPr indent="-445769" lvl="0" marL="457200" rtl="0" algn="l">
              <a:lnSpc>
                <a:spcPct val="150000"/>
              </a:lnSpc>
              <a:spcBef>
                <a:spcPts val="444"/>
              </a:spcBef>
              <a:spcAft>
                <a:spcPts val="0"/>
              </a:spcAft>
              <a:buSzPct val="100000"/>
              <a:buChar char="•"/>
            </a:pPr>
            <a:r>
              <a:rPr b="1" lang="en-US" u="sng">
                <a:solidFill>
                  <a:srgbClr val="920000"/>
                </a:solidFill>
                <a:latin typeface="Arial"/>
                <a:ea typeface="Arial"/>
                <a:cs typeface="Arial"/>
                <a:sym typeface="Arial"/>
              </a:rPr>
              <a:t>Fluid resuscitation</a:t>
            </a:r>
            <a:r>
              <a:rPr b="1" lang="en-US">
                <a:solidFill>
                  <a:srgbClr val="920000"/>
                </a:solidFill>
                <a:latin typeface="Arial"/>
                <a:ea typeface="Arial"/>
                <a:cs typeface="Arial"/>
                <a:sym typeface="Arial"/>
              </a:rPr>
              <a:t> </a:t>
            </a:r>
            <a:r>
              <a:rPr lang="en-US">
                <a:solidFill>
                  <a:srgbClr val="000000"/>
                </a:solidFill>
                <a:latin typeface="Arial"/>
                <a:ea typeface="Arial"/>
                <a:cs typeface="Arial"/>
                <a:sym typeface="Arial"/>
              </a:rPr>
              <a:t>to correct hypovolemia and hypotension, unless pulmonary edema is present.</a:t>
            </a:r>
            <a:endParaRPr>
              <a:latin typeface="Arial"/>
              <a:ea typeface="Arial"/>
              <a:cs typeface="Arial"/>
              <a:sym typeface="Arial"/>
            </a:endParaRPr>
          </a:p>
          <a:p>
            <a:pPr indent="-445769" lvl="0" marL="457200" rtl="0" algn="l">
              <a:lnSpc>
                <a:spcPct val="150000"/>
              </a:lnSpc>
              <a:spcBef>
                <a:spcPts val="444"/>
              </a:spcBef>
              <a:spcAft>
                <a:spcPts val="0"/>
              </a:spcAft>
              <a:buSzPct val="100000"/>
              <a:buChar char="•"/>
            </a:pPr>
            <a:r>
              <a:rPr b="1" lang="en-US" u="sng">
                <a:solidFill>
                  <a:srgbClr val="920000"/>
                </a:solidFill>
                <a:latin typeface="Arial"/>
                <a:ea typeface="Arial"/>
                <a:cs typeface="Arial"/>
                <a:sym typeface="Arial"/>
              </a:rPr>
              <a:t>Continuous ECG monitoring</a:t>
            </a:r>
            <a:r>
              <a:rPr b="1" lang="en-US">
                <a:solidFill>
                  <a:srgbClr val="920000"/>
                </a:solidFill>
                <a:latin typeface="Arial"/>
                <a:ea typeface="Arial"/>
                <a:cs typeface="Arial"/>
                <a:sym typeface="Arial"/>
              </a:rPr>
              <a:t>.</a:t>
            </a:r>
            <a:endParaRPr>
              <a:solidFill>
                <a:srgbClr val="920000"/>
              </a:solidFill>
              <a:latin typeface="Arial"/>
              <a:ea typeface="Arial"/>
              <a:cs typeface="Arial"/>
              <a:sym typeface="Arial"/>
            </a:endParaRPr>
          </a:p>
          <a:p>
            <a:pPr indent="-445769" lvl="0" marL="457200" rtl="0" algn="l">
              <a:lnSpc>
                <a:spcPct val="150000"/>
              </a:lnSpc>
              <a:spcBef>
                <a:spcPts val="444"/>
              </a:spcBef>
              <a:spcAft>
                <a:spcPts val="0"/>
              </a:spcAft>
              <a:buSzPct val="100000"/>
              <a:buChar char="•"/>
            </a:pPr>
            <a:r>
              <a:rPr b="1" lang="en-US">
                <a:solidFill>
                  <a:srgbClr val="920000"/>
                </a:solidFill>
                <a:latin typeface="Arial"/>
                <a:ea typeface="Arial"/>
                <a:cs typeface="Arial"/>
                <a:sym typeface="Arial"/>
              </a:rPr>
              <a:t> </a:t>
            </a:r>
            <a:r>
              <a:rPr b="1" lang="en-US" u="sng">
                <a:solidFill>
                  <a:srgbClr val="920000"/>
                </a:solidFill>
                <a:latin typeface="Arial"/>
                <a:ea typeface="Arial"/>
                <a:cs typeface="Arial"/>
                <a:sym typeface="Arial"/>
              </a:rPr>
              <a:t>Vasopressors</a:t>
            </a:r>
            <a:r>
              <a:rPr lang="en-US">
                <a:solidFill>
                  <a:srgbClr val="920000"/>
                </a:solidFill>
                <a:latin typeface="Arial"/>
                <a:ea typeface="Arial"/>
                <a:cs typeface="Arial"/>
                <a:sym typeface="Arial"/>
              </a:rPr>
              <a:t> </a:t>
            </a:r>
            <a:r>
              <a:rPr lang="en-US">
                <a:solidFill>
                  <a:srgbClr val="000000"/>
                </a:solidFill>
                <a:latin typeface="Arial"/>
                <a:ea typeface="Arial"/>
                <a:cs typeface="Arial"/>
                <a:sym typeface="Arial"/>
              </a:rPr>
              <a:t>for hypotension which is unresponsive to fluids: Norepinephrine and dopamine are considered first-line drugs.</a:t>
            </a:r>
            <a:endParaRPr>
              <a:latin typeface="Arial"/>
              <a:ea typeface="Arial"/>
              <a:cs typeface="Arial"/>
              <a:sym typeface="Arial"/>
            </a:endParaRPr>
          </a:p>
          <a:p>
            <a:pPr indent="-445769" lvl="0" marL="457200" rtl="0" algn="l">
              <a:lnSpc>
                <a:spcPct val="150000"/>
              </a:lnSpc>
              <a:spcBef>
                <a:spcPts val="444"/>
              </a:spcBef>
              <a:spcAft>
                <a:spcPts val="0"/>
              </a:spcAft>
              <a:buSzPct val="100000"/>
              <a:buChar char="•"/>
            </a:pPr>
            <a:r>
              <a:rPr b="1" lang="en-US">
                <a:solidFill>
                  <a:srgbClr val="920000"/>
                </a:solidFill>
                <a:latin typeface="Arial"/>
                <a:ea typeface="Arial"/>
                <a:cs typeface="Arial"/>
                <a:sym typeface="Arial"/>
              </a:rPr>
              <a:t> </a:t>
            </a:r>
            <a:r>
              <a:rPr b="1" lang="en-US" u="sng">
                <a:solidFill>
                  <a:srgbClr val="920000"/>
                </a:solidFill>
                <a:latin typeface="Arial"/>
                <a:ea typeface="Arial"/>
                <a:cs typeface="Arial"/>
                <a:sym typeface="Arial"/>
              </a:rPr>
              <a:t>inotropic</a:t>
            </a:r>
            <a:r>
              <a:rPr b="1" lang="en-US">
                <a:solidFill>
                  <a:srgbClr val="920000"/>
                </a:solidFill>
                <a:latin typeface="Arial"/>
                <a:ea typeface="Arial"/>
                <a:cs typeface="Arial"/>
                <a:sym typeface="Arial"/>
              </a:rPr>
              <a:t>: </a:t>
            </a:r>
            <a:r>
              <a:rPr lang="en-US">
                <a:solidFill>
                  <a:srgbClr val="000000"/>
                </a:solidFill>
                <a:latin typeface="Arial"/>
                <a:ea typeface="Arial"/>
                <a:cs typeface="Arial"/>
                <a:sym typeface="Arial"/>
              </a:rPr>
              <a:t>Dobutamin.</a:t>
            </a:r>
            <a:endParaRPr>
              <a:latin typeface="Arial"/>
              <a:ea typeface="Arial"/>
              <a:cs typeface="Arial"/>
              <a:sym typeface="Arial"/>
            </a:endParaRPr>
          </a:p>
          <a:p>
            <a:pPr indent="-87629" lvl="0" marL="342900" rtl="0" algn="l">
              <a:spcBef>
                <a:spcPts val="444"/>
              </a:spcBef>
              <a:spcAft>
                <a:spcPts val="0"/>
              </a:spcAft>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2"/>
          <p:cNvSpPr txBox="1"/>
          <p:nvPr>
            <p:ph type="title"/>
          </p:nvPr>
        </p:nvSpPr>
        <p:spPr>
          <a:xfrm>
            <a:off x="32120" y="332656"/>
            <a:ext cx="9144000" cy="10695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abic Typesetting"/>
              <a:buNone/>
            </a:pPr>
            <a:r>
              <a:rPr lang="en-US" sz="4400">
                <a:solidFill>
                  <a:schemeClr val="dk1"/>
                </a:solidFill>
                <a:latin typeface="Arabic Typesetting"/>
                <a:ea typeface="Arabic Typesetting"/>
                <a:cs typeface="Arabic Typesetting"/>
                <a:sym typeface="Arabic Typesetting"/>
              </a:rPr>
              <a:t>MANAGEMENT </a:t>
            </a:r>
            <a:endParaRPr sz="4400">
              <a:solidFill>
                <a:schemeClr val="dk1"/>
              </a:solidFill>
              <a:latin typeface="Arabic Typesetting"/>
              <a:ea typeface="Arabic Typesetting"/>
              <a:cs typeface="Arabic Typesetting"/>
              <a:sym typeface="Arabic Typesetting"/>
            </a:endParaRPr>
          </a:p>
        </p:txBody>
      </p:sp>
      <p:sp>
        <p:nvSpPr>
          <p:cNvPr id="267" name="Google Shape;267;p12"/>
          <p:cNvSpPr txBox="1"/>
          <p:nvPr>
            <p:ph idx="2" type="body"/>
          </p:nvPr>
        </p:nvSpPr>
        <p:spPr>
          <a:xfrm>
            <a:off x="467550" y="2276875"/>
            <a:ext cx="8229600" cy="4005300"/>
          </a:xfrm>
          <a:prstGeom prst="rect">
            <a:avLst/>
          </a:prstGeom>
          <a:noFill/>
          <a:ln>
            <a:noFill/>
          </a:ln>
        </p:spPr>
        <p:txBody>
          <a:bodyPr anchorCtr="0" anchor="t" bIns="45700" lIns="396000" spcFirstLastPara="1" rIns="91425" wrap="square" tIns="45700">
            <a:normAutofit/>
          </a:bodyPr>
          <a:lstStyle/>
          <a:p>
            <a:pPr indent="-469900" lvl="0" marL="457200" rtl="0" algn="l">
              <a:lnSpc>
                <a:spcPct val="150000"/>
              </a:lnSpc>
              <a:spcBef>
                <a:spcPts val="0"/>
              </a:spcBef>
              <a:spcAft>
                <a:spcPts val="0"/>
              </a:spcAft>
              <a:buSzPts val="2000"/>
              <a:buFont typeface="Arial"/>
              <a:buChar char="•"/>
            </a:pPr>
            <a:r>
              <a:rPr b="1" lang="en-US" sz="2000">
                <a:solidFill>
                  <a:srgbClr val="920000"/>
                </a:solidFill>
              </a:rPr>
              <a:t>Antiarrhythmic drugs: </a:t>
            </a:r>
            <a:r>
              <a:rPr lang="en-US" sz="2000">
                <a:solidFill>
                  <a:srgbClr val="000000"/>
                </a:solidFill>
              </a:rPr>
              <a:t>Amiodarone, Procainamide, Lidocaine</a:t>
            </a:r>
            <a:endParaRPr sz="2000">
              <a:solidFill>
                <a:srgbClr val="920000"/>
              </a:solidFill>
            </a:endParaRPr>
          </a:p>
          <a:p>
            <a:pPr indent="-469900" lvl="0" marL="457200" rtl="0" algn="l">
              <a:lnSpc>
                <a:spcPct val="150000"/>
              </a:lnSpc>
              <a:spcBef>
                <a:spcPts val="360"/>
              </a:spcBef>
              <a:spcAft>
                <a:spcPts val="0"/>
              </a:spcAft>
              <a:buSzPts val="2000"/>
              <a:buFont typeface="Arial"/>
              <a:buChar char="•"/>
            </a:pPr>
            <a:r>
              <a:rPr lang="en-US" sz="2000">
                <a:solidFill>
                  <a:srgbClr val="920000"/>
                </a:solidFill>
              </a:rPr>
              <a:t> </a:t>
            </a:r>
            <a:r>
              <a:rPr b="1" lang="en-US" sz="2000">
                <a:solidFill>
                  <a:srgbClr val="920000"/>
                </a:solidFill>
              </a:rPr>
              <a:t>Thrombolytic Therapy: </a:t>
            </a:r>
            <a:r>
              <a:rPr lang="en-US" sz="2000">
                <a:solidFill>
                  <a:srgbClr val="000000"/>
                </a:solidFill>
              </a:rPr>
              <a:t>If the cause is likely an acute MI </a:t>
            </a:r>
            <a:br>
              <a:rPr lang="en-US" sz="2000">
                <a:solidFill>
                  <a:srgbClr val="000000"/>
                </a:solidFill>
              </a:rPr>
            </a:br>
            <a:r>
              <a:rPr lang="en-US" sz="2000">
                <a:solidFill>
                  <a:srgbClr val="000000"/>
                </a:solidFill>
              </a:rPr>
              <a:t>Aspirin and heparin should be given immediately.</a:t>
            </a:r>
            <a:endParaRPr b="1" sz="2000">
              <a:solidFill>
                <a:srgbClr val="920000"/>
              </a:solidFill>
            </a:endParaRPr>
          </a:p>
          <a:p>
            <a:pPr indent="-469900" lvl="0" marL="457200" rtl="0" algn="l">
              <a:lnSpc>
                <a:spcPct val="150000"/>
              </a:lnSpc>
              <a:spcBef>
                <a:spcPts val="360"/>
              </a:spcBef>
              <a:spcAft>
                <a:spcPts val="0"/>
              </a:spcAft>
              <a:buSzPts val="2000"/>
              <a:buFont typeface="Arial"/>
              <a:buChar char="•"/>
            </a:pPr>
            <a:r>
              <a:rPr b="1" lang="en-US" sz="2000">
                <a:solidFill>
                  <a:srgbClr val="920000"/>
                </a:solidFill>
              </a:rPr>
              <a:t>Intra-aortic Balloon Pump</a:t>
            </a:r>
            <a:endParaRPr sz="1600"/>
          </a:p>
          <a:p>
            <a:pPr indent="-469900" lvl="0" marL="457200" rtl="0" algn="l">
              <a:lnSpc>
                <a:spcPct val="150000"/>
              </a:lnSpc>
              <a:spcBef>
                <a:spcPts val="360"/>
              </a:spcBef>
              <a:spcAft>
                <a:spcPts val="0"/>
              </a:spcAft>
              <a:buSzPts val="2000"/>
              <a:buFont typeface="Arial"/>
              <a:buChar char="•"/>
            </a:pPr>
            <a:r>
              <a:rPr b="1" lang="en-US" sz="2000">
                <a:solidFill>
                  <a:srgbClr val="920000"/>
                </a:solidFill>
              </a:rPr>
              <a:t> PCI (coronary angioplasty)</a:t>
            </a:r>
            <a:endParaRPr sz="1600"/>
          </a:p>
          <a:p>
            <a:pPr indent="-469900" lvl="0" marL="457200" rtl="0" algn="l">
              <a:lnSpc>
                <a:spcPct val="150000"/>
              </a:lnSpc>
              <a:spcBef>
                <a:spcPts val="360"/>
              </a:spcBef>
              <a:spcAft>
                <a:spcPts val="0"/>
              </a:spcAft>
              <a:buSzPts val="2000"/>
              <a:buFont typeface="Arial"/>
              <a:buChar char="•"/>
            </a:pPr>
            <a:r>
              <a:rPr b="1" lang="en-US" sz="2000">
                <a:solidFill>
                  <a:srgbClr val="920000"/>
                </a:solidFill>
              </a:rPr>
              <a:t> CABG (coronary artery bypass graft)</a:t>
            </a:r>
            <a:endParaRPr sz="1600"/>
          </a:p>
          <a:p>
            <a:pPr indent="-469900" lvl="0" marL="457200" rtl="0" algn="l">
              <a:lnSpc>
                <a:spcPct val="150000"/>
              </a:lnSpc>
              <a:spcBef>
                <a:spcPts val="360"/>
              </a:spcBef>
              <a:spcAft>
                <a:spcPts val="0"/>
              </a:spcAft>
              <a:buSzPts val="2000"/>
              <a:buFont typeface="Arial"/>
              <a:buChar char="•"/>
            </a:pPr>
            <a:r>
              <a:rPr b="1" lang="en-US" sz="2000">
                <a:solidFill>
                  <a:srgbClr val="920000"/>
                </a:solidFill>
              </a:rPr>
              <a:t> surgical valve repair or replacement</a:t>
            </a:r>
            <a:endParaRPr sz="2000"/>
          </a:p>
        </p:txBody>
      </p:sp>
      <p:sp>
        <p:nvSpPr>
          <p:cNvPr id="268" name="Google Shape;268;p12"/>
          <p:cNvSpPr/>
          <p:nvPr/>
        </p:nvSpPr>
        <p:spPr>
          <a:xfrm>
            <a:off x="539552" y="1628800"/>
            <a:ext cx="1224136" cy="288032"/>
          </a:xfrm>
          <a:prstGeom prst="rightArrow">
            <a:avLst>
              <a:gd fmla="val 50000" name="adj1"/>
              <a:gd fmla="val 50000" name="adj2"/>
            </a:avLst>
          </a:prstGeom>
          <a:solidFill>
            <a:schemeClr val="accent1"/>
          </a:solidFill>
          <a:ln cap="flat" cmpd="sng" w="25400">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9" name="Google Shape;269;p12"/>
          <p:cNvSpPr txBox="1"/>
          <p:nvPr/>
        </p:nvSpPr>
        <p:spPr>
          <a:xfrm>
            <a:off x="1835696" y="1582361"/>
            <a:ext cx="151216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7F7F7F"/>
                </a:solidFill>
                <a:latin typeface="Arabic Typesetting"/>
                <a:ea typeface="Arabic Typesetting"/>
                <a:cs typeface="Arabic Typesetting"/>
                <a:sym typeface="Arabic Typesetting"/>
              </a:rPr>
              <a:t>Continue </a:t>
            </a:r>
            <a:endParaRPr b="1" sz="1800">
              <a:solidFill>
                <a:srgbClr val="7F7F7F"/>
              </a:solidFill>
              <a:latin typeface="Arabic Typesetting"/>
              <a:ea typeface="Arabic Typesetting"/>
              <a:cs typeface="Arabic Typesetting"/>
              <a:sym typeface="Arabic Typesetting"/>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3"/>
          <p:cNvSpPr txBox="1"/>
          <p:nvPr>
            <p:ph type="title"/>
          </p:nvPr>
        </p:nvSpPr>
        <p:spPr>
          <a:xfrm>
            <a:off x="736456" y="3200399"/>
            <a:ext cx="7696200" cy="1295401"/>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47534C"/>
              </a:buClr>
              <a:buSzPts val="4000"/>
              <a:buFont typeface="Book Antiqua"/>
              <a:buNone/>
            </a:pPr>
            <a:r>
              <a:rPr lang="en-US"/>
              <a:t>THANK YOU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
          <p:cNvSpPr txBox="1"/>
          <p:nvPr>
            <p:ph type="title"/>
          </p:nvPr>
        </p:nvSpPr>
        <p:spPr>
          <a:xfrm>
            <a:off x="395536" y="476672"/>
            <a:ext cx="7236296" cy="10695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Arabic Typesetting"/>
              <a:buNone/>
            </a:pPr>
            <a:r>
              <a:rPr b="1" lang="en-US" sz="4000">
                <a:solidFill>
                  <a:schemeClr val="dk1"/>
                </a:solidFill>
                <a:latin typeface="Arabic Typesetting"/>
                <a:ea typeface="Arabic Typesetting"/>
                <a:cs typeface="Arabic Typesetting"/>
                <a:sym typeface="Arabic Typesetting"/>
              </a:rPr>
              <a:t>SHOCK “ CIRCULATORY FAILURE ”</a:t>
            </a:r>
            <a:endParaRPr>
              <a:solidFill>
                <a:schemeClr val="dk1"/>
              </a:solidFill>
              <a:latin typeface="Arabic Typesetting"/>
              <a:ea typeface="Arabic Typesetting"/>
              <a:cs typeface="Arabic Typesetting"/>
              <a:sym typeface="Arabic Typesetting"/>
            </a:endParaRPr>
          </a:p>
        </p:txBody>
      </p:sp>
      <p:sp>
        <p:nvSpPr>
          <p:cNvPr id="206" name="Google Shape;206;p2"/>
          <p:cNvSpPr txBox="1"/>
          <p:nvPr>
            <p:ph idx="1" type="body"/>
          </p:nvPr>
        </p:nvSpPr>
        <p:spPr>
          <a:xfrm>
            <a:off x="457194" y="1713241"/>
            <a:ext cx="8229600" cy="4464600"/>
          </a:xfrm>
          <a:prstGeom prst="rect">
            <a:avLst/>
          </a:prstGeom>
          <a:noFill/>
          <a:ln>
            <a:noFill/>
          </a:ln>
        </p:spPr>
        <p:txBody>
          <a:bodyPr anchorCtr="0" anchor="ctr" bIns="45700" lIns="91425" spcFirstLastPara="1" rIns="91425" wrap="square" tIns="45700">
            <a:normAutofit lnSpcReduction="10000"/>
          </a:bodyPr>
          <a:lstStyle/>
          <a:p>
            <a:pPr indent="0" lvl="0" marL="0" rtl="0" algn="l">
              <a:spcBef>
                <a:spcPts val="0"/>
              </a:spcBef>
              <a:spcAft>
                <a:spcPts val="0"/>
              </a:spcAft>
              <a:buSzPts val="2000"/>
              <a:buNone/>
            </a:pPr>
            <a:r>
              <a:rPr lang="en-US" sz="2000">
                <a:solidFill>
                  <a:schemeClr val="dk1"/>
                </a:solidFill>
              </a:rPr>
              <a:t>Generalized inadequate blood flow through the body that leads to multiple organ failure as well as life-threatening                       complications, especially because too little oxygen and other   nutrients are delivered to the tissue cells and failed to meet the metabolic requirements of them. </a:t>
            </a:r>
            <a:br>
              <a:rPr lang="en-US" sz="2000">
                <a:solidFill>
                  <a:schemeClr val="dk1"/>
                </a:solidFill>
              </a:rPr>
            </a:br>
            <a:br>
              <a:rPr lang="en-US" sz="2000">
                <a:solidFill>
                  <a:schemeClr val="dk1"/>
                </a:solidFill>
              </a:rPr>
            </a:br>
            <a:r>
              <a:rPr lang="en-US" sz="2000">
                <a:solidFill>
                  <a:schemeClr val="dk1"/>
                </a:solidFill>
              </a:rPr>
              <a:t>Hypotension is a common presentation of shock but the</a:t>
            </a:r>
            <a:br>
              <a:rPr lang="en-US" sz="2000">
                <a:solidFill>
                  <a:schemeClr val="dk1"/>
                </a:solidFill>
              </a:rPr>
            </a:br>
            <a:r>
              <a:rPr lang="en-US" sz="2000">
                <a:solidFill>
                  <a:schemeClr val="dk1"/>
                </a:solidFill>
              </a:rPr>
              <a:t>terms are not synonymous</a:t>
            </a:r>
            <a:endParaRPr>
              <a:solidFill>
                <a:schemeClr val="dk1"/>
              </a:solidFill>
            </a:endParaRPr>
          </a:p>
          <a:p>
            <a:pPr indent="0" lvl="0" marL="0" rtl="0" algn="l">
              <a:spcBef>
                <a:spcPts val="400"/>
              </a:spcBef>
              <a:spcAft>
                <a:spcPts val="0"/>
              </a:spcAft>
              <a:buSzPts val="2000"/>
              <a:buNone/>
            </a:pPr>
            <a:r>
              <a:t/>
            </a:r>
            <a:endParaRPr sz="2000">
              <a:solidFill>
                <a:schemeClr val="dk1"/>
              </a:solidFill>
            </a:endParaRPr>
          </a:p>
          <a:p>
            <a:pPr indent="0" lvl="0" marL="0" rtl="0" algn="l">
              <a:spcBef>
                <a:spcPts val="480"/>
              </a:spcBef>
              <a:spcAft>
                <a:spcPts val="0"/>
              </a:spcAft>
              <a:buSzPts val="2400"/>
              <a:buNone/>
            </a:pPr>
            <a:r>
              <a:rPr lang="en-US" sz="2200" u="sng">
                <a:solidFill>
                  <a:schemeClr val="dk1"/>
                </a:solidFill>
              </a:rPr>
              <a:t>Circulatory shock can occur either by</a:t>
            </a:r>
            <a:endParaRPr sz="2200" u="sng">
              <a:solidFill>
                <a:schemeClr val="dk1"/>
              </a:solidFill>
            </a:endParaRPr>
          </a:p>
          <a:p>
            <a:pPr indent="0" lvl="0" marL="0" rtl="0" algn="l">
              <a:spcBef>
                <a:spcPts val="480"/>
              </a:spcBef>
              <a:spcAft>
                <a:spcPts val="0"/>
              </a:spcAft>
              <a:buSzPts val="2400"/>
              <a:buNone/>
            </a:pPr>
            <a:r>
              <a:rPr lang="en-US" sz="2200">
                <a:solidFill>
                  <a:schemeClr val="dk1"/>
                </a:solidFill>
              </a:rPr>
              <a:t> </a:t>
            </a:r>
            <a:br>
              <a:rPr lang="en-US" sz="2200">
                <a:solidFill>
                  <a:schemeClr val="dk1"/>
                </a:solidFill>
              </a:rPr>
            </a:br>
            <a:r>
              <a:rPr lang="en-US" sz="2200">
                <a:solidFill>
                  <a:schemeClr val="dk1"/>
                </a:solidFill>
              </a:rPr>
              <a:t>1) Decrease cardiac output </a:t>
            </a:r>
            <a:br>
              <a:rPr lang="en-US" sz="2200">
                <a:solidFill>
                  <a:schemeClr val="dk1"/>
                </a:solidFill>
              </a:rPr>
            </a:br>
            <a:r>
              <a:rPr lang="en-US" sz="2200">
                <a:solidFill>
                  <a:schemeClr val="dk1"/>
                </a:solidFill>
              </a:rPr>
              <a:t>2) Without decrease cardiac output</a:t>
            </a:r>
            <a:br>
              <a:rPr lang="en-US" sz="2400">
                <a:solidFill>
                  <a:srgbClr val="3F3F3F"/>
                </a:solidFill>
              </a:rPr>
            </a:br>
            <a:endParaRPr sz="2400">
              <a:solidFill>
                <a:srgbClr val="3F3F3F"/>
              </a:solidFill>
            </a:endParaRPr>
          </a:p>
        </p:txBody>
      </p:sp>
      <p:pic>
        <p:nvPicPr>
          <p:cNvPr id="207" name="Google Shape;207;p2"/>
          <p:cNvPicPr preferRelativeResize="0"/>
          <p:nvPr/>
        </p:nvPicPr>
        <p:blipFill rotWithShape="1">
          <a:blip r:embed="rId3">
            <a:alphaModFix/>
          </a:blip>
          <a:srcRect b="0" l="0" r="0" t="0"/>
          <a:stretch/>
        </p:blipFill>
        <p:spPr>
          <a:xfrm>
            <a:off x="6588224" y="3140968"/>
            <a:ext cx="2267744" cy="3645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
          <p:cNvSpPr txBox="1"/>
          <p:nvPr>
            <p:ph type="title"/>
          </p:nvPr>
        </p:nvSpPr>
        <p:spPr>
          <a:xfrm>
            <a:off x="0" y="332656"/>
            <a:ext cx="9144000" cy="10695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abic Typesetting"/>
              <a:buNone/>
            </a:pPr>
            <a:r>
              <a:rPr b="1" lang="en-US" sz="4400">
                <a:solidFill>
                  <a:schemeClr val="dk1"/>
                </a:solidFill>
                <a:latin typeface="Arabic Typesetting"/>
                <a:ea typeface="Arabic Typesetting"/>
                <a:cs typeface="Arabic Typesetting"/>
                <a:sym typeface="Arabic Typesetting"/>
              </a:rPr>
              <a:t>DECREASE CARDIAC OUTPUT</a:t>
            </a:r>
            <a:endParaRPr sz="4400">
              <a:solidFill>
                <a:schemeClr val="dk1"/>
              </a:solidFill>
              <a:latin typeface="Arabic Typesetting"/>
              <a:ea typeface="Arabic Typesetting"/>
              <a:cs typeface="Arabic Typesetting"/>
              <a:sym typeface="Arabic Typesetting"/>
            </a:endParaRPr>
          </a:p>
        </p:txBody>
      </p:sp>
      <p:sp>
        <p:nvSpPr>
          <p:cNvPr id="213" name="Google Shape;213;p3"/>
          <p:cNvSpPr txBox="1"/>
          <p:nvPr>
            <p:ph idx="1" type="body"/>
          </p:nvPr>
        </p:nvSpPr>
        <p:spPr>
          <a:xfrm>
            <a:off x="755576" y="1916832"/>
            <a:ext cx="7524328" cy="414786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800"/>
              <a:buNone/>
            </a:pPr>
            <a:r>
              <a:rPr lang="en-US" sz="1800">
                <a:solidFill>
                  <a:schemeClr val="dk1"/>
                </a:solidFill>
              </a:rPr>
              <a:t>1. </a:t>
            </a:r>
            <a:r>
              <a:rPr b="1" lang="en-US" sz="1800">
                <a:solidFill>
                  <a:schemeClr val="dk1"/>
                </a:solidFill>
              </a:rPr>
              <a:t>Cardiac abnormalities </a:t>
            </a:r>
            <a:r>
              <a:rPr lang="en-US" sz="1800">
                <a:solidFill>
                  <a:schemeClr val="dk1"/>
                </a:solidFill>
              </a:rPr>
              <a:t>that decrease the ability of the heart to pump blood. These abnormalities include, MI but also </a:t>
            </a:r>
            <a:r>
              <a:rPr lang="en-US" sz="1800" u="sng">
                <a:solidFill>
                  <a:schemeClr val="dk1"/>
                </a:solidFill>
              </a:rPr>
              <a:t>toxic states of the heart</a:t>
            </a:r>
            <a:r>
              <a:rPr lang="en-US" sz="1800">
                <a:solidFill>
                  <a:schemeClr val="dk1"/>
                </a:solidFill>
              </a:rPr>
              <a:t>, </a:t>
            </a:r>
            <a:r>
              <a:rPr lang="en-US" sz="1800" u="sng">
                <a:solidFill>
                  <a:schemeClr val="dk1"/>
                </a:solidFill>
              </a:rPr>
              <a:t>severe heart valve dysfunction</a:t>
            </a:r>
            <a:r>
              <a:rPr lang="en-US" sz="1800">
                <a:solidFill>
                  <a:schemeClr val="dk1"/>
                </a:solidFill>
              </a:rPr>
              <a:t>, </a:t>
            </a:r>
            <a:r>
              <a:rPr lang="en-US" sz="1800" u="sng">
                <a:solidFill>
                  <a:schemeClr val="dk1"/>
                </a:solidFill>
              </a:rPr>
              <a:t>heart arrhythmias</a:t>
            </a:r>
            <a:r>
              <a:rPr lang="en-US" sz="1800">
                <a:solidFill>
                  <a:schemeClr val="dk1"/>
                </a:solidFill>
              </a:rPr>
              <a:t>, and other conditions. </a:t>
            </a:r>
            <a:endParaRPr/>
          </a:p>
          <a:p>
            <a:pPr indent="0" lvl="0" marL="0" rtl="0" algn="l">
              <a:spcBef>
                <a:spcPts val="360"/>
              </a:spcBef>
              <a:spcAft>
                <a:spcPts val="0"/>
              </a:spcAft>
              <a:buSzPts val="1800"/>
              <a:buNone/>
            </a:pPr>
            <a:r>
              <a:rPr lang="en-US" sz="1800">
                <a:solidFill>
                  <a:schemeClr val="dk1"/>
                </a:solidFill>
              </a:rPr>
              <a:t>The circulatory shock that results from diminished cardiac pumping ability is called </a:t>
            </a:r>
            <a:r>
              <a:rPr b="1" lang="en-US" sz="1800">
                <a:solidFill>
                  <a:schemeClr val="dk1"/>
                </a:solidFill>
              </a:rPr>
              <a:t>cardiogenic shock</a:t>
            </a:r>
            <a:r>
              <a:rPr lang="en-US" sz="1800">
                <a:solidFill>
                  <a:schemeClr val="dk1"/>
                </a:solidFill>
              </a:rPr>
              <a:t>.</a:t>
            </a:r>
            <a:endParaRPr/>
          </a:p>
          <a:p>
            <a:pPr indent="0" lvl="0" marL="0" rtl="0" algn="l">
              <a:spcBef>
                <a:spcPts val="360"/>
              </a:spcBef>
              <a:spcAft>
                <a:spcPts val="0"/>
              </a:spcAft>
              <a:buSzPts val="1800"/>
              <a:buNone/>
            </a:pPr>
            <a:r>
              <a:t/>
            </a:r>
            <a:endParaRPr sz="1800">
              <a:solidFill>
                <a:schemeClr val="dk1"/>
              </a:solidFill>
            </a:endParaRPr>
          </a:p>
          <a:p>
            <a:pPr indent="0" lvl="0" marL="0" rtl="0" algn="l">
              <a:spcBef>
                <a:spcPts val="360"/>
              </a:spcBef>
              <a:spcAft>
                <a:spcPts val="0"/>
              </a:spcAft>
              <a:buSzPts val="1800"/>
              <a:buNone/>
            </a:pPr>
            <a:r>
              <a:rPr lang="en-US" sz="1800">
                <a:solidFill>
                  <a:schemeClr val="dk1"/>
                </a:solidFill>
              </a:rPr>
              <a:t>2. Factors that </a:t>
            </a:r>
            <a:r>
              <a:rPr b="1" lang="en-US" sz="1800">
                <a:solidFill>
                  <a:schemeClr val="dk1"/>
                </a:solidFill>
              </a:rPr>
              <a:t>decrease venous return </a:t>
            </a:r>
            <a:r>
              <a:rPr lang="en-US" sz="1800">
                <a:solidFill>
                  <a:schemeClr val="dk1"/>
                </a:solidFill>
              </a:rPr>
              <a:t>also decrease cardiac       output because the heart cannot pump blood that does not flow  into it. The most common cause of decreased venous return is     diminished blood volume, but venous return can also be reduced  as a result of decreased vascular tone, especially of the venous     blood reservoirs, or obstruction to blood flow at some point in the circulation, especially in the venous return pathway to the heart.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
          <p:cNvSpPr txBox="1"/>
          <p:nvPr>
            <p:ph type="title"/>
          </p:nvPr>
        </p:nvSpPr>
        <p:spPr>
          <a:xfrm>
            <a:off x="827584" y="476672"/>
            <a:ext cx="7524328" cy="106951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abic Typesetting"/>
              <a:buNone/>
            </a:pPr>
            <a:r>
              <a:rPr b="1" lang="en-US" sz="4000">
                <a:solidFill>
                  <a:schemeClr val="dk1"/>
                </a:solidFill>
                <a:latin typeface="Arabic Typesetting"/>
                <a:ea typeface="Arabic Typesetting"/>
                <a:cs typeface="Arabic Typesetting"/>
                <a:sym typeface="Arabic Typesetting"/>
              </a:rPr>
              <a:t>CIRCULATORY</a:t>
            </a:r>
            <a:r>
              <a:rPr lang="en-US" sz="4000">
                <a:solidFill>
                  <a:schemeClr val="dk1"/>
                </a:solidFill>
                <a:latin typeface="Arabic Typesetting"/>
                <a:ea typeface="Arabic Typesetting"/>
                <a:cs typeface="Arabic Typesetting"/>
                <a:sym typeface="Arabic Typesetting"/>
              </a:rPr>
              <a:t> </a:t>
            </a:r>
            <a:r>
              <a:rPr b="1" lang="en-US" sz="4000">
                <a:solidFill>
                  <a:schemeClr val="dk1"/>
                </a:solidFill>
                <a:latin typeface="Arabic Typesetting"/>
                <a:ea typeface="Arabic Typesetting"/>
                <a:cs typeface="Arabic Typesetting"/>
                <a:sym typeface="Arabic Typesetting"/>
              </a:rPr>
              <a:t>SHOCK</a:t>
            </a:r>
            <a:r>
              <a:rPr lang="en-US" sz="4000">
                <a:solidFill>
                  <a:schemeClr val="dk1"/>
                </a:solidFill>
                <a:latin typeface="Arabic Typesetting"/>
                <a:ea typeface="Arabic Typesetting"/>
                <a:cs typeface="Arabic Typesetting"/>
                <a:sym typeface="Arabic Typesetting"/>
              </a:rPr>
              <a:t> </a:t>
            </a:r>
            <a:r>
              <a:rPr b="1" lang="en-US" sz="4000">
                <a:solidFill>
                  <a:schemeClr val="dk1"/>
                </a:solidFill>
                <a:latin typeface="Arabic Typesetting"/>
                <a:ea typeface="Arabic Typesetting"/>
                <a:cs typeface="Arabic Typesetting"/>
                <a:sym typeface="Arabic Typesetting"/>
              </a:rPr>
              <a:t>WITHOUT    </a:t>
            </a:r>
            <a:r>
              <a:rPr lang="en-US" sz="4000">
                <a:solidFill>
                  <a:schemeClr val="dk1"/>
                </a:solidFill>
                <a:latin typeface="Arabic Typesetting"/>
                <a:ea typeface="Arabic Typesetting"/>
                <a:cs typeface="Arabic Typesetting"/>
                <a:sym typeface="Arabic Typesetting"/>
              </a:rPr>
              <a:t>  </a:t>
            </a:r>
            <a:r>
              <a:rPr b="1" lang="en-US" sz="4000">
                <a:solidFill>
                  <a:schemeClr val="dk1"/>
                </a:solidFill>
                <a:latin typeface="Arabic Typesetting"/>
                <a:ea typeface="Arabic Typesetting"/>
                <a:cs typeface="Arabic Typesetting"/>
                <a:sym typeface="Arabic Typesetting"/>
              </a:rPr>
              <a:t>DIMINISHED</a:t>
            </a:r>
            <a:r>
              <a:rPr lang="en-US" sz="4000">
                <a:solidFill>
                  <a:schemeClr val="dk1"/>
                </a:solidFill>
                <a:latin typeface="Arabic Typesetting"/>
                <a:ea typeface="Arabic Typesetting"/>
                <a:cs typeface="Arabic Typesetting"/>
                <a:sym typeface="Arabic Typesetting"/>
              </a:rPr>
              <a:t> </a:t>
            </a:r>
            <a:r>
              <a:rPr b="1" lang="en-US" sz="4000">
                <a:solidFill>
                  <a:schemeClr val="dk1"/>
                </a:solidFill>
                <a:latin typeface="Arabic Typesetting"/>
                <a:ea typeface="Arabic Typesetting"/>
                <a:cs typeface="Arabic Typesetting"/>
                <a:sym typeface="Arabic Typesetting"/>
              </a:rPr>
              <a:t>CARDIAC OUTPUT</a:t>
            </a:r>
            <a:endParaRPr sz="3600">
              <a:solidFill>
                <a:schemeClr val="dk1"/>
              </a:solidFill>
              <a:latin typeface="Arabic Typesetting"/>
              <a:ea typeface="Arabic Typesetting"/>
              <a:cs typeface="Arabic Typesetting"/>
              <a:sym typeface="Arabic Typesetting"/>
            </a:endParaRPr>
          </a:p>
        </p:txBody>
      </p:sp>
      <p:sp>
        <p:nvSpPr>
          <p:cNvPr id="219" name="Google Shape;219;p4"/>
          <p:cNvSpPr txBox="1"/>
          <p:nvPr>
            <p:ph idx="1" type="body"/>
          </p:nvPr>
        </p:nvSpPr>
        <p:spPr>
          <a:xfrm>
            <a:off x="539552" y="1988840"/>
            <a:ext cx="8388424" cy="414786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2000"/>
              <a:buNone/>
            </a:pPr>
            <a:r>
              <a:rPr lang="en-US">
                <a:solidFill>
                  <a:schemeClr val="dk1"/>
                </a:solidFill>
              </a:rPr>
              <a:t>cardiac output is normal or even greater than normal, yet the      person is in a state of circulatory shock. </a:t>
            </a:r>
            <a:endParaRPr>
              <a:solidFill>
                <a:schemeClr val="dk1"/>
              </a:solidFill>
            </a:endParaRPr>
          </a:p>
          <a:p>
            <a:pPr indent="0" lvl="0" marL="0" rtl="0" algn="l">
              <a:spcBef>
                <a:spcPts val="400"/>
              </a:spcBef>
              <a:spcAft>
                <a:spcPts val="0"/>
              </a:spcAft>
              <a:buSzPts val="2000"/>
              <a:buNone/>
            </a:pPr>
            <a:r>
              <a:rPr lang="en-US">
                <a:solidFill>
                  <a:schemeClr val="dk1"/>
                </a:solidFill>
              </a:rPr>
              <a:t>This situation can result from:</a:t>
            </a:r>
            <a:endParaRPr>
              <a:solidFill>
                <a:schemeClr val="dk1"/>
              </a:solidFill>
            </a:endParaRPr>
          </a:p>
          <a:p>
            <a:pPr indent="0" lvl="0" marL="0" rtl="0" algn="l">
              <a:spcBef>
                <a:spcPts val="400"/>
              </a:spcBef>
              <a:spcAft>
                <a:spcPts val="0"/>
              </a:spcAft>
              <a:buSzPts val="2000"/>
              <a:buNone/>
            </a:pPr>
            <a:br>
              <a:rPr lang="en-US">
                <a:solidFill>
                  <a:schemeClr val="dk1"/>
                </a:solidFill>
              </a:rPr>
            </a:br>
            <a:r>
              <a:rPr lang="en-US">
                <a:solidFill>
                  <a:schemeClr val="dk1"/>
                </a:solidFill>
              </a:rPr>
              <a:t> (1) excessive metabolic rate, so even a normal cardiac output is inadequate</a:t>
            </a:r>
            <a:endParaRPr/>
          </a:p>
          <a:p>
            <a:pPr indent="0" lvl="0" marL="0" rtl="0" algn="l">
              <a:spcBef>
                <a:spcPts val="400"/>
              </a:spcBef>
              <a:spcAft>
                <a:spcPts val="0"/>
              </a:spcAft>
              <a:buSzPts val="2000"/>
              <a:buNone/>
            </a:pPr>
            <a:br>
              <a:rPr lang="en-US">
                <a:solidFill>
                  <a:schemeClr val="dk1"/>
                </a:solidFill>
              </a:rPr>
            </a:br>
            <a:r>
              <a:rPr lang="en-US">
                <a:solidFill>
                  <a:schemeClr val="dk1"/>
                </a:solidFill>
              </a:rPr>
              <a:t> (2) abnormal tissue perfusion patterns, so most of the cardiac 	output is passing through blood vessels besides those 	that supply the local tissues with nutrition.</a:t>
            </a:r>
            <a:br>
              <a:rPr lang="en-US">
                <a:solidFill>
                  <a:schemeClr val="dk1"/>
                </a:solidFill>
              </a:rPr>
            </a:b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5"/>
          <p:cNvSpPr txBox="1"/>
          <p:nvPr>
            <p:ph type="title"/>
          </p:nvPr>
        </p:nvSpPr>
        <p:spPr>
          <a:xfrm>
            <a:off x="755576" y="404664"/>
            <a:ext cx="7524328" cy="1069514"/>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Arial"/>
              <a:buNone/>
            </a:pPr>
            <a:r>
              <a:rPr b="1" lang="en-US" sz="4000"/>
              <a:t>    </a:t>
            </a:r>
            <a:r>
              <a:rPr b="1" lang="en-US" sz="4000">
                <a:solidFill>
                  <a:schemeClr val="dk1"/>
                </a:solidFill>
                <a:latin typeface="Arabic Typesetting"/>
                <a:ea typeface="Arabic Typesetting"/>
                <a:cs typeface="Arabic Typesetting"/>
                <a:sym typeface="Arabic Typesetting"/>
              </a:rPr>
              <a:t>MAIN CATEGORIES OF SHOCK  ACCORDING TO  THE CAUSE</a:t>
            </a:r>
            <a:endParaRPr>
              <a:solidFill>
                <a:schemeClr val="dk1"/>
              </a:solidFill>
              <a:latin typeface="Arabic Typesetting"/>
              <a:ea typeface="Arabic Typesetting"/>
              <a:cs typeface="Arabic Typesetting"/>
              <a:sym typeface="Arabic Typesetting"/>
            </a:endParaRPr>
          </a:p>
        </p:txBody>
      </p:sp>
      <p:sp>
        <p:nvSpPr>
          <p:cNvPr id="225" name="Google Shape;225;p5"/>
          <p:cNvSpPr txBox="1"/>
          <p:nvPr>
            <p:ph idx="1" type="body"/>
          </p:nvPr>
        </p:nvSpPr>
        <p:spPr>
          <a:xfrm>
            <a:off x="683568" y="1700808"/>
            <a:ext cx="7524328" cy="4536504"/>
          </a:xfrm>
          <a:prstGeom prst="rect">
            <a:avLst/>
          </a:prstGeom>
          <a:noFill/>
          <a:ln>
            <a:noFill/>
          </a:ln>
        </p:spPr>
        <p:txBody>
          <a:bodyPr anchorCtr="0" anchor="ctr" bIns="45700" lIns="91425" spcFirstLastPara="1" rIns="91425" wrap="square" tIns="45700">
            <a:noAutofit/>
          </a:bodyPr>
          <a:lstStyle/>
          <a:p>
            <a:pPr indent="-514350" lvl="0" marL="514350" rtl="0" algn="l">
              <a:spcBef>
                <a:spcPts val="0"/>
              </a:spcBef>
              <a:spcAft>
                <a:spcPts val="0"/>
              </a:spcAft>
              <a:buSzPts val="2000"/>
              <a:buFont typeface="Book Antiqua"/>
              <a:buAutoNum type="arabicPeriod"/>
            </a:pPr>
            <a:r>
              <a:rPr b="1" lang="en-US" u="sng">
                <a:solidFill>
                  <a:schemeClr val="dk1"/>
                </a:solidFill>
              </a:rPr>
              <a:t>Hypovolemic</a:t>
            </a:r>
            <a:r>
              <a:rPr b="1" lang="en-US" u="sng">
                <a:solidFill>
                  <a:schemeClr val="dk1"/>
                </a:solidFill>
              </a:rPr>
              <a:t> shock</a:t>
            </a:r>
            <a:r>
              <a:rPr lang="en-US">
                <a:solidFill>
                  <a:schemeClr val="dk1"/>
                </a:solidFill>
              </a:rPr>
              <a:t>: poor intake or excess loss of fluid as   bleeding from traumatic injury ,diarrhea or severe anemia where there is not enough blood to carry oxygen through the body </a:t>
            </a:r>
            <a:endParaRPr>
              <a:solidFill>
                <a:schemeClr val="dk1"/>
              </a:solidFill>
            </a:endParaRPr>
          </a:p>
          <a:p>
            <a:pPr indent="-514350" lvl="0" marL="514350" rtl="0" algn="l">
              <a:spcBef>
                <a:spcPts val="400"/>
              </a:spcBef>
              <a:spcAft>
                <a:spcPts val="0"/>
              </a:spcAft>
              <a:buSzPts val="2000"/>
              <a:buFont typeface="Book Antiqua"/>
              <a:buAutoNum type="arabicPeriod"/>
            </a:pPr>
            <a:r>
              <a:rPr b="1" lang="en-US" u="sng">
                <a:solidFill>
                  <a:schemeClr val="dk1"/>
                </a:solidFill>
              </a:rPr>
              <a:t>Cardiogenic shock </a:t>
            </a:r>
            <a:r>
              <a:rPr lang="en-US">
                <a:solidFill>
                  <a:schemeClr val="dk1"/>
                </a:solidFill>
              </a:rPr>
              <a:t>: poor pumping function or circulatory overload </a:t>
            </a:r>
            <a:endParaRPr/>
          </a:p>
          <a:p>
            <a:pPr indent="-514350" lvl="0" marL="514350" rtl="0" algn="l">
              <a:spcBef>
                <a:spcPts val="400"/>
              </a:spcBef>
              <a:spcAft>
                <a:spcPts val="0"/>
              </a:spcAft>
              <a:buSzPts val="2000"/>
              <a:buFont typeface="Book Antiqua"/>
              <a:buAutoNum type="arabicPeriod"/>
            </a:pPr>
            <a:r>
              <a:rPr b="1" lang="en-US" u="sng">
                <a:solidFill>
                  <a:schemeClr val="dk1"/>
                </a:solidFill>
              </a:rPr>
              <a:t>Distinctive shock </a:t>
            </a:r>
            <a:r>
              <a:rPr lang="en-US">
                <a:solidFill>
                  <a:schemeClr val="dk1"/>
                </a:solidFill>
              </a:rPr>
              <a:t>: Due to abnormal distribution of blood  flow within the small blood vessels (low SVR and normal  or high cardiac output state) ,It includes septic, neurogenic , anaphylactic shock and severe hepatic failure </a:t>
            </a:r>
            <a:endParaRPr>
              <a:solidFill>
                <a:schemeClr val="dk1"/>
              </a:solidFill>
            </a:endParaRPr>
          </a:p>
          <a:p>
            <a:pPr indent="-514350" lvl="0" marL="514350" rtl="0" algn="l">
              <a:spcBef>
                <a:spcPts val="400"/>
              </a:spcBef>
              <a:spcAft>
                <a:spcPts val="0"/>
              </a:spcAft>
              <a:buSzPts val="2000"/>
              <a:buFont typeface="Book Antiqua"/>
              <a:buAutoNum type="arabicPeriod"/>
            </a:pPr>
            <a:r>
              <a:rPr b="1" lang="en-US" u="sng">
                <a:solidFill>
                  <a:schemeClr val="dk1"/>
                </a:solidFill>
              </a:rPr>
              <a:t>Obstructive shock </a:t>
            </a:r>
            <a:r>
              <a:rPr lang="en-US">
                <a:solidFill>
                  <a:schemeClr val="dk1"/>
                </a:solidFill>
              </a:rPr>
              <a:t>: Blood flow to or from the heart is      blocked (i.e., massive PE, cardiac tamponade, tension pneumothorax)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6"/>
          <p:cNvSpPr txBox="1"/>
          <p:nvPr>
            <p:ph type="title"/>
          </p:nvPr>
        </p:nvSpPr>
        <p:spPr>
          <a:xfrm>
            <a:off x="755576" y="476672"/>
            <a:ext cx="7524328" cy="10695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Arabic Typesetting"/>
              <a:buNone/>
            </a:pPr>
            <a:r>
              <a:rPr lang="en-US" sz="3200">
                <a:solidFill>
                  <a:schemeClr val="dk1"/>
                </a:solidFill>
                <a:latin typeface="Arabic Typesetting"/>
                <a:ea typeface="Arabic Typesetting"/>
                <a:cs typeface="Arabic Typesetting"/>
                <a:sym typeface="Arabic Typesetting"/>
              </a:rPr>
              <a:t>ACUTE CIRCULATORY FAILURE </a:t>
            </a:r>
            <a:br>
              <a:rPr lang="en-US" sz="3200">
                <a:solidFill>
                  <a:schemeClr val="dk1"/>
                </a:solidFill>
                <a:latin typeface="Arabic Typesetting"/>
                <a:ea typeface="Arabic Typesetting"/>
                <a:cs typeface="Arabic Typesetting"/>
                <a:sym typeface="Arabic Typesetting"/>
              </a:rPr>
            </a:br>
            <a:r>
              <a:rPr lang="en-US" sz="3200">
                <a:solidFill>
                  <a:schemeClr val="dk1"/>
                </a:solidFill>
                <a:latin typeface="Arabic Typesetting"/>
                <a:ea typeface="Arabic Typesetting"/>
                <a:cs typeface="Arabic Typesetting"/>
                <a:sym typeface="Arabic Typesetting"/>
              </a:rPr>
              <a:t>(CARDIOGENIC SHOCK) </a:t>
            </a:r>
            <a:endParaRPr/>
          </a:p>
        </p:txBody>
      </p:sp>
      <p:sp>
        <p:nvSpPr>
          <p:cNvPr id="231" name="Google Shape;231;p6"/>
          <p:cNvSpPr txBox="1"/>
          <p:nvPr>
            <p:ph idx="2" type="body"/>
          </p:nvPr>
        </p:nvSpPr>
        <p:spPr>
          <a:xfrm>
            <a:off x="251520" y="1844824"/>
            <a:ext cx="8445624" cy="4147865"/>
          </a:xfrm>
          <a:prstGeom prst="rect">
            <a:avLst/>
          </a:prstGeom>
          <a:noFill/>
          <a:ln>
            <a:noFill/>
          </a:ln>
        </p:spPr>
        <p:txBody>
          <a:bodyPr anchorCtr="0" anchor="t" bIns="45700" lIns="396000" spcFirstLastPara="1" rIns="91425" wrap="square" tIns="45700">
            <a:normAutofit lnSpcReduction="10000"/>
          </a:bodyPr>
          <a:lstStyle/>
          <a:p>
            <a:pPr indent="0" lvl="0" marL="0" rtl="0" algn="ctr">
              <a:spcBef>
                <a:spcPts val="0"/>
              </a:spcBef>
              <a:spcAft>
                <a:spcPts val="0"/>
              </a:spcAft>
              <a:buSzPts val="2000"/>
              <a:buNone/>
            </a:pPr>
            <a:r>
              <a:rPr lang="en-US" sz="2000">
                <a:solidFill>
                  <a:schemeClr val="dk1"/>
                </a:solidFill>
                <a:latin typeface="Arial"/>
                <a:ea typeface="Arial"/>
                <a:cs typeface="Arial"/>
                <a:sym typeface="Arial"/>
              </a:rPr>
              <a:t>It is a state of end-organ hypoperfusion that occurs  when the   heart is unable to generate a </a:t>
            </a:r>
            <a:r>
              <a:rPr lang="en-US" sz="2000">
                <a:solidFill>
                  <a:schemeClr val="dk1"/>
                </a:solidFill>
                <a:latin typeface="Arial"/>
                <a:ea typeface="Arial"/>
                <a:cs typeface="Arial"/>
                <a:sym typeface="Arial"/>
              </a:rPr>
              <a:t>cardiac</a:t>
            </a:r>
            <a:r>
              <a:rPr lang="en-US" sz="2000">
                <a:solidFill>
                  <a:schemeClr val="dk1"/>
                </a:solidFill>
                <a:latin typeface="Arial"/>
                <a:ea typeface="Arial"/>
                <a:cs typeface="Arial"/>
                <a:sym typeface="Arial"/>
              </a:rPr>
              <a:t> output sufficient to  provide adequate blood flow to the extremities and vital organ as a result of severe impairment of ventricular pump function</a:t>
            </a:r>
            <a:br>
              <a:rPr lang="en-US" sz="2000">
                <a:solidFill>
                  <a:schemeClr val="dk1"/>
                </a:solidFill>
                <a:latin typeface="Arial"/>
                <a:ea typeface="Arial"/>
                <a:cs typeface="Arial"/>
                <a:sym typeface="Arial"/>
              </a:rPr>
            </a:br>
            <a:br>
              <a:rPr lang="en-US" sz="2000">
                <a:solidFill>
                  <a:schemeClr val="dk1"/>
                </a:solidFill>
                <a:latin typeface="Arial"/>
                <a:ea typeface="Arial"/>
                <a:cs typeface="Arial"/>
                <a:sym typeface="Arial"/>
              </a:rPr>
            </a:br>
            <a:r>
              <a:rPr b="1" lang="en-US" sz="2000">
                <a:solidFill>
                  <a:srgbClr val="FF0000"/>
                </a:solidFill>
                <a:latin typeface="Arial"/>
                <a:ea typeface="Arial"/>
                <a:cs typeface="Arial"/>
                <a:sym typeface="Arial"/>
              </a:rPr>
              <a:t>Tissue demand &gt; Tissue perfusion</a:t>
            </a:r>
            <a:r>
              <a:rPr lang="en-US" sz="2000">
                <a:solidFill>
                  <a:schemeClr val="dk1"/>
                </a:solidFill>
                <a:latin typeface="Arial"/>
                <a:ea typeface="Arial"/>
                <a:cs typeface="Arial"/>
                <a:sym typeface="Arial"/>
              </a:rPr>
              <a:t>  </a:t>
            </a:r>
            <a:br>
              <a:rPr lang="en-US" sz="2000">
                <a:solidFill>
                  <a:schemeClr val="dk1"/>
                </a:solidFill>
                <a:latin typeface="Arial"/>
                <a:ea typeface="Arial"/>
                <a:cs typeface="Arial"/>
                <a:sym typeface="Arial"/>
              </a:rPr>
            </a:b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It is important to separate the shock state, in which tissue         perfusion is inadequate, from hypotension, in which tissue metabolic demands may be met by increasing cardiac output or decreasing systemic resistance.</a:t>
            </a:r>
            <a:br>
              <a:rPr lang="en-US" sz="2000">
                <a:solidFill>
                  <a:schemeClr val="dk1"/>
                </a:solidFill>
                <a:latin typeface="Arial"/>
                <a:ea typeface="Arial"/>
                <a:cs typeface="Arial"/>
                <a:sym typeface="Arial"/>
              </a:rPr>
            </a:br>
            <a:br>
              <a:rPr lang="en-US" sz="2000">
                <a:solidFill>
                  <a:schemeClr val="dk1"/>
                </a:solidFill>
                <a:latin typeface="Arial"/>
                <a:ea typeface="Arial"/>
                <a:cs typeface="Arial"/>
                <a:sym typeface="Arial"/>
              </a:rPr>
            </a:br>
            <a:endParaRPr sz="2000">
              <a:solidFill>
                <a:schemeClr val="dk1"/>
              </a:solidFill>
              <a:latin typeface="Arial"/>
              <a:ea typeface="Arial"/>
              <a:cs typeface="Arial"/>
              <a:sym typeface="Arial"/>
            </a:endParaRPr>
          </a:p>
          <a:p>
            <a:pPr indent="0" lvl="0" marL="0" rtl="0" algn="l">
              <a:spcBef>
                <a:spcPts val="280"/>
              </a:spcBef>
              <a:spcAft>
                <a:spcPts val="0"/>
              </a:spcAft>
              <a:buSzPts val="1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7"/>
          <p:cNvSpPr txBox="1"/>
          <p:nvPr>
            <p:ph type="title"/>
          </p:nvPr>
        </p:nvSpPr>
        <p:spPr>
          <a:xfrm>
            <a:off x="755576" y="404664"/>
            <a:ext cx="7524328" cy="10695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Arabic Typesetting"/>
              <a:buNone/>
            </a:pPr>
            <a:r>
              <a:rPr b="1" lang="en-US" sz="4000">
                <a:solidFill>
                  <a:schemeClr val="dk1"/>
                </a:solidFill>
                <a:latin typeface="Arabic Typesetting"/>
                <a:ea typeface="Arabic Typesetting"/>
                <a:cs typeface="Arabic Typesetting"/>
                <a:sym typeface="Arabic Typesetting"/>
              </a:rPr>
              <a:t>CAUSES OF </a:t>
            </a:r>
            <a:r>
              <a:rPr lang="en-US" sz="4000">
                <a:solidFill>
                  <a:schemeClr val="dk1"/>
                </a:solidFill>
                <a:latin typeface="Arabic Typesetting"/>
                <a:ea typeface="Arabic Typesetting"/>
                <a:cs typeface="Arabic Typesetting"/>
                <a:sym typeface="Arabic Typesetting"/>
              </a:rPr>
              <a:t>C</a:t>
            </a:r>
            <a:r>
              <a:rPr b="1" lang="en-US" sz="4000">
                <a:solidFill>
                  <a:schemeClr val="dk1"/>
                </a:solidFill>
                <a:latin typeface="Arabic Typesetting"/>
                <a:ea typeface="Arabic Typesetting"/>
                <a:cs typeface="Arabic Typesetting"/>
                <a:sym typeface="Arabic Typesetting"/>
              </a:rPr>
              <a:t>ARDIOGENIC SHOCK </a:t>
            </a:r>
            <a:endParaRPr>
              <a:solidFill>
                <a:schemeClr val="dk1"/>
              </a:solidFill>
              <a:latin typeface="Arabic Typesetting"/>
              <a:ea typeface="Arabic Typesetting"/>
              <a:cs typeface="Arabic Typesetting"/>
              <a:sym typeface="Arabic Typesetting"/>
            </a:endParaRPr>
          </a:p>
        </p:txBody>
      </p:sp>
      <p:sp>
        <p:nvSpPr>
          <p:cNvPr id="237" name="Google Shape;237;p7"/>
          <p:cNvSpPr txBox="1"/>
          <p:nvPr>
            <p:ph idx="2" type="body"/>
          </p:nvPr>
        </p:nvSpPr>
        <p:spPr>
          <a:xfrm>
            <a:off x="251520" y="1628800"/>
            <a:ext cx="8028384" cy="5112568"/>
          </a:xfrm>
          <a:prstGeom prst="rect">
            <a:avLst/>
          </a:prstGeom>
          <a:noFill/>
          <a:ln>
            <a:noFill/>
          </a:ln>
        </p:spPr>
        <p:txBody>
          <a:bodyPr anchorCtr="0" anchor="t" bIns="45700" lIns="396000" spcFirstLastPara="1" rIns="91425" wrap="square" tIns="45700">
            <a:normAutofit/>
          </a:bodyPr>
          <a:lstStyle/>
          <a:p>
            <a:pPr indent="-514350" lvl="0" marL="514350" rtl="0" algn="l">
              <a:lnSpc>
                <a:spcPct val="150000"/>
              </a:lnSpc>
              <a:spcBef>
                <a:spcPts val="0"/>
              </a:spcBef>
              <a:spcAft>
                <a:spcPts val="0"/>
              </a:spcAft>
              <a:buSzPts val="1800"/>
              <a:buFont typeface="Book Antiqua"/>
              <a:buAutoNum type="arabicPeriod"/>
            </a:pPr>
            <a:r>
              <a:rPr lang="en-US" sz="1800">
                <a:solidFill>
                  <a:schemeClr val="dk1"/>
                </a:solidFill>
              </a:rPr>
              <a:t>After acute MI ( MOST COMMON CAUSE )</a:t>
            </a:r>
            <a:endParaRPr sz="1800">
              <a:solidFill>
                <a:schemeClr val="dk1"/>
              </a:solidFill>
            </a:endParaRPr>
          </a:p>
          <a:p>
            <a:pPr indent="-514350" lvl="0" marL="514350" rtl="0" algn="l">
              <a:lnSpc>
                <a:spcPct val="150000"/>
              </a:lnSpc>
              <a:spcBef>
                <a:spcPts val="360"/>
              </a:spcBef>
              <a:spcAft>
                <a:spcPts val="0"/>
              </a:spcAft>
              <a:buSzPts val="1800"/>
              <a:buFont typeface="Book Antiqua"/>
              <a:buAutoNum type="arabicPeriod"/>
            </a:pPr>
            <a:r>
              <a:rPr lang="en-US" sz="1800">
                <a:solidFill>
                  <a:schemeClr val="dk1"/>
                </a:solidFill>
              </a:rPr>
              <a:t>Decompensated heart failure</a:t>
            </a:r>
            <a:endParaRPr/>
          </a:p>
          <a:p>
            <a:pPr indent="-514350" lvl="0" marL="514350" rtl="0" algn="l">
              <a:lnSpc>
                <a:spcPct val="150000"/>
              </a:lnSpc>
              <a:spcBef>
                <a:spcPts val="360"/>
              </a:spcBef>
              <a:spcAft>
                <a:spcPts val="0"/>
              </a:spcAft>
              <a:buSzPts val="1800"/>
              <a:buFont typeface="Book Antiqua"/>
              <a:buAutoNum type="arabicPeriod"/>
            </a:pPr>
            <a:r>
              <a:rPr lang="en-US" sz="1800">
                <a:solidFill>
                  <a:schemeClr val="dk1"/>
                </a:solidFill>
              </a:rPr>
              <a:t>After cardiac arrest </a:t>
            </a:r>
            <a:endParaRPr/>
          </a:p>
          <a:p>
            <a:pPr indent="-514350" lvl="0" marL="514350" rtl="0" algn="l">
              <a:lnSpc>
                <a:spcPct val="150000"/>
              </a:lnSpc>
              <a:spcBef>
                <a:spcPts val="360"/>
              </a:spcBef>
              <a:spcAft>
                <a:spcPts val="0"/>
              </a:spcAft>
              <a:buSzPts val="1800"/>
              <a:buFont typeface="Book Antiqua"/>
              <a:buAutoNum type="arabicPeriod"/>
            </a:pPr>
            <a:r>
              <a:rPr lang="en-US" sz="1800">
                <a:solidFill>
                  <a:schemeClr val="dk1"/>
                </a:solidFill>
              </a:rPr>
              <a:t>Arrhythmias </a:t>
            </a:r>
            <a:endParaRPr/>
          </a:p>
          <a:p>
            <a:pPr indent="-514350" lvl="0" marL="514350" rtl="0" algn="l">
              <a:lnSpc>
                <a:spcPct val="150000"/>
              </a:lnSpc>
              <a:spcBef>
                <a:spcPts val="360"/>
              </a:spcBef>
              <a:spcAft>
                <a:spcPts val="0"/>
              </a:spcAft>
              <a:buSzPts val="1800"/>
              <a:buFont typeface="Book Antiqua"/>
              <a:buAutoNum type="arabicPeriod"/>
            </a:pPr>
            <a:r>
              <a:rPr lang="en-US" sz="1800">
                <a:solidFill>
                  <a:schemeClr val="dk1"/>
                </a:solidFill>
              </a:rPr>
              <a:t>Mechanical abnormalities :</a:t>
            </a:r>
            <a:endParaRPr sz="1800">
              <a:solidFill>
                <a:schemeClr val="dk1"/>
              </a:solidFill>
            </a:endParaRPr>
          </a:p>
          <a:p>
            <a:pPr indent="-285750" lvl="0" marL="285750" rtl="0" algn="l">
              <a:lnSpc>
                <a:spcPct val="150000"/>
              </a:lnSpc>
              <a:spcBef>
                <a:spcPts val="360"/>
              </a:spcBef>
              <a:spcAft>
                <a:spcPts val="0"/>
              </a:spcAft>
              <a:buSzPts val="1800"/>
              <a:buFont typeface="Noto Sans Symbols"/>
              <a:buChar char="⮚"/>
            </a:pPr>
            <a:r>
              <a:rPr lang="en-US" sz="1800">
                <a:solidFill>
                  <a:schemeClr val="dk1"/>
                </a:solidFill>
              </a:rPr>
              <a:t>Tamponade</a:t>
            </a:r>
            <a:r>
              <a:rPr lang="en-US" sz="1800">
                <a:solidFill>
                  <a:schemeClr val="dk1"/>
                </a:solidFill>
              </a:rPr>
              <a:t> (infarction and rupture of the free wall)</a:t>
            </a:r>
            <a:endParaRPr sz="1800">
              <a:solidFill>
                <a:schemeClr val="dk1"/>
              </a:solidFill>
            </a:endParaRPr>
          </a:p>
          <a:p>
            <a:pPr indent="-285750" lvl="0" marL="285750" rtl="0" algn="l">
              <a:lnSpc>
                <a:spcPct val="150000"/>
              </a:lnSpc>
              <a:spcBef>
                <a:spcPts val="360"/>
              </a:spcBef>
              <a:spcAft>
                <a:spcPts val="0"/>
              </a:spcAft>
              <a:buSzPts val="1800"/>
              <a:buFont typeface="Noto Sans Symbols"/>
              <a:buChar char="⮚"/>
            </a:pPr>
            <a:r>
              <a:rPr lang="en-US" sz="1800">
                <a:solidFill>
                  <a:schemeClr val="dk1"/>
                </a:solidFill>
              </a:rPr>
              <a:t>Acquired  ventricular septal defect ( infarction and rupture of septum)</a:t>
            </a:r>
            <a:endParaRPr sz="1800">
              <a:solidFill>
                <a:schemeClr val="dk1"/>
              </a:solidFill>
            </a:endParaRPr>
          </a:p>
          <a:p>
            <a:pPr indent="-285750" lvl="0" marL="285750" rtl="0" algn="l">
              <a:lnSpc>
                <a:spcPct val="150000"/>
              </a:lnSpc>
              <a:spcBef>
                <a:spcPts val="360"/>
              </a:spcBef>
              <a:spcAft>
                <a:spcPts val="0"/>
              </a:spcAft>
              <a:buSzPts val="1800"/>
              <a:buFont typeface="Noto Sans Symbols"/>
              <a:buChar char="⮚"/>
            </a:pPr>
            <a:r>
              <a:rPr lang="en-US" sz="1800">
                <a:solidFill>
                  <a:schemeClr val="dk1"/>
                </a:solidFill>
              </a:rPr>
              <a:t>Acute mitral regurgitation ( infarction and rupture of papillary muscles ) </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type="title"/>
          </p:nvPr>
        </p:nvSpPr>
        <p:spPr>
          <a:xfrm>
            <a:off x="467544" y="332656"/>
            <a:ext cx="7524328" cy="10695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abic Typesetting"/>
              <a:buNone/>
            </a:pPr>
            <a:r>
              <a:rPr b="1" lang="en-US" sz="4400">
                <a:solidFill>
                  <a:schemeClr val="dk1"/>
                </a:solidFill>
                <a:latin typeface="Arabic Typesetting"/>
                <a:ea typeface="Arabic Typesetting"/>
                <a:cs typeface="Arabic Typesetting"/>
                <a:sym typeface="Arabic Typesetting"/>
              </a:rPr>
              <a:t>RISK</a:t>
            </a:r>
            <a:r>
              <a:rPr b="1" lang="en-US" sz="4400">
                <a:latin typeface="Arabic Typesetting"/>
                <a:ea typeface="Arabic Typesetting"/>
                <a:cs typeface="Arabic Typesetting"/>
                <a:sym typeface="Arabic Typesetting"/>
              </a:rPr>
              <a:t> </a:t>
            </a:r>
            <a:r>
              <a:rPr b="1" lang="en-US" sz="4400">
                <a:solidFill>
                  <a:schemeClr val="dk1"/>
                </a:solidFill>
                <a:latin typeface="Arabic Typesetting"/>
                <a:ea typeface="Arabic Typesetting"/>
                <a:cs typeface="Arabic Typesetting"/>
                <a:sym typeface="Arabic Typesetting"/>
              </a:rPr>
              <a:t>FACTORS</a:t>
            </a:r>
            <a:endParaRPr sz="4400">
              <a:solidFill>
                <a:schemeClr val="dk1"/>
              </a:solidFill>
              <a:latin typeface="Arabic Typesetting"/>
              <a:ea typeface="Arabic Typesetting"/>
              <a:cs typeface="Arabic Typesetting"/>
              <a:sym typeface="Arabic Typesetting"/>
            </a:endParaRPr>
          </a:p>
        </p:txBody>
      </p:sp>
      <p:sp>
        <p:nvSpPr>
          <p:cNvPr id="243" name="Google Shape;243;p8"/>
          <p:cNvSpPr txBox="1"/>
          <p:nvPr>
            <p:ph idx="2" type="body"/>
          </p:nvPr>
        </p:nvSpPr>
        <p:spPr>
          <a:xfrm>
            <a:off x="395536" y="1916831"/>
            <a:ext cx="7524328" cy="4955853"/>
          </a:xfrm>
          <a:prstGeom prst="rect">
            <a:avLst/>
          </a:prstGeom>
          <a:noFill/>
          <a:ln>
            <a:noFill/>
          </a:ln>
        </p:spPr>
        <p:txBody>
          <a:bodyPr anchorCtr="0" anchor="t" bIns="45700" lIns="396000" spcFirstLastPara="1" rIns="91425" wrap="square" tIns="45700">
            <a:normAutofit/>
          </a:bodyPr>
          <a:lstStyle/>
          <a:p>
            <a:pPr indent="-514350" lvl="0" marL="514350" rtl="0" algn="l">
              <a:lnSpc>
                <a:spcPct val="150000"/>
              </a:lnSpc>
              <a:spcBef>
                <a:spcPts val="0"/>
              </a:spcBef>
              <a:spcAft>
                <a:spcPts val="0"/>
              </a:spcAft>
              <a:buSzPts val="2400"/>
              <a:buFont typeface="Book Antiqua"/>
              <a:buAutoNum type="arabicPeriod"/>
            </a:pPr>
            <a:r>
              <a:rPr lang="en-US" sz="2400">
                <a:solidFill>
                  <a:schemeClr val="dk1"/>
                </a:solidFill>
              </a:rPr>
              <a:t>Elderly people </a:t>
            </a:r>
            <a:endParaRPr/>
          </a:p>
          <a:p>
            <a:pPr indent="-514350" lvl="0" marL="514350" rtl="0" algn="l">
              <a:lnSpc>
                <a:spcPct val="150000"/>
              </a:lnSpc>
              <a:spcBef>
                <a:spcPts val="480"/>
              </a:spcBef>
              <a:spcAft>
                <a:spcPts val="0"/>
              </a:spcAft>
              <a:buSzPts val="2400"/>
              <a:buFont typeface="Book Antiqua"/>
              <a:buAutoNum type="arabicPeriod"/>
            </a:pPr>
            <a:r>
              <a:rPr lang="en-US" sz="2400">
                <a:solidFill>
                  <a:schemeClr val="dk1"/>
                </a:solidFill>
              </a:rPr>
              <a:t>History of heart disease </a:t>
            </a:r>
            <a:endParaRPr/>
          </a:p>
          <a:p>
            <a:pPr indent="-514350" lvl="0" marL="514350" rtl="0" algn="l">
              <a:lnSpc>
                <a:spcPct val="150000"/>
              </a:lnSpc>
              <a:spcBef>
                <a:spcPts val="480"/>
              </a:spcBef>
              <a:spcAft>
                <a:spcPts val="0"/>
              </a:spcAft>
              <a:buSzPts val="2400"/>
              <a:buFont typeface="Book Antiqua"/>
              <a:buAutoNum type="arabicPeriod"/>
            </a:pPr>
            <a:r>
              <a:rPr lang="en-US" sz="2400">
                <a:solidFill>
                  <a:schemeClr val="dk1"/>
                </a:solidFill>
              </a:rPr>
              <a:t>Female </a:t>
            </a:r>
            <a:endParaRPr/>
          </a:p>
          <a:p>
            <a:pPr indent="-514350" lvl="0" marL="514350" rtl="0" algn="l">
              <a:lnSpc>
                <a:spcPct val="150000"/>
              </a:lnSpc>
              <a:spcBef>
                <a:spcPts val="480"/>
              </a:spcBef>
              <a:spcAft>
                <a:spcPts val="0"/>
              </a:spcAft>
              <a:buSzPts val="2400"/>
              <a:buFont typeface="Book Antiqua"/>
              <a:buAutoNum type="arabicPeriod"/>
            </a:pPr>
            <a:r>
              <a:rPr lang="en-US" sz="2400">
                <a:solidFill>
                  <a:schemeClr val="dk1"/>
                </a:solidFill>
              </a:rPr>
              <a:t>Other medical conditions : diabetes, hypertension, obesity, pneumothorax, sepsis.</a:t>
            </a:r>
            <a:endParaRPr/>
          </a:p>
          <a:p>
            <a:pPr indent="-514350" lvl="0" marL="514350" rtl="0" algn="l">
              <a:lnSpc>
                <a:spcPct val="150000"/>
              </a:lnSpc>
              <a:spcBef>
                <a:spcPts val="480"/>
              </a:spcBef>
              <a:spcAft>
                <a:spcPts val="0"/>
              </a:spcAft>
              <a:buSzPts val="2400"/>
              <a:buFont typeface="Book Antiqua"/>
              <a:buAutoNum type="arabicPeriod"/>
            </a:pPr>
            <a:r>
              <a:rPr lang="en-US" sz="2400">
                <a:solidFill>
                  <a:schemeClr val="dk1"/>
                </a:solidFill>
              </a:rPr>
              <a:t>Race or ethnicity</a:t>
            </a:r>
            <a:endParaRPr/>
          </a:p>
          <a:p>
            <a:pPr indent="-514350" lvl="0" marL="514350" rtl="0" algn="l">
              <a:lnSpc>
                <a:spcPct val="150000"/>
              </a:lnSpc>
              <a:spcBef>
                <a:spcPts val="480"/>
              </a:spcBef>
              <a:spcAft>
                <a:spcPts val="0"/>
              </a:spcAft>
              <a:buSzPts val="2400"/>
              <a:buFont typeface="Book Antiqua"/>
              <a:buAutoNum type="arabicPeriod"/>
            </a:pPr>
            <a:r>
              <a:rPr lang="en-US" sz="2400">
                <a:solidFill>
                  <a:schemeClr val="dk1"/>
                </a:solidFill>
              </a:rPr>
              <a:t>Medical procedure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9"/>
          <p:cNvSpPr txBox="1"/>
          <p:nvPr>
            <p:ph type="title"/>
          </p:nvPr>
        </p:nvSpPr>
        <p:spPr>
          <a:xfrm>
            <a:off x="683568" y="404664"/>
            <a:ext cx="7524328" cy="10695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Arabic Typesetting"/>
              <a:buNone/>
            </a:pPr>
            <a:r>
              <a:rPr b="1" lang="en-US" sz="4000">
                <a:solidFill>
                  <a:schemeClr val="dk1"/>
                </a:solidFill>
                <a:latin typeface="Arabic Typesetting"/>
                <a:ea typeface="Arabic Typesetting"/>
                <a:cs typeface="Arabic Typesetting"/>
                <a:sym typeface="Arabic Typesetting"/>
              </a:rPr>
              <a:t>SIGNS AND SYMPTOMS</a:t>
            </a:r>
            <a:endParaRPr sz="4000">
              <a:solidFill>
                <a:schemeClr val="dk1"/>
              </a:solidFill>
              <a:latin typeface="Arabic Typesetting"/>
              <a:ea typeface="Arabic Typesetting"/>
              <a:cs typeface="Arabic Typesetting"/>
              <a:sym typeface="Arabic Typesetting"/>
            </a:endParaRPr>
          </a:p>
        </p:txBody>
      </p:sp>
      <p:sp>
        <p:nvSpPr>
          <p:cNvPr id="249" name="Google Shape;249;p9"/>
          <p:cNvSpPr txBox="1"/>
          <p:nvPr>
            <p:ph idx="1" type="body"/>
          </p:nvPr>
        </p:nvSpPr>
        <p:spPr>
          <a:xfrm>
            <a:off x="323528" y="1628800"/>
            <a:ext cx="8712968" cy="5112568"/>
          </a:xfrm>
          <a:prstGeom prst="rect">
            <a:avLst/>
          </a:prstGeom>
          <a:noFill/>
          <a:ln>
            <a:noFill/>
          </a:ln>
        </p:spPr>
        <p:txBody>
          <a:bodyPr anchorCtr="0" anchor="ctr" bIns="45700" lIns="91425" spcFirstLastPara="1" rIns="91425" wrap="square" tIns="45700">
            <a:noAutofit/>
          </a:bodyPr>
          <a:lstStyle/>
          <a:p>
            <a:pPr indent="-342900" lvl="0" marL="342900" rtl="0" algn="l">
              <a:spcBef>
                <a:spcPts val="0"/>
              </a:spcBef>
              <a:spcAft>
                <a:spcPts val="0"/>
              </a:spcAft>
              <a:buSzPts val="2000"/>
              <a:buFont typeface="Noto Sans Symbols"/>
              <a:buChar char="❖"/>
            </a:pPr>
            <a:r>
              <a:rPr lang="en-US">
                <a:solidFill>
                  <a:schemeClr val="dk1"/>
                </a:solidFill>
              </a:rPr>
              <a:t>Tachycardia </a:t>
            </a:r>
            <a:endParaRPr/>
          </a:p>
          <a:p>
            <a:pPr indent="-342900" lvl="0" marL="342900" rtl="0" algn="l">
              <a:spcBef>
                <a:spcPts val="400"/>
              </a:spcBef>
              <a:spcAft>
                <a:spcPts val="0"/>
              </a:spcAft>
              <a:buSzPts val="2000"/>
              <a:buFont typeface="Noto Sans Symbols"/>
              <a:buChar char="❖"/>
            </a:pPr>
            <a:r>
              <a:rPr lang="en-US">
                <a:solidFill>
                  <a:schemeClr val="dk1"/>
                </a:solidFill>
              </a:rPr>
              <a:t>Decrease in BP</a:t>
            </a:r>
            <a:endParaRPr/>
          </a:p>
          <a:p>
            <a:pPr indent="-342900" lvl="0" marL="342900" rtl="0" algn="l">
              <a:spcBef>
                <a:spcPts val="400"/>
              </a:spcBef>
              <a:spcAft>
                <a:spcPts val="0"/>
              </a:spcAft>
              <a:buSzPts val="2000"/>
              <a:buFont typeface="Noto Sans Symbols"/>
              <a:buChar char="❖"/>
            </a:pPr>
            <a:r>
              <a:rPr lang="en-US">
                <a:solidFill>
                  <a:schemeClr val="dk1"/>
                </a:solidFill>
              </a:rPr>
              <a:t>Lactic acidosis </a:t>
            </a:r>
            <a:endParaRPr/>
          </a:p>
          <a:p>
            <a:pPr indent="-342900" lvl="0" marL="342900" rtl="0" algn="l">
              <a:spcBef>
                <a:spcPts val="400"/>
              </a:spcBef>
              <a:spcAft>
                <a:spcPts val="0"/>
              </a:spcAft>
              <a:buSzPts val="2000"/>
              <a:buFont typeface="Noto Sans Symbols"/>
              <a:buChar char="❖"/>
            </a:pPr>
            <a:r>
              <a:rPr lang="en-US">
                <a:solidFill>
                  <a:schemeClr val="dk1"/>
                </a:solidFill>
              </a:rPr>
              <a:t>Oliguria</a:t>
            </a:r>
            <a:r>
              <a:rPr lang="en-US">
                <a:solidFill>
                  <a:schemeClr val="dk1"/>
                </a:solidFill>
              </a:rPr>
              <a:t> </a:t>
            </a:r>
            <a:endParaRPr/>
          </a:p>
          <a:p>
            <a:pPr indent="-342900" lvl="0" marL="342900" rtl="0" algn="l">
              <a:spcBef>
                <a:spcPts val="400"/>
              </a:spcBef>
              <a:spcAft>
                <a:spcPts val="0"/>
              </a:spcAft>
              <a:buSzPts val="2000"/>
              <a:buFont typeface="Noto Sans Symbols"/>
              <a:buChar char="❖"/>
            </a:pPr>
            <a:r>
              <a:rPr lang="en-US">
                <a:solidFill>
                  <a:schemeClr val="dk1"/>
                </a:solidFill>
              </a:rPr>
              <a:t>Autonomic symptoms, including nausea, vomiting, and sweating</a:t>
            </a:r>
            <a:endParaRPr>
              <a:solidFill>
                <a:schemeClr val="dk1"/>
              </a:solidFill>
            </a:endParaRPr>
          </a:p>
          <a:p>
            <a:pPr indent="-342900" lvl="0" marL="342900" rtl="0" algn="l">
              <a:spcBef>
                <a:spcPts val="400"/>
              </a:spcBef>
              <a:spcAft>
                <a:spcPts val="0"/>
              </a:spcAft>
              <a:buSzPts val="2000"/>
              <a:buFont typeface="Noto Sans Symbols"/>
              <a:buChar char="❖"/>
            </a:pPr>
            <a:r>
              <a:rPr lang="en-US">
                <a:solidFill>
                  <a:schemeClr val="dk1"/>
                </a:solidFill>
              </a:rPr>
              <a:t>Pulmonary congestion manifested as rales on pulmonary examination</a:t>
            </a:r>
            <a:endParaRPr>
              <a:solidFill>
                <a:schemeClr val="dk1"/>
              </a:solidFill>
            </a:endParaRPr>
          </a:p>
          <a:p>
            <a:pPr indent="-342900" lvl="0" marL="342900" rtl="0" algn="l">
              <a:spcBef>
                <a:spcPts val="400"/>
              </a:spcBef>
              <a:spcAft>
                <a:spcPts val="0"/>
              </a:spcAft>
              <a:buSzPts val="2000"/>
              <a:buFont typeface="Noto Sans Symbols"/>
              <a:buChar char="❖"/>
            </a:pPr>
            <a:r>
              <a:rPr lang="en-US">
                <a:solidFill>
                  <a:schemeClr val="dk1"/>
                </a:solidFill>
              </a:rPr>
              <a:t>Engorged neck veins ( JVP elevated)</a:t>
            </a:r>
            <a:endParaRPr/>
          </a:p>
          <a:p>
            <a:pPr indent="-342900" lvl="0" marL="342900" rtl="0" algn="l">
              <a:spcBef>
                <a:spcPts val="400"/>
              </a:spcBef>
              <a:spcAft>
                <a:spcPts val="0"/>
              </a:spcAft>
              <a:buSzPts val="2000"/>
              <a:buFont typeface="Noto Sans Symbols"/>
              <a:buChar char="❖"/>
            </a:pPr>
            <a:r>
              <a:rPr lang="en-US">
                <a:solidFill>
                  <a:schemeClr val="dk1"/>
                </a:solidFill>
              </a:rPr>
              <a:t>signs of volume overload</a:t>
            </a:r>
            <a:endParaRPr/>
          </a:p>
          <a:p>
            <a:pPr indent="-342900" lvl="0" marL="342900" rtl="0" algn="l">
              <a:spcBef>
                <a:spcPts val="400"/>
              </a:spcBef>
              <a:spcAft>
                <a:spcPts val="0"/>
              </a:spcAft>
              <a:buSzPts val="2000"/>
              <a:buFont typeface="Noto Sans Symbols"/>
              <a:buChar char="❖"/>
            </a:pPr>
            <a:r>
              <a:rPr lang="en-US">
                <a:solidFill>
                  <a:schemeClr val="dk1"/>
                </a:solidFill>
              </a:rPr>
              <a:t>Cool, clammy extremities </a:t>
            </a:r>
            <a:endParaRPr/>
          </a:p>
          <a:p>
            <a:pPr indent="-342900" lvl="0" marL="342900" rtl="0" algn="l">
              <a:spcBef>
                <a:spcPts val="400"/>
              </a:spcBef>
              <a:spcAft>
                <a:spcPts val="0"/>
              </a:spcAft>
              <a:buSzPts val="2000"/>
              <a:buFont typeface="Noto Sans Symbols"/>
              <a:buChar char="❖"/>
            </a:pPr>
            <a:r>
              <a:rPr lang="en-US">
                <a:solidFill>
                  <a:schemeClr val="dk1"/>
                </a:solidFill>
              </a:rPr>
              <a:t>Delirium and altered mental status</a:t>
            </a:r>
            <a:endParaRPr/>
          </a:p>
          <a:p>
            <a:pPr indent="-342900" lvl="0" marL="342900" rtl="0" algn="l">
              <a:spcBef>
                <a:spcPts val="400"/>
              </a:spcBef>
              <a:spcAft>
                <a:spcPts val="0"/>
              </a:spcAft>
              <a:buSzPts val="2000"/>
              <a:buFont typeface="Noto Sans Symbols"/>
              <a:buChar char="❖"/>
            </a:pPr>
            <a:r>
              <a:rPr lang="en-US">
                <a:solidFill>
                  <a:schemeClr val="dk1"/>
                </a:solidFill>
              </a:rPr>
              <a:t>Peripheral pulses are rapid and faint and may be irregular if arrhythmias are present</a:t>
            </a:r>
            <a:endParaRPr/>
          </a:p>
          <a:p>
            <a:pPr indent="-342900" lvl="0" marL="342900" rtl="0" algn="l">
              <a:spcBef>
                <a:spcPts val="400"/>
              </a:spcBef>
              <a:spcAft>
                <a:spcPts val="0"/>
              </a:spcAft>
              <a:buSzPts val="2000"/>
              <a:buFont typeface="Noto Sans Symbols"/>
              <a:buChar char="❖"/>
            </a:pPr>
            <a:r>
              <a:rPr lang="en-US">
                <a:solidFill>
                  <a:schemeClr val="dk1"/>
                </a:solidFill>
              </a:rPr>
              <a:t>heart sounds are  distant, and third and fourth heart sounds may be present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pothecary">
  <a:themeElements>
    <a:clrScheme name="Apothecary">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2014-04-01T16:35:38Z</dcterms:created>
  <dc:creator>Registered User</dc:creator>
</cp:coreProperties>
</file>