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78" r:id="rId2"/>
    <p:sldId id="306" r:id="rId3"/>
    <p:sldId id="369" r:id="rId4"/>
    <p:sldId id="382" r:id="rId5"/>
    <p:sldId id="357" r:id="rId6"/>
    <p:sldId id="368" r:id="rId7"/>
    <p:sldId id="327" r:id="rId8"/>
    <p:sldId id="354" r:id="rId9"/>
    <p:sldId id="356" r:id="rId10"/>
    <p:sldId id="328" r:id="rId11"/>
    <p:sldId id="330" r:id="rId12"/>
    <p:sldId id="335" r:id="rId13"/>
    <p:sldId id="374" r:id="rId14"/>
    <p:sldId id="360" r:id="rId15"/>
    <p:sldId id="381" r:id="rId16"/>
    <p:sldId id="367" r:id="rId17"/>
    <p:sldId id="371" r:id="rId18"/>
    <p:sldId id="366" r:id="rId19"/>
    <p:sldId id="359" r:id="rId20"/>
    <p:sldId id="376" r:id="rId21"/>
    <p:sldId id="352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364" autoAdjust="0"/>
  </p:normalViewPr>
  <p:slideViewPr>
    <p:cSldViewPr>
      <p:cViewPr varScale="1">
        <p:scale>
          <a:sx n="73" d="100"/>
          <a:sy n="73" d="100"/>
        </p:scale>
        <p:origin x="-19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5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227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227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8227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227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F4D5493-BC1D-4684-8239-145FF9D8ED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162DEA21-93C4-495D-8636-7EE8B1A0B1BA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80D38A5-E092-43FF-94CB-AA18A808D30F}" type="slidenum">
              <a:rPr lang="en-US" altLang="en-US" sz="1200" smtClean="0"/>
              <a:pPr/>
              <a:t>11</a:t>
            </a:fld>
            <a:endParaRPr lang="en-US" altLang="en-US" sz="1200"/>
          </a:p>
        </p:txBody>
      </p:sp>
      <p:sp>
        <p:nvSpPr>
          <p:cNvPr id="2355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3DD8E979-B3F1-4B3F-A959-66907FCBCF2B}" type="slidenum">
              <a:rPr lang="en-US" altLang="en-US" sz="1200" smtClean="0"/>
              <a:pPr/>
              <a:t>12</a:t>
            </a:fld>
            <a:endParaRPr lang="en-US" altLang="en-US" sz="1200"/>
          </a:p>
        </p:txBody>
      </p:sp>
      <p:sp>
        <p:nvSpPr>
          <p:cNvPr id="256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5DF058D1-4FD2-4464-B88E-AE64B4879055}" type="slidenum">
              <a:rPr lang="en-US" altLang="en-US" sz="1200" smtClean="0"/>
              <a:pPr/>
              <a:t>13</a:t>
            </a:fld>
            <a:endParaRPr lang="en-US" altLang="en-US" sz="1200"/>
          </a:p>
        </p:txBody>
      </p:sp>
      <p:sp>
        <p:nvSpPr>
          <p:cNvPr id="276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64C8FB70-25DB-4297-BBB0-D3A4B6001902}" type="slidenum">
              <a:rPr lang="en-US" altLang="en-US" sz="1200" smtClean="0"/>
              <a:pPr/>
              <a:t>14</a:t>
            </a:fld>
            <a:endParaRPr lang="en-US" altLang="en-US" sz="1200"/>
          </a:p>
        </p:txBody>
      </p:sp>
      <p:sp>
        <p:nvSpPr>
          <p:cNvPr id="296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7D9501B-FD2E-43B2-AF19-D4FC63B3BBE4}" type="slidenum">
              <a:rPr lang="en-US" altLang="en-US" sz="1200" smtClean="0"/>
              <a:pPr/>
              <a:t>15</a:t>
            </a:fld>
            <a:endParaRPr lang="en-US" altLang="en-US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EA5A0F8B-31BD-4F87-B8E2-FA05B742622C}" type="slidenum">
              <a:rPr lang="en-US" altLang="en-US" sz="1200" smtClean="0"/>
              <a:pPr/>
              <a:t>16</a:t>
            </a:fld>
            <a:endParaRPr lang="en-US" alt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C0EA9BE9-1E23-416F-98F6-E943F2664E2A}" type="slidenum">
              <a:rPr lang="en-US" altLang="en-US" sz="1200" smtClean="0"/>
              <a:pPr/>
              <a:t>17</a:t>
            </a:fld>
            <a:endParaRPr lang="en-US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0B3439E-39BF-483C-B220-B325DDF0D71E}" type="slidenum">
              <a:rPr lang="en-US" altLang="en-US" sz="1200" smtClean="0"/>
              <a:pPr/>
              <a:t>18</a:t>
            </a:fld>
            <a:endParaRPr lang="en-US" alt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74F0EB45-697C-42E1-BE6E-5A904A00A772}" type="slidenum">
              <a:rPr lang="en-US" altLang="en-US" sz="1200" smtClean="0"/>
              <a:pPr/>
              <a:t>19</a:t>
            </a:fld>
            <a:endParaRPr lang="en-US" alt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EE2DBA7B-D84E-40C3-944B-FA0412725748}" type="slidenum">
              <a:rPr lang="en-US" altLang="en-US" sz="1200" smtClean="0"/>
              <a:pPr/>
              <a:t>20</a:t>
            </a:fld>
            <a:endParaRPr lang="en-US" alt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A2825017-AEF3-4FB7-A36B-063D8C9B536B}" type="slidenum">
              <a:rPr lang="en-US" altLang="en-US" sz="1200" smtClean="0"/>
              <a:pPr/>
              <a:t>2</a:t>
            </a:fld>
            <a:endParaRPr lang="en-US" alt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52297B2-EA8A-4518-A32A-CC01D27A9D1D}" type="slidenum">
              <a:rPr lang="en-US" altLang="en-US" sz="1200" smtClean="0"/>
              <a:pPr/>
              <a:t>21</a:t>
            </a:fld>
            <a:endParaRPr lang="en-US" alt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87022158-B76B-423F-B403-FF78511471BE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AEBCC859-259A-4A73-95E3-54E080BE5D01}" type="slidenum">
              <a:rPr lang="en-US" altLang="en-US" sz="1200" smtClean="0"/>
              <a:pPr/>
              <a:t>5</a:t>
            </a:fld>
            <a:endParaRPr lang="en-US" altLang="en-US" sz="12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DA271912-2DC1-4F7C-9FC1-AE758A0327D2}" type="slidenum">
              <a:rPr lang="en-US" altLang="en-US" sz="1200" smtClean="0"/>
              <a:pPr/>
              <a:t>6</a:t>
            </a:fld>
            <a:endParaRPr lang="en-US" altLang="en-US" sz="12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B75E7A11-994C-4808-A9BD-87F9874E54AD}" type="slidenum">
              <a:rPr lang="en-US" altLang="en-US" sz="1200" smtClean="0"/>
              <a:pPr/>
              <a:t>7</a:t>
            </a:fld>
            <a:endParaRPr lang="en-US" altLang="en-US" sz="1200"/>
          </a:p>
        </p:txBody>
      </p:sp>
      <p:sp>
        <p:nvSpPr>
          <p:cNvPr id="153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A59B08D4-E392-4FFC-86B3-C1606DAF9203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  <p:sp>
        <p:nvSpPr>
          <p:cNvPr id="174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97B84857-97CC-48A8-8E5D-7FE7499BC331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  <p:sp>
        <p:nvSpPr>
          <p:cNvPr id="194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CF61ED97-3618-4914-960D-B2E6A99C3116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  <p:sp>
        <p:nvSpPr>
          <p:cNvPr id="2150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10292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7849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454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0421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3713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7294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7523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4711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6656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5086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1369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anose="020B060403050404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anose="020B060403050404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anose="020B060403050404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anose="020B060403050404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Pentose Phosphate Pathway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0"/>
            <a:ext cx="8535987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8738"/>
            <a:ext cx="8534400" cy="304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3376613" y="4445000"/>
            <a:ext cx="27193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Regulatory enzyme</a:t>
            </a:r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0" y="5875338"/>
            <a:ext cx="9144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The enzyme is highly specific for NADP+; the Km for NAD+ is 1000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greater than for NADP+.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60325"/>
            <a:ext cx="8535987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600"/>
            <a:ext cx="8534400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838200"/>
            <a:ext cx="8535987" cy="5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non-oxidative phase of the pentose pathway</a:t>
            </a:r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746125"/>
            <a:ext cx="8321675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517525" y="49847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76200" y="4876800"/>
            <a:ext cx="9067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Transketolase requires the coenzyme TPP, the transaldolase does not.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Transketolase (TPP) and transaldolase are the link back to glycolysis.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Glyceraldehyde 3-phosphate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Fructose 6-phosphate       Net result:   3C5 →  2C6 + C3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ppp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"/>
            <a:ext cx="7015163" cy="544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"/>
            <a:ext cx="9144000" cy="5791200"/>
          </a:xfrm>
        </p:spPr>
        <p:txBody>
          <a:bodyPr/>
          <a:lstStyle/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Regulation of the Pentose Pathway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Glucose 6-phosphate dehydrogenase is the regulatory 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enzyme.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NADPH is a potent competitive inhibitor of the enzyme.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Usually the ratio NADPH/NADP</a:t>
            </a:r>
            <a:r>
              <a:rPr lang="en-US" alt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high so the enzyme is 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inhibited.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But, with increased demand for NADPH, the ratio decreases 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and enzyme activity is stimulated.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The reactions of the non-oxidative portion of the pentose 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pathway are readily reversible.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The concentrations of the products and reactants can shift  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depending on the metabolic needs of a particular cell or 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tissue.</a:t>
            </a:r>
          </a:p>
          <a:p>
            <a:pPr marL="0" indent="0">
              <a:buFontTx/>
              <a:buNone/>
              <a:defRPr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glutathi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3225"/>
            <a:ext cx="3246438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6172200" y="5638800"/>
            <a:ext cx="23780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Reduced glutathione (GSH)</a:t>
            </a:r>
          </a:p>
        </p:txBody>
      </p:sp>
      <p:sp>
        <p:nvSpPr>
          <p:cNvPr id="32772" name="Line 5"/>
          <p:cNvSpPr>
            <a:spLocks noChangeShapeType="1"/>
          </p:cNvSpPr>
          <p:nvPr/>
        </p:nvSpPr>
        <p:spPr bwMode="auto">
          <a:xfrm flipH="1">
            <a:off x="6248400" y="34290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Text Box 6"/>
          <p:cNvSpPr txBox="1">
            <a:spLocks noChangeArrowheads="1"/>
          </p:cNvSpPr>
          <p:nvPr/>
        </p:nvSpPr>
        <p:spPr bwMode="auto">
          <a:xfrm>
            <a:off x="593725" y="1135063"/>
            <a:ext cx="397827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Glutathione is a tripeptide composed of glutamate, cysteine, glycine.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Reduced glutathione (GSH) maintains the normal reduced state of the cell.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4" name="Rectangle 1"/>
          <p:cNvSpPr>
            <a:spLocks noChangeArrowheads="1"/>
          </p:cNvSpPr>
          <p:nvPr/>
        </p:nvSpPr>
        <p:spPr bwMode="auto">
          <a:xfrm>
            <a:off x="2286000" y="0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Glutathione and NADPH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71500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Glutathione Functions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It serves as a reductant.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Conjugates to drugs making them water soluble.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Involved in amino acid transport across cell membranes.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Cofactor in some enzymatic reactions.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The sulfhydryl of GSH is used to reduce peroxides (ROS)   </a:t>
            </a:r>
          </a:p>
          <a:p>
            <a:pPr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formed during oxygen transport. ROS can affect DNA, RNA, </a:t>
            </a:r>
          </a:p>
          <a:p>
            <a:pPr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and proteins leading to cell death.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The resulting oxidized form of GSH is two molecules linked </a:t>
            </a:r>
          </a:p>
          <a:p>
            <a:pPr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by a disulfide bridge (GSSG).</a:t>
            </a:r>
          </a:p>
          <a:p>
            <a:pPr lvl="1">
              <a:lnSpc>
                <a:spcPct val="90000"/>
              </a:lnSpc>
              <a:defRPr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en-US" altLang="en-US" dirty="0"/>
          </a:p>
          <a:p>
            <a:pPr>
              <a:lnSpc>
                <a:spcPct val="90000"/>
              </a:lnSpc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gssg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0"/>
            <a:ext cx="508952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0" y="0"/>
            <a:ext cx="397827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 enzyme glutathione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reductase uses NADPH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as a cofactor to reduce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GSSG back to two moles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of GSH.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Thus, the pentose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pathway is linked to the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supply of adequate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amounts of GSH. </a:t>
            </a:r>
          </a:p>
        </p:txBody>
      </p:sp>
      <p:sp>
        <p:nvSpPr>
          <p:cNvPr id="36868" name="Line 6"/>
          <p:cNvSpPr>
            <a:spLocks noChangeShapeType="1"/>
          </p:cNvSpPr>
          <p:nvPr/>
        </p:nvSpPr>
        <p:spPr bwMode="auto">
          <a:xfrm>
            <a:off x="6477000" y="21336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334000"/>
          </a:xfrm>
        </p:spPr>
        <p:txBody>
          <a:bodyPr/>
          <a:lstStyle/>
          <a:p>
            <a:pPr marL="0" indent="0">
              <a:spcBef>
                <a:spcPts val="0"/>
              </a:spcBef>
              <a:buFontTx/>
              <a:buNone/>
            </a:pPr>
            <a:r>
              <a:rPr lang="en-US" alt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Glutathione and Erythrocytes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GSH is extremely important particularly in the highly oxidizing 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environment of the red blood cell.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Mature RBCs have no mitochondria and are totally dependent on 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NADPH from the pentose phosphate pathway to regenerate GSH 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from GSSG via glutathione reductase. </a:t>
            </a:r>
          </a:p>
          <a:p>
            <a:pPr marL="0" indent="0">
              <a:spcBef>
                <a:spcPts val="0"/>
              </a:spcBef>
              <a:buFontTx/>
              <a:buChar char="-"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fact, as much as 10% of glucose consumption, by erythrocytes,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is mediated by the pentose pathway.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The reduced form of glutathione serves as a sulfhydryl buffer, it 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maintains cysteine residues in hemoglobin and other proteins in a 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reduced state.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GSH is essential for normal RBC structure and keeping 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hemoglobin in Fe++ state.</a:t>
            </a:r>
          </a:p>
          <a:p>
            <a:pPr marL="0" indent="0">
              <a:buFontTx/>
              <a:buNone/>
            </a:pP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379413"/>
            <a:ext cx="5683250" cy="609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9"/>
          <p:cNvSpPr txBox="1">
            <a:spLocks noChangeArrowheads="1"/>
          </p:cNvSpPr>
          <p:nvPr/>
        </p:nvSpPr>
        <p:spPr bwMode="auto">
          <a:xfrm>
            <a:off x="5143500" y="4724400"/>
            <a:ext cx="3810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One fate of G6P is the pentose pathway.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6038"/>
            <a:ext cx="9144000" cy="4221162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Reduced glutathione also detoxifies peroxides. </a:t>
            </a: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2GSH + ROOH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GSSG + H</a:t>
            </a:r>
            <a:r>
              <a:rPr lang="en-US" altLang="en-US" sz="26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 + ROH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Cells with low levels of GSH are susceptible hemolysis.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Individuals with reduced GSH are subject to hemolysis.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This is often clinically seen as black urine under certain 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conditions.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altLang="en-US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 for hemolytic anemia related G6PD deficiency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The ingestion of oxidative agents that generate peroxides or 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reactive oxygen species (ROS), such as antimalarial drugs, purine   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glycoside from fava beans, aspirin and sulfa drugs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Individuals with G6PD deficiency can not produce sufficient 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GSH to cope with the ROS.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Proteins become cross linked leading to Heinz body formation 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and cell lysis.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US" altLang="en-US" sz="2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US" altLang="en-US" sz="2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76200"/>
            <a:ext cx="43021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0" y="0"/>
            <a:ext cx="9144000" cy="657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Glucose 6-phosphate dehydrogenase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deficiency and non-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spherocytic hemolytic anemia.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Over 300 genetic variants of the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G6PD protein are known.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Thus, there is a remarkable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variation in the clinical spectrum.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G6PD deficiency is an inheritable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X-linked recessive disorder.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Char char="-"/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Approximately 10-14% of the male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African American population is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affected.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Char char="-"/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It is also seen in Caucasians from the Mediterranean Basin.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People with the disorder are not normally anemic and display no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evidence of the disease until the red cells are exposed to an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oxidant or stress.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943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pentose pathway is a shunt.</a:t>
            </a:r>
          </a:p>
          <a:p>
            <a:pPr marL="0" indent="0">
              <a:buFontTx/>
              <a:buNone/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The pathway begins with the glycolytic intermediate glucose 6-P.</a:t>
            </a:r>
          </a:p>
          <a:p>
            <a:pPr marL="0" indent="0">
              <a:buFontTx/>
              <a:buNone/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It reconnects with glycolysis because two of the end products of </a:t>
            </a:r>
          </a:p>
          <a:p>
            <a:pPr marL="0" indent="0">
              <a:buFontTx/>
              <a:buNone/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the pentose pathway are </a:t>
            </a:r>
            <a:r>
              <a:rPr lang="en-US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glyceraldehyde 3-P and fructose 6-P</a:t>
            </a: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buFontTx/>
              <a:buNone/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further down in the glycolytic pathway.</a:t>
            </a:r>
          </a:p>
          <a:p>
            <a:pPr marL="0" indent="0">
              <a:buFontTx/>
              <a:buNone/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It is for this reason that the pentose pathway is often referred to </a:t>
            </a:r>
          </a:p>
          <a:p>
            <a:pPr marL="0" indent="0">
              <a:buFontTx/>
              <a:buNone/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as a </a:t>
            </a:r>
            <a:r>
              <a:rPr lang="en-US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shunt</a:t>
            </a: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FontTx/>
              <a:buNone/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The pathway yields </a:t>
            </a:r>
            <a:r>
              <a:rPr lang="en-US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reducing potential </a:t>
            </a: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in the form of </a:t>
            </a:r>
            <a:r>
              <a:rPr lang="en-US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NADPH</a:t>
            </a: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</a:p>
          <a:p>
            <a:pPr marL="0" indent="0">
              <a:buFontTx/>
              <a:buNone/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be used in </a:t>
            </a:r>
            <a:r>
              <a:rPr lang="en-US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anabolic reactions requiring electrons</a:t>
            </a: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, also, it yields </a:t>
            </a:r>
          </a:p>
          <a:p>
            <a:pPr marL="0" indent="0">
              <a:buFontTx/>
              <a:buNone/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ribose 5-phosphate </a:t>
            </a: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for nucleic acids (DNA, RNA), and various </a:t>
            </a:r>
          </a:p>
          <a:p>
            <a:pPr marL="0" indent="0">
              <a:buFontTx/>
              <a:buNone/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cofactors including </a:t>
            </a:r>
            <a:r>
              <a:rPr lang="en-US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(CoA, FAD, SAM, NAD+/NADP+).</a:t>
            </a:r>
          </a:p>
          <a:p>
            <a:pPr marL="0" indent="0">
              <a:buFontTx/>
              <a:buNone/>
            </a:pPr>
            <a:endParaRPr lang="en-US" alt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313" y="115888"/>
            <a:ext cx="3621087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885825"/>
            <a:ext cx="4572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NADPH is 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phosphorylated form of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NADH.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In general, with some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exceptions, NADH is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used to drive the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phosphorylation of ADP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to ATP.  NADPH is used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where reducing potential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is required for synthetic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reactions.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0025"/>
            <a:ext cx="7772400" cy="914400"/>
          </a:xfrm>
        </p:spPr>
        <p:txBody>
          <a:bodyPr/>
          <a:lstStyle/>
          <a:p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It’s a shunt</a:t>
            </a:r>
          </a:p>
        </p:txBody>
      </p:sp>
      <p:pic>
        <p:nvPicPr>
          <p:cNvPr id="10243" name="Picture 4" descr="pentpathway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5025" y="1400175"/>
            <a:ext cx="7473950" cy="4683125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338" y="3311525"/>
            <a:ext cx="6097587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26988"/>
            <a:ext cx="8534400" cy="331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85750"/>
            <a:ext cx="4876800" cy="609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0"/>
            <a:ext cx="4070350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pentose pathway can be divided into two phases.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1- Oxidative irreversible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2- Non-oxidative reversible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interconversion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of sugars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   Ribose 5-phosphate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   epimerase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913" y="4676775"/>
            <a:ext cx="877887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2"/>
          <p:cNvSpPr>
            <a:spLocks noChangeArrowheads="1"/>
          </p:cNvSpPr>
          <p:nvPr/>
        </p:nvSpPr>
        <p:spPr bwMode="auto">
          <a:xfrm>
            <a:off x="2209800" y="6172200"/>
            <a:ext cx="2209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Xylulose 5-phosphate</a:t>
            </a:r>
          </a:p>
        </p:txBody>
      </p:sp>
      <p:pic>
        <p:nvPicPr>
          <p:cNvPr id="14342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407035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343" name="Straight Arrow Connector 2"/>
          <p:cNvCxnSpPr>
            <a:cxnSpLocks noChangeShapeType="1"/>
          </p:cNvCxnSpPr>
          <p:nvPr/>
        </p:nvCxnSpPr>
        <p:spPr bwMode="auto">
          <a:xfrm>
            <a:off x="1066800" y="4343400"/>
            <a:ext cx="1600200" cy="1066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44" name="Rectangle 3"/>
          <p:cNvSpPr>
            <a:spLocks noChangeArrowheads="1"/>
          </p:cNvSpPr>
          <p:nvPr/>
        </p:nvSpPr>
        <p:spPr bwMode="auto">
          <a:xfrm>
            <a:off x="4343400" y="1447800"/>
            <a:ext cx="205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PHASE II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(non-oxidative)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pentosepa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66700"/>
            <a:ext cx="422592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0" y="0"/>
            <a:ext cx="41910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NADPH + H</a:t>
            </a:r>
            <a:r>
              <a:rPr lang="en-US" alt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is formed from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two separate reactions,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catalyzed by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glucose 6-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phosphate dehydrogenase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and 6-phosphogluconate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dehydrogenase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The glucose 6-phosphate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dehydrogenase reaction is the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rate limiting step and is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essentially irreversible.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Cells have a greater need for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NADPH than ribose 5-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phosphate.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pp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39725"/>
            <a:ext cx="8001000" cy="626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308725" y="5187950"/>
            <a:ext cx="2174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5 carbon atoms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659563" y="1600200"/>
            <a:ext cx="24844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Regulatory enzyme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987</Words>
  <Application>Microsoft Office PowerPoint</Application>
  <PresentationFormat>On-screen Show (4:3)</PresentationFormat>
  <Paragraphs>175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Blank Presentation</vt:lpstr>
      <vt:lpstr>Pentose Phosphate Pathway</vt:lpstr>
      <vt:lpstr>PowerPoint Presentation</vt:lpstr>
      <vt:lpstr>PowerPoint Presentation</vt:lpstr>
      <vt:lpstr>PowerPoint Presentation</vt:lpstr>
      <vt:lpstr>It’s a shunt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non-oxidative phase of the pentose pathway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LSUHSC-NO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# 7 Pentose Phosphate Pathway</dc:title>
  <dc:creator>Admin</dc:creator>
  <cp:lastModifiedBy>شهد عبد المجيد صالح الايوبين المعايطه</cp:lastModifiedBy>
  <cp:revision>37</cp:revision>
  <dcterms:modified xsi:type="dcterms:W3CDTF">2023-05-14T09:18:26Z</dcterms:modified>
</cp:coreProperties>
</file>