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D3254-26FE-4DD6-A6B0-FA62EB27B085}" type="datetimeFigureOut">
              <a:rPr lang="en-US" smtClean="0"/>
              <a:pPr/>
              <a:t>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DB820-BA42-421C-8CB4-FEDDE81479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4DB820-BA42-421C-8CB4-FEDDE81479FB}"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1/4/2022</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1/4/2022</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486400"/>
            <a:ext cx="7772400" cy="1975104"/>
          </a:xfrm>
        </p:spPr>
        <p:txBody>
          <a:bodyPr/>
          <a:lstStyle/>
          <a:p>
            <a:pPr algn="r"/>
            <a:r>
              <a:rPr lang="en-US" sz="2400" dirty="0" smtClean="0"/>
              <a:t>Dr. Eman Krieshan, M.D.</a:t>
            </a:r>
            <a:br>
              <a:rPr lang="en-US" sz="2400" dirty="0" smtClean="0"/>
            </a:br>
            <a:r>
              <a:rPr lang="en-US" sz="2400" dirty="0" smtClean="0"/>
              <a:t>5-1-2022</a:t>
            </a:r>
            <a:endParaRPr lang="en-US" sz="2400" dirty="0"/>
          </a:p>
        </p:txBody>
      </p:sp>
      <p:sp>
        <p:nvSpPr>
          <p:cNvPr id="3" name="Subtitle 2"/>
          <p:cNvSpPr>
            <a:spLocks noGrp="1"/>
          </p:cNvSpPr>
          <p:nvPr>
            <p:ph type="subTitle" idx="1"/>
          </p:nvPr>
        </p:nvSpPr>
        <p:spPr>
          <a:xfrm>
            <a:off x="838200" y="609600"/>
            <a:ext cx="7772400" cy="1508760"/>
          </a:xfrm>
        </p:spPr>
        <p:txBody>
          <a:bodyPr>
            <a:normAutofit/>
          </a:bodyPr>
          <a:lstStyle/>
          <a:p>
            <a:pPr algn="ctr"/>
            <a:r>
              <a:rPr lang="en-US" sz="4400" b="1" dirty="0" smtClean="0"/>
              <a:t>Neoplasia 6</a:t>
            </a:r>
            <a:endParaRPr lang="en-US" sz="4400" b="1" dirty="0"/>
          </a:p>
        </p:txBody>
      </p:sp>
      <p:pic>
        <p:nvPicPr>
          <p:cNvPr id="28674" name="Picture 2" descr="What Do You Know About Neoplasia? Trivia Questions Quiz - ProProfs Quiz"/>
          <p:cNvPicPr>
            <a:picLocks noChangeAspect="1" noChangeArrowheads="1"/>
          </p:cNvPicPr>
          <p:nvPr/>
        </p:nvPicPr>
        <p:blipFill>
          <a:blip r:embed="rId2"/>
          <a:srcRect/>
          <a:stretch>
            <a:fillRect/>
          </a:stretch>
        </p:blipFill>
        <p:spPr bwMode="auto">
          <a:xfrm>
            <a:off x="1752600" y="2286000"/>
            <a:ext cx="5619750" cy="27622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Oncogenic DNA Viruses</a:t>
            </a:r>
            <a:endParaRPr lang="en-US" dirty="0"/>
          </a:p>
        </p:txBody>
      </p:sp>
      <p:sp>
        <p:nvSpPr>
          <p:cNvPr id="3" name="Content Placeholder 2"/>
          <p:cNvSpPr>
            <a:spLocks noGrp="1"/>
          </p:cNvSpPr>
          <p:nvPr>
            <p:ph idx="1"/>
          </p:nvPr>
        </p:nvSpPr>
        <p:spPr/>
        <p:txBody>
          <a:bodyPr/>
          <a:lstStyle/>
          <a:p>
            <a:r>
              <a:rPr lang="en-US" dirty="0" smtClean="0"/>
              <a:t>Five DNA viruses  are strongly associated with human cancer:</a:t>
            </a:r>
          </a:p>
          <a:p>
            <a:pPr>
              <a:buFont typeface="Wingdings" pitchFamily="2" charset="2"/>
              <a:buChar char="v"/>
            </a:pPr>
            <a:r>
              <a:rPr lang="en-US" dirty="0" smtClean="0"/>
              <a:t>HPV.</a:t>
            </a:r>
          </a:p>
          <a:p>
            <a:pPr>
              <a:buFont typeface="Wingdings" pitchFamily="2" charset="2"/>
              <a:buChar char="v"/>
            </a:pPr>
            <a:r>
              <a:rPr lang="en-US" dirty="0" smtClean="0"/>
              <a:t> Epstein-Barr virus (EBV).</a:t>
            </a:r>
          </a:p>
          <a:p>
            <a:pPr>
              <a:buFont typeface="Wingdings" pitchFamily="2" charset="2"/>
              <a:buChar char="v"/>
            </a:pPr>
            <a:r>
              <a:rPr lang="en-US" dirty="0" smtClean="0"/>
              <a:t> Kaposi sarcoma herpes virus [HHV-8]).</a:t>
            </a:r>
          </a:p>
          <a:p>
            <a:pPr>
              <a:buFont typeface="Wingdings" pitchFamily="2" charset="2"/>
              <a:buChar char="v"/>
            </a:pPr>
            <a:r>
              <a:rPr lang="en-US" dirty="0" smtClean="0"/>
              <a:t> polyoma virus called Merkel cell virus.</a:t>
            </a:r>
          </a:p>
          <a:p>
            <a:pPr>
              <a:buFont typeface="Wingdings" pitchFamily="2" charset="2"/>
              <a:buChar char="v"/>
            </a:pPr>
            <a:r>
              <a:rPr lang="en-US" dirty="0" smtClean="0"/>
              <a:t> hepatitis B virus (HBV)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Human Papilloma virus(HPV)</a:t>
            </a:r>
            <a:endParaRPr lang="en-US" sz="3600" dirty="0"/>
          </a:p>
        </p:txBody>
      </p:sp>
      <p:sp>
        <p:nvSpPr>
          <p:cNvPr id="3" name="Content Placeholder 2"/>
          <p:cNvSpPr>
            <a:spLocks noGrp="1"/>
          </p:cNvSpPr>
          <p:nvPr>
            <p:ph idx="1"/>
          </p:nvPr>
        </p:nvSpPr>
        <p:spPr>
          <a:xfrm>
            <a:off x="381000" y="1783560"/>
            <a:ext cx="8763000" cy="4572000"/>
          </a:xfrm>
        </p:spPr>
        <p:txBody>
          <a:bodyPr/>
          <a:lstStyle/>
          <a:p>
            <a:r>
              <a:rPr lang="en-US" dirty="0" smtClean="0"/>
              <a:t>They are subdivided into:</a:t>
            </a:r>
          </a:p>
          <a:p>
            <a:r>
              <a:rPr lang="en-US" dirty="0" smtClean="0"/>
              <a:t>low-risk HPVs (type 6,11):</a:t>
            </a:r>
          </a:p>
          <a:p>
            <a:pPr>
              <a:buFont typeface="Arial" pitchFamily="34" charset="0"/>
              <a:buChar char="•"/>
            </a:pPr>
            <a:r>
              <a:rPr lang="en-US" dirty="0" smtClean="0"/>
              <a:t> cause </a:t>
            </a:r>
            <a:r>
              <a:rPr lang="en-US" dirty="0" smtClean="0"/>
              <a:t>genital </a:t>
            </a:r>
            <a:r>
              <a:rPr lang="en-US" dirty="0" smtClean="0"/>
              <a:t>warts </a:t>
            </a:r>
            <a:r>
              <a:rPr lang="en-US" dirty="0" smtClean="0"/>
              <a:t>have, it </a:t>
            </a:r>
            <a:r>
              <a:rPr lang="en-US" dirty="0" smtClean="0"/>
              <a:t>low malignant potential</a:t>
            </a:r>
          </a:p>
          <a:p>
            <a:endParaRPr lang="en-US" dirty="0" smtClean="0"/>
          </a:p>
          <a:p>
            <a:r>
              <a:rPr lang="en-US" dirty="0" smtClean="0"/>
              <a:t>high-risk HPVs (types 16 and 18):</a:t>
            </a:r>
          </a:p>
          <a:p>
            <a:pPr marL="582930" indent="-514350">
              <a:buFont typeface="Arial" pitchFamily="34" charset="0"/>
              <a:buChar char="•"/>
            </a:pPr>
            <a:r>
              <a:rPr lang="en-US" dirty="0" smtClean="0"/>
              <a:t>cause squamous cell carcinoma of the cervix </a:t>
            </a:r>
            <a:r>
              <a:rPr lang="en-US" dirty="0" smtClean="0"/>
              <a:t>and anogenital region and </a:t>
            </a:r>
            <a:r>
              <a:rPr lang="en-US" dirty="0" smtClean="0"/>
              <a:t>oropharyngeal cancers.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6050760"/>
          </a:xfrm>
        </p:spPr>
        <p:txBody>
          <a:bodyPr/>
          <a:lstStyle/>
          <a:p>
            <a:r>
              <a:rPr lang="en-US" sz="2800" dirty="0" smtClean="0"/>
              <a:t>The oncogenic potential of HPV can be related to products of two early viral genes, E6 and E7:</a:t>
            </a:r>
          </a:p>
          <a:p>
            <a:endParaRPr lang="en-US" sz="2800" dirty="0" smtClean="0"/>
          </a:p>
          <a:p>
            <a:r>
              <a:rPr lang="en-US" dirty="0" smtClean="0"/>
              <a:t>Oncogenic activities of </a:t>
            </a:r>
            <a:r>
              <a:rPr lang="en-US" dirty="0" smtClean="0">
                <a:solidFill>
                  <a:srgbClr val="FF0000"/>
                </a:solidFill>
              </a:rPr>
              <a:t>E6</a:t>
            </a:r>
            <a:r>
              <a:rPr lang="en-US" dirty="0" smtClean="0"/>
              <a:t>:</a:t>
            </a:r>
          </a:p>
          <a:p>
            <a:r>
              <a:rPr lang="en-US" dirty="0" smtClean="0"/>
              <a:t> the </a:t>
            </a:r>
            <a:r>
              <a:rPr lang="en-US" dirty="0" smtClean="0"/>
              <a:t>E6 protein binds to and mediates the degradation of </a:t>
            </a:r>
            <a:r>
              <a:rPr lang="en-US" dirty="0" smtClean="0">
                <a:solidFill>
                  <a:srgbClr val="FF0000"/>
                </a:solidFill>
              </a:rPr>
              <a:t>p53</a:t>
            </a:r>
          </a:p>
          <a:p>
            <a:endParaRPr lang="en-US" dirty="0" smtClean="0"/>
          </a:p>
          <a:p>
            <a:r>
              <a:rPr lang="en-US" dirty="0" smtClean="0"/>
              <a:t>Oncogenic activities of </a:t>
            </a:r>
            <a:r>
              <a:rPr lang="en-US" dirty="0" smtClean="0">
                <a:solidFill>
                  <a:srgbClr val="FF0000"/>
                </a:solidFill>
              </a:rPr>
              <a:t>E7</a:t>
            </a:r>
            <a:r>
              <a:rPr lang="en-US" dirty="0" smtClean="0"/>
              <a:t>:</a:t>
            </a:r>
            <a:endParaRPr lang="en-US" dirty="0" smtClean="0"/>
          </a:p>
          <a:p>
            <a:r>
              <a:rPr lang="en-US" dirty="0" smtClean="0"/>
              <a:t>It binds to the </a:t>
            </a:r>
            <a:r>
              <a:rPr lang="en-US" dirty="0" smtClean="0">
                <a:solidFill>
                  <a:srgbClr val="FF0000"/>
                </a:solidFill>
              </a:rPr>
              <a:t>RB</a:t>
            </a:r>
            <a:r>
              <a:rPr lang="en-US" dirty="0" smtClean="0"/>
              <a:t> protein promoting progression through the cell cycle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Epstein-Barr Virus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EBV, a member of the herpesvirus family, was the first virus linked to a human tumor, Burkitt lymphoma.</a:t>
            </a:r>
          </a:p>
          <a:p>
            <a:endParaRPr lang="en-US" dirty="0" smtClean="0"/>
          </a:p>
          <a:p>
            <a:r>
              <a:rPr lang="en-US" dirty="0" smtClean="0"/>
              <a:t>EBV is implicated in the pathogenesis of :</a:t>
            </a:r>
          </a:p>
          <a:p>
            <a:pPr>
              <a:buFont typeface="Wingdings" pitchFamily="2" charset="2"/>
              <a:buChar char="Ø"/>
            </a:pPr>
            <a:r>
              <a:rPr lang="en-US" dirty="0" smtClean="0"/>
              <a:t>lymphomas in immunosuppressed patients.</a:t>
            </a:r>
          </a:p>
          <a:p>
            <a:pPr>
              <a:buFont typeface="Wingdings" pitchFamily="2" charset="2"/>
              <a:buChar char="Ø"/>
            </a:pPr>
            <a:r>
              <a:rPr lang="en-US" dirty="0" smtClean="0"/>
              <a:t>Hodgkin lymphoma.</a:t>
            </a:r>
          </a:p>
          <a:p>
            <a:pPr>
              <a:buFont typeface="Wingdings" pitchFamily="2" charset="2"/>
              <a:buChar char="Ø"/>
            </a:pPr>
            <a:r>
              <a:rPr lang="en-US" dirty="0" smtClean="0"/>
              <a:t> uncommon T-cell and NK-cell tumors</a:t>
            </a:r>
          </a:p>
          <a:p>
            <a:pPr>
              <a:buFont typeface="Wingdings" pitchFamily="2" charset="2"/>
              <a:buChar char="Ø"/>
            </a:pPr>
            <a:r>
              <a:rPr lang="en-US" dirty="0" smtClean="0"/>
              <a:t>nasopharyngeal carcinoma</a:t>
            </a:r>
          </a:p>
          <a:p>
            <a:pPr>
              <a:buFont typeface="Wingdings" pitchFamily="2" charset="2"/>
              <a:buChar char="Ø"/>
            </a:pPr>
            <a:r>
              <a:rPr lang="en-US" dirty="0" smtClean="0"/>
              <a:t> a subset of gastric carcinoma.</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pPr algn="ctr">
              <a:buFont typeface="Wingdings" pitchFamily="2" charset="2"/>
              <a:buChar char="Ø"/>
            </a:pPr>
            <a:r>
              <a:rPr lang="en-US" dirty="0" smtClean="0"/>
              <a:t>EBV uses the complement receptor CD21 </a:t>
            </a:r>
          </a:p>
          <a:p>
            <a:pPr algn="ctr">
              <a:buFont typeface="Wingdings" pitchFamily="2" charset="2"/>
              <a:buChar char="Ø"/>
            </a:pPr>
            <a:r>
              <a:rPr lang="en-US" dirty="0" smtClean="0"/>
              <a:t> </a:t>
            </a:r>
            <a:r>
              <a:rPr lang="en-US" dirty="0" smtClean="0"/>
              <a:t>to attach </a:t>
            </a:r>
            <a:r>
              <a:rPr lang="en-US" dirty="0" smtClean="0"/>
              <a:t>to and infect B cells</a:t>
            </a:r>
          </a:p>
          <a:p>
            <a:pPr algn="ctr">
              <a:buFont typeface="Wingdings" pitchFamily="2" charset="2"/>
              <a:buChar char="Ø"/>
            </a:pPr>
            <a:r>
              <a:rPr lang="en-US" dirty="0" smtClean="0"/>
              <a:t>That  leads to polyclonal B cell proliferation </a:t>
            </a:r>
          </a:p>
          <a:p>
            <a:pPr algn="ctr">
              <a:buFont typeface="Wingdings" pitchFamily="2" charset="2"/>
              <a:buChar char="Ø"/>
            </a:pPr>
            <a:r>
              <a:rPr lang="en-US" dirty="0" smtClean="0"/>
              <a:t>generation of immortal B lymphoblastoid cell lines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sz="3600" dirty="0" smtClean="0"/>
              <a:t>Hepatitis B and Hepatitis C Viruses</a:t>
            </a:r>
            <a:endParaRPr lang="en-US" sz="3600" dirty="0"/>
          </a:p>
        </p:txBody>
      </p:sp>
      <p:sp>
        <p:nvSpPr>
          <p:cNvPr id="3" name="Content Placeholder 2"/>
          <p:cNvSpPr>
            <a:spLocks noGrp="1"/>
          </p:cNvSpPr>
          <p:nvPr>
            <p:ph idx="1"/>
          </p:nvPr>
        </p:nvSpPr>
        <p:spPr/>
        <p:txBody>
          <a:bodyPr/>
          <a:lstStyle/>
          <a:p>
            <a:r>
              <a:rPr lang="en-US" dirty="0" smtClean="0"/>
              <a:t>The epidemiologic evidence linking chronic HBV and hepatitis C virus (HCV) infection with hepatocellular carcinoma is strong .</a:t>
            </a:r>
          </a:p>
          <a:p>
            <a:endParaRPr lang="en-US" dirty="0" smtClean="0"/>
          </a:p>
          <a:p>
            <a:r>
              <a:rPr lang="en-US" dirty="0" smtClean="0"/>
              <a:t>the dominant effect seems to be immunologically mediated chronic inflammation with </a:t>
            </a:r>
            <a:r>
              <a:rPr lang="en-US" dirty="0" err="1" smtClean="0"/>
              <a:t>hepatocyte</a:t>
            </a:r>
            <a:r>
              <a:rPr lang="en-US" dirty="0" smtClean="0"/>
              <a:t> death, leading to regeneration and genomic damage.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Although the immune system generally is thought to be protective, recent work has demonstrated that in the setting of unresolved chronic inflammation, as occurs in viral hepatitis or chronic gastritis caused by H. pylori , the immune response may become maladaptive, promoting tumorigenesis.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Helicobacter pylori</a:t>
            </a:r>
            <a:endParaRPr lang="en-US" dirty="0"/>
          </a:p>
        </p:txBody>
      </p:sp>
      <p:sp>
        <p:nvSpPr>
          <p:cNvPr id="3" name="Content Placeholder 2"/>
          <p:cNvSpPr>
            <a:spLocks noGrp="1"/>
          </p:cNvSpPr>
          <p:nvPr>
            <p:ph idx="1"/>
          </p:nvPr>
        </p:nvSpPr>
        <p:spPr/>
        <p:txBody>
          <a:bodyPr/>
          <a:lstStyle/>
          <a:p>
            <a:r>
              <a:rPr lang="en-US" dirty="0" smtClean="0"/>
              <a:t>H. pylori infection is implicated in the genesis of both gastric adenocarcinomas and gastric lymphomas (MALT lymphoma).</a:t>
            </a:r>
          </a:p>
          <a:p>
            <a:r>
              <a:rPr lang="en-US" dirty="0" smtClean="0"/>
              <a:t>The scenario for the development of gastric adenocarcinoma is involves increased epithelial cell proliferation on a background of chronic inflammation.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CLINICAL ASPECTS OF NEOPLASIA</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The importance of neoplasms ultimately lies in their effects on patients.</a:t>
            </a:r>
          </a:p>
          <a:p>
            <a:r>
              <a:rPr lang="en-US" dirty="0" smtClean="0"/>
              <a:t>both malignant and benign tumors may cause problems because of :</a:t>
            </a:r>
          </a:p>
          <a:p>
            <a:r>
              <a:rPr lang="en-US" dirty="0" smtClean="0"/>
              <a:t>(1) location and impingement on adjacent structures.</a:t>
            </a:r>
          </a:p>
          <a:p>
            <a:r>
              <a:rPr lang="en-US" dirty="0" smtClean="0"/>
              <a:t> (2) functional activity such as hormone synthesis or the development of paraneoplastic syndromes.</a:t>
            </a:r>
          </a:p>
          <a:p>
            <a:r>
              <a:rPr lang="en-US" dirty="0" smtClean="0"/>
              <a:t> (3) bleeding and infections when the tumor ulcerates through adjacent surfaces.</a:t>
            </a:r>
          </a:p>
          <a:p>
            <a:r>
              <a:rPr lang="en-US" dirty="0" smtClean="0"/>
              <a:t> (4) symptoms that result from rupture or infarction.</a:t>
            </a:r>
          </a:p>
          <a:p>
            <a:r>
              <a:rPr lang="en-US" dirty="0" smtClean="0"/>
              <a:t> (5) cachexia or wasting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Tumor on Host</a:t>
            </a:r>
            <a:endParaRPr lang="en-US" dirty="0"/>
          </a:p>
        </p:txBody>
      </p:sp>
      <p:sp>
        <p:nvSpPr>
          <p:cNvPr id="3" name="Content Placeholder 2"/>
          <p:cNvSpPr>
            <a:spLocks noGrp="1"/>
          </p:cNvSpPr>
          <p:nvPr>
            <p:ph idx="1"/>
          </p:nvPr>
        </p:nvSpPr>
        <p:spPr>
          <a:xfrm>
            <a:off x="914400" y="1219200"/>
            <a:ext cx="7772400" cy="4572000"/>
          </a:xfrm>
        </p:spPr>
        <p:txBody>
          <a:bodyPr/>
          <a:lstStyle/>
          <a:p>
            <a:r>
              <a:rPr lang="en-US" sz="2400" dirty="0" smtClean="0"/>
              <a:t>1. </a:t>
            </a:r>
            <a:r>
              <a:rPr lang="en-US" sz="2400" dirty="0" smtClean="0"/>
              <a:t>location:</a:t>
            </a:r>
            <a:endParaRPr lang="en-US" sz="2400" dirty="0" smtClean="0"/>
          </a:p>
          <a:p>
            <a:r>
              <a:rPr lang="en-US" sz="2400" dirty="0" smtClean="0"/>
              <a:t>A small (1-cm) pituitary adenoma can compress and destroy the surrounding normal gland, giving rise to hypopituitarism. </a:t>
            </a:r>
          </a:p>
          <a:p>
            <a:r>
              <a:rPr lang="en-US" sz="2400" dirty="0" smtClean="0"/>
              <a:t>A 0.5-cm leiomyoma in the wall of the renal artery may encroach on the blood supply, leading to renal ischemia and hypertension.</a:t>
            </a:r>
          </a:p>
          <a:p>
            <a:endParaRPr lang="en-US" dirty="0"/>
          </a:p>
        </p:txBody>
      </p:sp>
      <p:pic>
        <p:nvPicPr>
          <p:cNvPr id="1026" name="Picture 2" descr="https://webpath.med.utah.edu/jpeg5/CNS142.jpg"/>
          <p:cNvPicPr>
            <a:picLocks noChangeAspect="1" noChangeArrowheads="1"/>
          </p:cNvPicPr>
          <p:nvPr/>
        </p:nvPicPr>
        <p:blipFill>
          <a:blip r:embed="rId2"/>
          <a:srcRect/>
          <a:stretch>
            <a:fillRect/>
          </a:stretch>
        </p:blipFill>
        <p:spPr bwMode="auto">
          <a:xfrm>
            <a:off x="2667000" y="4419600"/>
            <a:ext cx="3276600" cy="21453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ETIOLOGY OF CANCER: CARCINOGENIC AGENTS</a:t>
            </a:r>
            <a:endParaRPr lang="en-US" sz="3200" dirty="0"/>
          </a:p>
        </p:txBody>
      </p:sp>
      <p:sp>
        <p:nvSpPr>
          <p:cNvPr id="3" name="Content Placeholder 2"/>
          <p:cNvSpPr>
            <a:spLocks noGrp="1"/>
          </p:cNvSpPr>
          <p:nvPr>
            <p:ph idx="1"/>
          </p:nvPr>
        </p:nvSpPr>
        <p:spPr/>
        <p:txBody>
          <a:bodyPr/>
          <a:lstStyle/>
          <a:p>
            <a:r>
              <a:rPr lang="en-US" dirty="0" smtClean="0"/>
              <a:t>Carcinogenic agents inflict genetic damage, which lies at the heart of carcinogenesis.</a:t>
            </a:r>
          </a:p>
          <a:p>
            <a:endParaRPr lang="en-US" dirty="0" smtClean="0"/>
          </a:p>
          <a:p>
            <a:r>
              <a:rPr lang="en-US" dirty="0" smtClean="0"/>
              <a:t> Three classes of carcinogenic agents have been identified:</a:t>
            </a:r>
          </a:p>
          <a:p>
            <a:r>
              <a:rPr lang="en-US" dirty="0" smtClean="0"/>
              <a:t> (1) chemicals.</a:t>
            </a:r>
          </a:p>
          <a:p>
            <a:r>
              <a:rPr lang="en-US" dirty="0" smtClean="0"/>
              <a:t> (2) radiant energy.</a:t>
            </a:r>
          </a:p>
          <a:p>
            <a:r>
              <a:rPr lang="en-US" dirty="0" smtClean="0"/>
              <a:t> (3) microbial products.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772400" cy="4572000"/>
          </a:xfrm>
        </p:spPr>
        <p:txBody>
          <a:bodyPr/>
          <a:lstStyle/>
          <a:p>
            <a:r>
              <a:rPr lang="en-US" dirty="0" smtClean="0"/>
              <a:t>2. Signs and symptoms related to hormone production , e.g;</a:t>
            </a:r>
          </a:p>
          <a:p>
            <a:r>
              <a:rPr lang="en-US" dirty="0" smtClean="0"/>
              <a:t>Neoplasm arising in the beta cells of the pancreatic islets of Langerhans can produce hyperinsulinism.</a:t>
            </a:r>
          </a:p>
          <a:p>
            <a:endParaRPr lang="en-US" dirty="0" smtClean="0"/>
          </a:p>
          <a:p>
            <a:r>
              <a:rPr lang="en-US" dirty="0" smtClean="0"/>
              <a:t>3. A tumor may ulcerate through a surface, with consequent bleeding or secondary infection.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Cachexia</a:t>
            </a:r>
            <a:endParaRPr lang="en-US" dirty="0"/>
          </a:p>
        </p:txBody>
      </p:sp>
      <p:sp>
        <p:nvSpPr>
          <p:cNvPr id="3" name="Content Placeholder 2"/>
          <p:cNvSpPr>
            <a:spLocks noGrp="1"/>
          </p:cNvSpPr>
          <p:nvPr>
            <p:ph idx="1"/>
          </p:nvPr>
        </p:nvSpPr>
        <p:spPr/>
        <p:txBody>
          <a:bodyPr/>
          <a:lstStyle/>
          <a:p>
            <a:r>
              <a:rPr lang="en-US" dirty="0" smtClean="0"/>
              <a:t>Many cancer patients suffer progressive loss of body fat and lean body mass, accompanied by profound weakness, anorexia, and anemia—a condition referred to as </a:t>
            </a:r>
            <a:r>
              <a:rPr lang="en-US" dirty="0" smtClean="0">
                <a:solidFill>
                  <a:srgbClr val="FF0000"/>
                </a:solidFill>
              </a:rPr>
              <a:t>cachexia</a:t>
            </a:r>
            <a:r>
              <a:rPr lang="en-US" dirty="0" smtClean="0"/>
              <a:t>.</a:t>
            </a:r>
          </a:p>
          <a:p>
            <a:endParaRPr lang="en-US" dirty="0" smtClean="0"/>
          </a:p>
          <a:p>
            <a:r>
              <a:rPr lang="en-US" dirty="0" smtClean="0"/>
              <a:t>current evidence indicates that cachexia results from the action of soluble factors such as cytokines produced by the tumor and the host, rather than reduced food intake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72400" cy="4572000"/>
          </a:xfrm>
        </p:spPr>
        <p:txBody>
          <a:bodyPr/>
          <a:lstStyle/>
          <a:p>
            <a:r>
              <a:rPr lang="en-US" dirty="0" smtClean="0"/>
              <a:t> In patients with cancer, calorie expenditure remains high, and basal metabolic rate is increased, despite reduced food intake.</a:t>
            </a:r>
          </a:p>
          <a:p>
            <a:r>
              <a:rPr lang="en-US" dirty="0" smtClean="0"/>
              <a:t>It is suspected that TNF produced by macrophages mediate cachexia</a:t>
            </a:r>
            <a:endParaRPr lang="en-US" dirty="0"/>
          </a:p>
        </p:txBody>
      </p:sp>
      <p:sp>
        <p:nvSpPr>
          <p:cNvPr id="32770" name="AutoShape 2" descr="Hyperthyroidism or cardiac cachexia caused by heart defect? - DocChe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Hyperthyroidism or cardiac cachexia caused by heart defect? - DocChe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DPAPBio: February 2012"/>
          <p:cNvPicPr>
            <a:picLocks noChangeAspect="1" noChangeArrowheads="1"/>
          </p:cNvPicPr>
          <p:nvPr/>
        </p:nvPicPr>
        <p:blipFill>
          <a:blip r:embed="rId2"/>
          <a:srcRect l="20779" r="16883" b="57668"/>
          <a:stretch>
            <a:fillRect/>
          </a:stretch>
        </p:blipFill>
        <p:spPr bwMode="auto">
          <a:xfrm>
            <a:off x="6858000" y="3124200"/>
            <a:ext cx="22860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Paraneoplastic Syndromes</a:t>
            </a:r>
            <a:endParaRPr lang="en-US" dirty="0"/>
          </a:p>
        </p:txBody>
      </p:sp>
      <p:sp>
        <p:nvSpPr>
          <p:cNvPr id="3" name="Content Placeholder 2"/>
          <p:cNvSpPr>
            <a:spLocks noGrp="1"/>
          </p:cNvSpPr>
          <p:nvPr>
            <p:ph idx="1"/>
          </p:nvPr>
        </p:nvSpPr>
        <p:spPr>
          <a:xfrm>
            <a:off x="609600" y="1524000"/>
            <a:ext cx="8534400" cy="4831560"/>
          </a:xfrm>
        </p:spPr>
        <p:txBody>
          <a:bodyPr>
            <a:normAutofit fontScale="92500" lnSpcReduction="10000"/>
          </a:bodyPr>
          <a:lstStyle/>
          <a:p>
            <a:r>
              <a:rPr lang="en-US" dirty="0" smtClean="0"/>
              <a:t>Symptom complexes that occur in patients with cancer and that cannot be readily explained by local or distant spread of the tumor or by the elaboration of hormones indigenous to the tissue of origin of the tumor.</a:t>
            </a:r>
          </a:p>
          <a:p>
            <a:endParaRPr lang="en-US" dirty="0" smtClean="0"/>
          </a:p>
          <a:p>
            <a:r>
              <a:rPr lang="en-US" dirty="0" smtClean="0"/>
              <a:t>The neoplasms most often associated with Paraneoplastic Syndromes are:</a:t>
            </a:r>
          </a:p>
          <a:p>
            <a:pPr>
              <a:buFont typeface="Wingdings" pitchFamily="2" charset="2"/>
              <a:buChar char="Ø"/>
            </a:pPr>
            <a:r>
              <a:rPr lang="en-US" dirty="0" smtClean="0"/>
              <a:t>lung .</a:t>
            </a:r>
          </a:p>
          <a:p>
            <a:pPr>
              <a:buFont typeface="Wingdings" pitchFamily="2" charset="2"/>
              <a:buChar char="Ø"/>
            </a:pPr>
            <a:r>
              <a:rPr lang="en-US" dirty="0" smtClean="0"/>
              <a:t>breast cancers .</a:t>
            </a:r>
          </a:p>
          <a:p>
            <a:pPr>
              <a:buFont typeface="Wingdings" pitchFamily="2" charset="2"/>
              <a:buChar char="Ø"/>
            </a:pPr>
            <a:r>
              <a:rPr lang="en-US" dirty="0" smtClean="0"/>
              <a:t>hematologic malignancies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001000" cy="5898360"/>
          </a:xfrm>
        </p:spPr>
        <p:txBody>
          <a:bodyPr/>
          <a:lstStyle/>
          <a:p>
            <a:r>
              <a:rPr lang="en-US" dirty="0" smtClean="0"/>
              <a:t>The most common paraneoplastic syndromes are :</a:t>
            </a:r>
          </a:p>
          <a:p>
            <a:pPr>
              <a:buFont typeface="Wingdings" pitchFamily="2" charset="2"/>
              <a:buChar char="v"/>
            </a:pPr>
            <a:r>
              <a:rPr lang="en-US" dirty="0" smtClean="0"/>
              <a:t>Hypercalcemia.</a:t>
            </a:r>
          </a:p>
          <a:p>
            <a:pPr>
              <a:buFont typeface="Wingdings" pitchFamily="2" charset="2"/>
              <a:buChar char="v"/>
            </a:pPr>
            <a:r>
              <a:rPr lang="en-US" dirty="0" smtClean="0"/>
              <a:t> Cushing syndrome.</a:t>
            </a:r>
          </a:p>
          <a:p>
            <a:pPr>
              <a:buFont typeface="Wingdings" pitchFamily="2" charset="2"/>
              <a:buChar char="v"/>
            </a:pPr>
            <a:r>
              <a:rPr lang="en-US" dirty="0" smtClean="0"/>
              <a:t> nonbacterial thrombotic </a:t>
            </a:r>
            <a:r>
              <a:rPr lang="en-US" dirty="0" err="1" smtClean="0"/>
              <a:t>endocarditis</a:t>
            </a:r>
            <a:r>
              <a:rPr lang="en-US" dirty="0" smtClean="0"/>
              <a:t>.</a:t>
            </a:r>
            <a:endParaRPr lang="en-US" dirty="0"/>
          </a:p>
        </p:txBody>
      </p:sp>
      <p:pic>
        <p:nvPicPr>
          <p:cNvPr id="35842" name="Picture 2" descr="Cushing Syndrome - Endocrine and Metabolic Disorders - MSD Manual  Professional Edition"/>
          <p:cNvPicPr>
            <a:picLocks noChangeAspect="1" noChangeArrowheads="1"/>
          </p:cNvPicPr>
          <p:nvPr/>
        </p:nvPicPr>
        <p:blipFill>
          <a:blip r:embed="rId3"/>
          <a:srcRect/>
          <a:stretch>
            <a:fillRect/>
          </a:stretch>
        </p:blipFill>
        <p:spPr bwMode="auto">
          <a:xfrm>
            <a:off x="2819400" y="3886200"/>
            <a:ext cx="3943350" cy="2647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07107" y="1524000"/>
            <a:ext cx="8836893" cy="3468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Grading and Staging of Cancer</a:t>
            </a:r>
            <a:endParaRPr lang="en-US" sz="3600" dirty="0"/>
          </a:p>
        </p:txBody>
      </p:sp>
      <p:sp>
        <p:nvSpPr>
          <p:cNvPr id="3" name="Content Placeholder 2"/>
          <p:cNvSpPr>
            <a:spLocks noGrp="1"/>
          </p:cNvSpPr>
          <p:nvPr>
            <p:ph idx="1"/>
          </p:nvPr>
        </p:nvSpPr>
        <p:spPr/>
        <p:txBody>
          <a:bodyPr/>
          <a:lstStyle/>
          <a:p>
            <a:r>
              <a:rPr lang="en-US" dirty="0" smtClean="0"/>
              <a:t>Systems have been developed to express, the level of differentiation, or </a:t>
            </a:r>
            <a:r>
              <a:rPr lang="en-US" u="sng" dirty="0" smtClean="0">
                <a:solidFill>
                  <a:srgbClr val="FF0000"/>
                </a:solidFill>
              </a:rPr>
              <a:t>grade</a:t>
            </a:r>
            <a:r>
              <a:rPr lang="en-US" dirty="0" smtClean="0"/>
              <a:t>, and extent of spread of a cancer within the patient, or </a:t>
            </a:r>
            <a:r>
              <a:rPr lang="en-US" u="sng" dirty="0" smtClean="0">
                <a:solidFill>
                  <a:srgbClr val="FF0000"/>
                </a:solidFill>
              </a:rPr>
              <a:t>stage</a:t>
            </a:r>
            <a:r>
              <a:rPr lang="en-US" dirty="0" smtClean="0"/>
              <a:t>, as parameters of the clinical gravity of the disease and clinical aggressiveness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5974560"/>
          </a:xfrm>
        </p:spPr>
        <p:txBody>
          <a:bodyPr/>
          <a:lstStyle/>
          <a:p>
            <a:r>
              <a:rPr lang="en-US" dirty="0" smtClean="0"/>
              <a:t> Grading of a cancer is based on the degree of differentiation of the tumor cells, and generally range from two categories (low grade and high grade).</a:t>
            </a:r>
            <a:endParaRPr lang="en-US" dirty="0"/>
          </a:p>
        </p:txBody>
      </p:sp>
      <p:pic>
        <p:nvPicPr>
          <p:cNvPr id="38916" name="Picture 4" descr="Thyroid"/>
          <p:cNvPicPr>
            <a:picLocks noChangeAspect="1" noChangeArrowheads="1"/>
          </p:cNvPicPr>
          <p:nvPr/>
        </p:nvPicPr>
        <p:blipFill>
          <a:blip r:embed="rId2"/>
          <a:srcRect/>
          <a:stretch>
            <a:fillRect/>
          </a:stretch>
        </p:blipFill>
        <p:spPr bwMode="auto">
          <a:xfrm>
            <a:off x="228600" y="3352800"/>
            <a:ext cx="2946400" cy="2209800"/>
          </a:xfrm>
          <a:prstGeom prst="rect">
            <a:avLst/>
          </a:prstGeom>
          <a:noFill/>
        </p:spPr>
      </p:pic>
      <p:sp>
        <p:nvSpPr>
          <p:cNvPr id="1026" name="AutoShape 2" descr="Follicular thyroid canc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Follicular thyroid canc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Follicular thyroid canc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Follicular Neoplasms in the 4th Edition WHO Classification of Endocrine  Organs"/>
          <p:cNvPicPr>
            <a:picLocks noChangeAspect="1" noChangeArrowheads="1"/>
          </p:cNvPicPr>
          <p:nvPr/>
        </p:nvPicPr>
        <p:blipFill>
          <a:blip r:embed="rId3"/>
          <a:srcRect/>
          <a:stretch>
            <a:fillRect/>
          </a:stretch>
        </p:blipFill>
        <p:spPr bwMode="auto">
          <a:xfrm>
            <a:off x="3352800" y="3429000"/>
            <a:ext cx="2771775" cy="2086859"/>
          </a:xfrm>
          <a:prstGeom prst="rect">
            <a:avLst/>
          </a:prstGeom>
          <a:noFill/>
        </p:spPr>
      </p:pic>
      <p:pic>
        <p:nvPicPr>
          <p:cNvPr id="1033" name="Picture 9"/>
          <p:cNvPicPr>
            <a:picLocks noChangeAspect="1" noChangeArrowheads="1"/>
          </p:cNvPicPr>
          <p:nvPr/>
        </p:nvPicPr>
        <p:blipFill>
          <a:blip r:embed="rId4"/>
          <a:srcRect r="26996"/>
          <a:stretch>
            <a:fillRect/>
          </a:stretch>
        </p:blipFill>
        <p:spPr bwMode="auto">
          <a:xfrm>
            <a:off x="6465176" y="3429000"/>
            <a:ext cx="2678824"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4572000"/>
          </a:xfrm>
        </p:spPr>
        <p:txBody>
          <a:bodyPr>
            <a:normAutofit lnSpcReduction="10000"/>
          </a:bodyPr>
          <a:lstStyle/>
          <a:p>
            <a:r>
              <a:rPr lang="en-US" dirty="0" smtClean="0"/>
              <a:t>The major staging system currently in use is the American Joint Committee on Cancer </a:t>
            </a:r>
            <a:r>
              <a:rPr lang="en-US" dirty="0" smtClean="0"/>
              <a:t>Staging, </a:t>
            </a:r>
            <a:r>
              <a:rPr lang="en-US" u="sng" dirty="0" smtClean="0">
                <a:solidFill>
                  <a:srgbClr val="FF0000"/>
                </a:solidFill>
              </a:rPr>
              <a:t>TNM system</a:t>
            </a:r>
            <a:endParaRPr lang="en-US" u="sng" dirty="0" smtClean="0">
              <a:solidFill>
                <a:srgbClr val="FF0000"/>
              </a:solidFill>
            </a:endParaRPr>
          </a:p>
          <a:p>
            <a:r>
              <a:rPr lang="en-US" dirty="0" smtClean="0"/>
              <a:t>The </a:t>
            </a:r>
            <a:r>
              <a:rPr lang="en-US" dirty="0" smtClean="0"/>
              <a:t>staging of solid cancers is based </a:t>
            </a:r>
            <a:r>
              <a:rPr lang="en-US" dirty="0" smtClean="0"/>
              <a:t>on:</a:t>
            </a:r>
          </a:p>
          <a:p>
            <a:r>
              <a:rPr lang="en-US" dirty="0" smtClean="0"/>
              <a:t> </a:t>
            </a:r>
            <a:r>
              <a:rPr lang="en-US" dirty="0" smtClean="0"/>
              <a:t>the size of the primary </a:t>
            </a:r>
            <a:r>
              <a:rPr lang="en-US" dirty="0" smtClean="0"/>
              <a:t>lesion (</a:t>
            </a:r>
            <a:r>
              <a:rPr lang="en-US" dirty="0" smtClean="0">
                <a:solidFill>
                  <a:srgbClr val="FF0000"/>
                </a:solidFill>
              </a:rPr>
              <a:t>T </a:t>
            </a:r>
            <a:r>
              <a:rPr lang="en-US" dirty="0" smtClean="0">
                <a:solidFill>
                  <a:srgbClr val="FF0000"/>
                </a:solidFill>
              </a:rPr>
              <a:t>for primary </a:t>
            </a:r>
            <a:r>
              <a:rPr lang="en-US" dirty="0" smtClean="0">
                <a:solidFill>
                  <a:srgbClr val="FF0000"/>
                </a:solidFill>
              </a:rPr>
              <a:t>tumor)</a:t>
            </a:r>
          </a:p>
          <a:p>
            <a:r>
              <a:rPr lang="en-US" dirty="0" smtClean="0"/>
              <a:t>its </a:t>
            </a:r>
            <a:r>
              <a:rPr lang="en-US" dirty="0" smtClean="0"/>
              <a:t>extent of spread to regional lymph nodes</a:t>
            </a:r>
            <a:r>
              <a:rPr lang="en-US" dirty="0" smtClean="0">
                <a:solidFill>
                  <a:srgbClr val="FF0000"/>
                </a:solidFill>
              </a:rPr>
              <a:t>(N for regional lymph </a:t>
            </a:r>
            <a:r>
              <a:rPr lang="en-US" dirty="0" smtClean="0">
                <a:solidFill>
                  <a:srgbClr val="FF0000"/>
                </a:solidFill>
              </a:rPr>
              <a:t>node).</a:t>
            </a:r>
          </a:p>
          <a:p>
            <a:r>
              <a:rPr lang="en-US" dirty="0" smtClean="0"/>
              <a:t> </a:t>
            </a:r>
            <a:r>
              <a:rPr lang="en-US" dirty="0" smtClean="0"/>
              <a:t>presence or absence of </a:t>
            </a:r>
            <a:r>
              <a:rPr lang="en-US" dirty="0" smtClean="0"/>
              <a:t>blood borne metastases</a:t>
            </a:r>
            <a:r>
              <a:rPr lang="en-US" dirty="0" smtClean="0"/>
              <a:t> </a:t>
            </a:r>
            <a:r>
              <a:rPr lang="en-US" dirty="0" smtClean="0">
                <a:solidFill>
                  <a:srgbClr val="FF0000"/>
                </a:solidFill>
              </a:rPr>
              <a:t>(M for </a:t>
            </a:r>
            <a:r>
              <a:rPr lang="en-US" dirty="0" smtClean="0">
                <a:solidFill>
                  <a:srgbClr val="FF0000"/>
                </a:solidFill>
              </a:rPr>
              <a:t>metastases).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381000" y="990600"/>
            <a:ext cx="8550262" cy="472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Chemical Carcinogens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Chemical Carcinogens are subdivided into:</a:t>
            </a:r>
          </a:p>
          <a:p>
            <a:r>
              <a:rPr lang="en-US" dirty="0" smtClean="0"/>
              <a:t>A. Direct-Acting Agents:</a:t>
            </a:r>
          </a:p>
          <a:p>
            <a:r>
              <a:rPr lang="en-US" dirty="0" smtClean="0"/>
              <a:t> Direct-acting agents require no metabolic conversion to become carcinogenic. e.g., </a:t>
            </a:r>
            <a:r>
              <a:rPr lang="en-US" dirty="0" err="1" smtClean="0"/>
              <a:t>alkylating</a:t>
            </a:r>
            <a:r>
              <a:rPr lang="en-US" dirty="0" smtClean="0"/>
              <a:t> agents).</a:t>
            </a:r>
          </a:p>
          <a:p>
            <a:endParaRPr lang="en-US" dirty="0" smtClean="0"/>
          </a:p>
          <a:p>
            <a:r>
              <a:rPr lang="en-US" dirty="0" smtClean="0"/>
              <a:t>B. Indirect-Acting Agents :</a:t>
            </a:r>
          </a:p>
          <a:p>
            <a:r>
              <a:rPr lang="en-US" dirty="0" smtClean="0"/>
              <a:t>chemicals that require metabolic conversion to an ultimate carcinogen, e.g </a:t>
            </a:r>
            <a:r>
              <a:rPr lang="en-US" dirty="0" err="1" smtClean="0"/>
              <a:t>benzo</a:t>
            </a:r>
            <a:r>
              <a:rPr lang="en-US" dirty="0" smtClean="0"/>
              <a:t>[a]</a:t>
            </a:r>
            <a:r>
              <a:rPr lang="en-US" dirty="0" err="1" smtClean="0"/>
              <a:t>pyrene</a:t>
            </a:r>
            <a:r>
              <a:rPr lang="en-US" dirty="0" smtClean="0"/>
              <a:t>  formed during the combustion of tobacco .</a:t>
            </a:r>
          </a:p>
          <a:p>
            <a:r>
              <a:rPr lang="en-US" dirty="0" smtClean="0"/>
              <a:t>Polycyclic hydrocarbons that are present in smoked meats and fish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Laboratory Diagnosis of Cancer</a:t>
            </a:r>
            <a:endParaRPr lang="en-US" sz="3200" dirty="0"/>
          </a:p>
        </p:txBody>
      </p:sp>
      <p:sp>
        <p:nvSpPr>
          <p:cNvPr id="3" name="Content Placeholder 2"/>
          <p:cNvSpPr>
            <a:spLocks noGrp="1"/>
          </p:cNvSpPr>
          <p:nvPr>
            <p:ph idx="1"/>
          </p:nvPr>
        </p:nvSpPr>
        <p:spPr/>
        <p:txBody>
          <a:bodyPr/>
          <a:lstStyle/>
          <a:p>
            <a:r>
              <a:rPr lang="en-US" dirty="0" smtClean="0"/>
              <a:t>Tumor </a:t>
            </a:r>
            <a:r>
              <a:rPr lang="en-US" dirty="0" smtClean="0"/>
              <a:t>Markers:</a:t>
            </a:r>
          </a:p>
          <a:p>
            <a:r>
              <a:rPr lang="en-US" sz="2800" dirty="0" smtClean="0"/>
              <a:t>Biochemical assays for tumor-associated enzymes, </a:t>
            </a:r>
            <a:r>
              <a:rPr lang="en-US" sz="2800" dirty="0" smtClean="0"/>
              <a:t>hormones</a:t>
            </a:r>
            <a:r>
              <a:rPr lang="en-US" sz="2800" dirty="0" smtClean="0"/>
              <a:t>, and other tumor markers in the blood cannot be utilized for definitive diagnosis of cancer; however, they are used </a:t>
            </a:r>
            <a:r>
              <a:rPr lang="en-US" sz="2800" dirty="0" smtClean="0"/>
              <a:t>as:</a:t>
            </a:r>
          </a:p>
          <a:p>
            <a:pPr>
              <a:buFont typeface="Wingdings" pitchFamily="2" charset="2"/>
              <a:buChar char="Ø"/>
            </a:pPr>
            <a:r>
              <a:rPr lang="en-US" sz="2800" dirty="0" smtClean="0"/>
              <a:t>screening tests.</a:t>
            </a:r>
          </a:p>
          <a:p>
            <a:pPr>
              <a:buFont typeface="Wingdings" pitchFamily="2" charset="2"/>
              <a:buChar char="Ø"/>
            </a:pPr>
            <a:r>
              <a:rPr lang="en-US" sz="2800" dirty="0" smtClean="0"/>
              <a:t>monitoring the response to therapy </a:t>
            </a:r>
            <a:endParaRPr lang="en-US" sz="2800" dirty="0" smtClean="0"/>
          </a:p>
          <a:p>
            <a:pPr>
              <a:buFont typeface="Wingdings" pitchFamily="2" charset="2"/>
              <a:buChar char="Ø"/>
            </a:pPr>
            <a:r>
              <a:rPr lang="en-US" sz="2800" dirty="0" smtClean="0"/>
              <a:t>detecting </a:t>
            </a:r>
            <a:r>
              <a:rPr lang="en-US" sz="2800" dirty="0" smtClean="0"/>
              <a:t>disease recurrence.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PSA, used to screen for prostatic </a:t>
            </a:r>
            <a:r>
              <a:rPr lang="en-US" dirty="0" smtClean="0"/>
              <a:t>adenocarcinoma.</a:t>
            </a:r>
          </a:p>
          <a:p>
            <a:r>
              <a:rPr lang="en-US" dirty="0" smtClean="0"/>
              <a:t>CEA </a:t>
            </a:r>
            <a:r>
              <a:rPr lang="en-US" dirty="0" smtClean="0"/>
              <a:t>which is elaborated by carcinomas of the colon, pancreas, stomach, and </a:t>
            </a:r>
            <a:r>
              <a:rPr lang="en-US" dirty="0" smtClean="0"/>
              <a:t>breast.</a:t>
            </a:r>
          </a:p>
          <a:p>
            <a:r>
              <a:rPr lang="en-US" dirty="0" smtClean="0"/>
              <a:t>AFP </a:t>
            </a:r>
            <a:r>
              <a:rPr lang="en-US" dirty="0" smtClean="0"/>
              <a:t>which is produced by hepatocellular </a:t>
            </a:r>
            <a:r>
              <a:rPr lang="en-US" dirty="0" smtClean="0"/>
              <a:t>carcinomas.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Molecular Diagnosis</a:t>
            </a:r>
            <a:endParaRPr lang="en-US" sz="3600" dirty="0"/>
          </a:p>
        </p:txBody>
      </p:sp>
      <p:sp>
        <p:nvSpPr>
          <p:cNvPr id="3" name="Content Placeholder 2"/>
          <p:cNvSpPr>
            <a:spLocks noGrp="1"/>
          </p:cNvSpPr>
          <p:nvPr>
            <p:ph idx="1"/>
          </p:nvPr>
        </p:nvSpPr>
        <p:spPr/>
        <p:txBody>
          <a:bodyPr/>
          <a:lstStyle/>
          <a:p>
            <a:r>
              <a:rPr lang="en-US" dirty="0" smtClean="0"/>
              <a:t>An increasing number of molecular techniques are being used for the diagnosis of tumors and for predicting their </a:t>
            </a:r>
            <a:r>
              <a:rPr lang="en-US" dirty="0" smtClean="0"/>
              <a:t>behavior.</a:t>
            </a:r>
          </a:p>
          <a:p>
            <a:endParaRPr lang="en-US" dirty="0" smtClean="0"/>
          </a:p>
          <a:p>
            <a:r>
              <a:rPr lang="en-US" dirty="0" smtClean="0"/>
              <a:t>1. Diagnosis of </a:t>
            </a:r>
            <a:r>
              <a:rPr lang="en-US" dirty="0" smtClean="0"/>
              <a:t>malignancy:</a:t>
            </a:r>
          </a:p>
          <a:p>
            <a:r>
              <a:rPr lang="en-US" dirty="0" smtClean="0"/>
              <a:t>E.g PCR-based detection of BCR-ABL </a:t>
            </a:r>
            <a:r>
              <a:rPr lang="en-US" dirty="0" smtClean="0"/>
              <a:t>transcripts </a:t>
            </a:r>
            <a:r>
              <a:rPr lang="en-US" dirty="0" smtClean="0"/>
              <a:t>can confirm the diagnosis of chronic myeloid leukemia </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Prognosis and </a:t>
            </a:r>
            <a:r>
              <a:rPr lang="en-US" dirty="0" smtClean="0"/>
              <a:t>behavior:</a:t>
            </a:r>
          </a:p>
          <a:p>
            <a:r>
              <a:rPr lang="en-US" dirty="0" smtClean="0"/>
              <a:t>Certain genetic alterations are associated with a poor prognosis, e.g HER2 and NMYC, </a:t>
            </a:r>
            <a:r>
              <a:rPr lang="en-US" dirty="0" smtClean="0"/>
              <a:t>expression breast </a:t>
            </a:r>
            <a:r>
              <a:rPr lang="en-US" dirty="0" smtClean="0"/>
              <a:t>cancers and neuroblastomas, respectively</a:t>
            </a:r>
            <a:r>
              <a:rPr lang="en-US" dirty="0" smtClean="0"/>
              <a:t>.</a:t>
            </a:r>
          </a:p>
          <a:p>
            <a:endParaRPr lang="en-US" dirty="0" smtClean="0"/>
          </a:p>
          <a:p>
            <a:r>
              <a:rPr lang="en-US" dirty="0" smtClean="0"/>
              <a:t>3. Diagnosis of hereditary predisposition to </a:t>
            </a:r>
            <a:r>
              <a:rPr lang="en-US" dirty="0" smtClean="0"/>
              <a:t>cancer, e.g BRCA1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Good Luck Lettering In Pop Art Style. Colorful Letter On White Background.  Royalty Free Cliparts, Vectors, And Stock Illustration. Image 165486344."/>
          <p:cNvPicPr>
            <a:picLocks noChangeAspect="1" noChangeArrowheads="1"/>
          </p:cNvPicPr>
          <p:nvPr/>
        </p:nvPicPr>
        <p:blipFill>
          <a:blip r:embed="rId2"/>
          <a:srcRect/>
          <a:stretch>
            <a:fillRect/>
          </a:stretch>
        </p:blipFill>
        <p:spPr bwMode="auto">
          <a:xfrm>
            <a:off x="0" y="457200"/>
            <a:ext cx="8910348" cy="59356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Another important examples of indirect-acting carcinogens</a:t>
            </a:r>
            <a:r>
              <a:rPr lang="en-US" dirty="0" smtClean="0"/>
              <a:t>.</a:t>
            </a:r>
            <a:endParaRPr lang="en-US" dirty="0"/>
          </a:p>
        </p:txBody>
      </p:sp>
      <p:sp>
        <p:nvSpPr>
          <p:cNvPr id="3" name="Content Placeholder 2"/>
          <p:cNvSpPr>
            <a:spLocks noGrp="1"/>
          </p:cNvSpPr>
          <p:nvPr>
            <p:ph idx="1"/>
          </p:nvPr>
        </p:nvSpPr>
        <p:spPr/>
        <p:txBody>
          <a:bodyPr/>
          <a:lstStyle/>
          <a:p>
            <a:r>
              <a:rPr lang="en-US" dirty="0" smtClean="0"/>
              <a:t>The aromatic amines and azo dyes with bladder cancer.</a:t>
            </a:r>
          </a:p>
          <a:p>
            <a:r>
              <a:rPr lang="en-US" dirty="0" smtClean="0"/>
              <a:t>Aflatoxin B1 from Aspergillus with hepatocellular carcinoma .</a:t>
            </a:r>
          </a:p>
          <a:p>
            <a:r>
              <a:rPr lang="en-US" dirty="0" smtClean="0"/>
              <a:t>nitrites used as food preservatives are suspected to be carcinogenic.</a:t>
            </a:r>
            <a:endParaRPr lang="en-US" dirty="0"/>
          </a:p>
        </p:txBody>
      </p:sp>
      <p:sp>
        <p:nvSpPr>
          <p:cNvPr id="1026" name="AutoShape 2" descr="Azole resistance in Aspergillus fumigatus | CropLife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Fungi Aspergillus, 3D illustration Stock Photo by ©katerynakon 121101350"/>
          <p:cNvPicPr>
            <a:picLocks noChangeAspect="1" noChangeArrowheads="1"/>
          </p:cNvPicPr>
          <p:nvPr/>
        </p:nvPicPr>
        <p:blipFill>
          <a:blip r:embed="rId2"/>
          <a:srcRect/>
          <a:stretch>
            <a:fillRect/>
          </a:stretch>
        </p:blipFill>
        <p:spPr bwMode="auto">
          <a:xfrm>
            <a:off x="6096000" y="4826000"/>
            <a:ext cx="3048000" cy="203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z="3200" dirty="0" smtClean="0"/>
              <a:t>Mechanisms of Action of Chemical Carcinogens</a:t>
            </a:r>
            <a:endParaRPr lang="en-US" sz="3200" dirty="0"/>
          </a:p>
        </p:txBody>
      </p:sp>
      <p:sp>
        <p:nvSpPr>
          <p:cNvPr id="3" name="Content Placeholder 2"/>
          <p:cNvSpPr>
            <a:spLocks noGrp="1"/>
          </p:cNvSpPr>
          <p:nvPr>
            <p:ph idx="1"/>
          </p:nvPr>
        </p:nvSpPr>
        <p:spPr>
          <a:xfrm>
            <a:off x="762000" y="1219200"/>
            <a:ext cx="7772400" cy="4572000"/>
          </a:xfrm>
        </p:spPr>
        <p:txBody>
          <a:bodyPr/>
          <a:lstStyle/>
          <a:p>
            <a:r>
              <a:rPr lang="en-US" dirty="0" smtClean="0"/>
              <a:t>Most chemical carcinogens are mutagenic.</a:t>
            </a:r>
          </a:p>
          <a:p>
            <a:endParaRPr lang="en-US" dirty="0"/>
          </a:p>
        </p:txBody>
      </p:sp>
      <p:pic>
        <p:nvPicPr>
          <p:cNvPr id="17410" name="Picture 2"/>
          <p:cNvPicPr>
            <a:picLocks noChangeAspect="1" noChangeArrowheads="1"/>
          </p:cNvPicPr>
          <p:nvPr/>
        </p:nvPicPr>
        <p:blipFill>
          <a:blip r:embed="rId2"/>
          <a:srcRect/>
          <a:stretch>
            <a:fillRect/>
          </a:stretch>
        </p:blipFill>
        <p:spPr bwMode="auto">
          <a:xfrm>
            <a:off x="3276600" y="1695450"/>
            <a:ext cx="3819525" cy="5162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Radiation Carcinogenesis</a:t>
            </a:r>
            <a:endParaRPr lang="en-US" sz="3600" dirty="0"/>
          </a:p>
        </p:txBody>
      </p:sp>
      <p:sp>
        <p:nvSpPr>
          <p:cNvPr id="3" name="Content Placeholder 2"/>
          <p:cNvSpPr>
            <a:spLocks noGrp="1"/>
          </p:cNvSpPr>
          <p:nvPr>
            <p:ph idx="1"/>
          </p:nvPr>
        </p:nvSpPr>
        <p:spPr/>
        <p:txBody>
          <a:bodyPr>
            <a:normAutofit/>
          </a:bodyPr>
          <a:lstStyle/>
          <a:p>
            <a:r>
              <a:rPr lang="en-US" sz="2400" dirty="0" smtClean="0"/>
              <a:t>Radiation, whatever its source (UV rays of sunlight, radiographs, nuclear fission, radionuclides), is an established carcinogen.</a:t>
            </a:r>
          </a:p>
          <a:p>
            <a:endParaRPr lang="en-US" sz="2400" dirty="0" smtClean="0"/>
          </a:p>
          <a:p>
            <a:endParaRPr lang="en-US" sz="2400" dirty="0" smtClean="0"/>
          </a:p>
          <a:p>
            <a:r>
              <a:rPr lang="en-US" sz="2400" dirty="0" smtClean="0"/>
              <a:t>Biologically, doublestranded DNA breaks seem to be the most important form of DNA damage caused by radiation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A follow-up study of survivors of Hiroshima and Nagasaki disclosed a markedly increased incidence of </a:t>
            </a:r>
            <a:r>
              <a:rPr lang="en-US" sz="2800" dirty="0" smtClean="0"/>
              <a:t>leukemia, </a:t>
            </a:r>
            <a:r>
              <a:rPr lang="en-US" sz="2800" dirty="0" smtClean="0"/>
              <a:t>thyroid, breast, colon, and lung carcinomas. </a:t>
            </a:r>
          </a:p>
          <a:p>
            <a:endParaRPr lang="en-US" sz="2800" dirty="0" smtClean="0"/>
          </a:p>
          <a:p>
            <a:r>
              <a:rPr lang="en-US" sz="2800" dirty="0" smtClean="0"/>
              <a:t>Therapeutic irradiation of the head and neck can give rise to papillary thyroid cancers years later.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3. Viral and Microbial Oncogenesis</a:t>
            </a:r>
            <a:endParaRPr lang="en-US" sz="3200" dirty="0"/>
          </a:p>
        </p:txBody>
      </p:sp>
      <p:sp>
        <p:nvSpPr>
          <p:cNvPr id="3" name="Content Placeholder 2"/>
          <p:cNvSpPr>
            <a:spLocks noGrp="1"/>
          </p:cNvSpPr>
          <p:nvPr>
            <p:ph idx="1"/>
          </p:nvPr>
        </p:nvSpPr>
        <p:spPr>
          <a:xfrm>
            <a:off x="685800" y="1219200"/>
            <a:ext cx="8001000" cy="5136360"/>
          </a:xfrm>
        </p:spPr>
        <p:txBody>
          <a:bodyPr>
            <a:normAutofit/>
          </a:bodyPr>
          <a:lstStyle/>
          <a:p>
            <a:r>
              <a:rPr lang="en-US" dirty="0" smtClean="0"/>
              <a:t>Many DNA and RNA viruses have proved to be oncogenic and its include:</a:t>
            </a:r>
          </a:p>
          <a:p>
            <a:endParaRPr lang="en-US" dirty="0" smtClean="0"/>
          </a:p>
          <a:p>
            <a:r>
              <a:rPr lang="en-US" dirty="0" smtClean="0"/>
              <a:t>A. Oncogenic RNA Viruses.</a:t>
            </a:r>
          </a:p>
          <a:p>
            <a:r>
              <a:rPr lang="en-US" dirty="0" smtClean="0"/>
              <a:t>B. Oncogenic DNA Viruses.</a:t>
            </a:r>
          </a:p>
          <a:p>
            <a:r>
              <a:rPr lang="en-US" dirty="0" smtClean="0"/>
              <a:t>c. Helicobacter pylori.</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Oncogenic RNA Viruses:</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Human T-cell leukemia virus type 1 (HTLV-1).</a:t>
            </a:r>
          </a:p>
          <a:p>
            <a:r>
              <a:rPr lang="en-US" sz="2800" dirty="0" smtClean="0"/>
              <a:t>It </a:t>
            </a:r>
            <a:r>
              <a:rPr lang="fr-FR" sz="2800" dirty="0" smtClean="0"/>
              <a:t>cause adult T-</a:t>
            </a:r>
            <a:r>
              <a:rPr lang="fr-FR" sz="2800" dirty="0" err="1" smtClean="0"/>
              <a:t>cell</a:t>
            </a:r>
            <a:r>
              <a:rPr lang="fr-FR" sz="2800" dirty="0" smtClean="0"/>
              <a:t> leukemia/</a:t>
            </a:r>
            <a:r>
              <a:rPr lang="fr-FR" sz="2800" dirty="0" err="1" smtClean="0"/>
              <a:t>lymphoma</a:t>
            </a:r>
            <a:r>
              <a:rPr lang="fr-FR" sz="2800" dirty="0" smtClean="0"/>
              <a:t> (ATLL)</a:t>
            </a:r>
            <a:r>
              <a:rPr lang="en-US" sz="2800" dirty="0" smtClean="0"/>
              <a:t> .</a:t>
            </a:r>
          </a:p>
          <a:p>
            <a:r>
              <a:rPr lang="en-US" sz="2800" dirty="0" smtClean="0"/>
              <a:t>HTLV-1 has tropism for CD4+ T cells, and hence this subset of T cells is the major target for neoplastic transformation.</a:t>
            </a:r>
          </a:p>
          <a:p>
            <a:r>
              <a:rPr lang="en-US" sz="2800" dirty="0" smtClean="0"/>
              <a:t> Leukemia develops in only 3% to 5% of the infected individuals, typically after a long latent period of 40 to 60 years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10" ma:contentTypeDescription="Create a new document." ma:contentTypeScope="" ma:versionID="a9c98db4493c17e4d6f4e58d686d3312">
  <xsd:schema xmlns:xsd="http://www.w3.org/2001/XMLSchema" xmlns:xs="http://www.w3.org/2001/XMLSchema" xmlns:p="http://schemas.microsoft.com/office/2006/metadata/properties" xmlns:ns2="513c409d-95b3-4324-b1e7-64465f9ef705" xmlns:ns3="4e5e1d9c-8200-4f72-9ecf-f64799bd78a7" targetNamespace="http://schemas.microsoft.com/office/2006/metadata/properties" ma:root="true" ma:fieldsID="e9f11b206bf7f7ff91d65733ff588c31" ns2:_="" ns3:_="">
    <xsd:import namespace="513c409d-95b3-4324-b1e7-64465f9ef705"/>
    <xsd:import namespace="4e5e1d9c-8200-4f72-9ecf-f64799bd7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e1d9c-8200-4f72-9ecf-f64799bd78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DEDFAF-9F74-4FA4-BAC2-DCB57A91C637}"/>
</file>

<file path=customXml/itemProps2.xml><?xml version="1.0" encoding="utf-8"?>
<ds:datastoreItem xmlns:ds="http://schemas.openxmlformats.org/officeDocument/2006/customXml" ds:itemID="{4EF16660-30D7-4C87-BB44-7D766951D983}"/>
</file>

<file path=customXml/itemProps3.xml><?xml version="1.0" encoding="utf-8"?>
<ds:datastoreItem xmlns:ds="http://schemas.openxmlformats.org/officeDocument/2006/customXml" ds:itemID="{9AF08585-5EC1-4D05-8443-F1613FFC1D10}"/>
</file>

<file path=docProps/app.xml><?xml version="1.0" encoding="utf-8"?>
<Properties xmlns="http://schemas.openxmlformats.org/officeDocument/2006/extended-properties" xmlns:vt="http://schemas.openxmlformats.org/officeDocument/2006/docPropsVTypes">
  <Template>Metro</Template>
  <TotalTime>285</TotalTime>
  <Words>1415</Words>
  <Application>Microsoft Office PowerPoint</Application>
  <PresentationFormat>On-screen Show (4:3)</PresentationFormat>
  <Paragraphs>146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Metro</vt:lpstr>
      <vt:lpstr>Dr. Eman Krieshan, M.D. 5-1-2022</vt:lpstr>
      <vt:lpstr>ETIOLOGY OF CANCER: CARCINOGENIC AGENTS</vt:lpstr>
      <vt:lpstr>1. Chemical Carcinogens</vt:lpstr>
      <vt:lpstr>Another important examples of indirect-acting carcinogens.</vt:lpstr>
      <vt:lpstr>Mechanisms of Action of Chemical Carcinogens</vt:lpstr>
      <vt:lpstr>2. Radiation Carcinogenesis</vt:lpstr>
      <vt:lpstr>Slide 7</vt:lpstr>
      <vt:lpstr>3. Viral and Microbial Oncogenesis</vt:lpstr>
      <vt:lpstr>A. Oncogenic RNA Viruses: </vt:lpstr>
      <vt:lpstr>b. Oncogenic DNA Viruses</vt:lpstr>
      <vt:lpstr>1. Human Papilloma virus(HPV)</vt:lpstr>
      <vt:lpstr>Slide 12</vt:lpstr>
      <vt:lpstr>2. Epstein-Barr Virus</vt:lpstr>
      <vt:lpstr>pathogenesis</vt:lpstr>
      <vt:lpstr>3. Hepatitis B and Hepatitis C Viruses</vt:lpstr>
      <vt:lpstr>Slide 16</vt:lpstr>
      <vt:lpstr>4. Helicobacter pylori</vt:lpstr>
      <vt:lpstr>CLINICAL ASPECTS OF NEOPLASIA</vt:lpstr>
      <vt:lpstr>Effects of Tumor on Host</vt:lpstr>
      <vt:lpstr>Slide 20</vt:lpstr>
      <vt:lpstr>Cancer Cachexia</vt:lpstr>
      <vt:lpstr>Slide 22</vt:lpstr>
      <vt:lpstr>Paraneoplastic Syndromes</vt:lpstr>
      <vt:lpstr>Slide 24</vt:lpstr>
      <vt:lpstr>Slide 25</vt:lpstr>
      <vt:lpstr>Grading and Staging of Cancer</vt:lpstr>
      <vt:lpstr>Slide 27</vt:lpstr>
      <vt:lpstr>Slide 28</vt:lpstr>
      <vt:lpstr>Slide 29</vt:lpstr>
      <vt:lpstr>Laboratory Diagnosis of Cancer</vt:lpstr>
      <vt:lpstr>examples</vt:lpstr>
      <vt:lpstr>Molecular Diagnosis</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Eman Krieshan, M.D. 5-1-2022</dc:title>
  <dc:creator>Admin</dc:creator>
  <cp:lastModifiedBy>Admin</cp:lastModifiedBy>
  <cp:revision>24</cp:revision>
  <dcterms:created xsi:type="dcterms:W3CDTF">2022-01-03T17:13:59Z</dcterms:created>
  <dcterms:modified xsi:type="dcterms:W3CDTF">2022-01-04T20:42:49Z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