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66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43608" y="2924944"/>
            <a:ext cx="65934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kern="0" dirty="0">
                <a:solidFill>
                  <a:srgbClr val="C00000"/>
                </a:solidFill>
                <a:ea typeface="+mj-ea"/>
                <a:cs typeface="Calibri"/>
              </a:rPr>
              <a:t>Abdominal</a:t>
            </a:r>
            <a:r>
              <a:rPr lang="en-US" sz="6000" b="1" kern="0" spc="-10" dirty="0">
                <a:solidFill>
                  <a:srgbClr val="C00000"/>
                </a:solidFill>
                <a:ea typeface="+mj-ea"/>
                <a:cs typeface="Calibri"/>
              </a:rPr>
              <a:t> incisions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93828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179512" y="620688"/>
            <a:ext cx="8676456" cy="6039923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420"/>
              </a:spcBef>
            </a:pP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3-</a:t>
            </a:r>
            <a:r>
              <a:rPr sz="4000" b="1" spc="-150" baseline="1388" dirty="0">
                <a:solidFill>
                  <a:srgbClr val="C00000"/>
                </a:solidFill>
                <a:latin typeface="Calibri"/>
                <a:cs typeface="Calibri"/>
              </a:rPr>
              <a:t>Midline</a:t>
            </a:r>
            <a:r>
              <a:rPr sz="4000" b="1" spc="-202" baseline="1388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000" b="1" spc="-30" baseline="1388" dirty="0">
                <a:solidFill>
                  <a:srgbClr val="C00000"/>
                </a:solidFill>
                <a:latin typeface="Calibri"/>
                <a:cs typeface="Calibri"/>
              </a:rPr>
              <a:t>laparotomy:</a:t>
            </a:r>
            <a:endParaRPr sz="4000" baseline="1388" dirty="0">
              <a:latin typeface="Calibri"/>
              <a:cs typeface="Calibri"/>
            </a:endParaRPr>
          </a:p>
          <a:p>
            <a:pPr marL="12700" marR="360680" algn="l" rtl="0">
              <a:lnSpc>
                <a:spcPct val="101899"/>
              </a:lnSpc>
              <a:spcBef>
                <a:spcPts val="1015"/>
              </a:spcBef>
            </a:pPr>
            <a:r>
              <a:rPr sz="2400" dirty="0">
                <a:latin typeface="Calibri"/>
                <a:cs typeface="Calibri"/>
              </a:rPr>
              <a:t>-Incision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down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the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middle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of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abdomen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along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through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linea </a:t>
            </a:r>
            <a:r>
              <a:rPr sz="2400" dirty="0">
                <a:latin typeface="Calibri"/>
                <a:cs typeface="Calibri"/>
              </a:rPr>
              <a:t>Alba.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(Upper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lower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midline).</a:t>
            </a:r>
            <a:endParaRPr sz="24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5"/>
              </a:spcBef>
            </a:pPr>
            <a:endParaRPr sz="2400" dirty="0">
              <a:latin typeface="Calibri"/>
              <a:cs typeface="Calibri"/>
            </a:endParaRPr>
          </a:p>
          <a:p>
            <a:pPr marL="12700" marR="5080" algn="l" rtl="0">
              <a:lnSpc>
                <a:spcPct val="101600"/>
              </a:lnSpc>
            </a:pPr>
            <a:r>
              <a:rPr sz="2400" spc="-25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Calibri"/>
                <a:cs typeface="Calibri"/>
              </a:rPr>
              <a:t>commonly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procedures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requiring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emergency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laparotomy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such </a:t>
            </a:r>
            <a:r>
              <a:rPr sz="2400" dirty="0">
                <a:latin typeface="Calibri"/>
                <a:cs typeface="Calibri"/>
              </a:rPr>
              <a:t>as: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faecal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peritonitis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secondary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malignant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intestinal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perforation, ischaemic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bowel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trauma.</a:t>
            </a:r>
            <a:endParaRPr sz="24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2400" dirty="0">
              <a:latin typeface="Calibri"/>
              <a:cs typeface="Calibri"/>
            </a:endParaRPr>
          </a:p>
          <a:p>
            <a:pPr marL="12700" marR="604520" algn="l" rtl="0">
              <a:lnSpc>
                <a:spcPct val="101299"/>
              </a:lnSpc>
            </a:pPr>
            <a:r>
              <a:rPr sz="2400" dirty="0">
                <a:latin typeface="Calibri"/>
                <a:cs typeface="Calibri"/>
              </a:rPr>
              <a:t>-This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incision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generally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provides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the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best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visualization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and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intra- </a:t>
            </a:r>
            <a:r>
              <a:rPr sz="2400" b="1" dirty="0">
                <a:latin typeface="Calibri"/>
                <a:cs typeface="Calibri"/>
              </a:rPr>
              <a:t>abdominal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access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marL="12700" marR="5080" algn="l" rtl="0">
              <a:lnSpc>
                <a:spcPct val="101899"/>
              </a:lnSpc>
            </a:pPr>
            <a:r>
              <a:rPr sz="2400" dirty="0">
                <a:latin typeface="Calibri"/>
                <a:cs typeface="Calibri"/>
              </a:rPr>
              <a:t>-</a:t>
            </a:r>
            <a:r>
              <a:rPr sz="2400" b="1" dirty="0">
                <a:latin typeface="Calibri"/>
                <a:cs typeface="Calibri"/>
              </a:rPr>
              <a:t>Immediate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complications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midline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laparotomy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incision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include anaesthetic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difficulties,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haemodynamic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instability,</a:t>
            </a:r>
            <a:endParaRPr sz="2400" dirty="0">
              <a:latin typeface="Calibri"/>
              <a:cs typeface="Calibri"/>
            </a:endParaRPr>
          </a:p>
          <a:p>
            <a:pPr marL="12700" marR="779780" algn="l" rtl="0">
              <a:lnSpc>
                <a:spcPct val="101299"/>
              </a:lnSpc>
              <a:spcBef>
                <a:spcPts val="10"/>
              </a:spcBef>
            </a:pPr>
            <a:r>
              <a:rPr sz="2400" dirty="0">
                <a:latin typeface="Calibri"/>
                <a:cs typeface="Calibri"/>
              </a:rPr>
              <a:t>primary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haemorrhage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vessels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iatrogenic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injury</a:t>
            </a:r>
            <a:r>
              <a:rPr sz="2400" spc="-25" dirty="0">
                <a:latin typeface="Calibri"/>
                <a:cs typeface="Calibri"/>
              </a:rPr>
              <a:t> to </a:t>
            </a:r>
            <a:r>
              <a:rPr sz="2400" dirty="0">
                <a:latin typeface="Calibri"/>
                <a:cs typeface="Calibri"/>
              </a:rPr>
              <a:t>surrounding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tissues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viscera.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1609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0" y="3472538"/>
            <a:ext cx="2143537" cy="23403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0"/>
              </a:lnSpc>
            </a:pPr>
            <a:r>
              <a:rPr sz="1600" b="1" spc="-10" dirty="0">
                <a:latin typeface="Calibri"/>
                <a:cs typeface="Calibri"/>
              </a:rPr>
              <a:t>Disadvantages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include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520" y="764704"/>
            <a:ext cx="5184576" cy="4549194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7155" marR="514350" algn="l" rtl="0">
              <a:lnSpc>
                <a:spcPct val="101899"/>
              </a:lnSpc>
              <a:spcBef>
                <a:spcPts val="290"/>
              </a:spcBef>
            </a:pPr>
            <a:r>
              <a:rPr sz="2000" b="1" dirty="0">
                <a:latin typeface="Calibri"/>
                <a:cs typeface="Calibri"/>
              </a:rPr>
              <a:t>-It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will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encounter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following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layers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of </a:t>
            </a:r>
            <a:r>
              <a:rPr sz="2000" b="1" spc="-10" dirty="0">
                <a:latin typeface="Calibri"/>
                <a:cs typeface="Calibri"/>
              </a:rPr>
              <a:t>tissue:</a:t>
            </a:r>
            <a:endParaRPr sz="2000"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35"/>
              </a:spcBef>
              <a:buSzPct val="93750"/>
              <a:buAutoNum type="arabicPlain"/>
              <a:tabLst>
                <a:tab pos="260985" algn="l"/>
              </a:tabLst>
            </a:pPr>
            <a:r>
              <a:rPr sz="2000" spc="-20" dirty="0">
                <a:latin typeface="Calibri"/>
                <a:cs typeface="Calibri"/>
              </a:rPr>
              <a:t>Skin</a:t>
            </a:r>
            <a:endParaRPr sz="2000" dirty="0">
              <a:latin typeface="Calibri"/>
              <a:cs typeface="Calibri"/>
            </a:endParaRPr>
          </a:p>
          <a:p>
            <a:pPr marL="97155" marR="220979" indent="-4445" algn="l" rtl="0">
              <a:lnSpc>
                <a:spcPts val="1960"/>
              </a:lnSpc>
              <a:spcBef>
                <a:spcPts val="55"/>
              </a:spcBef>
              <a:buSzPct val="93750"/>
              <a:buAutoNum type="arabicPlain"/>
              <a:tabLst>
                <a:tab pos="260985" algn="l"/>
              </a:tabLst>
            </a:pPr>
            <a:r>
              <a:rPr sz="2000" spc="-10" dirty="0">
                <a:latin typeface="Calibri"/>
                <a:cs typeface="Calibri"/>
              </a:rPr>
              <a:t>	Subcutaneous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fatty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layer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(Camper</a:t>
            </a:r>
            <a:r>
              <a:rPr sz="2000" dirty="0">
                <a:latin typeface="Arial MT"/>
                <a:cs typeface="Arial MT"/>
              </a:rPr>
              <a:t>’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fascia) 3-Membranous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fascia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(Scarpa</a:t>
            </a:r>
            <a:r>
              <a:rPr sz="2000" spc="-10" dirty="0">
                <a:latin typeface="Arial MT"/>
                <a:cs typeface="Arial MT"/>
              </a:rPr>
              <a:t>’</a:t>
            </a:r>
            <a:r>
              <a:rPr sz="2000" spc="-10" dirty="0">
                <a:latin typeface="Calibri"/>
                <a:cs typeface="Calibri"/>
              </a:rPr>
              <a:t>s)</a:t>
            </a:r>
            <a:endParaRPr sz="2000" dirty="0">
              <a:latin typeface="Calibri"/>
              <a:cs typeface="Calibri"/>
            </a:endParaRPr>
          </a:p>
          <a:p>
            <a:pPr marL="260985" indent="-168275" algn="l" rtl="0">
              <a:lnSpc>
                <a:spcPts val="1880"/>
              </a:lnSpc>
              <a:buSzPct val="93750"/>
              <a:buAutoNum type="arabicPlain" startAt="4"/>
              <a:tabLst>
                <a:tab pos="260985" algn="l"/>
              </a:tabLst>
            </a:pPr>
            <a:r>
              <a:rPr sz="2000" dirty="0">
                <a:latin typeface="Calibri"/>
                <a:cs typeface="Calibri"/>
              </a:rPr>
              <a:t>Linea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Alba*</a:t>
            </a:r>
            <a:r>
              <a:rPr sz="2000" spc="-20" dirty="0">
                <a:latin typeface="Calibri"/>
                <a:cs typeface="Calibri"/>
              </a:rPr>
              <a:t> Transversalis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fascia</a:t>
            </a:r>
            <a:endParaRPr sz="2000"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35"/>
              </a:spcBef>
              <a:buSzPct val="93750"/>
              <a:buAutoNum type="arabicPlain" startAt="4"/>
              <a:tabLst>
                <a:tab pos="260985" algn="l"/>
              </a:tabLst>
            </a:pPr>
            <a:r>
              <a:rPr sz="2000" spc="-10" dirty="0">
                <a:latin typeface="Calibri"/>
                <a:cs typeface="Calibri"/>
              </a:rPr>
              <a:t>Preperitoneal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fat</a:t>
            </a:r>
            <a:endParaRPr sz="2000"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25"/>
              </a:spcBef>
              <a:buSzPct val="93750"/>
              <a:buAutoNum type="arabicPlain" startAt="4"/>
              <a:tabLst>
                <a:tab pos="260985" algn="l"/>
              </a:tabLst>
            </a:pPr>
            <a:r>
              <a:rPr sz="2000" spc="-10" dirty="0">
                <a:latin typeface="Calibri"/>
                <a:cs typeface="Calibri"/>
              </a:rPr>
              <a:t>Parietal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peritoneum</a:t>
            </a:r>
            <a:endParaRPr sz="20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10"/>
              </a:spcBef>
            </a:pPr>
            <a:endParaRPr sz="2000" dirty="0">
              <a:latin typeface="Calibri"/>
              <a:cs typeface="Calibri"/>
            </a:endParaRPr>
          </a:p>
          <a:p>
            <a:pPr marL="97155" marR="141605" indent="1920239" algn="l" rtl="0">
              <a:lnSpc>
                <a:spcPct val="101699"/>
              </a:lnSpc>
            </a:pPr>
            <a:r>
              <a:rPr sz="2000" dirty="0">
                <a:latin typeface="Calibri"/>
                <a:cs typeface="Calibri"/>
              </a:rPr>
              <a:t>patients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experiencing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more</a:t>
            </a:r>
            <a:r>
              <a:rPr sz="2000" b="1" spc="-6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pain</a:t>
            </a:r>
            <a:r>
              <a:rPr sz="2000" b="1" spc="-8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from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transverse </a:t>
            </a:r>
            <a:r>
              <a:rPr sz="2000" dirty="0">
                <a:latin typeface="Calibri"/>
                <a:cs typeface="Calibri"/>
              </a:rPr>
              <a:t>incision,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particularly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deep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breathing </a:t>
            </a:r>
            <a:r>
              <a:rPr sz="2000" spc="-20" dirty="0">
                <a:latin typeface="Calibri"/>
                <a:cs typeface="Calibri"/>
              </a:rPr>
              <a:t>postoperatively,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and the</a:t>
            </a:r>
            <a:r>
              <a:rPr sz="2000" b="1" spc="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incision</a:t>
            </a:r>
            <a:r>
              <a:rPr sz="2000" b="1" spc="-8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0070C0"/>
                </a:solidFill>
                <a:latin typeface="Calibri"/>
                <a:cs typeface="Calibri"/>
              </a:rPr>
              <a:t>is</a:t>
            </a:r>
            <a:endParaRPr sz="2000" dirty="0">
              <a:latin typeface="Calibri"/>
              <a:cs typeface="Calibri"/>
            </a:endParaRPr>
          </a:p>
          <a:p>
            <a:pPr marL="97155" marR="335915" algn="l" rtl="0">
              <a:lnSpc>
                <a:spcPct val="101899"/>
              </a:lnSpc>
            </a:pP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perpendicular</a:t>
            </a:r>
            <a:r>
              <a:rPr sz="2000" b="1" spc="-2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to</a:t>
            </a: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the</a:t>
            </a:r>
            <a:r>
              <a:rPr sz="2000" b="1" spc="-1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Langer</a:t>
            </a:r>
            <a:r>
              <a:rPr sz="2000" b="1" dirty="0">
                <a:solidFill>
                  <a:srgbClr val="0070C0"/>
                </a:solidFill>
                <a:latin typeface="Arial"/>
                <a:cs typeface="Arial"/>
              </a:rPr>
              <a:t>’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skin</a:t>
            </a: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 tension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Lines</a:t>
            </a:r>
            <a:r>
              <a:rPr sz="2000" b="1" spc="-4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resulting</a:t>
            </a:r>
            <a:r>
              <a:rPr sz="2000" b="1" spc="-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in</a:t>
            </a:r>
            <a:r>
              <a:rPr sz="2000" b="1" spc="-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70C0"/>
                </a:solidFill>
                <a:latin typeface="Calibri"/>
                <a:cs typeface="Calibri"/>
              </a:rPr>
              <a:t>poorer</a:t>
            </a:r>
            <a:r>
              <a:rPr sz="20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Calibri"/>
                <a:cs typeface="Calibri"/>
              </a:rPr>
              <a:t>cosmesis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1661" y="1647068"/>
            <a:ext cx="2833116" cy="332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0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476672"/>
            <a:ext cx="4896544" cy="572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55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836712"/>
            <a:ext cx="5661797" cy="528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8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178" y="404663"/>
            <a:ext cx="8964488" cy="5701048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420"/>
              </a:spcBef>
            </a:pPr>
            <a:r>
              <a:rPr sz="3200" b="1" spc="-105" dirty="0">
                <a:latin typeface="Calibri"/>
                <a:cs typeface="Calibri"/>
              </a:rPr>
              <a:t>Complications</a:t>
            </a:r>
            <a:r>
              <a:rPr sz="3200" b="1" spc="-150" dirty="0">
                <a:latin typeface="Calibri"/>
                <a:cs typeface="Calibri"/>
              </a:rPr>
              <a:t> </a:t>
            </a:r>
            <a:r>
              <a:rPr sz="3200" b="1" spc="-65" dirty="0">
                <a:latin typeface="Calibri"/>
                <a:cs typeface="Calibri"/>
              </a:rPr>
              <a:t>of</a:t>
            </a:r>
            <a:r>
              <a:rPr sz="3200" b="1" spc="-140" dirty="0">
                <a:latin typeface="Calibri"/>
                <a:cs typeface="Calibri"/>
              </a:rPr>
              <a:t> </a:t>
            </a:r>
            <a:r>
              <a:rPr sz="3200" b="1" spc="-100" dirty="0">
                <a:latin typeface="Calibri"/>
                <a:cs typeface="Calibri"/>
              </a:rPr>
              <a:t>abdominal</a:t>
            </a:r>
            <a:r>
              <a:rPr sz="3200" b="1" spc="-165" dirty="0">
                <a:latin typeface="Calibri"/>
                <a:cs typeface="Calibri"/>
              </a:rPr>
              <a:t> </a:t>
            </a:r>
            <a:r>
              <a:rPr sz="3200" b="1" spc="-105" dirty="0">
                <a:latin typeface="Calibri"/>
                <a:cs typeface="Calibri"/>
              </a:rPr>
              <a:t>surgical</a:t>
            </a:r>
            <a:r>
              <a:rPr sz="3200" b="1" spc="-1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incisions:</a:t>
            </a:r>
            <a:endParaRPr sz="3200" dirty="0">
              <a:latin typeface="Calibri"/>
              <a:cs typeface="Calibri"/>
            </a:endParaRPr>
          </a:p>
          <a:p>
            <a:pPr marL="12700" algn="l">
              <a:lnSpc>
                <a:spcPct val="100000"/>
              </a:lnSpc>
              <a:spcBef>
                <a:spcPts val="1050"/>
              </a:spcBef>
            </a:pP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-Wound</a:t>
            </a:r>
            <a:r>
              <a:rPr sz="2400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complications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are</a:t>
            </a:r>
            <a:r>
              <a:rPr sz="2400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important</a:t>
            </a:r>
            <a:r>
              <a:rPr sz="2400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causes</a:t>
            </a:r>
            <a:r>
              <a:rPr sz="2400" spc="-2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early</a:t>
            </a:r>
            <a:r>
              <a:rPr sz="2400" b="1" spc="-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and</a:t>
            </a:r>
            <a:r>
              <a:rPr sz="2400" b="1" spc="-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spc="-20" dirty="0" smtClean="0">
                <a:solidFill>
                  <a:srgbClr val="0070C0"/>
                </a:solidFill>
                <a:latin typeface="Calibri"/>
                <a:cs typeface="Calibri"/>
              </a:rPr>
              <a:t>late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sz="2400" dirty="0" smtClean="0">
                <a:solidFill>
                  <a:srgbClr val="232323"/>
                </a:solidFill>
                <a:latin typeface="Calibri"/>
                <a:cs typeface="Calibri"/>
              </a:rPr>
              <a:t>postoperative</a:t>
            </a:r>
            <a:r>
              <a:rPr sz="2400" spc="-65" dirty="0" smtClean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morbidity</a:t>
            </a:r>
            <a:r>
              <a:rPr sz="2400" spc="-6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following</a:t>
            </a:r>
            <a:r>
              <a:rPr sz="2400" spc="-6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laparotomy.</a:t>
            </a:r>
            <a:endParaRPr sz="2400" dirty="0">
              <a:latin typeface="Calibri"/>
              <a:cs typeface="Calibri"/>
            </a:endParaRPr>
          </a:p>
          <a:p>
            <a:pPr marL="12700" marR="13970" algn="l">
              <a:lnSpc>
                <a:spcPct val="109700"/>
              </a:lnSpc>
              <a:spcBef>
                <a:spcPts val="800"/>
              </a:spcBef>
            </a:pPr>
            <a:endParaRPr lang="en-US" sz="2400" dirty="0" smtClean="0">
              <a:solidFill>
                <a:srgbClr val="232323"/>
              </a:solidFill>
              <a:latin typeface="Calibri"/>
              <a:cs typeface="Calibri"/>
            </a:endParaRPr>
          </a:p>
          <a:p>
            <a:pPr marL="12700" marR="13970" algn="l">
              <a:lnSpc>
                <a:spcPct val="109700"/>
              </a:lnSpc>
              <a:spcBef>
                <a:spcPts val="800"/>
              </a:spcBef>
            </a:pPr>
            <a:r>
              <a:rPr sz="2400" dirty="0" smtClean="0">
                <a:solidFill>
                  <a:srgbClr val="232323"/>
                </a:solidFill>
                <a:latin typeface="Calibri"/>
                <a:cs typeface="Calibri"/>
              </a:rPr>
              <a:t>-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Surgical</a:t>
            </a:r>
            <a:r>
              <a:rPr sz="2400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wounds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in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normal,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healthy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individuals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heal</a:t>
            </a:r>
            <a:r>
              <a:rPr sz="2400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through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an</a:t>
            </a:r>
            <a:r>
              <a:rPr sz="2400" spc="-3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orderly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sequence</a:t>
            </a:r>
            <a:r>
              <a:rPr sz="2400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of</a:t>
            </a:r>
            <a:r>
              <a:rPr sz="2400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physiologic</a:t>
            </a:r>
            <a:r>
              <a:rPr sz="2400" spc="-4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events</a:t>
            </a:r>
            <a:r>
              <a:rPr sz="2400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that</a:t>
            </a:r>
            <a:r>
              <a:rPr sz="2400" spc="-4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includes</a:t>
            </a:r>
            <a:r>
              <a:rPr sz="2400" spc="-4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inflammation, </a:t>
            </a:r>
            <a:r>
              <a:rPr sz="2400" spc="-10" dirty="0" smtClean="0">
                <a:solidFill>
                  <a:srgbClr val="232323"/>
                </a:solidFill>
                <a:latin typeface="Calibri"/>
                <a:cs typeface="Calibri"/>
              </a:rPr>
              <a:t>epithelialization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,</a:t>
            </a:r>
            <a:r>
              <a:rPr sz="2400" spc="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fibroplasia,</a:t>
            </a:r>
            <a:r>
              <a:rPr sz="2400" spc="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32323"/>
                </a:solidFill>
                <a:latin typeface="Calibri"/>
                <a:cs typeface="Calibri"/>
              </a:rPr>
              <a:t>and</a:t>
            </a:r>
            <a:r>
              <a:rPr sz="2400" spc="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32323"/>
                </a:solidFill>
                <a:latin typeface="Calibri"/>
                <a:cs typeface="Calibri"/>
              </a:rPr>
              <a:t>maturation.</a:t>
            </a:r>
            <a:endParaRPr sz="2400" dirty="0">
              <a:latin typeface="Calibri"/>
              <a:cs typeface="Calibri"/>
            </a:endParaRPr>
          </a:p>
          <a:p>
            <a:pPr marL="12700" marR="5080" algn="l">
              <a:lnSpc>
                <a:spcPct val="109500"/>
              </a:lnSpc>
              <a:spcBef>
                <a:spcPts val="815"/>
              </a:spcBef>
            </a:pPr>
            <a:endParaRPr lang="en-US" sz="2400" dirty="0" smtClean="0">
              <a:solidFill>
                <a:srgbClr val="232323"/>
              </a:solidFill>
              <a:latin typeface="Calibri"/>
              <a:cs typeface="Calibri"/>
            </a:endParaRPr>
          </a:p>
          <a:p>
            <a:pPr marL="12700" marR="5080" algn="l">
              <a:lnSpc>
                <a:spcPct val="109500"/>
              </a:lnSpc>
              <a:spcBef>
                <a:spcPts val="815"/>
              </a:spcBef>
            </a:pPr>
            <a:r>
              <a:rPr sz="2400" dirty="0" smtClean="0">
                <a:solidFill>
                  <a:srgbClr val="232323"/>
                </a:solidFill>
                <a:latin typeface="Calibri"/>
                <a:cs typeface="Calibri"/>
              </a:rPr>
              <a:t>-</a:t>
            </a:r>
            <a:r>
              <a:rPr sz="2400" b="1" spc="-10" dirty="0">
                <a:solidFill>
                  <a:srgbClr val="0070C0"/>
                </a:solidFill>
                <a:latin typeface="Calibri"/>
                <a:cs typeface="Calibri"/>
              </a:rPr>
              <a:t>Mechanical</a:t>
            </a:r>
            <a:r>
              <a:rPr sz="2400" b="1" spc="-2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failure</a:t>
            </a:r>
            <a:r>
              <a:rPr sz="2400" b="1" spc="-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or</a:t>
            </a:r>
            <a:r>
              <a:rPr sz="2400" b="1" spc="-2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failure</a:t>
            </a:r>
            <a:r>
              <a:rPr sz="2400" b="1" spc="-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of</a:t>
            </a:r>
            <a:r>
              <a:rPr sz="2400" b="1" spc="-1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wound</a:t>
            </a:r>
            <a:r>
              <a:rPr sz="2400" b="1" spc="-2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healing</a:t>
            </a:r>
            <a:r>
              <a:rPr sz="2400" b="1" spc="-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at</a:t>
            </a:r>
            <a:r>
              <a:rPr sz="2400" b="1" spc="-1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the</a:t>
            </a:r>
            <a:r>
              <a:rPr sz="2400" b="1" spc="-2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surgical</a:t>
            </a:r>
            <a:r>
              <a:rPr sz="2400" b="1" spc="-2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site</a:t>
            </a:r>
            <a:r>
              <a:rPr sz="2400" b="1" spc="-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0070C0"/>
                </a:solidFill>
                <a:latin typeface="Calibri"/>
                <a:cs typeface="Calibri"/>
              </a:rPr>
              <a:t>can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lead</a:t>
            </a:r>
            <a:r>
              <a:rPr sz="2400" b="1" spc="-4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to</a:t>
            </a:r>
            <a:r>
              <a:rPr sz="24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disruption</a:t>
            </a:r>
            <a:r>
              <a:rPr sz="2400" b="1" spc="-3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of</a:t>
            </a:r>
            <a:r>
              <a:rPr sz="24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closure</a:t>
            </a:r>
            <a:r>
              <a:rPr sz="24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leading</a:t>
            </a:r>
            <a:r>
              <a:rPr sz="24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0070C0"/>
                </a:solidFill>
                <a:latin typeface="Calibri"/>
                <a:cs typeface="Calibri"/>
              </a:rPr>
              <a:t>to:</a:t>
            </a:r>
            <a:endParaRPr sz="2400" dirty="0">
              <a:latin typeface="Calibri"/>
              <a:cs typeface="Calibri"/>
            </a:endParaRPr>
          </a:p>
          <a:p>
            <a:pPr marL="12700" algn="l">
              <a:lnSpc>
                <a:spcPct val="100000"/>
              </a:lnSpc>
              <a:spcBef>
                <a:spcPts val="190"/>
              </a:spcBef>
            </a:pPr>
            <a:r>
              <a:rPr sz="2400" b="1" dirty="0" err="1" smtClean="0">
                <a:solidFill>
                  <a:srgbClr val="232323"/>
                </a:solidFill>
                <a:latin typeface="Calibri"/>
                <a:cs typeface="Calibri"/>
              </a:rPr>
              <a:t>seroma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,</a:t>
            </a:r>
            <a:r>
              <a:rPr sz="2400" b="1" spc="-2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hematoma,</a:t>
            </a:r>
            <a:r>
              <a:rPr sz="2400" b="1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wound</a:t>
            </a:r>
            <a:r>
              <a:rPr sz="2400" b="1" spc="-2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32323"/>
                </a:solidFill>
                <a:latin typeface="Calibri"/>
                <a:cs typeface="Calibri"/>
              </a:rPr>
              <a:t>dehiscence,</a:t>
            </a:r>
            <a:r>
              <a:rPr sz="2400" b="1" spc="-3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or</a:t>
            </a:r>
            <a:r>
              <a:rPr sz="2400" b="1" spc="-2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32323"/>
                </a:solidFill>
                <a:latin typeface="Calibri"/>
                <a:cs typeface="Calibri"/>
              </a:rPr>
              <a:t>hernia.</a:t>
            </a:r>
            <a:endParaRPr sz="2400" dirty="0">
              <a:latin typeface="Calibri"/>
              <a:cs typeface="Calibri"/>
            </a:endParaRPr>
          </a:p>
          <a:p>
            <a:pPr marL="12700" algn="l">
              <a:lnSpc>
                <a:spcPct val="100000"/>
              </a:lnSpc>
              <a:spcBef>
                <a:spcPts val="985"/>
              </a:spcBef>
            </a:pP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Other</a:t>
            </a:r>
            <a:r>
              <a:rPr sz="2400" b="1" spc="-4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complications</a:t>
            </a:r>
            <a:r>
              <a:rPr sz="2400" b="1" spc="-5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include</a:t>
            </a:r>
            <a:r>
              <a:rPr sz="2400" b="1" spc="-50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surgical</a:t>
            </a:r>
            <a:r>
              <a:rPr sz="2400" b="1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site</a:t>
            </a:r>
            <a:r>
              <a:rPr sz="2400" b="1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infection</a:t>
            </a:r>
            <a:r>
              <a:rPr sz="2400" b="1" spc="-5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and</a:t>
            </a:r>
            <a:r>
              <a:rPr sz="2400" b="1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32323"/>
                </a:solidFill>
                <a:latin typeface="Calibri"/>
                <a:cs typeface="Calibri"/>
              </a:rPr>
              <a:t>nerve</a:t>
            </a:r>
            <a:r>
              <a:rPr sz="2400" b="1" spc="-45" dirty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32323"/>
                </a:solidFill>
                <a:latin typeface="Calibri"/>
                <a:cs typeface="Calibri"/>
              </a:rPr>
              <a:t>injury.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902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5942" y="215733"/>
            <a:ext cx="3623310" cy="27940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sz="1800" b="1" dirty="0">
                <a:latin typeface="Calibri"/>
                <a:cs typeface="Calibri"/>
              </a:rPr>
              <a:t>Layers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the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anterior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abdominal</a:t>
            </a:r>
            <a:r>
              <a:rPr sz="1800" b="1" spc="-10" dirty="0">
                <a:latin typeface="Calibri"/>
                <a:cs typeface="Calibri"/>
              </a:rPr>
              <a:t> wall: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242" y="595006"/>
            <a:ext cx="29044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It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formed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following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layers: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242" y="836712"/>
            <a:ext cx="1927225" cy="11353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57785" algn="l">
              <a:lnSpc>
                <a:spcPct val="100000"/>
              </a:lnSpc>
              <a:spcBef>
                <a:spcPts val="1095"/>
              </a:spcBef>
            </a:pPr>
            <a:r>
              <a:rPr sz="1600" dirty="0">
                <a:latin typeface="Calibri"/>
                <a:cs typeface="Calibri"/>
              </a:rPr>
              <a:t>1.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Skin</a:t>
            </a:r>
            <a:endParaRPr sz="1600" dirty="0">
              <a:latin typeface="Calibri"/>
              <a:cs typeface="Calibri"/>
            </a:endParaRPr>
          </a:p>
          <a:p>
            <a:pPr marL="57785" algn="l">
              <a:lnSpc>
                <a:spcPct val="100000"/>
              </a:lnSpc>
              <a:spcBef>
                <a:spcPts val="994"/>
              </a:spcBef>
            </a:pPr>
            <a:r>
              <a:rPr sz="1600" dirty="0">
                <a:latin typeface="Calibri"/>
                <a:cs typeface="Calibri"/>
              </a:rPr>
              <a:t>4.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Abdominal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muscles.</a:t>
            </a:r>
            <a:endParaRPr sz="1600" dirty="0">
              <a:latin typeface="Calibri"/>
              <a:cs typeface="Calibri"/>
            </a:endParaRPr>
          </a:p>
          <a:p>
            <a:pPr marL="12700" algn="l">
              <a:lnSpc>
                <a:spcPct val="100000"/>
              </a:lnSpc>
              <a:spcBef>
                <a:spcPts val="985"/>
              </a:spcBef>
            </a:pPr>
            <a:r>
              <a:rPr sz="1600" dirty="0">
                <a:latin typeface="Calibri"/>
                <a:cs typeface="Calibri"/>
              </a:rPr>
              <a:t>6. </a:t>
            </a:r>
            <a:r>
              <a:rPr sz="1600" spc="-10" dirty="0">
                <a:latin typeface="Calibri"/>
                <a:cs typeface="Calibri"/>
              </a:rPr>
              <a:t>Extraperitoneal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fat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9752" y="869510"/>
            <a:ext cx="3239135" cy="113538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95"/>
              </a:spcBef>
            </a:pPr>
            <a:r>
              <a:rPr sz="1600" dirty="0">
                <a:latin typeface="Calibri"/>
                <a:cs typeface="Calibri"/>
              </a:rPr>
              <a:t>2&amp;3.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superficial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fascia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(no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deep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fascia).</a:t>
            </a:r>
            <a:endParaRPr sz="1600" dirty="0">
              <a:latin typeface="Calibri"/>
              <a:cs typeface="Calibri"/>
            </a:endParaRPr>
          </a:p>
          <a:p>
            <a:pPr marL="44450" algn="l">
              <a:lnSpc>
                <a:spcPct val="100000"/>
              </a:lnSpc>
              <a:spcBef>
                <a:spcPts val="994"/>
              </a:spcBef>
            </a:pPr>
            <a:r>
              <a:rPr sz="1600" dirty="0">
                <a:latin typeface="Calibri"/>
                <a:cs typeface="Calibri"/>
              </a:rPr>
              <a:t>5.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Fascia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transversalis</a:t>
            </a:r>
            <a:endParaRPr sz="1600" dirty="0">
              <a:latin typeface="Calibri"/>
              <a:cs typeface="Calibri"/>
            </a:endParaRPr>
          </a:p>
          <a:p>
            <a:pPr marL="71755" algn="l">
              <a:lnSpc>
                <a:spcPct val="100000"/>
              </a:lnSpc>
              <a:spcBef>
                <a:spcPts val="985"/>
              </a:spcBef>
            </a:pPr>
            <a:r>
              <a:rPr sz="1600" dirty="0">
                <a:latin typeface="Calibri"/>
                <a:cs typeface="Calibri"/>
              </a:rPr>
              <a:t>7.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Parietal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peritoneum.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8" name="object 8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5487" y="2303313"/>
            <a:ext cx="592417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/>
          <p:cNvSpPr txBox="1"/>
          <p:nvPr/>
        </p:nvSpPr>
        <p:spPr>
          <a:xfrm>
            <a:off x="251520" y="188640"/>
            <a:ext cx="8568952" cy="25668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0880" algn="l" rtl="0">
              <a:lnSpc>
                <a:spcPct val="110000"/>
              </a:lnSpc>
              <a:spcBef>
                <a:spcPts val="100"/>
              </a:spcBef>
            </a:pPr>
            <a:r>
              <a:rPr sz="2400" b="1" dirty="0" smtClean="0">
                <a:latin typeface="Calibri"/>
                <a:cs typeface="Calibri"/>
              </a:rPr>
              <a:t>When</a:t>
            </a:r>
            <a:r>
              <a:rPr sz="2400" b="1" spc="-15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planning</a:t>
            </a:r>
            <a:r>
              <a:rPr sz="2400" b="1" spc="-25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a</a:t>
            </a:r>
            <a:r>
              <a:rPr sz="2400" b="1" spc="-15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skin</a:t>
            </a:r>
            <a:r>
              <a:rPr sz="2400" b="1" spc="-5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incision,</a:t>
            </a:r>
            <a:r>
              <a:rPr sz="2400" b="1" spc="-25" dirty="0" smtClean="0">
                <a:latin typeface="Calibri"/>
                <a:cs typeface="Calibri"/>
              </a:rPr>
              <a:t> </a:t>
            </a:r>
            <a:r>
              <a:rPr sz="2400" b="1" u="sng" dirty="0" smtClean="0">
                <a:latin typeface="Calibri"/>
                <a:cs typeface="Calibri"/>
              </a:rPr>
              <a:t>five</a:t>
            </a:r>
            <a:r>
              <a:rPr sz="2400" b="1" u="sng" spc="-10" dirty="0" smtClean="0">
                <a:latin typeface="Calibri"/>
                <a:cs typeface="Calibri"/>
              </a:rPr>
              <a:t> </a:t>
            </a:r>
            <a:r>
              <a:rPr sz="2400" b="1" u="sng" dirty="0" smtClean="0">
                <a:latin typeface="Calibri"/>
                <a:cs typeface="Calibri"/>
              </a:rPr>
              <a:t>factors</a:t>
            </a:r>
            <a:r>
              <a:rPr sz="2400" b="1" u="sng" spc="-15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should</a:t>
            </a:r>
            <a:r>
              <a:rPr sz="2400" b="1" spc="-10" dirty="0" smtClean="0">
                <a:latin typeface="Calibri"/>
                <a:cs typeface="Calibri"/>
              </a:rPr>
              <a:t> </a:t>
            </a:r>
            <a:r>
              <a:rPr sz="2400" b="1" spc="-25" dirty="0" smtClean="0">
                <a:latin typeface="Calibri"/>
                <a:cs typeface="Calibri"/>
              </a:rPr>
              <a:t>be </a:t>
            </a:r>
            <a:r>
              <a:rPr sz="2400" b="1" dirty="0" smtClean="0">
                <a:latin typeface="Calibri"/>
                <a:cs typeface="Calibri"/>
              </a:rPr>
              <a:t>considered</a:t>
            </a:r>
            <a:r>
              <a:rPr sz="2400" b="1" spc="-20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(</a:t>
            </a:r>
            <a:r>
              <a:rPr sz="2400" b="1" u="sng" dirty="0" smtClean="0">
                <a:latin typeface="Calibri"/>
                <a:cs typeface="Calibri"/>
              </a:rPr>
              <a:t>criteria</a:t>
            </a:r>
            <a:r>
              <a:rPr sz="2400" b="1" u="sng" spc="-15" dirty="0" smtClean="0">
                <a:latin typeface="Calibri"/>
                <a:cs typeface="Calibri"/>
              </a:rPr>
              <a:t> </a:t>
            </a:r>
            <a:r>
              <a:rPr sz="2400" b="1" u="sng" dirty="0" smtClean="0">
                <a:latin typeface="Calibri"/>
                <a:cs typeface="Calibri"/>
              </a:rPr>
              <a:t>for</a:t>
            </a:r>
            <a:r>
              <a:rPr sz="2400" b="1" u="sng" spc="-20" dirty="0" smtClean="0">
                <a:latin typeface="Calibri"/>
                <a:cs typeface="Calibri"/>
              </a:rPr>
              <a:t> </a:t>
            </a:r>
            <a:r>
              <a:rPr sz="2400" b="1" u="sng" dirty="0" smtClean="0">
                <a:latin typeface="Calibri"/>
                <a:cs typeface="Calibri"/>
              </a:rPr>
              <a:t>ideal</a:t>
            </a:r>
            <a:r>
              <a:rPr sz="2400" b="1" u="sng" spc="-15" dirty="0" smtClean="0">
                <a:latin typeface="Calibri"/>
                <a:cs typeface="Calibri"/>
              </a:rPr>
              <a:t> </a:t>
            </a:r>
            <a:r>
              <a:rPr sz="2400" b="1" u="sng" dirty="0" smtClean="0">
                <a:latin typeface="Calibri"/>
                <a:cs typeface="Calibri"/>
              </a:rPr>
              <a:t>incision</a:t>
            </a:r>
            <a:r>
              <a:rPr sz="2400" b="1" dirty="0" smtClean="0">
                <a:latin typeface="Calibri"/>
                <a:cs typeface="Calibri"/>
              </a:rPr>
              <a:t>):</a:t>
            </a:r>
            <a:endParaRPr lang="en-US" sz="2400" b="1" dirty="0" smtClean="0">
              <a:latin typeface="Calibri"/>
              <a:cs typeface="Calibri"/>
            </a:endParaRPr>
          </a:p>
          <a:p>
            <a:pPr marL="12700" marR="690880" algn="l" rtl="0">
              <a:lnSpc>
                <a:spcPct val="110000"/>
              </a:lnSpc>
              <a:spcBef>
                <a:spcPts val="100"/>
              </a:spcBef>
            </a:pPr>
            <a:endParaRPr sz="1800" dirty="0" smtClean="0">
              <a:latin typeface="Calibri"/>
              <a:cs typeface="Calibri"/>
            </a:endParaRPr>
          </a:p>
          <a:p>
            <a:pPr marL="12700" marR="600710" indent="-4445" algn="l" rtl="0">
              <a:lnSpc>
                <a:spcPct val="109800"/>
              </a:lnSpc>
              <a:spcBef>
                <a:spcPts val="815"/>
              </a:spcBef>
              <a:buSzPct val="93750"/>
              <a:buAutoNum type="arabicPlain"/>
              <a:tabLst>
                <a:tab pos="176530" algn="l"/>
              </a:tabLst>
            </a:pPr>
            <a:r>
              <a:rPr sz="2400" b="1" dirty="0" smtClean="0">
                <a:solidFill>
                  <a:srgbClr val="C00000"/>
                </a:solidFill>
                <a:latin typeface="Calibri"/>
                <a:cs typeface="Calibri"/>
              </a:rPr>
              <a:t>	Skin</a:t>
            </a:r>
            <a:r>
              <a:rPr sz="2400" b="1" spc="-40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C00000"/>
                </a:solidFill>
                <a:latin typeface="Calibri"/>
                <a:cs typeface="Calibri"/>
              </a:rPr>
              <a:t>tension</a:t>
            </a:r>
            <a:r>
              <a:rPr sz="2400" b="1" spc="-40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C00000"/>
                </a:solidFill>
                <a:latin typeface="Calibri"/>
                <a:cs typeface="Calibri"/>
              </a:rPr>
              <a:t>lines</a:t>
            </a:r>
            <a:r>
              <a:rPr sz="2400" b="1" spc="-30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C00000"/>
                </a:solidFill>
                <a:latin typeface="Calibri"/>
                <a:cs typeface="Calibri"/>
              </a:rPr>
              <a:t>(Langer’s</a:t>
            </a:r>
            <a:r>
              <a:rPr sz="2400" b="1" spc="-40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C00000"/>
                </a:solidFill>
                <a:latin typeface="Calibri"/>
                <a:cs typeface="Calibri"/>
              </a:rPr>
              <a:t>lines):</a:t>
            </a:r>
            <a:r>
              <a:rPr sz="2400" b="1" spc="-5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These</a:t>
            </a:r>
            <a:r>
              <a:rPr sz="1600" spc="-4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lines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represent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spc="-25" dirty="0" smtClean="0">
                <a:latin typeface="Calibri"/>
                <a:cs typeface="Calibri"/>
              </a:rPr>
              <a:t>the </a:t>
            </a:r>
            <a:r>
              <a:rPr sz="1600" dirty="0" smtClean="0">
                <a:latin typeface="Calibri"/>
                <a:cs typeface="Calibri"/>
              </a:rPr>
              <a:t>orientation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of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the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dermal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collagen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fibers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and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any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incision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placed </a:t>
            </a:r>
            <a:r>
              <a:rPr sz="1600" dirty="0" smtClean="0">
                <a:latin typeface="Calibri"/>
                <a:cs typeface="Calibri"/>
              </a:rPr>
              <a:t>parallel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to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these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lines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result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in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a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better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scar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(for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maximal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wound strength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and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minimal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scaring).</a:t>
            </a:r>
            <a:endParaRPr lang="en-US" sz="1600" spc="-10" dirty="0" smtClean="0">
              <a:latin typeface="Calibri"/>
              <a:cs typeface="Calibri"/>
            </a:endParaRPr>
          </a:p>
          <a:p>
            <a:pPr marL="8255" marR="600710" algn="l" rtl="0">
              <a:lnSpc>
                <a:spcPct val="109800"/>
              </a:lnSpc>
              <a:spcBef>
                <a:spcPts val="815"/>
              </a:spcBef>
              <a:buSzPct val="93750"/>
              <a:tabLst>
                <a:tab pos="176530" algn="l"/>
              </a:tabLst>
            </a:pPr>
            <a:endParaRPr sz="1600" dirty="0" smtClean="0">
              <a:latin typeface="Calibri"/>
              <a:cs typeface="Calibri"/>
            </a:endParaRPr>
          </a:p>
        </p:txBody>
      </p:sp>
      <p:pic>
        <p:nvPicPr>
          <p:cNvPr id="4" name="object 7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564904"/>
            <a:ext cx="374441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5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/>
          <a:lstStyle/>
          <a:p>
            <a:pPr marL="8255" marR="34290" lvl="0" indent="0" algn="l" rtl="0">
              <a:lnSpc>
                <a:spcPct val="109800"/>
              </a:lnSpc>
              <a:spcBef>
                <a:spcPts val="795"/>
              </a:spcBef>
              <a:buSzPct val="93750"/>
              <a:buNone/>
              <a:tabLst>
                <a:tab pos="176530" algn="l"/>
              </a:tabLst>
            </a:pPr>
            <a:r>
              <a:rPr lang="ar-JO" sz="2400" b="1" dirty="0" smtClean="0">
                <a:solidFill>
                  <a:srgbClr val="C00000"/>
                </a:solidFill>
                <a:cs typeface="Calibri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cs typeface="Calibri"/>
              </a:rPr>
              <a:t>) Anatomical</a:t>
            </a:r>
            <a:r>
              <a:rPr lang="en-US" sz="2400" b="1" spc="-55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en-US" sz="2400" b="1" dirty="0">
                <a:solidFill>
                  <a:srgbClr val="C00000"/>
                </a:solidFill>
                <a:cs typeface="Calibri"/>
              </a:rPr>
              <a:t>structure</a:t>
            </a:r>
            <a:r>
              <a:rPr lang="en-US" sz="1600" b="1" dirty="0">
                <a:solidFill>
                  <a:srgbClr val="C00000"/>
                </a:solidFill>
                <a:cs typeface="Calibri"/>
              </a:rPr>
              <a:t>:</a:t>
            </a:r>
            <a:r>
              <a:rPr lang="en-US" sz="1600" b="1" spc="-35" dirty="0">
                <a:solidFill>
                  <a:srgbClr val="C00000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incisions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should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avoid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bony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prominences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and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crossing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skin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creases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if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possible,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and</a:t>
            </a:r>
            <a:r>
              <a:rPr lang="en-US" sz="1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take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into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consideration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underlying structures,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such</a:t>
            </a:r>
            <a:r>
              <a:rPr lang="en-US" sz="1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as</a:t>
            </a:r>
            <a:r>
              <a:rPr lang="en-US" sz="1600" spc="-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nerves</a:t>
            </a:r>
            <a:r>
              <a:rPr lang="en-US" sz="1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and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vessels.</a:t>
            </a:r>
          </a:p>
          <a:p>
            <a:pPr marL="8255" marR="79375" lvl="0" indent="0" algn="l" rtl="0">
              <a:lnSpc>
                <a:spcPct val="109700"/>
              </a:lnSpc>
              <a:spcBef>
                <a:spcPts val="810"/>
              </a:spcBef>
              <a:buSzPct val="93750"/>
              <a:buNone/>
              <a:tabLst>
                <a:tab pos="176530" algn="l"/>
              </a:tabLst>
            </a:pPr>
            <a:endParaRPr lang="en-US" sz="1600" dirty="0" smtClean="0">
              <a:solidFill>
                <a:prstClr val="black"/>
              </a:solidFill>
              <a:cs typeface="Calibri"/>
            </a:endParaRPr>
          </a:p>
          <a:p>
            <a:pPr marL="8255" marR="79375" lvl="0" indent="0" algn="l" rtl="0">
              <a:lnSpc>
                <a:spcPct val="109700"/>
              </a:lnSpc>
              <a:spcBef>
                <a:spcPts val="810"/>
              </a:spcBef>
              <a:buSzPct val="93750"/>
              <a:buNone/>
              <a:tabLst>
                <a:tab pos="176530" algn="l"/>
              </a:tabLst>
            </a:pPr>
            <a:r>
              <a:rPr lang="en-US" sz="2400" b="1" dirty="0">
                <a:solidFill>
                  <a:srgbClr val="C00000"/>
                </a:solidFill>
                <a:cs typeface="Calibri"/>
              </a:rPr>
              <a:t>3) Cosmetic </a:t>
            </a:r>
            <a:r>
              <a:rPr lang="en-US" sz="2400" b="1" dirty="0">
                <a:solidFill>
                  <a:srgbClr val="C00000"/>
                </a:solidFill>
                <a:cs typeface="Calibri"/>
              </a:rPr>
              <a:t>factors: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any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incision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should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be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made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bearing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mind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the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ultimate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cosmetic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result,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especially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exposed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parts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of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body,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as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an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incision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is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only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part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of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operation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patient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sees</a:t>
            </a:r>
            <a:r>
              <a:rPr lang="en-US" sz="1600" spc="-10" dirty="0" smtClean="0">
                <a:solidFill>
                  <a:prstClr val="black"/>
                </a:solidFill>
                <a:cs typeface="Calibri"/>
              </a:rPr>
              <a:t>.</a:t>
            </a:r>
            <a:endParaRPr lang="en-US" sz="1600" dirty="0" smtClean="0">
              <a:solidFill>
                <a:prstClr val="black"/>
              </a:solidFill>
              <a:cs typeface="Calibri"/>
            </a:endParaRPr>
          </a:p>
          <a:p>
            <a:pPr marL="8255" marR="5080" lvl="0" indent="0" algn="l" rtl="0">
              <a:lnSpc>
                <a:spcPct val="109800"/>
              </a:lnSpc>
              <a:spcBef>
                <a:spcPts val="795"/>
              </a:spcBef>
              <a:buSzPct val="93750"/>
              <a:buNone/>
              <a:tabLst>
                <a:tab pos="176530" algn="l"/>
              </a:tabLst>
            </a:pPr>
            <a:endParaRPr lang="en-US" sz="1600" b="1" dirty="0">
              <a:solidFill>
                <a:prstClr val="black"/>
              </a:solidFill>
              <a:cs typeface="Calibri"/>
            </a:endParaRPr>
          </a:p>
          <a:p>
            <a:pPr marL="8255" marR="5080" lvl="0" indent="0" algn="l" rtl="0">
              <a:lnSpc>
                <a:spcPct val="109800"/>
              </a:lnSpc>
              <a:spcBef>
                <a:spcPts val="795"/>
              </a:spcBef>
              <a:buSzPct val="93750"/>
              <a:buNone/>
              <a:tabLst>
                <a:tab pos="176530" algn="l"/>
              </a:tabLst>
            </a:pPr>
            <a:r>
              <a:rPr lang="en-US" sz="2400" b="1" dirty="0">
                <a:solidFill>
                  <a:srgbClr val="C00000"/>
                </a:solidFill>
                <a:cs typeface="Calibri"/>
              </a:rPr>
              <a:t>4) Adequate </a:t>
            </a:r>
            <a:r>
              <a:rPr lang="en-US" sz="2400" b="1" dirty="0">
                <a:solidFill>
                  <a:srgbClr val="C00000"/>
                </a:solidFill>
                <a:cs typeface="Calibri"/>
              </a:rPr>
              <a:t>access for the procedure: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incision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must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be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functionally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effective</a:t>
            </a:r>
            <a:r>
              <a:rPr lang="en-US" sz="1600" spc="-4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for</a:t>
            </a:r>
            <a:r>
              <a:rPr lang="en-US" sz="1600" spc="-4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procedure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hand</a:t>
            </a:r>
            <a:r>
              <a:rPr lang="en-US" sz="1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as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any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compromise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purely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on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cosmetic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grounds</a:t>
            </a:r>
            <a:r>
              <a:rPr lang="en-US" sz="1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may</a:t>
            </a:r>
            <a:r>
              <a:rPr lang="en-US" sz="1600" spc="-5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render</a:t>
            </a:r>
            <a:r>
              <a:rPr lang="en-US" sz="1600" spc="-6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the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operation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ineffective</a:t>
            </a:r>
            <a:r>
              <a:rPr lang="en-US" sz="1600" spc="-5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or</a:t>
            </a:r>
            <a:r>
              <a:rPr lang="en-US" sz="1600" spc="-6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even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dangerous.</a:t>
            </a:r>
          </a:p>
          <a:p>
            <a:pPr marL="12700" marR="5080" lvl="0" indent="-4445" algn="l" rtl="0">
              <a:lnSpc>
                <a:spcPct val="109800"/>
              </a:lnSpc>
              <a:spcBef>
                <a:spcPts val="795"/>
              </a:spcBef>
              <a:buSzPct val="93750"/>
              <a:buFontTx/>
              <a:buAutoNum type="arabicPlain"/>
              <a:tabLst>
                <a:tab pos="176530" algn="l"/>
              </a:tabLst>
            </a:pPr>
            <a:endParaRPr lang="en-US" sz="1600" dirty="0">
              <a:solidFill>
                <a:prstClr val="black"/>
              </a:solidFill>
              <a:cs typeface="Calibri"/>
            </a:endParaRPr>
          </a:p>
          <a:p>
            <a:pPr marL="8255" lvl="0" indent="0" algn="l" rtl="0">
              <a:spcBef>
                <a:spcPts val="994"/>
              </a:spcBef>
              <a:buSzPct val="93750"/>
              <a:buNone/>
              <a:tabLst>
                <a:tab pos="176530" algn="l"/>
              </a:tabLst>
            </a:pPr>
            <a:r>
              <a:rPr lang="en-US" sz="2400" b="1" dirty="0" smtClean="0">
                <a:solidFill>
                  <a:srgbClr val="C00000"/>
                </a:solidFill>
                <a:cs typeface="Calibri"/>
              </a:rPr>
              <a:t>5) </a:t>
            </a:r>
            <a:r>
              <a:rPr lang="en-US" sz="2400" b="1" dirty="0">
                <a:solidFill>
                  <a:srgbClr val="C00000"/>
                </a:solidFill>
                <a:cs typeface="Calibri"/>
              </a:rPr>
              <a:t>muscle </a:t>
            </a:r>
            <a:r>
              <a:rPr lang="en-US" sz="2400" b="1" dirty="0">
                <a:solidFill>
                  <a:srgbClr val="C00000"/>
                </a:solidFill>
                <a:cs typeface="Calibri"/>
              </a:rPr>
              <a:t>should be split not cut,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and</a:t>
            </a:r>
            <a:r>
              <a:rPr lang="en-US" sz="16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being</a:t>
            </a:r>
            <a:r>
              <a:rPr lang="en-US" sz="16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easily</a:t>
            </a:r>
            <a:r>
              <a:rPr lang="en-US" sz="1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opened</a:t>
            </a:r>
            <a:r>
              <a:rPr lang="en-US" sz="16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Calibri"/>
              </a:rPr>
              <a:t>and</a:t>
            </a:r>
            <a:r>
              <a:rPr lang="en-US" sz="1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600" spc="-10" dirty="0">
                <a:solidFill>
                  <a:prstClr val="black"/>
                </a:solidFill>
                <a:cs typeface="Calibri"/>
              </a:rPr>
              <a:t>closed</a:t>
            </a:r>
            <a:endParaRPr lang="en-US" dirty="0"/>
          </a:p>
        </p:txBody>
      </p:sp>
      <p:pic>
        <p:nvPicPr>
          <p:cNvPr id="1026" name="Picture 2" descr="C:\Users\DELL_I3_11TH\Downloads\photo_6028608593261085531_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196125"/>
            <a:ext cx="2160240" cy="251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24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12549" y="1600200"/>
            <a:ext cx="4518902" cy="4525963"/>
          </a:xfrm>
          <a:prstGeom prst="rect">
            <a:avLst/>
          </a:prstGeom>
        </p:spPr>
      </p:pic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457200" y="531951"/>
            <a:ext cx="8229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Calibri"/>
                <a:cs typeface="Calibri"/>
              </a:rPr>
              <a:t>Types</a:t>
            </a:r>
            <a:r>
              <a:rPr sz="4000" b="1" spc="-2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of</a:t>
            </a:r>
            <a:r>
              <a:rPr sz="4000" b="1" spc="-30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incisions:</a:t>
            </a:r>
            <a:endParaRPr sz="4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985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234510" y="4348848"/>
            <a:ext cx="3365382" cy="230832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0"/>
              </a:lnSpc>
            </a:pPr>
            <a:r>
              <a:rPr sz="2400" b="1" dirty="0">
                <a:solidFill>
                  <a:srgbClr val="0070C0"/>
                </a:solidFill>
                <a:latin typeface="Calibri"/>
                <a:cs typeface="Calibri"/>
              </a:rPr>
              <a:t>-</a:t>
            </a:r>
            <a:r>
              <a:rPr sz="2400" b="1" spc="-10" dirty="0">
                <a:solidFill>
                  <a:srgbClr val="0070C0"/>
                </a:solidFill>
                <a:latin typeface="Calibri"/>
                <a:cs typeface="Calibri"/>
              </a:rPr>
              <a:t>Disadvantages</a:t>
            </a:r>
            <a:r>
              <a:rPr sz="2400" b="1" spc="-4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70C0"/>
                </a:solidFill>
                <a:latin typeface="Calibri"/>
                <a:cs typeface="Calibri"/>
              </a:rPr>
              <a:t>include:-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40693" y="2345431"/>
            <a:ext cx="3672408" cy="3631250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7155" algn="l" rtl="0">
              <a:lnSpc>
                <a:spcPct val="100000"/>
              </a:lnSpc>
              <a:spcBef>
                <a:spcPts val="320"/>
              </a:spcBef>
            </a:pPr>
            <a:r>
              <a:rPr sz="2000" b="1" dirty="0">
                <a:latin typeface="Calibri"/>
                <a:cs typeface="Calibri"/>
              </a:rPr>
              <a:t>-The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incisions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cut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through: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0" dirty="0">
                <a:latin typeface="Calibri"/>
                <a:cs typeface="Calibri"/>
              </a:rPr>
              <a:t>-</a:t>
            </a:r>
            <a:endParaRPr sz="2000" dirty="0">
              <a:latin typeface="Calibri"/>
              <a:cs typeface="Calibri"/>
            </a:endParaRPr>
          </a:p>
          <a:p>
            <a:pPr marL="241300" indent="-147955" algn="l" rtl="0">
              <a:lnSpc>
                <a:spcPct val="100000"/>
              </a:lnSpc>
              <a:spcBef>
                <a:spcPts val="195"/>
              </a:spcBef>
              <a:buSzPct val="81250"/>
              <a:buAutoNum type="arabicPlain"/>
              <a:tabLst>
                <a:tab pos="241300" algn="l"/>
              </a:tabLst>
            </a:pPr>
            <a:r>
              <a:rPr sz="2000" spc="-20" dirty="0">
                <a:latin typeface="Calibri"/>
                <a:cs typeface="Calibri"/>
              </a:rPr>
              <a:t>Skin</a:t>
            </a:r>
            <a:endParaRPr sz="2000" dirty="0">
              <a:latin typeface="Calibri"/>
              <a:cs typeface="Calibri"/>
            </a:endParaRPr>
          </a:p>
          <a:p>
            <a:pPr marL="97155" marR="414020" indent="-3810" algn="l" rtl="0">
              <a:lnSpc>
                <a:spcPts val="2110"/>
              </a:lnSpc>
              <a:spcBef>
                <a:spcPts val="90"/>
              </a:spcBef>
              <a:buSzPct val="81250"/>
              <a:buAutoNum type="arabicPlain"/>
              <a:tabLst>
                <a:tab pos="241300" algn="l"/>
              </a:tabLst>
            </a:pPr>
            <a:r>
              <a:rPr sz="2000" spc="-10" dirty="0">
                <a:latin typeface="Calibri"/>
                <a:cs typeface="Calibri"/>
              </a:rPr>
              <a:t>	subcutaneous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fascia </a:t>
            </a:r>
            <a:r>
              <a:rPr spc="-10" dirty="0">
                <a:latin typeface="Calibri"/>
                <a:cs typeface="Calibri"/>
              </a:rPr>
              <a:t>3-</a:t>
            </a:r>
            <a:r>
              <a:rPr sz="2000" dirty="0">
                <a:latin typeface="Calibri"/>
                <a:cs typeface="Calibri"/>
              </a:rPr>
              <a:t>external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internal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oblique 4-transversus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abdominis</a:t>
            </a:r>
            <a:endParaRPr sz="2000" dirty="0">
              <a:latin typeface="Calibri"/>
              <a:cs typeface="Calibri"/>
            </a:endParaRPr>
          </a:p>
          <a:p>
            <a:pPr marL="97155" algn="l" rtl="0">
              <a:lnSpc>
                <a:spcPct val="100000"/>
              </a:lnSpc>
              <a:spcBef>
                <a:spcPts val="85"/>
              </a:spcBef>
            </a:pPr>
            <a:r>
              <a:rPr sz="2000" spc="-10" dirty="0">
                <a:latin typeface="Calibri"/>
                <a:cs typeface="Calibri"/>
              </a:rPr>
              <a:t>5-transversalis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fascia.</a:t>
            </a:r>
            <a:endParaRPr sz="20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985"/>
              </a:spcBef>
            </a:pPr>
            <a:endParaRPr lang="en-US" sz="2000" dirty="0" smtClean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marL="142875" algn="l" rtl="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The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risk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of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injury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the</a:t>
            </a:r>
            <a:endParaRPr sz="2000" dirty="0">
              <a:latin typeface="Calibri"/>
              <a:cs typeface="Calibri"/>
            </a:endParaRPr>
          </a:p>
          <a:p>
            <a:pPr marL="97155" marR="323850" indent="45720" algn="l" rtl="0">
              <a:lnSpc>
                <a:spcPct val="101899"/>
              </a:lnSpc>
            </a:pPr>
            <a:r>
              <a:rPr sz="2000" b="1" dirty="0">
                <a:latin typeface="Calibri"/>
                <a:cs typeface="Calibri"/>
              </a:rPr>
              <a:t>Ilioinguinal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iliohypogastric nerves.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179512" y="444612"/>
            <a:ext cx="8064896" cy="1276247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420"/>
              </a:spcBef>
            </a:pPr>
            <a:r>
              <a:rPr sz="2400" b="1" spc="-105" dirty="0">
                <a:solidFill>
                  <a:srgbClr val="C00000"/>
                </a:solidFill>
                <a:latin typeface="Calibri"/>
                <a:cs typeface="Calibri"/>
              </a:rPr>
              <a:t>1-Gridiron</a:t>
            </a:r>
            <a:r>
              <a:rPr sz="2400" b="1" spc="-1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80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2400" b="1" spc="-1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85" dirty="0">
                <a:solidFill>
                  <a:srgbClr val="C00000"/>
                </a:solidFill>
                <a:latin typeface="Calibri"/>
                <a:cs typeface="Calibri"/>
              </a:rPr>
              <a:t>lanz</a:t>
            </a:r>
            <a:r>
              <a:rPr sz="2400" b="1" spc="-1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libri"/>
                <a:cs typeface="Calibri"/>
              </a:rPr>
              <a:t>incisions:</a:t>
            </a:r>
            <a:endParaRPr sz="2400" dirty="0">
              <a:latin typeface="Calibri"/>
              <a:cs typeface="Calibri"/>
            </a:endParaRPr>
          </a:p>
          <a:p>
            <a:pPr marL="12700" marR="5080" algn="l">
              <a:lnSpc>
                <a:spcPct val="110000"/>
              </a:lnSpc>
              <a:spcBef>
                <a:spcPts val="860"/>
              </a:spcBef>
            </a:pPr>
            <a:r>
              <a:rPr dirty="0">
                <a:latin typeface="Calibri"/>
                <a:cs typeface="Calibri"/>
              </a:rPr>
              <a:t>-The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gridiron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and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lanz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incisions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are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both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incisions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that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can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be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used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to </a:t>
            </a:r>
            <a:r>
              <a:rPr dirty="0">
                <a:latin typeface="Calibri"/>
                <a:cs typeface="Calibri"/>
              </a:rPr>
              <a:t>access</a:t>
            </a:r>
            <a:r>
              <a:rPr spc="-5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-5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appendix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predominantly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</a:t>
            </a:r>
            <a:r>
              <a:rPr b="1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appendectomy</a:t>
            </a:r>
            <a:r>
              <a:rPr spc="-10" dirty="0"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8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8975" y="2357279"/>
            <a:ext cx="4135328" cy="398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72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6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363272" cy="3322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96850" indent="0" algn="l" rtl="0">
              <a:lnSpc>
                <a:spcPct val="110000"/>
              </a:lnSpc>
              <a:spcBef>
                <a:spcPts val="100"/>
              </a:spcBef>
              <a:buNone/>
            </a:pPr>
            <a:r>
              <a:rPr sz="2800" b="1" dirty="0">
                <a:latin typeface="Calibri"/>
                <a:cs typeface="Calibri"/>
              </a:rPr>
              <a:t>-The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lanz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incision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</a:t>
            </a:r>
            <a:r>
              <a:rPr sz="2800" b="1" spc="-10" dirty="0">
                <a:latin typeface="Calibri"/>
                <a:cs typeface="Calibri"/>
              </a:rPr>
              <a:t> transverse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incision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while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the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gridiron </a:t>
            </a:r>
            <a:r>
              <a:rPr sz="2800" b="1" dirty="0">
                <a:latin typeface="Calibri"/>
                <a:cs typeface="Calibri"/>
              </a:rPr>
              <a:t>(mcburney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incision)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oblique.</a:t>
            </a:r>
            <a:endParaRPr sz="2800" dirty="0">
              <a:latin typeface="Calibri"/>
              <a:cs typeface="Calibri"/>
            </a:endParaRPr>
          </a:p>
          <a:p>
            <a:pPr marL="0" marR="90170" indent="0" algn="l" rtl="0">
              <a:lnSpc>
                <a:spcPct val="101800"/>
              </a:lnSpc>
              <a:spcBef>
                <a:spcPts val="970"/>
              </a:spcBef>
              <a:buNone/>
            </a:pPr>
            <a:r>
              <a:rPr sz="2800" b="1" dirty="0">
                <a:latin typeface="Calibri"/>
                <a:cs typeface="Calibri"/>
              </a:rPr>
              <a:t>-Gridiron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incision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oriented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along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the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Langer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Lines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and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it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is </a:t>
            </a:r>
            <a:r>
              <a:rPr sz="2800" b="1" dirty="0">
                <a:latin typeface="Calibri"/>
                <a:cs typeface="Calibri"/>
              </a:rPr>
              <a:t>muscle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splitting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incision.</a:t>
            </a:r>
            <a:endParaRPr sz="2800" dirty="0">
              <a:latin typeface="Calibri"/>
              <a:cs typeface="Calibri"/>
            </a:endParaRPr>
          </a:p>
          <a:p>
            <a:pPr marL="0" marR="5080" indent="0" algn="l" rtl="0">
              <a:lnSpc>
                <a:spcPct val="102200"/>
              </a:lnSpc>
              <a:spcBef>
                <a:spcPts val="405"/>
              </a:spcBef>
              <a:buNone/>
            </a:pPr>
            <a:r>
              <a:rPr sz="2800" b="1" dirty="0">
                <a:latin typeface="Calibri"/>
                <a:cs typeface="Calibri"/>
              </a:rPr>
              <a:t>-the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lans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incision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produces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much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more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aesthetically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pleasing </a:t>
            </a:r>
            <a:r>
              <a:rPr sz="2800" b="1" dirty="0">
                <a:latin typeface="Calibri"/>
                <a:cs typeface="Calibri"/>
              </a:rPr>
              <a:t>results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as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the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scar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hidden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beneath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the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bikini</a:t>
            </a:r>
            <a:r>
              <a:rPr sz="2800" b="1" spc="-10" dirty="0">
                <a:latin typeface="Calibri"/>
                <a:cs typeface="Calibri"/>
              </a:rPr>
              <a:t> line.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44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179512" y="260648"/>
            <a:ext cx="8784976" cy="16932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2-</a:t>
            </a:r>
            <a:r>
              <a:rPr sz="3600" b="1" spc="-157" baseline="1388" dirty="0">
                <a:solidFill>
                  <a:srgbClr val="C00000"/>
                </a:solidFill>
                <a:latin typeface="Calibri"/>
                <a:cs typeface="Calibri"/>
              </a:rPr>
              <a:t>Kocher</a:t>
            </a:r>
            <a:r>
              <a:rPr sz="3600" b="1" spc="-232" baseline="1388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b="1" spc="-15" baseline="1388" dirty="0">
                <a:solidFill>
                  <a:srgbClr val="C00000"/>
                </a:solidFill>
                <a:latin typeface="Calibri"/>
                <a:cs typeface="Calibri"/>
              </a:rPr>
              <a:t>incision:</a:t>
            </a:r>
            <a:endParaRPr sz="3600" baseline="1388" dirty="0">
              <a:latin typeface="Calibri"/>
              <a:cs typeface="Calibri"/>
            </a:endParaRPr>
          </a:p>
          <a:p>
            <a:pPr marL="12700" marR="5080" algn="l" rtl="0">
              <a:lnSpc>
                <a:spcPct val="101299"/>
              </a:lnSpc>
              <a:spcBef>
                <a:spcPts val="40"/>
              </a:spcBef>
            </a:pPr>
            <a:r>
              <a:rPr sz="2000" dirty="0">
                <a:latin typeface="Calibri"/>
                <a:cs typeface="Calibri"/>
              </a:rPr>
              <a:t>-An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incision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made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parallel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right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subcostal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margin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access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underlying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liver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biliary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tree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(3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own).</a:t>
            </a:r>
            <a:endParaRPr sz="2000" dirty="0">
              <a:latin typeface="Calibri"/>
              <a:cs typeface="Calibri"/>
            </a:endParaRPr>
          </a:p>
          <a:p>
            <a:pPr marL="12700" marR="36195" algn="l" rtl="0">
              <a:lnSpc>
                <a:spcPct val="101899"/>
              </a:lnSpc>
            </a:pPr>
            <a:r>
              <a:rPr sz="2000" dirty="0">
                <a:latin typeface="Calibri"/>
                <a:cs typeface="Calibri"/>
              </a:rPr>
              <a:t>-It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mirrored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contralateral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side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provide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access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spleen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performed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bilaterally.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179512" y="2260551"/>
            <a:ext cx="8568952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spcBef>
                <a:spcPts val="95"/>
              </a:spcBef>
              <a:tabLst>
                <a:tab pos="2222500" algn="l"/>
              </a:tabLst>
            </a:pPr>
            <a:r>
              <a:rPr sz="1600" dirty="0" smtClean="0">
                <a:latin typeface="Calibri"/>
                <a:cs typeface="Calibri"/>
              </a:rPr>
              <a:t>-</a:t>
            </a:r>
            <a:r>
              <a:rPr lang="en-US" sz="2000" b="1" spc="-10" dirty="0" smtClean="0">
                <a:solidFill>
                  <a:prstClr val="black"/>
                </a:solidFill>
                <a:cs typeface="Calibri"/>
              </a:rPr>
              <a:t>Indications</a:t>
            </a:r>
            <a:r>
              <a:rPr lang="en-US" sz="2000" b="1" spc="-5" dirty="0" smtClean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b="1" dirty="0">
                <a:solidFill>
                  <a:prstClr val="black"/>
                </a:solidFill>
                <a:cs typeface="Calibri"/>
              </a:rPr>
              <a:t>of</a:t>
            </a:r>
            <a:r>
              <a:rPr lang="en-US" sz="2800" b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b="1" spc="-25" dirty="0" smtClean="0">
                <a:solidFill>
                  <a:prstClr val="black"/>
                </a:solidFill>
                <a:cs typeface="Calibri"/>
              </a:rPr>
              <a:t>the </a:t>
            </a:r>
            <a:r>
              <a:rPr lang="en-US" sz="2800" b="1" dirty="0" smtClean="0">
                <a:latin typeface="Calibri"/>
                <a:cs typeface="Calibri"/>
              </a:rPr>
              <a:t> </a:t>
            </a:r>
            <a:r>
              <a:rPr lang="en-US" sz="2800" b="1" dirty="0" err="1" smtClean="0">
                <a:latin typeface="Calibri"/>
                <a:cs typeface="Calibri"/>
              </a:rPr>
              <a:t>kocher</a:t>
            </a:r>
            <a:r>
              <a:rPr lang="en-US" sz="2800" b="1" dirty="0" smtClean="0">
                <a:latin typeface="Calibri"/>
                <a:cs typeface="Calibri"/>
              </a:rPr>
              <a:t> </a:t>
            </a:r>
            <a:r>
              <a:rPr sz="2800" b="1" dirty="0" smtClean="0">
                <a:latin typeface="Calibri"/>
                <a:cs typeface="Calibri"/>
              </a:rPr>
              <a:t>incision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gall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bladder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biliary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tract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 operation</a:t>
            </a:r>
            <a:r>
              <a:rPr lang="en-US" sz="20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000" dirty="0">
                <a:solidFill>
                  <a:prstClr val="black"/>
                </a:solidFill>
                <a:cs typeface="Calibri"/>
              </a:rPr>
              <a:t>(</a:t>
            </a:r>
            <a:r>
              <a:rPr lang="en-US" sz="2000" b="1" dirty="0">
                <a:solidFill>
                  <a:prstClr val="black"/>
                </a:solidFill>
                <a:cs typeface="Calibri"/>
              </a:rPr>
              <a:t>usually</a:t>
            </a:r>
            <a:r>
              <a:rPr lang="en-US" sz="2000" b="1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000" b="1" dirty="0">
                <a:solidFill>
                  <a:prstClr val="black"/>
                </a:solidFill>
                <a:cs typeface="Calibri"/>
              </a:rPr>
              <a:t>open</a:t>
            </a:r>
            <a:r>
              <a:rPr lang="en-US" sz="2000" b="1" spc="-3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000" b="1" spc="-10" dirty="0">
                <a:solidFill>
                  <a:prstClr val="black"/>
                </a:solidFill>
                <a:cs typeface="Calibri"/>
              </a:rPr>
              <a:t>cholecystectomy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8"/>
          <p:cNvSpPr txBox="1"/>
          <p:nvPr/>
        </p:nvSpPr>
        <p:spPr>
          <a:xfrm>
            <a:off x="1835696" y="5270624"/>
            <a:ext cx="1152127" cy="205184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b="1" dirty="0">
                <a:latin typeface="Calibri"/>
                <a:cs typeface="Calibri"/>
              </a:rPr>
              <a:t>3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represent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0" name="object 9"/>
          <p:cNvSpPr txBox="1"/>
          <p:nvPr/>
        </p:nvSpPr>
        <p:spPr>
          <a:xfrm>
            <a:off x="395536" y="5591156"/>
            <a:ext cx="1329539" cy="209993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b="1" dirty="0">
                <a:latin typeface="Calibri"/>
                <a:cs typeface="Calibri"/>
              </a:rPr>
              <a:t>3+4</a:t>
            </a:r>
            <a:r>
              <a:rPr b="1" spc="-5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represent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1" name="object 10"/>
          <p:cNvSpPr txBox="1"/>
          <p:nvPr/>
        </p:nvSpPr>
        <p:spPr>
          <a:xfrm>
            <a:off x="198982" y="5942412"/>
            <a:ext cx="1584176" cy="2051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b="1" dirty="0">
                <a:latin typeface="Calibri"/>
                <a:cs typeface="Calibri"/>
              </a:rPr>
              <a:t>3+4+5</a:t>
            </a:r>
            <a:r>
              <a:rPr b="1" spc="-8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represent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1619670" y="5161071"/>
            <a:ext cx="4176465" cy="1070165"/>
          </a:xfrm>
          <a:prstGeom prst="rect">
            <a:avLst/>
          </a:prstGeom>
          <a:ln w="12192">
            <a:noFill/>
          </a:ln>
        </p:spPr>
        <p:txBody>
          <a:bodyPr vert="horz" wrap="square" lIns="0" tIns="43815" rIns="0" bIns="0" rtlCol="0">
            <a:spAutoFit/>
          </a:bodyPr>
          <a:lstStyle/>
          <a:p>
            <a:pPr marL="987425" algn="r">
              <a:lnSpc>
                <a:spcPct val="100000"/>
              </a:lnSpc>
              <a:spcBef>
                <a:spcPts val="345"/>
              </a:spcBef>
            </a:pPr>
            <a:r>
              <a:rPr sz="2000" b="1" dirty="0" smtClean="0">
                <a:latin typeface="Calibri"/>
                <a:cs typeface="Calibri"/>
              </a:rPr>
              <a:t>Kocher</a:t>
            </a:r>
            <a:r>
              <a:rPr sz="2000" b="1" spc="-50" dirty="0" smtClean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incision</a:t>
            </a:r>
            <a:endParaRPr sz="2000" dirty="0">
              <a:latin typeface="Calibri"/>
              <a:cs typeface="Calibri"/>
            </a:endParaRPr>
          </a:p>
          <a:p>
            <a:pPr marL="1344295" marR="157480" indent="-178435" algn="r">
              <a:lnSpc>
                <a:spcPts val="2650"/>
              </a:lnSpc>
              <a:spcBef>
                <a:spcPts val="240"/>
              </a:spcBef>
            </a:pPr>
            <a:r>
              <a:rPr sz="2000" b="1" dirty="0">
                <a:latin typeface="Calibri"/>
                <a:cs typeface="Calibri"/>
              </a:rPr>
              <a:t>chevron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incision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(Rooftop) </a:t>
            </a:r>
            <a:r>
              <a:rPr sz="2000" b="1" dirty="0">
                <a:latin typeface="Calibri"/>
                <a:cs typeface="Calibri"/>
              </a:rPr>
              <a:t>Mercedes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Benz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 smtClean="0">
                <a:latin typeface="Calibri"/>
                <a:cs typeface="Calibri"/>
              </a:rPr>
              <a:t>incision</a:t>
            </a:r>
            <a:r>
              <a:rPr lang="en-US" sz="2000" b="1" spc="-10" dirty="0" smtClean="0">
                <a:latin typeface="Calibri"/>
                <a:cs typeface="Calibri"/>
              </a:rPr>
              <a:t>  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15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8104" y="3094672"/>
            <a:ext cx="2905132" cy="339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2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2"/>
          <p:cNvSpPr txBox="1"/>
          <p:nvPr/>
        </p:nvSpPr>
        <p:spPr>
          <a:xfrm>
            <a:off x="188164" y="443962"/>
            <a:ext cx="8704316" cy="2350002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7155" algn="l" rtl="0">
              <a:lnSpc>
                <a:spcPct val="100000"/>
              </a:lnSpc>
              <a:spcBef>
                <a:spcPts val="325"/>
              </a:spcBef>
            </a:pPr>
            <a:r>
              <a:rPr b="1" dirty="0">
                <a:latin typeface="Calibri"/>
                <a:cs typeface="Calibri"/>
              </a:rPr>
              <a:t>-Kocher</a:t>
            </a:r>
            <a:r>
              <a:rPr b="1" spc="-5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cuts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through:</a:t>
            </a:r>
            <a:endParaRPr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190"/>
              </a:spcBef>
              <a:buSzPct val="93750"/>
              <a:buAutoNum type="arabicPlain"/>
              <a:tabLst>
                <a:tab pos="260985" algn="l"/>
              </a:tabLst>
            </a:pPr>
            <a:r>
              <a:rPr spc="-20" dirty="0">
                <a:latin typeface="Calibri"/>
                <a:cs typeface="Calibri"/>
              </a:rPr>
              <a:t>Skin</a:t>
            </a:r>
            <a:endParaRPr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195"/>
              </a:spcBef>
              <a:buSzPct val="93750"/>
              <a:buAutoNum type="arabicPlain"/>
              <a:tabLst>
                <a:tab pos="260985" algn="l"/>
              </a:tabLst>
            </a:pPr>
            <a:r>
              <a:rPr spc="-10" dirty="0">
                <a:latin typeface="Calibri"/>
                <a:cs typeface="Calibri"/>
              </a:rPr>
              <a:t>subcutaneous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fat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and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fascia</a:t>
            </a:r>
            <a:endParaRPr dirty="0">
              <a:latin typeface="Calibri"/>
              <a:cs typeface="Calibri"/>
            </a:endParaRPr>
          </a:p>
          <a:p>
            <a:pPr marL="97155" marR="128270" indent="-4445" algn="l" rtl="0">
              <a:lnSpc>
                <a:spcPts val="2110"/>
              </a:lnSpc>
              <a:spcBef>
                <a:spcPts val="90"/>
              </a:spcBef>
              <a:buSzPct val="93750"/>
              <a:buAutoNum type="arabicPlain"/>
              <a:tabLst>
                <a:tab pos="260985" algn="l"/>
              </a:tabLst>
            </a:pPr>
            <a:r>
              <a:rPr spc="-10" dirty="0">
                <a:latin typeface="Calibri"/>
                <a:cs typeface="Calibri"/>
              </a:rPr>
              <a:t>	Lateral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half: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External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oblique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/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Internal </a:t>
            </a:r>
            <a:r>
              <a:rPr dirty="0">
                <a:latin typeface="Calibri"/>
                <a:cs typeface="Calibri"/>
              </a:rPr>
              <a:t>oblique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/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Transversis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abdominis</a:t>
            </a:r>
            <a:endParaRPr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95"/>
              </a:spcBef>
              <a:buSzPct val="93750"/>
              <a:buAutoNum type="arabicPlain"/>
              <a:tabLst>
                <a:tab pos="260985" algn="l"/>
              </a:tabLst>
            </a:pPr>
            <a:r>
              <a:rPr dirty="0">
                <a:latin typeface="Calibri"/>
                <a:cs typeface="Calibri"/>
              </a:rPr>
              <a:t>Medial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half:</a:t>
            </a:r>
            <a:r>
              <a:rPr spc="33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anterior rectus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sheath</a:t>
            </a:r>
            <a:endParaRPr dirty="0">
              <a:latin typeface="Calibri"/>
              <a:cs typeface="Calibri"/>
            </a:endParaRPr>
          </a:p>
          <a:p>
            <a:pPr marL="97155" marR="457200" algn="l" rtl="0">
              <a:lnSpc>
                <a:spcPts val="2110"/>
              </a:lnSpc>
              <a:spcBef>
                <a:spcPts val="90"/>
              </a:spcBef>
            </a:pPr>
            <a:r>
              <a:rPr dirty="0">
                <a:latin typeface="Calibri"/>
                <a:cs typeface="Calibri"/>
              </a:rPr>
              <a:t>/Rectus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abdominis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/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posterior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rectus sheath</a:t>
            </a:r>
            <a:endParaRPr dirty="0">
              <a:latin typeface="Calibri"/>
              <a:cs typeface="Calibri"/>
            </a:endParaRPr>
          </a:p>
          <a:p>
            <a:pPr marL="260985" indent="-168275" algn="l" rtl="0">
              <a:lnSpc>
                <a:spcPct val="100000"/>
              </a:lnSpc>
              <a:spcBef>
                <a:spcPts val="80"/>
              </a:spcBef>
              <a:buSzPct val="93750"/>
              <a:buAutoNum type="arabicPlain" startAt="5"/>
              <a:tabLst>
                <a:tab pos="260985" algn="l"/>
              </a:tabLst>
            </a:pPr>
            <a:r>
              <a:rPr spc="-20" dirty="0">
                <a:latin typeface="Calibri"/>
                <a:cs typeface="Calibri"/>
              </a:rPr>
              <a:t>Transversalis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fascia*</a:t>
            </a:r>
            <a:endParaRPr dirty="0">
              <a:latin typeface="Calibri"/>
              <a:cs typeface="Calibri"/>
            </a:endParaRPr>
          </a:p>
          <a:p>
            <a:pPr marL="97155" marR="1766570" indent="-4445" algn="l" rtl="0">
              <a:lnSpc>
                <a:spcPts val="2110"/>
              </a:lnSpc>
              <a:spcBef>
                <a:spcPts val="105"/>
              </a:spcBef>
              <a:buSzPct val="93750"/>
              <a:buAutoNum type="arabicPlain" startAt="5"/>
              <a:tabLst>
                <a:tab pos="260985" algn="l"/>
              </a:tabLst>
            </a:pPr>
            <a:r>
              <a:rPr spc="-10" dirty="0">
                <a:latin typeface="Calibri"/>
                <a:cs typeface="Calibri"/>
              </a:rPr>
              <a:t>	Extraperitoneal</a:t>
            </a:r>
            <a:r>
              <a:rPr spc="-25" dirty="0">
                <a:latin typeface="Calibri"/>
                <a:cs typeface="Calibri"/>
              </a:rPr>
              <a:t> fat </a:t>
            </a:r>
            <a:r>
              <a:rPr spc="-10" dirty="0">
                <a:latin typeface="Calibri"/>
                <a:cs typeface="Calibri"/>
              </a:rPr>
              <a:t>7-peritoneum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6" name="object 13"/>
          <p:cNvSpPr txBox="1"/>
          <p:nvPr/>
        </p:nvSpPr>
        <p:spPr>
          <a:xfrm>
            <a:off x="3804992" y="4162136"/>
            <a:ext cx="1470660" cy="2489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0"/>
              </a:lnSpc>
            </a:pPr>
            <a:r>
              <a:rPr sz="1600" b="1" spc="-10" dirty="0">
                <a:latin typeface="Calibri"/>
                <a:cs typeface="Calibri"/>
              </a:rPr>
              <a:t>Chevron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incisions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14"/>
          <p:cNvSpPr txBox="1"/>
          <p:nvPr/>
        </p:nvSpPr>
        <p:spPr>
          <a:xfrm>
            <a:off x="3804992" y="5085184"/>
            <a:ext cx="1280160" cy="2489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0"/>
              </a:lnSpc>
            </a:pPr>
            <a:r>
              <a:rPr sz="1600" b="1" dirty="0">
                <a:latin typeface="Calibri"/>
                <a:cs typeface="Calibri"/>
              </a:rPr>
              <a:t>Mercedes</a:t>
            </a:r>
            <a:r>
              <a:rPr sz="1600" b="1" spc="-8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Benz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" name="object 15"/>
          <p:cNvSpPr txBox="1"/>
          <p:nvPr/>
        </p:nvSpPr>
        <p:spPr>
          <a:xfrm>
            <a:off x="3773681" y="4133308"/>
            <a:ext cx="4830767" cy="1725665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8425" marR="227965" indent="1518285" algn="l" rtl="0">
              <a:lnSpc>
                <a:spcPct val="101899"/>
              </a:lnSpc>
              <a:spcBef>
                <a:spcPts val="290"/>
              </a:spcBef>
            </a:pPr>
            <a:r>
              <a:rPr sz="1600" dirty="0">
                <a:latin typeface="Calibri"/>
                <a:cs typeface="Calibri"/>
              </a:rPr>
              <a:t>may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used</a:t>
            </a:r>
            <a:r>
              <a:rPr sz="1600" spc="-25" dirty="0">
                <a:latin typeface="Calibri"/>
                <a:cs typeface="Calibri"/>
              </a:rPr>
              <a:t> for </a:t>
            </a:r>
            <a:r>
              <a:rPr sz="1600" spc="-20" dirty="0">
                <a:latin typeface="Calibri"/>
                <a:cs typeface="Calibri"/>
              </a:rPr>
              <a:t>oesophagectomy,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gastrectomy, bilateral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adrenalectomy,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hepatic resections,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liver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transplantation.</a:t>
            </a:r>
            <a:endParaRPr sz="1600" dirty="0">
              <a:latin typeface="Calibri"/>
              <a:cs typeface="Calibri"/>
            </a:endParaRPr>
          </a:p>
          <a:p>
            <a:pPr marL="98425" marR="139700" indent="1325880" algn="l" rtl="0">
              <a:lnSpc>
                <a:spcPct val="103699"/>
              </a:lnSpc>
              <a:spcBef>
                <a:spcPts val="1330"/>
              </a:spcBef>
            </a:pPr>
            <a:r>
              <a:rPr sz="1600" dirty="0">
                <a:latin typeface="Calibri"/>
                <a:cs typeface="Calibri"/>
              </a:rPr>
              <a:t>may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used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same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indications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Chevron </a:t>
            </a:r>
            <a:r>
              <a:rPr sz="1600" dirty="0">
                <a:latin typeface="Calibri"/>
                <a:cs typeface="Calibri"/>
              </a:rPr>
              <a:t>incision,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diaphragmatic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hernia, </a:t>
            </a:r>
            <a:r>
              <a:rPr sz="1600" b="1" dirty="0">
                <a:latin typeface="Calibri"/>
                <a:cs typeface="Calibri"/>
              </a:rPr>
              <a:t>However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classically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seen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in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liver </a:t>
            </a:r>
            <a:r>
              <a:rPr sz="1600" b="1" spc="-10" dirty="0">
                <a:latin typeface="Calibri"/>
                <a:cs typeface="Calibri"/>
              </a:rPr>
              <a:t>transplantation.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16"/>
          <p:cNvSpPr txBox="1"/>
          <p:nvPr/>
        </p:nvSpPr>
        <p:spPr>
          <a:xfrm>
            <a:off x="611560" y="3742580"/>
            <a:ext cx="199580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0"/>
              </a:lnSpc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Disadvantages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include:-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" name="object 17"/>
          <p:cNvSpPr txBox="1"/>
          <p:nvPr/>
        </p:nvSpPr>
        <p:spPr>
          <a:xfrm>
            <a:off x="339180" y="4165560"/>
            <a:ext cx="3070860" cy="1661160"/>
          </a:xfrm>
          <a:prstGeom prst="rect">
            <a:avLst/>
          </a:prstGeom>
          <a:ln w="12192">
            <a:solidFill>
              <a:srgbClr val="C00000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2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97155" marR="209550" indent="45720">
              <a:lnSpc>
                <a:spcPct val="101299"/>
              </a:lnSpc>
            </a:pPr>
            <a:r>
              <a:rPr sz="1600" b="1" dirty="0">
                <a:latin typeface="Calibri"/>
                <a:cs typeface="Calibri"/>
              </a:rPr>
              <a:t>-The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risk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of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injuring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the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superior </a:t>
            </a:r>
            <a:r>
              <a:rPr sz="1600" b="1" spc="-20" dirty="0">
                <a:latin typeface="Calibri"/>
                <a:cs typeface="Calibri"/>
              </a:rPr>
              <a:t>epigastric</a:t>
            </a:r>
            <a:r>
              <a:rPr sz="1600" b="1" spc="-5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vessels,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and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lateral</a:t>
            </a:r>
            <a:endParaRPr sz="1600" dirty="0">
              <a:latin typeface="Calibri"/>
              <a:cs typeface="Calibri"/>
            </a:endParaRPr>
          </a:p>
          <a:p>
            <a:pPr marL="97155">
              <a:lnSpc>
                <a:spcPct val="100000"/>
              </a:lnSpc>
              <a:spcBef>
                <a:spcPts val="35"/>
              </a:spcBef>
            </a:pPr>
            <a:r>
              <a:rPr sz="1600" b="1" spc="-10" dirty="0">
                <a:latin typeface="Calibri"/>
                <a:cs typeface="Calibri"/>
              </a:rPr>
              <a:t>extension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of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the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incision</a:t>
            </a:r>
            <a:r>
              <a:rPr sz="1600" b="1" spc="-6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risks</a:t>
            </a:r>
            <a:endParaRPr sz="1600" dirty="0">
              <a:latin typeface="Calibri"/>
              <a:cs typeface="Calibri"/>
            </a:endParaRPr>
          </a:p>
          <a:p>
            <a:pPr marL="97155">
              <a:lnSpc>
                <a:spcPct val="100000"/>
              </a:lnSpc>
              <a:spcBef>
                <a:spcPts val="40"/>
              </a:spcBef>
            </a:pPr>
            <a:r>
              <a:rPr sz="1600" b="1" dirty="0">
                <a:latin typeface="Calibri"/>
                <a:cs typeface="Calibri"/>
              </a:rPr>
              <a:t>disruption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of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intercostal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nerves</a:t>
            </a:r>
            <a:r>
              <a:rPr sz="1800" b="1" spc="-1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122554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633</Words>
  <Application>Microsoft Office PowerPoint</Application>
  <PresentationFormat>عرض على الشاشة (3:4)‏</PresentationFormat>
  <Paragraphs>87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Types of incisions: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Rahma</dc:creator>
  <cp:lastModifiedBy>DELL_I3_11TH</cp:lastModifiedBy>
  <cp:revision>5</cp:revision>
  <dcterms:created xsi:type="dcterms:W3CDTF">2024-09-22T16:49:29Z</dcterms:created>
  <dcterms:modified xsi:type="dcterms:W3CDTF">2024-09-25T19:34:25Z</dcterms:modified>
</cp:coreProperties>
</file>