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54" r:id="rId2"/>
    <p:sldId id="370" r:id="rId3"/>
    <p:sldId id="355" r:id="rId4"/>
    <p:sldId id="356" r:id="rId5"/>
    <p:sldId id="357" r:id="rId6"/>
    <p:sldId id="375" r:id="rId7"/>
    <p:sldId id="376" r:id="rId8"/>
    <p:sldId id="371" r:id="rId9"/>
    <p:sldId id="373" r:id="rId10"/>
    <p:sldId id="334" r:id="rId11"/>
    <p:sldId id="360" r:id="rId12"/>
    <p:sldId id="362" r:id="rId13"/>
    <p:sldId id="381" r:id="rId14"/>
    <p:sldId id="340" r:id="rId15"/>
    <p:sldId id="365" r:id="rId16"/>
    <p:sldId id="342" r:id="rId17"/>
    <p:sldId id="343" r:id="rId18"/>
    <p:sldId id="378" r:id="rId19"/>
    <p:sldId id="379" r:id="rId2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3947" autoAdjust="0"/>
  </p:normalViewPr>
  <p:slideViewPr>
    <p:cSldViewPr showGuides="1">
      <p:cViewPr varScale="1">
        <p:scale>
          <a:sx n="70" d="100"/>
          <a:sy n="70" d="100"/>
        </p:scale>
        <p:origin x="-10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6" d="100"/>
          <a:sy n="56" d="100"/>
        </p:scale>
        <p:origin x="-18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AU"/>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AU"/>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AU"/>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C5C5A0C7-4F9E-431B-8CBB-87176D0454B5}" type="slidenum">
              <a:rPr lang="ar-SA"/>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848294D-F745-43B5-8699-C8B45F1D7096}" type="slidenum">
              <a:rPr lang="ar-SA" smtClean="0">
                <a:latin typeface="Arial" charset="0"/>
                <a:cs typeface="Arial" charset="0"/>
              </a:rPr>
              <a:pPr/>
              <a:t>8</a:t>
            </a:fld>
            <a:endParaRPr lang="en-AU" smtClean="0">
              <a:latin typeface="Arial" charset="0"/>
              <a:cs typeface="Arial" charset="0"/>
            </a:endParaRPr>
          </a:p>
        </p:txBody>
      </p:sp>
      <p:sp>
        <p:nvSpPr>
          <p:cNvPr id="22531"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EAFA73CF-B808-4925-8B0D-D26D67E28E9E}" type="slidenum">
              <a:rPr lang="ar-SA" sz="1200"/>
              <a:pPr rtl="1"/>
              <a:t>8</a:t>
            </a:fld>
            <a:endParaRPr lang="en-US" sz="120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F054831-070F-486F-A506-584FEA3F3719}" type="slidenum">
              <a:rPr lang="ar-SA" smtClean="0">
                <a:latin typeface="Arial" charset="0"/>
                <a:cs typeface="Arial" charset="0"/>
              </a:rPr>
              <a:pPr/>
              <a:t>10</a:t>
            </a:fld>
            <a:endParaRPr lang="en-AU" smtClean="0">
              <a:latin typeface="Arial" charset="0"/>
              <a:cs typeface="Arial" charset="0"/>
            </a:endParaRPr>
          </a:p>
        </p:txBody>
      </p:sp>
      <p:sp>
        <p:nvSpPr>
          <p:cNvPr id="23555"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6E022325-C962-4700-9614-526E66A78341}" type="slidenum">
              <a:rPr lang="ar-SA" sz="1200"/>
              <a:pPr rtl="1"/>
              <a:t>10</a:t>
            </a:fld>
            <a:endParaRPr lang="en-US" sz="120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FBA5396-E490-4E01-BE3E-F1C7BD3EC7C6}" type="slidenum">
              <a:rPr lang="ar-SA" smtClean="0">
                <a:latin typeface="Arial" charset="0"/>
                <a:cs typeface="Arial" charset="0"/>
              </a:rPr>
              <a:pPr/>
              <a:t>14</a:t>
            </a:fld>
            <a:endParaRPr lang="en-AU" smtClean="0">
              <a:latin typeface="Arial" charset="0"/>
              <a:cs typeface="Arial" charset="0"/>
            </a:endParaRPr>
          </a:p>
        </p:txBody>
      </p:sp>
      <p:sp>
        <p:nvSpPr>
          <p:cNvPr id="24579"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F5129A12-CFF8-4A42-ABB4-8B51F1CE195E}" type="slidenum">
              <a:rPr lang="ar-SA" sz="1200"/>
              <a:pPr rtl="1"/>
              <a:t>14</a:t>
            </a:fld>
            <a:endParaRPr lang="en-US" sz="120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9BD1F4E-5512-4B1F-893C-FE9D2315FD7A}" type="slidenum">
              <a:rPr lang="ar-SA" smtClean="0">
                <a:latin typeface="Arial" charset="0"/>
                <a:cs typeface="Arial" charset="0"/>
              </a:rPr>
              <a:pPr/>
              <a:t>16</a:t>
            </a:fld>
            <a:endParaRPr lang="en-AU" smtClean="0">
              <a:latin typeface="Arial" charset="0"/>
              <a:cs typeface="Arial" charset="0"/>
            </a:endParaRPr>
          </a:p>
        </p:txBody>
      </p:sp>
      <p:sp>
        <p:nvSpPr>
          <p:cNvPr id="25603"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4036EA71-4D1F-457E-BAAF-93C4F948CE7D}" type="slidenum">
              <a:rPr lang="ar-SA" sz="1200"/>
              <a:pPr rtl="1"/>
              <a:t>16</a:t>
            </a:fld>
            <a:endParaRPr lang="en-US" sz="120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866EC8C-2FB3-4EC5-958D-F417EC29987B}" type="slidenum">
              <a:rPr lang="ar-SA" smtClean="0">
                <a:latin typeface="Arial" charset="0"/>
                <a:cs typeface="Arial" charset="0"/>
              </a:rPr>
              <a:pPr/>
              <a:t>17</a:t>
            </a:fld>
            <a:endParaRPr lang="en-AU" smtClean="0">
              <a:latin typeface="Arial" charset="0"/>
              <a:cs typeface="Arial" charset="0"/>
            </a:endParaRPr>
          </a:p>
        </p:txBody>
      </p:sp>
      <p:sp>
        <p:nvSpPr>
          <p:cNvPr id="26627"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rtl="1"/>
            <a:fld id="{0DA9BC71-A1B5-41E1-844E-4F2CAD5B4298}" type="slidenum">
              <a:rPr lang="ar-SA" sz="1200"/>
              <a:pPr rtl="1"/>
              <a:t>17</a:t>
            </a:fld>
            <a:endParaRPr lang="en-US" sz="120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E914FD9-BC5D-44AD-888F-59ACA29DF122}" type="slidenum">
              <a:rPr lang="ar-SA"/>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AFAA530B-EC5F-4E30-B5B9-5BA184BE6436}" type="slidenum">
              <a:rPr lang="ar-SA"/>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0C1C6FA2-B8B8-4057-B968-A8AD1B60B770}" type="slidenum">
              <a:rPr lang="ar-SA"/>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4C0A0CA7-2B8C-47FB-9F29-7C2C5ABE8FC3}" type="slidenum">
              <a:rPr lang="ar-SA"/>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8CDB124F-0AD4-47D6-B2A8-D98FF5830816}" type="slidenum">
              <a:rPr lang="ar-SA"/>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54DE3029-860E-40BB-9FB0-651103DFB06B}" type="slidenum">
              <a:rPr lang="ar-SA"/>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1ADA1DDD-81B5-4C1C-AF99-3B5BCB19F857}" type="slidenum">
              <a:rPr lang="ar-SA"/>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8C64175D-6FE3-4A4F-81B3-51E801DA4641}" type="slidenum">
              <a:rPr lang="ar-SA"/>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03C963FE-09B3-44D9-9515-0DF8D03D0A24}" type="slidenum">
              <a:rPr lang="ar-SA"/>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4FE8A693-A97F-417F-A0B0-802BDDD75ABF}" type="slidenum">
              <a:rPr lang="ar-SA"/>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73869B8-8B4D-47BA-86E4-8F3D277D588D}" type="slidenum">
              <a:rPr lang="ar-SA"/>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B3518C70-D9C9-4103-ACD2-32A86A09DEA4}" type="slidenum">
              <a:rPr lang="ar-SA"/>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81000" y="1563688"/>
            <a:ext cx="8001000" cy="3478212"/>
          </a:xfrm>
          <a:prstGeom prst="rect">
            <a:avLst/>
          </a:prstGeom>
          <a:noFill/>
          <a:ln w="9525">
            <a:noFill/>
            <a:miter lim="800000"/>
            <a:headEnd/>
            <a:tailEnd/>
          </a:ln>
        </p:spPr>
        <p:txBody>
          <a:bodyPr>
            <a:spAutoFit/>
          </a:bodyPr>
          <a:lstStyle/>
          <a:p>
            <a:pPr algn="just"/>
            <a:r>
              <a:rPr lang="en-US" sz="2000" b="1"/>
              <a:t>The tertiary structure is the final specific geometric shape that a protein assumes. </a:t>
            </a:r>
          </a:p>
          <a:p>
            <a:pPr algn="just"/>
            <a:endParaRPr lang="en-US" sz="2000" b="1"/>
          </a:p>
          <a:p>
            <a:pPr algn="just"/>
            <a:r>
              <a:rPr lang="en-US" sz="2000" b="1">
                <a:solidFill>
                  <a:srgbClr val="FF0000"/>
                </a:solidFill>
              </a:rPr>
              <a:t>This final shape is determined by a variety of bonding interactions between the "side chains" on the amino acids.</a:t>
            </a:r>
          </a:p>
          <a:p>
            <a:pPr algn="just"/>
            <a:endParaRPr lang="en-US" sz="2000" b="1"/>
          </a:p>
          <a:p>
            <a:pPr algn="just"/>
            <a:r>
              <a:rPr lang="en-US" sz="2000" b="1"/>
              <a:t> These bonding interactions may be stronger than the hydrogen bonds between amide groups holding the helical structure. </a:t>
            </a:r>
          </a:p>
          <a:p>
            <a:pPr algn="just"/>
            <a:endParaRPr lang="en-US" sz="2000" b="1">
              <a:solidFill>
                <a:srgbClr val="FF0000"/>
              </a:solidFill>
            </a:endParaRPr>
          </a:p>
          <a:p>
            <a:pPr algn="just"/>
            <a:r>
              <a:rPr lang="en-US" sz="2000" b="1">
                <a:solidFill>
                  <a:srgbClr val="FF0000"/>
                </a:solidFill>
              </a:rPr>
              <a:t>As a result, bonding interactions between "side chains" may cause a number of folds, bends, and loops in the protein chain. </a:t>
            </a:r>
          </a:p>
        </p:txBody>
      </p:sp>
      <p:sp>
        <p:nvSpPr>
          <p:cNvPr id="2051" name="Text Box 5"/>
          <p:cNvSpPr txBox="1">
            <a:spLocks noChangeArrowheads="1"/>
          </p:cNvSpPr>
          <p:nvPr/>
        </p:nvSpPr>
        <p:spPr bwMode="auto">
          <a:xfrm>
            <a:off x="381000" y="5308600"/>
            <a:ext cx="8001000" cy="1016000"/>
          </a:xfrm>
          <a:prstGeom prst="rect">
            <a:avLst/>
          </a:prstGeom>
          <a:noFill/>
          <a:ln w="9525">
            <a:noFill/>
            <a:miter lim="800000"/>
            <a:headEnd/>
            <a:tailEnd/>
          </a:ln>
        </p:spPr>
        <p:txBody>
          <a:bodyPr>
            <a:spAutoFit/>
          </a:bodyPr>
          <a:lstStyle/>
          <a:p>
            <a:pPr algn="just"/>
            <a:r>
              <a:rPr lang="en-US" sz="2000" b="1"/>
              <a:t>There are four types of bonding interactions between "side chains" including: hydrogen bonding, salt bridges, disulfide bonds, and non-polar hydrophobic interactions. </a:t>
            </a:r>
          </a:p>
        </p:txBody>
      </p:sp>
      <p:sp>
        <p:nvSpPr>
          <p:cNvPr id="2052" name="Rectangle 6"/>
          <p:cNvSpPr>
            <a:spLocks noChangeArrowheads="1"/>
          </p:cNvSpPr>
          <p:nvPr/>
        </p:nvSpPr>
        <p:spPr bwMode="auto">
          <a:xfrm>
            <a:off x="381000" y="0"/>
            <a:ext cx="5513388" cy="523875"/>
          </a:xfrm>
          <a:prstGeom prst="rect">
            <a:avLst/>
          </a:prstGeom>
          <a:noFill/>
          <a:ln w="9525">
            <a:noFill/>
            <a:miter lim="800000"/>
            <a:headEnd/>
            <a:tailEnd/>
          </a:ln>
        </p:spPr>
        <p:txBody>
          <a:bodyPr wrap="none">
            <a:spAutoFit/>
          </a:bodyPr>
          <a:lstStyle/>
          <a:p>
            <a:r>
              <a:rPr lang="en-US" sz="2800" b="1">
                <a:solidFill>
                  <a:srgbClr val="FF0000"/>
                </a:solidFill>
              </a:rPr>
              <a:t>3- Tertiary structure of proteins</a:t>
            </a:r>
            <a:endParaRPr lang="en-GB" sz="2800">
              <a:solidFill>
                <a:srgbClr val="FF0000"/>
              </a:solidFill>
            </a:endParaRPr>
          </a:p>
        </p:txBody>
      </p:sp>
      <p:sp>
        <p:nvSpPr>
          <p:cNvPr id="8" name="Rectangle 7"/>
          <p:cNvSpPr/>
          <p:nvPr/>
        </p:nvSpPr>
        <p:spPr>
          <a:xfrm>
            <a:off x="304800" y="663575"/>
            <a:ext cx="8077200" cy="708025"/>
          </a:xfrm>
          <a:prstGeom prst="rect">
            <a:avLst/>
          </a:prstGeom>
        </p:spPr>
        <p:txBody>
          <a:bodyPr>
            <a:spAutoFit/>
          </a:bodyPr>
          <a:lstStyle/>
          <a:p>
            <a:pPr algn="just">
              <a:defRPr/>
            </a:pPr>
            <a:r>
              <a:rPr lang="en-AU" sz="2000" b="1" dirty="0">
                <a:latin typeface="+mj-lt"/>
                <a:cs typeface="Arial" pitchFamily="34" charset="0"/>
              </a:rPr>
              <a:t>The tertiary structure of a protein is its three-dimensional structure, as defined by the atomic coordinates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76200" y="-152400"/>
            <a:ext cx="2971800" cy="884238"/>
          </a:xfrm>
        </p:spPr>
        <p:txBody>
          <a:bodyPr/>
          <a:lstStyle/>
          <a:p>
            <a:pPr eaLnBrk="1" hangingPunct="1"/>
            <a:r>
              <a:rPr lang="en-AU" sz="2800" b="1" smtClean="0">
                <a:solidFill>
                  <a:srgbClr val="FF0000"/>
                </a:solidFill>
              </a:rPr>
              <a:t>Protein folding</a:t>
            </a:r>
            <a:r>
              <a:rPr lang="en-AU" sz="2800" smtClean="0">
                <a:solidFill>
                  <a:srgbClr val="FF0000"/>
                </a:solidFill>
              </a:rPr>
              <a:t> </a:t>
            </a:r>
          </a:p>
        </p:txBody>
      </p:sp>
      <p:sp>
        <p:nvSpPr>
          <p:cNvPr id="11267" name="Rectangle 3"/>
          <p:cNvSpPr>
            <a:spLocks noGrp="1" noChangeArrowheads="1"/>
          </p:cNvSpPr>
          <p:nvPr>
            <p:ph type="body" idx="4294967295"/>
          </p:nvPr>
        </p:nvSpPr>
        <p:spPr>
          <a:xfrm>
            <a:off x="152400" y="1905000"/>
            <a:ext cx="4648200" cy="2438400"/>
          </a:xfrm>
        </p:spPr>
        <p:txBody>
          <a:bodyPr/>
          <a:lstStyle/>
          <a:p>
            <a:pPr algn="just" eaLnBrk="1" hangingPunct="1">
              <a:lnSpc>
                <a:spcPct val="90000"/>
              </a:lnSpc>
              <a:buFontTx/>
              <a:buNone/>
            </a:pPr>
            <a:r>
              <a:rPr lang="en-AU" sz="2000" b="1" smtClean="0">
                <a:solidFill>
                  <a:schemeClr val="bg1"/>
                </a:solidFill>
              </a:rPr>
              <a:t>-Most proteins fold spontaneously into their native conformation, even in the test tube.</a:t>
            </a:r>
          </a:p>
          <a:p>
            <a:pPr algn="just" eaLnBrk="1" hangingPunct="1">
              <a:lnSpc>
                <a:spcPct val="90000"/>
              </a:lnSpc>
              <a:buFontTx/>
              <a:buNone/>
            </a:pPr>
            <a:r>
              <a:rPr lang="en-AU" sz="2000" b="1" smtClean="0">
                <a:solidFill>
                  <a:schemeClr val="bg1"/>
                </a:solidFill>
              </a:rPr>
              <a:t>-Amino acids sequence of a polypeptide chain contains all the information required to fold the chain into its native, three-dimensional structure.</a:t>
            </a:r>
          </a:p>
        </p:txBody>
      </p:sp>
      <p:pic>
        <p:nvPicPr>
          <p:cNvPr id="11268" name="Picture 5" descr="protein_folding"/>
          <p:cNvPicPr>
            <a:picLocks noChangeAspect="1" noChangeArrowheads="1"/>
          </p:cNvPicPr>
          <p:nvPr/>
        </p:nvPicPr>
        <p:blipFill>
          <a:blip r:embed="rId3" cstate="print"/>
          <a:srcRect/>
          <a:stretch>
            <a:fillRect/>
          </a:stretch>
        </p:blipFill>
        <p:spPr bwMode="auto">
          <a:xfrm>
            <a:off x="5105400" y="1447800"/>
            <a:ext cx="3775075" cy="2819400"/>
          </a:xfrm>
          <a:prstGeom prst="rect">
            <a:avLst/>
          </a:prstGeom>
          <a:noFill/>
          <a:ln w="9525">
            <a:noFill/>
            <a:miter lim="800000"/>
            <a:headEnd/>
            <a:tailEnd/>
          </a:ln>
        </p:spPr>
      </p:pic>
      <p:sp>
        <p:nvSpPr>
          <p:cNvPr id="11269" name="Rectangle 4"/>
          <p:cNvSpPr>
            <a:spLocks noChangeArrowheads="1"/>
          </p:cNvSpPr>
          <p:nvPr/>
        </p:nvSpPr>
        <p:spPr bwMode="auto">
          <a:xfrm>
            <a:off x="228600" y="660400"/>
            <a:ext cx="8229600" cy="1006475"/>
          </a:xfrm>
          <a:prstGeom prst="rect">
            <a:avLst/>
          </a:prstGeom>
          <a:noFill/>
          <a:ln w="9525">
            <a:noFill/>
            <a:miter lim="800000"/>
            <a:headEnd/>
            <a:tailEnd/>
          </a:ln>
        </p:spPr>
        <p:txBody>
          <a:bodyPr>
            <a:spAutoFit/>
          </a:bodyPr>
          <a:lstStyle/>
          <a:p>
            <a:pPr algn="just"/>
            <a:r>
              <a:rPr lang="en-US" sz="2000" b="1"/>
              <a:t>It is the physical process by which a polypeptide folds into its characteristic and functional three-dimensional structure from a random coil. </a:t>
            </a:r>
            <a:endParaRPr lang="en-GB" sz="2000" b="1"/>
          </a:p>
        </p:txBody>
      </p:sp>
      <p:sp>
        <p:nvSpPr>
          <p:cNvPr id="11270" name="Rectangle 5"/>
          <p:cNvSpPr>
            <a:spLocks noChangeArrowheads="1"/>
          </p:cNvSpPr>
          <p:nvPr/>
        </p:nvSpPr>
        <p:spPr bwMode="auto">
          <a:xfrm>
            <a:off x="304800" y="5754688"/>
            <a:ext cx="8153400" cy="646112"/>
          </a:xfrm>
          <a:prstGeom prst="rect">
            <a:avLst/>
          </a:prstGeom>
          <a:noFill/>
          <a:ln w="9525">
            <a:noFill/>
            <a:miter lim="800000"/>
            <a:headEnd/>
            <a:tailEnd/>
          </a:ln>
        </p:spPr>
        <p:txBody>
          <a:bodyPr>
            <a:spAutoFit/>
          </a:bodyPr>
          <a:lstStyle/>
          <a:p>
            <a:pPr algn="just">
              <a:lnSpc>
                <a:spcPct val="90000"/>
              </a:lnSpc>
            </a:pPr>
            <a:r>
              <a:rPr lang="en-AU" sz="2000" b="1">
                <a:solidFill>
                  <a:schemeClr val="bg1"/>
                </a:solidFill>
              </a:rPr>
              <a:t>-As a peptide folds, its amino acid side chains are attracted and repulsed according to their chemical properties. </a:t>
            </a:r>
          </a:p>
        </p:txBody>
      </p:sp>
      <p:sp>
        <p:nvSpPr>
          <p:cNvPr id="11271" name="Text Box 5"/>
          <p:cNvSpPr txBox="1">
            <a:spLocks noChangeArrowheads="1"/>
          </p:cNvSpPr>
          <p:nvPr/>
        </p:nvSpPr>
        <p:spPr bwMode="auto">
          <a:xfrm>
            <a:off x="304800" y="4470400"/>
            <a:ext cx="8001000" cy="1016000"/>
          </a:xfrm>
          <a:prstGeom prst="rect">
            <a:avLst/>
          </a:prstGeom>
          <a:noFill/>
          <a:ln w="9525">
            <a:noFill/>
            <a:miter lim="800000"/>
            <a:headEnd/>
            <a:tailEnd/>
          </a:ln>
        </p:spPr>
        <p:txBody>
          <a:bodyPr>
            <a:spAutoFit/>
          </a:bodyPr>
          <a:lstStyle/>
          <a:p>
            <a:pPr algn="just"/>
            <a:r>
              <a:rPr lang="en-US" sz="2000" b="1"/>
              <a:t>Each protein exists as an unfolded polypeptide or random coil when translated from a sequence of mRNA to a linear chain of amino acids.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41325" y="762000"/>
            <a:ext cx="3140075" cy="366713"/>
          </a:xfrm>
          <a:prstGeom prst="rect">
            <a:avLst/>
          </a:prstGeom>
          <a:noFill/>
          <a:ln w="9525">
            <a:noFill/>
            <a:miter lim="800000"/>
            <a:headEnd/>
            <a:tailEnd/>
          </a:ln>
        </p:spPr>
        <p:txBody>
          <a:bodyPr>
            <a:spAutoFit/>
          </a:bodyPr>
          <a:lstStyle/>
          <a:p>
            <a:endParaRPr lang="en-GB"/>
          </a:p>
        </p:txBody>
      </p:sp>
      <p:sp>
        <p:nvSpPr>
          <p:cNvPr id="12291" name="Text Box 6"/>
          <p:cNvSpPr txBox="1">
            <a:spLocks noChangeArrowheads="1"/>
          </p:cNvSpPr>
          <p:nvPr/>
        </p:nvSpPr>
        <p:spPr bwMode="auto">
          <a:xfrm>
            <a:off x="457200" y="4038600"/>
            <a:ext cx="8077200" cy="1938338"/>
          </a:xfrm>
          <a:prstGeom prst="rect">
            <a:avLst/>
          </a:prstGeom>
          <a:noFill/>
          <a:ln w="9525">
            <a:noFill/>
            <a:miter lim="800000"/>
            <a:headEnd/>
            <a:tailEnd/>
          </a:ln>
        </p:spPr>
        <p:txBody>
          <a:bodyPr>
            <a:spAutoFit/>
          </a:bodyPr>
          <a:lstStyle/>
          <a:p>
            <a:pPr algn="just"/>
            <a:r>
              <a:rPr lang="en-US" sz="2000" b="1"/>
              <a:t>Failure to fold into native structure produces inactive proteins that are usually toxic. </a:t>
            </a:r>
          </a:p>
          <a:p>
            <a:pPr algn="just"/>
            <a:endParaRPr lang="en-US" sz="2000" b="1"/>
          </a:p>
          <a:p>
            <a:pPr algn="just"/>
            <a:r>
              <a:rPr lang="en-US" sz="2000" b="1"/>
              <a:t>Several neurodegenerative and other diseases are believed to result from the accumulation of </a:t>
            </a:r>
            <a:r>
              <a:rPr lang="en-US" sz="2000" b="1">
                <a:solidFill>
                  <a:srgbClr val="FF0000"/>
                </a:solidFill>
              </a:rPr>
              <a:t>amyloid fibrils </a:t>
            </a:r>
            <a:r>
              <a:rPr lang="en-US" sz="2000" b="1"/>
              <a:t>formed by </a:t>
            </a:r>
            <a:r>
              <a:rPr lang="en-US" sz="2000" b="1" i="1"/>
              <a:t>misfolded</a:t>
            </a:r>
            <a:r>
              <a:rPr lang="en-US" sz="2000" b="1"/>
              <a:t> proteins.</a:t>
            </a:r>
          </a:p>
        </p:txBody>
      </p:sp>
      <p:sp>
        <p:nvSpPr>
          <p:cNvPr id="12292" name="Text Box 5"/>
          <p:cNvSpPr txBox="1">
            <a:spLocks noChangeArrowheads="1"/>
          </p:cNvSpPr>
          <p:nvPr/>
        </p:nvSpPr>
        <p:spPr bwMode="auto">
          <a:xfrm>
            <a:off x="381000" y="501650"/>
            <a:ext cx="8001000" cy="2246313"/>
          </a:xfrm>
          <a:prstGeom prst="rect">
            <a:avLst/>
          </a:prstGeom>
          <a:noFill/>
          <a:ln w="9525">
            <a:noFill/>
            <a:miter lim="800000"/>
            <a:headEnd/>
            <a:tailEnd/>
          </a:ln>
        </p:spPr>
        <p:txBody>
          <a:bodyPr>
            <a:spAutoFit/>
          </a:bodyPr>
          <a:lstStyle/>
          <a:p>
            <a:pPr algn="just"/>
            <a:r>
              <a:rPr lang="en-US" sz="2000" b="1"/>
              <a:t>The process of folding often begins co-translationally, so that the N-terminus of the protein begins to fold while the C-terminal portion of the protein is still being synthesized by the ribosome. </a:t>
            </a:r>
          </a:p>
          <a:p>
            <a:pPr algn="just"/>
            <a:endParaRPr lang="en-US" sz="2000" b="1">
              <a:solidFill>
                <a:srgbClr val="FF0000"/>
              </a:solidFill>
            </a:endParaRPr>
          </a:p>
          <a:p>
            <a:pPr algn="just"/>
            <a:r>
              <a:rPr lang="en-US" sz="2000" b="1">
                <a:solidFill>
                  <a:srgbClr val="FF0000"/>
                </a:solidFill>
              </a:rPr>
              <a:t>Specialized proteins called </a:t>
            </a:r>
            <a:r>
              <a:rPr lang="en-US" sz="2000" b="1" u="sng">
                <a:solidFill>
                  <a:srgbClr val="FF0000"/>
                </a:solidFill>
              </a:rPr>
              <a:t>chaperones</a:t>
            </a:r>
            <a:r>
              <a:rPr lang="en-US" sz="2000" b="1">
                <a:solidFill>
                  <a:srgbClr val="FF0000"/>
                </a:solidFill>
              </a:rPr>
              <a:t> assist in the folding of other proteins </a:t>
            </a:r>
          </a:p>
        </p:txBody>
      </p:sp>
      <p:sp>
        <p:nvSpPr>
          <p:cNvPr id="12293" name="Text Box 4"/>
          <p:cNvSpPr txBox="1">
            <a:spLocks noChangeArrowheads="1"/>
          </p:cNvSpPr>
          <p:nvPr/>
        </p:nvSpPr>
        <p:spPr bwMode="auto">
          <a:xfrm>
            <a:off x="381000" y="2949575"/>
            <a:ext cx="8077200" cy="708025"/>
          </a:xfrm>
          <a:prstGeom prst="rect">
            <a:avLst/>
          </a:prstGeom>
          <a:noFill/>
          <a:ln w="9525">
            <a:noFill/>
            <a:miter lim="800000"/>
            <a:headEnd/>
            <a:tailEnd/>
          </a:ln>
        </p:spPr>
        <p:txBody>
          <a:bodyPr>
            <a:spAutoFit/>
          </a:bodyPr>
          <a:lstStyle/>
          <a:p>
            <a:pPr algn="just"/>
            <a:r>
              <a:rPr lang="en-US" sz="2000" b="1">
                <a:solidFill>
                  <a:srgbClr val="FF0000"/>
                </a:solidFill>
              </a:rPr>
              <a:t>The folding process depends </a:t>
            </a:r>
            <a:r>
              <a:rPr lang="en-US" sz="2000" b="1"/>
              <a:t>on the solvent, salt concentration, the temperature, and the presence of molecular chaperones.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04800" y="914400"/>
            <a:ext cx="8229600" cy="1016000"/>
          </a:xfrm>
          <a:prstGeom prst="rect">
            <a:avLst/>
          </a:prstGeom>
          <a:noFill/>
          <a:ln w="9525">
            <a:noFill/>
            <a:miter lim="800000"/>
            <a:headEnd/>
            <a:tailEnd/>
          </a:ln>
        </p:spPr>
        <p:txBody>
          <a:bodyPr>
            <a:spAutoFit/>
          </a:bodyPr>
          <a:lstStyle/>
          <a:p>
            <a:pPr algn="just"/>
            <a:r>
              <a:rPr lang="en-US" sz="2000" b="1"/>
              <a:t>One major function of chaperones is to prevent both newly synthesized polypeptide chains and assembled subunits from aggregating into non-functional structures. </a:t>
            </a:r>
          </a:p>
        </p:txBody>
      </p:sp>
      <p:sp>
        <p:nvSpPr>
          <p:cNvPr id="13315" name="Rectangle 3"/>
          <p:cNvSpPr>
            <a:spLocks noChangeArrowheads="1"/>
          </p:cNvSpPr>
          <p:nvPr/>
        </p:nvSpPr>
        <p:spPr bwMode="auto">
          <a:xfrm>
            <a:off x="381000" y="2286000"/>
            <a:ext cx="8153400" cy="1016000"/>
          </a:xfrm>
          <a:prstGeom prst="rect">
            <a:avLst/>
          </a:prstGeom>
          <a:noFill/>
          <a:ln w="9525">
            <a:noFill/>
            <a:miter lim="800000"/>
            <a:headEnd/>
            <a:tailEnd/>
          </a:ln>
        </p:spPr>
        <p:txBody>
          <a:bodyPr>
            <a:spAutoFit/>
          </a:bodyPr>
          <a:lstStyle/>
          <a:p>
            <a:pPr algn="just"/>
            <a:r>
              <a:rPr lang="en-US" sz="2000" b="1"/>
              <a:t>chaperones are also used to prevent misfolding and aggregation that may occur as a consequence of exposure to heat or other changes in the cellular environment. </a:t>
            </a:r>
            <a:endParaRPr lang="en-GB" sz="2000" b="1"/>
          </a:p>
        </p:txBody>
      </p:sp>
      <p:sp>
        <p:nvSpPr>
          <p:cNvPr id="13316" name="Rectangle 4"/>
          <p:cNvSpPr>
            <a:spLocks noChangeArrowheads="1"/>
          </p:cNvSpPr>
          <p:nvPr/>
        </p:nvSpPr>
        <p:spPr bwMode="auto">
          <a:xfrm>
            <a:off x="203200" y="76200"/>
            <a:ext cx="6654800" cy="523875"/>
          </a:xfrm>
          <a:prstGeom prst="rect">
            <a:avLst/>
          </a:prstGeom>
          <a:noFill/>
          <a:ln w="9525">
            <a:noFill/>
            <a:miter lim="800000"/>
            <a:headEnd/>
            <a:tailEnd/>
          </a:ln>
        </p:spPr>
        <p:txBody>
          <a:bodyPr wrap="none">
            <a:spAutoFit/>
          </a:bodyPr>
          <a:lstStyle/>
          <a:p>
            <a:r>
              <a:rPr lang="en-AU" sz="2800" b="1">
                <a:solidFill>
                  <a:srgbClr val="FF0000"/>
                </a:solidFill>
              </a:rPr>
              <a:t>Role of chaperones in protein folding</a:t>
            </a:r>
            <a:r>
              <a:rPr lang="en-AU" sz="2800">
                <a:solidFill>
                  <a:srgbClr val="FF0000"/>
                </a:solidFill>
              </a:rPr>
              <a:t> </a:t>
            </a:r>
            <a:endParaRPr lang="en-GB" sz="2800">
              <a:solidFill>
                <a:srgbClr val="FF0000"/>
              </a:solidFill>
            </a:endParaRPr>
          </a:p>
        </p:txBody>
      </p:sp>
      <p:sp>
        <p:nvSpPr>
          <p:cNvPr id="13317" name="Rectangle 5"/>
          <p:cNvSpPr>
            <a:spLocks noChangeArrowheads="1"/>
          </p:cNvSpPr>
          <p:nvPr/>
        </p:nvSpPr>
        <p:spPr bwMode="auto">
          <a:xfrm>
            <a:off x="381000" y="3810000"/>
            <a:ext cx="8153400" cy="1016000"/>
          </a:xfrm>
          <a:prstGeom prst="rect">
            <a:avLst/>
          </a:prstGeom>
          <a:noFill/>
          <a:ln w="9525">
            <a:noFill/>
            <a:miter lim="800000"/>
            <a:headEnd/>
            <a:tailEnd/>
          </a:ln>
        </p:spPr>
        <p:txBody>
          <a:bodyPr>
            <a:spAutoFit/>
          </a:bodyPr>
          <a:lstStyle/>
          <a:p>
            <a:pPr algn="just"/>
            <a:r>
              <a:rPr lang="en-US" sz="2000" b="1"/>
              <a:t>In the cellular environment, newly synthesized proteins are at great risk of aberrant folding and aggregation, potentially forming toxic species. </a:t>
            </a:r>
            <a:endParaRPr lang="en-GB" sz="2000" b="1"/>
          </a:p>
        </p:txBody>
      </p:sp>
      <p:sp>
        <p:nvSpPr>
          <p:cNvPr id="13318" name="Rectangle 6"/>
          <p:cNvSpPr>
            <a:spLocks noChangeArrowheads="1"/>
          </p:cNvSpPr>
          <p:nvPr/>
        </p:nvSpPr>
        <p:spPr bwMode="auto">
          <a:xfrm>
            <a:off x="457200" y="5257800"/>
            <a:ext cx="8077200" cy="1016000"/>
          </a:xfrm>
          <a:prstGeom prst="rect">
            <a:avLst/>
          </a:prstGeom>
          <a:noFill/>
          <a:ln w="9525">
            <a:noFill/>
            <a:miter lim="800000"/>
            <a:headEnd/>
            <a:tailEnd/>
          </a:ln>
        </p:spPr>
        <p:txBody>
          <a:bodyPr>
            <a:spAutoFit/>
          </a:bodyPr>
          <a:lstStyle/>
          <a:p>
            <a:pPr algn="just"/>
            <a:r>
              <a:rPr lang="en-US" sz="2000" b="1"/>
              <a:t>To avoid these dangers, cells invest in a complex network of molecular chaperones, which use ingenious mechanisms to prevent aggregation and promote efficient folding. </a:t>
            </a:r>
            <a:endParaRPr lang="en-GB" sz="20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457200" y="3857625"/>
            <a:ext cx="8001000" cy="1323975"/>
          </a:xfrm>
          <a:prstGeom prst="rect">
            <a:avLst/>
          </a:prstGeom>
          <a:noFill/>
          <a:ln w="9525">
            <a:noFill/>
            <a:miter lim="800000"/>
            <a:headEnd/>
            <a:tailEnd/>
          </a:ln>
        </p:spPr>
        <p:txBody>
          <a:bodyPr>
            <a:spAutoFit/>
          </a:bodyPr>
          <a:lstStyle/>
          <a:p>
            <a:pPr algn="just"/>
            <a:r>
              <a:rPr lang="en-AU" sz="2000" b="1"/>
              <a:t>In these reactions, molecular chaperones </a:t>
            </a:r>
            <a:r>
              <a:rPr lang="en-AU" sz="2000" b="1">
                <a:solidFill>
                  <a:srgbClr val="FF0000"/>
                </a:solidFill>
              </a:rPr>
              <a:t>interact predominantly with the hydrophobic surfaces</a:t>
            </a:r>
            <a:r>
              <a:rPr lang="en-AU" sz="2000" b="1"/>
              <a:t> exposed by non-native polypeptides, thereby preventing incorrect folding and aggregation. </a:t>
            </a:r>
            <a:endParaRPr lang="en-GB" sz="2000" b="1"/>
          </a:p>
        </p:txBody>
      </p:sp>
      <p:sp>
        <p:nvSpPr>
          <p:cNvPr id="14339" name="Rectangle 4"/>
          <p:cNvSpPr>
            <a:spLocks noChangeArrowheads="1"/>
          </p:cNvSpPr>
          <p:nvPr/>
        </p:nvSpPr>
        <p:spPr bwMode="auto">
          <a:xfrm>
            <a:off x="533400" y="609600"/>
            <a:ext cx="7848600" cy="2554288"/>
          </a:xfrm>
          <a:prstGeom prst="rect">
            <a:avLst/>
          </a:prstGeom>
          <a:noFill/>
          <a:ln w="9525">
            <a:noFill/>
            <a:miter lim="800000"/>
            <a:headEnd/>
            <a:tailEnd/>
          </a:ln>
        </p:spPr>
        <p:txBody>
          <a:bodyPr>
            <a:spAutoFit/>
          </a:bodyPr>
          <a:lstStyle/>
          <a:p>
            <a:pPr algn="just"/>
            <a:r>
              <a:rPr lang="en-AU" sz="2000" b="1"/>
              <a:t>For many proteins, completion of folding requires the subsequent interaction with one of the large oligomeric ring-shaped proteins of the chaperon family.</a:t>
            </a:r>
          </a:p>
          <a:p>
            <a:pPr algn="just"/>
            <a:endParaRPr lang="en-AU" sz="2000" b="1"/>
          </a:p>
          <a:p>
            <a:pPr algn="just"/>
            <a:endParaRPr lang="en-AU" sz="2000" b="1"/>
          </a:p>
          <a:p>
            <a:pPr algn="just"/>
            <a:r>
              <a:rPr lang="en-AU" sz="2000" b="1"/>
              <a:t>These proteins bind partially folded polypeptide in their central cavity and promote folding </a:t>
            </a:r>
            <a:r>
              <a:rPr lang="en-AU" sz="2000" b="1">
                <a:solidFill>
                  <a:srgbClr val="FF0000"/>
                </a:solidFill>
              </a:rPr>
              <a:t>by ATP-dependent cycles </a:t>
            </a:r>
            <a:r>
              <a:rPr lang="en-AU" sz="2000" b="1"/>
              <a:t>of release and rebinding. </a:t>
            </a:r>
            <a:endParaRPr lang="en-GB" sz="2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52400" y="0"/>
            <a:ext cx="7162800" cy="523875"/>
          </a:xfrm>
          <a:noFill/>
        </p:spPr>
        <p:txBody>
          <a:bodyPr>
            <a:spAutoFit/>
          </a:bodyPr>
          <a:lstStyle/>
          <a:p>
            <a:pPr algn="l" eaLnBrk="1" hangingPunct="1"/>
            <a:r>
              <a:rPr lang="en-AU" sz="2800" b="1" smtClean="0">
                <a:solidFill>
                  <a:srgbClr val="FF0000"/>
                </a:solidFill>
              </a:rPr>
              <a:t>Protein Denaturation</a:t>
            </a:r>
          </a:p>
        </p:txBody>
      </p:sp>
      <p:sp>
        <p:nvSpPr>
          <p:cNvPr id="15363" name="Rectangle 3"/>
          <p:cNvSpPr>
            <a:spLocks noGrp="1" noChangeArrowheads="1"/>
          </p:cNvSpPr>
          <p:nvPr>
            <p:ph type="body" idx="4294967295"/>
          </p:nvPr>
        </p:nvSpPr>
        <p:spPr>
          <a:xfrm>
            <a:off x="152400" y="609600"/>
            <a:ext cx="8382000" cy="1295400"/>
          </a:xfrm>
        </p:spPr>
        <p:txBody>
          <a:bodyPr/>
          <a:lstStyle/>
          <a:p>
            <a:pPr algn="just" eaLnBrk="1" hangingPunct="1">
              <a:buFontTx/>
              <a:buNone/>
            </a:pPr>
            <a:r>
              <a:rPr lang="en-AU" sz="2000" b="1" smtClean="0">
                <a:solidFill>
                  <a:schemeClr val="bg1"/>
                </a:solidFill>
              </a:rPr>
              <a:t>Denaturation is a loss of three-dimensional structure that is sufficient to cause loss of function.  </a:t>
            </a:r>
          </a:p>
          <a:p>
            <a:pPr algn="just" eaLnBrk="1" hangingPunct="1">
              <a:buFontTx/>
              <a:buNone/>
            </a:pPr>
            <a:endParaRPr lang="en-AU" sz="2000" b="1" smtClean="0">
              <a:solidFill>
                <a:schemeClr val="bg1"/>
              </a:solidFill>
            </a:endParaRPr>
          </a:p>
          <a:p>
            <a:pPr algn="just" eaLnBrk="1" hangingPunct="1">
              <a:buFontTx/>
              <a:buNone/>
            </a:pPr>
            <a:r>
              <a:rPr lang="en-AU" sz="2000" b="1" smtClean="0">
                <a:solidFill>
                  <a:schemeClr val="bg1"/>
                </a:solidFill>
              </a:rPr>
              <a:t>Denaturation involves the breaking of the non-covalent bonds which determine the structure of a protein. </a:t>
            </a:r>
          </a:p>
        </p:txBody>
      </p:sp>
      <p:sp>
        <p:nvSpPr>
          <p:cNvPr id="15364" name="Text Box 4"/>
          <p:cNvSpPr txBox="1">
            <a:spLocks noChangeArrowheads="1"/>
          </p:cNvSpPr>
          <p:nvPr/>
        </p:nvSpPr>
        <p:spPr bwMode="auto">
          <a:xfrm>
            <a:off x="228600" y="2703513"/>
            <a:ext cx="8305800" cy="2862262"/>
          </a:xfrm>
          <a:prstGeom prst="rect">
            <a:avLst/>
          </a:prstGeom>
          <a:noFill/>
          <a:ln w="9525">
            <a:noFill/>
            <a:miter lim="800000"/>
            <a:headEnd/>
            <a:tailEnd/>
          </a:ln>
        </p:spPr>
        <p:txBody>
          <a:bodyPr>
            <a:spAutoFit/>
          </a:bodyPr>
          <a:lstStyle/>
          <a:p>
            <a:pPr algn="just"/>
            <a:r>
              <a:rPr lang="en-US" sz="2000" b="1"/>
              <a:t>If proteins in a living cell are denatured, this results in disruption of cell activity and possibly cell death. </a:t>
            </a:r>
          </a:p>
          <a:p>
            <a:pPr algn="just"/>
            <a:endParaRPr lang="en-US" sz="2000" b="1"/>
          </a:p>
          <a:p>
            <a:pPr algn="just"/>
            <a:r>
              <a:rPr lang="en-US" sz="2000" b="1"/>
              <a:t>Denatured proteins can exhibit a wide range of characteristics, from loss of solubility to communal aggregation. </a:t>
            </a:r>
          </a:p>
          <a:p>
            <a:pPr algn="just"/>
            <a:endParaRPr lang="en-US" sz="2000" b="1"/>
          </a:p>
          <a:p>
            <a:pPr algn="just"/>
            <a:r>
              <a:rPr lang="en-US" sz="2000" b="1"/>
              <a:t>Communal aggregation is the phenomenon of aggregation of the hydrophobic proteins to come closer and form the bonding between them, so as to reduce the total area exposed to water.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533400"/>
            <a:ext cx="8305800" cy="6556375"/>
          </a:xfrm>
          <a:prstGeom prst="rect">
            <a:avLst/>
          </a:prstGeom>
          <a:noFill/>
          <a:ln w="9525">
            <a:noFill/>
            <a:miter lim="800000"/>
            <a:headEnd/>
            <a:tailEnd/>
          </a:ln>
        </p:spPr>
        <p:txBody>
          <a:bodyPr>
            <a:spAutoFit/>
          </a:bodyPr>
          <a:lstStyle/>
          <a:p>
            <a:pPr algn="just"/>
            <a:r>
              <a:rPr lang="en-US" sz="2000" b="1"/>
              <a:t>- </a:t>
            </a:r>
            <a:r>
              <a:rPr lang="en-US" sz="2000" b="1">
                <a:solidFill>
                  <a:srgbClr val="FF0000"/>
                </a:solidFill>
              </a:rPr>
              <a:t>In quaternary structure</a:t>
            </a:r>
            <a:r>
              <a:rPr lang="en-US" sz="2000" b="1"/>
              <a:t> denaturation, protein sub-units are dissociated and/or the spatial arrangement of protein subunits is disrupted.</a:t>
            </a:r>
          </a:p>
          <a:p>
            <a:pPr algn="just"/>
            <a:endParaRPr lang="en-US" sz="2000" b="1"/>
          </a:p>
          <a:p>
            <a:pPr algn="just"/>
            <a:r>
              <a:rPr lang="en-US" sz="2000" b="1"/>
              <a:t>- </a:t>
            </a:r>
            <a:r>
              <a:rPr lang="en-US" sz="2000" b="1">
                <a:solidFill>
                  <a:srgbClr val="FF0000"/>
                </a:solidFill>
              </a:rPr>
              <a:t>Tertiary structure </a:t>
            </a:r>
            <a:r>
              <a:rPr lang="en-US" sz="2000" b="1"/>
              <a:t>denaturation involves the disruption of:</a:t>
            </a:r>
          </a:p>
          <a:p>
            <a:pPr lvl="3" algn="just"/>
            <a:r>
              <a:rPr lang="en-US" sz="2000" b="1"/>
              <a:t>-Covalent interactions between amino acid side-chains (such as disulfide bridges between cysteine groups)</a:t>
            </a:r>
          </a:p>
          <a:p>
            <a:pPr lvl="3" algn="just"/>
            <a:r>
              <a:rPr lang="en-US" sz="2000" b="1"/>
              <a:t>-Noncovalent interactions between polar amino acid side-chains (and the surrounding solvent)</a:t>
            </a:r>
          </a:p>
          <a:p>
            <a:pPr lvl="3" algn="just"/>
            <a:r>
              <a:rPr lang="en-US" sz="2000" b="1"/>
              <a:t>-Van der Waals interactions between nonpolar amino acid side-chains.</a:t>
            </a:r>
          </a:p>
          <a:p>
            <a:pPr lvl="3" algn="just"/>
            <a:endParaRPr lang="en-US" sz="2000" b="1"/>
          </a:p>
          <a:p>
            <a:pPr algn="just"/>
            <a:r>
              <a:rPr lang="en-US" sz="2000" b="1"/>
              <a:t>- </a:t>
            </a:r>
            <a:r>
              <a:rPr lang="en-US" sz="2000" b="1">
                <a:solidFill>
                  <a:srgbClr val="FF0000"/>
                </a:solidFill>
              </a:rPr>
              <a:t>In secondary structure</a:t>
            </a:r>
            <a:r>
              <a:rPr lang="en-US" sz="2000" b="1"/>
              <a:t> denaturation, proteins lose all regular repeating patterns such as alpha-helices and beta-pleated sheets, and adopt a random coil configuration.</a:t>
            </a:r>
          </a:p>
          <a:p>
            <a:pPr algn="just"/>
            <a:endParaRPr lang="en-US" sz="2000" b="1"/>
          </a:p>
          <a:p>
            <a:pPr algn="just"/>
            <a:r>
              <a:rPr lang="en-US" sz="2000" b="1"/>
              <a:t>- </a:t>
            </a:r>
            <a:r>
              <a:rPr lang="en-US" sz="2000" b="1">
                <a:solidFill>
                  <a:srgbClr val="FF0000"/>
                </a:solidFill>
              </a:rPr>
              <a:t>Primary structure</a:t>
            </a:r>
            <a:r>
              <a:rPr lang="en-US" sz="2000" b="1"/>
              <a:t>, such as the sequence of amino acids held together by covalent peptide bonds, is not disrupted by denaturation.</a:t>
            </a:r>
          </a:p>
          <a:p>
            <a:pPr algn="just"/>
            <a:endParaRPr lang="en-US" sz="2000" b="1"/>
          </a:p>
        </p:txBody>
      </p:sp>
      <p:sp>
        <p:nvSpPr>
          <p:cNvPr id="16387" name="Rectangle 2"/>
          <p:cNvSpPr>
            <a:spLocks noChangeArrowheads="1"/>
          </p:cNvSpPr>
          <p:nvPr/>
        </p:nvSpPr>
        <p:spPr bwMode="auto">
          <a:xfrm>
            <a:off x="0" y="0"/>
            <a:ext cx="8610600" cy="492125"/>
          </a:xfrm>
          <a:prstGeom prst="rect">
            <a:avLst/>
          </a:prstGeom>
          <a:noFill/>
          <a:ln w="9525">
            <a:noFill/>
            <a:miter lim="800000"/>
            <a:headEnd/>
            <a:tailEnd/>
          </a:ln>
        </p:spPr>
        <p:txBody>
          <a:bodyPr>
            <a:spAutoFit/>
          </a:bodyPr>
          <a:lstStyle/>
          <a:p>
            <a:pPr algn="just"/>
            <a:r>
              <a:rPr lang="en-US" sz="2600" b="1">
                <a:solidFill>
                  <a:srgbClr val="FF0000"/>
                </a:solidFill>
              </a:rPr>
              <a:t>How denaturation occurs at levels of protein </a:t>
            </a:r>
            <a:r>
              <a:rPr lang="en-US" sz="2400" b="1">
                <a:solidFill>
                  <a:srgbClr val="FF0000"/>
                </a:solidFill>
              </a:rPr>
              <a:t>structure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2400" y="96838"/>
            <a:ext cx="8763000" cy="436562"/>
          </a:xfrm>
          <a:prstGeom prst="rect">
            <a:avLst/>
          </a:prstGeom>
          <a:noFill/>
          <a:ln w="9525">
            <a:noFill/>
            <a:miter lim="800000"/>
            <a:headEnd/>
            <a:tailEnd/>
          </a:ln>
        </p:spPr>
        <p:txBody>
          <a:bodyPr>
            <a:spAutoFit/>
          </a:bodyPr>
          <a:lstStyle/>
          <a:p>
            <a:pPr>
              <a:lnSpc>
                <a:spcPct val="80000"/>
              </a:lnSpc>
            </a:pPr>
            <a:r>
              <a:rPr lang="en-US" sz="2800" b="1">
                <a:solidFill>
                  <a:srgbClr val="FF0000"/>
                </a:solidFill>
              </a:rPr>
              <a:t>A protein can be denatured, by denaturing agents:</a:t>
            </a:r>
          </a:p>
        </p:txBody>
      </p:sp>
      <p:sp>
        <p:nvSpPr>
          <p:cNvPr id="17411" name="Text Box 4"/>
          <p:cNvSpPr txBox="1">
            <a:spLocks noChangeArrowheads="1"/>
          </p:cNvSpPr>
          <p:nvPr/>
        </p:nvSpPr>
        <p:spPr bwMode="auto">
          <a:xfrm>
            <a:off x="76200" y="609600"/>
            <a:ext cx="7315200" cy="5324475"/>
          </a:xfrm>
          <a:prstGeom prst="rect">
            <a:avLst/>
          </a:prstGeom>
          <a:noFill/>
          <a:ln w="9525">
            <a:noFill/>
            <a:miter lim="800000"/>
            <a:headEnd/>
            <a:tailEnd/>
          </a:ln>
        </p:spPr>
        <p:txBody>
          <a:bodyPr>
            <a:spAutoFit/>
          </a:bodyPr>
          <a:lstStyle/>
          <a:p>
            <a:r>
              <a:rPr lang="en-US" sz="2000" b="1" dirty="0">
                <a:solidFill>
                  <a:srgbClr val="262673"/>
                </a:solidFill>
              </a:rPr>
              <a:t>Acids</a:t>
            </a:r>
            <a:endParaRPr lang="en-US" sz="2000" b="1" dirty="0"/>
          </a:p>
          <a:p>
            <a:r>
              <a:rPr lang="en-US" sz="2000" b="1" dirty="0"/>
              <a:t>Acetic acid, Trichloroacetic acid 12% in water</a:t>
            </a:r>
          </a:p>
          <a:p>
            <a:endParaRPr lang="en-US" sz="2000" b="1" dirty="0">
              <a:solidFill>
                <a:srgbClr val="262673"/>
              </a:solidFill>
            </a:endParaRPr>
          </a:p>
          <a:p>
            <a:r>
              <a:rPr lang="en-US" sz="2000" b="1" dirty="0">
                <a:solidFill>
                  <a:srgbClr val="262673"/>
                </a:solidFill>
              </a:rPr>
              <a:t>Solvents</a:t>
            </a:r>
            <a:endParaRPr lang="en-US" sz="2000" b="1" dirty="0"/>
          </a:p>
          <a:p>
            <a:r>
              <a:rPr lang="en-US" sz="2000" b="1" dirty="0"/>
              <a:t>Ethanol, Methanol….</a:t>
            </a:r>
          </a:p>
          <a:p>
            <a:endParaRPr lang="en-US" sz="2000" b="1" dirty="0">
              <a:solidFill>
                <a:srgbClr val="262673"/>
              </a:solidFill>
            </a:endParaRPr>
          </a:p>
          <a:p>
            <a:r>
              <a:rPr lang="en-US" sz="2000" b="1" dirty="0">
                <a:solidFill>
                  <a:srgbClr val="262673"/>
                </a:solidFill>
              </a:rPr>
              <a:t>Cross-linking reagents</a:t>
            </a:r>
            <a:endParaRPr lang="en-US" sz="2000" b="1" dirty="0"/>
          </a:p>
          <a:p>
            <a:r>
              <a:rPr lang="en-US" sz="2000" b="1" dirty="0"/>
              <a:t>Formaldehyde, </a:t>
            </a:r>
            <a:r>
              <a:rPr lang="en-US" sz="2000" b="1" dirty="0" err="1"/>
              <a:t>Glutaraldehyde</a:t>
            </a:r>
            <a:endParaRPr lang="en-US" sz="2000" b="1" dirty="0"/>
          </a:p>
          <a:p>
            <a:endParaRPr lang="en-US" sz="2000" b="1" dirty="0">
              <a:solidFill>
                <a:srgbClr val="262673"/>
              </a:solidFill>
            </a:endParaRPr>
          </a:p>
          <a:p>
            <a:r>
              <a:rPr lang="en-US" sz="2000" b="1" dirty="0" err="1">
                <a:solidFill>
                  <a:srgbClr val="262673"/>
                </a:solidFill>
              </a:rPr>
              <a:t>Chaotropic</a:t>
            </a:r>
            <a:r>
              <a:rPr lang="en-US" sz="2000" b="1" dirty="0">
                <a:solidFill>
                  <a:srgbClr val="262673"/>
                </a:solidFill>
              </a:rPr>
              <a:t> agents</a:t>
            </a:r>
            <a:endParaRPr lang="en-US" sz="2000" b="1" dirty="0"/>
          </a:p>
          <a:p>
            <a:r>
              <a:rPr lang="en-US" sz="2000" b="1" dirty="0"/>
              <a:t>Urea 6 </a:t>
            </a:r>
            <a:r>
              <a:rPr lang="en-US" sz="2000" b="1" dirty="0" smtClean="0"/>
              <a:t>- 8 </a:t>
            </a:r>
            <a:r>
              <a:rPr lang="en-US" sz="2000" b="1" dirty="0"/>
              <a:t>M,  </a:t>
            </a:r>
            <a:r>
              <a:rPr lang="en-US" sz="2000" b="1" dirty="0" err="1"/>
              <a:t>Guanidinium</a:t>
            </a:r>
            <a:r>
              <a:rPr lang="en-US" sz="2000" b="1" dirty="0"/>
              <a:t> chloride 6 M  </a:t>
            </a:r>
          </a:p>
          <a:p>
            <a:endParaRPr lang="en-US" sz="2000" b="1" dirty="0">
              <a:solidFill>
                <a:srgbClr val="262673"/>
              </a:solidFill>
            </a:endParaRPr>
          </a:p>
          <a:p>
            <a:r>
              <a:rPr lang="en-US" sz="2000" b="1" dirty="0">
                <a:solidFill>
                  <a:srgbClr val="262673"/>
                </a:solidFill>
              </a:rPr>
              <a:t>Disulfide bond reducers</a:t>
            </a:r>
            <a:endParaRPr lang="en-US" sz="2000" b="1" dirty="0"/>
          </a:p>
          <a:p>
            <a:r>
              <a:rPr lang="en-US" sz="2000" b="1" dirty="0"/>
              <a:t>2-Mercaptoethanol, </a:t>
            </a:r>
            <a:r>
              <a:rPr lang="en-US" sz="2000" b="1" dirty="0" err="1"/>
              <a:t>Dithiothreitol</a:t>
            </a:r>
            <a:r>
              <a:rPr lang="en-US" sz="2000" b="1" dirty="0"/>
              <a:t> (DTT).</a:t>
            </a:r>
          </a:p>
          <a:p>
            <a:r>
              <a:rPr lang="en-US" sz="2000" b="1" dirty="0"/>
              <a:t/>
            </a:r>
            <a:br>
              <a:rPr lang="en-US" sz="2000" b="1" dirty="0"/>
            </a:br>
            <a:endParaRPr lang="en-US" sz="2000" b="1" dirty="0"/>
          </a:p>
          <a:p>
            <a:endParaRPr lang="en-US" sz="2000" b="1" dirty="0"/>
          </a:p>
        </p:txBody>
      </p:sp>
      <p:pic>
        <p:nvPicPr>
          <p:cNvPr id="17412" name="Picture 3"/>
          <p:cNvPicPr>
            <a:picLocks noChangeAspect="1" noChangeArrowheads="1"/>
          </p:cNvPicPr>
          <p:nvPr/>
        </p:nvPicPr>
        <p:blipFill>
          <a:blip r:embed="rId3" cstate="print"/>
          <a:srcRect/>
          <a:stretch>
            <a:fillRect/>
          </a:stretch>
        </p:blipFill>
        <p:spPr bwMode="auto">
          <a:xfrm>
            <a:off x="4970463" y="1355725"/>
            <a:ext cx="4021137" cy="336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81000" y="9525"/>
            <a:ext cx="5181600" cy="523875"/>
          </a:xfrm>
          <a:noFill/>
        </p:spPr>
        <p:txBody>
          <a:bodyPr>
            <a:spAutoFit/>
          </a:bodyPr>
          <a:lstStyle/>
          <a:p>
            <a:pPr eaLnBrk="1" hangingPunct="1"/>
            <a:r>
              <a:rPr lang="en-AU" sz="2800" b="1" smtClean="0">
                <a:solidFill>
                  <a:srgbClr val="FF0000"/>
                </a:solidFill>
              </a:rPr>
              <a:t>Protein Renaturation</a:t>
            </a:r>
          </a:p>
        </p:txBody>
      </p:sp>
      <p:sp>
        <p:nvSpPr>
          <p:cNvPr id="18435" name="Rectangle 3"/>
          <p:cNvSpPr>
            <a:spLocks noGrp="1" noChangeArrowheads="1"/>
          </p:cNvSpPr>
          <p:nvPr>
            <p:ph type="body" idx="4294967295"/>
          </p:nvPr>
        </p:nvSpPr>
        <p:spPr>
          <a:xfrm>
            <a:off x="228600" y="3733800"/>
            <a:ext cx="8153400" cy="2057400"/>
          </a:xfrm>
        </p:spPr>
        <p:txBody>
          <a:bodyPr/>
          <a:lstStyle/>
          <a:p>
            <a:pPr algn="just" eaLnBrk="1" hangingPunct="1">
              <a:buFontTx/>
              <a:buNone/>
            </a:pPr>
            <a:r>
              <a:rPr lang="en-AU" sz="2000" b="1" dirty="0" smtClean="0">
                <a:solidFill>
                  <a:schemeClr val="bg1"/>
                </a:solidFill>
              </a:rPr>
              <a:t>Experimental results prove that the amino acids sequence of a polypeptide chain contains all the information required to fold the chain into its native, three-dimensional structure. </a:t>
            </a:r>
            <a:endParaRPr lang="en-AU" sz="2000" b="1" dirty="0" smtClean="0">
              <a:solidFill>
                <a:schemeClr val="bg1"/>
              </a:solidFill>
            </a:endParaRPr>
          </a:p>
          <a:p>
            <a:pPr algn="just" eaLnBrk="1" hangingPunct="1">
              <a:buFontTx/>
              <a:buNone/>
            </a:pPr>
            <a:endParaRPr lang="en-AU" sz="2000" b="1" dirty="0" smtClean="0">
              <a:solidFill>
                <a:schemeClr val="bg1"/>
              </a:solidFill>
            </a:endParaRPr>
          </a:p>
          <a:p>
            <a:pPr algn="just" eaLnBrk="1" hangingPunct="1">
              <a:buFontTx/>
              <a:buNone/>
            </a:pPr>
            <a:r>
              <a:rPr lang="en-AU" sz="2000" b="1" dirty="0" smtClean="0">
                <a:solidFill>
                  <a:srgbClr val="FF0000"/>
                </a:solidFill>
              </a:rPr>
              <a:t>Thus </a:t>
            </a:r>
            <a:r>
              <a:rPr lang="en-AU" sz="2000" b="1" dirty="0" smtClean="0">
                <a:solidFill>
                  <a:srgbClr val="FF0000"/>
                </a:solidFill>
              </a:rPr>
              <a:t>dismiss any remaining doubt that enzymes folds spontaneously.</a:t>
            </a:r>
          </a:p>
        </p:txBody>
      </p:sp>
      <p:sp>
        <p:nvSpPr>
          <p:cNvPr id="18436" name="Text Box 4"/>
          <p:cNvSpPr txBox="1">
            <a:spLocks noChangeArrowheads="1"/>
          </p:cNvSpPr>
          <p:nvPr/>
        </p:nvSpPr>
        <p:spPr bwMode="auto">
          <a:xfrm>
            <a:off x="228600" y="709613"/>
            <a:ext cx="8229600" cy="2554287"/>
          </a:xfrm>
          <a:prstGeom prst="rect">
            <a:avLst/>
          </a:prstGeom>
          <a:noFill/>
          <a:ln w="9525">
            <a:noFill/>
            <a:miter lim="800000"/>
            <a:headEnd/>
            <a:tailEnd/>
          </a:ln>
        </p:spPr>
        <p:txBody>
          <a:bodyPr>
            <a:spAutoFit/>
          </a:bodyPr>
          <a:lstStyle/>
          <a:p>
            <a:pPr algn="just"/>
            <a:r>
              <a:rPr lang="en-US" sz="2000" b="1"/>
              <a:t>The process of returning a denatured protein structure to its original structure and normal level of biological activity</a:t>
            </a:r>
            <a:br>
              <a:rPr lang="en-US" sz="2000" b="1"/>
            </a:br>
            <a:endParaRPr lang="en-US" sz="2000" b="1"/>
          </a:p>
          <a:p>
            <a:pPr algn="just"/>
            <a:r>
              <a:rPr lang="en-US" sz="2000" b="1"/>
              <a:t>In a renatured protein, the primary structure of the biopolymer remains the same, but the protein which had been denatured gets restored back to its former native structure and is able to function as effectively as before, because a renatured protein merely undergoes the process of reversal of a denatured protein.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04800" y="814388"/>
            <a:ext cx="8153400" cy="2462212"/>
          </a:xfrm>
          <a:prstGeom prst="rect">
            <a:avLst/>
          </a:prstGeom>
          <a:noFill/>
          <a:ln w="9525">
            <a:noFill/>
            <a:miter lim="800000"/>
            <a:headEnd/>
            <a:tailEnd/>
          </a:ln>
        </p:spPr>
        <p:txBody>
          <a:bodyPr lIns="0" tIns="0" rIns="0" bIns="0" anchor="ctr">
            <a:spAutoFit/>
          </a:bodyPr>
          <a:lstStyle/>
          <a:p>
            <a:pPr algn="just"/>
            <a:r>
              <a:rPr lang="en-AU" sz="2000" b="1" dirty="0"/>
              <a:t>Refolding of the solubilised proteins is initiated by the removal of the denaturant. </a:t>
            </a:r>
          </a:p>
          <a:p>
            <a:pPr algn="just"/>
            <a:endParaRPr lang="en-AU" sz="2000" b="1" dirty="0"/>
          </a:p>
          <a:p>
            <a:pPr algn="just"/>
            <a:r>
              <a:rPr lang="en-AU" sz="2000" b="1" dirty="0"/>
              <a:t>To slow down the aggregation process, refolding is usually carried out at low protein concentrations, in the range of </a:t>
            </a:r>
            <a:r>
              <a:rPr lang="en-AU" sz="2000" b="1" dirty="0" smtClean="0"/>
              <a:t>10-100 mg/ml</a:t>
            </a:r>
            <a:r>
              <a:rPr lang="en-AU" sz="2000" b="1" dirty="0"/>
              <a:t>. </a:t>
            </a:r>
            <a:r>
              <a:rPr lang="en-AU" sz="2000" b="1" u="sng" dirty="0">
                <a:solidFill>
                  <a:srgbClr val="FF0000"/>
                </a:solidFill>
              </a:rPr>
              <a:t>Important variables are:</a:t>
            </a:r>
          </a:p>
          <a:p>
            <a:pPr algn="just"/>
            <a:r>
              <a:rPr lang="en-AU" sz="2000" b="1" dirty="0"/>
              <a:t>buffer composition (pH, ionic strength)</a:t>
            </a:r>
          </a:p>
          <a:p>
            <a:pPr algn="just"/>
            <a:r>
              <a:rPr lang="en-AU" sz="2000" b="1" dirty="0"/>
              <a:t>Temperature</a:t>
            </a:r>
          </a:p>
        </p:txBody>
      </p:sp>
      <p:sp>
        <p:nvSpPr>
          <p:cNvPr id="19459" name="Rectangle 4"/>
          <p:cNvSpPr>
            <a:spLocks noChangeArrowheads="1"/>
          </p:cNvSpPr>
          <p:nvPr/>
        </p:nvSpPr>
        <p:spPr bwMode="auto">
          <a:xfrm>
            <a:off x="228600" y="4114800"/>
            <a:ext cx="4648200" cy="2554545"/>
          </a:xfrm>
          <a:prstGeom prst="rect">
            <a:avLst/>
          </a:prstGeom>
          <a:noFill/>
          <a:ln w="9525">
            <a:noFill/>
            <a:miter lim="800000"/>
            <a:headEnd/>
            <a:tailEnd/>
          </a:ln>
        </p:spPr>
        <p:txBody>
          <a:bodyPr>
            <a:spAutoFit/>
          </a:bodyPr>
          <a:lstStyle/>
          <a:p>
            <a:pPr algn="just"/>
            <a:r>
              <a:rPr lang="en-AU" sz="2000" b="1" dirty="0">
                <a:solidFill>
                  <a:srgbClr val="FF0000"/>
                </a:solidFill>
              </a:rPr>
              <a:t>1- Dialysis</a:t>
            </a:r>
            <a:r>
              <a:rPr lang="en-AU" sz="2000" b="1" dirty="0"/>
              <a:t>: The most used method is the removal of the solubilising agent by dialysis. </a:t>
            </a:r>
            <a:endParaRPr lang="en-AU" sz="2000" b="1" dirty="0" smtClean="0"/>
          </a:p>
          <a:p>
            <a:pPr algn="just"/>
            <a:endParaRPr lang="en-AU" sz="2000" b="1" dirty="0" smtClean="0"/>
          </a:p>
          <a:p>
            <a:pPr algn="just"/>
            <a:r>
              <a:rPr lang="en-AU" sz="2000" b="1" dirty="0" smtClean="0"/>
              <a:t>During </a:t>
            </a:r>
            <a:r>
              <a:rPr lang="en-AU" sz="2000" b="1" dirty="0"/>
              <a:t>dialysis the concentration of the </a:t>
            </a:r>
            <a:r>
              <a:rPr lang="en-AU" sz="2000" b="1" dirty="0" err="1"/>
              <a:t>solubilizing</a:t>
            </a:r>
            <a:r>
              <a:rPr lang="en-AU" sz="2000" b="1" dirty="0"/>
              <a:t> agent decreases slowly which allows the protein to refold optimally. </a:t>
            </a:r>
          </a:p>
        </p:txBody>
      </p:sp>
      <p:sp>
        <p:nvSpPr>
          <p:cNvPr id="19460" name="Rectangle 3"/>
          <p:cNvSpPr>
            <a:spLocks noChangeArrowheads="1"/>
          </p:cNvSpPr>
          <p:nvPr/>
        </p:nvSpPr>
        <p:spPr bwMode="auto">
          <a:xfrm>
            <a:off x="228600" y="3429000"/>
            <a:ext cx="7848600" cy="461963"/>
          </a:xfrm>
          <a:prstGeom prst="rect">
            <a:avLst/>
          </a:prstGeom>
          <a:noFill/>
          <a:ln w="9525">
            <a:noFill/>
            <a:miter lim="800000"/>
            <a:headEnd/>
            <a:tailEnd/>
          </a:ln>
        </p:spPr>
        <p:txBody>
          <a:bodyPr>
            <a:spAutoFit/>
          </a:bodyPr>
          <a:lstStyle/>
          <a:p>
            <a:pPr algn="just"/>
            <a:r>
              <a:rPr lang="en-AU" sz="2400" b="1">
                <a:solidFill>
                  <a:srgbClr val="FF0000"/>
                </a:solidFill>
              </a:rPr>
              <a:t>Different methods for the refolding of proteins </a:t>
            </a:r>
          </a:p>
        </p:txBody>
      </p:sp>
      <p:sp>
        <p:nvSpPr>
          <p:cNvPr id="19461" name="Rectangle 4"/>
          <p:cNvSpPr>
            <a:spLocks noChangeArrowheads="1"/>
          </p:cNvSpPr>
          <p:nvPr/>
        </p:nvSpPr>
        <p:spPr bwMode="auto">
          <a:xfrm>
            <a:off x="76200" y="0"/>
            <a:ext cx="6415088" cy="523875"/>
          </a:xfrm>
          <a:prstGeom prst="rect">
            <a:avLst/>
          </a:prstGeom>
          <a:noFill/>
          <a:ln w="9525">
            <a:noFill/>
            <a:miter lim="800000"/>
            <a:headEnd/>
            <a:tailEnd/>
          </a:ln>
        </p:spPr>
        <p:txBody>
          <a:bodyPr wrap="none">
            <a:spAutoFit/>
          </a:bodyPr>
          <a:lstStyle/>
          <a:p>
            <a:pPr algn="just"/>
            <a:r>
              <a:rPr lang="en-AU" sz="2800" b="1">
                <a:solidFill>
                  <a:srgbClr val="FF0000"/>
                </a:solidFill>
              </a:rPr>
              <a:t>Refolding of the solubilised proteins</a:t>
            </a:r>
          </a:p>
        </p:txBody>
      </p:sp>
      <p:pic>
        <p:nvPicPr>
          <p:cNvPr id="19462" name="Picture 8" descr="http://ehumanbiofield.wikispaces.com/file/view/dialysis.jpg/32971865/dialysis.jpg"/>
          <p:cNvPicPr>
            <a:picLocks noChangeAspect="1" noChangeArrowheads="1"/>
          </p:cNvPicPr>
          <p:nvPr/>
        </p:nvPicPr>
        <p:blipFill>
          <a:blip r:embed="rId2" cstate="print"/>
          <a:srcRect/>
          <a:stretch>
            <a:fillRect/>
          </a:stretch>
        </p:blipFill>
        <p:spPr bwMode="auto">
          <a:xfrm>
            <a:off x="4852988" y="3886200"/>
            <a:ext cx="4214812" cy="2667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304800" y="1295400"/>
            <a:ext cx="8153400" cy="707886"/>
          </a:xfrm>
          <a:prstGeom prst="rect">
            <a:avLst/>
          </a:prstGeom>
          <a:noFill/>
          <a:ln w="9525">
            <a:noFill/>
            <a:miter lim="800000"/>
            <a:headEnd/>
            <a:tailEnd/>
          </a:ln>
        </p:spPr>
        <p:txBody>
          <a:bodyPr>
            <a:spAutoFit/>
          </a:bodyPr>
          <a:lstStyle/>
          <a:p>
            <a:pPr algn="just"/>
            <a:endParaRPr lang="en-AU" sz="2000" b="1" dirty="0"/>
          </a:p>
          <a:p>
            <a:pPr algn="just"/>
            <a:endParaRPr lang="en-AU" sz="2000" b="1" dirty="0"/>
          </a:p>
        </p:txBody>
      </p:sp>
      <p:sp>
        <p:nvSpPr>
          <p:cNvPr id="20483" name="Rectangle 5"/>
          <p:cNvSpPr>
            <a:spLocks noChangeArrowheads="1"/>
          </p:cNvSpPr>
          <p:nvPr/>
        </p:nvSpPr>
        <p:spPr bwMode="auto">
          <a:xfrm>
            <a:off x="304800" y="457200"/>
            <a:ext cx="8382000" cy="1323975"/>
          </a:xfrm>
          <a:prstGeom prst="rect">
            <a:avLst/>
          </a:prstGeom>
          <a:noFill/>
          <a:ln w="9525">
            <a:noFill/>
            <a:miter lim="800000"/>
            <a:headEnd/>
            <a:tailEnd/>
          </a:ln>
        </p:spPr>
        <p:txBody>
          <a:bodyPr>
            <a:spAutoFit/>
          </a:bodyPr>
          <a:lstStyle/>
          <a:p>
            <a:pPr algn="just"/>
            <a:r>
              <a:rPr lang="en-AU" sz="2000" b="1" dirty="0">
                <a:solidFill>
                  <a:srgbClr val="FF0000"/>
                </a:solidFill>
              </a:rPr>
              <a:t>2- Slow dilution</a:t>
            </a:r>
            <a:r>
              <a:rPr lang="en-AU" sz="2000" b="1" dirty="0"/>
              <a:t>: The concentration of the </a:t>
            </a:r>
            <a:r>
              <a:rPr lang="en-AU" sz="2000" b="1" dirty="0" err="1"/>
              <a:t>solubilizing</a:t>
            </a:r>
            <a:r>
              <a:rPr lang="en-AU" sz="2000" b="1" dirty="0"/>
              <a:t> agent is decreased by dilution allowing the protein to refold. Usually the dilution is carried out slowly by step-wise addition of buffer or by continuous addition using a pump.</a:t>
            </a:r>
          </a:p>
        </p:txBody>
      </p:sp>
      <p:pic>
        <p:nvPicPr>
          <p:cNvPr id="20484" name="Picture 6" descr="http://www.waters.com/webassets/cms/category/media/other_images/primer_d_%20solidphase.jpg"/>
          <p:cNvPicPr>
            <a:picLocks noChangeAspect="1" noChangeArrowheads="1"/>
          </p:cNvPicPr>
          <p:nvPr/>
        </p:nvPicPr>
        <p:blipFill>
          <a:blip r:embed="rId2" cstate="print"/>
          <a:srcRect/>
          <a:stretch>
            <a:fillRect/>
          </a:stretch>
        </p:blipFill>
        <p:spPr bwMode="auto">
          <a:xfrm>
            <a:off x="4648200" y="2286000"/>
            <a:ext cx="4343400" cy="3505200"/>
          </a:xfrm>
          <a:prstGeom prst="rect">
            <a:avLst/>
          </a:prstGeom>
          <a:noFill/>
          <a:ln w="9525">
            <a:noFill/>
            <a:miter lim="800000"/>
            <a:headEnd/>
            <a:tailEnd/>
          </a:ln>
        </p:spPr>
      </p:pic>
      <p:sp>
        <p:nvSpPr>
          <p:cNvPr id="5" name="Rectangle 4"/>
          <p:cNvSpPr/>
          <p:nvPr/>
        </p:nvSpPr>
        <p:spPr>
          <a:xfrm>
            <a:off x="304800" y="2413338"/>
            <a:ext cx="4267200" cy="3477875"/>
          </a:xfrm>
          <a:prstGeom prst="rect">
            <a:avLst/>
          </a:prstGeom>
        </p:spPr>
        <p:txBody>
          <a:bodyPr wrap="square">
            <a:spAutoFit/>
          </a:bodyPr>
          <a:lstStyle/>
          <a:p>
            <a:pPr algn="just"/>
            <a:r>
              <a:rPr lang="en-AU" sz="2000" b="1" dirty="0" smtClean="0">
                <a:solidFill>
                  <a:srgbClr val="FF0000"/>
                </a:solidFill>
              </a:rPr>
              <a:t>3- Chromatography</a:t>
            </a:r>
            <a:r>
              <a:rPr lang="en-AU" sz="2000" b="1" dirty="0" smtClean="0"/>
              <a:t>: </a:t>
            </a:r>
            <a:endParaRPr lang="en-AU" sz="2000" b="1" dirty="0" smtClean="0"/>
          </a:p>
          <a:p>
            <a:pPr algn="just"/>
            <a:r>
              <a:rPr lang="en-AU" sz="2000" b="1" dirty="0" smtClean="0"/>
              <a:t>The </a:t>
            </a:r>
            <a:r>
              <a:rPr lang="en-AU" sz="2000" b="1" dirty="0" smtClean="0"/>
              <a:t>solubilising agent is removed using a chromatographic step</a:t>
            </a:r>
            <a:r>
              <a:rPr lang="en-AU" sz="2000" b="1" dirty="0" smtClean="0"/>
              <a:t>.</a:t>
            </a:r>
          </a:p>
          <a:p>
            <a:pPr algn="just"/>
            <a:endParaRPr lang="en-AU" sz="2000" b="1" dirty="0" smtClean="0"/>
          </a:p>
          <a:p>
            <a:pPr algn="just"/>
            <a:r>
              <a:rPr lang="en-AU" sz="2000" b="1" dirty="0" smtClean="0"/>
              <a:t>size exclusion chromatography (</a:t>
            </a:r>
            <a:r>
              <a:rPr lang="en-AU" sz="2000" b="1" i="1" dirty="0" smtClean="0"/>
              <a:t>e.g.</a:t>
            </a:r>
            <a:r>
              <a:rPr lang="en-AU" sz="2000" b="1" dirty="0" smtClean="0"/>
              <a:t> gel filtration</a:t>
            </a:r>
            <a:r>
              <a:rPr lang="en-AU" sz="2000" b="1" dirty="0" smtClean="0"/>
              <a:t>)</a:t>
            </a:r>
          </a:p>
          <a:p>
            <a:pPr algn="just"/>
            <a:endParaRPr lang="en-AU" sz="2000" b="1" dirty="0" smtClean="0"/>
          </a:p>
          <a:p>
            <a:pPr algn="just"/>
            <a:r>
              <a:rPr lang="en-AU" sz="2000" b="1" dirty="0" smtClean="0"/>
              <a:t>ion exchange </a:t>
            </a:r>
            <a:r>
              <a:rPr lang="en-AU" sz="2000" b="1" dirty="0" smtClean="0"/>
              <a:t>chromatography</a:t>
            </a:r>
          </a:p>
          <a:p>
            <a:pPr algn="just"/>
            <a:endParaRPr lang="en-AU" sz="2000" b="1" dirty="0" smtClean="0"/>
          </a:p>
          <a:p>
            <a:pPr algn="just"/>
            <a:r>
              <a:rPr lang="en-AU" sz="2000" b="1" dirty="0" smtClean="0"/>
              <a:t>affinity chromatography </a:t>
            </a:r>
            <a:endParaRPr lang="en-AU"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563cysdisulfide"/>
          <p:cNvPicPr>
            <a:picLocks noChangeAspect="1" noChangeArrowheads="1"/>
          </p:cNvPicPr>
          <p:nvPr/>
        </p:nvPicPr>
        <p:blipFill>
          <a:blip r:embed="rId2" cstate="print"/>
          <a:srcRect/>
          <a:stretch>
            <a:fillRect/>
          </a:stretch>
        </p:blipFill>
        <p:spPr bwMode="auto">
          <a:xfrm>
            <a:off x="4762500" y="228600"/>
            <a:ext cx="4229100" cy="3048000"/>
          </a:xfrm>
          <a:prstGeom prst="rect">
            <a:avLst/>
          </a:prstGeom>
          <a:noFill/>
          <a:ln w="9525">
            <a:noFill/>
            <a:miter lim="800000"/>
            <a:headEnd/>
            <a:tailEnd/>
          </a:ln>
        </p:spPr>
      </p:pic>
      <p:pic>
        <p:nvPicPr>
          <p:cNvPr id="3075" name="Picture 10" descr="567disulfidebond"/>
          <p:cNvPicPr>
            <a:picLocks noChangeAspect="1" noChangeArrowheads="1"/>
          </p:cNvPicPr>
          <p:nvPr/>
        </p:nvPicPr>
        <p:blipFill>
          <a:blip r:embed="rId3" cstate="print"/>
          <a:srcRect/>
          <a:stretch>
            <a:fillRect/>
          </a:stretch>
        </p:blipFill>
        <p:spPr bwMode="auto">
          <a:xfrm>
            <a:off x="1066800" y="3390900"/>
            <a:ext cx="6477000" cy="3429000"/>
          </a:xfrm>
          <a:prstGeom prst="rect">
            <a:avLst/>
          </a:prstGeom>
          <a:noFill/>
          <a:ln w="9525">
            <a:noFill/>
            <a:miter lim="800000"/>
            <a:headEnd/>
            <a:tailEnd/>
          </a:ln>
        </p:spPr>
      </p:pic>
      <p:sp>
        <p:nvSpPr>
          <p:cNvPr id="3076" name="Text Box 6"/>
          <p:cNvSpPr txBox="1">
            <a:spLocks noChangeArrowheads="1"/>
          </p:cNvSpPr>
          <p:nvPr/>
        </p:nvSpPr>
        <p:spPr bwMode="auto">
          <a:xfrm>
            <a:off x="304800" y="425450"/>
            <a:ext cx="4267200" cy="2862263"/>
          </a:xfrm>
          <a:prstGeom prst="rect">
            <a:avLst/>
          </a:prstGeom>
          <a:noFill/>
          <a:ln w="9525">
            <a:noFill/>
            <a:miter lim="800000"/>
            <a:headEnd/>
            <a:tailEnd/>
          </a:ln>
        </p:spPr>
        <p:txBody>
          <a:bodyPr>
            <a:spAutoFit/>
          </a:bodyPr>
          <a:lstStyle/>
          <a:p>
            <a:pPr algn="just"/>
            <a:endParaRPr lang="en-US" sz="2000" b="1"/>
          </a:p>
          <a:p>
            <a:pPr algn="just"/>
            <a:r>
              <a:rPr lang="en-US" sz="2000" b="1"/>
              <a:t>Disulfide bonds are formed by oxidation of the sulfhydryl groups on cysteine. </a:t>
            </a:r>
          </a:p>
          <a:p>
            <a:pPr algn="just"/>
            <a:endParaRPr lang="en-US" sz="2000" b="1"/>
          </a:p>
          <a:p>
            <a:pPr algn="just"/>
            <a:r>
              <a:rPr lang="en-US" sz="2000" b="1"/>
              <a:t>Different protein loops within a single chain are held together by the strong covalent disulfide bonds. </a:t>
            </a:r>
          </a:p>
        </p:txBody>
      </p:sp>
      <p:sp>
        <p:nvSpPr>
          <p:cNvPr id="3077" name="Rectangle 6"/>
          <p:cNvSpPr>
            <a:spLocks noChangeArrowheads="1"/>
          </p:cNvSpPr>
          <p:nvPr/>
        </p:nvSpPr>
        <p:spPr bwMode="auto">
          <a:xfrm>
            <a:off x="279400" y="9525"/>
            <a:ext cx="2921000" cy="523875"/>
          </a:xfrm>
          <a:prstGeom prst="rect">
            <a:avLst/>
          </a:prstGeom>
          <a:noFill/>
          <a:ln w="9525">
            <a:noFill/>
            <a:miter lim="800000"/>
            <a:headEnd/>
            <a:tailEnd/>
          </a:ln>
        </p:spPr>
        <p:txBody>
          <a:bodyPr wrap="none">
            <a:spAutoFit/>
          </a:bodyPr>
          <a:lstStyle/>
          <a:p>
            <a:r>
              <a:rPr lang="en-US" sz="2800" b="1">
                <a:solidFill>
                  <a:srgbClr val="FF0000"/>
                </a:solidFill>
              </a:rPr>
              <a:t>Disulfide Bonds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28600" y="377825"/>
            <a:ext cx="8001000" cy="1631950"/>
          </a:xfrm>
          <a:prstGeom prst="rect">
            <a:avLst/>
          </a:prstGeom>
          <a:noFill/>
          <a:ln w="9525">
            <a:noFill/>
            <a:miter lim="800000"/>
            <a:headEnd/>
            <a:tailEnd/>
          </a:ln>
        </p:spPr>
        <p:txBody>
          <a:bodyPr>
            <a:spAutoFit/>
          </a:bodyPr>
          <a:lstStyle/>
          <a:p>
            <a:pPr algn="just"/>
            <a:endParaRPr lang="en-US" sz="2000" b="1"/>
          </a:p>
          <a:p>
            <a:pPr algn="just"/>
            <a:r>
              <a:rPr lang="en-US" sz="2000" b="1"/>
              <a:t>Hydrogen bonding between "side chains" occurs in a variety of circumstances. </a:t>
            </a:r>
            <a:r>
              <a:rPr lang="en-US" sz="2000" b="1">
                <a:solidFill>
                  <a:srgbClr val="FF0000"/>
                </a:solidFill>
              </a:rPr>
              <a:t>The most usual cases are between two alcohols, an alcohol and an acid, two acids, or an alcohol and an amide. </a:t>
            </a:r>
          </a:p>
          <a:p>
            <a:pPr algn="just"/>
            <a:endParaRPr lang="en-US" sz="2000" b="1">
              <a:solidFill>
                <a:srgbClr val="FF0000"/>
              </a:solidFill>
            </a:endParaRPr>
          </a:p>
        </p:txBody>
      </p:sp>
      <p:pic>
        <p:nvPicPr>
          <p:cNvPr id="4099" name="Picture 7" descr="567hydrogenbond"/>
          <p:cNvPicPr>
            <a:picLocks noChangeAspect="1" noChangeArrowheads="1"/>
          </p:cNvPicPr>
          <p:nvPr/>
        </p:nvPicPr>
        <p:blipFill>
          <a:blip r:embed="rId2" cstate="print"/>
          <a:srcRect/>
          <a:stretch>
            <a:fillRect/>
          </a:stretch>
        </p:blipFill>
        <p:spPr bwMode="auto">
          <a:xfrm>
            <a:off x="4968875" y="2179638"/>
            <a:ext cx="3946525" cy="4144962"/>
          </a:xfrm>
          <a:prstGeom prst="rect">
            <a:avLst/>
          </a:prstGeom>
          <a:noFill/>
          <a:ln w="9525">
            <a:noFill/>
            <a:miter lim="800000"/>
            <a:headEnd/>
            <a:tailEnd/>
          </a:ln>
        </p:spPr>
      </p:pic>
      <p:sp>
        <p:nvSpPr>
          <p:cNvPr id="4100" name="Text Box 8"/>
          <p:cNvSpPr txBox="1">
            <a:spLocks noChangeArrowheads="1"/>
          </p:cNvSpPr>
          <p:nvPr/>
        </p:nvSpPr>
        <p:spPr bwMode="auto">
          <a:xfrm>
            <a:off x="304800" y="3962400"/>
            <a:ext cx="4892675" cy="2554288"/>
          </a:xfrm>
          <a:prstGeom prst="rect">
            <a:avLst/>
          </a:prstGeom>
          <a:noFill/>
          <a:ln w="9525">
            <a:noFill/>
            <a:miter lim="800000"/>
            <a:headEnd/>
            <a:tailEnd/>
          </a:ln>
        </p:spPr>
        <p:txBody>
          <a:bodyPr>
            <a:spAutoFit/>
          </a:bodyPr>
          <a:lstStyle/>
          <a:p>
            <a:r>
              <a:rPr lang="en-US" sz="2000" b="1">
                <a:solidFill>
                  <a:srgbClr val="FF0000"/>
                </a:solidFill>
              </a:rPr>
              <a:t>Examples of amino acid side chains that may hydrogen bond to each other:</a:t>
            </a:r>
          </a:p>
          <a:p>
            <a:r>
              <a:rPr lang="en-US" sz="2000" b="1"/>
              <a:t>Two alcohols: ser, thr, and tyr.</a:t>
            </a:r>
            <a:br>
              <a:rPr lang="en-US" sz="2000" b="1"/>
            </a:br>
            <a:r>
              <a:rPr lang="en-US" sz="2000" b="1"/>
              <a:t>Alcohol and an acid: asp and tyr</a:t>
            </a:r>
            <a:br>
              <a:rPr lang="en-US" sz="2000" b="1"/>
            </a:br>
            <a:r>
              <a:rPr lang="en-US" sz="2000" b="1"/>
              <a:t>Two acids: asp and glu</a:t>
            </a:r>
            <a:br>
              <a:rPr lang="en-US" sz="2000" b="1"/>
            </a:br>
            <a:r>
              <a:rPr lang="en-US" sz="2000" b="1"/>
              <a:t>Alcohol and amine: ser and lys</a:t>
            </a:r>
            <a:br>
              <a:rPr lang="en-US" sz="2000" b="1"/>
            </a:br>
            <a:r>
              <a:rPr lang="en-US" sz="2000" b="1"/>
              <a:t>Alcohol and amide: ser and asn</a:t>
            </a:r>
          </a:p>
        </p:txBody>
      </p:sp>
      <p:sp>
        <p:nvSpPr>
          <p:cNvPr id="4101" name="Rectangle 4"/>
          <p:cNvSpPr>
            <a:spLocks noChangeArrowheads="1"/>
          </p:cNvSpPr>
          <p:nvPr/>
        </p:nvSpPr>
        <p:spPr bwMode="auto">
          <a:xfrm>
            <a:off x="228600" y="0"/>
            <a:ext cx="3540125" cy="523875"/>
          </a:xfrm>
          <a:prstGeom prst="rect">
            <a:avLst/>
          </a:prstGeom>
          <a:noFill/>
          <a:ln w="9525">
            <a:noFill/>
            <a:miter lim="800000"/>
            <a:headEnd/>
            <a:tailEnd/>
          </a:ln>
        </p:spPr>
        <p:txBody>
          <a:bodyPr wrap="none">
            <a:spAutoFit/>
          </a:bodyPr>
          <a:lstStyle/>
          <a:p>
            <a:r>
              <a:rPr lang="en-US" sz="2800" b="1">
                <a:solidFill>
                  <a:srgbClr val="FF0000"/>
                </a:solidFill>
              </a:rPr>
              <a:t>Hydrogen Bonding</a:t>
            </a:r>
            <a:endParaRPr lang="en-US" sz="2800">
              <a:solidFill>
                <a:srgbClr val="FF0000"/>
              </a:solidFill>
            </a:endParaRPr>
          </a:p>
        </p:txBody>
      </p:sp>
      <p:sp>
        <p:nvSpPr>
          <p:cNvPr id="4102" name="Rectangle 5"/>
          <p:cNvSpPr>
            <a:spLocks noChangeArrowheads="1"/>
          </p:cNvSpPr>
          <p:nvPr/>
        </p:nvSpPr>
        <p:spPr bwMode="auto">
          <a:xfrm>
            <a:off x="304800" y="2057400"/>
            <a:ext cx="4572000" cy="1631950"/>
          </a:xfrm>
          <a:prstGeom prst="rect">
            <a:avLst/>
          </a:prstGeom>
          <a:noFill/>
          <a:ln w="9525">
            <a:noFill/>
            <a:miter lim="800000"/>
            <a:headEnd/>
            <a:tailEnd/>
          </a:ln>
        </p:spPr>
        <p:txBody>
          <a:bodyPr>
            <a:spAutoFit/>
          </a:bodyPr>
          <a:lstStyle/>
          <a:p>
            <a:pPr algn="just"/>
            <a:r>
              <a:rPr lang="en-US" sz="2000" b="1"/>
              <a:t>In the prion protein, tyr 128 is hydrogen bonded to asp 178, which cause one part of the chain to be bonding with a part some distance away.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8600" y="200025"/>
            <a:ext cx="7924800" cy="1323975"/>
          </a:xfrm>
          <a:prstGeom prst="rect">
            <a:avLst/>
          </a:prstGeom>
          <a:noFill/>
          <a:ln w="9525">
            <a:noFill/>
            <a:miter lim="800000"/>
            <a:headEnd/>
            <a:tailEnd/>
          </a:ln>
        </p:spPr>
        <p:txBody>
          <a:bodyPr>
            <a:spAutoFit/>
          </a:bodyPr>
          <a:lstStyle/>
          <a:p>
            <a:pPr algn="just"/>
            <a:endParaRPr lang="en-US" sz="2000" b="1"/>
          </a:p>
          <a:p>
            <a:pPr algn="just"/>
            <a:r>
              <a:rPr lang="en-US" sz="2000" b="1"/>
              <a:t>Salt bridges result from the neutralization of an acid with an amine on side chains. </a:t>
            </a:r>
            <a:r>
              <a:rPr lang="en-US" sz="2000" b="1">
                <a:solidFill>
                  <a:srgbClr val="FF0000"/>
                </a:solidFill>
              </a:rPr>
              <a:t>The final interaction is ionic between the positive ammonium group and the negative acid group. </a:t>
            </a:r>
          </a:p>
        </p:txBody>
      </p:sp>
      <p:pic>
        <p:nvPicPr>
          <p:cNvPr id="5123" name="Picture 6" descr="563saltform"/>
          <p:cNvPicPr>
            <a:picLocks noChangeAspect="1" noChangeArrowheads="1"/>
          </p:cNvPicPr>
          <p:nvPr/>
        </p:nvPicPr>
        <p:blipFill>
          <a:blip r:embed="rId2" cstate="print"/>
          <a:srcRect/>
          <a:stretch>
            <a:fillRect/>
          </a:stretch>
        </p:blipFill>
        <p:spPr bwMode="auto">
          <a:xfrm>
            <a:off x="4572000" y="1546225"/>
            <a:ext cx="4495800" cy="2720975"/>
          </a:xfrm>
          <a:prstGeom prst="rect">
            <a:avLst/>
          </a:prstGeom>
          <a:noFill/>
          <a:ln w="9525">
            <a:noFill/>
            <a:miter lim="800000"/>
            <a:headEnd/>
            <a:tailEnd/>
          </a:ln>
        </p:spPr>
      </p:pic>
      <p:pic>
        <p:nvPicPr>
          <p:cNvPr id="5124" name="Picture 8" descr="567saltbridge"/>
          <p:cNvPicPr>
            <a:picLocks noChangeAspect="1" noChangeArrowheads="1"/>
          </p:cNvPicPr>
          <p:nvPr/>
        </p:nvPicPr>
        <p:blipFill>
          <a:blip r:embed="rId3" cstate="print"/>
          <a:srcRect/>
          <a:stretch>
            <a:fillRect/>
          </a:stretch>
        </p:blipFill>
        <p:spPr bwMode="auto">
          <a:xfrm>
            <a:off x="1676400" y="4419600"/>
            <a:ext cx="5562600" cy="2438400"/>
          </a:xfrm>
          <a:prstGeom prst="rect">
            <a:avLst/>
          </a:prstGeom>
          <a:noFill/>
          <a:ln w="9525">
            <a:noFill/>
            <a:miter lim="800000"/>
            <a:headEnd/>
            <a:tailEnd/>
          </a:ln>
        </p:spPr>
      </p:pic>
      <p:sp>
        <p:nvSpPr>
          <p:cNvPr id="5125" name="Rectangle 4"/>
          <p:cNvSpPr>
            <a:spLocks noChangeArrowheads="1"/>
          </p:cNvSpPr>
          <p:nvPr/>
        </p:nvSpPr>
        <p:spPr bwMode="auto">
          <a:xfrm>
            <a:off x="309563" y="9525"/>
            <a:ext cx="2281237" cy="523875"/>
          </a:xfrm>
          <a:prstGeom prst="rect">
            <a:avLst/>
          </a:prstGeom>
          <a:noFill/>
          <a:ln w="9525">
            <a:noFill/>
            <a:miter lim="800000"/>
            <a:headEnd/>
            <a:tailEnd/>
          </a:ln>
        </p:spPr>
        <p:txBody>
          <a:bodyPr wrap="none">
            <a:spAutoFit/>
          </a:bodyPr>
          <a:lstStyle/>
          <a:p>
            <a:r>
              <a:rPr lang="en-US" sz="2800" b="1">
                <a:solidFill>
                  <a:srgbClr val="FF0000"/>
                </a:solidFill>
              </a:rPr>
              <a:t>Salt Bridges</a:t>
            </a:r>
          </a:p>
        </p:txBody>
      </p:sp>
      <p:sp>
        <p:nvSpPr>
          <p:cNvPr id="5126" name="Rectangle 5"/>
          <p:cNvSpPr>
            <a:spLocks noChangeArrowheads="1"/>
          </p:cNvSpPr>
          <p:nvPr/>
        </p:nvSpPr>
        <p:spPr bwMode="auto">
          <a:xfrm>
            <a:off x="228600" y="1862138"/>
            <a:ext cx="4191000" cy="2246312"/>
          </a:xfrm>
          <a:prstGeom prst="rect">
            <a:avLst/>
          </a:prstGeom>
          <a:noFill/>
          <a:ln w="9525">
            <a:noFill/>
            <a:miter lim="800000"/>
            <a:headEnd/>
            <a:tailEnd/>
          </a:ln>
        </p:spPr>
        <p:txBody>
          <a:bodyPr>
            <a:spAutoFit/>
          </a:bodyPr>
          <a:lstStyle/>
          <a:p>
            <a:pPr algn="just"/>
            <a:r>
              <a:rPr lang="en-US" sz="2000" b="1"/>
              <a:t>An example from the prion protein with the salt bridge of glutamic acid 200 and lysine 204. In this case a very small loop is made because there are only three other amino acids between them. </a:t>
            </a:r>
            <a:endParaRPr lang="en-US" sz="2000" b="1">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152400" y="304800"/>
            <a:ext cx="8229600" cy="1938338"/>
          </a:xfrm>
          <a:prstGeom prst="rect">
            <a:avLst/>
          </a:prstGeom>
          <a:noFill/>
          <a:ln w="9525">
            <a:noFill/>
            <a:miter lim="800000"/>
            <a:headEnd/>
            <a:tailEnd/>
          </a:ln>
        </p:spPr>
        <p:txBody>
          <a:bodyPr>
            <a:spAutoFit/>
          </a:bodyPr>
          <a:lstStyle/>
          <a:p>
            <a:pPr algn="just"/>
            <a:endParaRPr lang="en-US" sz="2000" b="1"/>
          </a:p>
          <a:p>
            <a:pPr algn="just"/>
            <a:r>
              <a:rPr lang="en-US" sz="2000" b="1"/>
              <a:t>The hydrophobic interactions of non-polar side chains are believed to contribute significantly to the stabilizing of the tertiary structures in proteins. </a:t>
            </a:r>
            <a:r>
              <a:rPr lang="en-US" sz="2000" b="1">
                <a:solidFill>
                  <a:srgbClr val="FF0000"/>
                </a:solidFill>
              </a:rPr>
              <a:t>This interaction is really just an application of the solubility rule that "likes dissolve likes". </a:t>
            </a:r>
          </a:p>
          <a:p>
            <a:pPr algn="just"/>
            <a:endParaRPr lang="en-US" sz="2000" b="1"/>
          </a:p>
        </p:txBody>
      </p:sp>
      <p:pic>
        <p:nvPicPr>
          <p:cNvPr id="6147" name="Picture 8" descr="567hydrophobic"/>
          <p:cNvPicPr>
            <a:picLocks noChangeAspect="1" noChangeArrowheads="1"/>
          </p:cNvPicPr>
          <p:nvPr/>
        </p:nvPicPr>
        <p:blipFill>
          <a:blip r:embed="rId2" cstate="print"/>
          <a:srcRect/>
          <a:stretch>
            <a:fillRect/>
          </a:stretch>
        </p:blipFill>
        <p:spPr bwMode="auto">
          <a:xfrm>
            <a:off x="4953000" y="2057400"/>
            <a:ext cx="4114800" cy="4572000"/>
          </a:xfrm>
          <a:prstGeom prst="rect">
            <a:avLst/>
          </a:prstGeom>
          <a:noFill/>
          <a:ln w="9525">
            <a:noFill/>
            <a:miter lim="800000"/>
            <a:headEnd/>
            <a:tailEnd/>
          </a:ln>
        </p:spPr>
      </p:pic>
      <p:sp>
        <p:nvSpPr>
          <p:cNvPr id="6148" name="Rectangle 3"/>
          <p:cNvSpPr>
            <a:spLocks noChangeArrowheads="1"/>
          </p:cNvSpPr>
          <p:nvPr/>
        </p:nvSpPr>
        <p:spPr bwMode="auto">
          <a:xfrm>
            <a:off x="228600" y="0"/>
            <a:ext cx="6477000" cy="523875"/>
          </a:xfrm>
          <a:prstGeom prst="rect">
            <a:avLst/>
          </a:prstGeom>
          <a:noFill/>
          <a:ln w="9525">
            <a:noFill/>
            <a:miter lim="800000"/>
            <a:headEnd/>
            <a:tailEnd/>
          </a:ln>
        </p:spPr>
        <p:txBody>
          <a:bodyPr wrap="none">
            <a:spAutoFit/>
          </a:bodyPr>
          <a:lstStyle/>
          <a:p>
            <a:r>
              <a:rPr lang="en-US" sz="2800" b="1">
                <a:solidFill>
                  <a:srgbClr val="FF0000"/>
                </a:solidFill>
              </a:rPr>
              <a:t>Non-Polar Hydrophobic Interactions</a:t>
            </a:r>
            <a:endParaRPr lang="en-US" sz="2800">
              <a:solidFill>
                <a:srgbClr val="FF0000"/>
              </a:solidFill>
            </a:endParaRPr>
          </a:p>
        </p:txBody>
      </p:sp>
      <p:sp>
        <p:nvSpPr>
          <p:cNvPr id="6149" name="Rectangle 4"/>
          <p:cNvSpPr>
            <a:spLocks noChangeArrowheads="1"/>
          </p:cNvSpPr>
          <p:nvPr/>
        </p:nvSpPr>
        <p:spPr bwMode="auto">
          <a:xfrm>
            <a:off x="152400" y="1931988"/>
            <a:ext cx="4572000" cy="5016500"/>
          </a:xfrm>
          <a:prstGeom prst="rect">
            <a:avLst/>
          </a:prstGeom>
          <a:noFill/>
          <a:ln w="9525">
            <a:noFill/>
            <a:miter lim="800000"/>
            <a:headEnd/>
            <a:tailEnd/>
          </a:ln>
        </p:spPr>
        <p:txBody>
          <a:bodyPr>
            <a:spAutoFit/>
          </a:bodyPr>
          <a:lstStyle/>
          <a:p>
            <a:pPr algn="just"/>
            <a:r>
              <a:rPr lang="en-US" sz="2000" b="1"/>
              <a:t>The non-polar groups mutually repel water and other polar groups and results in a net attraction of the non-polar groups for each other. Hydrocarbon alkyl groups on ala, val, leu, and ile interact in this way. In addition, benzene (aromatic) rings on phe and tyr can "stack" together.</a:t>
            </a:r>
          </a:p>
          <a:p>
            <a:pPr algn="just"/>
            <a:endParaRPr lang="en-US" sz="2000" b="1"/>
          </a:p>
          <a:p>
            <a:pPr algn="just"/>
            <a:r>
              <a:rPr lang="en-US" sz="2000" b="1">
                <a:solidFill>
                  <a:srgbClr val="FF0000"/>
                </a:solidFill>
              </a:rPr>
              <a:t>In many cases this results in the non-polar side chains of amino acids being on the inside of a globular protein, while the outside of the proteins contains mainly polar groups.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28600" y="0"/>
            <a:ext cx="7559675" cy="400050"/>
          </a:xfrm>
          <a:prstGeom prst="rect">
            <a:avLst/>
          </a:prstGeom>
          <a:noFill/>
          <a:ln w="9525">
            <a:noFill/>
            <a:miter lim="800000"/>
            <a:headEnd/>
            <a:tailEnd/>
          </a:ln>
        </p:spPr>
        <p:txBody>
          <a:bodyPr>
            <a:spAutoFit/>
          </a:bodyPr>
          <a:lstStyle/>
          <a:p>
            <a:pPr algn="just"/>
            <a:r>
              <a:rPr lang="en-US" sz="2000" b="1"/>
              <a:t> </a:t>
            </a:r>
          </a:p>
        </p:txBody>
      </p:sp>
      <p:pic>
        <p:nvPicPr>
          <p:cNvPr id="7171" name="Picture 6" descr="1pkn"/>
          <p:cNvPicPr>
            <a:picLocks noChangeAspect="1" noChangeArrowheads="1"/>
          </p:cNvPicPr>
          <p:nvPr/>
        </p:nvPicPr>
        <p:blipFill>
          <a:blip r:embed="rId2" cstate="print"/>
          <a:srcRect/>
          <a:stretch>
            <a:fillRect/>
          </a:stretch>
        </p:blipFill>
        <p:spPr bwMode="auto">
          <a:xfrm>
            <a:off x="4265613" y="2514600"/>
            <a:ext cx="4749800" cy="3200400"/>
          </a:xfrm>
          <a:prstGeom prst="rect">
            <a:avLst/>
          </a:prstGeom>
          <a:noFill/>
          <a:ln w="9525">
            <a:noFill/>
            <a:miter lim="800000"/>
            <a:headEnd/>
            <a:tailEnd/>
          </a:ln>
        </p:spPr>
      </p:pic>
      <p:sp>
        <p:nvSpPr>
          <p:cNvPr id="4" name="Rectangle 3"/>
          <p:cNvSpPr txBox="1">
            <a:spLocks noChangeArrowheads="1"/>
          </p:cNvSpPr>
          <p:nvPr/>
        </p:nvSpPr>
        <p:spPr bwMode="auto">
          <a:xfrm>
            <a:off x="76200" y="457200"/>
            <a:ext cx="8534400" cy="1828800"/>
          </a:xfrm>
          <a:prstGeom prst="rect">
            <a:avLst/>
          </a:prstGeom>
          <a:noFill/>
          <a:ln w="9525">
            <a:noFill/>
            <a:miter lim="800000"/>
            <a:headEnd/>
            <a:tailEnd/>
          </a:ln>
        </p:spPr>
        <p:txBody>
          <a:bodyPr/>
          <a:lstStyle/>
          <a:p>
            <a:pPr marL="342900" indent="-342900" algn="just">
              <a:spcBef>
                <a:spcPct val="20000"/>
              </a:spcBef>
              <a:defRPr/>
            </a:pPr>
            <a:r>
              <a:rPr lang="en-AU" sz="2000" b="1" kern="0" dirty="0">
                <a:solidFill>
                  <a:schemeClr val="bg1"/>
                </a:solidFill>
                <a:latin typeface="+mn-lt"/>
                <a:cs typeface="+mn-cs"/>
              </a:rPr>
              <a:t> </a:t>
            </a:r>
          </a:p>
          <a:p>
            <a:pPr marL="342900" indent="-342900" algn="just">
              <a:spcBef>
                <a:spcPct val="20000"/>
              </a:spcBef>
              <a:defRPr/>
            </a:pPr>
            <a:r>
              <a:rPr lang="en-AU" sz="2000" b="1" kern="0" dirty="0">
                <a:solidFill>
                  <a:schemeClr val="bg1"/>
                </a:solidFill>
                <a:latin typeface="+mn-lt"/>
                <a:cs typeface="+mn-cs"/>
              </a:rPr>
              <a:t> </a:t>
            </a:r>
            <a:r>
              <a:rPr lang="en-AU" sz="2000" b="1" kern="0" dirty="0">
                <a:solidFill>
                  <a:srgbClr val="FF0000"/>
                </a:solidFill>
                <a:latin typeface="+mn-lt"/>
                <a:cs typeface="+mn-cs"/>
              </a:rPr>
              <a:t>A domain is a section of protein structure sufficient to perform a particular chemical or physical task such as binding of a substrate or other ligand.</a:t>
            </a:r>
          </a:p>
          <a:p>
            <a:pPr marL="342900" indent="-342900" algn="just">
              <a:spcBef>
                <a:spcPct val="20000"/>
              </a:spcBef>
              <a:defRPr/>
            </a:pPr>
            <a:r>
              <a:rPr lang="en-AU" sz="2000" b="1" kern="0" dirty="0">
                <a:solidFill>
                  <a:schemeClr val="bg1"/>
                </a:solidFill>
                <a:latin typeface="+mn-lt"/>
                <a:cs typeface="+mn-cs"/>
              </a:rPr>
              <a:t> Small proteins may consist of a single domain </a:t>
            </a:r>
          </a:p>
        </p:txBody>
      </p:sp>
      <p:sp>
        <p:nvSpPr>
          <p:cNvPr id="7173" name="Rectangle 4"/>
          <p:cNvSpPr>
            <a:spLocks noChangeArrowheads="1"/>
          </p:cNvSpPr>
          <p:nvPr/>
        </p:nvSpPr>
        <p:spPr bwMode="auto">
          <a:xfrm>
            <a:off x="3429000" y="6019800"/>
            <a:ext cx="5562600" cy="708025"/>
          </a:xfrm>
          <a:prstGeom prst="rect">
            <a:avLst/>
          </a:prstGeom>
          <a:noFill/>
          <a:ln w="9525">
            <a:noFill/>
            <a:miter lim="800000"/>
            <a:headEnd/>
            <a:tailEnd/>
          </a:ln>
        </p:spPr>
        <p:txBody>
          <a:bodyPr>
            <a:spAutoFit/>
          </a:bodyPr>
          <a:lstStyle/>
          <a:p>
            <a:pPr algn="ctr"/>
            <a:r>
              <a:rPr lang="en-US" sz="2000" b="1"/>
              <a:t>In this representation of Pyruvate kinase, it is possible to distinguish three domains:</a:t>
            </a:r>
          </a:p>
        </p:txBody>
      </p:sp>
      <p:sp>
        <p:nvSpPr>
          <p:cNvPr id="7174" name="Rectangle 5"/>
          <p:cNvSpPr>
            <a:spLocks noChangeArrowheads="1"/>
          </p:cNvSpPr>
          <p:nvPr/>
        </p:nvSpPr>
        <p:spPr bwMode="auto">
          <a:xfrm>
            <a:off x="304800" y="4648200"/>
            <a:ext cx="3505200" cy="1016000"/>
          </a:xfrm>
          <a:prstGeom prst="rect">
            <a:avLst/>
          </a:prstGeom>
          <a:noFill/>
          <a:ln w="9525">
            <a:noFill/>
            <a:miter lim="800000"/>
            <a:headEnd/>
            <a:tailEnd/>
          </a:ln>
        </p:spPr>
        <p:txBody>
          <a:bodyPr>
            <a:spAutoFit/>
          </a:bodyPr>
          <a:lstStyle/>
          <a:p>
            <a:pPr algn="just"/>
            <a:r>
              <a:rPr lang="en-US" sz="2000" b="1"/>
              <a:t>Protein domains may be considered as elementary units of protein structure.</a:t>
            </a:r>
          </a:p>
        </p:txBody>
      </p:sp>
      <p:sp>
        <p:nvSpPr>
          <p:cNvPr id="7175" name="Rectangle 6"/>
          <p:cNvSpPr>
            <a:spLocks noChangeArrowheads="1"/>
          </p:cNvSpPr>
          <p:nvPr/>
        </p:nvSpPr>
        <p:spPr bwMode="auto">
          <a:xfrm>
            <a:off x="152400" y="425450"/>
            <a:ext cx="8686800" cy="400050"/>
          </a:xfrm>
          <a:prstGeom prst="rect">
            <a:avLst/>
          </a:prstGeom>
          <a:noFill/>
          <a:ln w="9525">
            <a:noFill/>
            <a:miter lim="800000"/>
            <a:headEnd/>
            <a:tailEnd/>
          </a:ln>
        </p:spPr>
        <p:txBody>
          <a:bodyPr>
            <a:spAutoFit/>
          </a:bodyPr>
          <a:lstStyle/>
          <a:p>
            <a:pPr algn="just"/>
            <a:r>
              <a:rPr lang="en-US" sz="2000" b="1"/>
              <a:t>The tertiary structure of many proteins is built from several domains</a:t>
            </a:r>
          </a:p>
        </p:txBody>
      </p:sp>
      <p:sp>
        <p:nvSpPr>
          <p:cNvPr id="7176" name="Rectangle 7"/>
          <p:cNvSpPr>
            <a:spLocks noChangeArrowheads="1"/>
          </p:cNvSpPr>
          <p:nvPr/>
        </p:nvSpPr>
        <p:spPr bwMode="auto">
          <a:xfrm>
            <a:off x="152400" y="-76200"/>
            <a:ext cx="1801813" cy="523875"/>
          </a:xfrm>
          <a:prstGeom prst="rect">
            <a:avLst/>
          </a:prstGeom>
          <a:noFill/>
          <a:ln w="9525">
            <a:noFill/>
            <a:miter lim="800000"/>
            <a:headEnd/>
            <a:tailEnd/>
          </a:ln>
        </p:spPr>
        <p:txBody>
          <a:bodyPr wrap="none">
            <a:spAutoFit/>
          </a:bodyPr>
          <a:lstStyle/>
          <a:p>
            <a:pPr algn="just"/>
            <a:r>
              <a:rPr lang="en-US" sz="2800" b="1">
                <a:solidFill>
                  <a:srgbClr val="FF0000"/>
                </a:solidFill>
              </a:rPr>
              <a:t>Domains </a:t>
            </a:r>
          </a:p>
        </p:txBody>
      </p:sp>
      <p:sp>
        <p:nvSpPr>
          <p:cNvPr id="9" name="Rectangle 8"/>
          <p:cNvSpPr/>
          <p:nvPr/>
        </p:nvSpPr>
        <p:spPr>
          <a:xfrm>
            <a:off x="228600" y="2895600"/>
            <a:ext cx="3733800" cy="1323975"/>
          </a:xfrm>
          <a:prstGeom prst="rect">
            <a:avLst/>
          </a:prstGeom>
        </p:spPr>
        <p:txBody>
          <a:bodyPr>
            <a:spAutoFit/>
          </a:bodyPr>
          <a:lstStyle/>
          <a:p>
            <a:pPr algn="just">
              <a:defRPr/>
            </a:pPr>
            <a:r>
              <a:rPr lang="en-AU" sz="2000" b="1" kern="0" dirty="0">
                <a:solidFill>
                  <a:schemeClr val="bg1"/>
                </a:solidFill>
              </a:rPr>
              <a:t>Each domain is structurally independent of the other domains in the polypeptide chain </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879725" y="2322513"/>
            <a:ext cx="184150" cy="366712"/>
          </a:xfrm>
          <a:prstGeom prst="rect">
            <a:avLst/>
          </a:prstGeom>
          <a:noFill/>
          <a:ln w="9525">
            <a:noFill/>
            <a:miter lim="800000"/>
            <a:headEnd/>
            <a:tailEnd/>
          </a:ln>
        </p:spPr>
        <p:txBody>
          <a:bodyPr wrap="none">
            <a:spAutoFit/>
          </a:bodyPr>
          <a:lstStyle/>
          <a:p>
            <a:endParaRPr lang="en-GB"/>
          </a:p>
        </p:txBody>
      </p:sp>
      <p:sp>
        <p:nvSpPr>
          <p:cNvPr id="8195" name="Text Box 5"/>
          <p:cNvSpPr txBox="1">
            <a:spLocks noChangeArrowheads="1"/>
          </p:cNvSpPr>
          <p:nvPr/>
        </p:nvSpPr>
        <p:spPr bwMode="auto">
          <a:xfrm>
            <a:off x="609600" y="152400"/>
            <a:ext cx="7772400" cy="5570756"/>
          </a:xfrm>
          <a:prstGeom prst="rect">
            <a:avLst/>
          </a:prstGeom>
          <a:noFill/>
          <a:ln w="9525">
            <a:noFill/>
            <a:miter lim="800000"/>
            <a:headEnd/>
            <a:tailEnd/>
          </a:ln>
        </p:spPr>
        <p:txBody>
          <a:bodyPr>
            <a:spAutoFit/>
          </a:bodyPr>
          <a:lstStyle/>
          <a:p>
            <a:pPr algn="just"/>
            <a:endParaRPr lang="en-US" sz="2000" b="1" dirty="0"/>
          </a:p>
          <a:p>
            <a:pPr algn="just"/>
            <a:r>
              <a:rPr lang="en-US" sz="2800" b="1" dirty="0">
                <a:solidFill>
                  <a:srgbClr val="FF0000"/>
                </a:solidFill>
              </a:rPr>
              <a:t>Domain Functions:</a:t>
            </a:r>
          </a:p>
          <a:p>
            <a:pPr algn="just"/>
            <a:endParaRPr lang="en-US" sz="2800" b="1" dirty="0">
              <a:solidFill>
                <a:srgbClr val="FF0000"/>
              </a:solidFill>
            </a:endParaRPr>
          </a:p>
          <a:p>
            <a:pPr algn="just"/>
            <a:r>
              <a:rPr lang="en-US" sz="2000" b="1" dirty="0"/>
              <a:t>Each domain has a separate function to perform for the protein, such as:</a:t>
            </a:r>
          </a:p>
          <a:p>
            <a:pPr algn="just">
              <a:lnSpc>
                <a:spcPct val="200000"/>
              </a:lnSpc>
            </a:pPr>
            <a:r>
              <a:rPr lang="en-US" sz="2000" b="1" dirty="0"/>
              <a:t>- Can bind a small ligand</a:t>
            </a:r>
          </a:p>
          <a:p>
            <a:pPr algn="just">
              <a:lnSpc>
                <a:spcPct val="200000"/>
              </a:lnSpc>
            </a:pPr>
            <a:r>
              <a:rPr lang="en-US" sz="2000" b="1" dirty="0"/>
              <a:t>- Spanning the plasma membrane (</a:t>
            </a:r>
            <a:r>
              <a:rPr lang="en-US" sz="2000" b="1" dirty="0" err="1"/>
              <a:t>transmembrane</a:t>
            </a:r>
            <a:r>
              <a:rPr lang="en-US" sz="2000" b="1" dirty="0"/>
              <a:t> proteins)</a:t>
            </a:r>
          </a:p>
          <a:p>
            <a:pPr algn="just">
              <a:lnSpc>
                <a:spcPct val="200000"/>
              </a:lnSpc>
            </a:pPr>
            <a:r>
              <a:rPr lang="en-US" sz="2000" b="1" dirty="0"/>
              <a:t>- It might contain the catalytic site (enzymes)</a:t>
            </a:r>
          </a:p>
          <a:p>
            <a:pPr algn="just">
              <a:lnSpc>
                <a:spcPct val="200000"/>
              </a:lnSpc>
            </a:pPr>
            <a:r>
              <a:rPr lang="en-US" sz="2000" b="1" dirty="0"/>
              <a:t>- DNA-binding (in transcription factors)</a:t>
            </a:r>
          </a:p>
          <a:p>
            <a:pPr algn="just">
              <a:lnSpc>
                <a:spcPct val="200000"/>
              </a:lnSpc>
              <a:buFontTx/>
              <a:buChar char="-"/>
            </a:pPr>
            <a:r>
              <a:rPr lang="en-US" sz="2000" b="1" dirty="0"/>
              <a:t>Providing a surface to bind specifically to another protein</a:t>
            </a:r>
          </a:p>
          <a:p>
            <a:pPr algn="just">
              <a:buFontTx/>
              <a:buChar char="-"/>
            </a:pPr>
            <a:endParaRPr lang="en-US" sz="2000" b="1" dirty="0"/>
          </a:p>
          <a:p>
            <a:pPr algn="just"/>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6200" y="76200"/>
            <a:ext cx="8686800" cy="523875"/>
          </a:xfrm>
          <a:noFill/>
        </p:spPr>
        <p:txBody>
          <a:bodyPr>
            <a:spAutoFit/>
          </a:bodyPr>
          <a:lstStyle/>
          <a:p>
            <a:pPr algn="l" eaLnBrk="1" hangingPunct="1"/>
            <a:r>
              <a:rPr lang="en-AU" sz="2800" b="1" smtClean="0">
                <a:solidFill>
                  <a:srgbClr val="FF0000"/>
                </a:solidFill>
              </a:rPr>
              <a:t>4- Protein Quaternary Structure</a:t>
            </a:r>
          </a:p>
        </p:txBody>
      </p:sp>
      <p:sp>
        <p:nvSpPr>
          <p:cNvPr id="9219" name="Rectangle 3"/>
          <p:cNvSpPr>
            <a:spLocks noGrp="1" noChangeArrowheads="1"/>
          </p:cNvSpPr>
          <p:nvPr>
            <p:ph type="body" idx="4294967295"/>
          </p:nvPr>
        </p:nvSpPr>
        <p:spPr>
          <a:xfrm>
            <a:off x="152400" y="2057400"/>
            <a:ext cx="8534400" cy="1981200"/>
          </a:xfrm>
        </p:spPr>
        <p:txBody>
          <a:bodyPr/>
          <a:lstStyle/>
          <a:p>
            <a:pPr algn="just" eaLnBrk="1" hangingPunct="1">
              <a:lnSpc>
                <a:spcPct val="80000"/>
              </a:lnSpc>
              <a:buFontTx/>
              <a:buNone/>
            </a:pPr>
            <a:r>
              <a:rPr lang="en-AU" sz="2000" b="1" u="sng" smtClean="0">
                <a:solidFill>
                  <a:schemeClr val="bg1"/>
                </a:solidFill>
              </a:rPr>
              <a:t>Monomeric proteins</a:t>
            </a:r>
            <a:r>
              <a:rPr lang="en-AU" sz="2000" b="1" smtClean="0">
                <a:solidFill>
                  <a:schemeClr val="bg1"/>
                </a:solidFill>
              </a:rPr>
              <a:t> consist of a single polypeptide chain </a:t>
            </a:r>
          </a:p>
          <a:p>
            <a:pPr algn="just" eaLnBrk="1" hangingPunct="1">
              <a:lnSpc>
                <a:spcPct val="80000"/>
              </a:lnSpc>
              <a:buFontTx/>
              <a:buNone/>
            </a:pPr>
            <a:r>
              <a:rPr lang="en-AU" sz="2000" b="1" smtClean="0">
                <a:solidFill>
                  <a:schemeClr val="bg1"/>
                </a:solidFill>
              </a:rPr>
              <a:t> </a:t>
            </a:r>
          </a:p>
          <a:p>
            <a:pPr algn="just" eaLnBrk="1" hangingPunct="1">
              <a:lnSpc>
                <a:spcPct val="80000"/>
              </a:lnSpc>
              <a:buFontTx/>
              <a:buNone/>
            </a:pPr>
            <a:r>
              <a:rPr lang="en-AU" sz="2000" b="1" u="sng" smtClean="0">
                <a:solidFill>
                  <a:schemeClr val="bg1"/>
                </a:solidFill>
              </a:rPr>
              <a:t>Quaternary proteins</a:t>
            </a:r>
            <a:r>
              <a:rPr lang="en-AU" sz="2000" b="1" smtClean="0">
                <a:solidFill>
                  <a:schemeClr val="bg1"/>
                </a:solidFill>
              </a:rPr>
              <a:t> consist of two or more polypeptide chains that may be structurally identical or totally unrelated. </a:t>
            </a:r>
          </a:p>
          <a:p>
            <a:pPr algn="just" eaLnBrk="1" hangingPunct="1">
              <a:lnSpc>
                <a:spcPct val="80000"/>
              </a:lnSpc>
              <a:buFontTx/>
              <a:buNone/>
            </a:pPr>
            <a:r>
              <a:rPr lang="en-AU" sz="2000" b="1" smtClean="0">
                <a:solidFill>
                  <a:schemeClr val="bg1"/>
                </a:solidFill>
              </a:rPr>
              <a:t>If there are two subunits, the protein is called “dimeric", if three subunits trimeric, and, if several subunits, multimeric. </a:t>
            </a:r>
          </a:p>
        </p:txBody>
      </p:sp>
      <p:sp>
        <p:nvSpPr>
          <p:cNvPr id="9220" name="Text Box 6"/>
          <p:cNvSpPr txBox="1">
            <a:spLocks noChangeArrowheads="1"/>
          </p:cNvSpPr>
          <p:nvPr/>
        </p:nvSpPr>
        <p:spPr bwMode="auto">
          <a:xfrm>
            <a:off x="304800" y="3581400"/>
            <a:ext cx="8382000" cy="3478213"/>
          </a:xfrm>
          <a:prstGeom prst="rect">
            <a:avLst/>
          </a:prstGeom>
          <a:noFill/>
          <a:ln w="9525">
            <a:noFill/>
            <a:miter lim="800000"/>
            <a:headEnd/>
            <a:tailEnd/>
          </a:ln>
        </p:spPr>
        <p:txBody>
          <a:bodyPr>
            <a:spAutoFit/>
          </a:bodyPr>
          <a:lstStyle/>
          <a:p>
            <a:pPr algn="just"/>
            <a:r>
              <a:rPr lang="en-US" sz="2000" b="1" dirty="0"/>
              <a:t> </a:t>
            </a:r>
          </a:p>
          <a:p>
            <a:pPr algn="just"/>
            <a:r>
              <a:rPr lang="en-US" sz="2000" b="1" dirty="0">
                <a:solidFill>
                  <a:srgbClr val="FF0000"/>
                </a:solidFill>
              </a:rPr>
              <a:t>The non covalent interactions that maintain the quaternary structure: Hydrogen bonds, Ionic interactions, </a:t>
            </a:r>
            <a:r>
              <a:rPr lang="en-AU" sz="2000" b="1" dirty="0">
                <a:solidFill>
                  <a:srgbClr val="FF0000"/>
                </a:solidFill>
              </a:rPr>
              <a:t>hydrophobic interactions</a:t>
            </a:r>
            <a:r>
              <a:rPr lang="en-US" sz="2000" b="1" dirty="0">
                <a:solidFill>
                  <a:srgbClr val="FF0000"/>
                </a:solidFill>
              </a:rPr>
              <a:t>...</a:t>
            </a:r>
          </a:p>
          <a:p>
            <a:pPr algn="just"/>
            <a:endParaRPr lang="en-US" sz="2000" b="1" dirty="0"/>
          </a:p>
          <a:p>
            <a:pPr algn="just"/>
            <a:r>
              <a:rPr lang="en-US" sz="2000" b="1" u="sng" dirty="0"/>
              <a:t>Not all proteins show a quaternary level of organization. For having a quaternary structure:</a:t>
            </a:r>
          </a:p>
          <a:p>
            <a:pPr algn="just"/>
            <a:r>
              <a:rPr lang="en-US" sz="2000" b="1" dirty="0"/>
              <a:t>a)  The protein should be formed by more than one peptide chain.</a:t>
            </a:r>
          </a:p>
          <a:p>
            <a:pPr algn="just"/>
            <a:r>
              <a:rPr lang="en-US" sz="2000" b="1" dirty="0"/>
              <a:t>b) These chains can not be attached by covalent bonds among them.</a:t>
            </a:r>
          </a:p>
          <a:p>
            <a:pPr algn="just"/>
            <a:r>
              <a:rPr lang="en-US" sz="2000" b="1" dirty="0"/>
              <a:t> </a:t>
            </a:r>
          </a:p>
        </p:txBody>
      </p:sp>
      <p:sp>
        <p:nvSpPr>
          <p:cNvPr id="9221" name="Rectangle 4"/>
          <p:cNvSpPr>
            <a:spLocks noChangeArrowheads="1"/>
          </p:cNvSpPr>
          <p:nvPr/>
        </p:nvSpPr>
        <p:spPr bwMode="auto">
          <a:xfrm>
            <a:off x="228600" y="685800"/>
            <a:ext cx="8382000" cy="1323975"/>
          </a:xfrm>
          <a:prstGeom prst="rect">
            <a:avLst/>
          </a:prstGeom>
          <a:noFill/>
          <a:ln w="9525">
            <a:noFill/>
            <a:miter lim="800000"/>
            <a:headEnd/>
            <a:tailEnd/>
          </a:ln>
        </p:spPr>
        <p:txBody>
          <a:bodyPr>
            <a:spAutoFit/>
          </a:bodyPr>
          <a:lstStyle/>
          <a:p>
            <a:pPr algn="just"/>
            <a:r>
              <a:rPr lang="en-US" sz="2000" b="1"/>
              <a:t>Is the assembly of several polypeptides to make a unique functional protein, stabilized through several non-covalent interactions between the R side chain of amino acids from different peptide chains.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8600" y="304800"/>
            <a:ext cx="8153400" cy="4832350"/>
          </a:xfrm>
          <a:prstGeom prst="rect">
            <a:avLst/>
          </a:prstGeom>
          <a:noFill/>
          <a:ln w="9525">
            <a:noFill/>
            <a:miter lim="800000"/>
            <a:headEnd/>
            <a:tailEnd/>
          </a:ln>
        </p:spPr>
        <p:txBody>
          <a:bodyPr>
            <a:spAutoFit/>
          </a:bodyPr>
          <a:lstStyle/>
          <a:p>
            <a:pPr algn="just"/>
            <a:r>
              <a:rPr lang="en-US" sz="2800" b="1">
                <a:solidFill>
                  <a:srgbClr val="FF0000"/>
                </a:solidFill>
              </a:rPr>
              <a:t>Some examples to clarify the concept:</a:t>
            </a:r>
          </a:p>
          <a:p>
            <a:pPr algn="just"/>
            <a:r>
              <a:rPr lang="en-US" sz="2000" b="1"/>
              <a:t> </a:t>
            </a:r>
          </a:p>
          <a:p>
            <a:pPr algn="just"/>
            <a:r>
              <a:rPr lang="en-US" sz="2000" b="1">
                <a:solidFill>
                  <a:srgbClr val="FF0000"/>
                </a:solidFill>
              </a:rPr>
              <a:t>Myoglobin</a:t>
            </a:r>
            <a:r>
              <a:rPr lang="en-US" sz="2000" b="1"/>
              <a:t> is formed by a single peptide chain and a heme group. Since Myoglobin is formed by just one peptide chain, it does not show quaternary structure.</a:t>
            </a:r>
          </a:p>
          <a:p>
            <a:pPr algn="just"/>
            <a:r>
              <a:rPr lang="en-US" sz="2000" b="1"/>
              <a:t> </a:t>
            </a:r>
          </a:p>
          <a:p>
            <a:pPr algn="just"/>
            <a:r>
              <a:rPr lang="en-US" sz="2000" b="1">
                <a:solidFill>
                  <a:srgbClr val="FF0000"/>
                </a:solidFill>
              </a:rPr>
              <a:t>Insulin</a:t>
            </a:r>
            <a:r>
              <a:rPr lang="en-US" sz="2000" b="1"/>
              <a:t>, for example, is formed by two peptide chains, but since these two chains are linked by disulfide linkage, insulin does not qualify as a protein with a quaternary structure.</a:t>
            </a:r>
          </a:p>
          <a:p>
            <a:pPr algn="just"/>
            <a:r>
              <a:rPr lang="en-US" sz="2000" b="1"/>
              <a:t> </a:t>
            </a:r>
          </a:p>
          <a:p>
            <a:pPr algn="just"/>
            <a:r>
              <a:rPr lang="en-US" sz="2000" b="1">
                <a:solidFill>
                  <a:srgbClr val="FF0000"/>
                </a:solidFill>
              </a:rPr>
              <a:t>Hemoglobin</a:t>
            </a:r>
            <a:r>
              <a:rPr lang="en-US" sz="2000" b="1"/>
              <a:t> is formed by four peptide chains (and four Heme groups) that are forming a unique functional protein. These peptide chains are associated through non covalent bonds between their lateral chains: Hemoglobin is the typical example of a protein with quaternary structure.</a:t>
            </a:r>
          </a:p>
        </p:txBody>
      </p:sp>
      <p:sp>
        <p:nvSpPr>
          <p:cNvPr id="10243" name="Rectangle 2"/>
          <p:cNvSpPr>
            <a:spLocks noChangeArrowheads="1"/>
          </p:cNvSpPr>
          <p:nvPr/>
        </p:nvSpPr>
        <p:spPr bwMode="auto">
          <a:xfrm>
            <a:off x="304800" y="5257800"/>
            <a:ext cx="8153400" cy="1323975"/>
          </a:xfrm>
          <a:prstGeom prst="rect">
            <a:avLst/>
          </a:prstGeom>
          <a:noFill/>
          <a:ln w="9525">
            <a:noFill/>
            <a:miter lim="800000"/>
            <a:headEnd/>
            <a:tailEnd/>
          </a:ln>
        </p:spPr>
        <p:txBody>
          <a:bodyPr>
            <a:spAutoFit/>
          </a:bodyPr>
          <a:lstStyle/>
          <a:p>
            <a:pPr algn="just"/>
            <a:r>
              <a:rPr lang="en-AU" sz="2000" b="1">
                <a:solidFill>
                  <a:srgbClr val="FF0000"/>
                </a:solidFill>
              </a:rPr>
              <a:t>Subunits may either function independently of each other, or may work cooperatively, as in hemoglobin, in which the binding of oxygen to one subunit of the tetramer increases the affinity of the other subunits for oxygen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3399FF"/>
        </a:lt1>
        <a:dk2>
          <a:srgbClr val="000000"/>
        </a:dk2>
        <a:lt2>
          <a:srgbClr val="808080"/>
        </a:lt2>
        <a:accent1>
          <a:srgbClr val="BBE0E3"/>
        </a:accent1>
        <a:accent2>
          <a:srgbClr val="333399"/>
        </a:accent2>
        <a:accent3>
          <a:srgbClr val="ADCA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64EFD225938D4B80102A58843C38F7" ma:contentTypeVersion="4" ma:contentTypeDescription="Create a new document." ma:contentTypeScope="" ma:versionID="f2e495921be90a66ee52ca3351f70d35">
  <xsd:schema xmlns:xsd="http://www.w3.org/2001/XMLSchema" xmlns:xs="http://www.w3.org/2001/XMLSchema" xmlns:p="http://schemas.microsoft.com/office/2006/metadata/properties" xmlns:ns2="6c1faea6-d3e7-4333-9a2c-d4affed2a3c6" targetNamespace="http://schemas.microsoft.com/office/2006/metadata/properties" ma:root="true" ma:fieldsID="a41f88d66481d83ae7faf2aab9f08751" ns2:_="">
    <xsd:import namespace="6c1faea6-d3e7-4333-9a2c-d4affed2a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faea6-d3e7-4333-9a2c-d4affed2a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236130-6654-46E1-AF74-99B553B2BC40}"/>
</file>

<file path=customXml/itemProps2.xml><?xml version="1.0" encoding="utf-8"?>
<ds:datastoreItem xmlns:ds="http://schemas.openxmlformats.org/officeDocument/2006/customXml" ds:itemID="{B42774F8-FF4B-4BAC-9CAC-158ED631583A}"/>
</file>

<file path=customXml/itemProps3.xml><?xml version="1.0" encoding="utf-8"?>
<ds:datastoreItem xmlns:ds="http://schemas.openxmlformats.org/officeDocument/2006/customXml" ds:itemID="{5EAD99B2-B5CC-48E8-B002-34FACC378032}"/>
</file>

<file path=docProps/app.xml><?xml version="1.0" encoding="utf-8"?>
<Properties xmlns="http://schemas.openxmlformats.org/officeDocument/2006/extended-properties" xmlns:vt="http://schemas.openxmlformats.org/officeDocument/2006/docPropsVTypes">
  <Template/>
  <TotalTime>1949</TotalTime>
  <Words>1134</Words>
  <Application>Microsoft Office PowerPoint</Application>
  <PresentationFormat>On-screen Show (4:3)</PresentationFormat>
  <Paragraphs>164</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Slide 1</vt:lpstr>
      <vt:lpstr>Slide 2</vt:lpstr>
      <vt:lpstr>Slide 3</vt:lpstr>
      <vt:lpstr>Slide 4</vt:lpstr>
      <vt:lpstr>Slide 5</vt:lpstr>
      <vt:lpstr>Slide 6</vt:lpstr>
      <vt:lpstr>Slide 7</vt:lpstr>
      <vt:lpstr>4- Protein Quaternary Structure</vt:lpstr>
      <vt:lpstr>Slide 9</vt:lpstr>
      <vt:lpstr>Protein folding </vt:lpstr>
      <vt:lpstr>Slide 11</vt:lpstr>
      <vt:lpstr>Slide 12</vt:lpstr>
      <vt:lpstr>Slide 13</vt:lpstr>
      <vt:lpstr>Protein Denaturation</vt:lpstr>
      <vt:lpstr>Slide 15</vt:lpstr>
      <vt:lpstr>Slide 16</vt:lpstr>
      <vt:lpstr>Protein Renaturation</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AL-Sarayreh</dc:creator>
  <cp:lastModifiedBy>-</cp:lastModifiedBy>
  <cp:revision>200</cp:revision>
  <cp:lastPrinted>1601-01-01T00:00:00Z</cp:lastPrinted>
  <dcterms:created xsi:type="dcterms:W3CDTF">2009-10-06T20:46:33Z</dcterms:created>
  <dcterms:modified xsi:type="dcterms:W3CDTF">2021-11-14T09:54:26Z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0x0101008164EFD225938D4B80102A58843C38F7</vt:lpwstr>
  </property>
</Properties>
</file>