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7" r:id="rId4"/>
    <p:sldId id="356" r:id="rId5"/>
    <p:sldId id="321" r:id="rId6"/>
    <p:sldId id="260" r:id="rId7"/>
    <p:sldId id="261" r:id="rId8"/>
    <p:sldId id="262" r:id="rId9"/>
    <p:sldId id="263" r:id="rId10"/>
    <p:sldId id="264" r:id="rId11"/>
    <p:sldId id="349" r:id="rId12"/>
    <p:sldId id="350" r:id="rId13"/>
    <p:sldId id="268" r:id="rId14"/>
    <p:sldId id="351" r:id="rId15"/>
    <p:sldId id="265" r:id="rId16"/>
    <p:sldId id="341" r:id="rId17"/>
    <p:sldId id="270" r:id="rId18"/>
    <p:sldId id="352" r:id="rId19"/>
    <p:sldId id="272" r:id="rId20"/>
    <p:sldId id="273" r:id="rId21"/>
    <p:sldId id="357" r:id="rId22"/>
    <p:sldId id="359" r:id="rId23"/>
    <p:sldId id="358" r:id="rId24"/>
    <p:sldId id="329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723B25-A0E4-4F48-87F5-0E953A270098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8DE468-21C6-4973-B021-2896E5A4E34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57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79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4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5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91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5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33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6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2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42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6294-91BD-4675-9E18-B9BB341F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9025C-598D-4F25-BA58-D8A8F4C57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F34E3-3418-482F-80FB-6B52F2B3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2CFB-0AC3-438C-A3C3-A5FF4FA8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A2C2-8A28-431B-9B2C-DE87972A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59350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9101-9039-4AC4-B2EE-9996FD69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5BC4-1501-486C-9A46-9B38BF234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0C80E-0A91-4B4C-BF62-E46878D5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03315-A59C-4804-BC8B-4FA34D2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1997C-94F9-4B99-B49F-325BA37D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72367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6D18-33A5-4BE4-9AB1-1A722B78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D5126-84D4-4A9C-BE94-A625C290E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BF39D-2452-467C-943D-D5708377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47785-C94C-4BF8-BD15-37621209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E0B80-8E1F-4E94-A156-BEB373F2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45596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8D84-BFC7-48E8-A401-656C6261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C5297-0F1B-41BD-B289-CCF51F292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5AB7B-0EE8-4CAA-9A18-BC65122F9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99E6B-44B9-4048-89E4-CA2B0E86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1536D-ECF8-483A-A0A1-2340CA13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F1F21-9534-43F2-9D13-D6EF3530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99041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0876-E4DC-4077-AB5B-A5EF72B3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732B7-B2BA-4F04-87F6-F3658B432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57501-0C50-45AC-8FD4-5531CD137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2DB3C-D7FF-46C6-BA4C-486AF41E1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60400-3549-4189-92A2-1B9952B98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68AAE-BE9E-4D78-8412-82F9873F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CB31B-1C47-4B73-B462-61DEA7A3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C838F-54E9-41DE-AA66-1C75BF00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71202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15BB-886B-43F6-881C-7822611C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04426-1D25-475B-9BF1-48950A61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99B76-5EA5-4388-BEE7-FCD2F308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0D246-E130-4F9D-A076-BA70B300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57460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08829-BAB0-42EC-A1C2-56DB77B5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AB876-7166-4DB7-AB33-BDCF55B1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CD02-491E-47F2-B7E3-E0E9A98B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8601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2CBF-1FF5-4F01-B25C-457DB54B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BDDD-8E34-4BF1-A049-290CDEBC8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10026-EFAD-4E51-A1FA-276DE3F3D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70A0A-03EB-41DF-9225-E79FF24B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B38FD-FA8A-4744-8117-551557BD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2949F-81F9-4A56-9467-B6E28118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33631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ADAB-730D-48CA-B330-4BB86120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6A94A1-5E9E-4F41-915D-EC63241DC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AC721-5D10-497A-9C5C-390D5B26A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D37E9-D8C4-4B6B-B904-5A413D77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2004A-300B-4811-A1BE-86ED644D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A5FF1-3697-4DB7-AB71-4A65616A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59439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8812-ED95-447A-8A89-5628F52C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12FA8-63A2-4F4E-A06C-A331B2F4B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7041E-A1E5-4C46-82D0-D50B9C93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BCE50-835B-4614-A0E2-E9872F77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365D9-75CF-4DA0-A61D-614ADDCA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99335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8DD7E-773C-4255-8025-31CA04F20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E0A93-FA68-43B0-8C00-13F7D3A1E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0980-BD3C-4445-A59E-3D40139E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EDA5D-9911-458A-A704-60D52837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A26F8-4C58-4E97-A913-60274F5B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9312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0356-3F0C-44C1-B5F4-8B1E2D93098E}" type="datetimeFigureOut">
              <a:rPr lang="ar-SA" smtClean="0"/>
              <a:pPr/>
              <a:t>13/08/1443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7FA2-526C-427E-8E4B-AD3F8856CF7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6339-89C1-4972-99C4-2D011F22F62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7BD-6869-4B65-9906-82E230D41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3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D8246-46E8-4FB3-915E-4F997EEF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C1BB4-F2D8-423A-AFE1-7E21713D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F420C-86AF-4303-B204-DF4E8FCA9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D68D-BD4A-45AB-B0C3-AFF1918D8D89}" type="datetimeFigureOut">
              <a:rPr lang="ar-AE" smtClean="0"/>
              <a:t>13/08/1443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0AD22-84E7-4F2D-AEA3-9D964BDCA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D84DA-6DBC-4FC9-B443-4DA6C75A9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E862-E4E0-4539-88D6-8CBA0ED4330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828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SHOULDER JOINT</a:t>
            </a:r>
            <a:endParaRPr lang="ar-SA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5400" b="1" dirty="0">
                <a:solidFill>
                  <a:schemeClr val="bg1"/>
                </a:solidFill>
              </a:rPr>
              <a:t>Dr. Dalia M. Biram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71F0DD6-E80F-438C-843C-E88E1B21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571500"/>
            <a:ext cx="8964488" cy="60007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A422-14D2-46C9-8118-DEE8568E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98CA91-6D1C-4CF6-AD09-EB7A48AE4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3" y="137319"/>
            <a:ext cx="9145015" cy="6583362"/>
          </a:xfrm>
        </p:spPr>
      </p:pic>
    </p:spTree>
    <p:extLst>
      <p:ext uri="{BB962C8B-B14F-4D97-AF65-F5344CB8AC3E}">
        <p14:creationId xmlns:p14="http://schemas.microsoft.com/office/powerpoint/2010/main" val="183439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40259EA-BF0F-481A-9A76-840FC654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E55EA562-EB3A-4284-ACBA-1AFC7AA65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042BB8-7CA9-4760-A3BF-6878D9DFF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E0C8BFB-B452-4BD4-82A3-DB2082BE3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64096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0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34DABE0-07B6-40A3-8EB1-FFD89147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6B1D29-B047-4A0D-947B-1C7CDEB8B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7F42-A8F9-4402-AB28-B837385F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AXILLARY NERVE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2C185-978D-4285-BF88-097A2A2DA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arises from the 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posterior cord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the brachial plexus.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 passes backwards through 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quadrangular space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 turn around the 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surgical neck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the humerus.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root value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:c5,c6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Branches: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Muscular branches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to the deltoid and teres minor muscle.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Cutaneous branch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Upper lateral cutaneous nerve of the arm which supplies the skin over the lower half of the deltoid.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4033-B960-42C4-B79C-EAD6846F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9DA893-04F8-47FD-84D3-5C4706382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988840"/>
            <a:ext cx="8003232" cy="45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63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FCB1-E3B5-4E47-ACB6-9BE33CFC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3F68-0AF0-4CA9-9C65-3E1ACE0D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672"/>
            <a:ext cx="8191822" cy="60162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E02DC-B6A7-4886-9C50-7143FABDF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352928" cy="66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1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7CAD50-D407-4E12-AE49-CE24FBD7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4B004-C026-4198-AFF6-9CB1CE6DFB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case of 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fracture surgical neck humerus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the axillary nerve will be injured which will result in: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Weakness of abduction of the arm.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Wasting of the deltoid muscle (flat shoulder).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Loss of sensation over the lower half of deltoid.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Suprascapular Nerve Palsy | ShoulderDoc">
            <a:extLst>
              <a:ext uri="{FF2B5EF4-FFF2-40B4-BE49-F238E27FC236}">
                <a16:creationId xmlns:a16="http://schemas.microsoft.com/office/drawing/2014/main" id="{7E486799-D49C-458B-AE04-0BC3833003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690688"/>
            <a:ext cx="3886200" cy="48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2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nflower Thank You Cards| The Image Shop">
            <a:extLst>
              <a:ext uri="{FF2B5EF4-FFF2-40B4-BE49-F238E27FC236}">
                <a16:creationId xmlns:a16="http://schemas.microsoft.com/office/drawing/2014/main" id="{938F46A5-64BF-49F2-B067-D709ABE67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15448" r="7721" b="16598"/>
          <a:stretch/>
        </p:blipFill>
        <p:spPr bwMode="auto">
          <a:xfrm>
            <a:off x="-882882" y="857250"/>
            <a:ext cx="100268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4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each joint we will discuss the following: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Type of joint.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Articular surfaces.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Capsule (covers margins of articular surfaces).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Synovial membrane (lines the inner of the capsule).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Ligaments related.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Movements and muscles producing it.</a:t>
            </a:r>
          </a:p>
          <a:p>
            <a:pPr marL="514350" indent="-514350" algn="l" rtl="0">
              <a:buFont typeface="+mj-lt"/>
              <a:buAutoNum type="arabicPeriod"/>
              <a:tabLst>
                <a:tab pos="36000" algn="l"/>
              </a:tabLst>
            </a:pPr>
            <a:r>
              <a:rPr lang="en-US" dirty="0">
                <a:solidFill>
                  <a:schemeClr val="bg1"/>
                </a:solidFill>
              </a:rPr>
              <a:t>Nerve supply (from NS of surrounding MS)</a:t>
            </a: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5114925" cy="60007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u="sng" dirty="0">
                <a:solidFill>
                  <a:srgbClr val="FF0000"/>
                </a:solidFill>
              </a:rPr>
              <a:t>Type:</a:t>
            </a:r>
          </a:p>
          <a:p>
            <a:pPr lvl="1" algn="l" rtl="0" eaLnBrk="1" hangingPunct="1">
              <a:buFont typeface="Verdana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Synovial, polyaxial, ball &amp; socket</a:t>
            </a:r>
          </a:p>
          <a:p>
            <a:pPr algn="l" rtl="0" eaLnBrk="1" hangingPunct="1">
              <a:defRPr/>
            </a:pPr>
            <a:r>
              <a:rPr lang="en-US" sz="3200" b="1" u="sng" dirty="0">
                <a:solidFill>
                  <a:schemeClr val="bg1"/>
                </a:solidFill>
              </a:rPr>
              <a:t>Articular surface:</a:t>
            </a:r>
          </a:p>
          <a:p>
            <a:pPr lvl="1" algn="l" rtl="0" eaLnBrk="1" hangingPunct="1">
              <a:buFont typeface="Verdana" pitchFamily="34" charset="0"/>
              <a:buAutoNum type="alphaLcParenR"/>
              <a:defRPr/>
            </a:pPr>
            <a:r>
              <a:rPr lang="en-US" sz="2800" b="1" dirty="0">
                <a:solidFill>
                  <a:schemeClr val="bg1"/>
                </a:solidFill>
              </a:rPr>
              <a:t>Head of humerus</a:t>
            </a:r>
          </a:p>
          <a:p>
            <a:pPr lvl="1" algn="l" rtl="0" eaLnBrk="1" hangingPunct="1">
              <a:buFont typeface="Verdana" pitchFamily="34" charset="0"/>
              <a:buAutoNum type="alphaLcParenR"/>
              <a:defRPr/>
            </a:pPr>
            <a:r>
              <a:rPr lang="en-US" sz="2800" b="1" dirty="0">
                <a:solidFill>
                  <a:schemeClr val="bg1"/>
                </a:solidFill>
              </a:rPr>
              <a:t>Glenoid cavity of scapula</a:t>
            </a:r>
          </a:p>
          <a:p>
            <a:pPr marL="392113" lvl="1" indent="0" algn="l" rtl="0" eaLnBrk="1" hangingPunct="1">
              <a:buFont typeface="Verdana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*</a:t>
            </a:r>
            <a:r>
              <a:rPr lang="en-GB" sz="2800" b="1" dirty="0">
                <a:solidFill>
                  <a:schemeClr val="bg1"/>
                </a:solidFill>
              </a:rPr>
              <a:t>Each of the articular surfaces is covered by hyaline cartilage.</a:t>
            </a:r>
            <a:endParaRPr lang="en-US" sz="2800" b="1" dirty="0">
              <a:solidFill>
                <a:schemeClr val="bg1"/>
              </a:solidFill>
            </a:endParaRPr>
          </a:p>
          <a:p>
            <a:pPr marL="392113" lvl="1" indent="0" algn="l" rtl="0">
              <a:buFont typeface="Verdana" pitchFamily="34" charset="0"/>
              <a:buNone/>
              <a:defRPr/>
            </a:pPr>
            <a:r>
              <a:rPr lang="en-GB" sz="2800" b="1" dirty="0">
                <a:solidFill>
                  <a:schemeClr val="bg1"/>
                </a:solidFill>
              </a:rPr>
              <a:t>*The glenoid cavity is deepened by a fibro-cartilaginous rim; labrum glenoidal.</a:t>
            </a:r>
            <a:endParaRPr lang="en-US" sz="2800" b="1" dirty="0">
              <a:solidFill>
                <a:schemeClr val="bg1"/>
              </a:solidFill>
            </a:endParaRPr>
          </a:p>
          <a:p>
            <a:pPr marL="392113" lvl="1" indent="0" algn="l" rtl="0" eaLnBrk="1" hangingPunct="1">
              <a:buFont typeface="Verdana" pitchFamily="34" charset="0"/>
              <a:buNone/>
              <a:defRPr/>
            </a:pPr>
            <a:endParaRPr lang="en-MY" sz="2800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0468" y="357166"/>
            <a:ext cx="4073531" cy="620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C:\Users\kaer\Desktop\Endo_HealthyShoul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257" y="1928802"/>
            <a:ext cx="5038743" cy="408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142984"/>
            <a:ext cx="4357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113" lvl="1" algn="l" rtl="0">
              <a:buFont typeface="Arial" pitchFamily="34" charset="0"/>
              <a:buChar char="•"/>
              <a:defRPr/>
            </a:pPr>
            <a:r>
              <a:rPr lang="en-GB" sz="3600" dirty="0"/>
              <a:t> </a:t>
            </a:r>
            <a:r>
              <a:rPr lang="en-GB" sz="3600" b="1" dirty="0"/>
              <a:t>hyaline cartilage.</a:t>
            </a:r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GB" sz="3600" b="1" dirty="0"/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GB" sz="3600" b="1" dirty="0"/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GB" sz="3600" b="1" dirty="0"/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GB" sz="3600" b="1" dirty="0"/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GB" sz="3600" b="1" dirty="0"/>
          </a:p>
          <a:p>
            <a:pPr marL="392113" lvl="1" algn="l" rtl="0">
              <a:buFont typeface="Arial" pitchFamily="34" charset="0"/>
              <a:buChar char="•"/>
              <a:defRPr/>
            </a:pPr>
            <a:endParaRPr lang="en-US" sz="3600" b="1" dirty="0"/>
          </a:p>
          <a:p>
            <a:pPr marL="392113" lvl="1" indent="0" algn="l" rtl="0">
              <a:buFont typeface="Arial" pitchFamily="34" charset="0"/>
              <a:buChar char="•"/>
              <a:defRPr/>
            </a:pPr>
            <a:r>
              <a:rPr lang="en-GB" sz="3600" b="1" dirty="0"/>
              <a:t>labrum glenoidal.</a:t>
            </a:r>
            <a:endParaRPr lang="en-US" sz="3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00496" y="1500174"/>
            <a:ext cx="142876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6248" y="4500570"/>
            <a:ext cx="228601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4429124" cy="3906846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2800" dirty="0">
                <a:solidFill>
                  <a:schemeClr val="bg1"/>
                </a:solidFill>
              </a:rPr>
              <a:t>attached to the margins of the glenoid cavity outside the labrum glenoidal.</a:t>
            </a:r>
          </a:p>
          <a:p>
            <a:pPr algn="l" rtl="0">
              <a:defRPr/>
            </a:pPr>
            <a:r>
              <a:rPr lang="en-US" sz="2800" dirty="0">
                <a:solidFill>
                  <a:schemeClr val="bg1"/>
                </a:solidFill>
              </a:rPr>
              <a:t>Laterally is attached to the anatomical neck of the humerus, except inferiorly where it extends about 1 cm to the shaft.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2828916" cy="79690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endParaRPr lang="en-MY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22744" y="1571612"/>
            <a:ext cx="4521256" cy="390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614866" cy="5429264"/>
          </a:xfrm>
        </p:spPr>
        <p:txBody>
          <a:bodyPr>
            <a:normAutofit/>
          </a:bodyPr>
          <a:lstStyle/>
          <a:p>
            <a:pPr marL="107950" indent="0" algn="l">
              <a:buFont typeface="Wingdings 3" pitchFamily="18" charset="2"/>
              <a:buNone/>
            </a:pPr>
            <a:r>
              <a:rPr lang="en-GB" sz="3200" dirty="0"/>
              <a:t>-It lines </a:t>
            </a:r>
            <a:r>
              <a:rPr lang="en-GB" sz="3200" dirty="0">
                <a:solidFill>
                  <a:srgbClr val="FF0000"/>
                </a:solidFill>
              </a:rPr>
              <a:t>all the structures inside the capsule </a:t>
            </a:r>
            <a:r>
              <a:rPr lang="en-GB" sz="3200" dirty="0"/>
              <a:t>of the </a:t>
            </a:r>
            <a:r>
              <a:rPr lang="en-GB" sz="3200" dirty="0">
                <a:solidFill>
                  <a:schemeClr val="bg1"/>
                </a:solidFill>
              </a:rPr>
              <a:t>shoulder joint EXCEPT the articular cartilage.</a:t>
            </a:r>
            <a:endParaRPr lang="en-US" sz="3200" dirty="0">
              <a:solidFill>
                <a:schemeClr val="bg1"/>
              </a:solidFill>
            </a:endParaRPr>
          </a:p>
          <a:p>
            <a:pPr marL="107950" indent="0" algn="l">
              <a:buFont typeface="Wingdings 3" pitchFamily="18" charset="2"/>
              <a:buNone/>
            </a:pPr>
            <a:r>
              <a:rPr lang="en-GB" sz="3200" dirty="0">
                <a:solidFill>
                  <a:schemeClr val="bg1"/>
                </a:solidFill>
              </a:rPr>
              <a:t>-It forms a tubular sheath around the tendon of long head of biceps, so it is an </a:t>
            </a:r>
            <a:r>
              <a:rPr lang="en-GB" sz="3200" dirty="0">
                <a:solidFill>
                  <a:srgbClr val="FF0000"/>
                </a:solidFill>
              </a:rPr>
              <a:t>intra-capsular, extra-synovial structure</a:t>
            </a:r>
            <a:r>
              <a:rPr lang="en-GB" sz="3200" dirty="0"/>
              <a:t>.</a:t>
            </a:r>
            <a:endParaRPr lang="en-US" sz="3200" dirty="0"/>
          </a:p>
          <a:p>
            <a:pPr marL="107950" indent="0">
              <a:buFont typeface="Wingdings 3" pitchFamily="18" charset="2"/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>
            <a:noAutofit/>
          </a:bodyPr>
          <a:lstStyle/>
          <a:p>
            <a:pPr algn="l">
              <a:defRPr/>
            </a:pPr>
            <a:br>
              <a:rPr lang="en-GB" sz="4400" u="sng" dirty="0">
                <a:solidFill>
                  <a:schemeClr val="bg1"/>
                </a:solidFill>
                <a:effectLst/>
              </a:rPr>
            </a:br>
            <a:r>
              <a:rPr lang="en-GB" sz="4400" u="sng" dirty="0">
                <a:solidFill>
                  <a:schemeClr val="tx1"/>
                </a:solidFill>
                <a:effectLst/>
              </a:rPr>
              <a:t>Synovial membrane</a:t>
            </a:r>
            <a:br>
              <a:rPr lang="en-US" sz="4400" u="sng" dirty="0">
                <a:solidFill>
                  <a:schemeClr val="bg1"/>
                </a:solidFill>
                <a:effectLst/>
              </a:rPr>
            </a:br>
            <a:endParaRPr lang="en-US" sz="4400" u="sng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22744" y="1571612"/>
            <a:ext cx="4521256" cy="390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GB" sz="3600" u="sng" dirty="0"/>
            </a:br>
            <a:r>
              <a:rPr lang="en-GB" sz="3600" u="sng" dirty="0"/>
              <a:t>LIGAMENTS RELATED TO SHOULDER JOINT(---- humeral)</a:t>
            </a:r>
            <a:br>
              <a:rPr lang="en-US" sz="3600" dirty="0"/>
            </a:br>
            <a:endParaRPr lang="en-US" sz="3600" b="0" u="sng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186238" cy="4937125"/>
          </a:xfrm>
        </p:spPr>
        <p:txBody>
          <a:bodyPr>
            <a:normAutofit/>
          </a:bodyPr>
          <a:lstStyle/>
          <a:p>
            <a:pPr marL="109537" indent="0" algn="l" rtl="0">
              <a:buFont typeface="Wingdings 3" pitchFamily="18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</a:rPr>
              <a:t> 1- False ligaments:</a:t>
            </a:r>
            <a:endParaRPr lang="en-US" sz="2800" dirty="0">
              <a:solidFill>
                <a:srgbClr val="FF0000"/>
              </a:solidFill>
            </a:endParaRPr>
          </a:p>
          <a:p>
            <a:pPr marL="109537" indent="0" algn="l" rtl="0">
              <a:buFont typeface="Wingdings 3" pitchFamily="18" charset="2"/>
              <a:buNone/>
              <a:defRPr/>
            </a:pPr>
            <a:r>
              <a:rPr lang="en-GB" sz="2800" dirty="0">
                <a:solidFill>
                  <a:schemeClr val="bg1"/>
                </a:solidFill>
              </a:rPr>
              <a:t>glenohumeral ligaments (Thickenings of the  Capsule )</a:t>
            </a:r>
            <a:endParaRPr lang="en-US" sz="2800" dirty="0">
              <a:solidFill>
                <a:schemeClr val="bg1"/>
              </a:solidFill>
            </a:endParaRPr>
          </a:p>
          <a:p>
            <a:pPr marL="109537" indent="0" algn="l" rtl="0">
              <a:buFont typeface="Wingdings 3" pitchFamily="18" charset="2"/>
              <a:buNone/>
              <a:defRPr/>
            </a:pPr>
            <a:r>
              <a:rPr lang="en-GB" sz="2800" b="1" dirty="0">
                <a:solidFill>
                  <a:srgbClr val="FF0000"/>
                </a:solidFill>
              </a:rPr>
              <a:t>2- True ligaments:</a:t>
            </a:r>
            <a:endParaRPr lang="en-US" sz="2800" dirty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§"/>
              <a:defRPr/>
            </a:pPr>
            <a:r>
              <a:rPr lang="en-GB" sz="2800" dirty="0">
                <a:solidFill>
                  <a:schemeClr val="bg1"/>
                </a:solidFill>
              </a:rPr>
              <a:t>Coraco-humeral ligament.</a:t>
            </a:r>
            <a:endParaRPr lang="en-US" sz="2800" dirty="0">
              <a:solidFill>
                <a:schemeClr val="bg1"/>
              </a:solidFill>
            </a:endParaRPr>
          </a:p>
          <a:p>
            <a:pPr algn="l" rtl="0">
              <a:buFont typeface="Wingdings" pitchFamily="2" charset="2"/>
              <a:buChar char="§"/>
              <a:defRPr/>
            </a:pPr>
            <a:r>
              <a:rPr lang="en-GB" sz="2800" dirty="0">
                <a:solidFill>
                  <a:schemeClr val="bg1"/>
                </a:solidFill>
              </a:rPr>
              <a:t>Transverse humeral ligament (bridges over the bicipital groove).</a:t>
            </a:r>
            <a:endParaRPr lang="en-US" sz="2800" dirty="0">
              <a:solidFill>
                <a:schemeClr val="bg1"/>
              </a:solidFill>
            </a:endParaRPr>
          </a:p>
          <a:p>
            <a:pPr marL="109537" indent="0" algn="l" rtl="0">
              <a:buFont typeface="Wingdings 3" pitchFamily="18" charset="2"/>
              <a:buNone/>
              <a:defRPr/>
            </a:pPr>
            <a:endParaRPr lang="en-US" sz="2800" dirty="0"/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444625"/>
            <a:ext cx="4125913" cy="5046663"/>
          </a:xfrm>
          <a:noFill/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6089" y="4666078"/>
            <a:ext cx="17479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685800" rtl="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124970-37BA-4DAB-9B77-A370A4F91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360206BF95B459A374A5B79BB4F6F" ma:contentTypeVersion="0" ma:contentTypeDescription="Create a new document." ma:contentTypeScope="" ma:versionID="33aa14198836b45edd7cdc9fffe8df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1187DF-8CB6-4D1A-9173-E6815B705ADF}"/>
</file>

<file path=customXml/itemProps2.xml><?xml version="1.0" encoding="utf-8"?>
<ds:datastoreItem xmlns:ds="http://schemas.openxmlformats.org/officeDocument/2006/customXml" ds:itemID="{ADD5A3DD-7101-4050-89AD-1D4261F784EF}"/>
</file>

<file path=customXml/itemProps3.xml><?xml version="1.0" encoding="utf-8"?>
<ds:datastoreItem xmlns:ds="http://schemas.openxmlformats.org/officeDocument/2006/customXml" ds:itemID="{4EB67CB8-1162-42A3-901F-BDB0BA6D8454}"/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352</Words>
  <Application>Microsoft Office PowerPoint</Application>
  <PresentationFormat>On-screen Show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Verdana</vt:lpstr>
      <vt:lpstr>Wingdings</vt:lpstr>
      <vt:lpstr>Wingdings 3</vt:lpstr>
      <vt:lpstr>Office Theme</vt:lpstr>
      <vt:lpstr>1_Office Theme</vt:lpstr>
      <vt:lpstr>2_Office Theme</vt:lpstr>
      <vt:lpstr>SHOULDER JOINT</vt:lpstr>
      <vt:lpstr>PowerPoint Presentation</vt:lpstr>
      <vt:lpstr>In each joint we will discuss the following:</vt:lpstr>
      <vt:lpstr>PowerPoint Presentation</vt:lpstr>
      <vt:lpstr>PowerPoint Presentation</vt:lpstr>
      <vt:lpstr>Capsule</vt:lpstr>
      <vt:lpstr> Synovial membrane </vt:lpstr>
      <vt:lpstr> LIGAMENTS RELATED TO SHOULDER JOINT(---- humeral)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AXILLARY NERVE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 of upper limb</dc:title>
  <dc:creator>ACER</dc:creator>
  <cp:lastModifiedBy>Dalia Mahmoud Hasan</cp:lastModifiedBy>
  <cp:revision>37</cp:revision>
  <dcterms:created xsi:type="dcterms:W3CDTF">2013-04-06T20:39:55Z</dcterms:created>
  <dcterms:modified xsi:type="dcterms:W3CDTF">2022-03-16T16:54:40Z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0x0101000EB360206BF95B459A374A5B79BB4F6F</vt:lpwstr>
  </property>
</Properties>
</file>