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5F8F03-D7A3-4633-B6AC-7793633DDF1A}" v="26" dt="2022-10-16T14:25:32.456"/>
    <p1510:client id="{C72CAB41-E67C-4C5E-9D75-D70C5396F92C}" v="3" dt="2022-10-16T16:12:50.95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محمد نمر محمد الرشدان" userId="S::420221503756@mutah.edu.jo::74109df5-7fb1-4876-a4bd-9e1462cc4aaf" providerId="AD" clId="Web-{C72CAB41-E67C-4C5E-9D75-D70C5396F92C}"/>
    <pc:docChg chg="modSld">
      <pc:chgData name="محمد نمر محمد الرشدان" userId="S::420221503756@mutah.edu.jo::74109df5-7fb1-4876-a4bd-9e1462cc4aaf" providerId="AD" clId="Web-{C72CAB41-E67C-4C5E-9D75-D70C5396F92C}" dt="2022-10-16T16:12:35.825" v="0" actId="20577"/>
      <pc:docMkLst>
        <pc:docMk/>
      </pc:docMkLst>
      <pc:sldChg chg="modSp">
        <pc:chgData name="محمد نمر محمد الرشدان" userId="S::420221503756@mutah.edu.jo::74109df5-7fb1-4876-a4bd-9e1462cc4aaf" providerId="AD" clId="Web-{C72CAB41-E67C-4C5E-9D75-D70C5396F92C}" dt="2022-10-16T16:12:35.825" v="0" actId="20577"/>
        <pc:sldMkLst>
          <pc:docMk/>
          <pc:sldMk cId="0" sldId="256"/>
        </pc:sldMkLst>
        <pc:spChg chg="mod">
          <ac:chgData name="محمد نمر محمد الرشدان" userId="S::420221503756@mutah.edu.jo::74109df5-7fb1-4876-a4bd-9e1462cc4aaf" providerId="AD" clId="Web-{C72CAB41-E67C-4C5E-9D75-D70C5396F92C}" dt="2022-10-16T16:12:35.825" v="0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ريم علي عبدالله الفواز" userId="S::120221503312@mutah.edu.jo::04e4a6fc-e9ac-4723-85cd-4d52b2965f7e" providerId="AD" clId="Web-{125F8F03-D7A3-4633-B6AC-7793633DDF1A}"/>
    <pc:docChg chg="modSld">
      <pc:chgData name="ريم علي عبدالله الفواز" userId="S::120221503312@mutah.edu.jo::04e4a6fc-e9ac-4723-85cd-4d52b2965f7e" providerId="AD" clId="Web-{125F8F03-D7A3-4633-B6AC-7793633DDF1A}" dt="2022-10-16T14:25:32.456" v="25"/>
      <pc:docMkLst>
        <pc:docMk/>
      </pc:docMkLst>
      <pc:sldChg chg="addSp delSp">
        <pc:chgData name="ريم علي عبدالله الفواز" userId="S::120221503312@mutah.edu.jo::04e4a6fc-e9ac-4723-85cd-4d52b2965f7e" providerId="AD" clId="Web-{125F8F03-D7A3-4633-B6AC-7793633DDF1A}" dt="2022-10-16T14:25:32.456" v="25"/>
        <pc:sldMkLst>
          <pc:docMk/>
          <pc:sldMk cId="0" sldId="256"/>
        </pc:sldMkLst>
        <pc:inkChg chg="add del">
          <ac:chgData name="ريم علي عبدالله الفواز" userId="S::120221503312@mutah.edu.jo::04e4a6fc-e9ac-4723-85cd-4d52b2965f7e" providerId="AD" clId="Web-{125F8F03-D7A3-4633-B6AC-7793633DDF1A}" dt="2022-10-16T14:22:24.539" v="3"/>
          <ac:inkMkLst>
            <pc:docMk/>
            <pc:sldMk cId="0" sldId="256"/>
            <ac:inkMk id="4" creationId="{3C983C59-56CB-0EB3-0205-267D2852D79B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2:29.336" v="5"/>
          <ac:inkMkLst>
            <pc:docMk/>
            <pc:sldMk cId="0" sldId="256"/>
            <ac:inkMk id="5" creationId="{81F945EC-445E-1E7E-121A-ACFD8E30D773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2:29.336" v="4"/>
          <ac:inkMkLst>
            <pc:docMk/>
            <pc:sldMk cId="0" sldId="256"/>
            <ac:inkMk id="6" creationId="{6EF6EA8D-8FA2-2B17-6D3B-4EA0433E887F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3:45.419" v="14"/>
          <ac:inkMkLst>
            <pc:docMk/>
            <pc:sldMk cId="0" sldId="256"/>
            <ac:inkMk id="7" creationId="{990C342C-48F3-630C-B9E6-3D882025FD75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3:47.809" v="15"/>
          <ac:inkMkLst>
            <pc:docMk/>
            <pc:sldMk cId="0" sldId="256"/>
            <ac:inkMk id="8" creationId="{AC14C2E7-1407-18EB-1072-6FD3124BFCE6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3:45.419" v="13"/>
          <ac:inkMkLst>
            <pc:docMk/>
            <pc:sldMk cId="0" sldId="256"/>
            <ac:inkMk id="9" creationId="{A0914D76-600B-9EAA-9221-A40EFA70A18A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3:45.419" v="12"/>
          <ac:inkMkLst>
            <pc:docMk/>
            <pc:sldMk cId="0" sldId="256"/>
            <ac:inkMk id="10" creationId="{34D9FA2D-2BC4-30C5-8EB6-3EDF3F9C6B7F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3:45.419" v="11"/>
          <ac:inkMkLst>
            <pc:docMk/>
            <pc:sldMk cId="0" sldId="256"/>
            <ac:inkMk id="11" creationId="{924CC392-B28D-69B3-6A58-3620BB736DB4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4:16.483" v="19"/>
          <ac:inkMkLst>
            <pc:docMk/>
            <pc:sldMk cId="0" sldId="256"/>
            <ac:inkMk id="12" creationId="{0E5C262B-EB44-7524-EF0A-6C64E9D0D491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4:16.483" v="18"/>
          <ac:inkMkLst>
            <pc:docMk/>
            <pc:sldMk cId="0" sldId="256"/>
            <ac:inkMk id="13" creationId="{2206480B-E7A1-E2C3-2ABD-B2B06AE878DA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5:23.940" v="23"/>
          <ac:inkMkLst>
            <pc:docMk/>
            <pc:sldMk cId="0" sldId="256"/>
            <ac:inkMk id="14" creationId="{B3571D4F-192A-CA43-780D-F39ED25CEB3A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5:23.940" v="22"/>
          <ac:inkMkLst>
            <pc:docMk/>
            <pc:sldMk cId="0" sldId="256"/>
            <ac:inkMk id="15" creationId="{7A85FAF6-4728-396B-00BA-61CD4CACF146}"/>
          </ac:inkMkLst>
        </pc:inkChg>
        <pc:inkChg chg="add del">
          <ac:chgData name="ريم علي عبدالله الفواز" userId="S::120221503312@mutah.edu.jo::04e4a6fc-e9ac-4723-85cd-4d52b2965f7e" providerId="AD" clId="Web-{125F8F03-D7A3-4633-B6AC-7793633DDF1A}" dt="2022-10-16T14:25:32.456" v="25"/>
          <ac:inkMkLst>
            <pc:docMk/>
            <pc:sldMk cId="0" sldId="256"/>
            <ac:inkMk id="16" creationId="{9F75780D-FBF5-CBD1-49D9-9C806C20AF91}"/>
          </ac:inkMkLst>
        </pc:ink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42210" y="136016"/>
            <a:ext cx="458787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468881"/>
            <a:ext cx="7426325" cy="3951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13242" y="6445541"/>
            <a:ext cx="2343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2332" y="2226944"/>
            <a:ext cx="5209540" cy="1244600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96035" marR="5080" indent="-1283970">
              <a:lnSpc>
                <a:spcPct val="100000"/>
              </a:lnSpc>
            </a:pPr>
            <a:r>
              <a:rPr sz="4000" spc="-10" dirty="0"/>
              <a:t>Introduction</a:t>
            </a:r>
            <a:r>
              <a:rPr sz="4000" spc="-80" dirty="0"/>
              <a:t> </a:t>
            </a:r>
            <a:r>
              <a:rPr sz="4000" dirty="0"/>
              <a:t>to</a:t>
            </a:r>
            <a:r>
              <a:rPr sz="4000" spc="-100" dirty="0"/>
              <a:t> </a:t>
            </a:r>
            <a:r>
              <a:rPr sz="4000" spc="-10" dirty="0"/>
              <a:t>Medical Terminology</a:t>
            </a:r>
            <a:endParaRPr lang="en-US" sz="40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9173" y="621538"/>
            <a:ext cx="1579627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spc="-10" dirty="0"/>
              <a:t>4- </a:t>
            </a:r>
            <a:r>
              <a:rPr sz="3000" spc="-10"/>
              <a:t>Prefix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330200" y="1110741"/>
            <a:ext cx="8373745" cy="2206373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335915" indent="-343535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prefix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syllable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syllables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attached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beginning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alter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meaning 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create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new </a:t>
            </a:r>
            <a:r>
              <a:rPr sz="2400" spc="-10" dirty="0">
                <a:latin typeface="Times New Roman"/>
                <a:cs typeface="Times New Roman"/>
              </a:rPr>
              <a:t>word.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medical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prefix.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prefix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usually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indicates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number,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time,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position,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direction, </a:t>
            </a:r>
            <a:r>
              <a:rPr sz="2400">
                <a:latin typeface="Times New Roman"/>
                <a:cs typeface="Times New Roman"/>
              </a:rPr>
              <a:t>or</a:t>
            </a:r>
            <a:r>
              <a:rPr sz="2400" spc="-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negation</a:t>
            </a:r>
            <a:r>
              <a:rPr lang="en-US" sz="2400" spc="-40" dirty="0">
                <a:latin typeface="Times New Roman"/>
                <a:cs typeface="Times New Roman"/>
              </a:rPr>
              <a:t>, </a:t>
            </a:r>
            <a:r>
              <a:rPr sz="2400">
                <a:latin typeface="Times New Roman"/>
                <a:cs typeface="Times New Roman"/>
              </a:rPr>
              <a:t>absence</a:t>
            </a:r>
            <a:r>
              <a:rPr sz="2400" dirty="0">
                <a:latin typeface="Times New Roman"/>
                <a:cs typeface="Times New Roman"/>
              </a:rPr>
              <a:t>).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Many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same prefixes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 in</a:t>
            </a:r>
            <a:r>
              <a:rPr sz="2400" spc="-10" dirty="0">
                <a:latin typeface="Times New Roman"/>
                <a:cs typeface="Times New Roman"/>
              </a:rPr>
              <a:t> medical </a:t>
            </a:r>
            <a:r>
              <a:rPr sz="2400" dirty="0">
                <a:latin typeface="Times New Roman"/>
                <a:cs typeface="Times New Roman"/>
              </a:rPr>
              <a:t>terminology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English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language.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5942" y="6458241"/>
            <a:ext cx="17081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200" spc="-25" dirty="0">
                <a:solidFill>
                  <a:srgbClr val="888888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425" y="3518153"/>
            <a:ext cx="2700655" cy="3110865"/>
          </a:xfrm>
          <a:prstGeom prst="rect">
            <a:avLst/>
          </a:prstGeom>
          <a:ln w="25400">
            <a:solidFill>
              <a:srgbClr val="385D89"/>
            </a:solidFill>
          </a:ln>
        </p:spPr>
        <p:txBody>
          <a:bodyPr vert="horz" wrap="square" lIns="0" tIns="168910" rIns="0" bIns="0" rtlCol="0">
            <a:spAutoFit/>
          </a:bodyPr>
          <a:lstStyle/>
          <a:p>
            <a:pPr marL="508634" marR="499109" indent="635" algn="ctr">
              <a:lnSpc>
                <a:spcPct val="100000"/>
              </a:lnSpc>
              <a:spcBef>
                <a:spcPts val="1330"/>
              </a:spcBef>
            </a:pP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Anti-</a:t>
            </a:r>
            <a:r>
              <a:rPr sz="18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(against)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Hyper-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 (excessive)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Pre-</a:t>
            </a:r>
            <a:r>
              <a:rPr sz="1800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(before)</a:t>
            </a:r>
            <a:endParaRPr sz="1800">
              <a:latin typeface="Calibri"/>
              <a:cs typeface="Calibri"/>
            </a:endParaRPr>
          </a:p>
          <a:p>
            <a:pPr marL="636905" marR="585470" indent="138430">
              <a:lnSpc>
                <a:spcPct val="100000"/>
              </a:lnSpc>
              <a:tabLst>
                <a:tab pos="1403985" algn="l"/>
                <a:tab pos="1431290" algn="l"/>
              </a:tabLst>
            </a:pP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Post-</a:t>
            </a:r>
            <a:r>
              <a:rPr sz="1800" spc="3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(after) Homo-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		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(same) Hypo-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	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(under)</a:t>
            </a:r>
            <a:endParaRPr sz="1800">
              <a:latin typeface="Calibri"/>
              <a:cs typeface="Calibri"/>
            </a:endParaRPr>
          </a:p>
          <a:p>
            <a:pPr marL="708660" marR="435609" indent="-262890">
              <a:lnSpc>
                <a:spcPct val="100000"/>
              </a:lnSpc>
              <a:tabLst>
                <a:tab pos="1313815" algn="l"/>
              </a:tabLst>
            </a:pP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Hetero-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	</a:t>
            </a:r>
            <a:r>
              <a:rPr sz="1800" spc="-20" dirty="0">
                <a:solidFill>
                  <a:srgbClr val="0D0D0D"/>
                </a:solidFill>
                <a:latin typeface="Calibri"/>
                <a:cs typeface="Calibri"/>
              </a:rPr>
              <a:t>(different)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Eu-</a:t>
            </a:r>
            <a:r>
              <a:rPr sz="18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(</a:t>
            </a:r>
            <a:r>
              <a:rPr sz="18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normal)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Dys-</a:t>
            </a:r>
            <a:r>
              <a:rPr sz="1800" spc="39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(painful)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Brady-</a:t>
            </a:r>
            <a:r>
              <a:rPr sz="1800" spc="37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D0D0D"/>
                </a:solidFill>
                <a:latin typeface="Calibri"/>
                <a:cs typeface="Calibri"/>
              </a:rPr>
              <a:t>(slow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7361" y="3499865"/>
            <a:ext cx="2735580" cy="3110865"/>
          </a:xfrm>
          <a:prstGeom prst="rect">
            <a:avLst/>
          </a:prstGeom>
          <a:ln w="25400">
            <a:solidFill>
              <a:srgbClr val="385D89"/>
            </a:solidFill>
          </a:ln>
        </p:spPr>
        <p:txBody>
          <a:bodyPr vert="horz" wrap="square" lIns="0" tIns="168275" rIns="0" bIns="0" rtlCol="0">
            <a:spAutoFit/>
          </a:bodyPr>
          <a:lstStyle/>
          <a:p>
            <a:pPr marL="788670" marR="776605" algn="ctr">
              <a:lnSpc>
                <a:spcPct val="100000"/>
              </a:lnSpc>
              <a:spcBef>
                <a:spcPts val="1325"/>
              </a:spcBef>
            </a:pP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Epi-</a:t>
            </a:r>
            <a:r>
              <a:rPr sz="1800" spc="40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(above)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hemi-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(half)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bi-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(two)</a:t>
            </a:r>
            <a:endParaRPr sz="1800">
              <a:latin typeface="Calibri"/>
              <a:cs typeface="Calibri"/>
            </a:endParaRPr>
          </a:p>
          <a:p>
            <a:pPr marL="643890" marR="634365" indent="1905" algn="ctr">
              <a:lnSpc>
                <a:spcPct val="100000"/>
              </a:lnSpc>
            </a:pP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tri-</a:t>
            </a:r>
            <a:r>
              <a:rPr sz="18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(three)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mono-</a:t>
            </a:r>
            <a:r>
              <a:rPr sz="18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(one)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Hypo-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(under)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para-</a:t>
            </a:r>
            <a:r>
              <a:rPr sz="1800" spc="-5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(beside)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Intra</a:t>
            </a:r>
            <a:r>
              <a:rPr sz="18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–</a:t>
            </a:r>
            <a:r>
              <a:rPr sz="18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(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 within)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Endo- (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within)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Ecto</a:t>
            </a:r>
            <a:r>
              <a:rPr sz="1800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–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 (outside)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300978" y="3518153"/>
            <a:ext cx="2664460" cy="3110865"/>
          </a:xfrm>
          <a:custGeom>
            <a:avLst/>
            <a:gdLst/>
            <a:ahLst/>
            <a:cxnLst/>
            <a:rect l="l" t="t" r="r" b="b"/>
            <a:pathLst>
              <a:path w="2664459" h="3110865">
                <a:moveTo>
                  <a:pt x="2663952" y="0"/>
                </a:moveTo>
                <a:lnTo>
                  <a:pt x="0" y="0"/>
                </a:lnTo>
                <a:lnTo>
                  <a:pt x="0" y="3110483"/>
                </a:lnTo>
                <a:lnTo>
                  <a:pt x="2663952" y="3110483"/>
                </a:lnTo>
                <a:lnTo>
                  <a:pt x="26639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300978" y="3518153"/>
            <a:ext cx="2664460" cy="3110865"/>
          </a:xfrm>
          <a:prstGeom prst="rect">
            <a:avLst/>
          </a:prstGeom>
          <a:ln w="25400">
            <a:solidFill>
              <a:srgbClr val="385D89"/>
            </a:solidFill>
          </a:ln>
        </p:spPr>
        <p:txBody>
          <a:bodyPr vert="horz" wrap="square" lIns="0" tIns="168910" rIns="0" bIns="0" rtlCol="0">
            <a:spAutoFit/>
          </a:bodyPr>
          <a:lstStyle/>
          <a:p>
            <a:pPr marL="574675" marR="563245" indent="3175" algn="ctr">
              <a:lnSpc>
                <a:spcPct val="100000"/>
              </a:lnSpc>
              <a:spcBef>
                <a:spcPts val="1330"/>
              </a:spcBef>
            </a:pP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Epi-</a:t>
            </a:r>
            <a:r>
              <a:rPr sz="1800" spc="40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(above))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inter-</a:t>
            </a:r>
            <a:r>
              <a:rPr sz="1800" spc="-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(between)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retro-</a:t>
            </a:r>
            <a:r>
              <a:rPr sz="1800" spc="-7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(behind)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macro-</a:t>
            </a:r>
            <a:r>
              <a:rPr sz="1800" spc="-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(large)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micro-</a:t>
            </a:r>
            <a:r>
              <a:rPr sz="1800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(small)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multi-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(much)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ab-</a:t>
            </a:r>
            <a:r>
              <a:rPr sz="1800" spc="-4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(away</a:t>
            </a:r>
            <a:r>
              <a:rPr sz="1800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D0D0D"/>
                </a:solidFill>
                <a:latin typeface="Calibri"/>
                <a:cs typeface="Calibri"/>
              </a:rPr>
              <a:t>from)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ad</a:t>
            </a:r>
            <a:r>
              <a:rPr sz="18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–</a:t>
            </a:r>
            <a:r>
              <a:rPr sz="18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(</a:t>
            </a:r>
            <a:r>
              <a:rPr sz="18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within)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Endo-</a:t>
            </a:r>
            <a:r>
              <a:rPr sz="18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(toward)</a:t>
            </a:r>
            <a:endParaRPr sz="1800">
              <a:latin typeface="Calibri"/>
              <a:cs typeface="Calibri"/>
            </a:endParaRPr>
          </a:p>
          <a:p>
            <a:pPr marR="57785" algn="ctr">
              <a:lnSpc>
                <a:spcPct val="100000"/>
              </a:lnSpc>
            </a:pP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circum–</a:t>
            </a:r>
            <a:r>
              <a:rPr sz="18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(around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495" y="654272"/>
            <a:ext cx="7979380" cy="486260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23909" y="6445541"/>
            <a:ext cx="17526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31" y="549313"/>
            <a:ext cx="8498780" cy="57118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5" dirty="0"/>
              <a:t>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5" dirty="0"/>
              <a:t>13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2080">
              <a:lnSpc>
                <a:spcPct val="100000"/>
              </a:lnSpc>
              <a:spcBef>
                <a:spcPts val="95"/>
              </a:spcBef>
            </a:pPr>
            <a:r>
              <a:rPr dirty="0"/>
              <a:t>Medical</a:t>
            </a:r>
            <a:r>
              <a:rPr spc="-90" dirty="0"/>
              <a:t> </a:t>
            </a:r>
            <a:r>
              <a:rPr dirty="0"/>
              <a:t>term</a:t>
            </a:r>
            <a:r>
              <a:rPr spc="-65" dirty="0"/>
              <a:t> </a:t>
            </a:r>
            <a:r>
              <a:rPr spc="-10" dirty="0"/>
              <a:t>Interpretation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678560"/>
            <a:ext cx="8511540" cy="386715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100"/>
              </a:lnSpc>
              <a:spcBef>
                <a:spcPts val="385"/>
              </a:spcBef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done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defining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components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(1-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suffix,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last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part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2- 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first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(which may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 </a:t>
            </a:r>
            <a:r>
              <a:rPr sz="2400" spc="-10" dirty="0">
                <a:latin typeface="Times New Roman"/>
                <a:cs typeface="Times New Roman"/>
              </a:rPr>
              <a:t>root,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prefix),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3-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middle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parts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the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word.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400" spc="-10" dirty="0">
                <a:latin typeface="Times New Roman"/>
                <a:cs typeface="Times New Roman"/>
              </a:rPr>
              <a:t>Examples: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10" dirty="0">
                <a:latin typeface="Times New Roman"/>
                <a:cs typeface="Times New Roman"/>
              </a:rPr>
              <a:t>Acrocyanosis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>
                <a:latin typeface="Times New Roman"/>
                <a:cs typeface="Times New Roman"/>
              </a:rPr>
              <a:t>Acr</a:t>
            </a:r>
            <a:r>
              <a:rPr sz="2400" spc="-5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sz="2400">
                <a:latin typeface="Times New Roman"/>
                <a:cs typeface="Times New Roman"/>
              </a:rPr>
              <a:t>word </a:t>
            </a:r>
            <a:r>
              <a:rPr sz="2400" dirty="0">
                <a:latin typeface="Times New Roman"/>
                <a:cs typeface="Times New Roman"/>
              </a:rPr>
              <a:t>root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= </a:t>
            </a:r>
            <a:r>
              <a:rPr sz="2400" spc="-10">
                <a:latin typeface="Times New Roman"/>
                <a:cs typeface="Times New Roman"/>
              </a:rPr>
              <a:t>extremities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Times New Roman"/>
                <a:cs typeface="Times New Roman"/>
              </a:rPr>
              <a:t>cyan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(word root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=</a:t>
            </a:r>
            <a:r>
              <a:rPr sz="2400" spc="5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blue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400" dirty="0">
                <a:latin typeface="Times New Roman"/>
                <a:cs typeface="Times New Roman"/>
              </a:rPr>
              <a:t>/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 /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combining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vowel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osis</a:t>
            </a:r>
            <a:r>
              <a:rPr sz="2400" spc="-5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sz="2400">
                <a:latin typeface="Times New Roman"/>
                <a:cs typeface="Times New Roman"/>
              </a:rPr>
              <a:t>suffix</a:t>
            </a:r>
            <a:r>
              <a:rPr sz="2400" spc="-3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=</a:t>
            </a:r>
            <a:r>
              <a:rPr sz="2400" spc="-5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condition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10" dirty="0">
                <a:latin typeface="Times New Roman"/>
                <a:cs typeface="Times New Roman"/>
              </a:rPr>
              <a:t>So,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Acrocyanosis 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condition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characterized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 blue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extremities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1194" y="226972"/>
            <a:ext cx="451548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7970">
              <a:lnSpc>
                <a:spcPct val="120000"/>
              </a:lnSpc>
              <a:spcBef>
                <a:spcPts val="95"/>
              </a:spcBef>
            </a:pPr>
            <a:r>
              <a:rPr sz="4000" spc="-10" dirty="0"/>
              <a:t>Hypoinsulinemia </a:t>
            </a:r>
            <a:r>
              <a:rPr sz="4000" dirty="0">
                <a:solidFill>
                  <a:srgbClr val="FF0000"/>
                </a:solidFill>
              </a:rPr>
              <a:t>Hypo</a:t>
            </a:r>
            <a:r>
              <a:rPr sz="4000" spc="-60" dirty="0">
                <a:solidFill>
                  <a:srgbClr val="FF0000"/>
                </a:solidFill>
              </a:rPr>
              <a:t> </a:t>
            </a:r>
            <a:r>
              <a:rPr sz="4000" dirty="0">
                <a:solidFill>
                  <a:srgbClr val="FF0000"/>
                </a:solidFill>
              </a:rPr>
              <a:t>/</a:t>
            </a:r>
            <a:r>
              <a:rPr sz="4000" spc="-55" dirty="0">
                <a:solidFill>
                  <a:srgbClr val="FF0000"/>
                </a:solidFill>
              </a:rPr>
              <a:t> </a:t>
            </a:r>
            <a:r>
              <a:rPr sz="4000" dirty="0">
                <a:solidFill>
                  <a:srgbClr val="FF0000"/>
                </a:solidFill>
              </a:rPr>
              <a:t>insulin</a:t>
            </a:r>
            <a:r>
              <a:rPr sz="4000" spc="-55" dirty="0">
                <a:solidFill>
                  <a:srgbClr val="FF0000"/>
                </a:solidFill>
              </a:rPr>
              <a:t> </a:t>
            </a:r>
            <a:r>
              <a:rPr sz="4000" dirty="0">
                <a:solidFill>
                  <a:srgbClr val="FF0000"/>
                </a:solidFill>
              </a:rPr>
              <a:t>/</a:t>
            </a:r>
            <a:r>
              <a:rPr sz="4000" spc="-50" dirty="0">
                <a:solidFill>
                  <a:srgbClr val="FF0000"/>
                </a:solidFill>
              </a:rPr>
              <a:t> </a:t>
            </a:r>
            <a:r>
              <a:rPr sz="4000" spc="-20" dirty="0">
                <a:solidFill>
                  <a:srgbClr val="FF0000"/>
                </a:solidFill>
              </a:rPr>
              <a:t>emia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455672" y="2772137"/>
          <a:ext cx="4095113" cy="61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3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3530">
                <a:tc>
                  <a:txBody>
                    <a:bodyPr/>
                    <a:lstStyle/>
                    <a:p>
                      <a:pPr marL="31750">
                        <a:lnSpc>
                          <a:spcPts val="1964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Prefix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0">
                        <a:lnSpc>
                          <a:spcPts val="1964"/>
                        </a:lnSpc>
                      </a:pP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Word</a:t>
                      </a:r>
                      <a:r>
                        <a:rPr sz="1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root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964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suffix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marL="61594">
                        <a:lnSpc>
                          <a:spcPts val="209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Low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594360">
                        <a:lnSpc>
                          <a:spcPts val="214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Insulin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09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Blood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30200" y="3833241"/>
            <a:ext cx="809370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example,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vowel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10" dirty="0">
                <a:latin typeface="Times New Roman"/>
                <a:cs typeface="Times New Roman"/>
              </a:rPr>
              <a:t> because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prefix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ends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vowel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suffix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begins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vowel.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20467" y="1772411"/>
            <a:ext cx="103505" cy="936625"/>
          </a:xfrm>
          <a:custGeom>
            <a:avLst/>
            <a:gdLst/>
            <a:ahLst/>
            <a:cxnLst/>
            <a:rect l="l" t="t" r="r" b="b"/>
            <a:pathLst>
              <a:path w="103505" h="936625">
                <a:moveTo>
                  <a:pt x="51688" y="25109"/>
                </a:moveTo>
                <a:lnTo>
                  <a:pt x="45338" y="35995"/>
                </a:lnTo>
                <a:lnTo>
                  <a:pt x="45338" y="936116"/>
                </a:lnTo>
                <a:lnTo>
                  <a:pt x="58038" y="936116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505" h="936625">
                <a:moveTo>
                  <a:pt x="51688" y="0"/>
                </a:moveTo>
                <a:lnTo>
                  <a:pt x="0" y="88646"/>
                </a:lnTo>
                <a:lnTo>
                  <a:pt x="1015" y="92455"/>
                </a:lnTo>
                <a:lnTo>
                  <a:pt x="7112" y="96012"/>
                </a:lnTo>
                <a:lnTo>
                  <a:pt x="10921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505" h="936625">
                <a:moveTo>
                  <a:pt x="59020" y="12573"/>
                </a:moveTo>
                <a:lnTo>
                  <a:pt x="58038" y="12573"/>
                </a:lnTo>
                <a:lnTo>
                  <a:pt x="58038" y="35995"/>
                </a:lnTo>
                <a:lnTo>
                  <a:pt x="92456" y="94996"/>
                </a:lnTo>
                <a:lnTo>
                  <a:pt x="96265" y="96012"/>
                </a:lnTo>
                <a:lnTo>
                  <a:pt x="102362" y="92455"/>
                </a:lnTo>
                <a:lnTo>
                  <a:pt x="103377" y="88646"/>
                </a:lnTo>
                <a:lnTo>
                  <a:pt x="59020" y="12573"/>
                </a:lnTo>
                <a:close/>
              </a:path>
              <a:path w="103505" h="936625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505" h="936625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8" y="35995"/>
                </a:lnTo>
                <a:lnTo>
                  <a:pt x="58038" y="15748"/>
                </a:lnTo>
                <a:close/>
              </a:path>
              <a:path w="103505" h="936625">
                <a:moveTo>
                  <a:pt x="57150" y="15748"/>
                </a:moveTo>
                <a:lnTo>
                  <a:pt x="46227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054" y="1772411"/>
            <a:ext cx="103505" cy="936625"/>
          </a:xfrm>
          <a:custGeom>
            <a:avLst/>
            <a:gdLst/>
            <a:ahLst/>
            <a:cxnLst/>
            <a:rect l="l" t="t" r="r" b="b"/>
            <a:pathLst>
              <a:path w="103504" h="936625">
                <a:moveTo>
                  <a:pt x="51688" y="25109"/>
                </a:moveTo>
                <a:lnTo>
                  <a:pt x="45339" y="35995"/>
                </a:lnTo>
                <a:lnTo>
                  <a:pt x="45339" y="936116"/>
                </a:lnTo>
                <a:lnTo>
                  <a:pt x="58039" y="936116"/>
                </a:lnTo>
                <a:lnTo>
                  <a:pt x="58039" y="35995"/>
                </a:lnTo>
                <a:lnTo>
                  <a:pt x="51688" y="25109"/>
                </a:lnTo>
                <a:close/>
              </a:path>
              <a:path w="103504" h="936625">
                <a:moveTo>
                  <a:pt x="51689" y="0"/>
                </a:moveTo>
                <a:lnTo>
                  <a:pt x="0" y="88646"/>
                </a:lnTo>
                <a:lnTo>
                  <a:pt x="1016" y="92455"/>
                </a:lnTo>
                <a:lnTo>
                  <a:pt x="7112" y="96012"/>
                </a:lnTo>
                <a:lnTo>
                  <a:pt x="10922" y="94996"/>
                </a:lnTo>
                <a:lnTo>
                  <a:pt x="45338" y="35995"/>
                </a:lnTo>
                <a:lnTo>
                  <a:pt x="45339" y="12573"/>
                </a:lnTo>
                <a:lnTo>
                  <a:pt x="59020" y="12573"/>
                </a:lnTo>
                <a:lnTo>
                  <a:pt x="51689" y="0"/>
                </a:lnTo>
                <a:close/>
              </a:path>
              <a:path w="103504" h="936625">
                <a:moveTo>
                  <a:pt x="59020" y="12573"/>
                </a:moveTo>
                <a:lnTo>
                  <a:pt x="58039" y="12573"/>
                </a:lnTo>
                <a:lnTo>
                  <a:pt x="58039" y="35995"/>
                </a:lnTo>
                <a:lnTo>
                  <a:pt x="92456" y="94996"/>
                </a:lnTo>
                <a:lnTo>
                  <a:pt x="96266" y="96012"/>
                </a:lnTo>
                <a:lnTo>
                  <a:pt x="102362" y="92455"/>
                </a:lnTo>
                <a:lnTo>
                  <a:pt x="103378" y="88646"/>
                </a:lnTo>
                <a:lnTo>
                  <a:pt x="59020" y="12573"/>
                </a:lnTo>
                <a:close/>
              </a:path>
              <a:path w="103504" h="936625">
                <a:moveTo>
                  <a:pt x="58039" y="12573"/>
                </a:moveTo>
                <a:lnTo>
                  <a:pt x="45339" y="12573"/>
                </a:lnTo>
                <a:lnTo>
                  <a:pt x="45339" y="35995"/>
                </a:lnTo>
                <a:lnTo>
                  <a:pt x="51689" y="25109"/>
                </a:lnTo>
                <a:lnTo>
                  <a:pt x="46228" y="15748"/>
                </a:lnTo>
                <a:lnTo>
                  <a:pt x="58039" y="15748"/>
                </a:lnTo>
                <a:lnTo>
                  <a:pt x="58039" y="12573"/>
                </a:lnTo>
                <a:close/>
              </a:path>
              <a:path w="103504" h="936625">
                <a:moveTo>
                  <a:pt x="58039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9" y="35995"/>
                </a:lnTo>
                <a:lnTo>
                  <a:pt x="58039" y="15748"/>
                </a:lnTo>
                <a:close/>
              </a:path>
              <a:path w="103504" h="936625">
                <a:moveTo>
                  <a:pt x="57150" y="15748"/>
                </a:moveTo>
                <a:lnTo>
                  <a:pt x="46228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13347" y="1700783"/>
            <a:ext cx="158496" cy="1018032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5" dirty="0"/>
              <a:t>14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5" dirty="0"/>
              <a:t>15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5107" y="638302"/>
            <a:ext cx="19856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Plural</a:t>
            </a:r>
            <a:r>
              <a:rPr spc="-80" dirty="0"/>
              <a:t> </a:t>
            </a:r>
            <a:r>
              <a:rPr spc="-10" dirty="0"/>
              <a:t>words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16939" y="1468881"/>
            <a:ext cx="7426325" cy="39978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Are</a:t>
            </a:r>
            <a:r>
              <a:rPr spc="-60" dirty="0"/>
              <a:t> </a:t>
            </a:r>
            <a:r>
              <a:rPr dirty="0"/>
              <a:t>formed</a:t>
            </a:r>
            <a:r>
              <a:rPr spc="-35" dirty="0"/>
              <a:t> </a:t>
            </a:r>
            <a:r>
              <a:rPr dirty="0"/>
              <a:t>by</a:t>
            </a:r>
            <a:r>
              <a:rPr spc="-65" dirty="0"/>
              <a:t> </a:t>
            </a:r>
            <a:r>
              <a:rPr dirty="0"/>
              <a:t>adding</a:t>
            </a:r>
            <a:r>
              <a:rPr spc="-60" dirty="0"/>
              <a:t> </a:t>
            </a:r>
            <a:r>
              <a:rPr dirty="0"/>
              <a:t>or</a:t>
            </a:r>
            <a:r>
              <a:rPr spc="-60" dirty="0"/>
              <a:t> </a:t>
            </a:r>
            <a:r>
              <a:rPr dirty="0"/>
              <a:t>substituting</a:t>
            </a:r>
            <a:r>
              <a:rPr spc="-85" dirty="0"/>
              <a:t> </a:t>
            </a:r>
            <a:r>
              <a:rPr dirty="0"/>
              <a:t>another</a:t>
            </a:r>
            <a:r>
              <a:rPr spc="-55" dirty="0"/>
              <a:t> </a:t>
            </a:r>
            <a:r>
              <a:rPr spc="-10" dirty="0"/>
              <a:t>vowel </a:t>
            </a:r>
            <a:r>
              <a:rPr dirty="0"/>
              <a:t>or</a:t>
            </a:r>
            <a:r>
              <a:rPr spc="-30" dirty="0"/>
              <a:t> </a:t>
            </a:r>
            <a:r>
              <a:rPr dirty="0"/>
              <a:t>syllable</a:t>
            </a:r>
            <a:r>
              <a:rPr spc="-60" dirty="0"/>
              <a:t> </a:t>
            </a:r>
            <a:r>
              <a:rPr dirty="0"/>
              <a:t>at</a:t>
            </a:r>
            <a:r>
              <a:rPr spc="-3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end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a</a:t>
            </a:r>
            <a:r>
              <a:rPr spc="-35" dirty="0"/>
              <a:t> </a:t>
            </a:r>
            <a:r>
              <a:rPr dirty="0"/>
              <a:t>word</a:t>
            </a:r>
            <a:r>
              <a:rPr spc="-30" dirty="0"/>
              <a:t> </a:t>
            </a:r>
            <a:r>
              <a:rPr dirty="0"/>
              <a:t>(i.e</a:t>
            </a:r>
            <a:r>
              <a:t>.</a:t>
            </a:r>
            <a:r>
              <a:rPr spc="-40"/>
              <a:t> </a:t>
            </a:r>
            <a:r>
              <a:rPr spc="-10"/>
              <a:t>suffix.</a:t>
            </a:r>
            <a:endParaRPr spc="-10" dirty="0"/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pc="-10" dirty="0"/>
              <a:t>Examples</a:t>
            </a: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Char char="-"/>
              <a:tabLst>
                <a:tab pos="355600" algn="l"/>
                <a:tab pos="356235" algn="l"/>
              </a:tabLst>
            </a:pPr>
            <a:r>
              <a:rPr dirty="0"/>
              <a:t>macula</a:t>
            </a:r>
            <a:r>
              <a:rPr spc="-45" dirty="0"/>
              <a:t> </a:t>
            </a:r>
            <a:r>
              <a:rPr dirty="0"/>
              <a:t>–</a:t>
            </a:r>
            <a:r>
              <a:rPr spc="-45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dirty="0"/>
              <a:t>plural</a:t>
            </a:r>
            <a:r>
              <a:rPr spc="-65" dirty="0"/>
              <a:t> </a:t>
            </a:r>
            <a:r>
              <a:rPr dirty="0"/>
              <a:t>is</a:t>
            </a:r>
            <a:r>
              <a:rPr spc="-50" dirty="0"/>
              <a:t> </a:t>
            </a:r>
            <a:r>
              <a:rPr spc="-10" dirty="0"/>
              <a:t>maculae</a:t>
            </a: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har char="-"/>
              <a:tabLst>
                <a:tab pos="355600" algn="l"/>
                <a:tab pos="356235" algn="l"/>
              </a:tabLst>
            </a:pPr>
            <a:r>
              <a:rPr dirty="0"/>
              <a:t>adenoma</a:t>
            </a:r>
            <a:r>
              <a:rPr spc="-50" dirty="0"/>
              <a:t> </a:t>
            </a:r>
            <a:r>
              <a:rPr dirty="0"/>
              <a:t>–</a:t>
            </a:r>
            <a:r>
              <a:rPr spc="-50" dirty="0"/>
              <a:t> </a:t>
            </a:r>
            <a:r>
              <a:rPr dirty="0"/>
              <a:t>the</a:t>
            </a:r>
            <a:r>
              <a:rPr spc="-45" dirty="0"/>
              <a:t> </a:t>
            </a:r>
            <a:r>
              <a:rPr dirty="0"/>
              <a:t>plural</a:t>
            </a:r>
            <a:r>
              <a:rPr spc="-55" dirty="0"/>
              <a:t> </a:t>
            </a:r>
            <a:r>
              <a:rPr dirty="0"/>
              <a:t>is</a:t>
            </a:r>
            <a:r>
              <a:rPr spc="-55" dirty="0"/>
              <a:t> </a:t>
            </a:r>
            <a:r>
              <a:rPr spc="-10" dirty="0"/>
              <a:t>adenomata</a:t>
            </a: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har char="-"/>
              <a:tabLst>
                <a:tab pos="355600" algn="l"/>
                <a:tab pos="356235" algn="l"/>
              </a:tabLst>
            </a:pPr>
            <a:r>
              <a:rPr dirty="0"/>
              <a:t>glomerulus</a:t>
            </a:r>
            <a:r>
              <a:rPr spc="-60" dirty="0"/>
              <a:t> </a:t>
            </a:r>
            <a:r>
              <a:rPr dirty="0"/>
              <a:t>–</a:t>
            </a:r>
            <a:r>
              <a:rPr spc="-4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dirty="0"/>
              <a:t>plural</a:t>
            </a:r>
            <a:r>
              <a:rPr spc="-70" dirty="0"/>
              <a:t> </a:t>
            </a:r>
            <a:r>
              <a:rPr dirty="0"/>
              <a:t>is</a:t>
            </a:r>
            <a:r>
              <a:rPr spc="-50" dirty="0"/>
              <a:t> </a:t>
            </a:r>
            <a:r>
              <a:rPr spc="-10" dirty="0"/>
              <a:t>glomeruli</a:t>
            </a: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Char char="-"/>
              <a:tabLst>
                <a:tab pos="355600" algn="l"/>
                <a:tab pos="356235" algn="l"/>
              </a:tabLst>
            </a:pPr>
            <a:r>
              <a:rPr dirty="0"/>
              <a:t>ovum</a:t>
            </a:r>
            <a:r>
              <a:rPr spc="-40" dirty="0"/>
              <a:t> </a:t>
            </a:r>
            <a:r>
              <a:rPr dirty="0"/>
              <a:t>–</a:t>
            </a:r>
            <a:r>
              <a:rPr spc="-3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dirty="0"/>
              <a:t>plural</a:t>
            </a:r>
            <a:r>
              <a:rPr spc="-55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spc="-25" dirty="0"/>
              <a:t>ova</a:t>
            </a: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Char char="-"/>
              <a:tabLst>
                <a:tab pos="355600" algn="l"/>
                <a:tab pos="356235" algn="l"/>
              </a:tabLst>
            </a:pPr>
            <a:r>
              <a:rPr dirty="0"/>
              <a:t>spermatozoon</a:t>
            </a:r>
            <a:r>
              <a:rPr spc="-60" dirty="0"/>
              <a:t> </a:t>
            </a:r>
            <a:r>
              <a:rPr dirty="0"/>
              <a:t>–</a:t>
            </a:r>
            <a:r>
              <a:rPr spc="-60" dirty="0"/>
              <a:t> </a:t>
            </a:r>
            <a:r>
              <a:rPr dirty="0"/>
              <a:t>the</a:t>
            </a:r>
            <a:r>
              <a:rPr spc="-75" dirty="0"/>
              <a:t> </a:t>
            </a:r>
            <a:r>
              <a:rPr dirty="0"/>
              <a:t>plural</a:t>
            </a:r>
            <a:r>
              <a:rPr spc="-75" dirty="0"/>
              <a:t> </a:t>
            </a:r>
            <a:r>
              <a:rPr dirty="0"/>
              <a:t>is</a:t>
            </a:r>
            <a:r>
              <a:rPr spc="-60" dirty="0"/>
              <a:t> </a:t>
            </a:r>
            <a:r>
              <a:rPr spc="-10" dirty="0"/>
              <a:t>spermatozoa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4904"/>
            <a:ext cx="9123991" cy="627348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5" dirty="0"/>
              <a:t>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5" dirty="0"/>
              <a:t>17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627" rIns="0" bIns="0" rtlCol="0">
            <a:spAutoFit/>
          </a:bodyPr>
          <a:lstStyle/>
          <a:p>
            <a:pPr marL="156972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Eponyms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678560"/>
            <a:ext cx="8547100" cy="145224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100"/>
              </a:lnSpc>
              <a:spcBef>
                <a:spcPts val="385"/>
              </a:spcBef>
            </a:pPr>
            <a:r>
              <a:rPr sz="2400" dirty="0">
                <a:latin typeface="Times New Roman"/>
                <a:cs typeface="Times New Roman"/>
              </a:rPr>
              <a:t>Eponyms 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medical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derived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name 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person.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Many </a:t>
            </a:r>
            <a:r>
              <a:rPr sz="2400" dirty="0">
                <a:latin typeface="Times New Roman"/>
                <a:cs typeface="Times New Roman"/>
              </a:rPr>
              <a:t>procedures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tests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named after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person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invented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or </a:t>
            </a:r>
            <a:r>
              <a:rPr sz="2400" dirty="0">
                <a:latin typeface="Times New Roman"/>
                <a:cs typeface="Times New Roman"/>
              </a:rPr>
              <a:t>perfected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them.</a:t>
            </a:r>
            <a:endParaRPr sz="24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285"/>
              </a:spcBef>
            </a:pPr>
            <a:r>
              <a:rPr sz="2400" dirty="0">
                <a:latin typeface="Times New Roman"/>
                <a:cs typeface="Times New Roman"/>
              </a:rPr>
              <a:t>Examples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diseases;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65878" y="2105747"/>
            <a:ext cx="2644775" cy="82994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73990" indent="-160655">
              <a:lnSpc>
                <a:spcPct val="100000"/>
              </a:lnSpc>
              <a:spcBef>
                <a:spcPts val="385"/>
              </a:spcBef>
              <a:buChar char="-"/>
              <a:tabLst>
                <a:tab pos="174625" algn="l"/>
              </a:tabLst>
            </a:pPr>
            <a:r>
              <a:rPr sz="2400" spc="-10" dirty="0">
                <a:latin typeface="Times New Roman"/>
                <a:cs typeface="Times New Roman"/>
              </a:rPr>
              <a:t>Alzheimer’s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disease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spcBef>
                <a:spcPts val="285"/>
              </a:spcBef>
              <a:buChar char="-"/>
              <a:tabLst>
                <a:tab pos="191135" algn="l"/>
              </a:tabLst>
            </a:pPr>
            <a:r>
              <a:rPr sz="2400" dirty="0">
                <a:latin typeface="Times New Roman"/>
                <a:cs typeface="Times New Roman"/>
              </a:rPr>
              <a:t>Parkinson’s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disease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063" y="2105747"/>
            <a:ext cx="3343275" cy="123253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73990" indent="-161925">
              <a:lnSpc>
                <a:spcPct val="100000"/>
              </a:lnSpc>
              <a:spcBef>
                <a:spcPts val="385"/>
              </a:spcBef>
              <a:buChar char="-"/>
              <a:tabLst>
                <a:tab pos="174625" algn="l"/>
              </a:tabLst>
            </a:pPr>
            <a:r>
              <a:rPr sz="2400" spc="-20" dirty="0">
                <a:latin typeface="Times New Roman"/>
                <a:cs typeface="Times New Roman"/>
              </a:rPr>
              <a:t>Addison’s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disease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spcBef>
                <a:spcPts val="285"/>
              </a:spcBef>
              <a:buChar char="-"/>
              <a:tabLst>
                <a:tab pos="191135" algn="l"/>
              </a:tabLst>
            </a:pPr>
            <a:r>
              <a:rPr sz="2400" spc="-10" dirty="0">
                <a:latin typeface="Times New Roman"/>
                <a:cs typeface="Times New Roman"/>
              </a:rPr>
              <a:t>Cushing’s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disease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spcBef>
                <a:spcPts val="290"/>
              </a:spcBef>
              <a:buChar char="-"/>
              <a:tabLst>
                <a:tab pos="191135" algn="l"/>
              </a:tabLst>
            </a:pPr>
            <a:r>
              <a:rPr sz="2400" spc="-10" dirty="0">
                <a:latin typeface="Times New Roman"/>
                <a:cs typeface="Times New Roman"/>
              </a:rPr>
              <a:t>Stokes-</a:t>
            </a:r>
            <a:r>
              <a:rPr sz="2400" spc="-20" dirty="0">
                <a:latin typeface="Times New Roman"/>
                <a:cs typeface="Times New Roman"/>
              </a:rPr>
              <a:t>Adam’s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syndrome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1063" y="3714749"/>
            <a:ext cx="3293110" cy="123317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400" dirty="0">
                <a:latin typeface="Times New Roman"/>
                <a:cs typeface="Times New Roman"/>
              </a:rPr>
              <a:t>Examples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body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parts;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spcBef>
                <a:spcPts val="290"/>
              </a:spcBef>
              <a:buChar char="-"/>
              <a:tabLst>
                <a:tab pos="191135" algn="l"/>
              </a:tabLst>
            </a:pPr>
            <a:r>
              <a:rPr sz="2400" dirty="0">
                <a:latin typeface="Times New Roman"/>
                <a:cs typeface="Times New Roman"/>
              </a:rPr>
              <a:t>Bowman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capsules</a:t>
            </a:r>
            <a:endParaRPr sz="24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285"/>
              </a:spcBef>
              <a:buChar char="-"/>
              <a:tabLst>
                <a:tab pos="185420" algn="l"/>
              </a:tabLst>
            </a:pPr>
            <a:r>
              <a:rPr sz="2400" spc="-40" dirty="0">
                <a:latin typeface="Times New Roman"/>
                <a:cs typeface="Times New Roman"/>
              </a:rPr>
              <a:t>Wernicke’s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center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area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23205" y="4154170"/>
            <a:ext cx="22555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Cowper’s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glands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1063" y="5324347"/>
            <a:ext cx="2309495" cy="83121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400" dirty="0">
                <a:latin typeface="Times New Roman"/>
                <a:cs typeface="Times New Roman"/>
              </a:rPr>
              <a:t>Examples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tools;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Foleys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catheter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69865" y="5763869"/>
            <a:ext cx="19405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Hegar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dilators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5" dirty="0"/>
              <a:t>18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5729" y="259461"/>
            <a:ext cx="15767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Acronyms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772413"/>
            <a:ext cx="8124190" cy="516128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 marR="5080">
              <a:lnSpc>
                <a:spcPts val="2690"/>
              </a:lnSpc>
              <a:spcBef>
                <a:spcPts val="740"/>
              </a:spcBef>
            </a:pPr>
            <a:r>
              <a:rPr sz="2800" dirty="0">
                <a:latin typeface="Times New Roman"/>
                <a:cs typeface="Times New Roman"/>
              </a:rPr>
              <a:t>Acronyms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medical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abbreviations.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They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very </a:t>
            </a:r>
            <a:r>
              <a:rPr sz="2800" dirty="0">
                <a:latin typeface="Times New Roman"/>
                <a:cs typeface="Times New Roman"/>
              </a:rPr>
              <a:t>frequently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medicine.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They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boost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efficiency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long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as </a:t>
            </a:r>
            <a:r>
              <a:rPr sz="2800" dirty="0">
                <a:latin typeface="Times New Roman"/>
                <a:cs typeface="Times New Roman"/>
              </a:rPr>
              <a:t>they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intelligently.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400" spc="-10" dirty="0">
                <a:latin typeface="Times New Roman"/>
                <a:cs typeface="Times New Roman"/>
              </a:rPr>
              <a:t>Examples;</a:t>
            </a:r>
            <a:endParaRPr sz="2400">
              <a:latin typeface="Times New Roman"/>
              <a:cs typeface="Times New Roman"/>
            </a:endParaRPr>
          </a:p>
          <a:p>
            <a:pPr marL="447040" indent="-161925">
              <a:lnSpc>
                <a:spcPct val="100000"/>
              </a:lnSpc>
              <a:buChar char="-"/>
              <a:tabLst>
                <a:tab pos="447675" algn="l"/>
                <a:tab pos="1208405" algn="l"/>
              </a:tabLst>
            </a:pPr>
            <a:r>
              <a:rPr sz="2400" spc="-25">
                <a:latin typeface="Times New Roman"/>
                <a:cs typeface="Times New Roman"/>
              </a:rPr>
              <a:t>ACE</a:t>
            </a:r>
            <a:r>
              <a:rPr lang="en-US" sz="2400" spc="-25" dirty="0">
                <a:latin typeface="Times New Roman"/>
                <a:cs typeface="Times New Roman"/>
              </a:rPr>
              <a:t> ------ </a:t>
            </a:r>
            <a:r>
              <a:rPr sz="2400">
                <a:latin typeface="Times New Roman"/>
                <a:cs typeface="Times New Roman"/>
              </a:rPr>
              <a:t>angiotensin</a:t>
            </a:r>
            <a:r>
              <a:rPr sz="2400" spc="-3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converting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enzyme</a:t>
            </a:r>
            <a:endParaRPr sz="2400">
              <a:latin typeface="Times New Roman"/>
              <a:cs typeface="Times New Roman"/>
            </a:endParaRPr>
          </a:p>
          <a:p>
            <a:pPr marL="447040" indent="-161925">
              <a:lnSpc>
                <a:spcPct val="100000"/>
              </a:lnSpc>
              <a:buChar char="-"/>
              <a:tabLst>
                <a:tab pos="447675" algn="l"/>
                <a:tab pos="1428115" algn="l"/>
              </a:tabLst>
            </a:pPr>
            <a:r>
              <a:rPr sz="2400" spc="-20">
                <a:latin typeface="Times New Roman"/>
                <a:cs typeface="Times New Roman"/>
              </a:rPr>
              <a:t>ACTH</a:t>
            </a:r>
            <a:r>
              <a:rPr lang="en-US" sz="2400" spc="-20" dirty="0">
                <a:latin typeface="Times New Roman"/>
                <a:cs typeface="Times New Roman"/>
              </a:rPr>
              <a:t> ----- </a:t>
            </a:r>
            <a:r>
              <a:rPr sz="2400">
                <a:latin typeface="Times New Roman"/>
                <a:cs typeface="Times New Roman"/>
              </a:rPr>
              <a:t>adrenocorticotropic</a:t>
            </a:r>
            <a:r>
              <a:rPr sz="2400" spc="-5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hormone</a:t>
            </a:r>
            <a:endParaRPr sz="2400">
              <a:latin typeface="Times New Roman"/>
              <a:cs typeface="Times New Roman"/>
            </a:endParaRPr>
          </a:p>
          <a:p>
            <a:pPr marL="447040" indent="-161925">
              <a:lnSpc>
                <a:spcPct val="100000"/>
              </a:lnSpc>
              <a:buChar char="-"/>
              <a:tabLst>
                <a:tab pos="447675" algn="l"/>
                <a:tab pos="1310640" algn="l"/>
              </a:tabLst>
            </a:pPr>
            <a:r>
              <a:rPr sz="2400" spc="-20">
                <a:latin typeface="Times New Roman"/>
                <a:cs typeface="Times New Roman"/>
              </a:rPr>
              <a:t>AIDS</a:t>
            </a:r>
            <a:r>
              <a:rPr lang="en-US" sz="2400" spc="-20" dirty="0">
                <a:latin typeface="Times New Roman"/>
                <a:cs typeface="Times New Roman"/>
              </a:rPr>
              <a:t> ----- </a:t>
            </a:r>
            <a:r>
              <a:rPr sz="2400">
                <a:latin typeface="Times New Roman"/>
                <a:cs typeface="Times New Roman"/>
              </a:rPr>
              <a:t>acquired</a:t>
            </a:r>
            <a:r>
              <a:rPr sz="2400" spc="-45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immune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deficiency</a:t>
            </a:r>
            <a:r>
              <a:rPr sz="2400" spc="-4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syndrom</a:t>
            </a:r>
            <a:r>
              <a:rPr lang="en-US" sz="2400" spc="-10" dirty="0">
                <a:latin typeface="Times New Roman"/>
                <a:cs typeface="Times New Roman"/>
              </a:rPr>
              <a:t>e </a:t>
            </a:r>
            <a:endParaRPr sz="2400">
              <a:latin typeface="Times New Roman"/>
              <a:cs typeface="Times New Roman"/>
            </a:endParaRPr>
          </a:p>
          <a:p>
            <a:pPr marL="463550" indent="-178435">
              <a:lnSpc>
                <a:spcPct val="100000"/>
              </a:lnSpc>
              <a:buChar char="-"/>
              <a:tabLst>
                <a:tab pos="464184" algn="l"/>
                <a:tab pos="1231265" algn="l"/>
              </a:tabLst>
            </a:pPr>
            <a:r>
              <a:rPr sz="2400" spc="-25">
                <a:latin typeface="Times New Roman"/>
                <a:cs typeface="Times New Roman"/>
              </a:rPr>
              <a:t>HDL</a:t>
            </a:r>
            <a:r>
              <a:rPr lang="en-US" sz="2400" spc="-25" dirty="0">
                <a:latin typeface="Times New Roman"/>
                <a:cs typeface="Times New Roman"/>
              </a:rPr>
              <a:t> ----- </a:t>
            </a:r>
            <a:r>
              <a:rPr sz="2400">
                <a:latin typeface="Times New Roman"/>
                <a:cs typeface="Times New Roman"/>
              </a:rPr>
              <a:t>high</a:t>
            </a:r>
            <a:r>
              <a:rPr sz="2400" spc="-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density</a:t>
            </a:r>
            <a:r>
              <a:rPr sz="2400" spc="-15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lipoprotein</a:t>
            </a:r>
            <a:r>
              <a:rPr lang="en-US" sz="2400" spc="-10" dirty="0">
                <a:latin typeface="Times New Roman"/>
                <a:cs typeface="Times New Roman"/>
              </a:rPr>
              <a:t>  </a:t>
            </a:r>
            <a:endParaRPr sz="2400">
              <a:latin typeface="Times New Roman"/>
              <a:cs typeface="Times New Roman"/>
            </a:endParaRPr>
          </a:p>
          <a:p>
            <a:pPr marL="463550" indent="-178435">
              <a:lnSpc>
                <a:spcPct val="100000"/>
              </a:lnSpc>
              <a:buChar char="-"/>
              <a:tabLst>
                <a:tab pos="464184" algn="l"/>
                <a:tab pos="988060" algn="l"/>
              </a:tabLst>
            </a:pPr>
            <a:r>
              <a:rPr sz="2400" spc="-25">
                <a:latin typeface="Times New Roman"/>
                <a:cs typeface="Times New Roman"/>
              </a:rPr>
              <a:t>Hx</a:t>
            </a:r>
            <a:r>
              <a:rPr lang="en-US" sz="2400" spc="-25" dirty="0">
                <a:latin typeface="Times New Roman"/>
                <a:cs typeface="Times New Roman"/>
              </a:rPr>
              <a:t> ----- </a:t>
            </a:r>
            <a:r>
              <a:rPr sz="2400" spc="-10">
                <a:latin typeface="Times New Roman"/>
                <a:cs typeface="Times New Roman"/>
              </a:rPr>
              <a:t>history</a:t>
            </a:r>
            <a:endParaRPr sz="2400">
              <a:latin typeface="Times New Roman"/>
              <a:cs typeface="Times New Roman"/>
            </a:endParaRPr>
          </a:p>
          <a:p>
            <a:pPr marL="463550" indent="-178435">
              <a:lnSpc>
                <a:spcPct val="100000"/>
              </a:lnSpc>
              <a:buChar char="-"/>
              <a:tabLst>
                <a:tab pos="464184" algn="l"/>
                <a:tab pos="988694" algn="l"/>
              </a:tabLst>
            </a:pPr>
            <a:r>
              <a:rPr sz="2400" spc="-25">
                <a:latin typeface="Times New Roman"/>
                <a:cs typeface="Times New Roman"/>
              </a:rPr>
              <a:t>MI</a:t>
            </a:r>
            <a:r>
              <a:rPr lang="en-US" sz="2400" spc="-25" dirty="0">
                <a:latin typeface="Times New Roman"/>
                <a:cs typeface="Times New Roman"/>
              </a:rPr>
              <a:t> ----- </a:t>
            </a:r>
            <a:r>
              <a:rPr sz="2400">
                <a:latin typeface="Times New Roman"/>
                <a:cs typeface="Times New Roman"/>
              </a:rPr>
              <a:t>myocardial</a:t>
            </a:r>
            <a:r>
              <a:rPr sz="2400" spc="-4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infarction</a:t>
            </a:r>
            <a:endParaRPr sz="2400">
              <a:latin typeface="Times New Roman"/>
              <a:cs typeface="Times New Roman"/>
            </a:endParaRPr>
          </a:p>
          <a:p>
            <a:pPr marL="463550" indent="-178435">
              <a:lnSpc>
                <a:spcPct val="100000"/>
              </a:lnSpc>
              <a:buChar char="-"/>
              <a:tabLst>
                <a:tab pos="464184" algn="l"/>
                <a:tab pos="1225550" algn="l"/>
              </a:tabLst>
            </a:pPr>
            <a:r>
              <a:rPr sz="2400" spc="-25">
                <a:latin typeface="Times New Roman"/>
                <a:cs typeface="Times New Roman"/>
              </a:rPr>
              <a:t>RBC</a:t>
            </a:r>
            <a:r>
              <a:rPr lang="en-US" sz="2400" spc="-25" dirty="0">
                <a:latin typeface="Times New Roman"/>
                <a:cs typeface="Times New Roman"/>
              </a:rPr>
              <a:t> ----- </a:t>
            </a:r>
            <a:r>
              <a:rPr sz="2400">
                <a:latin typeface="Times New Roman"/>
                <a:cs typeface="Times New Roman"/>
              </a:rPr>
              <a:t>red</a:t>
            </a:r>
            <a:r>
              <a:rPr sz="2400" spc="-6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blood</a:t>
            </a:r>
            <a:r>
              <a:rPr sz="2400" spc="-6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cells</a:t>
            </a:r>
            <a:endParaRPr sz="2400">
              <a:latin typeface="Times New Roman"/>
              <a:cs typeface="Times New Roman"/>
            </a:endParaRPr>
          </a:p>
          <a:p>
            <a:pPr marL="463550" indent="-178435">
              <a:lnSpc>
                <a:spcPct val="100000"/>
              </a:lnSpc>
              <a:buChar char="-"/>
              <a:tabLst>
                <a:tab pos="464184" algn="l"/>
                <a:tab pos="1428750" algn="l"/>
              </a:tabLst>
            </a:pPr>
            <a:r>
              <a:rPr sz="2400" spc="-20">
                <a:latin typeface="Times New Roman"/>
                <a:cs typeface="Times New Roman"/>
              </a:rPr>
              <a:t>RBBB</a:t>
            </a:r>
            <a:r>
              <a:rPr lang="en-US" sz="2400" spc="-20" dirty="0">
                <a:latin typeface="Times New Roman"/>
                <a:cs typeface="Times New Roman"/>
              </a:rPr>
              <a:t> ----- </a:t>
            </a:r>
            <a:r>
              <a:rPr sz="2400">
                <a:latin typeface="Times New Roman"/>
                <a:cs typeface="Times New Roman"/>
              </a:rPr>
              <a:t>right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bundle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branch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block</a:t>
            </a:r>
            <a:endParaRPr sz="2400">
              <a:latin typeface="Times New Roman"/>
              <a:cs typeface="Times New Roman"/>
            </a:endParaRPr>
          </a:p>
          <a:p>
            <a:pPr marL="457834" indent="-172720">
              <a:lnSpc>
                <a:spcPct val="100000"/>
              </a:lnSpc>
              <a:spcBef>
                <a:spcPts val="5"/>
              </a:spcBef>
              <a:buChar char="-"/>
              <a:tabLst>
                <a:tab pos="458470" algn="l"/>
                <a:tab pos="999490" algn="l"/>
              </a:tabLst>
            </a:pPr>
            <a:r>
              <a:rPr sz="2400" spc="-25">
                <a:latin typeface="Times New Roman"/>
                <a:cs typeface="Times New Roman"/>
              </a:rPr>
              <a:t>T</a:t>
            </a:r>
            <a:r>
              <a:rPr lang="en-US" sz="2400" spc="-25" dirty="0">
                <a:latin typeface="Times New Roman"/>
                <a:cs typeface="Times New Roman"/>
              </a:rPr>
              <a:t>B ----- </a:t>
            </a:r>
            <a:r>
              <a:rPr sz="2400" spc="-10">
                <a:latin typeface="Times New Roman"/>
                <a:cs typeface="Times New Roman"/>
              </a:rPr>
              <a:t>tuberculosis</a:t>
            </a:r>
            <a:endParaRPr sz="2400">
              <a:latin typeface="Times New Roman"/>
              <a:cs typeface="Times New Roman"/>
            </a:endParaRPr>
          </a:p>
          <a:p>
            <a:pPr marL="447040" indent="-161925">
              <a:lnSpc>
                <a:spcPct val="100000"/>
              </a:lnSpc>
              <a:buChar char="-"/>
              <a:tabLst>
                <a:tab pos="447675" algn="l"/>
              </a:tabLst>
            </a:pPr>
            <a:r>
              <a:rPr sz="2400">
                <a:latin typeface="Times New Roman"/>
                <a:cs typeface="Times New Roman"/>
              </a:rPr>
              <a:t>ADH</a:t>
            </a:r>
            <a:r>
              <a:rPr lang="en-US" sz="2400" spc="-15" dirty="0">
                <a:latin typeface="Times New Roman"/>
                <a:cs typeface="Times New Roman"/>
              </a:rPr>
              <a:t> ----- </a:t>
            </a:r>
            <a:r>
              <a:rPr sz="2400">
                <a:latin typeface="Times New Roman"/>
                <a:cs typeface="Times New Roman"/>
              </a:rPr>
              <a:t>anti-diuretic</a:t>
            </a:r>
            <a:r>
              <a:rPr sz="2400" spc="-75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hormone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1892" y="285699"/>
            <a:ext cx="50641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Medical</a:t>
            </a:r>
            <a:r>
              <a:rPr sz="3200" spc="-150" dirty="0"/>
              <a:t> </a:t>
            </a:r>
            <a:r>
              <a:rPr sz="3200" spc="-30" dirty="0"/>
              <a:t>Term:</a:t>
            </a:r>
            <a:r>
              <a:rPr sz="3200" spc="-90" dirty="0"/>
              <a:t> </a:t>
            </a:r>
            <a:r>
              <a:rPr sz="3200" spc="-10" dirty="0"/>
              <a:t>fundamentals</a:t>
            </a:r>
            <a:endParaRPr sz="32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58267" y="1683067"/>
            <a:ext cx="8211184" cy="26941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00" marR="917575" indent="-304800">
              <a:lnSpc>
                <a:spcPct val="120000"/>
              </a:lnSpc>
              <a:spcBef>
                <a:spcPts val="105"/>
              </a:spcBef>
              <a:buFont typeface="Times New Roman"/>
              <a:buChar char="-"/>
              <a:tabLst>
                <a:tab pos="354965" algn="l"/>
                <a:tab pos="355600" algn="l"/>
              </a:tabLst>
            </a:pPr>
            <a:r>
              <a:rPr dirty="0"/>
              <a:t>	</a:t>
            </a:r>
            <a:r>
              <a:rPr sz="2400" dirty="0">
                <a:latin typeface="Times New Roman"/>
                <a:cs typeface="Times New Roman"/>
              </a:rPr>
              <a:t>Most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medical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derived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Greek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Latin </a:t>
            </a:r>
            <a:r>
              <a:rPr sz="2400" dirty="0">
                <a:latin typeface="Times New Roman"/>
                <a:cs typeface="Times New Roman"/>
              </a:rPr>
              <a:t>language,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means that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two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different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-20" dirty="0">
                <a:latin typeface="Times New Roman"/>
                <a:cs typeface="Times New Roman"/>
              </a:rPr>
              <a:t> have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same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meaning,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e.g.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dermatos</a:t>
            </a:r>
            <a:r>
              <a:rPr sz="2400" spc="-5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sz="2400">
                <a:latin typeface="Times New Roman"/>
                <a:cs typeface="Times New Roman"/>
              </a:rPr>
              <a:t>Greek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word</a:t>
            </a:r>
            <a:r>
              <a:rPr lang="en-US" sz="2400" dirty="0">
                <a:latin typeface="Times New Roman"/>
                <a:cs typeface="Times New Roman"/>
              </a:rPr>
              <a:t>)</a:t>
            </a:r>
            <a:r>
              <a:rPr sz="2400" spc="-1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5" dirty="0">
                <a:latin typeface="Times New Roman"/>
                <a:cs typeface="Times New Roman"/>
              </a:rPr>
              <a:t> the </a:t>
            </a:r>
            <a:r>
              <a:rPr sz="2400">
                <a:latin typeface="Times New Roman"/>
                <a:cs typeface="Times New Roman"/>
              </a:rPr>
              <a:t>cutane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sz="2400">
                <a:latin typeface="Times New Roman"/>
                <a:cs typeface="Times New Roman"/>
              </a:rPr>
              <a:t>Latin</a:t>
            </a:r>
            <a:r>
              <a:rPr sz="2400" spc="-3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word</a:t>
            </a:r>
            <a:r>
              <a:rPr lang="en-US" sz="2400" dirty="0">
                <a:latin typeface="Times New Roman"/>
                <a:cs typeface="Times New Roman"/>
              </a:rPr>
              <a:t>)</a:t>
            </a:r>
            <a:r>
              <a:rPr sz="2400" spc="5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both refer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skin.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-"/>
            </a:pPr>
            <a:endParaRPr sz="3500">
              <a:latin typeface="Times New Roman"/>
              <a:cs typeface="Times New Roman"/>
            </a:endParaRPr>
          </a:p>
          <a:p>
            <a:pPr marL="173990" indent="-161925">
              <a:lnSpc>
                <a:spcPct val="100000"/>
              </a:lnSpc>
              <a:spcBef>
                <a:spcPts val="5"/>
              </a:spcBef>
              <a:buChar char="-"/>
              <a:tabLst>
                <a:tab pos="174625" algn="l"/>
              </a:tabLst>
            </a:pPr>
            <a:r>
              <a:rPr sz="2400" spc="-20" dirty="0">
                <a:latin typeface="Times New Roman"/>
                <a:cs typeface="Times New Roman"/>
              </a:rPr>
              <a:t>A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medical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consists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some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following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elements: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9079" y="4318250"/>
            <a:ext cx="2311400" cy="178117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90500" indent="-178435">
              <a:lnSpc>
                <a:spcPct val="100000"/>
              </a:lnSpc>
              <a:spcBef>
                <a:spcPts val="670"/>
              </a:spcBef>
              <a:buChar char="-"/>
              <a:tabLst>
                <a:tab pos="191135" algn="l"/>
              </a:tabLst>
            </a:pPr>
            <a:r>
              <a:rPr sz="2400" dirty="0">
                <a:latin typeface="Times New Roman"/>
                <a:cs typeface="Times New Roman"/>
              </a:rPr>
              <a:t>Medical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roots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spcBef>
                <a:spcPts val="580"/>
              </a:spcBef>
              <a:buChar char="-"/>
              <a:tabLst>
                <a:tab pos="191135" algn="l"/>
              </a:tabLst>
            </a:pP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Form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spcBef>
                <a:spcPts val="575"/>
              </a:spcBef>
              <a:buChar char="-"/>
              <a:tabLst>
                <a:tab pos="191135" algn="l"/>
              </a:tabLst>
            </a:pPr>
            <a:r>
              <a:rPr sz="2400" spc="-10" dirty="0">
                <a:latin typeface="Times New Roman"/>
                <a:cs typeface="Times New Roman"/>
              </a:rPr>
              <a:t>Prefix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spcBef>
                <a:spcPts val="575"/>
              </a:spcBef>
              <a:buChar char="-"/>
              <a:tabLst>
                <a:tab pos="191135" algn="l"/>
              </a:tabLst>
            </a:pPr>
            <a:r>
              <a:rPr sz="2400" spc="-10" dirty="0">
                <a:latin typeface="Times New Roman"/>
                <a:cs typeface="Times New Roman"/>
              </a:rPr>
              <a:t>Suffix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6150051"/>
            <a:ext cx="11048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00" y="170815"/>
            <a:ext cx="8318500" cy="2033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8630" algn="ctr">
              <a:lnSpc>
                <a:spcPct val="100000"/>
              </a:lnSpc>
              <a:spcBef>
                <a:spcPts val="100"/>
              </a:spcBef>
            </a:pPr>
            <a:r>
              <a:rPr lang="en-US" sz="3000" spc="-10" dirty="0"/>
              <a:t>1-</a:t>
            </a:r>
            <a:r>
              <a:rPr sz="3000" spc="-35"/>
              <a:t>Term</a:t>
            </a:r>
            <a:r>
              <a:rPr sz="3000" spc="-110"/>
              <a:t> </a:t>
            </a:r>
            <a:r>
              <a:rPr sz="3000" spc="-20" dirty="0"/>
              <a:t>Root</a:t>
            </a:r>
            <a:endParaRPr sz="3000"/>
          </a:p>
          <a:p>
            <a:pPr marL="355600" marR="5080" indent="-343535">
              <a:lnSpc>
                <a:spcPct val="80000"/>
              </a:lnSpc>
              <a:spcBef>
                <a:spcPts val="685"/>
              </a:spcBef>
              <a:tabLst>
                <a:tab pos="355600" algn="l"/>
              </a:tabLst>
            </a:pPr>
            <a:r>
              <a:rPr sz="2400" b="0" spc="-50" dirty="0">
                <a:latin typeface="Times New Roman"/>
                <a:cs typeface="Times New Roman"/>
              </a:rPr>
              <a:t>-</a:t>
            </a:r>
            <a:r>
              <a:rPr sz="2400" b="0" dirty="0">
                <a:latin typeface="Times New Roman"/>
                <a:cs typeface="Times New Roman"/>
              </a:rPr>
              <a:t>	It</a:t>
            </a:r>
            <a:r>
              <a:rPr sz="2400" b="0" spc="-2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is</a:t>
            </a:r>
            <a:r>
              <a:rPr sz="2400" b="0" spc="-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the</a:t>
            </a:r>
            <a:r>
              <a:rPr sz="2400" b="0" spc="-1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main</a:t>
            </a:r>
            <a:r>
              <a:rPr sz="2400" b="0" spc="-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part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of</a:t>
            </a:r>
            <a:r>
              <a:rPr sz="2400" b="0" spc="-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the</a:t>
            </a:r>
            <a:r>
              <a:rPr sz="2400" b="0" spc="-1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medical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term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and</a:t>
            </a:r>
            <a:r>
              <a:rPr sz="2400" b="0" spc="-1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which</a:t>
            </a:r>
            <a:r>
              <a:rPr sz="2400" b="0" spc="-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carries</a:t>
            </a:r>
            <a:r>
              <a:rPr sz="2400" b="0" spc="-40" dirty="0">
                <a:latin typeface="Times New Roman"/>
                <a:cs typeface="Times New Roman"/>
              </a:rPr>
              <a:t> </a:t>
            </a:r>
            <a:r>
              <a:rPr sz="2400" b="0" spc="-25" dirty="0">
                <a:latin typeface="Times New Roman"/>
                <a:cs typeface="Times New Roman"/>
              </a:rPr>
              <a:t>its </a:t>
            </a:r>
            <a:r>
              <a:rPr sz="2400" b="0" dirty="0">
                <a:latin typeface="Times New Roman"/>
                <a:cs typeface="Times New Roman"/>
              </a:rPr>
              <a:t>primary</a:t>
            </a:r>
            <a:r>
              <a:rPr sz="2400" b="0" spc="-15" dirty="0">
                <a:latin typeface="Times New Roman"/>
                <a:cs typeface="Times New Roman"/>
              </a:rPr>
              <a:t> </a:t>
            </a:r>
            <a:r>
              <a:rPr sz="2400" b="0">
                <a:latin typeface="Times New Roman"/>
                <a:cs typeface="Times New Roman"/>
              </a:rPr>
              <a:t>meaning</a:t>
            </a:r>
            <a:r>
              <a:rPr sz="2400" b="0" spc="-5">
                <a:latin typeface="Times New Roman"/>
                <a:cs typeface="Times New Roman"/>
              </a:rPr>
              <a:t> </a:t>
            </a:r>
            <a:r>
              <a:rPr sz="2400" b="0">
                <a:latin typeface="Times New Roman"/>
                <a:cs typeface="Times New Roman"/>
              </a:rPr>
              <a:t>(</a:t>
            </a:r>
            <a:r>
              <a:rPr sz="2400" b="0" dirty="0">
                <a:latin typeface="Times New Roman"/>
                <a:cs typeface="Times New Roman"/>
              </a:rPr>
              <a:t>Greek</a:t>
            </a:r>
            <a:r>
              <a:rPr sz="2400" b="0" spc="-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roots</a:t>
            </a:r>
            <a:r>
              <a:rPr sz="2400" b="0" spc="-2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are</a:t>
            </a:r>
            <a:r>
              <a:rPr sz="2400" b="0" spc="-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used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for</a:t>
            </a:r>
            <a:r>
              <a:rPr sz="2400" b="0" spc="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building</a:t>
            </a:r>
            <a:r>
              <a:rPr sz="2400" b="0" spc="-4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up</a:t>
            </a:r>
            <a:r>
              <a:rPr sz="2400" b="0" spc="-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the</a:t>
            </a:r>
            <a:r>
              <a:rPr sz="2400" b="0" spc="-15" dirty="0">
                <a:latin typeface="Times New Roman"/>
                <a:cs typeface="Times New Roman"/>
              </a:rPr>
              <a:t> </a:t>
            </a:r>
            <a:r>
              <a:rPr sz="2400" b="0" spc="-10" dirty="0">
                <a:latin typeface="Times New Roman"/>
                <a:cs typeface="Times New Roman"/>
              </a:rPr>
              <a:t>words </a:t>
            </a:r>
            <a:r>
              <a:rPr sz="2400" b="0" dirty="0">
                <a:latin typeface="Times New Roman"/>
                <a:cs typeface="Times New Roman"/>
              </a:rPr>
              <a:t>that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describe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a</a:t>
            </a:r>
            <a:r>
              <a:rPr sz="2400" b="0" spc="-1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disease,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condition,</a:t>
            </a:r>
            <a:r>
              <a:rPr sz="2400" b="0" spc="-4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treatment,</a:t>
            </a:r>
            <a:r>
              <a:rPr sz="2400" b="0" spc="-3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or</a:t>
            </a:r>
            <a:r>
              <a:rPr sz="2400" b="0" spc="-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diagnosis,</a:t>
            </a:r>
            <a:r>
              <a:rPr sz="2400" b="0" spc="-30" dirty="0">
                <a:latin typeface="Times New Roman"/>
                <a:cs typeface="Times New Roman"/>
              </a:rPr>
              <a:t> </a:t>
            </a:r>
            <a:r>
              <a:rPr sz="2400" b="0" spc="-10" dirty="0">
                <a:latin typeface="Times New Roman"/>
                <a:cs typeface="Times New Roman"/>
              </a:rPr>
              <a:t>while, </a:t>
            </a:r>
            <a:r>
              <a:rPr sz="2400" b="0" dirty="0">
                <a:latin typeface="Times New Roman"/>
                <a:cs typeface="Times New Roman"/>
              </a:rPr>
              <a:t>Latin</a:t>
            </a:r>
            <a:r>
              <a:rPr sz="2400" b="0" spc="-3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roots</a:t>
            </a:r>
            <a:r>
              <a:rPr sz="2400" b="0" spc="-1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are</a:t>
            </a:r>
            <a:r>
              <a:rPr sz="2400" b="0" spc="-1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used</a:t>
            </a:r>
            <a:r>
              <a:rPr sz="2400" b="0" spc="-1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to</a:t>
            </a:r>
            <a:r>
              <a:rPr sz="2400" b="0" spc="-1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build</a:t>
            </a:r>
            <a:r>
              <a:rPr sz="2400" b="0" spc="-2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up</a:t>
            </a:r>
            <a:r>
              <a:rPr sz="2400" b="0" spc="-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words that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describe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spc="-10">
                <a:latin typeface="Times New Roman"/>
                <a:cs typeface="Times New Roman"/>
              </a:rPr>
              <a:t>anatomical structures</a:t>
            </a:r>
            <a:r>
              <a:rPr lang="en-US" sz="2400" b="0" spc="-10" dirty="0">
                <a:latin typeface="Times New Roman"/>
                <a:cs typeface="Times New Roman"/>
              </a:rPr>
              <a:t>). </a:t>
            </a:r>
            <a:r>
              <a:rPr lang="en-US" sz="2400" b="0" spc="-10" dirty="0"/>
              <a:t>   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2544013"/>
            <a:ext cx="8087359" cy="1416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ts val="2595"/>
              </a:lnSpc>
              <a:spcBef>
                <a:spcPts val="100"/>
              </a:spcBef>
              <a:buChar char="-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appear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beginning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word, after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prefix,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before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ts val="2595"/>
              </a:lnSpc>
            </a:pPr>
            <a:r>
              <a:rPr sz="2400" dirty="0">
                <a:latin typeface="Times New Roman"/>
                <a:cs typeface="Times New Roman"/>
              </a:rPr>
              <a:t>suffix,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between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prefix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suffix.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26390" indent="-314325">
              <a:lnSpc>
                <a:spcPct val="100000"/>
              </a:lnSpc>
              <a:buChar char="-"/>
              <a:tabLst>
                <a:tab pos="326390" algn="l"/>
                <a:tab pos="327025" algn="l"/>
              </a:tabLst>
            </a:pPr>
            <a:r>
              <a:rPr sz="2400" dirty="0">
                <a:latin typeface="Times New Roman"/>
                <a:cs typeface="Times New Roman"/>
              </a:rPr>
              <a:t>All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least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10" dirty="0">
                <a:latin typeface="Times New Roman"/>
                <a:cs typeface="Times New Roman"/>
              </a:rPr>
              <a:t> root.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200" y="4300473"/>
            <a:ext cx="8257540" cy="214757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5600" marR="5080" indent="-343535">
              <a:lnSpc>
                <a:spcPts val="2300"/>
              </a:lnSpc>
              <a:spcBef>
                <a:spcPts val="660"/>
              </a:spcBef>
              <a:buChar char="-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 be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alone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elements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complete</a:t>
            </a:r>
            <a:r>
              <a:rPr sz="2400" spc="-10" dirty="0">
                <a:latin typeface="Times New Roman"/>
                <a:cs typeface="Times New Roman"/>
              </a:rPr>
              <a:t> word.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25"/>
              </a:spcBef>
              <a:buChar char="-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Examples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Medical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roots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har char="-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“stomat”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means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mouth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(Greek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har char="-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“dermat”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skin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(Greek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har char="-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“nephr”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kidney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(Greek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7616" y="5324652"/>
            <a:ext cx="345186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“or”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mouth </a:t>
            </a:r>
            <a:r>
              <a:rPr lang="en-US" sz="2400" spc="-10" dirty="0">
                <a:latin typeface="Times New Roman"/>
                <a:cs typeface="Times New Roman"/>
              </a:rPr>
              <a:t>(</a:t>
            </a:r>
            <a:r>
              <a:rPr sz="2400" spc="-10">
                <a:latin typeface="Times New Roman"/>
                <a:cs typeface="Times New Roman"/>
              </a:rPr>
              <a:t>Latin</a:t>
            </a:r>
            <a:r>
              <a:rPr sz="2400" spc="-10" dirty="0">
                <a:latin typeface="Times New Roman"/>
                <a:cs typeface="Times New Roman"/>
              </a:rPr>
              <a:t>) </a:t>
            </a:r>
            <a:r>
              <a:rPr sz="2400" dirty="0">
                <a:latin typeface="Times New Roman"/>
                <a:cs typeface="Times New Roman"/>
              </a:rPr>
              <a:t>“cutane”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skin</a:t>
            </a:r>
            <a:r>
              <a:rPr sz="2400" spc="-5">
                <a:latin typeface="Times New Roman"/>
                <a:cs typeface="Times New Roman"/>
              </a:rPr>
              <a:t> </a:t>
            </a:r>
            <a:r>
              <a:rPr lang="en-US" sz="2400" spc="-10" dirty="0">
                <a:latin typeface="Times New Roman"/>
                <a:cs typeface="Times New Roman"/>
              </a:rPr>
              <a:t>(</a:t>
            </a:r>
            <a:r>
              <a:rPr sz="2400" spc="-10">
                <a:latin typeface="Times New Roman"/>
                <a:cs typeface="Times New Roman"/>
              </a:rPr>
              <a:t>Latin</a:t>
            </a:r>
            <a:r>
              <a:rPr sz="2400" spc="-10" dirty="0">
                <a:latin typeface="Times New Roman"/>
                <a:cs typeface="Times New Roman"/>
              </a:rPr>
              <a:t>) </a:t>
            </a:r>
            <a:r>
              <a:rPr sz="2400" dirty="0">
                <a:latin typeface="Times New Roman"/>
                <a:cs typeface="Times New Roman"/>
              </a:rPr>
              <a:t>“ren”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kidney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(Latin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3832" y="524002"/>
            <a:ext cx="3156967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10" dirty="0"/>
              <a:t>2- </a:t>
            </a:r>
            <a:r>
              <a:t>Combining</a:t>
            </a:r>
            <a:r>
              <a:rPr spc="-110"/>
              <a:t> </a:t>
            </a:r>
            <a:r>
              <a:rPr spc="-20" dirty="0"/>
              <a:t>Form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57629"/>
            <a:ext cx="7371715" cy="36474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combining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form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combination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root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vowel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 could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o, </a:t>
            </a:r>
            <a:r>
              <a:rPr sz="2400" spc="-25" dirty="0">
                <a:latin typeface="Times New Roman"/>
                <a:cs typeface="Times New Roman"/>
              </a:rPr>
              <a:t>but </a:t>
            </a:r>
            <a:r>
              <a:rPr sz="2400" dirty="0">
                <a:latin typeface="Times New Roman"/>
                <a:cs typeface="Times New Roman"/>
              </a:rPr>
              <a:t>sometimes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make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pronunciation easier.</a:t>
            </a:r>
            <a:endParaRPr sz="2400">
              <a:latin typeface="Times New Roman"/>
              <a:cs typeface="Times New Roman"/>
            </a:endParaRPr>
          </a:p>
          <a:p>
            <a:pPr marL="355600" marR="512445" indent="-343535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vowel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own,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but </a:t>
            </a:r>
            <a:r>
              <a:rPr sz="2400" dirty="0">
                <a:latin typeface="Times New Roman"/>
                <a:cs typeface="Times New Roman"/>
              </a:rPr>
              <a:t>enables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two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elements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connected.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ts val="2735"/>
              </a:lnSpc>
              <a:spcBef>
                <a:spcPts val="25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presented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 root/vowel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(such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ts val="2735"/>
              </a:lnSpc>
            </a:pP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gastr/o).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060575" algn="l"/>
                <a:tab pos="3347085" algn="l"/>
              </a:tabLst>
            </a:pPr>
            <a:r>
              <a:rPr sz="2400" spc="-20" dirty="0">
                <a:latin typeface="Times New Roman"/>
                <a:cs typeface="Times New Roman"/>
              </a:rPr>
              <a:t>i.e.</a:t>
            </a:r>
            <a:r>
              <a:rPr sz="2400" dirty="0">
                <a:latin typeface="Times New Roman"/>
                <a:cs typeface="Times New Roman"/>
              </a:rPr>
              <a:t>	gastr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/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	pronounced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GASTRO.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23185" y="5969304"/>
            <a:ext cx="953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Times New Roman"/>
                <a:cs typeface="Times New Roman"/>
              </a:rPr>
              <a:t>Word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root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51375" y="6113170"/>
            <a:ext cx="166941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Combining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vowel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49548" y="5300471"/>
            <a:ext cx="105410" cy="382270"/>
          </a:xfrm>
          <a:custGeom>
            <a:avLst/>
            <a:gdLst/>
            <a:ahLst/>
            <a:cxnLst/>
            <a:rect l="l" t="t" r="r" b="b"/>
            <a:pathLst>
              <a:path w="105410" h="382270">
                <a:moveTo>
                  <a:pt x="43655" y="73497"/>
                </a:moveTo>
                <a:lnTo>
                  <a:pt x="31196" y="75972"/>
                </a:lnTo>
                <a:lnTo>
                  <a:pt x="92455" y="382244"/>
                </a:lnTo>
                <a:lnTo>
                  <a:pt x="104901" y="379755"/>
                </a:lnTo>
                <a:lnTo>
                  <a:pt x="43655" y="73497"/>
                </a:lnTo>
                <a:close/>
              </a:path>
              <a:path w="105410" h="382270">
                <a:moveTo>
                  <a:pt x="22478" y="0"/>
                </a:moveTo>
                <a:lnTo>
                  <a:pt x="0" y="82168"/>
                </a:lnTo>
                <a:lnTo>
                  <a:pt x="31196" y="75972"/>
                </a:lnTo>
                <a:lnTo>
                  <a:pt x="28701" y="63499"/>
                </a:lnTo>
                <a:lnTo>
                  <a:pt x="41148" y="60959"/>
                </a:lnTo>
                <a:lnTo>
                  <a:pt x="69866" y="60959"/>
                </a:lnTo>
                <a:lnTo>
                  <a:pt x="22478" y="0"/>
                </a:lnTo>
                <a:close/>
              </a:path>
              <a:path w="105410" h="382270">
                <a:moveTo>
                  <a:pt x="41148" y="60959"/>
                </a:moveTo>
                <a:lnTo>
                  <a:pt x="28701" y="63499"/>
                </a:lnTo>
                <a:lnTo>
                  <a:pt x="31196" y="75972"/>
                </a:lnTo>
                <a:lnTo>
                  <a:pt x="43655" y="73497"/>
                </a:lnTo>
                <a:lnTo>
                  <a:pt x="41148" y="60959"/>
                </a:lnTo>
                <a:close/>
              </a:path>
              <a:path w="105410" h="382270">
                <a:moveTo>
                  <a:pt x="69866" y="60959"/>
                </a:moveTo>
                <a:lnTo>
                  <a:pt x="41148" y="60959"/>
                </a:lnTo>
                <a:lnTo>
                  <a:pt x="43655" y="73497"/>
                </a:lnTo>
                <a:lnTo>
                  <a:pt x="74802" y="67309"/>
                </a:lnTo>
                <a:lnTo>
                  <a:pt x="69866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45635" y="5157215"/>
            <a:ext cx="918844" cy="767080"/>
          </a:xfrm>
          <a:custGeom>
            <a:avLst/>
            <a:gdLst/>
            <a:ahLst/>
            <a:cxnLst/>
            <a:rect l="l" t="t" r="r" b="b"/>
            <a:pathLst>
              <a:path w="918845" h="767079">
                <a:moveTo>
                  <a:pt x="62606" y="43958"/>
                </a:moveTo>
                <a:lnTo>
                  <a:pt x="54529" y="53654"/>
                </a:lnTo>
                <a:lnTo>
                  <a:pt x="910336" y="766876"/>
                </a:lnTo>
                <a:lnTo>
                  <a:pt x="918463" y="757123"/>
                </a:lnTo>
                <a:lnTo>
                  <a:pt x="62606" y="43958"/>
                </a:lnTo>
                <a:close/>
              </a:path>
              <a:path w="918845" h="767079">
                <a:moveTo>
                  <a:pt x="0" y="0"/>
                </a:moveTo>
                <a:lnTo>
                  <a:pt x="34162" y="78104"/>
                </a:lnTo>
                <a:lnTo>
                  <a:pt x="54529" y="53654"/>
                </a:lnTo>
                <a:lnTo>
                  <a:pt x="44703" y="45465"/>
                </a:lnTo>
                <a:lnTo>
                  <a:pt x="52831" y="35813"/>
                </a:lnTo>
                <a:lnTo>
                  <a:pt x="69390" y="35813"/>
                </a:lnTo>
                <a:lnTo>
                  <a:pt x="82930" y="19557"/>
                </a:lnTo>
                <a:lnTo>
                  <a:pt x="0" y="0"/>
                </a:lnTo>
                <a:close/>
              </a:path>
              <a:path w="918845" h="767079">
                <a:moveTo>
                  <a:pt x="52831" y="35813"/>
                </a:moveTo>
                <a:lnTo>
                  <a:pt x="44703" y="45465"/>
                </a:lnTo>
                <a:lnTo>
                  <a:pt x="54529" y="53654"/>
                </a:lnTo>
                <a:lnTo>
                  <a:pt x="62606" y="43958"/>
                </a:lnTo>
                <a:lnTo>
                  <a:pt x="52831" y="35813"/>
                </a:lnTo>
                <a:close/>
              </a:path>
              <a:path w="918845" h="767079">
                <a:moveTo>
                  <a:pt x="69390" y="35813"/>
                </a:moveTo>
                <a:lnTo>
                  <a:pt x="52831" y="35813"/>
                </a:lnTo>
                <a:lnTo>
                  <a:pt x="62606" y="43958"/>
                </a:lnTo>
                <a:lnTo>
                  <a:pt x="69390" y="358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55219"/>
            <a:ext cx="765555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word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 root,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vowel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link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root to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 </a:t>
            </a:r>
            <a:r>
              <a:rPr sz="2400" spc="-10" dirty="0">
                <a:latin typeface="Times New Roman"/>
                <a:cs typeface="Times New Roman"/>
              </a:rPr>
              <a:t>other.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170254"/>
            <a:ext cx="4597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20" dirty="0">
                <a:latin typeface="Times New Roman"/>
                <a:cs typeface="Times New Roman"/>
              </a:rPr>
              <a:t>i.e.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36077" y="1085695"/>
            <a:ext cx="3818254" cy="112204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2800" spc="-10" dirty="0">
                <a:latin typeface="Times New Roman"/>
                <a:cs typeface="Times New Roman"/>
              </a:rPr>
              <a:t>osteoarthritis</a:t>
            </a:r>
            <a:endParaRPr sz="2800">
              <a:latin typeface="Times New Roman"/>
              <a:cs typeface="Times New Roman"/>
            </a:endParaRPr>
          </a:p>
          <a:p>
            <a:pPr marL="93853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oste/</a:t>
            </a:r>
            <a:r>
              <a:rPr sz="32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2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/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arthr/</a:t>
            </a:r>
            <a:r>
              <a:rPr sz="3200" spc="-20" dirty="0">
                <a:solidFill>
                  <a:srgbClr val="FF0000"/>
                </a:solidFill>
                <a:latin typeface="Times New Roman"/>
                <a:cs typeface="Times New Roman"/>
              </a:rPr>
              <a:t> itis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6788" y="2583307"/>
            <a:ext cx="982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Word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root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8932" y="2583307"/>
            <a:ext cx="22802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308735" algn="l"/>
              </a:tabLst>
            </a:pPr>
            <a:r>
              <a:rPr sz="1800" spc="-10" dirty="0">
                <a:latin typeface="Calibri"/>
                <a:cs typeface="Calibri"/>
              </a:rPr>
              <a:t>Combining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2700" baseline="1543" dirty="0">
                <a:latin typeface="Calibri"/>
                <a:cs typeface="Calibri"/>
              </a:rPr>
              <a:t>Word</a:t>
            </a:r>
            <a:r>
              <a:rPr sz="2700" spc="-142" baseline="1543" dirty="0">
                <a:latin typeface="Calibri"/>
                <a:cs typeface="Calibri"/>
              </a:rPr>
              <a:t> </a:t>
            </a:r>
            <a:r>
              <a:rPr sz="2700" spc="-30" baseline="1543" dirty="0">
                <a:latin typeface="Calibri"/>
                <a:cs typeface="Calibri"/>
              </a:rPr>
              <a:t>root </a:t>
            </a:r>
            <a:r>
              <a:rPr sz="1800" spc="-10" dirty="0">
                <a:latin typeface="Calibri"/>
                <a:cs typeface="Calibri"/>
              </a:rPr>
              <a:t>vowel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03772" y="2583307"/>
            <a:ext cx="5257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suffix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12314" y="2276855"/>
            <a:ext cx="187960" cy="291465"/>
          </a:xfrm>
          <a:custGeom>
            <a:avLst/>
            <a:gdLst/>
            <a:ahLst/>
            <a:cxnLst/>
            <a:rect l="l" t="t" r="r" b="b"/>
            <a:pathLst>
              <a:path w="187960" h="291464">
                <a:moveTo>
                  <a:pt x="174345" y="21274"/>
                </a:moveTo>
                <a:lnTo>
                  <a:pt x="163215" y="27047"/>
                </a:lnTo>
                <a:lnTo>
                  <a:pt x="0" y="284607"/>
                </a:lnTo>
                <a:lnTo>
                  <a:pt x="10668" y="291465"/>
                </a:lnTo>
                <a:lnTo>
                  <a:pt x="173877" y="33796"/>
                </a:lnTo>
                <a:lnTo>
                  <a:pt x="174345" y="21274"/>
                </a:lnTo>
                <a:close/>
              </a:path>
              <a:path w="187960" h="291464">
                <a:moveTo>
                  <a:pt x="187563" y="7239"/>
                </a:moveTo>
                <a:lnTo>
                  <a:pt x="175768" y="7239"/>
                </a:lnTo>
                <a:lnTo>
                  <a:pt x="186436" y="13970"/>
                </a:lnTo>
                <a:lnTo>
                  <a:pt x="173877" y="33796"/>
                </a:lnTo>
                <a:lnTo>
                  <a:pt x="171323" y="102108"/>
                </a:lnTo>
                <a:lnTo>
                  <a:pt x="174117" y="105029"/>
                </a:lnTo>
                <a:lnTo>
                  <a:pt x="181102" y="105283"/>
                </a:lnTo>
                <a:lnTo>
                  <a:pt x="184023" y="102489"/>
                </a:lnTo>
                <a:lnTo>
                  <a:pt x="187563" y="7239"/>
                </a:lnTo>
                <a:close/>
              </a:path>
              <a:path w="187960" h="291464">
                <a:moveTo>
                  <a:pt x="187833" y="0"/>
                </a:moveTo>
                <a:lnTo>
                  <a:pt x="99822" y="45593"/>
                </a:lnTo>
                <a:lnTo>
                  <a:pt x="96774" y="47117"/>
                </a:lnTo>
                <a:lnTo>
                  <a:pt x="95504" y="51054"/>
                </a:lnTo>
                <a:lnTo>
                  <a:pt x="97155" y="54102"/>
                </a:lnTo>
                <a:lnTo>
                  <a:pt x="98679" y="57277"/>
                </a:lnTo>
                <a:lnTo>
                  <a:pt x="102616" y="58420"/>
                </a:lnTo>
                <a:lnTo>
                  <a:pt x="105663" y="56896"/>
                </a:lnTo>
                <a:lnTo>
                  <a:pt x="163215" y="27047"/>
                </a:lnTo>
                <a:lnTo>
                  <a:pt x="175768" y="7239"/>
                </a:lnTo>
                <a:lnTo>
                  <a:pt x="187563" y="7239"/>
                </a:lnTo>
                <a:lnTo>
                  <a:pt x="187833" y="0"/>
                </a:lnTo>
                <a:close/>
              </a:path>
              <a:path w="187960" h="291464">
                <a:moveTo>
                  <a:pt x="180800" y="10414"/>
                </a:moveTo>
                <a:lnTo>
                  <a:pt x="174752" y="10414"/>
                </a:lnTo>
                <a:lnTo>
                  <a:pt x="184023" y="16256"/>
                </a:lnTo>
                <a:lnTo>
                  <a:pt x="174345" y="21274"/>
                </a:lnTo>
                <a:lnTo>
                  <a:pt x="173877" y="33796"/>
                </a:lnTo>
                <a:lnTo>
                  <a:pt x="186436" y="13970"/>
                </a:lnTo>
                <a:lnTo>
                  <a:pt x="180800" y="10414"/>
                </a:lnTo>
                <a:close/>
              </a:path>
              <a:path w="187960" h="291464">
                <a:moveTo>
                  <a:pt x="175768" y="7239"/>
                </a:moveTo>
                <a:lnTo>
                  <a:pt x="163215" y="27047"/>
                </a:lnTo>
                <a:lnTo>
                  <a:pt x="174345" y="21274"/>
                </a:lnTo>
                <a:lnTo>
                  <a:pt x="174752" y="10414"/>
                </a:lnTo>
                <a:lnTo>
                  <a:pt x="180800" y="10414"/>
                </a:lnTo>
                <a:lnTo>
                  <a:pt x="175768" y="7239"/>
                </a:lnTo>
                <a:close/>
              </a:path>
              <a:path w="187960" h="291464">
                <a:moveTo>
                  <a:pt x="174752" y="10414"/>
                </a:moveTo>
                <a:lnTo>
                  <a:pt x="174345" y="21274"/>
                </a:lnTo>
                <a:lnTo>
                  <a:pt x="184023" y="16256"/>
                </a:lnTo>
                <a:lnTo>
                  <a:pt x="174752" y="10414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91484" y="2276855"/>
            <a:ext cx="334645" cy="293370"/>
          </a:xfrm>
          <a:custGeom>
            <a:avLst/>
            <a:gdLst/>
            <a:ahLst/>
            <a:cxnLst/>
            <a:rect l="l" t="t" r="r" b="b"/>
            <a:pathLst>
              <a:path w="334645" h="293369">
                <a:moveTo>
                  <a:pt x="18971" y="16536"/>
                </a:moveTo>
                <a:lnTo>
                  <a:pt x="23012" y="28516"/>
                </a:lnTo>
                <a:lnTo>
                  <a:pt x="325754" y="292862"/>
                </a:lnTo>
                <a:lnTo>
                  <a:pt x="334137" y="283210"/>
                </a:lnTo>
                <a:lnTo>
                  <a:pt x="31324" y="18909"/>
                </a:lnTo>
                <a:lnTo>
                  <a:pt x="18971" y="16536"/>
                </a:lnTo>
                <a:close/>
              </a:path>
              <a:path w="334645" h="293369">
                <a:moveTo>
                  <a:pt x="0" y="0"/>
                </a:moveTo>
                <a:lnTo>
                  <a:pt x="31623" y="93853"/>
                </a:lnTo>
                <a:lnTo>
                  <a:pt x="32765" y="97155"/>
                </a:lnTo>
                <a:lnTo>
                  <a:pt x="36321" y="99060"/>
                </a:lnTo>
                <a:lnTo>
                  <a:pt x="39624" y="97917"/>
                </a:lnTo>
                <a:lnTo>
                  <a:pt x="43052" y="96774"/>
                </a:lnTo>
                <a:lnTo>
                  <a:pt x="44830" y="93218"/>
                </a:lnTo>
                <a:lnTo>
                  <a:pt x="23012" y="28516"/>
                </a:lnTo>
                <a:lnTo>
                  <a:pt x="5333" y="13081"/>
                </a:lnTo>
                <a:lnTo>
                  <a:pt x="13588" y="3429"/>
                </a:lnTo>
                <a:lnTo>
                  <a:pt x="17868" y="3429"/>
                </a:lnTo>
                <a:lnTo>
                  <a:pt x="0" y="0"/>
                </a:lnTo>
                <a:close/>
              </a:path>
              <a:path w="334645" h="293369">
                <a:moveTo>
                  <a:pt x="17868" y="3429"/>
                </a:moveTo>
                <a:lnTo>
                  <a:pt x="13588" y="3429"/>
                </a:lnTo>
                <a:lnTo>
                  <a:pt x="31324" y="18909"/>
                </a:lnTo>
                <a:lnTo>
                  <a:pt x="98298" y="31750"/>
                </a:lnTo>
                <a:lnTo>
                  <a:pt x="101726" y="29591"/>
                </a:lnTo>
                <a:lnTo>
                  <a:pt x="102996" y="22606"/>
                </a:lnTo>
                <a:lnTo>
                  <a:pt x="100711" y="19304"/>
                </a:lnTo>
                <a:lnTo>
                  <a:pt x="17868" y="3429"/>
                </a:lnTo>
                <a:close/>
              </a:path>
              <a:path w="334645" h="293369">
                <a:moveTo>
                  <a:pt x="13588" y="3429"/>
                </a:moveTo>
                <a:lnTo>
                  <a:pt x="5333" y="13081"/>
                </a:lnTo>
                <a:lnTo>
                  <a:pt x="23012" y="28516"/>
                </a:lnTo>
                <a:lnTo>
                  <a:pt x="18971" y="16536"/>
                </a:lnTo>
                <a:lnTo>
                  <a:pt x="8254" y="14478"/>
                </a:lnTo>
                <a:lnTo>
                  <a:pt x="15493" y="6223"/>
                </a:lnTo>
                <a:lnTo>
                  <a:pt x="16790" y="6223"/>
                </a:lnTo>
                <a:lnTo>
                  <a:pt x="13588" y="3429"/>
                </a:lnTo>
                <a:close/>
              </a:path>
              <a:path w="334645" h="293369">
                <a:moveTo>
                  <a:pt x="16790" y="6223"/>
                </a:moveTo>
                <a:lnTo>
                  <a:pt x="15493" y="6223"/>
                </a:lnTo>
                <a:lnTo>
                  <a:pt x="18971" y="16536"/>
                </a:lnTo>
                <a:lnTo>
                  <a:pt x="31324" y="18909"/>
                </a:lnTo>
                <a:lnTo>
                  <a:pt x="16790" y="6223"/>
                </a:lnTo>
                <a:close/>
              </a:path>
              <a:path w="334645" h="293369">
                <a:moveTo>
                  <a:pt x="15493" y="6223"/>
                </a:moveTo>
                <a:lnTo>
                  <a:pt x="8254" y="14478"/>
                </a:lnTo>
                <a:lnTo>
                  <a:pt x="18971" y="16536"/>
                </a:lnTo>
                <a:lnTo>
                  <a:pt x="15493" y="6223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00371" y="2274951"/>
            <a:ext cx="506730" cy="288925"/>
          </a:xfrm>
          <a:custGeom>
            <a:avLst/>
            <a:gdLst/>
            <a:ahLst/>
            <a:cxnLst/>
            <a:rect l="l" t="t" r="r" b="b"/>
            <a:pathLst>
              <a:path w="506729" h="288925">
                <a:moveTo>
                  <a:pt x="34455" y="13913"/>
                </a:moveTo>
                <a:lnTo>
                  <a:pt x="21901" y="14148"/>
                </a:lnTo>
                <a:lnTo>
                  <a:pt x="28335" y="25016"/>
                </a:lnTo>
                <a:lnTo>
                  <a:pt x="500633" y="288798"/>
                </a:lnTo>
                <a:lnTo>
                  <a:pt x="506729" y="277749"/>
                </a:lnTo>
                <a:lnTo>
                  <a:pt x="34455" y="13913"/>
                </a:lnTo>
                <a:close/>
              </a:path>
              <a:path w="506729" h="288925">
                <a:moveTo>
                  <a:pt x="102615" y="0"/>
                </a:moveTo>
                <a:lnTo>
                  <a:pt x="99060" y="0"/>
                </a:lnTo>
                <a:lnTo>
                  <a:pt x="0" y="1904"/>
                </a:lnTo>
                <a:lnTo>
                  <a:pt x="50291" y="87249"/>
                </a:lnTo>
                <a:lnTo>
                  <a:pt x="52197" y="90297"/>
                </a:lnTo>
                <a:lnTo>
                  <a:pt x="56006" y="91312"/>
                </a:lnTo>
                <a:lnTo>
                  <a:pt x="59054" y="89408"/>
                </a:lnTo>
                <a:lnTo>
                  <a:pt x="62102" y="87629"/>
                </a:lnTo>
                <a:lnTo>
                  <a:pt x="63118" y="83820"/>
                </a:lnTo>
                <a:lnTo>
                  <a:pt x="61340" y="80772"/>
                </a:lnTo>
                <a:lnTo>
                  <a:pt x="28335" y="25016"/>
                </a:lnTo>
                <a:lnTo>
                  <a:pt x="7874" y="13588"/>
                </a:lnTo>
                <a:lnTo>
                  <a:pt x="14097" y="2539"/>
                </a:lnTo>
                <a:lnTo>
                  <a:pt x="105155" y="2539"/>
                </a:lnTo>
                <a:lnTo>
                  <a:pt x="102615" y="0"/>
                </a:lnTo>
                <a:close/>
              </a:path>
              <a:path w="506729" h="288925">
                <a:moveTo>
                  <a:pt x="14097" y="2539"/>
                </a:moveTo>
                <a:lnTo>
                  <a:pt x="7874" y="13588"/>
                </a:lnTo>
                <a:lnTo>
                  <a:pt x="28335" y="25016"/>
                </a:lnTo>
                <a:lnTo>
                  <a:pt x="22021" y="14350"/>
                </a:lnTo>
                <a:lnTo>
                  <a:pt x="11049" y="14350"/>
                </a:lnTo>
                <a:lnTo>
                  <a:pt x="16382" y="4825"/>
                </a:lnTo>
                <a:lnTo>
                  <a:pt x="18189" y="4825"/>
                </a:lnTo>
                <a:lnTo>
                  <a:pt x="14097" y="2539"/>
                </a:lnTo>
                <a:close/>
              </a:path>
              <a:path w="506729" h="288925">
                <a:moveTo>
                  <a:pt x="16382" y="4825"/>
                </a:moveTo>
                <a:lnTo>
                  <a:pt x="11049" y="14350"/>
                </a:lnTo>
                <a:lnTo>
                  <a:pt x="21901" y="14148"/>
                </a:lnTo>
                <a:lnTo>
                  <a:pt x="16382" y="4825"/>
                </a:lnTo>
                <a:close/>
              </a:path>
              <a:path w="506729" h="288925">
                <a:moveTo>
                  <a:pt x="21901" y="14148"/>
                </a:moveTo>
                <a:lnTo>
                  <a:pt x="11049" y="14350"/>
                </a:lnTo>
                <a:lnTo>
                  <a:pt x="22021" y="14350"/>
                </a:lnTo>
                <a:lnTo>
                  <a:pt x="21901" y="14148"/>
                </a:lnTo>
                <a:close/>
              </a:path>
              <a:path w="506729" h="288925">
                <a:moveTo>
                  <a:pt x="18189" y="4825"/>
                </a:moveTo>
                <a:lnTo>
                  <a:pt x="16382" y="4825"/>
                </a:lnTo>
                <a:lnTo>
                  <a:pt x="21901" y="14148"/>
                </a:lnTo>
                <a:lnTo>
                  <a:pt x="34455" y="13913"/>
                </a:lnTo>
                <a:lnTo>
                  <a:pt x="18189" y="4825"/>
                </a:lnTo>
                <a:close/>
              </a:path>
              <a:path w="506729" h="288925">
                <a:moveTo>
                  <a:pt x="105155" y="2539"/>
                </a:moveTo>
                <a:lnTo>
                  <a:pt x="14097" y="2539"/>
                </a:lnTo>
                <a:lnTo>
                  <a:pt x="34455" y="13913"/>
                </a:lnTo>
                <a:lnTo>
                  <a:pt x="99313" y="12700"/>
                </a:lnTo>
                <a:lnTo>
                  <a:pt x="102742" y="12700"/>
                </a:lnTo>
                <a:lnTo>
                  <a:pt x="105537" y="9778"/>
                </a:lnTo>
                <a:lnTo>
                  <a:pt x="105410" y="2794"/>
                </a:lnTo>
                <a:lnTo>
                  <a:pt x="105155" y="2539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64479" y="2276855"/>
            <a:ext cx="365125" cy="475615"/>
          </a:xfrm>
          <a:custGeom>
            <a:avLst/>
            <a:gdLst/>
            <a:ahLst/>
            <a:cxnLst/>
            <a:rect l="l" t="t" r="r" b="b"/>
            <a:pathLst>
              <a:path w="365125" h="475614">
                <a:moveTo>
                  <a:pt x="15327" y="20036"/>
                </a:moveTo>
                <a:lnTo>
                  <a:pt x="16898" y="32641"/>
                </a:lnTo>
                <a:lnTo>
                  <a:pt x="354965" y="475234"/>
                </a:lnTo>
                <a:lnTo>
                  <a:pt x="365125" y="467487"/>
                </a:lnTo>
                <a:lnTo>
                  <a:pt x="27021" y="24845"/>
                </a:lnTo>
                <a:lnTo>
                  <a:pt x="15327" y="20036"/>
                </a:lnTo>
                <a:close/>
              </a:path>
              <a:path w="365125" h="475614">
                <a:moveTo>
                  <a:pt x="0" y="0"/>
                </a:moveTo>
                <a:lnTo>
                  <a:pt x="12319" y="98298"/>
                </a:lnTo>
                <a:lnTo>
                  <a:pt x="12700" y="101854"/>
                </a:lnTo>
                <a:lnTo>
                  <a:pt x="15875" y="104267"/>
                </a:lnTo>
                <a:lnTo>
                  <a:pt x="19304" y="103886"/>
                </a:lnTo>
                <a:lnTo>
                  <a:pt x="22860" y="103378"/>
                </a:lnTo>
                <a:lnTo>
                  <a:pt x="25273" y="100203"/>
                </a:lnTo>
                <a:lnTo>
                  <a:pt x="24892" y="96774"/>
                </a:lnTo>
                <a:lnTo>
                  <a:pt x="16898" y="32641"/>
                </a:lnTo>
                <a:lnTo>
                  <a:pt x="2540" y="13843"/>
                </a:lnTo>
                <a:lnTo>
                  <a:pt x="12700" y="6096"/>
                </a:lnTo>
                <a:lnTo>
                  <a:pt x="14798" y="6096"/>
                </a:lnTo>
                <a:lnTo>
                  <a:pt x="0" y="0"/>
                </a:lnTo>
                <a:close/>
              </a:path>
              <a:path w="365125" h="475614">
                <a:moveTo>
                  <a:pt x="14798" y="6096"/>
                </a:moveTo>
                <a:lnTo>
                  <a:pt x="12700" y="6096"/>
                </a:lnTo>
                <a:lnTo>
                  <a:pt x="27021" y="24845"/>
                </a:lnTo>
                <a:lnTo>
                  <a:pt x="86741" y="49403"/>
                </a:lnTo>
                <a:lnTo>
                  <a:pt x="90043" y="50800"/>
                </a:lnTo>
                <a:lnTo>
                  <a:pt x="93725" y="49276"/>
                </a:lnTo>
                <a:lnTo>
                  <a:pt x="95123" y="45974"/>
                </a:lnTo>
                <a:lnTo>
                  <a:pt x="96393" y="42799"/>
                </a:lnTo>
                <a:lnTo>
                  <a:pt x="94869" y="38989"/>
                </a:lnTo>
                <a:lnTo>
                  <a:pt x="91567" y="37719"/>
                </a:lnTo>
                <a:lnTo>
                  <a:pt x="14798" y="6096"/>
                </a:lnTo>
                <a:close/>
              </a:path>
              <a:path w="365125" h="475614">
                <a:moveTo>
                  <a:pt x="12700" y="6096"/>
                </a:moveTo>
                <a:lnTo>
                  <a:pt x="2540" y="13843"/>
                </a:lnTo>
                <a:lnTo>
                  <a:pt x="16898" y="32641"/>
                </a:lnTo>
                <a:lnTo>
                  <a:pt x="15327" y="20036"/>
                </a:lnTo>
                <a:lnTo>
                  <a:pt x="5207" y="15875"/>
                </a:lnTo>
                <a:lnTo>
                  <a:pt x="13970" y="9144"/>
                </a:lnTo>
                <a:lnTo>
                  <a:pt x="15028" y="9144"/>
                </a:lnTo>
                <a:lnTo>
                  <a:pt x="12700" y="6096"/>
                </a:lnTo>
                <a:close/>
              </a:path>
              <a:path w="365125" h="475614">
                <a:moveTo>
                  <a:pt x="15028" y="9144"/>
                </a:moveTo>
                <a:lnTo>
                  <a:pt x="13970" y="9144"/>
                </a:lnTo>
                <a:lnTo>
                  <a:pt x="15327" y="20036"/>
                </a:lnTo>
                <a:lnTo>
                  <a:pt x="27021" y="24845"/>
                </a:lnTo>
                <a:lnTo>
                  <a:pt x="15028" y="9144"/>
                </a:lnTo>
                <a:close/>
              </a:path>
              <a:path w="365125" h="475614">
                <a:moveTo>
                  <a:pt x="13970" y="9144"/>
                </a:moveTo>
                <a:lnTo>
                  <a:pt x="5207" y="15875"/>
                </a:lnTo>
                <a:lnTo>
                  <a:pt x="15327" y="20036"/>
                </a:lnTo>
                <a:lnTo>
                  <a:pt x="13970" y="9144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357371"/>
            <a:ext cx="9143999" cy="3456429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7030">
              <a:lnSpc>
                <a:spcPct val="100000"/>
              </a:lnSpc>
              <a:spcBef>
                <a:spcPts val="100"/>
              </a:spcBef>
            </a:pPr>
            <a:r>
              <a:rPr sz="3000" spc="-10"/>
              <a:t>3-</a:t>
            </a:r>
            <a:r>
              <a:rPr lang="en-US" sz="3000" spc="-10" dirty="0"/>
              <a:t> </a:t>
            </a:r>
            <a:r>
              <a:rPr sz="3000" spc="-10"/>
              <a:t>Suffix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916939" y="859282"/>
            <a:ext cx="749300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suffix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(derived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Greek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Latin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words)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composed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letters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added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or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modify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meaning,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describes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pathology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(disease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abnormality),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symptom,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surgical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or </a:t>
            </a:r>
            <a:r>
              <a:rPr sz="2400" dirty="0">
                <a:latin typeface="Times New Roman"/>
                <a:cs typeface="Times New Roman"/>
              </a:rPr>
              <a:t>diagnostic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procedure,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 part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speech.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9244" y="3069334"/>
            <a:ext cx="7511793" cy="366686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1430"/>
              </a:lnSpc>
            </a:pPr>
            <a:fld id="{81D60167-4931-47E6-BA6A-407CBD079E47}" type="slidenum">
              <a:rPr dirty="0"/>
              <a:pPr marL="97790">
                <a:lnSpc>
                  <a:spcPts val="1430"/>
                </a:lnSpc>
              </a:pPr>
              <a:t>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5861" y="295783"/>
            <a:ext cx="37299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Building</a:t>
            </a:r>
            <a:r>
              <a:rPr spc="-95" dirty="0"/>
              <a:t> </a:t>
            </a:r>
            <a:r>
              <a:rPr dirty="0"/>
              <a:t>Medical</a:t>
            </a:r>
            <a:r>
              <a:rPr spc="-150" dirty="0"/>
              <a:t> </a:t>
            </a:r>
            <a:r>
              <a:rPr spc="-10" dirty="0"/>
              <a:t>Words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929322"/>
            <a:ext cx="7935595" cy="5571782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dirty="0">
                <a:latin typeface="Times New Roman"/>
                <a:cs typeface="Times New Roman"/>
              </a:rPr>
              <a:t>There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three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basic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rules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building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medical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words.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Rule</a:t>
            </a:r>
            <a:r>
              <a:rPr sz="2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links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suffix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begins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vowel.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Rule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II</a:t>
            </a:r>
            <a:endParaRPr sz="2400">
              <a:latin typeface="Times New Roman"/>
              <a:cs typeface="Times New Roman"/>
            </a:endParaRPr>
          </a:p>
          <a:p>
            <a:pPr marL="12700" marR="698500">
              <a:lnSpc>
                <a:spcPct val="100000"/>
              </a:lnSpc>
              <a:spcBef>
                <a:spcPts val="580"/>
              </a:spcBef>
              <a:tabLst>
                <a:tab pos="3081655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combining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for</a:t>
            </a:r>
            <a:r>
              <a:rPr lang="en-US" sz="2400" spc="-25" dirty="0">
                <a:latin typeface="Times New Roman"/>
                <a:cs typeface="Times New Roman"/>
              </a:rPr>
              <a:t>m (</a:t>
            </a:r>
            <a:r>
              <a:rPr sz="2400" spc="-10">
                <a:latin typeface="Times New Roman"/>
                <a:cs typeface="Times New Roman"/>
              </a:rPr>
              <a:t>root</a:t>
            </a:r>
            <a:r>
              <a:rPr sz="2400">
                <a:latin typeface="Times New Roman"/>
                <a:cs typeface="Times New Roman"/>
              </a:rPr>
              <a:t>	o</a:t>
            </a:r>
            <a:r>
              <a:rPr lang="en-US" sz="2400" dirty="0">
                <a:latin typeface="Times New Roman"/>
                <a:cs typeface="Times New Roman"/>
              </a:rPr>
              <a:t>)</a:t>
            </a:r>
            <a:r>
              <a:rPr sz="2400" spc="-35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links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suffix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begins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spc="-10" dirty="0">
                <a:latin typeface="Times New Roman"/>
                <a:cs typeface="Times New Roman"/>
              </a:rPr>
              <a:t>consonant.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Rule</a:t>
            </a:r>
            <a:r>
              <a:rPr sz="2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III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links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root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another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compound word.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holds true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even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if 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next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begins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vowel,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osteoarthritis.</a:t>
            </a:r>
            <a:endParaRPr sz="2400">
              <a:latin typeface="Times New Roman"/>
              <a:cs typeface="Times New Roman"/>
            </a:endParaRPr>
          </a:p>
          <a:p>
            <a:pPr marL="12700" marR="1466215">
              <a:lnSpc>
                <a:spcPct val="12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Keep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mind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rules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linking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multiple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roots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slightly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different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rules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linking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forms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suffixes.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7463" y="6431076"/>
            <a:ext cx="11080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20</a:t>
            </a:r>
            <a:r>
              <a:rPr sz="1200" spc="-25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30" dirty="0">
                <a:solidFill>
                  <a:srgbClr val="888888"/>
                </a:solidFill>
                <a:latin typeface="Arial"/>
                <a:cs typeface="Arial"/>
              </a:rPr>
              <a:t>،لولأا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285" dirty="0">
                <a:solidFill>
                  <a:srgbClr val="888888"/>
                </a:solidFill>
                <a:latin typeface="Arial"/>
                <a:cs typeface="Arial"/>
              </a:rPr>
              <a:t>نيرشت</a:t>
            </a:r>
            <a:r>
              <a:rPr sz="1200" spc="-5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888888"/>
                </a:solidFill>
                <a:latin typeface="Arial"/>
                <a:cs typeface="Arial"/>
              </a:rPr>
              <a:t>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98585" y="6431076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088" y="117347"/>
            <a:ext cx="8641080" cy="65973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83387" y="833288"/>
          <a:ext cx="7741284" cy="775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1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8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0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985">
                <a:tc>
                  <a:txBody>
                    <a:bodyPr/>
                    <a:lstStyle/>
                    <a:p>
                      <a:pPr marL="31750">
                        <a:lnSpc>
                          <a:spcPts val="2620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-scope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ts val="2620"/>
                        </a:lnSpc>
                      </a:pPr>
                      <a:r>
                        <a:rPr lang="en-US" sz="24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>
                          <a:latin typeface="Times New Roman"/>
                          <a:cs typeface="Times New Roman"/>
                        </a:rPr>
                        <a:t>instrument</a:t>
                      </a:r>
                      <a:r>
                        <a:rPr sz="24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view)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2595">
                        <a:lnSpc>
                          <a:spcPts val="2620"/>
                        </a:lnSpc>
                        <a:tabLst>
                          <a:tab pos="1543050" algn="l"/>
                        </a:tabLst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-rrhexis</a:t>
                      </a:r>
                      <a:r>
                        <a:rPr sz="24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lang="en-US" sz="2400" spc="-1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spc="-10">
                          <a:latin typeface="Times New Roman"/>
                          <a:cs typeface="Times New Roman"/>
                        </a:rPr>
                        <a:t>rupture</a:t>
                      </a:r>
                      <a:r>
                        <a:rPr lang="en-US" sz="2400" spc="-10" dirty="0"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985">
                <a:tc>
                  <a:txBody>
                    <a:bodyPr/>
                    <a:lstStyle/>
                    <a:p>
                      <a:pPr marL="31750">
                        <a:lnSpc>
                          <a:spcPts val="2820"/>
                        </a:lnSpc>
                        <a:spcBef>
                          <a:spcPts val="13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-rrhea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820"/>
                        </a:lnSpc>
                        <a:spcBef>
                          <a:spcPts val="135"/>
                        </a:spcBef>
                      </a:pPr>
                      <a:r>
                        <a:rPr lang="en-US" sz="24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>
                          <a:latin typeface="Times New Roman"/>
                          <a:cs typeface="Times New Roman"/>
                        </a:rPr>
                        <a:t>excessive</a:t>
                      </a:r>
                      <a:r>
                        <a:rPr sz="24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flow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discharge)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ts val="2820"/>
                        </a:lnSpc>
                        <a:spcBef>
                          <a:spcPts val="135"/>
                        </a:spcBef>
                        <a:tabLst>
                          <a:tab pos="1332230" algn="l"/>
                        </a:tabLst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-toxic</a:t>
                      </a:r>
                      <a:r>
                        <a:rPr sz="24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spc="-1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spc="-10">
                          <a:latin typeface="Times New Roman"/>
                          <a:cs typeface="Times New Roman"/>
                        </a:rPr>
                        <a:t>poison</a:t>
                      </a:r>
                      <a:r>
                        <a:rPr lang="en-US" sz="2400" spc="-10" dirty="0"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02437" y="1665223"/>
            <a:ext cx="8098155" cy="1659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13070" algn="l"/>
                <a:tab pos="6444615" algn="l"/>
              </a:tabLst>
            </a:pPr>
            <a:r>
              <a:rPr sz="2400" spc="-10" dirty="0">
                <a:latin typeface="Times New Roman"/>
                <a:cs typeface="Times New Roman"/>
              </a:rPr>
              <a:t>-</a:t>
            </a:r>
            <a:r>
              <a:rPr sz="2400">
                <a:latin typeface="Times New Roman"/>
                <a:cs typeface="Times New Roman"/>
              </a:rPr>
              <a:t>stenosis</a:t>
            </a:r>
            <a:r>
              <a:rPr sz="2400" spc="-5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sz="2400">
                <a:latin typeface="Times New Roman"/>
                <a:cs typeface="Times New Roman"/>
              </a:rPr>
              <a:t>narrowing,</a:t>
            </a:r>
            <a:r>
              <a:rPr sz="2400" spc="-35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stricture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-</a:t>
            </a:r>
            <a:r>
              <a:rPr sz="2400" spc="-10" dirty="0">
                <a:latin typeface="Times New Roman"/>
                <a:cs typeface="Times New Roman"/>
              </a:rPr>
              <a:t>pathy</a:t>
            </a:r>
            <a:r>
              <a:rPr sz="2400">
                <a:latin typeface="Times New Roman"/>
                <a:cs typeface="Times New Roman"/>
              </a:rPr>
              <a:t>	</a:t>
            </a:r>
            <a:r>
              <a:rPr lang="en-US" sz="2400" spc="-10" dirty="0">
                <a:latin typeface="Times New Roman"/>
                <a:cs typeface="Times New Roman"/>
              </a:rPr>
              <a:t>(</a:t>
            </a:r>
            <a:r>
              <a:rPr sz="2400" spc="-10">
                <a:latin typeface="Times New Roman"/>
                <a:cs typeface="Times New Roman"/>
              </a:rPr>
              <a:t>disease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(All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begin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consonant,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therefore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vowel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must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be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between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the</a:t>
            </a:r>
            <a:r>
              <a:rPr sz="2400" spc="-35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suffix.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437" y="3714115"/>
            <a:ext cx="721360" cy="9036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10" dirty="0">
                <a:latin typeface="Times New Roman"/>
                <a:cs typeface="Times New Roman"/>
              </a:rPr>
              <a:t>-algia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spc="-10" dirty="0">
                <a:latin typeface="Times New Roman"/>
                <a:cs typeface="Times New Roman"/>
              </a:rPr>
              <a:t>-</a:t>
            </a:r>
            <a:r>
              <a:rPr sz="2400" spc="-20" dirty="0">
                <a:latin typeface="Times New Roman"/>
                <a:cs typeface="Times New Roman"/>
              </a:rPr>
              <a:t>uria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81811" y="3714115"/>
            <a:ext cx="7397750" cy="9036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9539">
              <a:lnSpc>
                <a:spcPct val="100000"/>
              </a:lnSpc>
              <a:spcBef>
                <a:spcPts val="675"/>
              </a:spcBef>
              <a:tabLst>
                <a:tab pos="3981450" algn="l"/>
                <a:tab pos="5029835" algn="l"/>
              </a:tabLst>
            </a:pPr>
            <a:r>
              <a:rPr lang="en-US" sz="2400" spc="-10" dirty="0">
                <a:latin typeface="Times New Roman"/>
                <a:cs typeface="Times New Roman"/>
              </a:rPr>
              <a:t>(</a:t>
            </a:r>
            <a:r>
              <a:rPr sz="2400" spc="-10">
                <a:latin typeface="Times New Roman"/>
                <a:cs typeface="Times New Roman"/>
              </a:rPr>
              <a:t>pain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-edema</a:t>
            </a:r>
            <a:r>
              <a:rPr sz="2400">
                <a:latin typeface="Times New Roman"/>
                <a:cs typeface="Times New Roman"/>
              </a:rPr>
              <a:t>	</a:t>
            </a:r>
            <a:r>
              <a:rPr lang="en-US" sz="2400" spc="-10" dirty="0">
                <a:latin typeface="Times New Roman"/>
                <a:cs typeface="Times New Roman"/>
              </a:rPr>
              <a:t>(</a:t>
            </a:r>
            <a:r>
              <a:rPr sz="2400" spc="-10">
                <a:latin typeface="Times New Roman"/>
                <a:cs typeface="Times New Roman"/>
              </a:rPr>
              <a:t>swelling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3997960" algn="l"/>
                <a:tab pos="4803140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sz="2400">
                <a:latin typeface="Times New Roman"/>
                <a:cs typeface="Times New Roman"/>
              </a:rPr>
              <a:t>urine,</a:t>
            </a:r>
            <a:r>
              <a:rPr sz="2400" spc="-85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urination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-</a:t>
            </a:r>
            <a:r>
              <a:rPr sz="2400" spc="-20" dirty="0">
                <a:latin typeface="Times New Roman"/>
                <a:cs typeface="Times New Roman"/>
              </a:rPr>
              <a:t>osis</a:t>
            </a:r>
            <a:r>
              <a:rPr sz="2400">
                <a:latin typeface="Times New Roman"/>
                <a:cs typeface="Times New Roman"/>
              </a:rPr>
              <a:t>	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sz="2400">
                <a:latin typeface="Times New Roman"/>
                <a:cs typeface="Times New Roman"/>
              </a:rPr>
              <a:t>abnormal</a:t>
            </a:r>
            <a:r>
              <a:rPr sz="2400" spc="-15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condition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437" y="4665091"/>
            <a:ext cx="8230870" cy="19979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3815" algn="l"/>
              </a:tabLst>
            </a:pPr>
            <a:r>
              <a:rPr sz="2400" spc="-10" dirty="0">
                <a:latin typeface="Times New Roman"/>
                <a:cs typeface="Times New Roman"/>
              </a:rPr>
              <a:t>-ectomy</a:t>
            </a:r>
            <a:r>
              <a:rPr sz="2400">
                <a:latin typeface="Times New Roman"/>
                <a:cs typeface="Times New Roman"/>
              </a:rPr>
              <a:t>	</a:t>
            </a:r>
            <a:r>
              <a:rPr lang="en-US" sz="2400" spc="-10" dirty="0">
                <a:latin typeface="Times New Roman"/>
                <a:cs typeface="Times New Roman"/>
              </a:rPr>
              <a:t>(</a:t>
            </a:r>
            <a:r>
              <a:rPr sz="2400" spc="-10">
                <a:latin typeface="Times New Roman"/>
                <a:cs typeface="Times New Roman"/>
              </a:rPr>
              <a:t>excision</a:t>
            </a:r>
            <a:r>
              <a:rPr lang="en-US"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</a:pPr>
            <a:r>
              <a:rPr sz="2400">
                <a:latin typeface="Times New Roman"/>
                <a:cs typeface="Times New Roman"/>
              </a:rPr>
              <a:t>These</a:t>
            </a:r>
            <a:r>
              <a:rPr sz="2400" spc="-8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suffixes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begin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vowel,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therefore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combining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vowel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between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the</a:t>
            </a:r>
            <a:r>
              <a:rPr sz="2400" spc="-10">
                <a:latin typeface="Times New Roman"/>
                <a:cs typeface="Times New Roman"/>
              </a:rPr>
              <a:t> suffix.</a:t>
            </a:r>
            <a:endParaRPr sz="2400">
              <a:latin typeface="Times New Roman"/>
              <a:cs typeface="Times New Roman"/>
            </a:endParaRPr>
          </a:p>
          <a:p>
            <a:pPr marR="29209" algn="r">
              <a:lnSpc>
                <a:spcPct val="100000"/>
              </a:lnSpc>
              <a:spcBef>
                <a:spcPts val="1230"/>
              </a:spcBef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Meanings</a:t>
            </a:r>
            <a:r>
              <a:rPr sz="3000" spc="-65" dirty="0"/>
              <a:t> </a:t>
            </a:r>
            <a:r>
              <a:rPr sz="3000" dirty="0"/>
              <a:t>of</a:t>
            </a:r>
            <a:r>
              <a:rPr sz="3000" spc="-35" dirty="0"/>
              <a:t> </a:t>
            </a:r>
            <a:r>
              <a:rPr sz="3000" dirty="0"/>
              <a:t>certain</a:t>
            </a:r>
            <a:r>
              <a:rPr sz="3000" spc="-25" dirty="0"/>
              <a:t> </a:t>
            </a:r>
            <a:r>
              <a:rPr sz="3000" spc="-10" dirty="0"/>
              <a:t>suffixes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6D38489D42CA6C41BFEE3D6D9C61A098" ma:contentTypeVersion="2" ma:contentTypeDescription="إنشاء مستند جديد." ma:contentTypeScope="" ma:versionID="a49911b7ac38bce2ccbc770736c158f8">
  <xsd:schema xmlns:xsd="http://www.w3.org/2001/XMLSchema" xmlns:xs="http://www.w3.org/2001/XMLSchema" xmlns:p="http://schemas.microsoft.com/office/2006/metadata/properties" xmlns:ns2="33c31460-5e8d-4ba6-adb9-549ebae80018" targetNamespace="http://schemas.microsoft.com/office/2006/metadata/properties" ma:root="true" ma:fieldsID="f5c8d6dd25f5ae3bef1de4293b9f7c55" ns2:_="">
    <xsd:import namespace="33c31460-5e8d-4ba6-adb9-549ebae800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c31460-5e8d-4ba6-adb9-549ebae800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CBC123-EED3-4727-84A4-B9C212DDC5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c31460-5e8d-4ba6-adb9-549ebae800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3C39E8-0CA0-4D54-8806-CA9D3F09DFA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C0F022-927A-4CAF-8E03-AB747BCA2B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886</Words>
  <Application>Microsoft Office PowerPoint</Application>
  <PresentationFormat>On-screen Show (4:3)</PresentationFormat>
  <Paragraphs>148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Introduction to Medical Terminology</vt:lpstr>
      <vt:lpstr>Medical Term: fundamentals</vt:lpstr>
      <vt:lpstr>1-Term Root - It is the main part of the medical term and which carries its primary meaning (Greek roots are used for building up the words that describe a disease, condition, treatment, or diagnosis, while, Latin roots are used to build up words that describe anatomical structures).    </vt:lpstr>
      <vt:lpstr>2- Combining Form</vt:lpstr>
      <vt:lpstr>i.e.</vt:lpstr>
      <vt:lpstr>3- Suffix</vt:lpstr>
      <vt:lpstr>Building Medical Words</vt:lpstr>
      <vt:lpstr>PowerPoint Presentation</vt:lpstr>
      <vt:lpstr>Meanings of certain suffixes</vt:lpstr>
      <vt:lpstr>4- Prefix</vt:lpstr>
      <vt:lpstr>PowerPoint Presentation</vt:lpstr>
      <vt:lpstr>PowerPoint Presentation</vt:lpstr>
      <vt:lpstr>Medical term Interpretation</vt:lpstr>
      <vt:lpstr>Hypoinsulinemia Hypo / insulin / emia</vt:lpstr>
      <vt:lpstr>Plural words</vt:lpstr>
      <vt:lpstr>PowerPoint Presentation</vt:lpstr>
      <vt:lpstr>Eponyms</vt:lpstr>
      <vt:lpstr>Acronyms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Medical Terminology</dc:title>
  <dc:creator>Dr.Waleed R. Ezzat</dc:creator>
  <cp:lastModifiedBy>mutah</cp:lastModifiedBy>
  <cp:revision>20</cp:revision>
  <dcterms:created xsi:type="dcterms:W3CDTF">2022-10-02T11:23:42Z</dcterms:created>
  <dcterms:modified xsi:type="dcterms:W3CDTF">2022-10-16T16:12:51Z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2022-10-02T00:00:00Z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0x0101006D38489D42CA6C41BFEE3D6D9C61A098</vt:lpwstr>
  </property>
</Properties>
</file>