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59" r:id="rId3"/>
    <p:sldId id="257" r:id="rId4"/>
    <p:sldId id="258" r:id="rId5"/>
    <p:sldId id="260" r:id="rId6"/>
    <p:sldId id="261" r:id="rId7"/>
    <p:sldId id="262" r:id="rId8"/>
    <p:sldId id="263" r:id="rId9"/>
    <p:sldId id="265" r:id="rId10"/>
    <p:sldId id="270" r:id="rId11"/>
    <p:sldId id="272" r:id="rId12"/>
    <p:sldId id="273" r:id="rId13"/>
    <p:sldId id="487" r:id="rId14"/>
    <p:sldId id="466" r:id="rId15"/>
    <p:sldId id="467" r:id="rId16"/>
    <p:sldId id="468" r:id="rId17"/>
    <p:sldId id="482" r:id="rId18"/>
    <p:sldId id="470" r:id="rId19"/>
    <p:sldId id="472" r:id="rId20"/>
    <p:sldId id="299" r:id="rId21"/>
    <p:sldId id="301" r:id="rId22"/>
    <p:sldId id="291" r:id="rId23"/>
    <p:sldId id="475" r:id="rId24"/>
    <p:sldId id="476" r:id="rId25"/>
    <p:sldId id="488" r:id="rId26"/>
    <p:sldId id="489" r:id="rId27"/>
    <p:sldId id="490" r:id="rId28"/>
    <p:sldId id="491" r:id="rId29"/>
    <p:sldId id="492" r:id="rId30"/>
    <p:sldId id="699" r:id="rId31"/>
    <p:sldId id="700" r:id="rId32"/>
    <p:sldId id="701" r:id="rId33"/>
    <p:sldId id="702" r:id="rId34"/>
    <p:sldId id="703" r:id="rId35"/>
    <p:sldId id="289" r:id="rId36"/>
    <p:sldId id="70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4" d="100"/>
          <a:sy n="64" d="100"/>
        </p:scale>
        <p:origin x="15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handoutMaster" Target="handoutMasters/handoutMaster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F51BC9-9D4F-4C71-B0C7-AD8C8C4BA6DE}"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68A2C5BF-96D7-4338-B180-8D948E2318A2}">
      <dgm:prSet phldrT="[Text]"/>
      <dgm:spPr/>
      <dgm:t>
        <a:bodyPr/>
        <a:lstStyle/>
        <a:p>
          <a:r>
            <a:rPr lang="en-US" b="1">
              <a:solidFill>
                <a:srgbClr val="002060"/>
              </a:solidFill>
            </a:rPr>
            <a:t>Phylum</a:t>
          </a:r>
          <a:endParaRPr lang="en-US" b="1" dirty="0">
            <a:solidFill>
              <a:srgbClr val="002060"/>
            </a:solidFill>
          </a:endParaRPr>
        </a:p>
      </dgm:t>
    </dgm:pt>
    <dgm:pt modelId="{16D57BCF-B98D-4B3F-AFED-5D56CB8EA944}" type="parTrans" cxnId="{81BA0EF9-3C13-4904-A6F7-2ABAD8FB0064}">
      <dgm:prSet/>
      <dgm:spPr/>
      <dgm:t>
        <a:bodyPr/>
        <a:lstStyle/>
        <a:p>
          <a:endParaRPr lang="en-US"/>
        </a:p>
      </dgm:t>
    </dgm:pt>
    <dgm:pt modelId="{7E3A14B3-0190-4EB3-8EA6-20C48E82889A}" type="sibTrans" cxnId="{81BA0EF9-3C13-4904-A6F7-2ABAD8FB0064}">
      <dgm:prSet/>
      <dgm:spPr/>
      <dgm:t>
        <a:bodyPr/>
        <a:lstStyle/>
        <a:p>
          <a:endParaRPr lang="en-US"/>
        </a:p>
      </dgm:t>
    </dgm:pt>
    <dgm:pt modelId="{90956C93-453D-4BD0-AF68-35E3026024AB}">
      <dgm:prSet phldrT="[Text]"/>
      <dgm:spPr/>
      <dgm:t>
        <a:bodyPr/>
        <a:lstStyle/>
        <a:p>
          <a:pPr algn="l"/>
          <a:r>
            <a:rPr lang="en-US" dirty="0" err="1">
              <a:solidFill>
                <a:srgbClr val="002060"/>
              </a:solidFill>
            </a:rPr>
            <a:t>Platyhelminths</a:t>
          </a:r>
          <a:endParaRPr lang="en-US" dirty="0">
            <a:solidFill>
              <a:srgbClr val="002060"/>
            </a:solidFill>
          </a:endParaRPr>
        </a:p>
      </dgm:t>
    </dgm:pt>
    <dgm:pt modelId="{40D5FBDB-E89D-4692-9910-7D115DAB8BCB}" type="parTrans" cxnId="{445E1A71-83E7-40BF-AB61-2B6C57ED63AD}">
      <dgm:prSet/>
      <dgm:spPr/>
      <dgm:t>
        <a:bodyPr/>
        <a:lstStyle/>
        <a:p>
          <a:endParaRPr lang="en-US"/>
        </a:p>
      </dgm:t>
    </dgm:pt>
    <dgm:pt modelId="{B21818A7-229B-4AE0-8F97-36F9E17C09D3}" type="sibTrans" cxnId="{445E1A71-83E7-40BF-AB61-2B6C57ED63AD}">
      <dgm:prSet/>
      <dgm:spPr/>
      <dgm:t>
        <a:bodyPr/>
        <a:lstStyle/>
        <a:p>
          <a:endParaRPr lang="en-US"/>
        </a:p>
      </dgm:t>
    </dgm:pt>
    <dgm:pt modelId="{78B8FA6E-E7D4-40DB-93B3-A60696F12EBD}">
      <dgm:prSet phldrT="[Text]"/>
      <dgm:spPr/>
      <dgm:t>
        <a:bodyPr/>
        <a:lstStyle/>
        <a:p>
          <a:r>
            <a:rPr lang="en-US" b="1">
              <a:solidFill>
                <a:srgbClr val="002060"/>
              </a:solidFill>
            </a:rPr>
            <a:t>Class</a:t>
          </a:r>
          <a:endParaRPr lang="en-US" b="1" dirty="0">
            <a:solidFill>
              <a:srgbClr val="002060"/>
            </a:solidFill>
          </a:endParaRPr>
        </a:p>
      </dgm:t>
    </dgm:pt>
    <dgm:pt modelId="{00933F01-E7E1-40D6-8367-1059D7025F49}" type="parTrans" cxnId="{3E60587A-021A-45FE-A8DC-D4EF2C5FB288}">
      <dgm:prSet/>
      <dgm:spPr/>
      <dgm:t>
        <a:bodyPr/>
        <a:lstStyle/>
        <a:p>
          <a:endParaRPr lang="en-US"/>
        </a:p>
      </dgm:t>
    </dgm:pt>
    <dgm:pt modelId="{AFE1B955-444C-456D-B505-18BD6FC62D13}" type="sibTrans" cxnId="{3E60587A-021A-45FE-A8DC-D4EF2C5FB288}">
      <dgm:prSet/>
      <dgm:spPr/>
      <dgm:t>
        <a:bodyPr/>
        <a:lstStyle/>
        <a:p>
          <a:endParaRPr lang="en-US"/>
        </a:p>
      </dgm:t>
    </dgm:pt>
    <dgm:pt modelId="{0D14C951-F32A-4C35-AC90-46A4D2AC23C1}">
      <dgm:prSet phldrT="[Text]"/>
      <dgm:spPr/>
      <dgm:t>
        <a:bodyPr/>
        <a:lstStyle/>
        <a:p>
          <a:r>
            <a:rPr lang="en-US" dirty="0" err="1">
              <a:solidFill>
                <a:srgbClr val="002060"/>
              </a:solidFill>
            </a:rPr>
            <a:t>Trematoda</a:t>
          </a:r>
          <a:endParaRPr lang="en-US" dirty="0">
            <a:solidFill>
              <a:srgbClr val="002060"/>
            </a:solidFill>
          </a:endParaRPr>
        </a:p>
      </dgm:t>
    </dgm:pt>
    <dgm:pt modelId="{B7F1125E-9C32-4FFC-B549-DE6770F9CAD6}" type="parTrans" cxnId="{551C7986-5F62-4AB2-857F-9274F5A31AAD}">
      <dgm:prSet/>
      <dgm:spPr/>
      <dgm:t>
        <a:bodyPr/>
        <a:lstStyle/>
        <a:p>
          <a:endParaRPr lang="en-US"/>
        </a:p>
      </dgm:t>
    </dgm:pt>
    <dgm:pt modelId="{FAA008F6-5E3B-42D0-906F-FA3A877DCECF}" type="sibTrans" cxnId="{551C7986-5F62-4AB2-857F-9274F5A31AAD}">
      <dgm:prSet/>
      <dgm:spPr/>
      <dgm:t>
        <a:bodyPr/>
        <a:lstStyle/>
        <a:p>
          <a:endParaRPr lang="en-US"/>
        </a:p>
      </dgm:t>
    </dgm:pt>
    <dgm:pt modelId="{3E6A1356-E437-44BD-B0CE-817C853E5242}">
      <dgm:prSet phldrT="[Text]"/>
      <dgm:spPr/>
      <dgm:t>
        <a:bodyPr/>
        <a:lstStyle/>
        <a:p>
          <a:r>
            <a:rPr lang="en-US">
              <a:solidFill>
                <a:srgbClr val="002060"/>
              </a:solidFill>
            </a:rPr>
            <a:t>Species</a:t>
          </a:r>
          <a:endParaRPr lang="en-US" dirty="0">
            <a:solidFill>
              <a:srgbClr val="002060"/>
            </a:solidFill>
          </a:endParaRPr>
        </a:p>
      </dgm:t>
    </dgm:pt>
    <dgm:pt modelId="{9F56455C-7F16-4F6F-94C7-31C5704C6052}" type="parTrans" cxnId="{B7AE5958-C52E-4532-B352-756450984009}">
      <dgm:prSet/>
      <dgm:spPr/>
      <dgm:t>
        <a:bodyPr/>
        <a:lstStyle/>
        <a:p>
          <a:endParaRPr lang="en-US"/>
        </a:p>
      </dgm:t>
    </dgm:pt>
    <dgm:pt modelId="{2D8F09F7-4467-4EAC-B4A0-2F000CA21A42}" type="sibTrans" cxnId="{B7AE5958-C52E-4532-B352-756450984009}">
      <dgm:prSet/>
      <dgm:spPr/>
      <dgm:t>
        <a:bodyPr/>
        <a:lstStyle/>
        <a:p>
          <a:endParaRPr lang="en-US"/>
        </a:p>
      </dgm:t>
    </dgm:pt>
    <dgm:pt modelId="{1396506E-9014-4441-BE99-5C3804F54666}">
      <dgm:prSet phldrT="[Text]"/>
      <dgm:spPr/>
      <dgm:t>
        <a:bodyPr/>
        <a:lstStyle/>
        <a:p>
          <a:r>
            <a:rPr lang="en-US" i="1" dirty="0" err="1">
              <a:solidFill>
                <a:srgbClr val="002060"/>
              </a:solidFill>
            </a:rPr>
            <a:t>mansoni</a:t>
          </a:r>
          <a:r>
            <a:rPr lang="en-US" i="1" dirty="0">
              <a:solidFill>
                <a:srgbClr val="002060"/>
              </a:solidFill>
            </a:rPr>
            <a:t>  </a:t>
          </a:r>
          <a:r>
            <a:rPr lang="en-US" i="0" dirty="0">
              <a:solidFill>
                <a:srgbClr val="002060"/>
              </a:solidFill>
            </a:rPr>
            <a:t>and </a:t>
          </a:r>
          <a:r>
            <a:rPr lang="en-US" i="1" dirty="0">
              <a:solidFill>
                <a:srgbClr val="002060"/>
              </a:solidFill>
            </a:rPr>
            <a:t>japonicum</a:t>
          </a:r>
        </a:p>
      </dgm:t>
    </dgm:pt>
    <dgm:pt modelId="{E4892E73-24EB-4079-A6B6-AA422047E775}" type="parTrans" cxnId="{8E8CF6AF-A5E1-42AB-8158-F96A8BD4D6A0}">
      <dgm:prSet/>
      <dgm:spPr/>
      <dgm:t>
        <a:bodyPr/>
        <a:lstStyle/>
        <a:p>
          <a:endParaRPr lang="en-US"/>
        </a:p>
      </dgm:t>
    </dgm:pt>
    <dgm:pt modelId="{A102D397-7E85-4478-B294-AEB19FC2E310}" type="sibTrans" cxnId="{8E8CF6AF-A5E1-42AB-8158-F96A8BD4D6A0}">
      <dgm:prSet/>
      <dgm:spPr/>
      <dgm:t>
        <a:bodyPr/>
        <a:lstStyle/>
        <a:p>
          <a:endParaRPr lang="en-US"/>
        </a:p>
      </dgm:t>
    </dgm:pt>
    <dgm:pt modelId="{8B797C04-E117-4DB2-8635-6BE7C4B486AE}">
      <dgm:prSet/>
      <dgm:spPr/>
      <dgm:t>
        <a:bodyPr/>
        <a:lstStyle/>
        <a:p>
          <a:r>
            <a:rPr lang="en-US" b="1">
              <a:solidFill>
                <a:srgbClr val="002060"/>
              </a:solidFill>
            </a:rPr>
            <a:t>Order</a:t>
          </a:r>
          <a:endParaRPr lang="en-US" b="1" dirty="0">
            <a:solidFill>
              <a:srgbClr val="002060"/>
            </a:solidFill>
          </a:endParaRPr>
        </a:p>
      </dgm:t>
    </dgm:pt>
    <dgm:pt modelId="{A4F96C87-B7F9-4830-8EF3-63487FDABA8A}" type="parTrans" cxnId="{9EAE4C16-1175-4FF8-BC0C-A8F2A5DB7321}">
      <dgm:prSet/>
      <dgm:spPr/>
      <dgm:t>
        <a:bodyPr/>
        <a:lstStyle/>
        <a:p>
          <a:endParaRPr lang="en-US"/>
        </a:p>
      </dgm:t>
    </dgm:pt>
    <dgm:pt modelId="{095F147B-727C-48D5-84BD-77D2608B8298}" type="sibTrans" cxnId="{9EAE4C16-1175-4FF8-BC0C-A8F2A5DB7321}">
      <dgm:prSet/>
      <dgm:spPr/>
      <dgm:t>
        <a:bodyPr/>
        <a:lstStyle/>
        <a:p>
          <a:endParaRPr lang="en-US"/>
        </a:p>
      </dgm:t>
    </dgm:pt>
    <dgm:pt modelId="{A7E2033E-77DD-4A8C-ACA8-D25938C86C77}">
      <dgm:prSet/>
      <dgm:spPr/>
      <dgm:t>
        <a:bodyPr/>
        <a:lstStyle/>
        <a:p>
          <a:r>
            <a:rPr lang="en-US" b="1">
              <a:solidFill>
                <a:srgbClr val="002060"/>
              </a:solidFill>
            </a:rPr>
            <a:t>Genus</a:t>
          </a:r>
          <a:endParaRPr lang="en-US" b="1" dirty="0">
            <a:solidFill>
              <a:srgbClr val="002060"/>
            </a:solidFill>
          </a:endParaRPr>
        </a:p>
      </dgm:t>
    </dgm:pt>
    <dgm:pt modelId="{ABBCCBC2-677F-451C-BC6C-2E3202A96464}" type="parTrans" cxnId="{30CA85A8-40AD-4D85-A327-0A7641D877C9}">
      <dgm:prSet/>
      <dgm:spPr/>
      <dgm:t>
        <a:bodyPr/>
        <a:lstStyle/>
        <a:p>
          <a:endParaRPr lang="en-US"/>
        </a:p>
      </dgm:t>
    </dgm:pt>
    <dgm:pt modelId="{7680D236-EE8A-4A19-B7FA-5133C701A5DB}" type="sibTrans" cxnId="{30CA85A8-40AD-4D85-A327-0A7641D877C9}">
      <dgm:prSet/>
      <dgm:spPr/>
      <dgm:t>
        <a:bodyPr/>
        <a:lstStyle/>
        <a:p>
          <a:endParaRPr lang="en-US"/>
        </a:p>
      </dgm:t>
    </dgm:pt>
    <dgm:pt modelId="{A1E90EFB-49FF-4CDC-A310-81FD8AAD001C}">
      <dgm:prSet/>
      <dgm:spPr/>
      <dgm:t>
        <a:bodyPr/>
        <a:lstStyle/>
        <a:p>
          <a:r>
            <a:rPr lang="en-US" i="1" dirty="0" err="1">
              <a:solidFill>
                <a:srgbClr val="C00000"/>
              </a:solidFill>
            </a:rPr>
            <a:t>Schistosoma</a:t>
          </a:r>
          <a:endParaRPr lang="en-US" i="1" dirty="0">
            <a:solidFill>
              <a:srgbClr val="C00000"/>
            </a:solidFill>
          </a:endParaRPr>
        </a:p>
      </dgm:t>
    </dgm:pt>
    <dgm:pt modelId="{C9D86F6F-99F3-41FE-8EE5-4B479E0EF883}" type="parTrans" cxnId="{E6E47FAE-EF13-4A32-9F68-8F830E15A51D}">
      <dgm:prSet/>
      <dgm:spPr/>
      <dgm:t>
        <a:bodyPr/>
        <a:lstStyle/>
        <a:p>
          <a:endParaRPr lang="en-US"/>
        </a:p>
      </dgm:t>
    </dgm:pt>
    <dgm:pt modelId="{9C2D575D-3821-4565-90B6-451AE87F1312}" type="sibTrans" cxnId="{E6E47FAE-EF13-4A32-9F68-8F830E15A51D}">
      <dgm:prSet/>
      <dgm:spPr/>
      <dgm:t>
        <a:bodyPr/>
        <a:lstStyle/>
        <a:p>
          <a:endParaRPr lang="en-US"/>
        </a:p>
      </dgm:t>
    </dgm:pt>
    <dgm:pt modelId="{81612A60-0E70-47AE-915D-ED2C6F28E82A}">
      <dgm:prSet/>
      <dgm:spPr/>
      <dgm:t>
        <a:bodyPr/>
        <a:lstStyle/>
        <a:p>
          <a:r>
            <a:rPr lang="en-US" dirty="0" err="1">
              <a:solidFill>
                <a:srgbClr val="002060"/>
              </a:solidFill>
            </a:rPr>
            <a:t>Digenea</a:t>
          </a:r>
          <a:endParaRPr lang="en-US" dirty="0">
            <a:solidFill>
              <a:srgbClr val="002060"/>
            </a:solidFill>
          </a:endParaRPr>
        </a:p>
      </dgm:t>
    </dgm:pt>
    <dgm:pt modelId="{98695EB4-30A3-4250-8028-E70B7D641B10}" type="parTrans" cxnId="{126992CA-6353-4F2F-8EA6-D8B1B3C6B62D}">
      <dgm:prSet/>
      <dgm:spPr/>
      <dgm:t>
        <a:bodyPr/>
        <a:lstStyle/>
        <a:p>
          <a:endParaRPr lang="en-US"/>
        </a:p>
      </dgm:t>
    </dgm:pt>
    <dgm:pt modelId="{35CC2476-F0D5-4E55-9E6F-E2DD1928C06A}" type="sibTrans" cxnId="{126992CA-6353-4F2F-8EA6-D8B1B3C6B62D}">
      <dgm:prSet/>
      <dgm:spPr/>
      <dgm:t>
        <a:bodyPr/>
        <a:lstStyle/>
        <a:p>
          <a:endParaRPr lang="en-US"/>
        </a:p>
      </dgm:t>
    </dgm:pt>
    <dgm:pt modelId="{46FD08BD-B059-494C-B00C-89716F1469DD}" type="pres">
      <dgm:prSet presAssocID="{2BF51BC9-9D4F-4C71-B0C7-AD8C8C4BA6DE}" presName="linearFlow" presStyleCnt="0">
        <dgm:presLayoutVars>
          <dgm:dir/>
          <dgm:animLvl val="lvl"/>
          <dgm:resizeHandles val="exact"/>
        </dgm:presLayoutVars>
      </dgm:prSet>
      <dgm:spPr/>
    </dgm:pt>
    <dgm:pt modelId="{7305593D-9163-4D34-90F2-61B42C0247DD}" type="pres">
      <dgm:prSet presAssocID="{68A2C5BF-96D7-4338-B180-8D948E2318A2}" presName="composite" presStyleCnt="0"/>
      <dgm:spPr/>
    </dgm:pt>
    <dgm:pt modelId="{09863D55-B457-4D63-8801-133562C71671}" type="pres">
      <dgm:prSet presAssocID="{68A2C5BF-96D7-4338-B180-8D948E2318A2}" presName="parentText" presStyleLbl="alignNode1" presStyleIdx="0" presStyleCnt="5">
        <dgm:presLayoutVars>
          <dgm:chMax val="1"/>
          <dgm:bulletEnabled val="1"/>
        </dgm:presLayoutVars>
      </dgm:prSet>
      <dgm:spPr/>
    </dgm:pt>
    <dgm:pt modelId="{D10B4C31-C4FD-49AB-81EE-B2E1DE21CDC0}" type="pres">
      <dgm:prSet presAssocID="{68A2C5BF-96D7-4338-B180-8D948E2318A2}" presName="descendantText" presStyleLbl="alignAcc1" presStyleIdx="0" presStyleCnt="5">
        <dgm:presLayoutVars>
          <dgm:bulletEnabled val="1"/>
        </dgm:presLayoutVars>
      </dgm:prSet>
      <dgm:spPr/>
    </dgm:pt>
    <dgm:pt modelId="{7B3E3559-5B4C-4190-A81B-B94B423896BE}" type="pres">
      <dgm:prSet presAssocID="{7E3A14B3-0190-4EB3-8EA6-20C48E82889A}" presName="sp" presStyleCnt="0"/>
      <dgm:spPr/>
    </dgm:pt>
    <dgm:pt modelId="{2EDEC6B1-C9B3-4AB0-A447-F3A6D3DA7567}" type="pres">
      <dgm:prSet presAssocID="{78B8FA6E-E7D4-40DB-93B3-A60696F12EBD}" presName="composite" presStyleCnt="0"/>
      <dgm:spPr/>
    </dgm:pt>
    <dgm:pt modelId="{6631899D-75D3-447A-B55E-0E8009D2AAE9}" type="pres">
      <dgm:prSet presAssocID="{78B8FA6E-E7D4-40DB-93B3-A60696F12EBD}" presName="parentText" presStyleLbl="alignNode1" presStyleIdx="1" presStyleCnt="5">
        <dgm:presLayoutVars>
          <dgm:chMax val="1"/>
          <dgm:bulletEnabled val="1"/>
        </dgm:presLayoutVars>
      </dgm:prSet>
      <dgm:spPr/>
    </dgm:pt>
    <dgm:pt modelId="{34CE2996-212E-45A0-97B1-4A792F98B1B4}" type="pres">
      <dgm:prSet presAssocID="{78B8FA6E-E7D4-40DB-93B3-A60696F12EBD}" presName="descendantText" presStyleLbl="alignAcc1" presStyleIdx="1" presStyleCnt="5">
        <dgm:presLayoutVars>
          <dgm:bulletEnabled val="1"/>
        </dgm:presLayoutVars>
      </dgm:prSet>
      <dgm:spPr/>
    </dgm:pt>
    <dgm:pt modelId="{6EDB90D6-B42E-4D47-84AF-BC977EDB28F2}" type="pres">
      <dgm:prSet presAssocID="{AFE1B955-444C-456D-B505-18BD6FC62D13}" presName="sp" presStyleCnt="0"/>
      <dgm:spPr/>
    </dgm:pt>
    <dgm:pt modelId="{0E28A20C-0BA4-4F88-8E26-44279B83F92D}" type="pres">
      <dgm:prSet presAssocID="{8B797C04-E117-4DB2-8635-6BE7C4B486AE}" presName="composite" presStyleCnt="0"/>
      <dgm:spPr/>
    </dgm:pt>
    <dgm:pt modelId="{E371308B-3E33-4D88-A53E-D0A232366E31}" type="pres">
      <dgm:prSet presAssocID="{8B797C04-E117-4DB2-8635-6BE7C4B486AE}" presName="parentText" presStyleLbl="alignNode1" presStyleIdx="2" presStyleCnt="5">
        <dgm:presLayoutVars>
          <dgm:chMax val="1"/>
          <dgm:bulletEnabled val="1"/>
        </dgm:presLayoutVars>
      </dgm:prSet>
      <dgm:spPr/>
    </dgm:pt>
    <dgm:pt modelId="{230CCB56-5799-4E00-81D7-12A6F35BE923}" type="pres">
      <dgm:prSet presAssocID="{8B797C04-E117-4DB2-8635-6BE7C4B486AE}" presName="descendantText" presStyleLbl="alignAcc1" presStyleIdx="2" presStyleCnt="5">
        <dgm:presLayoutVars>
          <dgm:bulletEnabled val="1"/>
        </dgm:presLayoutVars>
      </dgm:prSet>
      <dgm:spPr/>
    </dgm:pt>
    <dgm:pt modelId="{D8275654-52CE-498A-B5AA-0F6AF3082537}" type="pres">
      <dgm:prSet presAssocID="{095F147B-727C-48D5-84BD-77D2608B8298}" presName="sp" presStyleCnt="0"/>
      <dgm:spPr/>
    </dgm:pt>
    <dgm:pt modelId="{01B18C98-E6AA-478B-BCCC-9D12D07B0BA6}" type="pres">
      <dgm:prSet presAssocID="{A7E2033E-77DD-4A8C-ACA8-D25938C86C77}" presName="composite" presStyleCnt="0"/>
      <dgm:spPr/>
    </dgm:pt>
    <dgm:pt modelId="{15B8FD70-E8F1-4040-A5EB-06F6E7F02AA4}" type="pres">
      <dgm:prSet presAssocID="{A7E2033E-77DD-4A8C-ACA8-D25938C86C77}" presName="parentText" presStyleLbl="alignNode1" presStyleIdx="3" presStyleCnt="5" custLinFactNeighborX="-11991" custLinFactNeighborY="-447">
        <dgm:presLayoutVars>
          <dgm:chMax val="1"/>
          <dgm:bulletEnabled val="1"/>
        </dgm:presLayoutVars>
      </dgm:prSet>
      <dgm:spPr/>
    </dgm:pt>
    <dgm:pt modelId="{945732A0-CFA7-43A8-B663-85D80C968882}" type="pres">
      <dgm:prSet presAssocID="{A7E2033E-77DD-4A8C-ACA8-D25938C86C77}" presName="descendantText" presStyleLbl="alignAcc1" presStyleIdx="3" presStyleCnt="5">
        <dgm:presLayoutVars>
          <dgm:bulletEnabled val="1"/>
        </dgm:presLayoutVars>
      </dgm:prSet>
      <dgm:spPr/>
    </dgm:pt>
    <dgm:pt modelId="{99266DC6-8916-43DA-BF73-C50B239E471C}" type="pres">
      <dgm:prSet presAssocID="{7680D236-EE8A-4A19-B7FA-5133C701A5DB}" presName="sp" presStyleCnt="0"/>
      <dgm:spPr/>
    </dgm:pt>
    <dgm:pt modelId="{9B587E10-A862-4DCA-8BE1-ECF42565E634}" type="pres">
      <dgm:prSet presAssocID="{3E6A1356-E437-44BD-B0CE-817C853E5242}" presName="composite" presStyleCnt="0"/>
      <dgm:spPr/>
    </dgm:pt>
    <dgm:pt modelId="{C4D2E3F6-3BA2-48A8-BD89-2471305A7B31}" type="pres">
      <dgm:prSet presAssocID="{3E6A1356-E437-44BD-B0CE-817C853E5242}" presName="parentText" presStyleLbl="alignNode1" presStyleIdx="4" presStyleCnt="5">
        <dgm:presLayoutVars>
          <dgm:chMax val="1"/>
          <dgm:bulletEnabled val="1"/>
        </dgm:presLayoutVars>
      </dgm:prSet>
      <dgm:spPr/>
    </dgm:pt>
    <dgm:pt modelId="{916BA690-7E81-4EDA-9A15-E087EF6CB6DF}" type="pres">
      <dgm:prSet presAssocID="{3E6A1356-E437-44BD-B0CE-817C853E5242}" presName="descendantText" presStyleLbl="alignAcc1" presStyleIdx="4" presStyleCnt="5">
        <dgm:presLayoutVars>
          <dgm:bulletEnabled val="1"/>
        </dgm:presLayoutVars>
      </dgm:prSet>
      <dgm:spPr/>
    </dgm:pt>
  </dgm:ptLst>
  <dgm:cxnLst>
    <dgm:cxn modelId="{517E7901-C18E-426F-8087-10BB8E49A02C}" type="presOf" srcId="{90956C93-453D-4BD0-AF68-35E3026024AB}" destId="{D10B4C31-C4FD-49AB-81EE-B2E1DE21CDC0}" srcOrd="0" destOrd="0" presId="urn:microsoft.com/office/officeart/2005/8/layout/chevron2"/>
    <dgm:cxn modelId="{9EAE4C16-1175-4FF8-BC0C-A8F2A5DB7321}" srcId="{2BF51BC9-9D4F-4C71-B0C7-AD8C8C4BA6DE}" destId="{8B797C04-E117-4DB2-8635-6BE7C4B486AE}" srcOrd="2" destOrd="0" parTransId="{A4F96C87-B7F9-4830-8EF3-63487FDABA8A}" sibTransId="{095F147B-727C-48D5-84BD-77D2608B8298}"/>
    <dgm:cxn modelId="{760CA918-304D-4C03-B898-33ABCA1F77F5}" type="presOf" srcId="{A1E90EFB-49FF-4CDC-A310-81FD8AAD001C}" destId="{945732A0-CFA7-43A8-B663-85D80C968882}" srcOrd="0" destOrd="0" presId="urn:microsoft.com/office/officeart/2005/8/layout/chevron2"/>
    <dgm:cxn modelId="{E90F1729-6279-4D75-870E-F1776349D7FC}" type="presOf" srcId="{68A2C5BF-96D7-4338-B180-8D948E2318A2}" destId="{09863D55-B457-4D63-8801-133562C71671}" srcOrd="0" destOrd="0" presId="urn:microsoft.com/office/officeart/2005/8/layout/chevron2"/>
    <dgm:cxn modelId="{445E1A71-83E7-40BF-AB61-2B6C57ED63AD}" srcId="{68A2C5BF-96D7-4338-B180-8D948E2318A2}" destId="{90956C93-453D-4BD0-AF68-35E3026024AB}" srcOrd="0" destOrd="0" parTransId="{40D5FBDB-E89D-4692-9910-7D115DAB8BCB}" sibTransId="{B21818A7-229B-4AE0-8F97-36F9E17C09D3}"/>
    <dgm:cxn modelId="{2C841557-04FD-4882-9B6A-5665B06FB9A7}" type="presOf" srcId="{A7E2033E-77DD-4A8C-ACA8-D25938C86C77}" destId="{15B8FD70-E8F1-4040-A5EB-06F6E7F02AA4}" srcOrd="0" destOrd="0" presId="urn:microsoft.com/office/officeart/2005/8/layout/chevron2"/>
    <dgm:cxn modelId="{B7AE5958-C52E-4532-B352-756450984009}" srcId="{2BF51BC9-9D4F-4C71-B0C7-AD8C8C4BA6DE}" destId="{3E6A1356-E437-44BD-B0CE-817C853E5242}" srcOrd="4" destOrd="0" parTransId="{9F56455C-7F16-4F6F-94C7-31C5704C6052}" sibTransId="{2D8F09F7-4467-4EAC-B4A0-2F000CA21A42}"/>
    <dgm:cxn modelId="{C0BA627A-E797-4CED-9A96-555C2384D5DA}" type="presOf" srcId="{0D14C951-F32A-4C35-AC90-46A4D2AC23C1}" destId="{34CE2996-212E-45A0-97B1-4A792F98B1B4}" srcOrd="0" destOrd="0" presId="urn:microsoft.com/office/officeart/2005/8/layout/chevron2"/>
    <dgm:cxn modelId="{3E60587A-021A-45FE-A8DC-D4EF2C5FB288}" srcId="{2BF51BC9-9D4F-4C71-B0C7-AD8C8C4BA6DE}" destId="{78B8FA6E-E7D4-40DB-93B3-A60696F12EBD}" srcOrd="1" destOrd="0" parTransId="{00933F01-E7E1-40D6-8367-1059D7025F49}" sibTransId="{AFE1B955-444C-456D-B505-18BD6FC62D13}"/>
    <dgm:cxn modelId="{551C7986-5F62-4AB2-857F-9274F5A31AAD}" srcId="{78B8FA6E-E7D4-40DB-93B3-A60696F12EBD}" destId="{0D14C951-F32A-4C35-AC90-46A4D2AC23C1}" srcOrd="0" destOrd="0" parTransId="{B7F1125E-9C32-4FFC-B549-DE6770F9CAD6}" sibTransId="{FAA008F6-5E3B-42D0-906F-FA3A877DCECF}"/>
    <dgm:cxn modelId="{2B480E8E-F793-4CF5-8534-8F37DE433D33}" type="presOf" srcId="{1396506E-9014-4441-BE99-5C3804F54666}" destId="{916BA690-7E81-4EDA-9A15-E087EF6CB6DF}" srcOrd="0" destOrd="0" presId="urn:microsoft.com/office/officeart/2005/8/layout/chevron2"/>
    <dgm:cxn modelId="{30CA85A8-40AD-4D85-A327-0A7641D877C9}" srcId="{2BF51BC9-9D4F-4C71-B0C7-AD8C8C4BA6DE}" destId="{A7E2033E-77DD-4A8C-ACA8-D25938C86C77}" srcOrd="3" destOrd="0" parTransId="{ABBCCBC2-677F-451C-BC6C-2E3202A96464}" sibTransId="{7680D236-EE8A-4A19-B7FA-5133C701A5DB}"/>
    <dgm:cxn modelId="{2E5A83AC-03B9-4AFD-8AF6-7492CD947171}" type="presOf" srcId="{81612A60-0E70-47AE-915D-ED2C6F28E82A}" destId="{230CCB56-5799-4E00-81D7-12A6F35BE923}" srcOrd="0" destOrd="0" presId="urn:microsoft.com/office/officeart/2005/8/layout/chevron2"/>
    <dgm:cxn modelId="{E6E47FAE-EF13-4A32-9F68-8F830E15A51D}" srcId="{A7E2033E-77DD-4A8C-ACA8-D25938C86C77}" destId="{A1E90EFB-49FF-4CDC-A310-81FD8AAD001C}" srcOrd="0" destOrd="0" parTransId="{C9D86F6F-99F3-41FE-8EE5-4B479E0EF883}" sibTransId="{9C2D575D-3821-4565-90B6-451AE87F1312}"/>
    <dgm:cxn modelId="{8E8CF6AF-A5E1-42AB-8158-F96A8BD4D6A0}" srcId="{3E6A1356-E437-44BD-B0CE-817C853E5242}" destId="{1396506E-9014-4441-BE99-5C3804F54666}" srcOrd="0" destOrd="0" parTransId="{E4892E73-24EB-4079-A6B6-AA422047E775}" sibTransId="{A102D397-7E85-4478-B294-AEB19FC2E310}"/>
    <dgm:cxn modelId="{126992CA-6353-4F2F-8EA6-D8B1B3C6B62D}" srcId="{8B797C04-E117-4DB2-8635-6BE7C4B486AE}" destId="{81612A60-0E70-47AE-915D-ED2C6F28E82A}" srcOrd="0" destOrd="0" parTransId="{98695EB4-30A3-4250-8028-E70B7D641B10}" sibTransId="{35CC2476-F0D5-4E55-9E6F-E2DD1928C06A}"/>
    <dgm:cxn modelId="{7D5A8ED1-8528-4BE0-9290-12AAE4ED0C3D}" type="presOf" srcId="{3E6A1356-E437-44BD-B0CE-817C853E5242}" destId="{C4D2E3F6-3BA2-48A8-BD89-2471305A7B31}" srcOrd="0" destOrd="0" presId="urn:microsoft.com/office/officeart/2005/8/layout/chevron2"/>
    <dgm:cxn modelId="{4C8ED1DF-5F4F-4B7E-A47A-0DF36E4F540D}" type="presOf" srcId="{8B797C04-E117-4DB2-8635-6BE7C4B486AE}" destId="{E371308B-3E33-4D88-A53E-D0A232366E31}" srcOrd="0" destOrd="0" presId="urn:microsoft.com/office/officeart/2005/8/layout/chevron2"/>
    <dgm:cxn modelId="{0DC19FF0-51C8-4D61-965C-685352CD22DF}" type="presOf" srcId="{78B8FA6E-E7D4-40DB-93B3-A60696F12EBD}" destId="{6631899D-75D3-447A-B55E-0E8009D2AAE9}" srcOrd="0" destOrd="0" presId="urn:microsoft.com/office/officeart/2005/8/layout/chevron2"/>
    <dgm:cxn modelId="{81BA0EF9-3C13-4904-A6F7-2ABAD8FB0064}" srcId="{2BF51BC9-9D4F-4C71-B0C7-AD8C8C4BA6DE}" destId="{68A2C5BF-96D7-4338-B180-8D948E2318A2}" srcOrd="0" destOrd="0" parTransId="{16D57BCF-B98D-4B3F-AFED-5D56CB8EA944}" sibTransId="{7E3A14B3-0190-4EB3-8EA6-20C48E82889A}"/>
    <dgm:cxn modelId="{5B61FDFC-8A2B-4902-BA9A-6E4A6EB6F3F0}" type="presOf" srcId="{2BF51BC9-9D4F-4C71-B0C7-AD8C8C4BA6DE}" destId="{46FD08BD-B059-494C-B00C-89716F1469DD}" srcOrd="0" destOrd="0" presId="urn:microsoft.com/office/officeart/2005/8/layout/chevron2"/>
    <dgm:cxn modelId="{F37358F4-40CB-4AD0-A9C2-EAE69094F7F1}" type="presParOf" srcId="{46FD08BD-B059-494C-B00C-89716F1469DD}" destId="{7305593D-9163-4D34-90F2-61B42C0247DD}" srcOrd="0" destOrd="0" presId="urn:microsoft.com/office/officeart/2005/8/layout/chevron2"/>
    <dgm:cxn modelId="{83C4101A-A376-4F26-9BC0-8671C1A0D2BA}" type="presParOf" srcId="{7305593D-9163-4D34-90F2-61B42C0247DD}" destId="{09863D55-B457-4D63-8801-133562C71671}" srcOrd="0" destOrd="0" presId="urn:microsoft.com/office/officeart/2005/8/layout/chevron2"/>
    <dgm:cxn modelId="{0B5ED7E3-72C9-4094-A13F-FEB100180C62}" type="presParOf" srcId="{7305593D-9163-4D34-90F2-61B42C0247DD}" destId="{D10B4C31-C4FD-49AB-81EE-B2E1DE21CDC0}" srcOrd="1" destOrd="0" presId="urn:microsoft.com/office/officeart/2005/8/layout/chevron2"/>
    <dgm:cxn modelId="{AC400A45-1D1B-4DB8-9954-D8B7330A00B6}" type="presParOf" srcId="{46FD08BD-B059-494C-B00C-89716F1469DD}" destId="{7B3E3559-5B4C-4190-A81B-B94B423896BE}" srcOrd="1" destOrd="0" presId="urn:microsoft.com/office/officeart/2005/8/layout/chevron2"/>
    <dgm:cxn modelId="{DE2784A0-5E25-43CC-8FA6-CCB2EA76E0B1}" type="presParOf" srcId="{46FD08BD-B059-494C-B00C-89716F1469DD}" destId="{2EDEC6B1-C9B3-4AB0-A447-F3A6D3DA7567}" srcOrd="2" destOrd="0" presId="urn:microsoft.com/office/officeart/2005/8/layout/chevron2"/>
    <dgm:cxn modelId="{795B1B3F-B285-4C9D-AE29-4182797047F4}" type="presParOf" srcId="{2EDEC6B1-C9B3-4AB0-A447-F3A6D3DA7567}" destId="{6631899D-75D3-447A-B55E-0E8009D2AAE9}" srcOrd="0" destOrd="0" presId="urn:microsoft.com/office/officeart/2005/8/layout/chevron2"/>
    <dgm:cxn modelId="{4165F431-A873-42ED-8C3D-5F9284B67C71}" type="presParOf" srcId="{2EDEC6B1-C9B3-4AB0-A447-F3A6D3DA7567}" destId="{34CE2996-212E-45A0-97B1-4A792F98B1B4}" srcOrd="1" destOrd="0" presId="urn:microsoft.com/office/officeart/2005/8/layout/chevron2"/>
    <dgm:cxn modelId="{0B9880D1-EC78-47EF-8201-9B23EB1510EC}" type="presParOf" srcId="{46FD08BD-B059-494C-B00C-89716F1469DD}" destId="{6EDB90D6-B42E-4D47-84AF-BC977EDB28F2}" srcOrd="3" destOrd="0" presId="urn:microsoft.com/office/officeart/2005/8/layout/chevron2"/>
    <dgm:cxn modelId="{6C15B3E3-FE0D-4DE2-9C31-3B918A70C5C0}" type="presParOf" srcId="{46FD08BD-B059-494C-B00C-89716F1469DD}" destId="{0E28A20C-0BA4-4F88-8E26-44279B83F92D}" srcOrd="4" destOrd="0" presId="urn:microsoft.com/office/officeart/2005/8/layout/chevron2"/>
    <dgm:cxn modelId="{826FA3A4-C71A-4E70-BD7E-31CD71BD0B42}" type="presParOf" srcId="{0E28A20C-0BA4-4F88-8E26-44279B83F92D}" destId="{E371308B-3E33-4D88-A53E-D0A232366E31}" srcOrd="0" destOrd="0" presId="urn:microsoft.com/office/officeart/2005/8/layout/chevron2"/>
    <dgm:cxn modelId="{DF0D8C2C-398C-4FFF-B0AB-888BE45B69B6}" type="presParOf" srcId="{0E28A20C-0BA4-4F88-8E26-44279B83F92D}" destId="{230CCB56-5799-4E00-81D7-12A6F35BE923}" srcOrd="1" destOrd="0" presId="urn:microsoft.com/office/officeart/2005/8/layout/chevron2"/>
    <dgm:cxn modelId="{4EF1C9D5-F861-4406-A699-1FE30A137852}" type="presParOf" srcId="{46FD08BD-B059-494C-B00C-89716F1469DD}" destId="{D8275654-52CE-498A-B5AA-0F6AF3082537}" srcOrd="5" destOrd="0" presId="urn:microsoft.com/office/officeart/2005/8/layout/chevron2"/>
    <dgm:cxn modelId="{C42DED39-19CA-487F-9DF3-DD70FA59265E}" type="presParOf" srcId="{46FD08BD-B059-494C-B00C-89716F1469DD}" destId="{01B18C98-E6AA-478B-BCCC-9D12D07B0BA6}" srcOrd="6" destOrd="0" presId="urn:microsoft.com/office/officeart/2005/8/layout/chevron2"/>
    <dgm:cxn modelId="{6D09D069-D788-4C1D-A8AA-F410E9AA530F}" type="presParOf" srcId="{01B18C98-E6AA-478B-BCCC-9D12D07B0BA6}" destId="{15B8FD70-E8F1-4040-A5EB-06F6E7F02AA4}" srcOrd="0" destOrd="0" presId="urn:microsoft.com/office/officeart/2005/8/layout/chevron2"/>
    <dgm:cxn modelId="{579F4193-0B57-485E-9833-4EBD226C1CD8}" type="presParOf" srcId="{01B18C98-E6AA-478B-BCCC-9D12D07B0BA6}" destId="{945732A0-CFA7-43A8-B663-85D80C968882}" srcOrd="1" destOrd="0" presId="urn:microsoft.com/office/officeart/2005/8/layout/chevron2"/>
    <dgm:cxn modelId="{9CF1A590-070D-4068-A17B-581B19CF8EF5}" type="presParOf" srcId="{46FD08BD-B059-494C-B00C-89716F1469DD}" destId="{99266DC6-8916-43DA-BF73-C50B239E471C}" srcOrd="7" destOrd="0" presId="urn:microsoft.com/office/officeart/2005/8/layout/chevron2"/>
    <dgm:cxn modelId="{C1CF6D65-516F-4ED8-BC1B-547D23EA2880}" type="presParOf" srcId="{46FD08BD-B059-494C-B00C-89716F1469DD}" destId="{9B587E10-A862-4DCA-8BE1-ECF42565E634}" srcOrd="8" destOrd="0" presId="urn:microsoft.com/office/officeart/2005/8/layout/chevron2"/>
    <dgm:cxn modelId="{C6392243-CC91-426C-997F-89D6338AB873}" type="presParOf" srcId="{9B587E10-A862-4DCA-8BE1-ECF42565E634}" destId="{C4D2E3F6-3BA2-48A8-BD89-2471305A7B31}" srcOrd="0" destOrd="0" presId="urn:microsoft.com/office/officeart/2005/8/layout/chevron2"/>
    <dgm:cxn modelId="{6A2A518C-9F91-407E-A89D-8E331237110D}" type="presParOf" srcId="{9B587E10-A862-4DCA-8BE1-ECF42565E634}" destId="{916BA690-7E81-4EDA-9A15-E087EF6CB6D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6E249A-AE9E-4195-A0AA-134456D4A62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B206A74-8756-46C4-9E59-C92D10F2707C}">
      <dgm:prSet/>
      <dgm:spPr>
        <a:solidFill>
          <a:schemeClr val="tx2">
            <a:lumMod val="75000"/>
          </a:schemeClr>
        </a:solidFill>
      </dgm:spPr>
      <dgm:t>
        <a:bodyPr/>
        <a:lstStyle/>
        <a:p>
          <a:pPr algn="l" rtl="0"/>
          <a:r>
            <a:rPr lang="en-US" dirty="0"/>
            <a:t>Habitat: Inferior mesenteric veins</a:t>
          </a:r>
        </a:p>
      </dgm:t>
    </dgm:pt>
    <dgm:pt modelId="{1573A884-E706-47E6-92BD-33E0A8EB8EB3}" type="parTrans" cxnId="{2994FEF8-5291-4666-8938-52932CBC34D3}">
      <dgm:prSet/>
      <dgm:spPr/>
      <dgm:t>
        <a:bodyPr/>
        <a:lstStyle/>
        <a:p>
          <a:endParaRPr lang="en-US"/>
        </a:p>
      </dgm:t>
    </dgm:pt>
    <dgm:pt modelId="{8DCCC2F0-10E9-4E85-8096-65A239449F64}" type="sibTrans" cxnId="{2994FEF8-5291-4666-8938-52932CBC34D3}">
      <dgm:prSet/>
      <dgm:spPr/>
      <dgm:t>
        <a:bodyPr/>
        <a:lstStyle/>
        <a:p>
          <a:endParaRPr lang="en-US"/>
        </a:p>
      </dgm:t>
    </dgm:pt>
    <dgm:pt modelId="{9FD3F0E1-FC73-4A7F-951B-D686C0A5782D}">
      <dgm:prSet/>
      <dgm:spPr>
        <a:solidFill>
          <a:schemeClr val="tx2">
            <a:lumMod val="60000"/>
            <a:lumOff val="40000"/>
          </a:schemeClr>
        </a:solidFill>
      </dgm:spPr>
      <dgm:t>
        <a:bodyPr/>
        <a:lstStyle/>
        <a:p>
          <a:pPr algn="l" rtl="0"/>
          <a:r>
            <a:rPr lang="en-US" dirty="0"/>
            <a:t>Host</a:t>
          </a:r>
        </a:p>
      </dgm:t>
    </dgm:pt>
    <dgm:pt modelId="{0F78923D-5FC2-4F9B-9767-222B85947B23}" type="parTrans" cxnId="{D1224C8C-F532-496D-A285-D86A170C2B46}">
      <dgm:prSet/>
      <dgm:spPr/>
      <dgm:t>
        <a:bodyPr/>
        <a:lstStyle/>
        <a:p>
          <a:endParaRPr lang="en-US"/>
        </a:p>
      </dgm:t>
    </dgm:pt>
    <dgm:pt modelId="{39D84FB9-6CA0-4BE8-8EBA-9D1303642813}" type="sibTrans" cxnId="{D1224C8C-F532-496D-A285-D86A170C2B46}">
      <dgm:prSet/>
      <dgm:spPr/>
      <dgm:t>
        <a:bodyPr/>
        <a:lstStyle/>
        <a:p>
          <a:endParaRPr lang="en-US"/>
        </a:p>
      </dgm:t>
    </dgm:pt>
    <dgm:pt modelId="{DACB17C7-5DF6-42FE-9C1C-CD3D0EACF678}">
      <dgm:prSet/>
      <dgm:spPr>
        <a:solidFill>
          <a:srgbClr val="00B050"/>
        </a:solidFill>
      </dgm:spPr>
      <dgm:t>
        <a:bodyPr/>
        <a:lstStyle/>
        <a:p>
          <a:pPr algn="l" rtl="0"/>
          <a:r>
            <a:rPr lang="en-US" dirty="0"/>
            <a:t>Diagnostic stage: Egg</a:t>
          </a:r>
        </a:p>
      </dgm:t>
    </dgm:pt>
    <dgm:pt modelId="{6F4225A1-C1C0-49C7-8DAB-F177A9C0EA62}" type="parTrans" cxnId="{1D9BFB5F-5B39-4644-84B6-549706DAC4DD}">
      <dgm:prSet/>
      <dgm:spPr/>
      <dgm:t>
        <a:bodyPr/>
        <a:lstStyle/>
        <a:p>
          <a:endParaRPr lang="en-US"/>
        </a:p>
      </dgm:t>
    </dgm:pt>
    <dgm:pt modelId="{0E68864F-B51A-4A94-96FF-8E52F93AD496}" type="sibTrans" cxnId="{1D9BFB5F-5B39-4644-84B6-549706DAC4DD}">
      <dgm:prSet/>
      <dgm:spPr/>
      <dgm:t>
        <a:bodyPr/>
        <a:lstStyle/>
        <a:p>
          <a:endParaRPr lang="en-US"/>
        </a:p>
      </dgm:t>
    </dgm:pt>
    <dgm:pt modelId="{08DDB732-4B4B-4E95-B76C-2FF4FC8DEE1B}">
      <dgm:prSet/>
      <dgm:spPr/>
      <dgm:t>
        <a:bodyPr/>
        <a:lstStyle/>
        <a:p>
          <a:pPr algn="l" rtl="0"/>
          <a:r>
            <a:rPr lang="en-US" dirty="0"/>
            <a:t>Infective stage: </a:t>
          </a:r>
          <a:r>
            <a:rPr lang="en-US" dirty="0" err="1"/>
            <a:t>Furcocercus</a:t>
          </a:r>
          <a:r>
            <a:rPr lang="en-US" dirty="0"/>
            <a:t> cercaria</a:t>
          </a:r>
        </a:p>
      </dgm:t>
    </dgm:pt>
    <dgm:pt modelId="{A9CE3DE4-34DE-414A-8B71-E305C2881022}" type="parTrans" cxnId="{4F71256B-58FD-4B9F-A8DC-55207DED01ED}">
      <dgm:prSet/>
      <dgm:spPr/>
      <dgm:t>
        <a:bodyPr/>
        <a:lstStyle/>
        <a:p>
          <a:endParaRPr lang="en-US"/>
        </a:p>
      </dgm:t>
    </dgm:pt>
    <dgm:pt modelId="{5A302E8D-1E73-4931-8AFE-475CE6EEA342}" type="sibTrans" cxnId="{4F71256B-58FD-4B9F-A8DC-55207DED01ED}">
      <dgm:prSet/>
      <dgm:spPr/>
      <dgm:t>
        <a:bodyPr/>
        <a:lstStyle/>
        <a:p>
          <a:endParaRPr lang="en-US"/>
        </a:p>
      </dgm:t>
    </dgm:pt>
    <dgm:pt modelId="{E5F97AC4-9169-40C2-8D9B-B73863BAA65E}">
      <dgm:prSet/>
      <dgm:spPr/>
      <dgm:t>
        <a:bodyPr/>
        <a:lstStyle/>
        <a:p>
          <a:pPr algn="l" rtl="0"/>
          <a:r>
            <a:rPr lang="en-US" dirty="0"/>
            <a:t>Mode of infection: Swimming or drinking infected water</a:t>
          </a:r>
        </a:p>
      </dgm:t>
    </dgm:pt>
    <dgm:pt modelId="{9B69A388-C445-4B5E-9647-12D76D3A7693}" type="parTrans" cxnId="{AE283347-75FA-4D7C-B2D4-D8D6B91D481B}">
      <dgm:prSet/>
      <dgm:spPr/>
      <dgm:t>
        <a:bodyPr/>
        <a:lstStyle/>
        <a:p>
          <a:endParaRPr lang="en-US"/>
        </a:p>
      </dgm:t>
    </dgm:pt>
    <dgm:pt modelId="{212F725E-1CEB-4F86-BAAF-6F96DF6AA16F}" type="sibTrans" cxnId="{AE283347-75FA-4D7C-B2D4-D8D6B91D481B}">
      <dgm:prSet/>
      <dgm:spPr/>
      <dgm:t>
        <a:bodyPr/>
        <a:lstStyle/>
        <a:p>
          <a:endParaRPr lang="en-US"/>
        </a:p>
      </dgm:t>
    </dgm:pt>
    <dgm:pt modelId="{ADE563FC-7739-4CB7-AA5C-EDC42BA74569}">
      <dgm:prSet/>
      <dgm:spPr/>
      <dgm:t>
        <a:bodyPr/>
        <a:lstStyle/>
        <a:p>
          <a:r>
            <a:rPr lang="en-US" b="1" dirty="0"/>
            <a:t>Definitive host: Man</a:t>
          </a:r>
        </a:p>
      </dgm:t>
    </dgm:pt>
    <dgm:pt modelId="{ECB7E3AE-E68E-47D8-8AD6-9EFF2A857316}" type="parTrans" cxnId="{91FBC6DA-638B-4423-A6E3-1316117337D1}">
      <dgm:prSet/>
      <dgm:spPr/>
      <dgm:t>
        <a:bodyPr/>
        <a:lstStyle/>
        <a:p>
          <a:endParaRPr lang="en-US"/>
        </a:p>
      </dgm:t>
    </dgm:pt>
    <dgm:pt modelId="{084D4BE8-0BC0-4382-A11F-4F855299BBAC}" type="sibTrans" cxnId="{91FBC6DA-638B-4423-A6E3-1316117337D1}">
      <dgm:prSet/>
      <dgm:spPr/>
      <dgm:t>
        <a:bodyPr/>
        <a:lstStyle/>
        <a:p>
          <a:endParaRPr lang="en-US"/>
        </a:p>
      </dgm:t>
    </dgm:pt>
    <dgm:pt modelId="{A2164AB7-A4B9-407F-8F30-FB589DD19F51}">
      <dgm:prSet/>
      <dgm:spPr/>
      <dgm:t>
        <a:bodyPr/>
        <a:lstStyle/>
        <a:p>
          <a:r>
            <a:rPr lang="en-US" b="1" dirty="0"/>
            <a:t>Reservoir host: Monkeys and rodents</a:t>
          </a:r>
        </a:p>
      </dgm:t>
    </dgm:pt>
    <dgm:pt modelId="{5FE2B7A4-51CF-4B27-BCCA-2AC5068CB156}" type="parTrans" cxnId="{96720EC2-966A-4EB3-95FD-DF3F4EE20DFA}">
      <dgm:prSet/>
      <dgm:spPr/>
      <dgm:t>
        <a:bodyPr/>
        <a:lstStyle/>
        <a:p>
          <a:endParaRPr lang="en-US"/>
        </a:p>
      </dgm:t>
    </dgm:pt>
    <dgm:pt modelId="{3B8D8007-E9E1-499B-9A48-219E3C95291A}" type="sibTrans" cxnId="{96720EC2-966A-4EB3-95FD-DF3F4EE20DFA}">
      <dgm:prSet/>
      <dgm:spPr/>
      <dgm:t>
        <a:bodyPr/>
        <a:lstStyle/>
        <a:p>
          <a:endParaRPr lang="en-US"/>
        </a:p>
      </dgm:t>
    </dgm:pt>
    <dgm:pt modelId="{2C469882-1D0F-408A-887E-929BC8C4EF3B}">
      <dgm:prSet/>
      <dgm:spPr/>
      <dgm:t>
        <a:bodyPr/>
        <a:lstStyle/>
        <a:p>
          <a:r>
            <a:rPr lang="en-US" b="1" dirty="0"/>
            <a:t>Intermediate host: </a:t>
          </a:r>
          <a:r>
            <a:rPr lang="en-US" b="1" i="1" dirty="0" err="1"/>
            <a:t>Biomphalaria</a:t>
          </a:r>
          <a:r>
            <a:rPr lang="en-US" b="1" i="1" dirty="0"/>
            <a:t> </a:t>
          </a:r>
          <a:r>
            <a:rPr lang="en-US" b="1" i="1" dirty="0" err="1"/>
            <a:t>alexandrina</a:t>
          </a:r>
          <a:r>
            <a:rPr lang="en-US" b="1" i="1" dirty="0"/>
            <a:t> </a:t>
          </a:r>
          <a:r>
            <a:rPr lang="en-US" b="1" dirty="0"/>
            <a:t>snail</a:t>
          </a:r>
        </a:p>
      </dgm:t>
    </dgm:pt>
    <dgm:pt modelId="{5D5EE0F3-19BE-4E4E-B5CB-364AC0323A7A}" type="parTrans" cxnId="{AC4F9397-9D92-4810-9A9B-0B048244ED87}">
      <dgm:prSet/>
      <dgm:spPr/>
      <dgm:t>
        <a:bodyPr/>
        <a:lstStyle/>
        <a:p>
          <a:endParaRPr lang="en-US"/>
        </a:p>
      </dgm:t>
    </dgm:pt>
    <dgm:pt modelId="{C3ADDBDB-350C-4C88-A658-4EA2F44FA25B}" type="sibTrans" cxnId="{AC4F9397-9D92-4810-9A9B-0B048244ED87}">
      <dgm:prSet/>
      <dgm:spPr/>
      <dgm:t>
        <a:bodyPr/>
        <a:lstStyle/>
        <a:p>
          <a:endParaRPr lang="en-US"/>
        </a:p>
      </dgm:t>
    </dgm:pt>
    <dgm:pt modelId="{2EAFA2A1-E4F6-40B0-B66B-198BEB046F3D}" type="pres">
      <dgm:prSet presAssocID="{3A6E249A-AE9E-4195-A0AA-134456D4A629}" presName="linear" presStyleCnt="0">
        <dgm:presLayoutVars>
          <dgm:animLvl val="lvl"/>
          <dgm:resizeHandles val="exact"/>
        </dgm:presLayoutVars>
      </dgm:prSet>
      <dgm:spPr/>
    </dgm:pt>
    <dgm:pt modelId="{3DDB7D0A-5D4E-40CC-9331-5C9145475E12}" type="pres">
      <dgm:prSet presAssocID="{5B206A74-8756-46C4-9E59-C92D10F2707C}" presName="parentText" presStyleLbl="node1" presStyleIdx="0" presStyleCnt="5" custLinFactY="-9255" custLinFactNeighborX="-174" custLinFactNeighborY="-100000">
        <dgm:presLayoutVars>
          <dgm:chMax val="0"/>
          <dgm:bulletEnabled val="1"/>
        </dgm:presLayoutVars>
      </dgm:prSet>
      <dgm:spPr/>
    </dgm:pt>
    <dgm:pt modelId="{ED8A8B9E-2A5D-41F7-9E82-C7E00EF45C6B}" type="pres">
      <dgm:prSet presAssocID="{8DCCC2F0-10E9-4E85-8096-65A239449F64}" presName="spacer" presStyleCnt="0"/>
      <dgm:spPr/>
    </dgm:pt>
    <dgm:pt modelId="{62A6C7D7-0C74-4426-B660-21670E2E1A37}" type="pres">
      <dgm:prSet presAssocID="{9FD3F0E1-FC73-4A7F-951B-D686C0A5782D}" presName="parentText" presStyleLbl="node1" presStyleIdx="1" presStyleCnt="5">
        <dgm:presLayoutVars>
          <dgm:chMax val="0"/>
          <dgm:bulletEnabled val="1"/>
        </dgm:presLayoutVars>
      </dgm:prSet>
      <dgm:spPr/>
    </dgm:pt>
    <dgm:pt modelId="{DE933A58-8FEA-43F2-95ED-97D3DAF03CA2}" type="pres">
      <dgm:prSet presAssocID="{9FD3F0E1-FC73-4A7F-951B-D686C0A5782D}" presName="childText" presStyleLbl="revTx" presStyleIdx="0" presStyleCnt="1">
        <dgm:presLayoutVars>
          <dgm:bulletEnabled val="1"/>
        </dgm:presLayoutVars>
      </dgm:prSet>
      <dgm:spPr/>
    </dgm:pt>
    <dgm:pt modelId="{79917E73-0065-49C7-BA35-3BCD7C30EFF7}" type="pres">
      <dgm:prSet presAssocID="{DACB17C7-5DF6-42FE-9C1C-CD3D0EACF678}" presName="parentText" presStyleLbl="node1" presStyleIdx="2" presStyleCnt="5" custLinFactY="32634" custLinFactNeighborY="100000">
        <dgm:presLayoutVars>
          <dgm:chMax val="0"/>
          <dgm:bulletEnabled val="1"/>
        </dgm:presLayoutVars>
      </dgm:prSet>
      <dgm:spPr/>
    </dgm:pt>
    <dgm:pt modelId="{43A61968-2506-420A-BC8F-666AE0A03238}" type="pres">
      <dgm:prSet presAssocID="{0E68864F-B51A-4A94-96FF-8E52F93AD496}" presName="spacer" presStyleCnt="0"/>
      <dgm:spPr/>
    </dgm:pt>
    <dgm:pt modelId="{C03ABC91-726D-4CE6-9D01-0CF64B35191A}" type="pres">
      <dgm:prSet presAssocID="{08DDB732-4B4B-4E95-B76C-2FF4FC8DEE1B}" presName="parentText" presStyleLbl="node1" presStyleIdx="3" presStyleCnt="5" custLinFactY="41562" custLinFactNeighborX="-1770" custLinFactNeighborY="100000">
        <dgm:presLayoutVars>
          <dgm:chMax val="0"/>
          <dgm:bulletEnabled val="1"/>
        </dgm:presLayoutVars>
      </dgm:prSet>
      <dgm:spPr/>
    </dgm:pt>
    <dgm:pt modelId="{9168EF46-8A13-46F6-AEDA-9DB53B7F28C0}" type="pres">
      <dgm:prSet presAssocID="{5A302E8D-1E73-4931-8AFE-475CE6EEA342}" presName="spacer" presStyleCnt="0"/>
      <dgm:spPr/>
    </dgm:pt>
    <dgm:pt modelId="{DE4F7ADD-2143-467B-9035-AD9567D2B096}" type="pres">
      <dgm:prSet presAssocID="{E5F97AC4-9169-40C2-8D9B-B73863BAA65E}" presName="parentText" presStyleLbl="node1" presStyleIdx="4" presStyleCnt="5" custLinFactY="57187" custLinFactNeighborY="100000">
        <dgm:presLayoutVars>
          <dgm:chMax val="0"/>
          <dgm:bulletEnabled val="1"/>
        </dgm:presLayoutVars>
      </dgm:prSet>
      <dgm:spPr/>
    </dgm:pt>
  </dgm:ptLst>
  <dgm:cxnLst>
    <dgm:cxn modelId="{8C07BD0A-742C-4621-AF43-0B565B096542}" type="presOf" srcId="{DACB17C7-5DF6-42FE-9C1C-CD3D0EACF678}" destId="{79917E73-0065-49C7-BA35-3BCD7C30EFF7}" srcOrd="0" destOrd="0" presId="urn:microsoft.com/office/officeart/2005/8/layout/vList2"/>
    <dgm:cxn modelId="{B16FA10E-3D74-4F9E-972A-48D02F603DCA}" type="presOf" srcId="{9FD3F0E1-FC73-4A7F-951B-D686C0A5782D}" destId="{62A6C7D7-0C74-4426-B660-21670E2E1A37}" srcOrd="0" destOrd="0" presId="urn:microsoft.com/office/officeart/2005/8/layout/vList2"/>
    <dgm:cxn modelId="{2C33460F-176E-4ED6-A90F-52552CEBDC58}" type="presOf" srcId="{08DDB732-4B4B-4E95-B76C-2FF4FC8DEE1B}" destId="{C03ABC91-726D-4CE6-9D01-0CF64B35191A}" srcOrd="0" destOrd="0" presId="urn:microsoft.com/office/officeart/2005/8/layout/vList2"/>
    <dgm:cxn modelId="{947AC625-23D3-425D-A45B-3ABF07B9ACD2}" type="presOf" srcId="{5B206A74-8756-46C4-9E59-C92D10F2707C}" destId="{3DDB7D0A-5D4E-40CC-9331-5C9145475E12}" srcOrd="0" destOrd="0" presId="urn:microsoft.com/office/officeart/2005/8/layout/vList2"/>
    <dgm:cxn modelId="{75865635-288A-4E53-A85F-DF3896843BAF}" type="presOf" srcId="{2C469882-1D0F-408A-887E-929BC8C4EF3B}" destId="{DE933A58-8FEA-43F2-95ED-97D3DAF03CA2}" srcOrd="0" destOrd="1" presId="urn:microsoft.com/office/officeart/2005/8/layout/vList2"/>
    <dgm:cxn modelId="{1D9BFB5F-5B39-4644-84B6-549706DAC4DD}" srcId="{3A6E249A-AE9E-4195-A0AA-134456D4A629}" destId="{DACB17C7-5DF6-42FE-9C1C-CD3D0EACF678}" srcOrd="2" destOrd="0" parTransId="{6F4225A1-C1C0-49C7-8DAB-F177A9C0EA62}" sibTransId="{0E68864F-B51A-4A94-96FF-8E52F93AD496}"/>
    <dgm:cxn modelId="{89732263-C18B-4967-99E0-70C75268CB27}" type="presOf" srcId="{A2164AB7-A4B9-407F-8F30-FB589DD19F51}" destId="{DE933A58-8FEA-43F2-95ED-97D3DAF03CA2}" srcOrd="0" destOrd="2" presId="urn:microsoft.com/office/officeart/2005/8/layout/vList2"/>
    <dgm:cxn modelId="{AE283347-75FA-4D7C-B2D4-D8D6B91D481B}" srcId="{3A6E249A-AE9E-4195-A0AA-134456D4A629}" destId="{E5F97AC4-9169-40C2-8D9B-B73863BAA65E}" srcOrd="4" destOrd="0" parTransId="{9B69A388-C445-4B5E-9647-12D76D3A7693}" sibTransId="{212F725E-1CEB-4F86-BAAF-6F96DF6AA16F}"/>
    <dgm:cxn modelId="{4F71256B-58FD-4B9F-A8DC-55207DED01ED}" srcId="{3A6E249A-AE9E-4195-A0AA-134456D4A629}" destId="{08DDB732-4B4B-4E95-B76C-2FF4FC8DEE1B}" srcOrd="3" destOrd="0" parTransId="{A9CE3DE4-34DE-414A-8B71-E305C2881022}" sibTransId="{5A302E8D-1E73-4931-8AFE-475CE6EEA342}"/>
    <dgm:cxn modelId="{11B12652-BD37-4EC3-9C6A-4089D388F00B}" type="presOf" srcId="{3A6E249A-AE9E-4195-A0AA-134456D4A629}" destId="{2EAFA2A1-E4F6-40B0-B66B-198BEB046F3D}" srcOrd="0" destOrd="0" presId="urn:microsoft.com/office/officeart/2005/8/layout/vList2"/>
    <dgm:cxn modelId="{D1224C8C-F532-496D-A285-D86A170C2B46}" srcId="{3A6E249A-AE9E-4195-A0AA-134456D4A629}" destId="{9FD3F0E1-FC73-4A7F-951B-D686C0A5782D}" srcOrd="1" destOrd="0" parTransId="{0F78923D-5FC2-4F9B-9767-222B85947B23}" sibTransId="{39D84FB9-6CA0-4BE8-8EBA-9D1303642813}"/>
    <dgm:cxn modelId="{AC4F9397-9D92-4810-9A9B-0B048244ED87}" srcId="{9FD3F0E1-FC73-4A7F-951B-D686C0A5782D}" destId="{2C469882-1D0F-408A-887E-929BC8C4EF3B}" srcOrd="1" destOrd="0" parTransId="{5D5EE0F3-19BE-4E4E-B5CB-364AC0323A7A}" sibTransId="{C3ADDBDB-350C-4C88-A658-4EA2F44FA25B}"/>
    <dgm:cxn modelId="{96720EC2-966A-4EB3-95FD-DF3F4EE20DFA}" srcId="{9FD3F0E1-FC73-4A7F-951B-D686C0A5782D}" destId="{A2164AB7-A4B9-407F-8F30-FB589DD19F51}" srcOrd="2" destOrd="0" parTransId="{5FE2B7A4-51CF-4B27-BCCA-2AC5068CB156}" sibTransId="{3B8D8007-E9E1-499B-9A48-219E3C95291A}"/>
    <dgm:cxn modelId="{8AEC1AC9-4C00-428F-8D14-E73013F0D2C0}" type="presOf" srcId="{ADE563FC-7739-4CB7-AA5C-EDC42BA74569}" destId="{DE933A58-8FEA-43F2-95ED-97D3DAF03CA2}" srcOrd="0" destOrd="0" presId="urn:microsoft.com/office/officeart/2005/8/layout/vList2"/>
    <dgm:cxn modelId="{91FBC6DA-638B-4423-A6E3-1316117337D1}" srcId="{9FD3F0E1-FC73-4A7F-951B-D686C0A5782D}" destId="{ADE563FC-7739-4CB7-AA5C-EDC42BA74569}" srcOrd="0" destOrd="0" parTransId="{ECB7E3AE-E68E-47D8-8AD6-9EFF2A857316}" sibTransId="{084D4BE8-0BC0-4382-A11F-4F855299BBAC}"/>
    <dgm:cxn modelId="{5FC603F5-1017-42FC-B865-8F7EFCCD3F18}" type="presOf" srcId="{E5F97AC4-9169-40C2-8D9B-B73863BAA65E}" destId="{DE4F7ADD-2143-467B-9035-AD9567D2B096}" srcOrd="0" destOrd="0" presId="urn:microsoft.com/office/officeart/2005/8/layout/vList2"/>
    <dgm:cxn modelId="{2994FEF8-5291-4666-8938-52932CBC34D3}" srcId="{3A6E249A-AE9E-4195-A0AA-134456D4A629}" destId="{5B206A74-8756-46C4-9E59-C92D10F2707C}" srcOrd="0" destOrd="0" parTransId="{1573A884-E706-47E6-92BD-33E0A8EB8EB3}" sibTransId="{8DCCC2F0-10E9-4E85-8096-65A239449F64}"/>
    <dgm:cxn modelId="{CB1776B7-BBCE-4D56-9A2D-ACAB44CFF160}" type="presParOf" srcId="{2EAFA2A1-E4F6-40B0-B66B-198BEB046F3D}" destId="{3DDB7D0A-5D4E-40CC-9331-5C9145475E12}" srcOrd="0" destOrd="0" presId="urn:microsoft.com/office/officeart/2005/8/layout/vList2"/>
    <dgm:cxn modelId="{12C032EE-C4B8-4275-8F93-04367810E733}" type="presParOf" srcId="{2EAFA2A1-E4F6-40B0-B66B-198BEB046F3D}" destId="{ED8A8B9E-2A5D-41F7-9E82-C7E00EF45C6B}" srcOrd="1" destOrd="0" presId="urn:microsoft.com/office/officeart/2005/8/layout/vList2"/>
    <dgm:cxn modelId="{056D33C2-5C20-4DBF-99BE-3119C536CC6A}" type="presParOf" srcId="{2EAFA2A1-E4F6-40B0-B66B-198BEB046F3D}" destId="{62A6C7D7-0C74-4426-B660-21670E2E1A37}" srcOrd="2" destOrd="0" presId="urn:microsoft.com/office/officeart/2005/8/layout/vList2"/>
    <dgm:cxn modelId="{4CA90FA7-ABA9-47A2-A911-09AD01400C32}" type="presParOf" srcId="{2EAFA2A1-E4F6-40B0-B66B-198BEB046F3D}" destId="{DE933A58-8FEA-43F2-95ED-97D3DAF03CA2}" srcOrd="3" destOrd="0" presId="urn:microsoft.com/office/officeart/2005/8/layout/vList2"/>
    <dgm:cxn modelId="{D2F44A72-F6F0-46E0-8989-04020C47EB5C}" type="presParOf" srcId="{2EAFA2A1-E4F6-40B0-B66B-198BEB046F3D}" destId="{79917E73-0065-49C7-BA35-3BCD7C30EFF7}" srcOrd="4" destOrd="0" presId="urn:microsoft.com/office/officeart/2005/8/layout/vList2"/>
    <dgm:cxn modelId="{668FE727-92B4-488D-9EB2-B0B262BE5145}" type="presParOf" srcId="{2EAFA2A1-E4F6-40B0-B66B-198BEB046F3D}" destId="{43A61968-2506-420A-BC8F-666AE0A03238}" srcOrd="5" destOrd="0" presId="urn:microsoft.com/office/officeart/2005/8/layout/vList2"/>
    <dgm:cxn modelId="{48FE0C90-E3FB-4326-9CEA-A7D1FDF250BB}" type="presParOf" srcId="{2EAFA2A1-E4F6-40B0-B66B-198BEB046F3D}" destId="{C03ABC91-726D-4CE6-9D01-0CF64B35191A}" srcOrd="6" destOrd="0" presId="urn:microsoft.com/office/officeart/2005/8/layout/vList2"/>
    <dgm:cxn modelId="{66E708D5-C989-4F82-9096-8A3B3604677D}" type="presParOf" srcId="{2EAFA2A1-E4F6-40B0-B66B-198BEB046F3D}" destId="{9168EF46-8A13-46F6-AEDA-9DB53B7F28C0}" srcOrd="7" destOrd="0" presId="urn:microsoft.com/office/officeart/2005/8/layout/vList2"/>
    <dgm:cxn modelId="{4439D546-2BCC-43C8-81CD-D942674019B6}" type="presParOf" srcId="{2EAFA2A1-E4F6-40B0-B66B-198BEB046F3D}" destId="{DE4F7ADD-2143-467B-9035-AD9567D2B09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A1F4FC-9600-4639-8E9D-E90702FF2BE4}"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03C57331-E87C-4B35-9263-61052B603D4B}">
      <dgm:prSet phldrT="[Text]"/>
      <dgm:spPr/>
      <dgm:t>
        <a:bodyPr/>
        <a:lstStyle/>
        <a:p>
          <a:r>
            <a:rPr lang="en-US" dirty="0" err="1"/>
            <a:t>Hydatid</a:t>
          </a:r>
          <a:r>
            <a:rPr lang="en-US" dirty="0"/>
            <a:t> cyst</a:t>
          </a:r>
        </a:p>
      </dgm:t>
    </dgm:pt>
    <dgm:pt modelId="{450AFEC9-FA17-4BB8-AB62-40292C6B3DA6}" type="parTrans" cxnId="{15CA6E30-01EB-4303-94F8-0D685F2DB88F}">
      <dgm:prSet/>
      <dgm:spPr/>
      <dgm:t>
        <a:bodyPr/>
        <a:lstStyle/>
        <a:p>
          <a:endParaRPr lang="en-US"/>
        </a:p>
      </dgm:t>
    </dgm:pt>
    <dgm:pt modelId="{010CE421-D5C5-4469-B8BE-62E52E77A9CB}" type="sibTrans" cxnId="{15CA6E30-01EB-4303-94F8-0D685F2DB88F}">
      <dgm:prSet/>
      <dgm:spPr/>
      <dgm:t>
        <a:bodyPr/>
        <a:lstStyle/>
        <a:p>
          <a:endParaRPr lang="en-US"/>
        </a:p>
      </dgm:t>
    </dgm:pt>
    <dgm:pt modelId="{3C2A87A4-1F41-42A2-B593-4EC4310C807A}" type="pres">
      <dgm:prSet presAssocID="{6FA1F4FC-9600-4639-8E9D-E90702FF2BE4}" presName="Name0" presStyleCnt="0">
        <dgm:presLayoutVars>
          <dgm:dir/>
          <dgm:animOne val="branch"/>
          <dgm:animLvl val="lvl"/>
        </dgm:presLayoutVars>
      </dgm:prSet>
      <dgm:spPr/>
    </dgm:pt>
    <dgm:pt modelId="{3E8090B4-FBB0-46F5-B1B2-0889D48B66FF}" type="pres">
      <dgm:prSet presAssocID="{03C57331-E87C-4B35-9263-61052B603D4B}" presName="chaos" presStyleCnt="0"/>
      <dgm:spPr/>
    </dgm:pt>
    <dgm:pt modelId="{C0E91A71-A9F4-4664-B2E0-98E45D0A749E}" type="pres">
      <dgm:prSet presAssocID="{03C57331-E87C-4B35-9263-61052B603D4B}" presName="parTx1" presStyleLbl="revTx" presStyleIdx="0" presStyleCnt="1"/>
      <dgm:spPr/>
    </dgm:pt>
    <dgm:pt modelId="{22085944-12A8-4EDC-9A89-B4063958C6B1}" type="pres">
      <dgm:prSet presAssocID="{03C57331-E87C-4B35-9263-61052B603D4B}" presName="c1" presStyleLbl="node1" presStyleIdx="0" presStyleCnt="18"/>
      <dgm:spPr/>
    </dgm:pt>
    <dgm:pt modelId="{A49D92BF-6865-4F69-A89D-C4D63D53C092}" type="pres">
      <dgm:prSet presAssocID="{03C57331-E87C-4B35-9263-61052B603D4B}" presName="c2" presStyleLbl="node1" presStyleIdx="1" presStyleCnt="18"/>
      <dgm:spPr/>
    </dgm:pt>
    <dgm:pt modelId="{39D30C3E-11C7-4EFA-9BEC-B32A5FBFF1FE}" type="pres">
      <dgm:prSet presAssocID="{03C57331-E87C-4B35-9263-61052B603D4B}" presName="c3" presStyleLbl="node1" presStyleIdx="2" presStyleCnt="18"/>
      <dgm:spPr/>
    </dgm:pt>
    <dgm:pt modelId="{7EACD53F-4D7B-4DAB-976C-B32210499235}" type="pres">
      <dgm:prSet presAssocID="{03C57331-E87C-4B35-9263-61052B603D4B}" presName="c4" presStyleLbl="node1" presStyleIdx="3" presStyleCnt="18"/>
      <dgm:spPr/>
    </dgm:pt>
    <dgm:pt modelId="{665F4015-956B-4A39-A970-CD0D267F5A18}" type="pres">
      <dgm:prSet presAssocID="{03C57331-E87C-4B35-9263-61052B603D4B}" presName="c5" presStyleLbl="node1" presStyleIdx="4" presStyleCnt="18"/>
      <dgm:spPr/>
    </dgm:pt>
    <dgm:pt modelId="{21C77985-DB5A-403D-9437-BB3FAD0D22E1}" type="pres">
      <dgm:prSet presAssocID="{03C57331-E87C-4B35-9263-61052B603D4B}" presName="c6" presStyleLbl="node1" presStyleIdx="5" presStyleCnt="18"/>
      <dgm:spPr/>
    </dgm:pt>
    <dgm:pt modelId="{5A5673E8-3741-4F84-BDD7-F26CB32ED017}" type="pres">
      <dgm:prSet presAssocID="{03C57331-E87C-4B35-9263-61052B603D4B}" presName="c7" presStyleLbl="node1" presStyleIdx="6" presStyleCnt="18"/>
      <dgm:spPr/>
    </dgm:pt>
    <dgm:pt modelId="{C40DEE0A-CDCC-4A6D-B425-D7178BD0C758}" type="pres">
      <dgm:prSet presAssocID="{03C57331-E87C-4B35-9263-61052B603D4B}" presName="c8" presStyleLbl="node1" presStyleIdx="7" presStyleCnt="18"/>
      <dgm:spPr/>
    </dgm:pt>
    <dgm:pt modelId="{6A627C8E-33C2-4325-BC54-70BB63B57E43}" type="pres">
      <dgm:prSet presAssocID="{03C57331-E87C-4B35-9263-61052B603D4B}" presName="c9" presStyleLbl="node1" presStyleIdx="8" presStyleCnt="18"/>
      <dgm:spPr/>
    </dgm:pt>
    <dgm:pt modelId="{63D81B4A-AADC-40DE-AFF7-ED1390E2AB2A}" type="pres">
      <dgm:prSet presAssocID="{03C57331-E87C-4B35-9263-61052B603D4B}" presName="c10" presStyleLbl="node1" presStyleIdx="9" presStyleCnt="18"/>
      <dgm:spPr/>
    </dgm:pt>
    <dgm:pt modelId="{71F43EB0-311A-4F2D-8964-88F83DAF9775}" type="pres">
      <dgm:prSet presAssocID="{03C57331-E87C-4B35-9263-61052B603D4B}" presName="c11" presStyleLbl="node1" presStyleIdx="10" presStyleCnt="18"/>
      <dgm:spPr/>
    </dgm:pt>
    <dgm:pt modelId="{FA8EBAE6-9242-48AB-9DA5-EA688C1D7B1E}" type="pres">
      <dgm:prSet presAssocID="{03C57331-E87C-4B35-9263-61052B603D4B}" presName="c12" presStyleLbl="node1" presStyleIdx="11" presStyleCnt="18"/>
      <dgm:spPr/>
    </dgm:pt>
    <dgm:pt modelId="{DABA7E1F-C19B-43D8-A5D9-C2940A4ADE1F}" type="pres">
      <dgm:prSet presAssocID="{03C57331-E87C-4B35-9263-61052B603D4B}" presName="c13" presStyleLbl="node1" presStyleIdx="12" presStyleCnt="18"/>
      <dgm:spPr/>
    </dgm:pt>
    <dgm:pt modelId="{7B81B5D0-D9CF-48C0-B2B0-4D0DAA165993}" type="pres">
      <dgm:prSet presAssocID="{03C57331-E87C-4B35-9263-61052B603D4B}" presName="c14" presStyleLbl="node1" presStyleIdx="13" presStyleCnt="18"/>
      <dgm:spPr/>
    </dgm:pt>
    <dgm:pt modelId="{67AFBF2D-EED5-4847-9ABB-3DC3DB34CDF7}" type="pres">
      <dgm:prSet presAssocID="{03C57331-E87C-4B35-9263-61052B603D4B}" presName="c15" presStyleLbl="node1" presStyleIdx="14" presStyleCnt="18"/>
      <dgm:spPr/>
    </dgm:pt>
    <dgm:pt modelId="{3713441F-FFD9-4C85-BE22-E0A7E81F69FA}" type="pres">
      <dgm:prSet presAssocID="{03C57331-E87C-4B35-9263-61052B603D4B}" presName="c16" presStyleLbl="node1" presStyleIdx="15" presStyleCnt="18"/>
      <dgm:spPr/>
    </dgm:pt>
    <dgm:pt modelId="{712BB77C-9FE9-4E02-87E9-479CBCF6432C}" type="pres">
      <dgm:prSet presAssocID="{03C57331-E87C-4B35-9263-61052B603D4B}" presName="c17" presStyleLbl="node1" presStyleIdx="16" presStyleCnt="18" custLinFactNeighborX="-7250" custLinFactNeighborY="-250"/>
      <dgm:spPr/>
    </dgm:pt>
    <dgm:pt modelId="{38578CB4-F250-46A6-80A9-437C53052B5C}" type="pres">
      <dgm:prSet presAssocID="{03C57331-E87C-4B35-9263-61052B603D4B}" presName="c18" presStyleLbl="node1" presStyleIdx="17" presStyleCnt="18"/>
      <dgm:spPr/>
    </dgm:pt>
  </dgm:ptLst>
  <dgm:cxnLst>
    <dgm:cxn modelId="{15CA6E30-01EB-4303-94F8-0D685F2DB88F}" srcId="{6FA1F4FC-9600-4639-8E9D-E90702FF2BE4}" destId="{03C57331-E87C-4B35-9263-61052B603D4B}" srcOrd="0" destOrd="0" parTransId="{450AFEC9-FA17-4BB8-AB62-40292C6B3DA6}" sibTransId="{010CE421-D5C5-4469-B8BE-62E52E77A9CB}"/>
    <dgm:cxn modelId="{C8F1A1C7-88E7-4B58-9CE9-60047D131D72}" type="presOf" srcId="{03C57331-E87C-4B35-9263-61052B603D4B}" destId="{C0E91A71-A9F4-4664-B2E0-98E45D0A749E}" srcOrd="0" destOrd="0" presId="urn:microsoft.com/office/officeart/2009/3/layout/RandomtoResultProcess"/>
    <dgm:cxn modelId="{79D5A3FF-5740-4D5C-A2C7-5175D030EA4C}" type="presOf" srcId="{6FA1F4FC-9600-4639-8E9D-E90702FF2BE4}" destId="{3C2A87A4-1F41-42A2-B593-4EC4310C807A}" srcOrd="0" destOrd="0" presId="urn:microsoft.com/office/officeart/2009/3/layout/RandomtoResultProcess"/>
    <dgm:cxn modelId="{FA9B9839-4C5B-475E-BD8F-61A08361996A}" type="presParOf" srcId="{3C2A87A4-1F41-42A2-B593-4EC4310C807A}" destId="{3E8090B4-FBB0-46F5-B1B2-0889D48B66FF}" srcOrd="0" destOrd="0" presId="urn:microsoft.com/office/officeart/2009/3/layout/RandomtoResultProcess"/>
    <dgm:cxn modelId="{082A7054-9739-4C9B-942A-9D00A30712BD}" type="presParOf" srcId="{3E8090B4-FBB0-46F5-B1B2-0889D48B66FF}" destId="{C0E91A71-A9F4-4664-B2E0-98E45D0A749E}" srcOrd="0" destOrd="0" presId="urn:microsoft.com/office/officeart/2009/3/layout/RandomtoResultProcess"/>
    <dgm:cxn modelId="{E8846392-15D9-4C36-B4BE-32F29D929C8E}" type="presParOf" srcId="{3E8090B4-FBB0-46F5-B1B2-0889D48B66FF}" destId="{22085944-12A8-4EDC-9A89-B4063958C6B1}" srcOrd="1" destOrd="0" presId="urn:microsoft.com/office/officeart/2009/3/layout/RandomtoResultProcess"/>
    <dgm:cxn modelId="{C9FCDEC9-DDE7-4C44-B4D1-88C2E5824153}" type="presParOf" srcId="{3E8090B4-FBB0-46F5-B1B2-0889D48B66FF}" destId="{A49D92BF-6865-4F69-A89D-C4D63D53C092}" srcOrd="2" destOrd="0" presId="urn:microsoft.com/office/officeart/2009/3/layout/RandomtoResultProcess"/>
    <dgm:cxn modelId="{84C7867A-56D9-4CE5-B06B-B144C75AABB4}" type="presParOf" srcId="{3E8090B4-FBB0-46F5-B1B2-0889D48B66FF}" destId="{39D30C3E-11C7-4EFA-9BEC-B32A5FBFF1FE}" srcOrd="3" destOrd="0" presId="urn:microsoft.com/office/officeart/2009/3/layout/RandomtoResultProcess"/>
    <dgm:cxn modelId="{7D6BBF71-865C-4C2B-84E0-FDDD43506147}" type="presParOf" srcId="{3E8090B4-FBB0-46F5-B1B2-0889D48B66FF}" destId="{7EACD53F-4D7B-4DAB-976C-B32210499235}" srcOrd="4" destOrd="0" presId="urn:microsoft.com/office/officeart/2009/3/layout/RandomtoResultProcess"/>
    <dgm:cxn modelId="{D2B5DC4C-F49B-438D-AD7F-F778FE6A6924}" type="presParOf" srcId="{3E8090B4-FBB0-46F5-B1B2-0889D48B66FF}" destId="{665F4015-956B-4A39-A970-CD0D267F5A18}" srcOrd="5" destOrd="0" presId="urn:microsoft.com/office/officeart/2009/3/layout/RandomtoResultProcess"/>
    <dgm:cxn modelId="{0831B990-1256-4AE5-93B9-8FB8B3217AAD}" type="presParOf" srcId="{3E8090B4-FBB0-46F5-B1B2-0889D48B66FF}" destId="{21C77985-DB5A-403D-9437-BB3FAD0D22E1}" srcOrd="6" destOrd="0" presId="urn:microsoft.com/office/officeart/2009/3/layout/RandomtoResultProcess"/>
    <dgm:cxn modelId="{A4CAFD76-D729-4FBF-9C28-3953C821CF23}" type="presParOf" srcId="{3E8090B4-FBB0-46F5-B1B2-0889D48B66FF}" destId="{5A5673E8-3741-4F84-BDD7-F26CB32ED017}" srcOrd="7" destOrd="0" presId="urn:microsoft.com/office/officeart/2009/3/layout/RandomtoResultProcess"/>
    <dgm:cxn modelId="{416E9C87-9C9F-428F-B2D5-5D70C1DF3234}" type="presParOf" srcId="{3E8090B4-FBB0-46F5-B1B2-0889D48B66FF}" destId="{C40DEE0A-CDCC-4A6D-B425-D7178BD0C758}" srcOrd="8" destOrd="0" presId="urn:microsoft.com/office/officeart/2009/3/layout/RandomtoResultProcess"/>
    <dgm:cxn modelId="{6DA988EA-F818-4B4C-8989-E9ADEBE0067F}" type="presParOf" srcId="{3E8090B4-FBB0-46F5-B1B2-0889D48B66FF}" destId="{6A627C8E-33C2-4325-BC54-70BB63B57E43}" srcOrd="9" destOrd="0" presId="urn:microsoft.com/office/officeart/2009/3/layout/RandomtoResultProcess"/>
    <dgm:cxn modelId="{DFBFCD60-4673-4382-9D4C-26C908AA0F83}" type="presParOf" srcId="{3E8090B4-FBB0-46F5-B1B2-0889D48B66FF}" destId="{63D81B4A-AADC-40DE-AFF7-ED1390E2AB2A}" srcOrd="10" destOrd="0" presId="urn:microsoft.com/office/officeart/2009/3/layout/RandomtoResultProcess"/>
    <dgm:cxn modelId="{324C1EDD-3789-4621-897C-F7DF060117C7}" type="presParOf" srcId="{3E8090B4-FBB0-46F5-B1B2-0889D48B66FF}" destId="{71F43EB0-311A-4F2D-8964-88F83DAF9775}" srcOrd="11" destOrd="0" presId="urn:microsoft.com/office/officeart/2009/3/layout/RandomtoResultProcess"/>
    <dgm:cxn modelId="{7274503B-B7E9-4770-B0BC-50318278E003}" type="presParOf" srcId="{3E8090B4-FBB0-46F5-B1B2-0889D48B66FF}" destId="{FA8EBAE6-9242-48AB-9DA5-EA688C1D7B1E}" srcOrd="12" destOrd="0" presId="urn:microsoft.com/office/officeart/2009/3/layout/RandomtoResultProcess"/>
    <dgm:cxn modelId="{25EF901B-8135-4F12-BA6E-7E356E458881}" type="presParOf" srcId="{3E8090B4-FBB0-46F5-B1B2-0889D48B66FF}" destId="{DABA7E1F-C19B-43D8-A5D9-C2940A4ADE1F}" srcOrd="13" destOrd="0" presId="urn:microsoft.com/office/officeart/2009/3/layout/RandomtoResultProcess"/>
    <dgm:cxn modelId="{62655F78-0F97-4799-B7D7-31DD120DB65D}" type="presParOf" srcId="{3E8090B4-FBB0-46F5-B1B2-0889D48B66FF}" destId="{7B81B5D0-D9CF-48C0-B2B0-4D0DAA165993}" srcOrd="14" destOrd="0" presId="urn:microsoft.com/office/officeart/2009/3/layout/RandomtoResultProcess"/>
    <dgm:cxn modelId="{02172E3D-B71F-406F-BE99-3159199A8D19}" type="presParOf" srcId="{3E8090B4-FBB0-46F5-B1B2-0889D48B66FF}" destId="{67AFBF2D-EED5-4847-9ABB-3DC3DB34CDF7}" srcOrd="15" destOrd="0" presId="urn:microsoft.com/office/officeart/2009/3/layout/RandomtoResultProcess"/>
    <dgm:cxn modelId="{4FB3193B-0372-45AF-9092-D41B68C781E4}" type="presParOf" srcId="{3E8090B4-FBB0-46F5-B1B2-0889D48B66FF}" destId="{3713441F-FFD9-4C85-BE22-E0A7E81F69FA}" srcOrd="16" destOrd="0" presId="urn:microsoft.com/office/officeart/2009/3/layout/RandomtoResultProcess"/>
    <dgm:cxn modelId="{9C974ACE-E029-4883-B3EF-14DFEC561B8B}" type="presParOf" srcId="{3E8090B4-FBB0-46F5-B1B2-0889D48B66FF}" destId="{712BB77C-9FE9-4E02-87E9-479CBCF6432C}" srcOrd="17" destOrd="0" presId="urn:microsoft.com/office/officeart/2009/3/layout/RandomtoResultProcess"/>
    <dgm:cxn modelId="{C068ACB2-3076-4D8B-845F-CBCE7EB272D4}" type="presParOf" srcId="{3E8090B4-FBB0-46F5-B1B2-0889D48B66FF}" destId="{38578CB4-F250-46A6-80A9-437C53052B5C}"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63D55-B457-4D63-8801-133562C71671}">
      <dsp:nvSpPr>
        <dsp:cNvPr id="0" name=""/>
        <dsp:cNvSpPr/>
      </dsp:nvSpPr>
      <dsp:spPr>
        <a:xfrm rot="5400000">
          <a:off x="-136177" y="137878"/>
          <a:ext cx="907851" cy="635496"/>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rPr>
            <a:t>Phylum</a:t>
          </a:r>
          <a:endParaRPr lang="en-US" sz="1500" b="1" kern="1200" dirty="0">
            <a:solidFill>
              <a:srgbClr val="002060"/>
            </a:solidFill>
          </a:endParaRPr>
        </a:p>
      </dsp:txBody>
      <dsp:txXfrm rot="-5400000">
        <a:off x="1" y="319448"/>
        <a:ext cx="635496" cy="272355"/>
      </dsp:txXfrm>
    </dsp:sp>
    <dsp:sp modelId="{D10B4C31-C4FD-49AB-81EE-B2E1DE21CDC0}">
      <dsp:nvSpPr>
        <dsp:cNvPr id="0" name=""/>
        <dsp:cNvSpPr/>
      </dsp:nvSpPr>
      <dsp:spPr>
        <a:xfrm rot="5400000">
          <a:off x="3299296" y="-2662099"/>
          <a:ext cx="590103" cy="591770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err="1">
              <a:solidFill>
                <a:srgbClr val="002060"/>
              </a:solidFill>
            </a:rPr>
            <a:t>Platyhelminths</a:t>
          </a:r>
          <a:endParaRPr lang="en-US" sz="3400" kern="1200" dirty="0">
            <a:solidFill>
              <a:srgbClr val="002060"/>
            </a:solidFill>
          </a:endParaRPr>
        </a:p>
      </dsp:txBody>
      <dsp:txXfrm rot="-5400000">
        <a:off x="635496" y="30507"/>
        <a:ext cx="5888897" cy="532491"/>
      </dsp:txXfrm>
    </dsp:sp>
    <dsp:sp modelId="{6631899D-75D3-447A-B55E-0E8009D2AAE9}">
      <dsp:nvSpPr>
        <dsp:cNvPr id="0" name=""/>
        <dsp:cNvSpPr/>
      </dsp:nvSpPr>
      <dsp:spPr>
        <a:xfrm rot="5400000">
          <a:off x="-136177" y="926065"/>
          <a:ext cx="907851" cy="635496"/>
        </a:xfrm>
        <a:prstGeom prst="chevron">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rPr>
            <a:t>Class</a:t>
          </a:r>
          <a:endParaRPr lang="en-US" sz="1500" b="1" kern="1200" dirty="0">
            <a:solidFill>
              <a:srgbClr val="002060"/>
            </a:solidFill>
          </a:endParaRPr>
        </a:p>
      </dsp:txBody>
      <dsp:txXfrm rot="-5400000">
        <a:off x="1" y="1107635"/>
        <a:ext cx="635496" cy="272355"/>
      </dsp:txXfrm>
    </dsp:sp>
    <dsp:sp modelId="{34CE2996-212E-45A0-97B1-4A792F98B1B4}">
      <dsp:nvSpPr>
        <dsp:cNvPr id="0" name=""/>
        <dsp:cNvSpPr/>
      </dsp:nvSpPr>
      <dsp:spPr>
        <a:xfrm rot="5400000">
          <a:off x="3299296" y="-1873912"/>
          <a:ext cx="590103" cy="5917703"/>
        </a:xfrm>
        <a:prstGeom prst="round2Same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err="1">
              <a:solidFill>
                <a:srgbClr val="002060"/>
              </a:solidFill>
            </a:rPr>
            <a:t>Trematoda</a:t>
          </a:r>
          <a:endParaRPr lang="en-US" sz="3400" kern="1200" dirty="0">
            <a:solidFill>
              <a:srgbClr val="002060"/>
            </a:solidFill>
          </a:endParaRPr>
        </a:p>
      </dsp:txBody>
      <dsp:txXfrm rot="-5400000">
        <a:off x="635496" y="818694"/>
        <a:ext cx="5888897" cy="532491"/>
      </dsp:txXfrm>
    </dsp:sp>
    <dsp:sp modelId="{E371308B-3E33-4D88-A53E-D0A232366E31}">
      <dsp:nvSpPr>
        <dsp:cNvPr id="0" name=""/>
        <dsp:cNvSpPr/>
      </dsp:nvSpPr>
      <dsp:spPr>
        <a:xfrm rot="5400000">
          <a:off x="-136177" y="1714251"/>
          <a:ext cx="907851" cy="635496"/>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rPr>
            <a:t>Order</a:t>
          </a:r>
          <a:endParaRPr lang="en-US" sz="1500" b="1" kern="1200" dirty="0">
            <a:solidFill>
              <a:srgbClr val="002060"/>
            </a:solidFill>
          </a:endParaRPr>
        </a:p>
      </dsp:txBody>
      <dsp:txXfrm rot="-5400000">
        <a:off x="1" y="1895821"/>
        <a:ext cx="635496" cy="272355"/>
      </dsp:txXfrm>
    </dsp:sp>
    <dsp:sp modelId="{230CCB56-5799-4E00-81D7-12A6F35BE923}">
      <dsp:nvSpPr>
        <dsp:cNvPr id="0" name=""/>
        <dsp:cNvSpPr/>
      </dsp:nvSpPr>
      <dsp:spPr>
        <a:xfrm rot="5400000">
          <a:off x="3299296" y="-1085725"/>
          <a:ext cx="590103" cy="5917703"/>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err="1">
              <a:solidFill>
                <a:srgbClr val="002060"/>
              </a:solidFill>
            </a:rPr>
            <a:t>Digenea</a:t>
          </a:r>
          <a:endParaRPr lang="en-US" sz="3400" kern="1200" dirty="0">
            <a:solidFill>
              <a:srgbClr val="002060"/>
            </a:solidFill>
          </a:endParaRPr>
        </a:p>
      </dsp:txBody>
      <dsp:txXfrm rot="-5400000">
        <a:off x="635496" y="1606881"/>
        <a:ext cx="5888897" cy="532491"/>
      </dsp:txXfrm>
    </dsp:sp>
    <dsp:sp modelId="{15B8FD70-E8F1-4040-A5EB-06F6E7F02AA4}">
      <dsp:nvSpPr>
        <dsp:cNvPr id="0" name=""/>
        <dsp:cNvSpPr/>
      </dsp:nvSpPr>
      <dsp:spPr>
        <a:xfrm rot="5400000">
          <a:off x="-136177" y="2498380"/>
          <a:ext cx="907851" cy="635496"/>
        </a:xfrm>
        <a:prstGeom prst="chevron">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rPr>
            <a:t>Genus</a:t>
          </a:r>
          <a:endParaRPr lang="en-US" sz="1500" b="1" kern="1200" dirty="0">
            <a:solidFill>
              <a:srgbClr val="002060"/>
            </a:solidFill>
          </a:endParaRPr>
        </a:p>
      </dsp:txBody>
      <dsp:txXfrm rot="-5400000">
        <a:off x="1" y="2679950"/>
        <a:ext cx="635496" cy="272355"/>
      </dsp:txXfrm>
    </dsp:sp>
    <dsp:sp modelId="{945732A0-CFA7-43A8-B663-85D80C968882}">
      <dsp:nvSpPr>
        <dsp:cNvPr id="0" name=""/>
        <dsp:cNvSpPr/>
      </dsp:nvSpPr>
      <dsp:spPr>
        <a:xfrm rot="5400000">
          <a:off x="3299296" y="-297539"/>
          <a:ext cx="590103" cy="5917703"/>
        </a:xfrm>
        <a:prstGeom prst="round2Same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i="1" kern="1200" dirty="0" err="1">
              <a:solidFill>
                <a:srgbClr val="C00000"/>
              </a:solidFill>
            </a:rPr>
            <a:t>Schistosoma</a:t>
          </a:r>
          <a:endParaRPr lang="en-US" sz="3400" i="1" kern="1200" dirty="0">
            <a:solidFill>
              <a:srgbClr val="C00000"/>
            </a:solidFill>
          </a:endParaRPr>
        </a:p>
      </dsp:txBody>
      <dsp:txXfrm rot="-5400000">
        <a:off x="635496" y="2395067"/>
        <a:ext cx="5888897" cy="532491"/>
      </dsp:txXfrm>
    </dsp:sp>
    <dsp:sp modelId="{C4D2E3F6-3BA2-48A8-BD89-2471305A7B31}">
      <dsp:nvSpPr>
        <dsp:cNvPr id="0" name=""/>
        <dsp:cNvSpPr/>
      </dsp:nvSpPr>
      <dsp:spPr>
        <a:xfrm rot="5400000">
          <a:off x="-136177" y="3290625"/>
          <a:ext cx="907851" cy="635496"/>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002060"/>
              </a:solidFill>
            </a:rPr>
            <a:t>Species</a:t>
          </a:r>
          <a:endParaRPr lang="en-US" sz="1500" kern="1200" dirty="0">
            <a:solidFill>
              <a:srgbClr val="002060"/>
            </a:solidFill>
          </a:endParaRPr>
        </a:p>
      </dsp:txBody>
      <dsp:txXfrm rot="-5400000">
        <a:off x="1" y="3472195"/>
        <a:ext cx="635496" cy="272355"/>
      </dsp:txXfrm>
    </dsp:sp>
    <dsp:sp modelId="{916BA690-7E81-4EDA-9A15-E087EF6CB6DF}">
      <dsp:nvSpPr>
        <dsp:cNvPr id="0" name=""/>
        <dsp:cNvSpPr/>
      </dsp:nvSpPr>
      <dsp:spPr>
        <a:xfrm rot="5400000">
          <a:off x="3299296" y="490647"/>
          <a:ext cx="590103" cy="5917703"/>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i="1" kern="1200" dirty="0" err="1">
              <a:solidFill>
                <a:srgbClr val="002060"/>
              </a:solidFill>
            </a:rPr>
            <a:t>mansoni</a:t>
          </a:r>
          <a:r>
            <a:rPr lang="en-US" sz="3400" i="1" kern="1200" dirty="0">
              <a:solidFill>
                <a:srgbClr val="002060"/>
              </a:solidFill>
            </a:rPr>
            <a:t>  </a:t>
          </a:r>
          <a:r>
            <a:rPr lang="en-US" sz="3400" i="0" kern="1200" dirty="0">
              <a:solidFill>
                <a:srgbClr val="002060"/>
              </a:solidFill>
            </a:rPr>
            <a:t>and </a:t>
          </a:r>
          <a:r>
            <a:rPr lang="en-US" sz="3400" i="1" kern="1200" dirty="0">
              <a:solidFill>
                <a:srgbClr val="002060"/>
              </a:solidFill>
            </a:rPr>
            <a:t>japonicum</a:t>
          </a:r>
        </a:p>
      </dsp:txBody>
      <dsp:txXfrm rot="-5400000">
        <a:off x="635496" y="3183253"/>
        <a:ext cx="5888897" cy="532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B7D0A-5D4E-40CC-9331-5C9145475E12}">
      <dsp:nvSpPr>
        <dsp:cNvPr id="0" name=""/>
        <dsp:cNvSpPr/>
      </dsp:nvSpPr>
      <dsp:spPr>
        <a:xfrm>
          <a:off x="0" y="692585"/>
          <a:ext cx="8610600" cy="67158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Habitat: Inferior mesenteric veins</a:t>
          </a:r>
        </a:p>
      </dsp:txBody>
      <dsp:txXfrm>
        <a:off x="32784" y="725369"/>
        <a:ext cx="8545032" cy="606012"/>
      </dsp:txXfrm>
    </dsp:sp>
    <dsp:sp modelId="{62A6C7D7-0C74-4426-B660-21670E2E1A37}">
      <dsp:nvSpPr>
        <dsp:cNvPr id="0" name=""/>
        <dsp:cNvSpPr/>
      </dsp:nvSpPr>
      <dsp:spPr>
        <a:xfrm>
          <a:off x="0" y="1587600"/>
          <a:ext cx="8610600" cy="671580"/>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Host</a:t>
          </a:r>
        </a:p>
      </dsp:txBody>
      <dsp:txXfrm>
        <a:off x="32784" y="1620384"/>
        <a:ext cx="8545032" cy="606012"/>
      </dsp:txXfrm>
    </dsp:sp>
    <dsp:sp modelId="{DE933A58-8FEA-43F2-95ED-97D3DAF03CA2}">
      <dsp:nvSpPr>
        <dsp:cNvPr id="0" name=""/>
        <dsp:cNvSpPr/>
      </dsp:nvSpPr>
      <dsp:spPr>
        <a:xfrm>
          <a:off x="0" y="2259180"/>
          <a:ext cx="861060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38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1" kern="1200" dirty="0"/>
            <a:t>Definitive host: Man</a:t>
          </a:r>
        </a:p>
        <a:p>
          <a:pPr marL="228600" lvl="1" indent="-228600" algn="l" defTabSz="977900">
            <a:lnSpc>
              <a:spcPct val="90000"/>
            </a:lnSpc>
            <a:spcBef>
              <a:spcPct val="0"/>
            </a:spcBef>
            <a:spcAft>
              <a:spcPct val="20000"/>
            </a:spcAft>
            <a:buChar char="•"/>
          </a:pPr>
          <a:r>
            <a:rPr lang="en-US" sz="2200" b="1" kern="1200" dirty="0"/>
            <a:t>Intermediate host: </a:t>
          </a:r>
          <a:r>
            <a:rPr lang="en-US" sz="2200" b="1" i="1" kern="1200" dirty="0" err="1"/>
            <a:t>Biomphalaria</a:t>
          </a:r>
          <a:r>
            <a:rPr lang="en-US" sz="2200" b="1" i="1" kern="1200" dirty="0"/>
            <a:t> </a:t>
          </a:r>
          <a:r>
            <a:rPr lang="en-US" sz="2200" b="1" i="1" kern="1200" dirty="0" err="1"/>
            <a:t>alexandrina</a:t>
          </a:r>
          <a:r>
            <a:rPr lang="en-US" sz="2200" b="1" i="1" kern="1200" dirty="0"/>
            <a:t> </a:t>
          </a:r>
          <a:r>
            <a:rPr lang="en-US" sz="2200" b="1" kern="1200" dirty="0"/>
            <a:t>snail</a:t>
          </a:r>
        </a:p>
        <a:p>
          <a:pPr marL="228600" lvl="1" indent="-228600" algn="l" defTabSz="977900">
            <a:lnSpc>
              <a:spcPct val="90000"/>
            </a:lnSpc>
            <a:spcBef>
              <a:spcPct val="0"/>
            </a:spcBef>
            <a:spcAft>
              <a:spcPct val="20000"/>
            </a:spcAft>
            <a:buChar char="•"/>
          </a:pPr>
          <a:r>
            <a:rPr lang="en-US" sz="2200" b="1" kern="1200" dirty="0"/>
            <a:t>Reservoir host: Monkeys and rodents</a:t>
          </a:r>
        </a:p>
      </dsp:txBody>
      <dsp:txXfrm>
        <a:off x="0" y="2259180"/>
        <a:ext cx="8610600" cy="1130220"/>
      </dsp:txXfrm>
    </dsp:sp>
    <dsp:sp modelId="{79917E73-0065-49C7-BA35-3BCD7C30EFF7}">
      <dsp:nvSpPr>
        <dsp:cNvPr id="0" name=""/>
        <dsp:cNvSpPr/>
      </dsp:nvSpPr>
      <dsp:spPr>
        <a:xfrm>
          <a:off x="0" y="3689203"/>
          <a:ext cx="8610600" cy="67158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Diagnostic stage: Egg</a:t>
          </a:r>
        </a:p>
      </dsp:txBody>
      <dsp:txXfrm>
        <a:off x="32784" y="3721987"/>
        <a:ext cx="8545032" cy="606012"/>
      </dsp:txXfrm>
    </dsp:sp>
    <dsp:sp modelId="{C03ABC91-726D-4CE6-9D01-0CF64B35191A}">
      <dsp:nvSpPr>
        <dsp:cNvPr id="0" name=""/>
        <dsp:cNvSpPr/>
      </dsp:nvSpPr>
      <dsp:spPr>
        <a:xfrm>
          <a:off x="0" y="4501382"/>
          <a:ext cx="8610600" cy="67158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Infective stage: </a:t>
          </a:r>
          <a:r>
            <a:rPr lang="en-US" sz="2800" kern="1200" dirty="0" err="1"/>
            <a:t>Furcocercus</a:t>
          </a:r>
          <a:r>
            <a:rPr lang="en-US" sz="2800" kern="1200" dirty="0"/>
            <a:t> cercaria</a:t>
          </a:r>
        </a:p>
      </dsp:txBody>
      <dsp:txXfrm>
        <a:off x="32784" y="4534166"/>
        <a:ext cx="8545032" cy="606012"/>
      </dsp:txXfrm>
    </dsp:sp>
    <dsp:sp modelId="{DE4F7ADD-2143-467B-9035-AD9567D2B096}">
      <dsp:nvSpPr>
        <dsp:cNvPr id="0" name=""/>
        <dsp:cNvSpPr/>
      </dsp:nvSpPr>
      <dsp:spPr>
        <a:xfrm>
          <a:off x="0" y="5358536"/>
          <a:ext cx="8610600" cy="6715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Mode of infection: Swimming or drinking infected water</a:t>
          </a:r>
        </a:p>
      </dsp:txBody>
      <dsp:txXfrm>
        <a:off x="32784" y="5391320"/>
        <a:ext cx="8545032" cy="606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91A71-A9F4-4664-B2E0-98E45D0A749E}">
      <dsp:nvSpPr>
        <dsp:cNvPr id="0" name=""/>
        <dsp:cNvSpPr/>
      </dsp:nvSpPr>
      <dsp:spPr>
        <a:xfrm>
          <a:off x="688708" y="937085"/>
          <a:ext cx="2559388" cy="843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err="1"/>
            <a:t>Hydatid</a:t>
          </a:r>
          <a:r>
            <a:rPr lang="en-US" sz="3900" kern="1200" dirty="0"/>
            <a:t> cyst</a:t>
          </a:r>
        </a:p>
      </dsp:txBody>
      <dsp:txXfrm>
        <a:off x="688708" y="937085"/>
        <a:ext cx="2559388" cy="843434"/>
      </dsp:txXfrm>
    </dsp:sp>
    <dsp:sp modelId="{22085944-12A8-4EDC-9A89-B4063958C6B1}">
      <dsp:nvSpPr>
        <dsp:cNvPr id="0" name=""/>
        <dsp:cNvSpPr/>
      </dsp:nvSpPr>
      <dsp:spPr>
        <a:xfrm>
          <a:off x="685800" y="680565"/>
          <a:ext cx="203587" cy="20358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D92BF-6865-4F69-A89D-C4D63D53C092}">
      <dsp:nvSpPr>
        <dsp:cNvPr id="0" name=""/>
        <dsp:cNvSpPr/>
      </dsp:nvSpPr>
      <dsp:spPr>
        <a:xfrm>
          <a:off x="828311" y="395542"/>
          <a:ext cx="203587" cy="20358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D30C3E-11C7-4EFA-9BEC-B32A5FBFF1FE}">
      <dsp:nvSpPr>
        <dsp:cNvPr id="0" name=""/>
        <dsp:cNvSpPr/>
      </dsp:nvSpPr>
      <dsp:spPr>
        <a:xfrm>
          <a:off x="1170339" y="452546"/>
          <a:ext cx="319923" cy="31992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ACD53F-4D7B-4DAB-976C-B32210499235}">
      <dsp:nvSpPr>
        <dsp:cNvPr id="0" name=""/>
        <dsp:cNvSpPr/>
      </dsp:nvSpPr>
      <dsp:spPr>
        <a:xfrm>
          <a:off x="1455362" y="139021"/>
          <a:ext cx="203587" cy="2035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5F4015-956B-4A39-A970-CD0D267F5A18}">
      <dsp:nvSpPr>
        <dsp:cNvPr id="0" name=""/>
        <dsp:cNvSpPr/>
      </dsp:nvSpPr>
      <dsp:spPr>
        <a:xfrm>
          <a:off x="1825891" y="25012"/>
          <a:ext cx="203587" cy="20358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77985-DB5A-403D-9437-BB3FAD0D22E1}">
      <dsp:nvSpPr>
        <dsp:cNvPr id="0" name=""/>
        <dsp:cNvSpPr/>
      </dsp:nvSpPr>
      <dsp:spPr>
        <a:xfrm>
          <a:off x="2281928" y="224528"/>
          <a:ext cx="203587" cy="20358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673E8-3741-4F84-BDD7-F26CB32ED017}">
      <dsp:nvSpPr>
        <dsp:cNvPr id="0" name=""/>
        <dsp:cNvSpPr/>
      </dsp:nvSpPr>
      <dsp:spPr>
        <a:xfrm>
          <a:off x="2566950" y="367040"/>
          <a:ext cx="319923" cy="31992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DEE0A-CDCC-4A6D-B425-D7178BD0C758}">
      <dsp:nvSpPr>
        <dsp:cNvPr id="0" name=""/>
        <dsp:cNvSpPr/>
      </dsp:nvSpPr>
      <dsp:spPr>
        <a:xfrm>
          <a:off x="2965982" y="680565"/>
          <a:ext cx="203587" cy="20358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627C8E-33C2-4325-BC54-70BB63B57E43}">
      <dsp:nvSpPr>
        <dsp:cNvPr id="0" name=""/>
        <dsp:cNvSpPr/>
      </dsp:nvSpPr>
      <dsp:spPr>
        <a:xfrm>
          <a:off x="3136996" y="994090"/>
          <a:ext cx="203587" cy="2035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D81B4A-AADC-40DE-AFF7-ED1390E2AB2A}">
      <dsp:nvSpPr>
        <dsp:cNvPr id="0" name=""/>
        <dsp:cNvSpPr/>
      </dsp:nvSpPr>
      <dsp:spPr>
        <a:xfrm>
          <a:off x="1654877" y="395542"/>
          <a:ext cx="523511" cy="52351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43EB0-311A-4F2D-8964-88F83DAF9775}">
      <dsp:nvSpPr>
        <dsp:cNvPr id="0" name=""/>
        <dsp:cNvSpPr/>
      </dsp:nvSpPr>
      <dsp:spPr>
        <a:xfrm>
          <a:off x="543289" y="1478628"/>
          <a:ext cx="203587" cy="20358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8EBAE6-9242-48AB-9DA5-EA688C1D7B1E}">
      <dsp:nvSpPr>
        <dsp:cNvPr id="0" name=""/>
        <dsp:cNvSpPr/>
      </dsp:nvSpPr>
      <dsp:spPr>
        <a:xfrm>
          <a:off x="714302" y="1735149"/>
          <a:ext cx="319923" cy="31992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BA7E1F-C19B-43D8-A5D9-C2940A4ADE1F}">
      <dsp:nvSpPr>
        <dsp:cNvPr id="0" name=""/>
        <dsp:cNvSpPr/>
      </dsp:nvSpPr>
      <dsp:spPr>
        <a:xfrm>
          <a:off x="1141836" y="1963167"/>
          <a:ext cx="465343" cy="46534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81B5D0-D9CF-48C0-B2B0-4D0DAA165993}">
      <dsp:nvSpPr>
        <dsp:cNvPr id="0" name=""/>
        <dsp:cNvSpPr/>
      </dsp:nvSpPr>
      <dsp:spPr>
        <a:xfrm>
          <a:off x="1740384" y="2333697"/>
          <a:ext cx="203587" cy="2035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FBF2D-EED5-4847-9ABB-3DC3DB34CDF7}">
      <dsp:nvSpPr>
        <dsp:cNvPr id="0" name=""/>
        <dsp:cNvSpPr/>
      </dsp:nvSpPr>
      <dsp:spPr>
        <a:xfrm>
          <a:off x="1854393" y="1963167"/>
          <a:ext cx="319923" cy="31992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3441F-FFD9-4C85-BE22-E0A7E81F69FA}">
      <dsp:nvSpPr>
        <dsp:cNvPr id="0" name=""/>
        <dsp:cNvSpPr/>
      </dsp:nvSpPr>
      <dsp:spPr>
        <a:xfrm>
          <a:off x="2139416" y="2362199"/>
          <a:ext cx="203587" cy="20358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2BB77C-9FE9-4E02-87E9-479CBCF6432C}">
      <dsp:nvSpPr>
        <dsp:cNvPr id="0" name=""/>
        <dsp:cNvSpPr/>
      </dsp:nvSpPr>
      <dsp:spPr>
        <a:xfrm>
          <a:off x="2362199" y="1904999"/>
          <a:ext cx="465343" cy="46534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578CB4-F250-46A6-80A9-437C53052B5C}">
      <dsp:nvSpPr>
        <dsp:cNvPr id="0" name=""/>
        <dsp:cNvSpPr/>
      </dsp:nvSpPr>
      <dsp:spPr>
        <a:xfrm>
          <a:off x="3022987" y="1792153"/>
          <a:ext cx="319923" cy="31992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51350-A30B-5224-420B-2C686E1FFF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E6EC0E-ACEE-2CFD-4AAA-8CF8AA9D05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474617-6190-48A8-A960-6796C3D6D314}" type="datetimeFigureOut">
              <a:rPr lang="en-US" smtClean="0"/>
              <a:t>4/9/2023</a:t>
            </a:fld>
            <a:endParaRPr lang="en-US"/>
          </a:p>
        </p:txBody>
      </p:sp>
      <p:sp>
        <p:nvSpPr>
          <p:cNvPr id="4" name="Footer Placeholder 3">
            <a:extLst>
              <a:ext uri="{FF2B5EF4-FFF2-40B4-BE49-F238E27FC236}">
                <a16:creationId xmlns:a16="http://schemas.microsoft.com/office/drawing/2014/main" id="{EE1D23F5-F10A-B8E7-42A8-C7FCB5018B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BA4B19-EC2E-A6EE-7699-5D29842122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2B7DAC-1A2A-4D5C-8AD0-0385C2E4891B}" type="slidenum">
              <a:rPr lang="en-US" smtClean="0"/>
              <a:t>‹#›</a:t>
            </a:fld>
            <a:endParaRPr lang="en-US"/>
          </a:p>
        </p:txBody>
      </p:sp>
    </p:spTree>
    <p:extLst>
      <p:ext uri="{BB962C8B-B14F-4D97-AF65-F5344CB8AC3E}">
        <p14:creationId xmlns:p14="http://schemas.microsoft.com/office/powerpoint/2010/main" val="405461468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E9175-CD39-473E-A9CD-6D9D3B31C23B}" type="datetimeFigureOut">
              <a:rPr lang="en-US" smtClean="0"/>
              <a:t>4/9/2023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AE24C-193C-4D2E-86BB-4DB96F9DB64C}" type="slidenum">
              <a:rPr lang="en-US" smtClean="0"/>
              <a:t>‹#›</a:t>
            </a:fld>
            <a:endParaRPr lang="en-US"/>
          </a:p>
        </p:txBody>
      </p:sp>
    </p:spTree>
    <p:extLst>
      <p:ext uri="{BB962C8B-B14F-4D97-AF65-F5344CB8AC3E}">
        <p14:creationId xmlns:p14="http://schemas.microsoft.com/office/powerpoint/2010/main" val="246190464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656AE24C-193C-4D2E-86BB-4DB96F9DB64C}" type="slidenum">
              <a:rPr lang="en-US" smtClean="0"/>
              <a:t>10</a:t>
            </a:fld>
            <a:endParaRPr lang="en-US"/>
          </a:p>
        </p:txBody>
      </p:sp>
    </p:spTree>
    <p:extLst>
      <p:ext uri="{BB962C8B-B14F-4D97-AF65-F5344CB8AC3E}">
        <p14:creationId xmlns:p14="http://schemas.microsoft.com/office/powerpoint/2010/main" val="2405719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62B57F-0E32-4C90-A4C4-91E2EBEA4944}" type="datetime1">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E7D8F-E085-449A-ABA7-C02E5606125E}" type="slidenum">
              <a:rPr lang="en-US" smtClean="0"/>
              <a:t>‹#›</a:t>
            </a:fld>
            <a:endParaRPr lang="en-US"/>
          </a:p>
        </p:txBody>
      </p:sp>
    </p:spTree>
    <p:extLst>
      <p:ext uri="{BB962C8B-B14F-4D97-AF65-F5344CB8AC3E}">
        <p14:creationId xmlns:p14="http://schemas.microsoft.com/office/powerpoint/2010/main" val="33013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402FED-A30F-4600-A9C5-2CD03D33D13A}" type="datetime1">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E7D8F-E085-449A-ABA7-C02E5606125E}" type="slidenum">
              <a:rPr lang="en-US" smtClean="0"/>
              <a:t>‹#›</a:t>
            </a:fld>
            <a:endParaRPr lang="en-US"/>
          </a:p>
        </p:txBody>
      </p:sp>
    </p:spTree>
    <p:extLst>
      <p:ext uri="{BB962C8B-B14F-4D97-AF65-F5344CB8AC3E}">
        <p14:creationId xmlns:p14="http://schemas.microsoft.com/office/powerpoint/2010/main" val="144155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A5D93-9446-48D5-A39A-02694041E01E}" type="datetime1">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E7D8F-E085-449A-ABA7-C02E5606125E}" type="slidenum">
              <a:rPr lang="en-US" smtClean="0"/>
              <a:t>‹#›</a:t>
            </a:fld>
            <a:endParaRPr lang="en-US"/>
          </a:p>
        </p:txBody>
      </p:sp>
    </p:spTree>
    <p:extLst>
      <p:ext uri="{BB962C8B-B14F-4D97-AF65-F5344CB8AC3E}">
        <p14:creationId xmlns:p14="http://schemas.microsoft.com/office/powerpoint/2010/main" val="7770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A0FE47-698B-48A8-982D-5733BB7B5706}" type="datetime1">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E7D8F-E085-449A-ABA7-C02E5606125E}" type="slidenum">
              <a:rPr lang="en-US" smtClean="0"/>
              <a:t>‹#›</a:t>
            </a:fld>
            <a:endParaRPr lang="en-US"/>
          </a:p>
        </p:txBody>
      </p:sp>
    </p:spTree>
    <p:extLst>
      <p:ext uri="{BB962C8B-B14F-4D97-AF65-F5344CB8AC3E}">
        <p14:creationId xmlns:p14="http://schemas.microsoft.com/office/powerpoint/2010/main" val="2425497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C72E6C-9A0B-4AAF-9570-9BAD6911E1BF}" type="datetime1">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E7D8F-E085-449A-ABA7-C02E5606125E}" type="slidenum">
              <a:rPr lang="en-US" smtClean="0"/>
              <a:t>‹#›</a:t>
            </a:fld>
            <a:endParaRPr lang="en-US"/>
          </a:p>
        </p:txBody>
      </p:sp>
    </p:spTree>
    <p:extLst>
      <p:ext uri="{BB962C8B-B14F-4D97-AF65-F5344CB8AC3E}">
        <p14:creationId xmlns:p14="http://schemas.microsoft.com/office/powerpoint/2010/main" val="302329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7B3690-BDCA-4318-A318-A79A9DF169D1}" type="datetime1">
              <a:rPr lang="en-US" smtClean="0"/>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E7D8F-E085-449A-ABA7-C02E5606125E}" type="slidenum">
              <a:rPr lang="en-US" smtClean="0"/>
              <a:t>‹#›</a:t>
            </a:fld>
            <a:endParaRPr lang="en-US"/>
          </a:p>
        </p:txBody>
      </p:sp>
    </p:spTree>
    <p:extLst>
      <p:ext uri="{BB962C8B-B14F-4D97-AF65-F5344CB8AC3E}">
        <p14:creationId xmlns:p14="http://schemas.microsoft.com/office/powerpoint/2010/main" val="269398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E4BC5B-9105-4966-B785-2F233F48DBDF}" type="datetime1">
              <a:rPr lang="en-US" smtClean="0"/>
              <a:t>4/9/2023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DE7D8F-E085-449A-ABA7-C02E5606125E}" type="slidenum">
              <a:rPr lang="en-US" smtClean="0"/>
              <a:t>‹#›</a:t>
            </a:fld>
            <a:endParaRPr lang="en-US"/>
          </a:p>
        </p:txBody>
      </p:sp>
    </p:spTree>
    <p:extLst>
      <p:ext uri="{BB962C8B-B14F-4D97-AF65-F5344CB8AC3E}">
        <p14:creationId xmlns:p14="http://schemas.microsoft.com/office/powerpoint/2010/main" val="166635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72D870-FCCB-47F0-B58E-7EC0188F112F}" type="datetime1">
              <a:rPr lang="en-US" smtClean="0"/>
              <a:t>4/9/2023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DE7D8F-E085-449A-ABA7-C02E5606125E}" type="slidenum">
              <a:rPr lang="en-US" smtClean="0"/>
              <a:t>‹#›</a:t>
            </a:fld>
            <a:endParaRPr lang="en-US"/>
          </a:p>
        </p:txBody>
      </p:sp>
    </p:spTree>
    <p:extLst>
      <p:ext uri="{BB962C8B-B14F-4D97-AF65-F5344CB8AC3E}">
        <p14:creationId xmlns:p14="http://schemas.microsoft.com/office/powerpoint/2010/main" val="73521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7CF5A-25C2-47A0-9053-221B65FD2F48}" type="datetime1">
              <a:rPr lang="en-US" smtClean="0"/>
              <a:t>4/9/2023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DE7D8F-E085-449A-ABA7-C02E5606125E}" type="slidenum">
              <a:rPr lang="en-US" smtClean="0"/>
              <a:t>‹#›</a:t>
            </a:fld>
            <a:endParaRPr lang="en-US"/>
          </a:p>
        </p:txBody>
      </p:sp>
    </p:spTree>
    <p:extLst>
      <p:ext uri="{BB962C8B-B14F-4D97-AF65-F5344CB8AC3E}">
        <p14:creationId xmlns:p14="http://schemas.microsoft.com/office/powerpoint/2010/main" val="52072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8F249B-C95C-4D80-8C09-FE0884AE4C1C}" type="datetime1">
              <a:rPr lang="en-US" smtClean="0"/>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E7D8F-E085-449A-ABA7-C02E5606125E}" type="slidenum">
              <a:rPr lang="en-US" smtClean="0"/>
              <a:t>‹#›</a:t>
            </a:fld>
            <a:endParaRPr lang="en-US"/>
          </a:p>
        </p:txBody>
      </p:sp>
    </p:spTree>
    <p:extLst>
      <p:ext uri="{BB962C8B-B14F-4D97-AF65-F5344CB8AC3E}">
        <p14:creationId xmlns:p14="http://schemas.microsoft.com/office/powerpoint/2010/main" val="176435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78A3A0-6962-4C57-8C3C-A4EF2D1FD36B}" type="datetime1">
              <a:rPr lang="en-US" smtClean="0"/>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E7D8F-E085-449A-ABA7-C02E5606125E}" type="slidenum">
              <a:rPr lang="en-US" smtClean="0"/>
              <a:t>‹#›</a:t>
            </a:fld>
            <a:endParaRPr lang="en-US"/>
          </a:p>
        </p:txBody>
      </p:sp>
    </p:spTree>
    <p:extLst>
      <p:ext uri="{BB962C8B-B14F-4D97-AF65-F5344CB8AC3E}">
        <p14:creationId xmlns:p14="http://schemas.microsoft.com/office/powerpoint/2010/main" val="349177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720E1-14BD-4154-AF37-5510F27CC854}" type="datetime1">
              <a:rPr lang="en-US" smtClean="0"/>
              <a:t>4/9/2023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E7D8F-E085-449A-ABA7-C02E5606125E}" type="slidenum">
              <a:rPr lang="en-US" smtClean="0"/>
              <a:t>‹#›</a:t>
            </a:fld>
            <a:endParaRPr lang="en-US"/>
          </a:p>
        </p:txBody>
      </p:sp>
    </p:spTree>
    <p:extLst>
      <p:ext uri="{BB962C8B-B14F-4D97-AF65-F5344CB8AC3E}">
        <p14:creationId xmlns:p14="http://schemas.microsoft.com/office/powerpoint/2010/main" val="3787512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8" Type="http://schemas.openxmlformats.org/officeDocument/2006/relationships/image" Target="../media/image24.jpeg" /><Relationship Id="rId13" Type="http://schemas.openxmlformats.org/officeDocument/2006/relationships/image" Target="../media/image27.jpeg" /><Relationship Id="rId3" Type="http://schemas.openxmlformats.org/officeDocument/2006/relationships/image" Target="../media/image19.jpeg" /><Relationship Id="rId7" Type="http://schemas.openxmlformats.org/officeDocument/2006/relationships/image" Target="../media/image23.jpeg" /><Relationship Id="rId12" Type="http://schemas.openxmlformats.org/officeDocument/2006/relationships/image" Target="../media/image26.jpeg" /><Relationship Id="rId17" Type="http://schemas.openxmlformats.org/officeDocument/2006/relationships/image" Target="../media/image1.jpeg" /><Relationship Id="rId2" Type="http://schemas.openxmlformats.org/officeDocument/2006/relationships/notesSlide" Target="../notesSlides/notesSlide1.xml" /><Relationship Id="rId16" Type="http://schemas.openxmlformats.org/officeDocument/2006/relationships/image" Target="../media/image30.jpeg" /><Relationship Id="rId1" Type="http://schemas.openxmlformats.org/officeDocument/2006/relationships/slideLayout" Target="../slideLayouts/slideLayout7.xml" /><Relationship Id="rId6" Type="http://schemas.openxmlformats.org/officeDocument/2006/relationships/image" Target="../media/image22.jpeg" /><Relationship Id="rId11" Type="http://schemas.openxmlformats.org/officeDocument/2006/relationships/image" Target="../media/image16.jpeg" /><Relationship Id="rId5" Type="http://schemas.openxmlformats.org/officeDocument/2006/relationships/image" Target="../media/image21.png" /><Relationship Id="rId15" Type="http://schemas.openxmlformats.org/officeDocument/2006/relationships/image" Target="../media/image29.png" /><Relationship Id="rId10" Type="http://schemas.openxmlformats.org/officeDocument/2006/relationships/image" Target="../media/image17.jpeg" /><Relationship Id="rId4" Type="http://schemas.openxmlformats.org/officeDocument/2006/relationships/image" Target="../media/image20.jpeg" /><Relationship Id="rId9" Type="http://schemas.openxmlformats.org/officeDocument/2006/relationships/image" Target="../media/image25.jpeg" /><Relationship Id="rId14" Type="http://schemas.openxmlformats.org/officeDocument/2006/relationships/image" Target="../media/image28.jpeg" /></Relationships>
</file>

<file path=ppt/slides/_rels/slide11.xml.rels><?xml version="1.0" encoding="UTF-8" standalone="yes"?>
<Relationships xmlns="http://schemas.openxmlformats.org/package/2006/relationships"><Relationship Id="rId8" Type="http://schemas.openxmlformats.org/officeDocument/2006/relationships/image" Target="../media/image31.png" /><Relationship Id="rId3" Type="http://schemas.openxmlformats.org/officeDocument/2006/relationships/diagramLayout" Target="../diagrams/layout2.xml" /><Relationship Id="rId7" Type="http://schemas.openxmlformats.org/officeDocument/2006/relationships/image" Target="../media/image1.jpeg"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 Id="rId9" Type="http://schemas.openxmlformats.org/officeDocument/2006/relationships/image" Target="../media/image32.png" /></Relationships>
</file>

<file path=ppt/slides/_rels/slide12.xml.rels><?xml version="1.0" encoding="UTF-8" standalone="yes"?>
<Relationships xmlns="http://schemas.openxmlformats.org/package/2006/relationships"><Relationship Id="rId3" Type="http://schemas.openxmlformats.org/officeDocument/2006/relationships/image" Target="../media/image33.jpeg" /><Relationship Id="rId2" Type="http://schemas.openxmlformats.org/officeDocument/2006/relationships/image" Target="../media/image1.jpeg" /><Relationship Id="rId1" Type="http://schemas.openxmlformats.org/officeDocument/2006/relationships/slideLayout" Target="../slideLayouts/slideLayout1.xml" /><Relationship Id="rId4" Type="http://schemas.openxmlformats.org/officeDocument/2006/relationships/image" Target="../media/image34.png" /></Relationships>
</file>

<file path=ppt/slides/_rels/slide13.xml.rels><?xml version="1.0" encoding="UTF-8" standalone="yes"?>
<Relationships xmlns="http://schemas.openxmlformats.org/package/2006/relationships"><Relationship Id="rId8" Type="http://schemas.openxmlformats.org/officeDocument/2006/relationships/image" Target="../media/image41.png" /><Relationship Id="rId3" Type="http://schemas.openxmlformats.org/officeDocument/2006/relationships/image" Target="../media/image36.png" /><Relationship Id="rId7" Type="http://schemas.openxmlformats.org/officeDocument/2006/relationships/image" Target="../media/image40.png" /><Relationship Id="rId2" Type="http://schemas.openxmlformats.org/officeDocument/2006/relationships/image" Target="../media/image35.png" /><Relationship Id="rId1" Type="http://schemas.openxmlformats.org/officeDocument/2006/relationships/slideLayout" Target="../slideLayouts/slideLayout2.xml" /><Relationship Id="rId6" Type="http://schemas.openxmlformats.org/officeDocument/2006/relationships/image" Target="../media/image39.png" /><Relationship Id="rId11" Type="http://schemas.openxmlformats.org/officeDocument/2006/relationships/image" Target="../media/image1.jpeg" /><Relationship Id="rId5" Type="http://schemas.openxmlformats.org/officeDocument/2006/relationships/image" Target="../media/image38.png" /><Relationship Id="rId10" Type="http://schemas.openxmlformats.org/officeDocument/2006/relationships/image" Target="../media/image43.emf" /><Relationship Id="rId4" Type="http://schemas.openxmlformats.org/officeDocument/2006/relationships/image" Target="../media/image37.png" /><Relationship Id="rId9" Type="http://schemas.openxmlformats.org/officeDocument/2006/relationships/image" Target="../media/image42.png" /></Relationships>
</file>

<file path=ppt/slides/_rels/slide1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4.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46.png" /><Relationship Id="rId2" Type="http://schemas.openxmlformats.org/officeDocument/2006/relationships/image" Target="../media/image45.png" /><Relationship Id="rId1" Type="http://schemas.openxmlformats.org/officeDocument/2006/relationships/slideLayout" Target="../slideLayouts/slideLayout2.xml" /><Relationship Id="rId4" Type="http://schemas.openxmlformats.org/officeDocument/2006/relationships/image" Target="../media/image1.jpeg" /></Relationships>
</file>

<file path=ppt/slides/_rels/slide1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png" /><Relationship Id="rId1" Type="http://schemas.openxmlformats.org/officeDocument/2006/relationships/slideLayout" Target="../slideLayouts/slideLayout1.xml" /><Relationship Id="rId5" Type="http://schemas.openxmlformats.org/officeDocument/2006/relationships/image" Target="../media/image5.jpeg" /><Relationship Id="rId4" Type="http://schemas.openxmlformats.org/officeDocument/2006/relationships/image" Target="../media/image4.jpeg" /></Relationships>
</file>

<file path=ppt/slides/_rels/slide2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47.jpeg" /><Relationship Id="rId2" Type="http://schemas.openxmlformats.org/officeDocument/2006/relationships/image" Target="../media/image33.jpeg" /><Relationship Id="rId1" Type="http://schemas.openxmlformats.org/officeDocument/2006/relationships/slideLayout" Target="../slideLayouts/slideLayout7.xml" /><Relationship Id="rId5" Type="http://schemas.openxmlformats.org/officeDocument/2006/relationships/image" Target="../media/image1.jpeg" /><Relationship Id="rId4" Type="http://schemas.openxmlformats.org/officeDocument/2006/relationships/image" Target="../media/image48.jpeg" /></Relationships>
</file>

<file path=ppt/slides/_rels/slide2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Relationship Id="rId8" Type="http://schemas.openxmlformats.org/officeDocument/2006/relationships/image" Target="../media/image56.png" /><Relationship Id="rId3" Type="http://schemas.openxmlformats.org/officeDocument/2006/relationships/image" Target="../media/image51.jpeg" /><Relationship Id="rId7" Type="http://schemas.openxmlformats.org/officeDocument/2006/relationships/image" Target="../media/image55.png" /><Relationship Id="rId2" Type="http://schemas.openxmlformats.org/officeDocument/2006/relationships/image" Target="../media/image50.jpeg" /><Relationship Id="rId1" Type="http://schemas.openxmlformats.org/officeDocument/2006/relationships/slideLayout" Target="../slideLayouts/slideLayout7.xml" /><Relationship Id="rId6" Type="http://schemas.openxmlformats.org/officeDocument/2006/relationships/image" Target="../media/image54.png" /><Relationship Id="rId5" Type="http://schemas.openxmlformats.org/officeDocument/2006/relationships/image" Target="../media/image53.png" /><Relationship Id="rId10" Type="http://schemas.openxmlformats.org/officeDocument/2006/relationships/image" Target="../media/image58.png" /><Relationship Id="rId4" Type="http://schemas.openxmlformats.org/officeDocument/2006/relationships/image" Target="../media/image52.jpeg" /><Relationship Id="rId9" Type="http://schemas.openxmlformats.org/officeDocument/2006/relationships/image" Target="../media/image57.jpeg" /></Relationships>
</file>

<file path=ppt/slides/_rels/slide27.xml.rels><?xml version="1.0" encoding="UTF-8" standalone="yes"?>
<Relationships xmlns="http://schemas.openxmlformats.org/package/2006/relationships"><Relationship Id="rId8" Type="http://schemas.openxmlformats.org/officeDocument/2006/relationships/image" Target="../media/image65.png" /><Relationship Id="rId3" Type="http://schemas.openxmlformats.org/officeDocument/2006/relationships/image" Target="../media/image60.png" /><Relationship Id="rId7" Type="http://schemas.openxmlformats.org/officeDocument/2006/relationships/image" Target="../media/image64.png" /><Relationship Id="rId2" Type="http://schemas.openxmlformats.org/officeDocument/2006/relationships/image" Target="../media/image59.png" /><Relationship Id="rId1" Type="http://schemas.openxmlformats.org/officeDocument/2006/relationships/slideLayout" Target="../slideLayouts/slideLayout7.xml" /><Relationship Id="rId6" Type="http://schemas.openxmlformats.org/officeDocument/2006/relationships/image" Target="../media/image63.jpeg" /><Relationship Id="rId5" Type="http://schemas.openxmlformats.org/officeDocument/2006/relationships/image" Target="../media/image62.png" /><Relationship Id="rId10" Type="http://schemas.openxmlformats.org/officeDocument/2006/relationships/image" Target="../media/image1.jpeg" /><Relationship Id="rId4" Type="http://schemas.openxmlformats.org/officeDocument/2006/relationships/image" Target="../media/image61.png" /><Relationship Id="rId9" Type="http://schemas.openxmlformats.org/officeDocument/2006/relationships/image" Target="../media/image66.jpeg" /></Relationships>
</file>

<file path=ppt/slides/_rels/slide28.xml.rels><?xml version="1.0" encoding="UTF-8" standalone="yes"?>
<Relationships xmlns="http://schemas.openxmlformats.org/package/2006/relationships"><Relationship Id="rId8" Type="http://schemas.openxmlformats.org/officeDocument/2006/relationships/image" Target="../media/image68.jpeg" /><Relationship Id="rId3" Type="http://schemas.openxmlformats.org/officeDocument/2006/relationships/diagramLayout" Target="../diagrams/layout3.xml" /><Relationship Id="rId7" Type="http://schemas.openxmlformats.org/officeDocument/2006/relationships/image" Target="../media/image67.jpeg" /><Relationship Id="rId2" Type="http://schemas.openxmlformats.org/officeDocument/2006/relationships/diagramData" Target="../diagrams/data3.xml" /><Relationship Id="rId1" Type="http://schemas.openxmlformats.org/officeDocument/2006/relationships/slideLayout" Target="../slideLayouts/slideLayout5.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 Id="rId9" Type="http://schemas.openxmlformats.org/officeDocument/2006/relationships/image" Target="../media/image1.jpeg" /></Relationships>
</file>

<file path=ppt/slides/_rels/slide2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1.jpeg"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69.png"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Relationship Id="rId3" Type="http://schemas.openxmlformats.org/officeDocument/2006/relationships/image" Target="../media/image70.png" /><Relationship Id="rId2" Type="http://schemas.openxmlformats.org/officeDocument/2006/relationships/image" Target="../media/image11.jpeg" /><Relationship Id="rId1" Type="http://schemas.openxmlformats.org/officeDocument/2006/relationships/slideLayout" Target="../slideLayouts/slideLayout7.xml" /><Relationship Id="rId5" Type="http://schemas.openxmlformats.org/officeDocument/2006/relationships/image" Target="../media/image72.png" /><Relationship Id="rId4" Type="http://schemas.openxmlformats.org/officeDocument/2006/relationships/image" Target="../media/image71.png" /></Relationships>
</file>

<file path=ppt/slides/_rels/slide36.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3.png" /><Relationship Id="rId1" Type="http://schemas.openxmlformats.org/officeDocument/2006/relationships/slideLayout" Target="../slideLayouts/slideLayout7.xml" /><Relationship Id="rId6" Type="http://schemas.openxmlformats.org/officeDocument/2006/relationships/image" Target="../media/image8.png" /><Relationship Id="rId5" Type="http://schemas.openxmlformats.org/officeDocument/2006/relationships/image" Target="../media/image1.jpeg" /><Relationship Id="rId4" Type="http://schemas.openxmlformats.org/officeDocument/2006/relationships/image" Target="../media/image7.jpeg" /></Relationships>
</file>

<file path=ppt/slides/_rels/slide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7.xml" /><Relationship Id="rId4" Type="http://schemas.openxmlformats.org/officeDocument/2006/relationships/image" Target="../media/image1.jpeg" /></Relationships>
</file>

<file path=ppt/slides/_rels/slide7.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png" /><Relationship Id="rId1" Type="http://schemas.openxmlformats.org/officeDocument/2006/relationships/slideLayout" Target="../slideLayouts/slideLayout7.xml" /><Relationship Id="rId4" Type="http://schemas.openxmlformats.org/officeDocument/2006/relationships/image" Target="../media/image14.jpeg" /></Relationships>
</file>

<file path=ppt/slides/_rels/slide9.xml.rels><?xml version="1.0" encoding="UTF-8" standalone="yes"?>
<Relationships xmlns="http://schemas.openxmlformats.org/package/2006/relationships"><Relationship Id="rId3" Type="http://schemas.openxmlformats.org/officeDocument/2006/relationships/image" Target="../media/image16.jpeg" /><Relationship Id="rId7" Type="http://schemas.openxmlformats.org/officeDocument/2006/relationships/image" Target="../media/image11.jpeg" /><Relationship Id="rId2" Type="http://schemas.openxmlformats.org/officeDocument/2006/relationships/image" Target="../media/image15.jpeg" /><Relationship Id="rId1" Type="http://schemas.openxmlformats.org/officeDocument/2006/relationships/slideLayout" Target="../slideLayouts/slideLayout7.xml" /><Relationship Id="rId6" Type="http://schemas.openxmlformats.org/officeDocument/2006/relationships/image" Target="../media/image1.jpeg" /><Relationship Id="rId5" Type="http://schemas.openxmlformats.org/officeDocument/2006/relationships/image" Target="../media/image18.jpeg" /><Relationship Id="rId4" Type="http://schemas.openxmlformats.org/officeDocument/2006/relationships/image" Target="../media/image17.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0214-7638-1829-4BB4-2249C8A2B7D5}"/>
              </a:ext>
            </a:extLst>
          </p:cNvPr>
          <p:cNvSpPr>
            <a:spLocks noGrp="1"/>
          </p:cNvSpPr>
          <p:nvPr>
            <p:ph type="ctrTitle"/>
          </p:nvPr>
        </p:nvSpPr>
        <p:spPr/>
        <p:txBody>
          <a:bodyPr>
            <a:normAutofit/>
          </a:bodyPr>
          <a:lstStyle/>
          <a:p>
            <a:pPr>
              <a:lnSpc>
                <a:spcPct val="150000"/>
              </a:lnSpc>
            </a:pPr>
            <a:r>
              <a:rPr lang="en-US" sz="4400" b="1" i="1" dirty="0">
                <a:solidFill>
                  <a:srgbClr val="002060"/>
                </a:solidFill>
              </a:rPr>
              <a:t>Schistosoma</a:t>
            </a:r>
            <a:r>
              <a:rPr lang="en-US" sz="4400" b="1" dirty="0">
                <a:solidFill>
                  <a:srgbClr val="002060"/>
                </a:solidFill>
              </a:rPr>
              <a:t> and hydatid cyst</a:t>
            </a:r>
          </a:p>
        </p:txBody>
      </p:sp>
      <p:sp>
        <p:nvSpPr>
          <p:cNvPr id="3" name="Subtitle 2">
            <a:extLst>
              <a:ext uri="{FF2B5EF4-FFF2-40B4-BE49-F238E27FC236}">
                <a16:creationId xmlns:a16="http://schemas.microsoft.com/office/drawing/2014/main" id="{8D35A970-6278-2FDF-6517-0E81165A11D7}"/>
              </a:ext>
            </a:extLst>
          </p:cNvPr>
          <p:cNvSpPr>
            <a:spLocks noGrp="1"/>
          </p:cNvSpPr>
          <p:nvPr>
            <p:ph type="subTitle" idx="1"/>
          </p:nvPr>
        </p:nvSpPr>
        <p:spPr>
          <a:xfrm>
            <a:off x="1143000" y="3973794"/>
            <a:ext cx="6858000" cy="1655762"/>
          </a:xfrm>
        </p:spPr>
        <p:txBody>
          <a:bodyPr/>
          <a:lstStyle/>
          <a:p>
            <a:r>
              <a:rPr lang="en-US" dirty="0"/>
              <a:t>Presented by</a:t>
            </a:r>
          </a:p>
          <a:p>
            <a:r>
              <a:rPr lang="en-US" b="1" dirty="0">
                <a:solidFill>
                  <a:srgbClr val="C00000"/>
                </a:solidFill>
              </a:rPr>
              <a:t>Associate Professor Dina Abou </a:t>
            </a:r>
            <a:r>
              <a:rPr lang="en-US" b="1" dirty="0" err="1">
                <a:solidFill>
                  <a:srgbClr val="C00000"/>
                </a:solidFill>
              </a:rPr>
              <a:t>Rayia</a:t>
            </a:r>
            <a:endParaRPr lang="en-US" b="1" dirty="0">
              <a:solidFill>
                <a:srgbClr val="C00000"/>
              </a:solidFill>
            </a:endParaRPr>
          </a:p>
          <a:p>
            <a:endParaRPr lang="en-US" dirty="0"/>
          </a:p>
        </p:txBody>
      </p:sp>
      <p:pic>
        <p:nvPicPr>
          <p:cNvPr id="4" name="Picture 6" descr="No photo description available.">
            <a:extLst>
              <a:ext uri="{FF2B5EF4-FFF2-40B4-BE49-F238E27FC236}">
                <a16:creationId xmlns:a16="http://schemas.microsoft.com/office/drawing/2014/main" id="{02B4FA9D-56DF-0F1A-8549-634D027A5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783" y="130630"/>
            <a:ext cx="854833" cy="8678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7,797 Human Digestive System Illustrations &amp; Clip Art - iStock">
            <a:extLst>
              <a:ext uri="{FF2B5EF4-FFF2-40B4-BE49-F238E27FC236}">
                <a16:creationId xmlns:a16="http://schemas.microsoft.com/office/drawing/2014/main" id="{E52E3B29-9767-4F5D-8A8F-B4B1B47358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30630"/>
            <a:ext cx="1577340" cy="15773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B37DF847-68A4-59FA-12E7-B81F6EE03239}"/>
              </a:ext>
            </a:extLst>
          </p:cNvPr>
          <p:cNvSpPr>
            <a:spLocks noGrp="1"/>
          </p:cNvSpPr>
          <p:nvPr>
            <p:ph type="sldNum" sz="quarter" idx="12"/>
          </p:nvPr>
        </p:nvSpPr>
        <p:spPr/>
        <p:txBody>
          <a:bodyPr/>
          <a:lstStyle/>
          <a:p>
            <a:fld id="{CCDE7D8F-E085-449A-ABA7-C02E5606125E}" type="slidenum">
              <a:rPr lang="en-US" smtClean="0"/>
              <a:t>1</a:t>
            </a:fld>
            <a:endParaRPr lang="en-US"/>
          </a:p>
        </p:txBody>
      </p:sp>
    </p:spTree>
    <p:extLst>
      <p:ext uri="{BB962C8B-B14F-4D97-AF65-F5344CB8AC3E}">
        <p14:creationId xmlns:p14="http://schemas.microsoft.com/office/powerpoint/2010/main" val="354401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5" descr="water.jpg">
            <a:extLst>
              <a:ext uri="{FF2B5EF4-FFF2-40B4-BE49-F238E27FC236}">
                <a16:creationId xmlns:a16="http://schemas.microsoft.com/office/drawing/2014/main" id="{76DED1C7-CB15-ECC6-EC14-FED3ED2F3B8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12192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skin2.jpg">
            <a:extLst>
              <a:ext uri="{FF2B5EF4-FFF2-40B4-BE49-F238E27FC236}">
                <a16:creationId xmlns:a16="http://schemas.microsoft.com/office/drawing/2014/main" id="{0ED257CC-9CA5-870B-131E-04970E51C4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678113"/>
            <a:ext cx="127952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BA5941CD-AB3E-A98D-2D9B-F1BA58FCE57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2819400"/>
            <a:ext cx="24685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Callout 8">
            <a:extLst>
              <a:ext uri="{FF2B5EF4-FFF2-40B4-BE49-F238E27FC236}">
                <a16:creationId xmlns:a16="http://schemas.microsoft.com/office/drawing/2014/main" id="{363C058D-C017-60FC-7F8A-059EB7E0907B}"/>
              </a:ext>
            </a:extLst>
          </p:cNvPr>
          <p:cNvSpPr/>
          <p:nvPr/>
        </p:nvSpPr>
        <p:spPr>
          <a:xfrm rot="1182401">
            <a:off x="3268663" y="4476750"/>
            <a:ext cx="2468562" cy="2103438"/>
          </a:xfrm>
          <a:prstGeom prst="cloudCallout">
            <a:avLst>
              <a:gd name="adj1" fmla="val -53334"/>
              <a:gd name="adj2" fmla="val -42289"/>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3" descr="snail2.jpg">
            <a:extLst>
              <a:ext uri="{FF2B5EF4-FFF2-40B4-BE49-F238E27FC236}">
                <a16:creationId xmlns:a16="http://schemas.microsoft.com/office/drawing/2014/main" id="{6CF75E42-8642-E0BF-5657-2FD961E5B28F}"/>
              </a:ext>
            </a:extLst>
          </p:cNvPr>
          <p:cNvPicPr>
            <a:picLocks noChangeAspect="1"/>
          </p:cNvPicPr>
          <p:nvPr/>
        </p:nvPicPr>
        <p:blipFill>
          <a:blip r:embed="rId6">
            <a:clrChange>
              <a:clrFrom>
                <a:srgbClr val="DDDDD1"/>
              </a:clrFrom>
              <a:clrTo>
                <a:srgbClr val="DDDDD1">
                  <a:alpha val="0"/>
                </a:srgbClr>
              </a:clrTo>
            </a:clrChange>
            <a:extLst>
              <a:ext uri="{28A0092B-C50C-407E-A947-70E740481C1C}">
                <a14:useLocalDpi xmlns:a14="http://schemas.microsoft.com/office/drawing/2010/main" val="0"/>
              </a:ext>
            </a:extLst>
          </a:blip>
          <a:srcRect/>
          <a:stretch>
            <a:fillRect/>
          </a:stretch>
        </p:blipFill>
        <p:spPr bwMode="auto">
          <a:xfrm rot="-2759390">
            <a:off x="4256882" y="5104606"/>
            <a:ext cx="9144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histo.jpg">
            <a:extLst>
              <a:ext uri="{FF2B5EF4-FFF2-40B4-BE49-F238E27FC236}">
                <a16:creationId xmlns:a16="http://schemas.microsoft.com/office/drawing/2014/main" id="{DE5B1773-FF9D-DF9A-B985-C090F37EFAD6}"/>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7800" y="990600"/>
            <a:ext cx="155416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era.jpg">
            <a:extLst>
              <a:ext uri="{FF2B5EF4-FFF2-40B4-BE49-F238E27FC236}">
                <a16:creationId xmlns:a16="http://schemas.microsoft.com/office/drawing/2014/main" id="{856039BA-159D-B4BA-BF07-3CF0F08681C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4343400"/>
            <a:ext cx="6397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era.jpg">
            <a:extLst>
              <a:ext uri="{FF2B5EF4-FFF2-40B4-BE49-F238E27FC236}">
                <a16:creationId xmlns:a16="http://schemas.microsoft.com/office/drawing/2014/main" id="{0719885F-4EF7-43B3-F61B-54971BDF0E21}"/>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7438" y="5608638"/>
            <a:ext cx="10064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poro.jpg">
            <a:extLst>
              <a:ext uri="{FF2B5EF4-FFF2-40B4-BE49-F238E27FC236}">
                <a16:creationId xmlns:a16="http://schemas.microsoft.com/office/drawing/2014/main" id="{550F3599-FDB4-0EEE-46A3-2545BE6E650A}"/>
              </a:ext>
            </a:extLst>
          </p:cNvPr>
          <p:cNvPicPr>
            <a:picLocks noChangeAspect="1"/>
          </p:cNvPicPr>
          <p:nvPr/>
        </p:nvPicPr>
        <p:blipFill>
          <a:blip r:embed="rId10">
            <a:clrChange>
              <a:clrFrom>
                <a:srgbClr val="F9FFFB"/>
              </a:clrFrom>
              <a:clrTo>
                <a:srgbClr val="F9FFFB">
                  <a:alpha val="0"/>
                </a:srgbClr>
              </a:clrTo>
            </a:clrChange>
            <a:extLst>
              <a:ext uri="{28A0092B-C50C-407E-A947-70E740481C1C}">
                <a14:useLocalDpi xmlns:a14="http://schemas.microsoft.com/office/drawing/2010/main" val="0"/>
              </a:ext>
            </a:extLst>
          </a:blip>
          <a:srcRect/>
          <a:stretch>
            <a:fillRect/>
          </a:stretch>
        </p:blipFill>
        <p:spPr bwMode="auto">
          <a:xfrm>
            <a:off x="4038600" y="4876800"/>
            <a:ext cx="5492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2nd sporo.jpg">
            <a:extLst>
              <a:ext uri="{FF2B5EF4-FFF2-40B4-BE49-F238E27FC236}">
                <a16:creationId xmlns:a16="http://schemas.microsoft.com/office/drawing/2014/main" id="{15F4782D-ACE6-59CA-E1FC-6AFDD37DD902}"/>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9600" y="4648200"/>
            <a:ext cx="639763"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ercaria.jpg">
            <a:extLst>
              <a:ext uri="{FF2B5EF4-FFF2-40B4-BE49-F238E27FC236}">
                <a16:creationId xmlns:a16="http://schemas.microsoft.com/office/drawing/2014/main" id="{AF575B58-7D53-D764-D425-16FB03705906}"/>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75805">
            <a:off x="3138488" y="5654675"/>
            <a:ext cx="15541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ercariae.jpg">
            <a:extLst>
              <a:ext uri="{FF2B5EF4-FFF2-40B4-BE49-F238E27FC236}">
                <a16:creationId xmlns:a16="http://schemas.microsoft.com/office/drawing/2014/main" id="{6605204F-0BDE-B089-DA3B-C1EDA583C068}"/>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91282">
            <a:off x="3114675" y="4397375"/>
            <a:ext cx="265112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24904566-B3A3-5851-16A1-4330FE25FE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962025"/>
            <a:ext cx="12795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Callout 1 20">
            <a:extLst>
              <a:ext uri="{FF2B5EF4-FFF2-40B4-BE49-F238E27FC236}">
                <a16:creationId xmlns:a16="http://schemas.microsoft.com/office/drawing/2014/main" id="{63A220C3-EB55-FE3B-FD9A-57CB74D685C1}"/>
              </a:ext>
            </a:extLst>
          </p:cNvPr>
          <p:cNvSpPr/>
          <p:nvPr/>
        </p:nvSpPr>
        <p:spPr>
          <a:xfrm>
            <a:off x="609600" y="2667000"/>
            <a:ext cx="1295400" cy="1371600"/>
          </a:xfrm>
          <a:prstGeom prst="borderCallout1">
            <a:avLst>
              <a:gd name="adj1" fmla="val 99325"/>
              <a:gd name="adj2" fmla="val 5238"/>
              <a:gd name="adj3" fmla="val 128333"/>
              <a:gd name="adj4" fmla="val 4234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Bent Arrow 22">
            <a:extLst>
              <a:ext uri="{FF2B5EF4-FFF2-40B4-BE49-F238E27FC236}">
                <a16:creationId xmlns:a16="http://schemas.microsoft.com/office/drawing/2014/main" id="{4578204B-8B8D-D151-D69E-555CCD64E53F}"/>
              </a:ext>
            </a:extLst>
          </p:cNvPr>
          <p:cNvSpPr/>
          <p:nvPr/>
        </p:nvSpPr>
        <p:spPr>
          <a:xfrm rot="5400000">
            <a:off x="6980238" y="868362"/>
            <a:ext cx="1371600" cy="1920875"/>
          </a:xfrm>
          <a:prstGeom prst="bentArrow">
            <a:avLst>
              <a:gd name="adj1" fmla="val 8373"/>
              <a:gd name="adj2" fmla="val 14866"/>
              <a:gd name="adj3" fmla="val 23211"/>
              <a:gd name="adj4" fmla="val 43750"/>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pic>
        <p:nvPicPr>
          <p:cNvPr id="2" name="Picture 2">
            <a:extLst>
              <a:ext uri="{FF2B5EF4-FFF2-40B4-BE49-F238E27FC236}">
                <a16:creationId xmlns:a16="http://schemas.microsoft.com/office/drawing/2014/main" id="{A9863B5F-6BB4-BEC3-D7E8-8E150E3F7E81}"/>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875" y="2906713"/>
            <a:ext cx="365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Bent Arrow 23">
            <a:extLst>
              <a:ext uri="{FF2B5EF4-FFF2-40B4-BE49-F238E27FC236}">
                <a16:creationId xmlns:a16="http://schemas.microsoft.com/office/drawing/2014/main" id="{5B68CD8D-4BAA-EE94-92A9-4AC0CE78AD26}"/>
              </a:ext>
            </a:extLst>
          </p:cNvPr>
          <p:cNvSpPr/>
          <p:nvPr/>
        </p:nvSpPr>
        <p:spPr>
          <a:xfrm rot="10800000">
            <a:off x="6019800" y="5486400"/>
            <a:ext cx="2743200" cy="1096963"/>
          </a:xfrm>
          <a:prstGeom prst="bentArrow">
            <a:avLst>
              <a:gd name="adj1" fmla="val 9225"/>
              <a:gd name="adj2" fmla="val 11482"/>
              <a:gd name="adj3" fmla="val 17577"/>
              <a:gd name="adj4" fmla="val 43750"/>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5" name="Bent Arrow 24">
            <a:extLst>
              <a:ext uri="{FF2B5EF4-FFF2-40B4-BE49-F238E27FC236}">
                <a16:creationId xmlns:a16="http://schemas.microsoft.com/office/drawing/2014/main" id="{31F4FE6D-73CF-8968-707F-8E0E3F2C6972}"/>
              </a:ext>
            </a:extLst>
          </p:cNvPr>
          <p:cNvSpPr/>
          <p:nvPr/>
        </p:nvSpPr>
        <p:spPr>
          <a:xfrm rot="16200000">
            <a:off x="609600" y="4191000"/>
            <a:ext cx="2103438" cy="2560638"/>
          </a:xfrm>
          <a:prstGeom prst="bentArrow">
            <a:avLst>
              <a:gd name="adj1" fmla="val 3659"/>
              <a:gd name="adj2" fmla="val 7308"/>
              <a:gd name="adj3" fmla="val 13786"/>
              <a:gd name="adj4" fmla="val 43750"/>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6" name="Bent Arrow 25">
            <a:extLst>
              <a:ext uri="{FF2B5EF4-FFF2-40B4-BE49-F238E27FC236}">
                <a16:creationId xmlns:a16="http://schemas.microsoft.com/office/drawing/2014/main" id="{5290B19F-397B-9665-BFB6-CBBD3BC3BF9D}"/>
              </a:ext>
            </a:extLst>
          </p:cNvPr>
          <p:cNvSpPr/>
          <p:nvPr/>
        </p:nvSpPr>
        <p:spPr>
          <a:xfrm>
            <a:off x="457200" y="381000"/>
            <a:ext cx="2651125" cy="1920875"/>
          </a:xfrm>
          <a:prstGeom prst="bentArrow">
            <a:avLst>
              <a:gd name="adj1" fmla="val 5514"/>
              <a:gd name="adj2" fmla="val 7308"/>
              <a:gd name="adj3" fmla="val 18888"/>
              <a:gd name="adj4" fmla="val 43750"/>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7" name="Rectangle 26">
            <a:extLst>
              <a:ext uri="{FF2B5EF4-FFF2-40B4-BE49-F238E27FC236}">
                <a16:creationId xmlns:a16="http://schemas.microsoft.com/office/drawing/2014/main" id="{32170DDC-C3C5-0DED-5881-E6A25DA72AFB}"/>
              </a:ext>
            </a:extLst>
          </p:cNvPr>
          <p:cNvSpPr/>
          <p:nvPr/>
        </p:nvSpPr>
        <p:spPr>
          <a:xfrm>
            <a:off x="4132686" y="2819400"/>
            <a:ext cx="744114" cy="338554"/>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eaLnBrk="1" fontAlgn="auto" hangingPunct="1">
              <a:spcBef>
                <a:spcPts val="0"/>
              </a:spcBef>
              <a:spcAft>
                <a:spcPts val="0"/>
              </a:spcAft>
              <a:defRPr/>
            </a:pPr>
            <a:r>
              <a:rPr lang="en-GB" sz="1600" b="1" dirty="0"/>
              <a:t>D. H.</a:t>
            </a:r>
            <a:endParaRPr lang="en-US" sz="1600" b="1" dirty="0"/>
          </a:p>
        </p:txBody>
      </p:sp>
      <p:sp>
        <p:nvSpPr>
          <p:cNvPr id="28" name="Rectangle 27">
            <a:extLst>
              <a:ext uri="{FF2B5EF4-FFF2-40B4-BE49-F238E27FC236}">
                <a16:creationId xmlns:a16="http://schemas.microsoft.com/office/drawing/2014/main" id="{AC543815-8427-8FA1-BC27-9AE277496004}"/>
              </a:ext>
            </a:extLst>
          </p:cNvPr>
          <p:cNvSpPr/>
          <p:nvPr/>
        </p:nvSpPr>
        <p:spPr>
          <a:xfrm>
            <a:off x="4114800" y="6324600"/>
            <a:ext cx="686406" cy="338554"/>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eaLnBrk="1" fontAlgn="auto" hangingPunct="1">
              <a:spcBef>
                <a:spcPts val="0"/>
              </a:spcBef>
              <a:spcAft>
                <a:spcPts val="0"/>
              </a:spcAft>
              <a:defRPr/>
            </a:pPr>
            <a:r>
              <a:rPr lang="en-GB" sz="1600" b="1" dirty="0"/>
              <a:t>I. H.</a:t>
            </a:r>
            <a:endParaRPr lang="en-US" sz="1600" b="1" dirty="0"/>
          </a:p>
        </p:txBody>
      </p:sp>
      <p:sp>
        <p:nvSpPr>
          <p:cNvPr id="29" name="Rectangle 28">
            <a:extLst>
              <a:ext uri="{FF2B5EF4-FFF2-40B4-BE49-F238E27FC236}">
                <a16:creationId xmlns:a16="http://schemas.microsoft.com/office/drawing/2014/main" id="{054D87C3-6BF0-1C49-F3DE-0F64B068FDE0}"/>
              </a:ext>
            </a:extLst>
          </p:cNvPr>
          <p:cNvSpPr/>
          <p:nvPr/>
        </p:nvSpPr>
        <p:spPr>
          <a:xfrm>
            <a:off x="380999" y="88106"/>
            <a:ext cx="2819400" cy="338138"/>
          </a:xfrm>
          <a:prstGeom prst="rect">
            <a:avLst/>
          </a:prstGeom>
        </p:spPr>
        <p:style>
          <a:lnRef idx="3">
            <a:schemeClr val="lt1"/>
          </a:lnRef>
          <a:fillRef idx="1">
            <a:schemeClr val="accent3"/>
          </a:fillRef>
          <a:effectRef idx="1">
            <a:schemeClr val="accent3"/>
          </a:effectRef>
          <a:fontRef idx="minor">
            <a:schemeClr val="lt1"/>
          </a:fontRef>
        </p:style>
        <p:txBody>
          <a:bodyPr anchor="ctr">
            <a:spAutoFit/>
          </a:bodyPr>
          <a:lstStyle/>
          <a:p>
            <a:pPr algn="ctr" eaLnBrk="1" fontAlgn="auto" hangingPunct="1">
              <a:spcBef>
                <a:spcPts val="0"/>
              </a:spcBef>
              <a:spcAft>
                <a:spcPts val="0"/>
              </a:spcAft>
              <a:defRPr/>
            </a:pPr>
            <a:r>
              <a:rPr lang="en-GB" sz="1600" b="1" i="1" dirty="0"/>
              <a:t>S. </a:t>
            </a:r>
            <a:r>
              <a:rPr lang="en-GB" sz="1600" b="1" i="1" dirty="0" err="1"/>
              <a:t>mansoni</a:t>
            </a:r>
            <a:r>
              <a:rPr lang="en-US" sz="1600" b="1" i="1" dirty="0"/>
              <a:t> </a:t>
            </a:r>
            <a:r>
              <a:rPr lang="en-GB" sz="1600" b="1" dirty="0"/>
              <a:t>LIFE CYCLE</a:t>
            </a:r>
            <a:endParaRPr lang="en-US" sz="1600" b="1" dirty="0"/>
          </a:p>
        </p:txBody>
      </p:sp>
      <p:sp>
        <p:nvSpPr>
          <p:cNvPr id="31" name="Rectangle 30">
            <a:extLst>
              <a:ext uri="{FF2B5EF4-FFF2-40B4-BE49-F238E27FC236}">
                <a16:creationId xmlns:a16="http://schemas.microsoft.com/office/drawing/2014/main" id="{EEF15595-79D0-EBF5-05DA-95B8538873D9}"/>
              </a:ext>
            </a:extLst>
          </p:cNvPr>
          <p:cNvSpPr/>
          <p:nvPr/>
        </p:nvSpPr>
        <p:spPr>
          <a:xfrm>
            <a:off x="5257800" y="457528"/>
            <a:ext cx="2193925" cy="523220"/>
          </a:xfrm>
          <a:prstGeom prst="rect">
            <a:avLst/>
          </a:prstGeom>
          <a:solidFill>
            <a:schemeClr val="tx2"/>
          </a:solidFill>
          <a:ln>
            <a:solidFill>
              <a:srgbClr val="FF0000"/>
            </a:solidFill>
          </a:ln>
        </p:spPr>
        <p:style>
          <a:lnRef idx="2">
            <a:schemeClr val="dk1"/>
          </a:lnRef>
          <a:fillRef idx="1">
            <a:schemeClr val="lt1"/>
          </a:fillRef>
          <a:effectRef idx="0">
            <a:schemeClr val="dk1"/>
          </a:effectRef>
          <a:fontRef idx="minor">
            <a:schemeClr val="dk1"/>
          </a:fontRef>
        </p:style>
        <p:txBody>
          <a:bodyPr anchor="ctr">
            <a:spAutoFit/>
          </a:bodyPr>
          <a:lstStyle/>
          <a:p>
            <a:pPr algn="ctr" eaLnBrk="1" fontAlgn="auto" hangingPunct="1">
              <a:spcBef>
                <a:spcPts val="0"/>
              </a:spcBef>
              <a:spcAft>
                <a:spcPts val="0"/>
              </a:spcAft>
              <a:defRPr/>
            </a:pPr>
            <a:r>
              <a:rPr lang="en-GB" sz="1400" b="1" dirty="0">
                <a:solidFill>
                  <a:schemeClr val="bg1"/>
                </a:solidFill>
              </a:rPr>
              <a:t>Adults inhabit inferior mesenteric veins</a:t>
            </a:r>
            <a:endParaRPr lang="en-US" sz="1400" b="1" dirty="0">
              <a:solidFill>
                <a:schemeClr val="bg1"/>
              </a:solidFill>
            </a:endParaRPr>
          </a:p>
        </p:txBody>
      </p:sp>
      <p:sp>
        <p:nvSpPr>
          <p:cNvPr id="32" name="Rectangle 31">
            <a:extLst>
              <a:ext uri="{FF2B5EF4-FFF2-40B4-BE49-F238E27FC236}">
                <a16:creationId xmlns:a16="http://schemas.microsoft.com/office/drawing/2014/main" id="{5913F1D9-A5A7-3D3D-C34D-E56AE7423E9E}"/>
              </a:ext>
            </a:extLst>
          </p:cNvPr>
          <p:cNvSpPr>
            <a:spLocks noChangeArrowheads="1"/>
          </p:cNvSpPr>
          <p:nvPr/>
        </p:nvSpPr>
        <p:spPr bwMode="auto">
          <a:xfrm>
            <a:off x="6553200" y="14478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ar-EG" sz="1200" b="1"/>
              <a:t>Female lay eggs in mesenteric venules of the large intestine</a:t>
            </a:r>
            <a:endParaRPr lang="en-US" altLang="ar-EG" sz="1200" b="1"/>
          </a:p>
        </p:txBody>
      </p:sp>
      <p:sp>
        <p:nvSpPr>
          <p:cNvPr id="33" name="TextBox 32">
            <a:extLst>
              <a:ext uri="{FF2B5EF4-FFF2-40B4-BE49-F238E27FC236}">
                <a16:creationId xmlns:a16="http://schemas.microsoft.com/office/drawing/2014/main" id="{C087607D-893E-765B-E7B8-61CA4E032ECB}"/>
              </a:ext>
            </a:extLst>
          </p:cNvPr>
          <p:cNvSpPr txBox="1">
            <a:spLocks noChangeArrowheads="1"/>
          </p:cNvSpPr>
          <p:nvPr/>
        </p:nvSpPr>
        <p:spPr bwMode="auto">
          <a:xfrm>
            <a:off x="7696200" y="3590925"/>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EG" sz="1400" b="1"/>
              <a:t>Eggs pass with stool</a:t>
            </a:r>
          </a:p>
        </p:txBody>
      </p:sp>
      <p:pic>
        <p:nvPicPr>
          <p:cNvPr id="34" name="Picture 33" descr="S m.jpg">
            <a:extLst>
              <a:ext uri="{FF2B5EF4-FFF2-40B4-BE49-F238E27FC236}">
                <a16:creationId xmlns:a16="http://schemas.microsoft.com/office/drawing/2014/main" id="{BEAAF499-1DC4-547D-309E-0584AE981123}"/>
              </a:ext>
            </a:extLst>
          </p:cNvPr>
          <p:cNvPicPr>
            <a:picLocks noChangeAspect="1"/>
          </p:cNvPicPr>
          <p:nvPr/>
        </p:nvPicPr>
        <p:blipFill>
          <a:blip r:embed="rId16">
            <a:clrChange>
              <a:clrFrom>
                <a:srgbClr val="FFFFFF"/>
              </a:clrFrom>
              <a:clrTo>
                <a:srgbClr val="FFFFFF">
                  <a:alpha val="0"/>
                </a:srgbClr>
              </a:clrTo>
            </a:clrChange>
            <a:lum bright="-20000" contrast="20000"/>
            <a:extLst>
              <a:ext uri="{28A0092B-C50C-407E-A947-70E740481C1C}">
                <a14:useLocalDpi xmlns:a14="http://schemas.microsoft.com/office/drawing/2010/main" val="0"/>
              </a:ext>
            </a:extLst>
          </a:blip>
          <a:srcRect/>
          <a:stretch>
            <a:fillRect/>
          </a:stretch>
        </p:blipFill>
        <p:spPr bwMode="auto">
          <a:xfrm>
            <a:off x="8077200" y="2438400"/>
            <a:ext cx="73183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F2E10301-96C4-F05B-9DF5-0238FB37A8FF}"/>
              </a:ext>
            </a:extLst>
          </p:cNvPr>
          <p:cNvSpPr/>
          <p:nvPr/>
        </p:nvSpPr>
        <p:spPr>
          <a:xfrm>
            <a:off x="3779838" y="3902075"/>
            <a:ext cx="1554162" cy="365125"/>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eaLnBrk="1" fontAlgn="auto" hangingPunct="1">
              <a:spcBef>
                <a:spcPts val="0"/>
              </a:spcBef>
              <a:spcAft>
                <a:spcPts val="0"/>
              </a:spcAft>
              <a:defRPr/>
            </a:pPr>
            <a:r>
              <a:rPr lang="en-GB" sz="1600" b="1" dirty="0"/>
              <a:t>Fresh water</a:t>
            </a:r>
            <a:endParaRPr lang="en-US" sz="1600" b="1" dirty="0"/>
          </a:p>
        </p:txBody>
      </p:sp>
      <p:sp>
        <p:nvSpPr>
          <p:cNvPr id="36" name="Rectangle 35">
            <a:extLst>
              <a:ext uri="{FF2B5EF4-FFF2-40B4-BE49-F238E27FC236}">
                <a16:creationId xmlns:a16="http://schemas.microsoft.com/office/drawing/2014/main" id="{ABDF05C1-5DAA-1AEF-1C14-91C1358C481B}"/>
              </a:ext>
            </a:extLst>
          </p:cNvPr>
          <p:cNvSpPr/>
          <p:nvPr/>
        </p:nvSpPr>
        <p:spPr>
          <a:xfrm>
            <a:off x="6858000" y="4800600"/>
            <a:ext cx="1317625" cy="523875"/>
          </a:xfrm>
          <a:prstGeom prst="rect">
            <a:avLst/>
          </a:prstGeom>
        </p:spPr>
        <p:txBody>
          <a:bodyPr wrap="none" anchor="ctr">
            <a:spAutoFit/>
          </a:bodyPr>
          <a:lstStyle/>
          <a:p>
            <a:pPr eaLnBrk="1" fontAlgn="auto" hangingPunct="1">
              <a:spcBef>
                <a:spcPts val="0"/>
              </a:spcBef>
              <a:spcAft>
                <a:spcPts val="0"/>
              </a:spcAft>
              <a:defRPr/>
            </a:pPr>
            <a:r>
              <a:rPr lang="en-GB" sz="1400" b="1" dirty="0" err="1">
                <a:solidFill>
                  <a:schemeClr val="accent5">
                    <a:lumMod val="50000"/>
                  </a:schemeClr>
                </a:solidFill>
                <a:latin typeface="+mn-lt"/>
                <a:cs typeface="+mn-cs"/>
              </a:rPr>
              <a:t>Miracidium</a:t>
            </a:r>
            <a:endParaRPr lang="en-GB" sz="1400" b="1" dirty="0">
              <a:solidFill>
                <a:schemeClr val="accent5">
                  <a:lumMod val="50000"/>
                </a:schemeClr>
              </a:solidFill>
              <a:latin typeface="+mn-lt"/>
              <a:cs typeface="+mn-cs"/>
            </a:endParaRPr>
          </a:p>
          <a:p>
            <a:pPr algn="ctr" eaLnBrk="1" fontAlgn="auto" hangingPunct="1">
              <a:spcBef>
                <a:spcPts val="0"/>
              </a:spcBef>
              <a:spcAft>
                <a:spcPts val="0"/>
              </a:spcAft>
              <a:defRPr/>
            </a:pPr>
            <a:r>
              <a:rPr lang="en-GB" sz="1400" b="1" dirty="0" err="1">
                <a:solidFill>
                  <a:schemeClr val="accent5">
                    <a:lumMod val="50000"/>
                  </a:schemeClr>
                </a:solidFill>
                <a:latin typeface="+mn-lt"/>
                <a:cs typeface="+mn-cs"/>
              </a:rPr>
              <a:t>hatchs</a:t>
            </a:r>
            <a:endParaRPr lang="en-US" sz="1400" b="1" dirty="0">
              <a:solidFill>
                <a:schemeClr val="accent5">
                  <a:lumMod val="50000"/>
                </a:schemeClr>
              </a:solidFill>
              <a:latin typeface="+mn-lt"/>
              <a:cs typeface="+mn-cs"/>
            </a:endParaRPr>
          </a:p>
        </p:txBody>
      </p:sp>
      <p:sp>
        <p:nvSpPr>
          <p:cNvPr id="37" name="Rectangle 36">
            <a:extLst>
              <a:ext uri="{FF2B5EF4-FFF2-40B4-BE49-F238E27FC236}">
                <a16:creationId xmlns:a16="http://schemas.microsoft.com/office/drawing/2014/main" id="{AF11A2BF-CD33-1375-D7C4-938AD82DF34D}"/>
              </a:ext>
            </a:extLst>
          </p:cNvPr>
          <p:cNvSpPr/>
          <p:nvPr/>
        </p:nvSpPr>
        <p:spPr>
          <a:xfrm>
            <a:off x="5410200" y="6172200"/>
            <a:ext cx="3050835" cy="307777"/>
          </a:xfrm>
          <a:prstGeom prst="rect">
            <a:avLst/>
          </a:prstGeom>
        </p:spPr>
        <p:txBody>
          <a:bodyPr wrap="none">
            <a:spAutoFit/>
          </a:bodyPr>
          <a:lstStyle/>
          <a:p>
            <a:pPr eaLnBrk="1" fontAlgn="auto" hangingPunct="1">
              <a:spcBef>
                <a:spcPts val="0"/>
              </a:spcBef>
              <a:spcAft>
                <a:spcPts val="0"/>
              </a:spcAft>
              <a:defRPr/>
            </a:pPr>
            <a:r>
              <a:rPr lang="en-GB" sz="1400" b="1" dirty="0" err="1">
                <a:ln>
                  <a:solidFill>
                    <a:schemeClr val="accent6">
                      <a:lumMod val="50000"/>
                    </a:schemeClr>
                  </a:solidFill>
                </a:ln>
                <a:solidFill>
                  <a:srgbClr val="00B0F0"/>
                </a:solidFill>
                <a:latin typeface="+mn-lt"/>
                <a:cs typeface="+mn-cs"/>
              </a:rPr>
              <a:t>Miracidium</a:t>
            </a:r>
            <a:r>
              <a:rPr lang="en-GB" sz="1400" b="1" dirty="0">
                <a:ln>
                  <a:solidFill>
                    <a:schemeClr val="accent6">
                      <a:lumMod val="50000"/>
                    </a:schemeClr>
                  </a:solidFill>
                </a:ln>
                <a:solidFill>
                  <a:srgbClr val="00B0F0"/>
                </a:solidFill>
                <a:latin typeface="+mn-lt"/>
                <a:cs typeface="+mn-cs"/>
              </a:rPr>
              <a:t> penetrates snail </a:t>
            </a:r>
            <a:endParaRPr lang="en-US" sz="1400" b="1" dirty="0">
              <a:ln>
                <a:solidFill>
                  <a:schemeClr val="accent6">
                    <a:lumMod val="50000"/>
                  </a:schemeClr>
                </a:solidFill>
              </a:ln>
              <a:solidFill>
                <a:srgbClr val="00B0F0"/>
              </a:solidFill>
              <a:latin typeface="+mn-lt"/>
              <a:cs typeface="+mn-cs"/>
            </a:endParaRPr>
          </a:p>
        </p:txBody>
      </p:sp>
      <p:sp>
        <p:nvSpPr>
          <p:cNvPr id="38" name="Rectangle 37">
            <a:extLst>
              <a:ext uri="{FF2B5EF4-FFF2-40B4-BE49-F238E27FC236}">
                <a16:creationId xmlns:a16="http://schemas.microsoft.com/office/drawing/2014/main" id="{C8F62A75-451F-9035-42A9-0025BB1D5671}"/>
              </a:ext>
            </a:extLst>
          </p:cNvPr>
          <p:cNvSpPr/>
          <p:nvPr/>
        </p:nvSpPr>
        <p:spPr>
          <a:xfrm>
            <a:off x="4572000" y="5029200"/>
            <a:ext cx="1219200" cy="5238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nchor="ctr">
            <a:spAutoFit/>
          </a:bodyPr>
          <a:lstStyle/>
          <a:p>
            <a:pPr algn="ctr" eaLnBrk="1" fontAlgn="auto" hangingPunct="1">
              <a:spcBef>
                <a:spcPts val="0"/>
              </a:spcBef>
              <a:spcAft>
                <a:spcPts val="0"/>
              </a:spcAft>
              <a:defRPr/>
            </a:pPr>
            <a:r>
              <a:rPr lang="en-GB" sz="1400" b="1" dirty="0"/>
              <a:t>Mother</a:t>
            </a:r>
          </a:p>
          <a:p>
            <a:pPr algn="ctr" eaLnBrk="1" fontAlgn="auto" hangingPunct="1">
              <a:spcBef>
                <a:spcPts val="0"/>
              </a:spcBef>
              <a:spcAft>
                <a:spcPts val="0"/>
              </a:spcAft>
              <a:defRPr/>
            </a:pPr>
            <a:r>
              <a:rPr lang="en-GB" sz="1400" b="1" dirty="0" err="1"/>
              <a:t>sporocyst</a:t>
            </a:r>
            <a:r>
              <a:rPr lang="en-GB" sz="1400" b="1" dirty="0"/>
              <a:t> </a:t>
            </a:r>
            <a:endParaRPr lang="en-US" sz="1400" b="1" dirty="0"/>
          </a:p>
        </p:txBody>
      </p:sp>
      <p:sp>
        <p:nvSpPr>
          <p:cNvPr id="39" name="Rectangle 38">
            <a:extLst>
              <a:ext uri="{FF2B5EF4-FFF2-40B4-BE49-F238E27FC236}">
                <a16:creationId xmlns:a16="http://schemas.microsoft.com/office/drawing/2014/main" id="{CEE04734-0975-F2AD-F43C-9136C625ECC4}"/>
              </a:ext>
            </a:extLst>
          </p:cNvPr>
          <p:cNvSpPr>
            <a:spLocks noChangeArrowheads="1"/>
          </p:cNvSpPr>
          <p:nvPr/>
        </p:nvSpPr>
        <p:spPr bwMode="auto">
          <a:xfrm>
            <a:off x="3352800" y="5105400"/>
            <a:ext cx="116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ar-EG" sz="1400" b="1"/>
              <a:t>Daughter</a:t>
            </a:r>
          </a:p>
          <a:p>
            <a:pPr eaLnBrk="1" hangingPunct="1"/>
            <a:r>
              <a:rPr lang="en-GB" altLang="ar-EG" sz="1400" b="1"/>
              <a:t>sporocyst</a:t>
            </a:r>
            <a:endParaRPr lang="en-US" altLang="ar-EG" sz="1400" b="1"/>
          </a:p>
        </p:txBody>
      </p:sp>
      <p:pic>
        <p:nvPicPr>
          <p:cNvPr id="40" name="Picture 39" descr="S m.jpg">
            <a:extLst>
              <a:ext uri="{FF2B5EF4-FFF2-40B4-BE49-F238E27FC236}">
                <a16:creationId xmlns:a16="http://schemas.microsoft.com/office/drawing/2014/main" id="{F395541A-A41E-893A-21B3-410C677DDE7E}"/>
              </a:ext>
            </a:extLst>
          </p:cNvPr>
          <p:cNvPicPr>
            <a:picLocks noChangeAspect="1"/>
          </p:cNvPicPr>
          <p:nvPr/>
        </p:nvPicPr>
        <p:blipFill>
          <a:blip r:embed="rId16">
            <a:clrChange>
              <a:clrFrom>
                <a:srgbClr val="FFFFFF"/>
              </a:clrFrom>
              <a:clrTo>
                <a:srgbClr val="FFFFFF">
                  <a:alpha val="0"/>
                </a:srgbClr>
              </a:clrTo>
            </a:clrChange>
            <a:lum bright="-20000" contrast="20000"/>
            <a:extLst>
              <a:ext uri="{28A0092B-C50C-407E-A947-70E740481C1C}">
                <a14:useLocalDpi xmlns:a14="http://schemas.microsoft.com/office/drawing/2010/main" val="0"/>
              </a:ext>
            </a:extLst>
          </a:blip>
          <a:srcRect/>
          <a:stretch>
            <a:fillRect/>
          </a:stretch>
        </p:blipFill>
        <p:spPr bwMode="auto">
          <a:xfrm>
            <a:off x="8077200" y="2438400"/>
            <a:ext cx="73183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a:extLst>
              <a:ext uri="{FF2B5EF4-FFF2-40B4-BE49-F238E27FC236}">
                <a16:creationId xmlns:a16="http://schemas.microsoft.com/office/drawing/2014/main" id="{AF73AACB-9D94-FE64-7CAD-67CC3CB6E176}"/>
              </a:ext>
            </a:extLst>
          </p:cNvPr>
          <p:cNvSpPr/>
          <p:nvPr/>
        </p:nvSpPr>
        <p:spPr>
          <a:xfrm>
            <a:off x="3886200" y="5562600"/>
            <a:ext cx="1167307" cy="338554"/>
          </a:xfrm>
          <a:prstGeom prst="rect">
            <a:avLst/>
          </a:prstGeom>
        </p:spPr>
        <p:txBody>
          <a:bodyPr wrap="none">
            <a:spAutoFit/>
          </a:bodyPr>
          <a:lstStyle/>
          <a:p>
            <a:pPr eaLnBrk="1" fontAlgn="auto" hangingPunct="1">
              <a:spcBef>
                <a:spcPts val="0"/>
              </a:spcBef>
              <a:spcAft>
                <a:spcPts val="0"/>
              </a:spcAft>
              <a:defRPr/>
            </a:pPr>
            <a:r>
              <a:rPr lang="en-GB" sz="1600" b="1" cap="small" dirty="0" err="1">
                <a:ln>
                  <a:solidFill>
                    <a:schemeClr val="accent5">
                      <a:lumMod val="20000"/>
                      <a:lumOff val="80000"/>
                    </a:schemeClr>
                  </a:solidFill>
                </a:ln>
                <a:solidFill>
                  <a:schemeClr val="accent6">
                    <a:lumMod val="50000"/>
                  </a:schemeClr>
                </a:solidFill>
                <a:latin typeface="+mn-lt"/>
                <a:cs typeface="+mn-cs"/>
              </a:rPr>
              <a:t>Cercaria</a:t>
            </a:r>
            <a:endParaRPr lang="en-US" sz="1600" dirty="0">
              <a:ln>
                <a:solidFill>
                  <a:schemeClr val="accent5">
                    <a:lumMod val="20000"/>
                    <a:lumOff val="80000"/>
                  </a:schemeClr>
                </a:solidFill>
              </a:ln>
              <a:solidFill>
                <a:schemeClr val="accent6">
                  <a:lumMod val="50000"/>
                </a:schemeClr>
              </a:solidFill>
              <a:latin typeface="+mn-lt"/>
              <a:cs typeface="+mn-cs"/>
            </a:endParaRPr>
          </a:p>
        </p:txBody>
      </p:sp>
      <p:sp>
        <p:nvSpPr>
          <p:cNvPr id="42" name="Rectangle 41">
            <a:extLst>
              <a:ext uri="{FF2B5EF4-FFF2-40B4-BE49-F238E27FC236}">
                <a16:creationId xmlns:a16="http://schemas.microsoft.com/office/drawing/2014/main" id="{ECB52698-33D9-E33B-8FB9-1133EDD4055F}"/>
              </a:ext>
            </a:extLst>
          </p:cNvPr>
          <p:cNvSpPr/>
          <p:nvPr/>
        </p:nvSpPr>
        <p:spPr>
          <a:xfrm>
            <a:off x="533400" y="1933575"/>
            <a:ext cx="1766888" cy="27622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eaLnBrk="1" fontAlgn="auto" hangingPunct="1">
              <a:spcBef>
                <a:spcPts val="0"/>
              </a:spcBef>
              <a:spcAft>
                <a:spcPts val="0"/>
              </a:spcAft>
              <a:defRPr/>
            </a:pPr>
            <a:r>
              <a:rPr lang="en-GB" sz="1200" b="1" dirty="0">
                <a:ea typeface="Times New Roman" pitchFamily="18" charset="0"/>
                <a:cs typeface="Arial" pitchFamily="34" charset="0"/>
              </a:rPr>
              <a:t>venous circulation</a:t>
            </a:r>
            <a:endParaRPr lang="en-US" sz="1200" dirty="0"/>
          </a:p>
        </p:txBody>
      </p:sp>
      <p:sp>
        <p:nvSpPr>
          <p:cNvPr id="43" name="Rectangle 42">
            <a:extLst>
              <a:ext uri="{FF2B5EF4-FFF2-40B4-BE49-F238E27FC236}">
                <a16:creationId xmlns:a16="http://schemas.microsoft.com/office/drawing/2014/main" id="{50EB14B4-AD85-B381-E939-7BB3118FB742}"/>
              </a:ext>
            </a:extLst>
          </p:cNvPr>
          <p:cNvSpPr/>
          <p:nvPr/>
        </p:nvSpPr>
        <p:spPr>
          <a:xfrm>
            <a:off x="533400" y="1400175"/>
            <a:ext cx="654050" cy="27622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eaLnBrk="1" fontAlgn="auto" hangingPunct="1">
              <a:spcBef>
                <a:spcPts val="0"/>
              </a:spcBef>
              <a:spcAft>
                <a:spcPts val="0"/>
              </a:spcAft>
              <a:defRPr/>
            </a:pPr>
            <a:r>
              <a:rPr lang="en-GB" sz="1200" b="1" dirty="0">
                <a:ea typeface="Times New Roman" pitchFamily="18" charset="0"/>
                <a:cs typeface="Arial" pitchFamily="34" charset="0"/>
              </a:rPr>
              <a:t>lungs</a:t>
            </a:r>
            <a:endParaRPr lang="en-US" sz="1200" dirty="0"/>
          </a:p>
        </p:txBody>
      </p:sp>
      <p:sp>
        <p:nvSpPr>
          <p:cNvPr id="44" name="Rectangle 43">
            <a:extLst>
              <a:ext uri="{FF2B5EF4-FFF2-40B4-BE49-F238E27FC236}">
                <a16:creationId xmlns:a16="http://schemas.microsoft.com/office/drawing/2014/main" id="{F12691DD-005B-099C-0F4A-E7CBD6C5CAC9}"/>
              </a:ext>
            </a:extLst>
          </p:cNvPr>
          <p:cNvSpPr/>
          <p:nvPr/>
        </p:nvSpPr>
        <p:spPr>
          <a:xfrm>
            <a:off x="457200" y="685800"/>
            <a:ext cx="1963738" cy="27622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eaLnBrk="1" fontAlgn="auto" hangingPunct="1">
              <a:spcBef>
                <a:spcPts val="0"/>
              </a:spcBef>
              <a:spcAft>
                <a:spcPts val="0"/>
              </a:spcAft>
              <a:defRPr/>
            </a:pPr>
            <a:r>
              <a:rPr lang="en-GB" sz="1200" b="1" dirty="0">
                <a:ea typeface="Times New Roman" pitchFamily="18" charset="0"/>
                <a:cs typeface="Arial" pitchFamily="34" charset="0"/>
              </a:rPr>
              <a:t>systemic circulation </a:t>
            </a:r>
            <a:endParaRPr lang="en-US" sz="1200" dirty="0"/>
          </a:p>
        </p:txBody>
      </p:sp>
      <p:sp>
        <p:nvSpPr>
          <p:cNvPr id="45" name="Rectangle 44">
            <a:extLst>
              <a:ext uri="{FF2B5EF4-FFF2-40B4-BE49-F238E27FC236}">
                <a16:creationId xmlns:a16="http://schemas.microsoft.com/office/drawing/2014/main" id="{E01C8B55-E570-65A3-63BC-1A8426DB8437}"/>
              </a:ext>
            </a:extLst>
          </p:cNvPr>
          <p:cNvSpPr/>
          <p:nvPr/>
        </p:nvSpPr>
        <p:spPr>
          <a:xfrm>
            <a:off x="3276600" y="381000"/>
            <a:ext cx="1295400" cy="738664"/>
          </a:xfrm>
          <a:prstGeom prst="rect">
            <a:avLst/>
          </a:prstGeom>
          <a:ln>
            <a:solidFill>
              <a:srgbClr val="990000"/>
            </a:solidFill>
          </a:ln>
        </p:spPr>
        <p:style>
          <a:lnRef idx="2">
            <a:schemeClr val="accent5"/>
          </a:lnRef>
          <a:fillRef idx="1">
            <a:schemeClr val="lt1"/>
          </a:fillRef>
          <a:effectRef idx="0">
            <a:schemeClr val="accent5"/>
          </a:effectRef>
          <a:fontRef idx="minor">
            <a:schemeClr val="dk1"/>
          </a:fontRef>
        </p:style>
        <p:txBody>
          <a:bodyPr>
            <a:spAutoFit/>
          </a:bodyPr>
          <a:lstStyle/>
          <a:p>
            <a:pPr algn="ctr" eaLnBrk="1" fontAlgn="auto" hangingPunct="1">
              <a:spcBef>
                <a:spcPts val="0"/>
              </a:spcBef>
              <a:spcAft>
                <a:spcPts val="0"/>
              </a:spcAft>
              <a:defRPr/>
            </a:pPr>
            <a:r>
              <a:rPr lang="en-US" sz="1400" b="1" dirty="0">
                <a:ea typeface="Times New Roman" pitchFamily="18" charset="0"/>
                <a:cs typeface="Arial" pitchFamily="34" charset="0"/>
              </a:rPr>
              <a:t>Maturation in the portal vein of the liver</a:t>
            </a:r>
            <a:endParaRPr lang="en-US" sz="1400" dirty="0"/>
          </a:p>
        </p:txBody>
      </p:sp>
      <p:sp>
        <p:nvSpPr>
          <p:cNvPr id="46" name="Rectangle 45">
            <a:extLst>
              <a:ext uri="{FF2B5EF4-FFF2-40B4-BE49-F238E27FC236}">
                <a16:creationId xmlns:a16="http://schemas.microsoft.com/office/drawing/2014/main" id="{6265E331-52E5-7C23-B429-08B8C0FDED89}"/>
              </a:ext>
            </a:extLst>
          </p:cNvPr>
          <p:cNvSpPr/>
          <p:nvPr/>
        </p:nvSpPr>
        <p:spPr>
          <a:xfrm>
            <a:off x="381000" y="2435225"/>
            <a:ext cx="1760538" cy="307975"/>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eaLnBrk="1" fontAlgn="auto" hangingPunct="1">
              <a:spcBef>
                <a:spcPts val="0"/>
              </a:spcBef>
              <a:spcAft>
                <a:spcPts val="0"/>
              </a:spcAft>
              <a:defRPr/>
            </a:pPr>
            <a:r>
              <a:rPr lang="en-GB" sz="1400" b="1" cap="small" dirty="0" err="1"/>
              <a:t>Schistosomulum</a:t>
            </a:r>
            <a:endParaRPr lang="en-US" sz="1400" dirty="0"/>
          </a:p>
        </p:txBody>
      </p:sp>
      <p:sp>
        <p:nvSpPr>
          <p:cNvPr id="47" name="Rectangle 46">
            <a:extLst>
              <a:ext uri="{FF2B5EF4-FFF2-40B4-BE49-F238E27FC236}">
                <a16:creationId xmlns:a16="http://schemas.microsoft.com/office/drawing/2014/main" id="{1F898827-C79C-151F-DCFC-B4026669FCE3}"/>
              </a:ext>
            </a:extLst>
          </p:cNvPr>
          <p:cNvSpPr/>
          <p:nvPr/>
        </p:nvSpPr>
        <p:spPr>
          <a:xfrm>
            <a:off x="762000" y="4800600"/>
            <a:ext cx="1600200" cy="46196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fontAlgn="auto" hangingPunct="1">
              <a:spcBef>
                <a:spcPts val="0"/>
              </a:spcBef>
              <a:spcAft>
                <a:spcPts val="0"/>
              </a:spcAft>
              <a:defRPr/>
            </a:pPr>
            <a:r>
              <a:rPr lang="en-GB" sz="1200" b="1" dirty="0" err="1"/>
              <a:t>Cercariae</a:t>
            </a:r>
            <a:r>
              <a:rPr lang="en-GB" sz="1200" b="1" dirty="0"/>
              <a:t> attach</a:t>
            </a:r>
          </a:p>
          <a:p>
            <a:pPr eaLnBrk="1" fontAlgn="auto" hangingPunct="1">
              <a:spcBef>
                <a:spcPts val="0"/>
              </a:spcBef>
              <a:spcAft>
                <a:spcPts val="0"/>
              </a:spcAft>
              <a:defRPr/>
            </a:pPr>
            <a:r>
              <a:rPr lang="en-GB" sz="1200" b="1" dirty="0"/>
              <a:t>to human skin </a:t>
            </a:r>
            <a:endParaRPr lang="en-US" sz="1200" b="1" dirty="0"/>
          </a:p>
        </p:txBody>
      </p:sp>
      <p:sp>
        <p:nvSpPr>
          <p:cNvPr id="48" name="Rectangle 47">
            <a:extLst>
              <a:ext uri="{FF2B5EF4-FFF2-40B4-BE49-F238E27FC236}">
                <a16:creationId xmlns:a16="http://schemas.microsoft.com/office/drawing/2014/main" id="{852DED81-B20B-1648-511C-E1C3913752D2}"/>
              </a:ext>
            </a:extLst>
          </p:cNvPr>
          <p:cNvSpPr/>
          <p:nvPr/>
        </p:nvSpPr>
        <p:spPr>
          <a:xfrm>
            <a:off x="1143000" y="6019800"/>
            <a:ext cx="1822450" cy="46196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fontAlgn="auto" hangingPunct="1">
              <a:spcBef>
                <a:spcPts val="0"/>
              </a:spcBef>
              <a:spcAft>
                <a:spcPts val="0"/>
              </a:spcAft>
              <a:defRPr/>
            </a:pPr>
            <a:r>
              <a:rPr lang="en-GB" sz="1200" b="1" dirty="0" err="1"/>
              <a:t>Cercariae</a:t>
            </a:r>
            <a:r>
              <a:rPr lang="en-GB" sz="1200" b="1" dirty="0"/>
              <a:t> emerge</a:t>
            </a:r>
          </a:p>
          <a:p>
            <a:pPr eaLnBrk="1" fontAlgn="auto" hangingPunct="1">
              <a:spcBef>
                <a:spcPts val="0"/>
              </a:spcBef>
              <a:spcAft>
                <a:spcPts val="0"/>
              </a:spcAft>
              <a:defRPr/>
            </a:pPr>
            <a:r>
              <a:rPr lang="en-GB" sz="1200" b="1" dirty="0"/>
              <a:t>from the snail host</a:t>
            </a:r>
            <a:endParaRPr lang="en-US" sz="1200" b="1" dirty="0"/>
          </a:p>
        </p:txBody>
      </p:sp>
      <p:sp>
        <p:nvSpPr>
          <p:cNvPr id="49" name="Rectangle 48">
            <a:extLst>
              <a:ext uri="{FF2B5EF4-FFF2-40B4-BE49-F238E27FC236}">
                <a16:creationId xmlns:a16="http://schemas.microsoft.com/office/drawing/2014/main" id="{F50BE45F-802E-62BE-7747-6519837A82D7}"/>
              </a:ext>
            </a:extLst>
          </p:cNvPr>
          <p:cNvSpPr/>
          <p:nvPr/>
        </p:nvSpPr>
        <p:spPr>
          <a:xfrm>
            <a:off x="1905000" y="3048000"/>
            <a:ext cx="1900238" cy="46196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eaLnBrk="1" fontAlgn="auto" hangingPunct="1">
              <a:spcBef>
                <a:spcPts val="0"/>
              </a:spcBef>
              <a:spcAft>
                <a:spcPts val="0"/>
              </a:spcAft>
              <a:defRPr/>
            </a:pPr>
            <a:r>
              <a:rPr lang="en-GB" sz="1200" b="1" dirty="0" err="1"/>
              <a:t>Cercariae</a:t>
            </a:r>
            <a:r>
              <a:rPr lang="en-GB" sz="1200" b="1" dirty="0"/>
              <a:t> penetrate</a:t>
            </a:r>
          </a:p>
          <a:p>
            <a:pPr eaLnBrk="1" fontAlgn="auto" hangingPunct="1">
              <a:spcBef>
                <a:spcPts val="0"/>
              </a:spcBef>
              <a:spcAft>
                <a:spcPts val="0"/>
              </a:spcAft>
              <a:defRPr/>
            </a:pPr>
            <a:r>
              <a:rPr lang="en-GB" sz="1200" b="1" dirty="0"/>
              <a:t>human skin </a:t>
            </a:r>
            <a:endParaRPr lang="en-US" sz="1200" b="1" dirty="0"/>
          </a:p>
        </p:txBody>
      </p:sp>
      <p:sp>
        <p:nvSpPr>
          <p:cNvPr id="15407" name="Footer Placeholder 18">
            <a:extLst>
              <a:ext uri="{FF2B5EF4-FFF2-40B4-BE49-F238E27FC236}">
                <a16:creationId xmlns:a16="http://schemas.microsoft.com/office/drawing/2014/main" id="{4017340D-4EB8-F3C9-7BE7-B98EE13A6BD0}"/>
              </a:ext>
            </a:extLst>
          </p:cNvPr>
          <p:cNvSpPr txBox="1">
            <a:spLocks/>
          </p:cNvSpPr>
          <p:nvPr/>
        </p:nvSpPr>
        <p:spPr bwMode="auto">
          <a:xfrm>
            <a:off x="7086600" y="6492875"/>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EG" sz="1600" b="1">
                <a:solidFill>
                  <a:schemeClr val="bg1"/>
                </a:solidFill>
                <a:latin typeface="Pristina" panose="03060402040406080204" pitchFamily="66" charset="0"/>
              </a:rPr>
              <a:t>Dr/Ibrahim</a:t>
            </a:r>
          </a:p>
        </p:txBody>
      </p:sp>
      <p:pic>
        <p:nvPicPr>
          <p:cNvPr id="3" name="Picture 6" descr="No photo description available.">
            <a:extLst>
              <a:ext uri="{FF2B5EF4-FFF2-40B4-BE49-F238E27FC236}">
                <a16:creationId xmlns:a16="http://schemas.microsoft.com/office/drawing/2014/main" id="{3AA072F4-51C6-F7D8-0FCF-A8BED0AD500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62090" y="169069"/>
            <a:ext cx="705230" cy="71597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81C7CE48-06B6-130C-B43D-EE9FA0E9DF29}"/>
              </a:ext>
            </a:extLst>
          </p:cNvPr>
          <p:cNvSpPr>
            <a:spLocks noGrp="1"/>
          </p:cNvSpPr>
          <p:nvPr>
            <p:ph type="sldNum" sz="quarter" idx="12"/>
          </p:nvPr>
        </p:nvSpPr>
        <p:spPr/>
        <p:txBody>
          <a:bodyPr/>
          <a:lstStyle/>
          <a:p>
            <a:fld id="{CCDE7D8F-E085-449A-ABA7-C02E5606125E}" type="slidenum">
              <a:rPr lang="en-US" smtClean="0"/>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par>
                                <p:cTn id="21" presetID="3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800" decel="100000"/>
                                        <p:tgtEl>
                                          <p:spTgt spid="28"/>
                                        </p:tgtEl>
                                      </p:cBhvr>
                                    </p:animEffect>
                                    <p:anim calcmode="lin" valueType="num">
                                      <p:cBhvr>
                                        <p:cTn id="24" dur="800" decel="100000" fill="hold"/>
                                        <p:tgtEl>
                                          <p:spTgt spid="28"/>
                                        </p:tgtEl>
                                        <p:attrNameLst>
                                          <p:attrName>style.rotation</p:attrName>
                                        </p:attrNameLst>
                                      </p:cBhvr>
                                      <p:tavLst>
                                        <p:tav tm="0">
                                          <p:val>
                                            <p:fltVal val="-90"/>
                                          </p:val>
                                        </p:tav>
                                        <p:tav tm="100000">
                                          <p:val>
                                            <p:fltVal val="0"/>
                                          </p:val>
                                        </p:tav>
                                      </p:tavLst>
                                    </p:anim>
                                    <p:anim calcmode="lin" valueType="num">
                                      <p:cBhvr>
                                        <p:cTn id="25" dur="800" decel="100000" fill="hold"/>
                                        <p:tgtEl>
                                          <p:spTgt spid="28"/>
                                        </p:tgtEl>
                                        <p:attrNameLst>
                                          <p:attrName>ppt_x</p:attrName>
                                        </p:attrNameLst>
                                      </p:cBhvr>
                                      <p:tavLst>
                                        <p:tav tm="0">
                                          <p:val>
                                            <p:strVal val="#ppt_x+0.4"/>
                                          </p:val>
                                        </p:tav>
                                        <p:tav tm="100000">
                                          <p:val>
                                            <p:strVal val="#ppt_x-0.05"/>
                                          </p:val>
                                        </p:tav>
                                      </p:tavLst>
                                    </p:anim>
                                    <p:anim calcmode="lin" valueType="num">
                                      <p:cBhvr>
                                        <p:cTn id="26" dur="800" decel="100000" fill="hold"/>
                                        <p:tgtEl>
                                          <p:spTgt spid="2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par>
                          <p:cTn id="29" fill="hold" nodeType="afterGroup">
                            <p:stCondLst>
                              <p:cond delay="2000"/>
                            </p:stCondLst>
                            <p:childTnLst>
                              <p:par>
                                <p:cTn id="30" presetID="17" presetClass="entr" presetSubtype="1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2500"/>
                            </p:stCondLst>
                            <p:childTnLst>
                              <p:par>
                                <p:cTn id="35" presetID="31" presetClass="entr" presetSubtype="0" fill="hold" nodeType="afterEffect">
                                  <p:stCondLst>
                                    <p:cond delay="0"/>
                                  </p:stCondLst>
                                  <p:iterate type="lt">
                                    <p:tmPct val="5000"/>
                                  </p:iterate>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5"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2000"/>
                                        <p:tgtEl>
                                          <p:spTgt spid="6"/>
                                        </p:tgtEl>
                                      </p:cBhvr>
                                    </p:animEffect>
                                    <p:anim calcmode="lin" valueType="num">
                                      <p:cBhvr>
                                        <p:cTn id="46" dur="2000" fill="hold"/>
                                        <p:tgtEl>
                                          <p:spTgt spid="6"/>
                                        </p:tgtEl>
                                        <p:attrNameLst>
                                          <p:attrName>style.rotation</p:attrName>
                                        </p:attrNameLst>
                                      </p:cBhvr>
                                      <p:tavLst>
                                        <p:tav tm="0">
                                          <p:val>
                                            <p:fltVal val="720"/>
                                          </p:val>
                                        </p:tav>
                                        <p:tav tm="100000">
                                          <p:val>
                                            <p:fltVal val="0"/>
                                          </p:val>
                                        </p:tav>
                                      </p:tavLst>
                                    </p:anim>
                                    <p:anim calcmode="lin" valueType="num">
                                      <p:cBhvr>
                                        <p:cTn id="47" dur="2000" fill="hold"/>
                                        <p:tgtEl>
                                          <p:spTgt spid="6"/>
                                        </p:tgtEl>
                                        <p:attrNameLst>
                                          <p:attrName>ppt_h</p:attrName>
                                        </p:attrNameLst>
                                      </p:cBhvr>
                                      <p:tavLst>
                                        <p:tav tm="0">
                                          <p:val>
                                            <p:fltVal val="0"/>
                                          </p:val>
                                        </p:tav>
                                        <p:tav tm="100000">
                                          <p:val>
                                            <p:strVal val="#ppt_h"/>
                                          </p:val>
                                        </p:tav>
                                      </p:tavLst>
                                    </p:anim>
                                    <p:anim calcmode="lin" valueType="num">
                                      <p:cBhvr>
                                        <p:cTn id="48" dur="2000" fill="hold"/>
                                        <p:tgtEl>
                                          <p:spTgt spid="6"/>
                                        </p:tgtEl>
                                        <p:attrNameLst>
                                          <p:attrName>ppt_w</p:attrName>
                                        </p:attrNameLst>
                                      </p:cBhvr>
                                      <p:tavLst>
                                        <p:tav tm="0">
                                          <p:val>
                                            <p:fltVal val="0"/>
                                          </p:val>
                                        </p:tav>
                                        <p:tav tm="100000">
                                          <p:val>
                                            <p:strVal val="#ppt_w"/>
                                          </p:val>
                                        </p:tav>
                                      </p:tavLst>
                                    </p:anim>
                                  </p:childTnLst>
                                </p:cTn>
                              </p:par>
                            </p:childTnLst>
                          </p:cTn>
                        </p:par>
                        <p:par>
                          <p:cTn id="49" fill="hold" nodeType="afterGroup">
                            <p:stCondLst>
                              <p:cond delay="2000"/>
                            </p:stCondLst>
                            <p:childTnLst>
                              <p:par>
                                <p:cTn id="50" presetID="23" presetClass="entr" presetSubtype="16" fill="hold" nodeType="afterEffect">
                                  <p:stCondLst>
                                    <p:cond delay="0"/>
                                  </p:stCondLst>
                                  <p:childTnLst>
                                    <p:set>
                                      <p:cBhvr>
                                        <p:cTn id="51" dur="1" fill="hold">
                                          <p:stCondLst>
                                            <p:cond delay="0"/>
                                          </p:stCondLst>
                                        </p:cTn>
                                        <p:tgtEl>
                                          <p:spTgt spid="1026"/>
                                        </p:tgtEl>
                                        <p:attrNameLst>
                                          <p:attrName>style.visibility</p:attrName>
                                        </p:attrNameLst>
                                      </p:cBhvr>
                                      <p:to>
                                        <p:strVal val="visible"/>
                                      </p:to>
                                    </p:set>
                                    <p:anim calcmode="lin" valueType="num">
                                      <p:cBhvr>
                                        <p:cTn id="52" dur="500" fill="hold"/>
                                        <p:tgtEl>
                                          <p:spTgt spid="1026"/>
                                        </p:tgtEl>
                                        <p:attrNameLst>
                                          <p:attrName>ppt_w</p:attrName>
                                        </p:attrNameLst>
                                      </p:cBhvr>
                                      <p:tavLst>
                                        <p:tav tm="0">
                                          <p:val>
                                            <p:fltVal val="0"/>
                                          </p:val>
                                        </p:tav>
                                        <p:tav tm="100000">
                                          <p:val>
                                            <p:strVal val="#ppt_w"/>
                                          </p:val>
                                        </p:tav>
                                      </p:tavLst>
                                    </p:anim>
                                    <p:anim calcmode="lin" valueType="num">
                                      <p:cBhvr>
                                        <p:cTn id="53" dur="500" fill="hold"/>
                                        <p:tgtEl>
                                          <p:spTgt spid="1026"/>
                                        </p:tgtEl>
                                        <p:attrNameLst>
                                          <p:attrName>ppt_h</p:attrName>
                                        </p:attrNameLst>
                                      </p:cBhvr>
                                      <p:tavLst>
                                        <p:tav tm="0">
                                          <p:val>
                                            <p:fltVal val="0"/>
                                          </p:val>
                                        </p:tav>
                                        <p:tav tm="100000">
                                          <p:val>
                                            <p:strVal val="#ppt_h"/>
                                          </p:val>
                                        </p:tav>
                                      </p:tavLst>
                                    </p:anim>
                                  </p:childTnLst>
                                </p:cTn>
                              </p:par>
                            </p:childTnLst>
                          </p:cTn>
                        </p:par>
                        <p:par>
                          <p:cTn id="54" fill="hold" nodeType="afterGroup">
                            <p:stCondLst>
                              <p:cond delay="2500"/>
                            </p:stCondLst>
                            <p:childTnLst>
                              <p:par>
                                <p:cTn id="55" presetID="30"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800" decel="100000"/>
                                        <p:tgtEl>
                                          <p:spTgt spid="31"/>
                                        </p:tgtEl>
                                      </p:cBhvr>
                                    </p:animEffect>
                                    <p:anim calcmode="lin" valueType="num">
                                      <p:cBhvr>
                                        <p:cTn id="58" dur="800" decel="100000" fill="hold"/>
                                        <p:tgtEl>
                                          <p:spTgt spid="31"/>
                                        </p:tgtEl>
                                        <p:attrNameLst>
                                          <p:attrName>style.rotation</p:attrName>
                                        </p:attrNameLst>
                                      </p:cBhvr>
                                      <p:tavLst>
                                        <p:tav tm="0">
                                          <p:val>
                                            <p:fltVal val="-90"/>
                                          </p:val>
                                        </p:tav>
                                        <p:tav tm="100000">
                                          <p:val>
                                            <p:fltVal val="0"/>
                                          </p:val>
                                        </p:tav>
                                      </p:tavLst>
                                    </p:anim>
                                    <p:anim calcmode="lin" valueType="num">
                                      <p:cBhvr>
                                        <p:cTn id="59" dur="800" decel="100000" fill="hold"/>
                                        <p:tgtEl>
                                          <p:spTgt spid="31"/>
                                        </p:tgtEl>
                                        <p:attrNameLst>
                                          <p:attrName>ppt_x</p:attrName>
                                        </p:attrNameLst>
                                      </p:cBhvr>
                                      <p:tavLst>
                                        <p:tav tm="0">
                                          <p:val>
                                            <p:strVal val="#ppt_x+0.4"/>
                                          </p:val>
                                        </p:tav>
                                        <p:tav tm="100000">
                                          <p:val>
                                            <p:strVal val="#ppt_x-0.05"/>
                                          </p:val>
                                        </p:tav>
                                      </p:tavLst>
                                    </p:anim>
                                    <p:anim calcmode="lin" valueType="num">
                                      <p:cBhvr>
                                        <p:cTn id="60" dur="800" decel="100000" fill="hold"/>
                                        <p:tgtEl>
                                          <p:spTgt spid="31"/>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1" presetClass="entr" presetSubtype="0" fill="hold" nodeType="clickEffect">
                                  <p:stCondLst>
                                    <p:cond delay="0"/>
                                  </p:stCondLst>
                                  <p:iterate type="lt">
                                    <p:tmPct val="10000"/>
                                  </p:iterate>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32"/>
                                        </p:tgtEl>
                                        <p:attrNameLst>
                                          <p:attrName>ppt_y</p:attrName>
                                        </p:attrNameLst>
                                      </p:cBhvr>
                                      <p:tavLst>
                                        <p:tav tm="0">
                                          <p:val>
                                            <p:strVal val="#ppt_y"/>
                                          </p:val>
                                        </p:tav>
                                        <p:tav tm="100000">
                                          <p:val>
                                            <p:strVal val="#ppt_y"/>
                                          </p:val>
                                        </p:tav>
                                      </p:tavLst>
                                    </p:anim>
                                    <p:anim calcmode="lin" valueType="num">
                                      <p:cBhvr>
                                        <p:cTn id="6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32"/>
                                        </p:tgtEl>
                                      </p:cBhvr>
                                    </p:animEffect>
                                  </p:childTnLst>
                                </p:cTn>
                              </p:par>
                              <p:par>
                                <p:cTn id="72" presetID="22" presetClass="entr" presetSubtype="8" fill="hold"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left)">
                                      <p:cBhvr>
                                        <p:cTn id="74" dur="500"/>
                                        <p:tgtEl>
                                          <p:spTgt spid="23"/>
                                        </p:tgtEl>
                                      </p:cBhvr>
                                    </p:animEffect>
                                  </p:childTnLst>
                                </p:cTn>
                              </p:par>
                              <p:par>
                                <p:cTn id="75" presetID="26" presetClass="entr" presetSubtype="0"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down)">
                                      <p:cBhvr>
                                        <p:cTn id="77" dur="580">
                                          <p:stCondLst>
                                            <p:cond delay="0"/>
                                          </p:stCondLst>
                                        </p:cTn>
                                        <p:tgtEl>
                                          <p:spTgt spid="40"/>
                                        </p:tgtEl>
                                      </p:cBhvr>
                                    </p:animEffect>
                                    <p:anim calcmode="lin" valueType="num">
                                      <p:cBhvr>
                                        <p:cTn id="7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83" dur="26">
                                          <p:stCondLst>
                                            <p:cond delay="650"/>
                                          </p:stCondLst>
                                        </p:cTn>
                                        <p:tgtEl>
                                          <p:spTgt spid="40"/>
                                        </p:tgtEl>
                                      </p:cBhvr>
                                      <p:to x="100000" y="60000"/>
                                    </p:animScale>
                                    <p:animScale>
                                      <p:cBhvr>
                                        <p:cTn id="84" dur="166" decel="50000">
                                          <p:stCondLst>
                                            <p:cond delay="676"/>
                                          </p:stCondLst>
                                        </p:cTn>
                                        <p:tgtEl>
                                          <p:spTgt spid="40"/>
                                        </p:tgtEl>
                                      </p:cBhvr>
                                      <p:to x="100000" y="100000"/>
                                    </p:animScale>
                                    <p:animScale>
                                      <p:cBhvr>
                                        <p:cTn id="85" dur="26">
                                          <p:stCondLst>
                                            <p:cond delay="1312"/>
                                          </p:stCondLst>
                                        </p:cTn>
                                        <p:tgtEl>
                                          <p:spTgt spid="40"/>
                                        </p:tgtEl>
                                      </p:cBhvr>
                                      <p:to x="100000" y="80000"/>
                                    </p:animScale>
                                    <p:animScale>
                                      <p:cBhvr>
                                        <p:cTn id="86" dur="166" decel="50000">
                                          <p:stCondLst>
                                            <p:cond delay="1338"/>
                                          </p:stCondLst>
                                        </p:cTn>
                                        <p:tgtEl>
                                          <p:spTgt spid="40"/>
                                        </p:tgtEl>
                                      </p:cBhvr>
                                      <p:to x="100000" y="100000"/>
                                    </p:animScale>
                                    <p:animScale>
                                      <p:cBhvr>
                                        <p:cTn id="87" dur="26">
                                          <p:stCondLst>
                                            <p:cond delay="1642"/>
                                          </p:stCondLst>
                                        </p:cTn>
                                        <p:tgtEl>
                                          <p:spTgt spid="40"/>
                                        </p:tgtEl>
                                      </p:cBhvr>
                                      <p:to x="100000" y="90000"/>
                                    </p:animScale>
                                    <p:animScale>
                                      <p:cBhvr>
                                        <p:cTn id="88" dur="166" decel="50000">
                                          <p:stCondLst>
                                            <p:cond delay="1668"/>
                                          </p:stCondLst>
                                        </p:cTn>
                                        <p:tgtEl>
                                          <p:spTgt spid="40"/>
                                        </p:tgtEl>
                                      </p:cBhvr>
                                      <p:to x="100000" y="100000"/>
                                    </p:animScale>
                                    <p:animScale>
                                      <p:cBhvr>
                                        <p:cTn id="89" dur="26">
                                          <p:stCondLst>
                                            <p:cond delay="1808"/>
                                          </p:stCondLst>
                                        </p:cTn>
                                        <p:tgtEl>
                                          <p:spTgt spid="40"/>
                                        </p:tgtEl>
                                      </p:cBhvr>
                                      <p:to x="100000" y="95000"/>
                                    </p:animScale>
                                    <p:animScale>
                                      <p:cBhvr>
                                        <p:cTn id="90" dur="166" decel="50000">
                                          <p:stCondLst>
                                            <p:cond delay="1834"/>
                                          </p:stCondLst>
                                        </p:cTn>
                                        <p:tgtEl>
                                          <p:spTgt spid="40"/>
                                        </p:tgtEl>
                                      </p:cBhvr>
                                      <p:to x="100000" y="100000"/>
                                    </p:animScale>
                                  </p:childTnLst>
                                </p:cTn>
                              </p:par>
                              <p:par>
                                <p:cTn id="91" presetID="26" presetClass="entr" presetSubtype="0" repeatCount="3000" fill="hold"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down)">
                                      <p:cBhvr>
                                        <p:cTn id="93" dur="580">
                                          <p:stCondLst>
                                            <p:cond delay="0"/>
                                          </p:stCondLst>
                                        </p:cTn>
                                        <p:tgtEl>
                                          <p:spTgt spid="34"/>
                                        </p:tgtEl>
                                      </p:cBhvr>
                                    </p:animEffect>
                                    <p:anim calcmode="lin" valueType="num">
                                      <p:cBhvr>
                                        <p:cTn id="9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99" dur="26">
                                          <p:stCondLst>
                                            <p:cond delay="650"/>
                                          </p:stCondLst>
                                        </p:cTn>
                                        <p:tgtEl>
                                          <p:spTgt spid="34"/>
                                        </p:tgtEl>
                                      </p:cBhvr>
                                      <p:to x="100000" y="60000"/>
                                    </p:animScale>
                                    <p:animScale>
                                      <p:cBhvr>
                                        <p:cTn id="100" dur="166" decel="50000">
                                          <p:stCondLst>
                                            <p:cond delay="676"/>
                                          </p:stCondLst>
                                        </p:cTn>
                                        <p:tgtEl>
                                          <p:spTgt spid="34"/>
                                        </p:tgtEl>
                                      </p:cBhvr>
                                      <p:to x="100000" y="100000"/>
                                    </p:animScale>
                                    <p:animScale>
                                      <p:cBhvr>
                                        <p:cTn id="101" dur="26">
                                          <p:stCondLst>
                                            <p:cond delay="1312"/>
                                          </p:stCondLst>
                                        </p:cTn>
                                        <p:tgtEl>
                                          <p:spTgt spid="34"/>
                                        </p:tgtEl>
                                      </p:cBhvr>
                                      <p:to x="100000" y="80000"/>
                                    </p:animScale>
                                    <p:animScale>
                                      <p:cBhvr>
                                        <p:cTn id="102" dur="166" decel="50000">
                                          <p:stCondLst>
                                            <p:cond delay="1338"/>
                                          </p:stCondLst>
                                        </p:cTn>
                                        <p:tgtEl>
                                          <p:spTgt spid="34"/>
                                        </p:tgtEl>
                                      </p:cBhvr>
                                      <p:to x="100000" y="100000"/>
                                    </p:animScale>
                                    <p:animScale>
                                      <p:cBhvr>
                                        <p:cTn id="103" dur="26">
                                          <p:stCondLst>
                                            <p:cond delay="1642"/>
                                          </p:stCondLst>
                                        </p:cTn>
                                        <p:tgtEl>
                                          <p:spTgt spid="34"/>
                                        </p:tgtEl>
                                      </p:cBhvr>
                                      <p:to x="100000" y="90000"/>
                                    </p:animScale>
                                    <p:animScale>
                                      <p:cBhvr>
                                        <p:cTn id="104" dur="166" decel="50000">
                                          <p:stCondLst>
                                            <p:cond delay="1668"/>
                                          </p:stCondLst>
                                        </p:cTn>
                                        <p:tgtEl>
                                          <p:spTgt spid="34"/>
                                        </p:tgtEl>
                                      </p:cBhvr>
                                      <p:to x="100000" y="100000"/>
                                    </p:animScale>
                                    <p:animScale>
                                      <p:cBhvr>
                                        <p:cTn id="105" dur="26">
                                          <p:stCondLst>
                                            <p:cond delay="1808"/>
                                          </p:stCondLst>
                                        </p:cTn>
                                        <p:tgtEl>
                                          <p:spTgt spid="34"/>
                                        </p:tgtEl>
                                      </p:cBhvr>
                                      <p:to x="100000" y="95000"/>
                                    </p:animScale>
                                    <p:animScale>
                                      <p:cBhvr>
                                        <p:cTn id="106" dur="166" decel="50000">
                                          <p:stCondLst>
                                            <p:cond delay="1834"/>
                                          </p:stCondLst>
                                        </p:cTn>
                                        <p:tgtEl>
                                          <p:spTgt spid="34"/>
                                        </p:tgtEl>
                                      </p:cBhvr>
                                      <p:to x="100000" y="100000"/>
                                    </p:animScale>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2" presetClass="path" presetSubtype="0" repeatCount="2000" accel="50000" decel="50000" fill="hold" nodeType="clickEffect">
                                  <p:stCondLst>
                                    <p:cond delay="0"/>
                                  </p:stCondLst>
                                  <p:childTnLst>
                                    <p:animMotion origin="layout" path="M -0.00156 6.47549E-8 L 0.00018 0.27798 " pathEditMode="relative" rAng="0" ptsTypes="AA">
                                      <p:cBhvr>
                                        <p:cTn id="110" dur="1000" fill="hold"/>
                                        <p:tgtEl>
                                          <p:spTgt spid="34"/>
                                        </p:tgtEl>
                                        <p:attrNameLst>
                                          <p:attrName>ppt_x</p:attrName>
                                          <p:attrName>ppt_y</p:attrName>
                                        </p:attrNameLst>
                                      </p:cBhvr>
                                      <p:rCtr x="100" y="13900"/>
                                    </p:animMotion>
                                  </p:childTnLst>
                                </p:cTn>
                              </p:par>
                              <p:par>
                                <p:cTn id="111" presetID="47" presetClass="entr" presetSubtype="0" fill="hold"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1000"/>
                                        <p:tgtEl>
                                          <p:spTgt spid="33"/>
                                        </p:tgtEl>
                                      </p:cBhvr>
                                    </p:animEffect>
                                    <p:anim calcmode="lin" valueType="num">
                                      <p:cBhvr>
                                        <p:cTn id="114" dur="1000" fill="hold"/>
                                        <p:tgtEl>
                                          <p:spTgt spid="33"/>
                                        </p:tgtEl>
                                        <p:attrNameLst>
                                          <p:attrName>ppt_x</p:attrName>
                                        </p:attrNameLst>
                                      </p:cBhvr>
                                      <p:tavLst>
                                        <p:tav tm="0">
                                          <p:val>
                                            <p:strVal val="#ppt_x"/>
                                          </p:val>
                                        </p:tav>
                                        <p:tav tm="100000">
                                          <p:val>
                                            <p:strVal val="#ppt_x"/>
                                          </p:val>
                                        </p:tav>
                                      </p:tavLst>
                                    </p:anim>
                                    <p:anim calcmode="lin" valueType="num">
                                      <p:cBhvr>
                                        <p:cTn id="11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xit" presetSubtype="0" fill="hold" nodeType="clickEffect">
                                  <p:stCondLst>
                                    <p:cond delay="0"/>
                                  </p:stCondLst>
                                  <p:childTnLst>
                                    <p:animEffect transition="out" filter="fade">
                                      <p:cBhvr>
                                        <p:cTn id="119" dur="3000"/>
                                        <p:tgtEl>
                                          <p:spTgt spid="34"/>
                                        </p:tgtEl>
                                      </p:cBhvr>
                                    </p:animEffect>
                                    <p:set>
                                      <p:cBhvr>
                                        <p:cTn id="120" dur="1" fill="hold">
                                          <p:stCondLst>
                                            <p:cond delay="2999"/>
                                          </p:stCondLst>
                                        </p:cTn>
                                        <p:tgtEl>
                                          <p:spTgt spid="34"/>
                                        </p:tgtEl>
                                        <p:attrNameLst>
                                          <p:attrName>style.visibility</p:attrName>
                                        </p:attrNameLst>
                                      </p:cBhvr>
                                      <p:to>
                                        <p:strVal val="hidden"/>
                                      </p:to>
                                    </p:set>
                                  </p:childTnLst>
                                </p:cTn>
                              </p:par>
                              <p:par>
                                <p:cTn id="121" presetID="10" presetClass="entr" presetSubtype="0" fill="hold" nodeType="withEffect">
                                  <p:stCondLst>
                                    <p:cond delay="0"/>
                                  </p:stCondLst>
                                  <p:childTnLst>
                                    <p:set>
                                      <p:cBhvr>
                                        <p:cTn id="122" dur="1" fill="hold">
                                          <p:stCondLst>
                                            <p:cond delay="0"/>
                                          </p:stCondLst>
                                        </p:cTn>
                                        <p:tgtEl>
                                          <p:spTgt spid="7"/>
                                        </p:tgtEl>
                                        <p:attrNameLst>
                                          <p:attrName>style.visibility</p:attrName>
                                        </p:attrNameLst>
                                      </p:cBhvr>
                                      <p:to>
                                        <p:strVal val="visible"/>
                                      </p:to>
                                    </p:set>
                                    <p:animEffect transition="in" filter="fade">
                                      <p:cBhvr>
                                        <p:cTn id="123" dur="2000"/>
                                        <p:tgtEl>
                                          <p:spTgt spid="7"/>
                                        </p:tgtEl>
                                      </p:cBhvr>
                                    </p:animEffect>
                                  </p:childTnLst>
                                </p:cTn>
                              </p:par>
                              <p:par>
                                <p:cTn id="124" presetID="35" presetClass="entr" presetSubtype="0" fill="hold" nodeType="with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fade">
                                      <p:cBhvr>
                                        <p:cTn id="126" dur="1000"/>
                                        <p:tgtEl>
                                          <p:spTgt spid="36"/>
                                        </p:tgtEl>
                                      </p:cBhvr>
                                    </p:animEffect>
                                    <p:anim calcmode="lin" valueType="num">
                                      <p:cBhvr>
                                        <p:cTn id="127" dur="1000" fill="hold"/>
                                        <p:tgtEl>
                                          <p:spTgt spid="36"/>
                                        </p:tgtEl>
                                        <p:attrNameLst>
                                          <p:attrName>style.rotation</p:attrName>
                                        </p:attrNameLst>
                                      </p:cBhvr>
                                      <p:tavLst>
                                        <p:tav tm="0">
                                          <p:val>
                                            <p:fltVal val="720"/>
                                          </p:val>
                                        </p:tav>
                                        <p:tav tm="100000">
                                          <p:val>
                                            <p:fltVal val="0"/>
                                          </p:val>
                                        </p:tav>
                                      </p:tavLst>
                                    </p:anim>
                                    <p:anim calcmode="lin" valueType="num">
                                      <p:cBhvr>
                                        <p:cTn id="128" dur="1000" fill="hold"/>
                                        <p:tgtEl>
                                          <p:spTgt spid="36"/>
                                        </p:tgtEl>
                                        <p:attrNameLst>
                                          <p:attrName>ppt_h</p:attrName>
                                        </p:attrNameLst>
                                      </p:cBhvr>
                                      <p:tavLst>
                                        <p:tav tm="0">
                                          <p:val>
                                            <p:fltVal val="0"/>
                                          </p:val>
                                        </p:tav>
                                        <p:tav tm="100000">
                                          <p:val>
                                            <p:strVal val="#ppt_h"/>
                                          </p:val>
                                        </p:tav>
                                      </p:tavLst>
                                    </p:anim>
                                    <p:anim calcmode="lin" valueType="num">
                                      <p:cBhvr>
                                        <p:cTn id="129" dur="1000" fill="hold"/>
                                        <p:tgtEl>
                                          <p:spTgt spid="36"/>
                                        </p:tgtEl>
                                        <p:attrNameLst>
                                          <p:attrName>ppt_w</p:attrName>
                                        </p:attrNameLst>
                                      </p:cBhvr>
                                      <p:tavLst>
                                        <p:tav tm="0">
                                          <p:val>
                                            <p:fltVal val="0"/>
                                          </p:val>
                                        </p:tav>
                                        <p:tav tm="100000">
                                          <p:val>
                                            <p:strVal val="#ppt_w"/>
                                          </p:val>
                                        </p:tav>
                                      </p:tavLst>
                                    </p:anim>
                                  </p:childTnLst>
                                </p:cTn>
                              </p:par>
                              <p:par>
                                <p:cTn id="130" presetID="30" presetClass="exit" presetSubtype="0" fill="hold" nodeType="withEffect">
                                  <p:stCondLst>
                                    <p:cond delay="0"/>
                                  </p:stCondLst>
                                  <p:childTnLst>
                                    <p:animEffect transition="out" filter="fade">
                                      <p:cBhvr>
                                        <p:cTn id="131" dur="2400" accel="100000">
                                          <p:stCondLst>
                                            <p:cond delay="600"/>
                                          </p:stCondLst>
                                        </p:cTn>
                                        <p:tgtEl>
                                          <p:spTgt spid="17"/>
                                        </p:tgtEl>
                                      </p:cBhvr>
                                    </p:animEffect>
                                    <p:anim calcmode="lin" valueType="num">
                                      <p:cBhvr>
                                        <p:cTn id="132" dur="2400" accel="100000">
                                          <p:stCondLst>
                                            <p:cond delay="600"/>
                                          </p:stCondLst>
                                        </p:cTn>
                                        <p:tgtEl>
                                          <p:spTgt spid="17"/>
                                        </p:tgtEl>
                                        <p:attrNameLst>
                                          <p:attrName>style.rotation</p:attrName>
                                        </p:attrNameLst>
                                      </p:cBhvr>
                                      <p:tavLst>
                                        <p:tav tm="0">
                                          <p:val>
                                            <p:fltVal val="0"/>
                                          </p:val>
                                        </p:tav>
                                        <p:tav tm="100000">
                                          <p:val>
                                            <p:fltVal val="-90"/>
                                          </p:val>
                                        </p:tav>
                                      </p:tavLst>
                                    </p:anim>
                                    <p:anim calcmode="lin" valueType="num">
                                      <p:cBhvr>
                                        <p:cTn id="133" dur="600" decel="100000"/>
                                        <p:tgtEl>
                                          <p:spTgt spid="17"/>
                                        </p:tgtEl>
                                        <p:attrNameLst>
                                          <p:attrName>ppt_x</p:attrName>
                                        </p:attrNameLst>
                                      </p:cBhvr>
                                      <p:tavLst>
                                        <p:tav tm="0">
                                          <p:val>
                                            <p:strVal val="ppt_x"/>
                                          </p:val>
                                        </p:tav>
                                        <p:tav tm="100000">
                                          <p:val>
                                            <p:strVal val="ppt_x-0.05"/>
                                          </p:val>
                                        </p:tav>
                                      </p:tavLst>
                                    </p:anim>
                                    <p:anim calcmode="lin" valueType="num">
                                      <p:cBhvr>
                                        <p:cTn id="134" dur="600" decel="100000"/>
                                        <p:tgtEl>
                                          <p:spTgt spid="17"/>
                                        </p:tgtEl>
                                        <p:attrNameLst>
                                          <p:attrName>ppt_y</p:attrName>
                                        </p:attrNameLst>
                                      </p:cBhvr>
                                      <p:tavLst>
                                        <p:tav tm="0">
                                          <p:val>
                                            <p:strVal val="ppt_y"/>
                                          </p:val>
                                        </p:tav>
                                        <p:tav tm="100000">
                                          <p:val>
                                            <p:strVal val="ppt_y+0.1"/>
                                          </p:val>
                                        </p:tav>
                                      </p:tavLst>
                                    </p:anim>
                                    <p:anim calcmode="lin" valueType="num">
                                      <p:cBhvr>
                                        <p:cTn id="135" dur="2400" accel="100000">
                                          <p:stCondLst>
                                            <p:cond delay="600"/>
                                          </p:stCondLst>
                                        </p:cTn>
                                        <p:tgtEl>
                                          <p:spTgt spid="17"/>
                                        </p:tgtEl>
                                        <p:attrNameLst>
                                          <p:attrName>ppt_x</p:attrName>
                                        </p:attrNameLst>
                                      </p:cBhvr>
                                      <p:tavLst>
                                        <p:tav tm="0">
                                          <p:val>
                                            <p:strVal val="ppt_x"/>
                                          </p:val>
                                        </p:tav>
                                        <p:tav tm="100000">
                                          <p:val>
                                            <p:strVal val="ppt_x+0.4+0.05"/>
                                          </p:val>
                                        </p:tav>
                                      </p:tavLst>
                                    </p:anim>
                                    <p:anim calcmode="lin" valueType="num">
                                      <p:cBhvr>
                                        <p:cTn id="136" dur="2400" accel="100000">
                                          <p:stCondLst>
                                            <p:cond delay="600"/>
                                          </p:stCondLst>
                                        </p:cTn>
                                        <p:tgtEl>
                                          <p:spTgt spid="17"/>
                                        </p:tgtEl>
                                        <p:attrNameLst>
                                          <p:attrName>ppt_y</p:attrName>
                                        </p:attrNameLst>
                                      </p:cBhvr>
                                      <p:tavLst>
                                        <p:tav tm="0">
                                          <p:val>
                                            <p:strVal val="ppt_y"/>
                                          </p:val>
                                        </p:tav>
                                        <p:tav tm="100000">
                                          <p:val>
                                            <p:strVal val="ppt_y-0.4-0.1"/>
                                          </p:val>
                                        </p:tav>
                                      </p:tavLst>
                                    </p:anim>
                                    <p:set>
                                      <p:cBhvr>
                                        <p:cTn id="137" dur="1" fill="hold">
                                          <p:stCondLst>
                                            <p:cond delay="2999"/>
                                          </p:stCondLst>
                                        </p:cTn>
                                        <p:tgtEl>
                                          <p:spTgt spid="17"/>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42" presetClass="exit" presetSubtype="0" fill="hold" nodeType="clickEffect">
                                  <p:stCondLst>
                                    <p:cond delay="0"/>
                                  </p:stCondLst>
                                  <p:childTnLst>
                                    <p:animEffect transition="out" filter="fade">
                                      <p:cBhvr>
                                        <p:cTn id="141" dur="3000"/>
                                        <p:tgtEl>
                                          <p:spTgt spid="7"/>
                                        </p:tgtEl>
                                      </p:cBhvr>
                                    </p:animEffect>
                                    <p:anim calcmode="lin" valueType="num">
                                      <p:cBhvr>
                                        <p:cTn id="142" dur="3000"/>
                                        <p:tgtEl>
                                          <p:spTgt spid="7"/>
                                        </p:tgtEl>
                                        <p:attrNameLst>
                                          <p:attrName>ppt_x</p:attrName>
                                        </p:attrNameLst>
                                      </p:cBhvr>
                                      <p:tavLst>
                                        <p:tav tm="0">
                                          <p:val>
                                            <p:strVal val="ppt_x"/>
                                          </p:val>
                                        </p:tav>
                                        <p:tav tm="100000">
                                          <p:val>
                                            <p:strVal val="ppt_x"/>
                                          </p:val>
                                        </p:tav>
                                      </p:tavLst>
                                    </p:anim>
                                    <p:anim calcmode="lin" valueType="num">
                                      <p:cBhvr>
                                        <p:cTn id="143" dur="3000"/>
                                        <p:tgtEl>
                                          <p:spTgt spid="7"/>
                                        </p:tgtEl>
                                        <p:attrNameLst>
                                          <p:attrName>ppt_y</p:attrName>
                                        </p:attrNameLst>
                                      </p:cBhvr>
                                      <p:tavLst>
                                        <p:tav tm="0">
                                          <p:val>
                                            <p:strVal val="ppt_y"/>
                                          </p:val>
                                        </p:tav>
                                        <p:tav tm="100000">
                                          <p:val>
                                            <p:strVal val="ppt_y+.1"/>
                                          </p:val>
                                        </p:tav>
                                      </p:tavLst>
                                    </p:anim>
                                    <p:set>
                                      <p:cBhvr>
                                        <p:cTn id="144" dur="1" fill="hold">
                                          <p:stCondLst>
                                            <p:cond delay="2999"/>
                                          </p:stCondLst>
                                        </p:cTn>
                                        <p:tgtEl>
                                          <p:spTgt spid="7"/>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fade">
                                      <p:cBhvr>
                                        <p:cTn id="147" dur="2000"/>
                                        <p:tgtEl>
                                          <p:spTgt spid="7"/>
                                        </p:tgtEl>
                                      </p:cBhvr>
                                    </p:animEffect>
                                  </p:childTnLst>
                                </p:cTn>
                              </p:par>
                              <p:par>
                                <p:cTn id="148" presetID="10" presetClass="entr" presetSubtype="0" fill="hold" nodeType="withEffect">
                                  <p:stCondLst>
                                    <p:cond delay="0"/>
                                  </p:stCondLst>
                                  <p:childTnLst>
                                    <p:set>
                                      <p:cBhvr>
                                        <p:cTn id="149" dur="1" fill="hold">
                                          <p:stCondLst>
                                            <p:cond delay="0"/>
                                          </p:stCondLst>
                                        </p:cTn>
                                        <p:tgtEl>
                                          <p:spTgt spid="8"/>
                                        </p:tgtEl>
                                        <p:attrNameLst>
                                          <p:attrName>style.visibility</p:attrName>
                                        </p:attrNameLst>
                                      </p:cBhvr>
                                      <p:to>
                                        <p:strVal val="visible"/>
                                      </p:to>
                                    </p:set>
                                    <p:animEffect transition="in" filter="fade">
                                      <p:cBhvr>
                                        <p:cTn id="150" dur="2000"/>
                                        <p:tgtEl>
                                          <p:spTgt spid="8"/>
                                        </p:tgtEl>
                                      </p:cBhvr>
                                    </p:animEffect>
                                  </p:childTnLst>
                                </p:cTn>
                              </p:par>
                            </p:childTnLst>
                          </p:cTn>
                        </p:par>
                        <p:par>
                          <p:cTn id="151" fill="hold" nodeType="afterGroup">
                            <p:stCondLst>
                              <p:cond delay="3000"/>
                            </p:stCondLst>
                            <p:childTnLst>
                              <p:par>
                                <p:cTn id="152" presetID="35" presetClass="path" presetSubtype="0" accel="50000" decel="50000" fill="hold" nodeType="afterEffect">
                                  <p:stCondLst>
                                    <p:cond delay="0"/>
                                  </p:stCondLst>
                                  <p:childTnLst>
                                    <p:animMotion origin="layout" path="M 8.33333E-7 -2.26642E-6 L -0.3599 -0.06429 " pathEditMode="relative" rAng="0" ptsTypes="AA">
                                      <p:cBhvr>
                                        <p:cTn id="153" dur="2000" fill="hold"/>
                                        <p:tgtEl>
                                          <p:spTgt spid="8"/>
                                        </p:tgtEl>
                                        <p:attrNameLst>
                                          <p:attrName>ppt_x</p:attrName>
                                          <p:attrName>ppt_y</p:attrName>
                                        </p:attrNameLst>
                                      </p:cBhvr>
                                      <p:rCtr x="-18000" y="-3200"/>
                                    </p:animMotion>
                                  </p:childTnLst>
                                </p:cTn>
                              </p:par>
                              <p:par>
                                <p:cTn id="154" presetID="22" presetClass="entr" presetSubtype="2" fill="hold" nodeType="withEffect">
                                  <p:stCondLst>
                                    <p:cond delay="0"/>
                                  </p:stCondLst>
                                  <p:childTnLst>
                                    <p:set>
                                      <p:cBhvr>
                                        <p:cTn id="155" dur="1" fill="hold">
                                          <p:stCondLst>
                                            <p:cond delay="0"/>
                                          </p:stCondLst>
                                        </p:cTn>
                                        <p:tgtEl>
                                          <p:spTgt spid="24"/>
                                        </p:tgtEl>
                                        <p:attrNameLst>
                                          <p:attrName>style.visibility</p:attrName>
                                        </p:attrNameLst>
                                      </p:cBhvr>
                                      <p:to>
                                        <p:strVal val="visible"/>
                                      </p:to>
                                    </p:set>
                                    <p:animEffect transition="in" filter="wipe(right)">
                                      <p:cBhvr>
                                        <p:cTn id="156" dur="500"/>
                                        <p:tgtEl>
                                          <p:spTgt spid="24"/>
                                        </p:tgtEl>
                                      </p:cBhvr>
                                    </p:animEffect>
                                  </p:childTnLst>
                                </p:cTn>
                              </p:par>
                              <p:par>
                                <p:cTn id="157" presetID="25" presetClass="entr" presetSubtype="0" fill="hold" nodeType="withEffect">
                                  <p:stCondLst>
                                    <p:cond delay="0"/>
                                  </p:stCondLst>
                                  <p:childTnLst>
                                    <p:set>
                                      <p:cBhvr>
                                        <p:cTn id="158" dur="1" fill="hold">
                                          <p:stCondLst>
                                            <p:cond delay="0"/>
                                          </p:stCondLst>
                                        </p:cTn>
                                        <p:tgtEl>
                                          <p:spTgt spid="37"/>
                                        </p:tgtEl>
                                        <p:attrNameLst>
                                          <p:attrName>style.visibility</p:attrName>
                                        </p:attrNameLst>
                                      </p:cBhvr>
                                      <p:to>
                                        <p:strVal val="visible"/>
                                      </p:to>
                                    </p:set>
                                    <p:anim calcmode="lin" valueType="num">
                                      <p:cBhvr>
                                        <p:cTn id="159"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160"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161"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162" dur="1000" fill="hold"/>
                                        <p:tgtEl>
                                          <p:spTgt spid="37"/>
                                        </p:tgtEl>
                                        <p:attrNameLst>
                                          <p:attrName>ppt_h</p:attrName>
                                        </p:attrNameLst>
                                      </p:cBhvr>
                                      <p:tavLst>
                                        <p:tav tm="0">
                                          <p:val>
                                            <p:strVal val="#ppt_h"/>
                                          </p:val>
                                        </p:tav>
                                        <p:tav tm="100000">
                                          <p:val>
                                            <p:strVal val="#ppt_h"/>
                                          </p:val>
                                        </p:tav>
                                      </p:tavLst>
                                    </p:anim>
                                    <p:anim calcmode="lin" valueType="num">
                                      <p:cBhvr>
                                        <p:cTn id="163"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164"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165"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166" dur="1000" decel="50000">
                                          <p:stCondLst>
                                            <p:cond delay="0"/>
                                          </p:stCondLst>
                                        </p:cTn>
                                        <p:tgtEl>
                                          <p:spTgt spid="37"/>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35" presetClass="path" presetSubtype="0" accel="50000" decel="50000" fill="hold" nodeType="clickEffect">
                                  <p:stCondLst>
                                    <p:cond delay="0"/>
                                  </p:stCondLst>
                                  <p:iterate type="lt">
                                    <p:tmPct val="0"/>
                                  </p:iterate>
                                  <p:childTnLst>
                                    <p:animMotion origin="layout" path="M -0.00712 -0.00115 L -0.17257 -0.22433 " pathEditMode="relative" rAng="0" ptsTypes="AA">
                                      <p:cBhvr>
                                        <p:cTn id="170" dur="3000" fill="hold"/>
                                        <p:tgtEl>
                                          <p:spTgt spid="4"/>
                                        </p:tgtEl>
                                        <p:attrNameLst>
                                          <p:attrName>ppt_x</p:attrName>
                                          <p:attrName>ppt_y</p:attrName>
                                        </p:attrNameLst>
                                      </p:cBhvr>
                                      <p:rCtr x="-8300" y="-11200"/>
                                    </p:animMotion>
                                  </p:childTnLst>
                                </p:cTn>
                              </p:par>
                              <p:par>
                                <p:cTn id="171" presetID="23" presetClass="entr" presetSubtype="16" fill="hold" nodeType="withEffect">
                                  <p:stCondLst>
                                    <p:cond delay="0"/>
                                  </p:stCondLst>
                                  <p:childTnLst>
                                    <p:set>
                                      <p:cBhvr>
                                        <p:cTn id="172" dur="1" fill="hold">
                                          <p:stCondLst>
                                            <p:cond delay="0"/>
                                          </p:stCondLst>
                                        </p:cTn>
                                        <p:tgtEl>
                                          <p:spTgt spid="9"/>
                                        </p:tgtEl>
                                        <p:attrNameLst>
                                          <p:attrName>style.visibility</p:attrName>
                                        </p:attrNameLst>
                                      </p:cBhvr>
                                      <p:to>
                                        <p:strVal val="visible"/>
                                      </p:to>
                                    </p:set>
                                    <p:anim calcmode="lin" valueType="num">
                                      <p:cBhvr>
                                        <p:cTn id="173" dur="500" fill="hold"/>
                                        <p:tgtEl>
                                          <p:spTgt spid="9"/>
                                        </p:tgtEl>
                                        <p:attrNameLst>
                                          <p:attrName>ppt_w</p:attrName>
                                        </p:attrNameLst>
                                      </p:cBhvr>
                                      <p:tavLst>
                                        <p:tav tm="0">
                                          <p:val>
                                            <p:fltVal val="0"/>
                                          </p:val>
                                        </p:tav>
                                        <p:tav tm="100000">
                                          <p:val>
                                            <p:strVal val="#ppt_w"/>
                                          </p:val>
                                        </p:tav>
                                      </p:tavLst>
                                    </p:anim>
                                    <p:anim calcmode="lin" valueType="num">
                                      <p:cBhvr>
                                        <p:cTn id="17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0" presetClass="exit" presetSubtype="0" fill="hold" nodeType="clickEffect">
                                  <p:stCondLst>
                                    <p:cond delay="0"/>
                                  </p:stCondLst>
                                  <p:childTnLst>
                                    <p:animEffect transition="out" filter="fade">
                                      <p:cBhvr>
                                        <p:cTn id="178" dur="3000"/>
                                        <p:tgtEl>
                                          <p:spTgt spid="8"/>
                                        </p:tgtEl>
                                      </p:cBhvr>
                                    </p:animEffect>
                                    <p:set>
                                      <p:cBhvr>
                                        <p:cTn id="179" dur="1" fill="hold">
                                          <p:stCondLst>
                                            <p:cond delay="2999"/>
                                          </p:stCondLst>
                                        </p:cTn>
                                        <p:tgtEl>
                                          <p:spTgt spid="8"/>
                                        </p:tgtEl>
                                        <p:attrNameLst>
                                          <p:attrName>style.visibility</p:attrName>
                                        </p:attrNameLst>
                                      </p:cBhvr>
                                      <p:to>
                                        <p:strVal val="hidden"/>
                                      </p:to>
                                    </p:set>
                                  </p:childTnLst>
                                </p:cTn>
                              </p:par>
                              <p:par>
                                <p:cTn id="180" presetID="10" presetClass="entr" presetSubtype="0" fill="hold" nodeType="withEffect">
                                  <p:stCondLst>
                                    <p:cond delay="0"/>
                                  </p:stCondLst>
                                  <p:childTnLst>
                                    <p:set>
                                      <p:cBhvr>
                                        <p:cTn id="181" dur="1" fill="hold">
                                          <p:stCondLst>
                                            <p:cond delay="0"/>
                                          </p:stCondLst>
                                        </p:cTn>
                                        <p:tgtEl>
                                          <p:spTgt spid="11"/>
                                        </p:tgtEl>
                                        <p:attrNameLst>
                                          <p:attrName>style.visibility</p:attrName>
                                        </p:attrNameLst>
                                      </p:cBhvr>
                                      <p:to>
                                        <p:strVal val="visible"/>
                                      </p:to>
                                    </p:set>
                                    <p:animEffect transition="in" filter="fade">
                                      <p:cBhvr>
                                        <p:cTn id="182" dur="2000"/>
                                        <p:tgtEl>
                                          <p:spTgt spid="11"/>
                                        </p:tgtEl>
                                      </p:cBhvr>
                                    </p:animEffect>
                                  </p:childTnLst>
                                </p:cTn>
                              </p:par>
                              <p:par>
                                <p:cTn id="183" presetID="47" presetClass="entr" presetSubtype="0" fill="hold" nodeType="withEffect">
                                  <p:stCondLst>
                                    <p:cond delay="0"/>
                                  </p:stCondLst>
                                  <p:childTnLst>
                                    <p:set>
                                      <p:cBhvr>
                                        <p:cTn id="184" dur="1" fill="hold">
                                          <p:stCondLst>
                                            <p:cond delay="0"/>
                                          </p:stCondLst>
                                        </p:cTn>
                                        <p:tgtEl>
                                          <p:spTgt spid="38"/>
                                        </p:tgtEl>
                                        <p:attrNameLst>
                                          <p:attrName>style.visibility</p:attrName>
                                        </p:attrNameLst>
                                      </p:cBhvr>
                                      <p:to>
                                        <p:strVal val="visible"/>
                                      </p:to>
                                    </p:set>
                                    <p:animEffect transition="in" filter="fade">
                                      <p:cBhvr>
                                        <p:cTn id="185" dur="3000"/>
                                        <p:tgtEl>
                                          <p:spTgt spid="38"/>
                                        </p:tgtEl>
                                      </p:cBhvr>
                                    </p:animEffect>
                                    <p:anim calcmode="lin" valueType="num">
                                      <p:cBhvr>
                                        <p:cTn id="186" dur="3000" fill="hold"/>
                                        <p:tgtEl>
                                          <p:spTgt spid="38"/>
                                        </p:tgtEl>
                                        <p:attrNameLst>
                                          <p:attrName>ppt_x</p:attrName>
                                        </p:attrNameLst>
                                      </p:cBhvr>
                                      <p:tavLst>
                                        <p:tav tm="0">
                                          <p:val>
                                            <p:strVal val="#ppt_x"/>
                                          </p:val>
                                        </p:tav>
                                        <p:tav tm="100000">
                                          <p:val>
                                            <p:strVal val="#ppt_x"/>
                                          </p:val>
                                        </p:tav>
                                      </p:tavLst>
                                    </p:anim>
                                    <p:anim calcmode="lin" valueType="num">
                                      <p:cBhvr>
                                        <p:cTn id="187" dur="3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0" presetClass="exit" presetSubtype="0" fill="hold" nodeType="clickEffect">
                                  <p:stCondLst>
                                    <p:cond delay="0"/>
                                  </p:stCondLst>
                                  <p:childTnLst>
                                    <p:animEffect transition="out" filter="fade">
                                      <p:cBhvr>
                                        <p:cTn id="191" dur="3000"/>
                                        <p:tgtEl>
                                          <p:spTgt spid="11"/>
                                        </p:tgtEl>
                                      </p:cBhvr>
                                    </p:animEffect>
                                    <p:set>
                                      <p:cBhvr>
                                        <p:cTn id="192" dur="1" fill="hold">
                                          <p:stCondLst>
                                            <p:cond delay="2999"/>
                                          </p:stCondLst>
                                        </p:cTn>
                                        <p:tgtEl>
                                          <p:spTgt spid="11"/>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2000"/>
                                        <p:tgtEl>
                                          <p:spTgt spid="38"/>
                                        </p:tgtEl>
                                      </p:cBhvr>
                                    </p:animEffect>
                                    <p:set>
                                      <p:cBhvr>
                                        <p:cTn id="195" dur="1" fill="hold">
                                          <p:stCondLst>
                                            <p:cond delay="1999"/>
                                          </p:stCondLst>
                                        </p:cTn>
                                        <p:tgtEl>
                                          <p:spTgt spid="38"/>
                                        </p:tgtEl>
                                        <p:attrNameLst>
                                          <p:attrName>style.visibility</p:attrName>
                                        </p:attrNameLst>
                                      </p:cBhvr>
                                      <p:to>
                                        <p:strVal val="hidden"/>
                                      </p:to>
                                    </p:set>
                                  </p:childTnLst>
                                </p:cTn>
                              </p:par>
                              <p:par>
                                <p:cTn id="196" presetID="10" presetClass="entr" presetSubtype="0" fill="hold" nodeType="withEffect">
                                  <p:stCondLst>
                                    <p:cond delay="0"/>
                                  </p:stCondLst>
                                  <p:childTnLst>
                                    <p:set>
                                      <p:cBhvr>
                                        <p:cTn id="197" dur="1" fill="hold">
                                          <p:stCondLst>
                                            <p:cond delay="0"/>
                                          </p:stCondLst>
                                        </p:cTn>
                                        <p:tgtEl>
                                          <p:spTgt spid="12"/>
                                        </p:tgtEl>
                                        <p:attrNameLst>
                                          <p:attrName>style.visibility</p:attrName>
                                        </p:attrNameLst>
                                      </p:cBhvr>
                                      <p:to>
                                        <p:strVal val="visible"/>
                                      </p:to>
                                    </p:set>
                                    <p:animEffect transition="in" filter="fade">
                                      <p:cBhvr>
                                        <p:cTn id="198" dur="1000"/>
                                        <p:tgtEl>
                                          <p:spTgt spid="12"/>
                                        </p:tgtEl>
                                      </p:cBhvr>
                                    </p:animEffect>
                                  </p:childTnLst>
                                </p:cTn>
                              </p:par>
                              <p:par>
                                <p:cTn id="199" presetID="10" presetClass="entr" presetSubtype="0" fill="hold" nodeType="withEffect">
                                  <p:stCondLst>
                                    <p:cond delay="0"/>
                                  </p:stCondLst>
                                  <p:childTnLst>
                                    <p:set>
                                      <p:cBhvr>
                                        <p:cTn id="200" dur="1" fill="hold">
                                          <p:stCondLst>
                                            <p:cond delay="0"/>
                                          </p:stCondLst>
                                        </p:cTn>
                                        <p:tgtEl>
                                          <p:spTgt spid="39"/>
                                        </p:tgtEl>
                                        <p:attrNameLst>
                                          <p:attrName>style.visibility</p:attrName>
                                        </p:attrNameLst>
                                      </p:cBhvr>
                                      <p:to>
                                        <p:strVal val="visible"/>
                                      </p:to>
                                    </p:set>
                                    <p:animEffect transition="in" filter="fade">
                                      <p:cBhvr>
                                        <p:cTn id="201" dur="1000"/>
                                        <p:tgtEl>
                                          <p:spTgt spid="39"/>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0" presetClass="entr" presetSubtype="0" fill="hold" nodeType="clickEffect">
                                  <p:stCondLst>
                                    <p:cond delay="0"/>
                                  </p:stCondLst>
                                  <p:childTnLst>
                                    <p:set>
                                      <p:cBhvr>
                                        <p:cTn id="205" dur="1" fill="hold">
                                          <p:stCondLst>
                                            <p:cond delay="0"/>
                                          </p:stCondLst>
                                        </p:cTn>
                                        <p:tgtEl>
                                          <p:spTgt spid="14"/>
                                        </p:tgtEl>
                                        <p:attrNameLst>
                                          <p:attrName>style.visibility</p:attrName>
                                        </p:attrNameLst>
                                      </p:cBhvr>
                                      <p:to>
                                        <p:strVal val="visible"/>
                                      </p:to>
                                    </p:set>
                                    <p:animEffect transition="in" filter="fade">
                                      <p:cBhvr>
                                        <p:cTn id="206" dur="2000"/>
                                        <p:tgtEl>
                                          <p:spTgt spid="14"/>
                                        </p:tgtEl>
                                      </p:cBhvr>
                                    </p:animEffect>
                                  </p:childTnLst>
                                </p:cTn>
                              </p:par>
                              <p:par>
                                <p:cTn id="207" presetID="10" presetClass="exit" presetSubtype="0" fill="hold" nodeType="withEffect">
                                  <p:stCondLst>
                                    <p:cond delay="0"/>
                                  </p:stCondLst>
                                  <p:childTnLst>
                                    <p:animEffect transition="out" filter="fade">
                                      <p:cBhvr>
                                        <p:cTn id="208" dur="2000"/>
                                        <p:tgtEl>
                                          <p:spTgt spid="12"/>
                                        </p:tgtEl>
                                      </p:cBhvr>
                                    </p:animEffect>
                                    <p:set>
                                      <p:cBhvr>
                                        <p:cTn id="209" dur="1" fill="hold">
                                          <p:stCondLst>
                                            <p:cond delay="1999"/>
                                          </p:stCondLst>
                                        </p:cTn>
                                        <p:tgtEl>
                                          <p:spTgt spid="12"/>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2000"/>
                                        <p:tgtEl>
                                          <p:spTgt spid="39"/>
                                        </p:tgtEl>
                                      </p:cBhvr>
                                    </p:animEffect>
                                    <p:set>
                                      <p:cBhvr>
                                        <p:cTn id="212" dur="1" fill="hold">
                                          <p:stCondLst>
                                            <p:cond delay="1999"/>
                                          </p:stCondLst>
                                        </p:cTn>
                                        <p:tgtEl>
                                          <p:spTgt spid="39"/>
                                        </p:tgtEl>
                                        <p:attrNameLst>
                                          <p:attrName>style.visibility</p:attrName>
                                        </p:attrNameLst>
                                      </p:cBhvr>
                                      <p:to>
                                        <p:strVal val="hidden"/>
                                      </p:to>
                                    </p:set>
                                  </p:childTnLst>
                                </p:cTn>
                              </p:par>
                              <p:par>
                                <p:cTn id="213" presetID="10" presetClass="entr" presetSubtype="0" fill="hold" nodeType="withEffect">
                                  <p:stCondLst>
                                    <p:cond delay="0"/>
                                  </p:stCondLst>
                                  <p:childTnLst>
                                    <p:set>
                                      <p:cBhvr>
                                        <p:cTn id="214" dur="1" fill="hold">
                                          <p:stCondLst>
                                            <p:cond delay="0"/>
                                          </p:stCondLst>
                                        </p:cTn>
                                        <p:tgtEl>
                                          <p:spTgt spid="12"/>
                                        </p:tgtEl>
                                        <p:attrNameLst>
                                          <p:attrName>style.visibility</p:attrName>
                                        </p:attrNameLst>
                                      </p:cBhvr>
                                      <p:to>
                                        <p:strVal val="visible"/>
                                      </p:to>
                                    </p:set>
                                    <p:animEffect transition="in" filter="fade">
                                      <p:cBhvr>
                                        <p:cTn id="215" dur="1000"/>
                                        <p:tgtEl>
                                          <p:spTgt spid="12"/>
                                        </p:tgtEl>
                                      </p:cBhvr>
                                    </p:animEffect>
                                  </p:childTnLst>
                                </p:cTn>
                              </p:par>
                            </p:childTnLst>
                          </p:cTn>
                        </p:par>
                        <p:par>
                          <p:cTn id="216" fill="hold" nodeType="afterGroup">
                            <p:stCondLst>
                              <p:cond delay="2000"/>
                            </p:stCondLst>
                            <p:childTnLst>
                              <p:par>
                                <p:cTn id="217" presetID="10" presetClass="entr" presetSubtype="0" fill="hold" nodeType="afterEffect">
                                  <p:stCondLst>
                                    <p:cond delay="0"/>
                                  </p:stCondLst>
                                  <p:childTnLst>
                                    <p:set>
                                      <p:cBhvr>
                                        <p:cTn id="218" dur="1" fill="hold">
                                          <p:stCondLst>
                                            <p:cond delay="0"/>
                                          </p:stCondLst>
                                        </p:cTn>
                                        <p:tgtEl>
                                          <p:spTgt spid="41"/>
                                        </p:tgtEl>
                                        <p:attrNameLst>
                                          <p:attrName>style.visibility</p:attrName>
                                        </p:attrNameLst>
                                      </p:cBhvr>
                                      <p:to>
                                        <p:strVal val="visible"/>
                                      </p:to>
                                    </p:set>
                                    <p:animEffect transition="in" filter="fade">
                                      <p:cBhvr>
                                        <p:cTn id="219" dur="1000"/>
                                        <p:tgtEl>
                                          <p:spTgt spid="41"/>
                                        </p:tgtEl>
                                      </p:cBhvr>
                                    </p:animEffec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10" presetClass="entr" presetSubtype="0" fill="hold" nodeType="clickEffect">
                                  <p:stCondLst>
                                    <p:cond delay="0"/>
                                  </p:stCondLst>
                                  <p:childTnLst>
                                    <p:set>
                                      <p:cBhvr>
                                        <p:cTn id="223" dur="1" fill="hold">
                                          <p:stCondLst>
                                            <p:cond delay="0"/>
                                          </p:stCondLst>
                                        </p:cTn>
                                        <p:tgtEl>
                                          <p:spTgt spid="13"/>
                                        </p:tgtEl>
                                        <p:attrNameLst>
                                          <p:attrName>style.visibility</p:attrName>
                                        </p:attrNameLst>
                                      </p:cBhvr>
                                      <p:to>
                                        <p:strVal val="visible"/>
                                      </p:to>
                                    </p:set>
                                    <p:animEffect transition="in" filter="fade">
                                      <p:cBhvr>
                                        <p:cTn id="224" dur="3000"/>
                                        <p:tgtEl>
                                          <p:spTgt spid="13"/>
                                        </p:tgtEl>
                                      </p:cBhvr>
                                    </p:animEffect>
                                  </p:childTnLst>
                                </p:cTn>
                              </p:par>
                            </p:childTnLst>
                          </p:cTn>
                        </p:par>
                        <p:par>
                          <p:cTn id="225" fill="hold" nodeType="afterGroup">
                            <p:stCondLst>
                              <p:cond delay="3000"/>
                            </p:stCondLst>
                            <p:childTnLst>
                              <p:par>
                                <p:cTn id="226" presetID="19" presetClass="entr" presetSubtype="10" fill="hold" nodeType="afterEffect">
                                  <p:stCondLst>
                                    <p:cond delay="0"/>
                                  </p:stCondLst>
                                  <p:childTnLst>
                                    <p:set>
                                      <p:cBhvr>
                                        <p:cTn id="227" dur="1" fill="hold">
                                          <p:stCondLst>
                                            <p:cond delay="0"/>
                                          </p:stCondLst>
                                        </p:cTn>
                                        <p:tgtEl>
                                          <p:spTgt spid="48"/>
                                        </p:tgtEl>
                                        <p:attrNameLst>
                                          <p:attrName>style.visibility</p:attrName>
                                        </p:attrNameLst>
                                      </p:cBhvr>
                                      <p:to>
                                        <p:strVal val="visible"/>
                                      </p:to>
                                    </p:set>
                                    <p:anim calcmode="lin" valueType="num">
                                      <p:cBhvr>
                                        <p:cTn id="228" dur="1000" fill="hold"/>
                                        <p:tgtEl>
                                          <p:spTgt spid="48"/>
                                        </p:tgtEl>
                                        <p:attrNameLst>
                                          <p:attrName>ppt_w</p:attrName>
                                        </p:attrNameLst>
                                      </p:cBhvr>
                                      <p:tavLst>
                                        <p:tav tm="0" fmla="#ppt_w*sin(2.5*pi*$)">
                                          <p:val>
                                            <p:fltVal val="0"/>
                                          </p:val>
                                        </p:tav>
                                        <p:tav tm="100000">
                                          <p:val>
                                            <p:fltVal val="1"/>
                                          </p:val>
                                        </p:tav>
                                      </p:tavLst>
                                    </p:anim>
                                    <p:anim calcmode="lin" valueType="num">
                                      <p:cBhvr>
                                        <p:cTn id="229" dur="1000" fill="hold"/>
                                        <p:tgtEl>
                                          <p:spTgt spid="48"/>
                                        </p:tgtEl>
                                        <p:attrNameLst>
                                          <p:attrName>ppt_h</p:attrName>
                                        </p:attrNameLst>
                                      </p:cBhvr>
                                      <p:tavLst>
                                        <p:tav tm="0">
                                          <p:val>
                                            <p:strVal val="#ppt_h"/>
                                          </p:val>
                                        </p:tav>
                                        <p:tav tm="100000">
                                          <p:val>
                                            <p:strVal val="#ppt_h"/>
                                          </p:val>
                                        </p:tav>
                                      </p:tavLst>
                                    </p:anim>
                                  </p:childTnLst>
                                </p:cTn>
                              </p:par>
                            </p:childTnLst>
                          </p:cTn>
                        </p:par>
                        <p:par>
                          <p:cTn id="230" fill="hold" nodeType="afterGroup">
                            <p:stCondLst>
                              <p:cond delay="4000"/>
                            </p:stCondLst>
                            <p:childTnLst>
                              <p:par>
                                <p:cTn id="231" presetID="38" presetClass="path" presetSubtype="0" repeatCount="3000" accel="50000" decel="50000" fill="hold" nodeType="afterEffect">
                                  <p:stCondLst>
                                    <p:cond delay="0"/>
                                  </p:stCondLst>
                                  <p:childTnLst>
                                    <p:animMotion origin="layout" path="M -0.02882 -0.0259 L -0.09844 0.07193 L -0.05625 -0.05041 L -0.12396 0.0488 L -0.08246 -0.07331 L -0.15017 0.02683 L -0.10851 -0.09621 L -0.17656 0.00278 L -0.13437 -0.11956 L -0.2026 -0.02058 L -0.16059 -0.14223 L -0.22969 -0.04417 L -0.18663 -0.16535 L -0.25469 -0.06614 L -0.21354 -0.18918 L -0.27969 -0.08857 L -0.23732 -0.20976 " pathEditMode="relative" rAng="2013819" ptsTypes="FFFFFFFFFFFFFFFFF">
                                      <p:cBhvr>
                                        <p:cTn id="232" dur="3000" fill="hold"/>
                                        <p:tgtEl>
                                          <p:spTgt spid="13"/>
                                        </p:tgtEl>
                                        <p:attrNameLst>
                                          <p:attrName>ppt_x</p:attrName>
                                          <p:attrName>ppt_y</p:attrName>
                                        </p:attrNameLst>
                                      </p:cBhvr>
                                      <p:rCtr x="-13200" y="-3700"/>
                                    </p:animMotion>
                                  </p:childTnLst>
                                </p:cTn>
                              </p:par>
                              <p:par>
                                <p:cTn id="233" presetID="22" presetClass="entr" presetSubtype="4" fill="hold" nodeType="withEffect">
                                  <p:stCondLst>
                                    <p:cond delay="0"/>
                                  </p:stCondLst>
                                  <p:childTnLst>
                                    <p:set>
                                      <p:cBhvr>
                                        <p:cTn id="234" dur="1" fill="hold">
                                          <p:stCondLst>
                                            <p:cond delay="0"/>
                                          </p:stCondLst>
                                        </p:cTn>
                                        <p:tgtEl>
                                          <p:spTgt spid="25"/>
                                        </p:tgtEl>
                                        <p:attrNameLst>
                                          <p:attrName>style.visibility</p:attrName>
                                        </p:attrNameLst>
                                      </p:cBhvr>
                                      <p:to>
                                        <p:strVal val="visible"/>
                                      </p:to>
                                    </p:set>
                                    <p:animEffect transition="in" filter="wipe(down)">
                                      <p:cBhvr>
                                        <p:cTn id="235" dur="500"/>
                                        <p:tgtEl>
                                          <p:spTgt spid="25"/>
                                        </p:tgtEl>
                                      </p:cBhvr>
                                    </p:animEffect>
                                  </p:childTnLst>
                                </p:cTn>
                              </p:par>
                            </p:childTnLst>
                          </p:cTn>
                        </p:par>
                        <p:par>
                          <p:cTn id="236" fill="hold" nodeType="afterGroup">
                            <p:stCondLst>
                              <p:cond delay="13000"/>
                            </p:stCondLst>
                            <p:childTnLst>
                              <p:par>
                                <p:cTn id="237" presetID="16" presetClass="entr" presetSubtype="26" fill="hold" nodeType="afterEffect">
                                  <p:stCondLst>
                                    <p:cond delay="0"/>
                                  </p:stCondLst>
                                  <p:childTnLst>
                                    <p:set>
                                      <p:cBhvr>
                                        <p:cTn id="238" dur="1" fill="hold">
                                          <p:stCondLst>
                                            <p:cond delay="0"/>
                                          </p:stCondLst>
                                        </p:cTn>
                                        <p:tgtEl>
                                          <p:spTgt spid="47"/>
                                        </p:tgtEl>
                                        <p:attrNameLst>
                                          <p:attrName>style.visibility</p:attrName>
                                        </p:attrNameLst>
                                      </p:cBhvr>
                                      <p:to>
                                        <p:strVal val="visible"/>
                                      </p:to>
                                    </p:set>
                                    <p:animEffect transition="in" filter="barn(inHorizontal)">
                                      <p:cBhvr>
                                        <p:cTn id="239" dur="500"/>
                                        <p:tgtEl>
                                          <p:spTgt spid="47"/>
                                        </p:tgtEl>
                                      </p:cBhvr>
                                    </p:animEffect>
                                  </p:childTnLst>
                                </p:cTn>
                              </p:par>
                            </p:childTnLst>
                          </p:cTn>
                        </p:par>
                        <p:par>
                          <p:cTn id="240" fill="hold" nodeType="afterGroup">
                            <p:stCondLst>
                              <p:cond delay="13500"/>
                            </p:stCondLst>
                            <p:childTnLst>
                              <p:par>
                                <p:cTn id="241" presetID="22" presetClass="entr" presetSubtype="4" fill="hold" nodeType="afterEffect">
                                  <p:stCondLst>
                                    <p:cond delay="0"/>
                                  </p:stCondLst>
                                  <p:childTnLst>
                                    <p:set>
                                      <p:cBhvr>
                                        <p:cTn id="242" dur="1" fill="hold">
                                          <p:stCondLst>
                                            <p:cond delay="0"/>
                                          </p:stCondLst>
                                        </p:cTn>
                                        <p:tgtEl>
                                          <p:spTgt spid="21"/>
                                        </p:tgtEl>
                                        <p:attrNameLst>
                                          <p:attrName>style.visibility</p:attrName>
                                        </p:attrNameLst>
                                      </p:cBhvr>
                                      <p:to>
                                        <p:strVal val="visible"/>
                                      </p:to>
                                    </p:set>
                                    <p:animEffect transition="in" filter="wipe(down)">
                                      <p:cBhvr>
                                        <p:cTn id="243" dur="500"/>
                                        <p:tgtEl>
                                          <p:spTgt spid="21"/>
                                        </p:tgtEl>
                                      </p:cBhvr>
                                    </p:animEffec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10" presetClass="entr" presetSubtype="0" fill="hold" nodeType="clickEffect">
                                  <p:stCondLst>
                                    <p:cond delay="0"/>
                                  </p:stCondLst>
                                  <p:childTnLst>
                                    <p:set>
                                      <p:cBhvr>
                                        <p:cTn id="247" dur="1" fill="hold">
                                          <p:stCondLst>
                                            <p:cond delay="0"/>
                                          </p:stCondLst>
                                        </p:cTn>
                                        <p:tgtEl>
                                          <p:spTgt spid="20"/>
                                        </p:tgtEl>
                                        <p:attrNameLst>
                                          <p:attrName>style.visibility</p:attrName>
                                        </p:attrNameLst>
                                      </p:cBhvr>
                                      <p:to>
                                        <p:strVal val="visible"/>
                                      </p:to>
                                    </p:set>
                                    <p:animEffect transition="in" filter="fade">
                                      <p:cBhvr>
                                        <p:cTn id="248" dur="2000"/>
                                        <p:tgtEl>
                                          <p:spTgt spid="20"/>
                                        </p:tgtEl>
                                      </p:cBhvr>
                                    </p:animEffect>
                                  </p:childTnLst>
                                </p:cTn>
                              </p:par>
                              <p:par>
                                <p:cTn id="249" presetID="16" presetClass="entr" presetSubtype="26" fill="hold" nodeType="withEffect">
                                  <p:stCondLst>
                                    <p:cond delay="0"/>
                                  </p:stCondLst>
                                  <p:childTnLst>
                                    <p:set>
                                      <p:cBhvr>
                                        <p:cTn id="250" dur="1" fill="hold">
                                          <p:stCondLst>
                                            <p:cond delay="0"/>
                                          </p:stCondLst>
                                        </p:cTn>
                                        <p:tgtEl>
                                          <p:spTgt spid="49"/>
                                        </p:tgtEl>
                                        <p:attrNameLst>
                                          <p:attrName>style.visibility</p:attrName>
                                        </p:attrNameLst>
                                      </p:cBhvr>
                                      <p:to>
                                        <p:strVal val="visible"/>
                                      </p:to>
                                    </p:set>
                                    <p:animEffect transition="in" filter="barn(inHorizontal)">
                                      <p:cBhvr>
                                        <p:cTn id="251" dur="500"/>
                                        <p:tgtEl>
                                          <p:spTgt spid="49"/>
                                        </p:tgtEl>
                                      </p:cBhvr>
                                    </p:animEffec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23" presetClass="entr" presetSubtype="16" fill="hold" nodeType="clickEffect">
                                  <p:stCondLst>
                                    <p:cond delay="0"/>
                                  </p:stCondLst>
                                  <p:childTnLst>
                                    <p:set>
                                      <p:cBhvr>
                                        <p:cTn id="255" dur="1" fill="hold">
                                          <p:stCondLst>
                                            <p:cond delay="0"/>
                                          </p:stCondLst>
                                        </p:cTn>
                                        <p:tgtEl>
                                          <p:spTgt spid="2"/>
                                        </p:tgtEl>
                                        <p:attrNameLst>
                                          <p:attrName>style.visibility</p:attrName>
                                        </p:attrNameLst>
                                      </p:cBhvr>
                                      <p:to>
                                        <p:strVal val="visible"/>
                                      </p:to>
                                    </p:set>
                                    <p:anim calcmode="lin" valueType="num">
                                      <p:cBhvr>
                                        <p:cTn id="256" dur="500" fill="hold"/>
                                        <p:tgtEl>
                                          <p:spTgt spid="2"/>
                                        </p:tgtEl>
                                        <p:attrNameLst>
                                          <p:attrName>ppt_w</p:attrName>
                                        </p:attrNameLst>
                                      </p:cBhvr>
                                      <p:tavLst>
                                        <p:tav tm="0">
                                          <p:val>
                                            <p:fltVal val="0"/>
                                          </p:val>
                                        </p:tav>
                                        <p:tav tm="100000">
                                          <p:val>
                                            <p:strVal val="#ppt_w"/>
                                          </p:val>
                                        </p:tav>
                                      </p:tavLst>
                                    </p:anim>
                                    <p:anim calcmode="lin" valueType="num">
                                      <p:cBhvr>
                                        <p:cTn id="257" dur="500" fill="hold"/>
                                        <p:tgtEl>
                                          <p:spTgt spid="2"/>
                                        </p:tgtEl>
                                        <p:attrNameLst>
                                          <p:attrName>ppt_h</p:attrName>
                                        </p:attrNameLst>
                                      </p:cBhvr>
                                      <p:tavLst>
                                        <p:tav tm="0">
                                          <p:val>
                                            <p:fltVal val="0"/>
                                          </p:val>
                                        </p:tav>
                                        <p:tav tm="100000">
                                          <p:val>
                                            <p:strVal val="#ppt_h"/>
                                          </p:val>
                                        </p:tav>
                                      </p:tavLst>
                                    </p:anim>
                                  </p:childTnLst>
                                </p:cTn>
                              </p:par>
                              <p:par>
                                <p:cTn id="258" presetID="20" presetClass="entr" presetSubtype="0" fill="hold" nodeType="withEffect">
                                  <p:stCondLst>
                                    <p:cond delay="0"/>
                                  </p:stCondLst>
                                  <p:childTnLst>
                                    <p:set>
                                      <p:cBhvr>
                                        <p:cTn id="259" dur="1" fill="hold">
                                          <p:stCondLst>
                                            <p:cond delay="0"/>
                                          </p:stCondLst>
                                        </p:cTn>
                                        <p:tgtEl>
                                          <p:spTgt spid="46"/>
                                        </p:tgtEl>
                                        <p:attrNameLst>
                                          <p:attrName>style.visibility</p:attrName>
                                        </p:attrNameLst>
                                      </p:cBhvr>
                                      <p:to>
                                        <p:strVal val="visible"/>
                                      </p:to>
                                    </p:set>
                                    <p:animEffect transition="in" filter="wedge">
                                      <p:cBhvr>
                                        <p:cTn id="260" dur="1000"/>
                                        <p:tgtEl>
                                          <p:spTgt spid="46"/>
                                        </p:tgtEl>
                                      </p:cBhvr>
                                    </p:animEffect>
                                  </p:childTnLst>
                                </p:cTn>
                              </p:par>
                            </p:childTnLst>
                          </p:cTn>
                        </p:par>
                      </p:childTnLst>
                    </p:cTn>
                  </p:par>
                  <p:par>
                    <p:cTn id="261" fill="hold" nodeType="clickPar">
                      <p:stCondLst>
                        <p:cond delay="indefinite"/>
                      </p:stCondLst>
                      <p:childTnLst>
                        <p:par>
                          <p:cTn id="262" fill="hold" nodeType="withGroup">
                            <p:stCondLst>
                              <p:cond delay="0"/>
                            </p:stCondLst>
                            <p:childTnLst>
                              <p:par>
                                <p:cTn id="263" presetID="18" presetClass="entr" presetSubtype="12" fill="hold" nodeType="clickEffect">
                                  <p:stCondLst>
                                    <p:cond delay="0"/>
                                  </p:stCondLst>
                                  <p:childTnLst>
                                    <p:set>
                                      <p:cBhvr>
                                        <p:cTn id="264" dur="1" fill="hold">
                                          <p:stCondLst>
                                            <p:cond delay="0"/>
                                          </p:stCondLst>
                                        </p:cTn>
                                        <p:tgtEl>
                                          <p:spTgt spid="42"/>
                                        </p:tgtEl>
                                        <p:attrNameLst>
                                          <p:attrName>style.visibility</p:attrName>
                                        </p:attrNameLst>
                                      </p:cBhvr>
                                      <p:to>
                                        <p:strVal val="visible"/>
                                      </p:to>
                                    </p:set>
                                    <p:animEffect transition="in" filter="strips(downLeft)">
                                      <p:cBhvr>
                                        <p:cTn id="265" dur="500"/>
                                        <p:tgtEl>
                                          <p:spTgt spid="42"/>
                                        </p:tgtEl>
                                      </p:cBhvr>
                                    </p:animEffect>
                                  </p:childTnLst>
                                </p:cTn>
                              </p:par>
                              <p:par>
                                <p:cTn id="266" presetID="22" presetClass="entr" presetSubtype="4" fill="hold" nodeType="withEffect">
                                  <p:stCondLst>
                                    <p:cond delay="0"/>
                                  </p:stCondLst>
                                  <p:childTnLst>
                                    <p:set>
                                      <p:cBhvr>
                                        <p:cTn id="267" dur="1" fill="hold">
                                          <p:stCondLst>
                                            <p:cond delay="0"/>
                                          </p:stCondLst>
                                        </p:cTn>
                                        <p:tgtEl>
                                          <p:spTgt spid="26"/>
                                        </p:tgtEl>
                                        <p:attrNameLst>
                                          <p:attrName>style.visibility</p:attrName>
                                        </p:attrNameLst>
                                      </p:cBhvr>
                                      <p:to>
                                        <p:strVal val="visible"/>
                                      </p:to>
                                    </p:set>
                                    <p:animEffect transition="in" filter="wipe(down)">
                                      <p:cBhvr>
                                        <p:cTn id="268" dur="500"/>
                                        <p:tgtEl>
                                          <p:spTgt spid="26"/>
                                        </p:tgtEl>
                                      </p:cBhvr>
                                    </p:animEffect>
                                  </p:childTnLst>
                                </p:cTn>
                              </p:par>
                            </p:childTnLst>
                          </p:cTn>
                        </p:par>
                        <p:par>
                          <p:cTn id="269" fill="hold" nodeType="afterGroup">
                            <p:stCondLst>
                              <p:cond delay="500"/>
                            </p:stCondLst>
                            <p:childTnLst>
                              <p:par>
                                <p:cTn id="270" presetID="0" presetClass="path" presetSubtype="0" accel="50000" decel="50000" fill="hold" nodeType="afterEffect">
                                  <p:stCondLst>
                                    <p:cond delay="0"/>
                                  </p:stCondLst>
                                  <p:childTnLst>
                                    <p:animMotion origin="layout" path="M 3.33333E-6 -1.68363E-6 C -0.0276 -0.13784 -0.05503 -0.27567 -0.01076 -0.32377 C 0.03351 -0.37188 0.14983 -0.33048 0.26615 -0.28885 " pathEditMode="relative" ptsTypes="aaA">
                                      <p:cBhvr>
                                        <p:cTn id="271" dur="3000" fill="hold"/>
                                        <p:tgtEl>
                                          <p:spTgt spid="2"/>
                                        </p:tgtEl>
                                        <p:attrNameLst>
                                          <p:attrName>ppt_x</p:attrName>
                                          <p:attrName>ppt_y</p:attrName>
                                        </p:attrNameLst>
                                      </p:cBhvr>
                                    </p:animMotion>
                                  </p:childTnLst>
                                </p:cTn>
                              </p:par>
                              <p:par>
                                <p:cTn id="272" presetID="22" presetClass="entr" presetSubtype="4" fill="hold" nodeType="withEffect">
                                  <p:stCondLst>
                                    <p:cond delay="0"/>
                                  </p:stCondLst>
                                  <p:childTnLst>
                                    <p:set>
                                      <p:cBhvr>
                                        <p:cTn id="273" dur="1" fill="hold">
                                          <p:stCondLst>
                                            <p:cond delay="0"/>
                                          </p:stCondLst>
                                        </p:cTn>
                                        <p:tgtEl>
                                          <p:spTgt spid="26"/>
                                        </p:tgtEl>
                                        <p:attrNameLst>
                                          <p:attrName>style.visibility</p:attrName>
                                        </p:attrNameLst>
                                      </p:cBhvr>
                                      <p:to>
                                        <p:strVal val="visible"/>
                                      </p:to>
                                    </p:set>
                                    <p:animEffect transition="in" filter="wipe(down)">
                                      <p:cBhvr>
                                        <p:cTn id="274" dur="500"/>
                                        <p:tgtEl>
                                          <p:spTgt spid="26"/>
                                        </p:tgtEl>
                                      </p:cBhvr>
                                    </p:animEffect>
                                  </p:childTnLst>
                                </p:cTn>
                              </p:par>
                              <p:par>
                                <p:cTn id="275" presetID="18" presetClass="entr" presetSubtype="12" fill="hold" nodeType="withEffect">
                                  <p:stCondLst>
                                    <p:cond delay="0"/>
                                  </p:stCondLst>
                                  <p:childTnLst>
                                    <p:set>
                                      <p:cBhvr>
                                        <p:cTn id="276" dur="1" fill="hold">
                                          <p:stCondLst>
                                            <p:cond delay="0"/>
                                          </p:stCondLst>
                                        </p:cTn>
                                        <p:tgtEl>
                                          <p:spTgt spid="43"/>
                                        </p:tgtEl>
                                        <p:attrNameLst>
                                          <p:attrName>style.visibility</p:attrName>
                                        </p:attrNameLst>
                                      </p:cBhvr>
                                      <p:to>
                                        <p:strVal val="visible"/>
                                      </p:to>
                                    </p:set>
                                    <p:animEffect transition="in" filter="strips(downLeft)">
                                      <p:cBhvr>
                                        <p:cTn id="277" dur="500"/>
                                        <p:tgtEl>
                                          <p:spTgt spid="43"/>
                                        </p:tgtEl>
                                      </p:cBhvr>
                                    </p:animEffect>
                                  </p:childTnLst>
                                </p:cTn>
                              </p:par>
                              <p:par>
                                <p:cTn id="278" presetID="18" presetClass="entr" presetSubtype="12" fill="hold" nodeType="withEffect">
                                  <p:stCondLst>
                                    <p:cond delay="0"/>
                                  </p:stCondLst>
                                  <p:childTnLst>
                                    <p:set>
                                      <p:cBhvr>
                                        <p:cTn id="279" dur="1" fill="hold">
                                          <p:stCondLst>
                                            <p:cond delay="0"/>
                                          </p:stCondLst>
                                        </p:cTn>
                                        <p:tgtEl>
                                          <p:spTgt spid="44"/>
                                        </p:tgtEl>
                                        <p:attrNameLst>
                                          <p:attrName>style.visibility</p:attrName>
                                        </p:attrNameLst>
                                      </p:cBhvr>
                                      <p:to>
                                        <p:strVal val="visible"/>
                                      </p:to>
                                    </p:set>
                                    <p:animEffect transition="in" filter="strips(downLeft)">
                                      <p:cBhvr>
                                        <p:cTn id="280" dur="500"/>
                                        <p:tgtEl>
                                          <p:spTgt spid="44"/>
                                        </p:tgtEl>
                                      </p:cBhvr>
                                    </p:animEffect>
                                  </p:childTnLst>
                                </p:cTn>
                              </p:par>
                            </p:childTnLst>
                          </p:cTn>
                        </p:par>
                        <p:par>
                          <p:cTn id="281" fill="hold" nodeType="afterGroup">
                            <p:stCondLst>
                              <p:cond delay="3500"/>
                            </p:stCondLst>
                            <p:childTnLst>
                              <p:par>
                                <p:cTn id="282" presetID="39" presetClass="entr" presetSubtype="0" accel="100000" fill="hold" nodeType="afterEffect">
                                  <p:stCondLst>
                                    <p:cond delay="0"/>
                                  </p:stCondLst>
                                  <p:childTnLst>
                                    <p:set>
                                      <p:cBhvr>
                                        <p:cTn id="283" dur="1" fill="hold">
                                          <p:stCondLst>
                                            <p:cond delay="0"/>
                                          </p:stCondLst>
                                        </p:cTn>
                                        <p:tgtEl>
                                          <p:spTgt spid="45"/>
                                        </p:tgtEl>
                                        <p:attrNameLst>
                                          <p:attrName>style.visibility</p:attrName>
                                        </p:attrNameLst>
                                      </p:cBhvr>
                                      <p:to>
                                        <p:strVal val="visible"/>
                                      </p:to>
                                    </p:set>
                                    <p:anim calcmode="lin" valueType="num">
                                      <p:cBhvr>
                                        <p:cTn id="284" dur="1000" fill="hold"/>
                                        <p:tgtEl>
                                          <p:spTgt spid="45"/>
                                        </p:tgtEl>
                                        <p:attrNameLst>
                                          <p:attrName>ppt_h</p:attrName>
                                        </p:attrNameLst>
                                      </p:cBhvr>
                                      <p:tavLst>
                                        <p:tav tm="0">
                                          <p:val>
                                            <p:strVal val="#ppt_h/20"/>
                                          </p:val>
                                        </p:tav>
                                        <p:tav tm="50000">
                                          <p:val>
                                            <p:strVal val="#ppt_h/20"/>
                                          </p:val>
                                        </p:tav>
                                        <p:tav tm="100000">
                                          <p:val>
                                            <p:strVal val="#ppt_h"/>
                                          </p:val>
                                        </p:tav>
                                      </p:tavLst>
                                    </p:anim>
                                    <p:anim calcmode="lin" valueType="num">
                                      <p:cBhvr>
                                        <p:cTn id="285" dur="1000" fill="hold"/>
                                        <p:tgtEl>
                                          <p:spTgt spid="45"/>
                                        </p:tgtEl>
                                        <p:attrNameLst>
                                          <p:attrName>ppt_w</p:attrName>
                                        </p:attrNameLst>
                                      </p:cBhvr>
                                      <p:tavLst>
                                        <p:tav tm="0">
                                          <p:val>
                                            <p:strVal val="#ppt_w+.3"/>
                                          </p:val>
                                        </p:tav>
                                        <p:tav tm="50000">
                                          <p:val>
                                            <p:strVal val="#ppt_w+.3"/>
                                          </p:val>
                                        </p:tav>
                                        <p:tav tm="100000">
                                          <p:val>
                                            <p:strVal val="#ppt_w"/>
                                          </p:val>
                                        </p:tav>
                                      </p:tavLst>
                                    </p:anim>
                                    <p:anim calcmode="lin" valueType="num">
                                      <p:cBhvr>
                                        <p:cTn id="286" dur="1000" fill="hold"/>
                                        <p:tgtEl>
                                          <p:spTgt spid="45"/>
                                        </p:tgtEl>
                                        <p:attrNameLst>
                                          <p:attrName>ppt_x</p:attrName>
                                        </p:attrNameLst>
                                      </p:cBhvr>
                                      <p:tavLst>
                                        <p:tav tm="0">
                                          <p:val>
                                            <p:strVal val="#ppt_x-.3"/>
                                          </p:val>
                                        </p:tav>
                                        <p:tav tm="50000">
                                          <p:val>
                                            <p:strVal val="#ppt_x"/>
                                          </p:val>
                                        </p:tav>
                                        <p:tav tm="100000">
                                          <p:val>
                                            <p:strVal val="#ppt_x"/>
                                          </p:val>
                                        </p:tav>
                                      </p:tavLst>
                                    </p:anim>
                                    <p:anim calcmode="lin" valueType="num">
                                      <p:cBhvr>
                                        <p:cTn id="287"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31" grpId="0" animBg="1"/>
      <p:bldP spid="32" grpId="0"/>
      <p:bldP spid="33" grpId="0"/>
      <p:bldP spid="36" grpId="0"/>
      <p:bldP spid="38" grpId="0"/>
      <p:bldP spid="38" grpId="1"/>
      <p:bldP spid="39" grpId="0"/>
      <p:bldP spid="39" grpId="1"/>
      <p:bldP spid="42" grpId="0" animBg="1"/>
      <p:bldP spid="43" grpId="0" animBg="1"/>
      <p:bldP spid="44" grpId="0" animBg="1"/>
      <p:bldP spid="45" grpId="0" animBg="1"/>
      <p:bldP spid="47" grpId="0" animBg="1"/>
      <p:bldP spid="48"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4D78D244-31E6-8425-EE35-4AAD90CE55FF}"/>
              </a:ext>
            </a:extLst>
          </p:cNvPr>
          <p:cNvGraphicFramePr>
            <a:graphicFrameLocks noGrp="1"/>
          </p:cNvGraphicFramePr>
          <p:nvPr>
            <p:ph idx="1"/>
            <p:extLst>
              <p:ext uri="{D42A27DB-BD31-4B8C-83A1-F6EECF244321}">
                <p14:modId xmlns:p14="http://schemas.microsoft.com/office/powerpoint/2010/main" val="215461554"/>
              </p:ext>
            </p:extLst>
          </p:nvPr>
        </p:nvGraphicFramePr>
        <p:xfrm>
          <a:off x="152400" y="152400"/>
          <a:ext cx="86106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6" descr="No photo description available.">
            <a:extLst>
              <a:ext uri="{FF2B5EF4-FFF2-40B4-BE49-F238E27FC236}">
                <a16:creationId xmlns:a16="http://schemas.microsoft.com/office/drawing/2014/main" id="{CC86EAB0-2AE0-5BDC-414C-C742D8D799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7168" y="152400"/>
            <a:ext cx="573386" cy="58211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605F17A-4A1E-1989-F838-66BD0CE1115B}"/>
              </a:ext>
            </a:extLst>
          </p:cNvPr>
          <p:cNvSpPr>
            <a:spLocks noGrp="1"/>
          </p:cNvSpPr>
          <p:nvPr>
            <p:ph type="sldNum" sz="quarter" idx="12"/>
          </p:nvPr>
        </p:nvSpPr>
        <p:spPr/>
        <p:txBody>
          <a:bodyPr/>
          <a:lstStyle/>
          <a:p>
            <a:fld id="{CCDE7D8F-E085-449A-ABA7-C02E5606125E}" type="slidenum">
              <a:rPr lang="en-US" smtClean="0"/>
              <a:t>11</a:t>
            </a:fld>
            <a:endParaRPr lang="en-US"/>
          </a:p>
        </p:txBody>
      </p:sp>
      <p:pic>
        <p:nvPicPr>
          <p:cNvPr id="6" name="Picture 5">
            <a:extLst>
              <a:ext uri="{FF2B5EF4-FFF2-40B4-BE49-F238E27FC236}">
                <a16:creationId xmlns:a16="http://schemas.microsoft.com/office/drawing/2014/main" id="{4D2544F3-1353-4F00-BE49-742FA71C492C}"/>
              </a:ext>
            </a:extLst>
          </p:cNvPr>
          <p:cNvPicPr>
            <a:picLocks noChangeAspect="1"/>
          </p:cNvPicPr>
          <p:nvPr/>
        </p:nvPicPr>
        <p:blipFill>
          <a:blip r:embed="rId8" cstate="print"/>
          <a:stretch>
            <a:fillRect/>
          </a:stretch>
        </p:blipFill>
        <p:spPr>
          <a:xfrm>
            <a:off x="6685899" y="2871926"/>
            <a:ext cx="677003" cy="802374"/>
          </a:xfrm>
          <a:prstGeom prst="rect">
            <a:avLst/>
          </a:prstGeom>
        </p:spPr>
      </p:pic>
      <p:pic>
        <p:nvPicPr>
          <p:cNvPr id="7" name="Picture 6">
            <a:extLst>
              <a:ext uri="{FF2B5EF4-FFF2-40B4-BE49-F238E27FC236}">
                <a16:creationId xmlns:a16="http://schemas.microsoft.com/office/drawing/2014/main" id="{E2F89E91-D610-CAF4-4BB6-6DEE1187A88E}"/>
              </a:ext>
            </a:extLst>
          </p:cNvPr>
          <p:cNvPicPr>
            <a:picLocks noChangeAspect="1"/>
          </p:cNvPicPr>
          <p:nvPr/>
        </p:nvPicPr>
        <p:blipFill>
          <a:blip r:embed="rId9" cstate="print"/>
          <a:stretch>
            <a:fillRect/>
          </a:stretch>
        </p:blipFill>
        <p:spPr>
          <a:xfrm>
            <a:off x="7649329" y="2871926"/>
            <a:ext cx="1152448" cy="9423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0A743-BCB5-5D33-FECE-1FB6E7A75B33}"/>
              </a:ext>
            </a:extLst>
          </p:cNvPr>
          <p:cNvSpPr>
            <a:spLocks noGrp="1"/>
          </p:cNvSpPr>
          <p:nvPr>
            <p:ph type="ctrTitle"/>
          </p:nvPr>
        </p:nvSpPr>
        <p:spPr>
          <a:xfrm>
            <a:off x="742950" y="1487488"/>
            <a:ext cx="7772400" cy="2387600"/>
          </a:xfrm>
        </p:spPr>
        <p:txBody>
          <a:bodyPr/>
          <a:lstStyle/>
          <a:p>
            <a:r>
              <a:rPr lang="en-US" b="1" dirty="0">
                <a:solidFill>
                  <a:srgbClr val="C00000"/>
                </a:solidFill>
              </a:rPr>
              <a:t>Intestinal schistosomiasis</a:t>
            </a:r>
          </a:p>
        </p:txBody>
      </p:sp>
      <p:sp>
        <p:nvSpPr>
          <p:cNvPr id="4" name="Slide Number Placeholder 3">
            <a:extLst>
              <a:ext uri="{FF2B5EF4-FFF2-40B4-BE49-F238E27FC236}">
                <a16:creationId xmlns:a16="http://schemas.microsoft.com/office/drawing/2014/main" id="{462189A9-01CA-2620-C4B4-4C560CB9E585}"/>
              </a:ext>
            </a:extLst>
          </p:cNvPr>
          <p:cNvSpPr>
            <a:spLocks noGrp="1"/>
          </p:cNvSpPr>
          <p:nvPr>
            <p:ph type="sldNum" sz="quarter" idx="12"/>
          </p:nvPr>
        </p:nvSpPr>
        <p:spPr/>
        <p:txBody>
          <a:bodyPr/>
          <a:lstStyle/>
          <a:p>
            <a:fld id="{CCDE7D8F-E085-449A-ABA7-C02E5606125E}" type="slidenum">
              <a:rPr lang="en-US" smtClean="0"/>
              <a:t>12</a:t>
            </a:fld>
            <a:endParaRPr lang="en-US"/>
          </a:p>
        </p:txBody>
      </p:sp>
      <p:pic>
        <p:nvPicPr>
          <p:cNvPr id="5" name="Picture 6" descr="No photo description available.">
            <a:extLst>
              <a:ext uri="{FF2B5EF4-FFF2-40B4-BE49-F238E27FC236}">
                <a16:creationId xmlns:a16="http://schemas.microsoft.com/office/drawing/2014/main" id="{39ED90E5-5947-AD26-269E-F93B99C21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356" y="134678"/>
            <a:ext cx="955630" cy="9701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ars.els-cdn.com/content/image/1-s2.0-S0035920306000708-gr2.jpg">
            <a:extLst>
              <a:ext uri="{FF2B5EF4-FFF2-40B4-BE49-F238E27FC236}">
                <a16:creationId xmlns:a16="http://schemas.microsoft.com/office/drawing/2014/main" id="{ADC6CF3C-D56A-E3E6-7E61-4486675569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364" b="42830"/>
          <a:stretch/>
        </p:blipFill>
        <p:spPr bwMode="auto">
          <a:xfrm>
            <a:off x="159973" y="134678"/>
            <a:ext cx="1379796" cy="23688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Maintaining attention in AR. How to direct and maintain attention in… | by  Victoria Claypoole | UX Collective">
            <a:extLst>
              <a:ext uri="{FF2B5EF4-FFF2-40B4-BE49-F238E27FC236}">
                <a16:creationId xmlns:a16="http://schemas.microsoft.com/office/drawing/2014/main" id="{7C9BFAB6-AD59-8B0A-2CF0-5B547E397F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4593002"/>
            <a:ext cx="3459397" cy="1945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70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A6B72A-8007-4818-9B14-34DC31630AA5}"/>
              </a:ext>
            </a:extLst>
          </p:cNvPr>
          <p:cNvSpPr txBox="1"/>
          <p:nvPr/>
        </p:nvSpPr>
        <p:spPr>
          <a:xfrm>
            <a:off x="247275" y="793150"/>
            <a:ext cx="2834349"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b="1" dirty="0">
                <a:solidFill>
                  <a:srgbClr val="7030A0"/>
                </a:solidFill>
                <a:latin typeface="Arial" pitchFamily="34" charset="0"/>
                <a:cs typeface="Arial" pitchFamily="34" charset="0"/>
              </a:rPr>
              <a:t>Stages of disease</a:t>
            </a:r>
          </a:p>
        </p:txBody>
      </p:sp>
      <p:pic>
        <p:nvPicPr>
          <p:cNvPr id="2" name="Picture 1">
            <a:extLst>
              <a:ext uri="{FF2B5EF4-FFF2-40B4-BE49-F238E27FC236}">
                <a16:creationId xmlns:a16="http://schemas.microsoft.com/office/drawing/2014/main" id="{9513A274-B013-472A-BF14-00BBDD2F97A4}"/>
              </a:ext>
            </a:extLst>
          </p:cNvPr>
          <p:cNvPicPr>
            <a:picLocks noChangeAspect="1"/>
          </p:cNvPicPr>
          <p:nvPr/>
        </p:nvPicPr>
        <p:blipFill>
          <a:blip r:embed="rId2" cstate="print"/>
          <a:stretch>
            <a:fillRect/>
          </a:stretch>
        </p:blipFill>
        <p:spPr>
          <a:xfrm>
            <a:off x="7737687" y="1266496"/>
            <a:ext cx="1357732" cy="929953"/>
          </a:xfrm>
          <a:prstGeom prst="rect">
            <a:avLst/>
          </a:prstGeom>
        </p:spPr>
      </p:pic>
      <p:pic>
        <p:nvPicPr>
          <p:cNvPr id="3" name="Picture 2">
            <a:extLst>
              <a:ext uri="{FF2B5EF4-FFF2-40B4-BE49-F238E27FC236}">
                <a16:creationId xmlns:a16="http://schemas.microsoft.com/office/drawing/2014/main" id="{B78197F4-5A7A-4CDC-B21E-75CF2ADEC63B}"/>
              </a:ext>
            </a:extLst>
          </p:cNvPr>
          <p:cNvPicPr>
            <a:picLocks noChangeAspect="1"/>
          </p:cNvPicPr>
          <p:nvPr/>
        </p:nvPicPr>
        <p:blipFill>
          <a:blip r:embed="rId3" cstate="print"/>
          <a:stretch>
            <a:fillRect/>
          </a:stretch>
        </p:blipFill>
        <p:spPr>
          <a:xfrm>
            <a:off x="7776584" y="2810330"/>
            <a:ext cx="1318835" cy="990423"/>
          </a:xfrm>
          <a:prstGeom prst="rect">
            <a:avLst/>
          </a:prstGeom>
        </p:spPr>
      </p:pic>
      <p:pic>
        <p:nvPicPr>
          <p:cNvPr id="5" name="Picture 4">
            <a:extLst>
              <a:ext uri="{FF2B5EF4-FFF2-40B4-BE49-F238E27FC236}">
                <a16:creationId xmlns:a16="http://schemas.microsoft.com/office/drawing/2014/main" id="{0C7807F3-2D6A-46FF-8500-0AB084CE8A91}"/>
              </a:ext>
            </a:extLst>
          </p:cNvPr>
          <p:cNvPicPr>
            <a:picLocks noChangeAspect="1"/>
          </p:cNvPicPr>
          <p:nvPr/>
        </p:nvPicPr>
        <p:blipFill>
          <a:blip r:embed="rId4" cstate="print"/>
          <a:stretch>
            <a:fillRect/>
          </a:stretch>
        </p:blipFill>
        <p:spPr>
          <a:xfrm>
            <a:off x="7849373" y="4451356"/>
            <a:ext cx="1246046" cy="1200275"/>
          </a:xfrm>
          <a:prstGeom prst="rect">
            <a:avLst/>
          </a:prstGeom>
        </p:spPr>
      </p:pic>
      <p:pic>
        <p:nvPicPr>
          <p:cNvPr id="6" name="Picture 5">
            <a:extLst>
              <a:ext uri="{FF2B5EF4-FFF2-40B4-BE49-F238E27FC236}">
                <a16:creationId xmlns:a16="http://schemas.microsoft.com/office/drawing/2014/main" id="{CCC26D6F-3A6E-4C18-89DE-10DB7C0F1D04}"/>
              </a:ext>
            </a:extLst>
          </p:cNvPr>
          <p:cNvPicPr>
            <a:picLocks noChangeAspect="1"/>
          </p:cNvPicPr>
          <p:nvPr/>
        </p:nvPicPr>
        <p:blipFill>
          <a:blip r:embed="rId5" cstate="print"/>
          <a:stretch>
            <a:fillRect/>
          </a:stretch>
        </p:blipFill>
        <p:spPr>
          <a:xfrm>
            <a:off x="5579706" y="4498261"/>
            <a:ext cx="1410454" cy="1402477"/>
          </a:xfrm>
          <a:prstGeom prst="rect">
            <a:avLst/>
          </a:prstGeom>
        </p:spPr>
      </p:pic>
      <p:pic>
        <p:nvPicPr>
          <p:cNvPr id="9" name="Picture 8">
            <a:extLst>
              <a:ext uri="{FF2B5EF4-FFF2-40B4-BE49-F238E27FC236}">
                <a16:creationId xmlns:a16="http://schemas.microsoft.com/office/drawing/2014/main" id="{CA57B301-A22E-49DC-AC69-2282568B2A1E}"/>
              </a:ext>
            </a:extLst>
          </p:cNvPr>
          <p:cNvPicPr>
            <a:picLocks noChangeAspect="1"/>
          </p:cNvPicPr>
          <p:nvPr/>
        </p:nvPicPr>
        <p:blipFill>
          <a:blip r:embed="rId6" cstate="print"/>
          <a:stretch>
            <a:fillRect/>
          </a:stretch>
        </p:blipFill>
        <p:spPr>
          <a:xfrm>
            <a:off x="3215330" y="4380071"/>
            <a:ext cx="1672849" cy="1575539"/>
          </a:xfrm>
          <a:prstGeom prst="rect">
            <a:avLst/>
          </a:prstGeom>
        </p:spPr>
      </p:pic>
      <p:pic>
        <p:nvPicPr>
          <p:cNvPr id="21" name="Picture 20">
            <a:extLst>
              <a:ext uri="{FF2B5EF4-FFF2-40B4-BE49-F238E27FC236}">
                <a16:creationId xmlns:a16="http://schemas.microsoft.com/office/drawing/2014/main" id="{5698F8DB-3298-415E-AE2E-F0A58E4CC758}"/>
              </a:ext>
            </a:extLst>
          </p:cNvPr>
          <p:cNvPicPr>
            <a:picLocks noChangeAspect="1"/>
          </p:cNvPicPr>
          <p:nvPr/>
        </p:nvPicPr>
        <p:blipFill>
          <a:blip r:embed="rId7" cstate="print"/>
          <a:stretch>
            <a:fillRect/>
          </a:stretch>
        </p:blipFill>
        <p:spPr>
          <a:xfrm>
            <a:off x="1129968" y="3742747"/>
            <a:ext cx="1524475" cy="1376120"/>
          </a:xfrm>
          <a:prstGeom prst="rect">
            <a:avLst/>
          </a:prstGeom>
        </p:spPr>
      </p:pic>
      <p:pic>
        <p:nvPicPr>
          <p:cNvPr id="23" name="Picture 22">
            <a:extLst>
              <a:ext uri="{FF2B5EF4-FFF2-40B4-BE49-F238E27FC236}">
                <a16:creationId xmlns:a16="http://schemas.microsoft.com/office/drawing/2014/main" id="{C722BD9F-A6F5-4E18-ACD2-36BE245319B0}"/>
              </a:ext>
            </a:extLst>
          </p:cNvPr>
          <p:cNvPicPr>
            <a:picLocks noChangeAspect="1"/>
          </p:cNvPicPr>
          <p:nvPr/>
        </p:nvPicPr>
        <p:blipFill>
          <a:blip r:embed="rId8" cstate="print"/>
          <a:stretch>
            <a:fillRect/>
          </a:stretch>
        </p:blipFill>
        <p:spPr>
          <a:xfrm>
            <a:off x="1550502" y="2490638"/>
            <a:ext cx="1101303" cy="1025735"/>
          </a:xfrm>
          <a:prstGeom prst="rect">
            <a:avLst/>
          </a:prstGeom>
        </p:spPr>
      </p:pic>
      <p:cxnSp>
        <p:nvCxnSpPr>
          <p:cNvPr id="24" name="Straight Arrow Connector 23">
            <a:extLst>
              <a:ext uri="{FF2B5EF4-FFF2-40B4-BE49-F238E27FC236}">
                <a16:creationId xmlns:a16="http://schemas.microsoft.com/office/drawing/2014/main" id="{BD30E669-6B53-4D85-9B1D-BE1124A62A96}"/>
              </a:ext>
            </a:extLst>
          </p:cNvPr>
          <p:cNvCxnSpPr>
            <a:cxnSpLocks/>
          </p:cNvCxnSpPr>
          <p:nvPr/>
        </p:nvCxnSpPr>
        <p:spPr>
          <a:xfrm>
            <a:off x="8391637" y="2360547"/>
            <a:ext cx="0" cy="30460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91318B3-D2CE-4B4E-96B8-9EE58EAA2D86}"/>
              </a:ext>
            </a:extLst>
          </p:cNvPr>
          <p:cNvCxnSpPr>
            <a:cxnSpLocks/>
          </p:cNvCxnSpPr>
          <p:nvPr/>
        </p:nvCxnSpPr>
        <p:spPr>
          <a:xfrm>
            <a:off x="8391637" y="3988616"/>
            <a:ext cx="0" cy="26300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6FD1E52-D7F3-43E9-92CA-F534AB30E14D}"/>
              </a:ext>
            </a:extLst>
          </p:cNvPr>
          <p:cNvCxnSpPr>
            <a:cxnSpLocks/>
          </p:cNvCxnSpPr>
          <p:nvPr/>
        </p:nvCxnSpPr>
        <p:spPr>
          <a:xfrm flipH="1">
            <a:off x="5162985" y="5348804"/>
            <a:ext cx="389485"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868DF8-2076-4379-9EE0-1198BA3AE2ED}"/>
              </a:ext>
            </a:extLst>
          </p:cNvPr>
          <p:cNvSpPr txBox="1"/>
          <p:nvPr/>
        </p:nvSpPr>
        <p:spPr>
          <a:xfrm>
            <a:off x="1537209" y="5199499"/>
            <a:ext cx="1021433" cy="507831"/>
          </a:xfrm>
          <a:prstGeom prst="rect">
            <a:avLst/>
          </a:prstGeom>
          <a:noFill/>
        </p:spPr>
        <p:txBody>
          <a:bodyPr wrap="none" rtlCol="0">
            <a:spAutoFit/>
          </a:bodyPr>
          <a:lstStyle/>
          <a:p>
            <a:r>
              <a:rPr lang="en-US" sz="2700" b="1" dirty="0"/>
              <a:t>Blood</a:t>
            </a:r>
          </a:p>
        </p:txBody>
      </p:sp>
      <p:cxnSp>
        <p:nvCxnSpPr>
          <p:cNvPr id="31" name="Straight Arrow Connector 30">
            <a:extLst>
              <a:ext uri="{FF2B5EF4-FFF2-40B4-BE49-F238E27FC236}">
                <a16:creationId xmlns:a16="http://schemas.microsoft.com/office/drawing/2014/main" id="{DA67FB2B-C73D-4C5A-A6B3-2E42BB35ACB1}"/>
              </a:ext>
            </a:extLst>
          </p:cNvPr>
          <p:cNvCxnSpPr>
            <a:cxnSpLocks/>
          </p:cNvCxnSpPr>
          <p:nvPr/>
        </p:nvCxnSpPr>
        <p:spPr>
          <a:xfrm flipH="1">
            <a:off x="2684088" y="5448512"/>
            <a:ext cx="389485"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18D234A-21BE-4C53-92AD-71775FA6044F}"/>
              </a:ext>
            </a:extLst>
          </p:cNvPr>
          <p:cNvCxnSpPr>
            <a:cxnSpLocks/>
          </p:cNvCxnSpPr>
          <p:nvPr/>
        </p:nvCxnSpPr>
        <p:spPr>
          <a:xfrm flipH="1" flipV="1">
            <a:off x="2036100" y="4949786"/>
            <a:ext cx="1" cy="35565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6AD07FD-48D1-484D-8372-EC7A52A76689}"/>
              </a:ext>
            </a:extLst>
          </p:cNvPr>
          <p:cNvCxnSpPr>
            <a:cxnSpLocks/>
          </p:cNvCxnSpPr>
          <p:nvPr/>
        </p:nvCxnSpPr>
        <p:spPr>
          <a:xfrm flipH="1" flipV="1">
            <a:off x="2014281" y="3434833"/>
            <a:ext cx="22323" cy="31499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499DE73-3459-4CC4-82BF-9C3E7C1D960F}"/>
              </a:ext>
            </a:extLst>
          </p:cNvPr>
          <p:cNvCxnSpPr>
            <a:cxnSpLocks/>
          </p:cNvCxnSpPr>
          <p:nvPr/>
        </p:nvCxnSpPr>
        <p:spPr>
          <a:xfrm flipH="1">
            <a:off x="6990161" y="5149382"/>
            <a:ext cx="389485"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FE2B88B-DC1B-4925-90DA-9E0CD11B04BF}"/>
              </a:ext>
            </a:extLst>
          </p:cNvPr>
          <p:cNvSpPr txBox="1"/>
          <p:nvPr/>
        </p:nvSpPr>
        <p:spPr>
          <a:xfrm>
            <a:off x="3248658" y="3951115"/>
            <a:ext cx="1819729" cy="300082"/>
          </a:xfrm>
          <a:prstGeom prst="rect">
            <a:avLst/>
          </a:prstGeom>
          <a:noFill/>
        </p:spPr>
        <p:txBody>
          <a:bodyPr wrap="none" rtlCol="0">
            <a:spAutoFit/>
          </a:bodyPr>
          <a:lstStyle/>
          <a:p>
            <a:r>
              <a:rPr lang="en-US" sz="1350" b="1" u="sng" dirty="0">
                <a:solidFill>
                  <a:srgbClr val="FF0000"/>
                </a:solidFill>
                <a:latin typeface="Arial" pitchFamily="34" charset="0"/>
                <a:cs typeface="Arial" pitchFamily="34" charset="0"/>
              </a:rPr>
              <a:t>1- Stage of invasion</a:t>
            </a:r>
          </a:p>
        </p:txBody>
      </p:sp>
      <p:sp>
        <p:nvSpPr>
          <p:cNvPr id="8" name="Rectangle 7">
            <a:extLst>
              <a:ext uri="{FF2B5EF4-FFF2-40B4-BE49-F238E27FC236}">
                <a16:creationId xmlns:a16="http://schemas.microsoft.com/office/drawing/2014/main" id="{50A3D5C6-C345-472A-9921-5D8CE044DC48}"/>
              </a:ext>
            </a:extLst>
          </p:cNvPr>
          <p:cNvSpPr/>
          <p:nvPr/>
        </p:nvSpPr>
        <p:spPr>
          <a:xfrm>
            <a:off x="109786" y="2277495"/>
            <a:ext cx="2012089" cy="300082"/>
          </a:xfrm>
          <a:prstGeom prst="rect">
            <a:avLst/>
          </a:prstGeom>
        </p:spPr>
        <p:txBody>
          <a:bodyPr wrap="none">
            <a:spAutoFit/>
          </a:bodyPr>
          <a:lstStyle/>
          <a:p>
            <a:r>
              <a:rPr lang="en-US" sz="1350" b="1" u="sng" dirty="0">
                <a:solidFill>
                  <a:srgbClr val="FF0000"/>
                </a:solidFill>
                <a:latin typeface="Arial" pitchFamily="34" charset="0"/>
                <a:cs typeface="Arial" pitchFamily="34" charset="0"/>
              </a:rPr>
              <a:t>3- Stage of maturation</a:t>
            </a:r>
            <a:endParaRPr lang="en-US" sz="1350" u="sng" dirty="0">
              <a:solidFill>
                <a:srgbClr val="FF0000"/>
              </a:solidFill>
            </a:endParaRPr>
          </a:p>
        </p:txBody>
      </p:sp>
      <p:sp>
        <p:nvSpPr>
          <p:cNvPr id="20" name="Rectangle 19">
            <a:extLst>
              <a:ext uri="{FF2B5EF4-FFF2-40B4-BE49-F238E27FC236}">
                <a16:creationId xmlns:a16="http://schemas.microsoft.com/office/drawing/2014/main" id="{E0BAB7A5-BEAF-4144-9A8E-A045DC7CB267}"/>
              </a:ext>
            </a:extLst>
          </p:cNvPr>
          <p:cNvSpPr/>
          <p:nvPr/>
        </p:nvSpPr>
        <p:spPr>
          <a:xfrm>
            <a:off x="85723" y="3527347"/>
            <a:ext cx="1954381" cy="300082"/>
          </a:xfrm>
          <a:prstGeom prst="rect">
            <a:avLst/>
          </a:prstGeom>
        </p:spPr>
        <p:txBody>
          <a:bodyPr wrap="none">
            <a:spAutoFit/>
          </a:bodyPr>
          <a:lstStyle/>
          <a:p>
            <a:r>
              <a:rPr lang="en-US" sz="1350" b="1" u="sng" dirty="0">
                <a:solidFill>
                  <a:srgbClr val="FF0000"/>
                </a:solidFill>
                <a:latin typeface="Arial" pitchFamily="34" charset="0"/>
                <a:cs typeface="Arial" pitchFamily="34" charset="0"/>
              </a:rPr>
              <a:t>2- Stage of migration </a:t>
            </a:r>
            <a:endParaRPr lang="en-US" sz="1350" u="sng" dirty="0">
              <a:solidFill>
                <a:srgbClr val="FF0000"/>
              </a:solidFill>
            </a:endParaRPr>
          </a:p>
        </p:txBody>
      </p:sp>
      <p:sp>
        <p:nvSpPr>
          <p:cNvPr id="12" name="Rectangle 11">
            <a:extLst>
              <a:ext uri="{FF2B5EF4-FFF2-40B4-BE49-F238E27FC236}">
                <a16:creationId xmlns:a16="http://schemas.microsoft.com/office/drawing/2014/main" id="{99498293-59E1-4907-B671-5A5B6FB5F993}"/>
              </a:ext>
            </a:extLst>
          </p:cNvPr>
          <p:cNvSpPr/>
          <p:nvPr/>
        </p:nvSpPr>
        <p:spPr>
          <a:xfrm>
            <a:off x="3120079" y="1305722"/>
            <a:ext cx="4022255" cy="300082"/>
          </a:xfrm>
          <a:prstGeom prst="rect">
            <a:avLst/>
          </a:prstGeom>
        </p:spPr>
        <p:txBody>
          <a:bodyPr wrap="none">
            <a:spAutoFit/>
          </a:bodyPr>
          <a:lstStyle/>
          <a:p>
            <a:r>
              <a:rPr lang="en-US" sz="1350" b="1" u="sng" dirty="0">
                <a:solidFill>
                  <a:srgbClr val="FF0000"/>
                </a:solidFill>
                <a:latin typeface="Arial" pitchFamily="34" charset="0"/>
                <a:cs typeface="Arial" pitchFamily="34" charset="0"/>
              </a:rPr>
              <a:t>4- Stage of egg deposition and tissue reaction </a:t>
            </a:r>
            <a:endParaRPr lang="en-US" sz="1350" u="sng" dirty="0">
              <a:solidFill>
                <a:srgbClr val="FF0000"/>
              </a:solidFill>
            </a:endParaRPr>
          </a:p>
        </p:txBody>
      </p:sp>
      <p:pic>
        <p:nvPicPr>
          <p:cNvPr id="15" name="Picture 14">
            <a:extLst>
              <a:ext uri="{FF2B5EF4-FFF2-40B4-BE49-F238E27FC236}">
                <a16:creationId xmlns:a16="http://schemas.microsoft.com/office/drawing/2014/main" id="{7EAE5550-F28C-4560-9296-CCD200B57230}"/>
              </a:ext>
            </a:extLst>
          </p:cNvPr>
          <p:cNvPicPr>
            <a:picLocks noChangeAspect="1"/>
          </p:cNvPicPr>
          <p:nvPr/>
        </p:nvPicPr>
        <p:blipFill>
          <a:blip r:embed="rId9" cstate="print"/>
          <a:stretch>
            <a:fillRect/>
          </a:stretch>
        </p:blipFill>
        <p:spPr>
          <a:xfrm>
            <a:off x="3474643" y="1616629"/>
            <a:ext cx="1582960" cy="751235"/>
          </a:xfrm>
          <a:prstGeom prst="rect">
            <a:avLst/>
          </a:prstGeom>
        </p:spPr>
      </p:pic>
      <p:pic>
        <p:nvPicPr>
          <p:cNvPr id="16" name="Picture 15">
            <a:extLst>
              <a:ext uri="{FF2B5EF4-FFF2-40B4-BE49-F238E27FC236}">
                <a16:creationId xmlns:a16="http://schemas.microsoft.com/office/drawing/2014/main" id="{4EF6A9DA-B769-4B7F-BC2B-378C947892FB}"/>
              </a:ext>
            </a:extLst>
          </p:cNvPr>
          <p:cNvPicPr>
            <a:picLocks noChangeAspect="1"/>
          </p:cNvPicPr>
          <p:nvPr/>
        </p:nvPicPr>
        <p:blipFill>
          <a:blip r:embed="rId10" cstate="print"/>
          <a:stretch>
            <a:fillRect/>
          </a:stretch>
        </p:blipFill>
        <p:spPr>
          <a:xfrm>
            <a:off x="3531946" y="2367864"/>
            <a:ext cx="1468352" cy="815525"/>
          </a:xfrm>
          <a:prstGeom prst="rect">
            <a:avLst/>
          </a:prstGeom>
        </p:spPr>
      </p:pic>
      <p:cxnSp>
        <p:nvCxnSpPr>
          <p:cNvPr id="29" name="Straight Arrow Connector 28">
            <a:extLst>
              <a:ext uri="{FF2B5EF4-FFF2-40B4-BE49-F238E27FC236}">
                <a16:creationId xmlns:a16="http://schemas.microsoft.com/office/drawing/2014/main" id="{0507281F-158E-4312-AE59-EBD57EB93BDD}"/>
              </a:ext>
            </a:extLst>
          </p:cNvPr>
          <p:cNvCxnSpPr>
            <a:cxnSpLocks/>
          </p:cNvCxnSpPr>
          <p:nvPr/>
        </p:nvCxnSpPr>
        <p:spPr>
          <a:xfrm flipV="1">
            <a:off x="2418347" y="1582721"/>
            <a:ext cx="563002" cy="88901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6" descr="No photo description available.">
            <a:extLst>
              <a:ext uri="{FF2B5EF4-FFF2-40B4-BE49-F238E27FC236}">
                <a16:creationId xmlns:a16="http://schemas.microsoft.com/office/drawing/2014/main" id="{3ED28935-DF7C-D817-A42F-63CB2C3AB4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11690" y="49147"/>
            <a:ext cx="955630" cy="970183"/>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7006B33F-4C98-20BF-C815-3597D68A7889}"/>
              </a:ext>
            </a:extLst>
          </p:cNvPr>
          <p:cNvSpPr>
            <a:spLocks noGrp="1"/>
          </p:cNvSpPr>
          <p:nvPr>
            <p:ph type="sldNum" sz="quarter" idx="12"/>
          </p:nvPr>
        </p:nvSpPr>
        <p:spPr/>
        <p:txBody>
          <a:bodyPr/>
          <a:lstStyle/>
          <a:p>
            <a:fld id="{CCDE7D8F-E085-449A-ABA7-C02E5606125E}" type="slidenum">
              <a:rPr lang="en-US" smtClean="0"/>
              <a:t>13</a:t>
            </a:fld>
            <a:endParaRPr lang="en-US"/>
          </a:p>
        </p:txBody>
      </p:sp>
    </p:spTree>
    <p:extLst>
      <p:ext uri="{BB962C8B-B14F-4D97-AF65-F5344CB8AC3E}">
        <p14:creationId xmlns:p14="http://schemas.microsoft.com/office/powerpoint/2010/main" val="2533538689"/>
      </p:ext>
    </p:extLst>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87C8EDE-6DCF-49E1-8ECE-7D764BB5159F}"/>
              </a:ext>
            </a:extLst>
          </p:cNvPr>
          <p:cNvSpPr txBox="1"/>
          <p:nvPr/>
        </p:nvSpPr>
        <p:spPr>
          <a:xfrm>
            <a:off x="169479" y="2288950"/>
            <a:ext cx="3443151"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sz="2400" b="1" dirty="0">
                <a:solidFill>
                  <a:srgbClr val="C00000"/>
                </a:solidFill>
                <a:latin typeface="Arial" pitchFamily="34" charset="0"/>
                <a:cs typeface="Arial" pitchFamily="34" charset="0"/>
              </a:rPr>
              <a:t>1- Stage of invasion</a:t>
            </a:r>
            <a:endParaRPr lang="en-US" sz="2400" dirty="0">
              <a:solidFill>
                <a:srgbClr val="C00000"/>
              </a:solidFill>
            </a:endParaRPr>
          </a:p>
        </p:txBody>
      </p:sp>
      <p:sp>
        <p:nvSpPr>
          <p:cNvPr id="40964" name="TextBox 9">
            <a:extLst>
              <a:ext uri="{FF2B5EF4-FFF2-40B4-BE49-F238E27FC236}">
                <a16:creationId xmlns:a16="http://schemas.microsoft.com/office/drawing/2014/main" id="{EE047488-A1A1-4893-B079-64CFB47EA1E7}"/>
              </a:ext>
            </a:extLst>
          </p:cNvPr>
          <p:cNvSpPr txBox="1">
            <a:spLocks noChangeArrowheads="1"/>
          </p:cNvSpPr>
          <p:nvPr/>
        </p:nvSpPr>
        <p:spPr bwMode="auto">
          <a:xfrm>
            <a:off x="411217" y="3730682"/>
            <a:ext cx="4791239"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buClr>
                <a:srgbClr val="C00000"/>
              </a:buClr>
              <a:buFont typeface="Wingdings" panose="05000000000000000000" pitchFamily="2" charset="2"/>
              <a:buChar char="v"/>
            </a:pPr>
            <a:r>
              <a:rPr lang="en-US" altLang="en-US" sz="2400" b="1" dirty="0">
                <a:solidFill>
                  <a:srgbClr val="002060"/>
                </a:solidFill>
              </a:rPr>
              <a:t>Skin lesion due to </a:t>
            </a:r>
            <a:r>
              <a:rPr lang="en-US" altLang="en-US" sz="2400" b="1" dirty="0" err="1">
                <a:solidFill>
                  <a:srgbClr val="002060"/>
                </a:solidFill>
              </a:rPr>
              <a:t>cercarial</a:t>
            </a:r>
            <a:r>
              <a:rPr lang="en-US" altLang="en-US" sz="2400" b="1" dirty="0">
                <a:solidFill>
                  <a:srgbClr val="002060"/>
                </a:solidFill>
              </a:rPr>
              <a:t> penetration.</a:t>
            </a:r>
          </a:p>
          <a:p>
            <a:pPr>
              <a:lnSpc>
                <a:spcPct val="200000"/>
              </a:lnSpc>
              <a:buClr>
                <a:srgbClr val="C00000"/>
              </a:buClr>
              <a:buFont typeface="Wingdings" panose="05000000000000000000" pitchFamily="2" charset="2"/>
              <a:buChar char="v"/>
            </a:pPr>
            <a:r>
              <a:rPr lang="en-US" altLang="en-US" sz="2400" b="1" dirty="0">
                <a:solidFill>
                  <a:srgbClr val="002060"/>
                </a:solidFill>
              </a:rPr>
              <a:t>Local dermatitis, irritation, itching and </a:t>
            </a:r>
            <a:r>
              <a:rPr lang="en-US" altLang="en-US" sz="2400" b="1" dirty="0" err="1">
                <a:solidFill>
                  <a:srgbClr val="002060"/>
                </a:solidFill>
              </a:rPr>
              <a:t>papular</a:t>
            </a:r>
            <a:r>
              <a:rPr lang="en-US" altLang="en-US" sz="2400" b="1" dirty="0">
                <a:solidFill>
                  <a:srgbClr val="002060"/>
                </a:solidFill>
              </a:rPr>
              <a:t> rash. </a:t>
            </a:r>
          </a:p>
          <a:p>
            <a:endParaRPr lang="en-US" altLang="en-US" sz="1200" dirty="0"/>
          </a:p>
        </p:txBody>
      </p:sp>
      <p:pic>
        <p:nvPicPr>
          <p:cNvPr id="40965" name="Content Placeholder 3" descr="c3.gif">
            <a:extLst>
              <a:ext uri="{FF2B5EF4-FFF2-40B4-BE49-F238E27FC236}">
                <a16:creationId xmlns:a16="http://schemas.microsoft.com/office/drawing/2014/main" id="{6D9DFE54-66F7-4139-8C1A-09ED118184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653909" y="1651315"/>
            <a:ext cx="3320612" cy="4018359"/>
          </a:xfrm>
        </p:spPr>
      </p:pic>
      <p:sp>
        <p:nvSpPr>
          <p:cNvPr id="7" name="TextBox 6">
            <a:extLst>
              <a:ext uri="{FF2B5EF4-FFF2-40B4-BE49-F238E27FC236}">
                <a16:creationId xmlns:a16="http://schemas.microsoft.com/office/drawing/2014/main" id="{401F80D4-62FA-448D-A080-A01B6366BFE5}"/>
              </a:ext>
            </a:extLst>
          </p:cNvPr>
          <p:cNvSpPr txBox="1"/>
          <p:nvPr/>
        </p:nvSpPr>
        <p:spPr>
          <a:xfrm>
            <a:off x="169479" y="1555412"/>
            <a:ext cx="2834349"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2400" b="1" dirty="0">
                <a:solidFill>
                  <a:srgbClr val="7030A0"/>
                </a:solidFill>
                <a:latin typeface="Arial" pitchFamily="34" charset="0"/>
                <a:cs typeface="Arial" pitchFamily="34" charset="0"/>
              </a:rPr>
              <a:t>Stages of disease</a:t>
            </a:r>
          </a:p>
        </p:txBody>
      </p:sp>
      <p:sp>
        <p:nvSpPr>
          <p:cNvPr id="8" name="مستطيل 7"/>
          <p:cNvSpPr/>
          <p:nvPr/>
        </p:nvSpPr>
        <p:spPr>
          <a:xfrm>
            <a:off x="411217" y="3043311"/>
            <a:ext cx="2339102" cy="461665"/>
          </a:xfrm>
          <a:prstGeom prst="rect">
            <a:avLst/>
          </a:prstGeom>
        </p:spPr>
        <p:txBody>
          <a:bodyPr wrap="none">
            <a:spAutoFit/>
          </a:bodyPr>
          <a:lstStyle/>
          <a:p>
            <a:r>
              <a:rPr lang="en-US" sz="2400" b="1" dirty="0">
                <a:solidFill>
                  <a:srgbClr val="C00000"/>
                </a:solidFill>
                <a:latin typeface="Arial" pitchFamily="34" charset="0"/>
                <a:cs typeface="Arial" pitchFamily="34" charset="0"/>
              </a:rPr>
              <a:t>Manifestations</a:t>
            </a:r>
            <a:endParaRPr lang="ar-SA" sz="2400" b="1" dirty="0"/>
          </a:p>
        </p:txBody>
      </p:sp>
      <p:sp>
        <p:nvSpPr>
          <p:cNvPr id="11" name="TextBox 3">
            <a:extLst>
              <a:ext uri="{FF2B5EF4-FFF2-40B4-BE49-F238E27FC236}">
                <a16:creationId xmlns:a16="http://schemas.microsoft.com/office/drawing/2014/main" id="{D9E6A938-F980-4B63-90D8-36DF3870E7D3}"/>
              </a:ext>
            </a:extLst>
          </p:cNvPr>
          <p:cNvSpPr txBox="1"/>
          <p:nvPr/>
        </p:nvSpPr>
        <p:spPr>
          <a:xfrm>
            <a:off x="1004341" y="467420"/>
            <a:ext cx="6655634" cy="46166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a:solidFill>
                  <a:srgbClr val="7030A0"/>
                </a:solidFill>
                <a:latin typeface="Arial" pitchFamily="34" charset="0"/>
                <a:cs typeface="Arial" pitchFamily="34" charset="0"/>
              </a:rPr>
              <a:t>Intestinal Schistosomiasis (Bilharziasis)</a:t>
            </a:r>
          </a:p>
        </p:txBody>
      </p:sp>
      <p:pic>
        <p:nvPicPr>
          <p:cNvPr id="2" name="Picture 6" descr="No photo description available.">
            <a:extLst>
              <a:ext uri="{FF2B5EF4-FFF2-40B4-BE49-F238E27FC236}">
                <a16:creationId xmlns:a16="http://schemas.microsoft.com/office/drawing/2014/main" id="{43FCAEF3-B47D-894B-B9F6-03717D3D6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369" y="134134"/>
            <a:ext cx="656573" cy="66657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2AF7215-7071-B0F4-C8E7-33AF0500EA02}"/>
              </a:ext>
            </a:extLst>
          </p:cNvPr>
          <p:cNvSpPr>
            <a:spLocks noGrp="1"/>
          </p:cNvSpPr>
          <p:nvPr>
            <p:ph type="sldNum" sz="quarter" idx="12"/>
          </p:nvPr>
        </p:nvSpPr>
        <p:spPr/>
        <p:txBody>
          <a:bodyPr/>
          <a:lstStyle/>
          <a:p>
            <a:fld id="{CCDE7D8F-E085-449A-ABA7-C02E5606125E}" type="slidenum">
              <a:rPr lang="en-US" smtClean="0"/>
              <a:t>14</a:t>
            </a:fld>
            <a:endParaRPr lang="en-US"/>
          </a:p>
        </p:txBody>
      </p:sp>
    </p:spTree>
    <p:extLst>
      <p:ext uri="{BB962C8B-B14F-4D97-AF65-F5344CB8AC3E}">
        <p14:creationId xmlns:p14="http://schemas.microsoft.com/office/powerpoint/2010/main" val="2630516245"/>
      </p:ext>
    </p:extLst>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CF9B87-340C-4ECE-8939-E333BB159D26}"/>
              </a:ext>
            </a:extLst>
          </p:cNvPr>
          <p:cNvSpPr txBox="1"/>
          <p:nvPr/>
        </p:nvSpPr>
        <p:spPr>
          <a:xfrm>
            <a:off x="308424" y="1845811"/>
            <a:ext cx="4229234"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n-US" sz="2100" b="1" dirty="0">
                <a:solidFill>
                  <a:srgbClr val="C00000"/>
                </a:solidFill>
                <a:latin typeface="Arial" pitchFamily="34" charset="0"/>
                <a:cs typeface="Arial" pitchFamily="34" charset="0"/>
              </a:rPr>
              <a:t>2- </a:t>
            </a:r>
            <a:r>
              <a:rPr lang="en-US" sz="2400" b="1" dirty="0">
                <a:solidFill>
                  <a:srgbClr val="C00000"/>
                </a:solidFill>
                <a:latin typeface="Arial" pitchFamily="34" charset="0"/>
                <a:cs typeface="Arial" pitchFamily="34" charset="0"/>
              </a:rPr>
              <a:t>Stage of migration </a:t>
            </a:r>
            <a:endParaRPr lang="en-US" sz="2400" dirty="0"/>
          </a:p>
        </p:txBody>
      </p:sp>
      <p:sp>
        <p:nvSpPr>
          <p:cNvPr id="41987" name="TextBox 4">
            <a:extLst>
              <a:ext uri="{FF2B5EF4-FFF2-40B4-BE49-F238E27FC236}">
                <a16:creationId xmlns:a16="http://schemas.microsoft.com/office/drawing/2014/main" id="{32843954-BE86-40F9-94CC-693133E0DD77}"/>
              </a:ext>
            </a:extLst>
          </p:cNvPr>
          <p:cNvSpPr txBox="1">
            <a:spLocks noChangeArrowheads="1"/>
          </p:cNvSpPr>
          <p:nvPr/>
        </p:nvSpPr>
        <p:spPr bwMode="auto">
          <a:xfrm>
            <a:off x="286853" y="2622728"/>
            <a:ext cx="8572334" cy="39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buFont typeface="Wingdings" panose="05000000000000000000" pitchFamily="2" charset="2"/>
              <a:buChar char="v"/>
            </a:pPr>
            <a:r>
              <a:rPr lang="en-US" altLang="en-US" sz="2400" b="1" dirty="0">
                <a:solidFill>
                  <a:srgbClr val="C00000"/>
                </a:solidFill>
              </a:rPr>
              <a:t>Lung :</a:t>
            </a:r>
            <a:r>
              <a:rPr lang="en-US" altLang="en-US" sz="2400" b="1" dirty="0"/>
              <a:t> </a:t>
            </a:r>
            <a:r>
              <a:rPr lang="en-US" altLang="en-US" sz="2400" b="1" dirty="0">
                <a:solidFill>
                  <a:srgbClr val="002060"/>
                </a:solidFill>
              </a:rPr>
              <a:t>Irritation due to passage of schistosomulum causing minute </a:t>
            </a:r>
            <a:r>
              <a:rPr lang="en-US" altLang="en-US" sz="2400" b="1" dirty="0" err="1">
                <a:solidFill>
                  <a:srgbClr val="002060"/>
                </a:solidFill>
              </a:rPr>
              <a:t>haemorrhage</a:t>
            </a:r>
            <a:r>
              <a:rPr lang="en-US" altLang="en-US" sz="2400" b="1" dirty="0">
                <a:solidFill>
                  <a:srgbClr val="002060"/>
                </a:solidFill>
              </a:rPr>
              <a:t>, cough, sputum, dyspnea and eosinophilia, and p</a:t>
            </a:r>
            <a:r>
              <a:rPr lang="en-US" sz="2400" b="1" dirty="0">
                <a:solidFill>
                  <a:srgbClr val="002060"/>
                </a:solidFill>
              </a:rPr>
              <a:t>neumonitis.</a:t>
            </a:r>
            <a:endParaRPr lang="en-US" altLang="en-US" sz="2400" b="1" dirty="0">
              <a:solidFill>
                <a:srgbClr val="002060"/>
              </a:solidFill>
            </a:endParaRPr>
          </a:p>
          <a:p>
            <a:pPr algn="just">
              <a:lnSpc>
                <a:spcPct val="150000"/>
              </a:lnSpc>
              <a:buFont typeface="Wingdings" panose="05000000000000000000" pitchFamily="2" charset="2"/>
              <a:buChar char="v"/>
            </a:pPr>
            <a:r>
              <a:rPr lang="en-US" altLang="en-US" sz="2400" b="1" dirty="0">
                <a:solidFill>
                  <a:srgbClr val="C00000"/>
                </a:solidFill>
              </a:rPr>
              <a:t>Liver : </a:t>
            </a:r>
            <a:r>
              <a:rPr lang="en-US" altLang="en-US" sz="2400" b="1" dirty="0">
                <a:solidFill>
                  <a:srgbClr val="002060"/>
                </a:solidFill>
              </a:rPr>
              <a:t>Enlarged tender liver and spleen. </a:t>
            </a:r>
          </a:p>
          <a:p>
            <a:pPr algn="just">
              <a:lnSpc>
                <a:spcPct val="150000"/>
              </a:lnSpc>
              <a:buFont typeface="Wingdings" panose="05000000000000000000" pitchFamily="2" charset="2"/>
              <a:buChar char="v"/>
            </a:pPr>
            <a:r>
              <a:rPr lang="en-US" altLang="en-US" sz="2400" b="1" dirty="0">
                <a:solidFill>
                  <a:srgbClr val="C00000"/>
                </a:solidFill>
              </a:rPr>
              <a:t>Toxic symptoms: </a:t>
            </a:r>
            <a:r>
              <a:rPr lang="en-US" altLang="en-US" sz="2400" b="1" dirty="0">
                <a:solidFill>
                  <a:srgbClr val="002060"/>
                </a:solidFill>
              </a:rPr>
              <a:t>Due to metabolic products of maturing parasites causing fever, anorexia, headache, malaise and muscle pain.</a:t>
            </a:r>
          </a:p>
        </p:txBody>
      </p:sp>
      <p:sp>
        <p:nvSpPr>
          <p:cNvPr id="5" name="TextBox 6">
            <a:extLst>
              <a:ext uri="{FF2B5EF4-FFF2-40B4-BE49-F238E27FC236}">
                <a16:creationId xmlns:a16="http://schemas.microsoft.com/office/drawing/2014/main" id="{401F80D4-62FA-448D-A080-A01B6366BFE5}"/>
              </a:ext>
            </a:extLst>
          </p:cNvPr>
          <p:cNvSpPr txBox="1"/>
          <p:nvPr/>
        </p:nvSpPr>
        <p:spPr>
          <a:xfrm>
            <a:off x="308424" y="965359"/>
            <a:ext cx="2834349"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2400" b="1" dirty="0">
                <a:solidFill>
                  <a:srgbClr val="7030A0"/>
                </a:solidFill>
                <a:latin typeface="Arial" pitchFamily="34" charset="0"/>
                <a:cs typeface="Arial" pitchFamily="34" charset="0"/>
              </a:rPr>
              <a:t>Stages of disease</a:t>
            </a:r>
          </a:p>
        </p:txBody>
      </p:sp>
      <p:sp>
        <p:nvSpPr>
          <p:cNvPr id="6" name="TextBox 3">
            <a:extLst>
              <a:ext uri="{FF2B5EF4-FFF2-40B4-BE49-F238E27FC236}">
                <a16:creationId xmlns:a16="http://schemas.microsoft.com/office/drawing/2014/main" id="{D9E6A938-F980-4B63-90D8-36DF3870E7D3}"/>
              </a:ext>
            </a:extLst>
          </p:cNvPr>
          <p:cNvSpPr txBox="1"/>
          <p:nvPr/>
        </p:nvSpPr>
        <p:spPr>
          <a:xfrm>
            <a:off x="1413823" y="278109"/>
            <a:ext cx="6362788" cy="46166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a:solidFill>
                  <a:srgbClr val="7030A0"/>
                </a:solidFill>
                <a:latin typeface="Arial" pitchFamily="34" charset="0"/>
                <a:cs typeface="Arial" pitchFamily="34" charset="0"/>
              </a:rPr>
              <a:t>Intestinal Schistosomiasis (Bilharziasis)</a:t>
            </a:r>
          </a:p>
        </p:txBody>
      </p:sp>
      <p:pic>
        <p:nvPicPr>
          <p:cNvPr id="2" name="Picture 6" descr="No photo description available.">
            <a:extLst>
              <a:ext uri="{FF2B5EF4-FFF2-40B4-BE49-F238E27FC236}">
                <a16:creationId xmlns:a16="http://schemas.microsoft.com/office/drawing/2014/main" id="{44E777AC-478B-E08F-DCAA-B1B58A725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4452" y="74719"/>
            <a:ext cx="615534" cy="6249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687BFC2-0EC8-CC67-428C-34B952903384}"/>
              </a:ext>
            </a:extLst>
          </p:cNvPr>
          <p:cNvSpPr>
            <a:spLocks noGrp="1"/>
          </p:cNvSpPr>
          <p:nvPr>
            <p:ph type="sldNum" sz="quarter" idx="12"/>
          </p:nvPr>
        </p:nvSpPr>
        <p:spPr/>
        <p:txBody>
          <a:bodyPr/>
          <a:lstStyle/>
          <a:p>
            <a:fld id="{CCDE7D8F-E085-449A-ABA7-C02E5606125E}" type="slidenum">
              <a:rPr lang="en-US" smtClean="0"/>
              <a:t>15</a:t>
            </a:fld>
            <a:endParaRPr lang="en-US"/>
          </a:p>
        </p:txBody>
      </p:sp>
    </p:spTree>
    <p:extLst>
      <p:ext uri="{BB962C8B-B14F-4D97-AF65-F5344CB8AC3E}">
        <p14:creationId xmlns:p14="http://schemas.microsoft.com/office/powerpoint/2010/main" val="3906867376"/>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AC11CF5-1AD0-4E13-A43C-BD576A436FB4}"/>
              </a:ext>
            </a:extLst>
          </p:cNvPr>
          <p:cNvSpPr>
            <a:spLocks noGrp="1"/>
          </p:cNvSpPr>
          <p:nvPr>
            <p:ph idx="1"/>
          </p:nvPr>
        </p:nvSpPr>
        <p:spPr>
          <a:xfrm>
            <a:off x="429585" y="2467380"/>
            <a:ext cx="8347856" cy="3394472"/>
          </a:xfrm>
        </p:spPr>
        <p:txBody>
          <a:bodyPr>
            <a:normAutofit fontScale="85000" lnSpcReduction="10000"/>
          </a:bodyPr>
          <a:lstStyle/>
          <a:p>
            <a:pPr algn="just">
              <a:lnSpc>
                <a:spcPct val="150000"/>
              </a:lnSpc>
              <a:spcBef>
                <a:spcPts val="0"/>
              </a:spcBef>
            </a:pPr>
            <a:r>
              <a:rPr lang="en-US" altLang="en-US" sz="2600" b="1" dirty="0">
                <a:solidFill>
                  <a:srgbClr val="002060"/>
                </a:solidFill>
                <a:latin typeface="Arial" panose="020B0604020202020204" pitchFamily="34" charset="0"/>
                <a:cs typeface="Arial" panose="020B0604020202020204" pitchFamily="34" charset="0"/>
              </a:rPr>
              <a:t>The development of schistosomes into sexually mature, egg-producing adults with the beginning of egg-laying produces a form of acute schistosomiasis which is a systemic hypersensitivity reaction like serum sickness.</a:t>
            </a:r>
          </a:p>
          <a:p>
            <a:pPr algn="just">
              <a:lnSpc>
                <a:spcPct val="150000"/>
              </a:lnSpc>
              <a:spcBef>
                <a:spcPts val="0"/>
              </a:spcBef>
            </a:pPr>
            <a:r>
              <a:rPr lang="en-US" altLang="en-US" sz="2600" b="1" dirty="0">
                <a:solidFill>
                  <a:srgbClr val="002060"/>
                </a:solidFill>
                <a:latin typeface="Arial" panose="020B0604020202020204" pitchFamily="34" charset="0"/>
                <a:cs typeface="Arial" panose="020B0604020202020204" pitchFamily="34" charset="0"/>
              </a:rPr>
              <a:t>It is manifested by fever, vomiting, diarrhea, enlarged lymph nodes and hepatosplenomegaly with marked eosinophilia.</a:t>
            </a:r>
          </a:p>
        </p:txBody>
      </p:sp>
      <p:sp>
        <p:nvSpPr>
          <p:cNvPr id="4" name="TextBox 3">
            <a:extLst>
              <a:ext uri="{FF2B5EF4-FFF2-40B4-BE49-F238E27FC236}">
                <a16:creationId xmlns:a16="http://schemas.microsoft.com/office/drawing/2014/main" id="{426492DC-D0C9-43DE-95BE-E21F4F2D9D0F}"/>
              </a:ext>
            </a:extLst>
          </p:cNvPr>
          <p:cNvSpPr txBox="1"/>
          <p:nvPr/>
        </p:nvSpPr>
        <p:spPr>
          <a:xfrm>
            <a:off x="476782" y="1909871"/>
            <a:ext cx="8593204" cy="40395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n-US" sz="2025" b="1" dirty="0">
                <a:solidFill>
                  <a:srgbClr val="C00000"/>
                </a:solidFill>
                <a:latin typeface="Arial" pitchFamily="34" charset="0"/>
                <a:cs typeface="Arial" pitchFamily="34" charset="0"/>
              </a:rPr>
              <a:t>3- Stage of maturation (acute schistosomiasis-Katayama syndrome) </a:t>
            </a:r>
            <a:endParaRPr lang="en-US" sz="2025" dirty="0">
              <a:solidFill>
                <a:srgbClr val="C00000"/>
              </a:solidFill>
            </a:endParaRPr>
          </a:p>
        </p:txBody>
      </p:sp>
      <p:sp>
        <p:nvSpPr>
          <p:cNvPr id="5" name="TextBox 6">
            <a:extLst>
              <a:ext uri="{FF2B5EF4-FFF2-40B4-BE49-F238E27FC236}">
                <a16:creationId xmlns:a16="http://schemas.microsoft.com/office/drawing/2014/main" id="{401F80D4-62FA-448D-A080-A01B6366BFE5}"/>
              </a:ext>
            </a:extLst>
          </p:cNvPr>
          <p:cNvSpPr txBox="1"/>
          <p:nvPr/>
        </p:nvSpPr>
        <p:spPr>
          <a:xfrm>
            <a:off x="248463" y="996148"/>
            <a:ext cx="2834349"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2400" b="1" dirty="0">
                <a:solidFill>
                  <a:srgbClr val="7030A0"/>
                </a:solidFill>
                <a:latin typeface="Arial" pitchFamily="34" charset="0"/>
                <a:cs typeface="Arial" pitchFamily="34" charset="0"/>
              </a:rPr>
              <a:t>Stages of disease</a:t>
            </a:r>
          </a:p>
        </p:txBody>
      </p:sp>
      <p:sp>
        <p:nvSpPr>
          <p:cNvPr id="6" name="TextBox 3">
            <a:extLst>
              <a:ext uri="{FF2B5EF4-FFF2-40B4-BE49-F238E27FC236}">
                <a16:creationId xmlns:a16="http://schemas.microsoft.com/office/drawing/2014/main" id="{D9E6A938-F980-4B63-90D8-36DF3870E7D3}"/>
              </a:ext>
            </a:extLst>
          </p:cNvPr>
          <p:cNvSpPr txBox="1"/>
          <p:nvPr/>
        </p:nvSpPr>
        <p:spPr>
          <a:xfrm>
            <a:off x="1875499" y="383132"/>
            <a:ext cx="6092531" cy="46166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a:solidFill>
                  <a:srgbClr val="7030A0"/>
                </a:solidFill>
                <a:latin typeface="Arial" pitchFamily="34" charset="0"/>
                <a:cs typeface="Arial" pitchFamily="34" charset="0"/>
              </a:rPr>
              <a:t>Intestinal Schistosomiasis (Bilharziasis)</a:t>
            </a:r>
          </a:p>
        </p:txBody>
      </p:sp>
      <p:pic>
        <p:nvPicPr>
          <p:cNvPr id="2" name="Picture 6" descr="No photo description available.">
            <a:extLst>
              <a:ext uri="{FF2B5EF4-FFF2-40B4-BE49-F238E27FC236}">
                <a16:creationId xmlns:a16="http://schemas.microsoft.com/office/drawing/2014/main" id="{7528A82F-C1A0-F046-09A5-5D3841C6B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4452" y="14758"/>
            <a:ext cx="615534" cy="62490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DDFD019A-8939-4CDB-E76B-19A3FAB7C52B}"/>
              </a:ext>
            </a:extLst>
          </p:cNvPr>
          <p:cNvSpPr>
            <a:spLocks noGrp="1"/>
          </p:cNvSpPr>
          <p:nvPr>
            <p:ph type="sldNum" sz="quarter" idx="12"/>
          </p:nvPr>
        </p:nvSpPr>
        <p:spPr/>
        <p:txBody>
          <a:bodyPr/>
          <a:lstStyle/>
          <a:p>
            <a:fld id="{CCDE7D8F-E085-449A-ABA7-C02E5606125E}" type="slidenum">
              <a:rPr lang="en-US" smtClean="0"/>
              <a:t>16</a:t>
            </a:fld>
            <a:endParaRPr lang="en-US"/>
          </a:p>
        </p:txBody>
      </p:sp>
    </p:spTree>
    <p:extLst>
      <p:ext uri="{BB962C8B-B14F-4D97-AF65-F5344CB8AC3E}">
        <p14:creationId xmlns:p14="http://schemas.microsoft.com/office/powerpoint/2010/main" val="3469327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1E709A1-F0E8-4541-8502-0B3FDAE976FC}"/>
              </a:ext>
            </a:extLst>
          </p:cNvPr>
          <p:cNvPicPr>
            <a:picLocks noChangeAspect="1"/>
          </p:cNvPicPr>
          <p:nvPr/>
        </p:nvPicPr>
        <p:blipFill>
          <a:blip r:embed="rId2" cstate="print"/>
          <a:stretch>
            <a:fillRect/>
          </a:stretch>
        </p:blipFill>
        <p:spPr>
          <a:xfrm>
            <a:off x="2158377" y="3140192"/>
            <a:ext cx="2571318" cy="2365471"/>
          </a:xfrm>
          <a:prstGeom prst="rect">
            <a:avLst/>
          </a:prstGeom>
        </p:spPr>
      </p:pic>
      <p:sp>
        <p:nvSpPr>
          <p:cNvPr id="35" name="Oval 34">
            <a:extLst>
              <a:ext uri="{FF2B5EF4-FFF2-40B4-BE49-F238E27FC236}">
                <a16:creationId xmlns:a16="http://schemas.microsoft.com/office/drawing/2014/main" id="{3A4F6189-A7EC-4D2E-988D-27B8A599B8C9}"/>
              </a:ext>
            </a:extLst>
          </p:cNvPr>
          <p:cNvSpPr/>
          <p:nvPr/>
        </p:nvSpPr>
        <p:spPr>
          <a:xfrm>
            <a:off x="4510119" y="2956418"/>
            <a:ext cx="180473" cy="541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6" name="Straight Connector 35">
            <a:extLst>
              <a:ext uri="{FF2B5EF4-FFF2-40B4-BE49-F238E27FC236}">
                <a16:creationId xmlns:a16="http://schemas.microsoft.com/office/drawing/2014/main" id="{7361CFB2-ADA7-4164-81BD-BAEE54B65E37}"/>
              </a:ext>
            </a:extLst>
          </p:cNvPr>
          <p:cNvCxnSpPr>
            <a:cxnSpLocks/>
          </p:cNvCxnSpPr>
          <p:nvPr/>
        </p:nvCxnSpPr>
        <p:spPr>
          <a:xfrm flipV="1">
            <a:off x="4600355" y="2430876"/>
            <a:ext cx="1000988" cy="536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C5B3F17-7DE8-43C1-8249-F897F5532E36}"/>
              </a:ext>
            </a:extLst>
          </p:cNvPr>
          <p:cNvCxnSpPr>
            <a:cxnSpLocks/>
          </p:cNvCxnSpPr>
          <p:nvPr/>
        </p:nvCxnSpPr>
        <p:spPr>
          <a:xfrm flipV="1">
            <a:off x="4645474" y="2956418"/>
            <a:ext cx="1000988" cy="536489"/>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4EE3ECF3-1ABF-4D53-A20B-3E36C433CA1C}"/>
              </a:ext>
            </a:extLst>
          </p:cNvPr>
          <p:cNvSpPr/>
          <p:nvPr/>
        </p:nvSpPr>
        <p:spPr>
          <a:xfrm>
            <a:off x="5539683" y="2248723"/>
            <a:ext cx="151897" cy="888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9" name="Straight Connector 38">
            <a:extLst>
              <a:ext uri="{FF2B5EF4-FFF2-40B4-BE49-F238E27FC236}">
                <a16:creationId xmlns:a16="http://schemas.microsoft.com/office/drawing/2014/main" id="{726CBCB2-3FF5-445B-B6B5-236C110B6A24}"/>
              </a:ext>
            </a:extLst>
          </p:cNvPr>
          <p:cNvCxnSpPr>
            <a:cxnSpLocks/>
          </p:cNvCxnSpPr>
          <p:nvPr/>
        </p:nvCxnSpPr>
        <p:spPr>
          <a:xfrm flipV="1">
            <a:off x="5617024" y="1736595"/>
            <a:ext cx="1039449" cy="509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767F937-4810-42D3-8FF9-0E57599874F4}"/>
              </a:ext>
            </a:extLst>
          </p:cNvPr>
          <p:cNvCxnSpPr>
            <a:cxnSpLocks/>
          </p:cNvCxnSpPr>
          <p:nvPr/>
        </p:nvCxnSpPr>
        <p:spPr>
          <a:xfrm flipV="1">
            <a:off x="5676541" y="2538862"/>
            <a:ext cx="1000988" cy="536489"/>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FD621A2-4A2C-4265-9F84-7534D20768D9}"/>
              </a:ext>
            </a:extLst>
          </p:cNvPr>
          <p:cNvSpPr txBox="1"/>
          <p:nvPr/>
        </p:nvSpPr>
        <p:spPr>
          <a:xfrm rot="20142267">
            <a:off x="5004140" y="3252366"/>
            <a:ext cx="1317733" cy="323165"/>
          </a:xfrm>
          <a:prstGeom prst="rect">
            <a:avLst/>
          </a:prstGeom>
          <a:noFill/>
        </p:spPr>
        <p:txBody>
          <a:bodyPr wrap="none" rtlCol="0">
            <a:spAutoFit/>
          </a:bodyPr>
          <a:lstStyle/>
          <a:p>
            <a:r>
              <a:rPr lang="en-US" sz="1500" b="1" dirty="0">
                <a:solidFill>
                  <a:srgbClr val="0070C0"/>
                </a:solidFill>
              </a:rPr>
              <a:t>Venous blood </a:t>
            </a:r>
          </a:p>
        </p:txBody>
      </p:sp>
      <p:sp>
        <p:nvSpPr>
          <p:cNvPr id="43" name="Oval 42">
            <a:extLst>
              <a:ext uri="{FF2B5EF4-FFF2-40B4-BE49-F238E27FC236}">
                <a16:creationId xmlns:a16="http://schemas.microsoft.com/office/drawing/2014/main" id="{FB594B87-5FB8-4A43-BD8E-983B539DD505}"/>
              </a:ext>
            </a:extLst>
          </p:cNvPr>
          <p:cNvSpPr/>
          <p:nvPr/>
        </p:nvSpPr>
        <p:spPr>
          <a:xfrm rot="14396185">
            <a:off x="2139794" y="2966235"/>
            <a:ext cx="148736" cy="5162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4" name="Straight Connector 43">
            <a:extLst>
              <a:ext uri="{FF2B5EF4-FFF2-40B4-BE49-F238E27FC236}">
                <a16:creationId xmlns:a16="http://schemas.microsoft.com/office/drawing/2014/main" id="{05AC070D-1D51-4B1F-8609-4BA2A23EC683}"/>
              </a:ext>
            </a:extLst>
          </p:cNvPr>
          <p:cNvCxnSpPr>
            <a:cxnSpLocks/>
          </p:cNvCxnSpPr>
          <p:nvPr/>
        </p:nvCxnSpPr>
        <p:spPr>
          <a:xfrm rot="14396185" flipV="1">
            <a:off x="1159306" y="2863824"/>
            <a:ext cx="824954" cy="511564"/>
          </a:xfrm>
          <a:prstGeom prst="line">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9519167-211B-45BC-AF4E-832C50BDCE07}"/>
              </a:ext>
            </a:extLst>
          </p:cNvPr>
          <p:cNvCxnSpPr>
            <a:cxnSpLocks/>
          </p:cNvCxnSpPr>
          <p:nvPr/>
        </p:nvCxnSpPr>
        <p:spPr>
          <a:xfrm rot="14396185" flipV="1">
            <a:off x="1574388" y="2580597"/>
            <a:ext cx="824954" cy="511564"/>
          </a:xfrm>
          <a:prstGeom prst="line">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16ECFD82-F09E-4DCB-B755-8B059A839848}"/>
              </a:ext>
            </a:extLst>
          </p:cNvPr>
          <p:cNvSpPr/>
          <p:nvPr/>
        </p:nvSpPr>
        <p:spPr>
          <a:xfrm rot="14396185">
            <a:off x="1291447" y="2331991"/>
            <a:ext cx="125184" cy="84690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7" name="Straight Connector 46">
            <a:extLst>
              <a:ext uri="{FF2B5EF4-FFF2-40B4-BE49-F238E27FC236}">
                <a16:creationId xmlns:a16="http://schemas.microsoft.com/office/drawing/2014/main" id="{BAB50464-8FE8-4F2D-ADC5-AF634037325D}"/>
              </a:ext>
            </a:extLst>
          </p:cNvPr>
          <p:cNvCxnSpPr>
            <a:cxnSpLocks/>
          </p:cNvCxnSpPr>
          <p:nvPr/>
        </p:nvCxnSpPr>
        <p:spPr>
          <a:xfrm rot="14396185" flipV="1">
            <a:off x="131864" y="2475583"/>
            <a:ext cx="856652" cy="486266"/>
          </a:xfrm>
          <a:prstGeom prst="line">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A568AD0-E6A0-48B1-9472-1821CF624856}"/>
              </a:ext>
            </a:extLst>
          </p:cNvPr>
          <p:cNvCxnSpPr>
            <a:cxnSpLocks/>
          </p:cNvCxnSpPr>
          <p:nvPr/>
        </p:nvCxnSpPr>
        <p:spPr>
          <a:xfrm flipH="1" flipV="1">
            <a:off x="661188" y="1991574"/>
            <a:ext cx="983404" cy="537689"/>
          </a:xfrm>
          <a:prstGeom prst="line">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3E454A5-ABB1-4846-84D6-1FBB2C13ECFF}"/>
              </a:ext>
            </a:extLst>
          </p:cNvPr>
          <p:cNvSpPr txBox="1"/>
          <p:nvPr/>
        </p:nvSpPr>
        <p:spPr>
          <a:xfrm rot="1629644">
            <a:off x="54666" y="3100008"/>
            <a:ext cx="1562031" cy="369332"/>
          </a:xfrm>
          <a:prstGeom prst="rect">
            <a:avLst/>
          </a:prstGeom>
          <a:noFill/>
        </p:spPr>
        <p:txBody>
          <a:bodyPr wrap="none" rtlCol="0">
            <a:spAutoFit/>
          </a:bodyPr>
          <a:lstStyle/>
          <a:p>
            <a:r>
              <a:rPr lang="en-US" b="1" dirty="0">
                <a:solidFill>
                  <a:srgbClr val="FF0000"/>
                </a:solidFill>
              </a:rPr>
              <a:t>Arterial blood </a:t>
            </a:r>
          </a:p>
        </p:txBody>
      </p:sp>
      <p:sp>
        <p:nvSpPr>
          <p:cNvPr id="2052" name="Freeform: Shape 2051">
            <a:extLst>
              <a:ext uri="{FF2B5EF4-FFF2-40B4-BE49-F238E27FC236}">
                <a16:creationId xmlns:a16="http://schemas.microsoft.com/office/drawing/2014/main" id="{C683955D-B0A5-4698-9BCF-6C0F40212C32}"/>
              </a:ext>
            </a:extLst>
          </p:cNvPr>
          <p:cNvSpPr/>
          <p:nvPr/>
        </p:nvSpPr>
        <p:spPr>
          <a:xfrm>
            <a:off x="7551491" y="1053409"/>
            <a:ext cx="818148" cy="938165"/>
          </a:xfrm>
          <a:custGeom>
            <a:avLst/>
            <a:gdLst>
              <a:gd name="connsiteX0" fmla="*/ 1491916 w 1909011"/>
              <a:gd name="connsiteY0" fmla="*/ 0 h 2085474"/>
              <a:gd name="connsiteX1" fmla="*/ 1540042 w 1909011"/>
              <a:gd name="connsiteY1" fmla="*/ 80211 h 2085474"/>
              <a:gd name="connsiteX2" fmla="*/ 1459832 w 1909011"/>
              <a:gd name="connsiteY2" fmla="*/ 144379 h 2085474"/>
              <a:gd name="connsiteX3" fmla="*/ 1411705 w 1909011"/>
              <a:gd name="connsiteY3" fmla="*/ 16042 h 2085474"/>
              <a:gd name="connsiteX4" fmla="*/ 1524000 w 1909011"/>
              <a:gd name="connsiteY4" fmla="*/ 48126 h 2085474"/>
              <a:gd name="connsiteX5" fmla="*/ 1507958 w 1909011"/>
              <a:gd name="connsiteY5" fmla="*/ 176463 h 2085474"/>
              <a:gd name="connsiteX6" fmla="*/ 1395663 w 1909011"/>
              <a:gd name="connsiteY6" fmla="*/ 192505 h 2085474"/>
              <a:gd name="connsiteX7" fmla="*/ 1379621 w 1909011"/>
              <a:gd name="connsiteY7" fmla="*/ 272716 h 2085474"/>
              <a:gd name="connsiteX8" fmla="*/ 1363579 w 1909011"/>
              <a:gd name="connsiteY8" fmla="*/ 320842 h 2085474"/>
              <a:gd name="connsiteX9" fmla="*/ 1347537 w 1909011"/>
              <a:gd name="connsiteY9" fmla="*/ 417095 h 2085474"/>
              <a:gd name="connsiteX10" fmla="*/ 1219200 w 1909011"/>
              <a:gd name="connsiteY10" fmla="*/ 385011 h 2085474"/>
              <a:gd name="connsiteX11" fmla="*/ 1171074 w 1909011"/>
              <a:gd name="connsiteY11" fmla="*/ 368969 h 2085474"/>
              <a:gd name="connsiteX12" fmla="*/ 1187116 w 1909011"/>
              <a:gd name="connsiteY12" fmla="*/ 545432 h 2085474"/>
              <a:gd name="connsiteX13" fmla="*/ 1251284 w 1909011"/>
              <a:gd name="connsiteY13" fmla="*/ 529390 h 2085474"/>
              <a:gd name="connsiteX14" fmla="*/ 1283369 w 1909011"/>
              <a:gd name="connsiteY14" fmla="*/ 433137 h 2085474"/>
              <a:gd name="connsiteX15" fmla="*/ 1267327 w 1909011"/>
              <a:gd name="connsiteY15" fmla="*/ 481263 h 2085474"/>
              <a:gd name="connsiteX16" fmla="*/ 1427748 w 1909011"/>
              <a:gd name="connsiteY16" fmla="*/ 577516 h 2085474"/>
              <a:gd name="connsiteX17" fmla="*/ 1443790 w 1909011"/>
              <a:gd name="connsiteY17" fmla="*/ 657726 h 2085474"/>
              <a:gd name="connsiteX18" fmla="*/ 1491916 w 1909011"/>
              <a:gd name="connsiteY18" fmla="*/ 753979 h 2085474"/>
              <a:gd name="connsiteX19" fmla="*/ 1524000 w 1909011"/>
              <a:gd name="connsiteY19" fmla="*/ 850232 h 2085474"/>
              <a:gd name="connsiteX20" fmla="*/ 1540042 w 1909011"/>
              <a:gd name="connsiteY20" fmla="*/ 898358 h 2085474"/>
              <a:gd name="connsiteX21" fmla="*/ 1588169 w 1909011"/>
              <a:gd name="connsiteY21" fmla="*/ 1042737 h 2085474"/>
              <a:gd name="connsiteX22" fmla="*/ 1604211 w 1909011"/>
              <a:gd name="connsiteY22" fmla="*/ 1090863 h 2085474"/>
              <a:gd name="connsiteX23" fmla="*/ 1588169 w 1909011"/>
              <a:gd name="connsiteY23" fmla="*/ 1331495 h 2085474"/>
              <a:gd name="connsiteX24" fmla="*/ 1572127 w 1909011"/>
              <a:gd name="connsiteY24" fmla="*/ 1395663 h 2085474"/>
              <a:gd name="connsiteX25" fmla="*/ 1540042 w 1909011"/>
              <a:gd name="connsiteY25" fmla="*/ 1491916 h 2085474"/>
              <a:gd name="connsiteX26" fmla="*/ 1524000 w 1909011"/>
              <a:gd name="connsiteY26" fmla="*/ 1540042 h 2085474"/>
              <a:gd name="connsiteX27" fmla="*/ 1507958 w 1909011"/>
              <a:gd name="connsiteY27" fmla="*/ 1588169 h 2085474"/>
              <a:gd name="connsiteX28" fmla="*/ 1427748 w 1909011"/>
              <a:gd name="connsiteY28" fmla="*/ 1732548 h 2085474"/>
              <a:gd name="connsiteX29" fmla="*/ 1395663 w 1909011"/>
              <a:gd name="connsiteY29" fmla="*/ 1764632 h 2085474"/>
              <a:gd name="connsiteX30" fmla="*/ 1347537 w 1909011"/>
              <a:gd name="connsiteY30" fmla="*/ 1780674 h 2085474"/>
              <a:gd name="connsiteX31" fmla="*/ 1299411 w 1909011"/>
              <a:gd name="connsiteY31" fmla="*/ 1812758 h 2085474"/>
              <a:gd name="connsiteX32" fmla="*/ 705853 w 1909011"/>
              <a:gd name="connsiteY32" fmla="*/ 1796716 h 2085474"/>
              <a:gd name="connsiteX33" fmla="*/ 625642 w 1909011"/>
              <a:gd name="connsiteY33" fmla="*/ 1732548 h 2085474"/>
              <a:gd name="connsiteX34" fmla="*/ 577516 w 1909011"/>
              <a:gd name="connsiteY34" fmla="*/ 1700463 h 2085474"/>
              <a:gd name="connsiteX35" fmla="*/ 513348 w 1909011"/>
              <a:gd name="connsiteY35" fmla="*/ 1684421 h 2085474"/>
              <a:gd name="connsiteX36" fmla="*/ 417095 w 1909011"/>
              <a:gd name="connsiteY36" fmla="*/ 1652337 h 2085474"/>
              <a:gd name="connsiteX37" fmla="*/ 368969 w 1909011"/>
              <a:gd name="connsiteY37" fmla="*/ 1604211 h 2085474"/>
              <a:gd name="connsiteX38" fmla="*/ 160421 w 1909011"/>
              <a:gd name="connsiteY38" fmla="*/ 1636295 h 2085474"/>
              <a:gd name="connsiteX39" fmla="*/ 112295 w 1909011"/>
              <a:gd name="connsiteY39" fmla="*/ 1668379 h 2085474"/>
              <a:gd name="connsiteX40" fmla="*/ 48127 w 1909011"/>
              <a:gd name="connsiteY40" fmla="*/ 1812758 h 2085474"/>
              <a:gd name="connsiteX41" fmla="*/ 32084 w 1909011"/>
              <a:gd name="connsiteY41" fmla="*/ 1860884 h 2085474"/>
              <a:gd name="connsiteX42" fmla="*/ 16042 w 1909011"/>
              <a:gd name="connsiteY42" fmla="*/ 1909011 h 2085474"/>
              <a:gd name="connsiteX43" fmla="*/ 0 w 1909011"/>
              <a:gd name="connsiteY43" fmla="*/ 1957137 h 2085474"/>
              <a:gd name="connsiteX44" fmla="*/ 16042 w 1909011"/>
              <a:gd name="connsiteY44" fmla="*/ 2037348 h 2085474"/>
              <a:gd name="connsiteX45" fmla="*/ 48127 w 1909011"/>
              <a:gd name="connsiteY45" fmla="*/ 2005263 h 2085474"/>
              <a:gd name="connsiteX46" fmla="*/ 192505 w 1909011"/>
              <a:gd name="connsiteY46" fmla="*/ 1925053 h 2085474"/>
              <a:gd name="connsiteX47" fmla="*/ 385011 w 1909011"/>
              <a:gd name="connsiteY47" fmla="*/ 1909011 h 2085474"/>
              <a:gd name="connsiteX48" fmla="*/ 481263 w 1909011"/>
              <a:gd name="connsiteY48" fmla="*/ 1957137 h 2085474"/>
              <a:gd name="connsiteX49" fmla="*/ 529390 w 1909011"/>
              <a:gd name="connsiteY49" fmla="*/ 1973179 h 2085474"/>
              <a:gd name="connsiteX50" fmla="*/ 609600 w 1909011"/>
              <a:gd name="connsiteY50" fmla="*/ 2005263 h 2085474"/>
              <a:gd name="connsiteX51" fmla="*/ 657727 w 1909011"/>
              <a:gd name="connsiteY51" fmla="*/ 2037348 h 2085474"/>
              <a:gd name="connsiteX52" fmla="*/ 737937 w 1909011"/>
              <a:gd name="connsiteY52" fmla="*/ 2053390 h 2085474"/>
              <a:gd name="connsiteX53" fmla="*/ 850232 w 1909011"/>
              <a:gd name="connsiteY53" fmla="*/ 2085474 h 2085474"/>
              <a:gd name="connsiteX54" fmla="*/ 1459832 w 1909011"/>
              <a:gd name="connsiteY54" fmla="*/ 2069432 h 2085474"/>
              <a:gd name="connsiteX55" fmla="*/ 1572127 w 1909011"/>
              <a:gd name="connsiteY55" fmla="*/ 2037348 h 2085474"/>
              <a:gd name="connsiteX56" fmla="*/ 1668379 w 1909011"/>
              <a:gd name="connsiteY56" fmla="*/ 1989221 h 2085474"/>
              <a:gd name="connsiteX57" fmla="*/ 1748590 w 1909011"/>
              <a:gd name="connsiteY57" fmla="*/ 1909011 h 2085474"/>
              <a:gd name="connsiteX58" fmla="*/ 1764632 w 1909011"/>
              <a:gd name="connsiteY58" fmla="*/ 1860884 h 2085474"/>
              <a:gd name="connsiteX59" fmla="*/ 1796716 w 1909011"/>
              <a:gd name="connsiteY59" fmla="*/ 1812758 h 2085474"/>
              <a:gd name="connsiteX60" fmla="*/ 1828800 w 1909011"/>
              <a:gd name="connsiteY60" fmla="*/ 1652337 h 2085474"/>
              <a:gd name="connsiteX61" fmla="*/ 1876927 w 1909011"/>
              <a:gd name="connsiteY61" fmla="*/ 1507958 h 2085474"/>
              <a:gd name="connsiteX62" fmla="*/ 1892969 w 1909011"/>
              <a:gd name="connsiteY62" fmla="*/ 1459832 h 2085474"/>
              <a:gd name="connsiteX63" fmla="*/ 1909011 w 1909011"/>
              <a:gd name="connsiteY63" fmla="*/ 1203158 h 2085474"/>
              <a:gd name="connsiteX64" fmla="*/ 1892969 w 1909011"/>
              <a:gd name="connsiteY64" fmla="*/ 850232 h 2085474"/>
              <a:gd name="connsiteX65" fmla="*/ 1876927 w 1909011"/>
              <a:gd name="connsiteY65" fmla="*/ 770021 h 2085474"/>
              <a:gd name="connsiteX66" fmla="*/ 1828800 w 1909011"/>
              <a:gd name="connsiteY66" fmla="*/ 673769 h 2085474"/>
              <a:gd name="connsiteX67" fmla="*/ 1748590 w 1909011"/>
              <a:gd name="connsiteY67" fmla="*/ 593558 h 2085474"/>
              <a:gd name="connsiteX68" fmla="*/ 1700463 w 1909011"/>
              <a:gd name="connsiteY68" fmla="*/ 577516 h 2085474"/>
              <a:gd name="connsiteX69" fmla="*/ 1652337 w 1909011"/>
              <a:gd name="connsiteY69" fmla="*/ 529390 h 2085474"/>
              <a:gd name="connsiteX70" fmla="*/ 1588169 w 1909011"/>
              <a:gd name="connsiteY70" fmla="*/ 513348 h 2085474"/>
              <a:gd name="connsiteX71" fmla="*/ 1540042 w 1909011"/>
              <a:gd name="connsiteY71" fmla="*/ 497305 h 2085474"/>
              <a:gd name="connsiteX72" fmla="*/ 1475874 w 1909011"/>
              <a:gd name="connsiteY72" fmla="*/ 401053 h 2085474"/>
              <a:gd name="connsiteX73" fmla="*/ 1491916 w 1909011"/>
              <a:gd name="connsiteY73" fmla="*/ 128337 h 20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09011" h="2085474">
                <a:moveTo>
                  <a:pt x="1491916" y="0"/>
                </a:moveTo>
                <a:cubicBezTo>
                  <a:pt x="1507958" y="26737"/>
                  <a:pt x="1536175" y="49271"/>
                  <a:pt x="1540042" y="80211"/>
                </a:cubicBezTo>
                <a:cubicBezTo>
                  <a:pt x="1545847" y="126651"/>
                  <a:pt x="1484791" y="136059"/>
                  <a:pt x="1459832" y="144379"/>
                </a:cubicBezTo>
                <a:cubicBezTo>
                  <a:pt x="1403670" y="130339"/>
                  <a:pt x="1315904" y="131003"/>
                  <a:pt x="1411705" y="16042"/>
                </a:cubicBezTo>
                <a:cubicBezTo>
                  <a:pt x="1416084" y="10787"/>
                  <a:pt x="1513395" y="44591"/>
                  <a:pt x="1524000" y="48126"/>
                </a:cubicBezTo>
                <a:cubicBezTo>
                  <a:pt x="1547316" y="118076"/>
                  <a:pt x="1592698" y="151041"/>
                  <a:pt x="1507958" y="176463"/>
                </a:cubicBezTo>
                <a:cubicBezTo>
                  <a:pt x="1471741" y="187328"/>
                  <a:pt x="1433095" y="187158"/>
                  <a:pt x="1395663" y="192505"/>
                </a:cubicBezTo>
                <a:cubicBezTo>
                  <a:pt x="1390316" y="219242"/>
                  <a:pt x="1386234" y="246264"/>
                  <a:pt x="1379621" y="272716"/>
                </a:cubicBezTo>
                <a:cubicBezTo>
                  <a:pt x="1375520" y="289121"/>
                  <a:pt x="1367247" y="304335"/>
                  <a:pt x="1363579" y="320842"/>
                </a:cubicBezTo>
                <a:cubicBezTo>
                  <a:pt x="1356523" y="352594"/>
                  <a:pt x="1352884" y="385011"/>
                  <a:pt x="1347537" y="417095"/>
                </a:cubicBezTo>
                <a:cubicBezTo>
                  <a:pt x="1237528" y="380425"/>
                  <a:pt x="1374067" y="423727"/>
                  <a:pt x="1219200" y="385011"/>
                </a:cubicBezTo>
                <a:cubicBezTo>
                  <a:pt x="1202795" y="380910"/>
                  <a:pt x="1187116" y="374316"/>
                  <a:pt x="1171074" y="368969"/>
                </a:cubicBezTo>
                <a:cubicBezTo>
                  <a:pt x="1164016" y="411316"/>
                  <a:pt x="1130807" y="507892"/>
                  <a:pt x="1187116" y="545432"/>
                </a:cubicBezTo>
                <a:cubicBezTo>
                  <a:pt x="1205461" y="557662"/>
                  <a:pt x="1229895" y="534737"/>
                  <a:pt x="1251284" y="529390"/>
                </a:cubicBezTo>
                <a:lnTo>
                  <a:pt x="1283369" y="433137"/>
                </a:lnTo>
                <a:lnTo>
                  <a:pt x="1267327" y="481263"/>
                </a:lnTo>
                <a:cubicBezTo>
                  <a:pt x="1303594" y="662600"/>
                  <a:pt x="1237216" y="463198"/>
                  <a:pt x="1427748" y="577516"/>
                </a:cubicBezTo>
                <a:cubicBezTo>
                  <a:pt x="1451129" y="591544"/>
                  <a:pt x="1437177" y="631274"/>
                  <a:pt x="1443790" y="657726"/>
                </a:cubicBezTo>
                <a:cubicBezTo>
                  <a:pt x="1468865" y="758025"/>
                  <a:pt x="1447105" y="653153"/>
                  <a:pt x="1491916" y="753979"/>
                </a:cubicBezTo>
                <a:cubicBezTo>
                  <a:pt x="1505651" y="784884"/>
                  <a:pt x="1513305" y="818148"/>
                  <a:pt x="1524000" y="850232"/>
                </a:cubicBezTo>
                <a:lnTo>
                  <a:pt x="1540042" y="898358"/>
                </a:lnTo>
                <a:lnTo>
                  <a:pt x="1588169" y="1042737"/>
                </a:lnTo>
                <a:lnTo>
                  <a:pt x="1604211" y="1090863"/>
                </a:lnTo>
                <a:cubicBezTo>
                  <a:pt x="1598864" y="1171074"/>
                  <a:pt x="1596584" y="1251548"/>
                  <a:pt x="1588169" y="1331495"/>
                </a:cubicBezTo>
                <a:cubicBezTo>
                  <a:pt x="1585861" y="1353421"/>
                  <a:pt x="1578462" y="1374545"/>
                  <a:pt x="1572127" y="1395663"/>
                </a:cubicBezTo>
                <a:cubicBezTo>
                  <a:pt x="1562409" y="1428057"/>
                  <a:pt x="1550737" y="1459832"/>
                  <a:pt x="1540042" y="1491916"/>
                </a:cubicBezTo>
                <a:lnTo>
                  <a:pt x="1524000" y="1540042"/>
                </a:lnTo>
                <a:lnTo>
                  <a:pt x="1507958" y="1588169"/>
                </a:lnTo>
                <a:cubicBezTo>
                  <a:pt x="1487786" y="1648685"/>
                  <a:pt x="1482907" y="1677391"/>
                  <a:pt x="1427748" y="1732548"/>
                </a:cubicBezTo>
                <a:cubicBezTo>
                  <a:pt x="1417053" y="1743243"/>
                  <a:pt x="1408632" y="1756850"/>
                  <a:pt x="1395663" y="1764632"/>
                </a:cubicBezTo>
                <a:cubicBezTo>
                  <a:pt x="1381163" y="1773332"/>
                  <a:pt x="1362662" y="1773112"/>
                  <a:pt x="1347537" y="1780674"/>
                </a:cubicBezTo>
                <a:cubicBezTo>
                  <a:pt x="1330292" y="1789296"/>
                  <a:pt x="1315453" y="1802063"/>
                  <a:pt x="1299411" y="1812758"/>
                </a:cubicBezTo>
                <a:cubicBezTo>
                  <a:pt x="1101558" y="1807411"/>
                  <a:pt x="903531" y="1806600"/>
                  <a:pt x="705853" y="1796716"/>
                </a:cubicBezTo>
                <a:cubicBezTo>
                  <a:pt x="640106" y="1793429"/>
                  <a:pt x="666343" y="1773249"/>
                  <a:pt x="625642" y="1732548"/>
                </a:cubicBezTo>
                <a:cubicBezTo>
                  <a:pt x="612009" y="1718915"/>
                  <a:pt x="595237" y="1708058"/>
                  <a:pt x="577516" y="1700463"/>
                </a:cubicBezTo>
                <a:cubicBezTo>
                  <a:pt x="557251" y="1691778"/>
                  <a:pt x="534466" y="1690756"/>
                  <a:pt x="513348" y="1684421"/>
                </a:cubicBezTo>
                <a:cubicBezTo>
                  <a:pt x="480954" y="1674703"/>
                  <a:pt x="417095" y="1652337"/>
                  <a:pt x="417095" y="1652337"/>
                </a:cubicBezTo>
                <a:cubicBezTo>
                  <a:pt x="401053" y="1636295"/>
                  <a:pt x="391392" y="1607661"/>
                  <a:pt x="368969" y="1604211"/>
                </a:cubicBezTo>
                <a:cubicBezTo>
                  <a:pt x="284078" y="1591151"/>
                  <a:pt x="230470" y="1612946"/>
                  <a:pt x="160421" y="1636295"/>
                </a:cubicBezTo>
                <a:cubicBezTo>
                  <a:pt x="144379" y="1646990"/>
                  <a:pt x="125928" y="1654746"/>
                  <a:pt x="112295" y="1668379"/>
                </a:cubicBezTo>
                <a:cubicBezTo>
                  <a:pt x="74162" y="1706512"/>
                  <a:pt x="64012" y="1765104"/>
                  <a:pt x="48127" y="1812758"/>
                </a:cubicBezTo>
                <a:lnTo>
                  <a:pt x="32084" y="1860884"/>
                </a:lnTo>
                <a:lnTo>
                  <a:pt x="16042" y="1909011"/>
                </a:lnTo>
                <a:lnTo>
                  <a:pt x="0" y="1957137"/>
                </a:lnTo>
                <a:cubicBezTo>
                  <a:pt x="5347" y="1983874"/>
                  <a:pt x="-3239" y="2018068"/>
                  <a:pt x="16042" y="2037348"/>
                </a:cubicBezTo>
                <a:cubicBezTo>
                  <a:pt x="26737" y="2048043"/>
                  <a:pt x="36027" y="2014338"/>
                  <a:pt x="48127" y="2005263"/>
                </a:cubicBezTo>
                <a:cubicBezTo>
                  <a:pt x="136384" y="1939070"/>
                  <a:pt x="117474" y="1950063"/>
                  <a:pt x="192505" y="1925053"/>
                </a:cubicBezTo>
                <a:cubicBezTo>
                  <a:pt x="260286" y="1857274"/>
                  <a:pt x="217729" y="1883275"/>
                  <a:pt x="385011" y="1909011"/>
                </a:cubicBezTo>
                <a:cubicBezTo>
                  <a:pt x="443254" y="1917971"/>
                  <a:pt x="428386" y="1930699"/>
                  <a:pt x="481263" y="1957137"/>
                </a:cubicBezTo>
                <a:cubicBezTo>
                  <a:pt x="496388" y="1964699"/>
                  <a:pt x="513557" y="1967242"/>
                  <a:pt x="529390" y="1973179"/>
                </a:cubicBezTo>
                <a:cubicBezTo>
                  <a:pt x="556353" y="1983290"/>
                  <a:pt x="583844" y="1992385"/>
                  <a:pt x="609600" y="2005263"/>
                </a:cubicBezTo>
                <a:cubicBezTo>
                  <a:pt x="626845" y="2013886"/>
                  <a:pt x="639674" y="2030578"/>
                  <a:pt x="657727" y="2037348"/>
                </a:cubicBezTo>
                <a:cubicBezTo>
                  <a:pt x="683257" y="2046922"/>
                  <a:pt x="711320" y="2047475"/>
                  <a:pt x="737937" y="2053390"/>
                </a:cubicBezTo>
                <a:cubicBezTo>
                  <a:pt x="798366" y="2066819"/>
                  <a:pt x="796639" y="2067610"/>
                  <a:pt x="850232" y="2085474"/>
                </a:cubicBezTo>
                <a:cubicBezTo>
                  <a:pt x="1053432" y="2080127"/>
                  <a:pt x="1257012" y="2082953"/>
                  <a:pt x="1459832" y="2069432"/>
                </a:cubicBezTo>
                <a:cubicBezTo>
                  <a:pt x="1498675" y="2066842"/>
                  <a:pt x="1534839" y="2048534"/>
                  <a:pt x="1572127" y="2037348"/>
                </a:cubicBezTo>
                <a:cubicBezTo>
                  <a:pt x="1614927" y="2024508"/>
                  <a:pt x="1633110" y="2020081"/>
                  <a:pt x="1668379" y="1989221"/>
                </a:cubicBezTo>
                <a:cubicBezTo>
                  <a:pt x="1696835" y="1964322"/>
                  <a:pt x="1748590" y="1909011"/>
                  <a:pt x="1748590" y="1909011"/>
                </a:cubicBezTo>
                <a:cubicBezTo>
                  <a:pt x="1753937" y="1892969"/>
                  <a:pt x="1757070" y="1876009"/>
                  <a:pt x="1764632" y="1860884"/>
                </a:cubicBezTo>
                <a:cubicBezTo>
                  <a:pt x="1773254" y="1843639"/>
                  <a:pt x="1789121" y="1830479"/>
                  <a:pt x="1796716" y="1812758"/>
                </a:cubicBezTo>
                <a:cubicBezTo>
                  <a:pt x="1812713" y="1775432"/>
                  <a:pt x="1820838" y="1684184"/>
                  <a:pt x="1828800" y="1652337"/>
                </a:cubicBezTo>
                <a:cubicBezTo>
                  <a:pt x="1828810" y="1652298"/>
                  <a:pt x="1868899" y="1532040"/>
                  <a:pt x="1876927" y="1507958"/>
                </a:cubicBezTo>
                <a:lnTo>
                  <a:pt x="1892969" y="1459832"/>
                </a:lnTo>
                <a:cubicBezTo>
                  <a:pt x="1898316" y="1374274"/>
                  <a:pt x="1909011" y="1288883"/>
                  <a:pt x="1909011" y="1203158"/>
                </a:cubicBezTo>
                <a:cubicBezTo>
                  <a:pt x="1909011" y="1085395"/>
                  <a:pt x="1901668" y="967674"/>
                  <a:pt x="1892969" y="850232"/>
                </a:cubicBezTo>
                <a:cubicBezTo>
                  <a:pt x="1890955" y="823040"/>
                  <a:pt x="1883540" y="796473"/>
                  <a:pt x="1876927" y="770021"/>
                </a:cubicBezTo>
                <a:cubicBezTo>
                  <a:pt x="1867083" y="730645"/>
                  <a:pt x="1856244" y="705134"/>
                  <a:pt x="1828800" y="673769"/>
                </a:cubicBezTo>
                <a:cubicBezTo>
                  <a:pt x="1803901" y="645313"/>
                  <a:pt x="1784461" y="605515"/>
                  <a:pt x="1748590" y="593558"/>
                </a:cubicBezTo>
                <a:lnTo>
                  <a:pt x="1700463" y="577516"/>
                </a:lnTo>
                <a:cubicBezTo>
                  <a:pt x="1684421" y="561474"/>
                  <a:pt x="1672035" y="540646"/>
                  <a:pt x="1652337" y="529390"/>
                </a:cubicBezTo>
                <a:cubicBezTo>
                  <a:pt x="1633194" y="518451"/>
                  <a:pt x="1609368" y="519405"/>
                  <a:pt x="1588169" y="513348"/>
                </a:cubicBezTo>
                <a:cubicBezTo>
                  <a:pt x="1571909" y="508702"/>
                  <a:pt x="1556084" y="502653"/>
                  <a:pt x="1540042" y="497305"/>
                </a:cubicBezTo>
                <a:cubicBezTo>
                  <a:pt x="1518653" y="465221"/>
                  <a:pt x="1472917" y="439500"/>
                  <a:pt x="1475874" y="401053"/>
                </a:cubicBezTo>
                <a:cubicBezTo>
                  <a:pt x="1493556" y="171179"/>
                  <a:pt x="1491916" y="262226"/>
                  <a:pt x="1491916" y="12833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3" name="Freeform: Shape 2052">
            <a:extLst>
              <a:ext uri="{FF2B5EF4-FFF2-40B4-BE49-F238E27FC236}">
                <a16:creationId xmlns:a16="http://schemas.microsoft.com/office/drawing/2014/main" id="{F0E76C2A-E073-4206-8D9E-AA5E9527DF6C}"/>
              </a:ext>
            </a:extLst>
          </p:cNvPr>
          <p:cNvSpPr/>
          <p:nvPr/>
        </p:nvSpPr>
        <p:spPr>
          <a:xfrm>
            <a:off x="7723085" y="1454878"/>
            <a:ext cx="646554" cy="536696"/>
          </a:xfrm>
          <a:custGeom>
            <a:avLst/>
            <a:gdLst>
              <a:gd name="connsiteX0" fmla="*/ 834857 w 1508625"/>
              <a:gd name="connsiteY0" fmla="*/ 3357 h 1193035"/>
              <a:gd name="connsiteX1" fmla="*/ 1155699 w 1508625"/>
              <a:gd name="connsiteY1" fmla="*/ 19399 h 1193035"/>
              <a:gd name="connsiteX2" fmla="*/ 1235910 w 1508625"/>
              <a:gd name="connsiteY2" fmla="*/ 67525 h 1193035"/>
              <a:gd name="connsiteX3" fmla="*/ 1332162 w 1508625"/>
              <a:gd name="connsiteY3" fmla="*/ 131693 h 1193035"/>
              <a:gd name="connsiteX4" fmla="*/ 1364247 w 1508625"/>
              <a:gd name="connsiteY4" fmla="*/ 163778 h 1193035"/>
              <a:gd name="connsiteX5" fmla="*/ 1396331 w 1508625"/>
              <a:gd name="connsiteY5" fmla="*/ 211904 h 1193035"/>
              <a:gd name="connsiteX6" fmla="*/ 1444457 w 1508625"/>
              <a:gd name="connsiteY6" fmla="*/ 243988 h 1193035"/>
              <a:gd name="connsiteX7" fmla="*/ 1460499 w 1508625"/>
              <a:gd name="connsiteY7" fmla="*/ 308157 h 1193035"/>
              <a:gd name="connsiteX8" fmla="*/ 1508625 w 1508625"/>
              <a:gd name="connsiteY8" fmla="*/ 420451 h 1193035"/>
              <a:gd name="connsiteX9" fmla="*/ 1492583 w 1508625"/>
              <a:gd name="connsiteY9" fmla="*/ 757335 h 1193035"/>
              <a:gd name="connsiteX10" fmla="*/ 1476541 w 1508625"/>
              <a:gd name="connsiteY10" fmla="*/ 805462 h 1193035"/>
              <a:gd name="connsiteX11" fmla="*/ 1444457 w 1508625"/>
              <a:gd name="connsiteY11" fmla="*/ 853588 h 1193035"/>
              <a:gd name="connsiteX12" fmla="*/ 1348204 w 1508625"/>
              <a:gd name="connsiteY12" fmla="*/ 901714 h 1193035"/>
              <a:gd name="connsiteX13" fmla="*/ 1316120 w 1508625"/>
              <a:gd name="connsiteY13" fmla="*/ 933799 h 1193035"/>
              <a:gd name="connsiteX14" fmla="*/ 1251952 w 1508625"/>
              <a:gd name="connsiteY14" fmla="*/ 949841 h 1193035"/>
              <a:gd name="connsiteX15" fmla="*/ 770689 w 1508625"/>
              <a:gd name="connsiteY15" fmla="*/ 965883 h 1193035"/>
              <a:gd name="connsiteX16" fmla="*/ 738604 w 1508625"/>
              <a:gd name="connsiteY16" fmla="*/ 997967 h 1193035"/>
              <a:gd name="connsiteX17" fmla="*/ 690478 w 1508625"/>
              <a:gd name="connsiteY17" fmla="*/ 1094220 h 1193035"/>
              <a:gd name="connsiteX18" fmla="*/ 594225 w 1508625"/>
              <a:gd name="connsiteY18" fmla="*/ 1142346 h 1193035"/>
              <a:gd name="connsiteX19" fmla="*/ 546099 w 1508625"/>
              <a:gd name="connsiteY19" fmla="*/ 1174430 h 1193035"/>
              <a:gd name="connsiteX20" fmla="*/ 321510 w 1508625"/>
              <a:gd name="connsiteY20" fmla="*/ 1174430 h 1193035"/>
              <a:gd name="connsiteX21" fmla="*/ 289425 w 1508625"/>
              <a:gd name="connsiteY21" fmla="*/ 1142346 h 1193035"/>
              <a:gd name="connsiteX22" fmla="*/ 241299 w 1508625"/>
              <a:gd name="connsiteY22" fmla="*/ 1062135 h 1193035"/>
              <a:gd name="connsiteX23" fmla="*/ 161089 w 1508625"/>
              <a:gd name="connsiteY23" fmla="*/ 917757 h 1193035"/>
              <a:gd name="connsiteX24" fmla="*/ 129004 w 1508625"/>
              <a:gd name="connsiteY24" fmla="*/ 885672 h 1193035"/>
              <a:gd name="connsiteX25" fmla="*/ 32752 w 1508625"/>
              <a:gd name="connsiteY25" fmla="*/ 757335 h 1193035"/>
              <a:gd name="connsiteX26" fmla="*/ 16710 w 1508625"/>
              <a:gd name="connsiteY26" fmla="*/ 612957 h 1193035"/>
              <a:gd name="connsiteX27" fmla="*/ 112962 w 1508625"/>
              <a:gd name="connsiteY27" fmla="*/ 677125 h 1193035"/>
              <a:gd name="connsiteX28" fmla="*/ 161089 w 1508625"/>
              <a:gd name="connsiteY28" fmla="*/ 757335 h 1193035"/>
              <a:gd name="connsiteX29" fmla="*/ 177131 w 1508625"/>
              <a:gd name="connsiteY29" fmla="*/ 805462 h 1193035"/>
              <a:gd name="connsiteX30" fmla="*/ 305468 w 1508625"/>
              <a:gd name="connsiteY30" fmla="*/ 965883 h 1193035"/>
              <a:gd name="connsiteX31" fmla="*/ 353594 w 1508625"/>
              <a:gd name="connsiteY31" fmla="*/ 997967 h 1193035"/>
              <a:gd name="connsiteX32" fmla="*/ 465889 w 1508625"/>
              <a:gd name="connsiteY32" fmla="*/ 1030051 h 1193035"/>
              <a:gd name="connsiteX33" fmla="*/ 626310 w 1508625"/>
              <a:gd name="connsiteY33" fmla="*/ 1014009 h 1193035"/>
              <a:gd name="connsiteX34" fmla="*/ 642352 w 1508625"/>
              <a:gd name="connsiteY34" fmla="*/ 917757 h 1193035"/>
              <a:gd name="connsiteX35" fmla="*/ 674436 w 1508625"/>
              <a:gd name="connsiteY35" fmla="*/ 885672 h 1193035"/>
              <a:gd name="connsiteX36" fmla="*/ 882983 w 1508625"/>
              <a:gd name="connsiteY36" fmla="*/ 837546 h 1193035"/>
              <a:gd name="connsiteX37" fmla="*/ 1011320 w 1508625"/>
              <a:gd name="connsiteY37" fmla="*/ 805462 h 1193035"/>
              <a:gd name="connsiteX38" fmla="*/ 1107573 w 1508625"/>
              <a:gd name="connsiteY38" fmla="*/ 789420 h 1193035"/>
              <a:gd name="connsiteX39" fmla="*/ 1155699 w 1508625"/>
              <a:gd name="connsiteY39" fmla="*/ 773378 h 1193035"/>
              <a:gd name="connsiteX40" fmla="*/ 1267994 w 1508625"/>
              <a:gd name="connsiteY40" fmla="*/ 757335 h 1193035"/>
              <a:gd name="connsiteX41" fmla="*/ 1348204 w 1508625"/>
              <a:gd name="connsiteY41" fmla="*/ 741293 h 1193035"/>
              <a:gd name="connsiteX42" fmla="*/ 1380289 w 1508625"/>
              <a:gd name="connsiteY42" fmla="*/ 709209 h 1193035"/>
              <a:gd name="connsiteX43" fmla="*/ 1396331 w 1508625"/>
              <a:gd name="connsiteY43" fmla="*/ 661083 h 1193035"/>
              <a:gd name="connsiteX44" fmla="*/ 1428415 w 1508625"/>
              <a:gd name="connsiteY44" fmla="*/ 612957 h 1193035"/>
              <a:gd name="connsiteX45" fmla="*/ 1380289 w 1508625"/>
              <a:gd name="connsiteY45" fmla="*/ 500662 h 1193035"/>
              <a:gd name="connsiteX46" fmla="*/ 1316120 w 1508625"/>
              <a:gd name="connsiteY46" fmla="*/ 436493 h 1193035"/>
              <a:gd name="connsiteX47" fmla="*/ 1267994 w 1508625"/>
              <a:gd name="connsiteY47" fmla="*/ 388367 h 1193035"/>
              <a:gd name="connsiteX48" fmla="*/ 1203825 w 1508625"/>
              <a:gd name="connsiteY48" fmla="*/ 292114 h 1193035"/>
              <a:gd name="connsiteX49" fmla="*/ 1171741 w 1508625"/>
              <a:gd name="connsiteY49" fmla="*/ 243988 h 1193035"/>
              <a:gd name="connsiteX50" fmla="*/ 1155699 w 1508625"/>
              <a:gd name="connsiteY50" fmla="*/ 195862 h 1193035"/>
              <a:gd name="connsiteX51" fmla="*/ 1107573 w 1508625"/>
              <a:gd name="connsiteY51" fmla="*/ 163778 h 1193035"/>
              <a:gd name="connsiteX52" fmla="*/ 1075489 w 1508625"/>
              <a:gd name="connsiteY52" fmla="*/ 131693 h 1193035"/>
              <a:gd name="connsiteX53" fmla="*/ 915068 w 1508625"/>
              <a:gd name="connsiteY53" fmla="*/ 83567 h 1193035"/>
              <a:gd name="connsiteX54" fmla="*/ 834857 w 1508625"/>
              <a:gd name="connsiteY54" fmla="*/ 3357 h 119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508625" h="1193035">
                <a:moveTo>
                  <a:pt x="834857" y="3357"/>
                </a:moveTo>
                <a:cubicBezTo>
                  <a:pt x="874962" y="-7338"/>
                  <a:pt x="1049021" y="10123"/>
                  <a:pt x="1155699" y="19399"/>
                </a:cubicBezTo>
                <a:cubicBezTo>
                  <a:pt x="1213523" y="24427"/>
                  <a:pt x="1196028" y="37613"/>
                  <a:pt x="1235910" y="67525"/>
                </a:cubicBezTo>
                <a:cubicBezTo>
                  <a:pt x="1266758" y="90661"/>
                  <a:pt x="1304896" y="104427"/>
                  <a:pt x="1332162" y="131693"/>
                </a:cubicBezTo>
                <a:cubicBezTo>
                  <a:pt x="1342857" y="142388"/>
                  <a:pt x="1354798" y="151967"/>
                  <a:pt x="1364247" y="163778"/>
                </a:cubicBezTo>
                <a:cubicBezTo>
                  <a:pt x="1376291" y="178833"/>
                  <a:pt x="1382698" y="198271"/>
                  <a:pt x="1396331" y="211904"/>
                </a:cubicBezTo>
                <a:cubicBezTo>
                  <a:pt x="1409964" y="225537"/>
                  <a:pt x="1428415" y="233293"/>
                  <a:pt x="1444457" y="243988"/>
                </a:cubicBezTo>
                <a:cubicBezTo>
                  <a:pt x="1449804" y="265378"/>
                  <a:pt x="1451814" y="287892"/>
                  <a:pt x="1460499" y="308157"/>
                </a:cubicBezTo>
                <a:cubicBezTo>
                  <a:pt x="1526971" y="463259"/>
                  <a:pt x="1462569" y="236225"/>
                  <a:pt x="1508625" y="420451"/>
                </a:cubicBezTo>
                <a:cubicBezTo>
                  <a:pt x="1503278" y="532746"/>
                  <a:pt x="1501919" y="645301"/>
                  <a:pt x="1492583" y="757335"/>
                </a:cubicBezTo>
                <a:cubicBezTo>
                  <a:pt x="1491179" y="774187"/>
                  <a:pt x="1484103" y="790337"/>
                  <a:pt x="1476541" y="805462"/>
                </a:cubicBezTo>
                <a:cubicBezTo>
                  <a:pt x="1467919" y="822707"/>
                  <a:pt x="1458090" y="839955"/>
                  <a:pt x="1444457" y="853588"/>
                </a:cubicBezTo>
                <a:cubicBezTo>
                  <a:pt x="1413359" y="884686"/>
                  <a:pt x="1387347" y="888667"/>
                  <a:pt x="1348204" y="901714"/>
                </a:cubicBezTo>
                <a:cubicBezTo>
                  <a:pt x="1337509" y="912409"/>
                  <a:pt x="1329648" y="927035"/>
                  <a:pt x="1316120" y="933799"/>
                </a:cubicBezTo>
                <a:cubicBezTo>
                  <a:pt x="1296400" y="943659"/>
                  <a:pt x="1273962" y="948546"/>
                  <a:pt x="1251952" y="949841"/>
                </a:cubicBezTo>
                <a:cubicBezTo>
                  <a:pt x="1091719" y="959266"/>
                  <a:pt x="931110" y="960536"/>
                  <a:pt x="770689" y="965883"/>
                </a:cubicBezTo>
                <a:cubicBezTo>
                  <a:pt x="759994" y="976578"/>
                  <a:pt x="746386" y="984998"/>
                  <a:pt x="738604" y="997967"/>
                </a:cubicBezTo>
                <a:cubicBezTo>
                  <a:pt x="699460" y="1063206"/>
                  <a:pt x="751331" y="1033366"/>
                  <a:pt x="690478" y="1094220"/>
                </a:cubicBezTo>
                <a:cubicBezTo>
                  <a:pt x="659380" y="1125318"/>
                  <a:pt x="633367" y="1129299"/>
                  <a:pt x="594225" y="1142346"/>
                </a:cubicBezTo>
                <a:cubicBezTo>
                  <a:pt x="578183" y="1153041"/>
                  <a:pt x="563344" y="1165808"/>
                  <a:pt x="546099" y="1174430"/>
                </a:cubicBezTo>
                <a:cubicBezTo>
                  <a:pt x="471318" y="1211820"/>
                  <a:pt x="412199" y="1182674"/>
                  <a:pt x="321510" y="1174430"/>
                </a:cubicBezTo>
                <a:cubicBezTo>
                  <a:pt x="310815" y="1163735"/>
                  <a:pt x="297207" y="1155315"/>
                  <a:pt x="289425" y="1142346"/>
                </a:cubicBezTo>
                <a:cubicBezTo>
                  <a:pt x="226945" y="1038215"/>
                  <a:pt x="322598" y="1143436"/>
                  <a:pt x="241299" y="1062135"/>
                </a:cubicBezTo>
                <a:cubicBezTo>
                  <a:pt x="221126" y="1001617"/>
                  <a:pt x="216250" y="972918"/>
                  <a:pt x="161089" y="917757"/>
                </a:cubicBezTo>
                <a:cubicBezTo>
                  <a:pt x="150394" y="907062"/>
                  <a:pt x="138079" y="897772"/>
                  <a:pt x="129004" y="885672"/>
                </a:cubicBezTo>
                <a:cubicBezTo>
                  <a:pt x="20163" y="740551"/>
                  <a:pt x="106333" y="830919"/>
                  <a:pt x="32752" y="757335"/>
                </a:cubicBezTo>
                <a:cubicBezTo>
                  <a:pt x="-4679" y="645041"/>
                  <a:pt x="-10027" y="693167"/>
                  <a:pt x="16710" y="612957"/>
                </a:cubicBezTo>
                <a:cubicBezTo>
                  <a:pt x="67166" y="629776"/>
                  <a:pt x="78629" y="625625"/>
                  <a:pt x="112962" y="677125"/>
                </a:cubicBezTo>
                <a:cubicBezTo>
                  <a:pt x="196258" y="802068"/>
                  <a:pt x="61170" y="657420"/>
                  <a:pt x="161089" y="757335"/>
                </a:cubicBezTo>
                <a:cubicBezTo>
                  <a:pt x="166436" y="773377"/>
                  <a:pt x="168919" y="790680"/>
                  <a:pt x="177131" y="805462"/>
                </a:cubicBezTo>
                <a:cubicBezTo>
                  <a:pt x="202370" y="850892"/>
                  <a:pt x="257735" y="934061"/>
                  <a:pt x="305468" y="965883"/>
                </a:cubicBezTo>
                <a:cubicBezTo>
                  <a:pt x="321510" y="976578"/>
                  <a:pt x="336349" y="989345"/>
                  <a:pt x="353594" y="997967"/>
                </a:cubicBezTo>
                <a:cubicBezTo>
                  <a:pt x="376609" y="1009474"/>
                  <a:pt x="445329" y="1024911"/>
                  <a:pt x="465889" y="1030051"/>
                </a:cubicBezTo>
                <a:cubicBezTo>
                  <a:pt x="519363" y="1024704"/>
                  <a:pt x="580971" y="1042861"/>
                  <a:pt x="626310" y="1014009"/>
                </a:cubicBezTo>
                <a:cubicBezTo>
                  <a:pt x="653751" y="996546"/>
                  <a:pt x="630931" y="948213"/>
                  <a:pt x="642352" y="917757"/>
                </a:cubicBezTo>
                <a:cubicBezTo>
                  <a:pt x="647663" y="903595"/>
                  <a:pt x="660908" y="892436"/>
                  <a:pt x="674436" y="885672"/>
                </a:cubicBezTo>
                <a:cubicBezTo>
                  <a:pt x="757990" y="843895"/>
                  <a:pt x="791511" y="855840"/>
                  <a:pt x="882983" y="837546"/>
                </a:cubicBezTo>
                <a:cubicBezTo>
                  <a:pt x="926222" y="828898"/>
                  <a:pt x="967824" y="812711"/>
                  <a:pt x="1011320" y="805462"/>
                </a:cubicBezTo>
                <a:lnTo>
                  <a:pt x="1107573" y="789420"/>
                </a:lnTo>
                <a:cubicBezTo>
                  <a:pt x="1123615" y="784073"/>
                  <a:pt x="1139118" y="776694"/>
                  <a:pt x="1155699" y="773378"/>
                </a:cubicBezTo>
                <a:cubicBezTo>
                  <a:pt x="1192776" y="765962"/>
                  <a:pt x="1230697" y="763551"/>
                  <a:pt x="1267994" y="757335"/>
                </a:cubicBezTo>
                <a:cubicBezTo>
                  <a:pt x="1294889" y="752852"/>
                  <a:pt x="1321467" y="746640"/>
                  <a:pt x="1348204" y="741293"/>
                </a:cubicBezTo>
                <a:cubicBezTo>
                  <a:pt x="1358899" y="730598"/>
                  <a:pt x="1372507" y="722178"/>
                  <a:pt x="1380289" y="709209"/>
                </a:cubicBezTo>
                <a:cubicBezTo>
                  <a:pt x="1388989" y="694709"/>
                  <a:pt x="1388769" y="676208"/>
                  <a:pt x="1396331" y="661083"/>
                </a:cubicBezTo>
                <a:cubicBezTo>
                  <a:pt x="1404953" y="643838"/>
                  <a:pt x="1417720" y="628999"/>
                  <a:pt x="1428415" y="612957"/>
                </a:cubicBezTo>
                <a:cubicBezTo>
                  <a:pt x="1413659" y="553931"/>
                  <a:pt x="1419390" y="546279"/>
                  <a:pt x="1380289" y="500662"/>
                </a:cubicBezTo>
                <a:cubicBezTo>
                  <a:pt x="1360603" y="477695"/>
                  <a:pt x="1337510" y="457883"/>
                  <a:pt x="1316120" y="436493"/>
                </a:cubicBezTo>
                <a:cubicBezTo>
                  <a:pt x="1300078" y="420451"/>
                  <a:pt x="1280578" y="407244"/>
                  <a:pt x="1267994" y="388367"/>
                </a:cubicBezTo>
                <a:lnTo>
                  <a:pt x="1203825" y="292114"/>
                </a:lnTo>
                <a:cubicBezTo>
                  <a:pt x="1193130" y="276072"/>
                  <a:pt x="1177838" y="262279"/>
                  <a:pt x="1171741" y="243988"/>
                </a:cubicBezTo>
                <a:cubicBezTo>
                  <a:pt x="1166394" y="227946"/>
                  <a:pt x="1166262" y="209066"/>
                  <a:pt x="1155699" y="195862"/>
                </a:cubicBezTo>
                <a:cubicBezTo>
                  <a:pt x="1143655" y="180807"/>
                  <a:pt x="1122628" y="175822"/>
                  <a:pt x="1107573" y="163778"/>
                </a:cubicBezTo>
                <a:cubicBezTo>
                  <a:pt x="1095763" y="154330"/>
                  <a:pt x="1089017" y="138457"/>
                  <a:pt x="1075489" y="131693"/>
                </a:cubicBezTo>
                <a:cubicBezTo>
                  <a:pt x="1036435" y="112166"/>
                  <a:pt x="961122" y="95080"/>
                  <a:pt x="915068" y="83567"/>
                </a:cubicBezTo>
                <a:cubicBezTo>
                  <a:pt x="860649" y="47288"/>
                  <a:pt x="794752" y="14052"/>
                  <a:pt x="834857" y="3357"/>
                </a:cubicBezTo>
                <a:close/>
              </a:path>
            </a:pathLst>
          </a:cu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816BCF41-5210-44EF-8498-3A634DCF19B1}"/>
              </a:ext>
            </a:extLst>
          </p:cNvPr>
          <p:cNvSpPr txBox="1"/>
          <p:nvPr/>
        </p:nvSpPr>
        <p:spPr>
          <a:xfrm rot="20022212">
            <a:off x="5728826" y="1665516"/>
            <a:ext cx="541565" cy="323165"/>
          </a:xfrm>
          <a:prstGeom prst="rect">
            <a:avLst/>
          </a:prstGeom>
          <a:noFill/>
        </p:spPr>
        <p:txBody>
          <a:bodyPr wrap="square" rtlCol="0">
            <a:spAutoFit/>
          </a:bodyPr>
          <a:lstStyle/>
          <a:p>
            <a:r>
              <a:rPr lang="en-US" sz="1500" b="1" dirty="0">
                <a:solidFill>
                  <a:srgbClr val="0070C0"/>
                </a:solidFill>
              </a:rPr>
              <a:t>Vein</a:t>
            </a:r>
          </a:p>
        </p:txBody>
      </p:sp>
      <p:sp>
        <p:nvSpPr>
          <p:cNvPr id="23" name="TextBox 22">
            <a:extLst>
              <a:ext uri="{FF2B5EF4-FFF2-40B4-BE49-F238E27FC236}">
                <a16:creationId xmlns:a16="http://schemas.microsoft.com/office/drawing/2014/main" id="{6B98576D-E251-4959-95BA-C497882ABA00}"/>
              </a:ext>
            </a:extLst>
          </p:cNvPr>
          <p:cNvSpPr txBox="1"/>
          <p:nvPr/>
        </p:nvSpPr>
        <p:spPr>
          <a:xfrm rot="20022212">
            <a:off x="4623548" y="2392345"/>
            <a:ext cx="814508" cy="323165"/>
          </a:xfrm>
          <a:prstGeom prst="rect">
            <a:avLst/>
          </a:prstGeom>
          <a:noFill/>
        </p:spPr>
        <p:txBody>
          <a:bodyPr wrap="square" rtlCol="0">
            <a:spAutoFit/>
          </a:bodyPr>
          <a:lstStyle/>
          <a:p>
            <a:r>
              <a:rPr lang="en-US" sz="1500" b="1" dirty="0">
                <a:solidFill>
                  <a:srgbClr val="0070C0"/>
                </a:solidFill>
              </a:rPr>
              <a:t>Venule</a:t>
            </a:r>
          </a:p>
        </p:txBody>
      </p:sp>
      <p:sp>
        <p:nvSpPr>
          <p:cNvPr id="3" name="Rectangle 2">
            <a:extLst>
              <a:ext uri="{FF2B5EF4-FFF2-40B4-BE49-F238E27FC236}">
                <a16:creationId xmlns:a16="http://schemas.microsoft.com/office/drawing/2014/main" id="{68C4C806-C53E-49D4-8A17-0E6117632D88}"/>
              </a:ext>
            </a:extLst>
          </p:cNvPr>
          <p:cNvSpPr/>
          <p:nvPr/>
        </p:nvSpPr>
        <p:spPr>
          <a:xfrm rot="1880570">
            <a:off x="1017896" y="1966924"/>
            <a:ext cx="692882" cy="323165"/>
          </a:xfrm>
          <a:prstGeom prst="rect">
            <a:avLst/>
          </a:prstGeom>
        </p:spPr>
        <p:txBody>
          <a:bodyPr wrap="none">
            <a:spAutoFit/>
          </a:bodyPr>
          <a:lstStyle/>
          <a:p>
            <a:r>
              <a:rPr lang="en-US" sz="1500" b="1" dirty="0">
                <a:solidFill>
                  <a:srgbClr val="FF0000"/>
                </a:solidFill>
              </a:rPr>
              <a:t>Artery</a:t>
            </a:r>
            <a:endParaRPr lang="en-US" sz="1500" dirty="0"/>
          </a:p>
        </p:txBody>
      </p:sp>
      <p:sp>
        <p:nvSpPr>
          <p:cNvPr id="25" name="Rectangle 24">
            <a:extLst>
              <a:ext uri="{FF2B5EF4-FFF2-40B4-BE49-F238E27FC236}">
                <a16:creationId xmlns:a16="http://schemas.microsoft.com/office/drawing/2014/main" id="{2314BECA-70C0-4EED-A139-8B4A410E42AD}"/>
              </a:ext>
            </a:extLst>
          </p:cNvPr>
          <p:cNvSpPr/>
          <p:nvPr/>
        </p:nvSpPr>
        <p:spPr>
          <a:xfrm rot="1795404">
            <a:off x="1712383" y="2568533"/>
            <a:ext cx="894027" cy="323165"/>
          </a:xfrm>
          <a:prstGeom prst="rect">
            <a:avLst/>
          </a:prstGeom>
        </p:spPr>
        <p:txBody>
          <a:bodyPr wrap="none">
            <a:spAutoFit/>
          </a:bodyPr>
          <a:lstStyle/>
          <a:p>
            <a:r>
              <a:rPr lang="en-US" sz="1500" b="1" dirty="0">
                <a:solidFill>
                  <a:srgbClr val="FF0000"/>
                </a:solidFill>
              </a:rPr>
              <a:t>Arteriole</a:t>
            </a:r>
            <a:endParaRPr lang="en-US" sz="1500" dirty="0"/>
          </a:p>
        </p:txBody>
      </p:sp>
      <p:cxnSp>
        <p:nvCxnSpPr>
          <p:cNvPr id="5" name="Straight Arrow Connector 4">
            <a:extLst>
              <a:ext uri="{FF2B5EF4-FFF2-40B4-BE49-F238E27FC236}">
                <a16:creationId xmlns:a16="http://schemas.microsoft.com/office/drawing/2014/main" id="{2F0F2BD3-C3C4-4806-A0B9-357202F46C46}"/>
              </a:ext>
            </a:extLst>
          </p:cNvPr>
          <p:cNvCxnSpPr>
            <a:cxnSpLocks/>
          </p:cNvCxnSpPr>
          <p:nvPr/>
        </p:nvCxnSpPr>
        <p:spPr>
          <a:xfrm>
            <a:off x="801555" y="1381606"/>
            <a:ext cx="1911967" cy="119337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36C6537-BCE3-491E-ACA2-A489F861ECCB}"/>
              </a:ext>
            </a:extLst>
          </p:cNvPr>
          <p:cNvCxnSpPr>
            <a:cxnSpLocks/>
          </p:cNvCxnSpPr>
          <p:nvPr/>
        </p:nvCxnSpPr>
        <p:spPr>
          <a:xfrm flipV="1">
            <a:off x="4374571" y="1270329"/>
            <a:ext cx="2105863" cy="1148871"/>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6" name="شكل بيضاوي 55"/>
          <p:cNvSpPr/>
          <p:nvPr/>
        </p:nvSpPr>
        <p:spPr>
          <a:xfrm rot="19485792">
            <a:off x="4578995" y="2901939"/>
            <a:ext cx="114300" cy="1285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350"/>
          </a:p>
        </p:txBody>
      </p:sp>
      <p:sp>
        <p:nvSpPr>
          <p:cNvPr id="31" name="شكل بيضاوي 55">
            <a:extLst>
              <a:ext uri="{FF2B5EF4-FFF2-40B4-BE49-F238E27FC236}">
                <a16:creationId xmlns:a16="http://schemas.microsoft.com/office/drawing/2014/main" id="{51712653-58D5-4FEE-85E9-C6082AB1E9E7}"/>
              </a:ext>
            </a:extLst>
          </p:cNvPr>
          <p:cNvSpPr/>
          <p:nvPr/>
        </p:nvSpPr>
        <p:spPr>
          <a:xfrm rot="19485792">
            <a:off x="4799453" y="2941632"/>
            <a:ext cx="114300" cy="1285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350"/>
          </a:p>
        </p:txBody>
      </p:sp>
      <p:sp>
        <p:nvSpPr>
          <p:cNvPr id="32" name="شكل بيضاوي 55">
            <a:extLst>
              <a:ext uri="{FF2B5EF4-FFF2-40B4-BE49-F238E27FC236}">
                <a16:creationId xmlns:a16="http://schemas.microsoft.com/office/drawing/2014/main" id="{2901A41A-9CA5-418B-9F83-058969905E77}"/>
              </a:ext>
            </a:extLst>
          </p:cNvPr>
          <p:cNvSpPr/>
          <p:nvPr/>
        </p:nvSpPr>
        <p:spPr>
          <a:xfrm rot="19485792">
            <a:off x="4622799" y="3045541"/>
            <a:ext cx="114300" cy="1285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350"/>
          </a:p>
        </p:txBody>
      </p:sp>
      <p:sp>
        <p:nvSpPr>
          <p:cNvPr id="33" name="شكل بيضاوي 55">
            <a:extLst>
              <a:ext uri="{FF2B5EF4-FFF2-40B4-BE49-F238E27FC236}">
                <a16:creationId xmlns:a16="http://schemas.microsoft.com/office/drawing/2014/main" id="{DE62A5BB-33C9-4033-BA7F-20C0AA03DAF6}"/>
              </a:ext>
            </a:extLst>
          </p:cNvPr>
          <p:cNvSpPr/>
          <p:nvPr/>
        </p:nvSpPr>
        <p:spPr>
          <a:xfrm rot="19485792">
            <a:off x="4789055" y="3170232"/>
            <a:ext cx="114300" cy="1285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350"/>
          </a:p>
        </p:txBody>
      </p:sp>
      <p:sp>
        <p:nvSpPr>
          <p:cNvPr id="34" name="شكل بيضاوي 55">
            <a:extLst>
              <a:ext uri="{FF2B5EF4-FFF2-40B4-BE49-F238E27FC236}">
                <a16:creationId xmlns:a16="http://schemas.microsoft.com/office/drawing/2014/main" id="{7B6AD070-B167-4E6C-B6D7-83C00525AC2B}"/>
              </a:ext>
            </a:extLst>
          </p:cNvPr>
          <p:cNvSpPr/>
          <p:nvPr/>
        </p:nvSpPr>
        <p:spPr>
          <a:xfrm rot="19485792">
            <a:off x="4924138" y="3076707"/>
            <a:ext cx="114300" cy="1285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350"/>
          </a:p>
        </p:txBody>
      </p:sp>
      <p:sp>
        <p:nvSpPr>
          <p:cNvPr id="42" name="شكل بيضاوي 55">
            <a:extLst>
              <a:ext uri="{FF2B5EF4-FFF2-40B4-BE49-F238E27FC236}">
                <a16:creationId xmlns:a16="http://schemas.microsoft.com/office/drawing/2014/main" id="{E1F72B5D-6574-4F87-8AC2-849C25010763}"/>
              </a:ext>
            </a:extLst>
          </p:cNvPr>
          <p:cNvSpPr/>
          <p:nvPr/>
        </p:nvSpPr>
        <p:spPr>
          <a:xfrm rot="19485792">
            <a:off x="4955308" y="2900058"/>
            <a:ext cx="114300" cy="1285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350"/>
          </a:p>
        </p:txBody>
      </p:sp>
      <p:sp>
        <p:nvSpPr>
          <p:cNvPr id="50" name="شكل بيضاوي 55">
            <a:extLst>
              <a:ext uri="{FF2B5EF4-FFF2-40B4-BE49-F238E27FC236}">
                <a16:creationId xmlns:a16="http://schemas.microsoft.com/office/drawing/2014/main" id="{7924778D-BF47-47A5-9F21-678470A5A5D2}"/>
              </a:ext>
            </a:extLst>
          </p:cNvPr>
          <p:cNvSpPr/>
          <p:nvPr/>
        </p:nvSpPr>
        <p:spPr>
          <a:xfrm rot="19485792">
            <a:off x="4374702" y="3561734"/>
            <a:ext cx="114300" cy="1285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350"/>
          </a:p>
        </p:txBody>
      </p:sp>
      <p:sp>
        <p:nvSpPr>
          <p:cNvPr id="51" name="شكل بيضاوي 55">
            <a:extLst>
              <a:ext uri="{FF2B5EF4-FFF2-40B4-BE49-F238E27FC236}">
                <a16:creationId xmlns:a16="http://schemas.microsoft.com/office/drawing/2014/main" id="{6564962D-8DBF-4DC9-B7E3-657E0C82E00D}"/>
              </a:ext>
            </a:extLst>
          </p:cNvPr>
          <p:cNvSpPr/>
          <p:nvPr/>
        </p:nvSpPr>
        <p:spPr>
          <a:xfrm rot="19485792">
            <a:off x="4356664" y="3766987"/>
            <a:ext cx="114300" cy="1285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350"/>
          </a:p>
        </p:txBody>
      </p:sp>
      <p:sp>
        <p:nvSpPr>
          <p:cNvPr id="52" name="شكل بيضاوي 55">
            <a:extLst>
              <a:ext uri="{FF2B5EF4-FFF2-40B4-BE49-F238E27FC236}">
                <a16:creationId xmlns:a16="http://schemas.microsoft.com/office/drawing/2014/main" id="{E6C18F69-8A0E-4246-A842-4058116C2483}"/>
              </a:ext>
            </a:extLst>
          </p:cNvPr>
          <p:cNvSpPr/>
          <p:nvPr/>
        </p:nvSpPr>
        <p:spPr>
          <a:xfrm rot="19485792">
            <a:off x="4196765" y="4126200"/>
            <a:ext cx="114300" cy="1285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350"/>
          </a:p>
        </p:txBody>
      </p:sp>
      <p:sp>
        <p:nvSpPr>
          <p:cNvPr id="4" name="TextBox 3">
            <a:extLst>
              <a:ext uri="{FF2B5EF4-FFF2-40B4-BE49-F238E27FC236}">
                <a16:creationId xmlns:a16="http://schemas.microsoft.com/office/drawing/2014/main" id="{260AF396-BD4B-42F4-B1DE-0F84F294A21E}"/>
              </a:ext>
            </a:extLst>
          </p:cNvPr>
          <p:cNvSpPr txBox="1"/>
          <p:nvPr/>
        </p:nvSpPr>
        <p:spPr>
          <a:xfrm>
            <a:off x="4679308" y="3968980"/>
            <a:ext cx="4547816" cy="2169825"/>
          </a:xfrm>
          <a:prstGeom prst="rect">
            <a:avLst/>
          </a:prstGeom>
          <a:noFill/>
        </p:spPr>
        <p:txBody>
          <a:bodyPr wrap="square" rtlCol="0">
            <a:spAutoFit/>
          </a:bodyPr>
          <a:lstStyle/>
          <a:p>
            <a:r>
              <a:rPr lang="en-US" sz="1350" b="1" u="sng" dirty="0">
                <a:solidFill>
                  <a:srgbClr val="7030A0"/>
                </a:solidFill>
              </a:rPr>
              <a:t>Eggs can reach the intestinal wall by: </a:t>
            </a:r>
          </a:p>
          <a:p>
            <a:r>
              <a:rPr lang="en-US" sz="1350" dirty="0"/>
              <a:t>1- Egg spine.</a:t>
            </a:r>
          </a:p>
          <a:p>
            <a:r>
              <a:rPr lang="en-US" sz="1350" dirty="0"/>
              <a:t>2- Proteolytic enzymes.</a:t>
            </a:r>
          </a:p>
          <a:p>
            <a:r>
              <a:rPr lang="en-US" sz="1350" dirty="0"/>
              <a:t>3-Elastic recoil of blood vessels.</a:t>
            </a:r>
          </a:p>
          <a:p>
            <a:r>
              <a:rPr lang="en-US" sz="1350" b="1" u="sng" dirty="0">
                <a:solidFill>
                  <a:srgbClr val="7030A0"/>
                </a:solidFill>
              </a:rPr>
              <a:t>The eggs have three destinations:</a:t>
            </a:r>
          </a:p>
          <a:p>
            <a:r>
              <a:rPr lang="en-US" sz="1350" dirty="0"/>
              <a:t>1- Pass through the wall to the lumen, or</a:t>
            </a:r>
          </a:p>
          <a:p>
            <a:r>
              <a:rPr lang="en-US" sz="1350" dirty="0"/>
              <a:t>2- Trapped in the wall which leads to granuloma, fibrosis, and strictures, or</a:t>
            </a:r>
          </a:p>
          <a:p>
            <a:r>
              <a:rPr lang="en-US" sz="1350" dirty="0"/>
              <a:t>3- Eggs  moved with the venous circulation forming embolism.</a:t>
            </a:r>
          </a:p>
          <a:p>
            <a:r>
              <a:rPr lang="en-US" sz="1350" dirty="0"/>
              <a:t>(Liver, lung, CNS, skin, ….)</a:t>
            </a:r>
          </a:p>
        </p:txBody>
      </p:sp>
      <p:sp>
        <p:nvSpPr>
          <p:cNvPr id="53" name="TextBox 3">
            <a:extLst>
              <a:ext uri="{FF2B5EF4-FFF2-40B4-BE49-F238E27FC236}">
                <a16:creationId xmlns:a16="http://schemas.microsoft.com/office/drawing/2014/main" id="{426492DC-D0C9-43DE-95BE-E21F4F2D9D0F}"/>
              </a:ext>
            </a:extLst>
          </p:cNvPr>
          <p:cNvSpPr txBox="1"/>
          <p:nvPr/>
        </p:nvSpPr>
        <p:spPr>
          <a:xfrm>
            <a:off x="458654" y="306898"/>
            <a:ext cx="5447471" cy="36933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n-US" b="1" dirty="0">
                <a:solidFill>
                  <a:srgbClr val="C00000"/>
                </a:solidFill>
                <a:latin typeface="Arial" pitchFamily="34" charset="0"/>
                <a:cs typeface="Arial" pitchFamily="34" charset="0"/>
              </a:rPr>
              <a:t>4- Stage of egg deposition and tissue reaction </a:t>
            </a:r>
            <a:endParaRPr lang="en-US" dirty="0">
              <a:solidFill>
                <a:srgbClr val="C00000"/>
              </a:solidFill>
            </a:endParaRPr>
          </a:p>
        </p:txBody>
      </p:sp>
      <p:pic>
        <p:nvPicPr>
          <p:cNvPr id="25601" name="Picture 1"/>
          <p:cNvPicPr>
            <a:picLocks noChangeAspect="1" noChangeArrowheads="1"/>
          </p:cNvPicPr>
          <p:nvPr/>
        </p:nvPicPr>
        <p:blipFill>
          <a:blip r:embed="rId3" cstate="print"/>
          <a:srcRect/>
          <a:stretch>
            <a:fillRect/>
          </a:stretch>
        </p:blipFill>
        <p:spPr bwMode="auto">
          <a:xfrm flipH="1">
            <a:off x="352696" y="4412389"/>
            <a:ext cx="832758" cy="1274879"/>
          </a:xfrm>
          <a:prstGeom prst="rect">
            <a:avLst/>
          </a:prstGeom>
          <a:noFill/>
          <a:ln w="9525">
            <a:noFill/>
            <a:miter lim="800000"/>
            <a:headEnd/>
            <a:tailEnd/>
          </a:ln>
        </p:spPr>
      </p:pic>
      <p:pic>
        <p:nvPicPr>
          <p:cNvPr id="6" name="Picture 6" descr="No photo description available.">
            <a:extLst>
              <a:ext uri="{FF2B5EF4-FFF2-40B4-BE49-F238E27FC236}">
                <a16:creationId xmlns:a16="http://schemas.microsoft.com/office/drawing/2014/main" id="{21C229F0-5E0D-BB14-E398-2AD94F4B2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9537" y="299003"/>
            <a:ext cx="615534" cy="62490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C84FFD8E-664C-5A6C-B173-870E9FD31796}"/>
              </a:ext>
            </a:extLst>
          </p:cNvPr>
          <p:cNvSpPr>
            <a:spLocks noGrp="1"/>
          </p:cNvSpPr>
          <p:nvPr>
            <p:ph type="sldNum" sz="quarter" idx="12"/>
          </p:nvPr>
        </p:nvSpPr>
        <p:spPr/>
        <p:txBody>
          <a:bodyPr/>
          <a:lstStyle/>
          <a:p>
            <a:fld id="{CCDE7D8F-E085-449A-ABA7-C02E5606125E}" type="slidenum">
              <a:rPr lang="en-US" smtClean="0"/>
              <a:t>17</a:t>
            </a:fld>
            <a:endParaRPr lang="en-US"/>
          </a:p>
        </p:txBody>
      </p:sp>
    </p:spTree>
    <p:extLst>
      <p:ext uri="{BB962C8B-B14F-4D97-AF65-F5344CB8AC3E}">
        <p14:creationId xmlns:p14="http://schemas.microsoft.com/office/powerpoint/2010/main" val="162509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strips(downLeft)">
                                      <p:cBhvr>
                                        <p:cTn id="7" dur="500"/>
                                        <p:tgtEl>
                                          <p:spTgt spid="2560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500"/>
                                        <p:tgtEl>
                                          <p:spTgt spid="2"/>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2052"/>
                                        </p:tgtEl>
                                        <p:attrNameLst>
                                          <p:attrName>style.visibility</p:attrName>
                                        </p:attrNameLst>
                                      </p:cBhvr>
                                      <p:to>
                                        <p:strVal val="visible"/>
                                      </p:to>
                                    </p:set>
                                    <p:animEffect transition="in" filter="strips(downLeft)">
                                      <p:cBhvr>
                                        <p:cTn id="89" dur="500"/>
                                        <p:tgtEl>
                                          <p:spTgt spid="2052"/>
                                        </p:tgtEl>
                                      </p:cBhvr>
                                    </p:animEffect>
                                  </p:childTnLst>
                                </p:cTn>
                              </p:par>
                              <p:par>
                                <p:cTn id="90" presetID="18" presetClass="entr" presetSubtype="12" fill="hold" grpId="0" nodeType="withEffect">
                                  <p:stCondLst>
                                    <p:cond delay="0"/>
                                  </p:stCondLst>
                                  <p:childTnLst>
                                    <p:set>
                                      <p:cBhvr>
                                        <p:cTn id="91" dur="1" fill="hold">
                                          <p:stCondLst>
                                            <p:cond delay="0"/>
                                          </p:stCondLst>
                                        </p:cTn>
                                        <p:tgtEl>
                                          <p:spTgt spid="2053"/>
                                        </p:tgtEl>
                                        <p:attrNameLst>
                                          <p:attrName>style.visibility</p:attrName>
                                        </p:attrNameLst>
                                      </p:cBhvr>
                                      <p:to>
                                        <p:strVal val="visible"/>
                                      </p:to>
                                    </p:set>
                                    <p:animEffect transition="in" filter="strips(downLeft)">
                                      <p:cBhvr>
                                        <p:cTn id="92" dur="500"/>
                                        <p:tgtEl>
                                          <p:spTgt spid="2053"/>
                                        </p:tgtEl>
                                      </p:cBhvr>
                                    </p:animEffect>
                                  </p:childTnLst>
                                </p:cTn>
                              </p:par>
                            </p:childTnLst>
                          </p:cTn>
                        </p:par>
                      </p:childTnLst>
                    </p:cTn>
                  </p:par>
                  <p:par>
                    <p:cTn id="93" fill="hold">
                      <p:stCondLst>
                        <p:cond delay="indefinite"/>
                      </p:stCondLst>
                      <p:childTnLst>
                        <p:par>
                          <p:cTn id="94" fill="hold">
                            <p:stCondLst>
                              <p:cond delay="0"/>
                            </p:stCondLst>
                            <p:childTnLst>
                              <p:par>
                                <p:cTn id="95" presetID="64" presetClass="path" presetSubtype="0" accel="50000" decel="50000" fill="hold" grpId="1" nodeType="clickEffect">
                                  <p:stCondLst>
                                    <p:cond delay="0"/>
                                  </p:stCondLst>
                                  <p:childTnLst>
                                    <p:animMotion origin="layout" path="M 2.70833E-6 1.48148E-6 L -0.1875 0.14444 " pathEditMode="relative" rAng="0" ptsTypes="AA">
                                      <p:cBhvr>
                                        <p:cTn id="96" dur="2000" fill="hold"/>
                                        <p:tgtEl>
                                          <p:spTgt spid="2052"/>
                                        </p:tgtEl>
                                        <p:attrNameLst>
                                          <p:attrName>ppt_x</p:attrName>
                                          <p:attrName>ppt_y</p:attrName>
                                        </p:attrNameLst>
                                      </p:cBhvr>
                                      <p:rCtr x="-9400" y="7200"/>
                                    </p:animMotion>
                                  </p:childTnLst>
                                </p:cTn>
                              </p:par>
                              <p:par>
                                <p:cTn id="97" presetID="64" presetClass="path" presetSubtype="0" accel="50000" decel="50000" fill="hold" grpId="1" nodeType="withEffect">
                                  <p:stCondLst>
                                    <p:cond delay="0"/>
                                  </p:stCondLst>
                                  <p:childTnLst>
                                    <p:animMotion origin="layout" path="M -2.29167E-6 2.59259E-6 L -0.18125 0.14444 " pathEditMode="relative" rAng="0" ptsTypes="AA">
                                      <p:cBhvr>
                                        <p:cTn id="98" dur="2000" fill="hold"/>
                                        <p:tgtEl>
                                          <p:spTgt spid="2053"/>
                                        </p:tgtEl>
                                        <p:attrNameLst>
                                          <p:attrName>ppt_x</p:attrName>
                                          <p:attrName>ppt_y</p:attrName>
                                        </p:attrNameLst>
                                      </p:cBhvr>
                                      <p:rCtr x="-9100" y="7200"/>
                                    </p:animMotion>
                                  </p:childTnLst>
                                </p:cTn>
                              </p:par>
                            </p:childTnLst>
                          </p:cTn>
                        </p:par>
                      </p:childTnLst>
                    </p:cTn>
                  </p:par>
                  <p:par>
                    <p:cTn id="99" fill="hold">
                      <p:stCondLst>
                        <p:cond delay="indefinite"/>
                      </p:stCondLst>
                      <p:childTnLst>
                        <p:par>
                          <p:cTn id="100" fill="hold">
                            <p:stCondLst>
                              <p:cond delay="0"/>
                            </p:stCondLst>
                            <p:childTnLst>
                              <p:par>
                                <p:cTn id="101" presetID="4" presetClass="exit" presetSubtype="16" fill="hold" grpId="2" nodeType="clickEffect">
                                  <p:stCondLst>
                                    <p:cond delay="0"/>
                                  </p:stCondLst>
                                  <p:childTnLst>
                                    <p:animEffect transition="out" filter="box(in)">
                                      <p:cBhvr>
                                        <p:cTn id="102" dur="500"/>
                                        <p:tgtEl>
                                          <p:spTgt spid="2053"/>
                                        </p:tgtEl>
                                      </p:cBhvr>
                                    </p:animEffect>
                                    <p:set>
                                      <p:cBhvr>
                                        <p:cTn id="103" dur="1" fill="hold">
                                          <p:stCondLst>
                                            <p:cond delay="499"/>
                                          </p:stCondLst>
                                        </p:cTn>
                                        <p:tgtEl>
                                          <p:spTgt spid="2053"/>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63" presetClass="path" presetSubtype="0" accel="50000" decel="50000" fill="hold" grpId="3" nodeType="clickEffect">
                                  <p:stCondLst>
                                    <p:cond delay="0"/>
                                  </p:stCondLst>
                                  <p:childTnLst>
                                    <p:animMotion origin="layout" path="M -2.29167E-6 2.59259E-6 L -0.3151 0.23055 " pathEditMode="relative" rAng="0" ptsTypes="AA">
                                      <p:cBhvr>
                                        <p:cTn id="107" dur="2000" fill="hold"/>
                                        <p:tgtEl>
                                          <p:spTgt spid="2053"/>
                                        </p:tgtEl>
                                        <p:attrNameLst>
                                          <p:attrName>ppt_x</p:attrName>
                                          <p:attrName>ppt_y</p:attrName>
                                        </p:attrNameLst>
                                      </p:cBhvr>
                                      <p:rCtr x="-15755" y="11528"/>
                                    </p:animMotion>
                                  </p:childTnLst>
                                </p:cTn>
                              </p:par>
                            </p:childTnLst>
                          </p:cTn>
                        </p:par>
                      </p:childTnLst>
                    </p:cTn>
                  </p:par>
                  <p:par>
                    <p:cTn id="108" fill="hold">
                      <p:stCondLst>
                        <p:cond delay="indefinite"/>
                      </p:stCondLst>
                      <p:childTnLst>
                        <p:par>
                          <p:cTn id="109" fill="hold">
                            <p:stCondLst>
                              <p:cond delay="0"/>
                            </p:stCondLst>
                            <p:childTnLst>
                              <p:par>
                                <p:cTn id="110" presetID="18" presetClass="entr" presetSubtype="12" fill="hold" grpId="4" nodeType="clickEffect">
                                  <p:stCondLst>
                                    <p:cond delay="0"/>
                                  </p:stCondLst>
                                  <p:childTnLst>
                                    <p:set>
                                      <p:cBhvr>
                                        <p:cTn id="111" dur="1" fill="hold">
                                          <p:stCondLst>
                                            <p:cond delay="0"/>
                                          </p:stCondLst>
                                        </p:cTn>
                                        <p:tgtEl>
                                          <p:spTgt spid="2053"/>
                                        </p:tgtEl>
                                        <p:attrNameLst>
                                          <p:attrName>style.visibility</p:attrName>
                                        </p:attrNameLst>
                                      </p:cBhvr>
                                      <p:to>
                                        <p:strVal val="visible"/>
                                      </p:to>
                                    </p:set>
                                    <p:animEffect transition="in" filter="strips(downLeft)">
                                      <p:cBhvr>
                                        <p:cTn id="112" dur="500"/>
                                        <p:tgtEl>
                                          <p:spTgt spid="2053"/>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2"/>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2"/>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0"/>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51"/>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41" grpId="0"/>
      <p:bldP spid="43" grpId="0" animBg="1"/>
      <p:bldP spid="46" grpId="0" animBg="1"/>
      <p:bldP spid="49" grpId="0"/>
      <p:bldP spid="2052" grpId="0" animBg="1"/>
      <p:bldP spid="2052" grpId="1" animBg="1"/>
      <p:bldP spid="2053" grpId="0" animBg="1"/>
      <p:bldP spid="2053" grpId="1" animBg="1"/>
      <p:bldP spid="2053" grpId="2" animBg="1"/>
      <p:bldP spid="2053" grpId="3" animBg="1"/>
      <p:bldP spid="2053" grpId="4" animBg="1"/>
      <p:bldP spid="2" grpId="0"/>
      <p:bldP spid="23" grpId="0"/>
      <p:bldP spid="3" grpId="0"/>
      <p:bldP spid="25" grpId="0"/>
      <p:bldP spid="56" grpId="0" animBg="1"/>
      <p:bldP spid="31" grpId="0" animBg="1"/>
      <p:bldP spid="32" grpId="0" animBg="1"/>
      <p:bldP spid="33" grpId="0" animBg="1"/>
      <p:bldP spid="34" grpId="0" animBg="1"/>
      <p:bldP spid="42" grpId="0" animBg="1"/>
      <p:bldP spid="50" grpId="0" animBg="1"/>
      <p:bldP spid="51"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39DD48-300A-4886-A3FE-435FA6427579}"/>
              </a:ext>
            </a:extLst>
          </p:cNvPr>
          <p:cNvSpPr txBox="1"/>
          <p:nvPr/>
        </p:nvSpPr>
        <p:spPr>
          <a:xfrm>
            <a:off x="161302" y="1793672"/>
            <a:ext cx="5265138"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n-US" b="1" dirty="0">
                <a:solidFill>
                  <a:srgbClr val="C00000"/>
                </a:solidFill>
                <a:latin typeface="Arial" pitchFamily="34" charset="0"/>
                <a:cs typeface="Arial" pitchFamily="34" charset="0"/>
              </a:rPr>
              <a:t>4- Stage of egg deposition and tissue reaction</a:t>
            </a:r>
          </a:p>
        </p:txBody>
      </p:sp>
      <p:sp>
        <p:nvSpPr>
          <p:cNvPr id="44035" name="TextBox 4">
            <a:extLst>
              <a:ext uri="{FF2B5EF4-FFF2-40B4-BE49-F238E27FC236}">
                <a16:creationId xmlns:a16="http://schemas.microsoft.com/office/drawing/2014/main" id="{5BFF0F84-C723-4033-8A12-6FC2C97FCFD8}"/>
              </a:ext>
            </a:extLst>
          </p:cNvPr>
          <p:cNvSpPr txBox="1">
            <a:spLocks noChangeArrowheads="1"/>
          </p:cNvSpPr>
          <p:nvPr/>
        </p:nvSpPr>
        <p:spPr bwMode="auto">
          <a:xfrm>
            <a:off x="420003" y="2440330"/>
            <a:ext cx="8444158" cy="419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buClr>
                <a:srgbClr val="C00000"/>
              </a:buClr>
              <a:buFont typeface="Wingdings" panose="05000000000000000000" pitchFamily="2" charset="2"/>
              <a:buChar char="v"/>
            </a:pPr>
            <a:r>
              <a:rPr lang="en-US" altLang="en-US" b="1" dirty="0">
                <a:solidFill>
                  <a:srgbClr val="002060"/>
                </a:solidFill>
              </a:rPr>
              <a:t>Trapped eggs in the intestinal wall</a:t>
            </a:r>
            <a:r>
              <a:rPr lang="en-US" altLang="en-US" b="1" dirty="0">
                <a:solidFill>
                  <a:srgbClr val="002060"/>
                </a:solidFill>
                <a:sym typeface="Wingdings" panose="05000000000000000000" pitchFamily="2" charset="2"/>
              </a:rPr>
              <a:t></a:t>
            </a:r>
            <a:r>
              <a:rPr lang="en-US" altLang="en-US" b="1" dirty="0">
                <a:solidFill>
                  <a:srgbClr val="002060"/>
                </a:solidFill>
              </a:rPr>
              <a:t> formation of </a:t>
            </a:r>
            <a:r>
              <a:rPr lang="en-US" altLang="en-US" b="1" dirty="0">
                <a:solidFill>
                  <a:srgbClr val="C00000"/>
                </a:solidFill>
              </a:rPr>
              <a:t>polyps, ulcers and </a:t>
            </a:r>
            <a:r>
              <a:rPr lang="en-US" b="1" dirty="0">
                <a:solidFill>
                  <a:srgbClr val="C00000"/>
                </a:solidFill>
              </a:rPr>
              <a:t>granuloma causing </a:t>
            </a:r>
            <a:r>
              <a:rPr lang="en-US" b="1" dirty="0">
                <a:solidFill>
                  <a:schemeClr val="accent5">
                    <a:lumMod val="50000"/>
                  </a:schemeClr>
                </a:solidFill>
              </a:rPr>
              <a:t>abdominal pain, diarrhea and dysentery</a:t>
            </a:r>
            <a:r>
              <a:rPr lang="en-US" b="1" dirty="0">
                <a:solidFill>
                  <a:srgbClr val="C00000"/>
                </a:solidFill>
              </a:rPr>
              <a:t>.</a:t>
            </a:r>
            <a:endParaRPr lang="en-US" altLang="en-US" b="1" dirty="0">
              <a:solidFill>
                <a:srgbClr val="002060"/>
              </a:solidFill>
            </a:endParaRPr>
          </a:p>
          <a:p>
            <a:pPr algn="just">
              <a:lnSpc>
                <a:spcPct val="150000"/>
              </a:lnSpc>
              <a:buClr>
                <a:srgbClr val="C00000"/>
              </a:buClr>
              <a:buFont typeface="Wingdings" panose="05000000000000000000" pitchFamily="2" charset="2"/>
              <a:buChar char="v"/>
            </a:pPr>
            <a:r>
              <a:rPr lang="en-US" altLang="en-US" b="1" dirty="0">
                <a:solidFill>
                  <a:srgbClr val="002060"/>
                </a:solidFill>
              </a:rPr>
              <a:t>Later on, the intestinal wall becomes </a:t>
            </a:r>
            <a:r>
              <a:rPr lang="en-US" altLang="en-US" b="1" dirty="0" err="1">
                <a:solidFill>
                  <a:srgbClr val="C00000"/>
                </a:solidFill>
              </a:rPr>
              <a:t>fibrosed</a:t>
            </a:r>
            <a:r>
              <a:rPr lang="en-US" altLang="en-US" b="1" dirty="0">
                <a:solidFill>
                  <a:srgbClr val="002060"/>
                </a:solidFill>
              </a:rPr>
              <a:t> and thickened</a:t>
            </a:r>
            <a:r>
              <a:rPr lang="en-US" altLang="en-US" b="1" dirty="0">
                <a:solidFill>
                  <a:srgbClr val="002060"/>
                </a:solidFill>
                <a:sym typeface="Wingdings" panose="05000000000000000000" pitchFamily="2" charset="2"/>
              </a:rPr>
              <a:t></a:t>
            </a:r>
            <a:r>
              <a:rPr lang="en-US" altLang="en-US" b="1" dirty="0">
                <a:solidFill>
                  <a:srgbClr val="002060"/>
                </a:solidFill>
              </a:rPr>
              <a:t> </a:t>
            </a:r>
            <a:r>
              <a:rPr lang="en-US" altLang="en-US" b="1" dirty="0">
                <a:solidFill>
                  <a:srgbClr val="C00000"/>
                </a:solidFill>
              </a:rPr>
              <a:t>stricture of the wall</a:t>
            </a:r>
            <a:r>
              <a:rPr lang="en-US" altLang="en-US" b="1" dirty="0">
                <a:solidFill>
                  <a:srgbClr val="002060"/>
                </a:solidFill>
              </a:rPr>
              <a:t>.</a:t>
            </a:r>
          </a:p>
          <a:p>
            <a:pPr algn="just">
              <a:lnSpc>
                <a:spcPct val="150000"/>
              </a:lnSpc>
              <a:buClr>
                <a:srgbClr val="C00000"/>
              </a:buClr>
              <a:buFont typeface="Wingdings" panose="05000000000000000000" pitchFamily="2" charset="2"/>
              <a:buChar char="v"/>
            </a:pPr>
            <a:r>
              <a:rPr lang="en-US" altLang="en-US" b="1" dirty="0">
                <a:solidFill>
                  <a:srgbClr val="002060"/>
                </a:solidFill>
              </a:rPr>
              <a:t>Sinuses or fistula can occur.</a:t>
            </a:r>
          </a:p>
          <a:p>
            <a:pPr algn="just">
              <a:lnSpc>
                <a:spcPct val="150000"/>
              </a:lnSpc>
              <a:buClr>
                <a:srgbClr val="C00000"/>
              </a:buClr>
              <a:buFont typeface="Wingdings" panose="05000000000000000000" pitchFamily="2" charset="2"/>
              <a:buChar char="v"/>
            </a:pPr>
            <a:r>
              <a:rPr lang="en-US" altLang="en-US" b="1" dirty="0">
                <a:solidFill>
                  <a:srgbClr val="002060"/>
                </a:solidFill>
              </a:rPr>
              <a:t>Rectal prolapse.</a:t>
            </a:r>
          </a:p>
          <a:p>
            <a:pPr algn="just">
              <a:lnSpc>
                <a:spcPct val="150000"/>
              </a:lnSpc>
              <a:buClr>
                <a:srgbClr val="C00000"/>
              </a:buClr>
              <a:buFont typeface="Wingdings" panose="05000000000000000000" pitchFamily="2" charset="2"/>
              <a:buChar char="v"/>
            </a:pPr>
            <a:r>
              <a:rPr lang="en-US" altLang="en-US" b="1" dirty="0">
                <a:solidFill>
                  <a:srgbClr val="002060"/>
                </a:solidFill>
              </a:rPr>
              <a:t> </a:t>
            </a:r>
            <a:r>
              <a:rPr lang="en-US" b="1" dirty="0">
                <a:solidFill>
                  <a:srgbClr val="002060"/>
                </a:solidFill>
              </a:rPr>
              <a:t>The eggs secrete </a:t>
            </a:r>
            <a:r>
              <a:rPr lang="en-US" b="1" dirty="0">
                <a:solidFill>
                  <a:srgbClr val="C00000"/>
                </a:solidFill>
              </a:rPr>
              <a:t>proteolytic</a:t>
            </a:r>
            <a:r>
              <a:rPr lang="en-US" b="1" dirty="0"/>
              <a:t> </a:t>
            </a:r>
            <a:r>
              <a:rPr lang="en-US" b="1" dirty="0">
                <a:solidFill>
                  <a:srgbClr val="002060"/>
                </a:solidFill>
              </a:rPr>
              <a:t>enzymes that provoke typical eosinophilic inflammatory and granulomatous reactions </a:t>
            </a:r>
            <a:r>
              <a:rPr lang="en-US" b="1" dirty="0">
                <a:solidFill>
                  <a:srgbClr val="C00000"/>
                </a:solidFill>
              </a:rPr>
              <a:t>(bilharzial granuloma) </a:t>
            </a:r>
            <a:r>
              <a:rPr lang="en-US" b="1" dirty="0">
                <a:solidFill>
                  <a:srgbClr val="002060"/>
                </a:solidFill>
              </a:rPr>
              <a:t>, which are progressively replaced by fibrotic tissue which is the main cause of pathology and complications.</a:t>
            </a:r>
            <a:endParaRPr lang="en-US" altLang="en-US" b="1" dirty="0">
              <a:solidFill>
                <a:srgbClr val="002060"/>
              </a:solidFill>
            </a:endParaRPr>
          </a:p>
        </p:txBody>
      </p:sp>
      <p:sp>
        <p:nvSpPr>
          <p:cNvPr id="5" name="TextBox 6">
            <a:extLst>
              <a:ext uri="{FF2B5EF4-FFF2-40B4-BE49-F238E27FC236}">
                <a16:creationId xmlns:a16="http://schemas.microsoft.com/office/drawing/2014/main" id="{401F80D4-62FA-448D-A080-A01B6366BFE5}"/>
              </a:ext>
            </a:extLst>
          </p:cNvPr>
          <p:cNvSpPr txBox="1"/>
          <p:nvPr/>
        </p:nvSpPr>
        <p:spPr>
          <a:xfrm>
            <a:off x="420003" y="1054682"/>
            <a:ext cx="2834349"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2400" b="1" dirty="0">
                <a:solidFill>
                  <a:srgbClr val="7030A0"/>
                </a:solidFill>
                <a:latin typeface="Arial" pitchFamily="34" charset="0"/>
                <a:cs typeface="Arial" pitchFamily="34" charset="0"/>
              </a:rPr>
              <a:t>Stages of disease</a:t>
            </a:r>
          </a:p>
        </p:txBody>
      </p:sp>
      <p:sp>
        <p:nvSpPr>
          <p:cNvPr id="6" name="TextBox 3">
            <a:extLst>
              <a:ext uri="{FF2B5EF4-FFF2-40B4-BE49-F238E27FC236}">
                <a16:creationId xmlns:a16="http://schemas.microsoft.com/office/drawing/2014/main" id="{D9E6A938-F980-4B63-90D8-36DF3870E7D3}"/>
              </a:ext>
            </a:extLst>
          </p:cNvPr>
          <p:cNvSpPr txBox="1"/>
          <p:nvPr/>
        </p:nvSpPr>
        <p:spPr>
          <a:xfrm>
            <a:off x="1732336" y="178001"/>
            <a:ext cx="6212452" cy="461665"/>
          </a:xfrm>
          <a:prstGeom prst="rect">
            <a:avLst/>
          </a:prstGeom>
          <a:solidFill>
            <a:schemeClr val="accent4">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a:solidFill>
                  <a:srgbClr val="7030A0"/>
                </a:solidFill>
                <a:latin typeface="Arial" pitchFamily="34" charset="0"/>
                <a:cs typeface="Arial" pitchFamily="34" charset="0"/>
              </a:rPr>
              <a:t>Intestinal Schistosomiasis (Bilharziasis)</a:t>
            </a:r>
          </a:p>
        </p:txBody>
      </p:sp>
      <p:pic>
        <p:nvPicPr>
          <p:cNvPr id="2" name="Picture 6" descr="No photo description available.">
            <a:extLst>
              <a:ext uri="{FF2B5EF4-FFF2-40B4-BE49-F238E27FC236}">
                <a16:creationId xmlns:a16="http://schemas.microsoft.com/office/drawing/2014/main" id="{DB266319-3B7B-903B-BFBF-2B6C67D8F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8466" y="0"/>
            <a:ext cx="615534" cy="6249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3250B99-5578-2C15-E122-FAC98882A24A}"/>
              </a:ext>
            </a:extLst>
          </p:cNvPr>
          <p:cNvSpPr>
            <a:spLocks noGrp="1"/>
          </p:cNvSpPr>
          <p:nvPr>
            <p:ph type="sldNum" sz="quarter" idx="12"/>
          </p:nvPr>
        </p:nvSpPr>
        <p:spPr/>
        <p:txBody>
          <a:bodyPr/>
          <a:lstStyle/>
          <a:p>
            <a:fld id="{CCDE7D8F-E085-449A-ABA7-C02E5606125E}" type="slidenum">
              <a:rPr lang="en-US" smtClean="0"/>
              <a:t>18</a:t>
            </a:fld>
            <a:endParaRPr lang="en-US"/>
          </a:p>
        </p:txBody>
      </p:sp>
    </p:spTree>
    <p:extLst>
      <p:ext uri="{BB962C8B-B14F-4D97-AF65-F5344CB8AC3E}">
        <p14:creationId xmlns:p14="http://schemas.microsoft.com/office/powerpoint/2010/main" val="3527108434"/>
      </p:ext>
    </p:extLst>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FC9568-B95B-4DF9-B0A2-0A43538C846C}"/>
              </a:ext>
            </a:extLst>
          </p:cNvPr>
          <p:cNvSpPr txBox="1"/>
          <p:nvPr/>
        </p:nvSpPr>
        <p:spPr>
          <a:xfrm>
            <a:off x="1357312" y="1768079"/>
            <a:ext cx="6482954" cy="32316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1500" b="1" dirty="0">
                <a:solidFill>
                  <a:srgbClr val="002060"/>
                </a:solidFill>
                <a:latin typeface="Arial" pitchFamily="34" charset="0"/>
                <a:cs typeface="Arial" pitchFamily="34" charset="0"/>
              </a:rPr>
              <a:t>Some eggs are swept back into the blood stream to different organs:-</a:t>
            </a:r>
            <a:endParaRPr lang="en-US" sz="1350" dirty="0"/>
          </a:p>
        </p:txBody>
      </p:sp>
      <p:cxnSp>
        <p:nvCxnSpPr>
          <p:cNvPr id="7" name="Straight Connector 6">
            <a:extLst>
              <a:ext uri="{FF2B5EF4-FFF2-40B4-BE49-F238E27FC236}">
                <a16:creationId xmlns:a16="http://schemas.microsoft.com/office/drawing/2014/main" id="{CCD0D36C-6902-4719-87D3-C4FA319FBADE}"/>
              </a:ext>
            </a:extLst>
          </p:cNvPr>
          <p:cNvCxnSpPr/>
          <p:nvPr/>
        </p:nvCxnSpPr>
        <p:spPr>
          <a:xfrm rot="5400000">
            <a:off x="4492228" y="2197299"/>
            <a:ext cx="214313" cy="119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8A1C5B4-46AD-4EDA-9574-BD803C44E49C}"/>
              </a:ext>
            </a:extLst>
          </p:cNvPr>
          <p:cNvCxnSpPr>
            <a:cxnSpLocks/>
          </p:cNvCxnSpPr>
          <p:nvPr/>
        </p:nvCxnSpPr>
        <p:spPr>
          <a:xfrm flipH="1">
            <a:off x="647400" y="2305051"/>
            <a:ext cx="3495976" cy="50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7FE817-1475-4C07-B660-8DAB82D060F1}"/>
              </a:ext>
            </a:extLst>
          </p:cNvPr>
          <p:cNvCxnSpPr>
            <a:cxnSpLocks/>
          </p:cNvCxnSpPr>
          <p:nvPr/>
        </p:nvCxnSpPr>
        <p:spPr>
          <a:xfrm flipV="1">
            <a:off x="4040821" y="2279362"/>
            <a:ext cx="4403243" cy="2568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D1C5783-2AF9-4F4F-9052-1F98129E1971}"/>
              </a:ext>
            </a:extLst>
          </p:cNvPr>
          <p:cNvCxnSpPr/>
          <p:nvPr/>
        </p:nvCxnSpPr>
        <p:spPr>
          <a:xfrm rot="5400000">
            <a:off x="548451" y="2438996"/>
            <a:ext cx="214313" cy="119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46B285E-0024-47C3-99CC-9E82F421B985}"/>
              </a:ext>
            </a:extLst>
          </p:cNvPr>
          <p:cNvCxnSpPr/>
          <p:nvPr/>
        </p:nvCxnSpPr>
        <p:spPr>
          <a:xfrm rot="5400000">
            <a:off x="3421735" y="2457769"/>
            <a:ext cx="214313"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3D1D63D-4CDE-42EA-945E-D29ECF42A9CE}"/>
              </a:ext>
            </a:extLst>
          </p:cNvPr>
          <p:cNvCxnSpPr/>
          <p:nvPr/>
        </p:nvCxnSpPr>
        <p:spPr>
          <a:xfrm rot="5400000">
            <a:off x="5900710" y="2418463"/>
            <a:ext cx="214313"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EE05303-76E5-43AE-9190-6D588768B5CF}"/>
              </a:ext>
            </a:extLst>
          </p:cNvPr>
          <p:cNvSpPr txBox="1"/>
          <p:nvPr/>
        </p:nvSpPr>
        <p:spPr>
          <a:xfrm>
            <a:off x="392275" y="2598953"/>
            <a:ext cx="750094" cy="36933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b="1" dirty="0">
                <a:solidFill>
                  <a:srgbClr val="C00000"/>
                </a:solidFill>
                <a:latin typeface="Arial" pitchFamily="34" charset="0"/>
                <a:cs typeface="Arial" pitchFamily="34" charset="0"/>
              </a:rPr>
              <a:t>Liver</a:t>
            </a:r>
          </a:p>
        </p:txBody>
      </p:sp>
      <p:sp>
        <p:nvSpPr>
          <p:cNvPr id="21" name="TextBox 20">
            <a:extLst>
              <a:ext uri="{FF2B5EF4-FFF2-40B4-BE49-F238E27FC236}">
                <a16:creationId xmlns:a16="http://schemas.microsoft.com/office/drawing/2014/main" id="{D5D52553-B60B-447D-B095-4A413B935DE1}"/>
              </a:ext>
            </a:extLst>
          </p:cNvPr>
          <p:cNvSpPr txBox="1"/>
          <p:nvPr/>
        </p:nvSpPr>
        <p:spPr>
          <a:xfrm>
            <a:off x="3139869" y="2651062"/>
            <a:ext cx="750094" cy="36933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b="1" dirty="0">
                <a:solidFill>
                  <a:srgbClr val="C00000"/>
                </a:solidFill>
                <a:latin typeface="Arial" pitchFamily="34" charset="0"/>
                <a:cs typeface="Arial" pitchFamily="34" charset="0"/>
              </a:rPr>
              <a:t>Lung</a:t>
            </a:r>
          </a:p>
        </p:txBody>
      </p:sp>
      <p:sp>
        <p:nvSpPr>
          <p:cNvPr id="22" name="TextBox 21">
            <a:extLst>
              <a:ext uri="{FF2B5EF4-FFF2-40B4-BE49-F238E27FC236}">
                <a16:creationId xmlns:a16="http://schemas.microsoft.com/office/drawing/2014/main" id="{1D5C9128-FE8F-436D-9F3B-9450F2232950}"/>
              </a:ext>
            </a:extLst>
          </p:cNvPr>
          <p:cNvSpPr txBox="1"/>
          <p:nvPr/>
        </p:nvSpPr>
        <p:spPr>
          <a:xfrm>
            <a:off x="5429250" y="2546747"/>
            <a:ext cx="115604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b="1" dirty="0">
                <a:solidFill>
                  <a:srgbClr val="C00000"/>
                </a:solidFill>
                <a:latin typeface="Arial" pitchFamily="34" charset="0"/>
                <a:cs typeface="Arial" pitchFamily="34" charset="0"/>
              </a:rPr>
              <a:t>Brain</a:t>
            </a:r>
          </a:p>
        </p:txBody>
      </p:sp>
      <p:sp>
        <p:nvSpPr>
          <p:cNvPr id="23" name="TextBox 22">
            <a:extLst>
              <a:ext uri="{FF2B5EF4-FFF2-40B4-BE49-F238E27FC236}">
                <a16:creationId xmlns:a16="http://schemas.microsoft.com/office/drawing/2014/main" id="{AC7CE67A-1D87-4AB2-AD06-C27765AD8F45}"/>
              </a:ext>
            </a:extLst>
          </p:cNvPr>
          <p:cNvSpPr txBox="1"/>
          <p:nvPr/>
        </p:nvSpPr>
        <p:spPr>
          <a:xfrm>
            <a:off x="187128" y="3407085"/>
            <a:ext cx="2361792" cy="2957861"/>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defRPr/>
            </a:pPr>
            <a:r>
              <a:rPr lang="en-US" b="1" dirty="0">
                <a:solidFill>
                  <a:srgbClr val="002060"/>
                </a:solidFill>
              </a:rPr>
              <a:t>Periportal fibrosis </a:t>
            </a:r>
            <a:r>
              <a:rPr lang="en-US" b="1" dirty="0">
                <a:solidFill>
                  <a:srgbClr val="002060"/>
                </a:solidFill>
                <a:sym typeface="Wingdings"/>
              </a:rPr>
              <a:t></a:t>
            </a:r>
            <a:r>
              <a:rPr lang="en-US" b="1" dirty="0">
                <a:solidFill>
                  <a:srgbClr val="002060"/>
                </a:solidFill>
              </a:rPr>
              <a:t>portal hypertension</a:t>
            </a:r>
            <a:r>
              <a:rPr lang="en-US" b="1" dirty="0">
                <a:solidFill>
                  <a:srgbClr val="002060"/>
                </a:solidFill>
                <a:sym typeface="Wingdings"/>
              </a:rPr>
              <a:t> </a:t>
            </a:r>
            <a:r>
              <a:rPr lang="en-US" b="1" dirty="0">
                <a:solidFill>
                  <a:srgbClr val="002060"/>
                </a:solidFill>
              </a:rPr>
              <a:t>hepatosplenomegaly ,ascites ,</a:t>
            </a:r>
            <a:r>
              <a:rPr lang="en-US" b="1" dirty="0" err="1">
                <a:solidFill>
                  <a:srgbClr val="002060"/>
                </a:solidFill>
              </a:rPr>
              <a:t>oesophageal</a:t>
            </a:r>
            <a:r>
              <a:rPr lang="en-US" b="1" dirty="0">
                <a:solidFill>
                  <a:srgbClr val="002060"/>
                </a:solidFill>
              </a:rPr>
              <a:t> varices</a:t>
            </a:r>
            <a:r>
              <a:rPr lang="en-US" b="1" dirty="0">
                <a:solidFill>
                  <a:schemeClr val="accent5">
                    <a:lumMod val="50000"/>
                  </a:schemeClr>
                </a:solidFill>
              </a:rPr>
              <a:t>(</a:t>
            </a:r>
            <a:r>
              <a:rPr lang="en-US" b="1" dirty="0">
                <a:solidFill>
                  <a:srgbClr val="C00000"/>
                </a:solidFill>
              </a:rPr>
              <a:t>hematemesis</a:t>
            </a:r>
            <a:r>
              <a:rPr lang="en-US" b="1" dirty="0">
                <a:solidFill>
                  <a:schemeClr val="accent5">
                    <a:lumMod val="50000"/>
                  </a:schemeClr>
                </a:solidFill>
              </a:rPr>
              <a:t>)</a:t>
            </a:r>
          </a:p>
          <a:p>
            <a:pPr>
              <a:lnSpc>
                <a:spcPct val="150000"/>
              </a:lnSpc>
              <a:defRPr/>
            </a:pPr>
            <a:r>
              <a:rPr lang="en-US" b="1" dirty="0">
                <a:solidFill>
                  <a:schemeClr val="accent5">
                    <a:lumMod val="50000"/>
                  </a:schemeClr>
                </a:solidFill>
              </a:rPr>
              <a:t>and hemorrhoids</a:t>
            </a:r>
          </a:p>
        </p:txBody>
      </p:sp>
      <p:sp>
        <p:nvSpPr>
          <p:cNvPr id="24" name="TextBox 23">
            <a:extLst>
              <a:ext uri="{FF2B5EF4-FFF2-40B4-BE49-F238E27FC236}">
                <a16:creationId xmlns:a16="http://schemas.microsoft.com/office/drawing/2014/main" id="{F6818145-E8AC-40DB-B67E-6726F19464BD}"/>
              </a:ext>
            </a:extLst>
          </p:cNvPr>
          <p:cNvSpPr txBox="1"/>
          <p:nvPr/>
        </p:nvSpPr>
        <p:spPr>
          <a:xfrm>
            <a:off x="2663129" y="3383784"/>
            <a:ext cx="2207623" cy="338554"/>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600" b="1" dirty="0" err="1">
                <a:solidFill>
                  <a:srgbClr val="C00000"/>
                </a:solidFill>
              </a:rPr>
              <a:t>Biharzial</a:t>
            </a:r>
            <a:r>
              <a:rPr lang="en-US" sz="1600" b="1" dirty="0">
                <a:solidFill>
                  <a:srgbClr val="C00000"/>
                </a:solidFill>
              </a:rPr>
              <a:t> cor-pulmonal</a:t>
            </a:r>
            <a:endParaRPr lang="en-US" sz="1600" dirty="0">
              <a:solidFill>
                <a:srgbClr val="C00000"/>
              </a:solidFill>
            </a:endParaRPr>
          </a:p>
        </p:txBody>
      </p:sp>
      <p:sp>
        <p:nvSpPr>
          <p:cNvPr id="25" name="TextBox 24">
            <a:extLst>
              <a:ext uri="{FF2B5EF4-FFF2-40B4-BE49-F238E27FC236}">
                <a16:creationId xmlns:a16="http://schemas.microsoft.com/office/drawing/2014/main" id="{E9E4173E-D012-49F1-86DA-589AB2C026CA}"/>
              </a:ext>
            </a:extLst>
          </p:cNvPr>
          <p:cNvSpPr txBox="1"/>
          <p:nvPr/>
        </p:nvSpPr>
        <p:spPr>
          <a:xfrm>
            <a:off x="5107783" y="3522283"/>
            <a:ext cx="1768078" cy="2542363"/>
          </a:xfrm>
          <a:prstGeom prst="rect">
            <a:avLst/>
          </a:prstGeom>
          <a:noFill/>
        </p:spPr>
        <p:style>
          <a:lnRef idx="1">
            <a:schemeClr val="accent3"/>
          </a:lnRef>
          <a:fillRef idx="2">
            <a:schemeClr val="accent3"/>
          </a:fillRef>
          <a:effectRef idx="1">
            <a:schemeClr val="accent3"/>
          </a:effectRef>
          <a:fontRef idx="minor">
            <a:schemeClr val="dk1"/>
          </a:fontRef>
        </p:style>
        <p:txBody>
          <a:bodyPr>
            <a:spAutoFit/>
          </a:bodyPr>
          <a:lstStyle/>
          <a:p>
            <a:pPr algn="ctr">
              <a:lnSpc>
                <a:spcPct val="150000"/>
              </a:lnSpc>
              <a:defRPr/>
            </a:pPr>
            <a:r>
              <a:rPr lang="en-US" b="1" dirty="0">
                <a:solidFill>
                  <a:srgbClr val="002060"/>
                </a:solidFill>
              </a:rPr>
              <a:t>Cerebral </a:t>
            </a:r>
            <a:r>
              <a:rPr lang="en-US" b="1" dirty="0" err="1">
                <a:solidFill>
                  <a:srgbClr val="002060"/>
                </a:solidFill>
              </a:rPr>
              <a:t>schistosomiasis</a:t>
            </a:r>
            <a:r>
              <a:rPr lang="en-US" b="1" dirty="0">
                <a:solidFill>
                  <a:srgbClr val="002060"/>
                </a:solidFill>
              </a:rPr>
              <a:t> (more common with </a:t>
            </a:r>
            <a:r>
              <a:rPr lang="en-US" b="1" i="1" dirty="0">
                <a:solidFill>
                  <a:srgbClr val="002060"/>
                </a:solidFill>
              </a:rPr>
              <a:t>S. japonicum</a:t>
            </a:r>
            <a:r>
              <a:rPr lang="en-US" b="1" dirty="0">
                <a:solidFill>
                  <a:srgbClr val="002060"/>
                </a:solidFill>
              </a:rPr>
              <a:t> than </a:t>
            </a:r>
            <a:r>
              <a:rPr lang="en-US" b="1" i="1" dirty="0" err="1">
                <a:solidFill>
                  <a:srgbClr val="002060"/>
                </a:solidFill>
              </a:rPr>
              <a:t>S.mansoni</a:t>
            </a:r>
            <a:r>
              <a:rPr lang="en-US" b="1" dirty="0">
                <a:solidFill>
                  <a:srgbClr val="002060"/>
                </a:solidFill>
              </a:rPr>
              <a:t>)</a:t>
            </a:r>
          </a:p>
        </p:txBody>
      </p:sp>
      <p:cxnSp>
        <p:nvCxnSpPr>
          <p:cNvPr id="28" name="Straight Arrow Connector 27">
            <a:extLst>
              <a:ext uri="{FF2B5EF4-FFF2-40B4-BE49-F238E27FC236}">
                <a16:creationId xmlns:a16="http://schemas.microsoft.com/office/drawing/2014/main" id="{27C06F19-FB02-4A3C-93FB-AB36074EE128}"/>
              </a:ext>
            </a:extLst>
          </p:cNvPr>
          <p:cNvCxnSpPr>
            <a:cxnSpLocks/>
          </p:cNvCxnSpPr>
          <p:nvPr/>
        </p:nvCxnSpPr>
        <p:spPr>
          <a:xfrm flipH="1">
            <a:off x="8434859" y="2298273"/>
            <a:ext cx="9205" cy="26665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6427689-9620-4D29-9044-0F7664DEAC3C}"/>
              </a:ext>
            </a:extLst>
          </p:cNvPr>
          <p:cNvSpPr txBox="1"/>
          <p:nvPr/>
        </p:nvSpPr>
        <p:spPr>
          <a:xfrm>
            <a:off x="7691460" y="2783619"/>
            <a:ext cx="1125140"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b="1" dirty="0">
                <a:solidFill>
                  <a:srgbClr val="C00000"/>
                </a:solidFill>
                <a:latin typeface="Arial" pitchFamily="34" charset="0"/>
                <a:cs typeface="Arial" pitchFamily="34" charset="0"/>
              </a:rPr>
              <a:t>Skin and kidney</a:t>
            </a:r>
          </a:p>
        </p:txBody>
      </p:sp>
      <p:cxnSp>
        <p:nvCxnSpPr>
          <p:cNvPr id="38" name="Straight Arrow Connector 37">
            <a:extLst>
              <a:ext uri="{FF2B5EF4-FFF2-40B4-BE49-F238E27FC236}">
                <a16:creationId xmlns:a16="http://schemas.microsoft.com/office/drawing/2014/main" id="{319359A0-43F5-4BB1-BF59-D2553694E494}"/>
              </a:ext>
            </a:extLst>
          </p:cNvPr>
          <p:cNvCxnSpPr>
            <a:cxnSpLocks/>
          </p:cNvCxnSpPr>
          <p:nvPr/>
        </p:nvCxnSpPr>
        <p:spPr>
          <a:xfrm>
            <a:off x="3511052" y="3768825"/>
            <a:ext cx="3864" cy="39560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2EDE0F7-72A6-4EA1-8AFA-742F3B7D959A}"/>
              </a:ext>
            </a:extLst>
          </p:cNvPr>
          <p:cNvSpPr txBox="1"/>
          <p:nvPr/>
        </p:nvSpPr>
        <p:spPr>
          <a:xfrm>
            <a:off x="2663129" y="4164434"/>
            <a:ext cx="1837654" cy="2585323"/>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b="1" dirty="0">
                <a:solidFill>
                  <a:srgbClr val="002060"/>
                </a:solidFill>
                <a:cs typeface="Arial" pitchFamily="34" charset="0"/>
              </a:rPr>
              <a:t>Pulmonary hypertension &amp; Rt. side heart failure with fever, </a:t>
            </a:r>
            <a:r>
              <a:rPr lang="en-US" b="1" dirty="0" err="1">
                <a:solidFill>
                  <a:srgbClr val="002060"/>
                </a:solidFill>
                <a:cs typeface="Arial" pitchFamily="34" charset="0"/>
              </a:rPr>
              <a:t>dyspnea</a:t>
            </a:r>
            <a:r>
              <a:rPr lang="en-US" b="1" dirty="0">
                <a:solidFill>
                  <a:srgbClr val="002060"/>
                </a:solidFill>
                <a:cs typeface="Arial" pitchFamily="34" charset="0"/>
              </a:rPr>
              <a:t>, cough, </a:t>
            </a:r>
            <a:r>
              <a:rPr lang="en-US" b="1" dirty="0" err="1">
                <a:solidFill>
                  <a:srgbClr val="002060"/>
                </a:solidFill>
                <a:cs typeface="Arial" pitchFamily="34" charset="0"/>
              </a:rPr>
              <a:t>haemoptysis</a:t>
            </a:r>
            <a:r>
              <a:rPr lang="en-US" b="1" dirty="0">
                <a:solidFill>
                  <a:srgbClr val="002060"/>
                </a:solidFill>
                <a:cs typeface="Arial" pitchFamily="34" charset="0"/>
              </a:rPr>
              <a:t>  &amp; lower limb edema</a:t>
            </a:r>
            <a:r>
              <a:rPr lang="en-US" sz="1350" b="1" dirty="0">
                <a:solidFill>
                  <a:srgbClr val="002060"/>
                </a:solidFill>
                <a:cs typeface="Arial" pitchFamily="34" charset="0"/>
              </a:rPr>
              <a:t>.</a:t>
            </a:r>
          </a:p>
        </p:txBody>
      </p:sp>
      <p:cxnSp>
        <p:nvCxnSpPr>
          <p:cNvPr id="27" name="Straight Arrow Connector 26">
            <a:extLst>
              <a:ext uri="{FF2B5EF4-FFF2-40B4-BE49-F238E27FC236}">
                <a16:creationId xmlns:a16="http://schemas.microsoft.com/office/drawing/2014/main" id="{91314CC8-FC73-4593-9D5A-E4F4157139A3}"/>
              </a:ext>
            </a:extLst>
          </p:cNvPr>
          <p:cNvCxnSpPr>
            <a:cxnSpLocks/>
          </p:cNvCxnSpPr>
          <p:nvPr/>
        </p:nvCxnSpPr>
        <p:spPr>
          <a:xfrm flipH="1">
            <a:off x="764969" y="3017166"/>
            <a:ext cx="2353" cy="38415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473F034-6612-4C01-9C68-CA5C04D53C3B}"/>
              </a:ext>
            </a:extLst>
          </p:cNvPr>
          <p:cNvCxnSpPr/>
          <p:nvPr/>
        </p:nvCxnSpPr>
        <p:spPr>
          <a:xfrm rot="5400000">
            <a:off x="5790030" y="3218966"/>
            <a:ext cx="375047"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D27519F-F0F8-4186-B4CD-9F5AE451759D}"/>
              </a:ext>
            </a:extLst>
          </p:cNvPr>
          <p:cNvCxnSpPr/>
          <p:nvPr/>
        </p:nvCxnSpPr>
        <p:spPr>
          <a:xfrm rot="5400000">
            <a:off x="3421734" y="3229601"/>
            <a:ext cx="214313"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A99AAB6B-0B6A-4796-BC19-670851AB6771}"/>
              </a:ext>
            </a:extLst>
          </p:cNvPr>
          <p:cNvSpPr>
            <a:spLocks noGrp="1"/>
          </p:cNvSpPr>
          <p:nvPr>
            <p:ph type="title"/>
          </p:nvPr>
        </p:nvSpPr>
        <p:spPr>
          <a:xfrm>
            <a:off x="1485900" y="973559"/>
            <a:ext cx="6172200" cy="466281"/>
          </a:xfr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2700" b="1" dirty="0">
                <a:solidFill>
                  <a:srgbClr val="C00000"/>
                </a:solidFill>
                <a:latin typeface="Arial" pitchFamily="34" charset="0"/>
                <a:cs typeface="Arial" pitchFamily="34" charset="0"/>
              </a:rPr>
              <a:t>Embolic lesions</a:t>
            </a:r>
          </a:p>
        </p:txBody>
      </p:sp>
      <p:cxnSp>
        <p:nvCxnSpPr>
          <p:cNvPr id="2" name="Straight Arrow Connector 1">
            <a:extLst>
              <a:ext uri="{FF2B5EF4-FFF2-40B4-BE49-F238E27FC236}">
                <a16:creationId xmlns:a16="http://schemas.microsoft.com/office/drawing/2014/main" id="{E8905F6E-DF09-AA60-DD45-75FEB963A06B}"/>
              </a:ext>
            </a:extLst>
          </p:cNvPr>
          <p:cNvCxnSpPr/>
          <p:nvPr/>
        </p:nvCxnSpPr>
        <p:spPr>
          <a:xfrm rot="5400000">
            <a:off x="8067102" y="3966035"/>
            <a:ext cx="375047"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63EF2CE-3FCB-80CD-D152-461D428EFD1A}"/>
              </a:ext>
            </a:extLst>
          </p:cNvPr>
          <p:cNvSpPr txBox="1"/>
          <p:nvPr/>
        </p:nvSpPr>
        <p:spPr>
          <a:xfrm>
            <a:off x="6986206" y="4334536"/>
            <a:ext cx="2068790" cy="880369"/>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defRPr/>
            </a:pPr>
            <a:r>
              <a:rPr lang="en-US" b="1" dirty="0">
                <a:solidFill>
                  <a:srgbClr val="002060"/>
                </a:solidFill>
              </a:rPr>
              <a:t>Dermatitis and glomerulonephritis</a:t>
            </a:r>
          </a:p>
        </p:txBody>
      </p:sp>
      <p:pic>
        <p:nvPicPr>
          <p:cNvPr id="13" name="Picture 6" descr="No photo description available.">
            <a:extLst>
              <a:ext uri="{FF2B5EF4-FFF2-40B4-BE49-F238E27FC236}">
                <a16:creationId xmlns:a16="http://schemas.microsoft.com/office/drawing/2014/main" id="{333AE672-F3F5-8094-919E-2309F441B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9462" y="327258"/>
            <a:ext cx="615534" cy="62490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7C89035-D50D-5C4A-635D-961F76B807B9}"/>
              </a:ext>
            </a:extLst>
          </p:cNvPr>
          <p:cNvSpPr>
            <a:spLocks noGrp="1"/>
          </p:cNvSpPr>
          <p:nvPr>
            <p:ph type="sldNum" sz="quarter" idx="12"/>
          </p:nvPr>
        </p:nvSpPr>
        <p:spPr/>
        <p:txBody>
          <a:bodyPr/>
          <a:lstStyle/>
          <a:p>
            <a:fld id="{CCDE7D8F-E085-449A-ABA7-C02E5606125E}" type="slidenum">
              <a:rPr lang="en-US" smtClean="0"/>
              <a:t>19</a:t>
            </a:fld>
            <a:endParaRPr lang="en-US"/>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7D37-C196-9FD7-C9F8-5E2415E35D02}"/>
              </a:ext>
            </a:extLst>
          </p:cNvPr>
          <p:cNvSpPr>
            <a:spLocks noGrp="1"/>
          </p:cNvSpPr>
          <p:nvPr>
            <p:ph type="ctrTitle"/>
          </p:nvPr>
        </p:nvSpPr>
        <p:spPr>
          <a:xfrm>
            <a:off x="868680" y="1614732"/>
            <a:ext cx="7772400" cy="2387600"/>
          </a:xfrm>
        </p:spPr>
        <p:txBody>
          <a:bodyPr/>
          <a:lstStyle/>
          <a:p>
            <a:r>
              <a:rPr lang="en-US" b="1" i="1" dirty="0">
                <a:solidFill>
                  <a:srgbClr val="002060"/>
                </a:solidFill>
              </a:rPr>
              <a:t>Schistosoma</a:t>
            </a:r>
            <a:r>
              <a:rPr lang="en-US" b="1" dirty="0">
                <a:solidFill>
                  <a:srgbClr val="002060"/>
                </a:solidFill>
              </a:rPr>
              <a:t> species</a:t>
            </a:r>
          </a:p>
        </p:txBody>
      </p:sp>
      <p:pic>
        <p:nvPicPr>
          <p:cNvPr id="4" name="Picture 2" descr="Schistosoma mansoni - Adults - Servier Medical Art">
            <a:extLst>
              <a:ext uri="{FF2B5EF4-FFF2-40B4-BE49-F238E27FC236}">
                <a16:creationId xmlns:a16="http://schemas.microsoft.com/office/drawing/2014/main" id="{FFF0EB16-C0F9-30C4-C460-BE09B6B896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431" y="205885"/>
            <a:ext cx="1899138" cy="17204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No photo description available.">
            <a:extLst>
              <a:ext uri="{FF2B5EF4-FFF2-40B4-BE49-F238E27FC236}">
                <a16:creationId xmlns:a16="http://schemas.microsoft.com/office/drawing/2014/main" id="{A200DE1B-11F6-BF06-6F8E-EC4CED884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783" y="130630"/>
            <a:ext cx="854833" cy="8678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17FC23D-630B-D8B1-41C9-4112868D3801}"/>
              </a:ext>
            </a:extLst>
          </p:cNvPr>
          <p:cNvSpPr>
            <a:spLocks noGrp="1"/>
          </p:cNvSpPr>
          <p:nvPr>
            <p:ph type="sldNum" sz="quarter" idx="12"/>
          </p:nvPr>
        </p:nvSpPr>
        <p:spPr/>
        <p:txBody>
          <a:bodyPr/>
          <a:lstStyle/>
          <a:p>
            <a:fld id="{CCDE7D8F-E085-449A-ABA7-C02E5606125E}" type="slidenum">
              <a:rPr lang="en-US" smtClean="0"/>
              <a:t>2</a:t>
            </a:fld>
            <a:endParaRPr lang="en-US"/>
          </a:p>
        </p:txBody>
      </p:sp>
      <p:pic>
        <p:nvPicPr>
          <p:cNvPr id="3" name="Picture 2" descr="copulating_schistosomes.gif">
            <a:extLst>
              <a:ext uri="{FF2B5EF4-FFF2-40B4-BE49-F238E27FC236}">
                <a16:creationId xmlns:a16="http://schemas.microsoft.com/office/drawing/2014/main" id="{47D466FD-BAFC-5312-A5DB-A3897979F166}"/>
              </a:ext>
            </a:extLst>
          </p:cNvPr>
          <p:cNvPicPr>
            <a:picLocks noChangeAspect="1"/>
          </p:cNvPicPr>
          <p:nvPr/>
        </p:nvPicPr>
        <p:blipFill>
          <a:blip r:embed="rId4"/>
          <a:stretch>
            <a:fillRect/>
          </a:stretch>
        </p:blipFill>
        <p:spPr>
          <a:xfrm>
            <a:off x="313352" y="4430051"/>
            <a:ext cx="2568400" cy="1926300"/>
          </a:xfrm>
          <a:prstGeom prst="rect">
            <a:avLst/>
          </a:prstGeom>
          <a:solidFill>
            <a:schemeClr val="accent4">
              <a:lumMod val="40000"/>
              <a:lumOff val="60000"/>
            </a:schemeClr>
          </a:solidFill>
          <a:ln>
            <a:noFill/>
          </a:ln>
          <a:effectLst>
            <a:outerShdw blurRad="292100" dist="139700" dir="2700000" algn="tl" rotWithShape="0">
              <a:srgbClr val="333333">
                <a:alpha val="65000"/>
              </a:srgbClr>
            </a:outerShdw>
          </a:effectLst>
        </p:spPr>
      </p:pic>
      <p:pic>
        <p:nvPicPr>
          <p:cNvPr id="7" name="Picture 6" descr="water2">
            <a:extLst>
              <a:ext uri="{FF2B5EF4-FFF2-40B4-BE49-F238E27FC236}">
                <a16:creationId xmlns:a16="http://schemas.microsoft.com/office/drawing/2014/main" id="{2DC8519D-2EB1-14E4-47E7-9E12C603CA17}"/>
              </a:ext>
            </a:extLst>
          </p:cNvPr>
          <p:cNvPicPr>
            <a:picLocks noChangeAspect="1" noChangeArrowheads="1"/>
          </p:cNvPicPr>
          <p:nvPr/>
        </p:nvPicPr>
        <p:blipFill>
          <a:blip r:embed="rId5"/>
          <a:srcRect/>
          <a:stretch>
            <a:fillRect/>
          </a:stretch>
        </p:blipFill>
        <p:spPr bwMode="auto">
          <a:xfrm>
            <a:off x="5300737" y="4430051"/>
            <a:ext cx="3649832" cy="1926300"/>
          </a:xfrm>
          <a:prstGeom prst="rect">
            <a:avLst/>
          </a:prstGeom>
          <a:noFill/>
          <a:ln w="9525">
            <a:noFill/>
            <a:miter lim="800000"/>
            <a:headEnd/>
            <a:tailEnd/>
          </a:ln>
        </p:spPr>
      </p:pic>
    </p:spTree>
    <p:extLst>
      <p:ext uri="{BB962C8B-B14F-4D97-AF65-F5344CB8AC3E}">
        <p14:creationId xmlns:p14="http://schemas.microsoft.com/office/powerpoint/2010/main" val="2550654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93FC-BAE6-F61D-84CA-3D2C9FBD018C}"/>
              </a:ext>
            </a:extLst>
          </p:cNvPr>
          <p:cNvSpPr>
            <a:spLocks noGrp="1"/>
          </p:cNvSpPr>
          <p:nvPr>
            <p:ph type="title"/>
          </p:nvPr>
        </p:nvSpPr>
        <p:spPr>
          <a:xfrm>
            <a:off x="304800" y="-87480"/>
            <a:ext cx="7886700" cy="1325563"/>
          </a:xfrm>
        </p:spPr>
        <p:txBody>
          <a:bodyPr/>
          <a:lstStyle/>
          <a:p>
            <a:pPr>
              <a:defRPr/>
            </a:pPr>
            <a:r>
              <a:rPr lang="en-US" b="1" u="sng" dirty="0">
                <a:solidFill>
                  <a:srgbClr val="C00000"/>
                </a:solidFill>
              </a:rPr>
              <a:t>Clinical picture summary</a:t>
            </a:r>
            <a:endParaRPr lang="en-US" dirty="0">
              <a:solidFill>
                <a:srgbClr val="C00000"/>
              </a:solidFill>
            </a:endParaRPr>
          </a:p>
        </p:txBody>
      </p:sp>
      <p:graphicFrame>
        <p:nvGraphicFramePr>
          <p:cNvPr id="4" name="Content Placeholder 3">
            <a:extLst>
              <a:ext uri="{FF2B5EF4-FFF2-40B4-BE49-F238E27FC236}">
                <a16:creationId xmlns:a16="http://schemas.microsoft.com/office/drawing/2014/main" id="{9251F4C3-B266-7D09-CF2F-5836604B8E2D}"/>
              </a:ext>
            </a:extLst>
          </p:cNvPr>
          <p:cNvGraphicFramePr>
            <a:graphicFrameLocks noGrp="1"/>
          </p:cNvGraphicFramePr>
          <p:nvPr>
            <p:ph idx="1"/>
            <p:extLst>
              <p:ext uri="{D42A27DB-BD31-4B8C-83A1-F6EECF244321}">
                <p14:modId xmlns:p14="http://schemas.microsoft.com/office/powerpoint/2010/main" val="1774314227"/>
              </p:ext>
            </p:extLst>
          </p:nvPr>
        </p:nvGraphicFramePr>
        <p:xfrm>
          <a:off x="304800" y="1205313"/>
          <a:ext cx="8610600" cy="5325429"/>
        </p:xfrm>
        <a:graphic>
          <a:graphicData uri="http://schemas.openxmlformats.org/drawingml/2006/table">
            <a:tbl>
              <a:tblPr/>
              <a:tblGrid>
                <a:gridCol w="2647950">
                  <a:extLst>
                    <a:ext uri="{9D8B030D-6E8A-4147-A177-3AD203B41FA5}">
                      <a16:colId xmlns:a16="http://schemas.microsoft.com/office/drawing/2014/main" val="2822070510"/>
                    </a:ext>
                  </a:extLst>
                </a:gridCol>
                <a:gridCol w="2981325">
                  <a:extLst>
                    <a:ext uri="{9D8B030D-6E8A-4147-A177-3AD203B41FA5}">
                      <a16:colId xmlns:a16="http://schemas.microsoft.com/office/drawing/2014/main" val="3842799998"/>
                    </a:ext>
                  </a:extLst>
                </a:gridCol>
                <a:gridCol w="2981325">
                  <a:extLst>
                    <a:ext uri="{9D8B030D-6E8A-4147-A177-3AD203B41FA5}">
                      <a16:colId xmlns:a16="http://schemas.microsoft.com/office/drawing/2014/main" val="2625634865"/>
                    </a:ext>
                  </a:extLst>
                </a:gridCol>
              </a:tblGrid>
              <a:tr h="282575">
                <a:tc>
                  <a:txBody>
                    <a:bodyPr/>
                    <a:lstStyle>
                      <a:lvl1pPr marL="114300">
                        <a:spcBef>
                          <a:spcPct val="20000"/>
                        </a:spcBef>
                        <a:buClr>
                          <a:schemeClr val="accent1"/>
                        </a:buClr>
                        <a:buSzPct val="85000"/>
                        <a:buFont typeface="Arial" panose="020B0604020202020204" pitchFamily="34" charset="0"/>
                        <a:tabLst>
                          <a:tab pos="114300" algn="l"/>
                          <a:tab pos="171450" algn="l"/>
                        </a:tabLst>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tabLst>
                          <a:tab pos="114300" algn="l"/>
                          <a:tab pos="171450" algn="l"/>
                        </a:tabLst>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tabLst>
                          <a:tab pos="114300" algn="l"/>
                          <a:tab pos="171450" algn="l"/>
                        </a:tabLst>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tabLst>
                          <a:tab pos="114300" algn="l"/>
                          <a:tab pos="171450" algn="l"/>
                        </a:tabLst>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tabLst>
                          <a:tab pos="114300" algn="l"/>
                          <a:tab pos="171450" algn="l"/>
                        </a:tabLst>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tabLst>
                          <a:tab pos="114300" algn="l"/>
                          <a:tab pos="171450" algn="l"/>
                        </a:tabLst>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tabLst>
                          <a:tab pos="114300" algn="l"/>
                          <a:tab pos="171450" algn="l"/>
                        </a:tabLst>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tabLst>
                          <a:tab pos="114300" algn="l"/>
                          <a:tab pos="171450" algn="l"/>
                        </a:tabLst>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tabLst>
                          <a:tab pos="114300" algn="l"/>
                          <a:tab pos="171450" algn="l"/>
                        </a:tabLst>
                        <a:defRPr sz="1200">
                          <a:solidFill>
                            <a:schemeClr val="tx1"/>
                          </a:solidFill>
                          <a:latin typeface="Arial" panose="020B0604020202020204" pitchFamily="34" charset="0"/>
                        </a:defRPr>
                      </a:lvl9pPr>
                    </a:lstStyle>
                    <a:p>
                      <a:pPr marL="114300" marR="0" lvl="0" indent="0" algn="just" defTabSz="914400" rtl="0" eaLnBrk="1" fontAlgn="base" latinLnBrk="0" hangingPunct="1">
                        <a:lnSpc>
                          <a:spcPct val="150000"/>
                        </a:lnSpc>
                        <a:spcBef>
                          <a:spcPct val="0"/>
                        </a:spcBef>
                        <a:spcAft>
                          <a:spcPct val="0"/>
                        </a:spcAft>
                        <a:buClrTx/>
                        <a:buSzTx/>
                        <a:buFontTx/>
                        <a:buNone/>
                        <a:tabLst>
                          <a:tab pos="114300" algn="l"/>
                          <a:tab pos="171450" algn="l"/>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S</a:t>
                      </a:r>
                      <a:r>
                        <a:rPr kumimoji="0" lang="en-GB"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tages</a:t>
                      </a:r>
                      <a:endParaRPr kumimoji="0" lang="en-US" altLang="en-US" sz="14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solidFill>
                      <a:srgbClr val="FBD4B4"/>
                    </a:solid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Clinical aspect</a:t>
                      </a:r>
                      <a:endParaRPr kumimoji="0" lang="en-US" altLang="en-US" sz="14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solidFill>
                      <a:srgbClr val="FBD4B4"/>
                    </a:solid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Manifestations</a:t>
                      </a:r>
                      <a:endParaRPr kumimoji="0" lang="en-US" altLang="en-US" sz="14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solidFill>
                      <a:srgbClr val="FBD4B4"/>
                    </a:solidFill>
                  </a:tcPr>
                </a:tc>
                <a:extLst>
                  <a:ext uri="{0D108BD9-81ED-4DB2-BD59-A6C34878D82A}">
                    <a16:rowId xmlns:a16="http://schemas.microsoft.com/office/drawing/2014/main" val="908959059"/>
                  </a:ext>
                </a:extLst>
              </a:tr>
              <a:tr h="873125">
                <a:tc rowSpan="3">
                  <a:txBody>
                    <a:bodyPr/>
                    <a:lstStyle>
                      <a:lvl1pPr marL="457200">
                        <a:spcBef>
                          <a:spcPct val="20000"/>
                        </a:spcBef>
                        <a:buClr>
                          <a:schemeClr val="accent1"/>
                        </a:buClr>
                        <a:buSzPct val="85000"/>
                        <a:buFont typeface="Arial" panose="020B0604020202020204" pitchFamily="34" charset="0"/>
                        <a:tabLst>
                          <a:tab pos="114300" algn="l"/>
                          <a:tab pos="171450" algn="l"/>
                        </a:tabLst>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tabLst>
                          <a:tab pos="114300" algn="l"/>
                          <a:tab pos="171450" algn="l"/>
                        </a:tabLst>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tabLst>
                          <a:tab pos="114300" algn="l"/>
                          <a:tab pos="171450" algn="l"/>
                        </a:tabLst>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tabLst>
                          <a:tab pos="114300" algn="l"/>
                          <a:tab pos="171450" algn="l"/>
                        </a:tabLst>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tabLst>
                          <a:tab pos="114300" algn="l"/>
                          <a:tab pos="171450" algn="l"/>
                        </a:tabLst>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tabLst>
                          <a:tab pos="114300" algn="l"/>
                          <a:tab pos="171450" algn="l"/>
                        </a:tabLst>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tabLst>
                          <a:tab pos="114300" algn="l"/>
                          <a:tab pos="171450" algn="l"/>
                        </a:tabLst>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tabLst>
                          <a:tab pos="114300" algn="l"/>
                          <a:tab pos="171450" algn="l"/>
                        </a:tabLst>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tabLst>
                          <a:tab pos="114300" algn="l"/>
                          <a:tab pos="171450" algn="l"/>
                        </a:tabLst>
                        <a:defRPr sz="1200">
                          <a:solidFill>
                            <a:schemeClr val="tx1"/>
                          </a:solidFill>
                          <a:latin typeface="Arial" panose="020B0604020202020204" pitchFamily="34" charset="0"/>
                        </a:defRPr>
                      </a:lvl9pPr>
                    </a:lstStyle>
                    <a:p>
                      <a:pPr marL="457200" marR="0" lvl="0" indent="0" algn="just" defTabSz="914400" rtl="0" eaLnBrk="1" fontAlgn="base" latinLnBrk="0" hangingPunct="1">
                        <a:lnSpc>
                          <a:spcPct val="150000"/>
                        </a:lnSpc>
                        <a:spcBef>
                          <a:spcPct val="0"/>
                        </a:spcBef>
                        <a:spcAft>
                          <a:spcPct val="0"/>
                        </a:spcAft>
                        <a:buClrTx/>
                        <a:buSzTx/>
                        <a:buFontTx/>
                        <a:buNone/>
                        <a:tabLst>
                          <a:tab pos="114300" algn="l"/>
                          <a:tab pos="171450" algn="l"/>
                        </a:tabLst>
                      </a:pPr>
                      <a:r>
                        <a:rPr kumimoji="0" lang="en-GB" altLang="en-US" sz="15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raditional Arabic" panose="02020603050405020304" pitchFamily="18" charset="-78"/>
                        </a:rPr>
                        <a:t>Early </a:t>
                      </a:r>
                      <a:endParaRPr kumimoji="0" lang="en-US" altLang="en-US" sz="15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457200" marR="0" lvl="0" indent="0" algn="just" defTabSz="914400" rtl="0" eaLnBrk="1" fontAlgn="base" latinLnBrk="0" hangingPunct="1">
                        <a:lnSpc>
                          <a:spcPct val="150000"/>
                        </a:lnSpc>
                        <a:spcBef>
                          <a:spcPts val="600"/>
                        </a:spcBef>
                        <a:spcAft>
                          <a:spcPts val="600"/>
                        </a:spcAft>
                        <a:buClrTx/>
                        <a:buSzTx/>
                        <a:buFontTx/>
                        <a:buNone/>
                        <a:tabLst>
                          <a:tab pos="114300" algn="l"/>
                          <a:tab pos="171450" algn="l"/>
                        </a:tabLst>
                      </a:pPr>
                      <a:r>
                        <a:rPr kumimoji="0" lang="en-GB" altLang="en-US" sz="1500" b="0" i="0" u="none" strike="noStrike" cap="none" normalizeH="0" baseline="0" dirty="0">
                          <a:ln>
                            <a:noFill/>
                          </a:ln>
                          <a:solidFill>
                            <a:srgbClr val="1F497D"/>
                          </a:solidFill>
                          <a:effectLst/>
                          <a:latin typeface="Times New Roman" panose="02020603050405020304" pitchFamily="18" charset="0"/>
                          <a:ea typeface="Times New Roman" panose="02020603050405020304" pitchFamily="18" charset="0"/>
                          <a:cs typeface="Traditional Arabic" panose="02020603050405020304" pitchFamily="18" charset="-78"/>
                        </a:rPr>
                        <a:t> </a:t>
                      </a:r>
                      <a:endParaRPr kumimoji="0" lang="en-US" altLang="en-US" sz="15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solidFill>
                      <a:srgbClr val="FDE9D9"/>
                    </a:solid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 typeface="+mj-lt"/>
                        <a:buNone/>
                        <a:tabLst/>
                      </a:pPr>
                      <a:r>
                        <a:rPr kumimoji="0" lang="en-GB" altLang="en-US" sz="1500" b="1" i="0" u="none" strike="noStrike" cap="none" normalizeH="0" baseline="0">
                          <a:ln>
                            <a:noFill/>
                          </a:ln>
                          <a:solidFill>
                            <a:schemeClr val="tx1"/>
                          </a:solidFill>
                          <a:effectLst/>
                          <a:latin typeface="Arial" panose="020B0604020202020204" pitchFamily="34" charset="0"/>
                          <a:cs typeface="Arial" panose="020B0604020202020204" pitchFamily="34" charset="0"/>
                        </a:rPr>
                        <a:t>1. Cercarial dermatitis </a:t>
                      </a:r>
                      <a:r>
                        <a:rPr kumimoji="0" lang="en-GB" altLang="en-US" sz="1500" b="1" i="0" u="none" strike="noStrike" cap="none" normalizeH="0" baseline="0">
                          <a:ln>
                            <a:noFill/>
                          </a:ln>
                          <a:solidFill>
                            <a:srgbClr val="1F497D"/>
                          </a:solidFill>
                          <a:effectLst/>
                          <a:latin typeface="Calibri" panose="020F0502020204030204" pitchFamily="34" charset="0"/>
                          <a:cs typeface="Times New Roman" panose="02020603050405020304" pitchFamily="18" charset="0"/>
                        </a:rPr>
                        <a:t> </a:t>
                      </a:r>
                      <a:endParaRPr kumimoji="0" lang="en-US" altLang="en-US" sz="15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500" b="0" i="0" u="none" strike="noStrike" cap="none" normalizeH="0" baseline="0">
                          <a:ln>
                            <a:noFill/>
                          </a:ln>
                          <a:solidFill>
                            <a:schemeClr val="tx1"/>
                          </a:solidFill>
                          <a:effectLst/>
                          <a:latin typeface="Arial" panose="020B0604020202020204" pitchFamily="34" charset="0"/>
                          <a:cs typeface="Arial" panose="020B0604020202020204" pitchFamily="34" charset="0"/>
                        </a:rPr>
                        <a:t>At the penetration sites of cercariae </a:t>
                      </a:r>
                      <a:r>
                        <a:rPr kumimoji="0" lang="en-US" altLang="en-US" sz="15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GB" altLang="en-US" sz="1500" b="0" i="0" u="none" strike="noStrike" cap="none" normalizeH="0" baseline="0">
                          <a:ln>
                            <a:noFill/>
                          </a:ln>
                          <a:solidFill>
                            <a:schemeClr val="tx1"/>
                          </a:solidFill>
                          <a:effectLst/>
                          <a:latin typeface="Arial" panose="020B0604020202020204" pitchFamily="34" charset="0"/>
                          <a:cs typeface="Arial" panose="020B0604020202020204" pitchFamily="34" charset="0"/>
                        </a:rPr>
                        <a:t> itching &amp; papular eruption</a:t>
                      </a:r>
                      <a:endParaRPr kumimoji="0" lang="en-US" altLang="en-US" sz="15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891344"/>
                  </a:ext>
                </a:extLst>
              </a:tr>
              <a:tr h="1231900">
                <a:tc vMerge="1">
                  <a:txBody>
                    <a:bodyPr/>
                    <a:lstStyle/>
                    <a:p>
                      <a:endParaRPr lang="en-US"/>
                    </a:p>
                  </a:txBody>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 typeface="+mj-lt"/>
                        <a:buNone/>
                        <a:tabLst/>
                      </a:pPr>
                      <a:r>
                        <a:rPr kumimoji="0" lang="en-GB" altLang="en-US" sz="1500" b="1" i="0" u="none" strike="noStrike" cap="none" normalizeH="0" baseline="0">
                          <a:ln>
                            <a:noFill/>
                          </a:ln>
                          <a:solidFill>
                            <a:schemeClr val="tx1"/>
                          </a:solidFill>
                          <a:effectLst/>
                          <a:latin typeface="Arial" panose="020B0604020202020204" pitchFamily="34" charset="0"/>
                          <a:cs typeface="Arial" panose="020B0604020202020204" pitchFamily="34" charset="0"/>
                        </a:rPr>
                        <a:t>2. Schistosomular migration </a:t>
                      </a:r>
                      <a:endParaRPr kumimoji="0" lang="en-US" altLang="en-US" sz="15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GB" altLang="en-US" sz="1500" b="1"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15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en-GB" altLang="en-US" sz="15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rPr>
                        <a:t>Migration</a:t>
                      </a:r>
                      <a:r>
                        <a:rPr kumimoji="0" lang="en-GB" altLang="en-US" sz="15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rPr>
                        <a:t> of schistosomula</a:t>
                      </a:r>
                      <a:r>
                        <a:rPr kumimoji="0" lang="en-US" altLang="en-US" sz="15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rPr>
                        <a:t>→ </a:t>
                      </a:r>
                      <a:r>
                        <a:rPr kumimoji="0" lang="en-GB" altLang="en-US" sz="15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rPr>
                        <a:t>lungs</a:t>
                      </a:r>
                      <a:r>
                        <a:rPr kumimoji="0" lang="en-GB" altLang="en-US" sz="15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rPr>
                        <a:t>: pneumonitis (fever, cough and haemoptysis) </a:t>
                      </a:r>
                      <a:r>
                        <a:rPr kumimoji="0" lang="en-US" altLang="en-US" sz="15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rPr>
                        <a:t>and →</a:t>
                      </a:r>
                      <a:r>
                        <a:rPr kumimoji="0" lang="en-GB" altLang="en-US" sz="15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rPr>
                        <a:t>liver</a:t>
                      </a:r>
                      <a:r>
                        <a:rPr kumimoji="0" lang="en-GB" altLang="en-US" sz="15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rPr>
                        <a:t> (tender hepatomegaly)</a:t>
                      </a:r>
                      <a:endParaRPr kumimoji="0" lang="en-US" altLang="en-US" sz="15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652562"/>
                  </a:ext>
                </a:extLst>
              </a:tr>
              <a:tr h="2717800">
                <a:tc vMerge="1">
                  <a:txBody>
                    <a:bodyPr/>
                    <a:lstStyle/>
                    <a:p>
                      <a:endParaRPr lang="en-US"/>
                    </a:p>
                  </a:txBody>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 typeface="+mj-lt"/>
                        <a:buNone/>
                        <a:tabLst/>
                      </a:pPr>
                      <a:r>
                        <a:rPr kumimoji="0" lang="en-GB" altLang="en-US" sz="1500" b="1" i="0" u="none" strike="noStrike" cap="none" normalizeH="0" baseline="0">
                          <a:ln>
                            <a:noFill/>
                          </a:ln>
                          <a:solidFill>
                            <a:schemeClr val="tx1"/>
                          </a:solidFill>
                          <a:effectLst/>
                          <a:latin typeface="Arial" panose="020B0604020202020204" pitchFamily="34" charset="0"/>
                          <a:cs typeface="Arial" panose="020B0604020202020204" pitchFamily="34" charset="0"/>
                        </a:rPr>
                        <a:t>3. Acute schistosomiasis</a:t>
                      </a:r>
                      <a:endParaRPr kumimoji="0" lang="en-US" altLang="en-US" sz="15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5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rPr>
                        <a:t>(Katayama syndrome)</a:t>
                      </a:r>
                      <a:endParaRPr kumimoji="0" lang="en-US" altLang="en-US" sz="15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en-GB" altLang="en-US" sz="15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raditional Arabic" panose="02020603050405020304" pitchFamily="18" charset="-78"/>
                        </a:rPr>
                        <a:t>It occurs when worms mature in the liver, migrate to the small venules and begin to lay eggs. There is fever, abdominal pain, diarrhoea, wheezing, urticaria, marked eosinophilia, sometimes lymph node enlargement and hepatosplenomegaly. </a:t>
                      </a:r>
                      <a:endParaRPr kumimoji="0" lang="en-US" altLang="en-US" sz="15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raditional Arabic" panose="02020603050405020304" pitchFamily="18" charset="-78"/>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5495843"/>
                  </a:ext>
                </a:extLst>
              </a:tr>
            </a:tbl>
          </a:graphicData>
        </a:graphic>
      </p:graphicFrame>
      <p:pic>
        <p:nvPicPr>
          <p:cNvPr id="3" name="Picture 6" descr="No photo description available.">
            <a:extLst>
              <a:ext uri="{FF2B5EF4-FFF2-40B4-BE49-F238E27FC236}">
                <a16:creationId xmlns:a16="http://schemas.microsoft.com/office/drawing/2014/main" id="{F82A82CD-EFFA-B153-6466-BFF3837DD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201491"/>
            <a:ext cx="748884" cy="76028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E603662-3853-A565-4D4C-B6AD8F941260}"/>
              </a:ext>
            </a:extLst>
          </p:cNvPr>
          <p:cNvSpPr>
            <a:spLocks noGrp="1"/>
          </p:cNvSpPr>
          <p:nvPr>
            <p:ph type="sldNum" sz="quarter" idx="12"/>
          </p:nvPr>
        </p:nvSpPr>
        <p:spPr/>
        <p:txBody>
          <a:bodyPr/>
          <a:lstStyle/>
          <a:p>
            <a:fld id="{CCDE7D8F-E085-449A-ABA7-C02E5606125E}"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5FF5C-E9A7-41A6-A19E-C1DC2F272BAF}"/>
              </a:ext>
            </a:extLst>
          </p:cNvPr>
          <p:cNvSpPr>
            <a:spLocks noGrp="1"/>
          </p:cNvSpPr>
          <p:nvPr>
            <p:ph type="title"/>
          </p:nvPr>
        </p:nvSpPr>
        <p:spPr>
          <a:xfrm>
            <a:off x="304800" y="-44573"/>
            <a:ext cx="7886700" cy="1325563"/>
          </a:xfrm>
        </p:spPr>
        <p:txBody>
          <a:bodyPr/>
          <a:lstStyle/>
          <a:p>
            <a:pPr>
              <a:defRPr/>
            </a:pPr>
            <a:r>
              <a:rPr lang="en-US" b="1" u="sng" dirty="0">
                <a:solidFill>
                  <a:srgbClr val="C00000"/>
                </a:solidFill>
              </a:rPr>
              <a:t>Clinical picture</a:t>
            </a:r>
            <a:endParaRPr lang="en-US" dirty="0">
              <a:solidFill>
                <a:srgbClr val="C00000"/>
              </a:solidFill>
            </a:endParaRPr>
          </a:p>
        </p:txBody>
      </p:sp>
      <p:graphicFrame>
        <p:nvGraphicFramePr>
          <p:cNvPr id="4" name="Content Placeholder 3">
            <a:extLst>
              <a:ext uri="{FF2B5EF4-FFF2-40B4-BE49-F238E27FC236}">
                <a16:creationId xmlns:a16="http://schemas.microsoft.com/office/drawing/2014/main" id="{E19A8F26-C6AE-3F2C-10F2-5F2B87CF69C7}"/>
              </a:ext>
            </a:extLst>
          </p:cNvPr>
          <p:cNvGraphicFramePr>
            <a:graphicFrameLocks noGrp="1"/>
          </p:cNvGraphicFramePr>
          <p:nvPr>
            <p:ph idx="1"/>
            <p:extLst>
              <p:ext uri="{D42A27DB-BD31-4B8C-83A1-F6EECF244321}">
                <p14:modId xmlns:p14="http://schemas.microsoft.com/office/powerpoint/2010/main" val="2064441205"/>
              </p:ext>
            </p:extLst>
          </p:nvPr>
        </p:nvGraphicFramePr>
        <p:xfrm>
          <a:off x="266700" y="1204096"/>
          <a:ext cx="8610600" cy="5108385"/>
        </p:xfrm>
        <a:graphic>
          <a:graphicData uri="http://schemas.openxmlformats.org/drawingml/2006/table">
            <a:tbl>
              <a:tblPr/>
              <a:tblGrid>
                <a:gridCol w="2647950">
                  <a:extLst>
                    <a:ext uri="{9D8B030D-6E8A-4147-A177-3AD203B41FA5}">
                      <a16:colId xmlns:a16="http://schemas.microsoft.com/office/drawing/2014/main" val="3901040700"/>
                    </a:ext>
                  </a:extLst>
                </a:gridCol>
                <a:gridCol w="2981325">
                  <a:extLst>
                    <a:ext uri="{9D8B030D-6E8A-4147-A177-3AD203B41FA5}">
                      <a16:colId xmlns:a16="http://schemas.microsoft.com/office/drawing/2014/main" val="3923057784"/>
                    </a:ext>
                  </a:extLst>
                </a:gridCol>
                <a:gridCol w="2981325">
                  <a:extLst>
                    <a:ext uri="{9D8B030D-6E8A-4147-A177-3AD203B41FA5}">
                      <a16:colId xmlns:a16="http://schemas.microsoft.com/office/drawing/2014/main" val="2758484069"/>
                    </a:ext>
                  </a:extLst>
                </a:gridCol>
              </a:tblGrid>
              <a:tr h="282575">
                <a:tc>
                  <a:txBody>
                    <a:bodyPr/>
                    <a:lstStyle>
                      <a:lvl1pPr marL="114300">
                        <a:spcBef>
                          <a:spcPct val="20000"/>
                        </a:spcBef>
                        <a:buClr>
                          <a:schemeClr val="accent1"/>
                        </a:buClr>
                        <a:buSzPct val="85000"/>
                        <a:buFont typeface="Arial" panose="020B0604020202020204" pitchFamily="34" charset="0"/>
                        <a:tabLst>
                          <a:tab pos="114300" algn="l"/>
                          <a:tab pos="171450" algn="l"/>
                        </a:tabLst>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tabLst>
                          <a:tab pos="114300" algn="l"/>
                          <a:tab pos="171450" algn="l"/>
                        </a:tabLst>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tabLst>
                          <a:tab pos="114300" algn="l"/>
                          <a:tab pos="171450" algn="l"/>
                        </a:tabLst>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tabLst>
                          <a:tab pos="114300" algn="l"/>
                          <a:tab pos="171450" algn="l"/>
                        </a:tabLst>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tabLst>
                          <a:tab pos="114300" algn="l"/>
                          <a:tab pos="171450" algn="l"/>
                        </a:tabLst>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tabLst>
                          <a:tab pos="114300" algn="l"/>
                          <a:tab pos="171450" algn="l"/>
                        </a:tabLst>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tabLst>
                          <a:tab pos="114300" algn="l"/>
                          <a:tab pos="171450" algn="l"/>
                        </a:tabLst>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tabLst>
                          <a:tab pos="114300" algn="l"/>
                          <a:tab pos="171450" algn="l"/>
                        </a:tabLst>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tabLst>
                          <a:tab pos="114300" algn="l"/>
                          <a:tab pos="171450" algn="l"/>
                        </a:tabLst>
                        <a:defRPr sz="1200">
                          <a:solidFill>
                            <a:schemeClr val="tx1"/>
                          </a:solidFill>
                          <a:latin typeface="Arial" panose="020B0604020202020204" pitchFamily="34" charset="0"/>
                        </a:defRPr>
                      </a:lvl9pPr>
                    </a:lstStyle>
                    <a:p>
                      <a:pPr marL="114300" marR="0" lvl="0" indent="0" algn="just" defTabSz="914400" rtl="0" eaLnBrk="1" fontAlgn="base" latinLnBrk="0" hangingPunct="1">
                        <a:lnSpc>
                          <a:spcPct val="150000"/>
                        </a:lnSpc>
                        <a:spcBef>
                          <a:spcPct val="0"/>
                        </a:spcBef>
                        <a:spcAft>
                          <a:spcPct val="0"/>
                        </a:spcAft>
                        <a:buClrTx/>
                        <a:buSzTx/>
                        <a:buFontTx/>
                        <a:buNone/>
                        <a:tabLst>
                          <a:tab pos="114300" algn="l"/>
                          <a:tab pos="171450" algn="l"/>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S</a:t>
                      </a:r>
                      <a:r>
                        <a:rPr kumimoji="0" lang="en-GB"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tages</a:t>
                      </a:r>
                      <a:endParaRPr kumimoji="0" lang="en-US" altLang="en-US" sz="14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solidFill>
                      <a:srgbClr val="FBD4B4"/>
                    </a:solid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Clinical aspect</a:t>
                      </a:r>
                      <a:endParaRPr kumimoji="0" lang="en-US" altLang="en-US" sz="14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solidFill>
                      <a:srgbClr val="FBD4B4"/>
                    </a:solid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Manifestations</a:t>
                      </a:r>
                      <a:endParaRPr kumimoji="0" lang="en-US" altLang="en-US" sz="14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solidFill>
                      <a:srgbClr val="FBD4B4"/>
                    </a:solidFill>
                  </a:tcPr>
                </a:tc>
                <a:extLst>
                  <a:ext uri="{0D108BD9-81ED-4DB2-BD59-A6C34878D82A}">
                    <a16:rowId xmlns:a16="http://schemas.microsoft.com/office/drawing/2014/main" val="532924674"/>
                  </a:ext>
                </a:extLst>
              </a:tr>
              <a:tr h="873125">
                <a:tc rowSpan="3">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Late manifestations</a:t>
                      </a:r>
                      <a:endParaRPr kumimoji="0" lang="ar-EG"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solidFill>
                      <a:srgbClr val="FDE9D9"/>
                    </a:solid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1. Chronic Intestinal schistosomiasis</a:t>
                      </a:r>
                      <a:endParaRPr kumimoji="0" lang="ar-EG"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50000"/>
                        </a:lnSpc>
                        <a:spcBef>
                          <a:spcPts val="600"/>
                        </a:spcBef>
                        <a:spcAft>
                          <a:spcPts val="600"/>
                        </a:spcAft>
                        <a:buClrTx/>
                        <a:buSzTx/>
                        <a:buFontTx/>
                        <a:buNone/>
                        <a:tabLst/>
                      </a:pPr>
                      <a:r>
                        <a:rPr kumimoji="0" lang="en-GB" altLang="en-US" sz="1400" b="0" i="0" u="none" strike="noStrike" cap="none" normalizeH="0" baseline="0">
                          <a:ln>
                            <a:noFill/>
                          </a:ln>
                          <a:solidFill>
                            <a:srgbClr val="1F497D"/>
                          </a:solidFill>
                          <a:effectLst/>
                          <a:latin typeface="Times New Roman" panose="02020603050405020304" pitchFamily="18" charset="0"/>
                          <a:cs typeface="Times New Roman" panose="02020603050405020304" pitchFamily="18" charset="0"/>
                        </a:rPr>
                        <a:t> </a:t>
                      </a: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Oviposition</a:t>
                      </a:r>
                      <a:r>
                        <a:rPr kumimoji="0" lang="en-GB"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 in the mesenteric plexus </a:t>
                      </a:r>
                      <a:r>
                        <a:rPr kumimoji="0" lang="en-GB"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sym typeface="Wingdings 3" panose="05040102010807070707" pitchFamily="18" charset="2"/>
                        </a:rPr>
                        <a:t></a:t>
                      </a:r>
                      <a:r>
                        <a:rPr kumimoji="0" lang="en-GB"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 diarrhoea with blood and mucus (schistosomal dysentery)</a:t>
                      </a:r>
                      <a:endParaRPr kumimoji="0" lang="ar-EG"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64040127"/>
                  </a:ext>
                </a:extLst>
              </a:tr>
              <a:tr h="1231900">
                <a:tc vMerge="1">
                  <a:txBody>
                    <a:bodyPr/>
                    <a:lstStyle/>
                    <a:p>
                      <a:endParaRPr lang="en-US"/>
                    </a:p>
                  </a:txBody>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2. Chronic hepatosplenic schistosomiasis</a:t>
                      </a:r>
                      <a:endParaRPr kumimoji="0" lang="ar-EG"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Granuloma Formation</a:t>
                      </a:r>
                      <a:r>
                        <a:rPr kumimoji="0" lang="en-GB"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 in the liver </a:t>
                      </a:r>
                      <a:r>
                        <a:rPr kumimoji="0" lang="en-GB"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sym typeface="Wingdings 3" panose="05040102010807070707" pitchFamily="18" charset="2"/>
                        </a:rPr>
                        <a:t></a:t>
                      </a:r>
                      <a:r>
                        <a:rPr kumimoji="0" lang="en-GB"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 periportal fibrosis </a:t>
                      </a:r>
                      <a:r>
                        <a:rPr kumimoji="0" lang="en-GB"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sym typeface="Wingdings 3" panose="05040102010807070707" pitchFamily="18" charset="2"/>
                        </a:rPr>
                        <a:t></a:t>
                      </a:r>
                      <a:r>
                        <a:rPr kumimoji="0" lang="en-GB"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 Obstruction of the portal venous branches </a:t>
                      </a:r>
                      <a:r>
                        <a:rPr kumimoji="0" lang="en-GB"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sym typeface="Wingdings 3" panose="05040102010807070707" pitchFamily="18" charset="2"/>
                        </a:rPr>
                        <a:t></a:t>
                      </a:r>
                      <a:r>
                        <a:rPr kumimoji="0" lang="en-GB"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 portal hypertension </a:t>
                      </a:r>
                      <a:r>
                        <a:rPr kumimoji="0" lang="en-GB"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sym typeface="Wingdings 3" panose="05040102010807070707" pitchFamily="18" charset="2"/>
                        </a:rPr>
                        <a:t></a:t>
                      </a:r>
                      <a:r>
                        <a:rPr kumimoji="0" lang="en-GB"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hepatomegaly &amp; splenomegaly</a:t>
                      </a:r>
                      <a:endParaRPr kumimoji="0" lang="ar-EG"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6548966"/>
                  </a:ext>
                </a:extLst>
              </a:tr>
              <a:tr h="2717800">
                <a:tc vMerge="1">
                  <a:txBody>
                    <a:bodyPr/>
                    <a:lstStyle/>
                    <a:p>
                      <a:endParaRPr lang="en-US"/>
                    </a:p>
                  </a:txBody>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3. Advanced complications</a:t>
                      </a:r>
                      <a:endParaRPr kumimoji="0" lang="ar-EG"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Hypersplenism </a:t>
                      </a: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Wingdings 3" panose="05040102010807070707" pitchFamily="18" charset="2"/>
                        </a:rPr>
                        <a:t></a:t>
                      </a: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Anaemia + thrombocytopenia</a:t>
                      </a:r>
                      <a:endParaRPr kumimoji="0" lang="ar-EG"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Extensive </a:t>
                      </a: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periportal fibrosis </a:t>
                      </a: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Wingdings 3" panose="05040102010807070707" pitchFamily="18" charset="2"/>
                        </a:rPr>
                        <a:t></a:t>
                      </a: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Hepatic failure </a:t>
                      </a:r>
                      <a:endParaRPr kumimoji="0" lang="ar-EG"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Portal hypertension </a:t>
                      </a: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Wingdings 3" panose="05040102010807070707" pitchFamily="18" charset="2"/>
                        </a:rPr>
                        <a:t></a:t>
                      </a: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Opening of </a:t>
                      </a:r>
                      <a:r>
                        <a:rPr kumimoji="0" lang="en-GB" altLang="en-US"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porto</a:t>
                      </a: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-systemic collateral </a:t>
                      </a: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Wingdings 3" panose="05040102010807070707" pitchFamily="18" charset="2"/>
                        </a:rPr>
                        <a:t></a:t>
                      </a: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oesophageal varices </a:t>
                      </a: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Wingdings" panose="05000000000000000000" pitchFamily="2" charset="2"/>
                        </a:rPr>
                        <a:t></a:t>
                      </a: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fatal haematemesis</a:t>
                      </a:r>
                      <a:endParaRPr kumimoji="0" lang="ar-EG"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Egg embolism </a:t>
                      </a: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Wingdings 3" panose="05040102010807070707" pitchFamily="18" charset="2"/>
                        </a:rPr>
                        <a:t></a:t>
                      </a: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Lung &amp; CNS </a:t>
                      </a:r>
                      <a:endParaRPr kumimoji="0" lang="ar-EG"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Ascites due to hypoproteinaemia + portal hypertension</a:t>
                      </a:r>
                      <a:endParaRPr kumimoji="0" lang="ar-EG"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38828" marR="38828" marT="0" marB="0" anchor="ctr" horzOverflow="overflow">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48405933"/>
                  </a:ext>
                </a:extLst>
              </a:tr>
            </a:tbl>
          </a:graphicData>
        </a:graphic>
      </p:graphicFrame>
      <p:pic>
        <p:nvPicPr>
          <p:cNvPr id="3" name="Picture 6" descr="No photo description available.">
            <a:extLst>
              <a:ext uri="{FF2B5EF4-FFF2-40B4-BE49-F238E27FC236}">
                <a16:creationId xmlns:a16="http://schemas.microsoft.com/office/drawing/2014/main" id="{EB1F110F-B7C5-5CFC-FBCB-3F31F4A6E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141530"/>
            <a:ext cx="748884" cy="76028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6BED8EF-B79C-A9F0-C8AC-75CD2457EB0B}"/>
              </a:ext>
            </a:extLst>
          </p:cNvPr>
          <p:cNvSpPr>
            <a:spLocks noGrp="1"/>
          </p:cNvSpPr>
          <p:nvPr>
            <p:ph type="sldNum" sz="quarter" idx="12"/>
          </p:nvPr>
        </p:nvSpPr>
        <p:spPr/>
        <p:txBody>
          <a:bodyPr/>
          <a:lstStyle/>
          <a:p>
            <a:fld id="{CCDE7D8F-E085-449A-ABA7-C02E5606125E}"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ars.els-cdn.com/content/image/1-s2.0-S0035920306000708-gr2.jpg">
            <a:extLst>
              <a:ext uri="{FF2B5EF4-FFF2-40B4-BE49-F238E27FC236}">
                <a16:creationId xmlns:a16="http://schemas.microsoft.com/office/drawing/2014/main" id="{08850B2F-C229-FA92-8EFB-A6476FE4A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3533775"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AutoShape 4" descr="data:image/jpeg;base64,/9j/4AAQSkZJRgABAQAAAQABAAD/2wCEAAkGBhQSERUSExQVFRUWFRgXFRcYGBQXFRQYFxUVFxgXGBcXHSYeFxkkGRQUHy8gJCcpLCwsFx4xNTAqNSYsLCkBCQoKDgwOGg8PGiwkHyQsKSwsLCkpLCwsLCksKSwpLCwsLCwsLCwsLCkpLCksKSkpKSwsLCksKSkpLCwsKSwpLP/AABEIALoBDwMBIgACEQEDEQH/xAAcAAACAwEBAQEAAAAAAAAAAAAFBgMEBwIBAAj/xABMEAABAgMEBgUHBwkIAgMAAAABAAIDBBEFEiExBgdBUWFxEyKBkaEyUrGzwdHwFCM1QrLS4UNTYnJzgoOSohUWJCV0o8LxMzQXZNP/xAAaAQADAQEBAQAAAAAAAAAAAAACAwQFAQAG/8QALBEAAgIBBAAFAgYDAAAAAAAAAAECEQMEEiExFCIyQVFhcRMjM0KB8AWR0f/aAAwDAQACEQMRAD8A28lRw5gOFRiN4oR3r6ZaSKAkV2ilRxFdqp2RZLJeGIUOtxtboJJIBJNKnHMnvXjpFpHpIySg9NEa9zbwZRoBNTXeRhgl+S1tSsQ0DIzSPODPY4qHW4+kkwb4ze2jIlVkTIzmULcb2Y5KbJkknSLMWCMobmbZD1kQHROjZDiuIFcAymPNyIt0rbthRR2N9jljtg230b6Fjr2dKDwO0LSJEPiw7xoK7OCklqcseBvh8YX/AL4wq0uvryb71YZpJDIrdd4e9Klo2dQVGaglot00S/F5f6g/C4x1dpAwbHeHvXsLSCG7Kvh70oxIxpRewninPwXfF5D3hIDTF0lht+q88g33qm7TiCMLkTub70szE1TN1fSq0Bt53VFOa54vKdWkxjdE06gtFSyJTk37yot1oS5/Jxu5g/5JZtV9G0ca1pQZACuPNCJGS6V5cPJbgDjQmvoRx1WQF6bGPUzrVl4YqYUfuh/fQl+vqSBI6GYwNPJhf/os90ptWG0uYw335Gnkt2bNvBI7s/FaOFZJQ3zVEeeOOLqJ+l7G1lS8zLRZpkOKGQntY4ODLxLqUoA4inWG1UrQ1vS0E0fCmAf1WD0vSNq5FbInP9TC9ENCtYU057ekddvUpgKYY+OK5KdT2gxgnC2arIa1JaMKtZFod4Z7HIo3TSEfqRO5vvX580SnSxzWuyIwWkyMyHBTZs04SpFGPDCSsf26Vwz9V/c33rr+9MPzX+HvSpLY8FdEMJXiZjPDY/YOHSuH5r/6feuDpjC81/c33oC9o4KCKxu5c8VMLwsBjOmkLzYnc33qM6dQfMidzfvJWbBFVPEkwBig8VlC8JjGH+/sHzIvc37y8dp9BH1Ivcz7yUokLEUVWNDQvWZT3hMf9Y3xdZMBuPRxe5n3lTi63pVoqYcfuh/fSRPMwKVpo49vvVeDNPI6YjNghCLaNcGuWV/NTHdD++vDrmlfzUfuh/fWPLiIVqbEY/4jNhdrslB+SmO6H99N+jlvMnZdkxDDmsfeoHUDhdcWmtCRm07V+ZIzlv2qX6Jgc4vroiCSSHQbfY3PKicScBhxUxXFUAZkeui0SIsvAGQF7tc73M8SkeAAKOdkMDwHwM1e1oW62NaV5p6rHBuOHki6fG8pWyoLKCmVeaizOqfzZqYetv2KspADyD0lKYA7W/hwTPYlrTLHXOq9tcCHUNORQCz7KFwkuHAEVPZtUkvBiNeC2HEAyqMudFLLlja+TRxDiObVw2ZZ0QePfaakHA4HYiNlWo7o2hxxA20x8VcmYAezIjuKUohJ/IMMauPDYvYUziBStVPAkiMyMNuKifZZJBBNcaZ/GS7tCs7DWgmrR4LyPOshtrt3eiijmIog9aK5t0eU44AU3k7eCRtIdPLznCXaNnzjhWlBTqt9p7k3FpcmZ1FC55VDssWxazWYvNKkm7tPZu8EtWjpVFiM6OH83D2geU79Z3sFBzQqK5znFzjVxxJOZUTgvoNP/j4YlcuWZ+TPKfXRxVQxW7VOGqOO3BU5VcGTmm6t3f5ROH/7MP7MNKWl09fIh541PJMeg8a5Yk87dMQ/RDSUXF7nPO3BYso+eyiD8lfULMluoxwzAqnCw5urQErWd5DR2dyYpaFdAI7VDld8Fa4Q2Q4oAU0KdBNEiWvPPD2sJcGUGVcd+IRrRaUc6pBcWgba4nhVL/De2xm9WMUZVn4q66WooYkOiTt+Rm6ym0UNUVLQWdiqCDtCMQpcFlckyEbAnKuxeiQ6FQR2IlOQrrlWhgZHNJlHkZFizahoClaaGIHCvsTXpRDu0DaUOexLEZnXPZ7VpaKHmRHrZbcbKt1cRGK+1gXUSGKLb2nz24AxWr9AapvoqBzi+uiLDI0DNbrqp+i4HOL656RNUVY3Y2O4Li5RSFBtLLS6CUjRBmIZDf1ndVviQkt0rKIq3SPznpu1vy2M5hqxz3Fp3i+ce8BGdHbRESHdJ6zBTs2H2HiFdg6LiahFoN14BLHHKu0O/RKS4kGJLxS0gse00IPi078MjtQwjHU4dq7RZNvFkv2NQ0Xhto68KuBI/FMcqwAmrbwzoCMEk6MxPlEIOhuDYo6rmn61Mu2m1FYM7MQ3mG4hrhjR31tlWnaMFjzxuMqKlK0NXzbjgHAjYQFzGY5oLgcMfiiqWHarJhxbEox+w7OCD6UW10LDfdXMBw4babV5Qkzm6uAsy3Gg0JGWNDgPgITa2seFBbSC3pH8yGNI3n63Id4QDRPROJaBMeI50OBUtABo6KRnSuAA2nfyNPNPWyECCJeCIZih4LnsJcIbRWrDEOMV5wqMhTAAra0ujineT/X/AEiy6m3tiLdr21EmnF8V5camlPIHBo2fGaHNUbIxdgMB8ZblI/8A7W9BRS8i4JeX2cuK4cui5SyUk+M+5CaXOOdNg3ncFyclFWzqRWawk0AJJyABP/ZTXI6JmFBdEi+W5pAbncBG0+dTuTDo1om2C0EisTaTjQbhuV+2oVGH8MMF89q9dv8AJDo0MGnrzSFnQ+VdEsWdhMxc6dgMA3kmEErwYVHObxp4LStT1BIz5IymSRwIhtxWey0Or+32IckhWGPf3C1iQ6PodvtTIINMig1nwaxBTd4o/AYQ8A81nTdsoZYhwjhUJhsp4FBRCphooAPKOSv2a03qnYOxDF8hNcF6PieKqxSaFXLmOO1VJtlCRlUL0vkKDXRDLRBiisvF6nFLjAWu7UYkY+FPjkuRZ2ashtGKBmgxm6V2Iva5AFN6U7Si1IAxPavds57FO1X9NEa07DU8hiaoHPf+R3P2IzJwaRak43TXtIQm02/OO7FoaR+dEerV4n/BA1duJX0Nq6LVsmEVYgW4arB/lkDnE9bEWKxGLbdWQpZsHnE9a9IyrgfhfI0kpE1qztIEKEM4kSvYwV9Lh3J7Ky7WVGvzsOGPqQwTwLnE+gBRZ5VA0tMryL6HGi0vQDir+kehcCdbSIKPAo2I2gc3cDXyhwPgu7Dg0amCG3BZkJOLtMty10zDbS0am7MiX4dXs2PaCW8ngYsPfzXk3rEixGXXw2lzcWOBNWnbkDnuW1zUnfG0LOdPNX1+seA35wYuaAKRN9B5/p5rQx5seV1lXPyTOMoryP8AgXbK03EPymvB4NJH4BCNI9KHzThg8NGwg1PNDhCFSMQRmDUEHcdy9bL8T3rSx6CEZboiZZpSVMuQdJ5psv8AJWPe2CSSW4AGtKgkYluGVaKiZBziC7cFOIP6RHaV9EiEbSVesSXqEfYkZDDclwXcVXMYlMGh2iUSfjXG1bDbTpYnmg7G73ndszKKWaMY37BJH2juicWdf1OrDaaPfsB3DeVp9m6PQpVghsGeZ+s47yUySVkQpeE2FCaGsaMAPSTtJ2lRtg3nF3YF8zqtTPNP6fBdhjGKspQpWmO1Lmk8SjaJxmm0BSHpjFusedzXHuBUSVsri+DrU1FBs+0DhjGJ/wBkJKkGdfxTpqZnXRbMnnRDU9IRX+CEoWdDHb7gFdm4I9PymMFmQbjwTka+kYelML4I6RpBrhgUKgtqARsNR2hFpaJ1GuI4jkoGOPpmpiUbg5or+CN2dEAZR2BzOO1BpdofFv7N21FYrhSu1u8Zhc6Cqy+CCN/eh8/DII57VakiaVAzXcVl5ek7R2PEgXEgdXt8Nqkgiiniw8KKGmwpNlCRDaT+qlegvuJTPOtq0gdiUXk3nN4V8UyDsXNURSriYpNMKEd3wELtYfOdntRaUwceDT4kIPap+cHL2rQ0z/MRHqecUjmHkulEx69c9bZ89R85bXq0+jYPOJ616xElbdqzP+WwecT1r0nN0UYfUM5WQW3H6W0I79gfcH7gDfSCtZnpkQ4b4hyY0uP7or7FjdhtvEuObjXtJJWXqpUkjX0ke5DnZbcByRdhwKFyFaYfFEQDqEHgs9D8nJO1qrTQpwV6EQR2KrPMwKb0rFQfJjmsayGOidJDbSJtIyeNx48UiNjEZ1ByIyody2DSOVY+JdJod/jSvxklPSjRtjwYjBdeMz53PeeIWjptU40mczYPeIn9Ovo0THsHoVeIxwNCMUTsuxHx4lD1W7T7gtKWpSjbJFBt0jqwrLfMRAxuDfrP3DcN7ty3bRqQbLwmQoTQ0DOmZ3knaTvS7o9ZkOA1rQ2rd4wNcMTv5pjY2lQ2o44ZbONFh6jVSyy46NHHhUI89hSO7ZWviu4TaDYh4DqYZ79ilk4b2g3zUqdHnGlR1ORN6zXTqZoyJ+rTvw9q0Kffgsv04jAijq4kDDPCpXcSuaDl5cbYyak5etnzjBk6NTvhNCTrOh9e6cDWnvT3qXLfkczcBHz7c9vUak20IPRTMVmxkV3cHlW5yXT9MPSMU3HHaKt7leE3RrYYwrjXihlluq91cBSp5fAU8gwuiDYMq7sVAx4ZlINBtr3dwV2HCLsyBTD44qVjMQ0YimZU8SDhUdqVVjuiaBLANA7juUzwvID8q7lYewY8UxK0IcqfJQjNwVZzMaq/MjBU6YdqU4lEJWipFbgd9MEnTvViXqbPDb4p0NNqUrV/8uWFKfHiu4+wsnQPa433fqj0/iq1qy9Yd/ca9n/StykHrkHzfaFYmYAMO7wVkHtpiHHctosNcvVE3DDcaLqq3Yy3JM+cnDbJpnTnLb9WP0bB5xPWvWGkrctWH0ZB5xPWvQZeg8PZf02i3ZGOd7Lv8xDfas2sJmPNPusaLSQePOcwf1A+xJFg5ArG1XqNzSryfyNckKBEG0KoS4wwUomdhwI8VIhk1YVZAoAeCo2hDNKiqIQJ2oFMRvCqzc4CC0jZgmvbRNDduM/mZUvi3nDGvPbhy2KO1YY6MhFWdaK83hQkdm8KnbrA1tdlFyL5RdIy2LL1jlvmgeJ/BNtiyNKZhDpSzr0aK7j24Ae2qYbKrDc0nAcRUdqfmnfCF441bGKShGG8B1y6cAS0mvuTJCg7cOxCjOeSQaCoFWgbefuR2XgmgJIIw5nu7FLHk5kdHrW0CjivXbt6rxSifAqKtg+0ogAxWU6YRC97RUbT8eK0u139Wiye3DfjOOwYD47U7Sq52FqXWOjRtS7bslM/6hv2GJf02gFk/Fw8oNdzBYAT2kFMupxlJOZ/bt+wxUdaEvSNBiD6zHNP7rqj7ZVeYn07Bdmw6tIG2g7saphsmUwa04U7+1BrHcKMLc3YcgAmaUh3aAYu2EbQs6XZWgm3AihrQKZrer2rkimHxy5ro80NHezqAzFXbqrQlZJwRxVITN2ypNKkTgr8Y7NioO9CXIfj6KcbDNLNsjG9hg6nNMsc1GKV7YFDTjghh2NydFeAPnQN4PsKuvh9UqpDPzrOXsKJRD1TyVcY2hKfIizmEVw7fYor6ntWHSJzr6VWC1tO7xoxdZGsrOry3PVf9GQecT1r1hS3XVd9GQOcT1r0eToTi7IdaT6SbRvjN8A4+xKdh+SPj4zTRrVP+Fh/tm/Yeliw2YAf9LI1PqN7TfpjVLuoApTCvDCrXNOBG3hjsUcE4UKvQ3YceCmSOzdFK7kRUEHEGo7cF9EeKGuOzaVfivrjd4Z5ofMQ8KgUPAlCz0HYqti0jBrRtpUAjDkdnvVi2oNIZOHknPLAeKrwIbmzBwBqaEnNc6XTYDDjdoCa7SaYADcmJcoc6oW7OaamtAXC8DvpQek15VTRCgANBrjt4JcsGGHwmFrqm7WlKFpxw5UKOSjcaEr2Ts5DoL2Yw7hdOeVPfVMUjPNpQNpyGCXmyLqVY7E7K576ItKPe0dah47fxS4OuQMkbCMxFHxRUZh//eK4mJmqpxpjDsXZOz0MdAi35qjTyWcRaE1pnzTjpLMYU3+jalWJDV2kjSsk1cuUjSdU4/wcxh+Wb9hqo61G4S/OJ/wKI6q2UlJj9s37DVR1pjCX/Wf6GJuUHT9i1o9M/UOBBr2J2k3kOGGfknYs+gROjc1+wGh5H8U4yNosJDSeLeHJQzXNlXQy9IciKO4jA8QVDFilfR51oZg68dg21UUKA4APd9bZVJkMjXuXpaIr17BDBgVN02CKLAnCz6ZiKs92a4mZhRsfUIOxsY0iCfFG4Z1wSnakW9Epup2cE0To6pNaJQiRLz3HflyGARY17nJsjiTFIreAP4I1DiXmJbmzddXf+OXii1mxatIVcOqFP5Fq3D84O30KgHIjpMy68FCgVoaZ+QzNavzL+hIXLd9Vn0XA/ietesFJW9arPouB/E9a9Nn0S4+yprZ/9Nn7Zv2Hpa0didVuKZdbJ/wjP2w+w9JlgRboxyqFk6n1G5p/00O7GVFe1TwphowJI47vcqclMAtwpUAHmFb6VpxAzGII9o2qUZLklbHHnV7a+lRR44A2Lh1MwMOCidNNByrvGXivHFFdgWESXucK54HZv2pZ026zbtM6nuGVEftS0XNiAXboArTOvao26LvnYEWaDhRtRDYMb5YaOB3DMDinYotvg7kmox5EiwJpwiNaDhSmOAI2gJylCC6gNOJySPJtAIOdCQaHPYmqzZkFvWbwru71zMrYcOhlhg0FABtNDUHluKkhzcQHHHnsKghTvVAF3LZWvcpukBqVOkHRdc40qc++iGzsYYrtzyRu7ULm4/ciq2e6QAtiYvPwKHOcTt9HuVqKauJKjdBGa2MUdsUjEzT3TbH/AFaE/JI/7Zv2WqnrRHzEF26KfFh+6rurcf4SP+2b9lqEa1I9GQIe0ue48gAB6SgylGnFKI75vuPtTZZjWRWMy2Y7sEmSz70Mt20R6wbQaAARQjAgZg8VFNMqsYY9nuh4tc2nEmquyD3RGXr1ablXAbEYS11cMRtC5lo5hi61tKpIxL3QXCkERUGvJFVPDib0KGNA62ZsAVx5AKazY95taEYbfevZ+Wvih7ApZYXIYbTJFca+pynYMteJVpCXL1XEnANGPD4xRq04ta93igEd4FQOB7a/gigBPsCaSzhaWHIXsuFD7aonYc5UhL9uuvtvfpYdgP4r6wJ2mFclf+HUEySGTdNxDOlkLAHcUvXk321D6SBeG7FJYcn4Hw0I1i9LJS5b/qr+i4H8T1r1+fC5foLVT9FwOcT1r06XRFBclTW2D8jYd0dte1rx6SkaxX1pT42rSNZTh/Z8UO2lgHO8PcVl1gg1BOVPQszUeo2dNzjHSXZtFRyRKEzA44oXKEUriikE0AUdFNcHb2Gig6AHGisOPFfXuS9QIuW5Ao5jWNF97gxhcdriGjDmRin/AEdsYSssyADW6OsfOc41ce8rObSe6NMwqAAdI1raZ1vN63jVaRpDaJl5WNGGbIbnDdWmHjRX6ZVFsi1TdpH5zgxgyamodRRsxEpwF4+CPSc6IZIqaE1u0Ja4ezFKshZ5MSLGOLnxHHn1sa8zVF2TNDjuQZUpPgqwJ7FYxwp3HCtPBHJOOaDHmlSVNaU2I/Jx3XTkpthV7FuYnM9yXbftPo5aK8HENNDxOA8aK1MzBNa/h3INHiX20wNTUjMI4Q8yEZnti2Zp/bsx+eifzFff29Mfnon8xWh/I2+a3uC8Mm3zW/yj3LS3oxht1Ezj4khNF7i4iYbQk1p1GqnrKj3ppjdjYTe9znH2BM2rWAGyccAAfPNyAH1WrP8ASa0RGnYxBqA66OTer7Ce1Kyclen6OJaU25FTSkx0ccFwzAqeRoF1ZsQZFfWkT0jQ2l4CuORB2FT9uh8uBqMwHgGFRp2nfzovpW2IgqS0EbxQhBTPxGsBdD6uRLaEDmilmOdFaGsZTbU4BDs+UeUvYvQZ8k1pQK02JU5qpDbRxaTVRxXU5JG2yhSpF50UBVnzN4mrlTix9yrxIlGruw5vIbTmKCiBTlQyuZds3VV+KxzjWlAd6qVDolK0bDF55OWFMU+EaEykLtqGgubnelp/FC5WLdiDiVdtiaER7nCoFcOVM/T3oTQl4AzJAGzEmg5LUlFqKUvgzN1Tcl8mgSMxegRGfHNJ78CRxTlotZcSIXsa0nq45HPqnnigk9o3EvReq4CGwxK3TdIBxFeVfDLNIxXF8lOocZxtMDly/Q2qf6KgfxPXPX5zqv0Xql+ioHOJ66Iny6IY9lXW67/BsG+M37EQpIsSD1QnXW//AOpC/wBQ31cRLFgwqDFZuo9RtaT9MYpSlKbfiisgoZ8rFc1IJmqlZUlwX3RkPtG0A1pxz2bVFHmdyHxoZfW8OVM3YbUKQLQxaG2H0jmzb/JBcYY2uIJbeO4DGg7Uh67IbnWixgJo6BDwqaH5yJsy2LR9XUYCC6Aah8N7i4HIh5JBbwwPaDvSNrYYP7XlychLtcf3XxitbEkocGPlbc+RQseHgO3sxVm1IFKOyxUNgEXnbcTRG7XIuUI+KKObqRqYvQgfZsXimOSjVaRhRKFmS14mpTdJwPmzjszXqVjL4B1oRgAqMJnVCktN+zs49ikl4fVRY+yXVPynAYvrisCGvejTzNsZLCnTBsqdiDNrhTgS1rR4mqyWzZr591frfAWoON2xZ39pD+1DWQdJdeHcvj0J8Ibkw1Pal9x0gQzeFK0RGdgYsiUJoKOAzpv7PavbAc2IwOG3NFXS94GmYWfzF8lzdoGQ3MNaOIG0HIhWYcqG06GPd3tdiO8Y+leSMgGXiSW/G5dPgxDgId4byAD4Jq+gsvsknihe4H9WqinSc6ii4lYLibp6u2mJJ5bl3EiNLqEkAZ1zS2kmMTtFPpCRnsUZjjGp2KxChCh5+nJfPDWtNaDcvHQZNRnBtQQK4Y8kozc+SC0Hq1qf0jx4K7btrXj0bCLo8ojZwQZg7ti1NJp/3yIc+X9qPHHA8lQhxSHtcKEggiuIqDUV7kVl4F5wG807NvhVUbKiMfMXbl2l76xOWzFN1TpiMcbZoei1qRZaryWkuFDWt0bcACF7F00N2Za9g68CI0GozcLowNN+Qr2KJsSraJdt+CB1nVI23aA0G6oKzYZZSlTfBo5NPBQtLkA3l+j9UR/ymX5xfXRF+anzkDChi9tw+xfpPU+8GyJctqRWLnn/AOaIq2ZqK+t51JWD/qG+riJbsyZHRUwR7XW0/IoVM/lDfVxFnVl2rhdJ55e1SZY27NPTTqFB2LFocCrECI40QRs8L12vbsR+T2FRTVF8XYXlJQkD48VNFa2GCcB7FWE/dG9QWXF+UTjIbwaNaXkbDdIoKbRUjuptXIx3OgJvarGjQ6SLQ6I8UdFcXUOYYBRld209qQdb4/zBjt0iT/uvb/yWqy567e30FZxrQleknwDkZIDvjvPsWpt2xoyMjuVipohABadpqrmkkvSh2IbojMNDi2uO745pntOVD2Y5e1QT4kamP0inISxxI3o5DmSGUPV8T8ZIVLw3Qn0NaFE3QKipOB9KO/c62DpmGT1tlRTDiiMtC6g5KKfYSAO2g4VxV2WFWNPAehdxvkj1T4RGIa9uKx0a+6NNIC3NPu2NOYVvRYbeVXQxVY/Mwbpxy9i2G0xSx5n9vB+3DST/AGO2PDAyePJPsPBPxz2PnpjlDdDj2B2jFviA8Nf5B27v0veFoImxSoIIOI4g7uCymfsx0J1x4LT4Eb2naOIViz7biQRdBvN3HNu+m7sR58G/zROY823hmkmMGRGuPkOyO527uRyG8nFjm8iUnaKaTQ4rXQooBBGRx7fxCs2vZ4YOkhPc5m1tcQOBz7ConjopUr5GOYdEab5htNNoQ20ZqGavIANNm1CZSdoA6HEOOYJqFT0ktFtwuqAab9qBQsPdQMmtJ7jiBXcKbVRnLZiRBj1QaHbV1cqDimLRmHIysJk1MxWPixG3g0BsV0MHG6IZwa7e53Yl/SvSr5ZGDmMuMa24yuL7tSaudtcSTyy56uLBCNORnS1M5tpcIGBteAGYz8V04r1jaBX7As3pYhcR1GGvM7G+3u3q+c1ijbFRi5OkWbNkqNLzgSOqP0fxwSm+LcjEjeR3mhWjRGVBd2e9Z2yVe+KaNJ62zHCqx97yScmWyjtSSG4l7mgAgEjDZ4rm05Nwh9fEbDxpiopqE5wEOlCAa16tAG1Nb3CqtaQUZLw2ht0ubtF047TxSKpl0mkn9hO6BvmjuC/SGp5lLIlxxi+uiL86mBxHeF+jNUIpZMvzi+uiKtmQWtP9Fok/Ahwob2sLYoeS69SgY9tBQHHrBJo1Ox6D56FXeA/3LWivkDimNjkcVSMtltUcVpq6LDP83uRuX0FitFL8Ph5XuTuF8glhjLsYtRNCd/c2Ld8uHX973KbR7RN8B0R8Qw3PdQNc29gwfVxHnYprC9Xo4Yxdo49RNqmUoMoQ4EkYIBpNoi+ZjiK17G0hhhBrsc92wfppsXyY1YltvsxyW1MzTH3xHg5n85l/KmSW0CmAKOiQjyv+5P6+S3ii+xsc849GextXEV314da/pe5eQ9XccflIZGzysPBaGvCvfhRC8Rk+TOX6t45Lj0kKpFB5eXcpZTV3GawNMSGSMPr78Ni0Fer0cUY9ATyyn6hD/uBF/OQ/6vcvf7gRfzkP+r3J7XyLYhQkT2g8V8jFlQ+GHxIkN4PWugMc0muFfqoNJarZhmcWD2X/AHLUF8V5wTDjklFUhDjaujEZcjdE9vG9gd4NKg8Qle1NQ7jjAjsA82IHEdjgK94WyLxHG49Aye7sw1moabBqJiACMqdLh/TXxV06orSpd+Vy5H8Sv2VspXq63fZxNroxCFqQnmnCZgbfzu393muZjUbPPpemZc0/a/cW4Ferh23VGGs1DzY/Ly/+59xSM1FTI/LwO3pPurbl8mrNJA7UYjE1GzZ/Ly/+591MMjqsiwoIhtiQ6gGruvi45nL4wWmFeoMknk9QUXtdozWJqxjFl0RYX9fuQGyNSk3BidJ8pg+UHUAeQ6jr1DUehbOV8lqKXQTySZmOkWrSam31MSXbSmPzjnADYMAMaKnb2qOamLgEaCA1tDXpMSK40oVrQXy7S7OvLJpow7/4Hm/z8v8A7v3Vqeg9gPkpKFLRHNc5l+pbW6b0RzsK45OR5eorsWf/2Q==">
            <a:extLst>
              <a:ext uri="{FF2B5EF4-FFF2-40B4-BE49-F238E27FC236}">
                <a16:creationId xmlns:a16="http://schemas.microsoft.com/office/drawing/2014/main" id="{0843DA26-3333-6213-D444-A026A0EAABF3}"/>
              </a:ext>
            </a:extLst>
          </p:cNvPr>
          <p:cNvSpPr>
            <a:spLocks noChangeAspect="1" noChangeArrowheads="1"/>
          </p:cNvSpPr>
          <p:nvPr/>
        </p:nvSpPr>
        <p:spPr bwMode="auto">
          <a:xfrm>
            <a:off x="8597900" y="-846138"/>
            <a:ext cx="2581275" cy="177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EG" altLang="ar-EG"/>
          </a:p>
        </p:txBody>
      </p:sp>
      <p:sp>
        <p:nvSpPr>
          <p:cNvPr id="18436" name="AutoShape 6" descr="data:image/jpeg;base64,/9j/4AAQSkZJRgABAQAAAQABAAD/2wCEAAkGBhQSERUSExQVFRUWFRgXFRcYGBQXFRQYFxUVFxgXGBcXHSYeFxkkGRQUHy8gJCcpLCwsFx4xNTAqNSYsLCkBCQoKDgwOGg8PGiwkHyQsKSwsLCkpLCwsLCksKSwpLCwsLCwsLCwsLCkpLCksKSkpKSwsLCksKSkpLCwsKSwpLP/AABEIALoBDwMBIgACEQEDEQH/xAAcAAACAwEBAQEAAAAAAAAAAAAFBgMEBwIBAAj/xABMEAABAgMEBgUHBwkIAgMAAAABAAIDBBEFEiExBgdBUWFxEyKBkaEyUrGzwdHwFCM1QrLS4UNTYnJzgoOSohUWJCV0o8LxMzQXZNP/xAAaAQADAQEBAQAAAAAAAAAAAAACAwQFAQAG/8QALBEAAgIBBAAFAgYDAAAAAAAAAAECEQMEEiExFCIyQVFhcRMjM0KB8AWR0f/aAAwDAQACEQMRAD8A28lRw5gOFRiN4oR3r6ZaSKAkV2ilRxFdqp2RZLJeGIUOtxtboJJIBJNKnHMnvXjpFpHpIySg9NEa9zbwZRoBNTXeRhgl+S1tSsQ0DIzSPODPY4qHW4+kkwb4ze2jIlVkTIzmULcb2Y5KbJkknSLMWCMobmbZD1kQHROjZDiuIFcAymPNyIt0rbthRR2N9jljtg230b6Fjr2dKDwO0LSJEPiw7xoK7OCklqcseBvh8YX/AL4wq0uvryb71YZpJDIrdd4e9Klo2dQVGaglot00S/F5f6g/C4x1dpAwbHeHvXsLSCG7Kvh70oxIxpRewninPwXfF5D3hIDTF0lht+q88g33qm7TiCMLkTub70szE1TN1fSq0Bt53VFOa54vKdWkxjdE06gtFSyJTk37yot1oS5/Jxu5g/5JZtV9G0ca1pQZACuPNCJGS6V5cPJbgDjQmvoRx1WQF6bGPUzrVl4YqYUfuh/fQl+vqSBI6GYwNPJhf/os90ptWG0uYw335Gnkt2bNvBI7s/FaOFZJQ3zVEeeOOLqJ+l7G1lS8zLRZpkOKGQntY4ODLxLqUoA4inWG1UrQ1vS0E0fCmAf1WD0vSNq5FbInP9TC9ENCtYU057ekddvUpgKYY+OK5KdT2gxgnC2arIa1JaMKtZFod4Z7HIo3TSEfqRO5vvX580SnSxzWuyIwWkyMyHBTZs04SpFGPDCSsf26Vwz9V/c33rr+9MPzX+HvSpLY8FdEMJXiZjPDY/YOHSuH5r/6feuDpjC81/c33oC9o4KCKxu5c8VMLwsBjOmkLzYnc33qM6dQfMidzfvJWbBFVPEkwBig8VlC8JjGH+/sHzIvc37y8dp9BH1Ivcz7yUokLEUVWNDQvWZT3hMf9Y3xdZMBuPRxe5n3lTi63pVoqYcfuh/fSRPMwKVpo49vvVeDNPI6YjNghCLaNcGuWV/NTHdD++vDrmlfzUfuh/fWPLiIVqbEY/4jNhdrslB+SmO6H99N+jlvMnZdkxDDmsfeoHUDhdcWmtCRm07V+ZIzlv2qX6Jgc4vroiCSSHQbfY3PKicScBhxUxXFUAZkeui0SIsvAGQF7tc73M8SkeAAKOdkMDwHwM1e1oW62NaV5p6rHBuOHki6fG8pWyoLKCmVeaizOqfzZqYetv2KspADyD0lKYA7W/hwTPYlrTLHXOq9tcCHUNORQCz7KFwkuHAEVPZtUkvBiNeC2HEAyqMudFLLlja+TRxDiObVw2ZZ0QePfaakHA4HYiNlWo7o2hxxA20x8VcmYAezIjuKUohJ/IMMauPDYvYUziBStVPAkiMyMNuKifZZJBBNcaZ/GS7tCs7DWgmrR4LyPOshtrt3eiijmIog9aK5t0eU44AU3k7eCRtIdPLznCXaNnzjhWlBTqt9p7k3FpcmZ1FC55VDssWxazWYvNKkm7tPZu8EtWjpVFiM6OH83D2geU79Z3sFBzQqK5znFzjVxxJOZUTgvoNP/j4YlcuWZ+TPKfXRxVQxW7VOGqOO3BU5VcGTmm6t3f5ROH/7MP7MNKWl09fIh541PJMeg8a5Yk87dMQ/RDSUXF7nPO3BYso+eyiD8lfULMluoxwzAqnCw5urQErWd5DR2dyYpaFdAI7VDld8Fa4Q2Q4oAU0KdBNEiWvPPD2sJcGUGVcd+IRrRaUc6pBcWgba4nhVL/De2xm9WMUZVn4q66WooYkOiTt+Rm6ym0UNUVLQWdiqCDtCMQpcFlckyEbAnKuxeiQ6FQR2IlOQrrlWhgZHNJlHkZFizahoClaaGIHCvsTXpRDu0DaUOexLEZnXPZ7VpaKHmRHrZbcbKt1cRGK+1gXUSGKLb2nz24AxWr9AapvoqBzi+uiLDI0DNbrqp+i4HOL656RNUVY3Y2O4Li5RSFBtLLS6CUjRBmIZDf1ndVviQkt0rKIq3SPznpu1vy2M5hqxz3Fp3i+ce8BGdHbRESHdJ6zBTs2H2HiFdg6LiahFoN14BLHHKu0O/RKS4kGJLxS0gse00IPi078MjtQwjHU4dq7RZNvFkv2NQ0Xhto68KuBI/FMcqwAmrbwzoCMEk6MxPlEIOhuDYo6rmn61Mu2m1FYM7MQ3mG4hrhjR31tlWnaMFjzxuMqKlK0NXzbjgHAjYQFzGY5oLgcMfiiqWHarJhxbEox+w7OCD6UW10LDfdXMBw4babV5Qkzm6uAsy3Gg0JGWNDgPgITa2seFBbSC3pH8yGNI3n63Id4QDRPROJaBMeI50OBUtABo6KRnSuAA2nfyNPNPWyECCJeCIZih4LnsJcIbRWrDEOMV5wqMhTAAra0ujineT/X/AEiy6m3tiLdr21EmnF8V5camlPIHBo2fGaHNUbIxdgMB8ZblI/8A7W9BRS8i4JeX2cuK4cui5SyUk+M+5CaXOOdNg3ncFyclFWzqRWawk0AJJyABP/ZTXI6JmFBdEi+W5pAbncBG0+dTuTDo1om2C0EisTaTjQbhuV+2oVGH8MMF89q9dv8AJDo0MGnrzSFnQ+VdEsWdhMxc6dgMA3kmEErwYVHObxp4LStT1BIz5IymSRwIhtxWey0Or+32IckhWGPf3C1iQ6PodvtTIINMig1nwaxBTd4o/AYQ8A81nTdsoZYhwjhUJhsp4FBRCphooAPKOSv2a03qnYOxDF8hNcF6PieKqxSaFXLmOO1VJtlCRlUL0vkKDXRDLRBiisvF6nFLjAWu7UYkY+FPjkuRZ2ashtGKBmgxm6V2Iva5AFN6U7Si1IAxPavds57FO1X9NEa07DU8hiaoHPf+R3P2IzJwaRak43TXtIQm02/OO7FoaR+dEerV4n/BA1duJX0Nq6LVsmEVYgW4arB/lkDnE9bEWKxGLbdWQpZsHnE9a9IyrgfhfI0kpE1qztIEKEM4kSvYwV9Lh3J7Ky7WVGvzsOGPqQwTwLnE+gBRZ5VA0tMryL6HGi0vQDir+kehcCdbSIKPAo2I2gc3cDXyhwPgu7Dg0amCG3BZkJOLtMty10zDbS0am7MiX4dXs2PaCW8ngYsPfzXk3rEixGXXw2lzcWOBNWnbkDnuW1zUnfG0LOdPNX1+seA35wYuaAKRN9B5/p5rQx5seV1lXPyTOMoryP8AgXbK03EPymvB4NJH4BCNI9KHzThg8NGwg1PNDhCFSMQRmDUEHcdy9bL8T3rSx6CEZboiZZpSVMuQdJ5psv8AJWPe2CSSW4AGtKgkYluGVaKiZBziC7cFOIP6RHaV9EiEbSVesSXqEfYkZDDclwXcVXMYlMGh2iUSfjXG1bDbTpYnmg7G73ndszKKWaMY37BJH2juicWdf1OrDaaPfsB3DeVp9m6PQpVghsGeZ+s47yUySVkQpeE2FCaGsaMAPSTtJ2lRtg3nF3YF8zqtTPNP6fBdhjGKspQpWmO1Lmk8SjaJxmm0BSHpjFusedzXHuBUSVsri+DrU1FBs+0DhjGJ/wBkJKkGdfxTpqZnXRbMnnRDU9IRX+CEoWdDHb7gFdm4I9PymMFmQbjwTka+kYelML4I6RpBrhgUKgtqARsNR2hFpaJ1GuI4jkoGOPpmpiUbg5or+CN2dEAZR2BzOO1BpdofFv7N21FYrhSu1u8Zhc6Cqy+CCN/eh8/DII57VakiaVAzXcVl5ek7R2PEgXEgdXt8Nqkgiiniw8KKGmwpNlCRDaT+qlegvuJTPOtq0gdiUXk3nN4V8UyDsXNURSriYpNMKEd3wELtYfOdntRaUwceDT4kIPap+cHL2rQ0z/MRHqecUjmHkulEx69c9bZ89R85bXq0+jYPOJ616xElbdqzP+WwecT1r0nN0UYfUM5WQW3H6W0I79gfcH7gDfSCtZnpkQ4b4hyY0uP7or7FjdhtvEuObjXtJJWXqpUkjX0ke5DnZbcByRdhwKFyFaYfFEQDqEHgs9D8nJO1qrTQpwV6EQR2KrPMwKb0rFQfJjmsayGOidJDbSJtIyeNx48UiNjEZ1ByIyody2DSOVY+JdJod/jSvxklPSjRtjwYjBdeMz53PeeIWjptU40mczYPeIn9Ovo0THsHoVeIxwNCMUTsuxHx4lD1W7T7gtKWpSjbJFBt0jqwrLfMRAxuDfrP3DcN7ty3bRqQbLwmQoTQ0DOmZ3knaTvS7o9ZkOA1rQ2rd4wNcMTv5pjY2lQ2o44ZbONFh6jVSyy46NHHhUI89hSO7ZWviu4TaDYh4DqYZ79ilk4b2g3zUqdHnGlR1ORN6zXTqZoyJ+rTvw9q0Kffgsv04jAijq4kDDPCpXcSuaDl5cbYyak5etnzjBk6NTvhNCTrOh9e6cDWnvT3qXLfkczcBHz7c9vUak20IPRTMVmxkV3cHlW5yXT9MPSMU3HHaKt7leE3RrYYwrjXihlluq91cBSp5fAU8gwuiDYMq7sVAx4ZlINBtr3dwV2HCLsyBTD44qVjMQ0YimZU8SDhUdqVVjuiaBLANA7juUzwvID8q7lYewY8UxK0IcqfJQjNwVZzMaq/MjBU6YdqU4lEJWipFbgd9MEnTvViXqbPDb4p0NNqUrV/8uWFKfHiu4+wsnQPa433fqj0/iq1qy9Yd/ca9n/StykHrkHzfaFYmYAMO7wVkHtpiHHctosNcvVE3DDcaLqq3Yy3JM+cnDbJpnTnLb9WP0bB5xPWvWGkrctWH0ZB5xPWvQZeg8PZf02i3ZGOd7Lv8xDfas2sJmPNPusaLSQePOcwf1A+xJFg5ArG1XqNzSryfyNckKBEG0KoS4wwUomdhwI8VIhk1YVZAoAeCo2hDNKiqIQJ2oFMRvCqzc4CC0jZgmvbRNDduM/mZUvi3nDGvPbhy2KO1YY6MhFWdaK83hQkdm8KnbrA1tdlFyL5RdIy2LL1jlvmgeJ/BNtiyNKZhDpSzr0aK7j24Ae2qYbKrDc0nAcRUdqfmnfCF441bGKShGG8B1y6cAS0mvuTJCg7cOxCjOeSQaCoFWgbefuR2XgmgJIIw5nu7FLHk5kdHrW0CjivXbt6rxSifAqKtg+0ogAxWU6YRC97RUbT8eK0u139Wiye3DfjOOwYD47U7Sq52FqXWOjRtS7bslM/6hv2GJf02gFk/Fw8oNdzBYAT2kFMupxlJOZ/bt+wxUdaEvSNBiD6zHNP7rqj7ZVeYn07Bdmw6tIG2g7saphsmUwa04U7+1BrHcKMLc3YcgAmaUh3aAYu2EbQs6XZWgm3AihrQKZrer2rkimHxy5ro80NHezqAzFXbqrQlZJwRxVITN2ypNKkTgr8Y7NioO9CXIfj6KcbDNLNsjG9hg6nNMsc1GKV7YFDTjghh2NydFeAPnQN4PsKuvh9UqpDPzrOXsKJRD1TyVcY2hKfIizmEVw7fYor6ntWHSJzr6VWC1tO7xoxdZGsrOry3PVf9GQecT1r1hS3XVd9GQOcT1r0eToTi7IdaT6SbRvjN8A4+xKdh+SPj4zTRrVP+Fh/tm/Yeliw2YAf9LI1PqN7TfpjVLuoApTCvDCrXNOBG3hjsUcE4UKvQ3YceCmSOzdFK7kRUEHEGo7cF9EeKGuOzaVfivrjd4Z5ofMQ8KgUPAlCz0HYqti0jBrRtpUAjDkdnvVi2oNIZOHknPLAeKrwIbmzBwBqaEnNc6XTYDDjdoCa7SaYADcmJcoc6oW7OaamtAXC8DvpQek15VTRCgANBrjt4JcsGGHwmFrqm7WlKFpxw5UKOSjcaEr2Ts5DoL2Yw7hdOeVPfVMUjPNpQNpyGCXmyLqVY7E7K576ItKPe0dah47fxS4OuQMkbCMxFHxRUZh//eK4mJmqpxpjDsXZOz0MdAi35qjTyWcRaE1pnzTjpLMYU3+jalWJDV2kjSsk1cuUjSdU4/wcxh+Wb9hqo61G4S/OJ/wKI6q2UlJj9s37DVR1pjCX/Wf6GJuUHT9i1o9M/UOBBr2J2k3kOGGfknYs+gROjc1+wGh5H8U4yNosJDSeLeHJQzXNlXQy9IciKO4jA8QVDFilfR51oZg68dg21UUKA4APd9bZVJkMjXuXpaIr17BDBgVN02CKLAnCz6ZiKs92a4mZhRsfUIOxsY0iCfFG4Z1wSnakW9Epup2cE0To6pNaJQiRLz3HflyGARY17nJsjiTFIreAP4I1DiXmJbmzddXf+OXii1mxatIVcOqFP5Fq3D84O30KgHIjpMy68FCgVoaZ+QzNavzL+hIXLd9Vn0XA/ietesFJW9arPouB/E9a9Nn0S4+yprZ/9Nn7Zv2Hpa0didVuKZdbJ/wjP2w+w9JlgRboxyqFk6n1G5p/00O7GVFe1TwphowJI47vcqclMAtwpUAHmFb6VpxAzGII9o2qUZLklbHHnV7a+lRR44A2Lh1MwMOCidNNByrvGXivHFFdgWESXucK54HZv2pZ026zbtM6nuGVEftS0XNiAXboArTOvao26LvnYEWaDhRtRDYMb5YaOB3DMDinYotvg7kmox5EiwJpwiNaDhSmOAI2gJylCC6gNOJySPJtAIOdCQaHPYmqzZkFvWbwru71zMrYcOhlhg0FABtNDUHluKkhzcQHHHnsKghTvVAF3LZWvcpukBqVOkHRdc40qc++iGzsYYrtzyRu7ULm4/ciq2e6QAtiYvPwKHOcTt9HuVqKauJKjdBGa2MUdsUjEzT3TbH/AFaE/JI/7Zv2WqnrRHzEF26KfFh+6rurcf4SP+2b9lqEa1I9GQIe0ue48gAB6SgylGnFKI75vuPtTZZjWRWMy2Y7sEmSz70Mt20R6wbQaAARQjAgZg8VFNMqsYY9nuh4tc2nEmquyD3RGXr1ablXAbEYS11cMRtC5lo5hi61tKpIxL3QXCkERUGvJFVPDib0KGNA62ZsAVx5AKazY95taEYbfevZ+Wvih7ApZYXIYbTJFca+pynYMteJVpCXL1XEnANGPD4xRq04ta93igEd4FQOB7a/gigBPsCaSzhaWHIXsuFD7aonYc5UhL9uuvtvfpYdgP4r6wJ2mFclf+HUEySGTdNxDOlkLAHcUvXk321D6SBeG7FJYcn4Hw0I1i9LJS5b/qr+i4H8T1r1+fC5foLVT9FwOcT1r06XRFBclTW2D8jYd0dte1rx6SkaxX1pT42rSNZTh/Z8UO2lgHO8PcVl1gg1BOVPQszUeo2dNzjHSXZtFRyRKEzA44oXKEUriikE0AUdFNcHb2Gig6AHGisOPFfXuS9QIuW5Ao5jWNF97gxhcdriGjDmRin/AEdsYSssyADW6OsfOc41ce8rObSe6NMwqAAdI1raZ1vN63jVaRpDaJl5WNGGbIbnDdWmHjRX6ZVFsi1TdpH5zgxgyamodRRsxEpwF4+CPSc6IZIqaE1u0Ja4ezFKshZ5MSLGOLnxHHn1sa8zVF2TNDjuQZUpPgqwJ7FYxwp3HCtPBHJOOaDHmlSVNaU2I/Jx3XTkpthV7FuYnM9yXbftPo5aK8HENNDxOA8aK1MzBNa/h3INHiX20wNTUjMI4Q8yEZnti2Zp/bsx+eifzFff29Mfnon8xWh/I2+a3uC8Mm3zW/yj3LS3oxht1Ezj4khNF7i4iYbQk1p1GqnrKj3ppjdjYTe9znH2BM2rWAGyccAAfPNyAH1WrP8ASa0RGnYxBqA66OTer7Ce1Kyclen6OJaU25FTSkx0ccFwzAqeRoF1ZsQZFfWkT0jQ2l4CuORB2FT9uh8uBqMwHgGFRp2nfzovpW2IgqS0EbxQhBTPxGsBdD6uRLaEDmilmOdFaGsZTbU4BDs+UeUvYvQZ8k1pQK02JU5qpDbRxaTVRxXU5JG2yhSpF50UBVnzN4mrlTix9yrxIlGruw5vIbTmKCiBTlQyuZds3VV+KxzjWlAd6qVDolK0bDF55OWFMU+EaEykLtqGgubnelp/FC5WLdiDiVdtiaER7nCoFcOVM/T3oTQl4AzJAGzEmg5LUlFqKUvgzN1Tcl8mgSMxegRGfHNJ78CRxTlotZcSIXsa0nq45HPqnnigk9o3EvReq4CGwxK3TdIBxFeVfDLNIxXF8lOocZxtMDly/Q2qf6KgfxPXPX5zqv0Xql+ioHOJ66Iny6IY9lXW67/BsG+M37EQpIsSD1QnXW//AOpC/wBQ31cRLFgwqDFZuo9RtaT9MYpSlKbfiisgoZ8rFc1IJmqlZUlwX3RkPtG0A1pxz2bVFHmdyHxoZfW8OVM3YbUKQLQxaG2H0jmzb/JBcYY2uIJbeO4DGg7Uh67IbnWixgJo6BDwqaH5yJsy2LR9XUYCC6Aah8N7i4HIh5JBbwwPaDvSNrYYP7XlychLtcf3XxitbEkocGPlbc+RQseHgO3sxVm1IFKOyxUNgEXnbcTRG7XIuUI+KKObqRqYvQgfZsXimOSjVaRhRKFmS14mpTdJwPmzjszXqVjL4B1oRgAqMJnVCktN+zs49ikl4fVRY+yXVPynAYvrisCGvejTzNsZLCnTBsqdiDNrhTgS1rR4mqyWzZr591frfAWoON2xZ39pD+1DWQdJdeHcvj0J8Ibkw1Pal9x0gQzeFK0RGdgYsiUJoKOAzpv7PavbAc2IwOG3NFXS94GmYWfzF8lzdoGQ3MNaOIG0HIhWYcqG06GPd3tdiO8Y+leSMgGXiSW/G5dPgxDgId4byAD4Jq+gsvsknihe4H9WqinSc6ii4lYLibp6u2mJJ5bl3EiNLqEkAZ1zS2kmMTtFPpCRnsUZjjGp2KxChCh5+nJfPDWtNaDcvHQZNRnBtQQK4Y8kozc+SC0Hq1qf0jx4K7btrXj0bCLo8ojZwQZg7ti1NJp/3yIc+X9qPHHA8lQhxSHtcKEggiuIqDUV7kVl4F5wG807NvhVUbKiMfMXbl2l76xOWzFN1TpiMcbZoei1qRZaryWkuFDWt0bcACF7F00N2Za9g68CI0GozcLowNN+Qr2KJsSraJdt+CB1nVI23aA0G6oKzYZZSlTfBo5NPBQtLkA3l+j9UR/ymX5xfXRF+anzkDChi9tw+xfpPU+8GyJctqRWLnn/AOaIq2ZqK+t51JWD/qG+riJbsyZHRUwR7XW0/IoVM/lDfVxFnVl2rhdJ55e1SZY27NPTTqFB2LFocCrECI40QRs8L12vbsR+T2FRTVF8XYXlJQkD48VNFa2GCcB7FWE/dG9QWXF+UTjIbwaNaXkbDdIoKbRUjuptXIx3OgJvarGjQ6SLQ6I8UdFcXUOYYBRld209qQdb4/zBjt0iT/uvb/yWqy567e30FZxrQleknwDkZIDvjvPsWpt2xoyMjuVipohABadpqrmkkvSh2IbojMNDi2uO745pntOVD2Y5e1QT4kamP0inISxxI3o5DmSGUPV8T8ZIVLw3Qn0NaFE3QKipOB9KO/c62DpmGT1tlRTDiiMtC6g5KKfYSAO2g4VxV2WFWNPAehdxvkj1T4RGIa9uKx0a+6NNIC3NPu2NOYVvRYbeVXQxVY/Mwbpxy9i2G0xSx5n9vB+3DST/AGO2PDAyePJPsPBPxz2PnpjlDdDj2B2jFviA8Nf5B27v0veFoImxSoIIOI4g7uCymfsx0J1x4LT4Eb2naOIViz7biQRdBvN3HNu+m7sR58G/zROY823hmkmMGRGuPkOyO527uRyG8nFjm8iUnaKaTQ4rXQooBBGRx7fxCs2vZ4YOkhPc5m1tcQOBz7ConjopUr5GOYdEab5htNNoQ20ZqGavIANNm1CZSdoA6HEOOYJqFT0ktFtwuqAab9qBQsPdQMmtJ7jiBXcKbVRnLZiRBj1QaHbV1cqDimLRmHIysJk1MxWPixG3g0BsV0MHG6IZwa7e53Yl/SvSr5ZGDmMuMa24yuL7tSaudtcSTyy56uLBCNORnS1M5tpcIGBteAGYz8V04r1jaBX7As3pYhcR1GGvM7G+3u3q+c1ijbFRi5OkWbNkqNLzgSOqP0fxwSm+LcjEjeR3mhWjRGVBd2e9Z2yVe+KaNJ62zHCqx97yScmWyjtSSG4l7mgAgEjDZ4rm05Nwh9fEbDxpiopqE5wEOlCAa16tAG1Nb3CqtaQUZLw2ht0ubtF047TxSKpl0mkn9hO6BvmjuC/SGp5lLIlxxi+uiL86mBxHeF+jNUIpZMvzi+uiKtmQWtP9Fok/Ahwob2sLYoeS69SgY9tBQHHrBJo1Ox6D56FXeA/3LWivkDimNjkcVSMtltUcVpq6LDP83uRuX0FitFL8Ph5XuTuF8glhjLsYtRNCd/c2Ld8uHX973KbR7RN8B0R8Qw3PdQNc29gwfVxHnYprC9Xo4Yxdo49RNqmUoMoQ4EkYIBpNoi+ZjiK17G0hhhBrsc92wfppsXyY1YltvsxyW1MzTH3xHg5n85l/KmSW0CmAKOiQjyv+5P6+S3ii+xsc849GextXEV314da/pe5eQ9XccflIZGzysPBaGvCvfhRC8Rk+TOX6t45Lj0kKpFB5eXcpZTV3GawNMSGSMPr78Ni0Fer0cUY9ATyyn6hD/uBF/OQ/6vcvf7gRfzkP+r3J7XyLYhQkT2g8V8jFlQ+GHxIkN4PWugMc0muFfqoNJarZhmcWD2X/AHLUF8V5wTDjklFUhDjaujEZcjdE9vG9gd4NKg8Qle1NQ7jjAjsA82IHEdjgK94WyLxHG49Aye7sw1moabBqJiACMqdLh/TXxV06orSpd+Vy5H8Sv2VspXq63fZxNroxCFqQnmnCZgbfzu393muZjUbPPpemZc0/a/cW4Ferh23VGGs1DzY/Ly/+59xSM1FTI/LwO3pPurbl8mrNJA7UYjE1GzZ/Ly/+591MMjqsiwoIhtiQ6gGruvi45nL4wWmFeoMknk9QUXtdozWJqxjFl0RYX9fuQGyNSk3BidJ8pg+UHUAeQ6jr1DUehbOV8lqKXQTySZmOkWrSam31MSXbSmPzjnADYMAMaKnb2qOamLgEaCA1tDXpMSK40oVrQXy7S7OvLJpow7/4Hm/z8v8A7v3Vqeg9gPkpKFLRHNc5l+pbW6b0RzsK45OR5eorsWf/2Q==">
            <a:extLst>
              <a:ext uri="{FF2B5EF4-FFF2-40B4-BE49-F238E27FC236}">
                <a16:creationId xmlns:a16="http://schemas.microsoft.com/office/drawing/2014/main" id="{2096FD4B-AB73-B899-392A-3C2CFEBFBD81}"/>
              </a:ext>
            </a:extLst>
          </p:cNvPr>
          <p:cNvSpPr>
            <a:spLocks noChangeAspect="1" noChangeArrowheads="1"/>
          </p:cNvSpPr>
          <p:nvPr/>
        </p:nvSpPr>
        <p:spPr bwMode="auto">
          <a:xfrm>
            <a:off x="8750300" y="-693738"/>
            <a:ext cx="2581275" cy="177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EG" altLang="ar-EG"/>
          </a:p>
        </p:txBody>
      </p:sp>
      <p:pic>
        <p:nvPicPr>
          <p:cNvPr id="18437" name="Picture 8" descr="http://1.bp.blogspot.com/_-CD_wOtruec/Snv80pkp5jI/AAAAAAAAAzU/v4gr32NZ2po/s400/13f1.jpeg.jpg">
            <a:extLst>
              <a:ext uri="{FF2B5EF4-FFF2-40B4-BE49-F238E27FC236}">
                <a16:creationId xmlns:a16="http://schemas.microsoft.com/office/drawing/2014/main" id="{A7840888-9417-4DC1-6D09-7F29B7EF9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100" y="760413"/>
            <a:ext cx="3810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descr="http://www.texasliver.com/tpeople/wwwTexasLiver4.1/drgalati@texasliver.com/photos/44/2FF72A-m.jpg">
            <a:extLst>
              <a:ext uri="{FF2B5EF4-FFF2-40B4-BE49-F238E27FC236}">
                <a16:creationId xmlns:a16="http://schemas.microsoft.com/office/drawing/2014/main" id="{F9BE2530-C43E-E8DC-0BC0-DDECA95E8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363" y="3810000"/>
            <a:ext cx="35591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No photo description available.">
            <a:extLst>
              <a:ext uri="{FF2B5EF4-FFF2-40B4-BE49-F238E27FC236}">
                <a16:creationId xmlns:a16="http://schemas.microsoft.com/office/drawing/2014/main" id="{00926C2A-2EDA-DC80-661F-BE2200DAAD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500" y="141530"/>
            <a:ext cx="609599" cy="6188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07BAF78-8FDC-95E6-7E70-297BDF04DEBD}"/>
              </a:ext>
            </a:extLst>
          </p:cNvPr>
          <p:cNvSpPr>
            <a:spLocks noGrp="1"/>
          </p:cNvSpPr>
          <p:nvPr>
            <p:ph type="sldNum" sz="quarter" idx="12"/>
          </p:nvPr>
        </p:nvSpPr>
        <p:spPr/>
        <p:txBody>
          <a:bodyPr/>
          <a:lstStyle/>
          <a:p>
            <a:fld id="{CCDE7D8F-E085-449A-ABA7-C02E5606125E}"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306258-990C-4AB6-A735-57A9242390AF}"/>
              </a:ext>
            </a:extLst>
          </p:cNvPr>
          <p:cNvSpPr txBox="1"/>
          <p:nvPr/>
        </p:nvSpPr>
        <p:spPr>
          <a:xfrm>
            <a:off x="2964657" y="308606"/>
            <a:ext cx="2946797" cy="41549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2100" b="1" dirty="0">
                <a:solidFill>
                  <a:srgbClr val="C00000"/>
                </a:solidFill>
                <a:latin typeface="Arial" pitchFamily="34" charset="0"/>
                <a:cs typeface="Arial" pitchFamily="34" charset="0"/>
              </a:rPr>
              <a:t>Laboratory diagnosis</a:t>
            </a:r>
          </a:p>
        </p:txBody>
      </p:sp>
      <p:cxnSp>
        <p:nvCxnSpPr>
          <p:cNvPr id="6" name="Straight Connector 5">
            <a:extLst>
              <a:ext uri="{FF2B5EF4-FFF2-40B4-BE49-F238E27FC236}">
                <a16:creationId xmlns:a16="http://schemas.microsoft.com/office/drawing/2014/main" id="{D465FED7-A210-4A84-93DD-97788DD415CC}"/>
              </a:ext>
            </a:extLst>
          </p:cNvPr>
          <p:cNvCxnSpPr/>
          <p:nvPr/>
        </p:nvCxnSpPr>
        <p:spPr>
          <a:xfrm rot="5400000">
            <a:off x="4167715" y="957819"/>
            <a:ext cx="21431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8B248C1-4A8E-466E-B5DF-839D650E3327}"/>
              </a:ext>
            </a:extLst>
          </p:cNvPr>
          <p:cNvCxnSpPr>
            <a:cxnSpLocks/>
          </p:cNvCxnSpPr>
          <p:nvPr/>
        </p:nvCxnSpPr>
        <p:spPr>
          <a:xfrm>
            <a:off x="4274872" y="1064975"/>
            <a:ext cx="381103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159AEA1-FDEB-48D5-9A57-79B9F12E5624}"/>
              </a:ext>
            </a:extLst>
          </p:cNvPr>
          <p:cNvCxnSpPr>
            <a:cxnSpLocks/>
          </p:cNvCxnSpPr>
          <p:nvPr/>
        </p:nvCxnSpPr>
        <p:spPr>
          <a:xfrm flipH="1">
            <a:off x="735258" y="1064975"/>
            <a:ext cx="3539613" cy="70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D7D9FE3-C768-4CCD-BC63-282ACBC7BBEF}"/>
              </a:ext>
            </a:extLst>
          </p:cNvPr>
          <p:cNvCxnSpPr>
            <a:cxnSpLocks/>
          </p:cNvCxnSpPr>
          <p:nvPr/>
        </p:nvCxnSpPr>
        <p:spPr>
          <a:xfrm>
            <a:off x="735258" y="1112764"/>
            <a:ext cx="0" cy="31605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789CED-5883-4A0C-BCE4-162686C89674}"/>
              </a:ext>
            </a:extLst>
          </p:cNvPr>
          <p:cNvCxnSpPr>
            <a:cxnSpLocks/>
          </p:cNvCxnSpPr>
          <p:nvPr/>
        </p:nvCxnSpPr>
        <p:spPr>
          <a:xfrm>
            <a:off x="8085904" y="1072044"/>
            <a:ext cx="0" cy="35677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991DF57-3919-4DD7-A254-A68DE275BDD8}"/>
              </a:ext>
            </a:extLst>
          </p:cNvPr>
          <p:cNvSpPr txBox="1"/>
          <p:nvPr/>
        </p:nvSpPr>
        <p:spPr>
          <a:xfrm>
            <a:off x="162009" y="1428822"/>
            <a:ext cx="2093667"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2000" b="1" dirty="0">
                <a:solidFill>
                  <a:srgbClr val="C00000"/>
                </a:solidFill>
                <a:latin typeface="Arial" pitchFamily="34" charset="0"/>
                <a:cs typeface="Arial" pitchFamily="34" charset="0"/>
              </a:rPr>
              <a:t>Direct</a:t>
            </a:r>
          </a:p>
        </p:txBody>
      </p:sp>
      <p:sp>
        <p:nvSpPr>
          <p:cNvPr id="20" name="TextBox 19">
            <a:extLst>
              <a:ext uri="{FF2B5EF4-FFF2-40B4-BE49-F238E27FC236}">
                <a16:creationId xmlns:a16="http://schemas.microsoft.com/office/drawing/2014/main" id="{C00FE8C1-080E-4C2E-B0D0-EA04890C5BAE}"/>
              </a:ext>
            </a:extLst>
          </p:cNvPr>
          <p:cNvSpPr txBox="1"/>
          <p:nvPr/>
        </p:nvSpPr>
        <p:spPr>
          <a:xfrm>
            <a:off x="6888324" y="1480353"/>
            <a:ext cx="2093667"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2000" b="1" dirty="0">
                <a:solidFill>
                  <a:srgbClr val="C00000"/>
                </a:solidFill>
                <a:latin typeface="Arial" pitchFamily="34" charset="0"/>
                <a:cs typeface="Arial" pitchFamily="34" charset="0"/>
              </a:rPr>
              <a:t>Indirect</a:t>
            </a:r>
          </a:p>
        </p:txBody>
      </p:sp>
      <p:cxnSp>
        <p:nvCxnSpPr>
          <p:cNvPr id="22" name="Straight Arrow Connector 21">
            <a:extLst>
              <a:ext uri="{FF2B5EF4-FFF2-40B4-BE49-F238E27FC236}">
                <a16:creationId xmlns:a16="http://schemas.microsoft.com/office/drawing/2014/main" id="{FC20F933-3A61-42A9-8F6D-C651DC50D818}"/>
              </a:ext>
            </a:extLst>
          </p:cNvPr>
          <p:cNvCxnSpPr/>
          <p:nvPr/>
        </p:nvCxnSpPr>
        <p:spPr>
          <a:xfrm rot="5400000">
            <a:off x="7932024" y="1987025"/>
            <a:ext cx="214313" cy="119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A4E7D03-D1F1-4EBF-A39A-5614E19A500D}"/>
              </a:ext>
            </a:extLst>
          </p:cNvPr>
          <p:cNvCxnSpPr/>
          <p:nvPr/>
        </p:nvCxnSpPr>
        <p:spPr>
          <a:xfrm rot="5400000">
            <a:off x="996472" y="1987025"/>
            <a:ext cx="214313"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29F9ABD-691E-450D-AB3A-EB78AE1C968C}"/>
              </a:ext>
            </a:extLst>
          </p:cNvPr>
          <p:cNvSpPr txBox="1"/>
          <p:nvPr/>
        </p:nvSpPr>
        <p:spPr>
          <a:xfrm>
            <a:off x="162009" y="2144867"/>
            <a:ext cx="3541100" cy="326698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defRPr/>
            </a:pPr>
            <a:r>
              <a:rPr lang="en-US" sz="2000" b="1" dirty="0">
                <a:solidFill>
                  <a:srgbClr val="C00000"/>
                </a:solidFill>
                <a:latin typeface="Arial" pitchFamily="34" charset="0"/>
                <a:cs typeface="Arial" pitchFamily="34" charset="0"/>
              </a:rPr>
              <a:t>1)</a:t>
            </a:r>
            <a:r>
              <a:rPr lang="en-US" sz="2000" b="1" dirty="0">
                <a:solidFill>
                  <a:srgbClr val="002060"/>
                </a:solidFill>
                <a:latin typeface="Arial" pitchFamily="34" charset="0"/>
                <a:cs typeface="Arial" pitchFamily="34" charset="0"/>
              </a:rPr>
              <a:t> Detection of </a:t>
            </a:r>
            <a:r>
              <a:rPr lang="en-US" sz="2000" b="1" dirty="0">
                <a:solidFill>
                  <a:srgbClr val="C00000"/>
                </a:solidFill>
                <a:latin typeface="Arial" pitchFamily="34" charset="0"/>
                <a:cs typeface="Arial" pitchFamily="34" charset="0"/>
              </a:rPr>
              <a:t>eggs in the stool</a:t>
            </a:r>
            <a:r>
              <a:rPr lang="en-US" sz="2000" b="1" dirty="0">
                <a:solidFill>
                  <a:srgbClr val="002060"/>
                </a:solidFill>
                <a:latin typeface="Arial" pitchFamily="34" charset="0"/>
                <a:cs typeface="Arial" pitchFamily="34" charset="0"/>
              </a:rPr>
              <a:t> by direct smear or concentration .</a:t>
            </a:r>
          </a:p>
          <a:p>
            <a:pPr algn="just">
              <a:lnSpc>
                <a:spcPct val="150000"/>
              </a:lnSpc>
              <a:defRPr/>
            </a:pPr>
            <a:r>
              <a:rPr lang="en-US" sz="2000" b="1" dirty="0">
                <a:solidFill>
                  <a:srgbClr val="C00000"/>
                </a:solidFill>
                <a:latin typeface="Arial" pitchFamily="34" charset="0"/>
                <a:cs typeface="Arial" pitchFamily="34" charset="0"/>
              </a:rPr>
              <a:t>2)</a:t>
            </a:r>
            <a:r>
              <a:rPr lang="en-US" sz="2000" b="1" dirty="0">
                <a:solidFill>
                  <a:srgbClr val="002060"/>
                </a:solidFill>
                <a:latin typeface="Arial" pitchFamily="34" charset="0"/>
                <a:cs typeface="Arial" pitchFamily="34" charset="0"/>
              </a:rPr>
              <a:t> </a:t>
            </a:r>
            <a:r>
              <a:rPr lang="en-US" sz="2000" b="1" dirty="0">
                <a:solidFill>
                  <a:schemeClr val="accent5">
                    <a:lumMod val="50000"/>
                  </a:schemeClr>
                </a:solidFill>
                <a:latin typeface="Arial" pitchFamily="34" charset="0"/>
                <a:cs typeface="Arial" pitchFamily="34" charset="0"/>
              </a:rPr>
              <a:t>T</a:t>
            </a:r>
            <a:r>
              <a:rPr lang="en-US" sz="2000" b="1" dirty="0">
                <a:solidFill>
                  <a:srgbClr val="002060"/>
                </a:solidFill>
                <a:latin typeface="Arial" pitchFamily="34" charset="0"/>
                <a:cs typeface="Arial" pitchFamily="34" charset="0"/>
              </a:rPr>
              <a:t>hick faecal smear .</a:t>
            </a:r>
          </a:p>
          <a:p>
            <a:pPr algn="just">
              <a:lnSpc>
                <a:spcPct val="150000"/>
              </a:lnSpc>
              <a:defRPr/>
            </a:pPr>
            <a:r>
              <a:rPr lang="en-US" sz="2000" b="1" dirty="0">
                <a:solidFill>
                  <a:srgbClr val="C00000"/>
                </a:solidFill>
                <a:latin typeface="Arial" pitchFamily="34" charset="0"/>
                <a:cs typeface="Arial" pitchFamily="34" charset="0"/>
              </a:rPr>
              <a:t>3)</a:t>
            </a:r>
            <a:r>
              <a:rPr lang="en-US" sz="2000" b="1" dirty="0">
                <a:solidFill>
                  <a:srgbClr val="002060"/>
                </a:solidFill>
                <a:latin typeface="Arial" pitchFamily="34" charset="0"/>
                <a:cs typeface="Arial" pitchFamily="34" charset="0"/>
              </a:rPr>
              <a:t> </a:t>
            </a:r>
            <a:r>
              <a:rPr lang="en-US" sz="2000" b="1" dirty="0">
                <a:solidFill>
                  <a:srgbClr val="C00000"/>
                </a:solidFill>
                <a:latin typeface="Arial" pitchFamily="34" charset="0"/>
                <a:cs typeface="Arial" pitchFamily="34" charset="0"/>
              </a:rPr>
              <a:t>Rectal swab.</a:t>
            </a:r>
          </a:p>
          <a:p>
            <a:pPr algn="just">
              <a:lnSpc>
                <a:spcPct val="150000"/>
              </a:lnSpc>
              <a:defRPr/>
            </a:pPr>
            <a:r>
              <a:rPr lang="en-US" sz="2000" b="1" dirty="0">
                <a:solidFill>
                  <a:srgbClr val="C00000"/>
                </a:solidFill>
                <a:latin typeface="Arial" pitchFamily="34" charset="0"/>
                <a:cs typeface="Arial" pitchFamily="34" charset="0"/>
              </a:rPr>
              <a:t>4)</a:t>
            </a:r>
            <a:r>
              <a:rPr lang="en-US" sz="2000" b="1" dirty="0">
                <a:solidFill>
                  <a:srgbClr val="002060"/>
                </a:solidFill>
                <a:latin typeface="Arial" pitchFamily="34" charset="0"/>
                <a:cs typeface="Arial" pitchFamily="34" charset="0"/>
              </a:rPr>
              <a:t> </a:t>
            </a:r>
            <a:r>
              <a:rPr lang="en-US" sz="2000" b="1" dirty="0">
                <a:solidFill>
                  <a:srgbClr val="C00000"/>
                </a:solidFill>
                <a:latin typeface="Arial" pitchFamily="34" charset="0"/>
                <a:cs typeface="Arial" pitchFamily="34" charset="0"/>
              </a:rPr>
              <a:t>Rectal biopsy </a:t>
            </a:r>
            <a:r>
              <a:rPr lang="en-US" sz="2000" b="1" dirty="0">
                <a:solidFill>
                  <a:srgbClr val="002060"/>
                </a:solidFill>
                <a:latin typeface="Arial" pitchFamily="34" charset="0"/>
                <a:cs typeface="Arial" pitchFamily="34" charset="0"/>
              </a:rPr>
              <a:t>or </a:t>
            </a:r>
            <a:r>
              <a:rPr lang="en-US" sz="2000" b="1" dirty="0">
                <a:solidFill>
                  <a:srgbClr val="C00000"/>
                </a:solidFill>
                <a:latin typeface="Arial" pitchFamily="34" charset="0"/>
                <a:cs typeface="Arial" pitchFamily="34" charset="0"/>
              </a:rPr>
              <a:t>liver biopsy </a:t>
            </a:r>
            <a:r>
              <a:rPr lang="en-US" sz="2000" b="1" dirty="0">
                <a:solidFill>
                  <a:srgbClr val="002060"/>
                </a:solidFill>
                <a:latin typeface="Arial" pitchFamily="34" charset="0"/>
                <a:cs typeface="Arial" pitchFamily="34" charset="0"/>
              </a:rPr>
              <a:t>in chronic stage </a:t>
            </a:r>
          </a:p>
        </p:txBody>
      </p:sp>
      <p:sp>
        <p:nvSpPr>
          <p:cNvPr id="31" name="TextBox 30">
            <a:extLst>
              <a:ext uri="{FF2B5EF4-FFF2-40B4-BE49-F238E27FC236}">
                <a16:creationId xmlns:a16="http://schemas.microsoft.com/office/drawing/2014/main" id="{5CE721BA-7CB2-466D-B33B-D0D2B2CE5956}"/>
              </a:ext>
            </a:extLst>
          </p:cNvPr>
          <p:cNvSpPr txBox="1"/>
          <p:nvPr/>
        </p:nvSpPr>
        <p:spPr>
          <a:xfrm>
            <a:off x="3852803" y="2094777"/>
            <a:ext cx="5129188" cy="41960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defRPr/>
            </a:pPr>
            <a:r>
              <a:rPr lang="en-US" b="1" dirty="0">
                <a:solidFill>
                  <a:srgbClr val="C00000"/>
                </a:solidFill>
                <a:latin typeface="Arial" pitchFamily="34" charset="0"/>
                <a:cs typeface="Arial" pitchFamily="34" charset="0"/>
              </a:rPr>
              <a:t>1) Intradermal test.</a:t>
            </a:r>
          </a:p>
          <a:p>
            <a:pPr algn="just">
              <a:lnSpc>
                <a:spcPct val="150000"/>
              </a:lnSpc>
              <a:defRPr/>
            </a:pPr>
            <a:r>
              <a:rPr lang="en-US" b="1" dirty="0">
                <a:solidFill>
                  <a:srgbClr val="C00000"/>
                </a:solidFill>
                <a:latin typeface="Arial" pitchFamily="34" charset="0"/>
                <a:cs typeface="Arial" pitchFamily="34" charset="0"/>
              </a:rPr>
              <a:t>2)</a:t>
            </a:r>
            <a:r>
              <a:rPr lang="en-US" b="1" dirty="0">
                <a:solidFill>
                  <a:srgbClr val="002060"/>
                </a:solidFill>
                <a:latin typeface="Arial" pitchFamily="34" charset="0"/>
                <a:cs typeface="Arial" pitchFamily="34" charset="0"/>
              </a:rPr>
              <a:t> </a:t>
            </a:r>
            <a:r>
              <a:rPr lang="en-US" b="1" dirty="0">
                <a:solidFill>
                  <a:srgbClr val="C00000"/>
                </a:solidFill>
                <a:latin typeface="Arial" pitchFamily="34" charset="0"/>
                <a:cs typeface="Arial" pitchFamily="34" charset="0"/>
              </a:rPr>
              <a:t>Serological tests :</a:t>
            </a:r>
          </a:p>
          <a:p>
            <a:pPr algn="just">
              <a:lnSpc>
                <a:spcPct val="150000"/>
              </a:lnSpc>
              <a:defRPr/>
            </a:pPr>
            <a:r>
              <a:rPr lang="en-US" b="1" dirty="0">
                <a:solidFill>
                  <a:srgbClr val="002060"/>
                </a:solidFill>
                <a:latin typeface="Arial" pitchFamily="34" charset="0"/>
                <a:cs typeface="Arial" pitchFamily="34" charset="0"/>
              </a:rPr>
              <a:t>IHAT, CFT, and ELISA.</a:t>
            </a:r>
            <a:endParaRPr lang="en-US" b="1" dirty="0">
              <a:solidFill>
                <a:srgbClr val="C00000"/>
              </a:solidFill>
              <a:latin typeface="Arial" pitchFamily="34" charset="0"/>
              <a:cs typeface="Arial" pitchFamily="34" charset="0"/>
            </a:endParaRPr>
          </a:p>
          <a:p>
            <a:pPr algn="just">
              <a:lnSpc>
                <a:spcPct val="150000"/>
              </a:lnSpc>
              <a:defRPr/>
            </a:pPr>
            <a:r>
              <a:rPr lang="en-US" b="1" dirty="0">
                <a:solidFill>
                  <a:srgbClr val="C00000"/>
                </a:solidFill>
                <a:latin typeface="Arial" pitchFamily="34" charset="0"/>
                <a:cs typeface="Arial" pitchFamily="34" charset="0"/>
              </a:rPr>
              <a:t>3) Recently: </a:t>
            </a:r>
            <a:r>
              <a:rPr lang="en-US" b="1" dirty="0">
                <a:solidFill>
                  <a:srgbClr val="002060"/>
                </a:solidFill>
                <a:latin typeface="Arial" pitchFamily="34" charset="0"/>
                <a:cs typeface="Arial" pitchFamily="34" charset="0"/>
              </a:rPr>
              <a:t>Detection of circulating </a:t>
            </a:r>
            <a:r>
              <a:rPr lang="en-US" b="1" i="1" dirty="0">
                <a:solidFill>
                  <a:srgbClr val="002060"/>
                </a:solidFill>
                <a:latin typeface="Arial" pitchFamily="34" charset="0"/>
                <a:cs typeface="Arial" pitchFamily="34" charset="0"/>
              </a:rPr>
              <a:t>Schistosoma</a:t>
            </a:r>
            <a:r>
              <a:rPr lang="en-US" b="1" dirty="0">
                <a:solidFill>
                  <a:srgbClr val="002060"/>
                </a:solidFill>
                <a:latin typeface="Arial" pitchFamily="34" charset="0"/>
                <a:cs typeface="Arial" pitchFamily="34" charset="0"/>
              </a:rPr>
              <a:t> antigens by using of monoclonal antibodies </a:t>
            </a:r>
          </a:p>
          <a:p>
            <a:pPr>
              <a:lnSpc>
                <a:spcPct val="150000"/>
              </a:lnSpc>
              <a:defRPr/>
            </a:pPr>
            <a:r>
              <a:rPr lang="en-US" b="1" dirty="0">
                <a:solidFill>
                  <a:srgbClr val="C00000"/>
                </a:solidFill>
                <a:latin typeface="Arial" pitchFamily="34" charset="0"/>
                <a:cs typeface="Arial" pitchFamily="34" charset="0"/>
              </a:rPr>
              <a:t>4) Anaemia:-</a:t>
            </a:r>
          </a:p>
          <a:p>
            <a:pPr>
              <a:lnSpc>
                <a:spcPct val="150000"/>
              </a:lnSpc>
              <a:buClr>
                <a:srgbClr val="C00000"/>
              </a:buClr>
              <a:buFont typeface="Wingdings" pitchFamily="2" charset="2"/>
              <a:buChar char="Ø"/>
              <a:defRPr/>
            </a:pPr>
            <a:r>
              <a:rPr lang="en-US" b="1" dirty="0">
                <a:solidFill>
                  <a:srgbClr val="002060"/>
                </a:solidFill>
                <a:latin typeface="Arial" pitchFamily="34" charset="0"/>
                <a:cs typeface="Arial" pitchFamily="34" charset="0"/>
              </a:rPr>
              <a:t>Iron deficiency anaemia due to blood loss.</a:t>
            </a:r>
          </a:p>
          <a:p>
            <a:pPr>
              <a:lnSpc>
                <a:spcPct val="150000"/>
              </a:lnSpc>
              <a:buClr>
                <a:srgbClr val="C00000"/>
              </a:buClr>
              <a:buFont typeface="Wingdings" pitchFamily="2" charset="2"/>
              <a:buChar char="Ø"/>
              <a:defRPr/>
            </a:pPr>
            <a:r>
              <a:rPr lang="en-US" b="1" dirty="0" err="1">
                <a:solidFill>
                  <a:srgbClr val="002060"/>
                </a:solidFill>
                <a:latin typeface="Arial" pitchFamily="34" charset="0"/>
                <a:cs typeface="Arial" pitchFamily="34" charset="0"/>
              </a:rPr>
              <a:t>Haemolytic</a:t>
            </a:r>
            <a:r>
              <a:rPr lang="en-US" b="1" dirty="0">
                <a:solidFill>
                  <a:srgbClr val="002060"/>
                </a:solidFill>
                <a:latin typeface="Arial" pitchFamily="34" charset="0"/>
                <a:cs typeface="Arial" pitchFamily="34" charset="0"/>
              </a:rPr>
              <a:t> anaemia due to hypersplenism.</a:t>
            </a:r>
          </a:p>
          <a:p>
            <a:pPr>
              <a:lnSpc>
                <a:spcPct val="150000"/>
              </a:lnSpc>
              <a:defRPr/>
            </a:pPr>
            <a:r>
              <a:rPr lang="en-US" b="1" dirty="0">
                <a:solidFill>
                  <a:srgbClr val="C00000"/>
                </a:solidFill>
                <a:latin typeface="Arial" pitchFamily="34" charset="0"/>
                <a:cs typeface="Arial" pitchFamily="34" charset="0"/>
              </a:rPr>
              <a:t>6) </a:t>
            </a:r>
            <a:r>
              <a:rPr lang="en-US" b="1" dirty="0" err="1">
                <a:solidFill>
                  <a:srgbClr val="C00000"/>
                </a:solidFill>
                <a:latin typeface="Arial" pitchFamily="34" charset="0"/>
                <a:cs typeface="Arial" pitchFamily="34" charset="0"/>
              </a:rPr>
              <a:t>Eosinophilia</a:t>
            </a:r>
            <a:endParaRPr lang="en-US" b="1" dirty="0">
              <a:solidFill>
                <a:srgbClr val="C00000"/>
              </a:solidFill>
              <a:latin typeface="Arial" pitchFamily="34" charset="0"/>
              <a:cs typeface="Arial" pitchFamily="34" charset="0"/>
            </a:endParaRPr>
          </a:p>
        </p:txBody>
      </p:sp>
      <p:pic>
        <p:nvPicPr>
          <p:cNvPr id="21" name="Picture 6" descr="No photo description available.">
            <a:extLst>
              <a:ext uri="{FF2B5EF4-FFF2-40B4-BE49-F238E27FC236}">
                <a16:creationId xmlns:a16="http://schemas.microsoft.com/office/drawing/2014/main" id="{7ADD8FD0-DA79-CCE7-26EA-14F331A3D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141530"/>
            <a:ext cx="748884" cy="76028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628FA8E-FF66-72E1-BCDA-DC0D4ED1AB2A}"/>
              </a:ext>
            </a:extLst>
          </p:cNvPr>
          <p:cNvSpPr>
            <a:spLocks noGrp="1"/>
          </p:cNvSpPr>
          <p:nvPr>
            <p:ph type="sldNum" sz="quarter" idx="12"/>
          </p:nvPr>
        </p:nvSpPr>
        <p:spPr/>
        <p:txBody>
          <a:bodyPr/>
          <a:lstStyle/>
          <a:p>
            <a:fld id="{CCDE7D8F-E085-449A-ABA7-C02E5606125E}" type="slidenum">
              <a:rPr lang="en-US" smtClean="0"/>
              <a:t>23</a:t>
            </a:fld>
            <a:endParaRPr lang="en-US"/>
          </a:p>
        </p:txBody>
      </p:sp>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D667D3-3DEA-42ED-9157-659B725D1B47}"/>
              </a:ext>
            </a:extLst>
          </p:cNvPr>
          <p:cNvSpPr txBox="1"/>
          <p:nvPr/>
        </p:nvSpPr>
        <p:spPr>
          <a:xfrm>
            <a:off x="3446861" y="1178719"/>
            <a:ext cx="1553765" cy="41549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2100" b="1" dirty="0">
                <a:solidFill>
                  <a:srgbClr val="C00000"/>
                </a:solidFill>
                <a:latin typeface="Arial" pitchFamily="34" charset="0"/>
                <a:cs typeface="Arial" pitchFamily="34" charset="0"/>
              </a:rPr>
              <a:t>Treatment</a:t>
            </a:r>
          </a:p>
        </p:txBody>
      </p:sp>
      <p:cxnSp>
        <p:nvCxnSpPr>
          <p:cNvPr id="6" name="Straight Connector 5">
            <a:extLst>
              <a:ext uri="{FF2B5EF4-FFF2-40B4-BE49-F238E27FC236}">
                <a16:creationId xmlns:a16="http://schemas.microsoft.com/office/drawing/2014/main" id="{38FE1182-37FB-4109-A317-D54A2D003061}"/>
              </a:ext>
            </a:extLst>
          </p:cNvPr>
          <p:cNvCxnSpPr/>
          <p:nvPr/>
        </p:nvCxnSpPr>
        <p:spPr>
          <a:xfrm rot="5400000">
            <a:off x="3955257" y="1847851"/>
            <a:ext cx="375047" cy="11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0EEEEA-DD3D-4D6F-AA89-3AE9A4EAB7B5}"/>
              </a:ext>
            </a:extLst>
          </p:cNvPr>
          <p:cNvCxnSpPr/>
          <p:nvPr/>
        </p:nvCxnSpPr>
        <p:spPr>
          <a:xfrm>
            <a:off x="4143376" y="2035969"/>
            <a:ext cx="2250281" cy="119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CC57EC-C73D-45AE-84DD-29330FC43E89}"/>
              </a:ext>
            </a:extLst>
          </p:cNvPr>
          <p:cNvCxnSpPr/>
          <p:nvPr/>
        </p:nvCxnSpPr>
        <p:spPr>
          <a:xfrm rot="10800000">
            <a:off x="2214562" y="2035969"/>
            <a:ext cx="1928813" cy="119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32DF352-71E8-4CF1-841A-3D9E37DB0994}"/>
              </a:ext>
            </a:extLst>
          </p:cNvPr>
          <p:cNvCxnSpPr/>
          <p:nvPr/>
        </p:nvCxnSpPr>
        <p:spPr>
          <a:xfrm rot="5400000">
            <a:off x="2108002" y="2142530"/>
            <a:ext cx="214313"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9087300-B43E-41AB-9386-E8ED97B56C6A}"/>
              </a:ext>
            </a:extLst>
          </p:cNvPr>
          <p:cNvCxnSpPr/>
          <p:nvPr/>
        </p:nvCxnSpPr>
        <p:spPr>
          <a:xfrm rot="5400000">
            <a:off x="6287095" y="2142530"/>
            <a:ext cx="214313"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2ECF1DB-1C8E-4857-91B7-F412AD885582}"/>
              </a:ext>
            </a:extLst>
          </p:cNvPr>
          <p:cNvSpPr txBox="1"/>
          <p:nvPr/>
        </p:nvSpPr>
        <p:spPr>
          <a:xfrm>
            <a:off x="1732360" y="2357438"/>
            <a:ext cx="1071563" cy="36933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b="1" dirty="0">
                <a:solidFill>
                  <a:srgbClr val="C00000"/>
                </a:solidFill>
                <a:latin typeface="Arial" pitchFamily="34" charset="0"/>
                <a:cs typeface="Arial" pitchFamily="34" charset="0"/>
              </a:rPr>
              <a:t>Medical</a:t>
            </a:r>
          </a:p>
        </p:txBody>
      </p:sp>
      <p:sp>
        <p:nvSpPr>
          <p:cNvPr id="17" name="TextBox 16">
            <a:extLst>
              <a:ext uri="{FF2B5EF4-FFF2-40B4-BE49-F238E27FC236}">
                <a16:creationId xmlns:a16="http://schemas.microsoft.com/office/drawing/2014/main" id="{97C8AB17-56BA-4B11-AC5A-1A0C5663AD2E}"/>
              </a:ext>
            </a:extLst>
          </p:cNvPr>
          <p:cNvSpPr txBox="1"/>
          <p:nvPr/>
        </p:nvSpPr>
        <p:spPr>
          <a:xfrm>
            <a:off x="5857875" y="2357438"/>
            <a:ext cx="136262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n-US" b="1" dirty="0">
                <a:solidFill>
                  <a:srgbClr val="C00000"/>
                </a:solidFill>
                <a:latin typeface="Arial" pitchFamily="34" charset="0"/>
                <a:cs typeface="Arial" pitchFamily="34" charset="0"/>
              </a:rPr>
              <a:t>Surgical</a:t>
            </a:r>
          </a:p>
        </p:txBody>
      </p:sp>
      <p:cxnSp>
        <p:nvCxnSpPr>
          <p:cNvPr id="19" name="Straight Arrow Connector 18">
            <a:extLst>
              <a:ext uri="{FF2B5EF4-FFF2-40B4-BE49-F238E27FC236}">
                <a16:creationId xmlns:a16="http://schemas.microsoft.com/office/drawing/2014/main" id="{754F50B6-814A-4C17-A9A7-ED815484F632}"/>
              </a:ext>
            </a:extLst>
          </p:cNvPr>
          <p:cNvCxnSpPr/>
          <p:nvPr/>
        </p:nvCxnSpPr>
        <p:spPr>
          <a:xfrm rot="5400000">
            <a:off x="2026444" y="3026570"/>
            <a:ext cx="375047" cy="119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A71225A-DCD7-44B1-A6BC-BA30D51EE6DE}"/>
              </a:ext>
            </a:extLst>
          </p:cNvPr>
          <p:cNvCxnSpPr/>
          <p:nvPr/>
        </p:nvCxnSpPr>
        <p:spPr>
          <a:xfrm rot="5400000">
            <a:off x="6179940" y="2999782"/>
            <a:ext cx="321469" cy="119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E5C413E-A391-4FCD-B532-FAC6BEE02900}"/>
              </a:ext>
            </a:extLst>
          </p:cNvPr>
          <p:cNvSpPr txBox="1"/>
          <p:nvPr/>
        </p:nvSpPr>
        <p:spPr>
          <a:xfrm>
            <a:off x="5495729" y="3214689"/>
            <a:ext cx="2143125" cy="646331"/>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b="1" dirty="0">
                <a:solidFill>
                  <a:srgbClr val="002060"/>
                </a:solidFill>
                <a:latin typeface="Arial" pitchFamily="34" charset="0"/>
                <a:cs typeface="Arial" pitchFamily="34" charset="0"/>
              </a:rPr>
              <a:t>For complications</a:t>
            </a:r>
          </a:p>
        </p:txBody>
      </p:sp>
      <p:sp>
        <p:nvSpPr>
          <p:cNvPr id="23" name="TextBox 22">
            <a:extLst>
              <a:ext uri="{FF2B5EF4-FFF2-40B4-BE49-F238E27FC236}">
                <a16:creationId xmlns:a16="http://schemas.microsoft.com/office/drawing/2014/main" id="{F54CF379-3BE3-4095-A620-70FD325ABE33}"/>
              </a:ext>
            </a:extLst>
          </p:cNvPr>
          <p:cNvSpPr txBox="1"/>
          <p:nvPr/>
        </p:nvSpPr>
        <p:spPr>
          <a:xfrm>
            <a:off x="294339" y="3043147"/>
            <a:ext cx="4706287" cy="1754326"/>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257175" indent="-257175" algn="ctr">
              <a:defRPr/>
            </a:pPr>
            <a:r>
              <a:rPr lang="en-US" b="1" dirty="0">
                <a:solidFill>
                  <a:srgbClr val="002060"/>
                </a:solidFill>
                <a:latin typeface="Arial" pitchFamily="34" charset="0"/>
                <a:cs typeface="Arial" pitchFamily="34" charset="0"/>
              </a:rPr>
              <a:t>Praziquantel effective against adult worms</a:t>
            </a:r>
          </a:p>
          <a:p>
            <a:pPr marL="257175" indent="-257175" algn="ctr">
              <a:defRPr/>
            </a:pPr>
            <a:endParaRPr lang="en-US" b="1" dirty="0">
              <a:solidFill>
                <a:srgbClr val="002060"/>
              </a:solidFill>
              <a:latin typeface="Arial" pitchFamily="34" charset="0"/>
              <a:cs typeface="Arial" pitchFamily="34" charset="0"/>
            </a:endParaRPr>
          </a:p>
          <a:p>
            <a:pPr marL="257175" indent="-257175" algn="ctr">
              <a:defRPr/>
            </a:pPr>
            <a:endParaRPr lang="en-US" b="1" dirty="0">
              <a:solidFill>
                <a:srgbClr val="002060"/>
              </a:solidFill>
              <a:latin typeface="Arial" pitchFamily="34" charset="0"/>
              <a:cs typeface="Arial" pitchFamily="34" charset="0"/>
            </a:endParaRPr>
          </a:p>
          <a:p>
            <a:pPr marL="257175" indent="-257175" algn="ctr">
              <a:defRPr/>
            </a:pPr>
            <a:r>
              <a:rPr lang="en-US" b="1" dirty="0">
                <a:solidFill>
                  <a:srgbClr val="002060"/>
                </a:solidFill>
                <a:latin typeface="Arial" pitchFamily="34" charset="0"/>
                <a:cs typeface="Arial" pitchFamily="34" charset="0"/>
              </a:rPr>
              <a:t>Artemisinin effective against schistosomulum </a:t>
            </a:r>
          </a:p>
        </p:txBody>
      </p:sp>
      <p:pic>
        <p:nvPicPr>
          <p:cNvPr id="2" name="Picture 6" descr="No photo description available.">
            <a:extLst>
              <a:ext uri="{FF2B5EF4-FFF2-40B4-BE49-F238E27FC236}">
                <a16:creationId xmlns:a16="http://schemas.microsoft.com/office/drawing/2014/main" id="{2ED3FA60-C1A0-6D25-2008-3F07F6F31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179882"/>
            <a:ext cx="748884" cy="76028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8575FF4-C592-EEAB-0C2D-88BA1784D183}"/>
              </a:ext>
            </a:extLst>
          </p:cNvPr>
          <p:cNvSpPr>
            <a:spLocks noGrp="1"/>
          </p:cNvSpPr>
          <p:nvPr>
            <p:ph type="sldNum" sz="quarter" idx="12"/>
          </p:nvPr>
        </p:nvSpPr>
        <p:spPr/>
        <p:txBody>
          <a:bodyPr/>
          <a:lstStyle/>
          <a:p>
            <a:fld id="{CCDE7D8F-E085-449A-ABA7-C02E5606125E}" type="slidenum">
              <a:rPr lang="en-US" smtClean="0"/>
              <a:t>24</a:t>
            </a:fld>
            <a:endParaRPr lang="en-US"/>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2935-2EEA-A793-C320-5CBA5F2A1D11}"/>
              </a:ext>
            </a:extLst>
          </p:cNvPr>
          <p:cNvSpPr>
            <a:spLocks noGrp="1"/>
          </p:cNvSpPr>
          <p:nvPr>
            <p:ph type="ctrTitle"/>
          </p:nvPr>
        </p:nvSpPr>
        <p:spPr/>
        <p:txBody>
          <a:bodyPr/>
          <a:lstStyle/>
          <a:p>
            <a:r>
              <a:rPr lang="en-US" b="1" dirty="0">
                <a:solidFill>
                  <a:schemeClr val="accent5">
                    <a:lumMod val="50000"/>
                  </a:schemeClr>
                </a:solidFill>
              </a:rPr>
              <a:t>Hydatid cyst disease</a:t>
            </a:r>
          </a:p>
        </p:txBody>
      </p:sp>
      <p:sp>
        <p:nvSpPr>
          <p:cNvPr id="3" name="Subtitle 2">
            <a:extLst>
              <a:ext uri="{FF2B5EF4-FFF2-40B4-BE49-F238E27FC236}">
                <a16:creationId xmlns:a16="http://schemas.microsoft.com/office/drawing/2014/main" id="{61063596-69B1-DC56-9987-75920E0BBDD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C9D44E2-3C02-CAC4-43BC-AA5E3467C50F}"/>
              </a:ext>
            </a:extLst>
          </p:cNvPr>
          <p:cNvSpPr>
            <a:spLocks noGrp="1"/>
          </p:cNvSpPr>
          <p:nvPr>
            <p:ph type="sldNum" sz="quarter" idx="12"/>
          </p:nvPr>
        </p:nvSpPr>
        <p:spPr/>
        <p:txBody>
          <a:bodyPr/>
          <a:lstStyle/>
          <a:p>
            <a:fld id="{CCDE7D8F-E085-449A-ABA7-C02E5606125E}" type="slidenum">
              <a:rPr lang="en-US" smtClean="0"/>
              <a:t>25</a:t>
            </a:fld>
            <a:endParaRPr lang="en-US"/>
          </a:p>
        </p:txBody>
      </p:sp>
      <p:pic>
        <p:nvPicPr>
          <p:cNvPr id="5" name="Picture 6" descr="No photo description available.">
            <a:extLst>
              <a:ext uri="{FF2B5EF4-FFF2-40B4-BE49-F238E27FC236}">
                <a16:creationId xmlns:a16="http://schemas.microsoft.com/office/drawing/2014/main" id="{AD16C6EA-9EF1-7DB1-F65F-767DC2C6D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119922"/>
            <a:ext cx="748884" cy="76028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45 Best Large Dog Breeds - Top Big Dogs List and Pictures">
            <a:extLst>
              <a:ext uri="{FF2B5EF4-FFF2-40B4-BE49-F238E27FC236}">
                <a16:creationId xmlns:a16="http://schemas.microsoft.com/office/drawing/2014/main" id="{ABBFF8A6-0701-7FF1-933E-8D4DEA628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16" y="119922"/>
            <a:ext cx="2349491" cy="197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738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5838509-FCB4-3AA5-9625-0C618AE9352F}"/>
              </a:ext>
            </a:extLst>
          </p:cNvPr>
          <p:cNvSpPr/>
          <p:nvPr/>
        </p:nvSpPr>
        <p:spPr>
          <a:xfrm>
            <a:off x="4411663" y="269875"/>
            <a:ext cx="4564062" cy="3416300"/>
          </a:xfrm>
          <a:prstGeom prst="roundRect">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a:extLst>
              <a:ext uri="{FF2B5EF4-FFF2-40B4-BE49-F238E27FC236}">
                <a16:creationId xmlns:a16="http://schemas.microsoft.com/office/drawing/2014/main" id="{CD87C67F-421D-6B45-730E-4FEFA657F472}"/>
              </a:ext>
            </a:extLst>
          </p:cNvPr>
          <p:cNvSpPr/>
          <p:nvPr/>
        </p:nvSpPr>
        <p:spPr>
          <a:xfrm>
            <a:off x="334963" y="63133"/>
            <a:ext cx="3779837" cy="830997"/>
          </a:xfrm>
          <a:prstGeom prst="rect">
            <a:avLst/>
          </a:prstGeom>
          <a:solidFill>
            <a:schemeClr val="bg2">
              <a:lumMod val="1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GB" sz="2400" b="1" dirty="0">
                <a:solidFill>
                  <a:srgbClr val="FFFF00"/>
                </a:solidFill>
                <a:effectLst>
                  <a:outerShdw blurRad="38100" dist="38100" dir="2700000" algn="tl">
                    <a:srgbClr val="000000">
                      <a:alpha val="43137"/>
                    </a:srgbClr>
                  </a:outerShdw>
                </a:effectLst>
                <a:latin typeface="Cambria" panose="02040503050406030204" pitchFamily="18" charset="0"/>
              </a:rPr>
              <a:t>Life Cycle of </a:t>
            </a:r>
            <a:r>
              <a:rPr lang="en-GB" sz="2400" b="1" i="1" dirty="0">
                <a:solidFill>
                  <a:srgbClr val="FFFF00"/>
                </a:solidFill>
                <a:latin typeface="Cambria" panose="02040503050406030204" pitchFamily="18" charset="0"/>
              </a:rPr>
              <a:t>Echinococcus  granulosus</a:t>
            </a:r>
            <a:endParaRPr lang="en-US" sz="2400" dirty="0">
              <a:solidFill>
                <a:srgbClr val="FFFF00"/>
              </a:solidFill>
              <a:effectLst>
                <a:outerShdw blurRad="38100" dist="38100" dir="2700000" algn="tl">
                  <a:srgbClr val="000000">
                    <a:alpha val="43137"/>
                  </a:srgbClr>
                </a:outerShdw>
              </a:effectLst>
              <a:latin typeface="Cambria" panose="02040503050406030204" pitchFamily="18" charset="0"/>
            </a:endParaRPr>
          </a:p>
        </p:txBody>
      </p:sp>
      <p:pic>
        <p:nvPicPr>
          <p:cNvPr id="4" name="Picture 3" descr="host.jpg">
            <a:extLst>
              <a:ext uri="{FF2B5EF4-FFF2-40B4-BE49-F238E27FC236}">
                <a16:creationId xmlns:a16="http://schemas.microsoft.com/office/drawing/2014/main" id="{1E2E2640-C382-1746-BF8C-BD2D41B2EE3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143000"/>
            <a:ext cx="2835275"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og.jpg">
            <a:extLst>
              <a:ext uri="{FF2B5EF4-FFF2-40B4-BE49-F238E27FC236}">
                <a16:creationId xmlns:a16="http://schemas.microsoft.com/office/drawing/2014/main" id="{BB643773-CE42-E5E9-8D35-8BBCAC4FA9AA}"/>
              </a:ext>
            </a:extLst>
          </p:cNvPr>
          <p:cNvPicPr>
            <a:picLocks noChangeAspect="1"/>
          </p:cNvPicPr>
          <p:nvPr/>
        </p:nvPicPr>
        <p:blipFill>
          <a:blip r:embed="rId3" cstate="print">
            <a:clrChange>
              <a:clrFrom>
                <a:srgbClr val="FFFFFF"/>
              </a:clrFrom>
              <a:clrTo>
                <a:srgbClr val="FFFFFF">
                  <a:alpha val="0"/>
                </a:srgbClr>
              </a:clrTo>
            </a:clrChange>
            <a:duotone>
              <a:prstClr val="black"/>
              <a:srgbClr val="D9C3A5">
                <a:tint val="50000"/>
                <a:satMod val="180000"/>
              </a:srgbClr>
            </a:duotone>
          </a:blip>
          <a:stretch>
            <a:fillRect/>
          </a:stretch>
        </p:blipFill>
        <p:spPr>
          <a:xfrm>
            <a:off x="6587067" y="860777"/>
            <a:ext cx="2377440" cy="2467850"/>
          </a:xfrm>
          <a:prstGeom prst="rect">
            <a:avLst/>
          </a:prstGeom>
          <a:noFill/>
          <a:ln>
            <a:noFill/>
          </a:ln>
          <a:effectLst/>
        </p:spPr>
      </p:pic>
      <p:pic>
        <p:nvPicPr>
          <p:cNvPr id="6" name="Picture 5" descr="sheep.jpg">
            <a:extLst>
              <a:ext uri="{FF2B5EF4-FFF2-40B4-BE49-F238E27FC236}">
                <a16:creationId xmlns:a16="http://schemas.microsoft.com/office/drawing/2014/main" id="{AB8EB08A-3547-2CAF-E500-12F4C744CF8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4876800"/>
            <a:ext cx="3108325" cy="1628775"/>
          </a:xfrm>
          <a:prstGeom prst="rect">
            <a:avLst/>
          </a:prstGeom>
          <a:noFill/>
          <a:ln>
            <a:noFill/>
          </a:ln>
          <a:effectLst>
            <a:outerShdw blurRad="50800" dist="38100" dir="10800000" algn="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F1B6857B-0122-1035-DD72-D4E0202987F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0" y="5638800"/>
            <a:ext cx="639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03C36721-6798-1042-A075-7F2818AF13D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5410200"/>
            <a:ext cx="4572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46FEF976-376F-DE7D-617E-7F92B41010A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2075" y="1633538"/>
            <a:ext cx="3651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A783D47-8F16-B306-99B3-5AA38FACE1C6}"/>
              </a:ext>
            </a:extLst>
          </p:cNvPr>
          <p:cNvSpPr/>
          <p:nvPr/>
        </p:nvSpPr>
        <p:spPr>
          <a:xfrm>
            <a:off x="5316538" y="579438"/>
            <a:ext cx="1362075" cy="954087"/>
          </a:xfrm>
          <a:prstGeom prst="rect">
            <a:avLst/>
          </a:prstGeom>
          <a:solidFill>
            <a:srgbClr val="EFD9DB"/>
          </a:solidFill>
          <a:ln w="12700">
            <a:solidFill>
              <a:srgbClr val="8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sz="2000" b="1" dirty="0">
                <a:solidFill>
                  <a:srgbClr val="9A0000"/>
                </a:solidFill>
              </a:rPr>
              <a:t>(D.H.)</a:t>
            </a:r>
          </a:p>
          <a:p>
            <a:pPr algn="ctr">
              <a:defRPr/>
            </a:pPr>
            <a:r>
              <a:rPr lang="en-GB" sz="1600" b="1" dirty="0">
                <a:solidFill>
                  <a:srgbClr val="002060"/>
                </a:solidFill>
              </a:rPr>
              <a:t>Carnivores</a:t>
            </a:r>
            <a:r>
              <a:rPr lang="en-GB" sz="2000" b="1" dirty="0">
                <a:solidFill>
                  <a:srgbClr val="002060"/>
                </a:solidFill>
              </a:rPr>
              <a:t> </a:t>
            </a:r>
            <a:r>
              <a:rPr lang="en-GB" sz="1600" b="1" dirty="0">
                <a:solidFill>
                  <a:srgbClr val="002060"/>
                </a:solidFill>
              </a:rPr>
              <a:t>(dogs)</a:t>
            </a:r>
            <a:endParaRPr lang="en-US" sz="1600" b="1" dirty="0">
              <a:solidFill>
                <a:srgbClr val="002060"/>
              </a:solidFill>
            </a:endParaRPr>
          </a:p>
        </p:txBody>
      </p:sp>
      <p:sp>
        <p:nvSpPr>
          <p:cNvPr id="11" name="Rectangle 10">
            <a:extLst>
              <a:ext uri="{FF2B5EF4-FFF2-40B4-BE49-F238E27FC236}">
                <a16:creationId xmlns:a16="http://schemas.microsoft.com/office/drawing/2014/main" id="{DD4CB963-0C3E-CE58-F280-9C07CEAC3AD9}"/>
              </a:ext>
            </a:extLst>
          </p:cNvPr>
          <p:cNvSpPr/>
          <p:nvPr/>
        </p:nvSpPr>
        <p:spPr>
          <a:xfrm>
            <a:off x="3055947" y="4937760"/>
            <a:ext cx="1456887" cy="892552"/>
          </a:xfrm>
          <a:prstGeom prst="rect">
            <a:avLst/>
          </a:prstGeom>
          <a:solidFill>
            <a:srgbClr val="C9E7A7"/>
          </a:solidFill>
          <a:ln>
            <a:solidFill>
              <a:srgbClr val="00B050"/>
            </a:solidFill>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spAutoFit/>
          </a:bodyPr>
          <a:lstStyle/>
          <a:p>
            <a:pPr algn="ctr">
              <a:defRPr/>
            </a:pPr>
            <a:r>
              <a:rPr lang="en-US" sz="2000" b="1" dirty="0">
                <a:solidFill>
                  <a:srgbClr val="283F19"/>
                </a:solidFill>
              </a:rPr>
              <a:t>(I.H.)</a:t>
            </a:r>
          </a:p>
          <a:p>
            <a:pPr algn="ctr">
              <a:defRPr/>
            </a:pPr>
            <a:r>
              <a:rPr lang="en-GB" sz="1600" b="1" dirty="0">
                <a:solidFill>
                  <a:srgbClr val="283F19"/>
                </a:solidFill>
              </a:rPr>
              <a:t>Herbivores</a:t>
            </a:r>
            <a:endParaRPr lang="en-US" sz="1600" b="1" dirty="0">
              <a:solidFill>
                <a:srgbClr val="283F19"/>
              </a:solidFill>
            </a:endParaRPr>
          </a:p>
          <a:p>
            <a:pPr algn="ctr">
              <a:defRPr/>
            </a:pPr>
            <a:r>
              <a:rPr lang="en-GB" sz="1600" b="1" dirty="0">
                <a:solidFill>
                  <a:srgbClr val="283F19"/>
                </a:solidFill>
              </a:rPr>
              <a:t>&amp; Man</a:t>
            </a:r>
            <a:endParaRPr lang="en-US" sz="1600" b="1" dirty="0">
              <a:solidFill>
                <a:srgbClr val="283F19"/>
              </a:solidFill>
            </a:endParaRPr>
          </a:p>
        </p:txBody>
      </p:sp>
      <p:sp>
        <p:nvSpPr>
          <p:cNvPr id="12" name="Rectangle 11">
            <a:extLst>
              <a:ext uri="{FF2B5EF4-FFF2-40B4-BE49-F238E27FC236}">
                <a16:creationId xmlns:a16="http://schemas.microsoft.com/office/drawing/2014/main" id="{50D66E94-51CF-B161-20ED-DC09766376BF}"/>
              </a:ext>
            </a:extLst>
          </p:cNvPr>
          <p:cNvSpPr/>
          <p:nvPr/>
        </p:nvSpPr>
        <p:spPr>
          <a:xfrm>
            <a:off x="4579938" y="2378075"/>
            <a:ext cx="1820862" cy="523875"/>
          </a:xfrm>
          <a:prstGeom prst="rect">
            <a:avLst/>
          </a:prstGeom>
          <a:solidFill>
            <a:srgbClr val="F8CBAD"/>
          </a:solidFill>
          <a:ln w="12700">
            <a:solidFill>
              <a:srgbClr val="800000"/>
            </a:solidFill>
          </a:ln>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US" sz="1400" b="1" dirty="0"/>
              <a:t>Eggs Pass with stool</a:t>
            </a:r>
          </a:p>
        </p:txBody>
      </p:sp>
      <p:sp>
        <p:nvSpPr>
          <p:cNvPr id="13" name="Rectangle 12">
            <a:extLst>
              <a:ext uri="{FF2B5EF4-FFF2-40B4-BE49-F238E27FC236}">
                <a16:creationId xmlns:a16="http://schemas.microsoft.com/office/drawing/2014/main" id="{AB76D46D-FB50-F448-FC64-D1FE2021DC23}"/>
              </a:ext>
            </a:extLst>
          </p:cNvPr>
          <p:cNvSpPr/>
          <p:nvPr/>
        </p:nvSpPr>
        <p:spPr>
          <a:xfrm>
            <a:off x="5654675" y="4430713"/>
            <a:ext cx="2905125" cy="522287"/>
          </a:xfrm>
          <a:prstGeom prst="rect">
            <a:avLst/>
          </a:prstGeom>
          <a:solidFill>
            <a:srgbClr val="C5E0B4"/>
          </a:solidFill>
          <a:ln w="12700">
            <a:solidFill>
              <a:schemeClr val="accent6">
                <a:lumMod val="50000"/>
              </a:schemeClr>
            </a:solidFill>
          </a:ln>
        </p:spPr>
        <p:style>
          <a:lnRef idx="3">
            <a:schemeClr val="lt1"/>
          </a:lnRef>
          <a:fillRef idx="1">
            <a:schemeClr val="accent2"/>
          </a:fillRef>
          <a:effectRef idx="1">
            <a:schemeClr val="accent2"/>
          </a:effectRef>
          <a:fontRef idx="minor">
            <a:schemeClr val="lt1"/>
          </a:fontRef>
        </p:style>
        <p:txBody>
          <a:bodyPr anchor="ctr">
            <a:spAutoFit/>
          </a:bodyPr>
          <a:lstStyle/>
          <a:p>
            <a:pPr algn="ctr">
              <a:defRPr/>
            </a:pPr>
            <a:r>
              <a:rPr lang="en-GB" sz="1400" b="1" dirty="0" err="1">
                <a:solidFill>
                  <a:srgbClr val="002060"/>
                </a:solidFill>
              </a:rPr>
              <a:t>Oncosphere</a:t>
            </a:r>
            <a:r>
              <a:rPr lang="en-US" sz="1400" b="1" dirty="0">
                <a:solidFill>
                  <a:srgbClr val="002060"/>
                </a:solidFill>
              </a:rPr>
              <a:t> hatches in </a:t>
            </a:r>
            <a:r>
              <a:rPr lang="en-GB" sz="1400" b="1" dirty="0">
                <a:solidFill>
                  <a:srgbClr val="002060"/>
                </a:solidFill>
              </a:rPr>
              <a:t>intestine </a:t>
            </a:r>
            <a:endParaRPr lang="en-US" sz="1400" b="1" dirty="0">
              <a:solidFill>
                <a:srgbClr val="002060"/>
              </a:solidFill>
            </a:endParaRPr>
          </a:p>
        </p:txBody>
      </p:sp>
      <p:sp>
        <p:nvSpPr>
          <p:cNvPr id="14" name="Rectangle 13">
            <a:extLst>
              <a:ext uri="{FF2B5EF4-FFF2-40B4-BE49-F238E27FC236}">
                <a16:creationId xmlns:a16="http://schemas.microsoft.com/office/drawing/2014/main" id="{08A19FB1-FDF6-E810-2423-0830A90DD459}"/>
              </a:ext>
            </a:extLst>
          </p:cNvPr>
          <p:cNvSpPr/>
          <p:nvPr/>
        </p:nvSpPr>
        <p:spPr>
          <a:xfrm>
            <a:off x="6278563" y="4932691"/>
            <a:ext cx="2470150" cy="523220"/>
          </a:xfrm>
          <a:prstGeom prst="rect">
            <a:avLst/>
          </a:prstGeom>
          <a:solidFill>
            <a:srgbClr val="C5E0B4"/>
          </a:solidFill>
          <a:ln w="12700">
            <a:solidFill>
              <a:schemeClr val="accent6">
                <a:lumMod val="50000"/>
              </a:schemeClr>
            </a:solidFill>
          </a:ln>
        </p:spPr>
        <p:style>
          <a:lnRef idx="3">
            <a:schemeClr val="lt1"/>
          </a:lnRef>
          <a:fillRef idx="1">
            <a:schemeClr val="accent4"/>
          </a:fillRef>
          <a:effectRef idx="1">
            <a:schemeClr val="accent4"/>
          </a:effectRef>
          <a:fontRef idx="minor">
            <a:schemeClr val="lt1"/>
          </a:fontRef>
        </p:style>
        <p:txBody>
          <a:bodyPr anchor="ctr">
            <a:spAutoFit/>
          </a:bodyPr>
          <a:lstStyle/>
          <a:p>
            <a:pPr algn="ctr">
              <a:defRPr/>
            </a:pPr>
            <a:r>
              <a:rPr lang="en-US" sz="1400" b="1" dirty="0">
                <a:solidFill>
                  <a:srgbClr val="002060"/>
                </a:solidFill>
              </a:rPr>
              <a:t>I H ingests Eggs or Gravid segment</a:t>
            </a:r>
          </a:p>
        </p:txBody>
      </p:sp>
      <p:sp>
        <p:nvSpPr>
          <p:cNvPr id="15" name="Rectangle 14">
            <a:extLst>
              <a:ext uri="{FF2B5EF4-FFF2-40B4-BE49-F238E27FC236}">
                <a16:creationId xmlns:a16="http://schemas.microsoft.com/office/drawing/2014/main" id="{CA05AE00-5595-1A1C-FC35-8F95F36E6B7A}"/>
              </a:ext>
            </a:extLst>
          </p:cNvPr>
          <p:cNvSpPr/>
          <p:nvPr/>
        </p:nvSpPr>
        <p:spPr>
          <a:xfrm>
            <a:off x="4335463" y="5014913"/>
            <a:ext cx="2751137" cy="738187"/>
          </a:xfrm>
          <a:prstGeom prst="rect">
            <a:avLst/>
          </a:prstGeom>
          <a:solidFill>
            <a:srgbClr val="C5E0B4"/>
          </a:solidFill>
          <a:ln w="12700">
            <a:solidFill>
              <a:schemeClr val="accent6">
                <a:lumMod val="50000"/>
              </a:schemeClr>
            </a:solidFill>
          </a:ln>
        </p:spPr>
        <p:style>
          <a:lnRef idx="3">
            <a:schemeClr val="lt1"/>
          </a:lnRef>
          <a:fillRef idx="1">
            <a:schemeClr val="accent3"/>
          </a:fillRef>
          <a:effectRef idx="1">
            <a:schemeClr val="accent3"/>
          </a:effectRef>
          <a:fontRef idx="minor">
            <a:schemeClr val="lt1"/>
          </a:fontRef>
        </p:style>
        <p:txBody>
          <a:bodyPr anchor="ctr">
            <a:spAutoFit/>
          </a:bodyPr>
          <a:lstStyle/>
          <a:p>
            <a:pPr algn="ctr">
              <a:defRPr/>
            </a:pPr>
            <a:r>
              <a:rPr lang="en-GB" sz="1400" b="1" dirty="0" err="1">
                <a:solidFill>
                  <a:srgbClr val="002060"/>
                </a:solidFill>
              </a:rPr>
              <a:t>Oncosphere</a:t>
            </a:r>
            <a:r>
              <a:rPr lang="en-GB" sz="1400" b="1" dirty="0">
                <a:solidFill>
                  <a:srgbClr val="002060"/>
                </a:solidFill>
              </a:rPr>
              <a:t> migrates to viscera</a:t>
            </a:r>
          </a:p>
          <a:p>
            <a:pPr algn="ctr">
              <a:defRPr/>
            </a:pPr>
            <a:r>
              <a:rPr lang="en-GB" sz="1400" b="1" dirty="0">
                <a:solidFill>
                  <a:srgbClr val="002060"/>
                </a:solidFill>
              </a:rPr>
              <a:t>&amp; Cyst develops</a:t>
            </a:r>
            <a:endParaRPr lang="en-US" sz="1400" b="1" dirty="0">
              <a:solidFill>
                <a:srgbClr val="002060"/>
              </a:solidFill>
            </a:endParaRPr>
          </a:p>
        </p:txBody>
      </p:sp>
      <p:pic>
        <p:nvPicPr>
          <p:cNvPr id="16" name="Picture 2">
            <a:extLst>
              <a:ext uri="{FF2B5EF4-FFF2-40B4-BE49-F238E27FC236}">
                <a16:creationId xmlns:a16="http://schemas.microsoft.com/office/drawing/2014/main" id="{FC54FC90-C5DE-6C92-D75D-453F8CACCAD2}"/>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7225" y="292100"/>
            <a:ext cx="118745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8C401F4C-BD5C-3BA9-FF31-00B7B9284855}"/>
              </a:ext>
            </a:extLst>
          </p:cNvPr>
          <p:cNvSpPr/>
          <p:nvPr/>
        </p:nvSpPr>
        <p:spPr>
          <a:xfrm>
            <a:off x="5427663" y="1576388"/>
            <a:ext cx="1417637" cy="522287"/>
          </a:xfrm>
          <a:prstGeom prst="rect">
            <a:avLst/>
          </a:prstGeom>
          <a:solidFill>
            <a:srgbClr val="F8CBAD"/>
          </a:solidFill>
          <a:ln w="12700">
            <a:solidFill>
              <a:srgbClr val="800000"/>
            </a:solidFill>
          </a:ln>
        </p:spPr>
        <p:style>
          <a:lnRef idx="2">
            <a:schemeClr val="dk1"/>
          </a:lnRef>
          <a:fillRef idx="1">
            <a:schemeClr val="lt1"/>
          </a:fillRef>
          <a:effectRef idx="0">
            <a:schemeClr val="dk1"/>
          </a:effectRef>
          <a:fontRef idx="minor">
            <a:schemeClr val="dk1"/>
          </a:fontRef>
        </p:style>
        <p:txBody>
          <a:bodyPr anchor="ctr">
            <a:spAutoFit/>
          </a:bodyPr>
          <a:lstStyle/>
          <a:p>
            <a:pPr algn="ctr">
              <a:defRPr/>
            </a:pPr>
            <a:r>
              <a:rPr lang="en-US" sz="1400" b="1" dirty="0"/>
              <a:t>Adult in small intestine</a:t>
            </a:r>
          </a:p>
        </p:txBody>
      </p:sp>
      <p:pic>
        <p:nvPicPr>
          <p:cNvPr id="18" name="Picture 17" descr="TAENIA EGG.jpg">
            <a:extLst>
              <a:ext uri="{FF2B5EF4-FFF2-40B4-BE49-F238E27FC236}">
                <a16:creationId xmlns:a16="http://schemas.microsoft.com/office/drawing/2014/main" id="{B0477D45-6A46-10A1-6BB0-125DA320A683}"/>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7675" y="2873375"/>
            <a:ext cx="63976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TAENIA EGG.jpg">
            <a:extLst>
              <a:ext uri="{FF2B5EF4-FFF2-40B4-BE49-F238E27FC236}">
                <a16:creationId xmlns:a16="http://schemas.microsoft.com/office/drawing/2014/main" id="{76C1797A-D342-9AED-4271-488B6C48E451}"/>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2150" y="2895600"/>
            <a:ext cx="63976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DB4274D4-3149-A432-7FD0-6D60CA96B1E0}"/>
              </a:ext>
            </a:extLst>
          </p:cNvPr>
          <p:cNvSpPr txBox="1"/>
          <p:nvPr/>
        </p:nvSpPr>
        <p:spPr>
          <a:xfrm>
            <a:off x="6678613" y="3327400"/>
            <a:ext cx="1900237" cy="585788"/>
          </a:xfrm>
          <a:prstGeom prst="rect">
            <a:avLst/>
          </a:prstGeom>
          <a:solidFill>
            <a:srgbClr val="F8CBAD"/>
          </a:solidFill>
          <a:ln w="12700">
            <a:solidFill>
              <a:srgbClr val="800000"/>
            </a:solidFill>
          </a:ln>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en-US" sz="1600" b="1" dirty="0"/>
              <a:t>Dog (D.H) ingests infected </a:t>
            </a:r>
            <a:r>
              <a:rPr lang="en-GB" sz="1600" b="1" dirty="0"/>
              <a:t>viscera</a:t>
            </a:r>
            <a:endParaRPr lang="en-US" sz="1600" b="1" dirty="0"/>
          </a:p>
        </p:txBody>
      </p:sp>
      <p:sp>
        <p:nvSpPr>
          <p:cNvPr id="21" name="Rectangle 20">
            <a:extLst>
              <a:ext uri="{FF2B5EF4-FFF2-40B4-BE49-F238E27FC236}">
                <a16:creationId xmlns:a16="http://schemas.microsoft.com/office/drawing/2014/main" id="{B99632BC-0EF5-8F38-FA80-4C469F8CFC6A}"/>
              </a:ext>
            </a:extLst>
          </p:cNvPr>
          <p:cNvSpPr>
            <a:spLocks noChangeArrowheads="1"/>
          </p:cNvSpPr>
          <p:nvPr/>
        </p:nvSpPr>
        <p:spPr bwMode="auto">
          <a:xfrm>
            <a:off x="6819900" y="433388"/>
            <a:ext cx="1546225" cy="523875"/>
          </a:xfrm>
          <a:prstGeom prst="rect">
            <a:avLst/>
          </a:prstGeom>
          <a:solidFill>
            <a:srgbClr val="F8CBAD"/>
          </a:solidFill>
          <a:ln w="12700">
            <a:solidFill>
              <a:srgbClr val="800000"/>
            </a:solidFill>
            <a:miter lim="800000"/>
            <a:headEnd/>
            <a:tailEnd/>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GB" altLang="en-US" sz="1400" b="1"/>
              <a:t>Protoscolices release</a:t>
            </a:r>
            <a:endParaRPr lang="en-US" altLang="en-US" sz="1400" b="1"/>
          </a:p>
        </p:txBody>
      </p:sp>
      <p:sp>
        <p:nvSpPr>
          <p:cNvPr id="22" name="TextBox 21">
            <a:extLst>
              <a:ext uri="{FF2B5EF4-FFF2-40B4-BE49-F238E27FC236}">
                <a16:creationId xmlns:a16="http://schemas.microsoft.com/office/drawing/2014/main" id="{133BA627-EEC0-299E-A979-69BCE9A73F5B}"/>
              </a:ext>
            </a:extLst>
          </p:cNvPr>
          <p:cNvSpPr txBox="1">
            <a:spLocks noChangeArrowheads="1"/>
          </p:cNvSpPr>
          <p:nvPr/>
        </p:nvSpPr>
        <p:spPr bwMode="auto">
          <a:xfrm>
            <a:off x="6932613" y="993775"/>
            <a:ext cx="1646237" cy="306388"/>
          </a:xfrm>
          <a:prstGeom prst="rect">
            <a:avLst/>
          </a:prstGeom>
          <a:solidFill>
            <a:srgbClr val="F8CBAD"/>
          </a:solidFill>
          <a:ln w="12700">
            <a:solidFill>
              <a:srgbClr val="800000"/>
            </a:solidFill>
            <a:miter lim="800000"/>
            <a:headEnd/>
            <a:tailEnd/>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1400" b="1"/>
              <a:t>Adult maturation</a:t>
            </a:r>
          </a:p>
        </p:txBody>
      </p:sp>
      <p:pic>
        <p:nvPicPr>
          <p:cNvPr id="23" name="Picture 2">
            <a:extLst>
              <a:ext uri="{FF2B5EF4-FFF2-40B4-BE49-F238E27FC236}">
                <a16:creationId xmlns:a16="http://schemas.microsoft.com/office/drawing/2014/main" id="{6BDBD1B4-76CC-A469-8692-8AC1BBF7F7DB}"/>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182900" flipH="1">
            <a:off x="7523163" y="1363663"/>
            <a:ext cx="54927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2844C89B-38F2-FBB2-BA0F-8F48E08C5B66}"/>
              </a:ext>
            </a:extLst>
          </p:cNvPr>
          <p:cNvSpPr txBox="1"/>
          <p:nvPr/>
        </p:nvSpPr>
        <p:spPr>
          <a:xfrm>
            <a:off x="2263140" y="1703987"/>
            <a:ext cx="1732008" cy="523220"/>
          </a:xfrm>
          <a:prstGeom prst="rect">
            <a:avLst/>
          </a:prstGeom>
          <a:solidFill>
            <a:schemeClr val="accent1">
              <a:lumMod val="20000"/>
              <a:lumOff val="80000"/>
            </a:schemeClr>
          </a:solidFill>
          <a:ln w="12700">
            <a:solidFill>
              <a:schemeClr val="accent3">
                <a:lumMod val="50000"/>
              </a:schemeClr>
            </a:solidFill>
          </a:ln>
        </p:spPr>
        <p:style>
          <a:lnRef idx="1">
            <a:schemeClr val="accent2"/>
          </a:lnRef>
          <a:fillRef idx="3">
            <a:schemeClr val="accent2"/>
          </a:fillRef>
          <a:effectRef idx="2">
            <a:schemeClr val="accent2"/>
          </a:effectRef>
          <a:fontRef idx="minor">
            <a:schemeClr val="lt1"/>
          </a:fontRef>
        </p:style>
        <p:txBody>
          <a:bodyPr anchor="ctr">
            <a:spAutoFit/>
          </a:bodyPr>
          <a:lstStyle/>
          <a:p>
            <a:pPr algn="ctr">
              <a:defRPr/>
            </a:pPr>
            <a:r>
              <a:rPr lang="en-US" sz="1400" b="1" dirty="0">
                <a:solidFill>
                  <a:srgbClr val="283F19"/>
                </a:solidFill>
              </a:rPr>
              <a:t>Man accidentally ingests eggs</a:t>
            </a:r>
          </a:p>
        </p:txBody>
      </p:sp>
      <p:pic>
        <p:nvPicPr>
          <p:cNvPr id="25" name="Picture 2">
            <a:extLst>
              <a:ext uri="{FF2B5EF4-FFF2-40B4-BE49-F238E27FC236}">
                <a16:creationId xmlns:a16="http://schemas.microsoft.com/office/drawing/2014/main" id="{7A86B186-43A9-79FF-BE6B-33FA8CD2C4B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800" y="3733800"/>
            <a:ext cx="4572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A1027D88-1CD5-0777-E659-E062BBB89C20}"/>
              </a:ext>
            </a:extLst>
          </p:cNvPr>
          <p:cNvSpPr/>
          <p:nvPr/>
        </p:nvSpPr>
        <p:spPr>
          <a:xfrm>
            <a:off x="3055938" y="3767138"/>
            <a:ext cx="2735262" cy="523875"/>
          </a:xfrm>
          <a:prstGeom prst="rect">
            <a:avLst/>
          </a:prstGeom>
          <a:solidFill>
            <a:schemeClr val="accent1">
              <a:lumMod val="20000"/>
              <a:lumOff val="80000"/>
            </a:schemeClr>
          </a:solidFill>
          <a:ln w="12700">
            <a:solidFill>
              <a:schemeClr val="accent3">
                <a:lumMod val="50000"/>
              </a:schemeClr>
            </a:solidFill>
          </a:ln>
        </p:spPr>
        <p:style>
          <a:lnRef idx="3">
            <a:schemeClr val="lt1"/>
          </a:lnRef>
          <a:fillRef idx="1">
            <a:schemeClr val="accent2"/>
          </a:fillRef>
          <a:effectRef idx="1">
            <a:schemeClr val="accent2"/>
          </a:effectRef>
          <a:fontRef idx="minor">
            <a:schemeClr val="lt1"/>
          </a:fontRef>
        </p:style>
        <p:txBody>
          <a:bodyPr anchor="ctr">
            <a:spAutoFit/>
          </a:bodyPr>
          <a:lstStyle/>
          <a:p>
            <a:pPr algn="ctr">
              <a:defRPr/>
            </a:pPr>
            <a:r>
              <a:rPr lang="en-GB" sz="1400" b="1" dirty="0" err="1">
                <a:solidFill>
                  <a:srgbClr val="283F19"/>
                </a:solidFill>
              </a:rPr>
              <a:t>Oncosphere</a:t>
            </a:r>
            <a:r>
              <a:rPr lang="en-US" sz="1400" b="1" dirty="0">
                <a:solidFill>
                  <a:srgbClr val="283F19"/>
                </a:solidFill>
              </a:rPr>
              <a:t> hatches in </a:t>
            </a:r>
            <a:r>
              <a:rPr lang="en-GB" sz="1400" b="1" dirty="0">
                <a:solidFill>
                  <a:srgbClr val="283F19"/>
                </a:solidFill>
              </a:rPr>
              <a:t>intestine </a:t>
            </a:r>
            <a:endParaRPr lang="en-US" sz="1400" b="1" dirty="0">
              <a:solidFill>
                <a:srgbClr val="283F19"/>
              </a:solidFill>
            </a:endParaRPr>
          </a:p>
        </p:txBody>
      </p:sp>
      <p:sp>
        <p:nvSpPr>
          <p:cNvPr id="27" name="Rectangle 26">
            <a:extLst>
              <a:ext uri="{FF2B5EF4-FFF2-40B4-BE49-F238E27FC236}">
                <a16:creationId xmlns:a16="http://schemas.microsoft.com/office/drawing/2014/main" id="{622036E6-1554-0B3D-8DF9-2E69F5609983}"/>
              </a:ext>
            </a:extLst>
          </p:cNvPr>
          <p:cNvSpPr/>
          <p:nvPr/>
        </p:nvSpPr>
        <p:spPr>
          <a:xfrm>
            <a:off x="2173288" y="3552825"/>
            <a:ext cx="1939925" cy="954088"/>
          </a:xfrm>
          <a:prstGeom prst="rect">
            <a:avLst/>
          </a:prstGeom>
          <a:solidFill>
            <a:schemeClr val="accent1">
              <a:lumMod val="20000"/>
              <a:lumOff val="80000"/>
            </a:schemeClr>
          </a:solidFill>
          <a:ln w="12700">
            <a:solidFill>
              <a:schemeClr val="accent3">
                <a:lumMod val="50000"/>
              </a:schemeClr>
            </a:solidFill>
          </a:ln>
        </p:spPr>
        <p:style>
          <a:lnRef idx="3">
            <a:schemeClr val="lt1"/>
          </a:lnRef>
          <a:fillRef idx="1">
            <a:schemeClr val="accent2"/>
          </a:fillRef>
          <a:effectRef idx="1">
            <a:schemeClr val="accent2"/>
          </a:effectRef>
          <a:fontRef idx="minor">
            <a:schemeClr val="lt1"/>
          </a:fontRef>
        </p:style>
        <p:txBody>
          <a:bodyPr anchor="ctr">
            <a:spAutoFit/>
          </a:bodyPr>
          <a:lstStyle/>
          <a:p>
            <a:pPr algn="ctr">
              <a:defRPr/>
            </a:pPr>
            <a:r>
              <a:rPr lang="en-GB" sz="1400" b="1" dirty="0" err="1">
                <a:solidFill>
                  <a:srgbClr val="283F19"/>
                </a:solidFill>
              </a:rPr>
              <a:t>Oncosphere</a:t>
            </a:r>
            <a:r>
              <a:rPr lang="en-GB" sz="1400" b="1" dirty="0">
                <a:solidFill>
                  <a:srgbClr val="283F19"/>
                </a:solidFill>
              </a:rPr>
              <a:t> migrates to  various organs</a:t>
            </a:r>
          </a:p>
          <a:p>
            <a:pPr algn="ctr">
              <a:defRPr/>
            </a:pPr>
            <a:r>
              <a:rPr lang="en-GB" sz="1400" b="1" dirty="0">
                <a:solidFill>
                  <a:srgbClr val="283F19"/>
                </a:solidFill>
              </a:rPr>
              <a:t>&amp; Cyst develops</a:t>
            </a:r>
            <a:endParaRPr lang="en-US" sz="1400" b="1" dirty="0">
              <a:solidFill>
                <a:srgbClr val="283F19"/>
              </a:solidFill>
            </a:endParaRPr>
          </a:p>
        </p:txBody>
      </p:sp>
      <p:sp>
        <p:nvSpPr>
          <p:cNvPr id="28" name="5-Point Star 27">
            <a:extLst>
              <a:ext uri="{FF2B5EF4-FFF2-40B4-BE49-F238E27FC236}">
                <a16:creationId xmlns:a16="http://schemas.microsoft.com/office/drawing/2014/main" id="{810A824A-3497-E60E-1DF0-C9E890F67B58}"/>
              </a:ext>
            </a:extLst>
          </p:cNvPr>
          <p:cNvSpPr/>
          <p:nvPr/>
        </p:nvSpPr>
        <p:spPr>
          <a:xfrm>
            <a:off x="1371600" y="1219200"/>
            <a:ext cx="457200" cy="365125"/>
          </a:xfrm>
          <a:prstGeom prst="star5">
            <a:avLst/>
          </a:prstGeom>
          <a:solidFill>
            <a:srgbClr val="FF00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5-Point Star 28">
            <a:extLst>
              <a:ext uri="{FF2B5EF4-FFF2-40B4-BE49-F238E27FC236}">
                <a16:creationId xmlns:a16="http://schemas.microsoft.com/office/drawing/2014/main" id="{85481B62-0614-EF0E-E0C5-C41160AD98B8}"/>
              </a:ext>
            </a:extLst>
          </p:cNvPr>
          <p:cNvSpPr/>
          <p:nvPr/>
        </p:nvSpPr>
        <p:spPr>
          <a:xfrm>
            <a:off x="1066800" y="2667000"/>
            <a:ext cx="457200" cy="365125"/>
          </a:xfrm>
          <a:prstGeom prst="star5">
            <a:avLst/>
          </a:prstGeom>
          <a:solidFill>
            <a:srgbClr val="FF00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5-Point Star 29">
            <a:extLst>
              <a:ext uri="{FF2B5EF4-FFF2-40B4-BE49-F238E27FC236}">
                <a16:creationId xmlns:a16="http://schemas.microsoft.com/office/drawing/2014/main" id="{E73F6DE8-86DE-8B33-402E-C266F6728EA2}"/>
              </a:ext>
            </a:extLst>
          </p:cNvPr>
          <p:cNvSpPr/>
          <p:nvPr/>
        </p:nvSpPr>
        <p:spPr>
          <a:xfrm>
            <a:off x="1447800" y="4572000"/>
            <a:ext cx="457200" cy="365125"/>
          </a:xfrm>
          <a:prstGeom prst="star5">
            <a:avLst/>
          </a:prstGeom>
          <a:solidFill>
            <a:srgbClr val="FF00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5-Point Star 30">
            <a:extLst>
              <a:ext uri="{FF2B5EF4-FFF2-40B4-BE49-F238E27FC236}">
                <a16:creationId xmlns:a16="http://schemas.microsoft.com/office/drawing/2014/main" id="{59B980DC-CD63-D7A6-EDBC-867C593B25CB}"/>
              </a:ext>
            </a:extLst>
          </p:cNvPr>
          <p:cNvSpPr/>
          <p:nvPr/>
        </p:nvSpPr>
        <p:spPr>
          <a:xfrm>
            <a:off x="762000" y="5257800"/>
            <a:ext cx="457200" cy="365125"/>
          </a:xfrm>
          <a:prstGeom prst="star5">
            <a:avLst/>
          </a:prstGeom>
          <a:solidFill>
            <a:srgbClr val="FF00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5-Point Star 31">
            <a:extLst>
              <a:ext uri="{FF2B5EF4-FFF2-40B4-BE49-F238E27FC236}">
                <a16:creationId xmlns:a16="http://schemas.microsoft.com/office/drawing/2014/main" id="{6E37DA0F-6599-DA39-9823-E47B573D6506}"/>
              </a:ext>
            </a:extLst>
          </p:cNvPr>
          <p:cNvSpPr/>
          <p:nvPr/>
        </p:nvSpPr>
        <p:spPr>
          <a:xfrm>
            <a:off x="914400" y="3810000"/>
            <a:ext cx="457200" cy="365125"/>
          </a:xfrm>
          <a:prstGeom prst="star5">
            <a:avLst/>
          </a:prstGeom>
          <a:solidFill>
            <a:srgbClr val="FF00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57" name="Rectangle 32">
            <a:extLst>
              <a:ext uri="{FF2B5EF4-FFF2-40B4-BE49-F238E27FC236}">
                <a16:creationId xmlns:a16="http://schemas.microsoft.com/office/drawing/2014/main" id="{3CF86C27-70C6-AEE2-7B25-56E10178431E}"/>
              </a:ext>
            </a:extLst>
          </p:cNvPr>
          <p:cNvSpPr>
            <a:spLocks noChangeArrowheads="1"/>
          </p:cNvSpPr>
          <p:nvPr/>
        </p:nvSpPr>
        <p:spPr bwMode="auto">
          <a:xfrm>
            <a:off x="7558088" y="6530975"/>
            <a:ext cx="1182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ar-EG" b="1">
                <a:solidFill>
                  <a:schemeClr val="bg1"/>
                </a:solidFill>
                <a:latin typeface="Pristina" panose="03060402040406080204" pitchFamily="66" charset="0"/>
              </a:rPr>
              <a:t>Dr/ Ibrahim</a:t>
            </a:r>
          </a:p>
        </p:txBody>
      </p:sp>
      <p:sp>
        <p:nvSpPr>
          <p:cNvPr id="33" name="Slide Number Placeholder 32">
            <a:extLst>
              <a:ext uri="{FF2B5EF4-FFF2-40B4-BE49-F238E27FC236}">
                <a16:creationId xmlns:a16="http://schemas.microsoft.com/office/drawing/2014/main" id="{6FA3D95F-AA51-3925-A63C-017A3C0A8A9E}"/>
              </a:ext>
            </a:extLst>
          </p:cNvPr>
          <p:cNvSpPr>
            <a:spLocks noGrp="1"/>
          </p:cNvSpPr>
          <p:nvPr>
            <p:ph type="sldNum" sz="quarter" idx="12"/>
          </p:nvPr>
        </p:nvSpPr>
        <p:spPr/>
        <p:txBody>
          <a:bodyPr/>
          <a:lstStyle/>
          <a:p>
            <a:fld id="{CCDE7D8F-E085-449A-ABA7-C02E5606125E}" type="slidenum">
              <a:rPr lang="en-US" smtClean="0"/>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ppt_x</p:attrName>
                                        </p:attrNameLst>
                                      </p:cBhvr>
                                      <p:tavLst>
                                        <p:tav tm="0">
                                          <p:val>
                                            <p:strVal val="#ppt_x-.2"/>
                                          </p:val>
                                        </p:tav>
                                        <p:tav tm="100000">
                                          <p:val>
                                            <p:strVal val="#ppt_x"/>
                                          </p:val>
                                        </p:tav>
                                      </p:tavLst>
                                    </p:anim>
                                    <p:anim calcmode="lin" valueType="num">
                                      <p:cBhvr>
                                        <p:cTn id="1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0"/>
                                        </p:tgtEl>
                                      </p:cBhvr>
                                    </p:animEffect>
                                  </p:childTnLst>
                                </p:cTn>
                              </p:par>
                              <p:par>
                                <p:cTn id="18" presetID="2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par>
                          <p:cTn id="23" fill="hold" nodeType="afterGroup">
                            <p:stCondLst>
                              <p:cond delay="1000"/>
                            </p:stCondLst>
                            <p:childTnLst>
                              <p:par>
                                <p:cTn id="24" presetID="29"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ppt_x</p:attrName>
                                        </p:attrNameLst>
                                      </p:cBhvr>
                                      <p:tavLst>
                                        <p:tav tm="0">
                                          <p:val>
                                            <p:strVal val="#ppt_x-.2"/>
                                          </p:val>
                                        </p:tav>
                                        <p:tav tm="100000">
                                          <p:val>
                                            <p:strVal val="#ppt_x"/>
                                          </p:val>
                                        </p:tav>
                                      </p:tavLst>
                                    </p:anim>
                                    <p:anim calcmode="lin" valueType="num">
                                      <p:cBhvr>
                                        <p:cTn id="2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
                                        </p:tgtEl>
                                      </p:cBhvr>
                                    </p:animEffect>
                                  </p:childTnLst>
                                </p:cTn>
                              </p:par>
                              <p:par>
                                <p:cTn id="29" presetID="29"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ppt_x</p:attrName>
                                        </p:attrNameLst>
                                      </p:cBhvr>
                                      <p:tavLst>
                                        <p:tav tm="0">
                                          <p:val>
                                            <p:strVal val="#ppt_x-.2"/>
                                          </p:val>
                                        </p:tav>
                                        <p:tav tm="100000">
                                          <p:val>
                                            <p:strVal val="#ppt_x"/>
                                          </p:val>
                                        </p:tav>
                                      </p:tavLst>
                                    </p:anim>
                                    <p:anim calcmode="lin" valueType="num">
                                      <p:cBhvr>
                                        <p:cTn id="3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
                                        </p:tgtEl>
                                      </p:cBhvr>
                                    </p:animEffect>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6" dur="1000" fill="hold"/>
                                        <p:tgtEl>
                                          <p:spTgt spid="1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7"/>
                                        </p:tgtEl>
                                      </p:cBhvr>
                                    </p:animEffect>
                                  </p:childTnLst>
                                </p:cTn>
                              </p:par>
                              <p:par>
                                <p:cTn id="51" presetID="22" presetClass="entr" presetSubtype="1"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2000"/>
                                        <p:tgtEl>
                                          <p:spTgt spid="16"/>
                                        </p:tgtEl>
                                      </p:cBhvr>
                                    </p:animEffect>
                                  </p:childTnLst>
                                </p:cTn>
                              </p:par>
                            </p:childTnLst>
                          </p:cTn>
                        </p:par>
                        <p:par>
                          <p:cTn id="54" fill="hold" nodeType="afterGroup">
                            <p:stCondLst>
                              <p:cond delay="2000"/>
                            </p:stCondLst>
                            <p:childTnLst>
                              <p:par>
                                <p:cTn id="55" presetID="47"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29" presetClass="entr" presetSubtype="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ppt_x</p:attrName>
                                        </p:attrNameLst>
                                      </p:cBhvr>
                                      <p:tavLst>
                                        <p:tav tm="0">
                                          <p:val>
                                            <p:strVal val="#ppt_x-.2"/>
                                          </p:val>
                                        </p:tav>
                                        <p:tav tm="100000">
                                          <p:val>
                                            <p:strVal val="#ppt_x"/>
                                          </p:val>
                                        </p:tav>
                                      </p:tavLst>
                                    </p:anim>
                                    <p:anim calcmode="lin" valueType="num">
                                      <p:cBhvr>
                                        <p:cTn id="6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2"/>
                                        </p:tgtEl>
                                      </p:cBhvr>
                                    </p:animEffect>
                                  </p:childTnLst>
                                </p:cTn>
                              </p:par>
                            </p:childTnLst>
                          </p:cTn>
                        </p:par>
                        <p:par>
                          <p:cTn id="65" fill="hold" nodeType="afterGroup">
                            <p:stCondLst>
                              <p:cond delay="3000"/>
                            </p:stCondLst>
                            <p:childTnLst>
                              <p:par>
                                <p:cTn id="66" presetID="47" presetClass="entr" presetSubtype="0"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nodeType="clickEffect">
                                  <p:stCondLst>
                                    <p:cond delay="0"/>
                                  </p:stCondLst>
                                  <p:childTnLst>
                                    <p:animMotion origin="layout" path="M -0.00156 -0.00047 C -0.03802 0.02639 -0.07431 0.05324 -0.09462 0.08102 C -0.11493 0.10879 -0.11076 0.14861 -0.12378 0.1662 C -0.13681 0.18379 -0.16389 0.17245 -0.1724 0.18657 C -0.1809 0.20069 -0.17378 0.22477 -0.17517 0.25139 C -0.17656 0.27801 -0.18142 0.32014 -0.18073 0.34583 C -0.18003 0.37153 -0.17813 0.38565 -0.17101 0.40509 C -0.16389 0.42453 -0.15417 0.45208 -0.13767 0.4625 C -0.12118 0.47291 -0.0875 0.47153 -0.0724 0.46805 C -0.05729 0.46458 -0.05382 0.45532 -0.0474 0.44213 C -0.04097 0.42893 -0.03785 0.40162 -0.03351 0.38842 C -0.02917 0.37523 -0.02882 0.3743 -0.02101 0.3625 C -0.01319 0.35069 0.00382 0.32847 0.01372 0.31805 C 0.02361 0.30764 0.02847 0.29884 0.03872 0.29953 C 0.04896 0.30023 0.06215 0.31273 0.07483 0.32176 C 0.0875 0.33078 0.10122 0.3419 0.1151 0.35324 " pathEditMode="relative" rAng="0" ptsTypes="AAAAAAAAAAAAAAAA">
                                      <p:cBhvr>
                                        <p:cTn id="74" dur="3000" fill="hold"/>
                                        <p:tgtEl>
                                          <p:spTgt spid="18"/>
                                        </p:tgtEl>
                                        <p:attrNameLst>
                                          <p:attrName>ppt_x</p:attrName>
                                          <p:attrName>ppt_y</p:attrName>
                                        </p:attrNameLst>
                                      </p:cBhvr>
                                      <p:rCtr x="-3142" y="23542"/>
                                    </p:animMotion>
                                  </p:childTnLst>
                                </p:cTn>
                              </p:par>
                              <p:par>
                                <p:cTn id="75" presetID="29" presetClass="entr" presetSubtype="0"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ppt_x</p:attrName>
                                        </p:attrNameLst>
                                      </p:cBhvr>
                                      <p:tavLst>
                                        <p:tav tm="0">
                                          <p:val>
                                            <p:strVal val="#ppt_x-.2"/>
                                          </p:val>
                                        </p:tav>
                                        <p:tav tm="100000">
                                          <p:val>
                                            <p:strVal val="#ppt_x"/>
                                          </p:val>
                                        </p:tav>
                                      </p:tavLst>
                                    </p:anim>
                                    <p:anim calcmode="lin" valueType="num">
                                      <p:cBhvr>
                                        <p:cTn id="7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5"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ppt_w</p:attrName>
                                        </p:attrNameLst>
                                      </p:cBhvr>
                                      <p:tavLst>
                                        <p:tav tm="0">
                                          <p:val>
                                            <p:strVal val="#ppt_w*0.70"/>
                                          </p:val>
                                        </p:tav>
                                        <p:tav tm="100000">
                                          <p:val>
                                            <p:strVal val="#ppt_w"/>
                                          </p:val>
                                        </p:tav>
                                      </p:tavLst>
                                    </p:anim>
                                    <p:anim calcmode="lin" valueType="num">
                                      <p:cBhvr>
                                        <p:cTn id="85" dur="1000" fill="hold"/>
                                        <p:tgtEl>
                                          <p:spTgt spid="13"/>
                                        </p:tgtEl>
                                        <p:attrNameLst>
                                          <p:attrName>ppt_h</p:attrName>
                                        </p:attrNameLst>
                                      </p:cBhvr>
                                      <p:tavLst>
                                        <p:tav tm="0">
                                          <p:val>
                                            <p:strVal val="#ppt_h"/>
                                          </p:val>
                                        </p:tav>
                                        <p:tav tm="100000">
                                          <p:val>
                                            <p:strVal val="#ppt_h"/>
                                          </p:val>
                                        </p:tav>
                                      </p:tavLst>
                                    </p:anim>
                                    <p:animEffect transition="in" filter="fade">
                                      <p:cBhvr>
                                        <p:cTn id="86" dur="1000"/>
                                        <p:tgtEl>
                                          <p:spTgt spid="13"/>
                                        </p:tgtEl>
                                      </p:cBhvr>
                                    </p:animEffect>
                                  </p:childTnLst>
                                </p:cTn>
                              </p:par>
                              <p:par>
                                <p:cTn id="87" presetID="10" presetClass="exit" presetSubtype="0" fill="hold" nodeType="withEffect">
                                  <p:stCondLst>
                                    <p:cond delay="0"/>
                                  </p:stCondLst>
                                  <p:childTnLst>
                                    <p:animEffect transition="out" filter="fade">
                                      <p:cBhvr>
                                        <p:cTn id="88" dur="2000"/>
                                        <p:tgtEl>
                                          <p:spTgt spid="14"/>
                                        </p:tgtEl>
                                      </p:cBhvr>
                                    </p:animEffect>
                                    <p:set>
                                      <p:cBhvr>
                                        <p:cTn id="89" dur="1" fill="hold">
                                          <p:stCondLst>
                                            <p:cond delay="1999"/>
                                          </p:stCondLst>
                                        </p:cTn>
                                        <p:tgtEl>
                                          <p:spTgt spid="1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2000"/>
                                        <p:tgtEl>
                                          <p:spTgt spid="18"/>
                                        </p:tgtEl>
                                      </p:cBhvr>
                                    </p:animEffect>
                                    <p:set>
                                      <p:cBhvr>
                                        <p:cTn id="92" dur="1" fill="hold">
                                          <p:stCondLst>
                                            <p:cond delay="1999"/>
                                          </p:stCondLst>
                                        </p:cTn>
                                        <p:tgtEl>
                                          <p:spTgt spid="1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fade">
                                      <p:cBhvr>
                                        <p:cTn id="95" dur="2000"/>
                                        <p:tgtEl>
                                          <p:spTgt spid="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0" presetClass="path" presetSubtype="0" accel="50000" decel="50000" fill="hold" nodeType="clickEffect">
                                  <p:stCondLst>
                                    <p:cond delay="0"/>
                                  </p:stCondLst>
                                  <p:childTnLst>
                                    <p:animMotion origin="layout" path="M 3.33333E-6 1.48148E-6 C 0.00955 -0.0169 0.01927 -0.03357 0.02777 -0.03704 C 0.03628 -0.04051 0.05086 -0.02894 0.05139 -0.02037 C 0.05191 -0.01181 0.03489 0.00393 0.03055 0.01481 C 0.02621 0.02569 0.02343 0.03403 0.025 0.04444 C 0.02656 0.05486 0.03211 0.06921 0.04027 0.07778 C 0.04843 0.08634 0.05955 0.09745 0.07361 0.09629 C 0.08767 0.09514 0.11788 0.0831 0.125 0.07037 C 0.13211 0.05764 0.12152 0.03171 0.11666 0.02037 C 0.1118 0.00903 0.10156 -0.0007 0.09583 0.00185 C 0.0901 0.0044 0.08593 0.01967 0.08194 0.03518 " pathEditMode="relative" ptsTypes="aaaaaaaaaaA">
                                      <p:cBhvr>
                                        <p:cTn id="99" dur="2000" fill="hold"/>
                                        <p:tgtEl>
                                          <p:spTgt spid="8"/>
                                        </p:tgtEl>
                                        <p:attrNameLst>
                                          <p:attrName>ppt_x</p:attrName>
                                          <p:attrName>ppt_y</p:attrName>
                                        </p:attrNameLst>
                                      </p:cBhvr>
                                    </p:animMotion>
                                  </p:childTnLst>
                                </p:cTn>
                              </p:par>
                              <p:par>
                                <p:cTn id="100" presetID="10" presetClass="exit" presetSubtype="0" fill="hold" nodeType="withEffect">
                                  <p:stCondLst>
                                    <p:cond delay="0"/>
                                  </p:stCondLst>
                                  <p:childTnLst>
                                    <p:animEffect transition="out" filter="fade">
                                      <p:cBhvr>
                                        <p:cTn id="101" dur="2000"/>
                                        <p:tgtEl>
                                          <p:spTgt spid="13"/>
                                        </p:tgtEl>
                                      </p:cBhvr>
                                    </p:animEffect>
                                    <p:set>
                                      <p:cBhvr>
                                        <p:cTn id="102" dur="1" fill="hold">
                                          <p:stCondLst>
                                            <p:cond delay="1999"/>
                                          </p:stCondLst>
                                        </p:cTn>
                                        <p:tgtEl>
                                          <p:spTgt spid="13"/>
                                        </p:tgtEl>
                                        <p:attrNameLst>
                                          <p:attrName>style.visibility</p:attrName>
                                        </p:attrNameLst>
                                      </p:cBhvr>
                                      <p:to>
                                        <p:strVal val="hidden"/>
                                      </p:to>
                                    </p:set>
                                  </p:childTnLst>
                                </p:cTn>
                              </p:par>
                              <p:par>
                                <p:cTn id="103" presetID="29" presetClass="entr" presetSubtype="0" fill="hold" nodeType="with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1000" fill="hold"/>
                                        <p:tgtEl>
                                          <p:spTgt spid="15"/>
                                        </p:tgtEl>
                                        <p:attrNameLst>
                                          <p:attrName>ppt_x</p:attrName>
                                        </p:attrNameLst>
                                      </p:cBhvr>
                                      <p:tavLst>
                                        <p:tav tm="0">
                                          <p:val>
                                            <p:strVal val="#ppt_x-.2"/>
                                          </p:val>
                                        </p:tav>
                                        <p:tav tm="100000">
                                          <p:val>
                                            <p:strVal val="#ppt_x"/>
                                          </p:val>
                                        </p:tav>
                                      </p:tavLst>
                                    </p:anim>
                                    <p:anim calcmode="lin" valueType="num">
                                      <p:cBhvr>
                                        <p:cTn id="10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15"/>
                                        </p:tgtEl>
                                      </p:cBhvr>
                                    </p:animEffect>
                                  </p:childTnLst>
                                </p:cTn>
                              </p:par>
                              <p:par>
                                <p:cTn id="108" presetID="10" presetClass="exit" presetSubtype="0" fill="hold" nodeType="withEffect">
                                  <p:stCondLst>
                                    <p:cond delay="0"/>
                                  </p:stCondLst>
                                  <p:childTnLst>
                                    <p:animEffect transition="out" filter="fade">
                                      <p:cBhvr>
                                        <p:cTn id="109" dur="2000"/>
                                        <p:tgtEl>
                                          <p:spTgt spid="8"/>
                                        </p:tgtEl>
                                      </p:cBhvr>
                                    </p:animEffect>
                                    <p:set>
                                      <p:cBhvr>
                                        <p:cTn id="110" dur="1" fill="hold">
                                          <p:stCondLst>
                                            <p:cond delay="1999"/>
                                          </p:stCondLst>
                                        </p:cTn>
                                        <p:tgtEl>
                                          <p:spTgt spid="8"/>
                                        </p:tgtEl>
                                        <p:attrNameLst>
                                          <p:attrName>style.visibility</p:attrName>
                                        </p:attrNameLst>
                                      </p:cBhvr>
                                      <p:to>
                                        <p:strVal val="hidden"/>
                                      </p:to>
                                    </p:set>
                                  </p:childTnLst>
                                </p:cTn>
                              </p:par>
                              <p:par>
                                <p:cTn id="111" presetID="10" presetClass="entr" presetSubtype="0" fill="hold" nodeType="with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fade">
                                      <p:cBhvr>
                                        <p:cTn id="113" dur="2000"/>
                                        <p:tgtEl>
                                          <p:spTgt spid="7"/>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0" presetClass="path" presetSubtype="0" accel="50000" decel="50000" fill="hold" nodeType="clickEffect">
                                  <p:stCondLst>
                                    <p:cond delay="0"/>
                                  </p:stCondLst>
                                  <p:childTnLst>
                                    <p:animMotion origin="layout" path="M -0.00295 -0.01204 C 0.03524 -0.02593 0.07344 -0.03958 0.08872 -0.075 C 0.10399 -0.11042 0.09583 -0.18356 0.08872 -0.225 C 0.0816 -0.26643 0.05417 -0.29444 0.04566 -0.32315 C 0.03715 -0.35185 0.03455 -0.37106 0.03733 -0.39722 C 0.04011 -0.42338 0.05469 -0.45833 0.06233 -0.48056 C 0.06997 -0.50278 0.07761 -0.49468 0.08316 -0.53056 C 0.08872 -0.56643 0.10122 -0.66968 0.09566 -0.69537 C 0.09011 -0.72106 0.06024 -0.69421 0.04983 -0.68426 C 0.03941 -0.67431 0.0408 -0.64884 0.03316 -0.63611 C 0.02552 -0.62338 0.01476 -0.61597 0.00399 -0.60833 " pathEditMode="relative" rAng="0" ptsTypes="aaaaaaaaaaA">
                                      <p:cBhvr>
                                        <p:cTn id="117" dur="2000" fill="hold"/>
                                        <p:tgtEl>
                                          <p:spTgt spid="7"/>
                                        </p:tgtEl>
                                        <p:attrNameLst>
                                          <p:attrName>ppt_x</p:attrName>
                                          <p:attrName>ppt_y</p:attrName>
                                        </p:attrNameLst>
                                      </p:cBhvr>
                                      <p:rCtr x="5300" y="-35500"/>
                                    </p:animMotion>
                                  </p:childTnLst>
                                </p:cTn>
                              </p:par>
                              <p:par>
                                <p:cTn id="118" presetID="29" presetClass="entr" presetSubtype="0" fill="hold" nodeType="with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1000" fill="hold"/>
                                        <p:tgtEl>
                                          <p:spTgt spid="20"/>
                                        </p:tgtEl>
                                        <p:attrNameLst>
                                          <p:attrName>ppt_x</p:attrName>
                                        </p:attrNameLst>
                                      </p:cBhvr>
                                      <p:tavLst>
                                        <p:tav tm="0">
                                          <p:val>
                                            <p:strVal val="#ppt_x-.2"/>
                                          </p:val>
                                        </p:tav>
                                        <p:tav tm="100000">
                                          <p:val>
                                            <p:strVal val="#ppt_x"/>
                                          </p:val>
                                        </p:tav>
                                      </p:tavLst>
                                    </p:anim>
                                    <p:anim calcmode="lin" valueType="num">
                                      <p:cBhvr>
                                        <p:cTn id="12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20"/>
                                        </p:tgtEl>
                                      </p:cBhvr>
                                    </p:animEffect>
                                  </p:childTnLst>
                                </p:cTn>
                              </p:par>
                            </p:childTnLst>
                          </p:cTn>
                        </p:par>
                        <p:par>
                          <p:cTn id="123" fill="hold" nodeType="afterGroup">
                            <p:stCondLst>
                              <p:cond delay="2000"/>
                            </p:stCondLst>
                            <p:childTnLst>
                              <p:par>
                                <p:cTn id="124" presetID="10" presetClass="exit" presetSubtype="0" fill="hold" nodeType="afterEffect">
                                  <p:stCondLst>
                                    <p:cond delay="0"/>
                                  </p:stCondLst>
                                  <p:childTnLst>
                                    <p:animEffect transition="out" filter="fade">
                                      <p:cBhvr>
                                        <p:cTn id="125" dur="2000"/>
                                        <p:tgtEl>
                                          <p:spTgt spid="15"/>
                                        </p:tgtEl>
                                      </p:cBhvr>
                                    </p:animEffect>
                                    <p:set>
                                      <p:cBhvr>
                                        <p:cTn id="126" dur="1" fill="hold">
                                          <p:stCondLst>
                                            <p:cond delay="1999"/>
                                          </p:stCondLst>
                                        </p:cTn>
                                        <p:tgtEl>
                                          <p:spTgt spid="15"/>
                                        </p:tgtEl>
                                        <p:attrNameLst>
                                          <p:attrName>style.visibility</p:attrName>
                                        </p:attrNameLst>
                                      </p:cBhvr>
                                      <p:to>
                                        <p:strVal val="hidden"/>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2" presetClass="entr" presetSubtype="0" fill="hold" nodeType="clickEffect">
                                  <p:stCondLst>
                                    <p:cond delay="0"/>
                                  </p:stCondLst>
                                  <p:childTnLst>
                                    <p:set>
                                      <p:cBhvr>
                                        <p:cTn id="130" dur="1" fill="hold">
                                          <p:stCondLst>
                                            <p:cond delay="0"/>
                                          </p:stCondLst>
                                        </p:cTn>
                                        <p:tgtEl>
                                          <p:spTgt spid="21"/>
                                        </p:tgtEl>
                                        <p:attrNameLst>
                                          <p:attrName>style.visibility</p:attrName>
                                        </p:attrNameLst>
                                      </p:cBhvr>
                                      <p:to>
                                        <p:strVal val="visible"/>
                                      </p:to>
                                    </p:set>
                                    <p:animEffect transition="in" filter="fade">
                                      <p:cBhvr>
                                        <p:cTn id="131" dur="1000"/>
                                        <p:tgtEl>
                                          <p:spTgt spid="21"/>
                                        </p:tgtEl>
                                      </p:cBhvr>
                                    </p:animEffect>
                                    <p:anim calcmode="lin" valueType="num">
                                      <p:cBhvr>
                                        <p:cTn id="132" dur="1000" fill="hold"/>
                                        <p:tgtEl>
                                          <p:spTgt spid="21"/>
                                        </p:tgtEl>
                                        <p:attrNameLst>
                                          <p:attrName>ppt_x</p:attrName>
                                        </p:attrNameLst>
                                      </p:cBhvr>
                                      <p:tavLst>
                                        <p:tav tm="0">
                                          <p:val>
                                            <p:strVal val="#ppt_x"/>
                                          </p:val>
                                        </p:tav>
                                        <p:tav tm="100000">
                                          <p:val>
                                            <p:strVal val="#ppt_x"/>
                                          </p:val>
                                        </p:tav>
                                      </p:tavLst>
                                    </p:anim>
                                    <p:anim calcmode="lin" valueType="num">
                                      <p:cBhvr>
                                        <p:cTn id="133" dur="1000" fill="hold"/>
                                        <p:tgtEl>
                                          <p:spTgt spid="21"/>
                                        </p:tgtEl>
                                        <p:attrNameLst>
                                          <p:attrName>ppt_y</p:attrName>
                                        </p:attrNameLst>
                                      </p:cBhvr>
                                      <p:tavLst>
                                        <p:tav tm="0">
                                          <p:val>
                                            <p:strVal val="#ppt_y+.1"/>
                                          </p:val>
                                        </p:tav>
                                        <p:tav tm="100000">
                                          <p:val>
                                            <p:strVal val="#ppt_y"/>
                                          </p:val>
                                        </p:tav>
                                      </p:tavLst>
                                    </p:anim>
                                  </p:childTnLst>
                                </p:cTn>
                              </p:par>
                              <p:par>
                                <p:cTn id="134" presetID="10" presetClass="exit" presetSubtype="0" fill="hold" nodeType="withEffect">
                                  <p:stCondLst>
                                    <p:cond delay="0"/>
                                  </p:stCondLst>
                                  <p:childTnLst>
                                    <p:animEffect transition="out" filter="fade">
                                      <p:cBhvr>
                                        <p:cTn id="135" dur="2000"/>
                                        <p:tgtEl>
                                          <p:spTgt spid="7"/>
                                        </p:tgtEl>
                                      </p:cBhvr>
                                    </p:animEffect>
                                    <p:set>
                                      <p:cBhvr>
                                        <p:cTn id="136" dur="1" fill="hold">
                                          <p:stCondLst>
                                            <p:cond delay="1999"/>
                                          </p:stCondLst>
                                        </p:cTn>
                                        <p:tgtEl>
                                          <p:spTgt spid="7"/>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fade">
                                      <p:cBhvr>
                                        <p:cTn id="139" dur="2000"/>
                                        <p:tgtEl>
                                          <p:spTgt spid="9"/>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2" presetClass="entr" presetSubtype="0" fill="hold" nodeType="click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fade">
                                      <p:cBhvr>
                                        <p:cTn id="144" dur="1000"/>
                                        <p:tgtEl>
                                          <p:spTgt spid="22"/>
                                        </p:tgtEl>
                                      </p:cBhvr>
                                    </p:animEffect>
                                    <p:anim calcmode="lin" valueType="num">
                                      <p:cBhvr>
                                        <p:cTn id="145" dur="1000" fill="hold"/>
                                        <p:tgtEl>
                                          <p:spTgt spid="22"/>
                                        </p:tgtEl>
                                        <p:attrNameLst>
                                          <p:attrName>ppt_x</p:attrName>
                                        </p:attrNameLst>
                                      </p:cBhvr>
                                      <p:tavLst>
                                        <p:tav tm="0">
                                          <p:val>
                                            <p:strVal val="#ppt_x"/>
                                          </p:val>
                                        </p:tav>
                                        <p:tav tm="100000">
                                          <p:val>
                                            <p:strVal val="#ppt_x"/>
                                          </p:val>
                                        </p:tav>
                                      </p:tavLst>
                                    </p:anim>
                                    <p:anim calcmode="lin" valueType="num">
                                      <p:cBhvr>
                                        <p:cTn id="146" dur="1000" fill="hold"/>
                                        <p:tgtEl>
                                          <p:spTgt spid="22"/>
                                        </p:tgtEl>
                                        <p:attrNameLst>
                                          <p:attrName>ppt_y</p:attrName>
                                        </p:attrNameLst>
                                      </p:cBhvr>
                                      <p:tavLst>
                                        <p:tav tm="0">
                                          <p:val>
                                            <p:strVal val="#ppt_y+.1"/>
                                          </p:val>
                                        </p:tav>
                                        <p:tav tm="100000">
                                          <p:val>
                                            <p:strVal val="#ppt_y"/>
                                          </p:val>
                                        </p:tav>
                                      </p:tavLst>
                                    </p:anim>
                                  </p:childTnLst>
                                </p:cTn>
                              </p:par>
                              <p:par>
                                <p:cTn id="147" presetID="10" presetClass="exit" presetSubtype="0" fill="hold" nodeType="withEffect">
                                  <p:stCondLst>
                                    <p:cond delay="0"/>
                                  </p:stCondLst>
                                  <p:childTnLst>
                                    <p:animEffect transition="out" filter="fade">
                                      <p:cBhvr>
                                        <p:cTn id="148" dur="2000"/>
                                        <p:tgtEl>
                                          <p:spTgt spid="21"/>
                                        </p:tgtEl>
                                      </p:cBhvr>
                                    </p:animEffect>
                                    <p:set>
                                      <p:cBhvr>
                                        <p:cTn id="149" dur="1" fill="hold">
                                          <p:stCondLst>
                                            <p:cond delay="1999"/>
                                          </p:stCondLst>
                                        </p:cTn>
                                        <p:tgtEl>
                                          <p:spTgt spid="21"/>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2000"/>
                                        <p:tgtEl>
                                          <p:spTgt spid="9"/>
                                        </p:tgtEl>
                                      </p:cBhvr>
                                    </p:animEffect>
                                    <p:set>
                                      <p:cBhvr>
                                        <p:cTn id="152" dur="1" fill="hold">
                                          <p:stCondLst>
                                            <p:cond delay="1999"/>
                                          </p:stCondLst>
                                        </p:cTn>
                                        <p:tgtEl>
                                          <p:spTgt spid="9"/>
                                        </p:tgtEl>
                                        <p:attrNameLst>
                                          <p:attrName>style.visibility</p:attrName>
                                        </p:attrNameLst>
                                      </p:cBhvr>
                                      <p:to>
                                        <p:strVal val="hidden"/>
                                      </p:to>
                                    </p:set>
                                  </p:childTnLst>
                                </p:cTn>
                              </p:par>
                              <p:par>
                                <p:cTn id="153" presetID="22" presetClass="entr" presetSubtype="2" fill="hold" nodeType="withEffect">
                                  <p:stCondLst>
                                    <p:cond delay="0"/>
                                  </p:stCondLst>
                                  <p:childTnLst>
                                    <p:set>
                                      <p:cBhvr>
                                        <p:cTn id="154" dur="1" fill="hold">
                                          <p:stCondLst>
                                            <p:cond delay="0"/>
                                          </p:stCondLst>
                                        </p:cTn>
                                        <p:tgtEl>
                                          <p:spTgt spid="23"/>
                                        </p:tgtEl>
                                        <p:attrNameLst>
                                          <p:attrName>style.visibility</p:attrName>
                                        </p:attrNameLst>
                                      </p:cBhvr>
                                      <p:to>
                                        <p:strVal val="visible"/>
                                      </p:to>
                                    </p:set>
                                    <p:animEffect transition="in" filter="wipe(right)">
                                      <p:cBhvr>
                                        <p:cTn id="155" dur="5000"/>
                                        <p:tgtEl>
                                          <p:spTgt spid="23"/>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9" presetClass="entr" presetSubtype="0" fill="hold" nodeType="clickEffect">
                                  <p:stCondLst>
                                    <p:cond delay="0"/>
                                  </p:stCondLst>
                                  <p:childTnLst>
                                    <p:set>
                                      <p:cBhvr>
                                        <p:cTn id="159" dur="1" fill="hold">
                                          <p:stCondLst>
                                            <p:cond delay="0"/>
                                          </p:stCondLst>
                                        </p:cTn>
                                        <p:tgtEl>
                                          <p:spTgt spid="24"/>
                                        </p:tgtEl>
                                        <p:attrNameLst>
                                          <p:attrName>style.visibility</p:attrName>
                                        </p:attrNameLst>
                                      </p:cBhvr>
                                      <p:to>
                                        <p:strVal val="visible"/>
                                      </p:to>
                                    </p:set>
                                    <p:anim calcmode="lin" valueType="num">
                                      <p:cBhvr>
                                        <p:cTn id="160" dur="1000" fill="hold"/>
                                        <p:tgtEl>
                                          <p:spTgt spid="24"/>
                                        </p:tgtEl>
                                        <p:attrNameLst>
                                          <p:attrName>ppt_x</p:attrName>
                                        </p:attrNameLst>
                                      </p:cBhvr>
                                      <p:tavLst>
                                        <p:tav tm="0">
                                          <p:val>
                                            <p:strVal val="#ppt_x-.2"/>
                                          </p:val>
                                        </p:tav>
                                        <p:tav tm="100000">
                                          <p:val>
                                            <p:strVal val="#ppt_x"/>
                                          </p:val>
                                        </p:tav>
                                      </p:tavLst>
                                    </p:anim>
                                    <p:anim calcmode="lin" valueType="num">
                                      <p:cBhvr>
                                        <p:cTn id="161"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62" dur="1000"/>
                                        <p:tgtEl>
                                          <p:spTgt spid="24"/>
                                        </p:tgtEl>
                                      </p:cBhvr>
                                    </p:animEffect>
                                  </p:childTnLst>
                                </p:cTn>
                              </p:par>
                              <p:par>
                                <p:cTn id="163" presetID="0" presetClass="path" presetSubtype="0" accel="50000" decel="50000" fill="hold" nodeType="withEffect">
                                  <p:stCondLst>
                                    <p:cond delay="0"/>
                                  </p:stCondLst>
                                  <p:childTnLst>
                                    <p:animMotion origin="layout" path="M 3.05556E-6 1.48148E-6 C -0.03212 0.08125 -0.06407 0.16273 -0.08195 0.21481 C -0.09983 0.2669 -0.09115 0.29236 -0.10695 0.31296 C -0.12275 0.33356 -0.15712 0.33889 -0.17639 0.33889 C -0.19566 0.33889 -0.21059 0.33542 -0.22223 0.31296 C -0.23386 0.29051 -0.24236 0.23217 -0.24584 0.2037 C -0.24931 0.17523 -0.25434 0.16412 -0.24306 0.14259 C -0.23177 0.12106 -0.19462 0.10208 -0.17778 0.07407 C -0.16094 0.04606 -0.14462 0.00463 -0.14167 -0.02593 C -0.13872 -0.05648 -0.15295 -0.08773 -0.15973 -0.10926 C -0.1665 -0.13079 -0.17309 -0.14144 -0.18195 -0.15556 C -0.1908 -0.16968 -0.19775 -0.18912 -0.2125 -0.19445 C -0.22726 -0.19977 -0.25556 -0.19259 -0.27084 -0.18704 C -0.28611 -0.18148 -0.29358 -0.16296 -0.30417 -0.16111 C -0.31476 -0.15926 -0.32657 -0.17593 -0.33473 -0.17593 C -0.34288 -0.17593 -0.34809 -0.1882 -0.35278 -0.16111 C -0.35747 -0.13403 -0.36302 -0.05833 -0.3625 -0.01296 C -0.36198 0.03241 -0.35608 0.07176 -0.35 0.11111 " pathEditMode="relative" rAng="0" ptsTypes="AAAAAAAAAAAAAAAAAA">
                                      <p:cBhvr>
                                        <p:cTn id="164" dur="5000" fill="hold"/>
                                        <p:tgtEl>
                                          <p:spTgt spid="19"/>
                                        </p:tgtEl>
                                        <p:attrNameLst>
                                          <p:attrName>ppt_x</p:attrName>
                                          <p:attrName>ppt_y</p:attrName>
                                        </p:attrNameLst>
                                      </p:cBhvr>
                                      <p:rCtr x="-18142" y="7106"/>
                                    </p:animMotion>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9" presetClass="entr" presetSubtype="0" fill="hold" nodeType="clickEffect">
                                  <p:stCondLst>
                                    <p:cond delay="0"/>
                                  </p:stCondLst>
                                  <p:childTnLst>
                                    <p:set>
                                      <p:cBhvr>
                                        <p:cTn id="168" dur="1" fill="hold">
                                          <p:stCondLst>
                                            <p:cond delay="0"/>
                                          </p:stCondLst>
                                        </p:cTn>
                                        <p:tgtEl>
                                          <p:spTgt spid="26"/>
                                        </p:tgtEl>
                                        <p:attrNameLst>
                                          <p:attrName>style.visibility</p:attrName>
                                        </p:attrNameLst>
                                      </p:cBhvr>
                                      <p:to>
                                        <p:strVal val="visible"/>
                                      </p:to>
                                    </p:set>
                                    <p:anim calcmode="lin" valueType="num">
                                      <p:cBhvr>
                                        <p:cTn id="169" dur="1000" fill="hold"/>
                                        <p:tgtEl>
                                          <p:spTgt spid="26"/>
                                        </p:tgtEl>
                                        <p:attrNameLst>
                                          <p:attrName>ppt_x</p:attrName>
                                        </p:attrNameLst>
                                      </p:cBhvr>
                                      <p:tavLst>
                                        <p:tav tm="0">
                                          <p:val>
                                            <p:strVal val="#ppt_x-.2"/>
                                          </p:val>
                                        </p:tav>
                                        <p:tav tm="100000">
                                          <p:val>
                                            <p:strVal val="#ppt_x"/>
                                          </p:val>
                                        </p:tav>
                                      </p:tavLst>
                                    </p:anim>
                                    <p:anim calcmode="lin" valueType="num">
                                      <p:cBhvr>
                                        <p:cTn id="170"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71" dur="1000"/>
                                        <p:tgtEl>
                                          <p:spTgt spid="26"/>
                                        </p:tgtEl>
                                      </p:cBhvr>
                                    </p:animEffect>
                                  </p:childTnLst>
                                </p:cTn>
                              </p:par>
                              <p:par>
                                <p:cTn id="172" presetID="10" presetClass="exit" presetSubtype="0" fill="hold" nodeType="withEffect">
                                  <p:stCondLst>
                                    <p:cond delay="0"/>
                                  </p:stCondLst>
                                  <p:childTnLst>
                                    <p:animEffect transition="out" filter="fade">
                                      <p:cBhvr>
                                        <p:cTn id="173" dur="2000"/>
                                        <p:tgtEl>
                                          <p:spTgt spid="19"/>
                                        </p:tgtEl>
                                      </p:cBhvr>
                                    </p:animEffect>
                                    <p:set>
                                      <p:cBhvr>
                                        <p:cTn id="174" dur="1" fill="hold">
                                          <p:stCondLst>
                                            <p:cond delay="1999"/>
                                          </p:stCondLst>
                                        </p:cTn>
                                        <p:tgtEl>
                                          <p:spTgt spid="19"/>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fade">
                                      <p:cBhvr>
                                        <p:cTn id="177" dur="2000"/>
                                        <p:tgtEl>
                                          <p:spTgt spid="25"/>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49" presetClass="exit" presetSubtype="0" accel="100000" fill="hold" nodeType="clickEffect">
                                  <p:stCondLst>
                                    <p:cond delay="0"/>
                                  </p:stCondLst>
                                  <p:childTnLst>
                                    <p:anim calcmode="lin" valueType="num">
                                      <p:cBhvr>
                                        <p:cTn id="181" dur="3000"/>
                                        <p:tgtEl>
                                          <p:spTgt spid="25"/>
                                        </p:tgtEl>
                                        <p:attrNameLst>
                                          <p:attrName>ppt_w</p:attrName>
                                        </p:attrNameLst>
                                      </p:cBhvr>
                                      <p:tavLst>
                                        <p:tav tm="0">
                                          <p:val>
                                            <p:strVal val="ppt_w"/>
                                          </p:val>
                                        </p:tav>
                                        <p:tav tm="100000">
                                          <p:val>
                                            <p:fltVal val="0"/>
                                          </p:val>
                                        </p:tav>
                                      </p:tavLst>
                                    </p:anim>
                                    <p:anim calcmode="lin" valueType="num">
                                      <p:cBhvr>
                                        <p:cTn id="182" dur="3000"/>
                                        <p:tgtEl>
                                          <p:spTgt spid="25"/>
                                        </p:tgtEl>
                                        <p:attrNameLst>
                                          <p:attrName>ppt_h</p:attrName>
                                        </p:attrNameLst>
                                      </p:cBhvr>
                                      <p:tavLst>
                                        <p:tav tm="0">
                                          <p:val>
                                            <p:strVal val="ppt_h"/>
                                          </p:val>
                                        </p:tav>
                                        <p:tav tm="100000">
                                          <p:val>
                                            <p:fltVal val="0"/>
                                          </p:val>
                                        </p:tav>
                                      </p:tavLst>
                                    </p:anim>
                                    <p:anim calcmode="lin" valueType="num">
                                      <p:cBhvr>
                                        <p:cTn id="183" dur="3000"/>
                                        <p:tgtEl>
                                          <p:spTgt spid="25"/>
                                        </p:tgtEl>
                                        <p:attrNameLst>
                                          <p:attrName>style.rotation</p:attrName>
                                        </p:attrNameLst>
                                      </p:cBhvr>
                                      <p:tavLst>
                                        <p:tav tm="0">
                                          <p:val>
                                            <p:fltVal val="0"/>
                                          </p:val>
                                        </p:tav>
                                        <p:tav tm="100000">
                                          <p:val>
                                            <p:fltVal val="360"/>
                                          </p:val>
                                        </p:tav>
                                      </p:tavLst>
                                    </p:anim>
                                    <p:animEffect transition="out" filter="fade">
                                      <p:cBhvr>
                                        <p:cTn id="184" dur="3000"/>
                                        <p:tgtEl>
                                          <p:spTgt spid="25"/>
                                        </p:tgtEl>
                                      </p:cBhvr>
                                    </p:animEffect>
                                    <p:set>
                                      <p:cBhvr>
                                        <p:cTn id="185" dur="1" fill="hold">
                                          <p:stCondLst>
                                            <p:cond delay="2999"/>
                                          </p:stCondLst>
                                        </p:cTn>
                                        <p:tgtEl>
                                          <p:spTgt spid="25"/>
                                        </p:tgtEl>
                                        <p:attrNameLst>
                                          <p:attrName>style.visibility</p:attrName>
                                        </p:attrNameLst>
                                      </p:cBhvr>
                                      <p:to>
                                        <p:strVal val="hidden"/>
                                      </p:to>
                                    </p:set>
                                  </p:childTnLst>
                                </p:cTn>
                              </p:par>
                              <p:par>
                                <p:cTn id="186" presetID="29" presetClass="entr" presetSubtype="0" fill="hold" nodeType="withEffect">
                                  <p:stCondLst>
                                    <p:cond delay="0"/>
                                  </p:stCondLst>
                                  <p:childTnLst>
                                    <p:set>
                                      <p:cBhvr>
                                        <p:cTn id="187" dur="1" fill="hold">
                                          <p:stCondLst>
                                            <p:cond delay="0"/>
                                          </p:stCondLst>
                                        </p:cTn>
                                        <p:tgtEl>
                                          <p:spTgt spid="27"/>
                                        </p:tgtEl>
                                        <p:attrNameLst>
                                          <p:attrName>style.visibility</p:attrName>
                                        </p:attrNameLst>
                                      </p:cBhvr>
                                      <p:to>
                                        <p:strVal val="visible"/>
                                      </p:to>
                                    </p:set>
                                    <p:anim calcmode="lin" valueType="num">
                                      <p:cBhvr>
                                        <p:cTn id="188" dur="1000" fill="hold"/>
                                        <p:tgtEl>
                                          <p:spTgt spid="27"/>
                                        </p:tgtEl>
                                        <p:attrNameLst>
                                          <p:attrName>ppt_x</p:attrName>
                                        </p:attrNameLst>
                                      </p:cBhvr>
                                      <p:tavLst>
                                        <p:tav tm="0">
                                          <p:val>
                                            <p:strVal val="#ppt_x-.2"/>
                                          </p:val>
                                        </p:tav>
                                        <p:tav tm="100000">
                                          <p:val>
                                            <p:strVal val="#ppt_x"/>
                                          </p:val>
                                        </p:tav>
                                      </p:tavLst>
                                    </p:anim>
                                    <p:anim calcmode="lin" valueType="num">
                                      <p:cBhvr>
                                        <p:cTn id="189"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90" dur="1000"/>
                                        <p:tgtEl>
                                          <p:spTgt spid="27"/>
                                        </p:tgtEl>
                                      </p:cBhvr>
                                    </p:animEffect>
                                  </p:childTnLst>
                                </p:cTn>
                              </p:par>
                              <p:par>
                                <p:cTn id="191" presetID="10" presetClass="exit" presetSubtype="0" fill="hold" nodeType="withEffect">
                                  <p:stCondLst>
                                    <p:cond delay="0"/>
                                  </p:stCondLst>
                                  <p:childTnLst>
                                    <p:animEffect transition="out" filter="fade">
                                      <p:cBhvr>
                                        <p:cTn id="192" dur="2000"/>
                                        <p:tgtEl>
                                          <p:spTgt spid="26"/>
                                        </p:tgtEl>
                                      </p:cBhvr>
                                    </p:animEffect>
                                    <p:set>
                                      <p:cBhvr>
                                        <p:cTn id="193" dur="1" fill="hold">
                                          <p:stCondLst>
                                            <p:cond delay="1999"/>
                                          </p:stCondLst>
                                        </p:cTn>
                                        <p:tgtEl>
                                          <p:spTgt spid="26"/>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53" presetClass="entr" presetSubtype="0" repeatCount="indefinite" fill="hold" nodeType="clickEffect">
                                  <p:stCondLst>
                                    <p:cond delay="0"/>
                                  </p:stCondLst>
                                  <p:childTnLst>
                                    <p:set>
                                      <p:cBhvr>
                                        <p:cTn id="197" dur="1" fill="hold">
                                          <p:stCondLst>
                                            <p:cond delay="0"/>
                                          </p:stCondLst>
                                        </p:cTn>
                                        <p:tgtEl>
                                          <p:spTgt spid="28"/>
                                        </p:tgtEl>
                                        <p:attrNameLst>
                                          <p:attrName>style.visibility</p:attrName>
                                        </p:attrNameLst>
                                      </p:cBhvr>
                                      <p:to>
                                        <p:strVal val="visible"/>
                                      </p:to>
                                    </p:set>
                                    <p:anim calcmode="lin" valueType="num">
                                      <p:cBhvr>
                                        <p:cTn id="198" dur="1000" fill="hold"/>
                                        <p:tgtEl>
                                          <p:spTgt spid="28"/>
                                        </p:tgtEl>
                                        <p:attrNameLst>
                                          <p:attrName>ppt_w</p:attrName>
                                        </p:attrNameLst>
                                      </p:cBhvr>
                                      <p:tavLst>
                                        <p:tav tm="0">
                                          <p:val>
                                            <p:fltVal val="0"/>
                                          </p:val>
                                        </p:tav>
                                        <p:tav tm="100000">
                                          <p:val>
                                            <p:strVal val="#ppt_w"/>
                                          </p:val>
                                        </p:tav>
                                      </p:tavLst>
                                    </p:anim>
                                    <p:anim calcmode="lin" valueType="num">
                                      <p:cBhvr>
                                        <p:cTn id="199" dur="1000" fill="hold"/>
                                        <p:tgtEl>
                                          <p:spTgt spid="28"/>
                                        </p:tgtEl>
                                        <p:attrNameLst>
                                          <p:attrName>ppt_h</p:attrName>
                                        </p:attrNameLst>
                                      </p:cBhvr>
                                      <p:tavLst>
                                        <p:tav tm="0">
                                          <p:val>
                                            <p:fltVal val="0"/>
                                          </p:val>
                                        </p:tav>
                                        <p:tav tm="100000">
                                          <p:val>
                                            <p:strVal val="#ppt_h"/>
                                          </p:val>
                                        </p:tav>
                                      </p:tavLst>
                                    </p:anim>
                                    <p:animEffect transition="in" filter="fade">
                                      <p:cBhvr>
                                        <p:cTn id="200" dur="1000"/>
                                        <p:tgtEl>
                                          <p:spTgt spid="28"/>
                                        </p:tgtEl>
                                      </p:cBhvr>
                                    </p:animEffect>
                                  </p:childTnLst>
                                </p:cTn>
                              </p:par>
                              <p:par>
                                <p:cTn id="201" presetID="53" presetClass="entr" presetSubtype="0" repeatCount="indefinite" fill="hold" nodeType="withEffect">
                                  <p:stCondLst>
                                    <p:cond delay="0"/>
                                  </p:stCondLst>
                                  <p:childTnLst>
                                    <p:set>
                                      <p:cBhvr>
                                        <p:cTn id="202" dur="1" fill="hold">
                                          <p:stCondLst>
                                            <p:cond delay="0"/>
                                          </p:stCondLst>
                                        </p:cTn>
                                        <p:tgtEl>
                                          <p:spTgt spid="29"/>
                                        </p:tgtEl>
                                        <p:attrNameLst>
                                          <p:attrName>style.visibility</p:attrName>
                                        </p:attrNameLst>
                                      </p:cBhvr>
                                      <p:to>
                                        <p:strVal val="visible"/>
                                      </p:to>
                                    </p:set>
                                    <p:anim calcmode="lin" valueType="num">
                                      <p:cBhvr>
                                        <p:cTn id="203" dur="500" fill="hold"/>
                                        <p:tgtEl>
                                          <p:spTgt spid="29"/>
                                        </p:tgtEl>
                                        <p:attrNameLst>
                                          <p:attrName>ppt_w</p:attrName>
                                        </p:attrNameLst>
                                      </p:cBhvr>
                                      <p:tavLst>
                                        <p:tav tm="0">
                                          <p:val>
                                            <p:fltVal val="0"/>
                                          </p:val>
                                        </p:tav>
                                        <p:tav tm="100000">
                                          <p:val>
                                            <p:strVal val="#ppt_w"/>
                                          </p:val>
                                        </p:tav>
                                      </p:tavLst>
                                    </p:anim>
                                    <p:anim calcmode="lin" valueType="num">
                                      <p:cBhvr>
                                        <p:cTn id="204" dur="500" fill="hold"/>
                                        <p:tgtEl>
                                          <p:spTgt spid="29"/>
                                        </p:tgtEl>
                                        <p:attrNameLst>
                                          <p:attrName>ppt_h</p:attrName>
                                        </p:attrNameLst>
                                      </p:cBhvr>
                                      <p:tavLst>
                                        <p:tav tm="0">
                                          <p:val>
                                            <p:fltVal val="0"/>
                                          </p:val>
                                        </p:tav>
                                        <p:tav tm="100000">
                                          <p:val>
                                            <p:strVal val="#ppt_h"/>
                                          </p:val>
                                        </p:tav>
                                      </p:tavLst>
                                    </p:anim>
                                    <p:animEffect transition="in" filter="fade">
                                      <p:cBhvr>
                                        <p:cTn id="205" dur="500"/>
                                        <p:tgtEl>
                                          <p:spTgt spid="29"/>
                                        </p:tgtEl>
                                      </p:cBhvr>
                                    </p:animEffect>
                                  </p:childTnLst>
                                </p:cTn>
                              </p:par>
                              <p:par>
                                <p:cTn id="206" presetID="53" presetClass="entr" presetSubtype="0" repeatCount="indefinite" fill="hold" nodeType="withEffect">
                                  <p:stCondLst>
                                    <p:cond delay="0"/>
                                  </p:stCondLst>
                                  <p:childTnLst>
                                    <p:set>
                                      <p:cBhvr>
                                        <p:cTn id="207" dur="1" fill="hold">
                                          <p:stCondLst>
                                            <p:cond delay="0"/>
                                          </p:stCondLst>
                                        </p:cTn>
                                        <p:tgtEl>
                                          <p:spTgt spid="32"/>
                                        </p:tgtEl>
                                        <p:attrNameLst>
                                          <p:attrName>style.visibility</p:attrName>
                                        </p:attrNameLst>
                                      </p:cBhvr>
                                      <p:to>
                                        <p:strVal val="visible"/>
                                      </p:to>
                                    </p:set>
                                    <p:anim calcmode="lin" valueType="num">
                                      <p:cBhvr>
                                        <p:cTn id="208" dur="1000" fill="hold"/>
                                        <p:tgtEl>
                                          <p:spTgt spid="32"/>
                                        </p:tgtEl>
                                        <p:attrNameLst>
                                          <p:attrName>ppt_w</p:attrName>
                                        </p:attrNameLst>
                                      </p:cBhvr>
                                      <p:tavLst>
                                        <p:tav tm="0">
                                          <p:val>
                                            <p:fltVal val="0"/>
                                          </p:val>
                                        </p:tav>
                                        <p:tav tm="100000">
                                          <p:val>
                                            <p:strVal val="#ppt_w"/>
                                          </p:val>
                                        </p:tav>
                                      </p:tavLst>
                                    </p:anim>
                                    <p:anim calcmode="lin" valueType="num">
                                      <p:cBhvr>
                                        <p:cTn id="209" dur="1000" fill="hold"/>
                                        <p:tgtEl>
                                          <p:spTgt spid="32"/>
                                        </p:tgtEl>
                                        <p:attrNameLst>
                                          <p:attrName>ppt_h</p:attrName>
                                        </p:attrNameLst>
                                      </p:cBhvr>
                                      <p:tavLst>
                                        <p:tav tm="0">
                                          <p:val>
                                            <p:fltVal val="0"/>
                                          </p:val>
                                        </p:tav>
                                        <p:tav tm="100000">
                                          <p:val>
                                            <p:strVal val="#ppt_h"/>
                                          </p:val>
                                        </p:tav>
                                      </p:tavLst>
                                    </p:anim>
                                    <p:animEffect transition="in" filter="fade">
                                      <p:cBhvr>
                                        <p:cTn id="210" dur="1000"/>
                                        <p:tgtEl>
                                          <p:spTgt spid="32"/>
                                        </p:tgtEl>
                                      </p:cBhvr>
                                    </p:animEffect>
                                  </p:childTnLst>
                                </p:cTn>
                              </p:par>
                              <p:par>
                                <p:cTn id="211" presetID="53" presetClass="entr" presetSubtype="0" repeatCount="indefinite" fill="hold" nodeType="withEffect">
                                  <p:stCondLst>
                                    <p:cond delay="0"/>
                                  </p:stCondLst>
                                  <p:childTnLst>
                                    <p:set>
                                      <p:cBhvr>
                                        <p:cTn id="212" dur="1" fill="hold">
                                          <p:stCondLst>
                                            <p:cond delay="0"/>
                                          </p:stCondLst>
                                        </p:cTn>
                                        <p:tgtEl>
                                          <p:spTgt spid="30"/>
                                        </p:tgtEl>
                                        <p:attrNameLst>
                                          <p:attrName>style.visibility</p:attrName>
                                        </p:attrNameLst>
                                      </p:cBhvr>
                                      <p:to>
                                        <p:strVal val="visible"/>
                                      </p:to>
                                    </p:set>
                                    <p:anim calcmode="lin" valueType="num">
                                      <p:cBhvr>
                                        <p:cTn id="213" dur="1000" fill="hold"/>
                                        <p:tgtEl>
                                          <p:spTgt spid="30"/>
                                        </p:tgtEl>
                                        <p:attrNameLst>
                                          <p:attrName>ppt_w</p:attrName>
                                        </p:attrNameLst>
                                      </p:cBhvr>
                                      <p:tavLst>
                                        <p:tav tm="0">
                                          <p:val>
                                            <p:fltVal val="0"/>
                                          </p:val>
                                        </p:tav>
                                        <p:tav tm="100000">
                                          <p:val>
                                            <p:strVal val="#ppt_w"/>
                                          </p:val>
                                        </p:tav>
                                      </p:tavLst>
                                    </p:anim>
                                    <p:anim calcmode="lin" valueType="num">
                                      <p:cBhvr>
                                        <p:cTn id="214" dur="1000" fill="hold"/>
                                        <p:tgtEl>
                                          <p:spTgt spid="30"/>
                                        </p:tgtEl>
                                        <p:attrNameLst>
                                          <p:attrName>ppt_h</p:attrName>
                                        </p:attrNameLst>
                                      </p:cBhvr>
                                      <p:tavLst>
                                        <p:tav tm="0">
                                          <p:val>
                                            <p:fltVal val="0"/>
                                          </p:val>
                                        </p:tav>
                                        <p:tav tm="100000">
                                          <p:val>
                                            <p:strVal val="#ppt_h"/>
                                          </p:val>
                                        </p:tav>
                                      </p:tavLst>
                                    </p:anim>
                                    <p:animEffect transition="in" filter="fade">
                                      <p:cBhvr>
                                        <p:cTn id="215" dur="1000"/>
                                        <p:tgtEl>
                                          <p:spTgt spid="30"/>
                                        </p:tgtEl>
                                      </p:cBhvr>
                                    </p:animEffect>
                                  </p:childTnLst>
                                </p:cTn>
                              </p:par>
                              <p:par>
                                <p:cTn id="216" presetID="53" presetClass="entr" presetSubtype="0" repeatCount="indefinite" fill="hold" nodeType="withEffect">
                                  <p:stCondLst>
                                    <p:cond delay="0"/>
                                  </p:stCondLst>
                                  <p:childTnLst>
                                    <p:set>
                                      <p:cBhvr>
                                        <p:cTn id="217" dur="1" fill="hold">
                                          <p:stCondLst>
                                            <p:cond delay="0"/>
                                          </p:stCondLst>
                                        </p:cTn>
                                        <p:tgtEl>
                                          <p:spTgt spid="31"/>
                                        </p:tgtEl>
                                        <p:attrNameLst>
                                          <p:attrName>style.visibility</p:attrName>
                                        </p:attrNameLst>
                                      </p:cBhvr>
                                      <p:to>
                                        <p:strVal val="visible"/>
                                      </p:to>
                                    </p:set>
                                    <p:anim calcmode="lin" valueType="num">
                                      <p:cBhvr>
                                        <p:cTn id="218" dur="1000" fill="hold"/>
                                        <p:tgtEl>
                                          <p:spTgt spid="31"/>
                                        </p:tgtEl>
                                        <p:attrNameLst>
                                          <p:attrName>ppt_w</p:attrName>
                                        </p:attrNameLst>
                                      </p:cBhvr>
                                      <p:tavLst>
                                        <p:tav tm="0">
                                          <p:val>
                                            <p:fltVal val="0"/>
                                          </p:val>
                                        </p:tav>
                                        <p:tav tm="100000">
                                          <p:val>
                                            <p:strVal val="#ppt_w"/>
                                          </p:val>
                                        </p:tav>
                                      </p:tavLst>
                                    </p:anim>
                                    <p:anim calcmode="lin" valueType="num">
                                      <p:cBhvr>
                                        <p:cTn id="219" dur="1000" fill="hold"/>
                                        <p:tgtEl>
                                          <p:spTgt spid="31"/>
                                        </p:tgtEl>
                                        <p:attrNameLst>
                                          <p:attrName>ppt_h</p:attrName>
                                        </p:attrNameLst>
                                      </p:cBhvr>
                                      <p:tavLst>
                                        <p:tav tm="0">
                                          <p:val>
                                            <p:fltVal val="0"/>
                                          </p:val>
                                        </p:tav>
                                        <p:tav tm="100000">
                                          <p:val>
                                            <p:strVal val="#ppt_h"/>
                                          </p:val>
                                        </p:tav>
                                      </p:tavLst>
                                    </p:anim>
                                    <p:animEffect transition="in" filter="fade">
                                      <p:cBhvr>
                                        <p:cTn id="22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3" grpId="0" animBg="1"/>
      <p:bldP spid="13" grpId="1" animBg="1"/>
      <p:bldP spid="14" grpId="0" animBg="1"/>
      <p:bldP spid="14" grpId="1" animBg="1"/>
      <p:bldP spid="15" grpId="0" animBg="1"/>
      <p:bldP spid="15" grpId="1" animBg="1"/>
      <p:bldP spid="17" grpId="0" animBg="1"/>
      <p:bldP spid="20" grpId="0" animBg="1"/>
      <p:bldP spid="21" grpId="0" animBg="1"/>
      <p:bldP spid="21" grpId="1" animBg="1"/>
      <p:bldP spid="22" grpId="0" animBg="1"/>
      <p:bldP spid="26" grpId="0" animBg="1"/>
      <p:bldP spid="26" grpId="1"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BEF05A3-99BC-526D-7E8C-9179C0F39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924175"/>
            <a:ext cx="265112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1E4D82F3-9E8E-4BFB-F65C-AB5028C87F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4900" y="3048000"/>
            <a:ext cx="2378075"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B543C62A-9FBA-6CDF-2C15-F8B4C14D861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3121025"/>
            <a:ext cx="219392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65DEB7E3-C976-46E6-7047-3C095D4D331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3200400"/>
            <a:ext cx="2193925"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a:extLst>
              <a:ext uri="{FF2B5EF4-FFF2-40B4-BE49-F238E27FC236}">
                <a16:creationId xmlns:a16="http://schemas.microsoft.com/office/drawing/2014/main" id="{3831D778-D741-7FF3-DD0E-BA71CAC63EE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3733800"/>
            <a:ext cx="5000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a:extLst>
              <a:ext uri="{FF2B5EF4-FFF2-40B4-BE49-F238E27FC236}">
                <a16:creationId xmlns:a16="http://schemas.microsoft.com/office/drawing/2014/main" id="{A56AB5CF-6899-F6A3-BD4E-E0142685DE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3563" y="4572000"/>
            <a:ext cx="73183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a:extLst>
              <a:ext uri="{FF2B5EF4-FFF2-40B4-BE49-F238E27FC236}">
                <a16:creationId xmlns:a16="http://schemas.microsoft.com/office/drawing/2014/main" id="{EB95E1E6-02EE-698A-5FD5-5D52CC5366D7}"/>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762000"/>
            <a:ext cx="21939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129D7AA-2C91-8BBB-640B-4B20B5A78976}"/>
              </a:ext>
            </a:extLst>
          </p:cNvPr>
          <p:cNvSpPr/>
          <p:nvPr/>
        </p:nvSpPr>
        <p:spPr>
          <a:xfrm>
            <a:off x="7086600" y="2743200"/>
            <a:ext cx="1514475" cy="307975"/>
          </a:xfrm>
          <a:prstGeom prst="rect">
            <a:avLst/>
          </a:prstGeom>
          <a:solidFill>
            <a:srgbClr val="FFFF00"/>
          </a:solidFill>
          <a:ln w="28575">
            <a:solidFill>
              <a:schemeClr val="accent3">
                <a:lumMod val="50000"/>
              </a:schemeClr>
            </a:solidFill>
          </a:ln>
          <a:effectLst>
            <a:outerShdw blurRad="50800" dist="38100" dir="2700000" algn="tl" rotWithShape="0">
              <a:prstClr val="black">
                <a:alpha val="40000"/>
              </a:prstClr>
            </a:outerShdw>
          </a:effectLst>
        </p:spPr>
        <p:txBody>
          <a:bodyPr wrap="none">
            <a:spAutoFit/>
          </a:bodyPr>
          <a:lstStyle/>
          <a:p>
            <a:pPr eaLnBrk="1" fontAlgn="auto" hangingPunct="1">
              <a:spcBef>
                <a:spcPts val="0"/>
              </a:spcBef>
              <a:spcAft>
                <a:spcPts val="0"/>
              </a:spcAft>
              <a:defRPr/>
            </a:pPr>
            <a:r>
              <a:rPr lang="en-GB" sz="1400" b="1" dirty="0" err="1">
                <a:latin typeface="+mn-lt"/>
              </a:rPr>
              <a:t>Protoscolices</a:t>
            </a:r>
            <a:endParaRPr lang="en-US" sz="1400" b="1" dirty="0">
              <a:latin typeface="+mn-lt"/>
            </a:endParaRPr>
          </a:p>
        </p:txBody>
      </p:sp>
      <p:sp>
        <p:nvSpPr>
          <p:cNvPr id="12" name="Rectangle 11">
            <a:extLst>
              <a:ext uri="{FF2B5EF4-FFF2-40B4-BE49-F238E27FC236}">
                <a16:creationId xmlns:a16="http://schemas.microsoft.com/office/drawing/2014/main" id="{65A0F8D3-F4B2-3053-4C62-BCCFDDF1FDA2}"/>
              </a:ext>
            </a:extLst>
          </p:cNvPr>
          <p:cNvSpPr/>
          <p:nvPr/>
        </p:nvSpPr>
        <p:spPr>
          <a:xfrm>
            <a:off x="1143000" y="2743200"/>
            <a:ext cx="1646238" cy="307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GB" sz="1400" b="1" dirty="0"/>
              <a:t>Germinal layer </a:t>
            </a:r>
            <a:endParaRPr lang="en-US" sz="1400" b="1" dirty="0"/>
          </a:p>
        </p:txBody>
      </p:sp>
      <p:sp>
        <p:nvSpPr>
          <p:cNvPr id="13" name="Rectangle 12">
            <a:extLst>
              <a:ext uri="{FF2B5EF4-FFF2-40B4-BE49-F238E27FC236}">
                <a16:creationId xmlns:a16="http://schemas.microsoft.com/office/drawing/2014/main" id="{A98E7128-315F-B840-E9EE-98DABBD933BC}"/>
              </a:ext>
            </a:extLst>
          </p:cNvPr>
          <p:cNvSpPr>
            <a:spLocks noChangeArrowheads="1"/>
          </p:cNvSpPr>
          <p:nvPr/>
        </p:nvSpPr>
        <p:spPr bwMode="auto">
          <a:xfrm>
            <a:off x="1524000" y="2057400"/>
            <a:ext cx="1873250" cy="307975"/>
          </a:xfrm>
          <a:prstGeom prst="rect">
            <a:avLst/>
          </a:prstGeom>
          <a:solidFill>
            <a:srgbClr val="92D050"/>
          </a:solidFill>
          <a:ln w="9525">
            <a:solidFill>
              <a:srgbClr val="085008"/>
            </a:solidFill>
            <a:miter lim="800000"/>
            <a:headEnd/>
            <a:tailEnd/>
          </a:ln>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GB" altLang="ar-EG" sz="1400" b="1"/>
              <a:t>Laminated layer </a:t>
            </a:r>
            <a:endParaRPr lang="en-US" altLang="ar-EG" sz="1400" b="1"/>
          </a:p>
        </p:txBody>
      </p:sp>
      <p:sp>
        <p:nvSpPr>
          <p:cNvPr id="14" name="Rectangle 13">
            <a:extLst>
              <a:ext uri="{FF2B5EF4-FFF2-40B4-BE49-F238E27FC236}">
                <a16:creationId xmlns:a16="http://schemas.microsoft.com/office/drawing/2014/main" id="{840C2739-2C94-C889-70BE-920AFFB39C1C}"/>
              </a:ext>
            </a:extLst>
          </p:cNvPr>
          <p:cNvSpPr/>
          <p:nvPr/>
        </p:nvSpPr>
        <p:spPr>
          <a:xfrm>
            <a:off x="1676400" y="1447800"/>
            <a:ext cx="2560638" cy="3079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nchor="ctr">
            <a:spAutoFit/>
          </a:bodyPr>
          <a:lstStyle/>
          <a:p>
            <a:pPr algn="ctr" eaLnBrk="1" fontAlgn="auto" hangingPunct="1">
              <a:spcBef>
                <a:spcPts val="0"/>
              </a:spcBef>
              <a:spcAft>
                <a:spcPts val="0"/>
              </a:spcAft>
              <a:defRPr/>
            </a:pPr>
            <a:r>
              <a:rPr lang="en-GB" sz="1400" b="1" dirty="0"/>
              <a:t>Fibrous adventitial layer</a:t>
            </a:r>
            <a:endParaRPr lang="en-US" sz="1400" b="1" dirty="0"/>
          </a:p>
        </p:txBody>
      </p:sp>
      <p:sp>
        <p:nvSpPr>
          <p:cNvPr id="16" name="Rectangle 15">
            <a:extLst>
              <a:ext uri="{FF2B5EF4-FFF2-40B4-BE49-F238E27FC236}">
                <a16:creationId xmlns:a16="http://schemas.microsoft.com/office/drawing/2014/main" id="{C102D2A4-2B72-3D44-EEFC-43F36D1AC5CB}"/>
              </a:ext>
            </a:extLst>
          </p:cNvPr>
          <p:cNvSpPr/>
          <p:nvPr/>
        </p:nvSpPr>
        <p:spPr>
          <a:xfrm>
            <a:off x="6858000" y="4267200"/>
            <a:ext cx="1738313" cy="457200"/>
          </a:xfrm>
          <a:prstGeom prst="rect">
            <a:avLst/>
          </a:prstGeom>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eaLnBrk="1" fontAlgn="auto" hangingPunct="1">
              <a:spcBef>
                <a:spcPts val="0"/>
              </a:spcBef>
              <a:spcAft>
                <a:spcPts val="0"/>
              </a:spcAft>
              <a:defRPr/>
            </a:pPr>
            <a:r>
              <a:rPr lang="en-GB" sz="1400" b="1" dirty="0"/>
              <a:t>Brood capsules</a:t>
            </a:r>
          </a:p>
          <a:p>
            <a:pPr algn="ctr" eaLnBrk="1" fontAlgn="auto" hangingPunct="1">
              <a:spcBef>
                <a:spcPts val="0"/>
              </a:spcBef>
              <a:spcAft>
                <a:spcPts val="0"/>
              </a:spcAft>
              <a:defRPr/>
            </a:pPr>
            <a:r>
              <a:rPr lang="en-GB" sz="1400" b="1" dirty="0"/>
              <a:t>&amp; </a:t>
            </a:r>
            <a:r>
              <a:rPr lang="en-GB" sz="1400" b="1" dirty="0" err="1"/>
              <a:t>Protoscolices</a:t>
            </a:r>
            <a:endParaRPr lang="en-US" sz="1400" b="1" dirty="0"/>
          </a:p>
        </p:txBody>
      </p:sp>
      <p:sp>
        <p:nvSpPr>
          <p:cNvPr id="17" name="Rectangle 16">
            <a:extLst>
              <a:ext uri="{FF2B5EF4-FFF2-40B4-BE49-F238E27FC236}">
                <a16:creationId xmlns:a16="http://schemas.microsoft.com/office/drawing/2014/main" id="{64501800-8D2B-749E-2DB8-67CEB981BACA}"/>
              </a:ext>
            </a:extLst>
          </p:cNvPr>
          <p:cNvSpPr/>
          <p:nvPr/>
        </p:nvSpPr>
        <p:spPr>
          <a:xfrm>
            <a:off x="533400" y="5638800"/>
            <a:ext cx="2438400" cy="276225"/>
          </a:xfrm>
          <a:prstGeom prst="rect">
            <a:avLst/>
          </a:prstGeom>
        </p:spPr>
        <p:style>
          <a:lnRef idx="2">
            <a:schemeClr val="accent1"/>
          </a:lnRef>
          <a:fillRef idx="1">
            <a:schemeClr val="lt1"/>
          </a:fillRef>
          <a:effectRef idx="0">
            <a:schemeClr val="accent1"/>
          </a:effectRef>
          <a:fontRef idx="minor">
            <a:schemeClr val="dk1"/>
          </a:fontRef>
        </p:style>
        <p:txBody>
          <a:bodyPr anchor="ctr">
            <a:spAutoFit/>
          </a:bodyPr>
          <a:lstStyle/>
          <a:p>
            <a:pPr algn="ctr" eaLnBrk="1" fontAlgn="auto" hangingPunct="1">
              <a:spcBef>
                <a:spcPts val="0"/>
              </a:spcBef>
              <a:spcAft>
                <a:spcPts val="0"/>
              </a:spcAft>
              <a:defRPr/>
            </a:pPr>
            <a:r>
              <a:rPr lang="en-GB" sz="1200" b="1" dirty="0">
                <a:solidFill>
                  <a:schemeClr val="accent1">
                    <a:lumMod val="50000"/>
                  </a:schemeClr>
                </a:solidFill>
              </a:rPr>
              <a:t>Exogenous daughter cysts </a:t>
            </a:r>
            <a:endParaRPr lang="en-US" sz="1200" b="1" dirty="0">
              <a:solidFill>
                <a:schemeClr val="accent1">
                  <a:lumMod val="50000"/>
                </a:schemeClr>
              </a:solidFill>
            </a:endParaRPr>
          </a:p>
        </p:txBody>
      </p:sp>
      <p:sp>
        <p:nvSpPr>
          <p:cNvPr id="18" name="Rectangle 17">
            <a:extLst>
              <a:ext uri="{FF2B5EF4-FFF2-40B4-BE49-F238E27FC236}">
                <a16:creationId xmlns:a16="http://schemas.microsoft.com/office/drawing/2014/main" id="{195C10FC-B98D-1DAB-DE35-DA6B09A0A8FA}"/>
              </a:ext>
            </a:extLst>
          </p:cNvPr>
          <p:cNvSpPr/>
          <p:nvPr/>
        </p:nvSpPr>
        <p:spPr>
          <a:xfrm>
            <a:off x="5029200" y="6096000"/>
            <a:ext cx="1504950" cy="30797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eaLnBrk="1" fontAlgn="auto" hangingPunct="1">
              <a:spcBef>
                <a:spcPts val="0"/>
              </a:spcBef>
              <a:spcAft>
                <a:spcPts val="0"/>
              </a:spcAft>
              <a:defRPr/>
            </a:pPr>
            <a:r>
              <a:rPr lang="en-GB" sz="1400" b="1" dirty="0" err="1">
                <a:solidFill>
                  <a:schemeClr val="tx1"/>
                </a:solidFill>
              </a:rPr>
              <a:t>Hydatid</a:t>
            </a:r>
            <a:r>
              <a:rPr lang="en-GB" sz="1400" b="1" dirty="0">
                <a:solidFill>
                  <a:schemeClr val="tx1"/>
                </a:solidFill>
              </a:rPr>
              <a:t> sand</a:t>
            </a:r>
            <a:endParaRPr lang="en-US" sz="1400" dirty="0">
              <a:solidFill>
                <a:schemeClr val="tx1"/>
              </a:solidFill>
            </a:endParaRPr>
          </a:p>
        </p:txBody>
      </p:sp>
      <p:sp>
        <p:nvSpPr>
          <p:cNvPr id="19" name="Rectangle 18">
            <a:extLst>
              <a:ext uri="{FF2B5EF4-FFF2-40B4-BE49-F238E27FC236}">
                <a16:creationId xmlns:a16="http://schemas.microsoft.com/office/drawing/2014/main" id="{1A36AD26-BFC6-3654-551C-12DF2ADA2F24}"/>
              </a:ext>
            </a:extLst>
          </p:cNvPr>
          <p:cNvSpPr/>
          <p:nvPr/>
        </p:nvSpPr>
        <p:spPr>
          <a:xfrm>
            <a:off x="6324600" y="5562600"/>
            <a:ext cx="1476375" cy="30797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eaLnBrk="1" fontAlgn="auto" hangingPunct="1">
              <a:spcBef>
                <a:spcPts val="0"/>
              </a:spcBef>
              <a:spcAft>
                <a:spcPts val="0"/>
              </a:spcAft>
              <a:defRPr/>
            </a:pPr>
            <a:r>
              <a:rPr lang="en-GB" sz="1400" b="1" dirty="0" err="1">
                <a:solidFill>
                  <a:schemeClr val="tx1"/>
                </a:solidFill>
              </a:rPr>
              <a:t>Hydatid</a:t>
            </a:r>
            <a:r>
              <a:rPr lang="en-GB" sz="1400" b="1" dirty="0">
                <a:solidFill>
                  <a:schemeClr val="tx1"/>
                </a:solidFill>
              </a:rPr>
              <a:t> fluid</a:t>
            </a:r>
            <a:endParaRPr lang="en-US" sz="1400" dirty="0">
              <a:solidFill>
                <a:schemeClr val="tx1"/>
              </a:solidFill>
            </a:endParaRPr>
          </a:p>
        </p:txBody>
      </p:sp>
      <p:sp>
        <p:nvSpPr>
          <p:cNvPr id="20" name="Rectangle 19">
            <a:extLst>
              <a:ext uri="{FF2B5EF4-FFF2-40B4-BE49-F238E27FC236}">
                <a16:creationId xmlns:a16="http://schemas.microsoft.com/office/drawing/2014/main" id="{FBBDD21B-A5DB-B00A-0658-3A680CBB1C18}"/>
              </a:ext>
            </a:extLst>
          </p:cNvPr>
          <p:cNvSpPr/>
          <p:nvPr/>
        </p:nvSpPr>
        <p:spPr>
          <a:xfrm>
            <a:off x="1371600" y="3657600"/>
            <a:ext cx="1463675" cy="276225"/>
          </a:xfrm>
          <a:prstGeom prst="rect">
            <a:avLst/>
          </a:prstGeom>
        </p:spPr>
        <p:style>
          <a:lnRef idx="2">
            <a:schemeClr val="accent1"/>
          </a:lnRef>
          <a:fillRef idx="1">
            <a:schemeClr val="lt1"/>
          </a:fillRef>
          <a:effectRef idx="0">
            <a:schemeClr val="accent1"/>
          </a:effectRef>
          <a:fontRef idx="minor">
            <a:schemeClr val="dk1"/>
          </a:fontRef>
        </p:style>
        <p:txBody>
          <a:bodyPr wrap="none" anchor="ctr">
            <a:spAutoFit/>
          </a:bodyPr>
          <a:lstStyle/>
          <a:p>
            <a:pPr algn="ctr" eaLnBrk="1" fontAlgn="auto" hangingPunct="1">
              <a:spcBef>
                <a:spcPts val="0"/>
              </a:spcBef>
              <a:spcAft>
                <a:spcPts val="0"/>
              </a:spcAft>
              <a:defRPr/>
            </a:pPr>
            <a:r>
              <a:rPr lang="en-GB" sz="1200" b="1" dirty="0">
                <a:solidFill>
                  <a:schemeClr val="accent1">
                    <a:lumMod val="50000"/>
                  </a:schemeClr>
                </a:solidFill>
              </a:rPr>
              <a:t>Daughter cysts </a:t>
            </a:r>
            <a:endParaRPr lang="en-US" sz="1200" b="1" dirty="0">
              <a:solidFill>
                <a:schemeClr val="accent1">
                  <a:lumMod val="50000"/>
                </a:schemeClr>
              </a:solidFill>
            </a:endParaRPr>
          </a:p>
        </p:txBody>
      </p:sp>
      <p:cxnSp>
        <p:nvCxnSpPr>
          <p:cNvPr id="22" name="Straight Arrow Connector 21">
            <a:extLst>
              <a:ext uri="{FF2B5EF4-FFF2-40B4-BE49-F238E27FC236}">
                <a16:creationId xmlns:a16="http://schemas.microsoft.com/office/drawing/2014/main" id="{A70B384D-20D8-CC6E-0529-467E1DC88362}"/>
              </a:ext>
            </a:extLst>
          </p:cNvPr>
          <p:cNvCxnSpPr/>
          <p:nvPr/>
        </p:nvCxnSpPr>
        <p:spPr>
          <a:xfrm>
            <a:off x="2819401" y="2974776"/>
            <a:ext cx="1295399" cy="454224"/>
          </a:xfrm>
          <a:prstGeom prst="straightConnector1">
            <a:avLst/>
          </a:prstGeom>
          <a:ln w="28575">
            <a:solidFill>
              <a:schemeClr val="bg2">
                <a:lumMod val="25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FF2B5EF4-FFF2-40B4-BE49-F238E27FC236}">
                <a16:creationId xmlns:a16="http://schemas.microsoft.com/office/drawing/2014/main" id="{EE2E9DBC-B085-7B2C-8391-5A1B7793721A}"/>
              </a:ext>
            </a:extLst>
          </p:cNvPr>
          <p:cNvCxnSpPr>
            <a:stCxn id="13" idx="3"/>
          </p:cNvCxnSpPr>
          <p:nvPr/>
        </p:nvCxnSpPr>
        <p:spPr>
          <a:xfrm>
            <a:off x="3396629" y="2211289"/>
            <a:ext cx="946771" cy="989111"/>
          </a:xfrm>
          <a:prstGeom prst="straightConnector1">
            <a:avLst/>
          </a:prstGeom>
          <a:ln w="28575">
            <a:solidFill>
              <a:srgbClr val="92D050"/>
            </a:solidFill>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a:extLst>
              <a:ext uri="{FF2B5EF4-FFF2-40B4-BE49-F238E27FC236}">
                <a16:creationId xmlns:a16="http://schemas.microsoft.com/office/drawing/2014/main" id="{50455390-CA5F-FB67-BD10-278EF70F4F2F}"/>
              </a:ext>
            </a:extLst>
          </p:cNvPr>
          <p:cNvCxnSpPr/>
          <p:nvPr/>
        </p:nvCxnSpPr>
        <p:spPr>
          <a:xfrm rot="16200000" flipH="1">
            <a:off x="3962398" y="2057402"/>
            <a:ext cx="1219202" cy="609598"/>
          </a:xfrm>
          <a:prstGeom prst="straightConnector1">
            <a:avLst/>
          </a:prstGeom>
          <a:ln w="28575">
            <a:solidFill>
              <a:schemeClr val="accent3">
                <a:lumMod val="75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8" name="Straight Arrow Connector 27">
            <a:extLst>
              <a:ext uri="{FF2B5EF4-FFF2-40B4-BE49-F238E27FC236}">
                <a16:creationId xmlns:a16="http://schemas.microsoft.com/office/drawing/2014/main" id="{9F2953CC-5284-E797-0E7D-DB575916E4F0}"/>
              </a:ext>
            </a:extLst>
          </p:cNvPr>
          <p:cNvCxnSpPr>
            <a:stCxn id="16" idx="1"/>
          </p:cNvCxnSpPr>
          <p:nvPr/>
        </p:nvCxnSpPr>
        <p:spPr>
          <a:xfrm rot="10800000">
            <a:off x="5791200" y="4267200"/>
            <a:ext cx="1066800" cy="228600"/>
          </a:xfrm>
          <a:prstGeom prst="straightConnector1">
            <a:avLst/>
          </a:prstGeom>
          <a:ln w="28575">
            <a:solidFill>
              <a:schemeClr val="bg2">
                <a:lumMod val="25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a:extLst>
              <a:ext uri="{FF2B5EF4-FFF2-40B4-BE49-F238E27FC236}">
                <a16:creationId xmlns:a16="http://schemas.microsoft.com/office/drawing/2014/main" id="{7C385F7A-E00D-CA0E-381B-06526F1DE7B8}"/>
              </a:ext>
            </a:extLst>
          </p:cNvPr>
          <p:cNvCxnSpPr>
            <a:stCxn id="20" idx="3"/>
          </p:cNvCxnSpPr>
          <p:nvPr/>
        </p:nvCxnSpPr>
        <p:spPr>
          <a:xfrm>
            <a:off x="2834640" y="3796100"/>
            <a:ext cx="1356360" cy="90100"/>
          </a:xfrm>
          <a:prstGeom prst="straightConnector1">
            <a:avLst/>
          </a:prstGeom>
          <a:ln w="28575">
            <a:solidFill>
              <a:schemeClr val="bg2">
                <a:lumMod val="25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a:extLst>
              <a:ext uri="{FF2B5EF4-FFF2-40B4-BE49-F238E27FC236}">
                <a16:creationId xmlns:a16="http://schemas.microsoft.com/office/drawing/2014/main" id="{40414548-9896-B157-A0DD-FEE816BCB4C2}"/>
              </a:ext>
            </a:extLst>
          </p:cNvPr>
          <p:cNvCxnSpPr>
            <a:stCxn id="17" idx="0"/>
          </p:cNvCxnSpPr>
          <p:nvPr/>
        </p:nvCxnSpPr>
        <p:spPr>
          <a:xfrm rot="5400000" flipH="1" flipV="1">
            <a:off x="2057400" y="4800600"/>
            <a:ext cx="533400" cy="114300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31ABBD48-C19C-397F-82C1-16C688ED80B1}"/>
              </a:ext>
            </a:extLst>
          </p:cNvPr>
          <p:cNvSpPr/>
          <p:nvPr/>
        </p:nvSpPr>
        <p:spPr>
          <a:xfrm>
            <a:off x="6248400" y="1905000"/>
            <a:ext cx="852488" cy="3079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eaLnBrk="1" fontAlgn="auto" hangingPunct="1">
              <a:spcBef>
                <a:spcPts val="0"/>
              </a:spcBef>
              <a:spcAft>
                <a:spcPts val="0"/>
              </a:spcAft>
              <a:defRPr/>
            </a:pPr>
            <a:r>
              <a:rPr lang="en-GB" sz="1400" b="1" dirty="0"/>
              <a:t>sucker</a:t>
            </a:r>
            <a:endParaRPr lang="en-US" sz="1400" b="1" dirty="0"/>
          </a:p>
        </p:txBody>
      </p:sp>
      <p:sp>
        <p:nvSpPr>
          <p:cNvPr id="27" name="Rectangle 26">
            <a:extLst>
              <a:ext uri="{FF2B5EF4-FFF2-40B4-BE49-F238E27FC236}">
                <a16:creationId xmlns:a16="http://schemas.microsoft.com/office/drawing/2014/main" id="{A643DD4E-E909-E03D-E02E-D0FB9673DCEC}"/>
              </a:ext>
            </a:extLst>
          </p:cNvPr>
          <p:cNvSpPr/>
          <p:nvPr/>
        </p:nvSpPr>
        <p:spPr>
          <a:xfrm>
            <a:off x="6172200" y="1066800"/>
            <a:ext cx="1006475" cy="30797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pPr eaLnBrk="1" fontAlgn="auto" hangingPunct="1">
              <a:spcBef>
                <a:spcPts val="0"/>
              </a:spcBef>
              <a:spcAft>
                <a:spcPts val="0"/>
              </a:spcAft>
              <a:defRPr/>
            </a:pPr>
            <a:r>
              <a:rPr lang="en-GB" sz="1400" b="1" dirty="0" err="1"/>
              <a:t>Hooklets</a:t>
            </a:r>
            <a:r>
              <a:rPr lang="en-GB" sz="1400" b="1" dirty="0"/>
              <a:t> </a:t>
            </a:r>
            <a:endParaRPr lang="en-US" sz="1400" b="1" dirty="0"/>
          </a:p>
        </p:txBody>
      </p:sp>
      <p:cxnSp>
        <p:nvCxnSpPr>
          <p:cNvPr id="35" name="Straight Arrow Connector 34">
            <a:extLst>
              <a:ext uri="{FF2B5EF4-FFF2-40B4-BE49-F238E27FC236}">
                <a16:creationId xmlns:a16="http://schemas.microsoft.com/office/drawing/2014/main" id="{5692ABA5-8E77-5FC0-9B83-11FBF9EC14C6}"/>
              </a:ext>
            </a:extLst>
          </p:cNvPr>
          <p:cNvCxnSpPr/>
          <p:nvPr/>
        </p:nvCxnSpPr>
        <p:spPr>
          <a:xfrm rot="10800000">
            <a:off x="4953000" y="4343400"/>
            <a:ext cx="1524000" cy="121920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75607E79-1C7E-D6F4-E59F-6A8891B9D922}"/>
              </a:ext>
            </a:extLst>
          </p:cNvPr>
          <p:cNvCxnSpPr/>
          <p:nvPr/>
        </p:nvCxnSpPr>
        <p:spPr>
          <a:xfrm rot="16200000" flipV="1">
            <a:off x="4381500" y="5219700"/>
            <a:ext cx="1219200" cy="53340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F241CEC5-C0C1-DFF8-317C-923499F0241C}"/>
              </a:ext>
            </a:extLst>
          </p:cNvPr>
          <p:cNvCxnSpPr>
            <a:endCxn id="11" idx="1"/>
          </p:cNvCxnSpPr>
          <p:nvPr/>
        </p:nvCxnSpPr>
        <p:spPr>
          <a:xfrm flipV="1">
            <a:off x="5181600" y="2897089"/>
            <a:ext cx="1905000" cy="455712"/>
          </a:xfrm>
          <a:prstGeom prst="straightConnector1">
            <a:avLst/>
          </a:prstGeom>
          <a:ln w="28575">
            <a:solidFill>
              <a:srgbClr val="D6A300"/>
            </a:solidFill>
            <a:tailEnd type="arrow"/>
          </a:ln>
        </p:spPr>
        <p:style>
          <a:lnRef idx="3">
            <a:schemeClr val="accent3"/>
          </a:lnRef>
          <a:fillRef idx="0">
            <a:schemeClr val="accent3"/>
          </a:fillRef>
          <a:effectRef idx="2">
            <a:schemeClr val="accent3"/>
          </a:effectRef>
          <a:fontRef idx="minor">
            <a:schemeClr val="tx1"/>
          </a:fontRef>
        </p:style>
      </p:cxnSp>
      <p:cxnSp>
        <p:nvCxnSpPr>
          <p:cNvPr id="44" name="Straight Arrow Connector 43">
            <a:extLst>
              <a:ext uri="{FF2B5EF4-FFF2-40B4-BE49-F238E27FC236}">
                <a16:creationId xmlns:a16="http://schemas.microsoft.com/office/drawing/2014/main" id="{777CD9C7-F503-3C05-6DB7-85DB6443F4C8}"/>
              </a:ext>
            </a:extLst>
          </p:cNvPr>
          <p:cNvCxnSpPr>
            <a:stCxn id="27" idx="3"/>
          </p:cNvCxnSpPr>
          <p:nvPr/>
        </p:nvCxnSpPr>
        <p:spPr>
          <a:xfrm>
            <a:off x="7178675" y="1220788"/>
            <a:ext cx="746125" cy="15081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000FC460-8E60-3E1E-5AFA-2EC5BAD32182}"/>
              </a:ext>
            </a:extLst>
          </p:cNvPr>
          <p:cNvCxnSpPr>
            <a:stCxn id="26" idx="3"/>
          </p:cNvCxnSpPr>
          <p:nvPr/>
        </p:nvCxnSpPr>
        <p:spPr>
          <a:xfrm>
            <a:off x="7100888" y="2058988"/>
            <a:ext cx="595312"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C8512C5A-FBDA-1378-9E09-3D1EE7BF90B4}"/>
              </a:ext>
            </a:extLst>
          </p:cNvPr>
          <p:cNvSpPr/>
          <p:nvPr/>
        </p:nvSpPr>
        <p:spPr>
          <a:xfrm>
            <a:off x="381000" y="0"/>
            <a:ext cx="1441450" cy="369888"/>
          </a:xfrm>
          <a:prstGeom prst="rect">
            <a:avLst/>
          </a:prstGeom>
        </p:spPr>
        <p:txBody>
          <a:bodyPr wrap="none">
            <a:spAutoFit/>
          </a:bodyPr>
          <a:lstStyle/>
          <a:p>
            <a:pPr algn="ctr" eaLnBrk="1" hangingPunct="1">
              <a:defRPr/>
            </a:pPr>
            <a:r>
              <a:rPr lang="en-GB" b="1" spc="50" dirty="0">
                <a:ln w="11430"/>
                <a:effectLst>
                  <a:outerShdw blurRad="76200" dist="50800" dir="5400000" algn="tl" rotWithShape="0">
                    <a:srgbClr val="000000">
                      <a:alpha val="65000"/>
                    </a:srgbClr>
                  </a:outerShdw>
                </a:effectLst>
                <a:latin typeface="+mn-lt"/>
                <a:ea typeface="Times New Roman" pitchFamily="18" charset="0"/>
                <a:cs typeface="Arial" pitchFamily="34" charset="0"/>
              </a:rPr>
              <a:t>CESTODA</a:t>
            </a:r>
          </a:p>
        </p:txBody>
      </p:sp>
      <p:sp>
        <p:nvSpPr>
          <p:cNvPr id="26656" name="Footer Placeholder 50">
            <a:extLst>
              <a:ext uri="{FF2B5EF4-FFF2-40B4-BE49-F238E27FC236}">
                <a16:creationId xmlns:a16="http://schemas.microsoft.com/office/drawing/2014/main" id="{FA2AAF41-2464-5E5F-9546-4E16D4929E71}"/>
              </a:ext>
            </a:extLst>
          </p:cNvPr>
          <p:cNvSpPr txBox="1">
            <a:spLocks/>
          </p:cNvSpPr>
          <p:nvPr/>
        </p:nvSpPr>
        <p:spPr bwMode="auto">
          <a:xfrm>
            <a:off x="7467600" y="6629400"/>
            <a:ext cx="12795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ar-EG" sz="2000" b="1">
                <a:solidFill>
                  <a:schemeClr val="bg1"/>
                </a:solidFill>
                <a:latin typeface="Pristina" panose="03060402040406080204" pitchFamily="66" charset="0"/>
              </a:rPr>
              <a:t>Dr/ Ibrahim</a:t>
            </a:r>
          </a:p>
        </p:txBody>
      </p:sp>
      <p:pic>
        <p:nvPicPr>
          <p:cNvPr id="36" name="Picture 7">
            <a:extLst>
              <a:ext uri="{FF2B5EF4-FFF2-40B4-BE49-F238E27FC236}">
                <a16:creationId xmlns:a16="http://schemas.microsoft.com/office/drawing/2014/main" id="{F8F4A79B-5AF4-A355-A8D1-51609413D31B}"/>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60681">
            <a:off x="2644775" y="4402138"/>
            <a:ext cx="146367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37">
            <a:extLst>
              <a:ext uri="{FF2B5EF4-FFF2-40B4-BE49-F238E27FC236}">
                <a16:creationId xmlns:a16="http://schemas.microsoft.com/office/drawing/2014/main" id="{2CD3B43F-E603-BAE0-C664-9426D088C12A}"/>
              </a:ext>
            </a:extLst>
          </p:cNvPr>
          <p:cNvSpPr/>
          <p:nvPr/>
        </p:nvSpPr>
        <p:spPr>
          <a:xfrm flipH="1">
            <a:off x="595313" y="390525"/>
            <a:ext cx="3778250" cy="838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t>Unilocular</a:t>
            </a:r>
            <a:r>
              <a:rPr lang="en-US" sz="2400" b="1" dirty="0"/>
              <a:t> </a:t>
            </a:r>
            <a:r>
              <a:rPr lang="en-US" sz="2400" b="1" dirty="0" err="1"/>
              <a:t>hydatid</a:t>
            </a:r>
            <a:r>
              <a:rPr lang="en-US" sz="2400" b="1" dirty="0"/>
              <a:t> cyst</a:t>
            </a:r>
          </a:p>
        </p:txBody>
      </p:sp>
      <p:pic>
        <p:nvPicPr>
          <p:cNvPr id="2" name="Picture 6" descr="No photo description available.">
            <a:extLst>
              <a:ext uri="{FF2B5EF4-FFF2-40B4-BE49-F238E27FC236}">
                <a16:creationId xmlns:a16="http://schemas.microsoft.com/office/drawing/2014/main" id="{85FE81FA-B58E-70AC-F9B2-43B52317FB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91500" y="119922"/>
            <a:ext cx="748884" cy="76028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9E43238-0CD0-A5BE-29B3-5AC0E06EEAB1}"/>
              </a:ext>
            </a:extLst>
          </p:cNvPr>
          <p:cNvSpPr>
            <a:spLocks noGrp="1"/>
          </p:cNvSpPr>
          <p:nvPr>
            <p:ph type="sldNum" sz="quarter" idx="12"/>
          </p:nvPr>
        </p:nvSpPr>
        <p:spPr/>
        <p:txBody>
          <a:bodyPr/>
          <a:lstStyle/>
          <a:p>
            <a:fld id="{CCDE7D8F-E085-449A-ABA7-C02E5606125E}" type="slidenum">
              <a:rPr lang="en-US" smtClean="0"/>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up)">
                                      <p:cBhvr>
                                        <p:cTn id="7" dur="2000"/>
                                        <p:tgtEl>
                                          <p:spTgt spid="1029"/>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2000"/>
                                        <p:tgtEl>
                                          <p:spTgt spid="22"/>
                                        </p:tgtEl>
                                      </p:cBhvr>
                                    </p:animEffect>
                                  </p:childTnLst>
                                </p:cTn>
                              </p:par>
                              <p:par>
                                <p:cTn id="11" presetID="2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ppt_x</p:attrName>
                                        </p:attrNameLst>
                                      </p:cBhvr>
                                      <p:tavLst>
                                        <p:tav tm="0">
                                          <p:val>
                                            <p:strVal val="#ppt_x-.2"/>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wipe(up)">
                                      <p:cBhvr>
                                        <p:cTn id="20" dur="1000"/>
                                        <p:tgtEl>
                                          <p:spTgt spid="1027"/>
                                        </p:tgtEl>
                                      </p:cBhvr>
                                    </p:animEffect>
                                  </p:childTnLst>
                                </p:cTn>
                              </p:par>
                              <p:par>
                                <p:cTn id="21" presetID="22" presetClass="entr" presetSubtype="1"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par>
                                <p:cTn id="24" presetID="29"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ppt_x</p:attrName>
                                        </p:attrNameLst>
                                      </p:cBhvr>
                                      <p:tavLst>
                                        <p:tav tm="0">
                                          <p:val>
                                            <p:strVal val="#ppt_x-.2"/>
                                          </p:val>
                                        </p:tav>
                                        <p:tav tm="100000">
                                          <p:val>
                                            <p:strVal val="#ppt_x"/>
                                          </p:val>
                                        </p:tav>
                                      </p:tavLst>
                                    </p:anim>
                                    <p:anim calcmode="lin" valueType="num">
                                      <p:cBhvr>
                                        <p:cTn id="2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nodeType="clickEffect">
                                  <p:stCondLst>
                                    <p:cond delay="0"/>
                                  </p:stCondLst>
                                  <p:iterate type="lt">
                                    <p:tmPct val="5000"/>
                                  </p:iterate>
                                  <p:childTnLst>
                                    <p:set>
                                      <p:cBhvr>
                                        <p:cTn id="32" dur="1" fill="hold">
                                          <p:stCondLst>
                                            <p:cond delay="0"/>
                                          </p:stCondLst>
                                        </p:cTn>
                                        <p:tgtEl>
                                          <p:spTgt spid="1026"/>
                                        </p:tgtEl>
                                        <p:attrNameLst>
                                          <p:attrName>style.visibility</p:attrName>
                                        </p:attrNameLst>
                                      </p:cBhvr>
                                      <p:to>
                                        <p:strVal val="visible"/>
                                      </p:to>
                                    </p:set>
                                    <p:anim calcmode="lin" valueType="num">
                                      <p:cBhvr>
                                        <p:cTn id="33" dur="1000" fill="hold"/>
                                        <p:tgtEl>
                                          <p:spTgt spid="1026"/>
                                        </p:tgtEl>
                                        <p:attrNameLst>
                                          <p:attrName>ppt_w</p:attrName>
                                        </p:attrNameLst>
                                      </p:cBhvr>
                                      <p:tavLst>
                                        <p:tav tm="0">
                                          <p:val>
                                            <p:fltVal val="0"/>
                                          </p:val>
                                        </p:tav>
                                        <p:tav tm="100000">
                                          <p:val>
                                            <p:strVal val="#ppt_w"/>
                                          </p:val>
                                        </p:tav>
                                      </p:tavLst>
                                    </p:anim>
                                    <p:anim calcmode="lin" valueType="num">
                                      <p:cBhvr>
                                        <p:cTn id="34" dur="1000" fill="hold"/>
                                        <p:tgtEl>
                                          <p:spTgt spid="1026"/>
                                        </p:tgtEl>
                                        <p:attrNameLst>
                                          <p:attrName>ppt_h</p:attrName>
                                        </p:attrNameLst>
                                      </p:cBhvr>
                                      <p:tavLst>
                                        <p:tav tm="0">
                                          <p:val>
                                            <p:fltVal val="0"/>
                                          </p:val>
                                        </p:tav>
                                        <p:tav tm="100000">
                                          <p:val>
                                            <p:strVal val="#ppt_h"/>
                                          </p:val>
                                        </p:tav>
                                      </p:tavLst>
                                    </p:anim>
                                    <p:anim calcmode="lin" valueType="num">
                                      <p:cBhvr>
                                        <p:cTn id="35" dur="1000" fill="hold"/>
                                        <p:tgtEl>
                                          <p:spTgt spid="1026"/>
                                        </p:tgtEl>
                                        <p:attrNameLst>
                                          <p:attrName>style.rotation</p:attrName>
                                        </p:attrNameLst>
                                      </p:cBhvr>
                                      <p:tavLst>
                                        <p:tav tm="0">
                                          <p:val>
                                            <p:fltVal val="90"/>
                                          </p:val>
                                        </p:tav>
                                        <p:tav tm="100000">
                                          <p:val>
                                            <p:fltVal val="0"/>
                                          </p:val>
                                        </p:tav>
                                      </p:tavLst>
                                    </p:anim>
                                    <p:animEffect transition="in" filter="fade">
                                      <p:cBhvr>
                                        <p:cTn id="36" dur="1000"/>
                                        <p:tgtEl>
                                          <p:spTgt spid="1026"/>
                                        </p:tgtEl>
                                      </p:cBhvr>
                                    </p:animEffect>
                                  </p:childTnLst>
                                </p:cTn>
                              </p:par>
                              <p:par>
                                <p:cTn id="37" presetID="22" presetClass="entr" presetSubtype="1"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1000"/>
                                        <p:tgtEl>
                                          <p:spTgt spid="25"/>
                                        </p:tgtEl>
                                      </p:cBhvr>
                                    </p:animEffect>
                                  </p:childTnLst>
                                </p:cTn>
                              </p:par>
                              <p:par>
                                <p:cTn id="40" presetID="47"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1000"/>
                                        <p:tgtEl>
                                          <p:spTgt spid="35"/>
                                        </p:tgtEl>
                                      </p:cBhvr>
                                    </p:animEffect>
                                  </p:childTnLst>
                                </p:cTn>
                              </p:par>
                              <p:par>
                                <p:cTn id="50" presetID="29"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ppt_x</p:attrName>
                                        </p:attrNameLst>
                                      </p:cBhvr>
                                      <p:tavLst>
                                        <p:tav tm="0">
                                          <p:val>
                                            <p:strVal val="#ppt_x-.2"/>
                                          </p:val>
                                        </p:tav>
                                        <p:tav tm="100000">
                                          <p:val>
                                            <p:strVal val="#ppt_x"/>
                                          </p:val>
                                        </p:tav>
                                      </p:tavLst>
                                    </p:anim>
                                    <p:anim calcmode="lin" valueType="num">
                                      <p:cBhvr>
                                        <p:cTn id="5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5" presetClass="entr" presetSubtype="0" fill="hold" nodeType="clickEffect">
                                  <p:stCondLst>
                                    <p:cond delay="0"/>
                                  </p:stCondLst>
                                  <p:childTnLst>
                                    <p:set>
                                      <p:cBhvr>
                                        <p:cTn id="58" dur="1" fill="hold">
                                          <p:stCondLst>
                                            <p:cond delay="0"/>
                                          </p:stCondLst>
                                        </p:cTn>
                                        <p:tgtEl>
                                          <p:spTgt spid="1030"/>
                                        </p:tgtEl>
                                        <p:attrNameLst>
                                          <p:attrName>style.visibility</p:attrName>
                                        </p:attrNameLst>
                                      </p:cBhvr>
                                      <p:to>
                                        <p:strVal val="visible"/>
                                      </p:to>
                                    </p:set>
                                    <p:animEffect transition="in" filter="fade">
                                      <p:cBhvr>
                                        <p:cTn id="59" dur="1000"/>
                                        <p:tgtEl>
                                          <p:spTgt spid="1030"/>
                                        </p:tgtEl>
                                      </p:cBhvr>
                                    </p:animEffect>
                                    <p:anim calcmode="lin" valueType="num">
                                      <p:cBhvr>
                                        <p:cTn id="60" dur="1000" fill="hold"/>
                                        <p:tgtEl>
                                          <p:spTgt spid="1030"/>
                                        </p:tgtEl>
                                        <p:attrNameLst>
                                          <p:attrName>style.rotation</p:attrName>
                                        </p:attrNameLst>
                                      </p:cBhvr>
                                      <p:tavLst>
                                        <p:tav tm="0">
                                          <p:val>
                                            <p:fltVal val="720"/>
                                          </p:val>
                                        </p:tav>
                                        <p:tav tm="100000">
                                          <p:val>
                                            <p:fltVal val="0"/>
                                          </p:val>
                                        </p:tav>
                                      </p:tavLst>
                                    </p:anim>
                                    <p:anim calcmode="lin" valueType="num">
                                      <p:cBhvr>
                                        <p:cTn id="61" dur="1000" fill="hold"/>
                                        <p:tgtEl>
                                          <p:spTgt spid="1030"/>
                                        </p:tgtEl>
                                        <p:attrNameLst>
                                          <p:attrName>ppt_h</p:attrName>
                                        </p:attrNameLst>
                                      </p:cBhvr>
                                      <p:tavLst>
                                        <p:tav tm="0">
                                          <p:val>
                                            <p:fltVal val="0"/>
                                          </p:val>
                                        </p:tav>
                                        <p:tav tm="100000">
                                          <p:val>
                                            <p:strVal val="#ppt_h"/>
                                          </p:val>
                                        </p:tav>
                                      </p:tavLst>
                                    </p:anim>
                                    <p:anim calcmode="lin" valueType="num">
                                      <p:cBhvr>
                                        <p:cTn id="62" dur="1000" fill="hold"/>
                                        <p:tgtEl>
                                          <p:spTgt spid="1030"/>
                                        </p:tgtEl>
                                        <p:attrNameLst>
                                          <p:attrName>ppt_w</p:attrName>
                                        </p:attrNameLst>
                                      </p:cBhvr>
                                      <p:tavLst>
                                        <p:tav tm="0">
                                          <p:val>
                                            <p:fltVal val="0"/>
                                          </p:val>
                                        </p:tav>
                                        <p:tav tm="100000">
                                          <p:val>
                                            <p:strVal val="#ppt_w"/>
                                          </p:val>
                                        </p:tav>
                                      </p:tavLst>
                                    </p:anim>
                                  </p:childTnLst>
                                </p:cTn>
                              </p:par>
                              <p:par>
                                <p:cTn id="63" presetID="22" presetClass="entr" presetSubtype="4"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down)">
                                      <p:cBhvr>
                                        <p:cTn id="65" dur="1000"/>
                                        <p:tgtEl>
                                          <p:spTgt spid="28"/>
                                        </p:tgtEl>
                                      </p:cBhvr>
                                    </p:animEffect>
                                  </p:childTnLst>
                                </p:cTn>
                              </p:par>
                              <p:par>
                                <p:cTn id="66" presetID="29" presetClass="entr" presetSubtype="0" fill="hold"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1000" fill="hold"/>
                                        <p:tgtEl>
                                          <p:spTgt spid="16"/>
                                        </p:tgtEl>
                                        <p:attrNameLst>
                                          <p:attrName>ppt_x</p:attrName>
                                        </p:attrNameLst>
                                      </p:cBhvr>
                                      <p:tavLst>
                                        <p:tav tm="0">
                                          <p:val>
                                            <p:strVal val="#ppt_x-.2"/>
                                          </p:val>
                                        </p:tav>
                                        <p:tav tm="100000">
                                          <p:val>
                                            <p:strVal val="#ppt_x"/>
                                          </p:val>
                                        </p:tav>
                                      </p:tavLst>
                                    </p:anim>
                                    <p:anim calcmode="lin" valueType="num">
                                      <p:cBhvr>
                                        <p:cTn id="69"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70" dur="1000"/>
                                        <p:tgtEl>
                                          <p:spTgt spid="1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1035"/>
                                        </p:tgtEl>
                                        <p:attrNameLst>
                                          <p:attrName>style.visibility</p:attrName>
                                        </p:attrNameLst>
                                      </p:cBhvr>
                                      <p:to>
                                        <p:strVal val="visible"/>
                                      </p:to>
                                    </p:set>
                                    <p:animEffect transition="in" filter="fade">
                                      <p:cBhvr>
                                        <p:cTn id="75" dur="1000"/>
                                        <p:tgtEl>
                                          <p:spTgt spid="1035"/>
                                        </p:tgtEl>
                                      </p:cBhvr>
                                    </p:animEffect>
                                  </p:childTnLst>
                                </p:cTn>
                              </p:par>
                            </p:childTnLst>
                          </p:cTn>
                        </p:par>
                        <p:par>
                          <p:cTn id="76" fill="hold" nodeType="afterGroup">
                            <p:stCondLst>
                              <p:cond delay="1000"/>
                            </p:stCondLst>
                            <p:childTnLst>
                              <p:par>
                                <p:cTn id="77" presetID="22" presetClass="entr" presetSubtype="4" fill="hold"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down)">
                                      <p:cBhvr>
                                        <p:cTn id="79" dur="1000"/>
                                        <p:tgtEl>
                                          <p:spTgt spid="37"/>
                                        </p:tgtEl>
                                      </p:cBhvr>
                                    </p:animEffect>
                                  </p:childTnLst>
                                </p:cTn>
                              </p:par>
                              <p:par>
                                <p:cTn id="80" presetID="29"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1000" fill="hold"/>
                                        <p:tgtEl>
                                          <p:spTgt spid="18"/>
                                        </p:tgtEl>
                                        <p:attrNameLst>
                                          <p:attrName>ppt_x</p:attrName>
                                        </p:attrNameLst>
                                      </p:cBhvr>
                                      <p:tavLst>
                                        <p:tav tm="0">
                                          <p:val>
                                            <p:strVal val="#ppt_x-.2"/>
                                          </p:val>
                                        </p:tav>
                                        <p:tav tm="100000">
                                          <p:val>
                                            <p:strVal val="#ppt_x"/>
                                          </p:val>
                                        </p:tav>
                                      </p:tavLst>
                                    </p:anim>
                                    <p:anim calcmode="lin" valueType="num">
                                      <p:cBhvr>
                                        <p:cTn id="8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1000"/>
                                        <p:tgtEl>
                                          <p:spTgt spid="1032"/>
                                        </p:tgtEl>
                                      </p:cBhvr>
                                    </p:animEffect>
                                  </p:childTnLst>
                                </p:cTn>
                              </p:par>
                              <p:par>
                                <p:cTn id="90" presetID="22" presetClass="entr" presetSubtype="8"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left)">
                                      <p:cBhvr>
                                        <p:cTn id="92" dur="1000"/>
                                        <p:tgtEl>
                                          <p:spTgt spid="31"/>
                                        </p:tgtEl>
                                      </p:cBhvr>
                                    </p:animEffect>
                                  </p:childTnLst>
                                </p:cTn>
                              </p:par>
                              <p:par>
                                <p:cTn id="93" presetID="29" presetClass="entr" presetSubtype="0" fill="hold" nodeType="with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1000" fill="hold"/>
                                        <p:tgtEl>
                                          <p:spTgt spid="20"/>
                                        </p:tgtEl>
                                        <p:attrNameLst>
                                          <p:attrName>ppt_x</p:attrName>
                                        </p:attrNameLst>
                                      </p:cBhvr>
                                      <p:tavLst>
                                        <p:tav tm="0">
                                          <p:val>
                                            <p:strVal val="#ppt_x-.2"/>
                                          </p:val>
                                        </p:tav>
                                        <p:tav tm="100000">
                                          <p:val>
                                            <p:strVal val="#ppt_x"/>
                                          </p:val>
                                        </p:tav>
                                      </p:tavLst>
                                    </p:anim>
                                    <p:anim calcmode="lin" valueType="num">
                                      <p:cBhvr>
                                        <p:cTn id="96"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7" dur="1000"/>
                                        <p:tgtEl>
                                          <p:spTgt spid="20"/>
                                        </p:tgtEl>
                                      </p:cBhvr>
                                    </p:animEffect>
                                  </p:childTnLst>
                                </p:cTn>
                              </p:par>
                              <p:par>
                                <p:cTn id="98" presetID="22" presetClass="entr" presetSubtype="8" fill="hold"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wipe(left)">
                                      <p:cBhvr>
                                        <p:cTn id="100" dur="500"/>
                                        <p:tgtEl>
                                          <p:spTgt spid="41"/>
                                        </p:tgtEl>
                                      </p:cBhvr>
                                    </p:animEffect>
                                  </p:childTnLst>
                                </p:cTn>
                              </p:par>
                              <p:par>
                                <p:cTn id="101" presetID="22" presetClass="entr" presetSubtype="2"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right)">
                                      <p:cBhvr>
                                        <p:cTn id="103" dur="2000"/>
                                        <p:tgtEl>
                                          <p:spTgt spid="36"/>
                                        </p:tgtEl>
                                      </p:cBhvr>
                                    </p:animEffect>
                                  </p:childTnLst>
                                </p:cTn>
                              </p:par>
                              <p:par>
                                <p:cTn id="104" presetID="42" presetClass="entr" presetSubtype="0" fill="hold" nodeType="with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1000"/>
                                        <p:tgtEl>
                                          <p:spTgt spid="17"/>
                                        </p:tgtEl>
                                      </p:cBhvr>
                                    </p:animEffect>
                                    <p:anim calcmode="lin" valueType="num">
                                      <p:cBhvr>
                                        <p:cTn id="107" dur="1000" fill="hold"/>
                                        <p:tgtEl>
                                          <p:spTgt spid="17"/>
                                        </p:tgtEl>
                                        <p:attrNameLst>
                                          <p:attrName>ppt_x</p:attrName>
                                        </p:attrNameLst>
                                      </p:cBhvr>
                                      <p:tavLst>
                                        <p:tav tm="0">
                                          <p:val>
                                            <p:strVal val="#ppt_x"/>
                                          </p:val>
                                        </p:tav>
                                        <p:tav tm="100000">
                                          <p:val>
                                            <p:strVal val="#ppt_x"/>
                                          </p:val>
                                        </p:tav>
                                      </p:tavLst>
                                    </p:anim>
                                    <p:anim calcmode="lin" valueType="num">
                                      <p:cBhvr>
                                        <p:cTn id="10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1" presetClass="entr" presetSubtype="0" fill="hold" nodeType="clickEffect">
                                  <p:stCondLst>
                                    <p:cond delay="0"/>
                                  </p:stCondLst>
                                  <p:iterate type="lt">
                                    <p:tmPct val="5000"/>
                                  </p:iterate>
                                  <p:childTnLst>
                                    <p:set>
                                      <p:cBhvr>
                                        <p:cTn id="112" dur="1" fill="hold">
                                          <p:stCondLst>
                                            <p:cond delay="0"/>
                                          </p:stCondLst>
                                        </p:cTn>
                                        <p:tgtEl>
                                          <p:spTgt spid="11"/>
                                        </p:tgtEl>
                                        <p:attrNameLst>
                                          <p:attrName>style.visibility</p:attrName>
                                        </p:attrNameLst>
                                      </p:cBhvr>
                                      <p:to>
                                        <p:strVal val="visible"/>
                                      </p:to>
                                    </p:set>
                                    <p:anim calcmode="lin" valueType="num">
                                      <p:cBhvr>
                                        <p:cTn id="113" dur="1000" fill="hold"/>
                                        <p:tgtEl>
                                          <p:spTgt spid="11"/>
                                        </p:tgtEl>
                                        <p:attrNameLst>
                                          <p:attrName>ppt_w</p:attrName>
                                        </p:attrNameLst>
                                      </p:cBhvr>
                                      <p:tavLst>
                                        <p:tav tm="0">
                                          <p:val>
                                            <p:fltVal val="0"/>
                                          </p:val>
                                        </p:tav>
                                        <p:tav tm="100000">
                                          <p:val>
                                            <p:strVal val="#ppt_w"/>
                                          </p:val>
                                        </p:tav>
                                      </p:tavLst>
                                    </p:anim>
                                    <p:anim calcmode="lin" valueType="num">
                                      <p:cBhvr>
                                        <p:cTn id="114" dur="1000" fill="hold"/>
                                        <p:tgtEl>
                                          <p:spTgt spid="11"/>
                                        </p:tgtEl>
                                        <p:attrNameLst>
                                          <p:attrName>ppt_h</p:attrName>
                                        </p:attrNameLst>
                                      </p:cBhvr>
                                      <p:tavLst>
                                        <p:tav tm="0">
                                          <p:val>
                                            <p:fltVal val="0"/>
                                          </p:val>
                                        </p:tav>
                                        <p:tav tm="100000">
                                          <p:val>
                                            <p:strVal val="#ppt_h"/>
                                          </p:val>
                                        </p:tav>
                                      </p:tavLst>
                                    </p:anim>
                                    <p:anim calcmode="lin" valueType="num">
                                      <p:cBhvr>
                                        <p:cTn id="115" dur="1000" fill="hold"/>
                                        <p:tgtEl>
                                          <p:spTgt spid="11"/>
                                        </p:tgtEl>
                                        <p:attrNameLst>
                                          <p:attrName>style.rotation</p:attrName>
                                        </p:attrNameLst>
                                      </p:cBhvr>
                                      <p:tavLst>
                                        <p:tav tm="0">
                                          <p:val>
                                            <p:fltVal val="90"/>
                                          </p:val>
                                        </p:tav>
                                        <p:tav tm="100000">
                                          <p:val>
                                            <p:fltVal val="0"/>
                                          </p:val>
                                        </p:tav>
                                      </p:tavLst>
                                    </p:anim>
                                    <p:animEffect transition="in" filter="fade">
                                      <p:cBhvr>
                                        <p:cTn id="116" dur="1000"/>
                                        <p:tgtEl>
                                          <p:spTgt spid="11"/>
                                        </p:tgtEl>
                                      </p:cBhvr>
                                    </p:animEffect>
                                  </p:childTnLst>
                                </p:cTn>
                              </p:par>
                              <p:par>
                                <p:cTn id="117" presetID="22" presetClass="entr" presetSubtype="8" fill="hold" nodeType="with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left)">
                                      <p:cBhvr>
                                        <p:cTn id="119" dur="2000"/>
                                        <p:tgtEl>
                                          <p:spTgt spid="42"/>
                                        </p:tgtEl>
                                      </p:cBhvr>
                                    </p:animEffect>
                                  </p:childTnLst>
                                </p:cTn>
                              </p:par>
                              <p:par>
                                <p:cTn id="120" presetID="47" presetClass="entr" presetSubtype="0" fill="hold" nodeType="withEffect">
                                  <p:stCondLst>
                                    <p:cond delay="0"/>
                                  </p:stCondLst>
                                  <p:childTnLst>
                                    <p:set>
                                      <p:cBhvr>
                                        <p:cTn id="121" dur="1" fill="hold">
                                          <p:stCondLst>
                                            <p:cond delay="0"/>
                                          </p:stCondLst>
                                        </p:cTn>
                                        <p:tgtEl>
                                          <p:spTgt spid="1037"/>
                                        </p:tgtEl>
                                        <p:attrNameLst>
                                          <p:attrName>style.visibility</p:attrName>
                                        </p:attrNameLst>
                                      </p:cBhvr>
                                      <p:to>
                                        <p:strVal val="visible"/>
                                      </p:to>
                                    </p:set>
                                    <p:animEffect transition="in" filter="fade">
                                      <p:cBhvr>
                                        <p:cTn id="122" dur="1000"/>
                                        <p:tgtEl>
                                          <p:spTgt spid="1037"/>
                                        </p:tgtEl>
                                      </p:cBhvr>
                                    </p:animEffect>
                                    <p:anim calcmode="lin" valueType="num">
                                      <p:cBhvr>
                                        <p:cTn id="123" dur="1000" fill="hold"/>
                                        <p:tgtEl>
                                          <p:spTgt spid="1037"/>
                                        </p:tgtEl>
                                        <p:attrNameLst>
                                          <p:attrName>ppt_x</p:attrName>
                                        </p:attrNameLst>
                                      </p:cBhvr>
                                      <p:tavLst>
                                        <p:tav tm="0">
                                          <p:val>
                                            <p:strVal val="#ppt_x"/>
                                          </p:val>
                                        </p:tav>
                                        <p:tav tm="100000">
                                          <p:val>
                                            <p:strVal val="#ppt_x"/>
                                          </p:val>
                                        </p:tav>
                                      </p:tavLst>
                                    </p:anim>
                                    <p:anim calcmode="lin" valueType="num">
                                      <p:cBhvr>
                                        <p:cTn id="124"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nodeType="click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wipe(left)">
                                      <p:cBhvr>
                                        <p:cTn id="129" dur="2000"/>
                                        <p:tgtEl>
                                          <p:spTgt spid="44"/>
                                        </p:tgtEl>
                                      </p:cBhvr>
                                    </p:animEffect>
                                  </p:childTnLst>
                                </p:cTn>
                              </p:par>
                              <p:par>
                                <p:cTn id="130" presetID="29" presetClass="entr" presetSubtype="0" fill="hold" nodeType="withEffect">
                                  <p:stCondLst>
                                    <p:cond delay="0"/>
                                  </p:stCondLst>
                                  <p:childTnLst>
                                    <p:set>
                                      <p:cBhvr>
                                        <p:cTn id="131" dur="1" fill="hold">
                                          <p:stCondLst>
                                            <p:cond delay="0"/>
                                          </p:stCondLst>
                                        </p:cTn>
                                        <p:tgtEl>
                                          <p:spTgt spid="27"/>
                                        </p:tgtEl>
                                        <p:attrNameLst>
                                          <p:attrName>style.visibility</p:attrName>
                                        </p:attrNameLst>
                                      </p:cBhvr>
                                      <p:to>
                                        <p:strVal val="visible"/>
                                      </p:to>
                                    </p:set>
                                    <p:anim calcmode="lin" valueType="num">
                                      <p:cBhvr>
                                        <p:cTn id="132" dur="1000" fill="hold"/>
                                        <p:tgtEl>
                                          <p:spTgt spid="27"/>
                                        </p:tgtEl>
                                        <p:attrNameLst>
                                          <p:attrName>ppt_x</p:attrName>
                                        </p:attrNameLst>
                                      </p:cBhvr>
                                      <p:tavLst>
                                        <p:tav tm="0">
                                          <p:val>
                                            <p:strVal val="#ppt_x-.2"/>
                                          </p:val>
                                        </p:tav>
                                        <p:tav tm="100000">
                                          <p:val>
                                            <p:strVal val="#ppt_x"/>
                                          </p:val>
                                        </p:tav>
                                      </p:tavLst>
                                    </p:anim>
                                    <p:anim calcmode="lin" valueType="num">
                                      <p:cBhvr>
                                        <p:cTn id="133"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34" dur="1000"/>
                                        <p:tgtEl>
                                          <p:spTgt spid="27"/>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nodeType="click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wipe(left)">
                                      <p:cBhvr>
                                        <p:cTn id="139" dur="1000"/>
                                        <p:tgtEl>
                                          <p:spTgt spid="45"/>
                                        </p:tgtEl>
                                      </p:cBhvr>
                                    </p:animEffect>
                                  </p:childTnLst>
                                </p:cTn>
                              </p:par>
                              <p:par>
                                <p:cTn id="140" presetID="29" presetClass="entr" presetSubtype="0" fill="hold" nodeType="with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1000" fill="hold"/>
                                        <p:tgtEl>
                                          <p:spTgt spid="26"/>
                                        </p:tgtEl>
                                        <p:attrNameLst>
                                          <p:attrName>ppt_x</p:attrName>
                                        </p:attrNameLst>
                                      </p:cBhvr>
                                      <p:tavLst>
                                        <p:tav tm="0">
                                          <p:val>
                                            <p:strVal val="#ppt_x-.2"/>
                                          </p:val>
                                        </p:tav>
                                        <p:tav tm="100000">
                                          <p:val>
                                            <p:strVal val="#ppt_x"/>
                                          </p:val>
                                        </p:tav>
                                      </p:tavLst>
                                    </p:anim>
                                    <p:anim calcmode="lin" valueType="num">
                                      <p:cBhvr>
                                        <p:cTn id="143"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4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P spid="20" grpId="0" animBg="1"/>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5EE5938-FDE4-A897-C3C1-75D7742CF572}"/>
              </a:ext>
            </a:extLst>
          </p:cNvPr>
          <p:cNvGraphicFramePr/>
          <p:nvPr/>
        </p:nvGraphicFramePr>
        <p:xfrm>
          <a:off x="762000" y="457200"/>
          <a:ext cx="38862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675" name="Picture 2" descr="D:\parasitology images\E.granulosus images\FIGechinococcus03[1].jpg">
            <a:extLst>
              <a:ext uri="{FF2B5EF4-FFF2-40B4-BE49-F238E27FC236}">
                <a16:creationId xmlns:a16="http://schemas.microsoft.com/office/drawing/2014/main" id="{E4B916AE-4B0D-2552-02BD-4A40D1EE2A69}"/>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5522912" y="1138003"/>
            <a:ext cx="2668588" cy="3200400"/>
          </a:xfrm>
          <a:noFill/>
          <a:ln>
            <a:solidFill>
              <a:schemeClr val="tx1"/>
            </a:solidFill>
            <a:miter lim="800000"/>
            <a:headEnd/>
            <a:tailEnd/>
          </a:ln>
        </p:spPr>
      </p:pic>
      <p:pic>
        <p:nvPicPr>
          <p:cNvPr id="28676" name="Picture 3" descr="D:\parasitology images\E.granulosus images\a11fig02[1].jpg">
            <a:extLst>
              <a:ext uri="{FF2B5EF4-FFF2-40B4-BE49-F238E27FC236}">
                <a16:creationId xmlns:a16="http://schemas.microsoft.com/office/drawing/2014/main" id="{CBE78672-5DD9-862A-51F1-A3F1D8A71F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7803"/>
          <a:stretch>
            <a:fillRect/>
          </a:stretch>
        </p:blipFill>
        <p:spPr bwMode="auto">
          <a:xfrm>
            <a:off x="762000" y="3581400"/>
            <a:ext cx="31337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No photo description available.">
            <a:extLst>
              <a:ext uri="{FF2B5EF4-FFF2-40B4-BE49-F238E27FC236}">
                <a16:creationId xmlns:a16="http://schemas.microsoft.com/office/drawing/2014/main" id="{78A487DC-1B19-6BDB-B08C-5E7567FF9D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91500" y="119922"/>
            <a:ext cx="748884" cy="76028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7B1EC1C-C35F-A81B-B78B-3DBCA4C154EF}"/>
              </a:ext>
            </a:extLst>
          </p:cNvPr>
          <p:cNvSpPr>
            <a:spLocks noGrp="1"/>
          </p:cNvSpPr>
          <p:nvPr>
            <p:ph type="sldNum" sz="quarter" idx="12"/>
          </p:nvPr>
        </p:nvSpPr>
        <p:spPr/>
        <p:txBody>
          <a:bodyPr/>
          <a:lstStyle/>
          <a:p>
            <a:fld id="{CCDE7D8F-E085-449A-ABA7-C02E5606125E}"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627C63-2009-1C91-FB95-FEC98AE0DACC}"/>
              </a:ext>
            </a:extLst>
          </p:cNvPr>
          <p:cNvSpPr>
            <a:spLocks noGrp="1"/>
          </p:cNvSpPr>
          <p:nvPr>
            <p:ph type="sldNum" sz="quarter" idx="12"/>
          </p:nvPr>
        </p:nvSpPr>
        <p:spPr/>
        <p:txBody>
          <a:bodyPr/>
          <a:lstStyle/>
          <a:p>
            <a:fld id="{CCDE7D8F-E085-449A-ABA7-C02E5606125E}" type="slidenum">
              <a:rPr lang="en-US" smtClean="0"/>
              <a:t>29</a:t>
            </a:fld>
            <a:endParaRPr lang="en-US"/>
          </a:p>
        </p:txBody>
      </p:sp>
      <p:sp>
        <p:nvSpPr>
          <p:cNvPr id="5" name="TextBox 4">
            <a:extLst>
              <a:ext uri="{FF2B5EF4-FFF2-40B4-BE49-F238E27FC236}">
                <a16:creationId xmlns:a16="http://schemas.microsoft.com/office/drawing/2014/main" id="{8E67B1FD-D8D4-81D9-9851-0228BC6DD50C}"/>
              </a:ext>
            </a:extLst>
          </p:cNvPr>
          <p:cNvSpPr txBox="1"/>
          <p:nvPr/>
        </p:nvSpPr>
        <p:spPr>
          <a:xfrm>
            <a:off x="1643042" y="362911"/>
            <a:ext cx="6000792" cy="1384995"/>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spAutoFit/>
          </a:bodyPr>
          <a:lstStyle/>
          <a:p>
            <a:pPr algn="ctr" rtl="0">
              <a:defRPr/>
            </a:pPr>
            <a:r>
              <a:rPr lang="en-US" sz="2800" b="1" dirty="0">
                <a:solidFill>
                  <a:srgbClr val="C00000"/>
                </a:solidFill>
                <a:latin typeface="Arial" pitchFamily="34" charset="0"/>
                <a:cs typeface="Arial" pitchFamily="34" charset="0"/>
              </a:rPr>
              <a:t>Hydatid cyst disease</a:t>
            </a:r>
          </a:p>
          <a:p>
            <a:pPr algn="ctr" rtl="0">
              <a:defRPr/>
            </a:pPr>
            <a:r>
              <a:rPr lang="en-US" sz="2800" b="1" dirty="0">
                <a:solidFill>
                  <a:srgbClr val="C00000"/>
                </a:solidFill>
                <a:latin typeface="Arial" pitchFamily="34" charset="0"/>
                <a:cs typeface="Arial" pitchFamily="34" charset="0"/>
              </a:rPr>
              <a:t>(Cystic Echinococcosis or </a:t>
            </a:r>
            <a:r>
              <a:rPr lang="en-US" sz="2800" b="1" dirty="0" err="1">
                <a:solidFill>
                  <a:srgbClr val="C00000"/>
                </a:solidFill>
                <a:latin typeface="Arial" pitchFamily="34" charset="0"/>
                <a:cs typeface="Arial" pitchFamily="34" charset="0"/>
              </a:rPr>
              <a:t>Hydatidosis</a:t>
            </a:r>
            <a:r>
              <a:rPr lang="en-US" sz="2800" b="1" dirty="0">
                <a:solidFill>
                  <a:srgbClr val="C00000"/>
                </a:solidFill>
                <a:latin typeface="Arial" pitchFamily="34" charset="0"/>
                <a:cs typeface="Arial" pitchFamily="34" charset="0"/>
              </a:rPr>
              <a:t>)</a:t>
            </a:r>
            <a:endParaRPr lang="ar-EG" sz="2800" b="1" dirty="0">
              <a:solidFill>
                <a:srgbClr val="C00000"/>
              </a:solidFill>
              <a:latin typeface="Arial" pitchFamily="34" charset="0"/>
              <a:cs typeface="Arial" pitchFamily="34" charset="0"/>
            </a:endParaRPr>
          </a:p>
        </p:txBody>
      </p:sp>
      <p:sp>
        <p:nvSpPr>
          <p:cNvPr id="6" name="TextBox 5">
            <a:extLst>
              <a:ext uri="{FF2B5EF4-FFF2-40B4-BE49-F238E27FC236}">
                <a16:creationId xmlns:a16="http://schemas.microsoft.com/office/drawing/2014/main" id="{CFCED907-6905-FB94-95F7-4922DA02EFEF}"/>
              </a:ext>
            </a:extLst>
          </p:cNvPr>
          <p:cNvSpPr txBox="1">
            <a:spLocks noChangeArrowheads="1"/>
          </p:cNvSpPr>
          <p:nvPr/>
        </p:nvSpPr>
        <p:spPr bwMode="auto">
          <a:xfrm>
            <a:off x="428625" y="1985617"/>
            <a:ext cx="84296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rtl="0" eaLnBrk="1" hangingPunct="1">
              <a:lnSpc>
                <a:spcPct val="150000"/>
              </a:lnSpc>
              <a:buFont typeface="Wingdings" panose="05000000000000000000" pitchFamily="2" charset="2"/>
              <a:buChar char="v"/>
            </a:pPr>
            <a:r>
              <a:rPr lang="en-US" altLang="en-US" sz="2000" b="1" dirty="0">
                <a:solidFill>
                  <a:srgbClr val="003399"/>
                </a:solidFill>
              </a:rPr>
              <a:t>It is a parasitic infection of both humans and other mammals such as sheep, and cattle with hydatid cysts, the larval stage of </a:t>
            </a:r>
            <a:r>
              <a:rPr lang="en-US" altLang="en-US" sz="2000" b="1" i="1" dirty="0">
                <a:solidFill>
                  <a:srgbClr val="003399"/>
                </a:solidFill>
              </a:rPr>
              <a:t>Echinococcus</a:t>
            </a:r>
            <a:r>
              <a:rPr lang="en-US" altLang="en-US" sz="2000" b="1" dirty="0">
                <a:solidFill>
                  <a:srgbClr val="003399"/>
                </a:solidFill>
              </a:rPr>
              <a:t> </a:t>
            </a:r>
            <a:r>
              <a:rPr lang="en-US" altLang="en-US" sz="2000" b="1" dirty="0" err="1">
                <a:solidFill>
                  <a:srgbClr val="003399"/>
                </a:solidFill>
              </a:rPr>
              <a:t>granulosus</a:t>
            </a:r>
            <a:r>
              <a:rPr lang="en-US" altLang="en-US" sz="2000" b="1" dirty="0">
                <a:solidFill>
                  <a:srgbClr val="003399"/>
                </a:solidFill>
              </a:rPr>
              <a:t>.</a:t>
            </a:r>
          </a:p>
          <a:p>
            <a:pPr algn="just" rtl="0" eaLnBrk="1" hangingPunct="1">
              <a:lnSpc>
                <a:spcPct val="150000"/>
              </a:lnSpc>
            </a:pPr>
            <a:endParaRPr lang="en-US" altLang="en-US" sz="2000" b="1" dirty="0">
              <a:solidFill>
                <a:srgbClr val="003399"/>
              </a:solidFill>
            </a:endParaRPr>
          </a:p>
          <a:p>
            <a:pPr marL="342900" indent="-342900" algn="just" rtl="0" eaLnBrk="1" hangingPunct="1">
              <a:lnSpc>
                <a:spcPct val="150000"/>
              </a:lnSpc>
              <a:buFont typeface="Wingdings" panose="05000000000000000000" pitchFamily="2" charset="2"/>
              <a:buChar char="v"/>
            </a:pPr>
            <a:r>
              <a:rPr lang="en-US" altLang="en-US" sz="2000" b="1" dirty="0">
                <a:solidFill>
                  <a:srgbClr val="003399"/>
                </a:solidFill>
              </a:rPr>
              <a:t>Man is an intermediate and blind host for </a:t>
            </a:r>
            <a:r>
              <a:rPr lang="en-US" altLang="en-US" sz="2000" b="1" i="1" dirty="0">
                <a:solidFill>
                  <a:srgbClr val="003399"/>
                </a:solidFill>
              </a:rPr>
              <a:t>Echinococcus </a:t>
            </a:r>
            <a:r>
              <a:rPr lang="en-US" altLang="en-US" sz="2000" b="1" i="1" dirty="0" err="1">
                <a:solidFill>
                  <a:srgbClr val="003399"/>
                </a:solidFill>
              </a:rPr>
              <a:t>granulosus</a:t>
            </a:r>
            <a:endParaRPr lang="en-US" altLang="en-US" sz="2000" b="1" i="1" dirty="0">
              <a:solidFill>
                <a:srgbClr val="003399"/>
              </a:solidFill>
            </a:endParaRPr>
          </a:p>
          <a:p>
            <a:pPr algn="l" rtl="0" eaLnBrk="1" hangingPunct="1"/>
            <a:endParaRPr lang="ar-EG" altLang="en-US" dirty="0"/>
          </a:p>
        </p:txBody>
      </p:sp>
      <p:pic>
        <p:nvPicPr>
          <p:cNvPr id="7" name="Picture 6" descr="No photo description available.">
            <a:extLst>
              <a:ext uri="{FF2B5EF4-FFF2-40B4-BE49-F238E27FC236}">
                <a16:creationId xmlns:a16="http://schemas.microsoft.com/office/drawing/2014/main" id="{AD0349C6-13C4-38E6-054F-E8ED25D7B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119922"/>
            <a:ext cx="748884" cy="76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43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B0C9-3F47-798E-1B65-2682CDBE3FB7}"/>
              </a:ext>
            </a:extLst>
          </p:cNvPr>
          <p:cNvSpPr>
            <a:spLocks noGrp="1"/>
          </p:cNvSpPr>
          <p:nvPr>
            <p:ph type="title"/>
          </p:nvPr>
        </p:nvSpPr>
        <p:spPr>
          <a:xfrm>
            <a:off x="375432" y="444499"/>
            <a:ext cx="7886700" cy="1325563"/>
          </a:xfrm>
        </p:spPr>
        <p:txBody>
          <a:bodyPr/>
          <a:lstStyle/>
          <a:p>
            <a:pPr eaLnBrk="1" fontAlgn="auto" hangingPunct="1">
              <a:spcAft>
                <a:spcPts val="0"/>
              </a:spcAft>
              <a:defRPr/>
            </a:pPr>
            <a:r>
              <a:rPr lang="en-US" dirty="0"/>
              <a:t> </a:t>
            </a:r>
            <a:r>
              <a:rPr lang="en-US" sz="3600" b="1" u="sng" dirty="0">
                <a:solidFill>
                  <a:srgbClr val="002060"/>
                </a:solidFill>
              </a:rPr>
              <a:t>Classification</a:t>
            </a:r>
            <a:r>
              <a:rPr lang="ar-JO" sz="3600" b="1" u="sng" dirty="0">
                <a:solidFill>
                  <a:srgbClr val="002060"/>
                </a:solidFill>
              </a:rPr>
              <a:t> </a:t>
            </a:r>
            <a:r>
              <a:rPr lang="en-US" sz="3600" b="1" u="sng" dirty="0">
                <a:solidFill>
                  <a:srgbClr val="002060"/>
                </a:solidFill>
              </a:rPr>
              <a:t> of </a:t>
            </a:r>
            <a:r>
              <a:rPr lang="en-US" sz="3600" b="1" i="1" u="sng" dirty="0">
                <a:solidFill>
                  <a:srgbClr val="C00000"/>
                </a:solidFill>
              </a:rPr>
              <a:t>Schistosoma</a:t>
            </a:r>
            <a:r>
              <a:rPr lang="en-US" sz="3600" i="1" u="sng" dirty="0">
                <a:solidFill>
                  <a:srgbClr val="C00000"/>
                </a:solidFill>
              </a:rPr>
              <a:t> </a:t>
            </a:r>
            <a:r>
              <a:rPr lang="en-US" sz="3600" b="1" i="1" u="sng" dirty="0">
                <a:solidFill>
                  <a:srgbClr val="C00000"/>
                </a:solidFill>
              </a:rPr>
              <a:t>species</a:t>
            </a:r>
          </a:p>
        </p:txBody>
      </p:sp>
      <p:sp>
        <p:nvSpPr>
          <p:cNvPr id="8195" name="Content Placeholder 2">
            <a:extLst>
              <a:ext uri="{FF2B5EF4-FFF2-40B4-BE49-F238E27FC236}">
                <a16:creationId xmlns:a16="http://schemas.microsoft.com/office/drawing/2014/main" id="{71503387-C4FB-4FE9-8451-833AAFB35AD2}"/>
              </a:ext>
            </a:extLst>
          </p:cNvPr>
          <p:cNvSpPr>
            <a:spLocks noGrp="1"/>
          </p:cNvSpPr>
          <p:nvPr>
            <p:ph idx="1"/>
          </p:nvPr>
        </p:nvSpPr>
        <p:spPr/>
        <p:txBody>
          <a:bodyPr/>
          <a:lstStyle/>
          <a:p>
            <a:pPr marL="0" indent="0" eaLnBrk="1" hangingPunct="1">
              <a:buFont typeface="Arial" panose="020B0604020202020204" pitchFamily="34" charset="0"/>
              <a:buNone/>
            </a:pPr>
            <a:endParaRPr lang="en-US" altLang="ar-EG" dirty="0"/>
          </a:p>
        </p:txBody>
      </p:sp>
      <p:graphicFrame>
        <p:nvGraphicFramePr>
          <p:cNvPr id="4" name="Diagram 3">
            <a:extLst>
              <a:ext uri="{FF2B5EF4-FFF2-40B4-BE49-F238E27FC236}">
                <a16:creationId xmlns:a16="http://schemas.microsoft.com/office/drawing/2014/main" id="{4D55E2F9-2065-A3A8-C547-B261BF3DE3EE}"/>
              </a:ext>
            </a:extLst>
          </p:cNvPr>
          <p:cNvGraphicFramePr/>
          <p:nvPr>
            <p:extLst>
              <p:ext uri="{D42A27DB-BD31-4B8C-83A1-F6EECF244321}">
                <p14:modId xmlns:p14="http://schemas.microsoft.com/office/powerpoint/2010/main" val="2712134317"/>
              </p:ext>
            </p:extLst>
          </p:nvPr>
        </p:nvGraphicFramePr>
        <p:xfrm>
          <a:off x="1371600" y="2057400"/>
          <a:ext cx="6553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No photo description available.">
            <a:extLst>
              <a:ext uri="{FF2B5EF4-FFF2-40B4-BE49-F238E27FC236}">
                <a16:creationId xmlns:a16="http://schemas.microsoft.com/office/drawing/2014/main" id="{3E4FD123-E287-EA76-FE9F-DD28FA3AC9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7933" y="247111"/>
            <a:ext cx="854833" cy="86785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C7C35F16-8D67-6574-8184-C75BD5B354F0}"/>
              </a:ext>
            </a:extLst>
          </p:cNvPr>
          <p:cNvSpPr>
            <a:spLocks noGrp="1"/>
          </p:cNvSpPr>
          <p:nvPr>
            <p:ph type="sldNum" sz="quarter" idx="12"/>
          </p:nvPr>
        </p:nvSpPr>
        <p:spPr/>
        <p:txBody>
          <a:bodyPr/>
          <a:lstStyle/>
          <a:p>
            <a:fld id="{CCDE7D8F-E085-449A-ABA7-C02E5606125E}"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1C8D98-4838-7F22-EDD6-8BE53C3D582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97EC7F-7E1B-4339-BD4B-56C30BEE3B0D}" type="slidenum">
              <a:rPr lang="ar-SA" altLang="en-US">
                <a:solidFill>
                  <a:srgbClr val="045C75"/>
                </a:solidFill>
              </a:rPr>
              <a:pPr eaLnBrk="1" hangingPunct="1"/>
              <a:t>30</a:t>
            </a:fld>
            <a:endParaRPr lang="en-US" altLang="en-US">
              <a:solidFill>
                <a:srgbClr val="045C75"/>
              </a:solidFill>
            </a:endParaRPr>
          </a:p>
        </p:txBody>
      </p:sp>
      <p:sp>
        <p:nvSpPr>
          <p:cNvPr id="5" name="TextBox 4">
            <a:extLst>
              <a:ext uri="{FF2B5EF4-FFF2-40B4-BE49-F238E27FC236}">
                <a16:creationId xmlns:a16="http://schemas.microsoft.com/office/drawing/2014/main" id="{28956012-52EE-7D71-A8B3-C528ADE9BC89}"/>
              </a:ext>
            </a:extLst>
          </p:cNvPr>
          <p:cNvSpPr txBox="1"/>
          <p:nvPr/>
        </p:nvSpPr>
        <p:spPr>
          <a:xfrm>
            <a:off x="1428728" y="312196"/>
            <a:ext cx="6286544" cy="52322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spAutoFit/>
          </a:bodyPr>
          <a:lstStyle/>
          <a:p>
            <a:pPr algn="ctr" rtl="0">
              <a:defRPr/>
            </a:pPr>
            <a:r>
              <a:rPr lang="en-US" sz="2800" b="1" dirty="0">
                <a:solidFill>
                  <a:srgbClr val="C00000"/>
                </a:solidFill>
                <a:latin typeface="Arial" pitchFamily="34" charset="0"/>
                <a:cs typeface="Arial" pitchFamily="34" charset="0"/>
              </a:rPr>
              <a:t>Pathogenesis &amp; </a:t>
            </a:r>
            <a:r>
              <a:rPr lang="en-US" sz="2800" b="1" dirty="0" err="1">
                <a:solidFill>
                  <a:srgbClr val="C00000"/>
                </a:solidFill>
                <a:latin typeface="Arial" pitchFamily="34" charset="0"/>
                <a:cs typeface="Arial" pitchFamily="34" charset="0"/>
              </a:rPr>
              <a:t>Symptomatology</a:t>
            </a:r>
            <a:endParaRPr lang="ar-EG" sz="2800" b="1" dirty="0">
              <a:solidFill>
                <a:srgbClr val="C00000"/>
              </a:solidFill>
              <a:latin typeface="Arial" pitchFamily="34" charset="0"/>
              <a:cs typeface="Arial" pitchFamily="34" charset="0"/>
            </a:endParaRPr>
          </a:p>
        </p:txBody>
      </p:sp>
      <p:cxnSp>
        <p:nvCxnSpPr>
          <p:cNvPr id="8" name="Straight Connector 7">
            <a:extLst>
              <a:ext uri="{FF2B5EF4-FFF2-40B4-BE49-F238E27FC236}">
                <a16:creationId xmlns:a16="http://schemas.microsoft.com/office/drawing/2014/main" id="{8F079544-E437-D7D4-33BA-52A0F8E19AEE}"/>
              </a:ext>
            </a:extLst>
          </p:cNvPr>
          <p:cNvCxnSpPr/>
          <p:nvPr/>
        </p:nvCxnSpPr>
        <p:spPr>
          <a:xfrm rot="5400000">
            <a:off x="4392613" y="1177925"/>
            <a:ext cx="21431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D0E6A5-D9D4-52CA-F8C8-629201C73812}"/>
              </a:ext>
            </a:extLst>
          </p:cNvPr>
          <p:cNvCxnSpPr/>
          <p:nvPr/>
        </p:nvCxnSpPr>
        <p:spPr>
          <a:xfrm rot="10800000">
            <a:off x="1143000" y="1285875"/>
            <a:ext cx="3357563"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EB9448-940B-570D-09A7-B167ACC80A2B}"/>
              </a:ext>
            </a:extLst>
          </p:cNvPr>
          <p:cNvCxnSpPr/>
          <p:nvPr/>
        </p:nvCxnSpPr>
        <p:spPr>
          <a:xfrm>
            <a:off x="4500563" y="1285875"/>
            <a:ext cx="364331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8C45CBB-2380-14A3-A1BC-86D8B829BE35}"/>
              </a:ext>
            </a:extLst>
          </p:cNvPr>
          <p:cNvCxnSpPr/>
          <p:nvPr/>
        </p:nvCxnSpPr>
        <p:spPr>
          <a:xfrm rot="5400000">
            <a:off x="1035050" y="1392238"/>
            <a:ext cx="214313"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23930A7-CFD2-68DC-0780-B7B82F7D9D11}"/>
              </a:ext>
            </a:extLst>
          </p:cNvPr>
          <p:cNvCxnSpPr/>
          <p:nvPr/>
        </p:nvCxnSpPr>
        <p:spPr>
          <a:xfrm rot="5400000">
            <a:off x="2786857" y="1427956"/>
            <a:ext cx="285750"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CEE589-FDDB-26BF-25EB-5400AC093049}"/>
              </a:ext>
            </a:extLst>
          </p:cNvPr>
          <p:cNvCxnSpPr/>
          <p:nvPr/>
        </p:nvCxnSpPr>
        <p:spPr>
          <a:xfrm rot="5400000">
            <a:off x="5358607" y="1427956"/>
            <a:ext cx="285750"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94B40E5-9705-9AEE-4A30-DE7651C270FA}"/>
              </a:ext>
            </a:extLst>
          </p:cNvPr>
          <p:cNvCxnSpPr/>
          <p:nvPr/>
        </p:nvCxnSpPr>
        <p:spPr>
          <a:xfrm rot="5400000">
            <a:off x="8002587" y="1427163"/>
            <a:ext cx="284163"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D2996D1-B344-18CE-AB85-3AE3A91E2B52}"/>
              </a:ext>
            </a:extLst>
          </p:cNvPr>
          <p:cNvSpPr txBox="1"/>
          <p:nvPr/>
        </p:nvSpPr>
        <p:spPr>
          <a:xfrm>
            <a:off x="142875" y="1571625"/>
            <a:ext cx="1857375" cy="5078413"/>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just" rtl="0">
              <a:lnSpc>
                <a:spcPct val="150000"/>
              </a:lnSpc>
              <a:defRPr/>
            </a:pPr>
            <a:r>
              <a:rPr lang="en-US" b="1" dirty="0">
                <a:solidFill>
                  <a:srgbClr val="C00000"/>
                </a:solidFill>
              </a:rPr>
              <a:t>Local inflammatory reaction </a:t>
            </a:r>
            <a:r>
              <a:rPr lang="en-US" b="1" dirty="0">
                <a:solidFill>
                  <a:srgbClr val="002060"/>
                </a:solidFill>
              </a:rPr>
              <a:t>around the </a:t>
            </a:r>
            <a:r>
              <a:rPr lang="en-US" b="1" dirty="0" err="1">
                <a:solidFill>
                  <a:srgbClr val="002060"/>
                </a:solidFill>
              </a:rPr>
              <a:t>hydatid</a:t>
            </a:r>
            <a:r>
              <a:rPr lang="en-US" b="1" dirty="0">
                <a:solidFill>
                  <a:srgbClr val="002060"/>
                </a:solidFill>
              </a:rPr>
              <a:t> cyst, ending in formation of a fibrous capsule which may become calcified or even ossified.</a:t>
            </a:r>
          </a:p>
        </p:txBody>
      </p:sp>
      <p:sp>
        <p:nvSpPr>
          <p:cNvPr id="36" name="TextBox 35">
            <a:extLst>
              <a:ext uri="{FF2B5EF4-FFF2-40B4-BE49-F238E27FC236}">
                <a16:creationId xmlns:a16="http://schemas.microsoft.com/office/drawing/2014/main" id="{47CECD3B-53DC-86D9-B387-CC9C9D5322D8}"/>
              </a:ext>
            </a:extLst>
          </p:cNvPr>
          <p:cNvSpPr txBox="1"/>
          <p:nvPr/>
        </p:nvSpPr>
        <p:spPr>
          <a:xfrm>
            <a:off x="2071688" y="1643063"/>
            <a:ext cx="1500187" cy="2862262"/>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l" rtl="0">
              <a:lnSpc>
                <a:spcPct val="150000"/>
              </a:lnSpc>
              <a:defRPr/>
            </a:pPr>
            <a:r>
              <a:rPr lang="en-US" sz="2000" b="1" dirty="0">
                <a:solidFill>
                  <a:srgbClr val="C00000"/>
                </a:solidFill>
              </a:rPr>
              <a:t>The symptoms </a:t>
            </a:r>
            <a:r>
              <a:rPr lang="en-US" sz="2000" b="1" dirty="0">
                <a:solidFill>
                  <a:srgbClr val="002060"/>
                </a:solidFill>
              </a:rPr>
              <a:t>depend on the size &amp; site of the cyst.</a:t>
            </a:r>
            <a:endParaRPr lang="ar-EG" sz="2000" b="1" dirty="0">
              <a:solidFill>
                <a:srgbClr val="002060"/>
              </a:solidFill>
            </a:endParaRPr>
          </a:p>
        </p:txBody>
      </p:sp>
      <p:sp>
        <p:nvSpPr>
          <p:cNvPr id="37" name="TextBox 36">
            <a:extLst>
              <a:ext uri="{FF2B5EF4-FFF2-40B4-BE49-F238E27FC236}">
                <a16:creationId xmlns:a16="http://schemas.microsoft.com/office/drawing/2014/main" id="{49CC9B87-04DB-6FE6-476A-E13EC2857527}"/>
              </a:ext>
            </a:extLst>
          </p:cNvPr>
          <p:cNvSpPr txBox="1"/>
          <p:nvPr/>
        </p:nvSpPr>
        <p:spPr>
          <a:xfrm>
            <a:off x="3643313" y="1643063"/>
            <a:ext cx="3143250" cy="5016500"/>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just" rtl="0">
              <a:defRPr/>
            </a:pPr>
            <a:r>
              <a:rPr lang="en-US" sz="2000" b="1" dirty="0">
                <a:solidFill>
                  <a:srgbClr val="000066"/>
                </a:solidFill>
              </a:rPr>
              <a:t>Large sized cysts </a:t>
            </a:r>
            <a:r>
              <a:rPr lang="en-US" sz="2000" b="1" dirty="0">
                <a:solidFill>
                  <a:srgbClr val="000066"/>
                </a:solidFill>
                <a:sym typeface="Wingdings"/>
              </a:rPr>
              <a:t></a:t>
            </a:r>
            <a:r>
              <a:rPr lang="en-US" sz="2000" b="1" dirty="0">
                <a:solidFill>
                  <a:srgbClr val="000066"/>
                </a:solidFill>
              </a:rPr>
              <a:t>pressure atrophy of affected organs:-</a:t>
            </a:r>
          </a:p>
          <a:p>
            <a:pPr algn="just" rtl="0">
              <a:defRPr/>
            </a:pPr>
            <a:r>
              <a:rPr lang="en-US" sz="2000" b="1" dirty="0">
                <a:solidFill>
                  <a:srgbClr val="C00000"/>
                </a:solidFill>
              </a:rPr>
              <a:t>Liver (70%)</a:t>
            </a:r>
            <a:r>
              <a:rPr lang="en-US" sz="2000" b="1" dirty="0">
                <a:solidFill>
                  <a:srgbClr val="000066"/>
                </a:solidFill>
              </a:rPr>
              <a:t> </a:t>
            </a:r>
            <a:r>
              <a:rPr lang="en-US" sz="2000" b="1" dirty="0">
                <a:solidFill>
                  <a:srgbClr val="000066"/>
                </a:solidFill>
                <a:sym typeface="Wingdings"/>
              </a:rPr>
              <a:t></a:t>
            </a:r>
            <a:r>
              <a:rPr lang="en-US" sz="2000" b="1" dirty="0">
                <a:solidFill>
                  <a:srgbClr val="000066"/>
                </a:solidFill>
              </a:rPr>
              <a:t> enlargement and dysfunction (fever, pain and jaundice).</a:t>
            </a:r>
          </a:p>
          <a:p>
            <a:pPr algn="just" rtl="0">
              <a:defRPr/>
            </a:pPr>
            <a:r>
              <a:rPr lang="en-US" sz="2000" b="1" dirty="0">
                <a:solidFill>
                  <a:srgbClr val="C00000"/>
                </a:solidFill>
              </a:rPr>
              <a:t>Lung (20%) </a:t>
            </a:r>
            <a:r>
              <a:rPr lang="en-US" sz="2000" b="1" dirty="0">
                <a:solidFill>
                  <a:srgbClr val="000066"/>
                </a:solidFill>
                <a:sym typeface="Wingdings"/>
              </a:rPr>
              <a:t></a:t>
            </a:r>
            <a:r>
              <a:rPr lang="en-US" sz="2000" b="1" dirty="0">
                <a:solidFill>
                  <a:srgbClr val="000066"/>
                </a:solidFill>
              </a:rPr>
              <a:t> pain, cough and </a:t>
            </a:r>
            <a:r>
              <a:rPr lang="en-US" sz="2000" b="1" dirty="0" err="1">
                <a:solidFill>
                  <a:srgbClr val="000066"/>
                </a:solidFill>
              </a:rPr>
              <a:t>dyspnea</a:t>
            </a:r>
            <a:r>
              <a:rPr lang="en-US" sz="2000" b="1" dirty="0">
                <a:solidFill>
                  <a:srgbClr val="000066"/>
                </a:solidFill>
              </a:rPr>
              <a:t>.</a:t>
            </a:r>
          </a:p>
          <a:p>
            <a:pPr algn="just" rtl="0">
              <a:defRPr/>
            </a:pPr>
            <a:r>
              <a:rPr lang="en-US" sz="2000" b="1" dirty="0">
                <a:solidFill>
                  <a:srgbClr val="C00000"/>
                </a:solidFill>
              </a:rPr>
              <a:t>Brain </a:t>
            </a:r>
            <a:r>
              <a:rPr lang="en-US" sz="2000" b="1" dirty="0">
                <a:solidFill>
                  <a:srgbClr val="000066"/>
                </a:solidFill>
                <a:sym typeface="Wingdings"/>
              </a:rPr>
              <a:t></a:t>
            </a:r>
            <a:r>
              <a:rPr lang="en-US" sz="2000" b="1" dirty="0">
                <a:solidFill>
                  <a:srgbClr val="000066"/>
                </a:solidFill>
              </a:rPr>
              <a:t> epilepsy.</a:t>
            </a:r>
          </a:p>
          <a:p>
            <a:pPr algn="just" rtl="0">
              <a:defRPr/>
            </a:pPr>
            <a:r>
              <a:rPr lang="en-US" sz="2000" b="1" dirty="0">
                <a:solidFill>
                  <a:srgbClr val="C00000"/>
                </a:solidFill>
              </a:rPr>
              <a:t>Eye </a:t>
            </a:r>
            <a:r>
              <a:rPr lang="en-US" sz="2000" b="1" dirty="0">
                <a:solidFill>
                  <a:srgbClr val="000066"/>
                </a:solidFill>
                <a:sym typeface="Wingdings"/>
              </a:rPr>
              <a:t></a:t>
            </a:r>
            <a:r>
              <a:rPr lang="en-US" sz="2000" b="1" dirty="0">
                <a:solidFill>
                  <a:srgbClr val="000066"/>
                </a:solidFill>
              </a:rPr>
              <a:t> protrusion of the eye ball.</a:t>
            </a:r>
          </a:p>
          <a:p>
            <a:pPr algn="just" rtl="0">
              <a:defRPr/>
            </a:pPr>
            <a:r>
              <a:rPr lang="en-US" sz="2000" b="1" dirty="0">
                <a:solidFill>
                  <a:srgbClr val="C00000"/>
                </a:solidFill>
              </a:rPr>
              <a:t>Bones </a:t>
            </a:r>
            <a:r>
              <a:rPr lang="en-US" sz="2000" b="1" dirty="0">
                <a:solidFill>
                  <a:srgbClr val="000066"/>
                </a:solidFill>
                <a:sym typeface="Wingdings"/>
              </a:rPr>
              <a:t></a:t>
            </a:r>
            <a:r>
              <a:rPr lang="en-US" sz="2000" b="1" dirty="0">
                <a:solidFill>
                  <a:srgbClr val="000066"/>
                </a:solidFill>
              </a:rPr>
              <a:t> Pain&amp; spontaneous fracture.</a:t>
            </a:r>
          </a:p>
          <a:p>
            <a:pPr algn="just" rtl="0">
              <a:defRPr/>
            </a:pPr>
            <a:r>
              <a:rPr lang="en-US" sz="2000" b="1" dirty="0">
                <a:solidFill>
                  <a:srgbClr val="C00000"/>
                </a:solidFill>
              </a:rPr>
              <a:t>Kidney </a:t>
            </a:r>
            <a:r>
              <a:rPr lang="en-US" sz="2000" b="1" dirty="0">
                <a:solidFill>
                  <a:srgbClr val="000066"/>
                </a:solidFill>
                <a:sym typeface="Wingdings"/>
              </a:rPr>
              <a:t></a:t>
            </a:r>
            <a:r>
              <a:rPr lang="en-US" sz="2000" b="1" dirty="0">
                <a:solidFill>
                  <a:srgbClr val="000066"/>
                </a:solidFill>
              </a:rPr>
              <a:t> membranous nephropathy.</a:t>
            </a:r>
            <a:endParaRPr lang="ar-EG" sz="2000" b="1" dirty="0">
              <a:solidFill>
                <a:srgbClr val="000066"/>
              </a:solidFill>
            </a:endParaRPr>
          </a:p>
        </p:txBody>
      </p:sp>
      <p:sp>
        <p:nvSpPr>
          <p:cNvPr id="40" name="TextBox 39">
            <a:extLst>
              <a:ext uri="{FF2B5EF4-FFF2-40B4-BE49-F238E27FC236}">
                <a16:creationId xmlns:a16="http://schemas.microsoft.com/office/drawing/2014/main" id="{653B689C-231B-8FE7-14FB-AD5996B52BF4}"/>
              </a:ext>
            </a:extLst>
          </p:cNvPr>
          <p:cNvSpPr txBox="1"/>
          <p:nvPr/>
        </p:nvSpPr>
        <p:spPr>
          <a:xfrm>
            <a:off x="6858000" y="1643063"/>
            <a:ext cx="2000250" cy="3786187"/>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just" rtl="0">
              <a:defRPr/>
            </a:pPr>
            <a:r>
              <a:rPr lang="en-US" sz="2000" b="1" dirty="0">
                <a:solidFill>
                  <a:srgbClr val="C00000"/>
                </a:solidFill>
              </a:rPr>
              <a:t>Spontaneous rupture of cyst </a:t>
            </a:r>
            <a:r>
              <a:rPr lang="en-US" sz="2000" b="1" dirty="0">
                <a:solidFill>
                  <a:srgbClr val="002060"/>
                </a:solidFill>
              </a:rPr>
              <a:t>into peritoneal cavity or pleura may lead to severe allergic reaction </a:t>
            </a:r>
            <a:r>
              <a:rPr lang="en-US" sz="2000" b="1" dirty="0">
                <a:solidFill>
                  <a:srgbClr val="C00000"/>
                </a:solidFill>
              </a:rPr>
              <a:t>(anaphylactic shock)</a:t>
            </a:r>
            <a:r>
              <a:rPr lang="en-US" sz="2000" b="1" dirty="0">
                <a:solidFill>
                  <a:srgbClr val="002060"/>
                </a:solidFill>
              </a:rPr>
              <a:t> or secondary cysts.</a:t>
            </a:r>
            <a:endParaRPr lang="ar-EG" dirty="0">
              <a:solidFill>
                <a:srgbClr val="002060"/>
              </a:solidFill>
            </a:endParaRPr>
          </a:p>
        </p:txBody>
      </p:sp>
      <p:pic>
        <p:nvPicPr>
          <p:cNvPr id="2" name="Picture 6" descr="No photo description available.">
            <a:extLst>
              <a:ext uri="{FF2B5EF4-FFF2-40B4-BE49-F238E27FC236}">
                <a16:creationId xmlns:a16="http://schemas.microsoft.com/office/drawing/2014/main" id="{93F0C18A-B290-A367-7370-79B4F82B4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119922"/>
            <a:ext cx="748884" cy="760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17FB33-9FF3-586E-DBE5-8B163E69878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A09E29-F8FB-4100-96A9-5F5FEA4B1E74}" type="slidenum">
              <a:rPr lang="ar-SA" altLang="en-US">
                <a:solidFill>
                  <a:srgbClr val="045C75"/>
                </a:solidFill>
              </a:rPr>
              <a:pPr eaLnBrk="1" hangingPunct="1"/>
              <a:t>31</a:t>
            </a:fld>
            <a:endParaRPr lang="en-US" altLang="en-US">
              <a:solidFill>
                <a:srgbClr val="045C75"/>
              </a:solidFill>
            </a:endParaRPr>
          </a:p>
        </p:txBody>
      </p:sp>
      <p:sp>
        <p:nvSpPr>
          <p:cNvPr id="5" name="TextBox 4">
            <a:extLst>
              <a:ext uri="{FF2B5EF4-FFF2-40B4-BE49-F238E27FC236}">
                <a16:creationId xmlns:a16="http://schemas.microsoft.com/office/drawing/2014/main" id="{780CB483-B92B-E084-72E1-910189E9E0E2}"/>
              </a:ext>
            </a:extLst>
          </p:cNvPr>
          <p:cNvSpPr txBox="1"/>
          <p:nvPr/>
        </p:nvSpPr>
        <p:spPr>
          <a:xfrm>
            <a:off x="3357554" y="500042"/>
            <a:ext cx="2071702" cy="52322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spAutoFit/>
          </a:bodyPr>
          <a:lstStyle/>
          <a:p>
            <a:pPr algn="ctr" rtl="0">
              <a:defRPr/>
            </a:pPr>
            <a:r>
              <a:rPr lang="en-US" sz="2800" b="1" dirty="0">
                <a:solidFill>
                  <a:srgbClr val="C00000"/>
                </a:solidFill>
                <a:latin typeface="Arial" pitchFamily="34" charset="0"/>
                <a:cs typeface="Arial" pitchFamily="34" charset="0"/>
              </a:rPr>
              <a:t>Diagnosis</a:t>
            </a:r>
            <a:endParaRPr lang="ar-EG" sz="2800" b="1" dirty="0">
              <a:solidFill>
                <a:srgbClr val="C00000"/>
              </a:solidFill>
              <a:latin typeface="Arial" pitchFamily="34" charset="0"/>
              <a:cs typeface="Arial" pitchFamily="34" charset="0"/>
            </a:endParaRPr>
          </a:p>
        </p:txBody>
      </p:sp>
      <p:cxnSp>
        <p:nvCxnSpPr>
          <p:cNvPr id="7" name="Straight Connector 6">
            <a:extLst>
              <a:ext uri="{FF2B5EF4-FFF2-40B4-BE49-F238E27FC236}">
                <a16:creationId xmlns:a16="http://schemas.microsoft.com/office/drawing/2014/main" id="{73D58932-20C1-4984-B0E8-00EAEB13850E}"/>
              </a:ext>
            </a:extLst>
          </p:cNvPr>
          <p:cNvCxnSpPr/>
          <p:nvPr/>
        </p:nvCxnSpPr>
        <p:spPr>
          <a:xfrm rot="5400000">
            <a:off x="4250532" y="1178719"/>
            <a:ext cx="21431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4B8029C-931C-5F08-2875-100DE4C40AA0}"/>
              </a:ext>
            </a:extLst>
          </p:cNvPr>
          <p:cNvCxnSpPr/>
          <p:nvPr/>
        </p:nvCxnSpPr>
        <p:spPr>
          <a:xfrm rot="10800000">
            <a:off x="1571625" y="1285875"/>
            <a:ext cx="2786063"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219570-D2A3-E4C6-86CF-F08F6C08EA39}"/>
              </a:ext>
            </a:extLst>
          </p:cNvPr>
          <p:cNvCxnSpPr/>
          <p:nvPr/>
        </p:nvCxnSpPr>
        <p:spPr>
          <a:xfrm>
            <a:off x="4357688" y="1285875"/>
            <a:ext cx="307181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96EA2C7-E55A-B1F1-3A3F-7F4637A0630E}"/>
              </a:ext>
            </a:extLst>
          </p:cNvPr>
          <p:cNvCxnSpPr/>
          <p:nvPr/>
        </p:nvCxnSpPr>
        <p:spPr>
          <a:xfrm rot="5400000">
            <a:off x="1463675" y="1392238"/>
            <a:ext cx="214313"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209A425-6143-586A-9415-F47C928DA4D6}"/>
              </a:ext>
            </a:extLst>
          </p:cNvPr>
          <p:cNvCxnSpPr/>
          <p:nvPr/>
        </p:nvCxnSpPr>
        <p:spPr>
          <a:xfrm rot="5400000">
            <a:off x="7323137" y="1392238"/>
            <a:ext cx="214313"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5A0BBAD-9B64-D3C6-44A6-AE3D41B57D55}"/>
              </a:ext>
            </a:extLst>
          </p:cNvPr>
          <p:cNvSpPr txBox="1"/>
          <p:nvPr/>
        </p:nvSpPr>
        <p:spPr>
          <a:xfrm>
            <a:off x="1000100" y="1571612"/>
            <a:ext cx="1143008" cy="40011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spAutoFit/>
          </a:bodyPr>
          <a:lstStyle/>
          <a:p>
            <a:pPr algn="ctr" rtl="0">
              <a:defRPr/>
            </a:pPr>
            <a:r>
              <a:rPr lang="en-US" sz="2000" b="1" dirty="0">
                <a:solidFill>
                  <a:srgbClr val="C00000"/>
                </a:solidFill>
                <a:latin typeface="Arial" pitchFamily="34" charset="0"/>
                <a:cs typeface="Arial" pitchFamily="34" charset="0"/>
              </a:rPr>
              <a:t>Clinical</a:t>
            </a:r>
            <a:endParaRPr lang="ar-EG" sz="2000" b="1" dirty="0">
              <a:solidFill>
                <a:srgbClr val="C00000"/>
              </a:solidFill>
              <a:latin typeface="Arial" pitchFamily="34" charset="0"/>
              <a:cs typeface="Arial" pitchFamily="34" charset="0"/>
            </a:endParaRPr>
          </a:p>
        </p:txBody>
      </p:sp>
      <p:sp>
        <p:nvSpPr>
          <p:cNvPr id="23" name="TextBox 22">
            <a:extLst>
              <a:ext uri="{FF2B5EF4-FFF2-40B4-BE49-F238E27FC236}">
                <a16:creationId xmlns:a16="http://schemas.microsoft.com/office/drawing/2014/main" id="{30EC5B71-91E6-0751-3ABC-C8D73594A51F}"/>
              </a:ext>
            </a:extLst>
          </p:cNvPr>
          <p:cNvSpPr txBox="1"/>
          <p:nvPr/>
        </p:nvSpPr>
        <p:spPr>
          <a:xfrm>
            <a:off x="6500826" y="1571612"/>
            <a:ext cx="1785950" cy="40011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spAutoFit/>
          </a:bodyPr>
          <a:lstStyle/>
          <a:p>
            <a:pPr algn="ctr" rtl="0">
              <a:defRPr/>
            </a:pPr>
            <a:r>
              <a:rPr lang="en-US" sz="2000" b="1" dirty="0">
                <a:solidFill>
                  <a:srgbClr val="C00000"/>
                </a:solidFill>
                <a:latin typeface="Arial" pitchFamily="34" charset="0"/>
                <a:cs typeface="Arial" pitchFamily="34" charset="0"/>
              </a:rPr>
              <a:t>Laboratory</a:t>
            </a:r>
            <a:endParaRPr lang="ar-EG" sz="2000" b="1" dirty="0">
              <a:solidFill>
                <a:srgbClr val="C00000"/>
              </a:solidFill>
              <a:latin typeface="Arial" pitchFamily="34" charset="0"/>
              <a:cs typeface="Arial" pitchFamily="34" charset="0"/>
            </a:endParaRPr>
          </a:p>
        </p:txBody>
      </p:sp>
      <p:sp>
        <p:nvSpPr>
          <p:cNvPr id="24" name="TextBox 23">
            <a:extLst>
              <a:ext uri="{FF2B5EF4-FFF2-40B4-BE49-F238E27FC236}">
                <a16:creationId xmlns:a16="http://schemas.microsoft.com/office/drawing/2014/main" id="{9B739BB2-9B68-89AB-C901-4FB41123A1CD}"/>
              </a:ext>
            </a:extLst>
          </p:cNvPr>
          <p:cNvSpPr txBox="1"/>
          <p:nvPr/>
        </p:nvSpPr>
        <p:spPr>
          <a:xfrm>
            <a:off x="214313" y="2286000"/>
            <a:ext cx="2000250" cy="4062413"/>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just" rtl="0">
              <a:lnSpc>
                <a:spcPct val="150000"/>
              </a:lnSpc>
              <a:buClr>
                <a:srgbClr val="C00000"/>
              </a:buClr>
              <a:buFont typeface="Wingdings" pitchFamily="2" charset="2"/>
              <a:buChar char="Ø"/>
              <a:defRPr/>
            </a:pPr>
            <a:r>
              <a:rPr lang="en-US" sz="2000" b="1" dirty="0">
                <a:solidFill>
                  <a:srgbClr val="002060"/>
                </a:solidFill>
              </a:rPr>
              <a:t>History of contact with dogs.</a:t>
            </a:r>
          </a:p>
          <a:p>
            <a:pPr algn="just" rtl="0">
              <a:lnSpc>
                <a:spcPct val="150000"/>
              </a:lnSpc>
              <a:buClr>
                <a:srgbClr val="C00000"/>
              </a:buClr>
              <a:buFont typeface="Wingdings" pitchFamily="2" charset="2"/>
              <a:buChar char="Ø"/>
              <a:defRPr/>
            </a:pPr>
            <a:r>
              <a:rPr lang="en-US" sz="2000" b="1" dirty="0">
                <a:solidFill>
                  <a:srgbClr val="002060"/>
                </a:solidFill>
              </a:rPr>
              <a:t>Slowly growing cystic </a:t>
            </a:r>
            <a:r>
              <a:rPr lang="en-US" sz="2000" b="1" dirty="0" err="1">
                <a:solidFill>
                  <a:srgbClr val="002060"/>
                </a:solidFill>
              </a:rPr>
              <a:t>tumour</a:t>
            </a:r>
            <a:r>
              <a:rPr lang="en-US" sz="2000" b="1" dirty="0">
                <a:solidFill>
                  <a:srgbClr val="002060"/>
                </a:solidFill>
              </a:rPr>
              <a:t>.</a:t>
            </a:r>
          </a:p>
          <a:p>
            <a:pPr algn="just" rtl="0">
              <a:lnSpc>
                <a:spcPct val="150000"/>
              </a:lnSpc>
              <a:buClr>
                <a:srgbClr val="C00000"/>
              </a:buClr>
              <a:buFont typeface="Wingdings" pitchFamily="2" charset="2"/>
              <a:buChar char="Ø"/>
              <a:defRPr/>
            </a:pPr>
            <a:r>
              <a:rPr lang="en-US" sz="2000" b="1" dirty="0" err="1">
                <a:solidFill>
                  <a:srgbClr val="002060"/>
                </a:solidFill>
              </a:rPr>
              <a:t>Hydatid</a:t>
            </a:r>
            <a:r>
              <a:rPr lang="en-US" sz="2000" b="1" dirty="0">
                <a:solidFill>
                  <a:srgbClr val="002060"/>
                </a:solidFill>
              </a:rPr>
              <a:t> thrill.</a:t>
            </a:r>
          </a:p>
          <a:p>
            <a:pPr algn="l" rtl="0">
              <a:defRPr/>
            </a:pPr>
            <a:endParaRPr lang="ar-EG" dirty="0"/>
          </a:p>
        </p:txBody>
      </p:sp>
      <p:cxnSp>
        <p:nvCxnSpPr>
          <p:cNvPr id="26" name="Straight Connector 25">
            <a:extLst>
              <a:ext uri="{FF2B5EF4-FFF2-40B4-BE49-F238E27FC236}">
                <a16:creationId xmlns:a16="http://schemas.microsoft.com/office/drawing/2014/main" id="{7ACA2F06-BC3C-29F2-B80B-15905F5DA55C}"/>
              </a:ext>
            </a:extLst>
          </p:cNvPr>
          <p:cNvCxnSpPr/>
          <p:nvPr/>
        </p:nvCxnSpPr>
        <p:spPr>
          <a:xfrm rot="5400000">
            <a:off x="7215981" y="2142332"/>
            <a:ext cx="142875"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B166A01-3AD2-B02E-1758-C077EA3B6ED6}"/>
              </a:ext>
            </a:extLst>
          </p:cNvPr>
          <p:cNvCxnSpPr/>
          <p:nvPr/>
        </p:nvCxnSpPr>
        <p:spPr>
          <a:xfrm rot="10800000">
            <a:off x="4214813" y="2214563"/>
            <a:ext cx="3071812"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48ADFD-653B-A8D1-5315-27AA5CBD9682}"/>
              </a:ext>
            </a:extLst>
          </p:cNvPr>
          <p:cNvCxnSpPr/>
          <p:nvPr/>
        </p:nvCxnSpPr>
        <p:spPr>
          <a:xfrm>
            <a:off x="7286625" y="2214563"/>
            <a:ext cx="1000125"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8473B4F-1219-C445-0E7D-F30BC230554A}"/>
              </a:ext>
            </a:extLst>
          </p:cNvPr>
          <p:cNvCxnSpPr/>
          <p:nvPr/>
        </p:nvCxnSpPr>
        <p:spPr>
          <a:xfrm rot="5400000">
            <a:off x="4106863" y="2320925"/>
            <a:ext cx="21431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7B57D63-5860-3F73-D4F1-7498C79A31B5}"/>
              </a:ext>
            </a:extLst>
          </p:cNvPr>
          <p:cNvCxnSpPr/>
          <p:nvPr/>
        </p:nvCxnSpPr>
        <p:spPr>
          <a:xfrm rot="5400000">
            <a:off x="8144669" y="2356644"/>
            <a:ext cx="28575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8CB2E5A-BC6B-482D-B39D-E518FF3D8624}"/>
              </a:ext>
            </a:extLst>
          </p:cNvPr>
          <p:cNvSpPr txBox="1"/>
          <p:nvPr/>
        </p:nvSpPr>
        <p:spPr>
          <a:xfrm>
            <a:off x="3643306" y="2500306"/>
            <a:ext cx="1071570" cy="40011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spAutoFit/>
          </a:bodyPr>
          <a:lstStyle/>
          <a:p>
            <a:pPr algn="ctr" rtl="0">
              <a:defRPr/>
            </a:pPr>
            <a:r>
              <a:rPr lang="en-US" sz="2000" b="1" dirty="0">
                <a:solidFill>
                  <a:srgbClr val="C00000"/>
                </a:solidFill>
                <a:latin typeface="Arial" pitchFamily="34" charset="0"/>
                <a:cs typeface="Arial" pitchFamily="34" charset="0"/>
              </a:rPr>
              <a:t>Direct</a:t>
            </a:r>
            <a:endParaRPr lang="ar-EG" sz="2000" b="1" dirty="0">
              <a:solidFill>
                <a:srgbClr val="C00000"/>
              </a:solidFill>
              <a:latin typeface="Arial" pitchFamily="34" charset="0"/>
              <a:cs typeface="Arial" pitchFamily="34" charset="0"/>
            </a:endParaRPr>
          </a:p>
        </p:txBody>
      </p:sp>
      <p:sp>
        <p:nvSpPr>
          <p:cNvPr id="36" name="TextBox 35">
            <a:extLst>
              <a:ext uri="{FF2B5EF4-FFF2-40B4-BE49-F238E27FC236}">
                <a16:creationId xmlns:a16="http://schemas.microsoft.com/office/drawing/2014/main" id="{8F599516-649E-C522-8826-888342C7B026}"/>
              </a:ext>
            </a:extLst>
          </p:cNvPr>
          <p:cNvSpPr txBox="1"/>
          <p:nvPr/>
        </p:nvSpPr>
        <p:spPr>
          <a:xfrm>
            <a:off x="7643834" y="2571744"/>
            <a:ext cx="1214446" cy="40011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spAutoFit/>
          </a:bodyPr>
          <a:lstStyle/>
          <a:p>
            <a:pPr algn="l" rtl="0">
              <a:defRPr/>
            </a:pPr>
            <a:r>
              <a:rPr lang="en-US" sz="2000" b="1" dirty="0">
                <a:solidFill>
                  <a:srgbClr val="C00000"/>
                </a:solidFill>
                <a:latin typeface="Arial" pitchFamily="34" charset="0"/>
                <a:cs typeface="Arial" pitchFamily="34" charset="0"/>
              </a:rPr>
              <a:t>Indirect</a:t>
            </a:r>
            <a:endParaRPr lang="ar-EG" sz="2000" b="1" dirty="0">
              <a:solidFill>
                <a:srgbClr val="C00000"/>
              </a:solidFill>
              <a:latin typeface="Arial" pitchFamily="34" charset="0"/>
              <a:cs typeface="Arial" pitchFamily="34" charset="0"/>
            </a:endParaRPr>
          </a:p>
        </p:txBody>
      </p:sp>
      <p:sp>
        <p:nvSpPr>
          <p:cNvPr id="37" name="TextBox 36">
            <a:extLst>
              <a:ext uri="{FF2B5EF4-FFF2-40B4-BE49-F238E27FC236}">
                <a16:creationId xmlns:a16="http://schemas.microsoft.com/office/drawing/2014/main" id="{05E7B2CA-2E65-B1FE-B1EE-5A9BC4691091}"/>
              </a:ext>
            </a:extLst>
          </p:cNvPr>
          <p:cNvSpPr txBox="1"/>
          <p:nvPr/>
        </p:nvSpPr>
        <p:spPr>
          <a:xfrm>
            <a:off x="2428875" y="3000375"/>
            <a:ext cx="4071938" cy="3832225"/>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l" rtl="0">
              <a:lnSpc>
                <a:spcPct val="150000"/>
              </a:lnSpc>
              <a:buClr>
                <a:srgbClr val="C00000"/>
              </a:buClr>
              <a:buFont typeface="Wingdings" pitchFamily="2" charset="2"/>
              <a:buChar char="Ø"/>
              <a:defRPr/>
            </a:pPr>
            <a:r>
              <a:rPr lang="en-US" b="1" dirty="0">
                <a:solidFill>
                  <a:srgbClr val="002060"/>
                </a:solidFill>
              </a:rPr>
              <a:t>X-ray for calcified cyst.</a:t>
            </a:r>
          </a:p>
          <a:p>
            <a:pPr algn="l" rtl="0">
              <a:lnSpc>
                <a:spcPct val="150000"/>
              </a:lnSpc>
              <a:buClr>
                <a:srgbClr val="C00000"/>
              </a:buClr>
              <a:buFont typeface="Wingdings" pitchFamily="2" charset="2"/>
              <a:buChar char="Ø"/>
              <a:defRPr/>
            </a:pPr>
            <a:r>
              <a:rPr lang="en-US" b="1" dirty="0" err="1">
                <a:solidFill>
                  <a:srgbClr val="002060"/>
                </a:solidFill>
              </a:rPr>
              <a:t>Ultrasonography</a:t>
            </a:r>
            <a:r>
              <a:rPr lang="en-US" b="1" dirty="0">
                <a:solidFill>
                  <a:srgbClr val="002060"/>
                </a:solidFill>
              </a:rPr>
              <a:t>, CT scan and MRI.</a:t>
            </a:r>
          </a:p>
          <a:p>
            <a:pPr algn="l" rtl="0">
              <a:lnSpc>
                <a:spcPct val="150000"/>
              </a:lnSpc>
              <a:buClr>
                <a:srgbClr val="C00000"/>
              </a:buClr>
              <a:buFont typeface="Wingdings" pitchFamily="2" charset="2"/>
              <a:buChar char="Ø"/>
              <a:defRPr/>
            </a:pPr>
            <a:r>
              <a:rPr lang="en-US" b="1" dirty="0" err="1">
                <a:solidFill>
                  <a:srgbClr val="002060"/>
                </a:solidFill>
              </a:rPr>
              <a:t>Scolices</a:t>
            </a:r>
            <a:r>
              <a:rPr lang="en-US" b="1" dirty="0">
                <a:solidFill>
                  <a:srgbClr val="002060"/>
                </a:solidFill>
              </a:rPr>
              <a:t> in sputum or urine due to rupture of the cyst in bronchus or urinary tract.</a:t>
            </a:r>
          </a:p>
          <a:p>
            <a:pPr algn="l" rtl="0">
              <a:lnSpc>
                <a:spcPct val="150000"/>
              </a:lnSpc>
              <a:buClr>
                <a:srgbClr val="C00000"/>
              </a:buClr>
              <a:buFont typeface="Wingdings" pitchFamily="2" charset="2"/>
              <a:buChar char="Ø"/>
              <a:defRPr/>
            </a:pPr>
            <a:r>
              <a:rPr lang="en-US" b="1" dirty="0">
                <a:solidFill>
                  <a:srgbClr val="002060"/>
                </a:solidFill>
              </a:rPr>
              <a:t>Puncture or aspiration of </a:t>
            </a:r>
            <a:r>
              <a:rPr lang="en-US" b="1" dirty="0" err="1">
                <a:solidFill>
                  <a:srgbClr val="002060"/>
                </a:solidFill>
              </a:rPr>
              <a:t>hydatid</a:t>
            </a:r>
            <a:r>
              <a:rPr lang="en-US" b="1" dirty="0">
                <a:solidFill>
                  <a:srgbClr val="002060"/>
                </a:solidFill>
              </a:rPr>
              <a:t> fluid </a:t>
            </a:r>
            <a:r>
              <a:rPr lang="en-US" b="1" dirty="0">
                <a:solidFill>
                  <a:srgbClr val="002060"/>
                </a:solidFill>
                <a:sym typeface="Wingdings"/>
              </a:rPr>
              <a:t></a:t>
            </a:r>
            <a:r>
              <a:rPr lang="en-US" b="1" dirty="0">
                <a:solidFill>
                  <a:srgbClr val="002060"/>
                </a:solidFill>
              </a:rPr>
              <a:t>may lead to anaphylactic shock due to leakage of the fluid.</a:t>
            </a:r>
            <a:endParaRPr lang="ar-EG" dirty="0"/>
          </a:p>
        </p:txBody>
      </p:sp>
      <p:sp>
        <p:nvSpPr>
          <p:cNvPr id="38" name="TextBox 37">
            <a:extLst>
              <a:ext uri="{FF2B5EF4-FFF2-40B4-BE49-F238E27FC236}">
                <a16:creationId xmlns:a16="http://schemas.microsoft.com/office/drawing/2014/main" id="{783542F5-99F8-925D-EC7D-C313F124D9E1}"/>
              </a:ext>
            </a:extLst>
          </p:cNvPr>
          <p:cNvSpPr txBox="1"/>
          <p:nvPr/>
        </p:nvSpPr>
        <p:spPr>
          <a:xfrm>
            <a:off x="6715125" y="3143250"/>
            <a:ext cx="2286000" cy="2862263"/>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l" rtl="0">
              <a:lnSpc>
                <a:spcPct val="150000"/>
              </a:lnSpc>
              <a:buClr>
                <a:srgbClr val="C00000"/>
              </a:buClr>
              <a:buFont typeface="Wingdings" pitchFamily="2" charset="2"/>
              <a:buChar char="Ø"/>
              <a:defRPr/>
            </a:pPr>
            <a:r>
              <a:rPr lang="en-US" sz="2000" b="1" dirty="0" err="1">
                <a:solidFill>
                  <a:srgbClr val="002060"/>
                </a:solidFill>
              </a:rPr>
              <a:t>Eosinophilia</a:t>
            </a:r>
            <a:r>
              <a:rPr lang="en-US" sz="2000" b="1" dirty="0">
                <a:solidFill>
                  <a:srgbClr val="002060"/>
                </a:solidFill>
              </a:rPr>
              <a:t>.</a:t>
            </a:r>
          </a:p>
          <a:p>
            <a:pPr algn="l" rtl="0">
              <a:lnSpc>
                <a:spcPct val="150000"/>
              </a:lnSpc>
              <a:buClr>
                <a:srgbClr val="C00000"/>
              </a:buClr>
              <a:buFont typeface="Wingdings" pitchFamily="2" charset="2"/>
              <a:buChar char="Ø"/>
              <a:defRPr/>
            </a:pPr>
            <a:r>
              <a:rPr lang="en-US" sz="2000" b="1" dirty="0" err="1">
                <a:solidFill>
                  <a:srgbClr val="002060"/>
                </a:solidFill>
              </a:rPr>
              <a:t>Intradermal</a:t>
            </a:r>
            <a:r>
              <a:rPr lang="en-US" sz="2000" b="1" dirty="0">
                <a:solidFill>
                  <a:srgbClr val="002060"/>
                </a:solidFill>
              </a:rPr>
              <a:t> test</a:t>
            </a:r>
            <a:r>
              <a:rPr lang="en-US" sz="2000" b="1" dirty="0">
                <a:solidFill>
                  <a:srgbClr val="C00000"/>
                </a:solidFill>
              </a:rPr>
              <a:t>(</a:t>
            </a:r>
            <a:r>
              <a:rPr lang="en-US" sz="2000" b="1" dirty="0" err="1">
                <a:solidFill>
                  <a:srgbClr val="C00000"/>
                </a:solidFill>
              </a:rPr>
              <a:t>Casoni</a:t>
            </a:r>
            <a:r>
              <a:rPr lang="en-US" sz="2000" b="1" dirty="0">
                <a:solidFill>
                  <a:srgbClr val="C00000"/>
                </a:solidFill>
              </a:rPr>
              <a:t> test)</a:t>
            </a:r>
            <a:r>
              <a:rPr lang="en-US" sz="2000" b="1" dirty="0">
                <a:solidFill>
                  <a:srgbClr val="002060"/>
                </a:solidFill>
              </a:rPr>
              <a:t>.</a:t>
            </a:r>
          </a:p>
          <a:p>
            <a:pPr algn="l" rtl="0">
              <a:lnSpc>
                <a:spcPct val="150000"/>
              </a:lnSpc>
              <a:buClr>
                <a:srgbClr val="C00000"/>
              </a:buClr>
              <a:buFont typeface="Wingdings" pitchFamily="2" charset="2"/>
              <a:buChar char="Ø"/>
              <a:defRPr/>
            </a:pPr>
            <a:r>
              <a:rPr lang="en-US" sz="2000" b="1" dirty="0">
                <a:solidFill>
                  <a:srgbClr val="002060"/>
                </a:solidFill>
              </a:rPr>
              <a:t>Serological tests.</a:t>
            </a:r>
          </a:p>
          <a:p>
            <a:pPr algn="l" rtl="0">
              <a:lnSpc>
                <a:spcPct val="150000"/>
              </a:lnSpc>
              <a:buClr>
                <a:srgbClr val="C00000"/>
              </a:buClr>
              <a:buFont typeface="Wingdings" pitchFamily="2" charset="2"/>
              <a:buChar char="Ø"/>
              <a:defRPr/>
            </a:pPr>
            <a:r>
              <a:rPr lang="en-US" sz="2000" b="1" dirty="0">
                <a:solidFill>
                  <a:srgbClr val="002060"/>
                </a:solidFill>
              </a:rPr>
              <a:t>PCR</a:t>
            </a:r>
            <a:endParaRPr lang="ar-EG" sz="2000" b="1" dirty="0">
              <a:solidFill>
                <a:srgbClr val="002060"/>
              </a:solidFill>
            </a:endParaRPr>
          </a:p>
        </p:txBody>
      </p:sp>
      <p:pic>
        <p:nvPicPr>
          <p:cNvPr id="2" name="Picture 6" descr="No photo description available.">
            <a:extLst>
              <a:ext uri="{FF2B5EF4-FFF2-40B4-BE49-F238E27FC236}">
                <a16:creationId xmlns:a16="http://schemas.microsoft.com/office/drawing/2014/main" id="{58206578-69A6-F586-9BE2-9373103DC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119922"/>
            <a:ext cx="748884" cy="760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347876-8A62-CA39-3E5D-FAF2C512720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31397F-0784-4504-97A8-9A39C16B08AF}" type="slidenum">
              <a:rPr lang="ar-SA" altLang="en-US">
                <a:solidFill>
                  <a:srgbClr val="045C75"/>
                </a:solidFill>
              </a:rPr>
              <a:pPr eaLnBrk="1" hangingPunct="1"/>
              <a:t>32</a:t>
            </a:fld>
            <a:endParaRPr lang="en-US" altLang="en-US">
              <a:solidFill>
                <a:srgbClr val="045C75"/>
              </a:solidFill>
            </a:endParaRPr>
          </a:p>
        </p:txBody>
      </p:sp>
      <p:sp>
        <p:nvSpPr>
          <p:cNvPr id="5" name="TextBox 4">
            <a:extLst>
              <a:ext uri="{FF2B5EF4-FFF2-40B4-BE49-F238E27FC236}">
                <a16:creationId xmlns:a16="http://schemas.microsoft.com/office/drawing/2014/main" id="{45CC1428-4835-2763-95FD-9B8392CFE1AC}"/>
              </a:ext>
            </a:extLst>
          </p:cNvPr>
          <p:cNvSpPr txBox="1"/>
          <p:nvPr/>
        </p:nvSpPr>
        <p:spPr>
          <a:xfrm>
            <a:off x="3286116" y="642918"/>
            <a:ext cx="2143140" cy="52322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spAutoFit/>
          </a:bodyPr>
          <a:lstStyle/>
          <a:p>
            <a:pPr algn="ctr" rtl="0">
              <a:defRPr/>
            </a:pPr>
            <a:r>
              <a:rPr lang="en-US" sz="2800" b="1" dirty="0">
                <a:solidFill>
                  <a:srgbClr val="C00000"/>
                </a:solidFill>
                <a:latin typeface="Arial" pitchFamily="34" charset="0"/>
                <a:cs typeface="Arial" pitchFamily="34" charset="0"/>
              </a:rPr>
              <a:t>Treatment</a:t>
            </a:r>
            <a:endParaRPr lang="ar-EG" sz="2800" b="1" dirty="0">
              <a:solidFill>
                <a:srgbClr val="C00000"/>
              </a:solidFill>
              <a:latin typeface="Arial" pitchFamily="34" charset="0"/>
              <a:cs typeface="Arial" pitchFamily="34" charset="0"/>
            </a:endParaRPr>
          </a:p>
        </p:txBody>
      </p:sp>
      <p:sp>
        <p:nvSpPr>
          <p:cNvPr id="28678" name="TextBox 5">
            <a:extLst>
              <a:ext uri="{FF2B5EF4-FFF2-40B4-BE49-F238E27FC236}">
                <a16:creationId xmlns:a16="http://schemas.microsoft.com/office/drawing/2014/main" id="{18A97495-476A-CC9D-D444-64235284C12B}"/>
              </a:ext>
            </a:extLst>
          </p:cNvPr>
          <p:cNvSpPr txBox="1">
            <a:spLocks noChangeArrowheads="1"/>
          </p:cNvSpPr>
          <p:nvPr/>
        </p:nvSpPr>
        <p:spPr bwMode="auto">
          <a:xfrm>
            <a:off x="285750" y="1285875"/>
            <a:ext cx="8501063"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814388" indent="-514350" eaLnBrk="0" hangingPunct="0">
              <a:defRPr>
                <a:solidFill>
                  <a:schemeClr val="tx1"/>
                </a:solidFill>
                <a:latin typeface="Arial" panose="020B0604020202020204" pitchFamily="34" charset="0"/>
                <a:cs typeface="Arial" panose="020B0604020202020204" pitchFamily="34" charset="0"/>
              </a:defRPr>
            </a:lvl3pPr>
            <a:lvl4pPr marL="1087438" indent="-514350" eaLnBrk="0" hangingPunct="0">
              <a:defRPr>
                <a:solidFill>
                  <a:schemeClr val="tx1"/>
                </a:solidFill>
                <a:latin typeface="Arial" panose="020B0604020202020204" pitchFamily="34" charset="0"/>
                <a:cs typeface="Arial" panose="020B0604020202020204" pitchFamily="34" charset="0"/>
              </a:defRPr>
            </a:lvl4pPr>
            <a:lvl5pPr marL="1362075" indent="-514350" eaLnBrk="0" hangingPunct="0">
              <a:defRPr>
                <a:solidFill>
                  <a:schemeClr val="tx1"/>
                </a:solidFill>
                <a:latin typeface="Arial" panose="020B0604020202020204" pitchFamily="34" charset="0"/>
                <a:cs typeface="Arial" panose="020B0604020202020204" pitchFamily="34" charset="0"/>
              </a:defRPr>
            </a:lvl5pPr>
            <a:lvl6pPr marL="1819275" indent="-5143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76475" indent="-5143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733675" indent="-5143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190875" indent="-5143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just" rtl="0" eaLnBrk="1" hangingPunct="1">
              <a:lnSpc>
                <a:spcPct val="200000"/>
              </a:lnSpc>
              <a:buClr>
                <a:srgbClr val="000066"/>
              </a:buClr>
              <a:buSzPct val="95000"/>
              <a:buFont typeface="Calibri" panose="020F0502020204030204" pitchFamily="34" charset="0"/>
              <a:buAutoNum type="arabicParenR"/>
            </a:pPr>
            <a:r>
              <a:rPr lang="en-US" altLang="en-US" b="1">
                <a:solidFill>
                  <a:srgbClr val="C00000"/>
                </a:solidFill>
              </a:rPr>
              <a:t>Surgical removal of the cyst: </a:t>
            </a:r>
            <a:r>
              <a:rPr lang="en-US" altLang="en-US" b="1">
                <a:solidFill>
                  <a:srgbClr val="000066"/>
                </a:solidFill>
              </a:rPr>
              <a:t>The most efficient treatment but it may cause mortality (2%) and recurrence of the disease (2 - 25%).</a:t>
            </a:r>
          </a:p>
          <a:p>
            <a:pPr lvl="2" algn="just" rtl="0" eaLnBrk="1" hangingPunct="1">
              <a:lnSpc>
                <a:spcPct val="200000"/>
              </a:lnSpc>
              <a:buClr>
                <a:srgbClr val="000066"/>
              </a:buClr>
              <a:buSzPct val="95000"/>
              <a:buFont typeface="Calibri" panose="020F0502020204030204" pitchFamily="34" charset="0"/>
              <a:buAutoNum type="arabicParenR"/>
            </a:pPr>
            <a:r>
              <a:rPr lang="en-US" altLang="en-US" b="1">
                <a:solidFill>
                  <a:srgbClr val="C00000"/>
                </a:solidFill>
              </a:rPr>
              <a:t>Percutaneous treatment (PAIR): In three steps:</a:t>
            </a:r>
            <a:endParaRPr lang="en-US" altLang="en-US" b="1">
              <a:solidFill>
                <a:srgbClr val="000066"/>
              </a:solidFill>
            </a:endParaRPr>
          </a:p>
          <a:p>
            <a:pPr lvl="3" algn="just" rtl="0" eaLnBrk="1" hangingPunct="1">
              <a:lnSpc>
                <a:spcPct val="200000"/>
              </a:lnSpc>
              <a:buClr>
                <a:srgbClr val="000066"/>
              </a:buClr>
              <a:buSzPct val="95000"/>
            </a:pPr>
            <a:r>
              <a:rPr lang="en-US" altLang="en-US" b="1">
                <a:solidFill>
                  <a:srgbClr val="000066"/>
                </a:solidFill>
              </a:rPr>
              <a:t>Puncture (P) and needle aspiration (A) of the cyst.</a:t>
            </a:r>
          </a:p>
          <a:p>
            <a:pPr lvl="3" algn="just" rtl="0" eaLnBrk="1" hangingPunct="1">
              <a:lnSpc>
                <a:spcPct val="200000"/>
              </a:lnSpc>
              <a:buClr>
                <a:srgbClr val="000066"/>
              </a:buClr>
              <a:buSzPct val="95000"/>
            </a:pPr>
            <a:r>
              <a:rPr lang="en-US" altLang="en-US" b="1">
                <a:solidFill>
                  <a:srgbClr val="000066"/>
                </a:solidFill>
              </a:rPr>
              <a:t>Injection (I) of a scolicidal solution usually hypertonic sodium chloride solution or ethanol and left for 5 - 30 minutes.</a:t>
            </a:r>
          </a:p>
          <a:p>
            <a:pPr lvl="3" algn="just" rtl="0" eaLnBrk="1" hangingPunct="1">
              <a:lnSpc>
                <a:spcPct val="200000"/>
              </a:lnSpc>
              <a:buClr>
                <a:srgbClr val="000066"/>
              </a:buClr>
              <a:buSzPct val="95000"/>
            </a:pPr>
            <a:r>
              <a:rPr lang="en-US" altLang="en-US" b="1">
                <a:solidFill>
                  <a:srgbClr val="000066"/>
                </a:solidFill>
              </a:rPr>
              <a:t>Cyst-re-aspiration (R) and final washing.</a:t>
            </a:r>
          </a:p>
          <a:p>
            <a:pPr lvl="4" algn="just" rtl="0" eaLnBrk="1" hangingPunct="1">
              <a:lnSpc>
                <a:spcPct val="200000"/>
              </a:lnSpc>
              <a:buClr>
                <a:srgbClr val="000066"/>
              </a:buClr>
              <a:buSzPct val="95000"/>
              <a:buFont typeface="Wingdings" panose="05000000000000000000" pitchFamily="2" charset="2"/>
              <a:buChar char="ü"/>
            </a:pPr>
            <a:r>
              <a:rPr lang="en-US" altLang="en-US" b="1">
                <a:solidFill>
                  <a:srgbClr val="000066"/>
                </a:solidFill>
              </a:rPr>
              <a:t>This procedure </a:t>
            </a:r>
            <a:r>
              <a:rPr lang="en-US" altLang="en-US" b="1">
                <a:solidFill>
                  <a:srgbClr val="002060"/>
                </a:solidFill>
              </a:rPr>
              <a:t>is indicated in </a:t>
            </a:r>
            <a:r>
              <a:rPr lang="en-US" altLang="en-US" b="1">
                <a:solidFill>
                  <a:srgbClr val="C00000"/>
                </a:solidFill>
              </a:rPr>
              <a:t>inoperable cases </a:t>
            </a:r>
            <a:r>
              <a:rPr lang="en-US" altLang="en-US" b="1">
                <a:solidFill>
                  <a:srgbClr val="000066"/>
                </a:solidFill>
              </a:rPr>
              <a:t>and who have </a:t>
            </a:r>
            <a:r>
              <a:rPr lang="en-US" altLang="en-US" b="1">
                <a:solidFill>
                  <a:srgbClr val="C00000"/>
                </a:solidFill>
              </a:rPr>
              <a:t>drug resistance </a:t>
            </a:r>
            <a:r>
              <a:rPr lang="en-US" altLang="en-US" b="1">
                <a:solidFill>
                  <a:srgbClr val="000066"/>
                </a:solidFill>
              </a:rPr>
              <a:t>(no response to medical treatment).</a:t>
            </a:r>
          </a:p>
          <a:p>
            <a:pPr algn="l" rtl="0" eaLnBrk="1" hangingPunct="1"/>
            <a:endParaRPr lang="ar-EG" altLang="en-US"/>
          </a:p>
        </p:txBody>
      </p:sp>
      <p:pic>
        <p:nvPicPr>
          <p:cNvPr id="2" name="Picture 6" descr="No photo description available.">
            <a:extLst>
              <a:ext uri="{FF2B5EF4-FFF2-40B4-BE49-F238E27FC236}">
                <a16:creationId xmlns:a16="http://schemas.microsoft.com/office/drawing/2014/main" id="{BEB40502-387A-7F63-5868-307C63EC6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0908" y="103272"/>
            <a:ext cx="748884" cy="760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17A676-2E7D-346B-4224-8890E870B06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FCCC10-7E4D-4FCB-AD6A-4BB6B366606D}" type="slidenum">
              <a:rPr lang="ar-SA" altLang="en-US">
                <a:solidFill>
                  <a:srgbClr val="045C75"/>
                </a:solidFill>
              </a:rPr>
              <a:pPr eaLnBrk="1" hangingPunct="1"/>
              <a:t>33</a:t>
            </a:fld>
            <a:endParaRPr lang="en-US" altLang="en-US">
              <a:solidFill>
                <a:srgbClr val="045C75"/>
              </a:solidFill>
            </a:endParaRPr>
          </a:p>
        </p:txBody>
      </p:sp>
      <p:sp>
        <p:nvSpPr>
          <p:cNvPr id="29699" name="TextBox 4">
            <a:extLst>
              <a:ext uri="{FF2B5EF4-FFF2-40B4-BE49-F238E27FC236}">
                <a16:creationId xmlns:a16="http://schemas.microsoft.com/office/drawing/2014/main" id="{7F5A54B6-6EE5-8C51-904E-2B10896EE522}"/>
              </a:ext>
            </a:extLst>
          </p:cNvPr>
          <p:cNvSpPr txBox="1">
            <a:spLocks noChangeArrowheads="1"/>
          </p:cNvSpPr>
          <p:nvPr/>
        </p:nvSpPr>
        <p:spPr bwMode="auto">
          <a:xfrm>
            <a:off x="228600" y="1108749"/>
            <a:ext cx="8286750" cy="464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814388" indent="-514350" eaLnBrk="0" hangingPunct="0">
              <a:defRPr>
                <a:solidFill>
                  <a:schemeClr val="tx1"/>
                </a:solidFill>
                <a:latin typeface="Arial" panose="020B0604020202020204" pitchFamily="34" charset="0"/>
                <a:cs typeface="Arial" panose="020B0604020202020204" pitchFamily="34" charset="0"/>
              </a:defRPr>
            </a:lvl3pPr>
            <a:lvl4pPr marL="1087438" indent="-514350" eaLnBrk="0" hangingPunct="0">
              <a:defRPr>
                <a:solidFill>
                  <a:schemeClr val="tx1"/>
                </a:solidFill>
                <a:latin typeface="Arial" panose="020B0604020202020204" pitchFamily="34" charset="0"/>
                <a:cs typeface="Arial" panose="020B0604020202020204" pitchFamily="34" charset="0"/>
              </a:defRPr>
            </a:lvl4pPr>
            <a:lvl5pPr marL="1362075" indent="-514350" eaLnBrk="0" hangingPunct="0">
              <a:defRPr>
                <a:solidFill>
                  <a:schemeClr val="tx1"/>
                </a:solidFill>
                <a:latin typeface="Arial" panose="020B0604020202020204" pitchFamily="34" charset="0"/>
                <a:cs typeface="Arial" panose="020B0604020202020204" pitchFamily="34" charset="0"/>
              </a:defRPr>
            </a:lvl5pPr>
            <a:lvl6pPr marL="1819275" indent="-5143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76475" indent="-5143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733675" indent="-5143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190875" indent="-5143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just" rtl="0" eaLnBrk="1" hangingPunct="1">
              <a:lnSpc>
                <a:spcPct val="200000"/>
              </a:lnSpc>
              <a:buClr>
                <a:srgbClr val="C00000"/>
              </a:buClr>
              <a:buSzPct val="95000"/>
              <a:buFont typeface="Calibri" panose="020F0502020204030204" pitchFamily="34" charset="0"/>
              <a:buAutoNum type="arabicParenR" startAt="3"/>
            </a:pPr>
            <a:r>
              <a:rPr lang="en-US" altLang="en-US" sz="2400" b="1" dirty="0">
                <a:solidFill>
                  <a:srgbClr val="C00000"/>
                </a:solidFill>
              </a:rPr>
              <a:t>Medical treatment:</a:t>
            </a:r>
          </a:p>
          <a:p>
            <a:pPr lvl="3" algn="just" rtl="0" eaLnBrk="1" hangingPunct="1">
              <a:lnSpc>
                <a:spcPct val="150000"/>
              </a:lnSpc>
              <a:buClr>
                <a:srgbClr val="C00000"/>
              </a:buClr>
              <a:buSzPct val="95000"/>
            </a:pPr>
            <a:r>
              <a:rPr lang="en-US" altLang="en-US" sz="2400" b="1" dirty="0">
                <a:solidFill>
                  <a:srgbClr val="000066"/>
                </a:solidFill>
              </a:rPr>
              <a:t>Indications: In inoperable cases and before and after surgery.</a:t>
            </a:r>
          </a:p>
          <a:p>
            <a:pPr lvl="4" algn="just" rtl="0" eaLnBrk="1" hangingPunct="1">
              <a:lnSpc>
                <a:spcPct val="150000"/>
              </a:lnSpc>
              <a:buClr>
                <a:srgbClr val="C00000"/>
              </a:buClr>
              <a:buSzPct val="95000"/>
              <a:buFont typeface="Wingdings" panose="05000000000000000000" pitchFamily="2" charset="2"/>
              <a:buChar char="Ø"/>
            </a:pPr>
            <a:r>
              <a:rPr lang="en-US" altLang="en-US" sz="2400" b="1" dirty="0">
                <a:solidFill>
                  <a:srgbClr val="000066"/>
                </a:solidFill>
              </a:rPr>
              <a:t>Albendazole </a:t>
            </a:r>
            <a:r>
              <a:rPr lang="en-US" altLang="en-US" sz="2400" b="1" dirty="0">
                <a:solidFill>
                  <a:srgbClr val="C00000"/>
                </a:solidFill>
              </a:rPr>
              <a:t>(Drug of choice)</a:t>
            </a:r>
            <a:r>
              <a:rPr lang="en-US" altLang="en-US" sz="2400" b="1" dirty="0">
                <a:solidFill>
                  <a:srgbClr val="000066"/>
                </a:solidFill>
              </a:rPr>
              <a:t>.</a:t>
            </a:r>
          </a:p>
          <a:p>
            <a:pPr lvl="4" algn="just" rtl="0" eaLnBrk="1" hangingPunct="1">
              <a:lnSpc>
                <a:spcPct val="150000"/>
              </a:lnSpc>
              <a:buClr>
                <a:srgbClr val="C00000"/>
              </a:buClr>
              <a:buSzPct val="95000"/>
              <a:buFont typeface="Wingdings" panose="05000000000000000000" pitchFamily="2" charset="2"/>
              <a:buChar char="Ø"/>
            </a:pPr>
            <a:r>
              <a:rPr lang="en-US" altLang="en-US" sz="2400" b="1" dirty="0">
                <a:solidFill>
                  <a:srgbClr val="000066"/>
                </a:solidFill>
              </a:rPr>
              <a:t>Mebendazole.</a:t>
            </a:r>
          </a:p>
          <a:p>
            <a:pPr lvl="4" algn="just" rtl="0" eaLnBrk="1" hangingPunct="1">
              <a:lnSpc>
                <a:spcPct val="150000"/>
              </a:lnSpc>
              <a:buClr>
                <a:srgbClr val="C00000"/>
              </a:buClr>
              <a:buSzPct val="95000"/>
              <a:buFont typeface="Wingdings" panose="05000000000000000000" pitchFamily="2" charset="2"/>
              <a:buChar char="Ø"/>
            </a:pPr>
            <a:r>
              <a:rPr lang="en-US" altLang="en-US" sz="2400" b="1" dirty="0">
                <a:solidFill>
                  <a:srgbClr val="000066"/>
                </a:solidFill>
              </a:rPr>
              <a:t>The combination of ABZ and Praziquantel (PZQ) may provide </a:t>
            </a:r>
            <a:r>
              <a:rPr lang="en-US" altLang="en-US" sz="2400" b="1" dirty="0">
                <a:solidFill>
                  <a:srgbClr val="C00000"/>
                </a:solidFill>
              </a:rPr>
              <a:t>synergistic effect and better efficacy.</a:t>
            </a:r>
          </a:p>
        </p:txBody>
      </p:sp>
      <p:pic>
        <p:nvPicPr>
          <p:cNvPr id="2" name="Picture 6" descr="No photo description available.">
            <a:extLst>
              <a:ext uri="{FF2B5EF4-FFF2-40B4-BE49-F238E27FC236}">
                <a16:creationId xmlns:a16="http://schemas.microsoft.com/office/drawing/2014/main" id="{8BA1AABA-8BF7-1069-CBF1-E2B4959EC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119922"/>
            <a:ext cx="748884" cy="760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98FC67-4BB0-4439-F3FD-35A98198AD3E}"/>
              </a:ext>
            </a:extLst>
          </p:cNvPr>
          <p:cNvSpPr>
            <a:spLocks noGrp="1"/>
          </p:cNvSpPr>
          <p:nvPr>
            <p:ph type="sldNum" sz="quarter" idx="12"/>
          </p:nvPr>
        </p:nvSpPr>
        <p:spPr/>
        <p:txBody>
          <a:bodyPr/>
          <a:lstStyle/>
          <a:p>
            <a:fld id="{CCDE7D8F-E085-449A-ABA7-C02E5606125E}" type="slidenum">
              <a:rPr lang="en-US" smtClean="0"/>
              <a:t>34</a:t>
            </a:fld>
            <a:endParaRPr lang="en-US"/>
          </a:p>
        </p:txBody>
      </p:sp>
      <p:pic>
        <p:nvPicPr>
          <p:cNvPr id="4098" name="Picture 2" descr="Get Ready! Quiz Time - التطبيقات على Google Play">
            <a:extLst>
              <a:ext uri="{FF2B5EF4-FFF2-40B4-BE49-F238E27FC236}">
                <a16:creationId xmlns:a16="http://schemas.microsoft.com/office/drawing/2014/main" id="{E4FBC42C-F3C7-920B-C766-40729FF07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639" y="583367"/>
            <a:ext cx="5691266" cy="569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297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Dina\parasitology images\schistosoma images\s-mansoni-adults-color.jpg">
            <a:extLst>
              <a:ext uri="{FF2B5EF4-FFF2-40B4-BE49-F238E27FC236}">
                <a16:creationId xmlns:a16="http://schemas.microsoft.com/office/drawing/2014/main" id="{805F2F6F-D817-54F9-395F-306F5F45C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260"/>
          <a:stretch>
            <a:fillRect/>
          </a:stretch>
        </p:blipFill>
        <p:spPr bwMode="auto">
          <a:xfrm>
            <a:off x="304800" y="533400"/>
            <a:ext cx="3675063" cy="2640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3" descr="D:\Dina\parasitology images\schistosoma images\images.jpg">
            <a:extLst>
              <a:ext uri="{FF2B5EF4-FFF2-40B4-BE49-F238E27FC236}">
                <a16:creationId xmlns:a16="http://schemas.microsoft.com/office/drawing/2014/main" id="{1113962A-FD9D-DB94-A1FC-085BB4719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33400"/>
            <a:ext cx="2913063" cy="2913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2" descr="D:\Dina\parasitology images\schistosoma images\cercaria.jpg">
            <a:extLst>
              <a:ext uri="{FF2B5EF4-FFF2-40B4-BE49-F238E27FC236}">
                <a16:creationId xmlns:a16="http://schemas.microsoft.com/office/drawing/2014/main" id="{4BE295DA-8832-FBC1-451A-E54B39D59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50" y="3411538"/>
            <a:ext cx="2200275" cy="292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descr="D:\Dina\parasitology images\schistosoma images\Schistosom.EM.gif">
            <a:extLst>
              <a:ext uri="{FF2B5EF4-FFF2-40B4-BE49-F238E27FC236}">
                <a16:creationId xmlns:a16="http://schemas.microsoft.com/office/drawing/2014/main" id="{A80F194E-FBD4-2070-DA95-3A06396C9C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413" y="3276600"/>
            <a:ext cx="2052637" cy="3446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194038-78E2-1783-A789-E980919C90D9}"/>
              </a:ext>
            </a:extLst>
          </p:cNvPr>
          <p:cNvSpPr txBox="1"/>
          <p:nvPr/>
        </p:nvSpPr>
        <p:spPr>
          <a:xfrm>
            <a:off x="3028691" y="4645887"/>
            <a:ext cx="3192722" cy="707886"/>
          </a:xfrm>
          <a:prstGeom prst="rect">
            <a:avLst/>
          </a:prstGeom>
          <a:noFill/>
        </p:spPr>
        <p:txBody>
          <a:bodyPr wrap="square" rtlCol="0">
            <a:spAutoFit/>
          </a:bodyPr>
          <a:lstStyle/>
          <a:p>
            <a:r>
              <a:rPr lang="en-US" sz="4000" b="1" dirty="0">
                <a:solidFill>
                  <a:srgbClr val="C00000"/>
                </a:solidFill>
              </a:rPr>
              <a:t>Identify ?????</a:t>
            </a:r>
          </a:p>
        </p:txBody>
      </p:sp>
      <p:sp>
        <p:nvSpPr>
          <p:cNvPr id="3" name="Slide Number Placeholder 2">
            <a:extLst>
              <a:ext uri="{FF2B5EF4-FFF2-40B4-BE49-F238E27FC236}">
                <a16:creationId xmlns:a16="http://schemas.microsoft.com/office/drawing/2014/main" id="{6B6E2AA7-5F1B-73A6-5645-11AD8F76DCED}"/>
              </a:ext>
            </a:extLst>
          </p:cNvPr>
          <p:cNvSpPr>
            <a:spLocks noGrp="1"/>
          </p:cNvSpPr>
          <p:nvPr>
            <p:ph type="sldNum" sz="quarter" idx="12"/>
          </p:nvPr>
        </p:nvSpPr>
        <p:spPr/>
        <p:txBody>
          <a:bodyPr/>
          <a:lstStyle/>
          <a:p>
            <a:fld id="{CCDE7D8F-E085-449A-ABA7-C02E5606125E}"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1A3E-B097-65FA-C04A-086FCC0F6C84}"/>
              </a:ext>
            </a:extLst>
          </p:cNvPr>
          <p:cNvSpPr>
            <a:spLocks noGrp="1"/>
          </p:cNvSpPr>
          <p:nvPr>
            <p:ph type="title"/>
          </p:nvPr>
        </p:nvSpPr>
        <p:spPr/>
        <p:txBody>
          <a:bodyPr/>
          <a:lstStyle/>
          <a:p>
            <a:r>
              <a:rPr lang="en-US" b="1" dirty="0">
                <a:solidFill>
                  <a:srgbClr val="C00000"/>
                </a:solidFill>
              </a:rPr>
              <a:t>Case study</a:t>
            </a:r>
          </a:p>
        </p:txBody>
      </p:sp>
      <p:sp>
        <p:nvSpPr>
          <p:cNvPr id="3" name="Content Placeholder 2">
            <a:extLst>
              <a:ext uri="{FF2B5EF4-FFF2-40B4-BE49-F238E27FC236}">
                <a16:creationId xmlns:a16="http://schemas.microsoft.com/office/drawing/2014/main" id="{D403C22E-271F-C160-FAB8-A12135334366}"/>
              </a:ext>
            </a:extLst>
          </p:cNvPr>
          <p:cNvSpPr>
            <a:spLocks noGrp="1"/>
          </p:cNvSpPr>
          <p:nvPr>
            <p:ph idx="1"/>
          </p:nvPr>
        </p:nvSpPr>
        <p:spPr/>
        <p:txBody>
          <a:bodyPr>
            <a:normAutofit fontScale="92500" lnSpcReduction="20000"/>
          </a:bodyPr>
          <a:lstStyle/>
          <a:p>
            <a:pPr algn="just">
              <a:lnSpc>
                <a:spcPct val="150000"/>
              </a:lnSpc>
              <a:spcBef>
                <a:spcPts val="0"/>
              </a:spcBef>
            </a:pPr>
            <a:r>
              <a:rPr lang="en-US" b="1" dirty="0">
                <a:solidFill>
                  <a:srgbClr val="002060"/>
                </a:solidFill>
              </a:rPr>
              <a:t>A 24-year-old man presented to the hospital complaining of a swelling in the right upper quadrant of his abdomen. Clinical examination revealed the presence of a mass on the right side of the abdomen that elicited a thrill on palpation. Blood examination revealed eosinophilia. Abdominal ultrasound showed a medium-sized cyst with heterogenous contents occupying the right liver lobe.</a:t>
            </a:r>
          </a:p>
        </p:txBody>
      </p:sp>
      <p:sp>
        <p:nvSpPr>
          <p:cNvPr id="4" name="Slide Number Placeholder 3">
            <a:extLst>
              <a:ext uri="{FF2B5EF4-FFF2-40B4-BE49-F238E27FC236}">
                <a16:creationId xmlns:a16="http://schemas.microsoft.com/office/drawing/2014/main" id="{A2F15E19-5BBD-3425-7A6C-B48C3DC42822}"/>
              </a:ext>
            </a:extLst>
          </p:cNvPr>
          <p:cNvSpPr>
            <a:spLocks noGrp="1"/>
          </p:cNvSpPr>
          <p:nvPr>
            <p:ph type="sldNum" sz="quarter" idx="12"/>
          </p:nvPr>
        </p:nvSpPr>
        <p:spPr/>
        <p:txBody>
          <a:bodyPr/>
          <a:lstStyle/>
          <a:p>
            <a:fld id="{CCDE7D8F-E085-449A-ABA7-C02E5606125E}" type="slidenum">
              <a:rPr lang="en-US" smtClean="0"/>
              <a:t>36</a:t>
            </a:fld>
            <a:endParaRPr lang="en-US"/>
          </a:p>
        </p:txBody>
      </p:sp>
      <p:pic>
        <p:nvPicPr>
          <p:cNvPr id="5" name="Picture 6" descr="No photo description available.">
            <a:extLst>
              <a:ext uri="{FF2B5EF4-FFF2-40B4-BE49-F238E27FC236}">
                <a16:creationId xmlns:a16="http://schemas.microsoft.com/office/drawing/2014/main" id="{2E9ED5E7-1D0A-9581-DF9B-B87DF79BC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0908" y="103272"/>
            <a:ext cx="748884" cy="76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34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histosoma mansoni - Adults - Servier Medical Art">
            <a:extLst>
              <a:ext uri="{FF2B5EF4-FFF2-40B4-BE49-F238E27FC236}">
                <a16:creationId xmlns:a16="http://schemas.microsoft.com/office/drawing/2014/main" id="{508820C1-8177-CFDA-3BA3-D24208F7A8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6728" y="1622436"/>
            <a:ext cx="1794980" cy="21690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A10FC65-28EF-E3A3-95E4-A609EAEB2C15}"/>
              </a:ext>
            </a:extLst>
          </p:cNvPr>
          <p:cNvPicPr>
            <a:picLocks noChangeAspect="1"/>
          </p:cNvPicPr>
          <p:nvPr/>
        </p:nvPicPr>
        <p:blipFill>
          <a:blip r:embed="rId3" cstate="print"/>
          <a:stretch>
            <a:fillRect/>
          </a:stretch>
        </p:blipFill>
        <p:spPr>
          <a:xfrm>
            <a:off x="6844914" y="2270468"/>
            <a:ext cx="1243019" cy="950934"/>
          </a:xfrm>
          <a:prstGeom prst="rect">
            <a:avLst/>
          </a:prstGeom>
        </p:spPr>
      </p:pic>
      <p:pic>
        <p:nvPicPr>
          <p:cNvPr id="5" name="Picture 2" descr="Schistosoma mansoni - Adults - Servier Medical Art">
            <a:extLst>
              <a:ext uri="{FF2B5EF4-FFF2-40B4-BE49-F238E27FC236}">
                <a16:creationId xmlns:a16="http://schemas.microsoft.com/office/drawing/2014/main" id="{2D8798BE-E639-8C22-6F65-4D5A9F3293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285" y="1743870"/>
            <a:ext cx="2053992" cy="18606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BEF1D43-1E03-54B5-493B-810D9A7FDDC4}"/>
              </a:ext>
            </a:extLst>
          </p:cNvPr>
          <p:cNvSpPr/>
          <p:nvPr/>
        </p:nvSpPr>
        <p:spPr>
          <a:xfrm>
            <a:off x="352272" y="4531143"/>
            <a:ext cx="4367215" cy="577850"/>
          </a:xfrm>
          <a:prstGeom prst="rect">
            <a:avLst/>
          </a:prstGeom>
        </p:spPr>
        <p:txBody>
          <a:bodyPr wrap="square">
            <a:spAutoFit/>
          </a:bodyPr>
          <a:lstStyle/>
          <a:p>
            <a:pPr algn="ctr">
              <a:lnSpc>
                <a:spcPct val="150000"/>
              </a:lnSpc>
              <a:defRPr/>
            </a:pPr>
            <a:r>
              <a:rPr lang="en-US" sz="2400" b="1" i="1" dirty="0">
                <a:solidFill>
                  <a:srgbClr val="C00000"/>
                </a:solidFill>
                <a:latin typeface="Arial" pitchFamily="34" charset="0"/>
                <a:cs typeface="Arial" pitchFamily="34" charset="0"/>
              </a:rPr>
              <a:t>S. Japonicum</a:t>
            </a:r>
          </a:p>
        </p:txBody>
      </p:sp>
      <p:sp>
        <p:nvSpPr>
          <p:cNvPr id="7" name="Rectangle 6">
            <a:extLst>
              <a:ext uri="{FF2B5EF4-FFF2-40B4-BE49-F238E27FC236}">
                <a16:creationId xmlns:a16="http://schemas.microsoft.com/office/drawing/2014/main" id="{1B62852A-8DB0-94A9-E0CA-E6230075D8AA}"/>
              </a:ext>
            </a:extLst>
          </p:cNvPr>
          <p:cNvSpPr/>
          <p:nvPr/>
        </p:nvSpPr>
        <p:spPr>
          <a:xfrm>
            <a:off x="6457950" y="4578667"/>
            <a:ext cx="1824538" cy="577850"/>
          </a:xfrm>
          <a:prstGeom prst="rect">
            <a:avLst/>
          </a:prstGeom>
        </p:spPr>
        <p:txBody>
          <a:bodyPr wrap="none">
            <a:spAutoFit/>
          </a:bodyPr>
          <a:lstStyle/>
          <a:p>
            <a:pPr algn="ctr">
              <a:lnSpc>
                <a:spcPct val="150000"/>
              </a:lnSpc>
              <a:defRPr/>
            </a:pPr>
            <a:r>
              <a:rPr lang="en-US" sz="2400" b="1" i="1" dirty="0">
                <a:solidFill>
                  <a:srgbClr val="C00000"/>
                </a:solidFill>
                <a:latin typeface="Arial" pitchFamily="34" charset="0"/>
                <a:cs typeface="Arial" pitchFamily="34" charset="0"/>
              </a:rPr>
              <a:t>S. </a:t>
            </a:r>
            <a:r>
              <a:rPr lang="en-US" sz="2400" b="1" i="1" dirty="0" err="1">
                <a:solidFill>
                  <a:srgbClr val="C00000"/>
                </a:solidFill>
                <a:latin typeface="Arial" pitchFamily="34" charset="0"/>
                <a:cs typeface="Arial" pitchFamily="34" charset="0"/>
              </a:rPr>
              <a:t>mansoni</a:t>
            </a:r>
            <a:endParaRPr lang="en-US" sz="2400" b="1" i="1" dirty="0">
              <a:solidFill>
                <a:srgbClr val="C00000"/>
              </a:solidFill>
              <a:latin typeface="Arial" pitchFamily="34" charset="0"/>
              <a:cs typeface="Arial" pitchFamily="34" charset="0"/>
            </a:endParaRPr>
          </a:p>
        </p:txBody>
      </p:sp>
      <p:pic>
        <p:nvPicPr>
          <p:cNvPr id="8" name="Picture 7">
            <a:extLst>
              <a:ext uri="{FF2B5EF4-FFF2-40B4-BE49-F238E27FC236}">
                <a16:creationId xmlns:a16="http://schemas.microsoft.com/office/drawing/2014/main" id="{8D1A706D-BFBB-8ADA-66D7-0209F3BC791B}"/>
              </a:ext>
            </a:extLst>
          </p:cNvPr>
          <p:cNvPicPr>
            <a:picLocks noChangeAspect="1"/>
          </p:cNvPicPr>
          <p:nvPr/>
        </p:nvPicPr>
        <p:blipFill>
          <a:blip r:embed="rId4" cstate="print"/>
          <a:stretch>
            <a:fillRect/>
          </a:stretch>
        </p:blipFill>
        <p:spPr>
          <a:xfrm>
            <a:off x="548269" y="2317286"/>
            <a:ext cx="1101774" cy="713863"/>
          </a:xfrm>
          <a:prstGeom prst="rect">
            <a:avLst/>
          </a:prstGeom>
        </p:spPr>
      </p:pic>
      <p:sp>
        <p:nvSpPr>
          <p:cNvPr id="10" name="TextBox 9">
            <a:extLst>
              <a:ext uri="{FF2B5EF4-FFF2-40B4-BE49-F238E27FC236}">
                <a16:creationId xmlns:a16="http://schemas.microsoft.com/office/drawing/2014/main" id="{FC16C0A8-511E-5582-3C6C-82824BAD7135}"/>
              </a:ext>
            </a:extLst>
          </p:cNvPr>
          <p:cNvSpPr txBox="1"/>
          <p:nvPr/>
        </p:nvSpPr>
        <p:spPr>
          <a:xfrm>
            <a:off x="1161100" y="357870"/>
            <a:ext cx="7660608" cy="646331"/>
          </a:xfrm>
          <a:prstGeom prst="rect">
            <a:avLst/>
          </a:prstGeom>
          <a:noFill/>
        </p:spPr>
        <p:txBody>
          <a:bodyPr wrap="square">
            <a:spAutoFit/>
          </a:bodyPr>
          <a:lstStyle/>
          <a:p>
            <a:r>
              <a:rPr lang="en-US" sz="3600" b="1" u="sng" dirty="0">
                <a:solidFill>
                  <a:srgbClr val="002060"/>
                </a:solidFill>
                <a:latin typeface="+mj-lt"/>
                <a:ea typeface="+mj-ea"/>
                <a:cs typeface="+mj-cs"/>
              </a:rPr>
              <a:t>Geographical distribution and habitat</a:t>
            </a:r>
          </a:p>
        </p:txBody>
      </p:sp>
      <p:pic>
        <p:nvPicPr>
          <p:cNvPr id="13" name="Picture 6" descr="No photo description available.">
            <a:extLst>
              <a:ext uri="{FF2B5EF4-FFF2-40B4-BE49-F238E27FC236}">
                <a16:creationId xmlns:a16="http://schemas.microsoft.com/office/drawing/2014/main" id="{E383E8D3-4843-BC5A-8D5E-14EB47C68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7933" y="187151"/>
            <a:ext cx="854833" cy="86785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B651C7C-6CD3-55DB-68C4-553CFBA210D8}"/>
              </a:ext>
            </a:extLst>
          </p:cNvPr>
          <p:cNvSpPr txBox="1"/>
          <p:nvPr/>
        </p:nvSpPr>
        <p:spPr>
          <a:xfrm>
            <a:off x="947192" y="5262633"/>
            <a:ext cx="3477718" cy="1477328"/>
          </a:xfrm>
          <a:prstGeom prst="rect">
            <a:avLst/>
          </a:prstGeom>
          <a:noFill/>
          <a:ln>
            <a:solidFill>
              <a:srgbClr val="002060"/>
            </a:solidFill>
          </a:ln>
        </p:spPr>
        <p:txBody>
          <a:bodyPr wrap="square" rtlCol="0">
            <a:spAutoFit/>
          </a:bodyPr>
          <a:lstStyle/>
          <a:p>
            <a:pPr algn="ctr"/>
            <a:r>
              <a:rPr lang="en-US" b="1" dirty="0">
                <a:solidFill>
                  <a:srgbClr val="002060"/>
                </a:solidFill>
              </a:rPr>
              <a:t>Superior mesenteric veins mainly that supply the small intestine  but can invade inferior mesenteric veins that supply the large intestine too </a:t>
            </a:r>
          </a:p>
        </p:txBody>
      </p:sp>
      <p:sp>
        <p:nvSpPr>
          <p:cNvPr id="15" name="TextBox 14">
            <a:extLst>
              <a:ext uri="{FF2B5EF4-FFF2-40B4-BE49-F238E27FC236}">
                <a16:creationId xmlns:a16="http://schemas.microsoft.com/office/drawing/2014/main" id="{1BD192BD-4AD3-8857-50B7-E0908852166F}"/>
              </a:ext>
            </a:extLst>
          </p:cNvPr>
          <p:cNvSpPr txBox="1"/>
          <p:nvPr/>
        </p:nvSpPr>
        <p:spPr>
          <a:xfrm>
            <a:off x="5631360" y="5539633"/>
            <a:ext cx="3023246" cy="646331"/>
          </a:xfrm>
          <a:prstGeom prst="rect">
            <a:avLst/>
          </a:prstGeom>
          <a:noFill/>
          <a:ln>
            <a:solidFill>
              <a:srgbClr val="002060"/>
            </a:solidFill>
          </a:ln>
        </p:spPr>
        <p:txBody>
          <a:bodyPr wrap="square" rtlCol="0">
            <a:spAutoFit/>
          </a:bodyPr>
          <a:lstStyle/>
          <a:p>
            <a:pPr algn="ctr"/>
            <a:r>
              <a:rPr lang="en-US" b="1" dirty="0">
                <a:solidFill>
                  <a:srgbClr val="002060"/>
                </a:solidFill>
              </a:rPr>
              <a:t>Inferior mesenteric veins that supply the large intestine</a:t>
            </a:r>
          </a:p>
        </p:txBody>
      </p:sp>
      <p:pic>
        <p:nvPicPr>
          <p:cNvPr id="16" name="Picture 15">
            <a:extLst>
              <a:ext uri="{FF2B5EF4-FFF2-40B4-BE49-F238E27FC236}">
                <a16:creationId xmlns:a16="http://schemas.microsoft.com/office/drawing/2014/main" id="{5B4B5C45-6E2A-4ADA-DB03-EBDABFD09767}"/>
              </a:ext>
            </a:extLst>
          </p:cNvPr>
          <p:cNvPicPr>
            <a:picLocks noChangeAspect="1"/>
          </p:cNvPicPr>
          <p:nvPr/>
        </p:nvPicPr>
        <p:blipFill>
          <a:blip r:embed="rId6" cstate="print"/>
          <a:stretch>
            <a:fillRect/>
          </a:stretch>
        </p:blipFill>
        <p:spPr>
          <a:xfrm>
            <a:off x="2701041" y="1067325"/>
            <a:ext cx="3940344" cy="2724149"/>
          </a:xfrm>
          <a:prstGeom prst="rect">
            <a:avLst/>
          </a:prstGeom>
        </p:spPr>
      </p:pic>
      <p:sp>
        <p:nvSpPr>
          <p:cNvPr id="9" name="Slide Number Placeholder 8">
            <a:extLst>
              <a:ext uri="{FF2B5EF4-FFF2-40B4-BE49-F238E27FC236}">
                <a16:creationId xmlns:a16="http://schemas.microsoft.com/office/drawing/2014/main" id="{6A45F07C-BD45-7F8F-A443-89C8913F03C5}"/>
              </a:ext>
            </a:extLst>
          </p:cNvPr>
          <p:cNvSpPr>
            <a:spLocks noGrp="1"/>
          </p:cNvSpPr>
          <p:nvPr>
            <p:ph type="sldNum" sz="quarter" idx="12"/>
          </p:nvPr>
        </p:nvSpPr>
        <p:spPr/>
        <p:txBody>
          <a:bodyPr/>
          <a:lstStyle/>
          <a:p>
            <a:fld id="{CCDE7D8F-E085-449A-ABA7-C02E5606125E}" type="slidenum">
              <a:rPr lang="en-US" smtClean="0"/>
              <a:t>4</a:t>
            </a:fld>
            <a:endParaRPr lang="en-US"/>
          </a:p>
        </p:txBody>
      </p:sp>
    </p:spTree>
    <p:extLst>
      <p:ext uri="{BB962C8B-B14F-4D97-AF65-F5344CB8AC3E}">
        <p14:creationId xmlns:p14="http://schemas.microsoft.com/office/powerpoint/2010/main" val="102576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793F9-FB76-1808-D143-9C533B900F13}"/>
              </a:ext>
            </a:extLst>
          </p:cNvPr>
          <p:cNvSpPr>
            <a:spLocks noGrp="1"/>
          </p:cNvSpPr>
          <p:nvPr>
            <p:ph idx="1"/>
          </p:nvPr>
        </p:nvSpPr>
        <p:spPr>
          <a:xfrm>
            <a:off x="628650" y="1825625"/>
            <a:ext cx="7886700" cy="3226060"/>
          </a:xfrm>
          <a:solidFill>
            <a:schemeClr val="accent5">
              <a:lumMod val="20000"/>
              <a:lumOff val="80000"/>
            </a:schemeClr>
          </a:solidFill>
          <a:ln>
            <a:solidFill>
              <a:srgbClr val="C00000"/>
            </a:solidFill>
          </a:ln>
        </p:spPr>
        <p:txBody>
          <a:bodyPr>
            <a:normAutofit/>
          </a:bodyPr>
          <a:lstStyle/>
          <a:p>
            <a:pPr marL="0" indent="0" algn="ctr">
              <a:lnSpc>
                <a:spcPct val="150000"/>
              </a:lnSpc>
              <a:spcBef>
                <a:spcPts val="0"/>
              </a:spcBef>
              <a:buNone/>
            </a:pPr>
            <a:r>
              <a:rPr lang="en-US" sz="4000" b="1" dirty="0">
                <a:solidFill>
                  <a:srgbClr val="C00000"/>
                </a:solidFill>
              </a:rPr>
              <a:t>Why does Jordan lack a high number of cases of schistosomiasis ???????</a:t>
            </a:r>
          </a:p>
        </p:txBody>
      </p:sp>
      <p:pic>
        <p:nvPicPr>
          <p:cNvPr id="5" name="Picture 6" descr="No photo description available.">
            <a:extLst>
              <a:ext uri="{FF2B5EF4-FFF2-40B4-BE49-F238E27FC236}">
                <a16:creationId xmlns:a16="http://schemas.microsoft.com/office/drawing/2014/main" id="{CBEC50F5-3A68-F909-08D8-C44C2DE09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7933" y="136524"/>
            <a:ext cx="854833" cy="8678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DA687D7-5029-46D9-E85F-9C7F5D9B9103}"/>
              </a:ext>
            </a:extLst>
          </p:cNvPr>
          <p:cNvSpPr>
            <a:spLocks noGrp="1"/>
          </p:cNvSpPr>
          <p:nvPr>
            <p:ph type="sldNum" sz="quarter" idx="12"/>
          </p:nvPr>
        </p:nvSpPr>
        <p:spPr/>
        <p:txBody>
          <a:bodyPr/>
          <a:lstStyle/>
          <a:p>
            <a:fld id="{CCDE7D8F-E085-449A-ABA7-C02E5606125E}" type="slidenum">
              <a:rPr lang="en-US" smtClean="0"/>
              <a:t>5</a:t>
            </a:fld>
            <a:endParaRPr lang="en-US"/>
          </a:p>
        </p:txBody>
      </p:sp>
    </p:spTree>
    <p:extLst>
      <p:ext uri="{BB962C8B-B14F-4D97-AF65-F5344CB8AC3E}">
        <p14:creationId xmlns:p14="http://schemas.microsoft.com/office/powerpoint/2010/main" val="252071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ult male.jpg">
            <a:extLst>
              <a:ext uri="{FF2B5EF4-FFF2-40B4-BE49-F238E27FC236}">
                <a16:creationId xmlns:a16="http://schemas.microsoft.com/office/drawing/2014/main" id="{49DF9659-1A74-E1A7-6508-D6892EF1A88C}"/>
              </a:ext>
            </a:extLst>
          </p:cNvPr>
          <p:cNvPicPr>
            <a:picLocks noChangeAspect="1"/>
          </p:cNvPicPr>
          <p:nvPr/>
        </p:nvPicPr>
        <p:blipFill>
          <a:blip r:embed="rId2" cstate="print"/>
          <a:stretch>
            <a:fillRect/>
          </a:stretch>
        </p:blipFill>
        <p:spPr>
          <a:xfrm rot="20911235" flipH="1">
            <a:off x="4297679" y="1258664"/>
            <a:ext cx="2834640" cy="4429363"/>
          </a:xfrm>
          <a:prstGeom prst="rect">
            <a:avLst/>
          </a:prstGeom>
        </p:spPr>
      </p:pic>
      <p:pic>
        <p:nvPicPr>
          <p:cNvPr id="5" name="Picture 4" descr="adultfemale.jpg">
            <a:extLst>
              <a:ext uri="{FF2B5EF4-FFF2-40B4-BE49-F238E27FC236}">
                <a16:creationId xmlns:a16="http://schemas.microsoft.com/office/drawing/2014/main" id="{FE0EFDD4-4CD5-84CF-BFB0-D177421BAAE8}"/>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rot="20483475">
            <a:off x="1893498" y="1048970"/>
            <a:ext cx="1743923" cy="5835730"/>
          </a:xfrm>
          <a:prstGeom prst="rect">
            <a:avLst/>
          </a:prstGeom>
        </p:spPr>
      </p:pic>
      <p:sp>
        <p:nvSpPr>
          <p:cNvPr id="6" name="Rectangle 5">
            <a:extLst>
              <a:ext uri="{FF2B5EF4-FFF2-40B4-BE49-F238E27FC236}">
                <a16:creationId xmlns:a16="http://schemas.microsoft.com/office/drawing/2014/main" id="{A0AFEF5E-8C46-3275-01F2-2F8DF458498D}"/>
              </a:ext>
            </a:extLst>
          </p:cNvPr>
          <p:cNvSpPr/>
          <p:nvPr/>
        </p:nvSpPr>
        <p:spPr>
          <a:xfrm>
            <a:off x="3418835" y="1210271"/>
            <a:ext cx="1505540"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GB" sz="1600" b="1" dirty="0">
                <a:solidFill>
                  <a:schemeClr val="accent2">
                    <a:lumMod val="50000"/>
                  </a:schemeClr>
                </a:solidFill>
              </a:rPr>
              <a:t>Oral sucker</a:t>
            </a:r>
            <a:endParaRPr lang="en-US" sz="1600" b="1" dirty="0">
              <a:solidFill>
                <a:schemeClr val="accent2">
                  <a:lumMod val="50000"/>
                </a:schemeClr>
              </a:solidFill>
            </a:endParaRPr>
          </a:p>
        </p:txBody>
      </p:sp>
      <p:sp>
        <p:nvSpPr>
          <p:cNvPr id="7" name="Rectangle 6">
            <a:extLst>
              <a:ext uri="{FF2B5EF4-FFF2-40B4-BE49-F238E27FC236}">
                <a16:creationId xmlns:a16="http://schemas.microsoft.com/office/drawing/2014/main" id="{E2C0A176-E671-1D16-23F7-96FDCC1A9FBD}"/>
              </a:ext>
            </a:extLst>
          </p:cNvPr>
          <p:cNvSpPr/>
          <p:nvPr/>
        </p:nvSpPr>
        <p:spPr>
          <a:xfrm>
            <a:off x="3418835" y="1819871"/>
            <a:ext cx="1838965"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GB" sz="1600" b="1" dirty="0">
                <a:solidFill>
                  <a:schemeClr val="accent2">
                    <a:lumMod val="50000"/>
                  </a:schemeClr>
                </a:solidFill>
              </a:rPr>
              <a:t>ventral sucker</a:t>
            </a:r>
            <a:endParaRPr lang="en-US" sz="1600" b="1" dirty="0">
              <a:solidFill>
                <a:schemeClr val="accent2">
                  <a:lumMod val="50000"/>
                </a:schemeClr>
              </a:solidFill>
            </a:endParaRPr>
          </a:p>
        </p:txBody>
      </p:sp>
      <p:sp>
        <p:nvSpPr>
          <p:cNvPr id="8" name="Rectangle 7">
            <a:extLst>
              <a:ext uri="{FF2B5EF4-FFF2-40B4-BE49-F238E27FC236}">
                <a16:creationId xmlns:a16="http://schemas.microsoft.com/office/drawing/2014/main" id="{4D15B982-09EE-9C51-6419-6A13444014C8}"/>
              </a:ext>
            </a:extLst>
          </p:cNvPr>
          <p:cNvSpPr/>
          <p:nvPr/>
        </p:nvSpPr>
        <p:spPr>
          <a:xfrm>
            <a:off x="3190235" y="2429471"/>
            <a:ext cx="1670650" cy="33855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GB" sz="1600" b="1" dirty="0">
                <a:solidFill>
                  <a:schemeClr val="accent6"/>
                </a:solidFill>
              </a:rPr>
              <a:t>Genital pore </a:t>
            </a:r>
            <a:endParaRPr lang="en-US" sz="1600" b="1" dirty="0">
              <a:solidFill>
                <a:schemeClr val="accent6"/>
              </a:solidFill>
            </a:endParaRPr>
          </a:p>
        </p:txBody>
      </p:sp>
      <p:sp>
        <p:nvSpPr>
          <p:cNvPr id="9" name="Rectangle 8">
            <a:extLst>
              <a:ext uri="{FF2B5EF4-FFF2-40B4-BE49-F238E27FC236}">
                <a16:creationId xmlns:a16="http://schemas.microsoft.com/office/drawing/2014/main" id="{CC2F4804-91B6-ED4D-F32F-87D7D89AEC8C}"/>
              </a:ext>
            </a:extLst>
          </p:cNvPr>
          <p:cNvSpPr/>
          <p:nvPr/>
        </p:nvSpPr>
        <p:spPr>
          <a:xfrm>
            <a:off x="4060485" y="381000"/>
            <a:ext cx="1477456" cy="400110"/>
          </a:xfrm>
          <a:prstGeom prst="rect">
            <a:avLst/>
          </a:prstGeom>
          <a:ln>
            <a:solidFill>
              <a:schemeClr val="tx1">
                <a:lumMod val="85000"/>
                <a:lumOff val="15000"/>
              </a:schemeClr>
            </a:solidFill>
          </a:ln>
        </p:spPr>
        <p:style>
          <a:lnRef idx="3">
            <a:schemeClr val="lt1"/>
          </a:lnRef>
          <a:fillRef idx="1">
            <a:schemeClr val="accent2"/>
          </a:fillRef>
          <a:effectRef idx="1">
            <a:schemeClr val="accent2"/>
          </a:effectRef>
          <a:fontRef idx="minor">
            <a:schemeClr val="lt1"/>
          </a:fontRef>
        </p:style>
        <p:txBody>
          <a:bodyPr wrap="none">
            <a:spAutoFit/>
          </a:bodyPr>
          <a:lstStyle/>
          <a:p>
            <a:pPr algn="ctr"/>
            <a:r>
              <a:rPr lang="en-GB" sz="2000" b="1" dirty="0"/>
              <a:t>THE ADULTS</a:t>
            </a:r>
            <a:endParaRPr lang="en-US" sz="2000" dirty="0"/>
          </a:p>
        </p:txBody>
      </p:sp>
      <p:sp>
        <p:nvSpPr>
          <p:cNvPr id="10" name="Rectangle 9">
            <a:extLst>
              <a:ext uri="{FF2B5EF4-FFF2-40B4-BE49-F238E27FC236}">
                <a16:creationId xmlns:a16="http://schemas.microsoft.com/office/drawing/2014/main" id="{73418FCB-1A48-3F0B-7126-21E143099176}"/>
              </a:ext>
            </a:extLst>
          </p:cNvPr>
          <p:cNvSpPr/>
          <p:nvPr/>
        </p:nvSpPr>
        <p:spPr>
          <a:xfrm>
            <a:off x="7378718" y="865948"/>
            <a:ext cx="1369286" cy="369332"/>
          </a:xfrm>
          <a:prstGeom prst="rect">
            <a:avLst/>
          </a:prstGeom>
          <a:noFill/>
        </p:spPr>
        <p:style>
          <a:lnRef idx="1">
            <a:schemeClr val="dk1"/>
          </a:lnRef>
          <a:fillRef idx="2">
            <a:schemeClr val="dk1"/>
          </a:fillRef>
          <a:effectRef idx="1">
            <a:schemeClr val="dk1"/>
          </a:effectRef>
          <a:fontRef idx="minor">
            <a:schemeClr val="dk1"/>
          </a:fontRef>
        </p:style>
        <p:txBody>
          <a:bodyPr wrap="none" anchor="ctr">
            <a:spAutoFit/>
          </a:bodyPr>
          <a:lstStyle/>
          <a:p>
            <a:pPr algn="ctr"/>
            <a:r>
              <a:rPr lang="en-GB" b="1" dirty="0"/>
              <a:t>The male</a:t>
            </a:r>
            <a:endParaRPr lang="en-US" b="1" dirty="0"/>
          </a:p>
        </p:txBody>
      </p:sp>
      <p:sp>
        <p:nvSpPr>
          <p:cNvPr id="11" name="Rectangle 10">
            <a:extLst>
              <a:ext uri="{FF2B5EF4-FFF2-40B4-BE49-F238E27FC236}">
                <a16:creationId xmlns:a16="http://schemas.microsoft.com/office/drawing/2014/main" id="{F89F19FB-7608-3868-4585-2204AC6599DD}"/>
              </a:ext>
            </a:extLst>
          </p:cNvPr>
          <p:cNvSpPr/>
          <p:nvPr/>
        </p:nvSpPr>
        <p:spPr>
          <a:xfrm>
            <a:off x="395996" y="815437"/>
            <a:ext cx="1699504" cy="369332"/>
          </a:xfrm>
          <a:prstGeom prst="rect">
            <a:avLst/>
          </a:prstGeom>
          <a:noFill/>
        </p:spPr>
        <p:style>
          <a:lnRef idx="1">
            <a:schemeClr val="accent2"/>
          </a:lnRef>
          <a:fillRef idx="2">
            <a:schemeClr val="accent2"/>
          </a:fillRef>
          <a:effectRef idx="1">
            <a:schemeClr val="accent2"/>
          </a:effectRef>
          <a:fontRef idx="minor">
            <a:schemeClr val="dk1"/>
          </a:fontRef>
        </p:style>
        <p:txBody>
          <a:bodyPr wrap="none" anchor="ctr">
            <a:spAutoFit/>
          </a:bodyPr>
          <a:lstStyle/>
          <a:p>
            <a:pPr algn="ctr"/>
            <a:r>
              <a:rPr lang="en-GB" b="1" dirty="0"/>
              <a:t>The female </a:t>
            </a:r>
            <a:endParaRPr lang="en-US" b="1" dirty="0"/>
          </a:p>
        </p:txBody>
      </p:sp>
      <p:sp>
        <p:nvSpPr>
          <p:cNvPr id="12" name="Rectangle 11">
            <a:extLst>
              <a:ext uri="{FF2B5EF4-FFF2-40B4-BE49-F238E27FC236}">
                <a16:creationId xmlns:a16="http://schemas.microsoft.com/office/drawing/2014/main" id="{8B4DAF48-3CF1-4768-2DED-F7AC639CE9E4}"/>
              </a:ext>
            </a:extLst>
          </p:cNvPr>
          <p:cNvSpPr/>
          <p:nvPr/>
        </p:nvSpPr>
        <p:spPr>
          <a:xfrm>
            <a:off x="7315200" y="3453825"/>
            <a:ext cx="1311578" cy="584775"/>
          </a:xfrm>
          <a:prstGeom prst="rect">
            <a:avLst/>
          </a:prstGeom>
          <a:ln w="28575">
            <a:solidFill>
              <a:srgbClr val="00B050"/>
            </a:solidFill>
          </a:ln>
        </p:spPr>
        <p:txBody>
          <a:bodyPr wrap="none" anchor="ctr">
            <a:spAutoFit/>
          </a:bodyPr>
          <a:lstStyle/>
          <a:p>
            <a:pPr algn="ctr"/>
            <a:r>
              <a:rPr lang="en-GB" sz="1600" b="1" dirty="0">
                <a:solidFill>
                  <a:srgbClr val="006600"/>
                </a:solidFill>
              </a:rPr>
              <a:t>Intestinal</a:t>
            </a:r>
          </a:p>
          <a:p>
            <a:pPr algn="ctr"/>
            <a:r>
              <a:rPr lang="en-GB" sz="1600" b="1" dirty="0" err="1">
                <a:solidFill>
                  <a:srgbClr val="006600"/>
                </a:solidFill>
              </a:rPr>
              <a:t>caeca</a:t>
            </a:r>
            <a:r>
              <a:rPr lang="en-GB" sz="1600" b="1" dirty="0">
                <a:solidFill>
                  <a:srgbClr val="006600"/>
                </a:solidFill>
              </a:rPr>
              <a:t> </a:t>
            </a:r>
            <a:endParaRPr lang="en-US" sz="1600" b="1" dirty="0">
              <a:solidFill>
                <a:srgbClr val="006600"/>
              </a:solidFill>
            </a:endParaRPr>
          </a:p>
        </p:txBody>
      </p:sp>
      <p:sp>
        <p:nvSpPr>
          <p:cNvPr id="13" name="TextBox 12">
            <a:extLst>
              <a:ext uri="{FF2B5EF4-FFF2-40B4-BE49-F238E27FC236}">
                <a16:creationId xmlns:a16="http://schemas.microsoft.com/office/drawing/2014/main" id="{21550638-AAAB-03A3-322F-65E9446AAAD2}"/>
              </a:ext>
            </a:extLst>
          </p:cNvPr>
          <p:cNvSpPr txBox="1"/>
          <p:nvPr/>
        </p:nvSpPr>
        <p:spPr>
          <a:xfrm>
            <a:off x="6858000" y="1853625"/>
            <a:ext cx="1600200" cy="338554"/>
          </a:xfrm>
          <a:prstGeom prst="rect">
            <a:avLst/>
          </a:prstGeom>
          <a:noFill/>
          <a:ln w="28575">
            <a:solidFill>
              <a:srgbClr val="00B050"/>
            </a:solidFill>
          </a:ln>
        </p:spPr>
        <p:txBody>
          <a:bodyPr wrap="square" rtlCol="0">
            <a:spAutoFit/>
          </a:bodyPr>
          <a:lstStyle/>
          <a:p>
            <a:r>
              <a:rPr lang="en-GB" sz="1600" b="1" dirty="0">
                <a:solidFill>
                  <a:srgbClr val="006600"/>
                </a:solidFill>
              </a:rPr>
              <a:t>Oesophagus</a:t>
            </a:r>
            <a:endParaRPr lang="en-US" sz="1600" b="1" dirty="0">
              <a:solidFill>
                <a:srgbClr val="006600"/>
              </a:solidFill>
            </a:endParaRPr>
          </a:p>
        </p:txBody>
      </p:sp>
      <p:sp>
        <p:nvSpPr>
          <p:cNvPr id="14" name="Rectangle 13">
            <a:extLst>
              <a:ext uri="{FF2B5EF4-FFF2-40B4-BE49-F238E27FC236}">
                <a16:creationId xmlns:a16="http://schemas.microsoft.com/office/drawing/2014/main" id="{F7AD1A98-588E-B32A-2579-04B736C72905}"/>
              </a:ext>
            </a:extLst>
          </p:cNvPr>
          <p:cNvSpPr/>
          <p:nvPr/>
        </p:nvSpPr>
        <p:spPr>
          <a:xfrm>
            <a:off x="7467600" y="2615625"/>
            <a:ext cx="933269" cy="338554"/>
          </a:xfrm>
          <a:prstGeom prst="rect">
            <a:avLst/>
          </a:prstGeom>
          <a:ln w="28575">
            <a:solidFill>
              <a:schemeClr val="accent4">
                <a:lumMod val="75000"/>
              </a:schemeClr>
            </a:solidFill>
          </a:ln>
        </p:spPr>
        <p:txBody>
          <a:bodyPr wrap="none">
            <a:spAutoFit/>
          </a:bodyPr>
          <a:lstStyle/>
          <a:p>
            <a:r>
              <a:rPr lang="en-GB" sz="1600" b="1" dirty="0">
                <a:solidFill>
                  <a:schemeClr val="accent4">
                    <a:lumMod val="75000"/>
                  </a:schemeClr>
                </a:solidFill>
              </a:rPr>
              <a:t>Testes</a:t>
            </a:r>
            <a:endParaRPr lang="en-US" sz="1600" b="1" dirty="0">
              <a:solidFill>
                <a:schemeClr val="accent4">
                  <a:lumMod val="75000"/>
                </a:schemeClr>
              </a:solidFill>
            </a:endParaRPr>
          </a:p>
        </p:txBody>
      </p:sp>
      <p:sp>
        <p:nvSpPr>
          <p:cNvPr id="15" name="Rectangle 14">
            <a:extLst>
              <a:ext uri="{FF2B5EF4-FFF2-40B4-BE49-F238E27FC236}">
                <a16:creationId xmlns:a16="http://schemas.microsoft.com/office/drawing/2014/main" id="{B7CA20B5-3B71-69BF-668A-2B6C1F36CC42}"/>
              </a:ext>
            </a:extLst>
          </p:cNvPr>
          <p:cNvSpPr/>
          <p:nvPr/>
        </p:nvSpPr>
        <p:spPr>
          <a:xfrm>
            <a:off x="5791200" y="5816025"/>
            <a:ext cx="2638864" cy="338554"/>
          </a:xfrm>
          <a:prstGeom prst="rect">
            <a:avLst/>
          </a:prstGeom>
          <a:ln w="28575">
            <a:solidFill>
              <a:srgbClr val="00B0F0"/>
            </a:solidFill>
          </a:ln>
        </p:spPr>
        <p:txBody>
          <a:bodyPr wrap="none">
            <a:spAutoFit/>
          </a:bodyPr>
          <a:lstStyle/>
          <a:p>
            <a:r>
              <a:rPr lang="en-GB" sz="1600" b="1" dirty="0" err="1">
                <a:solidFill>
                  <a:schemeClr val="accent5">
                    <a:lumMod val="75000"/>
                  </a:schemeClr>
                </a:solidFill>
              </a:rPr>
              <a:t>Gynaecophoral</a:t>
            </a:r>
            <a:r>
              <a:rPr lang="en-GB" sz="1600" b="1" dirty="0">
                <a:solidFill>
                  <a:schemeClr val="accent5">
                    <a:lumMod val="75000"/>
                  </a:schemeClr>
                </a:solidFill>
              </a:rPr>
              <a:t> canal </a:t>
            </a:r>
            <a:endParaRPr lang="en-US" sz="1600" b="1" dirty="0">
              <a:solidFill>
                <a:schemeClr val="accent5">
                  <a:lumMod val="75000"/>
                </a:schemeClr>
              </a:solidFill>
            </a:endParaRPr>
          </a:p>
        </p:txBody>
      </p:sp>
      <p:sp>
        <p:nvSpPr>
          <p:cNvPr id="16" name="Rectangle 15">
            <a:extLst>
              <a:ext uri="{FF2B5EF4-FFF2-40B4-BE49-F238E27FC236}">
                <a16:creationId xmlns:a16="http://schemas.microsoft.com/office/drawing/2014/main" id="{B8A4C02B-5E22-7252-99BB-49108985F57D}"/>
              </a:ext>
            </a:extLst>
          </p:cNvPr>
          <p:cNvSpPr/>
          <p:nvPr/>
        </p:nvSpPr>
        <p:spPr>
          <a:xfrm>
            <a:off x="457200" y="4368225"/>
            <a:ext cx="1135247" cy="58477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none" anchor="ctr">
            <a:spAutoFit/>
          </a:bodyPr>
          <a:lstStyle/>
          <a:p>
            <a:pPr algn="ctr"/>
            <a:r>
              <a:rPr lang="en-GB" sz="1600" b="1" dirty="0" err="1">
                <a:solidFill>
                  <a:srgbClr val="FF0000"/>
                </a:solidFill>
              </a:rPr>
              <a:t>Vitelline</a:t>
            </a:r>
            <a:endParaRPr lang="en-GB" sz="1600" b="1" dirty="0">
              <a:solidFill>
                <a:srgbClr val="FF0000"/>
              </a:solidFill>
            </a:endParaRPr>
          </a:p>
          <a:p>
            <a:pPr algn="ctr"/>
            <a:r>
              <a:rPr lang="en-GB" sz="1600" b="1" dirty="0">
                <a:solidFill>
                  <a:srgbClr val="FF0000"/>
                </a:solidFill>
              </a:rPr>
              <a:t>glands</a:t>
            </a:r>
            <a:endParaRPr lang="en-US" sz="1600" b="1" dirty="0">
              <a:solidFill>
                <a:srgbClr val="FF0000"/>
              </a:solidFill>
            </a:endParaRPr>
          </a:p>
        </p:txBody>
      </p:sp>
      <p:sp>
        <p:nvSpPr>
          <p:cNvPr id="17" name="Rectangle 16">
            <a:extLst>
              <a:ext uri="{FF2B5EF4-FFF2-40B4-BE49-F238E27FC236}">
                <a16:creationId xmlns:a16="http://schemas.microsoft.com/office/drawing/2014/main" id="{B77A711B-0710-F0AD-DC8B-C577978CFAF6}"/>
              </a:ext>
            </a:extLst>
          </p:cNvPr>
          <p:cNvSpPr/>
          <p:nvPr/>
        </p:nvSpPr>
        <p:spPr>
          <a:xfrm>
            <a:off x="609600" y="5587425"/>
            <a:ext cx="1311578" cy="584775"/>
          </a:xfrm>
          <a:prstGeom prst="rect">
            <a:avLst/>
          </a:prstGeom>
          <a:ln w="28575">
            <a:solidFill>
              <a:srgbClr val="00B050"/>
            </a:solidFill>
          </a:ln>
        </p:spPr>
        <p:txBody>
          <a:bodyPr wrap="none" anchor="ctr">
            <a:spAutoFit/>
          </a:bodyPr>
          <a:lstStyle/>
          <a:p>
            <a:pPr algn="ctr"/>
            <a:r>
              <a:rPr lang="en-GB" sz="1600" b="1" dirty="0">
                <a:solidFill>
                  <a:srgbClr val="006600"/>
                </a:solidFill>
              </a:rPr>
              <a:t>Intestinal</a:t>
            </a:r>
          </a:p>
          <a:p>
            <a:pPr algn="ctr"/>
            <a:r>
              <a:rPr lang="en-GB" sz="1600" b="1" dirty="0">
                <a:solidFill>
                  <a:srgbClr val="006600"/>
                </a:solidFill>
              </a:rPr>
              <a:t>caecum</a:t>
            </a:r>
            <a:endParaRPr lang="en-US" sz="1600" b="1" dirty="0">
              <a:solidFill>
                <a:srgbClr val="006600"/>
              </a:solidFill>
            </a:endParaRPr>
          </a:p>
        </p:txBody>
      </p:sp>
      <p:sp>
        <p:nvSpPr>
          <p:cNvPr id="18" name="Rectangle 17">
            <a:extLst>
              <a:ext uri="{FF2B5EF4-FFF2-40B4-BE49-F238E27FC236}">
                <a16:creationId xmlns:a16="http://schemas.microsoft.com/office/drawing/2014/main" id="{DD7E0C5F-06D8-14FE-83C0-7CDB313DA33D}"/>
              </a:ext>
            </a:extLst>
          </p:cNvPr>
          <p:cNvSpPr/>
          <p:nvPr/>
        </p:nvSpPr>
        <p:spPr>
          <a:xfrm>
            <a:off x="838200" y="3530025"/>
            <a:ext cx="936475" cy="338554"/>
          </a:xfrm>
          <a:prstGeom prst="rect">
            <a:avLst/>
          </a:prstGeom>
          <a:ln w="28575">
            <a:solidFill>
              <a:schemeClr val="accent3">
                <a:lumMod val="75000"/>
              </a:schemeClr>
            </a:solidFill>
          </a:ln>
        </p:spPr>
        <p:txBody>
          <a:bodyPr wrap="none">
            <a:spAutoFit/>
          </a:bodyPr>
          <a:lstStyle/>
          <a:p>
            <a:r>
              <a:rPr lang="en-GB" sz="1600" b="1" dirty="0">
                <a:solidFill>
                  <a:srgbClr val="990099"/>
                </a:solidFill>
              </a:rPr>
              <a:t>Ovary </a:t>
            </a:r>
            <a:endParaRPr lang="en-US" sz="1600" b="1" dirty="0">
              <a:solidFill>
                <a:srgbClr val="990099"/>
              </a:solidFill>
            </a:endParaRPr>
          </a:p>
        </p:txBody>
      </p:sp>
      <p:sp>
        <p:nvSpPr>
          <p:cNvPr id="19" name="Rectangle 18">
            <a:extLst>
              <a:ext uri="{FF2B5EF4-FFF2-40B4-BE49-F238E27FC236}">
                <a16:creationId xmlns:a16="http://schemas.microsoft.com/office/drawing/2014/main" id="{059C2E49-4D61-7BE1-A43C-CABA4B95C711}"/>
              </a:ext>
            </a:extLst>
          </p:cNvPr>
          <p:cNvSpPr/>
          <p:nvPr/>
        </p:nvSpPr>
        <p:spPr>
          <a:xfrm>
            <a:off x="762000" y="2463225"/>
            <a:ext cx="950901" cy="338554"/>
          </a:xfrm>
          <a:prstGeom prst="rect">
            <a:avLst/>
          </a:prstGeom>
          <a:ln w="28575">
            <a:solidFill>
              <a:schemeClr val="bg2">
                <a:lumMod val="10000"/>
              </a:schemeClr>
            </a:solidFill>
          </a:ln>
        </p:spPr>
        <p:txBody>
          <a:bodyPr wrap="none">
            <a:spAutoFit/>
          </a:bodyPr>
          <a:lstStyle/>
          <a:p>
            <a:r>
              <a:rPr lang="en-GB" sz="1600" b="1" dirty="0">
                <a:solidFill>
                  <a:schemeClr val="accent4">
                    <a:lumMod val="75000"/>
                  </a:schemeClr>
                </a:solidFill>
              </a:rPr>
              <a:t>Uterus</a:t>
            </a:r>
            <a:endParaRPr lang="en-US" sz="1600" b="1" dirty="0">
              <a:solidFill>
                <a:schemeClr val="accent4">
                  <a:lumMod val="75000"/>
                </a:schemeClr>
              </a:solidFill>
            </a:endParaRPr>
          </a:p>
        </p:txBody>
      </p:sp>
      <p:cxnSp>
        <p:nvCxnSpPr>
          <p:cNvPr id="20" name="Straight Arrow Connector 19">
            <a:extLst>
              <a:ext uri="{FF2B5EF4-FFF2-40B4-BE49-F238E27FC236}">
                <a16:creationId xmlns:a16="http://schemas.microsoft.com/office/drawing/2014/main" id="{70D9F215-50DB-AD51-9025-23C1FD282BE5}"/>
              </a:ext>
            </a:extLst>
          </p:cNvPr>
          <p:cNvCxnSpPr/>
          <p:nvPr/>
        </p:nvCxnSpPr>
        <p:spPr>
          <a:xfrm>
            <a:off x="4953000" y="1320225"/>
            <a:ext cx="914400" cy="1275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7BB609F-4C17-807F-2A95-36EA79CDF9DE}"/>
              </a:ext>
            </a:extLst>
          </p:cNvPr>
          <p:cNvCxnSpPr/>
          <p:nvPr/>
        </p:nvCxnSpPr>
        <p:spPr>
          <a:xfrm rot="10800000">
            <a:off x="2514600" y="1143001"/>
            <a:ext cx="838200" cy="10102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4D5FC0F8-28F9-B39F-9AB7-B0956AE4120F}"/>
              </a:ext>
            </a:extLst>
          </p:cNvPr>
          <p:cNvCxnSpPr>
            <a:cxnSpLocks/>
            <a:stCxn id="7" idx="1"/>
          </p:cNvCxnSpPr>
          <p:nvPr/>
        </p:nvCxnSpPr>
        <p:spPr>
          <a:xfrm rot="10800000">
            <a:off x="2514601" y="1472626"/>
            <a:ext cx="904235" cy="51652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8C1AFB1C-BDFD-C1A8-DB4F-E8076E12ADDC}"/>
              </a:ext>
            </a:extLst>
          </p:cNvPr>
          <p:cNvCxnSpPr/>
          <p:nvPr/>
        </p:nvCxnSpPr>
        <p:spPr>
          <a:xfrm>
            <a:off x="5105400" y="2158425"/>
            <a:ext cx="609600" cy="27997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EA48BF0-2981-3744-77B9-06C77CF28D73}"/>
              </a:ext>
            </a:extLst>
          </p:cNvPr>
          <p:cNvCxnSpPr>
            <a:cxnSpLocks/>
            <a:stCxn id="14" idx="1"/>
          </p:cNvCxnSpPr>
          <p:nvPr/>
        </p:nvCxnSpPr>
        <p:spPr>
          <a:xfrm rot="10800000" flipV="1">
            <a:off x="6400800" y="2784901"/>
            <a:ext cx="1066800" cy="5932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id="{A97A8C08-C20E-4D0D-C49D-16B8A1AFDFEF}"/>
              </a:ext>
            </a:extLst>
          </p:cNvPr>
          <p:cNvCxnSpPr>
            <a:cxnSpLocks/>
            <a:stCxn id="18" idx="3"/>
          </p:cNvCxnSpPr>
          <p:nvPr/>
        </p:nvCxnSpPr>
        <p:spPr>
          <a:xfrm flipV="1">
            <a:off x="1774675" y="3606225"/>
            <a:ext cx="1044725" cy="93077"/>
          </a:xfrm>
          <a:prstGeom prst="straightConnector1">
            <a:avLst/>
          </a:prstGeom>
          <a:ln w="28575">
            <a:tailEnd type="arrow"/>
          </a:ln>
        </p:spPr>
        <p:style>
          <a:lnRef idx="3">
            <a:schemeClr val="accent3"/>
          </a:lnRef>
          <a:fillRef idx="0">
            <a:schemeClr val="accent3"/>
          </a:fillRef>
          <a:effectRef idx="2">
            <a:schemeClr val="accent3"/>
          </a:effectRef>
          <a:fontRef idx="minor">
            <a:schemeClr val="tx1"/>
          </a:fontRef>
        </p:style>
      </p:cxnSp>
      <p:cxnSp>
        <p:nvCxnSpPr>
          <p:cNvPr id="26" name="Straight Arrow Connector 25">
            <a:extLst>
              <a:ext uri="{FF2B5EF4-FFF2-40B4-BE49-F238E27FC236}">
                <a16:creationId xmlns:a16="http://schemas.microsoft.com/office/drawing/2014/main" id="{D2D7329D-B281-E859-0AAC-0D187297B5D1}"/>
              </a:ext>
            </a:extLst>
          </p:cNvPr>
          <p:cNvCxnSpPr>
            <a:cxnSpLocks/>
            <a:stCxn id="19" idx="3"/>
          </p:cNvCxnSpPr>
          <p:nvPr/>
        </p:nvCxnSpPr>
        <p:spPr>
          <a:xfrm flipV="1">
            <a:off x="1712901" y="2615625"/>
            <a:ext cx="725499" cy="16877"/>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a:extLst>
              <a:ext uri="{FF2B5EF4-FFF2-40B4-BE49-F238E27FC236}">
                <a16:creationId xmlns:a16="http://schemas.microsoft.com/office/drawing/2014/main" id="{7ADCC30F-4A31-67E0-D88C-81EED7A647A7}"/>
              </a:ext>
            </a:extLst>
          </p:cNvPr>
          <p:cNvCxnSpPr/>
          <p:nvPr/>
        </p:nvCxnSpPr>
        <p:spPr>
          <a:xfrm>
            <a:off x="1600200" y="4953000"/>
            <a:ext cx="990600" cy="101025"/>
          </a:xfrm>
          <a:prstGeom prst="straightConnector1">
            <a:avLst/>
          </a:prstGeom>
          <a:ln w="28575">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a:extLst>
              <a:ext uri="{FF2B5EF4-FFF2-40B4-BE49-F238E27FC236}">
                <a16:creationId xmlns:a16="http://schemas.microsoft.com/office/drawing/2014/main" id="{B65CB35A-F76F-7EC1-27D9-69F327B316CB}"/>
              </a:ext>
            </a:extLst>
          </p:cNvPr>
          <p:cNvCxnSpPr/>
          <p:nvPr/>
        </p:nvCxnSpPr>
        <p:spPr>
          <a:xfrm flipV="1">
            <a:off x="1905000" y="5663625"/>
            <a:ext cx="762000" cy="304800"/>
          </a:xfrm>
          <a:prstGeom prst="straightConnector1">
            <a:avLst/>
          </a:prstGeom>
          <a:ln w="28575">
            <a:solidFill>
              <a:srgbClr val="00B050"/>
            </a:solidFill>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A8608402-C2E6-1BC6-B556-FBCCD9619122}"/>
              </a:ext>
            </a:extLst>
          </p:cNvPr>
          <p:cNvCxnSpPr>
            <a:cxnSpLocks/>
            <a:stCxn id="13" idx="1"/>
          </p:cNvCxnSpPr>
          <p:nvPr/>
        </p:nvCxnSpPr>
        <p:spPr>
          <a:xfrm rot="10800000">
            <a:off x="6096000" y="2006026"/>
            <a:ext cx="762000" cy="16877"/>
          </a:xfrm>
          <a:prstGeom prst="straightConnector1">
            <a:avLst/>
          </a:prstGeom>
          <a:ln w="28575">
            <a:solidFill>
              <a:srgbClr val="00B050"/>
            </a:solidFill>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A5933814-B71B-43A2-9F6D-EFCB93EAF411}"/>
              </a:ext>
            </a:extLst>
          </p:cNvPr>
          <p:cNvCxnSpPr/>
          <p:nvPr/>
        </p:nvCxnSpPr>
        <p:spPr>
          <a:xfrm rot="10800000">
            <a:off x="6629400" y="3301425"/>
            <a:ext cx="685800" cy="228600"/>
          </a:xfrm>
          <a:prstGeom prst="straightConnector1">
            <a:avLst/>
          </a:prstGeom>
          <a:ln w="28575">
            <a:solidFill>
              <a:srgbClr val="00B050"/>
            </a:solidFill>
            <a:tailEnd type="arrow"/>
          </a:ln>
          <a:effectLst>
            <a:outerShdw blurRad="65500" dist="38100" dir="5400000" rotWithShape="0">
              <a:srgbClr val="000000">
                <a:alpha val="40000"/>
              </a:srgbClr>
            </a:outerShdw>
          </a:effectLst>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709CE792-1FBF-FCF7-0602-381B8E86A8BA}"/>
              </a:ext>
            </a:extLst>
          </p:cNvPr>
          <p:cNvCxnSpPr/>
          <p:nvPr/>
        </p:nvCxnSpPr>
        <p:spPr>
          <a:xfrm rot="10800000">
            <a:off x="6553200" y="3682426"/>
            <a:ext cx="762000" cy="356175"/>
          </a:xfrm>
          <a:prstGeom prst="straightConnector1">
            <a:avLst/>
          </a:prstGeom>
          <a:ln w="28575">
            <a:solidFill>
              <a:srgbClr val="00B050"/>
            </a:solidFill>
            <a:tailEnd type="arrow"/>
          </a:ln>
          <a:effectLst>
            <a:outerShdw blurRad="65500" dist="38100" dir="5400000" rotWithShape="0">
              <a:srgbClr val="000000">
                <a:alpha val="40000"/>
              </a:srgbClr>
            </a:outerShdw>
          </a:effectLst>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CE88FEFE-FCE5-C861-2185-60776E5B2CF3}"/>
              </a:ext>
            </a:extLst>
          </p:cNvPr>
          <p:cNvCxnSpPr/>
          <p:nvPr/>
        </p:nvCxnSpPr>
        <p:spPr>
          <a:xfrm rot="16200000" flipV="1">
            <a:off x="5867400" y="4825425"/>
            <a:ext cx="914400" cy="914400"/>
          </a:xfrm>
          <a:prstGeom prst="straightConnector1">
            <a:avLst/>
          </a:prstGeom>
          <a:ln w="28575">
            <a:solidFill>
              <a:srgbClr val="00B0F0"/>
            </a:solidFill>
            <a:tailEnd type="arrow"/>
          </a:ln>
          <a:effectLst>
            <a:outerShdw blurRad="65500" dist="38100" dir="5400000" rotWithShape="0">
              <a:srgbClr val="000000">
                <a:alpha val="40000"/>
              </a:srgbClr>
            </a:outerShdw>
          </a:effectLst>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5FE2560B-E96B-598D-9934-05A380DF938F}"/>
              </a:ext>
            </a:extLst>
          </p:cNvPr>
          <p:cNvCxnSpPr/>
          <p:nvPr/>
        </p:nvCxnSpPr>
        <p:spPr>
          <a:xfrm>
            <a:off x="4876800" y="2615625"/>
            <a:ext cx="1066800" cy="152400"/>
          </a:xfrm>
          <a:prstGeom prst="straightConnector1">
            <a:avLst/>
          </a:prstGeom>
          <a:ln w="28575">
            <a:tailEnd type="arrow"/>
          </a:ln>
        </p:spPr>
        <p:style>
          <a:lnRef idx="2">
            <a:schemeClr val="accent5"/>
          </a:lnRef>
          <a:fillRef idx="0">
            <a:schemeClr val="accent5"/>
          </a:fillRef>
          <a:effectRef idx="1">
            <a:schemeClr val="accent5"/>
          </a:effectRef>
          <a:fontRef idx="minor">
            <a:schemeClr val="tx1"/>
          </a:fontRef>
        </p:style>
      </p:cxnSp>
      <p:cxnSp>
        <p:nvCxnSpPr>
          <p:cNvPr id="34" name="Straight Arrow Connector 33">
            <a:extLst>
              <a:ext uri="{FF2B5EF4-FFF2-40B4-BE49-F238E27FC236}">
                <a16:creationId xmlns:a16="http://schemas.microsoft.com/office/drawing/2014/main" id="{79AA7C9C-FE05-321B-1F01-AB156E407669}"/>
              </a:ext>
            </a:extLst>
          </p:cNvPr>
          <p:cNvCxnSpPr>
            <a:cxnSpLocks/>
            <a:stCxn id="8" idx="1"/>
          </p:cNvCxnSpPr>
          <p:nvPr/>
        </p:nvCxnSpPr>
        <p:spPr>
          <a:xfrm rot="10800000">
            <a:off x="2448567" y="1676400"/>
            <a:ext cx="741669" cy="922348"/>
          </a:xfrm>
          <a:prstGeom prst="straightConnector1">
            <a:avLst/>
          </a:prstGeom>
          <a:ln w="28575">
            <a:tailEnd type="arrow"/>
          </a:ln>
        </p:spPr>
        <p:style>
          <a:lnRef idx="2">
            <a:schemeClr val="accent5"/>
          </a:lnRef>
          <a:fillRef idx="0">
            <a:schemeClr val="accent5"/>
          </a:fillRef>
          <a:effectRef idx="1">
            <a:schemeClr val="accent5"/>
          </a:effectRef>
          <a:fontRef idx="minor">
            <a:schemeClr val="tx1"/>
          </a:fontRef>
        </p:style>
      </p:cxnSp>
      <p:cxnSp>
        <p:nvCxnSpPr>
          <p:cNvPr id="35" name="Straight Arrow Connector 34">
            <a:extLst>
              <a:ext uri="{FF2B5EF4-FFF2-40B4-BE49-F238E27FC236}">
                <a16:creationId xmlns:a16="http://schemas.microsoft.com/office/drawing/2014/main" id="{26E1BD47-EC43-6E78-B5B8-413291A188CA}"/>
              </a:ext>
            </a:extLst>
          </p:cNvPr>
          <p:cNvCxnSpPr/>
          <p:nvPr/>
        </p:nvCxnSpPr>
        <p:spPr>
          <a:xfrm>
            <a:off x="1600200" y="4419600"/>
            <a:ext cx="1219200" cy="1588"/>
          </a:xfrm>
          <a:prstGeom prst="straightConnector1">
            <a:avLst/>
          </a:prstGeom>
          <a:ln w="28575">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6" name="Footer Placeholder 18">
            <a:extLst>
              <a:ext uri="{FF2B5EF4-FFF2-40B4-BE49-F238E27FC236}">
                <a16:creationId xmlns:a16="http://schemas.microsoft.com/office/drawing/2014/main" id="{510947DB-4CD0-03EC-3397-15C956BEC211}"/>
              </a:ext>
            </a:extLst>
          </p:cNvPr>
          <p:cNvSpPr txBox="1">
            <a:spLocks/>
          </p:cNvSpPr>
          <p:nvPr/>
        </p:nvSpPr>
        <p:spPr>
          <a:xfrm>
            <a:off x="7086600" y="6492875"/>
            <a:ext cx="1066800"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Pristina" pitchFamily="66" charset="0"/>
                <a:ea typeface="+mn-ea"/>
                <a:cs typeface="+mn-cs"/>
              </a:rPr>
              <a:t>Dr/Ibrahim</a:t>
            </a:r>
          </a:p>
        </p:txBody>
      </p:sp>
      <p:sp>
        <p:nvSpPr>
          <p:cNvPr id="37" name="TextBox 36">
            <a:extLst>
              <a:ext uri="{FF2B5EF4-FFF2-40B4-BE49-F238E27FC236}">
                <a16:creationId xmlns:a16="http://schemas.microsoft.com/office/drawing/2014/main" id="{149469B1-40FB-9F1A-93F4-4634769BD367}"/>
              </a:ext>
            </a:extLst>
          </p:cNvPr>
          <p:cNvSpPr txBox="1"/>
          <p:nvPr/>
        </p:nvSpPr>
        <p:spPr>
          <a:xfrm flipH="1">
            <a:off x="214287" y="12817"/>
            <a:ext cx="5438826" cy="646331"/>
          </a:xfrm>
          <a:prstGeom prst="rect">
            <a:avLst/>
          </a:prstGeom>
          <a:noFill/>
        </p:spPr>
        <p:txBody>
          <a:bodyPr wrap="square" rtlCol="0">
            <a:spAutoFit/>
          </a:bodyPr>
          <a:lstStyle/>
          <a:p>
            <a:r>
              <a:rPr lang="en-US" sz="3600" b="1" dirty="0">
                <a:solidFill>
                  <a:srgbClr val="002060"/>
                </a:solidFill>
              </a:rPr>
              <a:t>General characters</a:t>
            </a:r>
          </a:p>
        </p:txBody>
      </p:sp>
      <p:pic>
        <p:nvPicPr>
          <p:cNvPr id="38" name="Picture 6" descr="No photo description available.">
            <a:extLst>
              <a:ext uri="{FF2B5EF4-FFF2-40B4-BE49-F238E27FC236}">
                <a16:creationId xmlns:a16="http://schemas.microsoft.com/office/drawing/2014/main" id="{9A7768D3-A89F-6060-0ADE-7923FE7FA2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7355" y="136524"/>
            <a:ext cx="538845" cy="547051"/>
          </a:xfrm>
          <a:prstGeom prst="rect">
            <a:avLst/>
          </a:prstGeom>
          <a:noFill/>
          <a:extLst>
            <a:ext uri="{909E8E84-426E-40DD-AFC4-6F175D3DCCD1}">
              <a14:hiddenFill xmlns:a14="http://schemas.microsoft.com/office/drawing/2010/main">
                <a:solidFill>
                  <a:srgbClr val="FFFFFF"/>
                </a:solidFill>
              </a14:hiddenFill>
            </a:ext>
          </a:extLst>
        </p:spPr>
      </p:pic>
      <p:sp>
        <p:nvSpPr>
          <p:cNvPr id="39" name="Slide Number Placeholder 38">
            <a:extLst>
              <a:ext uri="{FF2B5EF4-FFF2-40B4-BE49-F238E27FC236}">
                <a16:creationId xmlns:a16="http://schemas.microsoft.com/office/drawing/2014/main" id="{D5DEBB17-3B05-15FA-2376-4A3B2835CE26}"/>
              </a:ext>
            </a:extLst>
          </p:cNvPr>
          <p:cNvSpPr>
            <a:spLocks noGrp="1"/>
          </p:cNvSpPr>
          <p:nvPr>
            <p:ph type="sldNum" sz="quarter" idx="12"/>
          </p:nvPr>
        </p:nvSpPr>
        <p:spPr/>
        <p:txBody>
          <a:bodyPr/>
          <a:lstStyle/>
          <a:p>
            <a:fld id="{CCDE7D8F-E085-449A-ABA7-C02E5606125E}" type="slidenum">
              <a:rPr lang="en-US" smtClean="0"/>
              <a:t>6</a:t>
            </a:fld>
            <a:endParaRPr lang="en-US"/>
          </a:p>
        </p:txBody>
      </p:sp>
    </p:spTree>
    <p:extLst>
      <p:ext uri="{BB962C8B-B14F-4D97-AF65-F5344CB8AC3E}">
        <p14:creationId xmlns:p14="http://schemas.microsoft.com/office/powerpoint/2010/main" val="657042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40DB-E67E-35DF-5347-D85848EDED67}"/>
              </a:ext>
            </a:extLst>
          </p:cNvPr>
          <p:cNvSpPr>
            <a:spLocks noGrp="1"/>
          </p:cNvSpPr>
          <p:nvPr>
            <p:ph type="ctrTitle"/>
          </p:nvPr>
        </p:nvSpPr>
        <p:spPr>
          <a:xfrm>
            <a:off x="824458" y="1496653"/>
            <a:ext cx="7772400" cy="2387600"/>
          </a:xfrm>
        </p:spPr>
        <p:txBody>
          <a:bodyPr/>
          <a:lstStyle/>
          <a:p>
            <a:r>
              <a:rPr lang="en-US" b="1" i="1" dirty="0">
                <a:solidFill>
                  <a:srgbClr val="002060"/>
                </a:solidFill>
              </a:rPr>
              <a:t>Schistosoma </a:t>
            </a:r>
            <a:r>
              <a:rPr lang="en-US" b="1" i="1" dirty="0" err="1">
                <a:solidFill>
                  <a:srgbClr val="002060"/>
                </a:solidFill>
              </a:rPr>
              <a:t>mansoni</a:t>
            </a:r>
            <a:endParaRPr lang="en-US" b="1" i="1" dirty="0">
              <a:solidFill>
                <a:srgbClr val="002060"/>
              </a:solidFill>
            </a:endParaRPr>
          </a:p>
        </p:txBody>
      </p:sp>
      <p:pic>
        <p:nvPicPr>
          <p:cNvPr id="5" name="Picture 6" descr="No photo description available.">
            <a:extLst>
              <a:ext uri="{FF2B5EF4-FFF2-40B4-BE49-F238E27FC236}">
                <a16:creationId xmlns:a16="http://schemas.microsoft.com/office/drawing/2014/main" id="{8A036FD6-3439-D033-9958-D9B777012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7933" y="76563"/>
            <a:ext cx="854833" cy="867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Dina\parasitology images\schistosoma images\s-mansoni-adults-color.jpg">
            <a:extLst>
              <a:ext uri="{FF2B5EF4-FFF2-40B4-BE49-F238E27FC236}">
                <a16:creationId xmlns:a16="http://schemas.microsoft.com/office/drawing/2014/main" id="{B0216235-313A-3BF1-E474-9B2CD3862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260"/>
          <a:stretch>
            <a:fillRect/>
          </a:stretch>
        </p:blipFill>
        <p:spPr bwMode="auto">
          <a:xfrm>
            <a:off x="201234" y="159604"/>
            <a:ext cx="2257153" cy="16214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1339C3D4-AA7D-7407-81F9-928F1164964B}"/>
              </a:ext>
            </a:extLst>
          </p:cNvPr>
          <p:cNvSpPr>
            <a:spLocks noGrp="1"/>
          </p:cNvSpPr>
          <p:nvPr>
            <p:ph type="sldNum" sz="quarter" idx="12"/>
          </p:nvPr>
        </p:nvSpPr>
        <p:spPr/>
        <p:txBody>
          <a:bodyPr/>
          <a:lstStyle/>
          <a:p>
            <a:fld id="{CCDE7D8F-E085-449A-ABA7-C02E5606125E}" type="slidenum">
              <a:rPr lang="en-US" smtClean="0"/>
              <a:t>7</a:t>
            </a:fld>
            <a:endParaRPr lang="en-US"/>
          </a:p>
        </p:txBody>
      </p:sp>
    </p:spTree>
    <p:extLst>
      <p:ext uri="{BB962C8B-B14F-4D97-AF65-F5344CB8AC3E}">
        <p14:creationId xmlns:p14="http://schemas.microsoft.com/office/powerpoint/2010/main" val="1040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chistosoma mansoni (male)">
            <a:extLst>
              <a:ext uri="{FF2B5EF4-FFF2-40B4-BE49-F238E27FC236}">
                <a16:creationId xmlns:a16="http://schemas.microsoft.com/office/drawing/2014/main" id="{1F4A1E39-8338-871E-91D8-291349A05F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63" t="16812" r="14000" b="16430"/>
          <a:stretch/>
        </p:blipFill>
        <p:spPr bwMode="auto">
          <a:xfrm>
            <a:off x="524656" y="177606"/>
            <a:ext cx="2805972" cy="3002170"/>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pic>
        <p:nvPicPr>
          <p:cNvPr id="6150" name="Picture 6" descr="CDC - DPDx - Schistosomiasis Infection">
            <a:extLst>
              <a:ext uri="{FF2B5EF4-FFF2-40B4-BE49-F238E27FC236}">
                <a16:creationId xmlns:a16="http://schemas.microsoft.com/office/drawing/2014/main" id="{272F08B5-1901-F445-1699-0D94B1CAC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374" y="136524"/>
            <a:ext cx="3152619" cy="31526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BB248E-199E-1884-15FF-3B49B161A582}"/>
              </a:ext>
            </a:extLst>
          </p:cNvPr>
          <p:cNvSpPr txBox="1"/>
          <p:nvPr/>
        </p:nvSpPr>
        <p:spPr>
          <a:xfrm>
            <a:off x="314794" y="3432890"/>
            <a:ext cx="3447738" cy="646331"/>
          </a:xfrm>
          <a:prstGeom prst="rect">
            <a:avLst/>
          </a:prstGeom>
          <a:noFill/>
          <a:ln>
            <a:solidFill>
              <a:srgbClr val="002060"/>
            </a:solidFill>
          </a:ln>
        </p:spPr>
        <p:txBody>
          <a:bodyPr wrap="square" rtlCol="0">
            <a:spAutoFit/>
          </a:bodyPr>
          <a:lstStyle/>
          <a:p>
            <a:pPr algn="ctr"/>
            <a:r>
              <a:rPr lang="en-US" b="1" dirty="0">
                <a:solidFill>
                  <a:srgbClr val="002060"/>
                </a:solidFill>
              </a:rPr>
              <a:t>Intestinal caeca reunite at the anterior 1/3 of the body</a:t>
            </a:r>
          </a:p>
        </p:txBody>
      </p:sp>
      <p:sp>
        <p:nvSpPr>
          <p:cNvPr id="5" name="TextBox 4">
            <a:extLst>
              <a:ext uri="{FF2B5EF4-FFF2-40B4-BE49-F238E27FC236}">
                <a16:creationId xmlns:a16="http://schemas.microsoft.com/office/drawing/2014/main" id="{54B56DC9-28C9-EC27-AE90-A30E70F04BD8}"/>
              </a:ext>
            </a:extLst>
          </p:cNvPr>
          <p:cNvSpPr txBox="1"/>
          <p:nvPr/>
        </p:nvSpPr>
        <p:spPr>
          <a:xfrm>
            <a:off x="6204991" y="3429000"/>
            <a:ext cx="2563318" cy="646331"/>
          </a:xfrm>
          <a:prstGeom prst="rect">
            <a:avLst/>
          </a:prstGeom>
          <a:noFill/>
          <a:ln>
            <a:solidFill>
              <a:srgbClr val="002060"/>
            </a:solidFill>
          </a:ln>
        </p:spPr>
        <p:txBody>
          <a:bodyPr wrap="square" rtlCol="0">
            <a:spAutoFit/>
          </a:bodyPr>
          <a:lstStyle/>
          <a:p>
            <a:pPr algn="ctr"/>
            <a:r>
              <a:rPr lang="en-US" b="1" dirty="0">
                <a:solidFill>
                  <a:srgbClr val="002060"/>
                </a:solidFill>
              </a:rPr>
              <a:t>Male and female in copula</a:t>
            </a:r>
          </a:p>
        </p:txBody>
      </p:sp>
      <p:pic>
        <p:nvPicPr>
          <p:cNvPr id="6" name="Picture 5" descr="S m.jpg">
            <a:extLst>
              <a:ext uri="{FF2B5EF4-FFF2-40B4-BE49-F238E27FC236}">
                <a16:creationId xmlns:a16="http://schemas.microsoft.com/office/drawing/2014/main" id="{2E50525A-C87F-3225-4D9A-6D282F5E2FA2}"/>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6457950" y="4356220"/>
            <a:ext cx="1463040" cy="2227373"/>
          </a:xfrm>
          <a:prstGeom prst="rect">
            <a:avLst/>
          </a:prstGeom>
          <a:ln>
            <a:solidFill>
              <a:schemeClr val="accent4">
                <a:lumMod val="50000"/>
              </a:schemeClr>
            </a:solidFill>
          </a:ln>
        </p:spPr>
      </p:pic>
      <p:sp>
        <p:nvSpPr>
          <p:cNvPr id="16" name="TextBox 15">
            <a:extLst>
              <a:ext uri="{FF2B5EF4-FFF2-40B4-BE49-F238E27FC236}">
                <a16:creationId xmlns:a16="http://schemas.microsoft.com/office/drawing/2014/main" id="{EE4C4801-DEB9-7A55-1B41-374C442F6A1A}"/>
              </a:ext>
            </a:extLst>
          </p:cNvPr>
          <p:cNvSpPr txBox="1"/>
          <p:nvPr/>
        </p:nvSpPr>
        <p:spPr>
          <a:xfrm>
            <a:off x="314794" y="5051685"/>
            <a:ext cx="3822492" cy="1200329"/>
          </a:xfrm>
          <a:prstGeom prst="rect">
            <a:avLst/>
          </a:prstGeom>
          <a:noFill/>
          <a:ln>
            <a:solidFill>
              <a:srgbClr val="002060"/>
            </a:solidFill>
          </a:ln>
        </p:spPr>
        <p:txBody>
          <a:bodyPr wrap="square" rtlCol="0">
            <a:spAutoFit/>
          </a:bodyPr>
          <a:lstStyle/>
          <a:p>
            <a:pPr marL="285750" indent="-285750">
              <a:buFont typeface="Wingdings" panose="05000000000000000000" pitchFamily="2" charset="2"/>
              <a:buChar char="v"/>
            </a:pPr>
            <a:r>
              <a:rPr lang="en-US" b="1" dirty="0">
                <a:solidFill>
                  <a:srgbClr val="C00000"/>
                </a:solidFill>
              </a:rPr>
              <a:t>Size:</a:t>
            </a:r>
            <a:r>
              <a:rPr lang="en-US" b="1" dirty="0">
                <a:solidFill>
                  <a:srgbClr val="002060"/>
                </a:solidFill>
              </a:rPr>
              <a:t> 140x60 µ</a:t>
            </a:r>
          </a:p>
          <a:p>
            <a:pPr marL="285750" indent="-285750">
              <a:buFont typeface="Wingdings" panose="05000000000000000000" pitchFamily="2" charset="2"/>
              <a:buChar char="v"/>
            </a:pPr>
            <a:r>
              <a:rPr lang="en-US" b="1" dirty="0">
                <a:solidFill>
                  <a:srgbClr val="C00000"/>
                </a:solidFill>
              </a:rPr>
              <a:t>Shape:</a:t>
            </a:r>
            <a:r>
              <a:rPr lang="en-US" b="1" dirty="0">
                <a:solidFill>
                  <a:srgbClr val="002060"/>
                </a:solidFill>
              </a:rPr>
              <a:t> Oval with lateral spine</a:t>
            </a:r>
          </a:p>
          <a:p>
            <a:pPr marL="285750" indent="-285750">
              <a:buFont typeface="Wingdings" panose="05000000000000000000" pitchFamily="2" charset="2"/>
              <a:buChar char="v"/>
            </a:pPr>
            <a:r>
              <a:rPr lang="en-US" b="1" dirty="0">
                <a:solidFill>
                  <a:srgbClr val="C00000"/>
                </a:solidFill>
              </a:rPr>
              <a:t>Color: </a:t>
            </a:r>
            <a:r>
              <a:rPr lang="en-US" b="1" dirty="0">
                <a:solidFill>
                  <a:srgbClr val="002060"/>
                </a:solidFill>
              </a:rPr>
              <a:t>Translucent</a:t>
            </a:r>
          </a:p>
          <a:p>
            <a:pPr marL="285750" indent="-285750">
              <a:buFont typeface="Wingdings" panose="05000000000000000000" pitchFamily="2" charset="2"/>
              <a:buChar char="v"/>
            </a:pPr>
            <a:r>
              <a:rPr lang="en-US" b="1" dirty="0">
                <a:solidFill>
                  <a:srgbClr val="C00000"/>
                </a:solidFill>
              </a:rPr>
              <a:t>Content:</a:t>
            </a:r>
            <a:r>
              <a:rPr lang="en-US" b="1" dirty="0">
                <a:solidFill>
                  <a:srgbClr val="002060"/>
                </a:solidFill>
              </a:rPr>
              <a:t> Mature miracidium</a:t>
            </a:r>
          </a:p>
        </p:txBody>
      </p:sp>
      <p:sp>
        <p:nvSpPr>
          <p:cNvPr id="3" name="Arrow: Right 2">
            <a:extLst>
              <a:ext uri="{FF2B5EF4-FFF2-40B4-BE49-F238E27FC236}">
                <a16:creationId xmlns:a16="http://schemas.microsoft.com/office/drawing/2014/main" id="{0F2AF032-472F-B9CA-1A8E-42D00AC84AC5}"/>
              </a:ext>
            </a:extLst>
          </p:cNvPr>
          <p:cNvSpPr/>
          <p:nvPr/>
        </p:nvSpPr>
        <p:spPr>
          <a:xfrm>
            <a:off x="4572000" y="5570163"/>
            <a:ext cx="1632991" cy="42590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1D20CC8E-E2F3-3177-21C6-C833B7FD6DF1}"/>
              </a:ext>
            </a:extLst>
          </p:cNvPr>
          <p:cNvSpPr>
            <a:spLocks noGrp="1"/>
          </p:cNvSpPr>
          <p:nvPr>
            <p:ph type="sldNum" sz="quarter" idx="12"/>
          </p:nvPr>
        </p:nvSpPr>
        <p:spPr/>
        <p:txBody>
          <a:bodyPr/>
          <a:lstStyle/>
          <a:p>
            <a:fld id="{CCDE7D8F-E085-449A-ABA7-C02E5606125E}" type="slidenum">
              <a:rPr lang="en-US" smtClean="0"/>
              <a:t>8</a:t>
            </a:fld>
            <a:endParaRPr lang="en-US"/>
          </a:p>
        </p:txBody>
      </p:sp>
    </p:spTree>
    <p:extLst>
      <p:ext uri="{BB962C8B-B14F-4D97-AF65-F5344CB8AC3E}">
        <p14:creationId xmlns:p14="http://schemas.microsoft.com/office/powerpoint/2010/main" val="150270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ra.jpg">
            <a:extLst>
              <a:ext uri="{FF2B5EF4-FFF2-40B4-BE49-F238E27FC236}">
                <a16:creationId xmlns:a16="http://schemas.microsoft.com/office/drawing/2014/main" id="{94CB3262-8F82-2B04-40C4-FF5B4C44A43D}"/>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658069" y="828307"/>
            <a:ext cx="1225296" cy="1926336"/>
          </a:xfrm>
          <a:prstGeom prst="rect">
            <a:avLst/>
          </a:prstGeom>
        </p:spPr>
      </p:pic>
      <p:pic>
        <p:nvPicPr>
          <p:cNvPr id="4" name="Picture 3" descr="2nd sporo.jpg">
            <a:extLst>
              <a:ext uri="{FF2B5EF4-FFF2-40B4-BE49-F238E27FC236}">
                <a16:creationId xmlns:a16="http://schemas.microsoft.com/office/drawing/2014/main" id="{2B4FF2DA-7E50-78BF-F5E8-F56C6B12D6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98262" y="337199"/>
            <a:ext cx="968070" cy="3004840"/>
          </a:xfrm>
          <a:prstGeom prst="rect">
            <a:avLst/>
          </a:prstGeom>
        </p:spPr>
      </p:pic>
      <p:pic>
        <p:nvPicPr>
          <p:cNvPr id="5" name="Picture 4" descr="sporo.jpg">
            <a:extLst>
              <a:ext uri="{FF2B5EF4-FFF2-40B4-BE49-F238E27FC236}">
                <a16:creationId xmlns:a16="http://schemas.microsoft.com/office/drawing/2014/main" id="{9E3005A3-238D-E306-F409-9C6FA17DEF30}"/>
              </a:ext>
            </a:extLst>
          </p:cNvPr>
          <p:cNvPicPr>
            <a:picLocks noChangeAspect="1"/>
          </p:cNvPicPr>
          <p:nvPr/>
        </p:nvPicPr>
        <p:blipFill>
          <a:blip r:embed="rId4">
            <a:clrChange>
              <a:clrFrom>
                <a:srgbClr val="F9FFFB"/>
              </a:clrFrom>
              <a:clrTo>
                <a:srgbClr val="F9FFFB">
                  <a:alpha val="0"/>
                </a:srgbClr>
              </a:clrTo>
            </a:clrChange>
          </a:blip>
          <a:stretch>
            <a:fillRect/>
          </a:stretch>
        </p:blipFill>
        <p:spPr>
          <a:xfrm>
            <a:off x="2987064" y="1427379"/>
            <a:ext cx="641790" cy="2481739"/>
          </a:xfrm>
          <a:prstGeom prst="rect">
            <a:avLst/>
          </a:prstGeom>
        </p:spPr>
      </p:pic>
      <p:pic>
        <p:nvPicPr>
          <p:cNvPr id="6" name="Picture 5" descr="cercaria.jpg">
            <a:extLst>
              <a:ext uri="{FF2B5EF4-FFF2-40B4-BE49-F238E27FC236}">
                <a16:creationId xmlns:a16="http://schemas.microsoft.com/office/drawing/2014/main" id="{143291CD-2817-538B-56AB-E99F31D8FB89}"/>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rot="5400000">
            <a:off x="6090403" y="2125628"/>
            <a:ext cx="3840480" cy="1245838"/>
          </a:xfrm>
          <a:prstGeom prst="rect">
            <a:avLst/>
          </a:prstGeom>
        </p:spPr>
      </p:pic>
      <p:sp>
        <p:nvSpPr>
          <p:cNvPr id="7" name="Rectangle 6">
            <a:extLst>
              <a:ext uri="{FF2B5EF4-FFF2-40B4-BE49-F238E27FC236}">
                <a16:creationId xmlns:a16="http://schemas.microsoft.com/office/drawing/2014/main" id="{AD4F66CD-6554-5BAF-E275-F65AC609D7B6}"/>
              </a:ext>
            </a:extLst>
          </p:cNvPr>
          <p:cNvSpPr/>
          <p:nvPr/>
        </p:nvSpPr>
        <p:spPr>
          <a:xfrm>
            <a:off x="3683485" y="6025496"/>
            <a:ext cx="1920240" cy="461665"/>
          </a:xfrm>
          <a:prstGeom prst="rect">
            <a:avLst/>
          </a:prstGeom>
          <a:no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GB" sz="2400" b="1" dirty="0">
                <a:solidFill>
                  <a:srgbClr val="C00000"/>
                </a:solidFill>
              </a:rPr>
              <a:t>Larval stages </a:t>
            </a:r>
            <a:endParaRPr lang="en-US" sz="2400" dirty="0">
              <a:solidFill>
                <a:srgbClr val="C00000"/>
              </a:solidFill>
            </a:endParaRPr>
          </a:p>
        </p:txBody>
      </p:sp>
      <p:sp>
        <p:nvSpPr>
          <p:cNvPr id="8" name="Rectangle 7">
            <a:extLst>
              <a:ext uri="{FF2B5EF4-FFF2-40B4-BE49-F238E27FC236}">
                <a16:creationId xmlns:a16="http://schemas.microsoft.com/office/drawing/2014/main" id="{33F7B116-6C72-3252-530C-8FA573855520}"/>
              </a:ext>
            </a:extLst>
          </p:cNvPr>
          <p:cNvSpPr/>
          <p:nvPr/>
        </p:nvSpPr>
        <p:spPr>
          <a:xfrm>
            <a:off x="1234778" y="5323641"/>
            <a:ext cx="6853155" cy="461665"/>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en-GB" sz="2400" b="1" dirty="0">
                <a:solidFill>
                  <a:srgbClr val="002060"/>
                </a:solidFill>
              </a:rPr>
              <a:t>Miracidium, Sporocyst, Daughter sporocyst, Cercaria</a:t>
            </a:r>
            <a:endParaRPr lang="en-US" sz="2400" b="1" dirty="0">
              <a:solidFill>
                <a:srgbClr val="002060"/>
              </a:solidFill>
            </a:endParaRPr>
          </a:p>
        </p:txBody>
      </p:sp>
      <p:sp>
        <p:nvSpPr>
          <p:cNvPr id="9" name="TextBox 8">
            <a:extLst>
              <a:ext uri="{FF2B5EF4-FFF2-40B4-BE49-F238E27FC236}">
                <a16:creationId xmlns:a16="http://schemas.microsoft.com/office/drawing/2014/main" id="{94180DB7-87A0-4234-1798-4406D5BEDB22}"/>
              </a:ext>
            </a:extLst>
          </p:cNvPr>
          <p:cNvSpPr txBox="1"/>
          <p:nvPr/>
        </p:nvSpPr>
        <p:spPr>
          <a:xfrm>
            <a:off x="723425" y="2668249"/>
            <a:ext cx="1555080" cy="369332"/>
          </a:xfrm>
          <a:prstGeom prst="rect">
            <a:avLst/>
          </a:prstGeom>
          <a:noFill/>
        </p:spPr>
        <p:txBody>
          <a:bodyPr wrap="square" rtlCol="0">
            <a:spAutoFit/>
          </a:bodyPr>
          <a:lstStyle/>
          <a:p>
            <a:r>
              <a:rPr lang="en-US" b="1" dirty="0">
                <a:solidFill>
                  <a:srgbClr val="002060"/>
                </a:solidFill>
              </a:rPr>
              <a:t>Miracidium</a:t>
            </a:r>
          </a:p>
        </p:txBody>
      </p:sp>
      <p:sp>
        <p:nvSpPr>
          <p:cNvPr id="10" name="TextBox 9">
            <a:extLst>
              <a:ext uri="{FF2B5EF4-FFF2-40B4-BE49-F238E27FC236}">
                <a16:creationId xmlns:a16="http://schemas.microsoft.com/office/drawing/2014/main" id="{C52DABC2-4B6D-3333-B22F-39F5F6A8AF65}"/>
              </a:ext>
            </a:extLst>
          </p:cNvPr>
          <p:cNvSpPr txBox="1"/>
          <p:nvPr/>
        </p:nvSpPr>
        <p:spPr>
          <a:xfrm>
            <a:off x="2538741" y="3995945"/>
            <a:ext cx="2033259" cy="369332"/>
          </a:xfrm>
          <a:prstGeom prst="rect">
            <a:avLst/>
          </a:prstGeom>
          <a:noFill/>
        </p:spPr>
        <p:txBody>
          <a:bodyPr wrap="square" rtlCol="0">
            <a:spAutoFit/>
          </a:bodyPr>
          <a:lstStyle/>
          <a:p>
            <a:r>
              <a:rPr lang="en-US" b="1" dirty="0">
                <a:solidFill>
                  <a:srgbClr val="002060"/>
                </a:solidFill>
              </a:rPr>
              <a:t>Mother sporocyst</a:t>
            </a:r>
          </a:p>
        </p:txBody>
      </p:sp>
      <p:sp>
        <p:nvSpPr>
          <p:cNvPr id="11" name="TextBox 10">
            <a:extLst>
              <a:ext uri="{FF2B5EF4-FFF2-40B4-BE49-F238E27FC236}">
                <a16:creationId xmlns:a16="http://schemas.microsoft.com/office/drawing/2014/main" id="{65A06E1D-0063-6FEF-BBEC-EAD7AF5134C4}"/>
              </a:ext>
            </a:extLst>
          </p:cNvPr>
          <p:cNvSpPr txBox="1"/>
          <p:nvPr/>
        </p:nvSpPr>
        <p:spPr>
          <a:xfrm>
            <a:off x="4925712" y="3488020"/>
            <a:ext cx="2033259" cy="369332"/>
          </a:xfrm>
          <a:prstGeom prst="rect">
            <a:avLst/>
          </a:prstGeom>
          <a:noFill/>
        </p:spPr>
        <p:txBody>
          <a:bodyPr wrap="square" rtlCol="0">
            <a:spAutoFit/>
          </a:bodyPr>
          <a:lstStyle/>
          <a:p>
            <a:r>
              <a:rPr lang="en-US" b="1" dirty="0">
                <a:solidFill>
                  <a:srgbClr val="002060"/>
                </a:solidFill>
              </a:rPr>
              <a:t>Daughter sporocyst</a:t>
            </a:r>
          </a:p>
        </p:txBody>
      </p:sp>
      <p:sp>
        <p:nvSpPr>
          <p:cNvPr id="12" name="TextBox 11">
            <a:extLst>
              <a:ext uri="{FF2B5EF4-FFF2-40B4-BE49-F238E27FC236}">
                <a16:creationId xmlns:a16="http://schemas.microsoft.com/office/drawing/2014/main" id="{BB9B320A-C20F-3204-3C2C-E08AE4EAFBDC}"/>
              </a:ext>
            </a:extLst>
          </p:cNvPr>
          <p:cNvSpPr txBox="1"/>
          <p:nvPr/>
        </p:nvSpPr>
        <p:spPr>
          <a:xfrm>
            <a:off x="6877287" y="4484121"/>
            <a:ext cx="2266713" cy="369332"/>
          </a:xfrm>
          <a:prstGeom prst="rect">
            <a:avLst/>
          </a:prstGeom>
          <a:noFill/>
        </p:spPr>
        <p:txBody>
          <a:bodyPr wrap="square" rtlCol="0">
            <a:spAutoFit/>
          </a:bodyPr>
          <a:lstStyle/>
          <a:p>
            <a:r>
              <a:rPr lang="en-US" b="1" dirty="0" err="1">
                <a:solidFill>
                  <a:srgbClr val="002060"/>
                </a:solidFill>
              </a:rPr>
              <a:t>Furcocercus</a:t>
            </a:r>
            <a:r>
              <a:rPr lang="en-US" b="1" dirty="0">
                <a:solidFill>
                  <a:srgbClr val="002060"/>
                </a:solidFill>
              </a:rPr>
              <a:t> cercaria</a:t>
            </a:r>
          </a:p>
        </p:txBody>
      </p:sp>
      <p:pic>
        <p:nvPicPr>
          <p:cNvPr id="13" name="Picture 6" descr="No photo description available.">
            <a:extLst>
              <a:ext uri="{FF2B5EF4-FFF2-40B4-BE49-F238E27FC236}">
                <a16:creationId xmlns:a16="http://schemas.microsoft.com/office/drawing/2014/main" id="{973A46CF-2FFA-9546-9FBB-383E878F7C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7933" y="108859"/>
            <a:ext cx="854833" cy="8678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Dina\parasitology images\schistosoma images\s-mansoni-adults-color.jpg">
            <a:extLst>
              <a:ext uri="{FF2B5EF4-FFF2-40B4-BE49-F238E27FC236}">
                <a16:creationId xmlns:a16="http://schemas.microsoft.com/office/drawing/2014/main" id="{E81D878E-ECCE-B183-7E36-7566689859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4260"/>
          <a:stretch>
            <a:fillRect/>
          </a:stretch>
        </p:blipFill>
        <p:spPr bwMode="auto">
          <a:xfrm>
            <a:off x="128385" y="129553"/>
            <a:ext cx="1106393" cy="794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Slide Number Placeholder 15">
            <a:extLst>
              <a:ext uri="{FF2B5EF4-FFF2-40B4-BE49-F238E27FC236}">
                <a16:creationId xmlns:a16="http://schemas.microsoft.com/office/drawing/2014/main" id="{6AB5C8DA-5FE2-4CA5-8643-E87D1FD003FB}"/>
              </a:ext>
            </a:extLst>
          </p:cNvPr>
          <p:cNvSpPr>
            <a:spLocks noGrp="1"/>
          </p:cNvSpPr>
          <p:nvPr>
            <p:ph type="sldNum" sz="quarter" idx="12"/>
          </p:nvPr>
        </p:nvSpPr>
        <p:spPr/>
        <p:txBody>
          <a:bodyPr/>
          <a:lstStyle/>
          <a:p>
            <a:fld id="{CCDE7D8F-E085-449A-ABA7-C02E5606125E}" type="slidenum">
              <a:rPr lang="en-US" smtClean="0"/>
              <a:t>9</a:t>
            </a:fld>
            <a:endParaRPr lang="en-US"/>
          </a:p>
        </p:txBody>
      </p:sp>
    </p:spTree>
    <p:extLst>
      <p:ext uri="{BB962C8B-B14F-4D97-AF65-F5344CB8AC3E}">
        <p14:creationId xmlns:p14="http://schemas.microsoft.com/office/powerpoint/2010/main" val="29915579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352</TotalTime>
  <Words>1641</Words>
  <Application>Microsoft Office PowerPoint</Application>
  <PresentationFormat>On-screen Show (4:3)</PresentationFormat>
  <Paragraphs>322</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Schistosoma and hydatid cyst</vt:lpstr>
      <vt:lpstr>Schistosoma species</vt:lpstr>
      <vt:lpstr> Classification  of Schistosoma species</vt:lpstr>
      <vt:lpstr>PowerPoint Presentation</vt:lpstr>
      <vt:lpstr>PowerPoint Presentation</vt:lpstr>
      <vt:lpstr>PowerPoint Presentation</vt:lpstr>
      <vt:lpstr>Schistosoma mansoni</vt:lpstr>
      <vt:lpstr>PowerPoint Presentation</vt:lpstr>
      <vt:lpstr>PowerPoint Presentation</vt:lpstr>
      <vt:lpstr>PowerPoint Presentation</vt:lpstr>
      <vt:lpstr>PowerPoint Presentation</vt:lpstr>
      <vt:lpstr>Intestinal schistosomiasis</vt:lpstr>
      <vt:lpstr>PowerPoint Presentation</vt:lpstr>
      <vt:lpstr>PowerPoint Presentation</vt:lpstr>
      <vt:lpstr>PowerPoint Presentation</vt:lpstr>
      <vt:lpstr>PowerPoint Presentation</vt:lpstr>
      <vt:lpstr>PowerPoint Presentation</vt:lpstr>
      <vt:lpstr>PowerPoint Presentation</vt:lpstr>
      <vt:lpstr>Embolic lesions</vt:lpstr>
      <vt:lpstr>Clinical picture summary</vt:lpstr>
      <vt:lpstr>Clinical picture</vt:lpstr>
      <vt:lpstr>PowerPoint Presentation</vt:lpstr>
      <vt:lpstr>PowerPoint Presentation</vt:lpstr>
      <vt:lpstr>PowerPoint Presentation</vt:lpstr>
      <vt:lpstr>Hydatid cyst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Intestinal Schistosoma and hydatid cyst</dc:title>
  <dc:creator>Dina M. Abouraya</dc:creator>
  <cp:lastModifiedBy>razanemad852@gmail.com</cp:lastModifiedBy>
  <cp:revision>120</cp:revision>
  <dcterms:created xsi:type="dcterms:W3CDTF">2023-03-26T04:20:51Z</dcterms:created>
  <dcterms:modified xsi:type="dcterms:W3CDTF">2023-04-09T05:38:24Z</dcterms:modified>
</cp:coreProperties>
</file>